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814" r:id="rId3"/>
  </p:sldMasterIdLst>
  <p:notesMasterIdLst>
    <p:notesMasterId r:id="rId67"/>
  </p:notesMasterIdLst>
  <p:handoutMasterIdLst>
    <p:handoutMasterId r:id="rId68"/>
  </p:handoutMasterIdLst>
  <p:sldIdLst>
    <p:sldId id="619" r:id="rId4"/>
    <p:sldId id="767" r:id="rId5"/>
    <p:sldId id="726" r:id="rId6"/>
    <p:sldId id="727" r:id="rId7"/>
    <p:sldId id="734" r:id="rId8"/>
    <p:sldId id="730" r:id="rId9"/>
    <p:sldId id="729" r:id="rId10"/>
    <p:sldId id="736" r:id="rId11"/>
    <p:sldId id="725" r:id="rId12"/>
    <p:sldId id="740" r:id="rId13"/>
    <p:sldId id="797" r:id="rId14"/>
    <p:sldId id="743" r:id="rId15"/>
    <p:sldId id="741" r:id="rId16"/>
    <p:sldId id="744" r:id="rId17"/>
    <p:sldId id="792" r:id="rId18"/>
    <p:sldId id="754" r:id="rId19"/>
    <p:sldId id="713" r:id="rId20"/>
    <p:sldId id="793" r:id="rId21"/>
    <p:sldId id="733" r:id="rId22"/>
    <p:sldId id="761" r:id="rId23"/>
    <p:sldId id="735" r:id="rId24"/>
    <p:sldId id="768" r:id="rId25"/>
    <p:sldId id="773" r:id="rId26"/>
    <p:sldId id="774" r:id="rId27"/>
    <p:sldId id="794" r:id="rId28"/>
    <p:sldId id="714" r:id="rId29"/>
    <p:sldId id="759" r:id="rId30"/>
    <p:sldId id="764" r:id="rId31"/>
    <p:sldId id="772" r:id="rId32"/>
    <p:sldId id="755" r:id="rId33"/>
    <p:sldId id="766" r:id="rId34"/>
    <p:sldId id="777" r:id="rId35"/>
    <p:sldId id="748" r:id="rId36"/>
    <p:sldId id="776" r:id="rId37"/>
    <p:sldId id="752" r:id="rId38"/>
    <p:sldId id="750" r:id="rId39"/>
    <p:sldId id="751" r:id="rId40"/>
    <p:sldId id="746" r:id="rId41"/>
    <p:sldId id="760" r:id="rId42"/>
    <p:sldId id="749" r:id="rId43"/>
    <p:sldId id="738" r:id="rId44"/>
    <p:sldId id="770" r:id="rId45"/>
    <p:sldId id="796" r:id="rId46"/>
    <p:sldId id="756" r:id="rId47"/>
    <p:sldId id="610" r:id="rId48"/>
    <p:sldId id="737" r:id="rId49"/>
    <p:sldId id="778" r:id="rId50"/>
    <p:sldId id="786" r:id="rId51"/>
    <p:sldId id="787" r:id="rId52"/>
    <p:sldId id="788" r:id="rId53"/>
    <p:sldId id="780" r:id="rId54"/>
    <p:sldId id="781" r:id="rId55"/>
    <p:sldId id="784" r:id="rId56"/>
    <p:sldId id="782" r:id="rId57"/>
    <p:sldId id="783" r:id="rId58"/>
    <p:sldId id="779" r:id="rId59"/>
    <p:sldId id="785" r:id="rId60"/>
    <p:sldId id="789" r:id="rId61"/>
    <p:sldId id="790" r:id="rId62"/>
    <p:sldId id="709" r:id="rId63"/>
    <p:sldId id="757" r:id="rId64"/>
    <p:sldId id="758" r:id="rId65"/>
    <p:sldId id="722" r:id="rId66"/>
  </p:sldIdLst>
  <p:sldSz cx="12187238" cy="6859588"/>
  <p:notesSz cx="6858000" cy="9144000"/>
  <p:embeddedFontLst>
    <p:embeddedFont>
      <p:font typeface="Segoe Light" charset="0"/>
      <p:regular r:id="rId69"/>
      <p:italic r:id="rId70"/>
    </p:embeddedFont>
    <p:embeddedFont>
      <p:font typeface="Segoe UI" pitchFamily="34" charset="0"/>
      <p:regular r:id="rId71"/>
      <p:bold r:id="rId72"/>
      <p:italic r:id="rId73"/>
      <p:boldItalic r:id="rId74"/>
    </p:embeddedFont>
    <p:embeddedFont>
      <p:font typeface="Segoe UI Light" pitchFamily="34" charset="0"/>
      <p:regular r:id="rId75"/>
    </p:embeddedFont>
    <p:embeddedFont>
      <p:font typeface="Consolas" pitchFamily="49" charset="0"/>
      <p:regular r:id="rId76"/>
      <p:bold r:id="rId77"/>
      <p:italic r:id="rId78"/>
      <p:boldItalic r:id="rId79"/>
    </p:embeddedFont>
    <p:embeddedFont>
      <p:font typeface="MS PGothic" pitchFamily="34" charset="-128"/>
      <p:regular r:id="rId80"/>
    </p:embeddedFont>
  </p:embeddedFontLst>
  <p:defaultTextStyle>
    <a:defPPr>
      <a:defRPr lang="en-US"/>
    </a:defPPr>
    <a:lvl1pPr marL="0" algn="l" defTabSz="1110841" rtl="0" eaLnBrk="1" latinLnBrk="0" hangingPunct="1">
      <a:defRPr sz="2100" kern="1200">
        <a:solidFill>
          <a:schemeClr val="tx1"/>
        </a:solidFill>
        <a:latin typeface="+mn-lt"/>
        <a:ea typeface="+mn-ea"/>
        <a:cs typeface="+mn-cs"/>
      </a:defRPr>
    </a:lvl1pPr>
    <a:lvl2pPr marL="555419" algn="l" defTabSz="1110841" rtl="0" eaLnBrk="1" latinLnBrk="0" hangingPunct="1">
      <a:defRPr sz="2100" kern="1200">
        <a:solidFill>
          <a:schemeClr val="tx1"/>
        </a:solidFill>
        <a:latin typeface="+mn-lt"/>
        <a:ea typeface="+mn-ea"/>
        <a:cs typeface="+mn-cs"/>
      </a:defRPr>
    </a:lvl2pPr>
    <a:lvl3pPr marL="1110841" algn="l" defTabSz="1110841" rtl="0" eaLnBrk="1" latinLnBrk="0" hangingPunct="1">
      <a:defRPr sz="2100" kern="1200">
        <a:solidFill>
          <a:schemeClr val="tx1"/>
        </a:solidFill>
        <a:latin typeface="+mn-lt"/>
        <a:ea typeface="+mn-ea"/>
        <a:cs typeface="+mn-cs"/>
      </a:defRPr>
    </a:lvl3pPr>
    <a:lvl4pPr marL="1666259" algn="l" defTabSz="1110841" rtl="0" eaLnBrk="1" latinLnBrk="0" hangingPunct="1">
      <a:defRPr sz="2100" kern="1200">
        <a:solidFill>
          <a:schemeClr val="tx1"/>
        </a:solidFill>
        <a:latin typeface="+mn-lt"/>
        <a:ea typeface="+mn-ea"/>
        <a:cs typeface="+mn-cs"/>
      </a:defRPr>
    </a:lvl4pPr>
    <a:lvl5pPr marL="2221676" algn="l" defTabSz="1110841" rtl="0" eaLnBrk="1" latinLnBrk="0" hangingPunct="1">
      <a:defRPr sz="2100" kern="1200">
        <a:solidFill>
          <a:schemeClr val="tx1"/>
        </a:solidFill>
        <a:latin typeface="+mn-lt"/>
        <a:ea typeface="+mn-ea"/>
        <a:cs typeface="+mn-cs"/>
      </a:defRPr>
    </a:lvl5pPr>
    <a:lvl6pPr marL="2777100" algn="l" defTabSz="1110841" rtl="0" eaLnBrk="1" latinLnBrk="0" hangingPunct="1">
      <a:defRPr sz="2100" kern="1200">
        <a:solidFill>
          <a:schemeClr val="tx1"/>
        </a:solidFill>
        <a:latin typeface="+mn-lt"/>
        <a:ea typeface="+mn-ea"/>
        <a:cs typeface="+mn-cs"/>
      </a:defRPr>
    </a:lvl6pPr>
    <a:lvl7pPr marL="3332515" algn="l" defTabSz="1110841" rtl="0" eaLnBrk="1" latinLnBrk="0" hangingPunct="1">
      <a:defRPr sz="2100" kern="1200">
        <a:solidFill>
          <a:schemeClr val="tx1"/>
        </a:solidFill>
        <a:latin typeface="+mn-lt"/>
        <a:ea typeface="+mn-ea"/>
        <a:cs typeface="+mn-cs"/>
      </a:defRPr>
    </a:lvl7pPr>
    <a:lvl8pPr marL="3887935" algn="l" defTabSz="1110841" rtl="0" eaLnBrk="1" latinLnBrk="0" hangingPunct="1">
      <a:defRPr sz="2100" kern="1200">
        <a:solidFill>
          <a:schemeClr val="tx1"/>
        </a:solidFill>
        <a:latin typeface="+mn-lt"/>
        <a:ea typeface="+mn-ea"/>
        <a:cs typeface="+mn-cs"/>
      </a:defRPr>
    </a:lvl8pPr>
    <a:lvl9pPr marL="4443353" algn="l" defTabSz="1110841"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F8F57B"/>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6105" autoAdjust="0"/>
  </p:normalViewPr>
  <p:slideViewPr>
    <p:cSldViewPr snapToGrid="0">
      <p:cViewPr>
        <p:scale>
          <a:sx n="70" d="100"/>
          <a:sy n="70" d="100"/>
        </p:scale>
        <p:origin x="-840" y="-180"/>
      </p:cViewPr>
      <p:guideLst>
        <p:guide orient="horz" pos="144"/>
        <p:guide orient="horz" pos="1201"/>
        <p:guide orient="horz" pos="2736"/>
        <p:guide orient="horz" pos="4177"/>
        <p:guide orient="horz" pos="1488"/>
        <p:guide orient="horz" pos="912"/>
        <p:guide pos="3839"/>
        <p:guide pos="327"/>
        <p:guide pos="1190"/>
        <p:guide pos="7349"/>
        <p:guide pos="7063"/>
        <p:guide pos="610"/>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6" Type="http://schemas.openxmlformats.org/officeDocument/2006/relationships/font" Target="fonts/font8.fntdata"/><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94689920"/>
        <c:axId val="97456512"/>
      </c:lineChart>
      <c:catAx>
        <c:axId val="94689920"/>
        <c:scaling>
          <c:orientation val="minMax"/>
        </c:scaling>
        <c:delete val="0"/>
        <c:axPos val="b"/>
        <c:majorTickMark val="out"/>
        <c:minorTickMark val="none"/>
        <c:tickLblPos val="nextTo"/>
        <c:crossAx val="97456512"/>
        <c:crosses val="autoZero"/>
        <c:auto val="1"/>
        <c:lblAlgn val="ctr"/>
        <c:lblOffset val="100"/>
        <c:noMultiLvlLbl val="0"/>
      </c:catAx>
      <c:valAx>
        <c:axId val="97456512"/>
        <c:scaling>
          <c:orientation val="minMax"/>
        </c:scaling>
        <c:delete val="1"/>
        <c:axPos val="l"/>
        <c:numFmt formatCode="General" sourceLinked="1"/>
        <c:majorTickMark val="out"/>
        <c:minorTickMark val="none"/>
        <c:tickLblPos val="nextTo"/>
        <c:crossAx val="94689920"/>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D03559D-4341-457C-9415-9474B1EA1828}">
      <dgm:prSet phldrT="[Text]" custT="1"/>
      <dgm:spPr/>
      <dgm:t>
        <a:bodyPr/>
        <a:lstStyle/>
        <a:p>
          <a:pPr algn="ctr"/>
          <a:r>
            <a:rPr lang="en-GB" sz="2800" b="1" dirty="0" smtClean="0">
              <a:solidFill>
                <a:schemeClr val="bg1"/>
              </a:solidFill>
              <a:latin typeface="Segoe UI Light" pitchFamily="34" charset="0"/>
            </a:rPr>
            <a:t>F# 3.0</a:t>
          </a:r>
          <a:endParaRPr lang="en-GB" sz="2800" b="1" dirty="0"/>
        </a:p>
      </dgm:t>
    </dgm:pt>
    <dgm:pt modelId="{8F0E1D64-B50B-493C-A37B-9C82B1DDCE37}" type="parTrans" cxnId="{1C4F44DB-BAAA-4B27-95C6-13DF46D33D2F}">
      <dgm:prSet/>
      <dgm:spPr/>
      <dgm:t>
        <a:bodyPr/>
        <a:lstStyle/>
        <a:p>
          <a:pPr algn="ctr"/>
          <a:endParaRPr lang="en-GB" sz="2800" b="1"/>
        </a:p>
      </dgm:t>
    </dgm:pt>
    <dgm:pt modelId="{1592E9D7-155C-484F-BC48-074F682CB6F3}" type="sibTrans" cxnId="{1C4F44DB-BAAA-4B27-95C6-13DF46D33D2F}">
      <dgm:prSet/>
      <dgm:spPr/>
      <dgm:t>
        <a:bodyPr/>
        <a:lstStyle/>
        <a:p>
          <a:pPr algn="ctr"/>
          <a:endParaRPr lang="en-GB" sz="2800" b="1"/>
        </a:p>
      </dgm:t>
    </dgm:pt>
    <dgm:pt modelId="{5F1C48E8-0E0E-43BF-B592-460AF305B74F}">
      <dgm:prSet custT="1"/>
      <dgm:spPr/>
      <dgm:t>
        <a:bodyPr/>
        <a:lstStyle/>
        <a:p>
          <a:pPr algn="ctr"/>
          <a:r>
            <a:rPr lang="en-GB" sz="2800" b="1" dirty="0" smtClean="0">
              <a:solidFill>
                <a:schemeClr val="bg1"/>
              </a:solidFill>
              <a:latin typeface="Segoe UI Light" pitchFamily="34" charset="0"/>
            </a:rPr>
            <a:t>Apache 2.0 license</a:t>
          </a:r>
          <a:endParaRPr lang="en-GB" sz="2800" b="1" dirty="0">
            <a:solidFill>
              <a:schemeClr val="bg1"/>
            </a:solidFill>
            <a:latin typeface="Segoe UI Light" pitchFamily="34" charset="0"/>
          </a:endParaRPr>
        </a:p>
      </dgm:t>
    </dgm:pt>
    <dgm:pt modelId="{07006D22-8EC0-494A-930A-6C60DC14E0E1}" type="parTrans" cxnId="{A9EED03C-86FF-49AC-AF7B-E4F03771CCAF}">
      <dgm:prSet/>
      <dgm:spPr/>
      <dgm:t>
        <a:bodyPr/>
        <a:lstStyle/>
        <a:p>
          <a:pPr algn="ctr"/>
          <a:endParaRPr lang="en-GB" sz="2800" b="1"/>
        </a:p>
      </dgm:t>
    </dgm:pt>
    <dgm:pt modelId="{74274BF3-2D2A-4D13-97FA-6539BCB0F419}" type="sibTrans" cxnId="{A9EED03C-86FF-49AC-AF7B-E4F03771CCAF}">
      <dgm:prSet/>
      <dgm:spPr/>
      <dgm:t>
        <a:bodyPr/>
        <a:lstStyle/>
        <a:p>
          <a:pPr algn="ctr"/>
          <a:endParaRPr lang="en-GB" sz="2800" b="1"/>
        </a:p>
      </dgm:t>
    </dgm:pt>
    <dgm:pt modelId="{56517876-F61F-4EEC-AD9E-A6262A69FF4D}">
      <dgm:prSet custT="1"/>
      <dgm:spPr/>
      <dgm:t>
        <a:bodyPr/>
        <a:lstStyle/>
        <a:p>
          <a:pPr algn="ctr"/>
          <a:r>
            <a:rPr lang="en-GB" sz="2800" b="1" dirty="0" smtClean="0">
              <a:solidFill>
                <a:schemeClr val="bg1"/>
              </a:solidFill>
              <a:latin typeface="Segoe UI Light" pitchFamily="34" charset="0"/>
            </a:rPr>
            <a:t>Mac, Linux, Windows, Browser</a:t>
          </a:r>
          <a:r>
            <a:rPr lang="en-US" sz="2800" b="1" dirty="0" smtClean="0">
              <a:solidFill>
                <a:schemeClr val="bg1"/>
              </a:solidFill>
              <a:latin typeface="Segoe UI Light" pitchFamily="34" charset="0"/>
            </a:rPr>
            <a:t>s, Android, </a:t>
          </a:r>
          <a:r>
            <a:rPr lang="en-US" sz="2800" b="1" dirty="0" err="1" smtClean="0">
              <a:solidFill>
                <a:schemeClr val="bg1"/>
              </a:solidFill>
              <a:latin typeface="Segoe UI Light" pitchFamily="34" charset="0"/>
            </a:rPr>
            <a:t>iOS</a:t>
          </a:r>
          <a:endParaRPr lang="en-US" sz="2800" b="1" dirty="0">
            <a:solidFill>
              <a:schemeClr val="bg1"/>
            </a:solidFill>
            <a:latin typeface="Segoe UI Light" pitchFamily="34" charset="0"/>
          </a:endParaRPr>
        </a:p>
      </dgm:t>
    </dgm:pt>
    <dgm:pt modelId="{47479A95-3A1A-4151-8423-AB273F8AF4AA}" type="parTrans" cxnId="{CADCAA1E-1EAF-4D5C-8225-6650C1733747}">
      <dgm:prSet/>
      <dgm:spPr/>
      <dgm:t>
        <a:bodyPr/>
        <a:lstStyle/>
        <a:p>
          <a:pPr algn="ctr"/>
          <a:endParaRPr lang="en-GB" sz="2800" b="1"/>
        </a:p>
      </dgm:t>
    </dgm:pt>
    <dgm:pt modelId="{5B2EFE1C-0E0C-4341-B92A-EA59A02D41D8}" type="sibTrans" cxnId="{CADCAA1E-1EAF-4D5C-8225-6650C1733747}">
      <dgm:prSet/>
      <dgm:spPr/>
      <dgm:t>
        <a:bodyPr/>
        <a:lstStyle/>
        <a:p>
          <a:pPr algn="ctr"/>
          <a:endParaRPr lang="en-GB" sz="2800" b="1"/>
        </a:p>
      </dgm:t>
    </dgm:pt>
    <dgm:pt modelId="{DFDFB60B-D0CA-417C-B29C-46C4EA1E51EF}">
      <dgm:prSet custT="1"/>
      <dgm:spPr/>
      <dgm:t>
        <a:bodyPr/>
        <a:lstStyle/>
        <a:p>
          <a:pPr algn="ctr"/>
          <a:r>
            <a:rPr lang="en-GB" sz="2800" b="1" dirty="0" smtClean="0">
              <a:solidFill>
                <a:schemeClr val="bg1"/>
              </a:solidFill>
              <a:latin typeface="Segoe UI Light" pitchFamily="34" charset="0"/>
            </a:rPr>
            <a:t>Compiler, Library, Build, </a:t>
          </a:r>
          <a:br>
            <a:rPr lang="en-GB" sz="2800" b="1" dirty="0" smtClean="0">
              <a:solidFill>
                <a:schemeClr val="bg1"/>
              </a:solidFill>
              <a:latin typeface="Segoe UI Light" pitchFamily="34" charset="0"/>
            </a:rPr>
          </a:br>
          <a:r>
            <a:rPr lang="en-GB" sz="2800" b="1" dirty="0" smtClean="0">
              <a:solidFill>
                <a:schemeClr val="bg1"/>
              </a:solidFill>
              <a:latin typeface="Segoe UI Light" pitchFamily="34" charset="0"/>
            </a:rPr>
            <a:t>F# Interactive, Compiler API</a:t>
          </a:r>
          <a:endParaRPr lang="en-US" sz="2800" b="1" dirty="0">
            <a:solidFill>
              <a:schemeClr val="bg1"/>
            </a:solidFill>
            <a:latin typeface="Segoe UI Light" pitchFamily="34" charset="0"/>
          </a:endParaRPr>
        </a:p>
      </dgm:t>
    </dgm:pt>
    <dgm:pt modelId="{3BB44CB3-FB37-44B7-AD20-C79A45ACAB31}" type="parTrans" cxnId="{BEA16FB4-1F6F-4B50-B98B-9E49C2E27382}">
      <dgm:prSet/>
      <dgm:spPr/>
      <dgm:t>
        <a:bodyPr/>
        <a:lstStyle/>
        <a:p>
          <a:pPr algn="ctr"/>
          <a:endParaRPr lang="en-GB" sz="2800" b="1"/>
        </a:p>
      </dgm:t>
    </dgm:pt>
    <dgm:pt modelId="{FCD380F8-7C1C-4B99-82A1-1DDE764BC154}" type="sibTrans" cxnId="{BEA16FB4-1F6F-4B50-B98B-9E49C2E27382}">
      <dgm:prSet/>
      <dgm:spPr/>
      <dgm:t>
        <a:bodyPr/>
        <a:lstStyle/>
        <a:p>
          <a:pPr algn="ctr"/>
          <a:endParaRPr lang="en-GB" sz="2800" b="1"/>
        </a:p>
      </dgm:t>
    </dgm:pt>
    <dgm:pt modelId="{3E196BE5-953D-4242-B980-B1373BFD3238}">
      <dgm:prSet custT="1"/>
      <dgm:spPr/>
      <dgm:t>
        <a:bodyPr/>
        <a:lstStyle/>
        <a:p>
          <a:pPr algn="ctr"/>
          <a:r>
            <a:rPr lang="en-US" sz="2800" b="1" dirty="0" smtClean="0">
              <a:solidFill>
                <a:schemeClr val="bg1"/>
              </a:solidFill>
              <a:latin typeface="Segoe UI Light" pitchFamily="34" charset="0"/>
            </a:rPr>
            <a:t>Run</a:t>
          </a:r>
          <a:r>
            <a:rPr lang="en-US" sz="2800" b="1" baseline="0" dirty="0" smtClean="0">
              <a:solidFill>
                <a:schemeClr val="bg1"/>
              </a:solidFill>
              <a:latin typeface="Segoe UI Light" pitchFamily="34" charset="0"/>
            </a:rPr>
            <a:t> by the F# Open Source Group</a:t>
          </a:r>
          <a:endParaRPr lang="en-US" sz="2800" b="1" dirty="0">
            <a:solidFill>
              <a:schemeClr val="bg1"/>
            </a:solidFill>
            <a:latin typeface="Segoe UI Light" pitchFamily="34" charset="0"/>
          </a:endParaRPr>
        </a:p>
      </dgm:t>
    </dgm:pt>
    <dgm:pt modelId="{6992CE92-98CC-4C74-B098-EC5B879AB665}" type="parTrans" cxnId="{E4B710BF-42C1-49AA-84A7-9BF62EB2D629}">
      <dgm:prSet/>
      <dgm:spPr/>
      <dgm:t>
        <a:bodyPr/>
        <a:lstStyle/>
        <a:p>
          <a:pPr algn="ctr"/>
          <a:endParaRPr lang="en-GB" sz="2800" b="1"/>
        </a:p>
      </dgm:t>
    </dgm:pt>
    <dgm:pt modelId="{EF9A6332-FD23-4AA3-A778-70CACA35CFBD}" type="sibTrans" cxnId="{E4B710BF-42C1-49AA-84A7-9BF62EB2D629}">
      <dgm:prSet/>
      <dgm:spPr/>
      <dgm:t>
        <a:bodyPr/>
        <a:lstStyle/>
        <a:p>
          <a:pPr algn="ctr"/>
          <a:endParaRPr lang="en-GB" sz="2800" b="1"/>
        </a:p>
      </dgm:t>
    </dgm:pt>
    <dgm:pt modelId="{EC5FFAC6-5FE8-4AE3-A433-2420BC7EC900}">
      <dgm:prSet phldrT="[Text]" custT="1"/>
      <dgm:spPr/>
      <dgm:t>
        <a:bodyPr/>
        <a:lstStyle/>
        <a:p>
          <a:pPr algn="ctr"/>
          <a:r>
            <a:rPr lang="en-US" sz="2800" b="1" u="sng" dirty="0" smtClean="0">
              <a:solidFill>
                <a:schemeClr val="bg1"/>
              </a:solidFill>
              <a:latin typeface="Segoe UI Light" pitchFamily="34" charset="0"/>
            </a:rPr>
            <a:t>fsharp.github.com/</a:t>
          </a:r>
          <a:r>
            <a:rPr lang="en-US" sz="2800" b="1" u="sng" dirty="0" err="1" smtClean="0">
              <a:solidFill>
                <a:schemeClr val="bg1"/>
              </a:solidFill>
              <a:latin typeface="Segoe UI Light" pitchFamily="34" charset="0"/>
            </a:rPr>
            <a:t>fsharp</a:t>
          </a:r>
          <a:endParaRPr lang="en-GB" sz="2800" b="1" dirty="0">
            <a:solidFill>
              <a:schemeClr val="bg1"/>
            </a:solidFill>
          </a:endParaRPr>
        </a:p>
      </dgm:t>
    </dgm:pt>
    <dgm:pt modelId="{573EC461-CD28-4FDB-93E1-2623C68650C1}" type="parTrans" cxnId="{22004BFD-8A5C-47BD-9190-3880685E789E}">
      <dgm:prSet/>
      <dgm:spPr/>
      <dgm:t>
        <a:bodyPr/>
        <a:lstStyle/>
        <a:p>
          <a:pPr algn="ctr"/>
          <a:endParaRPr lang="en-GB" sz="2800" b="1"/>
        </a:p>
      </dgm:t>
    </dgm:pt>
    <dgm:pt modelId="{56AD10F6-9E82-4847-9BC9-5BF40FCC9A97}" type="sibTrans" cxnId="{22004BFD-8A5C-47BD-9190-3880685E789E}">
      <dgm:prSet/>
      <dgm:spPr/>
      <dgm:t>
        <a:bodyPr/>
        <a:lstStyle/>
        <a:p>
          <a:pPr algn="ctr"/>
          <a:endParaRPr lang="en-GB" sz="2800" b="1"/>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E4B710BF-42C1-49AA-84A7-9BF62EB2D629}" srcId="{0B365071-9F54-4E04-B0BF-859FAE4CAD14}" destId="{3E196BE5-953D-4242-B980-B1373BFD3238}" srcOrd="5" destOrd="0" parTransId="{6992CE92-98CC-4C74-B098-EC5B879AB665}" sibTransId="{EF9A6332-FD23-4AA3-A778-70CACA35CFBD}"/>
    <dgm:cxn modelId="{A9EED03C-86FF-49AC-AF7B-E4F03771CCAF}" srcId="{0B365071-9F54-4E04-B0BF-859FAE4CAD14}" destId="{5F1C48E8-0E0E-43BF-B592-460AF305B74F}" srcOrd="2" destOrd="0" parTransId="{07006D22-8EC0-494A-930A-6C60DC14E0E1}" sibTransId="{74274BF3-2D2A-4D13-97FA-6539BCB0F419}"/>
    <dgm:cxn modelId="{18841F06-882D-419F-9FEF-0CFCA6C99029}" type="presOf" srcId="{5F1C48E8-0E0E-43BF-B592-460AF305B74F}" destId="{D437A6F3-3ED5-46BE-9A1F-F98E04B24349}" srcOrd="0" destOrd="0" presId="urn:microsoft.com/office/officeart/2005/8/layout/default"/>
    <dgm:cxn modelId="{BEA16FB4-1F6F-4B50-B98B-9E49C2E27382}" srcId="{0B365071-9F54-4E04-B0BF-859FAE4CAD14}" destId="{DFDFB60B-D0CA-417C-B29C-46C4EA1E51EF}" srcOrd="4" destOrd="0" parTransId="{3BB44CB3-FB37-44B7-AD20-C79A45ACAB31}" sibTransId="{FCD380F8-7C1C-4B99-82A1-1DDE764BC154}"/>
    <dgm:cxn modelId="{C5EAC5F6-A3D4-4FC4-8275-CDE24E59333A}" type="presOf" srcId="{4D03559D-4341-457C-9415-9474B1EA1828}" destId="{A6C8B2CB-895B-4E02-B23B-913D219A3E06}" srcOrd="0" destOrd="0" presId="urn:microsoft.com/office/officeart/2005/8/layout/default"/>
    <dgm:cxn modelId="{A023C667-318F-4924-8841-42C016476853}" type="presOf" srcId="{56517876-F61F-4EEC-AD9E-A6262A69FF4D}" destId="{BACDA856-ECDB-4406-9C4E-00D54B0981AF}" srcOrd="0" destOrd="0" presId="urn:microsoft.com/office/officeart/2005/8/layout/default"/>
    <dgm:cxn modelId="{CADCAA1E-1EAF-4D5C-8225-6650C1733747}" srcId="{0B365071-9F54-4E04-B0BF-859FAE4CAD14}" destId="{56517876-F61F-4EEC-AD9E-A6262A69FF4D}" srcOrd="3" destOrd="0" parTransId="{47479A95-3A1A-4151-8423-AB273F8AF4AA}" sibTransId="{5B2EFE1C-0E0C-4341-B92A-EA59A02D41D8}"/>
    <dgm:cxn modelId="{3EE577EE-16AD-4969-B8EA-AB1447C8C8C6}" type="presOf" srcId="{DFDFB60B-D0CA-417C-B29C-46C4EA1E51EF}" destId="{58AEAE5F-E53F-4AFE-A11A-BD88C03840E8}" srcOrd="0" destOrd="0" presId="urn:microsoft.com/office/officeart/2005/8/layout/default"/>
    <dgm:cxn modelId="{502BBE42-A840-425C-8B52-C0FFB90A123F}" type="presOf" srcId="{3E196BE5-953D-4242-B980-B1373BFD3238}" destId="{D6F86E6B-1D2A-4B48-91FA-D896350C903A}" srcOrd="0" destOrd="0" presId="urn:microsoft.com/office/officeart/2005/8/layout/default"/>
    <dgm:cxn modelId="{FAA06BEC-E792-4E9C-AEEE-0F207CAA73A1}" type="presOf" srcId="{0B365071-9F54-4E04-B0BF-859FAE4CAD14}" destId="{EC8670A7-A393-4B5D-8FC9-E51E8B83309F}" srcOrd="0" destOrd="0" presId="urn:microsoft.com/office/officeart/2005/8/layout/default"/>
    <dgm:cxn modelId="{2A21788B-FF54-4665-A288-545613F8C4C4}" type="presOf" srcId="{EC5FFAC6-5FE8-4AE3-A433-2420BC7EC900}" destId="{DF49E9E2-D1BE-4102-BB9B-72A0DEC024E4}" srcOrd="0" destOrd="0" presId="urn:microsoft.com/office/officeart/2005/8/layout/default"/>
    <dgm:cxn modelId="{8F49851F-CEB6-4867-B31B-12E34F81A40F}" type="presParOf" srcId="{EC8670A7-A393-4B5D-8FC9-E51E8B83309F}" destId="{A6C8B2CB-895B-4E02-B23B-913D219A3E06}" srcOrd="0" destOrd="0" presId="urn:microsoft.com/office/officeart/2005/8/layout/default"/>
    <dgm:cxn modelId="{BB3FFE08-69A3-48EB-AE46-360DCBE5ABBE}" type="presParOf" srcId="{EC8670A7-A393-4B5D-8FC9-E51E8B83309F}" destId="{FF2CDA1F-3E77-4C82-A60C-77840111930D}" srcOrd="1" destOrd="0" presId="urn:microsoft.com/office/officeart/2005/8/layout/default"/>
    <dgm:cxn modelId="{51BDC2CE-3012-487E-8BE7-ABF56BF6A99A}" type="presParOf" srcId="{EC8670A7-A393-4B5D-8FC9-E51E8B83309F}" destId="{DF49E9E2-D1BE-4102-BB9B-72A0DEC024E4}" srcOrd="2" destOrd="0" presId="urn:microsoft.com/office/officeart/2005/8/layout/default"/>
    <dgm:cxn modelId="{A4F4B37A-12D1-4FAF-8D40-4A787F69CDA7}" type="presParOf" srcId="{EC8670A7-A393-4B5D-8FC9-E51E8B83309F}" destId="{8B6F593D-9CFB-4D46-8D7F-5152AF654BA2}" srcOrd="3" destOrd="0" presId="urn:microsoft.com/office/officeart/2005/8/layout/default"/>
    <dgm:cxn modelId="{8F5B206E-8CB4-428D-A87F-B05947DE38BD}" type="presParOf" srcId="{EC8670A7-A393-4B5D-8FC9-E51E8B83309F}" destId="{D437A6F3-3ED5-46BE-9A1F-F98E04B24349}" srcOrd="4" destOrd="0" presId="urn:microsoft.com/office/officeart/2005/8/layout/default"/>
    <dgm:cxn modelId="{32B679A6-83BD-467F-BE02-83F51BE76DAD}" type="presParOf" srcId="{EC8670A7-A393-4B5D-8FC9-E51E8B83309F}" destId="{E4342583-A13C-4E1E-ADF6-62B4A37FB798}" srcOrd="5" destOrd="0" presId="urn:microsoft.com/office/officeart/2005/8/layout/default"/>
    <dgm:cxn modelId="{40C04148-FFC8-467D-B66E-D710570027A5}" type="presParOf" srcId="{EC8670A7-A393-4B5D-8FC9-E51E8B83309F}" destId="{BACDA856-ECDB-4406-9C4E-00D54B0981AF}" srcOrd="6" destOrd="0" presId="urn:microsoft.com/office/officeart/2005/8/layout/default"/>
    <dgm:cxn modelId="{9EAA67F4-31EC-40CD-87F3-2F6F809928AB}" type="presParOf" srcId="{EC8670A7-A393-4B5D-8FC9-E51E8B83309F}" destId="{B74B6256-3C71-4169-A0A4-831E0909233B}" srcOrd="7" destOrd="0" presId="urn:microsoft.com/office/officeart/2005/8/layout/default"/>
    <dgm:cxn modelId="{362B3F04-9BF5-4AFD-859A-5CC28685EFE9}" type="presParOf" srcId="{EC8670A7-A393-4B5D-8FC9-E51E8B83309F}" destId="{58AEAE5F-E53F-4AFE-A11A-BD88C03840E8}" srcOrd="8" destOrd="0" presId="urn:microsoft.com/office/officeart/2005/8/layout/default"/>
    <dgm:cxn modelId="{9AAD8206-C27D-4C68-97FE-D6034BC88378}" type="presParOf" srcId="{EC8670A7-A393-4B5D-8FC9-E51E8B83309F}" destId="{1C60EF90-B2D9-4067-B864-42EFD10F9447}" srcOrd="9" destOrd="0" presId="urn:microsoft.com/office/officeart/2005/8/layout/default"/>
    <dgm:cxn modelId="{8349866B-CE98-41B2-817C-9E0AD577D8F6}"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D03559D-4341-457C-9415-9474B1EA1828}">
      <dgm:prSet phldrT="[Text]" custT="1"/>
      <dgm:spPr/>
      <dgm:t>
        <a:bodyPr/>
        <a:lstStyle/>
        <a:p>
          <a:pPr algn="ctr"/>
          <a:r>
            <a:rPr lang="en-GB" sz="2000" dirty="0" smtClean="0">
              <a:solidFill>
                <a:schemeClr val="bg1"/>
              </a:solidFill>
              <a:latin typeface="Segoe UI Light" pitchFamily="34" charset="0"/>
            </a:rPr>
            <a:t>F# editing components, bindings, templates etc.</a:t>
          </a:r>
          <a:endParaRPr lang="en-GB" sz="2000" dirty="0"/>
        </a:p>
      </dgm:t>
    </dgm:pt>
    <dgm:pt modelId="{8F0E1D64-B50B-493C-A37B-9C82B1DDCE37}" type="parTrans" cxnId="{1C4F44DB-BAAA-4B27-95C6-13DF46D33D2F}">
      <dgm:prSet/>
      <dgm:spPr/>
      <dgm:t>
        <a:bodyPr/>
        <a:lstStyle/>
        <a:p>
          <a:pPr algn="ctr"/>
          <a:endParaRPr lang="en-GB" sz="2000"/>
        </a:p>
      </dgm:t>
    </dgm:pt>
    <dgm:pt modelId="{1592E9D7-155C-484F-BC48-074F682CB6F3}" type="sibTrans" cxnId="{1C4F44DB-BAAA-4B27-95C6-13DF46D33D2F}">
      <dgm:prSet/>
      <dgm:spPr/>
      <dgm:t>
        <a:bodyPr/>
        <a:lstStyle/>
        <a:p>
          <a:pPr algn="ctr"/>
          <a:endParaRPr lang="en-GB" sz="2000"/>
        </a:p>
      </dgm:t>
    </dgm:pt>
    <dgm:pt modelId="{5F1C48E8-0E0E-43BF-B592-460AF305B74F}">
      <dgm:prSet custT="1"/>
      <dgm:spPr/>
      <dgm:t>
        <a:bodyPr/>
        <a:lstStyle/>
        <a:p>
          <a:pPr algn="ctr"/>
          <a:r>
            <a:rPr lang="en-GB" sz="2000" dirty="0" smtClean="0">
              <a:solidFill>
                <a:schemeClr val="bg1"/>
              </a:solidFill>
              <a:latin typeface="Segoe UI Light" pitchFamily="34" charset="0"/>
            </a:rPr>
            <a:t>Apache 2.0 license</a:t>
          </a:r>
          <a:endParaRPr lang="en-GB" sz="2000" dirty="0">
            <a:solidFill>
              <a:schemeClr val="bg1"/>
            </a:solidFill>
            <a:latin typeface="Segoe UI Light" pitchFamily="34" charset="0"/>
          </a:endParaRPr>
        </a:p>
      </dgm:t>
    </dgm:pt>
    <dgm:pt modelId="{07006D22-8EC0-494A-930A-6C60DC14E0E1}" type="parTrans" cxnId="{A9EED03C-86FF-49AC-AF7B-E4F03771CCAF}">
      <dgm:prSet/>
      <dgm:spPr/>
      <dgm:t>
        <a:bodyPr/>
        <a:lstStyle/>
        <a:p>
          <a:pPr algn="ctr"/>
          <a:endParaRPr lang="en-GB" sz="2000"/>
        </a:p>
      </dgm:t>
    </dgm:pt>
    <dgm:pt modelId="{74274BF3-2D2A-4D13-97FA-6539BCB0F419}" type="sibTrans" cxnId="{A9EED03C-86FF-49AC-AF7B-E4F03771CCAF}">
      <dgm:prSet/>
      <dgm:spPr/>
      <dgm:t>
        <a:bodyPr/>
        <a:lstStyle/>
        <a:p>
          <a:pPr algn="ctr"/>
          <a:endParaRPr lang="en-GB" sz="2000"/>
        </a:p>
      </dgm:t>
    </dgm:pt>
    <dgm:pt modelId="{56517876-F61F-4EEC-AD9E-A6262A69FF4D}">
      <dgm:prSet custT="1"/>
      <dgm:spPr/>
      <dgm:t>
        <a:bodyPr/>
        <a:lstStyle/>
        <a:p>
          <a:pPr algn="ctr"/>
          <a:r>
            <a:rPr lang="en-GB" sz="2000" dirty="0" smtClean="0">
              <a:solidFill>
                <a:schemeClr val="bg1"/>
              </a:solidFill>
              <a:latin typeface="Segoe UI Light" pitchFamily="34" charset="0"/>
            </a:rPr>
            <a:t>Simple feature set,</a:t>
          </a:r>
        </a:p>
      </dgm:t>
    </dgm:pt>
    <dgm:pt modelId="{47479A95-3A1A-4151-8423-AB273F8AF4AA}" type="parTrans" cxnId="{CADCAA1E-1EAF-4D5C-8225-6650C1733747}">
      <dgm:prSet/>
      <dgm:spPr/>
      <dgm:t>
        <a:bodyPr/>
        <a:lstStyle/>
        <a:p>
          <a:pPr algn="ctr"/>
          <a:endParaRPr lang="en-GB" sz="2000"/>
        </a:p>
      </dgm:t>
    </dgm:pt>
    <dgm:pt modelId="{5B2EFE1C-0E0C-4341-B92A-EA59A02D41D8}" type="sibTrans" cxnId="{CADCAA1E-1EAF-4D5C-8225-6650C1733747}">
      <dgm:prSet/>
      <dgm:spPr/>
      <dgm:t>
        <a:bodyPr/>
        <a:lstStyle/>
        <a:p>
          <a:pPr algn="ctr"/>
          <a:endParaRPr lang="en-GB" sz="2000"/>
        </a:p>
      </dgm:t>
    </dgm:pt>
    <dgm:pt modelId="{DFDFB60B-D0CA-417C-B29C-46C4EA1E51EF}">
      <dgm:prSet custT="1"/>
      <dgm:spPr/>
      <dgm:t>
        <a:bodyPr/>
        <a:lstStyle/>
        <a:p>
          <a:pPr algn="ctr"/>
          <a:r>
            <a:rPr lang="en-GB" sz="2000" dirty="0" smtClean="0">
              <a:solidFill>
                <a:schemeClr val="bg1"/>
              </a:solidFill>
              <a:latin typeface="Segoe UI Light" pitchFamily="34" charset="0"/>
            </a:rPr>
            <a:t>Works with F# 3.0</a:t>
          </a:r>
          <a:endParaRPr lang="en-US" sz="2000" dirty="0">
            <a:solidFill>
              <a:schemeClr val="bg1"/>
            </a:solidFill>
            <a:latin typeface="Segoe UI Light" pitchFamily="34" charset="0"/>
          </a:endParaRPr>
        </a:p>
      </dgm:t>
    </dgm:pt>
    <dgm:pt modelId="{3BB44CB3-FB37-44B7-AD20-C79A45ACAB31}" type="parTrans" cxnId="{BEA16FB4-1F6F-4B50-B98B-9E49C2E27382}">
      <dgm:prSet/>
      <dgm:spPr/>
      <dgm:t>
        <a:bodyPr/>
        <a:lstStyle/>
        <a:p>
          <a:pPr algn="ctr"/>
          <a:endParaRPr lang="en-GB" sz="2000"/>
        </a:p>
      </dgm:t>
    </dgm:pt>
    <dgm:pt modelId="{FCD380F8-7C1C-4B99-82A1-1DDE764BC154}" type="sibTrans" cxnId="{BEA16FB4-1F6F-4B50-B98B-9E49C2E27382}">
      <dgm:prSet/>
      <dgm:spPr/>
      <dgm:t>
        <a:bodyPr/>
        <a:lstStyle/>
        <a:p>
          <a:pPr algn="ctr"/>
          <a:endParaRPr lang="en-GB" sz="2000"/>
        </a:p>
      </dgm:t>
    </dgm:pt>
    <dgm:pt modelId="{3E196BE5-953D-4242-B980-B1373BFD3238}">
      <dgm:prSet custT="1"/>
      <dgm:spPr/>
      <dgm:t>
        <a:bodyPr/>
        <a:lstStyle/>
        <a:p>
          <a:pPr algn="ctr"/>
          <a:r>
            <a:rPr lang="en-GB" sz="2000" dirty="0" smtClean="0">
              <a:solidFill>
                <a:schemeClr val="bg1"/>
              </a:solidFill>
              <a:latin typeface="Segoe UI Light" pitchFamily="34" charset="0"/>
            </a:rPr>
            <a:t>API for other editors</a:t>
          </a:r>
          <a:endParaRPr lang="en-US" sz="2000" dirty="0">
            <a:solidFill>
              <a:schemeClr val="bg1"/>
            </a:solidFill>
            <a:latin typeface="Segoe UI Light" pitchFamily="34" charset="0"/>
          </a:endParaRPr>
        </a:p>
      </dgm:t>
    </dgm:pt>
    <dgm:pt modelId="{6992CE92-98CC-4C74-B098-EC5B879AB665}" type="parTrans" cxnId="{E4B710BF-42C1-49AA-84A7-9BF62EB2D629}">
      <dgm:prSet/>
      <dgm:spPr/>
      <dgm:t>
        <a:bodyPr/>
        <a:lstStyle/>
        <a:p>
          <a:pPr algn="ctr"/>
          <a:endParaRPr lang="en-GB" sz="2000"/>
        </a:p>
      </dgm:t>
    </dgm:pt>
    <dgm:pt modelId="{EF9A6332-FD23-4AA3-A778-70CACA35CFBD}" type="sibTrans" cxnId="{E4B710BF-42C1-49AA-84A7-9BF62EB2D629}">
      <dgm:prSet/>
      <dgm:spPr/>
      <dgm:t>
        <a:bodyPr/>
        <a:lstStyle/>
        <a:p>
          <a:pPr algn="ctr"/>
          <a:endParaRPr lang="en-GB" sz="2000"/>
        </a:p>
      </dgm:t>
    </dgm:pt>
    <dgm:pt modelId="{EC5FFAC6-5FE8-4AE3-A433-2420BC7EC900}">
      <dgm:prSet phldrT="[Text]" custT="1"/>
      <dgm:spPr/>
      <dgm:t>
        <a:bodyPr/>
        <a:lstStyle/>
        <a:p>
          <a:pPr algn="ctr"/>
          <a:r>
            <a:rPr lang="en-GB" sz="2000" dirty="0" err="1" smtClean="0">
              <a:solidFill>
                <a:schemeClr val="bg1"/>
              </a:solidFill>
              <a:latin typeface="Segoe UI Light" pitchFamily="34" charset="0"/>
            </a:rPr>
            <a:t>MonoDevelop</a:t>
          </a:r>
          <a:r>
            <a:rPr lang="en-GB" sz="2000" dirty="0" smtClean="0">
              <a:solidFill>
                <a:schemeClr val="bg1"/>
              </a:solidFill>
              <a:latin typeface="Segoe UI Light" pitchFamily="34" charset="0"/>
            </a:rPr>
            <a:t> 3.0</a:t>
          </a:r>
          <a:br>
            <a:rPr lang="en-GB" sz="2000" dirty="0" smtClean="0">
              <a:solidFill>
                <a:schemeClr val="bg1"/>
              </a:solidFill>
              <a:latin typeface="Segoe UI Light" pitchFamily="34" charset="0"/>
            </a:rPr>
          </a:br>
          <a:r>
            <a:rPr lang="en-GB" sz="2000" dirty="0" err="1" smtClean="0">
              <a:solidFill>
                <a:schemeClr val="bg1"/>
              </a:solidFill>
              <a:latin typeface="Segoe UI Light" pitchFamily="34" charset="0"/>
            </a:rPr>
            <a:t>Emacs</a:t>
          </a:r>
          <a:r>
            <a:rPr lang="en-GB" sz="2000" dirty="0" smtClean="0">
              <a:solidFill>
                <a:schemeClr val="bg1"/>
              </a:solidFill>
              <a:latin typeface="Segoe UI Light" pitchFamily="34" charset="0"/>
            </a:rPr>
            <a:t/>
          </a:r>
          <a:br>
            <a:rPr lang="en-GB" sz="2000" dirty="0" smtClean="0">
              <a:solidFill>
                <a:schemeClr val="bg1"/>
              </a:solidFill>
              <a:latin typeface="Segoe UI Light" pitchFamily="34" charset="0"/>
            </a:rPr>
          </a:br>
          <a:r>
            <a:rPr lang="en-GB" sz="2000" dirty="0" err="1" smtClean="0">
              <a:solidFill>
                <a:schemeClr val="bg1"/>
              </a:solidFill>
              <a:latin typeface="Segoe UI Light" pitchFamily="34" charset="0"/>
            </a:rPr>
            <a:t>Xamarin</a:t>
          </a:r>
          <a:r>
            <a:rPr lang="en-GB" sz="2000" dirty="0" smtClean="0">
              <a:solidFill>
                <a:schemeClr val="bg1"/>
              </a:solidFill>
              <a:latin typeface="Segoe UI Light" pitchFamily="34" charset="0"/>
            </a:rPr>
            <a:t> Studio</a:t>
          </a:r>
          <a:br>
            <a:rPr lang="en-GB" sz="2000" dirty="0" smtClean="0">
              <a:solidFill>
                <a:schemeClr val="bg1"/>
              </a:solidFill>
              <a:latin typeface="Segoe UI Light" pitchFamily="34" charset="0"/>
            </a:rPr>
          </a:br>
          <a:r>
            <a:rPr lang="en-GB" sz="2000" dirty="0" smtClean="0">
              <a:solidFill>
                <a:schemeClr val="bg1"/>
              </a:solidFill>
              <a:latin typeface="Segoe UI Light" pitchFamily="34" charset="0"/>
            </a:rPr>
            <a:t>and more</a:t>
          </a:r>
          <a:endParaRPr lang="en-GB" sz="2000" dirty="0">
            <a:solidFill>
              <a:schemeClr val="bg1"/>
            </a:solidFill>
          </a:endParaRPr>
        </a:p>
      </dgm:t>
    </dgm:pt>
    <dgm:pt modelId="{573EC461-CD28-4FDB-93E1-2623C68650C1}" type="parTrans" cxnId="{22004BFD-8A5C-47BD-9190-3880685E789E}">
      <dgm:prSet/>
      <dgm:spPr/>
      <dgm:t>
        <a:bodyPr/>
        <a:lstStyle/>
        <a:p>
          <a:pPr algn="ctr"/>
          <a:endParaRPr lang="en-GB" sz="2000"/>
        </a:p>
      </dgm:t>
    </dgm:pt>
    <dgm:pt modelId="{56AD10F6-9E82-4847-9BC9-5BF40FCC9A97}" type="sibTrans" cxnId="{22004BFD-8A5C-47BD-9190-3880685E789E}">
      <dgm:prSet/>
      <dgm:spPr/>
      <dgm:t>
        <a:bodyPr/>
        <a:lstStyle/>
        <a:p>
          <a:pPr algn="ctr"/>
          <a:endParaRPr lang="en-GB" sz="2000"/>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F2FF9FD0-2D49-46E1-B58E-AEC1B78F15C1}" type="presOf" srcId="{56517876-F61F-4EEC-AD9E-A6262A69FF4D}" destId="{BACDA856-ECDB-4406-9C4E-00D54B0981AF}" srcOrd="0" destOrd="0" presId="urn:microsoft.com/office/officeart/2005/8/layout/default"/>
    <dgm:cxn modelId="{081A759E-90B5-4D5A-9BCC-7FF3138EBEB3}" type="presOf" srcId="{EC5FFAC6-5FE8-4AE3-A433-2420BC7EC900}" destId="{DF49E9E2-D1BE-4102-BB9B-72A0DEC024E4}" srcOrd="0" destOrd="0" presId="urn:microsoft.com/office/officeart/2005/8/layout/default"/>
    <dgm:cxn modelId="{837BD9E2-EFA9-4213-BA65-156F1883E3E7}" type="presOf" srcId="{5F1C48E8-0E0E-43BF-B592-460AF305B74F}" destId="{D437A6F3-3ED5-46BE-9A1F-F98E04B24349}" srcOrd="0" destOrd="0" presId="urn:microsoft.com/office/officeart/2005/8/layout/default"/>
    <dgm:cxn modelId="{E4B710BF-42C1-49AA-84A7-9BF62EB2D629}" srcId="{0B365071-9F54-4E04-B0BF-859FAE4CAD14}" destId="{3E196BE5-953D-4242-B980-B1373BFD3238}" srcOrd="5" destOrd="0" parTransId="{6992CE92-98CC-4C74-B098-EC5B879AB665}" sibTransId="{EF9A6332-FD23-4AA3-A778-70CACA35CFBD}"/>
    <dgm:cxn modelId="{A9EED03C-86FF-49AC-AF7B-E4F03771CCAF}" srcId="{0B365071-9F54-4E04-B0BF-859FAE4CAD14}" destId="{5F1C48E8-0E0E-43BF-B592-460AF305B74F}" srcOrd="2" destOrd="0" parTransId="{07006D22-8EC0-494A-930A-6C60DC14E0E1}" sibTransId="{74274BF3-2D2A-4D13-97FA-6539BCB0F419}"/>
    <dgm:cxn modelId="{83AD022A-5818-4DF0-BFDC-8B8051D5BD71}" type="presOf" srcId="{4D03559D-4341-457C-9415-9474B1EA1828}" destId="{A6C8B2CB-895B-4E02-B23B-913D219A3E06}" srcOrd="0" destOrd="0" presId="urn:microsoft.com/office/officeart/2005/8/layout/default"/>
    <dgm:cxn modelId="{BEA16FB4-1F6F-4B50-B98B-9E49C2E27382}" srcId="{0B365071-9F54-4E04-B0BF-859FAE4CAD14}" destId="{DFDFB60B-D0CA-417C-B29C-46C4EA1E51EF}" srcOrd="4" destOrd="0" parTransId="{3BB44CB3-FB37-44B7-AD20-C79A45ACAB31}" sibTransId="{FCD380F8-7C1C-4B99-82A1-1DDE764BC154}"/>
    <dgm:cxn modelId="{CADCAA1E-1EAF-4D5C-8225-6650C1733747}" srcId="{0B365071-9F54-4E04-B0BF-859FAE4CAD14}" destId="{56517876-F61F-4EEC-AD9E-A6262A69FF4D}" srcOrd="3" destOrd="0" parTransId="{47479A95-3A1A-4151-8423-AB273F8AF4AA}" sibTransId="{5B2EFE1C-0E0C-4341-B92A-EA59A02D41D8}"/>
    <dgm:cxn modelId="{4085DC18-1A56-4C34-A185-1481B394C629}" type="presOf" srcId="{3E196BE5-953D-4242-B980-B1373BFD3238}" destId="{D6F86E6B-1D2A-4B48-91FA-D896350C903A}" srcOrd="0" destOrd="0" presId="urn:microsoft.com/office/officeart/2005/8/layout/default"/>
    <dgm:cxn modelId="{A9D2AACB-4CF4-4BB2-ACDD-0B0AD9D4DB57}" type="presOf" srcId="{0B365071-9F54-4E04-B0BF-859FAE4CAD14}" destId="{EC8670A7-A393-4B5D-8FC9-E51E8B83309F}" srcOrd="0" destOrd="0" presId="urn:microsoft.com/office/officeart/2005/8/layout/default"/>
    <dgm:cxn modelId="{B7CEF93C-5792-425D-91B0-1F23D116061C}" type="presOf" srcId="{DFDFB60B-D0CA-417C-B29C-46C4EA1E51EF}" destId="{58AEAE5F-E53F-4AFE-A11A-BD88C03840E8}" srcOrd="0" destOrd="0" presId="urn:microsoft.com/office/officeart/2005/8/layout/default"/>
    <dgm:cxn modelId="{759DB1E4-6D93-4489-A42A-9F366F9BED40}" type="presParOf" srcId="{EC8670A7-A393-4B5D-8FC9-E51E8B83309F}" destId="{A6C8B2CB-895B-4E02-B23B-913D219A3E06}" srcOrd="0" destOrd="0" presId="urn:microsoft.com/office/officeart/2005/8/layout/default"/>
    <dgm:cxn modelId="{3199981F-65A3-4FC9-A2A8-EEDD0C668374}" type="presParOf" srcId="{EC8670A7-A393-4B5D-8FC9-E51E8B83309F}" destId="{FF2CDA1F-3E77-4C82-A60C-77840111930D}" srcOrd="1" destOrd="0" presId="urn:microsoft.com/office/officeart/2005/8/layout/default"/>
    <dgm:cxn modelId="{043F61C2-0220-498C-8A7F-06B19BE55D2D}" type="presParOf" srcId="{EC8670A7-A393-4B5D-8FC9-E51E8B83309F}" destId="{DF49E9E2-D1BE-4102-BB9B-72A0DEC024E4}" srcOrd="2" destOrd="0" presId="urn:microsoft.com/office/officeart/2005/8/layout/default"/>
    <dgm:cxn modelId="{68CB7EB3-1A4A-4BFB-AB20-FB16E0310C93}" type="presParOf" srcId="{EC8670A7-A393-4B5D-8FC9-E51E8B83309F}" destId="{8B6F593D-9CFB-4D46-8D7F-5152AF654BA2}" srcOrd="3" destOrd="0" presId="urn:microsoft.com/office/officeart/2005/8/layout/default"/>
    <dgm:cxn modelId="{AEADD35F-DA64-408D-A2B7-B6B3249DD152}" type="presParOf" srcId="{EC8670A7-A393-4B5D-8FC9-E51E8B83309F}" destId="{D437A6F3-3ED5-46BE-9A1F-F98E04B24349}" srcOrd="4" destOrd="0" presId="urn:microsoft.com/office/officeart/2005/8/layout/default"/>
    <dgm:cxn modelId="{A12AD573-3359-4A42-8A6B-DE9C41C1F46F}" type="presParOf" srcId="{EC8670A7-A393-4B5D-8FC9-E51E8B83309F}" destId="{E4342583-A13C-4E1E-ADF6-62B4A37FB798}" srcOrd="5" destOrd="0" presId="urn:microsoft.com/office/officeart/2005/8/layout/default"/>
    <dgm:cxn modelId="{6C7D6FEE-8EF0-4877-9B76-E744DCDB00FD}" type="presParOf" srcId="{EC8670A7-A393-4B5D-8FC9-E51E8B83309F}" destId="{BACDA856-ECDB-4406-9C4E-00D54B0981AF}" srcOrd="6" destOrd="0" presId="urn:microsoft.com/office/officeart/2005/8/layout/default"/>
    <dgm:cxn modelId="{39771D86-BDD4-436C-A0BB-C602515AEBDE}" type="presParOf" srcId="{EC8670A7-A393-4B5D-8FC9-E51E8B83309F}" destId="{B74B6256-3C71-4169-A0A4-831E0909233B}" srcOrd="7" destOrd="0" presId="urn:microsoft.com/office/officeart/2005/8/layout/default"/>
    <dgm:cxn modelId="{715EAA85-2051-4A8A-A931-F662B2DA0376}" type="presParOf" srcId="{EC8670A7-A393-4B5D-8FC9-E51E8B83309F}" destId="{58AEAE5F-E53F-4AFE-A11A-BD88C03840E8}" srcOrd="8" destOrd="0" presId="urn:microsoft.com/office/officeart/2005/8/layout/default"/>
    <dgm:cxn modelId="{AD4CD1E4-4EBE-448F-9514-38B9AE76F666}" type="presParOf" srcId="{EC8670A7-A393-4B5D-8FC9-E51E8B83309F}" destId="{1C60EF90-B2D9-4067-B864-42EFD10F9447}" srcOrd="9" destOrd="0" presId="urn:microsoft.com/office/officeart/2005/8/layout/default"/>
    <dgm:cxn modelId="{668137F6-EF8A-4F41-B95A-046145FBDEC4}"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4D11A-B99E-4606-9DA1-7B3C5BD4C5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F0820A8-FEE5-4212-A405-6635E43AF123}">
      <dgm:prSet/>
      <dgm:spPr/>
      <dgm:t>
        <a:bodyPr/>
        <a:lstStyle/>
        <a:p>
          <a:pPr rtl="0"/>
          <a:r>
            <a:rPr lang="en-GB" dirty="0" smtClean="0"/>
            <a:t>F# has always been about leveraging and integrating external functionality </a:t>
          </a:r>
          <a:endParaRPr lang="en-GB" dirty="0"/>
        </a:p>
      </dgm:t>
    </dgm:pt>
    <dgm:pt modelId="{E3992987-89A8-4DBF-9646-2AE7CEAC091B}" type="parTrans" cxnId="{DA360C9A-30BD-4413-90F5-B84EFBA7DD98}">
      <dgm:prSet/>
      <dgm:spPr/>
      <dgm:t>
        <a:bodyPr/>
        <a:lstStyle/>
        <a:p>
          <a:endParaRPr lang="en-GB"/>
        </a:p>
      </dgm:t>
    </dgm:pt>
    <dgm:pt modelId="{D66E19CC-C1EC-4A0A-8D1F-D048BABFBBF9}" type="sibTrans" cxnId="{DA360C9A-30BD-4413-90F5-B84EFBA7DD98}">
      <dgm:prSet/>
      <dgm:spPr/>
      <dgm:t>
        <a:bodyPr/>
        <a:lstStyle/>
        <a:p>
          <a:endParaRPr lang="en-GB"/>
        </a:p>
      </dgm:t>
    </dgm:pt>
    <dgm:pt modelId="{5EDA7602-A550-473B-988F-1FA0B1A303DA}">
      <dgm:prSet/>
      <dgm:spPr/>
      <dgm:t>
        <a:bodyPr/>
        <a:lstStyle/>
        <a:p>
          <a:pPr rtl="0"/>
          <a:r>
            <a:rPr lang="en-GB" dirty="0" smtClean="0"/>
            <a:t>Through the wonderful lens of FP</a:t>
          </a:r>
          <a:endParaRPr lang="en-GB" dirty="0"/>
        </a:p>
      </dgm:t>
    </dgm:pt>
    <dgm:pt modelId="{C6935BFE-82E1-410D-A2E5-0BECC56D5A9D}" type="parTrans" cxnId="{68832045-4A19-4500-A9CE-A21F46D38379}">
      <dgm:prSet/>
      <dgm:spPr/>
      <dgm:t>
        <a:bodyPr/>
        <a:lstStyle/>
        <a:p>
          <a:endParaRPr lang="en-GB"/>
        </a:p>
      </dgm:t>
    </dgm:pt>
    <dgm:pt modelId="{78DF00F7-4E17-403F-8A5C-D9C90ABAE94E}" type="sibTrans" cxnId="{68832045-4A19-4500-A9CE-A21F46D38379}">
      <dgm:prSet/>
      <dgm:spPr/>
      <dgm:t>
        <a:bodyPr/>
        <a:lstStyle/>
        <a:p>
          <a:endParaRPr lang="en-GB"/>
        </a:p>
      </dgm:t>
    </dgm:pt>
    <dgm:pt modelId="{2A40A720-D167-4137-BE0E-F962A0DABFF1}">
      <dgm:prSet/>
      <dgm:spPr/>
      <dgm:t>
        <a:bodyPr/>
        <a:lstStyle/>
        <a:p>
          <a:pPr rtl="0"/>
          <a:r>
            <a:rPr lang="en-GB" dirty="0" smtClean="0"/>
            <a:t>Next Directions?</a:t>
          </a:r>
          <a:endParaRPr lang="en-GB" dirty="0"/>
        </a:p>
      </dgm:t>
    </dgm:pt>
    <dgm:pt modelId="{EF7BF289-1F01-4AF7-8594-9A4080485003}" type="parTrans" cxnId="{AFDD7EC9-744E-4264-867F-0C785F2054C0}">
      <dgm:prSet/>
      <dgm:spPr/>
      <dgm:t>
        <a:bodyPr/>
        <a:lstStyle/>
        <a:p>
          <a:endParaRPr lang="en-GB"/>
        </a:p>
      </dgm:t>
    </dgm:pt>
    <dgm:pt modelId="{76891E4F-469A-4862-AFEB-74A4934CD605}" type="sibTrans" cxnId="{AFDD7EC9-744E-4264-867F-0C785F2054C0}">
      <dgm:prSet/>
      <dgm:spPr/>
      <dgm:t>
        <a:bodyPr/>
        <a:lstStyle/>
        <a:p>
          <a:endParaRPr lang="en-GB"/>
        </a:p>
      </dgm:t>
    </dgm:pt>
    <dgm:pt modelId="{70D178A0-AD04-45AA-A7E3-FD542AA0CEF9}">
      <dgm:prSet/>
      <dgm:spPr/>
      <dgm:t>
        <a:bodyPr/>
        <a:lstStyle/>
        <a:p>
          <a:pPr rtl="0"/>
          <a:r>
            <a:rPr lang="en-GB" b="1" dirty="0" smtClean="0"/>
            <a:t>F# as a Language</a:t>
          </a:r>
          <a:r>
            <a:rPr lang="en-GB" dirty="0" smtClean="0"/>
            <a:t>: FF + </a:t>
          </a:r>
          <a:r>
            <a:rPr lang="en-GB" dirty="0" err="1" smtClean="0"/>
            <a:t>interop</a:t>
          </a:r>
          <a:endParaRPr lang="en-GB" dirty="0"/>
        </a:p>
      </dgm:t>
    </dgm:pt>
    <dgm:pt modelId="{0375CEC9-5294-4B21-B463-16EA1831B49B}" type="parTrans" cxnId="{F53F9F19-DCC4-415F-815B-ED4305A4A2C1}">
      <dgm:prSet/>
      <dgm:spPr/>
      <dgm:t>
        <a:bodyPr/>
        <a:lstStyle/>
        <a:p>
          <a:endParaRPr lang="en-GB"/>
        </a:p>
      </dgm:t>
    </dgm:pt>
    <dgm:pt modelId="{3A496CC3-B2AF-40EA-AB11-E613B74680EF}" type="sibTrans" cxnId="{F53F9F19-DCC4-415F-815B-ED4305A4A2C1}">
      <dgm:prSet/>
      <dgm:spPr/>
      <dgm:t>
        <a:bodyPr/>
        <a:lstStyle/>
        <a:p>
          <a:endParaRPr lang="en-GB"/>
        </a:p>
      </dgm:t>
    </dgm:pt>
    <dgm:pt modelId="{1E00349C-E5CE-44BE-A319-F2C2F1C6F2A4}">
      <dgm:prSet/>
      <dgm:spPr/>
      <dgm:t>
        <a:bodyPr/>
        <a:lstStyle/>
        <a:p>
          <a:pPr rtl="0"/>
          <a:r>
            <a:rPr lang="en-GB" b="1" dirty="0" smtClean="0"/>
            <a:t>F# at Microsoft</a:t>
          </a:r>
          <a:r>
            <a:rPr lang="en-GB" dirty="0" smtClean="0"/>
            <a:t>: tooling, platforms, data</a:t>
          </a:r>
          <a:endParaRPr lang="en-GB" dirty="0"/>
        </a:p>
      </dgm:t>
    </dgm:pt>
    <dgm:pt modelId="{11584DC8-DD8C-40F9-B089-1B3EF2361695}" type="parTrans" cxnId="{56CE3E58-1DB6-4AD6-B773-26B1099A46B4}">
      <dgm:prSet/>
      <dgm:spPr/>
      <dgm:t>
        <a:bodyPr/>
        <a:lstStyle/>
        <a:p>
          <a:endParaRPr lang="en-GB"/>
        </a:p>
      </dgm:t>
    </dgm:pt>
    <dgm:pt modelId="{EE4653A5-7F43-4457-939B-E19D73AF2342}" type="sibTrans" cxnId="{56CE3E58-1DB6-4AD6-B773-26B1099A46B4}">
      <dgm:prSet/>
      <dgm:spPr/>
      <dgm:t>
        <a:bodyPr/>
        <a:lstStyle/>
        <a:p>
          <a:endParaRPr lang="en-GB"/>
        </a:p>
      </dgm:t>
    </dgm:pt>
    <dgm:pt modelId="{9BCAE566-2B81-41AB-9ADF-1CDD7192D745}">
      <dgm:prSet/>
      <dgm:spPr/>
      <dgm:t>
        <a:bodyPr/>
        <a:lstStyle/>
        <a:p>
          <a:pPr rtl="0"/>
          <a:r>
            <a:rPr lang="en-GB" b="1" dirty="0" smtClean="0"/>
            <a:t>F# broadly</a:t>
          </a:r>
          <a:r>
            <a:rPr lang="en-GB" dirty="0" smtClean="0"/>
            <a:t>: many, many things going on!</a:t>
          </a:r>
          <a:endParaRPr lang="en-GB" dirty="0"/>
        </a:p>
      </dgm:t>
    </dgm:pt>
    <dgm:pt modelId="{8C78CD56-FE1E-472B-BCD3-46AA0BBD6F52}" type="parTrans" cxnId="{649EAE12-22B5-43D7-BD6E-C542D0BE4A83}">
      <dgm:prSet/>
      <dgm:spPr/>
      <dgm:t>
        <a:bodyPr/>
        <a:lstStyle/>
        <a:p>
          <a:endParaRPr lang="en-GB"/>
        </a:p>
      </dgm:t>
    </dgm:pt>
    <dgm:pt modelId="{67673C72-121F-462F-9061-EE158191449A}" type="sibTrans" cxnId="{649EAE12-22B5-43D7-BD6E-C542D0BE4A83}">
      <dgm:prSet/>
      <dgm:spPr/>
      <dgm:t>
        <a:bodyPr/>
        <a:lstStyle/>
        <a:p>
          <a:endParaRPr lang="en-GB"/>
        </a:p>
      </dgm:t>
    </dgm:pt>
    <dgm:pt modelId="{482DB91E-EAA2-4280-A689-9D6716910ADC}">
      <dgm:prSet/>
      <dgm:spPr/>
      <dgm:t>
        <a:bodyPr/>
        <a:lstStyle/>
        <a:p>
          <a:pPr rtl="0"/>
          <a:r>
            <a:rPr lang="en-GB" dirty="0" smtClean="0"/>
            <a:t>Now a much broader, community-led vision</a:t>
          </a:r>
          <a:endParaRPr lang="en-GB" dirty="0"/>
        </a:p>
      </dgm:t>
    </dgm:pt>
    <dgm:pt modelId="{E100FAAF-3AD0-46CF-9B26-E7716F5AB666}" type="parTrans" cxnId="{34634BAD-BE31-4B0D-A060-57D8313CCB85}">
      <dgm:prSet/>
      <dgm:spPr/>
      <dgm:t>
        <a:bodyPr/>
        <a:lstStyle/>
        <a:p>
          <a:endParaRPr lang="en-GB"/>
        </a:p>
      </dgm:t>
    </dgm:pt>
    <dgm:pt modelId="{C008DD3E-016A-4A0D-AAD8-53997AAD4BE6}" type="sibTrans" cxnId="{34634BAD-BE31-4B0D-A060-57D8313CCB85}">
      <dgm:prSet/>
      <dgm:spPr/>
      <dgm:t>
        <a:bodyPr/>
        <a:lstStyle/>
        <a:p>
          <a:endParaRPr lang="en-GB"/>
        </a:p>
      </dgm:t>
    </dgm:pt>
    <dgm:pt modelId="{864B75A3-05C3-44E4-9547-006BB7B39BA2}">
      <dgm:prSet/>
      <dgm:spPr/>
      <dgm:t>
        <a:bodyPr/>
        <a:lstStyle/>
        <a:p>
          <a:pPr rtl="0"/>
          <a:r>
            <a:rPr lang="en-GB" dirty="0" smtClean="0"/>
            <a:t>First .</a:t>
          </a:r>
          <a:r>
            <a:rPr lang="en-GB" dirty="0" err="1" smtClean="0"/>
            <a:t>NET+Visual</a:t>
          </a:r>
          <a:r>
            <a:rPr lang="en-GB" dirty="0" smtClean="0"/>
            <a:t> Studio</a:t>
          </a:r>
          <a:endParaRPr lang="en-GB" dirty="0"/>
        </a:p>
      </dgm:t>
    </dgm:pt>
    <dgm:pt modelId="{9E4ACCA5-69DA-49F0-9843-C9008A483EE1}" type="sibTrans" cxnId="{ACC0EA8D-AD50-4B7D-B7CF-BDAC39575EDA}">
      <dgm:prSet/>
      <dgm:spPr/>
      <dgm:t>
        <a:bodyPr/>
        <a:lstStyle/>
        <a:p>
          <a:endParaRPr lang="en-GB"/>
        </a:p>
      </dgm:t>
    </dgm:pt>
    <dgm:pt modelId="{96EBD3AF-CCA9-4E01-B9A3-9BB4FC7266C6}" type="parTrans" cxnId="{ACC0EA8D-AD50-4B7D-B7CF-BDAC39575EDA}">
      <dgm:prSet/>
      <dgm:spPr/>
      <dgm:t>
        <a:bodyPr/>
        <a:lstStyle/>
        <a:p>
          <a:endParaRPr lang="en-GB"/>
        </a:p>
      </dgm:t>
    </dgm:pt>
    <dgm:pt modelId="{F61A002F-0600-41E0-BBCD-97E40495AC62}" type="pres">
      <dgm:prSet presAssocID="{D404D11A-B99E-4606-9DA1-7B3C5BD4C5A6}" presName="Name0" presStyleCnt="0">
        <dgm:presLayoutVars>
          <dgm:dir/>
          <dgm:animLvl val="lvl"/>
          <dgm:resizeHandles val="exact"/>
        </dgm:presLayoutVars>
      </dgm:prSet>
      <dgm:spPr/>
      <dgm:t>
        <a:bodyPr/>
        <a:lstStyle/>
        <a:p>
          <a:endParaRPr lang="en-GB"/>
        </a:p>
      </dgm:t>
    </dgm:pt>
    <dgm:pt modelId="{5232B2EA-B832-4CAD-A98A-679A17290500}" type="pres">
      <dgm:prSet presAssocID="{2F0820A8-FEE5-4212-A405-6635E43AF123}" presName="linNode" presStyleCnt="0"/>
      <dgm:spPr/>
    </dgm:pt>
    <dgm:pt modelId="{F55AFD60-7F06-4ED9-8770-6198B3394AE0}" type="pres">
      <dgm:prSet presAssocID="{2F0820A8-FEE5-4212-A405-6635E43AF123}" presName="parentText" presStyleLbl="node1" presStyleIdx="0" presStyleCnt="2">
        <dgm:presLayoutVars>
          <dgm:chMax val="1"/>
          <dgm:bulletEnabled val="1"/>
        </dgm:presLayoutVars>
      </dgm:prSet>
      <dgm:spPr/>
      <dgm:t>
        <a:bodyPr/>
        <a:lstStyle/>
        <a:p>
          <a:endParaRPr lang="en-GB"/>
        </a:p>
      </dgm:t>
    </dgm:pt>
    <dgm:pt modelId="{44BA2817-B0AB-4E80-9A4D-1AE04A446C94}" type="pres">
      <dgm:prSet presAssocID="{2F0820A8-FEE5-4212-A405-6635E43AF123}" presName="descendantText" presStyleLbl="alignAccFollowNode1" presStyleIdx="0" presStyleCnt="2">
        <dgm:presLayoutVars>
          <dgm:bulletEnabled val="1"/>
        </dgm:presLayoutVars>
      </dgm:prSet>
      <dgm:spPr/>
      <dgm:t>
        <a:bodyPr/>
        <a:lstStyle/>
        <a:p>
          <a:endParaRPr lang="en-GB"/>
        </a:p>
      </dgm:t>
    </dgm:pt>
    <dgm:pt modelId="{44AB56CB-C042-48A9-9A34-3718F3C93965}" type="pres">
      <dgm:prSet presAssocID="{D66E19CC-C1EC-4A0A-8D1F-D048BABFBBF9}" presName="sp" presStyleCnt="0"/>
      <dgm:spPr/>
    </dgm:pt>
    <dgm:pt modelId="{A9DFBD35-342F-4AA3-B07D-D956635D4DC1}" type="pres">
      <dgm:prSet presAssocID="{2A40A720-D167-4137-BE0E-F962A0DABFF1}" presName="linNode" presStyleCnt="0"/>
      <dgm:spPr/>
    </dgm:pt>
    <dgm:pt modelId="{47F4B8D1-9B26-4308-BFB9-83147A4CB824}" type="pres">
      <dgm:prSet presAssocID="{2A40A720-D167-4137-BE0E-F962A0DABFF1}" presName="parentText" presStyleLbl="node1" presStyleIdx="1" presStyleCnt="2">
        <dgm:presLayoutVars>
          <dgm:chMax val="1"/>
          <dgm:bulletEnabled val="1"/>
        </dgm:presLayoutVars>
      </dgm:prSet>
      <dgm:spPr/>
      <dgm:t>
        <a:bodyPr/>
        <a:lstStyle/>
        <a:p>
          <a:endParaRPr lang="en-GB"/>
        </a:p>
      </dgm:t>
    </dgm:pt>
    <dgm:pt modelId="{C24DF4A0-D107-4825-9FE5-49FA94B08446}" type="pres">
      <dgm:prSet presAssocID="{2A40A720-D167-4137-BE0E-F962A0DABFF1}" presName="descendantText" presStyleLbl="alignAccFollowNode1" presStyleIdx="1" presStyleCnt="2">
        <dgm:presLayoutVars>
          <dgm:bulletEnabled val="1"/>
        </dgm:presLayoutVars>
      </dgm:prSet>
      <dgm:spPr/>
      <dgm:t>
        <a:bodyPr/>
        <a:lstStyle/>
        <a:p>
          <a:endParaRPr lang="en-GB"/>
        </a:p>
      </dgm:t>
    </dgm:pt>
  </dgm:ptLst>
  <dgm:cxnLst>
    <dgm:cxn modelId="{26787A45-919D-4486-A8D4-70ED85C47078}" type="presOf" srcId="{70D178A0-AD04-45AA-A7E3-FD542AA0CEF9}" destId="{C24DF4A0-D107-4825-9FE5-49FA94B08446}" srcOrd="0" destOrd="0" presId="urn:microsoft.com/office/officeart/2005/8/layout/vList5"/>
    <dgm:cxn modelId="{34634BAD-BE31-4B0D-A060-57D8313CCB85}" srcId="{2F0820A8-FEE5-4212-A405-6635E43AF123}" destId="{482DB91E-EAA2-4280-A689-9D6716910ADC}" srcOrd="2" destOrd="0" parTransId="{E100FAAF-3AD0-46CF-9B26-E7716F5AB666}" sibTransId="{C008DD3E-016A-4A0D-AAD8-53997AAD4BE6}"/>
    <dgm:cxn modelId="{ACC0EA8D-AD50-4B7D-B7CF-BDAC39575EDA}" srcId="{2F0820A8-FEE5-4212-A405-6635E43AF123}" destId="{864B75A3-05C3-44E4-9547-006BB7B39BA2}" srcOrd="1" destOrd="0" parTransId="{96EBD3AF-CCA9-4E01-B9A3-9BB4FC7266C6}" sibTransId="{9E4ACCA5-69DA-49F0-9843-C9008A483EE1}"/>
    <dgm:cxn modelId="{03B5AFB2-AB73-4E1E-9549-B745E0FF19E2}" type="presOf" srcId="{2F0820A8-FEE5-4212-A405-6635E43AF123}" destId="{F55AFD60-7F06-4ED9-8770-6198B3394AE0}" srcOrd="0" destOrd="0" presId="urn:microsoft.com/office/officeart/2005/8/layout/vList5"/>
    <dgm:cxn modelId="{56CE3E58-1DB6-4AD6-B773-26B1099A46B4}" srcId="{2A40A720-D167-4137-BE0E-F962A0DABFF1}" destId="{1E00349C-E5CE-44BE-A319-F2C2F1C6F2A4}" srcOrd="1" destOrd="0" parTransId="{11584DC8-DD8C-40F9-B089-1B3EF2361695}" sibTransId="{EE4653A5-7F43-4457-939B-E19D73AF2342}"/>
    <dgm:cxn modelId="{649EAE12-22B5-43D7-BD6E-C542D0BE4A83}" srcId="{2A40A720-D167-4137-BE0E-F962A0DABFF1}" destId="{9BCAE566-2B81-41AB-9ADF-1CDD7192D745}" srcOrd="2" destOrd="0" parTransId="{8C78CD56-FE1E-472B-BCD3-46AA0BBD6F52}" sibTransId="{67673C72-121F-462F-9061-EE158191449A}"/>
    <dgm:cxn modelId="{04F48B54-C295-4C38-B5C1-A7994018374B}" type="presOf" srcId="{D404D11A-B99E-4606-9DA1-7B3C5BD4C5A6}" destId="{F61A002F-0600-41E0-BBCD-97E40495AC62}" srcOrd="0" destOrd="0" presId="urn:microsoft.com/office/officeart/2005/8/layout/vList5"/>
    <dgm:cxn modelId="{F53F9F19-DCC4-415F-815B-ED4305A4A2C1}" srcId="{2A40A720-D167-4137-BE0E-F962A0DABFF1}" destId="{70D178A0-AD04-45AA-A7E3-FD542AA0CEF9}" srcOrd="0" destOrd="0" parTransId="{0375CEC9-5294-4B21-B463-16EA1831B49B}" sibTransId="{3A496CC3-B2AF-40EA-AB11-E613B74680EF}"/>
    <dgm:cxn modelId="{DA360C9A-30BD-4413-90F5-B84EFBA7DD98}" srcId="{D404D11A-B99E-4606-9DA1-7B3C5BD4C5A6}" destId="{2F0820A8-FEE5-4212-A405-6635E43AF123}" srcOrd="0" destOrd="0" parTransId="{E3992987-89A8-4DBF-9646-2AE7CEAC091B}" sibTransId="{D66E19CC-C1EC-4A0A-8D1F-D048BABFBBF9}"/>
    <dgm:cxn modelId="{1728D832-2B3D-45FC-82AD-C6F425DDA90E}" type="presOf" srcId="{9BCAE566-2B81-41AB-9ADF-1CDD7192D745}" destId="{C24DF4A0-D107-4825-9FE5-49FA94B08446}" srcOrd="0" destOrd="2" presId="urn:microsoft.com/office/officeart/2005/8/layout/vList5"/>
    <dgm:cxn modelId="{CBB2CAE0-7D33-48B1-8481-65058B24C872}" type="presOf" srcId="{5EDA7602-A550-473B-988F-1FA0B1A303DA}" destId="{44BA2817-B0AB-4E80-9A4D-1AE04A446C94}" srcOrd="0" destOrd="0" presId="urn:microsoft.com/office/officeart/2005/8/layout/vList5"/>
    <dgm:cxn modelId="{FF3031A7-76F2-4255-A973-521CC3E9BA75}" type="presOf" srcId="{864B75A3-05C3-44E4-9547-006BB7B39BA2}" destId="{44BA2817-B0AB-4E80-9A4D-1AE04A446C94}" srcOrd="0" destOrd="1" presId="urn:microsoft.com/office/officeart/2005/8/layout/vList5"/>
    <dgm:cxn modelId="{F9296781-CB77-45A9-B237-470C9C9AD1AA}" type="presOf" srcId="{2A40A720-D167-4137-BE0E-F962A0DABFF1}" destId="{47F4B8D1-9B26-4308-BFB9-83147A4CB824}" srcOrd="0" destOrd="0" presId="urn:microsoft.com/office/officeart/2005/8/layout/vList5"/>
    <dgm:cxn modelId="{94732F76-C443-42E5-BA4D-89A6E6BFD743}" type="presOf" srcId="{482DB91E-EAA2-4280-A689-9D6716910ADC}" destId="{44BA2817-B0AB-4E80-9A4D-1AE04A446C94}" srcOrd="0" destOrd="2" presId="urn:microsoft.com/office/officeart/2005/8/layout/vList5"/>
    <dgm:cxn modelId="{EBE246A0-5DBA-4EB4-9096-D26F5A33C695}" type="presOf" srcId="{1E00349C-E5CE-44BE-A319-F2C2F1C6F2A4}" destId="{C24DF4A0-D107-4825-9FE5-49FA94B08446}" srcOrd="0" destOrd="1" presId="urn:microsoft.com/office/officeart/2005/8/layout/vList5"/>
    <dgm:cxn modelId="{AFDD7EC9-744E-4264-867F-0C785F2054C0}" srcId="{D404D11A-B99E-4606-9DA1-7B3C5BD4C5A6}" destId="{2A40A720-D167-4137-BE0E-F962A0DABFF1}" srcOrd="1" destOrd="0" parTransId="{EF7BF289-1F01-4AF7-8594-9A4080485003}" sibTransId="{76891E4F-469A-4862-AFEB-74A4934CD605}"/>
    <dgm:cxn modelId="{68832045-4A19-4500-A9CE-A21F46D38379}" srcId="{2F0820A8-FEE5-4212-A405-6635E43AF123}" destId="{5EDA7602-A550-473B-988F-1FA0B1A303DA}" srcOrd="0" destOrd="0" parTransId="{C6935BFE-82E1-410D-A2E5-0BECC56D5A9D}" sibTransId="{78DF00F7-4E17-403F-8A5C-D9C90ABAE94E}"/>
    <dgm:cxn modelId="{C642F046-911B-4337-9663-0DEB7F22C02B}" type="presParOf" srcId="{F61A002F-0600-41E0-BBCD-97E40495AC62}" destId="{5232B2EA-B832-4CAD-A98A-679A17290500}" srcOrd="0" destOrd="0" presId="urn:microsoft.com/office/officeart/2005/8/layout/vList5"/>
    <dgm:cxn modelId="{3E93D64C-3B6D-44E2-AED7-5F6E12167A62}" type="presParOf" srcId="{5232B2EA-B832-4CAD-A98A-679A17290500}" destId="{F55AFD60-7F06-4ED9-8770-6198B3394AE0}" srcOrd="0" destOrd="0" presId="urn:microsoft.com/office/officeart/2005/8/layout/vList5"/>
    <dgm:cxn modelId="{D4BD2B52-90C5-4BA5-B325-2619605BFB80}" type="presParOf" srcId="{5232B2EA-B832-4CAD-A98A-679A17290500}" destId="{44BA2817-B0AB-4E80-9A4D-1AE04A446C94}" srcOrd="1" destOrd="0" presId="urn:microsoft.com/office/officeart/2005/8/layout/vList5"/>
    <dgm:cxn modelId="{016C0DCD-5684-4F4D-80E6-7D72B176F990}" type="presParOf" srcId="{F61A002F-0600-41E0-BBCD-97E40495AC62}" destId="{44AB56CB-C042-48A9-9A34-3718F3C93965}" srcOrd="1" destOrd="0" presId="urn:microsoft.com/office/officeart/2005/8/layout/vList5"/>
    <dgm:cxn modelId="{ACDDA3FD-9A69-427B-A0FB-7A1AAE268927}" type="presParOf" srcId="{F61A002F-0600-41E0-BBCD-97E40495AC62}" destId="{A9DFBD35-342F-4AA3-B07D-D956635D4DC1}" srcOrd="2" destOrd="0" presId="urn:microsoft.com/office/officeart/2005/8/layout/vList5"/>
    <dgm:cxn modelId="{57B55C59-4746-435A-A87B-8868DF0E21C4}" type="presParOf" srcId="{A9DFBD35-342F-4AA3-B07D-D956635D4DC1}" destId="{47F4B8D1-9B26-4308-BFB9-83147A4CB824}" srcOrd="0" destOrd="0" presId="urn:microsoft.com/office/officeart/2005/8/layout/vList5"/>
    <dgm:cxn modelId="{AD4B98AD-2931-4F49-89FC-BE06DFADB93B}" type="presParOf" srcId="{A9DFBD35-342F-4AA3-B07D-D956635D4DC1}" destId="{C24DF4A0-D107-4825-9FE5-49FA94B084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A2817-B0AB-4E80-9A4D-1AE04A446C94}">
      <dsp:nvSpPr>
        <dsp:cNvPr id="0" name=""/>
        <dsp:cNvSpPr/>
      </dsp:nvSpPr>
      <dsp:spPr>
        <a:xfrm rot="5400000">
          <a:off x="6612295" y="-2357101"/>
          <a:ext cx="1936092" cy="7134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kern="1200" dirty="0" smtClean="0"/>
            <a:t>Through the wonderful lens of FP</a:t>
          </a:r>
          <a:endParaRPr lang="en-GB" sz="2700" kern="1200" dirty="0"/>
        </a:p>
        <a:p>
          <a:pPr marL="228600" lvl="1" indent="-228600" algn="l" defTabSz="1200150" rtl="0">
            <a:lnSpc>
              <a:spcPct val="90000"/>
            </a:lnSpc>
            <a:spcBef>
              <a:spcPct val="0"/>
            </a:spcBef>
            <a:spcAft>
              <a:spcPct val="15000"/>
            </a:spcAft>
            <a:buChar char="••"/>
          </a:pPr>
          <a:r>
            <a:rPr lang="en-GB" sz="2700" kern="1200" dirty="0" smtClean="0"/>
            <a:t>First .</a:t>
          </a:r>
          <a:r>
            <a:rPr lang="en-GB" sz="2700" kern="1200" dirty="0" err="1" smtClean="0"/>
            <a:t>NET+Visual</a:t>
          </a:r>
          <a:r>
            <a:rPr lang="en-GB" sz="2700" kern="1200" dirty="0" smtClean="0"/>
            <a:t> Studio</a:t>
          </a:r>
          <a:endParaRPr lang="en-GB" sz="2700" kern="1200" dirty="0"/>
        </a:p>
        <a:p>
          <a:pPr marL="228600" lvl="1" indent="-228600" algn="l" defTabSz="1200150" rtl="0">
            <a:lnSpc>
              <a:spcPct val="90000"/>
            </a:lnSpc>
            <a:spcBef>
              <a:spcPct val="0"/>
            </a:spcBef>
            <a:spcAft>
              <a:spcPct val="15000"/>
            </a:spcAft>
            <a:buChar char="••"/>
          </a:pPr>
          <a:r>
            <a:rPr lang="en-GB" sz="2700" kern="1200" dirty="0" smtClean="0"/>
            <a:t>Now a much broader, community-led vision</a:t>
          </a:r>
          <a:endParaRPr lang="en-GB" sz="2700" kern="1200" dirty="0"/>
        </a:p>
      </dsp:txBody>
      <dsp:txXfrm rot="-5400000">
        <a:off x="4013122" y="336584"/>
        <a:ext cx="7039927" cy="1747068"/>
      </dsp:txXfrm>
    </dsp:sp>
    <dsp:sp modelId="{F55AFD60-7F06-4ED9-8770-6198B3394AE0}">
      <dsp:nvSpPr>
        <dsp:cNvPr id="0" name=""/>
        <dsp:cNvSpPr/>
      </dsp:nvSpPr>
      <dsp:spPr>
        <a:xfrm>
          <a:off x="0" y="60"/>
          <a:ext cx="4013122" cy="24201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GB" sz="3000" kern="1200" dirty="0" smtClean="0"/>
            <a:t>F# has always been about leveraging and integrating external functionality </a:t>
          </a:r>
          <a:endParaRPr lang="en-GB" sz="3000" kern="1200" dirty="0"/>
        </a:p>
      </dsp:txBody>
      <dsp:txXfrm>
        <a:off x="118140" y="118200"/>
        <a:ext cx="3776842" cy="2183835"/>
      </dsp:txXfrm>
    </dsp:sp>
    <dsp:sp modelId="{C24DF4A0-D107-4825-9FE5-49FA94B08446}">
      <dsp:nvSpPr>
        <dsp:cNvPr id="0" name=""/>
        <dsp:cNvSpPr/>
      </dsp:nvSpPr>
      <dsp:spPr>
        <a:xfrm rot="5400000">
          <a:off x="6612295" y="184019"/>
          <a:ext cx="1936092" cy="7134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b="1" kern="1200" dirty="0" smtClean="0"/>
            <a:t>F# as a Language</a:t>
          </a:r>
          <a:r>
            <a:rPr lang="en-GB" sz="2700" kern="1200" dirty="0" smtClean="0"/>
            <a:t>: FF + </a:t>
          </a:r>
          <a:r>
            <a:rPr lang="en-GB" sz="2700" kern="1200" dirty="0" err="1" smtClean="0"/>
            <a:t>interop</a:t>
          </a:r>
          <a:endParaRPr lang="en-GB" sz="2700" kern="1200" dirty="0"/>
        </a:p>
        <a:p>
          <a:pPr marL="228600" lvl="1" indent="-228600" algn="l" defTabSz="1200150" rtl="0">
            <a:lnSpc>
              <a:spcPct val="90000"/>
            </a:lnSpc>
            <a:spcBef>
              <a:spcPct val="0"/>
            </a:spcBef>
            <a:spcAft>
              <a:spcPct val="15000"/>
            </a:spcAft>
            <a:buChar char="••"/>
          </a:pPr>
          <a:r>
            <a:rPr lang="en-GB" sz="2700" b="1" kern="1200" dirty="0" smtClean="0"/>
            <a:t>F# at Microsoft</a:t>
          </a:r>
          <a:r>
            <a:rPr lang="en-GB" sz="2700" kern="1200" dirty="0" smtClean="0"/>
            <a:t>: tooling, platforms, data</a:t>
          </a:r>
          <a:endParaRPr lang="en-GB" sz="2700" kern="1200" dirty="0"/>
        </a:p>
        <a:p>
          <a:pPr marL="228600" lvl="1" indent="-228600" algn="l" defTabSz="1200150" rtl="0">
            <a:lnSpc>
              <a:spcPct val="90000"/>
            </a:lnSpc>
            <a:spcBef>
              <a:spcPct val="0"/>
            </a:spcBef>
            <a:spcAft>
              <a:spcPct val="15000"/>
            </a:spcAft>
            <a:buChar char="••"/>
          </a:pPr>
          <a:r>
            <a:rPr lang="en-GB" sz="2700" b="1" kern="1200" dirty="0" smtClean="0"/>
            <a:t>F# broadly</a:t>
          </a:r>
          <a:r>
            <a:rPr lang="en-GB" sz="2700" kern="1200" dirty="0" smtClean="0"/>
            <a:t>: many, many things going on!</a:t>
          </a:r>
          <a:endParaRPr lang="en-GB" sz="2700" kern="1200" dirty="0"/>
        </a:p>
      </dsp:txBody>
      <dsp:txXfrm rot="-5400000">
        <a:off x="4013122" y="2877704"/>
        <a:ext cx="7039927" cy="1747068"/>
      </dsp:txXfrm>
    </dsp:sp>
    <dsp:sp modelId="{47F4B8D1-9B26-4308-BFB9-83147A4CB824}">
      <dsp:nvSpPr>
        <dsp:cNvPr id="0" name=""/>
        <dsp:cNvSpPr/>
      </dsp:nvSpPr>
      <dsp:spPr>
        <a:xfrm>
          <a:off x="0" y="2541181"/>
          <a:ext cx="4013122" cy="24201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GB" sz="3000" kern="1200" dirty="0" smtClean="0"/>
            <a:t>Next Directions?</a:t>
          </a:r>
          <a:endParaRPr lang="en-GB" sz="3000" kern="1200" dirty="0"/>
        </a:p>
      </dsp:txBody>
      <dsp:txXfrm>
        <a:off x="118140" y="2659321"/>
        <a:ext cx="3776842" cy="21838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4/5/2013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4/5/2013</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1110841" rtl="0" eaLnBrk="1" latinLnBrk="0" hangingPunct="1">
      <a:lnSpc>
        <a:spcPct val="90000"/>
      </a:lnSpc>
      <a:spcAft>
        <a:spcPts val="405"/>
      </a:spcAft>
      <a:defRPr sz="1100" kern="1200">
        <a:solidFill>
          <a:schemeClr val="tx1"/>
        </a:solidFill>
        <a:latin typeface="Segoe UI" pitchFamily="34" charset="0"/>
        <a:ea typeface="+mn-ea"/>
        <a:cs typeface="+mn-cs"/>
      </a:defRPr>
    </a:lvl1pPr>
    <a:lvl2pPr marL="258745" indent="-128569" algn="l" defTabSz="111084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2pPr>
    <a:lvl3pPr marL="398563" indent="-139822" algn="l" defTabSz="111084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3pPr>
    <a:lvl4pPr marL="586598" indent="-178390" algn="l" defTabSz="111084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4pPr>
    <a:lvl5pPr marL="747309" indent="-139822" algn="l" defTabSz="111084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5pPr>
    <a:lvl6pPr marL="2777100" algn="l" defTabSz="1110841" rtl="0" eaLnBrk="1" latinLnBrk="0" hangingPunct="1">
      <a:defRPr sz="1500" kern="1200">
        <a:solidFill>
          <a:schemeClr val="tx1"/>
        </a:solidFill>
        <a:latin typeface="+mn-lt"/>
        <a:ea typeface="+mn-ea"/>
        <a:cs typeface="+mn-cs"/>
      </a:defRPr>
    </a:lvl6pPr>
    <a:lvl7pPr marL="3332515" algn="l" defTabSz="1110841" rtl="0" eaLnBrk="1" latinLnBrk="0" hangingPunct="1">
      <a:defRPr sz="1500" kern="1200">
        <a:solidFill>
          <a:schemeClr val="tx1"/>
        </a:solidFill>
        <a:latin typeface="+mn-lt"/>
        <a:ea typeface="+mn-ea"/>
        <a:cs typeface="+mn-cs"/>
      </a:defRPr>
    </a:lvl7pPr>
    <a:lvl8pPr marL="3887935" algn="l" defTabSz="1110841" rtl="0" eaLnBrk="1" latinLnBrk="0" hangingPunct="1">
      <a:defRPr sz="1500" kern="1200">
        <a:solidFill>
          <a:schemeClr val="tx1"/>
        </a:solidFill>
        <a:latin typeface="+mn-lt"/>
        <a:ea typeface="+mn-ea"/>
        <a:cs typeface="+mn-cs"/>
      </a:defRPr>
    </a:lvl8pPr>
    <a:lvl9pPr marL="4443353" algn="l" defTabSz="1110841"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844" y="1448151"/>
            <a:ext cx="10241216" cy="1523850"/>
          </a:xfrm>
        </p:spPr>
        <p:txBody>
          <a:bodyPr anchor="ctr">
            <a:noAutofit/>
          </a:bodyPr>
          <a:lstStyle>
            <a:lvl1pPr>
              <a:lnSpc>
                <a:spcPct val="90000"/>
              </a:lnSpc>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969838" y="3875728"/>
            <a:ext cx="10241217" cy="463363"/>
          </a:xfrm>
        </p:spPr>
        <p:txBody>
          <a:bodyPr>
            <a:noAutofit/>
          </a:bodyPr>
          <a:lstStyle>
            <a:lvl1pPr marL="0" indent="0" algn="l">
              <a:lnSpc>
                <a:spcPct val="90000"/>
              </a:lnSpc>
              <a:spcBef>
                <a:spcPts val="0"/>
              </a:spcBef>
              <a:buNone/>
              <a:defRPr sz="3500">
                <a:gradFill>
                  <a:gsLst>
                    <a:gs pos="0">
                      <a:schemeClr val="tx1"/>
                    </a:gs>
                    <a:gs pos="86000">
                      <a:schemeClr val="tx1"/>
                    </a:gs>
                  </a:gsLst>
                  <a:lin ang="5400000" scaled="0"/>
                </a:gradFill>
              </a:defRPr>
            </a:lvl1pPr>
            <a:lvl2pPr marL="555419" indent="0" algn="ctr">
              <a:buNone/>
              <a:defRPr>
                <a:solidFill>
                  <a:schemeClr val="tx1">
                    <a:tint val="75000"/>
                  </a:schemeClr>
                </a:solidFill>
              </a:defRPr>
            </a:lvl2pPr>
            <a:lvl3pPr marL="1110841" indent="0" algn="ctr">
              <a:buNone/>
              <a:defRPr>
                <a:solidFill>
                  <a:schemeClr val="tx1">
                    <a:tint val="75000"/>
                  </a:schemeClr>
                </a:solidFill>
              </a:defRPr>
            </a:lvl3pPr>
            <a:lvl4pPr marL="1666259" indent="0" algn="ctr">
              <a:buNone/>
              <a:defRPr>
                <a:solidFill>
                  <a:schemeClr val="tx1">
                    <a:tint val="75000"/>
                  </a:schemeClr>
                </a:solidFill>
              </a:defRPr>
            </a:lvl4pPr>
            <a:lvl5pPr marL="2221676" indent="0" algn="ctr">
              <a:buNone/>
              <a:defRPr>
                <a:solidFill>
                  <a:schemeClr val="tx1">
                    <a:tint val="75000"/>
                  </a:schemeClr>
                </a:solidFill>
              </a:defRPr>
            </a:lvl5pPr>
            <a:lvl6pPr marL="2777100" indent="0" algn="ctr">
              <a:buNone/>
              <a:defRPr>
                <a:solidFill>
                  <a:schemeClr val="tx1">
                    <a:tint val="75000"/>
                  </a:schemeClr>
                </a:solidFill>
              </a:defRPr>
            </a:lvl6pPr>
            <a:lvl7pPr marL="3332515" indent="0" algn="ctr">
              <a:buNone/>
              <a:defRPr>
                <a:solidFill>
                  <a:schemeClr val="tx1">
                    <a:tint val="75000"/>
                  </a:schemeClr>
                </a:solidFill>
              </a:defRPr>
            </a:lvl7pPr>
            <a:lvl8pPr marL="3887935" indent="0" algn="ctr">
              <a:buNone/>
              <a:defRPr>
                <a:solidFill>
                  <a:schemeClr val="tx1">
                    <a:tint val="75000"/>
                  </a:schemeClr>
                </a:solidFill>
              </a:defRPr>
            </a:lvl8pPr>
            <a:lvl9pPr marL="4443353"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08838" y="299007"/>
            <a:ext cx="2004577" cy="940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Light"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519047" y="1448142"/>
            <a:ext cx="11147560" cy="2436051"/>
          </a:xfrm>
        </p:spPr>
        <p:txBody>
          <a:bodyPr/>
          <a:lstStyle>
            <a:lvl1pPr>
              <a:defRPr>
                <a:latin typeface="Segoe Light" charset="0"/>
              </a:defRPr>
            </a:lvl1pPr>
            <a:lvl2pPr>
              <a:defRPr>
                <a:latin typeface="Segoe Light" charset="0"/>
              </a:defRPr>
            </a:lvl2pPr>
            <a:lvl3pPr>
              <a:defRPr>
                <a:latin typeface="Segoe Light" charset="0"/>
              </a:defRPr>
            </a:lvl3pPr>
            <a:lvl4pPr>
              <a:defRPr>
                <a:latin typeface="Segoe Light" charset="0"/>
              </a:defRPr>
            </a:lvl4pPr>
            <a:lvl5pPr>
              <a:defRPr>
                <a:latin typeface="Segoe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94201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572" y="2572855"/>
            <a:ext cx="9630542" cy="886397"/>
          </a:xfrm>
        </p:spPr>
        <p:txBody>
          <a:bodyPr anchor="b" anchorCtr="0"/>
          <a:lstStyle>
            <a:lvl1pPr>
              <a:defRPr sz="6400" spc="-134"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567" y="3778413"/>
            <a:ext cx="9656419" cy="498714"/>
          </a:xfrm>
        </p:spPr>
        <p:txBody>
          <a:bodyPr>
            <a:noAutofit/>
          </a:bodyPr>
          <a:lstStyle>
            <a:lvl1pPr marL="0" indent="0">
              <a:spcBef>
                <a:spcPts val="0"/>
              </a:spcBef>
              <a:buNone/>
              <a:defRPr spc="-63" baseline="0">
                <a:solidFill>
                  <a:schemeClr val="tx1"/>
                </a:solidFill>
                <a:latin typeface="+mj-lt"/>
              </a:defRPr>
            </a:lvl1pPr>
          </a:lstStyle>
          <a:p>
            <a:pPr lvl="0"/>
            <a:r>
              <a:rPr lang="en-US" dirty="0" smtClean="0"/>
              <a:t>Speaker Title</a:t>
            </a:r>
            <a:endParaRPr lang="en-US" dirty="0"/>
          </a:p>
        </p:txBody>
      </p:sp>
      <p:sp>
        <p:nvSpPr>
          <p:cNvPr id="4" name="Rectangle 3"/>
          <p:cNvSpPr/>
          <p:nvPr userDrawn="1"/>
        </p:nvSpPr>
        <p:spPr bwMode="auto">
          <a:xfrm>
            <a:off x="5" y="2"/>
            <a:ext cx="1259293" cy="1259749"/>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0818" tIns="40818" rIns="40818" bIns="40818" numCol="1" spcCol="0" rtlCol="0" fromWordArt="0" anchor="ctr" anchorCtr="0" forceAA="0" compatLnSpc="1">
            <a:prstTxWarp prst="textNoShape">
              <a:avLst/>
            </a:prstTxWarp>
            <a:noAutofit/>
          </a:bodyPr>
          <a:lstStyle/>
          <a:p>
            <a:pPr algn="ctr" defTabSz="816080" fontAlgn="base">
              <a:spcBef>
                <a:spcPct val="0"/>
              </a:spcBef>
              <a:spcAft>
                <a:spcPct val="0"/>
              </a:spcAft>
            </a:pPr>
            <a:endParaRPr lang="en-GB" sz="17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9" y="422552"/>
            <a:ext cx="1052004" cy="293859"/>
          </a:xfrm>
          <a:prstGeom prst="rect">
            <a:avLst/>
          </a:prstGeom>
        </p:spPr>
      </p:pic>
      <p:sp>
        <p:nvSpPr>
          <p:cNvPr id="7" name="Date Placeholder 6"/>
          <p:cNvSpPr>
            <a:spLocks noGrp="1"/>
          </p:cNvSpPr>
          <p:nvPr>
            <p:ph type="dt" sz="half" idx="13"/>
          </p:nvPr>
        </p:nvSpPr>
        <p:spPr/>
        <p:txBody>
          <a:bodyPr/>
          <a:lstStyle>
            <a:lvl1pPr>
              <a:defRPr>
                <a:solidFill>
                  <a:schemeClr val="tx1"/>
                </a:solidFill>
              </a:defRPr>
            </a:lvl1p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FFFFFF"/>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2844" y="360092"/>
            <a:ext cx="1487419" cy="547479"/>
          </a:xfrm>
          <a:prstGeom prst="rect">
            <a:avLst/>
          </a:prstGeom>
        </p:spPr>
      </p:pic>
    </p:spTree>
    <p:extLst>
      <p:ext uri="{BB962C8B-B14F-4D97-AF65-F5344CB8AC3E}">
        <p14:creationId xmlns:p14="http://schemas.microsoft.com/office/powerpoint/2010/main" val="3882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045" y="2841652"/>
            <a:ext cx="11147562" cy="1094146"/>
          </a:xfrm>
        </p:spPr>
        <p:txBody>
          <a:bodyPr anchor="b" anchorCtr="0"/>
          <a:lstStyle>
            <a:lvl1pPr>
              <a:defRPr sz="7900" spc="-268" baseline="0">
                <a:solidFill>
                  <a:schemeClr val="tx1"/>
                </a:solidFill>
              </a:defRPr>
            </a:lvl1pPr>
          </a:lstStyle>
          <a:p>
            <a:r>
              <a:rPr lang="en-US" dirty="0" smtClean="0"/>
              <a:t>Click to edit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080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045" y="444354"/>
            <a:ext cx="11147562" cy="678647"/>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045" y="1448137"/>
            <a:ext cx="11147562" cy="1818959"/>
          </a:xfrm>
          <a:prstGeom prst="rect">
            <a:avLst/>
          </a:prstGeom>
        </p:spPr>
        <p:txBody>
          <a:bodyPr/>
          <a:lstStyle>
            <a:lvl1pPr marL="253692" indent="-253692">
              <a:buFont typeface="Wingdings" pitchFamily="2" charset="2"/>
              <a:buChar char=""/>
              <a:defRPr sz="3600">
                <a:solidFill>
                  <a:schemeClr val="tx1"/>
                </a:solidFill>
              </a:defRPr>
            </a:lvl1pPr>
            <a:lvl2pPr marL="462031" indent="-208340">
              <a:buFont typeface="Wingdings" pitchFamily="2" charset="2"/>
              <a:buChar char=""/>
              <a:defRPr>
                <a:solidFill>
                  <a:schemeClr val="tx1"/>
                </a:solidFill>
                <a:latin typeface="+mn-lt"/>
              </a:defRPr>
            </a:lvl2pPr>
            <a:lvl3pPr marL="661865" indent="-199836">
              <a:buFont typeface="Wingdings" pitchFamily="2" charset="2"/>
              <a:buChar char=""/>
              <a:tabLst/>
              <a:defRPr>
                <a:solidFill>
                  <a:schemeClr val="tx1"/>
                </a:solidFill>
                <a:latin typeface="+mn-lt"/>
              </a:defRPr>
            </a:lvl3pPr>
            <a:lvl4pPr marL="816347" indent="-154483">
              <a:buFont typeface="Wingdings" pitchFamily="2" charset="2"/>
              <a:buChar char=""/>
              <a:defRPr>
                <a:solidFill>
                  <a:schemeClr val="tx1"/>
                </a:solidFill>
                <a:latin typeface="+mn-lt"/>
              </a:defRPr>
            </a:lvl4pPr>
            <a:lvl5pPr marL="970831" indent="-154483">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59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632" y="1448135"/>
            <a:ext cx="5394258" cy="1661993"/>
          </a:xfrm>
        </p:spPr>
        <p:txBody>
          <a:bodyPr>
            <a:spAutoFit/>
          </a:bodyPr>
          <a:lstStyle>
            <a:lvl1pPr marL="260778" indent="-260778">
              <a:spcBef>
                <a:spcPts val="1071"/>
              </a:spcBef>
              <a:buClr>
                <a:schemeClr val="tx1"/>
              </a:buClr>
              <a:buFont typeface="Wingdings" pitchFamily="2" charset="2"/>
              <a:buChar char=""/>
              <a:defRPr lang="en-US" dirty="0" smtClean="0"/>
            </a:lvl1pPr>
            <a:lvl2pPr marL="464865" indent="-204087">
              <a:defRPr sz="1800">
                <a:solidFill>
                  <a:schemeClr val="tx1"/>
                </a:solidFill>
              </a:defRPr>
            </a:lvl2pPr>
            <a:lvl3pPr marL="612261" indent="-147397">
              <a:tabLst/>
              <a:defRPr sz="1800">
                <a:solidFill>
                  <a:schemeClr val="tx1"/>
                </a:solidFill>
              </a:defRPr>
            </a:lvl3pPr>
            <a:lvl4pPr marL="770995" indent="-158735">
              <a:defRPr>
                <a:solidFill>
                  <a:schemeClr val="tx1"/>
                </a:solidFill>
              </a:defRPr>
            </a:lvl4pPr>
            <a:lvl5pPr marL="918392" indent="-147397">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
        <p:nvSpPr>
          <p:cNvPr id="8" name="Text Placeholder 3"/>
          <p:cNvSpPr>
            <a:spLocks noGrp="1"/>
          </p:cNvSpPr>
          <p:nvPr>
            <p:ph type="body" sz="quarter" idx="15"/>
          </p:nvPr>
        </p:nvSpPr>
        <p:spPr>
          <a:xfrm>
            <a:off x="6272348" y="1448135"/>
            <a:ext cx="5394258" cy="1661993"/>
          </a:xfrm>
        </p:spPr>
        <p:txBody>
          <a:bodyPr>
            <a:spAutoFit/>
          </a:bodyPr>
          <a:lstStyle>
            <a:lvl1pPr marL="260778" indent="-260778">
              <a:spcBef>
                <a:spcPts val="1071"/>
              </a:spcBef>
              <a:buClr>
                <a:schemeClr val="tx1"/>
              </a:buClr>
              <a:buFont typeface="Wingdings" pitchFamily="2" charset="2"/>
              <a:buChar char=""/>
              <a:defRPr>
                <a:solidFill>
                  <a:schemeClr val="tx1"/>
                </a:solidFill>
              </a:defRPr>
            </a:lvl1pPr>
            <a:lvl2pPr marL="464865" indent="-204087">
              <a:defRPr sz="1800">
                <a:solidFill>
                  <a:schemeClr val="tx1"/>
                </a:solidFill>
              </a:defRPr>
            </a:lvl2pPr>
            <a:lvl3pPr marL="612261" indent="-147397">
              <a:tabLst/>
              <a:defRPr sz="1800">
                <a:solidFill>
                  <a:schemeClr val="tx1"/>
                </a:solidFill>
              </a:defRPr>
            </a:lvl3pPr>
            <a:lvl4pPr marL="770995" indent="-158735">
              <a:defRPr>
                <a:solidFill>
                  <a:schemeClr val="tx1"/>
                </a:solidFill>
              </a:defRPr>
            </a:lvl4pPr>
            <a:lvl5pPr marL="918392" indent="-147397">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FFFFFF"/>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39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731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251" y="1448135"/>
            <a:ext cx="11150736" cy="1722010"/>
          </a:xfrm>
        </p:spPr>
        <p:txBody>
          <a:bodyPr/>
          <a:lstStyle>
            <a:lvl1pPr marL="0" indent="0">
              <a:buNone/>
              <a:defRPr sz="2900">
                <a:solidFill>
                  <a:schemeClr val="tx1"/>
                </a:solidFill>
                <a:latin typeface="Consolas" pitchFamily="49" charset="0"/>
                <a:cs typeface="Consolas" pitchFamily="49" charset="0"/>
              </a:defRPr>
            </a:lvl1pPr>
            <a:lvl2pPr marL="303296" indent="0">
              <a:buNone/>
              <a:defRPr>
                <a:solidFill>
                  <a:schemeClr val="tx1"/>
                </a:solidFill>
                <a:latin typeface="Consolas" pitchFamily="49" charset="0"/>
                <a:cs typeface="Consolas" pitchFamily="49" charset="0"/>
              </a:defRPr>
            </a:lvl2pPr>
            <a:lvl3pPr marL="511635" indent="0">
              <a:buNone/>
              <a:defRPr>
                <a:solidFill>
                  <a:schemeClr val="tx1"/>
                </a:solidFill>
                <a:latin typeface="Consolas" pitchFamily="49" charset="0"/>
                <a:cs typeface="Consolas" pitchFamily="49" charset="0"/>
              </a:defRPr>
            </a:lvl3pPr>
            <a:lvl4pPr marL="712888" indent="0">
              <a:buNone/>
              <a:defRPr>
                <a:solidFill>
                  <a:schemeClr val="tx1"/>
                </a:solidFill>
                <a:latin typeface="Consolas" pitchFamily="49" charset="0"/>
                <a:cs typeface="Consolas" pitchFamily="49" charset="0"/>
              </a:defRPr>
            </a:lvl4pPr>
            <a:lvl5pPr marL="91980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250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010" y="2067247"/>
            <a:ext cx="6115228" cy="2250850"/>
          </a:xfrm>
          <a:prstGeom prst="rect">
            <a:avLst/>
          </a:prstGeom>
        </p:spPr>
      </p:pic>
      <p:sp>
        <p:nvSpPr>
          <p:cNvPr id="6" name="TextBox 5"/>
          <p:cNvSpPr txBox="1"/>
          <p:nvPr userDrawn="1"/>
        </p:nvSpPr>
        <p:spPr>
          <a:xfrm>
            <a:off x="2800726" y="6255706"/>
            <a:ext cx="6585796" cy="123111"/>
          </a:xfrm>
          <a:prstGeom prst="rect">
            <a:avLst/>
          </a:prstGeom>
          <a:noFill/>
        </p:spPr>
        <p:txBody>
          <a:bodyPr wrap="square" lIns="0" tIns="0" rIns="0" bIns="0" rtlCol="0">
            <a:spAutoFit/>
          </a:bodyPr>
          <a:lstStyle/>
          <a:p>
            <a:pPr algn="ctr" defTabSz="816315"/>
            <a:r>
              <a:rPr lang="en-GB" sz="800" dirty="0" smtClean="0">
                <a:solidFill>
                  <a:srgbClr val="FFFFFF"/>
                </a:solidFill>
              </a:rPr>
              <a:t>©2013 Microsoft Corporation. All rights reserved.</a:t>
            </a:r>
          </a:p>
        </p:txBody>
      </p:sp>
    </p:spTree>
    <p:extLst>
      <p:ext uri="{BB962C8B-B14F-4D97-AF65-F5344CB8AC3E}">
        <p14:creationId xmlns:p14="http://schemas.microsoft.com/office/powerpoint/2010/main" val="760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489" y="6249663"/>
            <a:ext cx="7225287" cy="365210"/>
          </a:xfrm>
          <a:prstGeom prst="rect">
            <a:avLst/>
          </a:prstGeom>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a:xfrm>
            <a:off x="0" y="1272517"/>
            <a:ext cx="710922" cy="244533"/>
          </a:xfrm>
          <a:prstGeom prst="rect">
            <a:avLst/>
          </a:prstGeom>
        </p:spPr>
        <p:txBody>
          <a:bodyPr/>
          <a:lstStyle>
            <a:lvl1pPr>
              <a:defRPr/>
            </a:lvl1pPr>
          </a:lstStyle>
          <a:p>
            <a:fld id="{8BAA82A5-D41F-40B6-864A-06BCCF57D3E7}" type="slidenum">
              <a:rPr lang="en-GB">
                <a:solidFill>
                  <a:srgbClr val="FFFFFF"/>
                </a:solidFill>
              </a:rPr>
              <a:pPr/>
              <a:t>‹#›</a:t>
            </a:fld>
            <a:endParaRPr lang="en-GB">
              <a:solidFill>
                <a:srgbClr val="FFFFFF"/>
              </a:solidFill>
            </a:endParaRPr>
          </a:p>
        </p:txBody>
      </p:sp>
      <p:sp>
        <p:nvSpPr>
          <p:cNvPr id="6" name="Date Placeholder 5"/>
          <p:cNvSpPr>
            <a:spLocks noGrp="1"/>
          </p:cNvSpPr>
          <p:nvPr>
            <p:ph type="dt" sz="half" idx="12"/>
          </p:nvPr>
        </p:nvSpPr>
        <p:spPr>
          <a:xfrm>
            <a:off x="8124825" y="6249859"/>
            <a:ext cx="3554611" cy="365210"/>
          </a:xfrm>
          <a:prstGeom prst="rect">
            <a:avLst/>
          </a:prstGeom>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1711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8833" y="1951279"/>
            <a:ext cx="10789877" cy="1523846"/>
          </a:xfrm>
        </p:spPr>
        <p:txBody>
          <a:bodyPr anchor="ctr" anchorCtr="0">
            <a:noAutofit/>
          </a:bodyPr>
          <a:lstStyle>
            <a:lvl1pPr>
              <a:lnSpc>
                <a:spcPct val="90000"/>
              </a:lnSpc>
              <a:defRPr sz="5800" b="1"/>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462" y="2327912"/>
            <a:ext cx="11171635" cy="678647"/>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7320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678647"/>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045" y="1448145"/>
            <a:ext cx="11147562" cy="1763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747897"/>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045" y="1448142"/>
            <a:ext cx="11147562" cy="24360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80960" y="1429092"/>
            <a:ext cx="11147562" cy="243605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045" y="1448139"/>
            <a:ext cx="5485686" cy="2577629"/>
          </a:xfrm>
        </p:spPr>
        <p:txBody>
          <a:bodyPr/>
          <a:lstStyle>
            <a:lvl1pPr marL="413027" indent="-413027">
              <a:lnSpc>
                <a:spcPct val="90000"/>
              </a:lnSpc>
              <a:defRPr sz="3500"/>
            </a:lvl1pPr>
            <a:lvl2pPr marL="818022" indent="-395353">
              <a:lnSpc>
                <a:spcPct val="90000"/>
              </a:lnSpc>
              <a:defRPr sz="2900"/>
            </a:lvl2pPr>
            <a:lvl3pPr marL="1158730" indent="-350350">
              <a:lnSpc>
                <a:spcPct val="90000"/>
              </a:lnSpc>
              <a:defRPr sz="2400"/>
            </a:lvl3pPr>
            <a:lvl4pPr marL="1491404" indent="-332674">
              <a:lnSpc>
                <a:spcPct val="90000"/>
              </a:lnSpc>
              <a:defRPr sz="2100"/>
            </a:lvl4pPr>
            <a:lvl5pPr marL="1841755" indent="-340708">
              <a:lnSpc>
                <a:spcPct val="90000"/>
              </a:lnSpc>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0919" y="1448139"/>
            <a:ext cx="5485686" cy="2577629"/>
          </a:xfrm>
        </p:spPr>
        <p:txBody>
          <a:bodyPr/>
          <a:lstStyle>
            <a:lvl1pPr marL="422673" indent="-422673">
              <a:lnSpc>
                <a:spcPct val="90000"/>
              </a:lnSpc>
              <a:defRPr sz="3500"/>
            </a:lvl1pPr>
            <a:lvl2pPr marL="818022" indent="-413027">
              <a:lnSpc>
                <a:spcPct val="90000"/>
              </a:lnSpc>
              <a:defRPr sz="2900"/>
            </a:lvl2pPr>
            <a:lvl3pPr marL="1168373" indent="-368029">
              <a:lnSpc>
                <a:spcPct val="90000"/>
              </a:lnSpc>
              <a:defRPr sz="2400"/>
            </a:lvl3pPr>
            <a:lvl4pPr marL="1491404" indent="-323030">
              <a:lnSpc>
                <a:spcPct val="90000"/>
              </a:lnSpc>
              <a:defRPr sz="2100"/>
            </a:lvl4pPr>
            <a:lvl5pPr marL="1841755" indent="-332674">
              <a:lnSpc>
                <a:spcPct val="90000"/>
              </a:lnSpc>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045" y="1342720"/>
            <a:ext cx="5485686" cy="415498"/>
          </a:xfrm>
        </p:spPr>
        <p:txBody>
          <a:bodyPr anchor="b"/>
          <a:lstStyle>
            <a:lvl1pPr marL="0" indent="0">
              <a:lnSpc>
                <a:spcPct val="90000"/>
              </a:lnSpc>
              <a:spcBef>
                <a:spcPts val="0"/>
              </a:spcBef>
              <a:buNone/>
              <a:defRPr sz="3000" b="1"/>
            </a:lvl1pPr>
            <a:lvl2pPr marL="555419" indent="0">
              <a:buNone/>
              <a:defRPr sz="2400" b="1"/>
            </a:lvl2pPr>
            <a:lvl3pPr marL="1110841" indent="0">
              <a:buNone/>
              <a:defRPr sz="2100" b="1"/>
            </a:lvl3pPr>
            <a:lvl4pPr marL="1666259" indent="0">
              <a:buNone/>
              <a:defRPr sz="1900" b="1"/>
            </a:lvl4pPr>
            <a:lvl5pPr marL="2221676" indent="0">
              <a:buNone/>
              <a:defRPr sz="1900" b="1"/>
            </a:lvl5pPr>
            <a:lvl6pPr marL="2777100" indent="0">
              <a:buNone/>
              <a:defRPr sz="1900" b="1"/>
            </a:lvl6pPr>
            <a:lvl7pPr marL="3332515" indent="0">
              <a:buNone/>
              <a:defRPr sz="1900" b="1"/>
            </a:lvl7pPr>
            <a:lvl8pPr marL="3887935" indent="0">
              <a:buNone/>
              <a:defRPr sz="1900" b="1"/>
            </a:lvl8pPr>
            <a:lvl9pPr marL="4443353"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07804" y="2134096"/>
            <a:ext cx="5484257" cy="1874359"/>
          </a:xfrm>
        </p:spPr>
        <p:txBody>
          <a:bodyPr/>
          <a:lstStyle>
            <a:lvl1pPr marL="342318" indent="-342318">
              <a:defRPr sz="2900"/>
            </a:lvl1pPr>
            <a:lvl2pPr marL="683024" indent="-323030">
              <a:defRPr sz="2400"/>
            </a:lvl2pPr>
            <a:lvl3pPr marL="988375" indent="-295710">
              <a:defRPr sz="2100"/>
            </a:lvl3pPr>
            <a:lvl4pPr marL="1276049" indent="-278033">
              <a:defRPr sz="2100"/>
            </a:lvl4pPr>
            <a:lvl5pPr marL="1554086" indent="-250710">
              <a:defRPr sz="21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919" y="1342720"/>
            <a:ext cx="5485686" cy="415498"/>
          </a:xfrm>
        </p:spPr>
        <p:txBody>
          <a:bodyPr anchor="b"/>
          <a:lstStyle>
            <a:lvl1pPr marL="0" indent="0">
              <a:lnSpc>
                <a:spcPct val="90000"/>
              </a:lnSpc>
              <a:spcBef>
                <a:spcPts val="0"/>
              </a:spcBef>
              <a:buNone/>
              <a:defRPr sz="3000" b="1"/>
            </a:lvl1pPr>
            <a:lvl2pPr marL="555419" indent="0">
              <a:buNone/>
              <a:defRPr sz="2400" b="1"/>
            </a:lvl2pPr>
            <a:lvl3pPr marL="1110841" indent="0">
              <a:buNone/>
              <a:defRPr sz="2100" b="1"/>
            </a:lvl3pPr>
            <a:lvl4pPr marL="1666259" indent="0">
              <a:buNone/>
              <a:defRPr sz="1900" b="1"/>
            </a:lvl4pPr>
            <a:lvl5pPr marL="2221676" indent="0">
              <a:buNone/>
              <a:defRPr sz="1900" b="1"/>
            </a:lvl5pPr>
            <a:lvl6pPr marL="2777100" indent="0">
              <a:buNone/>
              <a:defRPr sz="1900" b="1"/>
            </a:lvl6pPr>
            <a:lvl7pPr marL="3332515" indent="0">
              <a:buNone/>
              <a:defRPr sz="1900" b="1"/>
            </a:lvl7pPr>
            <a:lvl8pPr marL="3887935" indent="0">
              <a:buNone/>
              <a:defRPr sz="1900" b="1"/>
            </a:lvl8pPr>
            <a:lvl9pPr marL="4443353"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80919" y="2134106"/>
            <a:ext cx="5485686" cy="1874359"/>
          </a:xfrm>
        </p:spPr>
        <p:txBody>
          <a:bodyPr/>
          <a:lstStyle>
            <a:lvl1pPr marL="359994" indent="-359994">
              <a:defRPr sz="2900"/>
            </a:lvl1pPr>
            <a:lvl2pPr marL="692667" indent="-332674">
              <a:defRPr sz="2400"/>
            </a:lvl2pPr>
            <a:lvl3pPr marL="998021" indent="-297318">
              <a:defRPr sz="2100"/>
            </a:lvl3pPr>
            <a:lvl4pPr marL="1276049" indent="-287675">
              <a:defRPr sz="2100"/>
            </a:lvl4pPr>
            <a:lvl5pPr marL="1554086" indent="-268385">
              <a:defRPr sz="21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9"/>
            <a:ext cx="11171635" cy="747897"/>
          </a:xfrm>
        </p:spPr>
        <p:txBody>
          <a:bodyPr/>
          <a:lstStyle>
            <a:lvl1pPr algn="ctr">
              <a:defRPr>
                <a:latin typeface="Segoe Light"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045" y="228654"/>
            <a:ext cx="11147562" cy="747897"/>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047" y="1448142"/>
            <a:ext cx="11147560" cy="243605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27" r:id="rId8"/>
    <p:sldLayoutId id="2147483728" r:id="rId9"/>
    <p:sldLayoutId id="2147483805" r:id="rId10"/>
  </p:sldLayoutIdLst>
  <p:transition>
    <p:fade/>
  </p:transition>
  <p:timing>
    <p:tnLst>
      <p:par>
        <p:cTn id="1" dur="indefinite" restart="never" nodeType="tmRoot"/>
      </p:par>
    </p:tnLst>
  </p:timing>
  <p:txStyles>
    <p:titleStyle>
      <a:lvl1pPr algn="l" defTabSz="1110841" rtl="0" eaLnBrk="1" latinLnBrk="0" hangingPunct="1">
        <a:lnSpc>
          <a:spcPct val="90000"/>
        </a:lnSpc>
        <a:spcBef>
          <a:spcPct val="0"/>
        </a:spcBef>
        <a:buNone/>
        <a:defRPr lang="en-US" sz="5400" b="0" kern="1200" cap="none" spc="-121" baseline="0" dirty="0" smtClean="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p:titleStyle>
    <p:bodyStyle>
      <a:lvl1pPr marL="559299" indent="-559299" algn="l" defTabSz="1110841" rtl="0" eaLnBrk="1" latinLnBrk="0" hangingPunct="1">
        <a:lnSpc>
          <a:spcPct val="90000"/>
        </a:lnSpc>
        <a:spcBef>
          <a:spcPct val="20000"/>
        </a:spcBef>
        <a:buSzPct val="90000"/>
        <a:buFontTx/>
        <a:buBlip>
          <a:blip r:embed="rId12"/>
        </a:buBlip>
        <a:defRPr sz="3900" kern="1200">
          <a:gradFill>
            <a:gsLst>
              <a:gs pos="0">
                <a:schemeClr val="tx1"/>
              </a:gs>
              <a:gs pos="86000">
                <a:schemeClr val="tx1"/>
              </a:gs>
            </a:gsLst>
            <a:lin ang="5400000" scaled="0"/>
          </a:gradFill>
          <a:latin typeface="Segoe Light" charset="0"/>
          <a:ea typeface="+mn-ea"/>
          <a:cs typeface="+mn-cs"/>
        </a:defRPr>
      </a:lvl1pPr>
      <a:lvl2pPr marL="1039524" indent="-480225" algn="l" defTabSz="1110841" rtl="0" eaLnBrk="1" latinLnBrk="0" hangingPunct="1">
        <a:lnSpc>
          <a:spcPct val="90000"/>
        </a:lnSpc>
        <a:spcBef>
          <a:spcPct val="20000"/>
        </a:spcBef>
        <a:buSzPct val="90000"/>
        <a:buFontTx/>
        <a:buBlip>
          <a:blip r:embed="rId13"/>
        </a:buBlip>
        <a:defRPr sz="3500" kern="1200">
          <a:gradFill>
            <a:gsLst>
              <a:gs pos="0">
                <a:schemeClr val="tx1"/>
              </a:gs>
              <a:gs pos="86000">
                <a:schemeClr val="tx1"/>
              </a:gs>
            </a:gsLst>
            <a:lin ang="5400000" scaled="0"/>
          </a:gradFill>
          <a:latin typeface="Segoe Light" charset="0"/>
          <a:ea typeface="+mn-ea"/>
          <a:cs typeface="+mn-cs"/>
        </a:defRPr>
      </a:lvl2pPr>
      <a:lvl3pPr marL="1529393" indent="-489867" algn="l" defTabSz="1110841" rtl="0" eaLnBrk="1" latinLnBrk="0" hangingPunct="1">
        <a:lnSpc>
          <a:spcPct val="90000"/>
        </a:lnSpc>
        <a:spcBef>
          <a:spcPct val="20000"/>
        </a:spcBef>
        <a:buSzPct val="90000"/>
        <a:buFontTx/>
        <a:buBlip>
          <a:blip r:embed="rId13"/>
        </a:buBlip>
        <a:defRPr sz="2900" kern="1200">
          <a:gradFill>
            <a:gsLst>
              <a:gs pos="0">
                <a:schemeClr val="tx1"/>
              </a:gs>
              <a:gs pos="86000">
                <a:schemeClr val="tx1"/>
              </a:gs>
            </a:gsLst>
            <a:lin ang="5400000" scaled="0"/>
          </a:gradFill>
          <a:latin typeface="Segoe Light" charset="0"/>
          <a:ea typeface="+mn-ea"/>
          <a:cs typeface="+mn-cs"/>
        </a:defRPr>
      </a:lvl3pPr>
      <a:lvl4pPr marL="1949832" indent="-420437" algn="l" defTabSz="1110841" rtl="0" eaLnBrk="1" latinLnBrk="0" hangingPunct="1">
        <a:lnSpc>
          <a:spcPct val="90000"/>
        </a:lnSpc>
        <a:spcBef>
          <a:spcPct val="20000"/>
        </a:spcBef>
        <a:buSzPct val="90000"/>
        <a:buFontTx/>
        <a:buBlip>
          <a:blip r:embed="rId13"/>
        </a:buBlip>
        <a:defRPr sz="2400" kern="1200">
          <a:gradFill>
            <a:gsLst>
              <a:gs pos="0">
                <a:schemeClr val="tx1"/>
              </a:gs>
              <a:gs pos="86000">
                <a:schemeClr val="tx1"/>
              </a:gs>
            </a:gsLst>
            <a:lin ang="5400000" scaled="0"/>
          </a:gradFill>
          <a:latin typeface="Segoe Light" charset="0"/>
          <a:ea typeface="+mn-ea"/>
          <a:cs typeface="+mn-cs"/>
        </a:defRPr>
      </a:lvl4pPr>
      <a:lvl5pPr marL="2358698" indent="-408867" algn="l" defTabSz="1110841" rtl="0" eaLnBrk="1" latinLnBrk="0" hangingPunct="1">
        <a:lnSpc>
          <a:spcPct val="90000"/>
        </a:lnSpc>
        <a:spcBef>
          <a:spcPct val="20000"/>
        </a:spcBef>
        <a:buSzPct val="90000"/>
        <a:buFontTx/>
        <a:buBlip>
          <a:blip r:embed="rId13"/>
        </a:buBlip>
        <a:defRPr sz="2400" kern="1200">
          <a:gradFill>
            <a:gsLst>
              <a:gs pos="0">
                <a:schemeClr val="tx1"/>
              </a:gs>
              <a:gs pos="86000">
                <a:schemeClr val="tx1"/>
              </a:gs>
            </a:gsLst>
            <a:lin ang="5400000" scaled="0"/>
          </a:gradFill>
          <a:latin typeface="Segoe Light" charset="0"/>
          <a:ea typeface="+mn-ea"/>
          <a:cs typeface="+mn-cs"/>
        </a:defRPr>
      </a:lvl5pPr>
      <a:lvl6pPr marL="3054805"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227"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5644"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063"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841" rtl="0" eaLnBrk="1" latinLnBrk="0" hangingPunct="1">
        <a:defRPr sz="2100" kern="1200">
          <a:solidFill>
            <a:schemeClr val="tx1"/>
          </a:solidFill>
          <a:latin typeface="+mn-lt"/>
          <a:ea typeface="+mn-ea"/>
          <a:cs typeface="+mn-cs"/>
        </a:defRPr>
      </a:lvl1pPr>
      <a:lvl2pPr marL="555419" algn="l" defTabSz="1110841" rtl="0" eaLnBrk="1" latinLnBrk="0" hangingPunct="1">
        <a:defRPr sz="2100" kern="1200">
          <a:solidFill>
            <a:schemeClr val="tx1"/>
          </a:solidFill>
          <a:latin typeface="+mn-lt"/>
          <a:ea typeface="+mn-ea"/>
          <a:cs typeface="+mn-cs"/>
        </a:defRPr>
      </a:lvl2pPr>
      <a:lvl3pPr marL="1110841" algn="l" defTabSz="1110841" rtl="0" eaLnBrk="1" latinLnBrk="0" hangingPunct="1">
        <a:defRPr sz="2100" kern="1200">
          <a:solidFill>
            <a:schemeClr val="tx1"/>
          </a:solidFill>
          <a:latin typeface="+mn-lt"/>
          <a:ea typeface="+mn-ea"/>
          <a:cs typeface="+mn-cs"/>
        </a:defRPr>
      </a:lvl3pPr>
      <a:lvl4pPr marL="1666259" algn="l" defTabSz="1110841" rtl="0" eaLnBrk="1" latinLnBrk="0" hangingPunct="1">
        <a:defRPr sz="2100" kern="1200">
          <a:solidFill>
            <a:schemeClr val="tx1"/>
          </a:solidFill>
          <a:latin typeface="+mn-lt"/>
          <a:ea typeface="+mn-ea"/>
          <a:cs typeface="+mn-cs"/>
        </a:defRPr>
      </a:lvl4pPr>
      <a:lvl5pPr marL="2221676" algn="l" defTabSz="1110841" rtl="0" eaLnBrk="1" latinLnBrk="0" hangingPunct="1">
        <a:defRPr sz="2100" kern="1200">
          <a:solidFill>
            <a:schemeClr val="tx1"/>
          </a:solidFill>
          <a:latin typeface="+mn-lt"/>
          <a:ea typeface="+mn-ea"/>
          <a:cs typeface="+mn-cs"/>
        </a:defRPr>
      </a:lvl5pPr>
      <a:lvl6pPr marL="2777100" algn="l" defTabSz="1110841" rtl="0" eaLnBrk="1" latinLnBrk="0" hangingPunct="1">
        <a:defRPr sz="2100" kern="1200">
          <a:solidFill>
            <a:schemeClr val="tx1"/>
          </a:solidFill>
          <a:latin typeface="+mn-lt"/>
          <a:ea typeface="+mn-ea"/>
          <a:cs typeface="+mn-cs"/>
        </a:defRPr>
      </a:lvl6pPr>
      <a:lvl7pPr marL="3332515" algn="l" defTabSz="1110841" rtl="0" eaLnBrk="1" latinLnBrk="0" hangingPunct="1">
        <a:defRPr sz="2100" kern="1200">
          <a:solidFill>
            <a:schemeClr val="tx1"/>
          </a:solidFill>
          <a:latin typeface="+mn-lt"/>
          <a:ea typeface="+mn-ea"/>
          <a:cs typeface="+mn-cs"/>
        </a:defRPr>
      </a:lvl7pPr>
      <a:lvl8pPr marL="3887935" algn="l" defTabSz="1110841" rtl="0" eaLnBrk="1" latinLnBrk="0" hangingPunct="1">
        <a:defRPr sz="2100" kern="1200">
          <a:solidFill>
            <a:schemeClr val="tx1"/>
          </a:solidFill>
          <a:latin typeface="+mn-lt"/>
          <a:ea typeface="+mn-ea"/>
          <a:cs typeface="+mn-cs"/>
        </a:defRPr>
      </a:lvl8pPr>
      <a:lvl9pPr marL="4443353" algn="l" defTabSz="111084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2"/>
          <a:srcRect b="10453"/>
          <a:stretch>
            <a:fillRect/>
          </a:stretch>
        </p:blipFill>
        <p:spPr>
          <a:xfrm>
            <a:off x="0" y="1300013"/>
            <a:ext cx="12187238" cy="5559581"/>
          </a:xfrm>
          <a:prstGeom prst="rect">
            <a:avLst/>
          </a:prstGeom>
        </p:spPr>
      </p:pic>
      <p:sp>
        <p:nvSpPr>
          <p:cNvPr id="2" name="Title Placeholder 1"/>
          <p:cNvSpPr>
            <a:spLocks noGrp="1"/>
          </p:cNvSpPr>
          <p:nvPr>
            <p:ph type="title"/>
          </p:nvPr>
        </p:nvSpPr>
        <p:spPr>
          <a:xfrm>
            <a:off x="519045" y="228655"/>
            <a:ext cx="11147562"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046" y="1905463"/>
            <a:ext cx="11147559" cy="256377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transition>
    <p:fade/>
  </p:transition>
  <p:txStyles>
    <p:titleStyle>
      <a:lvl1pPr algn="l" defTabSz="1110841" rtl="0" eaLnBrk="1" latinLnBrk="0" hangingPunct="1">
        <a:lnSpc>
          <a:spcPct val="90000"/>
        </a:lnSpc>
        <a:spcBef>
          <a:spcPct val="0"/>
        </a:spcBef>
        <a:buNone/>
        <a:defRPr lang="en-US" sz="5400" b="0" kern="1200" cap="none" spc="-121"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1110841" rtl="0" eaLnBrk="1" latinLnBrk="0" hangingPunct="1">
        <a:lnSpc>
          <a:spcPct val="90000"/>
        </a:lnSpc>
        <a:spcBef>
          <a:spcPct val="20000"/>
        </a:spcBef>
        <a:buFont typeface="Arial" pitchFamily="34" charset="0"/>
        <a:buNone/>
        <a:defRPr sz="3600" b="0" kern="1200">
          <a:gradFill>
            <a:gsLst>
              <a:gs pos="0">
                <a:srgbClr val="000000"/>
              </a:gs>
              <a:gs pos="86000">
                <a:srgbClr val="000000"/>
              </a:gs>
            </a:gsLst>
            <a:lin ang="5400000" scaled="0"/>
          </a:gradFill>
          <a:latin typeface="Consolas" pitchFamily="49" charset="0"/>
          <a:ea typeface="+mn-ea"/>
          <a:cs typeface="Consolas" pitchFamily="49" charset="0"/>
        </a:defRPr>
      </a:lvl1pPr>
      <a:lvl2pPr marL="467672" indent="-9642" algn="l" defTabSz="1110841" rtl="0" eaLnBrk="1" latinLnBrk="0" hangingPunct="1">
        <a:lnSpc>
          <a:spcPct val="90000"/>
        </a:lnSpc>
        <a:spcBef>
          <a:spcPct val="20000"/>
        </a:spcBef>
        <a:buFont typeface="Arial" pitchFamily="34" charset="0"/>
        <a:buNone/>
        <a:defRPr sz="3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925698" indent="-9642" algn="l" defTabSz="1110841"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329087" indent="9642" algn="l" defTabSz="1110841"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732472" indent="0" algn="l" defTabSz="1110841"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5pPr>
      <a:lvl6pPr marL="3054805"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227"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5644"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063"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841" rtl="0" eaLnBrk="1" latinLnBrk="0" hangingPunct="1">
        <a:defRPr sz="2100" kern="1200">
          <a:solidFill>
            <a:schemeClr val="tx1"/>
          </a:solidFill>
          <a:latin typeface="+mn-lt"/>
          <a:ea typeface="+mn-ea"/>
          <a:cs typeface="+mn-cs"/>
        </a:defRPr>
      </a:lvl1pPr>
      <a:lvl2pPr marL="555419" algn="l" defTabSz="1110841" rtl="0" eaLnBrk="1" latinLnBrk="0" hangingPunct="1">
        <a:defRPr sz="2100" kern="1200">
          <a:solidFill>
            <a:schemeClr val="tx1"/>
          </a:solidFill>
          <a:latin typeface="+mn-lt"/>
          <a:ea typeface="+mn-ea"/>
          <a:cs typeface="+mn-cs"/>
        </a:defRPr>
      </a:lvl2pPr>
      <a:lvl3pPr marL="1110841" algn="l" defTabSz="1110841" rtl="0" eaLnBrk="1" latinLnBrk="0" hangingPunct="1">
        <a:defRPr sz="2100" kern="1200">
          <a:solidFill>
            <a:schemeClr val="tx1"/>
          </a:solidFill>
          <a:latin typeface="+mn-lt"/>
          <a:ea typeface="+mn-ea"/>
          <a:cs typeface="+mn-cs"/>
        </a:defRPr>
      </a:lvl3pPr>
      <a:lvl4pPr marL="1666259" algn="l" defTabSz="1110841" rtl="0" eaLnBrk="1" latinLnBrk="0" hangingPunct="1">
        <a:defRPr sz="2100" kern="1200">
          <a:solidFill>
            <a:schemeClr val="tx1"/>
          </a:solidFill>
          <a:latin typeface="+mn-lt"/>
          <a:ea typeface="+mn-ea"/>
          <a:cs typeface="+mn-cs"/>
        </a:defRPr>
      </a:lvl4pPr>
      <a:lvl5pPr marL="2221676" algn="l" defTabSz="1110841" rtl="0" eaLnBrk="1" latinLnBrk="0" hangingPunct="1">
        <a:defRPr sz="2100" kern="1200">
          <a:solidFill>
            <a:schemeClr val="tx1"/>
          </a:solidFill>
          <a:latin typeface="+mn-lt"/>
          <a:ea typeface="+mn-ea"/>
          <a:cs typeface="+mn-cs"/>
        </a:defRPr>
      </a:lvl5pPr>
      <a:lvl6pPr marL="2777100" algn="l" defTabSz="1110841" rtl="0" eaLnBrk="1" latinLnBrk="0" hangingPunct="1">
        <a:defRPr sz="2100" kern="1200">
          <a:solidFill>
            <a:schemeClr val="tx1"/>
          </a:solidFill>
          <a:latin typeface="+mn-lt"/>
          <a:ea typeface="+mn-ea"/>
          <a:cs typeface="+mn-cs"/>
        </a:defRPr>
      </a:lvl6pPr>
      <a:lvl7pPr marL="3332515" algn="l" defTabSz="1110841" rtl="0" eaLnBrk="1" latinLnBrk="0" hangingPunct="1">
        <a:defRPr sz="2100" kern="1200">
          <a:solidFill>
            <a:schemeClr val="tx1"/>
          </a:solidFill>
          <a:latin typeface="+mn-lt"/>
          <a:ea typeface="+mn-ea"/>
          <a:cs typeface="+mn-cs"/>
        </a:defRPr>
      </a:lvl7pPr>
      <a:lvl8pPr marL="3887935" algn="l" defTabSz="1110841" rtl="0" eaLnBrk="1" latinLnBrk="0" hangingPunct="1">
        <a:defRPr sz="2100" kern="1200">
          <a:solidFill>
            <a:schemeClr val="tx1"/>
          </a:solidFill>
          <a:latin typeface="+mn-lt"/>
          <a:ea typeface="+mn-ea"/>
          <a:cs typeface="+mn-cs"/>
        </a:defRPr>
      </a:lvl8pPr>
      <a:lvl9pPr marL="4443353" algn="l" defTabSz="111084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045" y="452981"/>
            <a:ext cx="11147562" cy="67864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633" y="1448138"/>
            <a:ext cx="11150736" cy="176356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457144" y="6407755"/>
            <a:ext cx="2133322" cy="273907"/>
          </a:xfrm>
          <a:prstGeom prst="rect">
            <a:avLst/>
          </a:prstGeom>
        </p:spPr>
        <p:txBody>
          <a:bodyPr vert="horz" lIns="81635" tIns="40818" rIns="81635" bIns="40818" rtlCol="0" anchor="ctr"/>
          <a:lstStyle>
            <a:lvl1pPr algn="l">
              <a:defRPr sz="1100">
                <a:solidFill>
                  <a:schemeClr val="tx1"/>
                </a:solidFill>
              </a:defRPr>
            </a:lvl1pPr>
          </a:lstStyle>
          <a:p>
            <a:pPr defTabSz="816315"/>
            <a:fld id="{20CE17AF-4091-48A7-8681-C3B1BE5CA3B0}" type="datetime1">
              <a:rPr lang="en-GB" smtClean="0">
                <a:solidFill>
                  <a:srgbClr val="FFFFFF"/>
                </a:solidFill>
              </a:rPr>
              <a:pPr defTabSz="816315"/>
              <a:t>05/04/2013</a:t>
            </a:fld>
            <a:endParaRPr lang="en-GB" dirty="0">
              <a:solidFill>
                <a:srgbClr val="FFFFFF"/>
              </a:solidFill>
            </a:endParaRPr>
          </a:p>
        </p:txBody>
      </p:sp>
      <p:sp>
        <p:nvSpPr>
          <p:cNvPr id="7" name="Footer Placeholder 4"/>
          <p:cNvSpPr>
            <a:spLocks noGrp="1"/>
          </p:cNvSpPr>
          <p:nvPr>
            <p:ph type="ftr" sz="quarter" idx="3"/>
          </p:nvPr>
        </p:nvSpPr>
        <p:spPr>
          <a:xfrm>
            <a:off x="3123793" y="6407755"/>
            <a:ext cx="5889637" cy="273907"/>
          </a:xfrm>
          <a:prstGeom prst="rect">
            <a:avLst/>
          </a:prstGeom>
        </p:spPr>
        <p:txBody>
          <a:bodyPr vert="horz" lIns="81635" tIns="40818" rIns="81635" bIns="40818" rtlCol="0" anchor="ctr"/>
          <a:lstStyle>
            <a:lvl1pPr algn="ctr">
              <a:defRPr sz="1100">
                <a:solidFill>
                  <a:schemeClr val="tx1"/>
                </a:solidFill>
              </a:defRPr>
            </a:lvl1pPr>
          </a:lstStyle>
          <a:p>
            <a:pPr defTabSz="816315"/>
            <a:endParaRPr lang="en-GB" dirty="0">
              <a:solidFill>
                <a:srgbClr val="FFFFFF"/>
              </a:solidFill>
            </a:endParaRPr>
          </a:p>
        </p:txBody>
      </p:sp>
      <p:sp>
        <p:nvSpPr>
          <p:cNvPr id="8" name="Slide Number Placeholder 5"/>
          <p:cNvSpPr>
            <a:spLocks noGrp="1"/>
          </p:cNvSpPr>
          <p:nvPr>
            <p:ph type="sldNum" sz="quarter" idx="4"/>
          </p:nvPr>
        </p:nvSpPr>
        <p:spPr>
          <a:xfrm>
            <a:off x="9533288" y="6407755"/>
            <a:ext cx="2133322" cy="273907"/>
          </a:xfrm>
          <a:prstGeom prst="rect">
            <a:avLst/>
          </a:prstGeom>
        </p:spPr>
        <p:txBody>
          <a:bodyPr vert="horz" lIns="81635" tIns="40818" rIns="81635" bIns="40818" rtlCol="0" anchor="ctr"/>
          <a:lstStyle>
            <a:lvl1pPr algn="r">
              <a:defRPr sz="1100">
                <a:solidFill>
                  <a:schemeClr val="tx1"/>
                </a:solidFill>
              </a:defRPr>
            </a:lvl1pPr>
          </a:lstStyle>
          <a:p>
            <a:pPr defTabSz="816315"/>
            <a:fld id="{66F9B19E-23E9-4120-A06C-57F6EDB783B3}" type="slidenum">
              <a:rPr lang="en-GB" smtClean="0">
                <a:solidFill>
                  <a:srgbClr val="FFFFFF"/>
                </a:solidFill>
              </a:rPr>
              <a:pPr defTabSz="816315"/>
              <a:t>‹#›</a:t>
            </a:fld>
            <a:endParaRPr lang="en-GB">
              <a:solidFill>
                <a:srgbClr val="FFFFFF"/>
              </a:solidFill>
            </a:endParaRPr>
          </a:p>
        </p:txBody>
      </p:sp>
    </p:spTree>
    <p:extLst>
      <p:ext uri="{BB962C8B-B14F-4D97-AF65-F5344CB8AC3E}">
        <p14:creationId xmlns:p14="http://schemas.microsoft.com/office/powerpoint/2010/main" val="5730611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816315" rtl="0" eaLnBrk="1" latinLnBrk="0" hangingPunct="1">
        <a:lnSpc>
          <a:spcPct val="90000"/>
        </a:lnSpc>
        <a:spcBef>
          <a:spcPct val="0"/>
        </a:spcBef>
        <a:buNone/>
        <a:defRPr lang="en-US" sz="4900" b="0" kern="1200" cap="none" spc="-89" baseline="0" dirty="0" smtClean="0">
          <a:ln w="3175">
            <a:noFill/>
          </a:ln>
          <a:solidFill>
            <a:schemeClr val="tx2"/>
          </a:solidFill>
          <a:effectLst/>
          <a:latin typeface="+mj-lt"/>
          <a:ea typeface="+mn-ea"/>
          <a:cs typeface="Arial" charset="0"/>
        </a:defRPr>
      </a:lvl1pPr>
    </p:titleStyle>
    <p:bodyStyle>
      <a:lvl1pPr marL="303296" marR="0" indent="-303296" algn="l" defTabSz="816315" rtl="0" eaLnBrk="1" fontAlgn="auto" latinLnBrk="0" hangingPunct="1">
        <a:lnSpc>
          <a:spcPct val="90000"/>
        </a:lnSpc>
        <a:spcBef>
          <a:spcPct val="20000"/>
        </a:spcBef>
        <a:spcAft>
          <a:spcPts val="0"/>
        </a:spcAft>
        <a:buClrTx/>
        <a:buSzPct val="90000"/>
        <a:buFont typeface="Arial" pitchFamily="34" charset="0"/>
        <a:buChar char="•"/>
        <a:tabLst/>
        <a:defRPr sz="3200" kern="1200" spc="-63" baseline="0">
          <a:solidFill>
            <a:schemeClr val="tx2"/>
          </a:solidFill>
          <a:latin typeface="+mj-lt"/>
          <a:ea typeface="+mn-ea"/>
          <a:cs typeface="+mn-cs"/>
        </a:defRPr>
      </a:lvl1pPr>
      <a:lvl2pPr marL="511635" marR="0" indent="-208340" algn="l" defTabSz="816315" rtl="0" eaLnBrk="1" fontAlgn="auto" latinLnBrk="0" hangingPunct="1">
        <a:lnSpc>
          <a:spcPct val="90000"/>
        </a:lnSpc>
        <a:spcBef>
          <a:spcPct val="20000"/>
        </a:spcBef>
        <a:spcAft>
          <a:spcPts val="0"/>
        </a:spcAft>
        <a:buClrTx/>
        <a:buSzPct val="90000"/>
        <a:buFont typeface="Wingdings" pitchFamily="2" charset="2"/>
        <a:buChar char=""/>
        <a:tabLst/>
        <a:defRPr sz="2100" kern="1200" spc="0" baseline="0">
          <a:solidFill>
            <a:schemeClr val="tx2"/>
          </a:solidFill>
          <a:latin typeface="+mn-lt"/>
          <a:ea typeface="+mn-ea"/>
          <a:cs typeface="+mn-cs"/>
        </a:defRPr>
      </a:lvl2pPr>
      <a:lvl3pPr marL="712888" marR="0" indent="-201252" algn="l" defTabSz="816315" rtl="0" eaLnBrk="1" fontAlgn="auto" latinLnBrk="0" hangingPunct="1">
        <a:lnSpc>
          <a:spcPct val="90000"/>
        </a:lnSpc>
        <a:spcBef>
          <a:spcPct val="20000"/>
        </a:spcBef>
        <a:spcAft>
          <a:spcPts val="0"/>
        </a:spcAft>
        <a:buClrTx/>
        <a:buSzPct val="90000"/>
        <a:buFont typeface="Wingdings" pitchFamily="2" charset="2"/>
        <a:buChar char=""/>
        <a:tabLst>
          <a:tab pos="712888" algn="l"/>
        </a:tabLst>
        <a:defRPr sz="2100" kern="1200" spc="0" baseline="0">
          <a:solidFill>
            <a:schemeClr val="tx2"/>
          </a:solidFill>
          <a:latin typeface="+mn-lt"/>
          <a:ea typeface="+mn-ea"/>
          <a:cs typeface="+mn-cs"/>
        </a:defRPr>
      </a:lvl3pPr>
      <a:lvl4pPr marL="919809" marR="0" indent="-206921" algn="l" defTabSz="81631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4pPr>
      <a:lvl5pPr marL="1121061" marR="0" indent="-201252" algn="l" defTabSz="816315" rtl="0" eaLnBrk="1" fontAlgn="auto" latinLnBrk="0" hangingPunct="1">
        <a:lnSpc>
          <a:spcPct val="90000"/>
        </a:lnSpc>
        <a:spcBef>
          <a:spcPct val="20000"/>
        </a:spcBef>
        <a:spcAft>
          <a:spcPts val="0"/>
        </a:spcAft>
        <a:buClrTx/>
        <a:buSzPct val="90000"/>
        <a:buFont typeface="Wingdings" pitchFamily="2" charset="2"/>
        <a:buChar char=""/>
        <a:tabLst>
          <a:tab pos="1121061" algn="l"/>
        </a:tabLst>
        <a:defRPr sz="1800" kern="1200" spc="0" baseline="0">
          <a:solidFill>
            <a:schemeClr val="tx2"/>
          </a:solidFill>
          <a:latin typeface="+mn-lt"/>
          <a:ea typeface="+mn-ea"/>
          <a:cs typeface="+mn-cs"/>
        </a:defRPr>
      </a:lvl5pPr>
      <a:lvl6pPr marL="2244867" indent="-204079" algn="l" defTabSz="8163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25" indent="-204079" algn="l" defTabSz="8163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182" indent="-204079" algn="l" defTabSz="8163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340" indent="-204079" algn="l" defTabSz="81631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15" rtl="0" eaLnBrk="1" latinLnBrk="0" hangingPunct="1">
        <a:defRPr sz="1700" kern="1200">
          <a:solidFill>
            <a:schemeClr val="tx1"/>
          </a:solidFill>
          <a:latin typeface="+mn-lt"/>
          <a:ea typeface="+mn-ea"/>
          <a:cs typeface="+mn-cs"/>
        </a:defRPr>
      </a:lvl1pPr>
      <a:lvl2pPr marL="408158" algn="l" defTabSz="816315" rtl="0" eaLnBrk="1" latinLnBrk="0" hangingPunct="1">
        <a:defRPr sz="1700" kern="1200">
          <a:solidFill>
            <a:schemeClr val="tx1"/>
          </a:solidFill>
          <a:latin typeface="+mn-lt"/>
          <a:ea typeface="+mn-ea"/>
          <a:cs typeface="+mn-cs"/>
        </a:defRPr>
      </a:lvl2pPr>
      <a:lvl3pPr marL="816315" algn="l" defTabSz="816315" rtl="0" eaLnBrk="1" latinLnBrk="0" hangingPunct="1">
        <a:defRPr sz="1700" kern="1200">
          <a:solidFill>
            <a:schemeClr val="tx1"/>
          </a:solidFill>
          <a:latin typeface="+mn-lt"/>
          <a:ea typeface="+mn-ea"/>
          <a:cs typeface="+mn-cs"/>
        </a:defRPr>
      </a:lvl3pPr>
      <a:lvl4pPr marL="1224473" algn="l" defTabSz="816315" rtl="0" eaLnBrk="1" latinLnBrk="0" hangingPunct="1">
        <a:defRPr sz="1700" kern="1200">
          <a:solidFill>
            <a:schemeClr val="tx1"/>
          </a:solidFill>
          <a:latin typeface="+mn-lt"/>
          <a:ea typeface="+mn-ea"/>
          <a:cs typeface="+mn-cs"/>
        </a:defRPr>
      </a:lvl4pPr>
      <a:lvl5pPr marL="1632631" algn="l" defTabSz="816315" rtl="0" eaLnBrk="1" latinLnBrk="0" hangingPunct="1">
        <a:defRPr sz="1700" kern="1200">
          <a:solidFill>
            <a:schemeClr val="tx1"/>
          </a:solidFill>
          <a:latin typeface="+mn-lt"/>
          <a:ea typeface="+mn-ea"/>
          <a:cs typeface="+mn-cs"/>
        </a:defRPr>
      </a:lvl5pPr>
      <a:lvl6pPr marL="2040788" algn="l" defTabSz="816315" rtl="0" eaLnBrk="1" latinLnBrk="0" hangingPunct="1">
        <a:defRPr sz="1700" kern="1200">
          <a:solidFill>
            <a:schemeClr val="tx1"/>
          </a:solidFill>
          <a:latin typeface="+mn-lt"/>
          <a:ea typeface="+mn-ea"/>
          <a:cs typeface="+mn-cs"/>
        </a:defRPr>
      </a:lvl6pPr>
      <a:lvl7pPr marL="2448946" algn="l" defTabSz="816315" rtl="0" eaLnBrk="1" latinLnBrk="0" hangingPunct="1">
        <a:defRPr sz="1700" kern="1200">
          <a:solidFill>
            <a:schemeClr val="tx1"/>
          </a:solidFill>
          <a:latin typeface="+mn-lt"/>
          <a:ea typeface="+mn-ea"/>
          <a:cs typeface="+mn-cs"/>
        </a:defRPr>
      </a:lvl7pPr>
      <a:lvl8pPr marL="2857104" algn="l" defTabSz="816315" rtl="0" eaLnBrk="1" latinLnBrk="0" hangingPunct="1">
        <a:defRPr sz="1700" kern="1200">
          <a:solidFill>
            <a:schemeClr val="tx1"/>
          </a:solidFill>
          <a:latin typeface="+mn-lt"/>
          <a:ea typeface="+mn-ea"/>
          <a:cs typeface="+mn-cs"/>
        </a:defRPr>
      </a:lvl8pPr>
      <a:lvl9pPr marL="3265261" algn="l" defTabSz="81631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fsharp.org/"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uget.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url?sa=i&amp;rct=j&amp;q=nuget&amp;source=images&amp;cd=&amp;cad=rja&amp;docid=bfY_t8z2Kau2HM&amp;tbnid=eH5JPsGXnN5tCM:&amp;ved=0CAUQjRw&amp;url=http://brandonzeider.me/2011/microsoft-net/nuget-library-management-for-your-organization/&amp;ei=ChBCUbrFF4uJhQeo24CoBg&amp;bvm=bv.43287494,d.ZG4&amp;psig=AFQjCNGaHxE7E8GyCPQ-tqdMDfWyuK3gcA&amp;ust=1363370368112213"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images.google.com/url?sa=i&amp;rct=j&amp;q=visual+studio+2012+logo&amp;source=images&amp;cd=&amp;cad=rja&amp;docid=N-zEwOQ0UbpHoM&amp;tbnid=k8OaKxebxS3aXM:&amp;ved=0CAUQjRw&amp;url=http://blogs.msdn.com/b/somasegar/archive/2012/05/31/visual-studio-2012-and-net-4-5-release-candidates-available-now.aspx&amp;ei=WiBCUaPeEOON0wWLloCQBg&amp;bvm=bv.43287494,d.d2k&amp;psig=AFQjCNGy3NNe-UnxABYwFjpN73bV6IqYLA&amp;ust=1363374549634858" TargetMode="External"/><Relationship Id="rId13" Type="http://schemas.openxmlformats.org/officeDocument/2006/relationships/hyperlink" Target="http://images.google.com/url?sa=i&amp;rct=j&amp;q=vim+logo&amp;source=images&amp;cd=&amp;cad=rja&amp;docid=NgjWruOPjF6OdM&amp;tbnid=y1KqB6sPHlfVDM:&amp;ved=0CAUQjRw&amp;url=http://www.elfnet.org/2012/09/19/howto-create-directory-vim/&amp;ei=YDJCUZjeFqa50QX-xYH4CA&amp;bvm=bv.43287494,d.d2k&amp;psig=AFQjCNEgEy46Fh9Tt-lkDn9Q11OPZ197Vg&amp;ust=1363379166057500" TargetMode="External"/><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image" Target="../media/image27.png"/><Relationship Id="rId2" Type="http://schemas.openxmlformats.org/officeDocument/2006/relationships/hyperlink" Target="http://images.google.com/url?sa=i&amp;rct=j&amp;q=xamarin+studio&amp;source=images&amp;cd=&amp;cad=rja&amp;docid=sDNfErI7AYldkM&amp;tbnid=h032Lmo5L001FM:&amp;ved=0CAUQjRw&amp;url=http://pianoface.com/xamarin-debuts-ios-and-android-app-development-inside-visual-studio-for-c-venturebeat/&amp;ei=Wh9CUbWYJInG0QWF94GgBg&amp;bvm=bv.43287494,d.d2k&amp;psig=AFQjCNHtXyAIv1mPHVk-k7PZ4q5JQDjLpA&amp;ust=1363374234453990" TargetMode="External"/><Relationship Id="rId1" Type="http://schemas.openxmlformats.org/officeDocument/2006/relationships/slideLayout" Target="../slideLayouts/slideLayout2.xml"/><Relationship Id="rId6" Type="http://schemas.openxmlformats.org/officeDocument/2006/relationships/hyperlink" Target="http://images.google.com/url?sa=i&amp;rct=j&amp;q=monodevelop+3.0&amp;source=images&amp;cd=&amp;cad=rja&amp;docid=qOc-dYsEN9ArRM&amp;tbnid=qggn4nUDdeCMCM:&amp;ved=0CAUQjRw&amp;url=http://d.hatena.ne.jp/zecl/20121212/p1&amp;ei=KCBCUaezB4bC0QXqkYHoBw&amp;bvm=bv.43287494,d.d2k&amp;psig=AFQjCNEvkcdrJFk27LmmrgUMojoddqb46Q&amp;ust=1363374488164509" TargetMode="Externa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9.png"/><Relationship Id="rId10" Type="http://schemas.openxmlformats.org/officeDocument/2006/relationships/hyperlink" Target="http://images.google.com/url?sa=i&amp;rct=j&amp;q=emacs+logo&amp;source=images&amp;cd=&amp;cad=rja&amp;docid=7TXaw2i6QLQe-M&amp;tbnid=yP-3lFHpCF4n3M:&amp;ved=0CAUQjRw&amp;url=http://commons.wikimedia.org/wiki/File:Emacs-logo.svg&amp;ei=EixCUfymOMyLhQebkoGgBg&amp;bvm=bv.43287494,d.ZG4&amp;psig=AFQjCNFZKTZNHSGOrgRENlDkY8ckU_-xZg&amp;ust=1363377507787826" TargetMode="External"/><Relationship Id="rId4" Type="http://schemas.openxmlformats.org/officeDocument/2006/relationships/hyperlink" Target="http://images.google.com/url?sa=i&amp;rct=j&amp;q=xamarin+studio&amp;source=images&amp;cd=&amp;cad=rja&amp;docid=vvbfsA0gpZnI_M&amp;tbnid=xGRnMR-D1WVosM:&amp;ved=0CAUQjRw&amp;url=http://blog.xamarin.com/xamarin-is-ready-for-visual-studio-2012-launch/&amp;ei=fh9CUYy3IKO60QWpt4DwCg&amp;bvm=bv.43287494,d.d2k&amp;psig=AFQjCNHtXyAIv1mPHVk-k7PZ4q5JQDjLpA&amp;ust=1363374234453990" TargetMode="External"/><Relationship Id="rId9" Type="http://schemas.openxmlformats.org/officeDocument/2006/relationships/image" Target="../media/image25.png"/><Relationship Id="rId1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hyperlink" Target="https://github.com/fsharp/fsharpbinding/"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channel/UCTYyqC9O4DBGfdsjaLVp7cg?feature=watch" TargetMode="External"/><Relationship Id="rId2" Type="http://schemas.openxmlformats.org/officeDocument/2006/relationships/hyperlink" Target="http://tsunami.io/"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aws" TargetMode="External"/><Relationship Id="rId2" Type="http://schemas.openxmlformats.org/officeDocument/2006/relationships/hyperlink" Target="http://aws.amazon.com/tools" TargetMode="Externa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WindowsAzure/" TargetMode="External"/><Relationship Id="rId2" Type="http://schemas.openxmlformats.org/officeDocument/2006/relationships/hyperlink" Target="http://www.windowsazure.com/" TargetMode="Externa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13_4EUJ0v4A" TargetMode="External"/><Relationship Id="rId2" Type="http://schemas.openxmlformats.org/officeDocument/2006/relationships/hyperlink" Target="http://m-brace.net/" TargetMode="Externa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fsharp.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images.google.com/url?sa=i&amp;rct=j&amp;q=all+your+base+are+belong+to+us&amp;source=images&amp;cd=&amp;cad=rja&amp;docid=fthtY-W0WA-vAM&amp;tbnid=IgTVQrfWZR0kjM:&amp;ved=0CAUQjRw&amp;url=http://www.albinoblacksheep.com/flash/base&amp;ei=wRhCUfbcNJGb1AXo64GADg&amp;bvm=bv.43287494,d.d2k&amp;psig=AFQjCNG-aFIKU-kMBz9FgaM5qPZMpP0Fhw&amp;ust=1363372602916995"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hyperlink" Target="http://tryfsharp.org/" TargetMode="External"/><Relationship Id="rId2" Type="http://schemas.openxmlformats.org/officeDocument/2006/relationships/hyperlink" Target="http://fsharp.or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fsharp.or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url?sa=i&amp;rct=j&amp;q=pope+smoke&amp;source=images&amp;cd=&amp;cad=rja&amp;docid=6-AAhvanqEu0iM&amp;tbnid=vSew0fDk85gPiM:&amp;ved=0CAUQjRw&amp;url=http://www.ynaija.com/white-smoke-we-have-a-new-pope-its-cardinal-bergoglio-of-argentina-photos/&amp;ei=7BdCUc3vE62U0QXV34DACA&amp;bvm=bv.43287494,d.d2k&amp;psig=AFQjCNFvvEcRjWQUGBtxzd6LwqXhWIOAHA&amp;ust=136337232057829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images.google.com/url?sa=i&amp;rct=j&amp;q=microsoft&amp;source=images&amp;cd=&amp;cad=rja&amp;docid=qBCij5Dbrns1PM&amp;tbnid=LGVDAX2mHMcPBM:&amp;ved=0CAUQjRw&amp;url=http://marscommons.marsdd.com/events/microsoft-info-session-free-pizza-lunch/&amp;ei=JQxCUafpDIW2hAeksYCgBg&amp;bvm=bv.43287494,d.ZG4&amp;psig=AFQjCNGw-qGJCKtlYYpPvaG2UtiWAA_WFg&amp;ust=1363369375285105" TargetMode="Externa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hyperlink" Target="http://images.google.com/url?sa=i&amp;rct=j&amp;q=microsoft+research&amp;source=images&amp;cd=&amp;cad=rja&amp;docid=zUf-Bq4HQdjdnM&amp;tbnid=3fV1gpsiD3A9JM:&amp;ved=0CAUQjRw&amp;url=http://en.wikipedia.org/wiki/File:Microsoft_Research_logo.jpg&amp;ei=gAxCUbfEJKSW0QXtpoHoBg&amp;bvm=bv.43287494,d.ZG4&amp;psig=AFQjCNELZ1yjzRys-wpg3ksEA0ut7pygxQ&amp;ust=1363369468860366" TargetMode="External"/><Relationship Id="rId15" Type="http://schemas.openxmlformats.org/officeDocument/2006/relationships/image" Target="../media/image19.png"/><Relationship Id="rId10" Type="http://schemas.openxmlformats.org/officeDocument/2006/relationships/image" Target="../media/image14.gif"/><Relationship Id="rId4" Type="http://schemas.openxmlformats.org/officeDocument/2006/relationships/image" Target="../media/image9.jpeg"/><Relationship Id="rId9" Type="http://schemas.openxmlformats.org/officeDocument/2006/relationships/image" Target="../media/image13.jpe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923763" y="871582"/>
            <a:ext cx="10359152" cy="3345577"/>
          </a:xfrm>
        </p:spPr>
        <p:txBody>
          <a:bodyPr>
            <a:normAutofit/>
          </a:bodyPr>
          <a:lstStyle/>
          <a:p>
            <a:r>
              <a:rPr lang="en-GB" sz="5400" dirty="0">
                <a:ea typeface="Segoe UI" pitchFamily="34" charset="0"/>
                <a:cs typeface="Segoe UI" pitchFamily="34" charset="0"/>
                <a:sym typeface="Wingdings" pitchFamily="2" charset="2"/>
              </a:rPr>
              <a:t>F# in the </a:t>
            </a:r>
            <a:r>
              <a:rPr lang="en-GB" sz="5400" dirty="0" smtClean="0">
                <a:ea typeface="Segoe UI" pitchFamily="34" charset="0"/>
                <a:cs typeface="Segoe UI" pitchFamily="34" charset="0"/>
                <a:sym typeface="Wingdings" pitchFamily="2" charset="2"/>
              </a:rPr>
              <a:t>Open </a:t>
            </a:r>
            <a:r>
              <a:rPr lang="en-GB" sz="5400" dirty="0">
                <a:ea typeface="Segoe UI" pitchFamily="34" charset="0"/>
                <a:cs typeface="Segoe UI" pitchFamily="34" charset="0"/>
                <a:sym typeface="Wingdings" pitchFamily="2" charset="2"/>
              </a:rPr>
              <a:t>Source World</a:t>
            </a:r>
            <a:endParaRPr lang="fr-FR" sz="2400" dirty="0">
              <a:ea typeface="Segoe UI" pitchFamily="34" charset="0"/>
              <a:cs typeface="Segoe UI" pitchFamily="34" charset="0"/>
            </a:endParaRPr>
          </a:p>
        </p:txBody>
      </p:sp>
      <p:sp>
        <p:nvSpPr>
          <p:cNvPr id="3" name="Sous-titre 2"/>
          <p:cNvSpPr>
            <a:spLocks noGrp="1"/>
          </p:cNvSpPr>
          <p:nvPr>
            <p:ph type="subTitle" idx="1"/>
          </p:nvPr>
        </p:nvSpPr>
        <p:spPr>
          <a:xfrm>
            <a:off x="911078" y="4605445"/>
            <a:ext cx="10416051" cy="1753006"/>
          </a:xfrm>
        </p:spPr>
        <p:txBody>
          <a:bodyPr>
            <a:normAutofit/>
          </a:bodyPr>
          <a:lstStyle/>
          <a:p>
            <a:r>
              <a:rPr lang="fr-FR" dirty="0" smtClean="0">
                <a:solidFill>
                  <a:srgbClr val="002060"/>
                </a:solidFill>
                <a:ea typeface="Segoe UI" pitchFamily="34" charset="0"/>
                <a:cs typeface="Segoe UI" pitchFamily="34" charset="0"/>
              </a:rPr>
              <a:t>@</a:t>
            </a:r>
            <a:r>
              <a:rPr lang="fr-FR" dirty="0" err="1" smtClean="0">
                <a:solidFill>
                  <a:srgbClr val="002060"/>
                </a:solidFill>
                <a:ea typeface="Segoe UI" pitchFamily="34" charset="0"/>
                <a:cs typeface="Segoe UI" pitchFamily="34" charset="0"/>
              </a:rPr>
              <a:t>dsyme</a:t>
            </a:r>
            <a:r>
              <a:rPr lang="fr-FR" dirty="0" smtClean="0">
                <a:solidFill>
                  <a:srgbClr val="002060"/>
                </a:solidFill>
                <a:ea typeface="Segoe UI" pitchFamily="34" charset="0"/>
                <a:cs typeface="Segoe UI" pitchFamily="34" charset="0"/>
              </a:rPr>
              <a:t>, </a:t>
            </a:r>
            <a:r>
              <a:rPr lang="fr-FR" b="0" dirty="0" smtClean="0">
                <a:solidFill>
                  <a:srgbClr val="002060"/>
                </a:solidFill>
                <a:latin typeface="Segoe Light" charset="0"/>
                <a:ea typeface="Segoe UI" pitchFamily="34" charset="0"/>
                <a:cs typeface="Segoe UI" pitchFamily="34" charset="0"/>
              </a:rPr>
              <a:t>F# </a:t>
            </a:r>
            <a:r>
              <a:rPr lang="fr-FR" b="0" dirty="0" err="1" smtClean="0">
                <a:solidFill>
                  <a:srgbClr val="002060"/>
                </a:solidFill>
                <a:latin typeface="Segoe Light" charset="0"/>
                <a:ea typeface="Segoe UI" pitchFamily="34" charset="0"/>
                <a:cs typeface="Segoe UI" pitchFamily="34" charset="0"/>
              </a:rPr>
              <a:t>Community</a:t>
            </a:r>
            <a:r>
              <a:rPr lang="fr-FR" b="0" dirty="0" smtClean="0">
                <a:solidFill>
                  <a:srgbClr val="002060"/>
                </a:solidFill>
                <a:latin typeface="Segoe Light" charset="0"/>
                <a:ea typeface="Segoe UI" pitchFamily="34" charset="0"/>
                <a:cs typeface="Segoe UI" pitchFamily="34" charset="0"/>
              </a:rPr>
              <a:t> </a:t>
            </a:r>
            <a:r>
              <a:rPr lang="fr-FR" b="0" dirty="0" err="1" smtClean="0">
                <a:solidFill>
                  <a:srgbClr val="002060"/>
                </a:solidFill>
                <a:latin typeface="Segoe Light" charset="0"/>
                <a:ea typeface="Segoe UI" pitchFamily="34" charset="0"/>
                <a:cs typeface="Segoe UI" pitchFamily="34" charset="0"/>
              </a:rPr>
              <a:t>Contributor</a:t>
            </a:r>
            <a:endParaRPr lang="fr-FR" b="0" dirty="0" smtClean="0">
              <a:solidFill>
                <a:srgbClr val="002060"/>
              </a:solidFill>
              <a:latin typeface="Segoe Light" charset="0"/>
              <a:ea typeface="Segoe UI" pitchFamily="34" charset="0"/>
              <a:cs typeface="Segoe UI" pitchFamily="34" charset="0"/>
            </a:endParaRPr>
          </a:p>
          <a:p>
            <a:r>
              <a:rPr lang="fr-FR" b="0" dirty="0" smtClean="0">
                <a:solidFill>
                  <a:srgbClr val="002060"/>
                </a:solidFill>
                <a:latin typeface="Segoe Light" charset="0"/>
                <a:ea typeface="Segoe UI" pitchFamily="34" charset="0"/>
                <a:cs typeface="Segoe UI" pitchFamily="34" charset="0"/>
              </a:rPr>
              <a:t>Microsoft Research</a:t>
            </a:r>
            <a:endParaRPr lang="fr-FR" dirty="0" smtClean="0">
              <a:solidFill>
                <a:srgbClr val="002060"/>
              </a:solidFill>
              <a:latin typeface="Segoe Light" charset="0"/>
              <a:ea typeface="Segoe UI" pitchFamily="34" charset="0"/>
              <a:cs typeface="Segoe UI" pitchFamily="34" charset="0"/>
            </a:endParaRPr>
          </a:p>
        </p:txBody>
      </p:sp>
    </p:spTree>
    <p:extLst>
      <p:ext uri="{BB962C8B-B14F-4D97-AF65-F5344CB8AC3E}">
        <p14:creationId xmlns:p14="http://schemas.microsoft.com/office/powerpoint/2010/main" val="10310216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http://fsharp.org</a:t>
            </a:r>
            <a:r>
              <a:rPr lang="en-GB" dirty="0" smtClean="0"/>
              <a:t> </a:t>
            </a:r>
            <a:endParaRPr lang="en-GB" dirty="0"/>
          </a:p>
        </p:txBody>
      </p:sp>
    </p:spTree>
    <p:extLst>
      <p:ext uri="{BB962C8B-B14F-4D97-AF65-F5344CB8AC3E}">
        <p14:creationId xmlns:p14="http://schemas.microsoft.com/office/powerpoint/2010/main" val="263056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Microsoft contribute to F#?</a:t>
            </a:r>
            <a:endParaRPr lang="en-GB" dirty="0"/>
          </a:p>
        </p:txBody>
      </p:sp>
    </p:spTree>
    <p:extLst>
      <p:ext uri="{BB962C8B-B14F-4D97-AF65-F5344CB8AC3E}">
        <p14:creationId xmlns:p14="http://schemas.microsoft.com/office/powerpoint/2010/main" val="3024383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881256"/>
            <a:ext cx="11171635" cy="4487382"/>
          </a:xfrm>
        </p:spPr>
        <p:txBody>
          <a:bodyPr/>
          <a:lstStyle/>
          <a:p>
            <a:r>
              <a:rPr lang="en-GB" dirty="0" smtClean="0"/>
              <a:t>functional-first </a:t>
            </a:r>
            <a:br>
              <a:rPr lang="en-GB" dirty="0" smtClean="0"/>
            </a:br>
            <a:r>
              <a:rPr lang="en-GB" dirty="0" smtClean="0"/>
              <a:t>= </a:t>
            </a:r>
            <a:br>
              <a:rPr lang="en-GB" dirty="0" smtClean="0"/>
            </a:br>
            <a:r>
              <a:rPr lang="en-GB" dirty="0" smtClean="0"/>
              <a:t>simple code to solve complex problems </a:t>
            </a:r>
            <a:br>
              <a:rPr lang="en-GB" dirty="0" smtClean="0"/>
            </a:br>
            <a:r>
              <a:rPr lang="en-GB" dirty="0" smtClean="0"/>
              <a:t>= </a:t>
            </a:r>
            <a:br>
              <a:rPr lang="en-GB" dirty="0" smtClean="0"/>
            </a:br>
            <a:r>
              <a:rPr lang="en-GB" dirty="0" smtClean="0"/>
              <a:t>improved time-to-market for code-heavy programming</a:t>
            </a:r>
            <a:endParaRPr lang="en-GB" dirty="0"/>
          </a:p>
        </p:txBody>
      </p:sp>
    </p:spTree>
    <p:extLst>
      <p:ext uri="{BB962C8B-B14F-4D97-AF65-F5344CB8AC3E}">
        <p14:creationId xmlns:p14="http://schemas.microsoft.com/office/powerpoint/2010/main" val="6890431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10" y="1331633"/>
            <a:ext cx="11171635" cy="3739485"/>
          </a:xfrm>
        </p:spPr>
        <p:txBody>
          <a:bodyPr/>
          <a:lstStyle/>
          <a:p>
            <a:r>
              <a:rPr lang="en-GB" dirty="0"/>
              <a:t>b</a:t>
            </a:r>
            <a:r>
              <a:rPr lang="en-GB" dirty="0" smtClean="0"/>
              <a:t>etter programmability </a:t>
            </a:r>
            <a:br>
              <a:rPr lang="en-GB" dirty="0" smtClean="0"/>
            </a:br>
            <a:r>
              <a:rPr lang="en-GB" dirty="0" smtClean="0"/>
              <a:t>= </a:t>
            </a:r>
            <a:br>
              <a:rPr lang="en-GB" dirty="0" smtClean="0"/>
            </a:br>
            <a:r>
              <a:rPr lang="en-GB" dirty="0" smtClean="0"/>
              <a:t>better platforms </a:t>
            </a:r>
            <a:br>
              <a:rPr lang="en-GB" dirty="0" smtClean="0"/>
            </a:br>
            <a:r>
              <a:rPr lang="en-GB" dirty="0" smtClean="0"/>
              <a:t>= </a:t>
            </a:r>
            <a:br>
              <a:rPr lang="en-GB" dirty="0" smtClean="0"/>
            </a:br>
            <a:r>
              <a:rPr lang="en-GB" dirty="0" smtClean="0"/>
              <a:t>make money</a:t>
            </a:r>
            <a:endParaRPr lang="en-GB" dirty="0"/>
          </a:p>
        </p:txBody>
      </p:sp>
    </p:spTree>
    <p:extLst>
      <p:ext uri="{BB962C8B-B14F-4D97-AF65-F5344CB8AC3E}">
        <p14:creationId xmlns:p14="http://schemas.microsoft.com/office/powerpoint/2010/main" val="41180327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9"/>
            <a:ext cx="11171635" cy="747897"/>
          </a:xfrm>
        </p:spPr>
        <p:txBody>
          <a:bodyPr/>
          <a:lstStyle/>
          <a:p>
            <a:r>
              <a:rPr lang="en-GB" dirty="0" smtClean="0"/>
              <a:t>But let’s look more broadly…</a:t>
            </a:r>
            <a:endParaRPr lang="en-GB" dirty="0"/>
          </a:p>
        </p:txBody>
      </p:sp>
    </p:spTree>
    <p:extLst>
      <p:ext uri="{BB962C8B-B14F-4D97-AF65-F5344CB8AC3E}">
        <p14:creationId xmlns:p14="http://schemas.microsoft.com/office/powerpoint/2010/main" val="36270476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Core Components</a:t>
            </a:r>
            <a:endParaRPr lang="en-GB" dirty="0"/>
          </a:p>
        </p:txBody>
      </p:sp>
    </p:spTree>
    <p:extLst>
      <p:ext uri="{BB962C8B-B14F-4D97-AF65-F5344CB8AC3E}">
        <p14:creationId xmlns:p14="http://schemas.microsoft.com/office/powerpoint/2010/main" val="15293268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68" y="1017734"/>
            <a:ext cx="11171635" cy="3739485"/>
          </a:xfrm>
        </p:spPr>
        <p:txBody>
          <a:bodyPr/>
          <a:lstStyle/>
          <a:p>
            <a:r>
              <a:rPr lang="en-GB" dirty="0" smtClean="0"/>
              <a:t>F# open source group</a:t>
            </a:r>
            <a:br>
              <a:rPr lang="en-GB" dirty="0" smtClean="0"/>
            </a:br>
            <a:r>
              <a:rPr lang="en-GB" dirty="0"/>
              <a:t/>
            </a:r>
            <a:br>
              <a:rPr lang="en-GB" dirty="0"/>
            </a:br>
            <a:r>
              <a:rPr lang="en-GB" dirty="0" smtClean="0"/>
              <a:t>fsharp.github.com</a:t>
            </a:r>
            <a:br>
              <a:rPr lang="en-GB" dirty="0" smtClean="0"/>
            </a:br>
            <a:r>
              <a:rPr lang="en-GB" dirty="0"/>
              <a:t/>
            </a:r>
            <a:br>
              <a:rPr lang="en-GB" dirty="0"/>
            </a:br>
            <a:r>
              <a:rPr lang="en-GB" dirty="0" smtClean="0"/>
              <a:t>e.g. F# Compiler “Open Edition”</a:t>
            </a:r>
            <a:endParaRPr lang="en-GB" dirty="0"/>
          </a:p>
        </p:txBody>
      </p:sp>
    </p:spTree>
    <p:extLst>
      <p:ext uri="{BB962C8B-B14F-4D97-AF65-F5344CB8AC3E}">
        <p14:creationId xmlns:p14="http://schemas.microsoft.com/office/powerpoint/2010/main" val="38526248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99044" y="188768"/>
            <a:ext cx="11171635" cy="1108253"/>
          </a:xfrm>
        </p:spPr>
        <p:txBody>
          <a:bodyPr>
            <a:normAutofit/>
          </a:bodyPr>
          <a:lstStyle/>
          <a:p>
            <a:pPr eaLnBrk="1" hangingPunct="1">
              <a:defRPr/>
            </a:pPr>
            <a:r>
              <a:rPr lang="en-US" sz="6700" dirty="0"/>
              <a:t>fsharp.github.com/</a:t>
            </a:r>
            <a:r>
              <a:rPr lang="en-US" sz="6700" dirty="0" err="1"/>
              <a:t>fsharp</a:t>
            </a:r>
            <a:endParaRPr sz="6700" b="1" dirty="0"/>
          </a:p>
        </p:txBody>
      </p:sp>
      <p:sp>
        <p:nvSpPr>
          <p:cNvPr id="5" name="Text Placeholder 2"/>
          <p:cNvSpPr txBox="1">
            <a:spLocks/>
          </p:cNvSpPr>
          <p:nvPr/>
        </p:nvSpPr>
        <p:spPr>
          <a:xfrm>
            <a:off x="843370" y="1503908"/>
            <a:ext cx="10727308" cy="1428413"/>
          </a:xfrm>
          <a:prstGeom prst="rect">
            <a:avLst/>
          </a:prstGeom>
        </p:spPr>
        <p:txBody>
          <a:bodyPr vert="horz" wrap="square" lIns="0" tIns="0" rIns="0" bIns="0" rtlCol="0" anchor="ctr">
            <a:normAutofit/>
          </a:bodyPr>
          <a:lstStyle/>
          <a:p>
            <a:pPr marL="558079" indent="-558079" algn="ctr">
              <a:lnSpc>
                <a:spcPct val="90000"/>
              </a:lnSpc>
              <a:spcBef>
                <a:spcPct val="20000"/>
              </a:spcBef>
              <a:defRPr/>
            </a:pPr>
            <a:endParaRPr lang="en-GB" sz="3900" dirty="0">
              <a:gradFill>
                <a:gsLst>
                  <a:gs pos="0">
                    <a:schemeClr val="tx1"/>
                  </a:gs>
                  <a:gs pos="86000">
                    <a:schemeClr val="tx1"/>
                  </a:gs>
                </a:gsLst>
                <a:lin ang="5400000" scaled="0"/>
              </a:gradFill>
            </a:endParaRPr>
          </a:p>
        </p:txBody>
      </p:sp>
      <p:graphicFrame>
        <p:nvGraphicFramePr>
          <p:cNvPr id="2" name="Diagram 1"/>
          <p:cNvGraphicFramePr/>
          <p:nvPr>
            <p:extLst>
              <p:ext uri="{D42A27DB-BD31-4B8C-83A1-F6EECF244321}">
                <p14:modId xmlns:p14="http://schemas.microsoft.com/office/powerpoint/2010/main" val="2168186915"/>
              </p:ext>
            </p:extLst>
          </p:nvPr>
        </p:nvGraphicFramePr>
        <p:xfrm>
          <a:off x="1206028" y="1664086"/>
          <a:ext cx="9432414" cy="479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425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Libraries and Packages</a:t>
            </a:r>
            <a:endParaRPr lang="en-GB" dirty="0"/>
          </a:p>
        </p:txBody>
      </p:sp>
    </p:spTree>
    <p:extLst>
      <p:ext uri="{BB962C8B-B14F-4D97-AF65-F5344CB8AC3E}">
        <p14:creationId xmlns:p14="http://schemas.microsoft.com/office/powerpoint/2010/main" val="25724505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nuget.org</a:t>
            </a:r>
            <a:r>
              <a:rPr lang="en-GB" dirty="0" smtClean="0"/>
              <a:t> </a:t>
            </a:r>
            <a:endParaRPr lang="en-GB" dirty="0"/>
          </a:p>
        </p:txBody>
      </p:sp>
    </p:spTree>
    <p:extLst>
      <p:ext uri="{BB962C8B-B14F-4D97-AF65-F5344CB8AC3E}">
        <p14:creationId xmlns:p14="http://schemas.microsoft.com/office/powerpoint/2010/main" val="18651503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7914"/>
            <a:ext cx="11171635" cy="1625436"/>
          </a:xfrm>
        </p:spPr>
        <p:txBody>
          <a:bodyPr>
            <a:noAutofit/>
          </a:bodyPr>
          <a:lstStyle/>
          <a:p>
            <a:r>
              <a:rPr lang="en-GB" sz="4000" dirty="0" smtClean="0"/>
              <a:t>this talk has some slides provided by other people</a:t>
            </a:r>
            <a:br>
              <a:rPr lang="en-GB" sz="4000" dirty="0" smtClean="0"/>
            </a:br>
            <a:r>
              <a:rPr lang="en-GB" sz="4000" dirty="0"/>
              <a:t/>
            </a:r>
            <a:br>
              <a:rPr lang="en-GB" sz="4000" dirty="0"/>
            </a:br>
            <a:r>
              <a:rPr lang="en-GB" sz="4000" dirty="0" err="1" smtClean="0"/>
              <a:t>i’ll</a:t>
            </a:r>
            <a:r>
              <a:rPr lang="en-GB" sz="4000" dirty="0" smtClean="0"/>
              <a:t> try to remember to tell you when that’s the case</a:t>
            </a:r>
            <a:endParaRPr lang="en-GB" sz="4000" dirty="0"/>
          </a:p>
        </p:txBody>
      </p:sp>
    </p:spTree>
    <p:extLst>
      <p:ext uri="{BB962C8B-B14F-4D97-AF65-F5344CB8AC3E}">
        <p14:creationId xmlns:p14="http://schemas.microsoft.com/office/powerpoint/2010/main" val="381431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9"/>
            <a:ext cx="11171635" cy="3088538"/>
          </a:xfrm>
        </p:spPr>
        <p:txBody>
          <a:bodyPr/>
          <a:lstStyle/>
          <a:p>
            <a:r>
              <a:rPr lang="en-GB" sz="11500" b="1" dirty="0" smtClean="0"/>
              <a:t>11,500</a:t>
            </a:r>
            <a:r>
              <a:rPr lang="en-GB" dirty="0" smtClean="0"/>
              <a:t> unique packages</a:t>
            </a:r>
            <a:br>
              <a:rPr lang="en-GB" dirty="0" smtClean="0"/>
            </a:br>
            <a:r>
              <a:rPr lang="en-GB" dirty="0"/>
              <a:t/>
            </a:r>
            <a:br>
              <a:rPr lang="en-GB" dirty="0"/>
            </a:br>
            <a:r>
              <a:rPr lang="en-GB" dirty="0" smtClean="0"/>
              <a:t>Windows, Mac, Linux</a:t>
            </a:r>
            <a:endParaRPr lang="en-GB" dirty="0"/>
          </a:p>
        </p:txBody>
      </p:sp>
    </p:spTree>
    <p:extLst>
      <p:ext uri="{BB962C8B-B14F-4D97-AF65-F5344CB8AC3E}">
        <p14:creationId xmlns:p14="http://schemas.microsoft.com/office/powerpoint/2010/main" val="29883193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www.nuget.org</a:t>
            </a:r>
            <a:endParaRPr lang="en-GB" dirty="0"/>
          </a:p>
        </p:txBody>
      </p:sp>
      <p:pic>
        <p:nvPicPr>
          <p:cNvPr id="3" name="Picture 22" descr="http://brandonzeider.me/wp-content/uploads/2011/06/Nuget-600x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423" y="956643"/>
            <a:ext cx="9734750" cy="48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8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0" y="600075"/>
            <a:ext cx="8847138"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477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FSharp.Data</a:t>
            </a:r>
            <a:r>
              <a:rPr lang="en-GB" dirty="0" smtClean="0"/>
              <a:t>, </a:t>
            </a:r>
            <a:r>
              <a:rPr lang="en-GB" dirty="0" err="1" smtClean="0"/>
              <a:t>FSharpx</a:t>
            </a:r>
            <a:r>
              <a:rPr lang="en-GB" dirty="0" smtClean="0"/>
              <a:t>, …</a:t>
            </a:r>
            <a:endParaRPr lang="en-GB" dirty="0"/>
          </a:p>
        </p:txBody>
      </p:sp>
    </p:spTree>
    <p:extLst>
      <p:ext uri="{BB962C8B-B14F-4D97-AF65-F5344CB8AC3E}">
        <p14:creationId xmlns:p14="http://schemas.microsoft.com/office/powerpoint/2010/main" val="10752739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IDEs</a:t>
            </a:r>
            <a:endParaRPr lang="en-GB" dirty="0"/>
          </a:p>
        </p:txBody>
      </p:sp>
      <p:pic>
        <p:nvPicPr>
          <p:cNvPr id="3" name="Picture 4" descr="http://pianoface.com/wp-content/uploads/android-app-develop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646" y="1630930"/>
            <a:ext cx="783236" cy="7298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blog.xamarin.com/wp-content/uploads/2012/09/Screen-Shot-2012-09-07-at-9.00.17-AM.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928" y="1716891"/>
            <a:ext cx="1062370" cy="9017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t3.gstatic.com/images?q=tbn:ANd9GcQHLyE1v_mfrsVLmN8D302auLTqlUiYbjVqh5QGCKGat1kOcA0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9475" y="674120"/>
            <a:ext cx="3678355" cy="1167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public.bay.livefilestore.com/y1px_h-qpnmg9DqgOCAsR1ec5ayTg-WBHZPuO5C6_ugiBBAfvie9JJ8sgA2Zefx34YfQ_8Hbc4AxdULuzeKFl6u0A/image2.png?psid=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712" y="5029176"/>
            <a:ext cx="5851525" cy="1108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upload.wikimedia.org/wikipedia/commons/thumb/5/5f/Emacs-logo.svg/270px-Emacs-logo.svg.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75260" y="3726913"/>
            <a:ext cx="2518344" cy="2023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712" y="602230"/>
            <a:ext cx="59785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9" descr="http://www.elfnet.org/wp-content/uploads/2011/10/Vim_logo.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5639" y="5354010"/>
            <a:ext cx="1169621" cy="11696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http://c758482.r82.cf2.rackcdn.com/sublime_text_icon_218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30723" y="5583214"/>
            <a:ext cx="1462881" cy="146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15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9"/>
            <a:ext cx="11171635" cy="2049792"/>
          </a:xfrm>
        </p:spPr>
        <p:txBody>
          <a:bodyPr/>
          <a:lstStyle/>
          <a:p>
            <a:r>
              <a:rPr lang="en-GB" dirty="0" smtClean="0"/>
              <a:t>F# in </a:t>
            </a:r>
            <a:r>
              <a:rPr lang="en-GB" dirty="0" err="1" smtClean="0"/>
              <a:t>Emacs</a:t>
            </a:r>
            <a:r>
              <a:rPr lang="en-GB" dirty="0" smtClean="0"/>
              <a:t/>
            </a:r>
            <a:br>
              <a:rPr lang="en-GB" dirty="0" smtClean="0"/>
            </a:br>
            <a:r>
              <a:rPr lang="en-GB" dirty="0"/>
              <a:t/>
            </a:r>
            <a:br>
              <a:rPr lang="en-GB" dirty="0"/>
            </a:br>
            <a:r>
              <a:rPr lang="en-GB" sz="3600" dirty="0">
                <a:hlinkClick r:id="rId2"/>
              </a:rPr>
              <a:t>https://github.com/fsharp/fsharpbinding</a:t>
            </a:r>
            <a:r>
              <a:rPr lang="en-GB" sz="3600" dirty="0" smtClean="0">
                <a:hlinkClick r:id="rId2"/>
              </a:rPr>
              <a:t>/</a:t>
            </a:r>
            <a:r>
              <a:rPr lang="en-GB" sz="3600" dirty="0" smtClean="0"/>
              <a:t> </a:t>
            </a:r>
            <a:endParaRPr lang="en-GB" dirty="0"/>
          </a:p>
        </p:txBody>
      </p:sp>
    </p:spTree>
    <p:extLst>
      <p:ext uri="{BB962C8B-B14F-4D97-AF65-F5344CB8AC3E}">
        <p14:creationId xmlns:p14="http://schemas.microsoft.com/office/powerpoint/2010/main" val="3890179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99044" y="188768"/>
            <a:ext cx="11171635" cy="1108253"/>
          </a:xfrm>
        </p:spPr>
        <p:txBody>
          <a:bodyPr>
            <a:normAutofit/>
          </a:bodyPr>
          <a:lstStyle/>
          <a:p>
            <a:pPr eaLnBrk="1" hangingPunct="1">
              <a:defRPr/>
            </a:pPr>
            <a:r>
              <a:rPr lang="en-US" sz="6700" dirty="0"/>
              <a:t>fsharp.github.com/</a:t>
            </a:r>
            <a:r>
              <a:rPr lang="en-US" sz="6700" dirty="0" err="1"/>
              <a:t>fsharpbinding</a:t>
            </a:r>
            <a:endParaRPr sz="6700" b="1" dirty="0"/>
          </a:p>
        </p:txBody>
      </p:sp>
      <p:graphicFrame>
        <p:nvGraphicFramePr>
          <p:cNvPr id="2" name="Diagram 1"/>
          <p:cNvGraphicFramePr/>
          <p:nvPr>
            <p:extLst>
              <p:ext uri="{D42A27DB-BD31-4B8C-83A1-F6EECF244321}">
                <p14:modId xmlns:p14="http://schemas.microsoft.com/office/powerpoint/2010/main" val="522682654"/>
              </p:ext>
            </p:extLst>
          </p:nvPr>
        </p:nvGraphicFramePr>
        <p:xfrm>
          <a:off x="1206028" y="1664086"/>
          <a:ext cx="9432414" cy="479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195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9"/>
            <a:ext cx="11171635" cy="3739485"/>
          </a:xfrm>
        </p:spPr>
        <p:txBody>
          <a:bodyPr/>
          <a:lstStyle/>
          <a:p>
            <a:r>
              <a:rPr lang="en-GB" dirty="0" smtClean="0"/>
              <a:t>New: Tsunami Scripting Tools</a:t>
            </a:r>
            <a:br>
              <a:rPr lang="en-GB" dirty="0" smtClean="0"/>
            </a:br>
            <a:r>
              <a:rPr lang="en-GB" dirty="0"/>
              <a:t/>
            </a:r>
            <a:br>
              <a:rPr lang="en-GB" dirty="0"/>
            </a:br>
            <a:r>
              <a:rPr lang="en-GB" dirty="0" smtClean="0">
                <a:hlinkClick r:id="rId2"/>
              </a:rPr>
              <a:t>http://tsunami.io</a:t>
            </a:r>
            <a:r>
              <a:rPr lang="en-GB" dirty="0" smtClean="0"/>
              <a:t/>
            </a:r>
            <a:br>
              <a:rPr lang="en-GB" dirty="0" smtClean="0"/>
            </a:br>
            <a:r>
              <a:rPr lang="en-GB" dirty="0"/>
              <a:t/>
            </a:r>
            <a:br>
              <a:rPr lang="en-GB" dirty="0"/>
            </a:br>
            <a:r>
              <a:rPr lang="en-GB" dirty="0" smtClean="0">
                <a:hlinkClick r:id="rId3"/>
              </a:rPr>
              <a:t>demo videos</a:t>
            </a:r>
            <a:endParaRPr lang="en-GB" dirty="0"/>
          </a:p>
        </p:txBody>
      </p:sp>
    </p:spTree>
    <p:extLst>
      <p:ext uri="{BB962C8B-B14F-4D97-AF65-F5344CB8AC3E}">
        <p14:creationId xmlns:p14="http://schemas.microsoft.com/office/powerpoint/2010/main" val="17372181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Upcoming:CloudSharper</a:t>
            </a:r>
            <a:endParaRPr lang="en-US" dirty="0"/>
          </a:p>
        </p:txBody>
      </p:sp>
      <p:sp>
        <p:nvSpPr>
          <p:cNvPr id="4" name="Date Placeholder 3"/>
          <p:cNvSpPr>
            <a:spLocks noGrp="1"/>
          </p:cNvSpPr>
          <p:nvPr>
            <p:ph type="dt" sz="half" idx="4294967295"/>
          </p:nvPr>
        </p:nvSpPr>
        <p:spPr>
          <a:xfrm>
            <a:off x="304681" y="6357822"/>
            <a:ext cx="6560143" cy="365210"/>
          </a:xfrm>
          <a:prstGeom prst="rect">
            <a:avLst/>
          </a:prstGeom>
        </p:spPr>
        <p:txBody>
          <a:bodyPr lIns="108832" tIns="54416" rIns="108832" bIns="54416"/>
          <a:lstStyle/>
          <a:p>
            <a:r>
              <a:rPr lang="en-US" dirty="0" smtClean="0">
                <a:solidFill>
                  <a:schemeClr val="accent5">
                    <a:lumMod val="75000"/>
                  </a:schemeClr>
                </a:solidFill>
              </a:rPr>
              <a:t>Copyright © 2004-2013 </a:t>
            </a:r>
            <a:r>
              <a:rPr lang="en-US" dirty="0" err="1" smtClean="0">
                <a:solidFill>
                  <a:schemeClr val="accent5">
                    <a:lumMod val="75000"/>
                  </a:schemeClr>
                </a:solidFill>
              </a:rPr>
              <a:t>IntelliFactory</a:t>
            </a:r>
            <a:endParaRPr lang="en-US" dirty="0" smtClean="0">
              <a:solidFill>
                <a:schemeClr val="accent5">
                  <a:lumMod val="75000"/>
                </a:schemeClr>
              </a:solidFill>
            </a:endParaRPr>
          </a:p>
        </p:txBody>
      </p:sp>
      <p:sp>
        <p:nvSpPr>
          <p:cNvPr id="9" name="TextBox 8"/>
          <p:cNvSpPr txBox="1"/>
          <p:nvPr/>
        </p:nvSpPr>
        <p:spPr>
          <a:xfrm>
            <a:off x="101561" y="1067047"/>
            <a:ext cx="3351490" cy="5680651"/>
          </a:xfrm>
          <a:prstGeom prst="rect">
            <a:avLst/>
          </a:prstGeom>
          <a:noFill/>
        </p:spPr>
        <p:txBody>
          <a:bodyPr wrap="square" lIns="108832" tIns="54416" rIns="108832" bIns="54416" rtlCol="0">
            <a:spAutoFit/>
          </a:bodyPr>
          <a:lstStyle/>
          <a:p>
            <a:r>
              <a:rPr lang="en-US" sz="2400" dirty="0"/>
              <a:t>F# Development Environment in the Cloud</a:t>
            </a:r>
          </a:p>
          <a:p>
            <a:endParaRPr lang="en-US" dirty="0" smtClean="0">
              <a:latin typeface="Segoe Light" charset="0"/>
            </a:endParaRPr>
          </a:p>
          <a:p>
            <a:r>
              <a:rPr lang="en-US" dirty="0" smtClean="0">
                <a:latin typeface="Segoe Light" charset="0"/>
              </a:rPr>
              <a:t>Full </a:t>
            </a:r>
            <a:r>
              <a:rPr lang="en-US" dirty="0">
                <a:latin typeface="Segoe Light" charset="0"/>
              </a:rPr>
              <a:t>F# language </a:t>
            </a:r>
            <a:r>
              <a:rPr lang="en-US" dirty="0" smtClean="0">
                <a:latin typeface="Segoe Light" charset="0"/>
              </a:rPr>
              <a:t>support</a:t>
            </a:r>
          </a:p>
          <a:p>
            <a:endParaRPr lang="en-US" sz="1050" dirty="0" smtClean="0">
              <a:latin typeface="Segoe Light" charset="0"/>
            </a:endParaRPr>
          </a:p>
          <a:p>
            <a:r>
              <a:rPr lang="en-US" dirty="0" smtClean="0">
                <a:latin typeface="Segoe Light" charset="0"/>
              </a:rPr>
              <a:t>Multi-project solutions</a:t>
            </a:r>
          </a:p>
          <a:p>
            <a:endParaRPr lang="en-US" sz="1050" dirty="0" smtClean="0">
              <a:latin typeface="Segoe Light" charset="0"/>
            </a:endParaRPr>
          </a:p>
          <a:p>
            <a:r>
              <a:rPr lang="en-US" b="1" dirty="0" smtClean="0">
                <a:latin typeface="Segoe Light" charset="0"/>
              </a:rPr>
              <a:t>Web and mobile Apps</a:t>
            </a:r>
          </a:p>
          <a:p>
            <a:endParaRPr lang="en-US" sz="1200" dirty="0" smtClean="0">
              <a:latin typeface="Segoe Light" charset="0"/>
            </a:endParaRPr>
          </a:p>
          <a:p>
            <a:r>
              <a:rPr lang="en-US" dirty="0" smtClean="0">
                <a:latin typeface="Segoe Light" charset="0"/>
              </a:rPr>
              <a:t>Syntax highlighting</a:t>
            </a:r>
          </a:p>
          <a:p>
            <a:endParaRPr lang="en-US" sz="1200" dirty="0" smtClean="0">
              <a:latin typeface="Segoe Light" charset="0"/>
            </a:endParaRPr>
          </a:p>
          <a:p>
            <a:r>
              <a:rPr lang="en-US" dirty="0" smtClean="0">
                <a:latin typeface="Segoe Light" charset="0"/>
              </a:rPr>
              <a:t>On the fly type checking</a:t>
            </a:r>
          </a:p>
          <a:p>
            <a:endParaRPr lang="en-US" sz="1200" dirty="0" smtClean="0">
              <a:latin typeface="Segoe Light" charset="0"/>
            </a:endParaRPr>
          </a:p>
          <a:p>
            <a:r>
              <a:rPr lang="en-US" dirty="0" smtClean="0">
                <a:latin typeface="Segoe Light" charset="0"/>
              </a:rPr>
              <a:t>Interactive exploration</a:t>
            </a:r>
          </a:p>
          <a:p>
            <a:endParaRPr lang="en-US" sz="1100" dirty="0" smtClean="0">
              <a:latin typeface="Segoe Light" charset="0"/>
            </a:endParaRPr>
          </a:p>
          <a:p>
            <a:r>
              <a:rPr lang="en-US" dirty="0" smtClean="0">
                <a:latin typeface="Segoe Light" charset="0"/>
              </a:rPr>
              <a:t>Integration with data</a:t>
            </a:r>
          </a:p>
          <a:p>
            <a:endParaRPr lang="en-US" sz="1100" dirty="0" smtClean="0">
              <a:latin typeface="Segoe Light" charset="0"/>
            </a:endParaRPr>
          </a:p>
          <a:p>
            <a:r>
              <a:rPr lang="en-US" dirty="0" smtClean="0">
                <a:latin typeface="Segoe Light" charset="0"/>
              </a:rPr>
              <a:t>Support for type providers</a:t>
            </a:r>
          </a:p>
          <a:p>
            <a:endParaRPr lang="en-US" dirty="0">
              <a:latin typeface="Segoe Light" charset="0"/>
            </a:endParaRPr>
          </a:p>
        </p:txBody>
      </p:sp>
      <p:pic>
        <p:nvPicPr>
          <p:cNvPr id="10" name="Picture Placeholder 10"/>
          <p:cNvPicPr>
            <a:picLocks noChangeAspect="1"/>
          </p:cNvPicPr>
          <p:nvPr/>
        </p:nvPicPr>
        <p:blipFill>
          <a:blip r:embed="rId2">
            <a:extLst>
              <a:ext uri="{28A0092B-C50C-407E-A947-70E740481C1C}">
                <a14:useLocalDpi xmlns:a14="http://schemas.microsoft.com/office/drawing/2010/main" val="0"/>
              </a:ext>
            </a:extLst>
          </a:blip>
          <a:srcRect l="52" r="52"/>
          <a:stretch>
            <a:fillRect/>
          </a:stretch>
        </p:blipFill>
        <p:spPr>
          <a:xfrm>
            <a:off x="4265533" y="1476480"/>
            <a:ext cx="7515463" cy="4758840"/>
          </a:xfrm>
          <a:prstGeom prst="rect">
            <a:avLst/>
          </a:prstGeom>
        </p:spPr>
      </p:pic>
      <p:sp>
        <p:nvSpPr>
          <p:cNvPr id="3" name="Rectangle 2"/>
          <p:cNvSpPr/>
          <p:nvPr/>
        </p:nvSpPr>
        <p:spPr>
          <a:xfrm>
            <a:off x="8023264" y="374549"/>
            <a:ext cx="3270126" cy="461665"/>
          </a:xfrm>
          <a:prstGeom prst="rect">
            <a:avLst/>
          </a:prstGeom>
        </p:spPr>
        <p:txBody>
          <a:bodyPr wrap="none">
            <a:spAutoFit/>
          </a:bodyPr>
          <a:lstStyle/>
          <a:p>
            <a:r>
              <a:rPr lang="en-US" sz="2400" b="1" dirty="0">
                <a:latin typeface="Segoe Light" charset="0"/>
              </a:rPr>
              <a:t>http://</a:t>
            </a:r>
            <a:r>
              <a:rPr lang="en-US" sz="2400" b="1" dirty="0" smtClean="0">
                <a:latin typeface="Segoe Light" charset="0"/>
              </a:rPr>
              <a:t>cloudsharper.com</a:t>
            </a:r>
            <a:endParaRPr lang="en-US" sz="2400" b="1" dirty="0">
              <a:latin typeface="Segoe Light" charset="0"/>
            </a:endParaRPr>
          </a:p>
        </p:txBody>
      </p:sp>
    </p:spTree>
    <p:extLst>
      <p:ext uri="{BB962C8B-B14F-4D97-AF65-F5344CB8AC3E}">
        <p14:creationId xmlns:p14="http://schemas.microsoft.com/office/powerpoint/2010/main" val="6832150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Web and Service Programming</a:t>
            </a:r>
            <a:endParaRPr lang="en-GB" dirty="0"/>
          </a:p>
        </p:txBody>
      </p:sp>
    </p:spTree>
    <p:extLst>
      <p:ext uri="{BB962C8B-B14F-4D97-AF65-F5344CB8AC3E}">
        <p14:creationId xmlns:p14="http://schemas.microsoft.com/office/powerpoint/2010/main" val="26103335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Agenda</a:t>
            </a:r>
            <a:endParaRPr lang="en-GB" dirty="0"/>
          </a:p>
        </p:txBody>
      </p:sp>
      <p:sp>
        <p:nvSpPr>
          <p:cNvPr id="3" name="Content Placeholder 2"/>
          <p:cNvSpPr>
            <a:spLocks noGrp="1"/>
          </p:cNvSpPr>
          <p:nvPr>
            <p:ph type="body" idx="1"/>
          </p:nvPr>
        </p:nvSpPr>
        <p:spPr>
          <a:xfrm>
            <a:off x="519047" y="1448141"/>
            <a:ext cx="11147560" cy="3046988"/>
          </a:xfrm>
        </p:spPr>
        <p:txBody>
          <a:bodyPr/>
          <a:lstStyle/>
          <a:p>
            <a:r>
              <a:rPr lang="en-GB" sz="4400" dirty="0" smtClean="0"/>
              <a:t>A tour through our broadening horizons</a:t>
            </a:r>
          </a:p>
          <a:p>
            <a:endParaRPr lang="en-GB" sz="2800" dirty="0"/>
          </a:p>
          <a:p>
            <a:r>
              <a:rPr lang="en-GB" sz="4400" dirty="0" smtClean="0"/>
              <a:t>Some thoughts on type </a:t>
            </a:r>
            <a:r>
              <a:rPr lang="en-GB" sz="4400" dirty="0"/>
              <a:t>providers, </a:t>
            </a:r>
            <a:r>
              <a:rPr lang="en-GB" sz="4400" dirty="0" smtClean="0"/>
              <a:t>heterogeneous languages and functional programming…</a:t>
            </a:r>
            <a:endParaRPr lang="en-GB" sz="4400" dirty="0"/>
          </a:p>
        </p:txBody>
      </p:sp>
    </p:spTree>
    <p:extLst>
      <p:ext uri="{BB962C8B-B14F-4D97-AF65-F5344CB8AC3E}">
        <p14:creationId xmlns:p14="http://schemas.microsoft.com/office/powerpoint/2010/main" val="4169833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9"/>
            <a:ext cx="11171635" cy="747897"/>
          </a:xfrm>
        </p:spPr>
        <p:txBody>
          <a:bodyPr/>
          <a:lstStyle/>
          <a:p>
            <a:r>
              <a:rPr lang="en-GB" dirty="0" smtClean="0"/>
              <a:t>Demo: F# + ASP.NET in </a:t>
            </a:r>
            <a:r>
              <a:rPr lang="en-GB" dirty="0" err="1" smtClean="0"/>
              <a:t>Xamarin</a:t>
            </a:r>
            <a:r>
              <a:rPr lang="en-GB" dirty="0" smtClean="0"/>
              <a:t> Studio</a:t>
            </a:r>
            <a:endParaRPr lang="en-GB" dirty="0"/>
          </a:p>
        </p:txBody>
      </p:sp>
    </p:spTree>
    <p:extLst>
      <p:ext uri="{BB962C8B-B14F-4D97-AF65-F5344CB8AC3E}">
        <p14:creationId xmlns:p14="http://schemas.microsoft.com/office/powerpoint/2010/main" val="22104642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07801" y="990830"/>
            <a:ext cx="11070075" cy="3091388"/>
          </a:xfrm>
        </p:spPr>
        <p:txBody>
          <a:bodyPr>
            <a:noAutofit/>
          </a:bodyPr>
          <a:lstStyle/>
          <a:p>
            <a:endParaRPr lang="en-US" sz="3600" b="1" dirty="0" smtClean="0"/>
          </a:p>
          <a:p>
            <a:r>
              <a:rPr lang="en-US" sz="3600" b="1" dirty="0" smtClean="0"/>
              <a:t>Converts F# to </a:t>
            </a:r>
            <a:r>
              <a:rPr lang="en-US" sz="3600" b="1" dirty="0" err="1" smtClean="0"/>
              <a:t>Javascript</a:t>
            </a:r>
            <a:r>
              <a:rPr lang="en-US" sz="3600" b="1" dirty="0" smtClean="0"/>
              <a:t> through F# quotations </a:t>
            </a:r>
          </a:p>
          <a:p>
            <a:endParaRPr lang="en-US" sz="3600" b="1" dirty="0"/>
          </a:p>
          <a:p>
            <a:r>
              <a:rPr lang="en-US" sz="3600" b="1" dirty="0" smtClean="0"/>
              <a:t>Community made, open-source</a:t>
            </a:r>
          </a:p>
          <a:p>
            <a:endParaRPr lang="en-US" sz="3600" b="1" dirty="0"/>
          </a:p>
          <a:p>
            <a:r>
              <a:rPr lang="en-US" sz="3600" b="1" dirty="0" smtClean="0"/>
              <a:t>Open source license</a:t>
            </a:r>
          </a:p>
          <a:p>
            <a:endParaRPr lang="en-US" sz="3600" b="1" dirty="0"/>
          </a:p>
          <a:p>
            <a:r>
              <a:rPr lang="en-US" sz="3600" b="1" dirty="0" err="1" smtClean="0"/>
              <a:t>TypeScript</a:t>
            </a:r>
            <a:r>
              <a:rPr lang="en-US" sz="3600" b="1" dirty="0" smtClean="0"/>
              <a:t> Type Provider for </a:t>
            </a:r>
            <a:r>
              <a:rPr lang="en-US" sz="3600" b="1" dirty="0" err="1" smtClean="0"/>
              <a:t>interop</a:t>
            </a:r>
            <a:endParaRPr lang="en-US" sz="3600" b="1" dirty="0" smtClean="0"/>
          </a:p>
          <a:p>
            <a:pPr marL="0" indent="0">
              <a:buNone/>
            </a:pPr>
            <a:endParaRPr lang="en-US" sz="3600" dirty="0" smtClean="0"/>
          </a:p>
        </p:txBody>
      </p:sp>
      <p:sp>
        <p:nvSpPr>
          <p:cNvPr id="2" name="Title 1"/>
          <p:cNvSpPr>
            <a:spLocks noGrp="1"/>
          </p:cNvSpPr>
          <p:nvPr>
            <p:ph type="title"/>
          </p:nvPr>
        </p:nvSpPr>
        <p:spPr/>
        <p:txBody>
          <a:bodyPr/>
          <a:lstStyle/>
          <a:p>
            <a:r>
              <a:rPr lang="en-US" dirty="0" err="1" smtClean="0"/>
              <a:t>FunScript</a:t>
            </a:r>
            <a:endParaRPr lang="en-US" dirty="0"/>
          </a:p>
        </p:txBody>
      </p:sp>
    </p:spTree>
    <p:extLst>
      <p:ext uri="{BB962C8B-B14F-4D97-AF65-F5344CB8AC3E}">
        <p14:creationId xmlns:p14="http://schemas.microsoft.com/office/powerpoint/2010/main" val="300367946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38"/>
            <a:ext cx="1278255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82906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www.servicestack.net</a:t>
            </a:r>
            <a:endParaRPr lang="en-GB"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3429000"/>
            <a:ext cx="1084738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95066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07801" y="990830"/>
            <a:ext cx="11070075" cy="3091388"/>
          </a:xfrm>
        </p:spPr>
        <p:txBody>
          <a:bodyPr>
            <a:noAutofit/>
          </a:bodyPr>
          <a:lstStyle/>
          <a:p>
            <a:r>
              <a:rPr lang="en-US" sz="2400" b="1" dirty="0"/>
              <a:t>Mature, enterprise-ready</a:t>
            </a:r>
          </a:p>
          <a:p>
            <a:r>
              <a:rPr lang="en-US" sz="2400" dirty="0"/>
              <a:t>Write </a:t>
            </a:r>
            <a:r>
              <a:rPr lang="en-US" sz="2400" b="1" dirty="0"/>
              <a:t>all your </a:t>
            </a:r>
            <a:r>
              <a:rPr lang="en-US" sz="2400" b="1" dirty="0" err="1"/>
              <a:t>server+client</a:t>
            </a:r>
            <a:r>
              <a:rPr lang="en-US" sz="2400" b="1" dirty="0"/>
              <a:t> code in F#</a:t>
            </a:r>
          </a:p>
          <a:p>
            <a:r>
              <a:rPr lang="en-US" sz="2400" dirty="0"/>
              <a:t>Get a </a:t>
            </a:r>
            <a:r>
              <a:rPr lang="en-US" sz="2400" b="1" dirty="0"/>
              <a:t>complete web or mobile application</a:t>
            </a:r>
          </a:p>
          <a:p>
            <a:r>
              <a:rPr lang="en-US" sz="2400" dirty="0"/>
              <a:t>Interface with </a:t>
            </a:r>
            <a:r>
              <a:rPr lang="en-US" sz="2400" b="1" dirty="0"/>
              <a:t>any</a:t>
            </a:r>
            <a:r>
              <a:rPr lang="en-US" sz="2400" dirty="0"/>
              <a:t> client-side JS library via F#</a:t>
            </a:r>
          </a:p>
          <a:p>
            <a:r>
              <a:rPr lang="en-US" sz="2400" b="1" dirty="0"/>
              <a:t>Powerful functional web abstractions</a:t>
            </a:r>
          </a:p>
          <a:p>
            <a:r>
              <a:rPr lang="en-US" sz="2400" b="1" dirty="0"/>
              <a:t>Automatic </a:t>
            </a:r>
            <a:r>
              <a:rPr lang="en-US" sz="2400" dirty="0"/>
              <a:t>resource management</a:t>
            </a:r>
          </a:p>
          <a:p>
            <a:r>
              <a:rPr lang="en-US" sz="2400" b="1" dirty="0"/>
              <a:t>Safe URLs</a:t>
            </a:r>
            <a:r>
              <a:rPr lang="en-US" sz="2400" dirty="0"/>
              <a:t>, type-safe URLs</a:t>
            </a:r>
          </a:p>
          <a:p>
            <a:r>
              <a:rPr lang="en-US" sz="2400" dirty="0"/>
              <a:t>and much-much more…</a:t>
            </a:r>
          </a:p>
          <a:p>
            <a:pPr marL="0" indent="0">
              <a:buNone/>
            </a:pPr>
            <a:endParaRPr lang="en-US" sz="1900" dirty="0"/>
          </a:p>
          <a:p>
            <a:pPr marL="1088319" indent="-544159">
              <a:buNone/>
            </a:pPr>
            <a:endParaRPr lang="en-US" sz="2400" dirty="0"/>
          </a:p>
        </p:txBody>
      </p:sp>
      <p:sp>
        <p:nvSpPr>
          <p:cNvPr id="2" name="Title 1"/>
          <p:cNvSpPr>
            <a:spLocks noGrp="1"/>
          </p:cNvSpPr>
          <p:nvPr>
            <p:ph type="title"/>
          </p:nvPr>
        </p:nvSpPr>
        <p:spPr/>
        <p:txBody>
          <a:bodyPr/>
          <a:lstStyle/>
          <a:p>
            <a:r>
              <a:rPr lang="en-US" dirty="0" err="1" smtClean="0"/>
              <a:t>WebSharper</a:t>
            </a:r>
            <a:endParaRPr lang="en-US" dirty="0"/>
          </a:p>
        </p:txBody>
      </p:sp>
      <p:sp>
        <p:nvSpPr>
          <p:cNvPr id="4" name="Date Placeholder 3"/>
          <p:cNvSpPr>
            <a:spLocks noGrp="1"/>
          </p:cNvSpPr>
          <p:nvPr>
            <p:ph type="dt" sz="half" idx="4294967295"/>
          </p:nvPr>
        </p:nvSpPr>
        <p:spPr>
          <a:xfrm>
            <a:off x="304681" y="6357822"/>
            <a:ext cx="5413731" cy="365210"/>
          </a:xfrm>
          <a:prstGeom prst="rect">
            <a:avLst/>
          </a:prstGeom>
        </p:spPr>
        <p:txBody>
          <a:bodyPr lIns="108832" tIns="54416" rIns="108832" bIns="54416"/>
          <a:lstStyle/>
          <a:p>
            <a:r>
              <a:rPr lang="en-US" dirty="0" smtClean="0">
                <a:solidFill>
                  <a:schemeClr val="accent5">
                    <a:lumMod val="75000"/>
                  </a:schemeClr>
                </a:solidFill>
              </a:rPr>
              <a:t>Copyright © 2004-2013 </a:t>
            </a:r>
            <a:r>
              <a:rPr lang="en-US" dirty="0" err="1" smtClean="0">
                <a:solidFill>
                  <a:schemeClr val="accent5">
                    <a:lumMod val="75000"/>
                  </a:schemeClr>
                </a:solidFill>
              </a:rPr>
              <a:t>IntelliFactory</a:t>
            </a:r>
            <a:endParaRPr lang="en-US" dirty="0" smtClean="0">
              <a:solidFill>
                <a:schemeClr val="accent5">
                  <a:lumMod val="75000"/>
                </a:schemeClr>
              </a:solidFill>
            </a:endParaRPr>
          </a:p>
        </p:txBody>
      </p:sp>
      <p:pic>
        <p:nvPicPr>
          <p:cNvPr id="12" name="Picture 2" descr="C:\Users\Adam\Pictures\FPish-Develop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3265" y="3949598"/>
            <a:ext cx="3757732" cy="20807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4115753"/>
            <a:ext cx="7921705" cy="2171998"/>
          </a:xfrm>
          <a:prstGeom prst="rect">
            <a:avLst/>
          </a:prstGeom>
          <a:solidFill>
            <a:schemeClr val="accent1">
              <a:lumMod val="20000"/>
              <a:lumOff val="80000"/>
            </a:schemeClr>
          </a:solidFill>
        </p:spPr>
        <p:txBody>
          <a:bodyPr wrap="square" lIns="108832" tIns="54416" rIns="108832" bIns="54416" rtlCol="0">
            <a:spAutoFit/>
          </a:bodyPr>
          <a:lstStyle/>
          <a:p>
            <a:endParaRPr lang="en-US" sz="1200" dirty="0">
              <a:latin typeface="Segoe UI" pitchFamily="34" charset="0"/>
              <a:ea typeface="Segoe UI" pitchFamily="34" charset="0"/>
              <a:cs typeface="Segoe UI" pitchFamily="34" charset="0"/>
            </a:endParaRPr>
          </a:p>
          <a:p>
            <a:r>
              <a:rPr lang="en-US" b="1" dirty="0" smtClean="0">
                <a:latin typeface="Segoe UI" pitchFamily="34" charset="0"/>
                <a:ea typeface="Segoe UI" pitchFamily="34" charset="0"/>
                <a:cs typeface="Segoe UI" pitchFamily="34" charset="0"/>
              </a:rPr>
              <a:t>      Develop </a:t>
            </a:r>
            <a:r>
              <a:rPr lang="en-US" b="1" dirty="0">
                <a:latin typeface="Segoe UI" pitchFamily="34" charset="0"/>
                <a:ea typeface="Segoe UI" pitchFamily="34" charset="0"/>
                <a:cs typeface="Segoe UI" pitchFamily="34" charset="0"/>
              </a:rPr>
              <a:t>applications with</a:t>
            </a:r>
          </a:p>
          <a:p>
            <a:endParaRPr lang="en-US" sz="1700" dirty="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      </a:t>
            </a:r>
            <a:r>
              <a:rPr lang="en-US" dirty="0">
                <a:latin typeface="Segoe UI" pitchFamily="34" charset="0"/>
                <a:ea typeface="Segoe UI" pitchFamily="34" charset="0"/>
                <a:cs typeface="Segoe UI" pitchFamily="34" charset="0"/>
              </a:rPr>
              <a:t>Less code - 50-90% </a:t>
            </a:r>
            <a:r>
              <a:rPr lang="en-US" dirty="0" smtClean="0">
                <a:latin typeface="Segoe UI" pitchFamily="34" charset="0"/>
                <a:ea typeface="Segoe UI" pitchFamily="34" charset="0"/>
                <a:cs typeface="Segoe UI" pitchFamily="34" charset="0"/>
              </a:rPr>
              <a:t>less</a:t>
            </a:r>
            <a:endParaRPr lang="en-US" dirty="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      </a:t>
            </a:r>
            <a:r>
              <a:rPr lang="en-US" dirty="0">
                <a:latin typeface="Segoe UI" pitchFamily="34" charset="0"/>
                <a:ea typeface="Segoe UI" pitchFamily="34" charset="0"/>
                <a:cs typeface="Segoe UI" pitchFamily="34" charset="0"/>
              </a:rPr>
              <a:t>Quicker to develop – </a:t>
            </a:r>
            <a:r>
              <a:rPr lang="en-US" dirty="0" smtClean="0">
                <a:latin typeface="Segoe UI" pitchFamily="34" charset="0"/>
                <a:ea typeface="Segoe UI" pitchFamily="34" charset="0"/>
                <a:cs typeface="Segoe UI" pitchFamily="34" charset="0"/>
              </a:rPr>
              <a:t>on average we find 2-3x</a:t>
            </a:r>
            <a:endParaRPr lang="en-US" dirty="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      </a:t>
            </a:r>
            <a:r>
              <a:rPr lang="en-US" dirty="0">
                <a:latin typeface="Segoe UI" pitchFamily="34" charset="0"/>
                <a:ea typeface="Segoe UI" pitchFamily="34" charset="0"/>
                <a:cs typeface="Segoe UI" pitchFamily="34" charset="0"/>
              </a:rPr>
              <a:t>Easier to maintain – </a:t>
            </a:r>
            <a:r>
              <a:rPr lang="en-US" dirty="0" smtClean="0">
                <a:latin typeface="Segoe UI" pitchFamily="34" charset="0"/>
                <a:ea typeface="Segoe UI" pitchFamily="34" charset="0"/>
                <a:cs typeface="Segoe UI" pitchFamily="34" charset="0"/>
              </a:rPr>
              <a:t>Significant $$ savings</a:t>
            </a:r>
            <a:endParaRPr lang="en-US" dirty="0">
              <a:latin typeface="Segoe UI" pitchFamily="34" charset="0"/>
              <a:ea typeface="Segoe UI" pitchFamily="34" charset="0"/>
              <a:cs typeface="Segoe UI" pitchFamily="34" charset="0"/>
            </a:endParaRPr>
          </a:p>
          <a:p>
            <a:endParaRPr lang="en-US" dirty="0">
              <a:latin typeface="Segoe UI" pitchFamily="34" charset="0"/>
              <a:ea typeface="Segoe UI" pitchFamily="34" charset="0"/>
              <a:cs typeface="Segoe UI" pitchFamily="34" charset="0"/>
            </a:endParaRPr>
          </a:p>
        </p:txBody>
      </p:sp>
      <p:sp>
        <p:nvSpPr>
          <p:cNvPr id="13" name="Rectangle 12"/>
          <p:cNvSpPr/>
          <p:nvPr/>
        </p:nvSpPr>
        <p:spPr>
          <a:xfrm>
            <a:off x="0" y="5944976"/>
            <a:ext cx="7921705" cy="76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a:endParaRPr lang="en-US"/>
          </a:p>
        </p:txBody>
      </p:sp>
      <p:sp>
        <p:nvSpPr>
          <p:cNvPr id="11" name="Content Placeholder 2"/>
          <p:cNvSpPr txBox="1">
            <a:spLocks/>
          </p:cNvSpPr>
          <p:nvPr/>
        </p:nvSpPr>
        <p:spPr>
          <a:xfrm>
            <a:off x="5025212" y="-878913"/>
            <a:ext cx="7007662" cy="2515182"/>
          </a:xfrm>
          <a:prstGeom prst="rect">
            <a:avLst/>
          </a:prstGeom>
        </p:spPr>
        <p:txBody>
          <a:bodyPr vert="horz" wrap="square" lIns="0" tIns="0" rIns="0" bIns="0" rtlCol="0">
            <a:normAutofit/>
          </a:bodyPr>
          <a:lstStyle>
            <a:lvl1pPr marL="559299" indent="-559299" algn="l" defTabSz="1110841" rtl="0" eaLnBrk="1" latinLnBrk="0" hangingPunct="1">
              <a:lnSpc>
                <a:spcPct val="90000"/>
              </a:lnSpc>
              <a:spcBef>
                <a:spcPct val="20000"/>
              </a:spcBef>
              <a:buSzPct val="90000"/>
              <a:buFontTx/>
              <a:buBlip>
                <a:blip r:embed="rId3"/>
              </a:buBlip>
              <a:defRPr sz="3900" kern="1200">
                <a:gradFill>
                  <a:gsLst>
                    <a:gs pos="0">
                      <a:schemeClr val="tx1"/>
                    </a:gs>
                    <a:gs pos="86000">
                      <a:schemeClr val="tx1"/>
                    </a:gs>
                  </a:gsLst>
                  <a:lin ang="5400000" scaled="0"/>
                </a:gradFill>
                <a:latin typeface="Segoe Light" charset="0"/>
                <a:ea typeface="+mn-ea"/>
                <a:cs typeface="+mn-cs"/>
              </a:defRPr>
            </a:lvl1pPr>
            <a:lvl2pPr marL="1039524" indent="-480225" algn="l" defTabSz="1110841" rtl="0" eaLnBrk="1" latinLnBrk="0" hangingPunct="1">
              <a:lnSpc>
                <a:spcPct val="90000"/>
              </a:lnSpc>
              <a:spcBef>
                <a:spcPct val="20000"/>
              </a:spcBef>
              <a:buSzPct val="90000"/>
              <a:buFontTx/>
              <a:buBlip>
                <a:blip r:embed="rId4"/>
              </a:buBlip>
              <a:defRPr sz="3500" kern="1200">
                <a:gradFill>
                  <a:gsLst>
                    <a:gs pos="0">
                      <a:schemeClr val="tx1"/>
                    </a:gs>
                    <a:gs pos="86000">
                      <a:schemeClr val="tx1"/>
                    </a:gs>
                  </a:gsLst>
                  <a:lin ang="5400000" scaled="0"/>
                </a:gradFill>
                <a:latin typeface="Segoe Light" charset="0"/>
                <a:ea typeface="+mn-ea"/>
                <a:cs typeface="+mn-cs"/>
              </a:defRPr>
            </a:lvl2pPr>
            <a:lvl3pPr marL="1529393" indent="-489867" algn="l" defTabSz="1110841" rtl="0" eaLnBrk="1" latinLnBrk="0" hangingPunct="1">
              <a:lnSpc>
                <a:spcPct val="90000"/>
              </a:lnSpc>
              <a:spcBef>
                <a:spcPct val="20000"/>
              </a:spcBef>
              <a:buSzPct val="90000"/>
              <a:buFontTx/>
              <a:buBlip>
                <a:blip r:embed="rId4"/>
              </a:buBlip>
              <a:defRPr sz="2900" kern="1200">
                <a:gradFill>
                  <a:gsLst>
                    <a:gs pos="0">
                      <a:schemeClr val="tx1"/>
                    </a:gs>
                    <a:gs pos="86000">
                      <a:schemeClr val="tx1"/>
                    </a:gs>
                  </a:gsLst>
                  <a:lin ang="5400000" scaled="0"/>
                </a:gradFill>
                <a:latin typeface="Segoe Light" charset="0"/>
                <a:ea typeface="+mn-ea"/>
                <a:cs typeface="+mn-cs"/>
              </a:defRPr>
            </a:lvl3pPr>
            <a:lvl4pPr marL="1949832" indent="-420437" algn="l" defTabSz="1110841"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Segoe Light" charset="0"/>
                <a:ea typeface="+mn-ea"/>
                <a:cs typeface="+mn-cs"/>
              </a:defRPr>
            </a:lvl4pPr>
            <a:lvl5pPr marL="2358698" indent="-408867" algn="l" defTabSz="1110841"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Segoe Light" charset="0"/>
                <a:ea typeface="+mn-ea"/>
                <a:cs typeface="+mn-cs"/>
              </a:defRPr>
            </a:lvl5pPr>
            <a:lvl6pPr marL="3054805"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227"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5644"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063"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Tx/>
              <a:buNone/>
            </a:pPr>
            <a:r>
              <a:rPr lang="en-US" sz="2900" dirty="0" smtClean="0"/>
              <a:t>Web and Mobile Framework for F#</a:t>
            </a:r>
          </a:p>
          <a:p>
            <a:pPr>
              <a:buFontTx/>
              <a:buNone/>
            </a:pPr>
            <a:endParaRPr lang="en-US" sz="2900" b="1" dirty="0" smtClean="0"/>
          </a:p>
          <a:p>
            <a:pPr algn="r">
              <a:buFontTx/>
              <a:buNone/>
            </a:pPr>
            <a:r>
              <a:rPr lang="en-US" sz="2900" b="1" dirty="0" smtClean="0"/>
              <a:t>http://websharper.com</a:t>
            </a:r>
          </a:p>
          <a:p>
            <a:pPr algn="r">
              <a:buFontTx/>
              <a:buNone/>
            </a:pPr>
            <a:r>
              <a:rPr lang="en-US" sz="2900" b="1" dirty="0" smtClean="0"/>
              <a:t>#</a:t>
            </a:r>
            <a:r>
              <a:rPr lang="en-US" sz="2900" b="1" dirty="0" err="1" smtClean="0"/>
              <a:t>websharper</a:t>
            </a:r>
            <a:endParaRPr lang="en-US" sz="2900" b="1" dirty="0"/>
          </a:p>
        </p:txBody>
      </p:sp>
      <p:pic>
        <p:nvPicPr>
          <p:cNvPr id="15" name="Picture 14" descr="14-javascript-resources-and-plugins-for-creating-a-stylish-chart-2009070511111963-fgcharting_jpg.jpg"/>
          <p:cNvPicPr>
            <a:picLocks noChangeAspect="1"/>
          </p:cNvPicPr>
          <p:nvPr/>
        </p:nvPicPr>
        <p:blipFill>
          <a:blip r:embed="rId5" cstate="print"/>
          <a:stretch>
            <a:fillRect/>
          </a:stretch>
        </p:blipFill>
        <p:spPr>
          <a:xfrm>
            <a:off x="7677032" y="1361553"/>
            <a:ext cx="4205525" cy="1992024"/>
          </a:xfrm>
          <a:prstGeom prst="rect">
            <a:avLst/>
          </a:prstGeom>
        </p:spPr>
      </p:pic>
    </p:spTree>
    <p:extLst>
      <p:ext uri="{BB962C8B-B14F-4D97-AF65-F5344CB8AC3E}">
        <p14:creationId xmlns:p14="http://schemas.microsoft.com/office/powerpoint/2010/main" val="152378328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Cloud Programming</a:t>
            </a:r>
            <a:endParaRPr lang="en-GB" dirty="0"/>
          </a:p>
        </p:txBody>
      </p:sp>
    </p:spTree>
    <p:extLst>
      <p:ext uri="{BB962C8B-B14F-4D97-AF65-F5344CB8AC3E}">
        <p14:creationId xmlns:p14="http://schemas.microsoft.com/office/powerpoint/2010/main" val="100337067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2908489"/>
          </a:xfrm>
        </p:spPr>
        <p:txBody>
          <a:bodyPr/>
          <a:lstStyle/>
          <a:p>
            <a:r>
              <a:rPr lang="en-GB" dirty="0" smtClean="0"/>
              <a:t>Amazon Web Services .NET SDKs </a:t>
            </a:r>
            <a:br>
              <a:rPr lang="en-GB" dirty="0" smtClean="0"/>
            </a:br>
            <a:r>
              <a:rPr lang="en-GB" sz="4800" dirty="0"/>
              <a:t/>
            </a:r>
            <a:br>
              <a:rPr lang="en-GB" sz="4800" dirty="0"/>
            </a:br>
            <a:r>
              <a:rPr lang="en-GB" sz="3600" dirty="0" smtClean="0">
                <a:hlinkClick r:id="rId2"/>
              </a:rPr>
              <a:t>http</a:t>
            </a:r>
            <a:r>
              <a:rPr lang="en-GB" sz="3600" dirty="0">
                <a:hlinkClick r:id="rId2"/>
              </a:rPr>
              <a:t>://</a:t>
            </a:r>
            <a:r>
              <a:rPr lang="en-GB" sz="3600" dirty="0" smtClean="0">
                <a:hlinkClick r:id="rId2"/>
              </a:rPr>
              <a:t>aws.amazon.com/tools</a:t>
            </a:r>
            <a:r>
              <a:rPr lang="en-GB" sz="3600" dirty="0" smtClean="0"/>
              <a:t> </a:t>
            </a:r>
            <a:r>
              <a:rPr lang="en-GB" sz="3600" dirty="0"/>
              <a:t/>
            </a:r>
            <a:br>
              <a:rPr lang="en-GB" sz="3600" dirty="0"/>
            </a:br>
            <a:r>
              <a:rPr lang="en-GB" sz="3600" dirty="0"/>
              <a:t/>
            </a:r>
            <a:br>
              <a:rPr lang="en-GB" sz="3600" dirty="0"/>
            </a:br>
            <a:r>
              <a:rPr lang="en-GB" sz="3600" dirty="0">
                <a:hlinkClick r:id="rId3"/>
              </a:rPr>
              <a:t>https://</a:t>
            </a:r>
            <a:r>
              <a:rPr lang="en-GB" sz="3600" dirty="0" smtClean="0">
                <a:hlinkClick r:id="rId3"/>
              </a:rPr>
              <a:t>github.com/aws</a:t>
            </a:r>
            <a:r>
              <a:rPr lang="en-GB" sz="3600" dirty="0"/>
              <a:t> (Apache 2.0)</a:t>
            </a:r>
            <a:endParaRPr lang="en-GB" sz="4800" dirty="0"/>
          </a:p>
        </p:txBody>
      </p:sp>
      <p:sp>
        <p:nvSpPr>
          <p:cNvPr id="3" name="Text Placeholder 2"/>
          <p:cNvSpPr>
            <a:spLocks noGrp="1"/>
          </p:cNvSpPr>
          <p:nvPr>
            <p:ph type="body" idx="1"/>
          </p:nvPr>
        </p:nvSpPr>
        <p:spPr/>
        <p:txBody>
          <a:bodyPr/>
          <a:lstStyle/>
          <a:p>
            <a:endParaRPr lang="en-GB"/>
          </a:p>
        </p:txBody>
      </p:sp>
      <p:pic>
        <p:nvPicPr>
          <p:cNvPr id="1536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1638" t="18702" r="18429" b="6470"/>
          <a:stretch/>
        </p:blipFill>
        <p:spPr bwMode="auto">
          <a:xfrm>
            <a:off x="1487606" y="1351128"/>
            <a:ext cx="8939284" cy="49677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684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2825389"/>
          </a:xfrm>
        </p:spPr>
        <p:txBody>
          <a:bodyPr/>
          <a:lstStyle/>
          <a:p>
            <a:r>
              <a:rPr lang="en-GB" dirty="0" smtClean="0"/>
              <a:t>Azure .NET SDKs</a:t>
            </a:r>
            <a:br>
              <a:rPr lang="en-GB" dirty="0" smtClean="0"/>
            </a:br>
            <a:r>
              <a:rPr lang="en-GB" dirty="0"/>
              <a:t/>
            </a:r>
            <a:br>
              <a:rPr lang="en-GB" dirty="0"/>
            </a:br>
            <a:r>
              <a:rPr lang="en-GB" sz="3200" dirty="0" smtClean="0">
                <a:hlinkClick r:id="rId2"/>
              </a:rPr>
              <a:t>http</a:t>
            </a:r>
            <a:r>
              <a:rPr lang="en-GB" sz="3200" dirty="0">
                <a:hlinkClick r:id="rId2"/>
              </a:rPr>
              <a:t>://</a:t>
            </a:r>
            <a:r>
              <a:rPr lang="en-GB" sz="3200" dirty="0" smtClean="0">
                <a:hlinkClick r:id="rId2"/>
              </a:rPr>
              <a:t>www.windowsazure.com</a:t>
            </a:r>
            <a:r>
              <a:rPr lang="en-GB" sz="3200" dirty="0" smtClean="0"/>
              <a:t> </a:t>
            </a:r>
            <a:br>
              <a:rPr lang="en-GB" sz="3200" dirty="0" smtClean="0"/>
            </a:br>
            <a:r>
              <a:rPr lang="en-GB" sz="3200" dirty="0"/>
              <a:t/>
            </a:r>
            <a:br>
              <a:rPr lang="en-GB" sz="3200" dirty="0"/>
            </a:br>
            <a:r>
              <a:rPr lang="en-GB" sz="3200" dirty="0" smtClean="0">
                <a:hlinkClick r:id="rId3"/>
              </a:rPr>
              <a:t>https</a:t>
            </a:r>
            <a:r>
              <a:rPr lang="en-GB" sz="3200" dirty="0">
                <a:hlinkClick r:id="rId3"/>
              </a:rPr>
              <a:t>://github.com/WindowsAzure</a:t>
            </a:r>
            <a:r>
              <a:rPr lang="en-GB" sz="3200" dirty="0" smtClean="0">
                <a:hlinkClick r:id="rId3"/>
              </a:rPr>
              <a:t>/</a:t>
            </a:r>
            <a:r>
              <a:rPr lang="en-GB" sz="3200" dirty="0" smtClean="0"/>
              <a:t>  (Apache 2.0)</a:t>
            </a:r>
            <a:endParaRPr lang="en-GB" dirty="0"/>
          </a:p>
        </p:txBody>
      </p:sp>
      <p:sp>
        <p:nvSpPr>
          <p:cNvPr id="3" name="Text Placeholder 2"/>
          <p:cNvSpPr>
            <a:spLocks noGrp="1"/>
          </p:cNvSpPr>
          <p:nvPr>
            <p:ph type="body" idx="1"/>
          </p:nvPr>
        </p:nvSpPr>
        <p:spPr/>
        <p:txBody>
          <a:bodyPr/>
          <a:lstStyle/>
          <a:p>
            <a:endParaRPr lang="en-GB"/>
          </a:p>
        </p:txBody>
      </p:sp>
      <p:pic>
        <p:nvPicPr>
          <p:cNvPr id="1433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210937" y="1255595"/>
            <a:ext cx="8720919" cy="51789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658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3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23" y="2848638"/>
            <a:ext cx="11171635" cy="747897"/>
          </a:xfrm>
        </p:spPr>
        <p:txBody>
          <a:bodyPr/>
          <a:lstStyle/>
          <a:p>
            <a:r>
              <a:rPr lang="en-GB" dirty="0" smtClean="0">
                <a:hlinkClick r:id="rId2"/>
              </a:rPr>
              <a:t>http://m-brace.net</a:t>
            </a:r>
            <a:r>
              <a:rPr lang="en-GB" dirty="0" smtClean="0"/>
              <a:t> </a:t>
            </a:r>
            <a:endParaRPr lang="en-GB" dirty="0"/>
          </a:p>
        </p:txBody>
      </p:sp>
      <p:pic>
        <p:nvPicPr>
          <p:cNvPr id="3" name="Picture 3" descr="Y:\Εργα\Σε Εξέλιξη\M-BRACE\M-Brace Προβολή\Vishy\M-Brace-logo2.png">
            <a:hlinkClick r:id="rId3"/>
          </p:cNvPr>
          <p:cNvPicPr>
            <a:picLocks noChangeAspect="1" noChangeArrowheads="1"/>
          </p:cNvPicPr>
          <p:nvPr/>
        </p:nvPicPr>
        <p:blipFill>
          <a:blip r:embed="rId4" cstate="print"/>
          <a:srcRect/>
          <a:stretch>
            <a:fillRect/>
          </a:stretch>
        </p:blipFill>
        <p:spPr bwMode="auto">
          <a:xfrm>
            <a:off x="3440999" y="355746"/>
            <a:ext cx="6238256" cy="2023371"/>
          </a:xfrm>
          <a:prstGeom prst="rect">
            <a:avLst/>
          </a:prstGeom>
          <a:noFill/>
        </p:spPr>
      </p:pic>
      <p:sp>
        <p:nvSpPr>
          <p:cNvPr id="4" name="Subtitle 2"/>
          <p:cNvSpPr txBox="1">
            <a:spLocks/>
          </p:cNvSpPr>
          <p:nvPr/>
        </p:nvSpPr>
        <p:spPr>
          <a:xfrm>
            <a:off x="1139131" y="3481894"/>
            <a:ext cx="10841993" cy="1824625"/>
          </a:xfrm>
          <a:prstGeom prst="rect">
            <a:avLst/>
          </a:prstGeom>
        </p:spPr>
        <p:txBody>
          <a:bodyPr>
            <a:normAutofit fontScale="77500" lnSpcReduction="20000"/>
          </a:bodyPr>
          <a:lstStyle>
            <a:lvl1pPr marL="559299" indent="-559299" algn="l" defTabSz="1110841" rtl="0" eaLnBrk="1" latinLnBrk="0" hangingPunct="1">
              <a:lnSpc>
                <a:spcPct val="90000"/>
              </a:lnSpc>
              <a:spcBef>
                <a:spcPct val="20000"/>
              </a:spcBef>
              <a:buSzPct val="90000"/>
              <a:buFontTx/>
              <a:buBlip>
                <a:blip r:embed="rId5"/>
              </a:buBlip>
              <a:defRPr sz="3900" kern="1200">
                <a:gradFill>
                  <a:gsLst>
                    <a:gs pos="0">
                      <a:schemeClr val="tx1"/>
                    </a:gs>
                    <a:gs pos="86000">
                      <a:schemeClr val="tx1"/>
                    </a:gs>
                  </a:gsLst>
                  <a:lin ang="5400000" scaled="0"/>
                </a:gradFill>
                <a:latin typeface="Segoe Light" charset="0"/>
                <a:ea typeface="+mn-ea"/>
                <a:cs typeface="+mn-cs"/>
              </a:defRPr>
            </a:lvl1pPr>
            <a:lvl2pPr marL="1039524" indent="-480225" algn="l" defTabSz="1110841" rtl="0" eaLnBrk="1" latinLnBrk="0" hangingPunct="1">
              <a:lnSpc>
                <a:spcPct val="90000"/>
              </a:lnSpc>
              <a:spcBef>
                <a:spcPct val="20000"/>
              </a:spcBef>
              <a:buSzPct val="90000"/>
              <a:buFontTx/>
              <a:buBlip>
                <a:blip r:embed="rId6"/>
              </a:buBlip>
              <a:defRPr sz="3500" kern="1200">
                <a:gradFill>
                  <a:gsLst>
                    <a:gs pos="0">
                      <a:schemeClr val="tx1"/>
                    </a:gs>
                    <a:gs pos="86000">
                      <a:schemeClr val="tx1"/>
                    </a:gs>
                  </a:gsLst>
                  <a:lin ang="5400000" scaled="0"/>
                </a:gradFill>
                <a:latin typeface="Segoe Light" charset="0"/>
                <a:ea typeface="+mn-ea"/>
                <a:cs typeface="+mn-cs"/>
              </a:defRPr>
            </a:lvl2pPr>
            <a:lvl3pPr marL="1529393" indent="-489867" algn="l" defTabSz="1110841" rtl="0" eaLnBrk="1" latinLnBrk="0" hangingPunct="1">
              <a:lnSpc>
                <a:spcPct val="90000"/>
              </a:lnSpc>
              <a:spcBef>
                <a:spcPct val="20000"/>
              </a:spcBef>
              <a:buSzPct val="90000"/>
              <a:buFontTx/>
              <a:buBlip>
                <a:blip r:embed="rId6"/>
              </a:buBlip>
              <a:defRPr sz="2900" kern="1200">
                <a:gradFill>
                  <a:gsLst>
                    <a:gs pos="0">
                      <a:schemeClr val="tx1"/>
                    </a:gs>
                    <a:gs pos="86000">
                      <a:schemeClr val="tx1"/>
                    </a:gs>
                  </a:gsLst>
                  <a:lin ang="5400000" scaled="0"/>
                </a:gradFill>
                <a:latin typeface="Segoe Light" charset="0"/>
                <a:ea typeface="+mn-ea"/>
                <a:cs typeface="+mn-cs"/>
              </a:defRPr>
            </a:lvl3pPr>
            <a:lvl4pPr marL="1949832" indent="-420437" algn="l" defTabSz="1110841"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Segoe Light" charset="0"/>
                <a:ea typeface="+mn-ea"/>
                <a:cs typeface="+mn-cs"/>
              </a:defRPr>
            </a:lvl4pPr>
            <a:lvl5pPr marL="2358698" indent="-408867" algn="l" defTabSz="1110841"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Segoe Light" charset="0"/>
                <a:ea typeface="+mn-ea"/>
                <a:cs typeface="+mn-cs"/>
              </a:defRPr>
            </a:lvl5pPr>
            <a:lvl6pPr marL="3054805"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227"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5644"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063" indent="-277708" algn="l" defTabSz="111084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endParaRPr lang="en-US" dirty="0" smtClean="0"/>
          </a:p>
          <a:p>
            <a:pPr marL="0" indent="0">
              <a:buNone/>
            </a:pPr>
            <a:r>
              <a:rPr lang="en-US" dirty="0" smtClean="0"/>
              <a:t>A </a:t>
            </a:r>
            <a:r>
              <a:rPr lang="en-US" sz="7100" dirty="0" smtClean="0"/>
              <a:t>big data </a:t>
            </a:r>
            <a:r>
              <a:rPr lang="en-US" dirty="0" smtClean="0"/>
              <a:t>framework for private and public </a:t>
            </a:r>
            <a:r>
              <a:rPr lang="en-US" sz="7100" dirty="0" smtClean="0"/>
              <a:t>clouds</a:t>
            </a:r>
            <a:endParaRPr lang="en-US" sz="7100" dirty="0"/>
          </a:p>
        </p:txBody>
      </p:sp>
    </p:spTree>
    <p:extLst>
      <p:ext uri="{BB962C8B-B14F-4D97-AF65-F5344CB8AC3E}">
        <p14:creationId xmlns:p14="http://schemas.microsoft.com/office/powerpoint/2010/main" val="303014487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Building, Mocking, Testing, …</a:t>
            </a:r>
            <a:endParaRPr lang="en-GB" dirty="0"/>
          </a:p>
        </p:txBody>
      </p:sp>
      <p:sp>
        <p:nvSpPr>
          <p:cNvPr id="3" name="Title 1"/>
          <p:cNvSpPr txBox="1">
            <a:spLocks/>
          </p:cNvSpPr>
          <p:nvPr/>
        </p:nvSpPr>
        <p:spPr>
          <a:xfrm>
            <a:off x="646531" y="4484265"/>
            <a:ext cx="11171635" cy="747897"/>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0"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r>
              <a:rPr lang="en-GB" sz="4000" dirty="0" smtClean="0"/>
              <a:t>FAKE, </a:t>
            </a:r>
            <a:r>
              <a:rPr lang="en-GB" sz="4000" dirty="0" err="1" smtClean="0"/>
              <a:t>Moq</a:t>
            </a:r>
            <a:r>
              <a:rPr lang="en-GB" sz="4000" dirty="0" smtClean="0"/>
              <a:t>, </a:t>
            </a:r>
            <a:r>
              <a:rPr lang="en-GB" sz="4000" dirty="0" err="1" smtClean="0"/>
              <a:t>Foq</a:t>
            </a:r>
            <a:r>
              <a:rPr lang="en-GB" sz="4000" dirty="0" smtClean="0"/>
              <a:t>, </a:t>
            </a:r>
            <a:r>
              <a:rPr lang="en-GB" sz="4000" dirty="0" err="1" smtClean="0"/>
              <a:t>Nunit</a:t>
            </a:r>
            <a:r>
              <a:rPr lang="en-GB" sz="4000" dirty="0" smtClean="0"/>
              <a:t>, </a:t>
            </a:r>
            <a:r>
              <a:rPr lang="en-GB" sz="4000" dirty="0" err="1" smtClean="0"/>
              <a:t>XUnit</a:t>
            </a:r>
            <a:r>
              <a:rPr lang="en-GB" sz="4000" dirty="0" smtClean="0"/>
              <a:t>, </a:t>
            </a:r>
            <a:r>
              <a:rPr lang="en-GB" sz="4000" dirty="0" err="1" smtClean="0"/>
              <a:t>TestSpec</a:t>
            </a:r>
            <a:r>
              <a:rPr lang="en-GB" sz="4000" dirty="0" smtClean="0"/>
              <a:t>, </a:t>
            </a:r>
            <a:r>
              <a:rPr lang="en-GB" sz="4000" dirty="0" err="1" smtClean="0"/>
              <a:t>FsUnit</a:t>
            </a:r>
            <a:r>
              <a:rPr lang="en-GB" sz="4000" dirty="0" smtClean="0"/>
              <a:t>, …</a:t>
            </a:r>
            <a:endParaRPr lang="en-GB" sz="4000" dirty="0"/>
          </a:p>
        </p:txBody>
      </p:sp>
    </p:spTree>
    <p:extLst>
      <p:ext uri="{BB962C8B-B14F-4D97-AF65-F5344CB8AC3E}">
        <p14:creationId xmlns:p14="http://schemas.microsoft.com/office/powerpoint/2010/main" val="2400101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r>
              <a:rPr lang="en-US" sz="6700" dirty="0" smtClean="0"/>
              <a:t>Part I</a:t>
            </a:r>
            <a:endParaRPr sz="6700" b="1" dirty="0"/>
          </a:p>
        </p:txBody>
      </p:sp>
      <p:sp>
        <p:nvSpPr>
          <p:cNvPr id="4" name="Text Placeholder 3"/>
          <p:cNvSpPr>
            <a:spLocks noGrp="1"/>
          </p:cNvSpPr>
          <p:nvPr>
            <p:ph type="body" idx="1"/>
          </p:nvPr>
        </p:nvSpPr>
        <p:spPr>
          <a:xfrm>
            <a:off x="519047" y="1448142"/>
            <a:ext cx="11147560" cy="1725088"/>
          </a:xfrm>
        </p:spPr>
        <p:txBody>
          <a:bodyPr/>
          <a:lstStyle/>
          <a:p>
            <a:pPr marL="0" indent="0">
              <a:buNone/>
            </a:pPr>
            <a:r>
              <a:rPr lang="en-GB" dirty="0" smtClean="0"/>
              <a:t>F# is changing…</a:t>
            </a:r>
          </a:p>
          <a:p>
            <a:pPr lvl="1"/>
            <a:r>
              <a:rPr lang="en-GB" dirty="0" smtClean="0"/>
              <a:t>…in subtle but important ways</a:t>
            </a:r>
          </a:p>
          <a:p>
            <a:pPr lvl="1"/>
            <a:endParaRPr lang="en-GB" dirty="0"/>
          </a:p>
        </p:txBody>
      </p:sp>
      <p:sp>
        <p:nvSpPr>
          <p:cNvPr id="5" name="Text Placeholder 2"/>
          <p:cNvSpPr txBox="1">
            <a:spLocks/>
          </p:cNvSpPr>
          <p:nvPr/>
        </p:nvSpPr>
        <p:spPr>
          <a:xfrm>
            <a:off x="843370" y="1503907"/>
            <a:ext cx="10727308" cy="1428413"/>
          </a:xfrm>
          <a:prstGeom prst="rect">
            <a:avLst/>
          </a:prstGeom>
        </p:spPr>
        <p:txBody>
          <a:bodyPr vert="horz" wrap="square" lIns="0" tIns="0" rIns="0" bIns="0" rtlCol="0" anchor="ctr">
            <a:normAutofit/>
          </a:bodyPr>
          <a:lstStyle/>
          <a:p>
            <a:pPr marL="558079" indent="-558079"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r>
              <a:rPr lang="en-GB" sz="4800" dirty="0">
                <a:solidFill>
                  <a:schemeClr val="accent4">
                    <a:lumMod val="50000"/>
                  </a:schemeClr>
                </a:solidFill>
                <a:latin typeface="Segoe Light" pitchFamily="34" charset="0"/>
              </a:rPr>
              <a:t>F</a:t>
            </a:r>
            <a:r>
              <a:rPr lang="en-GB" sz="4800" dirty="0" smtClean="0">
                <a:solidFill>
                  <a:schemeClr val="accent4">
                    <a:lumMod val="50000"/>
                  </a:schemeClr>
                </a:solidFill>
                <a:latin typeface="Segoe Light" pitchFamily="34" charset="0"/>
              </a:rPr>
              <a:t># runs on </a:t>
            </a:r>
            <a:r>
              <a:rPr lang="en-GB" sz="4800" dirty="0">
                <a:solidFill>
                  <a:schemeClr val="accent4">
                    <a:lumMod val="50000"/>
                  </a:schemeClr>
                </a:solidFill>
                <a:latin typeface="Segoe Light" pitchFamily="34" charset="0"/>
              </a:rPr>
              <a:t>many platforms</a:t>
            </a:r>
          </a:p>
        </p:txBody>
      </p:sp>
      <p:sp>
        <p:nvSpPr>
          <p:cNvPr id="8" name="Right Arrow 7"/>
          <p:cNvSpPr/>
          <p:nvPr/>
        </p:nvSpPr>
        <p:spPr bwMode="auto">
          <a:xfrm>
            <a:off x="4572000" y="3785851"/>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299773" y="3838064"/>
            <a:ext cx="4179029" cy="615553"/>
          </a:xfrm>
          <a:prstGeom prst="rect">
            <a:avLst/>
          </a:prstGeom>
          <a:noFill/>
        </p:spPr>
        <p:txBody>
          <a:bodyPr wrap="none" lIns="0" tIns="0" rIns="0" bIns="0" rtlCol="0">
            <a:spAutoFit/>
          </a:bodyPr>
          <a:lstStyle/>
          <a:p>
            <a:pPr algn="ctr"/>
            <a:r>
              <a:rPr lang="en-GB" sz="4000" dirty="0" smtClean="0">
                <a:gradFill>
                  <a:gsLst>
                    <a:gs pos="0">
                      <a:schemeClr val="tx1"/>
                    </a:gs>
                    <a:gs pos="86000">
                      <a:schemeClr val="tx1"/>
                    </a:gs>
                  </a:gsLst>
                  <a:lin ang="5400000" scaled="0"/>
                </a:gradFill>
                <a:latin typeface="Segoe Light" pitchFamily="34" charset="0"/>
              </a:rPr>
              <a:t>“F</a:t>
            </a:r>
            <a:r>
              <a:rPr lang="en-GB" sz="4000" dirty="0">
                <a:gradFill>
                  <a:gsLst>
                    <a:gs pos="0">
                      <a:schemeClr val="tx1"/>
                    </a:gs>
                    <a:gs pos="86000">
                      <a:schemeClr val="tx1"/>
                    </a:gs>
                  </a:gsLst>
                  <a:lin ang="5400000" scaled="0"/>
                </a:gradFill>
                <a:latin typeface="Segoe Light" pitchFamily="34" charset="0"/>
              </a:rPr>
              <a:t># </a:t>
            </a:r>
            <a:r>
              <a:rPr lang="en-GB" sz="4000" dirty="0" smtClean="0">
                <a:gradFill>
                  <a:gsLst>
                    <a:gs pos="0">
                      <a:schemeClr val="tx1"/>
                    </a:gs>
                    <a:gs pos="86000">
                      <a:schemeClr val="tx1"/>
                    </a:gs>
                  </a:gsLst>
                  <a:lin ang="5400000" scaled="0"/>
                </a:gradFill>
                <a:latin typeface="Segoe Light" pitchFamily="34" charset="0"/>
              </a:rPr>
              <a:t>is for Windows”</a:t>
            </a:r>
            <a:endParaRPr lang="en-GB" sz="4000" dirty="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171749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GPGPU Programming</a:t>
            </a:r>
            <a:endParaRPr lang="en-GB" dirty="0"/>
          </a:p>
        </p:txBody>
      </p:sp>
      <p:sp>
        <p:nvSpPr>
          <p:cNvPr id="3" name="Title 1"/>
          <p:cNvSpPr txBox="1">
            <a:spLocks/>
          </p:cNvSpPr>
          <p:nvPr/>
        </p:nvSpPr>
        <p:spPr>
          <a:xfrm>
            <a:off x="646531" y="4484265"/>
            <a:ext cx="11171635" cy="747897"/>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0"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r>
              <a:rPr lang="en-GB" sz="4000" dirty="0" smtClean="0"/>
              <a:t>search </a:t>
            </a:r>
            <a:r>
              <a:rPr lang="en-GB" sz="4000" dirty="0"/>
              <a:t>on </a:t>
            </a:r>
            <a:r>
              <a:rPr lang="en-GB" sz="4000" dirty="0" err="1"/>
              <a:t>nuget</a:t>
            </a:r>
            <a:r>
              <a:rPr lang="en-GB" sz="4000" dirty="0"/>
              <a:t> for </a:t>
            </a:r>
            <a:r>
              <a:rPr lang="en-GB" sz="4000" dirty="0" smtClean="0"/>
              <a:t>GPU or CUDA!</a:t>
            </a:r>
          </a:p>
          <a:p>
            <a:r>
              <a:rPr lang="en-GB" sz="4000" dirty="0"/>
              <a:t>s</a:t>
            </a:r>
            <a:r>
              <a:rPr lang="en-GB" sz="4000" dirty="0" smtClean="0"/>
              <a:t>earch on </a:t>
            </a:r>
            <a:r>
              <a:rPr lang="en-GB" sz="4000" dirty="0" err="1" smtClean="0"/>
              <a:t>google</a:t>
            </a:r>
            <a:r>
              <a:rPr lang="en-GB" sz="4000" dirty="0" smtClean="0"/>
              <a:t> for “C# GPGPU”</a:t>
            </a:r>
            <a:endParaRPr lang="en-GB" sz="4000" dirty="0"/>
          </a:p>
        </p:txBody>
      </p:sp>
    </p:spTree>
    <p:extLst>
      <p:ext uri="{BB962C8B-B14F-4D97-AF65-F5344CB8AC3E}">
        <p14:creationId xmlns:p14="http://schemas.microsoft.com/office/powerpoint/2010/main" val="1065844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8" tIns="54404" rIns="108808" bIns="54404" numCol="1" anchor="t" anchorCtr="0" compatLnSpc="1">
            <a:prstTxWarp prst="textNoShape">
              <a:avLst/>
            </a:prstTxWarp>
          </a:bodyPr>
          <a:lstStyle/>
          <a:p>
            <a:r>
              <a:rPr lang="de-DE" dirty="0" smtClean="0">
                <a:latin typeface="Gotham Book" charset="0"/>
              </a:rPr>
              <a:t>Alea.cuBase</a:t>
            </a:r>
          </a:p>
        </p:txBody>
      </p:sp>
      <p:sp>
        <p:nvSpPr>
          <p:cNvPr id="34819" name="Inhaltsplatzhalter 2"/>
          <p:cNvSpPr>
            <a:spLocks noGrp="1"/>
          </p:cNvSpPr>
          <p:nvPr>
            <p:ph type="body" sz="quarter" idx="10"/>
          </p:nvPr>
        </p:nvSpPr>
        <p:spPr bwMode="auto">
          <a:xfrm>
            <a:off x="519045" y="1448142"/>
            <a:ext cx="11147562" cy="25413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08" tIns="54404" rIns="108808" bIns="54404" numCol="1" anchor="t" anchorCtr="0" compatLnSpc="1">
            <a:prstTxWarp prst="textNoShape">
              <a:avLst/>
            </a:prstTxWarp>
          </a:bodyPr>
          <a:lstStyle/>
          <a:p>
            <a:pPr>
              <a:defRPr/>
            </a:pPr>
            <a:r>
              <a:rPr lang="en-US" sz="2400" dirty="0">
                <a:latin typeface="Gotham Light" charset="0"/>
                <a:ea typeface="MS PGothic" charset="0"/>
                <a:cs typeface="Gotham Light" charset="0"/>
              </a:rPr>
              <a:t>Complete solution to develop CUDA accelerated GPU applications in .NET</a:t>
            </a:r>
          </a:p>
          <a:p>
            <a:pPr lvl="1">
              <a:defRPr/>
            </a:pPr>
            <a:r>
              <a:rPr lang="en-US" sz="2000" dirty="0" smtClean="0">
                <a:latin typeface="Gotham Light" charset="0"/>
                <a:ea typeface="ＭＳ Ｐゴシック" charset="0"/>
                <a:cs typeface="Gotham Light" charset="0"/>
              </a:rPr>
              <a:t>Based on LLVM and CUDA 5 technology</a:t>
            </a:r>
            <a:endParaRPr lang="en-US" sz="2000" dirty="0">
              <a:latin typeface="Gotham Light" charset="0"/>
              <a:ea typeface="ＭＳ Ｐゴシック" charset="0"/>
              <a:cs typeface="Gotham Light" charset="0"/>
            </a:endParaRPr>
          </a:p>
          <a:p>
            <a:pPr lvl="1">
              <a:defRPr/>
            </a:pPr>
            <a:r>
              <a:rPr lang="en-US" sz="2000" dirty="0">
                <a:latin typeface="Gotham Light" charset="0"/>
                <a:ea typeface="ＭＳ Ｐゴシック" charset="0"/>
                <a:cs typeface="Gotham Light" charset="0"/>
              </a:rPr>
              <a:t>Uses F# code quotation</a:t>
            </a:r>
          </a:p>
          <a:p>
            <a:pPr lvl="1">
              <a:defRPr/>
            </a:pPr>
            <a:r>
              <a:rPr lang="en-US" sz="2000" dirty="0" smtClean="0">
                <a:latin typeface="Gotham Light" charset="0"/>
                <a:ea typeface="ＭＳ Ｐゴシック" charset="0"/>
                <a:cs typeface="Gotham Light" charset="0"/>
              </a:rPr>
              <a:t>Source </a:t>
            </a:r>
            <a:r>
              <a:rPr lang="en-US" sz="2000" dirty="0">
                <a:latin typeface="Gotham Light" charset="0"/>
                <a:ea typeface="ＭＳ Ｐゴシック" charset="0"/>
                <a:cs typeface="Gotham Light" charset="0"/>
              </a:rPr>
              <a:t>code solution</a:t>
            </a:r>
          </a:p>
          <a:p>
            <a:pPr lvl="1">
              <a:defRPr/>
            </a:pPr>
            <a:r>
              <a:rPr lang="en-US" sz="2000" dirty="0">
                <a:latin typeface="Gotham Light" charset="0"/>
                <a:ea typeface="ＭＳ Ｐゴシック" charset="0"/>
                <a:cs typeface="Gotham Light" charset="0"/>
              </a:rPr>
              <a:t>No </a:t>
            </a:r>
            <a:r>
              <a:rPr lang="en-US" sz="2000" dirty="0" smtClean="0">
                <a:latin typeface="Gotham Light" charset="0"/>
                <a:ea typeface="ＭＳ Ｐゴシック" charset="0"/>
                <a:cs typeface="Gotham Light" charset="0"/>
              </a:rPr>
              <a:t>wrappers, no post </a:t>
            </a:r>
            <a:r>
              <a:rPr lang="en-US" sz="2000" dirty="0">
                <a:latin typeface="Gotham Light" charset="0"/>
                <a:ea typeface="ＭＳ Ｐゴシック" charset="0"/>
                <a:cs typeface="Gotham Light" charset="0"/>
              </a:rPr>
              <a:t>build process to transform IL code </a:t>
            </a:r>
            <a:endParaRPr lang="en-US" sz="2000" dirty="0" smtClean="0">
              <a:latin typeface="Gotham Light" charset="0"/>
              <a:ea typeface="ＭＳ Ｐゴシック" charset="0"/>
              <a:cs typeface="Gotham Light" charset="0"/>
            </a:endParaRPr>
          </a:p>
          <a:p>
            <a:pPr lvl="1">
              <a:defRPr/>
            </a:pPr>
            <a:r>
              <a:rPr lang="en-US" sz="2000" dirty="0" smtClean="0">
                <a:latin typeface="Gotham Light" charset="0"/>
                <a:ea typeface="ＭＳ Ｐゴシック" charset="0"/>
                <a:cs typeface="Gotham Light" charset="0"/>
              </a:rPr>
              <a:t>Our base technology for GPU projects</a:t>
            </a:r>
            <a:endParaRPr lang="en-US" sz="2000" dirty="0">
              <a:latin typeface="Gotham Light" charset="0"/>
              <a:ea typeface="ＭＳ Ｐゴシック" charset="0"/>
              <a:cs typeface="Gotham Light" charset="0"/>
            </a:endParaRPr>
          </a:p>
          <a:p>
            <a:pPr marL="0" indent="0">
              <a:buNone/>
              <a:defRPr/>
            </a:pPr>
            <a:endParaRPr lang="en-US" sz="2400" dirty="0">
              <a:latin typeface="Gotham Light" charset="0"/>
              <a:ea typeface="MS PGothic" charset="0"/>
              <a:cs typeface="Gotham Light" charset="0"/>
            </a:endParaRPr>
          </a:p>
        </p:txBody>
      </p:sp>
      <p:grpSp>
        <p:nvGrpSpPr>
          <p:cNvPr id="6148" name="Gruppierung 4"/>
          <p:cNvGrpSpPr>
            <a:grpSpLocks/>
          </p:cNvGrpSpPr>
          <p:nvPr/>
        </p:nvGrpSpPr>
        <p:grpSpPr bwMode="auto">
          <a:xfrm>
            <a:off x="522613" y="4240041"/>
            <a:ext cx="3290130" cy="888731"/>
            <a:chOff x="505722" y="3698939"/>
            <a:chExt cx="2468854" cy="887792"/>
          </a:xfrm>
        </p:grpSpPr>
        <p:sp>
          <p:nvSpPr>
            <p:cNvPr id="2" name="Abgerundetes Rechteck 1"/>
            <p:cNvSpPr>
              <a:spLocks noChangeArrowheads="1"/>
            </p:cNvSpPr>
            <p:nvPr/>
          </p:nvSpPr>
          <p:spPr bwMode="auto">
            <a:xfrm>
              <a:off x="505722" y="3698939"/>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8196"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65" name="Textfeld 10"/>
            <p:cNvSpPr txBox="1">
              <a:spLocks noChangeArrowheads="1"/>
            </p:cNvSpPr>
            <p:nvPr/>
          </p:nvSpPr>
          <p:spPr bwMode="auto">
            <a:xfrm>
              <a:off x="906443" y="3756612"/>
              <a:ext cx="1667411"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8196" eaLnBrk="1" fontAlgn="base" hangingPunct="1">
                <a:spcBef>
                  <a:spcPct val="0"/>
                </a:spcBef>
                <a:spcAft>
                  <a:spcPct val="0"/>
                </a:spcAft>
              </a:pPr>
              <a:r>
                <a:rPr lang="en-US" sz="2400">
                  <a:solidFill>
                    <a:srgbClr val="AAAAAA"/>
                  </a:solidFill>
                  <a:latin typeface="Gotham Book" charset="0"/>
                </a:rPr>
                <a:t>Dynamic code </a:t>
              </a:r>
            </a:p>
            <a:p>
              <a:pPr algn="ctr" defTabSz="1088196" eaLnBrk="1" fontAlgn="base" hangingPunct="1">
                <a:spcBef>
                  <a:spcPct val="0"/>
                </a:spcBef>
                <a:spcAft>
                  <a:spcPct val="0"/>
                </a:spcAft>
              </a:pPr>
              <a:r>
                <a:rPr lang="en-US" sz="2400">
                  <a:solidFill>
                    <a:srgbClr val="AAAAAA"/>
                  </a:solidFill>
                  <a:latin typeface="Gotham Book" charset="0"/>
                </a:rPr>
                <a:t>generation</a:t>
              </a:r>
            </a:p>
          </p:txBody>
        </p:sp>
      </p:grpSp>
      <p:grpSp>
        <p:nvGrpSpPr>
          <p:cNvPr id="6149" name="Gruppierung 5"/>
          <p:cNvGrpSpPr>
            <a:grpSpLocks/>
          </p:cNvGrpSpPr>
          <p:nvPr/>
        </p:nvGrpSpPr>
        <p:grpSpPr bwMode="auto">
          <a:xfrm>
            <a:off x="4428454" y="4240041"/>
            <a:ext cx="3290130" cy="888731"/>
            <a:chOff x="4472652" y="3330933"/>
            <a:chExt cx="2468854" cy="887792"/>
          </a:xfrm>
        </p:grpSpPr>
        <p:sp>
          <p:nvSpPr>
            <p:cNvPr id="22" name="Abgerundetes Rechteck 21"/>
            <p:cNvSpPr>
              <a:spLocks noChangeArrowheads="1"/>
            </p:cNvSpPr>
            <p:nvPr/>
          </p:nvSpPr>
          <p:spPr bwMode="auto">
            <a:xfrm>
              <a:off x="4472652" y="3330933"/>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8196"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63" name="Textfeld 12"/>
            <p:cNvSpPr txBox="1">
              <a:spLocks noChangeArrowheads="1"/>
            </p:cNvSpPr>
            <p:nvPr/>
          </p:nvSpPr>
          <p:spPr bwMode="auto">
            <a:xfrm>
              <a:off x="4879989" y="3388606"/>
              <a:ext cx="1654179"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8196" eaLnBrk="1" fontAlgn="base" hangingPunct="1">
                <a:spcBef>
                  <a:spcPct val="0"/>
                </a:spcBef>
                <a:spcAft>
                  <a:spcPct val="0"/>
                </a:spcAft>
              </a:pPr>
              <a:r>
                <a:rPr lang="en-US" sz="2400">
                  <a:solidFill>
                    <a:srgbClr val="AAAAAA"/>
                  </a:solidFill>
                  <a:latin typeface="Gotham Book" charset="0"/>
                </a:rPr>
                <a:t>GPU algorithm</a:t>
              </a:r>
            </a:p>
            <a:p>
              <a:pPr algn="ctr" defTabSz="1088196" eaLnBrk="1" fontAlgn="base" hangingPunct="1">
                <a:spcBef>
                  <a:spcPct val="0"/>
                </a:spcBef>
                <a:spcAft>
                  <a:spcPct val="0"/>
                </a:spcAft>
              </a:pPr>
              <a:r>
                <a:rPr lang="en-US" sz="2400">
                  <a:solidFill>
                    <a:srgbClr val="AAAAAA"/>
                  </a:solidFill>
                  <a:latin typeface="Gotham Book" charset="0"/>
                </a:rPr>
                <a:t>scripting</a:t>
              </a:r>
            </a:p>
          </p:txBody>
        </p:sp>
      </p:grpSp>
      <p:grpSp>
        <p:nvGrpSpPr>
          <p:cNvPr id="6150" name="Gruppierung 3"/>
          <p:cNvGrpSpPr>
            <a:grpSpLocks/>
          </p:cNvGrpSpPr>
          <p:nvPr/>
        </p:nvGrpSpPr>
        <p:grpSpPr bwMode="auto">
          <a:xfrm>
            <a:off x="8334294" y="4240056"/>
            <a:ext cx="3290130" cy="885169"/>
            <a:chOff x="2238612" y="5000241"/>
            <a:chExt cx="2468854" cy="884231"/>
          </a:xfrm>
        </p:grpSpPr>
        <p:sp>
          <p:nvSpPr>
            <p:cNvPr id="24" name="Abgerundetes Rechteck 23"/>
            <p:cNvSpPr>
              <a:spLocks noChangeArrowheads="1"/>
            </p:cNvSpPr>
            <p:nvPr/>
          </p:nvSpPr>
          <p:spPr bwMode="auto">
            <a:xfrm>
              <a:off x="2238612" y="5000241"/>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8196"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61" name="Textfeld 18"/>
            <p:cNvSpPr txBox="1">
              <a:spLocks noChangeArrowheads="1"/>
            </p:cNvSpPr>
            <p:nvPr/>
          </p:nvSpPr>
          <p:spPr bwMode="auto">
            <a:xfrm>
              <a:off x="2665196" y="5054355"/>
              <a:ext cx="1615688" cy="83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8196" eaLnBrk="1" fontAlgn="base" hangingPunct="1">
                <a:spcBef>
                  <a:spcPct val="0"/>
                </a:spcBef>
                <a:spcAft>
                  <a:spcPct val="0"/>
                </a:spcAft>
              </a:pPr>
              <a:r>
                <a:rPr lang="en-US" sz="2400">
                  <a:solidFill>
                    <a:srgbClr val="AAAAAA"/>
                  </a:solidFill>
                  <a:latin typeface="Gotham Book" charset="0"/>
                </a:rPr>
                <a:t>Industry grade</a:t>
              </a:r>
            </a:p>
            <a:p>
              <a:pPr algn="ctr" defTabSz="1088196" eaLnBrk="1" fontAlgn="base" hangingPunct="1">
                <a:spcBef>
                  <a:spcPct val="0"/>
                </a:spcBef>
                <a:spcAft>
                  <a:spcPct val="0"/>
                </a:spcAft>
              </a:pPr>
              <a:r>
                <a:rPr lang="en-US" sz="2400">
                  <a:solidFill>
                    <a:srgbClr val="AAAAAA"/>
                  </a:solidFill>
                  <a:latin typeface="Gotham Book" charset="0"/>
                </a:rPr>
                <a:t>performance</a:t>
              </a:r>
            </a:p>
          </p:txBody>
        </p:sp>
      </p:grpSp>
      <p:grpSp>
        <p:nvGrpSpPr>
          <p:cNvPr id="6151" name="Gruppierung 25"/>
          <p:cNvGrpSpPr>
            <a:grpSpLocks/>
          </p:cNvGrpSpPr>
          <p:nvPr/>
        </p:nvGrpSpPr>
        <p:grpSpPr bwMode="auto">
          <a:xfrm>
            <a:off x="492992" y="5459526"/>
            <a:ext cx="3290130" cy="888731"/>
            <a:chOff x="505722" y="3698939"/>
            <a:chExt cx="2468854" cy="887792"/>
          </a:xfrm>
        </p:grpSpPr>
        <p:sp>
          <p:nvSpPr>
            <p:cNvPr id="27" name="Abgerundetes Rechteck 26"/>
            <p:cNvSpPr>
              <a:spLocks noChangeArrowheads="1"/>
            </p:cNvSpPr>
            <p:nvPr/>
          </p:nvSpPr>
          <p:spPr bwMode="auto">
            <a:xfrm>
              <a:off x="505722" y="3698939"/>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8196"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59" name="Textfeld 27"/>
            <p:cNvSpPr txBox="1">
              <a:spLocks noChangeArrowheads="1"/>
            </p:cNvSpPr>
            <p:nvPr/>
          </p:nvSpPr>
          <p:spPr bwMode="auto">
            <a:xfrm>
              <a:off x="1008692" y="3756612"/>
              <a:ext cx="1462924"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8196" eaLnBrk="1" fontAlgn="base" hangingPunct="1">
                <a:spcBef>
                  <a:spcPct val="0"/>
                </a:spcBef>
                <a:spcAft>
                  <a:spcPct val="0"/>
                </a:spcAft>
              </a:pPr>
              <a:r>
                <a:rPr lang="en-US" sz="2400">
                  <a:solidFill>
                    <a:srgbClr val="AAAAAA"/>
                  </a:solidFill>
                  <a:latin typeface="Gotham Book" charset="0"/>
                </a:rPr>
                <a:t>Rapid</a:t>
              </a:r>
            </a:p>
            <a:p>
              <a:pPr algn="ctr" defTabSz="1088196" eaLnBrk="1" fontAlgn="base" hangingPunct="1">
                <a:spcBef>
                  <a:spcPct val="0"/>
                </a:spcBef>
                <a:spcAft>
                  <a:spcPct val="0"/>
                </a:spcAft>
              </a:pPr>
              <a:r>
                <a:rPr lang="en-US" sz="2400">
                  <a:solidFill>
                    <a:srgbClr val="AAAAAA"/>
                  </a:solidFill>
                  <a:latin typeface="Gotham Book" charset="0"/>
                </a:rPr>
                <a:t>development</a:t>
              </a:r>
            </a:p>
          </p:txBody>
        </p:sp>
      </p:grpSp>
      <p:grpSp>
        <p:nvGrpSpPr>
          <p:cNvPr id="6152" name="Gruppierung 28"/>
          <p:cNvGrpSpPr>
            <a:grpSpLocks/>
          </p:cNvGrpSpPr>
          <p:nvPr/>
        </p:nvGrpSpPr>
        <p:grpSpPr bwMode="auto">
          <a:xfrm>
            <a:off x="4398832" y="5459526"/>
            <a:ext cx="3290130" cy="888731"/>
            <a:chOff x="4472652" y="3330933"/>
            <a:chExt cx="2468854" cy="887792"/>
          </a:xfrm>
        </p:grpSpPr>
        <p:sp>
          <p:nvSpPr>
            <p:cNvPr id="30" name="Abgerundetes Rechteck 29"/>
            <p:cNvSpPr>
              <a:spLocks noChangeArrowheads="1"/>
            </p:cNvSpPr>
            <p:nvPr/>
          </p:nvSpPr>
          <p:spPr bwMode="auto">
            <a:xfrm>
              <a:off x="4472652" y="3330933"/>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8196"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57" name="Textfeld 30"/>
            <p:cNvSpPr txBox="1">
              <a:spLocks noChangeArrowheads="1"/>
            </p:cNvSpPr>
            <p:nvPr/>
          </p:nvSpPr>
          <p:spPr bwMode="auto">
            <a:xfrm>
              <a:off x="4809023" y="3388606"/>
              <a:ext cx="1796117"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8196" eaLnBrk="1" fontAlgn="base" hangingPunct="1">
                <a:spcBef>
                  <a:spcPct val="0"/>
                </a:spcBef>
                <a:spcAft>
                  <a:spcPct val="0"/>
                </a:spcAft>
              </a:pPr>
              <a:r>
                <a:rPr lang="en-US" sz="2400">
                  <a:solidFill>
                    <a:srgbClr val="AAAAAA"/>
                  </a:solidFill>
                  <a:latin typeface="Gotham Book" charset="0"/>
                </a:rPr>
                <a:t>Solid framework</a:t>
              </a:r>
            </a:p>
            <a:p>
              <a:pPr algn="ctr" defTabSz="1088196" eaLnBrk="1" fontAlgn="base" hangingPunct="1">
                <a:spcBef>
                  <a:spcPct val="0"/>
                </a:spcBef>
                <a:spcAft>
                  <a:spcPct val="0"/>
                </a:spcAft>
              </a:pPr>
              <a:r>
                <a:rPr lang="en-US" sz="2400">
                  <a:solidFill>
                    <a:srgbClr val="AAAAAA"/>
                  </a:solidFill>
                  <a:latin typeface="Gotham Book" charset="0"/>
                </a:rPr>
                <a:t>for reusability</a:t>
              </a:r>
            </a:p>
          </p:txBody>
        </p:sp>
      </p:grpSp>
      <p:grpSp>
        <p:nvGrpSpPr>
          <p:cNvPr id="6153" name="Gruppierung 31"/>
          <p:cNvGrpSpPr>
            <a:grpSpLocks/>
          </p:cNvGrpSpPr>
          <p:nvPr/>
        </p:nvGrpSpPr>
        <p:grpSpPr bwMode="auto">
          <a:xfrm>
            <a:off x="8304673" y="5459540"/>
            <a:ext cx="3290130" cy="885169"/>
            <a:chOff x="2238612" y="5000241"/>
            <a:chExt cx="2468854" cy="884231"/>
          </a:xfrm>
        </p:grpSpPr>
        <p:sp>
          <p:nvSpPr>
            <p:cNvPr id="33" name="Abgerundetes Rechteck 32"/>
            <p:cNvSpPr>
              <a:spLocks noChangeArrowheads="1"/>
            </p:cNvSpPr>
            <p:nvPr/>
          </p:nvSpPr>
          <p:spPr bwMode="auto">
            <a:xfrm>
              <a:off x="2238612" y="5000241"/>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8196"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55" name="Textfeld 33"/>
            <p:cNvSpPr txBox="1">
              <a:spLocks noChangeArrowheads="1"/>
            </p:cNvSpPr>
            <p:nvPr/>
          </p:nvSpPr>
          <p:spPr bwMode="auto">
            <a:xfrm>
              <a:off x="2529876" y="5054355"/>
              <a:ext cx="1886333" cy="83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8196" eaLnBrk="1" fontAlgn="base" hangingPunct="1">
                <a:spcBef>
                  <a:spcPct val="0"/>
                </a:spcBef>
                <a:spcAft>
                  <a:spcPct val="0"/>
                </a:spcAft>
              </a:pPr>
              <a:r>
                <a:rPr lang="en-US" sz="2400">
                  <a:solidFill>
                    <a:srgbClr val="AAAAAA"/>
                  </a:solidFill>
                  <a:latin typeface="Gotham Book" charset="0"/>
                </a:rPr>
                <a:t>Advanced CUDA</a:t>
              </a:r>
              <a:br>
                <a:rPr lang="en-US" sz="2400">
                  <a:solidFill>
                    <a:srgbClr val="AAAAAA"/>
                  </a:solidFill>
                  <a:latin typeface="Gotham Book" charset="0"/>
                </a:rPr>
              </a:br>
              <a:r>
                <a:rPr lang="en-US" sz="2400">
                  <a:solidFill>
                    <a:srgbClr val="AAAAAA"/>
                  </a:solidFill>
                  <a:latin typeface="Gotham Book" charset="0"/>
                </a:rPr>
                <a:t>programming</a:t>
              </a:r>
            </a:p>
          </p:txBody>
        </p:sp>
      </p:grpSp>
      <p:pic>
        <p:nvPicPr>
          <p:cNvPr id="3" name="Bild 2" descr="Alea.CUDA_GPU_cuda_monad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577" y="1599039"/>
            <a:ext cx="4292007" cy="2309508"/>
          </a:xfrm>
          <a:prstGeom prst="rect">
            <a:avLst/>
          </a:prstGeom>
        </p:spPr>
      </p:pic>
    </p:spTree>
    <p:extLst>
      <p:ext uri="{BB962C8B-B14F-4D97-AF65-F5344CB8AC3E}">
        <p14:creationId xmlns:p14="http://schemas.microsoft.com/office/powerpoint/2010/main" val="803029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Math and Statistics Packages</a:t>
            </a:r>
            <a:endParaRPr lang="en-GB" dirty="0"/>
          </a:p>
        </p:txBody>
      </p:sp>
      <p:sp>
        <p:nvSpPr>
          <p:cNvPr id="3" name="Title 1"/>
          <p:cNvSpPr txBox="1">
            <a:spLocks/>
          </p:cNvSpPr>
          <p:nvPr/>
        </p:nvSpPr>
        <p:spPr>
          <a:xfrm>
            <a:off x="837601" y="4552504"/>
            <a:ext cx="11171635" cy="498598"/>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r>
              <a:rPr lang="en-GB" sz="3600" dirty="0" smtClean="0"/>
              <a:t>See </a:t>
            </a:r>
            <a:r>
              <a:rPr lang="en-GB" sz="3600" dirty="0" smtClean="0">
                <a:hlinkClick r:id="rId2"/>
              </a:rPr>
              <a:t>http://fsharp.org</a:t>
            </a:r>
            <a:endParaRPr lang="en-GB" sz="3600" dirty="0" smtClean="0"/>
          </a:p>
          <a:p>
            <a:r>
              <a:rPr lang="en-GB" sz="3600" dirty="0"/>
              <a:t>Search on </a:t>
            </a:r>
            <a:r>
              <a:rPr lang="en-GB" sz="3600" dirty="0" err="1"/>
              <a:t>nuget</a:t>
            </a:r>
            <a:r>
              <a:rPr lang="en-GB" sz="3600" dirty="0"/>
              <a:t> for </a:t>
            </a:r>
            <a:r>
              <a:rPr lang="en-GB" sz="3600" dirty="0" smtClean="0"/>
              <a:t>statistics</a:t>
            </a:r>
          </a:p>
          <a:p>
            <a:endParaRPr lang="en-GB" sz="3600" dirty="0" smtClean="0"/>
          </a:p>
          <a:p>
            <a:r>
              <a:rPr lang="en-GB" sz="3600" dirty="0" smtClean="0"/>
              <a:t>Math.NET, </a:t>
            </a:r>
            <a:r>
              <a:rPr lang="en-GB" sz="3600" dirty="0" err="1" smtClean="0"/>
              <a:t>ExtremeOptimization</a:t>
            </a:r>
            <a:r>
              <a:rPr lang="en-GB" sz="3600" dirty="0" smtClean="0"/>
              <a:t>, F# for </a:t>
            </a:r>
            <a:r>
              <a:rPr lang="en-GB" sz="3600" dirty="0" err="1" smtClean="0"/>
              <a:t>Numerics</a:t>
            </a:r>
            <a:r>
              <a:rPr lang="en-GB" sz="3600" dirty="0" smtClean="0"/>
              <a:t>, </a:t>
            </a:r>
            <a:r>
              <a:rPr lang="en-GB" sz="3600" dirty="0" err="1" smtClean="0"/>
              <a:t>FCore</a:t>
            </a:r>
            <a:r>
              <a:rPr lang="en-GB" sz="3600" dirty="0" smtClean="0"/>
              <a:t>, </a:t>
            </a:r>
            <a:r>
              <a:rPr lang="en-GB" sz="3600" dirty="0" err="1" smtClean="0"/>
              <a:t>NMath</a:t>
            </a:r>
            <a:r>
              <a:rPr lang="en-GB" sz="3600" dirty="0" smtClean="0"/>
              <a:t>, …</a:t>
            </a:r>
          </a:p>
        </p:txBody>
      </p:sp>
    </p:spTree>
    <p:extLst>
      <p:ext uri="{BB962C8B-B14F-4D97-AF65-F5344CB8AC3E}">
        <p14:creationId xmlns:p14="http://schemas.microsoft.com/office/powerpoint/2010/main" val="418978876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Part I: Summary</a:t>
            </a:r>
            <a:endParaRPr lang="en-GB" dirty="0"/>
          </a:p>
        </p:txBody>
      </p:sp>
      <p:sp>
        <p:nvSpPr>
          <p:cNvPr id="4" name="Text Placeholder 3"/>
          <p:cNvSpPr>
            <a:spLocks noGrp="1"/>
          </p:cNvSpPr>
          <p:nvPr>
            <p:ph type="body" sz="quarter" idx="10"/>
          </p:nvPr>
        </p:nvSpPr>
        <p:spPr>
          <a:xfrm>
            <a:off x="519045" y="1448142"/>
            <a:ext cx="11147562" cy="4610493"/>
          </a:xfrm>
        </p:spPr>
        <p:txBody>
          <a:bodyPr/>
          <a:lstStyle/>
          <a:p>
            <a:r>
              <a:rPr lang="en-GB" dirty="0" smtClean="0"/>
              <a:t>F# is open source, cross-platform with many contributors</a:t>
            </a:r>
            <a:endParaRPr lang="en-GB" dirty="0"/>
          </a:p>
          <a:p>
            <a:pPr lvl="1"/>
            <a:r>
              <a:rPr lang="en-GB" dirty="0" smtClean="0"/>
              <a:t>The core compiler and library are done at Microsoft using a “code drop” model</a:t>
            </a:r>
          </a:p>
          <a:p>
            <a:pPr lvl="1"/>
            <a:r>
              <a:rPr lang="en-GB" dirty="0" smtClean="0"/>
              <a:t>The fsharp.org community are OK with that</a:t>
            </a:r>
          </a:p>
          <a:p>
            <a:endParaRPr lang="en-GB" dirty="0"/>
          </a:p>
          <a:p>
            <a:r>
              <a:rPr lang="en-GB" dirty="0" smtClean="0"/>
              <a:t>The F# </a:t>
            </a:r>
            <a:r>
              <a:rPr lang="en-GB" dirty="0" err="1" smtClean="0"/>
              <a:t>Exosystem</a:t>
            </a:r>
            <a:r>
              <a:rPr lang="en-GB" dirty="0" smtClean="0"/>
              <a:t> is big, rich, active and multi-faceted</a:t>
            </a:r>
            <a:endParaRPr lang="en-GB" dirty="0"/>
          </a:p>
        </p:txBody>
      </p:sp>
    </p:spTree>
    <p:extLst>
      <p:ext uri="{BB962C8B-B14F-4D97-AF65-F5344CB8AC3E}">
        <p14:creationId xmlns:p14="http://schemas.microsoft.com/office/powerpoint/2010/main" val="392558001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Part II </a:t>
            </a:r>
            <a:br>
              <a:rPr lang="en-GB" dirty="0" smtClean="0"/>
            </a:br>
            <a:r>
              <a:rPr lang="en-GB" dirty="0" smtClean="0"/>
              <a:t>From Broad, to Really, Really Broad</a:t>
            </a:r>
            <a:endParaRPr lang="en-GB" dirty="0"/>
          </a:p>
        </p:txBody>
      </p:sp>
    </p:spTree>
    <p:extLst>
      <p:ext uri="{BB962C8B-B14F-4D97-AF65-F5344CB8AC3E}">
        <p14:creationId xmlns:p14="http://schemas.microsoft.com/office/powerpoint/2010/main" val="56922144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5"/>
            <a:ext cx="11147562" cy="664797"/>
          </a:xfrm>
        </p:spPr>
        <p:txBody>
          <a:bodyPr/>
          <a:lstStyle/>
          <a:p>
            <a:r>
              <a:rPr lang="en-GB" sz="4800" dirty="0">
                <a:latin typeface="Segoe UI (Headings)"/>
              </a:rPr>
              <a:t>Recap: The Information Revolution</a:t>
            </a:r>
          </a:p>
        </p:txBody>
      </p:sp>
      <p:pic>
        <p:nvPicPr>
          <p:cNvPr id="1026" name="Picture 2" descr="http://blog.programmableweb.com/wp-content/api-timelin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75" y="1594248"/>
            <a:ext cx="8431619" cy="3967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218552348"/>
              </p:ext>
            </p:extLst>
          </p:nvPr>
        </p:nvGraphicFramePr>
        <p:xfrm>
          <a:off x="2386995" y="1355794"/>
          <a:ext cx="7293961" cy="3226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362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All your types are belong to us….</a:t>
            </a:r>
            <a:endParaRPr lang="en-GB" dirty="0"/>
          </a:p>
        </p:txBody>
      </p:sp>
      <p:pic>
        <p:nvPicPr>
          <p:cNvPr id="5122" name="Picture 2" descr="http://www.albinoblacksheep.com/flash/960/ba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255" y="1487606"/>
            <a:ext cx="8807355" cy="4954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9794" y="5040237"/>
            <a:ext cx="737381" cy="323165"/>
          </a:xfrm>
          <a:prstGeom prst="rect">
            <a:avLst/>
          </a:prstGeom>
          <a:solidFill>
            <a:schemeClr val="tx1"/>
          </a:solidFill>
        </p:spPr>
        <p:txBody>
          <a:bodyPr wrap="none" lIns="0" tIns="0" rIns="0" bIns="0" rtlCol="0">
            <a:spAutoFit/>
          </a:bodyPr>
          <a:lstStyle/>
          <a:p>
            <a:r>
              <a:rPr lang="en-GB" b="1" dirty="0">
                <a:solidFill>
                  <a:schemeClr val="bg1"/>
                </a:solidFill>
                <a:latin typeface="Consolas" pitchFamily="49" charset="0"/>
                <a:cs typeface="Consolas" pitchFamily="49" charset="0"/>
              </a:rPr>
              <a:t>types</a:t>
            </a:r>
          </a:p>
        </p:txBody>
      </p:sp>
    </p:spTree>
    <p:extLst>
      <p:ext uri="{BB962C8B-B14F-4D97-AF65-F5344CB8AC3E}">
        <p14:creationId xmlns:p14="http://schemas.microsoft.com/office/powerpoint/2010/main" val="55968343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SQL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47</a:t>
            </a:fld>
            <a:endParaRPr lang="en-GB">
              <a:solidFill>
                <a:srgbClr val="FFFFFF"/>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0" t="17991" r="29722" b="29610"/>
          <a:stretch/>
        </p:blipFill>
        <p:spPr bwMode="auto">
          <a:xfrm>
            <a:off x="268465" y="1402878"/>
            <a:ext cx="11632320" cy="386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713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CSV</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48</a:t>
            </a:fld>
            <a:endParaRPr lang="en-GB">
              <a:solidFill>
                <a:srgbClr val="FFFFFF"/>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19" t="23413" r="13144" b="35663"/>
          <a:stretch/>
        </p:blipFill>
        <p:spPr bwMode="auto">
          <a:xfrm>
            <a:off x="1071639" y="1471788"/>
            <a:ext cx="10828975" cy="393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183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JSON</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49</a:t>
            </a:fld>
            <a:endParaRPr lang="en-GB">
              <a:solidFill>
                <a:srgbClr val="FFFFFF"/>
              </a:solidFill>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5341"/>
          <a:stretch/>
        </p:blipFill>
        <p:spPr bwMode="auto">
          <a:xfrm>
            <a:off x="1113667" y="2060509"/>
            <a:ext cx="10567519" cy="19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6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r>
              <a:rPr lang="en-US" sz="6700" dirty="0"/>
              <a:t>Overview</a:t>
            </a:r>
            <a:endParaRPr sz="6700" b="1" dirty="0"/>
          </a:p>
        </p:txBody>
      </p:sp>
      <p:sp>
        <p:nvSpPr>
          <p:cNvPr id="4" name="Text Placeholder 3"/>
          <p:cNvSpPr>
            <a:spLocks noGrp="1"/>
          </p:cNvSpPr>
          <p:nvPr>
            <p:ph type="body" idx="1"/>
          </p:nvPr>
        </p:nvSpPr>
        <p:spPr>
          <a:xfrm>
            <a:off x="519047" y="1448142"/>
            <a:ext cx="11147560" cy="1725088"/>
          </a:xfrm>
        </p:spPr>
        <p:txBody>
          <a:bodyPr/>
          <a:lstStyle/>
          <a:p>
            <a:pPr marL="0" indent="0">
              <a:buNone/>
            </a:pPr>
            <a:r>
              <a:rPr lang="en-GB" dirty="0" smtClean="0"/>
              <a:t>F# is changing…</a:t>
            </a:r>
          </a:p>
          <a:p>
            <a:pPr lvl="1"/>
            <a:r>
              <a:rPr lang="en-GB" dirty="0" smtClean="0"/>
              <a:t>…in subtle but important ways</a:t>
            </a:r>
          </a:p>
          <a:p>
            <a:pPr lvl="1"/>
            <a:endParaRPr lang="en-GB" dirty="0"/>
          </a:p>
        </p:txBody>
      </p:sp>
      <p:sp>
        <p:nvSpPr>
          <p:cNvPr id="5" name="Text Placeholder 2"/>
          <p:cNvSpPr txBox="1">
            <a:spLocks/>
          </p:cNvSpPr>
          <p:nvPr/>
        </p:nvSpPr>
        <p:spPr>
          <a:xfrm>
            <a:off x="843370" y="1503908"/>
            <a:ext cx="10727308" cy="1428413"/>
          </a:xfrm>
          <a:prstGeom prst="rect">
            <a:avLst/>
          </a:prstGeom>
        </p:spPr>
        <p:txBody>
          <a:bodyPr vert="horz" wrap="square" lIns="0" tIns="0" rIns="0" bIns="0" rtlCol="0" anchor="ctr">
            <a:normAutofit/>
          </a:bodyPr>
          <a:lstStyle/>
          <a:p>
            <a:pPr marL="558079" indent="-558079"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r>
              <a:rPr lang="en-GB" sz="4800" dirty="0" smtClean="0">
                <a:solidFill>
                  <a:schemeClr val="accent4">
                    <a:lumMod val="50000"/>
                  </a:schemeClr>
                </a:solidFill>
                <a:latin typeface="Segoe Light" pitchFamily="34" charset="0"/>
              </a:rPr>
              <a:t>“F</a:t>
            </a:r>
            <a:r>
              <a:rPr lang="en-GB" sz="4800" dirty="0">
                <a:solidFill>
                  <a:schemeClr val="accent4">
                    <a:lumMod val="50000"/>
                  </a:schemeClr>
                </a:solidFill>
                <a:latin typeface="Segoe Light" pitchFamily="34" charset="0"/>
              </a:rPr>
              <a:t># </a:t>
            </a:r>
            <a:r>
              <a:rPr lang="en-GB" sz="4800" dirty="0" smtClean="0">
                <a:solidFill>
                  <a:schemeClr val="accent4">
                    <a:lumMod val="50000"/>
                  </a:schemeClr>
                </a:solidFill>
                <a:latin typeface="Segoe Light" pitchFamily="34" charset="0"/>
              </a:rPr>
              <a:t>has </a:t>
            </a:r>
            <a:r>
              <a:rPr lang="en-GB" sz="4800" dirty="0">
                <a:solidFill>
                  <a:schemeClr val="accent4">
                    <a:lumMod val="50000"/>
                  </a:schemeClr>
                </a:solidFill>
                <a:latin typeface="Segoe Light" pitchFamily="34" charset="0"/>
              </a:rPr>
              <a:t>many </a:t>
            </a:r>
            <a:r>
              <a:rPr lang="en-GB" sz="4800" dirty="0" smtClean="0">
                <a:solidFill>
                  <a:schemeClr val="accent4">
                    <a:lumMod val="50000"/>
                  </a:schemeClr>
                </a:solidFill>
                <a:latin typeface="Segoe Light" pitchFamily="34" charset="0"/>
              </a:rPr>
              <a:t>contributors”</a:t>
            </a:r>
            <a:endParaRPr lang="en-GB" sz="4800" dirty="0">
              <a:solidFill>
                <a:schemeClr val="accent4">
                  <a:lumMod val="50000"/>
                </a:schemeClr>
              </a:solidFill>
              <a:latin typeface="Segoe Light" pitchFamily="34" charset="0"/>
            </a:endParaRPr>
          </a:p>
        </p:txBody>
      </p:sp>
      <p:sp>
        <p:nvSpPr>
          <p:cNvPr id="8" name="Right Arrow 7"/>
          <p:cNvSpPr/>
          <p:nvPr/>
        </p:nvSpPr>
        <p:spPr bwMode="auto">
          <a:xfrm>
            <a:off x="4572000" y="3785851"/>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1237849" y="3838064"/>
            <a:ext cx="2302874" cy="1231106"/>
          </a:xfrm>
          <a:prstGeom prst="rect">
            <a:avLst/>
          </a:prstGeom>
          <a:noFill/>
        </p:spPr>
        <p:txBody>
          <a:bodyPr wrap="none" lIns="0" tIns="0" rIns="0" bIns="0" rtlCol="0">
            <a:spAutoFit/>
          </a:bodyPr>
          <a:lstStyle/>
          <a:p>
            <a:pPr algn="ctr"/>
            <a:r>
              <a:rPr lang="en-GB" sz="4000" dirty="0" smtClean="0">
                <a:gradFill>
                  <a:gsLst>
                    <a:gs pos="0">
                      <a:schemeClr val="tx1"/>
                    </a:gs>
                    <a:gs pos="86000">
                      <a:schemeClr val="tx1"/>
                    </a:gs>
                  </a:gsLst>
                  <a:lin ang="5400000" scaled="0"/>
                </a:gradFill>
                <a:latin typeface="Segoe Light" pitchFamily="34" charset="0"/>
              </a:rPr>
              <a:t>“Microsoft </a:t>
            </a:r>
          </a:p>
          <a:p>
            <a:pPr algn="ctr"/>
            <a:r>
              <a:rPr lang="en-GB" sz="4000" dirty="0" smtClean="0">
                <a:gradFill>
                  <a:gsLst>
                    <a:gs pos="0">
                      <a:schemeClr val="tx1"/>
                    </a:gs>
                    <a:gs pos="86000">
                      <a:schemeClr val="tx1"/>
                    </a:gs>
                  </a:gsLst>
                  <a:lin ang="5400000" scaled="0"/>
                </a:gradFill>
                <a:latin typeface="Segoe Light" pitchFamily="34" charset="0"/>
              </a:rPr>
              <a:t>makes F#”</a:t>
            </a:r>
            <a:endParaRPr lang="en-GB" sz="4000" dirty="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17995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XML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50</a:t>
            </a:fld>
            <a:endParaRPr lang="en-GB">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937"/>
          <a:stretch/>
        </p:blipFill>
        <p:spPr bwMode="auto">
          <a:xfrm>
            <a:off x="945568" y="1818713"/>
            <a:ext cx="10931406" cy="19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84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OData</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51</a:t>
            </a:fld>
            <a:endParaRPr lang="en-GB">
              <a:solidFill>
                <a:srgbClr val="FFFFFF"/>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6" t="10617" r="30371" b="37210"/>
          <a:stretch/>
        </p:blipFill>
        <p:spPr bwMode="auto">
          <a:xfrm>
            <a:off x="457144" y="1544267"/>
            <a:ext cx="11278217" cy="397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3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Hadoop</a:t>
            </a:r>
            <a:r>
              <a:rPr lang="en-GB" dirty="0" smtClean="0"/>
              <a:t>/Hive</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52</a:t>
            </a:fld>
            <a:endParaRPr lang="en-GB">
              <a:solidFill>
                <a:srgbClr val="FFFFFF"/>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9" t="21815" r="33600" b="20839"/>
          <a:stretch/>
        </p:blipFill>
        <p:spPr bwMode="auto">
          <a:xfrm>
            <a:off x="275671" y="1435084"/>
            <a:ext cx="11390936" cy="46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4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World Bank</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53</a:t>
            </a:fld>
            <a:endParaRPr lang="en-GB">
              <a:solidFill>
                <a:srgbClr val="FFFFFF"/>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26536" r="35538" b="18141"/>
          <a:stretch/>
        </p:blipFill>
        <p:spPr bwMode="auto">
          <a:xfrm>
            <a:off x="519046" y="1425473"/>
            <a:ext cx="11013357" cy="457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25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Azure Data Market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54</a:t>
            </a:fld>
            <a:endParaRPr lang="en-GB">
              <a:solidFill>
                <a:srgbClr val="FFFFFF"/>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12819" r="22573" b="26630"/>
          <a:stretch/>
        </p:blipFill>
        <p:spPr bwMode="auto">
          <a:xfrm>
            <a:off x="457145" y="1540418"/>
            <a:ext cx="11209467" cy="408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234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WSDL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55</a:t>
            </a:fld>
            <a:endParaRPr lang="en-GB">
              <a:solidFill>
                <a:srgbClr val="FFFFFF"/>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1" t="13943" r="27177" b="38156"/>
          <a:stretch/>
        </p:blipFill>
        <p:spPr bwMode="auto">
          <a:xfrm>
            <a:off x="428262" y="1442798"/>
            <a:ext cx="11249191" cy="423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64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WMI</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56</a:t>
            </a:fld>
            <a:endParaRPr lang="en-GB">
              <a:solidFill>
                <a:srgbClr val="FFFFFF"/>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57143" y="1417944"/>
            <a:ext cx="11404377" cy="393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8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Freebase</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57</a:t>
            </a:fld>
            <a:endParaRPr lang="en-GB">
              <a:solidFill>
                <a:srgbClr val="FFFFFF"/>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19047" y="1431022"/>
            <a:ext cx="11256163" cy="431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77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R</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58</a:t>
            </a:fld>
            <a:endParaRPr lang="en-GB">
              <a:solidFill>
                <a:srgbClr val="FFFFFF"/>
              </a:solidFill>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519046" y="1428328"/>
            <a:ext cx="11341559" cy="3718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22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TypeScript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05/04/2013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59</a:t>
            </a:fld>
            <a:endParaRPr lang="en-GB">
              <a:solidFill>
                <a:srgbClr val="FFFFFF"/>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477" b="8116"/>
          <a:stretch/>
        </p:blipFill>
        <p:spPr bwMode="auto">
          <a:xfrm>
            <a:off x="343133" y="1829223"/>
            <a:ext cx="11538429" cy="258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12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r>
              <a:rPr lang="en-US" sz="6700" dirty="0"/>
              <a:t>Overview</a:t>
            </a:r>
            <a:endParaRPr sz="6700" b="1" dirty="0"/>
          </a:p>
        </p:txBody>
      </p:sp>
      <p:sp>
        <p:nvSpPr>
          <p:cNvPr id="4" name="Text Placeholder 3"/>
          <p:cNvSpPr>
            <a:spLocks noGrp="1"/>
          </p:cNvSpPr>
          <p:nvPr>
            <p:ph type="body" idx="1"/>
          </p:nvPr>
        </p:nvSpPr>
        <p:spPr>
          <a:xfrm>
            <a:off x="519047" y="1448142"/>
            <a:ext cx="11147560" cy="1725088"/>
          </a:xfrm>
        </p:spPr>
        <p:txBody>
          <a:bodyPr/>
          <a:lstStyle/>
          <a:p>
            <a:pPr marL="0" indent="0">
              <a:buNone/>
            </a:pPr>
            <a:r>
              <a:rPr lang="en-GB" dirty="0" smtClean="0"/>
              <a:t>F# is changing…</a:t>
            </a:r>
          </a:p>
          <a:p>
            <a:pPr lvl="1"/>
            <a:r>
              <a:rPr lang="en-GB" dirty="0" smtClean="0"/>
              <a:t>…in subtle but important ways</a:t>
            </a:r>
          </a:p>
          <a:p>
            <a:pPr lvl="1"/>
            <a:endParaRPr lang="en-GB" dirty="0"/>
          </a:p>
        </p:txBody>
      </p:sp>
      <p:sp>
        <p:nvSpPr>
          <p:cNvPr id="5" name="Text Placeholder 2"/>
          <p:cNvSpPr txBox="1">
            <a:spLocks/>
          </p:cNvSpPr>
          <p:nvPr/>
        </p:nvSpPr>
        <p:spPr>
          <a:xfrm>
            <a:off x="843370" y="1503908"/>
            <a:ext cx="10727308" cy="1428413"/>
          </a:xfrm>
          <a:prstGeom prst="rect">
            <a:avLst/>
          </a:prstGeom>
        </p:spPr>
        <p:txBody>
          <a:bodyPr vert="horz" wrap="square" lIns="0" tIns="0" rIns="0" bIns="0" rtlCol="0" anchor="ctr">
            <a:normAutofit/>
          </a:bodyPr>
          <a:lstStyle/>
          <a:p>
            <a:pPr marL="558079" indent="-558079"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r>
              <a:rPr lang="en-GB" sz="4000" dirty="0" smtClean="0">
                <a:solidFill>
                  <a:schemeClr val="accent4">
                    <a:lumMod val="50000"/>
                  </a:schemeClr>
                </a:solidFill>
                <a:latin typeface="Segoe Light" pitchFamily="34" charset="0"/>
              </a:rPr>
              <a:t>“F</a:t>
            </a:r>
            <a:r>
              <a:rPr lang="en-GB" sz="4000" dirty="0">
                <a:solidFill>
                  <a:schemeClr val="accent4">
                    <a:lumMod val="50000"/>
                  </a:schemeClr>
                </a:solidFill>
                <a:latin typeface="Segoe Light" pitchFamily="34" charset="0"/>
              </a:rPr>
              <a:t># </a:t>
            </a:r>
            <a:r>
              <a:rPr lang="en-GB" sz="4000" dirty="0" smtClean="0">
                <a:solidFill>
                  <a:schemeClr val="accent4">
                    <a:lumMod val="50000"/>
                  </a:schemeClr>
                </a:solidFill>
                <a:latin typeface="Segoe Light" pitchFamily="34" charset="0"/>
              </a:rPr>
              <a:t>is</a:t>
            </a:r>
            <a:endParaRPr lang="en-GB" sz="4000" dirty="0">
              <a:solidFill>
                <a:schemeClr val="accent4">
                  <a:lumMod val="50000"/>
                </a:schemeClr>
              </a:solidFill>
              <a:latin typeface="Segoe Light" pitchFamily="34" charset="0"/>
            </a:endParaRPr>
          </a:p>
          <a:p>
            <a:pPr algn="ctr" defTabSz="913996" fontAlgn="base">
              <a:spcBef>
                <a:spcPct val="0"/>
              </a:spcBef>
              <a:spcAft>
                <a:spcPct val="0"/>
              </a:spcAft>
            </a:pPr>
            <a:r>
              <a:rPr lang="en-GB" sz="4000" dirty="0">
                <a:solidFill>
                  <a:schemeClr val="accent4">
                    <a:lumMod val="50000"/>
                  </a:schemeClr>
                </a:solidFill>
                <a:latin typeface="Segoe Light" pitchFamily="34" charset="0"/>
              </a:rPr>
              <a:t>one language </a:t>
            </a:r>
            <a:r>
              <a:rPr lang="en-GB" sz="4000" dirty="0" smtClean="0">
                <a:solidFill>
                  <a:schemeClr val="accent4">
                    <a:lumMod val="50000"/>
                  </a:schemeClr>
                </a:solidFill>
                <a:latin typeface="Segoe Light" pitchFamily="34" charset="0"/>
              </a:rPr>
              <a:t>with </a:t>
            </a:r>
            <a:r>
              <a:rPr lang="en-GB" sz="4000" dirty="0">
                <a:solidFill>
                  <a:schemeClr val="accent4">
                    <a:lumMod val="50000"/>
                  </a:schemeClr>
                </a:solidFill>
                <a:latin typeface="Segoe Light" pitchFamily="34" charset="0"/>
              </a:rPr>
              <a:t>many </a:t>
            </a:r>
            <a:r>
              <a:rPr lang="en-GB" sz="4000" dirty="0" smtClean="0">
                <a:solidFill>
                  <a:schemeClr val="accent4">
                    <a:lumMod val="50000"/>
                  </a:schemeClr>
                </a:solidFill>
                <a:latin typeface="Segoe Light" pitchFamily="34" charset="0"/>
              </a:rPr>
              <a:t>tools”</a:t>
            </a:r>
            <a:endParaRPr lang="en-GB" sz="4000" dirty="0">
              <a:solidFill>
                <a:schemeClr val="accent4">
                  <a:lumMod val="50000"/>
                </a:schemeClr>
              </a:solidFill>
              <a:latin typeface="Segoe Light" pitchFamily="34" charset="0"/>
            </a:endParaRPr>
          </a:p>
        </p:txBody>
      </p:sp>
      <p:sp>
        <p:nvSpPr>
          <p:cNvPr id="8" name="Right Arrow 7"/>
          <p:cNvSpPr/>
          <p:nvPr/>
        </p:nvSpPr>
        <p:spPr bwMode="auto">
          <a:xfrm>
            <a:off x="4572000" y="3785851"/>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953063" y="3989865"/>
            <a:ext cx="2872453" cy="1231106"/>
          </a:xfrm>
          <a:prstGeom prst="rect">
            <a:avLst/>
          </a:prstGeom>
          <a:noFill/>
        </p:spPr>
        <p:txBody>
          <a:bodyPr wrap="none" lIns="0" tIns="0" rIns="0" bIns="0" rtlCol="0">
            <a:spAutoFit/>
          </a:bodyPr>
          <a:lstStyle/>
          <a:p>
            <a:pPr algn="ctr"/>
            <a:r>
              <a:rPr lang="en-GB" sz="4000" dirty="0" smtClean="0">
                <a:gradFill>
                  <a:gsLst>
                    <a:gs pos="0">
                      <a:schemeClr val="tx1"/>
                    </a:gs>
                    <a:gs pos="86000">
                      <a:schemeClr val="tx1"/>
                    </a:gs>
                  </a:gsLst>
                  <a:lin ang="5400000" scaled="0"/>
                </a:gradFill>
                <a:latin typeface="Segoe Light" pitchFamily="34" charset="0"/>
              </a:rPr>
              <a:t>“F</a:t>
            </a:r>
            <a:r>
              <a:rPr lang="en-GB" sz="4000" dirty="0">
                <a:gradFill>
                  <a:gsLst>
                    <a:gs pos="0">
                      <a:schemeClr val="tx1"/>
                    </a:gs>
                    <a:gs pos="86000">
                      <a:schemeClr val="tx1"/>
                    </a:gs>
                  </a:gsLst>
                  <a:lin ang="5400000" scaled="0"/>
                </a:gradFill>
                <a:latin typeface="Segoe Light" pitchFamily="34" charset="0"/>
              </a:rPr>
              <a:t># </a:t>
            </a:r>
            <a:r>
              <a:rPr lang="en-GB" sz="4000" dirty="0" smtClean="0">
                <a:gradFill>
                  <a:gsLst>
                    <a:gs pos="0">
                      <a:schemeClr val="tx1"/>
                    </a:gs>
                    <a:gs pos="86000">
                      <a:schemeClr val="tx1"/>
                    </a:gs>
                  </a:gsLst>
                  <a:lin ang="5400000" scaled="0"/>
                </a:gradFill>
                <a:latin typeface="Segoe Light" pitchFamily="34" charset="0"/>
              </a:rPr>
              <a:t>is part of </a:t>
            </a:r>
          </a:p>
          <a:p>
            <a:pPr algn="ctr"/>
            <a:r>
              <a:rPr lang="en-GB" sz="4000" dirty="0" smtClean="0">
                <a:gradFill>
                  <a:gsLst>
                    <a:gs pos="0">
                      <a:schemeClr val="tx1"/>
                    </a:gs>
                    <a:gs pos="86000">
                      <a:schemeClr val="tx1"/>
                    </a:gs>
                  </a:gsLst>
                  <a:lin ang="5400000" scaled="0"/>
                </a:gradFill>
                <a:latin typeface="Segoe Light" pitchFamily="34" charset="0"/>
              </a:rPr>
              <a:t>Visual Studio”</a:t>
            </a:r>
            <a:endParaRPr lang="en-GB" sz="4000" dirty="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1409254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19045" y="228654"/>
            <a:ext cx="11147562" cy="747897"/>
          </a:xfrm>
        </p:spPr>
        <p:txBody>
          <a:bodyPr/>
          <a:lstStyle/>
          <a:p>
            <a:r>
              <a:rPr lang="en-GB" b="1" dirty="0" smtClean="0">
                <a:solidFill>
                  <a:schemeClr val="tx1"/>
                </a:solidFill>
              </a:rPr>
              <a:t>Update</a:t>
            </a:r>
            <a:r>
              <a:rPr lang="en-GB" dirty="0" smtClean="0">
                <a:solidFill>
                  <a:schemeClr val="tx1"/>
                </a:solidFill>
              </a:rPr>
              <a:t>: </a:t>
            </a:r>
            <a:r>
              <a:rPr lang="en-GB" dirty="0" err="1" smtClean="0">
                <a:solidFill>
                  <a:schemeClr val="tx1"/>
                </a:solidFill>
              </a:rPr>
              <a:t>RProvider</a:t>
            </a:r>
            <a:endParaRPr lang="en-GB" dirty="0">
              <a:solidFill>
                <a:schemeClr val="tx1"/>
              </a:solidFill>
            </a:endParaRPr>
          </a:p>
        </p:txBody>
      </p:sp>
      <p:sp>
        <p:nvSpPr>
          <p:cNvPr id="6" name="Text Placeholder 5"/>
          <p:cNvSpPr>
            <a:spLocks noGrp="1"/>
          </p:cNvSpPr>
          <p:nvPr>
            <p:ph type="body" sz="quarter" idx="10"/>
          </p:nvPr>
        </p:nvSpPr>
        <p:spPr>
          <a:xfrm>
            <a:off x="519045" y="1448142"/>
            <a:ext cx="11147562" cy="2517612"/>
          </a:xfrm>
        </p:spPr>
        <p:txBody>
          <a:bodyPr/>
          <a:lstStyle/>
          <a:p>
            <a:r>
              <a:rPr lang="en-GB" sz="2900" dirty="0"/>
              <a:t>Open source community provider for </a:t>
            </a:r>
            <a:r>
              <a:rPr lang="en-GB" sz="2900" dirty="0" err="1"/>
              <a:t>interop</a:t>
            </a:r>
            <a:r>
              <a:rPr lang="en-GB" sz="2900" dirty="0"/>
              <a:t> with R</a:t>
            </a:r>
          </a:p>
          <a:p>
            <a:endParaRPr lang="en-GB" sz="2900" dirty="0"/>
          </a:p>
          <a:p>
            <a:pPr lvl="1"/>
            <a:r>
              <a:rPr lang="en-GB" sz="2400" dirty="0"/>
              <a:t>discovers installed R packages</a:t>
            </a:r>
          </a:p>
          <a:p>
            <a:pPr lvl="1"/>
            <a:r>
              <a:rPr lang="en-GB" sz="2400" dirty="0"/>
              <a:t>Access &gt; 2,000 R packages</a:t>
            </a:r>
          </a:p>
          <a:p>
            <a:pPr lvl="1"/>
            <a:r>
              <a:rPr lang="en-GB" sz="2400" dirty="0"/>
              <a:t>projects them as .NET namespaces </a:t>
            </a:r>
          </a:p>
          <a:p>
            <a:pPr lvl="1"/>
            <a:r>
              <a:rPr lang="en-GB" sz="2400" dirty="0"/>
              <a:t>underneath the parent namespace </a:t>
            </a:r>
            <a:r>
              <a:rPr lang="en-GB" sz="2400" dirty="0" err="1"/>
              <a:t>RProvider</a:t>
            </a:r>
            <a:endParaRPr lang="en-GB" sz="2400" dirty="0"/>
          </a:p>
        </p:txBody>
      </p:sp>
      <p:sp>
        <p:nvSpPr>
          <p:cNvPr id="7" name="TextBox 6"/>
          <p:cNvSpPr txBox="1"/>
          <p:nvPr/>
        </p:nvSpPr>
        <p:spPr>
          <a:xfrm>
            <a:off x="8843750" y="174779"/>
            <a:ext cx="1414875"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r provider f#</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2320120" y="4435522"/>
            <a:ext cx="6373504" cy="2088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76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 F# to R</a:t>
            </a:r>
            <a:endParaRPr lang="en-GB" dirty="0"/>
          </a:p>
        </p:txBody>
      </p:sp>
    </p:spTree>
    <p:extLst>
      <p:ext uri="{BB962C8B-B14F-4D97-AF65-F5344CB8AC3E}">
        <p14:creationId xmlns:p14="http://schemas.microsoft.com/office/powerpoint/2010/main" val="40826466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747897"/>
          </a:xfrm>
        </p:spPr>
        <p:txBody>
          <a:bodyPr/>
          <a:lstStyle/>
          <a:p>
            <a:r>
              <a:rPr lang="en-GB" dirty="0" smtClean="0"/>
              <a:t>Summary</a:t>
            </a:r>
            <a:endParaRPr lang="en-GB" dirty="0"/>
          </a:p>
        </p:txBody>
      </p:sp>
      <p:graphicFrame>
        <p:nvGraphicFramePr>
          <p:cNvPr id="4" name="Diagram 3"/>
          <p:cNvGraphicFramePr/>
          <p:nvPr>
            <p:extLst>
              <p:ext uri="{D42A27DB-BD31-4B8C-83A1-F6EECF244321}">
                <p14:modId xmlns:p14="http://schemas.microsoft.com/office/powerpoint/2010/main" val="2846127150"/>
              </p:ext>
            </p:extLst>
          </p:nvPr>
        </p:nvGraphicFramePr>
        <p:xfrm>
          <a:off x="519045" y="1448142"/>
          <a:ext cx="11147562" cy="4961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62930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sz="3700" dirty="0" smtClean="0">
                <a:hlinkClick r:id="rId2"/>
              </a:rPr>
              <a:t>fsharp.org</a:t>
            </a:r>
            <a:r>
              <a:rPr lang="en-GB" sz="3700" dirty="0" smtClean="0"/>
              <a:t> </a:t>
            </a:r>
            <a:r>
              <a:rPr lang="en-GB" sz="3700" dirty="0"/>
              <a:t/>
            </a:r>
            <a:br>
              <a:rPr lang="en-GB" sz="3700" dirty="0"/>
            </a:br>
            <a:r>
              <a:rPr lang="en-GB" sz="1900" dirty="0"/>
              <a:t/>
            </a:r>
            <a:br>
              <a:rPr lang="en-GB" sz="1900" dirty="0"/>
            </a:br>
            <a:r>
              <a:rPr lang="en-GB" sz="3700" dirty="0" smtClean="0">
                <a:hlinkClick r:id="rId3"/>
              </a:rPr>
              <a:t>tryfsharp.org</a:t>
            </a:r>
            <a:r>
              <a:rPr lang="en-GB" sz="3700" dirty="0" smtClean="0"/>
              <a:t> </a:t>
            </a:r>
            <a:r>
              <a:rPr lang="en-GB" sz="3700" dirty="0"/>
              <a:t/>
            </a:r>
            <a:br>
              <a:rPr lang="en-GB" sz="3700" dirty="0"/>
            </a:br>
            <a:r>
              <a:rPr lang="en-GB" sz="1900" dirty="0"/>
              <a:t/>
            </a:r>
            <a:br>
              <a:rPr lang="en-GB" sz="1900" dirty="0"/>
            </a:br>
            <a:r>
              <a:rPr lang="en-GB" sz="4300" dirty="0"/>
              <a:t> </a:t>
            </a:r>
            <a:r>
              <a:rPr lang="en-GB" dirty="0"/>
              <a:t/>
            </a:r>
            <a:br>
              <a:rPr lang="en-GB" dirty="0"/>
            </a:br>
            <a:r>
              <a:rPr lang="en-GB" sz="4300" dirty="0"/>
              <a:t/>
            </a:r>
            <a:br>
              <a:rPr lang="en-GB" sz="4300" dirty="0"/>
            </a:br>
            <a:r>
              <a:rPr lang="en-GB" dirty="0" smtClean="0"/>
              <a:t>Questions?</a:t>
            </a:r>
            <a:br>
              <a:rPr lang="en-GB" dirty="0" smtClean="0"/>
            </a:br>
            <a:r>
              <a:rPr lang="en-GB" sz="3700" dirty="0"/>
              <a:t/>
            </a:r>
            <a:br>
              <a:rPr lang="en-GB" sz="3700" dirty="0"/>
            </a:br>
            <a:endParaRPr lang="en-GB" sz="3700" dirty="0"/>
          </a:p>
        </p:txBody>
      </p:sp>
    </p:spTree>
    <p:extLst>
      <p:ext uri="{BB962C8B-B14F-4D97-AF65-F5344CB8AC3E}">
        <p14:creationId xmlns:p14="http://schemas.microsoft.com/office/powerpoint/2010/main" val="4091931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r>
              <a:rPr lang="en-US" sz="6700" dirty="0"/>
              <a:t>Overview</a:t>
            </a:r>
            <a:endParaRPr sz="6700" b="1" dirty="0"/>
          </a:p>
        </p:txBody>
      </p:sp>
      <p:sp>
        <p:nvSpPr>
          <p:cNvPr id="4" name="Text Placeholder 3"/>
          <p:cNvSpPr>
            <a:spLocks noGrp="1"/>
          </p:cNvSpPr>
          <p:nvPr>
            <p:ph type="body" idx="1"/>
          </p:nvPr>
        </p:nvSpPr>
        <p:spPr>
          <a:xfrm>
            <a:off x="519047" y="1448142"/>
            <a:ext cx="11147560" cy="1725088"/>
          </a:xfrm>
        </p:spPr>
        <p:txBody>
          <a:bodyPr/>
          <a:lstStyle/>
          <a:p>
            <a:pPr marL="0" indent="0">
              <a:buNone/>
            </a:pPr>
            <a:r>
              <a:rPr lang="en-GB" dirty="0" smtClean="0"/>
              <a:t>F# is changing…</a:t>
            </a:r>
          </a:p>
          <a:p>
            <a:pPr lvl="1"/>
            <a:r>
              <a:rPr lang="en-GB" dirty="0" smtClean="0"/>
              <a:t>…in subtle but important ways</a:t>
            </a:r>
          </a:p>
          <a:p>
            <a:pPr lvl="1"/>
            <a:endParaRPr lang="en-GB" dirty="0"/>
          </a:p>
        </p:txBody>
      </p:sp>
      <p:sp>
        <p:nvSpPr>
          <p:cNvPr id="5" name="Text Placeholder 2"/>
          <p:cNvSpPr txBox="1">
            <a:spLocks/>
          </p:cNvSpPr>
          <p:nvPr/>
        </p:nvSpPr>
        <p:spPr>
          <a:xfrm>
            <a:off x="843370" y="1503908"/>
            <a:ext cx="10727308" cy="1428413"/>
          </a:xfrm>
          <a:prstGeom prst="rect">
            <a:avLst/>
          </a:prstGeom>
        </p:spPr>
        <p:txBody>
          <a:bodyPr vert="horz" wrap="square" lIns="0" tIns="0" rIns="0" bIns="0" rtlCol="0" anchor="ctr">
            <a:normAutofit/>
          </a:bodyPr>
          <a:lstStyle/>
          <a:p>
            <a:pPr marL="558079" indent="-558079"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r>
              <a:rPr lang="en-GB" sz="4800" dirty="0">
                <a:solidFill>
                  <a:schemeClr val="accent4">
                    <a:lumMod val="50000"/>
                  </a:schemeClr>
                </a:solidFill>
                <a:latin typeface="Segoe Light" pitchFamily="34" charset="0"/>
              </a:rPr>
              <a:t>Many perspectives</a:t>
            </a:r>
          </a:p>
          <a:p>
            <a:pPr algn="ctr" defTabSz="913996" fontAlgn="base">
              <a:spcBef>
                <a:spcPct val="0"/>
              </a:spcBef>
              <a:spcAft>
                <a:spcPct val="0"/>
              </a:spcAft>
            </a:pPr>
            <a:r>
              <a:rPr lang="en-GB" sz="3600" dirty="0">
                <a:solidFill>
                  <a:schemeClr val="accent4">
                    <a:lumMod val="50000"/>
                  </a:schemeClr>
                </a:solidFill>
                <a:latin typeface="Segoe Light" pitchFamily="34" charset="0"/>
                <a:hlinkClick r:id="rId3"/>
              </a:rPr>
              <a:t>http://fsharp.org</a:t>
            </a:r>
            <a:r>
              <a:rPr lang="en-GB" sz="3600" dirty="0">
                <a:solidFill>
                  <a:schemeClr val="accent4">
                    <a:lumMod val="50000"/>
                  </a:schemeClr>
                </a:solidFill>
                <a:latin typeface="Segoe Light" pitchFamily="34" charset="0"/>
              </a:rPr>
              <a:t> </a:t>
            </a:r>
          </a:p>
        </p:txBody>
      </p:sp>
      <p:sp>
        <p:nvSpPr>
          <p:cNvPr id="8" name="Right Arrow 7"/>
          <p:cNvSpPr/>
          <p:nvPr/>
        </p:nvSpPr>
        <p:spPr bwMode="auto">
          <a:xfrm>
            <a:off x="4572000" y="3785851"/>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349045" y="3785851"/>
            <a:ext cx="4080477" cy="1661993"/>
          </a:xfrm>
          <a:prstGeom prst="rect">
            <a:avLst/>
          </a:prstGeom>
          <a:noFill/>
        </p:spPr>
        <p:txBody>
          <a:bodyPr wrap="none" lIns="0" tIns="0" rIns="0" bIns="0" rtlCol="0">
            <a:spAutoFit/>
          </a:bodyPr>
          <a:lstStyle/>
          <a:p>
            <a:pPr algn="ctr"/>
            <a:r>
              <a:rPr lang="en-GB" sz="4000" dirty="0" smtClean="0">
                <a:gradFill>
                  <a:gsLst>
                    <a:gs pos="0">
                      <a:schemeClr val="tx1"/>
                    </a:gs>
                    <a:gs pos="86000">
                      <a:schemeClr val="tx1"/>
                    </a:gs>
                  </a:gsLst>
                  <a:lin ang="5400000" scaled="0"/>
                </a:gradFill>
                <a:latin typeface="Segoe Light" pitchFamily="34" charset="0"/>
              </a:rPr>
              <a:t>One perspective</a:t>
            </a:r>
            <a:endParaRPr lang="en-GB" sz="4000" dirty="0">
              <a:gradFill>
                <a:gsLst>
                  <a:gs pos="0">
                    <a:schemeClr val="tx1"/>
                  </a:gs>
                  <a:gs pos="86000">
                    <a:schemeClr val="tx1"/>
                  </a:gs>
                </a:gsLst>
                <a:lin ang="5400000" scaled="0"/>
              </a:gradFill>
              <a:latin typeface="Segoe Light" pitchFamily="34" charset="0"/>
            </a:endParaRPr>
          </a:p>
          <a:p>
            <a:pPr algn="ctr"/>
            <a:r>
              <a:rPr lang="en-GB" sz="4000" dirty="0">
                <a:gradFill>
                  <a:gsLst>
                    <a:gs pos="0">
                      <a:schemeClr val="tx1"/>
                    </a:gs>
                    <a:gs pos="86000">
                      <a:schemeClr val="tx1"/>
                    </a:gs>
                  </a:gsLst>
                  <a:lin ang="5400000" scaled="0"/>
                </a:gradFill>
                <a:latin typeface="Segoe Light" pitchFamily="34" charset="0"/>
              </a:rPr>
              <a:t>(Microsoft’s</a:t>
            </a:r>
            <a:r>
              <a:rPr lang="en-GB" sz="4000" dirty="0" smtClean="0">
                <a:gradFill>
                  <a:gsLst>
                    <a:gs pos="0">
                      <a:schemeClr val="tx1"/>
                    </a:gs>
                    <a:gs pos="86000">
                      <a:schemeClr val="tx1"/>
                    </a:gs>
                  </a:gsLst>
                  <a:lin ang="5400000" scaled="0"/>
                </a:gradFill>
                <a:latin typeface="Segoe Light" pitchFamily="34" charset="0"/>
              </a:rPr>
              <a:t>)</a:t>
            </a:r>
          </a:p>
          <a:p>
            <a:pPr algn="ctr"/>
            <a:r>
              <a:rPr lang="en-GB" sz="2800" dirty="0" smtClean="0">
                <a:gradFill>
                  <a:gsLst>
                    <a:gs pos="0">
                      <a:schemeClr val="tx1"/>
                    </a:gs>
                    <a:gs pos="86000">
                      <a:schemeClr val="tx1"/>
                    </a:gs>
                  </a:gsLst>
                  <a:lin ang="5400000" scaled="0"/>
                </a:gradFill>
                <a:latin typeface="Segoe Light" pitchFamily="34" charset="0"/>
              </a:rPr>
              <a:t>http://msdn.microsoft.com </a:t>
            </a:r>
            <a:endParaRPr lang="en-GB" sz="2800" dirty="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4258830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ynaija.com/wp-content/uploads/2013/03/20130314-VATICAN-slide-GR0Z-articleLarge-v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788" y="152855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Old think…</a:t>
            </a:r>
            <a:endParaRPr lang="en-GB" dirty="0"/>
          </a:p>
        </p:txBody>
      </p:sp>
    </p:spTree>
    <p:extLst>
      <p:ext uri="{BB962C8B-B14F-4D97-AF65-F5344CB8AC3E}">
        <p14:creationId xmlns:p14="http://schemas.microsoft.com/office/powerpoint/2010/main" val="11400828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2"/>
          <p:cNvSpPr/>
          <p:nvPr/>
        </p:nvSpPr>
        <p:spPr bwMode="auto">
          <a:xfrm>
            <a:off x="1719618" y="1105469"/>
            <a:ext cx="7792872" cy="4421874"/>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spcCol="0" rtlCol="0" anchor="ctr" anchorCtr="0" compatLnSpc="1">
            <a:prstTxWarp prst="textNoShape">
              <a:avLst/>
            </a:prstTxWarp>
          </a:bodyPr>
          <a:lstStyle/>
          <a:p>
            <a:pPr algn="ctr" defTabSz="913996" fontAlgn="base">
              <a:spcBef>
                <a:spcPct val="0"/>
              </a:spcBef>
              <a:spcAft>
                <a:spcPct val="0"/>
              </a:spcAft>
            </a:pPr>
            <a:endParaRPr lang="en-GB" sz="3600" dirty="0">
              <a:solidFill>
                <a:schemeClr val="accent4">
                  <a:lumMod val="50000"/>
                </a:schemeClr>
              </a:solidFill>
              <a:latin typeface="Segoe Light"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752" y="2738104"/>
            <a:ext cx="1600104" cy="1108318"/>
          </a:xfrm>
          <a:prstGeom prst="rect">
            <a:avLst/>
          </a:prstGeom>
        </p:spPr>
      </p:pic>
      <p:pic>
        <p:nvPicPr>
          <p:cNvPr id="1030" name="Picture 6" descr="http://marscommons.marsdd.com/wp-content/uploads/MRos-photo-microsoft-orlando-donation-20120823-00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63" t="28000" b="30273"/>
          <a:stretch/>
        </p:blipFill>
        <p:spPr bwMode="auto">
          <a:xfrm>
            <a:off x="3480113" y="0"/>
            <a:ext cx="1489669" cy="69743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2405224" y="2038944"/>
            <a:ext cx="1059043" cy="5343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3" idx="2"/>
          </p:cNvCxnSpPr>
          <p:nvPr/>
        </p:nvCxnSpPr>
        <p:spPr>
          <a:xfrm>
            <a:off x="3847284" y="1470895"/>
            <a:ext cx="755329" cy="931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865533" y="793846"/>
            <a:ext cx="148623" cy="1215787"/>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28858" y="1715779"/>
            <a:ext cx="1476366" cy="323165"/>
          </a:xfrm>
          <a:prstGeom prst="rect">
            <a:avLst/>
          </a:prstGeom>
          <a:noFill/>
        </p:spPr>
        <p:txBody>
          <a:bodyPr wrap="none" lIns="0" tIns="0" rIns="0" bIns="0" rtlCol="0">
            <a:spAutoFit/>
          </a:bodyPr>
          <a:lstStyle/>
          <a:p>
            <a:r>
              <a:rPr lang="en-GB" dirty="0">
                <a:gradFill>
                  <a:gsLst>
                    <a:gs pos="0">
                      <a:schemeClr val="tx1"/>
                    </a:gs>
                    <a:gs pos="86000">
                      <a:schemeClr val="tx1"/>
                    </a:gs>
                  </a:gsLst>
                  <a:lin ang="5400000" scaled="0"/>
                </a:gradFill>
                <a:latin typeface="Segoe Light" pitchFamily="34" charset="0"/>
              </a:rPr>
              <a:t>F# Language</a:t>
            </a:r>
          </a:p>
        </p:txBody>
      </p:sp>
      <p:sp>
        <p:nvSpPr>
          <p:cNvPr id="23" name="TextBox 22"/>
          <p:cNvSpPr txBox="1"/>
          <p:nvPr/>
        </p:nvSpPr>
        <p:spPr>
          <a:xfrm>
            <a:off x="3026065" y="885765"/>
            <a:ext cx="1642437" cy="323165"/>
          </a:xfrm>
          <a:prstGeom prst="rect">
            <a:avLst/>
          </a:prstGeom>
          <a:noFill/>
        </p:spPr>
        <p:txBody>
          <a:bodyPr wrap="none" lIns="0" tIns="0" rIns="0" bIns="0" rtlCol="0">
            <a:spAutoFit/>
          </a:bodyPr>
          <a:lstStyle/>
          <a:p>
            <a:r>
              <a:rPr lang="en-GB" dirty="0">
                <a:gradFill>
                  <a:gsLst>
                    <a:gs pos="0">
                      <a:schemeClr val="tx1"/>
                    </a:gs>
                    <a:gs pos="86000">
                      <a:schemeClr val="tx1"/>
                    </a:gs>
                  </a:gsLst>
                  <a:lin ang="5400000" scaled="0"/>
                </a:gradFill>
                <a:latin typeface="Segoe Light" pitchFamily="34" charset="0"/>
              </a:rPr>
              <a:t>Visual F# Tools</a:t>
            </a:r>
          </a:p>
        </p:txBody>
      </p:sp>
      <p:pic>
        <p:nvPicPr>
          <p:cNvPr id="1032" name="Picture 8" descr="http://upload.wikimedia.org/wikipedia/en/archive/b/b3/20110309193628!Microsoft_Research_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737" y="1105469"/>
            <a:ext cx="1314328" cy="49724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005861" y="72179"/>
            <a:ext cx="1881028"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Visual Studio, .</a:t>
            </a:r>
          </a:p>
          <a:p>
            <a:pPr algn="ctr"/>
            <a:r>
              <a:rPr lang="en-GB" dirty="0">
                <a:gradFill>
                  <a:gsLst>
                    <a:gs pos="0">
                      <a:schemeClr val="tx1"/>
                    </a:gs>
                    <a:gs pos="86000">
                      <a:schemeClr val="tx1"/>
                    </a:gs>
                  </a:gsLst>
                  <a:lin ang="5400000" scaled="0"/>
                </a:gradFill>
                <a:latin typeface="Segoe Light" pitchFamily="34" charset="0"/>
              </a:rPr>
              <a:t>.NET, SDKs, Tools</a:t>
            </a:r>
          </a:p>
        </p:txBody>
      </p:sp>
      <p:cxnSp>
        <p:nvCxnSpPr>
          <p:cNvPr id="55" name="Straight Arrow Connector 54"/>
          <p:cNvCxnSpPr/>
          <p:nvPr/>
        </p:nvCxnSpPr>
        <p:spPr>
          <a:xfrm flipV="1">
            <a:off x="2076415" y="3841676"/>
            <a:ext cx="1747115" cy="850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7728" y="4353497"/>
            <a:ext cx="1053173"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fssnip.net</a:t>
            </a:r>
          </a:p>
        </p:txBody>
      </p:sp>
      <p:pic>
        <p:nvPicPr>
          <p:cNvPr id="1034" name="Picture 10" descr="http://fsharp.org/img/sup/quantale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2527" y="4266863"/>
            <a:ext cx="1962151"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sharp.org/img/sup/mbra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9667" y="6153867"/>
            <a:ext cx="14097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sharp.org/img/sup/statfactor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7142" y="5538485"/>
            <a:ext cx="1857376"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fsharp.org/img/sup/intelli.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91339" y="5060617"/>
            <a:ext cx="2381250"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fsharp.org/img/sup/ffconsultanc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2529" y="5618799"/>
            <a:ext cx="2219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1964" y="6330984"/>
            <a:ext cx="1703281" cy="528605"/>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463282" y="4786150"/>
            <a:ext cx="931152"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tryfs.org</a:t>
            </a:r>
          </a:p>
        </p:txBody>
      </p:sp>
      <p:sp>
        <p:nvSpPr>
          <p:cNvPr id="66" name="TextBox 65"/>
          <p:cNvSpPr txBox="1"/>
          <p:nvPr/>
        </p:nvSpPr>
        <p:spPr>
          <a:xfrm>
            <a:off x="463283" y="5238465"/>
            <a:ext cx="2947858"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fsharpforfunandprofit.com</a:t>
            </a:r>
          </a:p>
        </p:txBody>
      </p:sp>
      <p:sp>
        <p:nvSpPr>
          <p:cNvPr id="67" name="TextBox 66"/>
          <p:cNvSpPr txBox="1"/>
          <p:nvPr/>
        </p:nvSpPr>
        <p:spPr>
          <a:xfrm>
            <a:off x="117728" y="3928309"/>
            <a:ext cx="931152"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tryfs.org</a:t>
            </a:r>
          </a:p>
        </p:txBody>
      </p:sp>
      <p:cxnSp>
        <p:nvCxnSpPr>
          <p:cNvPr id="69" name="Straight Arrow Connector 68"/>
          <p:cNvCxnSpPr/>
          <p:nvPr/>
        </p:nvCxnSpPr>
        <p:spPr>
          <a:xfrm flipH="1">
            <a:off x="8469679" y="1172836"/>
            <a:ext cx="864536" cy="64982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049535" y="4522774"/>
            <a:ext cx="273093" cy="1163077"/>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6211857" y="4500608"/>
            <a:ext cx="336065" cy="1207408"/>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61" name="AutoShape 24"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63501"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endParaRPr lang="en-GB"/>
          </a:p>
        </p:txBody>
      </p:sp>
      <p:sp>
        <p:nvSpPr>
          <p:cNvPr id="62" name="AutoShape 26"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215900" y="-47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endParaRPr lang="en-GB"/>
          </a:p>
        </p:txBody>
      </p:sp>
      <p:sp>
        <p:nvSpPr>
          <p:cNvPr id="63" name="AutoShape 28"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368301"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endParaRPr lang="en-GB"/>
          </a:p>
        </p:txBody>
      </p:sp>
      <p:sp>
        <p:nvSpPr>
          <p:cNvPr id="64" name="AutoShape 30"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520701" y="300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4" rIns="91430" bIns="45714" numCol="1" anchor="t" anchorCtr="0" compatLnSpc="1">
            <a:prstTxWarp prst="textNoShape">
              <a:avLst/>
            </a:prstTxWarp>
          </a:bodyPr>
          <a:lstStyle/>
          <a:p>
            <a:endParaRPr lang="en-GB"/>
          </a:p>
        </p:txBody>
      </p:sp>
      <p:pic>
        <p:nvPicPr>
          <p:cNvPr id="68" name="Picture 67"/>
          <p:cNvPicPr>
            <a:picLocks noChangeAspect="1"/>
          </p:cNvPicPr>
          <p:nvPr/>
        </p:nvPicPr>
        <p:blipFill rotWithShape="1">
          <a:blip r:embed="rId13">
            <a:extLst>
              <a:ext uri="{28A0092B-C50C-407E-A947-70E740481C1C}">
                <a14:useLocalDpi xmlns:a14="http://schemas.microsoft.com/office/drawing/2010/main" val="0"/>
              </a:ext>
            </a:extLst>
          </a:blip>
          <a:srcRect t="31486" b="25514"/>
          <a:stretch/>
        </p:blipFill>
        <p:spPr>
          <a:xfrm>
            <a:off x="3464267" y="6095050"/>
            <a:ext cx="1792978" cy="688380"/>
          </a:xfrm>
          <a:prstGeom prst="rect">
            <a:avLst/>
          </a:prstGeom>
        </p:spPr>
      </p:pic>
      <p:sp>
        <p:nvSpPr>
          <p:cNvPr id="83" name="TextBox 82"/>
          <p:cNvSpPr txBox="1"/>
          <p:nvPr/>
        </p:nvSpPr>
        <p:spPr>
          <a:xfrm>
            <a:off x="3751245" y="5868097"/>
            <a:ext cx="1715213" cy="323165"/>
          </a:xfrm>
          <a:prstGeom prst="rect">
            <a:avLst/>
          </a:prstGeom>
          <a:noFill/>
        </p:spPr>
        <p:txBody>
          <a:bodyPr wrap="none" lIns="0" tIns="0" rIns="0" bIns="0" rtlCol="0">
            <a:spAutoFit/>
          </a:bodyPr>
          <a:lstStyle/>
          <a:p>
            <a:r>
              <a:rPr lang="en-GB" dirty="0" err="1">
                <a:gradFill>
                  <a:gsLst>
                    <a:gs pos="0">
                      <a:schemeClr val="tx1"/>
                    </a:gs>
                    <a:gs pos="86000">
                      <a:schemeClr val="tx1"/>
                    </a:gs>
                  </a:gsLst>
                  <a:lin ang="5400000" scaled="0"/>
                </a:gradFill>
                <a:latin typeface="Segoe Light" pitchFamily="34" charset="0"/>
              </a:rPr>
              <a:t>Xamarin</a:t>
            </a:r>
            <a:r>
              <a:rPr lang="en-GB" dirty="0">
                <a:gradFill>
                  <a:gsLst>
                    <a:gs pos="0">
                      <a:schemeClr val="tx1"/>
                    </a:gs>
                    <a:gs pos="86000">
                      <a:schemeClr val="tx1"/>
                    </a:gs>
                  </a:gsLst>
                  <a:lin ang="5400000" scaled="0"/>
                </a:gradFill>
                <a:latin typeface="Segoe Light" pitchFamily="34" charset="0"/>
              </a:rPr>
              <a:t> Studio</a:t>
            </a:r>
          </a:p>
        </p:txBody>
      </p:sp>
      <p:pic>
        <p:nvPicPr>
          <p:cNvPr id="1059"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3621" y="749287"/>
            <a:ext cx="111918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119813" y="3497756"/>
            <a:ext cx="948978"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fpish.net</a:t>
            </a:r>
          </a:p>
        </p:txBody>
      </p:sp>
      <p:pic>
        <p:nvPicPr>
          <p:cNvPr id="77" name="Picture 7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1857" y="5735999"/>
            <a:ext cx="720688" cy="857962"/>
          </a:xfrm>
          <a:prstGeom prst="rect">
            <a:avLst/>
          </a:prstGeom>
        </p:spPr>
      </p:pic>
      <p:cxnSp>
        <p:nvCxnSpPr>
          <p:cNvPr id="94" name="Straight Arrow Connector 93"/>
          <p:cNvCxnSpPr/>
          <p:nvPr/>
        </p:nvCxnSpPr>
        <p:spPr>
          <a:xfrm flipH="1" flipV="1">
            <a:off x="7942997" y="4097586"/>
            <a:ext cx="1569493" cy="7076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618183" y="1676684"/>
            <a:ext cx="1839670"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Open Source</a:t>
            </a:r>
          </a:p>
          <a:p>
            <a:pPr algn="ctr"/>
            <a:r>
              <a:rPr lang="en-GB" dirty="0">
                <a:gradFill>
                  <a:gsLst>
                    <a:gs pos="0">
                      <a:schemeClr val="tx1"/>
                    </a:gs>
                    <a:gs pos="86000">
                      <a:schemeClr val="tx1"/>
                    </a:gs>
                  </a:gsLst>
                  <a:lin ang="5400000" scaled="0"/>
                </a:gradFill>
                <a:latin typeface="Segoe Light" pitchFamily="34" charset="0"/>
              </a:rPr>
              <a:t>Group</a:t>
            </a:r>
          </a:p>
        </p:txBody>
      </p:sp>
      <p:cxnSp>
        <p:nvCxnSpPr>
          <p:cNvPr id="100" name="Straight Arrow Connector 99"/>
          <p:cNvCxnSpPr/>
          <p:nvPr/>
        </p:nvCxnSpPr>
        <p:spPr>
          <a:xfrm flipH="1" flipV="1">
            <a:off x="7356143" y="4353498"/>
            <a:ext cx="736979" cy="8035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8719667" y="2015912"/>
            <a:ext cx="1106558" cy="3707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9907676" y="3328480"/>
            <a:ext cx="1739258"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Community </a:t>
            </a:r>
          </a:p>
          <a:p>
            <a:pPr algn="ctr"/>
            <a:r>
              <a:rPr lang="en-GB" dirty="0">
                <a:gradFill>
                  <a:gsLst>
                    <a:gs pos="0">
                      <a:schemeClr val="tx1"/>
                    </a:gs>
                    <a:gs pos="86000">
                      <a:schemeClr val="tx1"/>
                    </a:gs>
                  </a:gsLst>
                  <a:lin ang="5400000" scaled="0"/>
                </a:gradFill>
                <a:latin typeface="Segoe Light" pitchFamily="34" charset="0"/>
              </a:rPr>
              <a:t>Groups</a:t>
            </a:r>
          </a:p>
        </p:txBody>
      </p:sp>
      <p:cxnSp>
        <p:nvCxnSpPr>
          <p:cNvPr id="107" name="Straight Arrow Connector 106"/>
          <p:cNvCxnSpPr/>
          <p:nvPr/>
        </p:nvCxnSpPr>
        <p:spPr>
          <a:xfrm flipH="1" flipV="1">
            <a:off x="8872075" y="3422304"/>
            <a:ext cx="924279" cy="959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7498694" y="514511"/>
            <a:ext cx="749125" cy="1215787"/>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63283" y="2265528"/>
            <a:ext cx="1448923"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tryfsharp.org</a:t>
            </a:r>
          </a:p>
        </p:txBody>
      </p:sp>
      <p:cxnSp>
        <p:nvCxnSpPr>
          <p:cNvPr id="113" name="Straight Arrow Connector 112"/>
          <p:cNvCxnSpPr/>
          <p:nvPr/>
        </p:nvCxnSpPr>
        <p:spPr>
          <a:xfrm>
            <a:off x="1719619" y="2604083"/>
            <a:ext cx="1120743" cy="34962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768226" y="4075421"/>
            <a:ext cx="1521460" cy="10288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9889770" y="2573329"/>
            <a:ext cx="1408462"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a:t>
            </a:r>
            <a:r>
              <a:rPr lang="en-GB" dirty="0" smtClean="0">
                <a:gradFill>
                  <a:gsLst>
                    <a:gs pos="0">
                      <a:schemeClr val="tx1"/>
                    </a:gs>
                    <a:gs pos="86000">
                      <a:schemeClr val="tx1"/>
                    </a:gs>
                  </a:gsLst>
                  <a:lin ang="5400000" scaled="0"/>
                </a:gradFill>
                <a:latin typeface="Segoe Light" pitchFamily="34" charset="0"/>
              </a:rPr>
              <a:t>Software </a:t>
            </a:r>
          </a:p>
          <a:p>
            <a:pPr algn="ctr"/>
            <a:r>
              <a:rPr lang="en-GB" dirty="0" smtClean="0">
                <a:gradFill>
                  <a:gsLst>
                    <a:gs pos="0">
                      <a:schemeClr val="tx1"/>
                    </a:gs>
                    <a:gs pos="86000">
                      <a:schemeClr val="tx1"/>
                    </a:gs>
                  </a:gsLst>
                  <a:lin ang="5400000" scaled="0"/>
                </a:gradFill>
                <a:latin typeface="Segoe Light" pitchFamily="34" charset="0"/>
              </a:rPr>
              <a:t>Foundation</a:t>
            </a:r>
          </a:p>
        </p:txBody>
      </p:sp>
      <p:cxnSp>
        <p:nvCxnSpPr>
          <p:cNvPr id="119" name="Straight Arrow Connector 118"/>
          <p:cNvCxnSpPr/>
          <p:nvPr/>
        </p:nvCxnSpPr>
        <p:spPr>
          <a:xfrm flipH="1">
            <a:off x="8689796" y="2896494"/>
            <a:ext cx="1003419" cy="475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301056" y="184820"/>
            <a:ext cx="177934" cy="323165"/>
          </a:xfrm>
          <a:prstGeom prst="rect">
            <a:avLst/>
          </a:prstGeom>
          <a:noFill/>
        </p:spPr>
        <p:txBody>
          <a:bodyPr wrap="none" lIns="0" tIns="0" rIns="0" bIns="0" rtlCol="0">
            <a:spAutoFit/>
          </a:bodyPr>
          <a:lstStyle/>
          <a:p>
            <a:pPr algn="ctr"/>
            <a:r>
              <a:rPr lang="en-GB" dirty="0" smtClean="0">
                <a:gradFill>
                  <a:gsLst>
                    <a:gs pos="0">
                      <a:schemeClr val="tx1"/>
                    </a:gs>
                    <a:gs pos="86000">
                      <a:schemeClr val="tx1"/>
                    </a:gs>
                  </a:gsLst>
                  <a:lin ang="5400000" scaled="0"/>
                </a:gradFill>
                <a:latin typeface="Segoe Light" pitchFamily="34" charset="0"/>
              </a:rPr>
              <a:t>…</a:t>
            </a:r>
            <a:endParaRPr lang="en-GB" dirty="0">
              <a:gradFill>
                <a:gsLst>
                  <a:gs pos="0">
                    <a:schemeClr val="tx1"/>
                  </a:gs>
                  <a:gs pos="86000">
                    <a:schemeClr val="tx1"/>
                  </a:gs>
                </a:gsLst>
                <a:lin ang="5400000" scaled="0"/>
              </a:gradFill>
              <a:latin typeface="Segoe Light" pitchFamily="34" charset="0"/>
            </a:endParaRPr>
          </a:p>
        </p:txBody>
      </p:sp>
      <p:sp>
        <p:nvSpPr>
          <p:cNvPr id="2" name="Title 1"/>
          <p:cNvSpPr>
            <a:spLocks noGrp="1"/>
          </p:cNvSpPr>
          <p:nvPr>
            <p:ph type="title"/>
          </p:nvPr>
        </p:nvSpPr>
        <p:spPr>
          <a:xfrm>
            <a:off x="463283" y="229005"/>
            <a:ext cx="11147562" cy="747897"/>
          </a:xfrm>
        </p:spPr>
        <p:txBody>
          <a:bodyPr/>
          <a:lstStyle/>
          <a:p>
            <a:r>
              <a:rPr lang="en-GB" dirty="0" smtClean="0"/>
              <a:t>New think…</a:t>
            </a:r>
            <a:endParaRPr lang="en-GB" dirty="0"/>
          </a:p>
        </p:txBody>
      </p:sp>
    </p:spTree>
    <p:extLst>
      <p:ext uri="{BB962C8B-B14F-4D97-AF65-F5344CB8AC3E}">
        <p14:creationId xmlns:p14="http://schemas.microsoft.com/office/powerpoint/2010/main" val="115670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56" grpId="0"/>
      <p:bldP spid="65" grpId="0"/>
      <p:bldP spid="66" grpId="0"/>
      <p:bldP spid="67" grpId="0"/>
      <p:bldP spid="83" grpId="0"/>
      <p:bldP spid="92" grpId="0"/>
      <p:bldP spid="99" grpId="0"/>
      <p:bldP spid="106" grpId="0"/>
      <p:bldP spid="112" grpId="0"/>
      <p:bldP spid="118" grpId="0"/>
      <p:bldP spid="47" grpId="0"/>
    </p:bld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Metro Template-Template Blue">
  <a:themeElements>
    <a:clrScheme name="MSR Dark">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14342</TotalTime>
  <Words>859</Words>
  <Application>Microsoft Office PowerPoint</Application>
  <PresentationFormat>Custom</PresentationFormat>
  <Paragraphs>243</Paragraphs>
  <Slides>63</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63</vt:i4>
      </vt:variant>
    </vt:vector>
  </HeadingPairs>
  <TitlesOfParts>
    <vt:vector size="77" baseType="lpstr">
      <vt:lpstr>Arial</vt:lpstr>
      <vt:lpstr>Segoe Light</vt:lpstr>
      <vt:lpstr>Segoe UI</vt:lpstr>
      <vt:lpstr>Interstate-Light</vt:lpstr>
      <vt:lpstr>Gotham Light</vt:lpstr>
      <vt:lpstr>Segoe UI Light</vt:lpstr>
      <vt:lpstr>Consolas</vt:lpstr>
      <vt:lpstr>Gotham Book</vt:lpstr>
      <vt:lpstr>MS PGothic</vt:lpstr>
      <vt:lpstr>Segoe UI (Headings)</vt:lpstr>
      <vt:lpstr>Wingdings</vt:lpstr>
      <vt:lpstr>FSharp-teched-europe-2010-v2</vt:lpstr>
      <vt:lpstr>White with Consolas font for code slides</vt:lpstr>
      <vt:lpstr>Metro Template-Template Blue</vt:lpstr>
      <vt:lpstr>F# in the Open Source World</vt:lpstr>
      <vt:lpstr>this talk has some slides provided by other people  i’ll try to remember to tell you when that’s the case</vt:lpstr>
      <vt:lpstr>Agenda</vt:lpstr>
      <vt:lpstr>Part I</vt:lpstr>
      <vt:lpstr>Overview</vt:lpstr>
      <vt:lpstr>Overview</vt:lpstr>
      <vt:lpstr>Overview</vt:lpstr>
      <vt:lpstr>Old think…</vt:lpstr>
      <vt:lpstr>New think…</vt:lpstr>
      <vt:lpstr>http://fsharp.org </vt:lpstr>
      <vt:lpstr>Why do Microsoft contribute to F#?</vt:lpstr>
      <vt:lpstr>functional-first  =  simple code to solve complex problems  =  improved time-to-market for code-heavy programming</vt:lpstr>
      <vt:lpstr>better programmability  =  better platforms  =  make money</vt:lpstr>
      <vt:lpstr>But let’s look more broadly…</vt:lpstr>
      <vt:lpstr>Tour: Core Components</vt:lpstr>
      <vt:lpstr>F# open source group  fsharp.github.com  e.g. F# Compiler “Open Edition”</vt:lpstr>
      <vt:lpstr>fsharp.github.com/fsharp</vt:lpstr>
      <vt:lpstr>Tour: Libraries and Packages</vt:lpstr>
      <vt:lpstr>nuget.org </vt:lpstr>
      <vt:lpstr>11,500 unique packages  Windows, Mac, Linux</vt:lpstr>
      <vt:lpstr>www.nuget.org</vt:lpstr>
      <vt:lpstr>PowerPoint Presentation</vt:lpstr>
      <vt:lpstr>FSharp.Data, FSharpx, …</vt:lpstr>
      <vt:lpstr>Tour: IDEs</vt:lpstr>
      <vt:lpstr>F# in Emacs  https://github.com/fsharp/fsharpbinding/ </vt:lpstr>
      <vt:lpstr>fsharp.github.com/fsharpbinding</vt:lpstr>
      <vt:lpstr>New: Tsunami Scripting Tools  http://tsunami.io  demo videos</vt:lpstr>
      <vt:lpstr>Upcoming:CloudSharper</vt:lpstr>
      <vt:lpstr>Tour: Web and Service Programming</vt:lpstr>
      <vt:lpstr>Demo: F# + ASP.NET in Xamarin Studio</vt:lpstr>
      <vt:lpstr>FunScript</vt:lpstr>
      <vt:lpstr>PowerPoint Presentation</vt:lpstr>
      <vt:lpstr>www.servicestack.net</vt:lpstr>
      <vt:lpstr>WebSharper</vt:lpstr>
      <vt:lpstr>Tour: Cloud Programming</vt:lpstr>
      <vt:lpstr>Amazon Web Services .NET SDKs   http://aws.amazon.com/tools   https://github.com/aws (Apache 2.0)</vt:lpstr>
      <vt:lpstr>Azure .NET SDKs  http://www.windowsazure.com   https://github.com/WindowsAzure/  (Apache 2.0)</vt:lpstr>
      <vt:lpstr>http://m-brace.net </vt:lpstr>
      <vt:lpstr>Tour: Building, Mocking, Testing, …</vt:lpstr>
      <vt:lpstr>Tour: GPGPU Programming</vt:lpstr>
      <vt:lpstr>Alea.cuBase</vt:lpstr>
      <vt:lpstr>Tour: Math and Statistics Packages</vt:lpstr>
      <vt:lpstr>Part I: Summary</vt:lpstr>
      <vt:lpstr>Part II  From Broad, to Really, Really Broad</vt:lpstr>
      <vt:lpstr>Recap: The Information Revolution</vt:lpstr>
      <vt:lpstr>All your types are belong to us….</vt:lpstr>
      <vt:lpstr>SQL</vt:lpstr>
      <vt:lpstr>CSV</vt:lpstr>
      <vt:lpstr>JSON</vt:lpstr>
      <vt:lpstr>XML</vt:lpstr>
      <vt:lpstr>OData</vt:lpstr>
      <vt:lpstr>Hadoop/Hive</vt:lpstr>
      <vt:lpstr>World Bank</vt:lpstr>
      <vt:lpstr>Azure Data Market</vt:lpstr>
      <vt:lpstr>WSDL</vt:lpstr>
      <vt:lpstr>WMI</vt:lpstr>
      <vt:lpstr>Freebase</vt:lpstr>
      <vt:lpstr>R</vt:lpstr>
      <vt:lpstr>TypeScript</vt:lpstr>
      <vt:lpstr>Update: RProvider</vt:lpstr>
      <vt:lpstr>Demo: F# to R</vt:lpstr>
      <vt:lpstr>Summary</vt:lpstr>
      <vt:lpstr>   fsharp.org   tryfsharp.org      Questions?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320</cp:revision>
  <cp:lastPrinted>2010-05-11T05:02:34Z</cp:lastPrinted>
  <dcterms:created xsi:type="dcterms:W3CDTF">2010-11-09T11:20:14Z</dcterms:created>
  <dcterms:modified xsi:type="dcterms:W3CDTF">2013-04-05T13:44:31Z</dcterms:modified>
  <cp:category>TechEd Europe 2010</cp:category>
</cp:coreProperties>
</file>