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Lst>
  <p:notesMasterIdLst>
    <p:notesMasterId r:id="rId66"/>
  </p:notesMasterIdLst>
  <p:handoutMasterIdLst>
    <p:handoutMasterId r:id="rId67"/>
  </p:handoutMasterIdLst>
  <p:sldIdLst>
    <p:sldId id="619" r:id="rId4"/>
    <p:sldId id="801" r:id="rId5"/>
    <p:sldId id="802" r:id="rId6"/>
    <p:sldId id="882" r:id="rId7"/>
    <p:sldId id="883" r:id="rId8"/>
    <p:sldId id="884" r:id="rId9"/>
    <p:sldId id="803" r:id="rId10"/>
    <p:sldId id="804" r:id="rId11"/>
    <p:sldId id="850" r:id="rId12"/>
    <p:sldId id="807" r:id="rId13"/>
    <p:sldId id="806" r:id="rId14"/>
    <p:sldId id="853" r:id="rId15"/>
    <p:sldId id="854" r:id="rId16"/>
    <p:sldId id="826" r:id="rId17"/>
    <p:sldId id="886" r:id="rId18"/>
    <p:sldId id="885" r:id="rId19"/>
    <p:sldId id="835" r:id="rId20"/>
    <p:sldId id="887" r:id="rId21"/>
    <p:sldId id="888" r:id="rId22"/>
    <p:sldId id="727" r:id="rId23"/>
    <p:sldId id="734" r:id="rId24"/>
    <p:sldId id="834" r:id="rId25"/>
    <p:sldId id="858" r:id="rId26"/>
    <p:sldId id="862" r:id="rId27"/>
    <p:sldId id="836" r:id="rId28"/>
    <p:sldId id="840" r:id="rId29"/>
    <p:sldId id="868" r:id="rId30"/>
    <p:sldId id="875" r:id="rId31"/>
    <p:sldId id="866" r:id="rId32"/>
    <p:sldId id="737" r:id="rId33"/>
    <p:sldId id="785" r:id="rId34"/>
    <p:sldId id="784" r:id="rId35"/>
    <p:sldId id="778" r:id="rId36"/>
    <p:sldId id="786" r:id="rId37"/>
    <p:sldId id="787" r:id="rId38"/>
    <p:sldId id="788" r:id="rId39"/>
    <p:sldId id="781" r:id="rId40"/>
    <p:sldId id="783" r:id="rId41"/>
    <p:sldId id="780" r:id="rId42"/>
    <p:sldId id="782" r:id="rId43"/>
    <p:sldId id="779" r:id="rId44"/>
    <p:sldId id="790" r:id="rId45"/>
    <p:sldId id="879" r:id="rId46"/>
    <p:sldId id="789" r:id="rId47"/>
    <p:sldId id="841" r:id="rId48"/>
    <p:sldId id="881" r:id="rId49"/>
    <p:sldId id="867" r:id="rId50"/>
    <p:sldId id="849" r:id="rId51"/>
    <p:sldId id="851" r:id="rId52"/>
    <p:sldId id="848" r:id="rId53"/>
    <p:sldId id="890" r:id="rId54"/>
    <p:sldId id="891" r:id="rId55"/>
    <p:sldId id="892" r:id="rId56"/>
    <p:sldId id="893" r:id="rId57"/>
    <p:sldId id="894" r:id="rId58"/>
    <p:sldId id="895" r:id="rId59"/>
    <p:sldId id="871" r:id="rId60"/>
    <p:sldId id="873" r:id="rId61"/>
    <p:sldId id="847" r:id="rId62"/>
    <p:sldId id="896" r:id="rId63"/>
    <p:sldId id="876" r:id="rId64"/>
    <p:sldId id="770" r:id="rId65"/>
  </p:sldIdLst>
  <p:sldSz cx="9144000" cy="6858000" type="screen4x3"/>
  <p:notesSz cx="6858000" cy="9144000"/>
  <p:embeddedFontLst>
    <p:embeddedFont>
      <p:font typeface="Vani" panose="020B0502040204020203" pitchFamily="34" charset="0"/>
      <p:regular r:id="rId68"/>
      <p:bold r:id="rId69"/>
    </p:embeddedFont>
    <p:embeddedFont>
      <p:font typeface="Candara" panose="020E0502030303020204" pitchFamily="34" charset="0"/>
      <p:regular r:id="rId70"/>
      <p:bold r:id="rId71"/>
      <p:italic r:id="rId72"/>
      <p:boldItalic r:id="rId73"/>
    </p:embeddedFont>
    <p:embeddedFont>
      <p:font typeface="Segoe UI Light" panose="020B0502040204020203" pitchFamily="34" charset="0"/>
      <p:regular r:id="rId74"/>
    </p:embeddedFont>
    <p:embeddedFont>
      <p:font typeface="Segoe UI" panose="020B0502040204020203" pitchFamily="34" charset="0"/>
      <p:regular r:id="rId75"/>
      <p:bold r:id="rId76"/>
      <p:italic r:id="rId77"/>
      <p:boldItalic r:id="rId78"/>
    </p:embeddedFont>
    <p:embeddedFont>
      <p:font typeface="Segoe Light" panose="020B0604020202020204" charset="0"/>
      <p:regular r:id="rId79"/>
      <p:italic r:id="rId80"/>
    </p:embeddedFont>
    <p:embeddedFont>
      <p:font typeface="Cambria Math" panose="02040503050406030204" pitchFamily="18" charset="0"/>
      <p:regular r:id="rId81"/>
    </p:embeddedFont>
    <p:embeddedFont>
      <p:font typeface="Consolas" panose="020B0609020204030204" pitchFamily="49" charset="0"/>
      <p:regular r:id="rId82"/>
      <p:bold r:id="rId83"/>
      <p:italic r:id="rId84"/>
      <p:boldItalic r:id="rId85"/>
    </p:embeddedFont>
  </p:embeddedFontLst>
  <p:defaultText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1">
          <p15:clr>
            <a:srgbClr val="A4A3A4"/>
          </p15:clr>
        </p15:guide>
        <p15:guide id="3" orient="horz" pos="2735">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2880">
          <p15:clr>
            <a:srgbClr val="A4A3A4"/>
          </p15:clr>
        </p15:guide>
        <p15:guide id="8" pos="245">
          <p15:clr>
            <a:srgbClr val="A4A3A4"/>
          </p15:clr>
        </p15:guide>
        <p15:guide id="9" pos="893">
          <p15:clr>
            <a:srgbClr val="A4A3A4"/>
          </p15:clr>
        </p15:guide>
        <p15:guide id="10" pos="5514">
          <p15:clr>
            <a:srgbClr val="A4A3A4"/>
          </p15:clr>
        </p15:guide>
        <p15:guide id="11" pos="5299">
          <p15:clr>
            <a:srgbClr val="A4A3A4"/>
          </p15:clr>
        </p15:guide>
        <p15:guide id="12" pos="4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6105" autoAdjust="0"/>
  </p:normalViewPr>
  <p:slideViewPr>
    <p:cSldViewPr snapToGrid="0">
      <p:cViewPr varScale="1">
        <p:scale>
          <a:sx n="74" d="100"/>
          <a:sy n="74" d="100"/>
        </p:scale>
        <p:origin x="888" y="72"/>
      </p:cViewPr>
      <p:guideLst>
        <p:guide orient="horz" pos="144"/>
        <p:guide orient="horz" pos="1201"/>
        <p:guide orient="horz" pos="2735"/>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5.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3362024102585E-2"/>
          <c:y val="0"/>
          <c:w val="0.94894573117606817"/>
          <c:h val="0.89023634557009024"/>
        </c:manualLayout>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smooth val="0"/>
        <c:axId val="332740536"/>
        <c:axId val="332740928"/>
      </c:lineChart>
      <c:catAx>
        <c:axId val="332740536"/>
        <c:scaling>
          <c:orientation val="minMax"/>
        </c:scaling>
        <c:delete val="0"/>
        <c:axPos val="b"/>
        <c:majorTickMark val="out"/>
        <c:minorTickMark val="none"/>
        <c:tickLblPos val="nextTo"/>
        <c:crossAx val="332740928"/>
        <c:crosses val="autoZero"/>
        <c:auto val="1"/>
        <c:lblAlgn val="ctr"/>
        <c:lblOffset val="100"/>
        <c:noMultiLvlLbl val="0"/>
      </c:catAx>
      <c:valAx>
        <c:axId val="332740928"/>
        <c:scaling>
          <c:orientation val="minMax"/>
        </c:scaling>
        <c:delete val="1"/>
        <c:axPos val="l"/>
        <c:numFmt formatCode="General" sourceLinked="1"/>
        <c:majorTickMark val="out"/>
        <c:minorTickMark val="none"/>
        <c:tickLblPos val="nextTo"/>
        <c:crossAx val="332740536"/>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D015DEAD-493F-45CE-AAE9-CD719F323645}" srcId="{37280AB1-95FF-42E8-94B7-DCF4D2A09A09}" destId="{8AF86F65-257F-4D4B-8F3E-9FA582CE5FAF}" srcOrd="0" destOrd="0" parTransId="{C45125E2-98D0-4EC3-AB7A-F16C57EC95B7}" sibTransId="{A1035C21-FDB7-4EAC-89CB-CA0A13638908}"/>
    <dgm:cxn modelId="{402F03A8-596F-4945-A753-B04B13BC92C1}" type="presOf" srcId="{83D561A4-503F-45B2-B21E-B4C0A921F900}" destId="{C4F96459-0667-46A5-8464-979D32A5AFC0}" srcOrd="0" destOrd="0" presId="urn:microsoft.com/office/officeart/2005/8/layout/venn1"/>
    <dgm:cxn modelId="{46E871AC-FB52-41CA-835E-EC263F56BA26}" type="presOf" srcId="{83D561A4-503F-45B2-B21E-B4C0A921F900}" destId="{B3DBAB2C-2BCB-4EFA-8EF8-288AFF90DBD0}" srcOrd="1" destOrd="0" presId="urn:microsoft.com/office/officeart/2005/8/layout/venn1"/>
    <dgm:cxn modelId="{6F2CB9F8-F17A-4D23-9807-F0314142718B}" type="presOf" srcId="{8AF86F65-257F-4D4B-8F3E-9FA582CE5FAF}" destId="{ED9FBEAD-8068-422C-B57A-30CFA25C3E76}" srcOrd="0"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BAB0A2A4-669D-4BC8-A4DA-275E29ACBFE9}" type="presOf" srcId="{8AF86F65-257F-4D4B-8F3E-9FA582CE5FAF}" destId="{9833359F-7D17-45D4-8EB8-A5BB503C7C74}" srcOrd="1" destOrd="0" presId="urn:microsoft.com/office/officeart/2005/8/layout/venn1"/>
    <dgm:cxn modelId="{F192906C-C0A6-42E1-B862-D818539672B6}" type="presOf" srcId="{37280AB1-95FF-42E8-94B7-DCF4D2A09A09}" destId="{54AD1ADC-A634-4621-A4E4-473A7E172D0E}" srcOrd="0" destOrd="0" presId="urn:microsoft.com/office/officeart/2005/8/layout/venn1"/>
    <dgm:cxn modelId="{CB636287-8047-406B-9F98-4617E848F083}" type="presParOf" srcId="{54AD1ADC-A634-4621-A4E4-473A7E172D0E}" destId="{ED9FBEAD-8068-422C-B57A-30CFA25C3E76}" srcOrd="0" destOrd="0" presId="urn:microsoft.com/office/officeart/2005/8/layout/venn1"/>
    <dgm:cxn modelId="{2E1D2777-9CF4-4636-8CE7-260912737E0D}" type="presParOf" srcId="{54AD1ADC-A634-4621-A4E4-473A7E172D0E}" destId="{9833359F-7D17-45D4-8EB8-A5BB503C7C74}" srcOrd="1" destOrd="0" presId="urn:microsoft.com/office/officeart/2005/8/layout/venn1"/>
    <dgm:cxn modelId="{DC3B10AA-DD4D-4287-BF01-685E6EAD9359}" type="presParOf" srcId="{54AD1ADC-A634-4621-A4E4-473A7E172D0E}" destId="{C4F96459-0667-46A5-8464-979D32A5AFC0}" srcOrd="2" destOrd="0" presId="urn:microsoft.com/office/officeart/2005/8/layout/venn1"/>
    <dgm:cxn modelId="{A966FEC6-78B5-4AC8-808D-5E134355D790}"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6DF58B5C-A10F-4259-AF2B-84ECF3303252}" type="presOf" srcId="{8AF86F65-257F-4D4B-8F3E-9FA582CE5FAF}" destId="{9833359F-7D17-45D4-8EB8-A5BB503C7C74}"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B9C965AE-F8D8-4E69-A152-D3CC9AD1AB63}" type="presOf" srcId="{83D561A4-503F-45B2-B21E-B4C0A921F900}" destId="{C4F96459-0667-46A5-8464-979D32A5AFC0}" srcOrd="0" destOrd="0" presId="urn:microsoft.com/office/officeart/2005/8/layout/venn1"/>
    <dgm:cxn modelId="{8D06E863-CE71-4C06-8728-14D7D3A7FDF7}" type="presOf" srcId="{83D561A4-503F-45B2-B21E-B4C0A921F900}" destId="{B3DBAB2C-2BCB-4EFA-8EF8-288AFF90DBD0}" srcOrd="1" destOrd="0" presId="urn:microsoft.com/office/officeart/2005/8/layout/venn1"/>
    <dgm:cxn modelId="{BAC3D09D-720D-48CC-927B-D040EC2235D3}" type="presOf" srcId="{37280AB1-95FF-42E8-94B7-DCF4D2A09A09}" destId="{54AD1ADC-A634-4621-A4E4-473A7E172D0E}" srcOrd="0"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6CDF7AED-6D59-4BF6-9CDA-12DF2DF0B86C}" type="presOf" srcId="{8AF86F65-257F-4D4B-8F3E-9FA582CE5FAF}" destId="{ED9FBEAD-8068-422C-B57A-30CFA25C3E76}" srcOrd="0" destOrd="0" presId="urn:microsoft.com/office/officeart/2005/8/layout/venn1"/>
    <dgm:cxn modelId="{D4946A5A-FD42-469A-A9D1-C1E49D8BD3EB}" type="presParOf" srcId="{54AD1ADC-A634-4621-A4E4-473A7E172D0E}" destId="{ED9FBEAD-8068-422C-B57A-30CFA25C3E76}" srcOrd="0" destOrd="0" presId="urn:microsoft.com/office/officeart/2005/8/layout/venn1"/>
    <dgm:cxn modelId="{A1776E88-A773-4583-BC27-F4D7BE346B66}" type="presParOf" srcId="{54AD1ADC-A634-4621-A4E4-473A7E172D0E}" destId="{9833359F-7D17-45D4-8EB8-A5BB503C7C74}" srcOrd="1" destOrd="0" presId="urn:microsoft.com/office/officeart/2005/8/layout/venn1"/>
    <dgm:cxn modelId="{593D8981-5AB7-4319-B72F-B5BBE8CD24E3}" type="presParOf" srcId="{54AD1ADC-A634-4621-A4E4-473A7E172D0E}" destId="{C4F96459-0667-46A5-8464-979D32A5AFC0}" srcOrd="2" destOrd="0" presId="urn:microsoft.com/office/officeart/2005/8/layout/venn1"/>
    <dgm:cxn modelId="{192E7C33-ADA5-48F1-9CCF-77A6D0F8AB77}"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59CA4-5CB5-40B5-A7A7-DDC5B2B667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CA5F6CE-2EAA-4812-99FC-45B0E7658969}">
      <dgm:prSet custT="1"/>
      <dgm:spPr/>
      <dgm:t>
        <a:bodyPr lIns="36000" rIns="0"/>
        <a:lstStyle/>
        <a:p>
          <a:pPr rtl="0"/>
          <a:r>
            <a:rPr lang="en-GB" sz="2000" dirty="0" smtClean="0"/>
            <a:t>Γ</a:t>
          </a:r>
          <a:r>
            <a:rPr lang="en-GB" sz="2000" baseline="-25000" dirty="0" smtClean="0"/>
            <a:t>0 </a:t>
          </a:r>
          <a:r>
            <a:rPr lang="en-GB" sz="2000" dirty="0" smtClean="0"/>
            <a:t>is the ever-growing ocean of digital reality around us  </a:t>
          </a:r>
          <a:endParaRPr lang="en-GB" sz="2000" dirty="0"/>
        </a:p>
      </dgm:t>
    </dgm:pt>
    <dgm:pt modelId="{4AA2465D-6F25-4B6E-85EF-1AB849F3D45E}" type="parTrans" cxnId="{6A820C13-9423-4219-B72B-71A09871D698}">
      <dgm:prSet/>
      <dgm:spPr/>
      <dgm:t>
        <a:bodyPr/>
        <a:lstStyle/>
        <a:p>
          <a:endParaRPr lang="en-GB" sz="1600"/>
        </a:p>
      </dgm:t>
    </dgm:pt>
    <dgm:pt modelId="{45CF8590-350E-4102-90CE-8CBE2423B11E}" type="sibTrans" cxnId="{6A820C13-9423-4219-B72B-71A09871D698}">
      <dgm:prSet/>
      <dgm:spPr/>
      <dgm:t>
        <a:bodyPr/>
        <a:lstStyle/>
        <a:p>
          <a:endParaRPr lang="en-GB" sz="1600"/>
        </a:p>
      </dgm:t>
    </dgm:pt>
    <dgm:pt modelId="{D7B7C21B-228A-454B-BF53-EDD95EF70A4A}">
      <dgm:prSet custT="1"/>
      <dgm:spPr/>
      <dgm:t>
        <a:bodyPr lIns="36000" rIns="0"/>
        <a:lstStyle/>
        <a:p>
          <a:pPr rtl="0"/>
          <a:r>
            <a:rPr lang="en-GB" sz="2000" dirty="0" smtClean="0"/>
            <a:t>Γ</a:t>
          </a:r>
          <a:r>
            <a:rPr lang="en-GB" sz="2000" baseline="-25000" dirty="0" smtClean="0"/>
            <a:t>0 </a:t>
          </a:r>
          <a:r>
            <a:rPr lang="en-GB" sz="2000" dirty="0" smtClean="0"/>
            <a:t>is big. Really big.</a:t>
          </a:r>
        </a:p>
        <a:p>
          <a:pPr rtl="0"/>
          <a:r>
            <a:rPr lang="en-GB" sz="2000" dirty="0" smtClean="0"/>
            <a:t>Γ</a:t>
          </a:r>
          <a:r>
            <a:rPr lang="en-GB" sz="2000" baseline="-25000" dirty="0" smtClean="0"/>
            <a:t>0 </a:t>
          </a:r>
          <a:r>
            <a:rPr lang="en-GB" sz="2000" dirty="0" smtClean="0"/>
            <a:t>defies imagination for its enormity</a:t>
          </a:r>
          <a:endParaRPr lang="en-GB" sz="2000" dirty="0"/>
        </a:p>
      </dgm:t>
    </dgm:pt>
    <dgm:pt modelId="{AF4780D3-47F7-4FEB-ABF7-60B4D358BE84}" type="parTrans" cxnId="{FCC4825A-BAC6-43CC-8CFE-D9E89E33B9D5}">
      <dgm:prSet/>
      <dgm:spPr/>
      <dgm:t>
        <a:bodyPr/>
        <a:lstStyle/>
        <a:p>
          <a:endParaRPr lang="en-GB" sz="1600"/>
        </a:p>
      </dgm:t>
    </dgm:pt>
    <dgm:pt modelId="{C86193E2-A22A-427C-B895-6E1CF920BCA2}" type="sibTrans" cxnId="{FCC4825A-BAC6-43CC-8CFE-D9E89E33B9D5}">
      <dgm:prSet/>
      <dgm:spPr/>
      <dgm:t>
        <a:bodyPr/>
        <a:lstStyle/>
        <a:p>
          <a:endParaRPr lang="en-GB" sz="1600"/>
        </a:p>
      </dgm:t>
    </dgm:pt>
    <dgm:pt modelId="{B851EE23-E5BA-470D-BBB7-3A5D8F2769BF}">
      <dgm:prSet custT="1"/>
      <dgm:spPr/>
      <dgm:t>
        <a:bodyPr/>
        <a:lstStyle/>
        <a:p>
          <a:pPr rtl="0"/>
          <a:r>
            <a:rPr lang="en-GB" sz="2000" dirty="0" smtClean="0"/>
            <a:t>Γ</a:t>
          </a:r>
          <a:r>
            <a:rPr lang="en-GB" sz="2000" baseline="-25000" dirty="0" smtClean="0"/>
            <a:t>0 </a:t>
          </a:r>
          <a:r>
            <a:rPr lang="en-GB" sz="2000" dirty="0" smtClean="0"/>
            <a:t>is other. It doesn’t speak your language</a:t>
          </a:r>
          <a:endParaRPr lang="en-GB" sz="2000" dirty="0"/>
        </a:p>
      </dgm:t>
    </dgm:pt>
    <dgm:pt modelId="{FED40995-21CE-4A9B-B09D-3D97A8F6A04E}" type="parTrans" cxnId="{8DE173DB-B70B-4E30-8F48-E9CDB0AB495C}">
      <dgm:prSet/>
      <dgm:spPr/>
      <dgm:t>
        <a:bodyPr/>
        <a:lstStyle/>
        <a:p>
          <a:endParaRPr lang="en-GB" sz="1600"/>
        </a:p>
      </dgm:t>
    </dgm:pt>
    <dgm:pt modelId="{2B7DADBB-7D87-43D5-AA20-873398624731}" type="sibTrans" cxnId="{8DE173DB-B70B-4E30-8F48-E9CDB0AB495C}">
      <dgm:prSet/>
      <dgm:spPr/>
      <dgm:t>
        <a:bodyPr/>
        <a:lstStyle/>
        <a:p>
          <a:endParaRPr lang="en-GB" sz="1600"/>
        </a:p>
      </dgm:t>
    </dgm:pt>
    <dgm:pt modelId="{5B0A3E79-ABA6-4601-B4C6-872B13FC87FE}">
      <dgm:prSet custT="1"/>
      <dgm:spPr/>
      <dgm:t>
        <a:bodyPr lIns="36000" rIns="0"/>
        <a:lstStyle/>
        <a:p>
          <a:pPr rtl="0"/>
          <a:r>
            <a:rPr lang="en-GB" sz="2000" dirty="0" smtClean="0"/>
            <a:t>Γ</a:t>
          </a:r>
          <a:r>
            <a:rPr lang="en-GB" sz="2000" baseline="-25000" dirty="0" smtClean="0"/>
            <a:t>0 </a:t>
          </a:r>
          <a:r>
            <a:rPr lang="en-GB" sz="2000" dirty="0" smtClean="0"/>
            <a:t>is being organized at an incredible rate</a:t>
          </a:r>
          <a:endParaRPr lang="en-GB" sz="2000" dirty="0"/>
        </a:p>
      </dgm:t>
    </dgm:pt>
    <dgm:pt modelId="{8BD1A46C-4A5C-4832-9CEA-27741FD9FCF5}" type="parTrans" cxnId="{C987CC5E-ACFD-497B-846B-857CC0ED90A4}">
      <dgm:prSet/>
      <dgm:spPr/>
      <dgm:t>
        <a:bodyPr/>
        <a:lstStyle/>
        <a:p>
          <a:endParaRPr lang="en-GB" sz="1600"/>
        </a:p>
      </dgm:t>
    </dgm:pt>
    <dgm:pt modelId="{9402B90C-0A52-4CF3-B94E-4F9D02A54EBC}" type="sibTrans" cxnId="{C987CC5E-ACFD-497B-846B-857CC0ED90A4}">
      <dgm:prSet/>
      <dgm:spPr/>
      <dgm:t>
        <a:bodyPr/>
        <a:lstStyle/>
        <a:p>
          <a:endParaRPr lang="en-GB" sz="1600"/>
        </a:p>
      </dgm:t>
    </dgm:pt>
    <dgm:pt modelId="{BB251E8F-CED2-4140-A3EC-9DE54012E1C8}">
      <dgm:prSet custT="1"/>
      <dgm:spPr/>
      <dgm:t>
        <a:bodyPr lIns="36000" rIns="0"/>
        <a:lstStyle/>
        <a:p>
          <a:pPr rtl="0"/>
          <a:r>
            <a:rPr lang="en-GB" sz="2000" dirty="0" smtClean="0"/>
            <a:t>Γ</a:t>
          </a:r>
          <a:r>
            <a:rPr lang="en-GB" sz="2000" baseline="-25000" dirty="0" smtClean="0"/>
            <a:t>0</a:t>
          </a:r>
          <a:r>
            <a:rPr lang="en-GB" sz="2000" dirty="0" smtClean="0"/>
            <a:t> needs us. We’re hitting the limit with e and tau</a:t>
          </a:r>
          <a:endParaRPr lang="en-GB" sz="2000" dirty="0"/>
        </a:p>
      </dgm:t>
    </dgm:pt>
    <dgm:pt modelId="{DC13AA0A-9F5B-4BC8-91E5-5864A5C7BF2F}" type="parTrans" cxnId="{CAE414CD-ED8C-422E-9581-1B0F940299AF}">
      <dgm:prSet/>
      <dgm:spPr/>
      <dgm:t>
        <a:bodyPr/>
        <a:lstStyle/>
        <a:p>
          <a:endParaRPr lang="en-GB" sz="1600"/>
        </a:p>
      </dgm:t>
    </dgm:pt>
    <dgm:pt modelId="{18A02741-A071-4BD2-AF91-090E63356E92}" type="sibTrans" cxnId="{CAE414CD-ED8C-422E-9581-1B0F940299AF}">
      <dgm:prSet/>
      <dgm:spPr/>
      <dgm:t>
        <a:bodyPr/>
        <a:lstStyle/>
        <a:p>
          <a:endParaRPr lang="en-GB" sz="1600"/>
        </a:p>
      </dgm:t>
    </dgm:pt>
    <dgm:pt modelId="{B98397F7-F227-4888-A916-AE6498B56EE8}">
      <dgm:prSet custT="1"/>
      <dgm:spPr/>
      <dgm:t>
        <a:bodyPr/>
        <a:lstStyle/>
        <a:p>
          <a:pPr rtl="0"/>
          <a:r>
            <a:rPr lang="en-GB" sz="2000" dirty="0" smtClean="0"/>
            <a:t>Γ</a:t>
          </a:r>
          <a:r>
            <a:rPr lang="en-GB" sz="2000" baseline="-25000" dirty="0" smtClean="0"/>
            <a:t>0 </a:t>
          </a:r>
          <a:r>
            <a:rPr lang="en-GB" sz="2000" dirty="0" smtClean="0"/>
            <a:t>is surprisingly “human”</a:t>
          </a:r>
          <a:endParaRPr lang="en-GB" sz="2000" dirty="0"/>
        </a:p>
      </dgm:t>
    </dgm:pt>
    <dgm:pt modelId="{C038D9FA-2E7A-4A7A-B69F-4361DFB7BCA8}" type="parTrans" cxnId="{E56F77AD-237E-460B-BF4C-61323A1CEA40}">
      <dgm:prSet/>
      <dgm:spPr/>
      <dgm:t>
        <a:bodyPr/>
        <a:lstStyle/>
        <a:p>
          <a:endParaRPr lang="en-GB" sz="1600"/>
        </a:p>
      </dgm:t>
    </dgm:pt>
    <dgm:pt modelId="{9F7E37C9-E9D6-4DBF-9001-80F0D0F59408}" type="sibTrans" cxnId="{E56F77AD-237E-460B-BF4C-61323A1CEA40}">
      <dgm:prSet/>
      <dgm:spPr/>
      <dgm:t>
        <a:bodyPr/>
        <a:lstStyle/>
        <a:p>
          <a:endParaRPr lang="en-GB" sz="1600"/>
        </a:p>
      </dgm:t>
    </dgm:pt>
    <dgm:pt modelId="{FD22585E-ECBA-4F13-BAE7-FFE3199AA196}" type="pres">
      <dgm:prSet presAssocID="{21359CA4-5CB5-40B5-A7A7-DDC5B2B667EB}" presName="diagram" presStyleCnt="0">
        <dgm:presLayoutVars>
          <dgm:dir/>
          <dgm:resizeHandles val="exact"/>
        </dgm:presLayoutVars>
      </dgm:prSet>
      <dgm:spPr/>
      <dgm:t>
        <a:bodyPr/>
        <a:lstStyle/>
        <a:p>
          <a:endParaRPr lang="en-GB"/>
        </a:p>
      </dgm:t>
    </dgm:pt>
    <dgm:pt modelId="{90D238AF-8111-48F4-87D0-8513B6795E16}" type="pres">
      <dgm:prSet presAssocID="{2CA5F6CE-2EAA-4812-99FC-45B0E7658969}" presName="node" presStyleLbl="node1" presStyleIdx="0" presStyleCnt="6">
        <dgm:presLayoutVars>
          <dgm:bulletEnabled val="1"/>
        </dgm:presLayoutVars>
      </dgm:prSet>
      <dgm:spPr/>
      <dgm:t>
        <a:bodyPr/>
        <a:lstStyle/>
        <a:p>
          <a:endParaRPr lang="en-GB"/>
        </a:p>
      </dgm:t>
    </dgm:pt>
    <dgm:pt modelId="{425954A1-7EF5-4111-96F6-D85A1BEF1C2C}" type="pres">
      <dgm:prSet presAssocID="{45CF8590-350E-4102-90CE-8CBE2423B11E}" presName="sibTrans" presStyleCnt="0"/>
      <dgm:spPr/>
    </dgm:pt>
    <dgm:pt modelId="{5C889AEA-E0C2-4FF9-A34D-CA456FDB903E}" type="pres">
      <dgm:prSet presAssocID="{D7B7C21B-228A-454B-BF53-EDD95EF70A4A}" presName="node" presStyleLbl="node1" presStyleIdx="1" presStyleCnt="6">
        <dgm:presLayoutVars>
          <dgm:bulletEnabled val="1"/>
        </dgm:presLayoutVars>
      </dgm:prSet>
      <dgm:spPr/>
      <dgm:t>
        <a:bodyPr/>
        <a:lstStyle/>
        <a:p>
          <a:endParaRPr lang="en-GB"/>
        </a:p>
      </dgm:t>
    </dgm:pt>
    <dgm:pt modelId="{5AD9FCEB-B008-4923-92B3-8CB45DF93563}" type="pres">
      <dgm:prSet presAssocID="{C86193E2-A22A-427C-B895-6E1CF920BCA2}" presName="sibTrans" presStyleCnt="0"/>
      <dgm:spPr/>
    </dgm:pt>
    <dgm:pt modelId="{BB6560F0-5737-4155-83E0-F00762C15097}" type="pres">
      <dgm:prSet presAssocID="{B851EE23-E5BA-470D-BBB7-3A5D8F2769BF}" presName="node" presStyleLbl="node1" presStyleIdx="2" presStyleCnt="6">
        <dgm:presLayoutVars>
          <dgm:bulletEnabled val="1"/>
        </dgm:presLayoutVars>
      </dgm:prSet>
      <dgm:spPr/>
      <dgm:t>
        <a:bodyPr/>
        <a:lstStyle/>
        <a:p>
          <a:endParaRPr lang="en-GB"/>
        </a:p>
      </dgm:t>
    </dgm:pt>
    <dgm:pt modelId="{ABBE3BDA-4E5E-42D0-81E1-DA032C6F8834}" type="pres">
      <dgm:prSet presAssocID="{2B7DADBB-7D87-43D5-AA20-873398624731}" presName="sibTrans" presStyleCnt="0"/>
      <dgm:spPr/>
    </dgm:pt>
    <dgm:pt modelId="{95717ED0-058B-40A8-AEF1-D8763A5D87CC}" type="pres">
      <dgm:prSet presAssocID="{5B0A3E79-ABA6-4601-B4C6-872B13FC87FE}" presName="node" presStyleLbl="node1" presStyleIdx="3" presStyleCnt="6">
        <dgm:presLayoutVars>
          <dgm:bulletEnabled val="1"/>
        </dgm:presLayoutVars>
      </dgm:prSet>
      <dgm:spPr/>
      <dgm:t>
        <a:bodyPr/>
        <a:lstStyle/>
        <a:p>
          <a:endParaRPr lang="en-GB"/>
        </a:p>
      </dgm:t>
    </dgm:pt>
    <dgm:pt modelId="{B8DE0AF6-3CE3-4FDA-9BDA-2983AE8E7A86}" type="pres">
      <dgm:prSet presAssocID="{9402B90C-0A52-4CF3-B94E-4F9D02A54EBC}" presName="sibTrans" presStyleCnt="0"/>
      <dgm:spPr/>
    </dgm:pt>
    <dgm:pt modelId="{2B9C4F42-7270-4926-91A5-B0F02BC89C9E}" type="pres">
      <dgm:prSet presAssocID="{BB251E8F-CED2-4140-A3EC-9DE54012E1C8}" presName="node" presStyleLbl="node1" presStyleIdx="4" presStyleCnt="6">
        <dgm:presLayoutVars>
          <dgm:bulletEnabled val="1"/>
        </dgm:presLayoutVars>
      </dgm:prSet>
      <dgm:spPr/>
      <dgm:t>
        <a:bodyPr/>
        <a:lstStyle/>
        <a:p>
          <a:endParaRPr lang="en-GB"/>
        </a:p>
      </dgm:t>
    </dgm:pt>
    <dgm:pt modelId="{A49EC87C-10DA-470B-BD7B-0F38B658E92C}" type="pres">
      <dgm:prSet presAssocID="{18A02741-A071-4BD2-AF91-090E63356E92}" presName="sibTrans" presStyleCnt="0"/>
      <dgm:spPr/>
    </dgm:pt>
    <dgm:pt modelId="{02636C2B-1A91-4E5F-9560-97738B72DA61}" type="pres">
      <dgm:prSet presAssocID="{B98397F7-F227-4888-A916-AE6498B56EE8}" presName="node" presStyleLbl="node1" presStyleIdx="5" presStyleCnt="6">
        <dgm:presLayoutVars>
          <dgm:bulletEnabled val="1"/>
        </dgm:presLayoutVars>
      </dgm:prSet>
      <dgm:spPr/>
      <dgm:t>
        <a:bodyPr/>
        <a:lstStyle/>
        <a:p>
          <a:endParaRPr lang="en-GB"/>
        </a:p>
      </dgm:t>
    </dgm:pt>
  </dgm:ptLst>
  <dgm:cxnLst>
    <dgm:cxn modelId="{289810B3-C696-4CAD-9F6A-FA2F574D8203}" type="presOf" srcId="{5B0A3E79-ABA6-4601-B4C6-872B13FC87FE}" destId="{95717ED0-058B-40A8-AEF1-D8763A5D87CC}" srcOrd="0" destOrd="0" presId="urn:microsoft.com/office/officeart/2005/8/layout/default"/>
    <dgm:cxn modelId="{3D41782C-BA18-4D84-823F-8C5310B87629}" type="presOf" srcId="{BB251E8F-CED2-4140-A3EC-9DE54012E1C8}" destId="{2B9C4F42-7270-4926-91A5-B0F02BC89C9E}" srcOrd="0" destOrd="0" presId="urn:microsoft.com/office/officeart/2005/8/layout/default"/>
    <dgm:cxn modelId="{E56F77AD-237E-460B-BF4C-61323A1CEA40}" srcId="{21359CA4-5CB5-40B5-A7A7-DDC5B2B667EB}" destId="{B98397F7-F227-4888-A916-AE6498B56EE8}" srcOrd="5" destOrd="0" parTransId="{C038D9FA-2E7A-4A7A-B69F-4361DFB7BCA8}" sibTransId="{9F7E37C9-E9D6-4DBF-9001-80F0D0F59408}"/>
    <dgm:cxn modelId="{6A820C13-9423-4219-B72B-71A09871D698}" srcId="{21359CA4-5CB5-40B5-A7A7-DDC5B2B667EB}" destId="{2CA5F6CE-2EAA-4812-99FC-45B0E7658969}" srcOrd="0" destOrd="0" parTransId="{4AA2465D-6F25-4B6E-85EF-1AB849F3D45E}" sibTransId="{45CF8590-350E-4102-90CE-8CBE2423B11E}"/>
    <dgm:cxn modelId="{AFCF67BD-C60F-4E8F-8BCB-502B054BFFE2}" type="presOf" srcId="{B851EE23-E5BA-470D-BBB7-3A5D8F2769BF}" destId="{BB6560F0-5737-4155-83E0-F00762C15097}" srcOrd="0" destOrd="0" presId="urn:microsoft.com/office/officeart/2005/8/layout/default"/>
    <dgm:cxn modelId="{FCC4825A-BAC6-43CC-8CFE-D9E89E33B9D5}" srcId="{21359CA4-5CB5-40B5-A7A7-DDC5B2B667EB}" destId="{D7B7C21B-228A-454B-BF53-EDD95EF70A4A}" srcOrd="1" destOrd="0" parTransId="{AF4780D3-47F7-4FEB-ABF7-60B4D358BE84}" sibTransId="{C86193E2-A22A-427C-B895-6E1CF920BCA2}"/>
    <dgm:cxn modelId="{8DE173DB-B70B-4E30-8F48-E9CDB0AB495C}" srcId="{21359CA4-5CB5-40B5-A7A7-DDC5B2B667EB}" destId="{B851EE23-E5BA-470D-BBB7-3A5D8F2769BF}" srcOrd="2" destOrd="0" parTransId="{FED40995-21CE-4A9B-B09D-3D97A8F6A04E}" sibTransId="{2B7DADBB-7D87-43D5-AA20-873398624731}"/>
    <dgm:cxn modelId="{CAE414CD-ED8C-422E-9581-1B0F940299AF}" srcId="{21359CA4-5CB5-40B5-A7A7-DDC5B2B667EB}" destId="{BB251E8F-CED2-4140-A3EC-9DE54012E1C8}" srcOrd="4" destOrd="0" parTransId="{DC13AA0A-9F5B-4BC8-91E5-5864A5C7BF2F}" sibTransId="{18A02741-A071-4BD2-AF91-090E63356E92}"/>
    <dgm:cxn modelId="{902BAF13-DE48-4702-B2BE-85D09D5945A9}" type="presOf" srcId="{21359CA4-5CB5-40B5-A7A7-DDC5B2B667EB}" destId="{FD22585E-ECBA-4F13-BAE7-FFE3199AA196}" srcOrd="0" destOrd="0" presId="urn:microsoft.com/office/officeart/2005/8/layout/default"/>
    <dgm:cxn modelId="{93220401-AE3B-49C0-B98C-672443A1690A}" type="presOf" srcId="{2CA5F6CE-2EAA-4812-99FC-45B0E7658969}" destId="{90D238AF-8111-48F4-87D0-8513B6795E16}" srcOrd="0" destOrd="0" presId="urn:microsoft.com/office/officeart/2005/8/layout/default"/>
    <dgm:cxn modelId="{9D8C0C67-063B-4496-B433-1F6C01343DD9}" type="presOf" srcId="{D7B7C21B-228A-454B-BF53-EDD95EF70A4A}" destId="{5C889AEA-E0C2-4FF9-A34D-CA456FDB903E}" srcOrd="0" destOrd="0" presId="urn:microsoft.com/office/officeart/2005/8/layout/default"/>
    <dgm:cxn modelId="{C987CC5E-ACFD-497B-846B-857CC0ED90A4}" srcId="{21359CA4-5CB5-40B5-A7A7-DDC5B2B667EB}" destId="{5B0A3E79-ABA6-4601-B4C6-872B13FC87FE}" srcOrd="3" destOrd="0" parTransId="{8BD1A46C-4A5C-4832-9CEA-27741FD9FCF5}" sibTransId="{9402B90C-0A52-4CF3-B94E-4F9D02A54EBC}"/>
    <dgm:cxn modelId="{AD7EE786-CAA2-4F39-9C9F-BBED3105D414}" type="presOf" srcId="{B98397F7-F227-4888-A916-AE6498B56EE8}" destId="{02636C2B-1A91-4E5F-9560-97738B72DA61}" srcOrd="0" destOrd="0" presId="urn:microsoft.com/office/officeart/2005/8/layout/default"/>
    <dgm:cxn modelId="{2400F9D1-DEBF-43D8-8443-36C1685C0BCF}" type="presParOf" srcId="{FD22585E-ECBA-4F13-BAE7-FFE3199AA196}" destId="{90D238AF-8111-48F4-87D0-8513B6795E16}" srcOrd="0" destOrd="0" presId="urn:microsoft.com/office/officeart/2005/8/layout/default"/>
    <dgm:cxn modelId="{F6BFA271-89AB-4817-BC09-E71C9D6622C6}" type="presParOf" srcId="{FD22585E-ECBA-4F13-BAE7-FFE3199AA196}" destId="{425954A1-7EF5-4111-96F6-D85A1BEF1C2C}" srcOrd="1" destOrd="0" presId="urn:microsoft.com/office/officeart/2005/8/layout/default"/>
    <dgm:cxn modelId="{8CDF0AAC-F4C3-48EC-A2BF-0C8361E86DE0}" type="presParOf" srcId="{FD22585E-ECBA-4F13-BAE7-FFE3199AA196}" destId="{5C889AEA-E0C2-4FF9-A34D-CA456FDB903E}" srcOrd="2" destOrd="0" presId="urn:microsoft.com/office/officeart/2005/8/layout/default"/>
    <dgm:cxn modelId="{E2F40752-FF05-40E7-BD0C-D7BD0C053E7F}" type="presParOf" srcId="{FD22585E-ECBA-4F13-BAE7-FFE3199AA196}" destId="{5AD9FCEB-B008-4923-92B3-8CB45DF93563}" srcOrd="3" destOrd="0" presId="urn:microsoft.com/office/officeart/2005/8/layout/default"/>
    <dgm:cxn modelId="{97E0A528-FEDD-44AC-B0EA-913CE9E8478E}" type="presParOf" srcId="{FD22585E-ECBA-4F13-BAE7-FFE3199AA196}" destId="{BB6560F0-5737-4155-83E0-F00762C15097}" srcOrd="4" destOrd="0" presId="urn:microsoft.com/office/officeart/2005/8/layout/default"/>
    <dgm:cxn modelId="{2CF4736D-F1B1-44C2-98E4-E03BDAAE5F1F}" type="presParOf" srcId="{FD22585E-ECBA-4F13-BAE7-FFE3199AA196}" destId="{ABBE3BDA-4E5E-42D0-81E1-DA032C6F8834}" srcOrd="5" destOrd="0" presId="urn:microsoft.com/office/officeart/2005/8/layout/default"/>
    <dgm:cxn modelId="{A6C17B1D-58B2-4A21-AA26-359B35CF97F9}" type="presParOf" srcId="{FD22585E-ECBA-4F13-BAE7-FFE3199AA196}" destId="{95717ED0-058B-40A8-AEF1-D8763A5D87CC}" srcOrd="6" destOrd="0" presId="urn:microsoft.com/office/officeart/2005/8/layout/default"/>
    <dgm:cxn modelId="{7FE3B3DD-E948-4EB6-A1DF-B40EB990707D}" type="presParOf" srcId="{FD22585E-ECBA-4F13-BAE7-FFE3199AA196}" destId="{B8DE0AF6-3CE3-4FDA-9BDA-2983AE8E7A86}" srcOrd="7" destOrd="0" presId="urn:microsoft.com/office/officeart/2005/8/layout/default"/>
    <dgm:cxn modelId="{52C77336-B57A-4F2D-87DE-0641E008DDE2}" type="presParOf" srcId="{FD22585E-ECBA-4F13-BAE7-FFE3199AA196}" destId="{2B9C4F42-7270-4926-91A5-B0F02BC89C9E}" srcOrd="8" destOrd="0" presId="urn:microsoft.com/office/officeart/2005/8/layout/default"/>
    <dgm:cxn modelId="{97070717-4E64-4BCF-8599-CD77D580D505}" type="presParOf" srcId="{FD22585E-ECBA-4F13-BAE7-FFE3199AA196}" destId="{A49EC87C-10DA-470B-BD7B-0F38B658E92C}" srcOrd="9" destOrd="0" presId="urn:microsoft.com/office/officeart/2005/8/layout/default"/>
    <dgm:cxn modelId="{F5FB9B58-9FFF-4507-97AD-E7E447FEB43E}" type="presParOf" srcId="{FD22585E-ECBA-4F13-BAE7-FFE3199AA196}" destId="{02636C2B-1A91-4E5F-9560-97738B72DA6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359CA4-5CB5-40B5-A7A7-DDC5B2B667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19BE3C0-E1F1-4697-ADB1-075BE44EB647}">
      <dgm:prSet custT="1"/>
      <dgm:spPr/>
      <dgm:t>
        <a:bodyPr lIns="36000" rIns="0"/>
        <a:lstStyle/>
        <a:p>
          <a:pPr rtl="0"/>
          <a:r>
            <a:rPr lang="en-GB" sz="2000" dirty="0" smtClean="0"/>
            <a:t>Γ</a:t>
          </a:r>
          <a:r>
            <a:rPr lang="en-GB" sz="2000" baseline="-25000" dirty="0" smtClean="0"/>
            <a:t>0 </a:t>
          </a:r>
          <a:r>
            <a:rPr lang="en-GB" sz="2000" dirty="0" smtClean="0"/>
            <a:t>is full of uncertainty and probabilities.</a:t>
          </a:r>
          <a:endParaRPr lang="en-GB" sz="2000" dirty="0"/>
        </a:p>
      </dgm:t>
    </dgm:pt>
    <dgm:pt modelId="{FD483F93-6E17-457F-9218-FB8563FD5FCB}" type="parTrans" cxnId="{3AA56E4B-2B9C-4C62-BCC8-4B929D04BE8D}">
      <dgm:prSet/>
      <dgm:spPr/>
      <dgm:t>
        <a:bodyPr/>
        <a:lstStyle/>
        <a:p>
          <a:endParaRPr lang="en-GB" sz="1600"/>
        </a:p>
      </dgm:t>
    </dgm:pt>
    <dgm:pt modelId="{7D11760D-2C01-4A04-8A9A-83D358A7A5FE}" type="sibTrans" cxnId="{3AA56E4B-2B9C-4C62-BCC8-4B929D04BE8D}">
      <dgm:prSet/>
      <dgm:spPr/>
      <dgm:t>
        <a:bodyPr/>
        <a:lstStyle/>
        <a:p>
          <a:endParaRPr lang="en-GB" sz="1600"/>
        </a:p>
      </dgm:t>
    </dgm:pt>
    <dgm:pt modelId="{AE07EA67-8793-449C-AB91-CBA8AB2F2D66}">
      <dgm:prSet custT="1"/>
      <dgm:spPr/>
      <dgm:t>
        <a:bodyPr lIns="36000" rIns="0"/>
        <a:lstStyle/>
        <a:p>
          <a:pPr rtl="0"/>
          <a:r>
            <a:rPr lang="en-GB" sz="2000" dirty="0" smtClean="0"/>
            <a:t>You are mutually recursive with Γ</a:t>
          </a:r>
          <a:r>
            <a:rPr lang="en-GB" sz="2000" baseline="-25000" dirty="0" smtClean="0"/>
            <a:t>0</a:t>
          </a:r>
          <a:r>
            <a:rPr lang="en-GB" sz="2000" dirty="0" smtClean="0"/>
            <a:t>. You are part of it. </a:t>
          </a:r>
        </a:p>
      </dgm:t>
    </dgm:pt>
    <dgm:pt modelId="{3D7FD325-C1FC-4470-B7A3-09CC946571CA}" type="parTrans" cxnId="{553E38E8-89E6-447B-8B25-2DD52E244311}">
      <dgm:prSet/>
      <dgm:spPr/>
      <dgm:t>
        <a:bodyPr/>
        <a:lstStyle/>
        <a:p>
          <a:endParaRPr lang="en-GB" sz="1600"/>
        </a:p>
      </dgm:t>
    </dgm:pt>
    <dgm:pt modelId="{A34D5F50-4918-473C-874A-EDEB8611DB01}" type="sibTrans" cxnId="{553E38E8-89E6-447B-8B25-2DD52E244311}">
      <dgm:prSet/>
      <dgm:spPr/>
      <dgm:t>
        <a:bodyPr/>
        <a:lstStyle/>
        <a:p>
          <a:endParaRPr lang="en-GB" sz="1600"/>
        </a:p>
      </dgm:t>
    </dgm:pt>
    <dgm:pt modelId="{7E83AB36-8280-4D52-B3A4-4C976196C672}">
      <dgm:prSet custT="1"/>
      <dgm:spPr/>
      <dgm:t>
        <a:bodyPr lIns="36000" rIns="0"/>
        <a:lstStyle/>
        <a:p>
          <a:pPr rtl="0"/>
          <a:r>
            <a:rPr lang="en-GB" sz="2000" dirty="0" smtClean="0"/>
            <a:t>Γ</a:t>
          </a:r>
          <a:r>
            <a:rPr lang="en-GB" sz="2000" baseline="-25000" dirty="0" smtClean="0"/>
            <a:t>0 </a:t>
          </a:r>
          <a:r>
            <a:rPr lang="en-GB" sz="2000" dirty="0" smtClean="0"/>
            <a:t>has many open doors, many locked doors</a:t>
          </a:r>
          <a:endParaRPr lang="en-GB" sz="2000" dirty="0"/>
        </a:p>
      </dgm:t>
    </dgm:pt>
    <dgm:pt modelId="{830317CF-07AD-4C70-92F0-5B5ED78C843D}" type="parTrans" cxnId="{66261F76-2ACB-4D2A-AC96-D14AF5238FD7}">
      <dgm:prSet/>
      <dgm:spPr/>
      <dgm:t>
        <a:bodyPr/>
        <a:lstStyle/>
        <a:p>
          <a:endParaRPr lang="en-GB" sz="1600"/>
        </a:p>
      </dgm:t>
    </dgm:pt>
    <dgm:pt modelId="{5C920AC2-A808-4236-979E-438F27E111D6}" type="sibTrans" cxnId="{66261F76-2ACB-4D2A-AC96-D14AF5238FD7}">
      <dgm:prSet/>
      <dgm:spPr/>
      <dgm:t>
        <a:bodyPr/>
        <a:lstStyle/>
        <a:p>
          <a:endParaRPr lang="en-GB" sz="1600"/>
        </a:p>
      </dgm:t>
    </dgm:pt>
    <dgm:pt modelId="{FB6E3AA7-1C1C-4C9F-B62B-ACFA6BC64D2F}">
      <dgm:prSet custT="1"/>
      <dgm:spPr/>
      <dgm:t>
        <a:bodyPr lIns="36000" rIns="0"/>
        <a:lstStyle/>
        <a:p>
          <a:pPr rtl="0"/>
          <a:r>
            <a:rPr lang="en-GB" sz="2000" dirty="0" smtClean="0"/>
            <a:t>Γ</a:t>
          </a:r>
          <a:r>
            <a:rPr lang="en-GB" sz="2000" baseline="-25000" dirty="0" smtClean="0"/>
            <a:t>0 </a:t>
          </a:r>
          <a:r>
            <a:rPr lang="en-GB" sz="2000" dirty="0" smtClean="0"/>
            <a:t>has many, many parts that do not get on particularly well.</a:t>
          </a:r>
          <a:endParaRPr lang="en-GB" sz="2000" dirty="0"/>
        </a:p>
      </dgm:t>
    </dgm:pt>
    <dgm:pt modelId="{8751B29C-20A9-4BE7-8F9A-5E4FB9C2F085}" type="parTrans" cxnId="{C4DACDA6-C749-4F61-ACFA-471FA6ADADA6}">
      <dgm:prSet/>
      <dgm:spPr/>
      <dgm:t>
        <a:bodyPr/>
        <a:lstStyle/>
        <a:p>
          <a:endParaRPr lang="en-GB" sz="1600"/>
        </a:p>
      </dgm:t>
    </dgm:pt>
    <dgm:pt modelId="{1FF21DE3-711A-4EEE-8D02-36970C5E1DAC}" type="sibTrans" cxnId="{C4DACDA6-C749-4F61-ACFA-471FA6ADADA6}">
      <dgm:prSet/>
      <dgm:spPr/>
      <dgm:t>
        <a:bodyPr/>
        <a:lstStyle/>
        <a:p>
          <a:endParaRPr lang="en-GB" sz="1600"/>
        </a:p>
      </dgm:t>
    </dgm:pt>
    <dgm:pt modelId="{30A582CE-34BA-4898-8D25-41A061B70DBC}">
      <dgm:prSet custT="1"/>
      <dgm:spPr/>
      <dgm:t>
        <a:bodyPr/>
        <a:lstStyle/>
        <a:p>
          <a:pPr rtl="0"/>
          <a:r>
            <a:rPr lang="en-GB" sz="2000" dirty="0" smtClean="0"/>
            <a:t>Γ</a:t>
          </a:r>
          <a:r>
            <a:rPr lang="en-GB" sz="2000" baseline="-25000" dirty="0" smtClean="0"/>
            <a:t>0 </a:t>
          </a:r>
          <a:r>
            <a:rPr lang="en-GB" sz="2000" dirty="0" smtClean="0"/>
            <a:t>is so real you want to touch it, explore it</a:t>
          </a:r>
          <a:endParaRPr lang="en-GB" sz="2000" dirty="0"/>
        </a:p>
      </dgm:t>
    </dgm:pt>
    <dgm:pt modelId="{F1B17902-3BD0-47ED-ADD5-5FB6CECBD7C2}" type="parTrans" cxnId="{2A28E180-34F8-4D61-8E48-E02E41A3981A}">
      <dgm:prSet/>
      <dgm:spPr/>
      <dgm:t>
        <a:bodyPr/>
        <a:lstStyle/>
        <a:p>
          <a:endParaRPr lang="en-GB" sz="1600"/>
        </a:p>
      </dgm:t>
    </dgm:pt>
    <dgm:pt modelId="{207F361F-9A0A-4278-8844-C192407DF1D3}" type="sibTrans" cxnId="{2A28E180-34F8-4D61-8E48-E02E41A3981A}">
      <dgm:prSet/>
      <dgm:spPr/>
      <dgm:t>
        <a:bodyPr/>
        <a:lstStyle/>
        <a:p>
          <a:endParaRPr lang="en-GB" sz="1600"/>
        </a:p>
      </dgm:t>
    </dgm:pt>
    <dgm:pt modelId="{B4CB48BB-5154-4643-8A51-295A3D710B1A}">
      <dgm:prSet custT="1"/>
      <dgm:spPr/>
      <dgm:t>
        <a:bodyPr lIns="36000" rIns="0"/>
        <a:lstStyle/>
        <a:p>
          <a:pPr rtl="0"/>
          <a:r>
            <a:rPr lang="en-GB" sz="2000" dirty="0" smtClean="0"/>
            <a:t>Don’t look too long. </a:t>
          </a:r>
        </a:p>
        <a:p>
          <a:pPr rtl="0"/>
          <a:r>
            <a:rPr lang="en-GB" sz="2000" dirty="0" smtClean="0"/>
            <a:t>It’s like staring at infinity</a:t>
          </a:r>
          <a:endParaRPr lang="en-GB" sz="2000" dirty="0"/>
        </a:p>
      </dgm:t>
    </dgm:pt>
    <dgm:pt modelId="{E722CFDB-FF49-4E61-82B4-1474159292C9}" type="parTrans" cxnId="{81B263D5-F803-4D76-8519-8980A7E7CEF2}">
      <dgm:prSet/>
      <dgm:spPr/>
      <dgm:t>
        <a:bodyPr/>
        <a:lstStyle/>
        <a:p>
          <a:endParaRPr lang="en-GB" sz="1600"/>
        </a:p>
      </dgm:t>
    </dgm:pt>
    <dgm:pt modelId="{B44E01CA-6746-4A90-B09E-B810F556ABB5}" type="sibTrans" cxnId="{81B263D5-F803-4D76-8519-8980A7E7CEF2}">
      <dgm:prSet/>
      <dgm:spPr/>
      <dgm:t>
        <a:bodyPr/>
        <a:lstStyle/>
        <a:p>
          <a:endParaRPr lang="en-GB" sz="1600"/>
        </a:p>
      </dgm:t>
    </dgm:pt>
    <dgm:pt modelId="{FD22585E-ECBA-4F13-BAE7-FFE3199AA196}" type="pres">
      <dgm:prSet presAssocID="{21359CA4-5CB5-40B5-A7A7-DDC5B2B667EB}" presName="diagram" presStyleCnt="0">
        <dgm:presLayoutVars>
          <dgm:dir/>
          <dgm:resizeHandles val="exact"/>
        </dgm:presLayoutVars>
      </dgm:prSet>
      <dgm:spPr/>
      <dgm:t>
        <a:bodyPr/>
        <a:lstStyle/>
        <a:p>
          <a:endParaRPr lang="en-GB"/>
        </a:p>
      </dgm:t>
    </dgm:pt>
    <dgm:pt modelId="{7CA26391-B69E-4A1C-8ED4-3A170885F4E2}" type="pres">
      <dgm:prSet presAssocID="{B19BE3C0-E1F1-4697-ADB1-075BE44EB647}" presName="node" presStyleLbl="node1" presStyleIdx="0" presStyleCnt="6">
        <dgm:presLayoutVars>
          <dgm:bulletEnabled val="1"/>
        </dgm:presLayoutVars>
      </dgm:prSet>
      <dgm:spPr/>
      <dgm:t>
        <a:bodyPr/>
        <a:lstStyle/>
        <a:p>
          <a:endParaRPr lang="en-GB"/>
        </a:p>
      </dgm:t>
    </dgm:pt>
    <dgm:pt modelId="{88D4F76A-20E0-4DC2-85A4-D7663FD5B8DD}" type="pres">
      <dgm:prSet presAssocID="{7D11760D-2C01-4A04-8A9A-83D358A7A5FE}" presName="sibTrans" presStyleCnt="0"/>
      <dgm:spPr/>
    </dgm:pt>
    <dgm:pt modelId="{A79A055B-95A4-44BD-A67F-B5A5ABC9C814}" type="pres">
      <dgm:prSet presAssocID="{AE07EA67-8793-449C-AB91-CBA8AB2F2D66}" presName="node" presStyleLbl="node1" presStyleIdx="1" presStyleCnt="6">
        <dgm:presLayoutVars>
          <dgm:bulletEnabled val="1"/>
        </dgm:presLayoutVars>
      </dgm:prSet>
      <dgm:spPr/>
      <dgm:t>
        <a:bodyPr/>
        <a:lstStyle/>
        <a:p>
          <a:endParaRPr lang="en-GB"/>
        </a:p>
      </dgm:t>
    </dgm:pt>
    <dgm:pt modelId="{17D6FFFE-F705-462D-832D-D6D446BC2C99}" type="pres">
      <dgm:prSet presAssocID="{A34D5F50-4918-473C-874A-EDEB8611DB01}" presName="sibTrans" presStyleCnt="0"/>
      <dgm:spPr/>
    </dgm:pt>
    <dgm:pt modelId="{7DE51232-A39B-4346-A8B5-36F192675968}" type="pres">
      <dgm:prSet presAssocID="{7E83AB36-8280-4D52-B3A4-4C976196C672}" presName="node" presStyleLbl="node1" presStyleIdx="2" presStyleCnt="6">
        <dgm:presLayoutVars>
          <dgm:bulletEnabled val="1"/>
        </dgm:presLayoutVars>
      </dgm:prSet>
      <dgm:spPr/>
      <dgm:t>
        <a:bodyPr/>
        <a:lstStyle/>
        <a:p>
          <a:endParaRPr lang="en-GB"/>
        </a:p>
      </dgm:t>
    </dgm:pt>
    <dgm:pt modelId="{6205AA9A-FB1C-46C1-BE35-C6A2D16D546F}" type="pres">
      <dgm:prSet presAssocID="{5C920AC2-A808-4236-979E-438F27E111D6}" presName="sibTrans" presStyleCnt="0"/>
      <dgm:spPr/>
    </dgm:pt>
    <dgm:pt modelId="{44BA56FA-50F2-46D9-AB07-EFCB75B83A11}" type="pres">
      <dgm:prSet presAssocID="{FB6E3AA7-1C1C-4C9F-B62B-ACFA6BC64D2F}" presName="node" presStyleLbl="node1" presStyleIdx="3" presStyleCnt="6">
        <dgm:presLayoutVars>
          <dgm:bulletEnabled val="1"/>
        </dgm:presLayoutVars>
      </dgm:prSet>
      <dgm:spPr/>
      <dgm:t>
        <a:bodyPr/>
        <a:lstStyle/>
        <a:p>
          <a:endParaRPr lang="en-GB"/>
        </a:p>
      </dgm:t>
    </dgm:pt>
    <dgm:pt modelId="{D1DA6922-AE93-4C57-96ED-683F492B5444}" type="pres">
      <dgm:prSet presAssocID="{1FF21DE3-711A-4EEE-8D02-36970C5E1DAC}" presName="sibTrans" presStyleCnt="0"/>
      <dgm:spPr/>
    </dgm:pt>
    <dgm:pt modelId="{14C5F710-3C2E-46ED-9199-093306C6172F}" type="pres">
      <dgm:prSet presAssocID="{30A582CE-34BA-4898-8D25-41A061B70DBC}" presName="node" presStyleLbl="node1" presStyleIdx="4" presStyleCnt="6">
        <dgm:presLayoutVars>
          <dgm:bulletEnabled val="1"/>
        </dgm:presLayoutVars>
      </dgm:prSet>
      <dgm:spPr/>
      <dgm:t>
        <a:bodyPr/>
        <a:lstStyle/>
        <a:p>
          <a:endParaRPr lang="en-GB"/>
        </a:p>
      </dgm:t>
    </dgm:pt>
    <dgm:pt modelId="{12CF8EC0-011A-4B1F-B3FD-47AC136D75EE}" type="pres">
      <dgm:prSet presAssocID="{207F361F-9A0A-4278-8844-C192407DF1D3}" presName="sibTrans" presStyleCnt="0"/>
      <dgm:spPr/>
    </dgm:pt>
    <dgm:pt modelId="{1A98FB64-081D-4F6B-AC3C-8BA76C73DBF9}" type="pres">
      <dgm:prSet presAssocID="{B4CB48BB-5154-4643-8A51-295A3D710B1A}" presName="node" presStyleLbl="node1" presStyleIdx="5" presStyleCnt="6">
        <dgm:presLayoutVars>
          <dgm:bulletEnabled val="1"/>
        </dgm:presLayoutVars>
      </dgm:prSet>
      <dgm:spPr/>
      <dgm:t>
        <a:bodyPr/>
        <a:lstStyle/>
        <a:p>
          <a:endParaRPr lang="en-GB"/>
        </a:p>
      </dgm:t>
    </dgm:pt>
  </dgm:ptLst>
  <dgm:cxnLst>
    <dgm:cxn modelId="{C4DACDA6-C749-4F61-ACFA-471FA6ADADA6}" srcId="{21359CA4-5CB5-40B5-A7A7-DDC5B2B667EB}" destId="{FB6E3AA7-1C1C-4C9F-B62B-ACFA6BC64D2F}" srcOrd="3" destOrd="0" parTransId="{8751B29C-20A9-4BE7-8F9A-5E4FB9C2F085}" sibTransId="{1FF21DE3-711A-4EEE-8D02-36970C5E1DAC}"/>
    <dgm:cxn modelId="{0885B116-A6CF-41E8-A52D-3F0C7FD49CEB}" type="presOf" srcId="{B4CB48BB-5154-4643-8A51-295A3D710B1A}" destId="{1A98FB64-081D-4F6B-AC3C-8BA76C73DBF9}" srcOrd="0" destOrd="0" presId="urn:microsoft.com/office/officeart/2005/8/layout/default"/>
    <dgm:cxn modelId="{3AA56E4B-2B9C-4C62-BCC8-4B929D04BE8D}" srcId="{21359CA4-5CB5-40B5-A7A7-DDC5B2B667EB}" destId="{B19BE3C0-E1F1-4697-ADB1-075BE44EB647}" srcOrd="0" destOrd="0" parTransId="{FD483F93-6E17-457F-9218-FB8563FD5FCB}" sibTransId="{7D11760D-2C01-4A04-8A9A-83D358A7A5FE}"/>
    <dgm:cxn modelId="{F6070849-D54D-4CD1-AD33-7353D1A5B31F}" type="presOf" srcId="{21359CA4-5CB5-40B5-A7A7-DDC5B2B667EB}" destId="{FD22585E-ECBA-4F13-BAE7-FFE3199AA196}" srcOrd="0" destOrd="0" presId="urn:microsoft.com/office/officeart/2005/8/layout/default"/>
    <dgm:cxn modelId="{BDA58BED-85D4-4258-B9AC-B5832A601886}" type="presOf" srcId="{FB6E3AA7-1C1C-4C9F-B62B-ACFA6BC64D2F}" destId="{44BA56FA-50F2-46D9-AB07-EFCB75B83A11}" srcOrd="0" destOrd="0" presId="urn:microsoft.com/office/officeart/2005/8/layout/default"/>
    <dgm:cxn modelId="{2A28E180-34F8-4D61-8E48-E02E41A3981A}" srcId="{21359CA4-5CB5-40B5-A7A7-DDC5B2B667EB}" destId="{30A582CE-34BA-4898-8D25-41A061B70DBC}" srcOrd="4" destOrd="0" parTransId="{F1B17902-3BD0-47ED-ADD5-5FB6CECBD7C2}" sibTransId="{207F361F-9A0A-4278-8844-C192407DF1D3}"/>
    <dgm:cxn modelId="{968A735B-B754-421F-8468-EC0B8AE57F73}" type="presOf" srcId="{7E83AB36-8280-4D52-B3A4-4C976196C672}" destId="{7DE51232-A39B-4346-A8B5-36F192675968}" srcOrd="0" destOrd="0" presId="urn:microsoft.com/office/officeart/2005/8/layout/default"/>
    <dgm:cxn modelId="{553E38E8-89E6-447B-8B25-2DD52E244311}" srcId="{21359CA4-5CB5-40B5-A7A7-DDC5B2B667EB}" destId="{AE07EA67-8793-449C-AB91-CBA8AB2F2D66}" srcOrd="1" destOrd="0" parTransId="{3D7FD325-C1FC-4470-B7A3-09CC946571CA}" sibTransId="{A34D5F50-4918-473C-874A-EDEB8611DB01}"/>
    <dgm:cxn modelId="{A16E5A75-359B-4AFF-B74D-EB247B78B290}" type="presOf" srcId="{AE07EA67-8793-449C-AB91-CBA8AB2F2D66}" destId="{A79A055B-95A4-44BD-A67F-B5A5ABC9C814}" srcOrd="0" destOrd="0" presId="urn:microsoft.com/office/officeart/2005/8/layout/default"/>
    <dgm:cxn modelId="{66261F76-2ACB-4D2A-AC96-D14AF5238FD7}" srcId="{21359CA4-5CB5-40B5-A7A7-DDC5B2B667EB}" destId="{7E83AB36-8280-4D52-B3A4-4C976196C672}" srcOrd="2" destOrd="0" parTransId="{830317CF-07AD-4C70-92F0-5B5ED78C843D}" sibTransId="{5C920AC2-A808-4236-979E-438F27E111D6}"/>
    <dgm:cxn modelId="{81B263D5-F803-4D76-8519-8980A7E7CEF2}" srcId="{21359CA4-5CB5-40B5-A7A7-DDC5B2B667EB}" destId="{B4CB48BB-5154-4643-8A51-295A3D710B1A}" srcOrd="5" destOrd="0" parTransId="{E722CFDB-FF49-4E61-82B4-1474159292C9}" sibTransId="{B44E01CA-6746-4A90-B09E-B810F556ABB5}"/>
    <dgm:cxn modelId="{C03B8D75-48E4-40FB-9ABD-9D236ED5C06D}" type="presOf" srcId="{B19BE3C0-E1F1-4697-ADB1-075BE44EB647}" destId="{7CA26391-B69E-4A1C-8ED4-3A170885F4E2}" srcOrd="0" destOrd="0" presId="urn:microsoft.com/office/officeart/2005/8/layout/default"/>
    <dgm:cxn modelId="{19AAF0D6-7BED-470E-9032-FB7DF7421CB3}" type="presOf" srcId="{30A582CE-34BA-4898-8D25-41A061B70DBC}" destId="{14C5F710-3C2E-46ED-9199-093306C6172F}" srcOrd="0" destOrd="0" presId="urn:microsoft.com/office/officeart/2005/8/layout/default"/>
    <dgm:cxn modelId="{B935F152-D1A2-4B1F-85BA-1F00AC5024C8}" type="presParOf" srcId="{FD22585E-ECBA-4F13-BAE7-FFE3199AA196}" destId="{7CA26391-B69E-4A1C-8ED4-3A170885F4E2}" srcOrd="0" destOrd="0" presId="urn:microsoft.com/office/officeart/2005/8/layout/default"/>
    <dgm:cxn modelId="{D1CE8D61-77CE-4E55-B297-CF78296ADE58}" type="presParOf" srcId="{FD22585E-ECBA-4F13-BAE7-FFE3199AA196}" destId="{88D4F76A-20E0-4DC2-85A4-D7663FD5B8DD}" srcOrd="1" destOrd="0" presId="urn:microsoft.com/office/officeart/2005/8/layout/default"/>
    <dgm:cxn modelId="{4AD4E635-1871-4ECA-92AC-6F4BBE83D144}" type="presParOf" srcId="{FD22585E-ECBA-4F13-BAE7-FFE3199AA196}" destId="{A79A055B-95A4-44BD-A67F-B5A5ABC9C814}" srcOrd="2" destOrd="0" presId="urn:microsoft.com/office/officeart/2005/8/layout/default"/>
    <dgm:cxn modelId="{2B2F8CAA-0996-4F48-A6E7-97E66E57AA7C}" type="presParOf" srcId="{FD22585E-ECBA-4F13-BAE7-FFE3199AA196}" destId="{17D6FFFE-F705-462D-832D-D6D446BC2C99}" srcOrd="3" destOrd="0" presId="urn:microsoft.com/office/officeart/2005/8/layout/default"/>
    <dgm:cxn modelId="{C9AD6F71-36F7-4533-89EC-F0EB32931525}" type="presParOf" srcId="{FD22585E-ECBA-4F13-BAE7-FFE3199AA196}" destId="{7DE51232-A39B-4346-A8B5-36F192675968}" srcOrd="4" destOrd="0" presId="urn:microsoft.com/office/officeart/2005/8/layout/default"/>
    <dgm:cxn modelId="{1FEDF789-A395-4A4E-A477-2E474F493D33}" type="presParOf" srcId="{FD22585E-ECBA-4F13-BAE7-FFE3199AA196}" destId="{6205AA9A-FB1C-46C1-BE35-C6A2D16D546F}" srcOrd="5" destOrd="0" presId="urn:microsoft.com/office/officeart/2005/8/layout/default"/>
    <dgm:cxn modelId="{B97A604D-3E9C-4A7D-BA1F-EA9862B4E682}" type="presParOf" srcId="{FD22585E-ECBA-4F13-BAE7-FFE3199AA196}" destId="{44BA56FA-50F2-46D9-AB07-EFCB75B83A11}" srcOrd="6" destOrd="0" presId="urn:microsoft.com/office/officeart/2005/8/layout/default"/>
    <dgm:cxn modelId="{CE3160A1-8919-4612-8273-CF90C8A0B5A4}" type="presParOf" srcId="{FD22585E-ECBA-4F13-BAE7-FFE3199AA196}" destId="{D1DA6922-AE93-4C57-96ED-683F492B5444}" srcOrd="7" destOrd="0" presId="urn:microsoft.com/office/officeart/2005/8/layout/default"/>
    <dgm:cxn modelId="{EB91F790-A5BE-40FF-A056-8B16A9EF2E38}" type="presParOf" srcId="{FD22585E-ECBA-4F13-BAE7-FFE3199AA196}" destId="{14C5F710-3C2E-46ED-9199-093306C6172F}" srcOrd="8" destOrd="0" presId="urn:microsoft.com/office/officeart/2005/8/layout/default"/>
    <dgm:cxn modelId="{294A3498-A75E-49D4-9991-1B522F1AF224}" type="presParOf" srcId="{FD22585E-ECBA-4F13-BAE7-FFE3199AA196}" destId="{12CF8EC0-011A-4B1F-B3FD-47AC136D75EE}" srcOrd="9" destOrd="0" presId="urn:microsoft.com/office/officeart/2005/8/layout/default"/>
    <dgm:cxn modelId="{6D998E04-901F-468F-A830-A5C1819C68C5}" type="presParOf" srcId="{FD22585E-ECBA-4F13-BAE7-FFE3199AA196}" destId="{1A98FB64-081D-4F6B-AC3C-8BA76C73DB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C51F7-154E-42AA-A1E2-D7E3FFB16E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A93A77E-67E8-49DB-BB0F-E7651D43D0CF}">
      <dgm:prSet custT="1"/>
      <dgm:spPr/>
      <dgm:t>
        <a:bodyPr/>
        <a:lstStyle/>
        <a:p>
          <a:pPr rtl="0"/>
          <a:r>
            <a:rPr lang="en-GB" sz="2400" dirty="0" smtClean="0"/>
            <a:t>Many, many data sources are surprisingly stable</a:t>
          </a:r>
          <a:endParaRPr lang="en-GB" sz="2400" dirty="0"/>
        </a:p>
      </dgm:t>
    </dgm:pt>
    <dgm:pt modelId="{42F238E0-2F5A-4DC9-B6F1-6552378DFB36}" type="parTrans" cxnId="{ACCFA087-355F-4D1F-8FF6-4572633BB5E6}">
      <dgm:prSet/>
      <dgm:spPr/>
      <dgm:t>
        <a:bodyPr/>
        <a:lstStyle/>
        <a:p>
          <a:endParaRPr lang="en-GB"/>
        </a:p>
      </dgm:t>
    </dgm:pt>
    <dgm:pt modelId="{6AB25F0F-3AAA-40A9-9A4D-E8C2957A1241}" type="sibTrans" cxnId="{ACCFA087-355F-4D1F-8FF6-4572633BB5E6}">
      <dgm:prSet/>
      <dgm:spPr/>
      <dgm:t>
        <a:bodyPr/>
        <a:lstStyle/>
        <a:p>
          <a:endParaRPr lang="en-GB"/>
        </a:p>
      </dgm:t>
    </dgm:pt>
    <dgm:pt modelId="{FC47F303-2A50-44D0-BC1F-423B45B4C10C}">
      <dgm:prSet custT="1"/>
      <dgm:spPr/>
      <dgm:t>
        <a:bodyPr/>
        <a:lstStyle/>
        <a:p>
          <a:pPr rtl="0"/>
          <a:r>
            <a:rPr lang="en-GB" sz="2400" dirty="0" smtClean="0"/>
            <a:t>Support “invalidation signals” from providers at design-time</a:t>
          </a:r>
          <a:endParaRPr lang="en-GB" sz="2400" dirty="0"/>
        </a:p>
      </dgm:t>
    </dgm:pt>
    <dgm:pt modelId="{29DE62B6-7BED-4FA8-B152-B2E8F3D960ED}" type="parTrans" cxnId="{D52D44AD-C25A-4FBB-9D53-DBFBD0C48FE1}">
      <dgm:prSet/>
      <dgm:spPr/>
      <dgm:t>
        <a:bodyPr/>
        <a:lstStyle/>
        <a:p>
          <a:endParaRPr lang="en-GB"/>
        </a:p>
      </dgm:t>
    </dgm:pt>
    <dgm:pt modelId="{717900E6-69DF-41E7-AD6D-61E409AFAABE}" type="sibTrans" cxnId="{D52D44AD-C25A-4FBB-9D53-DBFBD0C48FE1}">
      <dgm:prSet/>
      <dgm:spPr/>
      <dgm:t>
        <a:bodyPr/>
        <a:lstStyle/>
        <a:p>
          <a:endParaRPr lang="en-GB"/>
        </a:p>
      </dgm:t>
    </dgm:pt>
    <dgm:pt modelId="{A95C62DA-C173-4AF3-B09F-32DEBE972937}">
      <dgm:prSet custT="1"/>
      <dgm:spPr/>
      <dgm:t>
        <a:bodyPr/>
        <a:lstStyle/>
        <a:p>
          <a:pPr rtl="0"/>
          <a:r>
            <a:rPr lang="en-GB" sz="2400" dirty="0" smtClean="0"/>
            <a:t>Erasure makes compiled code much less fragile</a:t>
          </a:r>
          <a:endParaRPr lang="en-GB" sz="2400" dirty="0"/>
        </a:p>
      </dgm:t>
    </dgm:pt>
    <dgm:pt modelId="{23E4132F-6458-439E-AF33-D5F3E599AFEE}" type="parTrans" cxnId="{E5337E8F-0255-46AE-AB7E-9CFE6285252B}">
      <dgm:prSet/>
      <dgm:spPr/>
      <dgm:t>
        <a:bodyPr/>
        <a:lstStyle/>
        <a:p>
          <a:endParaRPr lang="en-GB"/>
        </a:p>
      </dgm:t>
    </dgm:pt>
    <dgm:pt modelId="{61984C22-1514-4206-9898-FF5E68D1D267}" type="sibTrans" cxnId="{E5337E8F-0255-46AE-AB7E-9CFE6285252B}">
      <dgm:prSet/>
      <dgm:spPr/>
      <dgm:t>
        <a:bodyPr/>
        <a:lstStyle/>
        <a:p>
          <a:endParaRPr lang="en-GB"/>
        </a:p>
      </dgm:t>
    </dgm:pt>
    <dgm:pt modelId="{8C31310D-4B2C-4374-BF63-5A0E1F586325}">
      <dgm:prSet custT="1"/>
      <dgm:spPr/>
      <dgm:t>
        <a:bodyPr/>
        <a:lstStyle/>
        <a:p>
          <a:pPr rtl="0"/>
          <a:r>
            <a:rPr lang="en-GB" sz="2400" dirty="0" smtClean="0"/>
            <a:t>Some data sources support “snapshot dates” (c.f. </a:t>
          </a:r>
          <a:r>
            <a:rPr lang="en-GB" sz="2400" dirty="0" err="1" smtClean="0"/>
            <a:t>Datomic</a:t>
          </a:r>
          <a:r>
            <a:rPr lang="en-GB" sz="2400" dirty="0" smtClean="0"/>
            <a:t>, Freebase)</a:t>
          </a:r>
          <a:endParaRPr lang="en-GB" sz="2400" dirty="0"/>
        </a:p>
      </dgm:t>
    </dgm:pt>
    <dgm:pt modelId="{4A4D45A7-9929-4B44-B32F-BE43D96DAB41}" type="parTrans" cxnId="{F1AF84D4-D3B1-4505-A67C-81134E1DA001}">
      <dgm:prSet/>
      <dgm:spPr/>
      <dgm:t>
        <a:bodyPr/>
        <a:lstStyle/>
        <a:p>
          <a:endParaRPr lang="en-GB"/>
        </a:p>
      </dgm:t>
    </dgm:pt>
    <dgm:pt modelId="{8F04133B-A488-46CF-B513-A1018E79AAE7}" type="sibTrans" cxnId="{F1AF84D4-D3B1-4505-A67C-81134E1DA001}">
      <dgm:prSet/>
      <dgm:spPr/>
      <dgm:t>
        <a:bodyPr/>
        <a:lstStyle/>
        <a:p>
          <a:endParaRPr lang="en-GB"/>
        </a:p>
      </dgm:t>
    </dgm:pt>
    <dgm:pt modelId="{83080C48-768C-406C-A931-F48B59FEDF6F}">
      <dgm:prSet custT="1"/>
      <dgm:spPr/>
      <dgm:t>
        <a:bodyPr/>
        <a:lstStyle/>
        <a:p>
          <a:pPr rtl="0"/>
          <a:r>
            <a:rPr lang="en-GB" sz="2400" dirty="0" smtClean="0"/>
            <a:t>Data scripting has low exposure</a:t>
          </a:r>
          <a:endParaRPr lang="en-GB" sz="2400" dirty="0"/>
        </a:p>
      </dgm:t>
    </dgm:pt>
    <dgm:pt modelId="{E317A198-F04F-4EA4-BCCA-5FB8A9526B81}" type="parTrans" cxnId="{0A1B7940-A439-4E7E-9B84-C1FA9EFC519B}">
      <dgm:prSet/>
      <dgm:spPr/>
      <dgm:t>
        <a:bodyPr/>
        <a:lstStyle/>
        <a:p>
          <a:endParaRPr lang="en-GB"/>
        </a:p>
      </dgm:t>
    </dgm:pt>
    <dgm:pt modelId="{ECC8D5FD-F960-470A-81E7-5CFDCF01E24B}" type="sibTrans" cxnId="{0A1B7940-A439-4E7E-9B84-C1FA9EFC519B}">
      <dgm:prSet/>
      <dgm:spPr/>
      <dgm:t>
        <a:bodyPr/>
        <a:lstStyle/>
        <a:p>
          <a:endParaRPr lang="en-GB"/>
        </a:p>
      </dgm:t>
    </dgm:pt>
    <dgm:pt modelId="{A0AE8BE7-D909-44C1-B8B3-58814B81B6E6}" type="pres">
      <dgm:prSet presAssocID="{6AFC51F7-154E-42AA-A1E2-D7E3FFB16ED8}" presName="linear" presStyleCnt="0">
        <dgm:presLayoutVars>
          <dgm:animLvl val="lvl"/>
          <dgm:resizeHandles val="exact"/>
        </dgm:presLayoutVars>
      </dgm:prSet>
      <dgm:spPr/>
      <dgm:t>
        <a:bodyPr/>
        <a:lstStyle/>
        <a:p>
          <a:endParaRPr lang="en-GB"/>
        </a:p>
      </dgm:t>
    </dgm:pt>
    <dgm:pt modelId="{7CC0CDA4-0807-4E5C-91EB-D5B5AAD880F7}" type="pres">
      <dgm:prSet presAssocID="{8A93A77E-67E8-49DB-BB0F-E7651D43D0CF}" presName="parentText" presStyleLbl="node1" presStyleIdx="0" presStyleCnt="5">
        <dgm:presLayoutVars>
          <dgm:chMax val="0"/>
          <dgm:bulletEnabled val="1"/>
        </dgm:presLayoutVars>
      </dgm:prSet>
      <dgm:spPr/>
      <dgm:t>
        <a:bodyPr/>
        <a:lstStyle/>
        <a:p>
          <a:endParaRPr lang="en-GB"/>
        </a:p>
      </dgm:t>
    </dgm:pt>
    <dgm:pt modelId="{2E682498-4ED3-4D3D-BC35-3673C4161A83}" type="pres">
      <dgm:prSet presAssocID="{6AB25F0F-3AAA-40A9-9A4D-E8C2957A1241}" presName="spacer" presStyleCnt="0"/>
      <dgm:spPr/>
    </dgm:pt>
    <dgm:pt modelId="{3EC0B6CA-20B2-4B6E-8C81-BF749EC767C7}" type="pres">
      <dgm:prSet presAssocID="{8C31310D-4B2C-4374-BF63-5A0E1F586325}" presName="parentText" presStyleLbl="node1" presStyleIdx="1" presStyleCnt="5">
        <dgm:presLayoutVars>
          <dgm:chMax val="0"/>
          <dgm:bulletEnabled val="1"/>
        </dgm:presLayoutVars>
      </dgm:prSet>
      <dgm:spPr/>
      <dgm:t>
        <a:bodyPr/>
        <a:lstStyle/>
        <a:p>
          <a:endParaRPr lang="en-GB"/>
        </a:p>
      </dgm:t>
    </dgm:pt>
    <dgm:pt modelId="{0F5E49CD-76CB-4B6E-8E93-37B5DDB287B1}" type="pres">
      <dgm:prSet presAssocID="{8F04133B-A488-46CF-B513-A1018E79AAE7}" presName="spacer" presStyleCnt="0"/>
      <dgm:spPr/>
    </dgm:pt>
    <dgm:pt modelId="{83270D6F-0311-4B57-9903-602F35763410}" type="pres">
      <dgm:prSet presAssocID="{83080C48-768C-406C-A931-F48B59FEDF6F}" presName="parentText" presStyleLbl="node1" presStyleIdx="2" presStyleCnt="5">
        <dgm:presLayoutVars>
          <dgm:chMax val="0"/>
          <dgm:bulletEnabled val="1"/>
        </dgm:presLayoutVars>
      </dgm:prSet>
      <dgm:spPr/>
      <dgm:t>
        <a:bodyPr/>
        <a:lstStyle/>
        <a:p>
          <a:endParaRPr lang="en-GB"/>
        </a:p>
      </dgm:t>
    </dgm:pt>
    <dgm:pt modelId="{588F19C9-3378-4B84-AE58-2FCC70CBE109}" type="pres">
      <dgm:prSet presAssocID="{ECC8D5FD-F960-470A-81E7-5CFDCF01E24B}" presName="spacer" presStyleCnt="0"/>
      <dgm:spPr/>
    </dgm:pt>
    <dgm:pt modelId="{952C8B6B-DE06-4032-8B30-24461EF83ABC}" type="pres">
      <dgm:prSet presAssocID="{FC47F303-2A50-44D0-BC1F-423B45B4C10C}" presName="parentText" presStyleLbl="node1" presStyleIdx="3" presStyleCnt="5">
        <dgm:presLayoutVars>
          <dgm:chMax val="0"/>
          <dgm:bulletEnabled val="1"/>
        </dgm:presLayoutVars>
      </dgm:prSet>
      <dgm:spPr/>
      <dgm:t>
        <a:bodyPr/>
        <a:lstStyle/>
        <a:p>
          <a:endParaRPr lang="en-GB"/>
        </a:p>
      </dgm:t>
    </dgm:pt>
    <dgm:pt modelId="{84BB2E9C-FC7E-4F4C-B3BE-F1B10303220E}" type="pres">
      <dgm:prSet presAssocID="{717900E6-69DF-41E7-AD6D-61E409AFAABE}" presName="spacer" presStyleCnt="0"/>
      <dgm:spPr/>
    </dgm:pt>
    <dgm:pt modelId="{C4B4B460-90BC-4020-976D-E21F29538728}" type="pres">
      <dgm:prSet presAssocID="{A95C62DA-C173-4AF3-B09F-32DEBE972937}" presName="parentText" presStyleLbl="node1" presStyleIdx="4" presStyleCnt="5">
        <dgm:presLayoutVars>
          <dgm:chMax val="0"/>
          <dgm:bulletEnabled val="1"/>
        </dgm:presLayoutVars>
      </dgm:prSet>
      <dgm:spPr/>
      <dgm:t>
        <a:bodyPr/>
        <a:lstStyle/>
        <a:p>
          <a:endParaRPr lang="en-GB"/>
        </a:p>
      </dgm:t>
    </dgm:pt>
  </dgm:ptLst>
  <dgm:cxnLst>
    <dgm:cxn modelId="{E5337E8F-0255-46AE-AB7E-9CFE6285252B}" srcId="{6AFC51F7-154E-42AA-A1E2-D7E3FFB16ED8}" destId="{A95C62DA-C173-4AF3-B09F-32DEBE972937}" srcOrd="4" destOrd="0" parTransId="{23E4132F-6458-439E-AF33-D5F3E599AFEE}" sibTransId="{61984C22-1514-4206-9898-FF5E68D1D267}"/>
    <dgm:cxn modelId="{ACCFA087-355F-4D1F-8FF6-4572633BB5E6}" srcId="{6AFC51F7-154E-42AA-A1E2-D7E3FFB16ED8}" destId="{8A93A77E-67E8-49DB-BB0F-E7651D43D0CF}" srcOrd="0" destOrd="0" parTransId="{42F238E0-2F5A-4DC9-B6F1-6552378DFB36}" sibTransId="{6AB25F0F-3AAA-40A9-9A4D-E8C2957A1241}"/>
    <dgm:cxn modelId="{C4701F6E-7874-4480-91BD-5CA5A15C85E6}" type="presOf" srcId="{83080C48-768C-406C-A931-F48B59FEDF6F}" destId="{83270D6F-0311-4B57-9903-602F35763410}" srcOrd="0" destOrd="0" presId="urn:microsoft.com/office/officeart/2005/8/layout/vList2"/>
    <dgm:cxn modelId="{317C7655-6160-451C-9C84-7B2E9E7C58D3}" type="presOf" srcId="{8C31310D-4B2C-4374-BF63-5A0E1F586325}" destId="{3EC0B6CA-20B2-4B6E-8C81-BF749EC767C7}" srcOrd="0" destOrd="0" presId="urn:microsoft.com/office/officeart/2005/8/layout/vList2"/>
    <dgm:cxn modelId="{3CE1ED72-ECD9-4D93-807B-FDEA50BE5001}" type="presOf" srcId="{FC47F303-2A50-44D0-BC1F-423B45B4C10C}" destId="{952C8B6B-DE06-4032-8B30-24461EF83ABC}" srcOrd="0" destOrd="0" presId="urn:microsoft.com/office/officeart/2005/8/layout/vList2"/>
    <dgm:cxn modelId="{17EFD7DD-DC03-422D-B20D-7A885BFB8694}" type="presOf" srcId="{6AFC51F7-154E-42AA-A1E2-D7E3FFB16ED8}" destId="{A0AE8BE7-D909-44C1-B8B3-58814B81B6E6}" srcOrd="0" destOrd="0" presId="urn:microsoft.com/office/officeart/2005/8/layout/vList2"/>
    <dgm:cxn modelId="{0A1B7940-A439-4E7E-9B84-C1FA9EFC519B}" srcId="{6AFC51F7-154E-42AA-A1E2-D7E3FFB16ED8}" destId="{83080C48-768C-406C-A931-F48B59FEDF6F}" srcOrd="2" destOrd="0" parTransId="{E317A198-F04F-4EA4-BCCA-5FB8A9526B81}" sibTransId="{ECC8D5FD-F960-470A-81E7-5CFDCF01E24B}"/>
    <dgm:cxn modelId="{F1AF84D4-D3B1-4505-A67C-81134E1DA001}" srcId="{6AFC51F7-154E-42AA-A1E2-D7E3FFB16ED8}" destId="{8C31310D-4B2C-4374-BF63-5A0E1F586325}" srcOrd="1" destOrd="0" parTransId="{4A4D45A7-9929-4B44-B32F-BE43D96DAB41}" sibTransId="{8F04133B-A488-46CF-B513-A1018E79AAE7}"/>
    <dgm:cxn modelId="{3F939043-FEDF-43A5-A89F-77D7DE5788E6}" type="presOf" srcId="{8A93A77E-67E8-49DB-BB0F-E7651D43D0CF}" destId="{7CC0CDA4-0807-4E5C-91EB-D5B5AAD880F7}" srcOrd="0" destOrd="0" presId="urn:microsoft.com/office/officeart/2005/8/layout/vList2"/>
    <dgm:cxn modelId="{5CB5E85F-FE74-4558-96AE-860971CDF7D8}" type="presOf" srcId="{A95C62DA-C173-4AF3-B09F-32DEBE972937}" destId="{C4B4B460-90BC-4020-976D-E21F29538728}" srcOrd="0" destOrd="0" presId="urn:microsoft.com/office/officeart/2005/8/layout/vList2"/>
    <dgm:cxn modelId="{D52D44AD-C25A-4FBB-9D53-DBFBD0C48FE1}" srcId="{6AFC51F7-154E-42AA-A1E2-D7E3FFB16ED8}" destId="{FC47F303-2A50-44D0-BC1F-423B45B4C10C}" srcOrd="3" destOrd="0" parTransId="{29DE62B6-7BED-4FA8-B152-B2E8F3D960ED}" sibTransId="{717900E6-69DF-41E7-AD6D-61E409AFAABE}"/>
    <dgm:cxn modelId="{E3543216-EE25-48CF-AD9E-E2BF94D324D1}" type="presParOf" srcId="{A0AE8BE7-D909-44C1-B8B3-58814B81B6E6}" destId="{7CC0CDA4-0807-4E5C-91EB-D5B5AAD880F7}" srcOrd="0" destOrd="0" presId="urn:microsoft.com/office/officeart/2005/8/layout/vList2"/>
    <dgm:cxn modelId="{FFFD63B1-D2E8-4558-9F18-4FAAC4D997E1}" type="presParOf" srcId="{A0AE8BE7-D909-44C1-B8B3-58814B81B6E6}" destId="{2E682498-4ED3-4D3D-BC35-3673C4161A83}" srcOrd="1" destOrd="0" presId="urn:microsoft.com/office/officeart/2005/8/layout/vList2"/>
    <dgm:cxn modelId="{0DF0CE7B-A9A2-4C19-BE95-562959A0AE88}" type="presParOf" srcId="{A0AE8BE7-D909-44C1-B8B3-58814B81B6E6}" destId="{3EC0B6CA-20B2-4B6E-8C81-BF749EC767C7}" srcOrd="2" destOrd="0" presId="urn:microsoft.com/office/officeart/2005/8/layout/vList2"/>
    <dgm:cxn modelId="{362A2204-09D6-4630-8BB1-E46211753E28}" type="presParOf" srcId="{A0AE8BE7-D909-44C1-B8B3-58814B81B6E6}" destId="{0F5E49CD-76CB-4B6E-8E93-37B5DDB287B1}" srcOrd="3" destOrd="0" presId="urn:microsoft.com/office/officeart/2005/8/layout/vList2"/>
    <dgm:cxn modelId="{EF401D71-939B-4E43-BC0F-EEB2CFC5F0EC}" type="presParOf" srcId="{A0AE8BE7-D909-44C1-B8B3-58814B81B6E6}" destId="{83270D6F-0311-4B57-9903-602F35763410}" srcOrd="4" destOrd="0" presId="urn:microsoft.com/office/officeart/2005/8/layout/vList2"/>
    <dgm:cxn modelId="{F45D31E2-D685-4B56-B237-25C4C4D01B90}" type="presParOf" srcId="{A0AE8BE7-D909-44C1-B8B3-58814B81B6E6}" destId="{588F19C9-3378-4B84-AE58-2FCC70CBE109}" srcOrd="5" destOrd="0" presId="urn:microsoft.com/office/officeart/2005/8/layout/vList2"/>
    <dgm:cxn modelId="{EAC43E39-535D-478B-9BE5-0468E6777FC2}" type="presParOf" srcId="{A0AE8BE7-D909-44C1-B8B3-58814B81B6E6}" destId="{952C8B6B-DE06-4032-8B30-24461EF83ABC}" srcOrd="6" destOrd="0" presId="urn:microsoft.com/office/officeart/2005/8/layout/vList2"/>
    <dgm:cxn modelId="{C5738C1D-F19E-4C45-BF20-E6F1F376FD1A}" type="presParOf" srcId="{A0AE8BE7-D909-44C1-B8B3-58814B81B6E6}" destId="{84BB2E9C-FC7E-4F4C-B3BE-F1B10303220E}" srcOrd="7" destOrd="0" presId="urn:microsoft.com/office/officeart/2005/8/layout/vList2"/>
    <dgm:cxn modelId="{E70AFDD6-A03D-4DF1-9429-4521B9771958}" type="presParOf" srcId="{A0AE8BE7-D909-44C1-B8B3-58814B81B6E6}" destId="{C4B4B460-90BC-4020-976D-E21F295387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97C62F-5E7C-4475-ABF9-3701BF1F545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98560FE6-8497-40FE-BB96-19DF5575BF5C}">
      <dgm:prSet custT="1"/>
      <dgm:spPr/>
      <dgm:t>
        <a:bodyPr/>
        <a:lstStyle/>
        <a:p>
          <a:pPr rtl="0"/>
          <a:r>
            <a:rPr lang="en-GB" sz="2800" b="0" dirty="0" smtClean="0">
              <a:latin typeface="Segoe UI Light" panose="020B0502040204020203" pitchFamily="34" charset="0"/>
            </a:rPr>
            <a:t>Scalable (meta)data integration into programming is a key challenge of our era</a:t>
          </a:r>
          <a:endParaRPr lang="en-GB" sz="2800" b="0" dirty="0">
            <a:latin typeface="Segoe UI Light" panose="020B0502040204020203" pitchFamily="34" charset="0"/>
          </a:endParaRPr>
        </a:p>
      </dgm:t>
    </dgm:pt>
    <dgm:pt modelId="{72B855FC-866E-4258-832D-30A37BCBCDE1}" type="parTrans" cxnId="{FFCEE583-B4C0-45A3-A630-63A488554D9F}">
      <dgm:prSet/>
      <dgm:spPr/>
      <dgm:t>
        <a:bodyPr/>
        <a:lstStyle/>
        <a:p>
          <a:endParaRPr lang="en-GB" sz="3200" b="0">
            <a:latin typeface="Segoe UI Light" panose="020B0502040204020203" pitchFamily="34" charset="0"/>
          </a:endParaRPr>
        </a:p>
      </dgm:t>
    </dgm:pt>
    <dgm:pt modelId="{6BFF7754-84A9-4A25-AA68-AF749307859A}" type="sibTrans" cxnId="{FFCEE583-B4C0-45A3-A630-63A488554D9F}">
      <dgm:prSet/>
      <dgm:spPr/>
      <dgm:t>
        <a:bodyPr/>
        <a:lstStyle/>
        <a:p>
          <a:endParaRPr lang="en-GB" sz="3200" b="0">
            <a:latin typeface="Segoe UI Light" panose="020B0502040204020203" pitchFamily="34" charset="0"/>
          </a:endParaRPr>
        </a:p>
      </dgm:t>
    </dgm:pt>
    <dgm:pt modelId="{062443E5-C700-40C0-A68E-087E74A7B5EE}">
      <dgm:prSet custT="1"/>
      <dgm:spPr/>
      <dgm:t>
        <a:bodyPr/>
        <a:lstStyle/>
        <a:p>
          <a:pPr rtl="0"/>
          <a:r>
            <a:rPr lang="en-GB" sz="2800" b="0" dirty="0" smtClean="0">
              <a:latin typeface="Segoe UI Light" panose="020B0502040204020203" pitchFamily="34" charset="0"/>
            </a:rPr>
            <a:t>The techniques have many, many applications</a:t>
          </a:r>
          <a:endParaRPr lang="en-GB" sz="2800" b="0" dirty="0">
            <a:latin typeface="Segoe UI Light" panose="020B0502040204020203" pitchFamily="34" charset="0"/>
          </a:endParaRPr>
        </a:p>
      </dgm:t>
    </dgm:pt>
    <dgm:pt modelId="{A9B050DF-1182-4F62-A4D6-7891AC94465B}" type="parTrans" cxnId="{E1016F06-5B2E-4A10-B97A-A101ECD0DF69}">
      <dgm:prSet/>
      <dgm:spPr/>
      <dgm:t>
        <a:bodyPr/>
        <a:lstStyle/>
        <a:p>
          <a:endParaRPr lang="en-GB" sz="1800">
            <a:latin typeface="Segoe UI Light" panose="020B0502040204020203" pitchFamily="34" charset="0"/>
          </a:endParaRPr>
        </a:p>
      </dgm:t>
    </dgm:pt>
    <dgm:pt modelId="{9725B6B2-E3A6-4882-BB12-1F66FE1822DD}" type="sibTrans" cxnId="{E1016F06-5B2E-4A10-B97A-A101ECD0DF69}">
      <dgm:prSet/>
      <dgm:spPr/>
      <dgm:t>
        <a:bodyPr/>
        <a:lstStyle/>
        <a:p>
          <a:endParaRPr lang="en-GB" sz="1800">
            <a:latin typeface="Segoe UI Light" panose="020B0502040204020203" pitchFamily="34" charset="0"/>
          </a:endParaRPr>
        </a:p>
      </dgm:t>
    </dgm:pt>
    <dgm:pt modelId="{B349A0EB-8457-4716-ABBF-EDD8DB35C2E8}">
      <dgm:prSet custT="1"/>
      <dgm:spPr/>
      <dgm:t>
        <a:bodyPr/>
        <a:lstStyle/>
        <a:p>
          <a:pPr rtl="0"/>
          <a:r>
            <a:rPr lang="en-GB" sz="2800" b="0" dirty="0" smtClean="0">
              <a:latin typeface="Segoe UI Light" panose="020B0502040204020203" pitchFamily="34" charset="0"/>
            </a:rPr>
            <a:t>I’ve presented “F# type providers” - a simple, powerful point in the design space</a:t>
          </a:r>
          <a:endParaRPr lang="en-GB" sz="2800" b="0" dirty="0">
            <a:latin typeface="Segoe UI Light" panose="020B0502040204020203" pitchFamily="34" charset="0"/>
          </a:endParaRPr>
        </a:p>
      </dgm:t>
    </dgm:pt>
    <dgm:pt modelId="{D931C1C8-15E5-42AB-AB45-9C5AD6464AF8}" type="parTrans" cxnId="{04DF850B-D37C-4B7B-B906-700E7F666D1B}">
      <dgm:prSet/>
      <dgm:spPr/>
      <dgm:t>
        <a:bodyPr/>
        <a:lstStyle/>
        <a:p>
          <a:endParaRPr lang="en-GB" sz="1800">
            <a:latin typeface="Segoe UI Light" panose="020B0502040204020203" pitchFamily="34" charset="0"/>
          </a:endParaRPr>
        </a:p>
      </dgm:t>
    </dgm:pt>
    <dgm:pt modelId="{BC0D069F-99A7-442C-B0C9-19D2982B18A2}" type="sibTrans" cxnId="{04DF850B-D37C-4B7B-B906-700E7F666D1B}">
      <dgm:prSet/>
      <dgm:spPr/>
      <dgm:t>
        <a:bodyPr/>
        <a:lstStyle/>
        <a:p>
          <a:endParaRPr lang="en-GB" sz="1800">
            <a:latin typeface="Segoe UI Light" panose="020B0502040204020203" pitchFamily="34" charset="0"/>
          </a:endParaRPr>
        </a:p>
      </dgm:t>
    </dgm:pt>
    <dgm:pt modelId="{EBD660B0-9FB2-46AD-BEED-93D16DB386C1}">
      <dgm:prSet custT="1"/>
      <dgm:spPr/>
      <dgm:t>
        <a:bodyPr/>
        <a:lstStyle/>
        <a:p>
          <a:pPr rtl="0"/>
          <a:r>
            <a:rPr lang="en-GB" sz="2800" b="0" dirty="0" smtClean="0">
              <a:latin typeface="Segoe UI Light" panose="020B0502040204020203" pitchFamily="34" charset="0"/>
            </a:rPr>
            <a:t>People use this “for real” in </a:t>
          </a:r>
          <a:r>
            <a:rPr lang="en-GB" sz="2800" b="0" dirty="0" smtClean="0">
              <a:latin typeface="Segoe UI Light" panose="020B0502040204020203" pitchFamily="34" charset="0"/>
            </a:rPr>
            <a:t>production </a:t>
          </a:r>
          <a:r>
            <a:rPr lang="en-GB" sz="2800" b="0" dirty="0" smtClean="0">
              <a:latin typeface="Segoe UI Light" panose="020B0502040204020203" pitchFamily="34" charset="0"/>
            </a:rPr>
            <a:t>F# systems</a:t>
          </a:r>
          <a:endParaRPr lang="en-GB" sz="2800" b="0" dirty="0">
            <a:latin typeface="Segoe UI Light" panose="020B0502040204020203" pitchFamily="34" charset="0"/>
          </a:endParaRPr>
        </a:p>
      </dgm:t>
    </dgm:pt>
    <dgm:pt modelId="{D7DBE29B-5A31-440A-B96F-95674EEF9528}" type="parTrans" cxnId="{C2BE8202-D25A-4AAC-B1C4-1512F4570B53}">
      <dgm:prSet/>
      <dgm:spPr/>
      <dgm:t>
        <a:bodyPr/>
        <a:lstStyle/>
        <a:p>
          <a:endParaRPr lang="en-GB" sz="1800">
            <a:latin typeface="Segoe UI Light" panose="020B0502040204020203" pitchFamily="34" charset="0"/>
          </a:endParaRPr>
        </a:p>
      </dgm:t>
    </dgm:pt>
    <dgm:pt modelId="{70C0B9E0-305A-4BF7-BC79-9537685DBA40}" type="sibTrans" cxnId="{C2BE8202-D25A-4AAC-B1C4-1512F4570B53}">
      <dgm:prSet/>
      <dgm:spPr/>
      <dgm:t>
        <a:bodyPr/>
        <a:lstStyle/>
        <a:p>
          <a:endParaRPr lang="en-GB" sz="1800">
            <a:latin typeface="Segoe UI Light" panose="020B0502040204020203" pitchFamily="34" charset="0"/>
          </a:endParaRPr>
        </a:p>
      </dgm:t>
    </dgm:pt>
    <dgm:pt modelId="{52A4FD40-540C-4BE8-8FDE-D96AA35A7D10}" type="pres">
      <dgm:prSet presAssocID="{5997C62F-5E7C-4475-ABF9-3701BF1F545C}" presName="diagram" presStyleCnt="0">
        <dgm:presLayoutVars>
          <dgm:dir/>
          <dgm:resizeHandles val="exact"/>
        </dgm:presLayoutVars>
      </dgm:prSet>
      <dgm:spPr/>
      <dgm:t>
        <a:bodyPr/>
        <a:lstStyle/>
        <a:p>
          <a:endParaRPr lang="en-GB"/>
        </a:p>
      </dgm:t>
    </dgm:pt>
    <dgm:pt modelId="{06DCBB91-7B26-4835-B33A-CA07C186EB0F}" type="pres">
      <dgm:prSet presAssocID="{98560FE6-8497-40FE-BB96-19DF5575BF5C}" presName="node" presStyleLbl="node1" presStyleIdx="0" presStyleCnt="4">
        <dgm:presLayoutVars>
          <dgm:bulletEnabled val="1"/>
        </dgm:presLayoutVars>
      </dgm:prSet>
      <dgm:spPr/>
      <dgm:t>
        <a:bodyPr/>
        <a:lstStyle/>
        <a:p>
          <a:endParaRPr lang="en-GB"/>
        </a:p>
      </dgm:t>
    </dgm:pt>
    <dgm:pt modelId="{093FD4D1-2775-4A3E-AC72-EB598E32E147}" type="pres">
      <dgm:prSet presAssocID="{6BFF7754-84A9-4A25-AA68-AF749307859A}" presName="sibTrans" presStyleCnt="0"/>
      <dgm:spPr/>
    </dgm:pt>
    <dgm:pt modelId="{3705AA75-B57B-4D19-A15C-A242C23098CB}" type="pres">
      <dgm:prSet presAssocID="{B349A0EB-8457-4716-ABBF-EDD8DB35C2E8}" presName="node" presStyleLbl="node1" presStyleIdx="1" presStyleCnt="4">
        <dgm:presLayoutVars>
          <dgm:bulletEnabled val="1"/>
        </dgm:presLayoutVars>
      </dgm:prSet>
      <dgm:spPr/>
      <dgm:t>
        <a:bodyPr/>
        <a:lstStyle/>
        <a:p>
          <a:endParaRPr lang="en-GB"/>
        </a:p>
      </dgm:t>
    </dgm:pt>
    <dgm:pt modelId="{11D8BF72-8CD7-41E1-ABE4-E89F079BF43A}" type="pres">
      <dgm:prSet presAssocID="{BC0D069F-99A7-442C-B0C9-19D2982B18A2}" presName="sibTrans" presStyleCnt="0"/>
      <dgm:spPr/>
    </dgm:pt>
    <dgm:pt modelId="{D2E29047-ECD1-43F5-B0B1-757B09426C0F}" type="pres">
      <dgm:prSet presAssocID="{062443E5-C700-40C0-A68E-087E74A7B5EE}" presName="node" presStyleLbl="node1" presStyleIdx="2" presStyleCnt="4">
        <dgm:presLayoutVars>
          <dgm:bulletEnabled val="1"/>
        </dgm:presLayoutVars>
      </dgm:prSet>
      <dgm:spPr/>
      <dgm:t>
        <a:bodyPr/>
        <a:lstStyle/>
        <a:p>
          <a:endParaRPr lang="en-GB"/>
        </a:p>
      </dgm:t>
    </dgm:pt>
    <dgm:pt modelId="{999EAB05-A1B5-47AA-9E1B-B5173B4D988F}" type="pres">
      <dgm:prSet presAssocID="{9725B6B2-E3A6-4882-BB12-1F66FE1822DD}" presName="sibTrans" presStyleCnt="0"/>
      <dgm:spPr/>
    </dgm:pt>
    <dgm:pt modelId="{55DE15EE-5796-4539-982A-CD1D8C9BE7B9}" type="pres">
      <dgm:prSet presAssocID="{EBD660B0-9FB2-46AD-BEED-93D16DB386C1}" presName="node" presStyleLbl="node1" presStyleIdx="3" presStyleCnt="4">
        <dgm:presLayoutVars>
          <dgm:bulletEnabled val="1"/>
        </dgm:presLayoutVars>
      </dgm:prSet>
      <dgm:spPr/>
      <dgm:t>
        <a:bodyPr/>
        <a:lstStyle/>
        <a:p>
          <a:endParaRPr lang="en-GB"/>
        </a:p>
      </dgm:t>
    </dgm:pt>
  </dgm:ptLst>
  <dgm:cxnLst>
    <dgm:cxn modelId="{04DF850B-D37C-4B7B-B906-700E7F666D1B}" srcId="{5997C62F-5E7C-4475-ABF9-3701BF1F545C}" destId="{B349A0EB-8457-4716-ABBF-EDD8DB35C2E8}" srcOrd="1" destOrd="0" parTransId="{D931C1C8-15E5-42AB-AB45-9C5AD6464AF8}" sibTransId="{BC0D069F-99A7-442C-B0C9-19D2982B18A2}"/>
    <dgm:cxn modelId="{FFCEE583-B4C0-45A3-A630-63A488554D9F}" srcId="{5997C62F-5E7C-4475-ABF9-3701BF1F545C}" destId="{98560FE6-8497-40FE-BB96-19DF5575BF5C}" srcOrd="0" destOrd="0" parTransId="{72B855FC-866E-4258-832D-30A37BCBCDE1}" sibTransId="{6BFF7754-84A9-4A25-AA68-AF749307859A}"/>
    <dgm:cxn modelId="{E1016F06-5B2E-4A10-B97A-A101ECD0DF69}" srcId="{5997C62F-5E7C-4475-ABF9-3701BF1F545C}" destId="{062443E5-C700-40C0-A68E-087E74A7B5EE}" srcOrd="2" destOrd="0" parTransId="{A9B050DF-1182-4F62-A4D6-7891AC94465B}" sibTransId="{9725B6B2-E3A6-4882-BB12-1F66FE1822DD}"/>
    <dgm:cxn modelId="{8871B844-64EB-4F0E-94F0-859E5638EAAC}" type="presOf" srcId="{B349A0EB-8457-4716-ABBF-EDD8DB35C2E8}" destId="{3705AA75-B57B-4D19-A15C-A242C23098CB}" srcOrd="0" destOrd="0" presId="urn:microsoft.com/office/officeart/2005/8/layout/default"/>
    <dgm:cxn modelId="{5FF8B166-3FFB-407E-8213-20139D1228C6}" type="presOf" srcId="{062443E5-C700-40C0-A68E-087E74A7B5EE}" destId="{D2E29047-ECD1-43F5-B0B1-757B09426C0F}" srcOrd="0" destOrd="0" presId="urn:microsoft.com/office/officeart/2005/8/layout/default"/>
    <dgm:cxn modelId="{C2BE8202-D25A-4AAC-B1C4-1512F4570B53}" srcId="{5997C62F-5E7C-4475-ABF9-3701BF1F545C}" destId="{EBD660B0-9FB2-46AD-BEED-93D16DB386C1}" srcOrd="3" destOrd="0" parTransId="{D7DBE29B-5A31-440A-B96F-95674EEF9528}" sibTransId="{70C0B9E0-305A-4BF7-BC79-9537685DBA40}"/>
    <dgm:cxn modelId="{0201D077-7193-4E16-B404-448C02E9CABC}" type="presOf" srcId="{5997C62F-5E7C-4475-ABF9-3701BF1F545C}" destId="{52A4FD40-540C-4BE8-8FDE-D96AA35A7D10}" srcOrd="0" destOrd="0" presId="urn:microsoft.com/office/officeart/2005/8/layout/default"/>
    <dgm:cxn modelId="{FC92C3E4-4F62-4627-8100-670AB4D75D78}" type="presOf" srcId="{EBD660B0-9FB2-46AD-BEED-93D16DB386C1}" destId="{55DE15EE-5796-4539-982A-CD1D8C9BE7B9}" srcOrd="0" destOrd="0" presId="urn:microsoft.com/office/officeart/2005/8/layout/default"/>
    <dgm:cxn modelId="{3F6325B5-EA4E-4341-A022-B257BE5740E1}" type="presOf" srcId="{98560FE6-8497-40FE-BB96-19DF5575BF5C}" destId="{06DCBB91-7B26-4835-B33A-CA07C186EB0F}" srcOrd="0" destOrd="0" presId="urn:microsoft.com/office/officeart/2005/8/layout/default"/>
    <dgm:cxn modelId="{D6773CA6-5D58-4A19-82C8-8BF2321F13F8}" type="presParOf" srcId="{52A4FD40-540C-4BE8-8FDE-D96AA35A7D10}" destId="{06DCBB91-7B26-4835-B33A-CA07C186EB0F}" srcOrd="0" destOrd="0" presId="urn:microsoft.com/office/officeart/2005/8/layout/default"/>
    <dgm:cxn modelId="{480F0171-8AD7-4E1E-8427-545F2BA23585}" type="presParOf" srcId="{52A4FD40-540C-4BE8-8FDE-D96AA35A7D10}" destId="{093FD4D1-2775-4A3E-AC72-EB598E32E147}" srcOrd="1" destOrd="0" presId="urn:microsoft.com/office/officeart/2005/8/layout/default"/>
    <dgm:cxn modelId="{4296A106-EB79-43EC-A8B2-F2F1A7E0B94C}" type="presParOf" srcId="{52A4FD40-540C-4BE8-8FDE-D96AA35A7D10}" destId="{3705AA75-B57B-4D19-A15C-A242C23098CB}" srcOrd="2" destOrd="0" presId="urn:microsoft.com/office/officeart/2005/8/layout/default"/>
    <dgm:cxn modelId="{C92B8412-D790-4388-9C02-542436EF666A}" type="presParOf" srcId="{52A4FD40-540C-4BE8-8FDE-D96AA35A7D10}" destId="{11D8BF72-8CD7-41E1-ABE4-E89F079BF43A}" srcOrd="3" destOrd="0" presId="urn:microsoft.com/office/officeart/2005/8/layout/default"/>
    <dgm:cxn modelId="{5BD78586-ACE1-4317-8F36-AC1BD347D802}" type="presParOf" srcId="{52A4FD40-540C-4BE8-8FDE-D96AA35A7D10}" destId="{D2E29047-ECD1-43F5-B0B1-757B09426C0F}" srcOrd="4" destOrd="0" presId="urn:microsoft.com/office/officeart/2005/8/layout/default"/>
    <dgm:cxn modelId="{6CCADFCC-65B8-4069-9245-585C20A0D3C7}" type="presParOf" srcId="{52A4FD40-540C-4BE8-8FDE-D96AA35A7D10}" destId="{999EAB05-A1B5-47AA-9E1B-B5173B4D988F}" srcOrd="5" destOrd="0" presId="urn:microsoft.com/office/officeart/2005/8/layout/default"/>
    <dgm:cxn modelId="{C01BADE2-8F5E-47C8-BDCD-A9B35F4D734D}" type="presParOf" srcId="{52A4FD40-540C-4BE8-8FDE-D96AA35A7D10}" destId="{55DE15EE-5796-4539-982A-CD1D8C9BE7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9DDF2FC-920D-4C4D-9879-581E042ED7BA}">
      <dgm:prSet/>
      <dgm:spPr/>
      <dgm:t>
        <a:bodyPr/>
        <a:lstStyle/>
        <a:p>
          <a:pPr rtl="0"/>
          <a:r>
            <a:rPr lang="en-GB" b="0" baseline="0" dirty="0" smtClean="0">
              <a:latin typeface="Segoe UI Light" panose="020B0502040204020203" pitchFamily="34" charset="0"/>
            </a:rPr>
            <a:t>Ur</a:t>
          </a:r>
          <a:endParaRPr lang="en-GB" dirty="0">
            <a:latin typeface="Segoe UI Light" panose="020B0502040204020203" pitchFamily="34" charset="0"/>
          </a:endParaRPr>
        </a:p>
      </dgm:t>
    </dgm:pt>
    <dgm:pt modelId="{EDBBF7CC-4D1D-4EDD-B9E3-9266AC4669D3}" type="parTrans" cxnId="{7FA12739-6119-4CCB-B338-9564E39FC446}">
      <dgm:prSet/>
      <dgm:spPr/>
      <dgm:t>
        <a:bodyPr/>
        <a:lstStyle/>
        <a:p>
          <a:endParaRPr lang="en-GB"/>
        </a:p>
      </dgm:t>
    </dgm:pt>
    <dgm:pt modelId="{E1578FFA-F8D4-48C3-B907-9BA312267A07}" type="sibTrans" cxnId="{7FA12739-6119-4CCB-B338-9564E39FC446}">
      <dgm:prSet/>
      <dgm:spPr/>
      <dgm:t>
        <a:bodyPr/>
        <a:lstStyle/>
        <a:p>
          <a:endParaRPr lang="en-GB"/>
        </a:p>
      </dgm:t>
    </dgm:pt>
    <dgm:pt modelId="{1213B70D-A584-4C52-93B4-10193FDDA19B}">
      <dgm:prSet/>
      <dgm:spPr/>
      <dgm:t>
        <a:bodyPr/>
        <a:lstStyle/>
        <a:p>
          <a:pPr rtl="0"/>
          <a:r>
            <a:rPr lang="en-GB" b="0" baseline="0" dirty="0" err="1" smtClean="0">
              <a:latin typeface="Segoe UI Light" panose="020B0502040204020203" pitchFamily="34" charset="0"/>
            </a:rPr>
            <a:t>Gosu</a:t>
          </a:r>
          <a:endParaRPr lang="en-GB" dirty="0">
            <a:latin typeface="Segoe UI Light" panose="020B0502040204020203" pitchFamily="34" charset="0"/>
          </a:endParaRPr>
        </a:p>
      </dgm:t>
    </dgm:pt>
    <dgm:pt modelId="{6597C9FA-D024-4A8D-A4FA-A5D862D61297}" type="parTrans" cxnId="{BC903742-F7CE-4EC1-A34C-050B7E3095F0}">
      <dgm:prSet/>
      <dgm:spPr/>
      <dgm:t>
        <a:bodyPr/>
        <a:lstStyle/>
        <a:p>
          <a:endParaRPr lang="en-GB"/>
        </a:p>
      </dgm:t>
    </dgm:pt>
    <dgm:pt modelId="{069FE3A8-D97C-48DB-96A2-89660C6109A7}" type="sibTrans" cxnId="{BC903742-F7CE-4EC1-A34C-050B7E3095F0}">
      <dgm:prSet/>
      <dgm:spPr/>
      <dgm:t>
        <a:bodyPr/>
        <a:lstStyle/>
        <a:p>
          <a:endParaRPr lang="en-GB"/>
        </a:p>
      </dgm:t>
    </dgm:pt>
    <dgm:pt modelId="{16AD00E4-6B2C-48E3-9B25-E3356812D19B}">
      <dgm:prSet/>
      <dgm:spPr/>
      <dgm:t>
        <a:bodyPr/>
        <a:lstStyle/>
        <a:p>
          <a:pPr rtl="0"/>
          <a:r>
            <a:rPr lang="en-GB" b="0" baseline="0" dirty="0" err="1" smtClean="0">
              <a:latin typeface="Segoe UI Light" panose="020B0502040204020203" pitchFamily="34" charset="0"/>
            </a:rPr>
            <a:t>Scala</a:t>
          </a:r>
          <a:r>
            <a:rPr lang="en-GB" b="0" baseline="0" dirty="0" smtClean="0">
              <a:latin typeface="Segoe UI Light" panose="020B0502040204020203" pitchFamily="34" charset="0"/>
            </a:rPr>
            <a:t> Type Macros</a:t>
          </a:r>
          <a:endParaRPr lang="en-GB" dirty="0">
            <a:latin typeface="Segoe UI Light" panose="020B0502040204020203" pitchFamily="34" charset="0"/>
          </a:endParaRPr>
        </a:p>
      </dgm:t>
    </dgm:pt>
    <dgm:pt modelId="{A8089564-5166-40A2-AD1F-9FB8D10F5E2A}" type="parTrans" cxnId="{30DC7A3B-044F-4647-BD3F-AEC9D9C56027}">
      <dgm:prSet/>
      <dgm:spPr/>
      <dgm:t>
        <a:bodyPr/>
        <a:lstStyle/>
        <a:p>
          <a:endParaRPr lang="en-GB"/>
        </a:p>
      </dgm:t>
    </dgm:pt>
    <dgm:pt modelId="{698B9429-D765-4282-8D46-4FB5A08F9990}" type="sibTrans" cxnId="{30DC7A3B-044F-4647-BD3F-AEC9D9C56027}">
      <dgm:prSet/>
      <dgm:spPr/>
      <dgm:t>
        <a:bodyPr/>
        <a:lstStyle/>
        <a:p>
          <a:endParaRPr lang="en-GB"/>
        </a:p>
      </dgm:t>
    </dgm:pt>
    <dgm:pt modelId="{44FB6709-E0F9-4D19-86F6-1E43D09DDEAF}">
      <dgm:prSet/>
      <dgm:spPr/>
      <dgm:t>
        <a:bodyPr/>
        <a:lstStyle/>
        <a:p>
          <a:pPr rtl="0"/>
          <a:r>
            <a:rPr lang="en-GB" b="0" baseline="0" dirty="0" smtClean="0">
              <a:latin typeface="Segoe UI Light" panose="020B0502040204020203" pitchFamily="34" charset="0"/>
            </a:rPr>
            <a:t>Scheme/Lisp Macros</a:t>
          </a:r>
          <a:endParaRPr lang="en-GB" dirty="0">
            <a:latin typeface="Segoe UI Light" panose="020B0502040204020203" pitchFamily="34" charset="0"/>
          </a:endParaRPr>
        </a:p>
      </dgm:t>
    </dgm:pt>
    <dgm:pt modelId="{A92B264E-416E-4075-8FD1-2CFFAB4BAD71}" type="parTrans" cxnId="{EEAE37B2-ECBA-4C14-AFA7-307B23A6C78C}">
      <dgm:prSet/>
      <dgm:spPr/>
      <dgm:t>
        <a:bodyPr/>
        <a:lstStyle/>
        <a:p>
          <a:endParaRPr lang="en-GB"/>
        </a:p>
      </dgm:t>
    </dgm:pt>
    <dgm:pt modelId="{95CFC558-E73E-4C0E-B4AE-A129CB4B7CC6}" type="sibTrans" cxnId="{EEAE37B2-ECBA-4C14-AFA7-307B23A6C78C}">
      <dgm:prSet/>
      <dgm:spPr/>
      <dgm:t>
        <a:bodyPr/>
        <a:lstStyle/>
        <a:p>
          <a:endParaRPr lang="en-GB"/>
        </a:p>
      </dgm:t>
    </dgm:pt>
    <dgm:pt modelId="{61079F37-9AE9-47E6-8E60-C0949B4955D1}">
      <dgm:prSet/>
      <dgm:spPr/>
      <dgm:t>
        <a:bodyPr/>
        <a:lstStyle/>
        <a:p>
          <a:pPr rtl="0"/>
          <a:r>
            <a:rPr lang="en-GB" b="0" baseline="0" dirty="0" err="1" smtClean="0">
              <a:latin typeface="Segoe UI Light" panose="020B0502040204020203" pitchFamily="34" charset="0"/>
            </a:rPr>
            <a:t>Idris</a:t>
          </a:r>
          <a:endParaRPr lang="en-GB" dirty="0">
            <a:latin typeface="Segoe UI Light" panose="020B0502040204020203" pitchFamily="34" charset="0"/>
          </a:endParaRPr>
        </a:p>
      </dgm:t>
    </dgm:pt>
    <dgm:pt modelId="{CB4CB453-059D-4EFD-B4E9-0BF0EF0EC8CF}" type="parTrans" cxnId="{09303F7A-8CEB-473F-9289-57EA2F4C78A4}">
      <dgm:prSet/>
      <dgm:spPr/>
      <dgm:t>
        <a:bodyPr/>
        <a:lstStyle/>
        <a:p>
          <a:endParaRPr lang="en-GB"/>
        </a:p>
      </dgm:t>
    </dgm:pt>
    <dgm:pt modelId="{65F23361-BB49-47D5-AC00-B21149F73B67}" type="sibTrans" cxnId="{09303F7A-8CEB-473F-9289-57EA2F4C78A4}">
      <dgm:prSet/>
      <dgm:spPr/>
      <dgm:t>
        <a:bodyPr/>
        <a:lstStyle/>
        <a:p>
          <a:endParaRPr lang="en-GB"/>
        </a:p>
      </dgm:t>
    </dgm:pt>
    <dgm:pt modelId="{484690F6-1815-43F5-ACE8-A23AA34D46ED}">
      <dgm:prSet/>
      <dgm:spPr/>
      <dgm:t>
        <a:bodyPr/>
        <a:lstStyle/>
        <a:p>
          <a:pPr rtl="0"/>
          <a:r>
            <a:rPr lang="en-GB" b="0" baseline="0" smtClean="0">
              <a:latin typeface="Segoe UI Light" panose="020B0502040204020203" pitchFamily="34" charset="0"/>
            </a:rPr>
            <a:t>Template </a:t>
          </a:r>
          <a:r>
            <a:rPr lang="en-GB" b="0" baseline="0" dirty="0" smtClean="0">
              <a:latin typeface="Segoe UI Light" panose="020B0502040204020203" pitchFamily="34" charset="0"/>
            </a:rPr>
            <a:t>Haskell</a:t>
          </a:r>
          <a:endParaRPr lang="en-GB" dirty="0">
            <a:latin typeface="Segoe UI Light" panose="020B0502040204020203" pitchFamily="34" charset="0"/>
          </a:endParaRPr>
        </a:p>
      </dgm:t>
    </dgm:pt>
    <dgm:pt modelId="{15CC8523-8E62-4F40-8F04-5969A424E8A9}" type="parTrans" cxnId="{3C45F637-80B1-471D-AD2E-FC6E72AB5FA8}">
      <dgm:prSet/>
      <dgm:spPr/>
      <dgm:t>
        <a:bodyPr/>
        <a:lstStyle/>
        <a:p>
          <a:endParaRPr lang="en-GB"/>
        </a:p>
      </dgm:t>
    </dgm:pt>
    <dgm:pt modelId="{7DFE9C92-C9AD-45B7-98D9-DDFEFEE3EF52}" type="sibTrans" cxnId="{3C45F637-80B1-471D-AD2E-FC6E72AB5FA8}">
      <dgm:prSet/>
      <dgm:spPr/>
      <dgm:t>
        <a:bodyPr/>
        <a:lstStyle/>
        <a:p>
          <a:endParaRPr lang="en-GB"/>
        </a:p>
      </dgm:t>
    </dgm:pt>
    <dgm:pt modelId="{1AF8812B-9E02-4F08-9723-B824138D94F0}">
      <dgm:prSet/>
      <dgm:spPr/>
      <dgm:t>
        <a:bodyPr/>
        <a:lstStyle/>
        <a:p>
          <a:pPr rtl="0"/>
          <a:r>
            <a:rPr lang="en-GB" dirty="0" smtClean="0">
              <a:latin typeface="Segoe UI Light" panose="020B0502040204020203" pitchFamily="34" charset="0"/>
            </a:rPr>
            <a:t>…</a:t>
          </a:r>
          <a:endParaRPr lang="en-GB" dirty="0">
            <a:latin typeface="Segoe UI Light" panose="020B0502040204020203" pitchFamily="34" charset="0"/>
          </a:endParaRPr>
        </a:p>
      </dgm:t>
    </dgm:pt>
    <dgm:pt modelId="{81EA56B2-2B9E-4DCA-A8A0-76DACB793A88}" type="sibTrans" cxnId="{4ACBE816-6582-4E70-8986-FD20A678F5C7}">
      <dgm:prSet/>
      <dgm:spPr/>
      <dgm:t>
        <a:bodyPr/>
        <a:lstStyle/>
        <a:p>
          <a:endParaRPr lang="en-GB"/>
        </a:p>
      </dgm:t>
    </dgm:pt>
    <dgm:pt modelId="{C2D2D9C4-E86F-4FC5-BC43-E76543520488}" type="parTrans" cxnId="{4ACBE816-6582-4E70-8986-FD20A678F5C7}">
      <dgm:prSet/>
      <dgm:spPr/>
      <dgm:t>
        <a:bodyPr/>
        <a:lstStyle/>
        <a:p>
          <a:endParaRPr lang="en-GB"/>
        </a:p>
      </dgm:t>
    </dgm:pt>
    <dgm:pt modelId="{B30607D8-03BD-4284-A63D-7BC112D1A421}">
      <dgm:prSet/>
      <dgm:spPr/>
      <dgm:t>
        <a:bodyPr/>
        <a:lstStyle/>
        <a:p>
          <a:pPr rtl="0"/>
          <a:r>
            <a:rPr lang="en-GB" dirty="0" smtClean="0">
              <a:latin typeface="Segoe UI Light" panose="020B0502040204020203" pitchFamily="34" charset="0"/>
            </a:rPr>
            <a:t>Wolfram</a:t>
          </a:r>
          <a:endParaRPr lang="en-GB" dirty="0">
            <a:latin typeface="Segoe UI Light" panose="020B0502040204020203" pitchFamily="34" charset="0"/>
          </a:endParaRPr>
        </a:p>
      </dgm:t>
    </dgm:pt>
    <dgm:pt modelId="{ABE3D6F6-26CD-450D-A32F-6D3944C19A7D}" type="parTrans" cxnId="{96D08167-783A-47F7-92AA-BCF74C71B85A}">
      <dgm:prSet/>
      <dgm:spPr/>
      <dgm:t>
        <a:bodyPr/>
        <a:lstStyle/>
        <a:p>
          <a:endParaRPr lang="en-GB"/>
        </a:p>
      </dgm:t>
    </dgm:pt>
    <dgm:pt modelId="{3A4639DB-942E-47B4-A05E-06DA3F12258E}" type="sibTrans" cxnId="{96D08167-783A-47F7-92AA-BCF74C71B85A}">
      <dgm:prSet/>
      <dgm:spPr/>
      <dgm:t>
        <a:bodyPr/>
        <a:lstStyle/>
        <a:p>
          <a:endParaRPr lang="en-GB"/>
        </a:p>
      </dgm:t>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8">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pt>
    <dgm:pt modelId="{9BF57B96-B661-4424-BCCA-8A907CCB3569}" type="pres">
      <dgm:prSet presAssocID="{1213B70D-A584-4C52-93B4-10193FDDA19B}" presName="node" presStyleLbl="node1" presStyleIdx="1" presStyleCnt="8">
        <dgm:presLayoutVars>
          <dgm:bulletEnabled val="1"/>
        </dgm:presLayoutVars>
      </dgm:prSet>
      <dgm:spPr/>
      <dgm:t>
        <a:bodyPr/>
        <a:lstStyle/>
        <a:p>
          <a:endParaRPr lang="en-GB"/>
        </a:p>
      </dgm:t>
    </dgm:pt>
    <dgm:pt modelId="{D7EC0458-4868-49B3-8CB8-D0BBEC51A6E1}" type="pres">
      <dgm:prSet presAssocID="{069FE3A8-D97C-48DB-96A2-89660C6109A7}" presName="sibTrans" presStyleCnt="0"/>
      <dgm:spPr/>
    </dgm:pt>
    <dgm:pt modelId="{03DF18D3-7E95-4346-9BB3-71AB27DE435C}" type="pres">
      <dgm:prSet presAssocID="{16AD00E4-6B2C-48E3-9B25-E3356812D19B}" presName="node" presStyleLbl="node1" presStyleIdx="2" presStyleCnt="8">
        <dgm:presLayoutVars>
          <dgm:bulletEnabled val="1"/>
        </dgm:presLayoutVars>
      </dgm:prSet>
      <dgm:spPr/>
      <dgm:t>
        <a:bodyPr/>
        <a:lstStyle/>
        <a:p>
          <a:endParaRPr lang="en-GB"/>
        </a:p>
      </dgm:t>
    </dgm:pt>
    <dgm:pt modelId="{3265C4AD-5AA2-4080-99F2-74CBE06D22C1}" type="pres">
      <dgm:prSet presAssocID="{698B9429-D765-4282-8D46-4FB5A08F9990}" presName="sibTrans" presStyleCnt="0"/>
      <dgm:spPr/>
    </dgm:pt>
    <dgm:pt modelId="{13CBD19E-C121-486B-BB26-96059C7690C6}" type="pres">
      <dgm:prSet presAssocID="{484690F6-1815-43F5-ACE8-A23AA34D46ED}" presName="node" presStyleLbl="node1" presStyleIdx="3" presStyleCnt="8">
        <dgm:presLayoutVars>
          <dgm:bulletEnabled val="1"/>
        </dgm:presLayoutVars>
      </dgm:prSet>
      <dgm:spPr/>
      <dgm:t>
        <a:bodyPr/>
        <a:lstStyle/>
        <a:p>
          <a:endParaRPr lang="en-GB"/>
        </a:p>
      </dgm:t>
    </dgm:pt>
    <dgm:pt modelId="{CD958D3D-41AB-4A39-AB6D-1858BC140DAD}" type="pres">
      <dgm:prSet presAssocID="{7DFE9C92-C9AD-45B7-98D9-DDFEFEE3EF52}" presName="sibTrans" presStyleCnt="0"/>
      <dgm:spPr/>
    </dgm:pt>
    <dgm:pt modelId="{6106473F-7DBE-41AF-AA48-1851D89FE089}" type="pres">
      <dgm:prSet presAssocID="{44FB6709-E0F9-4D19-86F6-1E43D09DDEAF}" presName="node" presStyleLbl="node1" presStyleIdx="4" presStyleCnt="8">
        <dgm:presLayoutVars>
          <dgm:bulletEnabled val="1"/>
        </dgm:presLayoutVars>
      </dgm:prSet>
      <dgm:spPr/>
      <dgm:t>
        <a:bodyPr/>
        <a:lstStyle/>
        <a:p>
          <a:endParaRPr lang="en-GB"/>
        </a:p>
      </dgm:t>
    </dgm:pt>
    <dgm:pt modelId="{3C67E64E-5097-42AD-BF02-C8EE6BD55DF8}" type="pres">
      <dgm:prSet presAssocID="{95CFC558-E73E-4C0E-B4AE-A129CB4B7CC6}" presName="sibTrans" presStyleCnt="0"/>
      <dgm:spPr/>
    </dgm:pt>
    <dgm:pt modelId="{EAAEAE1A-2744-49BE-B2C0-863C5167C0EB}" type="pres">
      <dgm:prSet presAssocID="{61079F37-9AE9-47E6-8E60-C0949B4955D1}" presName="node" presStyleLbl="node1" presStyleIdx="5" presStyleCnt="8">
        <dgm:presLayoutVars>
          <dgm:bulletEnabled val="1"/>
        </dgm:presLayoutVars>
      </dgm:prSet>
      <dgm:spPr/>
      <dgm:t>
        <a:bodyPr/>
        <a:lstStyle/>
        <a:p>
          <a:endParaRPr lang="en-GB"/>
        </a:p>
      </dgm:t>
    </dgm:pt>
    <dgm:pt modelId="{4D261B98-C7CE-4E26-9F43-3C714559587E}" type="pres">
      <dgm:prSet presAssocID="{65F23361-BB49-47D5-AC00-B21149F73B67}" presName="sibTrans" presStyleCnt="0"/>
      <dgm:spPr/>
    </dgm:pt>
    <dgm:pt modelId="{80870C3E-E011-4A10-BB11-70BF5F74A404}" type="pres">
      <dgm:prSet presAssocID="{B30607D8-03BD-4284-A63D-7BC112D1A421}" presName="node" presStyleLbl="node1" presStyleIdx="6" presStyleCnt="8">
        <dgm:presLayoutVars>
          <dgm:bulletEnabled val="1"/>
        </dgm:presLayoutVars>
      </dgm:prSet>
      <dgm:spPr/>
      <dgm:t>
        <a:bodyPr/>
        <a:lstStyle/>
        <a:p>
          <a:endParaRPr lang="en-GB"/>
        </a:p>
      </dgm:t>
    </dgm:pt>
    <dgm:pt modelId="{A4C44B23-1370-488C-AA25-ACD1F907D316}" type="pres">
      <dgm:prSet presAssocID="{3A4639DB-942E-47B4-A05E-06DA3F12258E}" presName="sibTrans" presStyleCnt="0"/>
      <dgm:spPr/>
    </dgm:pt>
    <dgm:pt modelId="{B21E0C85-EE71-4126-A821-C25CC485DD03}" type="pres">
      <dgm:prSet presAssocID="{1AF8812B-9E02-4F08-9723-B824138D94F0}" presName="node" presStyleLbl="node1" presStyleIdx="7" presStyleCnt="8">
        <dgm:presLayoutVars>
          <dgm:bulletEnabled val="1"/>
        </dgm:presLayoutVars>
      </dgm:prSet>
      <dgm:spPr/>
      <dgm:t>
        <a:bodyPr/>
        <a:lstStyle/>
        <a:p>
          <a:endParaRPr lang="en-GB"/>
        </a:p>
      </dgm:t>
    </dgm:pt>
  </dgm:ptLst>
  <dgm:cxnLst>
    <dgm:cxn modelId="{3C45F637-80B1-471D-AD2E-FC6E72AB5FA8}" srcId="{34E93DDE-D099-4CA2-863C-7319E600DBE4}" destId="{484690F6-1815-43F5-ACE8-A23AA34D46ED}" srcOrd="3" destOrd="0" parTransId="{15CC8523-8E62-4F40-8F04-5969A424E8A9}" sibTransId="{7DFE9C92-C9AD-45B7-98D9-DDFEFEE3EF52}"/>
    <dgm:cxn modelId="{99CC3B11-1E2B-4399-9F08-487E71184943}" type="presOf" srcId="{484690F6-1815-43F5-ACE8-A23AA34D46ED}" destId="{13CBD19E-C121-486B-BB26-96059C7690C6}" srcOrd="0" destOrd="0" presId="urn:microsoft.com/office/officeart/2005/8/layout/default"/>
    <dgm:cxn modelId="{B4295754-2269-4BC6-A779-B212DB9B5565}" type="presOf" srcId="{34E93DDE-D099-4CA2-863C-7319E600DBE4}" destId="{84BBAD3E-47E3-429D-AF91-8056E7C916A7}" srcOrd="0" destOrd="0" presId="urn:microsoft.com/office/officeart/2005/8/layout/default"/>
    <dgm:cxn modelId="{30DC7A3B-044F-4647-BD3F-AEC9D9C56027}" srcId="{34E93DDE-D099-4CA2-863C-7319E600DBE4}" destId="{16AD00E4-6B2C-48E3-9B25-E3356812D19B}" srcOrd="2" destOrd="0" parTransId="{A8089564-5166-40A2-AD1F-9FB8D10F5E2A}" sibTransId="{698B9429-D765-4282-8D46-4FB5A08F9990}"/>
    <dgm:cxn modelId="{B992A929-AA19-4BAF-97FB-3E60CD292815}" type="presOf" srcId="{16AD00E4-6B2C-48E3-9B25-E3356812D19B}" destId="{03DF18D3-7E95-4346-9BB3-71AB27DE435C}" srcOrd="0" destOrd="0" presId="urn:microsoft.com/office/officeart/2005/8/layout/default"/>
    <dgm:cxn modelId="{2593BDE3-3DDA-49AA-8BEF-2F4D68E5FC4D}" type="presOf" srcId="{99DDF2FC-920D-4C4D-9879-581E042ED7BA}" destId="{5DBDC61F-9554-4F83-A359-6FE8F2984F77}" srcOrd="0" destOrd="0" presId="urn:microsoft.com/office/officeart/2005/8/layout/default"/>
    <dgm:cxn modelId="{BC903742-F7CE-4EC1-A34C-050B7E3095F0}" srcId="{34E93DDE-D099-4CA2-863C-7319E600DBE4}" destId="{1213B70D-A584-4C52-93B4-10193FDDA19B}" srcOrd="1" destOrd="0" parTransId="{6597C9FA-D024-4A8D-A4FA-A5D862D61297}" sibTransId="{069FE3A8-D97C-48DB-96A2-89660C6109A7}"/>
    <dgm:cxn modelId="{240B3212-53F6-4193-8A67-B79D1ECDE34A}" type="presOf" srcId="{61079F37-9AE9-47E6-8E60-C0949B4955D1}" destId="{EAAEAE1A-2744-49BE-B2C0-863C5167C0EB}" srcOrd="0" destOrd="0" presId="urn:microsoft.com/office/officeart/2005/8/layout/default"/>
    <dgm:cxn modelId="{9F29CB1B-A662-4AF8-8059-09D8DD70D027}" type="presOf" srcId="{44FB6709-E0F9-4D19-86F6-1E43D09DDEAF}" destId="{6106473F-7DBE-41AF-AA48-1851D89FE089}" srcOrd="0" destOrd="0" presId="urn:microsoft.com/office/officeart/2005/8/layout/default"/>
    <dgm:cxn modelId="{EEAE37B2-ECBA-4C14-AFA7-307B23A6C78C}" srcId="{34E93DDE-D099-4CA2-863C-7319E600DBE4}" destId="{44FB6709-E0F9-4D19-86F6-1E43D09DDEAF}" srcOrd="4" destOrd="0" parTransId="{A92B264E-416E-4075-8FD1-2CFFAB4BAD71}" sibTransId="{95CFC558-E73E-4C0E-B4AE-A129CB4B7CC6}"/>
    <dgm:cxn modelId="{C1DF4D0A-5E2F-4F42-8191-F5DB688CD639}" type="presOf" srcId="{B30607D8-03BD-4284-A63D-7BC112D1A421}" destId="{80870C3E-E011-4A10-BB11-70BF5F74A404}" srcOrd="0" destOrd="0" presId="urn:microsoft.com/office/officeart/2005/8/layout/default"/>
    <dgm:cxn modelId="{E5E9DD23-8605-4827-AEB0-54CB6301397A}" type="presOf" srcId="{1AF8812B-9E02-4F08-9723-B824138D94F0}" destId="{B21E0C85-EE71-4126-A821-C25CC485DD03}" srcOrd="0" destOrd="0" presId="urn:microsoft.com/office/officeart/2005/8/layout/default"/>
    <dgm:cxn modelId="{09303F7A-8CEB-473F-9289-57EA2F4C78A4}" srcId="{34E93DDE-D099-4CA2-863C-7319E600DBE4}" destId="{61079F37-9AE9-47E6-8E60-C0949B4955D1}" srcOrd="5" destOrd="0" parTransId="{CB4CB453-059D-4EFD-B4E9-0BF0EF0EC8CF}" sibTransId="{65F23361-BB49-47D5-AC00-B21149F73B67}"/>
    <dgm:cxn modelId="{4ACBE816-6582-4E70-8986-FD20A678F5C7}" srcId="{34E93DDE-D099-4CA2-863C-7319E600DBE4}" destId="{1AF8812B-9E02-4F08-9723-B824138D94F0}" srcOrd="7" destOrd="0" parTransId="{C2D2D9C4-E86F-4FC5-BC43-E76543520488}" sibTransId="{81EA56B2-2B9E-4DCA-A8A0-76DACB793A88}"/>
    <dgm:cxn modelId="{96D08167-783A-47F7-92AA-BCF74C71B85A}" srcId="{34E93DDE-D099-4CA2-863C-7319E600DBE4}" destId="{B30607D8-03BD-4284-A63D-7BC112D1A421}" srcOrd="6" destOrd="0" parTransId="{ABE3D6F6-26CD-450D-A32F-6D3944C19A7D}" sibTransId="{3A4639DB-942E-47B4-A05E-06DA3F12258E}"/>
    <dgm:cxn modelId="{7FA12739-6119-4CCB-B338-9564E39FC446}" srcId="{34E93DDE-D099-4CA2-863C-7319E600DBE4}" destId="{99DDF2FC-920D-4C4D-9879-581E042ED7BA}" srcOrd="0" destOrd="0" parTransId="{EDBBF7CC-4D1D-4EDD-B9E3-9266AC4669D3}" sibTransId="{E1578FFA-F8D4-48C3-B907-9BA312267A07}"/>
    <dgm:cxn modelId="{451873FF-07D1-40CA-87EA-6DE5A180E38F}" type="presOf" srcId="{1213B70D-A584-4C52-93B4-10193FDDA19B}" destId="{9BF57B96-B661-4424-BCCA-8A907CCB3569}" srcOrd="0" destOrd="0" presId="urn:microsoft.com/office/officeart/2005/8/layout/default"/>
    <dgm:cxn modelId="{AF300D80-F77C-45BD-832E-26C4D15039E3}" type="presParOf" srcId="{84BBAD3E-47E3-429D-AF91-8056E7C916A7}" destId="{5DBDC61F-9554-4F83-A359-6FE8F2984F77}" srcOrd="0" destOrd="0" presId="urn:microsoft.com/office/officeart/2005/8/layout/default"/>
    <dgm:cxn modelId="{779C1F8B-3E19-4C3D-8AE6-07D4C09D7978}" type="presParOf" srcId="{84BBAD3E-47E3-429D-AF91-8056E7C916A7}" destId="{8434AF5F-A31D-4FF4-8F5A-458E6D8F3588}" srcOrd="1" destOrd="0" presId="urn:microsoft.com/office/officeart/2005/8/layout/default"/>
    <dgm:cxn modelId="{2F6BC4A1-1A01-42BC-9C3D-9EC1C00ED0B7}" type="presParOf" srcId="{84BBAD3E-47E3-429D-AF91-8056E7C916A7}" destId="{9BF57B96-B661-4424-BCCA-8A907CCB3569}" srcOrd="2" destOrd="0" presId="urn:microsoft.com/office/officeart/2005/8/layout/default"/>
    <dgm:cxn modelId="{FCBF8F67-8844-4797-9488-82755182B072}" type="presParOf" srcId="{84BBAD3E-47E3-429D-AF91-8056E7C916A7}" destId="{D7EC0458-4868-49B3-8CB8-D0BBEC51A6E1}" srcOrd="3" destOrd="0" presId="urn:microsoft.com/office/officeart/2005/8/layout/default"/>
    <dgm:cxn modelId="{4156F72C-9DE5-4D8E-944E-AEE2814837D7}" type="presParOf" srcId="{84BBAD3E-47E3-429D-AF91-8056E7C916A7}" destId="{03DF18D3-7E95-4346-9BB3-71AB27DE435C}" srcOrd="4" destOrd="0" presId="urn:microsoft.com/office/officeart/2005/8/layout/default"/>
    <dgm:cxn modelId="{39AF8CE6-1066-4094-B87F-F43FA35C2A9B}" type="presParOf" srcId="{84BBAD3E-47E3-429D-AF91-8056E7C916A7}" destId="{3265C4AD-5AA2-4080-99F2-74CBE06D22C1}" srcOrd="5" destOrd="0" presId="urn:microsoft.com/office/officeart/2005/8/layout/default"/>
    <dgm:cxn modelId="{B5D6FA21-CD5F-4938-BF11-5675117819F5}" type="presParOf" srcId="{84BBAD3E-47E3-429D-AF91-8056E7C916A7}" destId="{13CBD19E-C121-486B-BB26-96059C7690C6}" srcOrd="6" destOrd="0" presId="urn:microsoft.com/office/officeart/2005/8/layout/default"/>
    <dgm:cxn modelId="{8EE4C5EB-9AAC-40D8-A7AD-6D23195AF84D}" type="presParOf" srcId="{84BBAD3E-47E3-429D-AF91-8056E7C916A7}" destId="{CD958D3D-41AB-4A39-AB6D-1858BC140DAD}" srcOrd="7" destOrd="0" presId="urn:microsoft.com/office/officeart/2005/8/layout/default"/>
    <dgm:cxn modelId="{8EC98AB1-2DBF-41D9-A4E8-EB06BAD6782A}" type="presParOf" srcId="{84BBAD3E-47E3-429D-AF91-8056E7C916A7}" destId="{6106473F-7DBE-41AF-AA48-1851D89FE089}" srcOrd="8" destOrd="0" presId="urn:microsoft.com/office/officeart/2005/8/layout/default"/>
    <dgm:cxn modelId="{004463D9-50F8-45C0-8892-3F91C78B78B5}" type="presParOf" srcId="{84BBAD3E-47E3-429D-AF91-8056E7C916A7}" destId="{3C67E64E-5097-42AD-BF02-C8EE6BD55DF8}" srcOrd="9" destOrd="0" presId="urn:microsoft.com/office/officeart/2005/8/layout/default"/>
    <dgm:cxn modelId="{BB694EAD-85FC-4131-80C5-7FC2B994D2B5}" type="presParOf" srcId="{84BBAD3E-47E3-429D-AF91-8056E7C916A7}" destId="{EAAEAE1A-2744-49BE-B2C0-863C5167C0EB}" srcOrd="10" destOrd="0" presId="urn:microsoft.com/office/officeart/2005/8/layout/default"/>
    <dgm:cxn modelId="{7C927D86-0D7A-49E5-A396-BEAC8F5E078C}" type="presParOf" srcId="{84BBAD3E-47E3-429D-AF91-8056E7C916A7}" destId="{4D261B98-C7CE-4E26-9F43-3C714559587E}" srcOrd="11" destOrd="0" presId="urn:microsoft.com/office/officeart/2005/8/layout/default"/>
    <dgm:cxn modelId="{5737D942-AA1D-4AF3-95C0-D5FD1AC5FE52}" type="presParOf" srcId="{84BBAD3E-47E3-429D-AF91-8056E7C916A7}" destId="{80870C3E-E011-4A10-BB11-70BF5F74A404}" srcOrd="12" destOrd="0" presId="urn:microsoft.com/office/officeart/2005/8/layout/default"/>
    <dgm:cxn modelId="{9AB10128-37B4-4A94-8157-45C0F7FC9FF6}" type="presParOf" srcId="{84BBAD3E-47E3-429D-AF91-8056E7C916A7}" destId="{A4C44B23-1370-488C-AA25-ACD1F907D316}" srcOrd="13" destOrd="0" presId="urn:microsoft.com/office/officeart/2005/8/layout/default"/>
    <dgm:cxn modelId="{9749E636-598A-48D7-85BB-368CF57C871C}" type="presParOf" srcId="{84BBAD3E-47E3-429D-AF91-8056E7C916A7}" destId="{B21E0C85-EE71-4126-A821-C25CC485DD0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91805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Statically Typed</a:t>
          </a:r>
          <a:endParaRPr lang="en-GB" sz="2800" kern="1200" dirty="0"/>
        </a:p>
      </dsp:txBody>
      <dsp:txXfrm>
        <a:off x="1375109" y="1498663"/>
        <a:ext cx="1887192" cy="2460497"/>
      </dsp:txXfrm>
    </dsp:sp>
    <dsp:sp modelId="{C4F96459-0667-46A5-8464-979D32A5AFC0}">
      <dsp:nvSpPr>
        <dsp:cNvPr id="0" name=""/>
        <dsp:cNvSpPr/>
      </dsp:nvSpPr>
      <dsp:spPr>
        <a:xfrm>
          <a:off x="432419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Dynamically Typed</a:t>
          </a:r>
          <a:endParaRPr lang="en-GB" sz="2800" kern="1200" dirty="0"/>
        </a:p>
      </dsp:txBody>
      <dsp:txXfrm>
        <a:off x="5253047" y="1498663"/>
        <a:ext cx="1887192" cy="246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63026"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Statically Typed</a:t>
          </a:r>
          <a:endParaRPr lang="en-GB" sz="4200" kern="1200" dirty="0"/>
        </a:p>
      </dsp:txBody>
      <dsp:txXfrm>
        <a:off x="628919" y="668466"/>
        <a:ext cx="2857068" cy="3625592"/>
      </dsp:txXfrm>
    </dsp:sp>
    <dsp:sp modelId="{C4F96459-0667-46A5-8464-979D32A5AFC0}">
      <dsp:nvSpPr>
        <dsp:cNvPr id="0" name=""/>
        <dsp:cNvSpPr/>
      </dsp:nvSpPr>
      <dsp:spPr>
        <a:xfrm>
          <a:off x="3156423"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Dynamically Typed</a:t>
          </a:r>
          <a:endParaRPr lang="en-GB" sz="4200" kern="1200" dirty="0"/>
        </a:p>
      </dsp:txBody>
      <dsp:txXfrm>
        <a:off x="4562636" y="668466"/>
        <a:ext cx="2857068" cy="3625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238AF-8111-48F4-87D0-8513B6795E16}">
      <dsp:nvSpPr>
        <dsp:cNvPr id="0" name=""/>
        <dsp:cNvSpPr/>
      </dsp:nvSpPr>
      <dsp:spPr>
        <a:xfrm>
          <a:off x="0" y="838232"/>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the ever-growing ocean of digital reality around us  </a:t>
          </a:r>
          <a:endParaRPr lang="en-GB" sz="2000" kern="1200" dirty="0"/>
        </a:p>
      </dsp:txBody>
      <dsp:txXfrm>
        <a:off x="0" y="838232"/>
        <a:ext cx="2613730" cy="1568238"/>
      </dsp:txXfrm>
    </dsp:sp>
    <dsp:sp modelId="{5C889AEA-E0C2-4FF9-A34D-CA456FDB903E}">
      <dsp:nvSpPr>
        <dsp:cNvPr id="0" name=""/>
        <dsp:cNvSpPr/>
      </dsp:nvSpPr>
      <dsp:spPr>
        <a:xfrm>
          <a:off x="2875103" y="838232"/>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big. Really big.</a:t>
          </a:r>
        </a:p>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defies imagination for its enormity</a:t>
          </a:r>
          <a:endParaRPr lang="en-GB" sz="2000" kern="1200" dirty="0"/>
        </a:p>
      </dsp:txBody>
      <dsp:txXfrm>
        <a:off x="2875103" y="838232"/>
        <a:ext cx="2613730" cy="1568238"/>
      </dsp:txXfrm>
    </dsp:sp>
    <dsp:sp modelId="{BB6560F0-5737-4155-83E0-F00762C15097}">
      <dsp:nvSpPr>
        <dsp:cNvPr id="0" name=""/>
        <dsp:cNvSpPr/>
      </dsp:nvSpPr>
      <dsp:spPr>
        <a:xfrm>
          <a:off x="5750207" y="838232"/>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other. It doesn’t speak your language</a:t>
          </a:r>
          <a:endParaRPr lang="en-GB" sz="2000" kern="1200" dirty="0"/>
        </a:p>
      </dsp:txBody>
      <dsp:txXfrm>
        <a:off x="5750207" y="838232"/>
        <a:ext cx="2613730" cy="1568238"/>
      </dsp:txXfrm>
    </dsp:sp>
    <dsp:sp modelId="{95717ED0-058B-40A8-AEF1-D8763A5D87CC}">
      <dsp:nvSpPr>
        <dsp:cNvPr id="0" name=""/>
        <dsp:cNvSpPr/>
      </dsp:nvSpPr>
      <dsp:spPr>
        <a:xfrm>
          <a:off x="0" y="2667843"/>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being organized at an incredible rate</a:t>
          </a:r>
          <a:endParaRPr lang="en-GB" sz="2000" kern="1200" dirty="0"/>
        </a:p>
      </dsp:txBody>
      <dsp:txXfrm>
        <a:off x="0" y="2667843"/>
        <a:ext cx="2613730" cy="1568238"/>
      </dsp:txXfrm>
    </dsp:sp>
    <dsp:sp modelId="{2B9C4F42-7270-4926-91A5-B0F02BC89C9E}">
      <dsp:nvSpPr>
        <dsp:cNvPr id="0" name=""/>
        <dsp:cNvSpPr/>
      </dsp:nvSpPr>
      <dsp:spPr>
        <a:xfrm>
          <a:off x="2875103" y="2667843"/>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a:t>
          </a:r>
          <a:r>
            <a:rPr lang="en-GB" sz="2000" kern="1200" dirty="0" smtClean="0"/>
            <a:t> needs us. We’re hitting the limit with e and tau</a:t>
          </a:r>
          <a:endParaRPr lang="en-GB" sz="2000" kern="1200" dirty="0"/>
        </a:p>
      </dsp:txBody>
      <dsp:txXfrm>
        <a:off x="2875103" y="2667843"/>
        <a:ext cx="2613730" cy="1568238"/>
      </dsp:txXfrm>
    </dsp:sp>
    <dsp:sp modelId="{02636C2B-1A91-4E5F-9560-97738B72DA61}">
      <dsp:nvSpPr>
        <dsp:cNvPr id="0" name=""/>
        <dsp:cNvSpPr/>
      </dsp:nvSpPr>
      <dsp:spPr>
        <a:xfrm>
          <a:off x="5750207" y="2667843"/>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surprisingly “human”</a:t>
          </a:r>
          <a:endParaRPr lang="en-GB" sz="2000" kern="1200" dirty="0"/>
        </a:p>
      </dsp:txBody>
      <dsp:txXfrm>
        <a:off x="5750207" y="2667843"/>
        <a:ext cx="2613730" cy="1568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26391-B69E-4A1C-8ED4-3A170885F4E2}">
      <dsp:nvSpPr>
        <dsp:cNvPr id="0" name=""/>
        <dsp:cNvSpPr/>
      </dsp:nvSpPr>
      <dsp:spPr>
        <a:xfrm>
          <a:off x="0" y="831409"/>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full of uncertainty and probabilities.</a:t>
          </a:r>
          <a:endParaRPr lang="en-GB" sz="2000" kern="1200" dirty="0"/>
        </a:p>
      </dsp:txBody>
      <dsp:txXfrm>
        <a:off x="0" y="831409"/>
        <a:ext cx="2613730" cy="1568238"/>
      </dsp:txXfrm>
    </dsp:sp>
    <dsp:sp modelId="{A79A055B-95A4-44BD-A67F-B5A5ABC9C814}">
      <dsp:nvSpPr>
        <dsp:cNvPr id="0" name=""/>
        <dsp:cNvSpPr/>
      </dsp:nvSpPr>
      <dsp:spPr>
        <a:xfrm>
          <a:off x="2875103" y="831409"/>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You are mutually recursive with Γ</a:t>
          </a:r>
          <a:r>
            <a:rPr lang="en-GB" sz="2000" kern="1200" baseline="-25000" dirty="0" smtClean="0"/>
            <a:t>0</a:t>
          </a:r>
          <a:r>
            <a:rPr lang="en-GB" sz="2000" kern="1200" dirty="0" smtClean="0"/>
            <a:t>. You are part of it. </a:t>
          </a:r>
        </a:p>
      </dsp:txBody>
      <dsp:txXfrm>
        <a:off x="2875103" y="831409"/>
        <a:ext cx="2613730" cy="1568238"/>
      </dsp:txXfrm>
    </dsp:sp>
    <dsp:sp modelId="{7DE51232-A39B-4346-A8B5-36F192675968}">
      <dsp:nvSpPr>
        <dsp:cNvPr id="0" name=""/>
        <dsp:cNvSpPr/>
      </dsp:nvSpPr>
      <dsp:spPr>
        <a:xfrm>
          <a:off x="5750207" y="831409"/>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has many open doors, many locked doors</a:t>
          </a:r>
          <a:endParaRPr lang="en-GB" sz="2000" kern="1200" dirty="0"/>
        </a:p>
      </dsp:txBody>
      <dsp:txXfrm>
        <a:off x="5750207" y="831409"/>
        <a:ext cx="2613730" cy="1568238"/>
      </dsp:txXfrm>
    </dsp:sp>
    <dsp:sp modelId="{44BA56FA-50F2-46D9-AB07-EFCB75B83A11}">
      <dsp:nvSpPr>
        <dsp:cNvPr id="0" name=""/>
        <dsp:cNvSpPr/>
      </dsp:nvSpPr>
      <dsp:spPr>
        <a:xfrm>
          <a:off x="0" y="2661021"/>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has many, many parts that do not get on particularly well.</a:t>
          </a:r>
          <a:endParaRPr lang="en-GB" sz="2000" kern="1200" dirty="0"/>
        </a:p>
      </dsp:txBody>
      <dsp:txXfrm>
        <a:off x="0" y="2661021"/>
        <a:ext cx="2613730" cy="1568238"/>
      </dsp:txXfrm>
    </dsp:sp>
    <dsp:sp modelId="{14C5F710-3C2E-46ED-9199-093306C6172F}">
      <dsp:nvSpPr>
        <dsp:cNvPr id="0" name=""/>
        <dsp:cNvSpPr/>
      </dsp:nvSpPr>
      <dsp:spPr>
        <a:xfrm>
          <a:off x="2875103" y="2661021"/>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Γ</a:t>
          </a:r>
          <a:r>
            <a:rPr lang="en-GB" sz="2000" kern="1200" baseline="-25000" dirty="0" smtClean="0"/>
            <a:t>0 </a:t>
          </a:r>
          <a:r>
            <a:rPr lang="en-GB" sz="2000" kern="1200" dirty="0" smtClean="0"/>
            <a:t>is so real you want to touch it, explore it</a:t>
          </a:r>
          <a:endParaRPr lang="en-GB" sz="2000" kern="1200" dirty="0"/>
        </a:p>
      </dsp:txBody>
      <dsp:txXfrm>
        <a:off x="2875103" y="2661021"/>
        <a:ext cx="2613730" cy="1568238"/>
      </dsp:txXfrm>
    </dsp:sp>
    <dsp:sp modelId="{1A98FB64-081D-4F6B-AC3C-8BA76C73DBF9}">
      <dsp:nvSpPr>
        <dsp:cNvPr id="0" name=""/>
        <dsp:cNvSpPr/>
      </dsp:nvSpPr>
      <dsp:spPr>
        <a:xfrm>
          <a:off x="5750207" y="2661021"/>
          <a:ext cx="2613730" cy="15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6200" rIns="0" bIns="76200" numCol="1" spcCol="1270" anchor="ctr" anchorCtr="0">
          <a:noAutofit/>
        </a:bodyPr>
        <a:lstStyle/>
        <a:p>
          <a:pPr lvl="0" algn="ctr" defTabSz="889000" rtl="0">
            <a:lnSpc>
              <a:spcPct val="90000"/>
            </a:lnSpc>
            <a:spcBef>
              <a:spcPct val="0"/>
            </a:spcBef>
            <a:spcAft>
              <a:spcPct val="35000"/>
            </a:spcAft>
          </a:pPr>
          <a:r>
            <a:rPr lang="en-GB" sz="2000" kern="1200" dirty="0" smtClean="0"/>
            <a:t>Don’t look too long. </a:t>
          </a:r>
        </a:p>
        <a:p>
          <a:pPr lvl="0" algn="ctr" defTabSz="889000" rtl="0">
            <a:lnSpc>
              <a:spcPct val="90000"/>
            </a:lnSpc>
            <a:spcBef>
              <a:spcPct val="0"/>
            </a:spcBef>
            <a:spcAft>
              <a:spcPct val="35000"/>
            </a:spcAft>
          </a:pPr>
          <a:r>
            <a:rPr lang="en-GB" sz="2000" kern="1200" dirty="0" smtClean="0"/>
            <a:t>It’s like staring at infinity</a:t>
          </a:r>
          <a:endParaRPr lang="en-GB" sz="2000" kern="1200" dirty="0"/>
        </a:p>
      </dsp:txBody>
      <dsp:txXfrm>
        <a:off x="5750207" y="2661021"/>
        <a:ext cx="2613730" cy="1568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0CDA4-0807-4E5C-91EB-D5B5AAD880F7}">
      <dsp:nvSpPr>
        <dsp:cNvPr id="0" name=""/>
        <dsp:cNvSpPr/>
      </dsp:nvSpPr>
      <dsp:spPr>
        <a:xfrm>
          <a:off x="0" y="2237"/>
          <a:ext cx="8011131" cy="101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Many, many data sources are surprisingly stable</a:t>
          </a:r>
          <a:endParaRPr lang="en-GB" sz="2400" kern="1200" dirty="0"/>
        </a:p>
      </dsp:txBody>
      <dsp:txXfrm>
        <a:off x="49433" y="51670"/>
        <a:ext cx="7912265" cy="913772"/>
      </dsp:txXfrm>
    </dsp:sp>
    <dsp:sp modelId="{3EC0B6CA-20B2-4B6E-8C81-BF749EC767C7}">
      <dsp:nvSpPr>
        <dsp:cNvPr id="0" name=""/>
        <dsp:cNvSpPr/>
      </dsp:nvSpPr>
      <dsp:spPr>
        <a:xfrm>
          <a:off x="0" y="1029079"/>
          <a:ext cx="8011131" cy="101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Some data sources support “snapshot dates” (c.f. </a:t>
          </a:r>
          <a:r>
            <a:rPr lang="en-GB" sz="2400" kern="1200" dirty="0" err="1" smtClean="0"/>
            <a:t>Datomic</a:t>
          </a:r>
          <a:r>
            <a:rPr lang="en-GB" sz="2400" kern="1200" dirty="0" smtClean="0"/>
            <a:t>, Freebase)</a:t>
          </a:r>
          <a:endParaRPr lang="en-GB" sz="2400" kern="1200" dirty="0"/>
        </a:p>
      </dsp:txBody>
      <dsp:txXfrm>
        <a:off x="49433" y="1078512"/>
        <a:ext cx="7912265" cy="913772"/>
      </dsp:txXfrm>
    </dsp:sp>
    <dsp:sp modelId="{83270D6F-0311-4B57-9903-602F35763410}">
      <dsp:nvSpPr>
        <dsp:cNvPr id="0" name=""/>
        <dsp:cNvSpPr/>
      </dsp:nvSpPr>
      <dsp:spPr>
        <a:xfrm>
          <a:off x="0" y="2055920"/>
          <a:ext cx="8011131" cy="101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Data scripting has low exposure</a:t>
          </a:r>
          <a:endParaRPr lang="en-GB" sz="2400" kern="1200" dirty="0"/>
        </a:p>
      </dsp:txBody>
      <dsp:txXfrm>
        <a:off x="49433" y="2105353"/>
        <a:ext cx="7912265" cy="913772"/>
      </dsp:txXfrm>
    </dsp:sp>
    <dsp:sp modelId="{952C8B6B-DE06-4032-8B30-24461EF83ABC}">
      <dsp:nvSpPr>
        <dsp:cNvPr id="0" name=""/>
        <dsp:cNvSpPr/>
      </dsp:nvSpPr>
      <dsp:spPr>
        <a:xfrm>
          <a:off x="0" y="3082762"/>
          <a:ext cx="8011131" cy="101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Support “invalidation signals” from providers at design-time</a:t>
          </a:r>
          <a:endParaRPr lang="en-GB" sz="2400" kern="1200" dirty="0"/>
        </a:p>
      </dsp:txBody>
      <dsp:txXfrm>
        <a:off x="49433" y="3132195"/>
        <a:ext cx="7912265" cy="913772"/>
      </dsp:txXfrm>
    </dsp:sp>
    <dsp:sp modelId="{C4B4B460-90BC-4020-976D-E21F29538728}">
      <dsp:nvSpPr>
        <dsp:cNvPr id="0" name=""/>
        <dsp:cNvSpPr/>
      </dsp:nvSpPr>
      <dsp:spPr>
        <a:xfrm>
          <a:off x="0" y="4109603"/>
          <a:ext cx="8011131" cy="101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Erasure makes compiled code much less fragile</a:t>
          </a:r>
          <a:endParaRPr lang="en-GB" sz="2400" kern="1200" dirty="0"/>
        </a:p>
      </dsp:txBody>
      <dsp:txXfrm>
        <a:off x="49433" y="4159036"/>
        <a:ext cx="7912265" cy="913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CBB91-7B26-4835-B33A-CA07C186EB0F}">
      <dsp:nvSpPr>
        <dsp:cNvPr id="0" name=""/>
        <dsp:cNvSpPr/>
      </dsp:nvSpPr>
      <dsp:spPr>
        <a:xfrm>
          <a:off x="1751462" y="634"/>
          <a:ext cx="3732171" cy="22393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0" kern="1200" dirty="0" smtClean="0">
              <a:latin typeface="Segoe UI Light" panose="020B0502040204020203" pitchFamily="34" charset="0"/>
            </a:rPr>
            <a:t>Scalable (meta)data integration into programming is a key challenge of our era</a:t>
          </a:r>
          <a:endParaRPr lang="en-GB" sz="2800" b="0" kern="1200" dirty="0">
            <a:latin typeface="Segoe UI Light" panose="020B0502040204020203" pitchFamily="34" charset="0"/>
          </a:endParaRPr>
        </a:p>
      </dsp:txBody>
      <dsp:txXfrm>
        <a:off x="1751462" y="634"/>
        <a:ext cx="3732171" cy="2239302"/>
      </dsp:txXfrm>
    </dsp:sp>
    <dsp:sp modelId="{3705AA75-B57B-4D19-A15C-A242C23098CB}">
      <dsp:nvSpPr>
        <dsp:cNvPr id="0" name=""/>
        <dsp:cNvSpPr/>
      </dsp:nvSpPr>
      <dsp:spPr>
        <a:xfrm>
          <a:off x="5856851" y="634"/>
          <a:ext cx="3732171" cy="2239302"/>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0" kern="1200" dirty="0" smtClean="0">
              <a:latin typeface="Segoe UI Light" panose="020B0502040204020203" pitchFamily="34" charset="0"/>
            </a:rPr>
            <a:t>I’ve presented “F# type providers” - a simple, powerful point in the design space</a:t>
          </a:r>
          <a:endParaRPr lang="en-GB" sz="2800" b="0" kern="1200" dirty="0">
            <a:latin typeface="Segoe UI Light" panose="020B0502040204020203" pitchFamily="34" charset="0"/>
          </a:endParaRPr>
        </a:p>
      </dsp:txBody>
      <dsp:txXfrm>
        <a:off x="5856851" y="634"/>
        <a:ext cx="3732171" cy="2239302"/>
      </dsp:txXfrm>
    </dsp:sp>
    <dsp:sp modelId="{D2E29047-ECD1-43F5-B0B1-757B09426C0F}">
      <dsp:nvSpPr>
        <dsp:cNvPr id="0" name=""/>
        <dsp:cNvSpPr/>
      </dsp:nvSpPr>
      <dsp:spPr>
        <a:xfrm>
          <a:off x="1751462" y="2613154"/>
          <a:ext cx="3732171" cy="2239302"/>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0" kern="1200" dirty="0" smtClean="0">
              <a:latin typeface="Segoe UI Light" panose="020B0502040204020203" pitchFamily="34" charset="0"/>
            </a:rPr>
            <a:t>The techniques have many, many applications</a:t>
          </a:r>
          <a:endParaRPr lang="en-GB" sz="2800" b="0" kern="1200" dirty="0">
            <a:latin typeface="Segoe UI Light" panose="020B0502040204020203" pitchFamily="34" charset="0"/>
          </a:endParaRPr>
        </a:p>
      </dsp:txBody>
      <dsp:txXfrm>
        <a:off x="1751462" y="2613154"/>
        <a:ext cx="3732171" cy="2239302"/>
      </dsp:txXfrm>
    </dsp:sp>
    <dsp:sp modelId="{55DE15EE-5796-4539-982A-CD1D8C9BE7B9}">
      <dsp:nvSpPr>
        <dsp:cNvPr id="0" name=""/>
        <dsp:cNvSpPr/>
      </dsp:nvSpPr>
      <dsp:spPr>
        <a:xfrm>
          <a:off x="5856851" y="2613154"/>
          <a:ext cx="3732171" cy="223930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0" kern="1200" dirty="0" smtClean="0">
              <a:latin typeface="Segoe UI Light" panose="020B0502040204020203" pitchFamily="34" charset="0"/>
            </a:rPr>
            <a:t>People use this “for real” in </a:t>
          </a:r>
          <a:r>
            <a:rPr lang="en-GB" sz="2800" b="0" kern="1200" dirty="0" smtClean="0">
              <a:latin typeface="Segoe UI Light" panose="020B0502040204020203" pitchFamily="34" charset="0"/>
            </a:rPr>
            <a:t>production </a:t>
          </a:r>
          <a:r>
            <a:rPr lang="en-GB" sz="2800" b="0" kern="1200" dirty="0" smtClean="0">
              <a:latin typeface="Segoe UI Light" panose="020B0502040204020203" pitchFamily="34" charset="0"/>
            </a:rPr>
            <a:t>F# systems</a:t>
          </a:r>
          <a:endParaRPr lang="en-GB" sz="2800" b="0" kern="1200" dirty="0">
            <a:latin typeface="Segoe UI Light" panose="020B0502040204020203" pitchFamily="34" charset="0"/>
          </a:endParaRPr>
        </a:p>
      </dsp:txBody>
      <dsp:txXfrm>
        <a:off x="5856851" y="2613154"/>
        <a:ext cx="3732171" cy="2239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556617" y="2788"/>
          <a:ext cx="2271489" cy="13628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dirty="0" smtClean="0">
              <a:latin typeface="Segoe UI Light" panose="020B0502040204020203" pitchFamily="34" charset="0"/>
            </a:rPr>
            <a:t>Ur</a:t>
          </a:r>
          <a:endParaRPr lang="en-GB" sz="3000" kern="1200" dirty="0">
            <a:latin typeface="Segoe UI Light" panose="020B0502040204020203" pitchFamily="34" charset="0"/>
          </a:endParaRPr>
        </a:p>
      </dsp:txBody>
      <dsp:txXfrm>
        <a:off x="556617" y="2788"/>
        <a:ext cx="2271489" cy="1362893"/>
      </dsp:txXfrm>
    </dsp:sp>
    <dsp:sp modelId="{9BF57B96-B661-4424-BCCA-8A907CCB3569}">
      <dsp:nvSpPr>
        <dsp:cNvPr id="0" name=""/>
        <dsp:cNvSpPr/>
      </dsp:nvSpPr>
      <dsp:spPr>
        <a:xfrm>
          <a:off x="3055255" y="2788"/>
          <a:ext cx="2271489" cy="1362893"/>
        </a:xfrm>
        <a:prstGeom prst="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dirty="0" err="1" smtClean="0">
              <a:latin typeface="Segoe UI Light" panose="020B0502040204020203" pitchFamily="34" charset="0"/>
            </a:rPr>
            <a:t>Gosu</a:t>
          </a:r>
          <a:endParaRPr lang="en-GB" sz="3000" kern="1200" dirty="0">
            <a:latin typeface="Segoe UI Light" panose="020B0502040204020203" pitchFamily="34" charset="0"/>
          </a:endParaRPr>
        </a:p>
      </dsp:txBody>
      <dsp:txXfrm>
        <a:off x="3055255" y="2788"/>
        <a:ext cx="2271489" cy="1362893"/>
      </dsp:txXfrm>
    </dsp:sp>
    <dsp:sp modelId="{03DF18D3-7E95-4346-9BB3-71AB27DE435C}">
      <dsp:nvSpPr>
        <dsp:cNvPr id="0" name=""/>
        <dsp:cNvSpPr/>
      </dsp:nvSpPr>
      <dsp:spPr>
        <a:xfrm>
          <a:off x="5553893" y="2788"/>
          <a:ext cx="2271489" cy="1362893"/>
        </a:xfrm>
        <a:prstGeom prst="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dirty="0" err="1" smtClean="0">
              <a:latin typeface="Segoe UI Light" panose="020B0502040204020203" pitchFamily="34" charset="0"/>
            </a:rPr>
            <a:t>Scala</a:t>
          </a:r>
          <a:r>
            <a:rPr lang="en-GB" sz="3000" b="0" kern="1200" baseline="0" dirty="0" smtClean="0">
              <a:latin typeface="Segoe UI Light" panose="020B0502040204020203" pitchFamily="34" charset="0"/>
            </a:rPr>
            <a:t> Type Macros</a:t>
          </a:r>
          <a:endParaRPr lang="en-GB" sz="3000" kern="1200" dirty="0">
            <a:latin typeface="Segoe UI Light" panose="020B0502040204020203" pitchFamily="34" charset="0"/>
          </a:endParaRPr>
        </a:p>
      </dsp:txBody>
      <dsp:txXfrm>
        <a:off x="5553893" y="2788"/>
        <a:ext cx="2271489" cy="1362893"/>
      </dsp:txXfrm>
    </dsp:sp>
    <dsp:sp modelId="{13CBD19E-C121-486B-BB26-96059C7690C6}">
      <dsp:nvSpPr>
        <dsp:cNvPr id="0" name=""/>
        <dsp:cNvSpPr/>
      </dsp:nvSpPr>
      <dsp:spPr>
        <a:xfrm>
          <a:off x="556617" y="1592831"/>
          <a:ext cx="2271489" cy="1362893"/>
        </a:xfrm>
        <a:prstGeom prst="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smtClean="0">
              <a:latin typeface="Segoe UI Light" panose="020B0502040204020203" pitchFamily="34" charset="0"/>
            </a:rPr>
            <a:t>Template </a:t>
          </a:r>
          <a:r>
            <a:rPr lang="en-GB" sz="3000" b="0" kern="1200" baseline="0" dirty="0" smtClean="0">
              <a:latin typeface="Segoe UI Light" panose="020B0502040204020203" pitchFamily="34" charset="0"/>
            </a:rPr>
            <a:t>Haskell</a:t>
          </a:r>
          <a:endParaRPr lang="en-GB" sz="3000" kern="1200" dirty="0">
            <a:latin typeface="Segoe UI Light" panose="020B0502040204020203" pitchFamily="34" charset="0"/>
          </a:endParaRPr>
        </a:p>
      </dsp:txBody>
      <dsp:txXfrm>
        <a:off x="556617" y="1592831"/>
        <a:ext cx="2271489" cy="1362893"/>
      </dsp:txXfrm>
    </dsp:sp>
    <dsp:sp modelId="{6106473F-7DBE-41AF-AA48-1851D89FE089}">
      <dsp:nvSpPr>
        <dsp:cNvPr id="0" name=""/>
        <dsp:cNvSpPr/>
      </dsp:nvSpPr>
      <dsp:spPr>
        <a:xfrm>
          <a:off x="3055255" y="1592831"/>
          <a:ext cx="2271489" cy="1362893"/>
        </a:xfrm>
        <a:prstGeom prst="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dirty="0" smtClean="0">
              <a:latin typeface="Segoe UI Light" panose="020B0502040204020203" pitchFamily="34" charset="0"/>
            </a:rPr>
            <a:t>Scheme/Lisp Macros</a:t>
          </a:r>
          <a:endParaRPr lang="en-GB" sz="3000" kern="1200" dirty="0">
            <a:latin typeface="Segoe UI Light" panose="020B0502040204020203" pitchFamily="34" charset="0"/>
          </a:endParaRPr>
        </a:p>
      </dsp:txBody>
      <dsp:txXfrm>
        <a:off x="3055255" y="1592831"/>
        <a:ext cx="2271489" cy="1362893"/>
      </dsp:txXfrm>
    </dsp:sp>
    <dsp:sp modelId="{EAAEAE1A-2744-49BE-B2C0-863C5167C0EB}">
      <dsp:nvSpPr>
        <dsp:cNvPr id="0" name=""/>
        <dsp:cNvSpPr/>
      </dsp:nvSpPr>
      <dsp:spPr>
        <a:xfrm>
          <a:off x="5553893" y="1592831"/>
          <a:ext cx="2271489" cy="1362893"/>
        </a:xfrm>
        <a:prstGeom prst="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0" kern="1200" baseline="0" dirty="0" err="1" smtClean="0">
              <a:latin typeface="Segoe UI Light" panose="020B0502040204020203" pitchFamily="34" charset="0"/>
            </a:rPr>
            <a:t>Idris</a:t>
          </a:r>
          <a:endParaRPr lang="en-GB" sz="3000" kern="1200" dirty="0">
            <a:latin typeface="Segoe UI Light" panose="020B0502040204020203" pitchFamily="34" charset="0"/>
          </a:endParaRPr>
        </a:p>
      </dsp:txBody>
      <dsp:txXfrm>
        <a:off x="5553893" y="1592831"/>
        <a:ext cx="2271489" cy="1362893"/>
      </dsp:txXfrm>
    </dsp:sp>
    <dsp:sp modelId="{80870C3E-E011-4A10-BB11-70BF5F74A404}">
      <dsp:nvSpPr>
        <dsp:cNvPr id="0" name=""/>
        <dsp:cNvSpPr/>
      </dsp:nvSpPr>
      <dsp:spPr>
        <a:xfrm>
          <a:off x="1805936" y="3182873"/>
          <a:ext cx="2271489" cy="1362893"/>
        </a:xfrm>
        <a:prstGeom prst="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latin typeface="Segoe UI Light" panose="020B0502040204020203" pitchFamily="34" charset="0"/>
            </a:rPr>
            <a:t>Wolfram</a:t>
          </a:r>
          <a:endParaRPr lang="en-GB" sz="3000" kern="1200" dirty="0">
            <a:latin typeface="Segoe UI Light" panose="020B0502040204020203" pitchFamily="34" charset="0"/>
          </a:endParaRPr>
        </a:p>
      </dsp:txBody>
      <dsp:txXfrm>
        <a:off x="1805936" y="3182873"/>
        <a:ext cx="2271489" cy="1362893"/>
      </dsp:txXfrm>
    </dsp:sp>
    <dsp:sp modelId="{B21E0C85-EE71-4126-A821-C25CC485DD03}">
      <dsp:nvSpPr>
        <dsp:cNvPr id="0" name=""/>
        <dsp:cNvSpPr/>
      </dsp:nvSpPr>
      <dsp:spPr>
        <a:xfrm>
          <a:off x="4304574" y="3182873"/>
          <a:ext cx="2271489" cy="136289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latin typeface="Segoe UI Light" panose="020B0502040204020203" pitchFamily="34" charset="0"/>
            </a:rPr>
            <a:t>…</a:t>
          </a:r>
          <a:endParaRPr lang="en-GB" sz="3000" kern="1200" dirty="0">
            <a:latin typeface="Segoe UI Light" panose="020B0502040204020203" pitchFamily="34" charset="0"/>
          </a:endParaRPr>
        </a:p>
      </dsp:txBody>
      <dsp:txXfrm>
        <a:off x="4304574" y="3182873"/>
        <a:ext cx="2271489" cy="13628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3/18/2014</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33007" rtl="0" eaLnBrk="1" latinLnBrk="0" hangingPunct="1">
      <a:lnSpc>
        <a:spcPct val="90000"/>
      </a:lnSpc>
      <a:spcAft>
        <a:spcPts val="340"/>
      </a:spcAft>
      <a:defRPr sz="900" kern="1200">
        <a:solidFill>
          <a:schemeClr val="tx1"/>
        </a:solidFill>
        <a:latin typeface="Segoe UI" pitchFamily="34" charset="0"/>
        <a:ea typeface="+mn-ea"/>
        <a:cs typeface="+mn-cs"/>
      </a:defRPr>
    </a:lvl1pPr>
    <a:lvl2pPr marL="217322" indent="-107986"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2pPr>
    <a:lvl3pPr marL="334757"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3pPr>
    <a:lvl4pPr marL="492690" indent="-149831"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4pPr>
    <a:lvl5pPr marL="627672"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5pPr>
    <a:lvl6pPr marL="2332516" algn="l" defTabSz="933007" rtl="0" eaLnBrk="1" latinLnBrk="0" hangingPunct="1">
      <a:defRPr sz="1300" kern="1200">
        <a:solidFill>
          <a:schemeClr val="tx1"/>
        </a:solidFill>
        <a:latin typeface="+mn-lt"/>
        <a:ea typeface="+mn-ea"/>
        <a:cs typeface="+mn-cs"/>
      </a:defRPr>
    </a:lvl6pPr>
    <a:lvl7pPr marL="2799014" algn="l" defTabSz="933007" rtl="0" eaLnBrk="1" latinLnBrk="0" hangingPunct="1">
      <a:defRPr sz="1300" kern="1200">
        <a:solidFill>
          <a:schemeClr val="tx1"/>
        </a:solidFill>
        <a:latin typeface="+mn-lt"/>
        <a:ea typeface="+mn-ea"/>
        <a:cs typeface="+mn-cs"/>
      </a:defRPr>
    </a:lvl7pPr>
    <a:lvl8pPr marL="3265516" algn="l" defTabSz="933007" rtl="0" eaLnBrk="1" latinLnBrk="0" hangingPunct="1">
      <a:defRPr sz="1300" kern="1200">
        <a:solidFill>
          <a:schemeClr val="tx1"/>
        </a:solidFill>
        <a:latin typeface="+mn-lt"/>
        <a:ea typeface="+mn-ea"/>
        <a:cs typeface="+mn-cs"/>
      </a:defRPr>
    </a:lvl8pPr>
    <a:lvl9pPr marL="3732017" algn="l" defTabSz="9330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20</a:t>
            </a:fld>
            <a:endParaRPr lang="en-US" smtClean="0"/>
          </a:p>
        </p:txBody>
      </p:sp>
    </p:spTree>
    <p:extLst>
      <p:ext uri="{BB962C8B-B14F-4D97-AF65-F5344CB8AC3E}">
        <p14:creationId xmlns:p14="http://schemas.microsoft.com/office/powerpoint/2010/main" val="46565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21</a:t>
            </a:fld>
            <a:endParaRPr lang="en-US" smtClean="0"/>
          </a:p>
        </p:txBody>
      </p:sp>
    </p:spTree>
    <p:extLst>
      <p:ext uri="{BB962C8B-B14F-4D97-AF65-F5344CB8AC3E}">
        <p14:creationId xmlns:p14="http://schemas.microsoft.com/office/powerpoint/2010/main" val="96253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extLst>
      <p:ext uri="{BB962C8B-B14F-4D97-AF65-F5344CB8AC3E}">
        <p14:creationId xmlns:p14="http://schemas.microsoft.com/office/powerpoint/2010/main" val="108749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18"/>
            <a:ext cx="7683913" cy="1523497"/>
          </a:xfrm>
        </p:spPr>
        <p:txBody>
          <a:bodyPr anchor="ctr">
            <a:noAutofit/>
          </a:bodyPr>
          <a:lstStyle>
            <a:lvl1pPr>
              <a:lnSpc>
                <a:spcPct val="90000"/>
              </a:lnSpc>
              <a:defRPr sz="4900"/>
            </a:lvl1pPr>
          </a:lstStyle>
          <a:p>
            <a:r>
              <a:rPr lang="en-US" smtClean="0"/>
              <a:t>Click to edit Master title style</a:t>
            </a:r>
            <a:endParaRPr lang="en-US" dirty="0"/>
          </a:p>
        </p:txBody>
      </p:sp>
      <p:sp>
        <p:nvSpPr>
          <p:cNvPr id="3" name="Subtitle 2"/>
          <p:cNvSpPr>
            <a:spLocks noGrp="1"/>
          </p:cNvSpPr>
          <p:nvPr>
            <p:ph type="subTitle" idx="1"/>
          </p:nvPr>
        </p:nvSpPr>
        <p:spPr>
          <a:xfrm>
            <a:off x="727663" y="3874831"/>
            <a:ext cx="7683914" cy="463256"/>
          </a:xfrm>
        </p:spPr>
        <p:txBody>
          <a:bodyPr>
            <a:noAutofit/>
          </a:bodyPr>
          <a:lstStyle>
            <a:lvl1pPr marL="0" indent="0" algn="l">
              <a:lnSpc>
                <a:spcPct val="90000"/>
              </a:lnSpc>
              <a:spcBef>
                <a:spcPts val="0"/>
              </a:spcBef>
              <a:buNone/>
              <a:defRPr sz="2900">
                <a:gradFill>
                  <a:gsLst>
                    <a:gs pos="0">
                      <a:schemeClr val="tx1"/>
                    </a:gs>
                    <a:gs pos="86000">
                      <a:schemeClr val="tx1"/>
                    </a:gs>
                  </a:gsLst>
                  <a:lin ang="5400000" scaled="0"/>
                </a:gradFill>
              </a:defRPr>
            </a:lvl1pPr>
            <a:lvl2pPr marL="466502" indent="0" algn="ctr">
              <a:buNone/>
              <a:defRPr>
                <a:solidFill>
                  <a:schemeClr val="tx1">
                    <a:tint val="75000"/>
                  </a:schemeClr>
                </a:solidFill>
              </a:defRPr>
            </a:lvl2pPr>
            <a:lvl3pPr marL="933007" indent="0" algn="ctr">
              <a:buNone/>
              <a:defRPr>
                <a:solidFill>
                  <a:schemeClr val="tx1">
                    <a:tint val="75000"/>
                  </a:schemeClr>
                </a:solidFill>
              </a:defRPr>
            </a:lvl3pPr>
            <a:lvl4pPr marL="1399507" indent="0" algn="ctr">
              <a:buNone/>
              <a:defRPr>
                <a:solidFill>
                  <a:schemeClr val="tx1">
                    <a:tint val="75000"/>
                  </a:schemeClr>
                </a:solidFill>
              </a:defRPr>
            </a:lvl4pPr>
            <a:lvl5pPr marL="1866008" indent="0" algn="ctr">
              <a:buNone/>
              <a:defRPr>
                <a:solidFill>
                  <a:schemeClr val="tx1">
                    <a:tint val="75000"/>
                  </a:schemeClr>
                </a:solidFill>
              </a:defRPr>
            </a:lvl5pPr>
            <a:lvl6pPr marL="2332516" indent="0" algn="ctr">
              <a:buNone/>
              <a:defRPr>
                <a:solidFill>
                  <a:schemeClr val="tx1">
                    <a:tint val="75000"/>
                  </a:schemeClr>
                </a:solidFill>
              </a:defRPr>
            </a:lvl6pPr>
            <a:lvl7pPr marL="2799014" indent="0" algn="ctr">
              <a:buNone/>
              <a:defRPr>
                <a:solidFill>
                  <a:schemeClr val="tx1">
                    <a:tint val="75000"/>
                  </a:schemeClr>
                </a:solidFill>
              </a:defRPr>
            </a:lvl7pPr>
            <a:lvl8pPr marL="3265516" indent="0" algn="ctr">
              <a:buNone/>
              <a:defRPr>
                <a:solidFill>
                  <a:schemeClr val="tx1">
                    <a:tint val="75000"/>
                  </a:schemeClr>
                </a:solidFill>
              </a:defRPr>
            </a:lvl8pPr>
            <a:lvl9pPr marL="373201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9503"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89437" y="1447809"/>
            <a:ext cx="8363937" cy="2031325"/>
          </a:xfr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942013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ext slide BLU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20649" y="152668"/>
            <a:ext cx="8805265" cy="664797"/>
          </a:xfrm>
        </p:spPr>
        <p:txBody>
          <a:bodyPr/>
          <a:lstStyle>
            <a:lvl1pPr>
              <a:defRPr sz="4800">
                <a:latin typeface="Segoe UI" pitchFamily="34" charset="0"/>
                <a:ea typeface="Segoe UI" pitchFamily="34" charset="0"/>
                <a:cs typeface="Segoe UI" pitchFamily="34" charset="0"/>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120649" y="1465054"/>
            <a:ext cx="8805265" cy="806795"/>
          </a:xfrm>
        </p:spPr>
        <p:txBody>
          <a:bodyPr>
            <a:normAutofit/>
          </a:bodyPr>
          <a:lstStyle>
            <a:lvl1pPr marL="0" indent="0">
              <a:buNone/>
              <a:defRPr sz="2800" b="0" i="0">
                <a:latin typeface="Segoe UI" pitchFamily="34" charset="0"/>
                <a:ea typeface="Segoe UI" pitchFamily="34" charset="0"/>
                <a:cs typeface="Segoe UI" pitchFamily="34" charset="0"/>
              </a:defRPr>
            </a:lvl1pPr>
          </a:lstStyle>
          <a:p>
            <a:pPr lvl="0"/>
            <a:r>
              <a:rPr lang="en-US" dirty="0" smtClean="0"/>
              <a:t>subhead</a:t>
            </a:r>
          </a:p>
        </p:txBody>
      </p:sp>
      <p:sp>
        <p:nvSpPr>
          <p:cNvPr id="4" name="Text Placeholder 3"/>
          <p:cNvSpPr>
            <a:spLocks noGrp="1"/>
          </p:cNvSpPr>
          <p:nvPr>
            <p:ph type="body" sz="quarter" idx="15" hasCustomPrompt="1"/>
          </p:nvPr>
        </p:nvSpPr>
        <p:spPr>
          <a:xfrm>
            <a:off x="124661" y="2386416"/>
            <a:ext cx="8800976" cy="2867027"/>
          </a:xfrm>
        </p:spPr>
        <p:txBody>
          <a:bodyPr>
            <a:normAutofit/>
          </a:bodyPr>
          <a:lstStyle>
            <a:lvl1pPr marL="0" indent="0">
              <a:buNone/>
              <a:defRPr sz="2400">
                <a:latin typeface="Segoe UI" pitchFamily="34" charset="0"/>
                <a:ea typeface="Segoe UI" pitchFamily="34" charset="0"/>
                <a:cs typeface="Segoe UI" pitchFamily="34" charset="0"/>
              </a:defRPr>
            </a:lvl1pPr>
          </a:lstStyle>
          <a:p>
            <a:pPr lvl="0"/>
            <a:r>
              <a:rPr lang="en-US" dirty="0" smtClean="0"/>
              <a:t>Click to add text</a:t>
            </a:r>
          </a:p>
        </p:txBody>
      </p:sp>
      <p:pic>
        <p:nvPicPr>
          <p:cNvPr id="6" name="Picture 5"/>
          <p:cNvPicPr>
            <a:picLocks noChangeAspect="1"/>
          </p:cNvPicPr>
          <p:nvPr userDrawn="1"/>
        </p:nvPicPr>
        <p:blipFill rotWithShape="1">
          <a:blip r:embed="rId2"/>
          <a:srcRect l="3791" t="24549" r="19021" b="69178"/>
          <a:stretch/>
        </p:blipFill>
        <p:spPr>
          <a:xfrm>
            <a:off x="0" y="6408006"/>
            <a:ext cx="9144000" cy="449997"/>
          </a:xfrm>
          <a:prstGeom prst="rect">
            <a:avLst/>
          </a:prstGeom>
        </p:spPr>
      </p:pic>
      <p:sp>
        <p:nvSpPr>
          <p:cNvPr id="3" name="Slide Number Placeholder 2"/>
          <p:cNvSpPr>
            <a:spLocks noGrp="1"/>
          </p:cNvSpPr>
          <p:nvPr>
            <p:ph type="sldNum" sz="quarter" idx="10"/>
          </p:nvPr>
        </p:nvSpPr>
        <p:spPr>
          <a:xfrm>
            <a:off x="6553200" y="6356351"/>
            <a:ext cx="2133600" cy="365125"/>
          </a:xfrm>
          <a:prstGeom prst="rect">
            <a:avLst/>
          </a:prstGeom>
        </p:spPr>
        <p:txBody>
          <a:bodyPr lIns="91430" tIns="45715" rIns="91430" bIns="45715"/>
          <a:lstStyle>
            <a:lvl1pPr>
              <a:defRPr>
                <a:solidFill>
                  <a:srgbClr val="FFFFFF"/>
                </a:solidFill>
              </a:defRPr>
            </a:lvl1pPr>
          </a:lstStyle>
          <a:p>
            <a:fld id="{EEF83519-0986-6A4F-9867-35DB47F5FA02}" type="slidenum">
              <a:rPr lang="en-US" smtClean="0"/>
              <a:pPr/>
              <a:t>‹#›</a:t>
            </a:fld>
            <a:endParaRPr lang="en-US" dirty="0"/>
          </a:p>
        </p:txBody>
      </p:sp>
    </p:spTree>
    <p:extLst>
      <p:ext uri="{BB962C8B-B14F-4D97-AF65-F5344CB8AC3E}">
        <p14:creationId xmlns:p14="http://schemas.microsoft.com/office/powerpoint/2010/main" val="16376165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6" y="2710557"/>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3777538"/>
            <a:ext cx="7245144" cy="49859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6" y="5"/>
            <a:ext cx="944839" cy="125945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34" fontAlgn="base">
              <a:spcBef>
                <a:spcPct val="0"/>
              </a:spcBef>
              <a:spcAft>
                <a:spcPct val="0"/>
              </a:spcAft>
            </a:pPr>
            <a:endParaRPr lang="en-GB" sz="1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67" y="422457"/>
            <a:ext cx="789311" cy="293791"/>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5217" y="360009"/>
            <a:ext cx="1116000" cy="547352"/>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20791"/>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444254"/>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4"/>
            <a:ext cx="8363938" cy="1532727"/>
          </a:xfrm>
          <a:prstGeom prst="rect">
            <a:avLst/>
          </a:prstGeom>
        </p:spPr>
        <p:txBody>
          <a:bodyPr/>
          <a:lstStyle>
            <a:lvl1pPr marL="213079" indent="-213079">
              <a:buFont typeface="Wingdings" pitchFamily="2" charset="2"/>
              <a:buChar char=""/>
              <a:defRPr sz="3000">
                <a:solidFill>
                  <a:schemeClr val="tx1"/>
                </a:solidFill>
              </a:defRPr>
            </a:lvl1pPr>
            <a:lvl2pPr marL="388065" indent="-174986">
              <a:buFont typeface="Wingdings" pitchFamily="2" charset="2"/>
              <a:buChar char=""/>
              <a:defRPr>
                <a:solidFill>
                  <a:schemeClr val="tx1"/>
                </a:solidFill>
                <a:latin typeface="+mn-lt"/>
              </a:defRPr>
            </a:lvl2pPr>
            <a:lvl3pPr marL="555907" indent="-167844">
              <a:buFont typeface="Wingdings" pitchFamily="2" charset="2"/>
              <a:buChar char=""/>
              <a:tabLst/>
              <a:defRPr>
                <a:solidFill>
                  <a:schemeClr val="tx1"/>
                </a:solidFill>
                <a:latin typeface="+mn-lt"/>
              </a:defRPr>
            </a:lvl3pPr>
            <a:lvl4pPr marL="685659" indent="-129751">
              <a:buFont typeface="Wingdings" pitchFamily="2" charset="2"/>
              <a:buChar char=""/>
              <a:defRPr>
                <a:solidFill>
                  <a:schemeClr val="tx1"/>
                </a:solidFill>
                <a:latin typeface="+mn-lt"/>
              </a:defRPr>
            </a:lvl4pPr>
            <a:lvl5pPr marL="815411" indent="-129751">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447800"/>
            <a:ext cx="4047274" cy="1763560"/>
          </a:xfrm>
        </p:spPr>
        <p:txBody>
          <a:bodyPr>
            <a:spAutoFit/>
          </a:bodyPr>
          <a:lstStyle>
            <a:lvl1pPr marL="219030" indent="-219030">
              <a:spcBef>
                <a:spcPts val="900"/>
              </a:spcBef>
              <a:buClr>
                <a:schemeClr val="tx1"/>
              </a:buClr>
              <a:buFont typeface="Wingdings" pitchFamily="2" charset="2"/>
              <a:buChar char=""/>
              <a:defRPr lang="en-US" dirty="0" smtClean="0"/>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4706099" y="1447800"/>
            <a:ext cx="4047274" cy="1763560"/>
          </a:xfrm>
        </p:spPr>
        <p:txBody>
          <a:bodyPr>
            <a:spAutoFit/>
          </a:bodyPr>
          <a:lstStyle>
            <a:lvl1pPr marL="219030" indent="-219030">
              <a:spcBef>
                <a:spcPts val="900"/>
              </a:spcBef>
              <a:buClr>
                <a:schemeClr val="tx1"/>
              </a:buClr>
              <a:buFont typeface="Wingdings" pitchFamily="2" charset="2"/>
              <a:buChar char=""/>
              <a:defRPr>
                <a:solidFill>
                  <a:schemeClr val="tx1"/>
                </a:solidFill>
              </a:defRPr>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447800"/>
            <a:ext cx="8366320" cy="1449628"/>
          </a:xfrm>
        </p:spPr>
        <p:txBody>
          <a:bodyPr/>
          <a:lstStyle>
            <a:lvl1pPr marL="0" indent="0">
              <a:buNone/>
              <a:defRPr sz="2400">
                <a:solidFill>
                  <a:schemeClr val="tx1"/>
                </a:solidFill>
                <a:latin typeface="Consolas" pitchFamily="49" charset="0"/>
                <a:cs typeface="Consolas" pitchFamily="49" charset="0"/>
              </a:defRPr>
            </a:lvl1pPr>
            <a:lvl2pPr marL="254741" indent="0">
              <a:buNone/>
              <a:defRPr>
                <a:solidFill>
                  <a:schemeClr val="tx1"/>
                </a:solidFill>
                <a:latin typeface="Consolas" pitchFamily="49" charset="0"/>
                <a:cs typeface="Consolas" pitchFamily="49" charset="0"/>
              </a:defRPr>
            </a:lvl2pPr>
            <a:lvl3pPr marL="429729" indent="0">
              <a:buNone/>
              <a:defRPr>
                <a:solidFill>
                  <a:schemeClr val="tx1"/>
                </a:solidFill>
                <a:latin typeface="Consolas" pitchFamily="49" charset="0"/>
                <a:cs typeface="Consolas" pitchFamily="49" charset="0"/>
              </a:defRPr>
            </a:lvl3pPr>
            <a:lvl4pPr marL="598761" indent="0">
              <a:buNone/>
              <a:defRPr>
                <a:solidFill>
                  <a:schemeClr val="tx1"/>
                </a:solidFill>
                <a:latin typeface="Consolas" pitchFamily="49" charset="0"/>
                <a:cs typeface="Consolas" pitchFamily="49" charset="0"/>
              </a:defRPr>
            </a:lvl4pPr>
            <a:lvl5pPr marL="772558"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7897" y="2066768"/>
            <a:ext cx="4588213" cy="2250329"/>
          </a:xfrm>
          <a:prstGeom prst="rect">
            <a:avLst/>
          </a:prstGeom>
        </p:spPr>
      </p:pic>
      <p:sp>
        <p:nvSpPr>
          <p:cNvPr id="6" name="TextBox 5"/>
          <p:cNvSpPr txBox="1"/>
          <p:nvPr userDrawn="1"/>
        </p:nvSpPr>
        <p:spPr>
          <a:xfrm>
            <a:off x="2101365" y="6254261"/>
            <a:ext cx="4941277" cy="107722"/>
          </a:xfrm>
          <a:prstGeom prst="rect">
            <a:avLst/>
          </a:prstGeom>
          <a:noFill/>
        </p:spPr>
        <p:txBody>
          <a:bodyPr wrap="square" lIns="0" tIns="0" rIns="0" bIns="0" rtlCol="0">
            <a:spAutoFit/>
          </a:bodyPr>
          <a:lstStyle/>
          <a:p>
            <a:pPr algn="ctr" defTabSz="685631"/>
            <a:r>
              <a:rPr lang="en-GB" sz="7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546839" y="1950827"/>
            <a:ext cx="8095570" cy="1523493"/>
          </a:xfrm>
        </p:spPr>
        <p:txBody>
          <a:bodyPr anchor="ctr" anchorCtr="0">
            <a:noAutofit/>
          </a:bodyPr>
          <a:lstStyle>
            <a:lvl1pPr>
              <a:lnSpc>
                <a:spcPct val="90000"/>
              </a:lnSpc>
              <a:defRPr sz="49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7" y="6248216"/>
            <a:ext cx="5421083" cy="365125"/>
          </a:xfrm>
          <a:prstGeom prst="rect">
            <a:avLst/>
          </a:prstGeom>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a:xfrm>
            <a:off x="0" y="1272223"/>
            <a:ext cx="533400" cy="244476"/>
          </a:xfrm>
          <a:prstGeom prst="rect">
            <a:avLst/>
          </a:prstGeom>
        </p:spPr>
        <p:txBody>
          <a:bodyPr/>
          <a:lstStyle>
            <a:lvl1pPr>
              <a:defRPr/>
            </a:lvl1pPr>
          </a:lstStyle>
          <a:p>
            <a:fld id="{8BAA82A5-D41F-40B6-864A-06BCCF57D3E7}" type="slidenum">
              <a:rPr lang="en-GB">
                <a:solidFill>
                  <a:srgbClr val="FFFFFF"/>
                </a:solidFill>
              </a:rPr>
              <a:pPr/>
              <a:t>‹#›</a:t>
            </a:fld>
            <a:endParaRPr lang="en-GB">
              <a:solidFill>
                <a:srgbClr val="FFFFFF"/>
              </a:solidFill>
            </a:endParaRPr>
          </a:p>
        </p:txBody>
      </p:sp>
      <p:sp>
        <p:nvSpPr>
          <p:cNvPr id="6" name="Date Placeholder 5"/>
          <p:cNvSpPr>
            <a:spLocks noGrp="1"/>
          </p:cNvSpPr>
          <p:nvPr>
            <p:ph type="dt" sz="half" idx="12"/>
          </p:nvPr>
        </p:nvSpPr>
        <p:spPr>
          <a:xfrm>
            <a:off x="6096000" y="6248412"/>
            <a:ext cx="2667000" cy="365125"/>
          </a:xfrm>
          <a:prstGeom prst="rect">
            <a:avLst/>
          </a:prstGeom>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1711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4"/>
            <a:ext cx="8363938" cy="5678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12"/>
            <a:ext cx="8363938" cy="14911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2324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9"/>
            <a:ext cx="8363938" cy="2031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66"/>
            <a:ext cx="8363938" cy="2031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57514"/>
          </a:xfrm>
        </p:spPr>
        <p:txBody>
          <a:bodyPr/>
          <a:lstStyle>
            <a:lvl1pPr marL="346905" indent="-346905">
              <a:lnSpc>
                <a:spcPct val="90000"/>
              </a:lnSpc>
              <a:defRPr sz="2900"/>
            </a:lvl1pPr>
            <a:lvl2pPr marL="687064" indent="-332060">
              <a:lnSpc>
                <a:spcPct val="90000"/>
              </a:lnSpc>
              <a:defRPr sz="2400"/>
            </a:lvl2pPr>
            <a:lvl3pPr marL="973229" indent="-294262">
              <a:lnSpc>
                <a:spcPct val="90000"/>
              </a:lnSpc>
              <a:defRPr sz="2000"/>
            </a:lvl3pPr>
            <a:lvl4pPr marL="1252645" indent="-279416">
              <a:lnSpc>
                <a:spcPct val="90000"/>
              </a:lnSpc>
              <a:defRPr sz="1800"/>
            </a:lvl4pPr>
            <a:lvl5pPr marL="1546908" indent="-28616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57514"/>
          </a:xfrm>
        </p:spPr>
        <p:txBody>
          <a:bodyPr/>
          <a:lstStyle>
            <a:lvl1pPr marL="355008" indent="-355008">
              <a:lnSpc>
                <a:spcPct val="90000"/>
              </a:lnSpc>
              <a:defRPr sz="2900"/>
            </a:lvl1pPr>
            <a:lvl2pPr marL="687064" indent="-346905">
              <a:lnSpc>
                <a:spcPct val="90000"/>
              </a:lnSpc>
              <a:defRPr sz="2400"/>
            </a:lvl2pPr>
            <a:lvl3pPr marL="981328" indent="-309111">
              <a:lnSpc>
                <a:spcPct val="90000"/>
              </a:lnSpc>
              <a:defRPr sz="2000"/>
            </a:lvl3pPr>
            <a:lvl4pPr marL="1252645" indent="-271316">
              <a:lnSpc>
                <a:spcPct val="90000"/>
              </a:lnSpc>
              <a:defRPr sz="1800"/>
            </a:lvl4pPr>
            <a:lvl5pPr marL="1546908" indent="-27941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2"/>
            <a:ext cx="4115872"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2" y="2133604"/>
            <a:ext cx="4114800" cy="1585049"/>
          </a:xfrm>
        </p:spPr>
        <p:txBody>
          <a:bodyPr/>
          <a:lstStyle>
            <a:lvl1pPr marL="287517" indent="-287517">
              <a:defRPr sz="2400"/>
            </a:lvl1pPr>
            <a:lvl2pPr marL="573678" indent="-271316">
              <a:defRPr sz="2000"/>
            </a:lvl2pPr>
            <a:lvl3pPr marL="830147" indent="-248370">
              <a:defRPr sz="1800"/>
            </a:lvl3pPr>
            <a:lvl4pPr marL="1071767" indent="-233523">
              <a:defRPr sz="1800"/>
            </a:lvl4pPr>
            <a:lvl5pPr marL="1305294" indent="-21057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2"/>
            <a:ext cx="4115872"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14"/>
            <a:ext cx="4115872" cy="1585049"/>
          </a:xfrm>
        </p:spPr>
        <p:txBody>
          <a:bodyPr/>
          <a:lstStyle>
            <a:lvl1pPr marL="302363" indent="-302363">
              <a:defRPr sz="2400"/>
            </a:lvl1pPr>
            <a:lvl2pPr marL="581778" indent="-279416">
              <a:defRPr sz="2000"/>
            </a:lvl2pPr>
            <a:lvl3pPr marL="838248" indent="-249721">
              <a:defRPr sz="1800"/>
            </a:lvl3pPr>
            <a:lvl4pPr marL="1071767" indent="-241622">
              <a:defRPr sz="1800"/>
            </a:lvl4pPr>
            <a:lvl5pPr marL="1305294" indent="-225418">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623248"/>
          </a:xfrm>
        </p:spPr>
        <p:txBody>
          <a:bodyPr/>
          <a:lstStyle>
            <a:lvl1pPr algn="ctr">
              <a:defRPr>
                <a:latin typeface="Candar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2324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447809"/>
            <a:ext cx="8363937" cy="203132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27" r:id="rId8"/>
    <p:sldLayoutId id="2147483728" r:id="rId9"/>
    <p:sldLayoutId id="2147483805" r:id="rId10"/>
    <p:sldLayoutId id="2147483826" r:id="rId11"/>
  </p:sldLayoutIdLst>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9761" indent="-469761" algn="l" defTabSz="933007" rtl="0" eaLnBrk="1" latinLnBrk="0" hangingPunct="1">
        <a:lnSpc>
          <a:spcPct val="90000"/>
        </a:lnSpc>
        <a:spcBef>
          <a:spcPct val="20000"/>
        </a:spcBef>
        <a:buSzPct val="90000"/>
        <a:buFontTx/>
        <a:buBlip>
          <a:blip r:embed="rId13"/>
        </a:buBlip>
        <a:defRPr sz="3300" kern="1200">
          <a:gradFill>
            <a:gsLst>
              <a:gs pos="0">
                <a:schemeClr val="tx1"/>
              </a:gs>
              <a:gs pos="86000">
                <a:schemeClr val="tx1"/>
              </a:gs>
            </a:gsLst>
            <a:lin ang="5400000" scaled="0"/>
          </a:gradFill>
          <a:latin typeface="Candara" pitchFamily="34" charset="0"/>
          <a:ea typeface="+mn-ea"/>
          <a:cs typeface="+mn-cs"/>
        </a:defRPr>
      </a:lvl1pPr>
      <a:lvl2pPr marL="873107" indent="-403346" algn="l" defTabSz="933007" rtl="0" eaLnBrk="1" latinLnBrk="0" hangingPunct="1">
        <a:lnSpc>
          <a:spcPct val="90000"/>
        </a:lnSpc>
        <a:spcBef>
          <a:spcPct val="20000"/>
        </a:spcBef>
        <a:buSzPct val="90000"/>
        <a:buFontTx/>
        <a:buBlip>
          <a:blip r:embed="rId14"/>
        </a:buBlip>
        <a:defRPr sz="2900" kern="1200">
          <a:gradFill>
            <a:gsLst>
              <a:gs pos="0">
                <a:schemeClr val="tx1"/>
              </a:gs>
              <a:gs pos="86000">
                <a:schemeClr val="tx1"/>
              </a:gs>
            </a:gsLst>
            <a:lin ang="5400000" scaled="0"/>
          </a:gradFill>
          <a:latin typeface="Candara" pitchFamily="34" charset="0"/>
          <a:ea typeface="+mn-ea"/>
          <a:cs typeface="+mn-cs"/>
        </a:defRPr>
      </a:lvl2pPr>
      <a:lvl3pPr marL="1284553" indent="-411443" algn="l" defTabSz="933007" rtl="0" eaLnBrk="1" latinLnBrk="0" hangingPunct="1">
        <a:lnSpc>
          <a:spcPct val="90000"/>
        </a:lnSpc>
        <a:spcBef>
          <a:spcPct val="20000"/>
        </a:spcBef>
        <a:buSzPct val="90000"/>
        <a:buFontTx/>
        <a:buBlip>
          <a:blip r:embed="rId14"/>
        </a:buBlip>
        <a:defRPr sz="2400" kern="1200">
          <a:gradFill>
            <a:gsLst>
              <a:gs pos="0">
                <a:schemeClr val="tx1"/>
              </a:gs>
              <a:gs pos="86000">
                <a:schemeClr val="tx1"/>
              </a:gs>
            </a:gsLst>
            <a:lin ang="5400000" scaled="0"/>
          </a:gradFill>
          <a:latin typeface="Candara" pitchFamily="34" charset="0"/>
          <a:ea typeface="+mn-ea"/>
          <a:cs typeface="+mn-cs"/>
        </a:defRPr>
      </a:lvl3pPr>
      <a:lvl4pPr marL="1637684" indent="-353129" algn="l" defTabSz="933007"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Candara" pitchFamily="34" charset="0"/>
          <a:ea typeface="+mn-ea"/>
          <a:cs typeface="+mn-cs"/>
        </a:defRPr>
      </a:lvl4pPr>
      <a:lvl5pPr marL="1981094" indent="-343412" algn="l" defTabSz="933007"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Candara" pitchFamily="34" charset="0"/>
          <a:ea typeface="+mn-ea"/>
          <a:cs typeface="+mn-cs"/>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299715"/>
            <a:ext cx="9144000" cy="5558294"/>
          </a:xfrm>
          <a:prstGeom prst="rect">
            <a:avLst/>
          </a:prstGeom>
        </p:spPr>
      </p:pic>
      <p:sp>
        <p:nvSpPr>
          <p:cNvPr id="2" name="Title Placeholder 1"/>
          <p:cNvSpPr>
            <a:spLocks noGrp="1"/>
          </p:cNvSpPr>
          <p:nvPr>
            <p:ph type="title"/>
          </p:nvPr>
        </p:nvSpPr>
        <p:spPr>
          <a:xfrm>
            <a:off x="389436" y="228602"/>
            <a:ext cx="8363938"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27"/>
            <a:ext cx="8363936" cy="212519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33007"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802" indent="-8098" algn="l" defTabSz="933007"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50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631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5121" indent="0"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452879"/>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5"/>
            <a:ext cx="8366320" cy="149117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93" y="6406274"/>
            <a:ext cx="1600617" cy="273844"/>
          </a:xfrm>
          <a:prstGeom prst="rect">
            <a:avLst/>
          </a:prstGeom>
        </p:spPr>
        <p:txBody>
          <a:bodyPr vert="horz" lIns="68566" tIns="34283" rIns="68566" bIns="34283" rtlCol="0" anchor="ctr"/>
          <a:lstStyle>
            <a:lvl1pPr algn="l">
              <a:defRPr sz="900">
                <a:solidFill>
                  <a:schemeClr val="tx1"/>
                </a:solidFill>
              </a:defRPr>
            </a:lvl1pPr>
          </a:lstStyle>
          <a:p>
            <a:pPr defTabSz="685631"/>
            <a:fld id="{20CE17AF-4091-48A7-8681-C3B1BE5CA3B0}" type="datetime1">
              <a:rPr lang="en-GB" smtClean="0">
                <a:solidFill>
                  <a:srgbClr val="FFFFFF"/>
                </a:solidFill>
              </a:rPr>
              <a:pPr defTabSz="685631"/>
              <a:t>18/03/2014</a:t>
            </a:fld>
            <a:endParaRPr lang="en-GB" dirty="0">
              <a:solidFill>
                <a:srgbClr val="FFFFFF"/>
              </a:solidFill>
            </a:endParaRPr>
          </a:p>
        </p:txBody>
      </p:sp>
      <p:sp>
        <p:nvSpPr>
          <p:cNvPr id="7" name="Footer Placeholder 4"/>
          <p:cNvSpPr>
            <a:spLocks noGrp="1"/>
          </p:cNvSpPr>
          <p:nvPr>
            <p:ph type="ftr" sz="quarter" idx="3"/>
          </p:nvPr>
        </p:nvSpPr>
        <p:spPr>
          <a:xfrm>
            <a:off x="2343760" y="6406274"/>
            <a:ext cx="4418954" cy="273844"/>
          </a:xfrm>
          <a:prstGeom prst="rect">
            <a:avLst/>
          </a:prstGeom>
        </p:spPr>
        <p:txBody>
          <a:bodyPr vert="horz" lIns="68566" tIns="34283" rIns="68566" bIns="34283" rtlCol="0" anchor="ctr"/>
          <a:lstStyle>
            <a:lvl1pPr algn="ctr">
              <a:defRPr sz="900">
                <a:solidFill>
                  <a:schemeClr val="tx1"/>
                </a:solidFill>
              </a:defRPr>
            </a:lvl1pPr>
          </a:lstStyle>
          <a:p>
            <a:pPr defTabSz="685631"/>
            <a:endParaRPr lang="en-GB" dirty="0">
              <a:solidFill>
                <a:srgbClr val="FFFFFF"/>
              </a:solidFill>
            </a:endParaRPr>
          </a:p>
        </p:txBody>
      </p:sp>
      <p:sp>
        <p:nvSpPr>
          <p:cNvPr id="8" name="Slide Number Placeholder 5"/>
          <p:cNvSpPr>
            <a:spLocks noGrp="1"/>
          </p:cNvSpPr>
          <p:nvPr>
            <p:ph type="sldNum" sz="quarter" idx="4"/>
          </p:nvPr>
        </p:nvSpPr>
        <p:spPr>
          <a:xfrm>
            <a:off x="7152760" y="6406274"/>
            <a:ext cx="1600617" cy="273844"/>
          </a:xfrm>
          <a:prstGeom prst="rect">
            <a:avLst/>
          </a:prstGeom>
        </p:spPr>
        <p:txBody>
          <a:bodyPr vert="horz" lIns="68566" tIns="34283" rIns="68566" bIns="34283" rtlCol="0" anchor="ctr"/>
          <a:lstStyle>
            <a:lvl1pPr algn="r">
              <a:defRPr sz="900">
                <a:solidFill>
                  <a:schemeClr val="tx1"/>
                </a:solidFill>
              </a:defRPr>
            </a:lvl1pPr>
          </a:lstStyle>
          <a:p>
            <a:pPr defTabSz="685631"/>
            <a:fld id="{66F9B19E-23E9-4120-A06C-57F6EDB783B3}" type="slidenum">
              <a:rPr lang="en-GB" smtClean="0">
                <a:solidFill>
                  <a:srgbClr val="FFFFFF"/>
                </a:solidFill>
              </a:rPr>
              <a:pPr defTabSz="685631"/>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685631"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741" marR="0" indent="-254741" algn="l" defTabSz="685631"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729" marR="0" indent="-174986" algn="l" defTabSz="68563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76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598761" algn="l"/>
        </a:tabLst>
        <a:defRPr sz="1800" kern="1200" spc="0" baseline="0">
          <a:solidFill>
            <a:schemeClr val="tx2"/>
          </a:solidFill>
          <a:latin typeface="+mn-lt"/>
          <a:ea typeface="+mn-ea"/>
          <a:cs typeface="+mn-cs"/>
        </a:defRPr>
      </a:lvl3pPr>
      <a:lvl4pPr marL="772558" marR="0" indent="-173794" algn="l" defTabSz="685631"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59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941591" algn="l"/>
        </a:tabLst>
        <a:defRPr sz="1500" kern="1200" spc="0" baseline="0">
          <a:solidFill>
            <a:schemeClr val="tx2"/>
          </a:solidFill>
          <a:latin typeface="+mn-lt"/>
          <a:ea typeface="+mn-ea"/>
          <a:cs typeface="+mn-cs"/>
        </a:defRPr>
      </a:lvl5pPr>
      <a:lvl6pPr marL="1885487"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02"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8"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35"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1" rtl="0" eaLnBrk="1" latinLnBrk="0" hangingPunct="1">
        <a:defRPr sz="1400" kern="1200">
          <a:solidFill>
            <a:schemeClr val="tx1"/>
          </a:solidFill>
          <a:latin typeface="+mn-lt"/>
          <a:ea typeface="+mn-ea"/>
          <a:cs typeface="+mn-cs"/>
        </a:defRPr>
      </a:lvl1pPr>
      <a:lvl2pPr marL="342816" algn="l" defTabSz="685631" rtl="0" eaLnBrk="1" latinLnBrk="0" hangingPunct="1">
        <a:defRPr sz="1400" kern="1200">
          <a:solidFill>
            <a:schemeClr val="tx1"/>
          </a:solidFill>
          <a:latin typeface="+mn-lt"/>
          <a:ea typeface="+mn-ea"/>
          <a:cs typeface="+mn-cs"/>
        </a:defRPr>
      </a:lvl2pPr>
      <a:lvl3pPr marL="685631" algn="l" defTabSz="685631" rtl="0" eaLnBrk="1" latinLnBrk="0" hangingPunct="1">
        <a:defRPr sz="1400" kern="1200">
          <a:solidFill>
            <a:schemeClr val="tx1"/>
          </a:solidFill>
          <a:latin typeface="+mn-lt"/>
          <a:ea typeface="+mn-ea"/>
          <a:cs typeface="+mn-cs"/>
        </a:defRPr>
      </a:lvl3pPr>
      <a:lvl4pPr marL="1028448" algn="l" defTabSz="685631" rtl="0" eaLnBrk="1" latinLnBrk="0" hangingPunct="1">
        <a:defRPr sz="1400" kern="1200">
          <a:solidFill>
            <a:schemeClr val="tx1"/>
          </a:solidFill>
          <a:latin typeface="+mn-lt"/>
          <a:ea typeface="+mn-ea"/>
          <a:cs typeface="+mn-cs"/>
        </a:defRPr>
      </a:lvl4pPr>
      <a:lvl5pPr marL="1371263" algn="l" defTabSz="685631" rtl="0" eaLnBrk="1" latinLnBrk="0" hangingPunct="1">
        <a:defRPr sz="1400" kern="1200">
          <a:solidFill>
            <a:schemeClr val="tx1"/>
          </a:solidFill>
          <a:latin typeface="+mn-lt"/>
          <a:ea typeface="+mn-ea"/>
          <a:cs typeface="+mn-cs"/>
        </a:defRPr>
      </a:lvl5pPr>
      <a:lvl6pPr marL="1714079" algn="l" defTabSz="685631" rtl="0" eaLnBrk="1" latinLnBrk="0" hangingPunct="1">
        <a:defRPr sz="1400" kern="1200">
          <a:solidFill>
            <a:schemeClr val="tx1"/>
          </a:solidFill>
          <a:latin typeface="+mn-lt"/>
          <a:ea typeface="+mn-ea"/>
          <a:cs typeface="+mn-cs"/>
        </a:defRPr>
      </a:lvl6pPr>
      <a:lvl7pPr marL="2056896" algn="l" defTabSz="685631" rtl="0" eaLnBrk="1" latinLnBrk="0" hangingPunct="1">
        <a:defRPr sz="1400" kern="1200">
          <a:solidFill>
            <a:schemeClr val="tx1"/>
          </a:solidFill>
          <a:latin typeface="+mn-lt"/>
          <a:ea typeface="+mn-ea"/>
          <a:cs typeface="+mn-cs"/>
        </a:defRPr>
      </a:lvl7pPr>
      <a:lvl8pPr marL="2399711" algn="l" defTabSz="685631" rtl="0" eaLnBrk="1" latinLnBrk="0" hangingPunct="1">
        <a:defRPr sz="1400" kern="1200">
          <a:solidFill>
            <a:schemeClr val="tx1"/>
          </a:solidFill>
          <a:latin typeface="+mn-lt"/>
          <a:ea typeface="+mn-ea"/>
          <a:cs typeface="+mn-cs"/>
        </a:defRPr>
      </a:lvl8pPr>
      <a:lvl9pPr marL="2742526" algn="l" defTabSz="68563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research.microsoft.com/pubs/173076/information-rich-themes-v4.pdf"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fsharp.org/use/windows" TargetMode="External"/><Relationship Id="rId3" Type="http://schemas.openxmlformats.org/officeDocument/2006/relationships/hyperlink" Target="http://fsharp.org/" TargetMode="External"/><Relationship Id="rId7" Type="http://schemas.openxmlformats.org/officeDocument/2006/relationships/hyperlink" Target="http://fsharp.org/use/ios" TargetMode="External"/><Relationship Id="rId2" Type="http://schemas.openxmlformats.org/officeDocument/2006/relationships/hyperlink" Target="http://tryfsharp.org/" TargetMode="External"/><Relationship Id="rId1" Type="http://schemas.openxmlformats.org/officeDocument/2006/relationships/slideLayout" Target="../slideLayouts/slideLayout2.xml"/><Relationship Id="rId6" Type="http://schemas.openxmlformats.org/officeDocument/2006/relationships/hyperlink" Target="http://fsharp.org/use/android" TargetMode="External"/><Relationship Id="rId5" Type="http://schemas.openxmlformats.org/officeDocument/2006/relationships/hyperlink" Target="http://fsharp.org/use/linux" TargetMode="External"/><Relationship Id="rId4" Type="http://schemas.openxmlformats.org/officeDocument/2006/relationships/hyperlink" Target="http://fsharp.org/use/mac" TargetMode="External"/><Relationship Id="rId9" Type="http://schemas.openxmlformats.org/officeDocument/2006/relationships/hyperlink" Target="http://fsharp.org/use/freebs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fsharpforfunandprofit.com/" TargetMode="External"/><Relationship Id="rId2" Type="http://schemas.openxmlformats.org/officeDocument/2006/relationships/hyperlink" Target="http://fsharp.org/" TargetMode="External"/><Relationship Id="rId1" Type="http://schemas.openxmlformats.org/officeDocument/2006/relationships/slideLayout" Target="../slideLayouts/slideLayout8.xml"/><Relationship Id="rId4" Type="http://schemas.openxmlformats.org/officeDocument/2006/relationships/hyperlink" Target="http://meetup.com/FSharpLondon"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freebase.com/"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url?sa=i&amp;rct=j&amp;q=all+your+base+are+belong+to+us&amp;source=images&amp;cd=&amp;cad=rja&amp;docid=fthtY-W0WA-vAM&amp;tbnid=IgTVQrfWZR0kjM:&amp;ved=0CAUQjRw&amp;url=http://www.albinoblacksheep.com/flash/base&amp;ei=wRhCUfbcNJGb1AXo64GADg&amp;bvm=bv.43287494,d.d2k&amp;psig=AFQjCNG-aFIKU-kMBz9FgaM5qPZMpP0Fhw&amp;ust=1363372602916995"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bayardrock.github.io/Matlab-Type-Provider/" TargetMode="Externa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2.xml.rels><?xml version="1.0" encoding="UTF-8" standalone="yes"?>
<Relationships xmlns="http://schemas.openxmlformats.org/package/2006/relationships"><Relationship Id="rId3" Type="http://schemas.openxmlformats.org/officeDocument/2006/relationships/hyperlink" Target="http://fsharp.org/" TargetMode="External"/><Relationship Id="rId2" Type="http://schemas.openxmlformats.org/officeDocument/2006/relationships/hyperlink" Target="http://fsharp.org/ma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93093" y="871383"/>
            <a:ext cx="7772400" cy="3344802"/>
          </a:xfrm>
        </p:spPr>
        <p:txBody>
          <a:bodyPr>
            <a:normAutofit/>
          </a:bodyPr>
          <a:lstStyle/>
          <a:p>
            <a:r>
              <a:rPr lang="en-GB" sz="4400" dirty="0" smtClean="0">
                <a:latin typeface="Segoe UI Light" panose="020B0502040204020203" pitchFamily="34" charset="0"/>
                <a:sym typeface="Wingdings" pitchFamily="2" charset="2"/>
              </a:rPr>
              <a:t>Strongly Typed </a:t>
            </a:r>
            <a:r>
              <a:rPr lang="en-GB" sz="4400" dirty="0" smtClean="0">
                <a:latin typeface="Segoe UI Light" panose="020B0502040204020203" pitchFamily="34" charset="0"/>
                <a:sym typeface="Wingdings" pitchFamily="2" charset="2"/>
              </a:rPr>
              <a:t>Language Support for Internet-scale Information </a:t>
            </a:r>
            <a:r>
              <a:rPr lang="en-GB" sz="4400" dirty="0" smtClean="0">
                <a:latin typeface="Segoe UI Light" panose="020B0502040204020203" pitchFamily="34" charset="0"/>
                <a:sym typeface="Wingdings" pitchFamily="2" charset="2"/>
              </a:rPr>
              <a:t>Spaces</a:t>
            </a:r>
            <a:r>
              <a:rPr lang="en-GB" sz="2800" dirty="0" smtClean="0">
                <a:latin typeface="Segoe UI Light" panose="020B0502040204020203" pitchFamily="34" charset="0"/>
                <a:sym typeface="Wingdings" pitchFamily="2" charset="2"/>
              </a:rPr>
              <a:t/>
            </a:r>
            <a:br>
              <a:rPr lang="en-GB" sz="2800" dirty="0" smtClean="0">
                <a:latin typeface="Segoe UI Light" panose="020B0502040204020203" pitchFamily="34" charset="0"/>
                <a:sym typeface="Wingdings" pitchFamily="2" charset="2"/>
              </a:rPr>
            </a:br>
            <a:r>
              <a:rPr lang="en-GB" sz="4500" dirty="0">
                <a:latin typeface="Segoe UI Light" panose="020B0502040204020203" pitchFamily="34" charset="0"/>
                <a:sym typeface="Wingdings" pitchFamily="2" charset="2"/>
              </a:rPr>
              <a:t/>
            </a:r>
            <a:br>
              <a:rPr lang="en-GB" sz="4500" dirty="0">
                <a:latin typeface="Segoe UI Light" panose="020B0502040204020203" pitchFamily="34" charset="0"/>
                <a:sym typeface="Wingdings" pitchFamily="2" charset="2"/>
              </a:rPr>
            </a:br>
            <a:r>
              <a:rPr lang="en-GB" sz="4500" dirty="0" smtClean="0">
                <a:latin typeface="Segoe UI Light" panose="020B0502040204020203" pitchFamily="34" charset="0"/>
                <a:sym typeface="Wingdings" pitchFamily="2" charset="2"/>
              </a:rPr>
              <a:t>Overview + </a:t>
            </a:r>
            <a:r>
              <a:rPr lang="en-GB" sz="4500" dirty="0" smtClean="0">
                <a:latin typeface="Segoe UI Light" panose="020B0502040204020203" pitchFamily="34" charset="0"/>
                <a:sym typeface="Wingdings" pitchFamily="2" charset="2"/>
              </a:rPr>
              <a:t>Themes</a:t>
            </a:r>
            <a:endParaRPr lang="fr-FR" sz="2000" dirty="0">
              <a:latin typeface="Segoe UI Light" panose="020B0502040204020203" pitchFamily="34" charset="0"/>
              <a:ea typeface="Segoe UI" pitchFamily="34" charset="0"/>
              <a:cs typeface="Segoe UI" pitchFamily="34" charset="0"/>
            </a:endParaRPr>
          </a:p>
        </p:txBody>
      </p:sp>
      <p:sp>
        <p:nvSpPr>
          <p:cNvPr id="3" name="Sous-titre 2"/>
          <p:cNvSpPr>
            <a:spLocks noGrp="1"/>
          </p:cNvSpPr>
          <p:nvPr>
            <p:ph type="subTitle" idx="1"/>
          </p:nvPr>
        </p:nvSpPr>
        <p:spPr>
          <a:xfrm>
            <a:off x="714457" y="4906852"/>
            <a:ext cx="7774450" cy="1410618"/>
          </a:xfrm>
        </p:spPr>
        <p:txBody>
          <a:bodyPr>
            <a:normAutofit fontScale="85000" lnSpcReduction="20000"/>
          </a:bodyPr>
          <a:lstStyle/>
          <a:p>
            <a:r>
              <a:rPr lang="fr-FR" dirty="0">
                <a:solidFill>
                  <a:schemeClr val="tx1"/>
                </a:solidFill>
                <a:latin typeface="Segoe UI Light" panose="020B0502040204020203" pitchFamily="34" charset="0"/>
                <a:ea typeface="Segoe UI" pitchFamily="34" charset="0"/>
                <a:cs typeface="Segoe UI" pitchFamily="34" charset="0"/>
              </a:rPr>
              <a:t>Dr. Don </a:t>
            </a:r>
            <a:r>
              <a:rPr lang="fr-FR" dirty="0" smtClean="0">
                <a:solidFill>
                  <a:schemeClr val="tx1"/>
                </a:solidFill>
                <a:latin typeface="Segoe UI Light" panose="020B0502040204020203" pitchFamily="34" charset="0"/>
                <a:ea typeface="Segoe UI" pitchFamily="34" charset="0"/>
                <a:cs typeface="Segoe UI" pitchFamily="34" charset="0"/>
              </a:rPr>
              <a:t>Syme</a:t>
            </a:r>
            <a:br>
              <a:rPr lang="fr-FR" dirty="0" smtClean="0">
                <a:solidFill>
                  <a:schemeClr val="tx1"/>
                </a:solidFill>
                <a:latin typeface="Segoe UI Light" panose="020B0502040204020203" pitchFamily="34" charset="0"/>
                <a:ea typeface="Segoe UI" pitchFamily="34" charset="0"/>
                <a:cs typeface="Segoe UI" pitchFamily="34" charset="0"/>
              </a:rPr>
            </a:br>
            <a:endParaRPr lang="fr-FR" dirty="0" smtClean="0">
              <a:solidFill>
                <a:schemeClr val="tx1"/>
              </a:solidFill>
              <a:latin typeface="Segoe UI Light" panose="020B0502040204020203" pitchFamily="34" charset="0"/>
              <a:ea typeface="Segoe UI" pitchFamily="34" charset="0"/>
              <a:cs typeface="Segoe UI" pitchFamily="34" charset="0"/>
            </a:endParaRPr>
          </a:p>
          <a:p>
            <a:r>
              <a:rPr lang="fr-FR" dirty="0" smtClean="0">
                <a:solidFill>
                  <a:schemeClr val="tx1"/>
                </a:solidFill>
                <a:latin typeface="Segoe UI Light" panose="020B0502040204020203" pitchFamily="34" charset="0"/>
                <a:ea typeface="Segoe UI" pitchFamily="34" charset="0"/>
                <a:cs typeface="Segoe UI" pitchFamily="34" charset="0"/>
              </a:rPr>
              <a:t>Principal </a:t>
            </a:r>
            <a:r>
              <a:rPr lang="fr-FR" dirty="0" err="1" smtClean="0">
                <a:solidFill>
                  <a:schemeClr val="tx1"/>
                </a:solidFill>
                <a:latin typeface="Segoe UI Light" panose="020B0502040204020203" pitchFamily="34" charset="0"/>
                <a:ea typeface="Segoe UI" pitchFamily="34" charset="0"/>
                <a:cs typeface="Segoe UI" pitchFamily="34" charset="0"/>
              </a:rPr>
              <a:t>Researcher</a:t>
            </a:r>
            <a:r>
              <a:rPr lang="fr-FR" dirty="0" smtClean="0">
                <a:solidFill>
                  <a:schemeClr val="tx1"/>
                </a:solidFill>
                <a:latin typeface="Segoe UI Light" panose="020B0502040204020203" pitchFamily="34" charset="0"/>
                <a:ea typeface="Segoe UI" pitchFamily="34" charset="0"/>
                <a:cs typeface="Segoe UI" pitchFamily="34" charset="0"/>
              </a:rPr>
              <a:t>, Microsoft Research</a:t>
            </a:r>
            <a:r>
              <a:rPr lang="fr-FR" dirty="0" smtClean="0">
                <a:solidFill>
                  <a:schemeClr val="tx1"/>
                </a:solidFill>
                <a:latin typeface="Segoe UI Light" panose="020B0502040204020203" pitchFamily="34" charset="0"/>
                <a:ea typeface="Segoe UI" pitchFamily="34" charset="0"/>
                <a:cs typeface="Segoe UI" pitchFamily="34" charset="0"/>
              </a:rPr>
              <a:t>, </a:t>
            </a:r>
            <a:r>
              <a:rPr lang="fr-FR" dirty="0" smtClean="0">
                <a:solidFill>
                  <a:schemeClr val="tx1"/>
                </a:solidFill>
                <a:latin typeface="Segoe UI Light" panose="020B0502040204020203" pitchFamily="34" charset="0"/>
                <a:ea typeface="Segoe UI" pitchFamily="34" charset="0"/>
                <a:cs typeface="Segoe UI" pitchFamily="34" charset="0"/>
              </a:rPr>
              <a:t>@</a:t>
            </a:r>
            <a:r>
              <a:rPr lang="fr-FR" dirty="0" err="1" smtClean="0">
                <a:solidFill>
                  <a:schemeClr val="tx1"/>
                </a:solidFill>
                <a:latin typeface="Segoe UI Light" panose="020B0502040204020203" pitchFamily="34" charset="0"/>
                <a:ea typeface="Segoe UI" pitchFamily="34" charset="0"/>
                <a:cs typeface="Segoe UI" pitchFamily="34" charset="0"/>
              </a:rPr>
              <a:t>dsyme</a:t>
            </a:r>
            <a:r>
              <a:rPr lang="fr-FR" dirty="0" smtClean="0">
                <a:solidFill>
                  <a:schemeClr val="tx1"/>
                </a:solidFill>
                <a:latin typeface="Segoe UI Light" panose="020B0502040204020203" pitchFamily="34" charset="0"/>
                <a:ea typeface="Segoe UI" pitchFamily="34" charset="0"/>
                <a:cs typeface="Segoe UI" pitchFamily="34" charset="0"/>
              </a:rPr>
              <a:t> </a:t>
            </a:r>
          </a:p>
          <a:p>
            <a:endParaRPr lang="fr-FR" dirty="0">
              <a:solidFill>
                <a:schemeClr val="tx1"/>
              </a:solidFill>
              <a:latin typeface="Segoe UI Light" panose="020B0502040204020203" pitchFamily="34" charset="0"/>
              <a:ea typeface="Segoe UI" pitchFamily="34" charset="0"/>
              <a:cs typeface="Segoe UI" pitchFamily="34" charset="0"/>
            </a:endParaRPr>
          </a:p>
          <a:p>
            <a:r>
              <a:rPr lang="fr-FR" dirty="0" smtClean="0">
                <a:solidFill>
                  <a:schemeClr val="tx1"/>
                </a:solidFill>
                <a:latin typeface="Segoe UI Light" panose="020B0502040204020203" pitchFamily="34" charset="0"/>
                <a:ea typeface="Segoe UI" pitchFamily="34" charset="0"/>
                <a:cs typeface="Segoe UI" pitchFamily="34" charset="0"/>
              </a:rPr>
              <a:t>In </a:t>
            </a:r>
            <a:r>
              <a:rPr lang="fr-FR" dirty="0" err="1" smtClean="0">
                <a:solidFill>
                  <a:schemeClr val="tx1"/>
                </a:solidFill>
                <a:latin typeface="Segoe UI Light" panose="020B0502040204020203" pitchFamily="34" charset="0"/>
                <a:ea typeface="Segoe UI" pitchFamily="34" charset="0"/>
                <a:cs typeface="Segoe UI" pitchFamily="34" charset="0"/>
              </a:rPr>
              <a:t>conjunction</a:t>
            </a:r>
            <a:r>
              <a:rPr lang="fr-FR" dirty="0" smtClean="0">
                <a:solidFill>
                  <a:schemeClr val="tx1"/>
                </a:solidFill>
                <a:latin typeface="Segoe UI Light" panose="020B0502040204020203" pitchFamily="34" charset="0"/>
                <a:ea typeface="Segoe UI" pitchFamily="34" charset="0"/>
                <a:cs typeface="Segoe UI" pitchFamily="34" charset="0"/>
              </a:rPr>
              <a:t> </a:t>
            </a:r>
            <a:r>
              <a:rPr lang="fr-FR" dirty="0" err="1" smtClean="0">
                <a:solidFill>
                  <a:schemeClr val="tx1"/>
                </a:solidFill>
                <a:latin typeface="Segoe UI Light" panose="020B0502040204020203" pitchFamily="34" charset="0"/>
                <a:ea typeface="Segoe UI" pitchFamily="34" charset="0"/>
                <a:cs typeface="Segoe UI" pitchFamily="34" charset="0"/>
              </a:rPr>
              <a:t>with</a:t>
            </a:r>
            <a:r>
              <a:rPr lang="fr-FR" dirty="0" smtClean="0">
                <a:solidFill>
                  <a:schemeClr val="tx1"/>
                </a:solidFill>
                <a:latin typeface="Segoe UI Light" panose="020B0502040204020203" pitchFamily="34" charset="0"/>
                <a:ea typeface="Segoe UI" pitchFamily="34" charset="0"/>
                <a:cs typeface="Segoe UI" pitchFamily="34" charset="0"/>
              </a:rPr>
              <a:t> </a:t>
            </a:r>
            <a:r>
              <a:rPr lang="fr-FR" dirty="0" err="1" smtClean="0">
                <a:solidFill>
                  <a:schemeClr val="tx1"/>
                </a:solidFill>
                <a:latin typeface="Segoe UI Light" panose="020B0502040204020203" pitchFamily="34" charset="0"/>
                <a:ea typeface="Segoe UI" pitchFamily="34" charset="0"/>
                <a:cs typeface="Segoe UI" pitchFamily="34" charset="0"/>
              </a:rPr>
              <a:t>many</a:t>
            </a:r>
            <a:r>
              <a:rPr lang="fr-FR" dirty="0" smtClean="0">
                <a:solidFill>
                  <a:schemeClr val="tx1"/>
                </a:solidFill>
                <a:latin typeface="Segoe UI Light" panose="020B0502040204020203" pitchFamily="34" charset="0"/>
                <a:ea typeface="Segoe UI" pitchFamily="34" charset="0"/>
                <a:cs typeface="Segoe UI" pitchFamily="34" charset="0"/>
              </a:rPr>
              <a:t> </a:t>
            </a:r>
            <a:r>
              <a:rPr lang="fr-FR" dirty="0" err="1" smtClean="0">
                <a:solidFill>
                  <a:schemeClr val="tx1"/>
                </a:solidFill>
                <a:latin typeface="Segoe UI Light" panose="020B0502040204020203" pitchFamily="34" charset="0"/>
                <a:ea typeface="Segoe UI" pitchFamily="34" charset="0"/>
                <a:cs typeface="Segoe UI" pitchFamily="34" charset="0"/>
              </a:rPr>
              <a:t>others</a:t>
            </a:r>
            <a:endParaRPr lang="fr-FR" b="0" dirty="0" smtClean="0">
              <a:solidFill>
                <a:schemeClr val="tx1"/>
              </a:solidFill>
              <a:latin typeface="Segoe UI Light" panose="020B0502040204020203" pitchFamily="34" charset="0"/>
              <a:ea typeface="Segoe UI" pitchFamily="34" charset="0"/>
              <a:cs typeface="Segoe UI" pitchFamily="34" charset="0"/>
            </a:endParaRPr>
          </a:p>
        </p:txBody>
      </p:sp>
    </p:spTree>
    <p:extLst>
      <p:ext uri="{BB962C8B-B14F-4D97-AF65-F5344CB8AC3E}">
        <p14:creationId xmlns:p14="http://schemas.microsoft.com/office/powerpoint/2010/main" val="10310216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5995" y="4330647"/>
            <a:ext cx="4443032" cy="165618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GB">
              <a:latin typeface="Segoe UI Light" panose="020B0502040204020203" pitchFamily="34" charset="0"/>
            </a:endParaRPr>
          </a:p>
        </p:txBody>
      </p:sp>
      <p:sp>
        <p:nvSpPr>
          <p:cNvPr id="2" name="Title 1"/>
          <p:cNvSpPr>
            <a:spLocks noGrp="1"/>
          </p:cNvSpPr>
          <p:nvPr>
            <p:ph type="title"/>
          </p:nvPr>
        </p:nvSpPr>
        <p:spPr/>
        <p:txBody>
          <a:bodyPr/>
          <a:lstStyle/>
          <a:p>
            <a:r>
              <a:rPr lang="en-GB" dirty="0" smtClean="0">
                <a:latin typeface="Segoe UI Light" panose="020B0502040204020203" pitchFamily="34" charset="0"/>
              </a:rPr>
              <a:t>The developer’s perspective	</a:t>
            </a:r>
            <a:endParaRPr lang="en-GB" dirty="0">
              <a:latin typeface="Segoe UI Light" panose="020B0502040204020203" pitchFamily="34" charset="0"/>
            </a:endParaRPr>
          </a:p>
        </p:txBody>
      </p:sp>
      <p:sp>
        <p:nvSpPr>
          <p:cNvPr id="3" name="Content Placeholder 2"/>
          <p:cNvSpPr>
            <a:spLocks noGrp="1"/>
          </p:cNvSpPr>
          <p:nvPr>
            <p:ph idx="1"/>
          </p:nvPr>
        </p:nvSpPr>
        <p:spPr>
          <a:xfrm>
            <a:off x="457200" y="1600203"/>
            <a:ext cx="4978896" cy="3927229"/>
          </a:xfrm>
        </p:spPr>
        <p:txBody>
          <a:bodyPr/>
          <a:lstStyle/>
          <a:p>
            <a:r>
              <a:rPr lang="en-GB" dirty="0" smtClean="0">
                <a:latin typeface="Segoe UI Light" panose="020B0502040204020203" pitchFamily="34" charset="0"/>
              </a:rPr>
              <a:t>Languages do not integrate information</a:t>
            </a:r>
          </a:p>
          <a:p>
            <a:pPr lvl="1"/>
            <a:r>
              <a:rPr lang="en-GB" dirty="0" smtClean="0">
                <a:latin typeface="Segoe UI Light" panose="020B0502040204020203" pitchFamily="34" charset="0"/>
              </a:rPr>
              <a:t>Non-intuitive</a:t>
            </a:r>
          </a:p>
          <a:p>
            <a:pPr lvl="1"/>
            <a:r>
              <a:rPr lang="en-GB" dirty="0" smtClean="0">
                <a:latin typeface="Segoe UI Light" panose="020B0502040204020203" pitchFamily="34" charset="0"/>
              </a:rPr>
              <a:t>Not simple</a:t>
            </a:r>
          </a:p>
          <a:p>
            <a:pPr lvl="1"/>
            <a:r>
              <a:rPr lang="en-GB" dirty="0" smtClean="0">
                <a:latin typeface="Segoe UI Light" panose="020B0502040204020203" pitchFamily="34" charset="0"/>
              </a:rPr>
              <a:t>Disorganised</a:t>
            </a:r>
          </a:p>
          <a:p>
            <a:pPr lvl="1"/>
            <a:r>
              <a:rPr lang="en-GB" dirty="0" smtClean="0">
                <a:latin typeface="Segoe UI Light" panose="020B0502040204020203" pitchFamily="34" charset="0"/>
              </a:rPr>
              <a:t>Static</a:t>
            </a:r>
          </a:p>
          <a:p>
            <a:pPr lvl="1"/>
            <a:r>
              <a:rPr lang="en-GB" dirty="0" smtClean="0">
                <a:latin typeface="Segoe UI Light" panose="020B0502040204020203" pitchFamily="34" charset="0"/>
              </a:rPr>
              <a:t>High friction</a:t>
            </a:r>
          </a:p>
          <a:p>
            <a:endParaRPr lang="en-GB" dirty="0">
              <a:latin typeface="Segoe UI Light" panose="020B0502040204020203"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399" y="1700808"/>
            <a:ext cx="2458231" cy="2294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61" t="27273" r="15371" b="23010"/>
          <a:stretch/>
        </p:blipFill>
        <p:spPr bwMode="auto">
          <a:xfrm>
            <a:off x="4788024" y="4365104"/>
            <a:ext cx="3938977" cy="158727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1669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7"/>
            <a:ext cx="8382000" cy="2340641"/>
          </a:xfrm>
        </p:spPr>
        <p:txBody>
          <a:bodyPr/>
          <a:lstStyle/>
          <a:p>
            <a:pPr algn="ctr"/>
            <a:r>
              <a:rPr lang="en-GB" dirty="0" smtClean="0">
                <a:latin typeface="Segoe UI Light" panose="020B0502040204020203" pitchFamily="34" charset="0"/>
              </a:rPr>
              <a:t>We need to bring information </a:t>
            </a:r>
            <a:r>
              <a:rPr lang="en-GB" b="1" dirty="0" smtClean="0">
                <a:latin typeface="Segoe UI Light" panose="020B0502040204020203" pitchFamily="34" charset="0"/>
              </a:rPr>
              <a:t>into</a:t>
            </a:r>
            <a:r>
              <a:rPr lang="en-GB" dirty="0" smtClean="0">
                <a:latin typeface="Segoe UI Light" panose="020B0502040204020203" pitchFamily="34" charset="0"/>
              </a:rPr>
              <a:t> the language…</a:t>
            </a:r>
            <a:br>
              <a:rPr lang="en-GB" dirty="0" smtClean="0">
                <a:latin typeface="Segoe UI Light" panose="020B0502040204020203" pitchFamily="34" charset="0"/>
              </a:rPr>
            </a:br>
            <a:r>
              <a:rPr lang="en-GB" dirty="0" smtClean="0">
                <a:latin typeface="Segoe UI Light" panose="020B0502040204020203" pitchFamily="34" charset="0"/>
              </a:rPr>
              <a:t/>
            </a:r>
            <a:br>
              <a:rPr lang="en-GB" dirty="0" smtClean="0">
                <a:latin typeface="Segoe UI Light" panose="020B0502040204020203" pitchFamily="34" charset="0"/>
              </a:rPr>
            </a:br>
            <a:r>
              <a:rPr lang="en-GB" sz="3400" dirty="0">
                <a:latin typeface="Segoe UI Light" panose="020B0502040204020203" pitchFamily="34" charset="0"/>
              </a:rPr>
              <a:t>At </a:t>
            </a:r>
            <a:r>
              <a:rPr lang="en-GB" sz="3400" b="1" dirty="0">
                <a:latin typeface="Segoe UI Light" panose="020B0502040204020203" pitchFamily="34" charset="0"/>
              </a:rPr>
              <a:t>internet-scale</a:t>
            </a:r>
            <a:r>
              <a:rPr lang="en-GB" sz="3400" dirty="0">
                <a:latin typeface="Segoe UI Light" panose="020B0502040204020203" pitchFamily="34" charset="0"/>
              </a:rPr>
              <a:t>, </a:t>
            </a:r>
            <a:r>
              <a:rPr lang="en-GB" sz="3400" b="1" dirty="0">
                <a:latin typeface="Segoe UI Light" panose="020B0502040204020203" pitchFamily="34" charset="0"/>
              </a:rPr>
              <a:t>strongly tooled</a:t>
            </a:r>
            <a:r>
              <a:rPr lang="en-GB" sz="3400" dirty="0">
                <a:latin typeface="Segoe UI Light" panose="020B0502040204020203" pitchFamily="34" charset="0"/>
              </a:rPr>
              <a:t>, </a:t>
            </a:r>
            <a:r>
              <a:rPr lang="en-GB" sz="3400" b="1" dirty="0">
                <a:latin typeface="Segoe UI Light" panose="020B0502040204020203" pitchFamily="34" charset="0"/>
              </a:rPr>
              <a:t>strongly typed</a:t>
            </a:r>
            <a:endParaRPr lang="en-GB" b="1" dirty="0">
              <a:latin typeface="Segoe UI Light" panose="020B0502040204020203" pitchFamily="34" charset="0"/>
            </a:endParaRPr>
          </a:p>
        </p:txBody>
      </p:sp>
    </p:spTree>
    <p:extLst>
      <p:ext uri="{BB962C8B-B14F-4D97-AF65-F5344CB8AC3E}">
        <p14:creationId xmlns:p14="http://schemas.microsoft.com/office/powerpoint/2010/main" val="140474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Paradigm Locator</a:t>
            </a:r>
            <a:endParaRPr lang="en-GB" dirty="0">
              <a:latin typeface="Segoe UI Light" panose="020B0502040204020203" pitchFamily="34" charset="0"/>
            </a:endParaRPr>
          </a:p>
        </p:txBody>
      </p:sp>
      <p:graphicFrame>
        <p:nvGraphicFramePr>
          <p:cNvPr id="3" name="Diagram 2"/>
          <p:cNvGraphicFramePr/>
          <p:nvPr>
            <p:extLst>
              <p:ext uri="{D42A27DB-BD31-4B8C-83A1-F6EECF244321}">
                <p14:modId xmlns:p14="http://schemas.microsoft.com/office/powerpoint/2010/main" val="1880602066"/>
              </p:ext>
            </p:extLst>
          </p:nvPr>
        </p:nvGraphicFramePr>
        <p:xfrm>
          <a:off x="314326" y="942976"/>
          <a:ext cx="8515350"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2623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Paradigm Locator</a:t>
            </a:r>
            <a:endParaRPr lang="en-GB" dirty="0">
              <a:latin typeface="Segoe UI Light" panose="020B0502040204020203" pitchFamily="34" charset="0"/>
            </a:endParaRPr>
          </a:p>
        </p:txBody>
      </p:sp>
      <p:graphicFrame>
        <p:nvGraphicFramePr>
          <p:cNvPr id="3" name="Diagram 2"/>
          <p:cNvGraphicFramePr/>
          <p:nvPr>
            <p:extLst>
              <p:ext uri="{D42A27DB-BD31-4B8C-83A1-F6EECF244321}">
                <p14:modId xmlns:p14="http://schemas.microsoft.com/office/powerpoint/2010/main" val="2288520551"/>
              </p:ext>
            </p:extLst>
          </p:nvPr>
        </p:nvGraphicFramePr>
        <p:xfrm>
          <a:off x="485776" y="1038226"/>
          <a:ext cx="8048625"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4060328" y="4120151"/>
            <a:ext cx="4797116" cy="2708424"/>
          </a:xfrm>
          <a:prstGeom prst="wedgeRectCallout">
            <a:avLst>
              <a:gd name="adj1" fmla="val -43416"/>
              <a:gd name="adj2" fmla="val -6735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91430" tIns="45715" rIns="91430" bIns="45715" rtlCol="0" anchor="ctr">
            <a:spAutoFit/>
          </a:bodyPr>
          <a:lstStyle/>
          <a:p>
            <a:r>
              <a:rPr lang="en-US" sz="2000" b="1" dirty="0">
                <a:latin typeface="Segoe UI Light" panose="020B0502040204020203" pitchFamily="34" charset="0"/>
              </a:rPr>
              <a:t>A major search is on!</a:t>
            </a:r>
          </a:p>
          <a:p>
            <a:endParaRPr lang="en-US" sz="1000" b="1" dirty="0">
              <a:latin typeface="Segoe UI Light" panose="020B0502040204020203" pitchFamily="34" charset="0"/>
            </a:endParaRPr>
          </a:p>
          <a:p>
            <a:pPr marL="342862" indent="-342862">
              <a:buFont typeface="Arial" pitchFamily="34" charset="0"/>
              <a:buChar char="•"/>
            </a:pPr>
            <a:r>
              <a:rPr lang="en-US" sz="2000" b="1" dirty="0">
                <a:latin typeface="Segoe UI Light" panose="020B0502040204020203" pitchFamily="34" charset="0"/>
              </a:rPr>
              <a:t>make statically typed </a:t>
            </a:r>
            <a:r>
              <a:rPr lang="en-US" sz="2000" b="1" dirty="0" err="1">
                <a:latin typeface="Segoe UI Light" panose="020B0502040204020203" pitchFamily="34" charset="0"/>
              </a:rPr>
              <a:t>langs</a:t>
            </a:r>
            <a:r>
              <a:rPr lang="en-US" sz="2000" b="1" dirty="0">
                <a:latin typeface="Segoe UI Light" panose="020B0502040204020203" pitchFamily="34" charset="0"/>
              </a:rPr>
              <a:t> </a:t>
            </a:r>
            <a:r>
              <a:rPr lang="en-US" sz="2000" b="1" dirty="0">
                <a:solidFill>
                  <a:srgbClr val="FFFF00"/>
                </a:solidFill>
                <a:latin typeface="Segoe UI Light" panose="020B0502040204020203" pitchFamily="34" charset="0"/>
              </a:rPr>
              <a:t>more dynamic</a:t>
            </a:r>
          </a:p>
          <a:p>
            <a:pPr marL="342862" indent="-342862">
              <a:buFont typeface="Arial" pitchFamily="34" charset="0"/>
              <a:buChar char="•"/>
            </a:pPr>
            <a:endParaRPr lang="en-US" sz="1000" b="1" dirty="0">
              <a:latin typeface="Segoe UI Light" panose="020B0502040204020203" pitchFamily="34" charset="0"/>
            </a:endParaRPr>
          </a:p>
          <a:p>
            <a:pPr marL="342862" indent="-342862">
              <a:buFont typeface="Arial" pitchFamily="34" charset="0"/>
              <a:buChar char="•"/>
            </a:pPr>
            <a:r>
              <a:rPr lang="en-US" sz="2000" b="1" dirty="0">
                <a:latin typeface="Segoe UI Light" panose="020B0502040204020203" pitchFamily="34" charset="0"/>
              </a:rPr>
              <a:t>make dynamically typed </a:t>
            </a:r>
            <a:r>
              <a:rPr lang="en-US" sz="2000" b="1" dirty="0" err="1">
                <a:latin typeface="Segoe UI Light" panose="020B0502040204020203" pitchFamily="34" charset="0"/>
              </a:rPr>
              <a:t>langs</a:t>
            </a:r>
            <a:r>
              <a:rPr lang="en-US" sz="2000" b="1" dirty="0">
                <a:latin typeface="Segoe UI Light" panose="020B0502040204020203" pitchFamily="34" charset="0"/>
              </a:rPr>
              <a:t> </a:t>
            </a:r>
            <a:r>
              <a:rPr lang="en-US" sz="2000" b="1" dirty="0">
                <a:solidFill>
                  <a:srgbClr val="FFFF00"/>
                </a:solidFill>
                <a:latin typeface="Segoe UI Light" panose="020B0502040204020203" pitchFamily="34" charset="0"/>
              </a:rPr>
              <a:t>more static</a:t>
            </a:r>
          </a:p>
          <a:p>
            <a:pPr marL="342862" indent="-342862">
              <a:buFont typeface="Arial" pitchFamily="34" charset="0"/>
              <a:buChar char="•"/>
            </a:pPr>
            <a:endParaRPr lang="en-US" sz="1000" b="1" dirty="0">
              <a:latin typeface="Segoe UI Light" panose="020B0502040204020203" pitchFamily="34" charset="0"/>
            </a:endParaRPr>
          </a:p>
          <a:p>
            <a:pPr marL="342862" indent="-342862">
              <a:buFont typeface="Arial" pitchFamily="34" charset="0"/>
              <a:buChar char="•"/>
            </a:pPr>
            <a:r>
              <a:rPr lang="en-US" sz="2000" b="1" dirty="0">
                <a:solidFill>
                  <a:srgbClr val="FFFF00"/>
                </a:solidFill>
                <a:latin typeface="Segoe UI Light" panose="020B0502040204020203" pitchFamily="34" charset="0"/>
              </a:rPr>
              <a:t>a</a:t>
            </a:r>
            <a:r>
              <a:rPr lang="en-US" sz="2000" b="1" dirty="0" smtClean="0">
                <a:solidFill>
                  <a:srgbClr val="FFFF00"/>
                </a:solidFill>
                <a:latin typeface="Segoe UI Light" panose="020B0502040204020203" pitchFamily="34" charset="0"/>
              </a:rPr>
              <a:t>pply </a:t>
            </a:r>
            <a:r>
              <a:rPr lang="en-US" sz="2000" b="1" dirty="0" err="1" smtClean="0">
                <a:solidFill>
                  <a:srgbClr val="FFFF00"/>
                </a:solidFill>
                <a:latin typeface="Segoe UI Light" panose="020B0502040204020203" pitchFamily="34" charset="0"/>
              </a:rPr>
              <a:t>modertated</a:t>
            </a:r>
            <a:r>
              <a:rPr lang="en-US" sz="2000" b="1" dirty="0" smtClean="0">
                <a:solidFill>
                  <a:srgbClr val="FFFF00"/>
                </a:solidFill>
                <a:latin typeface="Segoe UI Light" panose="020B0502040204020203" pitchFamily="34" charset="0"/>
              </a:rPr>
              <a:t> static </a:t>
            </a:r>
            <a:r>
              <a:rPr lang="en-US" sz="2000" b="1" dirty="0">
                <a:solidFill>
                  <a:srgbClr val="FFFF00"/>
                </a:solidFill>
                <a:latin typeface="Segoe UI Light" panose="020B0502040204020203" pitchFamily="34" charset="0"/>
              </a:rPr>
              <a:t>typing </a:t>
            </a:r>
            <a:r>
              <a:rPr lang="en-US" sz="2000" b="1" dirty="0" smtClean="0">
                <a:latin typeface="Segoe UI Light" panose="020B0502040204020203" pitchFamily="34" charset="0"/>
              </a:rPr>
              <a:t>much more broadly</a:t>
            </a:r>
            <a:endParaRPr lang="en-US" sz="2000" b="1" dirty="0">
              <a:solidFill>
                <a:srgbClr val="FFFF00"/>
              </a:solidFill>
              <a:latin typeface="Segoe UI Light" panose="020B0502040204020203" pitchFamily="34" charset="0"/>
            </a:endParaRPr>
          </a:p>
        </p:txBody>
      </p:sp>
    </p:spTree>
    <p:extLst>
      <p:ext uri="{BB962C8B-B14F-4D97-AF65-F5344CB8AC3E}">
        <p14:creationId xmlns:p14="http://schemas.microsoft.com/office/powerpoint/2010/main" val="1642560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6"/>
            <a:ext cx="8382000" cy="1246495"/>
          </a:xfrm>
        </p:spPr>
        <p:txBody>
          <a:bodyPr/>
          <a:lstStyle/>
          <a:p>
            <a:pPr algn="ctr"/>
            <a:r>
              <a:rPr lang="en-GB" dirty="0" smtClean="0">
                <a:latin typeface="Segoe UI Light" panose="020B0502040204020203" pitchFamily="34" charset="0"/>
              </a:rPr>
              <a:t>This R&amp;D is done in the context of the open language F#</a:t>
            </a:r>
            <a:endParaRPr lang="en-GB" b="1" dirty="0">
              <a:latin typeface="Segoe UI Light" panose="020B0502040204020203" pitchFamily="34" charset="0"/>
            </a:endParaRPr>
          </a:p>
        </p:txBody>
      </p:sp>
      <p:sp>
        <p:nvSpPr>
          <p:cNvPr id="3" name="Title 1"/>
          <p:cNvSpPr txBox="1">
            <a:spLocks/>
          </p:cNvSpPr>
          <p:nvPr/>
        </p:nvSpPr>
        <p:spPr>
          <a:xfrm>
            <a:off x="456075" y="4048960"/>
            <a:ext cx="8382000" cy="1163395"/>
          </a:xfrm>
          <a:prstGeom prst="rect">
            <a:avLst/>
          </a:prstGeom>
        </p:spPr>
        <p:txBody>
          <a:bodyPr vert="horz" wrap="square" lIns="0" tIns="0" rIns="0" bIns="0" rtlCol="0" anchor="t">
            <a:spAutoFit/>
          </a:bodyPr>
          <a:lstStyle>
            <a:lvl1pPr algn="ctr" defTabSz="1110591" rtl="0" eaLnBrk="1" latinLnBrk="0" hangingPunct="1">
              <a:lnSpc>
                <a:spcPct val="90000"/>
              </a:lnSpc>
              <a:spcBef>
                <a:spcPct val="0"/>
              </a:spcBef>
              <a:buNone/>
              <a:defRPr lang="en-US" sz="5400" b="0"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2800" dirty="0" smtClean="0">
                <a:latin typeface="Segoe UI Light" panose="020B0502040204020203" pitchFamily="34" charset="0"/>
              </a:rPr>
              <a:t>Lots of good reasons for that, see our tech </a:t>
            </a:r>
            <a:r>
              <a:rPr lang="en-GB" sz="2800" dirty="0">
                <a:latin typeface="Segoe UI Light" panose="020B0502040204020203" pitchFamily="34" charset="0"/>
              </a:rPr>
              <a:t>report </a:t>
            </a:r>
            <a:endParaRPr lang="en-GB" sz="2800" dirty="0" smtClean="0">
              <a:latin typeface="Segoe UI Light" panose="020B0502040204020203" pitchFamily="34" charset="0"/>
            </a:endParaRPr>
          </a:p>
          <a:p>
            <a:r>
              <a:rPr lang="en-GB" sz="2800" dirty="0" smtClean="0">
                <a:latin typeface="Segoe UI Light" panose="020B0502040204020203" pitchFamily="34" charset="0"/>
              </a:rPr>
              <a:t>“</a:t>
            </a:r>
            <a:r>
              <a:rPr lang="en-GB" sz="2800" dirty="0">
                <a:latin typeface="Segoe UI Light" panose="020B0502040204020203" pitchFamily="34" charset="0"/>
                <a:hlinkClick r:id="rId2"/>
              </a:rPr>
              <a:t>Strongly Typed Language Support for Internet-Scale Information </a:t>
            </a:r>
            <a:r>
              <a:rPr lang="en-GB" sz="2800" dirty="0" smtClean="0">
                <a:latin typeface="Segoe UI Light" panose="020B0502040204020203" pitchFamily="34" charset="0"/>
                <a:hlinkClick r:id="rId2"/>
              </a:rPr>
              <a:t>Spaces</a:t>
            </a:r>
            <a:r>
              <a:rPr lang="en-GB" sz="2800" dirty="0" smtClean="0">
                <a:latin typeface="Segoe UI Light" panose="020B0502040204020203" pitchFamily="34" charset="0"/>
              </a:rPr>
              <a:t>”</a:t>
            </a:r>
            <a:endParaRPr lang="en-GB" sz="2800" b="1" dirty="0">
              <a:latin typeface="Segoe UI Light" panose="020B0502040204020203" pitchFamily="34" charset="0"/>
            </a:endParaRPr>
          </a:p>
        </p:txBody>
      </p:sp>
    </p:spTree>
    <p:extLst>
      <p:ext uri="{BB962C8B-B14F-4D97-AF65-F5344CB8AC3E}">
        <p14:creationId xmlns:p14="http://schemas.microsoft.com/office/powerpoint/2010/main" val="283481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602336"/>
            <a:ext cx="8382000" cy="623248"/>
          </a:xfrm>
        </p:spPr>
        <p:txBody>
          <a:bodyPr/>
          <a:lstStyle/>
          <a:p>
            <a:pPr algn="ctr"/>
            <a:r>
              <a:rPr lang="en-GB" dirty="0" smtClean="0">
                <a:latin typeface="Segoe UI Light" panose="020B0502040204020203" pitchFamily="34" charset="0"/>
              </a:rPr>
              <a:t>A bit about F#....</a:t>
            </a:r>
            <a:endParaRPr lang="en-GB" b="1" dirty="0">
              <a:latin typeface="Segoe UI Light" panose="020B0502040204020203" pitchFamily="34" charset="0"/>
            </a:endParaRPr>
          </a:p>
        </p:txBody>
      </p:sp>
    </p:spTree>
    <p:extLst>
      <p:ext uri="{BB962C8B-B14F-4D97-AF65-F5344CB8AC3E}">
        <p14:creationId xmlns:p14="http://schemas.microsoft.com/office/powerpoint/2010/main" val="17006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50" y="1317767"/>
            <a:ext cx="8382000" cy="3738619"/>
          </a:xfrm>
        </p:spPr>
        <p:txBody>
          <a:bodyPr/>
          <a:lstStyle/>
          <a:p>
            <a:pPr algn="ctr"/>
            <a:r>
              <a:rPr lang="en-GB" dirty="0" smtClean="0">
                <a:latin typeface="Segoe UI Light" panose="020B0502040204020203" pitchFamily="34" charset="0"/>
              </a:rPr>
              <a:t>A strongly typed, data-immersive functional-first language </a:t>
            </a:r>
            <a:br>
              <a:rPr lang="en-GB" dirty="0" smtClean="0">
                <a:latin typeface="Segoe UI Light" panose="020B0502040204020203" pitchFamily="34" charset="0"/>
              </a:rPr>
            </a:br>
            <a:r>
              <a:rPr lang="en-GB" dirty="0" smtClean="0">
                <a:latin typeface="Segoe UI Light" panose="020B0502040204020203" pitchFamily="34" charset="0"/>
              </a:rPr>
              <a:t>for….</a:t>
            </a: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
            </a:r>
            <a:br>
              <a:rPr lang="en-GB" dirty="0" smtClean="0">
                <a:latin typeface="Segoe UI Light" panose="020B0502040204020203" pitchFamily="34" charset="0"/>
              </a:rPr>
            </a:br>
            <a:r>
              <a:rPr lang="en-GB" b="1" dirty="0" smtClean="0">
                <a:latin typeface="Segoe UI Light" panose="020B0502040204020203" pitchFamily="34" charset="0"/>
              </a:rPr>
              <a:t>simple code </a:t>
            </a:r>
            <a:r>
              <a:rPr lang="en-GB" dirty="0" smtClean="0">
                <a:latin typeface="Segoe UI Light" panose="020B0502040204020203" pitchFamily="34" charset="0"/>
              </a:rPr>
              <a:t>to solve </a:t>
            </a:r>
            <a:r>
              <a:rPr lang="en-GB" b="1" dirty="0" smtClean="0">
                <a:latin typeface="Segoe UI Light" panose="020B0502040204020203" pitchFamily="34" charset="0"/>
              </a:rPr>
              <a:t>complex problems</a:t>
            </a:r>
            <a:endParaRPr lang="en-GB" b="1" dirty="0">
              <a:latin typeface="Segoe UI Light" panose="020B0502040204020203" pitchFamily="34" charset="0"/>
            </a:endParaRPr>
          </a:p>
        </p:txBody>
      </p:sp>
    </p:spTree>
    <p:extLst>
      <p:ext uri="{BB962C8B-B14F-4D97-AF65-F5344CB8AC3E}">
        <p14:creationId xmlns:p14="http://schemas.microsoft.com/office/powerpoint/2010/main" val="2090672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446" y="900194"/>
            <a:ext cx="8095570" cy="1523493"/>
          </a:xfrm>
        </p:spPr>
        <p:txBody>
          <a:bodyPr/>
          <a:lstStyle/>
          <a:p>
            <a:r>
              <a:rPr lang="en-GB" sz="4500" b="0" dirty="0" smtClean="0">
                <a:latin typeface="Segoe Light" panose="020B0604020202020204" charset="0"/>
              </a:rPr>
              <a:t>F# is Open Source</a:t>
            </a:r>
            <a:br>
              <a:rPr lang="en-GB" sz="4500" b="0" dirty="0" smtClean="0">
                <a:latin typeface="Segoe Light" panose="020B0604020202020204" charset="0"/>
              </a:rPr>
            </a:br>
            <a:r>
              <a:rPr lang="en-GB" sz="4500" b="0" dirty="0" smtClean="0">
                <a:latin typeface="Segoe Light" panose="020B0604020202020204" charset="0"/>
              </a:rPr>
              <a:t>F# is Cross Platform</a:t>
            </a:r>
            <a:endParaRPr lang="en-GB" sz="4500" b="0" dirty="0">
              <a:latin typeface="Segoe Light" panose="020B0604020202020204" charset="0"/>
            </a:endParaRPr>
          </a:p>
        </p:txBody>
      </p:sp>
      <p:sp>
        <p:nvSpPr>
          <p:cNvPr id="3" name="Title 1"/>
          <p:cNvSpPr txBox="1">
            <a:spLocks/>
          </p:cNvSpPr>
          <p:nvPr/>
        </p:nvSpPr>
        <p:spPr>
          <a:xfrm>
            <a:off x="628446" y="3964734"/>
            <a:ext cx="8382000" cy="498483"/>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3000" dirty="0"/>
          </a:p>
          <a:p>
            <a:endParaRPr lang="en-GB" sz="3000" dirty="0"/>
          </a:p>
          <a:p>
            <a:endParaRPr lang="en-GB" sz="3000" dirty="0">
              <a:hlinkClick r:id="rId2"/>
            </a:endParaRPr>
          </a:p>
          <a:p>
            <a:endParaRPr lang="en-GB" sz="3000" dirty="0">
              <a:hlinkClick r:id="rId2"/>
            </a:endParaRPr>
          </a:p>
          <a:p>
            <a:endParaRPr lang="en-GB" sz="3000" dirty="0">
              <a:hlinkClick r:id="rId3"/>
            </a:endParaRPr>
          </a:p>
          <a:p>
            <a:endParaRPr lang="en-GB" sz="3000" dirty="0"/>
          </a:p>
          <a:p>
            <a:r>
              <a:rPr lang="en-GB" sz="3000" dirty="0" smtClean="0">
                <a:hlinkClick r:id="rId3"/>
              </a:rPr>
              <a:t>fsharp.org</a:t>
            </a:r>
            <a:endParaRPr lang="en-GB" sz="3000" dirty="0"/>
          </a:p>
          <a:p>
            <a:endParaRPr lang="en-GB" sz="3000" dirty="0" smtClean="0">
              <a:hlinkClick r:id="rId4"/>
            </a:endParaRPr>
          </a:p>
          <a:p>
            <a:r>
              <a:rPr lang="en-GB" sz="3000" dirty="0" smtClean="0">
                <a:hlinkClick r:id="rId4"/>
              </a:rPr>
              <a:t>fsharp.org/use/mac</a:t>
            </a:r>
            <a:endParaRPr lang="en-GB" sz="3000" dirty="0" smtClean="0"/>
          </a:p>
          <a:p>
            <a:r>
              <a:rPr lang="en-GB" sz="3000" dirty="0" smtClean="0">
                <a:hlinkClick r:id="rId5"/>
              </a:rPr>
              <a:t>fsharp.org/use/</a:t>
            </a:r>
            <a:r>
              <a:rPr lang="en-GB" sz="3000" dirty="0" err="1" smtClean="0">
                <a:hlinkClick r:id="rId5"/>
              </a:rPr>
              <a:t>linux</a:t>
            </a:r>
            <a:endParaRPr lang="en-GB" sz="3000" dirty="0"/>
          </a:p>
          <a:p>
            <a:r>
              <a:rPr lang="en-GB" sz="3000" dirty="0">
                <a:hlinkClick r:id="rId6"/>
              </a:rPr>
              <a:t>fsharp.org/use/android</a:t>
            </a:r>
            <a:endParaRPr lang="en-GB" sz="3000" dirty="0"/>
          </a:p>
          <a:p>
            <a:r>
              <a:rPr lang="en-GB" sz="3000" dirty="0">
                <a:hlinkClick r:id="rId7"/>
              </a:rPr>
              <a:t>fsharp.org/use/</a:t>
            </a:r>
            <a:r>
              <a:rPr lang="en-GB" sz="3000" dirty="0" err="1">
                <a:hlinkClick r:id="rId7"/>
              </a:rPr>
              <a:t>ios</a:t>
            </a:r>
            <a:endParaRPr lang="en-GB" sz="3000" dirty="0"/>
          </a:p>
          <a:p>
            <a:r>
              <a:rPr lang="en-GB" sz="3000" dirty="0" smtClean="0">
                <a:hlinkClick r:id="rId8"/>
              </a:rPr>
              <a:t>fsharp.org/use/windows</a:t>
            </a:r>
            <a:endParaRPr lang="en-GB" sz="3000" dirty="0" smtClean="0"/>
          </a:p>
          <a:p>
            <a:r>
              <a:rPr lang="en-GB" sz="3000" dirty="0" smtClean="0">
                <a:hlinkClick r:id="rId9"/>
              </a:rPr>
              <a:t>fsharp.org/use/</a:t>
            </a:r>
            <a:r>
              <a:rPr lang="en-GB" sz="3000" dirty="0" err="1" smtClean="0">
                <a:hlinkClick r:id="rId9"/>
              </a:rPr>
              <a:t>freebsd</a:t>
            </a:r>
            <a:endParaRPr lang="en-GB" sz="3000" dirty="0" smtClean="0"/>
          </a:p>
          <a:p>
            <a:endParaRPr lang="en-GB" sz="3000" dirty="0"/>
          </a:p>
          <a:p>
            <a:endParaRPr lang="en-GB" sz="3000" dirty="0"/>
          </a:p>
          <a:p>
            <a:endParaRPr lang="en-GB" sz="3000" dirty="0"/>
          </a:p>
          <a:p>
            <a:r>
              <a:rPr lang="en-GB" sz="3000" dirty="0"/>
              <a:t>   </a:t>
            </a:r>
          </a:p>
          <a:p>
            <a:r>
              <a:rPr lang="en-GB" sz="3000" dirty="0"/>
              <a:t> </a:t>
            </a:r>
          </a:p>
        </p:txBody>
      </p:sp>
    </p:spTree>
    <p:extLst>
      <p:ext uri="{BB962C8B-B14F-4D97-AF65-F5344CB8AC3E}">
        <p14:creationId xmlns:p14="http://schemas.microsoft.com/office/powerpoint/2010/main" val="17384867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507632"/>
            <a:ext cx="8382000" cy="3781035"/>
          </a:xfrm>
        </p:spPr>
        <p:txBody>
          <a:bodyPr/>
          <a:lstStyle/>
          <a:p>
            <a:r>
              <a:rPr lang="en-GB" dirty="0" smtClean="0">
                <a:latin typeface="Segoe UI Light" panose="020B0502040204020203" pitchFamily="34" charset="0"/>
              </a:rPr>
              <a:t>F# has an intelligent, </a:t>
            </a:r>
            <a:r>
              <a:rPr lang="en-GB" dirty="0" smtClean="0">
                <a:latin typeface="Segoe UI Light" panose="020B0502040204020203" pitchFamily="34" charset="0"/>
              </a:rPr>
              <a:t>fun, contributing community</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hlinkClick r:id="rId2"/>
              </a:rPr>
              <a:t>fsharp.org</a:t>
            </a:r>
            <a:r>
              <a:rPr lang="en-GB" dirty="0" smtClean="0">
                <a:latin typeface="Segoe UI Light" panose="020B0502040204020203" pitchFamily="34" charset="0"/>
              </a:rPr>
              <a:t/>
            </a:r>
            <a:br>
              <a:rPr lang="en-GB" dirty="0" smtClean="0">
                <a:latin typeface="Segoe UI Light" panose="020B0502040204020203" pitchFamily="34" charset="0"/>
              </a:rPr>
            </a:br>
            <a:r>
              <a:rPr lang="en-GB" dirty="0" smtClean="0">
                <a:latin typeface="Segoe UI Light" panose="020B0502040204020203" pitchFamily="34" charset="0"/>
                <a:hlinkClick r:id="rId3"/>
              </a:rPr>
              <a:t>fsharpforfunandprofit.com</a:t>
            </a:r>
            <a:r>
              <a:rPr lang="en-GB" dirty="0" smtClean="0">
                <a:latin typeface="Segoe UI Light" panose="020B0502040204020203" pitchFamily="34" charset="0"/>
              </a:rPr>
              <a:t/>
            </a:r>
            <a:br>
              <a:rPr lang="en-GB" dirty="0" smtClean="0">
                <a:latin typeface="Segoe UI Light" panose="020B0502040204020203" pitchFamily="34" charset="0"/>
              </a:rPr>
            </a:br>
            <a:r>
              <a:rPr lang="en-GB" sz="4800" dirty="0">
                <a:latin typeface="Segoe UI Light" panose="020B0502040204020203" pitchFamily="34" charset="0"/>
                <a:hlinkClick r:id="rId4"/>
              </a:rPr>
              <a:t>meetup.com/</a:t>
            </a:r>
            <a:r>
              <a:rPr lang="en-GB" sz="4800" dirty="0" err="1">
                <a:latin typeface="Segoe UI Light" panose="020B0502040204020203" pitchFamily="34" charset="0"/>
                <a:hlinkClick r:id="rId4"/>
              </a:rPr>
              <a:t>FSharpLondon</a:t>
            </a:r>
            <a:r>
              <a:rPr lang="en-GB" dirty="0" smtClean="0">
                <a:latin typeface="Segoe UI Light" panose="020B0502040204020203" pitchFamily="34" charset="0"/>
              </a:rPr>
              <a:t> </a:t>
            </a:r>
            <a:endParaRPr lang="en-GB" b="1" dirty="0">
              <a:latin typeface="Segoe UI Light" panose="020B0502040204020203" pitchFamily="34" charset="0"/>
            </a:endParaRPr>
          </a:p>
        </p:txBody>
      </p:sp>
    </p:spTree>
    <p:extLst>
      <p:ext uri="{BB962C8B-B14F-4D97-AF65-F5344CB8AC3E}">
        <p14:creationId xmlns:p14="http://schemas.microsoft.com/office/powerpoint/2010/main" val="2130645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51" y="1584905"/>
            <a:ext cx="8382000" cy="2714846"/>
          </a:xfrm>
        </p:spPr>
        <p:txBody>
          <a:bodyPr/>
          <a:lstStyle/>
          <a:p>
            <a:r>
              <a:rPr lang="en-GB" dirty="0" smtClean="0">
                <a:latin typeface="Segoe UI Light" panose="020B0502040204020203" pitchFamily="34" charset="0"/>
              </a:rPr>
              <a:t>F# helps </a:t>
            </a:r>
            <a:r>
              <a:rPr lang="en-GB" dirty="0" smtClean="0">
                <a:latin typeface="Segoe UI Light" panose="020B0502040204020203" pitchFamily="34" charset="0"/>
              </a:rPr>
              <a:t>address real </a:t>
            </a:r>
            <a:r>
              <a:rPr lang="en-GB" dirty="0" smtClean="0">
                <a:latin typeface="Segoe UI Light" panose="020B0502040204020203" pitchFamily="34" charset="0"/>
              </a:rPr>
              <a:t>problems</a:t>
            </a:r>
            <a:r>
              <a:rPr lang="en-GB" dirty="0" smtClean="0">
                <a:latin typeface="Segoe UI Light" panose="020B0502040204020203" pitchFamily="34" charset="0"/>
              </a:rPr>
              <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sz="2701" dirty="0">
                <a:latin typeface="Segoe UI Light" panose="020B0502040204020203" pitchFamily="34" charset="0"/>
              </a:rPr>
              <a:t>around Time to Market, Efficiency, Correctness and </a:t>
            </a:r>
            <a:r>
              <a:rPr lang="en-GB" sz="2701" dirty="0" smtClean="0">
                <a:latin typeface="Segoe UI Light" panose="020B0502040204020203" pitchFamily="34" charset="0"/>
              </a:rPr>
              <a:t>Complexity</a:t>
            </a:r>
            <a:r>
              <a:rPr lang="en-GB" sz="2701" dirty="0">
                <a:latin typeface="Segoe UI Light" panose="020B0502040204020203" pitchFamily="34" charset="0"/>
              </a:rPr>
              <a:t/>
            </a:r>
            <a:br>
              <a:rPr lang="en-GB" sz="2701" dirty="0">
                <a:latin typeface="Segoe UI Light" panose="020B0502040204020203" pitchFamily="34" charset="0"/>
              </a:rPr>
            </a:br>
            <a:r>
              <a:rPr lang="en-GB" sz="2701" dirty="0">
                <a:latin typeface="Segoe UI Light" panose="020B0502040204020203" pitchFamily="34" charset="0"/>
              </a:rPr>
              <a:t/>
            </a:r>
            <a:br>
              <a:rPr lang="en-GB" sz="2701" dirty="0">
                <a:latin typeface="Segoe UI Light" panose="020B0502040204020203" pitchFamily="34" charset="0"/>
              </a:rPr>
            </a:br>
            <a:r>
              <a:rPr lang="en-GB" sz="2800" dirty="0">
                <a:latin typeface="Segoe UI Light" panose="020B0502040204020203" pitchFamily="34" charset="0"/>
                <a:hlinkClick r:id="rId2"/>
              </a:rPr>
              <a:t>fsharp.org/testimonials</a:t>
            </a:r>
            <a:r>
              <a:rPr lang="en-GB" sz="2800" dirty="0">
                <a:latin typeface="Segoe UI Light" panose="020B0502040204020203" pitchFamily="34" charset="0"/>
              </a:rPr>
              <a:t> </a:t>
            </a:r>
            <a:r>
              <a:rPr lang="en-GB" sz="2800" dirty="0" smtClean="0">
                <a:latin typeface="Segoe UI Light" panose="020B0502040204020203" pitchFamily="34" charset="0"/>
              </a:rPr>
              <a:t/>
            </a:r>
            <a:br>
              <a:rPr lang="en-GB" sz="2800" dirty="0" smtClean="0">
                <a:latin typeface="Segoe UI Light" panose="020B0502040204020203" pitchFamily="34" charset="0"/>
              </a:rPr>
            </a:br>
            <a:r>
              <a:rPr lang="en-GB" sz="2400" dirty="0" smtClean="0">
                <a:latin typeface="Segoe UI Light" panose="020B0502040204020203" pitchFamily="34" charset="0"/>
              </a:rPr>
              <a:t>See</a:t>
            </a:r>
            <a:r>
              <a:rPr lang="en-GB" sz="2400" dirty="0">
                <a:latin typeface="Segoe UI Light" panose="020B0502040204020203" pitchFamily="34" charset="0"/>
              </a:rPr>
              <a:t>: “Succeeding with Functional-first Programming in </a:t>
            </a:r>
            <a:r>
              <a:rPr lang="en-GB" sz="2400" dirty="0" smtClean="0">
                <a:latin typeface="Segoe UI Light" panose="020B0502040204020203" pitchFamily="34" charset="0"/>
              </a:rPr>
              <a:t>Industry”</a:t>
            </a:r>
            <a:endParaRPr lang="en-GB" sz="4400" dirty="0">
              <a:latin typeface="Segoe UI Light" panose="020B0502040204020203" pitchFamily="34" charset="0"/>
            </a:endParaRPr>
          </a:p>
        </p:txBody>
      </p:sp>
    </p:spTree>
    <p:extLst>
      <p:ext uri="{BB962C8B-B14F-4D97-AF65-F5344CB8AC3E}">
        <p14:creationId xmlns:p14="http://schemas.microsoft.com/office/powerpoint/2010/main" val="1657554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10"/>
            <a:ext cx="8382000" cy="1869743"/>
          </a:xfrm>
        </p:spPr>
        <p:txBody>
          <a:bodyPr/>
          <a:lstStyle/>
          <a:p>
            <a:pPr algn="ctr"/>
            <a:r>
              <a:rPr lang="en-GB" dirty="0" smtClean="0">
                <a:latin typeface="Segoe UI Light" panose="020B0502040204020203" pitchFamily="34" charset="0"/>
              </a:rPr>
              <a:t>Proposition 1</a:t>
            </a:r>
            <a:br>
              <a:rPr lang="en-GB" dirty="0" smtClean="0">
                <a:latin typeface="Segoe UI Light" panose="020B0502040204020203" pitchFamily="34" charset="0"/>
              </a:rPr>
            </a:br>
            <a:r>
              <a:rPr lang="en-GB" dirty="0" smtClean="0">
                <a:latin typeface="Segoe UI Light" panose="020B0502040204020203" pitchFamily="34" charset="0"/>
              </a:rPr>
              <a:t>The world is </a:t>
            </a:r>
            <a:r>
              <a:rPr lang="en-GB" dirty="0" smtClean="0">
                <a:latin typeface="Segoe UI Light" panose="020B0502040204020203" pitchFamily="34" charset="0"/>
              </a:rPr>
              <a:t>immensely information-rich</a:t>
            </a:r>
            <a:endParaRPr lang="en-GB" dirty="0">
              <a:latin typeface="Segoe UI Light" panose="020B0502040204020203" pitchFamily="34" charset="0"/>
            </a:endParaRPr>
          </a:p>
        </p:txBody>
      </p:sp>
    </p:spTree>
    <p:extLst>
      <p:ext uri="{BB962C8B-B14F-4D97-AF65-F5344CB8AC3E}">
        <p14:creationId xmlns:p14="http://schemas.microsoft.com/office/powerpoint/2010/main" val="422046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endParaRPr sz="5600" b="1" dirty="0">
              <a:latin typeface="Segoe UI Light" panose="020B0502040204020203" pitchFamily="34" charset="0"/>
            </a:endParaRPr>
          </a:p>
        </p:txBody>
      </p:sp>
      <p:sp>
        <p:nvSpPr>
          <p:cNvPr id="4" name="Text Placeholder 3"/>
          <p:cNvSpPr>
            <a:spLocks noGrp="1"/>
          </p:cNvSpPr>
          <p:nvPr>
            <p:ph type="body" idx="1"/>
          </p:nvPr>
        </p:nvSpPr>
        <p:spPr>
          <a:xfrm>
            <a:off x="389437" y="1447809"/>
            <a:ext cx="8363937" cy="1438855"/>
          </a:xfrm>
        </p:spPr>
        <p:txBody>
          <a:bodyPr/>
          <a:lstStyle/>
          <a:p>
            <a:pPr marL="0" indent="0">
              <a:buNone/>
            </a:pPr>
            <a:r>
              <a:rPr lang="en-GB" dirty="0" smtClean="0">
                <a:latin typeface="Segoe UI Light" panose="020B0502040204020203" pitchFamily="34" charset="0"/>
              </a:rPr>
              <a:t>F# </a:t>
            </a:r>
            <a:r>
              <a:rPr lang="en-GB" dirty="0" smtClean="0">
                <a:latin typeface="Segoe UI Light" panose="020B0502040204020203" pitchFamily="34" charset="0"/>
              </a:rPr>
              <a:t>has changed</a:t>
            </a:r>
            <a:r>
              <a:rPr lang="en-GB" dirty="0" smtClean="0">
                <a:latin typeface="Segoe UI Light" panose="020B0502040204020203" pitchFamily="34" charset="0"/>
              </a:rPr>
              <a:t>…</a:t>
            </a:r>
            <a:endParaRPr lang="en-GB" dirty="0" smtClean="0">
              <a:latin typeface="Segoe UI Light" panose="020B0502040204020203" pitchFamily="34" charset="0"/>
            </a:endParaRPr>
          </a:p>
          <a:p>
            <a:pPr lvl="1"/>
            <a:endParaRPr lang="en-GB" dirty="0" smtClean="0">
              <a:latin typeface="Segoe UI Light" panose="020B0502040204020203" pitchFamily="34" charset="0"/>
            </a:endParaRPr>
          </a:p>
          <a:p>
            <a:pPr lvl="1"/>
            <a:endParaRPr lang="en-GB" dirty="0">
              <a:latin typeface="Segoe UI Light" panose="020B0502040204020203" pitchFamily="34" charset="0"/>
            </a:endParaRPr>
          </a:p>
        </p:txBody>
      </p:sp>
      <p:sp>
        <p:nvSpPr>
          <p:cNvPr id="5" name="Text Placeholder 2"/>
          <p:cNvSpPr txBox="1">
            <a:spLocks/>
          </p:cNvSpPr>
          <p:nvPr/>
        </p:nvSpPr>
        <p:spPr>
          <a:xfrm>
            <a:off x="632774" y="1503562"/>
            <a:ext cx="8048625" cy="1428082"/>
          </a:xfrm>
          <a:prstGeom prst="rect">
            <a:avLst/>
          </a:prstGeom>
        </p:spPr>
        <p:txBody>
          <a:bodyPr vert="horz" wrap="square" lIns="0" tIns="0" rIns="0" bIns="0" rtlCol="0" anchor="ctr">
            <a:normAutofit/>
          </a:bodyPr>
          <a:lstStyle/>
          <a:p>
            <a:pPr marL="468736" indent="-468736" algn="ctr">
              <a:lnSpc>
                <a:spcPct val="90000"/>
              </a:lnSpc>
              <a:spcBef>
                <a:spcPct val="20000"/>
              </a:spcBef>
              <a:defRPr/>
            </a:pPr>
            <a:endParaRPr lang="en-GB" sz="3300" dirty="0">
              <a:gradFill>
                <a:gsLst>
                  <a:gs pos="0">
                    <a:schemeClr val="tx1"/>
                  </a:gs>
                  <a:gs pos="86000">
                    <a:schemeClr val="tx1"/>
                  </a:gs>
                </a:gsLst>
                <a:lin ang="5400000" scaled="0"/>
              </a:gradFill>
              <a:latin typeface="Segoe UI Light" panose="020B0502040204020203" pitchFamily="34" charset="0"/>
            </a:endParaRPr>
          </a:p>
        </p:txBody>
      </p:sp>
      <p:sp>
        <p:nvSpPr>
          <p:cNvPr id="6" name="Cloud 5"/>
          <p:cNvSpPr/>
          <p:nvPr/>
        </p:nvSpPr>
        <p:spPr bwMode="auto">
          <a:xfrm>
            <a:off x="4657086" y="2931641"/>
            <a:ext cx="4351924" cy="3031050"/>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89" tIns="38393" rIns="76789" bIns="38393" numCol="1" spcCol="0" rtlCol="0" anchor="ctr" anchorCtr="0" compatLnSpc="1">
            <a:prstTxWarp prst="textNoShape">
              <a:avLst/>
            </a:prstTxWarp>
          </a:bodyPr>
          <a:lstStyle/>
          <a:p>
            <a:pPr algn="ctr" defTabSz="767675" fontAlgn="base">
              <a:spcBef>
                <a:spcPct val="0"/>
              </a:spcBef>
              <a:spcAft>
                <a:spcPct val="0"/>
              </a:spcAft>
            </a:pPr>
            <a:r>
              <a:rPr lang="en-GB" sz="4000" dirty="0">
                <a:solidFill>
                  <a:schemeClr val="accent4">
                    <a:lumMod val="50000"/>
                  </a:schemeClr>
                </a:solidFill>
                <a:latin typeface="Segoe UI Light" panose="020B0502040204020203" pitchFamily="34" charset="0"/>
              </a:rPr>
              <a:t>F# runs on many platforms</a:t>
            </a:r>
          </a:p>
        </p:txBody>
      </p:sp>
      <p:sp>
        <p:nvSpPr>
          <p:cNvPr id="8" name="Right Arrow 7"/>
          <p:cNvSpPr/>
          <p:nvPr/>
        </p:nvSpPr>
        <p:spPr bwMode="auto">
          <a:xfrm>
            <a:off x="3684304" y="3784977"/>
            <a:ext cx="767986" cy="1023345"/>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89" tIns="38393" rIns="76789" bIns="38393" numCol="1" spcCol="0" rtlCol="0" anchor="ctr" anchorCtr="0" compatLnSpc="1">
            <a:prstTxWarp prst="textNoShape">
              <a:avLst/>
            </a:prstTxWarp>
          </a:bodyPr>
          <a:lstStyle/>
          <a:p>
            <a:pPr algn="ctr" defTabSz="767675" fontAlgn="base">
              <a:spcBef>
                <a:spcPct val="0"/>
              </a:spcBef>
              <a:spcAft>
                <a:spcPct val="0"/>
              </a:spcAft>
            </a:pPr>
            <a:endParaRPr lang="en-GB" dirty="0">
              <a:gradFill>
                <a:gsLst>
                  <a:gs pos="0">
                    <a:srgbClr val="FFFFFF"/>
                  </a:gs>
                  <a:gs pos="100000">
                    <a:srgbClr val="FFFFFF"/>
                  </a:gs>
                </a:gsLst>
                <a:lin ang="5400000" scaled="0"/>
              </a:gradFill>
              <a:latin typeface="Segoe UI Light" panose="020B0502040204020203" pitchFamily="34" charset="0"/>
            </a:endParaRPr>
          </a:p>
        </p:txBody>
      </p:sp>
      <p:sp>
        <p:nvSpPr>
          <p:cNvPr id="10" name="TextBox 9"/>
          <p:cNvSpPr txBox="1"/>
          <p:nvPr/>
        </p:nvSpPr>
        <p:spPr>
          <a:xfrm>
            <a:off x="51575" y="3837178"/>
            <a:ext cx="3553858" cy="523220"/>
          </a:xfrm>
          <a:prstGeom prst="rect">
            <a:avLst/>
          </a:prstGeom>
          <a:noFill/>
        </p:spPr>
        <p:txBody>
          <a:bodyPr wrap="none" lIns="0" tIns="0" rIns="0" bIns="0" rtlCol="0">
            <a:spAutoFit/>
          </a:bodyPr>
          <a:lstStyle/>
          <a:p>
            <a:pPr algn="ctr"/>
            <a:r>
              <a:rPr lang="en-GB" sz="3400" dirty="0">
                <a:gradFill>
                  <a:gsLst>
                    <a:gs pos="0">
                      <a:schemeClr val="tx1"/>
                    </a:gs>
                    <a:gs pos="86000">
                      <a:schemeClr val="tx1"/>
                    </a:gs>
                  </a:gsLst>
                  <a:lin ang="5400000" scaled="0"/>
                </a:gradFill>
                <a:latin typeface="Segoe UI Light" panose="020B0502040204020203" pitchFamily="34" charset="0"/>
              </a:rPr>
              <a:t>“F# is for Windows”</a:t>
            </a:r>
          </a:p>
        </p:txBody>
      </p:sp>
    </p:spTree>
    <p:extLst>
      <p:ext uri="{BB962C8B-B14F-4D97-AF65-F5344CB8AC3E}">
        <p14:creationId xmlns:p14="http://schemas.microsoft.com/office/powerpoint/2010/main" val="171749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endParaRPr sz="5600" b="1" dirty="0">
              <a:latin typeface="Segoe UI Light" panose="020B0502040204020203" pitchFamily="34" charset="0"/>
            </a:endParaRPr>
          </a:p>
        </p:txBody>
      </p:sp>
      <p:sp>
        <p:nvSpPr>
          <p:cNvPr id="4" name="Text Placeholder 3"/>
          <p:cNvSpPr>
            <a:spLocks noGrp="1"/>
          </p:cNvSpPr>
          <p:nvPr>
            <p:ph type="body" idx="1"/>
          </p:nvPr>
        </p:nvSpPr>
        <p:spPr>
          <a:xfrm>
            <a:off x="389437" y="1447807"/>
            <a:ext cx="8363937" cy="947952"/>
          </a:xfrm>
        </p:spPr>
        <p:txBody>
          <a:bodyPr/>
          <a:lstStyle/>
          <a:p>
            <a:pPr marL="0" indent="0">
              <a:buNone/>
            </a:pPr>
            <a:r>
              <a:rPr lang="en-GB" dirty="0" smtClean="0">
                <a:latin typeface="Segoe UI Light" panose="020B0502040204020203" pitchFamily="34" charset="0"/>
              </a:rPr>
              <a:t>F# </a:t>
            </a:r>
            <a:r>
              <a:rPr lang="en-GB" dirty="0" smtClean="0">
                <a:latin typeface="Segoe UI Light" panose="020B0502040204020203" pitchFamily="34" charset="0"/>
              </a:rPr>
              <a:t>has changed…</a:t>
            </a:r>
            <a:endParaRPr lang="en-GB" dirty="0" smtClean="0">
              <a:latin typeface="Segoe UI Light" panose="020B0502040204020203" pitchFamily="34" charset="0"/>
            </a:endParaRPr>
          </a:p>
          <a:p>
            <a:pPr lvl="1"/>
            <a:endParaRPr lang="en-GB" dirty="0">
              <a:latin typeface="Segoe UI Light" panose="020B0502040204020203" pitchFamily="34" charset="0"/>
            </a:endParaRPr>
          </a:p>
        </p:txBody>
      </p:sp>
      <p:sp>
        <p:nvSpPr>
          <p:cNvPr id="5" name="Text Placeholder 2"/>
          <p:cNvSpPr txBox="1">
            <a:spLocks/>
          </p:cNvSpPr>
          <p:nvPr/>
        </p:nvSpPr>
        <p:spPr>
          <a:xfrm>
            <a:off x="632774" y="1503563"/>
            <a:ext cx="8048625" cy="1428082"/>
          </a:xfrm>
          <a:prstGeom prst="rect">
            <a:avLst/>
          </a:prstGeom>
        </p:spPr>
        <p:txBody>
          <a:bodyPr vert="horz" wrap="square" lIns="0" tIns="0" rIns="0" bIns="0" rtlCol="0" anchor="ctr">
            <a:normAutofit/>
          </a:bodyPr>
          <a:lstStyle/>
          <a:p>
            <a:pPr marL="468736" indent="-468736" algn="ctr">
              <a:lnSpc>
                <a:spcPct val="90000"/>
              </a:lnSpc>
              <a:spcBef>
                <a:spcPct val="20000"/>
              </a:spcBef>
              <a:defRPr/>
            </a:pPr>
            <a:endParaRPr lang="en-GB" sz="3300" dirty="0">
              <a:gradFill>
                <a:gsLst>
                  <a:gs pos="0">
                    <a:schemeClr val="tx1"/>
                  </a:gs>
                  <a:gs pos="86000">
                    <a:schemeClr val="tx1"/>
                  </a:gs>
                </a:gsLst>
                <a:lin ang="5400000" scaled="0"/>
              </a:gradFill>
              <a:latin typeface="Segoe UI Light" panose="020B0502040204020203" pitchFamily="34" charset="0"/>
            </a:endParaRPr>
          </a:p>
        </p:txBody>
      </p:sp>
      <p:sp>
        <p:nvSpPr>
          <p:cNvPr id="6" name="Cloud 5"/>
          <p:cNvSpPr/>
          <p:nvPr/>
        </p:nvSpPr>
        <p:spPr bwMode="auto">
          <a:xfrm>
            <a:off x="4403122" y="2931641"/>
            <a:ext cx="4351924" cy="3031050"/>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89" tIns="38393" rIns="76789" bIns="38393" numCol="1" spcCol="0" rtlCol="0" anchor="ctr" anchorCtr="0" compatLnSpc="1">
            <a:prstTxWarp prst="textNoShape">
              <a:avLst/>
            </a:prstTxWarp>
          </a:bodyPr>
          <a:lstStyle/>
          <a:p>
            <a:pPr algn="ctr" defTabSz="767675" fontAlgn="base">
              <a:spcBef>
                <a:spcPct val="0"/>
              </a:spcBef>
              <a:spcAft>
                <a:spcPct val="0"/>
              </a:spcAft>
            </a:pPr>
            <a:r>
              <a:rPr lang="en-GB" sz="3600" dirty="0" smtClean="0">
                <a:solidFill>
                  <a:schemeClr val="accent4">
                    <a:lumMod val="50000"/>
                  </a:schemeClr>
                </a:solidFill>
                <a:latin typeface="Segoe UI Light" panose="020B0502040204020203" pitchFamily="34" charset="0"/>
              </a:rPr>
              <a:t>F</a:t>
            </a:r>
            <a:r>
              <a:rPr lang="en-GB" sz="3600" dirty="0">
                <a:solidFill>
                  <a:schemeClr val="accent4">
                    <a:lumMod val="50000"/>
                  </a:schemeClr>
                </a:solidFill>
                <a:latin typeface="Segoe UI Light" panose="020B0502040204020203" pitchFamily="34" charset="0"/>
              </a:rPr>
              <a:t># has many </a:t>
            </a:r>
            <a:r>
              <a:rPr lang="en-GB" sz="3600" dirty="0" smtClean="0">
                <a:solidFill>
                  <a:schemeClr val="accent4">
                    <a:lumMod val="50000"/>
                  </a:schemeClr>
                </a:solidFill>
                <a:latin typeface="Segoe UI Light" panose="020B0502040204020203" pitchFamily="34" charset="0"/>
              </a:rPr>
              <a:t>contributors</a:t>
            </a:r>
            <a:endParaRPr lang="en-GB" sz="3600" dirty="0">
              <a:solidFill>
                <a:schemeClr val="accent4">
                  <a:lumMod val="50000"/>
                </a:schemeClr>
              </a:solidFill>
              <a:latin typeface="Segoe UI Light" panose="020B0502040204020203" pitchFamily="34" charset="0"/>
            </a:endParaRPr>
          </a:p>
        </p:txBody>
      </p:sp>
      <p:sp>
        <p:nvSpPr>
          <p:cNvPr id="8" name="Right Arrow 7"/>
          <p:cNvSpPr/>
          <p:nvPr/>
        </p:nvSpPr>
        <p:spPr bwMode="auto">
          <a:xfrm>
            <a:off x="3430340" y="3784977"/>
            <a:ext cx="767986" cy="1023345"/>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89" tIns="38393" rIns="76789" bIns="38393" numCol="1" spcCol="0" rtlCol="0" anchor="ctr" anchorCtr="0" compatLnSpc="1">
            <a:prstTxWarp prst="textNoShape">
              <a:avLst/>
            </a:prstTxWarp>
          </a:bodyPr>
          <a:lstStyle/>
          <a:p>
            <a:pPr algn="ctr" defTabSz="767675" fontAlgn="base">
              <a:spcBef>
                <a:spcPct val="0"/>
              </a:spcBef>
              <a:spcAft>
                <a:spcPct val="0"/>
              </a:spcAft>
            </a:pPr>
            <a:endParaRPr lang="en-GB" dirty="0">
              <a:gradFill>
                <a:gsLst>
                  <a:gs pos="0">
                    <a:srgbClr val="FFFFFF"/>
                  </a:gs>
                  <a:gs pos="100000">
                    <a:srgbClr val="FFFFFF"/>
                  </a:gs>
                </a:gsLst>
                <a:lin ang="5400000" scaled="0"/>
              </a:gradFill>
              <a:latin typeface="Segoe UI Light" panose="020B0502040204020203" pitchFamily="34" charset="0"/>
            </a:endParaRPr>
          </a:p>
        </p:txBody>
      </p:sp>
      <p:sp>
        <p:nvSpPr>
          <p:cNvPr id="10" name="TextBox 9"/>
          <p:cNvSpPr txBox="1"/>
          <p:nvPr/>
        </p:nvSpPr>
        <p:spPr>
          <a:xfrm>
            <a:off x="812784" y="3837175"/>
            <a:ext cx="1959767" cy="1046440"/>
          </a:xfrm>
          <a:prstGeom prst="rect">
            <a:avLst/>
          </a:prstGeom>
          <a:noFill/>
        </p:spPr>
        <p:txBody>
          <a:bodyPr wrap="none" lIns="0" tIns="0" rIns="0" bIns="0" rtlCol="0">
            <a:spAutoFit/>
          </a:bodyPr>
          <a:lstStyle/>
          <a:p>
            <a:pPr algn="ctr"/>
            <a:r>
              <a:rPr lang="en-GB" sz="3400" dirty="0">
                <a:gradFill>
                  <a:gsLst>
                    <a:gs pos="0">
                      <a:schemeClr val="tx1"/>
                    </a:gs>
                    <a:gs pos="86000">
                      <a:schemeClr val="tx1"/>
                    </a:gs>
                  </a:gsLst>
                  <a:lin ang="5400000" scaled="0"/>
                </a:gradFill>
                <a:latin typeface="Segoe UI Light" panose="020B0502040204020203" pitchFamily="34" charset="0"/>
              </a:rPr>
              <a:t>“Microsoft </a:t>
            </a:r>
          </a:p>
          <a:p>
            <a:pPr algn="ctr"/>
            <a:r>
              <a:rPr lang="en-GB" sz="3400" dirty="0">
                <a:gradFill>
                  <a:gsLst>
                    <a:gs pos="0">
                      <a:schemeClr val="tx1"/>
                    </a:gs>
                    <a:gs pos="86000">
                      <a:schemeClr val="tx1"/>
                    </a:gs>
                  </a:gsLst>
                  <a:lin ang="5400000" scaled="0"/>
                </a:gradFill>
                <a:latin typeface="Segoe UI Light" panose="020B0502040204020203" pitchFamily="34" charset="0"/>
              </a:rPr>
              <a:t>makes F#”</a:t>
            </a:r>
          </a:p>
        </p:txBody>
      </p:sp>
    </p:spTree>
    <p:extLst>
      <p:ext uri="{BB962C8B-B14F-4D97-AF65-F5344CB8AC3E}">
        <p14:creationId xmlns:p14="http://schemas.microsoft.com/office/powerpoint/2010/main" val="17995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6"/>
            <a:ext cx="8382000" cy="623248"/>
          </a:xfrm>
        </p:spPr>
        <p:txBody>
          <a:bodyPr/>
          <a:lstStyle/>
          <a:p>
            <a:pPr algn="ctr"/>
            <a:r>
              <a:rPr lang="en-GB" dirty="0" smtClean="0">
                <a:latin typeface="Segoe UI Light" panose="020B0502040204020203" pitchFamily="34" charset="0"/>
              </a:rPr>
              <a:t>Back to the main topic…</a:t>
            </a:r>
            <a:endParaRPr lang="en-GB" b="1" dirty="0">
              <a:latin typeface="Segoe UI Light" panose="020B0502040204020203" pitchFamily="34" charset="0"/>
            </a:endParaRPr>
          </a:p>
        </p:txBody>
      </p:sp>
    </p:spTree>
    <p:extLst>
      <p:ext uri="{BB962C8B-B14F-4D97-AF65-F5344CB8AC3E}">
        <p14:creationId xmlns:p14="http://schemas.microsoft.com/office/powerpoint/2010/main" val="87971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7"/>
            <a:ext cx="8382000" cy="2340641"/>
          </a:xfrm>
        </p:spPr>
        <p:txBody>
          <a:bodyPr/>
          <a:lstStyle/>
          <a:p>
            <a:pPr algn="ctr"/>
            <a:r>
              <a:rPr lang="en-GB" dirty="0" smtClean="0">
                <a:latin typeface="Segoe UI Light" panose="020B0502040204020203" pitchFamily="34" charset="0"/>
              </a:rPr>
              <a:t>We need to bring information </a:t>
            </a:r>
            <a:r>
              <a:rPr lang="en-GB" b="1" dirty="0" smtClean="0">
                <a:latin typeface="Segoe UI Light" panose="020B0502040204020203" pitchFamily="34" charset="0"/>
              </a:rPr>
              <a:t>into</a:t>
            </a:r>
            <a:r>
              <a:rPr lang="en-GB" dirty="0" smtClean="0">
                <a:latin typeface="Segoe UI Light" panose="020B0502040204020203" pitchFamily="34" charset="0"/>
              </a:rPr>
              <a:t> the language…</a:t>
            </a:r>
            <a:br>
              <a:rPr lang="en-GB" dirty="0" smtClean="0">
                <a:latin typeface="Segoe UI Light" panose="020B0502040204020203" pitchFamily="34" charset="0"/>
              </a:rPr>
            </a:br>
            <a:r>
              <a:rPr lang="en-GB" dirty="0" smtClean="0">
                <a:latin typeface="Segoe UI Light" panose="020B0502040204020203" pitchFamily="34" charset="0"/>
              </a:rPr>
              <a:t/>
            </a:r>
            <a:br>
              <a:rPr lang="en-GB" dirty="0" smtClean="0">
                <a:latin typeface="Segoe UI Light" panose="020B0502040204020203" pitchFamily="34" charset="0"/>
              </a:rPr>
            </a:br>
            <a:r>
              <a:rPr lang="en-GB" sz="3400" dirty="0">
                <a:latin typeface="Segoe UI Light" panose="020B0502040204020203" pitchFamily="34" charset="0"/>
              </a:rPr>
              <a:t>At </a:t>
            </a:r>
            <a:r>
              <a:rPr lang="en-GB" sz="3400" b="1" dirty="0">
                <a:latin typeface="Segoe UI Light" panose="020B0502040204020203" pitchFamily="34" charset="0"/>
              </a:rPr>
              <a:t>internet-scale</a:t>
            </a:r>
            <a:r>
              <a:rPr lang="en-GB" sz="3400" dirty="0">
                <a:latin typeface="Segoe UI Light" panose="020B0502040204020203" pitchFamily="34" charset="0"/>
              </a:rPr>
              <a:t>, </a:t>
            </a:r>
            <a:r>
              <a:rPr lang="en-GB" sz="3400" b="1" dirty="0">
                <a:latin typeface="Segoe UI Light" panose="020B0502040204020203" pitchFamily="34" charset="0"/>
              </a:rPr>
              <a:t>strongly tooled</a:t>
            </a:r>
            <a:r>
              <a:rPr lang="en-GB" sz="3400" dirty="0">
                <a:latin typeface="Segoe UI Light" panose="020B0502040204020203" pitchFamily="34" charset="0"/>
              </a:rPr>
              <a:t>, </a:t>
            </a:r>
            <a:r>
              <a:rPr lang="en-GB" sz="3400" b="1" dirty="0">
                <a:latin typeface="Segoe UI Light" panose="020B0502040204020203" pitchFamily="34" charset="0"/>
              </a:rPr>
              <a:t>strongly typed</a:t>
            </a:r>
            <a:endParaRPr lang="en-GB" b="1" dirty="0">
              <a:latin typeface="Segoe UI Light" panose="020B0502040204020203" pitchFamily="34" charset="0"/>
            </a:endParaRPr>
          </a:p>
        </p:txBody>
      </p:sp>
    </p:spTree>
    <p:extLst>
      <p:ext uri="{BB962C8B-B14F-4D97-AF65-F5344CB8AC3E}">
        <p14:creationId xmlns:p14="http://schemas.microsoft.com/office/powerpoint/2010/main" val="387816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7"/>
            <a:ext cx="8382000" cy="2880789"/>
          </a:xfrm>
        </p:spPr>
        <p:txBody>
          <a:bodyPr/>
          <a:lstStyle/>
          <a:p>
            <a:pPr algn="ctr"/>
            <a:r>
              <a:rPr lang="en-GB" dirty="0" smtClean="0">
                <a:latin typeface="Segoe UI Light" panose="020B0502040204020203" pitchFamily="34" charset="0"/>
              </a:rPr>
              <a:t>Demo: Integrate all of </a:t>
            </a:r>
            <a:r>
              <a:rPr lang="en-GB" dirty="0" smtClean="0">
                <a:latin typeface="Segoe UI Light" panose="020B0502040204020203" pitchFamily="34" charset="0"/>
                <a:hlinkClick r:id="rId2"/>
              </a:rPr>
              <a:t>freebase.com</a:t>
            </a:r>
            <a:r>
              <a:rPr lang="en-GB" dirty="0" smtClean="0">
                <a:latin typeface="Segoe UI Light" panose="020B0502040204020203" pitchFamily="34" charset="0"/>
              </a:rPr>
              <a:t> </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“as if it were a library”</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sz="2800" dirty="0" smtClean="0">
                <a:latin typeface="Segoe UI Light" panose="020B0502040204020203" pitchFamily="34" charset="0"/>
              </a:rPr>
              <a:t>40M entities, 1Billion facts, 24,000 types, 65,000 properties</a:t>
            </a:r>
            <a:endParaRPr lang="en-GB" sz="2800" b="1" dirty="0">
              <a:latin typeface="Segoe UI Light" panose="020B0502040204020203" pitchFamily="34" charset="0"/>
            </a:endParaRPr>
          </a:p>
        </p:txBody>
      </p:sp>
    </p:spTree>
    <p:extLst>
      <p:ext uri="{BB962C8B-B14F-4D97-AF65-F5344CB8AC3E}">
        <p14:creationId xmlns:p14="http://schemas.microsoft.com/office/powerpoint/2010/main" val="41276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Demo: F# to </a:t>
            </a:r>
            <a:r>
              <a:rPr lang="en-GB" dirty="0" err="1" smtClean="0">
                <a:latin typeface="Segoe UI Light" panose="020B0502040204020203" pitchFamily="34" charset="0"/>
              </a:rPr>
              <a:t>WorldBank</a:t>
            </a:r>
            <a:endParaRPr lang="en-GB" dirty="0">
              <a:latin typeface="Segoe UI Light" panose="020B0502040204020203" pitchFamily="34" charset="0"/>
            </a:endParaRPr>
          </a:p>
        </p:txBody>
      </p:sp>
    </p:spTree>
    <p:extLst>
      <p:ext uri="{BB962C8B-B14F-4D97-AF65-F5344CB8AC3E}">
        <p14:creationId xmlns:p14="http://schemas.microsoft.com/office/powerpoint/2010/main" val="16285624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37" y="1062681"/>
            <a:ext cx="8382000" cy="5900077"/>
          </a:xfrm>
        </p:spPr>
        <p:txBody>
          <a:bodyPr/>
          <a:lstStyle/>
          <a:p>
            <a:pPr algn="ctr"/>
            <a:r>
              <a:rPr lang="en-GB" b="1" smtClean="0">
                <a:latin typeface="Segoe UI Light" panose="020B0502040204020203" pitchFamily="34" charset="0"/>
              </a:rPr>
              <a:t>A Type Provider is….</a:t>
            </a:r>
            <a:br>
              <a:rPr lang="en-GB" b="1" smtClean="0">
                <a:latin typeface="Segoe UI Light" panose="020B0502040204020203" pitchFamily="34" charset="0"/>
              </a:rPr>
            </a:br>
            <a:r>
              <a:rPr lang="en-GB" b="1" smtClean="0">
                <a:latin typeface="Segoe UI Light" panose="020B0502040204020203" pitchFamily="34" charset="0"/>
              </a:rPr>
              <a:t/>
            </a:r>
            <a:br>
              <a:rPr lang="en-GB" b="1" smtClean="0">
                <a:latin typeface="Segoe UI Light" panose="020B0502040204020203" pitchFamily="34" charset="0"/>
              </a:rPr>
            </a:br>
            <a:r>
              <a:rPr lang="en-GB" sz="2800" smtClean="0">
                <a:latin typeface="Segoe UI Light" panose="020B0502040204020203" pitchFamily="34" charset="0"/>
              </a:rPr>
              <a:t>“Just like a library”</a:t>
            </a:r>
            <a:br>
              <a:rPr lang="en-GB" sz="2800" smtClean="0">
                <a:latin typeface="Segoe UI Light" panose="020B0502040204020203" pitchFamily="34" charset="0"/>
              </a:rPr>
            </a:br>
            <a:r>
              <a:rPr lang="en-GB" sz="2800" smtClean="0">
                <a:latin typeface="Segoe UI Light" panose="020B0502040204020203" pitchFamily="34" charset="0"/>
              </a:rPr>
              <a:t/>
            </a:r>
            <a:br>
              <a:rPr lang="en-GB" sz="2800" smtClean="0">
                <a:latin typeface="Segoe UI Light" panose="020B0502040204020203" pitchFamily="34" charset="0"/>
              </a:rPr>
            </a:br>
            <a:r>
              <a:rPr lang="en-GB" sz="3600" smtClean="0">
                <a:latin typeface="Segoe UI Light" panose="020B0502040204020203" pitchFamily="34" charset="0"/>
              </a:rPr>
              <a:t>“</a:t>
            </a:r>
            <a:r>
              <a:rPr lang="en-GB" sz="2800" smtClean="0">
                <a:latin typeface="Segoe UI Light" panose="020B0502040204020203" pitchFamily="34" charset="0"/>
              </a:rPr>
              <a:t>A design-time component that computes a space of types and methods on-demand…”</a:t>
            </a:r>
            <a:br>
              <a:rPr lang="en-GB" sz="2800" smtClean="0">
                <a:latin typeface="Segoe UI Light" panose="020B0502040204020203" pitchFamily="34" charset="0"/>
              </a:rPr>
            </a:br>
            <a:r>
              <a:rPr lang="en-GB" sz="2800" smtClean="0">
                <a:latin typeface="Segoe UI Light" panose="020B0502040204020203" pitchFamily="34" charset="0"/>
              </a:rPr>
              <a:t/>
            </a:r>
            <a:br>
              <a:rPr lang="en-GB" sz="2800" smtClean="0">
                <a:latin typeface="Segoe UI Light" panose="020B0502040204020203" pitchFamily="34" charset="0"/>
              </a:rPr>
            </a:br>
            <a:r>
              <a:rPr lang="en-GB" sz="2800" smtClean="0">
                <a:latin typeface="Segoe UI Light" panose="020B0502040204020203" pitchFamily="34" charset="0"/>
              </a:rPr>
              <a:t>“An adaptor between data/services and the .NET type system…”</a:t>
            </a:r>
            <a:br>
              <a:rPr lang="en-GB" sz="2800" smtClean="0">
                <a:latin typeface="Segoe UI Light" panose="020B0502040204020203" pitchFamily="34" charset="0"/>
              </a:rPr>
            </a:br>
            <a:r>
              <a:rPr lang="en-GB" sz="2800" smtClean="0">
                <a:latin typeface="Segoe UI Light" panose="020B0502040204020203" pitchFamily="34" charset="0"/>
              </a:rPr>
              <a:t/>
            </a:r>
            <a:br>
              <a:rPr lang="en-GB" sz="2800" smtClean="0">
                <a:latin typeface="Segoe UI Light" panose="020B0502040204020203" pitchFamily="34" charset="0"/>
              </a:rPr>
            </a:br>
            <a:r>
              <a:rPr lang="en-GB" sz="2800" smtClean="0">
                <a:latin typeface="Segoe UI Light" panose="020B0502040204020203" pitchFamily="34" charset="0"/>
              </a:rPr>
              <a:t>“On-demand, scalable compile-time provision of type/module definitions…”</a:t>
            </a:r>
            <a:br>
              <a:rPr lang="en-GB" sz="2800" smtClean="0">
                <a:latin typeface="Segoe UI Light" panose="020B0502040204020203" pitchFamily="34" charset="0"/>
              </a:rPr>
            </a:br>
            <a:r>
              <a:rPr lang="en-GB" sz="2800" smtClean="0">
                <a:latin typeface="Segoe UI Light" panose="020B0502040204020203" pitchFamily="34" charset="0"/>
              </a:rPr>
              <a:t/>
            </a:r>
            <a:br>
              <a:rPr lang="en-GB" sz="2800" smtClean="0">
                <a:latin typeface="Segoe UI Light" panose="020B0502040204020203" pitchFamily="34" charset="0"/>
              </a:rPr>
            </a:br>
            <a:endParaRPr lang="en-GB" sz="2000" dirty="0">
              <a:latin typeface="Segoe UI Light" panose="020B0502040204020203" pitchFamily="34" charset="0"/>
            </a:endParaRPr>
          </a:p>
        </p:txBody>
      </p:sp>
    </p:spTree>
    <p:extLst>
      <p:ext uri="{BB962C8B-B14F-4D97-AF65-F5344CB8AC3E}">
        <p14:creationId xmlns:p14="http://schemas.microsoft.com/office/powerpoint/2010/main" val="81942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2465290"/>
          </a:xfrm>
        </p:spPr>
        <p:txBody>
          <a:bodyPr/>
          <a:lstStyle/>
          <a:p>
            <a:r>
              <a:rPr lang="en-GB" dirty="0" smtClean="0">
                <a:latin typeface="Segoe UI Light" panose="020B0502040204020203" pitchFamily="34" charset="0"/>
                <a:cs typeface="Vani" panose="020B0502040204020203" pitchFamily="34" charset="0"/>
              </a:rPr>
              <a:t>Theme #1</a:t>
            </a:r>
            <a:br>
              <a:rPr lang="en-GB" dirty="0" smtClean="0">
                <a:latin typeface="Segoe UI Light" panose="020B0502040204020203" pitchFamily="34" charset="0"/>
                <a:cs typeface="Vani" panose="020B0502040204020203" pitchFamily="34" charset="0"/>
              </a:rPr>
            </a:br>
            <a:r>
              <a:rPr lang="en-GB" dirty="0">
                <a:latin typeface="Segoe UI Light" panose="020B0502040204020203" pitchFamily="34" charset="0"/>
                <a:cs typeface="Vani" panose="020B0502040204020203" pitchFamily="34" charset="0"/>
              </a:rPr>
              <a:t/>
            </a:r>
            <a:br>
              <a:rPr lang="en-GB" dirty="0">
                <a:latin typeface="Segoe UI Light" panose="020B0502040204020203" pitchFamily="34" charset="0"/>
                <a:cs typeface="Vani" panose="020B0502040204020203" pitchFamily="34" charset="0"/>
              </a:rPr>
            </a:br>
            <a:r>
              <a:rPr lang="en-GB" sz="4400" dirty="0" smtClean="0">
                <a:latin typeface="Segoe UI Light" panose="020B0502040204020203" pitchFamily="34" charset="0"/>
                <a:cs typeface="Vani" panose="020B0502040204020203" pitchFamily="34" charset="0"/>
              </a:rPr>
              <a:t>On-Demand Type Environment = Internet Scalable</a:t>
            </a:r>
            <a:endParaRPr lang="en-GB" sz="4400" dirty="0">
              <a:latin typeface="Segoe UI Light" panose="020B0502040204020203" pitchFamily="34" charset="0"/>
              <a:cs typeface="Vani" panose="020B0502040204020203" pitchFamily="34" charset="0"/>
            </a:endParaRPr>
          </a:p>
        </p:txBody>
      </p:sp>
    </p:spTree>
    <p:extLst>
      <p:ext uri="{BB962C8B-B14F-4D97-AF65-F5344CB8AC3E}">
        <p14:creationId xmlns:p14="http://schemas.microsoft.com/office/powerpoint/2010/main" val="2084841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228601"/>
            <a:ext cx="8363938" cy="664797"/>
          </a:xfrm>
        </p:spPr>
        <p:txBody>
          <a:bodyPr/>
          <a:lstStyle/>
          <a:p>
            <a:r>
              <a:rPr lang="en-GB" sz="4800" dirty="0">
                <a:latin typeface="Segoe UI Light" panose="020B0502040204020203" pitchFamily="34" charset="0"/>
              </a:rPr>
              <a:t>On-Demand Type Provision</a:t>
            </a:r>
            <a:endParaRPr lang="en-GB" dirty="0">
              <a:latin typeface="Segoe UI Light" panose="020B0502040204020203" pitchFamily="34" charset="0"/>
            </a:endParaRPr>
          </a:p>
        </p:txBody>
      </p:sp>
      <p:sp>
        <p:nvSpPr>
          <p:cNvPr id="4" name="Text Placeholder 3"/>
          <p:cNvSpPr>
            <a:spLocks noGrp="1"/>
          </p:cNvSpPr>
          <p:nvPr>
            <p:ph type="body" sz="quarter" idx="10"/>
          </p:nvPr>
        </p:nvSpPr>
        <p:spPr>
          <a:xfrm>
            <a:off x="389436" y="1447809"/>
            <a:ext cx="8986576" cy="5803897"/>
          </a:xfrm>
        </p:spPr>
        <p:txBody>
          <a:bodyPr/>
          <a:lstStyle/>
          <a:p>
            <a:pPr marL="0" indent="0">
              <a:buNone/>
            </a:pPr>
            <a:r>
              <a:rPr lang="en-GB" sz="2000" b="1" dirty="0" smtClean="0">
                <a:solidFill>
                  <a:srgbClr val="002060"/>
                </a:solidFill>
                <a:latin typeface="Segoe UI Light" panose="020B0502040204020203" pitchFamily="34" charset="0"/>
                <a:cs typeface="Consolas" pitchFamily="49" charset="0"/>
              </a:rPr>
              <a:t>		let data = </a:t>
            </a:r>
            <a:r>
              <a:rPr lang="en-GB" sz="2000" b="1" dirty="0" err="1" smtClean="0">
                <a:solidFill>
                  <a:srgbClr val="002060"/>
                </a:solidFill>
                <a:latin typeface="Segoe UI Light" panose="020B0502040204020203" pitchFamily="34" charset="0"/>
                <a:cs typeface="Consolas" pitchFamily="49" charset="0"/>
              </a:rPr>
              <a:t>Freebase.GetDataContext</a:t>
            </a:r>
            <a:r>
              <a:rPr lang="en-GB" sz="2000" b="1" dirty="0">
                <a:solidFill>
                  <a:srgbClr val="002060"/>
                </a:solidFill>
                <a:latin typeface="Segoe UI Light" panose="020B0502040204020203" pitchFamily="34" charset="0"/>
                <a:cs typeface="Consolas" pitchFamily="49" charset="0"/>
              </a:rPr>
              <a:t>()</a:t>
            </a:r>
            <a:endParaRPr lang="en-GB" sz="2000" b="1" dirty="0" smtClean="0">
              <a:solidFill>
                <a:srgbClr val="002060"/>
              </a:solidFill>
              <a:latin typeface="Segoe UI Light" panose="020B0502040204020203" pitchFamily="34" charset="0"/>
              <a:cs typeface="Consolas" pitchFamily="49" charset="0"/>
            </a:endParaRPr>
          </a:p>
          <a:p>
            <a:pPr marL="514350" indent="-514350">
              <a:buFont typeface="+mj-lt"/>
              <a:buAutoNum type="arabicPeriod"/>
            </a:pPr>
            <a:endParaRPr lang="en-GB" sz="1050" dirty="0" smtClean="0">
              <a:latin typeface="Segoe UI Light" panose="020B0502040204020203" pitchFamily="34" charset="0"/>
            </a:endParaRPr>
          </a:p>
          <a:p>
            <a:pPr marL="0" indent="0">
              <a:buNone/>
            </a:pPr>
            <a:r>
              <a:rPr lang="en-GB" sz="2400" dirty="0" smtClean="0">
                <a:latin typeface="Segoe UI Light" panose="020B0502040204020203" pitchFamily="34" charset="0"/>
              </a:rPr>
              <a:t>1. Compiler/IDE requests </a:t>
            </a:r>
            <a:r>
              <a:rPr lang="en-GB" sz="2400" dirty="0">
                <a:latin typeface="Segoe UI Light" panose="020B0502040204020203" pitchFamily="34" charset="0"/>
              </a:rPr>
              <a:t>metadata for </a:t>
            </a:r>
            <a:r>
              <a:rPr lang="en-GB" sz="2400" dirty="0" smtClean="0">
                <a:latin typeface="Segoe UI Light" panose="020B0502040204020203" pitchFamily="34" charset="0"/>
              </a:rPr>
              <a:t>symbol </a:t>
            </a:r>
            <a:r>
              <a:rPr lang="en-GB" sz="1800" dirty="0" err="1" smtClean="0">
                <a:latin typeface="Segoe UI Light" panose="020B0502040204020203" pitchFamily="34" charset="0"/>
                <a:cs typeface="Consolas" pitchFamily="49" charset="0"/>
              </a:rPr>
              <a:t>GetDataContext</a:t>
            </a:r>
            <a:endParaRPr lang="en-GB" sz="2400" dirty="0" smtClean="0">
              <a:latin typeface="Segoe UI Light" panose="020B0502040204020203" pitchFamily="34" charset="0"/>
            </a:endParaRPr>
          </a:p>
          <a:p>
            <a:pPr marL="917696" lvl="1" indent="-514350">
              <a:buFont typeface="Wingdings" pitchFamily="2" charset="2"/>
              <a:buChar char="ü"/>
            </a:pPr>
            <a:r>
              <a:rPr lang="en-GB" sz="2000" dirty="0" smtClean="0">
                <a:latin typeface="Segoe UI Light" panose="020B0502040204020203" pitchFamily="34" charset="0"/>
              </a:rPr>
              <a:t>Provider reports return type of </a:t>
            </a:r>
            <a:r>
              <a:rPr lang="en-GB" sz="1800" dirty="0" err="1" smtClean="0">
                <a:latin typeface="Segoe UI Light" panose="020B0502040204020203" pitchFamily="34" charset="0"/>
                <a:cs typeface="Consolas" pitchFamily="49" charset="0"/>
              </a:rPr>
              <a:t>FreebaseDataContext</a:t>
            </a:r>
            <a:endParaRPr lang="en-GB" sz="2000" dirty="0" smtClean="0">
              <a:latin typeface="Segoe UI Light" panose="020B0502040204020203" pitchFamily="34" charset="0"/>
            </a:endParaRPr>
          </a:p>
          <a:p>
            <a:pPr marL="0" indent="0">
              <a:buNone/>
            </a:pPr>
            <a:endParaRPr lang="en-GB" sz="2400" dirty="0">
              <a:latin typeface="Segoe UI Light" panose="020B0502040204020203" pitchFamily="34" charset="0"/>
            </a:endParaRPr>
          </a:p>
          <a:p>
            <a:pPr marL="0" lvl="0" indent="0">
              <a:buNone/>
            </a:pPr>
            <a:r>
              <a:rPr lang="en-GB" sz="2000" b="1" dirty="0" smtClean="0">
                <a:solidFill>
                  <a:srgbClr val="002060"/>
                </a:solidFill>
                <a:latin typeface="Segoe UI Light" panose="020B0502040204020203" pitchFamily="34" charset="0"/>
                <a:cs typeface="Consolas" pitchFamily="49" charset="0"/>
              </a:rPr>
              <a:t>		data.</a:t>
            </a:r>
            <a:endParaRPr lang="en-GB" sz="2000" b="1" dirty="0">
              <a:solidFill>
                <a:srgbClr val="002060"/>
              </a:solidFill>
              <a:latin typeface="Segoe UI Light" panose="020B0502040204020203" pitchFamily="34" charset="0"/>
              <a:cs typeface="Consolas" pitchFamily="49" charset="0"/>
            </a:endParaRPr>
          </a:p>
          <a:p>
            <a:pPr marL="514350" indent="-514350">
              <a:buFont typeface="+mj-lt"/>
              <a:buAutoNum type="arabicPeriod"/>
            </a:pPr>
            <a:endParaRPr lang="en-GB" sz="2400" dirty="0" smtClean="0">
              <a:latin typeface="Segoe UI Light" panose="020B0502040204020203" pitchFamily="34" charset="0"/>
            </a:endParaRPr>
          </a:p>
          <a:p>
            <a:pPr marL="0" indent="0">
              <a:buNone/>
            </a:pPr>
            <a:r>
              <a:rPr lang="en-GB" sz="2400" dirty="0" smtClean="0">
                <a:latin typeface="Segoe UI Light" panose="020B0502040204020203" pitchFamily="34" charset="0"/>
              </a:rPr>
              <a:t>2. Compiler/IDE requests contents of type </a:t>
            </a:r>
            <a:r>
              <a:rPr lang="en-GB" sz="1800" dirty="0" err="1" smtClean="0">
                <a:gradFill>
                  <a:gsLst>
                    <a:gs pos="0">
                      <a:prstClr val="black"/>
                    </a:gs>
                    <a:gs pos="86000">
                      <a:prstClr val="black"/>
                    </a:gs>
                  </a:gsLst>
                  <a:lin ang="5400000" scaled="0"/>
                </a:gradFill>
                <a:latin typeface="Segoe UI Light" panose="020B0502040204020203" pitchFamily="34" charset="0"/>
                <a:cs typeface="Consolas" pitchFamily="49" charset="0"/>
              </a:rPr>
              <a:t>FreebaseDataContext</a:t>
            </a:r>
            <a:endParaRPr lang="en-GB" sz="2400" dirty="0" smtClean="0">
              <a:latin typeface="Segoe UI Light" panose="020B0502040204020203" pitchFamily="34" charset="0"/>
            </a:endParaRPr>
          </a:p>
          <a:p>
            <a:pPr marL="917696" lvl="1" indent="-514350">
              <a:buFont typeface="Wingdings" pitchFamily="2" charset="2"/>
              <a:buChar char="ü"/>
            </a:pPr>
            <a:r>
              <a:rPr lang="en-GB" sz="2000" dirty="0">
                <a:gradFill>
                  <a:gsLst>
                    <a:gs pos="0">
                      <a:prstClr val="black"/>
                    </a:gs>
                    <a:gs pos="86000">
                      <a:prstClr val="black"/>
                    </a:gs>
                  </a:gsLst>
                  <a:lin ang="5400000" scaled="0"/>
                </a:gradFill>
                <a:latin typeface="Segoe UI Light" panose="020B0502040204020203" pitchFamily="34" charset="0"/>
              </a:rPr>
              <a:t>Provider </a:t>
            </a:r>
            <a:r>
              <a:rPr lang="en-GB" sz="2000" dirty="0" smtClean="0">
                <a:gradFill>
                  <a:gsLst>
                    <a:gs pos="0">
                      <a:prstClr val="black"/>
                    </a:gs>
                    <a:gs pos="86000">
                      <a:prstClr val="black"/>
                    </a:gs>
                  </a:gsLst>
                  <a:lin ang="5400000" scaled="0"/>
                </a:gradFill>
                <a:latin typeface="Segoe UI Light" panose="020B0502040204020203" pitchFamily="34" charset="0"/>
              </a:rPr>
              <a:t>asks Freebase metadata service for top-level domains</a:t>
            </a:r>
          </a:p>
          <a:p>
            <a:pPr marL="917696" lvl="1" indent="-514350">
              <a:buFont typeface="Wingdings" pitchFamily="2" charset="2"/>
              <a:buChar char="ü"/>
            </a:pPr>
            <a:r>
              <a:rPr lang="en-GB" sz="2000" dirty="0" smtClean="0">
                <a:gradFill>
                  <a:gsLst>
                    <a:gs pos="0">
                      <a:prstClr val="black"/>
                    </a:gs>
                    <a:gs pos="86000">
                      <a:prstClr val="black"/>
                    </a:gs>
                  </a:gsLst>
                  <a:lin ang="5400000" scaled="0"/>
                </a:gradFill>
                <a:latin typeface="Segoe UI Light" panose="020B0502040204020203" pitchFamily="34" charset="0"/>
              </a:rPr>
              <a:t>Provider reports top-level domains of Freebase as properties of the type</a:t>
            </a:r>
          </a:p>
          <a:p>
            <a:pPr marL="514350" indent="-514350">
              <a:buFont typeface="+mj-lt"/>
              <a:buAutoNum type="arabicPeriod"/>
            </a:pPr>
            <a:endParaRPr lang="en-GB" sz="2400" dirty="0" smtClean="0">
              <a:latin typeface="Segoe UI Light" panose="020B0502040204020203" pitchFamily="34" charset="0"/>
            </a:endParaRPr>
          </a:p>
          <a:p>
            <a:pPr marL="0" lvl="0" indent="0">
              <a:buNone/>
            </a:pPr>
            <a:r>
              <a:rPr lang="en-GB" sz="1800" b="1" dirty="0" smtClean="0">
                <a:solidFill>
                  <a:srgbClr val="002060"/>
                </a:solidFill>
                <a:latin typeface="Segoe UI Light" panose="020B0502040204020203" pitchFamily="34" charset="0"/>
                <a:cs typeface="Consolas" pitchFamily="49" charset="0"/>
              </a:rPr>
              <a:t>		</a:t>
            </a:r>
            <a:r>
              <a:rPr lang="en-GB" sz="2000" b="1" dirty="0" err="1" smtClean="0">
                <a:solidFill>
                  <a:srgbClr val="002060"/>
                </a:solidFill>
                <a:latin typeface="Segoe UI Light" panose="020B0502040204020203" pitchFamily="34" charset="0"/>
                <a:cs typeface="Consolas" pitchFamily="49" charset="0"/>
              </a:rPr>
              <a:t>data.Society</a:t>
            </a:r>
            <a:endParaRPr lang="en-GB" sz="2000" b="1" dirty="0">
              <a:solidFill>
                <a:srgbClr val="002060"/>
              </a:solidFill>
              <a:latin typeface="Segoe UI Light" panose="020B0502040204020203" pitchFamily="34" charset="0"/>
              <a:cs typeface="Consolas" pitchFamily="49" charset="0"/>
            </a:endParaRPr>
          </a:p>
          <a:p>
            <a:pPr marL="514350" lvl="0" indent="-514350">
              <a:buFont typeface="+mj-lt"/>
              <a:buAutoNum type="arabicPeriod"/>
            </a:pPr>
            <a:endParaRPr lang="en-GB" sz="2400" dirty="0">
              <a:gradFill>
                <a:gsLst>
                  <a:gs pos="0">
                    <a:prstClr val="black"/>
                  </a:gs>
                  <a:gs pos="86000">
                    <a:prstClr val="black"/>
                  </a:gs>
                </a:gsLst>
                <a:lin ang="5400000" scaled="0"/>
              </a:gradFill>
              <a:latin typeface="Segoe UI Light" panose="020B0502040204020203" pitchFamily="34" charset="0"/>
            </a:endParaRPr>
          </a:p>
          <a:p>
            <a:pPr marL="0" indent="0">
              <a:buNone/>
            </a:pPr>
            <a:r>
              <a:rPr lang="en-GB" sz="2400" dirty="0" smtClean="0">
                <a:latin typeface="Segoe UI Light" panose="020B0502040204020203" pitchFamily="34" charset="0"/>
              </a:rPr>
              <a:t>3. </a:t>
            </a:r>
            <a:r>
              <a:rPr lang="en-GB" sz="2400" dirty="0">
                <a:latin typeface="Segoe UI Light" panose="020B0502040204020203" pitchFamily="34" charset="0"/>
              </a:rPr>
              <a:t>Compiler/IDE requests metadata for symbol </a:t>
            </a:r>
            <a:r>
              <a:rPr lang="en-GB" sz="1800" dirty="0" smtClean="0">
                <a:latin typeface="Segoe UI Light" panose="020B0502040204020203" pitchFamily="34" charset="0"/>
                <a:cs typeface="Consolas" pitchFamily="49" charset="0"/>
              </a:rPr>
              <a:t>Society</a:t>
            </a:r>
          </a:p>
          <a:p>
            <a:pPr marL="0" indent="0">
              <a:buNone/>
            </a:pPr>
            <a:r>
              <a:rPr lang="en-GB" sz="1800" dirty="0" smtClean="0">
                <a:latin typeface="Segoe UI Light" panose="020B0502040204020203" pitchFamily="34" charset="0"/>
                <a:cs typeface="Consolas" pitchFamily="49" charset="0"/>
              </a:rPr>
              <a:t>...</a:t>
            </a:r>
            <a:endParaRPr lang="en-GB" sz="2400" dirty="0" smtClean="0">
              <a:latin typeface="Segoe UI Light" panose="020B0502040204020203" pitchFamily="34" charset="0"/>
            </a:endParaRPr>
          </a:p>
          <a:p>
            <a:endParaRPr lang="en-GB" sz="2400" dirty="0">
              <a:latin typeface="Segoe UI Light" panose="020B0502040204020203" pitchFamily="34" charset="0"/>
            </a:endParaRPr>
          </a:p>
        </p:txBody>
      </p:sp>
    </p:spTree>
    <p:extLst>
      <p:ext uri="{BB962C8B-B14F-4D97-AF65-F5344CB8AC3E}">
        <p14:creationId xmlns:p14="http://schemas.microsoft.com/office/powerpoint/2010/main" val="3869259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2492990"/>
          </a:xfrm>
        </p:spPr>
        <p:txBody>
          <a:bodyPr/>
          <a:lstStyle/>
          <a:p>
            <a:r>
              <a:rPr lang="en-GB" dirty="0" smtClean="0">
                <a:latin typeface="Segoe UI Light" panose="020B0502040204020203" pitchFamily="34" charset="0"/>
              </a:rPr>
              <a:t>Theme #2</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Many Data Sources, One Mechanism</a:t>
            </a:r>
            <a:endParaRPr lang="en-GB" dirty="0">
              <a:latin typeface="Segoe UI Light" panose="020B0502040204020203" pitchFamily="34" charset="0"/>
            </a:endParaRPr>
          </a:p>
        </p:txBody>
      </p:sp>
    </p:spTree>
    <p:extLst>
      <p:ext uri="{BB962C8B-B14F-4D97-AF65-F5344CB8AC3E}">
        <p14:creationId xmlns:p14="http://schemas.microsoft.com/office/powerpoint/2010/main" val="750265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23248"/>
          </a:xfrm>
        </p:spPr>
        <p:txBody>
          <a:bodyPr/>
          <a:lstStyle/>
          <a:p>
            <a:r>
              <a:rPr lang="en-GB" dirty="0" smtClean="0">
                <a:latin typeface="Segoe UI Light" panose="020B0502040204020203" pitchFamily="34" charset="0"/>
              </a:rPr>
              <a:t>The Information Revolution</a:t>
            </a:r>
            <a:endParaRPr lang="en-GB" dirty="0">
              <a:latin typeface="Segoe UI Light" panose="020B0502040204020203" pitchFamily="34" charset="0"/>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15" y="1419366"/>
            <a:ext cx="8023068" cy="46817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4078088717"/>
              </p:ext>
            </p:extLst>
          </p:nvPr>
        </p:nvGraphicFramePr>
        <p:xfrm>
          <a:off x="2115403" y="1269242"/>
          <a:ext cx="5994819" cy="4348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29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Segoe UI Light" panose="020B0502040204020203" pitchFamily="34" charset="0"/>
              </a:rPr>
              <a:t>All your types are belong to us….</a:t>
            </a:r>
            <a:endParaRPr lang="en-GB" dirty="0">
              <a:latin typeface="Segoe UI Light" panose="020B0502040204020203" pitchFamily="34" charset="0"/>
            </a:endParaRPr>
          </a:p>
        </p:txBody>
      </p:sp>
      <p:pic>
        <p:nvPicPr>
          <p:cNvPr id="5122" name="Picture 2" descr="http://www.albinoblacksheep.com/flash/960/ba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10" y="1487262"/>
            <a:ext cx="6608097" cy="4952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69130" y="5039073"/>
            <a:ext cx="509755" cy="276999"/>
          </a:xfrm>
          <a:prstGeom prst="rect">
            <a:avLst/>
          </a:prstGeom>
          <a:solidFill>
            <a:schemeClr val="tx1"/>
          </a:solidFill>
        </p:spPr>
        <p:txBody>
          <a:bodyPr wrap="none" lIns="0" tIns="0" rIns="0" bIns="0" rtlCol="0">
            <a:spAutoFit/>
          </a:bodyPr>
          <a:lstStyle/>
          <a:p>
            <a:r>
              <a:rPr lang="en-GB" b="1" dirty="0">
                <a:solidFill>
                  <a:schemeClr val="bg1"/>
                </a:solidFill>
                <a:latin typeface="Segoe UI Light" panose="020B0502040204020203" pitchFamily="34" charset="0"/>
                <a:cs typeface="Consolas" pitchFamily="49" charset="0"/>
              </a:rPr>
              <a:t>types</a:t>
            </a:r>
          </a:p>
        </p:txBody>
      </p:sp>
      <p:sp>
        <p:nvSpPr>
          <p:cNvPr id="2" name="Rectangle 1"/>
          <p:cNvSpPr/>
          <p:nvPr/>
        </p:nvSpPr>
        <p:spPr>
          <a:xfrm>
            <a:off x="3735072" y="3244334"/>
            <a:ext cx="1596912" cy="646331"/>
          </a:xfrm>
          <a:prstGeom prst="rect">
            <a:avLst/>
          </a:prstGeom>
        </p:spPr>
        <p:txBody>
          <a:bodyPr wrap="none">
            <a:spAutoFit/>
          </a:bodyPr>
          <a:lstStyle/>
          <a:p>
            <a:r>
              <a:rPr lang="en-GB" dirty="0">
                <a:latin typeface="Segoe UI Light" panose="020B0502040204020203" pitchFamily="34" charset="0"/>
              </a:rPr>
              <a:t>Segoe UI </a:t>
            </a:r>
            <a:r>
              <a:rPr lang="en-GB" dirty="0" smtClean="0">
                <a:latin typeface="Segoe UI Light" panose="020B0502040204020203" pitchFamily="34" charset="0"/>
              </a:rPr>
              <a:t>Light</a:t>
            </a:r>
          </a:p>
          <a:p>
            <a:endParaRPr lang="en-GB" dirty="0">
              <a:latin typeface="Segoe UI Light" panose="020B0502040204020203" pitchFamily="34" charset="0"/>
            </a:endParaRPr>
          </a:p>
        </p:txBody>
      </p:sp>
    </p:spTree>
    <p:extLst>
      <p:ext uri="{BB962C8B-B14F-4D97-AF65-F5344CB8AC3E}">
        <p14:creationId xmlns:p14="http://schemas.microsoft.com/office/powerpoint/2010/main" val="5596834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Entity Graphs (e.g. Freebase)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31</a:t>
            </a:fld>
            <a:endParaRPr lang="en-GB">
              <a:solidFill>
                <a:srgbClr val="FFFFFF"/>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89440" y="1430691"/>
            <a:ext cx="8445421" cy="431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7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Web Data Sources (e.g. </a:t>
            </a:r>
            <a:r>
              <a:rPr lang="en-GB" dirty="0" err="1" smtClean="0"/>
              <a:t>WorldBank</a:t>
            </a:r>
            <a:r>
              <a:rPr lang="en-GB" dirty="0" smtClean="0"/>
              <a: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32</a:t>
            </a:fld>
            <a:endParaRPr lang="en-GB">
              <a:solidFill>
                <a:srgbClr val="FFFFFF"/>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26536" r="35538" b="18141"/>
          <a:stretch/>
        </p:blipFill>
        <p:spPr bwMode="auto">
          <a:xfrm>
            <a:off x="389439" y="1425143"/>
            <a:ext cx="8263245" cy="457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25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SQL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33</a:t>
            </a:fld>
            <a:endParaRPr lang="en-GB">
              <a:solidFill>
                <a:srgbClr val="FFFFFF"/>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17991" r="29722" b="29610"/>
          <a:stretch/>
        </p:blipFill>
        <p:spPr bwMode="auto">
          <a:xfrm>
            <a:off x="201427" y="1402553"/>
            <a:ext cx="8727649" cy="386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13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Types from Data (e.g. CSV)</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34</a:t>
            </a:fld>
            <a:endParaRPr lang="en-GB">
              <a:solidFill>
                <a:srgbClr val="FFFFFF"/>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19" t="23413" r="13144" b="35663"/>
          <a:stretch/>
        </p:blipFill>
        <p:spPr bwMode="auto">
          <a:xfrm>
            <a:off x="804046" y="1471447"/>
            <a:ext cx="8124905" cy="39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8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Types from Data (e.g. JSON)</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35</a:t>
            </a:fld>
            <a:endParaRPr lang="en-GB">
              <a:solidFill>
                <a:srgbClr val="FFFFFF"/>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5341"/>
          <a:stretch/>
        </p:blipFill>
        <p:spPr bwMode="auto">
          <a:xfrm>
            <a:off x="835577" y="2060035"/>
            <a:ext cx="7928736" cy="191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Types from Data (e.g. XML)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36</a:t>
            </a:fld>
            <a:endParaRPr lang="en-GB">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937"/>
          <a:stretch/>
        </p:blipFill>
        <p:spPr bwMode="auto">
          <a:xfrm>
            <a:off x="709453" y="1818292"/>
            <a:ext cx="8201758" cy="194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4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Hadoop</a:t>
            </a:r>
            <a:r>
              <a:rPr lang="en-GB" dirty="0" smtClean="0"/>
              <a:t>/Hive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37</a:t>
            </a:fld>
            <a:endParaRPr lang="en-GB">
              <a:solidFill>
                <a:srgbClr val="FFFFFF"/>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9" t="21815" r="33600" b="20839"/>
          <a:stretch/>
        </p:blipFill>
        <p:spPr bwMode="auto">
          <a:xfrm>
            <a:off x="206834" y="1434754"/>
            <a:ext cx="8546540" cy="466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Service Protocols (e.g. WSDL)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38</a:t>
            </a:fld>
            <a:endParaRPr lang="en-GB">
              <a:solidFill>
                <a:srgbClr val="FFFFFF"/>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1" t="13943" r="27177" b="38156"/>
          <a:stretch/>
        </p:blipFill>
        <p:spPr bwMode="auto">
          <a:xfrm>
            <a:off x="321322" y="1692321"/>
            <a:ext cx="8440190" cy="398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64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Service Protocols (e.g. </a:t>
            </a:r>
            <a:r>
              <a:rPr lang="en-GB" dirty="0" err="1" smtClean="0"/>
              <a:t>Odata</a:t>
            </a:r>
            <a:r>
              <a:rPr lang="en-GB" dirty="0" smtClean="0"/>
              <a: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39</a:t>
            </a:fld>
            <a:endParaRPr lang="en-GB">
              <a:solidFill>
                <a:srgbClr val="FFFFFF"/>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6" t="10617" r="30371" b="37210"/>
          <a:stretch/>
        </p:blipFill>
        <p:spPr bwMode="auto">
          <a:xfrm>
            <a:off x="342992" y="1543912"/>
            <a:ext cx="8461968" cy="396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3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allpicshd.com/wp-content/uploads/2013/04/Free-Water-Wallpap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0" y="1252961"/>
            <a:ext cx="8940890" cy="46636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9436" y="228601"/>
            <a:ext cx="8363938" cy="609398"/>
          </a:xfrm>
        </p:spPr>
        <p:txBody>
          <a:bodyPr/>
          <a:lstStyle/>
          <a:p>
            <a:r>
              <a:rPr lang="en-US" sz="4400" dirty="0" smtClean="0">
                <a:latin typeface="Segoe UI Light" panose="020B0502040204020203" pitchFamily="34" charset="0"/>
              </a:rPr>
              <a:t>Data </a:t>
            </a:r>
            <a:r>
              <a:rPr lang="en-US" sz="4400" dirty="0">
                <a:latin typeface="Segoe UI Light" panose="020B0502040204020203" pitchFamily="34" charset="0"/>
              </a:rPr>
              <a:t>is like water…</a:t>
            </a:r>
          </a:p>
        </p:txBody>
      </p:sp>
    </p:spTree>
    <p:extLst>
      <p:ext uri="{BB962C8B-B14F-4D97-AF65-F5344CB8AC3E}">
        <p14:creationId xmlns:p14="http://schemas.microsoft.com/office/powerpoint/2010/main" val="1812503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Data Markets (e.g. Azure Data Market)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40</a:t>
            </a:fld>
            <a:endParaRPr lang="en-GB">
              <a:solidFill>
                <a:srgbClr val="FFFFFF"/>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2819" r="22573" b="26630"/>
          <a:stretch/>
        </p:blipFill>
        <p:spPr bwMode="auto">
          <a:xfrm>
            <a:off x="342995" y="1540062"/>
            <a:ext cx="8410385" cy="408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3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Systems Information (e.g. WMI)</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41</a:t>
            </a:fld>
            <a:endParaRPr lang="en-GB">
              <a:solidFill>
                <a:srgbClr val="FFFFFF"/>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42994" y="1417616"/>
            <a:ext cx="8556625" cy="393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JavaScript/</a:t>
            </a:r>
            <a:r>
              <a:rPr lang="en-GB" dirty="0" err="1" smtClean="0"/>
              <a:t>TypeScript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42</a:t>
            </a:fld>
            <a:endParaRPr lang="en-GB">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74" y="1503884"/>
            <a:ext cx="7694992" cy="431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12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Matlab</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43</a:t>
            </a:fld>
            <a:endParaRPr lang="en-GB">
              <a:solidFill>
                <a:srgbClr val="FFFFFF"/>
              </a:solidFill>
            </a:endParaRPr>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68" y="2320118"/>
            <a:ext cx="8751935" cy="103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67" y="3329409"/>
            <a:ext cx="8751935" cy="6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67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R</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18/03/2014</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44</a:t>
            </a:fld>
            <a:endParaRPr lang="en-GB">
              <a:solidFill>
                <a:srgbClr val="FFFFFF"/>
              </a:solidFill>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389439" y="1610436"/>
            <a:ext cx="8509493" cy="35347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22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2" y="1510353"/>
            <a:ext cx="8382000" cy="3490186"/>
          </a:xfrm>
        </p:spPr>
        <p:txBody>
          <a:bodyPr/>
          <a:lstStyle/>
          <a:p>
            <a:pPr algn="ctr"/>
            <a:r>
              <a:rPr lang="en-GB" sz="3600" dirty="0">
                <a:latin typeface="Segoe UI Light" panose="020B0502040204020203" pitchFamily="34" charset="0"/>
              </a:rPr>
              <a:t>Note: Language still contains no data</a:t>
            </a:r>
            <a:br>
              <a:rPr lang="en-GB" sz="3600" dirty="0">
                <a:latin typeface="Segoe UI Light" panose="020B0502040204020203" pitchFamily="34" charset="0"/>
              </a:rPr>
            </a:br>
            <a:r>
              <a:rPr lang="en-GB" sz="3600" dirty="0">
                <a:latin typeface="Segoe UI Light" panose="020B0502040204020203" pitchFamily="34" charset="0"/>
              </a:rPr>
              <a:t/>
            </a:r>
            <a:br>
              <a:rPr lang="en-GB" sz="3600" dirty="0">
                <a:latin typeface="Segoe UI Light" panose="020B0502040204020203" pitchFamily="34" charset="0"/>
              </a:rPr>
            </a:br>
            <a:r>
              <a:rPr lang="en-GB" sz="3600" dirty="0">
                <a:latin typeface="Segoe UI Light" panose="020B0502040204020203" pitchFamily="34" charset="0"/>
              </a:rPr>
              <a:t/>
            </a:r>
            <a:br>
              <a:rPr lang="en-GB" sz="3600" dirty="0">
                <a:latin typeface="Segoe UI Light" panose="020B0502040204020203" pitchFamily="34" charset="0"/>
              </a:rPr>
            </a:br>
            <a:r>
              <a:rPr lang="en-GB" sz="3600" dirty="0">
                <a:latin typeface="Segoe UI Light" panose="020B0502040204020203" pitchFamily="34" charset="0"/>
              </a:rPr>
              <a:t>Open architecture</a:t>
            </a:r>
            <a:br>
              <a:rPr lang="en-GB" sz="3600" dirty="0">
                <a:latin typeface="Segoe UI Light" panose="020B0502040204020203" pitchFamily="34" charset="0"/>
              </a:rPr>
            </a:br>
            <a:r>
              <a:rPr lang="en-GB" sz="3600" dirty="0">
                <a:latin typeface="Segoe UI Light" panose="020B0502040204020203" pitchFamily="34" charset="0"/>
              </a:rPr>
              <a:t/>
            </a:r>
            <a:br>
              <a:rPr lang="en-GB" sz="3600" dirty="0">
                <a:latin typeface="Segoe UI Light" panose="020B0502040204020203" pitchFamily="34" charset="0"/>
              </a:rPr>
            </a:br>
            <a:r>
              <a:rPr lang="en-GB" sz="3600" dirty="0">
                <a:latin typeface="Segoe UI Light" panose="020B0502040204020203" pitchFamily="34" charset="0"/>
              </a:rPr>
              <a:t/>
            </a:r>
            <a:br>
              <a:rPr lang="en-GB" sz="3600" dirty="0">
                <a:latin typeface="Segoe UI Light" panose="020B0502040204020203" pitchFamily="34" charset="0"/>
              </a:rPr>
            </a:br>
            <a:r>
              <a:rPr lang="en-GB" sz="3600" dirty="0">
                <a:latin typeface="Segoe UI Light" panose="020B0502040204020203" pitchFamily="34" charset="0"/>
              </a:rPr>
              <a:t>You can write your own type provider</a:t>
            </a:r>
            <a:endParaRPr lang="en-GB" sz="2800" dirty="0">
              <a:latin typeface="Segoe UI Light" panose="020B0502040204020203" pitchFamily="34" charset="0"/>
            </a:endParaRPr>
          </a:p>
        </p:txBody>
      </p:sp>
    </p:spTree>
    <p:extLst>
      <p:ext uri="{BB962C8B-B14F-4D97-AF65-F5344CB8AC3E}">
        <p14:creationId xmlns:p14="http://schemas.microsoft.com/office/powerpoint/2010/main" val="16776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1869743"/>
          </a:xfrm>
        </p:spPr>
        <p:txBody>
          <a:bodyPr/>
          <a:lstStyle/>
          <a:p>
            <a:r>
              <a:rPr lang="en-GB" dirty="0" smtClean="0">
                <a:latin typeface="Segoe UI Light" panose="020B0502040204020203" pitchFamily="34" charset="0"/>
              </a:rPr>
              <a:t>github.com/</a:t>
            </a:r>
            <a:r>
              <a:rPr lang="en-GB" dirty="0" err="1" smtClean="0">
                <a:latin typeface="Segoe UI Light" panose="020B0502040204020203" pitchFamily="34" charset="0"/>
              </a:rPr>
              <a:t>fsharp</a:t>
            </a:r>
            <a:r>
              <a:rPr lang="en-GB" dirty="0" smtClean="0">
                <a:latin typeface="Segoe UI Light" panose="020B0502040204020203" pitchFamily="34" charset="0"/>
              </a:rPr>
              <a:t>/</a:t>
            </a:r>
            <a:r>
              <a:rPr lang="en-GB" dirty="0" err="1" smtClean="0">
                <a:latin typeface="Segoe UI Light" panose="020B0502040204020203" pitchFamily="34" charset="0"/>
              </a:rPr>
              <a:t>FSharp.Data</a:t>
            </a:r>
            <a:r>
              <a:rPr lang="en-GB" dirty="0" smtClean="0">
                <a:latin typeface="Segoe UI Light" panose="020B0502040204020203" pitchFamily="34" charset="0"/>
              </a:rPr>
              <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(a library of common type providers)</a:t>
            </a:r>
            <a:endParaRPr lang="en-GB" dirty="0">
              <a:latin typeface="Segoe UI Light" panose="020B0502040204020203" pitchFamily="34" charset="0"/>
            </a:endParaRPr>
          </a:p>
        </p:txBody>
      </p:sp>
    </p:spTree>
    <p:extLst>
      <p:ext uri="{BB962C8B-B14F-4D97-AF65-F5344CB8AC3E}">
        <p14:creationId xmlns:p14="http://schemas.microsoft.com/office/powerpoint/2010/main" val="24935152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1869743"/>
          </a:xfrm>
        </p:spPr>
        <p:txBody>
          <a:bodyPr/>
          <a:lstStyle/>
          <a:p>
            <a:r>
              <a:rPr lang="en-GB" dirty="0" smtClean="0">
                <a:latin typeface="Segoe UI Light" panose="020B0502040204020203" pitchFamily="34" charset="0"/>
              </a:rPr>
              <a:t>Theme #3</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Data and Types at Multiple Scales</a:t>
            </a:r>
            <a:endParaRPr lang="en-GB" dirty="0">
              <a:latin typeface="Segoe UI Light" panose="020B0502040204020203" pitchFamily="34" charset="0"/>
            </a:endParaRPr>
          </a:p>
        </p:txBody>
      </p:sp>
    </p:spTree>
    <p:extLst>
      <p:ext uri="{BB962C8B-B14F-4D97-AF65-F5344CB8AC3E}">
        <p14:creationId xmlns:p14="http://schemas.microsoft.com/office/powerpoint/2010/main" val="23649720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Data at Multiple Scales</a:t>
            </a:r>
            <a:endParaRPr lang="en-GB" dirty="0">
              <a:latin typeface="Segoe UI Light" panose="020B0502040204020203" pitchFamily="34" charset="0"/>
            </a:endParaRPr>
          </a:p>
        </p:txBody>
      </p:sp>
      <p:sp>
        <p:nvSpPr>
          <p:cNvPr id="3" name="Text Placeholder 2"/>
          <p:cNvSpPr>
            <a:spLocks noGrp="1"/>
          </p:cNvSpPr>
          <p:nvPr>
            <p:ph type="body" sz="quarter" idx="11"/>
          </p:nvPr>
        </p:nvSpPr>
        <p:spPr/>
        <p:txBody>
          <a:bodyPr>
            <a:normAutofit/>
          </a:bodyPr>
          <a:lstStyle/>
          <a:p>
            <a:r>
              <a:rPr lang="en-GB" dirty="0" smtClean="0">
                <a:latin typeface="Segoe UI Light" panose="020B0502040204020203" pitchFamily="34" charset="0"/>
              </a:rPr>
              <a:t>From Everything to Individuals</a:t>
            </a:r>
            <a:endParaRPr lang="en-GB" dirty="0">
              <a:latin typeface="Segoe UI Light" panose="020B0502040204020203" pitchFamily="34" charset="0"/>
            </a:endParaRPr>
          </a:p>
        </p:txBody>
      </p:sp>
      <p:sp>
        <p:nvSpPr>
          <p:cNvPr id="7" name="Folded Corner 6"/>
          <p:cNvSpPr/>
          <p:nvPr/>
        </p:nvSpPr>
        <p:spPr>
          <a:xfrm>
            <a:off x="120651" y="2462935"/>
            <a:ext cx="1535937" cy="440733"/>
          </a:xfrm>
          <a:prstGeom prst="foldedCorner">
            <a:avLst/>
          </a:prstGeom>
        </p:spPr>
        <p:style>
          <a:lnRef idx="1">
            <a:schemeClr val="accent1"/>
          </a:lnRef>
          <a:fillRef idx="3">
            <a:schemeClr val="accent1"/>
          </a:fillRef>
          <a:effectRef idx="2">
            <a:schemeClr val="accent1"/>
          </a:effectRef>
          <a:fontRef idx="minor">
            <a:schemeClr val="lt1"/>
          </a:fontRef>
        </p:style>
        <p:txBody>
          <a:bodyPr wrap="none" lIns="91410" tIns="45705" rIns="91410" bIns="45705" rtlCol="0" anchor="ctr">
            <a:spAutoFit/>
          </a:bodyPr>
          <a:lstStyle/>
          <a:p>
            <a:r>
              <a:rPr lang="en-GB" b="1" dirty="0" err="1" smtClean="0">
                <a:solidFill>
                  <a:schemeClr val="bg1"/>
                </a:solidFill>
                <a:latin typeface="Segoe UI Light" panose="020B0502040204020203" pitchFamily="34" charset="0"/>
                <a:cs typeface="Consolas" pitchFamily="49" charset="0"/>
              </a:rPr>
              <a:t>data.AllEntites</a:t>
            </a:r>
            <a:endParaRPr lang="en-GB" b="1" dirty="0">
              <a:solidFill>
                <a:schemeClr val="bg1"/>
              </a:solidFill>
              <a:latin typeface="Segoe UI Light" panose="020B0502040204020203" pitchFamily="34" charset="0"/>
              <a:cs typeface="Consolas" pitchFamily="49" charset="0"/>
            </a:endParaRPr>
          </a:p>
        </p:txBody>
      </p:sp>
      <p:sp>
        <p:nvSpPr>
          <p:cNvPr id="8" name="Rectangular Callout 7"/>
          <p:cNvSpPr/>
          <p:nvPr/>
        </p:nvSpPr>
        <p:spPr>
          <a:xfrm>
            <a:off x="5495818" y="1465066"/>
            <a:ext cx="3639281" cy="1569630"/>
          </a:xfrm>
          <a:prstGeom prst="wedgeRectCallout">
            <a:avLst>
              <a:gd name="adj1" fmla="val -120511"/>
              <a:gd name="adj2" fmla="val 23275"/>
            </a:avLst>
          </a:prstGeom>
          <a:solidFill>
            <a:srgbClr val="002F81"/>
          </a:solidFill>
        </p:spPr>
        <p:style>
          <a:lnRef idx="1">
            <a:schemeClr val="accent1"/>
          </a:lnRef>
          <a:fillRef idx="3">
            <a:schemeClr val="accent1"/>
          </a:fillRef>
          <a:effectRef idx="2">
            <a:schemeClr val="accent1"/>
          </a:effectRef>
          <a:fontRef idx="minor">
            <a:schemeClr val="lt1"/>
          </a:fontRef>
        </p:style>
        <p:txBody>
          <a:bodyPr wrap="square" lIns="91410" tIns="45705" rIns="91410" bIns="45705" rtlCol="0" anchor="ctr">
            <a:spAutoFit/>
          </a:bodyPr>
          <a:lstStyle/>
          <a:p>
            <a:pPr algn="ctr"/>
            <a:r>
              <a:rPr lang="en-GB" sz="2400" dirty="0">
                <a:latin typeface="Segoe UI Light" panose="020B0502040204020203" pitchFamily="34" charset="0"/>
                <a:ea typeface="Segoe UI" pitchFamily="34" charset="0"/>
                <a:cs typeface="Segoe UI" pitchFamily="34" charset="0"/>
              </a:rPr>
              <a:t>Data Scripters need to work with different granularities of schematization</a:t>
            </a:r>
          </a:p>
        </p:txBody>
      </p:sp>
      <p:sp>
        <p:nvSpPr>
          <p:cNvPr id="10" name="Folded Corner 9"/>
          <p:cNvSpPr/>
          <p:nvPr/>
        </p:nvSpPr>
        <p:spPr>
          <a:xfrm>
            <a:off x="120650" y="3174893"/>
            <a:ext cx="3970898" cy="440733"/>
          </a:xfrm>
          <a:prstGeom prst="foldedCorner">
            <a:avLst/>
          </a:prstGeom>
        </p:spPr>
        <p:style>
          <a:lnRef idx="1">
            <a:schemeClr val="accent1"/>
          </a:lnRef>
          <a:fillRef idx="3">
            <a:schemeClr val="accent1"/>
          </a:fillRef>
          <a:effectRef idx="2">
            <a:schemeClr val="accent1"/>
          </a:effectRef>
          <a:fontRef idx="minor">
            <a:schemeClr val="lt1"/>
          </a:fontRef>
        </p:style>
        <p:txBody>
          <a:bodyPr wrap="none" lIns="91410" tIns="45705" rIns="91410" bIns="45705" rtlCol="0" anchor="ctr">
            <a:spAutoFit/>
          </a:bodyPr>
          <a:lstStyle/>
          <a:p>
            <a:r>
              <a:rPr lang="en-GB" b="1" dirty="0" err="1" smtClean="0">
                <a:solidFill>
                  <a:schemeClr val="bg1"/>
                </a:solidFill>
                <a:latin typeface="Segoe UI Light" panose="020B0502040204020203" pitchFamily="34" charset="0"/>
                <a:cs typeface="Consolas" pitchFamily="49" charset="0"/>
              </a:rPr>
              <a:t>data.Automotive</a:t>
            </a:r>
            <a:r>
              <a:rPr lang="en-GB" b="1" dirty="0" err="1">
                <a:solidFill>
                  <a:schemeClr val="bg1"/>
                </a:solidFill>
                <a:latin typeface="Segoe UI Light" panose="020B0502040204020203" pitchFamily="34" charset="0"/>
                <a:cs typeface="Consolas" pitchFamily="49" charset="0"/>
              </a:rPr>
              <a:t>.``Automobile</a:t>
            </a:r>
            <a:r>
              <a:rPr lang="en-GB" b="1" dirty="0">
                <a:solidFill>
                  <a:schemeClr val="bg1"/>
                </a:solidFill>
                <a:latin typeface="Segoe UI Light" panose="020B0502040204020203" pitchFamily="34" charset="0"/>
                <a:cs typeface="Consolas" pitchFamily="49" charset="0"/>
              </a:rPr>
              <a:t> Models</a:t>
            </a:r>
            <a:r>
              <a:rPr lang="en-GB" b="1" dirty="0" smtClean="0">
                <a:solidFill>
                  <a:schemeClr val="bg1"/>
                </a:solidFill>
                <a:latin typeface="Segoe UI Light" panose="020B0502040204020203" pitchFamily="34" charset="0"/>
                <a:cs typeface="Consolas" pitchFamily="49" charset="0"/>
              </a:rPr>
              <a:t>``</a:t>
            </a:r>
            <a:endParaRPr lang="en-GB" b="1" dirty="0">
              <a:solidFill>
                <a:schemeClr val="bg1"/>
              </a:solidFill>
              <a:latin typeface="Segoe UI Light" panose="020B0502040204020203" pitchFamily="34" charset="0"/>
              <a:cs typeface="Consolas" pitchFamily="49" charset="0"/>
            </a:endParaRPr>
          </a:p>
        </p:txBody>
      </p:sp>
      <p:sp>
        <p:nvSpPr>
          <p:cNvPr id="11" name="Folded Corner 10"/>
          <p:cNvSpPr/>
          <p:nvPr/>
        </p:nvSpPr>
        <p:spPr>
          <a:xfrm>
            <a:off x="120650" y="4026440"/>
            <a:ext cx="6489729" cy="440733"/>
          </a:xfrm>
          <a:prstGeom prst="foldedCorner">
            <a:avLst/>
          </a:prstGeom>
        </p:spPr>
        <p:style>
          <a:lnRef idx="1">
            <a:schemeClr val="accent1"/>
          </a:lnRef>
          <a:fillRef idx="3">
            <a:schemeClr val="accent1"/>
          </a:fillRef>
          <a:effectRef idx="2">
            <a:schemeClr val="accent1"/>
          </a:effectRef>
          <a:fontRef idx="minor">
            <a:schemeClr val="lt1"/>
          </a:fontRef>
        </p:style>
        <p:txBody>
          <a:bodyPr wrap="none" lIns="91410" tIns="45705" rIns="91410" bIns="45705" rtlCol="0" anchor="ctr">
            <a:spAutoFit/>
          </a:bodyPr>
          <a:lstStyle/>
          <a:p>
            <a:r>
              <a:rPr lang="en-GB" b="1" dirty="0" err="1" smtClean="0">
                <a:solidFill>
                  <a:schemeClr val="bg1"/>
                </a:solidFill>
                <a:latin typeface="Segoe UI Light" panose="020B0502040204020203" pitchFamily="34" charset="0"/>
                <a:cs typeface="Consolas" pitchFamily="49" charset="0"/>
              </a:rPr>
              <a:t>data.Automotive</a:t>
            </a:r>
            <a:r>
              <a:rPr lang="en-GB" b="1" dirty="0" err="1">
                <a:solidFill>
                  <a:schemeClr val="bg1"/>
                </a:solidFill>
                <a:latin typeface="Segoe UI Light" panose="020B0502040204020203" pitchFamily="34" charset="0"/>
                <a:cs typeface="Consolas" pitchFamily="49" charset="0"/>
              </a:rPr>
              <a:t>.``Automobile</a:t>
            </a:r>
            <a:r>
              <a:rPr lang="en-GB" b="1" dirty="0">
                <a:solidFill>
                  <a:schemeClr val="bg1"/>
                </a:solidFill>
                <a:latin typeface="Segoe UI Light" panose="020B0502040204020203" pitchFamily="34" charset="0"/>
                <a:cs typeface="Consolas" pitchFamily="49" charset="0"/>
              </a:rPr>
              <a:t> </a:t>
            </a:r>
            <a:r>
              <a:rPr lang="en-GB" b="1" dirty="0" err="1">
                <a:solidFill>
                  <a:schemeClr val="bg1"/>
                </a:solidFill>
                <a:latin typeface="Segoe UI Light" panose="020B0502040204020203" pitchFamily="34" charset="0"/>
                <a:cs typeface="Consolas" pitchFamily="49" charset="0"/>
              </a:rPr>
              <a:t>Models``.Individuals</a:t>
            </a:r>
            <a:r>
              <a:rPr lang="en-GB" b="1" dirty="0" err="1" smtClean="0">
                <a:solidFill>
                  <a:schemeClr val="bg1"/>
                </a:solidFill>
                <a:latin typeface="Segoe UI Light" panose="020B0502040204020203" pitchFamily="34" charset="0"/>
                <a:cs typeface="Consolas" pitchFamily="49" charset="0"/>
              </a:rPr>
              <a:t>.``Porsche</a:t>
            </a:r>
            <a:r>
              <a:rPr lang="en-GB" b="1" dirty="0" smtClean="0">
                <a:solidFill>
                  <a:schemeClr val="bg1"/>
                </a:solidFill>
                <a:latin typeface="Segoe UI Light" panose="020B0502040204020203" pitchFamily="34" charset="0"/>
                <a:cs typeface="Consolas" pitchFamily="49" charset="0"/>
              </a:rPr>
              <a:t> 911``</a:t>
            </a:r>
            <a:endParaRPr lang="en-GB" b="1" dirty="0">
              <a:solidFill>
                <a:schemeClr val="bg1"/>
              </a:solidFill>
              <a:latin typeface="Segoe UI Light" panose="020B0502040204020203" pitchFamily="34" charset="0"/>
              <a:cs typeface="Consolas" pitchFamily="49" charset="0"/>
            </a:endParaRPr>
          </a:p>
        </p:txBody>
      </p:sp>
      <p:sp>
        <p:nvSpPr>
          <p:cNvPr id="9" name="Rectangular Callout 8"/>
          <p:cNvSpPr/>
          <p:nvPr/>
        </p:nvSpPr>
        <p:spPr>
          <a:xfrm>
            <a:off x="1268062" y="5233200"/>
            <a:ext cx="4626591" cy="1200298"/>
          </a:xfrm>
          <a:prstGeom prst="wedgeRectCallout">
            <a:avLst>
              <a:gd name="adj1" fmla="val 22482"/>
              <a:gd name="adj2" fmla="val -36363"/>
            </a:avLst>
          </a:prstGeom>
          <a:solidFill>
            <a:srgbClr val="002F81"/>
          </a:solidFill>
        </p:spPr>
        <p:style>
          <a:lnRef idx="1">
            <a:schemeClr val="accent1"/>
          </a:lnRef>
          <a:fillRef idx="3">
            <a:schemeClr val="accent1"/>
          </a:fillRef>
          <a:effectRef idx="2">
            <a:schemeClr val="accent1"/>
          </a:effectRef>
          <a:fontRef idx="minor">
            <a:schemeClr val="lt1"/>
          </a:fontRef>
        </p:style>
        <p:txBody>
          <a:bodyPr wrap="square" lIns="91410" tIns="45705" rIns="91410" bIns="45705" rtlCol="0" anchor="ctr">
            <a:spAutoFit/>
          </a:bodyPr>
          <a:lstStyle/>
          <a:p>
            <a:pPr algn="ctr"/>
            <a:r>
              <a:rPr lang="en-GB" sz="2400" dirty="0">
                <a:latin typeface="Segoe UI Light" panose="020B0502040204020203" pitchFamily="34" charset="0"/>
                <a:ea typeface="Segoe UI" pitchFamily="34" charset="0"/>
                <a:cs typeface="Segoe UI" pitchFamily="34" charset="0"/>
              </a:rPr>
              <a:t>…Only a language that supports massively scalable metadata can operate at all these levels</a:t>
            </a:r>
          </a:p>
        </p:txBody>
      </p:sp>
      <p:sp>
        <p:nvSpPr>
          <p:cNvPr id="12" name="Rectangular Callout 11"/>
          <p:cNvSpPr/>
          <p:nvPr/>
        </p:nvSpPr>
        <p:spPr>
          <a:xfrm>
            <a:off x="6737802" y="5233199"/>
            <a:ext cx="2269960" cy="1200298"/>
          </a:xfrm>
          <a:prstGeom prst="wedgeRectCallout">
            <a:avLst>
              <a:gd name="adj1" fmla="val -49163"/>
              <a:gd name="adj2" fmla="val -84409"/>
            </a:avLst>
          </a:prstGeom>
          <a:solidFill>
            <a:srgbClr val="002F81"/>
          </a:solidFill>
        </p:spPr>
        <p:style>
          <a:lnRef idx="1">
            <a:schemeClr val="accent1"/>
          </a:lnRef>
          <a:fillRef idx="3">
            <a:schemeClr val="accent1"/>
          </a:fillRef>
          <a:effectRef idx="2">
            <a:schemeClr val="accent1"/>
          </a:effectRef>
          <a:fontRef idx="minor">
            <a:schemeClr val="lt1"/>
          </a:fontRef>
        </p:style>
        <p:txBody>
          <a:bodyPr wrap="square" lIns="91410" tIns="45705" rIns="91410" bIns="45705" rtlCol="0" anchor="ctr">
            <a:spAutoFit/>
          </a:bodyPr>
          <a:lstStyle/>
          <a:p>
            <a:pPr algn="ctr"/>
            <a:r>
              <a:rPr lang="en-GB" sz="2400" dirty="0">
                <a:latin typeface="Segoe UI Light" panose="020B0502040204020203" pitchFamily="34" charset="0"/>
                <a:ea typeface="Segoe UI" pitchFamily="34" charset="0"/>
                <a:cs typeface="Segoe UI" pitchFamily="34" charset="0"/>
              </a:rPr>
              <a:t>Every stable entity can get a unique type</a:t>
            </a:r>
          </a:p>
        </p:txBody>
      </p:sp>
    </p:spTree>
    <p:extLst>
      <p:ext uri="{BB962C8B-B14F-4D97-AF65-F5344CB8AC3E}">
        <p14:creationId xmlns:p14="http://schemas.microsoft.com/office/powerpoint/2010/main" val="1047857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5" y="2098774"/>
            <a:ext cx="8382000" cy="609398"/>
          </a:xfrm>
        </p:spPr>
        <p:txBody>
          <a:bodyPr>
            <a:noAutofit/>
          </a:bodyPr>
          <a:lstStyle/>
          <a:p>
            <a:r>
              <a:rPr lang="en-GB" sz="4000" dirty="0">
                <a:latin typeface="Segoe UI Light" panose="020B0502040204020203" pitchFamily="34" charset="0"/>
              </a:rPr>
              <a:t>Theme </a:t>
            </a:r>
            <a:r>
              <a:rPr lang="en-GB" sz="4000" dirty="0" smtClean="0">
                <a:latin typeface="Segoe UI Light" panose="020B0502040204020203" pitchFamily="34" charset="0"/>
              </a:rPr>
              <a:t>#4</a:t>
            </a:r>
            <a:r>
              <a:rPr lang="en-GB" sz="4000" dirty="0">
                <a:latin typeface="Segoe UI Light" panose="020B0502040204020203" pitchFamily="34" charset="0"/>
              </a:rPr>
              <a:t/>
            </a:r>
            <a:br>
              <a:rPr lang="en-GB" sz="4000" dirty="0">
                <a:latin typeface="Segoe UI Light" panose="020B0502040204020203" pitchFamily="34" charset="0"/>
              </a:rPr>
            </a:br>
            <a:r>
              <a:rPr lang="en-GB" sz="4000" dirty="0">
                <a:latin typeface="Segoe UI Light" panose="020B0502040204020203" pitchFamily="34" charset="0"/>
              </a:rPr>
              <a:t/>
            </a:r>
            <a:br>
              <a:rPr lang="en-GB" sz="4000" dirty="0">
                <a:latin typeface="Segoe UI Light" panose="020B0502040204020203" pitchFamily="34" charset="0"/>
              </a:rPr>
            </a:br>
            <a:r>
              <a:rPr lang="en-GB" sz="4000" dirty="0">
                <a:latin typeface="Segoe UI Light" panose="020B0502040204020203" pitchFamily="34" charset="0"/>
              </a:rPr>
              <a:t>Programming Type Systems v.</a:t>
            </a:r>
            <a:r>
              <a:rPr lang="en-GB" sz="4000" dirty="0">
                <a:latin typeface="Segoe UI Light" panose="020B0502040204020203" pitchFamily="34" charset="0"/>
                <a:sym typeface="Wingdings" pitchFamily="2" charset="2"/>
              </a:rPr>
              <a:t> </a:t>
            </a:r>
            <a:br>
              <a:rPr lang="en-GB" sz="4000" dirty="0">
                <a:latin typeface="Segoe UI Light" panose="020B0502040204020203" pitchFamily="34" charset="0"/>
                <a:sym typeface="Wingdings" pitchFamily="2" charset="2"/>
              </a:rPr>
            </a:br>
            <a:r>
              <a:rPr lang="en-GB" sz="4000" dirty="0">
                <a:latin typeface="Segoe UI Light" panose="020B0502040204020203" pitchFamily="34" charset="0"/>
                <a:sym typeface="Wingdings" pitchFamily="2" charset="2"/>
              </a:rPr>
              <a:t>Information Space Metadata</a:t>
            </a:r>
            <a:br>
              <a:rPr lang="en-GB" sz="4000" dirty="0">
                <a:latin typeface="Segoe UI Light" panose="020B0502040204020203" pitchFamily="34" charset="0"/>
                <a:sym typeface="Wingdings" pitchFamily="2" charset="2"/>
              </a:rPr>
            </a:br>
            <a:r>
              <a:rPr lang="en-GB" sz="4000" dirty="0">
                <a:latin typeface="Segoe UI Light" panose="020B0502040204020203" pitchFamily="34" charset="0"/>
                <a:sym typeface="Wingdings" pitchFamily="2" charset="2"/>
              </a:rPr>
              <a:t>Synergy or Conflict?</a:t>
            </a:r>
            <a:br>
              <a:rPr lang="en-GB" sz="4000" dirty="0">
                <a:latin typeface="Segoe UI Light" panose="020B0502040204020203" pitchFamily="34" charset="0"/>
                <a:sym typeface="Wingdings" pitchFamily="2" charset="2"/>
              </a:rPr>
            </a:br>
            <a:r>
              <a:rPr lang="en-GB" sz="4000" dirty="0">
                <a:latin typeface="Segoe UI Light" panose="020B0502040204020203" pitchFamily="34" charset="0"/>
                <a:sym typeface="Wingdings" pitchFamily="2" charset="2"/>
              </a:rPr>
              <a:t/>
            </a:r>
            <a:br>
              <a:rPr lang="en-GB" sz="4000" dirty="0">
                <a:latin typeface="Segoe UI Light" panose="020B0502040204020203" pitchFamily="34" charset="0"/>
                <a:sym typeface="Wingdings" pitchFamily="2" charset="2"/>
              </a:rPr>
            </a:br>
            <a:r>
              <a:rPr lang="en-GB" sz="2000" dirty="0">
                <a:latin typeface="Segoe UI Light" panose="020B0502040204020203" pitchFamily="34" charset="0"/>
                <a:sym typeface="Wingdings" pitchFamily="2" charset="2"/>
              </a:rPr>
              <a:t>Examples: Types, Schema, Constraints, Units of Measure, Security Information, Documentation, Definition Locations, Help , Provenance, Privacy, Ratings, Rankings, Search…</a:t>
            </a:r>
            <a:endParaRPr lang="en-GB" sz="2000" dirty="0">
              <a:latin typeface="Segoe UI Light" panose="020B0502040204020203" pitchFamily="34" charset="0"/>
            </a:endParaRPr>
          </a:p>
        </p:txBody>
      </p:sp>
    </p:spTree>
    <p:extLst>
      <p:ext uri="{BB962C8B-B14F-4D97-AF65-F5344CB8AC3E}">
        <p14:creationId xmlns:p14="http://schemas.microsoft.com/office/powerpoint/2010/main" val="171133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228601"/>
            <a:ext cx="8363938" cy="609398"/>
          </a:xfrm>
        </p:spPr>
        <p:txBody>
          <a:bodyPr/>
          <a:lstStyle/>
          <a:p>
            <a:r>
              <a:rPr lang="en-US" sz="4400" dirty="0" smtClean="0">
                <a:latin typeface="Segoe UI Light" panose="020B0502040204020203" pitchFamily="34" charset="0"/>
              </a:rPr>
              <a:t>Data </a:t>
            </a:r>
            <a:r>
              <a:rPr lang="en-US" sz="4400" dirty="0">
                <a:latin typeface="Segoe UI Light" panose="020B0502040204020203" pitchFamily="34" charset="0"/>
              </a:rPr>
              <a:t>is like water…</a:t>
            </a:r>
          </a:p>
        </p:txBody>
      </p:sp>
      <p:sp>
        <p:nvSpPr>
          <p:cNvPr id="2" name="Text Placeholder 1"/>
          <p:cNvSpPr>
            <a:spLocks noGrp="1"/>
          </p:cNvSpPr>
          <p:nvPr>
            <p:ph type="body" sz="quarter" idx="10"/>
          </p:nvPr>
        </p:nvSpPr>
        <p:spPr>
          <a:xfrm>
            <a:off x="389436" y="1447809"/>
            <a:ext cx="8363938" cy="3583673"/>
          </a:xfrm>
        </p:spPr>
        <p:txBody>
          <a:bodyPr/>
          <a:lstStyle/>
          <a:p>
            <a:pPr marL="2383" indent="0">
              <a:buNone/>
            </a:pPr>
            <a:r>
              <a:rPr lang="en-US" sz="2401" dirty="0">
                <a:latin typeface="Segoe UI Light" panose="020B0502040204020203" pitchFamily="34" charset="0"/>
              </a:rPr>
              <a:t>Everyone needs it. Everyone knows where to get it</a:t>
            </a:r>
            <a:r>
              <a:rPr lang="en-US" sz="2401" dirty="0">
                <a:latin typeface="Segoe UI Light" panose="020B0502040204020203" pitchFamily="34" charset="0"/>
              </a:rPr>
              <a:t>. Simple.</a:t>
            </a:r>
            <a:endParaRPr lang="en-US" sz="2401" dirty="0">
              <a:latin typeface="Segoe UI Light" panose="020B0502040204020203" pitchFamily="34" charset="0"/>
            </a:endParaRPr>
          </a:p>
          <a:p>
            <a:pPr marL="430441" indent="-428058">
              <a:buFont typeface="Arial" pitchFamily="34" charset="0"/>
              <a:buChar char="•"/>
            </a:pPr>
            <a:endParaRPr lang="en-US" sz="2401" dirty="0">
              <a:latin typeface="Segoe UI Light" panose="020B0502040204020203" pitchFamily="34" charset="0"/>
            </a:endParaRPr>
          </a:p>
          <a:p>
            <a:pPr marL="2383" indent="0">
              <a:buNone/>
            </a:pPr>
            <a:r>
              <a:rPr lang="en-US" sz="2401" dirty="0">
                <a:latin typeface="Segoe UI Light" panose="020B0502040204020203" pitchFamily="34" charset="0"/>
              </a:rPr>
              <a:t>But… </a:t>
            </a:r>
          </a:p>
          <a:p>
            <a:pPr marL="2383" indent="0">
              <a:buNone/>
            </a:pPr>
            <a:r>
              <a:rPr lang="en-US" sz="2401" dirty="0">
                <a:latin typeface="Segoe UI Light" panose="020B0502040204020203" pitchFamily="34" charset="0"/>
              </a:rPr>
              <a:t>	… nobody is </a:t>
            </a:r>
            <a:r>
              <a:rPr lang="en-US" sz="2401" dirty="0">
                <a:latin typeface="Segoe UI Light" panose="020B0502040204020203" pitchFamily="34" charset="0"/>
              </a:rPr>
              <a:t>sure where it really came from, or goes to</a:t>
            </a:r>
            <a:r>
              <a:rPr lang="en-US" sz="2401" dirty="0">
                <a:latin typeface="Segoe UI Light" panose="020B0502040204020203" pitchFamily="34" charset="0"/>
              </a:rPr>
              <a:t>.</a:t>
            </a:r>
          </a:p>
          <a:p>
            <a:pPr marL="2383" indent="0">
              <a:buNone/>
            </a:pPr>
            <a:r>
              <a:rPr lang="en-US" sz="2401" dirty="0">
                <a:latin typeface="Segoe UI Light" panose="020B0502040204020203" pitchFamily="34" charset="0"/>
              </a:rPr>
              <a:t>	…</a:t>
            </a:r>
            <a:r>
              <a:rPr lang="en-US" sz="2401" dirty="0">
                <a:latin typeface="Segoe UI Light" panose="020B0502040204020203" pitchFamily="34" charset="0"/>
              </a:rPr>
              <a:t> nobody </a:t>
            </a:r>
            <a:r>
              <a:rPr lang="en-US" sz="2401" dirty="0">
                <a:latin typeface="Segoe UI Light" panose="020B0502040204020203" pitchFamily="34" charset="0"/>
              </a:rPr>
              <a:t>really </a:t>
            </a:r>
            <a:r>
              <a:rPr lang="en-US" sz="2401" dirty="0">
                <a:latin typeface="Segoe UI Light" panose="020B0502040204020203" pitchFamily="34" charset="0"/>
              </a:rPr>
              <a:t>knows its true cost, or true value.</a:t>
            </a:r>
          </a:p>
          <a:p>
            <a:pPr marL="2383" indent="0">
              <a:buNone/>
            </a:pPr>
            <a:r>
              <a:rPr lang="en-US" sz="2401" dirty="0">
                <a:latin typeface="Segoe UI Light" panose="020B0502040204020203" pitchFamily="34" charset="0"/>
              </a:rPr>
              <a:t>	…</a:t>
            </a:r>
            <a:r>
              <a:rPr lang="en-US" sz="2401" dirty="0">
                <a:latin typeface="Segoe UI Light" panose="020B0502040204020203" pitchFamily="34" charset="0"/>
              </a:rPr>
              <a:t> nobody </a:t>
            </a:r>
            <a:r>
              <a:rPr lang="en-US" sz="2401" dirty="0">
                <a:latin typeface="Segoe UI Light" panose="020B0502040204020203" pitchFamily="34" charset="0"/>
              </a:rPr>
              <a:t>likes </a:t>
            </a:r>
            <a:r>
              <a:rPr lang="en-US" sz="2401" dirty="0">
                <a:latin typeface="Segoe UI Light" panose="020B0502040204020203" pitchFamily="34" charset="0"/>
              </a:rPr>
              <a:t>to pay for it, or to share it.</a:t>
            </a:r>
          </a:p>
          <a:p>
            <a:pPr marL="2383" indent="0">
              <a:buNone/>
            </a:pPr>
            <a:r>
              <a:rPr lang="en-US" sz="2401" dirty="0">
                <a:latin typeface="Segoe UI Light" panose="020B0502040204020203" pitchFamily="34" charset="0"/>
              </a:rPr>
              <a:t>	…</a:t>
            </a:r>
            <a:r>
              <a:rPr lang="en-US" sz="2401" dirty="0">
                <a:latin typeface="Segoe UI Light" panose="020B0502040204020203" pitchFamily="34" charset="0"/>
              </a:rPr>
              <a:t> nobody </a:t>
            </a:r>
            <a:r>
              <a:rPr lang="en-US" sz="2401" dirty="0">
                <a:latin typeface="Segoe UI Light" panose="020B0502040204020203" pitchFamily="34" charset="0"/>
              </a:rPr>
              <a:t>knows </a:t>
            </a:r>
            <a:r>
              <a:rPr lang="en-US" sz="2401" dirty="0">
                <a:latin typeface="Segoe UI Light" panose="020B0502040204020203" pitchFamily="34" charset="0"/>
              </a:rPr>
              <a:t>how much is </a:t>
            </a:r>
            <a:r>
              <a:rPr lang="en-US" sz="2401" dirty="0">
                <a:latin typeface="Segoe UI Light" panose="020B0502040204020203" pitchFamily="34" charset="0"/>
              </a:rPr>
              <a:t>wasted</a:t>
            </a:r>
            <a:endParaRPr lang="en-US" sz="2401" dirty="0">
              <a:latin typeface="Segoe UI Light" panose="020B0502040204020203" pitchFamily="34" charset="0"/>
            </a:endParaRPr>
          </a:p>
          <a:p>
            <a:pPr marL="2383" indent="0">
              <a:buNone/>
            </a:pPr>
            <a:r>
              <a:rPr lang="en-US" sz="2401" dirty="0">
                <a:latin typeface="Segoe UI Light" panose="020B0502040204020203" pitchFamily="34" charset="0"/>
              </a:rPr>
              <a:t>	…</a:t>
            </a:r>
            <a:r>
              <a:rPr lang="en-US" sz="2401" dirty="0">
                <a:latin typeface="Segoe UI Light" panose="020B0502040204020203" pitchFamily="34" charset="0"/>
              </a:rPr>
              <a:t> nobody </a:t>
            </a:r>
            <a:r>
              <a:rPr lang="en-US" sz="2401" dirty="0">
                <a:latin typeface="Segoe UI Light" panose="020B0502040204020203" pitchFamily="34" charset="0"/>
              </a:rPr>
              <a:t>knows a good plumber</a:t>
            </a:r>
          </a:p>
          <a:p>
            <a:pPr marL="2383" indent="0">
              <a:buNone/>
            </a:pPr>
            <a:r>
              <a:rPr lang="en-US" sz="2401" dirty="0">
                <a:latin typeface="Segoe UI Light" panose="020B0502040204020203" pitchFamily="34" charset="0"/>
              </a:rPr>
              <a:t>	</a:t>
            </a:r>
            <a:r>
              <a:rPr lang="en-US" sz="2401" dirty="0">
                <a:latin typeface="Segoe UI Light" panose="020B0502040204020203" pitchFamily="34" charset="0"/>
              </a:rPr>
              <a:t>…</a:t>
            </a:r>
            <a:r>
              <a:rPr lang="en-US" sz="2401" dirty="0">
                <a:latin typeface="Segoe UI Light" panose="020B0502040204020203" pitchFamily="34" charset="0"/>
              </a:rPr>
              <a:t> nobody </a:t>
            </a:r>
            <a:r>
              <a:rPr lang="en-US" sz="2401" dirty="0">
                <a:latin typeface="Segoe UI Light" panose="020B0502040204020203" pitchFamily="34" charset="0"/>
              </a:rPr>
              <a:t>knows how bad it is until after </a:t>
            </a:r>
            <a:r>
              <a:rPr lang="en-US" sz="2401" dirty="0" smtClean="0">
                <a:latin typeface="Segoe UI Light" panose="020B0502040204020203" pitchFamily="34" charset="0"/>
              </a:rPr>
              <a:t>you’ve </a:t>
            </a:r>
            <a:r>
              <a:rPr lang="en-US" sz="2401" dirty="0">
                <a:latin typeface="Segoe UI Light" panose="020B0502040204020203" pitchFamily="34" charset="0"/>
              </a:rPr>
              <a:t>drunk it</a:t>
            </a:r>
            <a:endParaRPr lang="en-US" sz="2401" dirty="0">
              <a:latin typeface="Segoe UI Light" panose="020B0502040204020203" pitchFamily="34" charset="0"/>
            </a:endParaRPr>
          </a:p>
        </p:txBody>
      </p:sp>
    </p:spTree>
    <p:extLst>
      <p:ext uri="{BB962C8B-B14F-4D97-AF65-F5344CB8AC3E}">
        <p14:creationId xmlns:p14="http://schemas.microsoft.com/office/powerpoint/2010/main" val="1364427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Providing Units of Measure</a:t>
            </a:r>
            <a:endParaRPr lang="en-GB" dirty="0">
              <a:latin typeface="Segoe UI Light" panose="020B0502040204020203" pitchFamily="34" charset="0"/>
            </a:endParaRPr>
          </a:p>
        </p:txBody>
      </p:sp>
      <p:sp>
        <p:nvSpPr>
          <p:cNvPr id="3" name="Text Placeholder 2"/>
          <p:cNvSpPr>
            <a:spLocks noGrp="1"/>
          </p:cNvSpPr>
          <p:nvPr>
            <p:ph type="body" sz="quarter" idx="11"/>
          </p:nvPr>
        </p:nvSpPr>
        <p:spPr/>
        <p:txBody>
          <a:bodyPr>
            <a:normAutofit/>
          </a:bodyPr>
          <a:lstStyle/>
          <a:p>
            <a:r>
              <a:rPr lang="en-GB" dirty="0" smtClean="0">
                <a:latin typeface="Segoe UI Light" panose="020B0502040204020203" pitchFamily="34" charset="0"/>
              </a:rPr>
              <a:t>via F#’s Units of Measure</a:t>
            </a:r>
            <a:endParaRPr lang="en-GB" dirty="0">
              <a:latin typeface="Segoe UI Light" panose="020B0502040204020203" pitchFamily="34" charset="0"/>
            </a:endParaRPr>
          </a:p>
        </p:txBody>
      </p:sp>
      <p:sp>
        <p:nvSpPr>
          <p:cNvPr id="4" name="Text Placeholder 3"/>
          <p:cNvSpPr>
            <a:spLocks noGrp="1"/>
          </p:cNvSpPr>
          <p:nvPr>
            <p:ph type="body" sz="quarter" idx="15"/>
          </p:nvPr>
        </p:nvSpPr>
        <p:spPr/>
        <p:txBody>
          <a:bodyPr>
            <a:normAutofit/>
          </a:bodyPr>
          <a:lstStyle/>
          <a:p>
            <a:endParaRPr lang="en-GB" sz="2800" dirty="0">
              <a:latin typeface="Segoe UI Light" panose="020B0502040204020203"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97"/>
          <a:stretch/>
        </p:blipFill>
        <p:spPr bwMode="auto">
          <a:xfrm>
            <a:off x="927247" y="2167823"/>
            <a:ext cx="7355592" cy="2404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4605043" y="1459725"/>
            <a:ext cx="4150116" cy="461635"/>
          </a:xfrm>
          <a:prstGeom prst="wedgeRectCallout">
            <a:avLst>
              <a:gd name="adj1" fmla="val 17402"/>
              <a:gd name="adj2" fmla="val 205318"/>
            </a:avLst>
          </a:prstGeom>
          <a:solidFill>
            <a:srgbClr val="002F81"/>
          </a:solidFill>
        </p:spPr>
        <p:style>
          <a:lnRef idx="1">
            <a:schemeClr val="accent1"/>
          </a:lnRef>
          <a:fillRef idx="3">
            <a:schemeClr val="accent1"/>
          </a:fillRef>
          <a:effectRef idx="2">
            <a:schemeClr val="accent1"/>
          </a:effectRef>
          <a:fontRef idx="minor">
            <a:schemeClr val="lt1"/>
          </a:fontRef>
        </p:style>
        <p:txBody>
          <a:bodyPr wrap="square" lIns="91410" tIns="45705" rIns="91410" bIns="45705" rtlCol="0" anchor="ctr">
            <a:spAutoFit/>
          </a:bodyPr>
          <a:lstStyle/>
          <a:p>
            <a:pPr algn="ctr"/>
            <a:r>
              <a:rPr lang="en-GB" sz="2400" dirty="0">
                <a:latin typeface="Segoe UI Light" panose="020B0502040204020203" pitchFamily="34" charset="0"/>
                <a:ea typeface="Segoe UI" pitchFamily="34" charset="0"/>
                <a:cs typeface="Segoe UI" pitchFamily="34" charset="0"/>
              </a:rPr>
              <a:t>If the metadata contains units…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02188" y="3956231"/>
            <a:ext cx="7227695" cy="24368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a:off x="5213445" y="5068792"/>
            <a:ext cx="3886858" cy="1200298"/>
          </a:xfrm>
          <a:prstGeom prst="wedgeRectCallout">
            <a:avLst>
              <a:gd name="adj1" fmla="val -61667"/>
              <a:gd name="adj2" fmla="val -20792"/>
            </a:avLst>
          </a:prstGeom>
          <a:solidFill>
            <a:srgbClr val="002F81"/>
          </a:solidFill>
        </p:spPr>
        <p:style>
          <a:lnRef idx="1">
            <a:schemeClr val="accent1"/>
          </a:lnRef>
          <a:fillRef idx="3">
            <a:schemeClr val="accent1"/>
          </a:fillRef>
          <a:effectRef idx="2">
            <a:schemeClr val="accent1"/>
          </a:effectRef>
          <a:fontRef idx="minor">
            <a:schemeClr val="lt1"/>
          </a:fontRef>
        </p:style>
        <p:txBody>
          <a:bodyPr wrap="square" lIns="91410" tIns="45705" rIns="91410" bIns="45705" rtlCol="0" anchor="ctr">
            <a:spAutoFit/>
          </a:bodyPr>
          <a:lstStyle/>
          <a:p>
            <a:pPr algn="ctr"/>
            <a:r>
              <a:rPr lang="en-GB" sz="2400" dirty="0">
                <a:latin typeface="Segoe UI Light" panose="020B0502040204020203" pitchFamily="34" charset="0"/>
                <a:ea typeface="Segoe UI" pitchFamily="34" charset="0"/>
                <a:cs typeface="Segoe UI" pitchFamily="34" charset="0"/>
              </a:rPr>
              <a:t>…then these can be projected into the programming language.</a:t>
            </a:r>
          </a:p>
        </p:txBody>
      </p:sp>
    </p:spTree>
    <p:extLst>
      <p:ext uri="{BB962C8B-B14F-4D97-AF65-F5344CB8AC3E}">
        <p14:creationId xmlns:p14="http://schemas.microsoft.com/office/powerpoint/2010/main" val="42165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1026"/>
                                        </p:tgtEl>
                                        <p:attrNameLst>
                                          <p:attrName>style.opacity</p:attrName>
                                        </p:attrNameLst>
                                      </p:cBhvr>
                                      <p:to>
                                        <p:strVal val="0.5"/>
                                      </p:to>
                                    </p:set>
                                    <p:animEffect filter="image" prLst="opacity: 0.5">
                                      <p:cBhvr rctx="IE">
                                        <p:cTn id="17" dur="indefinite"/>
                                        <p:tgtEl>
                                          <p:spTgt spid="1026"/>
                                        </p:tgtEl>
                                      </p:cBhvr>
                                    </p:animEffect>
                                  </p:childTnLst>
                                </p:cTn>
                              </p:par>
                              <p:par>
                                <p:cTn id="18" presetID="9" presetClass="emph" presetSubtype="0" grpId="1" nodeType="withEffect">
                                  <p:stCondLst>
                                    <p:cond delay="0"/>
                                  </p:stCondLst>
                                  <p:childTnLst>
                                    <p:set>
                                      <p:cBhvr rctx="PPT">
                                        <p:cTn id="19" dur="indefinite"/>
                                        <p:tgtEl>
                                          <p:spTgt spid="8"/>
                                        </p:tgtEl>
                                        <p:attrNameLst>
                                          <p:attrName>style.opacity</p:attrName>
                                        </p:attrNameLst>
                                      </p:cBhvr>
                                      <p:to>
                                        <p:strVal val="0.5"/>
                                      </p:to>
                                    </p:set>
                                    <p:animEffect filter="image" prLst="opacity: 0.5">
                                      <p:cBhvr rctx="IE">
                                        <p:cTn id="20"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1869743"/>
          </a:xfrm>
        </p:spPr>
        <p:txBody>
          <a:bodyPr/>
          <a:lstStyle/>
          <a:p>
            <a:r>
              <a:rPr lang="en-GB" dirty="0" smtClean="0">
                <a:latin typeface="Segoe UI Light" panose="020B0502040204020203" pitchFamily="34" charset="0"/>
              </a:rPr>
              <a:t>Theme #5</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Type Systems Encounter Reality</a:t>
            </a:r>
            <a:endParaRPr lang="en-GB" dirty="0">
              <a:latin typeface="Segoe UI Light" panose="020B0502040204020203" pitchFamily="34" charset="0"/>
            </a:endParaRPr>
          </a:p>
        </p:txBody>
      </p:sp>
    </p:spTree>
    <p:extLst>
      <p:ext uri="{BB962C8B-B14F-4D97-AF65-F5344CB8AC3E}">
        <p14:creationId xmlns:p14="http://schemas.microsoft.com/office/powerpoint/2010/main" val="260978325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This is different…</a:t>
            </a:r>
            <a:endParaRPr lang="en-GB" dirty="0">
              <a:latin typeface="Segoe UI Light" panose="020B0502040204020203" pitchFamily="34" charset="0"/>
            </a:endParaRPr>
          </a:p>
        </p:txBody>
      </p:sp>
      <p:sp>
        <p:nvSpPr>
          <p:cNvPr id="3" name="Content Placeholder 2"/>
          <p:cNvSpPr>
            <a:spLocks noGrp="1"/>
          </p:cNvSpPr>
          <p:nvPr>
            <p:ph idx="1"/>
          </p:nvPr>
        </p:nvSpPr>
        <p:spPr>
          <a:xfrm>
            <a:off x="457202" y="1600208"/>
            <a:ext cx="8400195" cy="3888757"/>
          </a:xfrm>
        </p:spPr>
        <p:txBody>
          <a:bodyPr/>
          <a:lstStyle/>
          <a:p>
            <a:pPr marL="1511675" lvl="4" indent="0" algn="ctr">
              <a:buNone/>
            </a:pPr>
            <a:r>
              <a:rPr lang="en-GB" sz="2400" i="1" dirty="0" smtClean="0">
                <a:latin typeface="Segoe UI Light" panose="020B0502040204020203" pitchFamily="34" charset="0"/>
              </a:rPr>
              <a:t>“</a:t>
            </a:r>
            <a:r>
              <a:rPr lang="en-GB" sz="2400" i="1" dirty="0">
                <a:latin typeface="Segoe UI Light" panose="020B0502040204020203" pitchFamily="34" charset="0"/>
              </a:rPr>
              <a:t>The idea of </a:t>
            </a:r>
            <a:r>
              <a:rPr lang="en-GB" sz="2400" b="1" i="1" dirty="0">
                <a:solidFill>
                  <a:srgbClr val="00B050"/>
                </a:solidFill>
                <a:latin typeface="Segoe UI Light" panose="020B0502040204020203" pitchFamily="34" charset="0"/>
              </a:rPr>
              <a:t>integrating internet-scale information services </a:t>
            </a:r>
            <a:r>
              <a:rPr lang="en-GB" sz="2400" i="1" dirty="0">
                <a:solidFill>
                  <a:schemeClr val="tx1"/>
                </a:solidFill>
                <a:latin typeface="Segoe UI Light" panose="020B0502040204020203" pitchFamily="34" charset="0"/>
              </a:rPr>
              <a:t>directly into the program's variable and type space </a:t>
            </a:r>
            <a:r>
              <a:rPr lang="en-GB" sz="2400" i="1" dirty="0" smtClean="0">
                <a:solidFill>
                  <a:schemeClr val="tx1"/>
                </a:solidFill>
                <a:latin typeface="Segoe UI Light" panose="020B0502040204020203" pitchFamily="34" charset="0"/>
              </a:rPr>
              <a:t>is </a:t>
            </a:r>
            <a:r>
              <a:rPr lang="en-GB" sz="2400" b="1" i="1" dirty="0">
                <a:solidFill>
                  <a:srgbClr val="00B050"/>
                </a:solidFill>
                <a:latin typeface="Segoe UI Light" panose="020B0502040204020203" pitchFamily="34" charset="0"/>
              </a:rPr>
              <a:t>probably</a:t>
            </a:r>
            <a:r>
              <a:rPr lang="en-GB" sz="2400" i="1" dirty="0">
                <a:solidFill>
                  <a:srgbClr val="00B050"/>
                </a:solidFill>
                <a:latin typeface="Segoe UI Light" panose="020B0502040204020203" pitchFamily="34" charset="0"/>
              </a:rPr>
              <a:t> </a:t>
            </a:r>
            <a:r>
              <a:rPr lang="en-GB" sz="2400" b="1" i="1" dirty="0">
                <a:solidFill>
                  <a:srgbClr val="00B050"/>
                </a:solidFill>
                <a:latin typeface="Segoe UI Light" panose="020B0502040204020203" pitchFamily="34" charset="0"/>
              </a:rPr>
              <a:t>the most innovative programming language idea </a:t>
            </a:r>
            <a:r>
              <a:rPr lang="en-GB" sz="2400" i="1" dirty="0" smtClean="0">
                <a:solidFill>
                  <a:schemeClr val="tx1"/>
                </a:solidFill>
                <a:latin typeface="Segoe UI Light" panose="020B0502040204020203" pitchFamily="34" charset="0"/>
              </a:rPr>
              <a:t>I’ve </a:t>
            </a:r>
            <a:r>
              <a:rPr lang="en-GB" sz="2400" i="1" dirty="0">
                <a:solidFill>
                  <a:schemeClr val="tx1"/>
                </a:solidFill>
                <a:latin typeface="Segoe UI Light" panose="020B0502040204020203" pitchFamily="34" charset="0"/>
              </a:rPr>
              <a:t>heard of in a </a:t>
            </a:r>
            <a:r>
              <a:rPr lang="en-GB" sz="2400" i="1" dirty="0" smtClean="0">
                <a:solidFill>
                  <a:schemeClr val="tx1"/>
                </a:solidFill>
                <a:latin typeface="Segoe UI Light" panose="020B0502040204020203" pitchFamily="34" charset="0"/>
              </a:rPr>
              <a:t>decade</a:t>
            </a:r>
            <a:r>
              <a:rPr lang="en-GB" sz="2400" i="1" dirty="0">
                <a:latin typeface="Segoe UI Light" panose="020B0502040204020203" pitchFamily="34" charset="0"/>
              </a:rPr>
              <a:t>”  </a:t>
            </a:r>
            <a:r>
              <a:rPr lang="en-GB" sz="2400" i="1" dirty="0" smtClean="0">
                <a:latin typeface="Segoe UI Light" panose="020B0502040204020203" pitchFamily="34" charset="0"/>
              </a:rPr>
              <a:t>(</a:t>
            </a:r>
            <a:r>
              <a:rPr lang="en-GB" sz="2400" dirty="0">
                <a:latin typeface="Segoe UI Light" panose="020B0502040204020203" pitchFamily="34" charset="0"/>
              </a:rPr>
              <a:t>Jim </a:t>
            </a:r>
            <a:r>
              <a:rPr lang="en-GB" sz="2400" dirty="0" err="1" smtClean="0">
                <a:latin typeface="Segoe UI Light" panose="020B0502040204020203" pitchFamily="34" charset="0"/>
              </a:rPr>
              <a:t>Cordy</a:t>
            </a:r>
            <a:r>
              <a:rPr lang="en-GB" sz="2400" dirty="0" smtClean="0">
                <a:latin typeface="Segoe UI Light" panose="020B0502040204020203" pitchFamily="34" charset="0"/>
              </a:rPr>
              <a:t>, Queens U</a:t>
            </a:r>
            <a:r>
              <a:rPr lang="en-GB" sz="2400" i="1" dirty="0" smtClean="0">
                <a:latin typeface="Segoe UI Light" panose="020B0502040204020203" pitchFamily="34" charset="0"/>
              </a:rPr>
              <a:t>)</a:t>
            </a:r>
          </a:p>
          <a:p>
            <a:pPr marL="0" indent="0" algn="ctr">
              <a:buNone/>
            </a:pPr>
            <a:endParaRPr lang="en-GB" sz="1700" i="1" dirty="0">
              <a:latin typeface="Segoe UI Light" panose="020B0502040204020203" pitchFamily="34" charset="0"/>
            </a:endParaRPr>
          </a:p>
          <a:p>
            <a:pPr>
              <a:buFont typeface="Arial" pitchFamily="34" charset="0"/>
              <a:buChar char="•"/>
            </a:pPr>
            <a:r>
              <a:rPr lang="en-GB" sz="3000" dirty="0">
                <a:latin typeface="Segoe UI Light" panose="020B0502040204020203" pitchFamily="34" charset="0"/>
              </a:rPr>
              <a:t>Perhaps, perhaps not…</a:t>
            </a:r>
          </a:p>
          <a:p>
            <a:pPr>
              <a:buFont typeface="Arial" pitchFamily="34" charset="0"/>
              <a:buChar char="•"/>
            </a:pPr>
            <a:r>
              <a:rPr lang="en-GB" sz="3000" dirty="0">
                <a:latin typeface="Segoe UI Light" panose="020B0502040204020203" pitchFamily="34" charset="0"/>
              </a:rPr>
              <a:t>But if something so simple is perceived as so different, </a:t>
            </a:r>
            <a:r>
              <a:rPr lang="en-GB" sz="3000" dirty="0" smtClean="0">
                <a:latin typeface="Segoe UI Light" panose="020B0502040204020203" pitchFamily="34" charset="0"/>
              </a:rPr>
              <a:t>we need think why</a:t>
            </a:r>
            <a:endParaRPr lang="en-GB" sz="3000" dirty="0">
              <a:latin typeface="Segoe UI Light" panose="020B0502040204020203" pitchFamily="34" charset="0"/>
            </a:endParaRPr>
          </a:p>
          <a:p>
            <a:pPr>
              <a:buFont typeface="Arial" pitchFamily="34" charset="0"/>
              <a:buChar char="•"/>
            </a:pPr>
            <a:r>
              <a:rPr lang="en-GB" sz="3000" dirty="0" smtClean="0">
                <a:latin typeface="Segoe UI Light" panose="020B0502040204020203" pitchFamily="34" charset="0"/>
              </a:rPr>
              <a:t>(What follows is somewhat whimsical)</a:t>
            </a:r>
            <a:endParaRPr lang="en-GB" sz="3000" dirty="0">
              <a:latin typeface="Segoe UI Light" panose="020B0502040204020203" pitchFamily="34" charset="0"/>
            </a:endParaRPr>
          </a:p>
        </p:txBody>
      </p:sp>
    </p:spTree>
    <p:extLst>
      <p:ext uri="{BB962C8B-B14F-4D97-AF65-F5344CB8AC3E}">
        <p14:creationId xmlns:p14="http://schemas.microsoft.com/office/powerpoint/2010/main" val="241903605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This is different…</a:t>
            </a:r>
            <a:endParaRPr lang="en-GB" dirty="0">
              <a:latin typeface="Segoe UI Light" panose="020B0502040204020203" pitchFamily="34" charset="0"/>
            </a:endParaRPr>
          </a:p>
        </p:txBody>
      </p:sp>
      <p:sp>
        <p:nvSpPr>
          <p:cNvPr id="3" name="Content Placeholder 2"/>
          <p:cNvSpPr>
            <a:spLocks noGrp="1"/>
          </p:cNvSpPr>
          <p:nvPr>
            <p:ph idx="1"/>
          </p:nvPr>
        </p:nvSpPr>
        <p:spPr>
          <a:xfrm>
            <a:off x="457201" y="1600207"/>
            <a:ext cx="8011131" cy="3083921"/>
          </a:xfrm>
        </p:spPr>
        <p:txBody>
          <a:bodyPr/>
          <a:lstStyle/>
          <a:p>
            <a:pPr>
              <a:buFont typeface="Arial" pitchFamily="34" charset="0"/>
              <a:buChar char="•"/>
            </a:pPr>
            <a:r>
              <a:rPr lang="en-GB" sz="3000" dirty="0">
                <a:latin typeface="Segoe UI Light" panose="020B0502040204020203" pitchFamily="34" charset="0"/>
              </a:rPr>
              <a:t>We like to see PL systems as logical systems</a:t>
            </a:r>
          </a:p>
          <a:p>
            <a:pPr>
              <a:buFont typeface="Arial" pitchFamily="34" charset="0"/>
              <a:buChar char="•"/>
            </a:pPr>
            <a:r>
              <a:rPr lang="en-GB" sz="3000" dirty="0">
                <a:latin typeface="Segoe UI Light" panose="020B0502040204020203" pitchFamily="34" charset="0"/>
              </a:rPr>
              <a:t>Traditional logical systems exclude interaction with reality</a:t>
            </a:r>
          </a:p>
          <a:p>
            <a:pPr lvl="1">
              <a:buFont typeface="Arial" pitchFamily="34" charset="0"/>
              <a:buChar char="•"/>
            </a:pPr>
            <a:r>
              <a:rPr lang="en-GB" sz="2700" dirty="0">
                <a:latin typeface="Segoe UI Light" panose="020B0502040204020203" pitchFamily="34" charset="0"/>
              </a:rPr>
              <a:t>This is a powerful and simplifying assumption </a:t>
            </a:r>
          </a:p>
          <a:p>
            <a:pPr lvl="1">
              <a:buFont typeface="Arial" pitchFamily="34" charset="0"/>
              <a:buChar char="•"/>
            </a:pPr>
            <a:r>
              <a:rPr lang="en-GB" sz="2700" dirty="0">
                <a:latin typeface="Segoe UI Light" panose="020B0502040204020203" pitchFamily="34" charset="0"/>
              </a:rPr>
              <a:t>It is also fundamentally wrong for modern applied programming languages</a:t>
            </a:r>
          </a:p>
          <a:p>
            <a:pPr lvl="1">
              <a:buFont typeface="Arial" pitchFamily="34" charset="0"/>
              <a:buChar char="•"/>
            </a:pPr>
            <a:endParaRPr lang="en-GB" sz="2700" dirty="0">
              <a:latin typeface="Segoe UI Light" panose="020B0502040204020203" pitchFamily="34" charset="0"/>
            </a:endParaRPr>
          </a:p>
        </p:txBody>
      </p:sp>
    </p:spTree>
    <p:extLst>
      <p:ext uri="{BB962C8B-B14F-4D97-AF65-F5344CB8AC3E}">
        <p14:creationId xmlns:p14="http://schemas.microsoft.com/office/powerpoint/2010/main" val="3319993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249619" y="661638"/>
                <a:ext cx="8382000" cy="609398"/>
              </a:xfrm>
            </p:spPr>
            <p:txBody>
              <a:bodyPr>
                <a:noAutofit/>
              </a:bodyPr>
              <a:lstStyle/>
              <a:p>
                <a:r>
                  <a:rPr lang="en-GB" sz="5500" dirty="0">
                    <a:latin typeface="ZapfChancery"/>
                    <a:sym typeface="Symbol"/>
                  </a:rPr>
                  <a:t></a:t>
                </a:r>
                <a:r>
                  <a:rPr lang="en-GB" sz="5500" dirty="0">
                    <a:ea typeface="Cambria Math"/>
                  </a:rPr>
                  <a:t> </a:t>
                </a:r>
                <a14:m>
                  <m:oMath xmlns:m="http://schemas.openxmlformats.org/officeDocument/2006/math">
                    <m:r>
                      <a:rPr lang="en-GB" sz="5500" i="1" dirty="0">
                        <a:latin typeface="Cambria Math"/>
                        <a:ea typeface="Cambria Math"/>
                      </a:rPr>
                      <m:t>⊢</m:t>
                    </m:r>
                    <m:r>
                      <a:rPr lang="en-GB" sz="6700">
                        <a:latin typeface="Cambria Math"/>
                        <a:sym typeface="Symbol"/>
                      </a:rPr>
                      <m:t> </m:t>
                    </m:r>
                    <m:r>
                      <a:rPr lang="en-GB" sz="6000" i="1">
                        <a:latin typeface="Cambria Math"/>
                        <a:sym typeface="Symbol"/>
                      </a:rPr>
                      <m:t>𝒆</m:t>
                    </m:r>
                  </m:oMath>
                </a14:m>
                <a:r>
                  <a:rPr lang="en-GB" sz="5500" dirty="0">
                    <a:latin typeface="Times New Roman" pitchFamily="18" charset="0"/>
                    <a:cs typeface="Times New Roman" pitchFamily="18" charset="0"/>
                  </a:rPr>
                  <a:t>   :  </a:t>
                </a:r>
                <a:r>
                  <a:rPr lang="en-GB" sz="5500" dirty="0">
                    <a:latin typeface="ZapfChancery"/>
                    <a:sym typeface="Symbol"/>
                  </a:rPr>
                  <a:t></a:t>
                </a:r>
                <a14:m>
                  <m:oMath xmlns:m="http://schemas.openxmlformats.org/officeDocument/2006/math">
                    <m:r>
                      <a:rPr lang="en-GB" sz="8100">
                        <a:latin typeface="Cambria Math"/>
                        <a:sym typeface="Symbol"/>
                      </a:rPr>
                      <m:t> </m:t>
                    </m:r>
                  </m:oMath>
                </a14:m>
                <a:endParaRPr lang="en-GB" sz="5500" dirty="0">
                  <a:latin typeface="Candara" pitchFamily="34"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249619" y="661638"/>
                <a:ext cx="8382000" cy="609398"/>
              </a:xfrm>
              <a:blipFill rotWithShape="0">
                <a:blip r:embed="rId2"/>
                <a:stretch>
                  <a:fillRect b="-40000"/>
                </a:stretch>
              </a:blipFill>
            </p:spPr>
            <p:txBody>
              <a:bodyPr/>
              <a:lstStyle/>
              <a:p>
                <a:r>
                  <a:rPr lang="en-GB">
                    <a:noFill/>
                  </a:rPr>
                  <a:t> </a:t>
                </a:r>
              </a:p>
            </p:txBody>
          </p:sp>
        </mc:Fallback>
      </mc:AlternateContent>
      <p:sp>
        <p:nvSpPr>
          <p:cNvPr id="4" name="Rectangular Callout 3"/>
          <p:cNvSpPr/>
          <p:nvPr/>
        </p:nvSpPr>
        <p:spPr bwMode="auto">
          <a:xfrm>
            <a:off x="5416706" y="2237914"/>
            <a:ext cx="3563458" cy="1323129"/>
          </a:xfrm>
          <a:prstGeom prst="wedgeRectCallout">
            <a:avLst>
              <a:gd name="adj1" fmla="val -72557"/>
              <a:gd name="adj2" fmla="val 5175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normAutofit/>
          </a:bodyPr>
          <a:lstStyle/>
          <a:p>
            <a:pPr algn="ctr" defTabSz="767848" fontAlgn="base">
              <a:spcBef>
                <a:spcPct val="0"/>
              </a:spcBef>
              <a:spcAft>
                <a:spcPct val="0"/>
              </a:spcAft>
            </a:pPr>
            <a:r>
              <a:rPr lang="en-GB" sz="3400" b="1" dirty="0">
                <a:gradFill>
                  <a:gsLst>
                    <a:gs pos="0">
                      <a:srgbClr val="FFFFFF"/>
                    </a:gs>
                    <a:gs pos="100000">
                      <a:srgbClr val="FFFFFF"/>
                    </a:gs>
                  </a:gsLst>
                  <a:lin ang="5400000" scaled="0"/>
                </a:gradFill>
                <a:latin typeface="Segoe Light" pitchFamily="34" charset="0"/>
              </a:rPr>
              <a:t>The exclusion of reality!</a:t>
            </a:r>
          </a:p>
        </p:txBody>
      </p:sp>
      <mc:AlternateContent xmlns:mc="http://schemas.openxmlformats.org/markup-compatibility/2006">
        <mc:Choice xmlns:a14="http://schemas.microsoft.com/office/drawing/2010/main" Requires="a14">
          <p:sp>
            <p:nvSpPr>
              <p:cNvPr id="5" name="Title 1"/>
              <p:cNvSpPr txBox="1">
                <a:spLocks/>
              </p:cNvSpPr>
              <p:nvPr/>
            </p:nvSpPr>
            <p:spPr>
              <a:xfrm>
                <a:off x="249619" y="3593139"/>
                <a:ext cx="8382000" cy="609398"/>
              </a:xfrm>
              <a:prstGeom prst="rect">
                <a:avLst/>
              </a:prstGeom>
            </p:spPr>
            <p:txBody>
              <a:bodyPr vert="horz" wrap="square" lIns="0" tIns="0" rIns="0" bIns="0" rtlCol="0" anchor="t">
                <a:noAutofit/>
              </a:bodyPr>
              <a:lstStyle>
                <a:lvl1pPr algn="ctr" defTabSz="1110966" rtl="0" eaLnBrk="1" latinLnBrk="0" hangingPunct="1">
                  <a:lnSpc>
                    <a:spcPct val="90000"/>
                  </a:lnSpc>
                  <a:spcBef>
                    <a:spcPct val="0"/>
                  </a:spcBef>
                  <a:buNone/>
                  <a:defRPr lang="en-US" sz="5400" b="0" kern="1200" cap="none" spc="-121"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8100" dirty="0">
                    <a:latin typeface="ZapfChancery"/>
                    <a:sym typeface="Symbol"/>
                  </a:rPr>
                  <a:t></a:t>
                </a:r>
                <a:r>
                  <a:rPr lang="en-GB" sz="8100" baseline="-25000" dirty="0">
                    <a:latin typeface="ZapfChancery"/>
                    <a:sym typeface="Symbol"/>
                  </a:rPr>
                  <a:t>0</a:t>
                </a:r>
                <a:r>
                  <a:rPr lang="en-GB" sz="8100" dirty="0">
                    <a:ea typeface="Cambria Math"/>
                  </a:rPr>
                  <a:t> = </a:t>
                </a:r>
                <a:r>
                  <a:rPr lang="en-GB" sz="8100" dirty="0">
                    <a:latin typeface="Consolas" pitchFamily="49" charset="0"/>
                    <a:ea typeface="Cambria Math"/>
                    <a:cs typeface="Consolas" pitchFamily="49" charset="0"/>
                  </a:rPr>
                  <a:t>0</a:t>
                </a:r>
                <a14:m>
                  <m:oMath xmlns:m="http://schemas.openxmlformats.org/officeDocument/2006/math">
                    <m:r>
                      <a:rPr lang="en-GB" sz="8100">
                        <a:latin typeface="Cambria Math"/>
                        <a:sym typeface="Symbol"/>
                      </a:rPr>
                      <m:t> </m:t>
                    </m:r>
                  </m:oMath>
                </a14:m>
                <a:endParaRPr lang="en-GB" sz="5500" dirty="0">
                  <a:latin typeface="Candara" pitchFamily="34" charset="0"/>
                </a:endParaRPr>
              </a:p>
            </p:txBody>
          </p:sp>
        </mc:Choice>
        <mc:Fallback>
          <p:sp>
            <p:nvSpPr>
              <p:cNvPr id="5" name="Title 1"/>
              <p:cNvSpPr txBox="1">
                <a:spLocks noRot="1" noChangeAspect="1" noMove="1" noResize="1" noEditPoints="1" noAdjustHandles="1" noChangeArrowheads="1" noChangeShapeType="1" noTextEdit="1"/>
              </p:cNvSpPr>
              <p:nvPr/>
            </p:nvSpPr>
            <p:spPr>
              <a:xfrm>
                <a:off x="249619" y="3593139"/>
                <a:ext cx="8382000" cy="609398"/>
              </a:xfrm>
              <a:prstGeom prst="rect">
                <a:avLst/>
              </a:prstGeom>
              <a:blipFill rotWithShape="0">
                <a:blip r:embed="rId3"/>
                <a:stretch>
                  <a:fillRect b="-82000"/>
                </a:stretch>
              </a:blipFill>
            </p:spPr>
            <p:txBody>
              <a:bodyPr/>
              <a:lstStyle/>
              <a:p>
                <a:r>
                  <a:rPr lang="en-GB">
                    <a:noFill/>
                  </a:rPr>
                  <a:t> </a:t>
                </a:r>
              </a:p>
            </p:txBody>
          </p:sp>
        </mc:Fallback>
      </mc:AlternateContent>
      <p:sp>
        <p:nvSpPr>
          <p:cNvPr id="6" name="Rectangular Callout 5"/>
          <p:cNvSpPr/>
          <p:nvPr/>
        </p:nvSpPr>
        <p:spPr bwMode="auto">
          <a:xfrm>
            <a:off x="5928856" y="345078"/>
            <a:ext cx="2826031" cy="446888"/>
          </a:xfrm>
          <a:prstGeom prst="wedgeRectCallout">
            <a:avLst>
              <a:gd name="adj1" fmla="val -95322"/>
              <a:gd name="adj2" fmla="val 103754"/>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spAutoFit/>
          </a:bodyPr>
          <a:lstStyle/>
          <a:p>
            <a:pPr algn="ctr" defTabSz="767848" fontAlgn="base">
              <a:spcBef>
                <a:spcPct val="0"/>
              </a:spcBef>
              <a:spcAft>
                <a:spcPct val="0"/>
              </a:spcAft>
            </a:pPr>
            <a:r>
              <a:rPr lang="en-GB" sz="2400" b="1" dirty="0">
                <a:gradFill>
                  <a:gsLst>
                    <a:gs pos="0">
                      <a:srgbClr val="FFFFFF"/>
                    </a:gs>
                    <a:gs pos="100000">
                      <a:srgbClr val="FFFFFF"/>
                    </a:gs>
                  </a:gsLst>
                  <a:lin ang="5400000" scaled="0"/>
                </a:gradFill>
                <a:latin typeface="Segoe Light" pitchFamily="34" charset="0"/>
              </a:rPr>
              <a:t>Lots of work here</a:t>
            </a:r>
          </a:p>
        </p:txBody>
      </p:sp>
      <p:sp>
        <p:nvSpPr>
          <p:cNvPr id="7" name="Rectangular Callout 6"/>
          <p:cNvSpPr/>
          <p:nvPr/>
        </p:nvSpPr>
        <p:spPr bwMode="auto">
          <a:xfrm>
            <a:off x="6030865" y="1559024"/>
            <a:ext cx="2826031" cy="446888"/>
          </a:xfrm>
          <a:prstGeom prst="wedgeRectCallout">
            <a:avLst>
              <a:gd name="adj1" fmla="val -52928"/>
              <a:gd name="adj2" fmla="val -32491"/>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spAutoFit/>
          </a:bodyPr>
          <a:lstStyle/>
          <a:p>
            <a:pPr algn="ctr" defTabSz="767848" fontAlgn="base">
              <a:spcBef>
                <a:spcPct val="0"/>
              </a:spcBef>
              <a:spcAft>
                <a:spcPct val="0"/>
              </a:spcAft>
            </a:pPr>
            <a:r>
              <a:rPr lang="en-GB" sz="2400" b="1" dirty="0">
                <a:gradFill>
                  <a:gsLst>
                    <a:gs pos="0">
                      <a:srgbClr val="FFFFFF"/>
                    </a:gs>
                    <a:gs pos="100000">
                      <a:srgbClr val="FFFFFF"/>
                    </a:gs>
                  </a:gsLst>
                  <a:lin ang="5400000" scaled="0"/>
                </a:gradFill>
                <a:latin typeface="Segoe Light" pitchFamily="34" charset="0"/>
              </a:rPr>
              <a:t>Lots of work here</a:t>
            </a:r>
          </a:p>
        </p:txBody>
      </p:sp>
      <p:sp>
        <p:nvSpPr>
          <p:cNvPr id="9" name="Rectangular Callout 8"/>
          <p:cNvSpPr/>
          <p:nvPr/>
        </p:nvSpPr>
        <p:spPr bwMode="auto">
          <a:xfrm>
            <a:off x="1046168" y="2676033"/>
            <a:ext cx="2826031" cy="446888"/>
          </a:xfrm>
          <a:prstGeom prst="wedgeRectCallout">
            <a:avLst>
              <a:gd name="adj1" fmla="val 16402"/>
              <a:gd name="adj2" fmla="val -151035"/>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spAutoFit/>
          </a:bodyPr>
          <a:lstStyle/>
          <a:p>
            <a:pPr algn="ctr" defTabSz="767848"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The neglected child</a:t>
            </a:r>
            <a:endParaRPr lang="en-GB" sz="2400" b="1" dirty="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128755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6" grpId="1" animBg="1"/>
      <p:bldP spid="7" grpId="0" animBg="1"/>
      <p:bldP spid="7" grpId="1" animBg="1"/>
      <p:bldP spid="9" grpId="0" animBg="1"/>
      <p:bldP spid="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228601"/>
            <a:ext cx="8363938" cy="761747"/>
          </a:xfrm>
        </p:spPr>
        <p:txBody>
          <a:bodyPr/>
          <a:lstStyle/>
          <a:p>
            <a:pPr algn="ctr"/>
            <a:r>
              <a:rPr lang="en-GB" dirty="0" smtClean="0">
                <a:latin typeface="Segoe UI Light" panose="020B0502040204020203" pitchFamily="34" charset="0"/>
              </a:rPr>
              <a:t>Meditations on </a:t>
            </a:r>
            <a:r>
              <a:rPr lang="en-GB" sz="5500" dirty="0">
                <a:latin typeface="Segoe UI Light" panose="020B0502040204020203" pitchFamily="34" charset="0"/>
                <a:sym typeface="Symbol"/>
              </a:rPr>
              <a:t></a:t>
            </a:r>
            <a:r>
              <a:rPr lang="en-GB" sz="5500" baseline="-25000" dirty="0">
                <a:latin typeface="Segoe UI Light" panose="020B0502040204020203" pitchFamily="34" charset="0"/>
                <a:sym typeface="Symbol"/>
              </a:rPr>
              <a:t>0</a:t>
            </a:r>
            <a:r>
              <a:rPr lang="en-GB" dirty="0" smtClean="0">
                <a:latin typeface="Segoe UI Light" panose="020B0502040204020203" pitchFamily="34" charset="0"/>
              </a:rPr>
              <a:t> </a:t>
            </a:r>
            <a:endParaRPr lang="en-GB" dirty="0">
              <a:latin typeface="Segoe UI Light" panose="020B0502040204020203" pitchFamily="34" charset="0"/>
            </a:endParaRPr>
          </a:p>
        </p:txBody>
      </p:sp>
      <p:graphicFrame>
        <p:nvGraphicFramePr>
          <p:cNvPr id="5" name="Diagram 4"/>
          <p:cNvGraphicFramePr/>
          <p:nvPr>
            <p:extLst>
              <p:ext uri="{D42A27DB-BD31-4B8C-83A1-F6EECF244321}">
                <p14:modId xmlns:p14="http://schemas.microsoft.com/office/powerpoint/2010/main" val="1606115612"/>
              </p:ext>
            </p:extLst>
          </p:nvPr>
        </p:nvGraphicFramePr>
        <p:xfrm>
          <a:off x="389436" y="1447806"/>
          <a:ext cx="8363938" cy="507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4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0D238AF-8111-48F4-87D0-8513B6795E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C889AEA-E0C2-4FF9-A34D-CA456FDB9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B6560F0-5737-4155-83E0-F00762C150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5717ED0-058B-40A8-AEF1-D8763A5D87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B9C4F42-7270-4926-91A5-B0F02BC89C9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2636C2B-1A91-4E5F-9560-97738B72DA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228601"/>
            <a:ext cx="8363938" cy="761747"/>
          </a:xfrm>
        </p:spPr>
        <p:txBody>
          <a:bodyPr/>
          <a:lstStyle/>
          <a:p>
            <a:pPr algn="ctr"/>
            <a:r>
              <a:rPr lang="en-GB" dirty="0" smtClean="0">
                <a:latin typeface="Segoe UI Light" panose="020B0502040204020203" pitchFamily="34" charset="0"/>
              </a:rPr>
              <a:t>Meditations on </a:t>
            </a:r>
            <a:r>
              <a:rPr lang="en-GB" sz="5500" dirty="0">
                <a:latin typeface="Segoe UI Light" panose="020B0502040204020203" pitchFamily="34" charset="0"/>
                <a:sym typeface="Symbol"/>
              </a:rPr>
              <a:t></a:t>
            </a:r>
            <a:r>
              <a:rPr lang="en-GB" sz="5500" baseline="-25000" dirty="0">
                <a:latin typeface="Segoe UI Light" panose="020B0502040204020203" pitchFamily="34" charset="0"/>
                <a:sym typeface="Symbol"/>
              </a:rPr>
              <a:t>0</a:t>
            </a:r>
            <a:r>
              <a:rPr lang="en-GB" dirty="0" smtClean="0">
                <a:latin typeface="Segoe UI Light" panose="020B0502040204020203" pitchFamily="34" charset="0"/>
              </a:rPr>
              <a:t> </a:t>
            </a:r>
            <a:endParaRPr lang="en-GB" dirty="0">
              <a:latin typeface="Segoe UI Light" panose="020B0502040204020203" pitchFamily="34" charset="0"/>
            </a:endParaRPr>
          </a:p>
        </p:txBody>
      </p:sp>
      <p:graphicFrame>
        <p:nvGraphicFramePr>
          <p:cNvPr id="5" name="Diagram 4"/>
          <p:cNvGraphicFramePr/>
          <p:nvPr>
            <p:extLst>
              <p:ext uri="{D42A27DB-BD31-4B8C-83A1-F6EECF244321}">
                <p14:modId xmlns:p14="http://schemas.microsoft.com/office/powerpoint/2010/main" val="3760190555"/>
              </p:ext>
            </p:extLst>
          </p:nvPr>
        </p:nvGraphicFramePr>
        <p:xfrm>
          <a:off x="389436" y="1447806"/>
          <a:ext cx="8363938" cy="506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29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CA26391-B69E-4A1C-8ED4-3A170885F4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79A055B-95A4-44BD-A67F-B5A5ABC9C8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DE51232-A39B-4346-A8B5-36F1926759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4BA56FA-50F2-46D9-AB07-EFCB75B83A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4C5F710-3C2E-46ED-9199-093306C6172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1A98FB64-081D-4F6B-AC3C-8BA76C73DB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1869743"/>
          </a:xfrm>
        </p:spPr>
        <p:txBody>
          <a:bodyPr/>
          <a:lstStyle/>
          <a:p>
            <a:r>
              <a:rPr lang="en-GB" dirty="0" smtClean="0">
                <a:latin typeface="Segoe UI Light" panose="020B0502040204020203" pitchFamily="34" charset="0"/>
              </a:rPr>
              <a:t>Theme </a:t>
            </a:r>
            <a:r>
              <a:rPr lang="en-GB" dirty="0" smtClean="0">
                <a:latin typeface="Segoe UI Light" panose="020B0502040204020203" pitchFamily="34" charset="0"/>
              </a:rPr>
              <a:t>#6</a:t>
            </a:r>
            <a:r>
              <a:rPr lang="en-GB" dirty="0" smtClean="0">
                <a:latin typeface="Segoe UI Light" panose="020B0502040204020203" pitchFamily="34" charset="0"/>
              </a:rPr>
              <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Schema Change</a:t>
            </a:r>
            <a:endParaRPr lang="en-GB" dirty="0">
              <a:latin typeface="Segoe UI Light" panose="020B0502040204020203" pitchFamily="34" charset="0"/>
            </a:endParaRPr>
          </a:p>
        </p:txBody>
      </p:sp>
    </p:spTree>
    <p:extLst>
      <p:ext uri="{BB962C8B-B14F-4D97-AF65-F5344CB8AC3E}">
        <p14:creationId xmlns:p14="http://schemas.microsoft.com/office/powerpoint/2010/main" val="39725277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Hard problem, </a:t>
            </a:r>
            <a:r>
              <a:rPr lang="en-GB" dirty="0" smtClean="0">
                <a:latin typeface="Segoe UI Light" panose="020B0502040204020203" pitchFamily="34" charset="0"/>
              </a:rPr>
              <a:t>however…</a:t>
            </a:r>
            <a:endParaRPr lang="en-GB" dirty="0">
              <a:latin typeface="Segoe UI Light" panose="020B05020402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385582"/>
              </p:ext>
            </p:extLst>
          </p:nvPr>
        </p:nvGraphicFramePr>
        <p:xfrm>
          <a:off x="457201" y="1600207"/>
          <a:ext cx="8011131" cy="5124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192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CC0CDA4-0807-4E5C-91EB-D5B5AAD880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EC0B6CA-20B2-4B6E-8C81-BF749EC767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3270D6F-0311-4B57-9903-602F3576341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52C8B6B-DE06-4032-8B30-24461EF83A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4B4B460-90BC-4020-976D-E21F295387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2" y="318862"/>
            <a:ext cx="8382000" cy="609398"/>
          </a:xfrm>
        </p:spPr>
        <p:txBody>
          <a:bodyPr>
            <a:noAutofit/>
          </a:bodyPr>
          <a:lstStyle/>
          <a:p>
            <a:r>
              <a:rPr lang="en-GB" sz="4100" dirty="0">
                <a:latin typeface="Segoe UI Light" panose="020B0502040204020203" pitchFamily="34" charset="0"/>
              </a:rPr>
              <a:t>Some Research Questions</a:t>
            </a:r>
            <a:br>
              <a:rPr lang="en-GB" sz="4100" dirty="0">
                <a:latin typeface="Segoe UI Light" panose="020B0502040204020203" pitchFamily="34" charset="0"/>
              </a:rPr>
            </a:br>
            <a:r>
              <a:rPr lang="en-GB" sz="4100" dirty="0">
                <a:latin typeface="Segoe UI Light" panose="020B0502040204020203" pitchFamily="34" charset="0"/>
              </a:rPr>
              <a:t/>
            </a:r>
            <a:br>
              <a:rPr lang="en-GB" sz="4100" dirty="0">
                <a:latin typeface="Segoe UI Light" panose="020B0502040204020203" pitchFamily="34" charset="0"/>
              </a:rPr>
            </a:br>
            <a:endParaRPr lang="en-GB" sz="2000" dirty="0">
              <a:latin typeface="Segoe UI Light" panose="020B0502040204020203" pitchFamily="34" charset="0"/>
            </a:endParaRPr>
          </a:p>
        </p:txBody>
      </p:sp>
      <p:sp>
        <p:nvSpPr>
          <p:cNvPr id="4" name="TextBox 3"/>
          <p:cNvSpPr txBox="1"/>
          <p:nvPr/>
        </p:nvSpPr>
        <p:spPr>
          <a:xfrm>
            <a:off x="419102" y="1308955"/>
            <a:ext cx="3829053" cy="738664"/>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a:t>
            </a:r>
            <a:r>
              <a:rPr lang="en-GB" sz="2400" b="1" dirty="0" smtClean="0">
                <a:solidFill>
                  <a:srgbClr val="00B050"/>
                </a:solidFill>
                <a:latin typeface="Segoe UI Light" panose="020B0502040204020203" pitchFamily="34" charset="0"/>
              </a:rPr>
              <a:t>incorporate </a:t>
            </a:r>
            <a:r>
              <a:rPr lang="en-GB" sz="2400" b="1" dirty="0">
                <a:solidFill>
                  <a:srgbClr val="00B050"/>
                </a:solidFill>
                <a:latin typeface="Segoe UI Light" panose="020B0502040204020203" pitchFamily="34" charset="0"/>
              </a:rPr>
              <a:t>schema change policies</a:t>
            </a:r>
            <a:r>
              <a:rPr lang="en-GB" sz="2400" b="1" dirty="0">
                <a:gradFill>
                  <a:gsLst>
                    <a:gs pos="0">
                      <a:schemeClr val="tx1"/>
                    </a:gs>
                    <a:gs pos="86000">
                      <a:schemeClr val="tx1"/>
                    </a:gs>
                  </a:gsLst>
                  <a:lin ang="5400000" scaled="0"/>
                </a:gradFill>
                <a:latin typeface="Segoe UI Light" panose="020B0502040204020203" pitchFamily="34" charset="0"/>
              </a:rPr>
              <a:t>?</a:t>
            </a:r>
          </a:p>
        </p:txBody>
      </p:sp>
      <p:sp>
        <p:nvSpPr>
          <p:cNvPr id="5" name="TextBox 4"/>
          <p:cNvSpPr txBox="1"/>
          <p:nvPr/>
        </p:nvSpPr>
        <p:spPr>
          <a:xfrm>
            <a:off x="5237294" y="4277186"/>
            <a:ext cx="3495675" cy="738664"/>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we </a:t>
            </a:r>
            <a:r>
              <a:rPr lang="en-GB" sz="2400" b="1" dirty="0" smtClean="0">
                <a:solidFill>
                  <a:srgbClr val="00B050"/>
                </a:solidFill>
                <a:latin typeface="Segoe UI Light" panose="020B0502040204020203" pitchFamily="34" charset="0"/>
              </a:rPr>
              <a:t>model </a:t>
            </a:r>
            <a:r>
              <a:rPr lang="en-GB" sz="2400" b="1" dirty="0" smtClean="0">
                <a:gradFill>
                  <a:gsLst>
                    <a:gs pos="0">
                      <a:schemeClr val="tx1"/>
                    </a:gs>
                    <a:gs pos="86000">
                      <a:schemeClr val="tx1"/>
                    </a:gs>
                  </a:gsLst>
                  <a:lin ang="5400000" scaled="0"/>
                </a:gradFill>
                <a:latin typeface="Segoe UI Light" panose="020B0502040204020203" pitchFamily="34" charset="0"/>
              </a:rPr>
              <a:t>and </a:t>
            </a:r>
            <a:r>
              <a:rPr lang="en-GB" sz="2400" b="1" dirty="0" smtClean="0">
                <a:solidFill>
                  <a:srgbClr val="00B050"/>
                </a:solidFill>
                <a:latin typeface="Segoe UI Light" panose="020B0502040204020203" pitchFamily="34" charset="0"/>
              </a:rPr>
              <a:t>verify provider </a:t>
            </a:r>
            <a:r>
              <a:rPr lang="en-GB" sz="2400" b="1" dirty="0">
                <a:solidFill>
                  <a:srgbClr val="00B050"/>
                </a:solidFill>
                <a:latin typeface="Segoe UI Light" panose="020B0502040204020203" pitchFamily="34" charset="0"/>
              </a:rPr>
              <a:t>components</a:t>
            </a:r>
            <a:r>
              <a:rPr lang="en-GB" sz="2400" b="1" dirty="0">
                <a:gradFill>
                  <a:gsLst>
                    <a:gs pos="0">
                      <a:schemeClr val="tx1"/>
                    </a:gs>
                    <a:gs pos="86000">
                      <a:schemeClr val="tx1"/>
                    </a:gs>
                  </a:gsLst>
                  <a:lin ang="5400000" scaled="0"/>
                </a:gradFill>
                <a:latin typeface="Segoe UI Light" panose="020B0502040204020203" pitchFamily="34" charset="0"/>
              </a:rPr>
              <a:t>?</a:t>
            </a:r>
          </a:p>
        </p:txBody>
      </p:sp>
      <p:sp>
        <p:nvSpPr>
          <p:cNvPr id="6" name="TextBox 5"/>
          <p:cNvSpPr txBox="1"/>
          <p:nvPr/>
        </p:nvSpPr>
        <p:spPr>
          <a:xfrm>
            <a:off x="447674" y="2790970"/>
            <a:ext cx="3495675" cy="1107996"/>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we provide</a:t>
            </a:r>
            <a:r>
              <a:rPr lang="en-GB" sz="2400" b="1" dirty="0">
                <a:solidFill>
                  <a:srgbClr val="FFFF00"/>
                </a:solidFill>
                <a:latin typeface="Segoe UI Light" panose="020B0502040204020203" pitchFamily="34" charset="0"/>
              </a:rPr>
              <a:t> </a:t>
            </a:r>
            <a:r>
              <a:rPr lang="en-GB" sz="2400" b="1" dirty="0">
                <a:solidFill>
                  <a:srgbClr val="00B050"/>
                </a:solidFill>
                <a:latin typeface="Segoe UI Light" panose="020B0502040204020203" pitchFamily="34" charset="0"/>
              </a:rPr>
              <a:t>all the data in the enterprise </a:t>
            </a:r>
            <a:r>
              <a:rPr lang="en-GB" sz="2400" b="1" dirty="0">
                <a:latin typeface="Segoe UI Light" panose="020B0502040204020203" pitchFamily="34" charset="0"/>
              </a:rPr>
              <a:t>(e.g.</a:t>
            </a:r>
            <a:r>
              <a:rPr lang="en-GB" sz="2400" b="1" dirty="0">
                <a:solidFill>
                  <a:srgbClr val="FFFF00"/>
                </a:solidFill>
                <a:latin typeface="Segoe UI Light" panose="020B0502040204020203" pitchFamily="34" charset="0"/>
              </a:rPr>
              <a:t> </a:t>
            </a:r>
            <a:r>
              <a:rPr lang="en-GB" sz="2400" b="1" dirty="0">
                <a:solidFill>
                  <a:srgbClr val="00B050"/>
                </a:solidFill>
                <a:latin typeface="Segoe UI Light" panose="020B0502040204020203" pitchFamily="34" charset="0"/>
              </a:rPr>
              <a:t>SAP</a:t>
            </a:r>
            <a:r>
              <a:rPr lang="en-GB" sz="2400" b="1" dirty="0">
                <a:solidFill>
                  <a:srgbClr val="FFFF00"/>
                </a:solidFill>
                <a:latin typeface="Segoe UI Light" panose="020B0502040204020203" pitchFamily="34" charset="0"/>
              </a:rPr>
              <a:t> </a:t>
            </a:r>
            <a:r>
              <a:rPr lang="en-GB" sz="2400" b="1" dirty="0">
                <a:latin typeface="Segoe UI Light" panose="020B0502040204020203" pitchFamily="34" charset="0"/>
              </a:rPr>
              <a:t>or</a:t>
            </a:r>
            <a:r>
              <a:rPr lang="en-GB" sz="2400" b="1" dirty="0">
                <a:solidFill>
                  <a:srgbClr val="FFFF00"/>
                </a:solidFill>
                <a:latin typeface="Segoe UI Light" panose="020B0502040204020203" pitchFamily="34" charset="0"/>
              </a:rPr>
              <a:t> </a:t>
            </a:r>
            <a:r>
              <a:rPr lang="en-GB" sz="2400" b="1" dirty="0" smtClean="0">
                <a:solidFill>
                  <a:srgbClr val="00B050"/>
                </a:solidFill>
                <a:latin typeface="Segoe UI Light" panose="020B0502040204020203" pitchFamily="34" charset="0"/>
              </a:rPr>
              <a:t>Reuters</a:t>
            </a:r>
            <a:r>
              <a:rPr lang="en-GB" sz="2400" b="1" dirty="0" smtClean="0">
                <a:latin typeface="Segoe UI Light" panose="020B0502040204020203" pitchFamily="34" charset="0"/>
              </a:rPr>
              <a:t>)</a:t>
            </a:r>
            <a:r>
              <a:rPr lang="en-GB" sz="2400" b="1" dirty="0" smtClean="0">
                <a:gradFill>
                  <a:gsLst>
                    <a:gs pos="0">
                      <a:schemeClr val="tx1"/>
                    </a:gs>
                    <a:gs pos="86000">
                      <a:schemeClr val="tx1"/>
                    </a:gs>
                  </a:gsLst>
                  <a:lin ang="5400000" scaled="0"/>
                </a:gradFill>
                <a:latin typeface="Segoe UI Light" panose="020B0502040204020203" pitchFamily="34" charset="0"/>
              </a:rPr>
              <a:t>?</a:t>
            </a:r>
            <a:endParaRPr lang="en-GB" sz="2400" b="1" dirty="0">
              <a:gradFill>
                <a:gsLst>
                  <a:gs pos="0">
                    <a:schemeClr val="tx1"/>
                  </a:gs>
                  <a:gs pos="86000">
                    <a:schemeClr val="tx1"/>
                  </a:gs>
                </a:gsLst>
                <a:lin ang="5400000" scaled="0"/>
              </a:gradFill>
              <a:latin typeface="Segoe UI Light" panose="020B0502040204020203" pitchFamily="34" charset="0"/>
            </a:endParaRPr>
          </a:p>
        </p:txBody>
      </p:sp>
      <p:sp>
        <p:nvSpPr>
          <p:cNvPr id="8" name="TextBox 7"/>
          <p:cNvSpPr txBox="1"/>
          <p:nvPr/>
        </p:nvSpPr>
        <p:spPr>
          <a:xfrm>
            <a:off x="550074" y="4813849"/>
            <a:ext cx="3495675" cy="1477328"/>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a:t>
            </a:r>
            <a:r>
              <a:rPr lang="en-GB" sz="2400" b="1" dirty="0">
                <a:solidFill>
                  <a:srgbClr val="00B050"/>
                </a:solidFill>
                <a:latin typeface="Segoe UI Light" panose="020B0502040204020203" pitchFamily="34" charset="0"/>
              </a:rPr>
              <a:t>richer </a:t>
            </a:r>
            <a:r>
              <a:rPr lang="en-GB" sz="2400" b="1" dirty="0" smtClean="0">
                <a:solidFill>
                  <a:srgbClr val="00B050"/>
                </a:solidFill>
                <a:latin typeface="Segoe UI Light" panose="020B0502040204020203" pitchFamily="34" charset="0"/>
              </a:rPr>
              <a:t>constraints</a:t>
            </a:r>
            <a:r>
              <a:rPr lang="en-GB" sz="2400" b="1" dirty="0" smtClean="0">
                <a:gradFill>
                  <a:gsLst>
                    <a:gs pos="0">
                      <a:schemeClr val="tx1"/>
                    </a:gs>
                    <a:gs pos="86000">
                      <a:schemeClr val="tx1"/>
                    </a:gs>
                  </a:gsLst>
                  <a:lin ang="5400000" scaled="0"/>
                </a:gradFill>
                <a:latin typeface="Segoe UI Light" panose="020B0502040204020203" pitchFamily="34" charset="0"/>
              </a:rPr>
              <a:t>,</a:t>
            </a:r>
            <a:r>
              <a:rPr lang="en-GB" sz="2400" b="1" dirty="0" smtClean="0">
                <a:solidFill>
                  <a:srgbClr val="00B050"/>
                </a:solidFill>
                <a:latin typeface="Segoe UI Light" panose="020B0502040204020203" pitchFamily="34" charset="0"/>
              </a:rPr>
              <a:t> security</a:t>
            </a:r>
            <a:r>
              <a:rPr lang="en-GB" sz="2400" b="1" dirty="0">
                <a:solidFill>
                  <a:srgbClr val="00B050"/>
                </a:solidFill>
                <a:latin typeface="Segoe UI Light" panose="020B0502040204020203" pitchFamily="34" charset="0"/>
              </a:rPr>
              <a:t>, privacy and provenance annotations </a:t>
            </a:r>
            <a:r>
              <a:rPr lang="en-GB" sz="2400" b="1" dirty="0">
                <a:gradFill>
                  <a:gsLst>
                    <a:gs pos="0">
                      <a:schemeClr val="tx1"/>
                    </a:gs>
                    <a:gs pos="86000">
                      <a:schemeClr val="tx1"/>
                    </a:gs>
                  </a:gsLst>
                  <a:lin ang="5400000" scaled="0"/>
                </a:gradFill>
                <a:latin typeface="Segoe UI Light" panose="020B0502040204020203" pitchFamily="34" charset="0"/>
              </a:rPr>
              <a:t>be provided?</a:t>
            </a:r>
          </a:p>
        </p:txBody>
      </p:sp>
      <p:sp>
        <p:nvSpPr>
          <p:cNvPr id="9" name="TextBox 8"/>
          <p:cNvSpPr txBox="1"/>
          <p:nvPr/>
        </p:nvSpPr>
        <p:spPr>
          <a:xfrm>
            <a:off x="4931500" y="1308955"/>
            <a:ext cx="3912249" cy="1107996"/>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a:t>
            </a:r>
            <a:r>
              <a:rPr lang="en-GB" sz="2400" b="1" dirty="0" smtClean="0">
                <a:solidFill>
                  <a:srgbClr val="00B050"/>
                </a:solidFill>
                <a:latin typeface="Segoe UI Light" panose="020B0502040204020203" pitchFamily="34" charset="0"/>
              </a:rPr>
              <a:t>temporal </a:t>
            </a:r>
            <a:r>
              <a:rPr lang="en-GB" sz="2400" b="1" dirty="0" smtClean="0">
                <a:gradFill>
                  <a:gsLst>
                    <a:gs pos="0">
                      <a:schemeClr val="tx1"/>
                    </a:gs>
                    <a:gs pos="86000">
                      <a:schemeClr val="tx1"/>
                    </a:gs>
                  </a:gsLst>
                  <a:lin ang="5400000" scaled="0"/>
                </a:gradFill>
                <a:latin typeface="Segoe UI Light" panose="020B0502040204020203" pitchFamily="34" charset="0"/>
              </a:rPr>
              <a:t>and </a:t>
            </a:r>
            <a:r>
              <a:rPr lang="en-GB" sz="2400" b="1" dirty="0" smtClean="0">
                <a:solidFill>
                  <a:srgbClr val="00B050"/>
                </a:solidFill>
                <a:latin typeface="Segoe UI Light" panose="020B0502040204020203" pitchFamily="34" charset="0"/>
              </a:rPr>
              <a:t>probabilistic </a:t>
            </a:r>
            <a:r>
              <a:rPr lang="en-GB" sz="2400" b="1" dirty="0">
                <a:solidFill>
                  <a:srgbClr val="00B050"/>
                </a:solidFill>
                <a:latin typeface="Segoe UI Light" panose="020B0502040204020203" pitchFamily="34" charset="0"/>
              </a:rPr>
              <a:t>metadata </a:t>
            </a:r>
            <a:r>
              <a:rPr lang="en-GB" sz="2400" b="1" dirty="0">
                <a:gradFill>
                  <a:gsLst>
                    <a:gs pos="0">
                      <a:schemeClr val="tx1"/>
                    </a:gs>
                    <a:gs pos="86000">
                      <a:schemeClr val="tx1"/>
                    </a:gs>
                  </a:gsLst>
                  <a:lin ang="5400000" scaled="0"/>
                </a:gradFill>
                <a:latin typeface="Segoe UI Light" panose="020B0502040204020203" pitchFamily="34" charset="0"/>
              </a:rPr>
              <a:t>be useful for typing or tooling?</a:t>
            </a:r>
          </a:p>
        </p:txBody>
      </p:sp>
      <p:sp>
        <p:nvSpPr>
          <p:cNvPr id="12" name="TextBox 11"/>
          <p:cNvSpPr txBox="1"/>
          <p:nvPr/>
        </p:nvSpPr>
        <p:spPr>
          <a:xfrm>
            <a:off x="5139785" y="5552513"/>
            <a:ext cx="3495675" cy="738664"/>
          </a:xfrm>
          <a:prstGeom prst="rect">
            <a:avLst/>
          </a:prstGeom>
          <a:noFill/>
        </p:spPr>
        <p:txBody>
          <a:bodyPr wrap="square" lIns="0" tIns="0" rIns="0" bIns="0" rtlCol="0">
            <a:spAutoFit/>
          </a:bodyPr>
          <a:lstStyle/>
          <a:p>
            <a:pPr algn="ctr"/>
            <a:r>
              <a:rPr lang="en-GB" sz="2400" b="1" dirty="0">
                <a:gradFill>
                  <a:gsLst>
                    <a:gs pos="0">
                      <a:schemeClr val="tx1"/>
                    </a:gs>
                    <a:gs pos="86000">
                      <a:schemeClr val="tx1"/>
                    </a:gs>
                  </a:gsLst>
                  <a:lin ang="5400000" scaled="0"/>
                </a:gradFill>
                <a:latin typeface="Segoe UI Light" panose="020B0502040204020203" pitchFamily="34" charset="0"/>
              </a:rPr>
              <a:t>Can we </a:t>
            </a:r>
            <a:r>
              <a:rPr lang="en-GB" sz="2400" b="1" dirty="0" smtClean="0">
                <a:solidFill>
                  <a:srgbClr val="00B050"/>
                </a:solidFill>
                <a:latin typeface="Segoe UI Light" panose="020B0502040204020203" pitchFamily="34" charset="0"/>
              </a:rPr>
              <a:t>provided types be mutually recursive</a:t>
            </a:r>
            <a:r>
              <a:rPr lang="en-GB" sz="2400" b="1" dirty="0" smtClean="0">
                <a:gradFill>
                  <a:gsLst>
                    <a:gs pos="0">
                      <a:schemeClr val="tx1"/>
                    </a:gs>
                    <a:gs pos="86000">
                      <a:schemeClr val="tx1"/>
                    </a:gs>
                  </a:gsLst>
                  <a:lin ang="5400000" scaled="0"/>
                </a:gradFill>
                <a:latin typeface="Segoe UI Light" panose="020B0502040204020203" pitchFamily="34" charset="0"/>
              </a:rPr>
              <a:t>? </a:t>
            </a:r>
            <a:endParaRPr lang="en-GB" sz="2400" b="1" dirty="0">
              <a:gradFill>
                <a:gsLst>
                  <a:gs pos="0">
                    <a:schemeClr val="tx1"/>
                  </a:gs>
                  <a:gs pos="86000">
                    <a:schemeClr val="tx1"/>
                  </a:gs>
                </a:gsLst>
                <a:lin ang="5400000" scaled="0"/>
              </a:gradFill>
              <a:latin typeface="Segoe UI Light" panose="020B0502040204020203" pitchFamily="34" charset="0"/>
            </a:endParaRPr>
          </a:p>
        </p:txBody>
      </p:sp>
      <p:sp>
        <p:nvSpPr>
          <p:cNvPr id="13" name="TextBox 12"/>
          <p:cNvSpPr txBox="1"/>
          <p:nvPr/>
        </p:nvSpPr>
        <p:spPr>
          <a:xfrm>
            <a:off x="5139786" y="2815508"/>
            <a:ext cx="3495675" cy="1107996"/>
          </a:xfrm>
          <a:prstGeom prst="rect">
            <a:avLst/>
          </a:prstGeom>
          <a:noFill/>
        </p:spPr>
        <p:txBody>
          <a:bodyPr wrap="square" lIns="0" tIns="0" rIns="0" bIns="0" rtlCol="0">
            <a:spAutoFit/>
          </a:bodyPr>
          <a:lstStyle/>
          <a:p>
            <a:pPr algn="ctr"/>
            <a:r>
              <a:rPr lang="en-GB" sz="2400" b="1" dirty="0">
                <a:solidFill>
                  <a:srgbClr val="00B050"/>
                </a:solidFill>
                <a:latin typeface="Segoe UI Light" panose="020B0502040204020203" pitchFamily="34" charset="0"/>
              </a:rPr>
              <a:t>Temporal types</a:t>
            </a:r>
            <a:r>
              <a:rPr lang="en-GB" sz="2400" b="1" dirty="0">
                <a:gradFill>
                  <a:gsLst>
                    <a:gs pos="0">
                      <a:schemeClr val="tx1"/>
                    </a:gs>
                    <a:gs pos="86000">
                      <a:schemeClr val="tx1"/>
                    </a:gs>
                  </a:gsLst>
                  <a:lin ang="5400000" scaled="0"/>
                </a:gradFill>
                <a:latin typeface="Segoe UI Light" panose="020B0502040204020203" pitchFamily="34" charset="0"/>
              </a:rPr>
              <a:t>? </a:t>
            </a:r>
            <a:r>
              <a:rPr lang="en-GB" sz="2400" b="1" dirty="0">
                <a:solidFill>
                  <a:srgbClr val="00B050"/>
                </a:solidFill>
                <a:latin typeface="Segoe UI Light" panose="020B0502040204020203" pitchFamily="34" charset="0"/>
              </a:rPr>
              <a:t>Probabilistic types</a:t>
            </a:r>
            <a:r>
              <a:rPr lang="en-GB" sz="2400" b="1" dirty="0">
                <a:gradFill>
                  <a:gsLst>
                    <a:gs pos="0">
                      <a:schemeClr val="tx1"/>
                    </a:gs>
                    <a:gs pos="86000">
                      <a:schemeClr val="tx1"/>
                    </a:gs>
                  </a:gsLst>
                  <a:lin ang="5400000" scaled="0"/>
                </a:gradFill>
                <a:latin typeface="Segoe UI Light" panose="020B0502040204020203" pitchFamily="34" charset="0"/>
              </a:rPr>
              <a:t>? </a:t>
            </a:r>
            <a:r>
              <a:rPr lang="en-GB" sz="2400" b="1" dirty="0" smtClean="0">
                <a:solidFill>
                  <a:srgbClr val="00B050"/>
                </a:solidFill>
                <a:latin typeface="Segoe UI Light" panose="020B0502040204020203" pitchFamily="34" charset="0"/>
              </a:rPr>
              <a:t>Reactive types</a:t>
            </a:r>
            <a:r>
              <a:rPr lang="en-GB" sz="2400" b="1" dirty="0">
                <a:gradFill>
                  <a:gsLst>
                    <a:gs pos="0">
                      <a:schemeClr val="tx1"/>
                    </a:gs>
                    <a:gs pos="86000">
                      <a:schemeClr val="tx1"/>
                    </a:gs>
                  </a:gsLst>
                  <a:lin ang="5400000" scaled="0"/>
                </a:gradFill>
                <a:latin typeface="Segoe UI Light" panose="020B0502040204020203" pitchFamily="34" charset="0"/>
              </a:rPr>
              <a:t>?</a:t>
            </a:r>
          </a:p>
        </p:txBody>
      </p:sp>
    </p:spTree>
    <p:extLst>
      <p:ext uri="{BB962C8B-B14F-4D97-AF65-F5344CB8AC3E}">
        <p14:creationId xmlns:p14="http://schemas.microsoft.com/office/powerpoint/2010/main" val="412127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228601"/>
            <a:ext cx="8363938" cy="553998"/>
          </a:xfrm>
        </p:spPr>
        <p:txBody>
          <a:bodyPr/>
          <a:lstStyle/>
          <a:p>
            <a:r>
              <a:rPr lang="en-US" sz="4000" dirty="0">
                <a:latin typeface="Segoe UI Light" panose="020B0502040204020203" pitchFamily="34" charset="0"/>
              </a:rPr>
              <a:t>Actually these days it’s more like a flood…</a:t>
            </a:r>
          </a:p>
        </p:txBody>
      </p:sp>
      <p:sp>
        <p:nvSpPr>
          <p:cNvPr id="2" name="Text Placeholder 1"/>
          <p:cNvSpPr>
            <a:spLocks noGrp="1"/>
          </p:cNvSpPr>
          <p:nvPr>
            <p:ph type="body" sz="quarter" idx="10"/>
          </p:nvPr>
        </p:nvSpPr>
        <p:spPr/>
        <p:txBody>
          <a:bodyPr/>
          <a:lstStyle/>
          <a:p>
            <a:endParaRPr lang="en-GB" dirty="0"/>
          </a:p>
        </p:txBody>
      </p:sp>
      <p:pic>
        <p:nvPicPr>
          <p:cNvPr id="1026" name="Picture 2" descr="http://upload.wikimedia.org/wikipedia/commons/0/00/Flood102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3" y="1168995"/>
            <a:ext cx="7315200" cy="549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819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06477204"/>
              </p:ext>
            </p:extLst>
          </p:nvPr>
        </p:nvGraphicFramePr>
        <p:xfrm>
          <a:off x="-1127540" y="1378041"/>
          <a:ext cx="11340485" cy="485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latin typeface="Segoe UI Light" panose="020B0502040204020203" pitchFamily="34" charset="0"/>
              </a:rPr>
              <a:t>Summary</a:t>
            </a:r>
            <a:endParaRPr lang="en-GB" dirty="0">
              <a:latin typeface="Segoe UI Light" panose="020B0502040204020203" pitchFamily="34" charset="0"/>
            </a:endParaRPr>
          </a:p>
        </p:txBody>
      </p:sp>
    </p:spTree>
    <p:extLst>
      <p:ext uri="{BB962C8B-B14F-4D97-AF65-F5344CB8AC3E}">
        <p14:creationId xmlns:p14="http://schemas.microsoft.com/office/powerpoint/2010/main" val="4181158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6DCBB91-7B26-4835-B33A-CA07C186EB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705AA75-B57B-4D19-A15C-A242C23098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2E29047-ECD1-43F5-B0B1-757B09426C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5DE15EE-5796-4539-982A-CD1D8C9BE7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06208530"/>
              </p:ext>
            </p:extLst>
          </p:nvPr>
        </p:nvGraphicFramePr>
        <p:xfrm>
          <a:off x="273491" y="1514901"/>
          <a:ext cx="8382000" cy="454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GB" dirty="0" smtClean="0">
                <a:latin typeface="Segoe UI Light" panose="020B0502040204020203" pitchFamily="34" charset="0"/>
              </a:rPr>
              <a:t>Related Work </a:t>
            </a:r>
            <a:endParaRPr lang="en-GB" dirty="0">
              <a:latin typeface="Segoe UI Light" panose="020B0502040204020203" pitchFamily="34" charset="0"/>
            </a:endParaRPr>
          </a:p>
        </p:txBody>
      </p:sp>
    </p:spTree>
    <p:extLst>
      <p:ext uri="{BB962C8B-B14F-4D97-AF65-F5344CB8AC3E}">
        <p14:creationId xmlns:p14="http://schemas.microsoft.com/office/powerpoint/2010/main" val="59826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447" y="1685135"/>
            <a:ext cx="8095570" cy="1523493"/>
          </a:xfrm>
        </p:spPr>
        <p:txBody>
          <a:bodyPr/>
          <a:lstStyle/>
          <a:p>
            <a:r>
              <a:rPr lang="en-GB" b="0" dirty="0" smtClean="0"/>
              <a:t>Learn more</a:t>
            </a:r>
            <a:endParaRPr lang="en-GB" b="0" dirty="0"/>
          </a:p>
        </p:txBody>
      </p:sp>
      <p:sp>
        <p:nvSpPr>
          <p:cNvPr id="3" name="Title 1"/>
          <p:cNvSpPr txBox="1">
            <a:spLocks/>
          </p:cNvSpPr>
          <p:nvPr/>
        </p:nvSpPr>
        <p:spPr>
          <a:xfrm>
            <a:off x="628447" y="5313069"/>
            <a:ext cx="8382000" cy="498483"/>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3000" dirty="0" smtClean="0">
                <a:hlinkClick r:id="rId2"/>
              </a:rPr>
              <a:t>tryfsharp.org</a:t>
            </a:r>
            <a:endParaRPr lang="en-GB" sz="3000" dirty="0">
              <a:hlinkClick r:id="rId2"/>
            </a:endParaRPr>
          </a:p>
          <a:p>
            <a:endParaRPr lang="en-GB" sz="3000" dirty="0">
              <a:hlinkClick r:id="rId2"/>
            </a:endParaRPr>
          </a:p>
          <a:p>
            <a:r>
              <a:rPr lang="en-GB" sz="3000" dirty="0">
                <a:hlinkClick r:id="rId3"/>
              </a:rPr>
              <a:t>fsharp.org</a:t>
            </a:r>
            <a:endParaRPr lang="en-GB" sz="3000" dirty="0"/>
          </a:p>
          <a:p>
            <a:endParaRPr lang="en-GB" sz="3000" dirty="0" smtClean="0"/>
          </a:p>
          <a:p>
            <a:r>
              <a:rPr lang="en-GB" sz="3000" dirty="0" smtClean="0"/>
              <a:t>Our papers and technical reports</a:t>
            </a:r>
            <a:endParaRPr lang="en-GB" sz="3000" dirty="0" smtClean="0"/>
          </a:p>
          <a:p>
            <a:endParaRPr lang="en-GB" sz="3000" dirty="0"/>
          </a:p>
          <a:p>
            <a:endParaRPr lang="en-GB" sz="3000" dirty="0" smtClean="0"/>
          </a:p>
          <a:p>
            <a:endParaRPr lang="en-GB" sz="3000" dirty="0"/>
          </a:p>
          <a:p>
            <a:endParaRPr lang="en-GB" sz="3000" dirty="0" smtClean="0"/>
          </a:p>
          <a:p>
            <a:r>
              <a:rPr lang="en-GB" sz="3000" dirty="0" smtClean="0"/>
              <a:t> </a:t>
            </a:r>
            <a:endParaRPr lang="en-GB" sz="3000" dirty="0"/>
          </a:p>
        </p:txBody>
      </p:sp>
      <p:sp>
        <p:nvSpPr>
          <p:cNvPr id="4" name="Title 3"/>
          <p:cNvSpPr txBox="1">
            <a:spLocks/>
          </p:cNvSpPr>
          <p:nvPr/>
        </p:nvSpPr>
        <p:spPr>
          <a:xfrm>
            <a:off x="628447" y="187059"/>
            <a:ext cx="7683913" cy="1523497"/>
          </a:xfrm>
          <a:prstGeom prst="rect">
            <a:avLst/>
          </a:prstGeom>
        </p:spPr>
        <p:txBody>
          <a:bodyPr vert="horz" wrap="square" lIns="0" tIns="0" rIns="0" bIns="0" rtlCol="0" anchor="ctr" anchorCtr="0">
            <a:noAutofit/>
          </a:bodyPr>
          <a:lstStyle>
            <a:lvl1pPr algn="l" defTabSz="111059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pPr algn="ctr"/>
            <a:r>
              <a:rPr lang="en-GB" dirty="0" smtClean="0">
                <a:latin typeface="Candara" pitchFamily="34" charset="0"/>
              </a:rPr>
              <a:t>Questions?</a:t>
            </a:r>
            <a:endParaRPr lang="en-GB" sz="3100" dirty="0">
              <a:latin typeface="Candara" pitchFamily="34" charset="0"/>
            </a:endParaRPr>
          </a:p>
        </p:txBody>
      </p:sp>
      <p:sp>
        <p:nvSpPr>
          <p:cNvPr id="5" name="Title 1"/>
          <p:cNvSpPr txBox="1">
            <a:spLocks/>
          </p:cNvSpPr>
          <p:nvPr/>
        </p:nvSpPr>
        <p:spPr>
          <a:xfrm>
            <a:off x="4676231" y="1701439"/>
            <a:ext cx="8095570" cy="1523493"/>
          </a:xfrm>
          <a:prstGeom prst="rect">
            <a:avLst/>
          </a:prstGeom>
        </p:spPr>
        <p:txBody>
          <a:bodyPr vert="horz" wrap="square" lIns="0" tIns="0" rIns="0" bIns="0" rtlCol="0" anchor="ctr" anchorCtr="0">
            <a:noAutofit/>
          </a:bodyPr>
          <a:lstStyle>
            <a:lvl1pPr algn="l" defTabSz="111059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4900" b="0" dirty="0">
              <a:latin typeface="Candara" pitchFamily="34" charset="0"/>
            </a:endParaRPr>
          </a:p>
        </p:txBody>
      </p:sp>
      <p:sp>
        <p:nvSpPr>
          <p:cNvPr id="6" name="Title 1"/>
          <p:cNvSpPr txBox="1">
            <a:spLocks/>
          </p:cNvSpPr>
          <p:nvPr/>
        </p:nvSpPr>
        <p:spPr>
          <a:xfrm>
            <a:off x="4676231" y="3224932"/>
            <a:ext cx="8382000" cy="498483"/>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3000" dirty="0"/>
          </a:p>
        </p:txBody>
      </p:sp>
    </p:spTree>
    <p:extLst>
      <p:ext uri="{BB962C8B-B14F-4D97-AF65-F5344CB8AC3E}">
        <p14:creationId xmlns:p14="http://schemas.microsoft.com/office/powerpoint/2010/main" val="41897887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5"/>
            <a:ext cx="8382000" cy="1869743"/>
          </a:xfrm>
        </p:spPr>
        <p:txBody>
          <a:bodyPr/>
          <a:lstStyle/>
          <a:p>
            <a:pPr algn="ctr"/>
            <a:r>
              <a:rPr lang="en-GB" dirty="0" smtClean="0">
                <a:latin typeface="Segoe UI Light" panose="020B0502040204020203" pitchFamily="34" charset="0"/>
              </a:rPr>
              <a:t>Proposition 2</a:t>
            </a:r>
            <a:br>
              <a:rPr lang="en-GB" dirty="0" smtClean="0">
                <a:latin typeface="Segoe UI Light" panose="020B0502040204020203" pitchFamily="34" charset="0"/>
              </a:rPr>
            </a:br>
            <a:r>
              <a:rPr lang="en-GB" dirty="0" smtClean="0">
                <a:latin typeface="Segoe UI Light" panose="020B0502040204020203" pitchFamily="34" charset="0"/>
              </a:rPr>
              <a:t>Modern programming is intensely</a:t>
            </a:r>
            <a:br>
              <a:rPr lang="en-GB" dirty="0" smtClean="0">
                <a:latin typeface="Segoe UI Light" panose="020B0502040204020203" pitchFamily="34" charset="0"/>
              </a:rPr>
            </a:br>
            <a:r>
              <a:rPr lang="en-GB" dirty="0" smtClean="0">
                <a:latin typeface="Segoe UI Light" panose="020B0502040204020203" pitchFamily="34" charset="0"/>
              </a:rPr>
              <a:t>information-rich</a:t>
            </a:r>
            <a:endParaRPr lang="en-GB" dirty="0">
              <a:latin typeface="Segoe UI Light" panose="020B0502040204020203" pitchFamily="34" charset="0"/>
            </a:endParaRPr>
          </a:p>
        </p:txBody>
      </p:sp>
    </p:spTree>
    <p:extLst>
      <p:ext uri="{BB962C8B-B14F-4D97-AF65-F5344CB8AC3E}">
        <p14:creationId xmlns:p14="http://schemas.microsoft.com/office/powerpoint/2010/main" val="423057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5"/>
            <a:ext cx="8382000" cy="1869743"/>
          </a:xfrm>
        </p:spPr>
        <p:txBody>
          <a:bodyPr/>
          <a:lstStyle/>
          <a:p>
            <a:pPr algn="ctr"/>
            <a:r>
              <a:rPr lang="en-GB" dirty="0" smtClean="0">
                <a:latin typeface="Segoe UI Light" panose="020B0502040204020203" pitchFamily="34" charset="0"/>
                <a:cs typeface="Vani" panose="020B0502040204020203" pitchFamily="34" charset="0"/>
              </a:rPr>
              <a:t>Proposition 3</a:t>
            </a:r>
            <a:br>
              <a:rPr lang="en-GB" dirty="0" smtClean="0">
                <a:latin typeface="Segoe UI Light" panose="020B0502040204020203" pitchFamily="34" charset="0"/>
                <a:cs typeface="Vani" panose="020B0502040204020203" pitchFamily="34" charset="0"/>
              </a:rPr>
            </a:br>
            <a:r>
              <a:rPr lang="en-GB" dirty="0" smtClean="0">
                <a:latin typeface="Segoe UI Light" panose="020B0502040204020203" pitchFamily="34" charset="0"/>
                <a:cs typeface="Vani" panose="020B0502040204020203" pitchFamily="34" charset="0"/>
              </a:rPr>
              <a:t>Our languages are information-sparse</a:t>
            </a:r>
            <a:endParaRPr lang="en-GB" dirty="0">
              <a:latin typeface="Segoe UI Light" panose="020B0502040204020203" pitchFamily="34" charset="0"/>
              <a:cs typeface="Vani" panose="020B0502040204020203" pitchFamily="34" charset="0"/>
            </a:endParaRPr>
          </a:p>
        </p:txBody>
      </p:sp>
    </p:spTree>
    <p:extLst>
      <p:ext uri="{BB962C8B-B14F-4D97-AF65-F5344CB8AC3E}">
        <p14:creationId xmlns:p14="http://schemas.microsoft.com/office/powerpoint/2010/main" val="48755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465"/>
            <a:ext cx="8382000" cy="2866939"/>
          </a:xfrm>
        </p:spPr>
        <p:txBody>
          <a:bodyPr/>
          <a:lstStyle/>
          <a:p>
            <a:pPr algn="ctr"/>
            <a:r>
              <a:rPr lang="en-GB" dirty="0" smtClean="0">
                <a:latin typeface="Segoe UI Light" panose="020B0502040204020203" pitchFamily="34" charset="0"/>
              </a:rPr>
              <a:t>Proposition 4</a:t>
            </a:r>
            <a:br>
              <a:rPr lang="en-GB" dirty="0" smtClean="0">
                <a:latin typeface="Segoe UI Light" panose="020B0502040204020203" pitchFamily="34" charset="0"/>
              </a:rPr>
            </a:br>
            <a:r>
              <a:rPr lang="en-GB" dirty="0" smtClean="0">
                <a:latin typeface="Segoe UI Light" panose="020B0502040204020203" pitchFamily="34" charset="0"/>
              </a:rPr>
              <a:t>This is a problem</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dirty="0" smtClean="0">
                <a:latin typeface="Segoe UI Light" panose="020B0502040204020203" pitchFamily="34" charset="0"/>
              </a:rPr>
              <a:t/>
            </a:r>
            <a:br>
              <a:rPr lang="en-GB" dirty="0" smtClean="0">
                <a:latin typeface="Segoe UI Light" panose="020B0502040204020203" pitchFamily="34" charset="0"/>
              </a:rPr>
            </a:br>
            <a:r>
              <a:rPr lang="en-GB" sz="2700" dirty="0">
                <a:latin typeface="Segoe UI Light" panose="020B0502040204020203" pitchFamily="34" charset="0"/>
              </a:rPr>
              <a:t>(especially for strongly-typed languages)</a:t>
            </a:r>
            <a:endParaRPr lang="en-GB" dirty="0">
              <a:latin typeface="Segoe UI Light" panose="020B0502040204020203" pitchFamily="34" charset="0"/>
            </a:endParaRPr>
          </a:p>
        </p:txBody>
      </p:sp>
    </p:spTree>
    <p:extLst>
      <p:ext uri="{BB962C8B-B14F-4D97-AF65-F5344CB8AC3E}">
        <p14:creationId xmlns:p14="http://schemas.microsoft.com/office/powerpoint/2010/main" val="1420407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19568</TotalTime>
  <Words>954</Words>
  <Application>Microsoft Office PowerPoint</Application>
  <PresentationFormat>On-screen Show (4:3)</PresentationFormat>
  <Paragraphs>239</Paragraphs>
  <Slides>62</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62</vt:i4>
      </vt:variant>
    </vt:vector>
  </HeadingPairs>
  <TitlesOfParts>
    <vt:vector size="77" baseType="lpstr">
      <vt:lpstr>Vani</vt:lpstr>
      <vt:lpstr>Wingdings</vt:lpstr>
      <vt:lpstr>Candara</vt:lpstr>
      <vt:lpstr>Symbol</vt:lpstr>
      <vt:lpstr>ZapfChancery</vt:lpstr>
      <vt:lpstr>Segoe UI Light</vt:lpstr>
      <vt:lpstr>Segoe UI</vt:lpstr>
      <vt:lpstr>Segoe Light</vt:lpstr>
      <vt:lpstr>Cambria Math</vt:lpstr>
      <vt:lpstr>Consolas</vt:lpstr>
      <vt:lpstr>Times New Roman</vt:lpstr>
      <vt:lpstr>Arial</vt:lpstr>
      <vt:lpstr>FSharp-teched-europe-2010-v2</vt:lpstr>
      <vt:lpstr>White with Consolas font for code slides</vt:lpstr>
      <vt:lpstr>Metro Template-Template Blue</vt:lpstr>
      <vt:lpstr>Strongly Typed Language Support for Internet-scale Information Spaces  Overview + Themes</vt:lpstr>
      <vt:lpstr>Proposition 1 The world is immensely information-rich</vt:lpstr>
      <vt:lpstr>The Information Revolution</vt:lpstr>
      <vt:lpstr>Data is like water…</vt:lpstr>
      <vt:lpstr>Data is like water…</vt:lpstr>
      <vt:lpstr>Actually these days it’s more like a flood…</vt:lpstr>
      <vt:lpstr>Proposition 2 Modern programming is intensely information-rich</vt:lpstr>
      <vt:lpstr>Proposition 3 Our languages are information-sparse</vt:lpstr>
      <vt:lpstr>Proposition 4 This is a problem   (especially for strongly-typed languages)</vt:lpstr>
      <vt:lpstr>The developer’s perspective </vt:lpstr>
      <vt:lpstr>We need to bring information into the language…  At internet-scale, strongly tooled, strongly typed</vt:lpstr>
      <vt:lpstr>Paradigm Locator</vt:lpstr>
      <vt:lpstr>Paradigm Locator</vt:lpstr>
      <vt:lpstr>This R&amp;D is done in the context of the open language F#</vt:lpstr>
      <vt:lpstr>A bit about F#....</vt:lpstr>
      <vt:lpstr>A strongly typed, data-immersive functional-first language  for….  simple code to solve complex problems</vt:lpstr>
      <vt:lpstr>F# is Open Source F# is Cross Platform</vt:lpstr>
      <vt:lpstr>F# has an intelligent, fun, contributing community  fsharp.org fsharpforfunandprofit.com meetup.com/FSharpLondon </vt:lpstr>
      <vt:lpstr>F# helps address real problems  around Time to Market, Efficiency, Correctness and Complexity  fsharp.org/testimonials  See: “Succeeding with Functional-first Programming in Industry”</vt:lpstr>
      <vt:lpstr>PowerPoint Presentation</vt:lpstr>
      <vt:lpstr>PowerPoint Presentation</vt:lpstr>
      <vt:lpstr>Back to the main topic…</vt:lpstr>
      <vt:lpstr>We need to bring information into the language…  At internet-scale, strongly tooled, strongly typed</vt:lpstr>
      <vt:lpstr>Demo: Integrate all of freebase.com   “as if it were a library”  40M entities, 1Billion facts, 24,000 types, 65,000 properties</vt:lpstr>
      <vt:lpstr>Demo: F# to WorldBank</vt:lpstr>
      <vt:lpstr>A Type Provider is….  “Just like a library”  “A design-time component that computes a space of types and methods on-demand…”  “An adaptor between data/services and the .NET type system…”  “On-demand, scalable compile-time provision of type/module definitions…”  </vt:lpstr>
      <vt:lpstr>Theme #1  On-Demand Type Environment = Internet Scalable</vt:lpstr>
      <vt:lpstr>On-Demand Type Provision</vt:lpstr>
      <vt:lpstr>Theme #2  Many Data Sources, One Mechanism</vt:lpstr>
      <vt:lpstr>All your types are belong to us….</vt:lpstr>
      <vt:lpstr>Entity Graphs (e.g. Freebase)</vt:lpstr>
      <vt:lpstr>Web Data Sources (e.g. WorldBank)</vt:lpstr>
      <vt:lpstr>SQL</vt:lpstr>
      <vt:lpstr>Types from Data (e.g. CSV)</vt:lpstr>
      <vt:lpstr>Types from Data (e.g. JSON)</vt:lpstr>
      <vt:lpstr>Types from Data (e.g. XML)</vt:lpstr>
      <vt:lpstr>Hadoop/Hive</vt:lpstr>
      <vt:lpstr>Service Protocols (e.g. WSDL)</vt:lpstr>
      <vt:lpstr>Service Protocols (e.g. Odata)</vt:lpstr>
      <vt:lpstr>Data Markets (e.g. Azure Data Market)</vt:lpstr>
      <vt:lpstr>Systems Information (e.g. WMI)</vt:lpstr>
      <vt:lpstr>JavaScript/TypeScript</vt:lpstr>
      <vt:lpstr>Matlab</vt:lpstr>
      <vt:lpstr>R</vt:lpstr>
      <vt:lpstr>Note: Language still contains no data   Open architecture   You can write your own type provider</vt:lpstr>
      <vt:lpstr>github.com/fsharp/FSharp.Data  (a library of common type providers)</vt:lpstr>
      <vt:lpstr>Theme #3  Data and Types at Multiple Scales</vt:lpstr>
      <vt:lpstr>Data at Multiple Scales</vt:lpstr>
      <vt:lpstr>Theme #4  Programming Type Systems v.  Information Space Metadata Synergy or Conflict?  Examples: Types, Schema, Constraints, Units of Measure, Security Information, Documentation, Definition Locations, Help , Provenance, Privacy, Ratings, Rankings, Search…</vt:lpstr>
      <vt:lpstr>Providing Units of Measure</vt:lpstr>
      <vt:lpstr>Theme #5  Type Systems Encounter Reality</vt:lpstr>
      <vt:lpstr>This is different…</vt:lpstr>
      <vt:lpstr>This is different…</vt:lpstr>
      <vt:lpstr> ⊢ e   :   </vt:lpstr>
      <vt:lpstr>Meditations on 0 </vt:lpstr>
      <vt:lpstr>Meditations on 0 </vt:lpstr>
      <vt:lpstr>Theme #6  Schema Change</vt:lpstr>
      <vt:lpstr>Hard problem, however…</vt:lpstr>
      <vt:lpstr>Some Research Questions  </vt:lpstr>
      <vt:lpstr>Summary</vt:lpstr>
      <vt:lpstr>Related Work </vt:lpstr>
      <vt:lpstr>Learn more</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388</cp:revision>
  <cp:lastPrinted>2010-05-11T05:02:34Z</cp:lastPrinted>
  <dcterms:created xsi:type="dcterms:W3CDTF">2010-11-09T11:20:14Z</dcterms:created>
  <dcterms:modified xsi:type="dcterms:W3CDTF">2014-03-19T13:45:19Z</dcterms:modified>
  <cp:category>TechEd Europe 2010</cp:category>
</cp:coreProperties>
</file>