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3" r:id="rId1"/>
    <p:sldMasterId id="2147483718" r:id="rId2"/>
    <p:sldMasterId id="2147483814" r:id="rId3"/>
    <p:sldMasterId id="2147483827" r:id="rId4"/>
    <p:sldMasterId id="2147483854" r:id="rId5"/>
  </p:sldMasterIdLst>
  <p:notesMasterIdLst>
    <p:notesMasterId r:id="rId90"/>
  </p:notesMasterIdLst>
  <p:handoutMasterIdLst>
    <p:handoutMasterId r:id="rId91"/>
  </p:handoutMasterIdLst>
  <p:sldIdLst>
    <p:sldId id="919" r:id="rId6"/>
    <p:sldId id="1096" r:id="rId7"/>
    <p:sldId id="1099" r:id="rId8"/>
    <p:sldId id="1095" r:id="rId9"/>
    <p:sldId id="1038" r:id="rId10"/>
    <p:sldId id="1128" r:id="rId11"/>
    <p:sldId id="1028" r:id="rId12"/>
    <p:sldId id="1044" r:id="rId13"/>
    <p:sldId id="1119" r:id="rId14"/>
    <p:sldId id="1045" r:id="rId15"/>
    <p:sldId id="1046" r:id="rId16"/>
    <p:sldId id="1129" r:id="rId17"/>
    <p:sldId id="1047" r:id="rId18"/>
    <p:sldId id="1122" r:id="rId19"/>
    <p:sldId id="1150" r:id="rId20"/>
    <p:sldId id="935" r:id="rId21"/>
    <p:sldId id="1002" r:id="rId22"/>
    <p:sldId id="1015" r:id="rId23"/>
    <p:sldId id="1004" r:id="rId24"/>
    <p:sldId id="1005" r:id="rId25"/>
    <p:sldId id="1048" r:id="rId26"/>
    <p:sldId id="1130" r:id="rId27"/>
    <p:sldId id="1051" r:id="rId28"/>
    <p:sldId id="1052" r:id="rId29"/>
    <p:sldId id="1127" r:id="rId30"/>
    <p:sldId id="1126" r:id="rId31"/>
    <p:sldId id="1087" r:id="rId32"/>
    <p:sldId id="1050" r:id="rId33"/>
    <p:sldId id="1134" r:id="rId34"/>
    <p:sldId id="1135" r:id="rId35"/>
    <p:sldId id="1136" r:id="rId36"/>
    <p:sldId id="1138" r:id="rId37"/>
    <p:sldId id="1137" r:id="rId38"/>
    <p:sldId id="1098" r:id="rId39"/>
    <p:sldId id="1088" r:id="rId40"/>
    <p:sldId id="1055" r:id="rId41"/>
    <p:sldId id="1056" r:id="rId42"/>
    <p:sldId id="1058" r:id="rId43"/>
    <p:sldId id="1059" r:id="rId44"/>
    <p:sldId id="1060" r:id="rId45"/>
    <p:sldId id="1061" r:id="rId46"/>
    <p:sldId id="1062" r:id="rId47"/>
    <p:sldId id="1069" r:id="rId48"/>
    <p:sldId id="1070" r:id="rId49"/>
    <p:sldId id="1139" r:id="rId50"/>
    <p:sldId id="1140" r:id="rId51"/>
    <p:sldId id="1074" r:id="rId52"/>
    <p:sldId id="1075" r:id="rId53"/>
    <p:sldId id="1077" r:id="rId54"/>
    <p:sldId id="1081" r:id="rId55"/>
    <p:sldId id="1083" r:id="rId56"/>
    <p:sldId id="1085" r:id="rId57"/>
    <p:sldId id="1110" r:id="rId58"/>
    <p:sldId id="1091" r:id="rId59"/>
    <p:sldId id="1141" r:id="rId60"/>
    <p:sldId id="1092" r:id="rId61"/>
    <p:sldId id="1144" r:id="rId62"/>
    <p:sldId id="1145" r:id="rId63"/>
    <p:sldId id="1142" r:id="rId64"/>
    <p:sldId id="1146" r:id="rId65"/>
    <p:sldId id="1143" r:id="rId66"/>
    <p:sldId id="1147" r:id="rId67"/>
    <p:sldId id="1148" r:id="rId68"/>
    <p:sldId id="1149" r:id="rId69"/>
    <p:sldId id="1094" r:id="rId70"/>
    <p:sldId id="1111" r:id="rId71"/>
    <p:sldId id="1120" r:id="rId72"/>
    <p:sldId id="1121" r:id="rId73"/>
    <p:sldId id="1104" r:id="rId74"/>
    <p:sldId id="1105" r:id="rId75"/>
    <p:sldId id="1106" r:id="rId76"/>
    <p:sldId id="1107" r:id="rId77"/>
    <p:sldId id="1133" r:id="rId78"/>
    <p:sldId id="1112" r:id="rId79"/>
    <p:sldId id="1115" r:id="rId80"/>
    <p:sldId id="1113" r:id="rId81"/>
    <p:sldId id="1116" r:id="rId82"/>
    <p:sldId id="1114" r:id="rId83"/>
    <p:sldId id="967" r:id="rId84"/>
    <p:sldId id="1117" r:id="rId85"/>
    <p:sldId id="1108" r:id="rId86"/>
    <p:sldId id="1118" r:id="rId87"/>
    <p:sldId id="945" r:id="rId88"/>
    <p:sldId id="999" r:id="rId89"/>
  </p:sldIdLst>
  <p:sldSz cx="12192000" cy="6858000"/>
  <p:notesSz cx="6858000" cy="9144000"/>
  <p:embeddedFontLst>
    <p:embeddedFont>
      <p:font typeface="Calibri" panose="020F0502020204030204" pitchFamily="34" charset="0"/>
      <p:regular r:id="rId92"/>
      <p:bold r:id="rId93"/>
      <p:italic r:id="rId94"/>
      <p:boldItalic r:id="rId95"/>
    </p:embeddedFont>
    <p:embeddedFont>
      <p:font typeface="Consolas" panose="020B0609020204030204" pitchFamily="49" charset="0"/>
      <p:regular r:id="rId96"/>
      <p:bold r:id="rId97"/>
      <p:italic r:id="rId98"/>
      <p:boldItalic r:id="rId99"/>
    </p:embeddedFont>
    <p:embeddedFont>
      <p:font typeface="Helvetica" panose="020B0604020202020204" pitchFamily="34" charset="0"/>
      <p:regular r:id="rId100"/>
      <p:bold r:id="rId101"/>
      <p:italic r:id="rId102"/>
      <p:boldItalic r:id="rId103"/>
    </p:embeddedFont>
    <p:embeddedFont>
      <p:font typeface="Segoe Light" panose="020B0604020202020204" charset="0"/>
      <p:regular r:id="rId104"/>
      <p:italic r:id="rId105"/>
    </p:embeddedFont>
    <p:embeddedFont>
      <p:font typeface="Segoe UI Light" panose="020B0502040204020203" pitchFamily="34" charset="0"/>
      <p:regular r:id="rId106"/>
    </p:embeddedFont>
    <p:embeddedFont>
      <p:font typeface="Segoe UI" panose="020B0502040204020203" pitchFamily="34" charset="0"/>
      <p:regular r:id="rId107"/>
      <p:bold r:id="rId108"/>
      <p:italic r:id="rId109"/>
      <p:boldItalic r:id="rId110"/>
    </p:embeddedFont>
    <p:embeddedFont>
      <p:font typeface="Lucida Console" panose="020B0609040504020204" pitchFamily="49" charset="0"/>
      <p:regular r:id="rId111"/>
    </p:embeddedFont>
    <p:embeddedFont>
      <p:font typeface="Candara" panose="020E0502030303020204" pitchFamily="34" charset="0"/>
      <p:regular r:id="rId112"/>
      <p:bold r:id="rId113"/>
      <p:italic r:id="rId114"/>
      <p:boldItalic r:id="rId115"/>
    </p:embeddedFont>
  </p:embeddedFontLst>
  <p:defaultText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orient="horz" pos="1201" userDrawn="1">
          <p15:clr>
            <a:srgbClr val="A4A3A4"/>
          </p15:clr>
        </p15:guide>
        <p15:guide id="3" orient="horz" pos="2735" userDrawn="1">
          <p15:clr>
            <a:srgbClr val="A4A3A4"/>
          </p15:clr>
        </p15:guide>
        <p15:guide id="4" orient="horz" pos="4176" userDrawn="1">
          <p15:clr>
            <a:srgbClr val="A4A3A4"/>
          </p15:clr>
        </p15:guide>
        <p15:guide id="5" orient="horz" pos="1488" userDrawn="1">
          <p15:clr>
            <a:srgbClr val="A4A3A4"/>
          </p15:clr>
        </p15:guide>
        <p15:guide id="6" orient="horz" pos="912" userDrawn="1">
          <p15:clr>
            <a:srgbClr val="A4A3A4"/>
          </p15:clr>
        </p15:guide>
        <p15:guide id="7" pos="3840" userDrawn="1">
          <p15:clr>
            <a:srgbClr val="A4A3A4"/>
          </p15:clr>
        </p15:guide>
        <p15:guide id="8" pos="327" userDrawn="1">
          <p15:clr>
            <a:srgbClr val="A4A3A4"/>
          </p15:clr>
        </p15:guide>
        <p15:guide id="9" pos="1191" userDrawn="1">
          <p15:clr>
            <a:srgbClr val="A4A3A4"/>
          </p15:clr>
        </p15:guide>
        <p15:guide id="10" pos="7352" userDrawn="1">
          <p15:clr>
            <a:srgbClr val="A4A3A4"/>
          </p15:clr>
        </p15:guide>
        <p15:guide id="11" pos="7065" userDrawn="1">
          <p15:clr>
            <a:srgbClr val="A4A3A4"/>
          </p15:clr>
        </p15:guide>
        <p15:guide id="12" pos="61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E58F"/>
    <a:srgbClr val="333333"/>
    <a:srgbClr val="FFFFFF"/>
    <a:srgbClr val="429A16"/>
    <a:srgbClr val="F8F57B"/>
    <a:srgbClr val="000000"/>
    <a:srgbClr val="59D01E"/>
    <a:srgbClr val="292929"/>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0" autoAdjust="0"/>
    <p:restoredTop sz="96105" autoAdjust="0"/>
  </p:normalViewPr>
  <p:slideViewPr>
    <p:cSldViewPr snapToGrid="0">
      <p:cViewPr varScale="1">
        <p:scale>
          <a:sx n="74" d="100"/>
          <a:sy n="74" d="100"/>
        </p:scale>
        <p:origin x="420" y="54"/>
      </p:cViewPr>
      <p:guideLst>
        <p:guide orient="horz" pos="144"/>
        <p:guide orient="horz" pos="1201"/>
        <p:guide orient="horz" pos="2735"/>
        <p:guide orient="horz" pos="4176"/>
        <p:guide orient="horz" pos="1488"/>
        <p:guide orient="horz" pos="912"/>
        <p:guide pos="3840"/>
        <p:guide pos="327"/>
        <p:guide pos="1191"/>
        <p:guide pos="7352"/>
        <p:guide pos="7065"/>
        <p:guide pos="611"/>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viewProps" Target="view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21.fntdata"/><Relationship Id="rId16" Type="http://schemas.openxmlformats.org/officeDocument/2006/relationships/slide" Target="slides/slide11.xml"/><Relationship Id="rId107" Type="http://schemas.openxmlformats.org/officeDocument/2006/relationships/font" Target="fonts/font16.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font" Target="fonts/font11.fntdata"/><Relationship Id="rId110" Type="http://schemas.openxmlformats.org/officeDocument/2006/relationships/font" Target="fonts/font19.fntdata"/><Relationship Id="rId115" Type="http://schemas.openxmlformats.org/officeDocument/2006/relationships/font" Target="fonts/font24.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notesMaster" Target="notesMasters/notesMaster1.xml"/><Relationship Id="rId95" Type="http://schemas.openxmlformats.org/officeDocument/2006/relationships/font" Target="fonts/font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9.fntdata"/><Relationship Id="rId105" Type="http://schemas.openxmlformats.org/officeDocument/2006/relationships/font" Target="fonts/font14.fntdata"/><Relationship Id="rId113" Type="http://schemas.openxmlformats.org/officeDocument/2006/relationships/font" Target="fonts/font22.fntdata"/><Relationship Id="rId118"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12.fntdata"/><Relationship Id="rId108" Type="http://schemas.openxmlformats.org/officeDocument/2006/relationships/font" Target="fonts/font17.fntdata"/><Relationship Id="rId11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handoutMaster" Target="handoutMasters/handoutMaster1.xml"/><Relationship Id="rId96" Type="http://schemas.openxmlformats.org/officeDocument/2006/relationships/font" Target="fonts/font5.fntdata"/><Relationship Id="rId11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5.fntdata"/><Relationship Id="rId114" Type="http://schemas.openxmlformats.org/officeDocument/2006/relationships/font" Target="fonts/font23.fntdata"/><Relationship Id="rId119"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8.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smooth val="0"/>
        <c:axId val="329997136"/>
        <c:axId val="90001920"/>
      </c:lineChart>
      <c:catAx>
        <c:axId val="329997136"/>
        <c:scaling>
          <c:orientation val="minMax"/>
        </c:scaling>
        <c:delete val="0"/>
        <c:axPos val="b"/>
        <c:majorTickMark val="out"/>
        <c:minorTickMark val="none"/>
        <c:tickLblPos val="nextTo"/>
        <c:crossAx val="90001920"/>
        <c:crosses val="autoZero"/>
        <c:auto val="1"/>
        <c:lblAlgn val="ctr"/>
        <c:lblOffset val="100"/>
        <c:noMultiLvlLbl val="0"/>
      </c:catAx>
      <c:valAx>
        <c:axId val="90001920"/>
        <c:scaling>
          <c:orientation val="minMax"/>
        </c:scaling>
        <c:delete val="1"/>
        <c:axPos val="l"/>
        <c:numFmt formatCode="General" sourceLinked="1"/>
        <c:majorTickMark val="out"/>
        <c:minorTickMark val="none"/>
        <c:tickLblPos val="nextTo"/>
        <c:crossAx val="329997136"/>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99DDF2FC-920D-4C4D-9879-581E042ED7BA}">
      <dgm:prSet/>
      <dgm:spPr/>
      <dgm:t>
        <a:bodyPr/>
        <a:lstStyle/>
        <a:p>
          <a:pPr rtl="0"/>
          <a:r>
            <a:rPr lang="en-GB" b="0" u="none" dirty="0" smtClean="0">
              <a:latin typeface="Segoe UI Light" panose="020B0502040204020203" pitchFamily="34" charset="0"/>
            </a:rPr>
            <a:t>F# is open, cross-platform, independent</a:t>
          </a:r>
          <a:endParaRPr lang="en-GB" b="0" u="none" dirty="0">
            <a:latin typeface="Segoe UI Light" panose="020B0502040204020203" pitchFamily="34" charset="0"/>
          </a:endParaRPr>
        </a:p>
      </dgm:t>
    </dgm:pt>
    <dgm:pt modelId="{EDBBF7CC-4D1D-4EDD-B9E3-9266AC4669D3}" type="parTrans" cxnId="{7FA12739-6119-4CCB-B338-9564E39FC446}">
      <dgm:prSet/>
      <dgm:spPr/>
      <dgm:t>
        <a:bodyPr/>
        <a:lstStyle/>
        <a:p>
          <a:endParaRPr lang="en-GB"/>
        </a:p>
      </dgm:t>
    </dgm:pt>
    <dgm:pt modelId="{E1578FFA-F8D4-48C3-B907-9BA312267A07}" type="sibTrans" cxnId="{7FA12739-6119-4CCB-B338-9564E39FC446}">
      <dgm:prSet/>
      <dgm:spPr/>
      <dgm:t>
        <a:bodyPr/>
        <a:lstStyle/>
        <a:p>
          <a:endParaRPr lang="en-GB"/>
        </a:p>
      </dgm:t>
    </dgm:pt>
    <dgm:pt modelId="{8876AE51-7D57-4B62-A5B5-787005D2FA85}">
      <dgm:prSet/>
      <dgm:spPr/>
      <dgm:t>
        <a:bodyPr/>
        <a:lstStyle/>
        <a:p>
          <a:pPr rtl="0"/>
          <a:r>
            <a:rPr lang="en-GB" b="0" baseline="0" dirty="0" smtClean="0">
              <a:latin typeface="Segoe UI Light" panose="020B0502040204020203" pitchFamily="34" charset="0"/>
            </a:rPr>
            <a:t>The F# Compiler Service powers many other tools</a:t>
          </a:r>
          <a:endParaRPr lang="en-GB" dirty="0"/>
        </a:p>
      </dgm:t>
    </dgm:pt>
    <dgm:pt modelId="{35C921C9-8E3C-46C0-86C5-9E55AF898589}" type="parTrans" cxnId="{76A3F227-4278-4744-A7F5-E24077987939}">
      <dgm:prSet/>
      <dgm:spPr/>
      <dgm:t>
        <a:bodyPr/>
        <a:lstStyle/>
        <a:p>
          <a:endParaRPr lang="en-GB"/>
        </a:p>
      </dgm:t>
    </dgm:pt>
    <dgm:pt modelId="{FED8E5D6-AEE2-4A91-9D8A-792210C27CDF}" type="sibTrans" cxnId="{76A3F227-4278-4744-A7F5-E24077987939}">
      <dgm:prSet/>
      <dgm:spPr/>
      <dgm:t>
        <a:bodyPr/>
        <a:lstStyle/>
        <a:p>
          <a:endParaRPr lang="en-GB"/>
        </a:p>
      </dgm:t>
    </dgm:pt>
    <dgm:pt modelId="{01DAB278-5C8C-4E71-8FFB-19B6D16E0324}">
      <dgm:prSet/>
      <dgm:spPr/>
      <dgm:t>
        <a:bodyPr/>
        <a:lstStyle/>
        <a:p>
          <a:pPr rtl="0"/>
          <a:r>
            <a:rPr lang="en-GB" b="0" u="none" dirty="0" smtClean="0">
              <a:latin typeface="Segoe UI Light" panose="020B0502040204020203" pitchFamily="34" charset="0"/>
            </a:rPr>
            <a:t>F# 4.0 is under way, please contribute!</a:t>
          </a:r>
          <a:endParaRPr lang="en-GB" dirty="0">
            <a:latin typeface="Segoe UI Light" panose="020B0502040204020203" pitchFamily="34" charset="0"/>
          </a:endParaRPr>
        </a:p>
      </dgm:t>
    </dgm:pt>
    <dgm:pt modelId="{4B09FCB9-E8C7-43C1-A366-115553E54408}" type="parTrans" cxnId="{C861BE4C-C6AD-4C55-9EAA-D6BF276F839E}">
      <dgm:prSet/>
      <dgm:spPr/>
      <dgm:t>
        <a:bodyPr/>
        <a:lstStyle/>
        <a:p>
          <a:endParaRPr lang="en-GB"/>
        </a:p>
      </dgm:t>
    </dgm:pt>
    <dgm:pt modelId="{D1C7220A-C795-4BE4-A429-A7EE38026E9D}" type="sibTrans" cxnId="{C861BE4C-C6AD-4C55-9EAA-D6BF276F839E}">
      <dgm:prSet/>
      <dgm:spPr/>
      <dgm:t>
        <a:bodyPr/>
        <a:lstStyle/>
        <a:p>
          <a:endParaRPr lang="en-GB"/>
        </a:p>
      </dgm:t>
    </dgm:pt>
    <dgm:pt modelId="{3869B0B3-C26C-4A22-9117-C6E016928014}">
      <dgm:prSet/>
      <dgm:spPr/>
      <dgm:t>
        <a:bodyPr/>
        <a:lstStyle/>
        <a:p>
          <a:pPr rtl="0"/>
          <a:r>
            <a:rPr lang="en-GB" b="0" u="none" dirty="0" err="1" smtClean="0">
              <a:latin typeface="Segoe UI Light" panose="020B0502040204020203" pitchFamily="34" charset="0"/>
            </a:rPr>
            <a:t>Debian</a:t>
          </a:r>
          <a:r>
            <a:rPr lang="en-GB" b="0" u="none" dirty="0" smtClean="0">
              <a:latin typeface="Segoe UI Light" panose="020B0502040204020203" pitchFamily="34" charset="0"/>
            </a:rPr>
            <a:t> and other packages for Linux</a:t>
          </a:r>
          <a:endParaRPr lang="en-GB" b="0" u="none" dirty="0">
            <a:latin typeface="Segoe UI Light" panose="020B0502040204020203" pitchFamily="34" charset="0"/>
          </a:endParaRPr>
        </a:p>
      </dgm:t>
    </dgm:pt>
    <dgm:pt modelId="{16D56DCA-7331-4EBD-AA8E-1517B18ED81A}" type="parTrans" cxnId="{FA051419-CB1B-46A2-ABFC-9DC855266E37}">
      <dgm:prSet/>
      <dgm:spPr/>
      <dgm:t>
        <a:bodyPr/>
        <a:lstStyle/>
        <a:p>
          <a:endParaRPr lang="en-GB"/>
        </a:p>
      </dgm:t>
    </dgm:pt>
    <dgm:pt modelId="{797E255E-CDA6-4A5D-89D8-D0A811593FF7}" type="sibTrans" cxnId="{FA051419-CB1B-46A2-ABFC-9DC855266E37}">
      <dgm:prSet/>
      <dgm:spPr/>
      <dgm:t>
        <a:bodyPr/>
        <a:lstStyle/>
        <a:p>
          <a:endParaRPr lang="en-GB"/>
        </a:p>
      </dgm:t>
    </dgm:pt>
    <dgm:pt modelId="{A6AE4F78-536A-4EFD-8FEF-3AB9BE847C3E}">
      <dgm:prSet/>
      <dgm:spPr/>
      <dgm:t>
        <a:bodyPr/>
        <a:lstStyle/>
        <a:p>
          <a:r>
            <a:rPr lang="en-GB" b="0" u="none" baseline="0" dirty="0" smtClean="0">
              <a:latin typeface="Segoe UI Light" panose="020B0502040204020203" pitchFamily="34" charset="0"/>
            </a:rPr>
            <a:t>The F# language is accepting contributions</a:t>
          </a:r>
          <a:endParaRPr lang="en-GB" b="0" u="none" dirty="0"/>
        </a:p>
      </dgm:t>
    </dgm:pt>
    <dgm:pt modelId="{7B4AB1C7-4341-4327-911B-758C48852598}" type="sibTrans" cxnId="{30641A68-CCE8-470F-A87A-F9E092CDF7C5}">
      <dgm:prSet/>
      <dgm:spPr/>
      <dgm:t>
        <a:bodyPr/>
        <a:lstStyle/>
        <a:p>
          <a:endParaRPr lang="en-GB"/>
        </a:p>
      </dgm:t>
    </dgm:pt>
    <dgm:pt modelId="{669210DB-9EBE-4622-A4F2-83CB00A75AF2}" type="parTrans" cxnId="{30641A68-CCE8-470F-A87A-F9E092CDF7C5}">
      <dgm:prSet/>
      <dgm:spPr/>
      <dgm:t>
        <a:bodyPr/>
        <a:lstStyle/>
        <a:p>
          <a:endParaRPr lang="en-GB"/>
        </a:p>
      </dgm:t>
    </dgm:pt>
    <dgm:pt modelId="{B5288307-4EB9-4FF3-A2B2-7824DF00D2A8}">
      <dgm:prSet/>
      <dgm:spPr/>
      <dgm:t>
        <a:bodyPr/>
        <a:lstStyle/>
        <a:p>
          <a:pPr rtl="0"/>
          <a:r>
            <a:rPr lang="en-GB" b="0" baseline="0" dirty="0" smtClean="0">
              <a:latin typeface="Segoe UI Light" panose="020B0502040204020203" pitchFamily="34" charset="0"/>
            </a:rPr>
            <a:t>The F# community is very “self-empowered”</a:t>
          </a:r>
        </a:p>
      </dgm:t>
    </dgm:pt>
    <dgm:pt modelId="{CDEF82C4-1838-46B0-8B1F-6DF1AFAD8D16}" type="parTrans" cxnId="{4930BE42-1468-4BBD-879D-3F43DDD2D45A}">
      <dgm:prSet/>
      <dgm:spPr/>
      <dgm:t>
        <a:bodyPr/>
        <a:lstStyle/>
        <a:p>
          <a:endParaRPr lang="en-GB"/>
        </a:p>
      </dgm:t>
    </dgm:pt>
    <dgm:pt modelId="{50B2E2E4-5871-4666-840A-24EBF8275690}" type="sibTrans" cxnId="{4930BE42-1468-4BBD-879D-3F43DDD2D45A}">
      <dgm:prSet/>
      <dgm:spPr/>
      <dgm:t>
        <a:bodyPr/>
        <a:lstStyle/>
        <a:p>
          <a:endParaRPr lang="en-GB"/>
        </a:p>
      </dgm:t>
    </dgm:pt>
    <dgm:pt modelId="{E57BB202-9091-4158-8EAE-95A0444981A3}">
      <dgm:prSet/>
      <dgm:spPr/>
      <dgm:t>
        <a:bodyPr/>
        <a:lstStyle/>
        <a:p>
          <a:r>
            <a:rPr lang="en-GB" b="0" u="none" baseline="0" dirty="0" smtClean="0">
              <a:latin typeface="Segoe UI Light" panose="020B0502040204020203" pitchFamily="34" charset="0"/>
            </a:rPr>
            <a:t>fsharp.org</a:t>
          </a:r>
          <a:endParaRPr lang="en-GB" b="0" u="none" dirty="0"/>
        </a:p>
      </dgm:t>
    </dgm:pt>
    <dgm:pt modelId="{BACDC0ED-BEA1-4193-957E-98357533EE11}" type="parTrans" cxnId="{3D1A1651-3618-4B95-ADDD-98D68F148B2B}">
      <dgm:prSet/>
      <dgm:spPr/>
    </dgm:pt>
    <dgm:pt modelId="{7348227B-851A-4A99-BE8D-379BC491C0E5}" type="sibTrans" cxnId="{3D1A1651-3618-4B95-ADDD-98D68F148B2B}">
      <dgm:prSet/>
      <dgm:spPr/>
    </dgm:pt>
    <dgm:pt modelId="{E1413EAF-C3C0-4A6E-9039-2BB01ED50B55}">
      <dgm:prSet/>
      <dgm:spPr/>
      <dgm:t>
        <a:bodyPr/>
        <a:lstStyle/>
        <a:p>
          <a:pPr rtl="0"/>
          <a:r>
            <a:rPr lang="en-GB" dirty="0" smtClean="0">
              <a:latin typeface="Segoe UI Light" panose="020B0502040204020203" pitchFamily="34" charset="0"/>
            </a:rPr>
            <a:t>The Visual F# Tools are </a:t>
          </a:r>
          <a:r>
            <a:rPr lang="en-GB" b="0" u="none" dirty="0" smtClean="0">
              <a:latin typeface="Segoe UI Light" panose="020B0502040204020203" pitchFamily="34" charset="0"/>
            </a:rPr>
            <a:t>professional</a:t>
          </a:r>
          <a:r>
            <a:rPr lang="en-GB" dirty="0" smtClean="0">
              <a:latin typeface="Segoe UI Light" panose="020B0502040204020203" pitchFamily="34" charset="0"/>
            </a:rPr>
            <a:t> tools for Windows and Azure</a:t>
          </a:r>
        </a:p>
      </dgm:t>
    </dgm:pt>
    <dgm:pt modelId="{C8412A62-C25C-476B-A021-5AA71FFD2AC3}" type="parTrans" cxnId="{D964ECAD-E124-43D3-A979-F43A1EDFA96C}">
      <dgm:prSet/>
      <dgm:spPr/>
    </dgm:pt>
    <dgm:pt modelId="{31189D48-8CF0-4852-8D46-275C351BC8C3}" type="sibTrans" cxnId="{D964ECAD-E124-43D3-A979-F43A1EDFA96C}">
      <dgm:prSet/>
      <dgm:spPr/>
    </dgm:pt>
    <dgm:pt modelId="{56328013-0983-4355-B5E7-5999E5FA6DA7}">
      <dgm:prSet/>
      <dgm:spPr/>
      <dgm:t>
        <a:bodyPr/>
        <a:lstStyle/>
        <a:p>
          <a:r>
            <a:rPr lang="en-GB" b="0" u="none" baseline="0" smtClean="0">
              <a:latin typeface="Segoe UI Light" panose="020B0502040204020203" pitchFamily="34" charset="0"/>
            </a:rPr>
            <a:t>Xamarin </a:t>
          </a:r>
          <a:r>
            <a:rPr lang="en-GB" b="0" u="none" baseline="0" dirty="0" smtClean="0">
              <a:latin typeface="Segoe UI Light" panose="020B0502040204020203" pitchFamily="34" charset="0"/>
            </a:rPr>
            <a:t>provide F# tools Android and iOS</a:t>
          </a:r>
          <a:endParaRPr lang="en-GB" b="0" u="none" dirty="0"/>
        </a:p>
      </dgm:t>
    </dgm:pt>
    <dgm:pt modelId="{EFBC9737-8D0D-485E-91AF-CD7CB9B4EA07}" type="parTrans" cxnId="{1241F25B-60A6-47AE-9595-97CFF126C48A}">
      <dgm:prSet/>
      <dgm:spPr/>
    </dgm:pt>
    <dgm:pt modelId="{4070C06F-E2B9-4709-891D-6205897428C2}" type="sibTrans" cxnId="{1241F25B-60A6-47AE-9595-97CFF126C48A}">
      <dgm:prSet/>
      <dgm:spPr/>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5DBDC61F-9554-4F83-A359-6FE8F2984F77}" type="pres">
      <dgm:prSet presAssocID="{99DDF2FC-920D-4C4D-9879-581E042ED7BA}" presName="node" presStyleLbl="node1" presStyleIdx="0" presStyleCnt="9">
        <dgm:presLayoutVars>
          <dgm:bulletEnabled val="1"/>
        </dgm:presLayoutVars>
      </dgm:prSet>
      <dgm:spPr/>
      <dgm:t>
        <a:bodyPr/>
        <a:lstStyle/>
        <a:p>
          <a:endParaRPr lang="en-GB"/>
        </a:p>
      </dgm:t>
    </dgm:pt>
    <dgm:pt modelId="{8434AF5F-A31D-4FF4-8F5A-458E6D8F3588}" type="pres">
      <dgm:prSet presAssocID="{E1578FFA-F8D4-48C3-B907-9BA312267A07}" presName="sibTrans" presStyleCnt="0"/>
      <dgm:spPr/>
      <dgm:t>
        <a:bodyPr/>
        <a:lstStyle/>
        <a:p>
          <a:endParaRPr lang="en-GB"/>
        </a:p>
      </dgm:t>
    </dgm:pt>
    <dgm:pt modelId="{26173910-6CAB-4A25-AC9D-B4857C42D832}" type="pres">
      <dgm:prSet presAssocID="{A6AE4F78-536A-4EFD-8FEF-3AB9BE847C3E}" presName="node" presStyleLbl="node1" presStyleIdx="1" presStyleCnt="9">
        <dgm:presLayoutVars>
          <dgm:bulletEnabled val="1"/>
        </dgm:presLayoutVars>
      </dgm:prSet>
      <dgm:spPr/>
      <dgm:t>
        <a:bodyPr/>
        <a:lstStyle/>
        <a:p>
          <a:endParaRPr lang="en-GB"/>
        </a:p>
      </dgm:t>
    </dgm:pt>
    <dgm:pt modelId="{F9E7C850-122C-494B-B459-774295305840}" type="pres">
      <dgm:prSet presAssocID="{7B4AB1C7-4341-4327-911B-758C48852598}" presName="sibTrans" presStyleCnt="0"/>
      <dgm:spPr/>
    </dgm:pt>
    <dgm:pt modelId="{D3EB88B9-0AA2-4E01-A4D0-65EDC49182AA}" type="pres">
      <dgm:prSet presAssocID="{E57BB202-9091-4158-8EAE-95A0444981A3}" presName="node" presStyleLbl="node1" presStyleIdx="2" presStyleCnt="9">
        <dgm:presLayoutVars>
          <dgm:bulletEnabled val="1"/>
        </dgm:presLayoutVars>
      </dgm:prSet>
      <dgm:spPr/>
      <dgm:t>
        <a:bodyPr/>
        <a:lstStyle/>
        <a:p>
          <a:endParaRPr lang="en-GB"/>
        </a:p>
      </dgm:t>
    </dgm:pt>
    <dgm:pt modelId="{4467A08A-3231-4DFB-B081-541EF5E2182F}" type="pres">
      <dgm:prSet presAssocID="{7348227B-851A-4A99-BE8D-379BC491C0E5}" presName="sibTrans" presStyleCnt="0"/>
      <dgm:spPr/>
    </dgm:pt>
    <dgm:pt modelId="{3BA32929-EE9C-4E0C-85E5-8B6344E85F5D}" type="pres">
      <dgm:prSet presAssocID="{56328013-0983-4355-B5E7-5999E5FA6DA7}" presName="node" presStyleLbl="node1" presStyleIdx="3" presStyleCnt="9">
        <dgm:presLayoutVars>
          <dgm:bulletEnabled val="1"/>
        </dgm:presLayoutVars>
      </dgm:prSet>
      <dgm:spPr/>
      <dgm:t>
        <a:bodyPr/>
        <a:lstStyle/>
        <a:p>
          <a:endParaRPr lang="en-GB"/>
        </a:p>
      </dgm:t>
    </dgm:pt>
    <dgm:pt modelId="{F2A8E036-9CE7-4747-A060-62F0FFDE8BCC}" type="pres">
      <dgm:prSet presAssocID="{4070C06F-E2B9-4709-891D-6205897428C2}" presName="sibTrans" presStyleCnt="0"/>
      <dgm:spPr/>
    </dgm:pt>
    <dgm:pt modelId="{EEABEB6C-F727-47C6-9ED2-69321E699B00}" type="pres">
      <dgm:prSet presAssocID="{E1413EAF-C3C0-4A6E-9039-2BB01ED50B55}" presName="node" presStyleLbl="node1" presStyleIdx="4" presStyleCnt="9">
        <dgm:presLayoutVars>
          <dgm:bulletEnabled val="1"/>
        </dgm:presLayoutVars>
      </dgm:prSet>
      <dgm:spPr/>
      <dgm:t>
        <a:bodyPr/>
        <a:lstStyle/>
        <a:p>
          <a:endParaRPr lang="en-GB"/>
        </a:p>
      </dgm:t>
    </dgm:pt>
    <dgm:pt modelId="{7740FB65-038F-4D0E-90E1-89CE3209C342}" type="pres">
      <dgm:prSet presAssocID="{31189D48-8CF0-4852-8D46-275C351BC8C3}" presName="sibTrans" presStyleCnt="0"/>
      <dgm:spPr/>
    </dgm:pt>
    <dgm:pt modelId="{EFEE37CB-8353-4BE7-B437-3CC87860D94D}" type="pres">
      <dgm:prSet presAssocID="{3869B0B3-C26C-4A22-9117-C6E016928014}" presName="node" presStyleLbl="node1" presStyleIdx="5" presStyleCnt="9">
        <dgm:presLayoutVars>
          <dgm:bulletEnabled val="1"/>
        </dgm:presLayoutVars>
      </dgm:prSet>
      <dgm:spPr/>
      <dgm:t>
        <a:bodyPr/>
        <a:lstStyle/>
        <a:p>
          <a:endParaRPr lang="en-GB"/>
        </a:p>
      </dgm:t>
    </dgm:pt>
    <dgm:pt modelId="{57663CE2-3598-4E82-BA9D-797927CC331F}" type="pres">
      <dgm:prSet presAssocID="{797E255E-CDA6-4A5D-89D8-D0A811593FF7}" presName="sibTrans" presStyleCnt="0"/>
      <dgm:spPr/>
    </dgm:pt>
    <dgm:pt modelId="{1186CC94-DC70-4D57-A77D-37EDB4FD06E7}" type="pres">
      <dgm:prSet presAssocID="{8876AE51-7D57-4B62-A5B5-787005D2FA85}" presName="node" presStyleLbl="node1" presStyleIdx="6" presStyleCnt="9">
        <dgm:presLayoutVars>
          <dgm:bulletEnabled val="1"/>
        </dgm:presLayoutVars>
      </dgm:prSet>
      <dgm:spPr/>
      <dgm:t>
        <a:bodyPr/>
        <a:lstStyle/>
        <a:p>
          <a:endParaRPr lang="en-GB"/>
        </a:p>
      </dgm:t>
    </dgm:pt>
    <dgm:pt modelId="{9A64EB8B-CE9D-46B9-898F-A74A7D3C79C4}" type="pres">
      <dgm:prSet presAssocID="{FED8E5D6-AEE2-4A91-9D8A-792210C27CDF}" presName="sibTrans" presStyleCnt="0"/>
      <dgm:spPr/>
    </dgm:pt>
    <dgm:pt modelId="{8DF07D46-6FCE-4D78-BE30-6F59EF76CF27}" type="pres">
      <dgm:prSet presAssocID="{B5288307-4EB9-4FF3-A2B2-7824DF00D2A8}" presName="node" presStyleLbl="node1" presStyleIdx="7" presStyleCnt="9">
        <dgm:presLayoutVars>
          <dgm:bulletEnabled val="1"/>
        </dgm:presLayoutVars>
      </dgm:prSet>
      <dgm:spPr/>
      <dgm:t>
        <a:bodyPr/>
        <a:lstStyle/>
        <a:p>
          <a:endParaRPr lang="en-GB"/>
        </a:p>
      </dgm:t>
    </dgm:pt>
    <dgm:pt modelId="{37E690A2-A32D-4DD3-8C44-F357422629CB}" type="pres">
      <dgm:prSet presAssocID="{50B2E2E4-5871-4666-840A-24EBF8275690}" presName="sibTrans" presStyleCnt="0"/>
      <dgm:spPr/>
    </dgm:pt>
    <dgm:pt modelId="{C74EC330-05F3-47AC-A5BF-0DC71ACE6964}" type="pres">
      <dgm:prSet presAssocID="{01DAB278-5C8C-4E71-8FFB-19B6D16E0324}" presName="node" presStyleLbl="node1" presStyleIdx="8" presStyleCnt="9">
        <dgm:presLayoutVars>
          <dgm:bulletEnabled val="1"/>
        </dgm:presLayoutVars>
      </dgm:prSet>
      <dgm:spPr/>
      <dgm:t>
        <a:bodyPr/>
        <a:lstStyle/>
        <a:p>
          <a:endParaRPr lang="en-GB"/>
        </a:p>
      </dgm:t>
    </dgm:pt>
  </dgm:ptLst>
  <dgm:cxnLst>
    <dgm:cxn modelId="{D0724997-6C8C-4F9C-8E79-36788D89F7C9}" type="presOf" srcId="{01DAB278-5C8C-4E71-8FFB-19B6D16E0324}" destId="{C74EC330-05F3-47AC-A5BF-0DC71ACE6964}" srcOrd="0" destOrd="0" presId="urn:microsoft.com/office/officeart/2005/8/layout/default"/>
    <dgm:cxn modelId="{8B549E16-53E4-4F09-B069-DE0AF86B2EF1}" type="presOf" srcId="{99DDF2FC-920D-4C4D-9879-581E042ED7BA}" destId="{5DBDC61F-9554-4F83-A359-6FE8F2984F77}" srcOrd="0" destOrd="0" presId="urn:microsoft.com/office/officeart/2005/8/layout/default"/>
    <dgm:cxn modelId="{6D7FC63B-01A7-45DC-993F-41826F01F379}" type="presOf" srcId="{34E93DDE-D099-4CA2-863C-7319E600DBE4}" destId="{84BBAD3E-47E3-429D-AF91-8056E7C916A7}" srcOrd="0" destOrd="0" presId="urn:microsoft.com/office/officeart/2005/8/layout/default"/>
    <dgm:cxn modelId="{1241F25B-60A6-47AE-9595-97CFF126C48A}" srcId="{34E93DDE-D099-4CA2-863C-7319E600DBE4}" destId="{56328013-0983-4355-B5E7-5999E5FA6DA7}" srcOrd="3" destOrd="0" parTransId="{EFBC9737-8D0D-485E-91AF-CD7CB9B4EA07}" sibTransId="{4070C06F-E2B9-4709-891D-6205897428C2}"/>
    <dgm:cxn modelId="{CD70E759-3D15-4C8D-9938-123BD64C3487}" type="presOf" srcId="{8876AE51-7D57-4B62-A5B5-787005D2FA85}" destId="{1186CC94-DC70-4D57-A77D-37EDB4FD06E7}" srcOrd="0" destOrd="0" presId="urn:microsoft.com/office/officeart/2005/8/layout/default"/>
    <dgm:cxn modelId="{1D61D9E0-5ACA-4A76-BBA1-5AA1B44E6052}" type="presOf" srcId="{E1413EAF-C3C0-4A6E-9039-2BB01ED50B55}" destId="{EEABEB6C-F727-47C6-9ED2-69321E699B00}" srcOrd="0" destOrd="0" presId="urn:microsoft.com/office/officeart/2005/8/layout/default"/>
    <dgm:cxn modelId="{76A3F227-4278-4744-A7F5-E24077987939}" srcId="{34E93DDE-D099-4CA2-863C-7319E600DBE4}" destId="{8876AE51-7D57-4B62-A5B5-787005D2FA85}" srcOrd="6" destOrd="0" parTransId="{35C921C9-8E3C-46C0-86C5-9E55AF898589}" sibTransId="{FED8E5D6-AEE2-4A91-9D8A-792210C27CDF}"/>
    <dgm:cxn modelId="{3D1A1651-3618-4B95-ADDD-98D68F148B2B}" srcId="{34E93DDE-D099-4CA2-863C-7319E600DBE4}" destId="{E57BB202-9091-4158-8EAE-95A0444981A3}" srcOrd="2" destOrd="0" parTransId="{BACDC0ED-BEA1-4193-957E-98357533EE11}" sibTransId="{7348227B-851A-4A99-BE8D-379BC491C0E5}"/>
    <dgm:cxn modelId="{2D9D705A-B4E9-4303-99D9-DDD70EDC56F1}" type="presOf" srcId="{A6AE4F78-536A-4EFD-8FEF-3AB9BE847C3E}" destId="{26173910-6CAB-4A25-AC9D-B4857C42D832}" srcOrd="0" destOrd="0" presId="urn:microsoft.com/office/officeart/2005/8/layout/default"/>
    <dgm:cxn modelId="{6BB929B3-2ADD-426E-AD3B-3EF2BB1DAE2C}" type="presOf" srcId="{56328013-0983-4355-B5E7-5999E5FA6DA7}" destId="{3BA32929-EE9C-4E0C-85E5-8B6344E85F5D}" srcOrd="0" destOrd="0" presId="urn:microsoft.com/office/officeart/2005/8/layout/default"/>
    <dgm:cxn modelId="{BB804F71-9F44-4E4A-AD6E-2F797D21AE36}" type="presOf" srcId="{E57BB202-9091-4158-8EAE-95A0444981A3}" destId="{D3EB88B9-0AA2-4E01-A4D0-65EDC49182AA}" srcOrd="0" destOrd="0" presId="urn:microsoft.com/office/officeart/2005/8/layout/default"/>
    <dgm:cxn modelId="{C861BE4C-C6AD-4C55-9EAA-D6BF276F839E}" srcId="{34E93DDE-D099-4CA2-863C-7319E600DBE4}" destId="{01DAB278-5C8C-4E71-8FFB-19B6D16E0324}" srcOrd="8" destOrd="0" parTransId="{4B09FCB9-E8C7-43C1-A366-115553E54408}" sibTransId="{D1C7220A-C795-4BE4-A429-A7EE38026E9D}"/>
    <dgm:cxn modelId="{36546846-059F-46F2-A267-70F9C9FA6196}" type="presOf" srcId="{3869B0B3-C26C-4A22-9117-C6E016928014}" destId="{EFEE37CB-8353-4BE7-B437-3CC87860D94D}" srcOrd="0" destOrd="0" presId="urn:microsoft.com/office/officeart/2005/8/layout/default"/>
    <dgm:cxn modelId="{30641A68-CCE8-470F-A87A-F9E092CDF7C5}" srcId="{34E93DDE-D099-4CA2-863C-7319E600DBE4}" destId="{A6AE4F78-536A-4EFD-8FEF-3AB9BE847C3E}" srcOrd="1" destOrd="0" parTransId="{669210DB-9EBE-4622-A4F2-83CB00A75AF2}" sibTransId="{7B4AB1C7-4341-4327-911B-758C48852598}"/>
    <dgm:cxn modelId="{4930BE42-1468-4BBD-879D-3F43DDD2D45A}" srcId="{34E93DDE-D099-4CA2-863C-7319E600DBE4}" destId="{B5288307-4EB9-4FF3-A2B2-7824DF00D2A8}" srcOrd="7" destOrd="0" parTransId="{CDEF82C4-1838-46B0-8B1F-6DF1AFAD8D16}" sibTransId="{50B2E2E4-5871-4666-840A-24EBF8275690}"/>
    <dgm:cxn modelId="{798E3D3F-9658-436A-B40E-8CB84DD3A8B7}" type="presOf" srcId="{B5288307-4EB9-4FF3-A2B2-7824DF00D2A8}" destId="{8DF07D46-6FCE-4D78-BE30-6F59EF76CF27}" srcOrd="0" destOrd="0" presId="urn:microsoft.com/office/officeart/2005/8/layout/default"/>
    <dgm:cxn modelId="{D964ECAD-E124-43D3-A979-F43A1EDFA96C}" srcId="{34E93DDE-D099-4CA2-863C-7319E600DBE4}" destId="{E1413EAF-C3C0-4A6E-9039-2BB01ED50B55}" srcOrd="4" destOrd="0" parTransId="{C8412A62-C25C-476B-A021-5AA71FFD2AC3}" sibTransId="{31189D48-8CF0-4852-8D46-275C351BC8C3}"/>
    <dgm:cxn modelId="{FA051419-CB1B-46A2-ABFC-9DC855266E37}" srcId="{34E93DDE-D099-4CA2-863C-7319E600DBE4}" destId="{3869B0B3-C26C-4A22-9117-C6E016928014}" srcOrd="5" destOrd="0" parTransId="{16D56DCA-7331-4EBD-AA8E-1517B18ED81A}" sibTransId="{797E255E-CDA6-4A5D-89D8-D0A811593FF7}"/>
    <dgm:cxn modelId="{7FA12739-6119-4CCB-B338-9564E39FC446}" srcId="{34E93DDE-D099-4CA2-863C-7319E600DBE4}" destId="{99DDF2FC-920D-4C4D-9879-581E042ED7BA}" srcOrd="0" destOrd="0" parTransId="{EDBBF7CC-4D1D-4EDD-B9E3-9266AC4669D3}" sibTransId="{E1578FFA-F8D4-48C3-B907-9BA312267A07}"/>
    <dgm:cxn modelId="{CF04330F-5486-4138-8BD9-F43787E97ABA}" type="presParOf" srcId="{84BBAD3E-47E3-429D-AF91-8056E7C916A7}" destId="{5DBDC61F-9554-4F83-A359-6FE8F2984F77}" srcOrd="0" destOrd="0" presId="urn:microsoft.com/office/officeart/2005/8/layout/default"/>
    <dgm:cxn modelId="{4CD89232-3CB4-4623-A067-FE4E42B3AE88}" type="presParOf" srcId="{84BBAD3E-47E3-429D-AF91-8056E7C916A7}" destId="{8434AF5F-A31D-4FF4-8F5A-458E6D8F3588}" srcOrd="1" destOrd="0" presId="urn:microsoft.com/office/officeart/2005/8/layout/default"/>
    <dgm:cxn modelId="{11D0F94F-D8C8-4D3D-B472-64AE9816477C}" type="presParOf" srcId="{84BBAD3E-47E3-429D-AF91-8056E7C916A7}" destId="{26173910-6CAB-4A25-AC9D-B4857C42D832}" srcOrd="2" destOrd="0" presId="urn:microsoft.com/office/officeart/2005/8/layout/default"/>
    <dgm:cxn modelId="{EE11546A-C5A8-4DED-9603-C76D1A296339}" type="presParOf" srcId="{84BBAD3E-47E3-429D-AF91-8056E7C916A7}" destId="{F9E7C850-122C-494B-B459-774295305840}" srcOrd="3" destOrd="0" presId="urn:microsoft.com/office/officeart/2005/8/layout/default"/>
    <dgm:cxn modelId="{62EDEA7D-6D72-47FA-B3E4-53EFE2901726}" type="presParOf" srcId="{84BBAD3E-47E3-429D-AF91-8056E7C916A7}" destId="{D3EB88B9-0AA2-4E01-A4D0-65EDC49182AA}" srcOrd="4" destOrd="0" presId="urn:microsoft.com/office/officeart/2005/8/layout/default"/>
    <dgm:cxn modelId="{C0C5F33A-A731-4895-B6FA-82F1A71919A0}" type="presParOf" srcId="{84BBAD3E-47E3-429D-AF91-8056E7C916A7}" destId="{4467A08A-3231-4DFB-B081-541EF5E2182F}" srcOrd="5" destOrd="0" presId="urn:microsoft.com/office/officeart/2005/8/layout/default"/>
    <dgm:cxn modelId="{C6003F4C-77E1-4FBA-8758-E712D16FCDF3}" type="presParOf" srcId="{84BBAD3E-47E3-429D-AF91-8056E7C916A7}" destId="{3BA32929-EE9C-4E0C-85E5-8B6344E85F5D}" srcOrd="6" destOrd="0" presId="urn:microsoft.com/office/officeart/2005/8/layout/default"/>
    <dgm:cxn modelId="{16847C9B-4289-437B-8CE6-41E02F0446DE}" type="presParOf" srcId="{84BBAD3E-47E3-429D-AF91-8056E7C916A7}" destId="{F2A8E036-9CE7-4747-A060-62F0FFDE8BCC}" srcOrd="7" destOrd="0" presId="urn:microsoft.com/office/officeart/2005/8/layout/default"/>
    <dgm:cxn modelId="{93C5063A-98C7-4EEC-A34B-04E64E0D3BEF}" type="presParOf" srcId="{84BBAD3E-47E3-429D-AF91-8056E7C916A7}" destId="{EEABEB6C-F727-47C6-9ED2-69321E699B00}" srcOrd="8" destOrd="0" presId="urn:microsoft.com/office/officeart/2005/8/layout/default"/>
    <dgm:cxn modelId="{9AB05F41-67D1-4C03-839D-08D94AD7CC29}" type="presParOf" srcId="{84BBAD3E-47E3-429D-AF91-8056E7C916A7}" destId="{7740FB65-038F-4D0E-90E1-89CE3209C342}" srcOrd="9" destOrd="0" presId="urn:microsoft.com/office/officeart/2005/8/layout/default"/>
    <dgm:cxn modelId="{0EE71300-590F-4184-9265-4266996BC91C}" type="presParOf" srcId="{84BBAD3E-47E3-429D-AF91-8056E7C916A7}" destId="{EFEE37CB-8353-4BE7-B437-3CC87860D94D}" srcOrd="10" destOrd="0" presId="urn:microsoft.com/office/officeart/2005/8/layout/default"/>
    <dgm:cxn modelId="{0FAF9612-C1C9-466C-B9CC-17A11B27E4FE}" type="presParOf" srcId="{84BBAD3E-47E3-429D-AF91-8056E7C916A7}" destId="{57663CE2-3598-4E82-BA9D-797927CC331F}" srcOrd="11" destOrd="0" presId="urn:microsoft.com/office/officeart/2005/8/layout/default"/>
    <dgm:cxn modelId="{B727CAF4-D681-4050-8C36-28B2F6E9464C}" type="presParOf" srcId="{84BBAD3E-47E3-429D-AF91-8056E7C916A7}" destId="{1186CC94-DC70-4D57-A77D-37EDB4FD06E7}" srcOrd="12" destOrd="0" presId="urn:microsoft.com/office/officeart/2005/8/layout/default"/>
    <dgm:cxn modelId="{C857DDA7-6FF6-4569-A549-58E80F5104B7}" type="presParOf" srcId="{84BBAD3E-47E3-429D-AF91-8056E7C916A7}" destId="{9A64EB8B-CE9D-46B9-898F-A74A7D3C79C4}" srcOrd="13" destOrd="0" presId="urn:microsoft.com/office/officeart/2005/8/layout/default"/>
    <dgm:cxn modelId="{EE9ECECC-F667-4E37-B4C2-8A6B26EFF03F}" type="presParOf" srcId="{84BBAD3E-47E3-429D-AF91-8056E7C916A7}" destId="{8DF07D46-6FCE-4D78-BE30-6F59EF76CF27}" srcOrd="14" destOrd="0" presId="urn:microsoft.com/office/officeart/2005/8/layout/default"/>
    <dgm:cxn modelId="{39B4A5C4-3B57-4CB3-8F42-C7523920FC0F}" type="presParOf" srcId="{84BBAD3E-47E3-429D-AF91-8056E7C916A7}" destId="{37E690A2-A32D-4DD3-8C44-F357422629CB}" srcOrd="15" destOrd="0" presId="urn:microsoft.com/office/officeart/2005/8/layout/default"/>
    <dgm:cxn modelId="{295B89A2-EC66-4900-97BA-9DE3AE9BB59D}" type="presParOf" srcId="{84BBAD3E-47E3-429D-AF91-8056E7C916A7}" destId="{C74EC330-05F3-47AC-A5BF-0DC71ACE6964}"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GB"/>
        </a:p>
      </dgm:t>
    </dgm:pt>
    <dgm:pt modelId="{99DDF2FC-920D-4C4D-9879-581E042ED7BA}">
      <dgm:prSet/>
      <dgm:spPr/>
      <dgm:t>
        <a:bodyPr/>
        <a:lstStyle/>
        <a:p>
          <a:pPr rtl="0"/>
          <a:r>
            <a:rPr lang="en-GB" dirty="0" smtClean="0">
              <a:latin typeface="Segoe UI Light" panose="020B0502040204020203" pitchFamily="34" charset="0"/>
            </a:rPr>
            <a:t>Language</a:t>
          </a:r>
          <a:endParaRPr lang="en-GB" dirty="0">
            <a:latin typeface="Segoe UI Light" panose="020B0502040204020203" pitchFamily="34" charset="0"/>
          </a:endParaRPr>
        </a:p>
      </dgm:t>
    </dgm:pt>
    <dgm:pt modelId="{EDBBF7CC-4D1D-4EDD-B9E3-9266AC4669D3}" type="parTrans" cxnId="{7FA12739-6119-4CCB-B338-9564E39FC446}">
      <dgm:prSet/>
      <dgm:spPr/>
      <dgm:t>
        <a:bodyPr/>
        <a:lstStyle/>
        <a:p>
          <a:endParaRPr lang="en-GB"/>
        </a:p>
      </dgm:t>
    </dgm:pt>
    <dgm:pt modelId="{E1578FFA-F8D4-48C3-B907-9BA312267A07}" type="sibTrans" cxnId="{7FA12739-6119-4CCB-B338-9564E39FC446}">
      <dgm:prSet/>
      <dgm:spPr/>
      <dgm:t>
        <a:bodyPr/>
        <a:lstStyle/>
        <a:p>
          <a:endParaRPr lang="en-GB"/>
        </a:p>
      </dgm:t>
    </dgm:pt>
    <dgm:pt modelId="{1213B70D-A584-4C52-93B4-10193FDDA19B}">
      <dgm:prSet/>
      <dgm:spPr/>
      <dgm:t>
        <a:bodyPr/>
        <a:lstStyle/>
        <a:p>
          <a:pPr rtl="0"/>
          <a:r>
            <a:rPr lang="en-GB" dirty="0" smtClean="0">
              <a:latin typeface="Segoe UI Light" panose="020B0502040204020203" pitchFamily="34" charset="0"/>
            </a:rPr>
            <a:t>Openness </a:t>
          </a:r>
          <a:endParaRPr lang="en-GB" dirty="0">
            <a:latin typeface="Segoe UI Light" panose="020B0502040204020203" pitchFamily="34" charset="0"/>
          </a:endParaRPr>
        </a:p>
      </dgm:t>
    </dgm:pt>
    <dgm:pt modelId="{6597C9FA-D024-4A8D-A4FA-A5D862D61297}" type="parTrans" cxnId="{BC903742-F7CE-4EC1-A34C-050B7E3095F0}">
      <dgm:prSet/>
      <dgm:spPr/>
      <dgm:t>
        <a:bodyPr/>
        <a:lstStyle/>
        <a:p>
          <a:endParaRPr lang="en-GB"/>
        </a:p>
      </dgm:t>
    </dgm:pt>
    <dgm:pt modelId="{069FE3A8-D97C-48DB-96A2-89660C6109A7}" type="sibTrans" cxnId="{BC903742-F7CE-4EC1-A34C-050B7E3095F0}">
      <dgm:prSet/>
      <dgm:spPr/>
      <dgm:t>
        <a:bodyPr/>
        <a:lstStyle/>
        <a:p>
          <a:endParaRPr lang="en-GB"/>
        </a:p>
      </dgm:t>
    </dgm:pt>
    <dgm:pt modelId="{16AD00E4-6B2C-48E3-9B25-E3356812D19B}">
      <dgm:prSet/>
      <dgm:spPr/>
      <dgm:t>
        <a:bodyPr/>
        <a:lstStyle/>
        <a:p>
          <a:pPr rtl="0"/>
          <a:r>
            <a:rPr lang="en-GB" b="0" baseline="0" dirty="0" smtClean="0">
              <a:latin typeface="Segoe UI Light" panose="020B0502040204020203" pitchFamily="34" charset="0"/>
            </a:rPr>
            <a:t>Community</a:t>
          </a:r>
          <a:endParaRPr lang="en-GB" dirty="0">
            <a:latin typeface="Segoe UI Light" panose="020B0502040204020203" pitchFamily="34" charset="0"/>
          </a:endParaRPr>
        </a:p>
      </dgm:t>
    </dgm:pt>
    <dgm:pt modelId="{A8089564-5166-40A2-AD1F-9FB8D10F5E2A}" type="parTrans" cxnId="{30DC7A3B-044F-4647-BD3F-AEC9D9C56027}">
      <dgm:prSet/>
      <dgm:spPr/>
      <dgm:t>
        <a:bodyPr/>
        <a:lstStyle/>
        <a:p>
          <a:endParaRPr lang="en-GB"/>
        </a:p>
      </dgm:t>
    </dgm:pt>
    <dgm:pt modelId="{698B9429-D765-4282-8D46-4FB5A08F9990}" type="sibTrans" cxnId="{30DC7A3B-044F-4647-BD3F-AEC9D9C56027}">
      <dgm:prSet/>
      <dgm:spPr/>
      <dgm:t>
        <a:bodyPr/>
        <a:lstStyle/>
        <a:p>
          <a:endParaRPr lang="en-GB"/>
        </a:p>
      </dgm:t>
    </dgm:pt>
    <dgm:pt modelId="{44FB6709-E0F9-4D19-86F6-1E43D09DDEAF}">
      <dgm:prSet/>
      <dgm:spPr/>
      <dgm:t>
        <a:bodyPr/>
        <a:lstStyle/>
        <a:p>
          <a:pPr rtl="0"/>
          <a:r>
            <a:rPr lang="en-GB" b="0" baseline="0" dirty="0" smtClean="0">
              <a:latin typeface="Segoe UI Light" panose="020B0502040204020203" pitchFamily="34" charset="0"/>
            </a:rPr>
            <a:t>Ecosystem</a:t>
          </a:r>
          <a:endParaRPr lang="en-GB" dirty="0">
            <a:latin typeface="Segoe UI Light" panose="020B0502040204020203" pitchFamily="34" charset="0"/>
          </a:endParaRPr>
        </a:p>
      </dgm:t>
    </dgm:pt>
    <dgm:pt modelId="{A92B264E-416E-4075-8FD1-2CFFAB4BAD71}" type="parTrans" cxnId="{EEAE37B2-ECBA-4C14-AFA7-307B23A6C78C}">
      <dgm:prSet/>
      <dgm:spPr/>
      <dgm:t>
        <a:bodyPr/>
        <a:lstStyle/>
        <a:p>
          <a:endParaRPr lang="en-GB"/>
        </a:p>
      </dgm:t>
    </dgm:pt>
    <dgm:pt modelId="{95CFC558-E73E-4C0E-B4AE-A129CB4B7CC6}" type="sibTrans" cxnId="{EEAE37B2-ECBA-4C14-AFA7-307B23A6C78C}">
      <dgm:prSet/>
      <dgm:spPr/>
      <dgm:t>
        <a:bodyPr/>
        <a:lstStyle/>
        <a:p>
          <a:endParaRPr lang="en-GB"/>
        </a:p>
      </dgm:t>
    </dgm:pt>
    <dgm:pt modelId="{484690F6-1815-43F5-ACE8-A23AA34D46ED}">
      <dgm:prSet/>
      <dgm:spPr/>
      <dgm:t>
        <a:bodyPr/>
        <a:lstStyle/>
        <a:p>
          <a:pPr rtl="0"/>
          <a:r>
            <a:rPr lang="en-GB" b="0" baseline="0" dirty="0" smtClean="0">
              <a:latin typeface="Segoe UI Light" panose="020B0502040204020203" pitchFamily="34" charset="0"/>
            </a:rPr>
            <a:t>IDE Tools</a:t>
          </a:r>
          <a:endParaRPr lang="en-GB" dirty="0">
            <a:latin typeface="Segoe UI Light" panose="020B0502040204020203" pitchFamily="34" charset="0"/>
          </a:endParaRPr>
        </a:p>
      </dgm:t>
    </dgm:pt>
    <dgm:pt modelId="{15CC8523-8E62-4F40-8F04-5969A424E8A9}" type="parTrans" cxnId="{3C45F637-80B1-471D-AD2E-FC6E72AB5FA8}">
      <dgm:prSet/>
      <dgm:spPr/>
      <dgm:t>
        <a:bodyPr/>
        <a:lstStyle/>
        <a:p>
          <a:endParaRPr lang="en-GB"/>
        </a:p>
      </dgm:t>
    </dgm:pt>
    <dgm:pt modelId="{7DFE9C92-C9AD-45B7-98D9-DDFEFEE3EF52}" type="sibTrans" cxnId="{3C45F637-80B1-471D-AD2E-FC6E72AB5FA8}">
      <dgm:prSet/>
      <dgm:spPr/>
      <dgm:t>
        <a:bodyPr/>
        <a:lstStyle/>
        <a:p>
          <a:endParaRPr lang="en-GB"/>
        </a:p>
      </dgm:t>
    </dgm:pt>
    <dgm:pt modelId="{77895FF8-BA16-41DE-A173-E58067F38C29}">
      <dgm:prSet/>
      <dgm:spPr/>
      <dgm:t>
        <a:bodyPr/>
        <a:lstStyle/>
        <a:p>
          <a:pPr rtl="0"/>
          <a:r>
            <a:rPr lang="en-GB" b="0" baseline="0" dirty="0" smtClean="0">
              <a:latin typeface="Segoe UI Light" panose="020B0502040204020203" pitchFamily="34" charset="0"/>
            </a:rPr>
            <a:t>Cross-platform</a:t>
          </a:r>
          <a:endParaRPr lang="en-GB" dirty="0">
            <a:latin typeface="Segoe UI Light" panose="020B0502040204020203" pitchFamily="34" charset="0"/>
          </a:endParaRPr>
        </a:p>
      </dgm:t>
    </dgm:pt>
    <dgm:pt modelId="{9BDCF1FA-20E3-4AE9-9988-286A2DE16726}" type="parTrans" cxnId="{097337B7-B8B0-4CEC-94E6-20A9DCD2EF8D}">
      <dgm:prSet/>
      <dgm:spPr/>
      <dgm:t>
        <a:bodyPr/>
        <a:lstStyle/>
        <a:p>
          <a:endParaRPr lang="en-GB"/>
        </a:p>
      </dgm:t>
    </dgm:pt>
    <dgm:pt modelId="{4B6872FA-DF96-469A-8DEA-67FA04E13AC7}" type="sibTrans" cxnId="{097337B7-B8B0-4CEC-94E6-20A9DCD2EF8D}">
      <dgm:prSet/>
      <dgm:spPr/>
      <dgm:t>
        <a:bodyPr/>
        <a:lstStyle/>
        <a:p>
          <a:endParaRPr lang="en-GB"/>
        </a:p>
      </dgm:t>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5DBDC61F-9554-4F83-A359-6FE8F2984F77}" type="pres">
      <dgm:prSet presAssocID="{99DDF2FC-920D-4C4D-9879-581E042ED7BA}" presName="node" presStyleLbl="node1" presStyleIdx="0" presStyleCnt="6">
        <dgm:presLayoutVars>
          <dgm:bulletEnabled val="1"/>
        </dgm:presLayoutVars>
      </dgm:prSet>
      <dgm:spPr/>
      <dgm:t>
        <a:bodyPr/>
        <a:lstStyle/>
        <a:p>
          <a:endParaRPr lang="en-GB"/>
        </a:p>
      </dgm:t>
    </dgm:pt>
    <dgm:pt modelId="{8434AF5F-A31D-4FF4-8F5A-458E6D8F3588}" type="pres">
      <dgm:prSet presAssocID="{E1578FFA-F8D4-48C3-B907-9BA312267A07}" presName="sibTrans" presStyleCnt="0"/>
      <dgm:spPr/>
      <dgm:t>
        <a:bodyPr/>
        <a:lstStyle/>
        <a:p>
          <a:endParaRPr lang="en-GB"/>
        </a:p>
      </dgm:t>
    </dgm:pt>
    <dgm:pt modelId="{9BF57B96-B661-4424-BCCA-8A907CCB3569}" type="pres">
      <dgm:prSet presAssocID="{1213B70D-A584-4C52-93B4-10193FDDA19B}" presName="node" presStyleLbl="node1" presStyleIdx="1" presStyleCnt="6">
        <dgm:presLayoutVars>
          <dgm:bulletEnabled val="1"/>
        </dgm:presLayoutVars>
      </dgm:prSet>
      <dgm:spPr/>
      <dgm:t>
        <a:bodyPr/>
        <a:lstStyle/>
        <a:p>
          <a:endParaRPr lang="en-GB"/>
        </a:p>
      </dgm:t>
    </dgm:pt>
    <dgm:pt modelId="{D7EC0458-4868-49B3-8CB8-D0BBEC51A6E1}" type="pres">
      <dgm:prSet presAssocID="{069FE3A8-D97C-48DB-96A2-89660C6109A7}" presName="sibTrans" presStyleCnt="0"/>
      <dgm:spPr/>
      <dgm:t>
        <a:bodyPr/>
        <a:lstStyle/>
        <a:p>
          <a:endParaRPr lang="en-GB"/>
        </a:p>
      </dgm:t>
    </dgm:pt>
    <dgm:pt modelId="{810CF971-70C5-4740-A16B-30596320ED56}" type="pres">
      <dgm:prSet presAssocID="{77895FF8-BA16-41DE-A173-E58067F38C29}" presName="node" presStyleLbl="node1" presStyleIdx="2" presStyleCnt="6">
        <dgm:presLayoutVars>
          <dgm:bulletEnabled val="1"/>
        </dgm:presLayoutVars>
      </dgm:prSet>
      <dgm:spPr/>
      <dgm:t>
        <a:bodyPr/>
        <a:lstStyle/>
        <a:p>
          <a:endParaRPr lang="en-GB"/>
        </a:p>
      </dgm:t>
    </dgm:pt>
    <dgm:pt modelId="{C0588DCB-B264-426E-B1AC-C7104ADB8EFA}" type="pres">
      <dgm:prSet presAssocID="{4B6872FA-DF96-469A-8DEA-67FA04E13AC7}" presName="sibTrans" presStyleCnt="0"/>
      <dgm:spPr/>
      <dgm:t>
        <a:bodyPr/>
        <a:lstStyle/>
        <a:p>
          <a:endParaRPr lang="en-GB"/>
        </a:p>
      </dgm:t>
    </dgm:pt>
    <dgm:pt modelId="{03DF18D3-7E95-4346-9BB3-71AB27DE435C}" type="pres">
      <dgm:prSet presAssocID="{16AD00E4-6B2C-48E3-9B25-E3356812D19B}" presName="node" presStyleLbl="node1" presStyleIdx="3" presStyleCnt="6">
        <dgm:presLayoutVars>
          <dgm:bulletEnabled val="1"/>
        </dgm:presLayoutVars>
      </dgm:prSet>
      <dgm:spPr/>
      <dgm:t>
        <a:bodyPr/>
        <a:lstStyle/>
        <a:p>
          <a:endParaRPr lang="en-GB"/>
        </a:p>
      </dgm:t>
    </dgm:pt>
    <dgm:pt modelId="{3265C4AD-5AA2-4080-99F2-74CBE06D22C1}" type="pres">
      <dgm:prSet presAssocID="{698B9429-D765-4282-8D46-4FB5A08F9990}" presName="sibTrans" presStyleCnt="0"/>
      <dgm:spPr/>
      <dgm:t>
        <a:bodyPr/>
        <a:lstStyle/>
        <a:p>
          <a:endParaRPr lang="en-GB"/>
        </a:p>
      </dgm:t>
    </dgm:pt>
    <dgm:pt modelId="{13CBD19E-C121-486B-BB26-96059C7690C6}" type="pres">
      <dgm:prSet presAssocID="{484690F6-1815-43F5-ACE8-A23AA34D46ED}" presName="node" presStyleLbl="node1" presStyleIdx="4" presStyleCnt="6">
        <dgm:presLayoutVars>
          <dgm:bulletEnabled val="1"/>
        </dgm:presLayoutVars>
      </dgm:prSet>
      <dgm:spPr/>
      <dgm:t>
        <a:bodyPr/>
        <a:lstStyle/>
        <a:p>
          <a:endParaRPr lang="en-GB"/>
        </a:p>
      </dgm:t>
    </dgm:pt>
    <dgm:pt modelId="{CD958D3D-41AB-4A39-AB6D-1858BC140DAD}" type="pres">
      <dgm:prSet presAssocID="{7DFE9C92-C9AD-45B7-98D9-DDFEFEE3EF52}" presName="sibTrans" presStyleCnt="0"/>
      <dgm:spPr/>
      <dgm:t>
        <a:bodyPr/>
        <a:lstStyle/>
        <a:p>
          <a:endParaRPr lang="en-GB"/>
        </a:p>
      </dgm:t>
    </dgm:pt>
    <dgm:pt modelId="{6106473F-7DBE-41AF-AA48-1851D89FE089}" type="pres">
      <dgm:prSet presAssocID="{44FB6709-E0F9-4D19-86F6-1E43D09DDEAF}" presName="node" presStyleLbl="node1" presStyleIdx="5" presStyleCnt="6">
        <dgm:presLayoutVars>
          <dgm:bulletEnabled val="1"/>
        </dgm:presLayoutVars>
      </dgm:prSet>
      <dgm:spPr/>
      <dgm:t>
        <a:bodyPr/>
        <a:lstStyle/>
        <a:p>
          <a:endParaRPr lang="en-GB"/>
        </a:p>
      </dgm:t>
    </dgm:pt>
  </dgm:ptLst>
  <dgm:cxnLst>
    <dgm:cxn modelId="{BBF6FC9D-E016-41D7-AEBF-C13AE0838EED}" type="presOf" srcId="{484690F6-1815-43F5-ACE8-A23AA34D46ED}" destId="{13CBD19E-C121-486B-BB26-96059C7690C6}" srcOrd="0" destOrd="0" presId="urn:microsoft.com/office/officeart/2005/8/layout/default"/>
    <dgm:cxn modelId="{3C45F637-80B1-471D-AD2E-FC6E72AB5FA8}" srcId="{34E93DDE-D099-4CA2-863C-7319E600DBE4}" destId="{484690F6-1815-43F5-ACE8-A23AA34D46ED}" srcOrd="4" destOrd="0" parTransId="{15CC8523-8E62-4F40-8F04-5969A424E8A9}" sibTransId="{7DFE9C92-C9AD-45B7-98D9-DDFEFEE3EF52}"/>
    <dgm:cxn modelId="{30DC7A3B-044F-4647-BD3F-AEC9D9C56027}" srcId="{34E93DDE-D099-4CA2-863C-7319E600DBE4}" destId="{16AD00E4-6B2C-48E3-9B25-E3356812D19B}" srcOrd="3" destOrd="0" parTransId="{A8089564-5166-40A2-AD1F-9FB8D10F5E2A}" sibTransId="{698B9429-D765-4282-8D46-4FB5A08F9990}"/>
    <dgm:cxn modelId="{699EF413-D87E-4423-BAAA-9BC7FE96F3AE}" type="presOf" srcId="{99DDF2FC-920D-4C4D-9879-581E042ED7BA}" destId="{5DBDC61F-9554-4F83-A359-6FE8F2984F77}" srcOrd="0" destOrd="0" presId="urn:microsoft.com/office/officeart/2005/8/layout/default"/>
    <dgm:cxn modelId="{BC903742-F7CE-4EC1-A34C-050B7E3095F0}" srcId="{34E93DDE-D099-4CA2-863C-7319E600DBE4}" destId="{1213B70D-A584-4C52-93B4-10193FDDA19B}" srcOrd="1" destOrd="0" parTransId="{6597C9FA-D024-4A8D-A4FA-A5D862D61297}" sibTransId="{069FE3A8-D97C-48DB-96A2-89660C6109A7}"/>
    <dgm:cxn modelId="{2017CDCE-21C8-4B0E-B3C6-DF2E683685E4}" type="presOf" srcId="{34E93DDE-D099-4CA2-863C-7319E600DBE4}" destId="{84BBAD3E-47E3-429D-AF91-8056E7C916A7}" srcOrd="0" destOrd="0" presId="urn:microsoft.com/office/officeart/2005/8/layout/default"/>
    <dgm:cxn modelId="{EEAE37B2-ECBA-4C14-AFA7-307B23A6C78C}" srcId="{34E93DDE-D099-4CA2-863C-7319E600DBE4}" destId="{44FB6709-E0F9-4D19-86F6-1E43D09DDEAF}" srcOrd="5" destOrd="0" parTransId="{A92B264E-416E-4075-8FD1-2CFFAB4BAD71}" sibTransId="{95CFC558-E73E-4C0E-B4AE-A129CB4B7CC6}"/>
    <dgm:cxn modelId="{BF053787-9D5C-46FC-9C14-58149AB73ED6}" type="presOf" srcId="{1213B70D-A584-4C52-93B4-10193FDDA19B}" destId="{9BF57B96-B661-4424-BCCA-8A907CCB3569}" srcOrd="0" destOrd="0" presId="urn:microsoft.com/office/officeart/2005/8/layout/default"/>
    <dgm:cxn modelId="{94336F15-2F5E-4E0F-8827-97747F6CD2EB}" type="presOf" srcId="{77895FF8-BA16-41DE-A173-E58067F38C29}" destId="{810CF971-70C5-4740-A16B-30596320ED56}" srcOrd="0" destOrd="0" presId="urn:microsoft.com/office/officeart/2005/8/layout/default"/>
    <dgm:cxn modelId="{E87AF018-65C0-4523-AC00-7C95842A3574}" type="presOf" srcId="{16AD00E4-6B2C-48E3-9B25-E3356812D19B}" destId="{03DF18D3-7E95-4346-9BB3-71AB27DE435C}" srcOrd="0" destOrd="0" presId="urn:microsoft.com/office/officeart/2005/8/layout/default"/>
    <dgm:cxn modelId="{097337B7-B8B0-4CEC-94E6-20A9DCD2EF8D}" srcId="{34E93DDE-D099-4CA2-863C-7319E600DBE4}" destId="{77895FF8-BA16-41DE-A173-E58067F38C29}" srcOrd="2" destOrd="0" parTransId="{9BDCF1FA-20E3-4AE9-9988-286A2DE16726}" sibTransId="{4B6872FA-DF96-469A-8DEA-67FA04E13AC7}"/>
    <dgm:cxn modelId="{8C8A68F9-C435-46A3-AEFA-D10219364B4F}" type="presOf" srcId="{44FB6709-E0F9-4D19-86F6-1E43D09DDEAF}" destId="{6106473F-7DBE-41AF-AA48-1851D89FE089}" srcOrd="0" destOrd="0" presId="urn:microsoft.com/office/officeart/2005/8/layout/default"/>
    <dgm:cxn modelId="{7FA12739-6119-4CCB-B338-9564E39FC446}" srcId="{34E93DDE-D099-4CA2-863C-7319E600DBE4}" destId="{99DDF2FC-920D-4C4D-9879-581E042ED7BA}" srcOrd="0" destOrd="0" parTransId="{EDBBF7CC-4D1D-4EDD-B9E3-9266AC4669D3}" sibTransId="{E1578FFA-F8D4-48C3-B907-9BA312267A07}"/>
    <dgm:cxn modelId="{38EE2022-1807-4F01-A187-AD37A12C9743}" type="presParOf" srcId="{84BBAD3E-47E3-429D-AF91-8056E7C916A7}" destId="{5DBDC61F-9554-4F83-A359-6FE8F2984F77}" srcOrd="0" destOrd="0" presId="urn:microsoft.com/office/officeart/2005/8/layout/default"/>
    <dgm:cxn modelId="{81B0B2C0-750F-4EC1-BE04-7A1464F3D3FE}" type="presParOf" srcId="{84BBAD3E-47E3-429D-AF91-8056E7C916A7}" destId="{8434AF5F-A31D-4FF4-8F5A-458E6D8F3588}" srcOrd="1" destOrd="0" presId="urn:microsoft.com/office/officeart/2005/8/layout/default"/>
    <dgm:cxn modelId="{2AFCED25-E24C-49F9-A0EB-8BB64ED1D3D3}" type="presParOf" srcId="{84BBAD3E-47E3-429D-AF91-8056E7C916A7}" destId="{9BF57B96-B661-4424-BCCA-8A907CCB3569}" srcOrd="2" destOrd="0" presId="urn:microsoft.com/office/officeart/2005/8/layout/default"/>
    <dgm:cxn modelId="{AD6A4D75-FC54-470A-BC47-DAEB7DF168E6}" type="presParOf" srcId="{84BBAD3E-47E3-429D-AF91-8056E7C916A7}" destId="{D7EC0458-4868-49B3-8CB8-D0BBEC51A6E1}" srcOrd="3" destOrd="0" presId="urn:microsoft.com/office/officeart/2005/8/layout/default"/>
    <dgm:cxn modelId="{F7983B11-DCED-4EF1-BE48-275A068AFD54}" type="presParOf" srcId="{84BBAD3E-47E3-429D-AF91-8056E7C916A7}" destId="{810CF971-70C5-4740-A16B-30596320ED56}" srcOrd="4" destOrd="0" presId="urn:microsoft.com/office/officeart/2005/8/layout/default"/>
    <dgm:cxn modelId="{64090357-5541-40C2-82AB-BF0C70826F4F}" type="presParOf" srcId="{84BBAD3E-47E3-429D-AF91-8056E7C916A7}" destId="{C0588DCB-B264-426E-B1AC-C7104ADB8EFA}" srcOrd="5" destOrd="0" presId="urn:microsoft.com/office/officeart/2005/8/layout/default"/>
    <dgm:cxn modelId="{06D5EE96-21E9-4C81-A1A9-CED51187352B}" type="presParOf" srcId="{84BBAD3E-47E3-429D-AF91-8056E7C916A7}" destId="{03DF18D3-7E95-4346-9BB3-71AB27DE435C}" srcOrd="6" destOrd="0" presId="urn:microsoft.com/office/officeart/2005/8/layout/default"/>
    <dgm:cxn modelId="{2C4B6D0E-6C12-4226-B788-010398A46861}" type="presParOf" srcId="{84BBAD3E-47E3-429D-AF91-8056E7C916A7}" destId="{3265C4AD-5AA2-4080-99F2-74CBE06D22C1}" srcOrd="7" destOrd="0" presId="urn:microsoft.com/office/officeart/2005/8/layout/default"/>
    <dgm:cxn modelId="{B99845DD-489F-4F1B-A94B-F0A3F34464EA}" type="presParOf" srcId="{84BBAD3E-47E3-429D-AF91-8056E7C916A7}" destId="{13CBD19E-C121-486B-BB26-96059C7690C6}" srcOrd="8" destOrd="0" presId="urn:microsoft.com/office/officeart/2005/8/layout/default"/>
    <dgm:cxn modelId="{DDF0CE98-F633-4337-B3DB-2581915EFF40}" type="presParOf" srcId="{84BBAD3E-47E3-429D-AF91-8056E7C916A7}" destId="{CD958D3D-41AB-4A39-AB6D-1858BC140DAD}" srcOrd="9" destOrd="0" presId="urn:microsoft.com/office/officeart/2005/8/layout/default"/>
    <dgm:cxn modelId="{C64EC561-4331-4963-A1F6-ED919E18E9CF}" type="presParOf" srcId="{84BBAD3E-47E3-429D-AF91-8056E7C916A7}" destId="{6106473F-7DBE-41AF-AA48-1851D89FE08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110930" custScaleY="106214"/>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110930" custScaleY="106214"/>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39F7FCAA-B52D-4153-8880-BC4D0BB4376C}" type="presOf" srcId="{83D561A4-503F-45B2-B21E-B4C0A921F900}" destId="{C4F96459-0667-46A5-8464-979D32A5AFC0}" srcOrd="0" destOrd="0" presId="urn:microsoft.com/office/officeart/2005/8/layout/venn1"/>
    <dgm:cxn modelId="{55E9A777-9768-4C3E-BA89-851C1362325C}" type="presOf" srcId="{37280AB1-95FF-42E8-94B7-DCF4D2A09A09}" destId="{54AD1ADC-A634-4621-A4E4-473A7E172D0E}" srcOrd="0" destOrd="0" presId="urn:microsoft.com/office/officeart/2005/8/layout/venn1"/>
    <dgm:cxn modelId="{D015DEAD-493F-45CE-AAE9-CD719F323645}" srcId="{37280AB1-95FF-42E8-94B7-DCF4D2A09A09}" destId="{8AF86F65-257F-4D4B-8F3E-9FA582CE5FAF}" srcOrd="0" destOrd="0" parTransId="{C45125E2-98D0-4EC3-AB7A-F16C57EC95B7}" sibTransId="{A1035C21-FDB7-4EAC-89CB-CA0A13638908}"/>
    <dgm:cxn modelId="{B7FB4A2D-AD22-4B62-A680-D04F2DB34DAB}" type="presOf" srcId="{8AF86F65-257F-4D4B-8F3E-9FA582CE5FAF}" destId="{ED9FBEAD-8068-422C-B57A-30CFA25C3E76}"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B828C440-588F-4001-98F0-309F98CACAF7}" type="presOf" srcId="{8AF86F65-257F-4D4B-8F3E-9FA582CE5FAF}" destId="{9833359F-7D17-45D4-8EB8-A5BB503C7C74}" srcOrd="1" destOrd="0" presId="urn:microsoft.com/office/officeart/2005/8/layout/venn1"/>
    <dgm:cxn modelId="{F9C49516-F04E-4DAA-A42D-5A1C723519AB}" type="presOf" srcId="{83D561A4-503F-45B2-B21E-B4C0A921F900}" destId="{B3DBAB2C-2BCB-4EFA-8EF8-288AFF90DBD0}" srcOrd="1" destOrd="0" presId="urn:microsoft.com/office/officeart/2005/8/layout/venn1"/>
    <dgm:cxn modelId="{30BD1968-732B-4C6E-8263-0F78F8801E25}" type="presParOf" srcId="{54AD1ADC-A634-4621-A4E4-473A7E172D0E}" destId="{ED9FBEAD-8068-422C-B57A-30CFA25C3E76}" srcOrd="0" destOrd="0" presId="urn:microsoft.com/office/officeart/2005/8/layout/venn1"/>
    <dgm:cxn modelId="{57E85FB7-4AA6-4773-ABFE-A78D42A4782F}" type="presParOf" srcId="{54AD1ADC-A634-4621-A4E4-473A7E172D0E}" destId="{9833359F-7D17-45D4-8EB8-A5BB503C7C74}" srcOrd="1" destOrd="0" presId="urn:microsoft.com/office/officeart/2005/8/layout/venn1"/>
    <dgm:cxn modelId="{963E121E-E1A9-4267-9B22-A1F339D8EF77}" type="presParOf" srcId="{54AD1ADC-A634-4621-A4E4-473A7E172D0E}" destId="{C4F96459-0667-46A5-8464-979D32A5AFC0}" srcOrd="2" destOrd="0" presId="urn:microsoft.com/office/officeart/2005/8/layout/venn1"/>
    <dgm:cxn modelId="{BBAB6216-B233-4B59-B436-BA84842ED8A8}"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99DDF2FC-920D-4C4D-9879-581E042ED7BA}">
      <dgm:prSet/>
      <dgm:spPr/>
      <dgm:t>
        <a:bodyPr/>
        <a:lstStyle/>
        <a:p>
          <a:pPr rtl="0"/>
          <a:r>
            <a:rPr lang="en-GB" dirty="0" err="1" smtClean="0">
              <a:latin typeface="Segoe UI Light" panose="020B0502040204020203" pitchFamily="34" charset="0"/>
            </a:rPr>
            <a:t>Alea</a:t>
          </a:r>
          <a:r>
            <a:rPr lang="en-GB" dirty="0" smtClean="0">
              <a:latin typeface="Segoe UI Light" panose="020B0502040204020203" pitchFamily="34" charset="0"/>
            </a:rPr>
            <a:t> GPU</a:t>
          </a:r>
          <a:endParaRPr lang="en-GB" b="0" u="none" dirty="0">
            <a:latin typeface="Segoe UI Light" panose="020B0502040204020203" pitchFamily="34" charset="0"/>
          </a:endParaRPr>
        </a:p>
      </dgm:t>
    </dgm:pt>
    <dgm:pt modelId="{EDBBF7CC-4D1D-4EDD-B9E3-9266AC4669D3}" type="parTrans" cxnId="{7FA12739-6119-4CCB-B338-9564E39FC446}">
      <dgm:prSet/>
      <dgm:spPr/>
      <dgm:t>
        <a:bodyPr/>
        <a:lstStyle/>
        <a:p>
          <a:endParaRPr lang="en-GB"/>
        </a:p>
      </dgm:t>
    </dgm:pt>
    <dgm:pt modelId="{E1578FFA-F8D4-48C3-B907-9BA312267A07}" type="sibTrans" cxnId="{7FA12739-6119-4CCB-B338-9564E39FC446}">
      <dgm:prSet/>
      <dgm:spPr/>
      <dgm:t>
        <a:bodyPr/>
        <a:lstStyle/>
        <a:p>
          <a:endParaRPr lang="en-GB"/>
        </a:p>
      </dgm:t>
    </dgm:pt>
    <dgm:pt modelId="{5A4C0F1F-AB15-4AD9-9CBF-4C7B1AA3F4F8}">
      <dgm:prSet/>
      <dgm:spPr>
        <a:solidFill>
          <a:schemeClr val="tx1">
            <a:lumMod val="75000"/>
          </a:schemeClr>
        </a:solidFill>
      </dgm:spPr>
      <dgm:t>
        <a:bodyPr/>
        <a:lstStyle/>
        <a:p>
          <a:pPr rtl="0"/>
          <a:r>
            <a:rPr lang="en-GB" dirty="0" smtClean="0">
              <a:latin typeface="Segoe UI Light" panose="020B0502040204020203" pitchFamily="34" charset="0"/>
            </a:rPr>
            <a:t>FSCL</a:t>
          </a:r>
          <a:endParaRPr lang="en-GB" b="0" u="none" dirty="0">
            <a:latin typeface="Segoe UI Light" panose="020B0502040204020203" pitchFamily="34" charset="0"/>
          </a:endParaRPr>
        </a:p>
      </dgm:t>
    </dgm:pt>
    <dgm:pt modelId="{C0168095-3211-4014-9C2A-0C5B57809F26}" type="parTrans" cxnId="{032E169C-90DF-491E-8273-05C02914543D}">
      <dgm:prSet/>
      <dgm:spPr/>
      <dgm:t>
        <a:bodyPr/>
        <a:lstStyle/>
        <a:p>
          <a:endParaRPr lang="en-GB"/>
        </a:p>
      </dgm:t>
    </dgm:pt>
    <dgm:pt modelId="{15475582-EF83-4911-B0FC-1EDDC786C850}" type="sibTrans" cxnId="{032E169C-90DF-491E-8273-05C02914543D}">
      <dgm:prSet/>
      <dgm:spPr/>
      <dgm:t>
        <a:bodyPr/>
        <a:lstStyle/>
        <a:p>
          <a:endParaRPr lang="en-GB"/>
        </a:p>
      </dgm:t>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5DBDC61F-9554-4F83-A359-6FE8F2984F77}" type="pres">
      <dgm:prSet presAssocID="{99DDF2FC-920D-4C4D-9879-581E042ED7BA}" presName="node" presStyleLbl="node1" presStyleIdx="0" presStyleCnt="2">
        <dgm:presLayoutVars>
          <dgm:bulletEnabled val="1"/>
        </dgm:presLayoutVars>
      </dgm:prSet>
      <dgm:spPr/>
      <dgm:t>
        <a:bodyPr/>
        <a:lstStyle/>
        <a:p>
          <a:endParaRPr lang="en-GB"/>
        </a:p>
      </dgm:t>
    </dgm:pt>
    <dgm:pt modelId="{8434AF5F-A31D-4FF4-8F5A-458E6D8F3588}" type="pres">
      <dgm:prSet presAssocID="{E1578FFA-F8D4-48C3-B907-9BA312267A07}" presName="sibTrans" presStyleCnt="0"/>
      <dgm:spPr/>
      <dgm:t>
        <a:bodyPr/>
        <a:lstStyle/>
        <a:p>
          <a:endParaRPr lang="en-GB"/>
        </a:p>
      </dgm:t>
    </dgm:pt>
    <dgm:pt modelId="{669E2EAA-F978-4128-8C51-F9713E159121}" type="pres">
      <dgm:prSet presAssocID="{5A4C0F1F-AB15-4AD9-9CBF-4C7B1AA3F4F8}" presName="node" presStyleLbl="node1" presStyleIdx="1" presStyleCnt="2">
        <dgm:presLayoutVars>
          <dgm:bulletEnabled val="1"/>
        </dgm:presLayoutVars>
      </dgm:prSet>
      <dgm:spPr/>
      <dgm:t>
        <a:bodyPr/>
        <a:lstStyle/>
        <a:p>
          <a:endParaRPr lang="en-GB"/>
        </a:p>
      </dgm:t>
    </dgm:pt>
  </dgm:ptLst>
  <dgm:cxnLst>
    <dgm:cxn modelId="{032E169C-90DF-491E-8273-05C02914543D}" srcId="{34E93DDE-D099-4CA2-863C-7319E600DBE4}" destId="{5A4C0F1F-AB15-4AD9-9CBF-4C7B1AA3F4F8}" srcOrd="1" destOrd="0" parTransId="{C0168095-3211-4014-9C2A-0C5B57809F26}" sibTransId="{15475582-EF83-4911-B0FC-1EDDC786C850}"/>
    <dgm:cxn modelId="{7FA12739-6119-4CCB-B338-9564E39FC446}" srcId="{34E93DDE-D099-4CA2-863C-7319E600DBE4}" destId="{99DDF2FC-920D-4C4D-9879-581E042ED7BA}" srcOrd="0" destOrd="0" parTransId="{EDBBF7CC-4D1D-4EDD-B9E3-9266AC4669D3}" sibTransId="{E1578FFA-F8D4-48C3-B907-9BA312267A07}"/>
    <dgm:cxn modelId="{8B80BAAE-F778-40A7-B99F-CDE8D466AB4B}" type="presOf" srcId="{34E93DDE-D099-4CA2-863C-7319E600DBE4}" destId="{84BBAD3E-47E3-429D-AF91-8056E7C916A7}" srcOrd="0" destOrd="0" presId="urn:microsoft.com/office/officeart/2005/8/layout/default"/>
    <dgm:cxn modelId="{9222B50C-8E65-45A2-A602-789C6C788450}" type="presOf" srcId="{99DDF2FC-920D-4C4D-9879-581E042ED7BA}" destId="{5DBDC61F-9554-4F83-A359-6FE8F2984F77}" srcOrd="0" destOrd="0" presId="urn:microsoft.com/office/officeart/2005/8/layout/default"/>
    <dgm:cxn modelId="{9E4B3BCB-B3F1-4174-A86A-3D4B42012114}" type="presOf" srcId="{5A4C0F1F-AB15-4AD9-9CBF-4C7B1AA3F4F8}" destId="{669E2EAA-F978-4128-8C51-F9713E159121}" srcOrd="0" destOrd="0" presId="urn:microsoft.com/office/officeart/2005/8/layout/default"/>
    <dgm:cxn modelId="{00BBC773-3650-4A64-9911-24320048561E}" type="presParOf" srcId="{84BBAD3E-47E3-429D-AF91-8056E7C916A7}" destId="{5DBDC61F-9554-4F83-A359-6FE8F2984F77}" srcOrd="0" destOrd="0" presId="urn:microsoft.com/office/officeart/2005/8/layout/default"/>
    <dgm:cxn modelId="{01F913E5-43D3-4B5F-907C-871EB6DEBCBB}" type="presParOf" srcId="{84BBAD3E-47E3-429D-AF91-8056E7C916A7}" destId="{8434AF5F-A31D-4FF4-8F5A-458E6D8F3588}" srcOrd="1" destOrd="0" presId="urn:microsoft.com/office/officeart/2005/8/layout/default"/>
    <dgm:cxn modelId="{4756AAA3-5983-4612-9BD6-4C1874BBE299}" type="presParOf" srcId="{84BBAD3E-47E3-429D-AF91-8056E7C916A7}" destId="{669E2EAA-F978-4128-8C51-F9713E159121}"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99DDF2FC-920D-4C4D-9879-581E042ED7BA}">
      <dgm:prSet/>
      <dgm:spPr/>
      <dgm:t>
        <a:bodyPr/>
        <a:lstStyle/>
        <a:p>
          <a:pPr rtl="0"/>
          <a:r>
            <a:rPr lang="en-GB" b="0" u="none" dirty="0" smtClean="0">
              <a:latin typeface="Segoe UI Light" panose="020B0502040204020203" pitchFamily="34" charset="0"/>
            </a:rPr>
            <a:t>False opposites are worth struggling over</a:t>
          </a:r>
          <a:endParaRPr lang="en-GB" b="0" u="none" dirty="0">
            <a:latin typeface="Segoe UI Light" panose="020B0502040204020203" pitchFamily="34" charset="0"/>
          </a:endParaRPr>
        </a:p>
      </dgm:t>
    </dgm:pt>
    <dgm:pt modelId="{EDBBF7CC-4D1D-4EDD-B9E3-9266AC4669D3}" type="parTrans" cxnId="{7FA12739-6119-4CCB-B338-9564E39FC446}">
      <dgm:prSet/>
      <dgm:spPr/>
      <dgm:t>
        <a:bodyPr/>
        <a:lstStyle/>
        <a:p>
          <a:endParaRPr lang="en-GB"/>
        </a:p>
      </dgm:t>
    </dgm:pt>
    <dgm:pt modelId="{E1578FFA-F8D4-48C3-B907-9BA312267A07}" type="sibTrans" cxnId="{7FA12739-6119-4CCB-B338-9564E39FC446}">
      <dgm:prSet/>
      <dgm:spPr/>
      <dgm:t>
        <a:bodyPr/>
        <a:lstStyle/>
        <a:p>
          <a:endParaRPr lang="en-GB"/>
        </a:p>
      </dgm:t>
    </dgm:pt>
    <dgm:pt modelId="{16AD00E4-6B2C-48E3-9B25-E3356812D19B}">
      <dgm:prSet/>
      <dgm:spPr/>
      <dgm:t>
        <a:bodyPr/>
        <a:lstStyle/>
        <a:p>
          <a:pPr rtl="0"/>
          <a:r>
            <a:rPr lang="en-GB" b="0" baseline="0" dirty="0" smtClean="0">
              <a:latin typeface="Segoe UI Light" panose="020B0502040204020203" pitchFamily="34" charset="0"/>
            </a:rPr>
            <a:t>Synthesis </a:t>
          </a:r>
          <a:r>
            <a:rPr lang="en-GB" b="0" u="none" dirty="0" smtClean="0">
              <a:latin typeface="Segoe UI Light" panose="020B0502040204020203" pitchFamily="34" charset="0"/>
            </a:rPr>
            <a:t>incredibly valuable and productive when found</a:t>
          </a:r>
          <a:endParaRPr lang="en-GB" b="1" u="sng" dirty="0">
            <a:latin typeface="Segoe UI Light" panose="020B0502040204020203" pitchFamily="34" charset="0"/>
          </a:endParaRPr>
        </a:p>
      </dgm:t>
    </dgm:pt>
    <dgm:pt modelId="{A8089564-5166-40A2-AD1F-9FB8D10F5E2A}" type="parTrans" cxnId="{30DC7A3B-044F-4647-BD3F-AEC9D9C56027}">
      <dgm:prSet/>
      <dgm:spPr/>
      <dgm:t>
        <a:bodyPr/>
        <a:lstStyle/>
        <a:p>
          <a:endParaRPr lang="en-GB"/>
        </a:p>
      </dgm:t>
    </dgm:pt>
    <dgm:pt modelId="{698B9429-D765-4282-8D46-4FB5A08F9990}" type="sibTrans" cxnId="{30DC7A3B-044F-4647-BD3F-AEC9D9C56027}">
      <dgm:prSet/>
      <dgm:spPr/>
      <dgm:t>
        <a:bodyPr/>
        <a:lstStyle/>
        <a:p>
          <a:endParaRPr lang="en-GB"/>
        </a:p>
      </dgm:t>
    </dgm:pt>
    <dgm:pt modelId="{CB66138B-28ED-4F93-9E42-3C4D1FC631DA}">
      <dgm:prSet/>
      <dgm:spPr/>
      <dgm:t>
        <a:bodyPr/>
        <a:lstStyle/>
        <a:p>
          <a:pPr rtl="0"/>
          <a:r>
            <a:rPr lang="en-GB" b="0" u="none" dirty="0" smtClean="0">
              <a:latin typeface="Segoe UI Light" panose="020B0502040204020203" pitchFamily="34" charset="0"/>
            </a:rPr>
            <a:t>Simplicity and unity is key</a:t>
          </a:r>
          <a:endParaRPr lang="en-GB" b="0" u="none" dirty="0">
            <a:latin typeface="Segoe UI Light" panose="020B0502040204020203" pitchFamily="34" charset="0"/>
          </a:endParaRPr>
        </a:p>
      </dgm:t>
    </dgm:pt>
    <dgm:pt modelId="{3C79B0B8-F8C0-4ECC-BDA6-C38EB35D7042}" type="parTrans" cxnId="{E5D09DE6-9CA5-4695-B4B7-2E7252039499}">
      <dgm:prSet/>
      <dgm:spPr/>
      <dgm:t>
        <a:bodyPr/>
        <a:lstStyle/>
        <a:p>
          <a:endParaRPr lang="en-GB"/>
        </a:p>
      </dgm:t>
    </dgm:pt>
    <dgm:pt modelId="{81D585DC-AFC0-45E7-8D67-5D60ECA8D98D}" type="sibTrans" cxnId="{E5D09DE6-9CA5-4695-B4B7-2E7252039499}">
      <dgm:prSet/>
      <dgm:spPr/>
      <dgm:t>
        <a:bodyPr/>
        <a:lstStyle/>
        <a:p>
          <a:endParaRPr lang="en-GB"/>
        </a:p>
      </dgm:t>
    </dgm:pt>
    <dgm:pt modelId="{E670D4BB-22F9-4F46-BED9-6D73612B4834}">
      <dgm:prSet/>
      <dgm:spPr/>
      <dgm:t>
        <a:bodyPr/>
        <a:lstStyle/>
        <a:p>
          <a:pPr rtl="0"/>
          <a:r>
            <a:rPr lang="en-GB" b="0" u="none" dirty="0" smtClean="0">
              <a:latin typeface="Segoe UI Light" panose="020B0502040204020203" pitchFamily="34" charset="0"/>
            </a:rPr>
            <a:t>It’s fun too </a:t>
          </a:r>
          <a:r>
            <a:rPr lang="en-GB" b="0" u="none" dirty="0" smtClean="0">
              <a:latin typeface="Segoe UI Light" panose="020B0502040204020203" pitchFamily="34" charset="0"/>
              <a:sym typeface="Wingdings" panose="05000000000000000000" pitchFamily="2" charset="2"/>
            </a:rPr>
            <a:t></a:t>
          </a:r>
          <a:endParaRPr lang="en-GB" b="0" u="none" dirty="0">
            <a:latin typeface="Segoe UI Light" panose="020B0502040204020203" pitchFamily="34" charset="0"/>
          </a:endParaRPr>
        </a:p>
      </dgm:t>
    </dgm:pt>
    <dgm:pt modelId="{B73B009F-79D2-499C-8835-24A176E69F0B}" type="parTrans" cxnId="{9FBCDCB2-D14B-4F19-8455-69BFECED27C4}">
      <dgm:prSet/>
      <dgm:spPr/>
      <dgm:t>
        <a:bodyPr/>
        <a:lstStyle/>
        <a:p>
          <a:endParaRPr lang="en-GB"/>
        </a:p>
      </dgm:t>
    </dgm:pt>
    <dgm:pt modelId="{06B0ABAB-2D37-43EA-A40E-9A93A728F405}" type="sibTrans" cxnId="{9FBCDCB2-D14B-4F19-8455-69BFECED27C4}">
      <dgm:prSet/>
      <dgm:spPr/>
      <dgm:t>
        <a:bodyPr/>
        <a:lstStyle/>
        <a:p>
          <a:endParaRPr lang="en-GB"/>
        </a:p>
      </dgm:t>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5DBDC61F-9554-4F83-A359-6FE8F2984F77}" type="pres">
      <dgm:prSet presAssocID="{99DDF2FC-920D-4C4D-9879-581E042ED7BA}" presName="node" presStyleLbl="node1" presStyleIdx="0" presStyleCnt="4">
        <dgm:presLayoutVars>
          <dgm:bulletEnabled val="1"/>
        </dgm:presLayoutVars>
      </dgm:prSet>
      <dgm:spPr/>
      <dgm:t>
        <a:bodyPr/>
        <a:lstStyle/>
        <a:p>
          <a:endParaRPr lang="en-GB"/>
        </a:p>
      </dgm:t>
    </dgm:pt>
    <dgm:pt modelId="{8434AF5F-A31D-4FF4-8F5A-458E6D8F3588}" type="pres">
      <dgm:prSet presAssocID="{E1578FFA-F8D4-48C3-B907-9BA312267A07}" presName="sibTrans" presStyleCnt="0"/>
      <dgm:spPr/>
      <dgm:t>
        <a:bodyPr/>
        <a:lstStyle/>
        <a:p>
          <a:endParaRPr lang="en-GB"/>
        </a:p>
      </dgm:t>
    </dgm:pt>
    <dgm:pt modelId="{03DF18D3-7E95-4346-9BB3-71AB27DE435C}" type="pres">
      <dgm:prSet presAssocID="{16AD00E4-6B2C-48E3-9B25-E3356812D19B}" presName="node" presStyleLbl="node1" presStyleIdx="1" presStyleCnt="4">
        <dgm:presLayoutVars>
          <dgm:bulletEnabled val="1"/>
        </dgm:presLayoutVars>
      </dgm:prSet>
      <dgm:spPr/>
      <dgm:t>
        <a:bodyPr/>
        <a:lstStyle/>
        <a:p>
          <a:endParaRPr lang="en-GB"/>
        </a:p>
      </dgm:t>
    </dgm:pt>
    <dgm:pt modelId="{3265C4AD-5AA2-4080-99F2-74CBE06D22C1}" type="pres">
      <dgm:prSet presAssocID="{698B9429-D765-4282-8D46-4FB5A08F9990}" presName="sibTrans" presStyleCnt="0"/>
      <dgm:spPr/>
      <dgm:t>
        <a:bodyPr/>
        <a:lstStyle/>
        <a:p>
          <a:endParaRPr lang="en-GB"/>
        </a:p>
      </dgm:t>
    </dgm:pt>
    <dgm:pt modelId="{3D61D062-274B-4513-965F-409FA382023E}" type="pres">
      <dgm:prSet presAssocID="{CB66138B-28ED-4F93-9E42-3C4D1FC631DA}" presName="node" presStyleLbl="node1" presStyleIdx="2" presStyleCnt="4">
        <dgm:presLayoutVars>
          <dgm:bulletEnabled val="1"/>
        </dgm:presLayoutVars>
      </dgm:prSet>
      <dgm:spPr/>
      <dgm:t>
        <a:bodyPr/>
        <a:lstStyle/>
        <a:p>
          <a:endParaRPr lang="en-GB"/>
        </a:p>
      </dgm:t>
    </dgm:pt>
    <dgm:pt modelId="{329C7141-CCDA-405F-AB8D-746C0911FC60}" type="pres">
      <dgm:prSet presAssocID="{81D585DC-AFC0-45E7-8D67-5D60ECA8D98D}" presName="sibTrans" presStyleCnt="0"/>
      <dgm:spPr/>
    </dgm:pt>
    <dgm:pt modelId="{8A72452F-C483-41DA-80B9-5CA298062A9D}" type="pres">
      <dgm:prSet presAssocID="{E670D4BB-22F9-4F46-BED9-6D73612B4834}" presName="node" presStyleLbl="node1" presStyleIdx="3" presStyleCnt="4">
        <dgm:presLayoutVars>
          <dgm:bulletEnabled val="1"/>
        </dgm:presLayoutVars>
      </dgm:prSet>
      <dgm:spPr/>
      <dgm:t>
        <a:bodyPr/>
        <a:lstStyle/>
        <a:p>
          <a:endParaRPr lang="en-GB"/>
        </a:p>
      </dgm:t>
    </dgm:pt>
  </dgm:ptLst>
  <dgm:cxnLst>
    <dgm:cxn modelId="{E5D09DE6-9CA5-4695-B4B7-2E7252039499}" srcId="{34E93DDE-D099-4CA2-863C-7319E600DBE4}" destId="{CB66138B-28ED-4F93-9E42-3C4D1FC631DA}" srcOrd="2" destOrd="0" parTransId="{3C79B0B8-F8C0-4ECC-BDA6-C38EB35D7042}" sibTransId="{81D585DC-AFC0-45E7-8D67-5D60ECA8D98D}"/>
    <dgm:cxn modelId="{7AA8309E-0C3F-4879-9F17-7641FA182E80}" type="presOf" srcId="{16AD00E4-6B2C-48E3-9B25-E3356812D19B}" destId="{03DF18D3-7E95-4346-9BB3-71AB27DE435C}" srcOrd="0" destOrd="0" presId="urn:microsoft.com/office/officeart/2005/8/layout/default"/>
    <dgm:cxn modelId="{45F43BD9-A7D4-4EEE-B5A5-BB63E85F30DF}" type="presOf" srcId="{CB66138B-28ED-4F93-9E42-3C4D1FC631DA}" destId="{3D61D062-274B-4513-965F-409FA382023E}" srcOrd="0" destOrd="0" presId="urn:microsoft.com/office/officeart/2005/8/layout/default"/>
    <dgm:cxn modelId="{1CF2CDFD-722C-46F0-B340-FB1BF982620A}" type="presOf" srcId="{E670D4BB-22F9-4F46-BED9-6D73612B4834}" destId="{8A72452F-C483-41DA-80B9-5CA298062A9D}" srcOrd="0" destOrd="0" presId="urn:microsoft.com/office/officeart/2005/8/layout/default"/>
    <dgm:cxn modelId="{4126684E-E164-4DD6-9EDB-FDE34A9ED3D5}" type="presOf" srcId="{99DDF2FC-920D-4C4D-9879-581E042ED7BA}" destId="{5DBDC61F-9554-4F83-A359-6FE8F2984F77}" srcOrd="0" destOrd="0" presId="urn:microsoft.com/office/officeart/2005/8/layout/default"/>
    <dgm:cxn modelId="{7FA12739-6119-4CCB-B338-9564E39FC446}" srcId="{34E93DDE-D099-4CA2-863C-7319E600DBE4}" destId="{99DDF2FC-920D-4C4D-9879-581E042ED7BA}" srcOrd="0" destOrd="0" parTransId="{EDBBF7CC-4D1D-4EDD-B9E3-9266AC4669D3}" sibTransId="{E1578FFA-F8D4-48C3-B907-9BA312267A07}"/>
    <dgm:cxn modelId="{30DC7A3B-044F-4647-BD3F-AEC9D9C56027}" srcId="{34E93DDE-D099-4CA2-863C-7319E600DBE4}" destId="{16AD00E4-6B2C-48E3-9B25-E3356812D19B}" srcOrd="1" destOrd="0" parTransId="{A8089564-5166-40A2-AD1F-9FB8D10F5E2A}" sibTransId="{698B9429-D765-4282-8D46-4FB5A08F9990}"/>
    <dgm:cxn modelId="{DC41ACA7-DFCF-46B7-A5C0-58F69785AF78}" type="presOf" srcId="{34E93DDE-D099-4CA2-863C-7319E600DBE4}" destId="{84BBAD3E-47E3-429D-AF91-8056E7C916A7}" srcOrd="0" destOrd="0" presId="urn:microsoft.com/office/officeart/2005/8/layout/default"/>
    <dgm:cxn modelId="{9FBCDCB2-D14B-4F19-8455-69BFECED27C4}" srcId="{34E93DDE-D099-4CA2-863C-7319E600DBE4}" destId="{E670D4BB-22F9-4F46-BED9-6D73612B4834}" srcOrd="3" destOrd="0" parTransId="{B73B009F-79D2-499C-8835-24A176E69F0B}" sibTransId="{06B0ABAB-2D37-43EA-A40E-9A93A728F405}"/>
    <dgm:cxn modelId="{24DAD4EA-DB17-46B6-800F-240FB132EAAF}" type="presParOf" srcId="{84BBAD3E-47E3-429D-AF91-8056E7C916A7}" destId="{5DBDC61F-9554-4F83-A359-6FE8F2984F77}" srcOrd="0" destOrd="0" presId="urn:microsoft.com/office/officeart/2005/8/layout/default"/>
    <dgm:cxn modelId="{5C0FFACF-DE99-4105-A576-91DA03D5D5A2}" type="presParOf" srcId="{84BBAD3E-47E3-429D-AF91-8056E7C916A7}" destId="{8434AF5F-A31D-4FF4-8F5A-458E6D8F3588}" srcOrd="1" destOrd="0" presId="urn:microsoft.com/office/officeart/2005/8/layout/default"/>
    <dgm:cxn modelId="{F37C00E1-6BE0-46F5-98E9-807E65177036}" type="presParOf" srcId="{84BBAD3E-47E3-429D-AF91-8056E7C916A7}" destId="{03DF18D3-7E95-4346-9BB3-71AB27DE435C}" srcOrd="2" destOrd="0" presId="urn:microsoft.com/office/officeart/2005/8/layout/default"/>
    <dgm:cxn modelId="{0E2AD4C1-8103-405A-AC63-B448AE6735AE}" type="presParOf" srcId="{84BBAD3E-47E3-429D-AF91-8056E7C916A7}" destId="{3265C4AD-5AA2-4080-99F2-74CBE06D22C1}" srcOrd="3" destOrd="0" presId="urn:microsoft.com/office/officeart/2005/8/layout/default"/>
    <dgm:cxn modelId="{56BF8B4E-244C-40BE-8F24-010C03C9C528}" type="presParOf" srcId="{84BBAD3E-47E3-429D-AF91-8056E7C916A7}" destId="{3D61D062-274B-4513-965F-409FA382023E}" srcOrd="4" destOrd="0" presId="urn:microsoft.com/office/officeart/2005/8/layout/default"/>
    <dgm:cxn modelId="{118226B0-48A8-4CDE-AC00-4681EAEA6F85}" type="presParOf" srcId="{84BBAD3E-47E3-429D-AF91-8056E7C916A7}" destId="{329C7141-CCDA-405F-AB8D-746C0911FC60}" srcOrd="5" destOrd="0" presId="urn:microsoft.com/office/officeart/2005/8/layout/default"/>
    <dgm:cxn modelId="{AFB0F36C-92A4-444B-B9E9-5FF5A7A8281C}" type="presParOf" srcId="{84BBAD3E-47E3-429D-AF91-8056E7C916A7}" destId="{8A72452F-C483-41DA-80B9-5CA298062A9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11/25/2014</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11/25/2014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33007" rtl="0" eaLnBrk="1" latinLnBrk="0" hangingPunct="1">
      <a:lnSpc>
        <a:spcPct val="90000"/>
      </a:lnSpc>
      <a:spcAft>
        <a:spcPts val="340"/>
      </a:spcAft>
      <a:defRPr sz="900" kern="1200">
        <a:solidFill>
          <a:schemeClr val="tx1"/>
        </a:solidFill>
        <a:latin typeface="Segoe UI" pitchFamily="34" charset="0"/>
        <a:ea typeface="+mn-ea"/>
        <a:cs typeface="+mn-cs"/>
      </a:defRPr>
    </a:lvl1pPr>
    <a:lvl2pPr marL="217322" indent="-107986"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2pPr>
    <a:lvl3pPr marL="334757"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3pPr>
    <a:lvl4pPr marL="492690" indent="-149831"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4pPr>
    <a:lvl5pPr marL="627672"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5pPr>
    <a:lvl6pPr marL="2332516" algn="l" defTabSz="933007" rtl="0" eaLnBrk="1" latinLnBrk="0" hangingPunct="1">
      <a:defRPr sz="1300" kern="1200">
        <a:solidFill>
          <a:schemeClr val="tx1"/>
        </a:solidFill>
        <a:latin typeface="+mn-lt"/>
        <a:ea typeface="+mn-ea"/>
        <a:cs typeface="+mn-cs"/>
      </a:defRPr>
    </a:lvl6pPr>
    <a:lvl7pPr marL="2799014" algn="l" defTabSz="933007" rtl="0" eaLnBrk="1" latinLnBrk="0" hangingPunct="1">
      <a:defRPr sz="1300" kern="1200">
        <a:solidFill>
          <a:schemeClr val="tx1"/>
        </a:solidFill>
        <a:latin typeface="+mn-lt"/>
        <a:ea typeface="+mn-ea"/>
        <a:cs typeface="+mn-cs"/>
      </a:defRPr>
    </a:lvl7pPr>
    <a:lvl8pPr marL="3265516" algn="l" defTabSz="933007" rtl="0" eaLnBrk="1" latinLnBrk="0" hangingPunct="1">
      <a:defRPr sz="1300" kern="1200">
        <a:solidFill>
          <a:schemeClr val="tx1"/>
        </a:solidFill>
        <a:latin typeface="+mn-lt"/>
        <a:ea typeface="+mn-ea"/>
        <a:cs typeface="+mn-cs"/>
      </a:defRPr>
    </a:lvl8pPr>
    <a:lvl9pPr marL="3732017" algn="l" defTabSz="93300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927078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0224" y="1447819"/>
            <a:ext cx="10245217" cy="1523497"/>
          </a:xfrm>
        </p:spPr>
        <p:txBody>
          <a:bodyPr anchor="ctr">
            <a:noAutofit/>
          </a:bodyPr>
          <a:lstStyle>
            <a:lvl1pPr>
              <a:lnSpc>
                <a:spcPct val="90000"/>
              </a:lnSpc>
              <a:defRPr sz="4900"/>
            </a:lvl1pPr>
          </a:lstStyle>
          <a:p>
            <a:r>
              <a:rPr lang="en-US" smtClean="0"/>
              <a:t>Click to edit Master title style</a:t>
            </a:r>
            <a:endParaRPr lang="en-US" dirty="0"/>
          </a:p>
        </p:txBody>
      </p:sp>
      <p:sp>
        <p:nvSpPr>
          <p:cNvPr id="3" name="Subtitle 2"/>
          <p:cNvSpPr>
            <a:spLocks noGrp="1"/>
          </p:cNvSpPr>
          <p:nvPr>
            <p:ph type="subTitle" idx="1"/>
          </p:nvPr>
        </p:nvSpPr>
        <p:spPr>
          <a:xfrm>
            <a:off x="970217" y="3874831"/>
            <a:ext cx="10245219" cy="463256"/>
          </a:xfrm>
        </p:spPr>
        <p:txBody>
          <a:bodyPr>
            <a:noAutofit/>
          </a:bodyPr>
          <a:lstStyle>
            <a:lvl1pPr marL="0" indent="0" algn="l">
              <a:lnSpc>
                <a:spcPct val="90000"/>
              </a:lnSpc>
              <a:spcBef>
                <a:spcPts val="0"/>
              </a:spcBef>
              <a:buNone/>
              <a:defRPr sz="2900">
                <a:gradFill>
                  <a:gsLst>
                    <a:gs pos="0">
                      <a:schemeClr val="tx1"/>
                    </a:gs>
                    <a:gs pos="86000">
                      <a:schemeClr val="tx1"/>
                    </a:gs>
                  </a:gsLst>
                  <a:lin ang="5400000" scaled="0"/>
                </a:gradFill>
              </a:defRPr>
            </a:lvl1pPr>
            <a:lvl2pPr marL="466502" indent="0" algn="ctr">
              <a:buNone/>
              <a:defRPr>
                <a:solidFill>
                  <a:schemeClr val="tx1">
                    <a:tint val="75000"/>
                  </a:schemeClr>
                </a:solidFill>
              </a:defRPr>
            </a:lvl2pPr>
            <a:lvl3pPr marL="933007" indent="0" algn="ctr">
              <a:buNone/>
              <a:defRPr>
                <a:solidFill>
                  <a:schemeClr val="tx1">
                    <a:tint val="75000"/>
                  </a:schemeClr>
                </a:solidFill>
              </a:defRPr>
            </a:lvl3pPr>
            <a:lvl4pPr marL="1399507" indent="0" algn="ctr">
              <a:buNone/>
              <a:defRPr>
                <a:solidFill>
                  <a:schemeClr val="tx1">
                    <a:tint val="75000"/>
                  </a:schemeClr>
                </a:solidFill>
              </a:defRPr>
            </a:lvl4pPr>
            <a:lvl5pPr marL="1866008" indent="0" algn="ctr">
              <a:buNone/>
              <a:defRPr>
                <a:solidFill>
                  <a:schemeClr val="tx1">
                    <a:tint val="75000"/>
                  </a:schemeClr>
                </a:solidFill>
              </a:defRPr>
            </a:lvl5pPr>
            <a:lvl6pPr marL="2332516" indent="0" algn="ctr">
              <a:buNone/>
              <a:defRPr>
                <a:solidFill>
                  <a:schemeClr val="tx1">
                    <a:tint val="75000"/>
                  </a:schemeClr>
                </a:solidFill>
              </a:defRPr>
            </a:lvl6pPr>
            <a:lvl7pPr marL="2799014" indent="0" algn="ctr">
              <a:buNone/>
              <a:defRPr>
                <a:solidFill>
                  <a:schemeClr val="tx1">
                    <a:tint val="75000"/>
                  </a:schemeClr>
                </a:solidFill>
              </a:defRPr>
            </a:lvl7pPr>
            <a:lvl8pPr marL="3265516" indent="0" algn="ctr">
              <a:buNone/>
              <a:defRPr>
                <a:solidFill>
                  <a:schemeClr val="tx1">
                    <a:tint val="75000"/>
                  </a:schemeClr>
                </a:solidFill>
              </a:defRPr>
            </a:lvl8pPr>
            <a:lvl9pPr marL="373201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671" y="298938"/>
            <a:ext cx="2005360" cy="940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background developer code">
    <p:spTree>
      <p:nvGrpSpPr>
        <p:cNvPr id="1" name=""/>
        <p:cNvGrpSpPr/>
        <p:nvPr/>
      </p:nvGrpSpPr>
      <p:grpSpPr>
        <a:xfrm>
          <a:off x="0" y="0"/>
          <a:ext cx="0" cy="0"/>
          <a:chOff x="0" y="0"/>
          <a:chExt cx="0" cy="0"/>
        </a:xfrm>
      </p:grpSpPr>
      <p:pic>
        <p:nvPicPr>
          <p:cNvPr id="8" name="Picture 7" descr="white-green code shape.png"/>
          <p:cNvPicPr>
            <a:picLocks noChangeAspect="1"/>
          </p:cNvPicPr>
          <p:nvPr userDrawn="1"/>
        </p:nvPicPr>
        <p:blipFill>
          <a:blip r:embed="rId2"/>
          <a:stretch>
            <a:fillRect/>
          </a:stretch>
        </p:blipFill>
        <p:spPr bwMode="white">
          <a:xfrm>
            <a:off x="0" y="0"/>
            <a:ext cx="12192000" cy="68580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861568" y="1304545"/>
            <a:ext cx="10782603" cy="1434239"/>
          </a:xfrm>
        </p:spPr>
        <p:txBody>
          <a:bodyPr/>
          <a:lstStyle>
            <a:lvl1pPr marL="0" indent="0">
              <a:lnSpc>
                <a:spcPct val="80000"/>
              </a:lnSpc>
              <a:buFontTx/>
              <a:buNone/>
              <a:defRPr sz="2400" b="0">
                <a:solidFill>
                  <a:srgbClr val="000000"/>
                </a:solidFill>
                <a:latin typeface="Consolas" pitchFamily="49" charset="0"/>
                <a:cs typeface="Courier New" pitchFamily="49" charset="0"/>
              </a:defRPr>
            </a:lvl1pPr>
            <a:lvl2pPr marL="457200" indent="6350">
              <a:lnSpc>
                <a:spcPct val="80000"/>
              </a:lnSpc>
              <a:buFontTx/>
              <a:buNone/>
              <a:defRPr sz="2000" b="0">
                <a:solidFill>
                  <a:srgbClr val="000000"/>
                </a:solidFill>
                <a:latin typeface="Consolas" pitchFamily="49" charset="0"/>
                <a:cs typeface="Courier New" pitchFamily="49" charset="0"/>
              </a:defRPr>
            </a:lvl2pPr>
            <a:lvl3pPr marL="796925" indent="0">
              <a:lnSpc>
                <a:spcPct val="80000"/>
              </a:lnSpc>
              <a:buFontTx/>
              <a:buNone/>
              <a:defRPr sz="1800" b="0">
                <a:solidFill>
                  <a:srgbClr val="000000"/>
                </a:solidFill>
                <a:latin typeface="Consolas" pitchFamily="49" charset="0"/>
                <a:cs typeface="Courier New" pitchFamily="49" charset="0"/>
              </a:defRPr>
            </a:lvl3pPr>
            <a:lvl4pPr marL="1147763" indent="20638">
              <a:lnSpc>
                <a:spcPct val="80000"/>
              </a:lnSpc>
              <a:buFontTx/>
              <a:buNone/>
              <a:defRPr sz="1800" b="0">
                <a:solidFill>
                  <a:srgbClr val="000000"/>
                </a:solidFill>
                <a:latin typeface="Consolas" pitchFamily="49" charset="0"/>
                <a:cs typeface="Courier New" pitchFamily="49" charset="0"/>
              </a:defRPr>
            </a:lvl4pPr>
            <a:lvl5pPr marL="1489075" indent="0">
              <a:lnSpc>
                <a:spcPct val="80000"/>
              </a:lnSpc>
              <a:buFontTx/>
              <a:buNone/>
              <a:defRPr sz="1800" b="0">
                <a:solidFill>
                  <a:srgbClr val="000000"/>
                </a:solidFill>
                <a:latin typeface="Consolas" pitchFamily="49" charset="0"/>
                <a:cs typeface="Courier New"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801119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6" y="2710558"/>
            <a:ext cx="9634305" cy="747897"/>
          </a:xfrm>
        </p:spPr>
        <p:txBody>
          <a:bodyPr anchor="b" anchorCtr="0"/>
          <a:lstStyle>
            <a:lvl1pPr>
              <a:defRPr sz="5400" spc="-113"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949" y="3777538"/>
            <a:ext cx="9660192" cy="498599"/>
          </a:xfrm>
        </p:spPr>
        <p:txBody>
          <a:bodyPr>
            <a:noAutofit/>
          </a:bodyPr>
          <a:lstStyle>
            <a:lvl1pPr marL="0" indent="0">
              <a:spcBef>
                <a:spcPts val="0"/>
              </a:spcBef>
              <a:buNone/>
              <a:defRPr spc="-5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9" y="6"/>
            <a:ext cx="1259785" cy="1259457"/>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3" tIns="34283" rIns="34283" bIns="34283" numCol="1" spcCol="0" rtlCol="0" fromWordArt="0" anchor="ctr" anchorCtr="0" forceAA="0" compatLnSpc="1">
            <a:prstTxWarp prst="textNoShape">
              <a:avLst/>
            </a:prstTxWarp>
            <a:noAutofit/>
          </a:bodyPr>
          <a:lstStyle/>
          <a:p>
            <a:pPr algn="ctr" defTabSz="685434" fontAlgn="base">
              <a:spcBef>
                <a:spcPct val="0"/>
              </a:spcBef>
              <a:spcAft>
                <a:spcPct val="0"/>
              </a:spcAft>
            </a:pPr>
            <a:endParaRPr lang="en-GB"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90" y="422458"/>
            <a:ext cx="1052415" cy="293791"/>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25/11/2014</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3020791"/>
            <a:ext cx="11151917" cy="914096"/>
          </a:xfrm>
        </p:spPr>
        <p:txBody>
          <a:bodyPr anchor="b" anchorCtr="0"/>
          <a:lstStyle>
            <a:lvl1pPr>
              <a:defRPr sz="6600" spc="-225"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444254"/>
            <a:ext cx="11151917" cy="567848"/>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05"/>
            <a:ext cx="11151917" cy="1532727"/>
          </a:xfrm>
          <a:prstGeom prst="rect">
            <a:avLst/>
          </a:prstGeom>
        </p:spPr>
        <p:txBody>
          <a:bodyPr/>
          <a:lstStyle>
            <a:lvl1pPr marL="213079" indent="-213079">
              <a:buFont typeface="Wingdings" pitchFamily="2" charset="2"/>
              <a:buChar char=""/>
              <a:defRPr sz="3000">
                <a:solidFill>
                  <a:schemeClr val="tx1"/>
                </a:solidFill>
              </a:defRPr>
            </a:lvl1pPr>
            <a:lvl2pPr marL="388065" indent="-174986">
              <a:buFont typeface="Wingdings" pitchFamily="2" charset="2"/>
              <a:buChar char=""/>
              <a:defRPr>
                <a:solidFill>
                  <a:schemeClr val="tx1"/>
                </a:solidFill>
                <a:latin typeface="+mn-lt"/>
              </a:defRPr>
            </a:lvl2pPr>
            <a:lvl3pPr marL="555907" indent="-167844">
              <a:buFont typeface="Wingdings" pitchFamily="2" charset="2"/>
              <a:buChar char=""/>
              <a:tabLst/>
              <a:defRPr>
                <a:solidFill>
                  <a:schemeClr val="tx1"/>
                </a:solidFill>
                <a:latin typeface="+mn-lt"/>
              </a:defRPr>
            </a:lvl3pPr>
            <a:lvl4pPr marL="685659" indent="-129751">
              <a:buFont typeface="Wingdings" pitchFamily="2" charset="2"/>
              <a:buChar char=""/>
              <a:defRPr>
                <a:solidFill>
                  <a:schemeClr val="tx1"/>
                </a:solidFill>
                <a:latin typeface="+mn-lt"/>
              </a:defRPr>
            </a:lvl4pPr>
            <a:lvl5pPr marL="815411" indent="-129751">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25/11/2014</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20836" y="1447800"/>
            <a:ext cx="5396365" cy="1389611"/>
          </a:xfrm>
        </p:spPr>
        <p:txBody>
          <a:bodyPr>
            <a:spAutoFit/>
          </a:bodyPr>
          <a:lstStyle>
            <a:lvl1pPr marL="219030" indent="-219030">
              <a:spcBef>
                <a:spcPts val="900"/>
              </a:spcBef>
              <a:buClr>
                <a:schemeClr val="tx1"/>
              </a:buClr>
              <a:buFont typeface="Wingdings" pitchFamily="2" charset="2"/>
              <a:buChar char=""/>
              <a:defRPr lang="en-US" dirty="0" smtClean="0"/>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25/11/2014</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6274799" y="1447800"/>
            <a:ext cx="5396365" cy="1389611"/>
          </a:xfrm>
        </p:spPr>
        <p:txBody>
          <a:bodyPr>
            <a:spAutoFit/>
          </a:bodyPr>
          <a:lstStyle>
            <a:lvl1pPr marL="219030" indent="-219030">
              <a:spcBef>
                <a:spcPts val="900"/>
              </a:spcBef>
              <a:buClr>
                <a:schemeClr val="tx1"/>
              </a:buClr>
              <a:buFont typeface="Wingdings" pitchFamily="2" charset="2"/>
              <a:buChar char=""/>
              <a:defRPr>
                <a:solidFill>
                  <a:schemeClr val="tx1"/>
                </a:solidFill>
              </a:defRPr>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25/11/2014</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25/11/2014</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518454" y="1447800"/>
            <a:ext cx="11155093" cy="1449628"/>
          </a:xfrm>
        </p:spPr>
        <p:txBody>
          <a:bodyPr/>
          <a:lstStyle>
            <a:lvl1pPr marL="0" indent="0">
              <a:buNone/>
              <a:defRPr sz="2400">
                <a:solidFill>
                  <a:schemeClr val="tx1"/>
                </a:solidFill>
                <a:latin typeface="Consolas" pitchFamily="49" charset="0"/>
                <a:cs typeface="Consolas" pitchFamily="49" charset="0"/>
              </a:defRPr>
            </a:lvl1pPr>
            <a:lvl2pPr marL="254741" indent="0">
              <a:buNone/>
              <a:defRPr>
                <a:solidFill>
                  <a:schemeClr val="tx1"/>
                </a:solidFill>
                <a:latin typeface="Consolas" pitchFamily="49" charset="0"/>
                <a:cs typeface="Consolas" pitchFamily="49" charset="0"/>
              </a:defRPr>
            </a:lvl2pPr>
            <a:lvl3pPr marL="429729" indent="0">
              <a:buNone/>
              <a:defRPr>
                <a:solidFill>
                  <a:schemeClr val="tx1"/>
                </a:solidFill>
                <a:latin typeface="Consolas" pitchFamily="49" charset="0"/>
                <a:cs typeface="Consolas" pitchFamily="49" charset="0"/>
              </a:defRPr>
            </a:lvl3pPr>
            <a:lvl4pPr marL="598761" indent="0">
              <a:buNone/>
              <a:defRPr>
                <a:solidFill>
                  <a:schemeClr val="tx1"/>
                </a:solidFill>
                <a:latin typeface="Consolas" pitchFamily="49" charset="0"/>
                <a:cs typeface="Consolas" pitchFamily="49" charset="0"/>
              </a:defRPr>
            </a:lvl4pPr>
            <a:lvl5pPr marL="772558"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25/11/2014</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7197" y="2066769"/>
            <a:ext cx="6117617" cy="2250329"/>
          </a:xfrm>
          <a:prstGeom prst="rect">
            <a:avLst/>
          </a:prstGeom>
        </p:spPr>
      </p:pic>
      <p:sp>
        <p:nvSpPr>
          <p:cNvPr id="6" name="TextBox 5"/>
          <p:cNvSpPr txBox="1"/>
          <p:nvPr userDrawn="1"/>
        </p:nvSpPr>
        <p:spPr>
          <a:xfrm>
            <a:off x="2801821" y="6254261"/>
            <a:ext cx="6588369" cy="107722"/>
          </a:xfrm>
          <a:prstGeom prst="rect">
            <a:avLst/>
          </a:prstGeom>
          <a:noFill/>
        </p:spPr>
        <p:txBody>
          <a:bodyPr wrap="square" lIns="0" tIns="0" rIns="0" bIns="0" rtlCol="0">
            <a:spAutoFit/>
          </a:bodyPr>
          <a:lstStyle/>
          <a:p>
            <a:pPr algn="ctr" defTabSz="685631"/>
            <a:r>
              <a:rPr lang="en-GB" sz="7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4"/>
            <a:ext cx="11151917" cy="56784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13"/>
            <a:ext cx="11151917" cy="14911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9119" y="1950828"/>
            <a:ext cx="10794093" cy="1523493"/>
          </a:xfrm>
        </p:spPr>
        <p:txBody>
          <a:bodyPr anchor="ctr" anchorCtr="0">
            <a:noAutofit/>
          </a:bodyPr>
          <a:lstStyle>
            <a:lvl1pPr>
              <a:lnSpc>
                <a:spcPct val="90000"/>
              </a:lnSpc>
              <a:defRPr sz="4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8343" y="5866277"/>
            <a:ext cx="2656984" cy="9773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371" y="2084851"/>
            <a:ext cx="7872875"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418" y="2306216"/>
            <a:ext cx="7487807" cy="1653821"/>
          </a:xfrm>
        </p:spPr>
        <p:txBody>
          <a:bodyPr>
            <a:normAutofit/>
          </a:bodyPr>
          <a:lstStyle>
            <a:lvl1pPr marL="0" indent="0">
              <a:buNone/>
              <a:defRPr lang="en-US" sz="6133"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418" y="4110526"/>
            <a:ext cx="7487807" cy="1305615"/>
          </a:xfrm>
        </p:spPr>
        <p:txBody>
          <a:bodyPr>
            <a:normAutofit/>
          </a:bodyPr>
          <a:lstStyle>
            <a:lvl1pPr marL="0" indent="0">
              <a:buNone/>
              <a:defRPr lang="en-US" sz="2667"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462"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462"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392" y="383062"/>
            <a:ext cx="1632181" cy="594726"/>
            <a:chOff x="10186018" y="534632"/>
            <a:chExt cx="1706539" cy="621820"/>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0675154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371" y="2084851"/>
            <a:ext cx="7872875"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418" y="2306216"/>
            <a:ext cx="7487807" cy="1653821"/>
          </a:xfrm>
        </p:spPr>
        <p:txBody>
          <a:bodyPr>
            <a:normAutofit/>
          </a:bodyPr>
          <a:lstStyle>
            <a:lvl1pPr marL="0" indent="0">
              <a:buNone/>
              <a:defRPr lang="en-US" sz="6133"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418" y="4110526"/>
            <a:ext cx="7487807" cy="1305615"/>
          </a:xfrm>
        </p:spPr>
        <p:txBody>
          <a:bodyPr>
            <a:normAutofit/>
          </a:bodyPr>
          <a:lstStyle>
            <a:lvl1pPr marL="0" indent="0">
              <a:buNone/>
              <a:defRPr lang="en-US" sz="2667"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462"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462"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8343" y="5866277"/>
            <a:ext cx="2656984" cy="9773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5040" y="308417"/>
            <a:ext cx="1632181" cy="594726"/>
            <a:chOff x="10186018" y="534632"/>
            <a:chExt cx="1706539" cy="621820"/>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2601906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417" y="1797051"/>
            <a:ext cx="8735484" cy="4320117"/>
          </a:xfrm>
        </p:spPr>
        <p:txBody>
          <a:bodyPr/>
          <a:lstStyle>
            <a:lvl1pPr marL="0" indent="0">
              <a:buNone/>
              <a:tabLst>
                <a:tab pos="7604949" algn="l"/>
              </a:tabLst>
              <a:defRPr sz="4000" baseline="0">
                <a:solidFill>
                  <a:schemeClr val="accent2"/>
                </a:solidFill>
              </a:defRPr>
            </a:lvl1pPr>
            <a:lvl2pPr marL="0" indent="0">
              <a:buNone/>
              <a:tabLst>
                <a:tab pos="7604949" algn="l"/>
              </a:tabLst>
              <a:defRPr sz="2000">
                <a:latin typeface="+mn-lt"/>
              </a:defRPr>
            </a:lvl2pPr>
            <a:lvl3pPr marL="460424" indent="-230213">
              <a:tabLst>
                <a:tab pos="7604949"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7267" y="1797052"/>
            <a:ext cx="2110317" cy="210184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US" sz="1867"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5388" y="2224213"/>
            <a:ext cx="642016" cy="12767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73733" y="3545586"/>
            <a:ext cx="819135" cy="287323"/>
          </a:xfrm>
          <a:prstGeom prst="rect">
            <a:avLst/>
          </a:prstGeom>
          <a:noFill/>
        </p:spPr>
        <p:txBody>
          <a:bodyPr wrap="none" lIns="0" tIns="0" rIns="0" bIns="0" rtlCol="0">
            <a:spAutoFit/>
          </a:bodyPr>
          <a:lstStyle/>
          <a:p>
            <a:pPr defTabSz="914462"/>
            <a:r>
              <a:rPr lang="en-US" sz="1867" dirty="0" smtClean="0">
                <a:solidFill>
                  <a:srgbClr val="FFFFFF"/>
                </a:solidFill>
              </a:rPr>
              <a:t>Agenda</a:t>
            </a:r>
          </a:p>
        </p:txBody>
      </p:sp>
    </p:spTree>
    <p:extLst>
      <p:ext uri="{BB962C8B-B14F-4D97-AF65-F5344CB8AC3E}">
        <p14:creationId xmlns:p14="http://schemas.microsoft.com/office/powerpoint/2010/main" val="2405158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392" y="308417"/>
            <a:ext cx="1632181" cy="602694"/>
            <a:chOff x="10186018" y="534632"/>
            <a:chExt cx="1706539" cy="630151"/>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8447624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392" y="308417"/>
            <a:ext cx="1632181" cy="602694"/>
            <a:chOff x="10186018" y="534632"/>
            <a:chExt cx="1706539" cy="630151"/>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6027137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392" y="308417"/>
            <a:ext cx="1632181" cy="602694"/>
            <a:chOff x="10186018" y="534632"/>
            <a:chExt cx="1706539" cy="630151"/>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36769385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543266781"/>
      </p:ext>
    </p:extLst>
  </p:cSld>
  <p:clrMapOvr>
    <a:masterClrMapping/>
  </p:clrMapOvr>
  <p:transition spd="slow">
    <p:push/>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195923335"/>
      </p:ext>
    </p:extLst>
  </p:cSld>
  <p:clrMapOvr>
    <a:masterClrMapping/>
  </p:clrMapOvr>
  <p:transition spd="slow">
    <p:push/>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166084906"/>
      </p:ext>
    </p:extLst>
  </p:cSld>
  <p:clrMapOvr>
    <a:masterClrMapping/>
  </p:clrMapOvr>
  <p:transition spd="slow">
    <p:push/>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418" y="1797051"/>
            <a:ext cx="10943167" cy="4320117"/>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09231823"/>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2324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10"/>
            <a:ext cx="11151917" cy="203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13471749"/>
      </p:ext>
    </p:extLst>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035597"/>
      </p:ext>
    </p:extLst>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418" y="1797051"/>
            <a:ext cx="5399556" cy="4320117"/>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60908" y="1797050"/>
            <a:ext cx="5406677" cy="4320116"/>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66619398"/>
      </p:ext>
    </p:extLst>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417" y="1797050"/>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7468" y="1797050"/>
            <a:ext cx="2112432"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7050"/>
            <a:ext cx="2110317"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867"/>
            <a:ext cx="2112432" cy="2112301"/>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6539" y="4000281"/>
            <a:ext cx="2021045" cy="2116887"/>
          </a:xfrm>
        </p:spPr>
        <p:txBody>
          <a:bodyPr/>
          <a:lstStyle/>
          <a:p>
            <a:r>
              <a:rPr lang="en-US" smtClean="0"/>
              <a:t>Click icon to add picture</a:t>
            </a:r>
            <a:endParaRPr lang="de-CH" dirty="0"/>
          </a:p>
        </p:txBody>
      </p:sp>
    </p:spTree>
    <p:extLst>
      <p:ext uri="{BB962C8B-B14F-4D97-AF65-F5344CB8AC3E}">
        <p14:creationId xmlns:p14="http://schemas.microsoft.com/office/powerpoint/2010/main" val="3618769855"/>
      </p:ext>
    </p:extLst>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0"/>
            <a:ext cx="2112433"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7050"/>
            <a:ext cx="2110317" cy="4320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7468" y="4004733"/>
            <a:ext cx="2112433" cy="2112435"/>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27064356"/>
      </p:ext>
    </p:extLst>
  </p:cSld>
  <p:clrMapOvr>
    <a:masterClrMapping/>
  </p:clrMapOvr>
  <p:transition spd="slow">
    <p:push dir="u"/>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6819"/>
            <a:ext cx="2112433" cy="4320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6820"/>
            <a:ext cx="2110317" cy="211266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7269" y="4004734"/>
            <a:ext cx="2110316" cy="2112433"/>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6819"/>
            <a:ext cx="6527800" cy="4320348"/>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91417586"/>
      </p:ext>
    </p:extLst>
  </p:cSld>
  <p:clrMapOvr>
    <a:masterClrMapping/>
  </p:clrMapOvr>
  <p:transition spd="slow">
    <p:push dir="u"/>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49"/>
            <a:ext cx="4320117" cy="211243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734"/>
            <a:ext cx="2112432" cy="2112433"/>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7267" y="4000281"/>
            <a:ext cx="2110317" cy="211688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87438677"/>
      </p:ext>
    </p:extLst>
  </p:cSld>
  <p:clrMapOvr>
    <a:masterClrMapping/>
  </p:clrMapOvr>
  <p:transition spd="slow">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0"/>
            <a:ext cx="2112433" cy="2097175"/>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7268" y="1797050"/>
            <a:ext cx="2110317"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867"/>
            <a:ext cx="4320117" cy="2112300"/>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56616101"/>
      </p:ext>
    </p:extLst>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1"/>
            <a:ext cx="4320117" cy="4320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22369491"/>
      </p:ext>
    </p:extLst>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836" y="6298299"/>
            <a:ext cx="11176000" cy="30796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4198" eaLnBrk="0" hangingPunct="0"/>
            <a:r>
              <a:rPr lang="en-US" sz="667" dirty="0">
                <a:gradFill>
                  <a:gsLst>
                    <a:gs pos="0">
                      <a:srgbClr val="FFFFFF"/>
                    </a:gs>
                    <a:gs pos="100000">
                      <a:srgbClr val="FFFFFF"/>
                    </a:gs>
                  </a:gsLst>
                  <a:lin ang="5400000" scaled="0"/>
                </a:gradFill>
                <a:cs typeface="Arial" charset="0"/>
              </a:rPr>
              <a:t>© </a:t>
            </a:r>
            <a:r>
              <a:rPr lang="en-US" sz="667" dirty="0" smtClean="0">
                <a:gradFill>
                  <a:gsLst>
                    <a:gs pos="0">
                      <a:srgbClr val="FFFFFF"/>
                    </a:gs>
                    <a:gs pos="100000">
                      <a:srgbClr val="FFFFFF"/>
                    </a:gs>
                  </a:gsLst>
                  <a:lin ang="5400000" scaled="0"/>
                </a:gradFill>
                <a:cs typeface="Arial" charset="0"/>
              </a:rPr>
              <a:t>2012 Microsoft </a:t>
            </a:r>
            <a:r>
              <a:rPr lang="en-US" sz="667"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198" eaLnBrk="0" hangingPunct="0"/>
            <a:r>
              <a:rPr lang="en-US" sz="667"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667" dirty="0" smtClean="0">
                <a:gradFill>
                  <a:gsLst>
                    <a:gs pos="0">
                      <a:srgbClr val="FFFFFF"/>
                    </a:gs>
                    <a:gs pos="100000">
                      <a:srgbClr val="FFFFFF"/>
                    </a:gs>
                  </a:gsLst>
                  <a:lin ang="5400000" scaled="0"/>
                </a:gradFill>
                <a:cs typeface="Arial" charset="0"/>
              </a:rPr>
              <a:t>MICROSOFT </a:t>
            </a:r>
            <a:r>
              <a:rPr lang="en-US" sz="667"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920" y="1862325"/>
            <a:ext cx="8518161" cy="3133351"/>
          </a:xfrm>
          <a:prstGeom prst="rect">
            <a:avLst/>
          </a:prstGeom>
        </p:spPr>
      </p:pic>
    </p:spTree>
    <p:extLst>
      <p:ext uri="{BB962C8B-B14F-4D97-AF65-F5344CB8AC3E}">
        <p14:creationId xmlns:p14="http://schemas.microsoft.com/office/powerpoint/2010/main" val="831971168"/>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1148" y="1428767"/>
            <a:ext cx="11151917" cy="203132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1365" y="2980724"/>
            <a:ext cx="7171401" cy="896552"/>
          </a:xfrm>
        </p:spPr>
        <p:txBody>
          <a:bodyPr wrap="square" lIns="0" tIns="0" rIns="0" bIns="0" anchor="ctr">
            <a:noAutofit/>
          </a:bodyPr>
          <a:lstStyle>
            <a:lvl1pPr>
              <a:lnSpc>
                <a:spcPct val="95000"/>
              </a:lnSpc>
              <a:spcBef>
                <a:spcPts val="0"/>
              </a:spcBef>
              <a:spcAft>
                <a:spcPts val="1600"/>
              </a:spcAft>
              <a:defRPr lang="en-US" sz="3529"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863">
                <a:solidFill>
                  <a:srgbClr val="FFFFFF"/>
                </a:solidFill>
              </a:defRPr>
            </a:lvl2pPr>
            <a:lvl3pPr>
              <a:lnSpc>
                <a:spcPct val="100000"/>
              </a:lnSpc>
              <a:spcBef>
                <a:spcPts val="800"/>
              </a:spcBef>
              <a:defRPr sz="1863">
                <a:solidFill>
                  <a:srgbClr val="FFFFFF"/>
                </a:solidFill>
              </a:defRPr>
            </a:lvl3pPr>
            <a:lvl4pPr>
              <a:lnSpc>
                <a:spcPct val="100000"/>
              </a:lnSpc>
              <a:spcBef>
                <a:spcPts val="800"/>
              </a:spcBef>
              <a:defRPr sz="1863">
                <a:solidFill>
                  <a:srgbClr val="FFFFFF"/>
                </a:solidFill>
              </a:defRPr>
            </a:lvl4pPr>
            <a:lvl5pPr>
              <a:lnSpc>
                <a:spcPct val="100000"/>
              </a:lnSpc>
              <a:spcBef>
                <a:spcPts val="800"/>
              </a:spcBef>
              <a:defRPr sz="1863">
                <a:solidFill>
                  <a:srgbClr val="FFFFFF"/>
                </a:solidFill>
              </a:defRPr>
            </a:lvl5pPr>
          </a:lstStyle>
          <a:p>
            <a:pPr marL="0" lvl="0" indent="0" algn="l" defTabSz="89622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241" y="1507552"/>
            <a:ext cx="3854647"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392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86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8767002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635917"/>
            <a:ext cx="2689275" cy="4929460"/>
          </a:xfrm>
        </p:spPr>
        <p:txBody>
          <a:bodyPr vert="horz" lIns="0" tIns="0" rIns="0" bIns="0" rtlCol="0">
            <a:noAutofit/>
          </a:bodyPr>
          <a:lstStyle>
            <a:lvl1pPr>
              <a:defRPr lang="en-US" sz="2353"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488344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666" y="2084174"/>
            <a:ext cx="9860673" cy="488852"/>
          </a:xfrm>
        </p:spPr>
        <p:txBody>
          <a:bodyPr/>
          <a:lstStyle>
            <a:lvl1pPr>
              <a:defRPr sz="3529"/>
            </a:lvl1pPr>
          </a:lstStyle>
          <a:p>
            <a:r>
              <a:rPr lang="en-US" dirty="0" smtClean="0"/>
              <a:t>Click to edit master title style</a:t>
            </a:r>
            <a:endParaRPr lang="en-US" dirty="0"/>
          </a:p>
        </p:txBody>
      </p:sp>
    </p:spTree>
    <p:extLst>
      <p:ext uri="{BB962C8B-B14F-4D97-AF65-F5344CB8AC3E}">
        <p14:creationId xmlns:p14="http://schemas.microsoft.com/office/powerpoint/2010/main" val="3840242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802" y="6248216"/>
            <a:ext cx="7228111" cy="365125"/>
          </a:xfrm>
          <a:prstGeom prst="rect">
            <a:avLst/>
          </a:prstGeom>
        </p:spPr>
        <p:txBody>
          <a:bodyPr/>
          <a:lstStyle>
            <a:lvl1pPr>
              <a:defRPr/>
            </a:lvl1pPr>
          </a:lstStyle>
          <a:p>
            <a:pPr defTabSz="914462"/>
            <a:endParaRPr lang="en-GB" sz="1867">
              <a:solidFill>
                <a:srgbClr val="505050"/>
              </a:solidFill>
            </a:endParaRPr>
          </a:p>
        </p:txBody>
      </p:sp>
      <p:sp>
        <p:nvSpPr>
          <p:cNvPr id="5" name="Slide Number Placeholder 4"/>
          <p:cNvSpPr>
            <a:spLocks noGrp="1"/>
          </p:cNvSpPr>
          <p:nvPr>
            <p:ph type="sldNum" sz="quarter" idx="11"/>
          </p:nvPr>
        </p:nvSpPr>
        <p:spPr>
          <a:xfrm>
            <a:off x="0" y="1272223"/>
            <a:ext cx="711200" cy="244476"/>
          </a:xfrm>
          <a:prstGeom prst="rect">
            <a:avLst/>
          </a:prstGeom>
        </p:spPr>
        <p:txBody>
          <a:bodyPr/>
          <a:lstStyle>
            <a:lvl1pPr>
              <a:defRPr/>
            </a:lvl1pPr>
          </a:lstStyle>
          <a:p>
            <a:pPr defTabSz="914462"/>
            <a:fld id="{8BAA82A5-D41F-40B6-864A-06BCCF57D3E7}" type="slidenum">
              <a:rPr lang="en-GB" sz="1867" smtClean="0">
                <a:solidFill>
                  <a:srgbClr val="505050"/>
                </a:solidFill>
              </a:rPr>
              <a:pPr defTabSz="914462"/>
              <a:t>‹#›</a:t>
            </a:fld>
            <a:endParaRPr lang="en-GB" sz="1867">
              <a:solidFill>
                <a:srgbClr val="505050"/>
              </a:solidFill>
            </a:endParaRPr>
          </a:p>
        </p:txBody>
      </p:sp>
      <p:sp>
        <p:nvSpPr>
          <p:cNvPr id="6" name="Date Placeholder 5"/>
          <p:cNvSpPr>
            <a:spLocks noGrp="1"/>
          </p:cNvSpPr>
          <p:nvPr>
            <p:ph type="dt" sz="half" idx="12"/>
          </p:nvPr>
        </p:nvSpPr>
        <p:spPr>
          <a:xfrm>
            <a:off x="8128000" y="6248411"/>
            <a:ext cx="3556000" cy="365125"/>
          </a:xfrm>
          <a:prstGeom prst="rect">
            <a:avLst/>
          </a:prstGeom>
        </p:spPr>
        <p:txBody>
          <a:bodyPr/>
          <a:lstStyle>
            <a:lvl1pPr>
              <a:defRPr/>
            </a:lvl1pPr>
          </a:lstStyle>
          <a:p>
            <a:pPr defTabSz="914462"/>
            <a:endParaRPr lang="en-GB" sz="1867">
              <a:solidFill>
                <a:srgbClr val="505050"/>
              </a:solidFill>
            </a:endParaRPr>
          </a:p>
        </p:txBody>
      </p:sp>
    </p:spTree>
    <p:extLst>
      <p:ext uri="{BB962C8B-B14F-4D97-AF65-F5344CB8AC3E}">
        <p14:creationId xmlns:p14="http://schemas.microsoft.com/office/powerpoint/2010/main" val="273293516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8343" y="5866277"/>
            <a:ext cx="2656984" cy="9773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371" y="2084851"/>
            <a:ext cx="7872875"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418" y="2306216"/>
            <a:ext cx="7487807" cy="1653821"/>
          </a:xfrm>
        </p:spPr>
        <p:txBody>
          <a:bodyPr>
            <a:normAutofit/>
          </a:bodyPr>
          <a:lstStyle>
            <a:lvl1pPr marL="0" indent="0">
              <a:buNone/>
              <a:defRPr lang="en-US" sz="6133"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418" y="4110526"/>
            <a:ext cx="7487807" cy="1305615"/>
          </a:xfrm>
        </p:spPr>
        <p:txBody>
          <a:bodyPr>
            <a:normAutofit/>
          </a:bodyPr>
          <a:lstStyle>
            <a:lvl1pPr marL="0" indent="0">
              <a:buNone/>
              <a:defRPr lang="en-US" sz="2667"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462"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462"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392" y="383062"/>
            <a:ext cx="1632181" cy="594726"/>
            <a:chOff x="10186018" y="534632"/>
            <a:chExt cx="1706539" cy="621820"/>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12706385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371" y="2084851"/>
            <a:ext cx="7872875"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418" y="2306216"/>
            <a:ext cx="7487807" cy="1653821"/>
          </a:xfrm>
        </p:spPr>
        <p:txBody>
          <a:bodyPr>
            <a:normAutofit/>
          </a:bodyPr>
          <a:lstStyle>
            <a:lvl1pPr marL="0" indent="0">
              <a:buNone/>
              <a:defRPr lang="en-US" sz="6133"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418" y="4110526"/>
            <a:ext cx="7487807" cy="1305615"/>
          </a:xfrm>
        </p:spPr>
        <p:txBody>
          <a:bodyPr>
            <a:normAutofit/>
          </a:bodyPr>
          <a:lstStyle>
            <a:lvl1pPr marL="0" indent="0">
              <a:buNone/>
              <a:defRPr lang="en-US" sz="2667"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462"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462"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8343" y="5866277"/>
            <a:ext cx="2656984" cy="9773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5040" y="308417"/>
            <a:ext cx="1632181" cy="594726"/>
            <a:chOff x="10186018" y="534632"/>
            <a:chExt cx="1706539" cy="621820"/>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8503095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417" y="1797051"/>
            <a:ext cx="8735484" cy="4320117"/>
          </a:xfrm>
        </p:spPr>
        <p:txBody>
          <a:bodyPr/>
          <a:lstStyle>
            <a:lvl1pPr marL="0" indent="0">
              <a:buNone/>
              <a:tabLst>
                <a:tab pos="7604949" algn="l"/>
              </a:tabLst>
              <a:defRPr sz="4000" baseline="0">
                <a:solidFill>
                  <a:schemeClr val="accent2"/>
                </a:solidFill>
              </a:defRPr>
            </a:lvl1pPr>
            <a:lvl2pPr marL="0" indent="0">
              <a:buNone/>
              <a:tabLst>
                <a:tab pos="7604949" algn="l"/>
              </a:tabLst>
              <a:defRPr sz="2000">
                <a:latin typeface="+mn-lt"/>
              </a:defRPr>
            </a:lvl2pPr>
            <a:lvl3pPr marL="460424" indent="-230213">
              <a:tabLst>
                <a:tab pos="7604949"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7267" y="1797052"/>
            <a:ext cx="2110317" cy="210184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US" sz="1867"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5388" y="2224213"/>
            <a:ext cx="642016" cy="12767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73733" y="3545586"/>
            <a:ext cx="819135" cy="287323"/>
          </a:xfrm>
          <a:prstGeom prst="rect">
            <a:avLst/>
          </a:prstGeom>
          <a:noFill/>
        </p:spPr>
        <p:txBody>
          <a:bodyPr wrap="none" lIns="0" tIns="0" rIns="0" bIns="0" rtlCol="0">
            <a:spAutoFit/>
          </a:bodyPr>
          <a:lstStyle/>
          <a:p>
            <a:pPr defTabSz="914462"/>
            <a:r>
              <a:rPr lang="en-US" sz="1867" dirty="0" smtClean="0">
                <a:solidFill>
                  <a:srgbClr val="FFFFFF"/>
                </a:solidFill>
              </a:rPr>
              <a:t>Agenda</a:t>
            </a:r>
          </a:p>
        </p:txBody>
      </p:sp>
    </p:spTree>
    <p:extLst>
      <p:ext uri="{BB962C8B-B14F-4D97-AF65-F5344CB8AC3E}">
        <p14:creationId xmlns:p14="http://schemas.microsoft.com/office/powerpoint/2010/main" val="2349353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392" y="308417"/>
            <a:ext cx="1632181" cy="602694"/>
            <a:chOff x="10186018" y="534632"/>
            <a:chExt cx="1706539" cy="630151"/>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12532755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392" y="308417"/>
            <a:ext cx="1632181" cy="602694"/>
            <a:chOff x="10186018" y="534632"/>
            <a:chExt cx="1706539" cy="630151"/>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8616605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392" y="308417"/>
            <a:ext cx="1632181" cy="602694"/>
            <a:chOff x="10186018" y="534632"/>
            <a:chExt cx="1706539" cy="630151"/>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42213520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248" y="1447804"/>
            <a:ext cx="5487829" cy="1755865"/>
          </a:xfrm>
        </p:spPr>
        <p:txBody>
          <a:bodyPr/>
          <a:lstStyle>
            <a:lvl1pPr marL="346905" indent="-346905">
              <a:lnSpc>
                <a:spcPct val="90000"/>
              </a:lnSpc>
              <a:defRPr sz="2900"/>
            </a:lvl1pPr>
            <a:lvl2pPr marL="687064" indent="-332060">
              <a:lnSpc>
                <a:spcPct val="90000"/>
              </a:lnSpc>
              <a:defRPr sz="2400"/>
            </a:lvl2pPr>
            <a:lvl3pPr marL="973229" indent="-294262">
              <a:lnSpc>
                <a:spcPct val="90000"/>
              </a:lnSpc>
              <a:defRPr sz="2000"/>
            </a:lvl3pPr>
            <a:lvl4pPr marL="1252645" indent="-279416">
              <a:lnSpc>
                <a:spcPct val="90000"/>
              </a:lnSpc>
              <a:defRPr sz="1800"/>
            </a:lvl4pPr>
            <a:lvl5pPr marL="1546908" indent="-28616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3335" y="1447804"/>
            <a:ext cx="5487829" cy="1755865"/>
          </a:xfrm>
        </p:spPr>
        <p:txBody>
          <a:bodyPr/>
          <a:lstStyle>
            <a:lvl1pPr marL="355008" indent="-355008">
              <a:lnSpc>
                <a:spcPct val="90000"/>
              </a:lnSpc>
              <a:defRPr sz="2900"/>
            </a:lvl1pPr>
            <a:lvl2pPr marL="687064" indent="-346905">
              <a:lnSpc>
                <a:spcPct val="90000"/>
              </a:lnSpc>
              <a:defRPr sz="2400"/>
            </a:lvl2pPr>
            <a:lvl3pPr marL="981328" indent="-309111">
              <a:lnSpc>
                <a:spcPct val="90000"/>
              </a:lnSpc>
              <a:defRPr sz="2000"/>
            </a:lvl3pPr>
            <a:lvl4pPr marL="1252645" indent="-271316">
              <a:lnSpc>
                <a:spcPct val="90000"/>
              </a:lnSpc>
              <a:defRPr sz="1800"/>
            </a:lvl4pPr>
            <a:lvl5pPr marL="1546908" indent="-279416">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99601676"/>
      </p:ext>
    </p:extLst>
  </p:cSld>
  <p:clrMapOvr>
    <a:masterClrMapping/>
  </p:clrMapOvr>
  <p:transition spd="slow">
    <p:push/>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038186514"/>
      </p:ext>
    </p:extLst>
  </p:cSld>
  <p:clrMapOvr>
    <a:masterClrMapping/>
  </p:clrMapOvr>
  <p:transition spd="slow">
    <p:push/>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225510815"/>
      </p:ext>
    </p:extLst>
  </p:cSld>
  <p:clrMapOvr>
    <a:masterClrMapping/>
  </p:clrMapOvr>
  <p:transition spd="slow">
    <p:push/>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418" y="1797051"/>
            <a:ext cx="10943167" cy="4320117"/>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1993847"/>
      </p:ext>
    </p:extLst>
  </p:cSld>
  <p:clrMapOvr>
    <a:masterClrMapping/>
  </p:clrMapOvr>
  <p:transition spd="slow">
    <p:push dir="u"/>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68196549"/>
      </p:ext>
    </p:extLst>
  </p:cSld>
  <p:clrMapOvr>
    <a:masterClrMapping/>
  </p:clrMapOvr>
  <p:transition spd="slow">
    <p:push dir="u"/>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507950"/>
      </p:ext>
    </p:extLst>
  </p:cSld>
  <p:clrMapOvr>
    <a:masterClrMapping/>
  </p:clrMapOvr>
  <p:transition spd="slow">
    <p:push dir="u"/>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418" y="1797051"/>
            <a:ext cx="5399556" cy="4320117"/>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60908" y="1797050"/>
            <a:ext cx="5406677" cy="4320116"/>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24264029"/>
      </p:ext>
    </p:extLst>
  </p:cSld>
  <p:clrMapOvr>
    <a:masterClrMapping/>
  </p:clrMapOvr>
  <p:transition spd="slow">
    <p:push dir="u"/>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417" y="1797050"/>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7468" y="1797050"/>
            <a:ext cx="2112432"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7050"/>
            <a:ext cx="2110317"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867"/>
            <a:ext cx="2112432" cy="2112301"/>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6539" y="4000281"/>
            <a:ext cx="2021045" cy="2116887"/>
          </a:xfrm>
        </p:spPr>
        <p:txBody>
          <a:bodyPr/>
          <a:lstStyle/>
          <a:p>
            <a:r>
              <a:rPr lang="en-US" smtClean="0"/>
              <a:t>Click icon to add picture</a:t>
            </a:r>
            <a:endParaRPr lang="de-CH" dirty="0"/>
          </a:p>
        </p:txBody>
      </p:sp>
    </p:spTree>
    <p:extLst>
      <p:ext uri="{BB962C8B-B14F-4D97-AF65-F5344CB8AC3E}">
        <p14:creationId xmlns:p14="http://schemas.microsoft.com/office/powerpoint/2010/main" val="3150505187"/>
      </p:ext>
    </p:extLst>
  </p:cSld>
  <p:clrMapOvr>
    <a:masterClrMapping/>
  </p:clrMapOvr>
  <p:transition spd="slow">
    <p:push dir="u"/>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0"/>
            <a:ext cx="2112433"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7050"/>
            <a:ext cx="2110317" cy="4320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7468" y="4004733"/>
            <a:ext cx="2112433" cy="2112435"/>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57119726"/>
      </p:ext>
    </p:extLst>
  </p:cSld>
  <p:clrMapOvr>
    <a:masterClrMapping/>
  </p:clrMapOvr>
  <p:transition spd="slow">
    <p:push dir="u"/>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6819"/>
            <a:ext cx="2112433" cy="4320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6820"/>
            <a:ext cx="2110317" cy="211266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7269" y="4004734"/>
            <a:ext cx="2110316" cy="2112433"/>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6819"/>
            <a:ext cx="6527800" cy="4320348"/>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17237835"/>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248" y="1411563"/>
            <a:ext cx="5487829"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3" y="2133605"/>
            <a:ext cx="5486400" cy="1585049"/>
          </a:xfrm>
        </p:spPr>
        <p:txBody>
          <a:bodyPr/>
          <a:lstStyle>
            <a:lvl1pPr marL="287517" indent="-287517">
              <a:defRPr sz="2400"/>
            </a:lvl1pPr>
            <a:lvl2pPr marL="573678" indent="-271316">
              <a:defRPr sz="2000"/>
            </a:lvl2pPr>
            <a:lvl3pPr marL="830147" indent="-248370">
              <a:defRPr sz="1800"/>
            </a:lvl3pPr>
            <a:lvl4pPr marL="1071767" indent="-233523">
              <a:defRPr sz="1800"/>
            </a:lvl4pPr>
            <a:lvl5pPr marL="1305294" indent="-210574">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3335" y="1411563"/>
            <a:ext cx="5487829"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3335" y="2133615"/>
            <a:ext cx="5487829" cy="1585049"/>
          </a:xfrm>
        </p:spPr>
        <p:txBody>
          <a:bodyPr/>
          <a:lstStyle>
            <a:lvl1pPr marL="302363" indent="-302363">
              <a:defRPr sz="2400"/>
            </a:lvl1pPr>
            <a:lvl2pPr marL="581778" indent="-279416">
              <a:defRPr sz="2000"/>
            </a:lvl2pPr>
            <a:lvl3pPr marL="838248" indent="-249721">
              <a:defRPr sz="1800"/>
            </a:lvl3pPr>
            <a:lvl4pPr marL="1071767" indent="-241622">
              <a:defRPr sz="1800"/>
            </a:lvl4pPr>
            <a:lvl5pPr marL="1305294" indent="-225418">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49"/>
            <a:ext cx="4320117" cy="211243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734"/>
            <a:ext cx="2112432" cy="2112433"/>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7267" y="4000281"/>
            <a:ext cx="2110317" cy="211688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90079309"/>
      </p:ext>
    </p:extLst>
  </p:cSld>
  <p:clrMapOvr>
    <a:masterClrMapping/>
  </p:clrMapOvr>
  <p:transition spd="slow">
    <p:push dir="u"/>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0"/>
            <a:ext cx="2112433" cy="2097175"/>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7268" y="1797050"/>
            <a:ext cx="2110317"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867"/>
            <a:ext cx="4320117" cy="2112300"/>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55278066"/>
      </p:ext>
    </p:extLst>
  </p:cSld>
  <p:clrMapOvr>
    <a:masterClrMapping/>
  </p:clrMapOvr>
  <p:transition spd="slow">
    <p:push dir="u"/>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1"/>
            <a:ext cx="4320117" cy="4320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24123955"/>
      </p:ext>
    </p:extLst>
  </p:cSld>
  <p:clrMapOvr>
    <a:masterClrMapping/>
  </p:clrMapOvr>
  <p:transition spd="slow">
    <p:push dir="u"/>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836" y="6298299"/>
            <a:ext cx="11176000" cy="30796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4198" eaLnBrk="0" hangingPunct="0"/>
            <a:r>
              <a:rPr lang="en-US" sz="667" dirty="0">
                <a:gradFill>
                  <a:gsLst>
                    <a:gs pos="0">
                      <a:srgbClr val="FFFFFF"/>
                    </a:gs>
                    <a:gs pos="100000">
                      <a:srgbClr val="FFFFFF"/>
                    </a:gs>
                  </a:gsLst>
                  <a:lin ang="5400000" scaled="0"/>
                </a:gradFill>
                <a:cs typeface="Arial" charset="0"/>
              </a:rPr>
              <a:t>© </a:t>
            </a:r>
            <a:r>
              <a:rPr lang="en-US" sz="667" dirty="0" smtClean="0">
                <a:gradFill>
                  <a:gsLst>
                    <a:gs pos="0">
                      <a:srgbClr val="FFFFFF"/>
                    </a:gs>
                    <a:gs pos="100000">
                      <a:srgbClr val="FFFFFF"/>
                    </a:gs>
                  </a:gsLst>
                  <a:lin ang="5400000" scaled="0"/>
                </a:gradFill>
                <a:cs typeface="Arial" charset="0"/>
              </a:rPr>
              <a:t>2012 Microsoft </a:t>
            </a:r>
            <a:r>
              <a:rPr lang="en-US" sz="667"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198" eaLnBrk="0" hangingPunct="0"/>
            <a:r>
              <a:rPr lang="en-US" sz="667"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667" dirty="0" smtClean="0">
                <a:gradFill>
                  <a:gsLst>
                    <a:gs pos="0">
                      <a:srgbClr val="FFFFFF"/>
                    </a:gs>
                    <a:gs pos="100000">
                      <a:srgbClr val="FFFFFF"/>
                    </a:gs>
                  </a:gsLst>
                  <a:lin ang="5400000" scaled="0"/>
                </a:gradFill>
                <a:cs typeface="Arial" charset="0"/>
              </a:rPr>
              <a:t>MICROSOFT </a:t>
            </a:r>
            <a:r>
              <a:rPr lang="en-US" sz="667"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920" y="1862325"/>
            <a:ext cx="8518161" cy="3133351"/>
          </a:xfrm>
          <a:prstGeom prst="rect">
            <a:avLst/>
          </a:prstGeom>
        </p:spPr>
      </p:pic>
    </p:spTree>
    <p:extLst>
      <p:ext uri="{BB962C8B-B14F-4D97-AF65-F5344CB8AC3E}">
        <p14:creationId xmlns:p14="http://schemas.microsoft.com/office/powerpoint/2010/main" val="3446223407"/>
      </p:ext>
    </p:extLst>
  </p:cSld>
  <p:clrMapOvr>
    <a:masterClrMapping/>
  </p:clrMapOvr>
  <p:transition spd="slow">
    <p:push/>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1365" y="2980724"/>
            <a:ext cx="7171401" cy="896552"/>
          </a:xfrm>
        </p:spPr>
        <p:txBody>
          <a:bodyPr wrap="square" lIns="0" tIns="0" rIns="0" bIns="0" anchor="ctr">
            <a:noAutofit/>
          </a:bodyPr>
          <a:lstStyle>
            <a:lvl1pPr>
              <a:lnSpc>
                <a:spcPct val="95000"/>
              </a:lnSpc>
              <a:spcBef>
                <a:spcPts val="0"/>
              </a:spcBef>
              <a:spcAft>
                <a:spcPts val="1600"/>
              </a:spcAft>
              <a:defRPr lang="en-US" sz="3529"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863">
                <a:solidFill>
                  <a:srgbClr val="FFFFFF"/>
                </a:solidFill>
              </a:defRPr>
            </a:lvl2pPr>
            <a:lvl3pPr>
              <a:lnSpc>
                <a:spcPct val="100000"/>
              </a:lnSpc>
              <a:spcBef>
                <a:spcPts val="800"/>
              </a:spcBef>
              <a:defRPr sz="1863">
                <a:solidFill>
                  <a:srgbClr val="FFFFFF"/>
                </a:solidFill>
              </a:defRPr>
            </a:lvl3pPr>
            <a:lvl4pPr>
              <a:lnSpc>
                <a:spcPct val="100000"/>
              </a:lnSpc>
              <a:spcBef>
                <a:spcPts val="800"/>
              </a:spcBef>
              <a:defRPr sz="1863">
                <a:solidFill>
                  <a:srgbClr val="FFFFFF"/>
                </a:solidFill>
              </a:defRPr>
            </a:lvl4pPr>
            <a:lvl5pPr>
              <a:lnSpc>
                <a:spcPct val="100000"/>
              </a:lnSpc>
              <a:spcBef>
                <a:spcPts val="800"/>
              </a:spcBef>
              <a:defRPr sz="1863">
                <a:solidFill>
                  <a:srgbClr val="FFFFFF"/>
                </a:solidFill>
              </a:defRPr>
            </a:lvl5pPr>
          </a:lstStyle>
          <a:p>
            <a:pPr marL="0" lvl="0" indent="0" algn="l" defTabSz="89622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241" y="1507552"/>
            <a:ext cx="3854647"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392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86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3915330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635917"/>
            <a:ext cx="2689275" cy="4929460"/>
          </a:xfrm>
        </p:spPr>
        <p:txBody>
          <a:bodyPr vert="horz" lIns="0" tIns="0" rIns="0" bIns="0" rtlCol="0">
            <a:noAutofit/>
          </a:bodyPr>
          <a:lstStyle>
            <a:lvl1pPr>
              <a:defRPr lang="en-US" sz="2353"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767305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666" y="2084174"/>
            <a:ext cx="9860673" cy="488852"/>
          </a:xfrm>
        </p:spPr>
        <p:txBody>
          <a:bodyPr/>
          <a:lstStyle>
            <a:lvl1pPr>
              <a:defRPr sz="3529"/>
            </a:lvl1pPr>
          </a:lstStyle>
          <a:p>
            <a:r>
              <a:rPr lang="en-US" dirty="0" smtClean="0"/>
              <a:t>Click to edit master title style</a:t>
            </a:r>
            <a:endParaRPr lang="en-US" dirty="0"/>
          </a:p>
        </p:txBody>
      </p:sp>
    </p:spTree>
    <p:extLst>
      <p:ext uri="{BB962C8B-B14F-4D97-AF65-F5344CB8AC3E}">
        <p14:creationId xmlns:p14="http://schemas.microsoft.com/office/powerpoint/2010/main" val="1861483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640" y="2327373"/>
            <a:ext cx="11176000" cy="757131"/>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3896201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641" y="2327383"/>
            <a:ext cx="11176000" cy="623248"/>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250" y="1447865"/>
            <a:ext cx="11151916" cy="2031325"/>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9591021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623248"/>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250" y="1447810"/>
            <a:ext cx="11151916" cy="203132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882" r:id="rId9"/>
    <p:sldLayoutId id="2147483883" r:id="rId10"/>
  </p:sldLayoutIdLst>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761" indent="-469761" algn="l" defTabSz="933007" rtl="0" eaLnBrk="1" latinLnBrk="0" hangingPunct="1">
        <a:lnSpc>
          <a:spcPct val="90000"/>
        </a:lnSpc>
        <a:spcBef>
          <a:spcPct val="20000"/>
        </a:spcBef>
        <a:buSzPct val="90000"/>
        <a:buFontTx/>
        <a:buBlip>
          <a:blip r:embed="rId12"/>
        </a:buBlip>
        <a:defRPr sz="3300" kern="1200">
          <a:gradFill>
            <a:gsLst>
              <a:gs pos="0">
                <a:schemeClr val="tx1"/>
              </a:gs>
              <a:gs pos="86000">
                <a:schemeClr val="tx1"/>
              </a:gs>
            </a:gsLst>
            <a:lin ang="5400000" scaled="0"/>
          </a:gradFill>
          <a:latin typeface="Candara" pitchFamily="34" charset="0"/>
          <a:ea typeface="+mn-ea"/>
          <a:cs typeface="+mn-cs"/>
        </a:defRPr>
      </a:lvl1pPr>
      <a:lvl2pPr marL="873107" indent="-403346" algn="l" defTabSz="933007"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Candara" pitchFamily="34" charset="0"/>
          <a:ea typeface="+mn-ea"/>
          <a:cs typeface="+mn-cs"/>
        </a:defRPr>
      </a:lvl2pPr>
      <a:lvl3pPr marL="1284553" indent="-411443" algn="l" defTabSz="933007"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Candara" pitchFamily="34" charset="0"/>
          <a:ea typeface="+mn-ea"/>
          <a:cs typeface="+mn-cs"/>
        </a:defRPr>
      </a:lvl3pPr>
      <a:lvl4pPr marL="1637684" indent="-353129" algn="l" defTabSz="933007"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Candara" pitchFamily="34" charset="0"/>
          <a:ea typeface="+mn-ea"/>
          <a:cs typeface="+mn-cs"/>
        </a:defRPr>
      </a:lvl4pPr>
      <a:lvl5pPr marL="1981094" indent="-343412" algn="l" defTabSz="933007"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Candara" pitchFamily="34" charset="0"/>
          <a:ea typeface="+mn-ea"/>
          <a:cs typeface="+mn-cs"/>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srcRect b="10453"/>
          <a:stretch>
            <a:fillRect/>
          </a:stretch>
        </p:blipFill>
        <p:spPr>
          <a:xfrm>
            <a:off x="0" y="1299715"/>
            <a:ext cx="12192000" cy="5558294"/>
          </a:xfrm>
          <a:prstGeom prst="rect">
            <a:avLst/>
          </a:prstGeom>
        </p:spPr>
      </p:pic>
      <p:sp>
        <p:nvSpPr>
          <p:cNvPr id="2" name="Title Placeholder 1"/>
          <p:cNvSpPr>
            <a:spLocks noGrp="1"/>
          </p:cNvSpPr>
          <p:nvPr>
            <p:ph type="title"/>
          </p:nvPr>
        </p:nvSpPr>
        <p:spPr>
          <a:xfrm>
            <a:off x="519248" y="228602"/>
            <a:ext cx="11151917" cy="6232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249" y="1905028"/>
            <a:ext cx="11151915" cy="212519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933007"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92802" indent="-8098" algn="l" defTabSz="933007"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7750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11631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55121" indent="0"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452879"/>
            <a:ext cx="11151917"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836" y="1447806"/>
            <a:ext cx="11155093" cy="149117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457325" y="6406274"/>
            <a:ext cx="2134156" cy="273844"/>
          </a:xfrm>
          <a:prstGeom prst="rect">
            <a:avLst/>
          </a:prstGeom>
        </p:spPr>
        <p:txBody>
          <a:bodyPr vert="horz" lIns="68566" tIns="34283" rIns="68566" bIns="34283" rtlCol="0" anchor="ctr"/>
          <a:lstStyle>
            <a:lvl1pPr algn="l">
              <a:defRPr sz="900">
                <a:solidFill>
                  <a:schemeClr val="tx1"/>
                </a:solidFill>
              </a:defRPr>
            </a:lvl1pPr>
          </a:lstStyle>
          <a:p>
            <a:pPr defTabSz="685631"/>
            <a:fld id="{20CE17AF-4091-48A7-8681-C3B1BE5CA3B0}" type="datetime1">
              <a:rPr lang="en-GB" smtClean="0">
                <a:solidFill>
                  <a:srgbClr val="FFFFFF"/>
                </a:solidFill>
              </a:rPr>
              <a:pPr defTabSz="685631"/>
              <a:t>25/11/2014</a:t>
            </a:fld>
            <a:endParaRPr lang="en-GB" dirty="0">
              <a:solidFill>
                <a:srgbClr val="FFFFFF"/>
              </a:solidFill>
            </a:endParaRPr>
          </a:p>
        </p:txBody>
      </p:sp>
      <p:sp>
        <p:nvSpPr>
          <p:cNvPr id="7" name="Footer Placeholder 4"/>
          <p:cNvSpPr>
            <a:spLocks noGrp="1"/>
          </p:cNvSpPr>
          <p:nvPr>
            <p:ph type="ftr" sz="quarter" idx="3"/>
          </p:nvPr>
        </p:nvSpPr>
        <p:spPr>
          <a:xfrm>
            <a:off x="3125013" y="6406274"/>
            <a:ext cx="5891939" cy="273844"/>
          </a:xfrm>
          <a:prstGeom prst="rect">
            <a:avLst/>
          </a:prstGeom>
        </p:spPr>
        <p:txBody>
          <a:bodyPr vert="horz" lIns="68566" tIns="34283" rIns="68566" bIns="34283" rtlCol="0" anchor="ctr"/>
          <a:lstStyle>
            <a:lvl1pPr algn="ctr">
              <a:defRPr sz="900">
                <a:solidFill>
                  <a:schemeClr val="tx1"/>
                </a:solidFill>
              </a:defRPr>
            </a:lvl1pPr>
          </a:lstStyle>
          <a:p>
            <a:pPr defTabSz="685631"/>
            <a:endParaRPr lang="en-GB" dirty="0">
              <a:solidFill>
                <a:srgbClr val="FFFFFF"/>
              </a:solidFill>
            </a:endParaRPr>
          </a:p>
        </p:txBody>
      </p:sp>
      <p:sp>
        <p:nvSpPr>
          <p:cNvPr id="8" name="Slide Number Placeholder 5"/>
          <p:cNvSpPr>
            <a:spLocks noGrp="1"/>
          </p:cNvSpPr>
          <p:nvPr>
            <p:ph type="sldNum" sz="quarter" idx="4"/>
          </p:nvPr>
        </p:nvSpPr>
        <p:spPr>
          <a:xfrm>
            <a:off x="9537014" y="6406274"/>
            <a:ext cx="2134156" cy="273844"/>
          </a:xfrm>
          <a:prstGeom prst="rect">
            <a:avLst/>
          </a:prstGeom>
        </p:spPr>
        <p:txBody>
          <a:bodyPr vert="horz" lIns="68566" tIns="34283" rIns="68566" bIns="34283" rtlCol="0" anchor="ctr"/>
          <a:lstStyle>
            <a:lvl1pPr algn="r">
              <a:defRPr sz="900">
                <a:solidFill>
                  <a:schemeClr val="tx1"/>
                </a:solidFill>
              </a:defRPr>
            </a:lvl1pPr>
          </a:lstStyle>
          <a:p>
            <a:pPr defTabSz="685631"/>
            <a:fld id="{66F9B19E-23E9-4120-A06C-57F6EDB783B3}" type="slidenum">
              <a:rPr lang="en-GB" smtClean="0">
                <a:solidFill>
                  <a:srgbClr val="FFFFFF"/>
                </a:solidFill>
              </a:rPr>
              <a:pPr defTabSz="685631"/>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5" r:id="rId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685631" rtl="0" eaLnBrk="1" latinLnBrk="0" hangingPunct="1">
        <a:lnSpc>
          <a:spcPct val="90000"/>
        </a:lnSpc>
        <a:spcBef>
          <a:spcPct val="0"/>
        </a:spcBef>
        <a:buNone/>
        <a:defRPr lang="en-US" sz="4100" b="0" kern="1200" cap="none" spc="-75" baseline="0" dirty="0" smtClean="0">
          <a:ln w="3175">
            <a:noFill/>
          </a:ln>
          <a:solidFill>
            <a:schemeClr val="tx2"/>
          </a:solidFill>
          <a:effectLst/>
          <a:latin typeface="+mj-lt"/>
          <a:ea typeface="+mn-ea"/>
          <a:cs typeface="Arial" charset="0"/>
        </a:defRPr>
      </a:lvl1pPr>
    </p:titleStyle>
    <p:bodyStyle>
      <a:lvl1pPr marL="254741" marR="0" indent="-254741" algn="l" defTabSz="685631" rtl="0" eaLnBrk="1" fontAlgn="auto" latinLnBrk="0" hangingPunct="1">
        <a:lnSpc>
          <a:spcPct val="90000"/>
        </a:lnSpc>
        <a:spcBef>
          <a:spcPct val="20000"/>
        </a:spcBef>
        <a:spcAft>
          <a:spcPts val="0"/>
        </a:spcAft>
        <a:buClrTx/>
        <a:buSzPct val="90000"/>
        <a:buFont typeface="Arial" pitchFamily="34" charset="0"/>
        <a:buChar char="•"/>
        <a:tabLst/>
        <a:defRPr sz="2700" kern="1200" spc="-53" baseline="0">
          <a:solidFill>
            <a:schemeClr val="tx2"/>
          </a:solidFill>
          <a:latin typeface="+mj-lt"/>
          <a:ea typeface="+mn-ea"/>
          <a:cs typeface="+mn-cs"/>
        </a:defRPr>
      </a:lvl1pPr>
      <a:lvl2pPr marL="429729" marR="0" indent="-174986" algn="l" defTabSz="685631"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chemeClr val="tx2"/>
          </a:solidFill>
          <a:latin typeface="+mn-lt"/>
          <a:ea typeface="+mn-ea"/>
          <a:cs typeface="+mn-cs"/>
        </a:defRPr>
      </a:lvl2pPr>
      <a:lvl3pPr marL="59876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598761" algn="l"/>
        </a:tabLst>
        <a:defRPr sz="1800" kern="1200" spc="0" baseline="0">
          <a:solidFill>
            <a:schemeClr val="tx2"/>
          </a:solidFill>
          <a:latin typeface="+mn-lt"/>
          <a:ea typeface="+mn-ea"/>
          <a:cs typeface="+mn-cs"/>
        </a:defRPr>
      </a:lvl3pPr>
      <a:lvl4pPr marL="772558" marR="0" indent="-173794" algn="l" defTabSz="685631"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chemeClr val="tx2"/>
          </a:solidFill>
          <a:latin typeface="+mn-lt"/>
          <a:ea typeface="+mn-ea"/>
          <a:cs typeface="+mn-cs"/>
        </a:defRPr>
      </a:lvl4pPr>
      <a:lvl5pPr marL="94159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941591" algn="l"/>
        </a:tabLst>
        <a:defRPr sz="1500" kern="1200" spc="0" baseline="0">
          <a:solidFill>
            <a:schemeClr val="tx2"/>
          </a:solidFill>
          <a:latin typeface="+mn-lt"/>
          <a:ea typeface="+mn-ea"/>
          <a:cs typeface="+mn-cs"/>
        </a:defRPr>
      </a:lvl5pPr>
      <a:lvl6pPr marL="1885487"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02"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18"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35"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31" rtl="0" eaLnBrk="1" latinLnBrk="0" hangingPunct="1">
        <a:defRPr sz="1400" kern="1200">
          <a:solidFill>
            <a:schemeClr val="tx1"/>
          </a:solidFill>
          <a:latin typeface="+mn-lt"/>
          <a:ea typeface="+mn-ea"/>
          <a:cs typeface="+mn-cs"/>
        </a:defRPr>
      </a:lvl1pPr>
      <a:lvl2pPr marL="342816" algn="l" defTabSz="685631" rtl="0" eaLnBrk="1" latinLnBrk="0" hangingPunct="1">
        <a:defRPr sz="1400" kern="1200">
          <a:solidFill>
            <a:schemeClr val="tx1"/>
          </a:solidFill>
          <a:latin typeface="+mn-lt"/>
          <a:ea typeface="+mn-ea"/>
          <a:cs typeface="+mn-cs"/>
        </a:defRPr>
      </a:lvl2pPr>
      <a:lvl3pPr marL="685631" algn="l" defTabSz="685631" rtl="0" eaLnBrk="1" latinLnBrk="0" hangingPunct="1">
        <a:defRPr sz="1400" kern="1200">
          <a:solidFill>
            <a:schemeClr val="tx1"/>
          </a:solidFill>
          <a:latin typeface="+mn-lt"/>
          <a:ea typeface="+mn-ea"/>
          <a:cs typeface="+mn-cs"/>
        </a:defRPr>
      </a:lvl3pPr>
      <a:lvl4pPr marL="1028448" algn="l" defTabSz="685631" rtl="0" eaLnBrk="1" latinLnBrk="0" hangingPunct="1">
        <a:defRPr sz="1400" kern="1200">
          <a:solidFill>
            <a:schemeClr val="tx1"/>
          </a:solidFill>
          <a:latin typeface="+mn-lt"/>
          <a:ea typeface="+mn-ea"/>
          <a:cs typeface="+mn-cs"/>
        </a:defRPr>
      </a:lvl4pPr>
      <a:lvl5pPr marL="1371263" algn="l" defTabSz="685631" rtl="0" eaLnBrk="1" latinLnBrk="0" hangingPunct="1">
        <a:defRPr sz="1400" kern="1200">
          <a:solidFill>
            <a:schemeClr val="tx1"/>
          </a:solidFill>
          <a:latin typeface="+mn-lt"/>
          <a:ea typeface="+mn-ea"/>
          <a:cs typeface="+mn-cs"/>
        </a:defRPr>
      </a:lvl5pPr>
      <a:lvl6pPr marL="1714079" algn="l" defTabSz="685631" rtl="0" eaLnBrk="1" latinLnBrk="0" hangingPunct="1">
        <a:defRPr sz="1400" kern="1200">
          <a:solidFill>
            <a:schemeClr val="tx1"/>
          </a:solidFill>
          <a:latin typeface="+mn-lt"/>
          <a:ea typeface="+mn-ea"/>
          <a:cs typeface="+mn-cs"/>
        </a:defRPr>
      </a:lvl6pPr>
      <a:lvl7pPr marL="2056896" algn="l" defTabSz="685631" rtl="0" eaLnBrk="1" latinLnBrk="0" hangingPunct="1">
        <a:defRPr sz="1400" kern="1200">
          <a:solidFill>
            <a:schemeClr val="tx1"/>
          </a:solidFill>
          <a:latin typeface="+mn-lt"/>
          <a:ea typeface="+mn-ea"/>
          <a:cs typeface="+mn-cs"/>
        </a:defRPr>
      </a:lvl7pPr>
      <a:lvl8pPr marL="2399711" algn="l" defTabSz="685631" rtl="0" eaLnBrk="1" latinLnBrk="0" hangingPunct="1">
        <a:defRPr sz="1400" kern="1200">
          <a:solidFill>
            <a:schemeClr val="tx1"/>
          </a:solidFill>
          <a:latin typeface="+mn-lt"/>
          <a:ea typeface="+mn-ea"/>
          <a:cs typeface="+mn-cs"/>
        </a:defRPr>
      </a:lvl8pPr>
      <a:lvl9pPr marL="2742526" algn="l" defTabSz="68563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418" y="228600"/>
            <a:ext cx="10943167" cy="757131"/>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417" y="1797051"/>
            <a:ext cx="10943168" cy="4335464"/>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0204103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Lst>
  <p:transition spd="slow">
    <p:push dir="u"/>
  </p:transition>
  <p:timing>
    <p:tnLst>
      <p:par>
        <p:cTn id="1" dur="indefinite" restart="never" nodeType="tmRoot"/>
      </p:par>
    </p:tnLst>
  </p:timing>
  <p:txStyles>
    <p:titleStyle>
      <a:lvl1pPr algn="l" defTabSz="914462" rtl="0" eaLnBrk="1" latinLnBrk="0" hangingPunct="1">
        <a:lnSpc>
          <a:spcPct val="90000"/>
        </a:lnSpc>
        <a:spcBef>
          <a:spcPct val="0"/>
        </a:spcBef>
        <a:buNone/>
        <a:defRPr lang="en-US" sz="5467"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462"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462" rtl="0" eaLnBrk="1" latinLnBrk="0" hangingPunct="1">
        <a:lnSpc>
          <a:spcPct val="90000"/>
        </a:lnSpc>
        <a:spcBef>
          <a:spcPct val="20000"/>
        </a:spcBef>
        <a:buSzPct val="90000"/>
        <a:buFont typeface="Wingdings" pitchFamily="2" charset="2"/>
        <a:buNone/>
        <a:tabLst>
          <a:tab pos="630307" algn="l"/>
        </a:tabLst>
        <a:defRPr sz="2000" kern="1200">
          <a:solidFill>
            <a:schemeClr val="tx1">
              <a:lumMod val="75000"/>
            </a:schemeClr>
          </a:solidFill>
          <a:latin typeface="+mn-lt"/>
          <a:ea typeface="+mn-ea"/>
          <a:cs typeface="+mn-cs"/>
        </a:defRPr>
      </a:lvl2pPr>
      <a:lvl3pPr marL="237061" indent="-237061" algn="l" defTabSz="914462"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886" indent="-223862" algn="l" defTabSz="914462" rtl="0" eaLnBrk="1" latinLnBrk="0" hangingPunct="1">
        <a:lnSpc>
          <a:spcPct val="90000"/>
        </a:lnSpc>
        <a:spcBef>
          <a:spcPct val="20000"/>
        </a:spcBef>
        <a:buSzPct val="90000"/>
        <a:buFont typeface="Wingdings" pitchFamily="2" charset="2"/>
        <a:buChar char="§"/>
        <a:tabLst>
          <a:tab pos="91449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3099" indent="-230213" algn="l" defTabSz="914462"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772"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03"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234"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466"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62" rtl="0" eaLnBrk="1" latinLnBrk="0" hangingPunct="1">
        <a:defRPr sz="1867" kern="1200">
          <a:solidFill>
            <a:schemeClr val="tx1"/>
          </a:solidFill>
          <a:latin typeface="+mn-lt"/>
          <a:ea typeface="+mn-ea"/>
          <a:cs typeface="+mn-cs"/>
        </a:defRPr>
      </a:lvl1pPr>
      <a:lvl2pPr marL="457231" algn="l" defTabSz="914462" rtl="0" eaLnBrk="1" latinLnBrk="0" hangingPunct="1">
        <a:defRPr sz="1867" kern="1200">
          <a:solidFill>
            <a:schemeClr val="tx1"/>
          </a:solidFill>
          <a:latin typeface="+mn-lt"/>
          <a:ea typeface="+mn-ea"/>
          <a:cs typeface="+mn-cs"/>
        </a:defRPr>
      </a:lvl2pPr>
      <a:lvl3pPr marL="914462" algn="l" defTabSz="914462" rtl="0" eaLnBrk="1" latinLnBrk="0" hangingPunct="1">
        <a:defRPr sz="1867" kern="1200">
          <a:solidFill>
            <a:schemeClr val="tx1"/>
          </a:solidFill>
          <a:latin typeface="+mn-lt"/>
          <a:ea typeface="+mn-ea"/>
          <a:cs typeface="+mn-cs"/>
        </a:defRPr>
      </a:lvl3pPr>
      <a:lvl4pPr marL="1371694" algn="l" defTabSz="914462" rtl="0" eaLnBrk="1" latinLnBrk="0" hangingPunct="1">
        <a:defRPr sz="1867" kern="1200">
          <a:solidFill>
            <a:schemeClr val="tx1"/>
          </a:solidFill>
          <a:latin typeface="+mn-lt"/>
          <a:ea typeface="+mn-ea"/>
          <a:cs typeface="+mn-cs"/>
        </a:defRPr>
      </a:lvl4pPr>
      <a:lvl5pPr marL="1828925" algn="l" defTabSz="914462" rtl="0" eaLnBrk="1" latinLnBrk="0" hangingPunct="1">
        <a:defRPr sz="1867" kern="1200">
          <a:solidFill>
            <a:schemeClr val="tx1"/>
          </a:solidFill>
          <a:latin typeface="+mn-lt"/>
          <a:ea typeface="+mn-ea"/>
          <a:cs typeface="+mn-cs"/>
        </a:defRPr>
      </a:lvl5pPr>
      <a:lvl6pPr marL="2286156" algn="l" defTabSz="914462" rtl="0" eaLnBrk="1" latinLnBrk="0" hangingPunct="1">
        <a:defRPr sz="1867" kern="1200">
          <a:solidFill>
            <a:schemeClr val="tx1"/>
          </a:solidFill>
          <a:latin typeface="+mn-lt"/>
          <a:ea typeface="+mn-ea"/>
          <a:cs typeface="+mn-cs"/>
        </a:defRPr>
      </a:lvl6pPr>
      <a:lvl7pPr marL="2743387" algn="l" defTabSz="914462" rtl="0" eaLnBrk="1" latinLnBrk="0" hangingPunct="1">
        <a:defRPr sz="1867" kern="1200">
          <a:solidFill>
            <a:schemeClr val="tx1"/>
          </a:solidFill>
          <a:latin typeface="+mn-lt"/>
          <a:ea typeface="+mn-ea"/>
          <a:cs typeface="+mn-cs"/>
        </a:defRPr>
      </a:lvl7pPr>
      <a:lvl8pPr marL="3200619" algn="l" defTabSz="914462" rtl="0" eaLnBrk="1" latinLnBrk="0" hangingPunct="1">
        <a:defRPr sz="1867" kern="1200">
          <a:solidFill>
            <a:schemeClr val="tx1"/>
          </a:solidFill>
          <a:latin typeface="+mn-lt"/>
          <a:ea typeface="+mn-ea"/>
          <a:cs typeface="+mn-cs"/>
        </a:defRPr>
      </a:lvl8pPr>
      <a:lvl9pPr marL="3657850" algn="l" defTabSz="914462"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p15:clr>
            <a:srgbClr val="F26B43"/>
          </p15:clr>
        </p15:guide>
        <p15:guide id="2" orient="horz" pos="1847">
          <p15:clr>
            <a:srgbClr val="F26B43"/>
          </p15:clr>
        </p15:guide>
        <p15:guide id="3" orient="horz" pos="2890">
          <p15:clr>
            <a:srgbClr val="F26B43"/>
          </p15:clr>
        </p15:guide>
        <p15:guide id="4" orient="horz" pos="123">
          <p15:clr>
            <a:srgbClr val="F26B43"/>
          </p15:clr>
        </p15:guide>
        <p15:guide id="5" pos="295">
          <p15:clr>
            <a:srgbClr val="F26B43"/>
          </p15:clr>
        </p15:guide>
        <p15:guide id="6" orient="horz" pos="1892">
          <p15:clr>
            <a:srgbClr val="F26B43"/>
          </p15:clr>
        </p15:guide>
        <p15:guide id="7" pos="1338">
          <p15:clr>
            <a:srgbClr val="F26B43"/>
          </p15:clr>
        </p15:guide>
        <p15:guide id="8" pos="1292">
          <p15:clr>
            <a:srgbClr val="F26B43"/>
          </p15:clr>
        </p15:guide>
        <p15:guide id="9" pos="2336">
          <p15:clr>
            <a:srgbClr val="F26B43"/>
          </p15:clr>
        </p15:guide>
        <p15:guide id="10" pos="2381">
          <p15:clr>
            <a:srgbClr val="F26B43"/>
          </p15:clr>
        </p15:guide>
        <p15:guide id="11" orient="horz" pos="849">
          <p15:clr>
            <a:srgbClr val="F26B43"/>
          </p15:clr>
        </p15:guide>
        <p15:guide id="12" pos="2880">
          <p15:clr>
            <a:srgbClr val="F26B43"/>
          </p15:clr>
        </p15:guide>
        <p15:guide id="13" pos="4422">
          <p15:clr>
            <a:srgbClr val="F26B43"/>
          </p15:clr>
        </p15:guide>
        <p15:guide id="14" pos="3424">
          <p15:clr>
            <a:srgbClr val="F26B43"/>
          </p15:clr>
        </p15:guide>
        <p15:guide id="15" pos="3379">
          <p15:clr>
            <a:srgbClr val="F26B43"/>
          </p15:clr>
        </p15:guide>
        <p15:guide id="16" pos="44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418" y="228600"/>
            <a:ext cx="10943167" cy="757131"/>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417" y="1797051"/>
            <a:ext cx="10943168" cy="4335464"/>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62959811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9" r:id="rId24"/>
  </p:sldLayoutIdLst>
  <p:transition spd="slow">
    <p:push dir="u"/>
  </p:transition>
  <p:timing>
    <p:tnLst>
      <p:par>
        <p:cTn id="1" dur="indefinite" restart="never" nodeType="tmRoot"/>
      </p:par>
    </p:tnLst>
  </p:timing>
  <p:txStyles>
    <p:titleStyle>
      <a:lvl1pPr algn="l" defTabSz="914462" rtl="0" eaLnBrk="1" latinLnBrk="0" hangingPunct="1">
        <a:lnSpc>
          <a:spcPct val="90000"/>
        </a:lnSpc>
        <a:spcBef>
          <a:spcPct val="0"/>
        </a:spcBef>
        <a:buNone/>
        <a:defRPr lang="en-US" sz="5467"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462"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462" rtl="0" eaLnBrk="1" latinLnBrk="0" hangingPunct="1">
        <a:lnSpc>
          <a:spcPct val="90000"/>
        </a:lnSpc>
        <a:spcBef>
          <a:spcPct val="20000"/>
        </a:spcBef>
        <a:buSzPct val="90000"/>
        <a:buFont typeface="Wingdings" pitchFamily="2" charset="2"/>
        <a:buNone/>
        <a:tabLst>
          <a:tab pos="630307" algn="l"/>
        </a:tabLst>
        <a:defRPr sz="2000" kern="1200">
          <a:solidFill>
            <a:schemeClr val="tx1">
              <a:lumMod val="75000"/>
            </a:schemeClr>
          </a:solidFill>
          <a:latin typeface="+mn-lt"/>
          <a:ea typeface="+mn-ea"/>
          <a:cs typeface="+mn-cs"/>
        </a:defRPr>
      </a:lvl2pPr>
      <a:lvl3pPr marL="237061" indent="-237061" algn="l" defTabSz="914462"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886" indent="-223862" algn="l" defTabSz="914462" rtl="0" eaLnBrk="1" latinLnBrk="0" hangingPunct="1">
        <a:lnSpc>
          <a:spcPct val="90000"/>
        </a:lnSpc>
        <a:spcBef>
          <a:spcPct val="20000"/>
        </a:spcBef>
        <a:buSzPct val="90000"/>
        <a:buFont typeface="Wingdings" pitchFamily="2" charset="2"/>
        <a:buChar char="§"/>
        <a:tabLst>
          <a:tab pos="91449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3099" indent="-230213" algn="l" defTabSz="914462"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772"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03"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234"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466"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62" rtl="0" eaLnBrk="1" latinLnBrk="0" hangingPunct="1">
        <a:defRPr sz="1867" kern="1200">
          <a:solidFill>
            <a:schemeClr val="tx1"/>
          </a:solidFill>
          <a:latin typeface="+mn-lt"/>
          <a:ea typeface="+mn-ea"/>
          <a:cs typeface="+mn-cs"/>
        </a:defRPr>
      </a:lvl1pPr>
      <a:lvl2pPr marL="457231" algn="l" defTabSz="914462" rtl="0" eaLnBrk="1" latinLnBrk="0" hangingPunct="1">
        <a:defRPr sz="1867" kern="1200">
          <a:solidFill>
            <a:schemeClr val="tx1"/>
          </a:solidFill>
          <a:latin typeface="+mn-lt"/>
          <a:ea typeface="+mn-ea"/>
          <a:cs typeface="+mn-cs"/>
        </a:defRPr>
      </a:lvl2pPr>
      <a:lvl3pPr marL="914462" algn="l" defTabSz="914462" rtl="0" eaLnBrk="1" latinLnBrk="0" hangingPunct="1">
        <a:defRPr sz="1867" kern="1200">
          <a:solidFill>
            <a:schemeClr val="tx1"/>
          </a:solidFill>
          <a:latin typeface="+mn-lt"/>
          <a:ea typeface="+mn-ea"/>
          <a:cs typeface="+mn-cs"/>
        </a:defRPr>
      </a:lvl3pPr>
      <a:lvl4pPr marL="1371694" algn="l" defTabSz="914462" rtl="0" eaLnBrk="1" latinLnBrk="0" hangingPunct="1">
        <a:defRPr sz="1867" kern="1200">
          <a:solidFill>
            <a:schemeClr val="tx1"/>
          </a:solidFill>
          <a:latin typeface="+mn-lt"/>
          <a:ea typeface="+mn-ea"/>
          <a:cs typeface="+mn-cs"/>
        </a:defRPr>
      </a:lvl4pPr>
      <a:lvl5pPr marL="1828925" algn="l" defTabSz="914462" rtl="0" eaLnBrk="1" latinLnBrk="0" hangingPunct="1">
        <a:defRPr sz="1867" kern="1200">
          <a:solidFill>
            <a:schemeClr val="tx1"/>
          </a:solidFill>
          <a:latin typeface="+mn-lt"/>
          <a:ea typeface="+mn-ea"/>
          <a:cs typeface="+mn-cs"/>
        </a:defRPr>
      </a:lvl5pPr>
      <a:lvl6pPr marL="2286156" algn="l" defTabSz="914462" rtl="0" eaLnBrk="1" latinLnBrk="0" hangingPunct="1">
        <a:defRPr sz="1867" kern="1200">
          <a:solidFill>
            <a:schemeClr val="tx1"/>
          </a:solidFill>
          <a:latin typeface="+mn-lt"/>
          <a:ea typeface="+mn-ea"/>
          <a:cs typeface="+mn-cs"/>
        </a:defRPr>
      </a:lvl6pPr>
      <a:lvl7pPr marL="2743387" algn="l" defTabSz="914462" rtl="0" eaLnBrk="1" latinLnBrk="0" hangingPunct="1">
        <a:defRPr sz="1867" kern="1200">
          <a:solidFill>
            <a:schemeClr val="tx1"/>
          </a:solidFill>
          <a:latin typeface="+mn-lt"/>
          <a:ea typeface="+mn-ea"/>
          <a:cs typeface="+mn-cs"/>
        </a:defRPr>
      </a:lvl7pPr>
      <a:lvl8pPr marL="3200619" algn="l" defTabSz="914462" rtl="0" eaLnBrk="1" latinLnBrk="0" hangingPunct="1">
        <a:defRPr sz="1867" kern="1200">
          <a:solidFill>
            <a:schemeClr val="tx1"/>
          </a:solidFill>
          <a:latin typeface="+mn-lt"/>
          <a:ea typeface="+mn-ea"/>
          <a:cs typeface="+mn-cs"/>
        </a:defRPr>
      </a:lvl8pPr>
      <a:lvl9pPr marL="3657850" algn="l" defTabSz="914462"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p15:clr>
            <a:srgbClr val="F26B43"/>
          </p15:clr>
        </p15:guide>
        <p15:guide id="2" orient="horz" pos="1847">
          <p15:clr>
            <a:srgbClr val="F26B43"/>
          </p15:clr>
        </p15:guide>
        <p15:guide id="3" orient="horz" pos="2890">
          <p15:clr>
            <a:srgbClr val="F26B43"/>
          </p15:clr>
        </p15:guide>
        <p15:guide id="4" orient="horz" pos="123">
          <p15:clr>
            <a:srgbClr val="F26B43"/>
          </p15:clr>
        </p15:guide>
        <p15:guide id="5" pos="295">
          <p15:clr>
            <a:srgbClr val="F26B43"/>
          </p15:clr>
        </p15:guide>
        <p15:guide id="6" orient="horz" pos="1892">
          <p15:clr>
            <a:srgbClr val="F26B43"/>
          </p15:clr>
        </p15:guide>
        <p15:guide id="7" pos="1338">
          <p15:clr>
            <a:srgbClr val="F26B43"/>
          </p15:clr>
        </p15:guide>
        <p15:guide id="8" pos="1292">
          <p15:clr>
            <a:srgbClr val="F26B43"/>
          </p15:clr>
        </p15:guide>
        <p15:guide id="9" pos="2336">
          <p15:clr>
            <a:srgbClr val="F26B43"/>
          </p15:clr>
        </p15:guide>
        <p15:guide id="10" pos="2381">
          <p15:clr>
            <a:srgbClr val="F26B43"/>
          </p15:clr>
        </p15:guide>
        <p15:guide id="11" orient="horz" pos="849">
          <p15:clr>
            <a:srgbClr val="F26B43"/>
          </p15:clr>
        </p15:guide>
        <p15:guide id="12" pos="2880">
          <p15:clr>
            <a:srgbClr val="F26B43"/>
          </p15:clr>
        </p15:guide>
        <p15:guide id="13" pos="4422">
          <p15:clr>
            <a:srgbClr val="F26B43"/>
          </p15:clr>
        </p15:guide>
        <p15:guide id="14" pos="3424">
          <p15:clr>
            <a:srgbClr val="F26B43"/>
          </p15:clr>
        </p15:guide>
        <p15:guide id="15" pos="3379">
          <p15:clr>
            <a:srgbClr val="F26B43"/>
          </p15:clr>
        </p15:guide>
        <p15:guide id="16" pos="44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hyperlink" Target="http://fsharp.github.io/"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5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hyperlink" Target="http://fslang.uservoice.com/"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fsreveal.azurewebsites.net/#/1" TargetMode="External"/><Relationship Id="rId2" Type="http://schemas.openxmlformats.org/officeDocument/2006/relationships/hyperlink" Target="http://fsharp.github.io/FSharp.Compiler.Service"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hyperlink" Target="http://fsharp.github.io/FSharp.Data/images/wb.gif" TargetMode="External"/><Relationship Id="rId2" Type="http://schemas.openxmlformats.org/officeDocument/2006/relationships/hyperlink" Target="http://fsharp.github.io/FSharp.Data/images/csv.gif" TargetMode="Externa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hyperlink" Target="http://github.com/nessos/mbrace" TargetMode="External"/><Relationship Id="rId2" Type="http://schemas.openxmlformats.org/officeDocument/2006/relationships/hyperlink" Target="http://github.com/nessos/Vagrant" TargetMode="Externa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normAutofit/>
          </a:bodyPr>
          <a:lstStyle/>
          <a:p>
            <a:r>
              <a:rPr lang="en-GB" sz="5400" dirty="0" smtClean="0">
                <a:sym typeface="Wingdings" pitchFamily="2" charset="2"/>
              </a:rPr>
              <a:t>The F</a:t>
            </a:r>
            <a:r>
              <a:rPr lang="en-GB" sz="5400" smtClean="0">
                <a:sym typeface="Wingdings" pitchFamily="2" charset="2"/>
              </a:rPr>
              <a:t># </a:t>
            </a:r>
            <a:r>
              <a:rPr lang="en-GB" sz="5400" smtClean="0">
                <a:sym typeface="Wingdings" pitchFamily="2" charset="2"/>
              </a:rPr>
              <a:t>Path </a:t>
            </a:r>
            <a:r>
              <a:rPr lang="en-GB" sz="5400" smtClean="0">
                <a:sym typeface="Wingdings" pitchFamily="2" charset="2"/>
              </a:rPr>
              <a:t>to </a:t>
            </a:r>
            <a:r>
              <a:rPr lang="en-GB" sz="5400" dirty="0" smtClean="0">
                <a:sym typeface="Wingdings" pitchFamily="2" charset="2"/>
              </a:rPr>
              <a:t>Relaxation</a:t>
            </a:r>
          </a:p>
        </p:txBody>
      </p:sp>
      <p:sp>
        <p:nvSpPr>
          <p:cNvPr id="2" name="Text Placeholder 1"/>
          <p:cNvSpPr>
            <a:spLocks noGrp="1"/>
          </p:cNvSpPr>
          <p:nvPr>
            <p:ph type="body" sz="quarter" idx="11"/>
          </p:nvPr>
        </p:nvSpPr>
        <p:spPr/>
        <p:txBody>
          <a:bodyPr>
            <a:normAutofit fontScale="77500" lnSpcReduction="20000"/>
          </a:bodyPr>
          <a:lstStyle/>
          <a:p>
            <a:pPr>
              <a:lnSpc>
                <a:spcPct val="120000"/>
              </a:lnSpc>
            </a:pPr>
            <a:r>
              <a:rPr lang="en-GB" sz="2800" dirty="0" smtClean="0">
                <a:sym typeface="Wingdings" pitchFamily="2" charset="2"/>
              </a:rPr>
              <a:t>Language Design, Tools, Platforms, Community, Ecosystem, </a:t>
            </a:r>
            <a:r>
              <a:rPr lang="en-GB" sz="2800" dirty="0" err="1" smtClean="0">
                <a:sym typeface="Wingdings" pitchFamily="2" charset="2"/>
              </a:rPr>
              <a:t>Exosystem</a:t>
            </a:r>
            <a:r>
              <a:rPr lang="en-GB" sz="2800" dirty="0" smtClean="0">
                <a:sym typeface="Wingdings" pitchFamily="2" charset="2"/>
              </a:rPr>
              <a:t>, Openness, Cross-platform, …</a:t>
            </a:r>
            <a:endParaRPr lang="en-US" dirty="0" smtClean="0"/>
          </a:p>
          <a:p>
            <a:endParaRPr lang="en-GB" dirty="0" smtClean="0"/>
          </a:p>
          <a:p>
            <a:r>
              <a:rPr lang="en-GB" dirty="0" smtClean="0"/>
              <a:t>Don Syme, F# Community Contributor</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1" y="305529"/>
            <a:ext cx="25527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0" y="6021288"/>
            <a:ext cx="12192000" cy="957811"/>
          </a:xfrm>
          <a:prstGeom prst="rect">
            <a:avLst/>
          </a:prstGeom>
        </p:spPr>
      </p:pic>
    </p:spTree>
    <p:extLst>
      <p:ext uri="{BB962C8B-B14F-4D97-AF65-F5344CB8AC3E}">
        <p14:creationId xmlns:p14="http://schemas.microsoft.com/office/powerpoint/2010/main" val="2579835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3323987"/>
          </a:xfrm>
        </p:spPr>
        <p:txBody>
          <a:bodyPr/>
          <a:lstStyle/>
          <a:p>
            <a:r>
              <a:rPr lang="en-GB" sz="4000" dirty="0" smtClean="0">
                <a:latin typeface="Segoe UI Light" panose="020B0502040204020203" pitchFamily="34" charset="0"/>
              </a:rPr>
              <a:t>The F# Approach (also Scala, Swift, …)</a:t>
            </a:r>
            <a:br>
              <a:rPr lang="en-GB" sz="4000" dirty="0" smtClean="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3200" dirty="0" smtClean="0">
                <a:latin typeface="Segoe UI Light" panose="020B0502040204020203" pitchFamily="34" charset="0"/>
              </a:rPr>
              <a:t>Embrace industry-standard </a:t>
            </a:r>
            <a:r>
              <a:rPr lang="en-GB" sz="3200" dirty="0" smtClean="0">
                <a:gradFill>
                  <a:gsLst>
                    <a:gs pos="0">
                      <a:schemeClr val="tx1"/>
                    </a:gs>
                    <a:gs pos="86000">
                      <a:schemeClr val="tx1"/>
                    </a:gs>
                  </a:gsLst>
                  <a:lin ang="5400000" scaled="0"/>
                </a:gradFill>
                <a:latin typeface="Segoe Light" pitchFamily="34" charset="0"/>
              </a:rPr>
              <a:t>runtime layers, and influence them. Keep </a:t>
            </a:r>
            <a:r>
              <a:rPr lang="en-GB" sz="3200" dirty="0" err="1" smtClean="0">
                <a:gradFill>
                  <a:gsLst>
                    <a:gs pos="0">
                      <a:schemeClr val="tx1"/>
                    </a:gs>
                    <a:gs pos="86000">
                      <a:schemeClr val="tx1"/>
                    </a:gs>
                  </a:gsLst>
                  <a:lin ang="5400000" scaled="0"/>
                </a:gradFill>
                <a:latin typeface="Segoe Light" pitchFamily="34" charset="0"/>
              </a:rPr>
              <a:t>exosystem</a:t>
            </a:r>
            <a:r>
              <a:rPr lang="en-GB" sz="3200" dirty="0" smtClean="0">
                <a:gradFill>
                  <a:gsLst>
                    <a:gs pos="0">
                      <a:schemeClr val="tx1"/>
                    </a:gs>
                    <a:gs pos="86000">
                      <a:schemeClr val="tx1"/>
                    </a:gs>
                  </a:gsLst>
                  <a:lin ang="5400000" scaled="0"/>
                </a:gradFill>
                <a:latin typeface="Segoe Light" pitchFamily="34" charset="0"/>
              </a:rPr>
              <a:t> at an appropriate distance. Design with end-to-end </a:t>
            </a:r>
            <a:r>
              <a:rPr lang="en-GB" sz="3200" dirty="0" err="1" smtClean="0">
                <a:gradFill>
                  <a:gsLst>
                    <a:gs pos="0">
                      <a:schemeClr val="tx1"/>
                    </a:gs>
                    <a:gs pos="86000">
                      <a:schemeClr val="tx1"/>
                    </a:gs>
                  </a:gsLst>
                  <a:lin ang="5400000" scaled="0"/>
                </a:gradFill>
                <a:latin typeface="Segoe Light" pitchFamily="34" charset="0"/>
              </a:rPr>
              <a:t>interop</a:t>
            </a:r>
            <a:r>
              <a:rPr lang="en-GB" sz="3200" dirty="0" smtClean="0">
                <a:gradFill>
                  <a:gsLst>
                    <a:gs pos="0">
                      <a:schemeClr val="tx1"/>
                    </a:gs>
                    <a:gs pos="86000">
                      <a:schemeClr val="tx1"/>
                    </a:gs>
                  </a:gsLst>
                  <a:lin ang="5400000" scaled="0"/>
                </a:gradFill>
                <a:latin typeface="Segoe Light" pitchFamily="34" charset="0"/>
              </a:rPr>
              <a:t> </a:t>
            </a:r>
            <a:r>
              <a:rPr lang="en-GB" sz="3200" dirty="0">
                <a:gradFill>
                  <a:gsLst>
                    <a:gs pos="0">
                      <a:schemeClr val="tx1"/>
                    </a:gs>
                    <a:gs pos="86000">
                      <a:schemeClr val="tx1"/>
                    </a:gs>
                  </a:gsLst>
                  <a:lin ang="5400000" scaled="0"/>
                </a:gradFill>
                <a:latin typeface="Segoe Light" pitchFamily="34" charset="0"/>
              </a:rPr>
              <a:t>in mind</a:t>
            </a:r>
            <a:r>
              <a:rPr lang="en-GB" sz="3200" dirty="0" smtClean="0">
                <a:gradFill>
                  <a:gsLst>
                    <a:gs pos="0">
                      <a:schemeClr val="tx1"/>
                    </a:gs>
                    <a:gs pos="86000">
                      <a:schemeClr val="tx1"/>
                    </a:gs>
                  </a:gsLst>
                  <a:lin ang="5400000" scaled="0"/>
                </a:gradFill>
                <a:latin typeface="Segoe Light" pitchFamily="34" charset="0"/>
              </a:rPr>
              <a:t>. Compromise where needed.</a:t>
            </a:r>
            <a:br>
              <a:rPr lang="en-GB" sz="3200" dirty="0" smtClean="0">
                <a:gradFill>
                  <a:gsLst>
                    <a:gs pos="0">
                      <a:schemeClr val="tx1"/>
                    </a:gs>
                    <a:gs pos="86000">
                      <a:schemeClr val="tx1"/>
                    </a:gs>
                  </a:gsLst>
                  <a:lin ang="5400000" scaled="0"/>
                </a:gradFill>
                <a:latin typeface="Segoe Light" pitchFamily="34" charset="0"/>
              </a:rPr>
            </a:br>
            <a:r>
              <a:rPr lang="en-GB" sz="3200" dirty="0">
                <a:gradFill>
                  <a:gsLst>
                    <a:gs pos="0">
                      <a:schemeClr val="tx1"/>
                    </a:gs>
                    <a:gs pos="86000">
                      <a:schemeClr val="tx1"/>
                    </a:gs>
                  </a:gsLst>
                  <a:lin ang="5400000" scaled="0"/>
                </a:gradFill>
                <a:latin typeface="Segoe Light" pitchFamily="34" charset="0"/>
              </a:rPr>
              <a:t/>
            </a:r>
            <a:br>
              <a:rPr lang="en-GB" sz="3200" dirty="0">
                <a:gradFill>
                  <a:gsLst>
                    <a:gs pos="0">
                      <a:schemeClr val="tx1"/>
                    </a:gs>
                    <a:gs pos="86000">
                      <a:schemeClr val="tx1"/>
                    </a:gs>
                  </a:gsLst>
                  <a:lin ang="5400000" scaled="0"/>
                </a:gradFill>
                <a:latin typeface="Segoe Light" pitchFamily="34" charset="0"/>
              </a:rPr>
            </a:br>
            <a:endParaRPr lang="en-GB" sz="3200" dirty="0">
              <a:latin typeface="Segoe UI Light" panose="020B0502040204020203" pitchFamily="34" charset="0"/>
            </a:endParaRPr>
          </a:p>
        </p:txBody>
      </p:sp>
    </p:spTree>
    <p:extLst>
      <p:ext uri="{BB962C8B-B14F-4D97-AF65-F5344CB8AC3E}">
        <p14:creationId xmlns:p14="http://schemas.microsoft.com/office/powerpoint/2010/main" val="42499679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3919535"/>
          </a:xfrm>
        </p:spPr>
        <p:txBody>
          <a:bodyPr/>
          <a:lstStyle/>
          <a:p>
            <a:r>
              <a:rPr lang="en-GB" sz="4000" dirty="0" smtClean="0">
                <a:latin typeface="Segoe UI Light" panose="020B0502040204020203" pitchFamily="34" charset="0"/>
              </a:rPr>
              <a:t>Relaxation Achieved </a:t>
            </a:r>
            <a:r>
              <a:rPr lang="en-GB" sz="4000" dirty="0" smtClean="0">
                <a:latin typeface="Segoe UI Light" panose="020B0502040204020203" pitchFamily="34" charset="0"/>
                <a:sym typeface="Wingdings" panose="05000000000000000000" pitchFamily="2" charset="2"/>
              </a:rPr>
              <a:t></a:t>
            </a:r>
            <a:r>
              <a:rPr lang="en-GB" sz="4000" dirty="0" smtClean="0">
                <a:latin typeface="Segoe UI Light" panose="020B0502040204020203" pitchFamily="34" charset="0"/>
              </a:rPr>
              <a:t> </a:t>
            </a:r>
            <a:br>
              <a:rPr lang="en-GB" sz="4000" dirty="0" smtClean="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sym typeface="Wingdings" panose="05000000000000000000" pitchFamily="2" charset="2"/>
              </a:rPr>
              <a:t></a:t>
            </a:r>
            <a:r>
              <a:rPr lang="en-GB" sz="3200" dirty="0" smtClean="0">
                <a:latin typeface="Segoe UI Light" panose="020B0502040204020203" pitchFamily="34" charset="0"/>
              </a:rPr>
              <a:t>Today’s FP languages are immensely interoperable while staying true to FP principles.</a:t>
            </a:r>
            <a:br>
              <a:rPr lang="en-GB" sz="3200" dirty="0" smtClean="0">
                <a:latin typeface="Segoe UI Light" panose="020B0502040204020203" pitchFamily="34" charset="0"/>
              </a:rPr>
            </a:br>
            <a:r>
              <a:rPr lang="en-GB" sz="1100" dirty="0" smtClean="0">
                <a:latin typeface="Segoe UI Light" panose="020B0502040204020203" pitchFamily="34" charset="0"/>
              </a:rPr>
              <a:t/>
            </a:r>
            <a:br>
              <a:rPr lang="en-GB" sz="1100" dirty="0" smtClean="0">
                <a:latin typeface="Segoe UI Light" panose="020B0502040204020203" pitchFamily="34" charset="0"/>
              </a:rPr>
            </a:br>
            <a:r>
              <a:rPr lang="en-GB" sz="3200" dirty="0">
                <a:latin typeface="Segoe UI Light" panose="020B0502040204020203" pitchFamily="34" charset="0"/>
                <a:sym typeface="Wingdings" panose="05000000000000000000" pitchFamily="2" charset="2"/>
              </a:rPr>
              <a:t> </a:t>
            </a:r>
            <a:r>
              <a:rPr lang="en-GB" sz="3200" dirty="0" smtClean="0">
                <a:latin typeface="Segoe UI Light" panose="020B0502040204020203" pitchFamily="34" charset="0"/>
              </a:rPr>
              <a:t>F# type providers raise </a:t>
            </a:r>
            <a:r>
              <a:rPr lang="en-GB" sz="3200" dirty="0" err="1" smtClean="0">
                <a:latin typeface="Segoe UI Light" panose="020B0502040204020203" pitchFamily="34" charset="0"/>
              </a:rPr>
              <a:t>interop</a:t>
            </a:r>
            <a:r>
              <a:rPr lang="en-GB" sz="3200" dirty="0" smtClean="0">
                <a:latin typeface="Segoe UI Light" panose="020B0502040204020203" pitchFamily="34" charset="0"/>
              </a:rPr>
              <a:t> to a completely new level</a:t>
            </a:r>
            <a:br>
              <a:rPr lang="en-GB" sz="3200" dirty="0" smtClean="0">
                <a:latin typeface="Segoe UI Light" panose="020B0502040204020203" pitchFamily="34" charset="0"/>
              </a:rPr>
            </a:br>
            <a:r>
              <a:rPr lang="en-GB" sz="3200" dirty="0">
                <a:latin typeface="Segoe UI Light" panose="020B0502040204020203" pitchFamily="34" charset="0"/>
              </a:rPr>
              <a:t/>
            </a:r>
            <a:br>
              <a:rPr lang="en-GB" sz="3200" dirty="0">
                <a:latin typeface="Segoe UI Light" panose="020B0502040204020203" pitchFamily="34" charset="0"/>
              </a:rPr>
            </a:br>
            <a:r>
              <a:rPr lang="en-GB" sz="2000" dirty="0" smtClean="0">
                <a:latin typeface="Segoe UI Light" panose="020B0502040204020203" pitchFamily="34" charset="0"/>
                <a:sym typeface="Wingdings" panose="05000000000000000000" pitchFamily="2" charset="2"/>
              </a:rPr>
              <a:t>Some tensions remain – not all functional techniques are easily implemented on industry standard VMs</a:t>
            </a:r>
            <a:br>
              <a:rPr lang="en-GB" sz="2000" dirty="0" smtClean="0">
                <a:latin typeface="Segoe UI Light" panose="020B0502040204020203" pitchFamily="34" charset="0"/>
                <a:sym typeface="Wingdings" panose="05000000000000000000" pitchFamily="2" charset="2"/>
              </a:rPr>
            </a:br>
            <a:endParaRPr lang="en-GB" sz="3600" dirty="0">
              <a:latin typeface="Segoe UI Light" panose="020B0502040204020203" pitchFamily="34" charset="0"/>
            </a:endParaRPr>
          </a:p>
        </p:txBody>
      </p:sp>
      <p:grpSp>
        <p:nvGrpSpPr>
          <p:cNvPr id="2" name="Group 1"/>
          <p:cNvGrpSpPr/>
          <p:nvPr/>
        </p:nvGrpSpPr>
        <p:grpSpPr>
          <a:xfrm>
            <a:off x="7593496" y="198783"/>
            <a:ext cx="4452786" cy="1338469"/>
            <a:chOff x="593457" y="490177"/>
            <a:chExt cx="10790217" cy="3082919"/>
          </a:xfrm>
        </p:grpSpPr>
        <p:grpSp>
          <p:nvGrpSpPr>
            <p:cNvPr id="3" name="Group 2"/>
            <p:cNvGrpSpPr/>
            <p:nvPr/>
          </p:nvGrpSpPr>
          <p:grpSpPr>
            <a:xfrm>
              <a:off x="593457" y="490177"/>
              <a:ext cx="10790217" cy="3082919"/>
              <a:chOff x="633213" y="490177"/>
              <a:chExt cx="10790217" cy="3082919"/>
            </a:xfrm>
          </p:grpSpPr>
          <p:sp>
            <p:nvSpPr>
              <p:cNvPr id="5" name="Freeform 4"/>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dirty="0" smtClean="0"/>
                  <a:t>Functional</a:t>
                </a:r>
                <a:endParaRPr lang="en-GB" sz="2000" kern="1200" dirty="0"/>
              </a:p>
            </p:txBody>
          </p:sp>
          <p:sp>
            <p:nvSpPr>
              <p:cNvPr id="6" name="Freeform 5"/>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smtClean="0"/>
                  <a:t>Interop</a:t>
                </a:r>
                <a:endParaRPr lang="en-GB" sz="2000" kern="1200" dirty="0"/>
              </a:p>
            </p:txBody>
          </p:sp>
        </p:grpSp>
        <p:sp>
          <p:nvSpPr>
            <p:cNvPr id="7" name="Left-Right Arrow 6"/>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9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151390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X</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Y</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2" name="TextBox 1"/>
          <p:cNvSpPr txBox="1"/>
          <p:nvPr/>
        </p:nvSpPr>
        <p:spPr>
          <a:xfrm>
            <a:off x="5871294" y="1445067"/>
            <a:ext cx="440826" cy="1231106"/>
          </a:xfrm>
          <a:prstGeom prst="rect">
            <a:avLst/>
          </a:prstGeom>
          <a:noFill/>
        </p:spPr>
        <p:txBody>
          <a:bodyPr wrap="none" lIns="0" tIns="0" rIns="0" bIns="0" rtlCol="0">
            <a:spAutoFit/>
          </a:bodyPr>
          <a:lstStyle/>
          <a:p>
            <a:r>
              <a:rPr lang="en-GB" sz="8000" b="1" dirty="0" smtClean="0">
                <a:gradFill>
                  <a:gsLst>
                    <a:gs pos="0">
                      <a:schemeClr val="tx1"/>
                    </a:gs>
                    <a:gs pos="86000">
                      <a:schemeClr val="tx1"/>
                    </a:gs>
                  </a:gsLst>
                  <a:lin ang="5400000" scaled="0"/>
                </a:gradFill>
                <a:latin typeface="Segoe Light" pitchFamily="34" charset="0"/>
              </a:rPr>
              <a:t>?</a:t>
            </a:r>
            <a:endParaRPr lang="en-GB" sz="2200" b="1"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381526914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Enterprise</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Openness</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389420534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09982034"/>
              </p:ext>
            </p:extLst>
          </p:nvPr>
        </p:nvGraphicFramePr>
        <p:xfrm>
          <a:off x="1317938" y="1146220"/>
          <a:ext cx="9620518" cy="5190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GB" dirty="0" smtClean="0">
                <a:latin typeface="Segoe UI Light" panose="020B0502040204020203" pitchFamily="34" charset="0"/>
              </a:rPr>
              <a:t>TL;DR – Where we are now</a:t>
            </a:r>
            <a:endParaRPr lang="en-GB" dirty="0">
              <a:latin typeface="Segoe UI Light" panose="020B0502040204020203" pitchFamily="34" charset="0"/>
            </a:endParaRPr>
          </a:p>
        </p:txBody>
      </p:sp>
    </p:spTree>
    <p:extLst>
      <p:ext uri="{BB962C8B-B14F-4D97-AF65-F5344CB8AC3E}">
        <p14:creationId xmlns:p14="http://schemas.microsoft.com/office/powerpoint/2010/main" val="3367051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5DBDC61F-9554-4F83-A359-6FE8F2984F7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6173910-6CAB-4A25-AC9D-B4857C42D83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3EB88B9-0AA2-4E01-A4D0-65EDC49182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3BA32929-EE9C-4E0C-85E5-8B6344E85F5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EABEB6C-F727-47C6-9ED2-69321E699B0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EFEE37CB-8353-4BE7-B437-3CC87860D94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1186CC94-DC70-4D57-A77D-37EDB4FD06E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8DF07D46-6FCE-4D78-BE30-6F59EF76CF27}"/>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C74EC330-05F3-47AC-A5BF-0DC71ACE696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841" y="2576349"/>
            <a:ext cx="8376787" cy="609398"/>
          </a:xfrm>
        </p:spPr>
        <p:txBody>
          <a:bodyPr/>
          <a:lstStyle/>
          <a:p>
            <a:r>
              <a:rPr lang="en-GB" sz="4400" dirty="0" smtClean="0">
                <a:latin typeface="Segoe UI Light" panose="020B0502040204020203" pitchFamily="34" charset="0"/>
              </a:rPr>
              <a:t>In one year, we’ve come a long way!</a:t>
            </a:r>
            <a:endParaRPr lang="en-GB" sz="4400" dirty="0">
              <a:latin typeface="Segoe UI Light" panose="020B0502040204020203" pitchFamily="34" charset="0"/>
            </a:endParaRPr>
          </a:p>
        </p:txBody>
      </p:sp>
    </p:spTree>
    <p:extLst>
      <p:ext uri="{BB962C8B-B14F-4D97-AF65-F5344CB8AC3E}">
        <p14:creationId xmlns:p14="http://schemas.microsoft.com/office/powerpoint/2010/main" val="2426819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12353621"/>
              </p:ext>
            </p:extLst>
          </p:nvPr>
        </p:nvGraphicFramePr>
        <p:xfrm>
          <a:off x="1797491" y="1514901"/>
          <a:ext cx="8382000" cy="4548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GB" dirty="0" smtClean="0">
                <a:latin typeface="Segoe UI Light" panose="020B0502040204020203" pitchFamily="34" charset="0"/>
              </a:rPr>
              <a:t>The Puzzle</a:t>
            </a:r>
            <a:endParaRPr lang="en-GB" dirty="0">
              <a:latin typeface="Segoe UI Light" panose="020B0502040204020203" pitchFamily="34" charset="0"/>
            </a:endParaRPr>
          </a:p>
        </p:txBody>
      </p:sp>
      <p:sp>
        <p:nvSpPr>
          <p:cNvPr id="6" name="Rectangular Callout 5"/>
          <p:cNvSpPr/>
          <p:nvPr/>
        </p:nvSpPr>
        <p:spPr bwMode="auto">
          <a:xfrm>
            <a:off x="3140299" y="5688453"/>
            <a:ext cx="3659745" cy="1015659"/>
          </a:xfrm>
          <a:prstGeom prst="wedgeRectCallout">
            <a:avLst>
              <a:gd name="adj1" fmla="val 23199"/>
              <a:gd name="adj2" fmla="val -104952"/>
            </a:avLst>
          </a:prstGeom>
          <a:solidFill>
            <a:schemeClr val="accent1"/>
          </a:solidFill>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000" b="1" dirty="0" err="1" smtClean="0">
                <a:gradFill>
                  <a:gsLst>
                    <a:gs pos="0">
                      <a:srgbClr val="FFFFFF"/>
                    </a:gs>
                    <a:gs pos="100000">
                      <a:srgbClr val="FFFFFF"/>
                    </a:gs>
                  </a:gsLst>
                  <a:lin ang="5400000" scaled="0"/>
                </a:gradFill>
                <a:latin typeface="Segoe Light" pitchFamily="34" charset="0"/>
              </a:rPr>
              <a:t>XamarinStudio</a:t>
            </a:r>
            <a:r>
              <a:rPr lang="en-GB" sz="2000" b="1" dirty="0" smtClean="0">
                <a:gradFill>
                  <a:gsLst>
                    <a:gs pos="0">
                      <a:srgbClr val="FFFFFF"/>
                    </a:gs>
                    <a:gs pos="100000">
                      <a:srgbClr val="FFFFFF"/>
                    </a:gs>
                  </a:gsLst>
                  <a:lin ang="5400000" scaled="0"/>
                </a:gradFill>
                <a:latin typeface="Segoe Light" pitchFamily="34" charset="0"/>
              </a:rPr>
              <a:t>,  </a:t>
            </a:r>
            <a:r>
              <a:rPr lang="en-GB" sz="2000" b="1" dirty="0" err="1" smtClean="0">
                <a:gradFill>
                  <a:gsLst>
                    <a:gs pos="0">
                      <a:srgbClr val="FFFFFF"/>
                    </a:gs>
                    <a:gs pos="100000">
                      <a:srgbClr val="FFFFFF"/>
                    </a:gs>
                  </a:gsLst>
                  <a:lin ang="5400000" scaled="0"/>
                </a:gradFill>
                <a:latin typeface="Segoe Light" pitchFamily="34" charset="0"/>
              </a:rPr>
              <a:t>Emacs</a:t>
            </a:r>
            <a:r>
              <a:rPr lang="en-GB" sz="2000" b="1" dirty="0" smtClean="0">
                <a:gradFill>
                  <a:gsLst>
                    <a:gs pos="0">
                      <a:srgbClr val="FFFFFF"/>
                    </a:gs>
                    <a:gs pos="100000">
                      <a:srgbClr val="FFFFFF"/>
                    </a:gs>
                  </a:gsLst>
                  <a:lin ang="5400000" scaled="0"/>
                </a:gradFill>
                <a:latin typeface="Segoe Light" pitchFamily="34" charset="0"/>
              </a:rPr>
              <a:t>, Vim, </a:t>
            </a:r>
          </a:p>
          <a:p>
            <a:pPr algn="ctr" defTabSz="914099" fontAlgn="base">
              <a:spcBef>
                <a:spcPct val="0"/>
              </a:spcBef>
              <a:spcAft>
                <a:spcPct val="0"/>
              </a:spcAft>
            </a:pPr>
            <a:r>
              <a:rPr lang="en-GB" sz="2000" b="1" dirty="0" err="1" smtClean="0">
                <a:gradFill>
                  <a:gsLst>
                    <a:gs pos="0">
                      <a:srgbClr val="FFFFFF"/>
                    </a:gs>
                    <a:gs pos="100000">
                      <a:srgbClr val="FFFFFF"/>
                    </a:gs>
                  </a:gsLst>
                  <a:lin ang="5400000" scaled="0"/>
                </a:gradFill>
                <a:latin typeface="Segoe Light" pitchFamily="34" charset="0"/>
              </a:rPr>
              <a:t>FSharp.Compiler.Service</a:t>
            </a:r>
            <a:endParaRPr lang="en-GB" sz="2000" b="1" dirty="0">
              <a:gradFill>
                <a:gsLst>
                  <a:gs pos="0">
                    <a:srgbClr val="FFFFFF"/>
                  </a:gs>
                  <a:gs pos="100000">
                    <a:srgbClr val="FFFFFF"/>
                  </a:gs>
                </a:gsLst>
                <a:lin ang="5400000" scaled="0"/>
              </a:gradFill>
              <a:latin typeface="Segoe Light" pitchFamily="34" charset="0"/>
            </a:endParaRPr>
          </a:p>
          <a:p>
            <a:pPr algn="ctr" defTabSz="914099" fontAlgn="base">
              <a:spcBef>
                <a:spcPct val="0"/>
              </a:spcBef>
              <a:spcAft>
                <a:spcPct val="0"/>
              </a:spcAft>
            </a:pPr>
            <a:r>
              <a:rPr lang="en-GB" sz="2000" b="1" dirty="0" smtClean="0">
                <a:gradFill>
                  <a:gsLst>
                    <a:gs pos="0">
                      <a:srgbClr val="FFFFFF"/>
                    </a:gs>
                    <a:gs pos="100000">
                      <a:srgbClr val="FFFFFF"/>
                    </a:gs>
                  </a:gsLst>
                  <a:lin ang="5400000" scaled="0"/>
                </a:gradFill>
                <a:latin typeface="Segoe Light" pitchFamily="34" charset="0"/>
              </a:rPr>
              <a:t>Visual F# Power Tools …</a:t>
            </a:r>
          </a:p>
        </p:txBody>
      </p:sp>
      <p:sp>
        <p:nvSpPr>
          <p:cNvPr id="7" name="Rectangular Callout 6"/>
          <p:cNvSpPr/>
          <p:nvPr/>
        </p:nvSpPr>
        <p:spPr bwMode="auto">
          <a:xfrm>
            <a:off x="185530" y="2281415"/>
            <a:ext cx="2198194" cy="1938988"/>
          </a:xfrm>
          <a:prstGeom prst="wedgeRectCallout">
            <a:avLst>
              <a:gd name="adj1" fmla="val 66603"/>
              <a:gd name="adj2" fmla="val 48404"/>
            </a:avLst>
          </a:prstGeom>
          <a:solidFill>
            <a:schemeClr val="accent1"/>
          </a:solidFill>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000" dirty="0" smtClean="0">
                <a:gradFill>
                  <a:gsLst>
                    <a:gs pos="0">
                      <a:srgbClr val="FFFFFF"/>
                    </a:gs>
                    <a:gs pos="100000">
                      <a:srgbClr val="FFFFFF"/>
                    </a:gs>
                  </a:gsLst>
                  <a:lin ang="5400000" scaled="0"/>
                </a:gradFill>
                <a:latin typeface="Segoe Light" pitchFamily="34" charset="0"/>
              </a:rPr>
              <a:t>The </a:t>
            </a:r>
          </a:p>
          <a:p>
            <a:pPr algn="ctr" defTabSz="914099" fontAlgn="base">
              <a:spcBef>
                <a:spcPct val="0"/>
              </a:spcBef>
              <a:spcAft>
                <a:spcPct val="0"/>
              </a:spcAft>
            </a:pPr>
            <a:r>
              <a:rPr lang="en-GB" sz="2000" b="1" dirty="0" smtClean="0">
                <a:gradFill>
                  <a:gsLst>
                    <a:gs pos="0">
                      <a:srgbClr val="FFFFFF"/>
                    </a:gs>
                    <a:gs pos="100000">
                      <a:srgbClr val="FFFFFF"/>
                    </a:gs>
                  </a:gsLst>
                  <a:lin ang="5400000" scaled="0"/>
                </a:gradFill>
                <a:latin typeface="Segoe Light" pitchFamily="34" charset="0"/>
              </a:rPr>
              <a:t>F# Software Foundation</a:t>
            </a:r>
            <a:r>
              <a:rPr lang="en-GB" sz="2000" dirty="0" smtClean="0">
                <a:gradFill>
                  <a:gsLst>
                    <a:gs pos="0">
                      <a:srgbClr val="FFFFFF"/>
                    </a:gs>
                    <a:gs pos="100000">
                      <a:srgbClr val="FFFFFF"/>
                    </a:gs>
                  </a:gsLst>
                  <a:lin ang="5400000" scaled="0"/>
                </a:gradFill>
                <a:latin typeface="Segoe Light" pitchFamily="34" charset="0"/>
              </a:rPr>
              <a:t> as a voice for F# </a:t>
            </a:r>
          </a:p>
          <a:p>
            <a:pPr algn="ctr" defTabSz="914099" fontAlgn="base">
              <a:spcBef>
                <a:spcPct val="0"/>
              </a:spcBef>
              <a:spcAft>
                <a:spcPct val="0"/>
              </a:spcAft>
            </a:pPr>
            <a:endParaRPr lang="en-GB" sz="2000" dirty="0">
              <a:gradFill>
                <a:gsLst>
                  <a:gs pos="0">
                    <a:srgbClr val="FFFFFF"/>
                  </a:gs>
                  <a:gs pos="100000">
                    <a:srgbClr val="FFFFFF"/>
                  </a:gs>
                </a:gsLst>
                <a:lin ang="5400000" scaled="0"/>
              </a:gradFill>
              <a:latin typeface="Segoe Light" pitchFamily="34" charset="0"/>
            </a:endParaRPr>
          </a:p>
          <a:p>
            <a:pPr algn="ctr" defTabSz="914099" fontAlgn="base">
              <a:spcBef>
                <a:spcPct val="0"/>
              </a:spcBef>
              <a:spcAft>
                <a:spcPct val="0"/>
              </a:spcAft>
            </a:pPr>
            <a:r>
              <a:rPr lang="en-GB" sz="2000" dirty="0" smtClean="0">
                <a:gradFill>
                  <a:gsLst>
                    <a:gs pos="0">
                      <a:srgbClr val="FFFFFF"/>
                    </a:gs>
                    <a:gs pos="100000">
                      <a:srgbClr val="FFFFFF"/>
                    </a:gs>
                  </a:gsLst>
                  <a:lin ang="5400000" scaled="0"/>
                </a:gradFill>
                <a:latin typeface="Segoe Light" pitchFamily="34" charset="0"/>
              </a:rPr>
              <a:t>fsharp.org</a:t>
            </a:r>
          </a:p>
        </p:txBody>
      </p:sp>
      <p:sp>
        <p:nvSpPr>
          <p:cNvPr id="8" name="Rectangular Callout 7"/>
          <p:cNvSpPr/>
          <p:nvPr/>
        </p:nvSpPr>
        <p:spPr bwMode="auto">
          <a:xfrm>
            <a:off x="7848847" y="5649970"/>
            <a:ext cx="4115626" cy="707882"/>
          </a:xfrm>
          <a:prstGeom prst="wedgeRectCallout">
            <a:avLst>
              <a:gd name="adj1" fmla="val -25874"/>
              <a:gd name="adj2" fmla="val -136924"/>
            </a:avLst>
          </a:prstGeom>
          <a:solidFill>
            <a:schemeClr val="accent1"/>
          </a:solidFill>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000" dirty="0" smtClean="0">
                <a:gradFill>
                  <a:gsLst>
                    <a:gs pos="0">
                      <a:srgbClr val="FFFFFF"/>
                    </a:gs>
                    <a:gs pos="100000">
                      <a:srgbClr val="FFFFFF"/>
                    </a:gs>
                  </a:gsLst>
                  <a:lin ang="5400000" scaled="0"/>
                </a:gradFill>
                <a:latin typeface="Segoe Light" pitchFamily="34" charset="0"/>
              </a:rPr>
              <a:t>Embrace an open ecosystem of F# libraries, tools and type-providers</a:t>
            </a:r>
          </a:p>
        </p:txBody>
      </p:sp>
      <p:sp>
        <p:nvSpPr>
          <p:cNvPr id="10" name="Rectangular Callout 9"/>
          <p:cNvSpPr/>
          <p:nvPr/>
        </p:nvSpPr>
        <p:spPr bwMode="auto">
          <a:xfrm>
            <a:off x="9139240" y="1005737"/>
            <a:ext cx="2644930" cy="1015659"/>
          </a:xfrm>
          <a:prstGeom prst="wedgeRectCallout">
            <a:avLst>
              <a:gd name="adj1" fmla="val -40103"/>
              <a:gd name="adj2" fmla="val 68613"/>
            </a:avLst>
          </a:prstGeom>
          <a:solidFill>
            <a:schemeClr val="accent1"/>
          </a:solidFill>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000" b="1" dirty="0" err="1" smtClean="0">
                <a:gradFill>
                  <a:gsLst>
                    <a:gs pos="0">
                      <a:srgbClr val="FFFFFF"/>
                    </a:gs>
                    <a:gs pos="100000">
                      <a:srgbClr val="FFFFFF"/>
                    </a:gs>
                  </a:gsLst>
                  <a:lin ang="5400000" scaled="0"/>
                </a:gradFill>
                <a:latin typeface="Segoe Light" pitchFamily="34" charset="0"/>
              </a:rPr>
              <a:t>Xamarin</a:t>
            </a:r>
            <a:r>
              <a:rPr lang="en-GB" sz="2000" dirty="0" smtClean="0">
                <a:gradFill>
                  <a:gsLst>
                    <a:gs pos="0">
                      <a:srgbClr val="FFFFFF"/>
                    </a:gs>
                    <a:gs pos="100000">
                      <a:srgbClr val="FFFFFF"/>
                    </a:gs>
                  </a:gsLst>
                  <a:lin ang="5400000" scaled="0"/>
                </a:gradFill>
                <a:latin typeface="Segoe Light" pitchFamily="34" charset="0"/>
              </a:rPr>
              <a:t>, </a:t>
            </a:r>
            <a:r>
              <a:rPr lang="en-GB" sz="2000" b="1" dirty="0" err="1" smtClean="0">
                <a:gradFill>
                  <a:gsLst>
                    <a:gs pos="0">
                      <a:srgbClr val="FFFFFF"/>
                    </a:gs>
                    <a:gs pos="100000">
                      <a:srgbClr val="FFFFFF"/>
                    </a:gs>
                  </a:gsLst>
                  <a:lin ang="5400000" scaled="0"/>
                </a:gradFill>
                <a:latin typeface="Segoe Light" pitchFamily="34" charset="0"/>
              </a:rPr>
              <a:t>Debian</a:t>
            </a:r>
            <a:r>
              <a:rPr lang="en-GB" sz="2000" dirty="0" smtClean="0">
                <a:gradFill>
                  <a:gsLst>
                    <a:gs pos="0">
                      <a:srgbClr val="FFFFFF"/>
                    </a:gs>
                    <a:gs pos="100000">
                      <a:srgbClr val="FFFFFF"/>
                    </a:gs>
                  </a:gsLst>
                  <a:lin ang="5400000" scaled="0"/>
                </a:gradFill>
                <a:latin typeface="Segoe Light" pitchFamily="34" charset="0"/>
              </a:rPr>
              <a:t>, OSX, </a:t>
            </a:r>
            <a:r>
              <a:rPr lang="en-GB" sz="2000" dirty="0" err="1" smtClean="0">
                <a:gradFill>
                  <a:gsLst>
                    <a:gs pos="0">
                      <a:srgbClr val="FFFFFF"/>
                    </a:gs>
                    <a:gs pos="100000">
                      <a:srgbClr val="FFFFFF"/>
                    </a:gs>
                  </a:gsLst>
                  <a:lin ang="5400000" scaled="0"/>
                </a:gradFill>
                <a:latin typeface="Segoe Light" pitchFamily="34" charset="0"/>
              </a:rPr>
              <a:t>WebSharper</a:t>
            </a:r>
            <a:r>
              <a:rPr lang="en-GB" sz="2000" dirty="0" smtClean="0">
                <a:gradFill>
                  <a:gsLst>
                    <a:gs pos="0">
                      <a:srgbClr val="FFFFFF"/>
                    </a:gs>
                    <a:gs pos="100000">
                      <a:srgbClr val="FFFFFF"/>
                    </a:gs>
                  </a:gsLst>
                  <a:lin ang="5400000" scaled="0"/>
                </a:gradFill>
                <a:latin typeface="Segoe Light" pitchFamily="34" charset="0"/>
              </a:rPr>
              <a:t>, </a:t>
            </a:r>
            <a:r>
              <a:rPr lang="en-GB" sz="2000" dirty="0" err="1" smtClean="0">
                <a:gradFill>
                  <a:gsLst>
                    <a:gs pos="0">
                      <a:srgbClr val="FFFFFF"/>
                    </a:gs>
                    <a:gs pos="100000">
                      <a:srgbClr val="FFFFFF"/>
                    </a:gs>
                  </a:gsLst>
                  <a:lin ang="5400000" scaled="0"/>
                </a:gradFill>
                <a:latin typeface="Segoe Light" pitchFamily="34" charset="0"/>
              </a:rPr>
              <a:t>FunScript</a:t>
            </a:r>
            <a:r>
              <a:rPr lang="en-GB" sz="2000" dirty="0" smtClean="0">
                <a:gradFill>
                  <a:gsLst>
                    <a:gs pos="0">
                      <a:srgbClr val="FFFFFF"/>
                    </a:gs>
                    <a:gs pos="100000">
                      <a:srgbClr val="FFFFFF"/>
                    </a:gs>
                  </a:gsLst>
                  <a:lin ang="5400000" scaled="0"/>
                </a:gradFill>
                <a:latin typeface="Segoe Light" pitchFamily="34" charset="0"/>
              </a:rPr>
              <a:t>, </a:t>
            </a:r>
            <a:r>
              <a:rPr lang="en-GB" sz="2000" dirty="0" err="1" smtClean="0">
                <a:gradFill>
                  <a:gsLst>
                    <a:gs pos="0">
                      <a:srgbClr val="FFFFFF"/>
                    </a:gs>
                    <a:gs pos="100000">
                      <a:srgbClr val="FFFFFF"/>
                    </a:gs>
                  </a:gsLst>
                  <a:lin ang="5400000" scaled="0"/>
                </a:gradFill>
                <a:latin typeface="Segoe Light" pitchFamily="34" charset="0"/>
              </a:rPr>
              <a:t>Alea</a:t>
            </a:r>
            <a:r>
              <a:rPr lang="en-GB" sz="2000" dirty="0" smtClean="0">
                <a:gradFill>
                  <a:gsLst>
                    <a:gs pos="0">
                      <a:srgbClr val="FFFFFF"/>
                    </a:gs>
                    <a:gs pos="100000">
                      <a:srgbClr val="FFFFFF"/>
                    </a:gs>
                  </a:gsLst>
                  <a:lin ang="5400000" scaled="0"/>
                </a:gradFill>
                <a:latin typeface="Segoe Light" pitchFamily="34" charset="0"/>
              </a:rPr>
              <a:t>, …</a:t>
            </a:r>
            <a:endParaRPr lang="en-GB" sz="2000" b="1" dirty="0" smtClean="0">
              <a:gradFill>
                <a:gsLst>
                  <a:gs pos="0">
                    <a:srgbClr val="FFFFFF"/>
                  </a:gs>
                  <a:gs pos="100000">
                    <a:srgbClr val="FFFFFF"/>
                  </a:gs>
                </a:gsLst>
                <a:lin ang="5400000" scaled="0"/>
              </a:gradFill>
              <a:latin typeface="Segoe Light" pitchFamily="34" charset="0"/>
            </a:endParaRPr>
          </a:p>
        </p:txBody>
      </p:sp>
      <p:sp>
        <p:nvSpPr>
          <p:cNvPr id="12" name="Rectangular Callout 11"/>
          <p:cNvSpPr/>
          <p:nvPr/>
        </p:nvSpPr>
        <p:spPr bwMode="auto">
          <a:xfrm>
            <a:off x="5039933" y="474822"/>
            <a:ext cx="3129566" cy="1754322"/>
          </a:xfrm>
          <a:prstGeom prst="wedgeRectCallout">
            <a:avLst>
              <a:gd name="adj1" fmla="val -27358"/>
              <a:gd name="adj2" fmla="val 61316"/>
            </a:avLst>
          </a:prstGeom>
          <a:solidFill>
            <a:schemeClr val="accent1"/>
          </a:solidFill>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sz="2000" dirty="0" smtClean="0">
                <a:gradFill>
                  <a:gsLst>
                    <a:gs pos="0">
                      <a:srgbClr val="FFFFFF"/>
                    </a:gs>
                    <a:gs pos="100000">
                      <a:srgbClr val="FFFFFF"/>
                    </a:gs>
                  </a:gsLst>
                  <a:lin ang="5400000" scaled="0"/>
                </a:gradFill>
                <a:latin typeface="Segoe Light" pitchFamily="34" charset="0"/>
              </a:rPr>
              <a:t>In 2014, we now do open engineering on to all of F# and Visual F# Tools</a:t>
            </a:r>
          </a:p>
          <a:p>
            <a:pPr algn="ctr" defTabSz="914099" fontAlgn="base">
              <a:spcBef>
                <a:spcPct val="0"/>
              </a:spcBef>
              <a:spcAft>
                <a:spcPct val="0"/>
              </a:spcAft>
            </a:pPr>
            <a:endParaRPr lang="en-GB" sz="2000" dirty="0">
              <a:gradFill>
                <a:gsLst>
                  <a:gs pos="0">
                    <a:srgbClr val="FFFFFF"/>
                  </a:gs>
                  <a:gs pos="100000">
                    <a:srgbClr val="FFFFFF"/>
                  </a:gs>
                </a:gsLst>
                <a:lin ang="5400000" scaled="0"/>
              </a:gradFill>
              <a:latin typeface="Segoe Light" pitchFamily="34" charset="0"/>
            </a:endParaRPr>
          </a:p>
          <a:p>
            <a:pPr algn="ctr" defTabSz="914099" fontAlgn="base">
              <a:spcBef>
                <a:spcPct val="0"/>
              </a:spcBef>
              <a:spcAft>
                <a:spcPct val="0"/>
              </a:spcAft>
            </a:pPr>
            <a:r>
              <a:rPr lang="en-GB" sz="1200" dirty="0" smtClean="0">
                <a:gradFill>
                  <a:gsLst>
                    <a:gs pos="0">
                      <a:srgbClr val="FFFFFF"/>
                    </a:gs>
                    <a:gs pos="100000">
                      <a:srgbClr val="FFFFFF"/>
                    </a:gs>
                  </a:gsLst>
                  <a:lin ang="5400000" scaled="0"/>
                </a:gradFill>
                <a:latin typeface="Segoe Light" pitchFamily="34" charset="0"/>
              </a:rPr>
              <a:t>Still packaged in Visual Studio as an enterprise-supported product.</a:t>
            </a:r>
          </a:p>
        </p:txBody>
      </p:sp>
    </p:spTree>
    <p:extLst>
      <p:ext uri="{BB962C8B-B14F-4D97-AF65-F5344CB8AC3E}">
        <p14:creationId xmlns:p14="http://schemas.microsoft.com/office/powerpoint/2010/main" val="1738106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05" y="1678026"/>
            <a:ext cx="11176000" cy="3877985"/>
          </a:xfrm>
        </p:spPr>
        <p:txBody>
          <a:bodyPr/>
          <a:lstStyle/>
          <a:p>
            <a:r>
              <a:rPr lang="en-GB" sz="4000" dirty="0" smtClean="0">
                <a:latin typeface="Segoe UI Light" panose="020B0502040204020203" pitchFamily="34" charset="0"/>
              </a:rPr>
              <a:t>The F# Compiler – 120+ Pull Requests and rising</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rPr>
              <a:t>Where </a:t>
            </a:r>
            <a:r>
              <a:rPr lang="en-GB" sz="4000" dirty="0">
                <a:latin typeface="Segoe UI Light" panose="020B0502040204020203" pitchFamily="34" charset="0"/>
              </a:rPr>
              <a:t>to Contribute?</a:t>
            </a:r>
            <a:br>
              <a:rPr lang="en-GB" sz="4000" dirty="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rPr>
              <a:t>See </a:t>
            </a:r>
            <a:r>
              <a:rPr lang="en-GB" sz="4000" dirty="0" smtClean="0">
                <a:latin typeface="Segoe UI Light" panose="020B0502040204020203" pitchFamily="34" charset="0"/>
                <a:hlinkClick r:id="rId2"/>
              </a:rPr>
              <a:t>fsharp.github.io</a:t>
            </a:r>
            <a:r>
              <a:rPr lang="en-GB" sz="4000" dirty="0">
                <a:latin typeface="Segoe UI Light" panose="020B0502040204020203" pitchFamily="34" charset="0"/>
              </a:rPr>
              <a:t/>
            </a:r>
            <a:br>
              <a:rPr lang="en-GB" sz="4000" dirty="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endParaRPr lang="en-GB" sz="4000" dirty="0">
              <a:latin typeface="Segoe UI Light" panose="020B0502040204020203" pitchFamily="34" charset="0"/>
            </a:endParaRPr>
          </a:p>
        </p:txBody>
      </p:sp>
    </p:spTree>
    <p:extLst>
      <p:ext uri="{BB962C8B-B14F-4D97-AF65-F5344CB8AC3E}">
        <p14:creationId xmlns:p14="http://schemas.microsoft.com/office/powerpoint/2010/main" val="161544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79551" y="1002954"/>
            <a:ext cx="1410237" cy="7920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1200" b="1" dirty="0">
                <a:solidFill>
                  <a:sysClr val="windowText" lastClr="000000"/>
                </a:solidFill>
              </a:rPr>
              <a:t>Your F# Compiler, Language and Library contributions</a:t>
            </a:r>
          </a:p>
        </p:txBody>
      </p:sp>
      <p:sp>
        <p:nvSpPr>
          <p:cNvPr id="21" name="Rounded Rectangle 20"/>
          <p:cNvSpPr/>
          <p:nvPr/>
        </p:nvSpPr>
        <p:spPr>
          <a:xfrm>
            <a:off x="4715524" y="2053146"/>
            <a:ext cx="878984" cy="73148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b="1" dirty="0">
                <a:solidFill>
                  <a:sysClr val="windowText" lastClr="000000"/>
                </a:solidFill>
              </a:rPr>
              <a:t>Visual F# Compiler public Git repo </a:t>
            </a:r>
          </a:p>
          <a:p>
            <a:pPr algn="ctr"/>
            <a:r>
              <a:rPr lang="en-GB" sz="825" b="1" dirty="0">
                <a:solidFill>
                  <a:sysClr val="windowText" lastClr="000000"/>
                </a:solidFill>
              </a:rPr>
              <a:t>(</a:t>
            </a:r>
            <a:r>
              <a:rPr lang="en-GB" sz="825" b="1" dirty="0" err="1">
                <a:solidFill>
                  <a:sysClr val="windowText" lastClr="000000"/>
                </a:solidFill>
              </a:rPr>
              <a:t>codeplex</a:t>
            </a:r>
            <a:r>
              <a:rPr lang="en-GB" sz="825" b="1" dirty="0">
                <a:solidFill>
                  <a:sysClr val="windowText" lastClr="000000"/>
                </a:solidFill>
              </a:rPr>
              <a:t>)</a:t>
            </a:r>
          </a:p>
        </p:txBody>
      </p:sp>
      <p:grpSp>
        <p:nvGrpSpPr>
          <p:cNvPr id="55" name="Group 54"/>
          <p:cNvGrpSpPr/>
          <p:nvPr/>
        </p:nvGrpSpPr>
        <p:grpSpPr>
          <a:xfrm>
            <a:off x="5809222" y="2029809"/>
            <a:ext cx="960767" cy="911770"/>
            <a:chOff x="7231663" y="738372"/>
            <a:chExt cx="1281023" cy="1215694"/>
          </a:xfrm>
        </p:grpSpPr>
        <p:sp>
          <p:nvSpPr>
            <p:cNvPr id="22" name="Rounded Rectangle 21"/>
            <p:cNvSpPr/>
            <p:nvPr/>
          </p:nvSpPr>
          <p:spPr>
            <a:xfrm>
              <a:off x="7231663" y="978758"/>
              <a:ext cx="1171978" cy="9753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b="1" dirty="0">
                  <a:solidFill>
                    <a:sysClr val="windowText" lastClr="000000"/>
                  </a:solidFill>
                </a:rPr>
                <a:t>F# Compiler and Service Open Edition Git repos </a:t>
              </a:r>
            </a:p>
            <a:p>
              <a:pPr algn="ctr"/>
              <a:r>
                <a:rPr lang="en-GB" sz="825" b="1" dirty="0">
                  <a:solidFill>
                    <a:sysClr val="windowText" lastClr="000000"/>
                  </a:solidFill>
                </a:rPr>
                <a:t>(</a:t>
              </a:r>
              <a:r>
                <a:rPr lang="en-GB" sz="825" b="1" dirty="0" err="1">
                  <a:solidFill>
                    <a:sysClr val="windowText" lastClr="000000"/>
                  </a:solidFill>
                </a:rPr>
                <a:t>github</a:t>
              </a:r>
              <a:r>
                <a:rPr lang="en-GB" sz="825" b="1" dirty="0">
                  <a:solidFill>
                    <a:sysClr val="windowText" lastClr="000000"/>
                  </a:solidFill>
                </a:rPr>
                <a:t>)</a:t>
              </a:r>
            </a:p>
          </p:txBody>
        </p: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486" y="738372"/>
              <a:ext cx="412200" cy="274800"/>
            </a:xfrm>
            <a:prstGeom prst="rect">
              <a:avLst/>
            </a:prstGeom>
            <a:ln>
              <a:solidFill>
                <a:schemeClr val="accent1"/>
              </a:solidFill>
            </a:ln>
          </p:spPr>
        </p:pic>
      </p:grpSp>
      <p:grpSp>
        <p:nvGrpSpPr>
          <p:cNvPr id="57" name="Group 56"/>
          <p:cNvGrpSpPr/>
          <p:nvPr/>
        </p:nvGrpSpPr>
        <p:grpSpPr>
          <a:xfrm>
            <a:off x="8094538" y="2641851"/>
            <a:ext cx="1014633" cy="851989"/>
            <a:chOff x="5789313" y="3192667"/>
            <a:chExt cx="1352844" cy="1135985"/>
          </a:xfrm>
        </p:grpSpPr>
        <p:sp>
          <p:nvSpPr>
            <p:cNvPr id="24" name="Rounded Rectangle 23"/>
            <p:cNvSpPr/>
            <p:nvPr/>
          </p:nvSpPr>
          <p:spPr>
            <a:xfrm>
              <a:off x="5789313" y="3353344"/>
              <a:ext cx="1171979" cy="9753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b="1" dirty="0">
                  <a:solidFill>
                    <a:sysClr val="windowText" lastClr="000000"/>
                  </a:solidFill>
                </a:rPr>
                <a:t>F# open editing tools repo</a:t>
              </a:r>
            </a:p>
            <a:p>
              <a:pPr algn="ctr"/>
              <a:r>
                <a:rPr lang="en-GB" sz="825" b="1" dirty="0">
                  <a:solidFill>
                    <a:sysClr val="windowText" lastClr="000000"/>
                  </a:solidFill>
                </a:rPr>
                <a:t>(</a:t>
              </a:r>
              <a:r>
                <a:rPr lang="en-GB" sz="825" b="1" dirty="0" err="1">
                  <a:solidFill>
                    <a:sysClr val="windowText" lastClr="000000"/>
                  </a:solidFill>
                </a:rPr>
                <a:t>github</a:t>
              </a:r>
              <a:r>
                <a:rPr lang="en-GB" sz="825" b="1" dirty="0">
                  <a:solidFill>
                    <a:sysClr val="windowText" lastClr="000000"/>
                  </a:solidFill>
                </a:rPr>
                <a:t>)</a:t>
              </a: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130" y="3192667"/>
              <a:ext cx="482027" cy="321351"/>
            </a:xfrm>
            <a:prstGeom prst="rect">
              <a:avLst/>
            </a:prstGeom>
            <a:ln>
              <a:solidFill>
                <a:schemeClr val="accent1"/>
              </a:solidFill>
            </a:ln>
          </p:spPr>
        </p:pic>
      </p:grpSp>
      <p:grpSp>
        <p:nvGrpSpPr>
          <p:cNvPr id="58" name="Group 57"/>
          <p:cNvGrpSpPr/>
          <p:nvPr/>
        </p:nvGrpSpPr>
        <p:grpSpPr>
          <a:xfrm>
            <a:off x="4991410" y="3843225"/>
            <a:ext cx="962997" cy="731481"/>
            <a:chOff x="7425056" y="3490708"/>
            <a:chExt cx="1283996" cy="975308"/>
          </a:xfrm>
        </p:grpSpPr>
        <p:sp>
          <p:nvSpPr>
            <p:cNvPr id="25" name="Rounded Rectangle 24"/>
            <p:cNvSpPr/>
            <p:nvPr/>
          </p:nvSpPr>
          <p:spPr>
            <a:xfrm>
              <a:off x="7425056" y="3490708"/>
              <a:ext cx="1171978" cy="9753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b="1" dirty="0">
                  <a:solidFill>
                    <a:sysClr val="windowText" lastClr="000000"/>
                  </a:solidFill>
                </a:rPr>
                <a:t>Visual F# Power Tools repo </a:t>
              </a:r>
            </a:p>
            <a:p>
              <a:pPr algn="ctr"/>
              <a:r>
                <a:rPr lang="en-GB" sz="825" b="1" dirty="0">
                  <a:solidFill>
                    <a:sysClr val="windowText" lastClr="000000"/>
                  </a:solidFill>
                </a:rPr>
                <a:t>(</a:t>
              </a:r>
              <a:r>
                <a:rPr lang="en-GB" sz="825" b="1" dirty="0" err="1">
                  <a:solidFill>
                    <a:sysClr val="windowText" lastClr="000000"/>
                  </a:solidFill>
                </a:rPr>
                <a:t>github</a:t>
              </a:r>
              <a:r>
                <a:rPr lang="en-GB" sz="825" b="1" dirty="0">
                  <a:solidFill>
                    <a:sysClr val="windowText" lastClr="000000"/>
                  </a:solidFill>
                </a:rPr>
                <a:t>)</a:t>
              </a: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6934" y="3499456"/>
              <a:ext cx="362118" cy="241412"/>
            </a:xfrm>
            <a:prstGeom prst="rect">
              <a:avLst/>
            </a:prstGeom>
            <a:ln>
              <a:solidFill>
                <a:schemeClr val="accent1"/>
              </a:solidFill>
            </a:ln>
          </p:spPr>
        </p:pic>
      </p:grpSp>
      <p:grpSp>
        <p:nvGrpSpPr>
          <p:cNvPr id="60" name="Group 59"/>
          <p:cNvGrpSpPr/>
          <p:nvPr/>
        </p:nvGrpSpPr>
        <p:grpSpPr>
          <a:xfrm>
            <a:off x="7960704" y="724941"/>
            <a:ext cx="1336233" cy="396555"/>
            <a:chOff x="2262322" y="4874357"/>
            <a:chExt cx="1781644" cy="528740"/>
          </a:xfrm>
        </p:grpSpPr>
        <p:sp>
          <p:nvSpPr>
            <p:cNvPr id="37" name="Rectangle 36"/>
            <p:cNvSpPr/>
            <p:nvPr/>
          </p:nvSpPr>
          <p:spPr>
            <a:xfrm>
              <a:off x="2537138" y="4874357"/>
              <a:ext cx="1506828" cy="31802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dirty="0" err="1"/>
                <a:t>Xamarin.Android</a:t>
              </a:r>
              <a:r>
                <a:rPr lang="en-GB" sz="825" dirty="0"/>
                <a:t>/iOS Core Library for F#</a:t>
              </a:r>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2322" y="5079287"/>
              <a:ext cx="400000" cy="323810"/>
            </a:xfrm>
            <a:prstGeom prst="rect">
              <a:avLst/>
            </a:prstGeom>
            <a:ln>
              <a:solidFill>
                <a:schemeClr val="accent1"/>
              </a:solidFill>
            </a:ln>
          </p:spPr>
        </p:pic>
      </p:grpSp>
      <p:grpSp>
        <p:nvGrpSpPr>
          <p:cNvPr id="51" name="Group 50"/>
          <p:cNvGrpSpPr/>
          <p:nvPr/>
        </p:nvGrpSpPr>
        <p:grpSpPr>
          <a:xfrm>
            <a:off x="2438396" y="4274469"/>
            <a:ext cx="1147203" cy="901427"/>
            <a:chOff x="631065" y="1605691"/>
            <a:chExt cx="1529604" cy="1201903"/>
          </a:xfrm>
        </p:grpSpPr>
        <p:sp>
          <p:nvSpPr>
            <p:cNvPr id="41" name="Rectangle 40"/>
            <p:cNvSpPr/>
            <p:nvPr/>
          </p:nvSpPr>
          <p:spPr>
            <a:xfrm>
              <a:off x="631065" y="1719330"/>
              <a:ext cx="1187645" cy="10882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900" b="1" dirty="0">
                  <a:solidFill>
                    <a:schemeClr val="tx1"/>
                  </a:solidFill>
                </a:rPr>
                <a:t>Microsoft packaging of Visual F# Tools for Windows</a:t>
              </a:r>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2834" y="1605691"/>
              <a:ext cx="727835" cy="212817"/>
            </a:xfrm>
            <a:prstGeom prst="rect">
              <a:avLst/>
            </a:prstGeom>
            <a:ln>
              <a:solidFill>
                <a:schemeClr val="accent1"/>
              </a:solidFill>
            </a:ln>
          </p:spPr>
        </p:pic>
      </p:grpSp>
      <p:grpSp>
        <p:nvGrpSpPr>
          <p:cNvPr id="48" name="Group 47"/>
          <p:cNvGrpSpPr/>
          <p:nvPr/>
        </p:nvGrpSpPr>
        <p:grpSpPr>
          <a:xfrm>
            <a:off x="1617660" y="5549208"/>
            <a:ext cx="1085192" cy="481751"/>
            <a:chOff x="208409" y="3583287"/>
            <a:chExt cx="1446923" cy="642334"/>
          </a:xfrm>
        </p:grpSpPr>
        <p:sp>
          <p:nvSpPr>
            <p:cNvPr id="42" name="Rectangle 41"/>
            <p:cNvSpPr/>
            <p:nvPr/>
          </p:nvSpPr>
          <p:spPr>
            <a:xfrm>
              <a:off x="389276" y="3583287"/>
              <a:ext cx="1266056" cy="42858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b="1" dirty="0"/>
                <a:t>Visual Studio major releases</a:t>
              </a:r>
            </a:p>
          </p:txBody>
        </p:sp>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409" y="3905995"/>
              <a:ext cx="319626" cy="319626"/>
            </a:xfrm>
            <a:prstGeom prst="rect">
              <a:avLst/>
            </a:prstGeom>
            <a:ln>
              <a:solidFill>
                <a:schemeClr val="accent1"/>
              </a:solidFill>
            </a:ln>
          </p:spPr>
        </p:pic>
      </p:grpSp>
      <p:grpSp>
        <p:nvGrpSpPr>
          <p:cNvPr id="50" name="Group 49"/>
          <p:cNvGrpSpPr/>
          <p:nvPr/>
        </p:nvGrpSpPr>
        <p:grpSpPr>
          <a:xfrm>
            <a:off x="2800004" y="5553042"/>
            <a:ext cx="1026051" cy="481751"/>
            <a:chOff x="476969" y="4819659"/>
            <a:chExt cx="1368069" cy="642334"/>
          </a:xfrm>
        </p:grpSpPr>
        <p:sp>
          <p:nvSpPr>
            <p:cNvPr id="44" name="Rectangle 43"/>
            <p:cNvSpPr/>
            <p:nvPr/>
          </p:nvSpPr>
          <p:spPr>
            <a:xfrm>
              <a:off x="657836" y="4819659"/>
              <a:ext cx="1187202" cy="44978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b="1" dirty="0"/>
                <a:t>Visual F# Tools OOB updates</a:t>
              </a:r>
            </a:p>
          </p:txBody>
        </p:sp>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969" y="5142367"/>
              <a:ext cx="319626" cy="319626"/>
            </a:xfrm>
            <a:prstGeom prst="rect">
              <a:avLst/>
            </a:prstGeom>
            <a:ln>
              <a:solidFill>
                <a:schemeClr val="accent1"/>
              </a:solidFill>
            </a:ln>
          </p:spPr>
        </p:pic>
      </p:grpSp>
      <p:grpSp>
        <p:nvGrpSpPr>
          <p:cNvPr id="49" name="Group 48"/>
          <p:cNvGrpSpPr/>
          <p:nvPr/>
        </p:nvGrpSpPr>
        <p:grpSpPr>
          <a:xfrm>
            <a:off x="2580867" y="6170794"/>
            <a:ext cx="949816" cy="327315"/>
            <a:chOff x="2101894" y="3806953"/>
            <a:chExt cx="1266421" cy="436420"/>
          </a:xfrm>
        </p:grpSpPr>
        <p:sp>
          <p:nvSpPr>
            <p:cNvPr id="46" name="Rectangle 45"/>
            <p:cNvSpPr/>
            <p:nvPr/>
          </p:nvSpPr>
          <p:spPr>
            <a:xfrm>
              <a:off x="2187947" y="3806953"/>
              <a:ext cx="1180368" cy="39128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b="1" dirty="0"/>
                <a:t>Visual F# Tools daily builds</a:t>
              </a: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1894" y="4028607"/>
              <a:ext cx="214765" cy="214766"/>
            </a:xfrm>
            <a:prstGeom prst="rect">
              <a:avLst/>
            </a:prstGeom>
            <a:ln>
              <a:solidFill>
                <a:schemeClr val="accent1"/>
              </a:solidFill>
            </a:ln>
          </p:spPr>
        </p:pic>
      </p:grpSp>
      <p:pic>
        <p:nvPicPr>
          <p:cNvPr id="52" name="Picture 51"/>
          <p:cNvPicPr>
            <a:picLocks noChangeAspect="1"/>
          </p:cNvPicPr>
          <p:nvPr/>
        </p:nvPicPr>
        <p:blipFill>
          <a:blip r:embed="rId8"/>
          <a:stretch>
            <a:fillRect/>
          </a:stretch>
        </p:blipFill>
        <p:spPr>
          <a:xfrm>
            <a:off x="4191768" y="1982646"/>
            <a:ext cx="841241" cy="142076"/>
          </a:xfrm>
          <a:prstGeom prst="rect">
            <a:avLst/>
          </a:prstGeom>
          <a:ln>
            <a:solidFill>
              <a:schemeClr val="accent1"/>
            </a:solidFill>
          </a:ln>
        </p:spPr>
      </p:pic>
      <p:grpSp>
        <p:nvGrpSpPr>
          <p:cNvPr id="59" name="Group 58"/>
          <p:cNvGrpSpPr/>
          <p:nvPr/>
        </p:nvGrpSpPr>
        <p:grpSpPr>
          <a:xfrm>
            <a:off x="7502949" y="1320132"/>
            <a:ext cx="1215511" cy="398319"/>
            <a:chOff x="3833779" y="4096796"/>
            <a:chExt cx="1620682" cy="531092"/>
          </a:xfrm>
        </p:grpSpPr>
        <p:sp>
          <p:nvSpPr>
            <p:cNvPr id="38" name="Rectangle 37"/>
            <p:cNvSpPr/>
            <p:nvPr/>
          </p:nvSpPr>
          <p:spPr>
            <a:xfrm>
              <a:off x="3947633" y="4096796"/>
              <a:ext cx="1506828" cy="31802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dirty="0"/>
                <a:t>Mono Releases in OSX</a:t>
              </a:r>
            </a:p>
          </p:txBody>
        </p:sp>
        <p:pic>
          <p:nvPicPr>
            <p:cNvPr id="53" name="Picture 52"/>
            <p:cNvPicPr>
              <a:picLocks noChangeAspect="1"/>
            </p:cNvPicPr>
            <p:nvPr/>
          </p:nvPicPr>
          <p:blipFill>
            <a:blip r:embed="rId9"/>
            <a:stretch>
              <a:fillRect/>
            </a:stretch>
          </p:blipFill>
          <p:spPr>
            <a:xfrm>
              <a:off x="3833779" y="4341795"/>
              <a:ext cx="279591" cy="286093"/>
            </a:xfrm>
            <a:prstGeom prst="rect">
              <a:avLst/>
            </a:prstGeom>
            <a:ln>
              <a:solidFill>
                <a:schemeClr val="accent1"/>
              </a:solidFill>
            </a:ln>
          </p:spPr>
        </p:pic>
      </p:grpSp>
      <p:sp>
        <p:nvSpPr>
          <p:cNvPr id="54" name="Rounded Rectangle 53"/>
          <p:cNvSpPr/>
          <p:nvPr/>
        </p:nvSpPr>
        <p:spPr>
          <a:xfrm>
            <a:off x="8758688" y="1846336"/>
            <a:ext cx="644885" cy="5101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b="1" dirty="0" err="1">
                <a:solidFill>
                  <a:sysClr val="windowText" lastClr="000000"/>
                </a:solidFill>
              </a:rPr>
              <a:t>Debian</a:t>
            </a:r>
            <a:r>
              <a:rPr lang="en-GB" sz="825" b="1" dirty="0">
                <a:solidFill>
                  <a:sysClr val="windowText" lastClr="000000"/>
                </a:solidFill>
              </a:rPr>
              <a:t> packaging repos</a:t>
            </a:r>
          </a:p>
        </p:txBody>
      </p:sp>
      <p:sp>
        <p:nvSpPr>
          <p:cNvPr id="61" name="Rectangle 60"/>
          <p:cNvSpPr/>
          <p:nvPr/>
        </p:nvSpPr>
        <p:spPr>
          <a:xfrm>
            <a:off x="5880906" y="3106274"/>
            <a:ext cx="1194009" cy="3969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900" b="1" dirty="0">
                <a:solidFill>
                  <a:schemeClr val="tx1"/>
                </a:solidFill>
              </a:rPr>
              <a:t>FCS </a:t>
            </a:r>
            <a:r>
              <a:rPr lang="en-GB" sz="900" b="1" dirty="0" err="1">
                <a:solidFill>
                  <a:schemeClr val="tx1"/>
                </a:solidFill>
              </a:rPr>
              <a:t>Nuget</a:t>
            </a:r>
            <a:r>
              <a:rPr lang="en-GB" sz="900" b="1" dirty="0">
                <a:solidFill>
                  <a:schemeClr val="tx1"/>
                </a:solidFill>
              </a:rPr>
              <a:t> packages</a:t>
            </a:r>
          </a:p>
        </p:txBody>
      </p:sp>
      <p:sp>
        <p:nvSpPr>
          <p:cNvPr id="62" name="Rounded Rectangle 61"/>
          <p:cNvSpPr/>
          <p:nvPr/>
        </p:nvSpPr>
        <p:spPr>
          <a:xfrm>
            <a:off x="6690125" y="1152559"/>
            <a:ext cx="650321" cy="5324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b="1" dirty="0" err="1">
                <a:solidFill>
                  <a:sysClr val="windowText" lastClr="000000"/>
                </a:solidFill>
              </a:rPr>
              <a:t>Xamarin</a:t>
            </a:r>
            <a:r>
              <a:rPr lang="en-GB" sz="825" b="1" dirty="0">
                <a:solidFill>
                  <a:sysClr val="windowText" lastClr="000000"/>
                </a:solidFill>
              </a:rPr>
              <a:t> packaging repos </a:t>
            </a:r>
          </a:p>
          <a:p>
            <a:pPr algn="ctr"/>
            <a:r>
              <a:rPr lang="en-GB" sz="825" b="1" dirty="0">
                <a:solidFill>
                  <a:sysClr val="windowText" lastClr="000000"/>
                </a:solidFill>
              </a:rPr>
              <a:t>(internal)</a:t>
            </a: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89788" y="5700228"/>
            <a:ext cx="228632" cy="228632"/>
          </a:xfrm>
          <a:prstGeom prst="rect">
            <a:avLst/>
          </a:prstGeom>
        </p:spPr>
      </p:pic>
      <p:grpSp>
        <p:nvGrpSpPr>
          <p:cNvPr id="176" name="Group 175"/>
          <p:cNvGrpSpPr/>
          <p:nvPr/>
        </p:nvGrpSpPr>
        <p:grpSpPr>
          <a:xfrm>
            <a:off x="9481025" y="3779279"/>
            <a:ext cx="1092849" cy="448207"/>
            <a:chOff x="10103244" y="7425818"/>
            <a:chExt cx="1181397" cy="627490"/>
          </a:xfrm>
        </p:grpSpPr>
        <p:sp>
          <p:nvSpPr>
            <p:cNvPr id="66" name="Rectangle 65"/>
            <p:cNvSpPr/>
            <p:nvPr/>
          </p:nvSpPr>
          <p:spPr>
            <a:xfrm>
              <a:off x="10238585" y="7425818"/>
              <a:ext cx="1046056" cy="39034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dirty="0" err="1"/>
                <a:t>MonoDevelop</a:t>
              </a:r>
              <a:r>
                <a:rPr lang="en-GB" sz="825" dirty="0"/>
                <a:t>  Releases</a:t>
              </a:r>
            </a:p>
          </p:txBody>
        </p:sp>
        <p:pic>
          <p:nvPicPr>
            <p:cNvPr id="64" name="Picture 63"/>
            <p:cNvPicPr>
              <a:picLocks noChangeAspect="1"/>
            </p:cNvPicPr>
            <p:nvPr/>
          </p:nvPicPr>
          <p:blipFill>
            <a:blip r:embed="rId11"/>
            <a:stretch>
              <a:fillRect/>
            </a:stretch>
          </p:blipFill>
          <p:spPr>
            <a:xfrm>
              <a:off x="10103244" y="7785864"/>
              <a:ext cx="330038" cy="267444"/>
            </a:xfrm>
            <a:prstGeom prst="rect">
              <a:avLst/>
            </a:prstGeom>
          </p:spPr>
        </p:pic>
      </p:grpSp>
      <p:sp>
        <p:nvSpPr>
          <p:cNvPr id="67" name="Rectangle 66"/>
          <p:cNvSpPr/>
          <p:nvPr/>
        </p:nvSpPr>
        <p:spPr>
          <a:xfrm>
            <a:off x="9554251" y="2538258"/>
            <a:ext cx="997047" cy="2788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dirty="0" err="1"/>
              <a:t>Emacs</a:t>
            </a:r>
            <a:r>
              <a:rPr lang="en-GB" sz="825" dirty="0"/>
              <a:t> MELPA package  Releases</a:t>
            </a:r>
          </a:p>
        </p:txBody>
      </p:sp>
      <p:pic>
        <p:nvPicPr>
          <p:cNvPr id="68" name="Picture 67"/>
          <p:cNvPicPr>
            <a:picLocks noChangeAspect="1"/>
          </p:cNvPicPr>
          <p:nvPr/>
        </p:nvPicPr>
        <p:blipFill>
          <a:blip r:embed="rId12"/>
          <a:stretch>
            <a:fillRect/>
          </a:stretch>
        </p:blipFill>
        <p:spPr>
          <a:xfrm>
            <a:off x="9494541" y="2494095"/>
            <a:ext cx="162517" cy="172367"/>
          </a:xfrm>
          <a:prstGeom prst="rect">
            <a:avLst/>
          </a:prstGeom>
          <a:ln>
            <a:solidFill>
              <a:schemeClr val="accent1"/>
            </a:solidFill>
          </a:ln>
        </p:spPr>
      </p:pic>
      <p:sp>
        <p:nvSpPr>
          <p:cNvPr id="69" name="Rectangle 68"/>
          <p:cNvSpPr/>
          <p:nvPr/>
        </p:nvSpPr>
        <p:spPr>
          <a:xfrm>
            <a:off x="4886000" y="5499278"/>
            <a:ext cx="997047" cy="2788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dirty="0"/>
              <a:t>Visual F# Power Tools releases</a:t>
            </a:r>
          </a:p>
        </p:txBody>
      </p:sp>
      <p:cxnSp>
        <p:nvCxnSpPr>
          <p:cNvPr id="71" name="Straight Arrow Connector 70"/>
          <p:cNvCxnSpPr>
            <a:stCxn id="7" idx="2"/>
            <a:endCxn id="21" idx="0"/>
          </p:cNvCxnSpPr>
          <p:nvPr/>
        </p:nvCxnSpPr>
        <p:spPr>
          <a:xfrm>
            <a:off x="5084670" y="1795004"/>
            <a:ext cx="70346" cy="258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21" idx="1"/>
            <a:endCxn id="41" idx="0"/>
          </p:cNvCxnSpPr>
          <p:nvPr/>
        </p:nvCxnSpPr>
        <p:spPr>
          <a:xfrm flipH="1">
            <a:off x="2883763" y="2418887"/>
            <a:ext cx="1831761" cy="1940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41" idx="2"/>
            <a:endCxn id="42" idx="0"/>
          </p:cNvCxnSpPr>
          <p:nvPr/>
        </p:nvCxnSpPr>
        <p:spPr>
          <a:xfrm flipH="1">
            <a:off x="2228082" y="5175897"/>
            <a:ext cx="655681" cy="373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41" idx="2"/>
            <a:endCxn id="44" idx="0"/>
          </p:cNvCxnSpPr>
          <p:nvPr/>
        </p:nvCxnSpPr>
        <p:spPr>
          <a:xfrm>
            <a:off x="2883763" y="5175897"/>
            <a:ext cx="497091" cy="377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41" idx="2"/>
            <a:endCxn id="46" idx="1"/>
          </p:cNvCxnSpPr>
          <p:nvPr/>
        </p:nvCxnSpPr>
        <p:spPr>
          <a:xfrm flipH="1">
            <a:off x="2645407" y="5175897"/>
            <a:ext cx="238356" cy="1141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22" idx="3"/>
            <a:endCxn id="62" idx="2"/>
          </p:cNvCxnSpPr>
          <p:nvPr/>
        </p:nvCxnSpPr>
        <p:spPr>
          <a:xfrm flipV="1">
            <a:off x="6688207" y="1685040"/>
            <a:ext cx="327079" cy="890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22" idx="3"/>
            <a:endCxn id="54" idx="1"/>
          </p:cNvCxnSpPr>
          <p:nvPr/>
        </p:nvCxnSpPr>
        <p:spPr>
          <a:xfrm flipV="1">
            <a:off x="6688207" y="2101425"/>
            <a:ext cx="2070481" cy="474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22" idx="2"/>
            <a:endCxn id="61" idx="0"/>
          </p:cNvCxnSpPr>
          <p:nvPr/>
        </p:nvCxnSpPr>
        <p:spPr>
          <a:xfrm>
            <a:off x="6248715" y="2941578"/>
            <a:ext cx="229196" cy="164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61" idx="3"/>
            <a:endCxn id="24" idx="1"/>
          </p:cNvCxnSpPr>
          <p:nvPr/>
        </p:nvCxnSpPr>
        <p:spPr>
          <a:xfrm flipV="1">
            <a:off x="7074915" y="3128100"/>
            <a:ext cx="1019623" cy="176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61" idx="2"/>
            <a:endCxn id="25" idx="3"/>
          </p:cNvCxnSpPr>
          <p:nvPr/>
        </p:nvCxnSpPr>
        <p:spPr>
          <a:xfrm flipH="1">
            <a:off x="5870394" y="3503188"/>
            <a:ext cx="607517" cy="705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24" idx="3"/>
            <a:endCxn id="66" idx="1"/>
          </p:cNvCxnSpPr>
          <p:nvPr/>
        </p:nvCxnSpPr>
        <p:spPr>
          <a:xfrm>
            <a:off x="8973522" y="3128100"/>
            <a:ext cx="632700" cy="790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24" idx="3"/>
            <a:endCxn id="67" idx="1"/>
          </p:cNvCxnSpPr>
          <p:nvPr/>
        </p:nvCxnSpPr>
        <p:spPr>
          <a:xfrm flipV="1">
            <a:off x="8973522" y="2677665"/>
            <a:ext cx="580729" cy="450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25" idx="2"/>
            <a:endCxn id="69" idx="0"/>
          </p:cNvCxnSpPr>
          <p:nvPr/>
        </p:nvCxnSpPr>
        <p:spPr>
          <a:xfrm flipH="1">
            <a:off x="5384524" y="4574704"/>
            <a:ext cx="46379" cy="924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22" idx="3"/>
            <a:endCxn id="38" idx="2"/>
          </p:cNvCxnSpPr>
          <p:nvPr/>
        </p:nvCxnSpPr>
        <p:spPr>
          <a:xfrm flipV="1">
            <a:off x="6688207" y="1558651"/>
            <a:ext cx="1465194" cy="1017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62" idx="3"/>
            <a:endCxn id="31" idx="2"/>
          </p:cNvCxnSpPr>
          <p:nvPr/>
        </p:nvCxnSpPr>
        <p:spPr>
          <a:xfrm flipV="1">
            <a:off x="7340446" y="1121497"/>
            <a:ext cx="770258" cy="297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54" idx="0"/>
            <a:endCxn id="39" idx="0"/>
          </p:cNvCxnSpPr>
          <p:nvPr/>
        </p:nvCxnSpPr>
        <p:spPr>
          <a:xfrm flipV="1">
            <a:off x="9081131" y="1296789"/>
            <a:ext cx="927683" cy="549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9296938" y="1296789"/>
            <a:ext cx="1276936" cy="418270"/>
            <a:chOff x="4528341" y="7770282"/>
            <a:chExt cx="1787711" cy="585578"/>
          </a:xfrm>
        </p:grpSpPr>
        <p:sp>
          <p:nvSpPr>
            <p:cNvPr id="39" name="Rectangle 38"/>
            <p:cNvSpPr/>
            <p:nvPr/>
          </p:nvSpPr>
          <p:spPr>
            <a:xfrm>
              <a:off x="4733883" y="7770282"/>
              <a:ext cx="1582169" cy="33392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dirty="0" err="1"/>
                <a:t>Debian</a:t>
              </a:r>
              <a:r>
                <a:rPr lang="en-GB" sz="825" dirty="0"/>
                <a:t> Linux Packages</a:t>
              </a:r>
            </a:p>
          </p:txBody>
        </p:sp>
        <p:pic>
          <p:nvPicPr>
            <p:cNvPr id="117" name="Picture 116"/>
            <p:cNvPicPr>
              <a:picLocks noChangeAspect="1"/>
            </p:cNvPicPr>
            <p:nvPr/>
          </p:nvPicPr>
          <p:blipFill>
            <a:blip r:embed="rId13"/>
            <a:stretch>
              <a:fillRect/>
            </a:stretch>
          </p:blipFill>
          <p:spPr>
            <a:xfrm>
              <a:off x="4528341" y="8050507"/>
              <a:ext cx="286268" cy="305353"/>
            </a:xfrm>
            <a:prstGeom prst="rect">
              <a:avLst/>
            </a:prstGeom>
            <a:ln>
              <a:solidFill>
                <a:schemeClr val="accent1"/>
              </a:solidFill>
            </a:ln>
          </p:spPr>
        </p:pic>
      </p:grpSp>
      <p:grpSp>
        <p:nvGrpSpPr>
          <p:cNvPr id="124" name="Group 123"/>
          <p:cNvGrpSpPr/>
          <p:nvPr/>
        </p:nvGrpSpPr>
        <p:grpSpPr>
          <a:xfrm>
            <a:off x="9237641" y="3044457"/>
            <a:ext cx="1336233" cy="396555"/>
            <a:chOff x="2262322" y="4874357"/>
            <a:chExt cx="1781644" cy="528740"/>
          </a:xfrm>
        </p:grpSpPr>
        <p:sp>
          <p:nvSpPr>
            <p:cNvPr id="125" name="Rectangle 124"/>
            <p:cNvSpPr/>
            <p:nvPr/>
          </p:nvSpPr>
          <p:spPr>
            <a:xfrm>
              <a:off x="2537138" y="4874357"/>
              <a:ext cx="1506828" cy="31802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sz="825" dirty="0" err="1"/>
                <a:t>Xamarin.Studio</a:t>
              </a:r>
              <a:r>
                <a:rPr lang="en-GB" sz="825" dirty="0"/>
                <a:t> releases</a:t>
              </a:r>
            </a:p>
          </p:txBody>
        </p:sp>
        <p:pic>
          <p:nvPicPr>
            <p:cNvPr id="126" name="Picture 1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2322" y="5079287"/>
              <a:ext cx="400000" cy="323810"/>
            </a:xfrm>
            <a:prstGeom prst="rect">
              <a:avLst/>
            </a:prstGeom>
            <a:ln>
              <a:solidFill>
                <a:schemeClr val="accent1"/>
              </a:solidFill>
            </a:ln>
          </p:spPr>
        </p:pic>
      </p:grpSp>
      <p:cxnSp>
        <p:nvCxnSpPr>
          <p:cNvPr id="138" name="Straight Arrow Connector 137"/>
          <p:cNvCxnSpPr>
            <a:stCxn id="24" idx="3"/>
            <a:endCxn id="125" idx="1"/>
          </p:cNvCxnSpPr>
          <p:nvPr/>
        </p:nvCxnSpPr>
        <p:spPr>
          <a:xfrm>
            <a:off x="8973522" y="3128100"/>
            <a:ext cx="470231" cy="35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a:stCxn id="21" idx="3"/>
            <a:endCxn id="22" idx="1"/>
          </p:cNvCxnSpPr>
          <p:nvPr/>
        </p:nvCxnSpPr>
        <p:spPr>
          <a:xfrm>
            <a:off x="5594507" y="2418887"/>
            <a:ext cx="214716" cy="156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ular Callout 2"/>
          <p:cNvSpPr/>
          <p:nvPr/>
        </p:nvSpPr>
        <p:spPr>
          <a:xfrm>
            <a:off x="6559985" y="1815446"/>
            <a:ext cx="2278188" cy="400110"/>
          </a:xfrm>
          <a:prstGeom prst="wedgeRectCallout">
            <a:avLst>
              <a:gd name="adj1" fmla="val -42766"/>
              <a:gd name="adj2" fmla="val 8259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GB" sz="2000" dirty="0" smtClean="0">
                <a:solidFill>
                  <a:schemeClr val="bg1"/>
                </a:solidFill>
              </a:rPr>
              <a:t>github.com/</a:t>
            </a:r>
            <a:r>
              <a:rPr lang="en-GB" sz="2000" dirty="0" err="1" smtClean="0">
                <a:solidFill>
                  <a:schemeClr val="bg1"/>
                </a:solidFill>
              </a:rPr>
              <a:t>fsharp</a:t>
            </a:r>
            <a:endParaRPr lang="en-GB" sz="2000" dirty="0" smtClean="0">
              <a:solidFill>
                <a:schemeClr val="bg1"/>
              </a:solidFill>
            </a:endParaRPr>
          </a:p>
        </p:txBody>
      </p:sp>
      <p:sp>
        <p:nvSpPr>
          <p:cNvPr id="75" name="Rectangular Callout 74"/>
          <p:cNvSpPr/>
          <p:nvPr/>
        </p:nvSpPr>
        <p:spPr>
          <a:xfrm>
            <a:off x="5018850" y="457029"/>
            <a:ext cx="3695242" cy="400110"/>
          </a:xfrm>
          <a:prstGeom prst="wedgeRectCallout">
            <a:avLst>
              <a:gd name="adj1" fmla="val -37956"/>
              <a:gd name="adj2" fmla="val 894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GB" sz="2000" dirty="0">
                <a:solidFill>
                  <a:schemeClr val="bg1"/>
                </a:solidFill>
              </a:rPr>
              <a:t>v</a:t>
            </a:r>
            <a:r>
              <a:rPr lang="en-GB" sz="2000" dirty="0" smtClean="0">
                <a:solidFill>
                  <a:schemeClr val="bg1"/>
                </a:solidFill>
              </a:rPr>
              <a:t>isualfsharp.codeplex.com (Git)</a:t>
            </a:r>
          </a:p>
        </p:txBody>
      </p:sp>
    </p:spTree>
    <p:extLst>
      <p:ext uri="{BB962C8B-B14F-4D97-AF65-F5344CB8AC3E}">
        <p14:creationId xmlns:p14="http://schemas.microsoft.com/office/powerpoint/2010/main" val="3577613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2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7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1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1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8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54" grpId="0" animBg="1"/>
      <p:bldP spid="61" grpId="0" animBg="1"/>
      <p:bldP spid="62" grpId="0" animBg="1"/>
      <p:bldP spid="67" grpId="0" animBg="1"/>
      <p:bldP spid="69" grpId="0" animBg="1"/>
      <p:bldP spid="3" grpId="0" animBg="1"/>
      <p:bldP spid="3" grpId="1" animBg="1"/>
      <p:bldP spid="75" grpId="0" animBg="1"/>
      <p:bldP spid="7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41" y="2327383"/>
            <a:ext cx="11176000" cy="2437590"/>
          </a:xfrm>
        </p:spPr>
        <p:txBody>
          <a:bodyPr/>
          <a:lstStyle/>
          <a:p>
            <a:pPr algn="ctr"/>
            <a:r>
              <a:rPr lang="en-GB" sz="4800" dirty="0">
                <a:latin typeface="Segoe UI Light" panose="020B0502040204020203" pitchFamily="34" charset="0"/>
              </a:rPr>
              <a:t>The F# Language Design Process</a:t>
            </a:r>
            <a:br>
              <a:rPr lang="en-GB" sz="4800" dirty="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a:latin typeface="Segoe UI Light" panose="020B0502040204020203" pitchFamily="34" charset="0"/>
                <a:hlinkClick r:id="rId2"/>
              </a:rPr>
              <a:t>fslang.uservoice.com</a:t>
            </a:r>
            <a:r>
              <a:rPr lang="en-GB" sz="4000" dirty="0">
                <a:latin typeface="Segoe UI Light" panose="020B0502040204020203" pitchFamily="34" charset="0"/>
              </a:rPr>
              <a:t> </a:t>
            </a:r>
            <a:r>
              <a:rPr lang="en-GB" sz="4800" dirty="0">
                <a:latin typeface="Segoe UI Light" panose="020B0502040204020203" pitchFamily="34" charset="0"/>
              </a:rPr>
              <a:t/>
            </a:r>
            <a:br>
              <a:rPr lang="en-GB" sz="4800" dirty="0">
                <a:latin typeface="Segoe UI Light" panose="020B0502040204020203" pitchFamily="34" charset="0"/>
              </a:rPr>
            </a:br>
            <a:endParaRPr lang="en-GB" sz="4800" dirty="0">
              <a:latin typeface="Segoe UI Light" panose="020B0502040204020203" pitchFamily="34" charset="0"/>
            </a:endParaRPr>
          </a:p>
        </p:txBody>
      </p:sp>
    </p:spTree>
    <p:extLst>
      <p:ext uri="{BB962C8B-B14F-4D97-AF65-F5344CB8AC3E}">
        <p14:creationId xmlns:p14="http://schemas.microsoft.com/office/powerpoint/2010/main" val="176477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1107996"/>
          </a:xfrm>
        </p:spPr>
        <p:txBody>
          <a:bodyPr/>
          <a:lstStyle/>
          <a:p>
            <a:r>
              <a:rPr lang="en-GB" sz="4000" dirty="0" smtClean="0">
                <a:latin typeface="Segoe UI Light" panose="020B0502040204020203" pitchFamily="34" charset="0"/>
              </a:rPr>
              <a:t>A Gentle Stroll Through the Land of Language Design and Delivery</a:t>
            </a:r>
            <a:endParaRPr lang="en-GB" dirty="0">
              <a:latin typeface="Segoe UI Light" panose="020B0502040204020203" pitchFamily="34" charset="0"/>
            </a:endParaRPr>
          </a:p>
        </p:txBody>
      </p:sp>
    </p:spTree>
    <p:extLst>
      <p:ext uri="{BB962C8B-B14F-4D97-AF65-F5344CB8AC3E}">
        <p14:creationId xmlns:p14="http://schemas.microsoft.com/office/powerpoint/2010/main" val="376183429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41" y="2327383"/>
            <a:ext cx="11176000" cy="3102388"/>
          </a:xfrm>
        </p:spPr>
        <p:txBody>
          <a:bodyPr/>
          <a:lstStyle/>
          <a:p>
            <a:r>
              <a:rPr lang="en-GB" sz="4800" dirty="0">
                <a:latin typeface="Segoe UI Light" panose="020B0502040204020203" pitchFamily="34" charset="0"/>
              </a:rPr>
              <a:t>The F# </a:t>
            </a:r>
            <a:r>
              <a:rPr lang="en-GB" sz="4800" dirty="0" smtClean="0">
                <a:latin typeface="Segoe UI Light" panose="020B0502040204020203" pitchFamily="34" charset="0"/>
              </a:rPr>
              <a:t>Compiler Service</a:t>
            </a:r>
            <a:br>
              <a:rPr lang="en-GB" sz="4800" dirty="0" smtClean="0">
                <a:latin typeface="Segoe UI Light" panose="020B0502040204020203" pitchFamily="34" charset="0"/>
              </a:rPr>
            </a:br>
            <a:r>
              <a:rPr lang="en-GB" sz="4800" dirty="0">
                <a:latin typeface="Segoe UI Light" panose="020B0502040204020203" pitchFamily="34" charset="0"/>
              </a:rPr>
              <a:t/>
            </a:r>
            <a:br>
              <a:rPr lang="en-GB" sz="4800" dirty="0">
                <a:latin typeface="Segoe UI Light" panose="020B0502040204020203" pitchFamily="34" charset="0"/>
              </a:rPr>
            </a:br>
            <a:r>
              <a:rPr lang="en-GB" sz="3200" dirty="0" smtClean="0">
                <a:latin typeface="Segoe UI Light" panose="020B0502040204020203" pitchFamily="34" charset="0"/>
                <a:hlinkClick r:id="rId2"/>
              </a:rPr>
              <a:t>fsharp.github.io/</a:t>
            </a:r>
            <a:r>
              <a:rPr lang="en-GB" sz="3200" dirty="0" err="1" smtClean="0">
                <a:latin typeface="Segoe UI Light" panose="020B0502040204020203" pitchFamily="34" charset="0"/>
                <a:hlinkClick r:id="rId2"/>
              </a:rPr>
              <a:t>FSharp.Compiler.Service</a:t>
            </a:r>
            <a:r>
              <a:rPr lang="en-GB" sz="3200" dirty="0" smtClean="0">
                <a:latin typeface="Segoe UI Light" panose="020B0502040204020203" pitchFamily="34" charset="0"/>
              </a:rPr>
              <a:t/>
            </a:r>
            <a:br>
              <a:rPr lang="en-GB" sz="3200" dirty="0" smtClean="0">
                <a:latin typeface="Segoe UI Light" panose="020B0502040204020203" pitchFamily="34" charset="0"/>
              </a:rPr>
            </a:br>
            <a:r>
              <a:rPr lang="en-GB" sz="3200" dirty="0" err="1" smtClean="0">
                <a:latin typeface="Segoe UI Light" panose="020B0502040204020203" pitchFamily="34" charset="0"/>
                <a:hlinkClick r:id="rId3"/>
              </a:rPr>
              <a:t>FsReveal</a:t>
            </a:r>
            <a:r>
              <a:rPr lang="en-GB" sz="3200" dirty="0" smtClean="0">
                <a:latin typeface="Segoe UI Light" panose="020B0502040204020203" pitchFamily="34" charset="0"/>
              </a:rPr>
              <a:t> </a:t>
            </a:r>
            <a:r>
              <a:rPr lang="en-GB" sz="4800" dirty="0" smtClean="0">
                <a:latin typeface="Segoe UI Light" panose="020B0502040204020203" pitchFamily="34" charset="0"/>
              </a:rPr>
              <a:t> </a:t>
            </a:r>
            <a:r>
              <a:rPr lang="en-GB" sz="4800" dirty="0">
                <a:latin typeface="Segoe UI Light" panose="020B0502040204020203" pitchFamily="34" charset="0"/>
              </a:rPr>
              <a:t/>
            </a:r>
            <a:br>
              <a:rPr lang="en-GB" sz="4800" dirty="0">
                <a:latin typeface="Segoe UI Light" panose="020B0502040204020203" pitchFamily="34" charset="0"/>
              </a:rPr>
            </a:br>
            <a:endParaRPr lang="en-GB" sz="4800" dirty="0">
              <a:latin typeface="Segoe UI Light" panose="020B0502040204020203" pitchFamily="34" charset="0"/>
            </a:endParaRPr>
          </a:p>
        </p:txBody>
      </p:sp>
    </p:spTree>
    <p:extLst>
      <p:ext uri="{BB962C8B-B14F-4D97-AF65-F5344CB8AC3E}">
        <p14:creationId xmlns:p14="http://schemas.microsoft.com/office/powerpoint/2010/main" val="126632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1953896"/>
            <a:ext cx="11176000" cy="4501232"/>
          </a:xfrm>
        </p:spPr>
        <p:txBody>
          <a:bodyPr/>
          <a:lstStyle/>
          <a:p>
            <a:r>
              <a:rPr lang="en-GB" sz="4000" dirty="0" smtClean="0">
                <a:latin typeface="Segoe UI Light" panose="020B0502040204020203" pitchFamily="34" charset="0"/>
              </a:rPr>
              <a:t>Relaxation Achieved </a:t>
            </a:r>
            <a:r>
              <a:rPr lang="en-GB" sz="4000" dirty="0" smtClean="0">
                <a:latin typeface="Segoe UI Light" panose="020B0502040204020203" pitchFamily="34" charset="0"/>
                <a:sym typeface="Wingdings" panose="05000000000000000000" pitchFamily="2" charset="2"/>
              </a:rPr>
              <a:t></a:t>
            </a: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rPr>
              <a:t>Enterprise Quality + Openness + </a:t>
            </a:r>
            <a:br>
              <a:rPr lang="en-GB" sz="4000" dirty="0" smtClean="0">
                <a:latin typeface="Segoe UI Light" panose="020B0502040204020203" pitchFamily="34" charset="0"/>
              </a:rPr>
            </a:br>
            <a:r>
              <a:rPr lang="en-GB" sz="4000" dirty="0" smtClean="0">
                <a:latin typeface="Segoe UI Light" panose="020B0502040204020203" pitchFamily="34" charset="0"/>
              </a:rPr>
              <a:t>Community + Tooling + </a:t>
            </a:r>
            <a:br>
              <a:rPr lang="en-GB" sz="4000" dirty="0" smtClean="0">
                <a:latin typeface="Segoe UI Light" panose="020B0502040204020203" pitchFamily="34" charset="0"/>
              </a:rPr>
            </a:br>
            <a:r>
              <a:rPr lang="en-GB" sz="4000" dirty="0" smtClean="0">
                <a:latin typeface="Segoe UI Light" panose="020B0502040204020203" pitchFamily="34" charset="0"/>
              </a:rPr>
              <a:t>Ecosystem + Evolution Path</a:t>
            </a:r>
            <a:br>
              <a:rPr lang="en-GB" sz="4000" dirty="0" smtClean="0">
                <a:latin typeface="Segoe UI Light" panose="020B0502040204020203" pitchFamily="34" charset="0"/>
              </a:rPr>
            </a:br>
            <a:r>
              <a:rPr lang="en-GB" sz="4000" dirty="0" smtClean="0">
                <a:latin typeface="Segoe UI Light" panose="020B0502040204020203" pitchFamily="34" charset="0"/>
              </a:rPr>
              <a:t>= </a:t>
            </a:r>
            <a:br>
              <a:rPr lang="en-GB" sz="4000" dirty="0" smtClean="0">
                <a:latin typeface="Segoe UI Light" panose="020B0502040204020203" pitchFamily="34" charset="0"/>
              </a:rPr>
            </a:br>
            <a:r>
              <a:rPr lang="en-GB" sz="4000" dirty="0" smtClean="0">
                <a:latin typeface="Segoe UI Light" panose="020B0502040204020203" pitchFamily="34" charset="0"/>
              </a:rPr>
              <a:t>Goodness</a:t>
            </a:r>
            <a:r>
              <a:rPr lang="en-GB" sz="4000" b="1" dirty="0" smtClean="0">
                <a:latin typeface="Segoe UI Light" panose="020B0502040204020203" pitchFamily="34" charset="0"/>
              </a:rPr>
              <a:t/>
            </a:r>
            <a:br>
              <a:rPr lang="en-GB" sz="4000" b="1" dirty="0" smtClean="0">
                <a:latin typeface="Segoe UI Light" panose="020B0502040204020203" pitchFamily="34" charset="0"/>
              </a:rPr>
            </a:br>
            <a:endParaRPr lang="en-GB" b="1" dirty="0">
              <a:latin typeface="Segoe UI Light" panose="020B0502040204020203" pitchFamily="34" charset="0"/>
            </a:endParaRPr>
          </a:p>
        </p:txBody>
      </p:sp>
      <p:grpSp>
        <p:nvGrpSpPr>
          <p:cNvPr id="10" name="Group 9"/>
          <p:cNvGrpSpPr/>
          <p:nvPr/>
        </p:nvGrpSpPr>
        <p:grpSpPr>
          <a:xfrm>
            <a:off x="7593496" y="198783"/>
            <a:ext cx="4452786" cy="1338469"/>
            <a:chOff x="593457" y="490177"/>
            <a:chExt cx="10790217" cy="3082919"/>
          </a:xfrm>
        </p:grpSpPr>
        <p:grpSp>
          <p:nvGrpSpPr>
            <p:cNvPr id="11" name="Group 10"/>
            <p:cNvGrpSpPr/>
            <p:nvPr/>
          </p:nvGrpSpPr>
          <p:grpSpPr>
            <a:xfrm>
              <a:off x="593457" y="490177"/>
              <a:ext cx="10790217" cy="3082919"/>
              <a:chOff x="633213" y="490177"/>
              <a:chExt cx="10790217" cy="3082919"/>
            </a:xfrm>
          </p:grpSpPr>
          <p:sp>
            <p:nvSpPr>
              <p:cNvPr id="13" name="Freeform 12"/>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dirty="0" smtClean="0"/>
                  <a:t>Enterprise</a:t>
                </a:r>
                <a:endParaRPr lang="en-GB" sz="2000" kern="1200" dirty="0"/>
              </a:p>
            </p:txBody>
          </p:sp>
          <p:sp>
            <p:nvSpPr>
              <p:cNvPr id="14" name="Freeform 13"/>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dirty="0" smtClean="0"/>
                  <a:t>Openness</a:t>
                </a:r>
                <a:endParaRPr lang="en-GB" sz="2000" kern="1200" dirty="0"/>
              </a:p>
            </p:txBody>
          </p:sp>
        </p:grpSp>
        <p:sp>
          <p:nvSpPr>
            <p:cNvPr id="12" name="Left-Right Arrow 11"/>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9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374221344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X</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Y</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2" name="TextBox 1"/>
          <p:cNvSpPr txBox="1"/>
          <p:nvPr/>
        </p:nvSpPr>
        <p:spPr>
          <a:xfrm>
            <a:off x="5871294" y="1445067"/>
            <a:ext cx="440826" cy="1231106"/>
          </a:xfrm>
          <a:prstGeom prst="rect">
            <a:avLst/>
          </a:prstGeom>
          <a:noFill/>
        </p:spPr>
        <p:txBody>
          <a:bodyPr wrap="none" lIns="0" tIns="0" rIns="0" bIns="0" rtlCol="0">
            <a:spAutoFit/>
          </a:bodyPr>
          <a:lstStyle/>
          <a:p>
            <a:r>
              <a:rPr lang="en-GB" sz="8000" b="1" dirty="0" smtClean="0">
                <a:gradFill>
                  <a:gsLst>
                    <a:gs pos="0">
                      <a:schemeClr val="tx1"/>
                    </a:gs>
                    <a:gs pos="86000">
                      <a:schemeClr val="tx1"/>
                    </a:gs>
                  </a:gsLst>
                  <a:lin ang="5400000" scaled="0"/>
                </a:gradFill>
                <a:latin typeface="Segoe Light" pitchFamily="34" charset="0"/>
              </a:rPr>
              <a:t>?</a:t>
            </a:r>
            <a:endParaRPr lang="en-GB" sz="2200" b="1"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273930224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Functional</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Objects</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416746125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8893" y="1333470"/>
            <a:ext cx="11176000" cy="5553828"/>
          </a:xfrm>
        </p:spPr>
        <p:txBody>
          <a:bodyPr/>
          <a:lstStyle/>
          <a:p>
            <a:r>
              <a:rPr lang="en-GB" sz="4000" dirty="0" smtClean="0">
                <a:latin typeface="Segoe UI Light" panose="020B0502040204020203" pitchFamily="34" charset="0"/>
              </a:rPr>
              <a:t>Then (2003)</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3600" dirty="0" smtClean="0">
                <a:gradFill>
                  <a:gsLst>
                    <a:gs pos="0">
                      <a:schemeClr val="tx1"/>
                    </a:gs>
                    <a:gs pos="86000">
                      <a:schemeClr val="tx1"/>
                    </a:gs>
                  </a:gsLst>
                  <a:lin ang="5400000" scaled="0"/>
                </a:gradFill>
                <a:latin typeface="Segoe Light" pitchFamily="34" charset="0"/>
              </a:rPr>
              <a:t>In the 1990s functional </a:t>
            </a:r>
            <a:r>
              <a:rPr lang="en-GB" sz="3600" dirty="0">
                <a:gradFill>
                  <a:gsLst>
                    <a:gs pos="0">
                      <a:schemeClr val="tx1"/>
                    </a:gs>
                    <a:gs pos="86000">
                      <a:schemeClr val="tx1"/>
                    </a:gs>
                  </a:gsLst>
                  <a:lin ang="5400000" scaled="0"/>
                </a:gradFill>
                <a:latin typeface="Segoe Light" pitchFamily="34" charset="0"/>
              </a:rPr>
              <a:t>languages </a:t>
            </a:r>
            <a:r>
              <a:rPr lang="en-GB" sz="3600" dirty="0" smtClean="0">
                <a:gradFill>
                  <a:gsLst>
                    <a:gs pos="0">
                      <a:schemeClr val="tx1"/>
                    </a:gs>
                    <a:gs pos="86000">
                      <a:schemeClr val="tx1"/>
                    </a:gs>
                  </a:gsLst>
                  <a:lin ang="5400000" scaled="0"/>
                </a:gradFill>
                <a:latin typeface="Segoe Light" pitchFamily="34" charset="0"/>
              </a:rPr>
              <a:t>were historically anti-OO</a:t>
            </a:r>
            <a:br>
              <a:rPr lang="en-GB" sz="3600" dirty="0" smtClean="0">
                <a:gradFill>
                  <a:gsLst>
                    <a:gs pos="0">
                      <a:schemeClr val="tx1"/>
                    </a:gs>
                    <a:gs pos="86000">
                      <a:schemeClr val="tx1"/>
                    </a:gs>
                  </a:gsLst>
                  <a:lin ang="5400000" scaled="0"/>
                </a:gradFill>
                <a:latin typeface="Segoe Light" pitchFamily="34" charset="0"/>
              </a:rPr>
            </a:br>
            <a:r>
              <a:rPr lang="en-GB" sz="3600" dirty="0" smtClean="0">
                <a:gradFill>
                  <a:gsLst>
                    <a:gs pos="0">
                      <a:schemeClr val="tx1"/>
                    </a:gs>
                    <a:gs pos="86000">
                      <a:schemeClr val="tx1"/>
                    </a:gs>
                  </a:gsLst>
                  <a:lin ang="5400000" scaled="0"/>
                </a:gradFill>
                <a:latin typeface="Segoe Light" pitchFamily="34" charset="0"/>
              </a:rPr>
              <a:t/>
            </a:r>
            <a:br>
              <a:rPr lang="en-GB" sz="3600" dirty="0" smtClean="0">
                <a:gradFill>
                  <a:gsLst>
                    <a:gs pos="0">
                      <a:schemeClr val="tx1"/>
                    </a:gs>
                    <a:gs pos="86000">
                      <a:schemeClr val="tx1"/>
                    </a:gs>
                  </a:gsLst>
                  <a:lin ang="5400000" scaled="0"/>
                </a:gradFill>
                <a:latin typeface="Segoe Light" pitchFamily="34" charset="0"/>
              </a:rPr>
            </a:br>
            <a:r>
              <a:rPr lang="en-GB" sz="2800" dirty="0" smtClean="0">
                <a:gradFill>
                  <a:gsLst>
                    <a:gs pos="0">
                      <a:schemeClr val="tx1"/>
                    </a:gs>
                    <a:gs pos="86000">
                      <a:schemeClr val="tx1"/>
                    </a:gs>
                  </a:gsLst>
                  <a:lin ang="5400000" scaled="0"/>
                </a:gradFill>
                <a:latin typeface="Segoe Light" pitchFamily="34" charset="0"/>
              </a:rPr>
              <a:t>Even today any mention of objects in some Haskell circles gives people an “</a:t>
            </a:r>
            <a:r>
              <a:rPr lang="en-GB" sz="2800" dirty="0" err="1" smtClean="0">
                <a:gradFill>
                  <a:gsLst>
                    <a:gs pos="0">
                      <a:schemeClr val="tx1"/>
                    </a:gs>
                    <a:gs pos="86000">
                      <a:schemeClr val="tx1"/>
                    </a:gs>
                  </a:gsLst>
                  <a:lin ang="5400000" scaled="0"/>
                </a:gradFill>
                <a:latin typeface="Segoe Light" pitchFamily="34" charset="0"/>
              </a:rPr>
              <a:t>urrgghhh</a:t>
            </a:r>
            <a:r>
              <a:rPr lang="en-GB" sz="2800" dirty="0" smtClean="0">
                <a:gradFill>
                  <a:gsLst>
                    <a:gs pos="0">
                      <a:schemeClr val="tx1"/>
                    </a:gs>
                    <a:gs pos="86000">
                      <a:schemeClr val="tx1"/>
                    </a:gs>
                  </a:gsLst>
                  <a:lin ang="5400000" scaled="0"/>
                </a:gradFill>
                <a:latin typeface="Segoe Light" pitchFamily="34" charset="0"/>
              </a:rPr>
              <a:t>…” reaction.</a:t>
            </a:r>
            <a:br>
              <a:rPr lang="en-GB" sz="2800" dirty="0" smtClean="0">
                <a:gradFill>
                  <a:gsLst>
                    <a:gs pos="0">
                      <a:schemeClr val="tx1"/>
                    </a:gs>
                    <a:gs pos="86000">
                      <a:schemeClr val="tx1"/>
                    </a:gs>
                  </a:gsLst>
                  <a:lin ang="5400000" scaled="0"/>
                </a:gradFill>
                <a:latin typeface="Segoe Light" pitchFamily="34" charset="0"/>
              </a:rPr>
            </a:br>
            <a:r>
              <a:rPr lang="en-GB" sz="2800" dirty="0" smtClean="0">
                <a:gradFill>
                  <a:gsLst>
                    <a:gs pos="0">
                      <a:schemeClr val="tx1"/>
                    </a:gs>
                    <a:gs pos="86000">
                      <a:schemeClr val="tx1"/>
                    </a:gs>
                  </a:gsLst>
                  <a:lin ang="5400000" scaled="0"/>
                </a:gradFill>
                <a:latin typeface="Segoe Light" pitchFamily="34" charset="0"/>
              </a:rPr>
              <a:t/>
            </a:r>
            <a:br>
              <a:rPr lang="en-GB" sz="2800" dirty="0" smtClean="0">
                <a:gradFill>
                  <a:gsLst>
                    <a:gs pos="0">
                      <a:schemeClr val="tx1"/>
                    </a:gs>
                    <a:gs pos="86000">
                      <a:schemeClr val="tx1"/>
                    </a:gs>
                  </a:gsLst>
                  <a:lin ang="5400000" scaled="0"/>
                </a:gradFill>
                <a:latin typeface="Segoe Light" pitchFamily="34" charset="0"/>
              </a:rPr>
            </a:br>
            <a:r>
              <a:rPr lang="en-GB" sz="2800" dirty="0" smtClean="0">
                <a:gradFill>
                  <a:gsLst>
                    <a:gs pos="0">
                      <a:schemeClr val="tx1"/>
                    </a:gs>
                    <a:gs pos="86000">
                      <a:schemeClr val="tx1"/>
                    </a:gs>
                  </a:gsLst>
                  <a:lin ang="5400000" scaled="0"/>
                </a:gradFill>
                <a:latin typeface="Segoe Light" pitchFamily="34" charset="0"/>
              </a:rPr>
              <a:t>Modern Compiler Implementation with </a:t>
            </a:r>
            <a:r>
              <a:rPr lang="en-GB" sz="2800" dirty="0">
                <a:gradFill>
                  <a:gsLst>
                    <a:gs pos="0">
                      <a:schemeClr val="tx1"/>
                    </a:gs>
                    <a:gs pos="86000">
                      <a:schemeClr val="tx1"/>
                    </a:gs>
                  </a:gsLst>
                  <a:lin ang="5400000" scaled="0"/>
                </a:gradFill>
                <a:latin typeface="Segoe Light" pitchFamily="34" charset="0"/>
              </a:rPr>
              <a:t>Standard </a:t>
            </a:r>
            <a:r>
              <a:rPr lang="en-GB" sz="2800" dirty="0" smtClean="0">
                <a:gradFill>
                  <a:gsLst>
                    <a:gs pos="0">
                      <a:schemeClr val="tx1"/>
                    </a:gs>
                    <a:gs pos="86000">
                      <a:schemeClr val="tx1"/>
                    </a:gs>
                  </a:gsLst>
                  <a:lin ang="5400000" scaled="0"/>
                </a:gradFill>
                <a:latin typeface="Segoe Light" pitchFamily="34" charset="0"/>
              </a:rPr>
              <a:t>ML - Chapter 14, </a:t>
            </a:r>
            <a:r>
              <a:rPr lang="en-GB" sz="2800" dirty="0">
                <a:gradFill>
                  <a:gsLst>
                    <a:gs pos="0">
                      <a:schemeClr val="tx1"/>
                    </a:gs>
                    <a:gs pos="86000">
                      <a:schemeClr val="tx1"/>
                    </a:gs>
                  </a:gsLst>
                  <a:lin ang="5400000" scaled="0"/>
                </a:gradFill>
                <a:latin typeface="Segoe Light" pitchFamily="34" charset="0"/>
              </a:rPr>
              <a:t>Object Oriented </a:t>
            </a:r>
            <a:r>
              <a:rPr lang="en-GB" sz="2800" dirty="0" smtClean="0">
                <a:gradFill>
                  <a:gsLst>
                    <a:gs pos="0">
                      <a:schemeClr val="tx1"/>
                    </a:gs>
                    <a:gs pos="86000">
                      <a:schemeClr val="tx1"/>
                    </a:gs>
                  </a:gsLst>
                  <a:lin ang="5400000" scaled="0"/>
                </a:gradFill>
                <a:latin typeface="Segoe Light" pitchFamily="34" charset="0"/>
              </a:rPr>
              <a:t>Programming </a:t>
            </a:r>
            <a:br>
              <a:rPr lang="en-GB" sz="2800" dirty="0" smtClean="0">
                <a:gradFill>
                  <a:gsLst>
                    <a:gs pos="0">
                      <a:schemeClr val="tx1"/>
                    </a:gs>
                    <a:gs pos="86000">
                      <a:schemeClr val="tx1"/>
                    </a:gs>
                  </a:gsLst>
                  <a:lin ang="5400000" scaled="0"/>
                </a:gradFill>
                <a:latin typeface="Segoe Light" pitchFamily="34" charset="0"/>
              </a:rPr>
            </a:br>
            <a:r>
              <a:rPr lang="en-GB" sz="2800" i="1" dirty="0" smtClean="0">
                <a:gradFill>
                  <a:gsLst>
                    <a:gs pos="0">
                      <a:schemeClr val="tx1"/>
                    </a:gs>
                    <a:gs pos="86000">
                      <a:schemeClr val="tx1"/>
                    </a:gs>
                  </a:gsLst>
                  <a:lin ang="5400000" scaled="0"/>
                </a:gradFill>
                <a:latin typeface="Segoe Light" pitchFamily="34" charset="0"/>
              </a:rPr>
              <a:t>object </a:t>
            </a:r>
            <a:r>
              <a:rPr lang="en-GB" sz="2800" i="1" dirty="0">
                <a:gradFill>
                  <a:gsLst>
                    <a:gs pos="0">
                      <a:schemeClr val="tx1"/>
                    </a:gs>
                    <a:gs pos="86000">
                      <a:schemeClr val="tx1"/>
                    </a:gs>
                  </a:gsLst>
                  <a:lin ang="5400000" scaled="0"/>
                </a:gradFill>
                <a:latin typeface="Segoe Light" pitchFamily="34" charset="0"/>
              </a:rPr>
              <a:t>– to express a dislike or distaste for </a:t>
            </a:r>
            <a:r>
              <a:rPr lang="en-GB" sz="2800" i="1" dirty="0" smtClean="0">
                <a:gradFill>
                  <a:gsLst>
                    <a:gs pos="0">
                      <a:schemeClr val="tx1"/>
                    </a:gs>
                    <a:gs pos="86000">
                      <a:schemeClr val="tx1"/>
                    </a:gs>
                  </a:gsLst>
                  <a:lin ang="5400000" scaled="0"/>
                </a:gradFill>
                <a:latin typeface="Segoe Light" pitchFamily="34" charset="0"/>
              </a:rPr>
              <a:t>something </a:t>
            </a:r>
            <a:r>
              <a:rPr lang="en-GB" sz="1100" i="1" dirty="0" smtClean="0">
                <a:gradFill>
                  <a:gsLst>
                    <a:gs pos="0">
                      <a:schemeClr val="tx1"/>
                    </a:gs>
                    <a:gs pos="86000">
                      <a:schemeClr val="tx1"/>
                    </a:gs>
                  </a:gsLst>
                  <a:lin ang="5400000" scaled="0"/>
                </a:gradFill>
                <a:latin typeface="Segoe Light" pitchFamily="34" charset="0"/>
              </a:rPr>
              <a:t>(approx. quote)</a:t>
            </a:r>
            <a:r>
              <a:rPr lang="en-GB" sz="3200" dirty="0">
                <a:gradFill>
                  <a:gsLst>
                    <a:gs pos="0">
                      <a:schemeClr val="tx1"/>
                    </a:gs>
                    <a:gs pos="86000">
                      <a:schemeClr val="tx1"/>
                    </a:gs>
                  </a:gsLst>
                  <a:lin ang="5400000" scaled="0"/>
                </a:gradFill>
                <a:latin typeface="Segoe Light" pitchFamily="34" charset="0"/>
              </a:rPr>
              <a:t/>
            </a:r>
            <a:br>
              <a:rPr lang="en-GB" sz="3200" dirty="0">
                <a:gradFill>
                  <a:gsLst>
                    <a:gs pos="0">
                      <a:schemeClr val="tx1"/>
                    </a:gs>
                    <a:gs pos="86000">
                      <a:schemeClr val="tx1"/>
                    </a:gs>
                  </a:gsLst>
                  <a:lin ang="5400000" scaled="0"/>
                </a:gradFill>
                <a:latin typeface="Segoe Light" pitchFamily="34" charset="0"/>
              </a:rPr>
            </a:br>
            <a:r>
              <a:rPr lang="en-GB" sz="3600" dirty="0">
                <a:gradFill>
                  <a:gsLst>
                    <a:gs pos="0">
                      <a:schemeClr val="tx1"/>
                    </a:gs>
                    <a:gs pos="86000">
                      <a:schemeClr val="tx1"/>
                    </a:gs>
                  </a:gsLst>
                  <a:lin ang="5400000" scaled="0"/>
                </a:gradFill>
                <a:latin typeface="Segoe Light" pitchFamily="34" charset="0"/>
              </a:rPr>
              <a:t/>
            </a:r>
            <a:br>
              <a:rPr lang="en-GB" sz="3600" dirty="0">
                <a:gradFill>
                  <a:gsLst>
                    <a:gs pos="0">
                      <a:schemeClr val="tx1"/>
                    </a:gs>
                    <a:gs pos="86000">
                      <a:schemeClr val="tx1"/>
                    </a:gs>
                  </a:gsLst>
                  <a:lin ang="5400000" scaled="0"/>
                </a:gradFill>
                <a:latin typeface="Segoe Light" pitchFamily="34" charset="0"/>
              </a:rPr>
            </a:br>
            <a:endParaRPr lang="en-GB" dirty="0">
              <a:latin typeface="Segoe UI Light" panose="020B0502040204020203" pitchFamily="34" charset="0"/>
            </a:endParaRPr>
          </a:p>
        </p:txBody>
      </p:sp>
    </p:spTree>
    <p:extLst>
      <p:ext uri="{BB962C8B-B14F-4D97-AF65-F5344CB8AC3E}">
        <p14:creationId xmlns:p14="http://schemas.microsoft.com/office/powerpoint/2010/main" val="150492212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dirty="0" smtClean="0">
                <a:latin typeface="Segoe UI Light" panose="020B0502040204020203" pitchFamily="34" charset="0"/>
              </a:rPr>
              <a:t>F# - Objects + Functional</a:t>
            </a:r>
          </a:p>
        </p:txBody>
      </p:sp>
      <p:sp>
        <p:nvSpPr>
          <p:cNvPr id="3" name="Content Placeholder 2"/>
          <p:cNvSpPr>
            <a:spLocks noGrp="1"/>
          </p:cNvSpPr>
          <p:nvPr>
            <p:ph type="body" sz="quarter" idx="10"/>
          </p:nvPr>
        </p:nvSpPr>
        <p:spPr>
          <a:xfrm>
            <a:off x="1214495" y="1416841"/>
            <a:ext cx="10782603" cy="4395049"/>
          </a:xfrm>
        </p:spPr>
        <p:txBody>
          <a:bodyPr/>
          <a:lstStyle/>
          <a:p>
            <a:pPr defTabSz="914363">
              <a:lnSpc>
                <a:spcPct val="90000"/>
              </a:lnSpc>
              <a:defRPr/>
            </a:pPr>
            <a:r>
              <a:rPr lang="en-US" b="1" kern="1200" dirty="0" smtClean="0">
                <a:solidFill>
                  <a:schemeClr val="accent2"/>
                </a:solidFill>
                <a:latin typeface="Consolas" pitchFamily="49" charset="0"/>
                <a:cs typeface="Consolas" pitchFamily="49" charset="0"/>
              </a:rPr>
              <a:t>type</a:t>
            </a:r>
            <a:r>
              <a:rPr lang="en-US" b="1" kern="1200" dirty="0" smtClean="0">
                <a:latin typeface="Consolas" pitchFamily="49" charset="0"/>
                <a:cs typeface="Consolas" pitchFamily="49" charset="0"/>
              </a:rPr>
              <a:t> Vector2D (</a:t>
            </a:r>
            <a:r>
              <a:rPr lang="en-US" b="1" kern="1200" dirty="0" err="1" smtClean="0">
                <a:latin typeface="Consolas" pitchFamily="49" charset="0"/>
                <a:cs typeface="Consolas" pitchFamily="49" charset="0"/>
              </a:rPr>
              <a:t>dx:double</a:t>
            </a:r>
            <a:r>
              <a:rPr lang="en-US" b="1" kern="1200" dirty="0" smtClean="0">
                <a:latin typeface="Consolas" pitchFamily="49" charset="0"/>
                <a:cs typeface="Consolas" pitchFamily="49" charset="0"/>
              </a:rPr>
              <a:t>, </a:t>
            </a:r>
            <a:r>
              <a:rPr lang="en-US" b="1" kern="1200" dirty="0" err="1" smtClean="0">
                <a:latin typeface="Consolas" pitchFamily="49" charset="0"/>
                <a:cs typeface="Consolas" pitchFamily="49" charset="0"/>
              </a:rPr>
              <a:t>dy:double</a:t>
            </a:r>
            <a:r>
              <a:rPr lang="en-US" b="1" kern="1200" dirty="0" smtClean="0">
                <a:latin typeface="Consolas" pitchFamily="49" charset="0"/>
                <a:cs typeface="Consolas" pitchFamily="49" charset="0"/>
              </a:rPr>
              <a:t>) =</a:t>
            </a:r>
          </a:p>
          <a:p>
            <a:pPr defTabSz="914363">
              <a:lnSpc>
                <a:spcPct val="90000"/>
              </a:lnSpc>
              <a:defRPr/>
            </a:pPr>
            <a:endParaRPr lang="en-US" b="1" kern="1200" dirty="0" smtClean="0">
              <a:latin typeface="Consolas" pitchFamily="49" charset="0"/>
              <a:cs typeface="Consolas" pitchFamily="49" charset="0"/>
            </a:endParaRPr>
          </a:p>
          <a:p>
            <a:pPr>
              <a:lnSpc>
                <a:spcPct val="90000"/>
              </a:lnSpc>
              <a:defRPr/>
            </a:pPr>
            <a:r>
              <a:rPr lang="en-US" b="1" dirty="0" smtClean="0">
                <a:solidFill>
                  <a:schemeClr val="accent2">
                    <a:lumMod val="40000"/>
                    <a:lumOff val="60000"/>
                  </a:schemeClr>
                </a:solidFill>
                <a:cs typeface="Consolas" pitchFamily="49" charset="0"/>
              </a:rPr>
              <a:t>   </a:t>
            </a:r>
            <a:r>
              <a:rPr lang="en-US" b="1" dirty="0" smtClean="0">
                <a:solidFill>
                  <a:schemeClr val="accent2"/>
                </a:solidFill>
                <a:cs typeface="Consolas" pitchFamily="49" charset="0"/>
              </a:rPr>
              <a:t>let</a:t>
            </a:r>
            <a:r>
              <a:rPr lang="en-US" b="1" dirty="0" smtClean="0">
                <a:cs typeface="Consolas" pitchFamily="49" charset="0"/>
              </a:rPr>
              <a:t> d2 = dx*</a:t>
            </a:r>
            <a:r>
              <a:rPr lang="en-US" b="1" dirty="0" err="1" smtClean="0">
                <a:cs typeface="Consolas" pitchFamily="49" charset="0"/>
              </a:rPr>
              <a:t>dx+dy</a:t>
            </a:r>
            <a:r>
              <a:rPr lang="en-US" b="1" dirty="0" smtClean="0">
                <a:cs typeface="Consolas" pitchFamily="49" charset="0"/>
              </a:rPr>
              <a:t>*dy</a:t>
            </a:r>
          </a:p>
          <a:p>
            <a:pPr defTabSz="914363">
              <a:lnSpc>
                <a:spcPct val="90000"/>
              </a:lnSpc>
              <a:defRPr/>
            </a:pPr>
            <a:endParaRPr lang="en-US" b="1" kern="1200" dirty="0" smtClean="0">
              <a:solidFill>
                <a:schemeClr val="accent2">
                  <a:lumMod val="40000"/>
                  <a:lumOff val="60000"/>
                </a:schemeClr>
              </a:solidFill>
              <a:latin typeface="Consolas" pitchFamily="49" charset="0"/>
              <a:cs typeface="Consolas" pitchFamily="49" charset="0"/>
            </a:endParaRP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r>
              <a:rPr lang="en-US" b="1" kern="1200" dirty="0" smtClean="0">
                <a:solidFill>
                  <a:schemeClr val="accent2"/>
                </a:solidFill>
                <a:latin typeface="Consolas" pitchFamily="49" charset="0"/>
                <a:cs typeface="Consolas" pitchFamily="49" charset="0"/>
              </a:rPr>
              <a:t>member</a:t>
            </a:r>
            <a:r>
              <a:rPr lang="en-US" b="1" kern="1200" dirty="0" smtClean="0">
                <a:latin typeface="Consolas" pitchFamily="49" charset="0"/>
                <a:cs typeface="Consolas" pitchFamily="49" charset="0"/>
              </a:rPr>
              <a:t> v.DX = dx</a:t>
            </a: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r>
              <a:rPr lang="en-US" b="1" kern="1200" dirty="0" smtClean="0">
                <a:solidFill>
                  <a:schemeClr val="accent2"/>
                </a:solidFill>
                <a:latin typeface="Consolas" pitchFamily="49" charset="0"/>
                <a:cs typeface="Consolas" pitchFamily="49" charset="0"/>
              </a:rPr>
              <a:t>member</a:t>
            </a:r>
            <a:r>
              <a:rPr lang="en-US" b="1" kern="1200" dirty="0" smtClean="0">
                <a:latin typeface="Consolas" pitchFamily="49" charset="0"/>
                <a:cs typeface="Consolas" pitchFamily="49" charset="0"/>
              </a:rPr>
              <a:t> </a:t>
            </a:r>
            <a:r>
              <a:rPr lang="en-US" b="1" kern="1200" dirty="0" err="1" smtClean="0">
                <a:latin typeface="Consolas" pitchFamily="49" charset="0"/>
                <a:cs typeface="Consolas" pitchFamily="49" charset="0"/>
              </a:rPr>
              <a:t>v.DY</a:t>
            </a:r>
            <a:r>
              <a:rPr lang="en-US" b="1" kern="1200" dirty="0" smtClean="0">
                <a:latin typeface="Consolas" pitchFamily="49" charset="0"/>
                <a:cs typeface="Consolas" pitchFamily="49" charset="0"/>
              </a:rPr>
              <a:t> = </a:t>
            </a:r>
            <a:r>
              <a:rPr lang="en-US" b="1" kern="1200" dirty="0" err="1" smtClean="0">
                <a:latin typeface="Consolas" pitchFamily="49" charset="0"/>
                <a:cs typeface="Consolas" pitchFamily="49" charset="0"/>
              </a:rPr>
              <a:t>dy</a:t>
            </a:r>
            <a:endParaRPr lang="en-US" b="1" kern="1200" dirty="0" smtClean="0">
              <a:latin typeface="Consolas" pitchFamily="49" charset="0"/>
              <a:cs typeface="Consolas" pitchFamily="49" charset="0"/>
            </a:endParaRP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r>
              <a:rPr lang="en-US" b="1" kern="1200" dirty="0" smtClean="0">
                <a:solidFill>
                  <a:schemeClr val="accent2"/>
                </a:solidFill>
                <a:latin typeface="Consolas" pitchFamily="49" charset="0"/>
                <a:cs typeface="Consolas" pitchFamily="49" charset="0"/>
              </a:rPr>
              <a:t>member</a:t>
            </a:r>
            <a:r>
              <a:rPr lang="en-US" b="1" kern="1200" dirty="0" smtClean="0">
                <a:latin typeface="Consolas" pitchFamily="49" charset="0"/>
                <a:cs typeface="Consolas" pitchFamily="49" charset="0"/>
              </a:rPr>
              <a:t> v.Length = sqrt d2</a:t>
            </a: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r>
              <a:rPr lang="en-US" b="1" kern="1200" dirty="0" smtClean="0">
                <a:solidFill>
                  <a:schemeClr val="accent2"/>
                </a:solidFill>
                <a:latin typeface="Consolas" pitchFamily="49" charset="0"/>
                <a:cs typeface="Consolas" pitchFamily="49" charset="0"/>
              </a:rPr>
              <a:t>member</a:t>
            </a:r>
            <a:r>
              <a:rPr lang="en-US" b="1" kern="1200" dirty="0" smtClean="0">
                <a:latin typeface="Consolas" pitchFamily="49" charset="0"/>
                <a:cs typeface="Consolas" pitchFamily="49" charset="0"/>
              </a:rPr>
              <a:t> </a:t>
            </a:r>
            <a:r>
              <a:rPr lang="en-US" b="1" kern="1200" dirty="0" err="1" smtClean="0">
                <a:latin typeface="Consolas" pitchFamily="49" charset="0"/>
                <a:cs typeface="Consolas" pitchFamily="49" charset="0"/>
              </a:rPr>
              <a:t>v.Scale</a:t>
            </a:r>
            <a:r>
              <a:rPr lang="en-US" b="1" kern="1200" dirty="0" smtClean="0">
                <a:latin typeface="Consolas" pitchFamily="49" charset="0"/>
                <a:cs typeface="Consolas" pitchFamily="49" charset="0"/>
              </a:rPr>
              <a:t>(k) = Vector2D (dx*k, </a:t>
            </a:r>
            <a:r>
              <a:rPr lang="en-US" b="1" kern="1200" dirty="0" err="1" smtClean="0">
                <a:latin typeface="Consolas" pitchFamily="49" charset="0"/>
                <a:cs typeface="Consolas" pitchFamily="49" charset="0"/>
              </a:rPr>
              <a:t>dy</a:t>
            </a:r>
            <a:r>
              <a:rPr lang="en-US" b="1" kern="1200" dirty="0" smtClean="0">
                <a:latin typeface="Consolas" pitchFamily="49" charset="0"/>
                <a:cs typeface="Consolas" pitchFamily="49" charset="0"/>
              </a:rPr>
              <a:t>*k)</a:t>
            </a:r>
            <a:endParaRPr lang="en-US" b="1" kern="1200" dirty="0" smtClean="0">
              <a:solidFill>
                <a:schemeClr val="accent2">
                  <a:lumMod val="40000"/>
                  <a:lumOff val="60000"/>
                </a:schemeClr>
              </a:solidFill>
              <a:latin typeface="Consolas" pitchFamily="49" charset="0"/>
              <a:cs typeface="Consolas" pitchFamily="49" charset="0"/>
            </a:endParaRPr>
          </a:p>
        </p:txBody>
      </p:sp>
      <p:sp>
        <p:nvSpPr>
          <p:cNvPr id="4" name="Rectangular Callout 3"/>
          <p:cNvSpPr/>
          <p:nvPr/>
        </p:nvSpPr>
        <p:spPr>
          <a:xfrm>
            <a:off x="7281757" y="1814299"/>
            <a:ext cx="2962863" cy="954107"/>
          </a:xfrm>
          <a:prstGeom prst="wedgeRectCallout">
            <a:avLst>
              <a:gd name="adj1" fmla="val -37801"/>
              <a:gd name="adj2" fmla="val -74226"/>
            </a:avLst>
          </a:prstGeom>
          <a:solidFill>
            <a:srgbClr val="ACE58F"/>
          </a:solidFill>
          <a:ln w="15875">
            <a:solidFill>
              <a:schemeClr val="tx1"/>
            </a:solidFill>
            <a:miter lim="800000"/>
            <a:headEnd/>
            <a:tailEnd/>
          </a:ln>
          <a:effectLst/>
        </p:spPr>
        <p:txBody>
          <a:bodyPr wrap="none" anchor="ctr" anchorCtr="1">
            <a:spAutoFit/>
          </a:bodyPr>
          <a:lstStyle/>
          <a:p>
            <a:pPr algn="ctr"/>
            <a:r>
              <a:rPr lang="en-GB" sz="2800" b="1" dirty="0"/>
              <a:t>Inputs to object </a:t>
            </a:r>
          </a:p>
          <a:p>
            <a:pPr algn="ctr"/>
            <a:r>
              <a:rPr lang="en-GB" sz="2800" b="1" dirty="0"/>
              <a:t>construction</a:t>
            </a:r>
          </a:p>
        </p:txBody>
      </p:sp>
      <p:sp>
        <p:nvSpPr>
          <p:cNvPr id="5" name="Rectangular Callout 4"/>
          <p:cNvSpPr/>
          <p:nvPr/>
        </p:nvSpPr>
        <p:spPr>
          <a:xfrm>
            <a:off x="6928088" y="3772879"/>
            <a:ext cx="3572003" cy="523220"/>
          </a:xfrm>
          <a:prstGeom prst="wedgeRectCallout">
            <a:avLst>
              <a:gd name="adj1" fmla="val -105679"/>
              <a:gd name="adj2" fmla="val -17727"/>
            </a:avLst>
          </a:prstGeom>
          <a:solidFill>
            <a:srgbClr val="ACE58F"/>
          </a:solidFill>
          <a:ln w="15875">
            <a:solidFill>
              <a:schemeClr val="tx1"/>
            </a:solidFill>
            <a:miter lim="800000"/>
            <a:headEnd/>
            <a:tailEnd/>
          </a:ln>
          <a:effectLst/>
        </p:spPr>
        <p:txBody>
          <a:bodyPr wrap="none" anchor="ctr" anchorCtr="1">
            <a:spAutoFit/>
          </a:bodyPr>
          <a:lstStyle/>
          <a:p>
            <a:pPr algn="ctr"/>
            <a:r>
              <a:rPr lang="en-GB" sz="2800" b="1" dirty="0"/>
              <a:t>Exported properties</a:t>
            </a:r>
          </a:p>
        </p:txBody>
      </p:sp>
      <p:sp>
        <p:nvSpPr>
          <p:cNvPr id="6" name="Rectangular Callout 5"/>
          <p:cNvSpPr/>
          <p:nvPr/>
        </p:nvSpPr>
        <p:spPr>
          <a:xfrm>
            <a:off x="7188417" y="4502968"/>
            <a:ext cx="3144707" cy="523220"/>
          </a:xfrm>
          <a:prstGeom prst="wedgeRectCallout">
            <a:avLst>
              <a:gd name="adj1" fmla="val -77128"/>
              <a:gd name="adj2" fmla="val 111073"/>
            </a:avLst>
          </a:prstGeom>
          <a:solidFill>
            <a:srgbClr val="ACE58F"/>
          </a:solidFill>
          <a:ln w="15875">
            <a:solidFill>
              <a:schemeClr val="tx1"/>
            </a:solidFill>
            <a:miter lim="800000"/>
            <a:headEnd/>
            <a:tailEnd/>
          </a:ln>
          <a:effectLst/>
        </p:spPr>
        <p:txBody>
          <a:bodyPr wrap="none" anchor="ctr" anchorCtr="1">
            <a:spAutoFit/>
          </a:bodyPr>
          <a:lstStyle/>
          <a:p>
            <a:pPr algn="ctr"/>
            <a:r>
              <a:rPr lang="en-GB" sz="2800" b="1" dirty="0"/>
              <a:t>Exported method</a:t>
            </a:r>
          </a:p>
        </p:txBody>
      </p:sp>
      <p:sp>
        <p:nvSpPr>
          <p:cNvPr id="7" name="Rectangular Callout 6"/>
          <p:cNvSpPr/>
          <p:nvPr/>
        </p:nvSpPr>
        <p:spPr>
          <a:xfrm>
            <a:off x="7295777" y="2894969"/>
            <a:ext cx="2858091" cy="523220"/>
          </a:xfrm>
          <a:prstGeom prst="wedgeRectCallout">
            <a:avLst>
              <a:gd name="adj1" fmla="val -109282"/>
              <a:gd name="adj2" fmla="val -97617"/>
            </a:avLst>
          </a:prstGeom>
          <a:solidFill>
            <a:srgbClr val="ACE58F"/>
          </a:solidFill>
          <a:ln w="15875">
            <a:solidFill>
              <a:schemeClr val="tx1"/>
            </a:solidFill>
            <a:miter lim="800000"/>
            <a:headEnd/>
            <a:tailEnd/>
          </a:ln>
          <a:effectLst/>
        </p:spPr>
        <p:txBody>
          <a:bodyPr wrap="none" anchor="ctr" anchorCtr="1">
            <a:spAutoFit/>
          </a:bodyPr>
          <a:lstStyle/>
          <a:p>
            <a:pPr algn="ctr"/>
            <a:r>
              <a:rPr lang="en-GB" sz="2800" b="1" dirty="0"/>
              <a:t>Object internals</a:t>
            </a:r>
          </a:p>
        </p:txBody>
      </p:sp>
    </p:spTree>
    <p:extLst>
      <p:ext uri="{BB962C8B-B14F-4D97-AF65-F5344CB8AC3E}">
        <p14:creationId xmlns:p14="http://schemas.microsoft.com/office/powerpoint/2010/main" val="4055703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Objects</a:t>
            </a:r>
            <a:endParaRPr lang="en-GB" dirty="0"/>
          </a:p>
        </p:txBody>
      </p:sp>
      <p:sp>
        <p:nvSpPr>
          <p:cNvPr id="5122" name="Text Box 2"/>
          <p:cNvSpPr txBox="1">
            <a:spLocks noChangeArrowheads="1"/>
          </p:cNvSpPr>
          <p:nvPr/>
        </p:nvSpPr>
        <p:spPr bwMode="auto">
          <a:xfrm>
            <a:off x="519249" y="2980592"/>
            <a:ext cx="5003938" cy="2041281"/>
          </a:xfrm>
          <a:prstGeom prst="rect">
            <a:avLst/>
          </a:prstGeom>
          <a:ln>
            <a:headEnd/>
            <a:tailEnd/>
          </a:ln>
        </p:spPr>
        <p:style>
          <a:lnRef idx="1">
            <a:schemeClr val="dk1"/>
          </a:lnRef>
          <a:fillRef idx="1001">
            <a:schemeClr val="lt2"/>
          </a:fillRef>
          <a:effectRef idx="1">
            <a:schemeClr val="dk1"/>
          </a:effectRef>
          <a:fontRef idx="minor">
            <a:schemeClr val="dk1"/>
          </a:fontRef>
        </p:style>
        <p:txBody>
          <a:bodyPr vert="horz" wrap="square" lIns="54000" tIns="45720" rIns="54000" bIns="45720" numCol="1" anchor="t" anchorCtr="0" compatLnSpc="1">
            <a:prstTxWarp prst="textNoShape">
              <a:avLst/>
            </a:prstTxWarp>
          </a:bodyPr>
          <a:lstStyle/>
          <a:p>
            <a:pPr algn="ctr" defTabSz="914400" fontAlgn="base">
              <a:spcBef>
                <a:spcPct val="0"/>
              </a:spcBef>
              <a:spcAft>
                <a:spcPts val="1000"/>
              </a:spcAft>
            </a:pPr>
            <a:r>
              <a:rPr lang="en-GB" sz="2400" i="1" dirty="0">
                <a:solidFill>
                  <a:schemeClr val="tx1"/>
                </a:solidFill>
                <a:latin typeface="Calibri" pitchFamily="34" charset="0"/>
                <a:cs typeface="Arial" pitchFamily="34" charset="0"/>
              </a:rPr>
              <a:t>Object Interface Types</a:t>
            </a:r>
          </a:p>
          <a:p>
            <a:pPr defTabSz="914400" fontAlgn="base">
              <a:spcBef>
                <a:spcPct val="0"/>
              </a:spcBef>
              <a:spcAft>
                <a:spcPct val="0"/>
              </a:spcAft>
            </a:pPr>
            <a:r>
              <a:rPr lang="en-GB" sz="2000" b="1" dirty="0">
                <a:solidFill>
                  <a:schemeClr val="tx1"/>
                </a:solidFill>
                <a:latin typeface="Lucida Console" pitchFamily="49" charset="0"/>
                <a:cs typeface="Arial" pitchFamily="34" charset="0"/>
              </a:rPr>
              <a:t>type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IObject</a:t>
            </a:r>
            <a:r>
              <a:rPr lang="en-US" sz="2000" dirty="0">
                <a:solidFill>
                  <a:schemeClr val="tx1"/>
                </a:solidFill>
                <a:latin typeface="Lucida Console" pitchFamily="49" charset="0"/>
                <a:cs typeface="Arial" pitchFamily="34" charset="0"/>
              </a:rPr>
              <a:t> = </a:t>
            </a: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interface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ISimpleObject</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abstract</a:t>
            </a:r>
            <a:r>
              <a:rPr lang="en-US" sz="2000" dirty="0">
                <a:solidFill>
                  <a:schemeClr val="tx1"/>
                </a:solidFill>
                <a:latin typeface="Lucida Console" pitchFamily="49" charset="0"/>
                <a:cs typeface="Arial" pitchFamily="34" charset="0"/>
              </a:rPr>
              <a:t> Prop1 : </a:t>
            </a:r>
            <a:r>
              <a:rPr lang="en-US" sz="2000" i="1" dirty="0">
                <a:solidFill>
                  <a:schemeClr val="tx1"/>
                </a:solidFill>
                <a:latin typeface="Lucida Console" pitchFamily="49" charset="0"/>
                <a:cs typeface="Arial" pitchFamily="34" charset="0"/>
              </a:rPr>
              <a:t>type</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abstract</a:t>
            </a:r>
            <a:r>
              <a:rPr lang="en-US" sz="2000" dirty="0">
                <a:solidFill>
                  <a:schemeClr val="tx1"/>
                </a:solidFill>
                <a:latin typeface="Lucida Console" pitchFamily="49" charset="0"/>
                <a:cs typeface="Arial" pitchFamily="34" charset="0"/>
              </a:rPr>
              <a:t> Meth2 : </a:t>
            </a:r>
            <a:r>
              <a:rPr lang="en-US" sz="2000" i="1" dirty="0">
                <a:solidFill>
                  <a:schemeClr val="tx1"/>
                </a:solidFill>
                <a:latin typeface="Lucida Console" pitchFamily="49" charset="0"/>
                <a:cs typeface="Arial" pitchFamily="34" charset="0"/>
              </a:rPr>
              <a:t>type</a:t>
            </a:r>
            <a:r>
              <a:rPr lang="en-US" sz="2000" dirty="0">
                <a:solidFill>
                  <a:schemeClr val="tx1"/>
                </a:solidFill>
                <a:latin typeface="Lucida Console" pitchFamily="49" charset="0"/>
                <a:cs typeface="Arial" pitchFamily="34" charset="0"/>
              </a:rPr>
              <a:t> -&gt; </a:t>
            </a:r>
            <a:r>
              <a:rPr lang="en-US" sz="2000" i="1" dirty="0">
                <a:solidFill>
                  <a:schemeClr val="tx1"/>
                </a:solidFill>
                <a:latin typeface="Lucida Console" pitchFamily="49" charset="0"/>
                <a:cs typeface="Arial" pitchFamily="34" charset="0"/>
              </a:rPr>
              <a:t>type</a:t>
            </a:r>
            <a:endParaRPr lang="en-US" sz="4800" dirty="0">
              <a:solidFill>
                <a:schemeClr val="tx1"/>
              </a:solidFill>
              <a:latin typeface="Lucida Console" pitchFamily="49" charset="0"/>
              <a:cs typeface="Arial" pitchFamily="34" charset="0"/>
            </a:endParaRPr>
          </a:p>
        </p:txBody>
      </p:sp>
      <p:sp>
        <p:nvSpPr>
          <p:cNvPr id="5123" name="Text Box 3"/>
          <p:cNvSpPr txBox="1">
            <a:spLocks noChangeArrowheads="1"/>
          </p:cNvSpPr>
          <p:nvPr/>
        </p:nvSpPr>
        <p:spPr bwMode="auto">
          <a:xfrm>
            <a:off x="5639135" y="2838450"/>
            <a:ext cx="5581315" cy="3790950"/>
          </a:xfrm>
          <a:prstGeom prst="rect">
            <a:avLst/>
          </a:prstGeom>
          <a:ln>
            <a:headEnd/>
            <a:tailEnd/>
          </a:ln>
        </p:spPr>
        <p:style>
          <a:lnRef idx="1">
            <a:schemeClr val="dk1"/>
          </a:lnRef>
          <a:fillRef idx="1001">
            <a:schemeClr val="lt2"/>
          </a:fillRef>
          <a:effectRef idx="1">
            <a:schemeClr val="dk1"/>
          </a:effectRef>
          <a:fontRef idx="minor">
            <a:schemeClr val="dk1"/>
          </a:fontRef>
        </p:style>
        <p:txBody>
          <a:bodyPr vert="horz" wrap="square" lIns="54000" tIns="45720" rIns="54000" bIns="45720" numCol="1" anchor="t" anchorCtr="0" compatLnSpc="1">
            <a:prstTxWarp prst="textNoShape">
              <a:avLst/>
            </a:prstTxWarp>
          </a:bodyPr>
          <a:lstStyle/>
          <a:p>
            <a:pPr algn="ctr" defTabSz="914400" fontAlgn="base">
              <a:spcBef>
                <a:spcPct val="0"/>
              </a:spcBef>
              <a:spcAft>
                <a:spcPts val="1000"/>
              </a:spcAft>
            </a:pPr>
            <a:r>
              <a:rPr lang="en-GB" sz="2400" i="1" dirty="0">
                <a:solidFill>
                  <a:schemeClr val="tx1"/>
                </a:solidFill>
                <a:latin typeface="Calibri" pitchFamily="34" charset="0"/>
                <a:cs typeface="Arial" pitchFamily="34" charset="0"/>
              </a:rPr>
              <a:t>Object Expressions</a:t>
            </a: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new</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IObject</a:t>
            </a:r>
            <a:r>
              <a:rPr lang="en-US" sz="2000" i="1"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with</a:t>
            </a:r>
            <a:r>
              <a:rPr lang="en-US" sz="2000" dirty="0">
                <a:solidFill>
                  <a:schemeClr val="tx1"/>
                </a:solidFill>
                <a:latin typeface="Lucida Console" pitchFamily="49" charset="0"/>
                <a:cs typeface="Arial" pitchFamily="34" charset="0"/>
              </a:rPr>
              <a:t> </a:t>
            </a: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x.Prop1 =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x.Meth1 </a:t>
            </a:r>
            <a:r>
              <a:rPr lang="en-US" sz="2000" i="1" dirty="0" err="1">
                <a:solidFill>
                  <a:schemeClr val="tx1"/>
                </a:solidFill>
                <a:latin typeface="Lucida Console" pitchFamily="49" charset="0"/>
                <a:cs typeface="Arial" pitchFamily="34" charset="0"/>
              </a:rPr>
              <a:t>args</a:t>
            </a:r>
            <a:r>
              <a:rPr lang="en-US" sz="2000" dirty="0">
                <a:solidFill>
                  <a:schemeClr val="tx1"/>
                </a:solidFill>
                <a:latin typeface="Lucida Console" pitchFamily="49" charset="0"/>
                <a:cs typeface="Arial" pitchFamily="34" charset="0"/>
              </a:rPr>
              <a:t> = </a:t>
            </a:r>
            <a:r>
              <a:rPr lang="en-US" sz="2000" i="1" dirty="0" err="1">
                <a:solidFill>
                  <a:schemeClr val="tx1"/>
                </a:solidFill>
                <a:latin typeface="Lucida Console" pitchFamily="49" charset="0"/>
                <a:cs typeface="Arial" pitchFamily="34" charset="0"/>
              </a:rPr>
              <a:t>expr</a:t>
            </a:r>
            <a:r>
              <a:rPr lang="en-US" sz="2000" dirty="0">
                <a:solidFill>
                  <a:schemeClr val="tx1"/>
                </a:solidFill>
                <a:latin typeface="Lucida Console" pitchFamily="49" charset="0"/>
                <a:cs typeface="Arial" pitchFamily="34" charset="0"/>
              </a:rPr>
              <a:t> }</a:t>
            </a:r>
          </a:p>
          <a:p>
            <a:pPr defTabSz="914400" fontAlgn="base">
              <a:spcBef>
                <a:spcPct val="0"/>
              </a:spcBef>
              <a:spcAft>
                <a:spcPct val="0"/>
              </a:spcAft>
            </a:pP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new</a:t>
            </a:r>
            <a:r>
              <a:rPr lang="en-US" sz="2000" dirty="0">
                <a:solidFill>
                  <a:schemeClr val="tx1"/>
                </a:solidFill>
                <a:latin typeface="Lucida Console" pitchFamily="49" charset="0"/>
                <a:cs typeface="Arial" pitchFamily="34" charset="0"/>
              </a:rPr>
              <a:t> Object()</a:t>
            </a:r>
            <a:r>
              <a:rPr lang="en-US" sz="2000" i="1" dirty="0">
                <a:solidFill>
                  <a:schemeClr val="tx1"/>
                </a:solidFill>
                <a:latin typeface="Lucida Console" pitchFamily="49" charset="0"/>
                <a:cs typeface="Arial" pitchFamily="34" charset="0"/>
              </a:rPr>
              <a:t> </a:t>
            </a:r>
            <a:r>
              <a:rPr lang="en-US" sz="2000" dirty="0">
                <a:solidFill>
                  <a:schemeClr val="tx1"/>
                </a:solidFill>
                <a:latin typeface="Lucida Console" pitchFamily="49" charset="0"/>
                <a:cs typeface="Arial" pitchFamily="34" charset="0"/>
              </a:rPr>
              <a:t>with </a:t>
            </a: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x.Prop1 =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interface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IObject</a:t>
            </a: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with</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x.Meth1 </a:t>
            </a:r>
            <a:r>
              <a:rPr lang="en-US" sz="2000" i="1" dirty="0" err="1">
                <a:solidFill>
                  <a:schemeClr val="tx1"/>
                </a:solidFill>
                <a:latin typeface="Lucida Console" pitchFamily="49" charset="0"/>
                <a:cs typeface="Arial" pitchFamily="34" charset="0"/>
              </a:rPr>
              <a:t>args</a:t>
            </a:r>
            <a:r>
              <a:rPr lang="en-US" sz="2000" dirty="0">
                <a:solidFill>
                  <a:schemeClr val="tx1"/>
                </a:solidFill>
                <a:latin typeface="Lucida Console" pitchFamily="49" charset="0"/>
                <a:cs typeface="Arial" pitchFamily="34" charset="0"/>
              </a:rPr>
              <a:t> =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interface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IWidget</a:t>
            </a: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with</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x.Meth1 </a:t>
            </a:r>
            <a:r>
              <a:rPr lang="en-US" sz="2000" i="1" dirty="0" err="1">
                <a:solidFill>
                  <a:schemeClr val="tx1"/>
                </a:solidFill>
                <a:latin typeface="Lucida Console" pitchFamily="49" charset="0"/>
                <a:cs typeface="Arial" pitchFamily="34" charset="0"/>
              </a:rPr>
              <a:t>args</a:t>
            </a:r>
            <a:r>
              <a:rPr lang="en-US" sz="2000" dirty="0">
                <a:solidFill>
                  <a:schemeClr val="tx1"/>
                </a:solidFill>
                <a:latin typeface="Lucida Console" pitchFamily="49" charset="0"/>
                <a:cs typeface="Arial" pitchFamily="34" charset="0"/>
              </a:rPr>
              <a:t> = </a:t>
            </a:r>
            <a:r>
              <a:rPr lang="en-US" sz="2000" i="1" dirty="0" err="1">
                <a:solidFill>
                  <a:schemeClr val="tx1"/>
                </a:solidFill>
                <a:latin typeface="Lucida Console" pitchFamily="49" charset="0"/>
                <a:cs typeface="Arial" pitchFamily="34" charset="0"/>
              </a:rPr>
              <a:t>expr</a:t>
            </a:r>
            <a:r>
              <a:rPr lang="en-US" sz="2000" dirty="0">
                <a:solidFill>
                  <a:schemeClr val="tx1"/>
                </a:solidFill>
                <a:latin typeface="Lucida Console" pitchFamily="49" charset="0"/>
                <a:cs typeface="Arial" pitchFamily="34" charset="0"/>
              </a:rPr>
              <a:t> }</a:t>
            </a:r>
            <a:endParaRPr lang="en-US" sz="4800" dirty="0">
              <a:solidFill>
                <a:schemeClr val="tx1"/>
              </a:solidFill>
              <a:latin typeface="Lucida Console" pitchFamily="49" charset="0"/>
              <a:cs typeface="Arial" pitchFamily="34" charset="0"/>
            </a:endParaRPr>
          </a:p>
        </p:txBody>
      </p:sp>
      <p:sp>
        <p:nvSpPr>
          <p:cNvPr id="5124" name="Text Box 4"/>
          <p:cNvSpPr txBox="1">
            <a:spLocks noChangeArrowheads="1"/>
          </p:cNvSpPr>
          <p:nvPr/>
        </p:nvSpPr>
        <p:spPr bwMode="auto">
          <a:xfrm>
            <a:off x="2362224" y="123324"/>
            <a:ext cx="5870003" cy="2624504"/>
          </a:xfrm>
          <a:prstGeom prst="rect">
            <a:avLst/>
          </a:prstGeom>
          <a:ln>
            <a:headEnd/>
            <a:tailEnd/>
          </a:ln>
        </p:spPr>
        <p:style>
          <a:lnRef idx="1">
            <a:schemeClr val="dk1"/>
          </a:lnRef>
          <a:fillRef idx="1001">
            <a:schemeClr val="lt2"/>
          </a:fillRef>
          <a:effectRef idx="1">
            <a:schemeClr val="dk1"/>
          </a:effectRef>
          <a:fontRef idx="minor">
            <a:schemeClr val="dk1"/>
          </a:fontRef>
        </p:style>
        <p:txBody>
          <a:bodyPr vert="horz" wrap="square" lIns="54000" tIns="45720" rIns="54000" bIns="45720" numCol="1" anchor="t" anchorCtr="0" compatLnSpc="1">
            <a:prstTxWarp prst="textNoShape">
              <a:avLst/>
            </a:prstTxWarp>
          </a:bodyPr>
          <a:lstStyle/>
          <a:p>
            <a:pPr algn="ctr" defTabSz="914400" fontAlgn="base">
              <a:spcBef>
                <a:spcPct val="0"/>
              </a:spcBef>
              <a:spcAft>
                <a:spcPts val="1000"/>
              </a:spcAft>
            </a:pPr>
            <a:r>
              <a:rPr lang="en-GB" sz="2400" i="1" dirty="0">
                <a:solidFill>
                  <a:schemeClr val="tx1"/>
                </a:solidFill>
                <a:latin typeface="Calibri" pitchFamily="34" charset="0"/>
                <a:cs typeface="Arial" pitchFamily="34" charset="0"/>
              </a:rPr>
              <a:t>Constructed Class Types</a:t>
            </a:r>
          </a:p>
          <a:p>
            <a:pPr defTabSz="914400" fontAlgn="base">
              <a:spcBef>
                <a:spcPct val="0"/>
              </a:spcBef>
              <a:spcAft>
                <a:spcPct val="0"/>
              </a:spcAft>
            </a:pPr>
            <a:r>
              <a:rPr lang="en-GB" sz="2000" b="1" dirty="0">
                <a:solidFill>
                  <a:schemeClr val="tx1"/>
                </a:solidFill>
                <a:latin typeface="Lucida Console" pitchFamily="49" charset="0"/>
                <a:cs typeface="Arial" pitchFamily="34" charset="0"/>
              </a:rPr>
              <a:t>type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ObjectType</a:t>
            </a:r>
            <a:r>
              <a:rPr lang="en-US" sz="2000" dirty="0">
                <a:solidFill>
                  <a:schemeClr val="tx1"/>
                </a:solidFill>
                <a:latin typeface="Lucida Console" pitchFamily="49" charset="0"/>
                <a:cs typeface="Arial" pitchFamily="34" charset="0"/>
              </a:rPr>
              <a:t>(</a:t>
            </a:r>
            <a:r>
              <a:rPr lang="en-US" sz="2000" i="1" dirty="0" err="1">
                <a:solidFill>
                  <a:schemeClr val="tx1"/>
                </a:solidFill>
                <a:latin typeface="Lucida Console" pitchFamily="49" charset="0"/>
                <a:cs typeface="Arial" pitchFamily="34" charset="0"/>
              </a:rPr>
              <a:t>args</a:t>
            </a:r>
            <a:r>
              <a:rPr lang="en-US" sz="2000" dirty="0">
                <a:solidFill>
                  <a:schemeClr val="tx1"/>
                </a:solidFill>
                <a:latin typeface="Lucida Console" pitchFamily="49" charset="0"/>
                <a:cs typeface="Arial" pitchFamily="34" charset="0"/>
              </a:rPr>
              <a:t>)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let</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internalValue</a:t>
            </a:r>
            <a:r>
              <a:rPr lang="en-US" sz="2000" dirty="0">
                <a:solidFill>
                  <a:schemeClr val="tx1"/>
                </a:solidFill>
                <a:latin typeface="Lucida Console" pitchFamily="49" charset="0"/>
                <a:cs typeface="Arial" pitchFamily="34" charset="0"/>
              </a:rPr>
              <a:t>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let</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internalFunction</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args</a:t>
            </a:r>
            <a:r>
              <a:rPr lang="en-US" sz="2000" i="1" dirty="0">
                <a:solidFill>
                  <a:schemeClr val="tx1"/>
                </a:solidFill>
                <a:latin typeface="Lucida Console" pitchFamily="49" charset="0"/>
                <a:cs typeface="Arial" pitchFamily="34" charset="0"/>
              </a:rPr>
              <a:t>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expr</a:t>
            </a:r>
            <a:endParaRPr lang="en-US" sz="2000" i="1"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let</a:t>
            </a: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mutable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internalState</a:t>
            </a:r>
            <a:r>
              <a:rPr lang="en-US" sz="2000" dirty="0">
                <a:solidFill>
                  <a:schemeClr val="tx1"/>
                </a:solidFill>
                <a:latin typeface="Lucida Console" pitchFamily="49" charset="0"/>
                <a:cs typeface="Arial" pitchFamily="34" charset="0"/>
              </a:rPr>
              <a:t>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x.Prop1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x.Meth2 </a:t>
            </a:r>
            <a:r>
              <a:rPr lang="en-US" sz="2000" i="1" dirty="0" err="1">
                <a:solidFill>
                  <a:schemeClr val="tx1"/>
                </a:solidFill>
                <a:latin typeface="Lucida Console" pitchFamily="49" charset="0"/>
                <a:cs typeface="Arial" pitchFamily="34" charset="0"/>
              </a:rPr>
              <a:t>args</a:t>
            </a:r>
            <a:r>
              <a:rPr lang="en-US" sz="2000" dirty="0">
                <a:solidFill>
                  <a:schemeClr val="tx1"/>
                </a:solidFill>
                <a:latin typeface="Lucida Console" pitchFamily="49" charset="0"/>
                <a:cs typeface="Arial" pitchFamily="34" charset="0"/>
              </a:rPr>
              <a:t>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expr</a:t>
            </a:r>
            <a:endParaRPr lang="en-US" sz="4800" dirty="0">
              <a:solidFill>
                <a:schemeClr val="tx1"/>
              </a:solidFill>
              <a:latin typeface="Lucida Console" pitchFamily="49" charset="0"/>
              <a:cs typeface="Arial" pitchFamily="34" charset="0"/>
            </a:endParaRPr>
          </a:p>
        </p:txBody>
      </p:sp>
    </p:spTree>
    <p:extLst>
      <p:ext uri="{BB962C8B-B14F-4D97-AF65-F5344CB8AC3E}">
        <p14:creationId xmlns:p14="http://schemas.microsoft.com/office/powerpoint/2010/main" val="72485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51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2769989"/>
          </a:xfrm>
        </p:spPr>
        <p:txBody>
          <a:bodyPr/>
          <a:lstStyle/>
          <a:p>
            <a:r>
              <a:rPr lang="en-GB" sz="3600" dirty="0" smtClean="0">
                <a:gradFill>
                  <a:gsLst>
                    <a:gs pos="0">
                      <a:schemeClr val="tx1"/>
                    </a:gs>
                    <a:gs pos="86000">
                      <a:schemeClr val="tx1"/>
                    </a:gs>
                  </a:gsLst>
                  <a:lin ang="5400000" scaled="0"/>
                </a:gradFill>
                <a:latin typeface="Segoe Light" pitchFamily="34" charset="0"/>
              </a:rPr>
              <a:t>The F</a:t>
            </a:r>
            <a:r>
              <a:rPr lang="en-GB" sz="3600" dirty="0">
                <a:gradFill>
                  <a:gsLst>
                    <a:gs pos="0">
                      <a:schemeClr val="tx1"/>
                    </a:gs>
                    <a:gs pos="86000">
                      <a:schemeClr val="tx1"/>
                    </a:gs>
                  </a:gsLst>
                  <a:lin ang="5400000" scaled="0"/>
                </a:gradFill>
                <a:latin typeface="Segoe Light" pitchFamily="34" charset="0"/>
              </a:rPr>
              <a:t># approach is to embrace </a:t>
            </a:r>
            <a:r>
              <a:rPr lang="en-GB" sz="3600" dirty="0" smtClean="0">
                <a:gradFill>
                  <a:gsLst>
                    <a:gs pos="0">
                      <a:schemeClr val="tx1"/>
                    </a:gs>
                    <a:gs pos="86000">
                      <a:schemeClr val="tx1"/>
                    </a:gs>
                  </a:gsLst>
                  <a:lin ang="5400000" scaled="0"/>
                </a:gradFill>
                <a:latin typeface="Segoe Light" pitchFamily="34" charset="0"/>
              </a:rPr>
              <a:t>objects, make </a:t>
            </a:r>
            <a:r>
              <a:rPr lang="en-GB" sz="3600" dirty="0">
                <a:gradFill>
                  <a:gsLst>
                    <a:gs pos="0">
                      <a:schemeClr val="tx1"/>
                    </a:gs>
                    <a:gs pos="86000">
                      <a:schemeClr val="tx1"/>
                    </a:gs>
                  </a:gsLst>
                  <a:lin ang="5400000" scaled="0"/>
                </a:gradFill>
                <a:latin typeface="Segoe Light" pitchFamily="34" charset="0"/>
              </a:rPr>
              <a:t>them fit with the expression-oriented </a:t>
            </a:r>
            <a:r>
              <a:rPr lang="en-GB" sz="3600" dirty="0" smtClean="0">
                <a:gradFill>
                  <a:gsLst>
                    <a:gs pos="0">
                      <a:schemeClr val="tx1"/>
                    </a:gs>
                    <a:gs pos="86000">
                      <a:schemeClr val="tx1"/>
                    </a:gs>
                  </a:gsLst>
                  <a:lin ang="5400000" scaled="0"/>
                </a:gradFill>
                <a:latin typeface="Segoe Light" pitchFamily="34" charset="0"/>
              </a:rPr>
              <a:t>typed functional paradigm</a:t>
            </a:r>
            <a:br>
              <a:rPr lang="en-GB" sz="3600" dirty="0" smtClean="0">
                <a:gradFill>
                  <a:gsLst>
                    <a:gs pos="0">
                      <a:schemeClr val="tx1"/>
                    </a:gs>
                    <a:gs pos="86000">
                      <a:schemeClr val="tx1"/>
                    </a:gs>
                  </a:gsLst>
                  <a:lin ang="5400000" scaled="0"/>
                </a:gradFill>
                <a:latin typeface="Segoe Light" pitchFamily="34" charset="0"/>
              </a:rPr>
            </a:br>
            <a:r>
              <a:rPr lang="en-GB" sz="3600" dirty="0">
                <a:gradFill>
                  <a:gsLst>
                    <a:gs pos="0">
                      <a:schemeClr val="tx1"/>
                    </a:gs>
                    <a:gs pos="86000">
                      <a:schemeClr val="tx1"/>
                    </a:gs>
                  </a:gsLst>
                  <a:lin ang="5400000" scaled="0"/>
                </a:gradFill>
                <a:latin typeface="Segoe Light" pitchFamily="34" charset="0"/>
              </a:rPr>
              <a:t/>
            </a:r>
            <a:br>
              <a:rPr lang="en-GB" sz="3600" dirty="0">
                <a:gradFill>
                  <a:gsLst>
                    <a:gs pos="0">
                      <a:schemeClr val="tx1"/>
                    </a:gs>
                    <a:gs pos="86000">
                      <a:schemeClr val="tx1"/>
                    </a:gs>
                  </a:gsLst>
                  <a:lin ang="5400000" scaled="0"/>
                </a:gradFill>
                <a:latin typeface="Segoe Light" pitchFamily="34" charset="0"/>
              </a:rPr>
            </a:br>
            <a:r>
              <a:rPr lang="en-GB" sz="2800" dirty="0" smtClean="0">
                <a:gradFill>
                  <a:gsLst>
                    <a:gs pos="0">
                      <a:schemeClr val="tx1"/>
                    </a:gs>
                    <a:gs pos="86000">
                      <a:schemeClr val="tx1"/>
                    </a:gs>
                  </a:gsLst>
                  <a:lin ang="5400000" scaled="0"/>
                </a:gradFill>
                <a:latin typeface="Segoe Light" pitchFamily="34" charset="0"/>
              </a:rPr>
              <a:t>especially for </a:t>
            </a:r>
            <a:r>
              <a:rPr lang="en-GB" sz="2800" dirty="0" err="1" smtClean="0">
                <a:gradFill>
                  <a:gsLst>
                    <a:gs pos="0">
                      <a:schemeClr val="tx1"/>
                    </a:gs>
                    <a:gs pos="86000">
                      <a:schemeClr val="tx1"/>
                    </a:gs>
                  </a:gsLst>
                  <a:lin ang="5400000" scaled="0"/>
                </a:gradFill>
                <a:latin typeface="Segoe Light" pitchFamily="34" charset="0"/>
              </a:rPr>
              <a:t>interop</a:t>
            </a:r>
            <a:r>
              <a:rPr lang="en-GB" sz="2800" dirty="0" smtClean="0">
                <a:gradFill>
                  <a:gsLst>
                    <a:gs pos="0">
                      <a:schemeClr val="tx1"/>
                    </a:gs>
                    <a:gs pos="86000">
                      <a:schemeClr val="tx1"/>
                    </a:gs>
                  </a:gsLst>
                  <a:lin ang="5400000" scaled="0"/>
                </a:gradFill>
                <a:latin typeface="Segoe Light" pitchFamily="34" charset="0"/>
              </a:rPr>
              <a:t> and software engineering purposes</a:t>
            </a:r>
            <a:br>
              <a:rPr lang="en-GB" sz="2800" dirty="0" smtClean="0">
                <a:gradFill>
                  <a:gsLst>
                    <a:gs pos="0">
                      <a:schemeClr val="tx1"/>
                    </a:gs>
                    <a:gs pos="86000">
                      <a:schemeClr val="tx1"/>
                    </a:gs>
                  </a:gsLst>
                  <a:lin ang="5400000" scaled="0"/>
                </a:gradFill>
                <a:latin typeface="Segoe Light" pitchFamily="34" charset="0"/>
              </a:rPr>
            </a:br>
            <a:r>
              <a:rPr lang="en-GB" sz="3600" dirty="0">
                <a:gradFill>
                  <a:gsLst>
                    <a:gs pos="0">
                      <a:schemeClr val="tx1"/>
                    </a:gs>
                    <a:gs pos="86000">
                      <a:schemeClr val="tx1"/>
                    </a:gs>
                  </a:gsLst>
                  <a:lin ang="5400000" scaled="0"/>
                </a:gradFill>
                <a:latin typeface="Segoe Light" pitchFamily="34" charset="0"/>
              </a:rPr>
              <a:t/>
            </a:r>
            <a:br>
              <a:rPr lang="en-GB" sz="3600" dirty="0">
                <a:gradFill>
                  <a:gsLst>
                    <a:gs pos="0">
                      <a:schemeClr val="tx1"/>
                    </a:gs>
                    <a:gs pos="86000">
                      <a:schemeClr val="tx1"/>
                    </a:gs>
                  </a:gsLst>
                  <a:lin ang="5400000" scaled="0"/>
                </a:gradFill>
                <a:latin typeface="Segoe Light" pitchFamily="34" charset="0"/>
              </a:rPr>
            </a:br>
            <a:r>
              <a:rPr lang="en-GB" sz="2800" dirty="0" smtClean="0">
                <a:gradFill>
                  <a:gsLst>
                    <a:gs pos="0">
                      <a:schemeClr val="tx1"/>
                    </a:gs>
                    <a:gs pos="86000">
                      <a:schemeClr val="tx1"/>
                    </a:gs>
                  </a:gsLst>
                  <a:lin ang="5400000" scaled="0"/>
                </a:gradFill>
                <a:latin typeface="Segoe Light" pitchFamily="34" charset="0"/>
              </a:rPr>
              <a:t>but </a:t>
            </a:r>
            <a:r>
              <a:rPr lang="en-GB" sz="2800" dirty="0">
                <a:gradFill>
                  <a:gsLst>
                    <a:gs pos="0">
                      <a:schemeClr val="tx1"/>
                    </a:gs>
                    <a:gs pos="86000">
                      <a:schemeClr val="tx1"/>
                    </a:gs>
                  </a:gsLst>
                  <a:lin ang="5400000" scaled="0"/>
                </a:gradFill>
                <a:latin typeface="Segoe Light" pitchFamily="34" charset="0"/>
              </a:rPr>
              <a:t>not </a:t>
            </a:r>
            <a:r>
              <a:rPr lang="en-GB" sz="2800" dirty="0" smtClean="0">
                <a:gradFill>
                  <a:gsLst>
                    <a:gs pos="0">
                      <a:schemeClr val="tx1"/>
                    </a:gs>
                    <a:gs pos="86000">
                      <a:schemeClr val="tx1"/>
                    </a:gs>
                  </a:gsLst>
                  <a:lin ang="5400000" scaled="0"/>
                </a:gradFill>
                <a:latin typeface="Segoe Light" pitchFamily="34" charset="0"/>
              </a:rPr>
              <a:t>embrace full “object-</a:t>
            </a:r>
            <a:r>
              <a:rPr lang="en-GB" sz="2800" b="1" dirty="0" smtClean="0">
                <a:gradFill>
                  <a:gsLst>
                    <a:gs pos="0">
                      <a:schemeClr val="tx1"/>
                    </a:gs>
                    <a:gs pos="86000">
                      <a:schemeClr val="tx1"/>
                    </a:gs>
                  </a:gsLst>
                  <a:lin ang="5400000" scaled="0"/>
                </a:gradFill>
                <a:latin typeface="Segoe Light" pitchFamily="34" charset="0"/>
              </a:rPr>
              <a:t>orientation</a:t>
            </a:r>
            <a:r>
              <a:rPr lang="en-GB" sz="2800" dirty="0" smtClean="0">
                <a:gradFill>
                  <a:gsLst>
                    <a:gs pos="0">
                      <a:schemeClr val="tx1"/>
                    </a:gs>
                    <a:gs pos="86000">
                      <a:schemeClr val="tx1"/>
                    </a:gs>
                  </a:gsLst>
                  <a:lin ang="5400000" scaled="0"/>
                </a:gradFill>
                <a:latin typeface="Segoe Light" pitchFamily="34" charset="0"/>
              </a:rPr>
              <a:t>” </a:t>
            </a:r>
            <a:endParaRPr lang="en-GB" dirty="0">
              <a:latin typeface="Segoe UI Light" panose="020B0502040204020203" pitchFamily="34" charset="0"/>
            </a:endParaRPr>
          </a:p>
        </p:txBody>
      </p:sp>
    </p:spTree>
    <p:extLst>
      <p:ext uri="{BB962C8B-B14F-4D97-AF65-F5344CB8AC3E}">
        <p14:creationId xmlns:p14="http://schemas.microsoft.com/office/powerpoint/2010/main" val="240869796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84394853"/>
              </p:ext>
            </p:extLst>
          </p:nvPr>
        </p:nvGraphicFramePr>
        <p:xfrm>
          <a:off x="1055078" y="998807"/>
          <a:ext cx="10339752" cy="5444196"/>
        </p:xfrm>
        <a:graphic>
          <a:graphicData uri="http://schemas.openxmlformats.org/drawingml/2006/table">
            <a:tbl>
              <a:tblPr firstRow="1" firstCol="1" bandRow="1">
                <a:tableStyleId>{5C22544A-7EE6-4342-B048-85BDC9FD1C3A}</a:tableStyleId>
              </a:tblPr>
              <a:tblGrid>
                <a:gridCol w="1292469"/>
                <a:gridCol w="1292469"/>
                <a:gridCol w="1292469"/>
                <a:gridCol w="1292469"/>
                <a:gridCol w="1292469"/>
                <a:gridCol w="1292469"/>
                <a:gridCol w="1292469"/>
                <a:gridCol w="1292469"/>
              </a:tblGrid>
              <a:tr h="891333">
                <a:tc>
                  <a:txBody>
                    <a:bodyPr/>
                    <a:lstStyle/>
                    <a:p>
                      <a:endParaRPr lang="en-GB" sz="1600" dirty="0"/>
                    </a:p>
                  </a:txBody>
                  <a:tcPr/>
                </a:tc>
                <a:tc>
                  <a:txBody>
                    <a:bodyPr/>
                    <a:lstStyle/>
                    <a:p>
                      <a:r>
                        <a:rPr lang="en-GB" sz="1600" smtClean="0"/>
                        <a:t>Expression-oriented</a:t>
                      </a:r>
                      <a:endParaRPr lang="en-GB" sz="1600" dirty="0"/>
                    </a:p>
                  </a:txBody>
                  <a:tcPr/>
                </a:tc>
                <a:tc>
                  <a:txBody>
                    <a:bodyPr/>
                    <a:lstStyle/>
                    <a:p>
                      <a:r>
                        <a:rPr lang="en-GB" sz="1600" dirty="0" smtClean="0"/>
                        <a:t>No</a:t>
                      </a:r>
                      <a:r>
                        <a:rPr lang="en-GB" sz="1600" baseline="0" dirty="0" smtClean="0"/>
                        <a:t> null</a:t>
                      </a:r>
                      <a:endParaRPr lang="en-GB" sz="1600" dirty="0"/>
                    </a:p>
                  </a:txBody>
                  <a:tcPr/>
                </a:tc>
                <a:tc>
                  <a:txBody>
                    <a:bodyPr/>
                    <a:lstStyle/>
                    <a:p>
                      <a:r>
                        <a:rPr lang="en-GB" sz="1600" dirty="0" smtClean="0"/>
                        <a:t>Multiple</a:t>
                      </a:r>
                      <a:r>
                        <a:rPr lang="en-GB" sz="1600" baseline="0" dirty="0" smtClean="0"/>
                        <a:t> </a:t>
                      </a:r>
                      <a:r>
                        <a:rPr lang="en-GB" sz="1600" baseline="0" dirty="0" err="1" smtClean="0"/>
                        <a:t>Args</a:t>
                      </a:r>
                      <a:r>
                        <a:rPr lang="en-GB" sz="1600" baseline="0" dirty="0" smtClean="0"/>
                        <a:t> = Tuples</a:t>
                      </a:r>
                      <a:endParaRPr lang="en-GB" sz="1600" dirty="0"/>
                    </a:p>
                  </a:txBody>
                  <a:tcPr/>
                </a:tc>
                <a:tc>
                  <a:txBody>
                    <a:bodyPr/>
                    <a:lstStyle/>
                    <a:p>
                      <a:r>
                        <a:rPr lang="en-GB" sz="1600" dirty="0" smtClean="0"/>
                        <a:t>Closure and Capture</a:t>
                      </a:r>
                      <a:endParaRPr lang="en-GB" sz="1600" dirty="0"/>
                    </a:p>
                  </a:txBody>
                  <a:tcPr/>
                </a:tc>
                <a:tc>
                  <a:txBody>
                    <a:bodyPr/>
                    <a:lstStyle/>
                    <a:p>
                      <a:r>
                        <a:rPr lang="en-GB" sz="1600" dirty="0" smtClean="0"/>
                        <a:t>First</a:t>
                      </a:r>
                      <a:r>
                        <a:rPr lang="en-GB" sz="1600" baseline="0" dirty="0" smtClean="0"/>
                        <a:t>-class Values</a:t>
                      </a:r>
                      <a:endParaRPr lang="en-GB" sz="1600" dirty="0"/>
                    </a:p>
                  </a:txBody>
                  <a:tcPr/>
                </a:tc>
                <a:tc>
                  <a:txBody>
                    <a:bodyPr/>
                    <a:lstStyle/>
                    <a:p>
                      <a:r>
                        <a:rPr lang="en-GB" sz="1600" dirty="0" smtClean="0"/>
                        <a:t>Currying</a:t>
                      </a:r>
                      <a:endParaRPr lang="en-GB" sz="1600" dirty="0"/>
                    </a:p>
                  </a:txBody>
                  <a:tcPr/>
                </a:tc>
                <a:tc>
                  <a:txBody>
                    <a:bodyPr/>
                    <a:lstStyle/>
                    <a:p>
                      <a:pPr marL="0" marR="0" indent="0" algn="l" defTabSz="933007" rtl="0" eaLnBrk="1" fontAlgn="auto" latinLnBrk="0" hangingPunct="1">
                        <a:lnSpc>
                          <a:spcPct val="100000"/>
                        </a:lnSpc>
                        <a:spcBef>
                          <a:spcPts val="0"/>
                        </a:spcBef>
                        <a:spcAft>
                          <a:spcPts val="0"/>
                        </a:spcAft>
                        <a:buClrTx/>
                        <a:buSzTx/>
                        <a:buFontTx/>
                        <a:buNone/>
                        <a:tabLst/>
                        <a:defRPr/>
                      </a:pPr>
                      <a:r>
                        <a:rPr lang="en-GB" sz="1600" dirty="0" smtClean="0"/>
                        <a:t>HM</a:t>
                      </a:r>
                      <a:r>
                        <a:rPr lang="en-GB" sz="1600" baseline="0" dirty="0" smtClean="0"/>
                        <a:t> Type Inference</a:t>
                      </a:r>
                      <a:endParaRPr lang="en-GB" sz="1600" dirty="0" smtClean="0"/>
                    </a:p>
                    <a:p>
                      <a:endParaRPr lang="en-GB" sz="1600" dirty="0"/>
                    </a:p>
                  </a:txBody>
                  <a:tcPr/>
                </a:tc>
              </a:tr>
              <a:tr h="732306">
                <a:tc>
                  <a:txBody>
                    <a:bodyPr/>
                    <a:lstStyle/>
                    <a:p>
                      <a:r>
                        <a:rPr lang="en-GB" sz="1600" dirty="0" smtClean="0"/>
                        <a:t>void (unit)</a:t>
                      </a:r>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r>
              <a:tr h="732306">
                <a:tc>
                  <a:txBody>
                    <a:bodyPr/>
                    <a:lstStyle/>
                    <a:p>
                      <a:r>
                        <a:rPr lang="en-GB" sz="1600" dirty="0" smtClean="0"/>
                        <a:t>Object Types</a:t>
                      </a:r>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algn="ctr"/>
                      <a:r>
                        <a:rPr lang="en-GB" sz="2800" dirty="0" smtClean="0">
                          <a:sym typeface="Wingdings" panose="05000000000000000000" pitchFamily="2" charset="2"/>
                        </a:rPr>
                        <a:t></a:t>
                      </a:r>
                      <a:endParaRPr lang="en-GB" sz="1600" dirty="0"/>
                    </a:p>
                  </a:txBody>
                  <a:tcPr anchor="ctr"/>
                </a:tc>
              </a:tr>
              <a:tr h="732306">
                <a:tc>
                  <a:txBody>
                    <a:bodyPr/>
                    <a:lstStyle/>
                    <a:p>
                      <a:pPr marL="0" marR="0" indent="0" algn="l" defTabSz="933007" rtl="0" eaLnBrk="1" fontAlgn="auto" latinLnBrk="0" hangingPunct="1">
                        <a:lnSpc>
                          <a:spcPct val="100000"/>
                        </a:lnSpc>
                        <a:spcBef>
                          <a:spcPts val="0"/>
                        </a:spcBef>
                        <a:spcAft>
                          <a:spcPts val="0"/>
                        </a:spcAft>
                        <a:buClrTx/>
                        <a:buSzTx/>
                        <a:buFontTx/>
                        <a:buNone/>
                        <a:tabLst/>
                        <a:defRPr/>
                      </a:pPr>
                      <a:r>
                        <a:rPr lang="en-GB" sz="1600" dirty="0" smtClean="0"/>
                        <a:t>Subtyping</a:t>
                      </a:r>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r>
              <a:tr h="732306">
                <a:tc>
                  <a:txBody>
                    <a:bodyPr/>
                    <a:lstStyle/>
                    <a:p>
                      <a:pPr marL="0" marR="0" indent="0" algn="l" defTabSz="933007" rtl="0" eaLnBrk="1" fontAlgn="auto" latinLnBrk="0" hangingPunct="1">
                        <a:lnSpc>
                          <a:spcPct val="100000"/>
                        </a:lnSpc>
                        <a:spcBef>
                          <a:spcPts val="0"/>
                        </a:spcBef>
                        <a:spcAft>
                          <a:spcPts val="0"/>
                        </a:spcAft>
                        <a:buClrTx/>
                        <a:buSzTx/>
                        <a:buFontTx/>
                        <a:buNone/>
                        <a:tabLst/>
                        <a:defRPr/>
                      </a:pPr>
                      <a:r>
                        <a:rPr lang="en-GB" sz="1600" dirty="0" smtClean="0"/>
                        <a:t>Dot-notation</a:t>
                      </a:r>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lang="en-GB" sz="1600" dirty="0" smtClean="0"/>
                        <a:t>¾</a:t>
                      </a:r>
                      <a:endParaRPr lang="en-GB" sz="1600" dirty="0"/>
                    </a:p>
                  </a:txBody>
                  <a:tcPr anchor="ctr"/>
                </a:tc>
              </a:tr>
              <a:tr h="732306">
                <a:tc>
                  <a:txBody>
                    <a:bodyPr/>
                    <a:lstStyle/>
                    <a:p>
                      <a:r>
                        <a:rPr lang="en-GB" sz="1600" dirty="0" smtClean="0"/>
                        <a:t>Inheritance</a:t>
                      </a:r>
                      <a:endParaRPr lang="en-GB" sz="1600" dirty="0"/>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marL="0" marR="0" indent="0" algn="ctr" defTabSz="933007" rtl="0" eaLnBrk="1" fontAlgn="auto" latinLnBrk="0" hangingPunct="1">
                        <a:lnSpc>
                          <a:spcPct val="100000"/>
                        </a:lnSpc>
                        <a:spcBef>
                          <a:spcPts val="0"/>
                        </a:spcBef>
                        <a:spcAft>
                          <a:spcPts val="0"/>
                        </a:spcAft>
                        <a:buClrTx/>
                        <a:buSzTx/>
                        <a:buFontTx/>
                        <a:buNone/>
                        <a:tabLst/>
                        <a:defRPr/>
                      </a:pPr>
                      <a:r>
                        <a:rPr lang="en-GB" sz="1600" dirty="0" smtClean="0"/>
                        <a:t>¾</a:t>
                      </a:r>
                    </a:p>
                  </a:txBody>
                  <a:tcPr anchor="ctr"/>
                </a:tc>
              </a:tr>
              <a:tr h="891333">
                <a:tc>
                  <a:txBody>
                    <a:bodyPr/>
                    <a:lstStyle/>
                    <a:p>
                      <a:r>
                        <a:rPr lang="en-GB" sz="1600" dirty="0" smtClean="0"/>
                        <a:t>Method </a:t>
                      </a:r>
                      <a:r>
                        <a:rPr lang="en-GB" sz="1600" dirty="0" err="1" smtClean="0"/>
                        <a:t>Overloding</a:t>
                      </a:r>
                      <a:endParaRPr lang="en-GB" sz="1600" dirty="0"/>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endParaRPr>
                    </a:p>
                  </a:txBody>
                  <a:tcPr anchor="ctr"/>
                </a:tc>
                <a:tc>
                  <a:txBody>
                    <a:bodyPr/>
                    <a:lstStyle/>
                    <a:p>
                      <a:pPr algn="ctr"/>
                      <a:r>
                        <a:rPr kumimoji="0" lang="en-GB" sz="1600" b="0" i="0" u="none" strike="noStrike" kern="1200" cap="none" spc="0" normalizeH="0" baseline="0" noProof="0" dirty="0" smtClean="0">
                          <a:ln>
                            <a:noFill/>
                          </a:ln>
                          <a:solidFill>
                            <a:prstClr val="black"/>
                          </a:solidFill>
                          <a:effectLst/>
                          <a:uLnTx/>
                          <a:uFillTx/>
                          <a:latin typeface="+mn-lt"/>
                          <a:ea typeface="+mn-ea"/>
                          <a:cs typeface="+mn-cs"/>
                        </a:rPr>
                        <a:t>¾</a:t>
                      </a:r>
                      <a:endParaRPr lang="en-GB" sz="1600" dirty="0"/>
                    </a:p>
                  </a:txBody>
                  <a:tcPr anchor="ctr"/>
                </a:tc>
                <a:tc>
                  <a:txBody>
                    <a:bodyPr/>
                    <a:lstStyle/>
                    <a:p>
                      <a:pPr algn="ctr"/>
                      <a:r>
                        <a:rPr lang="en-GB" sz="2400" dirty="0" smtClean="0">
                          <a:sym typeface="Wingdings" panose="05000000000000000000" pitchFamily="2" charset="2"/>
                        </a:rPr>
                        <a:t></a:t>
                      </a:r>
                      <a:endParaRPr lang="en-GB" sz="1600" dirty="0"/>
                    </a:p>
                  </a:txBody>
                  <a:tcPr anchor="ctr"/>
                </a:tc>
                <a:tc>
                  <a:txBody>
                    <a:bodyPr/>
                    <a:lstStyle/>
                    <a:p>
                      <a:pPr algn="ctr"/>
                      <a:r>
                        <a:rPr lang="en-GB" sz="1600" dirty="0" smtClean="0"/>
                        <a:t>¾</a:t>
                      </a:r>
                      <a:endParaRPr lang="en-GB" sz="1600" dirty="0"/>
                    </a:p>
                  </a:txBody>
                  <a:tcPr anchor="ctr"/>
                </a:tc>
              </a:tr>
            </a:tbl>
          </a:graphicData>
        </a:graphic>
      </p:graphicFrame>
      <p:sp>
        <p:nvSpPr>
          <p:cNvPr id="4" name="Rectangular Callout 3"/>
          <p:cNvSpPr/>
          <p:nvPr/>
        </p:nvSpPr>
        <p:spPr bwMode="auto">
          <a:xfrm>
            <a:off x="8187397" y="2589883"/>
            <a:ext cx="3601329" cy="646327"/>
          </a:xfrm>
          <a:prstGeom prst="wedgeRectCallout">
            <a:avLst>
              <a:gd name="adj1" fmla="val 19978"/>
              <a:gd name="adj2" fmla="val 179734"/>
            </a:avLst>
          </a:prstGeom>
          <a:solidFill>
            <a:srgbClr val="92D05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b="1" dirty="0" smtClean="0">
                <a:solidFill>
                  <a:schemeClr val="bg1"/>
                </a:solidFill>
                <a:latin typeface="Segoe Light" pitchFamily="34" charset="0"/>
              </a:rPr>
              <a:t>Relatively Graceful Degradation</a:t>
            </a:r>
          </a:p>
          <a:p>
            <a:pPr algn="ctr" defTabSz="914099" fontAlgn="base">
              <a:spcBef>
                <a:spcPct val="0"/>
              </a:spcBef>
              <a:spcAft>
                <a:spcPct val="0"/>
              </a:spcAft>
            </a:pPr>
            <a:r>
              <a:rPr lang="en-GB" b="1" dirty="0" smtClean="0">
                <a:solidFill>
                  <a:schemeClr val="bg1"/>
                </a:solidFill>
                <a:latin typeface="Segoe Light" pitchFamily="34" charset="0"/>
              </a:rPr>
              <a:t>(some type annotations needed)</a:t>
            </a:r>
          </a:p>
        </p:txBody>
      </p:sp>
      <p:sp>
        <p:nvSpPr>
          <p:cNvPr id="5" name="Rectangular Callout 4"/>
          <p:cNvSpPr/>
          <p:nvPr/>
        </p:nvSpPr>
        <p:spPr bwMode="auto">
          <a:xfrm>
            <a:off x="5427784" y="4725828"/>
            <a:ext cx="3601329" cy="646327"/>
          </a:xfrm>
          <a:prstGeom prst="wedgeRectCallout">
            <a:avLst>
              <a:gd name="adj1" fmla="val 21036"/>
              <a:gd name="adj2" fmla="val 100154"/>
            </a:avLst>
          </a:prstGeom>
          <a:solidFill>
            <a:srgbClr val="92D05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b="1" dirty="0" smtClean="0">
                <a:solidFill>
                  <a:schemeClr val="bg1"/>
                </a:solidFill>
                <a:latin typeface="Segoe Light" pitchFamily="34" charset="0"/>
              </a:rPr>
              <a:t>Relatively Graceful Degradation</a:t>
            </a:r>
          </a:p>
          <a:p>
            <a:pPr algn="ctr" defTabSz="914099" fontAlgn="base">
              <a:spcBef>
                <a:spcPct val="0"/>
              </a:spcBef>
              <a:spcAft>
                <a:spcPct val="0"/>
              </a:spcAft>
            </a:pPr>
            <a:r>
              <a:rPr lang="en-GB" b="1" dirty="0" smtClean="0">
                <a:solidFill>
                  <a:schemeClr val="bg1"/>
                </a:solidFill>
                <a:latin typeface="Segoe Light" pitchFamily="34" charset="0"/>
              </a:rPr>
              <a:t>(some type annotations needed)</a:t>
            </a:r>
          </a:p>
        </p:txBody>
      </p:sp>
      <p:sp>
        <p:nvSpPr>
          <p:cNvPr id="6" name="Rectangular Callout 5"/>
          <p:cNvSpPr/>
          <p:nvPr/>
        </p:nvSpPr>
        <p:spPr bwMode="auto">
          <a:xfrm>
            <a:off x="9694985" y="4725828"/>
            <a:ext cx="2268415" cy="646327"/>
          </a:xfrm>
          <a:prstGeom prst="wedgeRectCallout">
            <a:avLst>
              <a:gd name="adj1" fmla="val -51434"/>
              <a:gd name="adj2" fmla="val 108043"/>
            </a:avLst>
          </a:prstGeom>
          <a:solidFill>
            <a:srgbClr val="92D05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b="1" dirty="0" smtClean="0">
                <a:solidFill>
                  <a:schemeClr val="bg1"/>
                </a:solidFill>
                <a:latin typeface="Segoe Light" pitchFamily="34" charset="0"/>
              </a:rPr>
              <a:t>Some combinations outlawed for sanity</a:t>
            </a:r>
          </a:p>
        </p:txBody>
      </p:sp>
      <p:sp>
        <p:nvSpPr>
          <p:cNvPr id="7" name="Freeform 6"/>
          <p:cNvSpPr/>
          <p:nvPr/>
        </p:nvSpPr>
        <p:spPr>
          <a:xfrm>
            <a:off x="2363372" y="379828"/>
            <a:ext cx="8890781" cy="576776"/>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800" b="0" kern="1200" baseline="0" dirty="0" smtClean="0"/>
              <a:t>Functional</a:t>
            </a:r>
            <a:endParaRPr lang="en-GB" sz="2800" kern="1200" dirty="0"/>
          </a:p>
        </p:txBody>
      </p:sp>
      <p:sp>
        <p:nvSpPr>
          <p:cNvPr id="8" name="Freeform 7"/>
          <p:cNvSpPr/>
          <p:nvPr/>
        </p:nvSpPr>
        <p:spPr>
          <a:xfrm>
            <a:off x="309489" y="1885071"/>
            <a:ext cx="604911" cy="4501662"/>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vert"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800" b="0" kern="1200" baseline="0" dirty="0" smtClean="0"/>
              <a:t>Objects</a:t>
            </a:r>
            <a:endParaRPr lang="en-GB" sz="2800" kern="1200" dirty="0"/>
          </a:p>
        </p:txBody>
      </p:sp>
    </p:spTree>
    <p:extLst>
      <p:ext uri="{BB962C8B-B14F-4D97-AF65-F5344CB8AC3E}">
        <p14:creationId xmlns:p14="http://schemas.microsoft.com/office/powerpoint/2010/main" val="2145120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2368341"/>
          </a:xfrm>
        </p:spPr>
        <p:txBody>
          <a:bodyPr/>
          <a:lstStyle/>
          <a:p>
            <a:r>
              <a:rPr lang="en-GB" dirty="0" smtClean="0">
                <a:latin typeface="Segoe UI Light" panose="020B0502040204020203" pitchFamily="34" charset="0"/>
              </a:rPr>
              <a:t>A functional-first approach makes a huge difference in practice</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sz="3600" dirty="0" smtClean="0">
                <a:latin typeface="Segoe UI Light" panose="020B0502040204020203" pitchFamily="34" charset="0"/>
                <a:hlinkClick r:id="rId2"/>
              </a:rPr>
              <a:t>fsharp.org/testimonials</a:t>
            </a:r>
            <a:r>
              <a:rPr lang="en-GB" sz="3600" dirty="0" smtClean="0">
                <a:latin typeface="Segoe UI Light" panose="020B0502040204020203" pitchFamily="34" charset="0"/>
              </a:rPr>
              <a:t> </a:t>
            </a:r>
            <a:endParaRPr lang="en-GB" dirty="0">
              <a:latin typeface="Segoe UI Light" panose="020B0502040204020203" pitchFamily="34" charset="0"/>
            </a:endParaRPr>
          </a:p>
        </p:txBody>
      </p:sp>
    </p:spTree>
    <p:extLst>
      <p:ext uri="{BB962C8B-B14F-4D97-AF65-F5344CB8AC3E}">
        <p14:creationId xmlns:p14="http://schemas.microsoft.com/office/powerpoint/2010/main" val="165697195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902" y="1558757"/>
            <a:ext cx="11176000" cy="3877985"/>
          </a:xfrm>
        </p:spPr>
        <p:txBody>
          <a:bodyPr/>
          <a:lstStyle/>
          <a:p>
            <a:r>
              <a:rPr lang="en-GB" sz="4000" dirty="0" smtClean="0">
                <a:latin typeface="Segoe UI Light" panose="020B0502040204020203" pitchFamily="34" charset="0"/>
              </a:rPr>
              <a:t>A starting position….</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rPr>
              <a:t>The great disputes of computer science should be struggled with</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rPr>
              <a:t>They are chances to make a better, simpler, more relaxed world as much as create opposing camps</a:t>
            </a:r>
            <a:endParaRPr lang="en-GB" dirty="0">
              <a:latin typeface="Segoe UI Light" panose="020B0502040204020203" pitchFamily="34" charset="0"/>
            </a:endParaRPr>
          </a:p>
        </p:txBody>
      </p:sp>
    </p:spTree>
    <p:extLst>
      <p:ext uri="{BB962C8B-B14F-4D97-AF65-F5344CB8AC3E}">
        <p14:creationId xmlns:p14="http://schemas.microsoft.com/office/powerpoint/2010/main" val="374827640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An analysis </a:t>
            </a:r>
            <a:r>
              <a:rPr lang="en-GB" sz="2699" dirty="0">
                <a:latin typeface="Segoe UI Light" panose="020B0502040204020203" pitchFamily="34" charset="0"/>
              </a:rPr>
              <a:t>(Simon Cousins, Energy Sector)</a:t>
            </a:r>
            <a:endParaRPr lang="en-GB" dirty="0">
              <a:latin typeface="Segoe UI Light" panose="020B0502040204020203" pitchFamily="34" charset="0"/>
            </a:endParaRPr>
          </a:p>
        </p:txBody>
      </p:sp>
      <p:sp>
        <p:nvSpPr>
          <p:cNvPr id="4" name="TextBox 3"/>
          <p:cNvSpPr txBox="1"/>
          <p:nvPr/>
        </p:nvSpPr>
        <p:spPr>
          <a:xfrm>
            <a:off x="2090493" y="2061699"/>
            <a:ext cx="2914260" cy="1753300"/>
          </a:xfrm>
          <a:prstGeom prst="rect">
            <a:avLst/>
          </a:prstGeom>
          <a:noFill/>
        </p:spPr>
        <p:txBody>
          <a:bodyPr wrap="none" lIns="0" tIns="0" rIns="0" bIns="0" rtlCol="0">
            <a:spAutoFit/>
          </a:bodyPr>
          <a:lstStyle/>
          <a:p>
            <a:pPr algn="ctr"/>
            <a:r>
              <a:rPr lang="en-GB" sz="6595" dirty="0"/>
              <a:t>350,000</a:t>
            </a:r>
            <a:endParaRPr lang="en-GB" sz="7994" dirty="0"/>
          </a:p>
          <a:p>
            <a:pPr algn="ctr"/>
            <a:r>
              <a:rPr lang="en-GB" sz="2399" dirty="0">
                <a:latin typeface="Segoe UI Light" pitchFamily="34" charset="0"/>
              </a:rPr>
              <a:t>lines of C# OO</a:t>
            </a:r>
          </a:p>
          <a:p>
            <a:pPr algn="ctr"/>
            <a:r>
              <a:rPr lang="en-GB" sz="2399" dirty="0">
                <a:latin typeface="Segoe UI Light" pitchFamily="34" charset="0"/>
              </a:rPr>
              <a:t>by offshore team</a:t>
            </a:r>
            <a:endParaRPr lang="en-GB" sz="100" dirty="0">
              <a:latin typeface="Segoe UI Light" pitchFamily="34" charset="0"/>
            </a:endParaRPr>
          </a:p>
        </p:txBody>
      </p:sp>
      <p:sp>
        <p:nvSpPr>
          <p:cNvPr id="5" name="TextBox 4"/>
          <p:cNvSpPr txBox="1"/>
          <p:nvPr/>
        </p:nvSpPr>
        <p:spPr>
          <a:xfrm>
            <a:off x="6748182" y="3500963"/>
            <a:ext cx="2986908" cy="1753300"/>
          </a:xfrm>
          <a:prstGeom prst="rect">
            <a:avLst/>
          </a:prstGeom>
          <a:noFill/>
        </p:spPr>
        <p:txBody>
          <a:bodyPr wrap="none" lIns="0" tIns="0" rIns="0" bIns="0" rtlCol="0">
            <a:spAutoFit/>
          </a:bodyPr>
          <a:lstStyle/>
          <a:p>
            <a:pPr algn="ctr"/>
            <a:r>
              <a:rPr lang="en-GB" sz="6595" dirty="0"/>
              <a:t>30,000</a:t>
            </a:r>
            <a:endParaRPr lang="en-GB" sz="7994" dirty="0"/>
          </a:p>
          <a:p>
            <a:pPr algn="ctr"/>
            <a:r>
              <a:rPr lang="en-GB" sz="2399" dirty="0">
                <a:latin typeface="Segoe UI Light" pitchFamily="34" charset="0"/>
              </a:rPr>
              <a:t>lines of robust F#, with </a:t>
            </a:r>
          </a:p>
          <a:p>
            <a:pPr algn="ctr"/>
            <a:r>
              <a:rPr lang="en-GB" sz="2399" dirty="0">
                <a:latin typeface="Segoe UI Light" pitchFamily="34" charset="0"/>
              </a:rPr>
              <a:t>parallel +more features</a:t>
            </a:r>
            <a:endParaRPr lang="en-GB" sz="100" dirty="0">
              <a:latin typeface="Segoe UI Light" pitchFamily="34" charset="0"/>
            </a:endParaRPr>
          </a:p>
        </p:txBody>
      </p:sp>
      <p:sp>
        <p:nvSpPr>
          <p:cNvPr id="6" name="TextBox 5"/>
          <p:cNvSpPr txBox="1"/>
          <p:nvPr/>
        </p:nvSpPr>
        <p:spPr>
          <a:xfrm>
            <a:off x="1688171" y="5254212"/>
            <a:ext cx="3718907" cy="634789"/>
          </a:xfrm>
          <a:prstGeom prst="rect">
            <a:avLst/>
          </a:prstGeom>
          <a:noFill/>
        </p:spPr>
        <p:txBody>
          <a:bodyPr wrap="square" lIns="0" tIns="0" rIns="0" bIns="0" rtlCol="0">
            <a:spAutoFit/>
          </a:bodyPr>
          <a:lstStyle/>
          <a:p>
            <a:r>
              <a:rPr lang="en-GB" sz="825" dirty="0"/>
              <a:t>An application to evaluate the revenue due from </a:t>
            </a:r>
            <a:r>
              <a:rPr lang="en-GB" sz="825" dirty="0">
                <a:hlinkClick r:id="rId2"/>
              </a:rPr>
              <a:t>Balancing Services</a:t>
            </a:r>
            <a:r>
              <a:rPr lang="en-GB" sz="825" dirty="0"/>
              <a:t> contracts in the UK energy industry</a:t>
            </a:r>
          </a:p>
          <a:p>
            <a:endParaRPr lang="en-GB" sz="825" dirty="0"/>
          </a:p>
          <a:p>
            <a:r>
              <a:rPr lang="en-GB" sz="825" dirty="0">
                <a:hlinkClick r:id="rId3"/>
              </a:rPr>
              <a:t>http://simontcousins.azurewebsites.net/does-the-language-you-use-make-a-difference-revisited/</a:t>
            </a:r>
            <a:r>
              <a:rPr lang="en-GB" sz="825" dirty="0"/>
              <a:t> </a:t>
            </a:r>
          </a:p>
        </p:txBody>
      </p:sp>
      <p:pic>
        <p:nvPicPr>
          <p:cNvPr id="12" name="Picture 11"/>
          <p:cNvPicPr>
            <a:picLocks noChangeAspect="1"/>
          </p:cNvPicPr>
          <p:nvPr/>
        </p:nvPicPr>
        <p:blipFill>
          <a:blip r:embed="rId4"/>
          <a:stretch>
            <a:fillRect/>
          </a:stretch>
        </p:blipFill>
        <p:spPr>
          <a:xfrm>
            <a:off x="5182708" y="1822771"/>
            <a:ext cx="5410739" cy="1660227"/>
          </a:xfrm>
          <a:prstGeom prst="rect">
            <a:avLst/>
          </a:prstGeom>
        </p:spPr>
      </p:pic>
    </p:spTree>
    <p:extLst>
      <p:ext uri="{BB962C8B-B14F-4D97-AF65-F5344CB8AC3E}">
        <p14:creationId xmlns:p14="http://schemas.microsoft.com/office/powerpoint/2010/main" val="3322147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24877" y="1417982"/>
            <a:ext cx="8429457" cy="4161183"/>
          </a:xfrm>
          <a:prstGeom prst="rect">
            <a:avLst/>
          </a:prstGeom>
          <a:ln>
            <a:solidFill>
              <a:schemeClr val="tx2"/>
            </a:solidFill>
          </a:ln>
        </p:spPr>
      </p:pic>
    </p:spTree>
    <p:extLst>
      <p:ext uri="{BB962C8B-B14F-4D97-AF65-F5344CB8AC3E}">
        <p14:creationId xmlns:p14="http://schemas.microsoft.com/office/powerpoint/2010/main" val="3954264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614" y="276579"/>
            <a:ext cx="6516009" cy="6306430"/>
          </a:xfrm>
          <a:prstGeom prst="rect">
            <a:avLst/>
          </a:prstGeom>
          <a:ln>
            <a:solidFill>
              <a:schemeClr val="tx2"/>
            </a:solidFill>
          </a:ln>
        </p:spPr>
      </p:pic>
    </p:spTree>
    <p:extLst>
      <p:ext uri="{BB962C8B-B14F-4D97-AF65-F5344CB8AC3E}">
        <p14:creationId xmlns:p14="http://schemas.microsoft.com/office/powerpoint/2010/main" val="3472697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039" y="1028701"/>
            <a:ext cx="8358737" cy="553998"/>
          </a:xfrm>
        </p:spPr>
        <p:txBody>
          <a:bodyPr/>
          <a:lstStyle/>
          <a:p>
            <a:r>
              <a:rPr lang="en-GB" sz="4000" dirty="0" smtClean="0">
                <a:latin typeface="Segoe UI Light" panose="020B0502040204020203" pitchFamily="34" charset="0"/>
              </a:rPr>
              <a:t>Simon </a:t>
            </a:r>
            <a:r>
              <a:rPr lang="en-GB" sz="4000" dirty="0">
                <a:latin typeface="Segoe UI Light" panose="020B0502040204020203" pitchFamily="34" charset="0"/>
              </a:rPr>
              <a:t>Cousins, Energy </a:t>
            </a:r>
            <a:r>
              <a:rPr lang="en-GB" sz="4000" dirty="0" smtClean="0">
                <a:latin typeface="Segoe UI Light" panose="020B0502040204020203" pitchFamily="34" charset="0"/>
              </a:rPr>
              <a:t>Sector</a:t>
            </a:r>
            <a:endParaRPr lang="en-GB" sz="6600" dirty="0">
              <a:latin typeface="Segoe UI Light" panose="020B0502040204020203" pitchFamily="34" charset="0"/>
            </a:endParaRPr>
          </a:p>
        </p:txBody>
      </p:sp>
      <p:sp>
        <p:nvSpPr>
          <p:cNvPr id="4" name="TextBox 3"/>
          <p:cNvSpPr txBox="1"/>
          <p:nvPr/>
        </p:nvSpPr>
        <p:spPr>
          <a:xfrm>
            <a:off x="1951838" y="2061701"/>
            <a:ext cx="3191579" cy="1384097"/>
          </a:xfrm>
          <a:prstGeom prst="rect">
            <a:avLst/>
          </a:prstGeom>
          <a:noFill/>
        </p:spPr>
        <p:txBody>
          <a:bodyPr wrap="none" lIns="0" tIns="0" rIns="0" bIns="0" rtlCol="0">
            <a:spAutoFit/>
          </a:bodyPr>
          <a:lstStyle/>
          <a:p>
            <a:pPr algn="ctr"/>
            <a:r>
              <a:rPr lang="en-GB" sz="6595" dirty="0">
                <a:latin typeface="Segoe UI Light" panose="020B0502040204020203" pitchFamily="34" charset="0"/>
              </a:rPr>
              <a:t>Zero</a:t>
            </a:r>
            <a:endParaRPr lang="en-GB" sz="7994" dirty="0">
              <a:latin typeface="Segoe UI Light" panose="020B0502040204020203" pitchFamily="34" charset="0"/>
            </a:endParaRPr>
          </a:p>
          <a:p>
            <a:pPr algn="ctr"/>
            <a:r>
              <a:rPr lang="en-GB" sz="2399" dirty="0">
                <a:latin typeface="Segoe UI Light" pitchFamily="34" charset="0"/>
              </a:rPr>
              <a:t>bugs in deployed system</a:t>
            </a:r>
            <a:endParaRPr lang="en-GB" sz="100" dirty="0">
              <a:latin typeface="Segoe UI Light" pitchFamily="34" charset="0"/>
            </a:endParaRPr>
          </a:p>
        </p:txBody>
      </p:sp>
      <p:sp>
        <p:nvSpPr>
          <p:cNvPr id="5" name="TextBox 4"/>
          <p:cNvSpPr txBox="1"/>
          <p:nvPr/>
        </p:nvSpPr>
        <p:spPr>
          <a:xfrm>
            <a:off x="3879035" y="3852668"/>
            <a:ext cx="6398995" cy="984885"/>
          </a:xfrm>
          <a:prstGeom prst="rect">
            <a:avLst/>
          </a:prstGeom>
          <a:noFill/>
        </p:spPr>
        <p:txBody>
          <a:bodyPr wrap="none" lIns="0" tIns="0" rIns="0" bIns="0" rtlCol="0">
            <a:spAutoFit/>
          </a:bodyPr>
          <a:lstStyle/>
          <a:p>
            <a:pPr algn="ctr"/>
            <a:r>
              <a:rPr lang="en-GB" sz="3200" dirty="0">
                <a:latin typeface="Segoe UI Light" panose="020B0502040204020203" pitchFamily="34" charset="0"/>
              </a:rPr>
              <a:t>“F# is the safe choice for this project, </a:t>
            </a:r>
          </a:p>
          <a:p>
            <a:pPr algn="ctr"/>
            <a:r>
              <a:rPr lang="en-GB" sz="3200" dirty="0">
                <a:latin typeface="Segoe UI Light" panose="020B0502040204020203" pitchFamily="34" charset="0"/>
              </a:rPr>
              <a:t>any other choice is too risky”</a:t>
            </a:r>
            <a:endParaRPr lang="en-GB" sz="4000" dirty="0">
              <a:latin typeface="Segoe UI Light" panose="020B0502040204020203" pitchFamily="34" charset="0"/>
            </a:endParaRPr>
          </a:p>
        </p:txBody>
      </p:sp>
      <p:sp>
        <p:nvSpPr>
          <p:cNvPr id="6" name="TextBox 5"/>
          <p:cNvSpPr txBox="1"/>
          <p:nvPr/>
        </p:nvSpPr>
        <p:spPr>
          <a:xfrm>
            <a:off x="1688171" y="5254212"/>
            <a:ext cx="3718907" cy="634789"/>
          </a:xfrm>
          <a:prstGeom prst="rect">
            <a:avLst/>
          </a:prstGeom>
          <a:noFill/>
        </p:spPr>
        <p:txBody>
          <a:bodyPr wrap="square" lIns="0" tIns="0" rIns="0" bIns="0" rtlCol="0">
            <a:spAutoFit/>
          </a:bodyPr>
          <a:lstStyle/>
          <a:p>
            <a:r>
              <a:rPr lang="en-GB" sz="825" dirty="0">
                <a:latin typeface="Segoe UI Light" panose="020B0502040204020203" pitchFamily="34" charset="0"/>
              </a:rPr>
              <a:t>An application to evaluate the revenue due from </a:t>
            </a:r>
            <a:r>
              <a:rPr lang="en-GB" sz="825" dirty="0">
                <a:latin typeface="Segoe UI Light" panose="020B0502040204020203" pitchFamily="34" charset="0"/>
                <a:hlinkClick r:id="rId2"/>
              </a:rPr>
              <a:t>Balancing Services</a:t>
            </a:r>
            <a:r>
              <a:rPr lang="en-GB" sz="825" dirty="0">
                <a:latin typeface="Segoe UI Light" panose="020B0502040204020203" pitchFamily="34" charset="0"/>
              </a:rPr>
              <a:t> contracts in the UK energy industry</a:t>
            </a:r>
          </a:p>
          <a:p>
            <a:endParaRPr lang="en-GB" sz="825" dirty="0">
              <a:latin typeface="Segoe UI Light" panose="020B0502040204020203" pitchFamily="34" charset="0"/>
            </a:endParaRPr>
          </a:p>
          <a:p>
            <a:r>
              <a:rPr lang="en-GB" sz="825" dirty="0">
                <a:latin typeface="Segoe UI Light" panose="020B0502040204020203" pitchFamily="34" charset="0"/>
                <a:hlinkClick r:id="rId3"/>
              </a:rPr>
              <a:t>http://simontcousins.azurewebsites.net/does-the-language-you-use-make-a-difference-revisited/</a:t>
            </a:r>
            <a:r>
              <a:rPr lang="en-GB" sz="825" dirty="0">
                <a:latin typeface="Segoe UI Light" panose="020B0502040204020203" pitchFamily="34" charset="0"/>
              </a:rPr>
              <a:t> </a:t>
            </a:r>
          </a:p>
        </p:txBody>
      </p:sp>
    </p:spTree>
    <p:extLst>
      <p:ext uri="{BB962C8B-B14F-4D97-AF65-F5344CB8AC3E}">
        <p14:creationId xmlns:p14="http://schemas.microsoft.com/office/powerpoint/2010/main" val="3822720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2022092"/>
          </a:xfrm>
        </p:spPr>
        <p:txBody>
          <a:bodyPr/>
          <a:lstStyle/>
          <a:p>
            <a:r>
              <a:rPr lang="en-GB" dirty="0" smtClean="0">
                <a:latin typeface="Segoe UI Light" panose="020B0502040204020203" pitchFamily="34" charset="0"/>
              </a:rPr>
              <a:t>Positive Synthesis Achieved </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sz="2800" dirty="0" smtClean="0">
                <a:latin typeface="Segoe UI Light" panose="020B0502040204020203" pitchFamily="34" charset="0"/>
              </a:rPr>
              <a:t>some </a:t>
            </a:r>
            <a:r>
              <a:rPr lang="en-GB" sz="2800" dirty="0">
                <a:latin typeface="Segoe UI Light" panose="020B0502040204020203" pitchFamily="34" charset="0"/>
              </a:rPr>
              <a:t>limitations remain…  </a:t>
            </a:r>
            <a:r>
              <a:rPr lang="en-GB" sz="2800" dirty="0" smtClean="0">
                <a:latin typeface="Segoe UI Light" panose="020B0502040204020203" pitchFamily="34" charset="0"/>
              </a:rPr>
              <a:t>and there </a:t>
            </a:r>
            <a:r>
              <a:rPr lang="en-GB" sz="2800" dirty="0">
                <a:latin typeface="Segoe UI Light" panose="020B0502040204020203" pitchFamily="34" charset="0"/>
              </a:rPr>
              <a:t>is one area </a:t>
            </a:r>
            <a:r>
              <a:rPr lang="en-GB" sz="2800" dirty="0" smtClean="0">
                <a:latin typeface="Segoe UI Light" panose="020B0502040204020203" pitchFamily="34" charset="0"/>
              </a:rPr>
              <a:t>in particular that’s </a:t>
            </a:r>
            <a:r>
              <a:rPr lang="en-GB" sz="2800" dirty="0">
                <a:latin typeface="Segoe UI Light" panose="020B0502040204020203" pitchFamily="34" charset="0"/>
              </a:rPr>
              <a:t>worth discussing….</a:t>
            </a:r>
            <a:endParaRPr lang="en-GB" sz="4000" dirty="0">
              <a:latin typeface="Segoe UI Light" panose="020B0502040204020203" pitchFamily="34" charset="0"/>
            </a:endParaRPr>
          </a:p>
        </p:txBody>
      </p:sp>
      <p:grpSp>
        <p:nvGrpSpPr>
          <p:cNvPr id="3" name="Group 2"/>
          <p:cNvGrpSpPr/>
          <p:nvPr/>
        </p:nvGrpSpPr>
        <p:grpSpPr>
          <a:xfrm>
            <a:off x="7593496" y="198783"/>
            <a:ext cx="4452786" cy="1338469"/>
            <a:chOff x="593457" y="490177"/>
            <a:chExt cx="10790217" cy="3082919"/>
          </a:xfrm>
        </p:grpSpPr>
        <p:grpSp>
          <p:nvGrpSpPr>
            <p:cNvPr id="5" name="Group 4"/>
            <p:cNvGrpSpPr/>
            <p:nvPr/>
          </p:nvGrpSpPr>
          <p:grpSpPr>
            <a:xfrm>
              <a:off x="593457" y="490177"/>
              <a:ext cx="10790217" cy="3082919"/>
              <a:chOff x="633213" y="490177"/>
              <a:chExt cx="10790217" cy="3082919"/>
            </a:xfrm>
          </p:grpSpPr>
          <p:sp>
            <p:nvSpPr>
              <p:cNvPr id="7" name="Freeform 6"/>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dirty="0" smtClean="0"/>
                  <a:t>Functional</a:t>
                </a:r>
                <a:endParaRPr lang="en-GB" sz="2000" kern="1200" dirty="0"/>
              </a:p>
            </p:txBody>
          </p:sp>
          <p:sp>
            <p:nvSpPr>
              <p:cNvPr id="8" name="Freeform 7"/>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dirty="0" smtClean="0"/>
                  <a:t>Objects</a:t>
                </a:r>
                <a:endParaRPr lang="en-GB" sz="2000" kern="1200" dirty="0"/>
              </a:p>
            </p:txBody>
          </p:sp>
        </p:grpSp>
        <p:sp>
          <p:nvSpPr>
            <p:cNvPr id="6" name="Left-Right Arrow 5"/>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9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213087967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48407" y="2210871"/>
            <a:ext cx="11169050" cy="1744965"/>
          </a:xfrm>
          <a:prstGeom prst="rect">
            <a:avLst/>
          </a:prstGeom>
        </p:spPr>
        <p:txBody>
          <a:bodyPr vert="horz" wrap="squar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a:lstStyle>
          <a:p>
            <a:r>
              <a:rPr lang="en-GB" dirty="0" smtClean="0">
                <a:latin typeface="Segoe UI Light" panose="020B0502040204020203" pitchFamily="34" charset="0"/>
              </a:rPr>
              <a:t>Circularities and Modularity in the Wild</a:t>
            </a:r>
            <a:br>
              <a:rPr lang="en-GB" dirty="0" smtClean="0">
                <a:latin typeface="Segoe UI Light" panose="020B0502040204020203" pitchFamily="34" charset="0"/>
              </a:rPr>
            </a:br>
            <a:r>
              <a:rPr lang="en-GB" dirty="0" smtClean="0">
                <a:latin typeface="Segoe UI Light" panose="020B0502040204020203" pitchFamily="34" charset="0"/>
              </a:rPr>
              <a:t/>
            </a:r>
            <a:br>
              <a:rPr lang="en-GB" dirty="0" smtClean="0">
                <a:latin typeface="Segoe UI Light" panose="020B0502040204020203" pitchFamily="34" charset="0"/>
              </a:rPr>
            </a:br>
            <a:r>
              <a:rPr lang="en-GB" sz="3599" dirty="0" smtClean="0">
                <a:latin typeface="Segoe UI Light" panose="020B0502040204020203" pitchFamily="34" charset="0"/>
              </a:rPr>
              <a:t>(Analysis by Scott Wlaschin and F# Community)</a:t>
            </a:r>
            <a:endParaRPr lang="en-GB" sz="3599" b="1" dirty="0">
              <a:latin typeface="Segoe UI Light" panose="020B0502040204020203" pitchFamily="34" charset="0"/>
            </a:endParaRPr>
          </a:p>
        </p:txBody>
      </p:sp>
    </p:spTree>
    <p:extLst>
      <p:ext uri="{BB962C8B-B14F-4D97-AF65-F5344CB8AC3E}">
        <p14:creationId xmlns:p14="http://schemas.microsoft.com/office/powerpoint/2010/main" val="2436860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49" y="2327385"/>
            <a:ext cx="11169050" cy="3821700"/>
          </a:xfrm>
        </p:spPr>
        <p:txBody>
          <a:bodyPr/>
          <a:lstStyle/>
          <a:p>
            <a:r>
              <a:rPr lang="en-GB" sz="4799" dirty="0">
                <a:latin typeface="Segoe UI Light" panose="020B0502040204020203" pitchFamily="34" charset="0"/>
              </a:rPr>
              <a:t>Mixed OO/Functional Programming Has Won</a:t>
            </a:r>
            <a:br>
              <a:rPr lang="en-GB" sz="4799" dirty="0">
                <a:latin typeface="Segoe UI Light" panose="020B0502040204020203" pitchFamily="34" charset="0"/>
              </a:rPr>
            </a:br>
            <a:r>
              <a:rPr lang="en-GB" sz="4799" dirty="0">
                <a:latin typeface="Segoe UI Light" panose="020B0502040204020203" pitchFamily="34" charset="0"/>
              </a:rPr>
              <a:t/>
            </a:r>
            <a:br>
              <a:rPr lang="en-GB" sz="4799" dirty="0">
                <a:latin typeface="Segoe UI Light" panose="020B0502040204020203" pitchFamily="34" charset="0"/>
              </a:rPr>
            </a:br>
            <a:r>
              <a:rPr lang="en-GB" sz="3599" dirty="0">
                <a:latin typeface="Segoe UI Light" panose="020B0502040204020203" pitchFamily="34" charset="0"/>
              </a:rPr>
              <a:t>Lambdas in C#, Java, C++, …</a:t>
            </a:r>
            <a:br>
              <a:rPr lang="en-GB" sz="3599" dirty="0">
                <a:latin typeface="Segoe UI Light" panose="020B0502040204020203" pitchFamily="34" charset="0"/>
              </a:rPr>
            </a:br>
            <a:r>
              <a:rPr lang="en-GB" sz="3599" dirty="0" err="1">
                <a:latin typeface="Segoe UI Light" panose="020B0502040204020203" pitchFamily="34" charset="0"/>
              </a:rPr>
              <a:t>Async</a:t>
            </a:r>
            <a:r>
              <a:rPr lang="en-GB" sz="3599" dirty="0">
                <a:latin typeface="Segoe UI Light" panose="020B0502040204020203" pitchFamily="34" charset="0"/>
              </a:rPr>
              <a:t> monadic modality in C#, </a:t>
            </a:r>
            <a:r>
              <a:rPr lang="en-GB" sz="3599" dirty="0" err="1">
                <a:latin typeface="Segoe UI Light" panose="020B0502040204020203" pitchFamily="34" charset="0"/>
              </a:rPr>
              <a:t>Javascript</a:t>
            </a:r>
            <a:r>
              <a:rPr lang="en-GB" sz="3599" dirty="0">
                <a:latin typeface="Segoe UI Light" panose="020B0502040204020203" pitchFamily="34" charset="0"/>
              </a:rPr>
              <a:t>, PHP (Hack), …</a:t>
            </a:r>
            <a:br>
              <a:rPr lang="en-GB" sz="3599" dirty="0">
                <a:latin typeface="Segoe UI Light" panose="020B0502040204020203" pitchFamily="34" charset="0"/>
              </a:rPr>
            </a:br>
            <a:r>
              <a:rPr lang="en-GB" sz="3599" dirty="0">
                <a:latin typeface="Segoe UI Light" panose="020B0502040204020203" pitchFamily="34" charset="0"/>
              </a:rPr>
              <a:t>Function types in C#, </a:t>
            </a:r>
            <a:r>
              <a:rPr lang="en-GB" sz="3599" dirty="0" err="1">
                <a:latin typeface="Segoe UI Light" panose="020B0502040204020203" pitchFamily="34" charset="0"/>
              </a:rPr>
              <a:t>TypeScript</a:t>
            </a:r>
            <a:r>
              <a:rPr lang="en-GB" sz="3599" dirty="0">
                <a:latin typeface="Segoe UI Light" panose="020B0502040204020203" pitchFamily="34" charset="0"/>
              </a:rPr>
              <a:t>, …</a:t>
            </a:r>
            <a:br>
              <a:rPr lang="en-GB" sz="3599" dirty="0">
                <a:latin typeface="Segoe UI Light" panose="020B0502040204020203" pitchFamily="34" charset="0"/>
              </a:rPr>
            </a:br>
            <a:r>
              <a:rPr lang="en-GB" sz="3599" dirty="0">
                <a:latin typeface="Segoe UI Light" panose="020B0502040204020203" pitchFamily="34" charset="0"/>
              </a:rPr>
              <a:t>Generics in C#, Java, Visual Basic, …</a:t>
            </a:r>
            <a:br>
              <a:rPr lang="en-GB" sz="3599" dirty="0">
                <a:latin typeface="Segoe UI Light" panose="020B0502040204020203" pitchFamily="34" charset="0"/>
              </a:rPr>
            </a:br>
            <a:r>
              <a:rPr lang="en-GB" sz="3599" dirty="0">
                <a:latin typeface="Segoe UI Light" panose="020B0502040204020203" pitchFamily="34" charset="0"/>
              </a:rPr>
              <a:t>…</a:t>
            </a:r>
          </a:p>
        </p:txBody>
      </p:sp>
    </p:spTree>
    <p:extLst>
      <p:ext uri="{BB962C8B-B14F-4D97-AF65-F5344CB8AC3E}">
        <p14:creationId xmlns:p14="http://schemas.microsoft.com/office/powerpoint/2010/main" val="109091286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216" y="812834"/>
            <a:ext cx="11169050" cy="4320157"/>
          </a:xfrm>
        </p:spPr>
        <p:txBody>
          <a:bodyPr/>
          <a:lstStyle/>
          <a:p>
            <a:r>
              <a:rPr lang="en-GB" sz="4799" dirty="0">
                <a:latin typeface="Segoe UI Light" panose="020B0502040204020203" pitchFamily="34" charset="0"/>
              </a:rPr>
              <a:t>… except where it hasn’t</a:t>
            </a:r>
            <a:br>
              <a:rPr lang="en-GB" sz="4799" dirty="0">
                <a:latin typeface="Segoe UI Light" panose="020B0502040204020203" pitchFamily="34" charset="0"/>
              </a:rPr>
            </a:br>
            <a:r>
              <a:rPr lang="en-GB" sz="4799" dirty="0">
                <a:latin typeface="Segoe UI Light" panose="020B0502040204020203" pitchFamily="34" charset="0"/>
              </a:rPr>
              <a:t/>
            </a:r>
            <a:br>
              <a:rPr lang="en-GB" sz="4799" dirty="0">
                <a:latin typeface="Segoe UI Light" panose="020B0502040204020203" pitchFamily="34" charset="0"/>
              </a:rPr>
            </a:br>
            <a:r>
              <a:rPr lang="en-GB" sz="3599" dirty="0">
                <a:latin typeface="Segoe UI Light" panose="020B0502040204020203" pitchFamily="34" charset="0"/>
              </a:rPr>
              <a:t>Inheritance everywhere!!!</a:t>
            </a:r>
            <a:br>
              <a:rPr lang="en-GB" sz="3599" dirty="0">
                <a:latin typeface="Segoe UI Light" panose="020B0502040204020203" pitchFamily="34" charset="0"/>
              </a:rPr>
            </a:br>
            <a:r>
              <a:rPr lang="en-GB" sz="3599" dirty="0">
                <a:latin typeface="Segoe UI Light" panose="020B0502040204020203" pitchFamily="34" charset="0"/>
              </a:rPr>
              <a:t/>
            </a:r>
            <a:br>
              <a:rPr lang="en-GB" sz="3599" dirty="0">
                <a:latin typeface="Segoe UI Light" panose="020B0502040204020203" pitchFamily="34" charset="0"/>
              </a:rPr>
            </a:br>
            <a:r>
              <a:rPr lang="en-GB" sz="3599" dirty="0">
                <a:latin typeface="Segoe UI Light" panose="020B0502040204020203" pitchFamily="34" charset="0"/>
              </a:rPr>
              <a:t>Nulls everywhere!!!</a:t>
            </a:r>
            <a:br>
              <a:rPr lang="en-GB" sz="3599" dirty="0">
                <a:latin typeface="Segoe UI Light" panose="020B0502040204020203" pitchFamily="34" charset="0"/>
              </a:rPr>
            </a:br>
            <a:r>
              <a:rPr lang="en-GB" sz="3599" dirty="0">
                <a:latin typeface="Segoe UI Light" panose="020B0502040204020203" pitchFamily="34" charset="0"/>
              </a:rPr>
              <a:t/>
            </a:r>
            <a:br>
              <a:rPr lang="en-GB" sz="3599" dirty="0">
                <a:latin typeface="Segoe UI Light" panose="020B0502040204020203" pitchFamily="34" charset="0"/>
              </a:rPr>
            </a:br>
            <a:r>
              <a:rPr lang="en-GB" sz="3599" b="1" dirty="0" smtClean="0">
                <a:latin typeface="Segoe UI Light" panose="020B0502040204020203" pitchFamily="34" charset="0"/>
              </a:rPr>
              <a:t>Circularities </a:t>
            </a:r>
            <a:r>
              <a:rPr lang="en-GB" sz="3599" b="1" dirty="0">
                <a:latin typeface="Segoe UI Light" panose="020B0502040204020203" pitchFamily="34" charset="0"/>
              </a:rPr>
              <a:t>everywhere!!!!</a:t>
            </a:r>
            <a:br>
              <a:rPr lang="en-GB" sz="3599" b="1" dirty="0">
                <a:latin typeface="Segoe UI Light" panose="020B0502040204020203" pitchFamily="34" charset="0"/>
              </a:rPr>
            </a:br>
            <a:endParaRPr lang="en-GB" sz="3599" b="1" dirty="0">
              <a:latin typeface="Segoe UI Light" panose="020B0502040204020203" pitchFamily="34" charset="0"/>
            </a:endParaRPr>
          </a:p>
        </p:txBody>
      </p:sp>
    </p:spTree>
    <p:extLst>
      <p:ext uri="{BB962C8B-B14F-4D97-AF65-F5344CB8AC3E}">
        <p14:creationId xmlns:p14="http://schemas.microsoft.com/office/powerpoint/2010/main" val="149627798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28601"/>
            <a:ext cx="11144982" cy="623104"/>
          </a:xfrm>
        </p:spPr>
        <p:txBody>
          <a:bodyPr/>
          <a:lstStyle/>
          <a:p>
            <a:pPr algn="l"/>
            <a:r>
              <a:rPr lang="en-GB" dirty="0" smtClean="0"/>
              <a:t>Unnecessary Circularities are Evil</a:t>
            </a:r>
            <a:endParaRPr lang="en-GB" sz="4799" dirty="0"/>
          </a:p>
        </p:txBody>
      </p:sp>
      <p:sp>
        <p:nvSpPr>
          <p:cNvPr id="5" name="Text Placeholder 4"/>
          <p:cNvSpPr>
            <a:spLocks noGrp="1"/>
          </p:cNvSpPr>
          <p:nvPr>
            <p:ph type="body" idx="1"/>
          </p:nvPr>
        </p:nvSpPr>
        <p:spPr>
          <a:xfrm>
            <a:off x="522718" y="1447864"/>
            <a:ext cx="11144980" cy="5120217"/>
          </a:xfrm>
        </p:spPr>
        <p:txBody>
          <a:bodyPr/>
          <a:lstStyle/>
          <a:p>
            <a:endParaRPr lang="en-GB" sz="3199" dirty="0"/>
          </a:p>
          <a:p>
            <a:endParaRPr lang="en-GB" sz="3199" dirty="0"/>
          </a:p>
          <a:p>
            <a:endParaRPr lang="en-GB" sz="3199" dirty="0"/>
          </a:p>
          <a:p>
            <a:endParaRPr lang="en-GB" sz="3199" dirty="0"/>
          </a:p>
          <a:p>
            <a:endParaRPr lang="en-GB" sz="3199" dirty="0"/>
          </a:p>
          <a:p>
            <a:endParaRPr lang="en-GB" sz="3199" dirty="0"/>
          </a:p>
          <a:p>
            <a:endParaRPr lang="en-GB" sz="3199" dirty="0"/>
          </a:p>
          <a:p>
            <a:pPr marL="0" indent="0">
              <a:buNone/>
            </a:pPr>
            <a:r>
              <a:rPr lang="en-GB" sz="3199" dirty="0"/>
              <a:t>To the functional programmer, it is “obvious” that our software methodology should help minimize and reduce cyclic dependencies in program structure.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030" y="1344891"/>
            <a:ext cx="4381760" cy="31379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450" y="1609868"/>
            <a:ext cx="4389198" cy="2872929"/>
          </a:xfrm>
          <a:prstGeom prst="rect">
            <a:avLst/>
          </a:prstGeom>
        </p:spPr>
      </p:pic>
    </p:spTree>
    <p:extLst>
      <p:ext uri="{BB962C8B-B14F-4D97-AF65-F5344CB8AC3E}">
        <p14:creationId xmlns:p14="http://schemas.microsoft.com/office/powerpoint/2010/main" val="265841769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28601"/>
            <a:ext cx="11144982" cy="623104"/>
          </a:xfrm>
        </p:spPr>
        <p:txBody>
          <a:bodyPr/>
          <a:lstStyle/>
          <a:p>
            <a:pPr algn="l"/>
            <a:r>
              <a:rPr lang="en-GB" dirty="0" smtClean="0"/>
              <a:t>The C# approach to circularity</a:t>
            </a:r>
            <a:endParaRPr lang="en-GB" sz="4799" dirty="0"/>
          </a:p>
        </p:txBody>
      </p:sp>
      <p:sp>
        <p:nvSpPr>
          <p:cNvPr id="5" name="Text Placeholder 4"/>
          <p:cNvSpPr>
            <a:spLocks noGrp="1"/>
          </p:cNvSpPr>
          <p:nvPr>
            <p:ph type="body" idx="1"/>
          </p:nvPr>
        </p:nvSpPr>
        <p:spPr>
          <a:xfrm>
            <a:off x="522718" y="1447865"/>
            <a:ext cx="11144980" cy="4578655"/>
          </a:xfrm>
        </p:spPr>
        <p:txBody>
          <a:bodyPr/>
          <a:lstStyle/>
          <a:p>
            <a:pPr marL="0" indent="0">
              <a:buNone/>
            </a:pPr>
            <a:r>
              <a:rPr lang="en-GB" sz="3199" dirty="0"/>
              <a:t>All files in an “assembly” are mutually referential </a:t>
            </a:r>
          </a:p>
          <a:p>
            <a:endParaRPr lang="en-GB" sz="3199" dirty="0"/>
          </a:p>
          <a:p>
            <a:pPr marL="0" indent="0">
              <a:buNone/>
            </a:pPr>
            <a:r>
              <a:rPr lang="en-GB" sz="3199" dirty="0"/>
              <a:t>Arbitrary circularity and dependency between “internal” items in an assembly</a:t>
            </a:r>
          </a:p>
          <a:p>
            <a:endParaRPr lang="en-GB" sz="3199" dirty="0"/>
          </a:p>
          <a:p>
            <a:pPr marL="0" indent="0">
              <a:buNone/>
            </a:pPr>
            <a:r>
              <a:rPr lang="en-GB" sz="3199" dirty="0"/>
              <a:t>[</a:t>
            </a:r>
            <a:r>
              <a:rPr lang="en-GB" sz="3199" dirty="0" err="1"/>
              <a:t>InternalsVisibleTo</a:t>
            </a:r>
            <a:r>
              <a:rPr lang="en-GB" sz="3199" dirty="0"/>
              <a:t>] can reveal internals of one assembly to another</a:t>
            </a:r>
          </a:p>
          <a:p>
            <a:endParaRPr lang="en-GB" sz="3199" dirty="0"/>
          </a:p>
          <a:p>
            <a:pPr marL="0" indent="0">
              <a:buNone/>
            </a:pPr>
            <a:r>
              <a:rPr lang="en-GB" sz="3199" dirty="0"/>
              <a:t>Mutually recursive “assemblies” are possible if you try hard</a:t>
            </a:r>
          </a:p>
        </p:txBody>
      </p:sp>
    </p:spTree>
    <p:extLst>
      <p:ext uri="{BB962C8B-B14F-4D97-AF65-F5344CB8AC3E}">
        <p14:creationId xmlns:p14="http://schemas.microsoft.com/office/powerpoint/2010/main" val="115086951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722" y="1223888"/>
            <a:ext cx="6106751" cy="3826897"/>
          </a:xfrm>
          <a:prstGeom prst="rect">
            <a:avLst/>
          </a:prstGeom>
        </p:spPr>
      </p:pic>
      <p:sp>
        <p:nvSpPr>
          <p:cNvPr id="5" name="Title 3"/>
          <p:cNvSpPr>
            <a:spLocks noGrp="1"/>
          </p:cNvSpPr>
          <p:nvPr>
            <p:ph type="title"/>
          </p:nvPr>
        </p:nvSpPr>
        <p:spPr>
          <a:xfrm>
            <a:off x="243606" y="326305"/>
            <a:ext cx="11176000" cy="553998"/>
          </a:xfrm>
        </p:spPr>
        <p:txBody>
          <a:bodyPr/>
          <a:lstStyle/>
          <a:p>
            <a:r>
              <a:rPr lang="en-GB" sz="4000" dirty="0" smtClean="0">
                <a:latin typeface="Segoe UI Light" panose="020B0502040204020203" pitchFamily="34" charset="0"/>
              </a:rPr>
              <a:t>Not a new idea…</a:t>
            </a:r>
            <a:endParaRPr lang="en-GB" dirty="0">
              <a:latin typeface="Segoe UI Light" panose="020B0502040204020203" pitchFamily="34" charset="0"/>
            </a:endParaRPr>
          </a:p>
        </p:txBody>
      </p:sp>
    </p:spTree>
    <p:extLst>
      <p:ext uri="{BB962C8B-B14F-4D97-AF65-F5344CB8AC3E}">
        <p14:creationId xmlns:p14="http://schemas.microsoft.com/office/powerpoint/2010/main" val="351200892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28601"/>
            <a:ext cx="11144982" cy="623104"/>
          </a:xfrm>
        </p:spPr>
        <p:txBody>
          <a:bodyPr/>
          <a:lstStyle/>
          <a:p>
            <a:pPr algn="l"/>
            <a:r>
              <a:rPr lang="en-GB" dirty="0" smtClean="0"/>
              <a:t>The F# approach to circularity</a:t>
            </a:r>
            <a:endParaRPr lang="en-GB" sz="4799" dirty="0"/>
          </a:p>
        </p:txBody>
      </p:sp>
      <p:sp>
        <p:nvSpPr>
          <p:cNvPr id="5" name="Text Placeholder 4"/>
          <p:cNvSpPr>
            <a:spLocks noGrp="1"/>
          </p:cNvSpPr>
          <p:nvPr>
            <p:ph type="body" idx="1"/>
          </p:nvPr>
        </p:nvSpPr>
        <p:spPr>
          <a:xfrm>
            <a:off x="522718" y="1447865"/>
            <a:ext cx="11144980" cy="4271169"/>
          </a:xfrm>
        </p:spPr>
        <p:txBody>
          <a:bodyPr/>
          <a:lstStyle/>
          <a:p>
            <a:pPr marL="0" indent="0">
              <a:buNone/>
            </a:pPr>
            <a:r>
              <a:rPr lang="en-GB" sz="3199" dirty="0"/>
              <a:t>Like Haskell and all Hindley-Milner languages, F# has a file ordering</a:t>
            </a:r>
          </a:p>
          <a:p>
            <a:pPr marL="0" indent="0">
              <a:buNone/>
            </a:pPr>
            <a:endParaRPr lang="en-GB" sz="1800" dirty="0"/>
          </a:p>
          <a:p>
            <a:pPr marL="0" indent="0">
              <a:buNone/>
            </a:pPr>
            <a:r>
              <a:rPr lang="en-GB" sz="3199" dirty="0"/>
              <a:t>F# prohibits direct circularities across files</a:t>
            </a:r>
          </a:p>
          <a:p>
            <a:endParaRPr lang="en-GB" sz="1800" dirty="0"/>
          </a:p>
          <a:p>
            <a:pPr marL="0" indent="0">
              <a:buNone/>
            </a:pPr>
            <a:r>
              <a:rPr lang="en-GB" sz="3199" dirty="0"/>
              <a:t>F# encourages minimizing dependencies within a file</a:t>
            </a:r>
          </a:p>
          <a:p>
            <a:endParaRPr lang="en-GB" sz="1800" dirty="0"/>
          </a:p>
          <a:p>
            <a:pPr marL="0" indent="0">
              <a:buNone/>
            </a:pPr>
            <a:r>
              <a:rPr lang="en-GB" sz="3199" dirty="0"/>
              <a:t>Parameterization the preferred technique</a:t>
            </a:r>
          </a:p>
          <a:p>
            <a:pPr marL="0" indent="0">
              <a:buNone/>
            </a:pPr>
            <a:endParaRPr lang="en-GB" sz="1800" dirty="0"/>
          </a:p>
          <a:p>
            <a:pPr marL="0" indent="0">
              <a:buNone/>
            </a:pPr>
            <a:r>
              <a:rPr lang="en-GB" sz="3199" dirty="0"/>
              <a:t>F# objects support </a:t>
            </a:r>
            <a:r>
              <a:rPr lang="en-GB" sz="3199" dirty="0" smtClean="0"/>
              <a:t>limited </a:t>
            </a:r>
            <a:r>
              <a:rPr lang="en-GB" sz="3199" dirty="0"/>
              <a:t>forms of circularity when needed</a:t>
            </a:r>
          </a:p>
        </p:txBody>
      </p:sp>
    </p:spTree>
    <p:extLst>
      <p:ext uri="{BB962C8B-B14F-4D97-AF65-F5344CB8AC3E}">
        <p14:creationId xmlns:p14="http://schemas.microsoft.com/office/powerpoint/2010/main" val="111307327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28601"/>
            <a:ext cx="11144982" cy="664643"/>
          </a:xfrm>
        </p:spPr>
        <p:txBody>
          <a:bodyPr/>
          <a:lstStyle/>
          <a:p>
            <a:pPr algn="l"/>
            <a:r>
              <a:rPr lang="en-GB" sz="4799" dirty="0"/>
              <a:t>Let’s analyse some C# and F# projects</a:t>
            </a:r>
          </a:p>
        </p:txBody>
      </p:sp>
      <p:pic>
        <p:nvPicPr>
          <p:cNvPr id="6" name="Picture 5"/>
          <p:cNvPicPr>
            <a:picLocks noChangeAspect="1"/>
          </p:cNvPicPr>
          <p:nvPr/>
        </p:nvPicPr>
        <p:blipFill>
          <a:blip r:embed="rId2"/>
          <a:stretch>
            <a:fillRect/>
          </a:stretch>
        </p:blipFill>
        <p:spPr>
          <a:xfrm>
            <a:off x="754245" y="1187081"/>
            <a:ext cx="10015139" cy="5063121"/>
          </a:xfrm>
          <a:prstGeom prst="rect">
            <a:avLst/>
          </a:prstGeom>
        </p:spPr>
      </p:pic>
    </p:spTree>
    <p:extLst>
      <p:ext uri="{BB962C8B-B14F-4D97-AF65-F5344CB8AC3E}">
        <p14:creationId xmlns:p14="http://schemas.microsoft.com/office/powerpoint/2010/main" val="283131216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28601"/>
            <a:ext cx="11144982" cy="664643"/>
          </a:xfrm>
        </p:spPr>
        <p:txBody>
          <a:bodyPr/>
          <a:lstStyle/>
          <a:p>
            <a:pPr algn="l"/>
            <a:r>
              <a:rPr lang="en-GB" sz="4799" dirty="0"/>
              <a:t>Let’s analyse some C# and F# projects</a:t>
            </a:r>
          </a:p>
        </p:txBody>
      </p:sp>
      <p:pic>
        <p:nvPicPr>
          <p:cNvPr id="3" name="Picture 2"/>
          <p:cNvPicPr>
            <a:picLocks noChangeAspect="1"/>
          </p:cNvPicPr>
          <p:nvPr/>
        </p:nvPicPr>
        <p:blipFill>
          <a:blip r:embed="rId2"/>
          <a:stretch>
            <a:fillRect/>
          </a:stretch>
        </p:blipFill>
        <p:spPr>
          <a:xfrm>
            <a:off x="760320" y="1447866"/>
            <a:ext cx="9654303" cy="4752118"/>
          </a:xfrm>
          <a:prstGeom prst="rect">
            <a:avLst/>
          </a:prstGeom>
        </p:spPr>
      </p:pic>
      <p:pic>
        <p:nvPicPr>
          <p:cNvPr id="4" name="Picture 3"/>
          <p:cNvPicPr>
            <a:picLocks noChangeAspect="1"/>
          </p:cNvPicPr>
          <p:nvPr/>
        </p:nvPicPr>
        <p:blipFill>
          <a:blip r:embed="rId3"/>
          <a:stretch>
            <a:fillRect/>
          </a:stretch>
        </p:blipFill>
        <p:spPr>
          <a:xfrm>
            <a:off x="760320" y="1109249"/>
            <a:ext cx="1333191" cy="342821"/>
          </a:xfrm>
          <a:prstGeom prst="rect">
            <a:avLst/>
          </a:prstGeom>
        </p:spPr>
      </p:pic>
    </p:spTree>
    <p:extLst>
      <p:ext uri="{BB962C8B-B14F-4D97-AF65-F5344CB8AC3E}">
        <p14:creationId xmlns:p14="http://schemas.microsoft.com/office/powerpoint/2010/main" val="215343140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4406" y="228600"/>
            <a:ext cx="4623292" cy="1163395"/>
          </a:xfrm>
        </p:spPr>
        <p:txBody>
          <a:bodyPr/>
          <a:lstStyle/>
          <a:p>
            <a:r>
              <a:rPr lang="en-GB" sz="2800" dirty="0">
                <a:latin typeface="Segoe UI Light" panose="020B0502040204020203" pitchFamily="34" charset="0"/>
              </a:rPr>
              <a:t>F# code has </a:t>
            </a:r>
            <a:r>
              <a:rPr lang="en-GB" sz="2800" dirty="0" smtClean="0">
                <a:latin typeface="Segoe UI Light" panose="020B0502040204020203" pitchFamily="34" charset="0"/>
              </a:rPr>
              <a:t>fewer top-level dependencies</a:t>
            </a:r>
            <a:r>
              <a:rPr lang="en-GB" sz="2800" dirty="0">
                <a:latin typeface="Segoe UI Light" panose="020B0502040204020203" pitchFamily="34" charset="0"/>
              </a:rPr>
              <a:t/>
            </a:r>
            <a:br>
              <a:rPr lang="en-GB" sz="2800" dirty="0">
                <a:latin typeface="Segoe UI Light" panose="020B0502040204020203" pitchFamily="34" charset="0"/>
              </a:rPr>
            </a:br>
            <a:endParaRPr lang="en-GB" sz="2800" dirty="0">
              <a:latin typeface="Segoe UI Light" panose="020B0502040204020203" pitchFamily="34" charset="0"/>
            </a:endParaRPr>
          </a:p>
        </p:txBody>
      </p:sp>
      <p:pic>
        <p:nvPicPr>
          <p:cNvPr id="4" name="Picture 3"/>
          <p:cNvPicPr>
            <a:picLocks noChangeAspect="1"/>
          </p:cNvPicPr>
          <p:nvPr/>
        </p:nvPicPr>
        <p:blipFill>
          <a:blip r:embed="rId2"/>
          <a:stretch>
            <a:fillRect/>
          </a:stretch>
        </p:blipFill>
        <p:spPr>
          <a:xfrm>
            <a:off x="522716" y="228601"/>
            <a:ext cx="6288136" cy="6723832"/>
          </a:xfrm>
          <a:prstGeom prst="rect">
            <a:avLst/>
          </a:prstGeom>
        </p:spPr>
      </p:pic>
    </p:spTree>
    <p:extLst>
      <p:ext uri="{BB962C8B-B14F-4D97-AF65-F5344CB8AC3E}">
        <p14:creationId xmlns:p14="http://schemas.microsoft.com/office/powerpoint/2010/main" val="253707311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901" y="710241"/>
            <a:ext cx="5753581" cy="5241845"/>
          </a:xfrm>
          <a:prstGeom prst="rect">
            <a:avLst/>
          </a:prstGeom>
          <a:ln>
            <a:solidFill>
              <a:schemeClr val="accent1"/>
            </a:solidFill>
          </a:ln>
        </p:spPr>
      </p:pic>
      <p:pic>
        <p:nvPicPr>
          <p:cNvPr id="5" name="Picture 4"/>
          <p:cNvPicPr>
            <a:picLocks noChangeAspect="1"/>
          </p:cNvPicPr>
          <p:nvPr/>
        </p:nvPicPr>
        <p:blipFill>
          <a:blip r:embed="rId3"/>
          <a:stretch>
            <a:fillRect/>
          </a:stretch>
        </p:blipFill>
        <p:spPr>
          <a:xfrm>
            <a:off x="6276297" y="710241"/>
            <a:ext cx="5753244" cy="5241845"/>
          </a:xfrm>
          <a:prstGeom prst="rect">
            <a:avLst/>
          </a:prstGeom>
          <a:ln>
            <a:solidFill>
              <a:schemeClr val="accent1"/>
            </a:solidFill>
          </a:ln>
        </p:spPr>
      </p:pic>
    </p:spTree>
    <p:extLst>
      <p:ext uri="{BB962C8B-B14F-4D97-AF65-F5344CB8AC3E}">
        <p14:creationId xmlns:p14="http://schemas.microsoft.com/office/powerpoint/2010/main" val="55858868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3732" y="228600"/>
            <a:ext cx="8898661" cy="6648716"/>
          </a:xfrm>
          <a:prstGeom prst="rect">
            <a:avLst/>
          </a:prstGeom>
        </p:spPr>
      </p:pic>
    </p:spTree>
    <p:extLst>
      <p:ext uri="{BB962C8B-B14F-4D97-AF65-F5344CB8AC3E}">
        <p14:creationId xmlns:p14="http://schemas.microsoft.com/office/powerpoint/2010/main" val="136701800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2179" y="228601"/>
            <a:ext cx="9483910" cy="6629399"/>
          </a:xfrm>
          <a:prstGeom prst="rect">
            <a:avLst/>
          </a:prstGeom>
        </p:spPr>
      </p:pic>
    </p:spTree>
    <p:extLst>
      <p:ext uri="{BB962C8B-B14F-4D97-AF65-F5344CB8AC3E}">
        <p14:creationId xmlns:p14="http://schemas.microsoft.com/office/powerpoint/2010/main" val="1882735141"/>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589" y="146856"/>
            <a:ext cx="8132184" cy="6896091"/>
          </a:xfrm>
          <a:prstGeom prst="rect">
            <a:avLst/>
          </a:prstGeom>
        </p:spPr>
      </p:pic>
      <p:sp>
        <p:nvSpPr>
          <p:cNvPr id="6" name="TextBox 5"/>
          <p:cNvSpPr txBox="1"/>
          <p:nvPr/>
        </p:nvSpPr>
        <p:spPr>
          <a:xfrm>
            <a:off x="8578736" y="513373"/>
            <a:ext cx="3374322" cy="676980"/>
          </a:xfrm>
          <a:prstGeom prst="rect">
            <a:avLst/>
          </a:prstGeom>
          <a:noFill/>
        </p:spPr>
        <p:txBody>
          <a:bodyPr wrap="none" lIns="0" tIns="0" rIns="0" bIns="0" rtlCol="0">
            <a:spAutoFit/>
          </a:bodyPr>
          <a:lstStyle/>
          <a:p>
            <a:r>
              <a:rPr lang="en-GB" sz="4399" b="1" dirty="0" err="1">
                <a:gradFill>
                  <a:gsLst>
                    <a:gs pos="0">
                      <a:schemeClr val="tx1"/>
                    </a:gs>
                    <a:gs pos="86000">
                      <a:schemeClr val="tx1"/>
                    </a:gs>
                  </a:gsLst>
                  <a:lin ang="5400000" scaled="0"/>
                </a:gradFill>
                <a:latin typeface="Segoe Light" pitchFamily="34" charset="0"/>
              </a:rPr>
              <a:t>SpecFlow</a:t>
            </a:r>
            <a:r>
              <a:rPr lang="en-GB" sz="4399" b="1" dirty="0">
                <a:gradFill>
                  <a:gsLst>
                    <a:gs pos="0">
                      <a:schemeClr val="tx1"/>
                    </a:gs>
                    <a:gs pos="86000">
                      <a:schemeClr val="tx1"/>
                    </a:gs>
                  </a:gsLst>
                  <a:lin ang="5400000" scaled="0"/>
                </a:gradFill>
                <a:latin typeface="Segoe Light" pitchFamily="34" charset="0"/>
              </a:rPr>
              <a:t> </a:t>
            </a:r>
            <a:r>
              <a:rPr lang="en-GB" sz="4399" b="1" dirty="0" smtClean="0">
                <a:gradFill>
                  <a:gsLst>
                    <a:gs pos="0">
                      <a:schemeClr val="tx1"/>
                    </a:gs>
                    <a:gs pos="86000">
                      <a:schemeClr val="tx1"/>
                    </a:gs>
                  </a:gsLst>
                  <a:lin ang="5400000" scaled="0"/>
                </a:gradFill>
                <a:latin typeface="Segoe Light" pitchFamily="34" charset="0"/>
              </a:rPr>
              <a:t>(C#)</a:t>
            </a:r>
            <a:endParaRPr lang="en-GB" sz="4399" b="1" dirty="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4272050236"/>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236" y="129606"/>
            <a:ext cx="7954959" cy="6618526"/>
          </a:xfrm>
          <a:prstGeom prst="rect">
            <a:avLst/>
          </a:prstGeom>
        </p:spPr>
      </p:pic>
      <p:sp>
        <p:nvSpPr>
          <p:cNvPr id="5" name="TextBox 4"/>
          <p:cNvSpPr txBox="1"/>
          <p:nvPr/>
        </p:nvSpPr>
        <p:spPr>
          <a:xfrm>
            <a:off x="8610138" y="513373"/>
            <a:ext cx="3061027" cy="676951"/>
          </a:xfrm>
          <a:prstGeom prst="rect">
            <a:avLst/>
          </a:prstGeom>
          <a:noFill/>
        </p:spPr>
        <p:txBody>
          <a:bodyPr wrap="none" lIns="0" tIns="0" rIns="0" bIns="0" rtlCol="0">
            <a:spAutoFit/>
          </a:bodyPr>
          <a:lstStyle/>
          <a:p>
            <a:r>
              <a:rPr lang="en-GB" sz="4399" b="1" dirty="0" err="1">
                <a:gradFill>
                  <a:gsLst>
                    <a:gs pos="0">
                      <a:schemeClr val="tx1"/>
                    </a:gs>
                    <a:gs pos="86000">
                      <a:schemeClr val="tx1"/>
                    </a:gs>
                  </a:gsLst>
                  <a:lin ang="5400000" scaled="0"/>
                </a:gradFill>
                <a:latin typeface="Segoe Light" pitchFamily="34" charset="0"/>
              </a:rPr>
              <a:t>TickFlow</a:t>
            </a:r>
            <a:r>
              <a:rPr lang="en-GB" sz="4399" b="1" dirty="0">
                <a:gradFill>
                  <a:gsLst>
                    <a:gs pos="0">
                      <a:schemeClr val="tx1"/>
                    </a:gs>
                    <a:gs pos="86000">
                      <a:schemeClr val="tx1"/>
                    </a:gs>
                  </a:gsLst>
                  <a:lin ang="5400000" scaled="0"/>
                </a:gradFill>
                <a:latin typeface="Segoe Light" pitchFamily="34" charset="0"/>
              </a:rPr>
              <a:t> (F#)</a:t>
            </a:r>
          </a:p>
        </p:txBody>
      </p:sp>
    </p:spTree>
    <p:extLst>
      <p:ext uri="{BB962C8B-B14F-4D97-AF65-F5344CB8AC3E}">
        <p14:creationId xmlns:p14="http://schemas.microsoft.com/office/powerpoint/2010/main" val="420218728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49" y="2341240"/>
            <a:ext cx="11169050" cy="664643"/>
          </a:xfrm>
        </p:spPr>
        <p:txBody>
          <a:bodyPr/>
          <a:lstStyle/>
          <a:p>
            <a:r>
              <a:rPr lang="en-GB" sz="4799" dirty="0">
                <a:latin typeface="Segoe UI Light" panose="020B0502040204020203" pitchFamily="34" charset="0"/>
              </a:rPr>
              <a:t>What about circularity?</a:t>
            </a:r>
            <a:endParaRPr lang="en-GB" sz="3599" b="1" dirty="0">
              <a:latin typeface="Segoe UI Light" panose="020B0502040204020203" pitchFamily="34" charset="0"/>
            </a:endParaRPr>
          </a:p>
        </p:txBody>
      </p:sp>
    </p:spTree>
    <p:extLst>
      <p:ext uri="{BB962C8B-B14F-4D97-AF65-F5344CB8AC3E}">
        <p14:creationId xmlns:p14="http://schemas.microsoft.com/office/powerpoint/2010/main" val="356850399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623248"/>
          </a:xfrm>
        </p:spPr>
        <p:txBody>
          <a:bodyPr/>
          <a:lstStyle/>
          <a:p>
            <a:r>
              <a:rPr lang="en-GB" dirty="0" smtClean="0">
                <a:latin typeface="Segoe UI Light" panose="020B0502040204020203" pitchFamily="34" charset="0"/>
              </a:rPr>
              <a:t>You can of course take this too far </a:t>
            </a:r>
            <a:r>
              <a:rPr lang="en-GB" dirty="0" smtClean="0">
                <a:latin typeface="Segoe UI Light" panose="020B0502040204020203" pitchFamily="34" charset="0"/>
                <a:sym typeface="Wingdings" panose="05000000000000000000" pitchFamily="2" charset="2"/>
              </a:rPr>
              <a:t></a:t>
            </a:r>
            <a:endParaRPr lang="en-GB" dirty="0">
              <a:latin typeface="Segoe UI Light" panose="020B0502040204020203" pitchFamily="34" charset="0"/>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64396" y="555285"/>
            <a:ext cx="8049297" cy="5834130"/>
          </a:xfrm>
          <a:prstGeom prst="rect">
            <a:avLst/>
          </a:prstGeom>
        </p:spPr>
      </p:pic>
    </p:spTree>
    <p:extLst>
      <p:ext uri="{BB962C8B-B14F-4D97-AF65-F5344CB8AC3E}">
        <p14:creationId xmlns:p14="http://schemas.microsoft.com/office/powerpoint/2010/main" val="780502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7114" y="228600"/>
            <a:ext cx="6203425" cy="6329325"/>
          </a:xfrm>
          <a:prstGeom prst="rect">
            <a:avLst/>
          </a:prstGeom>
        </p:spPr>
      </p:pic>
      <p:sp>
        <p:nvSpPr>
          <p:cNvPr id="5" name="Title 1"/>
          <p:cNvSpPr txBox="1">
            <a:spLocks/>
          </p:cNvSpPr>
          <p:nvPr/>
        </p:nvSpPr>
        <p:spPr>
          <a:xfrm>
            <a:off x="6594134" y="228600"/>
            <a:ext cx="5073564" cy="2326253"/>
          </a:xfrm>
          <a:prstGeom prst="rect">
            <a:avLst/>
          </a:prstGeom>
        </p:spPr>
        <p:txBody>
          <a:bodyPr vert="horz" wrap="square" lIns="0" tIns="0" rIns="0" bIns="0" rtlCol="0" anchor="t">
            <a:spAutoFit/>
          </a:bodyPr>
          <a:lstStyle>
            <a:lvl1pPr algn="l" defTabSz="1108491" rtl="0" eaLnBrk="1" latinLnBrk="0" hangingPunct="1">
              <a:lnSpc>
                <a:spcPct val="90000"/>
              </a:lnSpc>
              <a:spcBef>
                <a:spcPct val="0"/>
              </a:spcBef>
              <a:buNone/>
              <a:defRPr lang="en-US" sz="55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2400" dirty="0"/>
              <a:t>Why the difference between C# and F#?</a:t>
            </a:r>
          </a:p>
          <a:p>
            <a:endParaRPr lang="en-GB" sz="2400" dirty="0"/>
          </a:p>
          <a:p>
            <a:r>
              <a:rPr lang="en-GB" sz="2400" dirty="0"/>
              <a:t>In C#, there is nothing stopping you from creating cycles. In fact, you have to make a special effort to avoid them.</a:t>
            </a:r>
          </a:p>
          <a:p>
            <a:endParaRPr lang="en-GB" sz="2400" dirty="0"/>
          </a:p>
          <a:p>
            <a:r>
              <a:rPr lang="en-GB" sz="2400" dirty="0"/>
              <a:t>In F#, you can't easily create cycles at all.</a:t>
            </a:r>
          </a:p>
        </p:txBody>
      </p:sp>
    </p:spTree>
    <p:extLst>
      <p:ext uri="{BB962C8B-B14F-4D97-AF65-F5344CB8AC3E}">
        <p14:creationId xmlns:p14="http://schemas.microsoft.com/office/powerpoint/2010/main" val="358112226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82121" y="668585"/>
            <a:ext cx="990427" cy="338476"/>
          </a:xfrm>
          <a:prstGeom prst="rect">
            <a:avLst/>
          </a:prstGeom>
          <a:noFill/>
        </p:spPr>
        <p:txBody>
          <a:bodyPr wrap="none" lIns="0" tIns="0" rIns="0" bIns="0" rtlCol="0">
            <a:spAutoFit/>
          </a:bodyPr>
          <a:lstStyle/>
          <a:p>
            <a:r>
              <a:rPr lang="en-GB" sz="2200" dirty="0" err="1">
                <a:gradFill>
                  <a:gsLst>
                    <a:gs pos="0">
                      <a:schemeClr val="tx1"/>
                    </a:gs>
                    <a:gs pos="86000">
                      <a:schemeClr val="tx1"/>
                    </a:gs>
                  </a:gsLst>
                  <a:lin ang="5400000" scaled="0"/>
                </a:gradFill>
                <a:latin typeface="Segoe Light" pitchFamily="34" charset="0"/>
              </a:rPr>
              <a:t>TickFlow</a:t>
            </a:r>
            <a:endParaRPr lang="en-GB" sz="2200" dirty="0">
              <a:gradFill>
                <a:gsLst>
                  <a:gs pos="0">
                    <a:schemeClr val="tx1"/>
                  </a:gs>
                  <a:gs pos="86000">
                    <a:schemeClr val="tx1"/>
                  </a:gs>
                </a:gsLst>
                <a:lin ang="5400000" scaled="0"/>
              </a:gradFill>
              <a:latin typeface="Segoe Light" pitchFamily="34" charset="0"/>
            </a:endParaRPr>
          </a:p>
        </p:txBody>
      </p:sp>
      <p:pic>
        <p:nvPicPr>
          <p:cNvPr id="4" name="Picture 3"/>
          <p:cNvPicPr>
            <a:picLocks noChangeAspect="1"/>
          </p:cNvPicPr>
          <p:nvPr/>
        </p:nvPicPr>
        <p:blipFill>
          <a:blip r:embed="rId2"/>
          <a:stretch>
            <a:fillRect/>
          </a:stretch>
        </p:blipFill>
        <p:spPr>
          <a:xfrm>
            <a:off x="-279512" y="600730"/>
            <a:ext cx="12751023" cy="5656541"/>
          </a:xfrm>
          <a:prstGeom prst="rect">
            <a:avLst/>
          </a:prstGeom>
        </p:spPr>
      </p:pic>
      <p:sp>
        <p:nvSpPr>
          <p:cNvPr id="6" name="TextBox 5"/>
          <p:cNvSpPr txBox="1"/>
          <p:nvPr/>
        </p:nvSpPr>
        <p:spPr>
          <a:xfrm>
            <a:off x="9282122" y="228601"/>
            <a:ext cx="3198021" cy="338476"/>
          </a:xfrm>
          <a:prstGeom prst="rect">
            <a:avLst/>
          </a:prstGeom>
          <a:noFill/>
        </p:spPr>
        <p:txBody>
          <a:bodyPr wrap="none" lIns="0" tIns="0" rIns="0" bIns="0" rtlCol="0">
            <a:spAutoFit/>
          </a:bodyPr>
          <a:lstStyle/>
          <a:p>
            <a:r>
              <a:rPr lang="en-GB" sz="2200" dirty="0">
                <a:gradFill>
                  <a:gsLst>
                    <a:gs pos="0">
                      <a:schemeClr val="tx1"/>
                    </a:gs>
                    <a:gs pos="86000">
                      <a:schemeClr val="tx1"/>
                    </a:gs>
                  </a:gsLst>
                  <a:lin ang="5400000" scaled="0"/>
                </a:gradFill>
                <a:latin typeface="Segoe Light" pitchFamily="34" charset="0"/>
              </a:rPr>
              <a:t>Microsoft Entity Framework</a:t>
            </a:r>
          </a:p>
        </p:txBody>
      </p:sp>
    </p:spTree>
    <p:extLst>
      <p:ext uri="{BB962C8B-B14F-4D97-AF65-F5344CB8AC3E}">
        <p14:creationId xmlns:p14="http://schemas.microsoft.com/office/powerpoint/2010/main" val="270189672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04" y="894701"/>
            <a:ext cx="11169050" cy="2492990"/>
          </a:xfrm>
        </p:spPr>
        <p:txBody>
          <a:bodyPr/>
          <a:lstStyle/>
          <a:p>
            <a:r>
              <a:rPr lang="en-GB" sz="3600" dirty="0">
                <a:latin typeface="Segoe UI Light" panose="020B0502040204020203" pitchFamily="34" charset="0"/>
              </a:rPr>
              <a:t/>
            </a:r>
            <a:br>
              <a:rPr lang="en-GB" sz="3600" dirty="0">
                <a:latin typeface="Segoe UI Light" panose="020B0502040204020203" pitchFamily="34" charset="0"/>
              </a:rPr>
            </a:br>
            <a:r>
              <a:rPr lang="en-GB" sz="3600" dirty="0">
                <a:latin typeface="Segoe UI Light" panose="020B0502040204020203" pitchFamily="34" charset="0"/>
              </a:rPr>
              <a:t>In theory and in practice, </a:t>
            </a:r>
            <a:r>
              <a:rPr lang="en-GB" sz="3600" dirty="0" err="1">
                <a:latin typeface="Segoe UI Light" panose="020B0502040204020203" pitchFamily="34" charset="0"/>
              </a:rPr>
              <a:t>unmoderated</a:t>
            </a:r>
            <a:r>
              <a:rPr lang="en-GB" sz="3600" dirty="0">
                <a:latin typeface="Segoe UI Light" panose="020B0502040204020203" pitchFamily="34" charset="0"/>
              </a:rPr>
              <a:t> </a:t>
            </a:r>
            <a:r>
              <a:rPr lang="en-GB" sz="3600" dirty="0" smtClean="0">
                <a:latin typeface="Segoe UI Light" panose="020B0502040204020203" pitchFamily="34" charset="0"/>
              </a:rPr>
              <a:t>intra-component cycles </a:t>
            </a:r>
            <a:r>
              <a:rPr lang="en-GB" sz="3600" dirty="0">
                <a:latin typeface="Segoe UI Light" panose="020B0502040204020203" pitchFamily="34" charset="0"/>
              </a:rPr>
              <a:t>are a disaster</a:t>
            </a:r>
            <a:br>
              <a:rPr lang="en-GB" sz="3600" dirty="0">
                <a:latin typeface="Segoe UI Light" panose="020B0502040204020203" pitchFamily="34" charset="0"/>
              </a:rPr>
            </a:br>
            <a:r>
              <a:rPr lang="en-GB" sz="3600" dirty="0">
                <a:latin typeface="Segoe UI Light" panose="020B0502040204020203" pitchFamily="34" charset="0"/>
              </a:rPr>
              <a:t/>
            </a:r>
            <a:br>
              <a:rPr lang="en-GB" sz="3600" dirty="0">
                <a:latin typeface="Segoe UI Light" panose="020B0502040204020203" pitchFamily="34" charset="0"/>
              </a:rPr>
            </a:br>
            <a:r>
              <a:rPr lang="en-GB" sz="3600" dirty="0">
                <a:latin typeface="Segoe UI Light" panose="020B0502040204020203" pitchFamily="34" charset="0"/>
              </a:rPr>
              <a:t>Language mechanisms that enforce </a:t>
            </a:r>
            <a:r>
              <a:rPr lang="en-GB" sz="3600" dirty="0" err="1" smtClean="0">
                <a:latin typeface="Segoe UI Light" panose="020B0502040204020203" pitchFamily="34" charset="0"/>
              </a:rPr>
              <a:t>acyclicity</a:t>
            </a:r>
            <a:r>
              <a:rPr lang="en-GB" sz="3600" dirty="0" smtClean="0">
                <a:latin typeface="Segoe UI Light" panose="020B0502040204020203" pitchFamily="34" charset="0"/>
              </a:rPr>
              <a:t> are good</a:t>
            </a:r>
            <a:endParaRPr lang="en-GB" sz="2400" b="1" dirty="0">
              <a:latin typeface="Segoe UI Light" panose="020B0502040204020203" pitchFamily="34" charset="0"/>
            </a:endParaRPr>
          </a:p>
        </p:txBody>
      </p:sp>
    </p:spTree>
    <p:extLst>
      <p:ext uri="{BB962C8B-B14F-4D97-AF65-F5344CB8AC3E}">
        <p14:creationId xmlns:p14="http://schemas.microsoft.com/office/powerpoint/2010/main" val="237371099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kern="1200" baseline="0" dirty="0" smtClean="0">
                  <a:latin typeface="Segoe UI Light" panose="020B0502040204020203" pitchFamily="34" charset="0"/>
                </a:rPr>
                <a:t>Pattern Matching</a:t>
              </a:r>
              <a:endParaRPr lang="en-GB" sz="54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kern="1200" baseline="0" dirty="0" smtClean="0">
                  <a:latin typeface="Segoe UI Light" panose="020B0502040204020203" pitchFamily="34" charset="0"/>
                </a:rPr>
                <a:t>Abstraction</a:t>
              </a:r>
              <a:endParaRPr lang="en-GB" sz="54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320219706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2579" y="279356"/>
            <a:ext cx="3941617" cy="2956213"/>
          </a:xfrm>
          <a:prstGeom prst="rect">
            <a:avLst/>
          </a:prstGeom>
          <a:ln>
            <a:solidFill>
              <a:srgbClr val="333333"/>
            </a:solidFill>
          </a:ln>
        </p:spPr>
      </p:pic>
      <p:pic>
        <p:nvPicPr>
          <p:cNvPr id="4" name="Picture 3"/>
          <p:cNvPicPr>
            <a:picLocks noChangeAspect="1"/>
          </p:cNvPicPr>
          <p:nvPr/>
        </p:nvPicPr>
        <p:blipFill>
          <a:blip r:embed="rId3"/>
          <a:stretch>
            <a:fillRect/>
          </a:stretch>
        </p:blipFill>
        <p:spPr>
          <a:xfrm>
            <a:off x="6749829" y="279356"/>
            <a:ext cx="3941617" cy="2956213"/>
          </a:xfrm>
          <a:prstGeom prst="rect">
            <a:avLst/>
          </a:prstGeom>
          <a:ln>
            <a:solidFill>
              <a:srgbClr val="333333"/>
            </a:solidFill>
          </a:ln>
        </p:spPr>
      </p:pic>
      <p:pic>
        <p:nvPicPr>
          <p:cNvPr id="5" name="Picture 4"/>
          <p:cNvPicPr>
            <a:picLocks noChangeAspect="1"/>
          </p:cNvPicPr>
          <p:nvPr/>
        </p:nvPicPr>
        <p:blipFill>
          <a:blip r:embed="rId4"/>
          <a:stretch>
            <a:fillRect/>
          </a:stretch>
        </p:blipFill>
        <p:spPr>
          <a:xfrm>
            <a:off x="1502579" y="3708835"/>
            <a:ext cx="3941617" cy="2956213"/>
          </a:xfrm>
          <a:prstGeom prst="rect">
            <a:avLst/>
          </a:prstGeom>
          <a:ln>
            <a:solidFill>
              <a:srgbClr val="333333"/>
            </a:solidFill>
          </a:ln>
        </p:spPr>
      </p:pic>
      <p:pic>
        <p:nvPicPr>
          <p:cNvPr id="6" name="Picture 5"/>
          <p:cNvPicPr>
            <a:picLocks noChangeAspect="1"/>
          </p:cNvPicPr>
          <p:nvPr/>
        </p:nvPicPr>
        <p:blipFill>
          <a:blip r:embed="rId5"/>
          <a:stretch>
            <a:fillRect/>
          </a:stretch>
        </p:blipFill>
        <p:spPr>
          <a:xfrm>
            <a:off x="6749829" y="3714910"/>
            <a:ext cx="3941617" cy="2956213"/>
          </a:xfrm>
          <a:prstGeom prst="rect">
            <a:avLst/>
          </a:prstGeom>
          <a:ln>
            <a:solidFill>
              <a:srgbClr val="333333"/>
            </a:solidFill>
          </a:ln>
        </p:spPr>
      </p:pic>
    </p:spTree>
    <p:extLst>
      <p:ext uri="{BB962C8B-B14F-4D97-AF65-F5344CB8AC3E}">
        <p14:creationId xmlns:p14="http://schemas.microsoft.com/office/powerpoint/2010/main" val="47535995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05340" y="831273"/>
            <a:ext cx="6539059" cy="4904295"/>
          </a:xfrm>
          <a:prstGeom prst="rect">
            <a:avLst/>
          </a:prstGeom>
          <a:ln>
            <a:noFill/>
          </a:ln>
        </p:spPr>
      </p:pic>
      <p:pic>
        <p:nvPicPr>
          <p:cNvPr id="3" name="Picture 2"/>
          <p:cNvPicPr>
            <a:picLocks noChangeAspect="1"/>
          </p:cNvPicPr>
          <p:nvPr/>
        </p:nvPicPr>
        <p:blipFill>
          <a:blip r:embed="rId3"/>
          <a:stretch>
            <a:fillRect/>
          </a:stretch>
        </p:blipFill>
        <p:spPr>
          <a:xfrm>
            <a:off x="-23801" y="831273"/>
            <a:ext cx="6539059" cy="4904295"/>
          </a:xfrm>
          <a:prstGeom prst="rect">
            <a:avLst/>
          </a:prstGeom>
          <a:ln>
            <a:noFill/>
          </a:ln>
        </p:spPr>
      </p:pic>
    </p:spTree>
    <p:extLst>
      <p:ext uri="{BB962C8B-B14F-4D97-AF65-F5344CB8AC3E}">
        <p14:creationId xmlns:p14="http://schemas.microsoft.com/office/powerpoint/2010/main" val="388123906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01" y="1426238"/>
            <a:ext cx="11169050" cy="2215735"/>
          </a:xfrm>
        </p:spPr>
        <p:txBody>
          <a:bodyPr/>
          <a:lstStyle/>
          <a:p>
            <a:r>
              <a:rPr lang="en-GB" sz="4799" dirty="0" smtClean="0">
                <a:latin typeface="Segoe UI Light" panose="020B0502040204020203" pitchFamily="34" charset="0"/>
              </a:rPr>
              <a:t>Pattern matching is a lovely feature</a:t>
            </a:r>
            <a:br>
              <a:rPr lang="en-GB" sz="4799" dirty="0" smtClean="0">
                <a:latin typeface="Segoe UI Light" panose="020B0502040204020203" pitchFamily="34" charset="0"/>
              </a:rPr>
            </a:br>
            <a:r>
              <a:rPr lang="en-GB" sz="4799" dirty="0">
                <a:latin typeface="Segoe UI Light" panose="020B0502040204020203" pitchFamily="34" charset="0"/>
              </a:rPr>
              <a:t/>
            </a:r>
            <a:br>
              <a:rPr lang="en-GB" sz="4799" dirty="0">
                <a:latin typeface="Segoe UI Light" panose="020B0502040204020203" pitchFamily="34" charset="0"/>
              </a:rPr>
            </a:br>
            <a:r>
              <a:rPr lang="en-GB" sz="3200" dirty="0" smtClean="0">
                <a:latin typeface="Segoe UI Light" panose="020B0502040204020203" pitchFamily="34" charset="0"/>
              </a:rPr>
              <a:t>but without a way to </a:t>
            </a:r>
            <a:r>
              <a:rPr lang="en-GB" sz="3200" b="1" dirty="0" smtClean="0">
                <a:latin typeface="Segoe UI Light" panose="020B0502040204020203" pitchFamily="34" charset="0"/>
              </a:rPr>
              <a:t>name</a:t>
            </a:r>
            <a:r>
              <a:rPr lang="en-GB" sz="3200" dirty="0" smtClean="0">
                <a:latin typeface="Segoe UI Light" panose="020B0502040204020203" pitchFamily="34" charset="0"/>
              </a:rPr>
              <a:t>, </a:t>
            </a:r>
            <a:r>
              <a:rPr lang="en-GB" sz="3200" b="1" dirty="0" smtClean="0">
                <a:latin typeface="Segoe UI Light" panose="020B0502040204020203" pitchFamily="34" charset="0"/>
              </a:rPr>
              <a:t>abstract</a:t>
            </a:r>
            <a:r>
              <a:rPr lang="en-GB" sz="3200" dirty="0" smtClean="0">
                <a:latin typeface="Segoe UI Light" panose="020B0502040204020203" pitchFamily="34" charset="0"/>
              </a:rPr>
              <a:t> and </a:t>
            </a:r>
            <a:r>
              <a:rPr lang="en-GB" sz="3200" b="1" dirty="0" smtClean="0">
                <a:latin typeface="Segoe UI Light" panose="020B0502040204020203" pitchFamily="34" charset="0"/>
              </a:rPr>
              <a:t>parameterize</a:t>
            </a:r>
            <a:r>
              <a:rPr lang="en-GB" sz="3200" dirty="0" smtClean="0">
                <a:latin typeface="Segoe UI Light" panose="020B0502040204020203" pitchFamily="34" charset="0"/>
              </a:rPr>
              <a:t> patterns, it’s a real problem in practice</a:t>
            </a:r>
            <a:endParaRPr lang="en-GB" sz="2000" b="1" dirty="0">
              <a:latin typeface="Segoe UI Light" panose="020B0502040204020203" pitchFamily="34" charset="0"/>
            </a:endParaRPr>
          </a:p>
        </p:txBody>
      </p:sp>
    </p:spTree>
    <p:extLst>
      <p:ext uri="{BB962C8B-B14F-4D97-AF65-F5344CB8AC3E}">
        <p14:creationId xmlns:p14="http://schemas.microsoft.com/office/powerpoint/2010/main" val="179250368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40189" y="589672"/>
            <a:ext cx="6936722" cy="5202542"/>
          </a:xfrm>
          <a:prstGeom prst="rect">
            <a:avLst/>
          </a:prstGeom>
          <a:ln>
            <a:noFill/>
          </a:ln>
        </p:spPr>
      </p:pic>
      <p:pic>
        <p:nvPicPr>
          <p:cNvPr id="5" name="Picture 4"/>
          <p:cNvPicPr>
            <a:picLocks noChangeAspect="1"/>
          </p:cNvPicPr>
          <p:nvPr/>
        </p:nvPicPr>
        <p:blipFill>
          <a:blip r:embed="rId3"/>
          <a:stretch>
            <a:fillRect/>
          </a:stretch>
        </p:blipFill>
        <p:spPr>
          <a:xfrm>
            <a:off x="-504588" y="589672"/>
            <a:ext cx="6936722" cy="5202542"/>
          </a:xfrm>
          <a:prstGeom prst="rect">
            <a:avLst/>
          </a:prstGeom>
          <a:ln>
            <a:noFill/>
          </a:ln>
        </p:spPr>
      </p:pic>
    </p:spTree>
    <p:extLst>
      <p:ext uri="{BB962C8B-B14F-4D97-AF65-F5344CB8AC3E}">
        <p14:creationId xmlns:p14="http://schemas.microsoft.com/office/powerpoint/2010/main" val="83845001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49" y="2367141"/>
            <a:ext cx="11169050" cy="1717137"/>
          </a:xfrm>
        </p:spPr>
        <p:txBody>
          <a:bodyPr/>
          <a:lstStyle/>
          <a:p>
            <a:r>
              <a:rPr lang="en-GB" sz="4799" dirty="0" smtClean="0">
                <a:latin typeface="Segoe UI Light" panose="020B0502040204020203" pitchFamily="34" charset="0"/>
              </a:rPr>
              <a:t>Enter F# Active Patterns….</a:t>
            </a:r>
            <a:br>
              <a:rPr lang="en-GB" sz="4799" dirty="0" smtClean="0">
                <a:latin typeface="Segoe UI Light" panose="020B0502040204020203" pitchFamily="34" charset="0"/>
              </a:rPr>
            </a:br>
            <a:r>
              <a:rPr lang="en-GB" sz="4799" dirty="0">
                <a:latin typeface="Segoe UI Light" panose="020B0502040204020203" pitchFamily="34" charset="0"/>
              </a:rPr>
              <a:t/>
            </a:r>
            <a:br>
              <a:rPr lang="en-GB" sz="4799" dirty="0">
                <a:latin typeface="Segoe UI Light" panose="020B0502040204020203" pitchFamily="34" charset="0"/>
              </a:rPr>
            </a:br>
            <a:r>
              <a:rPr lang="en-GB" sz="2400" dirty="0" smtClean="0">
                <a:latin typeface="Segoe UI Light" panose="020B0502040204020203" pitchFamily="34" charset="0"/>
              </a:rPr>
              <a:t>(Similar to Scala extractors, designed at the same time in loose cooperation)</a:t>
            </a:r>
            <a:endParaRPr lang="en-GB" sz="2000" b="1" dirty="0">
              <a:latin typeface="Segoe UI Light" panose="020B0502040204020203" pitchFamily="34" charset="0"/>
            </a:endParaRPr>
          </a:p>
        </p:txBody>
      </p:sp>
    </p:spTree>
    <p:extLst>
      <p:ext uri="{BB962C8B-B14F-4D97-AF65-F5344CB8AC3E}">
        <p14:creationId xmlns:p14="http://schemas.microsoft.com/office/powerpoint/2010/main" val="192127951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http://blogs.msdn.com/cfs-file.ashx/__key/communityserver-blogs-components-weblogfiles/00-00-01-39-71-metablogapi/0842.patterns_5F00_02D74B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212" y="1562100"/>
            <a:ext cx="8326858" cy="327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5590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X</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Y</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2" name="TextBox 1"/>
          <p:cNvSpPr txBox="1"/>
          <p:nvPr/>
        </p:nvSpPr>
        <p:spPr>
          <a:xfrm>
            <a:off x="5871294" y="1445067"/>
            <a:ext cx="440826" cy="1231106"/>
          </a:xfrm>
          <a:prstGeom prst="rect">
            <a:avLst/>
          </a:prstGeom>
          <a:noFill/>
        </p:spPr>
        <p:txBody>
          <a:bodyPr wrap="none" lIns="0" tIns="0" rIns="0" bIns="0" rtlCol="0">
            <a:spAutoFit/>
          </a:bodyPr>
          <a:lstStyle/>
          <a:p>
            <a:r>
              <a:rPr lang="en-GB" sz="8000" b="1" dirty="0" smtClean="0">
                <a:gradFill>
                  <a:gsLst>
                    <a:gs pos="0">
                      <a:schemeClr val="tx1"/>
                    </a:gs>
                    <a:gs pos="86000">
                      <a:schemeClr val="tx1"/>
                    </a:gs>
                  </a:gsLst>
                  <a:lin ang="5400000" scaled="0"/>
                </a:gradFill>
                <a:latin typeface="Segoe Light" pitchFamily="34" charset="0"/>
              </a:rPr>
              <a:t>?</a:t>
            </a:r>
            <a:endParaRPr lang="en-GB" sz="2200" b="1"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197230301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49" y="2367141"/>
            <a:ext cx="11169050" cy="1329338"/>
          </a:xfrm>
        </p:spPr>
        <p:txBody>
          <a:bodyPr/>
          <a:lstStyle/>
          <a:p>
            <a:r>
              <a:rPr lang="en-GB" sz="4799" dirty="0" smtClean="0">
                <a:latin typeface="Segoe UI Light" panose="020B0502040204020203" pitchFamily="34" charset="0"/>
              </a:rPr>
              <a:t>F# active patterns to view F# abstract syntax trees</a:t>
            </a:r>
            <a:endParaRPr lang="en-GB" sz="2000" b="1" dirty="0">
              <a:latin typeface="Segoe UI Light" panose="020B0502040204020203" pitchFamily="34" charset="0"/>
            </a:endParaRPr>
          </a:p>
        </p:txBody>
      </p:sp>
    </p:spTree>
    <p:extLst>
      <p:ext uri="{BB962C8B-B14F-4D97-AF65-F5344CB8AC3E}">
        <p14:creationId xmlns:p14="http://schemas.microsoft.com/office/powerpoint/2010/main" val="406787215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Box 2"/>
          <p:cNvSpPr txBox="1"/>
          <p:nvPr/>
        </p:nvSpPr>
        <p:spPr>
          <a:xfrm>
            <a:off x="831273" y="360218"/>
            <a:ext cx="10363200" cy="6647974"/>
          </a:xfrm>
          <a:prstGeom prst="rect">
            <a:avLst/>
          </a:prstGeom>
          <a:noFill/>
        </p:spPr>
        <p:txBody>
          <a:bodyPr wrap="square" lIns="0" tIns="0" rIns="0" bIns="0" rtlCol="0">
            <a:spAutoFit/>
          </a:bodyPr>
          <a:lstStyle/>
          <a:p>
            <a:r>
              <a:rPr lang="en-GB" sz="1600" dirty="0">
                <a:solidFill>
                  <a:srgbClr val="0000FF"/>
                </a:solidFill>
                <a:highlight>
                  <a:srgbClr val="FFFFFF"/>
                </a:highlight>
                <a:latin typeface="Consolas" panose="020B0609020204030204" pitchFamily="49" charset="0"/>
              </a:rPr>
              <a:t>module</a:t>
            </a:r>
            <a:r>
              <a:rPr lang="en-GB" sz="1600" dirty="0">
                <a:solidFill>
                  <a:srgbClr val="000000"/>
                </a:solidFill>
                <a:highlight>
                  <a:srgbClr val="FFFFFF"/>
                </a:highlight>
                <a:latin typeface="Consolas" panose="020B0609020204030204" pitchFamily="49" charset="0"/>
              </a:rPr>
              <a:t> </a:t>
            </a:r>
            <a:r>
              <a:rPr lang="en-GB" sz="1600" dirty="0" err="1">
                <a:solidFill>
                  <a:srgbClr val="2B91AF"/>
                </a:solidFill>
                <a:highlight>
                  <a:srgbClr val="FFFFFF"/>
                </a:highlight>
                <a:latin typeface="Consolas" panose="020B0609020204030204" pitchFamily="49" charset="0"/>
              </a:rPr>
              <a:t>BasicPatterns</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(|Value|_|)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a:t>
            </a:r>
            <a:r>
              <a:rPr lang="en-GB" sz="1600" dirty="0" err="1">
                <a:solidFill>
                  <a:srgbClr val="000000"/>
                </a:solidFill>
                <a:highlight>
                  <a:srgbClr val="FFFFFF"/>
                </a:highlight>
                <a:latin typeface="Consolas" panose="020B0609020204030204" pitchFamily="49" charset="0"/>
              </a:rPr>
              <a:t>Const</a:t>
            </a:r>
            <a:r>
              <a:rPr lang="en-GB" sz="1600" dirty="0">
                <a:solidFill>
                  <a:srgbClr val="000000"/>
                </a:solidFill>
                <a:highlight>
                  <a:srgbClr val="FFFFFF"/>
                </a:highlight>
                <a:latin typeface="Consolas" panose="020B0609020204030204" pitchFamily="49" charset="0"/>
              </a:rPr>
              <a:t>|_|)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a:t>
            </a:r>
            <a:r>
              <a:rPr lang="en-GB" sz="1600" dirty="0" err="1">
                <a:solidFill>
                  <a:srgbClr val="000000"/>
                </a:solidFill>
                <a:highlight>
                  <a:srgbClr val="FFFFFF"/>
                </a:highlight>
                <a:latin typeface="Consolas" panose="020B0609020204030204" pitchFamily="49" charset="0"/>
              </a:rPr>
              <a:t>TypeLambda</a:t>
            </a:r>
            <a:r>
              <a:rPr lang="en-GB" sz="1600" dirty="0">
                <a:solidFill>
                  <a:srgbClr val="000000"/>
                </a:solidFill>
                <a:highlight>
                  <a:srgbClr val="FFFFFF"/>
                </a:highlight>
                <a:latin typeface="Consolas" panose="020B0609020204030204" pitchFamily="49" charset="0"/>
              </a:rPr>
              <a:t>|_|)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(|Lambda|_|)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(|Application|_|)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a:t>
            </a:r>
            <a:r>
              <a:rPr lang="en-GB" sz="1600" dirty="0" err="1">
                <a:solidFill>
                  <a:srgbClr val="000000"/>
                </a:solidFill>
                <a:highlight>
                  <a:srgbClr val="FFFFFF"/>
                </a:highlight>
                <a:latin typeface="Consolas" panose="020B0609020204030204" pitchFamily="49" charset="0"/>
              </a:rPr>
              <a:t>IfThenElse</a:t>
            </a:r>
            <a:r>
              <a:rPr lang="en-GB" sz="1600" dirty="0">
                <a:solidFill>
                  <a:srgbClr val="000000"/>
                </a:solidFill>
                <a:highlight>
                  <a:srgbClr val="FFFFFF"/>
                </a:highlight>
                <a:latin typeface="Consolas" panose="020B0609020204030204" pitchFamily="49" charset="0"/>
              </a:rPr>
              <a:t>|_|)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(|Let|_|)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a:t>
            </a:r>
            <a:r>
              <a:rPr lang="en-GB" sz="1600" dirty="0" err="1">
                <a:solidFill>
                  <a:srgbClr val="000000"/>
                </a:solidFill>
                <a:highlight>
                  <a:srgbClr val="FFFFFF"/>
                </a:highlight>
                <a:latin typeface="Consolas" panose="020B0609020204030204" pitchFamily="49" charset="0"/>
              </a:rPr>
              <a:t>LetRec</a:t>
            </a:r>
            <a:r>
              <a:rPr lang="en-GB" sz="1600" dirty="0">
                <a:solidFill>
                  <a:srgbClr val="000000"/>
                </a:solidFill>
                <a:highlight>
                  <a:srgbClr val="FFFFFF"/>
                </a:highlight>
                <a:latin typeface="Consolas" panose="020B0609020204030204" pitchFamily="49" charset="0"/>
              </a:rPr>
              <a:t>|_|)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a:t>
            </a:r>
            <a:r>
              <a:rPr lang="en-GB" sz="1600" dirty="0" err="1">
                <a:solidFill>
                  <a:srgbClr val="000000"/>
                </a:solidFill>
                <a:highlight>
                  <a:srgbClr val="FFFFFF"/>
                </a:highlight>
                <a:latin typeface="Consolas" panose="020B0609020204030204" pitchFamily="49" charset="0"/>
              </a:rPr>
              <a:t>NewRecord</a:t>
            </a:r>
            <a:r>
              <a:rPr lang="en-GB" sz="1600" dirty="0">
                <a:solidFill>
                  <a:srgbClr val="000000"/>
                </a:solidFill>
                <a:highlight>
                  <a:srgbClr val="FFFFFF"/>
                </a:highlight>
                <a:latin typeface="Consolas" panose="020B0609020204030204" pitchFamily="49" charset="0"/>
              </a:rPr>
              <a:t>|_|)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a:t>
            </a:r>
            <a:r>
              <a:rPr lang="en-GB" sz="1600" dirty="0" err="1">
                <a:solidFill>
                  <a:srgbClr val="000000"/>
                </a:solidFill>
                <a:highlight>
                  <a:srgbClr val="FFFFFF"/>
                </a:highlight>
                <a:latin typeface="Consolas" panose="020B0609020204030204" pitchFamily="49" charset="0"/>
              </a:rPr>
              <a:t>NewUnionCase</a:t>
            </a:r>
            <a:r>
              <a:rPr lang="en-GB" sz="1600" dirty="0">
                <a:solidFill>
                  <a:srgbClr val="000000"/>
                </a:solidFill>
                <a:highlight>
                  <a:srgbClr val="FFFFFF"/>
                </a:highlight>
                <a:latin typeface="Consolas" panose="020B0609020204030204" pitchFamily="49" charset="0"/>
              </a:rPr>
              <a:t>|_|)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a:t>
            </a:r>
            <a:r>
              <a:rPr lang="en-GB" sz="1600" dirty="0" err="1">
                <a:solidFill>
                  <a:srgbClr val="000000"/>
                </a:solidFill>
                <a:highlight>
                  <a:srgbClr val="FFFFFF"/>
                </a:highlight>
                <a:latin typeface="Consolas" panose="020B0609020204030204" pitchFamily="49" charset="0"/>
              </a:rPr>
              <a:t>NewTuple</a:t>
            </a:r>
            <a:r>
              <a:rPr lang="en-GB" sz="1600" dirty="0">
                <a:solidFill>
                  <a:srgbClr val="000000"/>
                </a:solidFill>
                <a:highlight>
                  <a:srgbClr val="FFFFFF"/>
                </a:highlight>
                <a:latin typeface="Consolas" panose="020B0609020204030204" pitchFamily="49" charset="0"/>
              </a:rPr>
              <a:t>|_|)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a:solidFill>
                <a:srgbClr val="000000"/>
              </a:solidFill>
              <a:highlight>
                <a:srgbClr val="FFFFFF"/>
              </a:highlight>
              <a:latin typeface="Consolas" panose="020B0609020204030204" pitchFamily="49" charset="0"/>
            </a:endParaRPr>
          </a:p>
          <a:p>
            <a:r>
              <a:rPr lang="en-GB" sz="1600" dirty="0">
                <a:solidFill>
                  <a:srgbClr val="000000"/>
                </a:solidFill>
                <a:highlight>
                  <a:srgbClr val="FFFFFF"/>
                </a:highlight>
                <a:latin typeface="Consolas" panose="020B0609020204030204" pitchFamily="49" charset="0"/>
              </a:rPr>
              <a:t>    </a:t>
            </a:r>
            <a:r>
              <a:rPr lang="en-GB" sz="1600" dirty="0">
                <a:solidFill>
                  <a:srgbClr val="0000FF"/>
                </a:solidFill>
                <a:highlight>
                  <a:srgbClr val="FFFFFF"/>
                </a:highlight>
                <a:latin typeface="Consolas" panose="020B0609020204030204" pitchFamily="49" charset="0"/>
              </a:rPr>
              <a:t>let</a:t>
            </a:r>
            <a:r>
              <a:rPr lang="en-GB" sz="1600" dirty="0">
                <a:solidFill>
                  <a:srgbClr val="000000"/>
                </a:solidFill>
                <a:highlight>
                  <a:srgbClr val="FFFFFF"/>
                </a:highlight>
                <a:latin typeface="Consolas" panose="020B0609020204030204" pitchFamily="49" charset="0"/>
              </a:rPr>
              <a:t> (|</a:t>
            </a:r>
            <a:r>
              <a:rPr lang="en-GB" sz="1600" dirty="0" err="1">
                <a:solidFill>
                  <a:srgbClr val="000000"/>
                </a:solidFill>
                <a:highlight>
                  <a:srgbClr val="FFFFFF"/>
                </a:highlight>
                <a:latin typeface="Consolas" panose="020B0609020204030204" pitchFamily="49" charset="0"/>
              </a:rPr>
              <a:t>TupleGet</a:t>
            </a:r>
            <a:r>
              <a:rPr lang="en-GB" sz="1600" dirty="0">
                <a:solidFill>
                  <a:srgbClr val="000000"/>
                </a:solidFill>
                <a:highlight>
                  <a:srgbClr val="FFFFFF"/>
                </a:highlight>
                <a:latin typeface="Consolas" panose="020B0609020204030204" pitchFamily="49" charset="0"/>
              </a:rPr>
              <a:t>|_|) (</a:t>
            </a:r>
            <a:r>
              <a:rPr lang="en-GB" sz="1600" dirty="0" err="1">
                <a:solidFill>
                  <a:srgbClr val="000000"/>
                </a:solidFill>
                <a:highlight>
                  <a:srgbClr val="FFFFFF"/>
                </a:highlight>
                <a:latin typeface="Consolas" panose="020B0609020204030204" pitchFamily="49" charset="0"/>
              </a:rPr>
              <a:t>e:</a:t>
            </a:r>
            <a:r>
              <a:rPr lang="en-GB" sz="1600" dirty="0" err="1">
                <a:solidFill>
                  <a:srgbClr val="2B91AF"/>
                </a:solidFill>
                <a:highlight>
                  <a:srgbClr val="FFFFFF"/>
                </a:highlight>
                <a:latin typeface="Consolas" panose="020B0609020204030204" pitchFamily="49" charset="0"/>
              </a:rPr>
              <a:t>FSharpExpr</a:t>
            </a:r>
            <a:r>
              <a:rPr lang="en-GB" sz="1600" dirty="0">
                <a:solidFill>
                  <a:srgbClr val="000000"/>
                </a:solidFill>
                <a:highlight>
                  <a:srgbClr val="FFFFFF"/>
                </a:highlight>
                <a:latin typeface="Consolas" panose="020B0609020204030204" pitchFamily="49" charset="0"/>
              </a:rPr>
              <a:t>) = ...</a:t>
            </a:r>
          </a:p>
          <a:p>
            <a:endParaRPr lang="en-GB" sz="1600" dirty="0" err="1"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229839808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49" y="2367141"/>
            <a:ext cx="11169050" cy="1329338"/>
          </a:xfrm>
        </p:spPr>
        <p:txBody>
          <a:bodyPr/>
          <a:lstStyle/>
          <a:p>
            <a:r>
              <a:rPr lang="en-GB" sz="4799" dirty="0" smtClean="0">
                <a:latin typeface="Segoe UI Light" panose="020B0502040204020203" pitchFamily="34" charset="0"/>
              </a:rPr>
              <a:t>F# active patterns to view C# abstract syntax trees</a:t>
            </a:r>
            <a:endParaRPr lang="en-GB" sz="2000" b="1" dirty="0">
              <a:latin typeface="Segoe UI Light" panose="020B0502040204020203" pitchFamily="34" charset="0"/>
            </a:endParaRPr>
          </a:p>
        </p:txBody>
      </p:sp>
    </p:spTree>
    <p:extLst>
      <p:ext uri="{BB962C8B-B14F-4D97-AF65-F5344CB8AC3E}">
        <p14:creationId xmlns:p14="http://schemas.microsoft.com/office/powerpoint/2010/main" val="44731559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1273" y="360218"/>
            <a:ext cx="10363200" cy="5539978"/>
          </a:xfrm>
          <a:prstGeom prst="rect">
            <a:avLst/>
          </a:prstGeom>
          <a:noFill/>
        </p:spPr>
        <p:txBody>
          <a:bodyPr wrap="square" lIns="0" tIns="0" rIns="0" bIns="0" rtlCol="0">
            <a:spAutoFit/>
          </a:bodyPr>
          <a:lstStyle/>
          <a:p>
            <a:endParaRPr lang="en-GB" dirty="0">
              <a:solidFill>
                <a:srgbClr val="000000"/>
              </a:solidFill>
              <a:highlight>
                <a:srgbClr val="FFFFFF"/>
              </a:highlight>
              <a:latin typeface="Consolas" panose="020B0609020204030204" pitchFamily="49" charset="0"/>
            </a:endParaRPr>
          </a:p>
          <a:p>
            <a:r>
              <a:rPr lang="en-GB" dirty="0" smtClean="0">
                <a:solidFill>
                  <a:srgbClr val="0000FF"/>
                </a:solidFill>
                <a:highlight>
                  <a:srgbClr val="FFFFFF"/>
                </a:highlight>
                <a:latin typeface="Consolas" panose="020B0609020204030204" pitchFamily="49" charset="0"/>
              </a:rPr>
              <a:t>    let</a:t>
            </a:r>
            <a:r>
              <a:rPr lang="en-GB" dirty="0" smtClean="0">
                <a:solidFill>
                  <a:srgbClr val="000000"/>
                </a:solidFill>
                <a:highlight>
                  <a:srgbClr val="FFFFFF"/>
                </a:highlight>
                <a:latin typeface="Consolas" panose="020B0609020204030204" pitchFamily="49" charset="0"/>
              </a:rPr>
              <a:t> </a:t>
            </a:r>
            <a:r>
              <a:rPr lang="en-GB" dirty="0">
                <a:solidFill>
                  <a:srgbClr val="000000"/>
                </a:solidFill>
                <a:highlight>
                  <a:srgbClr val="FFFFFF"/>
                </a:highlight>
                <a:latin typeface="Consolas" panose="020B0609020204030204" pitchFamily="49" charset="0"/>
              </a:rPr>
              <a:t>(|</a:t>
            </a:r>
            <a:r>
              <a:rPr lang="en-GB" dirty="0" err="1">
                <a:solidFill>
                  <a:srgbClr val="000000"/>
                </a:solidFill>
                <a:highlight>
                  <a:srgbClr val="FFFFFF"/>
                </a:highlight>
                <a:latin typeface="Consolas" panose="020B0609020204030204" pitchFamily="49" charset="0"/>
              </a:rPr>
              <a:t>IdentifierNameSyntax</a:t>
            </a:r>
            <a:r>
              <a:rPr lang="en-GB" dirty="0">
                <a:solidFill>
                  <a:srgbClr val="000000"/>
                </a:solidFill>
                <a:highlight>
                  <a:srgbClr val="FFFFFF"/>
                </a:highlight>
                <a:latin typeface="Consolas" panose="020B0609020204030204" pitchFamily="49" charset="0"/>
              </a:rPr>
              <a:t>|_|) (n: </a:t>
            </a:r>
            <a:r>
              <a:rPr lang="en-GB" dirty="0" err="1">
                <a:solidFill>
                  <a:srgbClr val="000000"/>
                </a:solidFill>
                <a:highlight>
                  <a:srgbClr val="FFFFFF"/>
                </a:highlight>
                <a:latin typeface="Consolas" panose="020B0609020204030204" pitchFamily="49" charset="0"/>
              </a:rPr>
              <a:t>CSharpSyntaxNode</a:t>
            </a:r>
            <a:r>
              <a:rPr lang="en-GB" dirty="0">
                <a:solidFill>
                  <a:srgbClr val="000000"/>
                </a:solidFill>
                <a:highlight>
                  <a:srgbClr val="FFFFFF"/>
                </a:highlight>
                <a:latin typeface="Consolas" panose="020B0609020204030204" pitchFamily="49" charset="0"/>
              </a:rPr>
              <a:t>) =</a:t>
            </a:r>
          </a:p>
          <a:p>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match</a:t>
            </a:r>
            <a:r>
              <a:rPr lang="en-GB" dirty="0">
                <a:solidFill>
                  <a:srgbClr val="000000"/>
                </a:solidFill>
                <a:highlight>
                  <a:srgbClr val="FFFFFF"/>
                </a:highlight>
                <a:latin typeface="Consolas" panose="020B0609020204030204" pitchFamily="49" charset="0"/>
              </a:rPr>
              <a:t> n </a:t>
            </a:r>
            <a:r>
              <a:rPr lang="en-GB" dirty="0">
                <a:solidFill>
                  <a:srgbClr val="0000FF"/>
                </a:solidFill>
                <a:highlight>
                  <a:srgbClr val="FFFFFF"/>
                </a:highlight>
                <a:latin typeface="Consolas" panose="020B0609020204030204" pitchFamily="49" charset="0"/>
              </a:rPr>
              <a:t>with</a:t>
            </a:r>
            <a:endParaRPr lang="en-GB" dirty="0">
              <a:solidFill>
                <a:srgbClr val="000000"/>
              </a:solidFill>
              <a:highlight>
                <a:srgbClr val="FFFFFF"/>
              </a:highlight>
              <a:latin typeface="Consolas" panose="020B0609020204030204" pitchFamily="49" charset="0"/>
            </a:endParaRPr>
          </a:p>
          <a:p>
            <a:r>
              <a:rPr lang="en-GB" dirty="0">
                <a:solidFill>
                  <a:srgbClr val="000000"/>
                </a:solidFill>
                <a:highlight>
                  <a:srgbClr val="FFFFFF"/>
                </a:highlight>
                <a:latin typeface="Consolas" panose="020B0609020204030204" pitchFamily="49" charset="0"/>
              </a:rPr>
              <a:t>        | :? </a:t>
            </a:r>
            <a:r>
              <a:rPr lang="en-GB" dirty="0" err="1">
                <a:solidFill>
                  <a:srgbClr val="000000"/>
                </a:solidFill>
                <a:highlight>
                  <a:srgbClr val="FFFFFF"/>
                </a:highlight>
                <a:latin typeface="Consolas" panose="020B0609020204030204" pitchFamily="49" charset="0"/>
              </a:rPr>
              <a:t>IdentifierNameSyntax</a:t>
            </a:r>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as</a:t>
            </a:r>
            <a:r>
              <a:rPr lang="en-GB" dirty="0">
                <a:solidFill>
                  <a:srgbClr val="000000"/>
                </a:solidFill>
                <a:highlight>
                  <a:srgbClr val="FFFFFF"/>
                </a:highlight>
                <a:latin typeface="Consolas" panose="020B0609020204030204" pitchFamily="49" charset="0"/>
              </a:rPr>
              <a:t> t </a:t>
            </a:r>
            <a:r>
              <a:rPr lang="en-GB" dirty="0">
                <a:solidFill>
                  <a:srgbClr val="0000FF"/>
                </a:solidFill>
                <a:highlight>
                  <a:srgbClr val="FFFFFF"/>
                </a:highlight>
                <a:latin typeface="Consolas" panose="020B0609020204030204" pitchFamily="49" charset="0"/>
              </a:rPr>
              <a:t>-&gt;</a:t>
            </a:r>
            <a:r>
              <a:rPr lang="en-GB" dirty="0">
                <a:solidFill>
                  <a:srgbClr val="000000"/>
                </a:solidFill>
                <a:highlight>
                  <a:srgbClr val="FFFFFF"/>
                </a:highlight>
                <a:latin typeface="Consolas" panose="020B0609020204030204" pitchFamily="49" charset="0"/>
              </a:rPr>
              <a:t> Some(</a:t>
            </a:r>
            <a:r>
              <a:rPr lang="en-GB" dirty="0" err="1">
                <a:solidFill>
                  <a:srgbClr val="000000"/>
                </a:solidFill>
                <a:highlight>
                  <a:srgbClr val="FFFFFF"/>
                </a:highlight>
                <a:latin typeface="Consolas" panose="020B0609020204030204" pitchFamily="49" charset="0"/>
              </a:rPr>
              <a:t>t.CSharpKind</a:t>
            </a:r>
            <a:r>
              <a:rPr lang="en-GB" dirty="0">
                <a:solidFill>
                  <a:srgbClr val="000000"/>
                </a:solidFill>
                <a:highlight>
                  <a:srgbClr val="FFFFFF"/>
                </a:highlight>
                <a:latin typeface="Consolas" panose="020B0609020204030204" pitchFamily="49" charset="0"/>
              </a:rPr>
              <a:t>(), </a:t>
            </a:r>
            <a:r>
              <a:rPr lang="en-GB" dirty="0" err="1">
                <a:solidFill>
                  <a:srgbClr val="000000"/>
                </a:solidFill>
                <a:highlight>
                  <a:srgbClr val="FFFFFF"/>
                </a:highlight>
                <a:latin typeface="Consolas" panose="020B0609020204030204" pitchFamily="49" charset="0"/>
              </a:rPr>
              <a:t>t.Identifier</a:t>
            </a:r>
            <a:r>
              <a:rPr lang="en-GB" dirty="0">
                <a:solidFill>
                  <a:srgbClr val="000000"/>
                </a:solidFill>
                <a:highlight>
                  <a:srgbClr val="FFFFFF"/>
                </a:highlight>
                <a:latin typeface="Consolas" panose="020B0609020204030204" pitchFamily="49" charset="0"/>
              </a:rPr>
              <a:t>)</a:t>
            </a:r>
          </a:p>
          <a:p>
            <a:r>
              <a:rPr lang="en-GB" dirty="0">
                <a:solidFill>
                  <a:srgbClr val="000000"/>
                </a:solidFill>
                <a:highlight>
                  <a:srgbClr val="FFFFFF"/>
                </a:highlight>
                <a:latin typeface="Consolas" panose="020B0609020204030204" pitchFamily="49" charset="0"/>
              </a:rPr>
              <a:t>        | _ </a:t>
            </a:r>
            <a:r>
              <a:rPr lang="en-GB" dirty="0">
                <a:solidFill>
                  <a:srgbClr val="0000FF"/>
                </a:solidFill>
                <a:highlight>
                  <a:srgbClr val="FFFFFF"/>
                </a:highlight>
                <a:latin typeface="Consolas" panose="020B0609020204030204" pitchFamily="49" charset="0"/>
              </a:rPr>
              <a:t>-&gt;</a:t>
            </a:r>
            <a:r>
              <a:rPr lang="en-GB" dirty="0">
                <a:solidFill>
                  <a:srgbClr val="000000"/>
                </a:solidFill>
                <a:highlight>
                  <a:srgbClr val="FFFFFF"/>
                </a:highlight>
                <a:latin typeface="Consolas" panose="020B0609020204030204" pitchFamily="49" charset="0"/>
              </a:rPr>
              <a:t> None</a:t>
            </a:r>
          </a:p>
          <a:p>
            <a:r>
              <a:rPr lang="en-GB" dirty="0">
                <a:solidFill>
                  <a:srgbClr val="000000"/>
                </a:solidFill>
                <a:highlight>
                  <a:srgbClr val="FFFFFF"/>
                </a:highlight>
                <a:latin typeface="Consolas" panose="020B0609020204030204" pitchFamily="49" charset="0"/>
              </a:rPr>
              <a:t> </a:t>
            </a:r>
          </a:p>
          <a:p>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let</a:t>
            </a:r>
            <a:r>
              <a:rPr lang="en-GB" dirty="0">
                <a:solidFill>
                  <a:srgbClr val="000000"/>
                </a:solidFill>
                <a:highlight>
                  <a:srgbClr val="FFFFFF"/>
                </a:highlight>
                <a:latin typeface="Consolas" panose="020B0609020204030204" pitchFamily="49" charset="0"/>
              </a:rPr>
              <a:t> (|</a:t>
            </a:r>
            <a:r>
              <a:rPr lang="en-GB" dirty="0" err="1">
                <a:solidFill>
                  <a:srgbClr val="000000"/>
                </a:solidFill>
                <a:highlight>
                  <a:srgbClr val="FFFFFF"/>
                </a:highlight>
                <a:latin typeface="Consolas" panose="020B0609020204030204" pitchFamily="49" charset="0"/>
              </a:rPr>
              <a:t>IdentifierName</a:t>
            </a:r>
            <a:r>
              <a:rPr lang="en-GB" dirty="0">
                <a:solidFill>
                  <a:srgbClr val="000000"/>
                </a:solidFill>
                <a:highlight>
                  <a:srgbClr val="FFFFFF"/>
                </a:highlight>
                <a:latin typeface="Consolas" panose="020B0609020204030204" pitchFamily="49" charset="0"/>
              </a:rPr>
              <a:t>|_|) (n: </a:t>
            </a:r>
            <a:r>
              <a:rPr lang="en-GB" dirty="0" err="1">
                <a:solidFill>
                  <a:srgbClr val="000000"/>
                </a:solidFill>
                <a:highlight>
                  <a:srgbClr val="FFFFFF"/>
                </a:highlight>
                <a:latin typeface="Consolas" panose="020B0609020204030204" pitchFamily="49" charset="0"/>
              </a:rPr>
              <a:t>CSharpSyntaxNode</a:t>
            </a:r>
            <a:r>
              <a:rPr lang="en-GB" dirty="0">
                <a:solidFill>
                  <a:srgbClr val="000000"/>
                </a:solidFill>
                <a:highlight>
                  <a:srgbClr val="FFFFFF"/>
                </a:highlight>
                <a:latin typeface="Consolas" panose="020B0609020204030204" pitchFamily="49" charset="0"/>
              </a:rPr>
              <a:t>) =</a:t>
            </a:r>
          </a:p>
          <a:p>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match</a:t>
            </a:r>
            <a:r>
              <a:rPr lang="en-GB" dirty="0">
                <a:solidFill>
                  <a:srgbClr val="000000"/>
                </a:solidFill>
                <a:highlight>
                  <a:srgbClr val="FFFFFF"/>
                </a:highlight>
                <a:latin typeface="Consolas" panose="020B0609020204030204" pitchFamily="49" charset="0"/>
              </a:rPr>
              <a:t> </a:t>
            </a:r>
            <a:r>
              <a:rPr lang="en-GB" dirty="0" err="1">
                <a:solidFill>
                  <a:srgbClr val="000000"/>
                </a:solidFill>
                <a:highlight>
                  <a:srgbClr val="FFFFFF"/>
                </a:highlight>
                <a:latin typeface="Consolas" panose="020B0609020204030204" pitchFamily="49" charset="0"/>
              </a:rPr>
              <a:t>n.CSharpKind</a:t>
            </a:r>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with</a:t>
            </a:r>
            <a:endParaRPr lang="en-GB" dirty="0">
              <a:solidFill>
                <a:srgbClr val="000000"/>
              </a:solidFill>
              <a:highlight>
                <a:srgbClr val="FFFFFF"/>
              </a:highlight>
              <a:latin typeface="Consolas" panose="020B0609020204030204" pitchFamily="49" charset="0"/>
            </a:endParaRPr>
          </a:p>
          <a:p>
            <a:r>
              <a:rPr lang="en-GB" dirty="0">
                <a:solidFill>
                  <a:srgbClr val="000000"/>
                </a:solidFill>
                <a:highlight>
                  <a:srgbClr val="FFFFFF"/>
                </a:highlight>
                <a:latin typeface="Consolas" panose="020B0609020204030204" pitchFamily="49" charset="0"/>
              </a:rPr>
              <a:t>        | </a:t>
            </a:r>
            <a:r>
              <a:rPr lang="en-GB" dirty="0" err="1">
                <a:solidFill>
                  <a:srgbClr val="000000"/>
                </a:solidFill>
                <a:highlight>
                  <a:srgbClr val="FFFFFF"/>
                </a:highlight>
                <a:latin typeface="Consolas" panose="020B0609020204030204" pitchFamily="49" charset="0"/>
              </a:rPr>
              <a:t>SyntaxKind.IdentifierName</a:t>
            </a:r>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-&gt;</a:t>
            </a:r>
            <a:r>
              <a:rPr lang="en-GB" dirty="0">
                <a:solidFill>
                  <a:srgbClr val="000000"/>
                </a:solidFill>
                <a:highlight>
                  <a:srgbClr val="FFFFFF"/>
                </a:highlight>
                <a:latin typeface="Consolas" panose="020B0609020204030204" pitchFamily="49" charset="0"/>
              </a:rPr>
              <a:t> ...</a:t>
            </a:r>
          </a:p>
          <a:p>
            <a:r>
              <a:rPr lang="en-GB" dirty="0">
                <a:solidFill>
                  <a:srgbClr val="000000"/>
                </a:solidFill>
                <a:highlight>
                  <a:srgbClr val="FFFFFF"/>
                </a:highlight>
                <a:latin typeface="Consolas" panose="020B0609020204030204" pitchFamily="49" charset="0"/>
              </a:rPr>
              <a:t>        | _ </a:t>
            </a:r>
            <a:r>
              <a:rPr lang="en-GB" dirty="0">
                <a:solidFill>
                  <a:srgbClr val="0000FF"/>
                </a:solidFill>
                <a:highlight>
                  <a:srgbClr val="FFFFFF"/>
                </a:highlight>
                <a:latin typeface="Consolas" panose="020B0609020204030204" pitchFamily="49" charset="0"/>
              </a:rPr>
              <a:t>-&gt;</a:t>
            </a:r>
            <a:r>
              <a:rPr lang="en-GB" dirty="0">
                <a:solidFill>
                  <a:srgbClr val="000000"/>
                </a:solidFill>
                <a:highlight>
                  <a:srgbClr val="FFFFFF"/>
                </a:highlight>
                <a:latin typeface="Consolas" panose="020B0609020204030204" pitchFamily="49" charset="0"/>
              </a:rPr>
              <a:t> None</a:t>
            </a:r>
          </a:p>
          <a:p>
            <a:r>
              <a:rPr lang="en-GB" dirty="0">
                <a:solidFill>
                  <a:srgbClr val="000000"/>
                </a:solidFill>
                <a:highlight>
                  <a:srgbClr val="FFFFFF"/>
                </a:highlight>
                <a:latin typeface="Consolas" panose="020B0609020204030204" pitchFamily="49" charset="0"/>
              </a:rPr>
              <a:t> </a:t>
            </a:r>
          </a:p>
          <a:p>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let</a:t>
            </a:r>
            <a:r>
              <a:rPr lang="en-GB" dirty="0">
                <a:solidFill>
                  <a:srgbClr val="000000"/>
                </a:solidFill>
                <a:highlight>
                  <a:srgbClr val="FFFFFF"/>
                </a:highlight>
                <a:latin typeface="Consolas" panose="020B0609020204030204" pitchFamily="49" charset="0"/>
              </a:rPr>
              <a:t> (|</a:t>
            </a:r>
            <a:r>
              <a:rPr lang="en-GB" dirty="0" err="1">
                <a:solidFill>
                  <a:srgbClr val="000000"/>
                </a:solidFill>
                <a:highlight>
                  <a:srgbClr val="FFFFFF"/>
                </a:highlight>
                <a:latin typeface="Consolas" panose="020B0609020204030204" pitchFamily="49" charset="0"/>
              </a:rPr>
              <a:t>QualifiedNameSyntax</a:t>
            </a:r>
            <a:r>
              <a:rPr lang="en-GB" dirty="0">
                <a:solidFill>
                  <a:srgbClr val="000000"/>
                </a:solidFill>
                <a:highlight>
                  <a:srgbClr val="FFFFFF"/>
                </a:highlight>
                <a:latin typeface="Consolas" panose="020B0609020204030204" pitchFamily="49" charset="0"/>
              </a:rPr>
              <a:t>|_|) (n: </a:t>
            </a:r>
            <a:r>
              <a:rPr lang="en-GB" dirty="0" err="1">
                <a:solidFill>
                  <a:srgbClr val="000000"/>
                </a:solidFill>
                <a:highlight>
                  <a:srgbClr val="FFFFFF"/>
                </a:highlight>
                <a:latin typeface="Consolas" panose="020B0609020204030204" pitchFamily="49" charset="0"/>
              </a:rPr>
              <a:t>CSharpSyntaxNode</a:t>
            </a:r>
            <a:r>
              <a:rPr lang="en-GB" dirty="0">
                <a:solidFill>
                  <a:srgbClr val="000000"/>
                </a:solidFill>
                <a:highlight>
                  <a:srgbClr val="FFFFFF"/>
                </a:highlight>
                <a:latin typeface="Consolas" panose="020B0609020204030204" pitchFamily="49" charset="0"/>
              </a:rPr>
              <a:t>) =</a:t>
            </a:r>
          </a:p>
          <a:p>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match</a:t>
            </a:r>
            <a:r>
              <a:rPr lang="en-GB" dirty="0">
                <a:solidFill>
                  <a:srgbClr val="000000"/>
                </a:solidFill>
                <a:highlight>
                  <a:srgbClr val="FFFFFF"/>
                </a:highlight>
                <a:latin typeface="Consolas" panose="020B0609020204030204" pitchFamily="49" charset="0"/>
              </a:rPr>
              <a:t> n </a:t>
            </a:r>
            <a:r>
              <a:rPr lang="en-GB" dirty="0">
                <a:solidFill>
                  <a:srgbClr val="0000FF"/>
                </a:solidFill>
                <a:highlight>
                  <a:srgbClr val="FFFFFF"/>
                </a:highlight>
                <a:latin typeface="Consolas" panose="020B0609020204030204" pitchFamily="49" charset="0"/>
              </a:rPr>
              <a:t>with</a:t>
            </a:r>
            <a:endParaRPr lang="en-GB" dirty="0">
              <a:solidFill>
                <a:srgbClr val="000000"/>
              </a:solidFill>
              <a:highlight>
                <a:srgbClr val="FFFFFF"/>
              </a:highlight>
              <a:latin typeface="Consolas" panose="020B0609020204030204" pitchFamily="49" charset="0"/>
            </a:endParaRPr>
          </a:p>
          <a:p>
            <a:r>
              <a:rPr lang="en-GB" dirty="0">
                <a:solidFill>
                  <a:srgbClr val="000000"/>
                </a:solidFill>
                <a:highlight>
                  <a:srgbClr val="FFFFFF"/>
                </a:highlight>
                <a:latin typeface="Consolas" panose="020B0609020204030204" pitchFamily="49" charset="0"/>
              </a:rPr>
              <a:t>        | :? </a:t>
            </a:r>
            <a:r>
              <a:rPr lang="en-GB" dirty="0" err="1">
                <a:solidFill>
                  <a:srgbClr val="000000"/>
                </a:solidFill>
                <a:highlight>
                  <a:srgbClr val="FFFFFF"/>
                </a:highlight>
                <a:latin typeface="Consolas" panose="020B0609020204030204" pitchFamily="49" charset="0"/>
              </a:rPr>
              <a:t>QualifiedNameSyntax</a:t>
            </a:r>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as</a:t>
            </a:r>
            <a:r>
              <a:rPr lang="en-GB" dirty="0">
                <a:solidFill>
                  <a:srgbClr val="000000"/>
                </a:solidFill>
                <a:highlight>
                  <a:srgbClr val="FFFFFF"/>
                </a:highlight>
                <a:latin typeface="Consolas" panose="020B0609020204030204" pitchFamily="49" charset="0"/>
              </a:rPr>
              <a:t> t </a:t>
            </a:r>
            <a:r>
              <a:rPr lang="en-GB" dirty="0">
                <a:solidFill>
                  <a:srgbClr val="0000FF"/>
                </a:solidFill>
                <a:highlight>
                  <a:srgbClr val="FFFFFF"/>
                </a:highlight>
                <a:latin typeface="Consolas" panose="020B0609020204030204" pitchFamily="49" charset="0"/>
              </a:rPr>
              <a:t>-&gt;</a:t>
            </a:r>
            <a:r>
              <a:rPr lang="en-GB" dirty="0">
                <a:solidFill>
                  <a:srgbClr val="000000"/>
                </a:solidFill>
                <a:highlight>
                  <a:srgbClr val="FFFFFF"/>
                </a:highlight>
                <a:latin typeface="Consolas" panose="020B0609020204030204" pitchFamily="49" charset="0"/>
              </a:rPr>
              <a:t> ...</a:t>
            </a:r>
          </a:p>
          <a:p>
            <a:r>
              <a:rPr lang="en-GB" dirty="0">
                <a:solidFill>
                  <a:srgbClr val="000000"/>
                </a:solidFill>
                <a:highlight>
                  <a:srgbClr val="FFFFFF"/>
                </a:highlight>
                <a:latin typeface="Consolas" panose="020B0609020204030204" pitchFamily="49" charset="0"/>
              </a:rPr>
              <a:t>        | _ </a:t>
            </a:r>
            <a:r>
              <a:rPr lang="en-GB" dirty="0">
                <a:solidFill>
                  <a:srgbClr val="0000FF"/>
                </a:solidFill>
                <a:highlight>
                  <a:srgbClr val="FFFFFF"/>
                </a:highlight>
                <a:latin typeface="Consolas" panose="020B0609020204030204" pitchFamily="49" charset="0"/>
              </a:rPr>
              <a:t>-&gt;</a:t>
            </a:r>
            <a:r>
              <a:rPr lang="en-GB" dirty="0">
                <a:solidFill>
                  <a:srgbClr val="000000"/>
                </a:solidFill>
                <a:highlight>
                  <a:srgbClr val="FFFFFF"/>
                </a:highlight>
                <a:latin typeface="Consolas" panose="020B0609020204030204" pitchFamily="49" charset="0"/>
              </a:rPr>
              <a:t> None</a:t>
            </a:r>
          </a:p>
          <a:p>
            <a:r>
              <a:rPr lang="en-GB" dirty="0">
                <a:solidFill>
                  <a:srgbClr val="000000"/>
                </a:solidFill>
                <a:highlight>
                  <a:srgbClr val="FFFFFF"/>
                </a:highlight>
                <a:latin typeface="Consolas" panose="020B0609020204030204" pitchFamily="49" charset="0"/>
              </a:rPr>
              <a:t> </a:t>
            </a:r>
          </a:p>
          <a:p>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let</a:t>
            </a:r>
            <a:r>
              <a:rPr lang="en-GB" dirty="0">
                <a:solidFill>
                  <a:srgbClr val="000000"/>
                </a:solidFill>
                <a:highlight>
                  <a:srgbClr val="FFFFFF"/>
                </a:highlight>
                <a:latin typeface="Consolas" panose="020B0609020204030204" pitchFamily="49" charset="0"/>
              </a:rPr>
              <a:t> (|</a:t>
            </a:r>
            <a:r>
              <a:rPr lang="en-GB" dirty="0" err="1">
                <a:solidFill>
                  <a:srgbClr val="000000"/>
                </a:solidFill>
                <a:highlight>
                  <a:srgbClr val="FFFFFF"/>
                </a:highlight>
                <a:latin typeface="Consolas" panose="020B0609020204030204" pitchFamily="49" charset="0"/>
              </a:rPr>
              <a:t>QualifiedName</a:t>
            </a:r>
            <a:r>
              <a:rPr lang="en-GB" dirty="0">
                <a:solidFill>
                  <a:srgbClr val="000000"/>
                </a:solidFill>
                <a:highlight>
                  <a:srgbClr val="FFFFFF"/>
                </a:highlight>
                <a:latin typeface="Consolas" panose="020B0609020204030204" pitchFamily="49" charset="0"/>
              </a:rPr>
              <a:t>|_|) (n: </a:t>
            </a:r>
            <a:r>
              <a:rPr lang="en-GB" dirty="0" err="1">
                <a:solidFill>
                  <a:srgbClr val="000000"/>
                </a:solidFill>
                <a:highlight>
                  <a:srgbClr val="FFFFFF"/>
                </a:highlight>
                <a:latin typeface="Consolas" panose="020B0609020204030204" pitchFamily="49" charset="0"/>
              </a:rPr>
              <a:t>CSharpSyntaxNode</a:t>
            </a:r>
            <a:r>
              <a:rPr lang="en-GB" dirty="0">
                <a:solidFill>
                  <a:srgbClr val="000000"/>
                </a:solidFill>
                <a:highlight>
                  <a:srgbClr val="FFFFFF"/>
                </a:highlight>
                <a:latin typeface="Consolas" panose="020B0609020204030204" pitchFamily="49" charset="0"/>
              </a:rPr>
              <a:t>) =</a:t>
            </a:r>
          </a:p>
          <a:p>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match</a:t>
            </a:r>
            <a:r>
              <a:rPr lang="en-GB" dirty="0">
                <a:solidFill>
                  <a:srgbClr val="000000"/>
                </a:solidFill>
                <a:highlight>
                  <a:srgbClr val="FFFFFF"/>
                </a:highlight>
                <a:latin typeface="Consolas" panose="020B0609020204030204" pitchFamily="49" charset="0"/>
              </a:rPr>
              <a:t> </a:t>
            </a:r>
            <a:r>
              <a:rPr lang="en-GB" dirty="0" err="1">
                <a:solidFill>
                  <a:srgbClr val="000000"/>
                </a:solidFill>
                <a:highlight>
                  <a:srgbClr val="FFFFFF"/>
                </a:highlight>
                <a:latin typeface="Consolas" panose="020B0609020204030204" pitchFamily="49" charset="0"/>
              </a:rPr>
              <a:t>n.CSharpKind</a:t>
            </a:r>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with</a:t>
            </a:r>
            <a:endParaRPr lang="en-GB" dirty="0">
              <a:solidFill>
                <a:srgbClr val="000000"/>
              </a:solidFill>
              <a:highlight>
                <a:srgbClr val="FFFFFF"/>
              </a:highlight>
              <a:latin typeface="Consolas" panose="020B0609020204030204" pitchFamily="49" charset="0"/>
            </a:endParaRPr>
          </a:p>
          <a:p>
            <a:r>
              <a:rPr lang="en-GB" dirty="0">
                <a:solidFill>
                  <a:srgbClr val="000000"/>
                </a:solidFill>
                <a:highlight>
                  <a:srgbClr val="FFFFFF"/>
                </a:highlight>
                <a:latin typeface="Consolas" panose="020B0609020204030204" pitchFamily="49" charset="0"/>
              </a:rPr>
              <a:t>        | </a:t>
            </a:r>
            <a:r>
              <a:rPr lang="en-GB" dirty="0" err="1">
                <a:solidFill>
                  <a:srgbClr val="000000"/>
                </a:solidFill>
                <a:highlight>
                  <a:srgbClr val="FFFFFF"/>
                </a:highlight>
                <a:latin typeface="Consolas" panose="020B0609020204030204" pitchFamily="49" charset="0"/>
              </a:rPr>
              <a:t>SyntaxKind.QualifiedName</a:t>
            </a:r>
            <a:r>
              <a:rPr lang="en-GB" dirty="0">
                <a:solidFill>
                  <a:srgbClr val="000000"/>
                </a:solidFill>
                <a:highlight>
                  <a:srgbClr val="FFFFFF"/>
                </a:highlight>
                <a:latin typeface="Consolas" panose="020B0609020204030204" pitchFamily="49" charset="0"/>
              </a:rPr>
              <a:t> </a:t>
            </a:r>
            <a:r>
              <a:rPr lang="en-GB" dirty="0">
                <a:solidFill>
                  <a:srgbClr val="0000FF"/>
                </a:solidFill>
                <a:highlight>
                  <a:srgbClr val="FFFFFF"/>
                </a:highlight>
                <a:latin typeface="Consolas" panose="020B0609020204030204" pitchFamily="49" charset="0"/>
              </a:rPr>
              <a:t>-&gt;</a:t>
            </a:r>
            <a:r>
              <a:rPr lang="en-GB" dirty="0">
                <a:solidFill>
                  <a:srgbClr val="000000"/>
                </a:solidFill>
                <a:highlight>
                  <a:srgbClr val="FFFFFF"/>
                </a:highlight>
                <a:latin typeface="Consolas" panose="020B0609020204030204" pitchFamily="49" charset="0"/>
              </a:rPr>
              <a:t> ...</a:t>
            </a:r>
          </a:p>
          <a:p>
            <a:r>
              <a:rPr lang="en-GB" dirty="0">
                <a:solidFill>
                  <a:srgbClr val="000000"/>
                </a:solidFill>
                <a:highlight>
                  <a:srgbClr val="FFFFFF"/>
                </a:highlight>
                <a:latin typeface="Consolas" panose="020B0609020204030204" pitchFamily="49" charset="0"/>
              </a:rPr>
              <a:t>        | _ </a:t>
            </a:r>
            <a:r>
              <a:rPr lang="en-GB" dirty="0">
                <a:solidFill>
                  <a:srgbClr val="0000FF"/>
                </a:solidFill>
                <a:highlight>
                  <a:srgbClr val="FFFFFF"/>
                </a:highlight>
                <a:latin typeface="Consolas" panose="020B0609020204030204" pitchFamily="49" charset="0"/>
              </a:rPr>
              <a:t>-&gt;</a:t>
            </a:r>
            <a:r>
              <a:rPr lang="en-GB" dirty="0">
                <a:solidFill>
                  <a:srgbClr val="000000"/>
                </a:solidFill>
                <a:highlight>
                  <a:srgbClr val="FFFFFF"/>
                </a:highlight>
                <a:latin typeface="Consolas" panose="020B0609020204030204" pitchFamily="49" charset="0"/>
              </a:rPr>
              <a:t> None</a:t>
            </a:r>
          </a:p>
        </p:txBody>
      </p:sp>
    </p:spTree>
    <p:extLst>
      <p:ext uri="{BB962C8B-B14F-4D97-AF65-F5344CB8AC3E}">
        <p14:creationId xmlns:p14="http://schemas.microsoft.com/office/powerpoint/2010/main" val="363666948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1426489" y="2294182"/>
            <a:ext cx="10005015" cy="1211680"/>
          </a:xfrm>
          <a:prstGeom prst="rect">
            <a:avLst/>
          </a:prstGeom>
        </p:spPr>
      </p:pic>
    </p:spTree>
    <p:extLst>
      <p:ext uri="{BB962C8B-B14F-4D97-AF65-F5344CB8AC3E}">
        <p14:creationId xmlns:p14="http://schemas.microsoft.com/office/powerpoint/2010/main" val="91922454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49" y="2327385"/>
            <a:ext cx="11169050" cy="2215735"/>
          </a:xfrm>
        </p:spPr>
        <p:txBody>
          <a:bodyPr/>
          <a:lstStyle/>
          <a:p>
            <a:r>
              <a:rPr lang="en-GB" sz="4799" dirty="0" smtClean="0">
                <a:latin typeface="Segoe UI Light" panose="020B0502040204020203" pitchFamily="34" charset="0"/>
              </a:rPr>
              <a:t>Relaxation Achieved</a:t>
            </a:r>
            <a:br>
              <a:rPr lang="en-GB" sz="4799" dirty="0" smtClean="0">
                <a:latin typeface="Segoe UI Light" panose="020B0502040204020203" pitchFamily="34" charset="0"/>
              </a:rPr>
            </a:br>
            <a:r>
              <a:rPr lang="en-GB" sz="4799" dirty="0">
                <a:latin typeface="Segoe UI Light" panose="020B0502040204020203" pitchFamily="34" charset="0"/>
              </a:rPr>
              <a:t/>
            </a:r>
            <a:br>
              <a:rPr lang="en-GB" sz="4799" dirty="0">
                <a:latin typeface="Segoe UI Light" panose="020B0502040204020203" pitchFamily="34" charset="0"/>
              </a:rPr>
            </a:br>
            <a:r>
              <a:rPr lang="en-GB" sz="3200" dirty="0" smtClean="0">
                <a:latin typeface="Segoe UI Light" panose="020B0502040204020203" pitchFamily="34" charset="0"/>
              </a:rPr>
              <a:t>An extremely useful mechanism that greatly expands the utility of pattern matching in the language</a:t>
            </a:r>
            <a:endParaRPr lang="en-GB" sz="3200" b="1" dirty="0">
              <a:latin typeface="Segoe UI Light" panose="020B0502040204020203" pitchFamily="34" charset="0"/>
            </a:endParaRPr>
          </a:p>
        </p:txBody>
      </p:sp>
      <p:grpSp>
        <p:nvGrpSpPr>
          <p:cNvPr id="3" name="Group 2"/>
          <p:cNvGrpSpPr/>
          <p:nvPr/>
        </p:nvGrpSpPr>
        <p:grpSpPr>
          <a:xfrm>
            <a:off x="7593496" y="198783"/>
            <a:ext cx="4452786" cy="1338469"/>
            <a:chOff x="593457" y="490177"/>
            <a:chExt cx="10790217" cy="3082919"/>
          </a:xfrm>
        </p:grpSpPr>
        <p:grpSp>
          <p:nvGrpSpPr>
            <p:cNvPr id="4" name="Group 3"/>
            <p:cNvGrpSpPr/>
            <p:nvPr/>
          </p:nvGrpSpPr>
          <p:grpSpPr>
            <a:xfrm>
              <a:off x="593457" y="490177"/>
              <a:ext cx="10790217" cy="3082919"/>
              <a:chOff x="633213" y="490177"/>
              <a:chExt cx="10790217" cy="3082919"/>
            </a:xfrm>
          </p:grpSpPr>
          <p:sp>
            <p:nvSpPr>
              <p:cNvPr id="6" name="Freeform 5"/>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smtClean="0"/>
                  <a:t>Pattern Matching</a:t>
                </a:r>
                <a:endParaRPr lang="en-GB" kern="1200" dirty="0"/>
              </a:p>
            </p:txBody>
          </p:sp>
          <p:sp>
            <p:nvSpPr>
              <p:cNvPr id="7" name="Freeform 6"/>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smtClean="0"/>
                  <a:t>Abstraction</a:t>
                </a:r>
                <a:endParaRPr lang="en-GB" kern="1200" dirty="0"/>
              </a:p>
            </p:txBody>
          </p:sp>
        </p:grpSp>
        <p:sp>
          <p:nvSpPr>
            <p:cNvPr id="5" name="Left-Right Arrow 4"/>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8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34219910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latin typeface="Segoe UI Light" panose="020B0502040204020203" pitchFamily="34" charset="0"/>
                </a:rPr>
                <a:t>Code</a:t>
              </a:r>
              <a:endParaRPr lang="en-GB" sz="54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latin typeface="Segoe UI Light" panose="020B0502040204020203" pitchFamily="34" charset="0"/>
                </a:rPr>
                <a:t>Data</a:t>
              </a:r>
              <a:endParaRPr lang="en-GB" sz="54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180825813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982" y="2314131"/>
            <a:ext cx="9259502" cy="1495794"/>
          </a:xfrm>
        </p:spPr>
        <p:txBody>
          <a:bodyPr/>
          <a:lstStyle/>
          <a:p>
            <a:pPr algn="ctr"/>
            <a:r>
              <a:rPr lang="en-GB" sz="5400" dirty="0" smtClean="0">
                <a:latin typeface="Segoe UI Light" panose="020B0502040204020203" pitchFamily="34" charset="0"/>
              </a:rPr>
              <a:t>We are living through an information revolution</a:t>
            </a:r>
            <a:endParaRPr lang="en-GB" sz="5400" b="1" dirty="0">
              <a:latin typeface="Segoe UI Light" panose="020B0502040204020203" pitchFamily="34" charset="0"/>
            </a:endParaRPr>
          </a:p>
        </p:txBody>
      </p:sp>
    </p:spTree>
    <p:extLst>
      <p:ext uri="{BB962C8B-B14F-4D97-AF65-F5344CB8AC3E}">
        <p14:creationId xmlns:p14="http://schemas.microsoft.com/office/powerpoint/2010/main" val="1987732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j-lt"/>
              </a:rPr>
              <a:t>The Information Revolution</a:t>
            </a:r>
            <a:endParaRPr lang="en-GB" dirty="0">
              <a:latin typeface="+mj-lt"/>
            </a:endParaRPr>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838" y="1447810"/>
            <a:ext cx="8047351" cy="40671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nvPr>
        </p:nvGraphicFramePr>
        <p:xfrm>
          <a:off x="4161614" y="1773678"/>
          <a:ext cx="5472608" cy="32969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9763560" y="4899687"/>
            <a:ext cx="339837" cy="184666"/>
          </a:xfrm>
          <a:prstGeom prst="rect">
            <a:avLst/>
          </a:prstGeom>
          <a:noFill/>
        </p:spPr>
        <p:txBody>
          <a:bodyPr wrap="none" lIns="0" tIns="0" rIns="0" bIns="0" rtlCol="0">
            <a:spAutoFit/>
          </a:bodyPr>
          <a:lstStyle/>
          <a:p>
            <a:r>
              <a:rPr lang="en-GB" sz="1200" b="1" dirty="0">
                <a:latin typeface="Helvetica" pitchFamily="34" charset="0"/>
              </a:rPr>
              <a:t>2012</a:t>
            </a:r>
          </a:p>
        </p:txBody>
      </p:sp>
      <p:sp>
        <p:nvSpPr>
          <p:cNvPr id="7" name="TextBox 6"/>
          <p:cNvSpPr txBox="1"/>
          <p:nvPr/>
        </p:nvSpPr>
        <p:spPr>
          <a:xfrm>
            <a:off x="10217325" y="4899687"/>
            <a:ext cx="339837" cy="184666"/>
          </a:xfrm>
          <a:prstGeom prst="rect">
            <a:avLst/>
          </a:prstGeom>
          <a:noFill/>
        </p:spPr>
        <p:txBody>
          <a:bodyPr wrap="none" lIns="0" tIns="0" rIns="0" bIns="0" rtlCol="0">
            <a:spAutoFit/>
          </a:bodyPr>
          <a:lstStyle/>
          <a:p>
            <a:r>
              <a:rPr lang="en-GB" sz="1200" b="1" dirty="0">
                <a:latin typeface="Helvetica" pitchFamily="34" charset="0"/>
              </a:rPr>
              <a:t>2013</a:t>
            </a:r>
          </a:p>
        </p:txBody>
      </p:sp>
      <p:sp>
        <p:nvSpPr>
          <p:cNvPr id="8" name="TextBox 7"/>
          <p:cNvSpPr txBox="1"/>
          <p:nvPr/>
        </p:nvSpPr>
        <p:spPr>
          <a:xfrm>
            <a:off x="9737161" y="5203865"/>
            <a:ext cx="383118" cy="184666"/>
          </a:xfrm>
          <a:prstGeom prst="rect">
            <a:avLst/>
          </a:prstGeom>
          <a:noFill/>
        </p:spPr>
        <p:txBody>
          <a:bodyPr wrap="none" lIns="0" tIns="0" rIns="0" bIns="0" rtlCol="0">
            <a:spAutoFit/>
          </a:bodyPr>
          <a:lstStyle/>
          <a:p>
            <a:r>
              <a:rPr lang="en-GB" sz="1200" b="1" dirty="0">
                <a:latin typeface="Helvetica" pitchFamily="34" charset="0"/>
              </a:rPr>
              <a:t>6,432</a:t>
            </a:r>
          </a:p>
        </p:txBody>
      </p:sp>
      <p:sp>
        <p:nvSpPr>
          <p:cNvPr id="9" name="TextBox 8"/>
          <p:cNvSpPr txBox="1"/>
          <p:nvPr/>
        </p:nvSpPr>
        <p:spPr>
          <a:xfrm>
            <a:off x="10199924" y="5203864"/>
            <a:ext cx="468077" cy="184666"/>
          </a:xfrm>
          <a:prstGeom prst="rect">
            <a:avLst/>
          </a:prstGeom>
          <a:noFill/>
        </p:spPr>
        <p:txBody>
          <a:bodyPr wrap="none" lIns="0" tIns="0" rIns="0" bIns="0" rtlCol="0">
            <a:spAutoFit/>
          </a:bodyPr>
          <a:lstStyle/>
          <a:p>
            <a:r>
              <a:rPr lang="en-GB" sz="1200" b="1" dirty="0">
                <a:latin typeface="Helvetica" pitchFamily="34" charset="0"/>
              </a:rPr>
              <a:t>10,537</a:t>
            </a:r>
          </a:p>
        </p:txBody>
      </p:sp>
    </p:spTree>
    <p:extLst>
      <p:ext uri="{BB962C8B-B14F-4D97-AF65-F5344CB8AC3E}">
        <p14:creationId xmlns:p14="http://schemas.microsoft.com/office/powerpoint/2010/main" val="2452706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Paradigm Locator</a:t>
            </a:r>
            <a:endParaRPr lang="en-GB" dirty="0">
              <a:latin typeface="Segoe UI Light" panose="020B0502040204020203" pitchFamily="34" charset="0"/>
            </a:endParaRPr>
          </a:p>
        </p:txBody>
      </p:sp>
      <p:graphicFrame>
        <p:nvGraphicFramePr>
          <p:cNvPr id="3" name="Diagram 2"/>
          <p:cNvGraphicFramePr/>
          <p:nvPr>
            <p:extLst/>
          </p:nvPr>
        </p:nvGraphicFramePr>
        <p:xfrm>
          <a:off x="2009777" y="1038227"/>
          <a:ext cx="8048625" cy="4962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ular Callout 3"/>
          <p:cNvSpPr/>
          <p:nvPr/>
        </p:nvSpPr>
        <p:spPr>
          <a:xfrm>
            <a:off x="5584328" y="4120151"/>
            <a:ext cx="4797116" cy="2708424"/>
          </a:xfrm>
          <a:prstGeom prst="wedgeRectCallout">
            <a:avLst>
              <a:gd name="adj1" fmla="val -43416"/>
              <a:gd name="adj2" fmla="val -6735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lIns="91430" tIns="45715" rIns="91430" bIns="45715" rtlCol="0" anchor="ctr">
            <a:spAutoFit/>
          </a:bodyPr>
          <a:lstStyle/>
          <a:p>
            <a:r>
              <a:rPr lang="en-US" sz="2000" b="1" dirty="0" smtClean="0">
                <a:latin typeface="Segoe UI Light" panose="020B0502040204020203" pitchFamily="34" charset="0"/>
              </a:rPr>
              <a:t>Options</a:t>
            </a:r>
            <a:endParaRPr lang="en-US" sz="2000" b="1" dirty="0">
              <a:latin typeface="Segoe UI Light" panose="020B0502040204020203" pitchFamily="34" charset="0"/>
            </a:endParaRPr>
          </a:p>
          <a:p>
            <a:endParaRPr lang="en-US" sz="1000" b="1" dirty="0">
              <a:latin typeface="Segoe UI Light" panose="020B0502040204020203" pitchFamily="34" charset="0"/>
            </a:endParaRPr>
          </a:p>
          <a:p>
            <a:pPr marL="342862" indent="-342862">
              <a:buFont typeface="Arial" pitchFamily="34" charset="0"/>
              <a:buChar char="•"/>
            </a:pPr>
            <a:r>
              <a:rPr lang="en-US" sz="2000" b="1" dirty="0">
                <a:latin typeface="Segoe UI Light" panose="020B0502040204020203" pitchFamily="34" charset="0"/>
              </a:rPr>
              <a:t>make statically typed </a:t>
            </a:r>
            <a:r>
              <a:rPr lang="en-US" sz="2000" b="1" dirty="0" err="1">
                <a:latin typeface="Segoe UI Light" panose="020B0502040204020203" pitchFamily="34" charset="0"/>
              </a:rPr>
              <a:t>langs</a:t>
            </a:r>
            <a:r>
              <a:rPr lang="en-US" sz="2000" b="1" dirty="0">
                <a:latin typeface="Segoe UI Light" panose="020B0502040204020203" pitchFamily="34" charset="0"/>
              </a:rPr>
              <a:t> </a:t>
            </a:r>
            <a:r>
              <a:rPr lang="en-US" sz="2000" b="1" dirty="0">
                <a:solidFill>
                  <a:srgbClr val="FFFF00"/>
                </a:solidFill>
                <a:latin typeface="Segoe UI Light" panose="020B0502040204020203" pitchFamily="34" charset="0"/>
              </a:rPr>
              <a:t>more dynamic</a:t>
            </a:r>
          </a:p>
          <a:p>
            <a:pPr marL="342862" indent="-342862">
              <a:buFont typeface="Arial" pitchFamily="34" charset="0"/>
              <a:buChar char="•"/>
            </a:pPr>
            <a:endParaRPr lang="en-US" sz="1000" b="1" dirty="0">
              <a:latin typeface="Segoe UI Light" panose="020B0502040204020203" pitchFamily="34" charset="0"/>
            </a:endParaRPr>
          </a:p>
          <a:p>
            <a:pPr marL="342862" indent="-342862">
              <a:buFont typeface="Arial" pitchFamily="34" charset="0"/>
              <a:buChar char="•"/>
            </a:pPr>
            <a:r>
              <a:rPr lang="en-US" sz="2000" b="1" dirty="0">
                <a:latin typeface="Segoe UI Light" panose="020B0502040204020203" pitchFamily="34" charset="0"/>
              </a:rPr>
              <a:t>make dynamically typed </a:t>
            </a:r>
            <a:r>
              <a:rPr lang="en-US" sz="2000" b="1" dirty="0" err="1">
                <a:latin typeface="Segoe UI Light" panose="020B0502040204020203" pitchFamily="34" charset="0"/>
              </a:rPr>
              <a:t>langs</a:t>
            </a:r>
            <a:r>
              <a:rPr lang="en-US" sz="2000" b="1" dirty="0">
                <a:latin typeface="Segoe UI Light" panose="020B0502040204020203" pitchFamily="34" charset="0"/>
              </a:rPr>
              <a:t> </a:t>
            </a:r>
            <a:r>
              <a:rPr lang="en-US" sz="2000" b="1" dirty="0">
                <a:solidFill>
                  <a:srgbClr val="FFFF00"/>
                </a:solidFill>
                <a:latin typeface="Segoe UI Light" panose="020B0502040204020203" pitchFamily="34" charset="0"/>
              </a:rPr>
              <a:t>more static</a:t>
            </a:r>
          </a:p>
          <a:p>
            <a:pPr marL="342862" indent="-342862">
              <a:buFont typeface="Arial" pitchFamily="34" charset="0"/>
              <a:buChar char="•"/>
            </a:pPr>
            <a:endParaRPr lang="en-US" sz="1000" b="1" dirty="0">
              <a:latin typeface="Segoe UI Light" panose="020B0502040204020203" pitchFamily="34" charset="0"/>
            </a:endParaRPr>
          </a:p>
          <a:p>
            <a:pPr marL="342862" indent="-342862">
              <a:buFont typeface="Arial" pitchFamily="34" charset="0"/>
              <a:buChar char="•"/>
            </a:pPr>
            <a:r>
              <a:rPr lang="en-US" sz="2000" b="1" dirty="0">
                <a:solidFill>
                  <a:srgbClr val="FFFF00"/>
                </a:solidFill>
                <a:latin typeface="Segoe UI Light" panose="020B0502040204020203" pitchFamily="34" charset="0"/>
              </a:rPr>
              <a:t>apply moderated static typing </a:t>
            </a:r>
            <a:r>
              <a:rPr lang="en-US" sz="2000" b="1" dirty="0">
                <a:latin typeface="Segoe UI Light" panose="020B0502040204020203" pitchFamily="34" charset="0"/>
              </a:rPr>
              <a:t>much more broadly</a:t>
            </a:r>
            <a:endParaRPr lang="en-US" sz="2000" b="1" dirty="0">
              <a:solidFill>
                <a:srgbClr val="FFFF00"/>
              </a:solidFill>
              <a:latin typeface="Segoe UI Light" panose="020B0502040204020203" pitchFamily="34" charset="0"/>
            </a:endParaRPr>
          </a:p>
        </p:txBody>
      </p:sp>
    </p:spTree>
    <p:extLst>
      <p:ext uri="{BB962C8B-B14F-4D97-AF65-F5344CB8AC3E}">
        <p14:creationId xmlns:p14="http://schemas.microsoft.com/office/powerpoint/2010/main" val="2648515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Functional</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smtClean="0">
                  <a:latin typeface="Segoe UI Light" panose="020B0502040204020203" pitchFamily="34" charset="0"/>
                </a:rPr>
                <a:t>Interop</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100558496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Segoe UI Light" panose="020B0502040204020203" pitchFamily="34" charset="0"/>
              </a:rPr>
              <a:t>We need to bring information </a:t>
            </a:r>
            <a:r>
              <a:rPr lang="en-GB" b="1" dirty="0" smtClean="0">
                <a:latin typeface="Segoe UI Light" panose="020B0502040204020203" pitchFamily="34" charset="0"/>
              </a:rPr>
              <a:t>into</a:t>
            </a:r>
            <a:r>
              <a:rPr lang="en-GB" dirty="0" smtClean="0">
                <a:latin typeface="Segoe UI Light" panose="020B0502040204020203" pitchFamily="34" charset="0"/>
              </a:rPr>
              <a:t> the language…</a:t>
            </a:r>
            <a:br>
              <a:rPr lang="en-GB" dirty="0" smtClean="0">
                <a:latin typeface="Segoe UI Light" panose="020B0502040204020203" pitchFamily="34" charset="0"/>
              </a:rPr>
            </a:br>
            <a:r>
              <a:rPr lang="en-GB" dirty="0" smtClean="0">
                <a:latin typeface="Segoe UI Light" panose="020B0502040204020203" pitchFamily="34" charset="0"/>
              </a:rPr>
              <a:t/>
            </a:r>
            <a:br>
              <a:rPr lang="en-GB" dirty="0" smtClean="0">
                <a:latin typeface="Segoe UI Light" panose="020B0502040204020203" pitchFamily="34" charset="0"/>
              </a:rPr>
            </a:br>
            <a:r>
              <a:rPr lang="en-GB" sz="3400" dirty="0">
                <a:latin typeface="Segoe UI Light" panose="020B0502040204020203" pitchFamily="34" charset="0"/>
              </a:rPr>
              <a:t>At </a:t>
            </a:r>
            <a:r>
              <a:rPr lang="en-GB" sz="3400" b="1" dirty="0">
                <a:latin typeface="Segoe UI Light" panose="020B0502040204020203" pitchFamily="34" charset="0"/>
              </a:rPr>
              <a:t>internet-scale</a:t>
            </a:r>
            <a:r>
              <a:rPr lang="en-GB" sz="3400" dirty="0">
                <a:latin typeface="Segoe UI Light" panose="020B0502040204020203" pitchFamily="34" charset="0"/>
              </a:rPr>
              <a:t>, </a:t>
            </a:r>
            <a:r>
              <a:rPr lang="en-GB" sz="3400" b="1" dirty="0">
                <a:latin typeface="Segoe UI Light" panose="020B0502040204020203" pitchFamily="34" charset="0"/>
              </a:rPr>
              <a:t>strongly tooled</a:t>
            </a:r>
            <a:r>
              <a:rPr lang="en-GB" sz="3400" dirty="0">
                <a:latin typeface="Segoe UI Light" panose="020B0502040204020203" pitchFamily="34" charset="0"/>
              </a:rPr>
              <a:t>, </a:t>
            </a:r>
            <a:r>
              <a:rPr lang="en-GB" sz="3400" b="1" dirty="0">
                <a:latin typeface="Segoe UI Light" panose="020B0502040204020203" pitchFamily="34" charset="0"/>
              </a:rPr>
              <a:t>strongly typed</a:t>
            </a:r>
            <a:endParaRPr lang="en-GB" b="1" dirty="0">
              <a:latin typeface="Segoe UI Light" panose="020B0502040204020203" pitchFamily="34" charset="0"/>
            </a:endParaRPr>
          </a:p>
        </p:txBody>
      </p:sp>
    </p:spTree>
    <p:extLst>
      <p:ext uri="{BB962C8B-B14F-4D97-AF65-F5344CB8AC3E}">
        <p14:creationId xmlns:p14="http://schemas.microsoft.com/office/powerpoint/2010/main" val="229204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641" y="2327383"/>
            <a:ext cx="11176000" cy="1994392"/>
          </a:xfrm>
        </p:spPr>
        <p:txBody>
          <a:bodyPr/>
          <a:lstStyle/>
          <a:p>
            <a:r>
              <a:rPr lang="en-GB" sz="3600" dirty="0">
                <a:latin typeface="Segoe UI Light" panose="020B0502040204020203" pitchFamily="34" charset="0"/>
                <a:hlinkClick r:id="rId2"/>
              </a:rPr>
              <a:t>http://</a:t>
            </a:r>
            <a:r>
              <a:rPr lang="en-GB" sz="3600" dirty="0" smtClean="0">
                <a:latin typeface="Segoe UI Light" panose="020B0502040204020203" pitchFamily="34" charset="0"/>
                <a:hlinkClick r:id="rId2"/>
              </a:rPr>
              <a:t>fsharp.github.io/FSharp.Data/images/csv.gif</a:t>
            </a:r>
            <a:r>
              <a:rPr lang="en-GB" sz="3600" dirty="0" smtClean="0">
                <a:latin typeface="Segoe UI Light" panose="020B0502040204020203" pitchFamily="34" charset="0"/>
              </a:rPr>
              <a:t> </a:t>
            </a:r>
            <a:br>
              <a:rPr lang="en-GB" sz="3600" dirty="0" smtClean="0">
                <a:latin typeface="Segoe UI Light" panose="020B0502040204020203" pitchFamily="34" charset="0"/>
              </a:rPr>
            </a:br>
            <a:r>
              <a:rPr lang="en-GB" sz="3600" dirty="0">
                <a:latin typeface="Segoe UI Light" panose="020B0502040204020203" pitchFamily="34" charset="0"/>
              </a:rPr>
              <a:t/>
            </a:r>
            <a:br>
              <a:rPr lang="en-GB" sz="3600" dirty="0">
                <a:latin typeface="Segoe UI Light" panose="020B0502040204020203" pitchFamily="34" charset="0"/>
              </a:rPr>
            </a:br>
            <a:r>
              <a:rPr lang="en-GB" sz="3600" dirty="0">
                <a:latin typeface="Segoe UI Light" panose="020B0502040204020203" pitchFamily="34" charset="0"/>
                <a:hlinkClick r:id="rId3"/>
              </a:rPr>
              <a:t>http://</a:t>
            </a:r>
            <a:r>
              <a:rPr lang="en-GB" sz="3600" dirty="0" smtClean="0">
                <a:latin typeface="Segoe UI Light" panose="020B0502040204020203" pitchFamily="34" charset="0"/>
                <a:hlinkClick r:id="rId3"/>
              </a:rPr>
              <a:t>fsharp.github.io/FSharp.Data/images/wb.gif</a:t>
            </a:r>
            <a:r>
              <a:rPr lang="en-GB" sz="3600" dirty="0" smtClean="0">
                <a:latin typeface="Segoe UI Light" panose="020B0502040204020203" pitchFamily="34" charset="0"/>
              </a:rPr>
              <a:t/>
            </a:r>
            <a:br>
              <a:rPr lang="en-GB" sz="3600" dirty="0" smtClean="0">
                <a:latin typeface="Segoe UI Light" panose="020B0502040204020203" pitchFamily="34" charset="0"/>
              </a:rPr>
            </a:br>
            <a:endParaRPr lang="en-GB" sz="3600" dirty="0">
              <a:latin typeface="Segoe UI Light" panose="020B0502040204020203" pitchFamily="34" charset="0"/>
            </a:endParaRPr>
          </a:p>
        </p:txBody>
      </p:sp>
    </p:spTree>
    <p:extLst>
      <p:ext uri="{BB962C8B-B14F-4D97-AF65-F5344CB8AC3E}">
        <p14:creationId xmlns:p14="http://schemas.microsoft.com/office/powerpoint/2010/main" val="1568002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41" y="2327383"/>
            <a:ext cx="11176000" cy="2409890"/>
          </a:xfrm>
        </p:spPr>
        <p:txBody>
          <a:bodyPr/>
          <a:lstStyle/>
          <a:p>
            <a:pPr algn="ctr"/>
            <a:r>
              <a:rPr lang="en-GB" dirty="0" smtClean="0">
                <a:latin typeface="Segoe UI Light" panose="020B0502040204020203" pitchFamily="34" charset="0"/>
              </a:rPr>
              <a:t>Relaxation Achieved (200%)</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sz="2800" dirty="0" smtClean="0">
                <a:latin typeface="Segoe UI Light" panose="020B0502040204020203" pitchFamily="34" charset="0"/>
              </a:rPr>
              <a:t>F# Type Providers have been a staggeringly successful feature – their range of useful application is enormous.  They bring data and typed programming into synthesis like no other feature around</a:t>
            </a:r>
            <a:endParaRPr lang="en-GB" b="1" dirty="0">
              <a:latin typeface="Segoe UI Light" panose="020B0502040204020203" pitchFamily="34" charset="0"/>
            </a:endParaRPr>
          </a:p>
        </p:txBody>
      </p:sp>
      <p:grpSp>
        <p:nvGrpSpPr>
          <p:cNvPr id="3" name="Group 2"/>
          <p:cNvGrpSpPr/>
          <p:nvPr/>
        </p:nvGrpSpPr>
        <p:grpSpPr>
          <a:xfrm>
            <a:off x="7593496" y="198783"/>
            <a:ext cx="4452786" cy="1338469"/>
            <a:chOff x="593457" y="490177"/>
            <a:chExt cx="10790217" cy="3082919"/>
          </a:xfrm>
        </p:grpSpPr>
        <p:grpSp>
          <p:nvGrpSpPr>
            <p:cNvPr id="4" name="Group 3"/>
            <p:cNvGrpSpPr/>
            <p:nvPr/>
          </p:nvGrpSpPr>
          <p:grpSpPr>
            <a:xfrm>
              <a:off x="593457" y="490177"/>
              <a:ext cx="10790217" cy="3082919"/>
              <a:chOff x="633213" y="490177"/>
              <a:chExt cx="10790217" cy="3082919"/>
            </a:xfrm>
          </p:grpSpPr>
          <p:sp>
            <p:nvSpPr>
              <p:cNvPr id="6" name="Freeform 5"/>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smtClean="0"/>
                  <a:t>Code</a:t>
                </a:r>
                <a:endParaRPr lang="en-GB" kern="1200" dirty="0"/>
              </a:p>
            </p:txBody>
          </p:sp>
          <p:sp>
            <p:nvSpPr>
              <p:cNvPr id="7" name="Freeform 6"/>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smtClean="0"/>
                  <a:t>Data</a:t>
                </a:r>
                <a:endParaRPr lang="en-GB" kern="1200" dirty="0"/>
              </a:p>
            </p:txBody>
          </p:sp>
        </p:grpSp>
        <p:sp>
          <p:nvSpPr>
            <p:cNvPr id="5" name="Left-Right Arrow 4"/>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8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456023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t>X</a:t>
              </a:r>
              <a:endParaRPr lang="en-GB" sz="6000" kern="1200" dirty="0"/>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t>Y</a:t>
              </a:r>
              <a:endParaRPr lang="en-GB" sz="6000" kern="1200" dirty="0"/>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2" name="TextBox 1"/>
          <p:cNvSpPr txBox="1"/>
          <p:nvPr/>
        </p:nvSpPr>
        <p:spPr>
          <a:xfrm>
            <a:off x="5871294" y="1445067"/>
            <a:ext cx="440826" cy="1231106"/>
          </a:xfrm>
          <a:prstGeom prst="rect">
            <a:avLst/>
          </a:prstGeom>
          <a:noFill/>
        </p:spPr>
        <p:txBody>
          <a:bodyPr wrap="none" lIns="0" tIns="0" rIns="0" bIns="0" rtlCol="0">
            <a:spAutoFit/>
          </a:bodyPr>
          <a:lstStyle/>
          <a:p>
            <a:r>
              <a:rPr lang="en-GB" sz="8000" b="1" dirty="0" smtClean="0">
                <a:gradFill>
                  <a:gsLst>
                    <a:gs pos="0">
                      <a:schemeClr val="tx1"/>
                    </a:gs>
                    <a:gs pos="86000">
                      <a:schemeClr val="tx1"/>
                    </a:gs>
                  </a:gsLst>
                  <a:lin ang="5400000" scaled="0"/>
                </a:gradFill>
                <a:latin typeface="Segoe Light" pitchFamily="34" charset="0"/>
              </a:rPr>
              <a:t>?</a:t>
            </a:r>
            <a:endParaRPr lang="en-GB" sz="2200" b="1"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233670101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t>Sync</a:t>
              </a:r>
              <a:endParaRPr lang="en-GB" sz="5400" kern="1200" dirty="0"/>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err="1" smtClean="0"/>
                <a:t>Async</a:t>
              </a:r>
              <a:endParaRPr lang="en-GB" sz="5400" kern="1200" dirty="0"/>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250728461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41" y="2327383"/>
            <a:ext cx="11176000" cy="2257541"/>
          </a:xfrm>
        </p:spPr>
        <p:txBody>
          <a:bodyPr/>
          <a:lstStyle/>
          <a:p>
            <a:pPr algn="ctr"/>
            <a:r>
              <a:rPr lang="en-GB" dirty="0" smtClean="0">
                <a:latin typeface="Segoe UI Light" panose="020B0502040204020203" pitchFamily="34" charset="0"/>
              </a:rPr>
              <a:t>Relaxation Achieved (200%)</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sz="2800" dirty="0" smtClean="0">
                <a:latin typeface="Segoe UI Light" panose="020B0502040204020203" pitchFamily="34" charset="0"/>
              </a:rPr>
              <a:t>See F# </a:t>
            </a:r>
            <a:r>
              <a:rPr lang="en-GB" sz="2800" dirty="0" err="1" smtClean="0">
                <a:latin typeface="Segoe UI Light" panose="020B0502040204020203" pitchFamily="34" charset="0"/>
              </a:rPr>
              <a:t>Async</a:t>
            </a:r>
            <a:r>
              <a:rPr lang="en-GB" sz="2800" dirty="0" smtClean="0">
                <a:latin typeface="Segoe UI Light" panose="020B0502040204020203" pitchFamily="34" charset="0"/>
              </a:rPr>
              <a:t> </a:t>
            </a:r>
            <a:br>
              <a:rPr lang="en-GB" sz="2800" dirty="0" smtClean="0">
                <a:latin typeface="Segoe UI Light" panose="020B0502040204020203" pitchFamily="34" charset="0"/>
              </a:rPr>
            </a:br>
            <a:endParaRPr lang="en-GB" b="1" dirty="0">
              <a:latin typeface="Segoe UI Light" panose="020B0502040204020203" pitchFamily="34" charset="0"/>
            </a:endParaRPr>
          </a:p>
        </p:txBody>
      </p:sp>
      <p:grpSp>
        <p:nvGrpSpPr>
          <p:cNvPr id="3" name="Group 2"/>
          <p:cNvGrpSpPr/>
          <p:nvPr/>
        </p:nvGrpSpPr>
        <p:grpSpPr>
          <a:xfrm>
            <a:off x="7593496" y="198783"/>
            <a:ext cx="4452786" cy="1338469"/>
            <a:chOff x="593457" y="490177"/>
            <a:chExt cx="10790217" cy="3082919"/>
          </a:xfrm>
        </p:grpSpPr>
        <p:grpSp>
          <p:nvGrpSpPr>
            <p:cNvPr id="4" name="Group 3"/>
            <p:cNvGrpSpPr/>
            <p:nvPr/>
          </p:nvGrpSpPr>
          <p:grpSpPr>
            <a:xfrm>
              <a:off x="593457" y="490177"/>
              <a:ext cx="10790217" cy="3082919"/>
              <a:chOff x="633213" y="490177"/>
              <a:chExt cx="10790217" cy="3082919"/>
            </a:xfrm>
          </p:grpSpPr>
          <p:sp>
            <p:nvSpPr>
              <p:cNvPr id="6" name="Freeform 5"/>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smtClean="0"/>
                  <a:t>Sync</a:t>
                </a:r>
                <a:endParaRPr lang="en-GB" kern="1200" dirty="0"/>
              </a:p>
            </p:txBody>
          </p:sp>
          <p:sp>
            <p:nvSpPr>
              <p:cNvPr id="7" name="Freeform 6"/>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err="1" smtClean="0"/>
                  <a:t>Async</a:t>
                </a:r>
                <a:endParaRPr lang="en-GB" kern="1200" dirty="0"/>
              </a:p>
            </p:txBody>
          </p:sp>
        </p:grpSp>
        <p:sp>
          <p:nvSpPr>
            <p:cNvPr id="5" name="Left-Right Arrow 4"/>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8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2854452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t>Numbers</a:t>
              </a:r>
              <a:endParaRPr lang="en-GB" sz="5400" kern="1200" dirty="0"/>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t>Numbers-with Units</a:t>
              </a:r>
              <a:endParaRPr lang="en-GB" sz="5400" kern="1200" dirty="0"/>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139957933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41" y="2327383"/>
            <a:ext cx="11176000" cy="2797689"/>
          </a:xfrm>
        </p:spPr>
        <p:txBody>
          <a:bodyPr/>
          <a:lstStyle/>
          <a:p>
            <a:pPr algn="ctr"/>
            <a:r>
              <a:rPr lang="en-GB" dirty="0" smtClean="0">
                <a:latin typeface="Segoe UI Light" panose="020B0502040204020203" pitchFamily="34" charset="0"/>
              </a:rPr>
              <a:t>Relaxation Achieved (95%)</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sz="2800" dirty="0" smtClean="0">
                <a:latin typeface="Segoe UI Light" panose="020B0502040204020203" pitchFamily="34" charset="0"/>
              </a:rPr>
              <a:t>F# units-of-measure are good, useful and non-intrusive. </a:t>
            </a:r>
            <a:br>
              <a:rPr lang="en-GB" sz="2800" dirty="0" smtClean="0">
                <a:latin typeface="Segoe UI Light" panose="020B0502040204020203" pitchFamily="34" charset="0"/>
              </a:rPr>
            </a:br>
            <a:r>
              <a:rPr lang="en-GB" sz="2800" dirty="0">
                <a:latin typeface="Segoe UI Light" panose="020B0502040204020203" pitchFamily="34" charset="0"/>
              </a:rPr>
              <a:t/>
            </a:r>
            <a:br>
              <a:rPr lang="en-GB" sz="2800" dirty="0">
                <a:latin typeface="Segoe UI Light" panose="020B0502040204020203" pitchFamily="34" charset="0"/>
              </a:rPr>
            </a:br>
            <a:r>
              <a:rPr lang="en-GB" sz="2800" dirty="0" smtClean="0">
                <a:latin typeface="Segoe UI Light" panose="020B0502040204020203" pitchFamily="34" charset="0"/>
              </a:rPr>
              <a:t>But there must surely be further ways to generalize the addition of meta-annotations and checking. Haskell work is exploring this.</a:t>
            </a:r>
            <a:endParaRPr lang="en-GB" b="1" dirty="0">
              <a:latin typeface="Segoe UI Light" panose="020B0502040204020203" pitchFamily="34" charset="0"/>
            </a:endParaRPr>
          </a:p>
        </p:txBody>
      </p:sp>
      <p:grpSp>
        <p:nvGrpSpPr>
          <p:cNvPr id="3" name="Group 2"/>
          <p:cNvGrpSpPr/>
          <p:nvPr/>
        </p:nvGrpSpPr>
        <p:grpSpPr>
          <a:xfrm>
            <a:off x="7593496" y="198783"/>
            <a:ext cx="4452786" cy="1338469"/>
            <a:chOff x="593457" y="490177"/>
            <a:chExt cx="10790217" cy="3082919"/>
          </a:xfrm>
        </p:grpSpPr>
        <p:grpSp>
          <p:nvGrpSpPr>
            <p:cNvPr id="4" name="Group 3"/>
            <p:cNvGrpSpPr/>
            <p:nvPr/>
          </p:nvGrpSpPr>
          <p:grpSpPr>
            <a:xfrm>
              <a:off x="593457" y="490177"/>
              <a:ext cx="10790217" cy="3082919"/>
              <a:chOff x="633213" y="490177"/>
              <a:chExt cx="10790217" cy="3082919"/>
            </a:xfrm>
          </p:grpSpPr>
          <p:sp>
            <p:nvSpPr>
              <p:cNvPr id="6" name="Freeform 5"/>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smtClean="0"/>
                  <a:t>Units</a:t>
                </a:r>
                <a:endParaRPr lang="en-GB" kern="1200" dirty="0"/>
              </a:p>
            </p:txBody>
          </p:sp>
          <p:sp>
            <p:nvSpPr>
              <p:cNvPr id="7" name="Freeform 6"/>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smtClean="0"/>
                  <a:t>Non-units</a:t>
                </a:r>
                <a:endParaRPr lang="en-GB" kern="1200" dirty="0"/>
              </a:p>
            </p:txBody>
          </p:sp>
        </p:grpSp>
        <p:sp>
          <p:nvSpPr>
            <p:cNvPr id="5" name="Left-Right Arrow 4"/>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8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949594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t>GPU</a:t>
              </a:r>
              <a:endParaRPr lang="en-GB" sz="5400" kern="1200" dirty="0"/>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t>CPU</a:t>
              </a:r>
              <a:endParaRPr lang="en-GB" sz="5400" kern="1200" dirty="0"/>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128079260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8520" y="395552"/>
            <a:ext cx="11176000" cy="757195"/>
          </a:xfrm>
        </p:spPr>
        <p:txBody>
          <a:bodyPr/>
          <a:lstStyle/>
          <a:p>
            <a:r>
              <a:rPr lang="en-GB" dirty="0" smtClean="0">
                <a:latin typeface="Segoe UI Light" panose="020B0502040204020203" pitchFamily="34" charset="0"/>
              </a:rPr>
              <a:t>fsharp.org/use/</a:t>
            </a:r>
            <a:r>
              <a:rPr lang="en-GB" dirty="0" err="1" smtClean="0">
                <a:latin typeface="Segoe UI Light" panose="020B0502040204020203" pitchFamily="34" charset="0"/>
              </a:rPr>
              <a:t>gpu</a:t>
            </a:r>
            <a:endParaRPr lang="en-GB" dirty="0">
              <a:latin typeface="Segoe UI Light" panose="020B0502040204020203" pitchFamily="34" charset="0"/>
            </a:endParaRPr>
          </a:p>
        </p:txBody>
      </p:sp>
      <p:graphicFrame>
        <p:nvGraphicFramePr>
          <p:cNvPr id="3" name="Diagram 2"/>
          <p:cNvGraphicFramePr/>
          <p:nvPr>
            <p:extLst>
              <p:ext uri="{D42A27DB-BD31-4B8C-83A1-F6EECF244321}">
                <p14:modId xmlns:p14="http://schemas.microsoft.com/office/powerpoint/2010/main" val="608302052"/>
              </p:ext>
            </p:extLst>
          </p:nvPr>
        </p:nvGraphicFramePr>
        <p:xfrm>
          <a:off x="3260035" y="2557669"/>
          <a:ext cx="5832075" cy="1803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7747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5DBDC61F-9554-4F83-A359-6FE8F2984F7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669E2EAA-F978-4128-8C51-F9713E15912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3227037"/>
          </a:xfrm>
        </p:spPr>
        <p:txBody>
          <a:bodyPr/>
          <a:lstStyle/>
          <a:p>
            <a:r>
              <a:rPr lang="en-GB" sz="4000" dirty="0" smtClean="0">
                <a:latin typeface="Segoe UI Light" panose="020B0502040204020203" pitchFamily="34" charset="0"/>
              </a:rPr>
              <a:t>Then (2003)</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3600" dirty="0">
                <a:gradFill>
                  <a:gsLst>
                    <a:gs pos="0">
                      <a:schemeClr val="tx1"/>
                    </a:gs>
                    <a:gs pos="86000">
                      <a:schemeClr val="tx1"/>
                    </a:gs>
                  </a:gsLst>
                  <a:lin ang="5400000" scaled="0"/>
                </a:gradFill>
                <a:latin typeface="Segoe Light" pitchFamily="34" charset="0"/>
              </a:rPr>
              <a:t>Functional languages were </a:t>
            </a:r>
            <a:r>
              <a:rPr lang="en-GB" sz="3600" b="1" dirty="0" smtClean="0">
                <a:gradFill>
                  <a:gsLst>
                    <a:gs pos="0">
                      <a:schemeClr val="tx1"/>
                    </a:gs>
                    <a:gs pos="86000">
                      <a:schemeClr val="tx1"/>
                    </a:gs>
                  </a:gsLst>
                  <a:lin ang="5400000" scaled="0"/>
                </a:gradFill>
                <a:latin typeface="Segoe Light" pitchFamily="34" charset="0"/>
              </a:rPr>
              <a:t>isolated</a:t>
            </a:r>
            <a:r>
              <a:rPr lang="en-GB" sz="3600" dirty="0">
                <a:gradFill>
                  <a:gsLst>
                    <a:gs pos="0">
                      <a:schemeClr val="tx1"/>
                    </a:gs>
                    <a:gs pos="86000">
                      <a:schemeClr val="tx1"/>
                    </a:gs>
                  </a:gsLst>
                  <a:lin ang="5400000" scaled="0"/>
                </a:gradFill>
                <a:latin typeface="Segoe Light" pitchFamily="34" charset="0"/>
              </a:rPr>
              <a:t>, </a:t>
            </a:r>
            <a:r>
              <a:rPr lang="en-GB" sz="3600" b="1" dirty="0">
                <a:gradFill>
                  <a:gsLst>
                    <a:gs pos="0">
                      <a:schemeClr val="tx1"/>
                    </a:gs>
                    <a:gs pos="86000">
                      <a:schemeClr val="tx1"/>
                    </a:gs>
                  </a:gsLst>
                  <a:lin ang="5400000" scaled="0"/>
                </a:gradFill>
                <a:latin typeface="Segoe Light" pitchFamily="34" charset="0"/>
              </a:rPr>
              <a:t>non-interoperable</a:t>
            </a:r>
            <a:r>
              <a:rPr lang="en-GB" sz="3600" dirty="0">
                <a:gradFill>
                  <a:gsLst>
                    <a:gs pos="0">
                      <a:schemeClr val="tx1"/>
                    </a:gs>
                    <a:gs pos="86000">
                      <a:schemeClr val="tx1"/>
                    </a:gs>
                  </a:gsLst>
                  <a:lin ang="5400000" scaled="0"/>
                </a:gradFill>
                <a:latin typeface="Segoe Light" pitchFamily="34" charset="0"/>
              </a:rPr>
              <a:t>, </a:t>
            </a:r>
            <a:r>
              <a:rPr lang="en-GB" sz="3600" b="1" dirty="0">
                <a:gradFill>
                  <a:gsLst>
                    <a:gs pos="0">
                      <a:schemeClr val="tx1"/>
                    </a:gs>
                    <a:gs pos="86000">
                      <a:schemeClr val="tx1"/>
                    </a:gs>
                  </a:gsLst>
                  <a:lin ang="5400000" scaled="0"/>
                </a:gradFill>
                <a:latin typeface="Segoe Light" pitchFamily="34" charset="0"/>
              </a:rPr>
              <a:t>using their own VMs</a:t>
            </a:r>
            <a:r>
              <a:rPr lang="en-GB" sz="3600" dirty="0">
                <a:gradFill>
                  <a:gsLst>
                    <a:gs pos="0">
                      <a:schemeClr val="tx1"/>
                    </a:gs>
                    <a:gs pos="86000">
                      <a:schemeClr val="tx1"/>
                    </a:gs>
                  </a:gsLst>
                  <a:lin ang="5400000" scaled="0"/>
                </a:gradFill>
                <a:latin typeface="Segoe Light" pitchFamily="34" charset="0"/>
              </a:rPr>
              <a:t>. Interop standards like C-calls, </a:t>
            </a:r>
            <a:r>
              <a:rPr lang="en-GB" sz="3600" dirty="0" smtClean="0">
                <a:gradFill>
                  <a:gsLst>
                    <a:gs pos="0">
                      <a:schemeClr val="tx1"/>
                    </a:gs>
                    <a:gs pos="86000">
                      <a:schemeClr val="tx1"/>
                    </a:gs>
                  </a:gsLst>
                  <a:lin ang="5400000" scaled="0"/>
                </a:gradFill>
                <a:latin typeface="Segoe Light" pitchFamily="34" charset="0"/>
              </a:rPr>
              <a:t>COM, CORBA, XML were a mess </a:t>
            </a:r>
            <a:r>
              <a:rPr lang="en-GB" sz="3600" dirty="0">
                <a:gradFill>
                  <a:gsLst>
                    <a:gs pos="0">
                      <a:schemeClr val="tx1"/>
                    </a:gs>
                    <a:gs pos="86000">
                      <a:schemeClr val="tx1"/>
                    </a:gs>
                  </a:gsLst>
                  <a:lin ang="5400000" scaled="0"/>
                </a:gradFill>
                <a:latin typeface="Segoe Light" pitchFamily="34" charset="0"/>
              </a:rPr>
              <a:t>for language-integration. </a:t>
            </a:r>
            <a:br>
              <a:rPr lang="en-GB" sz="3600" dirty="0">
                <a:gradFill>
                  <a:gsLst>
                    <a:gs pos="0">
                      <a:schemeClr val="tx1"/>
                    </a:gs>
                    <a:gs pos="86000">
                      <a:schemeClr val="tx1"/>
                    </a:gs>
                  </a:gsLst>
                  <a:lin ang="5400000" scaled="0"/>
                </a:gradFill>
                <a:latin typeface="Segoe Light" pitchFamily="34" charset="0"/>
              </a:rPr>
            </a:br>
            <a:endParaRPr lang="en-GB" dirty="0">
              <a:latin typeface="Segoe UI Light" panose="020B0502040204020203" pitchFamily="34" charset="0"/>
            </a:endParaRPr>
          </a:p>
        </p:txBody>
      </p:sp>
    </p:spTree>
    <p:extLst>
      <p:ext uri="{BB962C8B-B14F-4D97-AF65-F5344CB8AC3E}">
        <p14:creationId xmlns:p14="http://schemas.microsoft.com/office/powerpoint/2010/main" val="377837605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41" y="2327383"/>
            <a:ext cx="11176000" cy="1634294"/>
          </a:xfrm>
        </p:spPr>
        <p:txBody>
          <a:bodyPr/>
          <a:lstStyle/>
          <a:p>
            <a:pPr algn="ctr"/>
            <a:r>
              <a:rPr lang="en-GB" dirty="0" smtClean="0">
                <a:latin typeface="Segoe UI Light" panose="020B0502040204020203" pitchFamily="34" charset="0"/>
              </a:rPr>
              <a:t>Relaxation Achieved </a:t>
            </a:r>
            <a:r>
              <a:rPr lang="en-GB" dirty="0" smtClean="0">
                <a:latin typeface="Segoe UI Light" panose="020B0502040204020203" pitchFamily="34" charset="0"/>
                <a:sym typeface="Wingdings" panose="05000000000000000000" pitchFamily="2" charset="2"/>
              </a:rPr>
              <a:t></a:t>
            </a:r>
            <a:r>
              <a:rPr lang="en-GB" dirty="0" smtClean="0">
                <a:latin typeface="Segoe UI Light" panose="020B0502040204020203" pitchFamily="34" charset="0"/>
              </a:rPr>
              <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sz="2800" dirty="0" smtClean="0">
                <a:latin typeface="Segoe UI Light" panose="020B0502040204020203" pitchFamily="34" charset="0"/>
              </a:rPr>
              <a:t>F# quotations unlock the use of F# as a GPU language</a:t>
            </a:r>
            <a:endParaRPr lang="en-GB" b="1" dirty="0">
              <a:latin typeface="Segoe UI Light" panose="020B0502040204020203" pitchFamily="34" charset="0"/>
            </a:endParaRPr>
          </a:p>
        </p:txBody>
      </p:sp>
      <p:grpSp>
        <p:nvGrpSpPr>
          <p:cNvPr id="3" name="Group 2"/>
          <p:cNvGrpSpPr/>
          <p:nvPr/>
        </p:nvGrpSpPr>
        <p:grpSpPr>
          <a:xfrm>
            <a:off x="7593496" y="198783"/>
            <a:ext cx="4452786" cy="1338469"/>
            <a:chOff x="593457" y="490177"/>
            <a:chExt cx="10790217" cy="3082919"/>
          </a:xfrm>
        </p:grpSpPr>
        <p:grpSp>
          <p:nvGrpSpPr>
            <p:cNvPr id="4" name="Group 3"/>
            <p:cNvGrpSpPr/>
            <p:nvPr/>
          </p:nvGrpSpPr>
          <p:grpSpPr>
            <a:xfrm>
              <a:off x="593457" y="490177"/>
              <a:ext cx="10790217" cy="3082919"/>
              <a:chOff x="633213" y="490177"/>
              <a:chExt cx="10790217" cy="3082919"/>
            </a:xfrm>
          </p:grpSpPr>
          <p:sp>
            <p:nvSpPr>
              <p:cNvPr id="6" name="Freeform 5"/>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smtClean="0"/>
                  <a:t>CPU</a:t>
                </a:r>
                <a:endParaRPr lang="en-GB" kern="1200" dirty="0"/>
              </a:p>
            </p:txBody>
          </p:sp>
          <p:sp>
            <p:nvSpPr>
              <p:cNvPr id="7" name="Freeform 6"/>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smtClean="0"/>
                  <a:t>GPU</a:t>
                </a:r>
                <a:endParaRPr lang="en-GB" kern="1200" dirty="0"/>
              </a:p>
            </p:txBody>
          </p:sp>
        </p:grpSp>
        <p:sp>
          <p:nvSpPr>
            <p:cNvPr id="5" name="Left-Right Arrow 4"/>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8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1694471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2742289"/>
          </a:xfrm>
        </p:spPr>
        <p:txBody>
          <a:bodyPr/>
          <a:lstStyle/>
          <a:p>
            <a:r>
              <a:rPr lang="en-GB" dirty="0" smtClean="0">
                <a:latin typeface="Segoe UI Light" panose="020B0502040204020203" pitchFamily="34" charset="0"/>
              </a:rPr>
              <a:t>What’s Ahead?</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sz="3600" dirty="0" smtClean="0">
                <a:latin typeface="Segoe UI Light" panose="020B0502040204020203" pitchFamily="34" charset="0"/>
              </a:rPr>
              <a:t>Well, most major areas of tension have been resolved</a:t>
            </a:r>
            <a:r>
              <a:rPr lang="en-GB" sz="3600" dirty="0" smtClean="0">
                <a:latin typeface="Segoe UI Light" panose="020B0502040204020203" pitchFamily="34" charset="0"/>
                <a:sym typeface="Wingdings" panose="05000000000000000000" pitchFamily="2" charset="2"/>
              </a:rPr>
              <a:t/>
            </a:r>
            <a:br>
              <a:rPr lang="en-GB" sz="3600" dirty="0" smtClean="0">
                <a:latin typeface="Segoe UI Light" panose="020B0502040204020203" pitchFamily="34" charset="0"/>
                <a:sym typeface="Wingdings" panose="05000000000000000000" pitchFamily="2" charset="2"/>
              </a:rPr>
            </a:br>
            <a:r>
              <a:rPr lang="en-GB" sz="3600" dirty="0">
                <a:latin typeface="Segoe UI Light" panose="020B0502040204020203" pitchFamily="34" charset="0"/>
                <a:sym typeface="Wingdings" panose="05000000000000000000" pitchFamily="2" charset="2"/>
              </a:rPr>
              <a:t/>
            </a:r>
            <a:br>
              <a:rPr lang="en-GB" sz="3600" dirty="0">
                <a:latin typeface="Segoe UI Light" panose="020B0502040204020203" pitchFamily="34" charset="0"/>
                <a:sym typeface="Wingdings" panose="05000000000000000000" pitchFamily="2" charset="2"/>
              </a:rPr>
            </a:br>
            <a:r>
              <a:rPr lang="en-GB" sz="3600" dirty="0" smtClean="0">
                <a:latin typeface="Segoe UI Light" panose="020B0502040204020203" pitchFamily="34" charset="0"/>
                <a:sym typeface="Wingdings" panose="05000000000000000000" pitchFamily="2" charset="2"/>
              </a:rPr>
              <a:t>But there are still some areas that bug me...</a:t>
            </a:r>
            <a:endParaRPr lang="en-GB" sz="3600" dirty="0">
              <a:latin typeface="Segoe UI Light" panose="020B0502040204020203" pitchFamily="34" charset="0"/>
            </a:endParaRPr>
          </a:p>
        </p:txBody>
      </p:sp>
    </p:spTree>
    <p:extLst>
      <p:ext uri="{BB962C8B-B14F-4D97-AF65-F5344CB8AC3E}">
        <p14:creationId xmlns:p14="http://schemas.microsoft.com/office/powerpoint/2010/main" val="93246462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t>REPL</a:t>
              </a:r>
              <a:endParaRPr lang="en-GB" sz="5400" kern="1200" dirty="0"/>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t>Distribution and Scale</a:t>
              </a:r>
              <a:endParaRPr lang="en-GB" sz="5400" kern="1200" dirty="0"/>
            </a:p>
          </p:txBody>
        </p:sp>
      </p:grpSp>
      <p:sp>
        <p:nvSpPr>
          <p:cNvPr id="2" name="TextBox 1"/>
          <p:cNvSpPr txBox="1"/>
          <p:nvPr/>
        </p:nvSpPr>
        <p:spPr>
          <a:xfrm>
            <a:off x="5651962" y="1146778"/>
            <a:ext cx="634790" cy="1769715"/>
          </a:xfrm>
          <a:prstGeom prst="rect">
            <a:avLst/>
          </a:prstGeom>
          <a:noFill/>
        </p:spPr>
        <p:txBody>
          <a:bodyPr wrap="none" lIns="0" tIns="0" rIns="0" bIns="0" rtlCol="0">
            <a:spAutoFit/>
          </a:bodyPr>
          <a:lstStyle/>
          <a:p>
            <a:pPr algn="ctr"/>
            <a:r>
              <a:rPr lang="en-GB" sz="11500" dirty="0" smtClean="0">
                <a:gradFill>
                  <a:gsLst>
                    <a:gs pos="0">
                      <a:schemeClr val="tx1"/>
                    </a:gs>
                    <a:gs pos="86000">
                      <a:schemeClr val="tx1"/>
                    </a:gs>
                  </a:gsLst>
                  <a:lin ang="5400000" scaled="0"/>
                </a:gradFill>
                <a:latin typeface="Segoe Light" pitchFamily="34" charset="0"/>
              </a:rPr>
              <a:t>?</a:t>
            </a:r>
          </a:p>
        </p:txBody>
      </p:sp>
      <p:sp>
        <p:nvSpPr>
          <p:cNvPr id="11" name="TextBox 10"/>
          <p:cNvSpPr txBox="1"/>
          <p:nvPr/>
        </p:nvSpPr>
        <p:spPr>
          <a:xfrm>
            <a:off x="304801" y="3940936"/>
            <a:ext cx="11608904" cy="2185214"/>
          </a:xfrm>
          <a:prstGeom prst="rect">
            <a:avLst/>
          </a:prstGeom>
          <a:noFill/>
        </p:spPr>
        <p:txBody>
          <a:bodyPr wrap="square" lIns="0" tIns="0" rIns="0" bIns="0" rtlCol="0">
            <a:spAutoFit/>
          </a:bodyPr>
          <a:lstStyle/>
          <a:p>
            <a:pPr algn="ctr"/>
            <a:r>
              <a:rPr lang="en-GB" sz="4400" dirty="0" smtClean="0">
                <a:gradFill>
                  <a:gsLst>
                    <a:gs pos="0">
                      <a:schemeClr val="tx1"/>
                    </a:gs>
                    <a:gs pos="86000">
                      <a:schemeClr val="tx1"/>
                    </a:gs>
                  </a:gsLst>
                  <a:lin ang="5400000" scaled="0"/>
                </a:gradFill>
                <a:latin typeface="Segoe Light" pitchFamily="34" charset="0"/>
                <a:hlinkClick r:id="rId2"/>
              </a:rPr>
              <a:t>github.com/</a:t>
            </a:r>
            <a:r>
              <a:rPr lang="en-GB" sz="4400" dirty="0" err="1" smtClean="0">
                <a:gradFill>
                  <a:gsLst>
                    <a:gs pos="0">
                      <a:schemeClr val="tx1"/>
                    </a:gs>
                    <a:gs pos="86000">
                      <a:schemeClr val="tx1"/>
                    </a:gs>
                  </a:gsLst>
                  <a:lin ang="5400000" scaled="0"/>
                </a:gradFill>
                <a:latin typeface="Segoe Light" pitchFamily="34" charset="0"/>
                <a:hlinkClick r:id="rId2"/>
              </a:rPr>
              <a:t>nessos</a:t>
            </a:r>
            <a:r>
              <a:rPr lang="en-GB" sz="4400" dirty="0" smtClean="0">
                <a:gradFill>
                  <a:gsLst>
                    <a:gs pos="0">
                      <a:schemeClr val="tx1"/>
                    </a:gs>
                    <a:gs pos="86000">
                      <a:schemeClr val="tx1"/>
                    </a:gs>
                  </a:gsLst>
                  <a:lin ang="5400000" scaled="0"/>
                </a:gradFill>
                <a:latin typeface="Segoe Light" pitchFamily="34" charset="0"/>
                <a:hlinkClick r:id="rId2"/>
              </a:rPr>
              <a:t>/Vagrant</a:t>
            </a:r>
            <a:r>
              <a:rPr lang="en-GB" sz="4400" dirty="0" smtClean="0">
                <a:gradFill>
                  <a:gsLst>
                    <a:gs pos="0">
                      <a:schemeClr val="tx1"/>
                    </a:gs>
                    <a:gs pos="86000">
                      <a:schemeClr val="tx1"/>
                    </a:gs>
                  </a:gsLst>
                  <a:lin ang="5400000" scaled="0"/>
                </a:gradFill>
                <a:latin typeface="Segoe Light" pitchFamily="34" charset="0"/>
              </a:rPr>
              <a:t> </a:t>
            </a:r>
          </a:p>
          <a:p>
            <a:pPr algn="ctr"/>
            <a:r>
              <a:rPr lang="en-GB" sz="4400" dirty="0" smtClean="0">
                <a:gradFill>
                  <a:gsLst>
                    <a:gs pos="0">
                      <a:schemeClr val="tx1"/>
                    </a:gs>
                    <a:gs pos="86000">
                      <a:schemeClr val="tx1"/>
                    </a:gs>
                  </a:gsLst>
                  <a:lin ang="5400000" scaled="0"/>
                </a:gradFill>
                <a:latin typeface="Segoe Light" pitchFamily="34" charset="0"/>
                <a:hlinkClick r:id="rId3"/>
              </a:rPr>
              <a:t>github.com/</a:t>
            </a:r>
            <a:r>
              <a:rPr lang="en-GB" sz="4400" dirty="0" err="1" smtClean="0">
                <a:gradFill>
                  <a:gsLst>
                    <a:gs pos="0">
                      <a:schemeClr val="tx1"/>
                    </a:gs>
                    <a:gs pos="86000">
                      <a:schemeClr val="tx1"/>
                    </a:gs>
                  </a:gsLst>
                  <a:lin ang="5400000" scaled="0"/>
                </a:gradFill>
                <a:latin typeface="Segoe Light" pitchFamily="34" charset="0"/>
                <a:hlinkClick r:id="rId3"/>
              </a:rPr>
              <a:t>nessos</a:t>
            </a:r>
            <a:r>
              <a:rPr lang="en-GB" sz="4400" dirty="0" smtClean="0">
                <a:gradFill>
                  <a:gsLst>
                    <a:gs pos="0">
                      <a:schemeClr val="tx1"/>
                    </a:gs>
                    <a:gs pos="86000">
                      <a:schemeClr val="tx1"/>
                    </a:gs>
                  </a:gsLst>
                  <a:lin ang="5400000" scaled="0"/>
                </a:gradFill>
                <a:latin typeface="Segoe Light" pitchFamily="34" charset="0"/>
                <a:hlinkClick r:id="rId3"/>
              </a:rPr>
              <a:t>/</a:t>
            </a:r>
            <a:r>
              <a:rPr lang="en-GB" sz="4400" dirty="0" err="1" smtClean="0">
                <a:gradFill>
                  <a:gsLst>
                    <a:gs pos="0">
                      <a:schemeClr val="tx1"/>
                    </a:gs>
                    <a:gs pos="86000">
                      <a:schemeClr val="tx1"/>
                    </a:gs>
                  </a:gsLst>
                  <a:lin ang="5400000" scaled="0"/>
                </a:gradFill>
                <a:latin typeface="Segoe Light" pitchFamily="34" charset="0"/>
                <a:hlinkClick r:id="rId3"/>
              </a:rPr>
              <a:t>mbrace</a:t>
            </a:r>
            <a:r>
              <a:rPr lang="en-GB" sz="4400" dirty="0" smtClean="0">
                <a:gradFill>
                  <a:gsLst>
                    <a:gs pos="0">
                      <a:schemeClr val="tx1"/>
                    </a:gs>
                    <a:gs pos="86000">
                      <a:schemeClr val="tx1"/>
                    </a:gs>
                  </a:gsLst>
                  <a:lin ang="5400000" scaled="0"/>
                </a:gradFill>
                <a:latin typeface="Segoe Light" pitchFamily="34" charset="0"/>
              </a:rPr>
              <a:t> </a:t>
            </a:r>
            <a:endParaRPr lang="en-GB" sz="4400" dirty="0">
              <a:gradFill>
                <a:gsLst>
                  <a:gs pos="0">
                    <a:schemeClr val="tx1"/>
                  </a:gs>
                  <a:gs pos="86000">
                    <a:schemeClr val="tx1"/>
                  </a:gs>
                </a:gsLst>
                <a:lin ang="5400000" scaled="0"/>
              </a:gradFill>
              <a:latin typeface="Segoe Light" pitchFamily="34" charset="0"/>
            </a:endParaRPr>
          </a:p>
          <a:p>
            <a:pPr algn="ctr"/>
            <a:endParaRPr lang="en-GB" sz="5400" dirty="0" smtClean="0">
              <a:gradFill>
                <a:gsLst>
                  <a:gs pos="0">
                    <a:schemeClr val="tx1"/>
                  </a:gs>
                  <a:gs pos="86000">
                    <a:schemeClr val="tx1"/>
                  </a:gs>
                </a:gsLst>
                <a:lin ang="5400000" scaled="0"/>
              </a:gradFill>
              <a:latin typeface="Segoe Light" pitchFamily="34" charset="0"/>
            </a:endParaRPr>
          </a:p>
        </p:txBody>
      </p:sp>
      <p:sp>
        <p:nvSpPr>
          <p:cNvPr id="12" name="Left-Right Arrow 11"/>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80556637"/>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51482919"/>
              </p:ext>
            </p:extLst>
          </p:nvPr>
        </p:nvGraphicFramePr>
        <p:xfrm>
          <a:off x="519248" y="1090389"/>
          <a:ext cx="11084604" cy="5291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GB" dirty="0" smtClean="0">
                <a:latin typeface="Segoe UI Light" panose="020B0502040204020203" pitchFamily="34" charset="0"/>
              </a:rPr>
              <a:t>In Conclusion</a:t>
            </a:r>
            <a:endParaRPr lang="en-GB" dirty="0">
              <a:latin typeface="Segoe UI Light" panose="020B0502040204020203" pitchFamily="34" charset="0"/>
            </a:endParaRPr>
          </a:p>
        </p:txBody>
      </p:sp>
    </p:spTree>
    <p:extLst>
      <p:ext uri="{BB962C8B-B14F-4D97-AF65-F5344CB8AC3E}">
        <p14:creationId xmlns:p14="http://schemas.microsoft.com/office/powerpoint/2010/main" val="671434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338943" y="644691"/>
            <a:ext cx="10238295" cy="817019"/>
          </a:xfrm>
        </p:spPr>
        <p:txBody>
          <a:bodyPr/>
          <a:lstStyle/>
          <a:p>
            <a:r>
              <a:rPr lang="en-GB" sz="5899" b="1" dirty="0" smtClean="0">
                <a:solidFill>
                  <a:schemeClr val="bg1"/>
                </a:solidFill>
              </a:rPr>
              <a:t>Questions?</a:t>
            </a:r>
            <a:endParaRPr lang="en-GB" sz="5899" b="1" dirty="0">
              <a:solidFill>
                <a:schemeClr val="bg1"/>
              </a:solidFill>
            </a:endParaRPr>
          </a:p>
        </p:txBody>
      </p:sp>
    </p:spTree>
    <p:extLst>
      <p:ext uri="{BB962C8B-B14F-4D97-AF65-F5344CB8AC3E}">
        <p14:creationId xmlns:p14="http://schemas.microsoft.com/office/powerpoint/2010/main" val="3503810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553998"/>
          </a:xfrm>
        </p:spPr>
        <p:txBody>
          <a:bodyPr/>
          <a:lstStyle/>
          <a:p>
            <a:r>
              <a:rPr lang="en-GB" sz="4000" dirty="0" smtClean="0">
                <a:latin typeface="Segoe UI Light" panose="020B0502040204020203" pitchFamily="34" charset="0"/>
              </a:rPr>
              <a:t>And then things changed…</a:t>
            </a:r>
            <a:endParaRPr lang="en-GB" b="1" dirty="0">
              <a:latin typeface="Segoe UI Light" panose="020B0502040204020203" pitchFamily="34" charset="0"/>
            </a:endParaRPr>
          </a:p>
        </p:txBody>
      </p:sp>
    </p:spTree>
    <p:extLst>
      <p:ext uri="{BB962C8B-B14F-4D97-AF65-F5344CB8AC3E}">
        <p14:creationId xmlns:p14="http://schemas.microsoft.com/office/powerpoint/2010/main" val="378766603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5.xml><?xml version="1.0" encoding="utf-8"?>
<a:theme xmlns:a="http://schemas.openxmlformats.org/drawingml/2006/main" name="1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FSharp-teched-europe-2010-v2</Template>
  <TotalTime>26009</TotalTime>
  <Words>1450</Words>
  <Application>Microsoft Office PowerPoint</Application>
  <PresentationFormat>Widescreen</PresentationFormat>
  <Paragraphs>372</Paragraphs>
  <Slides>84</Slides>
  <Notes>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84</vt:i4>
      </vt:variant>
    </vt:vector>
  </HeadingPairs>
  <TitlesOfParts>
    <vt:vector size="100" baseType="lpstr">
      <vt:lpstr>Wingdings</vt:lpstr>
      <vt:lpstr>Calibri</vt:lpstr>
      <vt:lpstr>Consolas</vt:lpstr>
      <vt:lpstr>Arial</vt:lpstr>
      <vt:lpstr>Helvetica</vt:lpstr>
      <vt:lpstr>Segoe Light</vt:lpstr>
      <vt:lpstr>Segoe UI Light</vt:lpstr>
      <vt:lpstr>Segoe UI</vt:lpstr>
      <vt:lpstr>Lucida Console</vt:lpstr>
      <vt:lpstr>Candara</vt:lpstr>
      <vt:lpstr>Courier New</vt:lpstr>
      <vt:lpstr>FSharp-teched-europe-2010-v2</vt:lpstr>
      <vt:lpstr>White with Consolas font for code slides</vt:lpstr>
      <vt:lpstr>Metro Template-Template Blue</vt:lpstr>
      <vt:lpstr>New corp-style Presentation</vt:lpstr>
      <vt:lpstr>1_New corp-style Presentation</vt:lpstr>
      <vt:lpstr>PowerPoint Presentation</vt:lpstr>
      <vt:lpstr>A Gentle Stroll Through the Land of Language Design and Delivery</vt:lpstr>
      <vt:lpstr>A starting position….  The great disputes of computer science should be struggled with  They are chances to make a better, simpler, more relaxed world as much as create opposing camps</vt:lpstr>
      <vt:lpstr>Not a new idea…</vt:lpstr>
      <vt:lpstr>You can of course take this too far </vt:lpstr>
      <vt:lpstr>PowerPoint Presentation</vt:lpstr>
      <vt:lpstr>PowerPoint Presentation</vt:lpstr>
      <vt:lpstr>Then (2003)  Functional languages were isolated, non-interoperable, using their own VMs. Interop standards like C-calls, COM, CORBA, XML were a mess for language-integration.  </vt:lpstr>
      <vt:lpstr>And then things changed…</vt:lpstr>
      <vt:lpstr>The F# Approach (also Scala, Swift, …)  Embrace industry-standard runtime layers, and influence them. Keep exosystem at an appropriate distance. Design with end-to-end interop in mind. Compromise where needed.  </vt:lpstr>
      <vt:lpstr>Relaxation Achieved    Today’s FP languages are immensely interoperable while staying true to FP principles.   F# type providers raise interop to a completely new level  Some tensions remain – not all functional techniques are easily implemented on industry standard VMs </vt:lpstr>
      <vt:lpstr>PowerPoint Presentation</vt:lpstr>
      <vt:lpstr>PowerPoint Presentation</vt:lpstr>
      <vt:lpstr>TL;DR – Where we are now</vt:lpstr>
      <vt:lpstr>In one year, we’ve come a long way!</vt:lpstr>
      <vt:lpstr>The Puzzle</vt:lpstr>
      <vt:lpstr>The F# Compiler – 120+ Pull Requests and rising  Where to Contribute?  See fsharp.github.io  </vt:lpstr>
      <vt:lpstr>PowerPoint Presentation</vt:lpstr>
      <vt:lpstr>The F# Language Design Process  fslang.uservoice.com  </vt:lpstr>
      <vt:lpstr>The F# Compiler Service  fsharp.github.io/FSharp.Compiler.Service FsReveal   </vt:lpstr>
      <vt:lpstr>Relaxation Achieved   Enterprise Quality + Openness +  Community + Tooling +  Ecosystem + Evolution Path =  Goodness </vt:lpstr>
      <vt:lpstr>PowerPoint Presentation</vt:lpstr>
      <vt:lpstr>PowerPoint Presentation</vt:lpstr>
      <vt:lpstr>Then (2003)  In the 1990s functional languages were historically anti-OO  Even today any mention of objects in some Haskell circles gives people an “urrgghhh…” reaction.  Modern Compiler Implementation with Standard ML - Chapter 14, Object Oriented Programming  object – to express a dislike or distaste for something (approx. quote)  </vt:lpstr>
      <vt:lpstr>F# - Objects + Functional</vt:lpstr>
      <vt:lpstr>Objects</vt:lpstr>
      <vt:lpstr>The F# approach is to embrace objects, make them fit with the expression-oriented typed functional paradigm  especially for interop and software engineering purposes  but not embrace full “object-orientation” </vt:lpstr>
      <vt:lpstr>PowerPoint Presentation</vt:lpstr>
      <vt:lpstr>A functional-first approach makes a huge difference in practice  fsharp.org/testimonials </vt:lpstr>
      <vt:lpstr>An analysis (Simon Cousins, Energy Sector)</vt:lpstr>
      <vt:lpstr>PowerPoint Presentation</vt:lpstr>
      <vt:lpstr>PowerPoint Presentation</vt:lpstr>
      <vt:lpstr>Simon Cousins, Energy Sector</vt:lpstr>
      <vt:lpstr>Positive Synthesis Achieved   some limitations remain…  and there is one area in particular that’s worth discussing….</vt:lpstr>
      <vt:lpstr>PowerPoint Presentation</vt:lpstr>
      <vt:lpstr>Mixed OO/Functional Programming Has Won  Lambdas in C#, Java, C++, … Async monadic modality in C#, Javascript, PHP (Hack), … Function types in C#, TypeScript, … Generics in C#, Java, Visual Basic, … …</vt:lpstr>
      <vt:lpstr>… except where it hasn’t  Inheritance everywhere!!!  Nulls everywhere!!!  Circularities everywhere!!!! </vt:lpstr>
      <vt:lpstr>Unnecessary Circularities are Evil</vt:lpstr>
      <vt:lpstr>The C# approach to circularity</vt:lpstr>
      <vt:lpstr>The F# approach to circularity</vt:lpstr>
      <vt:lpstr>Let’s analyse some C# and F# projects</vt:lpstr>
      <vt:lpstr>Let’s analyse some C# and F# projects</vt:lpstr>
      <vt:lpstr>F# code has fewer top-level dependencies </vt:lpstr>
      <vt:lpstr>PowerPoint Presentation</vt:lpstr>
      <vt:lpstr>PowerPoint Presentation</vt:lpstr>
      <vt:lpstr>PowerPoint Presentation</vt:lpstr>
      <vt:lpstr>PowerPoint Presentation</vt:lpstr>
      <vt:lpstr>PowerPoint Presentation</vt:lpstr>
      <vt:lpstr>What about circularity?</vt:lpstr>
      <vt:lpstr>PowerPoint Presentation</vt:lpstr>
      <vt:lpstr>PowerPoint Presentation</vt:lpstr>
      <vt:lpstr> In theory and in practice, unmoderated intra-component cycles are a disaster  Language mechanisms that enforce acyclicity are good</vt:lpstr>
      <vt:lpstr>PowerPoint Presentation</vt:lpstr>
      <vt:lpstr>PowerPoint Presentation</vt:lpstr>
      <vt:lpstr>PowerPoint Presentation</vt:lpstr>
      <vt:lpstr>Pattern matching is a lovely feature  but without a way to name, abstract and parameterize patterns, it’s a real problem in practice</vt:lpstr>
      <vt:lpstr>PowerPoint Presentation</vt:lpstr>
      <vt:lpstr>Enter F# Active Patterns….  (Similar to Scala extractors, designed at the same time in loose cooperation)</vt:lpstr>
      <vt:lpstr>PowerPoint Presentation</vt:lpstr>
      <vt:lpstr>F# active patterns to view F# abstract syntax trees</vt:lpstr>
      <vt:lpstr>PowerPoint Presentation</vt:lpstr>
      <vt:lpstr>F# active patterns to view C# abstract syntax trees</vt:lpstr>
      <vt:lpstr>PowerPoint Presentation</vt:lpstr>
      <vt:lpstr>PowerPoint Presentation</vt:lpstr>
      <vt:lpstr>Relaxation Achieved  An extremely useful mechanism that greatly expands the utility of pattern matching in the language</vt:lpstr>
      <vt:lpstr>PowerPoint Presentation</vt:lpstr>
      <vt:lpstr>We are living through an information revolution</vt:lpstr>
      <vt:lpstr>The Information Revolution</vt:lpstr>
      <vt:lpstr>Paradigm Locator</vt:lpstr>
      <vt:lpstr>We need to bring information into the language…  At internet-scale, strongly tooled, strongly typed</vt:lpstr>
      <vt:lpstr>http://fsharp.github.io/FSharp.Data/images/csv.gif   http://fsharp.github.io/FSharp.Data/images/wb.gif </vt:lpstr>
      <vt:lpstr>Relaxation Achieved (200%)  F# Type Providers have been a staggeringly successful feature – their range of useful application is enormous.  They bring data and typed programming into synthesis like no other feature around</vt:lpstr>
      <vt:lpstr>PowerPoint Presentation</vt:lpstr>
      <vt:lpstr>PowerPoint Presentation</vt:lpstr>
      <vt:lpstr>Relaxation Achieved (200%)  See F# Async  </vt:lpstr>
      <vt:lpstr>PowerPoint Presentation</vt:lpstr>
      <vt:lpstr>Relaxation Achieved (95%)  F# units-of-measure are good, useful and non-intrusive.   But there must surely be further ways to generalize the addition of meta-annotations and checking. Haskell work is exploring this.</vt:lpstr>
      <vt:lpstr>PowerPoint Presentation</vt:lpstr>
      <vt:lpstr>fsharp.org/use/gpu</vt:lpstr>
      <vt:lpstr>Relaxation Achieved   F# quotations unlock the use of F# as a GPU language</vt:lpstr>
      <vt:lpstr>What’s Ahead?  Well, most major areas of tension have been resolved  But there are still some areas that bug me...</vt:lpstr>
      <vt:lpstr>PowerPoint Presentation</vt:lpstr>
      <vt:lpstr>In Conclusion</vt:lpstr>
      <vt:lpstr>Questions?</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502</cp:revision>
  <cp:lastPrinted>2010-05-11T05:02:34Z</cp:lastPrinted>
  <dcterms:created xsi:type="dcterms:W3CDTF">2010-11-09T11:20:14Z</dcterms:created>
  <dcterms:modified xsi:type="dcterms:W3CDTF">2014-11-25T18:17:04Z</dcterms:modified>
  <cp:category>TechEd Europe 2010</cp:category>
</cp:coreProperties>
</file>