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1"/>
    <p:sldMasterId id="2147483826" r:id="rId2"/>
  </p:sldMasterIdLst>
  <p:notesMasterIdLst>
    <p:notesMasterId r:id="rId33"/>
  </p:notesMasterIdLst>
  <p:handoutMasterIdLst>
    <p:handoutMasterId r:id="rId34"/>
  </p:handoutMasterIdLst>
  <p:sldIdLst>
    <p:sldId id="333" r:id="rId3"/>
    <p:sldId id="592" r:id="rId4"/>
    <p:sldId id="611" r:id="rId5"/>
    <p:sldId id="612" r:id="rId6"/>
    <p:sldId id="485" r:id="rId7"/>
    <p:sldId id="488" r:id="rId8"/>
    <p:sldId id="489" r:id="rId9"/>
    <p:sldId id="589" r:id="rId10"/>
    <p:sldId id="493" r:id="rId11"/>
    <p:sldId id="494" r:id="rId12"/>
    <p:sldId id="496" r:id="rId13"/>
    <p:sldId id="500" r:id="rId14"/>
    <p:sldId id="501" r:id="rId15"/>
    <p:sldId id="502" r:id="rId16"/>
    <p:sldId id="503" r:id="rId17"/>
    <p:sldId id="504" r:id="rId18"/>
    <p:sldId id="506" r:id="rId19"/>
    <p:sldId id="507" r:id="rId20"/>
    <p:sldId id="607" r:id="rId21"/>
    <p:sldId id="621" r:id="rId22"/>
    <p:sldId id="608" r:id="rId23"/>
    <p:sldId id="509" r:id="rId24"/>
    <p:sldId id="513" r:id="rId25"/>
    <p:sldId id="514" r:id="rId26"/>
    <p:sldId id="587" r:id="rId27"/>
    <p:sldId id="591" r:id="rId28"/>
    <p:sldId id="517" r:id="rId29"/>
    <p:sldId id="526" r:id="rId30"/>
    <p:sldId id="480" r:id="rId31"/>
    <p:sldId id="600" r:id="rId32"/>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4009E"/>
    <a:srgbClr val="00188F"/>
    <a:srgbClr val="5D5E5F"/>
    <a:srgbClr val="555555"/>
    <a:srgbClr val="008272"/>
    <a:srgbClr val="0072C6"/>
    <a:srgbClr val="68217A"/>
    <a:srgbClr val="B49E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8" autoAdjust="0"/>
    <p:restoredTop sz="89829" autoAdjust="0"/>
  </p:normalViewPr>
  <p:slideViewPr>
    <p:cSldViewPr snapToObjects="1">
      <p:cViewPr varScale="1">
        <p:scale>
          <a:sx n="109" d="100"/>
          <a:sy n="109" d="100"/>
        </p:scale>
        <p:origin x="222" y="96"/>
      </p:cViewPr>
      <p:guideLst>
        <p:guide orient="horz" pos="162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CCCF7287-E029-474F-92E0-330D412FFCC9}">
      <dgm:prSet phldrT="[Text]" custT="1"/>
      <dgm:spPr/>
      <dgm:t>
        <a:bodyPr/>
        <a:lstStyle/>
        <a:p>
          <a:r>
            <a:rPr lang="en-GB" sz="3200" b="0" dirty="0" smtClean="0">
              <a:latin typeface="+mj-lt"/>
            </a:rPr>
            <a:t>“I lead a team developing…”</a:t>
          </a:r>
          <a:endParaRPr lang="en-GB" sz="3200" b="0" dirty="0">
            <a:latin typeface="+mj-lt"/>
          </a:endParaRPr>
        </a:p>
      </dgm:t>
    </dgm:pt>
    <dgm:pt modelId="{4BB5B83E-5B8F-406F-A3D3-2B0C64F00D30}" type="parTrans" cxnId="{D6565A9E-3F5F-4ECD-B848-783278887B89}">
      <dgm:prSet/>
      <dgm:spPr/>
      <dgm:t>
        <a:bodyPr/>
        <a:lstStyle/>
        <a:p>
          <a:endParaRPr lang="en-GB" sz="3600" b="0"/>
        </a:p>
      </dgm:t>
    </dgm:pt>
    <dgm:pt modelId="{01C42DC7-2922-4CEF-9534-4FE73B7FDC12}" type="sibTrans" cxnId="{D6565A9E-3F5F-4ECD-B848-783278887B89}">
      <dgm:prSet/>
      <dgm:spPr/>
      <dgm:t>
        <a:bodyPr/>
        <a:lstStyle/>
        <a:p>
          <a:endParaRPr lang="en-GB" sz="3600" b="0"/>
        </a:p>
      </dgm:t>
    </dgm:pt>
    <dgm:pt modelId="{0AC4619F-E89E-4E2E-8371-7F4D6D82FB8F}">
      <dgm:prSet phldrT="[Text]" custT="1"/>
      <dgm:spPr/>
      <dgm:t>
        <a:bodyPr/>
        <a:lstStyle/>
        <a:p>
          <a:r>
            <a:rPr lang="en-GB" sz="2400" b="0" dirty="0" smtClean="0">
              <a:latin typeface="+mj-lt"/>
            </a:rPr>
            <a:t>Data Processing Pipelines</a:t>
          </a:r>
          <a:endParaRPr lang="en-GB" sz="1800" b="0" dirty="0">
            <a:latin typeface="+mj-lt"/>
          </a:endParaRPr>
        </a:p>
      </dgm:t>
    </dgm:pt>
    <dgm:pt modelId="{4D979024-E543-4BCA-B063-E02AADB86185}" type="parTrans" cxnId="{C77E1A6A-550F-48EC-A447-B496B4464F0D}">
      <dgm:prSet/>
      <dgm:spPr/>
      <dgm:t>
        <a:bodyPr/>
        <a:lstStyle/>
        <a:p>
          <a:endParaRPr lang="en-GB" sz="3600" b="0"/>
        </a:p>
      </dgm:t>
    </dgm:pt>
    <dgm:pt modelId="{428D89C5-5AAF-4269-8B11-A76DDB065351}" type="sibTrans" cxnId="{C77E1A6A-550F-48EC-A447-B496B4464F0D}">
      <dgm:prSet/>
      <dgm:spPr/>
      <dgm:t>
        <a:bodyPr/>
        <a:lstStyle/>
        <a:p>
          <a:endParaRPr lang="en-GB" sz="3600" b="0"/>
        </a:p>
      </dgm:t>
    </dgm:pt>
    <dgm:pt modelId="{93F7607A-E2F1-4F42-AA9E-CE2E3D5DD6E9}">
      <dgm:prSet phldrT="[Text]" custT="1"/>
      <dgm:spPr/>
      <dgm:t>
        <a:bodyPr/>
        <a:lstStyle/>
        <a:p>
          <a:r>
            <a:rPr lang="en-GB" sz="2400" b="0" dirty="0" smtClean="0">
              <a:latin typeface="+mj-lt"/>
            </a:rPr>
            <a:t>Service Implementations</a:t>
          </a:r>
          <a:endParaRPr lang="en-GB" sz="2400" b="0" dirty="0">
            <a:latin typeface="+mj-lt"/>
          </a:endParaRPr>
        </a:p>
      </dgm:t>
    </dgm:pt>
    <dgm:pt modelId="{B1D5B372-715B-4308-AECE-3F679CFD866C}" type="sibTrans" cxnId="{E4E0C95A-A3CC-48F4-8D78-F497B647BEF5}">
      <dgm:prSet/>
      <dgm:spPr/>
      <dgm:t>
        <a:bodyPr/>
        <a:lstStyle/>
        <a:p>
          <a:endParaRPr lang="en-GB" b="0"/>
        </a:p>
      </dgm:t>
    </dgm:pt>
    <dgm:pt modelId="{FC09E5A4-D240-4161-A11B-1613992D2156}" type="parTrans" cxnId="{E4E0C95A-A3CC-48F4-8D78-F497B647BEF5}">
      <dgm:prSet/>
      <dgm:spPr/>
      <dgm:t>
        <a:bodyPr/>
        <a:lstStyle/>
        <a:p>
          <a:endParaRPr lang="en-GB" b="0"/>
        </a:p>
      </dgm:t>
    </dgm:pt>
    <dgm:pt modelId="{8D390781-DCEA-43DC-9E1D-B89704F0E6D5}">
      <dgm:prSet phldrT="[Text]" custT="1"/>
      <dgm:spPr/>
      <dgm:t>
        <a:bodyPr/>
        <a:lstStyle/>
        <a:p>
          <a:r>
            <a:rPr lang="en-GB" sz="2400" b="0" dirty="0" smtClean="0">
              <a:latin typeface="+mj-lt"/>
            </a:rPr>
            <a:t>Trading Platforms</a:t>
          </a:r>
          <a:endParaRPr lang="en-GB" sz="2400" b="0" dirty="0">
            <a:latin typeface="+mj-lt"/>
          </a:endParaRPr>
        </a:p>
      </dgm:t>
    </dgm:pt>
    <dgm:pt modelId="{0321F284-59B1-4BBE-BFCB-D7E08A0EBC4D}" type="parTrans" cxnId="{601ED817-281D-47AA-86FB-A6016EB242E5}">
      <dgm:prSet/>
      <dgm:spPr/>
      <dgm:t>
        <a:bodyPr/>
        <a:lstStyle/>
        <a:p>
          <a:endParaRPr lang="en-GB" b="0"/>
        </a:p>
      </dgm:t>
    </dgm:pt>
    <dgm:pt modelId="{972CDD50-8A11-4C82-A5DC-A4077970C581}" type="sibTrans" cxnId="{601ED817-281D-47AA-86FB-A6016EB242E5}">
      <dgm:prSet/>
      <dgm:spPr/>
      <dgm:t>
        <a:bodyPr/>
        <a:lstStyle/>
        <a:p>
          <a:endParaRPr lang="en-GB" b="0"/>
        </a:p>
      </dgm:t>
    </dgm:pt>
    <dgm:pt modelId="{EA3AFEB8-6A1F-45DE-A7B7-14105F6BD893}">
      <dgm:prSet phldrT="[Text]" custT="1"/>
      <dgm:spPr/>
      <dgm:t>
        <a:bodyPr/>
        <a:lstStyle/>
        <a:p>
          <a:r>
            <a:rPr lang="en-GB" sz="2400" b="0" dirty="0" smtClean="0">
              <a:latin typeface="+mj-lt"/>
            </a:rPr>
            <a:t>…</a:t>
          </a:r>
          <a:endParaRPr lang="en-GB" sz="2400" b="0" dirty="0">
            <a:latin typeface="+mj-lt"/>
          </a:endParaRPr>
        </a:p>
      </dgm:t>
    </dgm:pt>
    <dgm:pt modelId="{67F8EC5D-4514-4F40-83BA-6EF738A8B69F}" type="parTrans" cxnId="{3EEA27CB-D5DE-43AA-8F45-17E77E759517}">
      <dgm:prSet/>
      <dgm:spPr/>
      <dgm:t>
        <a:bodyPr/>
        <a:lstStyle/>
        <a:p>
          <a:endParaRPr lang="en-GB" b="0"/>
        </a:p>
      </dgm:t>
    </dgm:pt>
    <dgm:pt modelId="{9600F398-CBA9-4A6E-80EB-DE1718093101}" type="sibTrans" cxnId="{3EEA27CB-D5DE-43AA-8F45-17E77E759517}">
      <dgm:prSet/>
      <dgm:spPr/>
      <dgm:t>
        <a:bodyPr/>
        <a:lstStyle/>
        <a:p>
          <a:endParaRPr lang="en-GB" b="0"/>
        </a:p>
      </dgm:t>
    </dgm:pt>
    <dgm:pt modelId="{F5BB5CA1-BBBD-4031-B257-0FB82C161A02}">
      <dgm:prSet phldrT="[Text]" custT="1"/>
      <dgm:spPr/>
      <dgm:t>
        <a:bodyPr/>
        <a:lstStyle/>
        <a:p>
          <a:r>
            <a:rPr lang="en-GB" sz="2400" b="0" dirty="0" smtClean="0">
              <a:latin typeface="+mj-lt"/>
            </a:rPr>
            <a:t>Insurance Calculation Engines</a:t>
          </a:r>
          <a:endParaRPr lang="en-GB" sz="2400" b="0" dirty="0">
            <a:latin typeface="+mj-lt"/>
          </a:endParaRPr>
        </a:p>
      </dgm:t>
    </dgm:pt>
    <dgm:pt modelId="{CFF575BD-A5B6-4603-9466-58FE2E89A111}" type="parTrans" cxnId="{DEA89DFF-4E23-42DD-AB5F-E2136238838A}">
      <dgm:prSet/>
      <dgm:spPr/>
    </dgm:pt>
    <dgm:pt modelId="{8AC5D664-4214-41B4-AA02-78134010373C}" type="sibTrans" cxnId="{DEA89DFF-4E23-42DD-AB5F-E2136238838A}">
      <dgm:prSet/>
      <dgm:spPr/>
    </dgm:pt>
    <dgm:pt modelId="{F12387AC-E683-4E95-A88B-25BFCDA68258}">
      <dgm:prSet phldrT="[Text]" custT="1"/>
      <dgm:spPr/>
      <dgm:t>
        <a:bodyPr/>
        <a:lstStyle/>
        <a:p>
          <a:r>
            <a:rPr lang="en-GB" sz="2400" b="0" dirty="0" smtClean="0">
              <a:latin typeface="+mj-lt"/>
            </a:rPr>
            <a:t>Market Simulators</a:t>
          </a:r>
          <a:endParaRPr lang="en-GB" sz="2400" b="0" dirty="0">
            <a:latin typeface="+mj-lt"/>
          </a:endParaRPr>
        </a:p>
      </dgm:t>
    </dgm:pt>
    <dgm:pt modelId="{F60A3096-3D1D-4E10-B10A-5E7813462CB9}" type="parTrans" cxnId="{75AF57A4-F955-4486-A835-D6173A3D7824}">
      <dgm:prSet/>
      <dgm:spPr/>
    </dgm:pt>
    <dgm:pt modelId="{88DC1032-C253-421C-84F4-DBB43D815F45}" type="sibTrans" cxnId="{75AF57A4-F955-4486-A835-D6173A3D7824}">
      <dgm:prSet/>
      <dgm:spPr/>
    </dgm:pt>
    <dgm:pt modelId="{10273229-25BB-4D42-A704-86E893962F35}">
      <dgm:prSet phldrT="[Text]" custT="1"/>
      <dgm:spPr/>
      <dgm:t>
        <a:bodyPr/>
        <a:lstStyle/>
        <a:p>
          <a:r>
            <a:rPr lang="en-GB" sz="2400" b="0" smtClean="0">
              <a:latin typeface="+mj-lt"/>
            </a:rPr>
            <a:t>Server-side Game Engines</a:t>
          </a:r>
          <a:endParaRPr lang="en-GB" sz="2400" b="0" dirty="0">
            <a:latin typeface="+mj-lt"/>
          </a:endParaRPr>
        </a:p>
      </dgm:t>
    </dgm:pt>
    <dgm:pt modelId="{331BD728-E80B-4B67-B0B9-75074099FB2A}" type="parTrans" cxnId="{FF1E1007-08A9-44D5-B2B9-8FF5EB46E0BC}">
      <dgm:prSet/>
      <dgm:spPr/>
    </dgm:pt>
    <dgm:pt modelId="{3A03AD7B-C642-4F0B-8198-09E7EB540D01}" type="sibTrans" cxnId="{FF1E1007-08A9-44D5-B2B9-8FF5EB46E0BC}">
      <dgm:prSet/>
      <dgm:spPr/>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79446801-96E5-4E3B-86DB-2FB4B8920C16}" type="presOf" srcId="{EA3AFEB8-6A1F-45DE-A7B7-14105F6BD893}" destId="{671EDA18-3F56-4962-9CC7-6C7A0732D094}" srcOrd="0" destOrd="6" presId="urn:microsoft.com/office/officeart/2005/8/layout/vList2"/>
    <dgm:cxn modelId="{6781D686-F3C5-4A4D-BADA-F825CFD197B6}" type="presOf" srcId="{2B52F956-BA16-4723-8DEA-CB1CEC17A8FF}" destId="{2394A785-3225-4F9E-B875-8DA5DC1E4124}" srcOrd="0" destOrd="0" presId="urn:microsoft.com/office/officeart/2005/8/layout/vList2"/>
    <dgm:cxn modelId="{30355B8B-EC33-4B63-83CB-C1B8DAB7DDC1}" type="presOf" srcId="{0AC4619F-E89E-4E2E-8371-7F4D6D82FB8F}" destId="{671EDA18-3F56-4962-9CC7-6C7A0732D094}" srcOrd="0" destOrd="0" presId="urn:microsoft.com/office/officeart/2005/8/layout/vList2"/>
    <dgm:cxn modelId="{9495FA0F-3F0D-4675-86FB-30986A402E2E}" type="presOf" srcId="{F5BB5CA1-BBBD-4031-B257-0FB82C161A02}" destId="{671EDA18-3F56-4962-9CC7-6C7A0732D094}" srcOrd="0" destOrd="1" presId="urn:microsoft.com/office/officeart/2005/8/layout/vList2"/>
    <dgm:cxn modelId="{AB1F4995-C688-4BF4-A243-C120BB9979E7}" type="presOf" srcId="{8D390781-DCEA-43DC-9E1D-B89704F0E6D5}" destId="{671EDA18-3F56-4962-9CC7-6C7A0732D094}" srcOrd="0" destOrd="3" presId="urn:microsoft.com/office/officeart/2005/8/layout/vList2"/>
    <dgm:cxn modelId="{3EEA27CB-D5DE-43AA-8F45-17E77E759517}" srcId="{CCCF7287-E029-474F-92E0-330D412FFCC9}" destId="{EA3AFEB8-6A1F-45DE-A7B7-14105F6BD893}" srcOrd="6" destOrd="0" parTransId="{67F8EC5D-4514-4F40-83BA-6EF738A8B69F}" sibTransId="{9600F398-CBA9-4A6E-80EB-DE1718093101}"/>
    <dgm:cxn modelId="{E4E0C95A-A3CC-48F4-8D78-F497B647BEF5}" srcId="{CCCF7287-E029-474F-92E0-330D412FFCC9}" destId="{93F7607A-E2F1-4F42-AA9E-CE2E3D5DD6E9}" srcOrd="2" destOrd="0" parTransId="{FC09E5A4-D240-4161-A11B-1613992D2156}" sibTransId="{B1D5B372-715B-4308-AECE-3F679CFD866C}"/>
    <dgm:cxn modelId="{75AF57A4-F955-4486-A835-D6173A3D7824}" srcId="{CCCF7287-E029-474F-92E0-330D412FFCC9}" destId="{F12387AC-E683-4E95-A88B-25BFCDA68258}" srcOrd="4" destOrd="0" parTransId="{F60A3096-3D1D-4E10-B10A-5E7813462CB9}" sibTransId="{88DC1032-C253-421C-84F4-DBB43D815F45}"/>
    <dgm:cxn modelId="{601ED817-281D-47AA-86FB-A6016EB242E5}" srcId="{CCCF7287-E029-474F-92E0-330D412FFCC9}" destId="{8D390781-DCEA-43DC-9E1D-B89704F0E6D5}" srcOrd="3" destOrd="0" parTransId="{0321F284-59B1-4BBE-BFCB-D7E08A0EBC4D}" sibTransId="{972CDD50-8A11-4C82-A5DC-A4077970C581}"/>
    <dgm:cxn modelId="{3734C27E-4FDB-4515-B4C1-53BD08A8DA62}" type="presOf" srcId="{93F7607A-E2F1-4F42-AA9E-CE2E3D5DD6E9}" destId="{671EDA18-3F56-4962-9CC7-6C7A0732D094}" srcOrd="0" destOrd="2" presId="urn:microsoft.com/office/officeart/2005/8/layout/vList2"/>
    <dgm:cxn modelId="{73CD5F90-82B2-49D3-8607-B667321424A9}" type="presOf" srcId="{CCCF7287-E029-474F-92E0-330D412FFCC9}" destId="{62CA8009-81F8-479A-AF72-A10954E61399}" srcOrd="0" destOrd="0" presId="urn:microsoft.com/office/officeart/2005/8/layout/vList2"/>
    <dgm:cxn modelId="{BE32A65A-B46E-4FA5-BD10-A07C198FE371}" type="presOf" srcId="{10273229-25BB-4D42-A704-86E893962F35}" destId="{671EDA18-3F56-4962-9CC7-6C7A0732D094}" srcOrd="0" destOrd="5"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FF1E1007-08A9-44D5-B2B9-8FF5EB46E0BC}" srcId="{CCCF7287-E029-474F-92E0-330D412FFCC9}" destId="{10273229-25BB-4D42-A704-86E893962F35}" srcOrd="5" destOrd="0" parTransId="{331BD728-E80B-4B67-B0B9-75074099FB2A}" sibTransId="{3A03AD7B-C642-4F0B-8198-09E7EB540D01}"/>
    <dgm:cxn modelId="{11BA276F-5EB2-40E6-A5D7-06B7D77ECD79}" type="presOf" srcId="{F12387AC-E683-4E95-A88B-25BFCDA68258}" destId="{671EDA18-3F56-4962-9CC7-6C7A0732D094}" srcOrd="0" destOrd="4" presId="urn:microsoft.com/office/officeart/2005/8/layout/vList2"/>
    <dgm:cxn modelId="{C77E1A6A-550F-48EC-A447-B496B4464F0D}" srcId="{CCCF7287-E029-474F-92E0-330D412FFCC9}" destId="{0AC4619F-E89E-4E2E-8371-7F4D6D82FB8F}" srcOrd="0" destOrd="0" parTransId="{4D979024-E543-4BCA-B063-E02AADB86185}" sibTransId="{428D89C5-5AAF-4269-8B11-A76DDB065351}"/>
    <dgm:cxn modelId="{DEA89DFF-4E23-42DD-AB5F-E2136238838A}" srcId="{CCCF7287-E029-474F-92E0-330D412FFCC9}" destId="{F5BB5CA1-BBBD-4031-B257-0FB82C161A02}" srcOrd="1" destOrd="0" parTransId="{CFF575BD-A5B6-4603-9466-58FE2E89A111}" sibTransId="{8AC5D664-4214-41B4-AA02-78134010373C}"/>
    <dgm:cxn modelId="{9649E871-670C-49BB-910B-AE0F351E9334}" type="presParOf" srcId="{2394A785-3225-4F9E-B875-8DA5DC1E4124}" destId="{62CA8009-81F8-479A-AF72-A10954E61399}" srcOrd="0" destOrd="0" presId="urn:microsoft.com/office/officeart/2005/8/layout/vList2"/>
    <dgm:cxn modelId="{21C36653-ADEC-4CF8-BA56-BDEF9BB159A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7FA5AA40-EB69-4DCD-B40D-AFED021CCE1D}">
      <dgm:prSet phldrT="[Text]" custT="1"/>
      <dgm:spPr/>
      <dgm:t>
        <a:bodyPr/>
        <a:lstStyle/>
        <a:p>
          <a:r>
            <a:rPr lang="en-GB" sz="2800" b="0" smtClean="0">
              <a:latin typeface="+mj-lt"/>
            </a:rPr>
            <a:t>Complexity</a:t>
          </a:r>
          <a:endParaRPr lang="en-GB" sz="2800" b="0" dirty="0">
            <a:latin typeface="+mj-lt"/>
          </a:endParaRPr>
        </a:p>
      </dgm:t>
    </dgm:pt>
    <dgm:pt modelId="{0E136983-8B65-41A0-9217-49DC0BA201E9}" type="parTrans" cxnId="{52247926-BA21-4F4E-848B-512135C7C266}">
      <dgm:prSet/>
      <dgm:spPr/>
      <dgm:t>
        <a:bodyPr/>
        <a:lstStyle/>
        <a:p>
          <a:endParaRPr lang="en-GB" sz="1600" b="0">
            <a:solidFill>
              <a:schemeClr val="tx1"/>
            </a:solidFill>
            <a:latin typeface="+mj-lt"/>
          </a:endParaRPr>
        </a:p>
      </dgm:t>
    </dgm:pt>
    <dgm:pt modelId="{7E7D45FB-D45C-405D-8B8E-1A67C080EDA0}" type="sibTrans" cxnId="{52247926-BA21-4F4E-848B-512135C7C266}">
      <dgm:prSet/>
      <dgm:spPr/>
      <dgm:t>
        <a:bodyPr/>
        <a:lstStyle/>
        <a:p>
          <a:endParaRPr lang="en-GB" sz="1600" b="0">
            <a:solidFill>
              <a:schemeClr val="tx1"/>
            </a:solidFill>
            <a:latin typeface="+mj-lt"/>
          </a:endParaRPr>
        </a:p>
      </dgm:t>
    </dgm:pt>
    <dgm:pt modelId="{47FFD852-A90A-4A15-9E4C-CBF2A992D5F1}">
      <dgm:prSet phldrT="[Text]" custT="1"/>
      <dgm:spPr/>
      <dgm:t>
        <a:bodyPr/>
        <a:lstStyle/>
        <a:p>
          <a:r>
            <a:rPr lang="en-GB" sz="2800" b="0" smtClean="0">
              <a:latin typeface="+mj-lt"/>
            </a:rPr>
            <a:t>for analytical components</a:t>
          </a:r>
          <a:endParaRPr lang="en-GB" sz="2800" b="0" dirty="0">
            <a:latin typeface="+mj-lt"/>
          </a:endParaRPr>
        </a:p>
      </dgm:t>
    </dgm:pt>
    <dgm:pt modelId="{7D8E2F40-E906-469C-AB0A-7E526E896BB6}" type="parTrans" cxnId="{40296C05-AD0E-4983-A7CF-279C1B424AA1}">
      <dgm:prSet/>
      <dgm:spPr/>
      <dgm:t>
        <a:bodyPr/>
        <a:lstStyle/>
        <a:p>
          <a:endParaRPr lang="en-GB" sz="1600" b="0">
            <a:latin typeface="+mj-lt"/>
          </a:endParaRPr>
        </a:p>
      </dgm:t>
    </dgm:pt>
    <dgm:pt modelId="{046565FE-9959-4F9D-A57F-708207A83734}" type="sibTrans" cxnId="{40296C05-AD0E-4983-A7CF-279C1B424AA1}">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t>
        <a:bodyPr/>
        <a:lstStyle/>
        <a:p>
          <a:endParaRPr lang="en-GB"/>
        </a:p>
      </dgm:t>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D3946E3-D6B8-492D-8F99-A4080E2362E5}" type="presOf" srcId="{7FA5AA40-EB69-4DCD-B40D-AFED021CCE1D}" destId="{16D9ADA7-8535-4AEB-BEE2-A86D88A63B71}" srcOrd="0" destOrd="0" presId="urn:microsoft.com/office/officeart/2005/8/layout/vList2"/>
    <dgm:cxn modelId="{40296C05-AD0E-4983-A7CF-279C1B424AA1}" srcId="{7FA5AA40-EB69-4DCD-B40D-AFED021CCE1D}" destId="{47FFD852-A90A-4A15-9E4C-CBF2A992D5F1}" srcOrd="0" destOrd="0" parTransId="{7D8E2F40-E906-469C-AB0A-7E526E896BB6}" sibTransId="{046565FE-9959-4F9D-A57F-708207A83734}"/>
    <dgm:cxn modelId="{52247926-BA21-4F4E-848B-512135C7C266}" srcId="{2B52F956-BA16-4723-8DEA-CB1CEC17A8FF}" destId="{7FA5AA40-EB69-4DCD-B40D-AFED021CCE1D}" srcOrd="3" destOrd="0" parTransId="{0E136983-8B65-41A0-9217-49DC0BA201E9}" sibTransId="{7E7D45FB-D45C-405D-8B8E-1A67C080EDA0}"/>
    <dgm:cxn modelId="{C77E1A6A-550F-48EC-A447-B496B4464F0D}" srcId="{2B52F956-BA16-4723-8DEA-CB1CEC17A8FF}" destId="{0AC4619F-E89E-4E2E-8371-7F4D6D82FB8F}" srcOrd="1" destOrd="0" parTransId="{4D979024-E543-4BCA-B063-E02AADB86185}" sibTransId="{428D89C5-5AAF-4269-8B11-A76DDB065351}"/>
    <dgm:cxn modelId="{FEC6F294-03A2-4F7B-ACAF-F4CB3F3B1890}" type="presOf" srcId="{2B52F956-BA16-4723-8DEA-CB1CEC17A8FF}" destId="{2394A785-3225-4F9E-B875-8DA5DC1E4124}" srcOrd="0" destOrd="0" presId="urn:microsoft.com/office/officeart/2005/8/layout/vList2"/>
    <dgm:cxn modelId="{DB25A9A8-CDC7-4921-9EBE-1377C9B7E7F7}" type="presOf" srcId="{0AC4619F-E89E-4E2E-8371-7F4D6D82FB8F}" destId="{4FD49528-3AFD-4586-A598-6BE044AE478F}" srcOrd="0" destOrd="0" presId="urn:microsoft.com/office/officeart/2005/8/layout/vList2"/>
    <dgm:cxn modelId="{5897871E-462A-464C-90B7-3D6C67C1AC40}"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38992E0A-58D6-44A0-AC3E-F17CF60F4125}" type="presOf" srcId="{CEA9F22D-9D0A-4D96-892F-BE883584759F}" destId="{A40EF56E-93DE-42F2-ADBC-C1014EEA99A8}" srcOrd="0" destOrd="0" presId="urn:microsoft.com/office/officeart/2005/8/layout/vList2"/>
    <dgm:cxn modelId="{0944F74F-D8A4-4A2E-AFC3-A6D0C89D3285}" type="presOf" srcId="{47FFD852-A90A-4A15-9E4C-CBF2A992D5F1}" destId="{ED028250-E1FC-4279-A963-61F228BC6058}" srcOrd="0" destOrd="0" presId="urn:microsoft.com/office/officeart/2005/8/layout/vList2"/>
    <dgm:cxn modelId="{15338DD4-45D5-4AE4-85E9-00827DA0E63A}" type="presParOf" srcId="{2394A785-3225-4F9E-B875-8DA5DC1E4124}" destId="{62CA8009-81F8-479A-AF72-A10954E61399}" srcOrd="0" destOrd="0" presId="urn:microsoft.com/office/officeart/2005/8/layout/vList2"/>
    <dgm:cxn modelId="{25979CF4-DD83-4802-AB8C-39612917B501}" type="presParOf" srcId="{2394A785-3225-4F9E-B875-8DA5DC1E4124}" destId="{9077E742-DAC2-44FC-B76D-01BCFD3C6C3B}" srcOrd="1" destOrd="0" presId="urn:microsoft.com/office/officeart/2005/8/layout/vList2"/>
    <dgm:cxn modelId="{32BF858C-94C3-4299-B115-F72236F72C87}" type="presParOf" srcId="{2394A785-3225-4F9E-B875-8DA5DC1E4124}" destId="{4FD49528-3AFD-4586-A598-6BE044AE478F}" srcOrd="2" destOrd="0" presId="urn:microsoft.com/office/officeart/2005/8/layout/vList2"/>
    <dgm:cxn modelId="{9242B6E8-FFD8-47B8-B75E-B07B0966F984}" type="presParOf" srcId="{2394A785-3225-4F9E-B875-8DA5DC1E4124}" destId="{B6D7752C-B9F5-4B24-B383-000D110965AC}" srcOrd="3" destOrd="0" presId="urn:microsoft.com/office/officeart/2005/8/layout/vList2"/>
    <dgm:cxn modelId="{A1A227FB-B890-4D20-AA07-B52DAD621DB4}" type="presParOf" srcId="{2394A785-3225-4F9E-B875-8DA5DC1E4124}" destId="{A40EF56E-93DE-42F2-ADBC-C1014EEA99A8}" srcOrd="4" destOrd="0" presId="urn:microsoft.com/office/officeart/2005/8/layout/vList2"/>
    <dgm:cxn modelId="{56D8B785-8195-4B4A-80D3-4BF2EE3D33AD}" type="presParOf" srcId="{2394A785-3225-4F9E-B875-8DA5DC1E4124}" destId="{2D11FD5E-03D0-41FF-BDC3-B1B284A60261}" srcOrd="5" destOrd="0" presId="urn:microsoft.com/office/officeart/2005/8/layout/vList2"/>
    <dgm:cxn modelId="{1FCF7E30-2D77-4B55-A241-7ABB3BAA33A5}" type="presParOf" srcId="{2394A785-3225-4F9E-B875-8DA5DC1E4124}" destId="{16D9ADA7-8535-4AEB-BEE2-A86D88A63B71}" srcOrd="6" destOrd="0" presId="urn:microsoft.com/office/officeart/2005/8/layout/vList2"/>
    <dgm:cxn modelId="{DE0C9196-1937-41DB-AC11-7CDAE8BC0B45}"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F7C46BBA-E9C4-40A5-BB7C-9518241C604E}">
      <dgm:prSet phldrT="[Text]" custT="1"/>
      <dgm:spPr/>
      <dgm:t>
        <a:bodyPr/>
        <a:lstStyle/>
        <a:p>
          <a:r>
            <a:rPr lang="en-GB" sz="2800" b="0" smtClean="0">
              <a:latin typeface="+mj-lt"/>
            </a:rPr>
            <a:t>Complexity</a:t>
          </a:r>
          <a:endParaRPr lang="en-GB" sz="2800" b="0" dirty="0">
            <a:latin typeface="+mj-lt"/>
          </a:endParaRPr>
        </a:p>
      </dgm:t>
    </dgm:pt>
    <dgm:pt modelId="{C3B8740C-0F8F-4AEA-8625-572736F52087}" type="sibTrans" cxnId="{1EEFE04A-42CF-46BB-8C36-52C13C34C77D}">
      <dgm:prSet/>
      <dgm:spPr/>
      <dgm:t>
        <a:bodyPr/>
        <a:lstStyle/>
        <a:p>
          <a:endParaRPr lang="en-GB" sz="1600" b="0">
            <a:solidFill>
              <a:schemeClr val="tx1"/>
            </a:solidFill>
            <a:latin typeface="+mj-lt"/>
          </a:endParaRPr>
        </a:p>
      </dgm:t>
    </dgm:pt>
    <dgm:pt modelId="{2E8F6556-4A91-4DB0-A4E9-3E373EEDFEF6}" type="parTrans" cxnId="{1EEFE04A-42CF-46BB-8C36-52C13C34C77D}">
      <dgm:prSet/>
      <dgm:spPr/>
      <dgm:t>
        <a:bodyPr/>
        <a:lstStyle/>
        <a:p>
          <a:endParaRPr lang="en-GB" sz="1600" b="0">
            <a:solidFill>
              <a:schemeClr val="tx1"/>
            </a:solidFill>
            <a:latin typeface="+mj-lt"/>
          </a:endParaRPr>
        </a:p>
      </dgm:t>
    </dgm:pt>
    <dgm:pt modelId="{23ABFDE5-97BC-4AC7-A9EE-C6CA7E39B6A3}">
      <dgm:prSet phldrT="[Text]" custT="1"/>
      <dgm:spPr/>
      <dgm:t>
        <a:bodyPr/>
        <a:lstStyle/>
        <a:p>
          <a:r>
            <a:rPr lang="en-GB" sz="2800" b="0" dirty="0" smtClean="0">
              <a:latin typeface="+mj-lt"/>
            </a:rPr>
            <a:t>for analytical components and services</a:t>
          </a:r>
          <a:endParaRPr lang="en-GB" sz="2800" b="0" dirty="0">
            <a:latin typeface="+mj-lt"/>
          </a:endParaRPr>
        </a:p>
      </dgm:t>
    </dgm:pt>
    <dgm:pt modelId="{BA5FA3AB-F9B6-4210-9310-35DDC728679C}" type="parTrans" cxnId="{7E42E62B-FFD2-4779-BA69-A016A3164DAC}">
      <dgm:prSet/>
      <dgm:spPr/>
      <dgm:t>
        <a:bodyPr/>
        <a:lstStyle/>
        <a:p>
          <a:endParaRPr lang="en-GB" sz="1600" b="0">
            <a:latin typeface="+mj-lt"/>
          </a:endParaRPr>
        </a:p>
      </dgm:t>
    </dgm:pt>
    <dgm:pt modelId="{4CCDCBF8-0EAE-46A8-BD79-5153A0FBF5F7}" type="sibTrans" cxnId="{7E42E62B-FFD2-4779-BA69-A016A3164DAC}">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t>
        <a:bodyPr/>
        <a:lstStyle/>
        <a:p>
          <a:endParaRPr lang="en-GB"/>
        </a:p>
      </dgm:t>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50BE6F84-B87E-408C-BBAA-1F21B549B708}" type="presOf" srcId="{CEA9F22D-9D0A-4D96-892F-BE883584759F}" destId="{A40EF56E-93DE-42F2-ADBC-C1014EEA99A8}" srcOrd="0" destOrd="0" presId="urn:microsoft.com/office/officeart/2005/8/layout/vList2"/>
    <dgm:cxn modelId="{7E42E62B-FFD2-4779-BA69-A016A3164DAC}" srcId="{F7C46BBA-E9C4-40A5-BB7C-9518241C604E}" destId="{23ABFDE5-97BC-4AC7-A9EE-C6CA7E39B6A3}" srcOrd="0" destOrd="0" parTransId="{BA5FA3AB-F9B6-4210-9310-35DDC728679C}" sibTransId="{4CCDCBF8-0EAE-46A8-BD79-5153A0FBF5F7}"/>
    <dgm:cxn modelId="{B8A33B9C-A621-42B2-BE0E-347CC484315B}" type="presOf" srcId="{0AC4619F-E89E-4E2E-8371-7F4D6D82FB8F}" destId="{4FD49528-3AFD-4586-A598-6BE044AE478F}"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1F4669CB-5E32-4910-AC99-A6026A54FAB8}" type="presOf" srcId="{2B52F956-BA16-4723-8DEA-CB1CEC17A8FF}" destId="{2394A785-3225-4F9E-B875-8DA5DC1E412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1EEFE04A-42CF-46BB-8C36-52C13C34C77D}" srcId="{2B52F956-BA16-4723-8DEA-CB1CEC17A8FF}" destId="{F7C46BBA-E9C4-40A5-BB7C-9518241C604E}" srcOrd="3" destOrd="0" parTransId="{2E8F6556-4A91-4DB0-A4E9-3E373EEDFEF6}" sibTransId="{C3B8740C-0F8F-4AEA-8625-572736F52087}"/>
    <dgm:cxn modelId="{33120AE2-415A-4A6C-8659-F81793B7F06C}" type="presOf" srcId="{23ABFDE5-97BC-4AC7-A9EE-C6CA7E39B6A3}" destId="{50768FEC-F12F-4D00-99B9-699F35685B0E}" srcOrd="0" destOrd="0" presId="urn:microsoft.com/office/officeart/2005/8/layout/vList2"/>
    <dgm:cxn modelId="{EA25A7BA-01B0-4506-A1B7-989AFDFB904C}" type="presOf" srcId="{CCCF7287-E029-474F-92E0-330D412FFCC9}" destId="{62CA8009-81F8-479A-AF72-A10954E61399}" srcOrd="0" destOrd="0" presId="urn:microsoft.com/office/officeart/2005/8/layout/vList2"/>
    <dgm:cxn modelId="{4366257A-DC57-468D-BF0C-8C7D6D53DE97}" type="presOf" srcId="{F7C46BBA-E9C4-40A5-BB7C-9518241C604E}" destId="{103D069B-D8CD-4B99-BBE7-8F61BEA97623}" srcOrd="0" destOrd="0" presId="urn:microsoft.com/office/officeart/2005/8/layout/vList2"/>
    <dgm:cxn modelId="{5452EE2B-4924-4C88-92C4-FD0B403335D0}" type="presParOf" srcId="{2394A785-3225-4F9E-B875-8DA5DC1E4124}" destId="{62CA8009-81F8-479A-AF72-A10954E61399}" srcOrd="0" destOrd="0" presId="urn:microsoft.com/office/officeart/2005/8/layout/vList2"/>
    <dgm:cxn modelId="{FCAA5E31-2041-4EEB-96A9-5CF35DBCCFBA}" type="presParOf" srcId="{2394A785-3225-4F9E-B875-8DA5DC1E4124}" destId="{9077E742-DAC2-44FC-B76D-01BCFD3C6C3B}" srcOrd="1" destOrd="0" presId="urn:microsoft.com/office/officeart/2005/8/layout/vList2"/>
    <dgm:cxn modelId="{AED25380-D551-4DA0-92DC-4324B992556F}" type="presParOf" srcId="{2394A785-3225-4F9E-B875-8DA5DC1E4124}" destId="{4FD49528-3AFD-4586-A598-6BE044AE478F}" srcOrd="2" destOrd="0" presId="urn:microsoft.com/office/officeart/2005/8/layout/vList2"/>
    <dgm:cxn modelId="{EF7D8E0F-56D7-4158-8F85-ADF06ACFB00A}" type="presParOf" srcId="{2394A785-3225-4F9E-B875-8DA5DC1E4124}" destId="{B6D7752C-B9F5-4B24-B383-000D110965AC}" srcOrd="3" destOrd="0" presId="urn:microsoft.com/office/officeart/2005/8/layout/vList2"/>
    <dgm:cxn modelId="{38E5C101-00C9-48E3-A568-96A02EC00A99}" type="presParOf" srcId="{2394A785-3225-4F9E-B875-8DA5DC1E4124}" destId="{A40EF56E-93DE-42F2-ADBC-C1014EEA99A8}" srcOrd="4" destOrd="0" presId="urn:microsoft.com/office/officeart/2005/8/layout/vList2"/>
    <dgm:cxn modelId="{4D5D1CBC-4228-44DF-9896-14DA4DAF0A57}" type="presParOf" srcId="{2394A785-3225-4F9E-B875-8DA5DC1E4124}" destId="{38803D91-C661-4F0E-B573-12BA7943218B}" srcOrd="5" destOrd="0" presId="urn:microsoft.com/office/officeart/2005/8/layout/vList2"/>
    <dgm:cxn modelId="{23A2B3AE-6429-4B21-A854-2AE6B94C2591}" type="presParOf" srcId="{2394A785-3225-4F9E-B875-8DA5DC1E4124}" destId="{103D069B-D8CD-4B99-BBE7-8F61BEA97623}" srcOrd="6" destOrd="0" presId="urn:microsoft.com/office/officeart/2005/8/layout/vList2"/>
    <dgm:cxn modelId="{5EADF614-9ECD-4EB8-9F0D-FDF5B88B8B62}"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eliminates entire phases</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177835C5-158E-42AC-B94D-65115B8C65D4}" type="presOf" srcId="{0AC4619F-E89E-4E2E-8371-7F4D6D82FB8F}" destId="{4FD49528-3AFD-4586-A598-6BE044AE478F}"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3B3A18D9-4862-4278-B8C8-5E9602FD8071}" type="presOf" srcId="{2B52F956-BA16-4723-8DEA-CB1CEC17A8FF}" destId="{2394A785-3225-4F9E-B875-8DA5DC1E4124}" srcOrd="0" destOrd="0" presId="urn:microsoft.com/office/officeart/2005/8/layout/vList2"/>
    <dgm:cxn modelId="{4109FD10-583C-44B3-9E63-8101A4F22124}"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135F8F7F-0B6B-4B44-BB78-638A8B9A13E3}" type="presOf" srcId="{62F50262-E339-4BAA-8827-CB8BDE518343}" destId="{B3F1D52E-F9C0-4E49-A912-DD2768F75062}"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0EF01C6B-C21E-4C93-B93F-68325D1E51D4}" type="presOf" srcId="{CEA9F22D-9D0A-4D96-892F-BE883584759F}" destId="{A40EF56E-93DE-42F2-ADBC-C1014EEA99A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9CEB485F-DDCE-4CCA-BEE3-FC71E5270CF4}" type="presParOf" srcId="{2394A785-3225-4F9E-B875-8DA5DC1E4124}" destId="{62CA8009-81F8-479A-AF72-A10954E61399}" srcOrd="0" destOrd="0" presId="urn:microsoft.com/office/officeart/2005/8/layout/vList2"/>
    <dgm:cxn modelId="{57ED1491-2012-4B7D-A511-83C01F76EB58}" type="presParOf" srcId="{2394A785-3225-4F9E-B875-8DA5DC1E4124}" destId="{9077E742-DAC2-44FC-B76D-01BCFD3C6C3B}" srcOrd="1" destOrd="0" presId="urn:microsoft.com/office/officeart/2005/8/layout/vList2"/>
    <dgm:cxn modelId="{0A1ED32E-528A-481E-9F41-7D009BAF8504}" type="presParOf" srcId="{2394A785-3225-4F9E-B875-8DA5DC1E4124}" destId="{4FD49528-3AFD-4586-A598-6BE044AE478F}" srcOrd="2" destOrd="0" presId="urn:microsoft.com/office/officeart/2005/8/layout/vList2"/>
    <dgm:cxn modelId="{DCB53E22-F5AB-4BA5-8610-EC2082D6B50F}" type="presParOf" srcId="{2394A785-3225-4F9E-B875-8DA5DC1E4124}" destId="{B6D7752C-B9F5-4B24-B383-000D110965AC}" srcOrd="3" destOrd="0" presId="urn:microsoft.com/office/officeart/2005/8/layout/vList2"/>
    <dgm:cxn modelId="{F1B1081A-EF35-4DFB-BD16-741BB45AB6AD}" type="presParOf" srcId="{2394A785-3225-4F9E-B875-8DA5DC1E4124}" destId="{A40EF56E-93DE-42F2-ADBC-C1014EEA99A8}" srcOrd="4" destOrd="0" presId="urn:microsoft.com/office/officeart/2005/8/layout/vList2"/>
    <dgm:cxn modelId="{30B4CA8B-51B6-4F7F-8A4C-759732ED2745}" type="presParOf" srcId="{2394A785-3225-4F9E-B875-8DA5DC1E4124}" destId="{2B75A8A1-3027-43A8-B7CC-C2F15DF75CD9}" srcOrd="5" destOrd="0" presId="urn:microsoft.com/office/officeart/2005/8/layout/vList2"/>
    <dgm:cxn modelId="{C07CC882-5F1D-4CE6-A72D-A9E2407686AC}"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improves time-to-market</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F5B44E9B-5167-43BC-B5DB-6ACEE8948709}" type="presOf" srcId="{62F50262-E339-4BAA-8827-CB8BDE518343}" destId="{B3F1D52E-F9C0-4E49-A912-DD2768F75062}"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DF7F75E8-B85F-4C26-95A7-F4E26ACC2A39}" type="presOf" srcId="{2B52F956-BA16-4723-8DEA-CB1CEC17A8FF}" destId="{2394A785-3225-4F9E-B875-8DA5DC1E4124}"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802EB6AD-38E9-4ED5-80AF-6C555F4D9C32}" type="presOf" srcId="{CEA9F22D-9D0A-4D96-892F-BE883584759F}" destId="{A40EF56E-93DE-42F2-ADBC-C1014EEA99A8}" srcOrd="0" destOrd="0" presId="urn:microsoft.com/office/officeart/2005/8/layout/vList2"/>
    <dgm:cxn modelId="{6B0AADE7-3172-4CFC-8E3A-2708CA45651B}"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1ED6F7D1-128F-4D0D-9363-DDD4FBF181DF}" type="presOf" srcId="{0AC4619F-E89E-4E2E-8371-7F4D6D82FB8F}" destId="{4FD49528-3AFD-4586-A598-6BE044AE478F}" srcOrd="0" destOrd="0" presId="urn:microsoft.com/office/officeart/2005/8/layout/vList2"/>
    <dgm:cxn modelId="{668ABF4D-2EAE-418B-BD45-7B131EC6F17D}" type="presParOf" srcId="{2394A785-3225-4F9E-B875-8DA5DC1E4124}" destId="{62CA8009-81F8-479A-AF72-A10954E61399}" srcOrd="0" destOrd="0" presId="urn:microsoft.com/office/officeart/2005/8/layout/vList2"/>
    <dgm:cxn modelId="{F77ECBFA-B15D-417C-AFFE-003EDC544001}" type="presParOf" srcId="{2394A785-3225-4F9E-B875-8DA5DC1E4124}" destId="{9077E742-DAC2-44FC-B76D-01BCFD3C6C3B}" srcOrd="1" destOrd="0" presId="urn:microsoft.com/office/officeart/2005/8/layout/vList2"/>
    <dgm:cxn modelId="{41FA24C4-B8DD-4CC7-9895-52360A2D8BD0}" type="presParOf" srcId="{2394A785-3225-4F9E-B875-8DA5DC1E4124}" destId="{4FD49528-3AFD-4586-A598-6BE044AE478F}" srcOrd="2" destOrd="0" presId="urn:microsoft.com/office/officeart/2005/8/layout/vList2"/>
    <dgm:cxn modelId="{F4038564-6EE3-4ECE-B5D1-A5DBDCC5772E}" type="presParOf" srcId="{2394A785-3225-4F9E-B875-8DA5DC1E4124}" destId="{B6D7752C-B9F5-4B24-B383-000D110965AC}" srcOrd="3" destOrd="0" presId="urn:microsoft.com/office/officeart/2005/8/layout/vList2"/>
    <dgm:cxn modelId="{76545033-EB48-4603-94BC-D0F02EF3A64B}" type="presParOf" srcId="{2394A785-3225-4F9E-B875-8DA5DC1E4124}" destId="{A40EF56E-93DE-42F2-ADBC-C1014EEA99A8}" srcOrd="4" destOrd="0" presId="urn:microsoft.com/office/officeart/2005/8/layout/vList2"/>
    <dgm:cxn modelId="{0B21CBFB-F350-4E7E-A259-D6D4C5B37F0E}" type="presParOf" srcId="{2394A785-3225-4F9E-B875-8DA5DC1E4124}" destId="{2B75A8A1-3027-43A8-B7CC-C2F15DF75CD9}" srcOrd="5" destOrd="0" presId="urn:microsoft.com/office/officeart/2005/8/layout/vList2"/>
    <dgm:cxn modelId="{DE387FB8-DE95-4818-BAA0-0D7F22DB4ED3}"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0" dirty="0" smtClean="0"/>
            <a:t>F#</a:t>
          </a:r>
          <a:endParaRPr lang="en-US" sz="3200" b="0" dirty="0"/>
        </a:p>
      </dgm:t>
    </dgm:pt>
    <dgm:pt modelId="{F2965A2F-5969-4BEE-816D-3851E58EC2F4}" type="parTrans" cxnId="{5878124E-315D-420E-A1E9-A7CC79A6320B}">
      <dgm:prSet/>
      <dgm:spPr/>
      <dgm:t>
        <a:bodyPr/>
        <a:lstStyle/>
        <a:p>
          <a:endParaRPr lang="en-US" sz="2400" b="0"/>
        </a:p>
      </dgm:t>
    </dgm:pt>
    <dgm:pt modelId="{4495C953-E758-40B5-96E6-91E656D25076}" type="sibTrans" cxnId="{5878124E-315D-420E-A1E9-A7CC79A6320B}">
      <dgm:prSet/>
      <dgm:spPr/>
      <dgm:t>
        <a:bodyPr/>
        <a:lstStyle/>
        <a:p>
          <a:endParaRPr lang="en-US" sz="2400" b="0"/>
        </a:p>
      </dgm:t>
    </dgm:pt>
    <dgm:pt modelId="{B6DA48CD-B6A1-40DF-B1B2-298D0352C4AA}">
      <dgm:prSet custT="1"/>
      <dgm:spPr/>
      <dgm:t>
        <a:bodyPr/>
        <a:lstStyle/>
        <a:p>
          <a:pPr rtl="0"/>
          <a:r>
            <a:rPr lang="en-GB" sz="2800" dirty="0" smtClean="0"/>
            <a:t>The safe choice for functional-first</a:t>
          </a:r>
          <a:endParaRPr lang="en-US" sz="2800" b="0" dirty="0"/>
        </a:p>
      </dgm:t>
    </dgm:pt>
    <dgm:pt modelId="{1E1D15BA-B465-4B32-88A9-5EC3A54AFD7E}" type="parTrans" cxnId="{0A4FF1E7-E933-4C60-BCA1-B3784330DCD2}">
      <dgm:prSet/>
      <dgm:spPr/>
      <dgm:t>
        <a:bodyPr/>
        <a:lstStyle/>
        <a:p>
          <a:endParaRPr lang="en-US" sz="2400" b="0"/>
        </a:p>
      </dgm:t>
    </dgm:pt>
    <dgm:pt modelId="{AB616020-4390-47C6-943E-87A53E0DC69B}" type="sibTrans" cxnId="{0A4FF1E7-E933-4C60-BCA1-B3784330DCD2}">
      <dgm:prSet/>
      <dgm:spPr/>
      <dgm:t>
        <a:bodyPr/>
        <a:lstStyle/>
        <a:p>
          <a:endParaRPr lang="en-US" sz="2400" b="0"/>
        </a:p>
      </dgm:t>
    </dgm:pt>
    <dgm:pt modelId="{8379D34F-D2EB-44C7-A6BA-B404EF2D892C}">
      <dgm:prSet custT="1"/>
      <dgm:spPr/>
      <dgm:t>
        <a:bodyPr/>
        <a:lstStyle/>
        <a:p>
          <a:pPr rtl="0"/>
          <a:r>
            <a:rPr lang="en-GB" sz="2800" b="0" dirty="0" smtClean="0"/>
            <a:t>Unbeatable, practical, scalable data integration</a:t>
          </a:r>
          <a:endParaRPr lang="en-US" sz="2800" b="0" dirty="0"/>
        </a:p>
      </dgm:t>
    </dgm:pt>
    <dgm:pt modelId="{784C2F39-8EE2-4C1A-8502-BA28A769CF6F}" type="parTrans" cxnId="{48DCABCC-9DD7-488F-8A2E-2A88D8BE32F0}">
      <dgm:prSet/>
      <dgm:spPr/>
      <dgm:t>
        <a:bodyPr/>
        <a:lstStyle/>
        <a:p>
          <a:endParaRPr lang="en-US" sz="2400" b="0"/>
        </a:p>
      </dgm:t>
    </dgm:pt>
    <dgm:pt modelId="{565F2C0E-B1E4-41FA-8DCE-D03CDE3DB36D}" type="sibTrans" cxnId="{48DCABCC-9DD7-488F-8A2E-2A88D8BE32F0}">
      <dgm:prSet/>
      <dgm:spPr/>
      <dgm:t>
        <a:bodyPr/>
        <a:lstStyle/>
        <a:p>
          <a:endParaRPr lang="en-US" sz="2400" b="0"/>
        </a:p>
      </dgm:t>
    </dgm:pt>
    <dgm:pt modelId="{7D6988BB-C65B-4E09-813B-7747FFB5A8A2}">
      <dgm:prSet custT="1"/>
      <dgm:spPr/>
      <dgm:t>
        <a:bodyPr/>
        <a:lstStyle/>
        <a:p>
          <a:pPr rtl="0"/>
          <a:r>
            <a:rPr lang="en-GB" sz="2800" b="0" dirty="0" smtClean="0"/>
            <a:t>Tooling for Windows, Linux, OSX, Android, iOS and more</a:t>
          </a:r>
          <a:endParaRPr lang="en-US" sz="2800" b="0" dirty="0"/>
        </a:p>
      </dgm:t>
    </dgm:pt>
    <dgm:pt modelId="{71D039FD-D047-44D4-9296-81F6D5279051}" type="parTrans" cxnId="{E2016309-E145-43C6-8FC9-F006FC5FC1F1}">
      <dgm:prSet/>
      <dgm:spPr/>
      <dgm:t>
        <a:bodyPr/>
        <a:lstStyle/>
        <a:p>
          <a:endParaRPr lang="en-US" sz="2400" b="0"/>
        </a:p>
      </dgm:t>
    </dgm:pt>
    <dgm:pt modelId="{97966A1B-3566-43CC-877A-F65EBB3C1A0D}" type="sibTrans" cxnId="{E2016309-E145-43C6-8FC9-F006FC5FC1F1}">
      <dgm:prSet/>
      <dgm:spPr/>
      <dgm:t>
        <a:bodyPr/>
        <a:lstStyle/>
        <a:p>
          <a:endParaRPr lang="en-US" sz="2400" b="0"/>
        </a:p>
      </dgm:t>
    </dgm:pt>
    <dgm:pt modelId="{0027F459-B446-46B1-8201-A37991051222}">
      <dgm:prSet custT="1"/>
      <dgm:spPr/>
      <dgm:t>
        <a:bodyPr/>
        <a:lstStyle/>
        <a:p>
          <a:pPr rtl="0"/>
          <a:r>
            <a:rPr lang="en-GB" sz="2800" b="0" dirty="0" smtClean="0">
              <a:latin typeface="+mn-lt"/>
            </a:rPr>
            <a:t>Open, cross-platform, strongly typed, efficient, rock-solid stable</a:t>
          </a:r>
          <a:endParaRPr lang="en-US" sz="2800" b="0" dirty="0">
            <a:latin typeface="+mn-lt"/>
          </a:endParaRPr>
        </a:p>
      </dgm:t>
    </dgm:pt>
    <dgm:pt modelId="{7FF8C639-B210-4124-A577-D463CD290EA6}" type="parTrans" cxnId="{EC78E062-EA3B-43A4-A0B5-9B30C61EC779}">
      <dgm:prSet/>
      <dgm:spPr/>
      <dgm:t>
        <a:bodyPr/>
        <a:lstStyle/>
        <a:p>
          <a:endParaRPr lang="en-GB" sz="2400" b="0"/>
        </a:p>
      </dgm:t>
    </dgm:pt>
    <dgm:pt modelId="{401F4873-09FD-4618-AC1C-F6AC07B1AE63}" type="sibTrans" cxnId="{EC78E062-EA3B-43A4-A0B5-9B30C61EC779}">
      <dgm:prSet/>
      <dgm:spPr/>
      <dgm:t>
        <a:bodyPr/>
        <a:lstStyle/>
        <a:p>
          <a:endParaRPr lang="en-GB" sz="2400" b="0"/>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42B519C7-259D-482C-B675-0F01C686F59B}"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02D97C36-FE11-4D10-8ADD-448573910187}" type="presOf" srcId="{8379D34F-D2EB-44C7-A6BA-B404EF2D892C}" destId="{BE121AA7-A037-43CD-8CC7-33C1B387C247}" srcOrd="1" destOrd="0" presId="urn:microsoft.com/office/officeart/2005/8/layout/matrix1"/>
    <dgm:cxn modelId="{29C847A6-8ED1-4FCB-B2C1-3C004839236D}" type="presOf" srcId="{A6B25E8E-3AD5-476E-AE79-19EE4887E230}" destId="{62CD59B7-0D31-4CEC-A61C-C239FA1C3946}" srcOrd="0" destOrd="0" presId="urn:microsoft.com/office/officeart/2005/8/layout/matrix1"/>
    <dgm:cxn modelId="{84892707-0C91-4860-B7C1-6F4F47E2E967}" type="presOf" srcId="{B6DA48CD-B6A1-40DF-B1B2-298D0352C4AA}" destId="{31D08910-A6AB-452C-B3EB-93BCBD6544C8}" srcOrd="1" destOrd="0" presId="urn:microsoft.com/office/officeart/2005/8/layout/matrix1"/>
    <dgm:cxn modelId="{A258497E-ECFB-4C22-8252-8112A82B51D5}" type="presOf" srcId="{B6DA48CD-B6A1-40DF-B1B2-298D0352C4AA}" destId="{51DBD211-C134-41AD-AD57-176244304372}"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5B575CFC-1763-4CDB-869E-A27A1E55CE15}" type="presOf" srcId="{0027F459-B446-46B1-8201-A37991051222}" destId="{504ADB60-2DEB-48D0-8123-CA7933E4971B}" srcOrd="0" destOrd="0" presId="urn:microsoft.com/office/officeart/2005/8/layout/matrix1"/>
    <dgm:cxn modelId="{D2D14DAB-1544-47C6-9798-57BC9CBD1B98}" type="presOf" srcId="{9F290243-9586-4FD8-9268-FFC159A95363}" destId="{A2BDDE09-967E-4575-B702-D3388ABBADC8}"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8E9DB0CE-1637-4AA0-975B-BA859DDEBCEE}" type="presOf" srcId="{0027F459-B446-46B1-8201-A37991051222}" destId="{3BF692F9-897A-4426-BC45-0235699D63BA}" srcOrd="1" destOrd="0" presId="urn:microsoft.com/office/officeart/2005/8/layout/matrix1"/>
    <dgm:cxn modelId="{48DCABCC-9DD7-488F-8A2E-2A88D8BE32F0}" srcId="{A6B25E8E-3AD5-476E-AE79-19EE4887E230}" destId="{8379D34F-D2EB-44C7-A6BA-B404EF2D892C}" srcOrd="2" destOrd="0" parTransId="{784C2F39-8EE2-4C1A-8502-BA28A769CF6F}" sibTransId="{565F2C0E-B1E4-41FA-8DCE-D03CDE3DB36D}"/>
    <dgm:cxn modelId="{288A34A9-62D3-4980-A7AD-AAD2E5FD6843}" type="presOf" srcId="{7D6988BB-C65B-4E09-813B-7747FFB5A8A2}" destId="{06F7728C-5299-4235-8017-DBD5BC2DB36C}" srcOrd="0" destOrd="0" presId="urn:microsoft.com/office/officeart/2005/8/layout/matrix1"/>
    <dgm:cxn modelId="{9871095A-A13D-4C93-83CB-130947A3ECAD}" type="presOf" srcId="{8379D34F-D2EB-44C7-A6BA-B404EF2D892C}" destId="{6341D0F4-C184-47C1-B6FD-93C52A30A16E}" srcOrd="0" destOrd="0" presId="urn:microsoft.com/office/officeart/2005/8/layout/matrix1"/>
    <dgm:cxn modelId="{2B94A883-4C0F-4856-AFD4-EC5E1787F0E7}" type="presParOf" srcId="{A2BDDE09-967E-4575-B702-D3388ABBADC8}" destId="{C75D8A5F-F48F-4013-9E99-B76AF4C4D7AF}" srcOrd="0" destOrd="0" presId="urn:microsoft.com/office/officeart/2005/8/layout/matrix1"/>
    <dgm:cxn modelId="{AD49E2C4-2F38-41CE-BDA3-A835925A9426}" type="presParOf" srcId="{C75D8A5F-F48F-4013-9E99-B76AF4C4D7AF}" destId="{504ADB60-2DEB-48D0-8123-CA7933E4971B}" srcOrd="0" destOrd="0" presId="urn:microsoft.com/office/officeart/2005/8/layout/matrix1"/>
    <dgm:cxn modelId="{FC40BAD4-A33B-4433-82CD-18F0AAA3F0A3}" type="presParOf" srcId="{C75D8A5F-F48F-4013-9E99-B76AF4C4D7AF}" destId="{3BF692F9-897A-4426-BC45-0235699D63BA}" srcOrd="1" destOrd="0" presId="urn:microsoft.com/office/officeart/2005/8/layout/matrix1"/>
    <dgm:cxn modelId="{21634A12-C8EB-4406-9BDC-F69A08AED586}" type="presParOf" srcId="{C75D8A5F-F48F-4013-9E99-B76AF4C4D7AF}" destId="{51DBD211-C134-41AD-AD57-176244304372}" srcOrd="2" destOrd="0" presId="urn:microsoft.com/office/officeart/2005/8/layout/matrix1"/>
    <dgm:cxn modelId="{09FA18AF-4704-42A0-B2C8-CB4A96F2BB75}" type="presParOf" srcId="{C75D8A5F-F48F-4013-9E99-B76AF4C4D7AF}" destId="{31D08910-A6AB-452C-B3EB-93BCBD6544C8}" srcOrd="3" destOrd="0" presId="urn:microsoft.com/office/officeart/2005/8/layout/matrix1"/>
    <dgm:cxn modelId="{26DA1E6A-9624-4E27-8A60-7E7338C28D45}" type="presParOf" srcId="{C75D8A5F-F48F-4013-9E99-B76AF4C4D7AF}" destId="{6341D0F4-C184-47C1-B6FD-93C52A30A16E}" srcOrd="4" destOrd="0" presId="urn:microsoft.com/office/officeart/2005/8/layout/matrix1"/>
    <dgm:cxn modelId="{84429DC5-E2E2-45F5-AE77-FE69B2B0CC79}" type="presParOf" srcId="{C75D8A5F-F48F-4013-9E99-B76AF4C4D7AF}" destId="{BE121AA7-A037-43CD-8CC7-33C1B387C247}" srcOrd="5" destOrd="0" presId="urn:microsoft.com/office/officeart/2005/8/layout/matrix1"/>
    <dgm:cxn modelId="{8C6EC391-CE51-4876-956E-0A8E7B16D863}" type="presParOf" srcId="{C75D8A5F-F48F-4013-9E99-B76AF4C4D7AF}" destId="{06F7728C-5299-4235-8017-DBD5BC2DB36C}" srcOrd="6" destOrd="0" presId="urn:microsoft.com/office/officeart/2005/8/layout/matrix1"/>
    <dgm:cxn modelId="{77264F89-E00B-4D40-9168-A484A0B32768}" type="presParOf" srcId="{C75D8A5F-F48F-4013-9E99-B76AF4C4D7AF}" destId="{ECFA074D-691D-42C6-A6A7-C04D755BBC44}" srcOrd="7" destOrd="0" presId="urn:microsoft.com/office/officeart/2005/8/layout/matrix1"/>
    <dgm:cxn modelId="{18F06963-729A-4CF5-873A-8E7272ED0301}"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252"/>
          <a:ext cx="6996545" cy="6943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“I lead a team developing…”</a:t>
          </a:r>
          <a:endParaRPr lang="en-GB" sz="3200" b="0" kern="1200" dirty="0">
            <a:latin typeface="+mj-lt"/>
          </a:endParaRPr>
        </a:p>
      </dsp:txBody>
      <dsp:txXfrm>
        <a:off x="33895" y="37147"/>
        <a:ext cx="6928755" cy="626561"/>
      </dsp:txXfrm>
    </dsp:sp>
    <dsp:sp modelId="{671EDA18-3F56-4962-9CC7-6C7A0732D094}">
      <dsp:nvSpPr>
        <dsp:cNvPr id="0" name=""/>
        <dsp:cNvSpPr/>
      </dsp:nvSpPr>
      <dsp:spPr>
        <a:xfrm>
          <a:off x="0" y="697603"/>
          <a:ext cx="6996545" cy="266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smtClean="0">
              <a:latin typeface="+mj-lt"/>
            </a:rPr>
            <a:t>Data Processing Pipelines</a:t>
          </a:r>
          <a:endParaRPr lang="en-GB" sz="18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Insurance Calculation 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Service Implementations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Trading Platforms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Market Simulators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smtClean="0">
              <a:latin typeface="+mj-lt"/>
            </a:rPr>
            <a:t>Server-side Game 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t>
          </a:r>
          <a:endParaRPr lang="en-GB" sz="2400" b="0" kern="1200" dirty="0">
            <a:latin typeface="+mj-lt"/>
          </a:endParaRPr>
        </a:p>
      </dsp:txBody>
      <dsp:txXfrm>
        <a:off x="0" y="697603"/>
        <a:ext cx="6996545" cy="2667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6D9ADA7-8535-4AEB-BEE2-A86D88A63B71}">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ED028250-E1FC-4279-A963-61F228BC6058}">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smtClean="0">
              <a:latin typeface="+mj-lt"/>
            </a:rPr>
            <a:t>for analytical components</a:t>
          </a:r>
          <a:endParaRPr lang="en-GB" sz="2800" b="0" kern="1200" dirty="0">
            <a:latin typeface="+mj-lt"/>
          </a:endParaRPr>
        </a:p>
      </dsp:txBody>
      <dsp:txXfrm>
        <a:off x="0" y="2928640"/>
        <a:ext cx="6996545" cy="438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03D069B-D8CD-4B99-BBE7-8F61BEA97623}">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50768FEC-F12F-4D00-99B9-699F35685B0E}">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dirty="0" smtClean="0">
              <a:latin typeface="+mj-lt"/>
            </a:rPr>
            <a:t>for analytical components and services</a:t>
          </a:r>
          <a:endParaRPr lang="en-GB" sz="2800" b="0" kern="1200" dirty="0">
            <a:latin typeface="+mj-lt"/>
          </a:endParaRPr>
        </a:p>
      </dsp:txBody>
      <dsp:txXfrm>
        <a:off x="0" y="2928640"/>
        <a:ext cx="6996545" cy="438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051"/>
          <a:ext cx="6996545" cy="8943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3658" y="44709"/>
        <a:ext cx="6909229" cy="807014"/>
      </dsp:txXfrm>
    </dsp:sp>
    <dsp:sp modelId="{4FD49528-3AFD-4586-A598-6BE044AE478F}">
      <dsp:nvSpPr>
        <dsp:cNvPr id="0" name=""/>
        <dsp:cNvSpPr/>
      </dsp:nvSpPr>
      <dsp:spPr>
        <a:xfrm>
          <a:off x="0" y="907925"/>
          <a:ext cx="6996545" cy="894330"/>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eliminates entire phases</a:t>
          </a:r>
          <a:endParaRPr lang="en-GB" sz="2400" b="1" kern="1200" dirty="0">
            <a:latin typeface="+mj-lt"/>
          </a:endParaRPr>
        </a:p>
      </dsp:txBody>
      <dsp:txXfrm>
        <a:off x="43658" y="951583"/>
        <a:ext cx="6909229" cy="807014"/>
      </dsp:txXfrm>
    </dsp:sp>
    <dsp:sp modelId="{A40EF56E-93DE-42F2-ADBC-C1014EEA99A8}">
      <dsp:nvSpPr>
        <dsp:cNvPr id="0" name=""/>
        <dsp:cNvSpPr/>
      </dsp:nvSpPr>
      <dsp:spPr>
        <a:xfrm>
          <a:off x="0" y="1814799"/>
          <a:ext cx="6996545" cy="894330"/>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3658" y="1858457"/>
        <a:ext cx="6909229" cy="807014"/>
      </dsp:txXfrm>
    </dsp:sp>
    <dsp:sp modelId="{B3F1D52E-F9C0-4E49-A912-DD2768F75062}">
      <dsp:nvSpPr>
        <dsp:cNvPr id="0" name=""/>
        <dsp:cNvSpPr/>
      </dsp:nvSpPr>
      <dsp:spPr>
        <a:xfrm>
          <a:off x="0" y="2721673"/>
          <a:ext cx="6996545" cy="894330"/>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complex problems</a:t>
          </a:r>
          <a:endParaRPr lang="en-GB" sz="2400" b="1" kern="1200" dirty="0">
            <a:latin typeface="+mj-lt"/>
          </a:endParaRPr>
        </a:p>
      </dsp:txBody>
      <dsp:txXfrm>
        <a:off x="43658" y="2765331"/>
        <a:ext cx="6909229" cy="807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990"/>
          <a:ext cx="6996545" cy="858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1896" y="43886"/>
        <a:ext cx="6912753" cy="774444"/>
      </dsp:txXfrm>
    </dsp:sp>
    <dsp:sp modelId="{4FD49528-3AFD-4586-A598-6BE044AE478F}">
      <dsp:nvSpPr>
        <dsp:cNvPr id="0" name=""/>
        <dsp:cNvSpPr/>
      </dsp:nvSpPr>
      <dsp:spPr>
        <a:xfrm>
          <a:off x="0" y="872264"/>
          <a:ext cx="6996545" cy="858236"/>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improves time-to-market</a:t>
          </a:r>
          <a:endParaRPr lang="en-GB" sz="2400" b="1" kern="1200" dirty="0">
            <a:latin typeface="+mj-lt"/>
          </a:endParaRPr>
        </a:p>
      </dsp:txBody>
      <dsp:txXfrm>
        <a:off x="41896" y="914160"/>
        <a:ext cx="6912753" cy="774444"/>
      </dsp:txXfrm>
    </dsp:sp>
    <dsp:sp modelId="{A40EF56E-93DE-42F2-ADBC-C1014EEA99A8}">
      <dsp:nvSpPr>
        <dsp:cNvPr id="0" name=""/>
        <dsp:cNvSpPr/>
      </dsp:nvSpPr>
      <dsp:spPr>
        <a:xfrm>
          <a:off x="0" y="1742538"/>
          <a:ext cx="6996545" cy="858236"/>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1896" y="1784434"/>
        <a:ext cx="6912753" cy="774444"/>
      </dsp:txXfrm>
    </dsp:sp>
    <dsp:sp modelId="{B3F1D52E-F9C0-4E49-A912-DD2768F75062}">
      <dsp:nvSpPr>
        <dsp:cNvPr id="0" name=""/>
        <dsp:cNvSpPr/>
      </dsp:nvSpPr>
      <dsp:spPr>
        <a:xfrm>
          <a:off x="0" y="2612811"/>
          <a:ext cx="6996545" cy="858236"/>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complex problems</a:t>
          </a:r>
          <a:endParaRPr lang="en-GB" sz="2400" b="1" kern="1200" dirty="0">
            <a:latin typeface="+mj-lt"/>
          </a:endParaRPr>
        </a:p>
      </dsp:txBody>
      <dsp:txXfrm>
        <a:off x="41896" y="2654707"/>
        <a:ext cx="6912753" cy="774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149846" y="-1149846"/>
          <a:ext cx="1891307"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latin typeface="+mn-lt"/>
            </a:rPr>
            <a:t>Open, cross-platform, strongly typed, efficient, rock-solid stable</a:t>
          </a:r>
          <a:endParaRPr lang="en-US" sz="2800" b="0" kern="1200" dirty="0">
            <a:latin typeface="+mn-lt"/>
          </a:endParaRPr>
        </a:p>
      </dsp:txBody>
      <dsp:txXfrm rot="5400000">
        <a:off x="-1" y="1"/>
        <a:ext cx="4191000" cy="1418480"/>
      </dsp:txXfrm>
    </dsp:sp>
    <dsp:sp modelId="{51DBD211-C134-41AD-AD57-176244304372}">
      <dsp:nvSpPr>
        <dsp:cNvPr id="0" name=""/>
        <dsp:cNvSpPr/>
      </dsp:nvSpPr>
      <dsp:spPr>
        <a:xfrm>
          <a:off x="4191000" y="0"/>
          <a:ext cx="4191000" cy="189130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The safe choice for functional-first</a:t>
          </a:r>
          <a:endParaRPr lang="en-US" sz="2800" b="0" kern="1200" dirty="0"/>
        </a:p>
      </dsp:txBody>
      <dsp:txXfrm>
        <a:off x="4191000" y="0"/>
        <a:ext cx="4191000" cy="1418480"/>
      </dsp:txXfrm>
    </dsp:sp>
    <dsp:sp modelId="{6341D0F4-C184-47C1-B6FD-93C52A30A16E}">
      <dsp:nvSpPr>
        <dsp:cNvPr id="0" name=""/>
        <dsp:cNvSpPr/>
      </dsp:nvSpPr>
      <dsp:spPr>
        <a:xfrm rot="10800000">
          <a:off x="0" y="1891307"/>
          <a:ext cx="4191000" cy="189130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Unbeatable, practical, scalable data integration</a:t>
          </a:r>
          <a:endParaRPr lang="en-US" sz="2800" b="0" kern="1200" dirty="0"/>
        </a:p>
      </dsp:txBody>
      <dsp:txXfrm rot="10800000">
        <a:off x="0" y="2364134"/>
        <a:ext cx="4191000" cy="1418480"/>
      </dsp:txXfrm>
    </dsp:sp>
    <dsp:sp modelId="{06F7728C-5299-4235-8017-DBD5BC2DB36C}">
      <dsp:nvSpPr>
        <dsp:cNvPr id="0" name=""/>
        <dsp:cNvSpPr/>
      </dsp:nvSpPr>
      <dsp:spPr>
        <a:xfrm rot="5400000">
          <a:off x="5340846" y="741461"/>
          <a:ext cx="1891307"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Tooling for Windows, Linux, OSX, Android, iOS and more</a:t>
          </a:r>
          <a:endParaRPr lang="en-US" sz="2800" b="0" kern="1200" dirty="0"/>
        </a:p>
      </dsp:txBody>
      <dsp:txXfrm rot="-5400000">
        <a:off x="4190999" y="2364134"/>
        <a:ext cx="4191000" cy="1418480"/>
      </dsp:txXfrm>
    </dsp:sp>
    <dsp:sp modelId="{62CD59B7-0D31-4CEC-A61C-C239FA1C3946}">
      <dsp:nvSpPr>
        <dsp:cNvPr id="0" name=""/>
        <dsp:cNvSpPr/>
      </dsp:nvSpPr>
      <dsp:spPr>
        <a:xfrm>
          <a:off x="2933700" y="1418480"/>
          <a:ext cx="2514600" cy="94565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0" kern="1200" dirty="0" smtClean="0"/>
            <a:t>F#</a:t>
          </a:r>
          <a:endParaRPr lang="en-US" sz="3200" b="0" kern="1200" dirty="0"/>
        </a:p>
      </dsp:txBody>
      <dsp:txXfrm>
        <a:off x="2979863" y="1464643"/>
        <a:ext cx="2422274" cy="8533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3/18/2015</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3/18/2015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685864"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72974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0895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1192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92548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25857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10016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82699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57486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736516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467544" y="287296"/>
            <a:ext cx="1224136" cy="445996"/>
            <a:chOff x="10186018" y="534632"/>
            <a:chExt cx="1706539" cy="621752"/>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9162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468313" y="1347788"/>
            <a:ext cx="8207375"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50241686"/>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468313" y="1347788"/>
            <a:ext cx="4049667"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4620681" y="1347787"/>
            <a:ext cx="4055008" cy="3240087"/>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37599764"/>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468313" y="1347787"/>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5435601" y="1347787"/>
            <a:ext cx="1584324"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1584324" cy="1584226"/>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159904" y="3000210"/>
            <a:ext cx="1515784" cy="1587665"/>
          </a:xfrm>
        </p:spPr>
        <p:txBody>
          <a:bodyPr/>
          <a:lstStyle/>
          <a:p>
            <a:r>
              <a:rPr lang="en-US" smtClean="0"/>
              <a:t>Click icon to add picture</a:t>
            </a:r>
            <a:endParaRPr lang="de-CH" dirty="0"/>
          </a:p>
        </p:txBody>
      </p:sp>
    </p:spTree>
    <p:extLst>
      <p:ext uri="{BB962C8B-B14F-4D97-AF65-F5344CB8AC3E}">
        <p14:creationId xmlns:p14="http://schemas.microsoft.com/office/powerpoint/2010/main" val="1022919262"/>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324008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5435600" y="3003550"/>
            <a:ext cx="1584325" cy="1584326"/>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232992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614"/>
            <a:ext cx="1584325" cy="324026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614"/>
            <a:ext cx="1582738" cy="1584499"/>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1" y="3003550"/>
            <a:ext cx="1582737" cy="15843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614"/>
            <a:ext cx="4895850" cy="3240261"/>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08529047"/>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7"/>
            <a:ext cx="3240088" cy="1584326"/>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550"/>
            <a:ext cx="1584324" cy="158432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0" y="3000210"/>
            <a:ext cx="1582738" cy="158766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45187768"/>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3240088" cy="15842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4855247"/>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8"/>
            <a:ext cx="3240088" cy="3240087"/>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919584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446280" y="231312"/>
            <a:ext cx="1224136" cy="445996"/>
            <a:chOff x="10186018" y="534632"/>
            <a:chExt cx="1706539" cy="621752"/>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4035797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390627" y="4723724"/>
            <a:ext cx="8382000" cy="23083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 </a:t>
            </a:r>
            <a:r>
              <a:rPr lang="en-US" sz="500" dirty="0" smtClean="0">
                <a:gradFill>
                  <a:gsLst>
                    <a:gs pos="0">
                      <a:srgbClr val="FFFFFF"/>
                    </a:gs>
                    <a:gs pos="100000">
                      <a:srgbClr val="FFFFFF"/>
                    </a:gs>
                  </a:gsLst>
                  <a:lin ang="5400000" scaled="0"/>
                </a:gradFill>
                <a:latin typeface="Segoe UI" pitchFamily="34" charset="0"/>
                <a:cs typeface="Arial" charset="0"/>
              </a:rPr>
              <a:t>2012 Microsoft </a:t>
            </a:r>
            <a:r>
              <a:rPr lang="en-US" sz="5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gradFill>
                  <a:gsLst>
                    <a:gs pos="0">
                      <a:srgbClr val="FFFFFF"/>
                    </a:gs>
                    <a:gs pos="100000">
                      <a:srgbClr val="FFFFFF"/>
                    </a:gs>
                  </a:gsLst>
                  <a:lin ang="5400000" scaled="0"/>
                </a:gradFill>
                <a:latin typeface="Segoe UI" pitchFamily="34" charset="0"/>
                <a:cs typeface="Arial" charset="0"/>
              </a:rPr>
              <a:t>MICROSOFT </a:t>
            </a:r>
            <a:r>
              <a:rPr lang="en-US" sz="5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689" y="1396743"/>
            <a:ext cx="6388621" cy="2350013"/>
          </a:xfrm>
          <a:prstGeom prst="rect">
            <a:avLst/>
          </a:prstGeom>
        </p:spPr>
      </p:pic>
    </p:spTree>
    <p:extLst>
      <p:ext uri="{BB962C8B-B14F-4D97-AF65-F5344CB8AC3E}">
        <p14:creationId xmlns:p14="http://schemas.microsoft.com/office/powerpoint/2010/main" val="2951668502"/>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81346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3183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366639"/>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377943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1" y="4686162"/>
            <a:ext cx="5421083" cy="273844"/>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954167"/>
            <a:ext cx="533400" cy="183357"/>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4686308"/>
            <a:ext cx="2667000" cy="273844"/>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711802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56784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698800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01929" y="4252785"/>
            <a:ext cx="8740142" cy="672414"/>
          </a:xfrm>
        </p:spPr>
        <p:txBody>
          <a:bodyPr lIns="0" tIns="0" rIns="0" bIns="0" anchor="b">
            <a:noAutofit/>
          </a:bodyPr>
          <a:lstStyle>
            <a:lvl1pPr>
              <a:defRPr sz="1471"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01930" y="2236127"/>
            <a:ext cx="8740141" cy="671247"/>
          </a:xfrm>
        </p:spPr>
        <p:txBody>
          <a:bodyPr lIns="0" tIns="0" rIns="0" bIns="0"/>
          <a:lstStyle>
            <a:lvl1pPr>
              <a:defRPr sz="3971"/>
            </a:lvl1pPr>
          </a:lstStyle>
          <a:p>
            <a:r>
              <a:rPr lang="en-US" dirty="0" smtClean="0"/>
              <a:t>Click to edit master title style</a:t>
            </a:r>
            <a:endParaRPr lang="en-US" dirty="0"/>
          </a:p>
        </p:txBody>
      </p:sp>
    </p:spTree>
    <p:extLst>
      <p:ext uri="{BB962C8B-B14F-4D97-AF65-F5344CB8AC3E}">
        <p14:creationId xmlns:p14="http://schemas.microsoft.com/office/powerpoint/2010/main" val="1025491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01929" y="1226922"/>
            <a:ext cx="8740142" cy="369710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423757"/>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55045" y="1226937"/>
            <a:ext cx="6387028" cy="3698263"/>
          </a:xfrm>
        </p:spPr>
        <p:txBody>
          <a:bodyPr lIns="0" tIns="0" rIns="0" bIns="0">
            <a:noAutofit/>
          </a:bodyPr>
          <a:lstStyle>
            <a:lvl1pPr>
              <a:defRPr sz="2647"/>
            </a:lvl1pPr>
            <a:lvl2pPr>
              <a:defRPr sz="2059"/>
            </a:lvl2pPr>
            <a:lvl3pPr>
              <a:defRPr sz="1765"/>
            </a:lvl3pPr>
            <a:lvl4pPr>
              <a:defRPr sz="1471"/>
            </a:lvl4pPr>
            <a:lvl5pPr>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01929" y="1226937"/>
            <a:ext cx="2016956" cy="3698263"/>
          </a:xfrm>
        </p:spPr>
        <p:txBody>
          <a:bodyPr lIns="0" tIns="0" rIns="0" bIns="0">
            <a:noAutofit/>
          </a:bodyPr>
          <a:lstStyle>
            <a:lvl1pPr algn="l" defTabSz="672186" rtl="0" eaLnBrk="1" latinLnBrk="0" hangingPunct="1">
              <a:spcBef>
                <a:spcPct val="0"/>
              </a:spcBef>
              <a:buNone/>
              <a:defRPr lang="en-US" sz="1765" kern="1200" dirty="0" smtClean="0">
                <a:gradFill>
                  <a:gsLst>
                    <a:gs pos="0">
                      <a:schemeClr val="tx1"/>
                    </a:gs>
                    <a:gs pos="100000">
                      <a:schemeClr val="tx1"/>
                    </a:gs>
                  </a:gsLst>
                  <a:lin ang="5400000" scaled="0"/>
                </a:gradFill>
                <a:latin typeface="+mn-lt"/>
                <a:ea typeface="+mj-ea"/>
                <a:cs typeface="+mj-cs"/>
              </a:defRPr>
            </a:lvl1pPr>
            <a:lvl2pPr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2pPr>
            <a:lvl3pPr marL="168046"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3pPr>
            <a:lvl4pPr marL="336092"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4pPr>
            <a:lvl5pPr marL="543818" indent="0" algn="l" defTabSz="672186" rtl="0" eaLnBrk="1" latinLnBrk="0" hangingPunct="1">
              <a:spcBef>
                <a:spcPct val="0"/>
              </a:spcBef>
              <a:buNone/>
              <a:defRPr lang="en-US" sz="1176"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35904042"/>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671247"/>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57551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468312" y="1347788"/>
            <a:ext cx="6551613" cy="3240088"/>
          </a:xfrm>
        </p:spPr>
        <p:txBody>
          <a:bodyPr/>
          <a:lstStyle>
            <a:lvl1pPr marL="0" indent="0">
              <a:buNone/>
              <a:tabLst>
                <a:tab pos="5703854" algn="l"/>
              </a:tabLst>
              <a:defRPr sz="3000" baseline="0">
                <a:solidFill>
                  <a:schemeClr val="accent2"/>
                </a:solidFill>
              </a:defRPr>
            </a:lvl1pPr>
            <a:lvl2pPr marL="0" indent="0">
              <a:buNone/>
              <a:tabLst>
                <a:tab pos="5703854" algn="l"/>
              </a:tabLst>
              <a:defRPr sz="1500">
                <a:latin typeface="+mn-lt"/>
              </a:defRPr>
            </a:lvl2pPr>
            <a:lvl3pPr marL="345327" indent="-172664">
              <a:tabLst>
                <a:tab pos="5703854" algn="l"/>
              </a:tabLst>
              <a:defRPr sz="15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7092950" y="1347788"/>
            <a:ext cx="1582738" cy="15763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9041" y="1668159"/>
            <a:ext cx="481512" cy="9575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7180299" y="2659189"/>
            <a:ext cx="613951" cy="215444"/>
          </a:xfrm>
          <a:prstGeom prst="rect">
            <a:avLst/>
          </a:prstGeom>
          <a:noFill/>
        </p:spPr>
        <p:txBody>
          <a:bodyPr wrap="none" lIns="0" tIns="0" rIns="0" bIns="0" rtlCol="0">
            <a:spAutoFit/>
          </a:bodyPr>
          <a:lstStyle/>
          <a:p>
            <a:r>
              <a:rPr lang="en-US" sz="1400" dirty="0" smtClean="0">
                <a:solidFill>
                  <a:schemeClr val="bg1"/>
                </a:solidFill>
                <a:latin typeface="+mn-lt"/>
              </a:rPr>
              <a:t>Agenda</a:t>
            </a:r>
          </a:p>
        </p:txBody>
      </p:sp>
    </p:spTree>
    <p:extLst>
      <p:ext uri="{BB962C8B-B14F-4D97-AF65-F5344CB8AC3E}">
        <p14:creationId xmlns:p14="http://schemas.microsoft.com/office/powerpoint/2010/main" val="85167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71009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542941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spcAft>
                <a:spcPts val="1200"/>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01932" y="218302"/>
            <a:ext cx="8740141" cy="672414"/>
          </a:xfrm>
        </p:spPr>
        <p:txBody>
          <a:bodyPr vert="horz" lIns="0" tIns="0" rIns="0" bIns="0" rtlCol="0" anchor="t">
            <a:noAutofit/>
          </a:bodyPr>
          <a:lstStyle>
            <a:lvl1pPr>
              <a:defRPr lang="en-US" sz="352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6579364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01929" y="1129422"/>
            <a:ext cx="2890970" cy="28846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6933106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167413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1571661" y="1818787"/>
            <a:ext cx="6000677" cy="1505927"/>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67232" tIns="33616" rIns="67232" bIns="33616" numCol="1" anchor="t" anchorCtr="0" compatLnSpc="1">
            <a:prstTxWarp prst="textNoShape">
              <a:avLst/>
            </a:prstTxWarp>
          </a:bodyPr>
          <a:lstStyle/>
          <a:p>
            <a:pPr defTabSz="685669"/>
            <a:endParaRPr lang="en-US" sz="1324">
              <a:solidFill>
                <a:srgbClr val="FFFFFF"/>
              </a:solidFill>
            </a:endParaRPr>
          </a:p>
        </p:txBody>
      </p:sp>
    </p:spTree>
    <p:extLst>
      <p:ext uri="{BB962C8B-B14F-4D97-AF65-F5344CB8AC3E}">
        <p14:creationId xmlns:p14="http://schemas.microsoft.com/office/powerpoint/2010/main" val="3592129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01929" y="1696858"/>
            <a:ext cx="1149349" cy="23774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8" name="Picture Placeholder 12"/>
          <p:cNvSpPr>
            <a:spLocks noGrp="1"/>
          </p:cNvSpPr>
          <p:nvPr>
            <p:ph type="pic" sz="quarter" idx="18"/>
          </p:nvPr>
        </p:nvSpPr>
        <p:spPr>
          <a:xfrm>
            <a:off x="3488803" y="1692241"/>
            <a:ext cx="2377015" cy="238665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9" name="Picture Placeholder 12"/>
          <p:cNvSpPr>
            <a:spLocks noGrp="1"/>
          </p:cNvSpPr>
          <p:nvPr>
            <p:ph type="pic" sz="quarter" idx="19"/>
          </p:nvPr>
        </p:nvSpPr>
        <p:spPr>
          <a:xfrm>
            <a:off x="6071838" y="1692826"/>
            <a:ext cx="2870233" cy="23854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10" name="Picture Placeholder 12"/>
          <p:cNvSpPr>
            <a:spLocks noGrp="1"/>
          </p:cNvSpPr>
          <p:nvPr>
            <p:ph type="pic" sz="quarter" idx="20"/>
          </p:nvPr>
        </p:nvSpPr>
        <p:spPr>
          <a:xfrm>
            <a:off x="1557303" y="1692102"/>
            <a:ext cx="1725477" cy="2386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436477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00762" y="4470283"/>
            <a:ext cx="8741309" cy="455000"/>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513" eaLnBrk="0" hangingPunct="0"/>
            <a:r>
              <a:rPr lang="en-US" sz="515"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685513" eaLnBrk="0" hangingPunct="0"/>
            <a:r>
              <a:rPr lang="en-US" sz="515"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8074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467544" y="231312"/>
            <a:ext cx="1224136" cy="451972"/>
            <a:chOff x="10186018" y="534632"/>
            <a:chExt cx="1706539" cy="630083"/>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3342579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1111052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274061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9226415"/>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164903698"/>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54916877"/>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71450"/>
            <a:ext cx="8207375"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8313" y="1347788"/>
            <a:ext cx="8207376" cy="3251598"/>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66" r:id="rId1"/>
    <p:sldLayoutId id="2147483815" r:id="rId2"/>
    <p:sldLayoutId id="2147483779" r:id="rId3"/>
    <p:sldLayoutId id="2147483778" r:id="rId4"/>
    <p:sldLayoutId id="2147483788" r:id="rId5"/>
    <p:sldLayoutId id="2147483789" r:id="rId6"/>
    <p:sldLayoutId id="2147483799" r:id="rId7"/>
    <p:sldLayoutId id="2147483800" r:id="rId8"/>
    <p:sldLayoutId id="2147483801" r:id="rId9"/>
    <p:sldLayoutId id="2147483736" r:id="rId10"/>
    <p:sldLayoutId id="2147483739" r:id="rId11"/>
    <p:sldLayoutId id="2147483740" r:id="rId12"/>
    <p:sldLayoutId id="2147483777" r:id="rId13"/>
    <p:sldLayoutId id="2147483808" r:id="rId14"/>
    <p:sldLayoutId id="2147483809" r:id="rId15"/>
    <p:sldLayoutId id="2147483810" r:id="rId16"/>
    <p:sldLayoutId id="2147483811" r:id="rId17"/>
    <p:sldLayoutId id="2147483812" r:id="rId18"/>
    <p:sldLayoutId id="2147483813" r:id="rId19"/>
    <p:sldLayoutId id="2147483792" r:id="rId20"/>
    <p:sldLayoutId id="2147483824" r:id="rId21"/>
    <p:sldLayoutId id="2147483825" r:id="rId22"/>
    <p:sldLayoutId id="2147483839" r:id="rId23"/>
    <p:sldLayoutId id="2147483842" r:id="rId24"/>
    <p:sldLayoutId id="2147483843" r:id="rId25"/>
  </p:sldLayoutIdLst>
  <p:transition spd="slow">
    <p:push dir="u"/>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solidFill>
            <a:srgbClr val="555555"/>
          </a:solidFill>
          <a:effectLst/>
          <a:latin typeface="Segoe UI Light" pitchFamily="34" charset="0"/>
          <a:ea typeface="+mn-ea"/>
          <a:cs typeface="Arial" charset="0"/>
        </a:defRPr>
      </a:lvl1pPr>
    </p:titleStyle>
    <p:bodyStyle>
      <a:lvl1pPr marL="0" indent="0" algn="l" defTabSz="685864" rtl="0" eaLnBrk="1" latinLnBrk="0" hangingPunct="1">
        <a:lnSpc>
          <a:spcPct val="90000"/>
        </a:lnSpc>
        <a:spcBef>
          <a:spcPct val="20000"/>
        </a:spcBef>
        <a:buSzPct val="90000"/>
        <a:buFont typeface="Wingdings" pitchFamily="2" charset="2"/>
        <a:buNone/>
        <a:defRPr sz="3000" kern="1200">
          <a:solidFill>
            <a:schemeClr val="tx1">
              <a:lumMod val="75000"/>
            </a:schemeClr>
          </a:solidFill>
          <a:latin typeface="+mj-lt"/>
          <a:ea typeface="+mn-ea"/>
          <a:cs typeface="+mn-cs"/>
        </a:defRPr>
      </a:lvl1pPr>
      <a:lvl2pPr marL="0" indent="0" algn="l" defTabSz="685864" rtl="0" eaLnBrk="1" latinLnBrk="0" hangingPunct="1">
        <a:lnSpc>
          <a:spcPct val="90000"/>
        </a:lnSpc>
        <a:spcBef>
          <a:spcPct val="20000"/>
        </a:spcBef>
        <a:buSzPct val="90000"/>
        <a:buFont typeface="Wingdings" pitchFamily="2" charset="2"/>
        <a:buNone/>
        <a:tabLst>
          <a:tab pos="472742" algn="l"/>
        </a:tabLst>
        <a:defRPr sz="1500" kern="1200">
          <a:solidFill>
            <a:schemeClr val="tx1">
              <a:lumMod val="75000"/>
            </a:schemeClr>
          </a:solidFill>
          <a:latin typeface="+mn-lt"/>
          <a:ea typeface="+mn-ea"/>
          <a:cs typeface="+mn-cs"/>
        </a:defRPr>
      </a:lvl2pPr>
      <a:lvl3pPr marL="177800" indent="-177800" algn="l" defTabSz="685864" rtl="0" eaLnBrk="1" latinLnBrk="0" hangingPunct="1">
        <a:lnSpc>
          <a:spcPct val="90000"/>
        </a:lnSpc>
        <a:spcBef>
          <a:spcPct val="20000"/>
        </a:spcBef>
        <a:buSzPct val="90000"/>
        <a:buFont typeface="Wingdings" pitchFamily="2" charset="2"/>
        <a:buChar char="§"/>
        <a:defRPr sz="1500" kern="1200">
          <a:solidFill>
            <a:schemeClr val="tx1">
              <a:lumMod val="75000"/>
            </a:schemeClr>
          </a:solidFill>
          <a:latin typeface="+mn-lt"/>
          <a:ea typeface="+mn-ea"/>
          <a:cs typeface="+mn-cs"/>
        </a:defRPr>
      </a:lvl3pPr>
      <a:lvl4pPr marL="1112192" indent="-167901" algn="l" defTabSz="685864" rtl="0" eaLnBrk="1" latinLnBrk="0" hangingPunct="1">
        <a:lnSpc>
          <a:spcPct val="90000"/>
        </a:lnSpc>
        <a:spcBef>
          <a:spcPct val="20000"/>
        </a:spcBef>
        <a:buSzPct val="90000"/>
        <a:buFont typeface="Wingdings" pitchFamily="2" charset="2"/>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Wingdings" pitchFamily="2" charset="2"/>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userDrawn="1">
          <p15:clr>
            <a:srgbClr val="F26B43"/>
          </p15:clr>
        </p15:guide>
        <p15:guide id="2" orient="horz" pos="1847" userDrawn="1">
          <p15:clr>
            <a:srgbClr val="F26B43"/>
          </p15:clr>
        </p15:guide>
        <p15:guide id="3" orient="horz" pos="2890" userDrawn="1">
          <p15:clr>
            <a:srgbClr val="F26B43"/>
          </p15:clr>
        </p15:guide>
        <p15:guide id="4" orient="horz" pos="123" userDrawn="1">
          <p15:clr>
            <a:srgbClr val="F26B43"/>
          </p15:clr>
        </p15:guide>
        <p15:guide id="5" pos="295" userDrawn="1">
          <p15:clr>
            <a:srgbClr val="F26B43"/>
          </p15:clr>
        </p15:guide>
        <p15:guide id="6" orient="horz" pos="1892" userDrawn="1">
          <p15:clr>
            <a:srgbClr val="F26B43"/>
          </p15:clr>
        </p15:guide>
        <p15:guide id="7" pos="1338" userDrawn="1">
          <p15:clr>
            <a:srgbClr val="F26B43"/>
          </p15:clr>
        </p15:guide>
        <p15:guide id="8" pos="1292" userDrawn="1">
          <p15:clr>
            <a:srgbClr val="F26B43"/>
          </p15:clr>
        </p15:guide>
        <p15:guide id="9" pos="2336" userDrawn="1">
          <p15:clr>
            <a:srgbClr val="F26B43"/>
          </p15:clr>
        </p15:guide>
        <p15:guide id="10" pos="2381" userDrawn="1">
          <p15:clr>
            <a:srgbClr val="F26B43"/>
          </p15:clr>
        </p15:guide>
        <p15:guide id="11" orient="horz" pos="849" userDrawn="1">
          <p15:clr>
            <a:srgbClr val="F26B43"/>
          </p15:clr>
        </p15:guide>
        <p15:guide id="12" pos="2880" userDrawn="1">
          <p15:clr>
            <a:srgbClr val="F26B43"/>
          </p15:clr>
        </p15:guide>
        <p15:guide id="13" pos="4422" userDrawn="1">
          <p15:clr>
            <a:srgbClr val="F26B43"/>
          </p15:clr>
        </p15:guide>
        <p15:guide id="14" pos="3424" userDrawn="1">
          <p15:clr>
            <a:srgbClr val="F26B43"/>
          </p15:clr>
        </p15:guide>
        <p15:guide id="15" pos="3379" userDrawn="1">
          <p15:clr>
            <a:srgbClr val="F26B43"/>
          </p15:clr>
        </p15:guide>
        <p15:guide id="16" pos="44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01929" y="1092455"/>
            <a:ext cx="8740142" cy="383274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01930" y="219469"/>
            <a:ext cx="8740141" cy="671247"/>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62775554"/>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672186" rtl="0" eaLnBrk="1" latinLnBrk="0" hangingPunct="1">
        <a:spcBef>
          <a:spcPct val="0"/>
        </a:spcBef>
        <a:buNone/>
        <a:defRPr sz="3529" kern="1200">
          <a:gradFill>
            <a:gsLst>
              <a:gs pos="0">
                <a:schemeClr val="tx1"/>
              </a:gs>
              <a:gs pos="100000">
                <a:schemeClr val="tx1"/>
              </a:gs>
            </a:gsLst>
            <a:lin ang="5400000" scaled="0"/>
          </a:gradFill>
          <a:latin typeface="+mj-lt"/>
          <a:ea typeface="+mj-ea"/>
          <a:cs typeface="+mj-cs"/>
        </a:defRPr>
      </a:lvl1pPr>
    </p:titleStyle>
    <p:bodyStyle>
      <a:lvl1pPr marL="0" indent="0" algn="l" defTabSz="672186" rtl="0" eaLnBrk="1" latinLnBrk="0" hangingPunct="1">
        <a:spcBef>
          <a:spcPct val="20000"/>
        </a:spcBef>
        <a:buFont typeface="Arial" pitchFamily="34" charset="0"/>
        <a:buNone/>
        <a:defRPr sz="2647" kern="1200">
          <a:gradFill>
            <a:gsLst>
              <a:gs pos="0">
                <a:schemeClr val="tx1"/>
              </a:gs>
              <a:gs pos="100000">
                <a:schemeClr val="tx1"/>
              </a:gs>
            </a:gsLst>
            <a:lin ang="5400000" scaled="0"/>
          </a:gradFill>
          <a:latin typeface="+mj-lt"/>
          <a:ea typeface="+mn-ea"/>
          <a:cs typeface="+mn-cs"/>
        </a:defRPr>
      </a:lvl1pPr>
      <a:lvl2pPr marL="0" indent="0" algn="l" defTabSz="672186" rtl="0" eaLnBrk="1" latinLnBrk="0" hangingPunct="1">
        <a:spcBef>
          <a:spcPct val="20000"/>
        </a:spcBef>
        <a:buFont typeface="Arial" pitchFamily="34" charset="0"/>
        <a:buNone/>
        <a:defRPr sz="2059" kern="1200">
          <a:gradFill>
            <a:gsLst>
              <a:gs pos="0">
                <a:schemeClr val="tx1"/>
              </a:gs>
              <a:gs pos="100000">
                <a:schemeClr val="tx1"/>
              </a:gs>
            </a:gsLst>
            <a:lin ang="5400000" scaled="0"/>
          </a:gradFill>
          <a:latin typeface="+mn-lt"/>
          <a:ea typeface="+mn-ea"/>
          <a:cs typeface="+mn-cs"/>
        </a:defRPr>
      </a:lvl2pPr>
      <a:lvl3pPr marL="336092" indent="-168046" algn="l" defTabSz="672186" rtl="0" eaLnBrk="1" latinLnBrk="0" hangingPunct="1">
        <a:spcBef>
          <a:spcPct val="20000"/>
        </a:spcBef>
        <a:buFont typeface="Arial" pitchFamily="34" charset="0"/>
        <a:buChar char="•"/>
        <a:defRPr sz="1765" kern="1200">
          <a:gradFill>
            <a:gsLst>
              <a:gs pos="0">
                <a:schemeClr val="tx1"/>
              </a:gs>
              <a:gs pos="100000">
                <a:schemeClr val="tx1"/>
              </a:gs>
            </a:gsLst>
            <a:lin ang="5400000" scaled="0"/>
          </a:gradFill>
          <a:latin typeface="+mn-lt"/>
          <a:ea typeface="+mn-ea"/>
          <a:cs typeface="+mn-cs"/>
        </a:defRPr>
      </a:lvl3pPr>
      <a:lvl4pPr marL="543818" indent="-207724" algn="l" defTabSz="672186" rtl="0" eaLnBrk="1" latinLnBrk="0" hangingPunct="1">
        <a:spcBef>
          <a:spcPct val="20000"/>
        </a:spcBef>
        <a:buFont typeface="Arial" pitchFamily="34" charset="0"/>
        <a:buChar char="–"/>
        <a:defRPr sz="1471" kern="1200">
          <a:gradFill>
            <a:gsLst>
              <a:gs pos="0">
                <a:schemeClr val="tx1"/>
              </a:gs>
              <a:gs pos="100000">
                <a:schemeClr val="tx1"/>
              </a:gs>
            </a:gsLst>
            <a:lin ang="5400000" scaled="0"/>
          </a:gradFill>
          <a:latin typeface="+mn-lt"/>
          <a:ea typeface="+mn-ea"/>
          <a:cs typeface="+mn-cs"/>
        </a:defRPr>
      </a:lvl4pPr>
      <a:lvl5pPr marL="759711" indent="-215893" algn="l" defTabSz="672186" rtl="0" eaLnBrk="1" latinLnBrk="0" hangingPunct="1">
        <a:spcBef>
          <a:spcPct val="20000"/>
        </a:spcBef>
        <a:buFont typeface="Arial" pitchFamily="34" charset="0"/>
        <a:buChar char="»"/>
        <a:defRPr sz="1324" kern="1200">
          <a:gradFill>
            <a:gsLst>
              <a:gs pos="0">
                <a:schemeClr val="tx1"/>
              </a:gs>
              <a:gs pos="100000">
                <a:schemeClr val="tx1"/>
              </a:gs>
            </a:gsLst>
            <a:lin ang="5400000" scaled="0"/>
          </a:gradFill>
          <a:latin typeface="+mn-lt"/>
          <a:ea typeface="+mn-ea"/>
          <a:cs typeface="+mn-cs"/>
        </a:defRPr>
      </a:lvl5pPr>
      <a:lvl6pPr marL="1848512"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184604"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20698"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856791"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72186" rtl="0" eaLnBrk="1" latinLnBrk="0" hangingPunct="1">
        <a:defRPr sz="1324" kern="1200">
          <a:solidFill>
            <a:schemeClr val="tx1"/>
          </a:solidFill>
          <a:latin typeface="+mn-lt"/>
          <a:ea typeface="+mn-ea"/>
          <a:cs typeface="+mn-cs"/>
        </a:defRPr>
      </a:lvl1pPr>
      <a:lvl2pPr marL="336092" algn="l" defTabSz="672186" rtl="0" eaLnBrk="1" latinLnBrk="0" hangingPunct="1">
        <a:defRPr sz="1324" kern="1200">
          <a:solidFill>
            <a:schemeClr val="tx1"/>
          </a:solidFill>
          <a:latin typeface="+mn-lt"/>
          <a:ea typeface="+mn-ea"/>
          <a:cs typeface="+mn-cs"/>
        </a:defRPr>
      </a:lvl2pPr>
      <a:lvl3pPr marL="672186" algn="l" defTabSz="672186" rtl="0" eaLnBrk="1" latinLnBrk="0" hangingPunct="1">
        <a:defRPr sz="1324" kern="1200">
          <a:solidFill>
            <a:schemeClr val="tx1"/>
          </a:solidFill>
          <a:latin typeface="+mn-lt"/>
          <a:ea typeface="+mn-ea"/>
          <a:cs typeface="+mn-cs"/>
        </a:defRPr>
      </a:lvl3pPr>
      <a:lvl4pPr marL="1008279" algn="l" defTabSz="672186" rtl="0" eaLnBrk="1" latinLnBrk="0" hangingPunct="1">
        <a:defRPr sz="1324" kern="1200">
          <a:solidFill>
            <a:schemeClr val="tx1"/>
          </a:solidFill>
          <a:latin typeface="+mn-lt"/>
          <a:ea typeface="+mn-ea"/>
          <a:cs typeface="+mn-cs"/>
        </a:defRPr>
      </a:lvl4pPr>
      <a:lvl5pPr marL="1344373" algn="l" defTabSz="672186" rtl="0" eaLnBrk="1" latinLnBrk="0" hangingPunct="1">
        <a:defRPr sz="1324" kern="1200">
          <a:solidFill>
            <a:schemeClr val="tx1"/>
          </a:solidFill>
          <a:latin typeface="+mn-lt"/>
          <a:ea typeface="+mn-ea"/>
          <a:cs typeface="+mn-cs"/>
        </a:defRPr>
      </a:lvl5pPr>
      <a:lvl6pPr marL="1680466" algn="l" defTabSz="672186" rtl="0" eaLnBrk="1" latinLnBrk="0" hangingPunct="1">
        <a:defRPr sz="1324" kern="1200">
          <a:solidFill>
            <a:schemeClr val="tx1"/>
          </a:solidFill>
          <a:latin typeface="+mn-lt"/>
          <a:ea typeface="+mn-ea"/>
          <a:cs typeface="+mn-cs"/>
        </a:defRPr>
      </a:lvl6pPr>
      <a:lvl7pPr marL="2016559" algn="l" defTabSz="672186" rtl="0" eaLnBrk="1" latinLnBrk="0" hangingPunct="1">
        <a:defRPr sz="1324" kern="1200">
          <a:solidFill>
            <a:schemeClr val="tx1"/>
          </a:solidFill>
          <a:latin typeface="+mn-lt"/>
          <a:ea typeface="+mn-ea"/>
          <a:cs typeface="+mn-cs"/>
        </a:defRPr>
      </a:lvl7pPr>
      <a:lvl8pPr marL="2352652" algn="l" defTabSz="672186" rtl="0" eaLnBrk="1" latinLnBrk="0" hangingPunct="1">
        <a:defRPr sz="1324" kern="1200">
          <a:solidFill>
            <a:schemeClr val="tx1"/>
          </a:solidFill>
          <a:latin typeface="+mn-lt"/>
          <a:ea typeface="+mn-ea"/>
          <a:cs typeface="+mn-cs"/>
        </a:defRPr>
      </a:lvl8pPr>
      <a:lvl9pPr marL="2688744" algn="l" defTabSz="672186"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imontcousins.azurewebsites.net/does-the-language-you-use-make-a-difference-revisited/" TargetMode="External"/><Relationship Id="rId2" Type="http://schemas.openxmlformats.org/officeDocument/2006/relationships/hyperlink" Target="http://www2.nationalgrid.com/uk/services/balancing-services/"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http://fsharp.org/"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imontcousins.azurewebsites.net/does-the-language-you-use-make-a-difference-revisited/" TargetMode="External"/><Relationship Id="rId2" Type="http://schemas.openxmlformats.org/officeDocument/2006/relationships/hyperlink" Target="http://www2.nationalgrid.com/uk/services/balancing-services/"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fsharp.org/testimonials" TargetMode="External"/><Relationship Id="rId2" Type="http://schemas.openxmlformats.org/officeDocument/2006/relationships/hyperlink" Target="http://tryfsharp.org/" TargetMode="External"/><Relationship Id="rId1" Type="http://schemas.openxmlformats.org/officeDocument/2006/relationships/slideLayout" Target="../slideLayouts/slideLayout24.xml"/><Relationship Id="rId4" Type="http://schemas.openxmlformats.org/officeDocument/2006/relationships/hyperlink" Target="http://fsharp.org/video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sharp.org/use/mac" TargetMode="External"/><Relationship Id="rId2" Type="http://schemas.openxmlformats.org/officeDocument/2006/relationships/hyperlink" Target="http://fsharp.org/use/linux" TargetMode="External"/><Relationship Id="rId1" Type="http://schemas.openxmlformats.org/officeDocument/2006/relationships/slideLayout" Target="../slideLayouts/slideLayout25.xml"/><Relationship Id="rId6" Type="http://schemas.openxmlformats.org/officeDocument/2006/relationships/hyperlink" Target="http://fsharp.org/use/windows" TargetMode="External"/><Relationship Id="rId5" Type="http://schemas.openxmlformats.org/officeDocument/2006/relationships/hyperlink" Target="http://fsharp.org/use/android" TargetMode="External"/><Relationship Id="rId4" Type="http://schemas.openxmlformats.org/officeDocument/2006/relationships/hyperlink" Target="http://fsharp.org/use/io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fontScale="85000" lnSpcReduction="10000"/>
          </a:bodyPr>
          <a:lstStyle/>
          <a:p>
            <a:r>
              <a:rPr lang="en-GB" dirty="0"/>
              <a:t>Succeeding with Functional-First Languages in </a:t>
            </a:r>
            <a:r>
              <a:rPr lang="en-GB" dirty="0" smtClean="0"/>
              <a:t>Industry</a:t>
            </a:r>
            <a:endParaRPr lang="en-US" dirty="0" smtClean="0"/>
          </a:p>
        </p:txBody>
      </p:sp>
      <p:sp>
        <p:nvSpPr>
          <p:cNvPr id="2" name="Text Placeholder 1"/>
          <p:cNvSpPr>
            <a:spLocks noGrp="1"/>
          </p:cNvSpPr>
          <p:nvPr>
            <p:ph type="body" sz="quarter" idx="11"/>
          </p:nvPr>
        </p:nvSpPr>
        <p:spPr/>
        <p:txBody>
          <a:bodyPr>
            <a:normAutofit fontScale="85000" lnSpcReduction="20000"/>
          </a:bodyPr>
          <a:lstStyle/>
          <a:p>
            <a:r>
              <a:rPr lang="en-GB" dirty="0" err="1" smtClean="0"/>
              <a:t>Dr.</a:t>
            </a:r>
            <a:r>
              <a:rPr lang="en-GB" dirty="0" smtClean="0"/>
              <a:t> Don Syme</a:t>
            </a:r>
          </a:p>
          <a:p>
            <a:r>
              <a:rPr lang="en-GB" dirty="0" smtClean="0"/>
              <a:t>F# Community Contributor, </a:t>
            </a:r>
          </a:p>
          <a:p>
            <a:r>
              <a:rPr lang="en-GB" dirty="0" smtClean="0"/>
              <a:t>Principal Researcher, Microsoft</a:t>
            </a:r>
          </a:p>
          <a:p>
            <a:r>
              <a:rPr lang="en-GB" dirty="0" smtClean="0"/>
              <a:t>@</a:t>
            </a:r>
            <a:r>
              <a:rPr lang="en-GB" dirty="0" err="1" smtClean="0"/>
              <a:t>dsyme</a:t>
            </a: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9147"/>
            <a:ext cx="19145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0" y="4515966"/>
            <a:ext cx="9144000" cy="718358"/>
          </a:xfrm>
          <a:prstGeom prst="rect">
            <a:avLst/>
          </a:prstGeom>
        </p:spPr>
      </p:pic>
    </p:spTree>
    <p:extLst>
      <p:ext uri="{BB962C8B-B14F-4D97-AF65-F5344CB8AC3E}">
        <p14:creationId xmlns:p14="http://schemas.microsoft.com/office/powerpoint/2010/main" val="42860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bldLst>
      <p:bldP spid="10" grpId="0">
        <p:tmplLst>
          <p:tmpl>
            <p:tnLst>
              <p:par>
                <p:cTn presetID="1"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0" grpId="1">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10"/>
                        </p:tgtEl>
                        <p:attrNameLst>
                          <p:attrName>ppt_x</p:attrName>
                          <p:attrName>ppt_y</p:attrName>
                        </p:attrNameLst>
                      </p:cBhvr>
                      <p:rCtr x="58750" y="0"/>
                    </p:animMotion>
                  </p:childTnLst>
                </p:cTn>
              </p:par>
            </p:tnLst>
          </p:tmpl>
        </p:tmplLst>
      </p:bldP>
      <p:bldP spid="2" grpId="0">
        <p:tmplLst>
          <p:tmpl>
            <p:tnLst>
              <p:par>
                <p:cTn presetID="1"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childTnLst>
                </p:cTn>
              </p:par>
            </p:tnLst>
          </p:tmpl>
        </p:tmplLst>
      </p:bldP>
      <p:bldP spid="2" grpId="1">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2"/>
                        </p:tgtEl>
                        <p:attrNameLst>
                          <p:attrName>ppt_x</p:attrName>
                          <p:attrName>ppt_y</p:attrName>
                        </p:attrNameLst>
                      </p:cBhvr>
                      <p:rCtr x="58802" y="0"/>
                    </p:animMotion>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656386"/>
          </a:xfrm>
        </p:spPr>
        <p:txBody>
          <a:bodyPr/>
          <a:lstStyle/>
          <a:p>
            <a:r>
              <a:rPr lang="en-GB" sz="3600" b="1" dirty="0" smtClean="0"/>
              <a:t>What’s the Need?</a:t>
            </a:r>
            <a:r>
              <a:rPr lang="en-GB" sz="3600" b="1" dirty="0"/>
              <a:t/>
            </a:r>
            <a:br>
              <a:rPr lang="en-GB" sz="3600" b="1" dirty="0"/>
            </a:br>
            <a:r>
              <a:rPr lang="en-GB" sz="3600" dirty="0" smtClean="0"/>
              <a:t/>
            </a:r>
            <a:br>
              <a:rPr lang="en-GB" sz="3600" dirty="0" smtClean="0"/>
            </a:br>
            <a:r>
              <a:rPr lang="en-GB" sz="3200" b="1" dirty="0" smtClean="0">
                <a:solidFill>
                  <a:schemeClr val="accent1"/>
                </a:solidFill>
              </a:rPr>
              <a:t>Programmers</a:t>
            </a:r>
            <a:r>
              <a:rPr lang="en-GB" sz="3200" dirty="0" smtClean="0">
                <a:solidFill>
                  <a:schemeClr val="accent1"/>
                </a:solidFill>
              </a:rPr>
              <a:t> </a:t>
            </a:r>
            <a:r>
              <a:rPr lang="en-GB" sz="3200" dirty="0" smtClean="0"/>
              <a:t>delivering </a:t>
            </a:r>
            <a:r>
              <a:rPr lang="en-GB" sz="3200" b="1" dirty="0" smtClean="0">
                <a:solidFill>
                  <a:schemeClr val="accent1"/>
                </a:solidFill>
              </a:rPr>
              <a:t>correct</a:t>
            </a:r>
            <a:r>
              <a:rPr lang="en-GB" sz="3200" dirty="0" smtClean="0"/>
              <a:t>,</a:t>
            </a:r>
            <a:r>
              <a:rPr lang="en-GB" sz="3200" b="1" dirty="0" smtClean="0"/>
              <a:t> </a:t>
            </a:r>
            <a:r>
              <a:rPr lang="en-GB" sz="3200" b="1" dirty="0" smtClean="0">
                <a:solidFill>
                  <a:schemeClr val="accent1"/>
                </a:solidFill>
              </a:rPr>
              <a:t>efficient</a:t>
            </a:r>
            <a:r>
              <a:rPr lang="en-GB" sz="3200" dirty="0" smtClean="0"/>
              <a:t> </a:t>
            </a:r>
            <a:r>
              <a:rPr lang="en-GB" sz="3200" b="1" dirty="0" smtClean="0">
                <a:solidFill>
                  <a:schemeClr val="accent1"/>
                </a:solidFill>
              </a:rPr>
              <a:t>components</a:t>
            </a:r>
            <a:r>
              <a:rPr lang="en-GB" sz="3200" dirty="0" smtClean="0"/>
              <a:t> in the enterprise, </a:t>
            </a:r>
            <a:r>
              <a:rPr lang="en-GB" sz="3200" b="1" dirty="0" smtClean="0">
                <a:solidFill>
                  <a:schemeClr val="accent1"/>
                </a:solidFill>
              </a:rPr>
              <a:t>on-time</a:t>
            </a:r>
            <a:r>
              <a:rPr lang="en-GB" sz="3200" dirty="0" smtClean="0"/>
              <a:t/>
            </a:r>
            <a:br>
              <a:rPr lang="en-GB" sz="3200" dirty="0" smtClean="0"/>
            </a:br>
            <a:r>
              <a:rPr lang="en-GB" sz="3200" dirty="0"/>
              <a:t/>
            </a:r>
            <a:br>
              <a:rPr lang="en-GB" sz="3200" dirty="0"/>
            </a:br>
            <a:r>
              <a:rPr lang="en-GB" sz="3200" dirty="0"/>
              <a:t>This is </a:t>
            </a:r>
            <a:r>
              <a:rPr lang="en-GB" sz="3200" dirty="0" smtClean="0"/>
              <a:t>one set </a:t>
            </a:r>
            <a:r>
              <a:rPr lang="en-GB" sz="3200" dirty="0"/>
              <a:t>of problems that </a:t>
            </a:r>
            <a:r>
              <a:rPr lang="en-GB" sz="3200" dirty="0" smtClean="0"/>
              <a:t>functional-first programming </a:t>
            </a:r>
            <a:r>
              <a:rPr lang="en-GB" sz="3200" dirty="0"/>
              <a:t>helps </a:t>
            </a:r>
            <a:r>
              <a:rPr lang="en-GB" sz="3200" dirty="0" smtClean="0"/>
              <a:t>solve</a:t>
            </a:r>
            <a:r>
              <a:rPr lang="en-GB" sz="3200" dirty="0"/>
              <a:t/>
            </a:r>
            <a:br>
              <a:rPr lang="en-GB" sz="3200" dirty="0"/>
            </a:br>
            <a:endParaRPr lang="en-GB" sz="3200" b="1" dirty="0"/>
          </a:p>
        </p:txBody>
      </p:sp>
    </p:spTree>
    <p:extLst>
      <p:ext uri="{BB962C8B-B14F-4D97-AF65-F5344CB8AC3E}">
        <p14:creationId xmlns:p14="http://schemas.microsoft.com/office/powerpoint/2010/main" val="418521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Observation #1</a:t>
            </a:r>
            <a:br>
              <a:rPr lang="en-GB" dirty="0" smtClean="0"/>
            </a:br>
            <a:r>
              <a:rPr lang="en-GB" dirty="0"/>
              <a:t/>
            </a:r>
            <a:br>
              <a:rPr lang="en-GB" dirty="0"/>
            </a:br>
            <a:endParaRPr lang="en-GB" b="1" dirty="0">
              <a:solidFill>
                <a:schemeClr val="accent1"/>
              </a:solidFill>
            </a:endParaRPr>
          </a:p>
        </p:txBody>
      </p:sp>
      <p:sp>
        <p:nvSpPr>
          <p:cNvPr id="2" name="Content Placeholder 1"/>
          <p:cNvSpPr>
            <a:spLocks noGrp="1"/>
          </p:cNvSpPr>
          <p:nvPr>
            <p:ph sz="quarter" idx="10"/>
          </p:nvPr>
        </p:nvSpPr>
        <p:spPr/>
        <p:txBody>
          <a:bodyPr>
            <a:normAutofit/>
          </a:bodyPr>
          <a:lstStyle/>
          <a:p>
            <a:r>
              <a:rPr lang="en-GB" sz="3200" dirty="0"/>
              <a:t>At the core of every functional-first language </a:t>
            </a:r>
            <a:r>
              <a:rPr lang="en-GB" sz="3200" dirty="0" smtClean="0"/>
              <a:t>is this:</a:t>
            </a:r>
          </a:p>
          <a:p>
            <a:pPr algn="ctr"/>
            <a:r>
              <a:rPr lang="en-GB" sz="3200" dirty="0" smtClean="0"/>
              <a:t> </a:t>
            </a:r>
            <a:r>
              <a:rPr lang="en-GB" sz="3200" dirty="0"/>
              <a:t/>
            </a:r>
            <a:br>
              <a:rPr lang="en-GB" sz="3200" dirty="0"/>
            </a:br>
            <a:r>
              <a:rPr lang="en-GB" sz="3200" b="1" dirty="0" smtClean="0">
                <a:solidFill>
                  <a:schemeClr val="accent1"/>
                </a:solidFill>
              </a:rPr>
              <a:t>simple</a:t>
            </a:r>
            <a:r>
              <a:rPr lang="en-GB" sz="3200" b="1" dirty="0" smtClean="0"/>
              <a:t>, </a:t>
            </a:r>
            <a:r>
              <a:rPr lang="en-GB" sz="3200" b="1" dirty="0" smtClean="0">
                <a:solidFill>
                  <a:schemeClr val="accent1"/>
                </a:solidFill>
              </a:rPr>
              <a:t>correct</a:t>
            </a:r>
            <a:r>
              <a:rPr lang="en-GB" sz="3200" b="1" dirty="0" smtClean="0"/>
              <a:t>, </a:t>
            </a:r>
            <a:r>
              <a:rPr lang="en-GB" sz="3200" b="1" dirty="0" smtClean="0">
                <a:solidFill>
                  <a:schemeClr val="accent1"/>
                </a:solidFill>
              </a:rPr>
              <a:t>robust code</a:t>
            </a:r>
            <a:r>
              <a:rPr lang="en-GB" sz="3200" b="1" dirty="0" smtClean="0"/>
              <a:t> </a:t>
            </a:r>
            <a:r>
              <a:rPr lang="en-GB" sz="3200" dirty="0" smtClean="0"/>
              <a:t>for solving </a:t>
            </a:r>
            <a:r>
              <a:rPr lang="en-GB" sz="3200" b="1" dirty="0" smtClean="0">
                <a:solidFill>
                  <a:schemeClr val="accent1"/>
                </a:solidFill>
              </a:rPr>
              <a:t>complex problems</a:t>
            </a:r>
            <a:endParaRPr lang="en-GB" sz="3200" b="1" dirty="0"/>
          </a:p>
        </p:txBody>
      </p:sp>
    </p:spTree>
    <p:extLst>
      <p:ext uri="{BB962C8B-B14F-4D97-AF65-F5344CB8AC3E}">
        <p14:creationId xmlns:p14="http://schemas.microsoft.com/office/powerpoint/2010/main" val="377707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495794"/>
          </a:xfrm>
        </p:spPr>
        <p:txBody>
          <a:bodyPr/>
          <a:lstStyle/>
          <a:p>
            <a:r>
              <a:rPr lang="en-GB" sz="3600" dirty="0" smtClean="0"/>
              <a:t>Observation #2</a:t>
            </a:r>
            <a:br>
              <a:rPr lang="en-GB" sz="3600" dirty="0" smtClean="0"/>
            </a:br>
            <a:r>
              <a:rPr lang="en-GB" sz="3600" dirty="0" smtClean="0"/>
              <a:t/>
            </a:r>
            <a:br>
              <a:rPr lang="en-GB" sz="3600" dirty="0" smtClean="0"/>
            </a:br>
            <a:endParaRPr lang="en-GB" sz="3600" b="1" dirty="0"/>
          </a:p>
        </p:txBody>
      </p:sp>
      <p:sp>
        <p:nvSpPr>
          <p:cNvPr id="4" name="Content Placeholder 3"/>
          <p:cNvSpPr>
            <a:spLocks noGrp="1"/>
          </p:cNvSpPr>
          <p:nvPr>
            <p:ph sz="quarter" idx="10"/>
          </p:nvPr>
        </p:nvSpPr>
        <p:spPr/>
        <p:txBody>
          <a:bodyPr/>
          <a:lstStyle/>
          <a:p>
            <a:r>
              <a:rPr lang="en-GB" sz="3200" dirty="0"/>
              <a:t>A highly interoperable language </a:t>
            </a:r>
            <a:r>
              <a:rPr lang="en-US" sz="3200" dirty="0"/>
              <a:t>allows </a:t>
            </a:r>
            <a:r>
              <a:rPr lang="en-US" sz="3200" b="1" dirty="0">
                <a:solidFill>
                  <a:schemeClr val="accent1"/>
                </a:solidFill>
              </a:rPr>
              <a:t>rapid</a:t>
            </a:r>
            <a:r>
              <a:rPr lang="en-US" sz="3200" dirty="0"/>
              <a:t>, </a:t>
            </a:r>
            <a:r>
              <a:rPr lang="en-US" sz="3200" b="1" dirty="0">
                <a:solidFill>
                  <a:schemeClr val="accent1"/>
                </a:solidFill>
              </a:rPr>
              <a:t>non-intrusive</a:t>
            </a:r>
            <a:r>
              <a:rPr lang="en-US" sz="3200" dirty="0">
                <a:solidFill>
                  <a:schemeClr val="accent1"/>
                </a:solidFill>
              </a:rPr>
              <a:t> </a:t>
            </a:r>
            <a:r>
              <a:rPr lang="en-US" sz="3200" b="1" dirty="0">
                <a:solidFill>
                  <a:schemeClr val="accent1"/>
                </a:solidFill>
              </a:rPr>
              <a:t>deployment</a:t>
            </a:r>
            <a:r>
              <a:rPr lang="en-US" sz="3200" dirty="0"/>
              <a:t> and </a:t>
            </a:r>
            <a:r>
              <a:rPr lang="en-US" sz="3200" b="1" dirty="0">
                <a:solidFill>
                  <a:schemeClr val="accent1"/>
                </a:solidFill>
              </a:rPr>
              <a:t>integration</a:t>
            </a:r>
            <a:r>
              <a:rPr lang="en-US" sz="3200" dirty="0"/>
              <a:t> of components</a:t>
            </a:r>
            <a:br>
              <a:rPr lang="en-US" sz="3200" dirty="0"/>
            </a:br>
            <a:endParaRPr lang="en-GB" dirty="0"/>
          </a:p>
        </p:txBody>
      </p:sp>
      <p:sp>
        <p:nvSpPr>
          <p:cNvPr id="5" name="Content Placeholder 4"/>
          <p:cNvSpPr>
            <a:spLocks noGrp="1"/>
          </p:cNvSpPr>
          <p:nvPr>
            <p:ph sz="quarter" idx="11"/>
          </p:nvPr>
        </p:nvSpPr>
        <p:spPr/>
        <p:txBody>
          <a:bodyPr>
            <a:normAutofit/>
          </a:bodyPr>
          <a:lstStyle/>
          <a:p>
            <a:r>
              <a:rPr lang="en-GB" sz="4400" dirty="0"/>
              <a:t/>
            </a:r>
            <a:br>
              <a:rPr lang="en-GB" sz="4400" dirty="0"/>
            </a:br>
            <a:endParaRPr lang="en-GB" sz="4400" dirty="0" smtClean="0"/>
          </a:p>
          <a:p>
            <a:endParaRPr lang="en-GB" sz="2000" dirty="0" smtClean="0"/>
          </a:p>
          <a:p>
            <a:r>
              <a:rPr lang="en-GB" sz="2000" dirty="0" smtClean="0"/>
              <a:t>… functional-first </a:t>
            </a:r>
            <a:r>
              <a:rPr lang="en-GB" sz="2000" dirty="0"/>
              <a:t>code is a part of a larger solution. With F# your code can be rapidly integrated and deployed.</a:t>
            </a:r>
            <a:r>
              <a:rPr lang="en-GB" sz="3200" dirty="0"/>
              <a:t/>
            </a:r>
            <a:br>
              <a:rPr lang="en-GB" sz="3200" dirty="0"/>
            </a:br>
            <a:endParaRPr lang="en-GB" dirty="0"/>
          </a:p>
        </p:txBody>
      </p:sp>
    </p:spTree>
    <p:extLst>
      <p:ext uri="{BB962C8B-B14F-4D97-AF65-F5344CB8AC3E}">
        <p14:creationId xmlns:p14="http://schemas.microsoft.com/office/powerpoint/2010/main" val="52282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Observation #2 cont.</a:t>
            </a:r>
            <a:br>
              <a:rPr lang="en-US" sz="3600" dirty="0" smtClean="0"/>
            </a:br>
            <a:r>
              <a:rPr lang="en-US" sz="3600" dirty="0" smtClean="0"/>
              <a:t/>
            </a:r>
            <a:br>
              <a:rPr lang="en-US" sz="3600" dirty="0" smtClean="0"/>
            </a:br>
            <a:r>
              <a:rPr lang="en-US" sz="2800" dirty="0" smtClean="0"/>
              <a:t/>
            </a:r>
            <a:br>
              <a:rPr lang="en-US" sz="2800" dirty="0" smtClean="0"/>
            </a:br>
            <a:endParaRPr lang="en-US" sz="1800" dirty="0"/>
          </a:p>
        </p:txBody>
      </p:sp>
      <p:sp>
        <p:nvSpPr>
          <p:cNvPr id="2" name="Content Placeholder 1"/>
          <p:cNvSpPr>
            <a:spLocks noGrp="1"/>
          </p:cNvSpPr>
          <p:nvPr>
            <p:ph sz="quarter" idx="10"/>
          </p:nvPr>
        </p:nvSpPr>
        <p:spPr/>
        <p:txBody>
          <a:bodyPr/>
          <a:lstStyle/>
          <a:p>
            <a:r>
              <a:rPr lang="en-US" sz="3200" dirty="0"/>
              <a:t>Interoperable languages remove</a:t>
            </a:r>
            <a:r>
              <a:rPr lang="en-US" sz="3200" b="1" dirty="0"/>
              <a:t> </a:t>
            </a:r>
            <a:r>
              <a:rPr lang="en-US" sz="3200" b="1" dirty="0">
                <a:solidFill>
                  <a:schemeClr val="accent1"/>
                </a:solidFill>
              </a:rPr>
              <a:t>entire phases </a:t>
            </a:r>
            <a:r>
              <a:rPr lang="en-US" sz="3200" dirty="0"/>
              <a:t>from the analytical software development </a:t>
            </a:r>
            <a:r>
              <a:rPr lang="en-US" sz="3200" dirty="0" smtClean="0"/>
              <a:t>process.</a:t>
            </a:r>
            <a:r>
              <a:rPr lang="en-US" sz="3200" dirty="0"/>
              <a:t/>
            </a:r>
            <a:br>
              <a:rPr lang="en-US" sz="3200" dirty="0"/>
            </a:br>
            <a:endParaRPr lang="en-GB" dirty="0"/>
          </a:p>
        </p:txBody>
      </p:sp>
      <p:sp>
        <p:nvSpPr>
          <p:cNvPr id="9" name="Content Placeholder 8"/>
          <p:cNvSpPr>
            <a:spLocks noGrp="1"/>
          </p:cNvSpPr>
          <p:nvPr>
            <p:ph sz="quarter" idx="11"/>
          </p:nvPr>
        </p:nvSpPr>
        <p:spPr/>
        <p:txBody>
          <a:bodyPr>
            <a:normAutofit/>
          </a:bodyPr>
          <a:lstStyle/>
          <a:p>
            <a:endParaRPr lang="en-US" sz="2800" dirty="0" smtClean="0"/>
          </a:p>
          <a:p>
            <a:endParaRPr lang="en-US" sz="2800" dirty="0"/>
          </a:p>
          <a:p>
            <a:endParaRPr lang="en-US" sz="2800" dirty="0" smtClean="0"/>
          </a:p>
          <a:p>
            <a:endParaRPr lang="en-US" sz="2800" dirty="0"/>
          </a:p>
          <a:p>
            <a:r>
              <a:rPr lang="en-US" sz="2400" dirty="0" smtClean="0"/>
              <a:t>…no </a:t>
            </a:r>
            <a:r>
              <a:rPr lang="en-US" sz="2400" dirty="0"/>
              <a:t>R </a:t>
            </a:r>
            <a:r>
              <a:rPr lang="en-US" sz="2400" dirty="0">
                <a:sym typeface="Wingdings" pitchFamily="2" charset="2"/>
              </a:rPr>
              <a:t> C#</a:t>
            </a:r>
            <a:br>
              <a:rPr lang="en-US" sz="2400" dirty="0">
                <a:sym typeface="Wingdings" pitchFamily="2" charset="2"/>
              </a:rPr>
            </a:br>
            <a:r>
              <a:rPr lang="en-US" sz="2400" dirty="0" smtClean="0">
                <a:sym typeface="Wingdings" pitchFamily="2" charset="2"/>
              </a:rPr>
              <a:t>…no </a:t>
            </a:r>
            <a:r>
              <a:rPr lang="en-US" sz="2400" dirty="0" err="1">
                <a:sym typeface="Wingdings" pitchFamily="2" charset="2"/>
              </a:rPr>
              <a:t>Mathematica</a:t>
            </a:r>
            <a:r>
              <a:rPr lang="en-US" sz="2400" dirty="0">
                <a:sym typeface="Wingdings" pitchFamily="2" charset="2"/>
              </a:rPr>
              <a:t>  C++</a:t>
            </a:r>
            <a:br>
              <a:rPr lang="en-US" sz="2400" dirty="0">
                <a:sym typeface="Wingdings" pitchFamily="2" charset="2"/>
              </a:rPr>
            </a:br>
            <a:r>
              <a:rPr lang="en-US" sz="2400" dirty="0" smtClean="0">
                <a:sym typeface="Wingdings" pitchFamily="2" charset="2"/>
              </a:rPr>
              <a:t>…no </a:t>
            </a:r>
            <a:r>
              <a:rPr lang="en-US" sz="2400" dirty="0">
                <a:sym typeface="Wingdings" pitchFamily="2" charset="2"/>
              </a:rPr>
              <a:t>Excel  Java</a:t>
            </a:r>
            <a:r>
              <a:rPr lang="en-US" sz="2400" dirty="0"/>
              <a:t/>
            </a:r>
            <a:br>
              <a:rPr lang="en-US" sz="2400" dirty="0"/>
            </a:br>
            <a:endParaRPr lang="en-GB" sz="2400" dirty="0"/>
          </a:p>
        </p:txBody>
      </p:sp>
    </p:spTree>
    <p:extLst>
      <p:ext uri="{BB962C8B-B14F-4D97-AF65-F5344CB8AC3E}">
        <p14:creationId xmlns:p14="http://schemas.microsoft.com/office/powerpoint/2010/main" val="365117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#3</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a:t>
            </a:r>
            <a:r>
              <a:rPr lang="en-US" sz="3200" dirty="0" smtClean="0"/>
              <a:t>functional-first </a:t>
            </a:r>
            <a:r>
              <a:rPr lang="en-US" sz="3200" dirty="0"/>
              <a:t>languages </a:t>
            </a:r>
            <a:r>
              <a:rPr lang="en-US" sz="3200" b="1" dirty="0">
                <a:solidFill>
                  <a:schemeClr val="accent1"/>
                </a:solidFill>
              </a:rPr>
              <a:t>maintain efficiency</a:t>
            </a:r>
            <a:r>
              <a:rPr lang="en-US" sz="3200" dirty="0"/>
              <a:t/>
            </a:r>
            <a:br>
              <a:rPr lang="en-US" sz="3200" dirty="0"/>
            </a:br>
            <a:endParaRPr lang="en-GB" dirty="0"/>
          </a:p>
        </p:txBody>
      </p:sp>
      <p:sp>
        <p:nvSpPr>
          <p:cNvPr id="3" name="Content Placeholder 2"/>
          <p:cNvSpPr>
            <a:spLocks noGrp="1"/>
          </p:cNvSpPr>
          <p:nvPr>
            <p:ph sz="quarter" idx="11"/>
          </p:nvPr>
        </p:nvSpPr>
        <p:spPr/>
        <p:txBody>
          <a:body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…as good as </a:t>
            </a:r>
            <a:r>
              <a:rPr lang="en-US" sz="2400" dirty="0"/>
              <a:t>C# and Java, and sometimes C++</a:t>
            </a:r>
            <a:endParaRPr lang="en-GB" dirty="0"/>
          </a:p>
        </p:txBody>
      </p:sp>
    </p:spTree>
    <p:extLst>
      <p:ext uri="{BB962C8B-B14F-4D97-AF65-F5344CB8AC3E}">
        <p14:creationId xmlns:p14="http://schemas.microsoft.com/office/powerpoint/2010/main" val="333008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#4</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functional languages </a:t>
            </a:r>
            <a:r>
              <a:rPr lang="en-US" sz="3200" b="1" dirty="0">
                <a:solidFill>
                  <a:schemeClr val="accent1"/>
                </a:solidFill>
              </a:rPr>
              <a:t>help analytical programmers tackle more complex problems</a:t>
            </a:r>
            <a:r>
              <a:rPr lang="en-US" sz="3200" dirty="0"/>
              <a:t/>
            </a:r>
            <a:br>
              <a:rPr lang="en-US" sz="3200" dirty="0"/>
            </a:br>
            <a:endParaRPr lang="en-GB" dirty="0"/>
          </a:p>
        </p:txBody>
      </p:sp>
      <p:sp>
        <p:nvSpPr>
          <p:cNvPr id="3" name="Content Placeholder 2"/>
          <p:cNvSpPr>
            <a:spLocks noGrp="1"/>
          </p:cNvSpPr>
          <p:nvPr>
            <p:ph sz="quarter" idx="11"/>
          </p:nvPr>
        </p:nvSpPr>
        <p:spPr/>
        <p:txBody>
          <a:bodyPr>
            <a:normAutofit/>
          </a:bodyPr>
          <a:lstStyle/>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…more time in the domain, less time on nulls and object hierarchies.</a:t>
            </a:r>
            <a:endParaRPr lang="en-GB" sz="2400" dirty="0"/>
          </a:p>
        </p:txBody>
      </p:sp>
    </p:spTree>
    <p:extLst>
      <p:ext uri="{BB962C8B-B14F-4D97-AF65-F5344CB8AC3E}">
        <p14:creationId xmlns:p14="http://schemas.microsoft.com/office/powerpoint/2010/main" val="282328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2339158607"/>
              </p:ext>
            </p:extLst>
          </p:nvPr>
        </p:nvGraphicFramePr>
        <p:xfrm>
          <a:off x="969818" y="982331"/>
          <a:ext cx="6996545" cy="361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46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4294967295"/>
          </p:nvPr>
        </p:nvSpPr>
        <p:spPr>
          <a:xfrm>
            <a:off x="389436" y="1085849"/>
            <a:ext cx="8363938" cy="3877985"/>
          </a:xfrm>
          <a:prstGeom prst="rect">
            <a:avLst/>
          </a:prstGeom>
        </p:spPr>
        <p:txBody>
          <a:bodyPr/>
          <a:lstStyle/>
          <a:p>
            <a:pPr marL="177800" indent="-177800">
              <a:buNone/>
            </a:pPr>
            <a:r>
              <a:rPr lang="en-GB" sz="2400" b="1" dirty="0" smtClean="0">
                <a:latin typeface="+mj-lt"/>
              </a:rPr>
              <a:t>I have written </a:t>
            </a:r>
            <a:r>
              <a:rPr lang="en-GB" sz="2400" b="1" dirty="0" smtClean="0">
                <a:solidFill>
                  <a:schemeClr val="tx2"/>
                </a:solidFill>
                <a:latin typeface="+mj-lt"/>
              </a:rPr>
              <a:t>an application to balance the national power generation schedule </a:t>
            </a:r>
            <a:r>
              <a:rPr lang="en-GB" sz="2400" b="1" dirty="0" smtClean="0">
                <a:latin typeface="+mj-lt"/>
              </a:rPr>
              <a:t>… for an energy company. </a:t>
            </a:r>
          </a:p>
          <a:p>
            <a:pPr marL="177800" indent="-177800">
              <a:buNone/>
            </a:pPr>
            <a:endParaRPr lang="en-GB" sz="2400" b="1" dirty="0">
              <a:latin typeface="+mj-lt"/>
            </a:endParaRPr>
          </a:p>
          <a:p>
            <a:pPr marL="177800" indent="-177800">
              <a:buNone/>
            </a:pPr>
            <a:r>
              <a:rPr lang="en-GB" sz="2400" b="1" dirty="0" smtClean="0">
                <a:latin typeface="+mj-lt"/>
              </a:rPr>
              <a:t>...</a:t>
            </a:r>
            <a:r>
              <a:rPr lang="en-GB" sz="2400" b="1" dirty="0" smtClean="0">
                <a:solidFill>
                  <a:schemeClr val="tx2"/>
                </a:solidFill>
                <a:latin typeface="+mj-lt"/>
              </a:rPr>
              <a:t>the calculation engine was written in F#</a:t>
            </a:r>
            <a:r>
              <a:rPr lang="en-GB" sz="2400" b="1" dirty="0" smtClean="0">
                <a:latin typeface="+mj-lt"/>
              </a:rPr>
              <a:t>. </a:t>
            </a:r>
          </a:p>
          <a:p>
            <a:pPr marL="177800" indent="-177800">
              <a:buNone/>
            </a:pPr>
            <a:endParaRPr lang="en-GB" sz="2400" b="1" dirty="0" smtClean="0">
              <a:latin typeface="+mj-lt"/>
            </a:endParaRPr>
          </a:p>
          <a:p>
            <a:pPr marL="177800" indent="-177800">
              <a:buNone/>
            </a:pPr>
            <a:r>
              <a:rPr lang="en-GB" sz="2400" b="1" dirty="0" smtClean="0">
                <a:latin typeface="+mj-lt"/>
              </a:rPr>
              <a:t>The use of F# to </a:t>
            </a:r>
            <a:r>
              <a:rPr lang="en-GB" sz="2400" b="1" dirty="0" smtClean="0">
                <a:solidFill>
                  <a:schemeClr val="tx2"/>
                </a:solidFill>
                <a:latin typeface="+mj-lt"/>
              </a:rPr>
              <a:t>address the complexity at the heart of this application</a:t>
            </a:r>
            <a:r>
              <a:rPr lang="en-GB" sz="2400" b="1" dirty="0" smtClean="0">
                <a:solidFill>
                  <a:srgbClr val="FFFF00"/>
                </a:solidFill>
                <a:latin typeface="+mj-lt"/>
              </a:rPr>
              <a:t> </a:t>
            </a:r>
            <a:r>
              <a:rPr lang="en-GB" sz="2400" b="1" dirty="0" smtClean="0">
                <a:latin typeface="+mj-lt"/>
              </a:rPr>
              <a:t>clearly demonstrates a sweet spot for the language … </a:t>
            </a:r>
            <a:r>
              <a:rPr lang="en-GB" sz="2400" b="1" dirty="0" smtClean="0">
                <a:solidFill>
                  <a:schemeClr val="tx2"/>
                </a:solidFill>
                <a:latin typeface="+mj-lt"/>
              </a:rPr>
              <a:t>algorithmic analysis of large data sets</a:t>
            </a:r>
            <a:r>
              <a:rPr lang="en-GB" sz="2400" b="1" dirty="0" smtClean="0">
                <a:latin typeface="+mj-lt"/>
              </a:rPr>
              <a:t>. </a:t>
            </a:r>
          </a:p>
          <a:p>
            <a:pPr marL="177800" indent="-177800">
              <a:buNone/>
            </a:pPr>
            <a:endParaRPr lang="en-GB" sz="2400" b="1" dirty="0" smtClean="0">
              <a:latin typeface="+mj-lt"/>
            </a:endParaRPr>
          </a:p>
          <a:p>
            <a:pPr marL="177800" indent="-177800" algn="r">
              <a:buNone/>
            </a:pPr>
            <a:r>
              <a:rPr lang="en-GB" sz="2400" b="1" dirty="0" smtClean="0">
                <a:latin typeface="+mj-lt"/>
              </a:rPr>
              <a:t>Simon Cousins (Eon </a:t>
            </a:r>
            <a:r>
              <a:rPr lang="en-GB" sz="2400" b="1" dirty="0" err="1" smtClean="0">
                <a:latin typeface="+mj-lt"/>
              </a:rPr>
              <a:t>Powergen</a:t>
            </a:r>
            <a:r>
              <a:rPr lang="en-GB" sz="2400" b="1" dirty="0" smtClean="0">
                <a:latin typeface="+mj-lt"/>
              </a:rPr>
              <a:t>)</a:t>
            </a:r>
            <a:endParaRPr lang="en-GB" sz="2400" b="1" dirty="0">
              <a:latin typeface="+mj-lt"/>
            </a:endParaRPr>
          </a:p>
        </p:txBody>
      </p:sp>
    </p:spTree>
    <p:extLst>
      <p:ext uri="{BB962C8B-B14F-4D97-AF65-F5344CB8AC3E}">
        <p14:creationId xmlns:p14="http://schemas.microsoft.com/office/powerpoint/2010/main" val="311143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4294967295"/>
          </p:nvPr>
        </p:nvSpPr>
        <p:spPr>
          <a:xfrm>
            <a:off x="293688" y="963616"/>
            <a:ext cx="8382000" cy="4175363"/>
          </a:xfrm>
          <a:prstGeom prst="rect">
            <a:avLst/>
          </a:prstGeom>
        </p:spPr>
        <p:txBody>
          <a:bodyPr numCol="2">
            <a:noAutofit/>
          </a:bodyPr>
          <a:lstStyle/>
          <a:p>
            <a:pPr marL="355600" lvl="0" indent="-260350">
              <a:buNone/>
            </a:pPr>
            <a:r>
              <a:rPr lang="en-GB" sz="2000" b="1" dirty="0">
                <a:solidFill>
                  <a:schemeClr val="tx2"/>
                </a:solidFill>
              </a:rPr>
              <a:t>Interoperation</a:t>
            </a:r>
            <a:r>
              <a:rPr lang="en-GB" sz="1600" dirty="0">
                <a:solidFill>
                  <a:schemeClr val="tx2"/>
                </a:solidFill>
              </a:rPr>
              <a:t> </a:t>
            </a:r>
            <a:r>
              <a:rPr lang="en-GB" sz="1600" dirty="0">
                <a:solidFill>
                  <a:schemeClr val="tx1"/>
                </a:solidFill>
              </a:rPr>
              <a:t>... </a:t>
            </a:r>
            <a:r>
              <a:rPr lang="en-GB" sz="1600" b="1" dirty="0">
                <a:solidFill>
                  <a:schemeClr val="tx1"/>
                </a:solidFill>
              </a:rPr>
              <a:t>Seamless. The C# programmer need never know</a:t>
            </a:r>
            <a:r>
              <a:rPr lang="en-GB" sz="1600" dirty="0">
                <a:solidFill>
                  <a:schemeClr val="tx1"/>
                </a:solidFill>
              </a:rPr>
              <a:t>.</a:t>
            </a:r>
          </a:p>
          <a:p>
            <a:pPr marL="355600" lvl="0" indent="-260350">
              <a:buNone/>
            </a:pPr>
            <a:endParaRPr lang="en-GB" sz="1600" dirty="0"/>
          </a:p>
          <a:p>
            <a:pPr marL="355600" indent="-260350">
              <a:buNone/>
            </a:pPr>
            <a:r>
              <a:rPr lang="en-GB" sz="2000" b="1" dirty="0" smtClean="0">
                <a:solidFill>
                  <a:schemeClr val="tx2"/>
                </a:solidFill>
              </a:rPr>
              <a:t>Units of measure</a:t>
            </a:r>
            <a:r>
              <a:rPr lang="en-GB" sz="2000" dirty="0" smtClean="0">
                <a:solidFill>
                  <a:schemeClr val="tx2"/>
                </a:solidFill>
              </a:rPr>
              <a:t> </a:t>
            </a:r>
            <a:r>
              <a:rPr lang="en-GB" sz="1600" dirty="0" smtClean="0">
                <a:solidFill>
                  <a:schemeClr val="tx1"/>
                </a:solidFill>
              </a:rPr>
              <a:t>… a huge time saver...</a:t>
            </a:r>
            <a:r>
              <a:rPr lang="en-GB" sz="1600" b="1" dirty="0" smtClean="0">
                <a:solidFill>
                  <a:schemeClr val="tx1"/>
                </a:solidFill>
              </a:rPr>
              <a:t>it eradicates a whole class of errors</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Exploratory programming</a:t>
            </a:r>
            <a:r>
              <a:rPr lang="en-GB" sz="1600" dirty="0" smtClean="0">
                <a:solidFill>
                  <a:schemeClr val="tx2"/>
                </a:solidFill>
              </a:rPr>
              <a:t> </a:t>
            </a:r>
            <a:r>
              <a:rPr lang="en-GB" sz="1600" dirty="0" smtClean="0">
                <a:solidFill>
                  <a:schemeClr val="tx1"/>
                </a:solidFill>
              </a:rPr>
              <a:t>…Working with F# Interactive allowed me to </a:t>
            </a:r>
            <a:r>
              <a:rPr lang="en-GB" sz="1600" b="1" dirty="0" smtClean="0">
                <a:solidFill>
                  <a:schemeClr val="tx1"/>
                </a:solidFill>
              </a:rPr>
              <a:t>explore the solution space more effectively</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Unit testing</a:t>
            </a:r>
            <a:r>
              <a:rPr lang="en-GB" sz="2000" dirty="0" smtClean="0">
                <a:solidFill>
                  <a:schemeClr val="tx2"/>
                </a:solidFill>
              </a:rPr>
              <a:t> </a:t>
            </a:r>
            <a:r>
              <a:rPr lang="en-GB" sz="1600" dirty="0" smtClean="0">
                <a:solidFill>
                  <a:schemeClr val="tx1"/>
                </a:solidFill>
              </a:rPr>
              <a:t>…a joy to test.</a:t>
            </a:r>
            <a:r>
              <a:rPr lang="en-GB" sz="1600" b="1" dirty="0" smtClean="0">
                <a:solidFill>
                  <a:schemeClr val="tx1"/>
                </a:solidFill>
              </a:rPr>
              <a:t> There are no complex time-dependent interactions to screw things up….</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r>
              <a:rPr lang="en-GB" sz="2000" b="1" dirty="0" smtClean="0">
                <a:solidFill>
                  <a:schemeClr val="tx2"/>
                </a:solidFill>
              </a:rPr>
              <a:t>Parallelism</a:t>
            </a:r>
            <a:r>
              <a:rPr lang="en-GB" sz="1600" dirty="0" smtClean="0">
                <a:solidFill>
                  <a:schemeClr val="tx2"/>
                </a:solidFill>
              </a:rPr>
              <a:t> </a:t>
            </a:r>
            <a:r>
              <a:rPr lang="en-GB" sz="1600" dirty="0" smtClean="0">
                <a:solidFill>
                  <a:schemeClr val="tx1"/>
                </a:solidFill>
              </a:rPr>
              <a:t>…The functional purity ... makes it ripe for exploiting </a:t>
            </a:r>
            <a:r>
              <a:rPr lang="en-GB" sz="1600" b="1" dirty="0" smtClean="0">
                <a:solidFill>
                  <a:schemeClr val="tx1"/>
                </a:solidFill>
              </a:rPr>
              <a:t>the inherent parallelism in processing vectors of data</a:t>
            </a:r>
            <a:r>
              <a:rPr lang="en-GB" sz="1600" dirty="0" smtClean="0">
                <a:solidFill>
                  <a:schemeClr val="tx1"/>
                </a:solidFill>
              </a:rPr>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chemeClr val="tx2"/>
                </a:solidFill>
              </a:rPr>
              <a:t>Code reduction</a:t>
            </a:r>
            <a:r>
              <a:rPr lang="en-GB" sz="2000" b="1" dirty="0" smtClean="0">
                <a:solidFill>
                  <a:schemeClr val="tx1"/>
                </a:solidFill>
              </a:rPr>
              <a:t>…</a:t>
            </a:r>
            <a:r>
              <a:rPr lang="en-GB" sz="2000" dirty="0" smtClean="0">
                <a:solidFill>
                  <a:schemeClr val="tx1"/>
                </a:solidFill>
              </a:rPr>
              <a:t> </a:t>
            </a:r>
            <a:r>
              <a:rPr lang="en-GB" sz="1600" dirty="0" smtClean="0">
                <a:solidFill>
                  <a:schemeClr val="tx1"/>
                </a:solidFill>
              </a:rPr>
              <a:t>… vectors and matrices…higher order functions eat these for breakfast with </a:t>
            </a:r>
            <a:r>
              <a:rPr lang="en-GB" sz="1600" b="1" dirty="0" smtClean="0">
                <a:solidFill>
                  <a:schemeClr val="tx1"/>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chemeClr val="tx2"/>
                </a:solidFill>
              </a:rPr>
              <a:t>Lack of bugs</a:t>
            </a:r>
            <a:r>
              <a:rPr lang="en-GB" sz="2000" b="1" dirty="0" smtClean="0">
                <a:solidFill>
                  <a:schemeClr val="tx1"/>
                </a:solidFill>
              </a:rPr>
              <a:t>…</a:t>
            </a:r>
            <a:r>
              <a:rPr lang="en-GB" sz="1600" dirty="0" smtClean="0">
                <a:solidFill>
                  <a:schemeClr val="tx1"/>
                </a:solidFill>
              </a:rPr>
              <a:t> Functional programming can feel strange.  .. once the type checker is satisfied </a:t>
            </a:r>
            <a:r>
              <a:rPr lang="en-GB" sz="1600" b="1" dirty="0" smtClean="0">
                <a:solidFill>
                  <a:schemeClr val="tx1"/>
                </a:solidFill>
              </a:rPr>
              <a:t>that’s often it, it works</a:t>
            </a:r>
            <a:r>
              <a:rPr lang="en-GB" sz="1600" dirty="0" smtClean="0">
                <a:solidFill>
                  <a:schemeClr val="tx1"/>
                </a:solidFill>
              </a:rPr>
              <a:t>. </a:t>
            </a:r>
          </a:p>
          <a:p>
            <a:pPr marL="355600" indent="-260350">
              <a:buNone/>
            </a:pPr>
            <a:endParaRPr lang="en-GB" sz="1600" dirty="0"/>
          </a:p>
        </p:txBody>
      </p:sp>
      <p:sp>
        <p:nvSpPr>
          <p:cNvPr id="4" name="Rectangular Callout 3"/>
          <p:cNvSpPr/>
          <p:nvPr/>
        </p:nvSpPr>
        <p:spPr bwMode="auto">
          <a:xfrm>
            <a:off x="3129600" y="1491629"/>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5" name="Rectangular Callout 4"/>
          <p:cNvSpPr/>
          <p:nvPr/>
        </p:nvSpPr>
        <p:spPr bwMode="auto">
          <a:xfrm>
            <a:off x="2416735" y="2198252"/>
            <a:ext cx="2140321" cy="461661"/>
          </a:xfrm>
          <a:prstGeom prst="wedgeRectCallout">
            <a:avLst>
              <a:gd name="adj1" fmla="val -8487"/>
              <a:gd name="adj2" fmla="val 131087"/>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6" name="Rectangular Callout 5"/>
          <p:cNvSpPr/>
          <p:nvPr/>
        </p:nvSpPr>
        <p:spPr bwMode="auto">
          <a:xfrm>
            <a:off x="2642629" y="3245503"/>
            <a:ext cx="1688531" cy="461661"/>
          </a:xfrm>
          <a:prstGeom prst="wedgeRectCallout">
            <a:avLst>
              <a:gd name="adj1" fmla="val 20075"/>
              <a:gd name="adj2" fmla="val 8204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7" name="Rectangular Callout 6"/>
          <p:cNvSpPr/>
          <p:nvPr/>
        </p:nvSpPr>
        <p:spPr bwMode="auto">
          <a:xfrm>
            <a:off x="6895981" y="3211237"/>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mj-lt"/>
              </a:rPr>
              <a:t>Correctness</a:t>
            </a:r>
            <a:endParaRPr lang="en-GB" sz="2400" b="1" dirty="0" smtClean="0">
              <a:gradFill>
                <a:gsLst>
                  <a:gs pos="0">
                    <a:srgbClr val="FFFFFF"/>
                  </a:gs>
                  <a:gs pos="100000">
                    <a:srgbClr val="FFFFFF"/>
                  </a:gs>
                </a:gsLst>
                <a:lin ang="5400000" scaled="0"/>
              </a:gradFill>
              <a:latin typeface="+mj-lt"/>
            </a:endParaRPr>
          </a:p>
        </p:txBody>
      </p:sp>
      <p:sp>
        <p:nvSpPr>
          <p:cNvPr id="8" name="Rectangular Callout 7"/>
          <p:cNvSpPr/>
          <p:nvPr/>
        </p:nvSpPr>
        <p:spPr bwMode="auto">
          <a:xfrm>
            <a:off x="7057211" y="699620"/>
            <a:ext cx="136607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9" name="Rectangular Callout 8"/>
          <p:cNvSpPr/>
          <p:nvPr/>
        </p:nvSpPr>
        <p:spPr bwMode="auto">
          <a:xfrm>
            <a:off x="6884351" y="1863926"/>
            <a:ext cx="2140321" cy="461661"/>
          </a:xfrm>
          <a:prstGeom prst="wedgeRectCallout">
            <a:avLst>
              <a:gd name="adj1" fmla="val -47749"/>
              <a:gd name="adj2" fmla="val 9901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10" name="Rectangular Callout 9"/>
          <p:cNvSpPr/>
          <p:nvPr/>
        </p:nvSpPr>
        <p:spPr bwMode="auto">
          <a:xfrm>
            <a:off x="3895319" y="468789"/>
            <a:ext cx="214032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Tree>
    <p:extLst>
      <p:ext uri="{BB962C8B-B14F-4D97-AF65-F5344CB8AC3E}">
        <p14:creationId xmlns:p14="http://schemas.microsoft.com/office/powerpoint/2010/main" val="3377041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37" y="171451"/>
            <a:ext cx="8358737" cy="567848"/>
          </a:xfrm>
        </p:spPr>
        <p:txBody>
          <a:bodyPr/>
          <a:lstStyle/>
          <a:p>
            <a:r>
              <a:rPr lang="en-GB" dirty="0" smtClean="0"/>
              <a:t>A related analysis </a:t>
            </a:r>
            <a:r>
              <a:rPr lang="en-GB" sz="2699" dirty="0"/>
              <a:t>(Simon Cousins, Energy Sector)</a:t>
            </a:r>
            <a:endParaRPr lang="en-GB" dirty="0"/>
          </a:p>
        </p:txBody>
      </p:sp>
      <p:sp>
        <p:nvSpPr>
          <p:cNvPr id="4" name="TextBox 3"/>
          <p:cNvSpPr txBox="1"/>
          <p:nvPr/>
        </p:nvSpPr>
        <p:spPr>
          <a:xfrm>
            <a:off x="566493" y="1204449"/>
            <a:ext cx="2914260" cy="1753300"/>
          </a:xfrm>
          <a:prstGeom prst="rect">
            <a:avLst/>
          </a:prstGeom>
          <a:noFill/>
        </p:spPr>
        <p:txBody>
          <a:bodyPr wrap="none" lIns="0" tIns="0" rIns="0" bIns="0" rtlCol="0">
            <a:spAutoFit/>
          </a:bodyPr>
          <a:lstStyle/>
          <a:p>
            <a:pPr algn="ctr"/>
            <a:r>
              <a:rPr lang="en-GB" sz="6595" dirty="0"/>
              <a:t>350,000</a:t>
            </a:r>
            <a:endParaRPr lang="en-GB" sz="7994" dirty="0"/>
          </a:p>
          <a:p>
            <a:pPr algn="ctr"/>
            <a:r>
              <a:rPr lang="en-GB" sz="2399" dirty="0">
                <a:latin typeface="Segoe UI Light" pitchFamily="34" charset="0"/>
              </a:rPr>
              <a:t>lines of C# OO</a:t>
            </a:r>
          </a:p>
          <a:p>
            <a:pPr algn="ctr"/>
            <a:r>
              <a:rPr lang="en-GB" sz="2399" dirty="0">
                <a:latin typeface="Segoe UI Light" pitchFamily="34" charset="0"/>
              </a:rPr>
              <a:t>by offshore team</a:t>
            </a:r>
            <a:endParaRPr lang="en-GB" sz="100" dirty="0">
              <a:latin typeface="Segoe UI Light" pitchFamily="34" charset="0"/>
            </a:endParaRPr>
          </a:p>
        </p:txBody>
      </p:sp>
      <p:sp>
        <p:nvSpPr>
          <p:cNvPr id="5" name="TextBox 4"/>
          <p:cNvSpPr txBox="1"/>
          <p:nvPr/>
        </p:nvSpPr>
        <p:spPr>
          <a:xfrm>
            <a:off x="5224182" y="2643713"/>
            <a:ext cx="2986908" cy="1753300"/>
          </a:xfrm>
          <a:prstGeom prst="rect">
            <a:avLst/>
          </a:prstGeom>
          <a:noFill/>
        </p:spPr>
        <p:txBody>
          <a:bodyPr wrap="none" lIns="0" tIns="0" rIns="0" bIns="0" rtlCol="0">
            <a:spAutoFit/>
          </a:bodyPr>
          <a:lstStyle/>
          <a:p>
            <a:pPr algn="ctr"/>
            <a:r>
              <a:rPr lang="en-GB" sz="6595" dirty="0"/>
              <a:t>30,000</a:t>
            </a:r>
            <a:endParaRPr lang="en-GB" sz="7994" dirty="0"/>
          </a:p>
          <a:p>
            <a:pPr algn="ctr"/>
            <a:r>
              <a:rPr lang="en-GB" sz="2399" dirty="0">
                <a:latin typeface="Segoe UI Light" pitchFamily="34" charset="0"/>
              </a:rPr>
              <a:t>lines of robust F#, with </a:t>
            </a:r>
          </a:p>
          <a:p>
            <a:pPr algn="ctr"/>
            <a:r>
              <a:rPr lang="en-GB" sz="2399" dirty="0">
                <a:latin typeface="Segoe UI Light" pitchFamily="34" charset="0"/>
              </a:rPr>
              <a:t>parallel +more features</a:t>
            </a:r>
            <a:endParaRPr lang="en-GB" sz="100" dirty="0">
              <a:latin typeface="Segoe UI Light" pitchFamily="34" charset="0"/>
            </a:endParaRPr>
          </a:p>
        </p:txBody>
      </p:sp>
      <p:sp>
        <p:nvSpPr>
          <p:cNvPr id="6" name="TextBox 5"/>
          <p:cNvSpPr txBox="1"/>
          <p:nvPr/>
        </p:nvSpPr>
        <p:spPr>
          <a:xfrm>
            <a:off x="164169" y="4396960"/>
            <a:ext cx="3718907" cy="634789"/>
          </a:xfrm>
          <a:prstGeom prst="rect">
            <a:avLst/>
          </a:prstGeom>
          <a:noFill/>
        </p:spPr>
        <p:txBody>
          <a:bodyPr wrap="square" lIns="0" tIns="0" rIns="0" bIns="0" rtlCol="0">
            <a:spAutoFit/>
          </a:bodyPr>
          <a:lstStyle/>
          <a:p>
            <a:r>
              <a:rPr lang="en-GB" sz="825" dirty="0"/>
              <a:t>An application to evaluate the revenue due from </a:t>
            </a:r>
            <a:r>
              <a:rPr lang="en-GB" sz="825" dirty="0">
                <a:hlinkClick r:id="rId2"/>
              </a:rPr>
              <a:t>Balancing Services</a:t>
            </a:r>
            <a:r>
              <a:rPr lang="en-GB" sz="825" dirty="0"/>
              <a:t> contracts in the UK energy industry</a:t>
            </a:r>
          </a:p>
          <a:p>
            <a:endParaRPr lang="en-GB" sz="825" dirty="0"/>
          </a:p>
          <a:p>
            <a:r>
              <a:rPr lang="en-GB" sz="825" dirty="0">
                <a:hlinkClick r:id="rId3"/>
              </a:rPr>
              <a:t>http://simontcousins.azurewebsites.net/does-the-language-you-use-make-a-difference-revisited/</a:t>
            </a:r>
            <a:r>
              <a:rPr lang="en-GB" sz="825" dirty="0"/>
              <a:t> </a:t>
            </a:r>
          </a:p>
        </p:txBody>
      </p:sp>
      <p:pic>
        <p:nvPicPr>
          <p:cNvPr id="12" name="Picture 11"/>
          <p:cNvPicPr>
            <a:picLocks noChangeAspect="1"/>
          </p:cNvPicPr>
          <p:nvPr/>
        </p:nvPicPr>
        <p:blipFill>
          <a:blip r:embed="rId4"/>
          <a:stretch>
            <a:fillRect/>
          </a:stretch>
        </p:blipFill>
        <p:spPr>
          <a:xfrm>
            <a:off x="3658706" y="965519"/>
            <a:ext cx="5410739" cy="1660227"/>
          </a:xfrm>
          <a:prstGeom prst="rect">
            <a:avLst/>
          </a:prstGeom>
        </p:spPr>
      </p:pic>
    </p:spTree>
    <p:extLst>
      <p:ext uri="{BB962C8B-B14F-4D97-AF65-F5344CB8AC3E}">
        <p14:creationId xmlns:p14="http://schemas.microsoft.com/office/powerpoint/2010/main" val="430480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1" y="1745600"/>
            <a:ext cx="8376787" cy="2132635"/>
          </a:xfrm>
        </p:spPr>
        <p:txBody>
          <a:bodyPr/>
          <a:lstStyle/>
          <a:p>
            <a:pPr algn="ctr"/>
            <a:r>
              <a:rPr lang="en-GB" dirty="0" smtClean="0"/>
              <a:t>F# is </a:t>
            </a:r>
            <a:r>
              <a:rPr lang="en-GB" dirty="0" smtClean="0">
                <a:solidFill>
                  <a:schemeClr val="accent5"/>
                </a:solidFill>
              </a:rPr>
              <a:t>free</a:t>
            </a:r>
            <a:r>
              <a:rPr lang="en-GB" dirty="0" smtClean="0"/>
              <a:t>, </a:t>
            </a:r>
            <a:r>
              <a:rPr lang="en-GB" dirty="0" smtClean="0">
                <a:solidFill>
                  <a:schemeClr val="accent5"/>
                </a:solidFill>
              </a:rPr>
              <a:t>open source</a:t>
            </a:r>
            <a:r>
              <a:rPr lang="en-GB" dirty="0" smtClean="0"/>
              <a:t>, </a:t>
            </a:r>
            <a:r>
              <a:rPr lang="en-GB" dirty="0" smtClean="0">
                <a:solidFill>
                  <a:schemeClr val="accent5"/>
                </a:solidFill>
              </a:rPr>
              <a:t>cross platform, independent</a:t>
            </a:r>
            <a:r>
              <a:rPr lang="en-GB" dirty="0" smtClean="0"/>
              <a:t/>
            </a:r>
            <a:br>
              <a:rPr lang="en-GB" dirty="0" smtClean="0"/>
            </a:br>
            <a:r>
              <a:rPr lang="en-GB" sz="3599" dirty="0"/>
              <a:t/>
            </a:r>
            <a:br>
              <a:rPr lang="en-GB" sz="3599" dirty="0"/>
            </a:br>
            <a:r>
              <a:rPr lang="en-GB" sz="3599" dirty="0">
                <a:hlinkClick r:id="rId2"/>
              </a:rPr>
              <a:t>fsharp.org</a:t>
            </a:r>
            <a:endParaRPr lang="en-GB" dirty="0"/>
          </a:p>
        </p:txBody>
      </p:sp>
    </p:spTree>
    <p:extLst>
      <p:ext uri="{BB962C8B-B14F-4D97-AF65-F5344CB8AC3E}">
        <p14:creationId xmlns:p14="http://schemas.microsoft.com/office/powerpoint/2010/main" val="340949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923485" y="1089361"/>
            <a:ext cx="5408935" cy="2670109"/>
          </a:xfrm>
          <a:prstGeom prst="rect">
            <a:avLst/>
          </a:prstGeom>
          <a:ln>
            <a:solidFill>
              <a:schemeClr val="tx2"/>
            </a:solidFill>
          </a:ln>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8202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37" y="171451"/>
            <a:ext cx="8358737" cy="567848"/>
          </a:xfrm>
        </p:spPr>
        <p:txBody>
          <a:bodyPr/>
          <a:lstStyle/>
          <a:p>
            <a:r>
              <a:rPr lang="en-GB" dirty="0" smtClean="0"/>
              <a:t>A related analysis </a:t>
            </a:r>
            <a:r>
              <a:rPr lang="en-GB" sz="2699" dirty="0"/>
              <a:t>(Simon Cousins, Energy Sector)</a:t>
            </a:r>
            <a:endParaRPr lang="en-GB" dirty="0"/>
          </a:p>
        </p:txBody>
      </p:sp>
      <p:sp>
        <p:nvSpPr>
          <p:cNvPr id="4" name="TextBox 3"/>
          <p:cNvSpPr txBox="1"/>
          <p:nvPr/>
        </p:nvSpPr>
        <p:spPr>
          <a:xfrm>
            <a:off x="427836" y="1204449"/>
            <a:ext cx="3191579" cy="1384097"/>
          </a:xfrm>
          <a:prstGeom prst="rect">
            <a:avLst/>
          </a:prstGeom>
          <a:noFill/>
        </p:spPr>
        <p:txBody>
          <a:bodyPr wrap="none" lIns="0" tIns="0" rIns="0" bIns="0" rtlCol="0">
            <a:spAutoFit/>
          </a:bodyPr>
          <a:lstStyle/>
          <a:p>
            <a:pPr algn="ctr"/>
            <a:r>
              <a:rPr lang="en-GB" sz="6595" dirty="0" smtClean="0"/>
              <a:t>Zero</a:t>
            </a:r>
            <a:endParaRPr lang="en-GB" sz="7994" dirty="0"/>
          </a:p>
          <a:p>
            <a:pPr algn="ctr"/>
            <a:r>
              <a:rPr lang="en-GB" sz="2399" dirty="0" smtClean="0">
                <a:latin typeface="Segoe UI Light" pitchFamily="34" charset="0"/>
              </a:rPr>
              <a:t>bugs in deployed system</a:t>
            </a:r>
            <a:endParaRPr lang="en-GB" sz="100" dirty="0">
              <a:latin typeface="Segoe UI Light" pitchFamily="34" charset="0"/>
            </a:endParaRPr>
          </a:p>
        </p:txBody>
      </p:sp>
      <p:sp>
        <p:nvSpPr>
          <p:cNvPr id="5" name="TextBox 4"/>
          <p:cNvSpPr txBox="1"/>
          <p:nvPr/>
        </p:nvSpPr>
        <p:spPr>
          <a:xfrm>
            <a:off x="2175691" y="2995416"/>
            <a:ext cx="6757684" cy="984885"/>
          </a:xfrm>
          <a:prstGeom prst="rect">
            <a:avLst/>
          </a:prstGeom>
          <a:noFill/>
        </p:spPr>
        <p:txBody>
          <a:bodyPr wrap="none" lIns="0" tIns="0" rIns="0" bIns="0" rtlCol="0">
            <a:spAutoFit/>
          </a:bodyPr>
          <a:lstStyle/>
          <a:p>
            <a:pPr algn="ctr"/>
            <a:r>
              <a:rPr lang="en-GB" sz="3200" dirty="0" smtClean="0"/>
              <a:t>“F# is the safe choice for this project, </a:t>
            </a:r>
          </a:p>
          <a:p>
            <a:pPr algn="ctr"/>
            <a:r>
              <a:rPr lang="en-GB" sz="3200" dirty="0" smtClean="0"/>
              <a:t>any other choice is too risky”</a:t>
            </a:r>
            <a:endParaRPr lang="en-GB" sz="4000" dirty="0"/>
          </a:p>
        </p:txBody>
      </p:sp>
      <p:sp>
        <p:nvSpPr>
          <p:cNvPr id="6" name="TextBox 5"/>
          <p:cNvSpPr txBox="1"/>
          <p:nvPr/>
        </p:nvSpPr>
        <p:spPr>
          <a:xfrm>
            <a:off x="164169" y="4396960"/>
            <a:ext cx="3718907" cy="634789"/>
          </a:xfrm>
          <a:prstGeom prst="rect">
            <a:avLst/>
          </a:prstGeom>
          <a:noFill/>
        </p:spPr>
        <p:txBody>
          <a:bodyPr wrap="square" lIns="0" tIns="0" rIns="0" bIns="0" rtlCol="0">
            <a:spAutoFit/>
          </a:bodyPr>
          <a:lstStyle/>
          <a:p>
            <a:r>
              <a:rPr lang="en-GB" sz="825" dirty="0"/>
              <a:t>An application to evaluate the revenue due from </a:t>
            </a:r>
            <a:r>
              <a:rPr lang="en-GB" sz="825" dirty="0">
                <a:hlinkClick r:id="rId2"/>
              </a:rPr>
              <a:t>Balancing Services</a:t>
            </a:r>
            <a:r>
              <a:rPr lang="en-GB" sz="825" dirty="0"/>
              <a:t> contracts in the UK energy industry</a:t>
            </a:r>
          </a:p>
          <a:p>
            <a:endParaRPr lang="en-GB" sz="825" dirty="0"/>
          </a:p>
          <a:p>
            <a:r>
              <a:rPr lang="en-GB" sz="825" dirty="0">
                <a:hlinkClick r:id="rId3"/>
              </a:rPr>
              <a:t>http://simontcousins.azurewebsites.net/does-the-language-you-use-make-a-difference-revisited/</a:t>
            </a:r>
            <a:r>
              <a:rPr lang="en-GB" sz="825" dirty="0"/>
              <a:t> </a:t>
            </a:r>
          </a:p>
        </p:txBody>
      </p:sp>
    </p:spTree>
    <p:extLst>
      <p:ext uri="{BB962C8B-B14F-4D97-AF65-F5344CB8AC3E}">
        <p14:creationId xmlns:p14="http://schemas.microsoft.com/office/powerpoint/2010/main" val="184855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 F# in Insurance</a:t>
            </a:r>
            <a:endParaRPr lang="en-GB" dirty="0"/>
          </a:p>
        </p:txBody>
      </p:sp>
      <p:sp>
        <p:nvSpPr>
          <p:cNvPr id="6" name="Content Placeholder 3"/>
          <p:cNvSpPr>
            <a:spLocks noGrp="1"/>
          </p:cNvSpPr>
          <p:nvPr>
            <p:ph idx="4294967295"/>
          </p:nvPr>
        </p:nvSpPr>
        <p:spPr>
          <a:xfrm>
            <a:off x="389436" y="1085852"/>
            <a:ext cx="8363938" cy="3268587"/>
          </a:xfrm>
          <a:prstGeom prst="rect">
            <a:avLst/>
          </a:prstGeom>
        </p:spPr>
        <p:txBody>
          <a:bodyPr>
            <a:normAutofit lnSpcReduction="10000"/>
          </a:bodyPr>
          <a:lstStyle/>
          <a:p>
            <a:pPr marL="177800" indent="-177800">
              <a:buNone/>
            </a:pPr>
            <a:r>
              <a:rPr lang="en-GB" sz="2000" b="1" dirty="0"/>
              <a:t>I work for </a:t>
            </a:r>
            <a:r>
              <a:rPr lang="en-GB" sz="2000" b="1" dirty="0" smtClean="0"/>
              <a:t>a large actuarial company... </a:t>
            </a:r>
            <a:r>
              <a:rPr lang="en-GB" sz="2000" b="1" dirty="0"/>
              <a:t> </a:t>
            </a:r>
            <a:r>
              <a:rPr lang="en-GB" sz="2000" b="1" dirty="0" smtClean="0"/>
              <a:t>…Despite adopting Agile/Scrum …the </a:t>
            </a:r>
            <a:r>
              <a:rPr lang="en-GB" sz="2000" b="1" dirty="0"/>
              <a:t>usual delays, complications and sometimes </a:t>
            </a:r>
            <a:r>
              <a:rPr lang="en-GB" sz="2000" b="1" dirty="0" smtClean="0"/>
              <a:t>…</a:t>
            </a:r>
            <a:r>
              <a:rPr lang="en-GB" sz="2000" b="1" dirty="0" smtClean="0">
                <a:solidFill>
                  <a:schemeClr val="accent1"/>
                </a:solidFill>
              </a:rPr>
              <a:t>failures</a:t>
            </a:r>
            <a:r>
              <a:rPr lang="en-GB" sz="2000" b="1" dirty="0"/>
              <a:t>.  </a:t>
            </a:r>
            <a:endParaRPr lang="en-GB" sz="2000" b="1" dirty="0" smtClean="0"/>
          </a:p>
          <a:p>
            <a:pPr marL="177800" indent="-177800">
              <a:buNone/>
            </a:pPr>
            <a:endParaRPr lang="en-GB" sz="2000" b="1" dirty="0" smtClean="0"/>
          </a:p>
          <a:p>
            <a:pPr marL="177800" indent="-177800">
              <a:buNone/>
            </a:pPr>
            <a:r>
              <a:rPr lang="en-GB" sz="2000" b="1" dirty="0" smtClean="0"/>
              <a:t>We used F#, and </a:t>
            </a:r>
            <a:r>
              <a:rPr lang="en-GB" sz="2000" b="1" dirty="0" smtClean="0">
                <a:solidFill>
                  <a:schemeClr val="tx2"/>
                </a:solidFill>
              </a:rPr>
              <a:t>quickly </a:t>
            </a:r>
            <a:r>
              <a:rPr lang="en-GB" sz="2000" b="1" dirty="0" smtClean="0"/>
              <a:t>created a system which </a:t>
            </a:r>
            <a:r>
              <a:rPr lang="en-GB" sz="2000" b="1" dirty="0"/>
              <a:t>would perform the necessary calculations </a:t>
            </a:r>
            <a:r>
              <a:rPr lang="en-GB" sz="2000" b="1" dirty="0" smtClean="0">
                <a:solidFill>
                  <a:schemeClr val="tx2"/>
                </a:solidFill>
              </a:rPr>
              <a:t>highly efficiently, </a:t>
            </a:r>
            <a:r>
              <a:rPr lang="en-GB" sz="2000" b="1" dirty="0">
                <a:solidFill>
                  <a:schemeClr val="tx2"/>
                </a:solidFill>
              </a:rPr>
              <a:t>in parallel, and with a perfect match to the </a:t>
            </a:r>
            <a:r>
              <a:rPr lang="en-GB" sz="2000" b="1" dirty="0" err="1">
                <a:solidFill>
                  <a:schemeClr val="tx2"/>
                </a:solidFill>
              </a:rPr>
              <a:t>spreadsheet</a:t>
            </a:r>
            <a:r>
              <a:rPr lang="en-GB" sz="2000" b="1" dirty="0">
                <a:solidFill>
                  <a:schemeClr val="tx2"/>
                </a:solidFill>
              </a:rPr>
              <a:t> results</a:t>
            </a:r>
            <a:r>
              <a:rPr lang="en-GB" sz="2000" b="1" dirty="0"/>
              <a:t>.  </a:t>
            </a:r>
            <a:endParaRPr lang="en-GB" sz="2000" b="1" dirty="0" smtClean="0"/>
          </a:p>
          <a:p>
            <a:pPr marL="177800" indent="-177800">
              <a:buNone/>
            </a:pPr>
            <a:endParaRPr lang="en-GB" sz="2000" b="1" dirty="0"/>
          </a:p>
          <a:p>
            <a:pPr marL="177800" indent="-177800">
              <a:buNone/>
            </a:pPr>
            <a:r>
              <a:rPr lang="en-GB" sz="2000" b="1" dirty="0" smtClean="0"/>
              <a:t>All </a:t>
            </a:r>
            <a:r>
              <a:rPr lang="en-GB" sz="2000" b="1" dirty="0"/>
              <a:t>of the advantages which are commonly touted for F# do play out in practice.  </a:t>
            </a:r>
            <a:r>
              <a:rPr lang="en-GB" sz="2000" b="1" i="1" dirty="0" smtClean="0"/>
              <a:t>Immutability, </a:t>
            </a:r>
            <a:r>
              <a:rPr lang="en-GB" sz="2000" b="1" i="1" dirty="0"/>
              <a:t>Easy </a:t>
            </a:r>
            <a:r>
              <a:rPr lang="en-GB" sz="2000" b="1" i="1" dirty="0" smtClean="0"/>
              <a:t>Parallelisation, Expressiveness, Testability, Conciseness, Flexibility, Productivity</a:t>
            </a:r>
          </a:p>
          <a:p>
            <a:pPr marL="177800" indent="-177800">
              <a:buNone/>
            </a:pPr>
            <a:r>
              <a:rPr lang="en-GB" sz="2000" b="1" i="1" dirty="0" smtClean="0"/>
              <a:t>					[ Company name omitted ]</a:t>
            </a:r>
            <a:endParaRPr lang="en-GB" sz="2000" b="1" dirty="0"/>
          </a:p>
        </p:txBody>
      </p:sp>
      <p:sp>
        <p:nvSpPr>
          <p:cNvPr id="3" name="Rectangular Callout 2"/>
          <p:cNvSpPr/>
          <p:nvPr/>
        </p:nvSpPr>
        <p:spPr bwMode="auto">
          <a:xfrm>
            <a:off x="1221030" y="659408"/>
            <a:ext cx="2140321" cy="461661"/>
          </a:xfrm>
          <a:prstGeom prst="wedgeRectCallout">
            <a:avLst>
              <a:gd name="adj1" fmla="val 17666"/>
              <a:gd name="adj2" fmla="val 23337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5" name="Rectangular Callout 4"/>
          <p:cNvSpPr/>
          <p:nvPr/>
        </p:nvSpPr>
        <p:spPr bwMode="auto">
          <a:xfrm>
            <a:off x="6902125" y="1511320"/>
            <a:ext cx="1366071" cy="461661"/>
          </a:xfrm>
          <a:prstGeom prst="wedgeRectCallout">
            <a:avLst>
              <a:gd name="adj1" fmla="val -165572"/>
              <a:gd name="adj2" fmla="val 13717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7" name="Rectangular Callout 6"/>
          <p:cNvSpPr/>
          <p:nvPr/>
        </p:nvSpPr>
        <p:spPr bwMode="auto">
          <a:xfrm>
            <a:off x="6711718" y="3867142"/>
            <a:ext cx="1688531" cy="461661"/>
          </a:xfrm>
          <a:prstGeom prst="wedgeRectCallout">
            <a:avLst>
              <a:gd name="adj1" fmla="val -3974"/>
              <a:gd name="adj2" fmla="val -30963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8" name="Rectangle 7"/>
          <p:cNvSpPr/>
          <p:nvPr/>
        </p:nvSpPr>
        <p:spPr>
          <a:xfrm>
            <a:off x="6139413" y="4727101"/>
            <a:ext cx="2833143" cy="385325"/>
          </a:xfrm>
          <a:prstGeom prst="rect">
            <a:avLst/>
          </a:prstGeom>
        </p:spPr>
        <p:txBody>
          <a:bodyPr wrap="none" lIns="76801" tIns="38399" rIns="76801" bIns="38399">
            <a:spAutoFit/>
          </a:bodyPr>
          <a:lstStyle/>
          <a:p>
            <a:pPr marL="177720" indent="-177720" algn="r"/>
            <a:r>
              <a:rPr lang="en-GB" sz="2000" dirty="0" smtClean="0">
                <a:hlinkClick r:id="rId2"/>
              </a:rPr>
              <a:t>fsharp.org/testimonials</a:t>
            </a:r>
            <a:r>
              <a:rPr lang="en-GB" sz="2000" dirty="0" smtClean="0"/>
              <a:t> </a:t>
            </a:r>
            <a:endParaRPr lang="en-GB" sz="2000" dirty="0"/>
          </a:p>
        </p:txBody>
      </p:sp>
      <p:sp>
        <p:nvSpPr>
          <p:cNvPr id="9" name="Rectangular Callout 8"/>
          <p:cNvSpPr/>
          <p:nvPr/>
        </p:nvSpPr>
        <p:spPr bwMode="auto">
          <a:xfrm>
            <a:off x="7175510" y="659408"/>
            <a:ext cx="1616140" cy="461661"/>
          </a:xfrm>
          <a:prstGeom prst="wedgeRectCallout">
            <a:avLst>
              <a:gd name="adj1" fmla="val -100733"/>
              <a:gd name="adj2" fmla="val 11453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p>
        </p:txBody>
      </p:sp>
    </p:spTree>
    <p:extLst>
      <p:ext uri="{BB962C8B-B14F-4D97-AF65-F5344CB8AC3E}">
        <p14:creationId xmlns:p14="http://schemas.microsoft.com/office/powerpoint/2010/main" val="2586311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7" y="1085850"/>
            <a:ext cx="8363937" cy="4625882"/>
          </a:xfrm>
        </p:spPr>
        <p:txBody>
          <a:bodyPr>
            <a:noAutofit/>
          </a:bodyPr>
          <a:lstStyle/>
          <a:p>
            <a:pPr marL="177800" indent="-177800">
              <a:buNone/>
            </a:pPr>
            <a:r>
              <a:rPr lang="en-US" sz="2000" dirty="0" smtClean="0">
                <a:latin typeface="+mj-lt"/>
              </a:rPr>
              <a:t>...F# rocks - building algorithms for DNA processing and </a:t>
            </a:r>
            <a:r>
              <a:rPr lang="en-US" sz="2000" dirty="0" smtClean="0">
                <a:solidFill>
                  <a:schemeClr val="accent1"/>
                </a:solidFill>
                <a:latin typeface="+mj-lt"/>
              </a:rPr>
              <a:t>it's like a drug</a:t>
            </a:r>
            <a:r>
              <a:rPr lang="en-US" sz="2000" dirty="0" smtClean="0">
                <a:latin typeface="+mj-lt"/>
              </a:rPr>
              <a:t>. 12-15 at </a:t>
            </a:r>
            <a:r>
              <a:rPr lang="en-US" sz="2000" dirty="0" err="1" smtClean="0">
                <a:latin typeface="+mj-lt"/>
              </a:rPr>
              <a:t>Amyris</a:t>
            </a:r>
            <a:r>
              <a:rPr lang="en-US" sz="2000" dirty="0" smtClean="0">
                <a:latin typeface="+mj-lt"/>
              </a:rPr>
              <a:t> use F#... </a:t>
            </a:r>
            <a:r>
              <a:rPr lang="en-US" sz="2000" dirty="0">
                <a:latin typeface="+mj-lt"/>
              </a:rPr>
              <a:t>A</a:t>
            </a:r>
            <a:r>
              <a:rPr lang="en-US" sz="2000" dirty="0" smtClean="0">
                <a:latin typeface="+mj-lt"/>
              </a:rPr>
              <a:t> </a:t>
            </a:r>
            <a:r>
              <a:rPr lang="en-US" sz="2000" dirty="0">
                <a:latin typeface="+mj-lt"/>
              </a:rPr>
              <a:t>complete genome </a:t>
            </a:r>
            <a:r>
              <a:rPr lang="en-GB" sz="2000" dirty="0" err="1">
                <a:latin typeface="+mj-lt"/>
              </a:rPr>
              <a:t>resequencing</a:t>
            </a:r>
            <a:r>
              <a:rPr lang="en-US" sz="2000" dirty="0">
                <a:latin typeface="+mj-lt"/>
              </a:rPr>
              <a:t> pipeline with interface, </a:t>
            </a:r>
            <a:r>
              <a:rPr lang="en-US" sz="2000" dirty="0" err="1">
                <a:latin typeface="+mj-lt"/>
              </a:rPr>
              <a:t>algs</a:t>
            </a:r>
            <a:r>
              <a:rPr lang="en-US" sz="2000" dirty="0">
                <a:latin typeface="+mj-lt"/>
              </a:rPr>
              <a:t>, reporting in ~5K lines and it has been incredibly reliable, fast  and easy to maintain.</a:t>
            </a:r>
            <a:r>
              <a:rPr lang="en-GB" sz="2000" dirty="0" smtClean="0">
                <a:latin typeface="+mj-lt"/>
              </a:rPr>
              <a:t>.  A </a:t>
            </a:r>
            <a:r>
              <a:rPr lang="en-GB" sz="2000" dirty="0">
                <a:latin typeface="+mj-lt"/>
              </a:rPr>
              <a:t>suffix tree in 150 lines that can </a:t>
            </a:r>
            <a:r>
              <a:rPr lang="en-GB" sz="2000" dirty="0">
                <a:solidFill>
                  <a:schemeClr val="accent1"/>
                </a:solidFill>
                <a:latin typeface="+mj-lt"/>
              </a:rPr>
              <a:t>index 200,000 bases a second </a:t>
            </a:r>
            <a:endParaRPr lang="en-GB" sz="2000" dirty="0">
              <a:latin typeface="+mj-lt"/>
            </a:endParaRPr>
          </a:p>
          <a:p>
            <a:pPr marL="177800" indent="-177800">
              <a:buNone/>
            </a:pPr>
            <a:endParaRPr lang="en-US" sz="2000" dirty="0" smtClean="0">
              <a:latin typeface="+mj-lt"/>
            </a:endParaRPr>
          </a:p>
          <a:p>
            <a:pPr marL="177800" indent="-177800">
              <a:buNone/>
            </a:pPr>
            <a:endParaRPr lang="en-US" sz="2000" dirty="0" smtClean="0">
              <a:latin typeface="+mj-lt"/>
            </a:endParaRPr>
          </a:p>
          <a:p>
            <a:pPr marL="177800" indent="-177800">
              <a:buNone/>
            </a:pPr>
            <a:r>
              <a:rPr lang="en-GB" sz="2000" dirty="0" smtClean="0">
                <a:latin typeface="+mj-lt"/>
              </a:rPr>
              <a:t>F# v. Python:   </a:t>
            </a:r>
            <a:r>
              <a:rPr lang="en-US" sz="2000" dirty="0" smtClean="0">
                <a:latin typeface="+mj-lt"/>
              </a:rPr>
              <a:t>F# has been phenomenally useful.  I would be writing a lot of this in Python otherwise and </a:t>
            </a:r>
            <a:r>
              <a:rPr lang="en-US" sz="2000" dirty="0" smtClean="0">
                <a:solidFill>
                  <a:schemeClr val="accent1"/>
                </a:solidFill>
                <a:latin typeface="+mj-lt"/>
              </a:rPr>
              <a:t>F# is more robust, 20x - 100x faster to run and faster to develop.</a:t>
            </a:r>
          </a:p>
          <a:p>
            <a:pPr marL="177800" indent="-177800">
              <a:buNone/>
            </a:pPr>
            <a:r>
              <a:rPr lang="en-US" sz="2000" dirty="0" smtClean="0">
                <a:latin typeface="+mj-lt"/>
              </a:rPr>
              <a:t> </a:t>
            </a:r>
          </a:p>
          <a:p>
            <a:pPr marL="177800" indent="-177800">
              <a:buNone/>
            </a:pPr>
            <a:endParaRPr lang="en-US" sz="2000" dirty="0" smtClean="0">
              <a:latin typeface="+mj-lt"/>
            </a:endParaRPr>
          </a:p>
          <a:p>
            <a:pPr marL="177800" indent="-177800" algn="r">
              <a:buNone/>
            </a:pPr>
            <a:r>
              <a:rPr lang="en-US" sz="2000" dirty="0" smtClean="0">
                <a:latin typeface="+mj-lt"/>
              </a:rPr>
              <a:t>Darren Platt, </a:t>
            </a:r>
            <a:r>
              <a:rPr lang="en-US" sz="2000" dirty="0" err="1" smtClean="0">
                <a:latin typeface="+mj-lt"/>
              </a:rPr>
              <a:t>Amyris</a:t>
            </a:r>
            <a:r>
              <a:rPr lang="en-US" sz="2000" dirty="0" smtClean="0">
                <a:latin typeface="+mj-lt"/>
              </a:rPr>
              <a:t> </a:t>
            </a:r>
            <a:r>
              <a:rPr lang="en-US" sz="2000" dirty="0" err="1" smtClean="0">
                <a:latin typeface="+mj-lt"/>
              </a:rPr>
              <a:t>BioTechnologies</a:t>
            </a:r>
            <a:endParaRPr lang="en-GB" sz="2000" dirty="0">
              <a:latin typeface="+mj-lt"/>
            </a:endParaRPr>
          </a:p>
        </p:txBody>
      </p:sp>
      <p:sp>
        <p:nvSpPr>
          <p:cNvPr id="4" name="Rectangular Callout 3"/>
          <p:cNvSpPr/>
          <p:nvPr/>
        </p:nvSpPr>
        <p:spPr bwMode="auto">
          <a:xfrm>
            <a:off x="5796136" y="729659"/>
            <a:ext cx="1366071" cy="461661"/>
          </a:xfrm>
          <a:prstGeom prst="wedgeRectCallout">
            <a:avLst>
              <a:gd name="adj1" fmla="val 19454"/>
              <a:gd name="adj2" fmla="val 20954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5" name="Rectangular Callout 4"/>
          <p:cNvSpPr/>
          <p:nvPr/>
        </p:nvSpPr>
        <p:spPr bwMode="auto">
          <a:xfrm>
            <a:off x="3347864" y="3507854"/>
            <a:ext cx="2140321" cy="461661"/>
          </a:xfrm>
          <a:prstGeom prst="wedgeRectCallout">
            <a:avLst>
              <a:gd name="adj1" fmla="val -87485"/>
              <a:gd name="adj2" fmla="val -3388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2627784" y="2211710"/>
            <a:ext cx="1688531" cy="461661"/>
          </a:xfrm>
          <a:prstGeom prst="wedgeRectCallout">
            <a:avLst>
              <a:gd name="adj1" fmla="val 26911"/>
              <a:gd name="adj2" fmla="val 15089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427732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886397"/>
          </a:xfrm>
        </p:spPr>
        <p:txBody>
          <a:bodyPr/>
          <a:lstStyle/>
          <a:p>
            <a:r>
              <a:rPr lang="en-GB" sz="3200" dirty="0" smtClean="0"/>
              <a:t>Example #7: F# in Advertisement Ranking &amp; Rating @ Microsoft</a:t>
            </a:r>
            <a:endParaRPr lang="en-GB" sz="3200" dirty="0"/>
          </a:p>
        </p:txBody>
      </p:sp>
      <p:sp>
        <p:nvSpPr>
          <p:cNvPr id="6" name="Content Placeholder 3"/>
          <p:cNvSpPr>
            <a:spLocks noGrp="1"/>
          </p:cNvSpPr>
          <p:nvPr>
            <p:ph type="body" idx="1"/>
          </p:nvPr>
        </p:nvSpPr>
        <p:spPr>
          <a:xfrm>
            <a:off x="389437" y="1085850"/>
            <a:ext cx="8363937" cy="3268587"/>
          </a:xfrm>
        </p:spPr>
        <p:txBody>
          <a:bodyPr>
            <a:normAutofit/>
          </a:bodyPr>
          <a:lstStyle/>
          <a:p>
            <a:pPr marL="0" indent="0">
              <a:buNone/>
            </a:pPr>
            <a:endParaRPr lang="en-GB" sz="2000" dirty="0" smtClean="0">
              <a:latin typeface="+mj-lt"/>
            </a:endParaRPr>
          </a:p>
          <a:p>
            <a:pPr marL="0" indent="0">
              <a:buNone/>
            </a:pPr>
            <a:r>
              <a:rPr lang="en-GB" sz="2000" dirty="0" smtClean="0">
                <a:latin typeface="+mj-lt"/>
              </a:rPr>
              <a:t>Around </a:t>
            </a:r>
            <a:r>
              <a:rPr lang="en-GB" sz="2000" dirty="0">
                <a:latin typeface="+mj-lt"/>
              </a:rPr>
              <a:t>95% of the code in these projects has been developed in F#. </a:t>
            </a:r>
            <a:endParaRPr lang="en-GB" sz="2000" dirty="0" smtClean="0">
              <a:latin typeface="+mj-lt"/>
            </a:endParaRPr>
          </a:p>
          <a:p>
            <a:r>
              <a:rPr lang="en-GB" sz="2000" dirty="0" smtClean="0">
                <a:latin typeface="+mj-lt"/>
              </a:rPr>
              <a:t>F</a:t>
            </a:r>
            <a:r>
              <a:rPr lang="en-GB" sz="2000" dirty="0">
                <a:latin typeface="+mj-lt"/>
              </a:rPr>
              <a:t># allowed for </a:t>
            </a:r>
            <a:r>
              <a:rPr lang="en-GB" sz="2000" b="1" dirty="0">
                <a:solidFill>
                  <a:schemeClr val="tx2"/>
                </a:solidFill>
                <a:latin typeface="+mj-lt"/>
              </a:rPr>
              <a:t>rapid development of prototypes</a:t>
            </a:r>
            <a:r>
              <a:rPr lang="en-GB" sz="2000" dirty="0">
                <a:latin typeface="+mj-lt"/>
              </a:rPr>
              <a:t>, and thus also rapid verification or falsification of the underlying mathematical </a:t>
            </a:r>
            <a:r>
              <a:rPr lang="en-GB" sz="2000" dirty="0" smtClean="0">
                <a:latin typeface="+mj-lt"/>
              </a:rPr>
              <a:t>models.</a:t>
            </a:r>
          </a:p>
          <a:p>
            <a:endParaRPr lang="en-GB" sz="2000" b="1" dirty="0" smtClean="0">
              <a:solidFill>
                <a:schemeClr val="tx2"/>
              </a:solidFill>
              <a:latin typeface="+mj-lt"/>
            </a:endParaRPr>
          </a:p>
          <a:p>
            <a:r>
              <a:rPr lang="en-GB" sz="2000" b="1" dirty="0" smtClean="0">
                <a:solidFill>
                  <a:schemeClr val="tx2"/>
                </a:solidFill>
                <a:latin typeface="+mj-lt"/>
              </a:rPr>
              <a:t>Complex </a:t>
            </a:r>
            <a:r>
              <a:rPr lang="en-GB" sz="2000" b="1" dirty="0">
                <a:solidFill>
                  <a:schemeClr val="tx2"/>
                </a:solidFill>
                <a:latin typeface="+mj-lt"/>
              </a:rPr>
              <a:t>algorithms</a:t>
            </a:r>
            <a:r>
              <a:rPr lang="en-GB" sz="2000" dirty="0">
                <a:latin typeface="+mj-lt"/>
              </a:rPr>
              <a:t>, for example to compute Nash </a:t>
            </a:r>
            <a:r>
              <a:rPr lang="en-GB" sz="2000" dirty="0" err="1">
                <a:latin typeface="+mj-lt"/>
              </a:rPr>
              <a:t>equilibria</a:t>
            </a:r>
            <a:r>
              <a:rPr lang="en-GB" sz="2000" dirty="0">
                <a:latin typeface="+mj-lt"/>
              </a:rPr>
              <a:t> in game theory, </a:t>
            </a:r>
            <a:r>
              <a:rPr lang="en-GB" sz="2000" b="1" dirty="0">
                <a:solidFill>
                  <a:schemeClr val="tx2"/>
                </a:solidFill>
                <a:latin typeface="+mj-lt"/>
              </a:rPr>
              <a:t>can be expressed </a:t>
            </a:r>
            <a:r>
              <a:rPr lang="en-GB" sz="2000" b="1" dirty="0" smtClean="0">
                <a:solidFill>
                  <a:schemeClr val="tx2"/>
                </a:solidFill>
                <a:latin typeface="+mj-lt"/>
              </a:rPr>
              <a:t>succinctly</a:t>
            </a:r>
            <a:r>
              <a:rPr lang="en-GB" sz="2000" dirty="0" smtClean="0">
                <a:latin typeface="+mj-lt"/>
              </a:rPr>
              <a:t>.</a:t>
            </a:r>
          </a:p>
          <a:p>
            <a:endParaRPr lang="en-GB" sz="2000" dirty="0" smtClean="0">
              <a:latin typeface="+mj-lt"/>
            </a:endParaRPr>
          </a:p>
          <a:p>
            <a:r>
              <a:rPr lang="en-GB" sz="2000" dirty="0" smtClean="0">
                <a:solidFill>
                  <a:schemeClr val="tx1"/>
                </a:solidFill>
                <a:latin typeface="+mj-lt"/>
              </a:rPr>
              <a:t>Units </a:t>
            </a:r>
            <a:r>
              <a:rPr lang="en-GB" sz="2000" dirty="0">
                <a:solidFill>
                  <a:schemeClr val="tx1"/>
                </a:solidFill>
                <a:latin typeface="+mj-lt"/>
              </a:rPr>
              <a:t>of measure </a:t>
            </a:r>
            <a:r>
              <a:rPr lang="en-GB" sz="2000" b="1" dirty="0">
                <a:solidFill>
                  <a:schemeClr val="tx2"/>
                </a:solidFill>
                <a:latin typeface="+mj-lt"/>
              </a:rPr>
              <a:t>reduced the chance of errors </a:t>
            </a:r>
            <a:r>
              <a:rPr lang="en-GB" sz="2000" dirty="0">
                <a:latin typeface="+mj-lt"/>
              </a:rPr>
              <a:t>dramatically: Prices, probabilities, derivatives, etc. can already be kept apart at compile time.</a:t>
            </a:r>
          </a:p>
          <a:p>
            <a:pPr marL="177800" indent="-177800">
              <a:buNone/>
            </a:pPr>
            <a:endParaRPr lang="en-GB" sz="2000" dirty="0">
              <a:latin typeface="+mj-lt"/>
            </a:endParaRPr>
          </a:p>
        </p:txBody>
      </p:sp>
      <p:sp>
        <p:nvSpPr>
          <p:cNvPr id="4" name="Rectangular Callout 3"/>
          <p:cNvSpPr/>
          <p:nvPr/>
        </p:nvSpPr>
        <p:spPr bwMode="auto">
          <a:xfrm>
            <a:off x="159238" y="1995686"/>
            <a:ext cx="2614939" cy="461661"/>
          </a:xfrm>
          <a:prstGeom prst="wedgeRectCallout">
            <a:avLst>
              <a:gd name="adj1" fmla="val 5291"/>
              <a:gd name="adj2" fmla="val 102622"/>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Taming Complexity</a:t>
            </a:r>
          </a:p>
        </p:txBody>
      </p:sp>
      <p:sp>
        <p:nvSpPr>
          <p:cNvPr id="5" name="Rectangular Callout 4"/>
          <p:cNvSpPr/>
          <p:nvPr/>
        </p:nvSpPr>
        <p:spPr bwMode="auto">
          <a:xfrm>
            <a:off x="3923928" y="816512"/>
            <a:ext cx="2140321" cy="461661"/>
          </a:xfrm>
          <a:prstGeom prst="wedgeRectCallout">
            <a:avLst>
              <a:gd name="adj1" fmla="val -53244"/>
              <a:gd name="adj2" fmla="val 15552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5508104" y="3003798"/>
            <a:ext cx="1688531" cy="461661"/>
          </a:xfrm>
          <a:prstGeom prst="wedgeRectCallout">
            <a:avLst>
              <a:gd name="adj1" fmla="val -110700"/>
              <a:gd name="adj2" fmla="val 7809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358672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71450"/>
            <a:ext cx="8207375" cy="567848"/>
          </a:xfrm>
        </p:spPr>
        <p:txBody>
          <a:bodyPr/>
          <a:lstStyle/>
          <a:p>
            <a:r>
              <a:rPr lang="en-GB" dirty="0" smtClean="0"/>
              <a:t>Example #11: F# for Social Gaming</a:t>
            </a:r>
            <a:endParaRPr lang="en-GB" dirty="0"/>
          </a:p>
        </p:txBody>
      </p:sp>
      <p:sp>
        <p:nvSpPr>
          <p:cNvPr id="6" name="Content Placeholder 3"/>
          <p:cNvSpPr>
            <a:spLocks noGrp="1"/>
          </p:cNvSpPr>
          <p:nvPr>
            <p:ph idx="4294967295"/>
          </p:nvPr>
        </p:nvSpPr>
        <p:spPr>
          <a:xfrm>
            <a:off x="389436" y="1085852"/>
            <a:ext cx="8363938" cy="3933385"/>
          </a:xfrm>
          <a:prstGeom prst="rect">
            <a:avLst/>
          </a:prstGeom>
        </p:spPr>
        <p:txBody>
          <a:bodyPr>
            <a:normAutofit/>
          </a:bodyPr>
          <a:lstStyle/>
          <a:p>
            <a:r>
              <a:rPr lang="en-GB" sz="2000" dirty="0" smtClean="0"/>
              <a:t>F</a:t>
            </a:r>
            <a:r>
              <a:rPr lang="en-GB" sz="2000" dirty="0"/>
              <a:t># is becoming an increasingly important part of our server side infrastructure that supports our mobile and web-based social games with millions of active users. F# first came to prominence in our technology stack in the implementation of the rules engine for our social slots games which by now serve over </a:t>
            </a:r>
            <a:r>
              <a:rPr lang="en-GB" sz="2000" b="1" dirty="0"/>
              <a:t>700,000 unique players</a:t>
            </a:r>
            <a:r>
              <a:rPr lang="en-GB" sz="2000" dirty="0"/>
              <a:t> and </a:t>
            </a:r>
            <a:r>
              <a:rPr lang="en-GB" sz="2000" b="1" dirty="0">
                <a:solidFill>
                  <a:schemeClr val="tx2"/>
                </a:solidFill>
              </a:rPr>
              <a:t>150,000,000 requests</a:t>
            </a:r>
            <a:r>
              <a:rPr lang="en-GB" sz="2000" dirty="0">
                <a:solidFill>
                  <a:schemeClr val="tx2"/>
                </a:solidFill>
              </a:rPr>
              <a:t> </a:t>
            </a:r>
            <a:r>
              <a:rPr lang="en-GB" sz="2000" b="1" dirty="0">
                <a:solidFill>
                  <a:schemeClr val="tx2"/>
                </a:solidFill>
              </a:rPr>
              <a:t>per day </a:t>
            </a:r>
            <a:r>
              <a:rPr lang="en-GB" sz="2000" dirty="0"/>
              <a:t>at peaks of </a:t>
            </a:r>
            <a:r>
              <a:rPr lang="en-GB" sz="2000" b="1" dirty="0">
                <a:solidFill>
                  <a:schemeClr val="tx2"/>
                </a:solidFill>
              </a:rPr>
              <a:t>several thousand requests per second</a:t>
            </a:r>
            <a:r>
              <a:rPr lang="en-GB" sz="2000" dirty="0"/>
              <a:t>. </a:t>
            </a:r>
            <a:endParaRPr lang="en-GB" sz="2000" dirty="0" smtClean="0"/>
          </a:p>
          <a:p>
            <a:endParaRPr lang="en-GB" sz="2000" dirty="0"/>
          </a:p>
          <a:p>
            <a:r>
              <a:rPr lang="en-GB" sz="2000" dirty="0" smtClean="0"/>
              <a:t>The </a:t>
            </a:r>
            <a:r>
              <a:rPr lang="en-GB" sz="2000" dirty="0"/>
              <a:t>F# solution offers us an </a:t>
            </a:r>
            <a:r>
              <a:rPr lang="en-GB" sz="2000" dirty="0">
                <a:solidFill>
                  <a:schemeClr val="tx2"/>
                </a:solidFill>
              </a:rPr>
              <a:t>order of magnitude increase in productivity </a:t>
            </a:r>
            <a:r>
              <a:rPr lang="en-GB" sz="2000" dirty="0"/>
              <a:t>and allows one developer to perform the work that are performed by a team of dedicated developers on an existing Java-based solution, and is critical in supporting our agile approach and </a:t>
            </a:r>
            <a:r>
              <a:rPr lang="en-GB" sz="2000" dirty="0">
                <a:solidFill>
                  <a:schemeClr val="tx2"/>
                </a:solidFill>
              </a:rPr>
              <a:t>bi-weekly release cycles</a:t>
            </a:r>
            <a:r>
              <a:rPr lang="en-GB" sz="2000" dirty="0" smtClean="0"/>
              <a:t>.</a:t>
            </a:r>
          </a:p>
          <a:p>
            <a:pPr marL="0" indent="0">
              <a:buNone/>
            </a:pPr>
            <a:endParaRPr lang="en-GB" sz="2000" dirty="0">
              <a:solidFill>
                <a:schemeClr val="bg2">
                  <a:lumMod val="10000"/>
                </a:schemeClr>
              </a:solidFill>
            </a:endParaRPr>
          </a:p>
          <a:p>
            <a:pPr algn="r"/>
            <a:r>
              <a:rPr lang="en-GB" sz="2000" dirty="0"/>
              <a:t>Yan </a:t>
            </a:r>
            <a:r>
              <a:rPr lang="en-GB" sz="2000" dirty="0" smtClean="0"/>
              <a:t>Cui, Lead Server Engineer</a:t>
            </a:r>
            <a:endParaRPr lang="en-GB" sz="2000" dirty="0">
              <a:solidFill>
                <a:schemeClr val="bg2">
                  <a:lumMod val="10000"/>
                </a:schemeClr>
              </a:solidFill>
            </a:endParaRPr>
          </a:p>
        </p:txBody>
      </p:sp>
      <p:sp>
        <p:nvSpPr>
          <p:cNvPr id="3" name="Rectangle 2"/>
          <p:cNvSpPr/>
          <p:nvPr/>
        </p:nvSpPr>
        <p:spPr>
          <a:xfrm>
            <a:off x="5414856" y="4727101"/>
            <a:ext cx="3557700" cy="385325"/>
          </a:xfrm>
          <a:prstGeom prst="rect">
            <a:avLst/>
          </a:prstGeom>
        </p:spPr>
        <p:txBody>
          <a:bodyPr wrap="none" lIns="76801" tIns="38399" rIns="76801" bIns="38399">
            <a:spAutoFit/>
          </a:bodyPr>
          <a:lstStyle/>
          <a:p>
            <a:pPr marL="177720" indent="-177720" algn="r"/>
            <a:r>
              <a:rPr lang="en-GB" sz="2000" dirty="0" smtClean="0">
                <a:hlinkClick r:id="rId2"/>
              </a:rPr>
              <a:t>http://fsharp.org/testimonials</a:t>
            </a:r>
            <a:r>
              <a:rPr lang="en-GB" sz="2000" dirty="0" smtClean="0"/>
              <a:t> </a:t>
            </a:r>
            <a:endParaRPr lang="en-GB" sz="2000" dirty="0"/>
          </a:p>
        </p:txBody>
      </p:sp>
      <p:sp>
        <p:nvSpPr>
          <p:cNvPr id="5" name="Rectangular Callout 4"/>
          <p:cNvSpPr/>
          <p:nvPr/>
        </p:nvSpPr>
        <p:spPr bwMode="auto">
          <a:xfrm>
            <a:off x="6832235" y="3435846"/>
            <a:ext cx="2140321" cy="461661"/>
          </a:xfrm>
          <a:prstGeom prst="wedgeRectCallout">
            <a:avLst>
              <a:gd name="adj1" fmla="val -53425"/>
              <a:gd name="adj2" fmla="val 87617"/>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8" name="Rectangular Callout 7"/>
          <p:cNvSpPr/>
          <p:nvPr/>
        </p:nvSpPr>
        <p:spPr bwMode="auto">
          <a:xfrm>
            <a:off x="6749455" y="1076401"/>
            <a:ext cx="1366072" cy="461661"/>
          </a:xfrm>
          <a:prstGeom prst="wedgeRectCallout">
            <a:avLst>
              <a:gd name="adj1" fmla="val -56806"/>
              <a:gd name="adj2" fmla="val 159450"/>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Tree>
    <p:extLst>
      <p:ext uri="{BB962C8B-B14F-4D97-AF65-F5344CB8AC3E}">
        <p14:creationId xmlns:p14="http://schemas.microsoft.com/office/powerpoint/2010/main" val="1891180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81000"/>
            <a:ext cx="10572750"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912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1766277124"/>
              </p:ext>
            </p:extLst>
          </p:nvPr>
        </p:nvGraphicFramePr>
        <p:xfrm>
          <a:off x="899592" y="1133882"/>
          <a:ext cx="6996545" cy="347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71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41609793"/>
              </p:ext>
            </p:extLst>
          </p:nvPr>
        </p:nvGraphicFramePr>
        <p:xfrm>
          <a:off x="415636" y="820342"/>
          <a:ext cx="8382000" cy="3782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54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find out more…</a:t>
            </a:r>
            <a:endParaRPr lang="en-GB" dirty="0"/>
          </a:p>
        </p:txBody>
      </p:sp>
      <p:sp>
        <p:nvSpPr>
          <p:cNvPr id="3" name="Text Placeholder 2"/>
          <p:cNvSpPr>
            <a:spLocks noGrp="1"/>
          </p:cNvSpPr>
          <p:nvPr>
            <p:ph type="body" idx="1"/>
          </p:nvPr>
        </p:nvSpPr>
        <p:spPr/>
        <p:txBody>
          <a:bodyPr>
            <a:normAutofit fontScale="85000" lnSpcReduction="20000"/>
          </a:bodyPr>
          <a:lstStyle/>
          <a:p>
            <a:r>
              <a:rPr lang="da-DK" sz="3200" dirty="0" smtClean="0">
                <a:latin typeface="+mj-lt"/>
              </a:rPr>
              <a:t>Learn F# </a:t>
            </a:r>
            <a:r>
              <a:rPr lang="da-DK" sz="3200" dirty="0">
                <a:latin typeface="+mj-lt"/>
              </a:rPr>
              <a:t>at </a:t>
            </a:r>
            <a:r>
              <a:rPr lang="da-DK" sz="3200" dirty="0" smtClean="0">
                <a:latin typeface="+mj-lt"/>
                <a:hlinkClick r:id="rId2"/>
              </a:rPr>
              <a:t>tryfsharp.org</a:t>
            </a:r>
            <a:r>
              <a:rPr lang="da-DK" sz="3200" dirty="0" smtClean="0">
                <a:latin typeface="+mj-lt"/>
              </a:rPr>
              <a:t> (including financial)</a:t>
            </a:r>
          </a:p>
          <a:p>
            <a:endParaRPr lang="da-DK" sz="3200" dirty="0">
              <a:latin typeface="+mj-lt"/>
            </a:endParaRPr>
          </a:p>
          <a:p>
            <a:pPr lvl="0"/>
            <a:r>
              <a:rPr lang="da-DK" sz="3200" dirty="0" smtClean="0">
                <a:solidFill>
                  <a:srgbClr val="505050">
                    <a:lumMod val="75000"/>
                  </a:srgbClr>
                </a:solidFill>
                <a:latin typeface="Segoe UI Light"/>
              </a:rPr>
              <a:t>Lots of resources at </a:t>
            </a:r>
            <a:r>
              <a:rPr lang="da-DK" sz="3200" dirty="0" smtClean="0">
                <a:solidFill>
                  <a:srgbClr val="505050">
                    <a:lumMod val="75000"/>
                  </a:srgbClr>
                </a:solidFill>
                <a:latin typeface="Segoe UI Light"/>
                <a:hlinkClick r:id="rId3"/>
              </a:rPr>
              <a:t>fsharp.org</a:t>
            </a:r>
            <a:r>
              <a:rPr lang="da-DK" sz="3200" dirty="0" smtClean="0">
                <a:solidFill>
                  <a:srgbClr val="505050">
                    <a:lumMod val="75000"/>
                  </a:srgbClr>
                </a:solidFill>
                <a:latin typeface="Segoe UI Light"/>
              </a:rPr>
              <a:t> </a:t>
            </a:r>
            <a:endParaRPr lang="da-DK" sz="3200" dirty="0">
              <a:solidFill>
                <a:srgbClr val="505050">
                  <a:lumMod val="75000"/>
                </a:srgbClr>
              </a:solidFill>
              <a:latin typeface="Segoe UI Light"/>
            </a:endParaRPr>
          </a:p>
          <a:p>
            <a:pPr lvl="0"/>
            <a:endParaRPr lang="en-GB" sz="3200" dirty="0" smtClean="0">
              <a:solidFill>
                <a:srgbClr val="505050">
                  <a:lumMod val="75000"/>
                </a:srgbClr>
              </a:solidFill>
              <a:latin typeface="Segoe UI Light"/>
            </a:endParaRPr>
          </a:p>
          <a:p>
            <a:pPr lvl="0"/>
            <a:r>
              <a:rPr lang="en-GB" sz="3200" dirty="0" smtClean="0">
                <a:solidFill>
                  <a:srgbClr val="505050">
                    <a:lumMod val="75000"/>
                  </a:srgbClr>
                </a:solidFill>
                <a:latin typeface="Segoe UI Light"/>
              </a:rPr>
              <a:t>Join the Copenhagen Functional </a:t>
            </a:r>
            <a:r>
              <a:rPr lang="en-GB" sz="3200" dirty="0" err="1" smtClean="0">
                <a:solidFill>
                  <a:srgbClr val="505050">
                    <a:lumMod val="75000"/>
                  </a:srgbClr>
                </a:solidFill>
                <a:latin typeface="Segoe UI Light"/>
              </a:rPr>
              <a:t>Meetup</a:t>
            </a:r>
            <a:r>
              <a:rPr lang="en-GB" sz="3200" dirty="0" smtClean="0">
                <a:solidFill>
                  <a:srgbClr val="505050">
                    <a:lumMod val="75000"/>
                  </a:srgbClr>
                </a:solidFill>
                <a:latin typeface="Segoe UI Light"/>
              </a:rPr>
              <a:t> Group!</a:t>
            </a:r>
          </a:p>
          <a:p>
            <a:pPr lvl="0"/>
            <a:endParaRPr lang="en-GB" sz="3200" dirty="0">
              <a:solidFill>
                <a:srgbClr val="505050">
                  <a:lumMod val="75000"/>
                </a:srgbClr>
              </a:solidFill>
              <a:latin typeface="Segoe UI Light"/>
            </a:endParaRPr>
          </a:p>
          <a:p>
            <a:r>
              <a:rPr lang="da-DK" sz="3200" dirty="0" smtClean="0">
                <a:latin typeface="+mj-lt"/>
              </a:rPr>
              <a:t>Testimonials at </a:t>
            </a:r>
            <a:r>
              <a:rPr lang="da-DK" sz="3200" dirty="0" smtClean="0">
                <a:latin typeface="+mj-lt"/>
                <a:hlinkClick r:id="rId3"/>
              </a:rPr>
              <a:t>fsharp.org/testimonials</a:t>
            </a:r>
            <a:r>
              <a:rPr lang="da-DK" sz="3200" dirty="0" smtClean="0">
                <a:latin typeface="+mj-lt"/>
              </a:rPr>
              <a:t> </a:t>
            </a:r>
          </a:p>
          <a:p>
            <a:endParaRPr lang="en-GB" sz="3200" dirty="0" smtClean="0">
              <a:latin typeface="+mj-lt"/>
            </a:endParaRPr>
          </a:p>
          <a:p>
            <a:r>
              <a:rPr lang="en-GB" sz="3200" dirty="0" smtClean="0">
                <a:latin typeface="+mj-lt"/>
              </a:rPr>
              <a:t>Over 100 videos at </a:t>
            </a:r>
            <a:r>
              <a:rPr lang="en-GB" sz="3200" dirty="0" smtClean="0">
                <a:latin typeface="+mj-lt"/>
                <a:hlinkClick r:id="rId4"/>
              </a:rPr>
              <a:t>fsharp.org/videos</a:t>
            </a:r>
            <a:r>
              <a:rPr lang="en-GB" sz="3200" dirty="0" smtClean="0">
                <a:latin typeface="+mj-lt"/>
              </a:rPr>
              <a:t> </a:t>
            </a:r>
          </a:p>
        </p:txBody>
      </p:sp>
    </p:spTree>
    <p:extLst>
      <p:ext uri="{BB962C8B-B14F-4D97-AF65-F5344CB8AC3E}">
        <p14:creationId xmlns:p14="http://schemas.microsoft.com/office/powerpoint/2010/main" val="61332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2" y="1745535"/>
            <a:ext cx="8376787" cy="3572645"/>
          </a:xfrm>
        </p:spPr>
        <p:txBody>
          <a:bodyPr/>
          <a:lstStyle/>
          <a:p>
            <a:r>
              <a:rPr lang="en-GB" dirty="0" smtClean="0"/>
              <a:t>F# </a:t>
            </a:r>
            <a:r>
              <a:rPr lang="en-GB" dirty="0" smtClean="0"/>
              <a:t>is Cross Platform</a:t>
            </a:r>
            <a:r>
              <a:rPr lang="en-GB" dirty="0" smtClean="0"/>
              <a:t/>
            </a:r>
            <a:br>
              <a:rPr lang="en-GB" dirty="0" smtClean="0"/>
            </a:br>
            <a:r>
              <a:rPr lang="en-GB" dirty="0"/>
              <a:t/>
            </a:r>
            <a:br>
              <a:rPr lang="en-GB" dirty="0"/>
            </a:br>
            <a:r>
              <a:rPr lang="en-GB" sz="2699" dirty="0">
                <a:hlinkClick r:id="rId2"/>
              </a:rPr>
              <a:t>http://</a:t>
            </a:r>
            <a:r>
              <a:rPr lang="en-GB" sz="2699" dirty="0" smtClean="0">
                <a:hlinkClick r:id="rId2"/>
              </a:rPr>
              <a:t>fsharp.org/use/linux</a:t>
            </a:r>
            <a:r>
              <a:rPr lang="en-GB" sz="2699" dirty="0" smtClean="0"/>
              <a:t> </a:t>
            </a:r>
            <a:br>
              <a:rPr lang="en-GB" sz="2699" dirty="0" smtClean="0"/>
            </a:br>
            <a:r>
              <a:rPr lang="en-GB" sz="2699" dirty="0" smtClean="0">
                <a:hlinkClick r:id="rId3"/>
              </a:rPr>
              <a:t>http</a:t>
            </a:r>
            <a:r>
              <a:rPr lang="en-GB" sz="2699" dirty="0">
                <a:hlinkClick r:id="rId3"/>
              </a:rPr>
              <a:t>://</a:t>
            </a:r>
            <a:r>
              <a:rPr lang="en-GB" sz="2699" dirty="0" smtClean="0">
                <a:hlinkClick r:id="rId3"/>
              </a:rPr>
              <a:t>fsharp.org/use/mac</a:t>
            </a:r>
            <a:r>
              <a:rPr lang="en-GB" sz="2699" dirty="0" smtClean="0"/>
              <a:t> </a:t>
            </a:r>
            <a:br>
              <a:rPr lang="en-GB" sz="2699" dirty="0" smtClean="0"/>
            </a:br>
            <a:r>
              <a:rPr lang="en-GB" sz="2699" dirty="0" smtClean="0">
                <a:hlinkClick r:id="rId4"/>
              </a:rPr>
              <a:t>http</a:t>
            </a:r>
            <a:r>
              <a:rPr lang="en-GB" sz="2699" dirty="0">
                <a:hlinkClick r:id="rId4"/>
              </a:rPr>
              <a:t>://</a:t>
            </a:r>
            <a:r>
              <a:rPr lang="en-GB" sz="2699" dirty="0" smtClean="0">
                <a:hlinkClick r:id="rId4"/>
              </a:rPr>
              <a:t>fsharp.org/use/ios</a:t>
            </a:r>
            <a:r>
              <a:rPr lang="en-GB" sz="2699" dirty="0" smtClean="0"/>
              <a:t>  </a:t>
            </a:r>
            <a:br>
              <a:rPr lang="en-GB" sz="2699" dirty="0" smtClean="0"/>
            </a:br>
            <a:r>
              <a:rPr lang="en-GB" sz="2699" dirty="0" smtClean="0">
                <a:hlinkClick r:id="rId5"/>
              </a:rPr>
              <a:t>http</a:t>
            </a:r>
            <a:r>
              <a:rPr lang="en-GB" sz="2699" dirty="0" smtClean="0">
                <a:hlinkClick r:id="rId5"/>
              </a:rPr>
              <a:t>://</a:t>
            </a:r>
            <a:r>
              <a:rPr lang="en-GB" sz="2699" dirty="0" smtClean="0">
                <a:hlinkClick r:id="rId5"/>
              </a:rPr>
              <a:t>fsharp.org/use/android</a:t>
            </a:r>
            <a:r>
              <a:rPr lang="en-GB" sz="2699" dirty="0" smtClean="0"/>
              <a:t/>
            </a:r>
            <a:br>
              <a:rPr lang="en-GB" sz="2699" dirty="0" smtClean="0"/>
            </a:br>
            <a:r>
              <a:rPr lang="en-GB" sz="2699" dirty="0">
                <a:hlinkClick r:id="rId6"/>
              </a:rPr>
              <a:t>http://</a:t>
            </a:r>
            <a:r>
              <a:rPr lang="en-GB" sz="2699" dirty="0" smtClean="0">
                <a:hlinkClick r:id="rId6"/>
              </a:rPr>
              <a:t>fsharp.org/use/windows</a:t>
            </a:r>
            <a:r>
              <a:rPr lang="en-GB" sz="2699" dirty="0" smtClean="0"/>
              <a:t>  </a:t>
            </a:r>
            <a:r>
              <a:rPr lang="en-GB" sz="2699" dirty="0" smtClean="0"/>
              <a:t/>
            </a:r>
            <a:br>
              <a:rPr lang="en-GB" sz="2699" dirty="0" smtClean="0"/>
            </a:br>
            <a:endParaRPr lang="en-GB" dirty="0"/>
          </a:p>
        </p:txBody>
      </p:sp>
    </p:spTree>
    <p:extLst>
      <p:ext uri="{BB962C8B-B14F-4D97-AF65-F5344CB8AC3E}">
        <p14:creationId xmlns:p14="http://schemas.microsoft.com/office/powerpoint/2010/main" val="23040140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54207" y="483518"/>
            <a:ext cx="7678721" cy="612732"/>
          </a:xfrm>
        </p:spPr>
        <p:txBody>
          <a:bodyPr/>
          <a:lstStyle/>
          <a:p>
            <a:r>
              <a:rPr lang="en-GB" sz="4424" b="1" dirty="0">
                <a:solidFill>
                  <a:schemeClr val="bg1"/>
                </a:solidFill>
              </a:rPr>
              <a:t>Questions?</a:t>
            </a:r>
          </a:p>
        </p:txBody>
      </p:sp>
      <p:pic>
        <p:nvPicPr>
          <p:cNvPr id="2" name="Picture 1"/>
          <p:cNvPicPr>
            <a:picLocks noChangeAspect="1"/>
          </p:cNvPicPr>
          <p:nvPr/>
        </p:nvPicPr>
        <p:blipFill>
          <a:blip r:embed="rId2"/>
          <a:stretch>
            <a:fillRect/>
          </a:stretch>
        </p:blipFill>
        <p:spPr>
          <a:xfrm>
            <a:off x="4093568" y="483518"/>
            <a:ext cx="1810554" cy="2208585"/>
          </a:xfrm>
          <a:prstGeom prst="rect">
            <a:avLst/>
          </a:prstGeom>
        </p:spPr>
      </p:pic>
      <p:pic>
        <p:nvPicPr>
          <p:cNvPr id="3" name="Picture 2"/>
          <p:cNvPicPr>
            <a:picLocks noChangeAspect="1"/>
          </p:cNvPicPr>
          <p:nvPr/>
        </p:nvPicPr>
        <p:blipFill>
          <a:blip r:embed="rId3"/>
          <a:stretch>
            <a:fillRect/>
          </a:stretch>
        </p:blipFill>
        <p:spPr>
          <a:xfrm>
            <a:off x="6301389" y="1458334"/>
            <a:ext cx="1744838" cy="22962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3619" y="2617331"/>
            <a:ext cx="1621407" cy="1480885"/>
          </a:xfrm>
          <a:prstGeom prst="rect">
            <a:avLst/>
          </a:prstGeom>
        </p:spPr>
      </p:pic>
      <p:sp>
        <p:nvSpPr>
          <p:cNvPr id="6" name="TextBox 5"/>
          <p:cNvSpPr txBox="1"/>
          <p:nvPr/>
        </p:nvSpPr>
        <p:spPr>
          <a:xfrm>
            <a:off x="2899920" y="4104796"/>
            <a:ext cx="1444113" cy="323037"/>
          </a:xfrm>
          <a:prstGeom prst="rect">
            <a:avLst/>
          </a:prstGeom>
          <a:noFill/>
        </p:spPr>
        <p:txBody>
          <a:bodyPr wrap="none" lIns="0" tIns="0" rIns="0" bIns="0" rtlCol="0">
            <a:spAutoFit/>
          </a:bodyPr>
          <a:lstStyle/>
          <a:p>
            <a:r>
              <a:rPr lang="en-GB" sz="2099" dirty="0">
                <a:solidFill>
                  <a:schemeClr val="bg1"/>
                </a:solidFill>
                <a:latin typeface="Segoe UI Light" pitchFamily="34" charset="0"/>
              </a:rPr>
              <a:t>tryfsharp.org</a:t>
            </a:r>
          </a:p>
        </p:txBody>
      </p:sp>
    </p:spTree>
    <p:extLst>
      <p:ext uri="{BB962C8B-B14F-4D97-AF65-F5344CB8AC3E}">
        <p14:creationId xmlns:p14="http://schemas.microsoft.com/office/powerpoint/2010/main" val="281722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2" y="1745535"/>
            <a:ext cx="8376787" cy="1703543"/>
          </a:xfrm>
        </p:spPr>
        <p:txBody>
          <a:bodyPr/>
          <a:lstStyle/>
          <a:p>
            <a:r>
              <a:rPr lang="en-GB" dirty="0" smtClean="0"/>
              <a:t>F# </a:t>
            </a:r>
            <a:r>
              <a:rPr lang="en-GB" dirty="0" smtClean="0"/>
              <a:t>is Multi </a:t>
            </a:r>
            <a:r>
              <a:rPr lang="en-GB" dirty="0" smtClean="0"/>
              <a:t>Editor</a:t>
            </a:r>
            <a:r>
              <a:rPr lang="en-GB" dirty="0" smtClean="0"/>
              <a:t/>
            </a:r>
            <a:br>
              <a:rPr lang="en-GB" dirty="0" smtClean="0"/>
            </a:br>
            <a:r>
              <a:rPr lang="en-GB" dirty="0" smtClean="0"/>
              <a:t/>
            </a:r>
            <a:br>
              <a:rPr lang="en-GB" dirty="0" smtClean="0"/>
            </a:br>
            <a:r>
              <a:rPr lang="en-GB" dirty="0" smtClean="0"/>
              <a:t>Visual Studio, </a:t>
            </a:r>
            <a:r>
              <a:rPr lang="en-GB" dirty="0" err="1" smtClean="0"/>
              <a:t>Emacs</a:t>
            </a:r>
            <a:r>
              <a:rPr lang="en-GB" dirty="0" smtClean="0"/>
              <a:t>, Sublime, …</a:t>
            </a:r>
            <a:endParaRPr lang="en-GB" dirty="0"/>
          </a:p>
        </p:txBody>
      </p:sp>
    </p:spTree>
    <p:extLst>
      <p:ext uri="{BB962C8B-B14F-4D97-AF65-F5344CB8AC3E}">
        <p14:creationId xmlns:p14="http://schemas.microsoft.com/office/powerpoint/2010/main" val="29316411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4" name="Diagram 3"/>
          <p:cNvGraphicFramePr/>
          <p:nvPr>
            <p:extLst>
              <p:ext uri="{D42A27DB-BD31-4B8C-83A1-F6EECF244321}">
                <p14:modId xmlns:p14="http://schemas.microsoft.com/office/powerpoint/2010/main" val="2389922374"/>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5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1670246246"/>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10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11785"/>
          </a:xfrm>
        </p:spPr>
        <p:txBody>
          <a:bodyPr/>
          <a:lstStyle/>
          <a:p>
            <a:pPr lvl="0" algn="l"/>
            <a:r>
              <a:rPr lang="en-GB" sz="3600" b="1" dirty="0" smtClean="0"/>
              <a:t>Is Time to Market a Problem?</a:t>
            </a:r>
            <a:br>
              <a:rPr lang="en-GB" sz="3600" b="1" dirty="0" smtClean="0"/>
            </a:br>
            <a:r>
              <a:rPr lang="en-GB" sz="3600" dirty="0"/>
              <a:t/>
            </a:r>
            <a:br>
              <a:rPr lang="en-GB" sz="3600" dirty="0"/>
            </a:br>
            <a:r>
              <a:rPr lang="en-GB" sz="3200" dirty="0" smtClean="0"/>
              <a:t>Late Models </a:t>
            </a:r>
            <a:r>
              <a:rPr lang="en-GB" sz="3200" dirty="0" smtClean="0">
                <a:sym typeface="Wingdings" pitchFamily="2" charset="2"/>
              </a:rPr>
              <a:t> </a:t>
            </a:r>
            <a:r>
              <a:rPr lang="en-GB" sz="3200" dirty="0" smtClean="0">
                <a:solidFill>
                  <a:schemeClr val="accent1"/>
                </a:solidFill>
              </a:rPr>
              <a:t>Missed market opportunities</a:t>
            </a:r>
            <a:r>
              <a:rPr lang="en-GB" sz="3200" dirty="0" smtClean="0"/>
              <a:t/>
            </a:r>
            <a:br>
              <a:rPr lang="en-GB" sz="3200" dirty="0" smtClean="0"/>
            </a:br>
            <a:r>
              <a:rPr lang="en-GB" sz="3200" dirty="0"/>
              <a:t/>
            </a:r>
            <a:br>
              <a:rPr lang="en-GB" sz="3200" dirty="0"/>
            </a:br>
            <a:r>
              <a:rPr lang="en-GB" sz="3200" dirty="0" smtClean="0"/>
              <a:t>Late Services </a:t>
            </a:r>
            <a:r>
              <a:rPr lang="en-GB" sz="3200" dirty="0" smtClean="0">
                <a:sym typeface="Wingdings" pitchFamily="2" charset="2"/>
              </a:rPr>
              <a:t> </a:t>
            </a:r>
            <a:r>
              <a:rPr lang="en-GB" sz="3200" dirty="0" smtClean="0">
                <a:solidFill>
                  <a:schemeClr val="accent1"/>
                </a:solidFill>
              </a:rPr>
              <a:t>Users have gone elsewhere</a:t>
            </a:r>
            <a:r>
              <a:rPr lang="en-GB" sz="3200" dirty="0" smtClean="0"/>
              <a:t/>
            </a:r>
            <a:br>
              <a:rPr lang="en-GB" sz="3200" dirty="0" smtClean="0"/>
            </a:br>
            <a:r>
              <a:rPr lang="en-GB" sz="3200" dirty="0"/>
              <a:t/>
            </a:r>
            <a:br>
              <a:rPr lang="en-GB" sz="3200" dirty="0"/>
            </a:br>
            <a:r>
              <a:rPr lang="en-GB" sz="3200" dirty="0" smtClean="0"/>
              <a:t>Late Components </a:t>
            </a:r>
            <a:r>
              <a:rPr lang="en-GB" sz="3200" dirty="0" smtClean="0">
                <a:sym typeface="Wingdings" pitchFamily="2" charset="2"/>
              </a:rPr>
              <a:t> </a:t>
            </a:r>
            <a:r>
              <a:rPr lang="en-GB" sz="3200" dirty="0" smtClean="0">
                <a:solidFill>
                  <a:schemeClr val="accent1"/>
                </a:solidFill>
                <a:sym typeface="Wingdings" pitchFamily="2" charset="2"/>
              </a:rPr>
              <a:t>Millions evaporate</a:t>
            </a:r>
            <a:r>
              <a:rPr lang="en-GB" sz="3200" dirty="0" smtClean="0"/>
              <a:t/>
            </a:r>
            <a:br>
              <a:rPr lang="en-GB" sz="3200" dirty="0" smtClean="0"/>
            </a:br>
            <a:endParaRPr lang="en-GB" sz="3600" dirty="0"/>
          </a:p>
        </p:txBody>
      </p:sp>
      <p:sp>
        <p:nvSpPr>
          <p:cNvPr id="4" name="Rectangular Callout 3"/>
          <p:cNvSpPr/>
          <p:nvPr/>
        </p:nvSpPr>
        <p:spPr bwMode="auto">
          <a:xfrm>
            <a:off x="1538868" y="3017010"/>
            <a:ext cx="1083943" cy="261606"/>
          </a:xfrm>
          <a:prstGeom prst="wedgeRectCallout">
            <a:avLst>
              <a:gd name="adj1" fmla="val -1131"/>
              <a:gd name="adj2" fmla="val 1516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1100" b="1" dirty="0" smtClean="0">
                <a:gradFill>
                  <a:gsLst>
                    <a:gs pos="0">
                      <a:srgbClr val="FFFFFF"/>
                    </a:gs>
                    <a:gs pos="100000">
                      <a:srgbClr val="FFFFFF"/>
                    </a:gs>
                  </a:gsLst>
                  <a:lin ang="5400000" scaled="0"/>
                </a:gradFill>
                <a:latin typeface="+mj-lt"/>
              </a:rPr>
              <a:t>Gaming service</a:t>
            </a:r>
          </a:p>
        </p:txBody>
      </p:sp>
      <p:sp>
        <p:nvSpPr>
          <p:cNvPr id="5" name="Rectangular Callout 4"/>
          <p:cNvSpPr/>
          <p:nvPr/>
        </p:nvSpPr>
        <p:spPr bwMode="auto">
          <a:xfrm>
            <a:off x="1771156" y="3890977"/>
            <a:ext cx="1265082" cy="261606"/>
          </a:xfrm>
          <a:prstGeom prst="wedgeRectCallout">
            <a:avLst>
              <a:gd name="adj1" fmla="val -24065"/>
              <a:gd name="adj2" fmla="val 2356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1100" b="1" dirty="0" smtClean="0">
                <a:gradFill>
                  <a:gsLst>
                    <a:gs pos="0">
                      <a:srgbClr val="FFFFFF"/>
                    </a:gs>
                    <a:gs pos="100000">
                      <a:srgbClr val="FFFFFF"/>
                    </a:gs>
                  </a:gsLst>
                  <a:lin ang="5400000" scaled="0"/>
                </a:gradFill>
                <a:latin typeface="+mj-lt"/>
              </a:rPr>
              <a:t>Ad ranking engine</a:t>
            </a:r>
          </a:p>
        </p:txBody>
      </p:sp>
      <p:sp>
        <p:nvSpPr>
          <p:cNvPr id="7" name="Rectangular Callout 6"/>
          <p:cNvSpPr/>
          <p:nvPr/>
        </p:nvSpPr>
        <p:spPr bwMode="auto">
          <a:xfrm>
            <a:off x="1324431" y="2152332"/>
            <a:ext cx="1101577" cy="261606"/>
          </a:xfrm>
          <a:prstGeom prst="wedgeRectCallout">
            <a:avLst>
              <a:gd name="adj1" fmla="val -43444"/>
              <a:gd name="adj2" fmla="val 6587"/>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1100" b="1" dirty="0" smtClean="0">
                <a:gradFill>
                  <a:gsLst>
                    <a:gs pos="0">
                      <a:srgbClr val="FFFFFF"/>
                    </a:gs>
                    <a:gs pos="100000">
                      <a:srgbClr val="FFFFFF"/>
                    </a:gs>
                  </a:gsLst>
                  <a:lin ang="5400000" scaled="0"/>
                </a:gradFill>
                <a:latin typeface="+mj-lt"/>
              </a:rPr>
              <a:t>Financial model</a:t>
            </a:r>
          </a:p>
        </p:txBody>
      </p:sp>
    </p:spTree>
    <p:extLst>
      <p:ext uri="{BB962C8B-B14F-4D97-AF65-F5344CB8AC3E}">
        <p14:creationId xmlns:p14="http://schemas.microsoft.com/office/powerpoint/2010/main" val="95774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1"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11785"/>
          </a:xfrm>
        </p:spPr>
        <p:txBody>
          <a:bodyPr/>
          <a:lstStyle/>
          <a:p>
            <a:pPr algn="l"/>
            <a:r>
              <a:rPr lang="en-GB" sz="3600" b="1" dirty="0" smtClean="0"/>
              <a:t>Is Complexity a Problem?  </a:t>
            </a:r>
            <a:br>
              <a:rPr lang="en-GB" sz="3600" b="1" dirty="0" smtClean="0"/>
            </a:br>
            <a:r>
              <a:rPr lang="en-GB" sz="3600" dirty="0"/>
              <a:t/>
            </a:r>
            <a:br>
              <a:rPr lang="en-GB" sz="3600" dirty="0"/>
            </a:br>
            <a:r>
              <a:rPr lang="en-GB" sz="3200" dirty="0" smtClean="0"/>
              <a:t>Intractable Models </a:t>
            </a:r>
            <a:r>
              <a:rPr lang="en-GB" sz="3200" dirty="0" smtClean="0">
                <a:sym typeface="Wingdings" pitchFamily="2" charset="2"/>
              </a:rPr>
              <a:t> </a:t>
            </a:r>
            <a:r>
              <a:rPr lang="en-GB" sz="3200" dirty="0" smtClean="0">
                <a:solidFill>
                  <a:schemeClr val="accent1"/>
                </a:solidFill>
                <a:sym typeface="Wingdings" pitchFamily="2" charset="2"/>
              </a:rPr>
              <a:t>Can’t enter markets</a:t>
            </a:r>
            <a:r>
              <a:rPr lang="en-GB" sz="3200" dirty="0"/>
              <a:t/>
            </a:r>
            <a:br>
              <a:rPr lang="en-GB" sz="3200" dirty="0"/>
            </a:br>
            <a:r>
              <a:rPr lang="en-GB" sz="3200" dirty="0" smtClean="0"/>
              <a:t/>
            </a:r>
            <a:br>
              <a:rPr lang="en-GB" sz="3200" dirty="0" smtClean="0"/>
            </a:br>
            <a:r>
              <a:rPr lang="en-GB" sz="3200" dirty="0" smtClean="0"/>
              <a:t>Intractable Services </a:t>
            </a:r>
            <a:r>
              <a:rPr lang="en-GB" sz="3200" dirty="0" smtClean="0">
                <a:sym typeface="Wingdings" pitchFamily="2" charset="2"/>
              </a:rPr>
              <a:t> </a:t>
            </a:r>
            <a:r>
              <a:rPr lang="en-GB" sz="3200" dirty="0" smtClean="0">
                <a:solidFill>
                  <a:schemeClr val="accent1"/>
                </a:solidFill>
                <a:sym typeface="Wingdings" pitchFamily="2" charset="2"/>
              </a:rPr>
              <a:t>Can’t deliver services</a:t>
            </a:r>
            <a:r>
              <a:rPr lang="en-GB" sz="3200" dirty="0" smtClean="0"/>
              <a:t/>
            </a:r>
            <a:br>
              <a:rPr lang="en-GB" sz="3200" dirty="0" smtClean="0"/>
            </a:br>
            <a:r>
              <a:rPr lang="en-GB" sz="3200" dirty="0"/>
              <a:t/>
            </a:r>
            <a:br>
              <a:rPr lang="en-GB" sz="3200" dirty="0"/>
            </a:br>
            <a:r>
              <a:rPr lang="en-GB" sz="3200" dirty="0" smtClean="0"/>
              <a:t>Intractable Analytical Components </a:t>
            </a:r>
            <a:r>
              <a:rPr lang="en-GB" sz="3200" dirty="0" smtClean="0">
                <a:sym typeface="Wingdings" pitchFamily="2" charset="2"/>
              </a:rPr>
              <a:t> </a:t>
            </a:r>
            <a:r>
              <a:rPr lang="en-GB" sz="3200" dirty="0" smtClean="0">
                <a:solidFill>
                  <a:schemeClr val="accent1"/>
                </a:solidFill>
                <a:sym typeface="Wingdings" pitchFamily="2" charset="2"/>
              </a:rPr>
              <a:t>Can’t deliver</a:t>
            </a:r>
            <a:r>
              <a:rPr lang="en-GB" sz="3200" dirty="0"/>
              <a:t/>
            </a:r>
            <a:br>
              <a:rPr lang="en-GB" sz="3200" dirty="0"/>
            </a:br>
            <a:endParaRPr lang="en-GB" sz="3600" b="1" dirty="0"/>
          </a:p>
        </p:txBody>
      </p:sp>
    </p:spTree>
    <p:extLst>
      <p:ext uri="{BB962C8B-B14F-4D97-AF65-F5344CB8AC3E}">
        <p14:creationId xmlns:p14="http://schemas.microsoft.com/office/powerpoint/2010/main" val="212701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1936725067"/>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01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name="Presentation3" id="{906D024C-421C-4B9C-801E-358EC5D2C92C}" vid="{EE647F3D-1218-41CC-B840-4369C24DDCD5}"/>
    </a:ext>
  </a:extLst>
</a:theme>
</file>

<file path=ppt/theme/theme2.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Presentation - Template</Template>
  <TotalTime>0</TotalTime>
  <Words>1101</Words>
  <Application>Microsoft Office PowerPoint</Application>
  <PresentationFormat>On-screen Show (16:9)</PresentationFormat>
  <Paragraphs>199</Paragraphs>
  <Slides>30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Avenir LT Pro 45 Book</vt:lpstr>
      <vt:lpstr>Segoe UI</vt:lpstr>
      <vt:lpstr>Segoe UI Light</vt:lpstr>
      <vt:lpstr>Wingdings</vt:lpstr>
      <vt:lpstr>New corp-style Presentation</vt:lpstr>
      <vt:lpstr>2_Build_Template_16x9 - Rev 03</vt:lpstr>
      <vt:lpstr>PowerPoint Presentation</vt:lpstr>
      <vt:lpstr>F# is free, open source, cross platform, independent  fsharp.org</vt:lpstr>
      <vt:lpstr>F# is Cross Platform  http://fsharp.org/use/linux  http://fsharp.org/use/mac  http://fsharp.org/use/ios   http://fsharp.org/use/android http://fsharp.org/use/windows   </vt:lpstr>
      <vt:lpstr>F# is Multi Editor  Visual Studio, Emacs, Sublime, …</vt:lpstr>
      <vt:lpstr>The Recurring Business Situation</vt:lpstr>
      <vt:lpstr>The Recurring Business Problems</vt:lpstr>
      <vt:lpstr>Is Time to Market a Problem?  Late Models  Missed market opportunities  Late Services  Users have gone elsewhere  Late Components  Millions evaporate </vt:lpstr>
      <vt:lpstr>Is Complexity a Problem?    Intractable Models  Can’t enter markets  Intractable Services  Can’t deliver services  Intractable Analytical Components  Can’t deliver </vt:lpstr>
      <vt:lpstr>The Recurring Business Problems</vt:lpstr>
      <vt:lpstr>What’s the Need?  Programmers delivering correct, efficient components in the enterprise, on-time  This is one set of problems that functional-first programming helps solve </vt:lpstr>
      <vt:lpstr>Observation #1  </vt:lpstr>
      <vt:lpstr>Observation #2  </vt:lpstr>
      <vt:lpstr>Observation #2 cont.   </vt:lpstr>
      <vt:lpstr>Observation #3   </vt:lpstr>
      <vt:lpstr>Observation #4   </vt:lpstr>
      <vt:lpstr>Recap – How Functional-first Helps</vt:lpstr>
      <vt:lpstr>Example #1 (power company)</vt:lpstr>
      <vt:lpstr>Example #1 (power company)</vt:lpstr>
      <vt:lpstr>A related analysis (Simon Cousins, Energy Sector)</vt:lpstr>
      <vt:lpstr>PowerPoint Presentation</vt:lpstr>
      <vt:lpstr>A related analysis (Simon Cousins, Energy Sector)</vt:lpstr>
      <vt:lpstr>Example #3: F# in Insurance</vt:lpstr>
      <vt:lpstr>Example #6: F# in Biotech</vt:lpstr>
      <vt:lpstr>Example #7: F# in Advertisement Ranking &amp; Rating @ Microsoft</vt:lpstr>
      <vt:lpstr>Example #11: F# for Social Gaming</vt:lpstr>
      <vt:lpstr>PowerPoint Presentation</vt:lpstr>
      <vt:lpstr>Summary – The Data Agrees</vt:lpstr>
      <vt:lpstr>Summary – F#</vt:lpstr>
      <vt:lpstr>To find out more…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2013-11-13T22:17:03Z</dcterms:created>
  <dcterms:modified xsi:type="dcterms:W3CDTF">2015-03-18T17:12:54Z</dcterms:modified>
</cp:coreProperties>
</file>