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68" name="Shape 46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44" name="Shape 7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Data never goes into or through 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R tells H2O what to do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R has a pointer to the big data that lives in H2O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Operations on the R object are intercepted using operator overleading and forwarded to H2O via the REST API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H2OFrame object in R is a proxy for the big data in H2O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R: df= H2O.imporrtFile(“hdfs://path/to/data.csv”)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h2o&gt;_df is an H2OFrame object in 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06" name="Shape 8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Data never goes into or through 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R tells H2O what to do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R has a pointer to the big data that lives in H2O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Operations on the R object are intercepted using operator overleading and forwarded to H2O via the REST API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H2OFrame object in R is a proxy for the big data in H2O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R: df= H2O.imporrtFile(“hdfs://path/to/data.csv”)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h2o&gt;_df is an H2OFrame object in 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EFC71F"/>
                </a:solid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EFC71F"/>
                </a:solidFill>
              </a:rPr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One</a:t>
            </a:r>
            <a:endParaRPr sz="3200">
              <a:solidFill>
                <a:srgbClr val="EFC71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Two</a:t>
            </a:r>
            <a:endParaRPr sz="3200">
              <a:solidFill>
                <a:srgbClr val="EFC71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Three</a:t>
            </a:r>
            <a:endParaRPr sz="3200">
              <a:solidFill>
                <a:srgbClr val="EFC71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Four</a:t>
            </a:r>
            <a:endParaRPr sz="3200">
              <a:solidFill>
                <a:srgbClr val="EFC71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EFC71F"/>
                </a:solidFill>
              </a:rPr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One</a:t>
            </a:r>
            <a:endParaRPr sz="3200">
              <a:solidFill>
                <a:srgbClr val="EFC71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Two</a:t>
            </a:r>
            <a:endParaRPr sz="3200">
              <a:solidFill>
                <a:srgbClr val="EFC71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Three</a:t>
            </a:r>
            <a:endParaRPr sz="3200">
              <a:solidFill>
                <a:srgbClr val="EFC71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Four</a:t>
            </a:r>
            <a:endParaRPr sz="3200">
              <a:solidFill>
                <a:srgbClr val="EFC71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1289605" y="6184664"/>
            <a:ext cx="7913191" cy="3314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70000"/>
              </a:lnSpc>
              <a:defRPr b="1"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600"/>
              <a:t>Title Text</a:t>
            </a:r>
          </a:p>
        </p:txBody>
      </p:sp>
      <p:pic>
        <p:nvPicPr>
          <p:cNvPr id="48" name="image1.pdf" descr="0xdata-final-black.eps"/>
          <p:cNvPicPr/>
          <p:nvPr/>
        </p:nvPicPr>
        <p:blipFill>
          <a:blip r:embed="rId2">
            <a:alphaModFix amt="49000"/>
            <a:extLst/>
          </a:blip>
          <a:stretch>
            <a:fillRect/>
          </a:stretch>
        </p:blipFill>
        <p:spPr>
          <a:xfrm>
            <a:off x="457200" y="6259391"/>
            <a:ext cx="654818" cy="168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lors">
    <p:bg>
      <p:bgPr>
        <a:solidFill>
          <a:srgbClr val="F0F1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5"/>
          <p:cNvGrpSpPr/>
          <p:nvPr/>
        </p:nvGrpSpPr>
        <p:grpSpPr>
          <a:xfrm>
            <a:off x="181507" y="168148"/>
            <a:ext cx="1958076" cy="1527178"/>
            <a:chOff x="0" y="0"/>
            <a:chExt cx="1958075" cy="1527176"/>
          </a:xfrm>
        </p:grpSpPr>
        <p:sp>
          <p:nvSpPr>
            <p:cNvPr id="50" name="Shape 50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01BF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01bf01  </a:t>
              </a:r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191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1</a:t>
              </a:r>
            </a:p>
          </p:txBody>
        </p:sp>
        <p:sp>
          <p:nvSpPr>
            <p:cNvPr id="53" name="Shape 53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77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100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0</a:t>
              </a:r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LIGHT GREEN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2618053" y="168148"/>
            <a:ext cx="1958077" cy="1527178"/>
            <a:chOff x="0" y="0"/>
            <a:chExt cx="1958075" cy="1527176"/>
          </a:xfrm>
        </p:grpSpPr>
        <p:sp>
          <p:nvSpPr>
            <p:cNvPr id="56" name="Shape 56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018D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018d01</a:t>
              </a:r>
            </a:p>
          </p:txBody>
        </p:sp>
        <p:sp>
          <p:nvSpPr>
            <p:cNvPr id="58" name="Shape 58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141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1</a:t>
              </a:r>
            </a:p>
          </p:txBody>
        </p:sp>
        <p:sp>
          <p:nvSpPr>
            <p:cNvPr id="59" name="Shape 59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86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19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100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7</a:t>
              </a:r>
            </a:p>
          </p:txBody>
        </p:sp>
        <p:sp>
          <p:nvSpPr>
            <p:cNvPr id="60" name="Shape 60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DARK GREEN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81507" y="1844549"/>
            <a:ext cx="1958076" cy="1527178"/>
            <a:chOff x="0" y="0"/>
            <a:chExt cx="1958075" cy="1527176"/>
          </a:xfrm>
        </p:grpSpPr>
        <p:sp>
          <p:nvSpPr>
            <p:cNvPr id="62" name="Shape 62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E21D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" name="Shape 63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e21d4c</a:t>
              </a:r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226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29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76</a:t>
              </a:r>
            </a:p>
          </p:txBody>
        </p:sp>
        <p:sp>
          <p:nvSpPr>
            <p:cNvPr id="65" name="Shape 65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5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99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65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1</a:t>
              </a:r>
            </a:p>
          </p:txBody>
        </p:sp>
        <p:sp>
          <p:nvSpPr>
            <p:cNvPr id="66" name="Shape 66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LIGHT RED</a:t>
              </a: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2541853" y="1844549"/>
            <a:ext cx="1958077" cy="1527178"/>
            <a:chOff x="0" y="0"/>
            <a:chExt cx="1958075" cy="1527176"/>
          </a:xfrm>
        </p:grpSpPr>
        <p:sp>
          <p:nvSpPr>
            <p:cNvPr id="68" name="Shape 68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CE13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" name="Shape 69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ce1340</a:t>
              </a:r>
            </a:p>
          </p:txBody>
        </p:sp>
        <p:sp>
          <p:nvSpPr>
            <p:cNvPr id="70" name="Shape 70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206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19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64</a:t>
              </a:r>
            </a:p>
          </p:txBody>
        </p:sp>
        <p:sp>
          <p:nvSpPr>
            <p:cNvPr id="71" name="Shape 71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13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100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74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3</a:t>
              </a:r>
            </a:p>
          </p:txBody>
        </p:sp>
        <p:sp>
          <p:nvSpPr>
            <p:cNvPr id="72" name="Shape 72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MEDIUM RED</a:t>
              </a: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4902200" y="1844549"/>
            <a:ext cx="1958076" cy="1527178"/>
            <a:chOff x="0" y="0"/>
            <a:chExt cx="1958075" cy="1527176"/>
          </a:xfrm>
        </p:grpSpPr>
        <p:sp>
          <p:nvSpPr>
            <p:cNvPr id="74" name="Shape 74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791F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5" name="Shape 75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791f3a</a:t>
              </a:r>
            </a:p>
          </p:txBody>
        </p:sp>
        <p:sp>
          <p:nvSpPr>
            <p:cNvPr id="76" name="Shape 76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121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31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58</a:t>
              </a:r>
            </a:p>
          </p:txBody>
        </p:sp>
        <p:sp>
          <p:nvSpPr>
            <p:cNvPr id="77" name="Shape 77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36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95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61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36</a:t>
              </a:r>
            </a:p>
          </p:txBody>
        </p:sp>
        <p:sp>
          <p:nvSpPr>
            <p:cNvPr id="78" name="Shape 78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DARK RED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81507" y="3597149"/>
            <a:ext cx="1958076" cy="1527178"/>
            <a:chOff x="0" y="0"/>
            <a:chExt cx="1958075" cy="1527176"/>
          </a:xfrm>
        </p:grpSpPr>
        <p:sp>
          <p:nvSpPr>
            <p:cNvPr id="80" name="Shape 80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17DA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1" name="Shape 81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17dae8</a:t>
              </a:r>
            </a:p>
          </p:txBody>
        </p:sp>
        <p:sp>
          <p:nvSpPr>
            <p:cNvPr id="82" name="Shape 82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23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218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232</a:t>
              </a:r>
            </a:p>
          </p:txBody>
        </p:sp>
        <p:sp>
          <p:nvSpPr>
            <p:cNvPr id="83" name="Shape 83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61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15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0</a:t>
              </a:r>
            </a:p>
          </p:txBody>
        </p:sp>
        <p:sp>
          <p:nvSpPr>
            <p:cNvPr id="84" name="Shape 84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LIGHT BLUE</a:t>
              </a: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2541853" y="3597149"/>
            <a:ext cx="1958077" cy="1527178"/>
            <a:chOff x="0" y="0"/>
            <a:chExt cx="1958075" cy="1527176"/>
          </a:xfrm>
        </p:grpSpPr>
        <p:sp>
          <p:nvSpPr>
            <p:cNvPr id="86" name="Shape 86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20B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7" name="Shape 87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20b6c1</a:t>
              </a:r>
            </a:p>
          </p:txBody>
        </p:sp>
        <p:sp>
          <p:nvSpPr>
            <p:cNvPr id="88" name="Shape 88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32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182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193</a:t>
              </a:r>
            </a:p>
          </p:txBody>
        </p:sp>
        <p:sp>
          <p:nvSpPr>
            <p:cNvPr id="89" name="Shape 89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72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4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26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0</a:t>
              </a:r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MEDIUM BLUE</a:t>
              </a: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4902200" y="3597149"/>
            <a:ext cx="1958076" cy="1527178"/>
            <a:chOff x="0" y="0"/>
            <a:chExt cx="1958075" cy="1527176"/>
          </a:xfrm>
        </p:grpSpPr>
        <p:sp>
          <p:nvSpPr>
            <p:cNvPr id="92" name="Shape 92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0077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3" name="Shape 93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007794</a:t>
              </a:r>
            </a:p>
          </p:txBody>
        </p:sp>
        <p:sp>
          <p:nvSpPr>
            <p:cNvPr id="94" name="Shape 94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119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148</a:t>
              </a:r>
            </a:p>
          </p:txBody>
        </p:sp>
        <p:sp>
          <p:nvSpPr>
            <p:cNvPr id="95" name="Shape 95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88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42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30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5</a:t>
              </a:r>
            </a:p>
          </p:txBody>
        </p:sp>
        <p:sp>
          <p:nvSpPr>
            <p:cNvPr id="96" name="Shape 96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DARK BLUE</a:t>
              </a:r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181507" y="5273549"/>
            <a:ext cx="1958076" cy="1527178"/>
            <a:chOff x="0" y="0"/>
            <a:chExt cx="1958075" cy="1527176"/>
          </a:xfrm>
        </p:grpSpPr>
        <p:sp>
          <p:nvSpPr>
            <p:cNvPr id="98" name="Shape 98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2264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9" name="Shape 99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2264d0</a:t>
              </a:r>
            </a:p>
          </p:txBody>
        </p:sp>
        <p:sp>
          <p:nvSpPr>
            <p:cNvPr id="100" name="Shape 100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34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100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208</a:t>
              </a:r>
            </a:p>
          </p:txBody>
        </p:sp>
        <p:sp>
          <p:nvSpPr>
            <p:cNvPr id="101" name="Shape 101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83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63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0</a:t>
              </a:r>
            </a:p>
          </p:txBody>
        </p:sp>
        <p:sp>
          <p:nvSpPr>
            <p:cNvPr id="102" name="Shape 102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LIGHT NAVY</a:t>
              </a:r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2541853" y="5273549"/>
            <a:ext cx="1958077" cy="1527178"/>
            <a:chOff x="0" y="0"/>
            <a:chExt cx="1958075" cy="1527176"/>
          </a:xfrm>
        </p:grpSpPr>
        <p:sp>
          <p:nvSpPr>
            <p:cNvPr id="104" name="Shape 104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1161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5" name="Shape 105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116199</a:t>
              </a:r>
            </a:p>
          </p:txBody>
        </p:sp>
        <p:sp>
          <p:nvSpPr>
            <p:cNvPr id="106" name="Shape 106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17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97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153</a:t>
              </a:r>
            </a:p>
          </p:txBody>
        </p:sp>
        <p:sp>
          <p:nvSpPr>
            <p:cNvPr id="107" name="Shape 107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93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63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16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2</a:t>
              </a:r>
            </a:p>
          </p:txBody>
        </p:sp>
        <p:sp>
          <p:nvSpPr>
            <p:cNvPr id="108" name="Shape 108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MEDIUM NAVY</a:t>
              </a:r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4902200" y="5273549"/>
            <a:ext cx="1958076" cy="1527178"/>
            <a:chOff x="0" y="0"/>
            <a:chExt cx="1958075" cy="1527176"/>
          </a:xfrm>
        </p:grpSpPr>
        <p:sp>
          <p:nvSpPr>
            <p:cNvPr id="110" name="Shape 110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2848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1" name="Shape 111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28485f</a:t>
              </a:r>
            </a:p>
          </p:txBody>
        </p:sp>
        <p:sp>
          <p:nvSpPr>
            <p:cNvPr id="112" name="Shape 112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4</a:t>
              </a:r>
              <a:r>
                <a:rPr sz="1200"/>
                <a:t>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72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95</a:t>
              </a:r>
            </a:p>
          </p:txBody>
        </p:sp>
        <p:sp>
          <p:nvSpPr>
            <p:cNvPr id="113" name="Shape 113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88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66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43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29</a:t>
              </a:r>
            </a:p>
          </p:txBody>
        </p:sp>
        <p:sp>
          <p:nvSpPr>
            <p:cNvPr id="114" name="Shape 114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DARK BLUE</a:t>
              </a:r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4889500" y="168148"/>
            <a:ext cx="1958076" cy="1527178"/>
            <a:chOff x="0" y="0"/>
            <a:chExt cx="1958075" cy="1527176"/>
          </a:xfrm>
        </p:grpSpPr>
        <p:sp>
          <p:nvSpPr>
            <p:cNvPr id="116" name="Shape 116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ADD8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7" name="Shape 117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add82f</a:t>
              </a:r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173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216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47</a:t>
              </a:r>
            </a:p>
          </p:txBody>
        </p:sp>
        <p:sp>
          <p:nvSpPr>
            <p:cNvPr id="119" name="Shape 119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37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99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0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LIGHT YELLOW</a:t>
              </a:r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7043066" y="168148"/>
            <a:ext cx="1958077" cy="1527178"/>
            <a:chOff x="0" y="0"/>
            <a:chExt cx="1958075" cy="1527176"/>
          </a:xfrm>
        </p:grpSpPr>
        <p:sp>
          <p:nvSpPr>
            <p:cNvPr id="122" name="Shape 122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778A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3" name="Shape 123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778a3c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119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138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60</a:t>
              </a:r>
            </a:p>
          </p:txBody>
        </p:sp>
        <p:sp>
          <p:nvSpPr>
            <p:cNvPr id="125" name="Shape 125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56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30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97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10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DARK YELLOW</a:t>
              </a:r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7069055" y="1844549"/>
            <a:ext cx="1958076" cy="1527178"/>
            <a:chOff x="0" y="0"/>
            <a:chExt cx="1958075" cy="1527176"/>
          </a:xfrm>
        </p:grpSpPr>
        <p:sp>
          <p:nvSpPr>
            <p:cNvPr id="128" name="Shape 128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1F2B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9" name="Shape 129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1f2b33</a:t>
              </a:r>
            </a:p>
          </p:txBody>
        </p:sp>
        <p:sp>
          <p:nvSpPr>
            <p:cNvPr id="130" name="Shape 130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31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43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51</a:t>
              </a:r>
            </a:p>
          </p:txBody>
        </p:sp>
        <p:sp>
          <p:nvSpPr>
            <p:cNvPr id="131" name="Shape 131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82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68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57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61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DARK GREY</a:t>
              </a:r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7069055" y="3597149"/>
            <a:ext cx="1958076" cy="1527178"/>
            <a:chOff x="0" y="0"/>
            <a:chExt cx="1958075" cy="1527176"/>
          </a:xfrm>
        </p:grpSpPr>
        <p:sp>
          <p:nvSpPr>
            <p:cNvPr id="134" name="Shape 134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475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47545d</a:t>
              </a:r>
            </a:p>
          </p:txBody>
        </p:sp>
        <p:sp>
          <p:nvSpPr>
            <p:cNvPr id="136" name="Shape 136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71	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84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93</a:t>
              </a:r>
            </a:p>
          </p:txBody>
        </p:sp>
        <p:sp>
          <p:nvSpPr>
            <p:cNvPr id="137" name="Shape 137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73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58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49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29</a:t>
              </a:r>
            </a:p>
          </p:txBody>
        </p:sp>
        <p:sp>
          <p:nvSpPr>
            <p:cNvPr id="138" name="Shape 138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MEDIUM GREY</a:t>
              </a:r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7069055" y="5273549"/>
            <a:ext cx="1958076" cy="1527178"/>
            <a:chOff x="0" y="0"/>
            <a:chExt cx="1958075" cy="1527176"/>
          </a:xfrm>
        </p:grpSpPr>
        <p:sp>
          <p:nvSpPr>
            <p:cNvPr id="140" name="Shape 140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BBBF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1" name="Shape 141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bbbfbf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187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191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191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27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19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21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0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LIGHT GREY</a:t>
              </a:r>
            </a:p>
          </p:txBody>
        </p:sp>
      </p:grp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148" name="Shape 148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149" name="image2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3.png" descr="C:\Documents and Settings\contractor\Desktop\Blue_Green_Gradi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1823498" y="3308942"/>
            <a:ext cx="1729741" cy="140141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577C">
                  <a:alpha val="18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52" name="Shape 152"/>
          <p:cNvSpPr/>
          <p:nvPr/>
        </p:nvSpPr>
        <p:spPr>
          <a:xfrm>
            <a:off x="0" y="1236688"/>
            <a:ext cx="1729740" cy="81484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577C">
                  <a:alpha val="18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53" name="Shape 153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57550">
                  <a:alpha val="46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54" name="Shape 154"/>
          <p:cNvSpPr/>
          <p:nvPr/>
        </p:nvSpPr>
        <p:spPr>
          <a:xfrm>
            <a:off x="6585483" y="-2056029"/>
            <a:ext cx="1729741" cy="81484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031">
                  <a:alpha val="28000"/>
                </a:srgbClr>
              </a:gs>
              <a:gs pos="100000">
                <a:srgbClr val="006031">
                  <a:alpha val="29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55" name="Shape 155"/>
          <p:cNvSpPr/>
          <p:nvPr/>
        </p:nvSpPr>
        <p:spPr>
          <a:xfrm>
            <a:off x="8105450" y="2783784"/>
            <a:ext cx="1729741" cy="81484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031">
                  <a:alpha val="28000"/>
                </a:srgbClr>
              </a:gs>
              <a:gs pos="100000">
                <a:srgbClr val="006031">
                  <a:alpha val="29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56" name="Shape 156"/>
          <p:cNvSpPr/>
          <p:nvPr/>
        </p:nvSpPr>
        <p:spPr>
          <a:xfrm rot="10800000">
            <a:off x="3036073" y="174389"/>
            <a:ext cx="1729740" cy="81484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57550">
                  <a:alpha val="46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57" name="Shape 157"/>
          <p:cNvSpPr/>
          <p:nvPr>
            <p:ph type="title"/>
          </p:nvPr>
        </p:nvSpPr>
        <p:spPr>
          <a:xfrm>
            <a:off x="221393" y="0"/>
            <a:ext cx="8112126" cy="415546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90000"/>
              </a:lnSpc>
              <a:defRPr spc="-200" sz="6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200" sz="6000">
                <a:solidFill>
                  <a:srgbClr val="FFFFFF"/>
                </a:solidFill>
              </a:rPr>
              <a:t>Title Text</a:t>
            </a:r>
          </a:p>
        </p:txBody>
      </p:sp>
      <p:grpSp>
        <p:nvGrpSpPr>
          <p:cNvPr id="172" name="Group 172"/>
          <p:cNvGrpSpPr/>
          <p:nvPr/>
        </p:nvGrpSpPr>
        <p:grpSpPr>
          <a:xfrm>
            <a:off x="341314" y="311150"/>
            <a:ext cx="829171" cy="438359"/>
            <a:chOff x="0" y="0"/>
            <a:chExt cx="829170" cy="438357"/>
          </a:xfrm>
        </p:grpSpPr>
        <p:sp>
          <p:nvSpPr>
            <p:cNvPr id="158" name="Shape 158"/>
            <p:cNvSpPr/>
            <p:nvPr/>
          </p:nvSpPr>
          <p:spPr>
            <a:xfrm>
              <a:off x="233575" y="291062"/>
              <a:ext cx="37830" cy="1433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453954" y="287093"/>
              <a:ext cx="109530" cy="15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80"/>
                  </a:moveTo>
                  <a:cubicBezTo>
                    <a:pt x="21600" y="6210"/>
                    <a:pt x="18993" y="5400"/>
                    <a:pt x="15641" y="5400"/>
                  </a:cubicBezTo>
                  <a:cubicBezTo>
                    <a:pt x="11172" y="5400"/>
                    <a:pt x="7821" y="7560"/>
                    <a:pt x="7821" y="10800"/>
                  </a:cubicBezTo>
                  <a:cubicBezTo>
                    <a:pt x="7821" y="13770"/>
                    <a:pt x="10800" y="16200"/>
                    <a:pt x="15641" y="16200"/>
                  </a:cubicBezTo>
                  <a:cubicBezTo>
                    <a:pt x="18993" y="16200"/>
                    <a:pt x="21228" y="15390"/>
                    <a:pt x="21600" y="15120"/>
                  </a:cubicBezTo>
                  <a:cubicBezTo>
                    <a:pt x="21600" y="20790"/>
                    <a:pt x="21600" y="20790"/>
                    <a:pt x="21600" y="20790"/>
                  </a:cubicBezTo>
                  <a:cubicBezTo>
                    <a:pt x="20855" y="21060"/>
                    <a:pt x="18248" y="21600"/>
                    <a:pt x="15269" y="21600"/>
                  </a:cubicBezTo>
                  <a:cubicBezTo>
                    <a:pt x="7076" y="21600"/>
                    <a:pt x="0" y="17550"/>
                    <a:pt x="0" y="10800"/>
                  </a:cubicBezTo>
                  <a:cubicBezTo>
                    <a:pt x="0" y="4590"/>
                    <a:pt x="6331" y="0"/>
                    <a:pt x="15269" y="0"/>
                  </a:cubicBezTo>
                  <a:cubicBezTo>
                    <a:pt x="18621" y="0"/>
                    <a:pt x="20855" y="810"/>
                    <a:pt x="21600" y="810"/>
                  </a:cubicBezTo>
                  <a:lnTo>
                    <a:pt x="21600" y="64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75219" y="287093"/>
              <a:ext cx="109530" cy="15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80"/>
                  </a:moveTo>
                  <a:cubicBezTo>
                    <a:pt x="21228" y="6210"/>
                    <a:pt x="18993" y="5400"/>
                    <a:pt x="15641" y="5400"/>
                  </a:cubicBezTo>
                  <a:cubicBezTo>
                    <a:pt x="10800" y="5400"/>
                    <a:pt x="7821" y="7560"/>
                    <a:pt x="7821" y="10800"/>
                  </a:cubicBezTo>
                  <a:cubicBezTo>
                    <a:pt x="7821" y="13770"/>
                    <a:pt x="10800" y="16200"/>
                    <a:pt x="15641" y="16200"/>
                  </a:cubicBezTo>
                  <a:cubicBezTo>
                    <a:pt x="18993" y="16200"/>
                    <a:pt x="21228" y="15390"/>
                    <a:pt x="21600" y="15120"/>
                  </a:cubicBezTo>
                  <a:cubicBezTo>
                    <a:pt x="21600" y="20790"/>
                    <a:pt x="21600" y="20790"/>
                    <a:pt x="21600" y="20790"/>
                  </a:cubicBezTo>
                  <a:cubicBezTo>
                    <a:pt x="20855" y="21060"/>
                    <a:pt x="18248" y="21600"/>
                    <a:pt x="14897" y="21600"/>
                  </a:cubicBezTo>
                  <a:cubicBezTo>
                    <a:pt x="7076" y="21600"/>
                    <a:pt x="0" y="17550"/>
                    <a:pt x="0" y="10800"/>
                  </a:cubicBezTo>
                  <a:cubicBezTo>
                    <a:pt x="0" y="4590"/>
                    <a:pt x="6331" y="0"/>
                    <a:pt x="14897" y="0"/>
                  </a:cubicBezTo>
                  <a:cubicBezTo>
                    <a:pt x="18248" y="0"/>
                    <a:pt x="20855" y="810"/>
                    <a:pt x="21600" y="810"/>
                  </a:cubicBezTo>
                  <a:lnTo>
                    <a:pt x="21600" y="64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603072" y="287093"/>
              <a:ext cx="150440" cy="15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40"/>
                    <a:pt x="17280" y="21600"/>
                    <a:pt x="10800" y="21600"/>
                  </a:cubicBezTo>
                  <a:cubicBezTo>
                    <a:pt x="4320" y="21600"/>
                    <a:pt x="0" y="16740"/>
                    <a:pt x="0" y="10800"/>
                  </a:cubicBezTo>
                  <a:cubicBezTo>
                    <a:pt x="0" y="4860"/>
                    <a:pt x="4320" y="0"/>
                    <a:pt x="10800" y="0"/>
                  </a:cubicBezTo>
                  <a:cubicBezTo>
                    <a:pt x="17280" y="0"/>
                    <a:pt x="21600" y="4860"/>
                    <a:pt x="21600" y="10800"/>
                  </a:cubicBezTo>
                  <a:moveTo>
                    <a:pt x="10800" y="5400"/>
                  </a:moveTo>
                  <a:cubicBezTo>
                    <a:pt x="7830" y="5400"/>
                    <a:pt x="5400" y="7830"/>
                    <a:pt x="5400" y="10800"/>
                  </a:cubicBezTo>
                  <a:cubicBezTo>
                    <a:pt x="5400" y="13770"/>
                    <a:pt x="7830" y="16200"/>
                    <a:pt x="10800" y="16200"/>
                  </a:cubicBezTo>
                  <a:cubicBezTo>
                    <a:pt x="13770" y="16200"/>
                    <a:pt x="16200" y="13770"/>
                    <a:pt x="16200" y="10800"/>
                  </a:cubicBezTo>
                  <a:cubicBezTo>
                    <a:pt x="16200" y="7830"/>
                    <a:pt x="13770" y="5400"/>
                    <a:pt x="10800" y="5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320231" y="287093"/>
              <a:ext cx="98094" cy="15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23" y="5130"/>
                  </a:moveTo>
                  <a:cubicBezTo>
                    <a:pt x="19523" y="5130"/>
                    <a:pt x="15785" y="4590"/>
                    <a:pt x="13292" y="4590"/>
                  </a:cubicBezTo>
                  <a:cubicBezTo>
                    <a:pt x="9969" y="4590"/>
                    <a:pt x="8308" y="5130"/>
                    <a:pt x="8308" y="6210"/>
                  </a:cubicBezTo>
                  <a:cubicBezTo>
                    <a:pt x="8308" y="7560"/>
                    <a:pt x="10800" y="7830"/>
                    <a:pt x="12046" y="8100"/>
                  </a:cubicBezTo>
                  <a:cubicBezTo>
                    <a:pt x="14123" y="8640"/>
                    <a:pt x="14123" y="8640"/>
                    <a:pt x="14123" y="8640"/>
                  </a:cubicBezTo>
                  <a:cubicBezTo>
                    <a:pt x="19523" y="9720"/>
                    <a:pt x="21600" y="12150"/>
                    <a:pt x="21600" y="14580"/>
                  </a:cubicBezTo>
                  <a:cubicBezTo>
                    <a:pt x="21600" y="19710"/>
                    <a:pt x="14538" y="21600"/>
                    <a:pt x="8723" y="21600"/>
                  </a:cubicBezTo>
                  <a:cubicBezTo>
                    <a:pt x="4154" y="21600"/>
                    <a:pt x="415" y="21060"/>
                    <a:pt x="0" y="20790"/>
                  </a:cubicBezTo>
                  <a:cubicBezTo>
                    <a:pt x="0" y="16200"/>
                    <a:pt x="0" y="16200"/>
                    <a:pt x="0" y="16200"/>
                  </a:cubicBezTo>
                  <a:cubicBezTo>
                    <a:pt x="831" y="16200"/>
                    <a:pt x="4154" y="17010"/>
                    <a:pt x="7477" y="17010"/>
                  </a:cubicBezTo>
                  <a:cubicBezTo>
                    <a:pt x="11631" y="17010"/>
                    <a:pt x="13292" y="16200"/>
                    <a:pt x="13292" y="15120"/>
                  </a:cubicBezTo>
                  <a:cubicBezTo>
                    <a:pt x="13292" y="14040"/>
                    <a:pt x="11631" y="13230"/>
                    <a:pt x="9554" y="12960"/>
                  </a:cubicBezTo>
                  <a:cubicBezTo>
                    <a:pt x="9138" y="12960"/>
                    <a:pt x="8723" y="12690"/>
                    <a:pt x="7892" y="12690"/>
                  </a:cubicBezTo>
                  <a:cubicBezTo>
                    <a:pt x="3738" y="11610"/>
                    <a:pt x="0" y="9990"/>
                    <a:pt x="0" y="6480"/>
                  </a:cubicBezTo>
                  <a:cubicBezTo>
                    <a:pt x="0" y="2700"/>
                    <a:pt x="4154" y="0"/>
                    <a:pt x="11631" y="0"/>
                  </a:cubicBezTo>
                  <a:cubicBezTo>
                    <a:pt x="15369" y="0"/>
                    <a:pt x="19108" y="810"/>
                    <a:pt x="19523" y="810"/>
                  </a:cubicBezTo>
                  <a:lnTo>
                    <a:pt x="19523" y="513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0" y="117306"/>
              <a:ext cx="35630" cy="7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7053" y="0"/>
                    <a:pt x="11368" y="0"/>
                  </a:cubicBezTo>
                  <a:cubicBezTo>
                    <a:pt x="4547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4547" y="21600"/>
                    <a:pt x="11368" y="21600"/>
                  </a:cubicBezTo>
                  <a:cubicBezTo>
                    <a:pt x="17053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4" name="Shape 164"/>
            <p:cNvSpPr/>
            <p:nvPr/>
          </p:nvSpPr>
          <p:spPr>
            <a:xfrm>
              <a:off x="99852" y="67914"/>
              <a:ext cx="35631" cy="12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5916" y="0"/>
                    <a:pt x="10232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0232" y="21600"/>
                  </a:cubicBezTo>
                  <a:cubicBezTo>
                    <a:pt x="15916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197945" y="-1"/>
              <a:ext cx="35631" cy="22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0"/>
                  </a:moveTo>
                  <a:cubicBezTo>
                    <a:pt x="21600" y="720"/>
                    <a:pt x="17053" y="0"/>
                    <a:pt x="11368" y="0"/>
                  </a:cubicBezTo>
                  <a:cubicBezTo>
                    <a:pt x="5684" y="0"/>
                    <a:pt x="0" y="720"/>
                    <a:pt x="0" y="1620"/>
                  </a:cubicBezTo>
                  <a:cubicBezTo>
                    <a:pt x="0" y="19980"/>
                    <a:pt x="0" y="19980"/>
                    <a:pt x="0" y="19980"/>
                  </a:cubicBezTo>
                  <a:cubicBezTo>
                    <a:pt x="0" y="20880"/>
                    <a:pt x="5684" y="21600"/>
                    <a:pt x="11368" y="21600"/>
                  </a:cubicBezTo>
                  <a:cubicBezTo>
                    <a:pt x="17053" y="21600"/>
                    <a:pt x="21600" y="20880"/>
                    <a:pt x="21600" y="19980"/>
                  </a:cubicBezTo>
                  <a:lnTo>
                    <a:pt x="21600" y="16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297797" y="67914"/>
              <a:ext cx="35631" cy="12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0232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0232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395450" y="117306"/>
              <a:ext cx="37831" cy="7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6200" y="0"/>
                    <a:pt x="10800" y="0"/>
                  </a:cubicBezTo>
                  <a:cubicBezTo>
                    <a:pt x="5400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5400" y="21600"/>
                    <a:pt x="10800" y="21600"/>
                  </a:cubicBezTo>
                  <a:cubicBezTo>
                    <a:pt x="16200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495302" y="67914"/>
              <a:ext cx="36071" cy="12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1368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1368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595155" y="-1"/>
              <a:ext cx="36071" cy="22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0"/>
                  </a:moveTo>
                  <a:cubicBezTo>
                    <a:pt x="21600" y="720"/>
                    <a:pt x="17053" y="0"/>
                    <a:pt x="10232" y="0"/>
                  </a:cubicBezTo>
                  <a:cubicBezTo>
                    <a:pt x="4547" y="0"/>
                    <a:pt x="0" y="720"/>
                    <a:pt x="0" y="1620"/>
                  </a:cubicBezTo>
                  <a:cubicBezTo>
                    <a:pt x="0" y="19980"/>
                    <a:pt x="0" y="19980"/>
                    <a:pt x="0" y="19980"/>
                  </a:cubicBezTo>
                  <a:cubicBezTo>
                    <a:pt x="0" y="20880"/>
                    <a:pt x="4547" y="21600"/>
                    <a:pt x="10232" y="21600"/>
                  </a:cubicBezTo>
                  <a:cubicBezTo>
                    <a:pt x="17053" y="21600"/>
                    <a:pt x="21600" y="20880"/>
                    <a:pt x="21600" y="19980"/>
                  </a:cubicBezTo>
                  <a:lnTo>
                    <a:pt x="21600" y="16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693247" y="67914"/>
              <a:ext cx="36071" cy="12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1368" y="0"/>
                  </a:cubicBezTo>
                  <a:cubicBezTo>
                    <a:pt x="5684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5684" y="21600"/>
                    <a:pt x="11368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793099" y="117306"/>
              <a:ext cx="36072" cy="7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7053" y="0"/>
                    <a:pt x="10232" y="0"/>
                  </a:cubicBezTo>
                  <a:cubicBezTo>
                    <a:pt x="4547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4547" y="21600"/>
                    <a:pt x="10232" y="21600"/>
                  </a:cubicBezTo>
                  <a:cubicBezTo>
                    <a:pt x="17053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</p:grpSp>
      <p:sp>
        <p:nvSpPr>
          <p:cNvPr id="173" name="Shape 173"/>
          <p:cNvSpPr/>
          <p:nvPr>
            <p:ph type="body" idx="1"/>
          </p:nvPr>
        </p:nvSpPr>
        <p:spPr>
          <a:xfrm>
            <a:off x="236383" y="4464067"/>
            <a:ext cx="8112126" cy="2098676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  <a:lvl2pPr marL="0" indent="45720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2pPr>
            <a:lvl3pPr marL="0" indent="91440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3pPr>
            <a:lvl4pPr marL="0" indent="137160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4pPr>
            <a:lvl5pPr marL="0" indent="182880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74" name="Shape 174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FFFFFF"/>
                </a:solidFill>
              </a:rPr>
              <a:t>‹#›</a:t>
            </a:r>
          </a:p>
        </p:txBody>
      </p:sp>
      <p:sp>
        <p:nvSpPr>
          <p:cNvPr id="175" name="Shape 175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FFFFFF"/>
                </a:solidFill>
              </a:rPr>
              <a:t>© 2014 Cisco and/or its affiliates. All rights reserved.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178" name="Shape 178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179" name="image2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4.png" descr="C:\Documents and Settings\contractor\Desktop\Pattern_Half_P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375" y="3106738"/>
            <a:ext cx="8477250" cy="343852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217357" y="3020517"/>
            <a:ext cx="8694295" cy="33577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83" name="Shape 183"/>
          <p:cNvSpPr/>
          <p:nvPr>
            <p:ph type="title"/>
          </p:nvPr>
        </p:nvSpPr>
        <p:spPr>
          <a:xfrm>
            <a:off x="221393" y="399143"/>
            <a:ext cx="8112126" cy="24070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5000"/>
              </a:lnSpc>
              <a:defRPr spc="-150" sz="5400">
                <a:solidFill>
                  <a:srgbClr val="2BBC9B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50" sz="5400">
                <a:solidFill>
                  <a:srgbClr val="2BBC9B"/>
                </a:solidFill>
              </a:rPr>
              <a:t>Title Text</a:t>
            </a:r>
          </a:p>
        </p:txBody>
      </p:sp>
      <p:sp>
        <p:nvSpPr>
          <p:cNvPr id="184" name="Shape 184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85" name="Shape 185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sp>
        <p:nvSpPr>
          <p:cNvPr id="186" name="Shape 186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189" name="Shape 189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190" name="image2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3.png" descr="C:\Documents and Settings\contractor\Desktop\Blue_Green_Gradi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6312989" y="3708603"/>
            <a:ext cx="116617" cy="4418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93" name="Shape 193"/>
          <p:cNvSpPr/>
          <p:nvPr/>
        </p:nvSpPr>
        <p:spPr>
          <a:xfrm>
            <a:off x="6992342" y="3697604"/>
            <a:ext cx="337643" cy="466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6480"/>
                </a:moveTo>
                <a:cubicBezTo>
                  <a:pt x="21600" y="6210"/>
                  <a:pt x="18993" y="5400"/>
                  <a:pt x="15641" y="5400"/>
                </a:cubicBezTo>
                <a:cubicBezTo>
                  <a:pt x="11172" y="5400"/>
                  <a:pt x="7821" y="7560"/>
                  <a:pt x="7821" y="10800"/>
                </a:cubicBezTo>
                <a:cubicBezTo>
                  <a:pt x="7821" y="13770"/>
                  <a:pt x="10800" y="16200"/>
                  <a:pt x="15641" y="16200"/>
                </a:cubicBezTo>
                <a:cubicBezTo>
                  <a:pt x="18993" y="16200"/>
                  <a:pt x="21228" y="15390"/>
                  <a:pt x="21600" y="15120"/>
                </a:cubicBezTo>
                <a:cubicBezTo>
                  <a:pt x="21600" y="20790"/>
                  <a:pt x="21600" y="20790"/>
                  <a:pt x="21600" y="20790"/>
                </a:cubicBezTo>
                <a:cubicBezTo>
                  <a:pt x="20855" y="21060"/>
                  <a:pt x="18248" y="21600"/>
                  <a:pt x="15269" y="21600"/>
                </a:cubicBezTo>
                <a:cubicBezTo>
                  <a:pt x="7076" y="21600"/>
                  <a:pt x="0" y="17550"/>
                  <a:pt x="0" y="10800"/>
                </a:cubicBezTo>
                <a:cubicBezTo>
                  <a:pt x="0" y="4590"/>
                  <a:pt x="6331" y="0"/>
                  <a:pt x="15269" y="0"/>
                </a:cubicBezTo>
                <a:cubicBezTo>
                  <a:pt x="18621" y="0"/>
                  <a:pt x="20855" y="810"/>
                  <a:pt x="21600" y="810"/>
                </a:cubicBezTo>
                <a:lnTo>
                  <a:pt x="21600" y="648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94" name="Shape 194"/>
          <p:cNvSpPr/>
          <p:nvPr/>
        </p:nvSpPr>
        <p:spPr>
          <a:xfrm>
            <a:off x="5824830" y="3697604"/>
            <a:ext cx="337643" cy="466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6480"/>
                </a:moveTo>
                <a:cubicBezTo>
                  <a:pt x="21228" y="6210"/>
                  <a:pt x="18993" y="5400"/>
                  <a:pt x="15641" y="5400"/>
                </a:cubicBezTo>
                <a:cubicBezTo>
                  <a:pt x="10800" y="5400"/>
                  <a:pt x="7821" y="7560"/>
                  <a:pt x="7821" y="10800"/>
                </a:cubicBezTo>
                <a:cubicBezTo>
                  <a:pt x="7821" y="13770"/>
                  <a:pt x="10800" y="16200"/>
                  <a:pt x="15641" y="16200"/>
                </a:cubicBezTo>
                <a:cubicBezTo>
                  <a:pt x="18993" y="16200"/>
                  <a:pt x="21228" y="15390"/>
                  <a:pt x="21600" y="15120"/>
                </a:cubicBezTo>
                <a:cubicBezTo>
                  <a:pt x="21600" y="20790"/>
                  <a:pt x="21600" y="20790"/>
                  <a:pt x="21600" y="20790"/>
                </a:cubicBezTo>
                <a:cubicBezTo>
                  <a:pt x="20855" y="21060"/>
                  <a:pt x="18248" y="21600"/>
                  <a:pt x="14897" y="21600"/>
                </a:cubicBezTo>
                <a:cubicBezTo>
                  <a:pt x="7076" y="21600"/>
                  <a:pt x="0" y="17550"/>
                  <a:pt x="0" y="10800"/>
                </a:cubicBezTo>
                <a:cubicBezTo>
                  <a:pt x="0" y="4590"/>
                  <a:pt x="6331" y="0"/>
                  <a:pt x="14897" y="0"/>
                </a:cubicBezTo>
                <a:cubicBezTo>
                  <a:pt x="18248" y="0"/>
                  <a:pt x="20855" y="810"/>
                  <a:pt x="21600" y="810"/>
                </a:cubicBezTo>
                <a:lnTo>
                  <a:pt x="21600" y="648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95" name="Shape 195"/>
          <p:cNvSpPr/>
          <p:nvPr/>
        </p:nvSpPr>
        <p:spPr>
          <a:xfrm>
            <a:off x="7452022" y="3697604"/>
            <a:ext cx="463751" cy="466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0"/>
                </a:moveTo>
                <a:cubicBezTo>
                  <a:pt x="21600" y="16740"/>
                  <a:pt x="17280" y="21600"/>
                  <a:pt x="10800" y="21600"/>
                </a:cubicBezTo>
                <a:cubicBezTo>
                  <a:pt x="4320" y="21600"/>
                  <a:pt x="0" y="16740"/>
                  <a:pt x="0" y="10800"/>
                </a:cubicBezTo>
                <a:cubicBezTo>
                  <a:pt x="0" y="4860"/>
                  <a:pt x="4320" y="0"/>
                  <a:pt x="10800" y="0"/>
                </a:cubicBezTo>
                <a:cubicBezTo>
                  <a:pt x="17280" y="0"/>
                  <a:pt x="21600" y="4860"/>
                  <a:pt x="21600" y="10800"/>
                </a:cubicBezTo>
                <a:moveTo>
                  <a:pt x="10800" y="5400"/>
                </a:moveTo>
                <a:cubicBezTo>
                  <a:pt x="7830" y="5400"/>
                  <a:pt x="5400" y="7830"/>
                  <a:pt x="5400" y="10800"/>
                </a:cubicBezTo>
                <a:cubicBezTo>
                  <a:pt x="5400" y="13770"/>
                  <a:pt x="7830" y="16200"/>
                  <a:pt x="10800" y="16200"/>
                </a:cubicBezTo>
                <a:cubicBezTo>
                  <a:pt x="13770" y="16200"/>
                  <a:pt x="16200" y="13770"/>
                  <a:pt x="16200" y="10800"/>
                </a:cubicBezTo>
                <a:cubicBezTo>
                  <a:pt x="16200" y="7830"/>
                  <a:pt x="13770" y="5400"/>
                  <a:pt x="10800" y="5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96" name="Shape 196"/>
          <p:cNvSpPr/>
          <p:nvPr/>
        </p:nvSpPr>
        <p:spPr>
          <a:xfrm>
            <a:off x="6580116" y="3697604"/>
            <a:ext cx="302388" cy="466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523" y="5130"/>
                </a:moveTo>
                <a:cubicBezTo>
                  <a:pt x="19523" y="5130"/>
                  <a:pt x="15785" y="4590"/>
                  <a:pt x="13292" y="4590"/>
                </a:cubicBezTo>
                <a:cubicBezTo>
                  <a:pt x="9969" y="4590"/>
                  <a:pt x="8308" y="5130"/>
                  <a:pt x="8308" y="6210"/>
                </a:cubicBezTo>
                <a:cubicBezTo>
                  <a:pt x="8308" y="7560"/>
                  <a:pt x="10800" y="7830"/>
                  <a:pt x="12046" y="8100"/>
                </a:cubicBezTo>
                <a:cubicBezTo>
                  <a:pt x="14123" y="8640"/>
                  <a:pt x="14123" y="8640"/>
                  <a:pt x="14123" y="8640"/>
                </a:cubicBezTo>
                <a:cubicBezTo>
                  <a:pt x="19523" y="9720"/>
                  <a:pt x="21600" y="12150"/>
                  <a:pt x="21600" y="14580"/>
                </a:cubicBezTo>
                <a:cubicBezTo>
                  <a:pt x="21600" y="19710"/>
                  <a:pt x="14538" y="21600"/>
                  <a:pt x="8723" y="21600"/>
                </a:cubicBezTo>
                <a:cubicBezTo>
                  <a:pt x="4154" y="21600"/>
                  <a:pt x="415" y="21060"/>
                  <a:pt x="0" y="20790"/>
                </a:cubicBezTo>
                <a:cubicBezTo>
                  <a:pt x="0" y="16200"/>
                  <a:pt x="0" y="16200"/>
                  <a:pt x="0" y="16200"/>
                </a:cubicBezTo>
                <a:cubicBezTo>
                  <a:pt x="831" y="16200"/>
                  <a:pt x="4154" y="17010"/>
                  <a:pt x="7477" y="17010"/>
                </a:cubicBezTo>
                <a:cubicBezTo>
                  <a:pt x="11631" y="17010"/>
                  <a:pt x="13292" y="16200"/>
                  <a:pt x="13292" y="15120"/>
                </a:cubicBezTo>
                <a:cubicBezTo>
                  <a:pt x="13292" y="14040"/>
                  <a:pt x="11631" y="13230"/>
                  <a:pt x="9554" y="12960"/>
                </a:cubicBezTo>
                <a:cubicBezTo>
                  <a:pt x="9138" y="12960"/>
                  <a:pt x="8723" y="12690"/>
                  <a:pt x="7892" y="12690"/>
                </a:cubicBezTo>
                <a:cubicBezTo>
                  <a:pt x="3738" y="11610"/>
                  <a:pt x="0" y="9990"/>
                  <a:pt x="0" y="6480"/>
                </a:cubicBezTo>
                <a:cubicBezTo>
                  <a:pt x="0" y="2700"/>
                  <a:pt x="4154" y="0"/>
                  <a:pt x="11631" y="0"/>
                </a:cubicBezTo>
                <a:cubicBezTo>
                  <a:pt x="15369" y="0"/>
                  <a:pt x="19108" y="810"/>
                  <a:pt x="19523" y="810"/>
                </a:cubicBezTo>
                <a:lnTo>
                  <a:pt x="19523" y="513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97" name="Shape 197"/>
          <p:cNvSpPr/>
          <p:nvPr/>
        </p:nvSpPr>
        <p:spPr>
          <a:xfrm>
            <a:off x="5592955" y="3082439"/>
            <a:ext cx="109836" cy="227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7053" y="0"/>
                  <a:pt x="11368" y="0"/>
                </a:cubicBezTo>
                <a:cubicBezTo>
                  <a:pt x="4547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4547" y="21600"/>
                  <a:pt x="11368" y="21600"/>
                </a:cubicBezTo>
                <a:cubicBezTo>
                  <a:pt x="17053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98" name="Shape 198"/>
          <p:cNvSpPr/>
          <p:nvPr/>
        </p:nvSpPr>
        <p:spPr>
          <a:xfrm>
            <a:off x="5900763" y="2930180"/>
            <a:ext cx="109836" cy="3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5916" y="0"/>
                  <a:pt x="10232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0232" y="21600"/>
                </a:cubicBezTo>
                <a:cubicBezTo>
                  <a:pt x="15916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199" name="Shape 199"/>
          <p:cNvSpPr/>
          <p:nvPr/>
        </p:nvSpPr>
        <p:spPr>
          <a:xfrm>
            <a:off x="6203153" y="2720821"/>
            <a:ext cx="109836" cy="698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20"/>
                </a:moveTo>
                <a:cubicBezTo>
                  <a:pt x="21600" y="720"/>
                  <a:pt x="17053" y="0"/>
                  <a:pt x="11368" y="0"/>
                </a:cubicBezTo>
                <a:cubicBezTo>
                  <a:pt x="5684" y="0"/>
                  <a:pt x="0" y="720"/>
                  <a:pt x="0" y="1620"/>
                </a:cubicBezTo>
                <a:cubicBezTo>
                  <a:pt x="0" y="19980"/>
                  <a:pt x="0" y="19980"/>
                  <a:pt x="0" y="19980"/>
                </a:cubicBezTo>
                <a:cubicBezTo>
                  <a:pt x="0" y="20880"/>
                  <a:pt x="5684" y="21600"/>
                  <a:pt x="11368" y="21600"/>
                </a:cubicBezTo>
                <a:cubicBezTo>
                  <a:pt x="17053" y="21600"/>
                  <a:pt x="21600" y="20880"/>
                  <a:pt x="21600" y="19980"/>
                </a:cubicBezTo>
                <a:lnTo>
                  <a:pt x="21600" y="162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00" name="Shape 200"/>
          <p:cNvSpPr/>
          <p:nvPr/>
        </p:nvSpPr>
        <p:spPr>
          <a:xfrm>
            <a:off x="6510963" y="2930181"/>
            <a:ext cx="109836" cy="37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0232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0232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01" name="Shape 201"/>
          <p:cNvSpPr/>
          <p:nvPr/>
        </p:nvSpPr>
        <p:spPr>
          <a:xfrm>
            <a:off x="6811994" y="3082439"/>
            <a:ext cx="116617" cy="227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6200" y="0"/>
                  <a:pt x="10800" y="0"/>
                </a:cubicBezTo>
                <a:cubicBezTo>
                  <a:pt x="5400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5400" y="21600"/>
                  <a:pt x="10800" y="21600"/>
                </a:cubicBezTo>
                <a:cubicBezTo>
                  <a:pt x="16200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02" name="Shape 202"/>
          <p:cNvSpPr/>
          <p:nvPr/>
        </p:nvSpPr>
        <p:spPr>
          <a:xfrm>
            <a:off x="7119805" y="2930181"/>
            <a:ext cx="111192" cy="379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1368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1368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03" name="Shape 203"/>
          <p:cNvSpPr/>
          <p:nvPr/>
        </p:nvSpPr>
        <p:spPr>
          <a:xfrm>
            <a:off x="7427617" y="2720823"/>
            <a:ext cx="111192" cy="698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20"/>
                </a:moveTo>
                <a:cubicBezTo>
                  <a:pt x="21600" y="720"/>
                  <a:pt x="17053" y="0"/>
                  <a:pt x="10232" y="0"/>
                </a:cubicBezTo>
                <a:cubicBezTo>
                  <a:pt x="4547" y="0"/>
                  <a:pt x="0" y="720"/>
                  <a:pt x="0" y="1620"/>
                </a:cubicBezTo>
                <a:cubicBezTo>
                  <a:pt x="0" y="19980"/>
                  <a:pt x="0" y="19980"/>
                  <a:pt x="0" y="19980"/>
                </a:cubicBezTo>
                <a:cubicBezTo>
                  <a:pt x="0" y="20880"/>
                  <a:pt x="4547" y="21600"/>
                  <a:pt x="10232" y="21600"/>
                </a:cubicBezTo>
                <a:cubicBezTo>
                  <a:pt x="17053" y="21600"/>
                  <a:pt x="21600" y="20880"/>
                  <a:pt x="21600" y="19980"/>
                </a:cubicBezTo>
                <a:lnTo>
                  <a:pt x="21600" y="162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04" name="Shape 204"/>
          <p:cNvSpPr/>
          <p:nvPr/>
        </p:nvSpPr>
        <p:spPr>
          <a:xfrm>
            <a:off x="7730001" y="2930181"/>
            <a:ext cx="111192" cy="379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1368" y="0"/>
                </a:cubicBezTo>
                <a:cubicBezTo>
                  <a:pt x="5684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5684" y="21600"/>
                  <a:pt x="11368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05" name="Shape 205"/>
          <p:cNvSpPr/>
          <p:nvPr/>
        </p:nvSpPr>
        <p:spPr>
          <a:xfrm>
            <a:off x="8037814" y="3082439"/>
            <a:ext cx="111192" cy="227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7053" y="0"/>
                  <a:pt x="10232" y="0"/>
                </a:cubicBezTo>
                <a:cubicBezTo>
                  <a:pt x="4547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4547" y="21600"/>
                  <a:pt x="10232" y="21600"/>
                </a:cubicBezTo>
                <a:cubicBezTo>
                  <a:pt x="17053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06" name="Shape 206"/>
          <p:cNvSpPr/>
          <p:nvPr/>
        </p:nvSpPr>
        <p:spPr>
          <a:xfrm>
            <a:off x="644690" y="3060487"/>
            <a:ext cx="2517390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b="1" sz="3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</a:rPr>
              <a:t>Thank you.</a:t>
            </a: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209" name="Shape 209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210" name="image2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3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>
            <p:ph type="title"/>
          </p:nvPr>
        </p:nvSpPr>
        <p:spPr>
          <a:xfrm>
            <a:off x="655637" y="0"/>
            <a:ext cx="8145463" cy="1295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0000"/>
              </a:lnSpc>
              <a:defRPr spc="-100" sz="3600">
                <a:solidFill>
                  <a:srgbClr val="008B8C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3600">
                <a:solidFill>
                  <a:srgbClr val="008B8C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214" name="Shape 214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215" name="image2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3.png" descr="C:\Documents and Settings\contractor\Desktop\Blue_Green_Gradi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1823498" y="3308942"/>
            <a:ext cx="1729741" cy="140141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577C">
                  <a:alpha val="18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18" name="Shape 218"/>
          <p:cNvSpPr/>
          <p:nvPr/>
        </p:nvSpPr>
        <p:spPr>
          <a:xfrm>
            <a:off x="0" y="1236688"/>
            <a:ext cx="1729740" cy="81484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577C">
                  <a:alpha val="18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19" name="Shape 219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57550">
                  <a:alpha val="46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20" name="Shape 220"/>
          <p:cNvSpPr/>
          <p:nvPr/>
        </p:nvSpPr>
        <p:spPr>
          <a:xfrm>
            <a:off x="6585483" y="-2056029"/>
            <a:ext cx="1729741" cy="81484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031">
                  <a:alpha val="28000"/>
                </a:srgbClr>
              </a:gs>
              <a:gs pos="100000">
                <a:srgbClr val="006031">
                  <a:alpha val="29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21" name="Shape 221"/>
          <p:cNvSpPr/>
          <p:nvPr/>
        </p:nvSpPr>
        <p:spPr>
          <a:xfrm>
            <a:off x="8105450" y="2783784"/>
            <a:ext cx="1729741" cy="81484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031">
                  <a:alpha val="28000"/>
                </a:srgbClr>
              </a:gs>
              <a:gs pos="100000">
                <a:srgbClr val="006031">
                  <a:alpha val="29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22" name="Shape 222"/>
          <p:cNvSpPr/>
          <p:nvPr/>
        </p:nvSpPr>
        <p:spPr>
          <a:xfrm rot="10800000">
            <a:off x="3036073" y="174389"/>
            <a:ext cx="1729740" cy="81484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57550">
                  <a:alpha val="46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23" name="Shape 223"/>
          <p:cNvSpPr/>
          <p:nvPr>
            <p:ph type="title"/>
          </p:nvPr>
        </p:nvSpPr>
        <p:spPr>
          <a:xfrm>
            <a:off x="221393" y="0"/>
            <a:ext cx="8112126" cy="415546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90000"/>
              </a:lnSpc>
              <a:defRPr spc="-200" sz="6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200" sz="6000">
                <a:solidFill>
                  <a:srgbClr val="FFFFFF"/>
                </a:solidFill>
              </a:rPr>
              <a:t>Title Text</a:t>
            </a:r>
          </a:p>
        </p:txBody>
      </p:sp>
      <p:grpSp>
        <p:nvGrpSpPr>
          <p:cNvPr id="238" name="Group 238"/>
          <p:cNvGrpSpPr/>
          <p:nvPr/>
        </p:nvGrpSpPr>
        <p:grpSpPr>
          <a:xfrm>
            <a:off x="341314" y="311150"/>
            <a:ext cx="829171" cy="438359"/>
            <a:chOff x="0" y="0"/>
            <a:chExt cx="829170" cy="438357"/>
          </a:xfrm>
        </p:grpSpPr>
        <p:sp>
          <p:nvSpPr>
            <p:cNvPr id="224" name="Shape 224"/>
            <p:cNvSpPr/>
            <p:nvPr/>
          </p:nvSpPr>
          <p:spPr>
            <a:xfrm>
              <a:off x="233575" y="291062"/>
              <a:ext cx="37830" cy="1433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25" name="Shape 225"/>
            <p:cNvSpPr/>
            <p:nvPr/>
          </p:nvSpPr>
          <p:spPr>
            <a:xfrm>
              <a:off x="453954" y="287093"/>
              <a:ext cx="109530" cy="15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80"/>
                  </a:moveTo>
                  <a:cubicBezTo>
                    <a:pt x="21600" y="6210"/>
                    <a:pt x="18993" y="5400"/>
                    <a:pt x="15641" y="5400"/>
                  </a:cubicBezTo>
                  <a:cubicBezTo>
                    <a:pt x="11172" y="5400"/>
                    <a:pt x="7821" y="7560"/>
                    <a:pt x="7821" y="10800"/>
                  </a:cubicBezTo>
                  <a:cubicBezTo>
                    <a:pt x="7821" y="13770"/>
                    <a:pt x="10800" y="16200"/>
                    <a:pt x="15641" y="16200"/>
                  </a:cubicBezTo>
                  <a:cubicBezTo>
                    <a:pt x="18993" y="16200"/>
                    <a:pt x="21228" y="15390"/>
                    <a:pt x="21600" y="15120"/>
                  </a:cubicBezTo>
                  <a:cubicBezTo>
                    <a:pt x="21600" y="20790"/>
                    <a:pt x="21600" y="20790"/>
                    <a:pt x="21600" y="20790"/>
                  </a:cubicBezTo>
                  <a:cubicBezTo>
                    <a:pt x="20855" y="21060"/>
                    <a:pt x="18248" y="21600"/>
                    <a:pt x="15269" y="21600"/>
                  </a:cubicBezTo>
                  <a:cubicBezTo>
                    <a:pt x="7076" y="21600"/>
                    <a:pt x="0" y="17550"/>
                    <a:pt x="0" y="10800"/>
                  </a:cubicBezTo>
                  <a:cubicBezTo>
                    <a:pt x="0" y="4590"/>
                    <a:pt x="6331" y="0"/>
                    <a:pt x="15269" y="0"/>
                  </a:cubicBezTo>
                  <a:cubicBezTo>
                    <a:pt x="18621" y="0"/>
                    <a:pt x="20855" y="810"/>
                    <a:pt x="21600" y="810"/>
                  </a:cubicBezTo>
                  <a:lnTo>
                    <a:pt x="21600" y="64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26" name="Shape 226"/>
            <p:cNvSpPr/>
            <p:nvPr/>
          </p:nvSpPr>
          <p:spPr>
            <a:xfrm>
              <a:off x="75219" y="287093"/>
              <a:ext cx="109530" cy="15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80"/>
                  </a:moveTo>
                  <a:cubicBezTo>
                    <a:pt x="21228" y="6210"/>
                    <a:pt x="18993" y="5400"/>
                    <a:pt x="15641" y="5400"/>
                  </a:cubicBezTo>
                  <a:cubicBezTo>
                    <a:pt x="10800" y="5400"/>
                    <a:pt x="7821" y="7560"/>
                    <a:pt x="7821" y="10800"/>
                  </a:cubicBezTo>
                  <a:cubicBezTo>
                    <a:pt x="7821" y="13770"/>
                    <a:pt x="10800" y="16200"/>
                    <a:pt x="15641" y="16200"/>
                  </a:cubicBezTo>
                  <a:cubicBezTo>
                    <a:pt x="18993" y="16200"/>
                    <a:pt x="21228" y="15390"/>
                    <a:pt x="21600" y="15120"/>
                  </a:cubicBezTo>
                  <a:cubicBezTo>
                    <a:pt x="21600" y="20790"/>
                    <a:pt x="21600" y="20790"/>
                    <a:pt x="21600" y="20790"/>
                  </a:cubicBezTo>
                  <a:cubicBezTo>
                    <a:pt x="20855" y="21060"/>
                    <a:pt x="18248" y="21600"/>
                    <a:pt x="14897" y="21600"/>
                  </a:cubicBezTo>
                  <a:cubicBezTo>
                    <a:pt x="7076" y="21600"/>
                    <a:pt x="0" y="17550"/>
                    <a:pt x="0" y="10800"/>
                  </a:cubicBezTo>
                  <a:cubicBezTo>
                    <a:pt x="0" y="4590"/>
                    <a:pt x="6331" y="0"/>
                    <a:pt x="14897" y="0"/>
                  </a:cubicBezTo>
                  <a:cubicBezTo>
                    <a:pt x="18248" y="0"/>
                    <a:pt x="20855" y="810"/>
                    <a:pt x="21600" y="810"/>
                  </a:cubicBezTo>
                  <a:lnTo>
                    <a:pt x="21600" y="64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27" name="Shape 227"/>
            <p:cNvSpPr/>
            <p:nvPr/>
          </p:nvSpPr>
          <p:spPr>
            <a:xfrm>
              <a:off x="603072" y="287093"/>
              <a:ext cx="150440" cy="15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40"/>
                    <a:pt x="17280" y="21600"/>
                    <a:pt x="10800" y="21600"/>
                  </a:cubicBezTo>
                  <a:cubicBezTo>
                    <a:pt x="4320" y="21600"/>
                    <a:pt x="0" y="16740"/>
                    <a:pt x="0" y="10800"/>
                  </a:cubicBezTo>
                  <a:cubicBezTo>
                    <a:pt x="0" y="4860"/>
                    <a:pt x="4320" y="0"/>
                    <a:pt x="10800" y="0"/>
                  </a:cubicBezTo>
                  <a:cubicBezTo>
                    <a:pt x="17280" y="0"/>
                    <a:pt x="21600" y="4860"/>
                    <a:pt x="21600" y="10800"/>
                  </a:cubicBezTo>
                  <a:moveTo>
                    <a:pt x="10800" y="5400"/>
                  </a:moveTo>
                  <a:cubicBezTo>
                    <a:pt x="7830" y="5400"/>
                    <a:pt x="5400" y="7830"/>
                    <a:pt x="5400" y="10800"/>
                  </a:cubicBezTo>
                  <a:cubicBezTo>
                    <a:pt x="5400" y="13770"/>
                    <a:pt x="7830" y="16200"/>
                    <a:pt x="10800" y="16200"/>
                  </a:cubicBezTo>
                  <a:cubicBezTo>
                    <a:pt x="13770" y="16200"/>
                    <a:pt x="16200" y="13770"/>
                    <a:pt x="16200" y="10800"/>
                  </a:cubicBezTo>
                  <a:cubicBezTo>
                    <a:pt x="16200" y="7830"/>
                    <a:pt x="13770" y="5400"/>
                    <a:pt x="10800" y="5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28" name="Shape 228"/>
            <p:cNvSpPr/>
            <p:nvPr/>
          </p:nvSpPr>
          <p:spPr>
            <a:xfrm>
              <a:off x="320231" y="287093"/>
              <a:ext cx="98094" cy="15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23" y="5130"/>
                  </a:moveTo>
                  <a:cubicBezTo>
                    <a:pt x="19523" y="5130"/>
                    <a:pt x="15785" y="4590"/>
                    <a:pt x="13292" y="4590"/>
                  </a:cubicBezTo>
                  <a:cubicBezTo>
                    <a:pt x="9969" y="4590"/>
                    <a:pt x="8308" y="5130"/>
                    <a:pt x="8308" y="6210"/>
                  </a:cubicBezTo>
                  <a:cubicBezTo>
                    <a:pt x="8308" y="7560"/>
                    <a:pt x="10800" y="7830"/>
                    <a:pt x="12046" y="8100"/>
                  </a:cubicBezTo>
                  <a:cubicBezTo>
                    <a:pt x="14123" y="8640"/>
                    <a:pt x="14123" y="8640"/>
                    <a:pt x="14123" y="8640"/>
                  </a:cubicBezTo>
                  <a:cubicBezTo>
                    <a:pt x="19523" y="9720"/>
                    <a:pt x="21600" y="12150"/>
                    <a:pt x="21600" y="14580"/>
                  </a:cubicBezTo>
                  <a:cubicBezTo>
                    <a:pt x="21600" y="19710"/>
                    <a:pt x="14538" y="21600"/>
                    <a:pt x="8723" y="21600"/>
                  </a:cubicBezTo>
                  <a:cubicBezTo>
                    <a:pt x="4154" y="21600"/>
                    <a:pt x="415" y="21060"/>
                    <a:pt x="0" y="20790"/>
                  </a:cubicBezTo>
                  <a:cubicBezTo>
                    <a:pt x="0" y="16200"/>
                    <a:pt x="0" y="16200"/>
                    <a:pt x="0" y="16200"/>
                  </a:cubicBezTo>
                  <a:cubicBezTo>
                    <a:pt x="831" y="16200"/>
                    <a:pt x="4154" y="17010"/>
                    <a:pt x="7477" y="17010"/>
                  </a:cubicBezTo>
                  <a:cubicBezTo>
                    <a:pt x="11631" y="17010"/>
                    <a:pt x="13292" y="16200"/>
                    <a:pt x="13292" y="15120"/>
                  </a:cubicBezTo>
                  <a:cubicBezTo>
                    <a:pt x="13292" y="14040"/>
                    <a:pt x="11631" y="13230"/>
                    <a:pt x="9554" y="12960"/>
                  </a:cubicBezTo>
                  <a:cubicBezTo>
                    <a:pt x="9138" y="12960"/>
                    <a:pt x="8723" y="12690"/>
                    <a:pt x="7892" y="12690"/>
                  </a:cubicBezTo>
                  <a:cubicBezTo>
                    <a:pt x="3738" y="11610"/>
                    <a:pt x="0" y="9990"/>
                    <a:pt x="0" y="6480"/>
                  </a:cubicBezTo>
                  <a:cubicBezTo>
                    <a:pt x="0" y="2700"/>
                    <a:pt x="4154" y="0"/>
                    <a:pt x="11631" y="0"/>
                  </a:cubicBezTo>
                  <a:cubicBezTo>
                    <a:pt x="15369" y="0"/>
                    <a:pt x="19108" y="810"/>
                    <a:pt x="19523" y="810"/>
                  </a:cubicBezTo>
                  <a:lnTo>
                    <a:pt x="19523" y="513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>
              <a:off x="0" y="117306"/>
              <a:ext cx="35630" cy="7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7053" y="0"/>
                    <a:pt x="11368" y="0"/>
                  </a:cubicBezTo>
                  <a:cubicBezTo>
                    <a:pt x="4547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4547" y="21600"/>
                    <a:pt x="11368" y="21600"/>
                  </a:cubicBezTo>
                  <a:cubicBezTo>
                    <a:pt x="17053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30" name="Shape 230"/>
            <p:cNvSpPr/>
            <p:nvPr/>
          </p:nvSpPr>
          <p:spPr>
            <a:xfrm>
              <a:off x="99852" y="67914"/>
              <a:ext cx="35631" cy="12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5916" y="0"/>
                    <a:pt x="10232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0232" y="21600"/>
                  </a:cubicBezTo>
                  <a:cubicBezTo>
                    <a:pt x="15916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31" name="Shape 231"/>
            <p:cNvSpPr/>
            <p:nvPr/>
          </p:nvSpPr>
          <p:spPr>
            <a:xfrm>
              <a:off x="197945" y="-1"/>
              <a:ext cx="35631" cy="22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0"/>
                  </a:moveTo>
                  <a:cubicBezTo>
                    <a:pt x="21600" y="720"/>
                    <a:pt x="17053" y="0"/>
                    <a:pt x="11368" y="0"/>
                  </a:cubicBezTo>
                  <a:cubicBezTo>
                    <a:pt x="5684" y="0"/>
                    <a:pt x="0" y="720"/>
                    <a:pt x="0" y="1620"/>
                  </a:cubicBezTo>
                  <a:cubicBezTo>
                    <a:pt x="0" y="19980"/>
                    <a:pt x="0" y="19980"/>
                    <a:pt x="0" y="19980"/>
                  </a:cubicBezTo>
                  <a:cubicBezTo>
                    <a:pt x="0" y="20880"/>
                    <a:pt x="5684" y="21600"/>
                    <a:pt x="11368" y="21600"/>
                  </a:cubicBezTo>
                  <a:cubicBezTo>
                    <a:pt x="17053" y="21600"/>
                    <a:pt x="21600" y="20880"/>
                    <a:pt x="21600" y="19980"/>
                  </a:cubicBezTo>
                  <a:lnTo>
                    <a:pt x="21600" y="16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297797" y="67914"/>
              <a:ext cx="35631" cy="12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0232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0232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33" name="Shape 233"/>
            <p:cNvSpPr/>
            <p:nvPr/>
          </p:nvSpPr>
          <p:spPr>
            <a:xfrm>
              <a:off x="395450" y="117306"/>
              <a:ext cx="37831" cy="7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6200" y="0"/>
                    <a:pt x="10800" y="0"/>
                  </a:cubicBezTo>
                  <a:cubicBezTo>
                    <a:pt x="5400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5400" y="21600"/>
                    <a:pt x="10800" y="21600"/>
                  </a:cubicBezTo>
                  <a:cubicBezTo>
                    <a:pt x="16200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34" name="Shape 234"/>
            <p:cNvSpPr/>
            <p:nvPr/>
          </p:nvSpPr>
          <p:spPr>
            <a:xfrm>
              <a:off x="495302" y="67914"/>
              <a:ext cx="36071" cy="12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1368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1368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35" name="Shape 235"/>
            <p:cNvSpPr/>
            <p:nvPr/>
          </p:nvSpPr>
          <p:spPr>
            <a:xfrm>
              <a:off x="595155" y="-1"/>
              <a:ext cx="36071" cy="22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0"/>
                  </a:moveTo>
                  <a:cubicBezTo>
                    <a:pt x="21600" y="720"/>
                    <a:pt x="17053" y="0"/>
                    <a:pt x="10232" y="0"/>
                  </a:cubicBezTo>
                  <a:cubicBezTo>
                    <a:pt x="4547" y="0"/>
                    <a:pt x="0" y="720"/>
                    <a:pt x="0" y="1620"/>
                  </a:cubicBezTo>
                  <a:cubicBezTo>
                    <a:pt x="0" y="19980"/>
                    <a:pt x="0" y="19980"/>
                    <a:pt x="0" y="19980"/>
                  </a:cubicBezTo>
                  <a:cubicBezTo>
                    <a:pt x="0" y="20880"/>
                    <a:pt x="4547" y="21600"/>
                    <a:pt x="10232" y="21600"/>
                  </a:cubicBezTo>
                  <a:cubicBezTo>
                    <a:pt x="17053" y="21600"/>
                    <a:pt x="21600" y="20880"/>
                    <a:pt x="21600" y="19980"/>
                  </a:cubicBezTo>
                  <a:lnTo>
                    <a:pt x="21600" y="16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36" name="Shape 236"/>
            <p:cNvSpPr/>
            <p:nvPr/>
          </p:nvSpPr>
          <p:spPr>
            <a:xfrm>
              <a:off x="693247" y="67914"/>
              <a:ext cx="36071" cy="12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1368" y="0"/>
                  </a:cubicBezTo>
                  <a:cubicBezTo>
                    <a:pt x="5684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5684" y="21600"/>
                    <a:pt x="11368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37" name="Shape 237"/>
            <p:cNvSpPr/>
            <p:nvPr/>
          </p:nvSpPr>
          <p:spPr>
            <a:xfrm>
              <a:off x="793099" y="117306"/>
              <a:ext cx="36072" cy="7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7053" y="0"/>
                    <a:pt x="10232" y="0"/>
                  </a:cubicBezTo>
                  <a:cubicBezTo>
                    <a:pt x="4547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4547" y="21600"/>
                    <a:pt x="10232" y="21600"/>
                  </a:cubicBezTo>
                  <a:cubicBezTo>
                    <a:pt x="17053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</p:grpSp>
      <p:sp>
        <p:nvSpPr>
          <p:cNvPr id="239" name="Shape 239"/>
          <p:cNvSpPr/>
          <p:nvPr>
            <p:ph type="body" idx="1"/>
          </p:nvPr>
        </p:nvSpPr>
        <p:spPr>
          <a:xfrm>
            <a:off x="236383" y="4464067"/>
            <a:ext cx="8112126" cy="2098676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  <a:lvl2pPr marL="0" indent="45720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2pPr>
            <a:lvl3pPr marL="0" indent="91440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3pPr>
            <a:lvl4pPr marL="0" indent="137160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4pPr>
            <a:lvl5pPr marL="0" indent="182880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40" name="Shape 240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FFFFFF"/>
                </a:solidFill>
              </a:rPr>
              <a:t>‹#›</a:t>
            </a:r>
          </a:p>
        </p:txBody>
      </p:sp>
      <p:sp>
        <p:nvSpPr>
          <p:cNvPr id="241" name="Shape 241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FFFFFF"/>
                </a:solidFill>
              </a:rPr>
              <a:t>© 2014 Cisco and/or its affiliates. All rights reserved.</a:t>
            </a:r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244" name="Shape 244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245" name="image2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4.png" descr="C:\Documents and Settings\contractor\Desktop\Pattern_Half_P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375" y="3106738"/>
            <a:ext cx="8477250" cy="343852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217357" y="3020517"/>
            <a:ext cx="8694295" cy="33577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49" name="Shape 249"/>
          <p:cNvSpPr/>
          <p:nvPr>
            <p:ph type="title"/>
          </p:nvPr>
        </p:nvSpPr>
        <p:spPr>
          <a:xfrm>
            <a:off x="221393" y="399143"/>
            <a:ext cx="8112126" cy="24070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5000"/>
              </a:lnSpc>
              <a:defRPr spc="-150" sz="5400">
                <a:solidFill>
                  <a:srgbClr val="2BBC9B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50" sz="5400">
                <a:solidFill>
                  <a:srgbClr val="2BBC9B"/>
                </a:solidFill>
              </a:rPr>
              <a:t>Title Text</a:t>
            </a:r>
          </a:p>
        </p:txBody>
      </p:sp>
      <p:sp>
        <p:nvSpPr>
          <p:cNvPr id="250" name="Shape 250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51" name="Shape 251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sp>
        <p:nvSpPr>
          <p:cNvPr id="252" name="Shape 252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EFC71F"/>
                </a:solidFill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One</a:t>
            </a:r>
            <a:endParaRPr sz="3200">
              <a:solidFill>
                <a:srgbClr val="EFC71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Two</a:t>
            </a:r>
            <a:endParaRPr sz="3200">
              <a:solidFill>
                <a:srgbClr val="EFC71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Three</a:t>
            </a:r>
            <a:endParaRPr sz="3200">
              <a:solidFill>
                <a:srgbClr val="EFC71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Four</a:t>
            </a:r>
            <a:endParaRPr sz="3200">
              <a:solidFill>
                <a:srgbClr val="EFC71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255" name="Shape 255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256" name="image2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3.png" descr="C:\Documents and Settings\contractor\Desktop\Blue_Green_Gradi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6312989" y="3708603"/>
            <a:ext cx="116617" cy="4418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6992342" y="3697604"/>
            <a:ext cx="337643" cy="466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6480"/>
                </a:moveTo>
                <a:cubicBezTo>
                  <a:pt x="21600" y="6210"/>
                  <a:pt x="18993" y="5400"/>
                  <a:pt x="15641" y="5400"/>
                </a:cubicBezTo>
                <a:cubicBezTo>
                  <a:pt x="11172" y="5400"/>
                  <a:pt x="7821" y="7560"/>
                  <a:pt x="7821" y="10800"/>
                </a:cubicBezTo>
                <a:cubicBezTo>
                  <a:pt x="7821" y="13770"/>
                  <a:pt x="10800" y="16200"/>
                  <a:pt x="15641" y="16200"/>
                </a:cubicBezTo>
                <a:cubicBezTo>
                  <a:pt x="18993" y="16200"/>
                  <a:pt x="21228" y="15390"/>
                  <a:pt x="21600" y="15120"/>
                </a:cubicBezTo>
                <a:cubicBezTo>
                  <a:pt x="21600" y="20790"/>
                  <a:pt x="21600" y="20790"/>
                  <a:pt x="21600" y="20790"/>
                </a:cubicBezTo>
                <a:cubicBezTo>
                  <a:pt x="20855" y="21060"/>
                  <a:pt x="18248" y="21600"/>
                  <a:pt x="15269" y="21600"/>
                </a:cubicBezTo>
                <a:cubicBezTo>
                  <a:pt x="7076" y="21600"/>
                  <a:pt x="0" y="17550"/>
                  <a:pt x="0" y="10800"/>
                </a:cubicBezTo>
                <a:cubicBezTo>
                  <a:pt x="0" y="4590"/>
                  <a:pt x="6331" y="0"/>
                  <a:pt x="15269" y="0"/>
                </a:cubicBezTo>
                <a:cubicBezTo>
                  <a:pt x="18621" y="0"/>
                  <a:pt x="20855" y="810"/>
                  <a:pt x="21600" y="810"/>
                </a:cubicBezTo>
                <a:lnTo>
                  <a:pt x="21600" y="648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0" name="Shape 260"/>
          <p:cNvSpPr/>
          <p:nvPr/>
        </p:nvSpPr>
        <p:spPr>
          <a:xfrm>
            <a:off x="5824830" y="3697604"/>
            <a:ext cx="337643" cy="466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6480"/>
                </a:moveTo>
                <a:cubicBezTo>
                  <a:pt x="21228" y="6210"/>
                  <a:pt x="18993" y="5400"/>
                  <a:pt x="15641" y="5400"/>
                </a:cubicBezTo>
                <a:cubicBezTo>
                  <a:pt x="10800" y="5400"/>
                  <a:pt x="7821" y="7560"/>
                  <a:pt x="7821" y="10800"/>
                </a:cubicBezTo>
                <a:cubicBezTo>
                  <a:pt x="7821" y="13770"/>
                  <a:pt x="10800" y="16200"/>
                  <a:pt x="15641" y="16200"/>
                </a:cubicBezTo>
                <a:cubicBezTo>
                  <a:pt x="18993" y="16200"/>
                  <a:pt x="21228" y="15390"/>
                  <a:pt x="21600" y="15120"/>
                </a:cubicBezTo>
                <a:cubicBezTo>
                  <a:pt x="21600" y="20790"/>
                  <a:pt x="21600" y="20790"/>
                  <a:pt x="21600" y="20790"/>
                </a:cubicBezTo>
                <a:cubicBezTo>
                  <a:pt x="20855" y="21060"/>
                  <a:pt x="18248" y="21600"/>
                  <a:pt x="14897" y="21600"/>
                </a:cubicBezTo>
                <a:cubicBezTo>
                  <a:pt x="7076" y="21600"/>
                  <a:pt x="0" y="17550"/>
                  <a:pt x="0" y="10800"/>
                </a:cubicBezTo>
                <a:cubicBezTo>
                  <a:pt x="0" y="4590"/>
                  <a:pt x="6331" y="0"/>
                  <a:pt x="14897" y="0"/>
                </a:cubicBezTo>
                <a:cubicBezTo>
                  <a:pt x="18248" y="0"/>
                  <a:pt x="20855" y="810"/>
                  <a:pt x="21600" y="810"/>
                </a:cubicBezTo>
                <a:lnTo>
                  <a:pt x="21600" y="648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7452022" y="3697604"/>
            <a:ext cx="463751" cy="466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0"/>
                </a:moveTo>
                <a:cubicBezTo>
                  <a:pt x="21600" y="16740"/>
                  <a:pt x="17280" y="21600"/>
                  <a:pt x="10800" y="21600"/>
                </a:cubicBezTo>
                <a:cubicBezTo>
                  <a:pt x="4320" y="21600"/>
                  <a:pt x="0" y="16740"/>
                  <a:pt x="0" y="10800"/>
                </a:cubicBezTo>
                <a:cubicBezTo>
                  <a:pt x="0" y="4860"/>
                  <a:pt x="4320" y="0"/>
                  <a:pt x="10800" y="0"/>
                </a:cubicBezTo>
                <a:cubicBezTo>
                  <a:pt x="17280" y="0"/>
                  <a:pt x="21600" y="4860"/>
                  <a:pt x="21600" y="10800"/>
                </a:cubicBezTo>
                <a:moveTo>
                  <a:pt x="10800" y="5400"/>
                </a:moveTo>
                <a:cubicBezTo>
                  <a:pt x="7830" y="5400"/>
                  <a:pt x="5400" y="7830"/>
                  <a:pt x="5400" y="10800"/>
                </a:cubicBezTo>
                <a:cubicBezTo>
                  <a:pt x="5400" y="13770"/>
                  <a:pt x="7830" y="16200"/>
                  <a:pt x="10800" y="16200"/>
                </a:cubicBezTo>
                <a:cubicBezTo>
                  <a:pt x="13770" y="16200"/>
                  <a:pt x="16200" y="13770"/>
                  <a:pt x="16200" y="10800"/>
                </a:cubicBezTo>
                <a:cubicBezTo>
                  <a:pt x="16200" y="7830"/>
                  <a:pt x="13770" y="5400"/>
                  <a:pt x="10800" y="5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2" name="Shape 262"/>
          <p:cNvSpPr/>
          <p:nvPr/>
        </p:nvSpPr>
        <p:spPr>
          <a:xfrm>
            <a:off x="6580116" y="3697604"/>
            <a:ext cx="302388" cy="466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523" y="5130"/>
                </a:moveTo>
                <a:cubicBezTo>
                  <a:pt x="19523" y="5130"/>
                  <a:pt x="15785" y="4590"/>
                  <a:pt x="13292" y="4590"/>
                </a:cubicBezTo>
                <a:cubicBezTo>
                  <a:pt x="9969" y="4590"/>
                  <a:pt x="8308" y="5130"/>
                  <a:pt x="8308" y="6210"/>
                </a:cubicBezTo>
                <a:cubicBezTo>
                  <a:pt x="8308" y="7560"/>
                  <a:pt x="10800" y="7830"/>
                  <a:pt x="12046" y="8100"/>
                </a:cubicBezTo>
                <a:cubicBezTo>
                  <a:pt x="14123" y="8640"/>
                  <a:pt x="14123" y="8640"/>
                  <a:pt x="14123" y="8640"/>
                </a:cubicBezTo>
                <a:cubicBezTo>
                  <a:pt x="19523" y="9720"/>
                  <a:pt x="21600" y="12150"/>
                  <a:pt x="21600" y="14580"/>
                </a:cubicBezTo>
                <a:cubicBezTo>
                  <a:pt x="21600" y="19710"/>
                  <a:pt x="14538" y="21600"/>
                  <a:pt x="8723" y="21600"/>
                </a:cubicBezTo>
                <a:cubicBezTo>
                  <a:pt x="4154" y="21600"/>
                  <a:pt x="415" y="21060"/>
                  <a:pt x="0" y="20790"/>
                </a:cubicBezTo>
                <a:cubicBezTo>
                  <a:pt x="0" y="16200"/>
                  <a:pt x="0" y="16200"/>
                  <a:pt x="0" y="16200"/>
                </a:cubicBezTo>
                <a:cubicBezTo>
                  <a:pt x="831" y="16200"/>
                  <a:pt x="4154" y="17010"/>
                  <a:pt x="7477" y="17010"/>
                </a:cubicBezTo>
                <a:cubicBezTo>
                  <a:pt x="11631" y="17010"/>
                  <a:pt x="13292" y="16200"/>
                  <a:pt x="13292" y="15120"/>
                </a:cubicBezTo>
                <a:cubicBezTo>
                  <a:pt x="13292" y="14040"/>
                  <a:pt x="11631" y="13230"/>
                  <a:pt x="9554" y="12960"/>
                </a:cubicBezTo>
                <a:cubicBezTo>
                  <a:pt x="9138" y="12960"/>
                  <a:pt x="8723" y="12690"/>
                  <a:pt x="7892" y="12690"/>
                </a:cubicBezTo>
                <a:cubicBezTo>
                  <a:pt x="3738" y="11610"/>
                  <a:pt x="0" y="9990"/>
                  <a:pt x="0" y="6480"/>
                </a:cubicBezTo>
                <a:cubicBezTo>
                  <a:pt x="0" y="2700"/>
                  <a:pt x="4154" y="0"/>
                  <a:pt x="11631" y="0"/>
                </a:cubicBezTo>
                <a:cubicBezTo>
                  <a:pt x="15369" y="0"/>
                  <a:pt x="19108" y="810"/>
                  <a:pt x="19523" y="810"/>
                </a:cubicBezTo>
                <a:lnTo>
                  <a:pt x="19523" y="513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3" name="Shape 263"/>
          <p:cNvSpPr/>
          <p:nvPr/>
        </p:nvSpPr>
        <p:spPr>
          <a:xfrm>
            <a:off x="5592955" y="3082439"/>
            <a:ext cx="109836" cy="227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7053" y="0"/>
                  <a:pt x="11368" y="0"/>
                </a:cubicBezTo>
                <a:cubicBezTo>
                  <a:pt x="4547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4547" y="21600"/>
                  <a:pt x="11368" y="21600"/>
                </a:cubicBezTo>
                <a:cubicBezTo>
                  <a:pt x="17053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4" name="Shape 264"/>
          <p:cNvSpPr/>
          <p:nvPr/>
        </p:nvSpPr>
        <p:spPr>
          <a:xfrm>
            <a:off x="5900763" y="2930180"/>
            <a:ext cx="109836" cy="3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5916" y="0"/>
                  <a:pt x="10232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0232" y="21600"/>
                </a:cubicBezTo>
                <a:cubicBezTo>
                  <a:pt x="15916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5" name="Shape 265"/>
          <p:cNvSpPr/>
          <p:nvPr/>
        </p:nvSpPr>
        <p:spPr>
          <a:xfrm>
            <a:off x="6203153" y="2720821"/>
            <a:ext cx="109836" cy="698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20"/>
                </a:moveTo>
                <a:cubicBezTo>
                  <a:pt x="21600" y="720"/>
                  <a:pt x="17053" y="0"/>
                  <a:pt x="11368" y="0"/>
                </a:cubicBezTo>
                <a:cubicBezTo>
                  <a:pt x="5684" y="0"/>
                  <a:pt x="0" y="720"/>
                  <a:pt x="0" y="1620"/>
                </a:cubicBezTo>
                <a:cubicBezTo>
                  <a:pt x="0" y="19980"/>
                  <a:pt x="0" y="19980"/>
                  <a:pt x="0" y="19980"/>
                </a:cubicBezTo>
                <a:cubicBezTo>
                  <a:pt x="0" y="20880"/>
                  <a:pt x="5684" y="21600"/>
                  <a:pt x="11368" y="21600"/>
                </a:cubicBezTo>
                <a:cubicBezTo>
                  <a:pt x="17053" y="21600"/>
                  <a:pt x="21600" y="20880"/>
                  <a:pt x="21600" y="19980"/>
                </a:cubicBezTo>
                <a:lnTo>
                  <a:pt x="21600" y="162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6" name="Shape 266"/>
          <p:cNvSpPr/>
          <p:nvPr/>
        </p:nvSpPr>
        <p:spPr>
          <a:xfrm>
            <a:off x="6510963" y="2930181"/>
            <a:ext cx="109836" cy="37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0232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0232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7" name="Shape 267"/>
          <p:cNvSpPr/>
          <p:nvPr/>
        </p:nvSpPr>
        <p:spPr>
          <a:xfrm>
            <a:off x="6811994" y="3082439"/>
            <a:ext cx="116617" cy="227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6200" y="0"/>
                  <a:pt x="10800" y="0"/>
                </a:cubicBezTo>
                <a:cubicBezTo>
                  <a:pt x="5400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5400" y="21600"/>
                  <a:pt x="10800" y="21600"/>
                </a:cubicBezTo>
                <a:cubicBezTo>
                  <a:pt x="16200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8" name="Shape 268"/>
          <p:cNvSpPr/>
          <p:nvPr/>
        </p:nvSpPr>
        <p:spPr>
          <a:xfrm>
            <a:off x="7119805" y="2930181"/>
            <a:ext cx="111192" cy="379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1368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1368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69" name="Shape 269"/>
          <p:cNvSpPr/>
          <p:nvPr/>
        </p:nvSpPr>
        <p:spPr>
          <a:xfrm>
            <a:off x="7427617" y="2720823"/>
            <a:ext cx="111192" cy="698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20"/>
                </a:moveTo>
                <a:cubicBezTo>
                  <a:pt x="21600" y="720"/>
                  <a:pt x="17053" y="0"/>
                  <a:pt x="10232" y="0"/>
                </a:cubicBezTo>
                <a:cubicBezTo>
                  <a:pt x="4547" y="0"/>
                  <a:pt x="0" y="720"/>
                  <a:pt x="0" y="1620"/>
                </a:cubicBezTo>
                <a:cubicBezTo>
                  <a:pt x="0" y="19980"/>
                  <a:pt x="0" y="19980"/>
                  <a:pt x="0" y="19980"/>
                </a:cubicBezTo>
                <a:cubicBezTo>
                  <a:pt x="0" y="20880"/>
                  <a:pt x="4547" y="21600"/>
                  <a:pt x="10232" y="21600"/>
                </a:cubicBezTo>
                <a:cubicBezTo>
                  <a:pt x="17053" y="21600"/>
                  <a:pt x="21600" y="20880"/>
                  <a:pt x="21600" y="19980"/>
                </a:cubicBezTo>
                <a:lnTo>
                  <a:pt x="21600" y="162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70" name="Shape 270"/>
          <p:cNvSpPr/>
          <p:nvPr/>
        </p:nvSpPr>
        <p:spPr>
          <a:xfrm>
            <a:off x="7730001" y="2930181"/>
            <a:ext cx="111192" cy="379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1368" y="0"/>
                </a:cubicBezTo>
                <a:cubicBezTo>
                  <a:pt x="5684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5684" y="21600"/>
                  <a:pt x="11368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71" name="Shape 271"/>
          <p:cNvSpPr/>
          <p:nvPr/>
        </p:nvSpPr>
        <p:spPr>
          <a:xfrm>
            <a:off x="8037814" y="3082439"/>
            <a:ext cx="111192" cy="227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7053" y="0"/>
                  <a:pt x="10232" y="0"/>
                </a:cubicBezTo>
                <a:cubicBezTo>
                  <a:pt x="4547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4547" y="21600"/>
                  <a:pt x="10232" y="21600"/>
                </a:cubicBezTo>
                <a:cubicBezTo>
                  <a:pt x="17053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72" name="Shape 272"/>
          <p:cNvSpPr/>
          <p:nvPr/>
        </p:nvSpPr>
        <p:spPr>
          <a:xfrm>
            <a:off x="644690" y="3060487"/>
            <a:ext cx="2517390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b="1" sz="3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</a:rPr>
              <a:t>Thank you.</a:t>
            </a:r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275" name="Shape 275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276" name="image2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3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>
            <p:ph type="title"/>
          </p:nvPr>
        </p:nvSpPr>
        <p:spPr>
          <a:xfrm>
            <a:off x="655637" y="0"/>
            <a:ext cx="8145463" cy="1295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0000"/>
              </a:lnSpc>
              <a:defRPr spc="-100" sz="3600">
                <a:solidFill>
                  <a:srgbClr val="008B8C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3600">
                <a:solidFill>
                  <a:srgbClr val="008B8C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280" name="Shape 280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281" name="image2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3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/>
          <p:nvPr>
            <p:ph type="title"/>
          </p:nvPr>
        </p:nvSpPr>
        <p:spPr>
          <a:xfrm>
            <a:off x="655637" y="0"/>
            <a:ext cx="8145463" cy="1295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0000"/>
              </a:lnSpc>
              <a:defRPr spc="-100" sz="3600">
                <a:solidFill>
                  <a:srgbClr val="008B8C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3600">
                <a:solidFill>
                  <a:srgbClr val="008B8C"/>
                </a:solidFill>
              </a:rPr>
              <a:t>Title Text</a:t>
            </a:r>
          </a:p>
        </p:txBody>
      </p:sp>
      <p:sp>
        <p:nvSpPr>
          <p:cNvPr id="283" name="Shape 283"/>
          <p:cNvSpPr/>
          <p:nvPr>
            <p:ph type="body" idx="1"/>
          </p:nvPr>
        </p:nvSpPr>
        <p:spPr>
          <a:xfrm>
            <a:off x="655637" y="1781175"/>
            <a:ext cx="3894139" cy="50768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Pct val="90000"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  <a:lvl2pPr marL="0" indent="396875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2pPr>
            <a:lvl3pPr marL="0" indent="569912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3pPr>
            <a:lvl4pPr marL="0" indent="688975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4pPr>
            <a:lvl5pPr marL="0" indent="801687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One</a:t>
            </a:r>
            <a:endParaRPr sz="2000">
              <a:solidFill>
                <a:srgbClr val="54656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Two</a:t>
            </a:r>
            <a:endParaRPr sz="2000">
              <a:solidFill>
                <a:srgbClr val="54656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Three</a:t>
            </a:r>
            <a:endParaRPr sz="2000">
              <a:solidFill>
                <a:srgbClr val="54656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Four</a:t>
            </a:r>
            <a:endParaRPr sz="2000">
              <a:solidFill>
                <a:srgbClr val="54656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286" name="Shape 286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287" name="image2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3.png" descr="C:\Documents and Settings\contractor\Desktop\Blue_Green_Gradi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1823498" y="3308942"/>
            <a:ext cx="1729741" cy="140141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577C">
                  <a:alpha val="18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90" name="Shape 290"/>
          <p:cNvSpPr/>
          <p:nvPr/>
        </p:nvSpPr>
        <p:spPr>
          <a:xfrm>
            <a:off x="0" y="1236688"/>
            <a:ext cx="1729740" cy="81484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577C">
                  <a:alpha val="18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91" name="Shape 291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57550">
                  <a:alpha val="46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92" name="Shape 292"/>
          <p:cNvSpPr/>
          <p:nvPr/>
        </p:nvSpPr>
        <p:spPr>
          <a:xfrm>
            <a:off x="6585483" y="-2056029"/>
            <a:ext cx="1729741" cy="81484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031">
                  <a:alpha val="28000"/>
                </a:srgbClr>
              </a:gs>
              <a:gs pos="100000">
                <a:srgbClr val="006031">
                  <a:alpha val="29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93" name="Shape 293"/>
          <p:cNvSpPr/>
          <p:nvPr/>
        </p:nvSpPr>
        <p:spPr>
          <a:xfrm>
            <a:off x="8105450" y="2783784"/>
            <a:ext cx="1729741" cy="81484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031">
                  <a:alpha val="28000"/>
                </a:srgbClr>
              </a:gs>
              <a:gs pos="100000">
                <a:srgbClr val="006031">
                  <a:alpha val="29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94" name="Shape 294"/>
          <p:cNvSpPr/>
          <p:nvPr/>
        </p:nvSpPr>
        <p:spPr>
          <a:xfrm rot="10800000">
            <a:off x="3036073" y="174389"/>
            <a:ext cx="1729740" cy="81484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57550">
                  <a:alpha val="46000"/>
                </a:srgbClr>
              </a:gs>
              <a:gs pos="100000">
                <a:srgbClr val="0096D6">
                  <a:alpha val="2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295" name="Shape 295"/>
          <p:cNvSpPr/>
          <p:nvPr>
            <p:ph type="title"/>
          </p:nvPr>
        </p:nvSpPr>
        <p:spPr>
          <a:xfrm>
            <a:off x="221393" y="0"/>
            <a:ext cx="8112126" cy="415546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90000"/>
              </a:lnSpc>
              <a:defRPr spc="-200" sz="6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200" sz="6000">
                <a:solidFill>
                  <a:srgbClr val="FFFFFF"/>
                </a:solidFill>
              </a:rPr>
              <a:t>Title Text</a:t>
            </a:r>
          </a:p>
        </p:txBody>
      </p:sp>
      <p:grpSp>
        <p:nvGrpSpPr>
          <p:cNvPr id="310" name="Group 310"/>
          <p:cNvGrpSpPr/>
          <p:nvPr/>
        </p:nvGrpSpPr>
        <p:grpSpPr>
          <a:xfrm>
            <a:off x="341314" y="311150"/>
            <a:ext cx="829171" cy="438359"/>
            <a:chOff x="0" y="0"/>
            <a:chExt cx="829170" cy="438357"/>
          </a:xfrm>
        </p:grpSpPr>
        <p:sp>
          <p:nvSpPr>
            <p:cNvPr id="296" name="Shape 296"/>
            <p:cNvSpPr/>
            <p:nvPr/>
          </p:nvSpPr>
          <p:spPr>
            <a:xfrm>
              <a:off x="233575" y="291062"/>
              <a:ext cx="37830" cy="1433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97" name="Shape 297"/>
            <p:cNvSpPr/>
            <p:nvPr/>
          </p:nvSpPr>
          <p:spPr>
            <a:xfrm>
              <a:off x="453954" y="287093"/>
              <a:ext cx="109530" cy="15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80"/>
                  </a:moveTo>
                  <a:cubicBezTo>
                    <a:pt x="21600" y="6210"/>
                    <a:pt x="18993" y="5400"/>
                    <a:pt x="15641" y="5400"/>
                  </a:cubicBezTo>
                  <a:cubicBezTo>
                    <a:pt x="11172" y="5400"/>
                    <a:pt x="7821" y="7560"/>
                    <a:pt x="7821" y="10800"/>
                  </a:cubicBezTo>
                  <a:cubicBezTo>
                    <a:pt x="7821" y="13770"/>
                    <a:pt x="10800" y="16200"/>
                    <a:pt x="15641" y="16200"/>
                  </a:cubicBezTo>
                  <a:cubicBezTo>
                    <a:pt x="18993" y="16200"/>
                    <a:pt x="21228" y="15390"/>
                    <a:pt x="21600" y="15120"/>
                  </a:cubicBezTo>
                  <a:cubicBezTo>
                    <a:pt x="21600" y="20790"/>
                    <a:pt x="21600" y="20790"/>
                    <a:pt x="21600" y="20790"/>
                  </a:cubicBezTo>
                  <a:cubicBezTo>
                    <a:pt x="20855" y="21060"/>
                    <a:pt x="18248" y="21600"/>
                    <a:pt x="15269" y="21600"/>
                  </a:cubicBezTo>
                  <a:cubicBezTo>
                    <a:pt x="7076" y="21600"/>
                    <a:pt x="0" y="17550"/>
                    <a:pt x="0" y="10800"/>
                  </a:cubicBezTo>
                  <a:cubicBezTo>
                    <a:pt x="0" y="4590"/>
                    <a:pt x="6331" y="0"/>
                    <a:pt x="15269" y="0"/>
                  </a:cubicBezTo>
                  <a:cubicBezTo>
                    <a:pt x="18621" y="0"/>
                    <a:pt x="20855" y="810"/>
                    <a:pt x="21600" y="810"/>
                  </a:cubicBezTo>
                  <a:lnTo>
                    <a:pt x="21600" y="64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98" name="Shape 298"/>
            <p:cNvSpPr/>
            <p:nvPr/>
          </p:nvSpPr>
          <p:spPr>
            <a:xfrm>
              <a:off x="75219" y="287093"/>
              <a:ext cx="109530" cy="15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80"/>
                  </a:moveTo>
                  <a:cubicBezTo>
                    <a:pt x="21228" y="6210"/>
                    <a:pt x="18993" y="5400"/>
                    <a:pt x="15641" y="5400"/>
                  </a:cubicBezTo>
                  <a:cubicBezTo>
                    <a:pt x="10800" y="5400"/>
                    <a:pt x="7821" y="7560"/>
                    <a:pt x="7821" y="10800"/>
                  </a:cubicBezTo>
                  <a:cubicBezTo>
                    <a:pt x="7821" y="13770"/>
                    <a:pt x="10800" y="16200"/>
                    <a:pt x="15641" y="16200"/>
                  </a:cubicBezTo>
                  <a:cubicBezTo>
                    <a:pt x="18993" y="16200"/>
                    <a:pt x="21228" y="15390"/>
                    <a:pt x="21600" y="15120"/>
                  </a:cubicBezTo>
                  <a:cubicBezTo>
                    <a:pt x="21600" y="20790"/>
                    <a:pt x="21600" y="20790"/>
                    <a:pt x="21600" y="20790"/>
                  </a:cubicBezTo>
                  <a:cubicBezTo>
                    <a:pt x="20855" y="21060"/>
                    <a:pt x="18248" y="21600"/>
                    <a:pt x="14897" y="21600"/>
                  </a:cubicBezTo>
                  <a:cubicBezTo>
                    <a:pt x="7076" y="21600"/>
                    <a:pt x="0" y="17550"/>
                    <a:pt x="0" y="10800"/>
                  </a:cubicBezTo>
                  <a:cubicBezTo>
                    <a:pt x="0" y="4590"/>
                    <a:pt x="6331" y="0"/>
                    <a:pt x="14897" y="0"/>
                  </a:cubicBezTo>
                  <a:cubicBezTo>
                    <a:pt x="18248" y="0"/>
                    <a:pt x="20855" y="810"/>
                    <a:pt x="21600" y="810"/>
                  </a:cubicBezTo>
                  <a:lnTo>
                    <a:pt x="21600" y="64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03072" y="287093"/>
              <a:ext cx="150440" cy="15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40"/>
                    <a:pt x="17280" y="21600"/>
                    <a:pt x="10800" y="21600"/>
                  </a:cubicBezTo>
                  <a:cubicBezTo>
                    <a:pt x="4320" y="21600"/>
                    <a:pt x="0" y="16740"/>
                    <a:pt x="0" y="10800"/>
                  </a:cubicBezTo>
                  <a:cubicBezTo>
                    <a:pt x="0" y="4860"/>
                    <a:pt x="4320" y="0"/>
                    <a:pt x="10800" y="0"/>
                  </a:cubicBezTo>
                  <a:cubicBezTo>
                    <a:pt x="17280" y="0"/>
                    <a:pt x="21600" y="4860"/>
                    <a:pt x="21600" y="10800"/>
                  </a:cubicBezTo>
                  <a:moveTo>
                    <a:pt x="10800" y="5400"/>
                  </a:moveTo>
                  <a:cubicBezTo>
                    <a:pt x="7830" y="5400"/>
                    <a:pt x="5400" y="7830"/>
                    <a:pt x="5400" y="10800"/>
                  </a:cubicBezTo>
                  <a:cubicBezTo>
                    <a:pt x="5400" y="13770"/>
                    <a:pt x="7830" y="16200"/>
                    <a:pt x="10800" y="16200"/>
                  </a:cubicBezTo>
                  <a:cubicBezTo>
                    <a:pt x="13770" y="16200"/>
                    <a:pt x="16200" y="13770"/>
                    <a:pt x="16200" y="10800"/>
                  </a:cubicBezTo>
                  <a:cubicBezTo>
                    <a:pt x="16200" y="7830"/>
                    <a:pt x="13770" y="5400"/>
                    <a:pt x="10800" y="54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300" name="Shape 300"/>
            <p:cNvSpPr/>
            <p:nvPr/>
          </p:nvSpPr>
          <p:spPr>
            <a:xfrm>
              <a:off x="320231" y="287093"/>
              <a:ext cx="98094" cy="15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23" y="5130"/>
                  </a:moveTo>
                  <a:cubicBezTo>
                    <a:pt x="19523" y="5130"/>
                    <a:pt x="15785" y="4590"/>
                    <a:pt x="13292" y="4590"/>
                  </a:cubicBezTo>
                  <a:cubicBezTo>
                    <a:pt x="9969" y="4590"/>
                    <a:pt x="8308" y="5130"/>
                    <a:pt x="8308" y="6210"/>
                  </a:cubicBezTo>
                  <a:cubicBezTo>
                    <a:pt x="8308" y="7560"/>
                    <a:pt x="10800" y="7830"/>
                    <a:pt x="12046" y="8100"/>
                  </a:cubicBezTo>
                  <a:cubicBezTo>
                    <a:pt x="14123" y="8640"/>
                    <a:pt x="14123" y="8640"/>
                    <a:pt x="14123" y="8640"/>
                  </a:cubicBezTo>
                  <a:cubicBezTo>
                    <a:pt x="19523" y="9720"/>
                    <a:pt x="21600" y="12150"/>
                    <a:pt x="21600" y="14580"/>
                  </a:cubicBezTo>
                  <a:cubicBezTo>
                    <a:pt x="21600" y="19710"/>
                    <a:pt x="14538" y="21600"/>
                    <a:pt x="8723" y="21600"/>
                  </a:cubicBezTo>
                  <a:cubicBezTo>
                    <a:pt x="4154" y="21600"/>
                    <a:pt x="415" y="21060"/>
                    <a:pt x="0" y="20790"/>
                  </a:cubicBezTo>
                  <a:cubicBezTo>
                    <a:pt x="0" y="16200"/>
                    <a:pt x="0" y="16200"/>
                    <a:pt x="0" y="16200"/>
                  </a:cubicBezTo>
                  <a:cubicBezTo>
                    <a:pt x="831" y="16200"/>
                    <a:pt x="4154" y="17010"/>
                    <a:pt x="7477" y="17010"/>
                  </a:cubicBezTo>
                  <a:cubicBezTo>
                    <a:pt x="11631" y="17010"/>
                    <a:pt x="13292" y="16200"/>
                    <a:pt x="13292" y="15120"/>
                  </a:cubicBezTo>
                  <a:cubicBezTo>
                    <a:pt x="13292" y="14040"/>
                    <a:pt x="11631" y="13230"/>
                    <a:pt x="9554" y="12960"/>
                  </a:cubicBezTo>
                  <a:cubicBezTo>
                    <a:pt x="9138" y="12960"/>
                    <a:pt x="8723" y="12690"/>
                    <a:pt x="7892" y="12690"/>
                  </a:cubicBezTo>
                  <a:cubicBezTo>
                    <a:pt x="3738" y="11610"/>
                    <a:pt x="0" y="9990"/>
                    <a:pt x="0" y="6480"/>
                  </a:cubicBezTo>
                  <a:cubicBezTo>
                    <a:pt x="0" y="2700"/>
                    <a:pt x="4154" y="0"/>
                    <a:pt x="11631" y="0"/>
                  </a:cubicBezTo>
                  <a:cubicBezTo>
                    <a:pt x="15369" y="0"/>
                    <a:pt x="19108" y="810"/>
                    <a:pt x="19523" y="810"/>
                  </a:cubicBezTo>
                  <a:lnTo>
                    <a:pt x="19523" y="513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301" name="Shape 301"/>
            <p:cNvSpPr/>
            <p:nvPr/>
          </p:nvSpPr>
          <p:spPr>
            <a:xfrm>
              <a:off x="0" y="117306"/>
              <a:ext cx="35630" cy="7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7053" y="0"/>
                    <a:pt x="11368" y="0"/>
                  </a:cubicBezTo>
                  <a:cubicBezTo>
                    <a:pt x="4547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4547" y="21600"/>
                    <a:pt x="11368" y="21600"/>
                  </a:cubicBezTo>
                  <a:cubicBezTo>
                    <a:pt x="17053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302" name="Shape 302"/>
            <p:cNvSpPr/>
            <p:nvPr/>
          </p:nvSpPr>
          <p:spPr>
            <a:xfrm>
              <a:off x="99852" y="67914"/>
              <a:ext cx="35631" cy="12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5916" y="0"/>
                    <a:pt x="10232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0232" y="21600"/>
                  </a:cubicBezTo>
                  <a:cubicBezTo>
                    <a:pt x="15916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303" name="Shape 303"/>
            <p:cNvSpPr/>
            <p:nvPr/>
          </p:nvSpPr>
          <p:spPr>
            <a:xfrm>
              <a:off x="197945" y="-1"/>
              <a:ext cx="35631" cy="22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0"/>
                  </a:moveTo>
                  <a:cubicBezTo>
                    <a:pt x="21600" y="720"/>
                    <a:pt x="17053" y="0"/>
                    <a:pt x="11368" y="0"/>
                  </a:cubicBezTo>
                  <a:cubicBezTo>
                    <a:pt x="5684" y="0"/>
                    <a:pt x="0" y="720"/>
                    <a:pt x="0" y="1620"/>
                  </a:cubicBezTo>
                  <a:cubicBezTo>
                    <a:pt x="0" y="19980"/>
                    <a:pt x="0" y="19980"/>
                    <a:pt x="0" y="19980"/>
                  </a:cubicBezTo>
                  <a:cubicBezTo>
                    <a:pt x="0" y="20880"/>
                    <a:pt x="5684" y="21600"/>
                    <a:pt x="11368" y="21600"/>
                  </a:cubicBezTo>
                  <a:cubicBezTo>
                    <a:pt x="17053" y="21600"/>
                    <a:pt x="21600" y="20880"/>
                    <a:pt x="21600" y="19980"/>
                  </a:cubicBezTo>
                  <a:lnTo>
                    <a:pt x="21600" y="16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304" name="Shape 304"/>
            <p:cNvSpPr/>
            <p:nvPr/>
          </p:nvSpPr>
          <p:spPr>
            <a:xfrm>
              <a:off x="297797" y="67914"/>
              <a:ext cx="35631" cy="12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0232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0232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305" name="Shape 305"/>
            <p:cNvSpPr/>
            <p:nvPr/>
          </p:nvSpPr>
          <p:spPr>
            <a:xfrm>
              <a:off x="395450" y="117306"/>
              <a:ext cx="37831" cy="7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6200" y="0"/>
                    <a:pt x="10800" y="0"/>
                  </a:cubicBezTo>
                  <a:cubicBezTo>
                    <a:pt x="5400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5400" y="21600"/>
                    <a:pt x="10800" y="21600"/>
                  </a:cubicBezTo>
                  <a:cubicBezTo>
                    <a:pt x="16200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306" name="Shape 306"/>
            <p:cNvSpPr/>
            <p:nvPr/>
          </p:nvSpPr>
          <p:spPr>
            <a:xfrm>
              <a:off x="495302" y="67914"/>
              <a:ext cx="36071" cy="12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1368" y="0"/>
                  </a:cubicBezTo>
                  <a:cubicBezTo>
                    <a:pt x="4547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4547" y="21600"/>
                    <a:pt x="11368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307" name="Shape 307"/>
            <p:cNvSpPr/>
            <p:nvPr/>
          </p:nvSpPr>
          <p:spPr>
            <a:xfrm>
              <a:off x="595155" y="-1"/>
              <a:ext cx="36071" cy="22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0"/>
                  </a:moveTo>
                  <a:cubicBezTo>
                    <a:pt x="21600" y="720"/>
                    <a:pt x="17053" y="0"/>
                    <a:pt x="10232" y="0"/>
                  </a:cubicBezTo>
                  <a:cubicBezTo>
                    <a:pt x="4547" y="0"/>
                    <a:pt x="0" y="720"/>
                    <a:pt x="0" y="1620"/>
                  </a:cubicBezTo>
                  <a:cubicBezTo>
                    <a:pt x="0" y="19980"/>
                    <a:pt x="0" y="19980"/>
                    <a:pt x="0" y="19980"/>
                  </a:cubicBezTo>
                  <a:cubicBezTo>
                    <a:pt x="0" y="20880"/>
                    <a:pt x="4547" y="21600"/>
                    <a:pt x="10232" y="21600"/>
                  </a:cubicBezTo>
                  <a:cubicBezTo>
                    <a:pt x="17053" y="21600"/>
                    <a:pt x="21600" y="20880"/>
                    <a:pt x="21600" y="19980"/>
                  </a:cubicBezTo>
                  <a:lnTo>
                    <a:pt x="21600" y="16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93247" y="67914"/>
              <a:ext cx="36071" cy="12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91"/>
                  </a:moveTo>
                  <a:cubicBezTo>
                    <a:pt x="21600" y="1329"/>
                    <a:pt x="17053" y="0"/>
                    <a:pt x="11368" y="0"/>
                  </a:cubicBezTo>
                  <a:cubicBezTo>
                    <a:pt x="5684" y="0"/>
                    <a:pt x="0" y="1329"/>
                    <a:pt x="0" y="2991"/>
                  </a:cubicBezTo>
                  <a:cubicBezTo>
                    <a:pt x="0" y="18609"/>
                    <a:pt x="0" y="18609"/>
                    <a:pt x="0" y="18609"/>
                  </a:cubicBezTo>
                  <a:cubicBezTo>
                    <a:pt x="0" y="20271"/>
                    <a:pt x="5684" y="21600"/>
                    <a:pt x="11368" y="21600"/>
                  </a:cubicBezTo>
                  <a:cubicBezTo>
                    <a:pt x="17053" y="21600"/>
                    <a:pt x="21600" y="20271"/>
                    <a:pt x="21600" y="18609"/>
                  </a:cubicBezTo>
                  <a:lnTo>
                    <a:pt x="21600" y="29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  <p:sp>
          <p:nvSpPr>
            <p:cNvPr id="309" name="Shape 309"/>
            <p:cNvSpPr/>
            <p:nvPr/>
          </p:nvSpPr>
          <p:spPr>
            <a:xfrm>
              <a:off x="793099" y="117306"/>
              <a:ext cx="36072" cy="7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38"/>
                  </a:moveTo>
                  <a:cubicBezTo>
                    <a:pt x="21600" y="2215"/>
                    <a:pt x="17053" y="0"/>
                    <a:pt x="10232" y="0"/>
                  </a:cubicBezTo>
                  <a:cubicBezTo>
                    <a:pt x="4547" y="0"/>
                    <a:pt x="0" y="2215"/>
                    <a:pt x="0" y="5538"/>
                  </a:cubicBezTo>
                  <a:cubicBezTo>
                    <a:pt x="0" y="16615"/>
                    <a:pt x="0" y="16615"/>
                    <a:pt x="0" y="16615"/>
                  </a:cubicBezTo>
                  <a:cubicBezTo>
                    <a:pt x="0" y="19385"/>
                    <a:pt x="4547" y="21600"/>
                    <a:pt x="10232" y="21600"/>
                  </a:cubicBezTo>
                  <a:cubicBezTo>
                    <a:pt x="17053" y="21600"/>
                    <a:pt x="21600" y="19385"/>
                    <a:pt x="21600" y="16615"/>
                  </a:cubicBezTo>
                  <a:lnTo>
                    <a:pt x="21600" y="553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b="1" sz="3000">
                  <a:solidFill>
                    <a:srgbClr val="0096D6"/>
                  </a:solidFill>
                  <a:latin typeface="CiscoSans ExtraLight"/>
                  <a:ea typeface="CiscoSans ExtraLight"/>
                  <a:cs typeface="CiscoSans ExtraLight"/>
                  <a:sym typeface="CiscoSans ExtraLight"/>
                </a:defRPr>
              </a:pPr>
            </a:p>
          </p:txBody>
        </p:sp>
      </p:grpSp>
      <p:sp>
        <p:nvSpPr>
          <p:cNvPr id="311" name="Shape 311"/>
          <p:cNvSpPr/>
          <p:nvPr>
            <p:ph type="body" idx="1"/>
          </p:nvPr>
        </p:nvSpPr>
        <p:spPr>
          <a:xfrm>
            <a:off x="236383" y="4464067"/>
            <a:ext cx="8112126" cy="2098676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  <a:lvl2pPr marL="0" indent="45720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2pPr>
            <a:lvl3pPr marL="0" indent="91440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3pPr>
            <a:lvl4pPr marL="0" indent="137160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4pPr>
            <a:lvl5pPr marL="0" indent="1828800" defTabSz="914400">
              <a:lnSpc>
                <a:spcPct val="95000"/>
              </a:lnSpc>
              <a:spcBef>
                <a:spcPts val="1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12" name="Shape 312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FFFFFF"/>
                </a:solidFill>
              </a:rPr>
              <a:t>‹#›</a:t>
            </a:r>
          </a:p>
        </p:txBody>
      </p:sp>
      <p:sp>
        <p:nvSpPr>
          <p:cNvPr id="313" name="Shape 313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FFFFFF"/>
                </a:solidFill>
              </a:rPr>
              <a:t>© 2014 Cisco and/or its affiliates. All rights reserved.</a:t>
            </a:r>
          </a:p>
        </p:txBody>
      </p:sp>
    </p:spTree>
  </p:cSld>
  <p:clrMapOvr>
    <a:masterClrMapping/>
  </p:clrMapOvr>
  <p:transition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316" name="Shape 316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317" name="image2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4.png" descr="C:\Documents and Settings\contractor\Desktop\Pattern_Half_P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375" y="3106738"/>
            <a:ext cx="8477250" cy="3438526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/>
        </p:nvSpPr>
        <p:spPr>
          <a:xfrm>
            <a:off x="217357" y="3020517"/>
            <a:ext cx="8694295" cy="33577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b="1" sz="30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20" name="Shape 320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21" name="Shape 321"/>
          <p:cNvSpPr/>
          <p:nvPr>
            <p:ph type="title"/>
          </p:nvPr>
        </p:nvSpPr>
        <p:spPr>
          <a:xfrm>
            <a:off x="221393" y="399143"/>
            <a:ext cx="8112126" cy="24070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5000"/>
              </a:lnSpc>
              <a:defRPr spc="-150" sz="5400">
                <a:solidFill>
                  <a:srgbClr val="2BBC9B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50" sz="5400">
                <a:solidFill>
                  <a:srgbClr val="2BBC9B"/>
                </a:solidFill>
              </a:rPr>
              <a:t>Title Text</a:t>
            </a:r>
          </a:p>
        </p:txBody>
      </p:sp>
      <p:sp>
        <p:nvSpPr>
          <p:cNvPr id="322" name="Shape 322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23" name="Shape 323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sp>
        <p:nvSpPr>
          <p:cNvPr id="324" name="Shape 324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</p:spTree>
  </p:cSld>
  <p:clrMapOvr>
    <a:masterClrMapping/>
  </p:clrMapOvr>
  <p:transition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327" name="Shape 327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328" name="image2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3.png" descr="C:\Documents and Settings\contractor\Desktop\Blue_Green_Gradi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6312989" y="3708603"/>
            <a:ext cx="116617" cy="4418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1" name="Shape 331"/>
          <p:cNvSpPr/>
          <p:nvPr/>
        </p:nvSpPr>
        <p:spPr>
          <a:xfrm>
            <a:off x="6992342" y="3697604"/>
            <a:ext cx="337643" cy="466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6480"/>
                </a:moveTo>
                <a:cubicBezTo>
                  <a:pt x="21600" y="6210"/>
                  <a:pt x="18993" y="5400"/>
                  <a:pt x="15641" y="5400"/>
                </a:cubicBezTo>
                <a:cubicBezTo>
                  <a:pt x="11172" y="5400"/>
                  <a:pt x="7821" y="7560"/>
                  <a:pt x="7821" y="10800"/>
                </a:cubicBezTo>
                <a:cubicBezTo>
                  <a:pt x="7821" y="13770"/>
                  <a:pt x="10800" y="16200"/>
                  <a:pt x="15641" y="16200"/>
                </a:cubicBezTo>
                <a:cubicBezTo>
                  <a:pt x="18993" y="16200"/>
                  <a:pt x="21228" y="15390"/>
                  <a:pt x="21600" y="15120"/>
                </a:cubicBezTo>
                <a:cubicBezTo>
                  <a:pt x="21600" y="20790"/>
                  <a:pt x="21600" y="20790"/>
                  <a:pt x="21600" y="20790"/>
                </a:cubicBezTo>
                <a:cubicBezTo>
                  <a:pt x="20855" y="21060"/>
                  <a:pt x="18248" y="21600"/>
                  <a:pt x="15269" y="21600"/>
                </a:cubicBezTo>
                <a:cubicBezTo>
                  <a:pt x="7076" y="21600"/>
                  <a:pt x="0" y="17550"/>
                  <a:pt x="0" y="10800"/>
                </a:cubicBezTo>
                <a:cubicBezTo>
                  <a:pt x="0" y="4590"/>
                  <a:pt x="6331" y="0"/>
                  <a:pt x="15269" y="0"/>
                </a:cubicBezTo>
                <a:cubicBezTo>
                  <a:pt x="18621" y="0"/>
                  <a:pt x="20855" y="810"/>
                  <a:pt x="21600" y="810"/>
                </a:cubicBezTo>
                <a:lnTo>
                  <a:pt x="21600" y="648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2" name="Shape 332"/>
          <p:cNvSpPr/>
          <p:nvPr/>
        </p:nvSpPr>
        <p:spPr>
          <a:xfrm>
            <a:off x="5824830" y="3697604"/>
            <a:ext cx="337643" cy="466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6480"/>
                </a:moveTo>
                <a:cubicBezTo>
                  <a:pt x="21228" y="6210"/>
                  <a:pt x="18993" y="5400"/>
                  <a:pt x="15641" y="5400"/>
                </a:cubicBezTo>
                <a:cubicBezTo>
                  <a:pt x="10800" y="5400"/>
                  <a:pt x="7821" y="7560"/>
                  <a:pt x="7821" y="10800"/>
                </a:cubicBezTo>
                <a:cubicBezTo>
                  <a:pt x="7821" y="13770"/>
                  <a:pt x="10800" y="16200"/>
                  <a:pt x="15641" y="16200"/>
                </a:cubicBezTo>
                <a:cubicBezTo>
                  <a:pt x="18993" y="16200"/>
                  <a:pt x="21228" y="15390"/>
                  <a:pt x="21600" y="15120"/>
                </a:cubicBezTo>
                <a:cubicBezTo>
                  <a:pt x="21600" y="20790"/>
                  <a:pt x="21600" y="20790"/>
                  <a:pt x="21600" y="20790"/>
                </a:cubicBezTo>
                <a:cubicBezTo>
                  <a:pt x="20855" y="21060"/>
                  <a:pt x="18248" y="21600"/>
                  <a:pt x="14897" y="21600"/>
                </a:cubicBezTo>
                <a:cubicBezTo>
                  <a:pt x="7076" y="21600"/>
                  <a:pt x="0" y="17550"/>
                  <a:pt x="0" y="10800"/>
                </a:cubicBezTo>
                <a:cubicBezTo>
                  <a:pt x="0" y="4590"/>
                  <a:pt x="6331" y="0"/>
                  <a:pt x="14897" y="0"/>
                </a:cubicBezTo>
                <a:cubicBezTo>
                  <a:pt x="18248" y="0"/>
                  <a:pt x="20855" y="810"/>
                  <a:pt x="21600" y="810"/>
                </a:cubicBezTo>
                <a:lnTo>
                  <a:pt x="21600" y="648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3" name="Shape 333"/>
          <p:cNvSpPr/>
          <p:nvPr/>
        </p:nvSpPr>
        <p:spPr>
          <a:xfrm>
            <a:off x="7452022" y="3697604"/>
            <a:ext cx="463751" cy="466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0"/>
                </a:moveTo>
                <a:cubicBezTo>
                  <a:pt x="21600" y="16740"/>
                  <a:pt x="17280" y="21600"/>
                  <a:pt x="10800" y="21600"/>
                </a:cubicBezTo>
                <a:cubicBezTo>
                  <a:pt x="4320" y="21600"/>
                  <a:pt x="0" y="16740"/>
                  <a:pt x="0" y="10800"/>
                </a:cubicBezTo>
                <a:cubicBezTo>
                  <a:pt x="0" y="4860"/>
                  <a:pt x="4320" y="0"/>
                  <a:pt x="10800" y="0"/>
                </a:cubicBezTo>
                <a:cubicBezTo>
                  <a:pt x="17280" y="0"/>
                  <a:pt x="21600" y="4860"/>
                  <a:pt x="21600" y="10800"/>
                </a:cubicBezTo>
                <a:moveTo>
                  <a:pt x="10800" y="5400"/>
                </a:moveTo>
                <a:cubicBezTo>
                  <a:pt x="7830" y="5400"/>
                  <a:pt x="5400" y="7830"/>
                  <a:pt x="5400" y="10800"/>
                </a:cubicBezTo>
                <a:cubicBezTo>
                  <a:pt x="5400" y="13770"/>
                  <a:pt x="7830" y="16200"/>
                  <a:pt x="10800" y="16200"/>
                </a:cubicBezTo>
                <a:cubicBezTo>
                  <a:pt x="13770" y="16200"/>
                  <a:pt x="16200" y="13770"/>
                  <a:pt x="16200" y="10800"/>
                </a:cubicBezTo>
                <a:cubicBezTo>
                  <a:pt x="16200" y="7830"/>
                  <a:pt x="13770" y="5400"/>
                  <a:pt x="10800" y="54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4" name="Shape 334"/>
          <p:cNvSpPr/>
          <p:nvPr/>
        </p:nvSpPr>
        <p:spPr>
          <a:xfrm>
            <a:off x="6580116" y="3697604"/>
            <a:ext cx="302388" cy="466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523" y="5130"/>
                </a:moveTo>
                <a:cubicBezTo>
                  <a:pt x="19523" y="5130"/>
                  <a:pt x="15785" y="4590"/>
                  <a:pt x="13292" y="4590"/>
                </a:cubicBezTo>
                <a:cubicBezTo>
                  <a:pt x="9969" y="4590"/>
                  <a:pt x="8308" y="5130"/>
                  <a:pt x="8308" y="6210"/>
                </a:cubicBezTo>
                <a:cubicBezTo>
                  <a:pt x="8308" y="7560"/>
                  <a:pt x="10800" y="7830"/>
                  <a:pt x="12046" y="8100"/>
                </a:cubicBezTo>
                <a:cubicBezTo>
                  <a:pt x="14123" y="8640"/>
                  <a:pt x="14123" y="8640"/>
                  <a:pt x="14123" y="8640"/>
                </a:cubicBezTo>
                <a:cubicBezTo>
                  <a:pt x="19523" y="9720"/>
                  <a:pt x="21600" y="12150"/>
                  <a:pt x="21600" y="14580"/>
                </a:cubicBezTo>
                <a:cubicBezTo>
                  <a:pt x="21600" y="19710"/>
                  <a:pt x="14538" y="21600"/>
                  <a:pt x="8723" y="21600"/>
                </a:cubicBezTo>
                <a:cubicBezTo>
                  <a:pt x="4154" y="21600"/>
                  <a:pt x="415" y="21060"/>
                  <a:pt x="0" y="20790"/>
                </a:cubicBezTo>
                <a:cubicBezTo>
                  <a:pt x="0" y="16200"/>
                  <a:pt x="0" y="16200"/>
                  <a:pt x="0" y="16200"/>
                </a:cubicBezTo>
                <a:cubicBezTo>
                  <a:pt x="831" y="16200"/>
                  <a:pt x="4154" y="17010"/>
                  <a:pt x="7477" y="17010"/>
                </a:cubicBezTo>
                <a:cubicBezTo>
                  <a:pt x="11631" y="17010"/>
                  <a:pt x="13292" y="16200"/>
                  <a:pt x="13292" y="15120"/>
                </a:cubicBezTo>
                <a:cubicBezTo>
                  <a:pt x="13292" y="14040"/>
                  <a:pt x="11631" y="13230"/>
                  <a:pt x="9554" y="12960"/>
                </a:cubicBezTo>
                <a:cubicBezTo>
                  <a:pt x="9138" y="12960"/>
                  <a:pt x="8723" y="12690"/>
                  <a:pt x="7892" y="12690"/>
                </a:cubicBezTo>
                <a:cubicBezTo>
                  <a:pt x="3738" y="11610"/>
                  <a:pt x="0" y="9990"/>
                  <a:pt x="0" y="6480"/>
                </a:cubicBezTo>
                <a:cubicBezTo>
                  <a:pt x="0" y="2700"/>
                  <a:pt x="4154" y="0"/>
                  <a:pt x="11631" y="0"/>
                </a:cubicBezTo>
                <a:cubicBezTo>
                  <a:pt x="15369" y="0"/>
                  <a:pt x="19108" y="810"/>
                  <a:pt x="19523" y="810"/>
                </a:cubicBezTo>
                <a:lnTo>
                  <a:pt x="19523" y="513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5" name="Shape 335"/>
          <p:cNvSpPr/>
          <p:nvPr/>
        </p:nvSpPr>
        <p:spPr>
          <a:xfrm>
            <a:off x="5592955" y="3082439"/>
            <a:ext cx="109836" cy="227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7053" y="0"/>
                  <a:pt x="11368" y="0"/>
                </a:cubicBezTo>
                <a:cubicBezTo>
                  <a:pt x="4547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4547" y="21600"/>
                  <a:pt x="11368" y="21600"/>
                </a:cubicBezTo>
                <a:cubicBezTo>
                  <a:pt x="17053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6" name="Shape 336"/>
          <p:cNvSpPr/>
          <p:nvPr/>
        </p:nvSpPr>
        <p:spPr>
          <a:xfrm>
            <a:off x="5900763" y="2930180"/>
            <a:ext cx="109836" cy="3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5916" y="0"/>
                  <a:pt x="10232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0232" y="21600"/>
                </a:cubicBezTo>
                <a:cubicBezTo>
                  <a:pt x="15916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7" name="Shape 337"/>
          <p:cNvSpPr/>
          <p:nvPr/>
        </p:nvSpPr>
        <p:spPr>
          <a:xfrm>
            <a:off x="6203153" y="2720821"/>
            <a:ext cx="109836" cy="698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20"/>
                </a:moveTo>
                <a:cubicBezTo>
                  <a:pt x="21600" y="720"/>
                  <a:pt x="17053" y="0"/>
                  <a:pt x="11368" y="0"/>
                </a:cubicBezTo>
                <a:cubicBezTo>
                  <a:pt x="5684" y="0"/>
                  <a:pt x="0" y="720"/>
                  <a:pt x="0" y="1620"/>
                </a:cubicBezTo>
                <a:cubicBezTo>
                  <a:pt x="0" y="19980"/>
                  <a:pt x="0" y="19980"/>
                  <a:pt x="0" y="19980"/>
                </a:cubicBezTo>
                <a:cubicBezTo>
                  <a:pt x="0" y="20880"/>
                  <a:pt x="5684" y="21600"/>
                  <a:pt x="11368" y="21600"/>
                </a:cubicBezTo>
                <a:cubicBezTo>
                  <a:pt x="17053" y="21600"/>
                  <a:pt x="21600" y="20880"/>
                  <a:pt x="21600" y="19980"/>
                </a:cubicBezTo>
                <a:lnTo>
                  <a:pt x="21600" y="162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8" name="Shape 338"/>
          <p:cNvSpPr/>
          <p:nvPr/>
        </p:nvSpPr>
        <p:spPr>
          <a:xfrm>
            <a:off x="6510963" y="2930181"/>
            <a:ext cx="109836" cy="37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0232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0232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39" name="Shape 339"/>
          <p:cNvSpPr/>
          <p:nvPr/>
        </p:nvSpPr>
        <p:spPr>
          <a:xfrm>
            <a:off x="6811994" y="3082439"/>
            <a:ext cx="116617" cy="227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6200" y="0"/>
                  <a:pt x="10800" y="0"/>
                </a:cubicBezTo>
                <a:cubicBezTo>
                  <a:pt x="5400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5400" y="21600"/>
                  <a:pt x="10800" y="21600"/>
                </a:cubicBezTo>
                <a:cubicBezTo>
                  <a:pt x="16200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40" name="Shape 340"/>
          <p:cNvSpPr/>
          <p:nvPr/>
        </p:nvSpPr>
        <p:spPr>
          <a:xfrm>
            <a:off x="7119805" y="2930181"/>
            <a:ext cx="111192" cy="379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1368" y="0"/>
                </a:cubicBezTo>
                <a:cubicBezTo>
                  <a:pt x="4547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4547" y="21600"/>
                  <a:pt x="11368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41" name="Shape 341"/>
          <p:cNvSpPr/>
          <p:nvPr/>
        </p:nvSpPr>
        <p:spPr>
          <a:xfrm>
            <a:off x="7427617" y="2720823"/>
            <a:ext cx="111192" cy="698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20"/>
                </a:moveTo>
                <a:cubicBezTo>
                  <a:pt x="21600" y="720"/>
                  <a:pt x="17053" y="0"/>
                  <a:pt x="10232" y="0"/>
                </a:cubicBezTo>
                <a:cubicBezTo>
                  <a:pt x="4547" y="0"/>
                  <a:pt x="0" y="720"/>
                  <a:pt x="0" y="1620"/>
                </a:cubicBezTo>
                <a:cubicBezTo>
                  <a:pt x="0" y="19980"/>
                  <a:pt x="0" y="19980"/>
                  <a:pt x="0" y="19980"/>
                </a:cubicBezTo>
                <a:cubicBezTo>
                  <a:pt x="0" y="20880"/>
                  <a:pt x="4547" y="21600"/>
                  <a:pt x="10232" y="21600"/>
                </a:cubicBezTo>
                <a:cubicBezTo>
                  <a:pt x="17053" y="21600"/>
                  <a:pt x="21600" y="20880"/>
                  <a:pt x="21600" y="19980"/>
                </a:cubicBezTo>
                <a:lnTo>
                  <a:pt x="21600" y="162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7730001" y="2930181"/>
            <a:ext cx="111192" cy="379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991"/>
                </a:moveTo>
                <a:cubicBezTo>
                  <a:pt x="21600" y="1329"/>
                  <a:pt x="17053" y="0"/>
                  <a:pt x="11368" y="0"/>
                </a:cubicBezTo>
                <a:cubicBezTo>
                  <a:pt x="5684" y="0"/>
                  <a:pt x="0" y="1329"/>
                  <a:pt x="0" y="2991"/>
                </a:cubicBezTo>
                <a:cubicBezTo>
                  <a:pt x="0" y="18609"/>
                  <a:pt x="0" y="18609"/>
                  <a:pt x="0" y="18609"/>
                </a:cubicBezTo>
                <a:cubicBezTo>
                  <a:pt x="0" y="20271"/>
                  <a:pt x="5684" y="21600"/>
                  <a:pt x="11368" y="21600"/>
                </a:cubicBezTo>
                <a:cubicBezTo>
                  <a:pt x="17053" y="21600"/>
                  <a:pt x="21600" y="20271"/>
                  <a:pt x="21600" y="18609"/>
                </a:cubicBezTo>
                <a:lnTo>
                  <a:pt x="21600" y="29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43" name="Shape 343"/>
          <p:cNvSpPr/>
          <p:nvPr/>
        </p:nvSpPr>
        <p:spPr>
          <a:xfrm>
            <a:off x="8037814" y="3082439"/>
            <a:ext cx="111192" cy="227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5538"/>
                </a:moveTo>
                <a:cubicBezTo>
                  <a:pt x="21600" y="2215"/>
                  <a:pt x="17053" y="0"/>
                  <a:pt x="10232" y="0"/>
                </a:cubicBezTo>
                <a:cubicBezTo>
                  <a:pt x="4547" y="0"/>
                  <a:pt x="0" y="2215"/>
                  <a:pt x="0" y="5538"/>
                </a:cubicBezTo>
                <a:cubicBezTo>
                  <a:pt x="0" y="16615"/>
                  <a:pt x="0" y="16615"/>
                  <a:pt x="0" y="16615"/>
                </a:cubicBezTo>
                <a:cubicBezTo>
                  <a:pt x="0" y="19385"/>
                  <a:pt x="4547" y="21600"/>
                  <a:pt x="10232" y="21600"/>
                </a:cubicBezTo>
                <a:cubicBezTo>
                  <a:pt x="17053" y="21600"/>
                  <a:pt x="21600" y="19385"/>
                  <a:pt x="21600" y="16615"/>
                </a:cubicBezTo>
                <a:lnTo>
                  <a:pt x="21600" y="55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b="1" sz="3000">
                <a:solidFill>
                  <a:srgbClr val="0096D6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pPr>
          </a:p>
        </p:txBody>
      </p:sp>
      <p:sp>
        <p:nvSpPr>
          <p:cNvPr id="344" name="Shape 344"/>
          <p:cNvSpPr/>
          <p:nvPr/>
        </p:nvSpPr>
        <p:spPr>
          <a:xfrm>
            <a:off x="644690" y="3060487"/>
            <a:ext cx="2517390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b="1" sz="3600">
                <a:solidFill>
                  <a:srgbClr val="FFFFFF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</a:rPr>
              <a:t>Thank you.</a:t>
            </a:r>
          </a:p>
        </p:txBody>
      </p:sp>
    </p:spTree>
  </p:cSld>
  <p:clrMapOvr>
    <a:masterClrMapping/>
  </p:clrMapOvr>
  <p:transition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347" name="Shape 347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348" name="image2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3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>
            <p:ph type="title"/>
          </p:nvPr>
        </p:nvSpPr>
        <p:spPr>
          <a:xfrm>
            <a:off x="229701" y="0"/>
            <a:ext cx="8588863" cy="1270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0000"/>
              </a:lnSpc>
              <a:defRPr spc="-100" sz="3600">
                <a:solidFill>
                  <a:srgbClr val="008B8C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3600">
                <a:solidFill>
                  <a:srgbClr val="008B8C"/>
                </a:solidFill>
              </a:rPr>
              <a:t>Title Text</a:t>
            </a:r>
          </a:p>
        </p:txBody>
      </p:sp>
      <p:sp>
        <p:nvSpPr>
          <p:cNvPr id="350" name="Shape 350"/>
          <p:cNvSpPr/>
          <p:nvPr>
            <p:ph type="body" idx="1"/>
          </p:nvPr>
        </p:nvSpPr>
        <p:spPr>
          <a:xfrm>
            <a:off x="229700" y="1339744"/>
            <a:ext cx="8551442" cy="5518256"/>
          </a:xfrm>
          <a:prstGeom prst="rect">
            <a:avLst/>
          </a:prstGeom>
        </p:spPr>
        <p:txBody>
          <a:bodyPr/>
          <a:lstStyle>
            <a:lvl1pPr marL="228600" indent="-22860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Pct val="90000"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  <a:lvl2pPr marL="0" indent="396875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2pPr>
            <a:lvl3pPr marL="0" indent="569912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3pPr>
            <a:lvl4pPr marL="0" indent="688975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4pPr>
            <a:lvl5pPr marL="0" indent="801687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One</a:t>
            </a:r>
            <a:endParaRPr sz="2000">
              <a:solidFill>
                <a:srgbClr val="54656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Two</a:t>
            </a:r>
            <a:endParaRPr sz="2000">
              <a:solidFill>
                <a:srgbClr val="54656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Three</a:t>
            </a:r>
            <a:endParaRPr sz="2000">
              <a:solidFill>
                <a:srgbClr val="54656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Four</a:t>
            </a:r>
            <a:endParaRPr sz="2000">
              <a:solidFill>
                <a:srgbClr val="54656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353" name="Shape 353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354" name="image2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3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>
            <p:ph type="title"/>
          </p:nvPr>
        </p:nvSpPr>
        <p:spPr>
          <a:xfrm>
            <a:off x="655637" y="0"/>
            <a:ext cx="8145463" cy="1295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0000"/>
              </a:lnSpc>
              <a:defRPr spc="-100" sz="3600">
                <a:solidFill>
                  <a:srgbClr val="008B8C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3600">
                <a:solidFill>
                  <a:srgbClr val="008B8C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/>
        </p:nvSpPr>
        <p:spPr>
          <a:xfrm>
            <a:off x="251373" y="6590480"/>
            <a:ext cx="3291927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© 2014 Cisco and/or its affiliates. All rights reserved.</a:t>
            </a:r>
          </a:p>
        </p:txBody>
      </p:sp>
      <p:sp>
        <p:nvSpPr>
          <p:cNvPr id="358" name="Shape 358"/>
          <p:cNvSpPr/>
          <p:nvPr/>
        </p:nvSpPr>
        <p:spPr>
          <a:xfrm>
            <a:off x="8722002" y="6584642"/>
            <a:ext cx="187952" cy="17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1060" tIns="41060" rIns="41060" bIns="41060" anchor="b">
            <a:spAutoFit/>
          </a:bodyPr>
          <a:lstStyle>
            <a:lvl1pPr algn="r" defTabSz="814387">
              <a:defRPr b="1" sz="600">
                <a:solidFill>
                  <a:srgbClr val="C0C0C0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">
                <a:solidFill>
                  <a:srgbClr val="C0C0C0"/>
                </a:solidFill>
              </a:rPr>
              <a:t>‹#›</a:t>
            </a:r>
          </a:p>
        </p:txBody>
      </p:sp>
      <p:pic>
        <p:nvPicPr>
          <p:cNvPr id="359" name="image2.jpeg" descr="bottom b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" y="6378338"/>
            <a:ext cx="8477250" cy="162913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>
            <p:ph type="title"/>
          </p:nvPr>
        </p:nvSpPr>
        <p:spPr>
          <a:xfrm>
            <a:off x="655637" y="0"/>
            <a:ext cx="8145463" cy="1295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lnSpc>
                <a:spcPct val="80000"/>
              </a:lnSpc>
              <a:defRPr spc="-100" sz="3600">
                <a:solidFill>
                  <a:srgbClr val="008B8C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3600">
                <a:solidFill>
                  <a:srgbClr val="008B8C"/>
                </a:solidFill>
              </a:rPr>
              <a:t>Title Text</a:t>
            </a:r>
          </a:p>
        </p:txBody>
      </p:sp>
      <p:sp>
        <p:nvSpPr>
          <p:cNvPr id="361" name="Shape 361"/>
          <p:cNvSpPr/>
          <p:nvPr>
            <p:ph type="body" idx="1"/>
          </p:nvPr>
        </p:nvSpPr>
        <p:spPr>
          <a:xfrm>
            <a:off x="655637" y="1781175"/>
            <a:ext cx="3894139" cy="50768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Pct val="90000"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1pPr>
            <a:lvl2pPr marL="0" indent="396875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2pPr>
            <a:lvl3pPr marL="0" indent="569912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3pPr>
            <a:lvl4pPr marL="0" indent="688975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4pPr>
            <a:lvl5pPr marL="0" indent="801687" defTabSz="914400">
              <a:lnSpc>
                <a:spcPct val="95000"/>
              </a:lnSpc>
              <a:spcBef>
                <a:spcPts val="1400"/>
              </a:spcBef>
              <a:buClr>
                <a:srgbClr val="6DB344"/>
              </a:buClr>
              <a:buSzTx/>
              <a:buNone/>
              <a:defRPr sz="2000">
                <a:solidFill>
                  <a:srgbClr val="546568"/>
                </a:solidFill>
                <a:latin typeface="CiscoSans ExtraLight"/>
                <a:ea typeface="CiscoSans ExtraLight"/>
                <a:cs typeface="CiscoSans ExtraLight"/>
                <a:sym typeface="CiscoSans Extra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One</a:t>
            </a:r>
            <a:endParaRPr sz="2000">
              <a:solidFill>
                <a:srgbClr val="54656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Two</a:t>
            </a:r>
            <a:endParaRPr sz="2000">
              <a:solidFill>
                <a:srgbClr val="54656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Three</a:t>
            </a:r>
            <a:endParaRPr sz="2000">
              <a:solidFill>
                <a:srgbClr val="54656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Four</a:t>
            </a:r>
            <a:endParaRPr sz="2000">
              <a:solidFill>
                <a:srgbClr val="54656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4656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lors">
    <p:bg>
      <p:bgPr>
        <a:solidFill>
          <a:srgbClr val="F0F1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roup 368"/>
          <p:cNvGrpSpPr/>
          <p:nvPr/>
        </p:nvGrpSpPr>
        <p:grpSpPr>
          <a:xfrm>
            <a:off x="181507" y="168148"/>
            <a:ext cx="1958076" cy="1527178"/>
            <a:chOff x="0" y="0"/>
            <a:chExt cx="1958075" cy="1527176"/>
          </a:xfrm>
        </p:grpSpPr>
        <p:sp>
          <p:nvSpPr>
            <p:cNvPr id="363" name="Shape 363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01BF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4" name="Shape 364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01bf01  </a:t>
              </a:r>
            </a:p>
          </p:txBody>
        </p:sp>
        <p:sp>
          <p:nvSpPr>
            <p:cNvPr id="365" name="Shape 365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191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1</a:t>
              </a:r>
            </a:p>
          </p:txBody>
        </p:sp>
        <p:sp>
          <p:nvSpPr>
            <p:cNvPr id="366" name="Shape 366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77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100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0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LIGHT GREEN</a:t>
              </a:r>
            </a:p>
          </p:txBody>
        </p:sp>
      </p:grpSp>
      <p:grpSp>
        <p:nvGrpSpPr>
          <p:cNvPr id="374" name="Group 374"/>
          <p:cNvGrpSpPr/>
          <p:nvPr/>
        </p:nvGrpSpPr>
        <p:grpSpPr>
          <a:xfrm>
            <a:off x="2618053" y="168148"/>
            <a:ext cx="1958077" cy="1527178"/>
            <a:chOff x="0" y="0"/>
            <a:chExt cx="1958075" cy="1527176"/>
          </a:xfrm>
        </p:grpSpPr>
        <p:sp>
          <p:nvSpPr>
            <p:cNvPr id="369" name="Shape 369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018D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0" name="Shape 370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018d01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141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1</a:t>
              </a:r>
            </a:p>
          </p:txBody>
        </p:sp>
        <p:sp>
          <p:nvSpPr>
            <p:cNvPr id="372" name="Shape 372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86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19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100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7</a:t>
              </a:r>
            </a:p>
          </p:txBody>
        </p:sp>
        <p:sp>
          <p:nvSpPr>
            <p:cNvPr id="373" name="Shape 373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DARK GREEN</a:t>
              </a:r>
            </a:p>
          </p:txBody>
        </p:sp>
      </p:grpSp>
      <p:grpSp>
        <p:nvGrpSpPr>
          <p:cNvPr id="380" name="Group 380"/>
          <p:cNvGrpSpPr/>
          <p:nvPr/>
        </p:nvGrpSpPr>
        <p:grpSpPr>
          <a:xfrm>
            <a:off x="181507" y="1844549"/>
            <a:ext cx="1958076" cy="1527178"/>
            <a:chOff x="0" y="0"/>
            <a:chExt cx="1958075" cy="1527176"/>
          </a:xfrm>
        </p:grpSpPr>
        <p:sp>
          <p:nvSpPr>
            <p:cNvPr id="375" name="Shape 375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E21D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6" name="Shape 376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e21d4c</a:t>
              </a:r>
            </a:p>
          </p:txBody>
        </p:sp>
        <p:sp>
          <p:nvSpPr>
            <p:cNvPr id="377" name="Shape 377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226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29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76</a:t>
              </a:r>
            </a:p>
          </p:txBody>
        </p:sp>
        <p:sp>
          <p:nvSpPr>
            <p:cNvPr id="378" name="Shape 378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5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99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65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1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LIGHT RED</a:t>
              </a:r>
            </a:p>
          </p:txBody>
        </p:sp>
      </p:grpSp>
      <p:grpSp>
        <p:nvGrpSpPr>
          <p:cNvPr id="386" name="Group 386"/>
          <p:cNvGrpSpPr/>
          <p:nvPr/>
        </p:nvGrpSpPr>
        <p:grpSpPr>
          <a:xfrm>
            <a:off x="2541853" y="1844549"/>
            <a:ext cx="1958077" cy="1527178"/>
            <a:chOff x="0" y="0"/>
            <a:chExt cx="1958075" cy="1527176"/>
          </a:xfrm>
        </p:grpSpPr>
        <p:sp>
          <p:nvSpPr>
            <p:cNvPr id="381" name="Shape 381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CE13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2" name="Shape 382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ce1340</a:t>
              </a:r>
            </a:p>
          </p:txBody>
        </p:sp>
        <p:sp>
          <p:nvSpPr>
            <p:cNvPr id="383" name="Shape 383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206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19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64</a:t>
              </a:r>
            </a:p>
          </p:txBody>
        </p:sp>
        <p:sp>
          <p:nvSpPr>
            <p:cNvPr id="384" name="Shape 384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13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100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74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3</a:t>
              </a:r>
            </a:p>
          </p:txBody>
        </p:sp>
        <p:sp>
          <p:nvSpPr>
            <p:cNvPr id="385" name="Shape 385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MEDIUM RED</a:t>
              </a:r>
            </a:p>
          </p:txBody>
        </p:sp>
      </p:grpSp>
      <p:grpSp>
        <p:nvGrpSpPr>
          <p:cNvPr id="392" name="Group 392"/>
          <p:cNvGrpSpPr/>
          <p:nvPr/>
        </p:nvGrpSpPr>
        <p:grpSpPr>
          <a:xfrm>
            <a:off x="4902200" y="1844549"/>
            <a:ext cx="1958076" cy="1527178"/>
            <a:chOff x="0" y="0"/>
            <a:chExt cx="1958075" cy="1527176"/>
          </a:xfrm>
        </p:grpSpPr>
        <p:sp>
          <p:nvSpPr>
            <p:cNvPr id="387" name="Shape 387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791F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8" name="Shape 388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791f3a</a:t>
              </a:r>
            </a:p>
          </p:txBody>
        </p:sp>
        <p:sp>
          <p:nvSpPr>
            <p:cNvPr id="389" name="Shape 389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121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31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58</a:t>
              </a:r>
            </a:p>
          </p:txBody>
        </p:sp>
        <p:sp>
          <p:nvSpPr>
            <p:cNvPr id="390" name="Shape 390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36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95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61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36</a:t>
              </a:r>
            </a:p>
          </p:txBody>
        </p:sp>
        <p:sp>
          <p:nvSpPr>
            <p:cNvPr id="391" name="Shape 391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DARK RED</a:t>
              </a:r>
            </a:p>
          </p:txBody>
        </p:sp>
      </p:grpSp>
      <p:grpSp>
        <p:nvGrpSpPr>
          <p:cNvPr id="398" name="Group 398"/>
          <p:cNvGrpSpPr/>
          <p:nvPr/>
        </p:nvGrpSpPr>
        <p:grpSpPr>
          <a:xfrm>
            <a:off x="181507" y="3597149"/>
            <a:ext cx="1958076" cy="1527178"/>
            <a:chOff x="0" y="0"/>
            <a:chExt cx="1958075" cy="1527176"/>
          </a:xfrm>
        </p:grpSpPr>
        <p:sp>
          <p:nvSpPr>
            <p:cNvPr id="393" name="Shape 393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17DA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4" name="Shape 394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17dae8</a:t>
              </a:r>
            </a:p>
          </p:txBody>
        </p:sp>
        <p:sp>
          <p:nvSpPr>
            <p:cNvPr id="395" name="Shape 395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23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218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232</a:t>
              </a:r>
            </a:p>
          </p:txBody>
        </p:sp>
        <p:sp>
          <p:nvSpPr>
            <p:cNvPr id="396" name="Shape 396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61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15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0</a:t>
              </a:r>
            </a:p>
          </p:txBody>
        </p:sp>
        <p:sp>
          <p:nvSpPr>
            <p:cNvPr id="397" name="Shape 397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LIGHT BLUE</a:t>
              </a:r>
            </a:p>
          </p:txBody>
        </p:sp>
      </p:grpSp>
      <p:grpSp>
        <p:nvGrpSpPr>
          <p:cNvPr id="404" name="Group 404"/>
          <p:cNvGrpSpPr/>
          <p:nvPr/>
        </p:nvGrpSpPr>
        <p:grpSpPr>
          <a:xfrm>
            <a:off x="2541853" y="3597149"/>
            <a:ext cx="1958077" cy="1527178"/>
            <a:chOff x="0" y="0"/>
            <a:chExt cx="1958075" cy="1527176"/>
          </a:xfrm>
        </p:grpSpPr>
        <p:sp>
          <p:nvSpPr>
            <p:cNvPr id="399" name="Shape 399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20B6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0" name="Shape 400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20b6c1</a:t>
              </a:r>
            </a:p>
          </p:txBody>
        </p:sp>
        <p:sp>
          <p:nvSpPr>
            <p:cNvPr id="401" name="Shape 401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32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182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193</a:t>
              </a:r>
            </a:p>
          </p:txBody>
        </p:sp>
        <p:sp>
          <p:nvSpPr>
            <p:cNvPr id="402" name="Shape 402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72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4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26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0</a:t>
              </a:r>
            </a:p>
          </p:txBody>
        </p:sp>
        <p:sp>
          <p:nvSpPr>
            <p:cNvPr id="403" name="Shape 403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MEDIUM BLUE</a:t>
              </a:r>
            </a:p>
          </p:txBody>
        </p:sp>
      </p:grpSp>
      <p:grpSp>
        <p:nvGrpSpPr>
          <p:cNvPr id="410" name="Group 410"/>
          <p:cNvGrpSpPr/>
          <p:nvPr/>
        </p:nvGrpSpPr>
        <p:grpSpPr>
          <a:xfrm>
            <a:off x="4902200" y="3597149"/>
            <a:ext cx="1958076" cy="1527178"/>
            <a:chOff x="0" y="0"/>
            <a:chExt cx="1958075" cy="1527176"/>
          </a:xfrm>
        </p:grpSpPr>
        <p:sp>
          <p:nvSpPr>
            <p:cNvPr id="405" name="Shape 405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0077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6" name="Shape 406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007794</a:t>
              </a:r>
            </a:p>
          </p:txBody>
        </p:sp>
        <p:sp>
          <p:nvSpPr>
            <p:cNvPr id="407" name="Shape 407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119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148</a:t>
              </a:r>
            </a:p>
          </p:txBody>
        </p:sp>
        <p:sp>
          <p:nvSpPr>
            <p:cNvPr id="408" name="Shape 408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88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42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30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5</a:t>
              </a:r>
            </a:p>
          </p:txBody>
        </p:sp>
        <p:sp>
          <p:nvSpPr>
            <p:cNvPr id="409" name="Shape 409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DARK BLUE</a:t>
              </a:r>
            </a:p>
          </p:txBody>
        </p:sp>
      </p:grpSp>
      <p:grpSp>
        <p:nvGrpSpPr>
          <p:cNvPr id="416" name="Group 416"/>
          <p:cNvGrpSpPr/>
          <p:nvPr/>
        </p:nvGrpSpPr>
        <p:grpSpPr>
          <a:xfrm>
            <a:off x="181507" y="5273549"/>
            <a:ext cx="1958076" cy="1527178"/>
            <a:chOff x="0" y="0"/>
            <a:chExt cx="1958075" cy="1527176"/>
          </a:xfrm>
        </p:grpSpPr>
        <p:sp>
          <p:nvSpPr>
            <p:cNvPr id="411" name="Shape 411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2264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2" name="Shape 412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2264d0</a:t>
              </a:r>
            </a:p>
          </p:txBody>
        </p:sp>
        <p:sp>
          <p:nvSpPr>
            <p:cNvPr id="413" name="Shape 413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34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100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208</a:t>
              </a:r>
            </a:p>
          </p:txBody>
        </p:sp>
        <p:sp>
          <p:nvSpPr>
            <p:cNvPr id="414" name="Shape 414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83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63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0</a:t>
              </a:r>
            </a:p>
          </p:txBody>
        </p:sp>
        <p:sp>
          <p:nvSpPr>
            <p:cNvPr id="415" name="Shape 415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LIGHT NAVY</a:t>
              </a:r>
            </a:p>
          </p:txBody>
        </p:sp>
      </p:grpSp>
      <p:grpSp>
        <p:nvGrpSpPr>
          <p:cNvPr id="422" name="Group 422"/>
          <p:cNvGrpSpPr/>
          <p:nvPr/>
        </p:nvGrpSpPr>
        <p:grpSpPr>
          <a:xfrm>
            <a:off x="2541853" y="5273549"/>
            <a:ext cx="1958077" cy="1527178"/>
            <a:chOff x="0" y="0"/>
            <a:chExt cx="1958075" cy="1527176"/>
          </a:xfrm>
        </p:grpSpPr>
        <p:sp>
          <p:nvSpPr>
            <p:cNvPr id="417" name="Shape 417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1161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8" name="Shape 418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116199</a:t>
              </a:r>
            </a:p>
          </p:txBody>
        </p:sp>
        <p:sp>
          <p:nvSpPr>
            <p:cNvPr id="419" name="Shape 419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17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97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153</a:t>
              </a:r>
            </a:p>
          </p:txBody>
        </p:sp>
        <p:sp>
          <p:nvSpPr>
            <p:cNvPr id="420" name="Shape 420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93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63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16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2</a:t>
              </a:r>
            </a:p>
          </p:txBody>
        </p:sp>
        <p:sp>
          <p:nvSpPr>
            <p:cNvPr id="421" name="Shape 421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MEDIUM NAVY</a:t>
              </a:r>
            </a:p>
          </p:txBody>
        </p:sp>
      </p:grpSp>
      <p:grpSp>
        <p:nvGrpSpPr>
          <p:cNvPr id="428" name="Group 428"/>
          <p:cNvGrpSpPr/>
          <p:nvPr/>
        </p:nvGrpSpPr>
        <p:grpSpPr>
          <a:xfrm>
            <a:off x="4902200" y="5273549"/>
            <a:ext cx="1958076" cy="1527178"/>
            <a:chOff x="0" y="0"/>
            <a:chExt cx="1958075" cy="1527176"/>
          </a:xfrm>
        </p:grpSpPr>
        <p:sp>
          <p:nvSpPr>
            <p:cNvPr id="423" name="Shape 423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2848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4" name="Shape 424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28485f</a:t>
              </a:r>
            </a:p>
          </p:txBody>
        </p:sp>
        <p:sp>
          <p:nvSpPr>
            <p:cNvPr id="425" name="Shape 425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4</a:t>
              </a:r>
              <a:r>
                <a:rPr sz="1200"/>
                <a:t>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72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95</a:t>
              </a:r>
            </a:p>
          </p:txBody>
        </p:sp>
        <p:sp>
          <p:nvSpPr>
            <p:cNvPr id="426" name="Shape 426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88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66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43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29</a:t>
              </a:r>
            </a:p>
          </p:txBody>
        </p:sp>
        <p:sp>
          <p:nvSpPr>
            <p:cNvPr id="427" name="Shape 427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DARK BLUE</a:t>
              </a:r>
            </a:p>
          </p:txBody>
        </p:sp>
      </p:grpSp>
      <p:grpSp>
        <p:nvGrpSpPr>
          <p:cNvPr id="434" name="Group 434"/>
          <p:cNvGrpSpPr/>
          <p:nvPr/>
        </p:nvGrpSpPr>
        <p:grpSpPr>
          <a:xfrm>
            <a:off x="4889500" y="168148"/>
            <a:ext cx="1958076" cy="1527178"/>
            <a:chOff x="0" y="0"/>
            <a:chExt cx="1958075" cy="1527176"/>
          </a:xfrm>
        </p:grpSpPr>
        <p:sp>
          <p:nvSpPr>
            <p:cNvPr id="429" name="Shape 429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ADD8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0" name="Shape 430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add82f</a:t>
              </a:r>
            </a:p>
          </p:txBody>
        </p:sp>
        <p:sp>
          <p:nvSpPr>
            <p:cNvPr id="431" name="Shape 431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173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216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47</a:t>
              </a:r>
            </a:p>
          </p:txBody>
        </p:sp>
        <p:sp>
          <p:nvSpPr>
            <p:cNvPr id="432" name="Shape 432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37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99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0</a:t>
              </a:r>
            </a:p>
          </p:txBody>
        </p:sp>
        <p:sp>
          <p:nvSpPr>
            <p:cNvPr id="433" name="Shape 433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LIGHT YELLOW</a:t>
              </a:r>
            </a:p>
          </p:txBody>
        </p:sp>
      </p:grpSp>
      <p:grpSp>
        <p:nvGrpSpPr>
          <p:cNvPr id="440" name="Group 440"/>
          <p:cNvGrpSpPr/>
          <p:nvPr/>
        </p:nvGrpSpPr>
        <p:grpSpPr>
          <a:xfrm>
            <a:off x="7043066" y="168148"/>
            <a:ext cx="1958077" cy="1527178"/>
            <a:chOff x="0" y="0"/>
            <a:chExt cx="1958075" cy="1527176"/>
          </a:xfrm>
        </p:grpSpPr>
        <p:sp>
          <p:nvSpPr>
            <p:cNvPr id="435" name="Shape 435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778A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6" name="Shape 436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778a3c</a:t>
              </a:r>
            </a:p>
          </p:txBody>
        </p:sp>
        <p:sp>
          <p:nvSpPr>
            <p:cNvPr id="437" name="Shape 437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119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138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60</a:t>
              </a:r>
            </a:p>
          </p:txBody>
        </p:sp>
        <p:sp>
          <p:nvSpPr>
            <p:cNvPr id="438" name="Shape 438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56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30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97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10</a:t>
              </a:r>
            </a:p>
          </p:txBody>
        </p:sp>
        <p:sp>
          <p:nvSpPr>
            <p:cNvPr id="439" name="Shape 439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DARK YELLOW</a:t>
              </a:r>
            </a:p>
          </p:txBody>
        </p:sp>
      </p:grpSp>
      <p:grpSp>
        <p:nvGrpSpPr>
          <p:cNvPr id="446" name="Group 446"/>
          <p:cNvGrpSpPr/>
          <p:nvPr/>
        </p:nvGrpSpPr>
        <p:grpSpPr>
          <a:xfrm>
            <a:off x="7069055" y="1844549"/>
            <a:ext cx="1958076" cy="1527178"/>
            <a:chOff x="0" y="0"/>
            <a:chExt cx="1958075" cy="1527176"/>
          </a:xfrm>
        </p:grpSpPr>
        <p:sp>
          <p:nvSpPr>
            <p:cNvPr id="441" name="Shape 441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1F2B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2" name="Shape 442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1f2b33</a:t>
              </a:r>
            </a:p>
          </p:txBody>
        </p:sp>
        <p:sp>
          <p:nvSpPr>
            <p:cNvPr id="443" name="Shape 443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31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43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51</a:t>
              </a:r>
            </a:p>
          </p:txBody>
        </p:sp>
        <p:sp>
          <p:nvSpPr>
            <p:cNvPr id="444" name="Shape 444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82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68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57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61</a:t>
              </a:r>
            </a:p>
          </p:txBody>
        </p:sp>
        <p:sp>
          <p:nvSpPr>
            <p:cNvPr id="445" name="Shape 445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DARK GREY</a:t>
              </a:r>
            </a:p>
          </p:txBody>
        </p:sp>
      </p:grpSp>
      <p:grpSp>
        <p:nvGrpSpPr>
          <p:cNvPr id="452" name="Group 452"/>
          <p:cNvGrpSpPr/>
          <p:nvPr/>
        </p:nvGrpSpPr>
        <p:grpSpPr>
          <a:xfrm>
            <a:off x="7069055" y="3597149"/>
            <a:ext cx="1958076" cy="1527178"/>
            <a:chOff x="0" y="0"/>
            <a:chExt cx="1958075" cy="1527176"/>
          </a:xfrm>
        </p:grpSpPr>
        <p:sp>
          <p:nvSpPr>
            <p:cNvPr id="447" name="Shape 447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475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8" name="Shape 448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47545d</a:t>
              </a:r>
            </a:p>
          </p:txBody>
        </p:sp>
        <p:sp>
          <p:nvSpPr>
            <p:cNvPr id="449" name="Shape 449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71	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84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93</a:t>
              </a:r>
            </a:p>
          </p:txBody>
        </p:sp>
        <p:sp>
          <p:nvSpPr>
            <p:cNvPr id="450" name="Shape 450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73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58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49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29</a:t>
              </a:r>
            </a:p>
          </p:txBody>
        </p:sp>
        <p:sp>
          <p:nvSpPr>
            <p:cNvPr id="451" name="Shape 451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MEDIUM GREY</a:t>
              </a:r>
            </a:p>
          </p:txBody>
        </p:sp>
      </p:grpSp>
      <p:grpSp>
        <p:nvGrpSpPr>
          <p:cNvPr id="458" name="Group 458"/>
          <p:cNvGrpSpPr/>
          <p:nvPr/>
        </p:nvGrpSpPr>
        <p:grpSpPr>
          <a:xfrm>
            <a:off x="7069055" y="5273549"/>
            <a:ext cx="1958076" cy="1527178"/>
            <a:chOff x="0" y="0"/>
            <a:chExt cx="1958075" cy="1527176"/>
          </a:xfrm>
        </p:grpSpPr>
        <p:sp>
          <p:nvSpPr>
            <p:cNvPr id="453" name="Shape 453"/>
            <p:cNvSpPr/>
            <p:nvPr/>
          </p:nvSpPr>
          <p:spPr>
            <a:xfrm>
              <a:off x="76200" y="249918"/>
              <a:ext cx="1675097" cy="441710"/>
            </a:xfrm>
            <a:prstGeom prst="rect">
              <a:avLst/>
            </a:prstGeom>
            <a:solidFill>
              <a:srgbClr val="BBBF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4" name="Shape 454"/>
            <p:cNvSpPr/>
            <p:nvPr/>
          </p:nvSpPr>
          <p:spPr>
            <a:xfrm>
              <a:off x="0" y="1257936"/>
              <a:ext cx="167509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HEX:  </a:t>
              </a:r>
              <a:r>
                <a:rPr sz="1200"/>
                <a:t>bbbfbf</a:t>
              </a:r>
            </a:p>
          </p:txBody>
        </p:sp>
        <p:sp>
          <p:nvSpPr>
            <p:cNvPr id="455" name="Shape 455"/>
            <p:cNvSpPr/>
            <p:nvPr/>
          </p:nvSpPr>
          <p:spPr>
            <a:xfrm>
              <a:off x="0" y="691627"/>
              <a:ext cx="920383" cy="553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R:  </a:t>
              </a:r>
              <a:r>
                <a:rPr sz="1200"/>
                <a:t>187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G:  </a:t>
              </a:r>
              <a:r>
                <a:rPr sz="1200"/>
                <a:t>191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B:  </a:t>
              </a:r>
              <a:r>
                <a:rPr sz="1200"/>
                <a:t>191</a:t>
              </a:r>
            </a:p>
          </p:txBody>
        </p:sp>
        <p:sp>
          <p:nvSpPr>
            <p:cNvPr id="456" name="Shape 456"/>
            <p:cNvSpPr/>
            <p:nvPr/>
          </p:nvSpPr>
          <p:spPr>
            <a:xfrm>
              <a:off x="1037693" y="691627"/>
              <a:ext cx="920383" cy="6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b="1" sz="1200"/>
                <a:t>C:  </a:t>
              </a:r>
              <a:r>
                <a:rPr sz="1200"/>
                <a:t>27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M:  </a:t>
              </a:r>
              <a:r>
                <a:rPr sz="1200"/>
                <a:t>19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Y:  </a:t>
              </a:r>
              <a:r>
                <a:rPr sz="1200"/>
                <a:t>21</a:t>
              </a:r>
              <a:endParaRPr sz="1200"/>
            </a:p>
            <a:p>
              <a:pPr lvl="0">
                <a:lnSpc>
                  <a:spcPct val="80000"/>
                </a:lnSpc>
              </a:pPr>
              <a:r>
                <a:rPr b="1" sz="1200"/>
                <a:t>K:  </a:t>
              </a:r>
              <a:r>
                <a:rPr sz="1200"/>
                <a:t>0</a:t>
              </a:r>
            </a:p>
          </p:txBody>
        </p:sp>
        <p:sp>
          <p:nvSpPr>
            <p:cNvPr id="457" name="Shape 457"/>
            <p:cNvSpPr/>
            <p:nvPr/>
          </p:nvSpPr>
          <p:spPr>
            <a:xfrm>
              <a:off x="0" y="0"/>
              <a:ext cx="1675097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LIGHT GREY</a:t>
              </a:r>
            </a:p>
          </p:txBody>
        </p:sp>
      </p:grp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cap="all" sz="40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EFC71F"/>
                </a:solidFill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61" name="Shape 4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15965" y="6072280"/>
            <a:ext cx="7259385" cy="898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/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H</a:t>
            </a:r>
            <a:r>
              <a:rPr baseline="-25000"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2</a:t>
            </a:r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O</a:t>
            </a:r>
            <a:r>
              <a:rPr sz="1600">
                <a:solidFill>
                  <a:srgbClr val="808080"/>
                </a:solidFill>
                <a:latin typeface="Futura"/>
                <a:ea typeface="Futura"/>
                <a:cs typeface="Futura"/>
                <a:sym typeface="Futura"/>
              </a:rPr>
              <a:t>.ai</a:t>
            </a:r>
            <a:br>
              <a:rPr sz="1600">
                <a:solidFill>
                  <a:srgbClr val="808080"/>
                </a:solidFill>
                <a:latin typeface="Futura"/>
                <a:ea typeface="Futura"/>
                <a:cs typeface="Futura"/>
                <a:sym typeface="Futura"/>
              </a:rPr>
            </a:br>
            <a:r>
              <a:rPr sz="12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Machine </a:t>
            </a:r>
            <a:r>
              <a:rPr sz="1200">
                <a:solidFill>
                  <a:srgbClr val="7F7F7F"/>
                </a:solidFill>
                <a:latin typeface="Futura"/>
                <a:ea typeface="Futura"/>
                <a:cs typeface="Futura"/>
                <a:sym typeface="Futura"/>
              </a:rPr>
              <a:t>Intelligence</a:t>
            </a:r>
          </a:p>
        </p:txBody>
      </p:sp>
      <p:sp>
        <p:nvSpPr>
          <p:cNvPr id="464" name="Shape 464"/>
          <p:cNvSpPr/>
          <p:nvPr>
            <p:ph type="title"/>
          </p:nvPr>
        </p:nvSpPr>
        <p:spPr>
          <a:xfrm>
            <a:off x="457200" y="0"/>
            <a:ext cx="8229600" cy="105797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defTabSz="914400">
              <a:lnSpc>
                <a:spcPts val="58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65" name="Shape 4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defTabSz="914400">
              <a:spcBef>
                <a:spcPts val="500"/>
              </a:spcBef>
              <a:defRPr sz="2400">
                <a:solidFill>
                  <a:srgbClr val="80808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  <a:lvl2pPr marL="885825" indent="-428625" defTabSz="914400">
              <a:spcBef>
                <a:spcPts val="500"/>
              </a:spcBef>
              <a:buChar char="o"/>
              <a:defRPr sz="2400">
                <a:solidFill>
                  <a:srgbClr val="80808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2pPr>
            <a:lvl3pPr marL="1257300" indent="-342900" defTabSz="914400">
              <a:spcBef>
                <a:spcPts val="500"/>
              </a:spcBef>
              <a:defRPr sz="2400">
                <a:solidFill>
                  <a:srgbClr val="80808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3pPr>
            <a:lvl4pPr marL="1714500" indent="-342900" defTabSz="914400">
              <a:spcBef>
                <a:spcPts val="500"/>
              </a:spcBef>
              <a:buChar char="o"/>
              <a:defRPr sz="2400">
                <a:solidFill>
                  <a:srgbClr val="80808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4pPr>
            <a:lvl5pPr marL="2171700" indent="-342900" defTabSz="914400">
              <a:spcBef>
                <a:spcPts val="500"/>
              </a:spcBef>
              <a:buChar char="•"/>
              <a:defRPr sz="2400">
                <a:solidFill>
                  <a:srgbClr val="80808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One</a:t>
            </a:r>
            <a:endParaRPr sz="24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Two</a:t>
            </a:r>
            <a:endParaRPr sz="24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Three</a:t>
            </a:r>
            <a:endParaRPr sz="24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Four</a:t>
            </a:r>
            <a:endParaRPr sz="24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466" name="Shape 466"/>
          <p:cNvSpPr/>
          <p:nvPr>
            <p:ph type="sldNum" sz="quarter" idx="2"/>
          </p:nvPr>
        </p:nvSpPr>
        <p:spPr>
          <a:xfrm>
            <a:off x="8543277" y="6356350"/>
            <a:ext cx="561976" cy="35814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EFC71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EFC71F"/>
                </a:solidFill>
              </a:rPr>
              <a:t>Body Level One</a:t>
            </a:r>
            <a:endParaRPr sz="2800">
              <a:solidFill>
                <a:srgbClr val="EFC71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EFC71F"/>
                </a:solidFill>
              </a:rPr>
              <a:t>Body Level Two</a:t>
            </a:r>
            <a:endParaRPr sz="2800">
              <a:solidFill>
                <a:srgbClr val="EFC71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EFC71F"/>
                </a:solidFill>
              </a:rPr>
              <a:t>Body Level Three</a:t>
            </a:r>
            <a:endParaRPr sz="2800">
              <a:solidFill>
                <a:srgbClr val="EFC71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EFC71F"/>
                </a:solidFill>
              </a:rPr>
              <a:t>Body Level Four</a:t>
            </a:r>
            <a:endParaRPr sz="2800">
              <a:solidFill>
                <a:srgbClr val="EFC71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EFC71F"/>
                </a:solidFill>
              </a:rPr>
              <a:t>Body Level Five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EFC71F"/>
                </a:solidFill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FC71F"/>
                </a:solidFill>
              </a:rPr>
              <a:t>Body Level One</a:t>
            </a:r>
            <a:endParaRPr sz="2400">
              <a:solidFill>
                <a:srgbClr val="EFC71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FC71F"/>
                </a:solidFill>
              </a:rPr>
              <a:t>Body Level Two</a:t>
            </a:r>
            <a:endParaRPr sz="2400">
              <a:solidFill>
                <a:srgbClr val="EFC71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FC71F"/>
                </a:solidFill>
              </a:rPr>
              <a:t>Body Level Three</a:t>
            </a:r>
            <a:endParaRPr sz="2400">
              <a:solidFill>
                <a:srgbClr val="EFC71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FC71F"/>
                </a:solidFill>
              </a:rPr>
              <a:t>Body Level Four</a:t>
            </a:r>
            <a:endParaRPr sz="2400">
              <a:solidFill>
                <a:srgbClr val="EFC71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FC71F"/>
                </a:solidFill>
              </a:rP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EFC71F"/>
                </a:solidFill>
              </a:rPr>
              <a:t>Title Text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EFC71F"/>
                </a:solidFill>
              </a:rPr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One</a:t>
            </a:r>
            <a:endParaRPr sz="3200">
              <a:solidFill>
                <a:srgbClr val="EFC71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Two</a:t>
            </a:r>
            <a:endParaRPr sz="3200">
              <a:solidFill>
                <a:srgbClr val="EFC71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Three</a:t>
            </a:r>
            <a:endParaRPr sz="3200">
              <a:solidFill>
                <a:srgbClr val="EFC71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Four</a:t>
            </a:r>
            <a:endParaRPr sz="3200">
              <a:solidFill>
                <a:srgbClr val="EFC71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EFC71F"/>
                </a:solidFill>
              </a:rPr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EFC71F"/>
                </a:solidFill>
              </a:rPr>
              <a:t>Body Level One</a:t>
            </a:r>
            <a:endParaRPr sz="1400">
              <a:solidFill>
                <a:srgbClr val="EFC71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EFC71F"/>
                </a:solidFill>
              </a:rPr>
              <a:t>Body Level Two</a:t>
            </a:r>
            <a:endParaRPr sz="1400">
              <a:solidFill>
                <a:srgbClr val="EFC71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EFC71F"/>
                </a:solidFill>
              </a:rPr>
              <a:t>Body Level Three</a:t>
            </a:r>
            <a:endParaRPr sz="1400">
              <a:solidFill>
                <a:srgbClr val="EFC71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EFC71F"/>
                </a:solidFill>
              </a:rPr>
              <a:t>Body Level Four</a:t>
            </a:r>
            <a:endParaRPr sz="1400">
              <a:solidFill>
                <a:srgbClr val="EFC71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EFC71F"/>
                </a:solidFill>
              </a:rPr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EFC71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One</a:t>
            </a:r>
            <a:endParaRPr sz="3200">
              <a:solidFill>
                <a:srgbClr val="EFC71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Two</a:t>
            </a:r>
            <a:endParaRPr sz="3200">
              <a:solidFill>
                <a:srgbClr val="EFC71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Three</a:t>
            </a:r>
            <a:endParaRPr sz="3200">
              <a:solidFill>
                <a:srgbClr val="EFC71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Four</a:t>
            </a:r>
            <a:endParaRPr sz="3200">
              <a:solidFill>
                <a:srgbClr val="EFC71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FC71F"/>
                </a:solidFill>
              </a:rP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transition spd="med" advClick="1"/>
  <p:txStyles>
    <p:titleStyle>
      <a:lvl1pPr algn="ctr" defTabSz="457200">
        <a:defRPr sz="4400">
          <a:solidFill>
            <a:srgbClr val="EFC71F"/>
          </a:solidFill>
          <a:latin typeface="Futura"/>
          <a:ea typeface="Futura"/>
          <a:cs typeface="Futura"/>
          <a:sym typeface="Futura"/>
        </a:defRPr>
      </a:lvl1pPr>
      <a:lvl2pPr algn="ctr" defTabSz="457200">
        <a:defRPr sz="4400">
          <a:solidFill>
            <a:srgbClr val="EFC71F"/>
          </a:solidFill>
          <a:latin typeface="Futura"/>
          <a:ea typeface="Futura"/>
          <a:cs typeface="Futura"/>
          <a:sym typeface="Futura"/>
        </a:defRPr>
      </a:lvl2pPr>
      <a:lvl3pPr algn="ctr" defTabSz="457200">
        <a:defRPr sz="4400">
          <a:solidFill>
            <a:srgbClr val="EFC71F"/>
          </a:solidFill>
          <a:latin typeface="Futura"/>
          <a:ea typeface="Futura"/>
          <a:cs typeface="Futura"/>
          <a:sym typeface="Futura"/>
        </a:defRPr>
      </a:lvl3pPr>
      <a:lvl4pPr algn="ctr" defTabSz="457200">
        <a:defRPr sz="4400">
          <a:solidFill>
            <a:srgbClr val="EFC71F"/>
          </a:solidFill>
          <a:latin typeface="Futura"/>
          <a:ea typeface="Futura"/>
          <a:cs typeface="Futura"/>
          <a:sym typeface="Futura"/>
        </a:defRPr>
      </a:lvl4pPr>
      <a:lvl5pPr algn="ctr" defTabSz="457200">
        <a:defRPr sz="4400">
          <a:solidFill>
            <a:srgbClr val="EFC71F"/>
          </a:solidFill>
          <a:latin typeface="Futura"/>
          <a:ea typeface="Futura"/>
          <a:cs typeface="Futura"/>
          <a:sym typeface="Futura"/>
        </a:defRPr>
      </a:lvl5pPr>
      <a:lvl6pPr algn="ctr" defTabSz="457200">
        <a:defRPr sz="4400">
          <a:solidFill>
            <a:srgbClr val="EFC71F"/>
          </a:solidFill>
          <a:latin typeface="Futura"/>
          <a:ea typeface="Futura"/>
          <a:cs typeface="Futura"/>
          <a:sym typeface="Futura"/>
        </a:defRPr>
      </a:lvl6pPr>
      <a:lvl7pPr algn="ctr" defTabSz="457200">
        <a:defRPr sz="4400">
          <a:solidFill>
            <a:srgbClr val="EFC71F"/>
          </a:solidFill>
          <a:latin typeface="Futura"/>
          <a:ea typeface="Futura"/>
          <a:cs typeface="Futura"/>
          <a:sym typeface="Futura"/>
        </a:defRPr>
      </a:lvl7pPr>
      <a:lvl8pPr algn="ctr" defTabSz="457200">
        <a:defRPr sz="4400">
          <a:solidFill>
            <a:srgbClr val="EFC71F"/>
          </a:solidFill>
          <a:latin typeface="Futura"/>
          <a:ea typeface="Futura"/>
          <a:cs typeface="Futura"/>
          <a:sym typeface="Futura"/>
        </a:defRPr>
      </a:lvl8pPr>
      <a:lvl9pPr algn="ctr" defTabSz="457200">
        <a:defRPr sz="4400">
          <a:solidFill>
            <a:srgbClr val="EFC71F"/>
          </a:solidFill>
          <a:latin typeface="Futura"/>
          <a:ea typeface="Futura"/>
          <a:cs typeface="Futura"/>
          <a:sym typeface="Futura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solidFill>
            <a:srgbClr val="EFC71F"/>
          </a:solidFill>
          <a:latin typeface="Futura"/>
          <a:ea typeface="Futura"/>
          <a:cs typeface="Futura"/>
          <a:sym typeface="Futura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solidFill>
            <a:srgbClr val="EFC71F"/>
          </a:solidFill>
          <a:latin typeface="Futura"/>
          <a:ea typeface="Futura"/>
          <a:cs typeface="Futura"/>
          <a:sym typeface="Futura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solidFill>
            <a:srgbClr val="EFC71F"/>
          </a:solidFill>
          <a:latin typeface="Futura"/>
          <a:ea typeface="Futura"/>
          <a:cs typeface="Futura"/>
          <a:sym typeface="Futura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solidFill>
            <a:srgbClr val="EFC71F"/>
          </a:solidFill>
          <a:latin typeface="Futura"/>
          <a:ea typeface="Futura"/>
          <a:cs typeface="Futura"/>
          <a:sym typeface="Futura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solidFill>
            <a:srgbClr val="EFC71F"/>
          </a:solidFill>
          <a:latin typeface="Futura"/>
          <a:ea typeface="Futura"/>
          <a:cs typeface="Futura"/>
          <a:sym typeface="Futura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EFC71F"/>
          </a:solidFill>
          <a:latin typeface="Futura"/>
          <a:ea typeface="Futura"/>
          <a:cs typeface="Futura"/>
          <a:sym typeface="Futura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EFC71F"/>
          </a:solidFill>
          <a:latin typeface="Futura"/>
          <a:ea typeface="Futura"/>
          <a:cs typeface="Futura"/>
          <a:sym typeface="Futura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solidFill>
            <a:srgbClr val="EFC71F"/>
          </a:solidFill>
          <a:latin typeface="Futura"/>
          <a:ea typeface="Futura"/>
          <a:cs typeface="Futura"/>
          <a:sym typeface="Futura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solidFill>
            <a:srgbClr val="EFC71F"/>
          </a:solidFill>
          <a:latin typeface="Futura"/>
          <a:ea typeface="Futura"/>
          <a:cs typeface="Futura"/>
          <a:sym typeface="Futura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mailto:hank@h2o.ai" TargetMode="External"/><Relationship Id="rId5" Type="http://schemas.openxmlformats.org/officeDocument/2006/relationships/hyperlink" Target="https://www.linkedin.com/in/hankroark" TargetMode="Externa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0" y="2618508"/>
            <a:ext cx="9144000" cy="4239492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1" name="Shape 471"/>
          <p:cNvSpPr/>
          <p:nvPr/>
        </p:nvSpPr>
        <p:spPr>
          <a:xfrm>
            <a:off x="0" y="0"/>
            <a:ext cx="9157855" cy="2618509"/>
          </a:xfrm>
          <a:prstGeom prst="rect">
            <a:avLst/>
          </a:prstGeom>
          <a:solidFill>
            <a:srgbClr val="FBE93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72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5956" y="443331"/>
            <a:ext cx="4516614" cy="1731819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Shape 473"/>
          <p:cNvSpPr/>
          <p:nvPr/>
        </p:nvSpPr>
        <p:spPr>
          <a:xfrm>
            <a:off x="2211279" y="3872603"/>
            <a:ext cx="4492711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sz="2800">
                <a:solidFill>
                  <a:srgbClr val="FFFFFF"/>
                </a:solidFill>
                <a:latin typeface="Futura LT Pro Book"/>
                <a:ea typeface="Futura LT Pro Book"/>
                <a:cs typeface="Futura LT Pro Book"/>
                <a:sym typeface="Futura LT Pro Book"/>
              </a:rPr>
              <a:t>Scalable Machine Learning</a:t>
            </a:r>
            <a:endParaRPr sz="2800">
              <a:solidFill>
                <a:srgbClr val="FFFFFF"/>
              </a:solidFill>
              <a:latin typeface="Futura LT Pro Book"/>
              <a:ea typeface="Futura LT Pro Book"/>
              <a:cs typeface="Futura LT Pro Book"/>
              <a:sym typeface="Futura LT Pro Book"/>
            </a:endParaRPr>
          </a:p>
          <a:p>
            <a:pPr lvl="0" algn="ctr"/>
            <a:r>
              <a:rPr sz="2800">
                <a:solidFill>
                  <a:srgbClr val="FFFFFF"/>
                </a:solidFill>
                <a:latin typeface="Futura LT Pro Book"/>
                <a:ea typeface="Futura LT Pro Book"/>
                <a:cs typeface="Futura LT Pro Book"/>
                <a:sym typeface="Futura LT Pro Book"/>
              </a:rPr>
              <a:t>For Smarter Applications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/>
          <p:nvPr/>
        </p:nvSpPr>
        <p:spPr>
          <a:xfrm>
            <a:off x="348336" y="3380430"/>
            <a:ext cx="2844800" cy="1320801"/>
          </a:xfrm>
          <a:prstGeom prst="rect">
            <a:avLst/>
          </a:prstGeom>
          <a:solidFill>
            <a:srgbClr val="595959"/>
          </a:solidFill>
          <a:ln w="1905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9" name="Shape 599"/>
          <p:cNvSpPr/>
          <p:nvPr/>
        </p:nvSpPr>
        <p:spPr>
          <a:xfrm>
            <a:off x="216154" y="3858584"/>
            <a:ext cx="3136646" cy="36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194" tIns="36194" rIns="36194" bIns="36194" anchor="ctr">
            <a:spAutoFit/>
          </a:bodyPr>
          <a:lstStyle>
            <a:lvl1pPr algn="ctr" defTabSz="844550">
              <a:lnSpc>
                <a:spcPct val="90000"/>
              </a:lnSpc>
              <a:spcBef>
                <a:spcPts val="700"/>
              </a:spcBef>
              <a:defRPr sz="1900">
                <a:solidFill>
                  <a:srgbClr val="FFFFFF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Dimensionality Reduction</a:t>
            </a:r>
          </a:p>
        </p:txBody>
      </p:sp>
      <p:sp>
        <p:nvSpPr>
          <p:cNvPr id="600" name="Shape 600"/>
          <p:cNvSpPr/>
          <p:nvPr/>
        </p:nvSpPr>
        <p:spPr>
          <a:xfrm>
            <a:off x="348334" y="4786917"/>
            <a:ext cx="2844800" cy="1320801"/>
          </a:xfrm>
          <a:prstGeom prst="rect">
            <a:avLst/>
          </a:prstGeom>
          <a:solidFill>
            <a:srgbClr val="595959"/>
          </a:solidFill>
          <a:ln w="1905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1" name="Shape 601"/>
          <p:cNvSpPr/>
          <p:nvPr/>
        </p:nvSpPr>
        <p:spPr>
          <a:xfrm>
            <a:off x="609522" y="5265071"/>
            <a:ext cx="2322871" cy="36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194" tIns="36194" rIns="36194" bIns="36194" anchor="ctr">
            <a:spAutoFit/>
          </a:bodyPr>
          <a:lstStyle>
            <a:lvl1pPr algn="ctr" defTabSz="844550">
              <a:lnSpc>
                <a:spcPct val="90000"/>
              </a:lnSpc>
              <a:spcBef>
                <a:spcPts val="700"/>
              </a:spcBef>
              <a:defRPr sz="1900">
                <a:solidFill>
                  <a:srgbClr val="FFFFFF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Anomaly Detection</a:t>
            </a:r>
          </a:p>
        </p:txBody>
      </p:sp>
      <p:sp>
        <p:nvSpPr>
          <p:cNvPr id="602" name="Shape 602"/>
          <p:cNvSpPr/>
          <p:nvPr/>
        </p:nvSpPr>
        <p:spPr>
          <a:xfrm>
            <a:off x="216155" y="455949"/>
            <a:ext cx="870237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70000"/>
              </a:lnSpc>
            </a:pPr>
            <a:r>
              <a:rPr sz="4400">
                <a:latin typeface="Futura LT Pro Book"/>
                <a:ea typeface="Futura LT Pro Book"/>
                <a:cs typeface="Futura LT Pro Book"/>
                <a:sym typeface="Futura LT Pro Book"/>
              </a:rPr>
              <a:t>Algorithms on H</a:t>
            </a:r>
            <a:r>
              <a:rPr sz="3200">
                <a:latin typeface="Futura LT Pro Book"/>
                <a:ea typeface="Futura LT Pro Book"/>
                <a:cs typeface="Futura LT Pro Book"/>
                <a:sym typeface="Futura LT Pro Book"/>
              </a:rPr>
              <a:t>2</a:t>
            </a:r>
            <a:r>
              <a:rPr sz="4400">
                <a:latin typeface="Futura LT Pro Book"/>
                <a:ea typeface="Futura LT Pro Book"/>
                <a:cs typeface="Futura LT Pro Book"/>
                <a:sym typeface="Futura LT Pro Book"/>
              </a:rPr>
              <a:t>O</a:t>
            </a:r>
          </a:p>
        </p:txBody>
      </p:sp>
      <p:sp>
        <p:nvSpPr>
          <p:cNvPr id="603" name="Shape 603"/>
          <p:cNvSpPr/>
          <p:nvPr/>
        </p:nvSpPr>
        <p:spPr>
          <a:xfrm>
            <a:off x="3704714" y="2333987"/>
            <a:ext cx="5077864" cy="600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954" tIns="20954" rIns="20954" bIns="20954" anchor="ctr">
            <a:spAutoFit/>
          </a:bodyPr>
          <a:lstStyle/>
          <a:p>
            <a:pPr lvl="1" marL="285750" indent="-285750" defTabSz="48895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1">
                <a:latin typeface="Futura LT Pro Light"/>
                <a:ea typeface="Futura LT Pro Light"/>
                <a:cs typeface="Futura LT Pro Light"/>
                <a:sym typeface="Futura LT Pro Light"/>
              </a:rPr>
              <a:t>K-means</a:t>
            </a:r>
            <a:r>
              <a:rPr>
                <a:latin typeface="Futura LT Pro Light"/>
                <a:ea typeface="Futura LT Pro Light"/>
                <a:cs typeface="Futura LT Pro Light"/>
                <a:sym typeface="Futura LT Pro Light"/>
              </a:rPr>
              <a:t>: Partitions observations into k clusters/groups of the same spatial size</a:t>
            </a:r>
          </a:p>
        </p:txBody>
      </p:sp>
      <p:sp>
        <p:nvSpPr>
          <p:cNvPr id="604" name="Shape 604"/>
          <p:cNvSpPr/>
          <p:nvPr/>
        </p:nvSpPr>
        <p:spPr>
          <a:xfrm>
            <a:off x="3704714" y="3612719"/>
            <a:ext cx="5090636" cy="880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954" tIns="20954" rIns="20954" bIns="20954" anchor="ctr">
            <a:spAutoFit/>
          </a:bodyPr>
          <a:lstStyle/>
          <a:p>
            <a:pPr lvl="1" marL="285750" indent="-285750" defTabSz="48895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1">
                <a:latin typeface="Futura LT Pro Light"/>
                <a:ea typeface="Futura LT Pro Light"/>
                <a:cs typeface="Futura LT Pro Light"/>
                <a:sym typeface="Futura LT Pro Light"/>
              </a:rPr>
              <a:t>Principal Component Analysis</a:t>
            </a:r>
            <a:r>
              <a:rPr>
                <a:latin typeface="Futura LT Pro Light"/>
                <a:ea typeface="Futura LT Pro Light"/>
                <a:cs typeface="Futura LT Pro Light"/>
                <a:sym typeface="Futura LT Pro Light"/>
              </a:rPr>
              <a:t>: Linearly transforms correlated variables to independent components</a:t>
            </a:r>
          </a:p>
        </p:txBody>
      </p:sp>
      <p:sp>
        <p:nvSpPr>
          <p:cNvPr id="605" name="Shape 605"/>
          <p:cNvSpPr/>
          <p:nvPr/>
        </p:nvSpPr>
        <p:spPr>
          <a:xfrm>
            <a:off x="3704714" y="5158906"/>
            <a:ext cx="5090636" cy="600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954" tIns="20954" rIns="20954" bIns="20954" anchor="ctr">
            <a:spAutoFit/>
          </a:bodyPr>
          <a:lstStyle/>
          <a:p>
            <a:pPr lvl="1" marL="285750" indent="-285750" defTabSz="48895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1">
                <a:latin typeface="Futura LT Pro Light"/>
                <a:ea typeface="Futura LT Pro Light"/>
                <a:cs typeface="Futura LT Pro Light"/>
                <a:sym typeface="Futura LT Pro Light"/>
              </a:rPr>
              <a:t>Autoencoders</a:t>
            </a:r>
            <a:r>
              <a:rPr>
                <a:latin typeface="Futura LT Pro Light"/>
                <a:ea typeface="Futura LT Pro Light"/>
                <a:cs typeface="Futura LT Pro Light"/>
                <a:sym typeface="Futura LT Pro Light"/>
              </a:rPr>
              <a:t>: Find outliers using a nonlinear dimensionality reduction using deep learning</a:t>
            </a:r>
          </a:p>
        </p:txBody>
      </p:sp>
      <p:sp>
        <p:nvSpPr>
          <p:cNvPr id="606" name="Shape 606"/>
          <p:cNvSpPr/>
          <p:nvPr/>
        </p:nvSpPr>
        <p:spPr>
          <a:xfrm>
            <a:off x="348337" y="1262181"/>
            <a:ext cx="8193221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400">
                <a:latin typeface="Futura LT Pro Book"/>
                <a:ea typeface="Futura LT Pro Book"/>
                <a:cs typeface="Futura LT Pro Book"/>
                <a:sym typeface="Futura LT Pro Book"/>
              </a:defRPr>
            </a:lvl1pPr>
          </a:lstStyle>
          <a:p>
            <a:pPr lvl="0">
              <a:defRPr i="0" sz="1800"/>
            </a:pPr>
            <a:r>
              <a:rPr i="1" sz="2400"/>
              <a:t>Unsupervised Learning</a:t>
            </a:r>
          </a:p>
        </p:txBody>
      </p:sp>
      <p:sp>
        <p:nvSpPr>
          <p:cNvPr id="607" name="Shape 607"/>
          <p:cNvSpPr/>
          <p:nvPr/>
        </p:nvSpPr>
        <p:spPr>
          <a:xfrm>
            <a:off x="348336" y="1973943"/>
            <a:ext cx="2844800" cy="1320801"/>
          </a:xfrm>
          <a:prstGeom prst="rect">
            <a:avLst/>
          </a:prstGeom>
          <a:solidFill>
            <a:srgbClr val="595959"/>
          </a:solidFill>
          <a:ln w="1905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8" name="Shape 608"/>
          <p:cNvSpPr/>
          <p:nvPr/>
        </p:nvSpPr>
        <p:spPr>
          <a:xfrm>
            <a:off x="687982" y="2509390"/>
            <a:ext cx="2236101" cy="36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194" tIns="36194" rIns="36194" bIns="36194" anchor="ctr">
            <a:spAutoFit/>
          </a:bodyPr>
          <a:lstStyle>
            <a:lvl1pPr algn="ctr" defTabSz="844550">
              <a:lnSpc>
                <a:spcPct val="90000"/>
              </a:lnSpc>
              <a:spcBef>
                <a:spcPts val="700"/>
              </a:spcBef>
              <a:defRPr sz="1900">
                <a:solidFill>
                  <a:srgbClr val="FFFFFF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Clustering</a:t>
            </a:r>
          </a:p>
        </p:txBody>
      </p:sp>
      <p:sp>
        <p:nvSpPr>
          <p:cNvPr id="609" name="Shape 609"/>
          <p:cNvSpPr/>
          <p:nvPr/>
        </p:nvSpPr>
        <p:spPr>
          <a:xfrm>
            <a:off x="3450923" y="1973943"/>
            <a:ext cx="1" cy="1320801"/>
          </a:xfrm>
          <a:prstGeom prst="line">
            <a:avLst/>
          </a:prstGeom>
          <a:ln w="57150">
            <a:solidFill>
              <a:srgbClr val="FBE93A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10" name="Shape 610"/>
          <p:cNvSpPr/>
          <p:nvPr/>
        </p:nvSpPr>
        <p:spPr>
          <a:xfrm>
            <a:off x="3450923" y="3409529"/>
            <a:ext cx="1" cy="1286493"/>
          </a:xfrm>
          <a:prstGeom prst="line">
            <a:avLst/>
          </a:prstGeom>
          <a:ln w="57150">
            <a:solidFill>
              <a:srgbClr val="FBE93A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11" name="Shape 611"/>
          <p:cNvSpPr/>
          <p:nvPr/>
        </p:nvSpPr>
        <p:spPr>
          <a:xfrm>
            <a:off x="3450923" y="4810807"/>
            <a:ext cx="1" cy="1296911"/>
          </a:xfrm>
          <a:prstGeom prst="line">
            <a:avLst/>
          </a:prstGeom>
          <a:ln w="57150">
            <a:solidFill>
              <a:srgbClr val="FBE93A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739" y="315309"/>
            <a:ext cx="8367474" cy="5709572"/>
          </a:xfrm>
          <a:prstGeom prst="rect">
            <a:avLst/>
          </a:prstGeom>
          <a:ln w="12700">
            <a:miter lim="400000"/>
          </a:ln>
        </p:spPr>
      </p:pic>
      <p:sp>
        <p:nvSpPr>
          <p:cNvPr id="614" name="Shape 614"/>
          <p:cNvSpPr/>
          <p:nvPr/>
        </p:nvSpPr>
        <p:spPr>
          <a:xfrm>
            <a:off x="262740" y="5959488"/>
            <a:ext cx="7259385" cy="898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/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H</a:t>
            </a:r>
            <a:r>
              <a:rPr baseline="-25000"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2</a:t>
            </a:r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O</a:t>
            </a:r>
            <a:r>
              <a:rPr sz="1600">
                <a:latin typeface="Futura"/>
                <a:ea typeface="Futura"/>
                <a:cs typeface="Futura"/>
                <a:sym typeface="Futura"/>
              </a:rPr>
              <a:t>.ai</a:t>
            </a:r>
            <a:br>
              <a:rPr sz="1600">
                <a:latin typeface="Futura"/>
                <a:ea typeface="Futura"/>
                <a:cs typeface="Futura"/>
                <a:sym typeface="Futura"/>
              </a:rPr>
            </a:br>
            <a:r>
              <a:rPr sz="12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Machine </a:t>
            </a:r>
            <a:r>
              <a:rPr sz="1200">
                <a:solidFill>
                  <a:srgbClr val="7F7F7F"/>
                </a:solidFill>
                <a:latin typeface="Futura"/>
                <a:ea typeface="Futura"/>
                <a:cs typeface="Futura"/>
                <a:sym typeface="Futura"/>
              </a:rPr>
              <a:t>Intelligence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/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H2O Flow</a:t>
            </a:r>
          </a:p>
        </p:txBody>
      </p:sp>
      <p:sp>
        <p:nvSpPr>
          <p:cNvPr id="617" name="Shape 617"/>
          <p:cNvSpPr/>
          <p:nvPr>
            <p:ph type="body" idx="1"/>
          </p:nvPr>
        </p:nvSpPr>
        <p:spPr>
          <a:xfrm>
            <a:off x="457200" y="15240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 marL="207883" indent="-207883" defTabSz="443484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940"/>
              <a:t>A Web-based interactive computing environment for Big Data Machine Learning</a:t>
            </a:r>
            <a:endParaRPr sz="1940"/>
          </a:p>
          <a:p>
            <a:pPr lvl="0" marL="207883" indent="-207883" defTabSz="443484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940"/>
              <a:t>New web interface of H2O</a:t>
            </a:r>
            <a:endParaRPr sz="1940"/>
          </a:p>
          <a:p>
            <a:pPr lvl="0" marL="207883" indent="-207883" defTabSz="443484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940"/>
              <a:t>Model comparisons</a:t>
            </a:r>
            <a:endParaRPr sz="1940"/>
          </a:p>
          <a:p>
            <a:pPr lvl="0" marL="207883" indent="-207883" defTabSz="443484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940"/>
              <a:t>Mixed environment for</a:t>
            </a:r>
            <a:endParaRPr sz="1940"/>
          </a:p>
          <a:p>
            <a:pPr lvl="1" marL="621669" indent="-178185" defTabSz="443484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746">
                <a:latin typeface="Futura LT Pro Light"/>
                <a:ea typeface="Futura LT Pro Light"/>
                <a:cs typeface="Futura LT Pro Light"/>
                <a:sym typeface="Futura LT Pro Light"/>
              </a:rPr>
              <a:t>Coffeescript</a:t>
            </a:r>
            <a:endParaRPr sz="1746">
              <a:latin typeface="Futura LT Pro Light"/>
              <a:ea typeface="Futura LT Pro Light"/>
              <a:cs typeface="Futura LT Pro Light"/>
              <a:sym typeface="Futura LT Pro Light"/>
            </a:endParaRPr>
          </a:p>
          <a:p>
            <a:pPr lvl="1" marL="621669" indent="-178185" defTabSz="443484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746">
                <a:latin typeface="Futura LT Pro Light"/>
                <a:ea typeface="Futura LT Pro Light"/>
                <a:cs typeface="Futura LT Pro Light"/>
                <a:sym typeface="Futura LT Pro Light"/>
              </a:rPr>
              <a:t>Text &amp; Markdown</a:t>
            </a:r>
            <a:endParaRPr sz="2716">
              <a:solidFill>
                <a:srgbClr val="EFC71F"/>
              </a:solidFill>
            </a:endParaRPr>
          </a:p>
          <a:p>
            <a:pPr lvl="1" marL="621669" indent="-178185" defTabSz="443484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746">
                <a:latin typeface="Futura LT Pro Light"/>
                <a:ea typeface="Futura LT Pro Light"/>
                <a:cs typeface="Futura LT Pro Light"/>
                <a:sym typeface="Futura LT Pro Light"/>
              </a:rPr>
              <a:t>Charts &amp; Visualization (more to come)</a:t>
            </a:r>
            <a:endParaRPr sz="2716">
              <a:solidFill>
                <a:srgbClr val="EFC71F"/>
              </a:solidFill>
            </a:endParaRPr>
          </a:p>
          <a:p>
            <a:pPr lvl="1" marL="621669" indent="-178185" defTabSz="443484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746">
                <a:latin typeface="Futura LT Pro Light"/>
                <a:ea typeface="Futura LT Pro Light"/>
                <a:cs typeface="Futura LT Pro Light"/>
                <a:sym typeface="Futura LT Pro Light"/>
              </a:rPr>
              <a:t>R/Spark/Python code (coming soon)</a:t>
            </a:r>
            <a:endParaRPr sz="2716">
              <a:solidFill>
                <a:srgbClr val="EFC71F"/>
              </a:solidFill>
            </a:endParaRPr>
          </a:p>
          <a:p>
            <a:pPr lvl="1" marL="621669" indent="-178185" defTabSz="443484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746">
                <a:latin typeface="Futura LT Pro Light"/>
                <a:ea typeface="Futura LT Pro Light"/>
                <a:cs typeface="Futura LT Pro Light"/>
                <a:sym typeface="Futura LT Pro Light"/>
              </a:rPr>
              <a:t>Mathematics Equations (coming soon)</a:t>
            </a:r>
            <a:endParaRPr sz="2716">
              <a:solidFill>
                <a:srgbClr val="EFC71F"/>
              </a:solidFill>
            </a:endParaRPr>
          </a:p>
          <a:p>
            <a:pPr lvl="1" marL="621669" indent="-178185" defTabSz="443484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746">
                <a:latin typeface="Futura LT Pro Light"/>
                <a:ea typeface="Futura LT Pro Light"/>
                <a:cs typeface="Futura LT Pro Light"/>
                <a:sym typeface="Futura LT Pro Light"/>
              </a:rPr>
              <a:t>Video &amp; Rich Media </a:t>
            </a:r>
          </a:p>
        </p:txBody>
      </p:sp>
      <p:sp>
        <p:nvSpPr>
          <p:cNvPr id="618" name="Shape 618"/>
          <p:cNvSpPr/>
          <p:nvPr/>
        </p:nvSpPr>
        <p:spPr>
          <a:xfrm>
            <a:off x="457200" y="1219200"/>
            <a:ext cx="8305800" cy="0"/>
          </a:xfrm>
          <a:prstGeom prst="line">
            <a:avLst/>
          </a:prstGeom>
          <a:ln w="38100">
            <a:solidFill>
              <a:srgbClr val="FBE91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619" name="image13.png" descr="Screen Shot 2015-01-13 at 1.23.38 PM(1)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0595" y="1905000"/>
            <a:ext cx="4449281" cy="3634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/>
          <p:nvPr>
            <p:ph type="title"/>
          </p:nvPr>
        </p:nvSpPr>
        <p:spPr>
          <a:xfrm>
            <a:off x="457200" y="60588"/>
            <a:ext cx="8229600" cy="75833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H2O Software Stack</a:t>
            </a:r>
          </a:p>
        </p:txBody>
      </p:sp>
      <p:grpSp>
        <p:nvGrpSpPr>
          <p:cNvPr id="691" name="Group 691"/>
          <p:cNvGrpSpPr/>
          <p:nvPr/>
        </p:nvGrpSpPr>
        <p:grpSpPr>
          <a:xfrm>
            <a:off x="1067713" y="1100354"/>
            <a:ext cx="7313736" cy="5342152"/>
            <a:chOff x="0" y="0"/>
            <a:chExt cx="7313734" cy="5342151"/>
          </a:xfrm>
        </p:grpSpPr>
        <p:sp>
          <p:nvSpPr>
            <p:cNvPr id="622" name="Shape 622"/>
            <p:cNvSpPr/>
            <p:nvPr/>
          </p:nvSpPr>
          <p:spPr>
            <a:xfrm>
              <a:off x="33415" y="4896326"/>
              <a:ext cx="2391379" cy="445826"/>
            </a:xfrm>
            <a:prstGeom prst="rect">
              <a:avLst/>
            </a:prstGeom>
            <a:solidFill>
              <a:srgbClr val="FF8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3" name="Shape 623"/>
            <p:cNvSpPr/>
            <p:nvPr/>
          </p:nvSpPr>
          <p:spPr>
            <a:xfrm>
              <a:off x="-1" y="0"/>
              <a:ext cx="7313736" cy="818361"/>
            </a:xfrm>
            <a:prstGeom prst="rect">
              <a:avLst/>
            </a:prstGeom>
            <a:solidFill>
              <a:srgbClr val="F8E805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4" name="Shape 624"/>
            <p:cNvSpPr/>
            <p:nvPr/>
          </p:nvSpPr>
          <p:spPr>
            <a:xfrm>
              <a:off x="259220" y="282529"/>
              <a:ext cx="1211925" cy="4350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5" name="Shape 625"/>
            <p:cNvSpPr/>
            <p:nvPr/>
          </p:nvSpPr>
          <p:spPr>
            <a:xfrm>
              <a:off x="1636737" y="282529"/>
              <a:ext cx="1211925" cy="4350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6" name="Shape 626"/>
            <p:cNvSpPr/>
            <p:nvPr/>
          </p:nvSpPr>
          <p:spPr>
            <a:xfrm>
              <a:off x="3014253" y="282529"/>
              <a:ext cx="1211925" cy="4350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7" name="Shape 627"/>
            <p:cNvSpPr/>
            <p:nvPr/>
          </p:nvSpPr>
          <p:spPr>
            <a:xfrm>
              <a:off x="4391770" y="282529"/>
              <a:ext cx="1211925" cy="4350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8" name="Shape 628"/>
            <p:cNvSpPr/>
            <p:nvPr/>
          </p:nvSpPr>
          <p:spPr>
            <a:xfrm>
              <a:off x="259216" y="378131"/>
              <a:ext cx="1244530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808080"/>
                  </a:solidFill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808080"/>
                  </a:solidFill>
                </a:rPr>
                <a:t>JavaScript</a:t>
              </a:r>
            </a:p>
          </p:txBody>
        </p:sp>
        <p:sp>
          <p:nvSpPr>
            <p:cNvPr id="629" name="Shape 629"/>
            <p:cNvSpPr/>
            <p:nvPr/>
          </p:nvSpPr>
          <p:spPr>
            <a:xfrm>
              <a:off x="1669982" y="378131"/>
              <a:ext cx="1115721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808080"/>
                  </a:solidFill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808080"/>
                  </a:solidFill>
                </a:rPr>
                <a:t>R</a:t>
              </a:r>
            </a:p>
          </p:txBody>
        </p:sp>
        <p:sp>
          <p:nvSpPr>
            <p:cNvPr id="630" name="Shape 630"/>
            <p:cNvSpPr/>
            <p:nvPr/>
          </p:nvSpPr>
          <p:spPr>
            <a:xfrm>
              <a:off x="3080745" y="378131"/>
              <a:ext cx="1115721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808080"/>
                  </a:solidFill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808080"/>
                  </a:solidFill>
                </a:rPr>
                <a:t>Python</a:t>
              </a:r>
            </a:p>
          </p:txBody>
        </p:sp>
        <p:sp>
          <p:nvSpPr>
            <p:cNvPr id="631" name="Shape 631"/>
            <p:cNvSpPr/>
            <p:nvPr/>
          </p:nvSpPr>
          <p:spPr>
            <a:xfrm>
              <a:off x="4394432" y="378131"/>
              <a:ext cx="1216312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808080"/>
                  </a:solidFill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808080"/>
                  </a:solidFill>
                </a:rPr>
                <a:t>Excel/Tableau</a:t>
              </a:r>
            </a:p>
          </p:txBody>
        </p:sp>
        <p:grpSp>
          <p:nvGrpSpPr>
            <p:cNvPr id="636" name="Group 636"/>
            <p:cNvGrpSpPr/>
            <p:nvPr/>
          </p:nvGrpSpPr>
          <p:grpSpPr>
            <a:xfrm>
              <a:off x="817326" y="915731"/>
              <a:ext cx="5665451" cy="493545"/>
              <a:chOff x="0" y="0"/>
              <a:chExt cx="5665450" cy="493544"/>
            </a:xfrm>
          </p:grpSpPr>
          <p:grpSp>
            <p:nvGrpSpPr>
              <p:cNvPr id="634" name="Group 634"/>
              <p:cNvGrpSpPr/>
              <p:nvPr/>
            </p:nvGrpSpPr>
            <p:grpSpPr>
              <a:xfrm>
                <a:off x="-1" y="0"/>
                <a:ext cx="5665452" cy="493545"/>
                <a:chOff x="0" y="0"/>
                <a:chExt cx="5665450" cy="493544"/>
              </a:xfrm>
            </p:grpSpPr>
            <p:sp>
              <p:nvSpPr>
                <p:cNvPr id="632" name="Shape 632"/>
                <p:cNvSpPr/>
                <p:nvPr/>
              </p:nvSpPr>
              <p:spPr>
                <a:xfrm>
                  <a:off x="0" y="0"/>
                  <a:ext cx="5665451" cy="4935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9" h="20684" fill="norm" stroke="1" extrusionOk="0">
                      <a:moveTo>
                        <a:pt x="1901" y="6800"/>
                      </a:moveTo>
                      <a:lnTo>
                        <a:pt x="1901" y="6800"/>
                      </a:lnTo>
                      <a:cubicBezTo>
                        <a:pt x="1658" y="4397"/>
                        <a:pt x="2907" y="2184"/>
                        <a:pt x="4691" y="1857"/>
                      </a:cubicBezTo>
                      <a:cubicBezTo>
                        <a:pt x="5414" y="1724"/>
                        <a:pt x="6149" y="1922"/>
                        <a:pt x="6778" y="2419"/>
                      </a:cubicBezTo>
                      <a:lnTo>
                        <a:pt x="6778" y="2419"/>
                      </a:lnTo>
                      <a:cubicBezTo>
                        <a:pt x="7445" y="725"/>
                        <a:pt x="9003" y="82"/>
                        <a:pt x="10259" y="981"/>
                      </a:cubicBezTo>
                      <a:cubicBezTo>
                        <a:pt x="10478" y="1139"/>
                        <a:pt x="10680" y="1338"/>
                        <a:pt x="10857" y="1573"/>
                      </a:cubicBezTo>
                      <a:lnTo>
                        <a:pt x="10857" y="1573"/>
                      </a:lnTo>
                      <a:cubicBezTo>
                        <a:pt x="11377" y="169"/>
                        <a:pt x="12642" y="-401"/>
                        <a:pt x="13683" y="299"/>
                      </a:cubicBezTo>
                      <a:cubicBezTo>
                        <a:pt x="13971" y="493"/>
                        <a:pt x="14223" y="774"/>
                        <a:pt x="14418" y="1119"/>
                      </a:cubicBezTo>
                      <a:lnTo>
                        <a:pt x="14418" y="1119"/>
                      </a:lnTo>
                      <a:cubicBezTo>
                        <a:pt x="15255" y="-209"/>
                        <a:pt x="16734" y="-373"/>
                        <a:pt x="17722" y="753"/>
                      </a:cubicBezTo>
                      <a:cubicBezTo>
                        <a:pt x="18137" y="1226"/>
                        <a:pt x="18417" y="1878"/>
                        <a:pt x="18513" y="2598"/>
                      </a:cubicBezTo>
                      <a:lnTo>
                        <a:pt x="18513" y="2598"/>
                      </a:lnTo>
                      <a:cubicBezTo>
                        <a:pt x="19885" y="3102"/>
                        <a:pt x="20694" y="5013"/>
                        <a:pt x="20321" y="6865"/>
                      </a:cubicBezTo>
                      <a:cubicBezTo>
                        <a:pt x="20289" y="7020"/>
                        <a:pt x="20250" y="7173"/>
                        <a:pt x="20203" y="7321"/>
                      </a:cubicBezTo>
                      <a:lnTo>
                        <a:pt x="20203" y="7321"/>
                      </a:lnTo>
                      <a:cubicBezTo>
                        <a:pt x="21303" y="9251"/>
                        <a:pt x="21034" y="12017"/>
                        <a:pt x="19601" y="13499"/>
                      </a:cubicBezTo>
                      <a:cubicBezTo>
                        <a:pt x="19156" y="13961"/>
                        <a:pt x="18629" y="14259"/>
                        <a:pt x="18072" y="14367"/>
                      </a:cubicBezTo>
                      <a:cubicBezTo>
                        <a:pt x="18072" y="16443"/>
                        <a:pt x="16822" y="18126"/>
                        <a:pt x="15280" y="18126"/>
                      </a:cubicBezTo>
                      <a:cubicBezTo>
                        <a:pt x="14757" y="18126"/>
                        <a:pt x="14245" y="17928"/>
                        <a:pt x="13801" y="17556"/>
                      </a:cubicBezTo>
                      <a:lnTo>
                        <a:pt x="13801" y="17556"/>
                      </a:lnTo>
                      <a:cubicBezTo>
                        <a:pt x="13280" y="19883"/>
                        <a:pt x="11460" y="21199"/>
                        <a:pt x="9738" y="20494"/>
                      </a:cubicBezTo>
                      <a:cubicBezTo>
                        <a:pt x="9016" y="20199"/>
                        <a:pt x="8392" y="19574"/>
                        <a:pt x="7973" y="18727"/>
                      </a:cubicBezTo>
                      <a:lnTo>
                        <a:pt x="7973" y="18727"/>
                      </a:lnTo>
                      <a:cubicBezTo>
                        <a:pt x="6209" y="20160"/>
                        <a:pt x="3920" y="19389"/>
                        <a:pt x="2859" y="17004"/>
                      </a:cubicBezTo>
                      <a:cubicBezTo>
                        <a:pt x="2846" y="16974"/>
                        <a:pt x="2833" y="16944"/>
                        <a:pt x="2820" y="16914"/>
                      </a:cubicBezTo>
                      <a:lnTo>
                        <a:pt x="2820" y="16914"/>
                      </a:lnTo>
                      <a:cubicBezTo>
                        <a:pt x="1666" y="17096"/>
                        <a:pt x="620" y="15986"/>
                        <a:pt x="485" y="14435"/>
                      </a:cubicBezTo>
                      <a:cubicBezTo>
                        <a:pt x="412" y="13608"/>
                        <a:pt x="615" y="12780"/>
                        <a:pt x="1038" y="12172"/>
                      </a:cubicBezTo>
                      <a:lnTo>
                        <a:pt x="1038" y="12172"/>
                      </a:lnTo>
                      <a:cubicBezTo>
                        <a:pt x="39" y="11379"/>
                        <a:pt x="-297" y="9639"/>
                        <a:pt x="288" y="8285"/>
                      </a:cubicBezTo>
                      <a:cubicBezTo>
                        <a:pt x="626" y="7504"/>
                        <a:pt x="1218" y="6988"/>
                        <a:pt x="1883" y="6895"/>
                      </a:cubicBezTo>
                      <a:close/>
                    </a:path>
                  </a:pathLst>
                </a:custGeom>
                <a:noFill/>
                <a:ln w="9525" cap="flat">
                  <a:solidFill>
                    <a:srgbClr val="11618F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33" name="Shape 633"/>
                <p:cNvSpPr/>
                <p:nvPr/>
              </p:nvSpPr>
              <p:spPr>
                <a:xfrm>
                  <a:off x="287679" y="25096"/>
                  <a:ext cx="5191444" cy="419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80" y="14010"/>
                      </a:moveTo>
                      <a:lnTo>
                        <a:pt x="1380" y="14010"/>
                      </a:lnTo>
                      <a:cubicBezTo>
                        <a:pt x="899" y="14066"/>
                        <a:pt x="417" y="13902"/>
                        <a:pt x="0" y="13542"/>
                      </a:cubicBezTo>
                      <a:moveTo>
                        <a:pt x="2598" y="19137"/>
                      </a:moveTo>
                      <a:lnTo>
                        <a:pt x="2598" y="19137"/>
                      </a:lnTo>
                      <a:cubicBezTo>
                        <a:pt x="2405" y="19250"/>
                        <a:pt x="2202" y="19325"/>
                        <a:pt x="1994" y="19361"/>
                      </a:cubicBezTo>
                      <a:moveTo>
                        <a:pt x="7802" y="21600"/>
                      </a:moveTo>
                      <a:lnTo>
                        <a:pt x="7802" y="21600"/>
                      </a:lnTo>
                      <a:cubicBezTo>
                        <a:pt x="7657" y="21279"/>
                        <a:pt x="7535" y="20936"/>
                        <a:pt x="7438" y="20577"/>
                      </a:cubicBezTo>
                      <a:moveTo>
                        <a:pt x="14532" y="19050"/>
                      </a:moveTo>
                      <a:lnTo>
                        <a:pt x="14532" y="19050"/>
                      </a:lnTo>
                      <a:cubicBezTo>
                        <a:pt x="14510" y="19430"/>
                        <a:pt x="14462" y="19806"/>
                        <a:pt x="14386" y="20172"/>
                      </a:cubicBezTo>
                      <a:moveTo>
                        <a:pt x="17421" y="12116"/>
                      </a:moveTo>
                      <a:lnTo>
                        <a:pt x="17421" y="12116"/>
                      </a:lnTo>
                      <a:cubicBezTo>
                        <a:pt x="18505" y="12890"/>
                        <a:pt x="19193" y="14504"/>
                        <a:pt x="19193" y="16273"/>
                      </a:cubicBezTo>
                      <a:moveTo>
                        <a:pt x="21600" y="7649"/>
                      </a:moveTo>
                      <a:lnTo>
                        <a:pt x="21600" y="7649"/>
                      </a:lnTo>
                      <a:cubicBezTo>
                        <a:pt x="21423" y="8256"/>
                        <a:pt x="21153" y="8794"/>
                        <a:pt x="20811" y="9222"/>
                      </a:cubicBezTo>
                      <a:moveTo>
                        <a:pt x="19707" y="1814"/>
                      </a:moveTo>
                      <a:lnTo>
                        <a:pt x="19707" y="1814"/>
                      </a:lnTo>
                      <a:cubicBezTo>
                        <a:pt x="19737" y="2059"/>
                        <a:pt x="19751" y="2307"/>
                        <a:pt x="19749" y="2556"/>
                      </a:cubicBezTo>
                      <a:moveTo>
                        <a:pt x="14668" y="947"/>
                      </a:moveTo>
                      <a:lnTo>
                        <a:pt x="14668" y="947"/>
                      </a:lnTo>
                      <a:cubicBezTo>
                        <a:pt x="14771" y="605"/>
                        <a:pt x="14907" y="286"/>
                        <a:pt x="15073" y="0"/>
                      </a:cubicBezTo>
                      <a:moveTo>
                        <a:pt x="10888" y="1399"/>
                      </a:moveTo>
                      <a:lnTo>
                        <a:pt x="10888" y="1399"/>
                      </a:lnTo>
                      <a:cubicBezTo>
                        <a:pt x="10930" y="1115"/>
                        <a:pt x="10996" y="841"/>
                        <a:pt x="11084" y="582"/>
                      </a:cubicBezTo>
                      <a:moveTo>
                        <a:pt x="6452" y="1676"/>
                      </a:moveTo>
                      <a:lnTo>
                        <a:pt x="6452" y="1676"/>
                      </a:lnTo>
                      <a:cubicBezTo>
                        <a:pt x="6709" y="1897"/>
                        <a:pt x="6947" y="2163"/>
                        <a:pt x="7160" y="2469"/>
                      </a:cubicBezTo>
                      <a:moveTo>
                        <a:pt x="1072" y="7905"/>
                      </a:moveTo>
                      <a:lnTo>
                        <a:pt x="1072" y="7905"/>
                      </a:lnTo>
                      <a:cubicBezTo>
                        <a:pt x="1016" y="7632"/>
                        <a:pt x="974" y="7353"/>
                        <a:pt x="948" y="7071"/>
                      </a:cubicBezTo>
                    </a:path>
                  </a:pathLst>
                </a:custGeom>
                <a:noFill/>
                <a:ln w="9525" cap="flat">
                  <a:solidFill>
                    <a:srgbClr val="11618F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635" name="Shape 635"/>
              <p:cNvSpPr/>
              <p:nvPr/>
            </p:nvSpPr>
            <p:spPr>
              <a:xfrm>
                <a:off x="1101602" y="90219"/>
                <a:ext cx="3449278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 lvl="0"/>
                <a:r>
                  <a:t>Network</a:t>
                </a:r>
              </a:p>
            </p:txBody>
          </p:sp>
        </p:grpSp>
        <p:sp>
          <p:nvSpPr>
            <p:cNvPr id="637" name="Shape 637"/>
            <p:cNvSpPr/>
            <p:nvPr/>
          </p:nvSpPr>
          <p:spPr>
            <a:xfrm>
              <a:off x="33417" y="1537413"/>
              <a:ext cx="7280318" cy="927992"/>
            </a:xfrm>
            <a:prstGeom prst="rect">
              <a:avLst/>
            </a:prstGeom>
            <a:solidFill>
              <a:srgbClr val="FFE066">
                <a:alpha val="28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8" name="Shape 638"/>
            <p:cNvSpPr/>
            <p:nvPr/>
          </p:nvSpPr>
          <p:spPr>
            <a:xfrm>
              <a:off x="33416" y="2465403"/>
              <a:ext cx="7280318" cy="1066496"/>
            </a:xfrm>
            <a:prstGeom prst="rect">
              <a:avLst/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9" name="Shape 639"/>
            <p:cNvSpPr/>
            <p:nvPr/>
          </p:nvSpPr>
          <p:spPr>
            <a:xfrm>
              <a:off x="33417" y="3531897"/>
              <a:ext cx="3640840" cy="1300298"/>
            </a:xfrm>
            <a:prstGeom prst="rect">
              <a:avLst/>
            </a:prstGeom>
            <a:solidFill>
              <a:srgbClr val="FAED97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0" name="Shape 640"/>
            <p:cNvSpPr/>
            <p:nvPr/>
          </p:nvSpPr>
          <p:spPr>
            <a:xfrm>
              <a:off x="3674255" y="3531897"/>
              <a:ext cx="3639479" cy="1300298"/>
            </a:xfrm>
            <a:prstGeom prst="rect">
              <a:avLst/>
            </a:prstGeom>
            <a:solidFill>
              <a:srgbClr val="D9D9D9">
                <a:alpha val="7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1" name="Shape 641"/>
            <p:cNvSpPr/>
            <p:nvPr/>
          </p:nvSpPr>
          <p:spPr>
            <a:xfrm>
              <a:off x="259216" y="1717470"/>
              <a:ext cx="3301103" cy="637128"/>
            </a:xfrm>
            <a:prstGeom prst="rect">
              <a:avLst/>
            </a:prstGeom>
            <a:solidFill>
              <a:srgbClr val="FFE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2" name="Shape 642"/>
            <p:cNvSpPr/>
            <p:nvPr/>
          </p:nvSpPr>
          <p:spPr>
            <a:xfrm>
              <a:off x="3793784" y="1717470"/>
              <a:ext cx="3309484" cy="637128"/>
            </a:xfrm>
            <a:prstGeom prst="rect">
              <a:avLst/>
            </a:prstGeom>
            <a:solidFill>
              <a:srgbClr val="FFE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3" name="Shape 643"/>
            <p:cNvSpPr/>
            <p:nvPr/>
          </p:nvSpPr>
          <p:spPr>
            <a:xfrm>
              <a:off x="268379" y="1792889"/>
              <a:ext cx="3301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/>
              </a:pPr>
              <a:r>
                <a:rPr sz="1400"/>
                <a:t>Rapids  Expression Evaluation Engine</a:t>
              </a:r>
            </a:p>
          </p:txBody>
        </p:sp>
        <p:sp>
          <p:nvSpPr>
            <p:cNvPr id="644" name="Shape 644"/>
            <p:cNvSpPr/>
            <p:nvPr/>
          </p:nvSpPr>
          <p:spPr>
            <a:xfrm>
              <a:off x="3821500" y="1907965"/>
              <a:ext cx="1717145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/>
              </a:pPr>
              <a:r>
                <a:rPr sz="1400"/>
                <a:t>Scala</a:t>
              </a:r>
            </a:p>
          </p:txBody>
        </p:sp>
        <p:grpSp>
          <p:nvGrpSpPr>
            <p:cNvPr id="647" name="Group 647"/>
            <p:cNvGrpSpPr/>
            <p:nvPr/>
          </p:nvGrpSpPr>
          <p:grpSpPr>
            <a:xfrm>
              <a:off x="5460337" y="1773374"/>
              <a:ext cx="1475456" cy="537752"/>
              <a:chOff x="0" y="0"/>
              <a:chExt cx="1475454" cy="537751"/>
            </a:xfrm>
          </p:grpSpPr>
          <p:sp>
            <p:nvSpPr>
              <p:cNvPr id="645" name="Shape 645"/>
              <p:cNvSpPr/>
              <p:nvPr/>
            </p:nvSpPr>
            <p:spPr>
              <a:xfrm>
                <a:off x="0" y="0"/>
                <a:ext cx="1475455" cy="525822"/>
              </a:xfrm>
              <a:prstGeom prst="rect">
                <a:avLst/>
              </a:prstGeom>
              <a:solidFill>
                <a:srgbClr val="595959"/>
              </a:solidFill>
              <a:ln w="3175" cap="flat">
                <a:solidFill>
                  <a:srgbClr val="A6A6A6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6" name="Shape 646"/>
              <p:cNvSpPr/>
              <p:nvPr/>
            </p:nvSpPr>
            <p:spPr>
              <a:xfrm>
                <a:off x="52695" y="14511"/>
                <a:ext cx="142276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FFFFFF"/>
                    </a:solidFill>
                  </a:rPr>
                  <a:t>Customer Algorithm</a:t>
                </a:r>
              </a:p>
            </p:txBody>
          </p:sp>
        </p:grpSp>
        <p:grpSp>
          <p:nvGrpSpPr>
            <p:cNvPr id="650" name="Group 650"/>
            <p:cNvGrpSpPr/>
            <p:nvPr/>
          </p:nvGrpSpPr>
          <p:grpSpPr>
            <a:xfrm>
              <a:off x="5502969" y="2589203"/>
              <a:ext cx="1594647" cy="858736"/>
              <a:chOff x="0" y="0"/>
              <a:chExt cx="1594645" cy="858734"/>
            </a:xfrm>
          </p:grpSpPr>
          <p:sp>
            <p:nvSpPr>
              <p:cNvPr id="648" name="Shape 648"/>
              <p:cNvSpPr/>
              <p:nvPr/>
            </p:nvSpPr>
            <p:spPr>
              <a:xfrm>
                <a:off x="0" y="0"/>
                <a:ext cx="1594646" cy="858735"/>
              </a:xfrm>
              <a:prstGeom prst="rect">
                <a:avLst/>
              </a:prstGeom>
              <a:solidFill>
                <a:srgbClr val="595959"/>
              </a:solidFill>
              <a:ln w="3175" cap="flat">
                <a:solidFill>
                  <a:srgbClr val="A6A6A6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9" name="Shape 649"/>
              <p:cNvSpPr/>
              <p:nvPr/>
            </p:nvSpPr>
            <p:spPr>
              <a:xfrm>
                <a:off x="35674" y="212002"/>
                <a:ext cx="1513712" cy="472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200">
                    <a:solidFill>
                      <a:srgbClr val="FFFFFF"/>
                    </a:solidFill>
                  </a:rPr>
                  <a:t>Customer Algorithm</a:t>
                </a:r>
              </a:p>
            </p:txBody>
          </p:sp>
        </p:grpSp>
        <p:grpSp>
          <p:nvGrpSpPr>
            <p:cNvPr id="653" name="Group 653"/>
            <p:cNvGrpSpPr/>
            <p:nvPr/>
          </p:nvGrpSpPr>
          <p:grpSpPr>
            <a:xfrm>
              <a:off x="259215" y="2589203"/>
              <a:ext cx="1594651" cy="858736"/>
              <a:chOff x="0" y="0"/>
              <a:chExt cx="1594649" cy="858734"/>
            </a:xfrm>
          </p:grpSpPr>
          <p:sp>
            <p:nvSpPr>
              <p:cNvPr id="651" name="Shape 651"/>
              <p:cNvSpPr/>
              <p:nvPr/>
            </p:nvSpPr>
            <p:spPr>
              <a:xfrm>
                <a:off x="1" y="0"/>
                <a:ext cx="1594650" cy="858735"/>
              </a:xfrm>
              <a:prstGeom prst="rect">
                <a:avLst/>
              </a:prstGeom>
              <a:solidFill>
                <a:srgbClr val="2626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2" name="Shape 652"/>
              <p:cNvSpPr/>
              <p:nvPr/>
            </p:nvSpPr>
            <p:spPr>
              <a:xfrm>
                <a:off x="0" y="286910"/>
                <a:ext cx="1594650" cy="28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200">
                    <a:solidFill>
                      <a:srgbClr val="FFFFFF"/>
                    </a:solidFill>
                  </a:rPr>
                  <a:t>Parse</a:t>
                </a:r>
              </a:p>
            </p:txBody>
          </p:sp>
        </p:grpSp>
        <p:grpSp>
          <p:nvGrpSpPr>
            <p:cNvPr id="656" name="Group 656"/>
            <p:cNvGrpSpPr/>
            <p:nvPr/>
          </p:nvGrpSpPr>
          <p:grpSpPr>
            <a:xfrm>
              <a:off x="2007134" y="2578222"/>
              <a:ext cx="1594650" cy="929641"/>
              <a:chOff x="0" y="0"/>
              <a:chExt cx="1594648" cy="929639"/>
            </a:xfrm>
          </p:grpSpPr>
          <p:sp>
            <p:nvSpPr>
              <p:cNvPr id="654" name="Shape 654"/>
              <p:cNvSpPr/>
              <p:nvPr/>
            </p:nvSpPr>
            <p:spPr>
              <a:xfrm>
                <a:off x="0" y="0"/>
                <a:ext cx="1594649" cy="858736"/>
              </a:xfrm>
              <a:prstGeom prst="rect">
                <a:avLst/>
              </a:prstGeom>
              <a:solidFill>
                <a:srgbClr val="2626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5" name="Shape 655"/>
              <p:cNvSpPr/>
              <p:nvPr/>
            </p:nvSpPr>
            <p:spPr>
              <a:xfrm>
                <a:off x="0" y="0"/>
                <a:ext cx="1594649" cy="929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ctr"/>
                <a:r>
                  <a:rPr sz="9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rPr>
                  <a:t>GLM</a:t>
                </a:r>
                <a:endParaRPr sz="900">
                  <a:solidFill>
                    <a:srgbClr val="FFFFFF"/>
                  </a:solidFill>
                  <a:latin typeface="Segoe UI"/>
                  <a:ea typeface="Segoe UI"/>
                  <a:cs typeface="Segoe UI"/>
                  <a:sym typeface="Segoe UI"/>
                </a:endParaRPr>
              </a:p>
              <a:p>
                <a:pPr lvl="0" algn="ctr"/>
                <a:r>
                  <a:rPr sz="9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rPr>
                  <a:t>GBM</a:t>
                </a:r>
                <a:endParaRPr sz="900">
                  <a:solidFill>
                    <a:srgbClr val="FFFFFF"/>
                  </a:solidFill>
                  <a:latin typeface="Segoe UI"/>
                  <a:ea typeface="Segoe UI"/>
                  <a:cs typeface="Segoe UI"/>
                  <a:sym typeface="Segoe UI"/>
                </a:endParaRPr>
              </a:p>
              <a:p>
                <a:pPr lvl="0" algn="ctr"/>
                <a:r>
                  <a:rPr sz="9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rPr>
                  <a:t>RF</a:t>
                </a:r>
                <a:endParaRPr sz="900">
                  <a:solidFill>
                    <a:srgbClr val="FFFFFF"/>
                  </a:solidFill>
                  <a:latin typeface="Segoe UI"/>
                  <a:ea typeface="Segoe UI"/>
                  <a:cs typeface="Segoe UI"/>
                  <a:sym typeface="Segoe UI"/>
                </a:endParaRPr>
              </a:p>
              <a:p>
                <a:pPr lvl="0" algn="ctr"/>
                <a:r>
                  <a:rPr sz="9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rPr>
                  <a:t>Deep Learning</a:t>
                </a:r>
                <a:endParaRPr sz="900">
                  <a:solidFill>
                    <a:srgbClr val="FFFFFF"/>
                  </a:solidFill>
                  <a:latin typeface="Segoe UI"/>
                  <a:ea typeface="Segoe UI"/>
                  <a:cs typeface="Segoe UI"/>
                  <a:sym typeface="Segoe UI"/>
                </a:endParaRPr>
              </a:p>
              <a:p>
                <a:pPr lvl="0" algn="ctr"/>
                <a:r>
                  <a:rPr sz="9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rPr>
                  <a:t>K-Means</a:t>
                </a:r>
                <a:endParaRPr sz="900">
                  <a:solidFill>
                    <a:srgbClr val="FFFFFF"/>
                  </a:solidFill>
                  <a:latin typeface="Segoe UI"/>
                  <a:ea typeface="Segoe UI"/>
                  <a:cs typeface="Segoe UI"/>
                  <a:sym typeface="Segoe UI"/>
                </a:endParaRPr>
              </a:p>
              <a:p>
                <a:pPr lvl="0" algn="ctr"/>
                <a:r>
                  <a:rPr sz="9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rPr>
                  <a:t>PCA</a:t>
                </a:r>
              </a:p>
            </p:txBody>
          </p:sp>
        </p:grpSp>
        <p:grpSp>
          <p:nvGrpSpPr>
            <p:cNvPr id="659" name="Group 659"/>
            <p:cNvGrpSpPr/>
            <p:nvPr/>
          </p:nvGrpSpPr>
          <p:grpSpPr>
            <a:xfrm>
              <a:off x="3755052" y="2589203"/>
              <a:ext cx="1594650" cy="858736"/>
              <a:chOff x="0" y="0"/>
              <a:chExt cx="1594648" cy="858734"/>
            </a:xfrm>
          </p:grpSpPr>
          <p:sp>
            <p:nvSpPr>
              <p:cNvPr id="657" name="Shape 657"/>
              <p:cNvSpPr/>
              <p:nvPr/>
            </p:nvSpPr>
            <p:spPr>
              <a:xfrm>
                <a:off x="0" y="0"/>
                <a:ext cx="1594649" cy="858735"/>
              </a:xfrm>
              <a:prstGeom prst="rect">
                <a:avLst/>
              </a:prstGeom>
              <a:solidFill>
                <a:srgbClr val="2626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8" name="Shape 658"/>
              <p:cNvSpPr/>
              <p:nvPr/>
            </p:nvSpPr>
            <p:spPr>
              <a:xfrm>
                <a:off x="0" y="212002"/>
                <a:ext cx="1594649" cy="472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200">
                    <a:solidFill>
                      <a:srgbClr val="FFFFFF"/>
                    </a:solidFill>
                  </a:rPr>
                  <a:t>In-H2O Prediction Engine</a:t>
                </a:r>
              </a:p>
            </p:txBody>
          </p:sp>
        </p:grpSp>
        <p:grpSp>
          <p:nvGrpSpPr>
            <p:cNvPr id="669" name="Group 669"/>
            <p:cNvGrpSpPr/>
            <p:nvPr/>
          </p:nvGrpSpPr>
          <p:grpSpPr>
            <a:xfrm>
              <a:off x="259215" y="3691345"/>
              <a:ext cx="3301105" cy="986003"/>
              <a:chOff x="0" y="0"/>
              <a:chExt cx="3301103" cy="986002"/>
            </a:xfrm>
          </p:grpSpPr>
          <p:grpSp>
            <p:nvGrpSpPr>
              <p:cNvPr id="662" name="Group 662"/>
              <p:cNvGrpSpPr/>
              <p:nvPr/>
            </p:nvGrpSpPr>
            <p:grpSpPr>
              <a:xfrm>
                <a:off x="0" y="-1"/>
                <a:ext cx="3301104" cy="328668"/>
                <a:chOff x="0" y="0"/>
                <a:chExt cx="3301103" cy="328667"/>
              </a:xfrm>
            </p:grpSpPr>
            <p:sp>
              <p:nvSpPr>
                <p:cNvPr id="660" name="Shape 660"/>
                <p:cNvSpPr/>
                <p:nvPr/>
              </p:nvSpPr>
              <p:spPr>
                <a:xfrm>
                  <a:off x="0" y="-1"/>
                  <a:ext cx="3301104" cy="328669"/>
                </a:xfrm>
                <a:prstGeom prst="rect">
                  <a:avLst/>
                </a:prstGeom>
                <a:solidFill>
                  <a:srgbClr val="FAE807"/>
                </a:solidFill>
                <a:ln w="3175" cap="flat">
                  <a:solidFill>
                    <a:srgbClr val="80808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 sz="1400">
                      <a:solidFill>
                        <a:srgbClr val="404040"/>
                      </a:solidFill>
                    </a:defRPr>
                  </a:pPr>
                </a:p>
              </p:txBody>
            </p:sp>
            <p:sp>
              <p:nvSpPr>
                <p:cNvPr id="661" name="Shape 661"/>
                <p:cNvSpPr/>
                <p:nvPr/>
              </p:nvSpPr>
              <p:spPr>
                <a:xfrm>
                  <a:off x="0" y="17013"/>
                  <a:ext cx="3301104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1400">
                      <a:solidFill>
                        <a:srgbClr val="404040"/>
                      </a:solidFill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404040"/>
                      </a:solidFill>
                    </a:rPr>
                    <a:t>Fluid Vector Frame</a:t>
                  </a:r>
                </a:p>
              </p:txBody>
            </p:sp>
          </p:grpSp>
          <p:grpSp>
            <p:nvGrpSpPr>
              <p:cNvPr id="665" name="Group 665"/>
              <p:cNvGrpSpPr/>
              <p:nvPr/>
            </p:nvGrpSpPr>
            <p:grpSpPr>
              <a:xfrm>
                <a:off x="0" y="328667"/>
                <a:ext cx="3301104" cy="328668"/>
                <a:chOff x="0" y="0"/>
                <a:chExt cx="3301103" cy="328667"/>
              </a:xfrm>
            </p:grpSpPr>
            <p:sp>
              <p:nvSpPr>
                <p:cNvPr id="663" name="Shape 663"/>
                <p:cNvSpPr/>
                <p:nvPr/>
              </p:nvSpPr>
              <p:spPr>
                <a:xfrm>
                  <a:off x="0" y="-1"/>
                  <a:ext cx="3301104" cy="328669"/>
                </a:xfrm>
                <a:prstGeom prst="rect">
                  <a:avLst/>
                </a:prstGeom>
                <a:solidFill>
                  <a:srgbClr val="FAE807"/>
                </a:solidFill>
                <a:ln w="3175" cap="flat">
                  <a:solidFill>
                    <a:srgbClr val="80808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 sz="1400">
                      <a:solidFill>
                        <a:srgbClr val="404040"/>
                      </a:solidFill>
                    </a:defRPr>
                  </a:pPr>
                </a:p>
              </p:txBody>
            </p:sp>
            <p:sp>
              <p:nvSpPr>
                <p:cNvPr id="664" name="Shape 664"/>
                <p:cNvSpPr/>
                <p:nvPr/>
              </p:nvSpPr>
              <p:spPr>
                <a:xfrm>
                  <a:off x="0" y="17013"/>
                  <a:ext cx="3301104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1400">
                      <a:solidFill>
                        <a:srgbClr val="404040"/>
                      </a:solidFill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404040"/>
                      </a:solidFill>
                    </a:rPr>
                    <a:t>Distributed K/V Store</a:t>
                  </a:r>
                </a:p>
              </p:txBody>
            </p:sp>
          </p:grpSp>
          <p:grpSp>
            <p:nvGrpSpPr>
              <p:cNvPr id="668" name="Group 668"/>
              <p:cNvGrpSpPr/>
              <p:nvPr/>
            </p:nvGrpSpPr>
            <p:grpSpPr>
              <a:xfrm>
                <a:off x="0" y="657335"/>
                <a:ext cx="3301104" cy="328668"/>
                <a:chOff x="0" y="0"/>
                <a:chExt cx="3301103" cy="328667"/>
              </a:xfrm>
            </p:grpSpPr>
            <p:sp>
              <p:nvSpPr>
                <p:cNvPr id="666" name="Shape 666"/>
                <p:cNvSpPr/>
                <p:nvPr/>
              </p:nvSpPr>
              <p:spPr>
                <a:xfrm>
                  <a:off x="0" y="-1"/>
                  <a:ext cx="3301104" cy="328669"/>
                </a:xfrm>
                <a:prstGeom prst="rect">
                  <a:avLst/>
                </a:prstGeom>
                <a:solidFill>
                  <a:srgbClr val="FAE807"/>
                </a:solidFill>
                <a:ln w="3175" cap="flat">
                  <a:solidFill>
                    <a:srgbClr val="80808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 sz="1400">
                      <a:solidFill>
                        <a:srgbClr val="404040"/>
                      </a:solidFill>
                    </a:defRPr>
                  </a:pPr>
                </a:p>
              </p:txBody>
            </p:sp>
            <p:sp>
              <p:nvSpPr>
                <p:cNvPr id="667" name="Shape 667"/>
                <p:cNvSpPr/>
                <p:nvPr/>
              </p:nvSpPr>
              <p:spPr>
                <a:xfrm>
                  <a:off x="0" y="17013"/>
                  <a:ext cx="3301104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1400">
                      <a:solidFill>
                        <a:srgbClr val="404040"/>
                      </a:solidFill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404040"/>
                      </a:solidFill>
                    </a:rPr>
                    <a:t>Non-blocking Hash Map</a:t>
                  </a:r>
                </a:p>
              </p:txBody>
            </p:sp>
          </p:grpSp>
        </p:grpSp>
        <p:grpSp>
          <p:nvGrpSpPr>
            <p:cNvPr id="679" name="Group 679"/>
            <p:cNvGrpSpPr/>
            <p:nvPr/>
          </p:nvGrpSpPr>
          <p:grpSpPr>
            <a:xfrm>
              <a:off x="3793784" y="3691345"/>
              <a:ext cx="3309484" cy="986003"/>
              <a:chOff x="0" y="0"/>
              <a:chExt cx="3309482" cy="986002"/>
            </a:xfrm>
          </p:grpSpPr>
          <p:grpSp>
            <p:nvGrpSpPr>
              <p:cNvPr id="672" name="Group 672"/>
              <p:cNvGrpSpPr/>
              <p:nvPr/>
            </p:nvGrpSpPr>
            <p:grpSpPr>
              <a:xfrm>
                <a:off x="0" y="-1"/>
                <a:ext cx="3309483" cy="328668"/>
                <a:chOff x="0" y="0"/>
                <a:chExt cx="3309482" cy="328667"/>
              </a:xfrm>
            </p:grpSpPr>
            <p:sp>
              <p:nvSpPr>
                <p:cNvPr id="670" name="Shape 670"/>
                <p:cNvSpPr/>
                <p:nvPr/>
              </p:nvSpPr>
              <p:spPr>
                <a:xfrm>
                  <a:off x="0" y="-1"/>
                  <a:ext cx="3309483" cy="328669"/>
                </a:xfrm>
                <a:prstGeom prst="rect">
                  <a:avLst/>
                </a:prstGeom>
                <a:solidFill>
                  <a:srgbClr val="F2F2F2"/>
                </a:solidFill>
                <a:ln w="3175" cap="flat">
                  <a:solidFill>
                    <a:srgbClr val="80808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 sz="1400">
                      <a:solidFill>
                        <a:srgbClr val="404040"/>
                      </a:solidFill>
                    </a:defRPr>
                  </a:pPr>
                </a:p>
              </p:txBody>
            </p:sp>
            <p:sp>
              <p:nvSpPr>
                <p:cNvPr id="671" name="Shape 671"/>
                <p:cNvSpPr/>
                <p:nvPr/>
              </p:nvSpPr>
              <p:spPr>
                <a:xfrm>
                  <a:off x="0" y="17013"/>
                  <a:ext cx="3309483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1400">
                      <a:solidFill>
                        <a:srgbClr val="404040"/>
                      </a:solidFill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404040"/>
                      </a:solidFill>
                    </a:rPr>
                    <a:t>Job</a:t>
                  </a:r>
                </a:p>
              </p:txBody>
            </p:sp>
          </p:grpSp>
          <p:grpSp>
            <p:nvGrpSpPr>
              <p:cNvPr id="675" name="Group 675"/>
              <p:cNvGrpSpPr/>
              <p:nvPr/>
            </p:nvGrpSpPr>
            <p:grpSpPr>
              <a:xfrm>
                <a:off x="0" y="328667"/>
                <a:ext cx="3309483" cy="328668"/>
                <a:chOff x="0" y="0"/>
                <a:chExt cx="3309482" cy="328667"/>
              </a:xfrm>
            </p:grpSpPr>
            <p:sp>
              <p:nvSpPr>
                <p:cNvPr id="673" name="Shape 673"/>
                <p:cNvSpPr/>
                <p:nvPr/>
              </p:nvSpPr>
              <p:spPr>
                <a:xfrm>
                  <a:off x="0" y="-1"/>
                  <a:ext cx="3309483" cy="328669"/>
                </a:xfrm>
                <a:prstGeom prst="rect">
                  <a:avLst/>
                </a:prstGeom>
                <a:solidFill>
                  <a:srgbClr val="F2F2F2"/>
                </a:solidFill>
                <a:ln w="3175" cap="flat">
                  <a:solidFill>
                    <a:srgbClr val="80808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 sz="1400">
                      <a:solidFill>
                        <a:srgbClr val="404040"/>
                      </a:solidFill>
                    </a:defRPr>
                  </a:pPr>
                </a:p>
              </p:txBody>
            </p:sp>
            <p:sp>
              <p:nvSpPr>
                <p:cNvPr id="674" name="Shape 674"/>
                <p:cNvSpPr/>
                <p:nvPr/>
              </p:nvSpPr>
              <p:spPr>
                <a:xfrm>
                  <a:off x="0" y="17013"/>
                  <a:ext cx="3309483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1400">
                      <a:solidFill>
                        <a:srgbClr val="404040"/>
                      </a:solidFill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404040"/>
                      </a:solidFill>
                    </a:rPr>
                    <a:t>MRTask</a:t>
                  </a:r>
                </a:p>
              </p:txBody>
            </p:sp>
          </p:grpSp>
          <p:grpSp>
            <p:nvGrpSpPr>
              <p:cNvPr id="678" name="Group 678"/>
              <p:cNvGrpSpPr/>
              <p:nvPr/>
            </p:nvGrpSpPr>
            <p:grpSpPr>
              <a:xfrm>
                <a:off x="0" y="657335"/>
                <a:ext cx="3309483" cy="328668"/>
                <a:chOff x="0" y="0"/>
                <a:chExt cx="3309482" cy="328667"/>
              </a:xfrm>
            </p:grpSpPr>
            <p:sp>
              <p:nvSpPr>
                <p:cNvPr id="676" name="Shape 676"/>
                <p:cNvSpPr/>
                <p:nvPr/>
              </p:nvSpPr>
              <p:spPr>
                <a:xfrm>
                  <a:off x="0" y="-1"/>
                  <a:ext cx="3309483" cy="328669"/>
                </a:xfrm>
                <a:prstGeom prst="rect">
                  <a:avLst/>
                </a:prstGeom>
                <a:solidFill>
                  <a:srgbClr val="F2F2F2"/>
                </a:solidFill>
                <a:ln w="3175" cap="flat">
                  <a:solidFill>
                    <a:srgbClr val="80808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 sz="1400">
                      <a:solidFill>
                        <a:srgbClr val="404040"/>
                      </a:solidFill>
                    </a:defRPr>
                  </a:pPr>
                </a:p>
              </p:txBody>
            </p:sp>
            <p:sp>
              <p:nvSpPr>
                <p:cNvPr id="677" name="Shape 677"/>
                <p:cNvSpPr/>
                <p:nvPr/>
              </p:nvSpPr>
              <p:spPr>
                <a:xfrm>
                  <a:off x="0" y="17013"/>
                  <a:ext cx="3309483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1400">
                      <a:solidFill>
                        <a:srgbClr val="404040"/>
                      </a:solidFill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400">
                      <a:solidFill>
                        <a:srgbClr val="404040"/>
                      </a:solidFill>
                    </a:rPr>
                    <a:t>Fork/Join</a:t>
                  </a:r>
                </a:p>
              </p:txBody>
            </p:sp>
          </p:grpSp>
        </p:grpSp>
        <p:grpSp>
          <p:nvGrpSpPr>
            <p:cNvPr id="682" name="Group 682"/>
            <p:cNvGrpSpPr/>
            <p:nvPr/>
          </p:nvGrpSpPr>
          <p:grpSpPr>
            <a:xfrm>
              <a:off x="5813912" y="277566"/>
              <a:ext cx="1218975" cy="435078"/>
              <a:chOff x="0" y="0"/>
              <a:chExt cx="1218973" cy="435076"/>
            </a:xfrm>
          </p:grpSpPr>
          <p:sp>
            <p:nvSpPr>
              <p:cNvPr id="680" name="Shape 680"/>
              <p:cNvSpPr/>
              <p:nvPr/>
            </p:nvSpPr>
            <p:spPr>
              <a:xfrm>
                <a:off x="0" y="0"/>
                <a:ext cx="1211925" cy="43507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81" name="Shape 681"/>
              <p:cNvSpPr/>
              <p:nvPr/>
            </p:nvSpPr>
            <p:spPr>
              <a:xfrm>
                <a:off x="2662" y="95602"/>
                <a:ext cx="1216313" cy="28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200">
                    <a:solidFill>
                      <a:srgbClr val="808080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200">
                    <a:solidFill>
                      <a:srgbClr val="808080"/>
                    </a:solidFill>
                  </a:rPr>
                  <a:t>Flow</a:t>
                </a:r>
              </a:p>
            </p:txBody>
          </p:sp>
        </p:grpSp>
        <p:grpSp>
          <p:nvGrpSpPr>
            <p:cNvPr id="685" name="Group 685"/>
            <p:cNvGrpSpPr/>
            <p:nvPr/>
          </p:nvGrpSpPr>
          <p:grpSpPr>
            <a:xfrm>
              <a:off x="259219" y="18636"/>
              <a:ext cx="6766619" cy="281941"/>
              <a:chOff x="0" y="0"/>
              <a:chExt cx="6766617" cy="281940"/>
            </a:xfrm>
          </p:grpSpPr>
          <p:sp>
            <p:nvSpPr>
              <p:cNvPr id="683" name="Shape 683"/>
              <p:cNvSpPr/>
              <p:nvPr/>
            </p:nvSpPr>
            <p:spPr>
              <a:xfrm>
                <a:off x="0" y="54387"/>
                <a:ext cx="6766618" cy="194247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84" name="Shape 684"/>
              <p:cNvSpPr/>
              <p:nvPr/>
            </p:nvSpPr>
            <p:spPr>
              <a:xfrm>
                <a:off x="0" y="0"/>
                <a:ext cx="6766618" cy="2819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200">
                    <a:solidFill>
                      <a:srgbClr val="FFFFFF"/>
                    </a:solidFill>
                  </a:rPr>
                  <a:t>Customer Algorithm</a:t>
                </a:r>
              </a:p>
            </p:txBody>
          </p:sp>
        </p:grpSp>
        <p:sp>
          <p:nvSpPr>
            <p:cNvPr id="686" name="Shape 686"/>
            <p:cNvSpPr/>
            <p:nvPr/>
          </p:nvSpPr>
          <p:spPr>
            <a:xfrm>
              <a:off x="33417" y="4958641"/>
              <a:ext cx="2391376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/>
              </a:pPr>
              <a:r>
                <a:rPr sz="1600"/>
                <a:t>Spark</a:t>
              </a:r>
            </a:p>
          </p:txBody>
        </p:sp>
        <p:sp>
          <p:nvSpPr>
            <p:cNvPr id="687" name="Shape 687"/>
            <p:cNvSpPr/>
            <p:nvPr/>
          </p:nvSpPr>
          <p:spPr>
            <a:xfrm>
              <a:off x="4922356" y="4896326"/>
              <a:ext cx="2391379" cy="445826"/>
            </a:xfrm>
            <a:prstGeom prst="rect">
              <a:avLst/>
            </a:prstGeom>
            <a:solidFill>
              <a:srgbClr val="FF8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8" name="Shape 688"/>
            <p:cNvSpPr/>
            <p:nvPr/>
          </p:nvSpPr>
          <p:spPr>
            <a:xfrm>
              <a:off x="2471908" y="4896326"/>
              <a:ext cx="2391378" cy="445826"/>
            </a:xfrm>
            <a:prstGeom prst="rect">
              <a:avLst/>
            </a:prstGeom>
            <a:solidFill>
              <a:srgbClr val="FF8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9" name="Shape 689"/>
            <p:cNvSpPr/>
            <p:nvPr/>
          </p:nvSpPr>
          <p:spPr>
            <a:xfrm>
              <a:off x="2448522" y="4963335"/>
              <a:ext cx="2391376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/>
              </a:pPr>
              <a:r>
                <a:rPr sz="1600"/>
                <a:t>Hadoop</a:t>
              </a:r>
            </a:p>
          </p:txBody>
        </p:sp>
        <p:sp>
          <p:nvSpPr>
            <p:cNvPr id="690" name="Shape 690"/>
            <p:cNvSpPr/>
            <p:nvPr/>
          </p:nvSpPr>
          <p:spPr>
            <a:xfrm>
              <a:off x="4934072" y="4963335"/>
              <a:ext cx="2367523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sz="1800"/>
              </a:pPr>
              <a:r>
                <a:rPr sz="1600"/>
                <a:t>Standalone H2O</a:t>
              </a:r>
            </a:p>
          </p:txBody>
        </p:sp>
      </p:grp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/>
          <p:nvPr>
            <p:ph type="title"/>
          </p:nvPr>
        </p:nvSpPr>
        <p:spPr>
          <a:xfrm>
            <a:off x="457200" y="147056"/>
            <a:ext cx="8229600" cy="6948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59536">
              <a:lnSpc>
                <a:spcPts val="5400"/>
              </a:lnSpc>
              <a:defRPr sz="3478"/>
            </a:lvl1pPr>
          </a:lstStyle>
          <a:p>
            <a:pPr lvl="0">
              <a:defRPr sz="1800"/>
            </a:pPr>
            <a:r>
              <a:rPr sz="3478"/>
              <a:t>Reading Data from HDFS into H2O with R</a:t>
            </a:r>
          </a:p>
        </p:txBody>
      </p:sp>
      <p:sp>
        <p:nvSpPr>
          <p:cNvPr id="694" name="Shape 694"/>
          <p:cNvSpPr/>
          <p:nvPr/>
        </p:nvSpPr>
        <p:spPr>
          <a:xfrm>
            <a:off x="-140598" y="1707981"/>
            <a:ext cx="209688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80808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808080"/>
                </a:solidFill>
              </a:rPr>
              <a:t>STEP 1</a:t>
            </a:r>
          </a:p>
        </p:txBody>
      </p:sp>
      <p:sp>
        <p:nvSpPr>
          <p:cNvPr id="695" name="Shape 695"/>
          <p:cNvSpPr/>
          <p:nvPr/>
        </p:nvSpPr>
        <p:spPr>
          <a:xfrm>
            <a:off x="211248" y="2254894"/>
            <a:ext cx="1396727" cy="1"/>
          </a:xfrm>
          <a:prstGeom prst="line">
            <a:avLst/>
          </a:prstGeom>
          <a:ln w="57150">
            <a:solidFill>
              <a:srgbClr val="F8E805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96" name="Shape 696"/>
          <p:cNvSpPr/>
          <p:nvPr/>
        </p:nvSpPr>
        <p:spPr>
          <a:xfrm>
            <a:off x="457200" y="4478637"/>
            <a:ext cx="116059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 lvl="0"/>
            <a:r>
              <a:t>R user </a:t>
            </a:r>
          </a:p>
        </p:txBody>
      </p:sp>
      <p:pic>
        <p:nvPicPr>
          <p:cNvPr id="697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457200" y="2697670"/>
            <a:ext cx="1596302" cy="1596303"/>
          </a:xfrm>
          <a:prstGeom prst="rect">
            <a:avLst/>
          </a:prstGeom>
          <a:ln w="12700">
            <a:miter lim="400000"/>
          </a:ln>
        </p:spPr>
      </p:pic>
      <p:sp>
        <p:nvSpPr>
          <p:cNvPr id="698" name="Shape 698"/>
          <p:cNvSpPr/>
          <p:nvPr/>
        </p:nvSpPr>
        <p:spPr>
          <a:xfrm>
            <a:off x="1653204" y="3935291"/>
            <a:ext cx="578205" cy="1"/>
          </a:xfrm>
          <a:prstGeom prst="line">
            <a:avLst/>
          </a:prstGeom>
          <a:ln w="3810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99" name="Shape 699"/>
          <p:cNvSpPr/>
          <p:nvPr/>
        </p:nvSpPr>
        <p:spPr>
          <a:xfrm>
            <a:off x="2366391" y="3679057"/>
            <a:ext cx="731278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959"/>
                </a:solidFill>
              </a:rPr>
              <a:t>h2o_df = h2o.importFile(“hdfs://path/to/data.csv”)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/>
          <p:nvPr>
            <p:ph type="title"/>
          </p:nvPr>
        </p:nvSpPr>
        <p:spPr>
          <a:xfrm>
            <a:off x="457200" y="147056"/>
            <a:ext cx="8229600" cy="6948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59536">
              <a:lnSpc>
                <a:spcPts val="5400"/>
              </a:lnSpc>
              <a:defRPr sz="3478"/>
            </a:lvl1pPr>
          </a:lstStyle>
          <a:p>
            <a:pPr lvl="0">
              <a:defRPr sz="1800"/>
            </a:pPr>
            <a:r>
              <a:rPr sz="3478"/>
              <a:t>Reading Data from HDFS into H2O with R</a:t>
            </a:r>
          </a:p>
        </p:txBody>
      </p:sp>
      <p:grpSp>
        <p:nvGrpSpPr>
          <p:cNvPr id="704" name="Group 704"/>
          <p:cNvGrpSpPr/>
          <p:nvPr/>
        </p:nvGrpSpPr>
        <p:grpSpPr>
          <a:xfrm>
            <a:off x="4152047" y="2125606"/>
            <a:ext cx="4846020" cy="2810013"/>
            <a:chOff x="0" y="0"/>
            <a:chExt cx="4846019" cy="2810011"/>
          </a:xfrm>
        </p:grpSpPr>
        <p:sp>
          <p:nvSpPr>
            <p:cNvPr id="702" name="Shape 702"/>
            <p:cNvSpPr/>
            <p:nvPr/>
          </p:nvSpPr>
          <p:spPr>
            <a:xfrm>
              <a:off x="0" y="0"/>
              <a:ext cx="4846020" cy="281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CAE8F9">
                <a:alpha val="74000"/>
              </a:srgbClr>
            </a:solidFill>
            <a:ln w="9525" cap="flat">
              <a:solidFill>
                <a:srgbClr val="043579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3" name="Shape 703"/>
            <p:cNvSpPr/>
            <p:nvPr/>
          </p:nvSpPr>
          <p:spPr>
            <a:xfrm>
              <a:off x="246070" y="142886"/>
              <a:ext cx="4440572" cy="238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04357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707" name="Group 707"/>
          <p:cNvGrpSpPr/>
          <p:nvPr/>
        </p:nvGrpSpPr>
        <p:grpSpPr>
          <a:xfrm>
            <a:off x="5030735" y="2600129"/>
            <a:ext cx="1618866" cy="760949"/>
            <a:chOff x="0" y="0"/>
            <a:chExt cx="1618864" cy="760948"/>
          </a:xfrm>
        </p:grpSpPr>
        <p:sp>
          <p:nvSpPr>
            <p:cNvPr id="705" name="Shape 705"/>
            <p:cNvSpPr/>
            <p:nvPr/>
          </p:nvSpPr>
          <p:spPr>
            <a:xfrm>
              <a:off x="0" y="-1"/>
              <a:ext cx="1618865" cy="76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782BF"/>
            </a:solidFill>
            <a:ln w="9525" cap="flat">
              <a:solidFill>
                <a:srgbClr val="043579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6" name="Shape 706"/>
            <p:cNvSpPr/>
            <p:nvPr/>
          </p:nvSpPr>
          <p:spPr>
            <a:xfrm>
              <a:off x="237077" y="179686"/>
              <a:ext cx="1144710" cy="4015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>
                  <a:solidFill>
                    <a:srgbClr val="FFFFFF"/>
                  </a:solidFill>
                </a:rPr>
                <a:t>H</a:t>
              </a:r>
              <a:r>
                <a:rPr baseline="-25000">
                  <a:solidFill>
                    <a:srgbClr val="FFFFFF"/>
                  </a:solidFill>
                </a:rPr>
                <a:t>2</a:t>
              </a:r>
              <a:r>
                <a:rPr>
                  <a:solidFill>
                    <a:srgbClr val="FFFFFF"/>
                  </a:solidFill>
                </a:rPr>
                <a:t>O</a:t>
              </a:r>
            </a:p>
          </p:txBody>
        </p:sp>
      </p:grpSp>
      <p:grpSp>
        <p:nvGrpSpPr>
          <p:cNvPr id="710" name="Group 710"/>
          <p:cNvGrpSpPr/>
          <p:nvPr/>
        </p:nvGrpSpPr>
        <p:grpSpPr>
          <a:xfrm>
            <a:off x="7247473" y="2904301"/>
            <a:ext cx="1618865" cy="760949"/>
            <a:chOff x="0" y="0"/>
            <a:chExt cx="1618864" cy="760948"/>
          </a:xfrm>
        </p:grpSpPr>
        <p:sp>
          <p:nvSpPr>
            <p:cNvPr id="708" name="Shape 708"/>
            <p:cNvSpPr/>
            <p:nvPr/>
          </p:nvSpPr>
          <p:spPr>
            <a:xfrm>
              <a:off x="0" y="-1"/>
              <a:ext cx="1618865" cy="76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782BF"/>
            </a:solidFill>
            <a:ln w="9525" cap="flat">
              <a:solidFill>
                <a:srgbClr val="043579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9" name="Shape 709"/>
            <p:cNvSpPr/>
            <p:nvPr/>
          </p:nvSpPr>
          <p:spPr>
            <a:xfrm>
              <a:off x="237077" y="179686"/>
              <a:ext cx="1144710" cy="4015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>
                  <a:solidFill>
                    <a:srgbClr val="FFFFFF"/>
                  </a:solidFill>
                </a:rPr>
                <a:t>H</a:t>
              </a:r>
              <a:r>
                <a:rPr baseline="-25000">
                  <a:solidFill>
                    <a:srgbClr val="FFFFFF"/>
                  </a:solidFill>
                </a:rPr>
                <a:t>2</a:t>
              </a:r>
              <a:r>
                <a:rPr>
                  <a:solidFill>
                    <a:srgbClr val="FFFFFF"/>
                  </a:solidFill>
                </a:rPr>
                <a:t>O</a:t>
              </a:r>
            </a:p>
          </p:txBody>
        </p:sp>
      </p:grpSp>
      <p:grpSp>
        <p:nvGrpSpPr>
          <p:cNvPr id="713" name="Group 713"/>
          <p:cNvGrpSpPr/>
          <p:nvPr/>
        </p:nvGrpSpPr>
        <p:grpSpPr>
          <a:xfrm>
            <a:off x="5563272" y="3703868"/>
            <a:ext cx="1618865" cy="760949"/>
            <a:chOff x="0" y="0"/>
            <a:chExt cx="1618864" cy="760948"/>
          </a:xfrm>
        </p:grpSpPr>
        <p:sp>
          <p:nvSpPr>
            <p:cNvPr id="711" name="Shape 711"/>
            <p:cNvSpPr/>
            <p:nvPr/>
          </p:nvSpPr>
          <p:spPr>
            <a:xfrm>
              <a:off x="0" y="-1"/>
              <a:ext cx="1618865" cy="76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782BF"/>
            </a:solidFill>
            <a:ln w="9525" cap="flat">
              <a:solidFill>
                <a:srgbClr val="043579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12" name="Shape 712"/>
            <p:cNvSpPr/>
            <p:nvPr/>
          </p:nvSpPr>
          <p:spPr>
            <a:xfrm>
              <a:off x="237077" y="179686"/>
              <a:ext cx="1144710" cy="4015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>
                  <a:solidFill>
                    <a:srgbClr val="FFFFFF"/>
                  </a:solidFill>
                </a:rPr>
                <a:t>H</a:t>
              </a:r>
              <a:r>
                <a:rPr baseline="-25000">
                  <a:solidFill>
                    <a:srgbClr val="FFFFFF"/>
                  </a:solidFill>
                </a:rPr>
                <a:t>2</a:t>
              </a:r>
              <a:r>
                <a:rPr>
                  <a:solidFill>
                    <a:srgbClr val="FFFFFF"/>
                  </a:solidFill>
                </a:rPr>
                <a:t>O</a:t>
              </a:r>
            </a:p>
          </p:txBody>
        </p:sp>
      </p:grpSp>
      <p:grpSp>
        <p:nvGrpSpPr>
          <p:cNvPr id="716" name="Group 716"/>
          <p:cNvGrpSpPr/>
          <p:nvPr/>
        </p:nvGrpSpPr>
        <p:grpSpPr>
          <a:xfrm>
            <a:off x="5509574" y="5611674"/>
            <a:ext cx="1836525" cy="1077029"/>
            <a:chOff x="0" y="0"/>
            <a:chExt cx="1836523" cy="1077027"/>
          </a:xfrm>
        </p:grpSpPr>
        <p:sp>
          <p:nvSpPr>
            <p:cNvPr id="714" name="Shape 714"/>
            <p:cNvSpPr/>
            <p:nvPr/>
          </p:nvSpPr>
          <p:spPr>
            <a:xfrm>
              <a:off x="0" y="0"/>
              <a:ext cx="1836524" cy="1077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15" name="Shape 715"/>
            <p:cNvSpPr/>
            <p:nvPr/>
          </p:nvSpPr>
          <p:spPr>
            <a:xfrm>
              <a:off x="0" y="0"/>
              <a:ext cx="1836524" cy="1077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717" name="Shape 717"/>
          <p:cNvSpPr/>
          <p:nvPr/>
        </p:nvSpPr>
        <p:spPr>
          <a:xfrm>
            <a:off x="5055708" y="2948306"/>
            <a:ext cx="1312056" cy="954827"/>
          </a:xfrm>
          <a:prstGeom prst="line">
            <a:avLst/>
          </a:prstGeom>
          <a:ln w="3810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18" name="Shape 718"/>
          <p:cNvSpPr/>
          <p:nvPr/>
        </p:nvSpPr>
        <p:spPr>
          <a:xfrm flipH="1">
            <a:off x="7018593" y="3700811"/>
            <a:ext cx="883534" cy="1957892"/>
          </a:xfrm>
          <a:prstGeom prst="line">
            <a:avLst/>
          </a:prstGeom>
          <a:ln w="3810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19" name="Shape 719"/>
          <p:cNvSpPr/>
          <p:nvPr/>
        </p:nvSpPr>
        <p:spPr>
          <a:xfrm>
            <a:off x="6367763" y="4500379"/>
            <a:ext cx="60073" cy="1111296"/>
          </a:xfrm>
          <a:prstGeom prst="line">
            <a:avLst/>
          </a:prstGeom>
          <a:ln w="3810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20" name="Shape 720"/>
          <p:cNvSpPr/>
          <p:nvPr/>
        </p:nvSpPr>
        <p:spPr>
          <a:xfrm>
            <a:off x="5030736" y="2980602"/>
            <a:ext cx="833612" cy="2678100"/>
          </a:xfrm>
          <a:prstGeom prst="line">
            <a:avLst/>
          </a:prstGeom>
          <a:ln w="3810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21" name="Shape 721"/>
          <p:cNvSpPr/>
          <p:nvPr/>
        </p:nvSpPr>
        <p:spPr>
          <a:xfrm>
            <a:off x="5885784" y="6109346"/>
            <a:ext cx="113281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data.csv</a:t>
            </a:r>
          </a:p>
        </p:txBody>
      </p:sp>
      <p:sp>
        <p:nvSpPr>
          <p:cNvPr id="722" name="Shape 722"/>
          <p:cNvSpPr/>
          <p:nvPr/>
        </p:nvSpPr>
        <p:spPr>
          <a:xfrm>
            <a:off x="211248" y="2751250"/>
            <a:ext cx="1396727" cy="1693581"/>
          </a:xfrm>
          <a:prstGeom prst="roundRect">
            <a:avLst>
              <a:gd name="adj" fmla="val 16667"/>
            </a:avLst>
          </a:prstGeom>
          <a:solidFill>
            <a:srgbClr val="C6DDEA"/>
          </a:solidFill>
          <a:ln>
            <a:solidFill>
              <a:srgbClr val="04357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3" name="Shape 723"/>
          <p:cNvSpPr/>
          <p:nvPr/>
        </p:nvSpPr>
        <p:spPr>
          <a:xfrm>
            <a:off x="2040951" y="2904301"/>
            <a:ext cx="1972249" cy="973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>
                <a:latin typeface="Segoe UI Semilight"/>
                <a:ea typeface="Segoe UI Semilight"/>
                <a:cs typeface="Segoe UI Semilight"/>
                <a:sym typeface="Segoe UI Semilight"/>
              </a:rPr>
              <a:t>HTTP REST API request to H</a:t>
            </a:r>
            <a:r>
              <a:rPr baseline="-25000">
                <a:latin typeface="Segoe UI Semilight"/>
                <a:ea typeface="Segoe UI Semilight"/>
                <a:cs typeface="Segoe UI Semilight"/>
                <a:sym typeface="Segoe UI Semilight"/>
              </a:rPr>
              <a:t>2</a:t>
            </a:r>
            <a:r>
              <a:rPr>
                <a:latin typeface="Segoe UI Semilight"/>
                <a:ea typeface="Segoe UI Semilight"/>
                <a:cs typeface="Segoe UI Semilight"/>
                <a:sym typeface="Segoe UI Semilight"/>
              </a:rPr>
              <a:t>O</a:t>
            </a:r>
            <a:endParaRPr>
              <a:latin typeface="Segoe UI Semilight"/>
              <a:ea typeface="Segoe UI Semilight"/>
              <a:cs typeface="Segoe UI Semilight"/>
              <a:sym typeface="Segoe UI Semilight"/>
            </a:endParaRPr>
          </a:p>
          <a:p>
            <a:pPr lvl="0" algn="ctr"/>
            <a:r>
              <a:rPr>
                <a:latin typeface="Segoe UI Semilight"/>
                <a:ea typeface="Segoe UI Semilight"/>
                <a:cs typeface="Segoe UI Semilight"/>
                <a:sym typeface="Segoe UI Semilight"/>
              </a:rPr>
              <a:t>has HDFS path</a:t>
            </a:r>
          </a:p>
        </p:txBody>
      </p:sp>
      <p:sp>
        <p:nvSpPr>
          <p:cNvPr id="724" name="Shape 724"/>
          <p:cNvSpPr/>
          <p:nvPr/>
        </p:nvSpPr>
        <p:spPr>
          <a:xfrm rot="273937">
            <a:off x="963342" y="2668343"/>
            <a:ext cx="4075596" cy="1017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772" fill="norm" stroke="1" extrusionOk="0">
                <a:moveTo>
                  <a:pt x="0" y="19772"/>
                </a:moveTo>
                <a:cubicBezTo>
                  <a:pt x="2231" y="11947"/>
                  <a:pt x="4461" y="4122"/>
                  <a:pt x="8061" y="1147"/>
                </a:cubicBezTo>
                <a:cubicBezTo>
                  <a:pt x="11661" y="-1828"/>
                  <a:pt x="21600" y="1923"/>
                  <a:pt x="21600" y="1923"/>
                </a:cubicBezTo>
              </a:path>
            </a:pathLst>
          </a:custGeom>
          <a:ln w="38100">
            <a:solidFill>
              <a:srgbClr val="262626"/>
            </a:solidFill>
            <a:tailEnd type="triangle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725" name="Shape 725"/>
          <p:cNvSpPr/>
          <p:nvPr/>
        </p:nvSpPr>
        <p:spPr>
          <a:xfrm>
            <a:off x="6863487" y="1598010"/>
            <a:ext cx="18233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/>
            </a:pPr>
            <a:r>
              <a:rPr b="1"/>
              <a:t>H2O Cluster</a:t>
            </a:r>
          </a:p>
        </p:txBody>
      </p:sp>
      <p:sp>
        <p:nvSpPr>
          <p:cNvPr id="726" name="Shape 726"/>
          <p:cNvSpPr/>
          <p:nvPr/>
        </p:nvSpPr>
        <p:spPr>
          <a:xfrm>
            <a:off x="4156150" y="1665634"/>
            <a:ext cx="194163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 lvl="0"/>
            <a:r>
              <a:t>Initiate distributed ingest</a:t>
            </a:r>
          </a:p>
        </p:txBody>
      </p:sp>
      <p:sp>
        <p:nvSpPr>
          <p:cNvPr id="727" name="Shape 727"/>
          <p:cNvSpPr/>
          <p:nvPr/>
        </p:nvSpPr>
        <p:spPr>
          <a:xfrm>
            <a:off x="3815712" y="6040702"/>
            <a:ext cx="209688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/>
            </a:pPr>
            <a:r>
              <a:rPr b="1"/>
              <a:t>HDFS</a:t>
            </a:r>
          </a:p>
        </p:txBody>
      </p:sp>
      <p:sp>
        <p:nvSpPr>
          <p:cNvPr id="728" name="Shape 728"/>
          <p:cNvSpPr/>
          <p:nvPr/>
        </p:nvSpPr>
        <p:spPr>
          <a:xfrm>
            <a:off x="7499328" y="5805089"/>
            <a:ext cx="150612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 lvl="0"/>
            <a:r>
              <a:t>Request data from HDFS</a:t>
            </a:r>
          </a:p>
        </p:txBody>
      </p:sp>
      <p:sp>
        <p:nvSpPr>
          <p:cNvPr id="729" name="Shape 729"/>
          <p:cNvSpPr/>
          <p:nvPr/>
        </p:nvSpPr>
        <p:spPr>
          <a:xfrm>
            <a:off x="-140598" y="1233828"/>
            <a:ext cx="209688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80808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808080"/>
                </a:solidFill>
              </a:rPr>
              <a:t>STEP 2</a:t>
            </a:r>
          </a:p>
        </p:txBody>
      </p:sp>
      <p:sp>
        <p:nvSpPr>
          <p:cNvPr id="730" name="Shape 730"/>
          <p:cNvSpPr/>
          <p:nvPr/>
        </p:nvSpPr>
        <p:spPr>
          <a:xfrm>
            <a:off x="211248" y="1780743"/>
            <a:ext cx="1396727" cy="1"/>
          </a:xfrm>
          <a:prstGeom prst="line">
            <a:avLst/>
          </a:prstGeom>
          <a:ln w="57150">
            <a:solidFill>
              <a:srgbClr val="F8E805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31" name="Shape 731"/>
          <p:cNvSpPr/>
          <p:nvPr/>
        </p:nvSpPr>
        <p:spPr>
          <a:xfrm>
            <a:off x="2574567" y="1774209"/>
            <a:ext cx="841026" cy="661665"/>
          </a:xfrm>
          <a:prstGeom prst="rect">
            <a:avLst/>
          </a:prstGeom>
          <a:solidFill>
            <a:srgbClr val="F8E805"/>
          </a:solidFill>
          <a:ln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2" name="Shape 732"/>
          <p:cNvSpPr/>
          <p:nvPr/>
        </p:nvSpPr>
        <p:spPr>
          <a:xfrm>
            <a:off x="2574567" y="1842768"/>
            <a:ext cx="84102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595959"/>
                </a:solidFill>
              </a:rPr>
              <a:t>2.2</a:t>
            </a:r>
          </a:p>
        </p:txBody>
      </p:sp>
      <p:sp>
        <p:nvSpPr>
          <p:cNvPr id="733" name="Shape 733"/>
          <p:cNvSpPr/>
          <p:nvPr/>
        </p:nvSpPr>
        <p:spPr>
          <a:xfrm>
            <a:off x="4720345" y="1029916"/>
            <a:ext cx="841027" cy="661666"/>
          </a:xfrm>
          <a:prstGeom prst="rect">
            <a:avLst/>
          </a:prstGeom>
          <a:solidFill>
            <a:srgbClr val="F8E805"/>
          </a:solidFill>
          <a:ln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4" name="Shape 734"/>
          <p:cNvSpPr/>
          <p:nvPr/>
        </p:nvSpPr>
        <p:spPr>
          <a:xfrm>
            <a:off x="4720345" y="1098475"/>
            <a:ext cx="84102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595959"/>
                </a:solidFill>
              </a:rPr>
              <a:t>2.3</a:t>
            </a:r>
          </a:p>
        </p:txBody>
      </p:sp>
      <p:sp>
        <p:nvSpPr>
          <p:cNvPr id="735" name="Shape 735"/>
          <p:cNvSpPr/>
          <p:nvPr/>
        </p:nvSpPr>
        <p:spPr>
          <a:xfrm>
            <a:off x="7833470" y="5130832"/>
            <a:ext cx="841026" cy="661665"/>
          </a:xfrm>
          <a:prstGeom prst="rect">
            <a:avLst/>
          </a:prstGeom>
          <a:solidFill>
            <a:srgbClr val="F8E805"/>
          </a:solidFill>
          <a:ln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6" name="Shape 736"/>
          <p:cNvSpPr/>
          <p:nvPr/>
        </p:nvSpPr>
        <p:spPr>
          <a:xfrm>
            <a:off x="7833470" y="5199391"/>
            <a:ext cx="84102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595959"/>
                </a:solidFill>
              </a:rPr>
              <a:t>2.4</a:t>
            </a:r>
          </a:p>
        </p:txBody>
      </p:sp>
      <p:sp>
        <p:nvSpPr>
          <p:cNvPr id="737" name="Shape 737"/>
          <p:cNvSpPr/>
          <p:nvPr/>
        </p:nvSpPr>
        <p:spPr>
          <a:xfrm>
            <a:off x="5072972" y="2762396"/>
            <a:ext cx="2629843" cy="436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06" fill="norm" stroke="1" extrusionOk="0">
                <a:moveTo>
                  <a:pt x="0" y="6838"/>
                </a:moveTo>
                <a:cubicBezTo>
                  <a:pt x="3249" y="2622"/>
                  <a:pt x="6497" y="-1594"/>
                  <a:pt x="10097" y="601"/>
                </a:cubicBezTo>
                <a:cubicBezTo>
                  <a:pt x="13697" y="2795"/>
                  <a:pt x="19662" y="16656"/>
                  <a:pt x="21600" y="20006"/>
                </a:cubicBezTo>
              </a:path>
            </a:pathLst>
          </a:custGeom>
          <a:ln w="38100">
            <a:solidFill/>
            <a:tailEnd type="triangle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738" name="Shape 738"/>
          <p:cNvSpPr/>
          <p:nvPr/>
        </p:nvSpPr>
        <p:spPr>
          <a:xfrm>
            <a:off x="211248" y="2116550"/>
            <a:ext cx="1396727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595959"/>
                </a:solidFill>
              </a:rPr>
              <a:t>R</a:t>
            </a:r>
          </a:p>
        </p:txBody>
      </p:sp>
      <p:sp>
        <p:nvSpPr>
          <p:cNvPr id="739" name="Shape 739"/>
          <p:cNvSpPr/>
          <p:nvPr/>
        </p:nvSpPr>
        <p:spPr>
          <a:xfrm>
            <a:off x="239095" y="3571437"/>
            <a:ext cx="1411597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95959"/>
                </a:solidFill>
              </a:rPr>
              <a:t>h2o.importFile()</a:t>
            </a:r>
          </a:p>
        </p:txBody>
      </p:sp>
      <p:sp>
        <p:nvSpPr>
          <p:cNvPr id="740" name="Shape 740"/>
          <p:cNvSpPr/>
          <p:nvPr/>
        </p:nvSpPr>
        <p:spPr>
          <a:xfrm>
            <a:off x="474133" y="4596996"/>
            <a:ext cx="841027" cy="661665"/>
          </a:xfrm>
          <a:prstGeom prst="rect">
            <a:avLst/>
          </a:prstGeom>
          <a:solidFill>
            <a:srgbClr val="F8E805"/>
          </a:solidFill>
          <a:ln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41" name="Shape 741"/>
          <p:cNvSpPr/>
          <p:nvPr/>
        </p:nvSpPr>
        <p:spPr>
          <a:xfrm>
            <a:off x="474133" y="4665555"/>
            <a:ext cx="84102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595959"/>
                </a:solidFill>
              </a:rPr>
              <a:t>2.1</a:t>
            </a:r>
          </a:p>
        </p:txBody>
      </p:sp>
      <p:sp>
        <p:nvSpPr>
          <p:cNvPr id="742" name="Shape 742"/>
          <p:cNvSpPr/>
          <p:nvPr/>
        </p:nvSpPr>
        <p:spPr>
          <a:xfrm>
            <a:off x="78439" y="5321355"/>
            <a:ext cx="166786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 lvl="0"/>
            <a:r>
              <a:t>R function call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/>
          <p:nvPr>
            <p:ph type="title"/>
          </p:nvPr>
        </p:nvSpPr>
        <p:spPr>
          <a:xfrm>
            <a:off x="457200" y="147056"/>
            <a:ext cx="8229600" cy="6948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59536">
              <a:lnSpc>
                <a:spcPts val="5400"/>
              </a:lnSpc>
              <a:defRPr sz="3478"/>
            </a:lvl1pPr>
          </a:lstStyle>
          <a:p>
            <a:pPr lvl="0">
              <a:defRPr sz="1800"/>
            </a:pPr>
            <a:r>
              <a:rPr sz="3478"/>
              <a:t>Reading Data from HDFS into H2O with R</a:t>
            </a:r>
          </a:p>
        </p:txBody>
      </p:sp>
      <p:grpSp>
        <p:nvGrpSpPr>
          <p:cNvPr id="749" name="Group 749"/>
          <p:cNvGrpSpPr/>
          <p:nvPr/>
        </p:nvGrpSpPr>
        <p:grpSpPr>
          <a:xfrm>
            <a:off x="4152047" y="2125606"/>
            <a:ext cx="4846020" cy="2810013"/>
            <a:chOff x="0" y="0"/>
            <a:chExt cx="4846019" cy="2810011"/>
          </a:xfrm>
        </p:grpSpPr>
        <p:sp>
          <p:nvSpPr>
            <p:cNvPr id="747" name="Shape 747"/>
            <p:cNvSpPr/>
            <p:nvPr/>
          </p:nvSpPr>
          <p:spPr>
            <a:xfrm>
              <a:off x="0" y="0"/>
              <a:ext cx="4846020" cy="281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CAE8F9">
                <a:alpha val="74000"/>
              </a:srgbClr>
            </a:solidFill>
            <a:ln w="9525" cap="flat">
              <a:solidFill>
                <a:srgbClr val="043579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48" name="Shape 748"/>
            <p:cNvSpPr/>
            <p:nvPr/>
          </p:nvSpPr>
          <p:spPr>
            <a:xfrm>
              <a:off x="246070" y="142886"/>
              <a:ext cx="4440572" cy="238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04357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752" name="Group 752"/>
          <p:cNvGrpSpPr/>
          <p:nvPr/>
        </p:nvGrpSpPr>
        <p:grpSpPr>
          <a:xfrm>
            <a:off x="5030735" y="2600129"/>
            <a:ext cx="1618866" cy="760949"/>
            <a:chOff x="0" y="0"/>
            <a:chExt cx="1618864" cy="760948"/>
          </a:xfrm>
        </p:grpSpPr>
        <p:sp>
          <p:nvSpPr>
            <p:cNvPr id="750" name="Shape 750"/>
            <p:cNvSpPr/>
            <p:nvPr/>
          </p:nvSpPr>
          <p:spPr>
            <a:xfrm>
              <a:off x="0" y="-1"/>
              <a:ext cx="1618865" cy="76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782BF"/>
            </a:solidFill>
            <a:ln w="9525" cap="flat">
              <a:solidFill>
                <a:srgbClr val="043579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51" name="Shape 751"/>
            <p:cNvSpPr/>
            <p:nvPr/>
          </p:nvSpPr>
          <p:spPr>
            <a:xfrm>
              <a:off x="237077" y="179686"/>
              <a:ext cx="1144710" cy="4015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>
                  <a:solidFill>
                    <a:srgbClr val="FFFFFF"/>
                  </a:solidFill>
                </a:rPr>
                <a:t>H</a:t>
              </a:r>
              <a:r>
                <a:rPr baseline="-25000">
                  <a:solidFill>
                    <a:srgbClr val="FFFFFF"/>
                  </a:solidFill>
                </a:rPr>
                <a:t>2</a:t>
              </a:r>
              <a:r>
                <a:rPr>
                  <a:solidFill>
                    <a:srgbClr val="FFFFFF"/>
                  </a:solidFill>
                </a:rPr>
                <a:t>O</a:t>
              </a:r>
            </a:p>
          </p:txBody>
        </p:sp>
      </p:grpSp>
      <p:grpSp>
        <p:nvGrpSpPr>
          <p:cNvPr id="755" name="Group 755"/>
          <p:cNvGrpSpPr/>
          <p:nvPr/>
        </p:nvGrpSpPr>
        <p:grpSpPr>
          <a:xfrm>
            <a:off x="7247473" y="2904301"/>
            <a:ext cx="1618865" cy="760949"/>
            <a:chOff x="0" y="0"/>
            <a:chExt cx="1618864" cy="760948"/>
          </a:xfrm>
        </p:grpSpPr>
        <p:sp>
          <p:nvSpPr>
            <p:cNvPr id="753" name="Shape 753"/>
            <p:cNvSpPr/>
            <p:nvPr/>
          </p:nvSpPr>
          <p:spPr>
            <a:xfrm>
              <a:off x="0" y="-1"/>
              <a:ext cx="1618865" cy="76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782BF"/>
            </a:solidFill>
            <a:ln w="9525" cap="flat">
              <a:solidFill>
                <a:srgbClr val="043579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54" name="Shape 754"/>
            <p:cNvSpPr/>
            <p:nvPr/>
          </p:nvSpPr>
          <p:spPr>
            <a:xfrm>
              <a:off x="237077" y="179686"/>
              <a:ext cx="1144710" cy="4015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>
                  <a:solidFill>
                    <a:srgbClr val="FFFFFF"/>
                  </a:solidFill>
                </a:rPr>
                <a:t>H</a:t>
              </a:r>
              <a:r>
                <a:rPr baseline="-25000">
                  <a:solidFill>
                    <a:srgbClr val="FFFFFF"/>
                  </a:solidFill>
                </a:rPr>
                <a:t>2</a:t>
              </a:r>
              <a:r>
                <a:rPr>
                  <a:solidFill>
                    <a:srgbClr val="FFFFFF"/>
                  </a:solidFill>
                </a:rPr>
                <a:t>O</a:t>
              </a:r>
            </a:p>
          </p:txBody>
        </p:sp>
      </p:grpSp>
      <p:grpSp>
        <p:nvGrpSpPr>
          <p:cNvPr id="758" name="Group 758"/>
          <p:cNvGrpSpPr/>
          <p:nvPr/>
        </p:nvGrpSpPr>
        <p:grpSpPr>
          <a:xfrm>
            <a:off x="5563272" y="3703868"/>
            <a:ext cx="1618865" cy="760949"/>
            <a:chOff x="0" y="0"/>
            <a:chExt cx="1618864" cy="760948"/>
          </a:xfrm>
        </p:grpSpPr>
        <p:sp>
          <p:nvSpPr>
            <p:cNvPr id="756" name="Shape 756"/>
            <p:cNvSpPr/>
            <p:nvPr/>
          </p:nvSpPr>
          <p:spPr>
            <a:xfrm>
              <a:off x="0" y="-1"/>
              <a:ext cx="1618865" cy="76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782BF"/>
            </a:solidFill>
            <a:ln w="9525" cap="flat">
              <a:solidFill>
                <a:srgbClr val="043579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57" name="Shape 757"/>
            <p:cNvSpPr/>
            <p:nvPr/>
          </p:nvSpPr>
          <p:spPr>
            <a:xfrm>
              <a:off x="237077" y="179686"/>
              <a:ext cx="1144710" cy="4015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>
                  <a:solidFill>
                    <a:srgbClr val="FFFFFF"/>
                  </a:solidFill>
                </a:rPr>
                <a:t>H</a:t>
              </a:r>
              <a:r>
                <a:rPr baseline="-25000">
                  <a:solidFill>
                    <a:srgbClr val="FFFFFF"/>
                  </a:solidFill>
                </a:rPr>
                <a:t>2</a:t>
              </a:r>
              <a:r>
                <a:rPr>
                  <a:solidFill>
                    <a:srgbClr val="FFFFFF"/>
                  </a:solidFill>
                </a:rPr>
                <a:t>O</a:t>
              </a:r>
            </a:p>
          </p:txBody>
        </p:sp>
      </p:grpSp>
      <p:sp>
        <p:nvSpPr>
          <p:cNvPr id="759" name="Shape 759"/>
          <p:cNvSpPr/>
          <p:nvPr/>
        </p:nvSpPr>
        <p:spPr>
          <a:xfrm>
            <a:off x="5052063" y="2921235"/>
            <a:ext cx="1333471" cy="990367"/>
          </a:xfrm>
          <a:prstGeom prst="line">
            <a:avLst/>
          </a:prstGeom>
          <a:ln w="38100">
            <a:solidFill>
              <a:srgbClr val="262626"/>
            </a:solidFill>
            <a:head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60" name="Shape 760"/>
          <p:cNvSpPr/>
          <p:nvPr/>
        </p:nvSpPr>
        <p:spPr>
          <a:xfrm>
            <a:off x="211248" y="2751250"/>
            <a:ext cx="1396727" cy="1693581"/>
          </a:xfrm>
          <a:prstGeom prst="roundRect">
            <a:avLst>
              <a:gd name="adj" fmla="val 16667"/>
            </a:avLst>
          </a:prstGeom>
          <a:solidFill>
            <a:srgbClr val="C6DDEA"/>
          </a:solidFill>
          <a:ln>
            <a:solidFill>
              <a:srgbClr val="04357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61" name="Shape 761"/>
          <p:cNvSpPr/>
          <p:nvPr/>
        </p:nvSpPr>
        <p:spPr>
          <a:xfrm>
            <a:off x="211248" y="2116550"/>
            <a:ext cx="1396727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595959"/>
                </a:solidFill>
              </a:rPr>
              <a:t>R</a:t>
            </a:r>
          </a:p>
        </p:txBody>
      </p:sp>
      <p:sp>
        <p:nvSpPr>
          <p:cNvPr id="762" name="Shape 762"/>
          <p:cNvSpPr/>
          <p:nvPr/>
        </p:nvSpPr>
        <p:spPr>
          <a:xfrm>
            <a:off x="3815712" y="6040702"/>
            <a:ext cx="209688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/>
            </a:pPr>
            <a:r>
              <a:rPr b="1"/>
              <a:t>HDFS</a:t>
            </a:r>
          </a:p>
        </p:txBody>
      </p:sp>
      <p:sp>
        <p:nvSpPr>
          <p:cNvPr id="763" name="Shape 763"/>
          <p:cNvSpPr/>
          <p:nvPr/>
        </p:nvSpPr>
        <p:spPr>
          <a:xfrm>
            <a:off x="-140598" y="1233828"/>
            <a:ext cx="209688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80808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808080"/>
                </a:solidFill>
              </a:rPr>
              <a:t>STEP 3</a:t>
            </a:r>
          </a:p>
        </p:txBody>
      </p:sp>
      <p:sp>
        <p:nvSpPr>
          <p:cNvPr id="764" name="Shape 764"/>
          <p:cNvSpPr/>
          <p:nvPr/>
        </p:nvSpPr>
        <p:spPr>
          <a:xfrm>
            <a:off x="211248" y="1780743"/>
            <a:ext cx="1396727" cy="1"/>
          </a:xfrm>
          <a:prstGeom prst="line">
            <a:avLst/>
          </a:prstGeom>
          <a:ln w="57150">
            <a:solidFill>
              <a:srgbClr val="F8E805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65" name="Shape 765"/>
          <p:cNvSpPr/>
          <p:nvPr/>
        </p:nvSpPr>
        <p:spPr>
          <a:xfrm>
            <a:off x="5125541" y="2691980"/>
            <a:ext cx="2587592" cy="511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06" fill="norm" stroke="1" extrusionOk="0">
                <a:moveTo>
                  <a:pt x="0" y="6838"/>
                </a:moveTo>
                <a:cubicBezTo>
                  <a:pt x="3249" y="2622"/>
                  <a:pt x="6497" y="-1594"/>
                  <a:pt x="10097" y="601"/>
                </a:cubicBezTo>
                <a:cubicBezTo>
                  <a:pt x="13697" y="2795"/>
                  <a:pt x="19662" y="16656"/>
                  <a:pt x="21600" y="20006"/>
                </a:cubicBezTo>
              </a:path>
            </a:pathLst>
          </a:custGeom>
          <a:ln w="38100">
            <a:solidFill/>
            <a:headEnd type="triangle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766" name="Shape 766"/>
          <p:cNvSpPr/>
          <p:nvPr/>
        </p:nvSpPr>
        <p:spPr>
          <a:xfrm>
            <a:off x="678255" y="3363862"/>
            <a:ext cx="443671" cy="446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E066"/>
          </a:solidFill>
          <a:ln>
            <a:solidFill>
              <a:srgbClr val="04357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67" name="Shape 767"/>
          <p:cNvSpPr/>
          <p:nvPr/>
        </p:nvSpPr>
        <p:spPr>
          <a:xfrm>
            <a:off x="211248" y="3810217"/>
            <a:ext cx="1396727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 sz="12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rPr>
              <a:t>Cluster IP</a:t>
            </a:r>
            <a:endParaRPr b="1" sz="1200">
              <a:solidFill>
                <a:srgbClr val="595959"/>
              </a:solidFill>
              <a:latin typeface="Segoe UI Semibold"/>
              <a:ea typeface="Segoe UI Semibold"/>
              <a:cs typeface="Segoe UI Semibold"/>
              <a:sym typeface="Segoe UI Semibold"/>
            </a:endParaRPr>
          </a:p>
          <a:p>
            <a:pPr lvl="0" algn="ctr"/>
            <a:r>
              <a:rPr b="1" sz="12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rPr>
              <a:t>Cluster Port</a:t>
            </a:r>
            <a:endParaRPr b="1" sz="1200">
              <a:solidFill>
                <a:srgbClr val="595959"/>
              </a:solidFill>
              <a:latin typeface="Segoe UI Semibold"/>
              <a:ea typeface="Segoe UI Semibold"/>
              <a:cs typeface="Segoe UI Semibold"/>
              <a:sym typeface="Segoe UI Semibold"/>
            </a:endParaRPr>
          </a:p>
          <a:p>
            <a:pPr lvl="0" algn="ctr"/>
            <a:r>
              <a:rPr b="1" sz="12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rPr>
              <a:t>Pointer to Data</a:t>
            </a:r>
          </a:p>
        </p:txBody>
      </p:sp>
      <p:sp>
        <p:nvSpPr>
          <p:cNvPr id="768" name="Shape 768"/>
          <p:cNvSpPr/>
          <p:nvPr/>
        </p:nvSpPr>
        <p:spPr>
          <a:xfrm>
            <a:off x="2083285" y="2849418"/>
            <a:ext cx="1859428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 lvl="0"/>
            <a:r>
              <a:t>Return pointer to data in REST API JSON Response</a:t>
            </a:r>
          </a:p>
        </p:txBody>
      </p:sp>
      <p:sp>
        <p:nvSpPr>
          <p:cNvPr id="769" name="Shape 769"/>
          <p:cNvSpPr/>
          <p:nvPr/>
        </p:nvSpPr>
        <p:spPr>
          <a:xfrm>
            <a:off x="7438745" y="5893992"/>
            <a:ext cx="165935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 lvl="0"/>
            <a:r>
              <a:t>HDFS provides data</a:t>
            </a:r>
          </a:p>
        </p:txBody>
      </p:sp>
      <p:sp>
        <p:nvSpPr>
          <p:cNvPr id="770" name="Shape 770"/>
          <p:cNvSpPr/>
          <p:nvPr/>
        </p:nvSpPr>
        <p:spPr>
          <a:xfrm>
            <a:off x="2573235" y="1772101"/>
            <a:ext cx="841026" cy="661665"/>
          </a:xfrm>
          <a:prstGeom prst="rect">
            <a:avLst/>
          </a:prstGeom>
          <a:solidFill>
            <a:srgbClr val="F8E805"/>
          </a:solidFill>
          <a:ln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71" name="Shape 771"/>
          <p:cNvSpPr/>
          <p:nvPr/>
        </p:nvSpPr>
        <p:spPr>
          <a:xfrm>
            <a:off x="2573235" y="1840660"/>
            <a:ext cx="84102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595959"/>
                </a:solidFill>
              </a:rPr>
              <a:t>3.3</a:t>
            </a:r>
          </a:p>
        </p:txBody>
      </p:sp>
      <p:sp>
        <p:nvSpPr>
          <p:cNvPr id="772" name="Shape 772"/>
          <p:cNvSpPr/>
          <p:nvPr/>
        </p:nvSpPr>
        <p:spPr>
          <a:xfrm>
            <a:off x="473623" y="4597329"/>
            <a:ext cx="841027" cy="661665"/>
          </a:xfrm>
          <a:prstGeom prst="rect">
            <a:avLst/>
          </a:prstGeom>
          <a:solidFill>
            <a:srgbClr val="F8E805"/>
          </a:solidFill>
          <a:ln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73" name="Shape 773"/>
          <p:cNvSpPr/>
          <p:nvPr/>
        </p:nvSpPr>
        <p:spPr>
          <a:xfrm>
            <a:off x="473623" y="4665888"/>
            <a:ext cx="84102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595959"/>
                </a:solidFill>
              </a:rPr>
              <a:t>3.4</a:t>
            </a:r>
          </a:p>
        </p:txBody>
      </p:sp>
      <p:sp>
        <p:nvSpPr>
          <p:cNvPr id="774" name="Shape 774"/>
          <p:cNvSpPr/>
          <p:nvPr/>
        </p:nvSpPr>
        <p:spPr>
          <a:xfrm>
            <a:off x="7833470" y="5130243"/>
            <a:ext cx="841026" cy="661665"/>
          </a:xfrm>
          <a:prstGeom prst="rect">
            <a:avLst/>
          </a:prstGeom>
          <a:solidFill>
            <a:srgbClr val="F8E805"/>
          </a:solidFill>
          <a:ln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75" name="Shape 775"/>
          <p:cNvSpPr/>
          <p:nvPr/>
        </p:nvSpPr>
        <p:spPr>
          <a:xfrm>
            <a:off x="7833470" y="5198802"/>
            <a:ext cx="84102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595959"/>
                </a:solidFill>
              </a:rPr>
              <a:t>3.1</a:t>
            </a:r>
          </a:p>
        </p:txBody>
      </p:sp>
      <p:sp>
        <p:nvSpPr>
          <p:cNvPr id="776" name="Shape 776"/>
          <p:cNvSpPr/>
          <p:nvPr/>
        </p:nvSpPr>
        <p:spPr>
          <a:xfrm>
            <a:off x="-1" y="5302284"/>
            <a:ext cx="179493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 lvl="0"/>
            <a:r>
              <a:t>h2o_df object created in R</a:t>
            </a:r>
          </a:p>
        </p:txBody>
      </p:sp>
      <p:sp>
        <p:nvSpPr>
          <p:cNvPr id="777" name="Shape 777"/>
          <p:cNvSpPr/>
          <p:nvPr/>
        </p:nvSpPr>
        <p:spPr>
          <a:xfrm>
            <a:off x="6078606" y="4500379"/>
            <a:ext cx="632994" cy="1281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335"/>
                </a:moveTo>
                <a:lnTo>
                  <a:pt x="10800" y="0"/>
                </a:lnTo>
                <a:lnTo>
                  <a:pt x="21600" y="5335"/>
                </a:lnTo>
                <a:lnTo>
                  <a:pt x="16200" y="5335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335"/>
                </a:lnTo>
                <a:close/>
              </a:path>
            </a:pathLst>
          </a:custGeom>
          <a:solidFill>
            <a:srgbClr val="404040"/>
          </a:solidFill>
          <a:ln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78" name="Shape 778"/>
          <p:cNvSpPr/>
          <p:nvPr/>
        </p:nvSpPr>
        <p:spPr>
          <a:xfrm rot="19786172">
            <a:off x="5045642" y="2846414"/>
            <a:ext cx="666651" cy="3089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2550"/>
                </a:lnTo>
                <a:cubicBezTo>
                  <a:pt x="0" y="1424"/>
                  <a:pt x="4231" y="511"/>
                  <a:pt x="9450" y="511"/>
                </a:cubicBezTo>
                <a:lnTo>
                  <a:pt x="15536" y="511"/>
                </a:lnTo>
                <a:lnTo>
                  <a:pt x="15536" y="0"/>
                </a:lnTo>
                <a:lnTo>
                  <a:pt x="21600" y="1467"/>
                </a:lnTo>
                <a:lnTo>
                  <a:pt x="15536" y="2935"/>
                </a:lnTo>
                <a:lnTo>
                  <a:pt x="15536" y="2424"/>
                </a:lnTo>
                <a:lnTo>
                  <a:pt x="9450" y="2424"/>
                </a:lnTo>
                <a:cubicBezTo>
                  <a:pt x="9128" y="2424"/>
                  <a:pt x="8867" y="2480"/>
                  <a:pt x="8867" y="2550"/>
                </a:cubicBezTo>
                <a:lnTo>
                  <a:pt x="8867" y="21600"/>
                </a:lnTo>
                <a:close/>
              </a:path>
            </a:pathLst>
          </a:custGeom>
          <a:solidFill>
            <a:srgbClr val="404040"/>
          </a:solidFill>
          <a:ln>
            <a:solidFill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779" name="Shape 779"/>
          <p:cNvSpPr/>
          <p:nvPr/>
        </p:nvSpPr>
        <p:spPr>
          <a:xfrm rot="1150884">
            <a:off x="7003987" y="3618470"/>
            <a:ext cx="632994" cy="2264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019"/>
                </a:moveTo>
                <a:lnTo>
                  <a:pt x="10800" y="0"/>
                </a:lnTo>
                <a:lnTo>
                  <a:pt x="21600" y="3019"/>
                </a:lnTo>
                <a:lnTo>
                  <a:pt x="16200" y="3019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3019"/>
                </a:lnTo>
                <a:close/>
              </a:path>
            </a:pathLst>
          </a:custGeom>
          <a:solidFill>
            <a:srgbClr val="404040"/>
          </a:solidFill>
          <a:ln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84" name="Group 784"/>
          <p:cNvGrpSpPr/>
          <p:nvPr/>
        </p:nvGrpSpPr>
        <p:grpSpPr>
          <a:xfrm>
            <a:off x="5509574" y="5611674"/>
            <a:ext cx="1836525" cy="1077029"/>
            <a:chOff x="0" y="0"/>
            <a:chExt cx="1836523" cy="1077027"/>
          </a:xfrm>
        </p:grpSpPr>
        <p:grpSp>
          <p:nvGrpSpPr>
            <p:cNvPr id="782" name="Group 782"/>
            <p:cNvGrpSpPr/>
            <p:nvPr/>
          </p:nvGrpSpPr>
          <p:grpSpPr>
            <a:xfrm>
              <a:off x="0" y="0"/>
              <a:ext cx="1836524" cy="1077028"/>
              <a:chOff x="0" y="0"/>
              <a:chExt cx="1836523" cy="1077027"/>
            </a:xfrm>
          </p:grpSpPr>
          <p:sp>
            <p:nvSpPr>
              <p:cNvPr id="780" name="Shape 780"/>
              <p:cNvSpPr/>
              <p:nvPr/>
            </p:nvSpPr>
            <p:spPr>
              <a:xfrm>
                <a:off x="0" y="0"/>
                <a:ext cx="1836524" cy="1077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4835" y="0"/>
                      <a:pt x="10800" y="0"/>
                    </a:cubicBezTo>
                    <a:cubicBezTo>
                      <a:pt x="16765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6765" y="21600"/>
                      <a:pt x="10800" y="21600"/>
                    </a:cubicBezTo>
                    <a:cubicBezTo>
                      <a:pt x="4835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81" name="Shape 781"/>
              <p:cNvSpPr/>
              <p:nvPr/>
            </p:nvSpPr>
            <p:spPr>
              <a:xfrm>
                <a:off x="0" y="0"/>
                <a:ext cx="1836524" cy="1077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600"/>
                    </a:moveTo>
                    <a:cubicBezTo>
                      <a:pt x="21600" y="5588"/>
                      <a:pt x="16765" y="7200"/>
                      <a:pt x="10800" y="7200"/>
                    </a:cubicBezTo>
                    <a:cubicBezTo>
                      <a:pt x="4835" y="7200"/>
                      <a:pt x="0" y="5588"/>
                      <a:pt x="0" y="3600"/>
                    </a:cubicBezTo>
                    <a:moveTo>
                      <a:pt x="0" y="3600"/>
                    </a:moveTo>
                    <a:cubicBezTo>
                      <a:pt x="0" y="1612"/>
                      <a:pt x="4835" y="0"/>
                      <a:pt x="10800" y="0"/>
                    </a:cubicBezTo>
                    <a:cubicBezTo>
                      <a:pt x="16765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6765" y="21600"/>
                      <a:pt x="10800" y="21600"/>
                    </a:cubicBezTo>
                    <a:cubicBezTo>
                      <a:pt x="4835" y="21600"/>
                      <a:pt x="0" y="19988"/>
                      <a:pt x="0" y="1800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783" name="Shape 783"/>
            <p:cNvSpPr/>
            <p:nvPr/>
          </p:nvSpPr>
          <p:spPr>
            <a:xfrm>
              <a:off x="376209" y="497671"/>
              <a:ext cx="113281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egoe UI Semilight"/>
                  <a:ea typeface="Segoe UI Semilight"/>
                  <a:cs typeface="Segoe UI Semilight"/>
                  <a:sym typeface="Segoe UI Semilight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data.csv</a:t>
              </a:r>
            </a:p>
          </p:txBody>
        </p:sp>
      </p:grpSp>
      <p:sp>
        <p:nvSpPr>
          <p:cNvPr id="785" name="Shape 785"/>
          <p:cNvSpPr/>
          <p:nvPr/>
        </p:nvSpPr>
        <p:spPr>
          <a:xfrm>
            <a:off x="1100557" y="2600128"/>
            <a:ext cx="3930180" cy="91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7" fill="norm" stroke="1" extrusionOk="0">
                <a:moveTo>
                  <a:pt x="21600" y="6580"/>
                </a:moveTo>
                <a:cubicBezTo>
                  <a:pt x="19578" y="3995"/>
                  <a:pt x="17556" y="1411"/>
                  <a:pt x="15111" y="704"/>
                </a:cubicBezTo>
                <a:cubicBezTo>
                  <a:pt x="12667" y="-4"/>
                  <a:pt x="9452" y="-983"/>
                  <a:pt x="6933" y="2336"/>
                </a:cubicBezTo>
                <a:cubicBezTo>
                  <a:pt x="4415" y="5655"/>
                  <a:pt x="563" y="19583"/>
                  <a:pt x="0" y="20617"/>
                </a:cubicBezTo>
              </a:path>
            </a:pathLst>
          </a:custGeom>
          <a:ln w="38100">
            <a:solidFill>
              <a:srgbClr val="262626"/>
            </a:solidFill>
            <a:tailEnd type="triangle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786" name="Shape 786"/>
          <p:cNvSpPr/>
          <p:nvPr/>
        </p:nvSpPr>
        <p:spPr>
          <a:xfrm>
            <a:off x="457200" y="2946636"/>
            <a:ext cx="80333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h2o_df</a:t>
            </a:r>
          </a:p>
        </p:txBody>
      </p:sp>
      <p:sp>
        <p:nvSpPr>
          <p:cNvPr id="787" name="Shape 787"/>
          <p:cNvSpPr/>
          <p:nvPr/>
        </p:nvSpPr>
        <p:spPr>
          <a:xfrm>
            <a:off x="6106934" y="2997025"/>
            <a:ext cx="380292" cy="70924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88" name="Shape 788"/>
          <p:cNvSpPr/>
          <p:nvPr/>
        </p:nvSpPr>
        <p:spPr>
          <a:xfrm>
            <a:off x="6106934" y="3067173"/>
            <a:ext cx="380292" cy="70924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89" name="Shape 789"/>
          <p:cNvSpPr/>
          <p:nvPr/>
        </p:nvSpPr>
        <p:spPr>
          <a:xfrm>
            <a:off x="5985933" y="2767239"/>
            <a:ext cx="1914825" cy="1550761"/>
          </a:xfrm>
          <a:prstGeom prst="roundRect">
            <a:avLst>
              <a:gd name="adj" fmla="val 16667"/>
            </a:avLst>
          </a:prstGeom>
          <a:solidFill>
            <a:srgbClr val="BF9900">
              <a:alpha val="20000"/>
            </a:srgbClr>
          </a:solidFill>
          <a:ln>
            <a:solidFill>
              <a:srgbClr val="04357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90" name="Shape 790"/>
          <p:cNvSpPr/>
          <p:nvPr/>
        </p:nvSpPr>
        <p:spPr>
          <a:xfrm>
            <a:off x="6543546" y="3162940"/>
            <a:ext cx="664831" cy="531623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1400"/>
              <a:t>H</a:t>
            </a:r>
            <a:r>
              <a:rPr baseline="-25000" sz="1400"/>
              <a:t>2</a:t>
            </a:r>
            <a:r>
              <a:rPr sz="1400"/>
              <a:t>O</a:t>
            </a:r>
            <a:endParaRPr sz="1400"/>
          </a:p>
          <a:p>
            <a:pPr lvl="0" algn="ctr"/>
            <a:r>
              <a:rPr sz="1400"/>
              <a:t>Frame</a:t>
            </a:r>
          </a:p>
        </p:txBody>
      </p:sp>
      <p:sp>
        <p:nvSpPr>
          <p:cNvPr id="791" name="Shape 791"/>
          <p:cNvSpPr/>
          <p:nvPr/>
        </p:nvSpPr>
        <p:spPr>
          <a:xfrm>
            <a:off x="7418293" y="3211650"/>
            <a:ext cx="380291" cy="70924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92" name="Shape 792"/>
          <p:cNvSpPr/>
          <p:nvPr/>
        </p:nvSpPr>
        <p:spPr>
          <a:xfrm>
            <a:off x="7418293" y="3281796"/>
            <a:ext cx="380291" cy="70924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93" name="Shape 793"/>
          <p:cNvSpPr/>
          <p:nvPr/>
        </p:nvSpPr>
        <p:spPr>
          <a:xfrm>
            <a:off x="6692355" y="4004936"/>
            <a:ext cx="380291" cy="70924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94" name="Shape 794"/>
          <p:cNvSpPr/>
          <p:nvPr/>
        </p:nvSpPr>
        <p:spPr>
          <a:xfrm>
            <a:off x="6692355" y="4075083"/>
            <a:ext cx="380291" cy="70924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95" name="Shape 795"/>
          <p:cNvSpPr/>
          <p:nvPr/>
        </p:nvSpPr>
        <p:spPr>
          <a:xfrm>
            <a:off x="6107072" y="2928849"/>
            <a:ext cx="380291" cy="70924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96" name="Shape 796"/>
          <p:cNvSpPr/>
          <p:nvPr/>
        </p:nvSpPr>
        <p:spPr>
          <a:xfrm>
            <a:off x="6107072" y="2857926"/>
            <a:ext cx="380291" cy="70924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97" name="Shape 797"/>
          <p:cNvSpPr/>
          <p:nvPr/>
        </p:nvSpPr>
        <p:spPr>
          <a:xfrm>
            <a:off x="7418293" y="3142819"/>
            <a:ext cx="380291" cy="70924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98" name="Shape 798"/>
          <p:cNvSpPr/>
          <p:nvPr/>
        </p:nvSpPr>
        <p:spPr>
          <a:xfrm>
            <a:off x="7418293" y="3352720"/>
            <a:ext cx="380291" cy="70924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99" name="Shape 799"/>
          <p:cNvSpPr/>
          <p:nvPr/>
        </p:nvSpPr>
        <p:spPr>
          <a:xfrm>
            <a:off x="6692355" y="3934014"/>
            <a:ext cx="380291" cy="70924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00" name="Shape 800"/>
          <p:cNvSpPr/>
          <p:nvPr/>
        </p:nvSpPr>
        <p:spPr>
          <a:xfrm>
            <a:off x="6692355" y="4146007"/>
            <a:ext cx="380291" cy="70924"/>
          </a:xfrm>
          <a:prstGeom prst="rect">
            <a:avLst/>
          </a:prstGeom>
          <a:solidFill>
            <a:srgbClr val="FFE066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01" name="Shape 801"/>
          <p:cNvSpPr/>
          <p:nvPr/>
        </p:nvSpPr>
        <p:spPr>
          <a:xfrm>
            <a:off x="4722247" y="1033781"/>
            <a:ext cx="841026" cy="661665"/>
          </a:xfrm>
          <a:prstGeom prst="rect">
            <a:avLst/>
          </a:prstGeom>
          <a:solidFill>
            <a:srgbClr val="F8E805"/>
          </a:solidFill>
          <a:ln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02" name="Shape 802"/>
          <p:cNvSpPr/>
          <p:nvPr/>
        </p:nvSpPr>
        <p:spPr>
          <a:xfrm>
            <a:off x="4722247" y="1102341"/>
            <a:ext cx="84102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595959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595959"/>
                </a:solidFill>
              </a:rPr>
              <a:t>3.2</a:t>
            </a:r>
          </a:p>
        </p:txBody>
      </p:sp>
      <p:sp>
        <p:nvSpPr>
          <p:cNvPr id="803" name="Shape 803"/>
          <p:cNvSpPr/>
          <p:nvPr/>
        </p:nvSpPr>
        <p:spPr>
          <a:xfrm>
            <a:off x="4247646" y="1667896"/>
            <a:ext cx="1859428" cy="693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>
                <a:latin typeface="Segoe UI Semilight"/>
                <a:ea typeface="Segoe UI Semilight"/>
                <a:cs typeface="Segoe UI Semilight"/>
                <a:sym typeface="Segoe UI Semilight"/>
              </a:rPr>
              <a:t>Distributed H</a:t>
            </a:r>
            <a:r>
              <a:rPr baseline="-25000">
                <a:latin typeface="Segoe UI Semilight"/>
                <a:ea typeface="Segoe UI Semilight"/>
                <a:cs typeface="Segoe UI Semilight"/>
                <a:sym typeface="Segoe UI Semilight"/>
              </a:rPr>
              <a:t>2</a:t>
            </a:r>
            <a:r>
              <a:rPr>
                <a:latin typeface="Segoe UI Semilight"/>
                <a:ea typeface="Segoe UI Semilight"/>
                <a:cs typeface="Segoe UI Semilight"/>
                <a:sym typeface="Segoe UI Semilight"/>
              </a:rPr>
              <a:t>O</a:t>
            </a:r>
            <a:endParaRPr>
              <a:latin typeface="Segoe UI Semilight"/>
              <a:ea typeface="Segoe UI Semilight"/>
              <a:cs typeface="Segoe UI Semilight"/>
              <a:sym typeface="Segoe UI Semilight"/>
            </a:endParaRPr>
          </a:p>
          <a:p>
            <a:pPr lvl="0" algn="ctr"/>
            <a:r>
              <a:rPr>
                <a:latin typeface="Segoe UI Semilight"/>
                <a:ea typeface="Segoe UI Semilight"/>
                <a:cs typeface="Segoe UI Semilight"/>
                <a:sym typeface="Segoe UI Semilight"/>
              </a:rPr>
              <a:t>Frame in DKV</a:t>
            </a:r>
          </a:p>
        </p:txBody>
      </p:sp>
      <p:sp>
        <p:nvSpPr>
          <p:cNvPr id="804" name="Shape 804"/>
          <p:cNvSpPr/>
          <p:nvPr/>
        </p:nvSpPr>
        <p:spPr>
          <a:xfrm>
            <a:off x="6863487" y="1598010"/>
            <a:ext cx="18233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 lvl="0">
              <a:defRPr b="0"/>
            </a:pPr>
            <a:r>
              <a:rPr b="1"/>
              <a:t>H2O Cluster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/>
          <p:nvPr>
            <p:ph type="title"/>
          </p:nvPr>
        </p:nvSpPr>
        <p:spPr>
          <a:xfrm>
            <a:off x="457200" y="127164"/>
            <a:ext cx="8229600" cy="75833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R Script Starting H2O GLM</a:t>
            </a:r>
          </a:p>
        </p:txBody>
      </p:sp>
      <p:grpSp>
        <p:nvGrpSpPr>
          <p:cNvPr id="811" name="Group 811"/>
          <p:cNvGrpSpPr/>
          <p:nvPr/>
        </p:nvGrpSpPr>
        <p:grpSpPr>
          <a:xfrm>
            <a:off x="156776" y="2401106"/>
            <a:ext cx="2759323" cy="456364"/>
            <a:chOff x="0" y="0"/>
            <a:chExt cx="2759321" cy="456362"/>
          </a:xfrm>
        </p:grpSpPr>
        <p:sp>
          <p:nvSpPr>
            <p:cNvPr id="809" name="Shape 809"/>
            <p:cNvSpPr/>
            <p:nvPr/>
          </p:nvSpPr>
          <p:spPr>
            <a:xfrm>
              <a:off x="-1" y="0"/>
              <a:ext cx="2759323" cy="456363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BFBFB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10" name="Shape 810"/>
            <p:cNvSpPr/>
            <p:nvPr/>
          </p:nvSpPr>
          <p:spPr>
            <a:xfrm>
              <a:off x="-1" y="80861"/>
              <a:ext cx="275932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HTTP</a:t>
              </a:r>
            </a:p>
          </p:txBody>
        </p:sp>
      </p:grpSp>
      <p:grpSp>
        <p:nvGrpSpPr>
          <p:cNvPr id="814" name="Group 814"/>
          <p:cNvGrpSpPr/>
          <p:nvPr/>
        </p:nvGrpSpPr>
        <p:grpSpPr>
          <a:xfrm>
            <a:off x="156776" y="2857469"/>
            <a:ext cx="2759323" cy="456364"/>
            <a:chOff x="0" y="0"/>
            <a:chExt cx="2759321" cy="456362"/>
          </a:xfrm>
        </p:grpSpPr>
        <p:sp>
          <p:nvSpPr>
            <p:cNvPr id="812" name="Shape 812"/>
            <p:cNvSpPr/>
            <p:nvPr/>
          </p:nvSpPr>
          <p:spPr>
            <a:xfrm>
              <a:off x="-1" y="0"/>
              <a:ext cx="2759323" cy="456363"/>
            </a:xfrm>
            <a:prstGeom prst="rect">
              <a:avLst/>
            </a:prstGeom>
            <a:solidFill>
              <a:srgbClr val="F8E805">
                <a:alpha val="15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/>
              </a:pPr>
            </a:p>
          </p:txBody>
        </p:sp>
        <p:sp>
          <p:nvSpPr>
            <p:cNvPr id="813" name="Shape 813"/>
            <p:cNvSpPr/>
            <p:nvPr/>
          </p:nvSpPr>
          <p:spPr>
            <a:xfrm>
              <a:off x="-1" y="80861"/>
              <a:ext cx="275932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1400">
                  <a:solidFill>
                    <a:srgbClr val="FFFFFF"/>
                  </a:solidFill>
                </a:rPr>
                <a:t> </a:t>
              </a:r>
              <a:r>
                <a:rPr sz="1400"/>
                <a:t>REST/JSON</a:t>
              </a:r>
            </a:p>
          </p:txBody>
        </p:sp>
      </p:grpSp>
      <p:grpSp>
        <p:nvGrpSpPr>
          <p:cNvPr id="817" name="Group 817"/>
          <p:cNvGrpSpPr/>
          <p:nvPr/>
        </p:nvGrpSpPr>
        <p:grpSpPr>
          <a:xfrm>
            <a:off x="156776" y="3313831"/>
            <a:ext cx="2759323" cy="912728"/>
            <a:chOff x="0" y="0"/>
            <a:chExt cx="2759321" cy="912727"/>
          </a:xfrm>
        </p:grpSpPr>
        <p:sp>
          <p:nvSpPr>
            <p:cNvPr id="815" name="Shape 815"/>
            <p:cNvSpPr/>
            <p:nvPr/>
          </p:nvSpPr>
          <p:spPr>
            <a:xfrm>
              <a:off x="-1" y="-1"/>
              <a:ext cx="2759323" cy="912729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10000"/>
                </a:lnSpc>
                <a:defRPr sz="14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816" name="Shape 816"/>
            <p:cNvSpPr/>
            <p:nvPr/>
          </p:nvSpPr>
          <p:spPr>
            <a:xfrm>
              <a:off x="-1" y="197283"/>
              <a:ext cx="2759323" cy="518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sz="1400">
                  <a:solidFill>
                    <a:srgbClr val="404040"/>
                  </a:solidFill>
                </a:rPr>
                <a:t>.h2o.startModelJob()</a:t>
              </a:r>
              <a:endParaRPr>
                <a:solidFill>
                  <a:srgbClr val="FFFFFF"/>
                </a:solidFill>
              </a:endParaRPr>
            </a:p>
            <a:p>
              <a:pPr lvl="0" algn="ctr">
                <a:lnSpc>
                  <a:spcPct val="110000"/>
                </a:lnSpc>
              </a:pPr>
              <a:r>
                <a:rPr sz="1400">
                  <a:solidFill>
                    <a:srgbClr val="404040"/>
                  </a:solidFill>
                </a:rPr>
                <a:t>POST /3/ModelBuilders/glm</a:t>
              </a:r>
            </a:p>
          </p:txBody>
        </p:sp>
      </p:grpSp>
      <p:grpSp>
        <p:nvGrpSpPr>
          <p:cNvPr id="820" name="Group 820"/>
          <p:cNvGrpSpPr/>
          <p:nvPr/>
        </p:nvGrpSpPr>
        <p:grpSpPr>
          <a:xfrm>
            <a:off x="156776" y="4226557"/>
            <a:ext cx="2759323" cy="912728"/>
            <a:chOff x="0" y="0"/>
            <a:chExt cx="2759321" cy="912727"/>
          </a:xfrm>
        </p:grpSpPr>
        <p:sp>
          <p:nvSpPr>
            <p:cNvPr id="818" name="Shape 818"/>
            <p:cNvSpPr/>
            <p:nvPr/>
          </p:nvSpPr>
          <p:spPr>
            <a:xfrm>
              <a:off x="-1" y="-1"/>
              <a:ext cx="2759323" cy="912729"/>
            </a:xfrm>
            <a:prstGeom prst="rect">
              <a:avLst/>
            </a:prstGeom>
            <a:solidFill>
              <a:srgbClr val="BF9900">
                <a:alpha val="54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819" name="Shape 819"/>
            <p:cNvSpPr/>
            <p:nvPr/>
          </p:nvSpPr>
          <p:spPr>
            <a:xfrm>
              <a:off x="-1" y="309043"/>
              <a:ext cx="275932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h2o.glm()</a:t>
              </a:r>
            </a:p>
          </p:txBody>
        </p:sp>
      </p:grpSp>
      <p:grpSp>
        <p:nvGrpSpPr>
          <p:cNvPr id="823" name="Group 823"/>
          <p:cNvGrpSpPr/>
          <p:nvPr/>
        </p:nvGrpSpPr>
        <p:grpSpPr>
          <a:xfrm>
            <a:off x="156776" y="5139283"/>
            <a:ext cx="2759323" cy="456364"/>
            <a:chOff x="0" y="0"/>
            <a:chExt cx="2759321" cy="456362"/>
          </a:xfrm>
        </p:grpSpPr>
        <p:sp>
          <p:nvSpPr>
            <p:cNvPr id="821" name="Shape 821"/>
            <p:cNvSpPr/>
            <p:nvPr/>
          </p:nvSpPr>
          <p:spPr>
            <a:xfrm>
              <a:off x="-1" y="0"/>
              <a:ext cx="2759323" cy="456363"/>
            </a:xfrm>
            <a:prstGeom prst="rect">
              <a:avLst/>
            </a:prstGeom>
            <a:solidFill>
              <a:srgbClr val="404040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22" name="Shape 822"/>
            <p:cNvSpPr/>
            <p:nvPr/>
          </p:nvSpPr>
          <p:spPr>
            <a:xfrm>
              <a:off x="-1" y="80861"/>
              <a:ext cx="275932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 R script</a:t>
              </a:r>
            </a:p>
          </p:txBody>
        </p:sp>
      </p:grpSp>
      <p:grpSp>
        <p:nvGrpSpPr>
          <p:cNvPr id="826" name="Group 826"/>
          <p:cNvGrpSpPr/>
          <p:nvPr/>
        </p:nvGrpSpPr>
        <p:grpSpPr>
          <a:xfrm>
            <a:off x="156776" y="5595646"/>
            <a:ext cx="2759323" cy="456364"/>
            <a:chOff x="0" y="0"/>
            <a:chExt cx="2759321" cy="456362"/>
          </a:xfrm>
        </p:grpSpPr>
        <p:sp>
          <p:nvSpPr>
            <p:cNvPr id="824" name="Shape 824"/>
            <p:cNvSpPr/>
            <p:nvPr/>
          </p:nvSpPr>
          <p:spPr>
            <a:xfrm>
              <a:off x="-1" y="0"/>
              <a:ext cx="2759323" cy="456363"/>
            </a:xfrm>
            <a:prstGeom prst="rect">
              <a:avLst/>
            </a:prstGeom>
            <a:solidFill>
              <a:srgbClr val="404040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25" name="Shape 825"/>
            <p:cNvSpPr/>
            <p:nvPr/>
          </p:nvSpPr>
          <p:spPr>
            <a:xfrm>
              <a:off x="-1" y="80861"/>
              <a:ext cx="275932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 Standard R process</a:t>
              </a:r>
            </a:p>
          </p:txBody>
        </p:sp>
      </p:grpSp>
      <p:grpSp>
        <p:nvGrpSpPr>
          <p:cNvPr id="829" name="Group 829"/>
          <p:cNvGrpSpPr/>
          <p:nvPr/>
        </p:nvGrpSpPr>
        <p:grpSpPr>
          <a:xfrm>
            <a:off x="156776" y="1944744"/>
            <a:ext cx="6027101" cy="456364"/>
            <a:chOff x="0" y="0"/>
            <a:chExt cx="6027099" cy="456362"/>
          </a:xfrm>
        </p:grpSpPr>
        <p:sp>
          <p:nvSpPr>
            <p:cNvPr id="827" name="Shape 827"/>
            <p:cNvSpPr/>
            <p:nvPr/>
          </p:nvSpPr>
          <p:spPr>
            <a:xfrm>
              <a:off x="-1" y="0"/>
              <a:ext cx="6027101" cy="456363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BFBFB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28" name="Shape 828"/>
            <p:cNvSpPr/>
            <p:nvPr/>
          </p:nvSpPr>
          <p:spPr>
            <a:xfrm>
              <a:off x="-1" y="80861"/>
              <a:ext cx="6027101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TCP/IP</a:t>
              </a:r>
            </a:p>
          </p:txBody>
        </p:sp>
      </p:grpSp>
      <p:grpSp>
        <p:nvGrpSpPr>
          <p:cNvPr id="832" name="Group 832"/>
          <p:cNvGrpSpPr/>
          <p:nvPr/>
        </p:nvGrpSpPr>
        <p:grpSpPr>
          <a:xfrm>
            <a:off x="3349730" y="2401106"/>
            <a:ext cx="2834146" cy="456364"/>
            <a:chOff x="0" y="0"/>
            <a:chExt cx="2834145" cy="456362"/>
          </a:xfrm>
        </p:grpSpPr>
        <p:sp>
          <p:nvSpPr>
            <p:cNvPr id="830" name="Shape 830"/>
            <p:cNvSpPr/>
            <p:nvPr/>
          </p:nvSpPr>
          <p:spPr>
            <a:xfrm>
              <a:off x="-1" y="0"/>
              <a:ext cx="2834147" cy="456363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BFBFB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31" name="Shape 831"/>
            <p:cNvSpPr/>
            <p:nvPr/>
          </p:nvSpPr>
          <p:spPr>
            <a:xfrm>
              <a:off x="-1" y="80861"/>
              <a:ext cx="2834147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HTTP</a:t>
              </a:r>
            </a:p>
          </p:txBody>
        </p:sp>
      </p:grpSp>
      <p:grpSp>
        <p:nvGrpSpPr>
          <p:cNvPr id="835" name="Group 835"/>
          <p:cNvGrpSpPr/>
          <p:nvPr/>
        </p:nvGrpSpPr>
        <p:grpSpPr>
          <a:xfrm>
            <a:off x="3349730" y="2857469"/>
            <a:ext cx="2834146" cy="456364"/>
            <a:chOff x="0" y="0"/>
            <a:chExt cx="2834145" cy="456362"/>
          </a:xfrm>
        </p:grpSpPr>
        <p:sp>
          <p:nvSpPr>
            <p:cNvPr id="833" name="Shape 833"/>
            <p:cNvSpPr/>
            <p:nvPr/>
          </p:nvSpPr>
          <p:spPr>
            <a:xfrm>
              <a:off x="-1" y="0"/>
              <a:ext cx="2834147" cy="456363"/>
            </a:xfrm>
            <a:prstGeom prst="rect">
              <a:avLst/>
            </a:prstGeom>
            <a:solidFill>
              <a:srgbClr val="F8E805">
                <a:alpha val="15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/>
              </a:pPr>
            </a:p>
          </p:txBody>
        </p:sp>
        <p:sp>
          <p:nvSpPr>
            <p:cNvPr id="834" name="Shape 834"/>
            <p:cNvSpPr/>
            <p:nvPr/>
          </p:nvSpPr>
          <p:spPr>
            <a:xfrm>
              <a:off x="-1" y="80861"/>
              <a:ext cx="2834147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/>
              </a:lvl1pPr>
            </a:lstStyle>
            <a:p>
              <a:pPr lvl="0">
                <a:defRPr sz="1800"/>
              </a:pPr>
              <a:r>
                <a:rPr sz="1400"/>
                <a:t> REST/JSON</a:t>
              </a:r>
            </a:p>
          </p:txBody>
        </p:sp>
      </p:grpSp>
      <p:grpSp>
        <p:nvGrpSpPr>
          <p:cNvPr id="838" name="Group 838"/>
          <p:cNvGrpSpPr/>
          <p:nvPr/>
        </p:nvGrpSpPr>
        <p:grpSpPr>
          <a:xfrm>
            <a:off x="3349730" y="3313831"/>
            <a:ext cx="2834146" cy="456364"/>
            <a:chOff x="0" y="0"/>
            <a:chExt cx="2834145" cy="456362"/>
          </a:xfrm>
        </p:grpSpPr>
        <p:sp>
          <p:nvSpPr>
            <p:cNvPr id="836" name="Shape 836"/>
            <p:cNvSpPr/>
            <p:nvPr/>
          </p:nvSpPr>
          <p:spPr>
            <a:xfrm>
              <a:off x="-1" y="0"/>
              <a:ext cx="2834147" cy="456363"/>
            </a:xfrm>
            <a:prstGeom prst="rect">
              <a:avLst/>
            </a:prstGeom>
            <a:solidFill>
              <a:srgbClr val="BF9900">
                <a:alpha val="54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837" name="Shape 837"/>
            <p:cNvSpPr/>
            <p:nvPr/>
          </p:nvSpPr>
          <p:spPr>
            <a:xfrm>
              <a:off x="-1" y="93561"/>
              <a:ext cx="283414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   /3/ModelBuilders/glm endpoint</a:t>
              </a:r>
            </a:p>
          </p:txBody>
        </p:sp>
      </p:grpSp>
      <p:grpSp>
        <p:nvGrpSpPr>
          <p:cNvPr id="841" name="Group 841"/>
          <p:cNvGrpSpPr/>
          <p:nvPr/>
        </p:nvGrpSpPr>
        <p:grpSpPr>
          <a:xfrm>
            <a:off x="3349730" y="3770195"/>
            <a:ext cx="2834146" cy="456364"/>
            <a:chOff x="0" y="0"/>
            <a:chExt cx="2834145" cy="456362"/>
          </a:xfrm>
        </p:grpSpPr>
        <p:sp>
          <p:nvSpPr>
            <p:cNvPr id="839" name="Shape 839"/>
            <p:cNvSpPr/>
            <p:nvPr/>
          </p:nvSpPr>
          <p:spPr>
            <a:xfrm>
              <a:off x="-1" y="0"/>
              <a:ext cx="2834147" cy="456363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840" name="Shape 840"/>
            <p:cNvSpPr/>
            <p:nvPr/>
          </p:nvSpPr>
          <p:spPr>
            <a:xfrm>
              <a:off x="-1" y="80861"/>
              <a:ext cx="2834147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 Job</a:t>
              </a:r>
            </a:p>
          </p:txBody>
        </p:sp>
      </p:grpSp>
      <p:grpSp>
        <p:nvGrpSpPr>
          <p:cNvPr id="844" name="Group 844"/>
          <p:cNvGrpSpPr/>
          <p:nvPr/>
        </p:nvGrpSpPr>
        <p:grpSpPr>
          <a:xfrm>
            <a:off x="3349730" y="4226557"/>
            <a:ext cx="2834146" cy="456364"/>
            <a:chOff x="0" y="0"/>
            <a:chExt cx="2834145" cy="456362"/>
          </a:xfrm>
        </p:grpSpPr>
        <p:sp>
          <p:nvSpPr>
            <p:cNvPr id="842" name="Shape 842"/>
            <p:cNvSpPr/>
            <p:nvPr/>
          </p:nvSpPr>
          <p:spPr>
            <a:xfrm>
              <a:off x="-1" y="0"/>
              <a:ext cx="2834147" cy="456363"/>
            </a:xfrm>
            <a:prstGeom prst="rect">
              <a:avLst/>
            </a:prstGeom>
            <a:solidFill>
              <a:srgbClr val="BF9900">
                <a:alpha val="54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843" name="Shape 843"/>
            <p:cNvSpPr/>
            <p:nvPr/>
          </p:nvSpPr>
          <p:spPr>
            <a:xfrm>
              <a:off x="-1" y="80861"/>
              <a:ext cx="2834147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GLM algorithm</a:t>
              </a:r>
            </a:p>
          </p:txBody>
        </p:sp>
      </p:grpSp>
      <p:grpSp>
        <p:nvGrpSpPr>
          <p:cNvPr id="847" name="Group 847"/>
          <p:cNvGrpSpPr/>
          <p:nvPr/>
        </p:nvGrpSpPr>
        <p:grpSpPr>
          <a:xfrm>
            <a:off x="3349730" y="4682921"/>
            <a:ext cx="2834146" cy="456364"/>
            <a:chOff x="0" y="0"/>
            <a:chExt cx="2834145" cy="456362"/>
          </a:xfrm>
        </p:grpSpPr>
        <p:sp>
          <p:nvSpPr>
            <p:cNvPr id="845" name="Shape 845"/>
            <p:cNvSpPr/>
            <p:nvPr/>
          </p:nvSpPr>
          <p:spPr>
            <a:xfrm>
              <a:off x="-1" y="0"/>
              <a:ext cx="2834147" cy="456363"/>
            </a:xfrm>
            <a:prstGeom prst="rect">
              <a:avLst/>
            </a:prstGeom>
            <a:solidFill>
              <a:srgbClr val="BF9900">
                <a:alpha val="54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846" name="Shape 846"/>
            <p:cNvSpPr/>
            <p:nvPr/>
          </p:nvSpPr>
          <p:spPr>
            <a:xfrm>
              <a:off x="-1" y="80861"/>
              <a:ext cx="2834147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GLM tasks</a:t>
              </a:r>
            </a:p>
          </p:txBody>
        </p:sp>
      </p:grpSp>
      <p:grpSp>
        <p:nvGrpSpPr>
          <p:cNvPr id="850" name="Group 850"/>
          <p:cNvGrpSpPr/>
          <p:nvPr/>
        </p:nvGrpSpPr>
        <p:grpSpPr>
          <a:xfrm>
            <a:off x="3349730" y="5118545"/>
            <a:ext cx="1409395" cy="497841"/>
            <a:chOff x="0" y="0"/>
            <a:chExt cx="1409394" cy="497840"/>
          </a:xfrm>
        </p:grpSpPr>
        <p:sp>
          <p:nvSpPr>
            <p:cNvPr id="848" name="Shape 848"/>
            <p:cNvSpPr/>
            <p:nvPr/>
          </p:nvSpPr>
          <p:spPr>
            <a:xfrm>
              <a:off x="0" y="20738"/>
              <a:ext cx="1409395" cy="456364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849" name="Shape 849"/>
            <p:cNvSpPr/>
            <p:nvPr/>
          </p:nvSpPr>
          <p:spPr>
            <a:xfrm>
              <a:off x="0" y="0"/>
              <a:ext cx="1409395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 Fork/Join framework</a:t>
              </a:r>
            </a:p>
          </p:txBody>
        </p:sp>
      </p:grpSp>
      <p:grpSp>
        <p:nvGrpSpPr>
          <p:cNvPr id="853" name="Group 853"/>
          <p:cNvGrpSpPr/>
          <p:nvPr/>
        </p:nvGrpSpPr>
        <p:grpSpPr>
          <a:xfrm>
            <a:off x="4759123" y="5118545"/>
            <a:ext cx="1424753" cy="497841"/>
            <a:chOff x="0" y="0"/>
            <a:chExt cx="1424751" cy="497840"/>
          </a:xfrm>
        </p:grpSpPr>
        <p:sp>
          <p:nvSpPr>
            <p:cNvPr id="851" name="Shape 851"/>
            <p:cNvSpPr/>
            <p:nvPr/>
          </p:nvSpPr>
          <p:spPr>
            <a:xfrm>
              <a:off x="0" y="20738"/>
              <a:ext cx="1424752" cy="456364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852" name="Shape 852"/>
            <p:cNvSpPr/>
            <p:nvPr/>
          </p:nvSpPr>
          <p:spPr>
            <a:xfrm>
              <a:off x="0" y="0"/>
              <a:ext cx="1424752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K/V store framework</a:t>
              </a:r>
            </a:p>
          </p:txBody>
        </p:sp>
      </p:grpSp>
      <p:grpSp>
        <p:nvGrpSpPr>
          <p:cNvPr id="856" name="Group 856"/>
          <p:cNvGrpSpPr/>
          <p:nvPr/>
        </p:nvGrpSpPr>
        <p:grpSpPr>
          <a:xfrm>
            <a:off x="3349730" y="5595646"/>
            <a:ext cx="2834146" cy="456364"/>
            <a:chOff x="0" y="0"/>
            <a:chExt cx="2834145" cy="456362"/>
          </a:xfrm>
        </p:grpSpPr>
        <p:sp>
          <p:nvSpPr>
            <p:cNvPr id="854" name="Shape 854"/>
            <p:cNvSpPr/>
            <p:nvPr/>
          </p:nvSpPr>
          <p:spPr>
            <a:xfrm>
              <a:off x="-1" y="0"/>
              <a:ext cx="2834147" cy="456363"/>
            </a:xfrm>
            <a:prstGeom prst="rect">
              <a:avLst/>
            </a:prstGeom>
            <a:solidFill>
              <a:srgbClr val="F8E805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855" name="Shape 855"/>
            <p:cNvSpPr/>
            <p:nvPr/>
          </p:nvSpPr>
          <p:spPr>
            <a:xfrm>
              <a:off x="-1" y="80861"/>
              <a:ext cx="2834147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 H2O process</a:t>
              </a:r>
            </a:p>
          </p:txBody>
        </p:sp>
      </p:grpSp>
      <p:sp>
        <p:nvSpPr>
          <p:cNvPr id="857" name="Shape 857"/>
          <p:cNvSpPr/>
          <p:nvPr/>
        </p:nvSpPr>
        <p:spPr>
          <a:xfrm>
            <a:off x="6490554" y="2665148"/>
            <a:ext cx="2367329" cy="3386863"/>
          </a:xfrm>
          <a:prstGeom prst="rect">
            <a:avLst/>
          </a:prstGeom>
          <a:ln>
            <a:solidFill>
              <a:srgbClr val="26262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860" name="Group 860"/>
          <p:cNvGrpSpPr/>
          <p:nvPr/>
        </p:nvGrpSpPr>
        <p:grpSpPr>
          <a:xfrm>
            <a:off x="6738524" y="3313834"/>
            <a:ext cx="1871392" cy="311131"/>
            <a:chOff x="0" y="0"/>
            <a:chExt cx="1871391" cy="311130"/>
          </a:xfrm>
        </p:grpSpPr>
        <p:sp>
          <p:nvSpPr>
            <p:cNvPr id="858" name="Shape 858"/>
            <p:cNvSpPr/>
            <p:nvPr/>
          </p:nvSpPr>
          <p:spPr>
            <a:xfrm>
              <a:off x="-1" y="-1"/>
              <a:ext cx="1871393" cy="31113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BFBFB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59" name="Shape 859"/>
            <p:cNvSpPr/>
            <p:nvPr/>
          </p:nvSpPr>
          <p:spPr>
            <a:xfrm>
              <a:off x="-1" y="20944"/>
              <a:ext cx="187139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Network layer</a:t>
              </a:r>
            </a:p>
          </p:txBody>
        </p:sp>
      </p:grpSp>
      <p:grpSp>
        <p:nvGrpSpPr>
          <p:cNvPr id="863" name="Group 863"/>
          <p:cNvGrpSpPr/>
          <p:nvPr/>
        </p:nvGrpSpPr>
        <p:grpSpPr>
          <a:xfrm>
            <a:off x="6738524" y="3780201"/>
            <a:ext cx="1871392" cy="311131"/>
            <a:chOff x="0" y="0"/>
            <a:chExt cx="1871391" cy="311130"/>
          </a:xfrm>
        </p:grpSpPr>
        <p:sp>
          <p:nvSpPr>
            <p:cNvPr id="861" name="Shape 861"/>
            <p:cNvSpPr/>
            <p:nvPr/>
          </p:nvSpPr>
          <p:spPr>
            <a:xfrm>
              <a:off x="-1" y="-1"/>
              <a:ext cx="1871393" cy="311132"/>
            </a:xfrm>
            <a:prstGeom prst="rect">
              <a:avLst/>
            </a:prstGeom>
            <a:solidFill>
              <a:srgbClr val="F8E805">
                <a:alpha val="15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862" name="Shape 862"/>
            <p:cNvSpPr/>
            <p:nvPr/>
          </p:nvSpPr>
          <p:spPr>
            <a:xfrm>
              <a:off x="-1" y="20944"/>
              <a:ext cx="187139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REST layer</a:t>
              </a:r>
            </a:p>
          </p:txBody>
        </p:sp>
      </p:grpSp>
      <p:grpSp>
        <p:nvGrpSpPr>
          <p:cNvPr id="866" name="Group 866"/>
          <p:cNvGrpSpPr/>
          <p:nvPr/>
        </p:nvGrpSpPr>
        <p:grpSpPr>
          <a:xfrm>
            <a:off x="6738524" y="4246567"/>
            <a:ext cx="1871392" cy="311131"/>
            <a:chOff x="0" y="0"/>
            <a:chExt cx="1871391" cy="311130"/>
          </a:xfrm>
        </p:grpSpPr>
        <p:sp>
          <p:nvSpPr>
            <p:cNvPr id="864" name="Shape 864"/>
            <p:cNvSpPr/>
            <p:nvPr/>
          </p:nvSpPr>
          <p:spPr>
            <a:xfrm>
              <a:off x="-1" y="-1"/>
              <a:ext cx="1871393" cy="311132"/>
            </a:xfrm>
            <a:prstGeom prst="rect">
              <a:avLst/>
            </a:prstGeom>
            <a:solidFill>
              <a:srgbClr val="BF9900">
                <a:alpha val="54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865" name="Shape 865"/>
            <p:cNvSpPr/>
            <p:nvPr/>
          </p:nvSpPr>
          <p:spPr>
            <a:xfrm>
              <a:off x="-1" y="20944"/>
              <a:ext cx="187139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H2O - algos</a:t>
              </a:r>
            </a:p>
          </p:txBody>
        </p:sp>
      </p:grpSp>
      <p:grpSp>
        <p:nvGrpSpPr>
          <p:cNvPr id="869" name="Group 869"/>
          <p:cNvGrpSpPr/>
          <p:nvPr/>
        </p:nvGrpSpPr>
        <p:grpSpPr>
          <a:xfrm>
            <a:off x="6738524" y="4712934"/>
            <a:ext cx="1871392" cy="311131"/>
            <a:chOff x="0" y="0"/>
            <a:chExt cx="1871391" cy="311130"/>
          </a:xfrm>
        </p:grpSpPr>
        <p:sp>
          <p:nvSpPr>
            <p:cNvPr id="867" name="Shape 867"/>
            <p:cNvSpPr/>
            <p:nvPr/>
          </p:nvSpPr>
          <p:spPr>
            <a:xfrm>
              <a:off x="-1" y="-1"/>
              <a:ext cx="1871393" cy="311132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868" name="Shape 868"/>
            <p:cNvSpPr/>
            <p:nvPr/>
          </p:nvSpPr>
          <p:spPr>
            <a:xfrm>
              <a:off x="-1" y="20944"/>
              <a:ext cx="187139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 H2O - core</a:t>
              </a:r>
            </a:p>
          </p:txBody>
        </p:sp>
      </p:grpSp>
      <p:grpSp>
        <p:nvGrpSpPr>
          <p:cNvPr id="872" name="Group 872"/>
          <p:cNvGrpSpPr/>
          <p:nvPr/>
        </p:nvGrpSpPr>
        <p:grpSpPr>
          <a:xfrm>
            <a:off x="6738524" y="5179302"/>
            <a:ext cx="1871392" cy="311131"/>
            <a:chOff x="0" y="0"/>
            <a:chExt cx="1871391" cy="311130"/>
          </a:xfrm>
        </p:grpSpPr>
        <p:sp>
          <p:nvSpPr>
            <p:cNvPr id="870" name="Shape 870"/>
            <p:cNvSpPr/>
            <p:nvPr/>
          </p:nvSpPr>
          <p:spPr>
            <a:xfrm>
              <a:off x="-1" y="-1"/>
              <a:ext cx="1871393" cy="311132"/>
            </a:xfrm>
            <a:prstGeom prst="rect">
              <a:avLst/>
            </a:prstGeom>
            <a:solidFill>
              <a:srgbClr val="404040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71" name="Shape 871"/>
            <p:cNvSpPr/>
            <p:nvPr/>
          </p:nvSpPr>
          <p:spPr>
            <a:xfrm>
              <a:off x="-1" y="20944"/>
              <a:ext cx="187139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User process</a:t>
              </a:r>
            </a:p>
          </p:txBody>
        </p:sp>
      </p:grpSp>
      <p:grpSp>
        <p:nvGrpSpPr>
          <p:cNvPr id="875" name="Group 875"/>
          <p:cNvGrpSpPr/>
          <p:nvPr/>
        </p:nvGrpSpPr>
        <p:grpSpPr>
          <a:xfrm>
            <a:off x="6738524" y="5645668"/>
            <a:ext cx="1871392" cy="311131"/>
            <a:chOff x="0" y="0"/>
            <a:chExt cx="1871391" cy="311130"/>
          </a:xfrm>
        </p:grpSpPr>
        <p:sp>
          <p:nvSpPr>
            <p:cNvPr id="873" name="Shape 873"/>
            <p:cNvSpPr/>
            <p:nvPr/>
          </p:nvSpPr>
          <p:spPr>
            <a:xfrm>
              <a:off x="-1" y="-1"/>
              <a:ext cx="1871393" cy="311132"/>
            </a:xfrm>
            <a:prstGeom prst="rect">
              <a:avLst/>
            </a:prstGeom>
            <a:solidFill>
              <a:srgbClr val="F8E805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874" name="Shape 874"/>
            <p:cNvSpPr/>
            <p:nvPr/>
          </p:nvSpPr>
          <p:spPr>
            <a:xfrm>
              <a:off x="-1" y="20944"/>
              <a:ext cx="187139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 H2O process</a:t>
              </a:r>
            </a:p>
          </p:txBody>
        </p:sp>
      </p:grpSp>
      <p:sp>
        <p:nvSpPr>
          <p:cNvPr id="876" name="Shape 876"/>
          <p:cNvSpPr/>
          <p:nvPr/>
        </p:nvSpPr>
        <p:spPr>
          <a:xfrm>
            <a:off x="6490554" y="2796639"/>
            <a:ext cx="236732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 lvl="0"/>
            <a:r>
              <a:t>Legend</a:t>
            </a:r>
          </a:p>
        </p:txBody>
      </p:sp>
      <p:sp>
        <p:nvSpPr>
          <p:cNvPr id="877" name="Shape 877"/>
          <p:cNvSpPr/>
          <p:nvPr/>
        </p:nvSpPr>
        <p:spPr>
          <a:xfrm flipV="1">
            <a:off x="282820" y="1301434"/>
            <a:ext cx="1" cy="3411502"/>
          </a:xfrm>
          <a:prstGeom prst="line">
            <a:avLst/>
          </a:prstGeom>
          <a:ln w="5715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78" name="Shape 878"/>
          <p:cNvSpPr/>
          <p:nvPr/>
        </p:nvSpPr>
        <p:spPr>
          <a:xfrm>
            <a:off x="282819" y="1244764"/>
            <a:ext cx="3283936" cy="1"/>
          </a:xfrm>
          <a:prstGeom prst="line">
            <a:avLst/>
          </a:prstGeom>
          <a:ln w="5715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79" name="Shape 879"/>
          <p:cNvSpPr/>
          <p:nvPr/>
        </p:nvSpPr>
        <p:spPr>
          <a:xfrm flipH="1">
            <a:off x="3566753" y="1353641"/>
            <a:ext cx="1" cy="4183467"/>
          </a:xfrm>
          <a:prstGeom prst="line">
            <a:avLst/>
          </a:prstGeom>
          <a:ln w="5715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80" name="Shape 880"/>
          <p:cNvSpPr/>
          <p:nvPr/>
        </p:nvSpPr>
        <p:spPr>
          <a:xfrm flipV="1">
            <a:off x="5984590" y="1599351"/>
            <a:ext cx="1" cy="3828880"/>
          </a:xfrm>
          <a:prstGeom prst="line">
            <a:avLst/>
          </a:prstGeom>
          <a:ln w="57150" cap="rnd">
            <a:solidFill>
              <a:srgbClr val="262626"/>
            </a:solidFill>
            <a:prstDash val="sysDash"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81" name="Shape 881"/>
          <p:cNvSpPr/>
          <p:nvPr/>
        </p:nvSpPr>
        <p:spPr>
          <a:xfrm flipH="1" flipV="1">
            <a:off x="2748775" y="1563593"/>
            <a:ext cx="3157427" cy="1"/>
          </a:xfrm>
          <a:prstGeom prst="line">
            <a:avLst/>
          </a:prstGeom>
          <a:ln w="57150" cap="rnd">
            <a:solidFill>
              <a:srgbClr val="262626"/>
            </a:solidFill>
            <a:prstDash val="sysDash"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82" name="Shape 882"/>
          <p:cNvSpPr/>
          <p:nvPr/>
        </p:nvSpPr>
        <p:spPr>
          <a:xfrm flipH="1">
            <a:off x="2748775" y="1709110"/>
            <a:ext cx="1" cy="3003826"/>
          </a:xfrm>
          <a:prstGeom prst="line">
            <a:avLst/>
          </a:prstGeom>
          <a:ln w="57150" cap="rnd">
            <a:solidFill>
              <a:srgbClr val="262626"/>
            </a:solidFill>
            <a:prstDash val="sysDash"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/>
          <p:nvPr>
            <p:ph type="title"/>
          </p:nvPr>
        </p:nvSpPr>
        <p:spPr>
          <a:xfrm>
            <a:off x="457200" y="127164"/>
            <a:ext cx="8229600" cy="75833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41247">
              <a:lnSpc>
                <a:spcPts val="5300"/>
              </a:lnSpc>
              <a:defRPr sz="4048"/>
            </a:lvl1pPr>
          </a:lstStyle>
          <a:p>
            <a:pPr lvl="0">
              <a:defRPr sz="1800"/>
            </a:pPr>
            <a:r>
              <a:rPr sz="4048"/>
              <a:t>R Script Retrieving H2O GLM Result</a:t>
            </a:r>
          </a:p>
        </p:txBody>
      </p:sp>
      <p:grpSp>
        <p:nvGrpSpPr>
          <p:cNvPr id="887" name="Group 887"/>
          <p:cNvGrpSpPr/>
          <p:nvPr/>
        </p:nvGrpSpPr>
        <p:grpSpPr>
          <a:xfrm>
            <a:off x="156776" y="2401106"/>
            <a:ext cx="2759323" cy="456364"/>
            <a:chOff x="0" y="0"/>
            <a:chExt cx="2759321" cy="456362"/>
          </a:xfrm>
        </p:grpSpPr>
        <p:sp>
          <p:nvSpPr>
            <p:cNvPr id="885" name="Shape 885"/>
            <p:cNvSpPr/>
            <p:nvPr/>
          </p:nvSpPr>
          <p:spPr>
            <a:xfrm>
              <a:off x="-1" y="0"/>
              <a:ext cx="2759323" cy="456363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BFBFB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6" name="Shape 886"/>
            <p:cNvSpPr/>
            <p:nvPr/>
          </p:nvSpPr>
          <p:spPr>
            <a:xfrm>
              <a:off x="-1" y="80861"/>
              <a:ext cx="275932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HTTP</a:t>
              </a:r>
            </a:p>
          </p:txBody>
        </p:sp>
      </p:grpSp>
      <p:grpSp>
        <p:nvGrpSpPr>
          <p:cNvPr id="890" name="Group 890"/>
          <p:cNvGrpSpPr/>
          <p:nvPr/>
        </p:nvGrpSpPr>
        <p:grpSpPr>
          <a:xfrm>
            <a:off x="156776" y="2857469"/>
            <a:ext cx="2759323" cy="456364"/>
            <a:chOff x="0" y="0"/>
            <a:chExt cx="2759321" cy="456362"/>
          </a:xfrm>
        </p:grpSpPr>
        <p:sp>
          <p:nvSpPr>
            <p:cNvPr id="888" name="Shape 888"/>
            <p:cNvSpPr/>
            <p:nvPr/>
          </p:nvSpPr>
          <p:spPr>
            <a:xfrm>
              <a:off x="-1" y="0"/>
              <a:ext cx="2759323" cy="456363"/>
            </a:xfrm>
            <a:prstGeom prst="rect">
              <a:avLst/>
            </a:prstGeom>
            <a:solidFill>
              <a:srgbClr val="F8E805">
                <a:alpha val="5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/>
              </a:pPr>
            </a:p>
          </p:txBody>
        </p:sp>
        <p:sp>
          <p:nvSpPr>
            <p:cNvPr id="889" name="Shape 889"/>
            <p:cNvSpPr/>
            <p:nvPr/>
          </p:nvSpPr>
          <p:spPr>
            <a:xfrm>
              <a:off x="-1" y="80861"/>
              <a:ext cx="275932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1400">
                  <a:solidFill>
                    <a:srgbClr val="FFFFFF"/>
                  </a:solidFill>
                </a:rPr>
                <a:t> </a:t>
              </a:r>
              <a:r>
                <a:rPr sz="1400"/>
                <a:t>REST/JSON</a:t>
              </a:r>
            </a:p>
          </p:txBody>
        </p:sp>
      </p:grpSp>
      <p:grpSp>
        <p:nvGrpSpPr>
          <p:cNvPr id="893" name="Group 893"/>
          <p:cNvGrpSpPr/>
          <p:nvPr/>
        </p:nvGrpSpPr>
        <p:grpSpPr>
          <a:xfrm>
            <a:off x="156776" y="3313831"/>
            <a:ext cx="2759323" cy="912728"/>
            <a:chOff x="0" y="0"/>
            <a:chExt cx="2759321" cy="912727"/>
          </a:xfrm>
        </p:grpSpPr>
        <p:sp>
          <p:nvSpPr>
            <p:cNvPr id="891" name="Shape 891"/>
            <p:cNvSpPr/>
            <p:nvPr/>
          </p:nvSpPr>
          <p:spPr>
            <a:xfrm>
              <a:off x="-1" y="-1"/>
              <a:ext cx="2759323" cy="912729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10000"/>
                </a:lnSpc>
                <a:defRPr sz="14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892" name="Shape 892"/>
            <p:cNvSpPr/>
            <p:nvPr/>
          </p:nvSpPr>
          <p:spPr>
            <a:xfrm>
              <a:off x="-1" y="197283"/>
              <a:ext cx="2759323" cy="518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sz="1400">
                  <a:solidFill>
                    <a:srgbClr val="404040"/>
                  </a:solidFill>
                </a:rPr>
                <a:t> h2o.getModel()</a:t>
              </a:r>
              <a:endParaRPr>
                <a:solidFill>
                  <a:srgbClr val="FFFFFF"/>
                </a:solidFill>
              </a:endParaRPr>
            </a:p>
            <a:p>
              <a:pPr lvl="0" algn="ctr">
                <a:lnSpc>
                  <a:spcPct val="110000"/>
                </a:lnSpc>
              </a:pPr>
              <a:r>
                <a:rPr sz="1400">
                  <a:solidFill>
                    <a:srgbClr val="404040"/>
                  </a:solidFill>
                </a:rPr>
                <a:t>GET /3/Models/glm_model_id</a:t>
              </a:r>
            </a:p>
          </p:txBody>
        </p:sp>
      </p:grpSp>
      <p:grpSp>
        <p:nvGrpSpPr>
          <p:cNvPr id="896" name="Group 896"/>
          <p:cNvGrpSpPr/>
          <p:nvPr/>
        </p:nvGrpSpPr>
        <p:grpSpPr>
          <a:xfrm>
            <a:off x="156776" y="4226557"/>
            <a:ext cx="2759323" cy="912728"/>
            <a:chOff x="0" y="0"/>
            <a:chExt cx="2759321" cy="912727"/>
          </a:xfrm>
        </p:grpSpPr>
        <p:sp>
          <p:nvSpPr>
            <p:cNvPr id="894" name="Shape 894"/>
            <p:cNvSpPr/>
            <p:nvPr/>
          </p:nvSpPr>
          <p:spPr>
            <a:xfrm>
              <a:off x="-1" y="-1"/>
              <a:ext cx="2759323" cy="912729"/>
            </a:xfrm>
            <a:prstGeom prst="rect">
              <a:avLst/>
            </a:prstGeom>
            <a:solidFill>
              <a:srgbClr val="BF9900">
                <a:alpha val="54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895" name="Shape 895"/>
            <p:cNvSpPr/>
            <p:nvPr/>
          </p:nvSpPr>
          <p:spPr>
            <a:xfrm>
              <a:off x="-1" y="309043"/>
              <a:ext cx="275932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h2o.glm()</a:t>
              </a:r>
            </a:p>
          </p:txBody>
        </p:sp>
      </p:grpSp>
      <p:grpSp>
        <p:nvGrpSpPr>
          <p:cNvPr id="899" name="Group 899"/>
          <p:cNvGrpSpPr/>
          <p:nvPr/>
        </p:nvGrpSpPr>
        <p:grpSpPr>
          <a:xfrm>
            <a:off x="156776" y="5139283"/>
            <a:ext cx="2759323" cy="456364"/>
            <a:chOff x="0" y="0"/>
            <a:chExt cx="2759321" cy="456362"/>
          </a:xfrm>
        </p:grpSpPr>
        <p:sp>
          <p:nvSpPr>
            <p:cNvPr id="897" name="Shape 897"/>
            <p:cNvSpPr/>
            <p:nvPr/>
          </p:nvSpPr>
          <p:spPr>
            <a:xfrm>
              <a:off x="-1" y="0"/>
              <a:ext cx="2759323" cy="456363"/>
            </a:xfrm>
            <a:prstGeom prst="rect">
              <a:avLst/>
            </a:prstGeom>
            <a:solidFill>
              <a:srgbClr val="404040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98" name="Shape 898"/>
            <p:cNvSpPr/>
            <p:nvPr/>
          </p:nvSpPr>
          <p:spPr>
            <a:xfrm>
              <a:off x="-1" y="80861"/>
              <a:ext cx="275932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 R script</a:t>
              </a:r>
            </a:p>
          </p:txBody>
        </p:sp>
      </p:grpSp>
      <p:grpSp>
        <p:nvGrpSpPr>
          <p:cNvPr id="902" name="Group 902"/>
          <p:cNvGrpSpPr/>
          <p:nvPr/>
        </p:nvGrpSpPr>
        <p:grpSpPr>
          <a:xfrm>
            <a:off x="156776" y="5595646"/>
            <a:ext cx="2759323" cy="456364"/>
            <a:chOff x="0" y="0"/>
            <a:chExt cx="2759321" cy="456362"/>
          </a:xfrm>
        </p:grpSpPr>
        <p:sp>
          <p:nvSpPr>
            <p:cNvPr id="900" name="Shape 900"/>
            <p:cNvSpPr/>
            <p:nvPr/>
          </p:nvSpPr>
          <p:spPr>
            <a:xfrm>
              <a:off x="-1" y="0"/>
              <a:ext cx="2759323" cy="456363"/>
            </a:xfrm>
            <a:prstGeom prst="rect">
              <a:avLst/>
            </a:prstGeom>
            <a:solidFill>
              <a:srgbClr val="404040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1" name="Shape 901"/>
            <p:cNvSpPr/>
            <p:nvPr/>
          </p:nvSpPr>
          <p:spPr>
            <a:xfrm>
              <a:off x="-1" y="80861"/>
              <a:ext cx="275932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 Standard R process</a:t>
              </a:r>
            </a:p>
          </p:txBody>
        </p:sp>
      </p:grpSp>
      <p:grpSp>
        <p:nvGrpSpPr>
          <p:cNvPr id="905" name="Group 905"/>
          <p:cNvGrpSpPr/>
          <p:nvPr/>
        </p:nvGrpSpPr>
        <p:grpSpPr>
          <a:xfrm>
            <a:off x="156776" y="1944744"/>
            <a:ext cx="6027101" cy="456364"/>
            <a:chOff x="0" y="0"/>
            <a:chExt cx="6027099" cy="456362"/>
          </a:xfrm>
        </p:grpSpPr>
        <p:sp>
          <p:nvSpPr>
            <p:cNvPr id="903" name="Shape 903"/>
            <p:cNvSpPr/>
            <p:nvPr/>
          </p:nvSpPr>
          <p:spPr>
            <a:xfrm>
              <a:off x="-1" y="0"/>
              <a:ext cx="6027101" cy="456363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BFBFB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4" name="Shape 904"/>
            <p:cNvSpPr/>
            <p:nvPr/>
          </p:nvSpPr>
          <p:spPr>
            <a:xfrm>
              <a:off x="-1" y="80861"/>
              <a:ext cx="6027101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TCP/IP</a:t>
              </a:r>
            </a:p>
          </p:txBody>
        </p:sp>
      </p:grpSp>
      <p:grpSp>
        <p:nvGrpSpPr>
          <p:cNvPr id="908" name="Group 908"/>
          <p:cNvGrpSpPr/>
          <p:nvPr/>
        </p:nvGrpSpPr>
        <p:grpSpPr>
          <a:xfrm>
            <a:off x="3349730" y="2401106"/>
            <a:ext cx="2834146" cy="456364"/>
            <a:chOff x="0" y="0"/>
            <a:chExt cx="2834145" cy="456362"/>
          </a:xfrm>
        </p:grpSpPr>
        <p:sp>
          <p:nvSpPr>
            <p:cNvPr id="906" name="Shape 906"/>
            <p:cNvSpPr/>
            <p:nvPr/>
          </p:nvSpPr>
          <p:spPr>
            <a:xfrm>
              <a:off x="-1" y="0"/>
              <a:ext cx="2834147" cy="456363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BFBFB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7" name="Shape 907"/>
            <p:cNvSpPr/>
            <p:nvPr/>
          </p:nvSpPr>
          <p:spPr>
            <a:xfrm>
              <a:off x="-1" y="80861"/>
              <a:ext cx="2834147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HTTP</a:t>
              </a:r>
            </a:p>
          </p:txBody>
        </p:sp>
      </p:grpSp>
      <p:grpSp>
        <p:nvGrpSpPr>
          <p:cNvPr id="911" name="Group 911"/>
          <p:cNvGrpSpPr/>
          <p:nvPr/>
        </p:nvGrpSpPr>
        <p:grpSpPr>
          <a:xfrm>
            <a:off x="3349730" y="2857469"/>
            <a:ext cx="2834146" cy="456364"/>
            <a:chOff x="0" y="0"/>
            <a:chExt cx="2834145" cy="456362"/>
          </a:xfrm>
        </p:grpSpPr>
        <p:sp>
          <p:nvSpPr>
            <p:cNvPr id="909" name="Shape 909"/>
            <p:cNvSpPr/>
            <p:nvPr/>
          </p:nvSpPr>
          <p:spPr>
            <a:xfrm>
              <a:off x="-1" y="0"/>
              <a:ext cx="2834147" cy="456363"/>
            </a:xfrm>
            <a:prstGeom prst="rect">
              <a:avLst/>
            </a:prstGeom>
            <a:solidFill>
              <a:srgbClr val="F8E805">
                <a:alpha val="5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/>
              </a:pPr>
            </a:p>
          </p:txBody>
        </p:sp>
        <p:sp>
          <p:nvSpPr>
            <p:cNvPr id="910" name="Shape 910"/>
            <p:cNvSpPr/>
            <p:nvPr/>
          </p:nvSpPr>
          <p:spPr>
            <a:xfrm>
              <a:off x="-1" y="80861"/>
              <a:ext cx="2834147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/>
              </a:lvl1pPr>
            </a:lstStyle>
            <a:p>
              <a:pPr lvl="0">
                <a:defRPr sz="1800"/>
              </a:pPr>
              <a:r>
                <a:rPr sz="1400"/>
                <a:t> REST/JSON</a:t>
              </a:r>
            </a:p>
          </p:txBody>
        </p:sp>
      </p:grpSp>
      <p:grpSp>
        <p:nvGrpSpPr>
          <p:cNvPr id="914" name="Group 914"/>
          <p:cNvGrpSpPr/>
          <p:nvPr/>
        </p:nvGrpSpPr>
        <p:grpSpPr>
          <a:xfrm>
            <a:off x="3349730" y="3313831"/>
            <a:ext cx="2834146" cy="456364"/>
            <a:chOff x="0" y="0"/>
            <a:chExt cx="2834145" cy="456362"/>
          </a:xfrm>
        </p:grpSpPr>
        <p:sp>
          <p:nvSpPr>
            <p:cNvPr id="912" name="Shape 912"/>
            <p:cNvSpPr/>
            <p:nvPr/>
          </p:nvSpPr>
          <p:spPr>
            <a:xfrm>
              <a:off x="-1" y="0"/>
              <a:ext cx="2834147" cy="456363"/>
            </a:xfrm>
            <a:prstGeom prst="rect">
              <a:avLst/>
            </a:prstGeom>
            <a:solidFill>
              <a:srgbClr val="BF9900">
                <a:alpha val="54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913" name="Shape 913"/>
            <p:cNvSpPr/>
            <p:nvPr/>
          </p:nvSpPr>
          <p:spPr>
            <a:xfrm>
              <a:off x="-1" y="93561"/>
              <a:ext cx="283414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   /3/Models endpoint</a:t>
              </a:r>
            </a:p>
          </p:txBody>
        </p:sp>
      </p:grpSp>
      <p:grpSp>
        <p:nvGrpSpPr>
          <p:cNvPr id="917" name="Group 917"/>
          <p:cNvGrpSpPr/>
          <p:nvPr/>
        </p:nvGrpSpPr>
        <p:grpSpPr>
          <a:xfrm>
            <a:off x="3349730" y="5118545"/>
            <a:ext cx="1409395" cy="497841"/>
            <a:chOff x="0" y="0"/>
            <a:chExt cx="1409394" cy="497840"/>
          </a:xfrm>
        </p:grpSpPr>
        <p:sp>
          <p:nvSpPr>
            <p:cNvPr id="915" name="Shape 915"/>
            <p:cNvSpPr/>
            <p:nvPr/>
          </p:nvSpPr>
          <p:spPr>
            <a:xfrm>
              <a:off x="0" y="20738"/>
              <a:ext cx="1409395" cy="456364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916" name="Shape 916"/>
            <p:cNvSpPr/>
            <p:nvPr/>
          </p:nvSpPr>
          <p:spPr>
            <a:xfrm>
              <a:off x="0" y="0"/>
              <a:ext cx="1409395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 Fork/Join framework</a:t>
              </a:r>
            </a:p>
          </p:txBody>
        </p:sp>
      </p:grpSp>
      <p:grpSp>
        <p:nvGrpSpPr>
          <p:cNvPr id="920" name="Group 920"/>
          <p:cNvGrpSpPr/>
          <p:nvPr/>
        </p:nvGrpSpPr>
        <p:grpSpPr>
          <a:xfrm>
            <a:off x="4759123" y="5118545"/>
            <a:ext cx="1424753" cy="497841"/>
            <a:chOff x="0" y="0"/>
            <a:chExt cx="1424751" cy="497840"/>
          </a:xfrm>
        </p:grpSpPr>
        <p:sp>
          <p:nvSpPr>
            <p:cNvPr id="918" name="Shape 918"/>
            <p:cNvSpPr/>
            <p:nvPr/>
          </p:nvSpPr>
          <p:spPr>
            <a:xfrm>
              <a:off x="0" y="20738"/>
              <a:ext cx="1424752" cy="456364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919" name="Shape 919"/>
            <p:cNvSpPr/>
            <p:nvPr/>
          </p:nvSpPr>
          <p:spPr>
            <a:xfrm>
              <a:off x="0" y="0"/>
              <a:ext cx="1424752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K/V store framework</a:t>
              </a:r>
            </a:p>
          </p:txBody>
        </p:sp>
      </p:grpSp>
      <p:grpSp>
        <p:nvGrpSpPr>
          <p:cNvPr id="923" name="Group 923"/>
          <p:cNvGrpSpPr/>
          <p:nvPr/>
        </p:nvGrpSpPr>
        <p:grpSpPr>
          <a:xfrm>
            <a:off x="3349730" y="5595646"/>
            <a:ext cx="2834146" cy="456364"/>
            <a:chOff x="0" y="0"/>
            <a:chExt cx="2834145" cy="456362"/>
          </a:xfrm>
        </p:grpSpPr>
        <p:sp>
          <p:nvSpPr>
            <p:cNvPr id="921" name="Shape 921"/>
            <p:cNvSpPr/>
            <p:nvPr/>
          </p:nvSpPr>
          <p:spPr>
            <a:xfrm>
              <a:off x="-1" y="0"/>
              <a:ext cx="2834147" cy="456363"/>
            </a:xfrm>
            <a:prstGeom prst="rect">
              <a:avLst/>
            </a:prstGeom>
            <a:solidFill>
              <a:srgbClr val="F8E805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922" name="Shape 922"/>
            <p:cNvSpPr/>
            <p:nvPr/>
          </p:nvSpPr>
          <p:spPr>
            <a:xfrm>
              <a:off x="-1" y="80861"/>
              <a:ext cx="2834147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404040"/>
                  </a:solidFill>
                </a:rPr>
                <a:t> H2O process</a:t>
              </a:r>
            </a:p>
          </p:txBody>
        </p:sp>
      </p:grpSp>
      <p:sp>
        <p:nvSpPr>
          <p:cNvPr id="924" name="Shape 924"/>
          <p:cNvSpPr/>
          <p:nvPr/>
        </p:nvSpPr>
        <p:spPr>
          <a:xfrm flipV="1">
            <a:off x="282820" y="1301434"/>
            <a:ext cx="1" cy="3411502"/>
          </a:xfrm>
          <a:prstGeom prst="line">
            <a:avLst/>
          </a:prstGeom>
          <a:ln w="5715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25" name="Shape 925"/>
          <p:cNvSpPr/>
          <p:nvPr/>
        </p:nvSpPr>
        <p:spPr>
          <a:xfrm>
            <a:off x="282819" y="1244764"/>
            <a:ext cx="3283936" cy="1"/>
          </a:xfrm>
          <a:prstGeom prst="line">
            <a:avLst/>
          </a:prstGeom>
          <a:ln w="5715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26" name="Shape 926"/>
          <p:cNvSpPr/>
          <p:nvPr/>
        </p:nvSpPr>
        <p:spPr>
          <a:xfrm flipH="1">
            <a:off x="3566753" y="1353641"/>
            <a:ext cx="1" cy="4183467"/>
          </a:xfrm>
          <a:prstGeom prst="line">
            <a:avLst/>
          </a:prstGeom>
          <a:ln w="57150">
            <a:solidFill>
              <a:srgbClr val="262626"/>
            </a:solidFill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27" name="Shape 927"/>
          <p:cNvSpPr/>
          <p:nvPr/>
        </p:nvSpPr>
        <p:spPr>
          <a:xfrm flipV="1">
            <a:off x="5984590" y="1599351"/>
            <a:ext cx="1" cy="3828880"/>
          </a:xfrm>
          <a:prstGeom prst="line">
            <a:avLst/>
          </a:prstGeom>
          <a:ln w="57150" cap="rnd">
            <a:solidFill>
              <a:srgbClr val="262626"/>
            </a:solidFill>
            <a:prstDash val="sysDash"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28" name="Shape 928"/>
          <p:cNvSpPr/>
          <p:nvPr/>
        </p:nvSpPr>
        <p:spPr>
          <a:xfrm flipH="1" flipV="1">
            <a:off x="2748775" y="1563593"/>
            <a:ext cx="3157427" cy="1"/>
          </a:xfrm>
          <a:prstGeom prst="line">
            <a:avLst/>
          </a:prstGeom>
          <a:ln w="57150" cap="rnd">
            <a:solidFill>
              <a:srgbClr val="262626"/>
            </a:solidFill>
            <a:prstDash val="sysDash"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29" name="Shape 929"/>
          <p:cNvSpPr/>
          <p:nvPr/>
        </p:nvSpPr>
        <p:spPr>
          <a:xfrm flipH="1">
            <a:off x="2748775" y="1709110"/>
            <a:ext cx="1" cy="3003826"/>
          </a:xfrm>
          <a:prstGeom prst="line">
            <a:avLst/>
          </a:prstGeom>
          <a:ln w="57150" cap="rnd">
            <a:solidFill>
              <a:srgbClr val="262626"/>
            </a:solidFill>
            <a:prstDash val="sysDash"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30" name="Shape 930"/>
          <p:cNvSpPr/>
          <p:nvPr/>
        </p:nvSpPr>
        <p:spPr>
          <a:xfrm>
            <a:off x="6490554" y="2665148"/>
            <a:ext cx="2367329" cy="3386863"/>
          </a:xfrm>
          <a:prstGeom prst="rect">
            <a:avLst/>
          </a:prstGeom>
          <a:ln>
            <a:solidFill>
              <a:srgbClr val="26262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933" name="Group 933"/>
          <p:cNvGrpSpPr/>
          <p:nvPr/>
        </p:nvGrpSpPr>
        <p:grpSpPr>
          <a:xfrm>
            <a:off x="6738524" y="3313834"/>
            <a:ext cx="1871392" cy="311131"/>
            <a:chOff x="0" y="0"/>
            <a:chExt cx="1871391" cy="311130"/>
          </a:xfrm>
        </p:grpSpPr>
        <p:sp>
          <p:nvSpPr>
            <p:cNvPr id="931" name="Shape 931"/>
            <p:cNvSpPr/>
            <p:nvPr/>
          </p:nvSpPr>
          <p:spPr>
            <a:xfrm>
              <a:off x="-1" y="-1"/>
              <a:ext cx="1871393" cy="31113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BFBFB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32" name="Shape 932"/>
            <p:cNvSpPr/>
            <p:nvPr/>
          </p:nvSpPr>
          <p:spPr>
            <a:xfrm>
              <a:off x="-1" y="20944"/>
              <a:ext cx="187139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Network layer</a:t>
              </a:r>
            </a:p>
          </p:txBody>
        </p:sp>
      </p:grpSp>
      <p:grpSp>
        <p:nvGrpSpPr>
          <p:cNvPr id="936" name="Group 936"/>
          <p:cNvGrpSpPr/>
          <p:nvPr/>
        </p:nvGrpSpPr>
        <p:grpSpPr>
          <a:xfrm>
            <a:off x="6738524" y="3780201"/>
            <a:ext cx="1871392" cy="311131"/>
            <a:chOff x="0" y="0"/>
            <a:chExt cx="1871391" cy="311130"/>
          </a:xfrm>
        </p:grpSpPr>
        <p:sp>
          <p:nvSpPr>
            <p:cNvPr id="934" name="Shape 934"/>
            <p:cNvSpPr/>
            <p:nvPr/>
          </p:nvSpPr>
          <p:spPr>
            <a:xfrm>
              <a:off x="-1" y="-1"/>
              <a:ext cx="1871393" cy="311132"/>
            </a:xfrm>
            <a:prstGeom prst="rect">
              <a:avLst/>
            </a:prstGeom>
            <a:solidFill>
              <a:srgbClr val="F8E805">
                <a:alpha val="5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935" name="Shape 935"/>
            <p:cNvSpPr/>
            <p:nvPr/>
          </p:nvSpPr>
          <p:spPr>
            <a:xfrm>
              <a:off x="-1" y="20944"/>
              <a:ext cx="187139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REST layer</a:t>
              </a:r>
            </a:p>
          </p:txBody>
        </p:sp>
      </p:grpSp>
      <p:grpSp>
        <p:nvGrpSpPr>
          <p:cNvPr id="939" name="Group 939"/>
          <p:cNvGrpSpPr/>
          <p:nvPr/>
        </p:nvGrpSpPr>
        <p:grpSpPr>
          <a:xfrm>
            <a:off x="6738524" y="4246567"/>
            <a:ext cx="1871392" cy="311131"/>
            <a:chOff x="0" y="0"/>
            <a:chExt cx="1871391" cy="311130"/>
          </a:xfrm>
        </p:grpSpPr>
        <p:sp>
          <p:nvSpPr>
            <p:cNvPr id="937" name="Shape 937"/>
            <p:cNvSpPr/>
            <p:nvPr/>
          </p:nvSpPr>
          <p:spPr>
            <a:xfrm>
              <a:off x="-1" y="-1"/>
              <a:ext cx="1871393" cy="311132"/>
            </a:xfrm>
            <a:prstGeom prst="rect">
              <a:avLst/>
            </a:prstGeom>
            <a:solidFill>
              <a:srgbClr val="BF9900">
                <a:alpha val="54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938" name="Shape 938"/>
            <p:cNvSpPr/>
            <p:nvPr/>
          </p:nvSpPr>
          <p:spPr>
            <a:xfrm>
              <a:off x="-1" y="20944"/>
              <a:ext cx="187139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H2O - algos</a:t>
              </a:r>
            </a:p>
          </p:txBody>
        </p:sp>
      </p:grpSp>
      <p:grpSp>
        <p:nvGrpSpPr>
          <p:cNvPr id="942" name="Group 942"/>
          <p:cNvGrpSpPr/>
          <p:nvPr/>
        </p:nvGrpSpPr>
        <p:grpSpPr>
          <a:xfrm>
            <a:off x="6738524" y="4712934"/>
            <a:ext cx="1871392" cy="311131"/>
            <a:chOff x="0" y="0"/>
            <a:chExt cx="1871391" cy="311130"/>
          </a:xfrm>
        </p:grpSpPr>
        <p:sp>
          <p:nvSpPr>
            <p:cNvPr id="940" name="Shape 940"/>
            <p:cNvSpPr/>
            <p:nvPr/>
          </p:nvSpPr>
          <p:spPr>
            <a:xfrm>
              <a:off x="-1" y="-1"/>
              <a:ext cx="1871393" cy="311132"/>
            </a:xfrm>
            <a:prstGeom prst="rect">
              <a:avLst/>
            </a:prstGeom>
            <a:solidFill>
              <a:srgbClr val="F8E805">
                <a:alpha val="40000"/>
              </a:srgbClr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941" name="Shape 941"/>
            <p:cNvSpPr/>
            <p:nvPr/>
          </p:nvSpPr>
          <p:spPr>
            <a:xfrm>
              <a:off x="-1" y="20944"/>
              <a:ext cx="187139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 H2O - core</a:t>
              </a:r>
            </a:p>
          </p:txBody>
        </p:sp>
      </p:grpSp>
      <p:grpSp>
        <p:nvGrpSpPr>
          <p:cNvPr id="945" name="Group 945"/>
          <p:cNvGrpSpPr/>
          <p:nvPr/>
        </p:nvGrpSpPr>
        <p:grpSpPr>
          <a:xfrm>
            <a:off x="6738524" y="5179302"/>
            <a:ext cx="1871392" cy="311131"/>
            <a:chOff x="0" y="0"/>
            <a:chExt cx="1871391" cy="311130"/>
          </a:xfrm>
        </p:grpSpPr>
        <p:sp>
          <p:nvSpPr>
            <p:cNvPr id="943" name="Shape 943"/>
            <p:cNvSpPr/>
            <p:nvPr/>
          </p:nvSpPr>
          <p:spPr>
            <a:xfrm>
              <a:off x="-1" y="-1"/>
              <a:ext cx="1871393" cy="311132"/>
            </a:xfrm>
            <a:prstGeom prst="rect">
              <a:avLst/>
            </a:prstGeom>
            <a:solidFill>
              <a:srgbClr val="404040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44" name="Shape 944"/>
            <p:cNvSpPr/>
            <p:nvPr/>
          </p:nvSpPr>
          <p:spPr>
            <a:xfrm>
              <a:off x="-1" y="20944"/>
              <a:ext cx="187139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User process</a:t>
              </a:r>
            </a:p>
          </p:txBody>
        </p:sp>
      </p:grpSp>
      <p:grpSp>
        <p:nvGrpSpPr>
          <p:cNvPr id="948" name="Group 948"/>
          <p:cNvGrpSpPr/>
          <p:nvPr/>
        </p:nvGrpSpPr>
        <p:grpSpPr>
          <a:xfrm>
            <a:off x="6738524" y="5645668"/>
            <a:ext cx="1871392" cy="311131"/>
            <a:chOff x="0" y="0"/>
            <a:chExt cx="1871391" cy="311130"/>
          </a:xfrm>
        </p:grpSpPr>
        <p:sp>
          <p:nvSpPr>
            <p:cNvPr id="946" name="Shape 946"/>
            <p:cNvSpPr/>
            <p:nvPr/>
          </p:nvSpPr>
          <p:spPr>
            <a:xfrm>
              <a:off x="-1" y="-1"/>
              <a:ext cx="1871393" cy="311132"/>
            </a:xfrm>
            <a:prstGeom prst="rect">
              <a:avLst/>
            </a:prstGeom>
            <a:solidFill>
              <a:srgbClr val="F8E805"/>
            </a:solidFill>
            <a:ln w="9525" cap="flat">
              <a:solidFill>
                <a:srgbClr val="D9D9D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404040"/>
                  </a:solidFill>
                </a:defRPr>
              </a:pPr>
            </a:p>
          </p:txBody>
        </p:sp>
        <p:sp>
          <p:nvSpPr>
            <p:cNvPr id="947" name="Shape 947"/>
            <p:cNvSpPr/>
            <p:nvPr/>
          </p:nvSpPr>
          <p:spPr>
            <a:xfrm>
              <a:off x="-1" y="20944"/>
              <a:ext cx="187139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40404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404040"/>
                  </a:solidFill>
                </a:rPr>
                <a:t> H2O process</a:t>
              </a:r>
            </a:p>
          </p:txBody>
        </p:sp>
      </p:grpSp>
      <p:sp>
        <p:nvSpPr>
          <p:cNvPr id="949" name="Shape 949"/>
          <p:cNvSpPr/>
          <p:nvPr/>
        </p:nvSpPr>
        <p:spPr>
          <a:xfrm>
            <a:off x="6490554" y="2796639"/>
            <a:ext cx="236732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 lvl="0"/>
            <a:r>
              <a:t>Legend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/>
          <p:nvPr/>
        </p:nvSpPr>
        <p:spPr>
          <a:xfrm>
            <a:off x="262740" y="5959488"/>
            <a:ext cx="7259385" cy="898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/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H</a:t>
            </a:r>
            <a:r>
              <a:rPr baseline="-25000"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2</a:t>
            </a:r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O</a:t>
            </a:r>
            <a:r>
              <a:rPr sz="1600">
                <a:latin typeface="Futura"/>
                <a:ea typeface="Futura"/>
                <a:cs typeface="Futura"/>
                <a:sym typeface="Futura"/>
              </a:rPr>
              <a:t>.ai</a:t>
            </a:r>
            <a:br>
              <a:rPr sz="1600">
                <a:latin typeface="Futura"/>
                <a:ea typeface="Futura"/>
                <a:cs typeface="Futura"/>
                <a:sym typeface="Futura"/>
              </a:rPr>
            </a:br>
            <a:r>
              <a:rPr sz="12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Machine </a:t>
            </a:r>
            <a:r>
              <a:rPr sz="1200">
                <a:solidFill>
                  <a:srgbClr val="7F7F7F"/>
                </a:solidFill>
                <a:latin typeface="Futura"/>
                <a:ea typeface="Futura"/>
                <a:cs typeface="Futura"/>
                <a:sym typeface="Futura"/>
              </a:rPr>
              <a:t>Intelligence</a:t>
            </a:r>
          </a:p>
        </p:txBody>
      </p:sp>
      <p:grpSp>
        <p:nvGrpSpPr>
          <p:cNvPr id="964" name="Group 964"/>
          <p:cNvGrpSpPr/>
          <p:nvPr/>
        </p:nvGrpSpPr>
        <p:grpSpPr>
          <a:xfrm>
            <a:off x="457201" y="2431001"/>
            <a:ext cx="3556148" cy="2916840"/>
            <a:chOff x="0" y="0"/>
            <a:chExt cx="3556147" cy="2916839"/>
          </a:xfrm>
        </p:grpSpPr>
        <p:grpSp>
          <p:nvGrpSpPr>
            <p:cNvPr id="954" name="Group 954"/>
            <p:cNvGrpSpPr/>
            <p:nvPr/>
          </p:nvGrpSpPr>
          <p:grpSpPr>
            <a:xfrm>
              <a:off x="1" y="1823025"/>
              <a:ext cx="3556147" cy="1093815"/>
              <a:chOff x="0" y="0"/>
              <a:chExt cx="3556146" cy="1093814"/>
            </a:xfrm>
          </p:grpSpPr>
          <p:sp>
            <p:nvSpPr>
              <p:cNvPr id="952" name="Shape 952"/>
              <p:cNvSpPr/>
              <p:nvPr/>
            </p:nvSpPr>
            <p:spPr>
              <a:xfrm>
                <a:off x="-1" y="-1"/>
                <a:ext cx="3556148" cy="1093816"/>
              </a:xfrm>
              <a:prstGeom prst="rect">
                <a:avLst/>
              </a:prstGeom>
              <a:solidFill>
                <a:srgbClr val="262626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914400">
                  <a:defRPr b="1" sz="3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53" name="Shape 953"/>
              <p:cNvSpPr/>
              <p:nvPr/>
            </p:nvSpPr>
            <p:spPr>
              <a:xfrm>
                <a:off x="-1" y="266236"/>
                <a:ext cx="3556148" cy="561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b="1" sz="32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3200">
                    <a:solidFill>
                      <a:srgbClr val="FFFFFF"/>
                    </a:solidFill>
                  </a:rPr>
                  <a:t>HDFS=DATA</a:t>
                </a:r>
              </a:p>
            </p:txBody>
          </p:sp>
        </p:grpSp>
        <p:grpSp>
          <p:nvGrpSpPr>
            <p:cNvPr id="957" name="Group 957"/>
            <p:cNvGrpSpPr/>
            <p:nvPr/>
          </p:nvGrpSpPr>
          <p:grpSpPr>
            <a:xfrm>
              <a:off x="0" y="0"/>
              <a:ext cx="1213715" cy="1823025"/>
              <a:chOff x="0" y="0"/>
              <a:chExt cx="1213713" cy="1823024"/>
            </a:xfrm>
          </p:grpSpPr>
          <p:sp>
            <p:nvSpPr>
              <p:cNvPr id="955" name="Shape 955"/>
              <p:cNvSpPr/>
              <p:nvPr/>
            </p:nvSpPr>
            <p:spPr>
              <a:xfrm>
                <a:off x="0" y="0"/>
                <a:ext cx="1213714" cy="1823025"/>
              </a:xfrm>
              <a:prstGeom prst="rect">
                <a:avLst/>
              </a:prstGeom>
              <a:solidFill>
                <a:srgbClr val="A6A6A6"/>
              </a:solidFill>
              <a:ln w="9525" cap="flat">
                <a:solidFill>
                  <a:srgbClr val="FFFFFF"/>
                </a:solidFill>
                <a:prstDash val="solid"/>
                <a:bevel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91440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56" name="Shape 956"/>
              <p:cNvSpPr/>
              <p:nvPr/>
            </p:nvSpPr>
            <p:spPr>
              <a:xfrm>
                <a:off x="0" y="687992"/>
                <a:ext cx="1213714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rgbClr val="FFFFFF"/>
                    </a:solidFill>
                  </a:rPr>
                  <a:t>MLlib</a:t>
                </a:r>
              </a:p>
            </p:txBody>
          </p:sp>
        </p:grpSp>
        <p:grpSp>
          <p:nvGrpSpPr>
            <p:cNvPr id="960" name="Group 960"/>
            <p:cNvGrpSpPr/>
            <p:nvPr/>
          </p:nvGrpSpPr>
          <p:grpSpPr>
            <a:xfrm>
              <a:off x="1213714" y="0"/>
              <a:ext cx="1171216" cy="1823025"/>
              <a:chOff x="0" y="0"/>
              <a:chExt cx="1171215" cy="1823024"/>
            </a:xfrm>
          </p:grpSpPr>
          <p:sp>
            <p:nvSpPr>
              <p:cNvPr id="958" name="Shape 958"/>
              <p:cNvSpPr/>
              <p:nvPr/>
            </p:nvSpPr>
            <p:spPr>
              <a:xfrm>
                <a:off x="-1" y="0"/>
                <a:ext cx="1171217" cy="1823025"/>
              </a:xfrm>
              <a:prstGeom prst="rect">
                <a:avLst/>
              </a:prstGeom>
              <a:solidFill>
                <a:srgbClr val="FBE93A"/>
              </a:solidFill>
              <a:ln w="9525" cap="flat">
                <a:solidFill>
                  <a:srgbClr val="FFFFFF"/>
                </a:solidFill>
                <a:prstDash val="solid"/>
                <a:bevel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914400">
                  <a:defRPr sz="2800"/>
                </a:pPr>
              </a:p>
            </p:txBody>
          </p:sp>
          <p:sp>
            <p:nvSpPr>
              <p:cNvPr id="959" name="Shape 959"/>
              <p:cNvSpPr/>
              <p:nvPr/>
            </p:nvSpPr>
            <p:spPr>
              <a:xfrm>
                <a:off x="-1" y="662592"/>
                <a:ext cx="1171217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 defTabSz="914400"/>
                <a:r>
                  <a:rPr sz="2800"/>
                  <a:t>H</a:t>
                </a:r>
                <a:r>
                  <a:t>2</a:t>
                </a:r>
                <a:r>
                  <a:rPr sz="2800"/>
                  <a:t>O</a:t>
                </a:r>
              </a:p>
            </p:txBody>
          </p:sp>
        </p:grpSp>
        <p:grpSp>
          <p:nvGrpSpPr>
            <p:cNvPr id="963" name="Group 963"/>
            <p:cNvGrpSpPr/>
            <p:nvPr/>
          </p:nvGrpSpPr>
          <p:grpSpPr>
            <a:xfrm>
              <a:off x="2384930" y="0"/>
              <a:ext cx="1171216" cy="1823025"/>
              <a:chOff x="0" y="0"/>
              <a:chExt cx="1171215" cy="1823024"/>
            </a:xfrm>
          </p:grpSpPr>
          <p:sp>
            <p:nvSpPr>
              <p:cNvPr id="961" name="Shape 961"/>
              <p:cNvSpPr/>
              <p:nvPr/>
            </p:nvSpPr>
            <p:spPr>
              <a:xfrm>
                <a:off x="-1" y="0"/>
                <a:ext cx="1171217" cy="1823025"/>
              </a:xfrm>
              <a:prstGeom prst="rect">
                <a:avLst/>
              </a:prstGeom>
              <a:solidFill>
                <a:srgbClr val="A6A6A6"/>
              </a:solidFill>
              <a:ln w="9525" cap="flat">
                <a:solidFill>
                  <a:srgbClr val="FFFFFF"/>
                </a:solidFill>
                <a:prstDash val="solid"/>
                <a:bevel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914400">
                  <a:defRPr sz="3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62" name="Shape 962"/>
              <p:cNvSpPr/>
              <p:nvPr/>
            </p:nvSpPr>
            <p:spPr>
              <a:xfrm>
                <a:off x="-1" y="662592"/>
                <a:ext cx="1171217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sz="28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800">
                    <a:solidFill>
                      <a:srgbClr val="FFFFFF"/>
                    </a:solidFill>
                  </a:rPr>
                  <a:t>SQL</a:t>
                </a:r>
              </a:p>
            </p:txBody>
          </p:sp>
        </p:grpSp>
      </p:grpSp>
      <p:grpSp>
        <p:nvGrpSpPr>
          <p:cNvPr id="967" name="Group 967"/>
          <p:cNvGrpSpPr/>
          <p:nvPr/>
        </p:nvGrpSpPr>
        <p:grpSpPr>
          <a:xfrm>
            <a:off x="457200" y="3805451"/>
            <a:ext cx="3556150" cy="453040"/>
            <a:chOff x="0" y="0"/>
            <a:chExt cx="3556149" cy="453039"/>
          </a:xfrm>
        </p:grpSpPr>
        <p:sp>
          <p:nvSpPr>
            <p:cNvPr id="965" name="Shape 965"/>
            <p:cNvSpPr/>
            <p:nvPr/>
          </p:nvSpPr>
          <p:spPr>
            <a:xfrm>
              <a:off x="0" y="-1"/>
              <a:ext cx="3556150" cy="453041"/>
            </a:xfrm>
            <a:prstGeom prst="rect">
              <a:avLst/>
            </a:prstGeom>
            <a:solidFill>
              <a:srgbClr val="A6A6A6"/>
            </a:solidFill>
            <a:ln w="9525" cap="flat">
              <a:solidFill>
                <a:srgbClr val="FFFFFF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914400">
                <a:defRPr>
                  <a:solidFill>
                    <a:srgbClr val="FFFF00"/>
                  </a:solidFill>
                </a:defRPr>
              </a:pPr>
            </a:p>
          </p:txBody>
        </p:sp>
        <p:sp>
          <p:nvSpPr>
            <p:cNvPr id="966" name="Shape 966"/>
            <p:cNvSpPr/>
            <p:nvPr/>
          </p:nvSpPr>
          <p:spPr>
            <a:xfrm>
              <a:off x="0" y="2999"/>
              <a:ext cx="3556150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 defTabSz="914400"/>
              <a:r>
                <a:rPr sz="2400">
                  <a:solidFill>
                    <a:srgbClr val="FFFF00"/>
                  </a:solidFill>
                </a:rPr>
                <a:t>H</a:t>
              </a:r>
              <a:r>
                <a:rPr>
                  <a:solidFill>
                    <a:srgbClr val="FFFF00"/>
                  </a:solidFill>
                </a:rPr>
                <a:t>2</a:t>
              </a:r>
              <a:r>
                <a:rPr sz="2400">
                  <a:solidFill>
                    <a:srgbClr val="FFFF00"/>
                  </a:solidFill>
                </a:rPr>
                <a:t>ORDD</a:t>
              </a:r>
            </a:p>
          </p:txBody>
        </p:sp>
      </p:grpSp>
      <p:sp>
        <p:nvSpPr>
          <p:cNvPr id="968" name="Shape 96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latin typeface="Futura LT Pro Book"/>
                <a:ea typeface="Futura LT Pro Book"/>
                <a:cs typeface="Futura LT Pro Book"/>
                <a:sym typeface="Futura LT Pro Book"/>
              </a:rPr>
              <a:t>H</a:t>
            </a:r>
            <a:r>
              <a:rPr baseline="-25000" sz="5400">
                <a:latin typeface="Futura LT Pro Book"/>
                <a:ea typeface="Futura LT Pro Book"/>
                <a:cs typeface="Futura LT Pro Book"/>
                <a:sym typeface="Futura LT Pro Book"/>
              </a:rPr>
              <a:t>2</a:t>
            </a:r>
            <a:r>
              <a:rPr sz="4400">
                <a:latin typeface="Futura LT Pro Book"/>
                <a:ea typeface="Futura LT Pro Book"/>
                <a:cs typeface="Futura LT Pro Book"/>
                <a:sym typeface="Futura LT Pro Book"/>
              </a:rPr>
              <a:t>O – Sparkling Water</a:t>
            </a:r>
          </a:p>
        </p:txBody>
      </p:sp>
      <p:graphicFrame>
        <p:nvGraphicFramePr>
          <p:cNvPr id="969" name="Table 969"/>
          <p:cNvGraphicFramePr/>
          <p:nvPr/>
        </p:nvGraphicFramePr>
        <p:xfrm>
          <a:off x="4232066" y="2431000"/>
          <a:ext cx="4613564" cy="300198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531424"/>
                <a:gridCol w="3082139"/>
              </a:tblGrid>
              <a:tr h="600396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latin typeface="Futura LT Pro Book"/>
                          <a:ea typeface="Futura LT Pro Book"/>
                          <a:cs typeface="Futura LT Pro Book"/>
                          <a:sym typeface="Futura LT Pro Book"/>
                        </a:rPr>
                        <a:t>In-Memory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5715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28575">
                      <a:solidFill>
                        <a:srgbClr val="FFFFFF"/>
                      </a:solidFill>
                      <a:round/>
                    </a:lnB>
                    <a:solidFill>
                      <a:srgbClr val="FBE93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Futura LT Pro Book"/>
                          <a:ea typeface="Futura LT Pro Book"/>
                          <a:cs typeface="Futura LT Pro Book"/>
                          <a:sym typeface="Futura LT Pro Book"/>
                        </a:rPr>
                        <a:t>Big Data, Columnar</a:t>
                      </a:r>
                    </a:p>
                  </a:txBody>
                  <a:tcPr marL="45720" marR="45720" marT="45720" marB="45720" anchor="ctr" anchorCtr="0" horzOverflow="overflow">
                    <a:lnL w="5715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28575">
                      <a:solidFill>
                        <a:srgbClr val="FFFFFF"/>
                      </a:solidFill>
                      <a:round/>
                    </a:lnB>
                    <a:solidFill>
                      <a:srgbClr val="595959"/>
                    </a:solidFill>
                  </a:tcPr>
                </a:tc>
              </a:tr>
              <a:tr h="600396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 sz="1600">
                          <a:latin typeface="Futura LT Pro Book"/>
                          <a:ea typeface="Futura LT Pro Book"/>
                          <a:cs typeface="Futura LT Pro Book"/>
                          <a:sym typeface="Futura LT Pro Book"/>
                        </a:rPr>
                        <a:t>ML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57150">
                      <a:solidFill>
                        <a:srgbClr val="FFFFFF"/>
                      </a:solidFill>
                      <a:round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28575">
                      <a:solidFill>
                        <a:srgbClr val="FFFFFF"/>
                      </a:solidFill>
                      <a:round/>
                    </a:lnB>
                    <a:solidFill>
                      <a:srgbClr val="FBE93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600">
                          <a:solidFill>
                            <a:srgbClr val="FFFFFF"/>
                          </a:solidFill>
                          <a:latin typeface="Futura LT Pro Book"/>
                          <a:ea typeface="Futura LT Pro Book"/>
                          <a:cs typeface="Futura LT Pro Book"/>
                          <a:sym typeface="Futura LT Pro Book"/>
                        </a:rPr>
                        <a:t>100x faster Algos</a:t>
                      </a:r>
                    </a:p>
                  </a:txBody>
                  <a:tcPr marL="45720" marR="45720" marT="45720" marB="45720" anchor="ctr" anchorCtr="0" horzOverflow="overflow">
                    <a:lnL w="5715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28575">
                      <a:solidFill>
                        <a:srgbClr val="FFFFFF"/>
                      </a:solidFill>
                      <a:round/>
                    </a:lnB>
                    <a:solidFill>
                      <a:srgbClr val="595959"/>
                    </a:solidFill>
                  </a:tcPr>
                </a:tc>
              </a:tr>
              <a:tr h="600396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 sz="1600">
                          <a:latin typeface="Futura LT Pro Book"/>
                          <a:ea typeface="Futura LT Pro Book"/>
                          <a:cs typeface="Futura LT Pro Book"/>
                          <a:sym typeface="Futura LT Pro Book"/>
                        </a:rPr>
                        <a:t>R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57150">
                      <a:solidFill>
                        <a:srgbClr val="FFFFFF"/>
                      </a:solidFill>
                      <a:round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28575">
                      <a:solidFill>
                        <a:srgbClr val="FFFFFF"/>
                      </a:solidFill>
                      <a:round/>
                    </a:lnB>
                    <a:solidFill>
                      <a:srgbClr val="FBE93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600">
                          <a:solidFill>
                            <a:srgbClr val="FFFFFF"/>
                          </a:solidFill>
                          <a:latin typeface="Futura LT Pro Book"/>
                          <a:ea typeface="Futura LT Pro Book"/>
                          <a:cs typeface="Futura LT Pro Book"/>
                          <a:sym typeface="Futura LT Pro Book"/>
                        </a:rPr>
                        <a:t>CRAN, API, fast engine</a:t>
                      </a:r>
                    </a:p>
                  </a:txBody>
                  <a:tcPr marL="45720" marR="45720" marT="45720" marB="45720" anchor="ctr" anchorCtr="0" horzOverflow="overflow">
                    <a:lnL w="5715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28575">
                      <a:solidFill>
                        <a:srgbClr val="FFFFFF"/>
                      </a:solidFill>
                      <a:round/>
                    </a:lnB>
                    <a:solidFill>
                      <a:srgbClr val="595959"/>
                    </a:solidFill>
                  </a:tcPr>
                </a:tc>
              </a:tr>
              <a:tr h="600396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 sz="1600">
                          <a:latin typeface="Futura LT Pro Book"/>
                          <a:ea typeface="Futura LT Pro Book"/>
                          <a:cs typeface="Futura LT Pro Book"/>
                          <a:sym typeface="Futura LT Pro Book"/>
                        </a:rPr>
                        <a:t>API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57150">
                      <a:solidFill>
                        <a:srgbClr val="FFFFFF"/>
                      </a:solidFill>
                      <a:round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28575">
                      <a:solidFill>
                        <a:srgbClr val="FFFFFF"/>
                      </a:solidFill>
                      <a:round/>
                    </a:lnB>
                    <a:solidFill>
                      <a:srgbClr val="FBE93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600">
                          <a:solidFill>
                            <a:srgbClr val="FFFFFF"/>
                          </a:solidFill>
                          <a:latin typeface="Futura LT Pro Book"/>
                          <a:ea typeface="Futura LT Pro Book"/>
                          <a:cs typeface="Futura LT Pro Book"/>
                          <a:sym typeface="Futura LT Pro Book"/>
                        </a:rPr>
                        <a:t>Spark API, Java MM</a:t>
                      </a:r>
                    </a:p>
                  </a:txBody>
                  <a:tcPr marL="45720" marR="45720" marT="45720" marB="45720" anchor="ctr" anchorCtr="0" horzOverflow="overflow">
                    <a:lnL w="5715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28575">
                      <a:solidFill>
                        <a:srgbClr val="FFFFFF"/>
                      </a:solidFill>
                      <a:round/>
                    </a:lnB>
                    <a:solidFill>
                      <a:srgbClr val="595959"/>
                    </a:solidFill>
                  </a:tcPr>
                </a:tc>
              </a:tr>
              <a:tr h="600396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 sz="1600">
                          <a:latin typeface="Futura LT Pro Book"/>
                          <a:ea typeface="Futura LT Pro Book"/>
                          <a:cs typeface="Futura LT Pro Book"/>
                          <a:sym typeface="Futura LT Pro Book"/>
                        </a:rPr>
                        <a:t>Community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57150">
                      <a:solidFill>
                        <a:srgbClr val="FFFFFF"/>
                      </a:solidFill>
                      <a:round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BE93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600">
                          <a:solidFill>
                            <a:srgbClr val="FFFFFF"/>
                          </a:solidFill>
                          <a:latin typeface="Futura LT Pro Book"/>
                          <a:ea typeface="Futura LT Pro Book"/>
                          <a:cs typeface="Futura LT Pro Book"/>
                          <a:sym typeface="Futura LT Pro Book"/>
                        </a:rPr>
                        <a:t>Devs, Data Science</a:t>
                      </a:r>
                    </a:p>
                  </a:txBody>
                  <a:tcPr marL="45720" marR="45720" marT="45720" marB="45720" anchor="ctr" anchorCtr="0" horzOverflow="overflow">
                    <a:lnL w="5715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59595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/>
        </p:nvSpPr>
        <p:spPr>
          <a:xfrm>
            <a:off x="0" y="2618508"/>
            <a:ext cx="9144000" cy="4239492"/>
          </a:xfrm>
          <a:prstGeom prst="rect">
            <a:avLst/>
          </a:prstGeom>
          <a:solidFill>
            <a:srgbClr val="595959"/>
          </a:soli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6" name="Shape 476"/>
          <p:cNvSpPr/>
          <p:nvPr/>
        </p:nvSpPr>
        <p:spPr>
          <a:xfrm>
            <a:off x="0" y="0"/>
            <a:ext cx="9157855" cy="2618509"/>
          </a:xfrm>
          <a:prstGeom prst="rect">
            <a:avLst/>
          </a:prstGeom>
          <a:solidFill>
            <a:srgbClr val="FBE93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77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5956" y="443331"/>
            <a:ext cx="4516614" cy="1731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44826" y="3100646"/>
            <a:ext cx="1454347" cy="1602967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Shape 479"/>
          <p:cNvSpPr/>
          <p:nvPr/>
        </p:nvSpPr>
        <p:spPr>
          <a:xfrm>
            <a:off x="3020002" y="4845272"/>
            <a:ext cx="4366780" cy="159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>
                <a:solidFill>
                  <a:srgbClr val="FFFFFF"/>
                </a:solidFill>
                <a:latin typeface="Futura Std Book"/>
                <a:ea typeface="Futura Std Book"/>
                <a:cs typeface="Futura Std Book"/>
                <a:sym typeface="Futura Std Book"/>
              </a:rPr>
              <a:t>Hank Roark</a:t>
            </a:r>
            <a:endParaRPr sz="1600">
              <a:solidFill>
                <a:srgbClr val="FFFFFF"/>
              </a:solidFill>
              <a:latin typeface="Futura Std Book"/>
              <a:ea typeface="Futura Std Book"/>
              <a:cs typeface="Futura Std Book"/>
              <a:sym typeface="Futura Std Book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Futura Std Book"/>
                <a:ea typeface="Futura Std Book"/>
                <a:cs typeface="Futura Std Book"/>
                <a:sym typeface="Futura Std Book"/>
              </a:rPr>
              <a:t>Data Scientist / Hacker</a:t>
            </a:r>
            <a:endParaRPr sz="1600">
              <a:solidFill>
                <a:srgbClr val="FFFFFF"/>
              </a:solidFill>
              <a:latin typeface="Futura Std Book"/>
              <a:ea typeface="Futura Std Book"/>
              <a:cs typeface="Futura Std Book"/>
              <a:sym typeface="Futura Std Book"/>
            </a:endParaRPr>
          </a:p>
          <a:p>
            <a:pPr lvl="0"/>
            <a:r>
              <a:rPr>
                <a:solidFill>
                  <a:srgbClr val="FFFFFF"/>
                </a:solidFill>
                <a:hlinkClick r:id="rId4" invalidUrl="" action="" tgtFrame="" tooltip="" history="1" highlightClick="0" endSnd="0"/>
              </a:rPr>
              <a:t>hank@h2o.ai</a:t>
            </a:r>
            <a:endParaRPr sz="1600">
              <a:solidFill>
                <a:srgbClr val="FFFFFF"/>
              </a:solidFill>
              <a:latin typeface="Futura Std Book"/>
              <a:ea typeface="Futura Std Book"/>
              <a:cs typeface="Futura Std Book"/>
              <a:sym typeface="Futura Std Book"/>
            </a:endParaRPr>
          </a:p>
          <a:p>
            <a:pPr lvl="0"/>
            <a:r>
              <a:rPr sz="1600">
                <a:solidFill>
                  <a:srgbClr val="FFFFFF"/>
                </a:solidFill>
                <a:latin typeface="Futura Std Book"/>
                <a:ea typeface="Futura Std Book"/>
                <a:cs typeface="Futura Std Book"/>
                <a:sym typeface="Futura Std Book"/>
              </a:rPr>
              <a:t>@hankroark</a:t>
            </a:r>
            <a:endParaRPr sz="1600">
              <a:solidFill>
                <a:srgbClr val="FFFFFF"/>
              </a:solidFill>
              <a:latin typeface="Futura Std Book"/>
              <a:ea typeface="Futura Std Book"/>
              <a:cs typeface="Futura Std Book"/>
              <a:sym typeface="Futura Std Book"/>
            </a:endParaRPr>
          </a:p>
          <a:p>
            <a:pPr lvl="0"/>
            <a:r>
              <a:rPr>
                <a:solidFill>
                  <a:srgbClr val="FFFFFF"/>
                </a:solidFill>
                <a:hlinkClick r:id="rId5" invalidUrl="" action="" tgtFrame="" tooltip="" history="1" highlightClick="0" endSnd="0"/>
              </a:rPr>
              <a:t>https://www.linkedin.com/in/hankroark</a:t>
            </a:r>
            <a:endParaRPr sz="1600">
              <a:solidFill>
                <a:srgbClr val="FFFFFF"/>
              </a:solidFill>
              <a:latin typeface="Futura Std Book"/>
              <a:ea typeface="Futura Std Book"/>
              <a:cs typeface="Futura Std Book"/>
              <a:sym typeface="Futura Std Book"/>
            </a:endParaRP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/>
          <p:nvPr/>
        </p:nvSpPr>
        <p:spPr>
          <a:xfrm>
            <a:off x="0" y="2618508"/>
            <a:ext cx="9144000" cy="4239492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2" name="Shape 972"/>
          <p:cNvSpPr/>
          <p:nvPr/>
        </p:nvSpPr>
        <p:spPr>
          <a:xfrm>
            <a:off x="0" y="0"/>
            <a:ext cx="9157855" cy="2618509"/>
          </a:xfrm>
          <a:prstGeom prst="rect">
            <a:avLst/>
          </a:prstGeom>
          <a:solidFill>
            <a:srgbClr val="FBE93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973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5956" y="443331"/>
            <a:ext cx="4516614" cy="1731819"/>
          </a:xfrm>
          <a:prstGeom prst="rect">
            <a:avLst/>
          </a:prstGeom>
          <a:ln w="12700">
            <a:miter lim="400000"/>
          </a:ln>
        </p:spPr>
      </p:pic>
      <p:sp>
        <p:nvSpPr>
          <p:cNvPr id="974" name="Shape 974"/>
          <p:cNvSpPr/>
          <p:nvPr/>
        </p:nvSpPr>
        <p:spPr>
          <a:xfrm>
            <a:off x="2211279" y="3872603"/>
            <a:ext cx="4492711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sz="2800">
                <a:solidFill>
                  <a:srgbClr val="FFFFFF"/>
                </a:solidFill>
                <a:latin typeface="Futura LT Pro Book"/>
                <a:ea typeface="Futura LT Pro Book"/>
                <a:cs typeface="Futura LT Pro Book"/>
                <a:sym typeface="Futura LT Pro Book"/>
              </a:rPr>
              <a:t>Scalable Machine Learning</a:t>
            </a:r>
            <a:endParaRPr sz="2800">
              <a:solidFill>
                <a:srgbClr val="FFFFFF"/>
              </a:solidFill>
              <a:latin typeface="Futura LT Pro Book"/>
              <a:ea typeface="Futura LT Pro Book"/>
              <a:cs typeface="Futura LT Pro Book"/>
              <a:sym typeface="Futura LT Pro Book"/>
            </a:endParaRPr>
          </a:p>
          <a:p>
            <a:pPr lvl="0" algn="ctr"/>
            <a:r>
              <a:rPr sz="2800">
                <a:solidFill>
                  <a:srgbClr val="FFFFFF"/>
                </a:solidFill>
                <a:latin typeface="Futura LT Pro Book"/>
                <a:ea typeface="Futura LT Pro Book"/>
                <a:cs typeface="Futura LT Pro Book"/>
                <a:sym typeface="Futura LT Pro Book"/>
              </a:rPr>
              <a:t>For Smarter Applications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>
            <p:ph type="body" idx="1"/>
          </p:nvPr>
        </p:nvSpPr>
        <p:spPr>
          <a:xfrm>
            <a:off x="442808" y="1327647"/>
            <a:ext cx="8229601" cy="452596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700"/>
              <a:t>Founded: 2011 venture-backed, debuted in 2012</a:t>
            </a:r>
            <a:endParaRPr sz="1700"/>
          </a:p>
          <a:p>
            <a:pPr lvl="0"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700"/>
              <a:t>Product: H2O open source in-memory prediction engine</a:t>
            </a:r>
            <a:endParaRPr sz="1700"/>
          </a:p>
          <a:p>
            <a:pPr lvl="0"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700"/>
              <a:t>Team: 34</a:t>
            </a:r>
            <a:endParaRPr sz="1700"/>
          </a:p>
          <a:p>
            <a:pPr lvl="0"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sz="1700"/>
              <a:t>HQ: Mountain View, CA</a:t>
            </a:r>
            <a:endParaRPr sz="1700"/>
          </a:p>
          <a:p>
            <a:pPr lvl="0">
              <a:spcBef>
                <a:spcPts val="400"/>
              </a:spcBef>
              <a:buClr>
                <a:srgbClr val="1F2426"/>
              </a:buClr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1F2426"/>
                </a:solidFill>
              </a:rPr>
              <a:t>SriSatish Ambati – CEO &amp; Co-founder (Founder Platfora, DataStax; Azul)</a:t>
            </a:r>
            <a:endParaRPr sz="1700">
              <a:solidFill>
                <a:srgbClr val="1F2426"/>
              </a:solidFill>
            </a:endParaRPr>
          </a:p>
          <a:p>
            <a:pPr lvl="0">
              <a:spcBef>
                <a:spcPts val="400"/>
              </a:spcBef>
              <a:buClr>
                <a:srgbClr val="1F2426"/>
              </a:buClr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1F2426"/>
                </a:solidFill>
              </a:rPr>
              <a:t>Cliff Click – CTO &amp; Co-founder (Creator Hotspot, Azul, Sun, Motorola, HP)</a:t>
            </a:r>
            <a:endParaRPr sz="1700">
              <a:solidFill>
                <a:srgbClr val="1F2426"/>
              </a:solidFill>
            </a:endParaRPr>
          </a:p>
          <a:p>
            <a:pPr lvl="0">
              <a:spcBef>
                <a:spcPts val="400"/>
              </a:spcBef>
              <a:buClr>
                <a:srgbClr val="1F2426"/>
              </a:buClr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1F2426"/>
                </a:solidFill>
              </a:rPr>
              <a:t>Tom Kraljevic – VP of Engineering (CTO &amp; Founder Luminix, Azul, Chromatic)</a:t>
            </a:r>
          </a:p>
        </p:txBody>
      </p:sp>
      <p:sp>
        <p:nvSpPr>
          <p:cNvPr id="482" name="Shape 48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utura LT Pro Book"/>
                <a:ea typeface="Futura LT Pro Book"/>
                <a:cs typeface="Futura LT Pro Book"/>
                <a:sym typeface="Futura LT Pro Book"/>
              </a:defRPr>
            </a:lvl1pPr>
          </a:lstStyle>
          <a:p>
            <a:pPr lvl="0">
              <a:defRPr sz="1800"/>
            </a:pPr>
            <a:r>
              <a:rPr sz="4400"/>
              <a:t>H2O.ai Overview</a:t>
            </a:r>
          </a:p>
        </p:txBody>
      </p:sp>
      <p:pic>
        <p:nvPicPr>
          <p:cNvPr id="483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3700" y="3683592"/>
            <a:ext cx="9902616" cy="2501309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Shape 484"/>
          <p:cNvSpPr/>
          <p:nvPr/>
        </p:nvSpPr>
        <p:spPr>
          <a:xfrm>
            <a:off x="262740" y="5959488"/>
            <a:ext cx="7259385" cy="898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/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H</a:t>
            </a:r>
            <a:r>
              <a:rPr baseline="-25000"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2</a:t>
            </a:r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O</a:t>
            </a:r>
            <a:r>
              <a:rPr sz="1600">
                <a:latin typeface="Futura"/>
                <a:ea typeface="Futura"/>
                <a:cs typeface="Futura"/>
                <a:sym typeface="Futura"/>
              </a:rPr>
              <a:t>.ai</a:t>
            </a:r>
            <a:br>
              <a:rPr sz="1600">
                <a:latin typeface="Futura"/>
                <a:ea typeface="Futura"/>
                <a:cs typeface="Futura"/>
                <a:sym typeface="Futura"/>
              </a:rPr>
            </a:br>
            <a:r>
              <a:rPr sz="12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Machine </a:t>
            </a:r>
            <a:r>
              <a:rPr sz="1200">
                <a:solidFill>
                  <a:srgbClr val="7F7F7F"/>
                </a:solidFill>
                <a:latin typeface="Futura"/>
                <a:ea typeface="Futura"/>
                <a:cs typeface="Futura"/>
                <a:sym typeface="Futura"/>
              </a:rPr>
              <a:t>Intelligence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/>
          <p:nvPr/>
        </p:nvSpPr>
        <p:spPr>
          <a:xfrm>
            <a:off x="6117101" y="5642328"/>
            <a:ext cx="1463041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TBD. Customer Support</a:t>
            </a:r>
          </a:p>
        </p:txBody>
      </p:sp>
      <p:sp>
        <p:nvSpPr>
          <p:cNvPr id="487" name="Shape 487"/>
          <p:cNvSpPr/>
          <p:nvPr/>
        </p:nvSpPr>
        <p:spPr>
          <a:xfrm>
            <a:off x="7451522" y="5642328"/>
            <a:ext cx="1463041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</a:rPr>
              <a:t>TBD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>
                <a:solidFill>
                  <a:srgbClr val="FFFFFF"/>
                </a:solidFill>
              </a:rPr>
              <a:t>Head of Sales</a:t>
            </a:r>
          </a:p>
        </p:txBody>
      </p:sp>
      <p:sp>
        <p:nvSpPr>
          <p:cNvPr id="488" name="Shape 488"/>
          <p:cNvSpPr/>
          <p:nvPr/>
        </p:nvSpPr>
        <p:spPr>
          <a:xfrm>
            <a:off x="907085" y="1724747"/>
            <a:ext cx="1730375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400">
                <a:solidFill>
                  <a:srgbClr val="EFC71F"/>
                </a:solidFill>
              </a:rPr>
              <a:t>Distributed</a:t>
            </a:r>
            <a:endParaRPr b="1" sz="2400">
              <a:solidFill>
                <a:srgbClr val="EFC71F"/>
              </a:solidFill>
            </a:endParaRPr>
          </a:p>
          <a:p>
            <a:pPr lvl="0">
              <a:lnSpc>
                <a:spcPct val="120000"/>
              </a:lnSpc>
            </a:pPr>
            <a:r>
              <a:rPr b="1" sz="2400">
                <a:solidFill>
                  <a:srgbClr val="EFC71F"/>
                </a:solidFill>
              </a:rPr>
              <a:t>Systems Engineers</a:t>
            </a:r>
            <a:endParaRPr b="1" sz="2400">
              <a:solidFill>
                <a:srgbClr val="EFC71F"/>
              </a:solidFill>
            </a:endParaRPr>
          </a:p>
          <a:p>
            <a:pPr lvl="0">
              <a:lnSpc>
                <a:spcPct val="120000"/>
              </a:lnSpc>
            </a:pPr>
            <a:r>
              <a:rPr b="1" sz="2400">
                <a:solidFill>
                  <a:srgbClr val="EFC71F"/>
                </a:solidFill>
              </a:rPr>
              <a:t>Making</a:t>
            </a:r>
            <a:br>
              <a:rPr b="1" sz="2400">
                <a:solidFill>
                  <a:srgbClr val="EFC71F"/>
                </a:solidFill>
              </a:rPr>
            </a:br>
            <a:r>
              <a:rPr b="1" sz="2400">
                <a:solidFill>
                  <a:srgbClr val="EFC71F"/>
                </a:solidFill>
              </a:rPr>
              <a:t>ML Scale!</a:t>
            </a:r>
          </a:p>
        </p:txBody>
      </p:sp>
      <p:sp>
        <p:nvSpPr>
          <p:cNvPr id="489" name="Shape 489"/>
          <p:cNvSpPr/>
          <p:nvPr/>
        </p:nvSpPr>
        <p:spPr>
          <a:xfrm>
            <a:off x="262740" y="5959488"/>
            <a:ext cx="7259385" cy="898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/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H</a:t>
            </a:r>
            <a:r>
              <a:rPr baseline="-25000"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2</a:t>
            </a:r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O</a:t>
            </a:r>
            <a:r>
              <a:rPr sz="1600">
                <a:latin typeface="Futura"/>
                <a:ea typeface="Futura"/>
                <a:cs typeface="Futura"/>
                <a:sym typeface="Futura"/>
              </a:rPr>
              <a:t>.ai</a:t>
            </a:r>
            <a:br>
              <a:rPr sz="1600">
                <a:latin typeface="Futura"/>
                <a:ea typeface="Futura"/>
                <a:cs typeface="Futura"/>
                <a:sym typeface="Futura"/>
              </a:rPr>
            </a:br>
            <a:r>
              <a:rPr sz="12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Machine </a:t>
            </a:r>
            <a:r>
              <a:rPr sz="1200">
                <a:solidFill>
                  <a:srgbClr val="7F7F7F"/>
                </a:solidFill>
                <a:latin typeface="Futura"/>
                <a:ea typeface="Futura"/>
                <a:cs typeface="Futura"/>
                <a:sym typeface="Futura"/>
              </a:rPr>
              <a:t>Intelligence</a:t>
            </a:r>
          </a:p>
        </p:txBody>
      </p:sp>
      <p:pic>
        <p:nvPicPr>
          <p:cNvPr id="490" name="H2O Team.png"/>
          <p:cNvPicPr/>
          <p:nvPr/>
        </p:nvPicPr>
        <p:blipFill>
          <a:blip r:embed="rId2">
            <a:extLst/>
          </a:blip>
          <a:srcRect l="33134" t="8212" r="18009" b="0"/>
          <a:stretch>
            <a:fillRect/>
          </a:stretch>
        </p:blipFill>
        <p:spPr>
          <a:xfrm>
            <a:off x="3473864" y="110987"/>
            <a:ext cx="4815641" cy="6635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/>
          <p:nvPr/>
        </p:nvSpPr>
        <p:spPr>
          <a:xfrm>
            <a:off x="262740" y="5959488"/>
            <a:ext cx="7259385" cy="898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/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H</a:t>
            </a:r>
            <a:r>
              <a:rPr baseline="-25000"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2</a:t>
            </a:r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O</a:t>
            </a:r>
            <a:r>
              <a:rPr sz="1600">
                <a:latin typeface="Futura"/>
                <a:ea typeface="Futura"/>
                <a:cs typeface="Futura"/>
                <a:sym typeface="Futura"/>
              </a:rPr>
              <a:t>.ai</a:t>
            </a:r>
            <a:br>
              <a:rPr sz="1600">
                <a:latin typeface="Futura"/>
                <a:ea typeface="Futura"/>
                <a:cs typeface="Futura"/>
                <a:sym typeface="Futura"/>
              </a:rPr>
            </a:br>
            <a:r>
              <a:rPr sz="12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Machine </a:t>
            </a:r>
            <a:r>
              <a:rPr sz="1200">
                <a:solidFill>
                  <a:srgbClr val="7F7F7F"/>
                </a:solidFill>
                <a:latin typeface="Futura"/>
                <a:ea typeface="Futura"/>
                <a:cs typeface="Futura"/>
                <a:sym typeface="Futura"/>
              </a:rPr>
              <a:t>Intelligence</a:t>
            </a:r>
          </a:p>
        </p:txBody>
      </p:sp>
      <p:pic>
        <p:nvPicPr>
          <p:cNvPr id="493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897" y="448133"/>
            <a:ext cx="430488" cy="638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3417" y="2609636"/>
            <a:ext cx="2443350" cy="3244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7.jpeg" descr="tibs_hasti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66766" y="2851848"/>
            <a:ext cx="4941067" cy="2685138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Shape 496"/>
          <p:cNvSpPr/>
          <p:nvPr/>
        </p:nvSpPr>
        <p:spPr>
          <a:xfrm>
            <a:off x="535790" y="564415"/>
            <a:ext cx="8382742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70000"/>
              </a:lnSpc>
              <a:defRPr sz="3600">
                <a:latin typeface="Futura LT Pro Book"/>
                <a:ea typeface="Futura LT Pro Book"/>
                <a:cs typeface="Futura LT Pro Book"/>
                <a:sym typeface="Futura LT Pro Book"/>
              </a:defRPr>
            </a:lvl1pPr>
          </a:lstStyle>
          <a:p>
            <a:pPr lvl="0">
              <a:defRPr sz="1800"/>
            </a:pPr>
            <a:r>
              <a:rPr sz="3600"/>
              <a:t>cientific Advisory Council</a:t>
            </a:r>
          </a:p>
        </p:txBody>
      </p:sp>
      <p:sp>
        <p:nvSpPr>
          <p:cNvPr id="497" name="Shape 497"/>
          <p:cNvSpPr/>
          <p:nvPr/>
        </p:nvSpPr>
        <p:spPr>
          <a:xfrm>
            <a:off x="734879" y="1554501"/>
            <a:ext cx="2643546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1600"/>
              <a:t>Stephen Boyd</a:t>
            </a:r>
            <a:endParaRPr b="1" sz="1600"/>
          </a:p>
          <a:p>
            <a:pPr lvl="0"/>
            <a:r>
              <a:rPr sz="1600"/>
              <a:t>Professor of EE Engineering</a:t>
            </a:r>
            <a:endParaRPr sz="1600"/>
          </a:p>
          <a:p>
            <a:pPr lvl="0"/>
            <a:r>
              <a:rPr sz="1600"/>
              <a:t>Stanford University</a:t>
            </a:r>
          </a:p>
        </p:txBody>
      </p:sp>
      <p:sp>
        <p:nvSpPr>
          <p:cNvPr id="498" name="Shape 498"/>
          <p:cNvSpPr/>
          <p:nvPr/>
        </p:nvSpPr>
        <p:spPr>
          <a:xfrm>
            <a:off x="3419166" y="1554501"/>
            <a:ext cx="2776797" cy="12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1600"/>
              <a:t>Rob Tibshirani</a:t>
            </a:r>
            <a:endParaRPr b="1" sz="1600"/>
          </a:p>
          <a:p>
            <a:pPr lvl="0"/>
            <a:r>
              <a:rPr sz="1600"/>
              <a:t>Professor of Health Research</a:t>
            </a:r>
            <a:endParaRPr sz="1600"/>
          </a:p>
          <a:p>
            <a:pPr lvl="0"/>
            <a:r>
              <a:rPr sz="1600"/>
              <a:t>and Policy, and Statistics</a:t>
            </a:r>
            <a:endParaRPr sz="1600"/>
          </a:p>
          <a:p>
            <a:pPr lvl="0"/>
            <a:r>
              <a:rPr sz="1600"/>
              <a:t>Stanford University</a:t>
            </a:r>
            <a:endParaRPr sz="1600"/>
          </a:p>
        </p:txBody>
      </p:sp>
      <p:sp>
        <p:nvSpPr>
          <p:cNvPr id="499" name="Shape 499"/>
          <p:cNvSpPr/>
          <p:nvPr/>
        </p:nvSpPr>
        <p:spPr>
          <a:xfrm>
            <a:off x="6192277" y="1554501"/>
            <a:ext cx="2129394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1600"/>
              <a:t>Trevor Hastie</a:t>
            </a:r>
            <a:endParaRPr b="1" sz="1600"/>
          </a:p>
          <a:p>
            <a:pPr lvl="0"/>
            <a:r>
              <a:rPr sz="1600"/>
              <a:t>Professor of Statistics</a:t>
            </a:r>
            <a:endParaRPr sz="1600"/>
          </a:p>
          <a:p>
            <a:pPr lvl="0"/>
            <a:r>
              <a:rPr sz="1600"/>
              <a:t>Stanford University</a:t>
            </a:r>
            <a:endParaRPr sz="1600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1238250" y="1271307"/>
            <a:ext cx="6432775" cy="244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3200"/>
              <a:t>120	 	Meetups</a:t>
            </a:r>
            <a:endParaRPr b="1" sz="3200"/>
          </a:p>
          <a:p>
            <a:pPr lvl="0"/>
            <a:r>
              <a:rPr b="1" sz="3200"/>
              <a:t>15,000 	Attendees</a:t>
            </a:r>
            <a:endParaRPr b="1" sz="3200"/>
          </a:p>
          <a:p>
            <a:pPr lvl="0"/>
            <a:r>
              <a:rPr b="1" sz="3200"/>
              <a:t>10,000 	Installations </a:t>
            </a:r>
            <a:endParaRPr b="1" sz="3200"/>
          </a:p>
          <a:p>
            <a:pPr lvl="0"/>
            <a:r>
              <a:rPr b="1" sz="3200"/>
              <a:t>1,800 	Corporations</a:t>
            </a:r>
            <a:endParaRPr b="1" sz="3200"/>
          </a:p>
          <a:p>
            <a:pPr lvl="0"/>
            <a:r>
              <a:rPr b="1" sz="3200"/>
              <a:t>1</a:t>
            </a:r>
            <a:r>
              <a:rPr b="1" baseline="30000" sz="3200"/>
              <a:t>st</a:t>
            </a:r>
            <a:r>
              <a:rPr b="1" sz="3200"/>
              <a:t> annual H2O World Conference</a:t>
            </a:r>
          </a:p>
        </p:txBody>
      </p:sp>
      <p:sp>
        <p:nvSpPr>
          <p:cNvPr id="502" name="Shape 502"/>
          <p:cNvSpPr/>
          <p:nvPr/>
        </p:nvSpPr>
        <p:spPr>
          <a:xfrm>
            <a:off x="1508125" y="870225"/>
            <a:ext cx="3291047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 u="sng"/>
            </a:lvl1pPr>
          </a:lstStyle>
          <a:p>
            <a:pPr lvl="0">
              <a:defRPr b="0" sz="1800" u="none"/>
            </a:pPr>
            <a:r>
              <a:rPr b="1" sz="2000" u="sng"/>
              <a:t>2014 Adoption and Growth</a:t>
            </a:r>
          </a:p>
        </p:txBody>
      </p:sp>
      <p:sp>
        <p:nvSpPr>
          <p:cNvPr id="503" name="Shape 503"/>
          <p:cNvSpPr/>
          <p:nvPr/>
        </p:nvSpPr>
        <p:spPr>
          <a:xfrm>
            <a:off x="262740" y="5959488"/>
            <a:ext cx="7259385" cy="898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/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H</a:t>
            </a:r>
            <a:r>
              <a:rPr baseline="-25000"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2</a:t>
            </a:r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O</a:t>
            </a:r>
            <a:r>
              <a:rPr sz="1600">
                <a:latin typeface="Futura"/>
                <a:ea typeface="Futura"/>
                <a:cs typeface="Futura"/>
                <a:sym typeface="Futura"/>
              </a:rPr>
              <a:t>.ai</a:t>
            </a:r>
            <a:br>
              <a:rPr sz="1600">
                <a:latin typeface="Futura"/>
                <a:ea typeface="Futura"/>
                <a:cs typeface="Futura"/>
                <a:sym typeface="Futura"/>
              </a:rPr>
            </a:br>
            <a:r>
              <a:rPr sz="12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Machine </a:t>
            </a:r>
            <a:r>
              <a:rPr sz="1200">
                <a:solidFill>
                  <a:srgbClr val="7F7F7F"/>
                </a:solidFill>
                <a:latin typeface="Futura"/>
                <a:ea typeface="Futura"/>
                <a:cs typeface="Futura"/>
                <a:sym typeface="Futura"/>
              </a:rPr>
              <a:t>Intelligence</a:t>
            </a:r>
          </a:p>
        </p:txBody>
      </p:sp>
      <p:pic>
        <p:nvPicPr>
          <p:cNvPr id="504" name="image10.png" descr="Attachment-1 (3)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2312" y="249383"/>
            <a:ext cx="7895216" cy="5921412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Shape 505"/>
          <p:cNvSpPr/>
          <p:nvPr/>
        </p:nvSpPr>
        <p:spPr>
          <a:xfrm>
            <a:off x="4323703" y="6060432"/>
            <a:ext cx="75549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weeks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441623" y="553217"/>
            <a:ext cx="7643891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70000"/>
              </a:lnSpc>
              <a:defRPr b="1" sz="6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6000"/>
              <a:t>What is H2O?</a:t>
            </a:r>
          </a:p>
        </p:txBody>
      </p:sp>
      <p:grpSp>
        <p:nvGrpSpPr>
          <p:cNvPr id="510" name="Group 510"/>
          <p:cNvGrpSpPr/>
          <p:nvPr/>
        </p:nvGrpSpPr>
        <p:grpSpPr>
          <a:xfrm>
            <a:off x="2984026" y="3625429"/>
            <a:ext cx="3013719" cy="399409"/>
            <a:chOff x="2015196" y="481105"/>
            <a:chExt cx="3013718" cy="399408"/>
          </a:xfrm>
        </p:grpSpPr>
        <p:sp>
          <p:nvSpPr>
            <p:cNvPr id="508" name="Shape 508"/>
            <p:cNvSpPr/>
            <p:nvPr/>
          </p:nvSpPr>
          <p:spPr>
            <a:xfrm>
              <a:off x="2015196" y="481105"/>
              <a:ext cx="399410" cy="399410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509" name="Shape 509"/>
            <p:cNvSpPr/>
            <p:nvPr/>
          </p:nvSpPr>
          <p:spPr>
            <a:xfrm>
              <a:off x="4629506" y="481105"/>
              <a:ext cx="399409" cy="399410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511" name="Shape 511"/>
          <p:cNvSpPr/>
          <p:nvPr/>
        </p:nvSpPr>
        <p:spPr>
          <a:xfrm>
            <a:off x="262740" y="6035688"/>
            <a:ext cx="7259385" cy="898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/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H</a:t>
            </a:r>
            <a:r>
              <a:rPr baseline="-25000"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2</a:t>
            </a:r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O</a:t>
            </a:r>
            <a:r>
              <a:rPr sz="1600">
                <a:latin typeface="Futura"/>
                <a:ea typeface="Futura"/>
                <a:cs typeface="Futura"/>
                <a:sym typeface="Futura"/>
              </a:rPr>
              <a:t>.ai</a:t>
            </a:r>
            <a:br>
              <a:rPr sz="1600">
                <a:latin typeface="Futura"/>
                <a:ea typeface="Futura"/>
                <a:cs typeface="Futura"/>
                <a:sym typeface="Futura"/>
              </a:rPr>
            </a:br>
            <a:r>
              <a:rPr sz="12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Machine </a:t>
            </a:r>
            <a:r>
              <a:rPr sz="1200">
                <a:solidFill>
                  <a:srgbClr val="7F7F7F"/>
                </a:solidFill>
                <a:latin typeface="Futura"/>
                <a:ea typeface="Futura"/>
                <a:cs typeface="Futura"/>
                <a:sym typeface="Futura"/>
              </a:rPr>
              <a:t>Intelligence</a:t>
            </a:r>
          </a:p>
        </p:txBody>
      </p:sp>
      <p:sp>
        <p:nvSpPr>
          <p:cNvPr id="512" name="Shape 512"/>
          <p:cNvSpPr/>
          <p:nvPr/>
        </p:nvSpPr>
        <p:spPr>
          <a:xfrm>
            <a:off x="3664253" y="1607040"/>
            <a:ext cx="1815494" cy="4525038"/>
          </a:xfrm>
          <a:prstGeom prst="roundRect">
            <a:avLst>
              <a:gd name="adj" fmla="val 5625"/>
            </a:avLst>
          </a:prstGeom>
          <a:solidFill>
            <a:srgbClr val="595959"/>
          </a:solidFill>
          <a:ln w="25400">
            <a:solidFill>
              <a:srgbClr val="4F81BD"/>
            </a:solidFill>
          </a:ln>
        </p:spPr>
        <p:txBody>
          <a:bodyPr lIns="0" tIns="0" rIns="0" bIns="0"/>
          <a:lstStyle/>
          <a:p>
            <a:pPr lvl="0" defTabSz="914400">
              <a:defRPr sz="2144">
                <a:solidFill>
                  <a:srgbClr val="FFFFFF"/>
                </a:solidFill>
              </a:defRPr>
            </a:pPr>
          </a:p>
        </p:txBody>
      </p:sp>
      <p:sp>
        <p:nvSpPr>
          <p:cNvPr id="513" name="Shape 513"/>
          <p:cNvSpPr/>
          <p:nvPr/>
        </p:nvSpPr>
        <p:spPr>
          <a:xfrm>
            <a:off x="6219890" y="1607040"/>
            <a:ext cx="1815494" cy="4525038"/>
          </a:xfrm>
          <a:prstGeom prst="roundRect">
            <a:avLst>
              <a:gd name="adj" fmla="val 5625"/>
            </a:avLst>
          </a:prstGeom>
          <a:solidFill>
            <a:srgbClr val="595959"/>
          </a:solidFill>
          <a:ln w="25400">
            <a:solidFill>
              <a:srgbClr val="4F81BD"/>
            </a:solidFill>
          </a:ln>
        </p:spPr>
        <p:txBody>
          <a:bodyPr lIns="0" tIns="0" rIns="0" bIns="0"/>
          <a:lstStyle/>
          <a:p>
            <a:pPr lvl="0" defTabSz="914400">
              <a:defRPr sz="2144">
                <a:solidFill>
                  <a:srgbClr val="FFFFFF"/>
                </a:solidFill>
              </a:defRPr>
            </a:pPr>
          </a:p>
        </p:txBody>
      </p:sp>
      <p:sp>
        <p:nvSpPr>
          <p:cNvPr id="514" name="Shape 514"/>
          <p:cNvSpPr/>
          <p:nvPr/>
        </p:nvSpPr>
        <p:spPr>
          <a:xfrm>
            <a:off x="1007706" y="1607040"/>
            <a:ext cx="1815494" cy="4525038"/>
          </a:xfrm>
          <a:prstGeom prst="roundRect">
            <a:avLst>
              <a:gd name="adj" fmla="val 5625"/>
            </a:avLst>
          </a:prstGeom>
          <a:solidFill>
            <a:srgbClr val="595959"/>
          </a:solidFill>
          <a:ln w="25400">
            <a:solidFill>
              <a:srgbClr val="4F81BD"/>
            </a:solidFill>
          </a:ln>
        </p:spPr>
        <p:txBody>
          <a:bodyPr lIns="0" tIns="0" rIns="0" bIns="0"/>
          <a:lstStyle/>
          <a:p>
            <a:pPr lvl="0" defTabSz="914400">
              <a:defRPr sz="2144">
                <a:solidFill>
                  <a:srgbClr val="FFFFFF"/>
                </a:solidFill>
              </a:defRPr>
            </a:pPr>
          </a:p>
        </p:txBody>
      </p:sp>
      <p:sp>
        <p:nvSpPr>
          <p:cNvPr id="515" name="Shape 515"/>
          <p:cNvSpPr/>
          <p:nvPr/>
        </p:nvSpPr>
        <p:spPr>
          <a:xfrm>
            <a:off x="3685782" y="1626144"/>
            <a:ext cx="1772436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914400"/>
            <a:r>
              <a:rPr sz="1544">
                <a:solidFill>
                  <a:srgbClr val="FFFFFF"/>
                </a:solidFill>
              </a:rPr>
              <a:t>API</a:t>
            </a:r>
            <a:endParaRPr sz="1544">
              <a:solidFill>
                <a:srgbClr val="FFFFFF"/>
              </a:solidFill>
            </a:endParaRPr>
          </a:p>
          <a:p>
            <a:pPr lvl="0" defTabSz="914400"/>
            <a:endParaRPr sz="1544">
              <a:solidFill>
                <a:srgbClr val="FFFFFF"/>
              </a:solidFill>
            </a:endParaRPr>
          </a:p>
          <a:p>
            <a:pPr lvl="0" marL="272323" indent="-272323" defTabSz="914400">
              <a:buSzPct val="100000"/>
              <a:buChar char="•"/>
            </a:pPr>
            <a:r>
              <a:rPr sz="1544">
                <a:solidFill>
                  <a:srgbClr val="FFFFFF"/>
                </a:solidFill>
              </a:rPr>
              <a:t>Easy to use and adopt</a:t>
            </a:r>
            <a:endParaRPr sz="1544">
              <a:solidFill>
                <a:srgbClr val="FFFFFF"/>
              </a:solidFill>
            </a:endParaRPr>
          </a:p>
          <a:p>
            <a:pPr lvl="0" defTabSz="914400"/>
            <a:endParaRPr sz="1544">
              <a:solidFill>
                <a:srgbClr val="FFFFFF"/>
              </a:solidFill>
            </a:endParaRPr>
          </a:p>
          <a:p>
            <a:pPr lvl="0" marL="272323" indent="-272323" defTabSz="914400">
              <a:buSzPct val="100000"/>
              <a:buChar char="•"/>
            </a:pPr>
            <a:r>
              <a:rPr sz="1544">
                <a:solidFill>
                  <a:srgbClr val="FFFFFF"/>
                </a:solidFill>
              </a:rPr>
              <a:t>Written in Java – perfect for Java Programmers</a:t>
            </a:r>
            <a:endParaRPr sz="1544">
              <a:solidFill>
                <a:srgbClr val="FFFFFF"/>
              </a:solidFill>
            </a:endParaRPr>
          </a:p>
          <a:p>
            <a:pPr lvl="0" defTabSz="914400"/>
            <a:endParaRPr sz="1544">
              <a:solidFill>
                <a:srgbClr val="FFFFFF"/>
              </a:solidFill>
            </a:endParaRPr>
          </a:p>
          <a:p>
            <a:pPr lvl="0" marL="272323" indent="-272323" defTabSz="914400">
              <a:buSzPct val="100000"/>
              <a:buChar char="•"/>
            </a:pPr>
            <a:r>
              <a:rPr sz="1544">
                <a:solidFill>
                  <a:srgbClr val="FFFFFF"/>
                </a:solidFill>
              </a:rPr>
              <a:t>REST API (JSON) – drives H2O from R, Python, Excel, Tableau</a:t>
            </a:r>
          </a:p>
        </p:txBody>
      </p:sp>
      <p:sp>
        <p:nvSpPr>
          <p:cNvPr id="516" name="Shape 516"/>
          <p:cNvSpPr/>
          <p:nvPr/>
        </p:nvSpPr>
        <p:spPr>
          <a:xfrm>
            <a:off x="1029235" y="1626144"/>
            <a:ext cx="1772436" cy="374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914400"/>
            <a:r>
              <a:rPr sz="1544">
                <a:solidFill>
                  <a:srgbClr val="FFFFFF"/>
                </a:solidFill>
              </a:rPr>
              <a:t>Math Platform</a:t>
            </a:r>
            <a:endParaRPr sz="1544">
              <a:solidFill>
                <a:srgbClr val="FFFFFF"/>
              </a:solidFill>
            </a:endParaRPr>
          </a:p>
          <a:p>
            <a:pPr lvl="0" defTabSz="914400"/>
            <a:endParaRPr sz="1544">
              <a:solidFill>
                <a:srgbClr val="FFFFFF"/>
              </a:solidFill>
            </a:endParaRPr>
          </a:p>
          <a:p>
            <a:pPr lvl="0" marL="272323" indent="-272323" defTabSz="914400">
              <a:buSzPct val="100000"/>
              <a:buChar char="•"/>
            </a:pPr>
            <a:r>
              <a:rPr sz="1544">
                <a:solidFill>
                  <a:srgbClr val="FFFFFF"/>
                </a:solidFill>
              </a:rPr>
              <a:t>Open source in-memory prediction engine</a:t>
            </a:r>
            <a:endParaRPr sz="1544">
              <a:solidFill>
                <a:srgbClr val="FFFFFF"/>
              </a:solidFill>
            </a:endParaRPr>
          </a:p>
          <a:p>
            <a:pPr lvl="0" marL="272323" indent="-272323" defTabSz="914400">
              <a:buSzPct val="100000"/>
              <a:buChar char="•"/>
            </a:pPr>
            <a:r>
              <a:rPr sz="1544">
                <a:solidFill>
                  <a:srgbClr val="FFFFFF"/>
                </a:solidFill>
              </a:rPr>
              <a:t>Parallelized and distributed algorithms making the most use out of multithreaded systems</a:t>
            </a:r>
            <a:endParaRPr sz="1544">
              <a:solidFill>
                <a:srgbClr val="FFFFFF"/>
              </a:solidFill>
            </a:endParaRPr>
          </a:p>
          <a:p>
            <a:pPr lvl="0" marL="272323" indent="-272323" defTabSz="914400">
              <a:buSzPct val="100000"/>
              <a:buChar char="•"/>
            </a:pPr>
            <a:r>
              <a:rPr sz="1544">
                <a:solidFill>
                  <a:srgbClr val="FFFFFF"/>
                </a:solidFill>
              </a:rPr>
              <a:t>GLM, Random Forest, GBM, PCA, etc.</a:t>
            </a:r>
          </a:p>
        </p:txBody>
      </p:sp>
      <p:sp>
        <p:nvSpPr>
          <p:cNvPr id="517" name="Shape 517"/>
          <p:cNvSpPr/>
          <p:nvPr/>
        </p:nvSpPr>
        <p:spPr>
          <a:xfrm>
            <a:off x="6241419" y="1637030"/>
            <a:ext cx="1772436" cy="420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914400"/>
            <a:r>
              <a:rPr sz="1544">
                <a:solidFill>
                  <a:srgbClr val="FFFFFF"/>
                </a:solidFill>
              </a:rPr>
              <a:t>Big Data</a:t>
            </a:r>
            <a:endParaRPr sz="1544">
              <a:solidFill>
                <a:srgbClr val="FFFFFF"/>
              </a:solidFill>
            </a:endParaRPr>
          </a:p>
          <a:p>
            <a:pPr lvl="0" defTabSz="914400"/>
            <a:endParaRPr sz="1544">
              <a:solidFill>
                <a:srgbClr val="FFFFFF"/>
              </a:solidFill>
            </a:endParaRPr>
          </a:p>
          <a:p>
            <a:pPr lvl="0" marL="272323" indent="-272323" defTabSz="914400">
              <a:buSzPct val="100000"/>
              <a:buChar char="•"/>
            </a:pPr>
            <a:r>
              <a:rPr sz="1544">
                <a:solidFill>
                  <a:srgbClr val="FFFFFF"/>
                </a:solidFill>
              </a:rPr>
              <a:t>More data?Or better models? BOTH</a:t>
            </a:r>
            <a:endParaRPr sz="1544">
              <a:solidFill>
                <a:srgbClr val="FFFFFF"/>
              </a:solidFill>
            </a:endParaRPr>
          </a:p>
          <a:p>
            <a:pPr lvl="0" marL="272323" indent="-272323" defTabSz="914400">
              <a:buSzPct val="100000"/>
              <a:buChar char="•"/>
            </a:pPr>
            <a:r>
              <a:rPr sz="1544">
                <a:solidFill>
                  <a:srgbClr val="FFFFFF"/>
                </a:solidFill>
              </a:rPr>
              <a:t>Use all of your data – model without down sampling</a:t>
            </a:r>
            <a:endParaRPr sz="1544">
              <a:solidFill>
                <a:srgbClr val="FFFFFF"/>
              </a:solidFill>
            </a:endParaRPr>
          </a:p>
          <a:p>
            <a:pPr lvl="0" marL="272323" indent="-272323" defTabSz="914400">
              <a:buSzPct val="100000"/>
              <a:buChar char="•"/>
            </a:pPr>
            <a:r>
              <a:rPr sz="1544">
                <a:solidFill>
                  <a:srgbClr val="FFFFFF"/>
                </a:solidFill>
              </a:rPr>
              <a:t>Run a simple GLM or a more complex GBM to find the best fit for the data</a:t>
            </a:r>
            <a:endParaRPr sz="1544">
              <a:solidFill>
                <a:srgbClr val="FFFFFF"/>
              </a:solidFill>
            </a:endParaRPr>
          </a:p>
          <a:p>
            <a:pPr lvl="0" marL="272323" indent="-272323" defTabSz="914400">
              <a:buSzPct val="100000"/>
              <a:buChar char="•"/>
            </a:pPr>
            <a:r>
              <a:rPr sz="1544">
                <a:solidFill>
                  <a:srgbClr val="FFFFFF"/>
                </a:solidFill>
              </a:rPr>
              <a:t>More Data + Better Models = Better Predictions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roup 521"/>
          <p:cNvGrpSpPr/>
          <p:nvPr/>
        </p:nvGrpSpPr>
        <p:grpSpPr>
          <a:xfrm>
            <a:off x="6971462" y="3798689"/>
            <a:ext cx="2172538" cy="1780541"/>
            <a:chOff x="0" y="0"/>
            <a:chExt cx="2172536" cy="1780539"/>
          </a:xfrm>
        </p:grpSpPr>
        <p:sp>
          <p:nvSpPr>
            <p:cNvPr id="519" name="Shape 519"/>
            <p:cNvSpPr/>
            <p:nvPr/>
          </p:nvSpPr>
          <p:spPr>
            <a:xfrm>
              <a:off x="0" y="280954"/>
              <a:ext cx="2172537" cy="1218632"/>
            </a:xfrm>
            <a:prstGeom prst="rect">
              <a:avLst/>
            </a:prstGeom>
            <a:solidFill>
              <a:srgbClr val="1F242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20" name="Shape 520"/>
            <p:cNvSpPr/>
            <p:nvPr/>
          </p:nvSpPr>
          <p:spPr>
            <a:xfrm>
              <a:off x="0" y="-1"/>
              <a:ext cx="2172537" cy="178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endParaRPr>
                <a:solidFill>
                  <a:srgbClr val="FFFFFF"/>
                </a:solidFill>
              </a:endParaRPr>
            </a:p>
            <a:p>
              <a:pPr lvl="0"/>
              <a:r>
                <a:rPr>
                  <a:solidFill>
                    <a:srgbClr val="EFC71F"/>
                  </a:solidFill>
                </a:rPr>
                <a:t>Per Node</a:t>
              </a:r>
              <a:endParaRPr>
                <a:solidFill>
                  <a:srgbClr val="EFC71F"/>
                </a:solidFill>
              </a:endParaRPr>
            </a:p>
            <a:p>
              <a:pPr lvl="0"/>
              <a:r>
                <a:rPr>
                  <a:solidFill>
                    <a:srgbClr val="EFC71F"/>
                  </a:solidFill>
                </a:rPr>
                <a:t>2M     </a:t>
              </a:r>
              <a:r>
                <a:rPr sz="1200">
                  <a:solidFill>
                    <a:srgbClr val="EFC71F"/>
                  </a:solidFill>
                </a:rPr>
                <a:t>Row ingest/sec</a:t>
              </a:r>
              <a:endParaRPr>
                <a:solidFill>
                  <a:srgbClr val="EFC71F"/>
                </a:solidFill>
              </a:endParaRPr>
            </a:p>
            <a:p>
              <a:pPr lvl="0"/>
              <a:r>
                <a:rPr>
                  <a:solidFill>
                    <a:srgbClr val="EFC71F"/>
                  </a:solidFill>
                </a:rPr>
                <a:t>50M   </a:t>
              </a:r>
              <a:r>
                <a:rPr sz="1200">
                  <a:solidFill>
                    <a:srgbClr val="EFC71F"/>
                  </a:solidFill>
                </a:rPr>
                <a:t>Row Regression/sec</a:t>
              </a:r>
              <a:endParaRPr sz="1200">
                <a:solidFill>
                  <a:srgbClr val="EFC71F"/>
                </a:solidFill>
              </a:endParaRPr>
            </a:p>
            <a:p>
              <a:pPr lvl="0"/>
              <a:r>
                <a:rPr>
                  <a:solidFill>
                    <a:srgbClr val="EFC71F"/>
                  </a:solidFill>
                </a:rPr>
                <a:t>750M </a:t>
              </a:r>
              <a:r>
                <a:rPr sz="1200">
                  <a:solidFill>
                    <a:srgbClr val="EFC71F"/>
                  </a:solidFill>
                </a:rPr>
                <a:t>Row Aggregates / sec</a:t>
              </a:r>
              <a:endParaRPr sz="1200">
                <a:solidFill>
                  <a:srgbClr val="EFC71F"/>
                </a:solidFill>
              </a:endParaRPr>
            </a:p>
            <a:p>
              <a:pPr lvl="0"/>
              <a:endParaRPr sz="1200">
                <a:solidFill>
                  <a:srgbClr val="EFC71F"/>
                </a:solidFill>
              </a:endParaRPr>
            </a:p>
          </p:txBody>
        </p:sp>
      </p:grpSp>
      <p:grpSp>
        <p:nvGrpSpPr>
          <p:cNvPr id="524" name="Group 524"/>
          <p:cNvGrpSpPr/>
          <p:nvPr/>
        </p:nvGrpSpPr>
        <p:grpSpPr>
          <a:xfrm>
            <a:off x="6957607" y="1908151"/>
            <a:ext cx="2172538" cy="1513841"/>
            <a:chOff x="0" y="0"/>
            <a:chExt cx="2172536" cy="1513839"/>
          </a:xfrm>
        </p:grpSpPr>
        <p:sp>
          <p:nvSpPr>
            <p:cNvPr id="522" name="Shape 522"/>
            <p:cNvSpPr/>
            <p:nvPr/>
          </p:nvSpPr>
          <p:spPr>
            <a:xfrm>
              <a:off x="0" y="183531"/>
              <a:ext cx="2172537" cy="1146778"/>
            </a:xfrm>
            <a:prstGeom prst="rect">
              <a:avLst/>
            </a:prstGeom>
            <a:solidFill>
              <a:srgbClr val="1F242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23" name="Shape 523"/>
            <p:cNvSpPr/>
            <p:nvPr/>
          </p:nvSpPr>
          <p:spPr>
            <a:xfrm>
              <a:off x="0" y="0"/>
              <a:ext cx="2172537" cy="151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/>
              <a:endParaRPr>
                <a:solidFill>
                  <a:srgbClr val="FFFFFF"/>
                </a:solidFill>
              </a:endParaRPr>
            </a:p>
            <a:p>
              <a:pPr lvl="0"/>
              <a:r>
                <a:rPr>
                  <a:solidFill>
                    <a:srgbClr val="EFC71F"/>
                  </a:solidFill>
                </a:rPr>
                <a:t>On Premise</a:t>
              </a:r>
              <a:endParaRPr>
                <a:solidFill>
                  <a:srgbClr val="EFC71F"/>
                </a:solidFill>
              </a:endParaRPr>
            </a:p>
            <a:p>
              <a:pPr lvl="0"/>
              <a:r>
                <a:rPr>
                  <a:solidFill>
                    <a:srgbClr val="EFC71F"/>
                  </a:solidFill>
                </a:rPr>
                <a:t>On Hadoop &amp; Spark</a:t>
              </a:r>
              <a:endParaRPr sz="1200">
                <a:solidFill>
                  <a:srgbClr val="EFC71F"/>
                </a:solidFill>
              </a:endParaRPr>
            </a:p>
            <a:p>
              <a:pPr lvl="0"/>
              <a:r>
                <a:rPr>
                  <a:solidFill>
                    <a:srgbClr val="EFC71F"/>
                  </a:solidFill>
                </a:rPr>
                <a:t>On EC2</a:t>
              </a:r>
              <a:endParaRPr sz="1200">
                <a:solidFill>
                  <a:srgbClr val="EFC71F"/>
                </a:solidFill>
              </a:endParaRPr>
            </a:p>
            <a:p>
              <a:pPr lvl="0"/>
              <a:endParaRPr sz="1200">
                <a:solidFill>
                  <a:srgbClr val="FFFFFF"/>
                </a:solidFill>
              </a:endParaRPr>
            </a:p>
          </p:txBody>
        </p:sp>
      </p:grpSp>
      <p:sp>
        <p:nvSpPr>
          <p:cNvPr id="525" name="Shape 525"/>
          <p:cNvSpPr/>
          <p:nvPr/>
        </p:nvSpPr>
        <p:spPr>
          <a:xfrm rot="16200000">
            <a:off x="4500729" y="612412"/>
            <a:ext cx="1387287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solidFill>
                  <a:srgbClr val="59595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595959"/>
                </a:solidFill>
              </a:rPr>
              <a:t>Tableau</a:t>
            </a:r>
          </a:p>
        </p:txBody>
      </p:sp>
      <p:grpSp>
        <p:nvGrpSpPr>
          <p:cNvPr id="567" name="Group 567"/>
          <p:cNvGrpSpPr/>
          <p:nvPr/>
        </p:nvGrpSpPr>
        <p:grpSpPr>
          <a:xfrm>
            <a:off x="1085452" y="408248"/>
            <a:ext cx="5808887" cy="6314706"/>
            <a:chOff x="0" y="0"/>
            <a:chExt cx="5808886" cy="6314704"/>
          </a:xfrm>
        </p:grpSpPr>
        <p:sp>
          <p:nvSpPr>
            <p:cNvPr id="526" name="Shape 526"/>
            <p:cNvSpPr/>
            <p:nvPr/>
          </p:nvSpPr>
          <p:spPr>
            <a:xfrm>
              <a:off x="2433692" y="191791"/>
              <a:ext cx="547649" cy="967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6000">
                  <a:solidFill>
                    <a:srgbClr val="595959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000">
                  <a:solidFill>
                    <a:srgbClr val="595959"/>
                  </a:solidFill>
                </a:rPr>
                <a:t>R</a:t>
              </a:r>
            </a:p>
          </p:txBody>
        </p:sp>
        <p:sp>
          <p:nvSpPr>
            <p:cNvPr id="527" name="Shape 527"/>
            <p:cNvSpPr/>
            <p:nvPr/>
          </p:nvSpPr>
          <p:spPr>
            <a:xfrm rot="16200000">
              <a:off x="1820124" y="360547"/>
              <a:ext cx="930138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400">
                  <a:solidFill>
                    <a:srgbClr val="595959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400">
                  <a:solidFill>
                    <a:srgbClr val="595959"/>
                  </a:solidFill>
                </a:rPr>
                <a:t>JSON</a:t>
              </a:r>
            </a:p>
          </p:txBody>
        </p:sp>
        <p:sp>
          <p:nvSpPr>
            <p:cNvPr id="528" name="Shape 528"/>
            <p:cNvSpPr/>
            <p:nvPr/>
          </p:nvSpPr>
          <p:spPr>
            <a:xfrm rot="16200000">
              <a:off x="2679929" y="370470"/>
              <a:ext cx="951643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2800">
                  <a:solidFill>
                    <a:srgbClr val="595959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800">
                  <a:solidFill>
                    <a:srgbClr val="595959"/>
                  </a:solidFill>
                </a:rPr>
                <a:t>Scala</a:t>
              </a:r>
            </a:p>
          </p:txBody>
        </p:sp>
        <p:sp>
          <p:nvSpPr>
            <p:cNvPr id="529" name="Shape 529"/>
            <p:cNvSpPr/>
            <p:nvPr/>
          </p:nvSpPr>
          <p:spPr>
            <a:xfrm rot="16200000">
              <a:off x="3143686" y="356498"/>
              <a:ext cx="925257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800">
                  <a:solidFill>
                    <a:srgbClr val="595959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800">
                  <a:solidFill>
                    <a:srgbClr val="595959"/>
                  </a:solidFill>
                </a:rPr>
                <a:t>Java</a:t>
              </a:r>
            </a:p>
          </p:txBody>
        </p:sp>
        <p:grpSp>
          <p:nvGrpSpPr>
            <p:cNvPr id="532" name="Group 532"/>
            <p:cNvGrpSpPr/>
            <p:nvPr/>
          </p:nvGrpSpPr>
          <p:grpSpPr>
            <a:xfrm>
              <a:off x="0" y="1112707"/>
              <a:ext cx="5808887" cy="4350554"/>
              <a:chOff x="0" y="0"/>
              <a:chExt cx="5808886" cy="4350553"/>
            </a:xfrm>
          </p:grpSpPr>
          <p:sp>
            <p:nvSpPr>
              <p:cNvPr id="530" name="Shape 530"/>
              <p:cNvSpPr/>
              <p:nvPr/>
            </p:nvSpPr>
            <p:spPr>
              <a:xfrm>
                <a:off x="0" y="-1"/>
                <a:ext cx="5808887" cy="4350555"/>
              </a:xfrm>
              <a:prstGeom prst="rect">
                <a:avLst/>
              </a:prstGeom>
              <a:solidFill>
                <a:srgbClr val="FBE93A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1">
                    <a:ln w="899">
                      <a:solidFill>
                        <a:srgbClr val="2D373D">
                          <a:alpha val="55000"/>
                        </a:srgbClr>
                      </a:solidFill>
                    </a:ln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31" name="Shape 531"/>
              <p:cNvSpPr/>
              <p:nvPr/>
            </p:nvSpPr>
            <p:spPr>
              <a:xfrm>
                <a:off x="0" y="122448"/>
                <a:ext cx="5808887" cy="4105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b="1" sz="3200"/>
                  <a:t>H</a:t>
                </a:r>
                <a:r>
                  <a:rPr b="1" baseline="-25000" sz="3200"/>
                  <a:t>2</a:t>
                </a:r>
                <a:r>
                  <a:rPr b="1" sz="3200"/>
                  <a:t>O</a:t>
                </a:r>
                <a:r>
                  <a:rPr b="1" sz="2800"/>
                  <a:t> Prediction Engine</a:t>
                </a:r>
                <a:endParaRPr b="1" sz="2000">
                  <a:solidFill>
                    <a:srgbClr val="FFFFFF"/>
                  </a:solidFill>
                </a:endParaRPr>
              </a:p>
              <a:p>
                <a:pPr lvl="0" algn="ctr"/>
                <a:endParaRPr b="1">
                  <a:ln w="899">
                    <a:solidFill>
                      <a:srgbClr val="2D373D">
                        <a:alpha val="55000"/>
                      </a:srgbClr>
                    </a:solidFill>
                  </a:ln>
                  <a:solidFill>
                    <a:srgbClr val="FFFFFF"/>
                  </a:solidFill>
                </a:endParaRPr>
              </a:p>
              <a:p>
                <a:pPr lvl="0" algn="ctr"/>
                <a:endParaRPr b="1">
                  <a:ln w="899">
                    <a:solidFill>
                      <a:srgbClr val="2D373D">
                        <a:alpha val="55000"/>
                      </a:srgbClr>
                    </a:solidFill>
                  </a:ln>
                  <a:solidFill>
                    <a:srgbClr val="FFFFFF"/>
                  </a:solidFill>
                </a:endParaRPr>
              </a:p>
              <a:p>
                <a:pPr lvl="0" algn="ctr"/>
                <a:endParaRPr b="1">
                  <a:ln w="899">
                    <a:solidFill>
                      <a:srgbClr val="2D373D">
                        <a:alpha val="55000"/>
                      </a:srgbClr>
                    </a:solidFill>
                  </a:ln>
                  <a:solidFill>
                    <a:srgbClr val="FFFFFF"/>
                  </a:solidFill>
                </a:endParaRPr>
              </a:p>
              <a:p>
                <a:pPr lvl="0" algn="ctr"/>
                <a:endParaRPr b="1">
                  <a:ln w="899">
                    <a:solidFill>
                      <a:srgbClr val="2D373D">
                        <a:alpha val="55000"/>
                      </a:srgbClr>
                    </a:solidFill>
                  </a:ln>
                  <a:solidFill>
                    <a:srgbClr val="FFFFFF"/>
                  </a:solidFill>
                </a:endParaRPr>
              </a:p>
              <a:p>
                <a:pPr lvl="0" algn="ctr"/>
                <a:endParaRPr b="1">
                  <a:ln w="899">
                    <a:solidFill>
                      <a:srgbClr val="2D373D">
                        <a:alpha val="55000"/>
                      </a:srgbClr>
                    </a:solidFill>
                  </a:ln>
                  <a:solidFill>
                    <a:srgbClr val="FFFFFF"/>
                  </a:solidFill>
                </a:endParaRPr>
              </a:p>
              <a:p>
                <a:pPr lvl="0" algn="ctr"/>
                <a:endParaRPr b="1">
                  <a:ln w="899">
                    <a:solidFill>
                      <a:srgbClr val="2D373D">
                        <a:alpha val="55000"/>
                      </a:srgbClr>
                    </a:solidFill>
                  </a:ln>
                  <a:solidFill>
                    <a:srgbClr val="FFFFFF"/>
                  </a:solidFill>
                </a:endParaRPr>
              </a:p>
              <a:p>
                <a:pPr lvl="0" algn="ctr"/>
                <a:endParaRPr b="1">
                  <a:ln w="899">
                    <a:solidFill>
                      <a:srgbClr val="2D373D">
                        <a:alpha val="55000"/>
                      </a:srgbClr>
                    </a:solidFill>
                  </a:ln>
                  <a:solidFill>
                    <a:srgbClr val="FFFFFF"/>
                  </a:solidFill>
                </a:endParaRPr>
              </a:p>
              <a:p>
                <a:pPr lvl="0" algn="ctr"/>
                <a:endParaRPr b="1">
                  <a:ln w="899">
                    <a:solidFill>
                      <a:srgbClr val="2D373D">
                        <a:alpha val="55000"/>
                      </a:srgbClr>
                    </a:solidFill>
                  </a:ln>
                  <a:solidFill>
                    <a:srgbClr val="FFFFFF"/>
                  </a:solidFill>
                </a:endParaRPr>
              </a:p>
              <a:p>
                <a:pPr lvl="0" algn="ctr"/>
                <a:endParaRPr b="1">
                  <a:ln w="899">
                    <a:solidFill>
                      <a:srgbClr val="2D373D">
                        <a:alpha val="55000"/>
                      </a:srgbClr>
                    </a:solidFill>
                  </a:ln>
                  <a:solidFill>
                    <a:srgbClr val="FFFFFF"/>
                  </a:solidFill>
                </a:endParaRPr>
              </a:p>
              <a:p>
                <a:pPr lvl="0" algn="ctr"/>
                <a:endParaRPr b="1">
                  <a:ln w="899">
                    <a:solidFill>
                      <a:srgbClr val="2D373D">
                        <a:alpha val="55000"/>
                      </a:srgbClr>
                    </a:solidFill>
                  </a:ln>
                  <a:solidFill>
                    <a:srgbClr val="FFFFFF"/>
                  </a:solidFill>
                </a:endParaRPr>
              </a:p>
              <a:p>
                <a:pPr lvl="0" algn="ctr"/>
                <a:endParaRPr b="1">
                  <a:ln w="899">
                    <a:solidFill>
                      <a:srgbClr val="2D373D">
                        <a:alpha val="55000"/>
                      </a:srgbClr>
                    </a:solidFill>
                  </a:ln>
                  <a:solidFill>
                    <a:srgbClr val="FFFFFF"/>
                  </a:solidFill>
                </a:endParaRPr>
              </a:p>
              <a:p>
                <a:pPr lvl="0" algn="ctr"/>
                <a:endParaRPr b="1">
                  <a:ln w="899">
                    <a:solidFill>
                      <a:srgbClr val="2D373D">
                        <a:alpha val="5500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35" name="Group 535"/>
            <p:cNvGrpSpPr/>
            <p:nvPr/>
          </p:nvGrpSpPr>
          <p:grpSpPr>
            <a:xfrm>
              <a:off x="2883893" y="2361583"/>
              <a:ext cx="2590048" cy="840740"/>
              <a:chOff x="0" y="0"/>
              <a:chExt cx="2590046" cy="840739"/>
            </a:xfrm>
          </p:grpSpPr>
          <p:sp>
            <p:nvSpPr>
              <p:cNvPr id="533" name="Shape 533"/>
              <p:cNvSpPr/>
              <p:nvPr/>
            </p:nvSpPr>
            <p:spPr>
              <a:xfrm>
                <a:off x="0" y="167170"/>
                <a:ext cx="2590047" cy="506401"/>
              </a:xfrm>
              <a:prstGeom prst="rect">
                <a:avLst/>
              </a:prstGeom>
              <a:solidFill>
                <a:srgbClr val="595959"/>
              </a:solidFill>
              <a:ln w="95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34" name="Shape 534"/>
              <p:cNvSpPr/>
              <p:nvPr/>
            </p:nvSpPr>
            <p:spPr>
              <a:xfrm>
                <a:off x="0" y="0"/>
                <a:ext cx="2590047" cy="840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endParaRPr>
                  <a:solidFill>
                    <a:srgbClr val="FFFFFF"/>
                  </a:solidFill>
                </a:endParaRPr>
              </a:p>
              <a:p>
                <a:pPr lvl="0" algn="ctr"/>
                <a:r>
                  <a:rPr sz="1600">
                    <a:solidFill>
                      <a:srgbClr val="FFFFFF"/>
                    </a:solidFill>
                  </a:rPr>
                  <a:t>Nano Fast Scoring Engine</a:t>
                </a:r>
                <a:endParaRPr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38" name="Group 538"/>
            <p:cNvGrpSpPr/>
            <p:nvPr/>
          </p:nvGrpSpPr>
          <p:grpSpPr>
            <a:xfrm>
              <a:off x="281672" y="4093821"/>
              <a:ext cx="2406911" cy="1162039"/>
              <a:chOff x="0" y="0"/>
              <a:chExt cx="2406910" cy="1162037"/>
            </a:xfrm>
          </p:grpSpPr>
          <p:sp>
            <p:nvSpPr>
              <p:cNvPr id="536" name="Shape 536"/>
              <p:cNvSpPr/>
              <p:nvPr/>
            </p:nvSpPr>
            <p:spPr>
              <a:xfrm>
                <a:off x="-1" y="0"/>
                <a:ext cx="2406912" cy="1162038"/>
              </a:xfrm>
              <a:prstGeom prst="rect">
                <a:avLst/>
              </a:prstGeom>
              <a:solidFill>
                <a:srgbClr val="808080"/>
              </a:solidFill>
              <a:ln w="95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  <a:latin typeface="Futura Std Book"/>
                    <a:ea typeface="Futura Std Book"/>
                    <a:cs typeface="Futura Std Book"/>
                    <a:sym typeface="Futura Std Book"/>
                  </a:defRPr>
                </a:pPr>
              </a:p>
            </p:txBody>
          </p:sp>
          <p:sp>
            <p:nvSpPr>
              <p:cNvPr id="537" name="Shape 537"/>
              <p:cNvSpPr/>
              <p:nvPr/>
            </p:nvSpPr>
            <p:spPr>
              <a:xfrm>
                <a:off x="-1" y="97148"/>
                <a:ext cx="2406912" cy="967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endParaRPr sz="1600">
                  <a:solidFill>
                    <a:srgbClr val="FFFFFF"/>
                  </a:solidFill>
                  <a:latin typeface="Futura Std Book"/>
                  <a:ea typeface="Futura Std Book"/>
                  <a:cs typeface="Futura Std Book"/>
                  <a:sym typeface="Futura Std Book"/>
                </a:endParaRPr>
              </a:p>
              <a:p>
                <a:pPr lvl="0" algn="ctr"/>
                <a:r>
                  <a:rPr b="1" sz="1600">
                    <a:solidFill>
                      <a:srgbClr val="FFFFFF"/>
                    </a:solidFill>
                    <a:latin typeface="Futura Std Book"/>
                    <a:ea typeface="Futura Std Book"/>
                    <a:cs typeface="Futura Std Book"/>
                    <a:sym typeface="Futura Std Book"/>
                  </a:rPr>
                  <a:t>Memory Manager </a:t>
                </a:r>
                <a:r>
                  <a:rPr sz="1200">
                    <a:solidFill>
                      <a:srgbClr val="FFFFFF"/>
                    </a:solidFill>
                    <a:latin typeface="Futura Std Book"/>
                    <a:ea typeface="Futura Std Book"/>
                    <a:cs typeface="Futura Std Book"/>
                    <a:sym typeface="Futura Std Book"/>
                  </a:rPr>
                  <a:t>Columnar Compression</a:t>
                </a:r>
                <a:endParaRPr sz="1400">
                  <a:solidFill>
                    <a:srgbClr val="FFFFFF"/>
                  </a:solidFill>
                  <a:latin typeface="Futura Std Book"/>
                  <a:ea typeface="Futura Std Book"/>
                  <a:cs typeface="Futura Std Book"/>
                  <a:sym typeface="Futura Std Book"/>
                </a:endParaRPr>
              </a:p>
            </p:txBody>
          </p:sp>
        </p:grpSp>
        <p:grpSp>
          <p:nvGrpSpPr>
            <p:cNvPr id="541" name="Group 541"/>
            <p:cNvGrpSpPr/>
            <p:nvPr/>
          </p:nvGrpSpPr>
          <p:grpSpPr>
            <a:xfrm>
              <a:off x="281672" y="2528753"/>
              <a:ext cx="2603930" cy="506401"/>
              <a:chOff x="0" y="0"/>
              <a:chExt cx="2603929" cy="506400"/>
            </a:xfrm>
          </p:grpSpPr>
          <p:sp>
            <p:nvSpPr>
              <p:cNvPr id="539" name="Shape 539"/>
              <p:cNvSpPr/>
              <p:nvPr/>
            </p:nvSpPr>
            <p:spPr>
              <a:xfrm>
                <a:off x="-1" y="-1"/>
                <a:ext cx="2603931" cy="506402"/>
              </a:xfrm>
              <a:prstGeom prst="rect">
                <a:avLst/>
              </a:prstGeom>
              <a:solidFill>
                <a:srgbClr val="595959"/>
              </a:solidFill>
              <a:ln w="95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40" name="Shape 540"/>
              <p:cNvSpPr/>
              <p:nvPr/>
            </p:nvSpPr>
            <p:spPr>
              <a:xfrm>
                <a:off x="-1" y="86830"/>
                <a:ext cx="2603931" cy="3327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FFFFFF"/>
                    </a:solidFill>
                  </a:rPr>
                  <a:t>Rapids Query R-engine</a:t>
                </a:r>
              </a:p>
            </p:txBody>
          </p:sp>
        </p:grpSp>
        <p:grpSp>
          <p:nvGrpSpPr>
            <p:cNvPr id="544" name="Group 544"/>
            <p:cNvGrpSpPr/>
            <p:nvPr/>
          </p:nvGrpSpPr>
          <p:grpSpPr>
            <a:xfrm>
              <a:off x="281671" y="3305559"/>
              <a:ext cx="2406912" cy="788262"/>
              <a:chOff x="0" y="0"/>
              <a:chExt cx="2406911" cy="788260"/>
            </a:xfrm>
          </p:grpSpPr>
          <p:sp>
            <p:nvSpPr>
              <p:cNvPr id="542" name="Shape 542"/>
              <p:cNvSpPr/>
              <p:nvPr/>
            </p:nvSpPr>
            <p:spPr>
              <a:xfrm>
                <a:off x="-1" y="0"/>
                <a:ext cx="2406913" cy="788261"/>
              </a:xfrm>
              <a:prstGeom prst="rect">
                <a:avLst/>
              </a:prstGeom>
              <a:solidFill>
                <a:srgbClr val="808080"/>
              </a:solidFill>
              <a:ln w="95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00">
                    <a:solidFill>
                      <a:srgbClr val="FFFFFF"/>
                    </a:solidFill>
                    <a:latin typeface="Futura Std Book"/>
                    <a:ea typeface="Futura Std Book"/>
                    <a:cs typeface="Futura Std Book"/>
                    <a:sym typeface="Futura Std Book"/>
                  </a:defRPr>
                </a:pPr>
              </a:p>
            </p:txBody>
          </p:sp>
          <p:sp>
            <p:nvSpPr>
              <p:cNvPr id="543" name="Shape 543"/>
              <p:cNvSpPr/>
              <p:nvPr/>
            </p:nvSpPr>
            <p:spPr>
              <a:xfrm>
                <a:off x="-1" y="119810"/>
                <a:ext cx="2406913" cy="548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b="1" sz="1600">
                    <a:solidFill>
                      <a:srgbClr val="FFFFFF"/>
                    </a:solidFill>
                    <a:latin typeface="Futura Std Book"/>
                    <a:ea typeface="Futura Std Book"/>
                    <a:cs typeface="Futura Std Book"/>
                    <a:sym typeface="Futura Std Book"/>
                  </a:rPr>
                  <a:t>In-Mem Map Reduce</a:t>
                </a:r>
                <a:endParaRPr b="1" sz="1600">
                  <a:solidFill>
                    <a:srgbClr val="FFFFFF"/>
                  </a:solidFill>
                  <a:latin typeface="Futura Std Book"/>
                  <a:ea typeface="Futura Std Book"/>
                  <a:cs typeface="Futura Std Book"/>
                  <a:sym typeface="Futura Std Book"/>
                </a:endParaRPr>
              </a:p>
              <a:p>
                <a:pPr lvl="0" algn="ctr"/>
                <a:r>
                  <a:rPr sz="1400">
                    <a:solidFill>
                      <a:srgbClr val="FFFFFF"/>
                    </a:solidFill>
                    <a:latin typeface="Futura Std Book"/>
                    <a:ea typeface="Futura Std Book"/>
                    <a:cs typeface="Futura Std Book"/>
                    <a:sym typeface="Futura Std Book"/>
                  </a:rPr>
                  <a:t>Distributed fork/join</a:t>
                </a:r>
              </a:p>
            </p:txBody>
          </p:sp>
        </p:grpSp>
        <p:sp>
          <p:nvSpPr>
            <p:cNvPr id="545" name="Shape 545"/>
            <p:cNvSpPr/>
            <p:nvPr/>
          </p:nvSpPr>
          <p:spPr>
            <a:xfrm rot="16200000">
              <a:off x="1303061" y="327724"/>
              <a:ext cx="1102490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400">
                  <a:solidFill>
                    <a:srgbClr val="595959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400">
                  <a:solidFill>
                    <a:srgbClr val="595959"/>
                  </a:solidFill>
                </a:rPr>
                <a:t>Python</a:t>
              </a:r>
            </a:p>
          </p:txBody>
        </p:sp>
        <p:sp>
          <p:nvSpPr>
            <p:cNvPr id="546" name="Shape 546"/>
            <p:cNvSpPr/>
            <p:nvPr/>
          </p:nvSpPr>
          <p:spPr>
            <a:xfrm>
              <a:off x="431838" y="5569553"/>
              <a:ext cx="5012198" cy="745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10800"/>
                  </a:lnTo>
                  <a:lnTo>
                    <a:pt x="20302" y="10800"/>
                  </a:lnTo>
                  <a:lnTo>
                    <a:pt x="20302" y="21600"/>
                  </a:lnTo>
                  <a:lnTo>
                    <a:pt x="1298" y="21600"/>
                  </a:lnTo>
                  <a:lnTo>
                    <a:pt x="1298" y="10800"/>
                  </a:lnTo>
                  <a:close/>
                </a:path>
              </a:pathLst>
            </a:custGeom>
            <a:solidFill>
              <a:srgbClr val="0D0D0D">
                <a:alpha val="22000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50" name="Group 550"/>
            <p:cNvGrpSpPr/>
            <p:nvPr/>
          </p:nvGrpSpPr>
          <p:grpSpPr>
            <a:xfrm>
              <a:off x="1307415" y="5860575"/>
              <a:ext cx="646741" cy="403742"/>
              <a:chOff x="0" y="0"/>
              <a:chExt cx="646740" cy="403740"/>
            </a:xfrm>
          </p:grpSpPr>
          <p:sp>
            <p:nvSpPr>
              <p:cNvPr id="547" name="Shape 547"/>
              <p:cNvSpPr/>
              <p:nvPr/>
            </p:nvSpPr>
            <p:spPr>
              <a:xfrm>
                <a:off x="-1" y="-1"/>
                <a:ext cx="646742" cy="403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4835" y="0"/>
                      <a:pt x="10800" y="0"/>
                    </a:cubicBezTo>
                    <a:cubicBezTo>
                      <a:pt x="16765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6765" y="21600"/>
                      <a:pt x="10800" y="21600"/>
                    </a:cubicBezTo>
                    <a:cubicBezTo>
                      <a:pt x="4835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1F2426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EFC71F"/>
                    </a:solidFill>
                  </a:defRPr>
                </a:pPr>
              </a:p>
            </p:txBody>
          </p:sp>
          <p:sp>
            <p:nvSpPr>
              <p:cNvPr id="548" name="Shape 548"/>
              <p:cNvSpPr/>
              <p:nvPr/>
            </p:nvSpPr>
            <p:spPr>
              <a:xfrm>
                <a:off x="-1" y="-1"/>
                <a:ext cx="646742" cy="403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600"/>
                    </a:moveTo>
                    <a:cubicBezTo>
                      <a:pt x="21600" y="5588"/>
                      <a:pt x="16765" y="7200"/>
                      <a:pt x="10800" y="7200"/>
                    </a:cubicBezTo>
                    <a:cubicBezTo>
                      <a:pt x="4835" y="7200"/>
                      <a:pt x="0" y="5588"/>
                      <a:pt x="0" y="3600"/>
                    </a:cubicBezTo>
                    <a:moveTo>
                      <a:pt x="0" y="3600"/>
                    </a:moveTo>
                    <a:cubicBezTo>
                      <a:pt x="0" y="1612"/>
                      <a:pt x="4835" y="0"/>
                      <a:pt x="10800" y="0"/>
                    </a:cubicBezTo>
                    <a:cubicBezTo>
                      <a:pt x="16765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6765" y="21600"/>
                      <a:pt x="10800" y="21600"/>
                    </a:cubicBezTo>
                    <a:cubicBezTo>
                      <a:pt x="4835" y="21600"/>
                      <a:pt x="0" y="19988"/>
                      <a:pt x="0" y="1800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639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EFC71F"/>
                    </a:solidFill>
                  </a:defRPr>
                </a:pPr>
              </a:p>
            </p:txBody>
          </p:sp>
          <p:sp>
            <p:nvSpPr>
              <p:cNvPr id="549" name="Shape 549"/>
              <p:cNvSpPr/>
              <p:nvPr/>
            </p:nvSpPr>
            <p:spPr>
              <a:xfrm>
                <a:off x="-1" y="69145"/>
                <a:ext cx="646742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600">
                    <a:solidFill>
                      <a:srgbClr val="EFC71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EFC71F"/>
                    </a:solidFill>
                  </a:rPr>
                  <a:t>HDFS</a:t>
                </a:r>
              </a:p>
            </p:txBody>
          </p:sp>
        </p:grpSp>
        <p:grpSp>
          <p:nvGrpSpPr>
            <p:cNvPr id="554" name="Group 554"/>
            <p:cNvGrpSpPr/>
            <p:nvPr/>
          </p:nvGrpSpPr>
          <p:grpSpPr>
            <a:xfrm>
              <a:off x="2092450" y="5849234"/>
              <a:ext cx="646741" cy="403741"/>
              <a:chOff x="0" y="0"/>
              <a:chExt cx="646740" cy="403740"/>
            </a:xfrm>
          </p:grpSpPr>
          <p:sp>
            <p:nvSpPr>
              <p:cNvPr id="551" name="Shape 551"/>
              <p:cNvSpPr/>
              <p:nvPr/>
            </p:nvSpPr>
            <p:spPr>
              <a:xfrm>
                <a:off x="-1" y="-1"/>
                <a:ext cx="646742" cy="403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4835" y="0"/>
                      <a:pt x="10800" y="0"/>
                    </a:cubicBezTo>
                    <a:cubicBezTo>
                      <a:pt x="16765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6765" y="21600"/>
                      <a:pt x="10800" y="21600"/>
                    </a:cubicBezTo>
                    <a:cubicBezTo>
                      <a:pt x="4835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1F2426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EFC71F"/>
                    </a:solidFill>
                  </a:defRPr>
                </a:pPr>
              </a:p>
            </p:txBody>
          </p:sp>
          <p:sp>
            <p:nvSpPr>
              <p:cNvPr id="552" name="Shape 552"/>
              <p:cNvSpPr/>
              <p:nvPr/>
            </p:nvSpPr>
            <p:spPr>
              <a:xfrm>
                <a:off x="-1" y="-1"/>
                <a:ext cx="646742" cy="403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600"/>
                    </a:moveTo>
                    <a:cubicBezTo>
                      <a:pt x="21600" y="5588"/>
                      <a:pt x="16765" y="7200"/>
                      <a:pt x="10800" y="7200"/>
                    </a:cubicBezTo>
                    <a:cubicBezTo>
                      <a:pt x="4835" y="7200"/>
                      <a:pt x="0" y="5588"/>
                      <a:pt x="0" y="3600"/>
                    </a:cubicBezTo>
                    <a:moveTo>
                      <a:pt x="0" y="3600"/>
                    </a:moveTo>
                    <a:cubicBezTo>
                      <a:pt x="0" y="1612"/>
                      <a:pt x="4835" y="0"/>
                      <a:pt x="10800" y="0"/>
                    </a:cubicBezTo>
                    <a:cubicBezTo>
                      <a:pt x="16765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6765" y="21600"/>
                      <a:pt x="10800" y="21600"/>
                    </a:cubicBezTo>
                    <a:cubicBezTo>
                      <a:pt x="4835" y="21600"/>
                      <a:pt x="0" y="19988"/>
                      <a:pt x="0" y="1800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639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EFC71F"/>
                    </a:solidFill>
                  </a:defRPr>
                </a:pPr>
              </a:p>
            </p:txBody>
          </p:sp>
          <p:sp>
            <p:nvSpPr>
              <p:cNvPr id="553" name="Shape 553"/>
              <p:cNvSpPr/>
              <p:nvPr/>
            </p:nvSpPr>
            <p:spPr>
              <a:xfrm>
                <a:off x="-1" y="69145"/>
                <a:ext cx="646742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600">
                    <a:solidFill>
                      <a:srgbClr val="EFC71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EFC71F"/>
                    </a:solidFill>
                  </a:rPr>
                  <a:t>S3</a:t>
                </a:r>
              </a:p>
            </p:txBody>
          </p:sp>
        </p:grpSp>
        <p:grpSp>
          <p:nvGrpSpPr>
            <p:cNvPr id="558" name="Group 558"/>
            <p:cNvGrpSpPr/>
            <p:nvPr/>
          </p:nvGrpSpPr>
          <p:grpSpPr>
            <a:xfrm>
              <a:off x="2883893" y="5849235"/>
              <a:ext cx="646741" cy="403741"/>
              <a:chOff x="0" y="0"/>
              <a:chExt cx="646740" cy="403740"/>
            </a:xfrm>
          </p:grpSpPr>
          <p:sp>
            <p:nvSpPr>
              <p:cNvPr id="555" name="Shape 555"/>
              <p:cNvSpPr/>
              <p:nvPr/>
            </p:nvSpPr>
            <p:spPr>
              <a:xfrm>
                <a:off x="-1" y="-1"/>
                <a:ext cx="646742" cy="403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4835" y="0"/>
                      <a:pt x="10800" y="0"/>
                    </a:cubicBezTo>
                    <a:cubicBezTo>
                      <a:pt x="16765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6765" y="21600"/>
                      <a:pt x="10800" y="21600"/>
                    </a:cubicBezTo>
                    <a:cubicBezTo>
                      <a:pt x="4835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1F2426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EFC71F"/>
                    </a:solidFill>
                  </a:defRPr>
                </a:pPr>
              </a:p>
            </p:txBody>
          </p:sp>
          <p:sp>
            <p:nvSpPr>
              <p:cNvPr id="556" name="Shape 556"/>
              <p:cNvSpPr/>
              <p:nvPr/>
            </p:nvSpPr>
            <p:spPr>
              <a:xfrm>
                <a:off x="-1" y="-1"/>
                <a:ext cx="646742" cy="403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600"/>
                    </a:moveTo>
                    <a:cubicBezTo>
                      <a:pt x="21600" y="5588"/>
                      <a:pt x="16765" y="7200"/>
                      <a:pt x="10800" y="7200"/>
                    </a:cubicBezTo>
                    <a:cubicBezTo>
                      <a:pt x="4835" y="7200"/>
                      <a:pt x="0" y="5588"/>
                      <a:pt x="0" y="3600"/>
                    </a:cubicBezTo>
                    <a:moveTo>
                      <a:pt x="0" y="3600"/>
                    </a:moveTo>
                    <a:cubicBezTo>
                      <a:pt x="0" y="1612"/>
                      <a:pt x="4835" y="0"/>
                      <a:pt x="10800" y="0"/>
                    </a:cubicBezTo>
                    <a:cubicBezTo>
                      <a:pt x="16765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6765" y="21600"/>
                      <a:pt x="10800" y="21600"/>
                    </a:cubicBezTo>
                    <a:cubicBezTo>
                      <a:pt x="4835" y="21600"/>
                      <a:pt x="0" y="19988"/>
                      <a:pt x="0" y="1800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639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EFC71F"/>
                    </a:solidFill>
                  </a:defRPr>
                </a:pPr>
              </a:p>
            </p:txBody>
          </p:sp>
          <p:sp>
            <p:nvSpPr>
              <p:cNvPr id="557" name="Shape 557"/>
              <p:cNvSpPr/>
              <p:nvPr/>
            </p:nvSpPr>
            <p:spPr>
              <a:xfrm>
                <a:off x="-1" y="69145"/>
                <a:ext cx="646742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600">
                    <a:solidFill>
                      <a:srgbClr val="EFC71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EFC71F"/>
                    </a:solidFill>
                  </a:rPr>
                  <a:t>SQL</a:t>
                </a:r>
              </a:p>
            </p:txBody>
          </p:sp>
        </p:grpSp>
        <p:grpSp>
          <p:nvGrpSpPr>
            <p:cNvPr id="562" name="Group 562"/>
            <p:cNvGrpSpPr/>
            <p:nvPr/>
          </p:nvGrpSpPr>
          <p:grpSpPr>
            <a:xfrm>
              <a:off x="3670153" y="5835574"/>
              <a:ext cx="646741" cy="403741"/>
              <a:chOff x="0" y="0"/>
              <a:chExt cx="646740" cy="403740"/>
            </a:xfrm>
          </p:grpSpPr>
          <p:sp>
            <p:nvSpPr>
              <p:cNvPr id="559" name="Shape 559"/>
              <p:cNvSpPr/>
              <p:nvPr/>
            </p:nvSpPr>
            <p:spPr>
              <a:xfrm>
                <a:off x="-1" y="-1"/>
                <a:ext cx="646742" cy="403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4835" y="0"/>
                      <a:pt x="10800" y="0"/>
                    </a:cubicBezTo>
                    <a:cubicBezTo>
                      <a:pt x="16765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6765" y="21600"/>
                      <a:pt x="10800" y="21600"/>
                    </a:cubicBezTo>
                    <a:cubicBezTo>
                      <a:pt x="4835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1F2426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200">
                    <a:solidFill>
                      <a:srgbClr val="EFC71F"/>
                    </a:solidFill>
                  </a:defRPr>
                </a:pPr>
              </a:p>
            </p:txBody>
          </p:sp>
          <p:sp>
            <p:nvSpPr>
              <p:cNvPr id="560" name="Shape 560"/>
              <p:cNvSpPr/>
              <p:nvPr/>
            </p:nvSpPr>
            <p:spPr>
              <a:xfrm>
                <a:off x="-1" y="-1"/>
                <a:ext cx="646742" cy="403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600"/>
                    </a:moveTo>
                    <a:cubicBezTo>
                      <a:pt x="21600" y="5588"/>
                      <a:pt x="16765" y="7200"/>
                      <a:pt x="10800" y="7200"/>
                    </a:cubicBezTo>
                    <a:cubicBezTo>
                      <a:pt x="4835" y="7200"/>
                      <a:pt x="0" y="5588"/>
                      <a:pt x="0" y="3600"/>
                    </a:cubicBezTo>
                    <a:moveTo>
                      <a:pt x="0" y="3600"/>
                    </a:moveTo>
                    <a:cubicBezTo>
                      <a:pt x="0" y="1612"/>
                      <a:pt x="4835" y="0"/>
                      <a:pt x="10800" y="0"/>
                    </a:cubicBezTo>
                    <a:cubicBezTo>
                      <a:pt x="16765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6765" y="21600"/>
                      <a:pt x="10800" y="21600"/>
                    </a:cubicBezTo>
                    <a:cubicBezTo>
                      <a:pt x="4835" y="21600"/>
                      <a:pt x="0" y="19988"/>
                      <a:pt x="0" y="1800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639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200">
                    <a:solidFill>
                      <a:srgbClr val="EFC71F"/>
                    </a:solidFill>
                  </a:defRPr>
                </a:pPr>
              </a:p>
            </p:txBody>
          </p:sp>
          <p:sp>
            <p:nvSpPr>
              <p:cNvPr id="561" name="Shape 561"/>
              <p:cNvSpPr/>
              <p:nvPr/>
            </p:nvSpPr>
            <p:spPr>
              <a:xfrm>
                <a:off x="-1" y="100895"/>
                <a:ext cx="646742" cy="269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200">
                    <a:solidFill>
                      <a:srgbClr val="EFC71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200">
                    <a:solidFill>
                      <a:srgbClr val="EFC71F"/>
                    </a:solidFill>
                  </a:rPr>
                  <a:t>NoSQL</a:t>
                </a:r>
              </a:p>
            </p:txBody>
          </p:sp>
        </p:grpSp>
        <p:grpSp>
          <p:nvGrpSpPr>
            <p:cNvPr id="565" name="Group 565"/>
            <p:cNvGrpSpPr/>
            <p:nvPr/>
          </p:nvGrpSpPr>
          <p:grpSpPr>
            <a:xfrm>
              <a:off x="293013" y="1829165"/>
              <a:ext cx="5180928" cy="891541"/>
              <a:chOff x="0" y="0"/>
              <a:chExt cx="5180927" cy="891539"/>
            </a:xfrm>
          </p:grpSpPr>
          <p:sp>
            <p:nvSpPr>
              <p:cNvPr id="563" name="Shape 563"/>
              <p:cNvSpPr/>
              <p:nvPr/>
            </p:nvSpPr>
            <p:spPr>
              <a:xfrm>
                <a:off x="0" y="210817"/>
                <a:ext cx="5180928" cy="469906"/>
              </a:xfrm>
              <a:prstGeom prst="rect">
                <a:avLst/>
              </a:prstGeom>
              <a:solidFill>
                <a:srgbClr val="595959"/>
              </a:solidFill>
              <a:ln w="95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4" name="Shape 564"/>
              <p:cNvSpPr/>
              <p:nvPr/>
            </p:nvSpPr>
            <p:spPr>
              <a:xfrm>
                <a:off x="0" y="-1"/>
                <a:ext cx="5180928" cy="891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endParaRPr>
                  <a:solidFill>
                    <a:srgbClr val="FFFFFF"/>
                  </a:solidFill>
                </a:endParaRPr>
              </a:p>
              <a:p>
                <a:pPr lvl="0" algn="ctr"/>
                <a:r>
                  <a:rPr>
                    <a:solidFill>
                      <a:srgbClr val="FFFFFF"/>
                    </a:solidFill>
                  </a:rPr>
                  <a:t>SDK / API</a:t>
                </a: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66" name="Shape 566"/>
            <p:cNvSpPr/>
            <p:nvPr/>
          </p:nvSpPr>
          <p:spPr>
            <a:xfrm rot="16200000">
              <a:off x="4075922" y="350905"/>
              <a:ext cx="994009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2800">
                  <a:solidFill>
                    <a:srgbClr val="595959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800">
                  <a:solidFill>
                    <a:srgbClr val="595959"/>
                  </a:solidFill>
                </a:rPr>
                <a:t>Excel</a:t>
              </a:r>
            </a:p>
          </p:txBody>
        </p:sp>
      </p:grpSp>
      <p:sp>
        <p:nvSpPr>
          <p:cNvPr id="568" name="Shape 568"/>
          <p:cNvSpPr/>
          <p:nvPr/>
        </p:nvSpPr>
        <p:spPr>
          <a:xfrm>
            <a:off x="262740" y="5959488"/>
            <a:ext cx="7259385" cy="898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/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H</a:t>
            </a:r>
            <a:r>
              <a:rPr baseline="-25000"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2</a:t>
            </a:r>
            <a:r>
              <a:rPr sz="20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O</a:t>
            </a:r>
            <a:r>
              <a:rPr sz="1600">
                <a:latin typeface="Futura"/>
                <a:ea typeface="Futura"/>
                <a:cs typeface="Futura"/>
                <a:sym typeface="Futura"/>
              </a:rPr>
              <a:t>.ai</a:t>
            </a:r>
            <a:br>
              <a:rPr sz="1600">
                <a:latin typeface="Futura"/>
                <a:ea typeface="Futura"/>
                <a:cs typeface="Futura"/>
                <a:sym typeface="Futura"/>
              </a:rPr>
            </a:br>
            <a:r>
              <a:rPr sz="1200">
                <a:solidFill>
                  <a:srgbClr val="EFC71F"/>
                </a:solidFill>
                <a:latin typeface="Futura"/>
                <a:ea typeface="Futura"/>
                <a:cs typeface="Futura"/>
                <a:sym typeface="Futura"/>
              </a:rPr>
              <a:t>Machine </a:t>
            </a:r>
            <a:r>
              <a:rPr sz="1200">
                <a:solidFill>
                  <a:srgbClr val="7F7F7F"/>
                </a:solidFill>
                <a:latin typeface="Futura"/>
                <a:ea typeface="Futura"/>
                <a:cs typeface="Futura"/>
                <a:sym typeface="Futura"/>
              </a:rPr>
              <a:t>Intelligence</a:t>
            </a:r>
          </a:p>
        </p:txBody>
      </p:sp>
      <p:grpSp>
        <p:nvGrpSpPr>
          <p:cNvPr id="572" name="Group 572"/>
          <p:cNvGrpSpPr/>
          <p:nvPr/>
        </p:nvGrpSpPr>
        <p:grpSpPr>
          <a:xfrm>
            <a:off x="4065282" y="3713808"/>
            <a:ext cx="2517383" cy="2149144"/>
            <a:chOff x="0" y="0"/>
            <a:chExt cx="2517382" cy="2149142"/>
          </a:xfrm>
        </p:grpSpPr>
        <p:pic>
          <p:nvPicPr>
            <p:cNvPr id="569" name="image1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556676" y="-381274"/>
              <a:ext cx="1404030" cy="25173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0" name="Shape 570"/>
            <p:cNvSpPr/>
            <p:nvPr/>
          </p:nvSpPr>
          <p:spPr>
            <a:xfrm>
              <a:off x="0" y="0"/>
              <a:ext cx="2517383" cy="431165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FFFFFF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Futura Std Book"/>
                  <a:ea typeface="Futura Std Book"/>
                  <a:cs typeface="Futura Std Book"/>
                  <a:sym typeface="Futura Std Book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FFFFFF"/>
                  </a:solidFill>
                </a:rPr>
                <a:t>Deep Learning</a:t>
              </a:r>
              <a:endParaRPr b="1">
                <a:solidFill>
                  <a:srgbClr val="FFFFFF"/>
                </a:solidFill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0" y="1565577"/>
              <a:ext cx="2517383" cy="583566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FFFFFF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b="1" sz="1600">
                  <a:solidFill>
                    <a:srgbClr val="FFFFFF"/>
                  </a:solidFill>
                  <a:latin typeface="Futura Std Book"/>
                  <a:ea typeface="Futura Std Book"/>
                  <a:cs typeface="Futura Std Book"/>
                  <a:sym typeface="Futura Std Book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600">
                  <a:solidFill>
                    <a:srgbClr val="FFFFFF"/>
                  </a:solidFill>
                </a:rPr>
                <a:t>Ensembles</a:t>
              </a:r>
              <a:endParaRPr b="1" sz="16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roup 578"/>
          <p:cNvGrpSpPr/>
          <p:nvPr/>
        </p:nvGrpSpPr>
        <p:grpSpPr>
          <a:xfrm>
            <a:off x="348336" y="3380430"/>
            <a:ext cx="2844800" cy="1320801"/>
            <a:chOff x="0" y="0"/>
            <a:chExt cx="2844798" cy="1320800"/>
          </a:xfrm>
        </p:grpSpPr>
        <p:sp>
          <p:nvSpPr>
            <p:cNvPr id="574" name="Shape 574"/>
            <p:cNvSpPr/>
            <p:nvPr/>
          </p:nvSpPr>
          <p:spPr>
            <a:xfrm>
              <a:off x="-1" y="0"/>
              <a:ext cx="2844800" cy="1320800"/>
            </a:xfrm>
            <a:prstGeom prst="rect">
              <a:avLst/>
            </a:prstGeom>
            <a:solidFill>
              <a:srgbClr val="595959"/>
            </a:solidFill>
            <a:ln w="1905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77" name="Group 577"/>
            <p:cNvGrpSpPr/>
            <p:nvPr/>
          </p:nvGrpSpPr>
          <p:grpSpPr>
            <a:xfrm>
              <a:off x="668399" y="292184"/>
              <a:ext cx="1507995" cy="736432"/>
              <a:chOff x="0" y="0"/>
              <a:chExt cx="1507994" cy="736431"/>
            </a:xfrm>
          </p:grpSpPr>
          <p:sp>
            <p:nvSpPr>
              <p:cNvPr id="575" name="Shape 575"/>
              <p:cNvSpPr/>
              <p:nvPr/>
            </p:nvSpPr>
            <p:spPr>
              <a:xfrm>
                <a:off x="0" y="0"/>
                <a:ext cx="1507995" cy="736432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ts val="700"/>
                  </a:spcBef>
                  <a:defRPr sz="2000">
                    <a:solidFill>
                      <a:srgbClr val="FFFFFF"/>
                    </a:solidFill>
                    <a:latin typeface="Futura Std Book"/>
                    <a:ea typeface="Futura Std Book"/>
                    <a:cs typeface="Futura Std Book"/>
                    <a:sym typeface="Futura Std Book"/>
                  </a:defRPr>
                </a:pPr>
              </a:p>
            </p:txBody>
          </p:sp>
          <p:sp>
            <p:nvSpPr>
              <p:cNvPr id="576" name="Shape 576"/>
              <p:cNvSpPr/>
              <p:nvPr/>
            </p:nvSpPr>
            <p:spPr>
              <a:xfrm>
                <a:off x="0" y="179620"/>
                <a:ext cx="1507995" cy="3771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6194" tIns="36194" rIns="36194" bIns="36194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  <a:latin typeface="Futura Std Book"/>
                    <a:ea typeface="Futura Std Book"/>
                    <a:cs typeface="Futura Std Book"/>
                    <a:sym typeface="Futura Std Book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000">
                    <a:solidFill>
                      <a:srgbClr val="FFFFFF"/>
                    </a:solidFill>
                  </a:rPr>
                  <a:t>Ensembles</a:t>
                </a:r>
              </a:p>
            </p:txBody>
          </p:sp>
        </p:grpSp>
      </p:grpSp>
      <p:grpSp>
        <p:nvGrpSpPr>
          <p:cNvPr id="583" name="Group 583"/>
          <p:cNvGrpSpPr/>
          <p:nvPr/>
        </p:nvGrpSpPr>
        <p:grpSpPr>
          <a:xfrm>
            <a:off x="348334" y="4786917"/>
            <a:ext cx="2844800" cy="1320801"/>
            <a:chOff x="0" y="0"/>
            <a:chExt cx="2844798" cy="1320800"/>
          </a:xfrm>
        </p:grpSpPr>
        <p:sp>
          <p:nvSpPr>
            <p:cNvPr id="579" name="Shape 579"/>
            <p:cNvSpPr/>
            <p:nvPr/>
          </p:nvSpPr>
          <p:spPr>
            <a:xfrm>
              <a:off x="-1" y="0"/>
              <a:ext cx="2844800" cy="1320800"/>
            </a:xfrm>
            <a:prstGeom prst="rect">
              <a:avLst/>
            </a:prstGeom>
            <a:solidFill>
              <a:srgbClr val="595959"/>
            </a:solidFill>
            <a:ln w="1905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82" name="Group 582"/>
            <p:cNvGrpSpPr/>
            <p:nvPr/>
          </p:nvGrpSpPr>
          <p:grpSpPr>
            <a:xfrm>
              <a:off x="71993" y="292184"/>
              <a:ext cx="2771407" cy="736432"/>
              <a:chOff x="0" y="0"/>
              <a:chExt cx="2771405" cy="736431"/>
            </a:xfrm>
          </p:grpSpPr>
          <p:sp>
            <p:nvSpPr>
              <p:cNvPr id="580" name="Shape 580"/>
              <p:cNvSpPr/>
              <p:nvPr/>
            </p:nvSpPr>
            <p:spPr>
              <a:xfrm>
                <a:off x="-1" y="0"/>
                <a:ext cx="2771407" cy="736432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ts val="700"/>
                  </a:spcBef>
                  <a:defRPr sz="2000">
                    <a:solidFill>
                      <a:srgbClr val="FFFFFF"/>
                    </a:solidFill>
                    <a:latin typeface="Futura Std Book"/>
                    <a:ea typeface="Futura Std Book"/>
                    <a:cs typeface="Futura Std Book"/>
                    <a:sym typeface="Futura Std Book"/>
                  </a:defRPr>
                </a:pPr>
              </a:p>
            </p:txBody>
          </p:sp>
          <p:sp>
            <p:nvSpPr>
              <p:cNvPr id="581" name="Shape 581"/>
              <p:cNvSpPr/>
              <p:nvPr/>
            </p:nvSpPr>
            <p:spPr>
              <a:xfrm>
                <a:off x="-1" y="179620"/>
                <a:ext cx="2771407" cy="3771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6194" tIns="36194" rIns="36194" bIns="36194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  <a:latin typeface="Futura Std Book"/>
                    <a:ea typeface="Futura Std Book"/>
                    <a:cs typeface="Futura Std Book"/>
                    <a:sym typeface="Futura Std Book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000">
                    <a:solidFill>
                      <a:srgbClr val="FFFFFF"/>
                    </a:solidFill>
                  </a:rPr>
                  <a:t>Deep Neural Networks</a:t>
                </a:r>
              </a:p>
            </p:txBody>
          </p:sp>
        </p:grpSp>
      </p:grpSp>
      <p:sp>
        <p:nvSpPr>
          <p:cNvPr id="584" name="Shape 584"/>
          <p:cNvSpPr/>
          <p:nvPr/>
        </p:nvSpPr>
        <p:spPr>
          <a:xfrm>
            <a:off x="216155" y="455949"/>
            <a:ext cx="870237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70000"/>
              </a:lnSpc>
            </a:pPr>
            <a:r>
              <a:rPr sz="4400">
                <a:latin typeface="Futura LT Pro Book"/>
                <a:ea typeface="Futura LT Pro Book"/>
                <a:cs typeface="Futura LT Pro Book"/>
                <a:sym typeface="Futura LT Pro Book"/>
              </a:rPr>
              <a:t>Algorithms on H</a:t>
            </a:r>
            <a:r>
              <a:rPr sz="3200">
                <a:latin typeface="Futura LT Pro Book"/>
                <a:ea typeface="Futura LT Pro Book"/>
                <a:cs typeface="Futura LT Pro Book"/>
                <a:sym typeface="Futura LT Pro Book"/>
              </a:rPr>
              <a:t>2</a:t>
            </a:r>
            <a:r>
              <a:rPr sz="4400">
                <a:latin typeface="Futura LT Pro Book"/>
                <a:ea typeface="Futura LT Pro Book"/>
                <a:cs typeface="Futura LT Pro Book"/>
                <a:sym typeface="Futura LT Pro Book"/>
              </a:rPr>
              <a:t>O</a:t>
            </a:r>
          </a:p>
        </p:txBody>
      </p:sp>
      <p:sp>
        <p:nvSpPr>
          <p:cNvPr id="585" name="Shape 585"/>
          <p:cNvSpPr/>
          <p:nvPr/>
        </p:nvSpPr>
        <p:spPr>
          <a:xfrm>
            <a:off x="3704714" y="2013439"/>
            <a:ext cx="5077864" cy="1241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954" tIns="20954" rIns="20954" bIns="20954" anchor="ctr">
            <a:spAutoFit/>
          </a:bodyPr>
          <a:lstStyle/>
          <a:p>
            <a:pPr lvl="1" marL="285750" indent="-285750" defTabSz="48895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1">
                <a:latin typeface="Futura LT Pro Light"/>
                <a:ea typeface="Futura LT Pro Light"/>
                <a:cs typeface="Futura LT Pro Light"/>
                <a:sym typeface="Futura LT Pro Light"/>
              </a:rPr>
              <a:t>Generalized Linear Models</a:t>
            </a:r>
            <a:r>
              <a:rPr>
                <a:latin typeface="Futura LT Pro Light"/>
                <a:ea typeface="Futura LT Pro Light"/>
                <a:cs typeface="Futura LT Pro Light"/>
                <a:sym typeface="Futura LT Pro Light"/>
              </a:rPr>
              <a:t>: Binomial, Gaussian, Gamma, Poisson and Tweedie</a:t>
            </a:r>
            <a:endParaRPr>
              <a:latin typeface="Futura LT Pro Light"/>
              <a:ea typeface="Futura LT Pro Light"/>
              <a:cs typeface="Futura LT Pro Light"/>
              <a:sym typeface="Futura LT Pro Light"/>
            </a:endParaRPr>
          </a:p>
          <a:p>
            <a:pPr lvl="1" marL="285750" indent="-285750" defTabSz="48895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1">
                <a:latin typeface="Futura LT Pro Light"/>
                <a:ea typeface="Futura LT Pro Light"/>
                <a:cs typeface="Futura LT Pro Light"/>
                <a:sym typeface="Futura LT Pro Light"/>
              </a:rPr>
              <a:t>Cox Proportional Hazards Models</a:t>
            </a:r>
            <a:endParaRPr b="1">
              <a:latin typeface="Futura LT Pro Light"/>
              <a:ea typeface="Futura LT Pro Light"/>
              <a:cs typeface="Futura LT Pro Light"/>
              <a:sym typeface="Futura LT Pro Light"/>
            </a:endParaRPr>
          </a:p>
          <a:p>
            <a:pPr lvl="1" marL="285750" indent="-285750" defTabSz="48895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1">
                <a:latin typeface="Futura LT Pro Light"/>
                <a:ea typeface="Futura LT Pro Light"/>
                <a:cs typeface="Futura LT Pro Light"/>
                <a:sym typeface="Futura LT Pro Light"/>
              </a:rPr>
              <a:t>Naïve Bayes </a:t>
            </a:r>
          </a:p>
        </p:txBody>
      </p:sp>
      <p:sp>
        <p:nvSpPr>
          <p:cNvPr id="586" name="Shape 586"/>
          <p:cNvSpPr/>
          <p:nvPr/>
        </p:nvSpPr>
        <p:spPr>
          <a:xfrm>
            <a:off x="3704714" y="3312745"/>
            <a:ext cx="5090636" cy="1480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954" tIns="20954" rIns="20954" bIns="20954" anchor="ctr">
            <a:spAutoFit/>
          </a:bodyPr>
          <a:lstStyle/>
          <a:p>
            <a:pPr lvl="1" marL="285750" indent="-285750" defTabSz="48895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1">
                <a:latin typeface="Futura LT Pro Light"/>
                <a:ea typeface="Futura LT Pro Light"/>
                <a:cs typeface="Futura LT Pro Light"/>
                <a:sym typeface="Futura LT Pro Light"/>
              </a:rPr>
              <a:t>Distributed Random Forest</a:t>
            </a:r>
            <a:r>
              <a:rPr>
                <a:latin typeface="Futura LT Pro Light"/>
                <a:ea typeface="Futura LT Pro Light"/>
                <a:cs typeface="Futura LT Pro Light"/>
                <a:sym typeface="Futura LT Pro Light"/>
              </a:rPr>
              <a:t>: Classification or regression models</a:t>
            </a:r>
            <a:endParaRPr>
              <a:latin typeface="Futura LT Pro Light"/>
              <a:ea typeface="Futura LT Pro Light"/>
              <a:cs typeface="Futura LT Pro Light"/>
              <a:sym typeface="Futura LT Pro Light"/>
            </a:endParaRPr>
          </a:p>
          <a:p>
            <a:pPr lvl="1" marL="285750" indent="-285750" defTabSz="48895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1">
                <a:latin typeface="Futura LT Pro Light"/>
                <a:ea typeface="Futura LT Pro Light"/>
                <a:cs typeface="Futura LT Pro Light"/>
                <a:sym typeface="Futura LT Pro Light"/>
              </a:rPr>
              <a:t>Gradient Boosting Machine</a:t>
            </a:r>
            <a:r>
              <a:rPr>
                <a:latin typeface="Futura LT Pro Light"/>
                <a:ea typeface="Futura LT Pro Light"/>
                <a:cs typeface="Futura LT Pro Light"/>
                <a:sym typeface="Futura LT Pro Light"/>
              </a:rPr>
              <a:t>: Produces an ensemble of decision trees with increasing refined approximations</a:t>
            </a:r>
          </a:p>
        </p:txBody>
      </p:sp>
      <p:sp>
        <p:nvSpPr>
          <p:cNvPr id="587" name="Shape 587"/>
          <p:cNvSpPr/>
          <p:nvPr/>
        </p:nvSpPr>
        <p:spPr>
          <a:xfrm>
            <a:off x="3704714" y="4879506"/>
            <a:ext cx="5090636" cy="1159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954" tIns="20954" rIns="20954" bIns="20954" anchor="ctr">
            <a:spAutoFit/>
          </a:bodyPr>
          <a:lstStyle/>
          <a:p>
            <a:pPr lvl="1" marL="285750" indent="-285750" defTabSz="48895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1">
                <a:latin typeface="Futura LT Pro Light"/>
                <a:ea typeface="Futura LT Pro Light"/>
                <a:cs typeface="Futura LT Pro Light"/>
                <a:sym typeface="Futura LT Pro Light"/>
              </a:rPr>
              <a:t>Deep learning</a:t>
            </a:r>
            <a:r>
              <a:rPr>
                <a:latin typeface="Futura LT Pro Light"/>
                <a:ea typeface="Futura LT Pro Light"/>
                <a:cs typeface="Futura LT Pro Light"/>
                <a:sym typeface="Futura LT Pro Light"/>
              </a:rPr>
              <a:t>: Create multi-layer feed forward neural networks starting with an input layer followed by multiple layers of nonlinear transformations</a:t>
            </a:r>
          </a:p>
        </p:txBody>
      </p:sp>
      <p:sp>
        <p:nvSpPr>
          <p:cNvPr id="588" name="Shape 588"/>
          <p:cNvSpPr/>
          <p:nvPr/>
        </p:nvSpPr>
        <p:spPr>
          <a:xfrm>
            <a:off x="348337" y="1262181"/>
            <a:ext cx="8193221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400">
                <a:latin typeface="Futura LT Pro Book"/>
                <a:ea typeface="Futura LT Pro Book"/>
                <a:cs typeface="Futura LT Pro Book"/>
                <a:sym typeface="Futura LT Pro Book"/>
              </a:defRPr>
            </a:lvl1pPr>
          </a:lstStyle>
          <a:p>
            <a:pPr lvl="0">
              <a:defRPr i="0" sz="1800"/>
            </a:pPr>
            <a:r>
              <a:rPr i="1" sz="2400"/>
              <a:t>Supervised Learning</a:t>
            </a:r>
          </a:p>
        </p:txBody>
      </p:sp>
      <p:grpSp>
        <p:nvGrpSpPr>
          <p:cNvPr id="593" name="Group 593"/>
          <p:cNvGrpSpPr/>
          <p:nvPr/>
        </p:nvGrpSpPr>
        <p:grpSpPr>
          <a:xfrm>
            <a:off x="348336" y="1973943"/>
            <a:ext cx="2844800" cy="1320801"/>
            <a:chOff x="0" y="0"/>
            <a:chExt cx="2844798" cy="1320800"/>
          </a:xfrm>
        </p:grpSpPr>
        <p:sp>
          <p:nvSpPr>
            <p:cNvPr id="589" name="Shape 589"/>
            <p:cNvSpPr/>
            <p:nvPr/>
          </p:nvSpPr>
          <p:spPr>
            <a:xfrm>
              <a:off x="-1" y="0"/>
              <a:ext cx="2844800" cy="1320800"/>
            </a:xfrm>
            <a:prstGeom prst="rect">
              <a:avLst/>
            </a:prstGeom>
            <a:solidFill>
              <a:srgbClr val="595959"/>
            </a:solidFill>
            <a:ln w="1905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92" name="Group 592"/>
            <p:cNvGrpSpPr/>
            <p:nvPr/>
          </p:nvGrpSpPr>
          <p:grpSpPr>
            <a:xfrm>
              <a:off x="339644" y="349476"/>
              <a:ext cx="2236103" cy="736432"/>
              <a:chOff x="0" y="0"/>
              <a:chExt cx="2236101" cy="736431"/>
            </a:xfrm>
          </p:grpSpPr>
          <p:sp>
            <p:nvSpPr>
              <p:cNvPr id="590" name="Shape 590"/>
              <p:cNvSpPr/>
              <p:nvPr/>
            </p:nvSpPr>
            <p:spPr>
              <a:xfrm>
                <a:off x="-1" y="0"/>
                <a:ext cx="2236103" cy="736432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ts val="700"/>
                  </a:spcBef>
                  <a:defRPr sz="2000">
                    <a:solidFill>
                      <a:srgbClr val="FFFFFF"/>
                    </a:solidFill>
                    <a:latin typeface="Futura Std Book"/>
                    <a:ea typeface="Futura Std Book"/>
                    <a:cs typeface="Futura Std Book"/>
                    <a:sym typeface="Futura Std Book"/>
                  </a:defRPr>
                </a:pPr>
              </a:p>
            </p:txBody>
          </p:sp>
          <p:sp>
            <p:nvSpPr>
              <p:cNvPr id="591" name="Shape 591"/>
              <p:cNvSpPr/>
              <p:nvPr/>
            </p:nvSpPr>
            <p:spPr>
              <a:xfrm>
                <a:off x="-1" y="179620"/>
                <a:ext cx="2236103" cy="3771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6194" tIns="36194" rIns="36194" bIns="36194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  <a:latin typeface="Futura Std Book"/>
                    <a:ea typeface="Futura Std Book"/>
                    <a:cs typeface="Futura Std Book"/>
                    <a:sym typeface="Futura Std Book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000">
                    <a:solidFill>
                      <a:srgbClr val="FFFFFF"/>
                    </a:solidFill>
                  </a:rPr>
                  <a:t>Statistical Analysis</a:t>
                </a:r>
              </a:p>
            </p:txBody>
          </p:sp>
        </p:grpSp>
      </p:grpSp>
      <p:sp>
        <p:nvSpPr>
          <p:cNvPr id="594" name="Shape 594"/>
          <p:cNvSpPr/>
          <p:nvPr/>
        </p:nvSpPr>
        <p:spPr>
          <a:xfrm>
            <a:off x="3450923" y="1973943"/>
            <a:ext cx="1" cy="1320801"/>
          </a:xfrm>
          <a:prstGeom prst="line">
            <a:avLst/>
          </a:prstGeom>
          <a:ln w="57150">
            <a:solidFill>
              <a:srgbClr val="FBE93A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95" name="Shape 595"/>
          <p:cNvSpPr/>
          <p:nvPr/>
        </p:nvSpPr>
        <p:spPr>
          <a:xfrm>
            <a:off x="3450923" y="3409529"/>
            <a:ext cx="1" cy="1286493"/>
          </a:xfrm>
          <a:prstGeom prst="line">
            <a:avLst/>
          </a:prstGeom>
          <a:ln w="57150">
            <a:solidFill>
              <a:srgbClr val="FBE93A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96" name="Shape 596"/>
          <p:cNvSpPr/>
          <p:nvPr/>
        </p:nvSpPr>
        <p:spPr>
          <a:xfrm>
            <a:off x="3450923" y="4810807"/>
            <a:ext cx="1" cy="1296911"/>
          </a:xfrm>
          <a:prstGeom prst="line">
            <a:avLst/>
          </a:prstGeom>
          <a:ln w="57150">
            <a:solidFill>
              <a:srgbClr val="FBE93A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