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71" r:id="rId2"/>
    <p:sldId id="583" r:id="rId3"/>
    <p:sldId id="277" r:id="rId4"/>
    <p:sldId id="565" r:id="rId5"/>
    <p:sldId id="566" r:id="rId6"/>
    <p:sldId id="567" r:id="rId7"/>
    <p:sldId id="568" r:id="rId8"/>
    <p:sldId id="569" r:id="rId9"/>
    <p:sldId id="570" r:id="rId10"/>
    <p:sldId id="571" r:id="rId11"/>
    <p:sldId id="572" r:id="rId12"/>
    <p:sldId id="573" r:id="rId13"/>
    <p:sldId id="396" r:id="rId14"/>
    <p:sldId id="562" r:id="rId15"/>
    <p:sldId id="563" r:id="rId16"/>
    <p:sldId id="540" r:id="rId17"/>
    <p:sldId id="580" r:id="rId18"/>
    <p:sldId id="555" r:id="rId19"/>
    <p:sldId id="548" r:id="rId20"/>
    <p:sldId id="549" r:id="rId21"/>
    <p:sldId id="550" r:id="rId22"/>
    <p:sldId id="553" r:id="rId23"/>
    <p:sldId id="546" r:id="rId24"/>
    <p:sldId id="557" r:id="rId25"/>
    <p:sldId id="558" r:id="rId26"/>
    <p:sldId id="564" r:id="rId27"/>
    <p:sldId id="536" r:id="rId28"/>
    <p:sldId id="584" r:id="rId2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McJannet" initials="" lastIdx="2" clrIdx="0"/>
  <p:cmAuthor id="1" name="David Schorow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28"/>
    <a:srgbClr val="84D12F"/>
    <a:srgbClr val="7FBD53"/>
    <a:srgbClr val="2F9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89275" autoAdjust="0"/>
  </p:normalViewPr>
  <p:slideViewPr>
    <p:cSldViewPr snapToGrid="0" snapToObjects="1">
      <p:cViewPr varScale="1">
        <p:scale>
          <a:sx n="105" d="100"/>
          <a:sy n="105" d="100"/>
        </p:scale>
        <p:origin x="-1264" y="-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47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712E4-16E2-3546-BEE8-BF686527E0AB}" type="datetimeFigureOut">
              <a:rPr lang="en-US" smtClean="0"/>
              <a:pPr/>
              <a:t>12/21/15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3ED54-26F3-BA45-8332-245FA7EE4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093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AAD08-77AB-C840-8F52-1CD9AC3D73F9}" type="datetimeFigureOut">
              <a:rPr lang="en-US" smtClean="0"/>
              <a:pPr/>
              <a:t>12/21/15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8096-F329-7647-8BCC-856D6F856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31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8096-F329-7647-8BCC-856D6F856E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9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6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image2_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825" cy="344486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40099" y="987425"/>
            <a:ext cx="1846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1817942"/>
            <a:ext cx="11238523" cy="14558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454025">
              <a:tabLst/>
              <a:defRPr sz="44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 Goes Here (maximum two lines)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9075" y="6311551"/>
            <a:ext cx="4519787" cy="470780"/>
          </a:xfrm>
          <a:prstGeom prst="rect">
            <a:avLst/>
          </a:prstGeom>
        </p:spPr>
        <p:txBody>
          <a:bodyPr vert="horz"/>
          <a:lstStyle>
            <a:lvl1pPr algn="l">
              <a:buFont typeface="Arial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dirty="0" smtClean="0"/>
              <a:t>Date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22051" y="3440073"/>
            <a:ext cx="5266776" cy="64027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lIns="91440" anchor="ctr" anchorCtr="0">
            <a:noAutofit/>
          </a:bodyPr>
          <a:lstStyle>
            <a:lvl1pPr marL="109728" indent="0" algn="l"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Tagline or Speaker Name</a:t>
            </a:r>
            <a:endParaRPr lang="en-US" dirty="0"/>
          </a:p>
        </p:txBody>
      </p:sp>
      <p:pic>
        <p:nvPicPr>
          <p:cNvPr id="13" name="Picture 12" descr="Hor_WhiteLogo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51" y="356318"/>
            <a:ext cx="1719072" cy="6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1096994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376"/>
              </a:spcBef>
              <a:buClr>
                <a:srgbClr val="69BE28"/>
              </a:buClr>
              <a:buFont typeface="Wingdings" charset="2"/>
              <a:buNone/>
              <a:defRPr sz="2400" b="1" i="0" baseline="0">
                <a:latin typeface="Arial"/>
                <a:cs typeface="Arial"/>
              </a:defRPr>
            </a:lvl1pPr>
            <a:lvl2pPr marL="0" indent="0" defTabSz="58738">
              <a:spcBef>
                <a:spcPts val="776"/>
              </a:spcBef>
              <a:buFont typeface="Lucida Grande"/>
              <a:buNone/>
              <a:tabLst/>
              <a:defRPr sz="2000">
                <a:solidFill>
                  <a:srgbClr val="1E1E1E"/>
                </a:solidFill>
              </a:defRPr>
            </a:lvl2pPr>
            <a:lvl3pPr marL="166688" indent="-166688" defTabSz="282575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rgbClr val="1E1E1E"/>
                </a:solidFill>
              </a:defRPr>
            </a:lvl3pPr>
            <a:lvl4pPr marL="396875" indent="-171450" defTabSz="282575">
              <a:spcBef>
                <a:spcPts val="776"/>
              </a:spcBef>
              <a:spcAft>
                <a:spcPts val="0"/>
              </a:spcAft>
              <a:defRPr sz="1600">
                <a:solidFill>
                  <a:srgbClr val="1E1E1E"/>
                </a:solidFill>
              </a:defRPr>
            </a:lvl4pPr>
            <a:lvl5pPr marL="627063" indent="-176213" defTabSz="282575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496539" y="6398745"/>
            <a:ext cx="4611301" cy="2465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91440" rIns="91440" bIns="91440" rtlCol="0" anchor="ctr" anchorCtr="0">
            <a:noAutofit/>
          </a:bodyPr>
          <a:lstStyle/>
          <a:p>
            <a:pPr algn="ctr"/>
            <a:r>
              <a:rPr lang="en-US" sz="11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HORTONWORKS CONFIDENTIAL &amp; PROPRIETARY INFORMATION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5214108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32"/>
              </a:spcBef>
              <a:buClr>
                <a:srgbClr val="69BE28"/>
              </a:buClr>
              <a:buFont typeface="Wingdings" charset="2"/>
              <a:buNone/>
              <a:defRPr sz="2400" b="1" i="0">
                <a:latin typeface="Arial"/>
                <a:cs typeface="Arial"/>
              </a:defRPr>
            </a:lvl1pPr>
            <a:lvl2pPr marL="0" indent="0">
              <a:spcBef>
                <a:spcPts val="776"/>
              </a:spcBef>
              <a:spcAft>
                <a:spcPts val="0"/>
              </a:spcAft>
              <a:buFont typeface="Lucida Grande"/>
              <a:buNone/>
              <a:defRPr sz="2000">
                <a:solidFill>
                  <a:srgbClr val="1E1E1E"/>
                </a:solidFill>
              </a:defRPr>
            </a:lvl2pPr>
            <a:lvl3pPr marL="166688" indent="-166688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rgbClr val="1E1E1E"/>
                </a:solidFill>
              </a:defRPr>
            </a:lvl3pPr>
            <a:lvl4pPr marL="395288" indent="-160338" defTabSz="-168275">
              <a:spcBef>
                <a:spcPts val="776"/>
              </a:spcBef>
              <a:spcAft>
                <a:spcPts val="0"/>
              </a:spcAft>
              <a:defRPr sz="1600" baseline="0">
                <a:solidFill>
                  <a:srgbClr val="1E1E1E"/>
                </a:solidFill>
              </a:defRPr>
            </a:lvl4pPr>
            <a:lvl5pPr marL="631825" indent="-176213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tabLst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363389" y="1103260"/>
            <a:ext cx="5214108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32"/>
              </a:spcBef>
              <a:buClr>
                <a:srgbClr val="69BE28"/>
              </a:buClr>
              <a:buFont typeface="Wingdings" charset="2"/>
              <a:buNone/>
              <a:defRPr sz="2400" b="1" i="0">
                <a:latin typeface="Arial"/>
                <a:cs typeface="Arial"/>
              </a:defRPr>
            </a:lvl1pPr>
            <a:lvl2pPr marL="0" indent="0">
              <a:spcBef>
                <a:spcPts val="776"/>
              </a:spcBef>
              <a:spcAft>
                <a:spcPts val="0"/>
              </a:spcAft>
              <a:buFont typeface="Lucida Grande"/>
              <a:buNone/>
              <a:defRPr sz="2000">
                <a:solidFill>
                  <a:srgbClr val="1E1E1E"/>
                </a:solidFill>
              </a:defRPr>
            </a:lvl2pPr>
            <a:lvl3pPr marL="166688" indent="-166688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rgbClr val="1E1E1E"/>
                </a:solidFill>
              </a:defRPr>
            </a:lvl3pPr>
            <a:lvl4pPr marL="392113" indent="-171450">
              <a:spcBef>
                <a:spcPts val="776"/>
              </a:spcBef>
              <a:spcAft>
                <a:spcPts val="0"/>
              </a:spcAft>
              <a:defRPr sz="1600">
                <a:solidFill>
                  <a:srgbClr val="1E1E1E"/>
                </a:solidFill>
              </a:defRPr>
            </a:lvl4pPr>
            <a:lvl5pPr marL="631825" indent="-176213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tabLst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96539" y="6398745"/>
            <a:ext cx="4611301" cy="2465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91440" rIns="91440" bIns="91440" rtlCol="0" anchor="ctr" anchorCtr="0">
            <a:noAutofit/>
          </a:bodyPr>
          <a:lstStyle/>
          <a:p>
            <a:pPr algn="ctr"/>
            <a:r>
              <a:rPr lang="en-US" sz="11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HORTONWORKS CONFIDENTIAL &amp; PROPRIETARY INFORMATION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345621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66452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496539" y="6398745"/>
            <a:ext cx="4611301" cy="2465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91440" rIns="91440" bIns="91440" rtlCol="0" anchor="ctr" anchorCtr="0">
            <a:noAutofit/>
          </a:bodyPr>
          <a:lstStyle/>
          <a:p>
            <a:pPr algn="ctr"/>
            <a:r>
              <a:rPr lang="en-US" sz="11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HORTONWORKS CONFIDENTIAL &amp; PROPRIETARY INFORMATION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496539" y="6398745"/>
            <a:ext cx="4611301" cy="2465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91440" rIns="91440" bIns="91440" rtlCol="0" anchor="ctr" anchorCtr="0">
            <a:noAutofit/>
          </a:bodyPr>
          <a:lstStyle/>
          <a:p>
            <a:pPr algn="ctr"/>
            <a:r>
              <a:rPr lang="en-US" sz="11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HORTONWORKS CONFIDENTIAL &amp; PROPRIETARY INFORMATION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image2_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825" cy="344486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1E1E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40099" y="987425"/>
            <a:ext cx="1846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1817942"/>
            <a:ext cx="11238523" cy="14558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454025">
              <a:tabLst/>
              <a:defRPr sz="44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 Goes Here (maximum two lines)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9075" y="6311551"/>
            <a:ext cx="4519787" cy="470780"/>
          </a:xfrm>
          <a:prstGeom prst="rect">
            <a:avLst/>
          </a:prstGeom>
        </p:spPr>
        <p:txBody>
          <a:bodyPr vert="horz"/>
          <a:lstStyle>
            <a:lvl1pPr algn="l">
              <a:buFont typeface="Arial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dirty="0" smtClean="0"/>
              <a:t>Date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22051" y="3440073"/>
            <a:ext cx="5266776" cy="64027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lIns="91440" anchor="ctr" anchorCtr="0">
            <a:noAutofit/>
          </a:bodyPr>
          <a:lstStyle>
            <a:lvl1pPr marL="109728" indent="0" algn="l"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Tagline or Speaker Name</a:t>
            </a:r>
            <a:endParaRPr lang="en-US" dirty="0"/>
          </a:p>
        </p:txBody>
      </p:sp>
      <p:pic>
        <p:nvPicPr>
          <p:cNvPr id="13" name="Picture 12" descr="Hor_WhiteLogo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51" y="356318"/>
            <a:ext cx="1719072" cy="6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image5_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825" cy="344486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1E1E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40099" y="987425"/>
            <a:ext cx="1846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1817942"/>
            <a:ext cx="11238523" cy="14558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454025">
              <a:tabLst/>
              <a:defRPr sz="44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 Goes Here (maximum two lines)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9075" y="6311551"/>
            <a:ext cx="4519787" cy="470780"/>
          </a:xfrm>
          <a:prstGeom prst="rect">
            <a:avLst/>
          </a:prstGeom>
        </p:spPr>
        <p:txBody>
          <a:bodyPr vert="horz"/>
          <a:lstStyle>
            <a:lvl1pPr algn="l">
              <a:buFont typeface="Arial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dirty="0" smtClean="0"/>
              <a:t>Date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22051" y="3440073"/>
            <a:ext cx="5266776" cy="64027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lIns="91440" anchor="ctr" anchorCtr="0">
            <a:noAutofit/>
          </a:bodyPr>
          <a:lstStyle>
            <a:lvl1pPr marL="109728" indent="0" algn="l"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Tagline or Speaker Name</a:t>
            </a:r>
            <a:endParaRPr lang="en-US" dirty="0"/>
          </a:p>
        </p:txBody>
      </p:sp>
      <p:pic>
        <p:nvPicPr>
          <p:cNvPr id="13" name="Picture 12" descr="Hor_WhiteLogo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51" y="356318"/>
            <a:ext cx="1719072" cy="6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1E1E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1713731"/>
            <a:ext cx="11010311" cy="22602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454025">
              <a:tabLst/>
              <a:defRPr sz="48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Divider Title Goes Here (maximum three lines)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073" y="4026908"/>
            <a:ext cx="11010311" cy="908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Optional Subhead or Speaker Name (maximum two lines)</a:t>
            </a:r>
            <a:endParaRPr lang="en-US" dirty="0"/>
          </a:p>
        </p:txBody>
      </p:sp>
      <p:pic>
        <p:nvPicPr>
          <p:cNvPr id="5" name="Picture 4" descr="Hor_White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231" y="6090521"/>
            <a:ext cx="1302849" cy="5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image4_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"/>
            <a:ext cx="12188825" cy="313945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1E1E"/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14510"/>
            <a:ext cx="12188825" cy="114349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1E1E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949334"/>
            <a:ext cx="11010311" cy="152034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454025">
              <a:tabLst/>
              <a:defRPr sz="48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Divider Title Goes Here (maximum two lines)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073" y="2522589"/>
            <a:ext cx="11010311" cy="640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Optional Subhead or Speaker Name (maximum one line)</a:t>
            </a:r>
            <a:endParaRPr lang="en-US" dirty="0"/>
          </a:p>
        </p:txBody>
      </p:sp>
      <p:pic>
        <p:nvPicPr>
          <p:cNvPr id="10" name="Picture 9" descr="Hor_Whit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231" y="6090521"/>
            <a:ext cx="1302849" cy="5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12188825" cy="3973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1E1E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1713729"/>
            <a:ext cx="11010311" cy="2260262"/>
          </a:xfrm>
          <a:prstGeom prst="rect">
            <a:avLst/>
          </a:prstGeom>
          <a:noFill/>
        </p:spPr>
        <p:txBody>
          <a:bodyPr wrap="square" bIns="137160" anchor="b" anchorCtr="0">
            <a:noAutofit/>
          </a:bodyPr>
          <a:lstStyle>
            <a:lvl1pPr marL="0" indent="0" algn="l" defTabSz="454025">
              <a:spcAft>
                <a:spcPts val="0"/>
              </a:spcAft>
              <a:tabLst/>
              <a:defRPr sz="48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Divider Title Goes Here (maximum three lines)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073" y="4056298"/>
            <a:ext cx="11010311" cy="9616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aseline="0">
                <a:solidFill>
                  <a:srgbClr val="818A8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Optional Subhead or Speaker Name (maximum two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1096994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376"/>
              </a:spcBef>
              <a:buClr>
                <a:srgbClr val="69BE28"/>
              </a:buClr>
              <a:buFont typeface="Wingdings" charset="2"/>
              <a:buNone/>
              <a:defRPr sz="2400" b="1" i="0" baseline="0">
                <a:latin typeface="Arial"/>
                <a:cs typeface="Arial"/>
              </a:defRPr>
            </a:lvl1pPr>
            <a:lvl2pPr marL="0" indent="0" defTabSz="58738">
              <a:spcBef>
                <a:spcPts val="776"/>
              </a:spcBef>
              <a:buFont typeface="Lucida Grande"/>
              <a:buNone/>
              <a:tabLst/>
              <a:defRPr sz="2000">
                <a:solidFill>
                  <a:srgbClr val="1E1E1E"/>
                </a:solidFill>
              </a:defRPr>
            </a:lvl2pPr>
            <a:lvl3pPr marL="166688" indent="-166688" defTabSz="282575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rgbClr val="1E1E1E"/>
                </a:solidFill>
              </a:defRPr>
            </a:lvl3pPr>
            <a:lvl4pPr marL="396875" indent="-171450" defTabSz="282575">
              <a:spcBef>
                <a:spcPts val="776"/>
              </a:spcBef>
              <a:spcAft>
                <a:spcPts val="0"/>
              </a:spcAft>
              <a:defRPr sz="1600">
                <a:solidFill>
                  <a:srgbClr val="1E1E1E"/>
                </a:solidFill>
              </a:defRPr>
            </a:lvl4pPr>
            <a:lvl5pPr marL="627063" indent="-176213" defTabSz="282575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image5_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825" cy="3444865"/>
          </a:xfrm>
          <a:prstGeom prst="rect">
            <a:avLst/>
          </a:prstGeom>
          <a:solidFill>
            <a:srgbClr val="69BE2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40099" y="987425"/>
            <a:ext cx="1846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1817942"/>
            <a:ext cx="11238523" cy="14558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454025">
              <a:tabLst/>
              <a:defRPr sz="44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 Goes Here (maximum two lines)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9075" y="6311551"/>
            <a:ext cx="4519787" cy="470780"/>
          </a:xfrm>
          <a:prstGeom prst="rect">
            <a:avLst/>
          </a:prstGeom>
        </p:spPr>
        <p:txBody>
          <a:bodyPr vert="horz"/>
          <a:lstStyle>
            <a:lvl1pPr algn="l">
              <a:buFont typeface="Arial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dirty="0" smtClean="0"/>
              <a:t>Date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22051" y="3440073"/>
            <a:ext cx="5266776" cy="64027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lIns="91440" anchor="ctr" anchorCtr="0">
            <a:noAutofit/>
          </a:bodyPr>
          <a:lstStyle>
            <a:lvl1pPr marL="109728" indent="0" algn="l"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Tagline or Speaker Name</a:t>
            </a:r>
            <a:endParaRPr lang="en-US" dirty="0"/>
          </a:p>
        </p:txBody>
      </p:sp>
      <p:pic>
        <p:nvPicPr>
          <p:cNvPr id="13" name="Picture 12" descr="Hor_WhiteLogo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51" y="356318"/>
            <a:ext cx="1719072" cy="6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5214108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32"/>
              </a:spcBef>
              <a:buClr>
                <a:srgbClr val="69BE28"/>
              </a:buClr>
              <a:buFont typeface="Wingdings" charset="2"/>
              <a:buNone/>
              <a:defRPr sz="2400" b="1" i="0">
                <a:latin typeface="Arial"/>
                <a:cs typeface="Arial"/>
              </a:defRPr>
            </a:lvl1pPr>
            <a:lvl2pPr marL="0" indent="0">
              <a:spcBef>
                <a:spcPts val="776"/>
              </a:spcBef>
              <a:spcAft>
                <a:spcPts val="0"/>
              </a:spcAft>
              <a:buFont typeface="Lucida Grande"/>
              <a:buNone/>
              <a:defRPr sz="2000">
                <a:solidFill>
                  <a:srgbClr val="1E1E1E"/>
                </a:solidFill>
              </a:defRPr>
            </a:lvl2pPr>
            <a:lvl3pPr marL="166688" indent="-166688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rgbClr val="1E1E1E"/>
                </a:solidFill>
              </a:defRPr>
            </a:lvl3pPr>
            <a:lvl4pPr marL="395288" indent="-160338" defTabSz="-168275">
              <a:spcBef>
                <a:spcPts val="776"/>
              </a:spcBef>
              <a:spcAft>
                <a:spcPts val="0"/>
              </a:spcAft>
              <a:defRPr sz="1600" baseline="0">
                <a:solidFill>
                  <a:srgbClr val="1E1E1E"/>
                </a:solidFill>
              </a:defRPr>
            </a:lvl4pPr>
            <a:lvl5pPr marL="631825" indent="-176213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tabLst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363389" y="1103260"/>
            <a:ext cx="5214108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32"/>
              </a:spcBef>
              <a:buClr>
                <a:srgbClr val="69BE28"/>
              </a:buClr>
              <a:buFont typeface="Wingdings" charset="2"/>
              <a:buNone/>
              <a:defRPr sz="2400" b="1" i="0">
                <a:latin typeface="Arial"/>
                <a:cs typeface="Arial"/>
              </a:defRPr>
            </a:lvl1pPr>
            <a:lvl2pPr marL="0" indent="0">
              <a:spcBef>
                <a:spcPts val="776"/>
              </a:spcBef>
              <a:spcAft>
                <a:spcPts val="0"/>
              </a:spcAft>
              <a:buFont typeface="Lucida Grande"/>
              <a:buNone/>
              <a:defRPr sz="2000">
                <a:solidFill>
                  <a:srgbClr val="1E1E1E"/>
                </a:solidFill>
              </a:defRPr>
            </a:lvl2pPr>
            <a:lvl3pPr marL="166688" indent="-166688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rgbClr val="1E1E1E"/>
                </a:solidFill>
              </a:defRPr>
            </a:lvl3pPr>
            <a:lvl4pPr marL="392113" indent="-171450">
              <a:spcBef>
                <a:spcPts val="776"/>
              </a:spcBef>
              <a:spcAft>
                <a:spcPts val="0"/>
              </a:spcAft>
              <a:defRPr sz="1600">
                <a:solidFill>
                  <a:srgbClr val="1E1E1E"/>
                </a:solidFill>
              </a:defRPr>
            </a:lvl4pPr>
            <a:lvl5pPr marL="631825" indent="-176213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tabLst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345621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66452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idential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1096994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376"/>
              </a:spcBef>
              <a:buClr>
                <a:srgbClr val="69BE28"/>
              </a:buClr>
              <a:buFont typeface="Wingdings" charset="2"/>
              <a:buNone/>
              <a:defRPr sz="2400" b="1" i="0" baseline="0">
                <a:latin typeface="Arial"/>
                <a:cs typeface="Arial"/>
              </a:defRPr>
            </a:lvl1pPr>
            <a:lvl2pPr marL="0" indent="0" defTabSz="58738">
              <a:spcBef>
                <a:spcPts val="776"/>
              </a:spcBef>
              <a:buFont typeface="Lucida Grande"/>
              <a:buNone/>
              <a:tabLst/>
              <a:defRPr sz="2000">
                <a:solidFill>
                  <a:srgbClr val="1E1E1E"/>
                </a:solidFill>
              </a:defRPr>
            </a:lvl2pPr>
            <a:lvl3pPr marL="166688" indent="-166688" defTabSz="282575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rgbClr val="1E1E1E"/>
                </a:solidFill>
              </a:defRPr>
            </a:lvl3pPr>
            <a:lvl4pPr marL="396875" indent="-171450" defTabSz="282575">
              <a:spcBef>
                <a:spcPts val="776"/>
              </a:spcBef>
              <a:spcAft>
                <a:spcPts val="0"/>
              </a:spcAft>
              <a:defRPr sz="1600">
                <a:solidFill>
                  <a:srgbClr val="1E1E1E"/>
                </a:solidFill>
              </a:defRPr>
            </a:lvl4pPr>
            <a:lvl5pPr marL="627063" indent="-176213" defTabSz="282575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496539" y="6398745"/>
            <a:ext cx="4611301" cy="2465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91440" rIns="91440" bIns="91440" rtlCol="0" anchor="ctr" anchorCtr="0">
            <a:no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Arial"/>
              </a:rPr>
              <a:t>HORTONWORKS CONFIDENTIAL &amp; PROPRIETARY INFORMATION</a:t>
            </a:r>
            <a:endParaRPr lang="en-US" sz="11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2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idential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5214108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32"/>
              </a:spcBef>
              <a:buClr>
                <a:srgbClr val="69BE28"/>
              </a:buClr>
              <a:buFont typeface="Wingdings" charset="2"/>
              <a:buNone/>
              <a:defRPr sz="2400" b="1" i="0">
                <a:latin typeface="Arial"/>
                <a:cs typeface="Arial"/>
              </a:defRPr>
            </a:lvl1pPr>
            <a:lvl2pPr marL="0" indent="0">
              <a:spcBef>
                <a:spcPts val="776"/>
              </a:spcBef>
              <a:spcAft>
                <a:spcPts val="0"/>
              </a:spcAft>
              <a:buFont typeface="Lucida Grande"/>
              <a:buNone/>
              <a:defRPr sz="2000">
                <a:solidFill>
                  <a:srgbClr val="1E1E1E"/>
                </a:solidFill>
              </a:defRPr>
            </a:lvl2pPr>
            <a:lvl3pPr marL="166688" indent="-166688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rgbClr val="1E1E1E"/>
                </a:solidFill>
              </a:defRPr>
            </a:lvl3pPr>
            <a:lvl4pPr marL="395288" indent="-160338" defTabSz="-168275">
              <a:spcBef>
                <a:spcPts val="776"/>
              </a:spcBef>
              <a:spcAft>
                <a:spcPts val="0"/>
              </a:spcAft>
              <a:defRPr sz="1600" baseline="0">
                <a:solidFill>
                  <a:srgbClr val="1E1E1E"/>
                </a:solidFill>
              </a:defRPr>
            </a:lvl4pPr>
            <a:lvl5pPr marL="631825" indent="-176213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tabLst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363389" y="1103260"/>
            <a:ext cx="5214108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32"/>
              </a:spcBef>
              <a:buClr>
                <a:srgbClr val="69BE28"/>
              </a:buClr>
              <a:buFont typeface="Wingdings" charset="2"/>
              <a:buNone/>
              <a:defRPr sz="2400" b="1" i="0">
                <a:latin typeface="Arial"/>
                <a:cs typeface="Arial"/>
              </a:defRPr>
            </a:lvl1pPr>
            <a:lvl2pPr marL="0" indent="0">
              <a:spcBef>
                <a:spcPts val="776"/>
              </a:spcBef>
              <a:spcAft>
                <a:spcPts val="0"/>
              </a:spcAft>
              <a:buFont typeface="Lucida Grande"/>
              <a:buNone/>
              <a:defRPr sz="2000">
                <a:solidFill>
                  <a:srgbClr val="1E1E1E"/>
                </a:solidFill>
              </a:defRPr>
            </a:lvl2pPr>
            <a:lvl3pPr marL="166688" indent="-166688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rgbClr val="1E1E1E"/>
                </a:solidFill>
              </a:defRPr>
            </a:lvl3pPr>
            <a:lvl4pPr marL="392113" indent="-171450">
              <a:spcBef>
                <a:spcPts val="776"/>
              </a:spcBef>
              <a:spcAft>
                <a:spcPts val="0"/>
              </a:spcAft>
              <a:defRPr sz="1600">
                <a:solidFill>
                  <a:srgbClr val="1E1E1E"/>
                </a:solidFill>
              </a:defRPr>
            </a:lvl4pPr>
            <a:lvl5pPr marL="631825" indent="-176213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tabLst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96539" y="6398745"/>
            <a:ext cx="4611301" cy="2465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91440" rIns="91440" bIns="91440" rtlCol="0" anchor="ctr" anchorCtr="0">
            <a:no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Arial"/>
              </a:rPr>
              <a:t>HORTONWORKS CONFIDENTIAL &amp; PROPRIETARY INFORMATION</a:t>
            </a:r>
            <a:endParaRPr lang="en-US" sz="11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7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idential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345621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66452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496539" y="6398745"/>
            <a:ext cx="4611301" cy="2465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91440" rIns="91440" bIns="91440" rtlCol="0" anchor="ctr" anchorCtr="0">
            <a:no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Arial"/>
              </a:rPr>
              <a:t>HORTONWORKS CONFIDENTIAL &amp; PROPRIETARY INFORMATION</a:t>
            </a:r>
            <a:endParaRPr lang="en-US" sz="11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9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identi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496539" y="6398745"/>
            <a:ext cx="4611301" cy="2465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91440" rIns="91440" bIns="91440" rtlCol="0" anchor="ctr" anchorCtr="0">
            <a:no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Arial"/>
              </a:rPr>
              <a:t>HORTONWORKS CONFIDENTIAL &amp; PROPRIETARY INFORMATION</a:t>
            </a:r>
            <a:endParaRPr lang="en-US" sz="11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16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09441" y="1106435"/>
            <a:ext cx="1096994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776"/>
              </a:spcBef>
              <a:buClr>
                <a:srgbClr val="69BE28"/>
              </a:buClr>
              <a:buFont typeface="Wingdings" charset="2"/>
              <a:buNone/>
              <a:defRPr sz="2400" b="1" i="0">
                <a:latin typeface="Arial"/>
                <a:cs typeface="Arial"/>
              </a:defRPr>
            </a:lvl1pPr>
            <a:lvl2pPr marL="223838" indent="-223838">
              <a:spcBef>
                <a:spcPts val="776"/>
              </a:spcBef>
              <a:buClr>
                <a:schemeClr val="accent1"/>
              </a:buClr>
              <a:buFont typeface="Wingdings" charset="2"/>
              <a:buChar char="§"/>
              <a:tabLst/>
              <a:defRPr sz="2000">
                <a:solidFill>
                  <a:srgbClr val="818A8F"/>
                </a:solidFill>
              </a:defRPr>
            </a:lvl2pPr>
            <a:lvl3pPr marL="631825" indent="-166688">
              <a:spcBef>
                <a:spcPts val="776"/>
              </a:spcBef>
              <a:spcAft>
                <a:spcPts val="0"/>
              </a:spcAft>
              <a:buFont typeface="Lucida Grande"/>
              <a:buChar char="–"/>
              <a:tabLst/>
              <a:defRPr sz="1800">
                <a:solidFill>
                  <a:srgbClr val="818A8F"/>
                </a:solidFill>
              </a:defRPr>
            </a:lvl3pPr>
            <a:lvl4pPr marL="914400" indent="-171450">
              <a:spcBef>
                <a:spcPts val="776"/>
              </a:spcBef>
              <a:spcAft>
                <a:spcPts val="0"/>
              </a:spcAft>
              <a:defRPr sz="1600">
                <a:solidFill>
                  <a:srgbClr val="818A8F"/>
                </a:solidFill>
              </a:defRPr>
            </a:lvl4pPr>
            <a:lvl5pPr marL="1144588" indent="-176213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defRPr sz="1400">
                <a:solidFill>
                  <a:srgbClr val="818A8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1713731"/>
            <a:ext cx="11010311" cy="22602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454025">
              <a:tabLst/>
              <a:defRPr sz="48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Divider Title Goes Here (maximum three lines)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073" y="4026908"/>
            <a:ext cx="11010311" cy="908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Optional Subhead or Speaker Name (maximum two lines)</a:t>
            </a:r>
            <a:endParaRPr lang="en-US" dirty="0"/>
          </a:p>
        </p:txBody>
      </p:sp>
      <p:pic>
        <p:nvPicPr>
          <p:cNvPr id="5" name="Picture 4" descr="Hor_White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231" y="6090521"/>
            <a:ext cx="1302849" cy="5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image4_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"/>
            <a:ext cx="12188825" cy="313945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14510"/>
            <a:ext cx="12188825" cy="114349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949334"/>
            <a:ext cx="11010311" cy="152034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454025">
              <a:tabLst/>
              <a:defRPr sz="48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Divider Title Goes Here (maximum two lines)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073" y="2522589"/>
            <a:ext cx="11010311" cy="640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Optional Subhead or Speaker Name (maximum one line)</a:t>
            </a:r>
            <a:endParaRPr lang="en-US" dirty="0"/>
          </a:p>
        </p:txBody>
      </p:sp>
      <p:pic>
        <p:nvPicPr>
          <p:cNvPr id="10" name="Picture 9" descr="Hor_Whit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231" y="6090521"/>
            <a:ext cx="1302849" cy="5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12188825" cy="3973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1713729"/>
            <a:ext cx="11010311" cy="2260262"/>
          </a:xfrm>
          <a:prstGeom prst="rect">
            <a:avLst/>
          </a:prstGeom>
          <a:noFill/>
        </p:spPr>
        <p:txBody>
          <a:bodyPr wrap="square" bIns="137160" anchor="b" anchorCtr="0">
            <a:noAutofit/>
          </a:bodyPr>
          <a:lstStyle>
            <a:lvl1pPr marL="0" indent="0" algn="l" defTabSz="454025">
              <a:spcAft>
                <a:spcPts val="0"/>
              </a:spcAft>
              <a:tabLst/>
              <a:defRPr sz="48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Divider Title Goes Here (maximum three lines)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073" y="4056298"/>
            <a:ext cx="11010311" cy="9616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aseline="0">
                <a:solidFill>
                  <a:srgbClr val="818A8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Optional Subhead or Speaker Name (maximum two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1096994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376"/>
              </a:spcBef>
              <a:buClr>
                <a:srgbClr val="69BE28"/>
              </a:buClr>
              <a:buFont typeface="Wingdings" charset="2"/>
              <a:buNone/>
              <a:defRPr sz="2400" b="1" i="0" baseline="0">
                <a:latin typeface="Arial"/>
                <a:cs typeface="Arial"/>
              </a:defRPr>
            </a:lvl1pPr>
            <a:lvl2pPr marL="0" indent="0" defTabSz="58738">
              <a:spcBef>
                <a:spcPts val="776"/>
              </a:spcBef>
              <a:buFont typeface="Lucida Grande"/>
              <a:buNone/>
              <a:tabLst/>
              <a:defRPr sz="2000">
                <a:solidFill>
                  <a:srgbClr val="1E1E1E"/>
                </a:solidFill>
              </a:defRPr>
            </a:lvl2pPr>
            <a:lvl3pPr marL="166688" indent="-166688" defTabSz="282575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rgbClr val="1E1E1E"/>
                </a:solidFill>
              </a:defRPr>
            </a:lvl3pPr>
            <a:lvl4pPr marL="396875" indent="-171450" defTabSz="282575">
              <a:spcBef>
                <a:spcPts val="776"/>
              </a:spcBef>
              <a:spcAft>
                <a:spcPts val="0"/>
              </a:spcAft>
              <a:defRPr sz="1600">
                <a:solidFill>
                  <a:srgbClr val="1E1E1E"/>
                </a:solidFill>
              </a:defRPr>
            </a:lvl4pPr>
            <a:lvl5pPr marL="627063" indent="-176213" defTabSz="282575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5214108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32"/>
              </a:spcBef>
              <a:buClr>
                <a:srgbClr val="69BE28"/>
              </a:buClr>
              <a:buFont typeface="Wingdings" charset="2"/>
              <a:buNone/>
              <a:defRPr sz="2400" b="1" i="0">
                <a:latin typeface="Arial"/>
                <a:cs typeface="Arial"/>
              </a:defRPr>
            </a:lvl1pPr>
            <a:lvl2pPr marL="0" indent="0">
              <a:spcBef>
                <a:spcPts val="776"/>
              </a:spcBef>
              <a:spcAft>
                <a:spcPts val="0"/>
              </a:spcAft>
              <a:buFont typeface="Lucida Grande"/>
              <a:buNone/>
              <a:defRPr sz="2000">
                <a:solidFill>
                  <a:srgbClr val="1E1E1E"/>
                </a:solidFill>
              </a:defRPr>
            </a:lvl2pPr>
            <a:lvl3pPr marL="166688" indent="-166688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rgbClr val="1E1E1E"/>
                </a:solidFill>
              </a:defRPr>
            </a:lvl3pPr>
            <a:lvl4pPr marL="395288" indent="-160338" defTabSz="-168275">
              <a:spcBef>
                <a:spcPts val="776"/>
              </a:spcBef>
              <a:spcAft>
                <a:spcPts val="0"/>
              </a:spcAft>
              <a:defRPr sz="1600" baseline="0">
                <a:solidFill>
                  <a:srgbClr val="1E1E1E"/>
                </a:solidFill>
              </a:defRPr>
            </a:lvl4pPr>
            <a:lvl5pPr marL="631825" indent="-176213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tabLst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363389" y="1103260"/>
            <a:ext cx="5214108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32"/>
              </a:spcBef>
              <a:buClr>
                <a:srgbClr val="69BE28"/>
              </a:buClr>
              <a:buFont typeface="Wingdings" charset="2"/>
              <a:buNone/>
              <a:defRPr sz="2400" b="1" i="0">
                <a:latin typeface="Arial"/>
                <a:cs typeface="Arial"/>
              </a:defRPr>
            </a:lvl1pPr>
            <a:lvl2pPr marL="0" indent="0">
              <a:spcBef>
                <a:spcPts val="776"/>
              </a:spcBef>
              <a:spcAft>
                <a:spcPts val="0"/>
              </a:spcAft>
              <a:buFont typeface="Lucida Grande"/>
              <a:buNone/>
              <a:defRPr sz="2000">
                <a:solidFill>
                  <a:srgbClr val="1E1E1E"/>
                </a:solidFill>
              </a:defRPr>
            </a:lvl2pPr>
            <a:lvl3pPr marL="166688" indent="-166688">
              <a:spcBef>
                <a:spcPts val="77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rgbClr val="1E1E1E"/>
                </a:solidFill>
              </a:defRPr>
            </a:lvl3pPr>
            <a:lvl4pPr marL="392113" indent="-171450">
              <a:spcBef>
                <a:spcPts val="776"/>
              </a:spcBef>
              <a:spcAft>
                <a:spcPts val="0"/>
              </a:spcAft>
              <a:defRPr sz="1600">
                <a:solidFill>
                  <a:srgbClr val="1E1E1E"/>
                </a:solidFill>
              </a:defRPr>
            </a:lvl4pPr>
            <a:lvl5pPr marL="631825" indent="-176213">
              <a:spcBef>
                <a:spcPts val="776"/>
              </a:spcBef>
              <a:spcAft>
                <a:spcPts val="0"/>
              </a:spcAft>
              <a:buFont typeface="Lucida Grande"/>
              <a:buChar char="-"/>
              <a:tabLst/>
              <a:defRPr sz="14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24pt</a:t>
            </a:r>
          </a:p>
          <a:p>
            <a:pPr lvl="1"/>
            <a:r>
              <a:rPr lang="en-US" dirty="0" smtClean="0"/>
              <a:t>Subtopics Go Here – 20pt</a:t>
            </a:r>
          </a:p>
          <a:p>
            <a:pPr lvl="2"/>
            <a:r>
              <a:rPr lang="en-US" dirty="0" smtClean="0"/>
              <a:t>Bulleted Subtopics Go Here – 18pt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2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345621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66452" y="1106435"/>
            <a:ext cx="3512933" cy="4954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32"/>
              </a:spcBef>
              <a:buClr>
                <a:srgbClr val="69BE28"/>
              </a:buClr>
              <a:buFont typeface="Wingdings" charset="2"/>
              <a:buNone/>
              <a:defRPr sz="2200" b="1" i="0">
                <a:latin typeface="Arial"/>
                <a:cs typeface="Arial"/>
              </a:defRPr>
            </a:lvl1pPr>
            <a:lvl2pPr marL="0" indent="0">
              <a:spcBef>
                <a:spcPts val="632"/>
              </a:spcBef>
              <a:spcAft>
                <a:spcPts val="0"/>
              </a:spcAft>
              <a:buFont typeface="Lucida Grande"/>
              <a:buNone/>
              <a:defRPr sz="1800">
                <a:solidFill>
                  <a:srgbClr val="1E1E1E"/>
                </a:solidFill>
              </a:defRPr>
            </a:lvl2pPr>
            <a:lvl3pPr marL="166688" indent="-166688">
              <a:spcBef>
                <a:spcPts val="632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600">
                <a:solidFill>
                  <a:srgbClr val="1E1E1E"/>
                </a:solidFill>
              </a:defRPr>
            </a:lvl3pPr>
            <a:lvl4pPr marL="395288" marR="0" indent="-160338" algn="l" defTabSz="401638" rtl="0" eaLnBrk="1" fontAlgn="base" latinLnBrk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 sz="1400">
                <a:solidFill>
                  <a:srgbClr val="1E1E1E"/>
                </a:solidFill>
              </a:defRPr>
            </a:lvl4pPr>
            <a:lvl5pPr marL="566738" indent="-171450">
              <a:spcBef>
                <a:spcPts val="632"/>
              </a:spcBef>
              <a:spcAft>
                <a:spcPts val="0"/>
              </a:spcAft>
              <a:buFont typeface="Lucida Grande"/>
              <a:buChar char="-"/>
              <a:tabLst/>
              <a:defRPr sz="120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 dirty="0" smtClean="0"/>
              <a:t>Subhead Goes Here – 22pt</a:t>
            </a:r>
          </a:p>
          <a:p>
            <a:pPr lvl="1"/>
            <a:r>
              <a:rPr lang="en-US" dirty="0" smtClean="0"/>
              <a:t>Subtopics Go Here – 18pt</a:t>
            </a:r>
          </a:p>
          <a:p>
            <a:pPr lvl="2"/>
            <a:r>
              <a:rPr lang="en-US" dirty="0" smtClean="0"/>
              <a:t>Bulleted Subtopics Go Here – 16pt</a:t>
            </a:r>
          </a:p>
          <a:p>
            <a:pPr lvl="3"/>
            <a:r>
              <a:rPr lang="en-US" dirty="0" smtClean="0"/>
              <a:t>Only use this level if necessary</a:t>
            </a:r>
          </a:p>
          <a:p>
            <a:pPr lvl="4"/>
            <a:r>
              <a:rPr lang="en-US" dirty="0" smtClean="0"/>
              <a:t>You should never have to use this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9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 Goes Here (maximum one 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jpeg"/><Relationship Id="rId3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87553" cy="1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or_RGBLogo.png"/>
          <p:cNvPicPr>
            <a:picLocks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399" y="6098077"/>
            <a:ext cx="1298448" cy="488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2986" y="6476473"/>
            <a:ext cx="961696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b="1" spc="-70" dirty="0" smtClean="0">
                <a:solidFill>
                  <a:schemeClr val="accent4"/>
                </a:solidFill>
                <a:latin typeface="+mn-lt"/>
              </a:rPr>
              <a:t>Page </a:t>
            </a:r>
            <a:fld id="{9484F7A5-6A8F-8446-A111-2677E1911D97}" type="slidenum">
              <a:rPr lang="en-US" sz="900" b="1" spc="-70" smtClean="0">
                <a:solidFill>
                  <a:schemeClr val="accent4"/>
                </a:solidFill>
                <a:latin typeface="+mn-lt"/>
              </a:rPr>
              <a:pPr algn="l">
                <a:lnSpc>
                  <a:spcPct val="90000"/>
                </a:lnSpc>
              </a:pPr>
              <a:t>‹#›</a:t>
            </a:fld>
            <a:endParaRPr lang="en-US" sz="900" b="1" spc="-7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4683" y="6476473"/>
            <a:ext cx="3209419" cy="228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900" dirty="0" smtClean="0">
                <a:solidFill>
                  <a:schemeClr val="accent4"/>
                </a:solidFill>
                <a:latin typeface="+mn-lt"/>
                <a:ea typeface="ヒラギノ角ゴ Pro W3" charset="-128"/>
                <a:cs typeface="ヒラギノ角ゴ Pro W3" charset="-128"/>
              </a:rPr>
              <a:t>©</a:t>
            </a:r>
            <a:r>
              <a:rPr lang="en-US" sz="900" baseline="0" dirty="0" smtClean="0">
                <a:solidFill>
                  <a:schemeClr val="accent4"/>
                </a:solidFill>
                <a:latin typeface="+mn-lt"/>
                <a:ea typeface="ヒラギノ角ゴ Pro W3" charset="-128"/>
                <a:cs typeface="ヒラギノ角ゴ Pro W3" charset="-128"/>
              </a:rPr>
              <a:t> Hortonworks </a:t>
            </a:r>
            <a:r>
              <a:rPr lang="en-US" sz="900" dirty="0" smtClean="0">
                <a:solidFill>
                  <a:schemeClr val="accent4"/>
                </a:solidFill>
                <a:latin typeface="+mn-lt"/>
                <a:ea typeface="ヒラギノ角ゴ Pro W3" charset="-128"/>
                <a:cs typeface="ヒラギノ角ゴ Pro W3" charset="-128"/>
              </a:rPr>
              <a:t>Inc. 2011 – 2015. All Rights Reserved</a:t>
            </a:r>
            <a:endParaRPr lang="en-US" sz="900" dirty="0">
              <a:solidFill>
                <a:schemeClr val="accent4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85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9" r:id="rId3"/>
    <p:sldLayoutId id="2147483675" r:id="rId4"/>
    <p:sldLayoutId id="2147483676" r:id="rId5"/>
    <p:sldLayoutId id="2147483671" r:id="rId6"/>
    <p:sldLayoutId id="2147483672" r:id="rId7"/>
    <p:sldLayoutId id="2147483673" r:id="rId8"/>
    <p:sldLayoutId id="2147483667" r:id="rId9"/>
    <p:sldLayoutId id="2147483677" r:id="rId10"/>
    <p:sldLayoutId id="2147483678" r:id="rId11"/>
    <p:sldLayoutId id="2147483679" r:id="rId12"/>
    <p:sldLayoutId id="2147483680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mbari.apache.org" TargetMode="External"/><Relationship Id="rId4" Type="http://schemas.openxmlformats.org/officeDocument/2006/relationships/hyperlink" Target="https://cwiki.apache.org/confluence/display/AMBARI" TargetMode="External"/><Relationship Id="rId5" Type="http://schemas.openxmlformats.org/officeDocument/2006/relationships/hyperlink" Target="https://issues.apache.org/jira/browse/AMBARI" TargetMode="External"/><Relationship Id="rId6" Type="http://schemas.openxmlformats.org/officeDocument/2006/relationships/hyperlink" Target="https://cwiki.apache.org/confluence/pages/viewpage.action?pageId=38571133" TargetMode="External"/><Relationship Id="rId7" Type="http://schemas.openxmlformats.org/officeDocument/2006/relationships/hyperlink" Target="https://cwiki.apache.org/confluence/display/AMBARI/Blueprints" TargetMode="External"/><Relationship Id="rId8" Type="http://schemas.openxmlformats.org/officeDocument/2006/relationships/hyperlink" Target="https://cwiki.apache.org/confluence/display/AMBARI/Views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issues.apache.org/jira/browse/AMBARI/fixforversion/1233354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Apache Ambari 2.2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December 2015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922051" y="3440074"/>
            <a:ext cx="5266774" cy="738220"/>
          </a:xfrm>
        </p:spPr>
        <p:txBody>
          <a:bodyPr/>
          <a:lstStyle/>
          <a:p>
            <a:r>
              <a:rPr lang="en-US" dirty="0" smtClean="0"/>
              <a:t>What’s New</a:t>
            </a:r>
          </a:p>
        </p:txBody>
      </p:sp>
    </p:spTree>
    <p:extLst>
      <p:ext uri="{BB962C8B-B14F-4D97-AF65-F5344CB8AC3E}">
        <p14:creationId xmlns:p14="http://schemas.microsoft.com/office/powerpoint/2010/main" val="5932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KDC Admin Credentials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Option for Ambari to “save” KDC Admin credentials</a:t>
            </a:r>
          </a:p>
          <a:p>
            <a:r>
              <a:rPr lang="en-US" dirty="0" smtClean="0"/>
              <a:t>Eliminates need to “re-enter” credential on cluster changes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494" y="3062944"/>
            <a:ext cx="5915260" cy="187316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173242">
            <a:off x="3505354" y="4495992"/>
            <a:ext cx="1043634" cy="880238"/>
          </a:xfrm>
          <a:prstGeom prst="rightArrow">
            <a:avLst/>
          </a:prstGeom>
          <a:solidFill>
            <a:srgbClr val="E17000"/>
          </a:solidFill>
          <a:ln>
            <a:solidFill>
              <a:srgbClr val="E17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KDC Admin Credentials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552" y="1350708"/>
            <a:ext cx="4640654" cy="2316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913" y="4028702"/>
            <a:ext cx="5136832" cy="1626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265" y="1937642"/>
            <a:ext cx="4268767" cy="914400"/>
          </a:xfrm>
          <a:prstGeom prst="rect">
            <a:avLst/>
          </a:prstGeom>
        </p:spPr>
        <p:txBody>
          <a:bodyPr vert="horz" wrap="square" lIns="91440" tIns="91440" rIns="91440" bIns="91440" rtlCol="0" anchor="ctr">
            <a:noAutofit/>
          </a:bodyPr>
          <a:lstStyle/>
          <a:p>
            <a:r>
              <a:rPr lang="en-US" dirty="0"/>
              <a:t>Prerequisite: Ambari </a:t>
            </a:r>
            <a:r>
              <a:rPr lang="en-US" dirty="0" smtClean="0"/>
              <a:t>Server setup </a:t>
            </a:r>
            <a:r>
              <a:rPr lang="en-US" dirty="0"/>
              <a:t>security </a:t>
            </a:r>
            <a:r>
              <a:rPr lang="en-US" dirty="0" smtClean="0"/>
              <a:t>Option #2 to </a:t>
            </a:r>
            <a:r>
              <a:rPr lang="en-US" dirty="0"/>
              <a:t>“encrypt passwords</a:t>
            </a:r>
            <a:r>
              <a:rPr lang="en-US" dirty="0" smtClean="0"/>
              <a:t>”.</a:t>
            </a:r>
          </a:p>
        </p:txBody>
      </p:sp>
      <p:sp>
        <p:nvSpPr>
          <p:cNvPr id="8" name="Oval 7"/>
          <p:cNvSpPr/>
          <p:nvPr/>
        </p:nvSpPr>
        <p:spPr>
          <a:xfrm>
            <a:off x="609441" y="1937642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2265" y="4200737"/>
            <a:ext cx="4268767" cy="914400"/>
          </a:xfrm>
          <a:prstGeom prst="rect">
            <a:avLst/>
          </a:prstGeom>
        </p:spPr>
        <p:txBody>
          <a:bodyPr vert="horz" wrap="square" lIns="91440" tIns="91440" rIns="91440" bIns="91440" rtlCol="0" anchor="ctr">
            <a:noAutofit/>
          </a:bodyPr>
          <a:lstStyle/>
          <a:p>
            <a:r>
              <a:rPr lang="en-US" dirty="0" smtClean="0"/>
              <a:t>“Save Admin Credential” Option available in </a:t>
            </a:r>
            <a:r>
              <a:rPr lang="en-US" b="1" dirty="0" smtClean="0"/>
              <a:t>Enable Kerberos </a:t>
            </a:r>
            <a:r>
              <a:rPr lang="en-US" dirty="0" smtClean="0"/>
              <a:t>wizard.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9441" y="4200737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2</a:t>
            </a:r>
            <a:endParaRPr lang="en-US" sz="3200" b="1" dirty="0" smtClean="0">
              <a:solidFill>
                <a:schemeClr val="bg2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9173242">
            <a:off x="7095258" y="5422966"/>
            <a:ext cx="1043634" cy="880238"/>
          </a:xfrm>
          <a:prstGeom prst="rightArrow">
            <a:avLst/>
          </a:prstGeom>
          <a:solidFill>
            <a:srgbClr val="E17000"/>
          </a:solidFill>
          <a:ln>
            <a:solidFill>
              <a:srgbClr val="E17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9826686" y="1662063"/>
            <a:ext cx="1043634" cy="880238"/>
          </a:xfrm>
          <a:prstGeom prst="rightArrow">
            <a:avLst/>
          </a:prstGeom>
          <a:solidFill>
            <a:srgbClr val="E17000"/>
          </a:solidFill>
          <a:ln>
            <a:solidFill>
              <a:srgbClr val="E17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7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KDC Admin Credentials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809" y="1446393"/>
            <a:ext cx="5184336" cy="3080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832" y="4961906"/>
            <a:ext cx="7407954" cy="576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4049" y="2398789"/>
            <a:ext cx="4268767" cy="914400"/>
          </a:xfrm>
          <a:prstGeom prst="rect">
            <a:avLst/>
          </a:prstGeom>
        </p:spPr>
        <p:txBody>
          <a:bodyPr vert="horz" wrap="square" lIns="91440" tIns="91440" rIns="91440" bIns="91440" rtlCol="0" anchor="ctr">
            <a:noAutofit/>
          </a:bodyPr>
          <a:lstStyle/>
          <a:p>
            <a:r>
              <a:rPr lang="en-US" dirty="0" smtClean="0"/>
              <a:t>Once Kerberos is enabled, you can manage the saved KDC Credentials.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81225" y="2398789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Right Arrow 6"/>
          <p:cNvSpPr/>
          <p:nvPr/>
        </p:nvSpPr>
        <p:spPr>
          <a:xfrm rot="19173242">
            <a:off x="7777888" y="5345218"/>
            <a:ext cx="1043634" cy="880238"/>
          </a:xfrm>
          <a:prstGeom prst="rightArrow">
            <a:avLst/>
          </a:prstGeom>
          <a:solidFill>
            <a:srgbClr val="E17000"/>
          </a:solidFill>
          <a:ln>
            <a:solidFill>
              <a:srgbClr val="E17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HDP Express Upgrade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New!!! </a:t>
            </a:r>
            <a:r>
              <a:rPr lang="en-US" dirty="0" smtClean="0"/>
              <a:t>Ambari 2.2 Introduces HDP Express Upgrade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Express Upgrade…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is an Automated Upgrade alternative to Rolling Upgrade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has a smaller set of prerequisites than Rolling Upgrade, does not require </a:t>
            </a:r>
            <a:r>
              <a:rPr lang="en-US" dirty="0" err="1" smtClean="0"/>
              <a:t>NameNode</a:t>
            </a:r>
            <a:r>
              <a:rPr lang="en-US" dirty="0" smtClean="0"/>
              <a:t> HA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ncurs cluster downtime but can finish faster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provides an Automated </a:t>
            </a:r>
            <a:r>
              <a:rPr lang="en-US" dirty="0"/>
              <a:t>U</a:t>
            </a:r>
            <a:r>
              <a:rPr lang="en-US" dirty="0" smtClean="0"/>
              <a:t>pgrade option for HDP 2.1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New!!!</a:t>
            </a:r>
            <a:r>
              <a:rPr lang="en-US" dirty="0" smtClean="0"/>
              <a:t> What’s Possible with Ambari 2.2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667188"/>
              </p:ext>
            </p:extLst>
          </p:nvPr>
        </p:nvGraphicFramePr>
        <p:xfrm>
          <a:off x="609441" y="1354665"/>
          <a:ext cx="8118755" cy="35587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902"/>
                <a:gridCol w="1728902"/>
                <a:gridCol w="2101687"/>
                <a:gridCol w="2559264"/>
              </a:tblGrid>
              <a:tr h="5278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Starting HDP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 HDP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Upgrade Type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Ambari 2.2</a:t>
                      </a:r>
                      <a:endParaRPr lang="en-US" sz="1600" dirty="0"/>
                    </a:p>
                  </a:txBody>
                  <a:tcPr anchor="ctr"/>
                </a:tc>
              </a:tr>
              <a:tr h="7577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HDP 2.3.x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HDP 2.3.y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Maintenance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Rolling Upgrade</a:t>
                      </a:r>
                    </a:p>
                    <a:p>
                      <a:r>
                        <a:rPr lang="en-US" sz="1600" dirty="0" smtClean="0"/>
                        <a:t>Express Upgrade</a:t>
                      </a:r>
                      <a:endParaRPr lang="en-US" sz="1600" dirty="0"/>
                    </a:p>
                  </a:txBody>
                  <a:tcPr anchor="ctr"/>
                </a:tc>
              </a:tr>
              <a:tr h="7577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HDP 2.2.x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HDP 2.2.y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Maintenance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Rolling</a:t>
                      </a:r>
                      <a:r>
                        <a:rPr lang="en-US" sz="1600" baseline="0" dirty="0" smtClean="0"/>
                        <a:t> Upgrade</a:t>
                      </a:r>
                    </a:p>
                    <a:p>
                      <a:r>
                        <a:rPr lang="en-US" sz="1600" baseline="0" dirty="0" smtClean="0"/>
                        <a:t>Express Upgrade</a:t>
                      </a:r>
                      <a:endParaRPr lang="en-US" sz="1600" dirty="0"/>
                    </a:p>
                  </a:txBody>
                  <a:tcPr anchor="ctr"/>
                </a:tc>
              </a:tr>
              <a:tr h="7577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HDP 2.2.x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HDP 2.3.y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Rolling Upgrade</a:t>
                      </a:r>
                    </a:p>
                    <a:p>
                      <a:r>
                        <a:rPr lang="en-US" sz="1600" dirty="0" smtClean="0"/>
                        <a:t>Express Upgrade</a:t>
                      </a:r>
                      <a:endParaRPr lang="en-US" sz="1600" dirty="0"/>
                    </a:p>
                  </a:txBody>
                  <a:tcPr anchor="ctr"/>
                </a:tc>
              </a:tr>
              <a:tr h="7577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HDP 2.1.x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HDP 2.3.y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Express Upgrade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987492" y="1173986"/>
            <a:ext cx="2890067" cy="3894336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Upgrade: Rolling or Express Choice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36799" y="1443476"/>
            <a:ext cx="1743323" cy="12238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Check Prerequisites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02714" y="1443476"/>
            <a:ext cx="1743323" cy="12238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Prepare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8629" y="1443476"/>
            <a:ext cx="1743323" cy="12238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Register + Install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4544" y="1443476"/>
            <a:ext cx="1743323" cy="12238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Perform Upgrade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34544" y="2929369"/>
            <a:ext cx="1743323" cy="1602510"/>
          </a:xfrm>
          <a:prstGeom prst="rect">
            <a:avLst/>
          </a:prstGeom>
          <a:noFill/>
          <a:ln>
            <a:solidFill>
              <a:srgbClr val="69BE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Perform the HDP upgrade. The steps depend on upgrade method: </a:t>
            </a:r>
            <a:r>
              <a:rPr lang="en-US" sz="1400" b="1" dirty="0" smtClean="0">
                <a:solidFill>
                  <a:schemeClr val="tx1"/>
                </a:solidFill>
              </a:rPr>
              <a:t>Rolling </a:t>
            </a:r>
            <a:r>
              <a:rPr lang="en-US" sz="1400" dirty="0" smtClean="0">
                <a:solidFill>
                  <a:schemeClr val="tx1"/>
                </a:solidFill>
              </a:rPr>
              <a:t>or </a:t>
            </a:r>
            <a:r>
              <a:rPr lang="en-US" sz="1400" b="1" dirty="0" smtClean="0">
                <a:solidFill>
                  <a:schemeClr val="tx1"/>
                </a:solidFill>
              </a:rPr>
              <a:t>Express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00458" y="1443476"/>
            <a:ext cx="1743323" cy="12238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Finalize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00458" y="2931678"/>
            <a:ext cx="1743323" cy="1600201"/>
          </a:xfrm>
          <a:prstGeom prst="rect">
            <a:avLst/>
          </a:prstGeom>
          <a:noFill/>
          <a:ln>
            <a:solidFill>
              <a:srgbClr val="69BE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Finalize the upgrade, making the </a:t>
            </a:r>
            <a:r>
              <a:rPr lang="en-US" sz="1400" b="1" dirty="0">
                <a:solidFill>
                  <a:schemeClr val="tx1"/>
                </a:solidFill>
              </a:rPr>
              <a:t>target</a:t>
            </a:r>
            <a:r>
              <a:rPr lang="en-US" sz="1400" dirty="0">
                <a:solidFill>
                  <a:schemeClr val="tx1"/>
                </a:solidFill>
              </a:rPr>
              <a:t> version </a:t>
            </a:r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b="1" dirty="0">
                <a:solidFill>
                  <a:schemeClr val="tx1"/>
                </a:solidFill>
              </a:rPr>
              <a:t>current</a:t>
            </a:r>
            <a:r>
              <a:rPr lang="en-US" sz="1400" dirty="0">
                <a:solidFill>
                  <a:schemeClr val="tx1"/>
                </a:solidFill>
              </a:rPr>
              <a:t> version.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02714" y="2912056"/>
            <a:ext cx="1743323" cy="1602510"/>
          </a:xfrm>
          <a:prstGeom prst="rect">
            <a:avLst/>
          </a:prstGeom>
          <a:noFill/>
          <a:ln>
            <a:solidFill>
              <a:srgbClr val="69BE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Perform the preparation steps, which include </a:t>
            </a:r>
            <a:r>
              <a:rPr lang="en-US" sz="1400" b="1" dirty="0" smtClean="0">
                <a:solidFill>
                  <a:schemeClr val="tx1"/>
                </a:solidFill>
              </a:rPr>
              <a:t>making backups of critical cluster metadata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36799" y="2912056"/>
            <a:ext cx="1743323" cy="1602510"/>
          </a:xfrm>
          <a:prstGeom prst="rect">
            <a:avLst/>
          </a:prstGeom>
          <a:noFill/>
          <a:ln>
            <a:solidFill>
              <a:srgbClr val="69BE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Review the </a:t>
            </a:r>
            <a:r>
              <a:rPr lang="en-US" sz="1400" b="1" dirty="0" smtClean="0">
                <a:solidFill>
                  <a:schemeClr val="tx1"/>
                </a:solidFill>
              </a:rPr>
              <a:t>prerequisites</a:t>
            </a:r>
            <a:r>
              <a:rPr lang="en-US" sz="1400" dirty="0" smtClean="0">
                <a:solidFill>
                  <a:schemeClr val="tx1"/>
                </a:solidFill>
              </a:rPr>
              <a:t> to confirm your cluster configuration is ready for upgrade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68629" y="2929369"/>
            <a:ext cx="1743323" cy="1602510"/>
          </a:xfrm>
          <a:prstGeom prst="rect">
            <a:avLst/>
          </a:prstGeom>
          <a:noFill/>
          <a:ln>
            <a:solidFill>
              <a:srgbClr val="69BE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Register </a:t>
            </a:r>
            <a:r>
              <a:rPr lang="en-US" sz="1400" dirty="0" smtClean="0">
                <a:solidFill>
                  <a:schemeClr val="tx1"/>
                </a:solidFill>
              </a:rPr>
              <a:t>the HDP repository </a:t>
            </a:r>
            <a:r>
              <a:rPr lang="en-US" sz="1400" dirty="0">
                <a:solidFill>
                  <a:schemeClr val="tx1"/>
                </a:solidFill>
              </a:rPr>
              <a:t>and </a:t>
            </a:r>
            <a:r>
              <a:rPr lang="en-US" sz="1400" b="1" dirty="0" smtClean="0">
                <a:solidFill>
                  <a:schemeClr val="tx1"/>
                </a:solidFill>
              </a:rPr>
              <a:t>install </a:t>
            </a:r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b="1" dirty="0" smtClean="0">
                <a:solidFill>
                  <a:schemeClr val="tx1"/>
                </a:solidFill>
              </a:rPr>
              <a:t>target</a:t>
            </a:r>
            <a:r>
              <a:rPr lang="en-US" sz="1400" dirty="0" smtClean="0">
                <a:solidFill>
                  <a:schemeClr val="tx1"/>
                </a:solidFill>
              </a:rPr>
              <a:t> HDP version on the </a:t>
            </a:r>
            <a:r>
              <a:rPr lang="en-US" sz="1400" dirty="0">
                <a:solidFill>
                  <a:schemeClr val="tx1"/>
                </a:solidFill>
              </a:rPr>
              <a:t>cluster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9507342">
            <a:off x="6991088" y="4250295"/>
            <a:ext cx="1257391" cy="1005986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</a:t>
            </a:r>
            <a:r>
              <a:rPr lang="en-US" dirty="0" smtClean="0"/>
              <a:t>Upgrade: </a:t>
            </a:r>
            <a:r>
              <a:rPr lang="en-US" dirty="0" smtClean="0"/>
              <a:t>Rolling or </a:t>
            </a:r>
            <a:r>
              <a:rPr lang="en-US" dirty="0"/>
              <a:t>Express Choice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183105"/>
            <a:ext cx="6337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</a:t>
            </a:r>
            <a:r>
              <a:rPr lang="en-US" dirty="0" smtClean="0"/>
              <a:t>Upgrade: High-Level Generally the Same</a:t>
            </a:r>
            <a:endParaRPr lang="en-US" dirty="0"/>
          </a:p>
        </p:txBody>
      </p:sp>
      <p:sp>
        <p:nvSpPr>
          <p:cNvPr id="3" name="Pentagon 2"/>
          <p:cNvSpPr/>
          <p:nvPr/>
        </p:nvSpPr>
        <p:spPr>
          <a:xfrm>
            <a:off x="1347039" y="1884011"/>
            <a:ext cx="2249656" cy="89375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Register</a:t>
            </a:r>
          </a:p>
        </p:txBody>
      </p:sp>
      <p:sp>
        <p:nvSpPr>
          <p:cNvPr id="4" name="Pentagon 3"/>
          <p:cNvSpPr/>
          <p:nvPr/>
        </p:nvSpPr>
        <p:spPr>
          <a:xfrm>
            <a:off x="3799947" y="1884011"/>
            <a:ext cx="2249656" cy="89375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Install</a:t>
            </a:r>
          </a:p>
        </p:txBody>
      </p:sp>
      <p:sp>
        <p:nvSpPr>
          <p:cNvPr id="5" name="Pentagon 4"/>
          <p:cNvSpPr/>
          <p:nvPr/>
        </p:nvSpPr>
        <p:spPr>
          <a:xfrm>
            <a:off x="6242195" y="1884011"/>
            <a:ext cx="2249656" cy="89375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Perform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Upgrade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040" y="3372234"/>
            <a:ext cx="2249656" cy="810762"/>
          </a:xfrm>
          <a:prstGeom prst="rect">
            <a:avLst/>
          </a:prstGeom>
          <a:ln>
            <a:solidFill>
              <a:schemeClr val="bg2">
                <a:lumMod val="95000"/>
              </a:schemeClr>
            </a:solidFill>
          </a:ln>
        </p:spPr>
      </p:pic>
      <p:sp>
        <p:nvSpPr>
          <p:cNvPr id="13" name="Pentagon 12"/>
          <p:cNvSpPr/>
          <p:nvPr/>
        </p:nvSpPr>
        <p:spPr>
          <a:xfrm>
            <a:off x="8644251" y="1884011"/>
            <a:ext cx="2249656" cy="89375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Finalize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948" y="3199370"/>
            <a:ext cx="2249656" cy="12312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195" y="3199370"/>
            <a:ext cx="2174984" cy="12312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251" y="3199370"/>
            <a:ext cx="2203366" cy="12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New Version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Register new version with Ambari</a:t>
            </a:r>
          </a:p>
          <a:p>
            <a:r>
              <a:rPr lang="en-US" dirty="0" smtClean="0"/>
              <a:t>Provide the Repository Base URLs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332" y="3636817"/>
            <a:ext cx="2247900" cy="66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32" y="3613727"/>
            <a:ext cx="2514600" cy="762000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6880270" y="267648"/>
            <a:ext cx="1122973" cy="5636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Register</a:t>
            </a:r>
          </a:p>
        </p:txBody>
      </p:sp>
      <p:sp>
        <p:nvSpPr>
          <p:cNvPr id="9" name="Pentagon 8"/>
          <p:cNvSpPr/>
          <p:nvPr/>
        </p:nvSpPr>
        <p:spPr>
          <a:xfrm>
            <a:off x="8210205" y="267648"/>
            <a:ext cx="1122973" cy="563625"/>
          </a:xfrm>
          <a:prstGeom prst="homePlate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Install</a:t>
            </a:r>
          </a:p>
        </p:txBody>
      </p:sp>
      <p:sp>
        <p:nvSpPr>
          <p:cNvPr id="10" name="Pentagon 9"/>
          <p:cNvSpPr/>
          <p:nvPr/>
        </p:nvSpPr>
        <p:spPr>
          <a:xfrm>
            <a:off x="9529480" y="267648"/>
            <a:ext cx="1122973" cy="563625"/>
          </a:xfrm>
          <a:prstGeom prst="homePlate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Perform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Upgrade</a:t>
            </a:r>
          </a:p>
        </p:txBody>
      </p:sp>
      <p:sp>
        <p:nvSpPr>
          <p:cNvPr id="11" name="Pentagon 10"/>
          <p:cNvSpPr/>
          <p:nvPr/>
        </p:nvSpPr>
        <p:spPr>
          <a:xfrm>
            <a:off x="10803199" y="267648"/>
            <a:ext cx="1122973" cy="563625"/>
          </a:xfrm>
          <a:prstGeom prst="homePlate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Finalize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571" y="1106435"/>
            <a:ext cx="3835600" cy="50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</a:t>
            </a:r>
            <a:r>
              <a:rPr lang="en-US" dirty="0" err="1" smtClean="0">
                <a:solidFill>
                  <a:schemeClr val="bg1"/>
                </a:solidFill>
              </a:rPr>
              <a:t>Ambari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477617" y="1436000"/>
            <a:ext cx="8698921" cy="2691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 smtClean="0"/>
              <a:t>Apache </a:t>
            </a:r>
            <a:r>
              <a:rPr lang="en-US" sz="3200" dirty="0"/>
              <a:t>Ambari is </a:t>
            </a:r>
            <a:r>
              <a:rPr lang="en-US" sz="3200" dirty="0" smtClean="0"/>
              <a:t>the open source operational platform to </a:t>
            </a:r>
            <a:r>
              <a:rPr lang="en-US" sz="3200" dirty="0"/>
              <a:t>provision, manage and monitor Hadoop </a:t>
            </a:r>
            <a:r>
              <a:rPr lang="en-US" sz="3200" dirty="0" smtClean="0"/>
              <a:t>clusters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27" y="3119913"/>
            <a:ext cx="6192797" cy="33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4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Version Available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46" y="1657816"/>
            <a:ext cx="10384621" cy="2978024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6880270" y="267648"/>
            <a:ext cx="1122973" cy="5636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Register</a:t>
            </a:r>
          </a:p>
        </p:txBody>
      </p:sp>
      <p:sp>
        <p:nvSpPr>
          <p:cNvPr id="7" name="Pentagon 6"/>
          <p:cNvSpPr/>
          <p:nvPr/>
        </p:nvSpPr>
        <p:spPr>
          <a:xfrm>
            <a:off x="8210205" y="267648"/>
            <a:ext cx="1122973" cy="5636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Install</a:t>
            </a:r>
          </a:p>
        </p:txBody>
      </p:sp>
      <p:sp>
        <p:nvSpPr>
          <p:cNvPr id="8" name="Pentagon 7"/>
          <p:cNvSpPr/>
          <p:nvPr/>
        </p:nvSpPr>
        <p:spPr>
          <a:xfrm>
            <a:off x="9529480" y="267648"/>
            <a:ext cx="1122973" cy="563625"/>
          </a:xfrm>
          <a:prstGeom prst="homePlate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Perform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Upgrade</a:t>
            </a:r>
          </a:p>
        </p:txBody>
      </p:sp>
      <p:sp>
        <p:nvSpPr>
          <p:cNvPr id="9" name="Pentagon 8"/>
          <p:cNvSpPr/>
          <p:nvPr/>
        </p:nvSpPr>
        <p:spPr>
          <a:xfrm>
            <a:off x="10803199" y="267648"/>
            <a:ext cx="1122973" cy="563625"/>
          </a:xfrm>
          <a:prstGeom prst="homePlate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Finalize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55344" y="1657816"/>
            <a:ext cx="10363307" cy="3170510"/>
            <a:chOff x="955344" y="1657816"/>
            <a:chExt cx="10363307" cy="317051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5344" y="1657816"/>
              <a:ext cx="10363307" cy="317051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5667" y="2001879"/>
              <a:ext cx="8622983" cy="2795102"/>
            </a:xfrm>
            <a:prstGeom prst="rect">
              <a:avLst/>
            </a:prstGeom>
          </p:spPr>
        </p:pic>
      </p:grpSp>
      <p:sp>
        <p:nvSpPr>
          <p:cNvPr id="4" name="Right Arrow 3"/>
          <p:cNvSpPr/>
          <p:nvPr/>
        </p:nvSpPr>
        <p:spPr>
          <a:xfrm rot="19226782">
            <a:off x="4975972" y="4664364"/>
            <a:ext cx="1697141" cy="124691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Packages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441" y="4675909"/>
            <a:ext cx="10969943" cy="1385114"/>
          </a:xfrm>
        </p:spPr>
        <p:txBody>
          <a:bodyPr/>
          <a:lstStyle/>
          <a:p>
            <a:r>
              <a:rPr lang="en-US" dirty="0" smtClean="0"/>
              <a:t>Click “Install Packages” to start the install of the version across hosts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331" y="1569732"/>
            <a:ext cx="6518681" cy="266395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638068" y="2378363"/>
            <a:ext cx="1314931" cy="124691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6880270" y="267648"/>
            <a:ext cx="1122973" cy="563625"/>
          </a:xfrm>
          <a:prstGeom prst="homePlate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Register</a:t>
            </a:r>
          </a:p>
        </p:txBody>
      </p:sp>
      <p:sp>
        <p:nvSpPr>
          <p:cNvPr id="7" name="Pentagon 6"/>
          <p:cNvSpPr/>
          <p:nvPr/>
        </p:nvSpPr>
        <p:spPr>
          <a:xfrm>
            <a:off x="8210205" y="267648"/>
            <a:ext cx="1122973" cy="5636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Install</a:t>
            </a:r>
          </a:p>
        </p:txBody>
      </p:sp>
      <p:sp>
        <p:nvSpPr>
          <p:cNvPr id="8" name="Pentagon 7"/>
          <p:cNvSpPr/>
          <p:nvPr/>
        </p:nvSpPr>
        <p:spPr>
          <a:xfrm>
            <a:off x="9529480" y="267648"/>
            <a:ext cx="1122973" cy="563625"/>
          </a:xfrm>
          <a:prstGeom prst="homePlate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Perform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Upgrade</a:t>
            </a:r>
          </a:p>
        </p:txBody>
      </p:sp>
      <p:sp>
        <p:nvSpPr>
          <p:cNvPr id="9" name="Pentagon 8"/>
          <p:cNvSpPr/>
          <p:nvPr/>
        </p:nvSpPr>
        <p:spPr>
          <a:xfrm>
            <a:off x="10803199" y="267648"/>
            <a:ext cx="1122973" cy="563625"/>
          </a:xfrm>
          <a:prstGeom prst="homePlate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Finalize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42" y="2128956"/>
            <a:ext cx="3050237" cy="170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 Upgrade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6880270" y="267648"/>
            <a:ext cx="1122973" cy="563625"/>
          </a:xfrm>
          <a:prstGeom prst="homePlate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Register</a:t>
            </a:r>
          </a:p>
        </p:txBody>
      </p:sp>
      <p:sp>
        <p:nvSpPr>
          <p:cNvPr id="11" name="Pentagon 10"/>
          <p:cNvSpPr/>
          <p:nvPr/>
        </p:nvSpPr>
        <p:spPr>
          <a:xfrm>
            <a:off x="8210205" y="267648"/>
            <a:ext cx="1122973" cy="5636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Install</a:t>
            </a:r>
          </a:p>
        </p:txBody>
      </p:sp>
      <p:sp>
        <p:nvSpPr>
          <p:cNvPr id="12" name="Pentagon 11"/>
          <p:cNvSpPr/>
          <p:nvPr/>
        </p:nvSpPr>
        <p:spPr>
          <a:xfrm>
            <a:off x="9529480" y="267648"/>
            <a:ext cx="1122973" cy="5636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Perform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Upgrade</a:t>
            </a:r>
          </a:p>
        </p:txBody>
      </p:sp>
      <p:sp>
        <p:nvSpPr>
          <p:cNvPr id="13" name="Pentagon 12"/>
          <p:cNvSpPr/>
          <p:nvPr/>
        </p:nvSpPr>
        <p:spPr>
          <a:xfrm>
            <a:off x="10803199" y="267648"/>
            <a:ext cx="1122973" cy="563625"/>
          </a:xfrm>
          <a:prstGeom prst="homePlate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Finalize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55344" y="1657816"/>
            <a:ext cx="10363307" cy="3170510"/>
            <a:chOff x="955344" y="1657816"/>
            <a:chExt cx="10363307" cy="31705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5344" y="1657816"/>
              <a:ext cx="10363307" cy="31705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5667" y="2001879"/>
              <a:ext cx="8622983" cy="2795102"/>
            </a:xfrm>
            <a:prstGeom prst="rect">
              <a:avLst/>
            </a:prstGeom>
          </p:spPr>
        </p:pic>
      </p:grpSp>
      <p:sp>
        <p:nvSpPr>
          <p:cNvPr id="14" name="Right Arrow 13"/>
          <p:cNvSpPr/>
          <p:nvPr/>
        </p:nvSpPr>
        <p:spPr>
          <a:xfrm rot="19226782">
            <a:off x="4846373" y="4768027"/>
            <a:ext cx="1697141" cy="124691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667" y="2093008"/>
            <a:ext cx="8627984" cy="25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 Upgrade: Choose Option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825" y="1260168"/>
            <a:ext cx="4462389" cy="3566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51" y="2266616"/>
            <a:ext cx="2692400" cy="15367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482694" y="2449458"/>
            <a:ext cx="1314931" cy="124691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609441" y="5186947"/>
            <a:ext cx="10969943" cy="8740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Upgrade Options dialog gives you a choice of method: Rolling or Express</a:t>
            </a:r>
          </a:p>
        </p:txBody>
      </p:sp>
    </p:spTree>
    <p:extLst>
      <p:ext uri="{BB962C8B-B14F-4D97-AF65-F5344CB8AC3E}">
        <p14:creationId xmlns:p14="http://schemas.microsoft.com/office/powerpoint/2010/main" val="12736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Option: Rolling or Express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66" y="1265386"/>
            <a:ext cx="6028155" cy="48179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03852" y="3828792"/>
            <a:ext cx="5431150" cy="622300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8735002" y="3356111"/>
            <a:ext cx="2164311" cy="1593829"/>
          </a:xfrm>
          <a:prstGeom prst="lef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Checks indicate if an option is available</a:t>
            </a:r>
          </a:p>
        </p:txBody>
      </p:sp>
    </p:spTree>
    <p:extLst>
      <p:ext uri="{BB962C8B-B14F-4D97-AF65-F5344CB8AC3E}">
        <p14:creationId xmlns:p14="http://schemas.microsoft.com/office/powerpoint/2010/main" val="294885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Option: Rolling or Express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66" y="1265386"/>
            <a:ext cx="6028155" cy="481791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997915" y="4016967"/>
            <a:ext cx="2163377" cy="149912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New options to handle failures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61292" y="4269179"/>
            <a:ext cx="3305720" cy="1069500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New!!!</a:t>
            </a:r>
            <a:r>
              <a:rPr lang="en-US" dirty="0" smtClean="0"/>
              <a:t> Upgrade Tolerance Options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08862"/>
              </p:ext>
            </p:extLst>
          </p:nvPr>
        </p:nvGraphicFramePr>
        <p:xfrm>
          <a:off x="1655632" y="1361132"/>
          <a:ext cx="9062239" cy="3235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57351"/>
                <a:gridCol w="55048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Tolerance Option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Skip all Service Check failures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Ambari will </a:t>
                      </a:r>
                      <a:r>
                        <a:rPr lang="en-US" sz="1600" b="1" dirty="0" smtClean="0"/>
                        <a:t>automatically skip any Service Check failures</a:t>
                      </a:r>
                      <a:r>
                        <a:rPr lang="en-US" sz="1600" dirty="0" smtClean="0"/>
                        <a:t> and complete the task without requiring user intervention to continue. After all the Service Checks have run in a task, you will be presented with summary of the failures and an option to continue the upgrade or pause.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Skip all Slave Component failures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Ambari will autom</a:t>
                      </a:r>
                      <a:r>
                        <a:rPr lang="en-US" sz="1600" b="1" dirty="0" smtClean="0"/>
                        <a:t>atically skip any Slave Component failures </a:t>
                      </a:r>
                      <a:r>
                        <a:rPr lang="en-US" sz="1600" dirty="0" smtClean="0"/>
                        <a:t>and complete the task of upgrading Slave components without requiring user intervention to continue. After all Slave Components have been upgraded, you will be presented with a summary of the failures and an option to continue the upgrade or pause.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18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 Upgrade Process</a:t>
            </a:r>
            <a:endParaRPr lang="en-US" dirty="0"/>
          </a:p>
        </p:txBody>
      </p:sp>
      <p:pic>
        <p:nvPicPr>
          <p:cNvPr id="6" name="Picture 5" descr="eu-success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307" y="1137741"/>
            <a:ext cx="7718164" cy="48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44090412"/>
              </p:ext>
            </p:extLst>
          </p:nvPr>
        </p:nvGraphicFramePr>
        <p:xfrm>
          <a:off x="609441" y="1144588"/>
          <a:ext cx="10969943" cy="38387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15130"/>
                <a:gridCol w="7254813"/>
              </a:tblGrid>
              <a:tr h="5432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</a:tr>
              <a:tr h="5432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Apache Ambari Project Page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3"/>
                        </a:rPr>
                        <a:t>http://ambari.apache.org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</a:tr>
              <a:tr h="5432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Ambari Project Wiki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4"/>
                        </a:rPr>
                        <a:t>https://cwiki.apache.org/confluence/display/AMBARI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</a:tr>
              <a:tr h="5432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Ambari Project JIRA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5"/>
                        </a:rPr>
                        <a:t>https://issues.apache.org/jira/browse/AMBARI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/>
                </a:tc>
              </a:tr>
              <a:tr h="5432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Stacks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6"/>
                        </a:rPr>
                        <a:t>https://cwiki.apache.org/confluence/pages/viewpage.action?pageId=38571133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anchor="ctr"/>
                </a:tc>
              </a:tr>
              <a:tr h="5432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Blueprints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7"/>
                        </a:rPr>
                        <a:t>https://cwiki.apache.org/confluence/display/AMBARI/Blueprints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anchor="ctr"/>
                </a:tc>
              </a:tr>
              <a:tr h="5432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Views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8"/>
                        </a:rPr>
                        <a:t>https://cwiki.apache.org/confluence/display/AMBARI/Views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62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Ambari 2.2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440" y="1106435"/>
            <a:ext cx="5562759" cy="4954588"/>
          </a:xfrm>
        </p:spPr>
        <p:txBody>
          <a:bodyPr/>
          <a:lstStyle/>
          <a:p>
            <a:r>
              <a:rPr lang="en-US" sz="2200" dirty="0" smtClean="0"/>
              <a:t>Core Features</a:t>
            </a:r>
          </a:p>
          <a:p>
            <a:pPr lvl="1"/>
            <a:r>
              <a:rPr lang="en-US" sz="1900" dirty="0" smtClean="0"/>
              <a:t>Express Upgrade </a:t>
            </a:r>
            <a:r>
              <a:rPr lang="en-US" sz="1400" dirty="0" smtClean="0"/>
              <a:t>(AMBARI-13407)</a:t>
            </a:r>
          </a:p>
          <a:p>
            <a:pPr lvl="1"/>
            <a:r>
              <a:rPr lang="en-US" sz="1900" dirty="0" smtClean="0"/>
              <a:t>Export Metrics Widget Graphs</a:t>
            </a:r>
            <a:r>
              <a:rPr lang="en-US" sz="1400" dirty="0" smtClean="0"/>
              <a:t> </a:t>
            </a:r>
            <a:r>
              <a:rPr lang="en-US" sz="1400" dirty="0"/>
              <a:t>(AMBARI</a:t>
            </a:r>
            <a:r>
              <a:rPr lang="en-US" sz="1400" dirty="0" smtClean="0"/>
              <a:t>-13313)</a:t>
            </a:r>
          </a:p>
          <a:p>
            <a:pPr lvl="1">
              <a:spcBef>
                <a:spcPts val="1232"/>
              </a:spcBef>
              <a:spcAft>
                <a:spcPct val="0"/>
              </a:spcAft>
              <a:buClr>
                <a:srgbClr val="69BE28"/>
              </a:buClr>
            </a:pPr>
            <a:r>
              <a:rPr lang="en-US" sz="1900" dirty="0" smtClean="0"/>
              <a:t>User </a:t>
            </a:r>
            <a:r>
              <a:rPr lang="en-US" sz="1900" dirty="0" err="1" smtClean="0"/>
              <a:t>Timezones</a:t>
            </a:r>
            <a:r>
              <a:rPr lang="en-US" sz="1400" dirty="0" smtClean="0"/>
              <a:t> </a:t>
            </a:r>
            <a:r>
              <a:rPr lang="en-US" sz="1400" dirty="0"/>
              <a:t>(AMBARI</a:t>
            </a:r>
            <a:r>
              <a:rPr lang="en-US" sz="1400" dirty="0" smtClean="0"/>
              <a:t>-13293)</a:t>
            </a:r>
            <a:endParaRPr lang="en-US" sz="1400" dirty="0"/>
          </a:p>
          <a:p>
            <a:pPr lvl="1">
              <a:spcBef>
                <a:spcPts val="1232"/>
              </a:spcBef>
              <a:spcAft>
                <a:spcPct val="0"/>
              </a:spcAft>
              <a:buClr>
                <a:srgbClr val="69BE28"/>
              </a:buClr>
            </a:pPr>
            <a:r>
              <a:rPr lang="en-US" sz="1900" dirty="0" smtClean="0"/>
              <a:t>Selectable Dashboard Time Range </a:t>
            </a:r>
            <a:r>
              <a:rPr lang="en-US" sz="1400" dirty="0" smtClean="0"/>
              <a:t>(</a:t>
            </a:r>
            <a:r>
              <a:rPr lang="en-US" sz="1400" dirty="0"/>
              <a:t>AMBARI</a:t>
            </a:r>
            <a:r>
              <a:rPr lang="en-US" sz="1400" dirty="0" smtClean="0"/>
              <a:t>-13331)</a:t>
            </a:r>
            <a:endParaRPr lang="en-US" sz="1400" dirty="0"/>
          </a:p>
          <a:p>
            <a:pPr lvl="1">
              <a:spcBef>
                <a:spcPts val="1232"/>
              </a:spcBef>
              <a:spcAft>
                <a:spcPct val="0"/>
              </a:spcAft>
              <a:buClr>
                <a:srgbClr val="69BE28"/>
              </a:buClr>
            </a:pPr>
            <a:endParaRPr lang="en-US" sz="1900" dirty="0" smtClean="0"/>
          </a:p>
          <a:p>
            <a:r>
              <a:rPr lang="en-US" sz="2200" dirty="0" smtClean="0"/>
              <a:t>HDP Stack Features</a:t>
            </a:r>
          </a:p>
          <a:p>
            <a:pPr lvl="1"/>
            <a:r>
              <a:rPr lang="en-US" sz="1900" dirty="0"/>
              <a:t>Ranger Guided </a:t>
            </a:r>
            <a:r>
              <a:rPr lang="en-US" sz="1900" dirty="0" err="1"/>
              <a:t>Configs</a:t>
            </a:r>
            <a:r>
              <a:rPr lang="en-US" sz="1400" dirty="0"/>
              <a:t> (AMBARI</a:t>
            </a:r>
            <a:r>
              <a:rPr lang="en-US" sz="1400" dirty="0" smtClean="0"/>
              <a:t>-13263)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200" dirty="0" smtClean="0"/>
              <a:t>Security Features</a:t>
            </a:r>
          </a:p>
          <a:p>
            <a:pPr lvl="1"/>
            <a:r>
              <a:rPr lang="en-US" sz="1900" dirty="0" smtClean="0"/>
              <a:t>Ambari Web Inactivity Timeout </a:t>
            </a:r>
            <a:r>
              <a:rPr lang="en-US" sz="1400" dirty="0" smtClean="0"/>
              <a:t>(AMBARI-13419)</a:t>
            </a:r>
          </a:p>
          <a:p>
            <a:pPr lvl="1"/>
            <a:r>
              <a:rPr lang="en-US" sz="1900" dirty="0" smtClean="0"/>
              <a:t>Manage KDC Admin Credentials </a:t>
            </a:r>
            <a:r>
              <a:rPr lang="en-US" sz="1400" dirty="0" smtClean="0"/>
              <a:t>(</a:t>
            </a:r>
            <a:r>
              <a:rPr lang="en-US" sz="1400" dirty="0"/>
              <a:t>AMBARI</a:t>
            </a:r>
            <a:r>
              <a:rPr lang="en-US" sz="1400" dirty="0" smtClean="0"/>
              <a:t>-13449)</a:t>
            </a:r>
          </a:p>
          <a:p>
            <a:pPr lvl="1"/>
            <a:endParaRPr lang="en-US" sz="1900" dirty="0" smtClean="0"/>
          </a:p>
          <a:p>
            <a:r>
              <a:rPr lang="en-US" sz="2200" dirty="0" smtClean="0"/>
              <a:t>Blueprints API (Tech Preview)</a:t>
            </a:r>
            <a:endParaRPr lang="en-US" sz="2200" dirty="0"/>
          </a:p>
          <a:p>
            <a:pPr lvl="1"/>
            <a:r>
              <a:rPr lang="en-US" sz="1900" dirty="0" smtClean="0"/>
              <a:t>Ranger </a:t>
            </a:r>
            <a:r>
              <a:rPr lang="en-US" sz="1400" dirty="0" smtClean="0"/>
              <a:t>(</a:t>
            </a:r>
            <a:r>
              <a:rPr lang="en-US" sz="1400" dirty="0"/>
              <a:t>AMBARI</a:t>
            </a:r>
            <a:r>
              <a:rPr lang="en-US" sz="1400" dirty="0" smtClean="0"/>
              <a:t>-13421)</a:t>
            </a:r>
            <a:endParaRPr lang="en-US" sz="1900" dirty="0"/>
          </a:p>
          <a:p>
            <a:pPr lvl="1"/>
            <a:r>
              <a:rPr lang="en-US" sz="1900" dirty="0" smtClean="0"/>
              <a:t>Kerberos </a:t>
            </a:r>
            <a:r>
              <a:rPr lang="en-US" sz="1400" dirty="0" smtClean="0"/>
              <a:t>(</a:t>
            </a:r>
            <a:r>
              <a:rPr lang="en-US" sz="1400" dirty="0"/>
              <a:t>AMBARI</a:t>
            </a:r>
            <a:r>
              <a:rPr lang="en-US" sz="1400" dirty="0" smtClean="0"/>
              <a:t>-13431)</a:t>
            </a:r>
            <a:endParaRPr lang="en-US" sz="1400" dirty="0"/>
          </a:p>
          <a:p>
            <a:pPr lvl="1"/>
            <a:r>
              <a:rPr lang="en-US" sz="1900" dirty="0" smtClean="0"/>
              <a:t>Recommendations </a:t>
            </a:r>
            <a:r>
              <a:rPr lang="en-US" sz="1400" dirty="0"/>
              <a:t>(AMBARI</a:t>
            </a:r>
            <a:r>
              <a:rPr lang="en-US" sz="1400" dirty="0" smtClean="0"/>
              <a:t>-13487)</a:t>
            </a:r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363389" y="5442705"/>
            <a:ext cx="5740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For a complete list of </a:t>
            </a:r>
            <a:r>
              <a:rPr lang="en-US" sz="1400" b="1" dirty="0" smtClean="0"/>
              <a:t>changes:</a:t>
            </a:r>
            <a:endParaRPr lang="en-US" sz="1400" b="1" dirty="0"/>
          </a:p>
          <a:p>
            <a:r>
              <a:rPr lang="en-US" sz="1400" dirty="0">
                <a:hlinkClick r:id="rId2"/>
              </a:rPr>
              <a:t>https://issues.apache.org/jira/browse/AMBARI/fixforversion/</a:t>
            </a:r>
            <a:r>
              <a:rPr lang="en-US" sz="1400" dirty="0" smtClean="0">
                <a:hlinkClick r:id="rId2"/>
              </a:rPr>
              <a:t>12333548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70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Core Features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Metric Graph Widget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441" y="1106435"/>
            <a:ext cx="10969943" cy="1277830"/>
          </a:xfrm>
        </p:spPr>
        <p:txBody>
          <a:bodyPr/>
          <a:lstStyle/>
          <a:p>
            <a:r>
              <a:rPr lang="en-US" dirty="0" smtClean="0"/>
              <a:t>Export raw metrics data from the Graph Widgets</a:t>
            </a:r>
          </a:p>
          <a:p>
            <a:r>
              <a:rPr lang="en-US" dirty="0" smtClean="0"/>
              <a:t>CSV or JSON format</a:t>
            </a:r>
            <a:endParaRPr lang="en-US" dirty="0"/>
          </a:p>
        </p:txBody>
      </p:sp>
      <p:pic>
        <p:nvPicPr>
          <p:cNvPr id="5" name="Picture 4" descr="expo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129" y="2720531"/>
            <a:ext cx="4792301" cy="3365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770" y="2759899"/>
            <a:ext cx="1511300" cy="15113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6420352" y="2915395"/>
            <a:ext cx="1191108" cy="122691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r>
              <a:rPr lang="en-US" dirty="0" err="1" smtClean="0"/>
              <a:t>Timezone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User configurable </a:t>
            </a:r>
            <a:r>
              <a:rPr lang="en-US" dirty="0" err="1" smtClean="0"/>
              <a:t>timezone</a:t>
            </a:r>
            <a:r>
              <a:rPr lang="en-US" dirty="0" smtClean="0"/>
              <a:t> for Ambari Web</a:t>
            </a:r>
            <a:endParaRPr lang="en-US" dirty="0"/>
          </a:p>
          <a:p>
            <a:r>
              <a:rPr lang="en-US" dirty="0" err="1" smtClean="0"/>
              <a:t>Timezone</a:t>
            </a:r>
            <a:r>
              <a:rPr lang="en-US" dirty="0" smtClean="0"/>
              <a:t> is used for displaying of Metric Graphs data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712" y="2979209"/>
            <a:ext cx="3909488" cy="2479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178" y="2840886"/>
            <a:ext cx="3938155" cy="2727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55187" y="4152900"/>
            <a:ext cx="4254500" cy="469900"/>
          </a:xfrm>
          <a:prstGeom prst="rect">
            <a:avLst/>
          </a:prstGeom>
          <a:noFill/>
          <a:ln w="38100" cmpd="sng">
            <a:solidFill>
              <a:srgbClr val="E17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3500" y="4152900"/>
            <a:ext cx="4254500" cy="622300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11041" y="4089400"/>
            <a:ext cx="622459" cy="7620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10609687" y="4013200"/>
            <a:ext cx="622459" cy="7620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Selectable </a:t>
            </a:r>
            <a:r>
              <a:rPr lang="en-US" dirty="0" smtClean="0"/>
              <a:t>Dashboard Time Range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167" y="1549400"/>
            <a:ext cx="6595674" cy="3822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62629" y="2413000"/>
            <a:ext cx="1257141" cy="1428750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725317">
            <a:off x="3902070" y="2133600"/>
            <a:ext cx="622459" cy="7620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4529" y="2514600"/>
            <a:ext cx="2345712" cy="977900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9614128" flipH="1">
            <a:off x="9573334" y="1799085"/>
            <a:ext cx="554155" cy="7620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5262" y="3479800"/>
            <a:ext cx="2345712" cy="977900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Security Features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Ambari Web Inactivity Timeout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Automatically “logout” a user after a period of Ambari Web inactivity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 be split between “operators” and “read-only” users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Configurable </a:t>
            </a:r>
            <a:r>
              <a:rPr lang="en-US" dirty="0"/>
              <a:t>in </a:t>
            </a:r>
            <a:r>
              <a:rPr lang="en-US" sz="2000" dirty="0" err="1">
                <a:latin typeface="Courier"/>
                <a:cs typeface="Courier"/>
              </a:rPr>
              <a:t>ambari.properties</a:t>
            </a:r>
            <a:r>
              <a:rPr lang="en-US" dirty="0"/>
              <a:t> and not enabled by default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b="0" dirty="0" smtClean="0">
                <a:latin typeface="Courier"/>
                <a:cs typeface="Courier"/>
              </a:rPr>
              <a:t>/</a:t>
            </a:r>
            <a:r>
              <a:rPr lang="en-US" sz="1400" b="0" dirty="0" err="1" smtClean="0">
                <a:latin typeface="Courier"/>
                <a:cs typeface="Courier"/>
              </a:rPr>
              <a:t>etc</a:t>
            </a:r>
            <a:r>
              <a:rPr lang="en-US" sz="1400" b="0" dirty="0" smtClean="0">
                <a:latin typeface="Courier"/>
                <a:cs typeface="Courier"/>
              </a:rPr>
              <a:t>/</a:t>
            </a:r>
            <a:r>
              <a:rPr lang="en-US" sz="1400" b="0" dirty="0" err="1" smtClean="0">
                <a:latin typeface="Courier"/>
                <a:cs typeface="Courier"/>
              </a:rPr>
              <a:t>ambari</a:t>
            </a:r>
            <a:r>
              <a:rPr lang="en-US" sz="1400" b="0" dirty="0" smtClean="0">
                <a:latin typeface="Courier"/>
                <a:cs typeface="Courier"/>
              </a:rPr>
              <a:t>-server/</a:t>
            </a:r>
            <a:r>
              <a:rPr lang="en-US" sz="1400" b="0" dirty="0" err="1" smtClean="0">
                <a:latin typeface="Courier"/>
                <a:cs typeface="Courier"/>
              </a:rPr>
              <a:t>conf</a:t>
            </a:r>
            <a:r>
              <a:rPr lang="en-US" sz="1400" b="0" dirty="0" smtClean="0">
                <a:latin typeface="Courier"/>
                <a:cs typeface="Courier"/>
              </a:rPr>
              <a:t>/</a:t>
            </a:r>
            <a:r>
              <a:rPr lang="en-US" sz="1400" b="0" dirty="0" err="1" smtClean="0">
                <a:latin typeface="Courier"/>
                <a:cs typeface="Courier"/>
              </a:rPr>
              <a:t>ambari.properties</a:t>
            </a:r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err="1" smtClean="0">
                <a:latin typeface="Courier"/>
                <a:cs typeface="Courier"/>
              </a:rPr>
              <a:t>user.inactivity.timeout.default</a:t>
            </a:r>
            <a:r>
              <a:rPr lang="en-US" sz="1400" b="0" dirty="0" smtClean="0">
                <a:latin typeface="Courier"/>
                <a:cs typeface="Courier"/>
              </a:rPr>
              <a:t>=0</a:t>
            </a:r>
          </a:p>
          <a:p>
            <a:r>
              <a:rPr lang="en-US" sz="1400" b="0" dirty="0" err="1" smtClean="0">
                <a:latin typeface="Courier"/>
                <a:cs typeface="Courier"/>
              </a:rPr>
              <a:t>user.inactivity.timeout.role.readonly.default</a:t>
            </a:r>
            <a:r>
              <a:rPr lang="en-US" sz="1400" b="0" dirty="0">
                <a:latin typeface="Courier"/>
                <a:cs typeface="Courier"/>
              </a:rPr>
              <a:t>=</a:t>
            </a:r>
            <a:r>
              <a:rPr lang="en-US" sz="1400" b="0" dirty="0" smtClean="0">
                <a:latin typeface="Courier"/>
                <a:cs typeface="Courier"/>
              </a:rPr>
              <a:t>0</a:t>
            </a:r>
            <a:endParaRPr lang="en-US" sz="1400" b="0" dirty="0">
              <a:latin typeface="Courier"/>
              <a:cs typeface="Couri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072" y="3012631"/>
            <a:ext cx="4086519" cy="154956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886853" y="4765862"/>
            <a:ext cx="3681885" cy="1471255"/>
          </a:xfrm>
          <a:prstGeom prst="leftArrow">
            <a:avLst/>
          </a:prstGeom>
          <a:solidFill>
            <a:srgbClr val="E17000"/>
          </a:solidFill>
          <a:ln>
            <a:solidFill>
              <a:srgbClr val="E17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l"/>
            <a:r>
              <a:rPr lang="en-US" dirty="0" smtClean="0">
                <a:solidFill>
                  <a:schemeClr val="bg2"/>
                </a:solidFill>
              </a:rPr>
              <a:t>Set the timeout (in seconds)</a:t>
            </a:r>
          </a:p>
        </p:txBody>
      </p:sp>
    </p:spTree>
    <p:extLst>
      <p:ext uri="{BB962C8B-B14F-4D97-AF65-F5344CB8AC3E}">
        <p14:creationId xmlns:p14="http://schemas.microsoft.com/office/powerpoint/2010/main" val="27687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tonworksCorpDeckSpring2014(1)">
  <a:themeElements>
    <a:clrScheme name="Custom 2">
      <a:dk1>
        <a:sysClr val="windowText" lastClr="000000"/>
      </a:dk1>
      <a:lt1>
        <a:srgbClr val="1E1E1E"/>
      </a:lt1>
      <a:dk2>
        <a:srgbClr val="FFFFFF"/>
      </a:dk2>
      <a:lt2>
        <a:srgbClr val="FFFFFF"/>
      </a:lt2>
      <a:accent1>
        <a:srgbClr val="69BE28"/>
      </a:accent1>
      <a:accent2>
        <a:srgbClr val="3DB5E6"/>
      </a:accent2>
      <a:accent3>
        <a:srgbClr val="44697D"/>
      </a:accent3>
      <a:accent4>
        <a:srgbClr val="818A8F"/>
      </a:accent4>
      <a:accent5>
        <a:srgbClr val="E17000"/>
      </a:accent5>
      <a:accent6>
        <a:srgbClr val="F6A800"/>
      </a:accent6>
      <a:hlink>
        <a:srgbClr val="2A52FF"/>
      </a:hlink>
      <a:folHlink>
        <a:srgbClr val="2A52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tIns="91440" bIns="91440" rtlCol="0" anchor="t" anchorCtr="0"/>
      <a:lstStyle>
        <a:defPPr algn="l">
          <a:defRPr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91440" rIns="91440" bIns="91440" rtlCol="0">
        <a:no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HortonworksCorpDeckSpring2014(1)</Template>
  <TotalTime>89973</TotalTime>
  <Words>857</Words>
  <Application>Microsoft Macintosh PowerPoint</Application>
  <PresentationFormat>Custom</PresentationFormat>
  <Paragraphs>163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HortonworksCorpDeckSpring2014(1)</vt:lpstr>
      <vt:lpstr>Apache Ambari 2.2</vt:lpstr>
      <vt:lpstr>What is Ambari?</vt:lpstr>
      <vt:lpstr>What’s New in Ambari 2.2</vt:lpstr>
      <vt:lpstr>Core Features</vt:lpstr>
      <vt:lpstr>Export Metric Graph Widget Data</vt:lpstr>
      <vt:lpstr>User Timezone</vt:lpstr>
      <vt:lpstr>Selectable Dashboard Time Range</vt:lpstr>
      <vt:lpstr>Security Features</vt:lpstr>
      <vt:lpstr>Ambari Web Inactivity Timeout</vt:lpstr>
      <vt:lpstr>Save KDC Admin Credentials</vt:lpstr>
      <vt:lpstr>Save KDC Admin Credentials</vt:lpstr>
      <vt:lpstr>Save KDC Admin Credentials</vt:lpstr>
      <vt:lpstr>HDP Express Upgrade</vt:lpstr>
      <vt:lpstr>New!!! Ambari 2.2 Introduces HDP Express Upgrade</vt:lpstr>
      <vt:lpstr>New!!! What’s Possible with Ambari 2.2</vt:lpstr>
      <vt:lpstr>Automated Upgrade: Rolling or Express Choice</vt:lpstr>
      <vt:lpstr>Automated Upgrade: Rolling or Express Choice</vt:lpstr>
      <vt:lpstr>Automated Upgrade: High-Level Generally the Same</vt:lpstr>
      <vt:lpstr>Register New Version</vt:lpstr>
      <vt:lpstr>New Version Available</vt:lpstr>
      <vt:lpstr>Install Packages</vt:lpstr>
      <vt:lpstr>Perform Upgrade</vt:lpstr>
      <vt:lpstr>Perform Upgrade: Choose Option</vt:lpstr>
      <vt:lpstr>Choose Option: Rolling or Express</vt:lpstr>
      <vt:lpstr>Choose Option: Rolling or Express</vt:lpstr>
      <vt:lpstr>New!!! Upgrade Tolerance Options</vt:lpstr>
      <vt:lpstr>Express Upgrade Process</vt:lpstr>
      <vt:lpstr>Learn More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Content Development Proposal Tech Docs and Curriculum</dc:title>
  <dc:creator>Jason</dc:creator>
  <cp:lastModifiedBy>Jeff Sposetti</cp:lastModifiedBy>
  <cp:revision>2074</cp:revision>
  <dcterms:created xsi:type="dcterms:W3CDTF">2014-05-27T15:23:41Z</dcterms:created>
  <dcterms:modified xsi:type="dcterms:W3CDTF">2015-12-21T14:01:11Z</dcterms:modified>
</cp:coreProperties>
</file>