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31"/>
  </p:notesMasterIdLst>
  <p:handoutMasterIdLst>
    <p:handoutMasterId r:id="rId32"/>
  </p:handoutMasterIdLst>
  <p:sldIdLst>
    <p:sldId id="700" r:id="rId2"/>
    <p:sldId id="676" r:id="rId3"/>
    <p:sldId id="585" r:id="rId4"/>
    <p:sldId id="683" r:id="rId5"/>
    <p:sldId id="689" r:id="rId6"/>
    <p:sldId id="665" r:id="rId7"/>
    <p:sldId id="672" r:id="rId8"/>
    <p:sldId id="668" r:id="rId9"/>
    <p:sldId id="669" r:id="rId10"/>
    <p:sldId id="671" r:id="rId11"/>
    <p:sldId id="690" r:id="rId12"/>
    <p:sldId id="691" r:id="rId13"/>
    <p:sldId id="692" r:id="rId14"/>
    <p:sldId id="693" r:id="rId15"/>
    <p:sldId id="694" r:id="rId16"/>
    <p:sldId id="703" r:id="rId17"/>
    <p:sldId id="704" r:id="rId18"/>
    <p:sldId id="673" r:id="rId19"/>
    <p:sldId id="675" r:id="rId20"/>
    <p:sldId id="593" r:id="rId21"/>
    <p:sldId id="699" r:id="rId22"/>
    <p:sldId id="701" r:id="rId23"/>
    <p:sldId id="706" r:id="rId24"/>
    <p:sldId id="707" r:id="rId25"/>
    <p:sldId id="709" r:id="rId26"/>
    <p:sldId id="710" r:id="rId27"/>
    <p:sldId id="711" r:id="rId28"/>
    <p:sldId id="712" r:id="rId29"/>
    <p:sldId id="650" r:id="rId30"/>
  </p:sldIdLst>
  <p:sldSz cx="9144000" cy="6858000" type="screen4x3"/>
  <p:notesSz cx="7010400" cy="9296400"/>
  <p:defaultTextStyle>
    <a:defPPr>
      <a:defRPr lang="en-US"/>
    </a:defPPr>
    <a:lvl1pPr algn="l" defTabSz="912813" rtl="0" fontAlgn="base">
      <a:spcBef>
        <a:spcPct val="0"/>
      </a:spcBef>
      <a:spcAft>
        <a:spcPct val="0"/>
      </a:spcAft>
      <a:defRPr kern="1200">
        <a:solidFill>
          <a:schemeClr val="tx1"/>
        </a:solidFill>
        <a:latin typeface="Calibri" pitchFamily="34" charset="0"/>
        <a:ea typeface="ＭＳ Ｐゴシック"/>
        <a:cs typeface="ＭＳ Ｐゴシック"/>
      </a:defRPr>
    </a:lvl1pPr>
    <a:lvl2pPr marL="455613" indent="1588" algn="l" defTabSz="912813" rtl="0" fontAlgn="base">
      <a:spcBef>
        <a:spcPct val="0"/>
      </a:spcBef>
      <a:spcAft>
        <a:spcPct val="0"/>
      </a:spcAft>
      <a:defRPr kern="1200">
        <a:solidFill>
          <a:schemeClr val="tx1"/>
        </a:solidFill>
        <a:latin typeface="Calibri" pitchFamily="34" charset="0"/>
        <a:ea typeface="ＭＳ Ｐゴシック"/>
        <a:cs typeface="ＭＳ Ｐゴシック"/>
      </a:defRPr>
    </a:lvl2pPr>
    <a:lvl3pPr marL="912813" indent="1588" algn="l" defTabSz="912813" rtl="0" fontAlgn="base">
      <a:spcBef>
        <a:spcPct val="0"/>
      </a:spcBef>
      <a:spcAft>
        <a:spcPct val="0"/>
      </a:spcAft>
      <a:defRPr kern="1200">
        <a:solidFill>
          <a:schemeClr val="tx1"/>
        </a:solidFill>
        <a:latin typeface="Calibri" pitchFamily="34" charset="0"/>
        <a:ea typeface="ＭＳ Ｐゴシック"/>
        <a:cs typeface="ＭＳ Ｐゴシック"/>
      </a:defRPr>
    </a:lvl3pPr>
    <a:lvl4pPr marL="1370013" indent="1588" algn="l" defTabSz="912813" rtl="0" fontAlgn="base">
      <a:spcBef>
        <a:spcPct val="0"/>
      </a:spcBef>
      <a:spcAft>
        <a:spcPct val="0"/>
      </a:spcAft>
      <a:defRPr kern="1200">
        <a:solidFill>
          <a:schemeClr val="tx1"/>
        </a:solidFill>
        <a:latin typeface="Calibri" pitchFamily="34" charset="0"/>
        <a:ea typeface="ＭＳ Ｐゴシック"/>
        <a:cs typeface="ＭＳ Ｐゴシック"/>
      </a:defRPr>
    </a:lvl4pPr>
    <a:lvl5pPr marL="1827213" indent="1588" algn="l" defTabSz="912813" rtl="0" fontAlgn="base">
      <a:spcBef>
        <a:spcPct val="0"/>
      </a:spcBef>
      <a:spcAft>
        <a:spcPct val="0"/>
      </a:spcAft>
      <a:defRPr kern="1200">
        <a:solidFill>
          <a:schemeClr val="tx1"/>
        </a:solidFill>
        <a:latin typeface="Calibri" pitchFamily="34" charset="0"/>
        <a:ea typeface="ＭＳ Ｐゴシック"/>
        <a:cs typeface="ＭＳ Ｐゴシック"/>
      </a:defRPr>
    </a:lvl5pPr>
    <a:lvl6pPr marL="2286000" algn="l" defTabSz="914400" rtl="0" eaLnBrk="1" latinLnBrk="0" hangingPunct="1">
      <a:defRPr kern="1200">
        <a:solidFill>
          <a:schemeClr val="tx1"/>
        </a:solidFill>
        <a:latin typeface="Calibri" pitchFamily="34" charset="0"/>
        <a:ea typeface="ＭＳ Ｐゴシック"/>
        <a:cs typeface="ＭＳ Ｐゴシック"/>
      </a:defRPr>
    </a:lvl6pPr>
    <a:lvl7pPr marL="2743200" algn="l" defTabSz="914400" rtl="0" eaLnBrk="1" latinLnBrk="0" hangingPunct="1">
      <a:defRPr kern="1200">
        <a:solidFill>
          <a:schemeClr val="tx1"/>
        </a:solidFill>
        <a:latin typeface="Calibri" pitchFamily="34" charset="0"/>
        <a:ea typeface="ＭＳ Ｐゴシック"/>
        <a:cs typeface="ＭＳ Ｐゴシック"/>
      </a:defRPr>
    </a:lvl7pPr>
    <a:lvl8pPr marL="3200400" algn="l" defTabSz="914400" rtl="0" eaLnBrk="1" latinLnBrk="0" hangingPunct="1">
      <a:defRPr kern="1200">
        <a:solidFill>
          <a:schemeClr val="tx1"/>
        </a:solidFill>
        <a:latin typeface="Calibri" pitchFamily="34" charset="0"/>
        <a:ea typeface="ＭＳ Ｐゴシック"/>
        <a:cs typeface="ＭＳ Ｐゴシック"/>
      </a:defRPr>
    </a:lvl8pPr>
    <a:lvl9pPr marL="3657600" algn="l" defTabSz="914400" rtl="0" eaLnBrk="1" latinLnBrk="0" hangingPunct="1">
      <a:defRPr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A9C"/>
    <a:srgbClr val="003A54"/>
    <a:srgbClr val="ED1C24"/>
    <a:srgbClr val="FFFFCC"/>
    <a:srgbClr val="711127"/>
    <a:srgbClr val="908472"/>
    <a:srgbClr val="004868"/>
    <a:srgbClr val="A91129"/>
    <a:srgbClr val="5051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71" autoAdjust="0"/>
  </p:normalViewPr>
  <p:slideViewPr>
    <p:cSldViewPr snapToGrid="0">
      <p:cViewPr>
        <p:scale>
          <a:sx n="78" d="100"/>
          <a:sy n="78" d="100"/>
        </p:scale>
        <p:origin x="-1158" y="-72"/>
      </p:cViewPr>
      <p:guideLst>
        <p:guide orient="horz"/>
        <p:guide pos="183"/>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66" d="100"/>
        <a:sy n="66" d="100"/>
      </p:scale>
      <p:origin x="0" y="1170"/>
    </p:cViewPr>
  </p:sorterViewPr>
  <p:notesViewPr>
    <p:cSldViewPr snapToGrid="0">
      <p:cViewPr varScale="1">
        <p:scale>
          <a:sx n="62" d="100"/>
          <a:sy n="62" d="100"/>
        </p:scale>
        <p:origin x="-1992"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F69D5-9159-41CB-8CBE-41F00F4B635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936E174-7839-4741-860C-CBF5353E98D4}">
      <dgm:prSet phldrT="[Text]" custT="1"/>
      <dgm:spPr>
        <a:solidFill>
          <a:srgbClr val="990000"/>
        </a:solidFill>
      </dgm:spPr>
      <dgm:t>
        <a:bodyPr/>
        <a:lstStyle/>
        <a:p>
          <a:r>
            <a:rPr lang="en-US" sz="2200" b="1" dirty="0" smtClean="0">
              <a:solidFill>
                <a:srgbClr val="FFFFFF"/>
              </a:solidFill>
              <a:latin typeface="Calibri" pitchFamily="34" charset="0"/>
              <a:cs typeface="Calibri" pitchFamily="34" charset="0"/>
            </a:rPr>
            <a:t>Data Ingest</a:t>
          </a:r>
          <a:endParaRPr lang="en-US" sz="2200" b="1" dirty="0"/>
        </a:p>
      </dgm:t>
    </dgm:pt>
    <dgm:pt modelId="{7635B1A8-0C0F-4D2F-86FD-A74AEDC4A65B}" type="parTrans" cxnId="{F1E1CD2D-6B43-4F3C-9E5A-D137D6615DCB}">
      <dgm:prSet/>
      <dgm:spPr/>
      <dgm:t>
        <a:bodyPr/>
        <a:lstStyle/>
        <a:p>
          <a:endParaRPr lang="en-US"/>
        </a:p>
      </dgm:t>
    </dgm:pt>
    <dgm:pt modelId="{0ED2EB1F-9692-46F0-AF4F-C73A1873237D}" type="sibTrans" cxnId="{F1E1CD2D-6B43-4F3C-9E5A-D137D6615DCB}">
      <dgm:prSet/>
      <dgm:spPr/>
      <dgm:t>
        <a:bodyPr/>
        <a:lstStyle/>
        <a:p>
          <a:endParaRPr lang="en-US"/>
        </a:p>
      </dgm:t>
    </dgm:pt>
    <dgm:pt modelId="{9A18A73B-9B91-4CFD-AEF0-799ACA98ACC4}">
      <dgm:prSet phldrT="[Text]"/>
      <dgm:spPr>
        <a:solidFill>
          <a:srgbClr val="990000"/>
        </a:solidFill>
      </dgm:spPr>
      <dgm:t>
        <a:bodyPr/>
        <a:lstStyle/>
        <a:p>
          <a:r>
            <a:rPr lang="en-US" b="1" dirty="0" smtClean="0">
              <a:latin typeface="Calibri" pitchFamily="34" charset="0"/>
              <a:cs typeface="Calibri" pitchFamily="34" charset="0"/>
            </a:rPr>
            <a:t>Data Profiling</a:t>
          </a:r>
          <a:endParaRPr lang="en-US" b="1" dirty="0">
            <a:latin typeface="Calibri" pitchFamily="34" charset="0"/>
            <a:cs typeface="Calibri" pitchFamily="34" charset="0"/>
          </a:endParaRPr>
        </a:p>
      </dgm:t>
    </dgm:pt>
    <dgm:pt modelId="{5899FB10-05AE-4884-A798-63820F118756}" type="parTrans" cxnId="{54DC6721-B22A-4F1B-AD5B-3F046F6D078C}">
      <dgm:prSet/>
      <dgm:spPr/>
      <dgm:t>
        <a:bodyPr/>
        <a:lstStyle/>
        <a:p>
          <a:endParaRPr lang="en-US"/>
        </a:p>
      </dgm:t>
    </dgm:pt>
    <dgm:pt modelId="{822E9144-BC69-437D-92A4-7209942A4D87}" type="sibTrans" cxnId="{54DC6721-B22A-4F1B-AD5B-3F046F6D078C}">
      <dgm:prSet/>
      <dgm:spPr/>
      <dgm:t>
        <a:bodyPr/>
        <a:lstStyle/>
        <a:p>
          <a:endParaRPr lang="en-US"/>
        </a:p>
      </dgm:t>
    </dgm:pt>
    <dgm:pt modelId="{813B6109-3755-4214-B7F4-10F4C570C82A}">
      <dgm:prSet phldrT="[Text]"/>
      <dgm:spPr>
        <a:solidFill>
          <a:srgbClr val="990000"/>
        </a:solidFill>
      </dgm:spPr>
      <dgm:t>
        <a:bodyPr/>
        <a:lstStyle/>
        <a:p>
          <a:r>
            <a:rPr lang="en-US" b="1" dirty="0" smtClean="0">
              <a:solidFill>
                <a:srgbClr val="FFFFFF"/>
              </a:solidFill>
              <a:latin typeface="Calibri" pitchFamily="34" charset="0"/>
              <a:cs typeface="Calibri" pitchFamily="34" charset="0"/>
            </a:rPr>
            <a:t>Data Hygiene</a:t>
          </a:r>
          <a:endParaRPr lang="en-US" b="1" dirty="0"/>
        </a:p>
      </dgm:t>
    </dgm:pt>
    <dgm:pt modelId="{DA8B26CC-59BC-4EE5-9787-300CF14589D9}" type="parTrans" cxnId="{19AFF150-5BCF-4CC7-B751-6583E48E5BAB}">
      <dgm:prSet/>
      <dgm:spPr/>
      <dgm:t>
        <a:bodyPr/>
        <a:lstStyle/>
        <a:p>
          <a:endParaRPr lang="en-US"/>
        </a:p>
      </dgm:t>
    </dgm:pt>
    <dgm:pt modelId="{1CEE2011-6642-4290-AB86-4C12B7B302A3}" type="sibTrans" cxnId="{19AFF150-5BCF-4CC7-B751-6583E48E5BAB}">
      <dgm:prSet/>
      <dgm:spPr/>
      <dgm:t>
        <a:bodyPr/>
        <a:lstStyle/>
        <a:p>
          <a:endParaRPr lang="en-US"/>
        </a:p>
      </dgm:t>
    </dgm:pt>
    <dgm:pt modelId="{8C20D96A-57CB-4749-83D2-183E3AE24110}">
      <dgm:prSet phldrT="[Text]" custT="1"/>
      <dgm:spPr>
        <a:solidFill>
          <a:srgbClr val="C65C5A">
            <a:alpha val="90000"/>
          </a:srgbClr>
        </a:solidFill>
      </dgm:spPr>
      <dgm:t>
        <a:bodyPr/>
        <a:lstStyle/>
        <a:p>
          <a:r>
            <a:rPr lang="en-US" sz="2000" dirty="0" smtClean="0">
              <a:solidFill>
                <a:schemeClr val="tx1"/>
              </a:solidFill>
              <a:latin typeface="Calibri" pitchFamily="34" charset="0"/>
              <a:cs typeface="Calibri" pitchFamily="34" charset="0"/>
            </a:rPr>
            <a:t>Format fields correctly at the character level (i.e., capitals, punctuation, spelling errors, etc.)</a:t>
          </a:r>
          <a:endParaRPr lang="en-US" sz="2000" b="1" dirty="0">
            <a:solidFill>
              <a:schemeClr val="tx1"/>
            </a:solidFill>
          </a:endParaRPr>
        </a:p>
      </dgm:t>
    </dgm:pt>
    <dgm:pt modelId="{8518D9CE-44D6-455C-BD72-4CA89921C89A}" type="parTrans" cxnId="{23D80729-6514-46B7-B95A-C09618AA577F}">
      <dgm:prSet/>
      <dgm:spPr/>
      <dgm:t>
        <a:bodyPr/>
        <a:lstStyle/>
        <a:p>
          <a:endParaRPr lang="en-US"/>
        </a:p>
      </dgm:t>
    </dgm:pt>
    <dgm:pt modelId="{33AE5C88-D66A-41C7-8B2C-FB86D51C25C6}" type="sibTrans" cxnId="{23D80729-6514-46B7-B95A-C09618AA577F}">
      <dgm:prSet/>
      <dgm:spPr/>
      <dgm:t>
        <a:bodyPr/>
        <a:lstStyle/>
        <a:p>
          <a:endParaRPr lang="en-US"/>
        </a:p>
      </dgm:t>
    </dgm:pt>
    <dgm:pt modelId="{255EA6C3-AE02-473A-A171-1295D87E2F1C}">
      <dgm:prSet phldrT="[Text]"/>
      <dgm:spPr>
        <a:solidFill>
          <a:srgbClr val="C65C5A">
            <a:alpha val="90000"/>
          </a:srgbClr>
        </a:solidFill>
      </dgm:spPr>
      <dgm:t>
        <a:bodyPr/>
        <a:lstStyle/>
        <a:p>
          <a:endParaRPr lang="en-US" sz="900" dirty="0"/>
        </a:p>
      </dgm:t>
    </dgm:pt>
    <dgm:pt modelId="{CA7027B7-A987-4078-87D9-197680A811F9}" type="parTrans" cxnId="{B834A94A-D2A8-4666-AC04-BB4F638A247C}">
      <dgm:prSet/>
      <dgm:spPr/>
      <dgm:t>
        <a:bodyPr/>
        <a:lstStyle/>
        <a:p>
          <a:endParaRPr lang="en-US"/>
        </a:p>
      </dgm:t>
    </dgm:pt>
    <dgm:pt modelId="{FBA162E7-6A6E-49EE-ACA5-0FC0AD842EE4}" type="sibTrans" cxnId="{B834A94A-D2A8-4666-AC04-BB4F638A247C}">
      <dgm:prSet/>
      <dgm:spPr/>
      <dgm:t>
        <a:bodyPr/>
        <a:lstStyle/>
        <a:p>
          <a:endParaRPr lang="en-US"/>
        </a:p>
      </dgm:t>
    </dgm:pt>
    <dgm:pt modelId="{F47903F3-FBE7-4C99-89EA-C176A41B9469}">
      <dgm:prSet phldrT="[Text]"/>
      <dgm:spPr>
        <a:solidFill>
          <a:srgbClr val="C65C5A">
            <a:alpha val="90000"/>
          </a:srgbClr>
        </a:solidFill>
      </dgm:spPr>
      <dgm:t>
        <a:bodyPr/>
        <a:lstStyle/>
        <a:p>
          <a:endParaRPr lang="en-US" sz="900" dirty="0"/>
        </a:p>
      </dgm:t>
    </dgm:pt>
    <dgm:pt modelId="{57A73F01-5CF9-46B1-BDC0-23176E466ED4}" type="parTrans" cxnId="{B1B71474-B79B-452B-B7EB-6226001DF9FC}">
      <dgm:prSet/>
      <dgm:spPr/>
      <dgm:t>
        <a:bodyPr/>
        <a:lstStyle/>
        <a:p>
          <a:endParaRPr lang="en-US"/>
        </a:p>
      </dgm:t>
    </dgm:pt>
    <dgm:pt modelId="{54DA582D-6443-4A7B-B39F-78CE0E741A67}" type="sibTrans" cxnId="{B1B71474-B79B-452B-B7EB-6226001DF9FC}">
      <dgm:prSet/>
      <dgm:spPr/>
      <dgm:t>
        <a:bodyPr/>
        <a:lstStyle/>
        <a:p>
          <a:endParaRPr lang="en-US"/>
        </a:p>
      </dgm:t>
    </dgm:pt>
    <dgm:pt modelId="{0614E3A9-DEF5-44C5-9420-B0DE746F613E}">
      <dgm:prSet phldrT="[Text]"/>
      <dgm:spPr>
        <a:solidFill>
          <a:srgbClr val="C65C5A">
            <a:alpha val="90000"/>
          </a:srgbClr>
        </a:solidFill>
      </dgm:spPr>
      <dgm:t>
        <a:bodyPr/>
        <a:lstStyle/>
        <a:p>
          <a:endParaRPr lang="en-US" sz="900" dirty="0"/>
        </a:p>
      </dgm:t>
    </dgm:pt>
    <dgm:pt modelId="{A1B027A3-8796-4449-AE9C-BD12F5B3820F}" type="parTrans" cxnId="{D83AF13A-B696-45AE-97EE-E2EA9E9518AF}">
      <dgm:prSet/>
      <dgm:spPr/>
      <dgm:t>
        <a:bodyPr/>
        <a:lstStyle/>
        <a:p>
          <a:endParaRPr lang="en-US"/>
        </a:p>
      </dgm:t>
    </dgm:pt>
    <dgm:pt modelId="{EE4EA71A-671E-4D2E-A7AB-FE053DF47F1F}" type="sibTrans" cxnId="{D83AF13A-B696-45AE-97EE-E2EA9E9518AF}">
      <dgm:prSet/>
      <dgm:spPr/>
      <dgm:t>
        <a:bodyPr/>
        <a:lstStyle/>
        <a:p>
          <a:endParaRPr lang="en-US"/>
        </a:p>
      </dgm:t>
    </dgm:pt>
    <dgm:pt modelId="{3586C081-CBDA-4690-A109-82D385FACF88}">
      <dgm:prSet phldrT="[Text]"/>
      <dgm:spPr>
        <a:solidFill>
          <a:srgbClr val="990000"/>
        </a:solidFill>
      </dgm:spPr>
      <dgm:t>
        <a:bodyPr/>
        <a:lstStyle/>
        <a:p>
          <a:r>
            <a:rPr lang="en-US" b="1" dirty="0" smtClean="0">
              <a:solidFill>
                <a:srgbClr val="FFFFFF"/>
              </a:solidFill>
              <a:latin typeface="Calibri" pitchFamily="34" charset="0"/>
              <a:cs typeface="Calibri" pitchFamily="34" charset="0"/>
            </a:rPr>
            <a:t>Entity Resolution</a:t>
          </a:r>
          <a:endParaRPr lang="en-US" b="1" dirty="0"/>
        </a:p>
      </dgm:t>
    </dgm:pt>
    <dgm:pt modelId="{0E3D43AF-0EB8-4156-8638-0425B63B95C1}" type="parTrans" cxnId="{67F06784-394F-4158-889F-34AB4A08FB1E}">
      <dgm:prSet/>
      <dgm:spPr/>
      <dgm:t>
        <a:bodyPr/>
        <a:lstStyle/>
        <a:p>
          <a:endParaRPr lang="en-US"/>
        </a:p>
      </dgm:t>
    </dgm:pt>
    <dgm:pt modelId="{00FD374B-8F10-4265-9E22-8F2DEF68F5AA}" type="sibTrans" cxnId="{67F06784-394F-4158-889F-34AB4A08FB1E}">
      <dgm:prSet/>
      <dgm:spPr/>
      <dgm:t>
        <a:bodyPr/>
        <a:lstStyle/>
        <a:p>
          <a:endParaRPr lang="en-US"/>
        </a:p>
      </dgm:t>
    </dgm:pt>
    <dgm:pt modelId="{506F3F63-3701-4C03-B439-DF29D80F5B67}">
      <dgm:prSet phldrT="[Text]" custT="1"/>
      <dgm:spPr>
        <a:solidFill>
          <a:srgbClr val="C65C5A">
            <a:alpha val="90000"/>
          </a:srgbClr>
        </a:solidFill>
      </dgm:spPr>
      <dgm:t>
        <a:bodyPr/>
        <a:lstStyle/>
        <a:p>
          <a:r>
            <a:rPr lang="en-US" sz="1900" dirty="0" smtClean="0">
              <a:solidFill>
                <a:schemeClr val="tx1"/>
              </a:solidFill>
              <a:latin typeface="Calibri" pitchFamily="34" charset="0"/>
              <a:cs typeface="Calibri" pitchFamily="34" charset="0"/>
            </a:rPr>
            <a:t>Create 360⁰ profiles on individuals, organizations, etc. through iteratively linking data from multiple sources</a:t>
          </a:r>
          <a:r>
            <a:rPr lang="en-US" sz="2000" dirty="0" smtClean="0">
              <a:solidFill>
                <a:schemeClr val="tx1"/>
              </a:solidFill>
              <a:latin typeface="Calibri" pitchFamily="34" charset="0"/>
              <a:cs typeface="Calibri" pitchFamily="34" charset="0"/>
            </a:rPr>
            <a:t/>
          </a:r>
          <a:br>
            <a:rPr lang="en-US" sz="2000" dirty="0" smtClean="0">
              <a:solidFill>
                <a:schemeClr val="tx1"/>
              </a:solidFill>
              <a:latin typeface="Calibri" pitchFamily="34" charset="0"/>
              <a:cs typeface="Calibri" pitchFamily="34" charset="0"/>
            </a:rPr>
          </a:br>
          <a:endParaRPr lang="en-US" sz="2000" b="1" dirty="0">
            <a:solidFill>
              <a:schemeClr val="tx1"/>
            </a:solidFill>
          </a:endParaRPr>
        </a:p>
      </dgm:t>
    </dgm:pt>
    <dgm:pt modelId="{D76C98F3-2AF7-4637-AFDC-EE8FD34CB858}" type="parTrans" cxnId="{D45543AA-9EAB-46B2-8FEF-CE9996E2D808}">
      <dgm:prSet/>
      <dgm:spPr/>
      <dgm:t>
        <a:bodyPr/>
        <a:lstStyle/>
        <a:p>
          <a:endParaRPr lang="en-US"/>
        </a:p>
      </dgm:t>
    </dgm:pt>
    <dgm:pt modelId="{372B93CE-EDAC-40A5-BBEC-8FA47C9BE7F5}" type="sibTrans" cxnId="{D45543AA-9EAB-46B2-8FEF-CE9996E2D808}">
      <dgm:prSet/>
      <dgm:spPr/>
      <dgm:t>
        <a:bodyPr/>
        <a:lstStyle/>
        <a:p>
          <a:endParaRPr lang="en-US"/>
        </a:p>
      </dgm:t>
    </dgm:pt>
    <dgm:pt modelId="{9FCB58B4-79DB-4C20-A6E9-F772CE34111B}">
      <dgm:prSet phldrT="[Text]"/>
      <dgm:spPr>
        <a:solidFill>
          <a:srgbClr val="C65C5A">
            <a:alpha val="90000"/>
          </a:srgbClr>
        </a:solidFill>
      </dgm:spPr>
      <dgm:t>
        <a:bodyPr/>
        <a:lstStyle/>
        <a:p>
          <a:endParaRPr lang="en-US" sz="900" dirty="0"/>
        </a:p>
      </dgm:t>
    </dgm:pt>
    <dgm:pt modelId="{72FA8D8A-55C3-45ED-B35B-8DD76107845D}" type="parTrans" cxnId="{184B5F1C-756E-4EF2-8FB5-9AA4CB2BD3F1}">
      <dgm:prSet/>
      <dgm:spPr/>
      <dgm:t>
        <a:bodyPr/>
        <a:lstStyle/>
        <a:p>
          <a:endParaRPr lang="en-US"/>
        </a:p>
      </dgm:t>
    </dgm:pt>
    <dgm:pt modelId="{44503CA9-4E2D-46AF-BCCB-FCC1BC4EA34B}" type="sibTrans" cxnId="{184B5F1C-756E-4EF2-8FB5-9AA4CB2BD3F1}">
      <dgm:prSet/>
      <dgm:spPr/>
      <dgm:t>
        <a:bodyPr/>
        <a:lstStyle/>
        <a:p>
          <a:endParaRPr lang="en-US"/>
        </a:p>
      </dgm:t>
    </dgm:pt>
    <dgm:pt modelId="{E682E294-9746-4FBD-84F8-E393B277F004}">
      <dgm:prSet phldrT="[Text]"/>
      <dgm:spPr>
        <a:solidFill>
          <a:srgbClr val="C65C5A">
            <a:alpha val="90000"/>
          </a:srgbClr>
        </a:solidFill>
      </dgm:spPr>
      <dgm:t>
        <a:bodyPr/>
        <a:lstStyle/>
        <a:p>
          <a:endParaRPr lang="en-US" sz="900" dirty="0"/>
        </a:p>
      </dgm:t>
    </dgm:pt>
    <dgm:pt modelId="{014E86C9-8B4E-4CAE-ABB4-963B1A22AB43}" type="parTrans" cxnId="{8186B82E-ADBD-42F0-A40F-D7B529CC8F2B}">
      <dgm:prSet/>
      <dgm:spPr/>
      <dgm:t>
        <a:bodyPr/>
        <a:lstStyle/>
        <a:p>
          <a:endParaRPr lang="en-US"/>
        </a:p>
      </dgm:t>
    </dgm:pt>
    <dgm:pt modelId="{2BD7E0C1-9023-4968-8D43-3CE1221D6DDF}" type="sibTrans" cxnId="{8186B82E-ADBD-42F0-A40F-D7B529CC8F2B}">
      <dgm:prSet/>
      <dgm:spPr/>
      <dgm:t>
        <a:bodyPr/>
        <a:lstStyle/>
        <a:p>
          <a:endParaRPr lang="en-US"/>
        </a:p>
      </dgm:t>
    </dgm:pt>
    <dgm:pt modelId="{72028984-2699-4D7B-909F-E74DA1A79DBC}">
      <dgm:prSet phldrT="[Text]"/>
      <dgm:spPr>
        <a:solidFill>
          <a:srgbClr val="990000"/>
        </a:solidFill>
      </dgm:spPr>
      <dgm:t>
        <a:bodyPr/>
        <a:lstStyle/>
        <a:p>
          <a:r>
            <a:rPr lang="en-US" b="1" dirty="0" smtClean="0">
              <a:solidFill>
                <a:srgbClr val="FFFFFF"/>
              </a:solidFill>
              <a:latin typeface="Calibri" pitchFamily="34" charset="0"/>
              <a:cs typeface="Calibri" pitchFamily="34" charset="0"/>
            </a:rPr>
            <a:t>Relationship Extraction</a:t>
          </a:r>
          <a:endParaRPr lang="en-US" b="1" dirty="0"/>
        </a:p>
      </dgm:t>
    </dgm:pt>
    <dgm:pt modelId="{229DD8EC-92C8-4997-AF85-2ABA1367E28C}" type="parTrans" cxnId="{3DEF33CC-B77F-4806-8576-69B2F4249D19}">
      <dgm:prSet/>
      <dgm:spPr/>
      <dgm:t>
        <a:bodyPr/>
        <a:lstStyle/>
        <a:p>
          <a:endParaRPr lang="en-US"/>
        </a:p>
      </dgm:t>
    </dgm:pt>
    <dgm:pt modelId="{EBAD9D14-FD25-408C-8FA8-068D1C89570E}" type="sibTrans" cxnId="{3DEF33CC-B77F-4806-8576-69B2F4249D19}">
      <dgm:prSet/>
      <dgm:spPr/>
      <dgm:t>
        <a:bodyPr/>
        <a:lstStyle/>
        <a:p>
          <a:endParaRPr lang="en-US"/>
        </a:p>
      </dgm:t>
    </dgm:pt>
    <dgm:pt modelId="{145D565B-8EF0-4915-98B4-20EFE5455668}">
      <dgm:prSet phldrT="[Text]" custT="1"/>
      <dgm:spPr>
        <a:solidFill>
          <a:srgbClr val="C65C5A">
            <a:alpha val="90000"/>
          </a:srgbClr>
        </a:solidFill>
      </dgm:spPr>
      <dgm:t>
        <a:bodyPr/>
        <a:lstStyle/>
        <a:p>
          <a:r>
            <a:rPr lang="en-US" sz="2000" dirty="0" smtClean="0">
              <a:solidFill>
                <a:schemeClr val="tx1"/>
              </a:solidFill>
              <a:latin typeface="Calibri" pitchFamily="34" charset="0"/>
              <a:cs typeface="Calibri" pitchFamily="34" charset="0"/>
            </a:rPr>
            <a:t>Uncover hidden patterns within massive datasets to determine how entities relate to one another</a:t>
          </a:r>
          <a:r>
            <a:rPr lang="en-US" sz="2000" dirty="0" smtClean="0">
              <a:solidFill>
                <a:srgbClr val="FFFFFF"/>
              </a:solidFill>
              <a:latin typeface="Calibri" pitchFamily="34" charset="0"/>
              <a:cs typeface="Calibri" pitchFamily="34" charset="0"/>
            </a:rPr>
            <a:t/>
          </a:r>
          <a:br>
            <a:rPr lang="en-US" sz="2000" dirty="0" smtClean="0">
              <a:solidFill>
                <a:srgbClr val="FFFFFF"/>
              </a:solidFill>
              <a:latin typeface="Calibri" pitchFamily="34" charset="0"/>
              <a:cs typeface="Calibri" pitchFamily="34" charset="0"/>
            </a:rPr>
          </a:br>
          <a:endParaRPr lang="en-US" sz="2000" b="1" dirty="0"/>
        </a:p>
      </dgm:t>
    </dgm:pt>
    <dgm:pt modelId="{452647A6-9339-4F2C-8BBC-6F4C1AFB7F17}" type="parTrans" cxnId="{EB6055C5-C97A-452A-92DB-E0AA088A9F0A}">
      <dgm:prSet/>
      <dgm:spPr/>
      <dgm:t>
        <a:bodyPr/>
        <a:lstStyle/>
        <a:p>
          <a:endParaRPr lang="en-US"/>
        </a:p>
      </dgm:t>
    </dgm:pt>
    <dgm:pt modelId="{72D82542-5E74-49F4-B3EF-D1DE4F53E7F4}" type="sibTrans" cxnId="{EB6055C5-C97A-452A-92DB-E0AA088A9F0A}">
      <dgm:prSet/>
      <dgm:spPr/>
      <dgm:t>
        <a:bodyPr/>
        <a:lstStyle/>
        <a:p>
          <a:endParaRPr lang="en-US"/>
        </a:p>
      </dgm:t>
    </dgm:pt>
    <dgm:pt modelId="{C4022823-861C-42C3-BB7C-6E75C80B1667}">
      <dgm:prSet phldrT="[Text]"/>
      <dgm:spPr>
        <a:solidFill>
          <a:srgbClr val="C65C5A">
            <a:alpha val="90000"/>
          </a:srgbClr>
        </a:solidFill>
      </dgm:spPr>
      <dgm:t>
        <a:bodyPr/>
        <a:lstStyle/>
        <a:p>
          <a:endParaRPr lang="en-US" sz="900" dirty="0"/>
        </a:p>
      </dgm:t>
    </dgm:pt>
    <dgm:pt modelId="{ACFE050D-0165-4CE8-85F1-8184A9DFA3AE}" type="parTrans" cxnId="{479EF729-AC43-4669-A410-E22C2C35602F}">
      <dgm:prSet/>
      <dgm:spPr/>
      <dgm:t>
        <a:bodyPr/>
        <a:lstStyle/>
        <a:p>
          <a:endParaRPr lang="en-US"/>
        </a:p>
      </dgm:t>
    </dgm:pt>
    <dgm:pt modelId="{F42F5C16-EA43-43E6-9BEE-51E686F4BCF0}" type="sibTrans" cxnId="{479EF729-AC43-4669-A410-E22C2C35602F}">
      <dgm:prSet/>
      <dgm:spPr/>
      <dgm:t>
        <a:bodyPr/>
        <a:lstStyle/>
        <a:p>
          <a:endParaRPr lang="en-US"/>
        </a:p>
      </dgm:t>
    </dgm:pt>
    <dgm:pt modelId="{57A01233-1844-4B44-AE21-E692A5F2984A}">
      <dgm:prSet phldrT="[Text]"/>
      <dgm:spPr>
        <a:solidFill>
          <a:srgbClr val="C65C5A">
            <a:alpha val="90000"/>
          </a:srgbClr>
        </a:solidFill>
      </dgm:spPr>
      <dgm:t>
        <a:bodyPr/>
        <a:lstStyle/>
        <a:p>
          <a:endParaRPr lang="en-US" sz="900" dirty="0"/>
        </a:p>
      </dgm:t>
    </dgm:pt>
    <dgm:pt modelId="{B1D070CB-2F8F-4A6B-BCB1-38F32F764854}" type="parTrans" cxnId="{404664CE-15A9-46F2-9890-0EE7166FC722}">
      <dgm:prSet/>
      <dgm:spPr/>
      <dgm:t>
        <a:bodyPr/>
        <a:lstStyle/>
        <a:p>
          <a:endParaRPr lang="en-US"/>
        </a:p>
      </dgm:t>
    </dgm:pt>
    <dgm:pt modelId="{8FC2516F-1FC3-4426-81F5-B6ADBE02AA6A}" type="sibTrans" cxnId="{404664CE-15A9-46F2-9890-0EE7166FC722}">
      <dgm:prSet/>
      <dgm:spPr/>
      <dgm:t>
        <a:bodyPr/>
        <a:lstStyle/>
        <a:p>
          <a:endParaRPr lang="en-US"/>
        </a:p>
      </dgm:t>
    </dgm:pt>
    <dgm:pt modelId="{DD71D23D-A035-4EDD-9C86-9D677F3D98DC}">
      <dgm:prSet phldrT="[Text]"/>
      <dgm:spPr>
        <a:solidFill>
          <a:srgbClr val="C65C5A">
            <a:alpha val="90000"/>
          </a:srgbClr>
        </a:solidFill>
      </dgm:spPr>
      <dgm:t>
        <a:bodyPr/>
        <a:lstStyle/>
        <a:p>
          <a:endParaRPr lang="en-US" sz="1100" dirty="0"/>
        </a:p>
      </dgm:t>
    </dgm:pt>
    <dgm:pt modelId="{9D73E5C0-AED4-49A5-A431-1B23192197FC}" type="sibTrans" cxnId="{332DD5A7-5B98-43E4-AF26-5ECFB20C62B4}">
      <dgm:prSet/>
      <dgm:spPr/>
      <dgm:t>
        <a:bodyPr/>
        <a:lstStyle/>
        <a:p>
          <a:endParaRPr lang="en-US"/>
        </a:p>
      </dgm:t>
    </dgm:pt>
    <dgm:pt modelId="{FC481ACF-0006-4CB1-9231-FB3DA85E0CD0}" type="parTrans" cxnId="{332DD5A7-5B98-43E4-AF26-5ECFB20C62B4}">
      <dgm:prSet/>
      <dgm:spPr/>
      <dgm:t>
        <a:bodyPr/>
        <a:lstStyle/>
        <a:p>
          <a:endParaRPr lang="en-US"/>
        </a:p>
      </dgm:t>
    </dgm:pt>
    <dgm:pt modelId="{D7FD107A-B1C8-4338-BC01-F97A29040384}">
      <dgm:prSet phldrT="[Text]"/>
      <dgm:spPr>
        <a:solidFill>
          <a:srgbClr val="C65C5A">
            <a:alpha val="90000"/>
          </a:srgbClr>
        </a:solidFill>
      </dgm:spPr>
      <dgm:t>
        <a:bodyPr/>
        <a:lstStyle/>
        <a:p>
          <a:endParaRPr lang="en-US" sz="1100" dirty="0"/>
        </a:p>
      </dgm:t>
    </dgm:pt>
    <dgm:pt modelId="{4DB005C1-AB95-4E14-94CB-44F5304950FC}" type="sibTrans" cxnId="{CAEC203F-0E47-406B-9609-075C0A4A2C67}">
      <dgm:prSet/>
      <dgm:spPr/>
      <dgm:t>
        <a:bodyPr/>
        <a:lstStyle/>
        <a:p>
          <a:endParaRPr lang="en-US"/>
        </a:p>
      </dgm:t>
    </dgm:pt>
    <dgm:pt modelId="{157B36FA-B889-43F6-879B-2D8665CA5FBE}" type="parTrans" cxnId="{CAEC203F-0E47-406B-9609-075C0A4A2C67}">
      <dgm:prSet/>
      <dgm:spPr/>
      <dgm:t>
        <a:bodyPr/>
        <a:lstStyle/>
        <a:p>
          <a:endParaRPr lang="en-US"/>
        </a:p>
      </dgm:t>
    </dgm:pt>
    <dgm:pt modelId="{5C9F8539-4E2B-462B-9B0D-1F5FC36373A0}">
      <dgm:prSet phldrT="[Text]"/>
      <dgm:spPr>
        <a:solidFill>
          <a:srgbClr val="C65C5A">
            <a:alpha val="90000"/>
          </a:srgbClr>
        </a:solidFill>
      </dgm:spPr>
      <dgm:t>
        <a:bodyPr/>
        <a:lstStyle/>
        <a:p>
          <a:endParaRPr lang="en-US" sz="1100" dirty="0"/>
        </a:p>
      </dgm:t>
    </dgm:pt>
    <dgm:pt modelId="{7A038643-6FFE-49F2-930F-8A13AE177E9B}" type="sibTrans" cxnId="{49CD0B3C-D503-4641-9651-A37A53B5A6C7}">
      <dgm:prSet/>
      <dgm:spPr/>
      <dgm:t>
        <a:bodyPr/>
        <a:lstStyle/>
        <a:p>
          <a:endParaRPr lang="en-US"/>
        </a:p>
      </dgm:t>
    </dgm:pt>
    <dgm:pt modelId="{63A09D2C-3FF5-41A8-AAA8-6F5FC77EE0ED}" type="parTrans" cxnId="{49CD0B3C-D503-4641-9651-A37A53B5A6C7}">
      <dgm:prSet/>
      <dgm:spPr/>
      <dgm:t>
        <a:bodyPr/>
        <a:lstStyle/>
        <a:p>
          <a:endParaRPr lang="en-US"/>
        </a:p>
      </dgm:t>
    </dgm:pt>
    <dgm:pt modelId="{9FAA566F-06E9-4BBC-AFAC-FECFBA5C56B5}">
      <dgm:prSet phldrT="[Text]" custT="1"/>
      <dgm:spPr>
        <a:solidFill>
          <a:srgbClr val="C65C5A">
            <a:alpha val="90000"/>
          </a:srgbClr>
        </a:solidFill>
      </dgm:spPr>
      <dgm:t>
        <a:bodyPr/>
        <a:lstStyle/>
        <a:p>
          <a:r>
            <a:rPr lang="en-US" sz="2000" dirty="0" smtClean="0">
              <a:solidFill>
                <a:schemeClr val="tx1"/>
              </a:solidFill>
              <a:latin typeface="Calibri" pitchFamily="34" charset="0"/>
              <a:cs typeface="Calibri" pitchFamily="34" charset="0"/>
            </a:rPr>
            <a:t>Transform a base file into a rolling historic record of incoming records.</a:t>
          </a:r>
          <a:endParaRPr lang="en-US" sz="2000" b="1" dirty="0">
            <a:solidFill>
              <a:schemeClr val="tx1"/>
            </a:solidFill>
          </a:endParaRPr>
        </a:p>
      </dgm:t>
    </dgm:pt>
    <dgm:pt modelId="{03D0AF87-8A61-4489-99C0-D409CA9E1F09}" type="sibTrans" cxnId="{F8AE1C66-C57C-4CD1-8B18-45DB9662499D}">
      <dgm:prSet/>
      <dgm:spPr/>
      <dgm:t>
        <a:bodyPr/>
        <a:lstStyle/>
        <a:p>
          <a:endParaRPr lang="en-US"/>
        </a:p>
      </dgm:t>
    </dgm:pt>
    <dgm:pt modelId="{15E1CDA5-6145-4637-B604-EBD99F0FB3E4}" type="parTrans" cxnId="{F8AE1C66-C57C-4CD1-8B18-45DB9662499D}">
      <dgm:prSet/>
      <dgm:spPr/>
      <dgm:t>
        <a:bodyPr/>
        <a:lstStyle/>
        <a:p>
          <a:endParaRPr lang="en-US"/>
        </a:p>
      </dgm:t>
    </dgm:pt>
    <dgm:pt modelId="{D255E599-C612-41EF-B799-E0781405EE3C}">
      <dgm:prSet custT="1"/>
      <dgm:spPr>
        <a:solidFill>
          <a:srgbClr val="C65C5A">
            <a:alpha val="90000"/>
          </a:srgbClr>
        </a:solidFill>
      </dgm:spPr>
      <dgm:t>
        <a:bodyPr/>
        <a:lstStyle/>
        <a:p>
          <a:r>
            <a:rPr lang="en-US" sz="2000" dirty="0" smtClean="0">
              <a:solidFill>
                <a:schemeClr val="tx1"/>
              </a:solidFill>
              <a:latin typeface="Calibri" pitchFamily="34" charset="0"/>
              <a:cs typeface="Calibri" pitchFamily="34" charset="0"/>
            </a:rPr>
            <a:t>Generate statistics for field lengths, word counts, population rate, etc.</a:t>
          </a:r>
          <a:endParaRPr lang="en-US" sz="2000" b="1" dirty="0">
            <a:solidFill>
              <a:schemeClr val="tx1"/>
            </a:solidFill>
          </a:endParaRPr>
        </a:p>
      </dgm:t>
    </dgm:pt>
    <dgm:pt modelId="{F3DB3666-C719-4C62-8431-199FF2D7522C}" type="sibTrans" cxnId="{7E82E417-9B37-455C-AF00-DD205FAE5286}">
      <dgm:prSet/>
      <dgm:spPr/>
      <dgm:t>
        <a:bodyPr/>
        <a:lstStyle/>
        <a:p>
          <a:endParaRPr lang="en-US"/>
        </a:p>
      </dgm:t>
    </dgm:pt>
    <dgm:pt modelId="{6B885B8B-2DDB-4FA0-A926-41CF4F859375}" type="parTrans" cxnId="{7E82E417-9B37-455C-AF00-DD205FAE5286}">
      <dgm:prSet/>
      <dgm:spPr/>
      <dgm:t>
        <a:bodyPr/>
        <a:lstStyle/>
        <a:p>
          <a:endParaRPr lang="en-US"/>
        </a:p>
      </dgm:t>
    </dgm:pt>
    <dgm:pt modelId="{A3146BAF-3CC9-4098-BE7B-C4DB7A001FDE}" type="pres">
      <dgm:prSet presAssocID="{979F69D5-9159-41CB-8CBE-41F00F4B6352}" presName="Name0" presStyleCnt="0">
        <dgm:presLayoutVars>
          <dgm:dir/>
          <dgm:animLvl val="lvl"/>
          <dgm:resizeHandles/>
        </dgm:presLayoutVars>
      </dgm:prSet>
      <dgm:spPr/>
      <dgm:t>
        <a:bodyPr/>
        <a:lstStyle/>
        <a:p>
          <a:endParaRPr lang="en-US"/>
        </a:p>
      </dgm:t>
    </dgm:pt>
    <dgm:pt modelId="{02526EF1-9A40-49E2-A6B4-6B0E49B4C46E}" type="pres">
      <dgm:prSet presAssocID="{8936E174-7839-4741-860C-CBF5353E98D4}" presName="linNode" presStyleCnt="0"/>
      <dgm:spPr/>
    </dgm:pt>
    <dgm:pt modelId="{A26C88D9-8E69-4325-8B0B-B5771F3B48B5}" type="pres">
      <dgm:prSet presAssocID="{8936E174-7839-4741-860C-CBF5353E98D4}" presName="parentShp" presStyleLbl="node1" presStyleIdx="0" presStyleCnt="5" custScaleX="88236" custScaleY="91532">
        <dgm:presLayoutVars>
          <dgm:bulletEnabled val="1"/>
        </dgm:presLayoutVars>
      </dgm:prSet>
      <dgm:spPr/>
      <dgm:t>
        <a:bodyPr/>
        <a:lstStyle/>
        <a:p>
          <a:endParaRPr lang="en-US"/>
        </a:p>
      </dgm:t>
    </dgm:pt>
    <dgm:pt modelId="{8407574A-3EE6-4966-8B76-ED140196C444}" type="pres">
      <dgm:prSet presAssocID="{8936E174-7839-4741-860C-CBF5353E98D4}" presName="childShp" presStyleLbl="bgAccFollowNode1" presStyleIdx="0" presStyleCnt="5" custScaleX="172679">
        <dgm:presLayoutVars>
          <dgm:bulletEnabled val="1"/>
        </dgm:presLayoutVars>
      </dgm:prSet>
      <dgm:spPr/>
      <dgm:t>
        <a:bodyPr/>
        <a:lstStyle/>
        <a:p>
          <a:endParaRPr lang="en-US"/>
        </a:p>
      </dgm:t>
    </dgm:pt>
    <dgm:pt modelId="{FCB76B38-3D37-42CA-AA9B-4F7D1CC3B0DE}" type="pres">
      <dgm:prSet presAssocID="{0ED2EB1F-9692-46F0-AF4F-C73A1873237D}" presName="spacing" presStyleCnt="0"/>
      <dgm:spPr/>
    </dgm:pt>
    <dgm:pt modelId="{82896C6B-BBE5-43D6-8B5A-9B89F3D0474E}" type="pres">
      <dgm:prSet presAssocID="{9A18A73B-9B91-4CFD-AEF0-799ACA98ACC4}" presName="linNode" presStyleCnt="0"/>
      <dgm:spPr/>
    </dgm:pt>
    <dgm:pt modelId="{574A7B46-34D6-4E5E-870F-5A47024F1C60}" type="pres">
      <dgm:prSet presAssocID="{9A18A73B-9B91-4CFD-AEF0-799ACA98ACC4}" presName="parentShp" presStyleLbl="node1" presStyleIdx="1" presStyleCnt="5" custScaleX="82597" custScaleY="82218">
        <dgm:presLayoutVars>
          <dgm:bulletEnabled val="1"/>
        </dgm:presLayoutVars>
      </dgm:prSet>
      <dgm:spPr/>
      <dgm:t>
        <a:bodyPr/>
        <a:lstStyle/>
        <a:p>
          <a:endParaRPr lang="en-US"/>
        </a:p>
      </dgm:t>
    </dgm:pt>
    <dgm:pt modelId="{0DC428DA-542E-4FC3-A0F7-EECF2531E55D}" type="pres">
      <dgm:prSet presAssocID="{9A18A73B-9B91-4CFD-AEF0-799ACA98ACC4}" presName="childShp" presStyleLbl="bgAccFollowNode1" presStyleIdx="1" presStyleCnt="5" custScaleX="168336">
        <dgm:presLayoutVars>
          <dgm:bulletEnabled val="1"/>
        </dgm:presLayoutVars>
      </dgm:prSet>
      <dgm:spPr/>
      <dgm:t>
        <a:bodyPr/>
        <a:lstStyle/>
        <a:p>
          <a:endParaRPr lang="en-US"/>
        </a:p>
      </dgm:t>
    </dgm:pt>
    <dgm:pt modelId="{93E72182-A4F6-449D-97EF-928B92BD4A8F}" type="pres">
      <dgm:prSet presAssocID="{822E9144-BC69-437D-92A4-7209942A4D87}" presName="spacing" presStyleCnt="0"/>
      <dgm:spPr/>
    </dgm:pt>
    <dgm:pt modelId="{997D5827-C1E4-4742-831E-1CCB4576454E}" type="pres">
      <dgm:prSet presAssocID="{813B6109-3755-4214-B7F4-10F4C570C82A}" presName="linNode" presStyleCnt="0"/>
      <dgm:spPr/>
    </dgm:pt>
    <dgm:pt modelId="{4D616E93-B14E-40B8-99B6-E23021DF5B46}" type="pres">
      <dgm:prSet presAssocID="{813B6109-3755-4214-B7F4-10F4C570C82A}" presName="parentShp" presStyleLbl="node1" presStyleIdx="2" presStyleCnt="5" custScaleX="82597" custScaleY="82218">
        <dgm:presLayoutVars>
          <dgm:bulletEnabled val="1"/>
        </dgm:presLayoutVars>
      </dgm:prSet>
      <dgm:spPr/>
      <dgm:t>
        <a:bodyPr/>
        <a:lstStyle/>
        <a:p>
          <a:endParaRPr lang="en-US"/>
        </a:p>
      </dgm:t>
    </dgm:pt>
    <dgm:pt modelId="{8DE5C80E-E970-46F9-A046-5B04B0CD2960}" type="pres">
      <dgm:prSet presAssocID="{813B6109-3755-4214-B7F4-10F4C570C82A}" presName="childShp" presStyleLbl="bgAccFollowNode1" presStyleIdx="2" presStyleCnt="5" custScaleX="172679">
        <dgm:presLayoutVars>
          <dgm:bulletEnabled val="1"/>
        </dgm:presLayoutVars>
      </dgm:prSet>
      <dgm:spPr/>
      <dgm:t>
        <a:bodyPr/>
        <a:lstStyle/>
        <a:p>
          <a:endParaRPr lang="en-US"/>
        </a:p>
      </dgm:t>
    </dgm:pt>
    <dgm:pt modelId="{437DB10C-27E9-4F03-8575-949309261741}" type="pres">
      <dgm:prSet presAssocID="{1CEE2011-6642-4290-AB86-4C12B7B302A3}" presName="spacing" presStyleCnt="0"/>
      <dgm:spPr/>
    </dgm:pt>
    <dgm:pt modelId="{C657850F-EBF1-4CFA-A0F4-FD7D0ABD1A70}" type="pres">
      <dgm:prSet presAssocID="{3586C081-CBDA-4690-A109-82D385FACF88}" presName="linNode" presStyleCnt="0"/>
      <dgm:spPr/>
    </dgm:pt>
    <dgm:pt modelId="{88F4DFC5-7993-4413-8844-1A81C97C7E05}" type="pres">
      <dgm:prSet presAssocID="{3586C081-CBDA-4690-A109-82D385FACF88}" presName="parentShp" presStyleLbl="node1" presStyleIdx="3" presStyleCnt="5" custScaleX="82597" custScaleY="82218">
        <dgm:presLayoutVars>
          <dgm:bulletEnabled val="1"/>
        </dgm:presLayoutVars>
      </dgm:prSet>
      <dgm:spPr/>
      <dgm:t>
        <a:bodyPr/>
        <a:lstStyle/>
        <a:p>
          <a:endParaRPr lang="en-US"/>
        </a:p>
      </dgm:t>
    </dgm:pt>
    <dgm:pt modelId="{97A3D5AD-0E36-438F-89EE-C5FEA7F48C17}" type="pres">
      <dgm:prSet presAssocID="{3586C081-CBDA-4690-A109-82D385FACF88}" presName="childShp" presStyleLbl="bgAccFollowNode1" presStyleIdx="3" presStyleCnt="5" custScaleX="172679">
        <dgm:presLayoutVars>
          <dgm:bulletEnabled val="1"/>
        </dgm:presLayoutVars>
      </dgm:prSet>
      <dgm:spPr/>
      <dgm:t>
        <a:bodyPr/>
        <a:lstStyle/>
        <a:p>
          <a:endParaRPr lang="en-US"/>
        </a:p>
      </dgm:t>
    </dgm:pt>
    <dgm:pt modelId="{1C363313-F061-4157-9F39-BB583C4C3F5A}" type="pres">
      <dgm:prSet presAssocID="{00FD374B-8F10-4265-9E22-8F2DEF68F5AA}" presName="spacing" presStyleCnt="0"/>
      <dgm:spPr/>
    </dgm:pt>
    <dgm:pt modelId="{623B1613-69B9-42F1-B240-840FD9795A24}" type="pres">
      <dgm:prSet presAssocID="{72028984-2699-4D7B-909F-E74DA1A79DBC}" presName="linNode" presStyleCnt="0"/>
      <dgm:spPr/>
    </dgm:pt>
    <dgm:pt modelId="{E88A5A1E-E6E7-4F43-8AF4-CC3D9C9FF101}" type="pres">
      <dgm:prSet presAssocID="{72028984-2699-4D7B-909F-E74DA1A79DBC}" presName="parentShp" presStyleLbl="node1" presStyleIdx="4" presStyleCnt="5" custScaleX="82597" custScaleY="82218">
        <dgm:presLayoutVars>
          <dgm:bulletEnabled val="1"/>
        </dgm:presLayoutVars>
      </dgm:prSet>
      <dgm:spPr/>
      <dgm:t>
        <a:bodyPr/>
        <a:lstStyle/>
        <a:p>
          <a:endParaRPr lang="en-US"/>
        </a:p>
      </dgm:t>
    </dgm:pt>
    <dgm:pt modelId="{58F361B7-A798-4946-AAB0-858EC0F26DB9}" type="pres">
      <dgm:prSet presAssocID="{72028984-2699-4D7B-909F-E74DA1A79DBC}" presName="childShp" presStyleLbl="bgAccFollowNode1" presStyleIdx="4" presStyleCnt="5" custScaleX="172679">
        <dgm:presLayoutVars>
          <dgm:bulletEnabled val="1"/>
        </dgm:presLayoutVars>
      </dgm:prSet>
      <dgm:spPr/>
      <dgm:t>
        <a:bodyPr/>
        <a:lstStyle/>
        <a:p>
          <a:endParaRPr lang="en-US"/>
        </a:p>
      </dgm:t>
    </dgm:pt>
  </dgm:ptLst>
  <dgm:cxnLst>
    <dgm:cxn modelId="{A6A6C8A0-ACC3-4D5C-AC87-25AC3CD91D64}" type="presOf" srcId="{D7FD107A-B1C8-4338-BC01-F97A29040384}" destId="{8407574A-3EE6-4966-8B76-ED140196C444}" srcOrd="0" destOrd="2" presId="urn:microsoft.com/office/officeart/2005/8/layout/vList6"/>
    <dgm:cxn modelId="{3F6981D6-6FA9-4359-9B8E-7EEB82B6812E}" type="presOf" srcId="{9FCB58B4-79DB-4C20-A6E9-F772CE34111B}" destId="{97A3D5AD-0E36-438F-89EE-C5FEA7F48C17}" srcOrd="0" destOrd="1" presId="urn:microsoft.com/office/officeart/2005/8/layout/vList6"/>
    <dgm:cxn modelId="{170CAD8D-675B-45E5-BA70-3984C76A13D2}" type="presOf" srcId="{9FAA566F-06E9-4BBC-AFAC-FECFBA5C56B5}" destId="{8407574A-3EE6-4966-8B76-ED140196C444}" srcOrd="0" destOrd="0" presId="urn:microsoft.com/office/officeart/2005/8/layout/vList6"/>
    <dgm:cxn modelId="{B1B71474-B79B-452B-B7EB-6226001DF9FC}" srcId="{813B6109-3755-4214-B7F4-10F4C570C82A}" destId="{F47903F3-FBE7-4C99-89EA-C176A41B9469}" srcOrd="2" destOrd="0" parTransId="{57A73F01-5CF9-46B1-BDC0-23176E466ED4}" sibTransId="{54DA582D-6443-4A7B-B39F-78CE0E741A67}"/>
    <dgm:cxn modelId="{0DD07467-F4D7-47C8-8542-336051F2CCD5}" type="presOf" srcId="{145D565B-8EF0-4915-98B4-20EFE5455668}" destId="{58F361B7-A798-4946-AAB0-858EC0F26DB9}" srcOrd="0" destOrd="0" presId="urn:microsoft.com/office/officeart/2005/8/layout/vList6"/>
    <dgm:cxn modelId="{8186B82E-ADBD-42F0-A40F-D7B529CC8F2B}" srcId="{3586C081-CBDA-4690-A109-82D385FACF88}" destId="{E682E294-9746-4FBD-84F8-E393B277F004}" srcOrd="2" destOrd="0" parTransId="{014E86C9-8B4E-4CAE-ABB4-963B1A22AB43}" sibTransId="{2BD7E0C1-9023-4968-8D43-3CE1221D6DDF}"/>
    <dgm:cxn modelId="{F1E1CD2D-6B43-4F3C-9E5A-D137D6615DCB}" srcId="{979F69D5-9159-41CB-8CBE-41F00F4B6352}" destId="{8936E174-7839-4741-860C-CBF5353E98D4}" srcOrd="0" destOrd="0" parTransId="{7635B1A8-0C0F-4D2F-86FD-A74AEDC4A65B}" sibTransId="{0ED2EB1F-9692-46F0-AF4F-C73A1873237D}"/>
    <dgm:cxn modelId="{4625EDCF-10CD-464F-8B71-5AACB2B3DF36}" type="presOf" srcId="{F47903F3-FBE7-4C99-89EA-C176A41B9469}" destId="{8DE5C80E-E970-46F9-A046-5B04B0CD2960}" srcOrd="0" destOrd="2" presId="urn:microsoft.com/office/officeart/2005/8/layout/vList6"/>
    <dgm:cxn modelId="{74DB3D12-2A07-46ED-BECF-A29B14FA9107}" type="presOf" srcId="{D255E599-C612-41EF-B799-E0781405EE3C}" destId="{0DC428DA-542E-4FC3-A0F7-EECF2531E55D}" srcOrd="0" destOrd="0" presId="urn:microsoft.com/office/officeart/2005/8/layout/vList6"/>
    <dgm:cxn modelId="{CAEC203F-0E47-406B-9609-075C0A4A2C67}" srcId="{8936E174-7839-4741-860C-CBF5353E98D4}" destId="{D7FD107A-B1C8-4338-BC01-F97A29040384}" srcOrd="2" destOrd="0" parTransId="{157B36FA-B889-43F6-879B-2D8665CA5FBE}" sibTransId="{4DB005C1-AB95-4E14-94CB-44F5304950FC}"/>
    <dgm:cxn modelId="{AA0B06A2-7F21-4674-8D28-5754C56669D5}" type="presOf" srcId="{C4022823-861C-42C3-BB7C-6E75C80B1667}" destId="{58F361B7-A798-4946-AAB0-858EC0F26DB9}" srcOrd="0" destOrd="1" presId="urn:microsoft.com/office/officeart/2005/8/layout/vList6"/>
    <dgm:cxn modelId="{073AACD0-B7ED-4B42-9B43-F83256E1CBB9}" type="presOf" srcId="{E682E294-9746-4FBD-84F8-E393B277F004}" destId="{97A3D5AD-0E36-438F-89EE-C5FEA7F48C17}" srcOrd="0" destOrd="2" presId="urn:microsoft.com/office/officeart/2005/8/layout/vList6"/>
    <dgm:cxn modelId="{6F87D4B2-0A18-4E0C-9254-24189F8EEC97}" type="presOf" srcId="{0614E3A9-DEF5-44C5-9420-B0DE746F613E}" destId="{8DE5C80E-E970-46F9-A046-5B04B0CD2960}" srcOrd="0" destOrd="3" presId="urn:microsoft.com/office/officeart/2005/8/layout/vList6"/>
    <dgm:cxn modelId="{EB6055C5-C97A-452A-92DB-E0AA088A9F0A}" srcId="{72028984-2699-4D7B-909F-E74DA1A79DBC}" destId="{145D565B-8EF0-4915-98B4-20EFE5455668}" srcOrd="0" destOrd="0" parTransId="{452647A6-9339-4F2C-8BBC-6F4C1AFB7F17}" sibTransId="{72D82542-5E74-49F4-B3EF-D1DE4F53E7F4}"/>
    <dgm:cxn modelId="{2F8AD3E9-7BCA-4545-9C35-0E16EC72ED50}" type="presOf" srcId="{3586C081-CBDA-4690-A109-82D385FACF88}" destId="{88F4DFC5-7993-4413-8844-1A81C97C7E05}" srcOrd="0" destOrd="0" presId="urn:microsoft.com/office/officeart/2005/8/layout/vList6"/>
    <dgm:cxn modelId="{F8AE1C66-C57C-4CD1-8B18-45DB9662499D}" srcId="{8936E174-7839-4741-860C-CBF5353E98D4}" destId="{9FAA566F-06E9-4BBC-AFAC-FECFBA5C56B5}" srcOrd="0" destOrd="0" parTransId="{15E1CDA5-6145-4637-B604-EBD99F0FB3E4}" sibTransId="{03D0AF87-8A61-4489-99C0-D409CA9E1F09}"/>
    <dgm:cxn modelId="{F002E37B-CB46-4BB1-AC8A-A780EE153FAB}" type="presOf" srcId="{8C20D96A-57CB-4749-83D2-183E3AE24110}" destId="{8DE5C80E-E970-46F9-A046-5B04B0CD2960}" srcOrd="0" destOrd="0" presId="urn:microsoft.com/office/officeart/2005/8/layout/vList6"/>
    <dgm:cxn modelId="{9B6804D0-6CE5-48B0-9403-A8AD4FBEA7B5}" type="presOf" srcId="{9A18A73B-9B91-4CFD-AEF0-799ACA98ACC4}" destId="{574A7B46-34D6-4E5E-870F-5A47024F1C60}" srcOrd="0" destOrd="0" presId="urn:microsoft.com/office/officeart/2005/8/layout/vList6"/>
    <dgm:cxn modelId="{F2AE6A99-1C16-46D3-9AE3-233F0048A7B0}" type="presOf" srcId="{255EA6C3-AE02-473A-A171-1295D87E2F1C}" destId="{8DE5C80E-E970-46F9-A046-5B04B0CD2960}" srcOrd="0" destOrd="1" presId="urn:microsoft.com/office/officeart/2005/8/layout/vList6"/>
    <dgm:cxn modelId="{66A1616D-BB09-457D-AF5B-B484713FC858}" type="presOf" srcId="{506F3F63-3701-4C03-B439-DF29D80F5B67}" destId="{97A3D5AD-0E36-438F-89EE-C5FEA7F48C17}" srcOrd="0" destOrd="0" presId="urn:microsoft.com/office/officeart/2005/8/layout/vList6"/>
    <dgm:cxn modelId="{CD27BEA0-47A0-4E7E-8FC8-6A34D3175E71}" type="presOf" srcId="{5C9F8539-4E2B-462B-9B0D-1F5FC36373A0}" destId="{8407574A-3EE6-4966-8B76-ED140196C444}" srcOrd="0" destOrd="1" presId="urn:microsoft.com/office/officeart/2005/8/layout/vList6"/>
    <dgm:cxn modelId="{67F06784-394F-4158-889F-34AB4A08FB1E}" srcId="{979F69D5-9159-41CB-8CBE-41F00F4B6352}" destId="{3586C081-CBDA-4690-A109-82D385FACF88}" srcOrd="3" destOrd="0" parTransId="{0E3D43AF-0EB8-4156-8638-0425B63B95C1}" sibTransId="{00FD374B-8F10-4265-9E22-8F2DEF68F5AA}"/>
    <dgm:cxn modelId="{23D80729-6514-46B7-B95A-C09618AA577F}" srcId="{813B6109-3755-4214-B7F4-10F4C570C82A}" destId="{8C20D96A-57CB-4749-83D2-183E3AE24110}" srcOrd="0" destOrd="0" parTransId="{8518D9CE-44D6-455C-BD72-4CA89921C89A}" sibTransId="{33AE5C88-D66A-41C7-8B2C-FB86D51C25C6}"/>
    <dgm:cxn modelId="{4B626239-E31C-4D7D-9B0E-0D8E07CC6945}" type="presOf" srcId="{813B6109-3755-4214-B7F4-10F4C570C82A}" destId="{4D616E93-B14E-40B8-99B6-E23021DF5B46}" srcOrd="0" destOrd="0" presId="urn:microsoft.com/office/officeart/2005/8/layout/vList6"/>
    <dgm:cxn modelId="{D83AF13A-B696-45AE-97EE-E2EA9E9518AF}" srcId="{813B6109-3755-4214-B7F4-10F4C570C82A}" destId="{0614E3A9-DEF5-44C5-9420-B0DE746F613E}" srcOrd="3" destOrd="0" parTransId="{A1B027A3-8796-4449-AE9C-BD12F5B3820F}" sibTransId="{EE4EA71A-671E-4D2E-A7AB-FE053DF47F1F}"/>
    <dgm:cxn modelId="{FF30F1F0-6D6C-4771-98C0-5865BE9A4F99}" type="presOf" srcId="{979F69D5-9159-41CB-8CBE-41F00F4B6352}" destId="{A3146BAF-3CC9-4098-BE7B-C4DB7A001FDE}" srcOrd="0" destOrd="0" presId="urn:microsoft.com/office/officeart/2005/8/layout/vList6"/>
    <dgm:cxn modelId="{3DEF33CC-B77F-4806-8576-69B2F4249D19}" srcId="{979F69D5-9159-41CB-8CBE-41F00F4B6352}" destId="{72028984-2699-4D7B-909F-E74DA1A79DBC}" srcOrd="4" destOrd="0" parTransId="{229DD8EC-92C8-4997-AF85-2ABA1367E28C}" sibTransId="{EBAD9D14-FD25-408C-8FA8-068D1C89570E}"/>
    <dgm:cxn modelId="{404664CE-15A9-46F2-9890-0EE7166FC722}" srcId="{72028984-2699-4D7B-909F-E74DA1A79DBC}" destId="{57A01233-1844-4B44-AE21-E692A5F2984A}" srcOrd="2" destOrd="0" parTransId="{B1D070CB-2F8F-4A6B-BCB1-38F32F764854}" sibTransId="{8FC2516F-1FC3-4426-81F5-B6ADBE02AA6A}"/>
    <dgm:cxn modelId="{184B5F1C-756E-4EF2-8FB5-9AA4CB2BD3F1}" srcId="{3586C081-CBDA-4690-A109-82D385FACF88}" destId="{9FCB58B4-79DB-4C20-A6E9-F772CE34111B}" srcOrd="1" destOrd="0" parTransId="{72FA8D8A-55C3-45ED-B35B-8DD76107845D}" sibTransId="{44503CA9-4E2D-46AF-BCCB-FCC1BC4EA34B}"/>
    <dgm:cxn modelId="{D45543AA-9EAB-46B2-8FEF-CE9996E2D808}" srcId="{3586C081-CBDA-4690-A109-82D385FACF88}" destId="{506F3F63-3701-4C03-B439-DF29D80F5B67}" srcOrd="0" destOrd="0" parTransId="{D76C98F3-2AF7-4637-AFDC-EE8FD34CB858}" sibTransId="{372B93CE-EDAC-40A5-BBEC-8FA47C9BE7F5}"/>
    <dgm:cxn modelId="{54DC6721-B22A-4F1B-AD5B-3F046F6D078C}" srcId="{979F69D5-9159-41CB-8CBE-41F00F4B6352}" destId="{9A18A73B-9B91-4CFD-AEF0-799ACA98ACC4}" srcOrd="1" destOrd="0" parTransId="{5899FB10-05AE-4884-A798-63820F118756}" sibTransId="{822E9144-BC69-437D-92A4-7209942A4D87}"/>
    <dgm:cxn modelId="{49CD0B3C-D503-4641-9651-A37A53B5A6C7}" srcId="{8936E174-7839-4741-860C-CBF5353E98D4}" destId="{5C9F8539-4E2B-462B-9B0D-1F5FC36373A0}" srcOrd="1" destOrd="0" parTransId="{63A09D2C-3FF5-41A8-AAA8-6F5FC77EE0ED}" sibTransId="{7A038643-6FFE-49F2-930F-8A13AE177E9B}"/>
    <dgm:cxn modelId="{7E82E417-9B37-455C-AF00-DD205FAE5286}" srcId="{9A18A73B-9B91-4CFD-AEF0-799ACA98ACC4}" destId="{D255E599-C612-41EF-B799-E0781405EE3C}" srcOrd="0" destOrd="0" parTransId="{6B885B8B-2DDB-4FA0-A926-41CF4F859375}" sibTransId="{F3DB3666-C719-4C62-8431-199FF2D7522C}"/>
    <dgm:cxn modelId="{F4C47AED-5B12-4A83-B5C4-CF2B7B149D4C}" type="presOf" srcId="{8936E174-7839-4741-860C-CBF5353E98D4}" destId="{A26C88D9-8E69-4325-8B0B-B5771F3B48B5}" srcOrd="0" destOrd="0" presId="urn:microsoft.com/office/officeart/2005/8/layout/vList6"/>
    <dgm:cxn modelId="{479EF729-AC43-4669-A410-E22C2C35602F}" srcId="{72028984-2699-4D7B-909F-E74DA1A79DBC}" destId="{C4022823-861C-42C3-BB7C-6E75C80B1667}" srcOrd="1" destOrd="0" parTransId="{ACFE050D-0165-4CE8-85F1-8184A9DFA3AE}" sibTransId="{F42F5C16-EA43-43E6-9BEE-51E686F4BCF0}"/>
    <dgm:cxn modelId="{549FA191-5698-4E35-83D6-F74171990E57}" type="presOf" srcId="{DD71D23D-A035-4EDD-9C86-9D677F3D98DC}" destId="{8407574A-3EE6-4966-8B76-ED140196C444}" srcOrd="0" destOrd="3" presId="urn:microsoft.com/office/officeart/2005/8/layout/vList6"/>
    <dgm:cxn modelId="{19AFF150-5BCF-4CC7-B751-6583E48E5BAB}" srcId="{979F69D5-9159-41CB-8CBE-41F00F4B6352}" destId="{813B6109-3755-4214-B7F4-10F4C570C82A}" srcOrd="2" destOrd="0" parTransId="{DA8B26CC-59BC-4EE5-9787-300CF14589D9}" sibTransId="{1CEE2011-6642-4290-AB86-4C12B7B302A3}"/>
    <dgm:cxn modelId="{B834A94A-D2A8-4666-AC04-BB4F638A247C}" srcId="{813B6109-3755-4214-B7F4-10F4C570C82A}" destId="{255EA6C3-AE02-473A-A171-1295D87E2F1C}" srcOrd="1" destOrd="0" parTransId="{CA7027B7-A987-4078-87D9-197680A811F9}" sibTransId="{FBA162E7-6A6E-49EE-ACA5-0FC0AD842EE4}"/>
    <dgm:cxn modelId="{332DD5A7-5B98-43E4-AF26-5ECFB20C62B4}" srcId="{8936E174-7839-4741-860C-CBF5353E98D4}" destId="{DD71D23D-A035-4EDD-9C86-9D677F3D98DC}" srcOrd="3" destOrd="0" parTransId="{FC481ACF-0006-4CB1-9231-FB3DA85E0CD0}" sibTransId="{9D73E5C0-AED4-49A5-A431-1B23192197FC}"/>
    <dgm:cxn modelId="{5BA31355-CE74-4A6C-B00D-FE227B7BBD83}" type="presOf" srcId="{72028984-2699-4D7B-909F-E74DA1A79DBC}" destId="{E88A5A1E-E6E7-4F43-8AF4-CC3D9C9FF101}" srcOrd="0" destOrd="0" presId="urn:microsoft.com/office/officeart/2005/8/layout/vList6"/>
    <dgm:cxn modelId="{30BDC874-EE3F-465B-9FA8-E58BCE450634}" type="presOf" srcId="{57A01233-1844-4B44-AE21-E692A5F2984A}" destId="{58F361B7-A798-4946-AAB0-858EC0F26DB9}" srcOrd="0" destOrd="2" presId="urn:microsoft.com/office/officeart/2005/8/layout/vList6"/>
    <dgm:cxn modelId="{797077C0-8AB4-43C4-9566-8F72EC1224C7}" type="presParOf" srcId="{A3146BAF-3CC9-4098-BE7B-C4DB7A001FDE}" destId="{02526EF1-9A40-49E2-A6B4-6B0E49B4C46E}" srcOrd="0" destOrd="0" presId="urn:microsoft.com/office/officeart/2005/8/layout/vList6"/>
    <dgm:cxn modelId="{D72C5AFD-2B70-4CBB-9050-7BD6C9541000}" type="presParOf" srcId="{02526EF1-9A40-49E2-A6B4-6B0E49B4C46E}" destId="{A26C88D9-8E69-4325-8B0B-B5771F3B48B5}" srcOrd="0" destOrd="0" presId="urn:microsoft.com/office/officeart/2005/8/layout/vList6"/>
    <dgm:cxn modelId="{54999EF8-8BCE-4C60-9B56-F0F93A5A9750}" type="presParOf" srcId="{02526EF1-9A40-49E2-A6B4-6B0E49B4C46E}" destId="{8407574A-3EE6-4966-8B76-ED140196C444}" srcOrd="1" destOrd="0" presId="urn:microsoft.com/office/officeart/2005/8/layout/vList6"/>
    <dgm:cxn modelId="{CE6FBFAD-DCFD-41A4-9955-6C42518C5C31}" type="presParOf" srcId="{A3146BAF-3CC9-4098-BE7B-C4DB7A001FDE}" destId="{FCB76B38-3D37-42CA-AA9B-4F7D1CC3B0DE}" srcOrd="1" destOrd="0" presId="urn:microsoft.com/office/officeart/2005/8/layout/vList6"/>
    <dgm:cxn modelId="{ADD4E164-AA23-4A3B-9E63-23C442FFD788}" type="presParOf" srcId="{A3146BAF-3CC9-4098-BE7B-C4DB7A001FDE}" destId="{82896C6B-BBE5-43D6-8B5A-9B89F3D0474E}" srcOrd="2" destOrd="0" presId="urn:microsoft.com/office/officeart/2005/8/layout/vList6"/>
    <dgm:cxn modelId="{395073A2-0311-43B7-956F-87718E2434DF}" type="presParOf" srcId="{82896C6B-BBE5-43D6-8B5A-9B89F3D0474E}" destId="{574A7B46-34D6-4E5E-870F-5A47024F1C60}" srcOrd="0" destOrd="0" presId="urn:microsoft.com/office/officeart/2005/8/layout/vList6"/>
    <dgm:cxn modelId="{1A80BC4D-DA2D-47CD-ADE1-991E732E24CE}" type="presParOf" srcId="{82896C6B-BBE5-43D6-8B5A-9B89F3D0474E}" destId="{0DC428DA-542E-4FC3-A0F7-EECF2531E55D}" srcOrd="1" destOrd="0" presId="urn:microsoft.com/office/officeart/2005/8/layout/vList6"/>
    <dgm:cxn modelId="{3E80EB10-D09B-4552-9F4E-A3B1F63F23C3}" type="presParOf" srcId="{A3146BAF-3CC9-4098-BE7B-C4DB7A001FDE}" destId="{93E72182-A4F6-449D-97EF-928B92BD4A8F}" srcOrd="3" destOrd="0" presId="urn:microsoft.com/office/officeart/2005/8/layout/vList6"/>
    <dgm:cxn modelId="{168635ED-94D7-44AE-A623-60AFB3B6181F}" type="presParOf" srcId="{A3146BAF-3CC9-4098-BE7B-C4DB7A001FDE}" destId="{997D5827-C1E4-4742-831E-1CCB4576454E}" srcOrd="4" destOrd="0" presId="urn:microsoft.com/office/officeart/2005/8/layout/vList6"/>
    <dgm:cxn modelId="{2C4BBCCB-7551-4649-856C-299B8E013EE8}" type="presParOf" srcId="{997D5827-C1E4-4742-831E-1CCB4576454E}" destId="{4D616E93-B14E-40B8-99B6-E23021DF5B46}" srcOrd="0" destOrd="0" presId="urn:microsoft.com/office/officeart/2005/8/layout/vList6"/>
    <dgm:cxn modelId="{AC999461-2549-4299-BB44-92B1357822B4}" type="presParOf" srcId="{997D5827-C1E4-4742-831E-1CCB4576454E}" destId="{8DE5C80E-E970-46F9-A046-5B04B0CD2960}" srcOrd="1" destOrd="0" presId="urn:microsoft.com/office/officeart/2005/8/layout/vList6"/>
    <dgm:cxn modelId="{F2978E5F-411B-4890-B826-823CE293E768}" type="presParOf" srcId="{A3146BAF-3CC9-4098-BE7B-C4DB7A001FDE}" destId="{437DB10C-27E9-4F03-8575-949309261741}" srcOrd="5" destOrd="0" presId="urn:microsoft.com/office/officeart/2005/8/layout/vList6"/>
    <dgm:cxn modelId="{6C59E1A6-FEE8-4053-B184-F815BDFFD19D}" type="presParOf" srcId="{A3146BAF-3CC9-4098-BE7B-C4DB7A001FDE}" destId="{C657850F-EBF1-4CFA-A0F4-FD7D0ABD1A70}" srcOrd="6" destOrd="0" presId="urn:microsoft.com/office/officeart/2005/8/layout/vList6"/>
    <dgm:cxn modelId="{9D8F1DF4-D567-452B-AC8F-D4E34498F420}" type="presParOf" srcId="{C657850F-EBF1-4CFA-A0F4-FD7D0ABD1A70}" destId="{88F4DFC5-7993-4413-8844-1A81C97C7E05}" srcOrd="0" destOrd="0" presId="urn:microsoft.com/office/officeart/2005/8/layout/vList6"/>
    <dgm:cxn modelId="{CE60FC0E-B957-4590-8D55-0F68FCF626FA}" type="presParOf" srcId="{C657850F-EBF1-4CFA-A0F4-FD7D0ABD1A70}" destId="{97A3D5AD-0E36-438F-89EE-C5FEA7F48C17}" srcOrd="1" destOrd="0" presId="urn:microsoft.com/office/officeart/2005/8/layout/vList6"/>
    <dgm:cxn modelId="{14764F1F-8D00-4B06-99A8-F3502EF06241}" type="presParOf" srcId="{A3146BAF-3CC9-4098-BE7B-C4DB7A001FDE}" destId="{1C363313-F061-4157-9F39-BB583C4C3F5A}" srcOrd="7" destOrd="0" presId="urn:microsoft.com/office/officeart/2005/8/layout/vList6"/>
    <dgm:cxn modelId="{5E5A48C5-5D65-42A3-A52C-A5FD7BC70D18}" type="presParOf" srcId="{A3146BAF-3CC9-4098-BE7B-C4DB7A001FDE}" destId="{623B1613-69B9-42F1-B240-840FD9795A24}" srcOrd="8" destOrd="0" presId="urn:microsoft.com/office/officeart/2005/8/layout/vList6"/>
    <dgm:cxn modelId="{A76C87B5-1362-4B6C-8A7F-D41138457265}" type="presParOf" srcId="{623B1613-69B9-42F1-B240-840FD9795A24}" destId="{E88A5A1E-E6E7-4F43-8AF4-CC3D9C9FF101}" srcOrd="0" destOrd="0" presId="urn:microsoft.com/office/officeart/2005/8/layout/vList6"/>
    <dgm:cxn modelId="{45870FD1-4697-42B2-880A-F9FF9FE424E3}" type="presParOf" srcId="{623B1613-69B9-42F1-B240-840FD9795A24}" destId="{58F361B7-A798-4946-AAB0-858EC0F26DB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574A-3EE6-4966-8B76-ED140196C444}">
      <dsp:nvSpPr>
        <dsp:cNvPr id="0" name=""/>
        <dsp:cNvSpPr/>
      </dsp:nvSpPr>
      <dsp:spPr>
        <a:xfrm>
          <a:off x="1968572" y="1798"/>
          <a:ext cx="5775521" cy="973613"/>
        </a:xfrm>
        <a:prstGeom prst="rightArrow">
          <a:avLst>
            <a:gd name="adj1" fmla="val 75000"/>
            <a:gd name="adj2" fmla="val 50000"/>
          </a:avLst>
        </a:prstGeom>
        <a:solidFill>
          <a:srgbClr val="C65C5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Calibri" pitchFamily="34" charset="0"/>
              <a:cs typeface="Calibri" pitchFamily="34" charset="0"/>
            </a:rPr>
            <a:t>Transform a base file into a rolling historic record of incoming records.</a:t>
          </a:r>
          <a:endParaRPr lang="en-US" sz="2000" b="1"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968572" y="123500"/>
        <a:ext cx="5410416" cy="730209"/>
      </dsp:txXfrm>
    </dsp:sp>
    <dsp:sp modelId="{A26C88D9-8E69-4325-8B0B-B5771F3B48B5}">
      <dsp:nvSpPr>
        <dsp:cNvPr id="0" name=""/>
        <dsp:cNvSpPr/>
      </dsp:nvSpPr>
      <dsp:spPr>
        <a:xfrm>
          <a:off x="1110" y="43021"/>
          <a:ext cx="1967461" cy="891168"/>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latin typeface="Calibri" pitchFamily="34" charset="0"/>
              <a:cs typeface="Calibri" pitchFamily="34" charset="0"/>
            </a:rPr>
            <a:t>Data Ingest</a:t>
          </a:r>
          <a:endParaRPr lang="en-US" sz="2200" b="1" kern="1200" dirty="0"/>
        </a:p>
      </dsp:txBody>
      <dsp:txXfrm>
        <a:off x="44613" y="86524"/>
        <a:ext cx="1880455" cy="804162"/>
      </dsp:txXfrm>
    </dsp:sp>
    <dsp:sp modelId="{0DC428DA-542E-4FC3-A0F7-EECF2531E55D}">
      <dsp:nvSpPr>
        <dsp:cNvPr id="0" name=""/>
        <dsp:cNvSpPr/>
      </dsp:nvSpPr>
      <dsp:spPr>
        <a:xfrm>
          <a:off x="1911506" y="1072773"/>
          <a:ext cx="5828887" cy="973613"/>
        </a:xfrm>
        <a:prstGeom prst="rightArrow">
          <a:avLst>
            <a:gd name="adj1" fmla="val 75000"/>
            <a:gd name="adj2" fmla="val 50000"/>
          </a:avLst>
        </a:prstGeom>
        <a:solidFill>
          <a:srgbClr val="C65C5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Calibri" pitchFamily="34" charset="0"/>
              <a:cs typeface="Calibri" pitchFamily="34" charset="0"/>
            </a:rPr>
            <a:t>Generate statistics for field lengths, word counts, population rate, etc.</a:t>
          </a:r>
          <a:endParaRPr lang="en-US" sz="2000" b="1" kern="1200" dirty="0">
            <a:solidFill>
              <a:schemeClr val="tx1"/>
            </a:solidFill>
          </a:endParaRPr>
        </a:p>
      </dsp:txBody>
      <dsp:txXfrm>
        <a:off x="1911506" y="1194475"/>
        <a:ext cx="5463782" cy="730209"/>
      </dsp:txXfrm>
    </dsp:sp>
    <dsp:sp modelId="{574A7B46-34D6-4E5E-870F-5A47024F1C60}">
      <dsp:nvSpPr>
        <dsp:cNvPr id="0" name=""/>
        <dsp:cNvSpPr/>
      </dsp:nvSpPr>
      <dsp:spPr>
        <a:xfrm>
          <a:off x="4809" y="1159337"/>
          <a:ext cx="1906697" cy="80048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cs typeface="Calibri" pitchFamily="34" charset="0"/>
            </a:rPr>
            <a:t>Data Profiling</a:t>
          </a:r>
          <a:endParaRPr lang="en-US" sz="2200" b="1" kern="1200" dirty="0">
            <a:latin typeface="Calibri" pitchFamily="34" charset="0"/>
            <a:cs typeface="Calibri" pitchFamily="34" charset="0"/>
          </a:endParaRPr>
        </a:p>
      </dsp:txBody>
      <dsp:txXfrm>
        <a:off x="43885" y="1198413"/>
        <a:ext cx="1828545" cy="722333"/>
      </dsp:txXfrm>
    </dsp:sp>
    <dsp:sp modelId="{8DE5C80E-E970-46F9-A046-5B04B0CD2960}">
      <dsp:nvSpPr>
        <dsp:cNvPr id="0" name=""/>
        <dsp:cNvSpPr/>
      </dsp:nvSpPr>
      <dsp:spPr>
        <a:xfrm>
          <a:off x="1873678" y="2143749"/>
          <a:ext cx="5869559" cy="973613"/>
        </a:xfrm>
        <a:prstGeom prst="rightArrow">
          <a:avLst>
            <a:gd name="adj1" fmla="val 75000"/>
            <a:gd name="adj2" fmla="val 50000"/>
          </a:avLst>
        </a:prstGeom>
        <a:solidFill>
          <a:srgbClr val="C65C5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Calibri" pitchFamily="34" charset="0"/>
              <a:cs typeface="Calibri" pitchFamily="34" charset="0"/>
            </a:rPr>
            <a:t>Format fields correctly at the character level (i.e., capitals, punctuation, spelling errors, etc.)</a:t>
          </a:r>
          <a:endParaRPr lang="en-US" sz="2000" b="1" kern="1200" dirty="0">
            <a:solidFill>
              <a:schemeClr val="tx1"/>
            </a:solidFill>
          </a:endParaRPr>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1873678" y="2265451"/>
        <a:ext cx="5504454" cy="730209"/>
      </dsp:txXfrm>
    </dsp:sp>
    <dsp:sp modelId="{4D616E93-B14E-40B8-99B6-E23021DF5B46}">
      <dsp:nvSpPr>
        <dsp:cNvPr id="0" name=""/>
        <dsp:cNvSpPr/>
      </dsp:nvSpPr>
      <dsp:spPr>
        <a:xfrm>
          <a:off x="1966" y="2230313"/>
          <a:ext cx="1871711" cy="80048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latin typeface="Calibri" pitchFamily="34" charset="0"/>
              <a:cs typeface="Calibri" pitchFamily="34" charset="0"/>
            </a:rPr>
            <a:t>Data Hygiene</a:t>
          </a:r>
          <a:endParaRPr lang="en-US" sz="2200" b="1" kern="1200" dirty="0"/>
        </a:p>
      </dsp:txBody>
      <dsp:txXfrm>
        <a:off x="41042" y="2269389"/>
        <a:ext cx="1793559" cy="722333"/>
      </dsp:txXfrm>
    </dsp:sp>
    <dsp:sp modelId="{97A3D5AD-0E36-438F-89EE-C5FEA7F48C17}">
      <dsp:nvSpPr>
        <dsp:cNvPr id="0" name=""/>
        <dsp:cNvSpPr/>
      </dsp:nvSpPr>
      <dsp:spPr>
        <a:xfrm>
          <a:off x="1873678" y="3214724"/>
          <a:ext cx="5869559" cy="973613"/>
        </a:xfrm>
        <a:prstGeom prst="rightArrow">
          <a:avLst>
            <a:gd name="adj1" fmla="val 75000"/>
            <a:gd name="adj2" fmla="val 50000"/>
          </a:avLst>
        </a:prstGeom>
        <a:solidFill>
          <a:srgbClr val="C65C5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latin typeface="Calibri" pitchFamily="34" charset="0"/>
              <a:cs typeface="Calibri" pitchFamily="34" charset="0"/>
            </a:rPr>
            <a:t>Create 360⁰ profiles on individuals, organizations, etc. through iteratively linking data from multiple sources</a:t>
          </a:r>
          <a:r>
            <a:rPr lang="en-US" sz="2000" kern="1200" dirty="0" smtClean="0">
              <a:solidFill>
                <a:schemeClr val="tx1"/>
              </a:solidFill>
              <a:latin typeface="Calibri" pitchFamily="34" charset="0"/>
              <a:cs typeface="Calibri" pitchFamily="34" charset="0"/>
            </a:rPr>
            <a:t/>
          </a:r>
          <a:br>
            <a:rPr lang="en-US" sz="2000" kern="1200" dirty="0" smtClean="0">
              <a:solidFill>
                <a:schemeClr val="tx1"/>
              </a:solidFill>
              <a:latin typeface="Calibri" pitchFamily="34" charset="0"/>
              <a:cs typeface="Calibri" pitchFamily="34" charset="0"/>
            </a:rPr>
          </a:br>
          <a:endParaRPr lang="en-US" sz="2000" b="1" kern="1200" dirty="0">
            <a:solidFill>
              <a:schemeClr val="tx1"/>
            </a:solidFill>
          </a:endParaRPr>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1873678" y="3336426"/>
        <a:ext cx="5504454" cy="730209"/>
      </dsp:txXfrm>
    </dsp:sp>
    <dsp:sp modelId="{88F4DFC5-7993-4413-8844-1A81C97C7E05}">
      <dsp:nvSpPr>
        <dsp:cNvPr id="0" name=""/>
        <dsp:cNvSpPr/>
      </dsp:nvSpPr>
      <dsp:spPr>
        <a:xfrm>
          <a:off x="1966" y="3301288"/>
          <a:ext cx="1871711" cy="80048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latin typeface="Calibri" pitchFamily="34" charset="0"/>
              <a:cs typeface="Calibri" pitchFamily="34" charset="0"/>
            </a:rPr>
            <a:t>Entity Resolution</a:t>
          </a:r>
          <a:endParaRPr lang="en-US" sz="2200" b="1" kern="1200" dirty="0"/>
        </a:p>
      </dsp:txBody>
      <dsp:txXfrm>
        <a:off x="41042" y="3340364"/>
        <a:ext cx="1793559" cy="722333"/>
      </dsp:txXfrm>
    </dsp:sp>
    <dsp:sp modelId="{58F361B7-A798-4946-AAB0-858EC0F26DB9}">
      <dsp:nvSpPr>
        <dsp:cNvPr id="0" name=""/>
        <dsp:cNvSpPr/>
      </dsp:nvSpPr>
      <dsp:spPr>
        <a:xfrm>
          <a:off x="1873678" y="4285699"/>
          <a:ext cx="5869559" cy="973613"/>
        </a:xfrm>
        <a:prstGeom prst="rightArrow">
          <a:avLst>
            <a:gd name="adj1" fmla="val 75000"/>
            <a:gd name="adj2" fmla="val 50000"/>
          </a:avLst>
        </a:prstGeom>
        <a:solidFill>
          <a:srgbClr val="C65C5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Calibri" pitchFamily="34" charset="0"/>
              <a:cs typeface="Calibri" pitchFamily="34" charset="0"/>
            </a:rPr>
            <a:t>Uncover hidden patterns within massive datasets to determine how entities relate to one another</a:t>
          </a:r>
          <a:r>
            <a:rPr lang="en-US" sz="2000" kern="1200" dirty="0" smtClean="0">
              <a:solidFill>
                <a:srgbClr val="FFFFFF"/>
              </a:solidFill>
              <a:latin typeface="Calibri" pitchFamily="34" charset="0"/>
              <a:cs typeface="Calibri" pitchFamily="34" charset="0"/>
            </a:rPr>
            <a:t/>
          </a:r>
          <a:br>
            <a:rPr lang="en-US" sz="2000" kern="1200" dirty="0" smtClean="0">
              <a:solidFill>
                <a:srgbClr val="FFFFFF"/>
              </a:solidFill>
              <a:latin typeface="Calibri" pitchFamily="34" charset="0"/>
              <a:cs typeface="Calibri" pitchFamily="34" charset="0"/>
            </a:rPr>
          </a:br>
          <a:endParaRPr lang="en-US" sz="2000" b="1"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1873678" y="4407401"/>
        <a:ext cx="5504454" cy="730209"/>
      </dsp:txXfrm>
    </dsp:sp>
    <dsp:sp modelId="{E88A5A1E-E6E7-4F43-8AF4-CC3D9C9FF101}">
      <dsp:nvSpPr>
        <dsp:cNvPr id="0" name=""/>
        <dsp:cNvSpPr/>
      </dsp:nvSpPr>
      <dsp:spPr>
        <a:xfrm>
          <a:off x="1966" y="4372263"/>
          <a:ext cx="1871711" cy="80048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latin typeface="Calibri" pitchFamily="34" charset="0"/>
              <a:cs typeface="Calibri" pitchFamily="34" charset="0"/>
            </a:rPr>
            <a:t>Relationship Extraction</a:t>
          </a:r>
          <a:endParaRPr lang="en-US" sz="2200" b="1" kern="1200" dirty="0"/>
        </a:p>
      </dsp:txBody>
      <dsp:txXfrm>
        <a:off x="41042" y="4411339"/>
        <a:ext cx="1793559" cy="7223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2986" tIns="46492" rIns="92986" bIns="46492" rtlCol="0"/>
          <a:lstStyle>
            <a:lvl1pPr algn="l" defTabSz="92180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1" y="1"/>
            <a:ext cx="3038475" cy="465138"/>
          </a:xfrm>
          <a:prstGeom prst="rect">
            <a:avLst/>
          </a:prstGeom>
        </p:spPr>
        <p:txBody>
          <a:bodyPr vert="horz" wrap="square" lIns="92986" tIns="46492" rIns="92986" bIns="46492" numCol="1" anchor="t" anchorCtr="0" compatLnSpc="1">
            <a:prstTxWarp prst="textNoShape">
              <a:avLst/>
            </a:prstTxWarp>
          </a:bodyPr>
          <a:lstStyle>
            <a:lvl1pPr algn="r">
              <a:defRPr sz="1200">
                <a:ea typeface="ＭＳ Ｐゴシック" charset="-128"/>
                <a:cs typeface="+mn-cs"/>
              </a:defRPr>
            </a:lvl1pPr>
          </a:lstStyle>
          <a:p>
            <a:pPr>
              <a:defRPr/>
            </a:pPr>
            <a:fld id="{C0FD9075-E779-4E22-AE9A-9721C3A0D7BC}" type="datetimeFigureOut">
              <a:rPr lang="en-US"/>
              <a:pPr>
                <a:defRPr/>
              </a:pPr>
              <a:t>10/31/2014</a:t>
            </a:fld>
            <a:endParaRPr lang="en-US" dirty="0"/>
          </a:p>
        </p:txBody>
      </p:sp>
      <p:sp>
        <p:nvSpPr>
          <p:cNvPr id="4" name="Footer Placeholder 3"/>
          <p:cNvSpPr>
            <a:spLocks noGrp="1"/>
          </p:cNvSpPr>
          <p:nvPr>
            <p:ph type="ftr" sz="quarter" idx="2"/>
          </p:nvPr>
        </p:nvSpPr>
        <p:spPr>
          <a:xfrm>
            <a:off x="3" y="8829676"/>
            <a:ext cx="3038475" cy="465138"/>
          </a:xfrm>
          <a:prstGeom prst="rect">
            <a:avLst/>
          </a:prstGeom>
        </p:spPr>
        <p:txBody>
          <a:bodyPr vert="horz" lIns="92986" tIns="46492" rIns="92986" bIns="46492" rtlCol="0" anchor="b"/>
          <a:lstStyle>
            <a:lvl1pPr algn="l" defTabSz="921803"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wrap="square" lIns="92986" tIns="46492" rIns="92986" bIns="46492" numCol="1" anchor="b" anchorCtr="0" compatLnSpc="1">
            <a:prstTxWarp prst="textNoShape">
              <a:avLst/>
            </a:prstTxWarp>
          </a:bodyPr>
          <a:lstStyle>
            <a:lvl1pPr algn="r">
              <a:defRPr sz="1200">
                <a:ea typeface="ＭＳ Ｐゴシック" charset="-128"/>
                <a:cs typeface="+mn-cs"/>
              </a:defRPr>
            </a:lvl1pPr>
          </a:lstStyle>
          <a:p>
            <a:pPr>
              <a:defRPr/>
            </a:pPr>
            <a:fld id="{49C0BE44-C846-4B5D-B786-40A47207C20D}" type="slidenum">
              <a:rPr lang="en-US"/>
              <a:pPr>
                <a:defRPr/>
              </a:pPr>
              <a:t>‹#›</a:t>
            </a:fld>
            <a:endParaRPr lang="en-US" dirty="0"/>
          </a:p>
        </p:txBody>
      </p:sp>
    </p:spTree>
    <p:extLst>
      <p:ext uri="{BB962C8B-B14F-4D97-AF65-F5344CB8AC3E}">
        <p14:creationId xmlns:p14="http://schemas.microsoft.com/office/powerpoint/2010/main" val="1564663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6888" cy="465138"/>
          </a:xfrm>
          <a:prstGeom prst="rect">
            <a:avLst/>
          </a:prstGeom>
        </p:spPr>
        <p:txBody>
          <a:bodyPr vert="horz" lIns="90976" tIns="45487" rIns="90976" bIns="45487" rtlCol="0"/>
          <a:lstStyle>
            <a:lvl1pPr algn="l" defTabSz="92180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1928" y="1"/>
            <a:ext cx="3036888" cy="465138"/>
          </a:xfrm>
          <a:prstGeom prst="rect">
            <a:avLst/>
          </a:prstGeom>
        </p:spPr>
        <p:txBody>
          <a:bodyPr vert="horz" wrap="square" lIns="90976" tIns="45487" rIns="90976" bIns="45487" numCol="1" anchor="t" anchorCtr="0" compatLnSpc="1">
            <a:prstTxWarp prst="textNoShape">
              <a:avLst/>
            </a:prstTxWarp>
          </a:bodyPr>
          <a:lstStyle>
            <a:lvl1pPr algn="r">
              <a:defRPr sz="1200">
                <a:ea typeface="ＭＳ Ｐゴシック" charset="-128"/>
                <a:cs typeface="+mn-cs"/>
              </a:defRPr>
            </a:lvl1pPr>
          </a:lstStyle>
          <a:p>
            <a:pPr>
              <a:defRPr/>
            </a:pPr>
            <a:fld id="{FC8A43FC-EDD8-4A88-AF99-D4659EDD4217}" type="datetimeFigureOut">
              <a:rPr lang="en-US"/>
              <a:pPr>
                <a:defRPr/>
              </a:pPr>
              <a:t>10/31/2014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976" tIns="45487" rIns="90976" bIns="45487" rtlCol="0" anchor="ctr"/>
          <a:lstStyle/>
          <a:p>
            <a:pPr lvl="0"/>
            <a:endParaRPr lang="en-US" noProof="0" dirty="0"/>
          </a:p>
        </p:txBody>
      </p:sp>
      <p:sp>
        <p:nvSpPr>
          <p:cNvPr id="5" name="Notes Placeholder 4"/>
          <p:cNvSpPr>
            <a:spLocks noGrp="1"/>
          </p:cNvSpPr>
          <p:nvPr>
            <p:ph type="body" sz="quarter" idx="3"/>
          </p:nvPr>
        </p:nvSpPr>
        <p:spPr>
          <a:xfrm>
            <a:off x="701675" y="4416427"/>
            <a:ext cx="5607051" cy="4183063"/>
          </a:xfrm>
          <a:prstGeom prst="rect">
            <a:avLst/>
          </a:prstGeom>
        </p:spPr>
        <p:txBody>
          <a:bodyPr vert="horz" lIns="90976" tIns="45487" rIns="90976" bIns="454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6"/>
            <a:ext cx="3036888" cy="465138"/>
          </a:xfrm>
          <a:prstGeom prst="rect">
            <a:avLst/>
          </a:prstGeom>
        </p:spPr>
        <p:txBody>
          <a:bodyPr vert="horz" lIns="90976" tIns="45487" rIns="90976" bIns="45487" rtlCol="0" anchor="b"/>
          <a:lstStyle>
            <a:lvl1pPr algn="l" defTabSz="921803"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1928" y="8829676"/>
            <a:ext cx="3036888" cy="465138"/>
          </a:xfrm>
          <a:prstGeom prst="rect">
            <a:avLst/>
          </a:prstGeom>
        </p:spPr>
        <p:txBody>
          <a:bodyPr vert="horz" wrap="square" lIns="90976" tIns="45487" rIns="90976" bIns="45487" numCol="1" anchor="b" anchorCtr="0" compatLnSpc="1">
            <a:prstTxWarp prst="textNoShape">
              <a:avLst/>
            </a:prstTxWarp>
          </a:bodyPr>
          <a:lstStyle>
            <a:lvl1pPr algn="r">
              <a:defRPr sz="1200">
                <a:ea typeface="ＭＳ Ｐゴシック" charset="-128"/>
                <a:cs typeface="+mn-cs"/>
              </a:defRPr>
            </a:lvl1pPr>
          </a:lstStyle>
          <a:p>
            <a:pPr>
              <a:defRPr/>
            </a:pPr>
            <a:fld id="{60B20B60-6DCF-4EF8-833A-04D8EE5F966A}" type="slidenum">
              <a:rPr lang="en-US"/>
              <a:pPr>
                <a:defRPr/>
              </a:pPr>
              <a:t>‹#›</a:t>
            </a:fld>
            <a:endParaRPr lang="en-US" dirty="0"/>
          </a:p>
        </p:txBody>
      </p:sp>
    </p:spTree>
    <p:extLst>
      <p:ext uri="{BB962C8B-B14F-4D97-AF65-F5344CB8AC3E}">
        <p14:creationId xmlns:p14="http://schemas.microsoft.com/office/powerpoint/2010/main" val="1169900907"/>
      </p:ext>
    </p:extLst>
  </p:cSld>
  <p:clrMap bg1="lt1" tx1="dk1" bg2="lt2" tx2="dk2" accent1="accent1" accent2="accent2" accent3="accent3" accent4="accent4" accent5="accent5" accent6="accent6" hlink="hlink" folHlink="folHlink"/>
  <p:hf hdr="0" ftr="0" dt="0"/>
  <p:notesStyle>
    <a:lvl1pPr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09575"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a:defRPr>
    </a:lvl2pPr>
    <a:lvl3pPr marL="819150"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a:defRPr>
    </a:lvl3pPr>
    <a:lvl4pPr marL="1230313"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a:defRPr>
    </a:lvl4pPr>
    <a:lvl5pPr marL="1639888"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04DEB-6740-5341-A54C-05808674BE31}" type="slidenum">
              <a:rPr lang="en-US" smtClean="0"/>
              <a:pPr>
                <a:defRPr/>
              </a:pPr>
              <a:t>3</a:t>
            </a:fld>
            <a:endParaRPr lang="en-US"/>
          </a:p>
        </p:txBody>
      </p:sp>
    </p:spTree>
    <p:extLst>
      <p:ext uri="{BB962C8B-B14F-4D97-AF65-F5344CB8AC3E}">
        <p14:creationId xmlns:p14="http://schemas.microsoft.com/office/powerpoint/2010/main" val="323590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19016">
              <a:defRPr/>
            </a:pPr>
            <a:r>
              <a:rPr lang="en-US" dirty="0" smtClean="0">
                <a:latin typeface="Arial" charset="0"/>
                <a:cs typeface="Arial" charset="0"/>
                <a:sym typeface="Arial" charset="0"/>
              </a:rPr>
              <a:t> Expanded text:</a:t>
            </a:r>
          </a:p>
          <a:p>
            <a:pPr defTabSz="819016">
              <a:defRPr/>
            </a:pPr>
            <a:endParaRPr lang="en-US" dirty="0" smtClean="0">
              <a:latin typeface="Arial" charset="0"/>
              <a:cs typeface="Arial" charset="0"/>
              <a:sym typeface="Arial" charset="0"/>
            </a:endParaRPr>
          </a:p>
          <a:p>
            <a:pPr marL="173011" indent="-173011">
              <a:lnSpc>
                <a:spcPct val="130000"/>
              </a:lnSpc>
            </a:pPr>
            <a:r>
              <a:rPr lang="en-US" dirty="0" smtClean="0">
                <a:latin typeface="Arial" charset="0"/>
                <a:cs typeface="Arial" charset="0"/>
                <a:sym typeface="Arial" charset="0"/>
              </a:rPr>
              <a:t>11.6 billion consumer records</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6.5 billion unique Name &amp; Address  Combinations and 30+ years of Address History</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2.7 billion motor vehicle registrations</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2.7 billion property records</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302 million unique businesses</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227 million auto and home claim records; 99% of all U.S. auto claims</a:t>
            </a:r>
          </a:p>
          <a:p>
            <a:pPr marL="173011" indent="-173011">
              <a:lnSpc>
                <a:spcPct val="130000"/>
              </a:lnSpc>
            </a:pPr>
            <a:endParaRPr lang="en-US" dirty="0" smtClean="0">
              <a:latin typeface="Arial" charset="0"/>
              <a:cs typeface="Arial" charset="0"/>
              <a:sym typeface="Arial" charset="0"/>
            </a:endParaRPr>
          </a:p>
          <a:p>
            <a:pPr marL="173011" indent="-173011">
              <a:lnSpc>
                <a:spcPct val="130000"/>
              </a:lnSpc>
            </a:pPr>
            <a:r>
              <a:rPr lang="en-US" dirty="0" smtClean="0">
                <a:solidFill>
                  <a:srgbClr val="FF0000"/>
                </a:solidFill>
                <a:latin typeface="Arial" charset="0"/>
                <a:cs typeface="Arial" charset="0"/>
                <a:sym typeface="Arial" charset="0"/>
              </a:rPr>
              <a:t>•</a:t>
            </a:r>
            <a:r>
              <a:rPr lang="en-US" dirty="0" smtClean="0">
                <a:latin typeface="Arial" charset="0"/>
                <a:cs typeface="Arial" charset="0"/>
                <a:sym typeface="Arial" charset="0"/>
              </a:rPr>
              <a:t> 12 million background checks and 3 million drug screen tests per year</a:t>
            </a:r>
          </a:p>
          <a:p>
            <a:pPr marL="173011" indent="-173011">
              <a:lnSpc>
                <a:spcPct val="130000"/>
              </a:lnSpc>
            </a:pPr>
            <a:endParaRPr lang="en-US" dirty="0" smtClean="0">
              <a:latin typeface="Arial" charset="0"/>
              <a:cs typeface="Arial" charset="0"/>
              <a:sym typeface="Arial" charset="0"/>
            </a:endParaRPr>
          </a:p>
          <a:p>
            <a:pPr defTabSz="819016">
              <a:defRPr/>
            </a:pPr>
            <a:endParaRPr lang="en-US" dirty="0" smtClean="0">
              <a:latin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4F04DEB-6740-5341-A54C-05808674BE31}" type="slidenum">
              <a:rPr lang="en-US" smtClean="0"/>
              <a:pPr>
                <a:defRPr/>
              </a:pPr>
              <a:t>8</a:t>
            </a:fld>
            <a:endParaRPr lang="en-US" dirty="0"/>
          </a:p>
        </p:txBody>
      </p:sp>
    </p:spTree>
    <p:extLst>
      <p:ext uri="{BB962C8B-B14F-4D97-AF65-F5344CB8AC3E}">
        <p14:creationId xmlns:p14="http://schemas.microsoft.com/office/powerpoint/2010/main" val="296656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B20B60-6DCF-4EF8-833A-04D8EE5F966A}" type="slidenum">
              <a:rPr lang="en-US" smtClean="0"/>
              <a:pPr>
                <a:defRPr/>
              </a:pPr>
              <a:t>20</a:t>
            </a:fld>
            <a:endParaRPr lang="en-US" dirty="0"/>
          </a:p>
        </p:txBody>
      </p:sp>
    </p:spTree>
    <p:extLst>
      <p:ext uri="{BB962C8B-B14F-4D97-AF65-F5344CB8AC3E}">
        <p14:creationId xmlns:p14="http://schemas.microsoft.com/office/powerpoint/2010/main" val="164743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pPr defTabSz="927049"/>
            <a:fld id="{63EE4F6E-3248-4C54-9983-79C976842DFF}" type="slidenum">
              <a:rPr lang="en-US" smtClean="0"/>
              <a:pPr defTabSz="927049"/>
              <a:t>28</a:t>
            </a:fld>
            <a:endParaRPr lang="en-US" dirty="0" smtClean="0"/>
          </a:p>
        </p:txBody>
      </p:sp>
      <p:sp>
        <p:nvSpPr>
          <p:cNvPr id="62467" name="Rectangle 7"/>
          <p:cNvSpPr txBox="1">
            <a:spLocks noGrp="1" noChangeArrowheads="1"/>
          </p:cNvSpPr>
          <p:nvPr/>
        </p:nvSpPr>
        <p:spPr bwMode="auto">
          <a:xfrm>
            <a:off x="3971184" y="8829675"/>
            <a:ext cx="3037628" cy="465138"/>
          </a:xfrm>
          <a:prstGeom prst="rect">
            <a:avLst/>
          </a:prstGeom>
          <a:noFill/>
          <a:ln w="9525">
            <a:noFill/>
            <a:miter lim="800000"/>
            <a:headEnd/>
            <a:tailEnd/>
          </a:ln>
        </p:spPr>
        <p:txBody>
          <a:bodyPr lIns="91339" tIns="45669" rIns="91339" bIns="45669" anchor="b"/>
          <a:lstStyle/>
          <a:p>
            <a:pPr algn="r"/>
            <a:fld id="{CB12D1C5-6B1A-4AFC-A348-097220018C11}" type="slidenum">
              <a:rPr lang="en-US" sz="1200"/>
              <a:pPr algn="r"/>
              <a:t>28</a:t>
            </a:fld>
            <a:endParaRPr lang="en-US" sz="1200" dirty="0"/>
          </a:p>
        </p:txBody>
      </p:sp>
      <p:sp>
        <p:nvSpPr>
          <p:cNvPr id="62468" name="Rectangle 2"/>
          <p:cNvSpPr>
            <a:spLocks noGrp="1" noRot="1" noChangeAspect="1" noChangeArrowheads="1" noTextEdit="1"/>
          </p:cNvSpPr>
          <p:nvPr>
            <p:ph type="sldImg"/>
          </p:nvPr>
        </p:nvSpPr>
        <p:spPr bwMode="auto">
          <a:xfrm>
            <a:off x="1179513" y="695325"/>
            <a:ext cx="4651375" cy="3487738"/>
          </a:xfrm>
          <a:noFill/>
          <a:ln>
            <a:solidFill>
              <a:srgbClr val="000000"/>
            </a:solidFill>
            <a:miter lim="800000"/>
            <a:headEnd/>
            <a:tailEnd/>
          </a:ln>
        </p:spPr>
      </p:sp>
      <p:sp>
        <p:nvSpPr>
          <p:cNvPr id="62469" name="Rectangle 3"/>
          <p:cNvSpPr>
            <a:spLocks noGrp="1" noChangeArrowheads="1"/>
          </p:cNvSpPr>
          <p:nvPr>
            <p:ph type="body" idx="1"/>
          </p:nvPr>
        </p:nvSpPr>
        <p:spPr bwMode="auto">
          <a:noFill/>
        </p:spPr>
        <p:txBody>
          <a:bodyPr wrap="square" lIns="91339" tIns="45669" rIns="91339" bIns="45669" numCol="1" anchor="t" anchorCtr="0" compatLnSpc="1">
            <a:prstTxWarp prst="textNoShape">
              <a:avLst/>
            </a:prstTxWarp>
          </a:bodyPr>
          <a:lstStyle/>
          <a:p>
            <a:pPr>
              <a:spcBef>
                <a:spcPts val="600"/>
              </a:spcBef>
              <a:spcAft>
                <a:spcPts val="600"/>
              </a:spcAft>
            </a:pP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4" name="Picture 9" descr="LN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4025" y="6302375"/>
            <a:ext cx="1608138" cy="307975"/>
          </a:xfrm>
          <a:prstGeom prst="rect">
            <a:avLst/>
          </a:prstGeom>
          <a:noFill/>
          <a:ln w="9525">
            <a:noFill/>
            <a:miter lim="800000"/>
            <a:headEnd/>
            <a:tailEnd/>
          </a:ln>
        </p:spPr>
      </p:pic>
      <p:sp>
        <p:nvSpPr>
          <p:cNvPr id="9" name="TextBox 4"/>
          <p:cNvSpPr txBox="1">
            <a:spLocks noChangeArrowheads="1"/>
          </p:cNvSpPr>
          <p:nvPr userDrawn="1"/>
        </p:nvSpPr>
        <p:spPr bwMode="auto">
          <a:xfrm>
            <a:off x="3962400" y="4635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aseline="30000" dirty="0" smtClean="0">
                <a:solidFill>
                  <a:schemeClr val="bg1"/>
                </a:solidFill>
                <a:latin typeface="Calibri" pitchFamily="34" charset="0"/>
              </a:rPr>
              <a:t>Strengthen the </a:t>
            </a:r>
            <a:r>
              <a:rPr lang="en-US" baseline="30000" dirty="0">
                <a:solidFill>
                  <a:schemeClr val="bg1"/>
                </a:solidFill>
                <a:latin typeface="Calibri" pitchFamily="34" charset="0"/>
              </a:rPr>
              <a:t>Core: </a:t>
            </a:r>
            <a:br>
              <a:rPr lang="en-US" baseline="30000" dirty="0">
                <a:solidFill>
                  <a:schemeClr val="bg1"/>
                </a:solidFill>
                <a:latin typeface="Calibri" pitchFamily="34" charset="0"/>
              </a:rPr>
            </a:br>
            <a:r>
              <a:rPr lang="en-US" baseline="30000" dirty="0">
                <a:solidFill>
                  <a:schemeClr val="bg1"/>
                </a:solidFill>
                <a:latin typeface="Calibri" pitchFamily="34" charset="0"/>
              </a:rPr>
              <a:t>22% of Customer Data Changes </a:t>
            </a:r>
            <a:r>
              <a:rPr lang="en-US" baseline="30000" dirty="0" smtClean="0">
                <a:solidFill>
                  <a:schemeClr val="bg1"/>
                </a:solidFill>
                <a:latin typeface="Calibri" pitchFamily="34" charset="0"/>
              </a:rPr>
              <a:t>Annually.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8C8CE28-C389-4063-A8E9-D49846947FC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5496343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ab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1081" y="254674"/>
            <a:ext cx="8444447" cy="533633"/>
          </a:xfrm>
          <a:prstGeom prst="rect">
            <a:avLst/>
          </a:prstGeom>
        </p:spPr>
        <p:txBody>
          <a:bodyPr rtlCol="0">
            <a:noAutofit/>
          </a:body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lvl1pPr>
          </a:lstStyle>
          <a:p>
            <a:pPr>
              <a:defRPr/>
            </a:pPr>
            <a:fld id="{3018E757-7879-EF40-8FD1-5BF80A40A8BA}" type="slidenum">
              <a:rPr lang="en-US"/>
              <a:pPr>
                <a:defRPr/>
              </a:pPr>
              <a:t>‹#›</a:t>
            </a:fld>
            <a:endParaRPr lang="en-US"/>
          </a:p>
        </p:txBody>
      </p:sp>
      <p:sp>
        <p:nvSpPr>
          <p:cNvPr id="6" name="Footer Placeholder 4"/>
          <p:cNvSpPr>
            <a:spLocks noGrp="1"/>
          </p:cNvSpPr>
          <p:nvPr>
            <p:ph type="ftr" sz="quarter" idx="15"/>
          </p:nvPr>
        </p:nvSpPr>
        <p:spPr>
          <a:xfrm>
            <a:off x="2562225" y="6427788"/>
            <a:ext cx="6062663" cy="365125"/>
          </a:xfrm>
        </p:spPr>
        <p:txBody>
          <a:bodyPr/>
          <a:lstStyle>
            <a:lvl1pPr algn="r">
              <a:defRPr sz="1200">
                <a:solidFill>
                  <a:schemeClr val="tx1">
                    <a:tint val="75000"/>
                  </a:schemeClr>
                </a:solidFill>
              </a:defRPr>
            </a:lvl1pPr>
          </a:lstStyle>
          <a:p>
            <a:pPr>
              <a:defRPr/>
            </a:pPr>
            <a:r>
              <a:rPr lang="en-US" smtClean="0"/>
              <a:t>LexisNexis Risk Solutions Overview </a:t>
            </a:r>
            <a:endParaRPr lang="en-US"/>
          </a:p>
        </p:txBody>
      </p:sp>
      <p:sp>
        <p:nvSpPr>
          <p:cNvPr id="3" name="Text Placeholder 2"/>
          <p:cNvSpPr>
            <a:spLocks noGrp="1"/>
          </p:cNvSpPr>
          <p:nvPr>
            <p:ph type="body" sz="quarter" idx="16"/>
          </p:nvPr>
        </p:nvSpPr>
        <p:spPr>
          <a:xfrm>
            <a:off x="361271" y="1160463"/>
            <a:ext cx="8439829" cy="4664075"/>
          </a:xfrm>
        </p:spPr>
        <p:txBody>
          <a:bodyPr/>
          <a:lstStyle>
            <a:lvl1pPr>
              <a:defRPr sz="1800"/>
            </a:lvl1pPr>
            <a:lvl2pPr>
              <a:defRPr sz="1500"/>
            </a:lvl2pPr>
            <a:lvl3pPr>
              <a:defRPr sz="1300"/>
            </a:lvl3pPr>
            <a:lvl4pPr>
              <a:defRPr sz="1500"/>
            </a:lvl4pPr>
            <a:lvl5pPr>
              <a:defRPr sz="1500"/>
            </a:lvl5pPr>
          </a:lstStyle>
          <a:p>
            <a:pPr lvl="0"/>
            <a:r>
              <a:rPr lang="en-CA" dirty="0" smtClean="0"/>
              <a:t>Click to edit Master text styles</a:t>
            </a:r>
          </a:p>
          <a:p>
            <a:pPr lvl="1"/>
            <a:r>
              <a:rPr lang="en-CA" dirty="0" smtClean="0"/>
              <a:t>Second level</a:t>
            </a:r>
          </a:p>
          <a:p>
            <a:pPr lvl="2"/>
            <a:r>
              <a:rPr lang="en-CA" dirty="0" smtClean="0"/>
              <a:t>Third level</a:t>
            </a:r>
          </a:p>
        </p:txBody>
      </p:sp>
    </p:spTree>
    <p:extLst>
      <p:ext uri="{BB962C8B-B14F-4D97-AF65-F5344CB8AC3E}">
        <p14:creationId xmlns:p14="http://schemas.microsoft.com/office/powerpoint/2010/main" val="9065410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ab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1081" y="254674"/>
            <a:ext cx="8444447" cy="533633"/>
          </a:xfrm>
          <a:prstGeom prst="rect">
            <a:avLst/>
          </a:prstGeom>
        </p:spPr>
        <p:txBody>
          <a:bodyPr rtlCol="0">
            <a:noAutofit/>
          </a:body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lvl1pPr>
          </a:lstStyle>
          <a:p>
            <a:pPr>
              <a:defRPr/>
            </a:pPr>
            <a:fld id="{3018E757-7879-EF40-8FD1-5BF80A40A8BA}" type="slidenum">
              <a:rPr lang="en-US"/>
              <a:pPr>
                <a:defRPr/>
              </a:pPr>
              <a:t>‹#›</a:t>
            </a:fld>
            <a:endParaRPr lang="en-US" dirty="0"/>
          </a:p>
        </p:txBody>
      </p:sp>
      <p:sp>
        <p:nvSpPr>
          <p:cNvPr id="6" name="Footer Placeholder 4"/>
          <p:cNvSpPr>
            <a:spLocks noGrp="1"/>
          </p:cNvSpPr>
          <p:nvPr>
            <p:ph type="ftr" sz="quarter" idx="15"/>
          </p:nvPr>
        </p:nvSpPr>
        <p:spPr>
          <a:xfrm>
            <a:off x="2562225" y="6427788"/>
            <a:ext cx="6062663" cy="365125"/>
          </a:xfrm>
        </p:spPr>
        <p:txBody>
          <a:bodyPr/>
          <a:lstStyle>
            <a:lvl1pPr algn="r">
              <a:defRPr sz="1200">
                <a:solidFill>
                  <a:schemeClr val="tx1">
                    <a:tint val="75000"/>
                  </a:schemeClr>
                </a:solidFill>
              </a:defRPr>
            </a:lvl1pPr>
          </a:lstStyle>
          <a:p>
            <a:pPr>
              <a:defRPr/>
            </a:pPr>
            <a:r>
              <a:rPr lang="en-US" dirty="0" smtClean="0"/>
              <a:t>LexisNexis Risk Solutions Overview </a:t>
            </a:r>
            <a:endParaRPr lang="en-US" dirty="0"/>
          </a:p>
        </p:txBody>
      </p:sp>
      <p:sp>
        <p:nvSpPr>
          <p:cNvPr id="3" name="Text Placeholder 2"/>
          <p:cNvSpPr>
            <a:spLocks noGrp="1"/>
          </p:cNvSpPr>
          <p:nvPr>
            <p:ph type="body" sz="quarter" idx="16"/>
          </p:nvPr>
        </p:nvSpPr>
        <p:spPr>
          <a:xfrm>
            <a:off x="361271" y="1160463"/>
            <a:ext cx="8439829" cy="4664075"/>
          </a:xfrm>
        </p:spPr>
        <p:txBody>
          <a:bodyPr/>
          <a:lstStyle>
            <a:lvl1pPr>
              <a:defRPr sz="1800"/>
            </a:lvl1pPr>
            <a:lvl2pPr>
              <a:defRPr sz="1500"/>
            </a:lvl2pPr>
            <a:lvl3pPr>
              <a:defRPr sz="1300"/>
            </a:lvl3pPr>
            <a:lvl4pPr>
              <a:defRPr sz="1500"/>
            </a:lvl4pPr>
            <a:lvl5pPr>
              <a:defRPr sz="1500"/>
            </a:lvl5pPr>
          </a:lstStyle>
          <a:p>
            <a:pPr lvl="0"/>
            <a:r>
              <a:rPr lang="en-CA" dirty="0" smtClean="0"/>
              <a:t>Click to edit Master text styles</a:t>
            </a:r>
          </a:p>
          <a:p>
            <a:pPr lvl="1"/>
            <a:r>
              <a:rPr lang="en-CA" dirty="0" smtClean="0"/>
              <a:t>Second level</a:t>
            </a:r>
          </a:p>
          <a:p>
            <a:pPr lvl="2"/>
            <a:r>
              <a:rPr lang="en-CA" dirty="0" smtClean="0"/>
              <a:t>Third level</a:t>
            </a:r>
          </a:p>
        </p:txBody>
      </p:sp>
    </p:spTree>
    <p:extLst>
      <p:ext uri="{BB962C8B-B14F-4D97-AF65-F5344CB8AC3E}">
        <p14:creationId xmlns:p14="http://schemas.microsoft.com/office/powerpoint/2010/main" val="300495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ab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1081" y="254674"/>
            <a:ext cx="8444447" cy="533633"/>
          </a:xfrm>
          <a:prstGeom prst="rect">
            <a:avLst/>
          </a:prstGeom>
        </p:spPr>
        <p:txBody>
          <a:bodyPr rtlCol="0">
            <a:noAutofit/>
          </a:body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lvl1pPr>
          </a:lstStyle>
          <a:p>
            <a:pPr>
              <a:defRPr/>
            </a:pPr>
            <a:fld id="{3018E757-7879-EF40-8FD1-5BF80A40A8BA}" type="slidenum">
              <a:rPr lang="en-US"/>
              <a:pPr>
                <a:defRPr/>
              </a:pPr>
              <a:t>‹#›</a:t>
            </a:fld>
            <a:endParaRPr lang="en-US"/>
          </a:p>
        </p:txBody>
      </p:sp>
      <p:sp>
        <p:nvSpPr>
          <p:cNvPr id="6" name="Footer Placeholder 4"/>
          <p:cNvSpPr>
            <a:spLocks noGrp="1"/>
          </p:cNvSpPr>
          <p:nvPr>
            <p:ph type="ftr" sz="quarter" idx="15"/>
          </p:nvPr>
        </p:nvSpPr>
        <p:spPr>
          <a:xfrm>
            <a:off x="2562225" y="6427788"/>
            <a:ext cx="6062663" cy="365125"/>
          </a:xfrm>
        </p:spPr>
        <p:txBody>
          <a:bodyPr/>
          <a:lstStyle>
            <a:lvl1pPr algn="r">
              <a:defRPr sz="1200">
                <a:solidFill>
                  <a:schemeClr val="tx1">
                    <a:tint val="75000"/>
                  </a:schemeClr>
                </a:solidFill>
              </a:defRPr>
            </a:lvl1pPr>
          </a:lstStyle>
          <a:p>
            <a:pPr>
              <a:defRPr/>
            </a:pPr>
            <a:r>
              <a:rPr lang="en-US" smtClean="0"/>
              <a:t>LexisNexis Risk Solutions Overview </a:t>
            </a:r>
            <a:endParaRPr lang="en-US"/>
          </a:p>
        </p:txBody>
      </p:sp>
      <p:sp>
        <p:nvSpPr>
          <p:cNvPr id="3" name="Text Placeholder 2"/>
          <p:cNvSpPr>
            <a:spLocks noGrp="1"/>
          </p:cNvSpPr>
          <p:nvPr>
            <p:ph type="body" sz="quarter" idx="16"/>
          </p:nvPr>
        </p:nvSpPr>
        <p:spPr>
          <a:xfrm>
            <a:off x="361271" y="1160463"/>
            <a:ext cx="8439829" cy="4664075"/>
          </a:xfrm>
        </p:spPr>
        <p:txBody>
          <a:bodyPr/>
          <a:lstStyle>
            <a:lvl1pPr>
              <a:defRPr sz="1800"/>
            </a:lvl1pPr>
            <a:lvl2pPr>
              <a:defRPr sz="1500"/>
            </a:lvl2pPr>
            <a:lvl3pPr>
              <a:defRPr sz="1300"/>
            </a:lvl3pPr>
            <a:lvl4pPr>
              <a:defRPr sz="1500"/>
            </a:lvl4pPr>
            <a:lvl5pPr>
              <a:defRPr sz="1500"/>
            </a:lvl5pPr>
          </a:lstStyle>
          <a:p>
            <a:pPr lvl="0"/>
            <a:r>
              <a:rPr lang="en-CA" dirty="0" smtClean="0"/>
              <a:t>Click to edit Master text styles</a:t>
            </a:r>
          </a:p>
          <a:p>
            <a:pPr lvl="1"/>
            <a:r>
              <a:rPr lang="en-CA" dirty="0" smtClean="0"/>
              <a:t>Second level</a:t>
            </a:r>
          </a:p>
          <a:p>
            <a:pPr lvl="2"/>
            <a:r>
              <a:rPr lang="en-CA" dirty="0" smtClean="0"/>
              <a:t>Third level</a:t>
            </a:r>
          </a:p>
        </p:txBody>
      </p:sp>
    </p:spTree>
    <p:extLst>
      <p:ext uri="{BB962C8B-B14F-4D97-AF65-F5344CB8AC3E}">
        <p14:creationId xmlns:p14="http://schemas.microsoft.com/office/powerpoint/2010/main" val="2005767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Page">
    <p:bg>
      <p:bgPr>
        <a:solidFill>
          <a:schemeClr val="bg1"/>
        </a:solidFill>
        <a:effectLst/>
      </p:bgPr>
    </p:bg>
    <p:spTree>
      <p:nvGrpSpPr>
        <p:cNvPr id="1" name=""/>
        <p:cNvGrpSpPr/>
        <p:nvPr/>
      </p:nvGrpSpPr>
      <p:grpSpPr>
        <a:xfrm>
          <a:off x="0" y="0"/>
          <a:ext cx="0" cy="0"/>
          <a:chOff x="0" y="0"/>
          <a:chExt cx="0" cy="0"/>
        </a:xfrm>
      </p:grpSpPr>
      <p:pic>
        <p:nvPicPr>
          <p:cNvPr id="4" name="Picture 9" descr="LN_logo.png"/>
          <p:cNvPicPr>
            <a:picLocks noChangeAspect="1"/>
          </p:cNvPicPr>
          <p:nvPr userDrawn="1"/>
        </p:nvPicPr>
        <p:blipFill>
          <a:blip r:embed="rId2" cstate="print"/>
          <a:srcRect/>
          <a:stretch>
            <a:fillRect/>
          </a:stretch>
        </p:blipFill>
        <p:spPr bwMode="auto">
          <a:xfrm>
            <a:off x="454025" y="6302375"/>
            <a:ext cx="1608138" cy="307975"/>
          </a:xfrm>
          <a:prstGeom prst="rect">
            <a:avLst/>
          </a:prstGeom>
          <a:noFill/>
          <a:ln w="9525">
            <a:noFill/>
            <a:miter lim="800000"/>
            <a:headEnd/>
            <a:tailEnd/>
          </a:ln>
        </p:spPr>
      </p:pic>
      <p:pic>
        <p:nvPicPr>
          <p:cNvPr id="5" name="Picture 12"/>
          <p:cNvPicPr>
            <a:picLocks noChangeAspect="1"/>
          </p:cNvPicPr>
          <p:nvPr userDrawn="1"/>
        </p:nvPicPr>
        <p:blipFill>
          <a:blip r:embed="rId3" cstate="print"/>
          <a:srcRect/>
          <a:stretch>
            <a:fillRect/>
          </a:stretch>
        </p:blipFill>
        <p:spPr bwMode="auto">
          <a:xfrm>
            <a:off x="7485063" y="6337300"/>
            <a:ext cx="1203325" cy="268288"/>
          </a:xfrm>
          <a:prstGeom prst="rect">
            <a:avLst/>
          </a:prstGeom>
          <a:noFill/>
          <a:ln w="9525">
            <a:noFill/>
            <a:miter lim="800000"/>
            <a:headEnd/>
            <a:tailEnd/>
          </a:ln>
        </p:spPr>
      </p:pic>
      <p:sp>
        <p:nvSpPr>
          <p:cNvPr id="2" name="Title 1"/>
          <p:cNvSpPr>
            <a:spLocks noGrp="1"/>
          </p:cNvSpPr>
          <p:nvPr>
            <p:ph type="ctrTitle"/>
          </p:nvPr>
        </p:nvSpPr>
        <p:spPr>
          <a:xfrm>
            <a:off x="628631" y="2904998"/>
            <a:ext cx="8169508" cy="630055"/>
          </a:xfrm>
        </p:spPr>
        <p:txBody>
          <a:bodyPr>
            <a:noAutofit/>
          </a:bodyPr>
          <a:lstStyle>
            <a:lvl1pPr algn="r">
              <a:defRPr sz="2500" b="0" i="0" baseline="0">
                <a:solidFill>
                  <a:schemeClr val="accent3"/>
                </a:solidFill>
                <a:latin typeface="Calibri"/>
                <a:cs typeface="Calibri"/>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641459" y="3552094"/>
            <a:ext cx="8156679" cy="495399"/>
          </a:xfrm>
        </p:spPr>
        <p:txBody>
          <a:bodyPr>
            <a:noAutofit/>
          </a:bodyPr>
          <a:lstStyle>
            <a:lvl1pPr marL="0" indent="0" algn="r">
              <a:lnSpc>
                <a:spcPct val="90000"/>
              </a:lnSpc>
              <a:buNone/>
              <a:defRPr sz="1500" baseline="0">
                <a:solidFill>
                  <a:srgbClr val="777877"/>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1578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2"/>
          </p:nvPr>
        </p:nvSpPr>
        <p:spPr>
          <a:xfrm>
            <a:off x="2562225" y="6427788"/>
            <a:ext cx="6062663" cy="365125"/>
          </a:xfrm>
        </p:spPr>
        <p:txBody>
          <a:bodyPr/>
          <a:lstStyle>
            <a:lvl1pPr algn="r">
              <a:defRPr sz="1200">
                <a:solidFill>
                  <a:schemeClr val="bg1">
                    <a:lumMod val="75000"/>
                  </a:schemeClr>
                </a:solidFill>
              </a:defRPr>
            </a:lvl1pPr>
          </a:lstStyle>
          <a:p>
            <a:pPr>
              <a:defRPr/>
            </a:pPr>
            <a:r>
              <a:rPr lang="en-US" dirty="0" smtClean="0"/>
              <a:t>HPCC Systems</a:t>
            </a:r>
            <a:endParaRPr lang="en-US" dirty="0"/>
          </a:p>
        </p:txBody>
      </p:sp>
      <p:sp>
        <p:nvSpPr>
          <p:cNvPr id="7"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a:defRPr/>
            </a:pPr>
            <a:fld id="{032810DB-6D0D-6546-9933-38ADD1A5F8A4}" type="slidenum">
              <a:rPr lang="en-US" smtClean="0"/>
              <a:pPr>
                <a:defRPr/>
              </a:pPr>
              <a:t>‹#›</a:t>
            </a:fld>
            <a:endParaRPr lang="en-US" dirty="0"/>
          </a:p>
        </p:txBody>
      </p:sp>
    </p:spTree>
    <p:extLst>
      <p:ext uri="{BB962C8B-B14F-4D97-AF65-F5344CB8AC3E}">
        <p14:creationId xmlns:p14="http://schemas.microsoft.com/office/powerpoint/2010/main" val="362901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2"/>
          </p:nvPr>
        </p:nvSpPr>
        <p:spPr>
          <a:xfrm>
            <a:off x="2562225" y="6427788"/>
            <a:ext cx="6062663" cy="365125"/>
          </a:xfrm>
        </p:spPr>
        <p:txBody>
          <a:bodyPr/>
          <a:lstStyle>
            <a:lvl1pPr algn="r">
              <a:defRPr sz="1200">
                <a:solidFill>
                  <a:schemeClr val="bg1">
                    <a:lumMod val="75000"/>
                  </a:schemeClr>
                </a:solidFill>
              </a:defRPr>
            </a:lvl1pPr>
          </a:lstStyle>
          <a:p>
            <a:pPr>
              <a:defRPr/>
            </a:pPr>
            <a:r>
              <a:rPr lang="en-US" dirty="0" smtClean="0"/>
              <a:t>HPCC Systems</a:t>
            </a:r>
            <a:endParaRPr lang="en-US" dirty="0"/>
          </a:p>
        </p:txBody>
      </p:sp>
      <p:sp>
        <p:nvSpPr>
          <p:cNvPr id="7"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a:defRPr/>
            </a:pPr>
            <a:fld id="{032810DB-6D0D-6546-9933-38ADD1A5F8A4}" type="slidenum">
              <a:rPr lang="en-US" smtClean="0"/>
              <a:pPr>
                <a:defRPr/>
              </a:pPr>
              <a:t>‹#›</a:t>
            </a:fld>
            <a:endParaRPr lang="en-US" dirty="0"/>
          </a:p>
        </p:txBody>
      </p:sp>
    </p:spTree>
    <p:extLst>
      <p:ext uri="{BB962C8B-B14F-4D97-AF65-F5344CB8AC3E}">
        <p14:creationId xmlns:p14="http://schemas.microsoft.com/office/powerpoint/2010/main" val="362901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562225" y="6427788"/>
            <a:ext cx="6062663" cy="365125"/>
          </a:xfrm>
        </p:spPr>
        <p:txBody>
          <a:bodyPr/>
          <a:lstStyle>
            <a:lvl1pPr algn="r">
              <a:defRPr sz="1200">
                <a:solidFill>
                  <a:schemeClr val="tx1">
                    <a:tint val="75000"/>
                  </a:schemeClr>
                </a:solidFill>
              </a:defRPr>
            </a:lvl1pPr>
          </a:lstStyle>
          <a:p>
            <a:pPr>
              <a:defRPr/>
            </a:pPr>
            <a:r>
              <a:rPr lang="en-US" dirty="0" smtClean="0">
                <a:solidFill>
                  <a:srgbClr val="141313">
                    <a:tint val="75000"/>
                  </a:srgbClr>
                </a:solidFill>
              </a:rPr>
              <a:t>HPCC Systems</a:t>
            </a:r>
            <a:endParaRPr lang="en-US" dirty="0">
              <a:solidFill>
                <a:srgbClr val="141313">
                  <a:tint val="75000"/>
                </a:srgbClr>
              </a:solidFill>
            </a:endParaRPr>
          </a:p>
        </p:txBody>
      </p:sp>
      <p:sp>
        <p:nvSpPr>
          <p:cNvPr id="9" name="Slide Number Placeholder 5"/>
          <p:cNvSpPr>
            <a:spLocks noGrp="1"/>
          </p:cNvSpPr>
          <p:nvPr>
            <p:ph type="sldNum" sz="quarter" idx="10"/>
          </p:nvPr>
        </p:nvSpPr>
        <p:spPr>
          <a:xfrm>
            <a:off x="8629650" y="6427788"/>
            <a:ext cx="377825" cy="365125"/>
          </a:xfrm>
        </p:spPr>
        <p:txBody>
          <a:bodyPr/>
          <a:lstStyle>
            <a:lvl1pPr algn="r">
              <a:defRPr smtClean="0">
                <a:solidFill>
                  <a:schemeClr val="bg1"/>
                </a:solidFill>
              </a:defRPr>
            </a:lvl1pPr>
          </a:lstStyle>
          <a:p>
            <a:pPr>
              <a:defRPr/>
            </a:pPr>
            <a:fld id="{8559DBF6-1C63-42B2-8454-6170558E189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70930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2"/>
          </p:nvPr>
        </p:nvSpPr>
        <p:spPr>
          <a:xfrm>
            <a:off x="2562225" y="6427788"/>
            <a:ext cx="6062663" cy="365125"/>
          </a:xfrm>
        </p:spPr>
        <p:txBody>
          <a:bodyPr/>
          <a:lstStyle>
            <a:lvl1pPr algn="r">
              <a:defRPr sz="1200">
                <a:solidFill>
                  <a:schemeClr val="bg1">
                    <a:lumMod val="75000"/>
                  </a:schemeClr>
                </a:solidFill>
              </a:defRPr>
            </a:lvl1pPr>
          </a:lstStyle>
          <a:p>
            <a:pPr>
              <a:defRPr/>
            </a:pPr>
            <a:r>
              <a:rPr lang="en-US" dirty="0" smtClean="0"/>
              <a:t>HPCC Systems</a:t>
            </a:r>
            <a:endParaRPr lang="en-US" dirty="0"/>
          </a:p>
        </p:txBody>
      </p:sp>
      <p:sp>
        <p:nvSpPr>
          <p:cNvPr id="7"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a:defRPr/>
            </a:pPr>
            <a:fld id="{032810DB-6D0D-6546-9933-38ADD1A5F8A4}" type="slidenum">
              <a:rPr lang="en-US" smtClean="0"/>
              <a:pPr>
                <a:defRPr/>
              </a:pPr>
              <a:t>‹#›</a:t>
            </a:fld>
            <a:endParaRPr lang="en-US" dirty="0"/>
          </a:p>
        </p:txBody>
      </p:sp>
    </p:spTree>
    <p:extLst>
      <p:ext uri="{BB962C8B-B14F-4D97-AF65-F5344CB8AC3E}">
        <p14:creationId xmlns:p14="http://schemas.microsoft.com/office/powerpoint/2010/main" val="362901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2"/>
          </p:nvPr>
        </p:nvSpPr>
        <p:spPr>
          <a:xfrm>
            <a:off x="2562225" y="6427788"/>
            <a:ext cx="6062663" cy="365125"/>
          </a:xfrm>
        </p:spPr>
        <p:txBody>
          <a:bodyPr/>
          <a:lstStyle>
            <a:lvl1pPr algn="r">
              <a:defRPr sz="1200">
                <a:solidFill>
                  <a:schemeClr val="bg1">
                    <a:lumMod val="75000"/>
                  </a:schemeClr>
                </a:solidFill>
              </a:defRPr>
            </a:lvl1pPr>
          </a:lstStyle>
          <a:p>
            <a:pPr>
              <a:defRPr/>
            </a:pPr>
            <a:r>
              <a:rPr lang="en-US" dirty="0" smtClean="0"/>
              <a:t>HPCC Systems</a:t>
            </a:r>
            <a:endParaRPr lang="en-US" dirty="0"/>
          </a:p>
        </p:txBody>
      </p:sp>
      <p:sp>
        <p:nvSpPr>
          <p:cNvPr id="7"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a:defRPr/>
            </a:pPr>
            <a:fld id="{032810DB-6D0D-6546-9933-38ADD1A5F8A4}" type="slidenum">
              <a:rPr lang="en-US" smtClean="0"/>
              <a:pPr>
                <a:defRPr/>
              </a:pPr>
              <a:t>‹#›</a:t>
            </a:fld>
            <a:endParaRPr lang="en-US" dirty="0"/>
          </a:p>
        </p:txBody>
      </p:sp>
    </p:spTree>
    <p:extLst>
      <p:ext uri="{BB962C8B-B14F-4D97-AF65-F5344CB8AC3E}">
        <p14:creationId xmlns:p14="http://schemas.microsoft.com/office/powerpoint/2010/main" val="362901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ntent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48062" y="1345133"/>
            <a:ext cx="8485345" cy="32521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Title Placeholder 1"/>
          <p:cNvSpPr>
            <a:spLocks noGrp="1"/>
          </p:cNvSpPr>
          <p:nvPr>
            <p:ph type="title"/>
          </p:nvPr>
        </p:nvSpPr>
        <p:spPr>
          <a:xfrm>
            <a:off x="361081" y="254674"/>
            <a:ext cx="8568030" cy="533633"/>
          </a:xfrm>
          <a:prstGeom prst="rect">
            <a:avLst/>
          </a:prstGeom>
        </p:spPr>
        <p:txBody>
          <a:bodyPr rtlCol="0">
            <a:noAutofit/>
          </a:bodyPr>
          <a:lstStyle>
            <a:lvl1pPr>
              <a:defRPr sz="2000"/>
            </a:lvl1pPr>
          </a:lstStyle>
          <a:p>
            <a:r>
              <a:rPr lang="en-CA" smtClean="0"/>
              <a:t>Click to edit Master title style</a:t>
            </a:r>
            <a:endParaRPr lang="en-US" dirty="0"/>
          </a:p>
        </p:txBody>
      </p:sp>
      <p:sp>
        <p:nvSpPr>
          <p:cNvPr id="4" name="Slide Number Placeholder 5"/>
          <p:cNvSpPr>
            <a:spLocks noGrp="1"/>
          </p:cNvSpPr>
          <p:nvPr>
            <p:ph type="sldNum" sz="quarter" idx="10"/>
          </p:nvPr>
        </p:nvSpPr>
        <p:spPr/>
        <p:txBody>
          <a:bodyPr/>
          <a:lstStyle>
            <a:lvl1pPr algn="r">
              <a:defRPr>
                <a:solidFill>
                  <a:schemeClr val="bg1"/>
                </a:solidFill>
              </a:defRPr>
            </a:lvl1pPr>
          </a:lstStyle>
          <a:p>
            <a:pPr>
              <a:defRPr/>
            </a:pPr>
            <a:fld id="{C9212925-C663-4173-BB27-BD0F540C3302}" type="slidenum">
              <a:rPr lang="en-US"/>
              <a:pPr>
                <a:defRPr/>
              </a:pPr>
              <a:t>‹#›</a:t>
            </a:fld>
            <a:endParaRPr lang="en-US" dirty="0"/>
          </a:p>
        </p:txBody>
      </p:sp>
      <p:sp>
        <p:nvSpPr>
          <p:cNvPr id="5" name="Footer Placeholder 4"/>
          <p:cNvSpPr>
            <a:spLocks noGrp="1"/>
          </p:cNvSpPr>
          <p:nvPr>
            <p:ph type="ftr" sz="quarter" idx="11"/>
          </p:nvPr>
        </p:nvSpPr>
        <p:spPr/>
        <p:txBody>
          <a:bodyPr/>
          <a:lstStyle>
            <a:lvl1pPr algn="r">
              <a:defRPr sz="1200">
                <a:solidFill>
                  <a:schemeClr val="tx1">
                    <a:tint val="75000"/>
                  </a:schemeClr>
                </a:solidFill>
              </a:defRPr>
            </a:lvl1pPr>
          </a:lstStyle>
          <a:p>
            <a:pPr>
              <a:defRPr/>
            </a:pPr>
            <a:r>
              <a:rPr lang="en-US" dirty="0" smtClean="0"/>
              <a:t>Core Data Management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2676525"/>
            <a:ext cx="9144000" cy="0"/>
          </a:xfrm>
          <a:prstGeom prst="line">
            <a:avLst/>
          </a:prstGeom>
          <a:ln w="3175" cmpd="sng">
            <a:solidFill>
              <a:srgbClr val="777877"/>
            </a:solidFill>
          </a:ln>
          <a:effectLst/>
        </p:spPr>
        <p:style>
          <a:lnRef idx="2">
            <a:schemeClr val="accent1"/>
          </a:lnRef>
          <a:fillRef idx="0">
            <a:schemeClr val="accent1"/>
          </a:fillRef>
          <a:effectRef idx="1">
            <a:schemeClr val="accent1"/>
          </a:effectRef>
          <a:fontRef idx="minor">
            <a:schemeClr val="tx1"/>
          </a:fontRef>
        </p:style>
      </p:cxnSp>
      <p:pic>
        <p:nvPicPr>
          <p:cNvPr id="5" name="Picture 11" descr="LN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3" y="6405563"/>
            <a:ext cx="1314450" cy="252412"/>
          </a:xfrm>
          <a:prstGeom prst="rect">
            <a:avLst/>
          </a:prstGeom>
          <a:noFill/>
          <a:ln w="9525">
            <a:noFill/>
            <a:miter lim="800000"/>
            <a:headEnd/>
            <a:tailEnd/>
          </a:ln>
        </p:spPr>
      </p:pic>
      <p:sp>
        <p:nvSpPr>
          <p:cNvPr id="6" name="TextBox 2"/>
          <p:cNvSpPr txBox="1">
            <a:spLocks noChangeArrowheads="1"/>
          </p:cNvSpPr>
          <p:nvPr userDrawn="1"/>
        </p:nvSpPr>
        <p:spPr bwMode="auto">
          <a:xfrm rot="16200000">
            <a:off x="-802482" y="464344"/>
            <a:ext cx="1236663" cy="307975"/>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r>
              <a:rPr lang="en-US" sz="1400" dirty="0" smtClean="0">
                <a:solidFill>
                  <a:schemeClr val="bg1">
                    <a:lumMod val="75000"/>
                  </a:schemeClr>
                </a:solidFill>
              </a:rPr>
              <a:t>RM072911</a:t>
            </a:r>
          </a:p>
        </p:txBody>
      </p:sp>
      <p:sp>
        <p:nvSpPr>
          <p:cNvPr id="12" name="Text Placeholder 2"/>
          <p:cNvSpPr>
            <a:spLocks noGrp="1"/>
          </p:cNvSpPr>
          <p:nvPr>
            <p:ph type="body" idx="1"/>
          </p:nvPr>
        </p:nvSpPr>
        <p:spPr>
          <a:xfrm>
            <a:off x="336475" y="3071815"/>
            <a:ext cx="8455364" cy="376780"/>
          </a:xfrm>
          <a:prstGeom prst="rect">
            <a:avLst/>
          </a:prstGeom>
        </p:spPr>
        <p:txBody>
          <a:bodyPr anchor="ctr"/>
          <a:lstStyle>
            <a:lvl1pPr marL="0" indent="0" algn="r">
              <a:buNone/>
              <a:defRPr sz="21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7" name="Footer Placeholder 4"/>
          <p:cNvSpPr>
            <a:spLocks noGrp="1"/>
          </p:cNvSpPr>
          <p:nvPr>
            <p:ph type="ftr" sz="quarter" idx="10"/>
          </p:nvPr>
        </p:nvSpPr>
        <p:spPr>
          <a:xfrm>
            <a:off x="2681288" y="6418263"/>
            <a:ext cx="6062662" cy="365125"/>
          </a:xfrm>
        </p:spPr>
        <p:txBody>
          <a:bodyPr/>
          <a:lstStyle>
            <a:lvl1pPr algn="r">
              <a:defRPr sz="1200">
                <a:solidFill>
                  <a:schemeClr val="tx1">
                    <a:tint val="75000"/>
                  </a:schemeClr>
                </a:solidFill>
              </a:defRPr>
            </a:lvl1pPr>
          </a:lstStyle>
          <a:p>
            <a:pPr>
              <a:defRPr/>
            </a:pPr>
            <a:r>
              <a:rPr lang="en-US" dirty="0"/>
              <a:t>Presentation Title</a:t>
            </a:r>
          </a:p>
        </p:txBody>
      </p:sp>
      <p:cxnSp>
        <p:nvCxnSpPr>
          <p:cNvPr id="8" name="Straight Connector 7"/>
          <p:cNvCxnSpPr/>
          <p:nvPr userDrawn="1"/>
        </p:nvCxnSpPr>
        <p:spPr>
          <a:xfrm>
            <a:off x="0" y="3953782"/>
            <a:ext cx="9144000" cy="0"/>
          </a:xfrm>
          <a:prstGeom prst="line">
            <a:avLst/>
          </a:prstGeom>
          <a:ln w="3175" cmpd="sng">
            <a:solidFill>
              <a:srgbClr val="777877"/>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635674" y="1348913"/>
            <a:ext cx="7981950" cy="4354513"/>
          </a:xfrm>
        </p:spPr>
        <p:txBody>
          <a:bodyPr rtlCol="0">
            <a:noAutofit/>
          </a:bodyPr>
          <a:lstStyle/>
          <a:p>
            <a:pPr lvl="0"/>
            <a:endParaRPr lang="en-US" noProof="0" dirty="0"/>
          </a:p>
        </p:txBody>
      </p:sp>
      <p:sp>
        <p:nvSpPr>
          <p:cNvPr id="8" name="Title Placeholder 1"/>
          <p:cNvSpPr>
            <a:spLocks noGrp="1"/>
          </p:cNvSpPr>
          <p:nvPr>
            <p:ph type="title"/>
          </p:nvPr>
        </p:nvSpPr>
        <p:spPr>
          <a:xfrm>
            <a:off x="361081" y="254674"/>
            <a:ext cx="8272959" cy="533633"/>
          </a:xfrm>
          <a:prstGeom prst="rect">
            <a:avLst/>
          </a:prstGeom>
        </p:spPr>
        <p:txBody>
          <a:bodyPr rtlCol="0">
            <a:noAutofit/>
          </a:body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solidFill>
                  <a:schemeClr val="bg1"/>
                </a:solidFill>
              </a:defRPr>
            </a:lvl1pPr>
          </a:lstStyle>
          <a:p>
            <a:pPr>
              <a:defRPr/>
            </a:pPr>
            <a:fld id="{FA3F89F1-74FE-4BBC-92FC-2FC3C7B0654A}" type="slidenum">
              <a:rPr lang="en-US"/>
              <a:pPr>
                <a:defRPr/>
              </a:pPr>
              <a:t>‹#›</a:t>
            </a:fld>
            <a:endParaRPr lang="en-US" dirty="0"/>
          </a:p>
        </p:txBody>
      </p:sp>
      <p:sp>
        <p:nvSpPr>
          <p:cNvPr id="6" name="Footer Placeholder 4"/>
          <p:cNvSpPr>
            <a:spLocks noGrp="1"/>
          </p:cNvSpPr>
          <p:nvPr>
            <p:ph type="ftr" sz="quarter" idx="15"/>
          </p:nvPr>
        </p:nvSpPr>
        <p:spPr/>
        <p:txBody>
          <a:bodyPr/>
          <a:lstStyle>
            <a:lvl1pPr algn="r">
              <a:defRPr sz="1200">
                <a:solidFill>
                  <a:schemeClr val="tx1">
                    <a:tint val="75000"/>
                  </a:schemeClr>
                </a:solidFill>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11" name="Text Placeholder 3"/>
          <p:cNvSpPr>
            <a:spLocks noGrp="1"/>
          </p:cNvSpPr>
          <p:nvPr>
            <p:ph type="body" sz="quarter" idx="13"/>
          </p:nvPr>
        </p:nvSpPr>
        <p:spPr>
          <a:xfrm>
            <a:off x="464142" y="1575038"/>
            <a:ext cx="8417428" cy="1371600"/>
          </a:xfrm>
        </p:spPr>
        <p:txBody>
          <a:bodyPr/>
          <a:lstStyle>
            <a:lvl1pPr>
              <a:defRPr sz="1600">
                <a:solidFill>
                  <a:srgbClr val="505150"/>
                </a:solidFill>
              </a:defRPr>
            </a:lvl1pPr>
            <a:lvl2pPr marL="457200" indent="0">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CA" dirty="0" smtClean="0"/>
              <a:t>Click to edit Master text styles</a:t>
            </a:r>
          </a:p>
          <a:p>
            <a:pPr lvl="0"/>
            <a:r>
              <a:rPr lang="en-CA" dirty="0" smtClean="0"/>
              <a:t>Second level</a:t>
            </a:r>
          </a:p>
        </p:txBody>
      </p:sp>
      <p:sp>
        <p:nvSpPr>
          <p:cNvPr id="12" name="Text Placeholder 3"/>
          <p:cNvSpPr>
            <a:spLocks noGrp="1"/>
          </p:cNvSpPr>
          <p:nvPr>
            <p:ph type="body" sz="quarter" idx="14"/>
          </p:nvPr>
        </p:nvSpPr>
        <p:spPr>
          <a:xfrm>
            <a:off x="455616" y="3475430"/>
            <a:ext cx="8443234" cy="1371600"/>
          </a:xfrm>
        </p:spPr>
        <p:txBody>
          <a:bodyPr/>
          <a:lstStyle>
            <a:lvl1pPr>
              <a:defRPr sz="1700">
                <a:solidFill>
                  <a:srgbClr val="505150"/>
                </a:solidFill>
              </a:defRPr>
            </a:lvl1pPr>
            <a:lvl2pPr marL="457200" indent="0">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CA" dirty="0" smtClean="0"/>
              <a:t>Click to edit Master text styles</a:t>
            </a:r>
          </a:p>
          <a:p>
            <a:pPr lvl="0"/>
            <a:r>
              <a:rPr lang="en-CA" dirty="0" smtClean="0"/>
              <a:t>Second level</a:t>
            </a:r>
          </a:p>
        </p:txBody>
      </p:sp>
      <p:sp>
        <p:nvSpPr>
          <p:cNvPr id="8" name="Title Placeholder 1"/>
          <p:cNvSpPr>
            <a:spLocks noGrp="1"/>
          </p:cNvSpPr>
          <p:nvPr>
            <p:ph type="title"/>
          </p:nvPr>
        </p:nvSpPr>
        <p:spPr>
          <a:xfrm>
            <a:off x="361081" y="254674"/>
            <a:ext cx="8555201" cy="533633"/>
          </a:xfrm>
          <a:prstGeom prst="rect">
            <a:avLst/>
          </a:prstGeom>
        </p:spPr>
        <p:txBody>
          <a:bodyPr rtlCol="0">
            <a:noAutofit/>
          </a:bodyPr>
          <a:lstStyle/>
          <a:p>
            <a:r>
              <a:rPr lang="en-CA" smtClean="0"/>
              <a:t>Click to edit Master title style</a:t>
            </a:r>
            <a:endParaRPr lang="en-US" dirty="0"/>
          </a:p>
        </p:txBody>
      </p:sp>
      <p:sp>
        <p:nvSpPr>
          <p:cNvPr id="5" name="Slide Number Placeholder 5"/>
          <p:cNvSpPr>
            <a:spLocks noGrp="1"/>
          </p:cNvSpPr>
          <p:nvPr>
            <p:ph type="sldNum" sz="quarter" idx="15"/>
          </p:nvPr>
        </p:nvSpPr>
        <p:spPr/>
        <p:txBody>
          <a:bodyPr/>
          <a:lstStyle>
            <a:lvl1pPr algn="r">
              <a:defRPr>
                <a:solidFill>
                  <a:schemeClr val="bg1"/>
                </a:solidFill>
              </a:defRPr>
            </a:lvl1pPr>
          </a:lstStyle>
          <a:p>
            <a:pPr>
              <a:defRPr/>
            </a:pPr>
            <a:fld id="{F12A80B2-F231-414A-A4D4-401CB2881A20}" type="slidenum">
              <a:rPr lang="en-US"/>
              <a:pPr>
                <a:defRPr/>
              </a:pPr>
              <a:t>‹#›</a:t>
            </a:fld>
            <a:endParaRPr lang="en-US" dirty="0"/>
          </a:p>
        </p:txBody>
      </p:sp>
      <p:sp>
        <p:nvSpPr>
          <p:cNvPr id="6" name="Footer Placeholder 4"/>
          <p:cNvSpPr>
            <a:spLocks noGrp="1"/>
          </p:cNvSpPr>
          <p:nvPr>
            <p:ph type="ftr" sz="quarter" idx="16"/>
          </p:nvPr>
        </p:nvSpPr>
        <p:spPr/>
        <p:txBody>
          <a:bodyPr/>
          <a:lstStyle>
            <a:lvl1pPr algn="r">
              <a:defRPr sz="1200">
                <a:solidFill>
                  <a:schemeClr val="tx1">
                    <a:tint val="75000"/>
                  </a:schemeClr>
                </a:solidFill>
              </a:defRPr>
            </a:lvl1pPr>
          </a:lstStyle>
          <a:p>
            <a:pPr>
              <a:defRPr/>
            </a:pPr>
            <a:r>
              <a:rPr lang="en-US" dirty="0"/>
              <a:t>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7" name="Media Placeholder 6"/>
          <p:cNvSpPr>
            <a:spLocks noGrp="1"/>
          </p:cNvSpPr>
          <p:nvPr>
            <p:ph type="media" sz="quarter" idx="13"/>
          </p:nvPr>
        </p:nvSpPr>
        <p:spPr>
          <a:xfrm>
            <a:off x="1757363" y="1609725"/>
            <a:ext cx="5545137" cy="3890963"/>
          </a:xfrm>
        </p:spPr>
        <p:txBody>
          <a:bodyPr rtlCol="0">
            <a:noAutofit/>
          </a:bodyPr>
          <a:lstStyle/>
          <a:p>
            <a:pPr lvl="0"/>
            <a:endParaRPr lang="en-US" noProof="0" dirty="0"/>
          </a:p>
        </p:txBody>
      </p:sp>
      <p:sp>
        <p:nvSpPr>
          <p:cNvPr id="8" name="Title Placeholder 1"/>
          <p:cNvSpPr>
            <a:spLocks noGrp="1"/>
          </p:cNvSpPr>
          <p:nvPr>
            <p:ph type="title"/>
          </p:nvPr>
        </p:nvSpPr>
        <p:spPr>
          <a:xfrm>
            <a:off x="361081" y="254674"/>
            <a:ext cx="8478226" cy="533633"/>
          </a:xfrm>
          <a:prstGeom prst="rect">
            <a:avLst/>
          </a:prstGeom>
        </p:spPr>
        <p:txBody>
          <a:bodyPr rtlCol="0">
            <a:noAutofit/>
          </a:body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solidFill>
                  <a:schemeClr val="bg1"/>
                </a:solidFill>
              </a:defRPr>
            </a:lvl1pPr>
          </a:lstStyle>
          <a:p>
            <a:pPr>
              <a:defRPr/>
            </a:pPr>
            <a:fld id="{3163A11E-49BA-4840-A035-044D6DA563A1}" type="slidenum">
              <a:rPr lang="en-US"/>
              <a:pPr>
                <a:defRPr/>
              </a:pPr>
              <a:t>‹#›</a:t>
            </a:fld>
            <a:endParaRPr lang="en-US" dirty="0"/>
          </a:p>
        </p:txBody>
      </p:sp>
      <p:sp>
        <p:nvSpPr>
          <p:cNvPr id="5" name="Footer Placeholder 4"/>
          <p:cNvSpPr>
            <a:spLocks noGrp="1"/>
          </p:cNvSpPr>
          <p:nvPr>
            <p:ph type="ftr" sz="quarter" idx="15"/>
          </p:nvPr>
        </p:nvSpPr>
        <p:spPr/>
        <p:txBody>
          <a:bodyPr/>
          <a:lstStyle>
            <a:lvl1pPr algn="r">
              <a:defRPr sz="1200">
                <a:solidFill>
                  <a:schemeClr val="tx1">
                    <a:tint val="75000"/>
                  </a:schemeClr>
                </a:solidFill>
              </a:defRPr>
            </a:lvl1pPr>
          </a:lstStyle>
          <a:p>
            <a:pPr>
              <a:defRPr/>
            </a:pPr>
            <a:r>
              <a:rPr lang="en-US" dirty="0"/>
              <a:t>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873125" y="1316038"/>
            <a:ext cx="7745413" cy="4557712"/>
          </a:xfrm>
        </p:spPr>
        <p:txBody>
          <a:bodyPr rtlCol="0">
            <a:noAutofit/>
          </a:bodyPr>
          <a:lstStyle/>
          <a:p>
            <a:pPr lvl="0"/>
            <a:endParaRPr lang="en-US" noProof="0" dirty="0"/>
          </a:p>
        </p:txBody>
      </p:sp>
      <p:sp>
        <p:nvSpPr>
          <p:cNvPr id="8" name="Title Placeholder 1"/>
          <p:cNvSpPr>
            <a:spLocks noGrp="1"/>
          </p:cNvSpPr>
          <p:nvPr>
            <p:ph type="title"/>
          </p:nvPr>
        </p:nvSpPr>
        <p:spPr>
          <a:xfrm>
            <a:off x="361081" y="254674"/>
            <a:ext cx="8542372" cy="533633"/>
          </a:xfrm>
          <a:prstGeom prst="rect">
            <a:avLst/>
          </a:prstGeom>
        </p:spPr>
        <p:txBody>
          <a:bodyPr rtlCol="0">
            <a:noAutofit/>
          </a:bodyPr>
          <a:lstStyle/>
          <a:p>
            <a:r>
              <a:rPr lang="en-CA" dirty="0" smtClean="0"/>
              <a:t>Click to edit Master title style</a:t>
            </a:r>
            <a:endParaRPr lang="en-US" dirty="0"/>
          </a:p>
        </p:txBody>
      </p:sp>
      <p:sp>
        <p:nvSpPr>
          <p:cNvPr id="4" name="Slide Number Placeholder 5"/>
          <p:cNvSpPr>
            <a:spLocks noGrp="1"/>
          </p:cNvSpPr>
          <p:nvPr>
            <p:ph type="sldNum" sz="quarter" idx="14"/>
          </p:nvPr>
        </p:nvSpPr>
        <p:spPr/>
        <p:txBody>
          <a:bodyPr/>
          <a:lstStyle>
            <a:lvl1pPr algn="r">
              <a:defRPr>
                <a:solidFill>
                  <a:schemeClr val="bg1"/>
                </a:solidFill>
              </a:defRPr>
            </a:lvl1pPr>
          </a:lstStyle>
          <a:p>
            <a:pPr>
              <a:defRPr/>
            </a:pPr>
            <a:fld id="{5F24C2F1-7592-4C30-A708-1F09FCDCA5FD}" type="slidenum">
              <a:rPr lang="en-US"/>
              <a:pPr>
                <a:defRPr/>
              </a:pPr>
              <a:t>‹#›</a:t>
            </a:fld>
            <a:endParaRPr lang="en-US" dirty="0"/>
          </a:p>
        </p:txBody>
      </p:sp>
      <p:sp>
        <p:nvSpPr>
          <p:cNvPr id="5" name="Footer Placeholder 4"/>
          <p:cNvSpPr>
            <a:spLocks noGrp="1"/>
          </p:cNvSpPr>
          <p:nvPr>
            <p:ph type="ftr" sz="quarter" idx="15"/>
          </p:nvPr>
        </p:nvSpPr>
        <p:spPr/>
        <p:txBody>
          <a:bodyPr/>
          <a:lstStyle>
            <a:lvl1pPr algn="r">
              <a:defRPr sz="1200">
                <a:solidFill>
                  <a:schemeClr val="tx1">
                    <a:tint val="75000"/>
                  </a:schemeClr>
                </a:solidFill>
              </a:defRPr>
            </a:lvl1pPr>
          </a:lstStyle>
          <a:p>
            <a:pPr>
              <a:defRPr/>
            </a:pPr>
            <a:r>
              <a:rPr lang="en-US" dirty="0"/>
              <a:t>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48063" y="2412421"/>
            <a:ext cx="4040188" cy="32521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26751" y="2394148"/>
            <a:ext cx="4041775" cy="32704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Title Placeholder 1"/>
          <p:cNvSpPr>
            <a:spLocks noGrp="1"/>
          </p:cNvSpPr>
          <p:nvPr>
            <p:ph type="title"/>
          </p:nvPr>
        </p:nvSpPr>
        <p:spPr>
          <a:xfrm>
            <a:off x="361081" y="254674"/>
            <a:ext cx="8529543" cy="533633"/>
          </a:xfrm>
          <a:prstGeom prst="rect">
            <a:avLst/>
          </a:prstGeom>
        </p:spPr>
        <p:txBody>
          <a:bodyPr rtlCol="0">
            <a:noAutofit/>
          </a:bodyPr>
          <a:lstStyle/>
          <a:p>
            <a:r>
              <a:rPr lang="en-CA" smtClean="0"/>
              <a:t>Click to edit Master title style</a:t>
            </a:r>
            <a:endParaRPr lang="en-US" dirty="0"/>
          </a:p>
        </p:txBody>
      </p:sp>
      <p:sp>
        <p:nvSpPr>
          <p:cNvPr id="7" name="Slide Number Placeholder 5"/>
          <p:cNvSpPr>
            <a:spLocks noGrp="1"/>
          </p:cNvSpPr>
          <p:nvPr>
            <p:ph type="sldNum" sz="quarter" idx="10"/>
          </p:nvPr>
        </p:nvSpPr>
        <p:spPr/>
        <p:txBody>
          <a:bodyPr/>
          <a:lstStyle>
            <a:lvl1pPr algn="r">
              <a:defRPr>
                <a:solidFill>
                  <a:schemeClr val="bg1"/>
                </a:solidFill>
              </a:defRPr>
            </a:lvl1pPr>
          </a:lstStyle>
          <a:p>
            <a:pPr>
              <a:defRPr/>
            </a:pPr>
            <a:fld id="{1E34B399-CE9F-4952-A5FF-B39FF4C66FA4}" type="slidenum">
              <a:rPr lang="en-US"/>
              <a:pPr>
                <a:defRPr/>
              </a:pPr>
              <a:t>‹#›</a:t>
            </a:fld>
            <a:endParaRPr lang="en-US" dirty="0"/>
          </a:p>
        </p:txBody>
      </p:sp>
      <p:sp>
        <p:nvSpPr>
          <p:cNvPr id="8" name="Footer Placeholder 4"/>
          <p:cNvSpPr>
            <a:spLocks noGrp="1"/>
          </p:cNvSpPr>
          <p:nvPr>
            <p:ph type="ftr" sz="quarter" idx="11"/>
          </p:nvPr>
        </p:nvSpPr>
        <p:spPr/>
        <p:txBody>
          <a:bodyPr/>
          <a:lstStyle>
            <a:lvl1pPr algn="r">
              <a:defRPr sz="1200">
                <a:solidFill>
                  <a:schemeClr val="tx1">
                    <a:tint val="75000"/>
                  </a:schemeClr>
                </a:solidFill>
              </a:defRPr>
            </a:lvl1pPr>
          </a:lstStyle>
          <a:p>
            <a:pPr>
              <a:defRPr/>
            </a:pPr>
            <a:r>
              <a:rPr lang="en-US" dirty="0"/>
              <a:t>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2"/>
          <p:cNvSpPr/>
          <p:nvPr userDrawn="1"/>
        </p:nvSpPr>
        <p:spPr>
          <a:xfrm>
            <a:off x="0" y="6327775"/>
            <a:ext cx="9155113" cy="5397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pic>
        <p:nvPicPr>
          <p:cNvPr id="4" name="Picture 11" descr="LN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975" y="6472238"/>
            <a:ext cx="1341438" cy="260350"/>
          </a:xfrm>
          <a:prstGeom prst="rect">
            <a:avLst/>
          </a:prstGeom>
          <a:noFill/>
          <a:ln w="9525">
            <a:noFill/>
            <a:miter lim="800000"/>
            <a:headEnd/>
            <a:tailEnd/>
          </a:ln>
        </p:spPr>
      </p:pic>
      <p:sp>
        <p:nvSpPr>
          <p:cNvPr id="5" name="Rectangle 4"/>
          <p:cNvSpPr/>
          <p:nvPr userDrawn="1"/>
        </p:nvSpPr>
        <p:spPr>
          <a:xfrm>
            <a:off x="0" y="0"/>
            <a:ext cx="9144000" cy="95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userDrawn="1"/>
        </p:nvCxnSpPr>
        <p:spPr>
          <a:xfrm>
            <a:off x="0" y="936625"/>
            <a:ext cx="9144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xtBox 2"/>
          <p:cNvSpPr txBox="1">
            <a:spLocks noChangeArrowheads="1"/>
          </p:cNvSpPr>
          <p:nvPr userDrawn="1"/>
        </p:nvSpPr>
        <p:spPr bwMode="auto">
          <a:xfrm rot="16200000">
            <a:off x="-802482" y="464344"/>
            <a:ext cx="1236663" cy="307975"/>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r>
              <a:rPr lang="en-US" sz="1400" dirty="0" smtClean="0">
                <a:solidFill>
                  <a:schemeClr val="bg1">
                    <a:lumMod val="75000"/>
                  </a:schemeClr>
                </a:solidFill>
              </a:rPr>
              <a:t>RM072911</a:t>
            </a:r>
          </a:p>
        </p:txBody>
      </p:sp>
      <p:sp>
        <p:nvSpPr>
          <p:cNvPr id="9" name="Title Placeholder 1"/>
          <p:cNvSpPr>
            <a:spLocks noGrp="1"/>
          </p:cNvSpPr>
          <p:nvPr>
            <p:ph type="title"/>
          </p:nvPr>
        </p:nvSpPr>
        <p:spPr bwMode="auto">
          <a:xfrm>
            <a:off x="360363" y="254000"/>
            <a:ext cx="8543090" cy="534988"/>
          </a:xfrm>
          <a:prstGeom prst="rect">
            <a:avLst/>
          </a:prstGeom>
          <a:noFill/>
          <a:ln>
            <a:noFill/>
          </a:ln>
          <a:extLst/>
        </p:spPr>
        <p:txBody>
          <a:bodyPr/>
          <a:lstStyle/>
          <a:p>
            <a:pPr lvl="0"/>
            <a:r>
              <a:rPr lang="en-CA"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EBAC6747-4363-4D35-A4F0-55932AA3F0CA}" type="slidenum">
              <a:rPr lang="en-US"/>
              <a:pPr>
                <a:defRPr/>
              </a:pPr>
              <a:t>‹#›</a:t>
            </a:fld>
            <a:endParaRPr lang="en-US" dirty="0"/>
          </a:p>
        </p:txBody>
      </p:sp>
      <p:sp>
        <p:nvSpPr>
          <p:cNvPr id="10" name="Footer Placeholder 4"/>
          <p:cNvSpPr>
            <a:spLocks noGrp="1"/>
          </p:cNvSpPr>
          <p:nvPr>
            <p:ph type="ftr" sz="quarter" idx="11"/>
          </p:nvPr>
        </p:nvSpPr>
        <p:spPr/>
        <p:txBody>
          <a:bodyPr/>
          <a:lstStyle>
            <a:lvl1pPr algn="r">
              <a:defRPr sz="1200">
                <a:solidFill>
                  <a:schemeClr val="tx1">
                    <a:tint val="75000"/>
                  </a:schemeClr>
                </a:solidFill>
              </a:defRPr>
            </a:lvl1pPr>
          </a:lstStyle>
          <a:p>
            <a:pPr>
              <a:defRPr/>
            </a:pPr>
            <a:r>
              <a:rPr lang="en-US" dirty="0"/>
              <a:t>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95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0" y="6327775"/>
            <a:ext cx="9155113" cy="5397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8436" name="Title Placeholder 1"/>
          <p:cNvSpPr>
            <a:spLocks noGrp="1"/>
          </p:cNvSpPr>
          <p:nvPr>
            <p:ph type="title"/>
          </p:nvPr>
        </p:nvSpPr>
        <p:spPr bwMode="auto">
          <a:xfrm>
            <a:off x="360363" y="254000"/>
            <a:ext cx="8542337" cy="534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Title: sub head</a:t>
            </a:r>
            <a:endParaRPr lang="en-US" smtClean="0"/>
          </a:p>
        </p:txBody>
      </p:sp>
      <p:sp>
        <p:nvSpPr>
          <p:cNvPr id="18437" name="Text Placeholder 2"/>
          <p:cNvSpPr>
            <a:spLocks noGrp="1"/>
          </p:cNvSpPr>
          <p:nvPr>
            <p:ph type="body" idx="1"/>
          </p:nvPr>
        </p:nvSpPr>
        <p:spPr bwMode="auto">
          <a:xfrm>
            <a:off x="457200" y="2490788"/>
            <a:ext cx="8415338" cy="2382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6"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FFFFFF"/>
                </a:solidFill>
                <a:ea typeface="ＭＳ Ｐゴシック" charset="-128"/>
                <a:cs typeface="+mn-cs"/>
              </a:defRPr>
            </a:lvl1pPr>
          </a:lstStyle>
          <a:p>
            <a:pPr>
              <a:defRPr/>
            </a:pPr>
            <a:fld id="{CE9A5D75-B865-451E-A661-3C7C412973F1}" type="slidenum">
              <a:rPr lang="en-US"/>
              <a:pPr>
                <a:defRPr/>
              </a:pPr>
              <a:t>‹#›</a:t>
            </a:fld>
            <a:endParaRPr lang="en-US" dirty="0"/>
          </a:p>
        </p:txBody>
      </p:sp>
      <p:cxnSp>
        <p:nvCxnSpPr>
          <p:cNvPr id="11" name="Straight Connector 10"/>
          <p:cNvCxnSpPr/>
          <p:nvPr/>
        </p:nvCxnSpPr>
        <p:spPr>
          <a:xfrm>
            <a:off x="0" y="936625"/>
            <a:ext cx="9144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8440" name="Picture 3" descr="LN_logo_white.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0975" y="6472238"/>
            <a:ext cx="1341438" cy="260350"/>
          </a:xfrm>
          <a:prstGeom prst="rect">
            <a:avLst/>
          </a:prstGeom>
          <a:noFill/>
          <a:ln w="9525">
            <a:noFill/>
            <a:miter lim="800000"/>
            <a:headEnd/>
            <a:tailEnd/>
          </a:ln>
        </p:spPr>
      </p:pic>
      <p:sp>
        <p:nvSpPr>
          <p:cNvPr id="5" name="Footer Placeholder 4"/>
          <p:cNvSpPr>
            <a:spLocks noGrp="1"/>
          </p:cNvSpPr>
          <p:nvPr>
            <p:ph type="ftr" sz="quarter" idx="3"/>
          </p:nvPr>
        </p:nvSpPr>
        <p:spPr>
          <a:xfrm>
            <a:off x="2562225" y="6427788"/>
            <a:ext cx="6062663" cy="365125"/>
          </a:xfrm>
          <a:prstGeom prst="rect">
            <a:avLst/>
          </a:prstGeom>
        </p:spPr>
        <p:txBody>
          <a:bodyPr vert="horz" lIns="91440" tIns="45720" rIns="91440" bIns="45720" rtlCol="0" anchor="ctr"/>
          <a:lstStyle>
            <a:lvl1pPr algn="r" defTabSz="914293"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Presentation Title</a:t>
            </a:r>
          </a:p>
        </p:txBody>
      </p:sp>
      <p:sp>
        <p:nvSpPr>
          <p:cNvPr id="10" name="TextBox 2"/>
          <p:cNvSpPr txBox="1">
            <a:spLocks noChangeArrowheads="1"/>
          </p:cNvSpPr>
          <p:nvPr/>
        </p:nvSpPr>
        <p:spPr bwMode="auto">
          <a:xfrm rot="16200000">
            <a:off x="-802482" y="464344"/>
            <a:ext cx="1236663" cy="307975"/>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r>
              <a:rPr lang="en-US" sz="1400" dirty="0" smtClean="0">
                <a:solidFill>
                  <a:schemeClr val="bg1">
                    <a:lumMod val="75000"/>
                  </a:schemeClr>
                </a:solidFill>
              </a:rPr>
              <a:t>RM072911</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8" r:id="rId10"/>
    <p:sldLayoutId id="2147483691" r:id="rId11"/>
    <p:sldLayoutId id="2147483696" r:id="rId12"/>
    <p:sldLayoutId id="2147483702" r:id="rId13"/>
    <p:sldLayoutId id="2147483703" r:id="rId14"/>
    <p:sldLayoutId id="2147483704" r:id="rId15"/>
    <p:sldLayoutId id="2147483705" r:id="rId16"/>
    <p:sldLayoutId id="2147483706" r:id="rId17"/>
    <p:sldLayoutId id="2147483707" r:id="rId18"/>
    <p:sldLayoutId id="2147483708" r:id="rId19"/>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0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7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mailto:info@hpccsystems.com?subject=Feedback%20from%20hpccsystem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23825" y="5053013"/>
            <a:ext cx="8712200" cy="630237"/>
          </a:xfrm>
        </p:spPr>
        <p:txBody>
          <a:bodyPr/>
          <a:lstStyle/>
          <a:p>
            <a:pPr>
              <a:defRPr/>
            </a:pPr>
            <a:r>
              <a:rPr lang="en-US" sz="1800" dirty="0" smtClean="0">
                <a:solidFill>
                  <a:srgbClr val="C00000"/>
                </a:solidFill>
                <a:latin typeface="Calibri" pitchFamily="34" charset="0"/>
                <a:ea typeface="ＭＳ Ｐゴシック" charset="-128"/>
                <a:cs typeface="Calibri" pitchFamily="34" charset="0"/>
              </a:rPr>
              <a:t>HPCC Systems</a:t>
            </a:r>
            <a:br>
              <a:rPr lang="en-US" sz="1800" dirty="0" smtClean="0">
                <a:solidFill>
                  <a:srgbClr val="C00000"/>
                </a:solidFill>
                <a:latin typeface="Calibri" pitchFamily="34" charset="0"/>
                <a:ea typeface="ＭＳ Ｐゴシック" charset="-128"/>
                <a:cs typeface="Calibri" pitchFamily="34" charset="0"/>
              </a:rPr>
            </a:br>
            <a:r>
              <a:rPr lang="en-US" sz="1800" dirty="0" smtClean="0">
                <a:solidFill>
                  <a:schemeClr val="bg1">
                    <a:lumMod val="50000"/>
                  </a:schemeClr>
                </a:solidFill>
                <a:latin typeface="Calibri" pitchFamily="34" charset="0"/>
                <a:ea typeface="ＭＳ Ｐゴシック" charset="-128"/>
                <a:cs typeface="Calibri" pitchFamily="34" charset="0"/>
              </a:rPr>
              <a:t>Open Source, Big Data Processing and Analytics</a:t>
            </a:r>
          </a:p>
        </p:txBody>
      </p:sp>
      <p:pic>
        <p:nvPicPr>
          <p:cNvPr id="4" name="Picture 3" descr="iStock_000013820664XLarge_ppt.jpg"/>
          <p:cNvPicPr>
            <a:picLocks noChangeAspect="1"/>
          </p:cNvPicPr>
          <p:nvPr/>
        </p:nvPicPr>
        <p:blipFill rotWithShape="1">
          <a:blip r:embed="rId2" cstate="email">
            <a:extLst>
              <a:ext uri="{28A0092B-C50C-407E-A947-70E740481C1C}">
                <a14:useLocalDpi xmlns:a14="http://schemas.microsoft.com/office/drawing/2010/main" val="0"/>
              </a:ext>
            </a:extLst>
          </a:blip>
          <a:srcRect t="3281" b="32302"/>
          <a:stretch/>
        </p:blipFill>
        <p:spPr>
          <a:xfrm>
            <a:off x="0" y="0"/>
            <a:ext cx="9144000" cy="4233718"/>
          </a:xfrm>
          <a:prstGeom prst="rect">
            <a:avLst/>
          </a:prstGeom>
        </p:spPr>
      </p:pic>
      <p:sp>
        <p:nvSpPr>
          <p:cNvPr id="5" name="Rectangle 4"/>
          <p:cNvSpPr/>
          <p:nvPr/>
        </p:nvSpPr>
        <p:spPr>
          <a:xfrm>
            <a:off x="2590800" y="2895600"/>
            <a:ext cx="5257800" cy="992187"/>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 name="Rectangle 1"/>
          <p:cNvSpPr>
            <a:spLocks noChangeArrowheads="1"/>
          </p:cNvSpPr>
          <p:nvPr/>
        </p:nvSpPr>
        <p:spPr bwMode="auto">
          <a:xfrm>
            <a:off x="2667000" y="3048000"/>
            <a:ext cx="5105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mj-lt"/>
                <a:ea typeface="Calibri" pitchFamily="34" charset="0"/>
                <a:cs typeface="Arial" pitchFamily="34" charset="0"/>
              </a:rPr>
              <a:t>See Through Patterns, Hidden Relationships</a:t>
            </a:r>
            <a:r>
              <a:rPr kumimoji="0" lang="en-US" b="1" i="0" u="none" strike="noStrike" cap="none" normalizeH="0" dirty="0" smtClean="0">
                <a:ln>
                  <a:noFill/>
                </a:ln>
                <a:solidFill>
                  <a:schemeClr val="bg1"/>
                </a:solidFill>
                <a:effectLst/>
                <a:latin typeface="+mj-lt"/>
                <a:ea typeface="Calibri" pitchFamily="34" charset="0"/>
                <a:cs typeface="Arial" pitchFamily="34" charset="0"/>
              </a:rPr>
              <a:t> </a:t>
            </a:r>
            <a:r>
              <a:rPr kumimoji="0" lang="en-US" b="1" i="0" u="none" strike="noStrike" cap="none" normalizeH="0" baseline="0" dirty="0" smtClean="0">
                <a:ln>
                  <a:noFill/>
                </a:ln>
                <a:solidFill>
                  <a:schemeClr val="bg1"/>
                </a:solidFill>
                <a:effectLst/>
                <a:latin typeface="+mj-lt"/>
                <a:ea typeface="Calibri" pitchFamily="34" charset="0"/>
                <a:cs typeface="Arial" pitchFamily="34" charset="0"/>
              </a:rPr>
              <a:t>and Networks to Find Opportunities in Big Data.</a:t>
            </a:r>
            <a:endParaRPr kumimoji="0" lang="en-US" b="1" i="0" u="none" strike="noStrike" cap="none" normalizeH="0" baseline="0" dirty="0" smtClean="0">
              <a:ln>
                <a:noFill/>
              </a:ln>
              <a:solidFill>
                <a:schemeClr val="bg1"/>
              </a:solidFill>
              <a:effectLst/>
              <a:latin typeface="+mj-lt"/>
              <a:cs typeface="Arial" pitchFamily="34" charset="0"/>
            </a:endParaRPr>
          </a:p>
        </p:txBody>
      </p:sp>
    </p:spTree>
    <p:extLst>
      <p:ext uri="{BB962C8B-B14F-4D97-AF65-F5344CB8AC3E}">
        <p14:creationId xmlns:p14="http://schemas.microsoft.com/office/powerpoint/2010/main" val="4236060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53341" y="987538"/>
            <a:ext cx="1462311" cy="307777"/>
          </a:xfrm>
          <a:prstGeom prst="rect">
            <a:avLst/>
          </a:prstGeom>
          <a:noFill/>
        </p:spPr>
        <p:txBody>
          <a:bodyPr wrap="square" rtlCol="0">
            <a:spAutoFit/>
          </a:bodyPr>
          <a:lstStyle/>
          <a:p>
            <a:pPr algn="ctr"/>
            <a:r>
              <a:rPr lang="en-US" sz="1400" b="1" u="sng" dirty="0" smtClean="0">
                <a:latin typeface="+mn-lt"/>
              </a:rPr>
              <a:t>Developers</a:t>
            </a:r>
            <a:endParaRPr lang="en-US" sz="1400" b="1" u="sng" dirty="0">
              <a:latin typeface="+mn-lt"/>
            </a:endParaRPr>
          </a:p>
        </p:txBody>
      </p:sp>
      <p:sp>
        <p:nvSpPr>
          <p:cNvPr id="18" name="TextBox 17"/>
          <p:cNvSpPr txBox="1"/>
          <p:nvPr/>
        </p:nvSpPr>
        <p:spPr>
          <a:xfrm>
            <a:off x="2490996" y="987538"/>
            <a:ext cx="933094" cy="307777"/>
          </a:xfrm>
          <a:prstGeom prst="rect">
            <a:avLst/>
          </a:prstGeom>
          <a:noFill/>
        </p:spPr>
        <p:txBody>
          <a:bodyPr wrap="square" rtlCol="0">
            <a:spAutoFit/>
          </a:bodyPr>
          <a:lstStyle/>
          <a:p>
            <a:pPr algn="ctr"/>
            <a:r>
              <a:rPr lang="en-US" sz="1400" b="1" u="sng" dirty="0" smtClean="0">
                <a:latin typeface="+mn-lt"/>
              </a:rPr>
              <a:t>Linkers</a:t>
            </a:r>
            <a:endParaRPr lang="en-US" sz="1400" b="1" u="sng" dirty="0">
              <a:latin typeface="+mn-lt"/>
            </a:endParaRPr>
          </a:p>
        </p:txBody>
      </p:sp>
      <p:sp>
        <p:nvSpPr>
          <p:cNvPr id="19" name="TextBox 18"/>
          <p:cNvSpPr txBox="1"/>
          <p:nvPr/>
        </p:nvSpPr>
        <p:spPr>
          <a:xfrm>
            <a:off x="3716174" y="987538"/>
            <a:ext cx="1136869" cy="307777"/>
          </a:xfrm>
          <a:prstGeom prst="rect">
            <a:avLst/>
          </a:prstGeom>
          <a:noFill/>
        </p:spPr>
        <p:txBody>
          <a:bodyPr wrap="square" rtlCol="0">
            <a:spAutoFit/>
          </a:bodyPr>
          <a:lstStyle/>
          <a:p>
            <a:pPr algn="ctr"/>
            <a:r>
              <a:rPr lang="en-US" sz="1400" b="1" u="sng" dirty="0" smtClean="0">
                <a:latin typeface="+mn-lt"/>
              </a:rPr>
              <a:t>Modelers</a:t>
            </a:r>
            <a:endParaRPr lang="en-US" sz="1400" b="1" u="sng" dirty="0">
              <a:latin typeface="+mn-lt"/>
            </a:endParaRPr>
          </a:p>
        </p:txBody>
      </p:sp>
      <p:sp>
        <p:nvSpPr>
          <p:cNvPr id="20" name="TextBox 19"/>
          <p:cNvSpPr txBox="1"/>
          <p:nvPr/>
        </p:nvSpPr>
        <p:spPr>
          <a:xfrm>
            <a:off x="4830459" y="987538"/>
            <a:ext cx="1645296" cy="523220"/>
          </a:xfrm>
          <a:prstGeom prst="rect">
            <a:avLst/>
          </a:prstGeom>
          <a:noFill/>
        </p:spPr>
        <p:txBody>
          <a:bodyPr wrap="square" rtlCol="0">
            <a:spAutoFit/>
          </a:bodyPr>
          <a:lstStyle/>
          <a:p>
            <a:pPr algn="ctr"/>
            <a:r>
              <a:rPr lang="en-US" sz="1400" b="1" u="sng" dirty="0" smtClean="0">
                <a:latin typeface="+mn-lt"/>
              </a:rPr>
              <a:t>Data</a:t>
            </a:r>
          </a:p>
          <a:p>
            <a:pPr algn="ctr"/>
            <a:r>
              <a:rPr lang="en-US" sz="1400" b="1" u="sng" dirty="0" smtClean="0">
                <a:latin typeface="+mn-lt"/>
              </a:rPr>
              <a:t> Scientists</a:t>
            </a:r>
            <a:endParaRPr lang="en-US" sz="1400" b="1" u="sng" dirty="0">
              <a:latin typeface="+mn-lt"/>
            </a:endParaRPr>
          </a:p>
        </p:txBody>
      </p:sp>
      <p:sp>
        <p:nvSpPr>
          <p:cNvPr id="21" name="TextBox 20"/>
          <p:cNvSpPr txBox="1"/>
          <p:nvPr/>
        </p:nvSpPr>
        <p:spPr>
          <a:xfrm>
            <a:off x="7611556" y="987538"/>
            <a:ext cx="1532444" cy="523220"/>
          </a:xfrm>
          <a:prstGeom prst="rect">
            <a:avLst/>
          </a:prstGeom>
          <a:noFill/>
        </p:spPr>
        <p:txBody>
          <a:bodyPr wrap="square" rtlCol="0">
            <a:spAutoFit/>
          </a:bodyPr>
          <a:lstStyle/>
          <a:p>
            <a:pPr algn="ctr"/>
            <a:r>
              <a:rPr lang="en-US" sz="1400" b="1" u="sng" dirty="0" smtClean="0">
                <a:latin typeface="+mn-lt"/>
              </a:rPr>
              <a:t>Business Managers</a:t>
            </a:r>
            <a:endParaRPr lang="en-US" sz="1400" b="1" u="sng" dirty="0">
              <a:latin typeface="+mn-lt"/>
            </a:endParaRPr>
          </a:p>
        </p:txBody>
      </p:sp>
      <p:sp>
        <p:nvSpPr>
          <p:cNvPr id="22" name="TextBox 21"/>
          <p:cNvSpPr txBox="1"/>
          <p:nvPr/>
        </p:nvSpPr>
        <p:spPr>
          <a:xfrm>
            <a:off x="0" y="987533"/>
            <a:ext cx="1371600" cy="584775"/>
          </a:xfrm>
          <a:prstGeom prst="rect">
            <a:avLst/>
          </a:prstGeom>
          <a:noFill/>
        </p:spPr>
        <p:txBody>
          <a:bodyPr wrap="square" rtlCol="0">
            <a:spAutoFit/>
          </a:bodyPr>
          <a:lstStyle/>
          <a:p>
            <a:r>
              <a:rPr lang="en-US" sz="1600" b="1" dirty="0" smtClean="0">
                <a:latin typeface="+mn-lt"/>
              </a:rPr>
              <a:t>Types of Users:</a:t>
            </a:r>
            <a:endParaRPr lang="en-US" sz="1600" b="1" dirty="0">
              <a:latin typeface="+mn-lt"/>
            </a:endParaRPr>
          </a:p>
        </p:txBody>
      </p:sp>
      <p:sp>
        <p:nvSpPr>
          <p:cNvPr id="23" name="TextBox 22"/>
          <p:cNvSpPr txBox="1"/>
          <p:nvPr/>
        </p:nvSpPr>
        <p:spPr>
          <a:xfrm>
            <a:off x="0" y="2753123"/>
            <a:ext cx="890748" cy="1077218"/>
          </a:xfrm>
          <a:prstGeom prst="rect">
            <a:avLst/>
          </a:prstGeom>
          <a:noFill/>
        </p:spPr>
        <p:txBody>
          <a:bodyPr wrap="square" rtlCol="0">
            <a:spAutoFit/>
          </a:bodyPr>
          <a:lstStyle/>
          <a:p>
            <a:r>
              <a:rPr lang="en-US" sz="1600" b="1" dirty="0" smtClean="0">
                <a:latin typeface="+mn-lt"/>
              </a:rPr>
              <a:t>Talent &amp;</a:t>
            </a:r>
          </a:p>
          <a:p>
            <a:r>
              <a:rPr lang="en-US" sz="1600" b="1" dirty="0" smtClean="0">
                <a:latin typeface="+mn-lt"/>
              </a:rPr>
              <a:t>Work </a:t>
            </a:r>
          </a:p>
          <a:p>
            <a:r>
              <a:rPr lang="en-US" sz="1600" b="1" dirty="0" smtClean="0">
                <a:latin typeface="+mn-lt"/>
              </a:rPr>
              <a:t>Crunch</a:t>
            </a:r>
          </a:p>
          <a:p>
            <a:r>
              <a:rPr lang="en-US" sz="1600" b="1" dirty="0" smtClean="0">
                <a:latin typeface="+mn-lt"/>
              </a:rPr>
              <a:t>Issue</a:t>
            </a:r>
            <a:endParaRPr lang="en-US" sz="1600" b="1" dirty="0">
              <a:latin typeface="+mn-lt"/>
            </a:endParaRPr>
          </a:p>
        </p:txBody>
      </p:sp>
      <p:sp>
        <p:nvSpPr>
          <p:cNvPr id="24" name="TextBox 23"/>
          <p:cNvSpPr txBox="1"/>
          <p:nvPr/>
        </p:nvSpPr>
        <p:spPr>
          <a:xfrm>
            <a:off x="74291" y="5219766"/>
            <a:ext cx="1121969" cy="584775"/>
          </a:xfrm>
          <a:prstGeom prst="rect">
            <a:avLst/>
          </a:prstGeom>
          <a:noFill/>
        </p:spPr>
        <p:txBody>
          <a:bodyPr wrap="square" rtlCol="0">
            <a:spAutoFit/>
          </a:bodyPr>
          <a:lstStyle/>
          <a:p>
            <a:r>
              <a:rPr lang="en-US" sz="1600" b="1" dirty="0" smtClean="0">
                <a:latin typeface="+mn-lt"/>
              </a:rPr>
              <a:t>High-level tools:</a:t>
            </a:r>
            <a:endParaRPr lang="en-US" sz="1600" b="1" dirty="0">
              <a:latin typeface="+mn-lt"/>
            </a:endParaRPr>
          </a:p>
        </p:txBody>
      </p:sp>
      <p:sp>
        <p:nvSpPr>
          <p:cNvPr id="26" name="TextBox 25"/>
          <p:cNvSpPr txBox="1"/>
          <p:nvPr/>
        </p:nvSpPr>
        <p:spPr>
          <a:xfrm>
            <a:off x="2556454" y="1613425"/>
            <a:ext cx="1329232" cy="561692"/>
          </a:xfrm>
          <a:prstGeom prst="rect">
            <a:avLst/>
          </a:prstGeom>
          <a:noFill/>
        </p:spPr>
        <p:txBody>
          <a:bodyPr wrap="square" rtlCol="0">
            <a:spAutoFit/>
          </a:bodyPr>
          <a:lstStyle/>
          <a:p>
            <a:pPr>
              <a:spcAft>
                <a:spcPts val="300"/>
              </a:spcAft>
            </a:pPr>
            <a:r>
              <a:rPr lang="en-US" sz="1400" dirty="0" smtClean="0">
                <a:latin typeface="+mn-lt"/>
              </a:rPr>
              <a:t>Link </a:t>
            </a:r>
          </a:p>
          <a:p>
            <a:pPr>
              <a:spcAft>
                <a:spcPts val="300"/>
              </a:spcAft>
            </a:pPr>
            <a:r>
              <a:rPr lang="en-US" sz="1400" dirty="0" smtClean="0">
                <a:latin typeface="+mn-lt"/>
              </a:rPr>
              <a:t>datasets</a:t>
            </a:r>
            <a:endParaRPr lang="en-US" sz="1400" dirty="0">
              <a:latin typeface="+mn-lt"/>
            </a:endParaRPr>
          </a:p>
        </p:txBody>
      </p:sp>
      <p:sp>
        <p:nvSpPr>
          <p:cNvPr id="27" name="TextBox 26"/>
          <p:cNvSpPr txBox="1"/>
          <p:nvPr/>
        </p:nvSpPr>
        <p:spPr>
          <a:xfrm>
            <a:off x="1225039" y="1496033"/>
            <a:ext cx="1291734" cy="1107996"/>
          </a:xfrm>
          <a:prstGeom prst="rect">
            <a:avLst/>
          </a:prstGeom>
          <a:noFill/>
        </p:spPr>
        <p:txBody>
          <a:bodyPr wrap="square" rtlCol="0">
            <a:spAutoFit/>
          </a:bodyPr>
          <a:lstStyle/>
          <a:p>
            <a:pPr>
              <a:spcAft>
                <a:spcPts val="600"/>
              </a:spcAft>
            </a:pPr>
            <a:r>
              <a:rPr lang="en-US" sz="1400" dirty="0">
                <a:latin typeface="+mn-lt"/>
              </a:rPr>
              <a:t>Ingest </a:t>
            </a:r>
            <a:r>
              <a:rPr lang="en-US" sz="1400" dirty="0" smtClean="0">
                <a:latin typeface="+mn-lt"/>
              </a:rPr>
              <a:t>data</a:t>
            </a:r>
          </a:p>
          <a:p>
            <a:pPr>
              <a:spcAft>
                <a:spcPts val="600"/>
              </a:spcAft>
            </a:pPr>
            <a:r>
              <a:rPr lang="en-US" sz="1400" dirty="0" smtClean="0">
                <a:latin typeface="+mn-lt"/>
              </a:rPr>
              <a:t>Write queries</a:t>
            </a:r>
          </a:p>
          <a:p>
            <a:pPr>
              <a:spcAft>
                <a:spcPts val="600"/>
              </a:spcAft>
            </a:pPr>
            <a:r>
              <a:rPr lang="en-US" sz="1400" dirty="0" smtClean="0">
                <a:latin typeface="+mn-lt"/>
              </a:rPr>
              <a:t>Create products</a:t>
            </a:r>
            <a:endParaRPr lang="en-US" sz="1400" dirty="0">
              <a:latin typeface="+mn-lt"/>
            </a:endParaRPr>
          </a:p>
        </p:txBody>
      </p:sp>
      <p:sp>
        <p:nvSpPr>
          <p:cNvPr id="28" name="TextBox 27"/>
          <p:cNvSpPr txBox="1"/>
          <p:nvPr/>
        </p:nvSpPr>
        <p:spPr>
          <a:xfrm>
            <a:off x="3644793" y="1568446"/>
            <a:ext cx="1293562" cy="954107"/>
          </a:xfrm>
          <a:prstGeom prst="rect">
            <a:avLst/>
          </a:prstGeom>
          <a:noFill/>
        </p:spPr>
        <p:txBody>
          <a:bodyPr wrap="square" rtlCol="0">
            <a:spAutoFit/>
          </a:bodyPr>
          <a:lstStyle/>
          <a:p>
            <a:pPr>
              <a:spcAft>
                <a:spcPts val="300"/>
              </a:spcAft>
            </a:pPr>
            <a:r>
              <a:rPr lang="en-US" sz="1400" dirty="0" smtClean="0">
                <a:latin typeface="+mn-lt"/>
              </a:rPr>
              <a:t>Discover </a:t>
            </a:r>
            <a:r>
              <a:rPr lang="en-US" sz="1400" dirty="0">
                <a:latin typeface="+mn-lt"/>
              </a:rPr>
              <a:t>a</a:t>
            </a:r>
            <a:r>
              <a:rPr lang="en-US" sz="1400" dirty="0" smtClean="0">
                <a:latin typeface="+mn-lt"/>
              </a:rPr>
              <a:t>ttributes, create models &amp; scoring logic</a:t>
            </a:r>
            <a:endParaRPr lang="en-US" sz="1400" dirty="0">
              <a:latin typeface="+mn-lt"/>
            </a:endParaRPr>
          </a:p>
        </p:txBody>
      </p:sp>
      <p:sp>
        <p:nvSpPr>
          <p:cNvPr id="29" name="TextBox 28"/>
          <p:cNvSpPr txBox="1"/>
          <p:nvPr/>
        </p:nvSpPr>
        <p:spPr>
          <a:xfrm>
            <a:off x="5058435" y="1547932"/>
            <a:ext cx="1360724" cy="1031051"/>
          </a:xfrm>
          <a:prstGeom prst="rect">
            <a:avLst/>
          </a:prstGeom>
          <a:noFill/>
        </p:spPr>
        <p:txBody>
          <a:bodyPr wrap="square" rtlCol="0">
            <a:spAutoFit/>
          </a:bodyPr>
          <a:lstStyle/>
          <a:p>
            <a:pPr>
              <a:spcAft>
                <a:spcPts val="600"/>
              </a:spcAft>
            </a:pPr>
            <a:r>
              <a:rPr lang="en-US" sz="1400" dirty="0">
                <a:latin typeface="+mn-lt"/>
              </a:rPr>
              <a:t>Discover </a:t>
            </a:r>
            <a:r>
              <a:rPr lang="en-US" sz="1400" dirty="0" smtClean="0">
                <a:latin typeface="+mn-lt"/>
              </a:rPr>
              <a:t>patterns</a:t>
            </a:r>
          </a:p>
          <a:p>
            <a:pPr>
              <a:spcAft>
                <a:spcPts val="600"/>
              </a:spcAft>
            </a:pPr>
            <a:r>
              <a:rPr lang="en-US" sz="1400" dirty="0" smtClean="0">
                <a:latin typeface="+mn-lt"/>
              </a:rPr>
              <a:t>Write algorithms</a:t>
            </a:r>
            <a:endParaRPr lang="en-US" sz="1400" dirty="0">
              <a:latin typeface="+mn-lt"/>
            </a:endParaRPr>
          </a:p>
        </p:txBody>
      </p:sp>
      <p:sp>
        <p:nvSpPr>
          <p:cNvPr id="30" name="TextBox 29"/>
          <p:cNvSpPr txBox="1"/>
          <p:nvPr/>
        </p:nvSpPr>
        <p:spPr>
          <a:xfrm>
            <a:off x="7674822" y="1465255"/>
            <a:ext cx="1405912" cy="1169551"/>
          </a:xfrm>
          <a:prstGeom prst="rect">
            <a:avLst/>
          </a:prstGeom>
          <a:noFill/>
        </p:spPr>
        <p:txBody>
          <a:bodyPr wrap="square" rtlCol="0">
            <a:spAutoFit/>
          </a:bodyPr>
          <a:lstStyle/>
          <a:p>
            <a:pPr>
              <a:spcAft>
                <a:spcPts val="600"/>
              </a:spcAft>
            </a:pPr>
            <a:r>
              <a:rPr lang="en-US" sz="1400" dirty="0" smtClean="0">
                <a:latin typeface="+mn-lt"/>
              </a:rPr>
              <a:t>Monitor business performance and customer needs, dynamics</a:t>
            </a:r>
          </a:p>
        </p:txBody>
      </p:sp>
      <p:sp>
        <p:nvSpPr>
          <p:cNvPr id="31" name="TextBox 30"/>
          <p:cNvSpPr txBox="1"/>
          <p:nvPr/>
        </p:nvSpPr>
        <p:spPr>
          <a:xfrm>
            <a:off x="2401209" y="5232797"/>
            <a:ext cx="1243584" cy="561692"/>
          </a:xfrm>
          <a:prstGeom prst="rect">
            <a:avLst/>
          </a:prstGeom>
          <a:noFill/>
        </p:spPr>
        <p:txBody>
          <a:bodyPr wrap="square" rtlCol="0">
            <a:spAutoFit/>
          </a:bodyPr>
          <a:lstStyle/>
          <a:p>
            <a:pPr algn="ctr">
              <a:spcAft>
                <a:spcPts val="300"/>
              </a:spcAft>
            </a:pPr>
            <a:r>
              <a:rPr lang="en-US" sz="1400" dirty="0" smtClean="0">
                <a:latin typeface="+mn-lt"/>
              </a:rPr>
              <a:t>Smart View,</a:t>
            </a:r>
          </a:p>
          <a:p>
            <a:pPr algn="ctr">
              <a:spcAft>
                <a:spcPts val="300"/>
              </a:spcAft>
            </a:pPr>
            <a:r>
              <a:rPr lang="en-US" sz="1400" dirty="0" smtClean="0">
                <a:latin typeface="+mn-lt"/>
              </a:rPr>
              <a:t>SALT, KEL</a:t>
            </a:r>
            <a:endParaRPr lang="en-US" sz="1400" dirty="0">
              <a:latin typeface="+mn-lt"/>
            </a:endParaRPr>
          </a:p>
        </p:txBody>
      </p:sp>
      <p:sp>
        <p:nvSpPr>
          <p:cNvPr id="32" name="TextBox 31"/>
          <p:cNvSpPr txBox="1"/>
          <p:nvPr/>
        </p:nvSpPr>
        <p:spPr>
          <a:xfrm>
            <a:off x="1101121" y="5194325"/>
            <a:ext cx="1239180" cy="600164"/>
          </a:xfrm>
          <a:prstGeom prst="rect">
            <a:avLst/>
          </a:prstGeom>
          <a:noFill/>
        </p:spPr>
        <p:txBody>
          <a:bodyPr wrap="square" rtlCol="0">
            <a:spAutoFit/>
          </a:bodyPr>
          <a:lstStyle/>
          <a:p>
            <a:pPr algn="ctr">
              <a:spcAft>
                <a:spcPts val="600"/>
              </a:spcAft>
            </a:pPr>
            <a:r>
              <a:rPr lang="en-US" sz="1400" dirty="0" smtClean="0">
                <a:latin typeface="+mn-lt"/>
              </a:rPr>
              <a:t>HPCC Flow,</a:t>
            </a:r>
          </a:p>
          <a:p>
            <a:pPr algn="ctr">
              <a:spcAft>
                <a:spcPts val="600"/>
              </a:spcAft>
            </a:pPr>
            <a:r>
              <a:rPr lang="en-US" sz="1400" dirty="0" smtClean="0">
                <a:latin typeface="+mn-lt"/>
              </a:rPr>
              <a:t>KEL</a:t>
            </a:r>
            <a:endParaRPr lang="en-US" sz="1400" dirty="0">
              <a:latin typeface="+mn-lt"/>
            </a:endParaRPr>
          </a:p>
        </p:txBody>
      </p:sp>
      <p:sp>
        <p:nvSpPr>
          <p:cNvPr id="33" name="TextBox 32"/>
          <p:cNvSpPr txBox="1"/>
          <p:nvPr/>
        </p:nvSpPr>
        <p:spPr>
          <a:xfrm>
            <a:off x="3818787" y="5326226"/>
            <a:ext cx="1034256" cy="523220"/>
          </a:xfrm>
          <a:prstGeom prst="rect">
            <a:avLst/>
          </a:prstGeom>
          <a:noFill/>
        </p:spPr>
        <p:txBody>
          <a:bodyPr wrap="square" rtlCol="0">
            <a:spAutoFit/>
          </a:bodyPr>
          <a:lstStyle/>
          <a:p>
            <a:pPr algn="ctr">
              <a:spcAft>
                <a:spcPts val="300"/>
              </a:spcAft>
            </a:pPr>
            <a:r>
              <a:rPr lang="en-US" sz="1400" dirty="0" smtClean="0">
                <a:latin typeface="+mn-lt"/>
              </a:rPr>
              <a:t>HPCC Flow, EDA</a:t>
            </a:r>
            <a:endParaRPr lang="en-US" sz="1400" dirty="0">
              <a:latin typeface="+mn-lt"/>
            </a:endParaRPr>
          </a:p>
        </p:txBody>
      </p:sp>
      <p:sp>
        <p:nvSpPr>
          <p:cNvPr id="34" name="TextBox 33"/>
          <p:cNvSpPr txBox="1"/>
          <p:nvPr/>
        </p:nvSpPr>
        <p:spPr>
          <a:xfrm>
            <a:off x="5020453" y="5150516"/>
            <a:ext cx="1305363" cy="738664"/>
          </a:xfrm>
          <a:prstGeom prst="rect">
            <a:avLst/>
          </a:prstGeom>
          <a:noFill/>
        </p:spPr>
        <p:txBody>
          <a:bodyPr wrap="square" rtlCol="0">
            <a:spAutoFit/>
          </a:bodyPr>
          <a:lstStyle/>
          <a:p>
            <a:pPr algn="ctr">
              <a:spcAft>
                <a:spcPts val="600"/>
              </a:spcAft>
            </a:pPr>
            <a:r>
              <a:rPr lang="en-US" sz="1400" dirty="0" smtClean="0">
                <a:latin typeface="+mn-lt"/>
              </a:rPr>
              <a:t>HPCC Flow, Circuits, RAMPS</a:t>
            </a:r>
            <a:endParaRPr lang="en-US" sz="1400" dirty="0">
              <a:latin typeface="+mn-lt"/>
            </a:endParaRPr>
          </a:p>
        </p:txBody>
      </p:sp>
      <p:sp>
        <p:nvSpPr>
          <p:cNvPr id="35" name="TextBox 34"/>
          <p:cNvSpPr txBox="1"/>
          <p:nvPr/>
        </p:nvSpPr>
        <p:spPr>
          <a:xfrm>
            <a:off x="7553852" y="5287897"/>
            <a:ext cx="1491867" cy="307777"/>
          </a:xfrm>
          <a:prstGeom prst="rect">
            <a:avLst/>
          </a:prstGeom>
          <a:noFill/>
        </p:spPr>
        <p:txBody>
          <a:bodyPr wrap="square" rtlCol="0">
            <a:spAutoFit/>
          </a:bodyPr>
          <a:lstStyle/>
          <a:p>
            <a:pPr algn="ctr">
              <a:spcAft>
                <a:spcPts val="600"/>
              </a:spcAft>
            </a:pPr>
            <a:r>
              <a:rPr lang="en-US" sz="1400" dirty="0" smtClean="0">
                <a:latin typeface="+mn-lt"/>
              </a:rPr>
              <a:t>Dashboard</a:t>
            </a:r>
            <a:endParaRPr lang="en-US" sz="1400" dirty="0">
              <a:latin typeface="+mn-lt"/>
            </a:endParaRPr>
          </a:p>
        </p:txBody>
      </p:sp>
      <p:sp>
        <p:nvSpPr>
          <p:cNvPr id="36" name="TextBox 35"/>
          <p:cNvSpPr txBox="1"/>
          <p:nvPr/>
        </p:nvSpPr>
        <p:spPr>
          <a:xfrm>
            <a:off x="2751885" y="5881838"/>
            <a:ext cx="852723" cy="307777"/>
          </a:xfrm>
          <a:prstGeom prst="rect">
            <a:avLst/>
          </a:prstGeom>
          <a:noFill/>
        </p:spPr>
        <p:txBody>
          <a:bodyPr wrap="square" rtlCol="0">
            <a:spAutoFit/>
          </a:bodyPr>
          <a:lstStyle/>
          <a:p>
            <a:pPr algn="ctr">
              <a:spcAft>
                <a:spcPts val="300"/>
              </a:spcAft>
            </a:pPr>
            <a:r>
              <a:rPr lang="en-US" sz="1400" dirty="0" smtClean="0">
                <a:latin typeface="+mn-lt"/>
              </a:rPr>
              <a:t>N/A</a:t>
            </a:r>
            <a:endParaRPr lang="en-US" sz="1400" dirty="0">
              <a:latin typeface="+mn-lt"/>
            </a:endParaRPr>
          </a:p>
        </p:txBody>
      </p:sp>
      <p:sp>
        <p:nvSpPr>
          <p:cNvPr id="37" name="TextBox 36"/>
          <p:cNvSpPr txBox="1"/>
          <p:nvPr/>
        </p:nvSpPr>
        <p:spPr>
          <a:xfrm>
            <a:off x="1228693" y="5866447"/>
            <a:ext cx="1111608" cy="307777"/>
          </a:xfrm>
          <a:prstGeom prst="rect">
            <a:avLst/>
          </a:prstGeom>
          <a:noFill/>
        </p:spPr>
        <p:txBody>
          <a:bodyPr wrap="square" rtlCol="0">
            <a:spAutoFit/>
          </a:bodyPr>
          <a:lstStyle/>
          <a:p>
            <a:pPr algn="ctr">
              <a:spcAft>
                <a:spcPts val="600"/>
              </a:spcAft>
            </a:pPr>
            <a:r>
              <a:rPr lang="en-US" sz="1400" dirty="0" err="1" smtClean="0">
                <a:latin typeface="+mn-lt"/>
              </a:rPr>
              <a:t>ECL</a:t>
            </a:r>
            <a:endParaRPr lang="en-US" sz="1400" dirty="0">
              <a:latin typeface="+mn-lt"/>
            </a:endParaRPr>
          </a:p>
        </p:txBody>
      </p:sp>
      <p:sp>
        <p:nvSpPr>
          <p:cNvPr id="38" name="TextBox 37"/>
          <p:cNvSpPr txBox="1"/>
          <p:nvPr/>
        </p:nvSpPr>
        <p:spPr>
          <a:xfrm>
            <a:off x="3935717" y="5881838"/>
            <a:ext cx="1172769" cy="307777"/>
          </a:xfrm>
          <a:prstGeom prst="rect">
            <a:avLst/>
          </a:prstGeom>
          <a:noFill/>
        </p:spPr>
        <p:txBody>
          <a:bodyPr wrap="square" rtlCol="0">
            <a:spAutoFit/>
          </a:bodyPr>
          <a:lstStyle/>
          <a:p>
            <a:pPr algn="ctr">
              <a:spcAft>
                <a:spcPts val="300"/>
              </a:spcAft>
            </a:pPr>
            <a:r>
              <a:rPr lang="en-US" sz="1400" dirty="0" smtClean="0">
                <a:latin typeface="+mn-lt"/>
              </a:rPr>
              <a:t>N/A</a:t>
            </a:r>
            <a:endParaRPr lang="en-US" sz="1400" dirty="0">
              <a:latin typeface="+mn-lt"/>
            </a:endParaRPr>
          </a:p>
        </p:txBody>
      </p:sp>
      <p:sp>
        <p:nvSpPr>
          <p:cNvPr id="39" name="TextBox 38"/>
          <p:cNvSpPr txBox="1"/>
          <p:nvPr/>
        </p:nvSpPr>
        <p:spPr>
          <a:xfrm>
            <a:off x="5036624" y="5866446"/>
            <a:ext cx="1480184" cy="307777"/>
          </a:xfrm>
          <a:prstGeom prst="rect">
            <a:avLst/>
          </a:prstGeom>
          <a:noFill/>
        </p:spPr>
        <p:txBody>
          <a:bodyPr wrap="square" rtlCol="0">
            <a:spAutoFit/>
          </a:bodyPr>
          <a:lstStyle/>
          <a:p>
            <a:pPr algn="ctr">
              <a:spcAft>
                <a:spcPts val="600"/>
              </a:spcAft>
            </a:pPr>
            <a:r>
              <a:rPr lang="en-US" sz="1400" dirty="0" err="1" smtClean="0">
                <a:latin typeface="+mn-lt"/>
              </a:rPr>
              <a:t>KEL</a:t>
            </a:r>
            <a:r>
              <a:rPr lang="en-US" sz="1400" dirty="0" smtClean="0">
                <a:latin typeface="+mn-lt"/>
              </a:rPr>
              <a:t>, SALT, </a:t>
            </a:r>
            <a:r>
              <a:rPr lang="en-US" sz="1400" dirty="0" err="1" smtClean="0">
                <a:latin typeface="+mn-lt"/>
              </a:rPr>
              <a:t>ECL</a:t>
            </a:r>
            <a:endParaRPr lang="en-US" sz="1400" dirty="0">
              <a:latin typeface="+mn-lt"/>
            </a:endParaRPr>
          </a:p>
        </p:txBody>
      </p:sp>
      <p:sp>
        <p:nvSpPr>
          <p:cNvPr id="40" name="TextBox 39"/>
          <p:cNvSpPr txBox="1"/>
          <p:nvPr/>
        </p:nvSpPr>
        <p:spPr>
          <a:xfrm>
            <a:off x="7618680" y="5943458"/>
            <a:ext cx="1691665" cy="307777"/>
          </a:xfrm>
          <a:prstGeom prst="rect">
            <a:avLst/>
          </a:prstGeom>
          <a:noFill/>
        </p:spPr>
        <p:txBody>
          <a:bodyPr wrap="square" rtlCol="0">
            <a:spAutoFit/>
          </a:bodyPr>
          <a:lstStyle/>
          <a:p>
            <a:pPr algn="ctr">
              <a:spcAft>
                <a:spcPts val="600"/>
              </a:spcAft>
            </a:pPr>
            <a:r>
              <a:rPr lang="en-US" sz="1400" dirty="0" smtClean="0">
                <a:latin typeface="+mn-lt"/>
              </a:rPr>
              <a:t>N/A</a:t>
            </a:r>
            <a:endParaRPr lang="en-US" sz="1400" dirty="0">
              <a:latin typeface="+mn-lt"/>
            </a:endParaRPr>
          </a:p>
        </p:txBody>
      </p:sp>
      <p:cxnSp>
        <p:nvCxnSpPr>
          <p:cNvPr id="41" name="Straight Connector 40"/>
          <p:cNvCxnSpPr/>
          <p:nvPr/>
        </p:nvCxnSpPr>
        <p:spPr>
          <a:xfrm>
            <a:off x="1121570" y="1116797"/>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7407" y="1510758"/>
            <a:ext cx="8970745" cy="0"/>
          </a:xfrm>
          <a:prstGeom prst="line">
            <a:avLst/>
          </a:prstGeom>
          <a:ln>
            <a:solidFill>
              <a:schemeClr val="accent5">
                <a:lumMod val="60000"/>
                <a:lumOff val="40000"/>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730" y="5219766"/>
            <a:ext cx="8970745" cy="0"/>
          </a:xfrm>
          <a:prstGeom prst="line">
            <a:avLst/>
          </a:prstGeom>
          <a:ln>
            <a:solidFill>
              <a:schemeClr val="accent5">
                <a:lumMod val="60000"/>
                <a:lumOff val="40000"/>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91604" y="5866447"/>
            <a:ext cx="8970745" cy="0"/>
          </a:xfrm>
          <a:prstGeom prst="line">
            <a:avLst/>
          </a:prstGeom>
          <a:ln>
            <a:solidFill>
              <a:schemeClr val="accent5">
                <a:lumMod val="60000"/>
                <a:lumOff val="40000"/>
                <a:alpha val="25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52" name="Title 2"/>
          <p:cNvSpPr>
            <a:spLocks noGrp="1"/>
          </p:cNvSpPr>
          <p:nvPr>
            <p:ph type="title"/>
          </p:nvPr>
        </p:nvSpPr>
        <p:spPr>
          <a:xfrm>
            <a:off x="534316" y="364969"/>
            <a:ext cx="8473159" cy="534988"/>
          </a:xfrm>
        </p:spPr>
        <p:txBody>
          <a:bodyPr/>
          <a:lstStyle/>
          <a:p>
            <a:r>
              <a:rPr lang="en-US" dirty="0" smtClean="0">
                <a:solidFill>
                  <a:schemeClr val="accent1"/>
                </a:solidFill>
                <a:ea typeface="ＭＳ Ｐゴシック" pitchFamily="34" charset="-128"/>
              </a:rPr>
              <a:t>HPCC Systems Roadmap Solves the Talent &amp; Work Crunch Problem</a:t>
            </a:r>
            <a:endParaRPr lang="en-US" dirty="0">
              <a:solidFill>
                <a:schemeClr val="accent1"/>
              </a:solidFill>
              <a:ea typeface="ＭＳ Ｐゴシック" pitchFamily="34" charset="-128"/>
            </a:endParaRPr>
          </a:p>
        </p:txBody>
      </p:sp>
      <p:sp>
        <p:nvSpPr>
          <p:cNvPr id="56" name="Slide Number Placeholder 3"/>
          <p:cNvSpPr txBox="1">
            <a:spLocks/>
          </p:cNvSpPr>
          <p:nvPr/>
        </p:nvSpPr>
        <p:spPr bwMode="auto">
          <a:xfrm>
            <a:off x="8629650" y="6427788"/>
            <a:ext cx="377825" cy="365125"/>
          </a:xfrm>
          <a:prstGeom prst="rect">
            <a:avLst/>
          </a:prstGeom>
          <a:noFill/>
          <a:ln>
            <a:miter lim="800000"/>
            <a:headEnd/>
            <a:tailEnd/>
          </a:ln>
        </p:spPr>
        <p:txBody>
          <a:bodyPr/>
          <a:lstStyle/>
          <a:p>
            <a:pPr marL="0" marR="0" lvl="0" indent="0" algn="l" defTabSz="912813" rtl="0" eaLnBrk="1" fontAlgn="base" latinLnBrk="0" hangingPunct="1">
              <a:lnSpc>
                <a:spcPct val="100000"/>
              </a:lnSpc>
              <a:spcBef>
                <a:spcPct val="0"/>
              </a:spcBef>
              <a:spcAft>
                <a:spcPct val="0"/>
              </a:spcAft>
              <a:buClrTx/>
              <a:buSzTx/>
              <a:buFontTx/>
              <a:buNone/>
              <a:tabLst/>
              <a:defRPr/>
            </a:pPr>
            <a:fld id="{303141FE-EA8A-4DB0-B46B-2C16C4B16BBE}" type="slidenum">
              <a:rPr kumimoji="0" lang="en-US" sz="1000" b="0" i="0" u="none" strike="noStrike" kern="1200" cap="none" spc="0" normalizeH="0" baseline="0" noProof="0" smtClean="0">
                <a:ln>
                  <a:noFill/>
                </a:ln>
                <a:solidFill>
                  <a:schemeClr val="tx1"/>
                </a:solidFill>
                <a:effectLst/>
                <a:uLnTx/>
                <a:uFillTx/>
                <a:latin typeface="Calibri" pitchFamily="34" charset="0"/>
                <a:ea typeface="ＭＳ Ｐゴシック" pitchFamily="34" charset="-128"/>
                <a:cs typeface="+mn-cs"/>
              </a:rPr>
              <a:pPr marL="0" marR="0" lvl="0" indent="0" algn="l" defTabSz="912813"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mn-cs"/>
            </a:endParaRPr>
          </a:p>
        </p:txBody>
      </p:sp>
      <p:cxnSp>
        <p:nvCxnSpPr>
          <p:cNvPr id="63" name="Straight Connector 62"/>
          <p:cNvCxnSpPr/>
          <p:nvPr/>
        </p:nvCxnSpPr>
        <p:spPr>
          <a:xfrm>
            <a:off x="2430364" y="1050972"/>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605449" y="1050971"/>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988251" y="1040822"/>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325816" y="1029274"/>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611556" y="1040822"/>
            <a:ext cx="0" cy="5200263"/>
          </a:xfrm>
          <a:prstGeom prst="line">
            <a:avLst/>
          </a:prstGeom>
          <a:ln>
            <a:solidFill>
              <a:schemeClr val="accent5">
                <a:lumMod val="60000"/>
                <a:lumOff val="40000"/>
              </a:schemeClr>
            </a:solidFill>
          </a:ln>
          <a:effectLst>
            <a:outerShdw blurRad="40000" dist="20000" dir="5400000" rotWithShape="0">
              <a:schemeClr val="accent5">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2219" y="5804960"/>
            <a:ext cx="1156528" cy="584775"/>
          </a:xfrm>
          <a:prstGeom prst="rect">
            <a:avLst/>
          </a:prstGeom>
          <a:noFill/>
        </p:spPr>
        <p:txBody>
          <a:bodyPr wrap="square" rtlCol="0">
            <a:spAutoFit/>
          </a:bodyPr>
          <a:lstStyle/>
          <a:p>
            <a:r>
              <a:rPr lang="en-US" sz="1600" b="1" dirty="0" smtClean="0">
                <a:latin typeface="+mn-lt"/>
              </a:rPr>
              <a:t>Low-level tools:</a:t>
            </a:r>
            <a:endParaRPr lang="en-US" sz="1600" b="1" dirty="0">
              <a:latin typeface="+mn-lt"/>
            </a:endParaRPr>
          </a:p>
        </p:txBody>
      </p:sp>
      <p:sp>
        <p:nvSpPr>
          <p:cNvPr id="70" name="TextBox 69"/>
          <p:cNvSpPr txBox="1"/>
          <p:nvPr/>
        </p:nvSpPr>
        <p:spPr>
          <a:xfrm>
            <a:off x="6084525" y="987538"/>
            <a:ext cx="1645296" cy="307777"/>
          </a:xfrm>
          <a:prstGeom prst="rect">
            <a:avLst/>
          </a:prstGeom>
          <a:noFill/>
        </p:spPr>
        <p:txBody>
          <a:bodyPr wrap="square" rtlCol="0">
            <a:spAutoFit/>
          </a:bodyPr>
          <a:lstStyle/>
          <a:p>
            <a:pPr algn="ctr"/>
            <a:r>
              <a:rPr lang="en-US" sz="1400" b="1" u="sng" dirty="0" smtClean="0">
                <a:latin typeface="+mn-lt"/>
              </a:rPr>
              <a:t>BI Analysts</a:t>
            </a:r>
            <a:endParaRPr lang="en-US" sz="1400" b="1" u="sng" dirty="0">
              <a:latin typeface="+mn-lt"/>
            </a:endParaRPr>
          </a:p>
        </p:txBody>
      </p:sp>
      <p:sp>
        <p:nvSpPr>
          <p:cNvPr id="71" name="TextBox 70"/>
          <p:cNvSpPr txBox="1"/>
          <p:nvPr/>
        </p:nvSpPr>
        <p:spPr>
          <a:xfrm>
            <a:off x="6313317" y="5258238"/>
            <a:ext cx="1305363" cy="523220"/>
          </a:xfrm>
          <a:prstGeom prst="rect">
            <a:avLst/>
          </a:prstGeom>
          <a:noFill/>
        </p:spPr>
        <p:txBody>
          <a:bodyPr wrap="square" rtlCol="0">
            <a:spAutoFit/>
          </a:bodyPr>
          <a:lstStyle/>
          <a:p>
            <a:pPr algn="ctr">
              <a:spcAft>
                <a:spcPts val="600"/>
              </a:spcAft>
            </a:pPr>
            <a:r>
              <a:rPr lang="en-US" sz="1400" dirty="0" smtClean="0">
                <a:latin typeface="+mn-lt"/>
              </a:rPr>
              <a:t>Scored Search, Dashboard</a:t>
            </a:r>
            <a:endParaRPr lang="en-US" sz="1400" dirty="0">
              <a:latin typeface="+mn-lt"/>
            </a:endParaRPr>
          </a:p>
        </p:txBody>
      </p:sp>
      <p:sp>
        <p:nvSpPr>
          <p:cNvPr id="72" name="TextBox 71"/>
          <p:cNvSpPr txBox="1"/>
          <p:nvPr/>
        </p:nvSpPr>
        <p:spPr>
          <a:xfrm>
            <a:off x="6384185" y="1550078"/>
            <a:ext cx="1116685" cy="1031051"/>
          </a:xfrm>
          <a:prstGeom prst="rect">
            <a:avLst/>
          </a:prstGeom>
          <a:noFill/>
        </p:spPr>
        <p:txBody>
          <a:bodyPr wrap="square" rtlCol="0">
            <a:spAutoFit/>
          </a:bodyPr>
          <a:lstStyle/>
          <a:p>
            <a:pPr>
              <a:spcAft>
                <a:spcPts val="600"/>
              </a:spcAft>
            </a:pPr>
            <a:r>
              <a:rPr lang="en-US" sz="1400" dirty="0">
                <a:latin typeface="+mn-lt"/>
              </a:rPr>
              <a:t>Understand patterns</a:t>
            </a:r>
          </a:p>
          <a:p>
            <a:pPr>
              <a:spcAft>
                <a:spcPts val="600"/>
              </a:spcAft>
            </a:pPr>
            <a:r>
              <a:rPr lang="en-US" sz="1400" dirty="0">
                <a:latin typeface="+mn-lt"/>
              </a:rPr>
              <a:t>Discover </a:t>
            </a:r>
            <a:r>
              <a:rPr lang="en-US" sz="1400" dirty="0" smtClean="0">
                <a:latin typeface="+mn-lt"/>
              </a:rPr>
              <a:t>anomalies</a:t>
            </a:r>
            <a:endParaRPr lang="en-US" sz="1400" dirty="0">
              <a:latin typeface="+mn-lt"/>
            </a:endParaRPr>
          </a:p>
        </p:txBody>
      </p:sp>
      <p:sp>
        <p:nvSpPr>
          <p:cNvPr id="73" name="TextBox 72"/>
          <p:cNvSpPr txBox="1"/>
          <p:nvPr/>
        </p:nvSpPr>
        <p:spPr>
          <a:xfrm>
            <a:off x="6184219" y="5943458"/>
            <a:ext cx="1691665" cy="307777"/>
          </a:xfrm>
          <a:prstGeom prst="rect">
            <a:avLst/>
          </a:prstGeom>
          <a:noFill/>
        </p:spPr>
        <p:txBody>
          <a:bodyPr wrap="square" rtlCol="0">
            <a:spAutoFit/>
          </a:bodyPr>
          <a:lstStyle/>
          <a:p>
            <a:pPr algn="ctr">
              <a:spcAft>
                <a:spcPts val="600"/>
              </a:spcAft>
            </a:pPr>
            <a:r>
              <a:rPr lang="en-US" sz="1400" dirty="0" smtClean="0">
                <a:latin typeface="+mn-lt"/>
              </a:rPr>
              <a:t>N/A</a:t>
            </a:r>
            <a:endParaRPr lang="en-US" sz="1400" dirty="0">
              <a:latin typeface="+mn-lt"/>
            </a:endParaRPr>
          </a:p>
        </p:txBody>
      </p:sp>
      <p:cxnSp>
        <p:nvCxnSpPr>
          <p:cNvPr id="57" name="Straight Connector 56"/>
          <p:cNvCxnSpPr/>
          <p:nvPr/>
        </p:nvCxnSpPr>
        <p:spPr>
          <a:xfrm>
            <a:off x="4627" y="2639181"/>
            <a:ext cx="8970745" cy="0"/>
          </a:xfrm>
          <a:prstGeom prst="line">
            <a:avLst/>
          </a:prstGeom>
          <a:ln>
            <a:solidFill>
              <a:schemeClr val="accent5">
                <a:lumMod val="60000"/>
                <a:lumOff val="40000"/>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2215" y="1630000"/>
            <a:ext cx="1371600" cy="830997"/>
          </a:xfrm>
          <a:prstGeom prst="rect">
            <a:avLst/>
          </a:prstGeom>
          <a:noFill/>
        </p:spPr>
        <p:txBody>
          <a:bodyPr wrap="square" rtlCol="0">
            <a:spAutoFit/>
          </a:bodyPr>
          <a:lstStyle/>
          <a:p>
            <a:r>
              <a:rPr lang="en-US" sz="1600" b="1" dirty="0" smtClean="0">
                <a:latin typeface="+mn-lt"/>
              </a:rPr>
              <a:t>What </a:t>
            </a:r>
          </a:p>
          <a:p>
            <a:r>
              <a:rPr lang="en-US" sz="1600" b="1" dirty="0" smtClean="0">
                <a:latin typeface="+mn-lt"/>
              </a:rPr>
              <a:t>they</a:t>
            </a:r>
          </a:p>
          <a:p>
            <a:r>
              <a:rPr lang="en-US" sz="1600" b="1" dirty="0" smtClean="0">
                <a:latin typeface="+mn-lt"/>
              </a:rPr>
              <a:t>do</a:t>
            </a:r>
          </a:p>
        </p:txBody>
      </p:sp>
      <p:sp>
        <p:nvSpPr>
          <p:cNvPr id="60" name="TextBox 59"/>
          <p:cNvSpPr txBox="1"/>
          <p:nvPr/>
        </p:nvSpPr>
        <p:spPr>
          <a:xfrm>
            <a:off x="1138630" y="2640627"/>
            <a:ext cx="1291734" cy="2462213"/>
          </a:xfrm>
          <a:prstGeom prst="rect">
            <a:avLst/>
          </a:prstGeom>
          <a:noFill/>
        </p:spPr>
        <p:txBody>
          <a:bodyPr wrap="square" rtlCol="0">
            <a:spAutoFit/>
          </a:bodyPr>
          <a:lstStyle/>
          <a:p>
            <a:pPr>
              <a:spcAft>
                <a:spcPts val="600"/>
              </a:spcAft>
            </a:pPr>
            <a:r>
              <a:rPr lang="en-US" sz="1400" dirty="0" smtClean="0">
                <a:latin typeface="+mn-lt"/>
              </a:rPr>
              <a:t>Developers want a faster, better way to solve problems. </a:t>
            </a:r>
            <a:r>
              <a:rPr lang="en-US" sz="1400" dirty="0" err="1" smtClean="0">
                <a:latin typeface="+mn-lt"/>
              </a:rPr>
              <a:t>Hadoop</a:t>
            </a:r>
            <a:r>
              <a:rPr lang="en-US" sz="1400" dirty="0" smtClean="0">
                <a:latin typeface="+mn-lt"/>
              </a:rPr>
              <a:t> requires many developers, which is expensive for firms</a:t>
            </a:r>
          </a:p>
        </p:txBody>
      </p:sp>
      <p:sp>
        <p:nvSpPr>
          <p:cNvPr id="61" name="TextBox 60"/>
          <p:cNvSpPr txBox="1"/>
          <p:nvPr/>
        </p:nvSpPr>
        <p:spPr>
          <a:xfrm>
            <a:off x="2434806" y="2618642"/>
            <a:ext cx="1291734" cy="2246769"/>
          </a:xfrm>
          <a:prstGeom prst="rect">
            <a:avLst/>
          </a:prstGeom>
          <a:noFill/>
        </p:spPr>
        <p:txBody>
          <a:bodyPr wrap="square" rtlCol="0">
            <a:spAutoFit/>
          </a:bodyPr>
          <a:lstStyle/>
          <a:p>
            <a:pPr>
              <a:spcAft>
                <a:spcPts val="600"/>
              </a:spcAft>
            </a:pPr>
            <a:r>
              <a:rPr lang="en-US" sz="1400" dirty="0" smtClean="0">
                <a:latin typeface="+mn-lt"/>
              </a:rPr>
              <a:t>Hard for companies to find and hire. They need a better, faster way to understand how to link data for analysis.</a:t>
            </a:r>
            <a:endParaRPr lang="en-US" sz="1400" dirty="0">
              <a:latin typeface="+mn-lt"/>
            </a:endParaRPr>
          </a:p>
        </p:txBody>
      </p:sp>
      <p:sp>
        <p:nvSpPr>
          <p:cNvPr id="65" name="TextBox 64"/>
          <p:cNvSpPr txBox="1"/>
          <p:nvPr/>
        </p:nvSpPr>
        <p:spPr>
          <a:xfrm>
            <a:off x="5034082" y="2639181"/>
            <a:ext cx="1291734" cy="2246769"/>
          </a:xfrm>
          <a:prstGeom prst="rect">
            <a:avLst/>
          </a:prstGeom>
          <a:noFill/>
        </p:spPr>
        <p:txBody>
          <a:bodyPr wrap="square" rtlCol="0">
            <a:spAutoFit/>
          </a:bodyPr>
          <a:lstStyle/>
          <a:p>
            <a:pPr>
              <a:spcAft>
                <a:spcPts val="600"/>
              </a:spcAft>
            </a:pPr>
            <a:r>
              <a:rPr lang="en-US" sz="1400" dirty="0" smtClean="0">
                <a:latin typeface="+mn-lt"/>
              </a:rPr>
              <a:t>Hard and expensive for companies to find and hire. Need more time on analysis not low-level data manipulation tasks.</a:t>
            </a:r>
          </a:p>
        </p:txBody>
      </p:sp>
      <p:sp>
        <p:nvSpPr>
          <p:cNvPr id="75" name="TextBox 74"/>
          <p:cNvSpPr txBox="1"/>
          <p:nvPr/>
        </p:nvSpPr>
        <p:spPr>
          <a:xfrm>
            <a:off x="7660867" y="2640627"/>
            <a:ext cx="1346608" cy="2462213"/>
          </a:xfrm>
          <a:prstGeom prst="rect">
            <a:avLst/>
          </a:prstGeom>
          <a:noFill/>
        </p:spPr>
        <p:txBody>
          <a:bodyPr wrap="square" rtlCol="0">
            <a:spAutoFit/>
          </a:bodyPr>
          <a:lstStyle/>
          <a:p>
            <a:pPr>
              <a:spcAft>
                <a:spcPts val="600"/>
              </a:spcAft>
            </a:pPr>
            <a:r>
              <a:rPr lang="en-US" sz="1400" dirty="0" smtClean="0">
                <a:latin typeface="+mn-lt"/>
              </a:rPr>
              <a:t>They struggle with IT and data solutions to get the data and insight they need to make business decisions. Most IT and data solutions are not connected.</a:t>
            </a:r>
          </a:p>
        </p:txBody>
      </p:sp>
      <p:sp>
        <p:nvSpPr>
          <p:cNvPr id="76" name="TextBox 75"/>
          <p:cNvSpPr txBox="1"/>
          <p:nvPr/>
        </p:nvSpPr>
        <p:spPr>
          <a:xfrm>
            <a:off x="3680935" y="2601847"/>
            <a:ext cx="1291734" cy="2677656"/>
          </a:xfrm>
          <a:prstGeom prst="rect">
            <a:avLst/>
          </a:prstGeom>
          <a:noFill/>
        </p:spPr>
        <p:txBody>
          <a:bodyPr wrap="square" rtlCol="0">
            <a:spAutoFit/>
          </a:bodyPr>
          <a:lstStyle/>
          <a:p>
            <a:pPr>
              <a:spcAft>
                <a:spcPts val="600"/>
              </a:spcAft>
            </a:pPr>
            <a:r>
              <a:rPr lang="en-US" sz="1400" dirty="0" smtClean="0">
                <a:latin typeface="+mn-lt"/>
              </a:rPr>
              <a:t>Hard for companies to find and hire. They need a better, faster way to model data so that are spending their time on analysis, not programing models</a:t>
            </a:r>
            <a:endParaRPr lang="en-US" sz="1400" dirty="0">
              <a:latin typeface="+mn-lt"/>
            </a:endParaRPr>
          </a:p>
        </p:txBody>
      </p:sp>
      <p:sp>
        <p:nvSpPr>
          <p:cNvPr id="77" name="TextBox 76"/>
          <p:cNvSpPr txBox="1"/>
          <p:nvPr/>
        </p:nvSpPr>
        <p:spPr>
          <a:xfrm>
            <a:off x="6384185" y="2639180"/>
            <a:ext cx="1291734" cy="2246769"/>
          </a:xfrm>
          <a:prstGeom prst="rect">
            <a:avLst/>
          </a:prstGeom>
          <a:noFill/>
        </p:spPr>
        <p:txBody>
          <a:bodyPr wrap="square" rtlCol="0">
            <a:spAutoFit/>
          </a:bodyPr>
          <a:lstStyle/>
          <a:p>
            <a:pPr>
              <a:spcAft>
                <a:spcPts val="600"/>
              </a:spcAft>
            </a:pPr>
            <a:r>
              <a:rPr lang="en-US" sz="1400" dirty="0" smtClean="0">
                <a:latin typeface="+mn-lt"/>
              </a:rPr>
              <a:t>Hard and expensive for companies to find and hire. Need more time on analysis not low-level data manipulation tasks.</a:t>
            </a:r>
          </a:p>
        </p:txBody>
      </p:sp>
      <p:sp>
        <p:nvSpPr>
          <p:cNvPr id="59" name="Title 2"/>
          <p:cNvSpPr txBox="1">
            <a:spLocks/>
          </p:cNvSpPr>
          <p:nvPr/>
        </p:nvSpPr>
        <p:spPr bwMode="auto">
          <a:xfrm>
            <a:off x="360363" y="254000"/>
            <a:ext cx="8274050" cy="5349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20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bg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a:lstStyle>
          <a:p>
            <a:r>
              <a:rPr lang="en-US" b="1" dirty="0" smtClean="0"/>
              <a:t>How HPCC Systems Helps Address the Talent Crunch</a:t>
            </a:r>
          </a:p>
        </p:txBody>
      </p:sp>
    </p:spTree>
    <p:extLst>
      <p:ext uri="{BB962C8B-B14F-4D97-AF65-F5344CB8AC3E}">
        <p14:creationId xmlns:p14="http://schemas.microsoft.com/office/powerpoint/2010/main" val="2389160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idx="1"/>
          </p:nvPr>
        </p:nvSpPr>
        <p:spPr>
          <a:xfrm>
            <a:off x="363538" y="3071813"/>
            <a:ext cx="8455025" cy="376237"/>
          </a:xfrm>
        </p:spPr>
        <p:txBody>
          <a:bodyPr/>
          <a:lstStyle/>
          <a:p>
            <a:pPr eaLnBrk="1" hangingPunct="1"/>
            <a:r>
              <a:rPr lang="en-US" dirty="0" smtClean="0">
                <a:ea typeface="ＭＳ Ｐゴシック" pitchFamily="34" charset="-128"/>
              </a:rPr>
              <a:t>Deep Dive on HPCC Systems Components</a:t>
            </a:r>
          </a:p>
        </p:txBody>
      </p:sp>
    </p:spTree>
    <p:extLst>
      <p:ext uri="{BB962C8B-B14F-4D97-AF65-F5344CB8AC3E}">
        <p14:creationId xmlns:p14="http://schemas.microsoft.com/office/powerpoint/2010/main" val="1827459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360363" y="254000"/>
            <a:ext cx="8274050" cy="534988"/>
          </a:xfrm>
        </p:spPr>
        <p:txBody>
          <a:bodyPr/>
          <a:lstStyle/>
          <a:p>
            <a:r>
              <a:rPr lang="en-US" b="1" dirty="0" smtClean="0"/>
              <a:t>Thor Logical Architecture</a:t>
            </a:r>
          </a:p>
        </p:txBody>
      </p:sp>
      <p:sp>
        <p:nvSpPr>
          <p:cNvPr id="20482" name="Slide Number Placeholder 3"/>
          <p:cNvSpPr>
            <a:spLocks noGrp="1"/>
          </p:cNvSpPr>
          <p:nvPr>
            <p:ph type="sldNum" sz="quarter" idx="14"/>
          </p:nvPr>
        </p:nvSpPr>
        <p:spPr bwMode="auto">
          <a:noFill/>
          <a:ln>
            <a:miter lim="800000"/>
            <a:headEnd/>
            <a:tailEnd/>
          </a:ln>
        </p:spPr>
        <p:txBody>
          <a:bodyPr/>
          <a:lstStyle/>
          <a:p>
            <a:fld id="{BD1BCF0B-675D-413D-BA02-C64F9A1E4C50}" type="slidenum">
              <a:rPr lang="en-US"/>
              <a:pPr/>
              <a:t>12</a:t>
            </a:fld>
            <a:endParaRPr lang="en-US"/>
          </a:p>
        </p:txBody>
      </p:sp>
      <p:pic>
        <p:nvPicPr>
          <p:cNvPr id="20483" name="Picture 1" descr="Chart_3.png"/>
          <p:cNvPicPr>
            <a:picLocks noChangeAspect="1"/>
          </p:cNvPicPr>
          <p:nvPr/>
        </p:nvPicPr>
        <p:blipFill>
          <a:blip r:embed="rId2" cstate="print"/>
          <a:srcRect/>
          <a:stretch>
            <a:fillRect/>
          </a:stretch>
        </p:blipFill>
        <p:spPr bwMode="auto">
          <a:xfrm>
            <a:off x="163513" y="1484313"/>
            <a:ext cx="8562975" cy="4152900"/>
          </a:xfrm>
          <a:prstGeom prst="rect">
            <a:avLst/>
          </a:prstGeom>
          <a:noFill/>
          <a:ln w="9525">
            <a:noFill/>
            <a:miter lim="800000"/>
            <a:headEnd/>
            <a:tailEnd/>
          </a:ln>
        </p:spPr>
      </p:pic>
    </p:spTree>
    <p:extLst>
      <p:ext uri="{BB962C8B-B14F-4D97-AF65-F5344CB8AC3E}">
        <p14:creationId xmlns:p14="http://schemas.microsoft.com/office/powerpoint/2010/main" val="203471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360363" y="254000"/>
            <a:ext cx="8274050" cy="534988"/>
          </a:xfrm>
        </p:spPr>
        <p:txBody>
          <a:bodyPr/>
          <a:lstStyle/>
          <a:p>
            <a:r>
              <a:rPr lang="en-US" b="1" dirty="0" smtClean="0"/>
              <a:t>Roxie Logical Architecture</a:t>
            </a:r>
          </a:p>
        </p:txBody>
      </p:sp>
      <p:sp>
        <p:nvSpPr>
          <p:cNvPr id="22530" name="Slide Number Placeholder 3"/>
          <p:cNvSpPr>
            <a:spLocks noGrp="1"/>
          </p:cNvSpPr>
          <p:nvPr>
            <p:ph type="sldNum" sz="quarter" idx="14"/>
          </p:nvPr>
        </p:nvSpPr>
        <p:spPr bwMode="auto">
          <a:noFill/>
          <a:ln>
            <a:miter lim="800000"/>
            <a:headEnd/>
            <a:tailEnd/>
          </a:ln>
        </p:spPr>
        <p:txBody>
          <a:bodyPr/>
          <a:lstStyle/>
          <a:p>
            <a:fld id="{CED683FD-CC2E-4B18-BF95-C0BA9F62E2BA}" type="slidenum">
              <a:rPr lang="en-US"/>
              <a:pPr/>
              <a:t>13</a:t>
            </a:fld>
            <a:endParaRPr lang="en-US"/>
          </a:p>
        </p:txBody>
      </p:sp>
      <p:pic>
        <p:nvPicPr>
          <p:cNvPr id="22531" name="Picture 1" descr="Chart_4.png"/>
          <p:cNvPicPr>
            <a:picLocks noChangeAspect="1"/>
          </p:cNvPicPr>
          <p:nvPr/>
        </p:nvPicPr>
        <p:blipFill>
          <a:blip r:embed="rId2" cstate="print"/>
          <a:srcRect/>
          <a:stretch>
            <a:fillRect/>
          </a:stretch>
        </p:blipFill>
        <p:spPr bwMode="auto">
          <a:xfrm>
            <a:off x="533400" y="1206500"/>
            <a:ext cx="8077200" cy="4425950"/>
          </a:xfrm>
          <a:prstGeom prst="rect">
            <a:avLst/>
          </a:prstGeom>
          <a:noFill/>
          <a:ln w="9525">
            <a:noFill/>
            <a:miter lim="800000"/>
            <a:headEnd/>
            <a:tailEnd/>
          </a:ln>
        </p:spPr>
      </p:pic>
    </p:spTree>
    <p:extLst>
      <p:ext uri="{BB962C8B-B14F-4D97-AF65-F5344CB8AC3E}">
        <p14:creationId xmlns:p14="http://schemas.microsoft.com/office/powerpoint/2010/main" val="2459007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60363" y="254000"/>
            <a:ext cx="8274050" cy="534988"/>
          </a:xfrm>
        </p:spPr>
        <p:txBody>
          <a:bodyPr/>
          <a:lstStyle/>
          <a:p>
            <a:r>
              <a:rPr lang="en-US" b="1" dirty="0" smtClean="0"/>
              <a:t>Thor Physical Architecture</a:t>
            </a:r>
          </a:p>
        </p:txBody>
      </p:sp>
      <p:sp>
        <p:nvSpPr>
          <p:cNvPr id="24578" name="Slide Number Placeholder 3"/>
          <p:cNvSpPr>
            <a:spLocks noGrp="1"/>
          </p:cNvSpPr>
          <p:nvPr>
            <p:ph type="sldNum" sz="quarter" idx="14"/>
          </p:nvPr>
        </p:nvSpPr>
        <p:spPr bwMode="auto">
          <a:noFill/>
          <a:ln>
            <a:miter lim="800000"/>
            <a:headEnd/>
            <a:tailEnd/>
          </a:ln>
        </p:spPr>
        <p:txBody>
          <a:bodyPr/>
          <a:lstStyle/>
          <a:p>
            <a:fld id="{633FBE84-C3C9-4D5B-9C4D-B17ED2CB1E58}" type="slidenum">
              <a:rPr lang="en-US"/>
              <a:pPr/>
              <a:t>14</a:t>
            </a:fld>
            <a:endParaRPr lang="en-US"/>
          </a:p>
        </p:txBody>
      </p:sp>
      <p:pic>
        <p:nvPicPr>
          <p:cNvPr id="24579" name="Picture 1" descr="Chart_5.png"/>
          <p:cNvPicPr>
            <a:picLocks noChangeAspect="1"/>
          </p:cNvPicPr>
          <p:nvPr/>
        </p:nvPicPr>
        <p:blipFill>
          <a:blip r:embed="rId2" cstate="print"/>
          <a:srcRect/>
          <a:stretch>
            <a:fillRect/>
          </a:stretch>
        </p:blipFill>
        <p:spPr bwMode="auto">
          <a:xfrm>
            <a:off x="400050" y="1295400"/>
            <a:ext cx="8343900" cy="4600575"/>
          </a:xfrm>
          <a:prstGeom prst="rect">
            <a:avLst/>
          </a:prstGeom>
          <a:noFill/>
          <a:ln w="9525">
            <a:noFill/>
            <a:miter lim="800000"/>
            <a:headEnd/>
            <a:tailEnd/>
          </a:ln>
        </p:spPr>
      </p:pic>
    </p:spTree>
    <p:extLst>
      <p:ext uri="{BB962C8B-B14F-4D97-AF65-F5344CB8AC3E}">
        <p14:creationId xmlns:p14="http://schemas.microsoft.com/office/powerpoint/2010/main" val="132565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360363" y="254000"/>
            <a:ext cx="8274050" cy="534988"/>
          </a:xfrm>
        </p:spPr>
        <p:txBody>
          <a:bodyPr/>
          <a:lstStyle/>
          <a:p>
            <a:r>
              <a:rPr lang="en-US" b="1" dirty="0" smtClean="0"/>
              <a:t>Data Refinery Process</a:t>
            </a:r>
          </a:p>
        </p:txBody>
      </p:sp>
      <p:sp>
        <p:nvSpPr>
          <p:cNvPr id="26626" name="Slide Number Placeholder 3"/>
          <p:cNvSpPr>
            <a:spLocks noGrp="1"/>
          </p:cNvSpPr>
          <p:nvPr>
            <p:ph type="sldNum" sz="quarter" idx="14"/>
          </p:nvPr>
        </p:nvSpPr>
        <p:spPr bwMode="auto">
          <a:noFill/>
          <a:ln>
            <a:miter lim="800000"/>
            <a:headEnd/>
            <a:tailEnd/>
          </a:ln>
        </p:spPr>
        <p:txBody>
          <a:bodyPr/>
          <a:lstStyle/>
          <a:p>
            <a:fld id="{18F25056-C336-4093-A8E5-39F1FB07207A}" type="slidenum">
              <a:rPr lang="en-US"/>
              <a:pPr/>
              <a:t>15</a:t>
            </a:fld>
            <a:endParaRPr lang="en-US"/>
          </a:p>
        </p:txBody>
      </p:sp>
      <p:pic>
        <p:nvPicPr>
          <p:cNvPr id="26627" name="Picture 1" descr="Chart_6.png"/>
          <p:cNvPicPr>
            <a:picLocks noChangeAspect="1"/>
          </p:cNvPicPr>
          <p:nvPr/>
        </p:nvPicPr>
        <p:blipFill>
          <a:blip r:embed="rId2" cstate="print"/>
          <a:srcRect/>
          <a:stretch>
            <a:fillRect/>
          </a:stretch>
        </p:blipFill>
        <p:spPr bwMode="auto">
          <a:xfrm>
            <a:off x="512763" y="2695575"/>
            <a:ext cx="8118475" cy="1449388"/>
          </a:xfrm>
          <a:prstGeom prst="rect">
            <a:avLst/>
          </a:prstGeom>
          <a:noFill/>
          <a:ln w="9525">
            <a:noFill/>
            <a:miter lim="800000"/>
            <a:headEnd/>
            <a:tailEnd/>
          </a:ln>
        </p:spPr>
      </p:pic>
    </p:spTree>
    <p:extLst>
      <p:ext uri="{BB962C8B-B14F-4D97-AF65-F5344CB8AC3E}">
        <p14:creationId xmlns:p14="http://schemas.microsoft.com/office/powerpoint/2010/main" val="693715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A3F89F1-74FE-4BBC-92FC-2FC3C7B0654A}" type="slidenum">
              <a:rPr lang="en-US" smtClean="0"/>
              <a:pPr>
                <a:defRPr/>
              </a:pPr>
              <a:t>16</a:t>
            </a:fld>
            <a:endParaRPr lang="en-US" dirty="0"/>
          </a:p>
        </p:txBody>
      </p:sp>
      <p:sp>
        <p:nvSpPr>
          <p:cNvPr id="6" name="Rectangle 3"/>
          <p:cNvSpPr txBox="1">
            <a:spLocks noChangeArrowheads="1"/>
          </p:cNvSpPr>
          <p:nvPr/>
        </p:nvSpPr>
        <p:spPr bwMode="auto">
          <a:xfrm>
            <a:off x="228600" y="1066800"/>
            <a:ext cx="502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defRPr sz="17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smtClean="0"/>
              <a:t>Declarative programming language:</a:t>
            </a:r>
            <a:r>
              <a:rPr lang="en-US" sz="1600" smtClean="0"/>
              <a:t> Describe </a:t>
            </a:r>
            <a:r>
              <a:rPr lang="en-US" sz="1600" b="1" smtClean="0"/>
              <a:t>what</a:t>
            </a:r>
            <a:r>
              <a:rPr lang="en-US" sz="1600" smtClean="0"/>
              <a:t> needs to be done and </a:t>
            </a:r>
            <a:r>
              <a:rPr lang="en-US" sz="1600" b="1" smtClean="0"/>
              <a:t>not how</a:t>
            </a:r>
            <a:r>
              <a:rPr lang="en-US" sz="1600" smtClean="0"/>
              <a:t> to do it</a:t>
            </a:r>
          </a:p>
          <a:p>
            <a:r>
              <a:rPr lang="en-US" sz="1600" b="1" smtClean="0"/>
              <a:t>Powerful:</a:t>
            </a:r>
            <a:r>
              <a:rPr lang="en-US" sz="1600" smtClean="0"/>
              <a:t> Unlike Java, high level primitives as JOIN, TRANSFORM, PROJECT, SORT, DISTRIBUTE, MAP, etc. are available. Higher level code means fewer programmers &amp; shortens time to delivery</a:t>
            </a:r>
          </a:p>
          <a:p>
            <a:r>
              <a:rPr lang="en-US" sz="1600" b="1" smtClean="0"/>
              <a:t>Extensible:</a:t>
            </a:r>
            <a:r>
              <a:rPr lang="en-US" sz="1600" smtClean="0"/>
              <a:t> As new attributes are defined, they become primitives that other programmers can use</a:t>
            </a:r>
          </a:p>
          <a:p>
            <a:r>
              <a:rPr lang="en-US" sz="1600" b="1" smtClean="0"/>
              <a:t>Implicitly parallel:</a:t>
            </a:r>
            <a:r>
              <a:rPr lang="en-US" sz="1600" smtClean="0"/>
              <a:t> Parallelism is built into the underlying platform. The programmer needs not be concerned with it</a:t>
            </a:r>
          </a:p>
          <a:p>
            <a:r>
              <a:rPr lang="en-US" sz="1600" b="1" smtClean="0"/>
              <a:t>Maintainable:</a:t>
            </a:r>
            <a:r>
              <a:rPr lang="en-US" sz="1600" smtClean="0"/>
              <a:t> A high level programming language, no side effects and attribute encapsulation provide for more succinct, reliable and easier to troubleshoot code</a:t>
            </a:r>
          </a:p>
          <a:p>
            <a:r>
              <a:rPr lang="en-US" sz="1600" b="1" smtClean="0"/>
              <a:t>Complete: </a:t>
            </a:r>
            <a:r>
              <a:rPr lang="en-US" sz="1600" smtClean="0"/>
              <a:t>ECL provides for a complete data programming paradigm</a:t>
            </a:r>
          </a:p>
          <a:p>
            <a:r>
              <a:rPr lang="en-US" sz="1600" b="1" smtClean="0"/>
              <a:t>Homogeneous:</a:t>
            </a:r>
            <a:r>
              <a:rPr lang="en-US" sz="1600" smtClean="0"/>
              <a:t> One language to express data algorithms across the entire HPCC platform, including data ETL and high speed data delivery</a:t>
            </a:r>
            <a:endParaRPr lang="en-US" sz="1600" dirty="0"/>
          </a:p>
        </p:txBody>
      </p:sp>
      <p:pic>
        <p:nvPicPr>
          <p:cNvPr id="7" name="Picture 6" descr="C:\Users\ChalaAX\AppData\Local\Microsoft\Windows\Temporary Internet Files\Content.Outlook\BHBA77XG\code_torn_e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722" y="1044038"/>
            <a:ext cx="3615278" cy="52805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360363" y="254000"/>
            <a:ext cx="8274050" cy="534988"/>
          </a:xfrm>
        </p:spPr>
        <p:txBody>
          <a:bodyPr/>
          <a:lstStyle/>
          <a:p>
            <a:r>
              <a:rPr lang="en-US" b="1" dirty="0" smtClean="0"/>
              <a:t>Programming Language is called Enterprise Control Language (ECL)</a:t>
            </a:r>
          </a:p>
        </p:txBody>
      </p:sp>
    </p:spTree>
    <p:extLst>
      <p:ext uri="{BB962C8B-B14F-4D97-AF65-F5344CB8AC3E}">
        <p14:creationId xmlns:p14="http://schemas.microsoft.com/office/powerpoint/2010/main" val="16144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A3F89F1-74FE-4BBC-92FC-2FC3C7B0654A}" type="slidenum">
              <a:rPr lang="en-US" smtClean="0"/>
              <a:pPr>
                <a:defRPr/>
              </a:pPr>
              <a:t>17</a:t>
            </a:fld>
            <a:endParaRPr lang="en-US" dirty="0"/>
          </a:p>
        </p:txBody>
      </p:sp>
      <p:sp>
        <p:nvSpPr>
          <p:cNvPr id="6" name="Rectangle 3"/>
          <p:cNvSpPr txBox="1">
            <a:spLocks noChangeArrowheads="1"/>
          </p:cNvSpPr>
          <p:nvPr/>
        </p:nvSpPr>
        <p:spPr bwMode="auto">
          <a:xfrm>
            <a:off x="152400" y="990600"/>
            <a:ext cx="4572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defRPr sz="17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lnSpc>
                <a:spcPct val="80000"/>
              </a:lnSpc>
              <a:spcBef>
                <a:spcPts val="1200"/>
              </a:spcBef>
              <a:buFont typeface="Arial" pitchFamily="34" charset="0"/>
              <a:buChar char="•"/>
            </a:pPr>
            <a:endParaRPr lang="en-US" sz="1400" smtClean="0"/>
          </a:p>
          <a:p>
            <a:pPr marL="233363" indent="-233363">
              <a:lnSpc>
                <a:spcPct val="80000"/>
              </a:lnSpc>
              <a:spcBef>
                <a:spcPts val="600"/>
              </a:spcBef>
              <a:buFont typeface="Arial" pitchFamily="34" charset="0"/>
              <a:buChar char="•"/>
            </a:pPr>
            <a:r>
              <a:rPr lang="en-US" sz="1400" smtClean="0"/>
              <a:t>ECL is a declarative, data-centric, programming language which can expressed concisely, parallelizes naturally,  is free from side effects, and results in highly-optimized executable code.</a:t>
            </a:r>
          </a:p>
          <a:p>
            <a:pPr marL="233363" indent="-233363">
              <a:lnSpc>
                <a:spcPct val="80000"/>
              </a:lnSpc>
              <a:spcBef>
                <a:spcPts val="600"/>
              </a:spcBef>
              <a:buFont typeface="Arial" pitchFamily="34" charset="0"/>
              <a:buChar char="•"/>
            </a:pPr>
            <a:r>
              <a:rPr lang="en-US" sz="1400" smtClean="0"/>
              <a:t>ECL is designed for a specific problem domain  (data-intensive computing), which makes resulting programs clearer, more compact, and more expressive.  ECL provides a more natural way to think about data processing problems for large distributed datasets.</a:t>
            </a:r>
          </a:p>
          <a:p>
            <a:pPr marL="233363" indent="-233363">
              <a:lnSpc>
                <a:spcPct val="80000"/>
              </a:lnSpc>
              <a:spcBef>
                <a:spcPts val="600"/>
              </a:spcBef>
              <a:buFont typeface="Arial" pitchFamily="34" charset="0"/>
              <a:buChar char="•"/>
            </a:pPr>
            <a:r>
              <a:rPr lang="en-US" sz="1400" smtClean="0"/>
              <a:t>Since ECL is declarative, execution is not determined by the order of the language statements, but from the sequence of dataflows and transformations represented by the language statements. The ECL compiler determines the optimum execution strategy and graph.</a:t>
            </a:r>
          </a:p>
          <a:p>
            <a:pPr marL="233363" indent="-233363">
              <a:lnSpc>
                <a:spcPct val="80000"/>
              </a:lnSpc>
              <a:spcBef>
                <a:spcPts val="600"/>
              </a:spcBef>
              <a:buFont typeface="Arial" pitchFamily="34" charset="0"/>
              <a:buChar char="•"/>
            </a:pPr>
            <a:r>
              <a:rPr lang="en-US" sz="1400" smtClean="0"/>
              <a:t>ECL incorporates transparent and implicit parallelism regardless of the size of the computing cluster and reduces the complexity of parallel programming increasing the productivity of application developers.</a:t>
            </a:r>
          </a:p>
          <a:p>
            <a:pPr marL="233363" indent="-233363">
              <a:lnSpc>
                <a:spcPct val="80000"/>
              </a:lnSpc>
              <a:spcBef>
                <a:spcPts val="600"/>
              </a:spcBef>
              <a:buFont typeface="Arial" pitchFamily="34" charset="0"/>
              <a:buChar char="•"/>
            </a:pPr>
            <a:r>
              <a:rPr lang="en-US" sz="1400" smtClean="0"/>
              <a:t>The ECL compiler generates highly optimized C++ for execution.</a:t>
            </a:r>
          </a:p>
          <a:p>
            <a:pPr marL="233363" indent="-233363">
              <a:lnSpc>
                <a:spcPct val="80000"/>
              </a:lnSpc>
              <a:spcBef>
                <a:spcPts val="600"/>
              </a:spcBef>
              <a:buFont typeface="Arial" pitchFamily="34" charset="0"/>
              <a:buChar char="•"/>
            </a:pPr>
            <a:r>
              <a:rPr lang="en-US" sz="1400" smtClean="0"/>
              <a:t>ECL provides a comprehensive IDE and programming tools including an Eclipse plugin.</a:t>
            </a:r>
          </a:p>
          <a:p>
            <a:pPr marL="233363" indent="-233363" eaLnBrk="1" hangingPunct="1">
              <a:lnSpc>
                <a:spcPct val="80000"/>
              </a:lnSpc>
              <a:spcBef>
                <a:spcPts val="600"/>
              </a:spcBef>
              <a:buFont typeface="Arial" pitchFamily="34" charset="0"/>
              <a:buChar char="•"/>
            </a:pPr>
            <a:r>
              <a:rPr lang="en-US" sz="1400" smtClean="0"/>
              <a:t>ECL is provided with a large library of efficient modules to handle common data manipulation tasks.</a:t>
            </a:r>
          </a:p>
          <a:p>
            <a:pPr marL="233363" indent="-233363" eaLnBrk="1" hangingPunct="1">
              <a:lnSpc>
                <a:spcPct val="80000"/>
              </a:lnSpc>
              <a:spcBef>
                <a:spcPts val="1200"/>
              </a:spcBef>
              <a:buFont typeface="Arial" pitchFamily="34" charset="0"/>
              <a:buChar char="•"/>
            </a:pPr>
            <a:endParaRPr lang="en-US" sz="1400" dirty="0" smtClean="0"/>
          </a:p>
        </p:txBody>
      </p:sp>
      <p:graphicFrame>
        <p:nvGraphicFramePr>
          <p:cNvPr id="7" name="Object 6"/>
          <p:cNvGraphicFramePr>
            <a:graphicFrameLocks noChangeAspect="1"/>
          </p:cNvGraphicFramePr>
          <p:nvPr/>
        </p:nvGraphicFramePr>
        <p:xfrm>
          <a:off x="4800600" y="2514600"/>
          <a:ext cx="4210050" cy="3771900"/>
        </p:xfrm>
        <a:graphic>
          <a:graphicData uri="http://schemas.openxmlformats.org/presentationml/2006/ole">
            <mc:AlternateContent xmlns:mc="http://schemas.openxmlformats.org/markup-compatibility/2006">
              <mc:Choice xmlns:v="urn:schemas-microsoft-com:vml" Requires="v">
                <p:oleObj spid="_x0000_s3089" name="Visio" r:id="rId3" imgW="6976110" imgH="6242685" progId="">
                  <p:embed/>
                </p:oleObj>
              </mc:Choice>
              <mc:Fallback>
                <p:oleObj name="Visio" r:id="rId3" imgW="6976110" imgH="6242685"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42100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3"/>
          <p:cNvPicPr>
            <a:picLocks noChangeAspect="1" noChangeArrowheads="1"/>
          </p:cNvPicPr>
          <p:nvPr/>
        </p:nvPicPr>
        <p:blipFill>
          <a:blip r:embed="rId5" cstate="print"/>
          <a:srcRect/>
          <a:stretch>
            <a:fillRect/>
          </a:stretch>
        </p:blipFill>
        <p:spPr bwMode="auto">
          <a:xfrm>
            <a:off x="4800600" y="1066800"/>
            <a:ext cx="4181475" cy="1419225"/>
          </a:xfrm>
          <a:prstGeom prst="rect">
            <a:avLst/>
          </a:prstGeom>
          <a:noFill/>
          <a:ln w="9525">
            <a:noFill/>
            <a:miter lim="800000"/>
            <a:headEnd/>
            <a:tailEnd/>
          </a:ln>
        </p:spPr>
      </p:pic>
      <p:sp>
        <p:nvSpPr>
          <p:cNvPr id="9" name="Title 2"/>
          <p:cNvSpPr>
            <a:spLocks noGrp="1"/>
          </p:cNvSpPr>
          <p:nvPr>
            <p:ph type="title"/>
          </p:nvPr>
        </p:nvSpPr>
        <p:spPr>
          <a:xfrm>
            <a:off x="360363" y="254000"/>
            <a:ext cx="8274050" cy="534988"/>
          </a:xfrm>
        </p:spPr>
        <p:txBody>
          <a:bodyPr/>
          <a:lstStyle/>
          <a:p>
            <a:r>
              <a:rPr lang="en-US" dirty="0" smtClean="0"/>
              <a:t>Programming Language is called Enterprise Control Language (ECL)</a:t>
            </a:r>
          </a:p>
        </p:txBody>
      </p:sp>
    </p:spTree>
    <p:extLst>
      <p:ext uri="{BB962C8B-B14F-4D97-AF65-F5344CB8AC3E}">
        <p14:creationId xmlns:p14="http://schemas.microsoft.com/office/powerpoint/2010/main" val="230044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Scalable Automated Linking Technology (SALT) and </a:t>
            </a:r>
            <a:r>
              <a:rPr lang="en-US" dirty="0" err="1" smtClean="0"/>
              <a:t>LexID</a:t>
            </a:r>
            <a:endParaRPr lang="en-US" dirty="0"/>
          </a:p>
        </p:txBody>
      </p:sp>
    </p:spTree>
    <p:extLst>
      <p:ext uri="{BB962C8B-B14F-4D97-AF65-F5344CB8AC3E}">
        <p14:creationId xmlns:p14="http://schemas.microsoft.com/office/powerpoint/2010/main" val="121201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64910"/>
            <a:ext cx="8542867" cy="1143000"/>
          </a:xfrm>
        </p:spPr>
        <p:txBody>
          <a:bodyPr/>
          <a:lstStyle/>
          <a:p>
            <a:r>
              <a:rPr lang="en-US" b="1" dirty="0" smtClean="0">
                <a:solidFill>
                  <a:srgbClr val="FFFFFF"/>
                </a:solidFill>
                <a:latin typeface="Helvetica Neue"/>
                <a:cs typeface="Helvetica Neue"/>
              </a:rPr>
              <a:t>SALT  - Algorithms </a:t>
            </a:r>
            <a:r>
              <a:rPr lang="en-US" sz="1800" b="1" dirty="0" smtClean="0">
                <a:solidFill>
                  <a:srgbClr val="FFFFFF"/>
                </a:solidFill>
                <a:latin typeface="Helvetica Neue"/>
                <a:cs typeface="Helvetica Neue"/>
              </a:rPr>
              <a:t>for Data Analysis and Linking</a:t>
            </a:r>
            <a:endParaRPr lang="en-US" sz="1800" b="1" dirty="0">
              <a:solidFill>
                <a:srgbClr val="FFFFFF"/>
              </a:solidFill>
              <a:latin typeface="Helvetica Neue"/>
              <a:cs typeface="Helvetica Neue"/>
            </a:endParaRPr>
          </a:p>
        </p:txBody>
      </p:sp>
      <p:graphicFrame>
        <p:nvGraphicFramePr>
          <p:cNvPr id="5" name="Diagram 4"/>
          <p:cNvGraphicFramePr/>
          <p:nvPr>
            <p:extLst>
              <p:ext uri="{D42A27DB-BD31-4B8C-83A1-F6EECF244321}">
                <p14:modId xmlns:p14="http://schemas.microsoft.com/office/powerpoint/2010/main" val="1532198807"/>
              </p:ext>
            </p:extLst>
          </p:nvPr>
        </p:nvGraphicFramePr>
        <p:xfrm>
          <a:off x="165363" y="996473"/>
          <a:ext cx="7745204" cy="526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7874000" y="1001889"/>
            <a:ext cx="1270000" cy="5291667"/>
          </a:xfrm>
          <a:prstGeom prst="roundRect">
            <a:avLst/>
          </a:prstGeom>
          <a:gradFill flip="none" rotWithShape="1">
            <a:gsLst>
              <a:gs pos="0">
                <a:schemeClr val="accent1"/>
              </a:gs>
              <a:gs pos="100000">
                <a:schemeClr val="accent1">
                  <a:lumMod val="40000"/>
                  <a:lumOff val="60000"/>
                </a:schemeClr>
              </a:gs>
            </a:gsLst>
            <a:path path="shape">
              <a:fillToRect l="50000" t="50000" r="50000" b="50000"/>
            </a:path>
            <a:tileRect/>
          </a:grad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7859944" y="2638774"/>
            <a:ext cx="1261884" cy="2308324"/>
          </a:xfrm>
          <a:prstGeom prst="rect">
            <a:avLst/>
          </a:prstGeom>
          <a:noFill/>
        </p:spPr>
        <p:txBody>
          <a:bodyPr wrap="none" rtlCol="0">
            <a:spAutoFit/>
          </a:bodyPr>
          <a:lstStyle/>
          <a:p>
            <a:pPr algn="ctr"/>
            <a:r>
              <a:rPr lang="en-US" u="sng" dirty="0" smtClean="0"/>
              <a:t>SALT</a:t>
            </a:r>
          </a:p>
          <a:p>
            <a:pPr algn="ctr"/>
            <a:endParaRPr lang="en-US" dirty="0"/>
          </a:p>
          <a:p>
            <a:pPr algn="ctr"/>
            <a:r>
              <a:rPr lang="en-US" dirty="0" smtClean="0"/>
              <a:t>Scalable</a:t>
            </a:r>
            <a:endParaRPr lang="en-US" dirty="0"/>
          </a:p>
          <a:p>
            <a:pPr algn="ctr"/>
            <a:r>
              <a:rPr lang="en-US" dirty="0" smtClean="0"/>
              <a:t>Automated</a:t>
            </a:r>
          </a:p>
          <a:p>
            <a:pPr algn="ctr"/>
            <a:r>
              <a:rPr lang="en-US" dirty="0" smtClean="0"/>
              <a:t>Linking</a:t>
            </a:r>
          </a:p>
          <a:p>
            <a:pPr algn="ctr"/>
            <a:r>
              <a:rPr lang="en-US" dirty="0" smtClean="0"/>
              <a:t>Technology</a:t>
            </a:r>
          </a:p>
          <a:p>
            <a:pPr algn="ctr"/>
            <a:endParaRPr lang="en-US" dirty="0"/>
          </a:p>
          <a:p>
            <a:pPr algn="ctr"/>
            <a:endParaRPr lang="en-US" dirty="0"/>
          </a:p>
        </p:txBody>
      </p:sp>
      <p:sp>
        <p:nvSpPr>
          <p:cNvPr id="6" name="Slide Number Placeholder 5"/>
          <p:cNvSpPr txBox="1">
            <a:spLocks/>
          </p:cNvSpPr>
          <p:nvPr/>
        </p:nvSpPr>
        <p:spPr bwMode="auto">
          <a:xfrm>
            <a:off x="8629650" y="6427788"/>
            <a:ext cx="377825" cy="365125"/>
          </a:xfrm>
          <a:prstGeom prst="rect">
            <a:avLst/>
          </a:prstGeom>
          <a:noFill/>
          <a:ln w="9525">
            <a:noFill/>
            <a:miter lim="800000"/>
            <a:headEnd/>
            <a:tailEnd/>
          </a:ln>
        </p:spPr>
        <p:txBody>
          <a:bodyPr anchor="ctr"/>
          <a:lstStyle/>
          <a:p>
            <a:pPr algn="ctr"/>
            <a:fld id="{9E9B354F-EA51-4098-A5BF-1125F3FD264D}" type="slidenum">
              <a:rPr lang="en-US" sz="1000">
                <a:solidFill>
                  <a:schemeClr val="bg1"/>
                </a:solidFill>
              </a:rPr>
              <a:pPr algn="ctr"/>
              <a:t>19</a:t>
            </a:fld>
            <a:endParaRPr lang="en-US" sz="1000" dirty="0">
              <a:solidFill>
                <a:schemeClr val="bg1"/>
              </a:solidFill>
            </a:endParaRPr>
          </a:p>
        </p:txBody>
      </p:sp>
    </p:spTree>
    <p:extLst>
      <p:ext uri="{BB962C8B-B14F-4D97-AF65-F5344CB8AC3E}">
        <p14:creationId xmlns:p14="http://schemas.microsoft.com/office/powerpoint/2010/main" val="30925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LexisNexis</a:t>
            </a:r>
            <a:endParaRPr lang="en-US" dirty="0"/>
          </a:p>
        </p:txBody>
      </p:sp>
    </p:spTree>
    <p:extLst>
      <p:ext uri="{BB962C8B-B14F-4D97-AF65-F5344CB8AC3E}">
        <p14:creationId xmlns:p14="http://schemas.microsoft.com/office/powerpoint/2010/main" val="461276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p:cNvSpPr>
          <p:nvPr/>
        </p:nvSpPr>
        <p:spPr bwMode="auto">
          <a:xfrm>
            <a:off x="8629650" y="6427788"/>
            <a:ext cx="377825" cy="365125"/>
          </a:xfrm>
          <a:prstGeom prst="rect">
            <a:avLst/>
          </a:prstGeom>
          <a:noFill/>
          <a:ln w="9525">
            <a:noFill/>
            <a:miter lim="800000"/>
            <a:headEnd/>
            <a:tailEnd/>
          </a:ln>
        </p:spPr>
        <p:txBody>
          <a:bodyPr anchor="ctr"/>
          <a:lstStyle/>
          <a:p>
            <a:pPr algn="ctr"/>
            <a:fld id="{9E9B354F-EA51-4098-A5BF-1125F3FD264D}" type="slidenum">
              <a:rPr lang="en-US" sz="1000">
                <a:solidFill>
                  <a:schemeClr val="bg1"/>
                </a:solidFill>
              </a:rPr>
              <a:pPr algn="ctr"/>
              <a:t>20</a:t>
            </a:fld>
            <a:endParaRPr lang="en-US" sz="1000" dirty="0">
              <a:solidFill>
                <a:schemeClr val="bg1"/>
              </a:solidFill>
            </a:endParaRPr>
          </a:p>
        </p:txBody>
      </p:sp>
      <p:sp>
        <p:nvSpPr>
          <p:cNvPr id="5" name="Rectangle 4"/>
          <p:cNvSpPr/>
          <p:nvPr/>
        </p:nvSpPr>
        <p:spPr>
          <a:xfrm>
            <a:off x="0" y="1383450"/>
            <a:ext cx="9144000" cy="2465019"/>
          </a:xfrm>
          <a:prstGeom prst="rect">
            <a:avLst/>
          </a:prstGeom>
          <a:solidFill>
            <a:schemeClr val="bg1">
              <a:lumMod val="95000"/>
            </a:schemeClr>
          </a:solidFill>
          <a:ln w="190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9400" y="2526950"/>
            <a:ext cx="3514895" cy="914400"/>
          </a:xfrm>
          <a:prstGeom prst="rect">
            <a:avLst/>
          </a:prstGeom>
          <a:solidFill>
            <a:schemeClr val="accent5">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sz="1400" dirty="0" err="1" smtClean="0">
                <a:solidFill>
                  <a:schemeClr val="tx1"/>
                </a:solidFill>
              </a:rPr>
              <a:t>Fl</a:t>
            </a:r>
            <a:r>
              <a:rPr lang="en-US" sz="1400" dirty="0" err="1" smtClean="0"/>
              <a:t>avio</a:t>
            </a:r>
            <a:r>
              <a:rPr lang="en-US" sz="1400" dirty="0" smtClean="0"/>
              <a:t> Villanustre, Atlanta</a:t>
            </a:r>
          </a:p>
          <a:p>
            <a:pPr marL="285750" indent="-285750">
              <a:buFont typeface="Wingdings" pitchFamily="2" charset="2"/>
              <a:buChar char="§"/>
            </a:pPr>
            <a:r>
              <a:rPr lang="en-US" sz="1400" dirty="0" err="1" smtClean="0">
                <a:solidFill>
                  <a:schemeClr val="tx1"/>
                </a:solidFill>
              </a:rPr>
              <a:t>J</a:t>
            </a:r>
            <a:r>
              <a:rPr lang="en-US" sz="1400" dirty="0" err="1" smtClean="0"/>
              <a:t>avio</a:t>
            </a:r>
            <a:r>
              <a:rPr lang="en-US" sz="1400" dirty="0" smtClean="0"/>
              <a:t> Villanustre, Atlanta</a:t>
            </a:r>
          </a:p>
          <a:p>
            <a:pPr marL="285750" indent="-285750">
              <a:buFont typeface="Wingdings" pitchFamily="2" charset="2"/>
              <a:buChar char="§"/>
            </a:pPr>
            <a:endParaRPr lang="en-US" sz="1400" dirty="0"/>
          </a:p>
        </p:txBody>
      </p:sp>
      <p:sp>
        <p:nvSpPr>
          <p:cNvPr id="7" name="Rounded Rectangle 6"/>
          <p:cNvSpPr/>
          <p:nvPr/>
        </p:nvSpPr>
        <p:spPr>
          <a:xfrm>
            <a:off x="4876800" y="1536350"/>
            <a:ext cx="4191000" cy="990600"/>
          </a:xfrm>
          <a:prstGeom prst="roundRect">
            <a:avLst/>
          </a:prstGeom>
          <a:gradFill>
            <a:gsLst>
              <a:gs pos="0">
                <a:schemeClr val="accent5"/>
              </a:gs>
              <a:gs pos="35000">
                <a:schemeClr val="accent5"/>
              </a:gs>
              <a:gs pos="100000">
                <a:schemeClr val="accent5"/>
              </a:gs>
            </a:gsLst>
          </a:gra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bg1"/>
                </a:solidFill>
              </a:rPr>
              <a:t>Match</a:t>
            </a:r>
            <a:r>
              <a:rPr lang="en-US" sz="1400" dirty="0" smtClean="0">
                <a:solidFill>
                  <a:schemeClr val="bg1"/>
                </a:solidFill>
              </a:rPr>
              <a:t>, because  the system has learnt that “Villanustre” is specific because the frequency of occurrence is small and there is only one present in Atlanta  </a:t>
            </a:r>
            <a:endParaRPr lang="en-US" sz="1400" dirty="0">
              <a:solidFill>
                <a:schemeClr val="bg1"/>
              </a:solidFill>
            </a:endParaRPr>
          </a:p>
        </p:txBody>
      </p:sp>
      <p:sp>
        <p:nvSpPr>
          <p:cNvPr id="8" name="Rounded Rectangle 7"/>
          <p:cNvSpPr/>
          <p:nvPr/>
        </p:nvSpPr>
        <p:spPr>
          <a:xfrm>
            <a:off x="4854222" y="2679350"/>
            <a:ext cx="41910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NO MATCH</a:t>
            </a:r>
            <a:r>
              <a:rPr lang="en-US" sz="1400" dirty="0" smtClean="0"/>
              <a:t>, because the rules determine that </a:t>
            </a:r>
          </a:p>
          <a:p>
            <a:pPr algn="ctr"/>
            <a:r>
              <a:rPr lang="en-US" sz="1400" dirty="0" smtClean="0"/>
              <a:t>“</a:t>
            </a:r>
            <a:r>
              <a:rPr lang="en-US" sz="1400" dirty="0" err="1" smtClean="0">
                <a:solidFill>
                  <a:schemeClr val="tx1"/>
                </a:solidFill>
              </a:rPr>
              <a:t>Fl</a:t>
            </a:r>
            <a:r>
              <a:rPr lang="en-US" sz="1400" dirty="0" err="1" smtClean="0"/>
              <a:t>avio</a:t>
            </a:r>
            <a:r>
              <a:rPr lang="en-US" sz="1400" dirty="0" smtClean="0"/>
              <a:t>“ and “</a:t>
            </a:r>
            <a:r>
              <a:rPr lang="en-US" sz="1400" dirty="0" err="1" smtClean="0"/>
              <a:t>Javio</a:t>
            </a:r>
            <a:r>
              <a:rPr lang="en-US" sz="1400" dirty="0" smtClean="0"/>
              <a:t>” are not the same</a:t>
            </a:r>
            <a:endParaRPr lang="en-US" sz="1400" dirty="0"/>
          </a:p>
        </p:txBody>
      </p:sp>
      <p:sp>
        <p:nvSpPr>
          <p:cNvPr id="9" name="Rectangle 8"/>
          <p:cNvSpPr/>
          <p:nvPr/>
        </p:nvSpPr>
        <p:spPr>
          <a:xfrm>
            <a:off x="4300850" y="1543275"/>
            <a:ext cx="6858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LN Linking</a:t>
            </a:r>
            <a:endParaRPr lang="en-US" sz="1200" dirty="0"/>
          </a:p>
        </p:txBody>
      </p:sp>
      <p:sp>
        <p:nvSpPr>
          <p:cNvPr id="10" name="Rectangle 9"/>
          <p:cNvSpPr/>
          <p:nvPr/>
        </p:nvSpPr>
        <p:spPr>
          <a:xfrm>
            <a:off x="4300850" y="3222650"/>
            <a:ext cx="6858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RULES</a:t>
            </a:r>
            <a:endParaRPr lang="en-US" sz="1200" dirty="0"/>
          </a:p>
        </p:txBody>
      </p:sp>
      <p:sp>
        <p:nvSpPr>
          <p:cNvPr id="11" name="Rectangle 10"/>
          <p:cNvSpPr/>
          <p:nvPr/>
        </p:nvSpPr>
        <p:spPr>
          <a:xfrm>
            <a:off x="152400" y="2145950"/>
            <a:ext cx="6858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INPUT</a:t>
            </a:r>
            <a:endParaRPr lang="en-US" sz="1200" dirty="0"/>
          </a:p>
        </p:txBody>
      </p:sp>
      <p:cxnSp>
        <p:nvCxnSpPr>
          <p:cNvPr id="12" name="Straight Connector 11"/>
          <p:cNvCxnSpPr/>
          <p:nvPr/>
        </p:nvCxnSpPr>
        <p:spPr>
          <a:xfrm flipV="1">
            <a:off x="3886200" y="2145950"/>
            <a:ext cx="8001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6200" y="2984150"/>
            <a:ext cx="876300" cy="190500"/>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086144" y="2853665"/>
            <a:ext cx="476412" cy="261610"/>
          </a:xfrm>
          <a:prstGeom prst="rect">
            <a:avLst/>
          </a:prstGeom>
          <a:noFill/>
        </p:spPr>
        <p:txBody>
          <a:bodyPr wrap="none" rtlCol="0">
            <a:spAutoFit/>
          </a:bodyPr>
          <a:lstStyle/>
          <a:p>
            <a:r>
              <a:rPr lang="en-US" sz="1100" b="1" dirty="0" smtClean="0">
                <a:solidFill>
                  <a:srgbClr val="FF0000"/>
                </a:solidFill>
              </a:rPr>
              <a:t>Error</a:t>
            </a:r>
            <a:endParaRPr lang="en-US" sz="1100" b="1" dirty="0">
              <a:solidFill>
                <a:srgbClr val="FF0000"/>
              </a:solidFill>
            </a:endParaRPr>
          </a:p>
        </p:txBody>
      </p:sp>
      <p:sp>
        <p:nvSpPr>
          <p:cNvPr id="15" name="Rectangle 14"/>
          <p:cNvSpPr/>
          <p:nvPr/>
        </p:nvSpPr>
        <p:spPr>
          <a:xfrm>
            <a:off x="301978" y="4997525"/>
            <a:ext cx="3514895" cy="914400"/>
          </a:xfrm>
          <a:prstGeom prst="rect">
            <a:avLst/>
          </a:prstGeom>
          <a:solidFill>
            <a:schemeClr val="accent5">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sz="1400" dirty="0" smtClean="0">
                <a:solidFill>
                  <a:schemeClr val="bg1"/>
                </a:solidFill>
              </a:rPr>
              <a:t>John Smith, </a:t>
            </a:r>
            <a:r>
              <a:rPr lang="en-US" sz="1400" dirty="0" smtClean="0"/>
              <a:t>Atlanta</a:t>
            </a:r>
          </a:p>
          <a:p>
            <a:pPr marL="285750" indent="-285750">
              <a:buFont typeface="Wingdings" pitchFamily="2" charset="2"/>
              <a:buChar char="§"/>
            </a:pPr>
            <a:r>
              <a:rPr lang="en-US" sz="1400" dirty="0" smtClean="0">
                <a:solidFill>
                  <a:schemeClr val="bg1"/>
                </a:solidFill>
              </a:rPr>
              <a:t>John Smith</a:t>
            </a:r>
            <a:r>
              <a:rPr lang="en-US" sz="1400" dirty="0" smtClean="0"/>
              <a:t>, Atlanta</a:t>
            </a:r>
          </a:p>
          <a:p>
            <a:pPr marL="285750" indent="-285750">
              <a:buFont typeface="Wingdings" pitchFamily="2" charset="2"/>
              <a:buChar char="§"/>
            </a:pPr>
            <a:endParaRPr lang="en-US" sz="1400" dirty="0"/>
          </a:p>
        </p:txBody>
      </p:sp>
      <p:sp>
        <p:nvSpPr>
          <p:cNvPr id="16" name="Rounded Rectangle 15"/>
          <p:cNvSpPr/>
          <p:nvPr/>
        </p:nvSpPr>
        <p:spPr>
          <a:xfrm>
            <a:off x="4899378" y="4149425"/>
            <a:ext cx="4191000" cy="990600"/>
          </a:xfrm>
          <a:prstGeom prst="roundRect">
            <a:avLst/>
          </a:prstGeom>
          <a:gradFill>
            <a:gsLst>
              <a:gs pos="0">
                <a:schemeClr val="accent5"/>
              </a:gs>
              <a:gs pos="35000">
                <a:schemeClr val="accent5"/>
              </a:gs>
              <a:gs pos="100000">
                <a:schemeClr val="accent5"/>
              </a:gs>
            </a:gsLst>
          </a:gra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chemeClr val="bg1"/>
                </a:solidFill>
              </a:rPr>
              <a:t>NO Match, because  the system has learnt that “John Smith” is  not specific because the frequency of occurrence is large and there are many present in Atlanta  </a:t>
            </a:r>
          </a:p>
        </p:txBody>
      </p:sp>
      <p:sp>
        <p:nvSpPr>
          <p:cNvPr id="17" name="Rounded Rectangle 16"/>
          <p:cNvSpPr/>
          <p:nvPr/>
        </p:nvSpPr>
        <p:spPr>
          <a:xfrm>
            <a:off x="4876800" y="5292425"/>
            <a:ext cx="41910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MATCH</a:t>
            </a:r>
            <a:r>
              <a:rPr lang="en-US" sz="1400" dirty="0" smtClean="0"/>
              <a:t>, because the rules determine that </a:t>
            </a:r>
          </a:p>
          <a:p>
            <a:pPr algn="ctr"/>
            <a:r>
              <a:rPr lang="en-US" sz="1400" dirty="0" smtClean="0"/>
              <a:t>“</a:t>
            </a:r>
            <a:r>
              <a:rPr lang="en-US" sz="1400" dirty="0" smtClean="0">
                <a:solidFill>
                  <a:schemeClr val="tx1"/>
                </a:solidFill>
              </a:rPr>
              <a:t>John Smith</a:t>
            </a:r>
            <a:r>
              <a:rPr lang="en-US" sz="1400" dirty="0" smtClean="0"/>
              <a:t>“ and the city for both the records match</a:t>
            </a:r>
            <a:endParaRPr lang="en-US" sz="1400" dirty="0"/>
          </a:p>
        </p:txBody>
      </p:sp>
      <p:sp>
        <p:nvSpPr>
          <p:cNvPr id="19" name="Rectangle 18"/>
          <p:cNvSpPr/>
          <p:nvPr/>
        </p:nvSpPr>
        <p:spPr>
          <a:xfrm>
            <a:off x="4323428" y="4144475"/>
            <a:ext cx="663222"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LN Linking</a:t>
            </a:r>
            <a:endParaRPr lang="en-US" sz="1200" dirty="0"/>
          </a:p>
        </p:txBody>
      </p:sp>
      <p:sp>
        <p:nvSpPr>
          <p:cNvPr id="20" name="Rectangle 19"/>
          <p:cNvSpPr/>
          <p:nvPr/>
        </p:nvSpPr>
        <p:spPr>
          <a:xfrm>
            <a:off x="4323428" y="5847600"/>
            <a:ext cx="6858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RULES</a:t>
            </a:r>
            <a:endParaRPr lang="en-US" sz="1200" dirty="0"/>
          </a:p>
        </p:txBody>
      </p:sp>
      <p:sp>
        <p:nvSpPr>
          <p:cNvPr id="21" name="Rectangle 20"/>
          <p:cNvSpPr/>
          <p:nvPr/>
        </p:nvSpPr>
        <p:spPr>
          <a:xfrm>
            <a:off x="174978" y="4616525"/>
            <a:ext cx="6858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t>INPUT</a:t>
            </a:r>
            <a:endParaRPr lang="en-US" sz="1200" dirty="0"/>
          </a:p>
        </p:txBody>
      </p:sp>
      <p:cxnSp>
        <p:nvCxnSpPr>
          <p:cNvPr id="22" name="Straight Connector 21"/>
          <p:cNvCxnSpPr/>
          <p:nvPr/>
        </p:nvCxnSpPr>
        <p:spPr>
          <a:xfrm flipV="1">
            <a:off x="3908778" y="4759025"/>
            <a:ext cx="8001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08778" y="5597225"/>
            <a:ext cx="876300" cy="190500"/>
          </a:xfrm>
          <a:prstGeom prst="line">
            <a:avLst/>
          </a:prstGeom>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4108722" y="5466740"/>
            <a:ext cx="476412" cy="261610"/>
          </a:xfrm>
          <a:prstGeom prst="rect">
            <a:avLst/>
          </a:prstGeom>
          <a:noFill/>
        </p:spPr>
        <p:txBody>
          <a:bodyPr wrap="none" rtlCol="0">
            <a:spAutoFit/>
          </a:bodyPr>
          <a:lstStyle/>
          <a:p>
            <a:r>
              <a:rPr lang="en-US" sz="1100" b="1" dirty="0" smtClean="0">
                <a:solidFill>
                  <a:srgbClr val="FF0000"/>
                </a:solidFill>
              </a:rPr>
              <a:t>Error</a:t>
            </a:r>
            <a:endParaRPr lang="en-US" sz="1100" b="1" dirty="0">
              <a:solidFill>
                <a:srgbClr val="FF0000"/>
              </a:solidFill>
            </a:endParaRPr>
          </a:p>
        </p:txBody>
      </p:sp>
      <p:cxnSp>
        <p:nvCxnSpPr>
          <p:cNvPr id="25" name="Straight Connector 24"/>
          <p:cNvCxnSpPr/>
          <p:nvPr/>
        </p:nvCxnSpPr>
        <p:spPr>
          <a:xfrm>
            <a:off x="2648778" y="2766839"/>
            <a:ext cx="283388" cy="0"/>
          </a:xfrm>
          <a:prstGeom prst="line">
            <a:avLst/>
          </a:prstGeom>
        </p:spPr>
        <p:style>
          <a:lnRef idx="1">
            <a:schemeClr val="accent6"/>
          </a:lnRef>
          <a:fillRef idx="0">
            <a:schemeClr val="accent6"/>
          </a:fillRef>
          <a:effectRef idx="0">
            <a:schemeClr val="accent6"/>
          </a:effectRef>
          <a:fontRef idx="minor">
            <a:schemeClr val="tx1"/>
          </a:fontRef>
        </p:style>
      </p:cxnSp>
      <p:sp>
        <p:nvSpPr>
          <p:cNvPr id="26" name="TextBox 25"/>
          <p:cNvSpPr txBox="1"/>
          <p:nvPr/>
        </p:nvSpPr>
        <p:spPr>
          <a:xfrm>
            <a:off x="2934988" y="2625728"/>
            <a:ext cx="733214" cy="276999"/>
          </a:xfrm>
          <a:prstGeom prst="rect">
            <a:avLst/>
          </a:prstGeom>
          <a:noFill/>
        </p:spPr>
        <p:txBody>
          <a:bodyPr wrap="none" rtlCol="0">
            <a:spAutoFit/>
          </a:bodyPr>
          <a:lstStyle/>
          <a:p>
            <a:r>
              <a:rPr lang="en-US" sz="1200" dirty="0" smtClean="0">
                <a:solidFill>
                  <a:schemeClr val="bg1"/>
                </a:solidFill>
              </a:rPr>
              <a:t>Record 1</a:t>
            </a:r>
            <a:endParaRPr lang="en-US" sz="1200" dirty="0">
              <a:solidFill>
                <a:schemeClr val="bg1"/>
              </a:solidFill>
            </a:endParaRPr>
          </a:p>
        </p:txBody>
      </p:sp>
      <p:sp>
        <p:nvSpPr>
          <p:cNvPr id="27" name="TextBox 26"/>
          <p:cNvSpPr txBox="1"/>
          <p:nvPr/>
        </p:nvSpPr>
        <p:spPr>
          <a:xfrm>
            <a:off x="2943602" y="2859551"/>
            <a:ext cx="733214" cy="276999"/>
          </a:xfrm>
          <a:prstGeom prst="rect">
            <a:avLst/>
          </a:prstGeom>
          <a:noFill/>
        </p:spPr>
        <p:txBody>
          <a:bodyPr wrap="none" rtlCol="0">
            <a:spAutoFit/>
          </a:bodyPr>
          <a:lstStyle/>
          <a:p>
            <a:r>
              <a:rPr lang="en-US" sz="1200" dirty="0" smtClean="0">
                <a:solidFill>
                  <a:schemeClr val="bg1"/>
                </a:solidFill>
              </a:rPr>
              <a:t>Record 2</a:t>
            </a:r>
            <a:endParaRPr lang="en-US" sz="1200" dirty="0">
              <a:solidFill>
                <a:schemeClr val="bg1"/>
              </a:solidFill>
            </a:endParaRPr>
          </a:p>
        </p:txBody>
      </p:sp>
      <p:cxnSp>
        <p:nvCxnSpPr>
          <p:cNvPr id="28" name="Straight Connector 27"/>
          <p:cNvCxnSpPr/>
          <p:nvPr/>
        </p:nvCxnSpPr>
        <p:spPr>
          <a:xfrm>
            <a:off x="2665710" y="2998262"/>
            <a:ext cx="283388" cy="0"/>
          </a:xfrm>
          <a:prstGeom prst="line">
            <a:avLst/>
          </a:prstGeom>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17547" y="1543275"/>
            <a:ext cx="3940224" cy="646331"/>
          </a:xfrm>
          <a:prstGeom prst="rect">
            <a:avLst/>
          </a:prstGeom>
          <a:noFill/>
        </p:spPr>
        <p:txBody>
          <a:bodyPr wrap="square" rtlCol="0">
            <a:spAutoFit/>
          </a:bodyPr>
          <a:lstStyle/>
          <a:p>
            <a:pPr marL="342900" indent="-342900">
              <a:buFont typeface="+mj-lt"/>
              <a:buAutoNum type="arabicPeriod"/>
            </a:pPr>
            <a:r>
              <a:rPr lang="en-US" dirty="0" smtClean="0"/>
              <a:t>LN Linking sufficiently explores all credible matches</a:t>
            </a:r>
            <a:endParaRPr lang="en-US" dirty="0"/>
          </a:p>
        </p:txBody>
      </p:sp>
      <p:sp>
        <p:nvSpPr>
          <p:cNvPr id="30" name="TextBox 29"/>
          <p:cNvSpPr txBox="1"/>
          <p:nvPr/>
        </p:nvSpPr>
        <p:spPr>
          <a:xfrm>
            <a:off x="49606" y="4005319"/>
            <a:ext cx="3859171" cy="646331"/>
          </a:xfrm>
          <a:prstGeom prst="rect">
            <a:avLst/>
          </a:prstGeom>
          <a:noFill/>
        </p:spPr>
        <p:txBody>
          <a:bodyPr wrap="square" rtlCol="0">
            <a:spAutoFit/>
          </a:bodyPr>
          <a:lstStyle/>
          <a:p>
            <a:pPr marL="342900" indent="-342900">
              <a:buFont typeface="+mj-lt"/>
              <a:buAutoNum type="arabicPeriod" startAt="2"/>
            </a:pPr>
            <a:r>
              <a:rPr lang="en-US" dirty="0" smtClean="0"/>
              <a:t>LN Linking effectively minimizes false matches</a:t>
            </a:r>
          </a:p>
        </p:txBody>
      </p:sp>
      <p:sp>
        <p:nvSpPr>
          <p:cNvPr id="31" name="Rectangle 30"/>
          <p:cNvSpPr/>
          <p:nvPr/>
        </p:nvSpPr>
        <p:spPr>
          <a:xfrm>
            <a:off x="49606" y="1000902"/>
            <a:ext cx="6315190" cy="369332"/>
          </a:xfrm>
          <a:prstGeom prst="rect">
            <a:avLst/>
          </a:prstGeom>
        </p:spPr>
        <p:txBody>
          <a:bodyPr wrap="none">
            <a:spAutoFit/>
          </a:bodyPr>
          <a:lstStyle/>
          <a:p>
            <a:r>
              <a:rPr lang="en-US" dirty="0" smtClean="0"/>
              <a:t>Two examples where linkage strictly based on rules doesn’t work:</a:t>
            </a:r>
            <a:endParaRPr lang="en-US" dirty="0"/>
          </a:p>
        </p:txBody>
      </p:sp>
      <p:sp>
        <p:nvSpPr>
          <p:cNvPr id="32" name="Title 1"/>
          <p:cNvSpPr txBox="1">
            <a:spLocks/>
          </p:cNvSpPr>
          <p:nvPr/>
        </p:nvSpPr>
        <p:spPr>
          <a:xfrm>
            <a:off x="439408" y="302192"/>
            <a:ext cx="8444447" cy="533633"/>
          </a:xfrm>
          <a:prstGeom prst="rect">
            <a:avLst/>
          </a:prstGeom>
        </p:spPr>
        <p:txBody>
          <a:bodyPr anchor="ctr" anchorCtr="0"/>
          <a:lstStyle>
            <a:lvl1pPr algn="l" defTabSz="457200" rtl="0" eaLnBrk="0" fontAlgn="base" hangingPunct="0">
              <a:spcBef>
                <a:spcPct val="0"/>
              </a:spcBef>
              <a:spcAft>
                <a:spcPct val="0"/>
              </a:spcAft>
              <a:defRPr sz="2000" kern="1200">
                <a:solidFill>
                  <a:schemeClr val="accent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a:lstStyle>
          <a:p>
            <a:r>
              <a:rPr lang="en-US" b="1" dirty="0" smtClean="0">
                <a:solidFill>
                  <a:schemeClr val="bg1"/>
                </a:solidFill>
              </a:rPr>
              <a:t>LexisNexis linking is statistically-based (not rules-based), using the LexisNexis master databases for reference</a:t>
            </a:r>
            <a:endParaRPr lang="en-US" b="1" i="1" dirty="0">
              <a:solidFill>
                <a:schemeClr val="bg1"/>
              </a:solidFill>
            </a:endParaRPr>
          </a:p>
        </p:txBody>
      </p:sp>
    </p:spTree>
    <p:extLst>
      <p:ext uri="{BB962C8B-B14F-4D97-AF65-F5344CB8AC3E}">
        <p14:creationId xmlns:p14="http://schemas.microsoft.com/office/powerpoint/2010/main" val="2236068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12A63E2-5302-FF4D-9E71-D13881FE79FB}" type="slidenum">
              <a:rPr lang="en-US" sz="1000">
                <a:solidFill>
                  <a:schemeClr val="bg1"/>
                </a:solidFill>
                <a:latin typeface="Calibri"/>
                <a:cs typeface="Calibri"/>
              </a:rPr>
              <a:pPr eaLnBrk="1" hangingPunct="1"/>
              <a:t>21</a:t>
            </a:fld>
            <a:endParaRPr lang="en-US" sz="1000">
              <a:solidFill>
                <a:schemeClr val="bg1"/>
              </a:solidFill>
              <a:latin typeface="Calibri"/>
              <a:cs typeface="Calibri"/>
            </a:endParaRPr>
          </a:p>
        </p:txBody>
      </p:sp>
      <p:sp>
        <p:nvSpPr>
          <p:cNvPr id="23556" name="Title 2"/>
          <p:cNvSpPr>
            <a:spLocks noGrp="1"/>
          </p:cNvSpPr>
          <p:nvPr>
            <p:ph type="title"/>
          </p:nvPr>
        </p:nvSpPr>
        <p:spPr>
          <a:xfrm>
            <a:off x="360363" y="254000"/>
            <a:ext cx="8277310" cy="534988"/>
          </a:xfrm>
        </p:spPr>
        <p:txBody>
          <a:bodyPr/>
          <a:lstStyle/>
          <a:p>
            <a:pPr eaLnBrk="1" hangingPunct="1"/>
            <a:r>
              <a:rPr lang="en-US" b="1" dirty="0" smtClean="0">
                <a:latin typeface="Calibri"/>
                <a:cs typeface="Calibri"/>
              </a:rPr>
              <a:t>The secret sauce in our portfolio is LexID</a:t>
            </a:r>
            <a:r>
              <a:rPr lang="en-US" sz="1600" b="1" baseline="44000" dirty="0" smtClean="0">
                <a:latin typeface="Calibri"/>
                <a:cs typeface="Calibri"/>
              </a:rPr>
              <a:t>SM</a:t>
            </a:r>
            <a:endParaRPr lang="en-US" sz="1600" b="1" baseline="44000" dirty="0">
              <a:latin typeface="Calibri"/>
              <a:cs typeface="Calibri"/>
            </a:endParaRPr>
          </a:p>
        </p:txBody>
      </p:sp>
      <p:pic>
        <p:nvPicPr>
          <p:cNvPr id="16" name="Picture 10"/>
          <p:cNvPicPr>
            <a:picLocks noChangeArrowheads="1"/>
          </p:cNvPicPr>
          <p:nvPr/>
        </p:nvPicPr>
        <p:blipFill>
          <a:blip r:embed="rId2" cstate="print"/>
          <a:srcRect/>
          <a:stretch>
            <a:fillRect/>
          </a:stretch>
        </p:blipFill>
        <p:spPr bwMode="auto">
          <a:xfrm>
            <a:off x="5360464" y="1628824"/>
            <a:ext cx="3618130" cy="2251892"/>
          </a:xfrm>
          <a:prstGeom prst="rect">
            <a:avLst/>
          </a:prstGeom>
          <a:noFill/>
          <a:ln w="25400">
            <a:noFill/>
            <a:round/>
            <a:headEnd/>
            <a:tailEnd/>
          </a:ln>
        </p:spPr>
      </p:pic>
      <p:pic>
        <p:nvPicPr>
          <p:cNvPr id="17" name="Picture 11"/>
          <p:cNvPicPr>
            <a:picLocks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71218" y="1352247"/>
            <a:ext cx="2081482" cy="546666"/>
          </a:xfrm>
          <a:prstGeom prst="rect">
            <a:avLst/>
          </a:prstGeom>
          <a:noFill/>
          <a:ln w="25400">
            <a:noFill/>
            <a:round/>
            <a:headEnd/>
            <a:tailEnd/>
          </a:ln>
        </p:spPr>
      </p:pic>
      <p:sp>
        <p:nvSpPr>
          <p:cNvPr id="18" name="Rectangle 12"/>
          <p:cNvSpPr>
            <a:spLocks/>
          </p:cNvSpPr>
          <p:nvPr/>
        </p:nvSpPr>
        <p:spPr bwMode="auto">
          <a:xfrm>
            <a:off x="435634" y="2210973"/>
            <a:ext cx="4733052" cy="2476500"/>
          </a:xfrm>
          <a:prstGeom prst="rect">
            <a:avLst/>
          </a:prstGeom>
          <a:noFill/>
          <a:ln w="12700">
            <a:noFill/>
            <a:miter lim="800000"/>
            <a:headEnd/>
            <a:tailEnd/>
          </a:ln>
        </p:spPr>
        <p:txBody>
          <a:bodyPr lIns="0" tIns="0" rIns="45155" bIns="0"/>
          <a:lstStyle/>
          <a:p>
            <a:pPr marL="44450">
              <a:lnSpc>
                <a:spcPct val="110000"/>
              </a:lnSpc>
            </a:pPr>
            <a:r>
              <a:rPr lang="en-US" dirty="0">
                <a:solidFill>
                  <a:srgbClr val="FF0000"/>
                </a:solidFill>
                <a:latin typeface="+mn-lt"/>
                <a:cs typeface="Arial" charset="0"/>
                <a:sym typeface="Arial" charset="0"/>
              </a:rPr>
              <a:t>The fastest linking technology platform available with results that help you make intelligent information connections.</a:t>
            </a:r>
          </a:p>
          <a:p>
            <a:pPr marL="44450">
              <a:lnSpc>
                <a:spcPct val="110000"/>
              </a:lnSpc>
            </a:pPr>
            <a:r>
              <a:rPr lang="en-US" sz="1400" dirty="0">
                <a:solidFill>
                  <a:schemeClr val="tx1"/>
                </a:solidFill>
                <a:latin typeface="+mn-lt"/>
                <a:sym typeface="Arial" charset="0"/>
              </a:rPr>
              <a:t/>
            </a:r>
            <a:br>
              <a:rPr lang="en-US" sz="1400" dirty="0">
                <a:solidFill>
                  <a:schemeClr val="tx1"/>
                </a:solidFill>
                <a:latin typeface="+mn-lt"/>
                <a:sym typeface="Arial" charset="0"/>
              </a:rPr>
            </a:br>
            <a:r>
              <a:rPr lang="en-US" sz="1400" dirty="0" smtClean="0">
                <a:solidFill>
                  <a:schemeClr val="tx1"/>
                </a:solidFill>
                <a:latin typeface="+mn-lt"/>
                <a:sym typeface="Arial" charset="0"/>
              </a:rPr>
              <a:t>LexID</a:t>
            </a:r>
            <a:r>
              <a:rPr lang="en-US" sz="1200" baseline="30000" dirty="0" smtClean="0">
                <a:solidFill>
                  <a:schemeClr val="tx1"/>
                </a:solidFill>
                <a:latin typeface="+mn-lt"/>
                <a:sym typeface="Arial" charset="0"/>
              </a:rPr>
              <a:t>SM</a:t>
            </a:r>
            <a:r>
              <a:rPr lang="en-US" sz="1400" dirty="0" smtClean="0">
                <a:solidFill>
                  <a:schemeClr val="tx1"/>
                </a:solidFill>
                <a:latin typeface="+mn-lt"/>
                <a:sym typeface="Arial" charset="0"/>
              </a:rPr>
              <a:t> is </a:t>
            </a:r>
            <a:r>
              <a:rPr lang="en-US" sz="1400" dirty="0">
                <a:solidFill>
                  <a:schemeClr val="tx1"/>
                </a:solidFill>
                <a:latin typeface="+mn-lt"/>
                <a:sym typeface="Arial" charset="0"/>
              </a:rPr>
              <a:t>the ingredient behind our products that turns disparate information into meaningful insights. </a:t>
            </a:r>
            <a:r>
              <a:rPr lang="en-US" sz="1400" dirty="0" smtClean="0">
                <a:solidFill>
                  <a:schemeClr val="tx1"/>
                </a:solidFill>
                <a:latin typeface="+mn-lt"/>
                <a:sym typeface="Arial" charset="0"/>
              </a:rPr>
              <a:t>This technology </a:t>
            </a:r>
            <a:r>
              <a:rPr lang="en-US" sz="1400" dirty="0">
                <a:solidFill>
                  <a:schemeClr val="tx1"/>
                </a:solidFill>
                <a:latin typeface="+mn-lt"/>
                <a:sym typeface="Arial" charset="0"/>
              </a:rPr>
              <a:t>enables customers using our products to identify, link and organize information quickly with a high degree of accuracy.</a:t>
            </a:r>
          </a:p>
        </p:txBody>
      </p:sp>
      <p:sp>
        <p:nvSpPr>
          <p:cNvPr id="19" name="Rectangle 13"/>
          <p:cNvSpPr>
            <a:spLocks/>
          </p:cNvSpPr>
          <p:nvPr/>
        </p:nvSpPr>
        <p:spPr bwMode="auto">
          <a:xfrm>
            <a:off x="382947" y="4558918"/>
            <a:ext cx="3053963" cy="1393985"/>
          </a:xfrm>
          <a:prstGeom prst="rect">
            <a:avLst/>
          </a:prstGeom>
          <a:noFill/>
          <a:ln w="12700">
            <a:noFill/>
            <a:miter lim="800000"/>
            <a:headEnd/>
            <a:tailEnd/>
          </a:ln>
        </p:spPr>
        <p:txBody>
          <a:bodyPr lIns="0" tIns="0" rIns="45155" bIns="0"/>
          <a:lstStyle/>
          <a:p>
            <a:pPr marL="44450">
              <a:spcAft>
                <a:spcPts val="600"/>
              </a:spcAft>
            </a:pPr>
            <a:r>
              <a:rPr lang="en-US" sz="1400" dirty="0">
                <a:solidFill>
                  <a:srgbClr val="FF0000"/>
                </a:solidFill>
                <a:latin typeface="+mn-lt"/>
                <a:cs typeface="Arial Bold" charset="0"/>
                <a:sym typeface="Arial Bold" charset="0"/>
              </a:rPr>
              <a:t>Get a </a:t>
            </a:r>
            <a:r>
              <a:rPr lang="en-US" sz="1400" dirty="0" smtClean="0">
                <a:solidFill>
                  <a:srgbClr val="FF0000"/>
                </a:solidFill>
                <a:latin typeface="+mn-lt"/>
                <a:cs typeface="Arial Bold" charset="0"/>
                <a:sym typeface="Arial Bold" charset="0"/>
              </a:rPr>
              <a:t>more </a:t>
            </a:r>
            <a:r>
              <a:rPr lang="en-US" sz="1400" dirty="0">
                <a:solidFill>
                  <a:srgbClr val="FF0000"/>
                </a:solidFill>
                <a:latin typeface="+mn-lt"/>
                <a:cs typeface="Arial Bold" charset="0"/>
                <a:sym typeface="Arial Bold" charset="0"/>
              </a:rPr>
              <a:t>c</a:t>
            </a:r>
            <a:r>
              <a:rPr lang="en-US" sz="1400" dirty="0" smtClean="0">
                <a:solidFill>
                  <a:srgbClr val="FF0000"/>
                </a:solidFill>
                <a:latin typeface="+mn-lt"/>
                <a:cs typeface="Arial Bold" charset="0"/>
                <a:sym typeface="Arial Bold" charset="0"/>
              </a:rPr>
              <a:t>omplete picture</a:t>
            </a:r>
            <a:endParaRPr lang="en-US" sz="1400" dirty="0">
              <a:solidFill>
                <a:srgbClr val="FF0000"/>
              </a:solidFill>
              <a:latin typeface="+mn-lt"/>
              <a:cs typeface="Arial Bold" charset="0"/>
              <a:sym typeface="Arial Bold" charset="0"/>
            </a:endParaRPr>
          </a:p>
          <a:p>
            <a:pPr marL="44450">
              <a:spcAft>
                <a:spcPts val="600"/>
              </a:spcAft>
            </a:pPr>
            <a:r>
              <a:rPr lang="en-US" sz="1400" dirty="0">
                <a:solidFill>
                  <a:schemeClr val="tx1"/>
                </a:solidFill>
                <a:latin typeface="+mn-lt"/>
                <a:cs typeface="Arial" charset="0"/>
                <a:sym typeface="Arial" charset="0"/>
              </a:rPr>
              <a:t>Make intelligent information connections beyond the obvious by drawing insights from both traditional and new sources of data.</a:t>
            </a:r>
          </a:p>
        </p:txBody>
      </p:sp>
      <p:sp>
        <p:nvSpPr>
          <p:cNvPr id="20" name="Rectangle 14"/>
          <p:cNvSpPr>
            <a:spLocks/>
          </p:cNvSpPr>
          <p:nvPr/>
        </p:nvSpPr>
        <p:spPr bwMode="auto">
          <a:xfrm>
            <a:off x="3483172" y="4562737"/>
            <a:ext cx="2742342" cy="1478971"/>
          </a:xfrm>
          <a:prstGeom prst="rect">
            <a:avLst/>
          </a:prstGeom>
          <a:noFill/>
          <a:ln w="12700">
            <a:noFill/>
            <a:miter lim="800000"/>
            <a:headEnd/>
            <a:tailEnd/>
          </a:ln>
        </p:spPr>
        <p:txBody>
          <a:bodyPr lIns="0" tIns="0" rIns="45155" bIns="0"/>
          <a:lstStyle/>
          <a:p>
            <a:pPr marL="44450">
              <a:spcAft>
                <a:spcPts val="600"/>
              </a:spcAft>
            </a:pPr>
            <a:r>
              <a:rPr lang="en-US" sz="1400" dirty="0">
                <a:solidFill>
                  <a:srgbClr val="FF0000"/>
                </a:solidFill>
                <a:latin typeface="+mn-lt"/>
                <a:cs typeface="Arial Bold" charset="0"/>
                <a:sym typeface="Arial Bold" charset="0"/>
              </a:rPr>
              <a:t>Better </a:t>
            </a:r>
            <a:r>
              <a:rPr lang="en-US" sz="1400" dirty="0" smtClean="0">
                <a:solidFill>
                  <a:srgbClr val="FF0000"/>
                </a:solidFill>
                <a:latin typeface="+mn-lt"/>
                <a:cs typeface="Arial Bold" charset="0"/>
                <a:sym typeface="Arial Bold" charset="0"/>
              </a:rPr>
              <a:t>results</a:t>
            </a:r>
            <a:r>
              <a:rPr lang="en-US" sz="1400" dirty="0">
                <a:solidFill>
                  <a:srgbClr val="FF0000"/>
                </a:solidFill>
                <a:latin typeface="+mn-lt"/>
                <a:cs typeface="Arial Bold" charset="0"/>
                <a:sym typeface="Arial Bold" charset="0"/>
              </a:rPr>
              <a:t>, </a:t>
            </a:r>
            <a:r>
              <a:rPr lang="en-US" sz="1400" dirty="0" smtClean="0">
                <a:solidFill>
                  <a:srgbClr val="FF0000"/>
                </a:solidFill>
                <a:latin typeface="+mn-lt"/>
                <a:cs typeface="Arial Bold" charset="0"/>
                <a:sym typeface="Arial Bold" charset="0"/>
              </a:rPr>
              <a:t>faster</a:t>
            </a:r>
            <a:endParaRPr lang="en-US" sz="1400" dirty="0">
              <a:solidFill>
                <a:srgbClr val="FF0000"/>
              </a:solidFill>
              <a:latin typeface="+mn-lt"/>
              <a:cs typeface="Arial Bold" charset="0"/>
              <a:sym typeface="Arial Bold" charset="0"/>
            </a:endParaRPr>
          </a:p>
          <a:p>
            <a:pPr marL="44450">
              <a:spcAft>
                <a:spcPts val="600"/>
              </a:spcAft>
            </a:pPr>
            <a:r>
              <a:rPr lang="en-US" sz="1400" dirty="0">
                <a:solidFill>
                  <a:schemeClr val="tx1"/>
                </a:solidFill>
                <a:latin typeface="+mn-lt"/>
                <a:cs typeface="Arial" charset="0"/>
                <a:sym typeface="Arial" charset="0"/>
              </a:rPr>
              <a:t>Use the fastest technology for processing large amounts of data to help you solve cases more quickly and confidently.</a:t>
            </a:r>
          </a:p>
        </p:txBody>
      </p:sp>
      <p:sp>
        <p:nvSpPr>
          <p:cNvPr id="21" name="Rectangle 15"/>
          <p:cNvSpPr>
            <a:spLocks/>
          </p:cNvSpPr>
          <p:nvPr/>
        </p:nvSpPr>
        <p:spPr bwMode="auto">
          <a:xfrm>
            <a:off x="6395472" y="4558918"/>
            <a:ext cx="2671930" cy="1491502"/>
          </a:xfrm>
          <a:prstGeom prst="rect">
            <a:avLst/>
          </a:prstGeom>
          <a:noFill/>
          <a:ln w="12700">
            <a:noFill/>
            <a:miter lim="800000"/>
            <a:headEnd/>
            <a:tailEnd/>
          </a:ln>
        </p:spPr>
        <p:txBody>
          <a:bodyPr lIns="0" tIns="0" rIns="45155" bIns="0"/>
          <a:lstStyle/>
          <a:p>
            <a:pPr marL="44450">
              <a:spcAft>
                <a:spcPts val="600"/>
              </a:spcAft>
            </a:pPr>
            <a:r>
              <a:rPr lang="en-US" sz="1400" dirty="0">
                <a:solidFill>
                  <a:srgbClr val="FF0000"/>
                </a:solidFill>
                <a:latin typeface="+mn-lt"/>
                <a:cs typeface="Arial Bold" charset="0"/>
                <a:sym typeface="Arial Bold" charset="0"/>
              </a:rPr>
              <a:t>Protect private </a:t>
            </a:r>
            <a:r>
              <a:rPr lang="en-US" sz="1400" dirty="0" smtClean="0">
                <a:solidFill>
                  <a:srgbClr val="FF0000"/>
                </a:solidFill>
                <a:latin typeface="+mn-lt"/>
                <a:cs typeface="Arial Bold" charset="0"/>
                <a:sym typeface="Arial Bold" charset="0"/>
              </a:rPr>
              <a:t>information</a:t>
            </a:r>
            <a:endParaRPr lang="en-US" sz="1400" dirty="0">
              <a:solidFill>
                <a:srgbClr val="FF0000"/>
              </a:solidFill>
              <a:latin typeface="+mn-lt"/>
              <a:cs typeface="Arial Bold" charset="0"/>
              <a:sym typeface="Arial Bold" charset="0"/>
            </a:endParaRPr>
          </a:p>
          <a:p>
            <a:pPr marL="44450">
              <a:spcAft>
                <a:spcPts val="600"/>
              </a:spcAft>
            </a:pPr>
            <a:r>
              <a:rPr lang="en-US" sz="1400" dirty="0">
                <a:solidFill>
                  <a:schemeClr val="tx1"/>
                </a:solidFill>
                <a:latin typeface="+mn-lt"/>
                <a:cs typeface="Arial" charset="0"/>
                <a:sym typeface="Arial" charset="0"/>
              </a:rPr>
              <a:t>Keep customer SSNs and FEINs secure and enjoy peace of mind knowing you are taking steps to observe the highest levels of privacy and compliance.</a:t>
            </a:r>
          </a:p>
        </p:txBody>
      </p:sp>
    </p:spTree>
    <p:extLst>
      <p:ext uri="{BB962C8B-B14F-4D97-AF65-F5344CB8AC3E}">
        <p14:creationId xmlns:p14="http://schemas.microsoft.com/office/powerpoint/2010/main" val="487182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idx="1"/>
          </p:nvPr>
        </p:nvSpPr>
        <p:spPr>
          <a:xfrm>
            <a:off x="363538" y="3071813"/>
            <a:ext cx="8455025" cy="376237"/>
          </a:xfrm>
        </p:spPr>
        <p:txBody>
          <a:bodyPr/>
          <a:lstStyle/>
          <a:p>
            <a:pPr eaLnBrk="1" hangingPunct="1"/>
            <a:r>
              <a:rPr lang="en-US" dirty="0" smtClean="0">
                <a:ea typeface="ＭＳ Ｐゴシック" pitchFamily="34" charset="-128"/>
              </a:rPr>
              <a:t>Case Studies</a:t>
            </a:r>
          </a:p>
        </p:txBody>
      </p:sp>
    </p:spTree>
    <p:extLst>
      <p:ext uri="{BB962C8B-B14F-4D97-AF65-F5344CB8AC3E}">
        <p14:creationId xmlns:p14="http://schemas.microsoft.com/office/powerpoint/2010/main" val="842782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07963" y="177800"/>
            <a:ext cx="8791575" cy="620713"/>
          </a:xfrm>
          <a:prstGeom prst="rect">
            <a:avLst/>
          </a:prstGeom>
        </p:spPr>
        <p:txBody>
          <a:bodyPr/>
          <a:lstStyle/>
          <a:p>
            <a:pPr defTabSz="457200" fontAlgn="base">
              <a:spcBef>
                <a:spcPct val="0"/>
              </a:spcBef>
              <a:spcAft>
                <a:spcPct val="0"/>
              </a:spcAft>
              <a:defRPr/>
            </a:pPr>
            <a:r>
              <a:rPr lang="en-US" sz="2000" b="1" dirty="0" smtClean="0">
                <a:solidFill>
                  <a:schemeClr val="bg1"/>
                </a:solidFill>
                <a:latin typeface="+mj-lt"/>
                <a:ea typeface="ＭＳ Ｐゴシック" charset="0"/>
                <a:cs typeface="ＭＳ Ｐゴシック" charset="0"/>
              </a:rPr>
              <a:t>Case Study: Fraud in Medicaid</a:t>
            </a:r>
            <a:endParaRPr lang="en-US" sz="2000" b="1" dirty="0">
              <a:solidFill>
                <a:schemeClr val="bg1"/>
              </a:solidFill>
              <a:latin typeface="+mj-lt"/>
              <a:ea typeface="ＭＳ Ｐゴシック" charset="0"/>
              <a:cs typeface="ＭＳ Ｐゴシック" charset="0"/>
            </a:endParaRPr>
          </a:p>
        </p:txBody>
      </p:sp>
      <p:pic>
        <p:nvPicPr>
          <p:cNvPr id="10" name="Picture 2" descr="BillGraph2-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77260" y="1182287"/>
            <a:ext cx="4425559" cy="24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207963" y="914399"/>
            <a:ext cx="4038600" cy="5654675"/>
          </a:xfrm>
          <a:prstGeom prst="rect">
            <a:avLst/>
          </a:prstGeom>
          <a:noFill/>
          <a:ln w="9525">
            <a:noFill/>
            <a:miter lim="800000"/>
            <a:headEnd/>
            <a:tailEnd/>
          </a:ln>
        </p:spPr>
        <p:txBody>
          <a:bodyPr/>
          <a:lstStyle/>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Scenario </a:t>
            </a:r>
            <a:endParaRPr lang="en-US" sz="1200" b="1" dirty="0">
              <a:solidFill>
                <a:srgbClr val="141313"/>
              </a:solidFill>
              <a:ea typeface="ＭＳ Ｐゴシック" charset="0"/>
            </a:endParaRPr>
          </a:p>
          <a:p>
            <a:pPr defTabSz="912813" fontAlgn="base">
              <a:lnSpc>
                <a:spcPct val="90000"/>
              </a:lnSpc>
              <a:spcBef>
                <a:spcPct val="15000"/>
              </a:spcBef>
              <a:spcAft>
                <a:spcPct val="25000"/>
              </a:spcAft>
              <a:defRPr/>
            </a:pPr>
            <a:r>
              <a:rPr lang="en-US" sz="1200" dirty="0" smtClean="0">
                <a:solidFill>
                  <a:srgbClr val="141313"/>
                </a:solidFill>
                <a:ea typeface="ＭＳ Ｐゴシック" charset="0"/>
              </a:rPr>
              <a:t>Proof of concept for Office of the Medicaid Inspector Generation (OMIG) of large Northeastern state. Social groups game the Medicaid system which results in fraud and improper payments.</a:t>
            </a:r>
            <a:endParaRPr lang="en-US" sz="1200" dirty="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b="1"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Task</a:t>
            </a:r>
            <a:endParaRPr lang="en-US" sz="1200" b="1" dirty="0">
              <a:solidFill>
                <a:srgbClr val="141313"/>
              </a:solidFill>
              <a:ea typeface="ＭＳ Ｐゴシック" charset="0"/>
            </a:endParaRPr>
          </a:p>
          <a:p>
            <a:pPr defTabSz="912813" eaLnBrk="0" fontAlgn="base" hangingPunct="0">
              <a:spcBef>
                <a:spcPct val="20000"/>
              </a:spcBef>
              <a:spcAft>
                <a:spcPct val="0"/>
              </a:spcAft>
              <a:defRPr/>
            </a:pPr>
            <a:r>
              <a:rPr lang="en-US" sz="1200" dirty="0" smtClean="0">
                <a:solidFill>
                  <a:srgbClr val="141313"/>
                </a:solidFill>
                <a:ea typeface="ＭＳ Ｐゴシック" charset="0"/>
              </a:rPr>
              <a:t>Given a large list of names and addresses, identify social clusters of Medicaid recipients living in expensive houses, driving expensive </a:t>
            </a:r>
            <a:r>
              <a:rPr lang="en-US" sz="1200" dirty="0" smtClean="0">
                <a:solidFill>
                  <a:srgbClr val="141313"/>
                </a:solidFill>
              </a:rPr>
              <a:t> cars</a:t>
            </a:r>
            <a:r>
              <a:rPr lang="en-US" sz="1200" dirty="0" smtClean="0">
                <a:solidFill>
                  <a:srgbClr val="141313"/>
                </a:solidFill>
                <a:ea typeface="ＭＳ Ｐゴシック" charset="0"/>
              </a:rPr>
              <a:t>.</a:t>
            </a:r>
            <a:endParaRPr lang="en-US" sz="1200" dirty="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dirty="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Result</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Interesting recipients were identified using asset</a:t>
            </a:r>
          </a:p>
          <a:p>
            <a:pPr marL="342900" indent="-342900" defTabSz="912813" fontAlgn="base">
              <a:lnSpc>
                <a:spcPct val="90000"/>
              </a:lnSpc>
              <a:spcBef>
                <a:spcPct val="15000"/>
              </a:spcBef>
              <a:spcAft>
                <a:spcPct val="25000"/>
              </a:spcAft>
              <a:defRPr/>
            </a:pPr>
            <a:r>
              <a:rPr lang="en-US" sz="1200" dirty="0">
                <a:solidFill>
                  <a:srgbClr val="141313"/>
                </a:solidFill>
                <a:ea typeface="ＭＳ Ｐゴシック" charset="0"/>
              </a:rPr>
              <a:t>v</a:t>
            </a:r>
            <a:r>
              <a:rPr lang="en-US" sz="1200" dirty="0" smtClean="0">
                <a:solidFill>
                  <a:srgbClr val="141313"/>
                </a:solidFill>
                <a:ea typeface="ＭＳ Ｐゴシック" charset="0"/>
              </a:rPr>
              <a:t>ariables, revealing hundreds of high-end </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automobiles and properties.</a:t>
            </a:r>
          </a:p>
          <a:p>
            <a:pPr marL="342900" indent="-342900" defTabSz="912813" fontAlgn="base">
              <a:lnSpc>
                <a:spcPct val="90000"/>
              </a:lnSpc>
              <a:spcBef>
                <a:spcPct val="15000"/>
              </a:spcBef>
              <a:spcAft>
                <a:spcPct val="25000"/>
              </a:spcAft>
              <a:defRPr/>
            </a:pPr>
            <a:endParaRPr lang="en-US" sz="1200"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Leveraging the Public Data Social Graph, large social </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groups of interesting recipients were identified</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along with links to provider networks.</a:t>
            </a:r>
          </a:p>
          <a:p>
            <a:pPr marL="342900" indent="-342900" defTabSz="912813" fontAlgn="base">
              <a:lnSpc>
                <a:spcPct val="90000"/>
              </a:lnSpc>
              <a:spcBef>
                <a:spcPct val="15000"/>
              </a:spcBef>
              <a:spcAft>
                <a:spcPct val="25000"/>
              </a:spcAft>
              <a:defRPr/>
            </a:pPr>
            <a:endParaRPr lang="en-US" sz="1200"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The analysis identified key individuals not in the data</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supplied along with connections to suspicious</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volumes of “property flipping” potentially indicative</a:t>
            </a:r>
          </a:p>
          <a:p>
            <a:pPr marL="342900" indent="-342900" defTabSz="912813" fontAlgn="base">
              <a:lnSpc>
                <a:spcPct val="90000"/>
              </a:lnSpc>
              <a:spcBef>
                <a:spcPct val="15000"/>
              </a:spcBef>
              <a:spcAft>
                <a:spcPct val="25000"/>
              </a:spcAft>
              <a:defRPr/>
            </a:pPr>
            <a:r>
              <a:rPr lang="en-US" sz="1200" dirty="0" smtClean="0">
                <a:solidFill>
                  <a:srgbClr val="141313"/>
                </a:solidFill>
                <a:ea typeface="ＭＳ Ｐゴシック" charset="0"/>
              </a:rPr>
              <a:t>of mortgage fraud and money laundering</a:t>
            </a:r>
          </a:p>
          <a:p>
            <a:pPr marL="342900" indent="-342900" defTabSz="912813" fontAlgn="base">
              <a:lnSpc>
                <a:spcPct val="90000"/>
              </a:lnSpc>
              <a:spcBef>
                <a:spcPct val="15000"/>
              </a:spcBef>
              <a:spcAft>
                <a:spcPct val="25000"/>
              </a:spcAft>
              <a:defRPr/>
            </a:pPr>
            <a:endParaRPr lang="en-US" sz="1200"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dirty="0">
              <a:solidFill>
                <a:srgbClr val="141313"/>
              </a:solidFill>
              <a:ea typeface="ＭＳ Ｐゴシック"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4217" y="3601403"/>
            <a:ext cx="4231004" cy="274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87822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07963" y="914399"/>
            <a:ext cx="4038600" cy="5654675"/>
          </a:xfrm>
          <a:prstGeom prst="rect">
            <a:avLst/>
          </a:prstGeom>
          <a:noFill/>
          <a:ln w="9525">
            <a:noFill/>
            <a:miter lim="800000"/>
            <a:headEnd/>
            <a:tailEnd/>
          </a:ln>
        </p:spPr>
        <p:txBody>
          <a:bodyPr/>
          <a:lstStyle/>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Scenario </a:t>
            </a:r>
            <a:endParaRPr lang="en-US" sz="1200" b="1" dirty="0">
              <a:solidFill>
                <a:srgbClr val="141313"/>
              </a:solidFill>
              <a:ea typeface="ＭＳ Ｐゴシック" charset="0"/>
            </a:endParaRPr>
          </a:p>
          <a:p>
            <a:pPr defTabSz="912813" fontAlgn="base">
              <a:lnSpc>
                <a:spcPct val="90000"/>
              </a:lnSpc>
              <a:spcBef>
                <a:spcPct val="15000"/>
              </a:spcBef>
              <a:spcAft>
                <a:spcPct val="25000"/>
              </a:spcAft>
              <a:defRPr/>
            </a:pPr>
            <a:r>
              <a:rPr lang="en-US" sz="1200" dirty="0" smtClean="0">
                <a:solidFill>
                  <a:srgbClr val="141313"/>
                </a:solidFill>
                <a:ea typeface="ＭＳ Ｐゴシック" charset="0"/>
              </a:rPr>
              <a:t>Healthcare insurers need better analytics to identify drug seeking behavior and schemes that recruit members to use their membership fraudulently.  </a:t>
            </a:r>
          </a:p>
          <a:p>
            <a:pPr defTabSz="912813" fontAlgn="base">
              <a:lnSpc>
                <a:spcPct val="90000"/>
              </a:lnSpc>
              <a:spcBef>
                <a:spcPct val="15000"/>
              </a:spcBef>
              <a:spcAft>
                <a:spcPct val="25000"/>
              </a:spcAft>
              <a:defRPr/>
            </a:pPr>
            <a:r>
              <a:rPr lang="en-US" sz="1200" dirty="0" smtClean="0">
                <a:solidFill>
                  <a:srgbClr val="141313"/>
                </a:solidFill>
                <a:ea typeface="ＭＳ Ｐゴシック" charset="0"/>
              </a:rPr>
              <a:t>Groups of people collude to source schedule drugs through multiple members to avoid being detected by rules based systems.</a:t>
            </a:r>
          </a:p>
          <a:p>
            <a:pPr defTabSz="912813" fontAlgn="base">
              <a:lnSpc>
                <a:spcPct val="90000"/>
              </a:lnSpc>
              <a:spcBef>
                <a:spcPct val="15000"/>
              </a:spcBef>
              <a:spcAft>
                <a:spcPct val="25000"/>
              </a:spcAft>
              <a:defRPr/>
            </a:pPr>
            <a:r>
              <a:rPr lang="en-US" sz="1200" dirty="0" smtClean="0">
                <a:solidFill>
                  <a:srgbClr val="141313"/>
                </a:solidFill>
                <a:ea typeface="ＭＳ Ｐゴシック" charset="0"/>
              </a:rPr>
              <a:t/>
            </a:r>
            <a:br>
              <a:rPr lang="en-US" sz="1200" dirty="0" smtClean="0">
                <a:solidFill>
                  <a:srgbClr val="141313"/>
                </a:solidFill>
                <a:ea typeface="ＭＳ Ｐゴシック" charset="0"/>
              </a:rPr>
            </a:br>
            <a:r>
              <a:rPr lang="en-US" sz="1200" dirty="0" smtClean="0">
                <a:solidFill>
                  <a:srgbClr val="141313"/>
                </a:solidFill>
                <a:ea typeface="ＭＳ Ｐゴシック" charset="0"/>
              </a:rPr>
              <a:t>Providers recruit members to provide and escalate services that are not rendered.</a:t>
            </a:r>
          </a:p>
          <a:p>
            <a:pPr marL="342900" indent="-342900" defTabSz="912813" fontAlgn="base">
              <a:lnSpc>
                <a:spcPct val="90000"/>
              </a:lnSpc>
              <a:spcBef>
                <a:spcPct val="15000"/>
              </a:spcBef>
              <a:spcAft>
                <a:spcPct val="25000"/>
              </a:spcAft>
              <a:defRPr/>
            </a:pPr>
            <a:endParaRPr lang="en-US" sz="1200" b="1"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Task</a:t>
            </a:r>
            <a:endParaRPr lang="en-US" sz="1200" b="1" dirty="0">
              <a:solidFill>
                <a:srgbClr val="141313"/>
              </a:solidFill>
              <a:ea typeface="ＭＳ Ｐゴシック" charset="0"/>
            </a:endParaRPr>
          </a:p>
          <a:p>
            <a:pPr defTabSz="912813" eaLnBrk="0" fontAlgn="base" hangingPunct="0">
              <a:spcBef>
                <a:spcPct val="20000"/>
              </a:spcBef>
              <a:spcAft>
                <a:spcPct val="0"/>
              </a:spcAft>
              <a:defRPr/>
            </a:pPr>
            <a:r>
              <a:rPr lang="en-US" sz="1200" dirty="0" smtClean="0">
                <a:solidFill>
                  <a:srgbClr val="141313"/>
                </a:solidFill>
                <a:ea typeface="ＭＳ Ｐゴシック" charset="0"/>
              </a:rPr>
              <a:t>Given a large set of prescriptions. Calculate normal social distributions of each brand and detect where there is an unusual socialization of prescriptions  and services.</a:t>
            </a:r>
            <a:endParaRPr lang="en-US" sz="1200" dirty="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dirty="0">
              <a:solidFill>
                <a:srgbClr val="141313"/>
              </a:solidFill>
              <a:ea typeface="ＭＳ Ｐゴシック" charset="0"/>
            </a:endParaRPr>
          </a:p>
          <a:p>
            <a:pPr marL="342900" indent="-342900" defTabSz="912813" fontAlgn="base">
              <a:lnSpc>
                <a:spcPct val="90000"/>
              </a:lnSpc>
              <a:spcBef>
                <a:spcPct val="15000"/>
              </a:spcBef>
              <a:spcAft>
                <a:spcPct val="25000"/>
              </a:spcAft>
              <a:defRPr/>
            </a:pPr>
            <a:r>
              <a:rPr lang="en-US" sz="1200" b="1" dirty="0" smtClean="0">
                <a:solidFill>
                  <a:srgbClr val="141313"/>
                </a:solidFill>
                <a:ea typeface="ＭＳ Ｐゴシック" charset="0"/>
              </a:rPr>
              <a:t>Result</a:t>
            </a:r>
          </a:p>
          <a:p>
            <a:pPr defTabSz="912813" fontAlgn="base">
              <a:lnSpc>
                <a:spcPct val="90000"/>
              </a:lnSpc>
              <a:spcBef>
                <a:spcPct val="15000"/>
              </a:spcBef>
              <a:spcAft>
                <a:spcPct val="25000"/>
              </a:spcAft>
              <a:defRPr/>
            </a:pPr>
            <a:r>
              <a:rPr lang="en-US" sz="1200" dirty="0" smtClean="0">
                <a:solidFill>
                  <a:srgbClr val="141313"/>
                </a:solidFill>
              </a:rPr>
              <a:t>The analysis detected social groups that are sourcing </a:t>
            </a:r>
            <a:r>
              <a:rPr lang="en-US" sz="1200" dirty="0" err="1" smtClean="0">
                <a:solidFill>
                  <a:srgbClr val="141313"/>
                </a:solidFill>
              </a:rPr>
              <a:t>Vicodin</a:t>
            </a:r>
            <a:r>
              <a:rPr lang="en-US" sz="1200" dirty="0" smtClean="0">
                <a:solidFill>
                  <a:srgbClr val="141313"/>
                </a:solidFill>
              </a:rPr>
              <a:t> and other schedule drugs. Identifies prescribers and pharmacies involved to help the insurer focus investigations and intervene strategically to mitigate risk. </a:t>
            </a:r>
          </a:p>
          <a:p>
            <a:pPr marL="342900" indent="-342900" defTabSz="912813" fontAlgn="base">
              <a:lnSpc>
                <a:spcPct val="90000"/>
              </a:lnSpc>
              <a:spcBef>
                <a:spcPct val="15000"/>
              </a:spcBef>
              <a:spcAft>
                <a:spcPct val="25000"/>
              </a:spcAft>
              <a:defRPr/>
            </a:pPr>
            <a:endParaRPr lang="en-US" sz="1200" dirty="0" smtClean="0">
              <a:solidFill>
                <a:srgbClr val="141313"/>
              </a:solidFill>
              <a:ea typeface="ＭＳ Ｐゴシック" charset="0"/>
            </a:endParaRPr>
          </a:p>
          <a:p>
            <a:pPr marL="342900" indent="-342900" defTabSz="912813" fontAlgn="base">
              <a:lnSpc>
                <a:spcPct val="90000"/>
              </a:lnSpc>
              <a:spcBef>
                <a:spcPct val="15000"/>
              </a:spcBef>
              <a:spcAft>
                <a:spcPct val="25000"/>
              </a:spcAft>
              <a:defRPr/>
            </a:pPr>
            <a:endParaRPr lang="en-US" sz="1200" dirty="0">
              <a:solidFill>
                <a:srgbClr val="141313"/>
              </a:solidFill>
              <a:ea typeface="ＭＳ Ｐゴシック" charset="0"/>
            </a:endParaRPr>
          </a:p>
        </p:txBody>
      </p:sp>
      <p:pic>
        <p:nvPicPr>
          <p:cNvPr id="6" name="Picture 5"/>
          <p:cNvPicPr/>
          <p:nvPr/>
        </p:nvPicPr>
        <p:blipFill>
          <a:blip r:embed="rId2" cstate="print"/>
          <a:stretch>
            <a:fillRect/>
          </a:stretch>
        </p:blipFill>
        <p:spPr>
          <a:xfrm>
            <a:off x="5303520" y="1620520"/>
            <a:ext cx="3371215" cy="2602865"/>
          </a:xfrm>
          <a:prstGeom prst="rect">
            <a:avLst/>
          </a:prstGeom>
        </p:spPr>
      </p:pic>
      <p:sp>
        <p:nvSpPr>
          <p:cNvPr id="8"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
        <p:nvSpPr>
          <p:cNvPr id="7" name="Title 1"/>
          <p:cNvSpPr txBox="1">
            <a:spLocks/>
          </p:cNvSpPr>
          <p:nvPr/>
        </p:nvSpPr>
        <p:spPr>
          <a:xfrm>
            <a:off x="207963" y="177800"/>
            <a:ext cx="8791575" cy="620713"/>
          </a:xfrm>
          <a:prstGeom prst="rect">
            <a:avLst/>
          </a:prstGeom>
        </p:spPr>
        <p:txBody>
          <a:bodyPr/>
          <a:lstStyle/>
          <a:p>
            <a:pPr defTabSz="457200" fontAlgn="base">
              <a:spcBef>
                <a:spcPct val="0"/>
              </a:spcBef>
              <a:spcAft>
                <a:spcPct val="0"/>
              </a:spcAft>
              <a:defRPr/>
            </a:pPr>
            <a:r>
              <a:rPr lang="en-US" sz="2000" b="1" dirty="0" smtClean="0">
                <a:solidFill>
                  <a:schemeClr val="bg1"/>
                </a:solidFill>
                <a:latin typeface="+mj-lt"/>
                <a:ea typeface="ＭＳ Ｐゴシック" charset="0"/>
                <a:cs typeface="ＭＳ Ｐゴシック" charset="0"/>
              </a:rPr>
              <a:t>Case Study: Fraud in Prescription Drugs</a:t>
            </a:r>
            <a:endParaRPr lang="en-US" sz="2000" b="1" dirty="0">
              <a:solidFill>
                <a:schemeClr val="bg1"/>
              </a:solidFill>
              <a:latin typeface="+mj-lt"/>
              <a:ea typeface="ＭＳ Ｐゴシック" charset="0"/>
              <a:cs typeface="ＭＳ Ｐゴシック" charset="0"/>
            </a:endParaRPr>
          </a:p>
        </p:txBody>
      </p:sp>
    </p:spTree>
    <p:extLst>
      <p:ext uri="{BB962C8B-B14F-4D97-AF65-F5344CB8AC3E}">
        <p14:creationId xmlns:p14="http://schemas.microsoft.com/office/powerpoint/2010/main" val="2994612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228600" y="1143000"/>
            <a:ext cx="8458200" cy="5029200"/>
          </a:xfrm>
        </p:spPr>
        <p:txBody>
          <a:bodyPr/>
          <a:lstStyle/>
          <a:p>
            <a:pPr marL="0" indent="0" eaLnBrk="1" hangingPunct="1">
              <a:buFontTx/>
              <a:buNone/>
            </a:pPr>
            <a:r>
              <a:rPr lang="en-US" sz="1900" b="1" dirty="0" smtClean="0">
                <a:ea typeface="ＭＳ Ｐゴシック" pitchFamily="34" charset="-128"/>
              </a:rPr>
              <a:t>Scenario</a:t>
            </a:r>
          </a:p>
          <a:p>
            <a:pPr marL="0" indent="0" eaLnBrk="1" hangingPunct="1">
              <a:buClr>
                <a:srgbClr val="FF0000"/>
              </a:buClr>
            </a:pPr>
            <a:r>
              <a:rPr lang="en-US" sz="1600" dirty="0" smtClean="0">
                <a:ea typeface="ＭＳ Ｐゴシック" pitchFamily="34" charset="-128"/>
              </a:rPr>
              <a:t>One of the top 3 insurance providers using Oracle analytics products on multiple statistical model platforms with disparate technologies</a:t>
            </a:r>
          </a:p>
          <a:p>
            <a:pPr lvl="1" eaLnBrk="1" hangingPunct="1"/>
            <a:r>
              <a:rPr lang="en-US" sz="1200" dirty="0" smtClean="0">
                <a:ea typeface="ＭＳ Ｐゴシック" pitchFamily="34" charset="-128"/>
              </a:rPr>
              <a:t>Insurer issues request to re-run all past reports for a customer: 11.5M reports since 2004</a:t>
            </a:r>
          </a:p>
          <a:p>
            <a:pPr lvl="1" eaLnBrk="1" hangingPunct="1"/>
            <a:r>
              <a:rPr lang="en-US" sz="1200" dirty="0" smtClean="0">
                <a:ea typeface="ＭＳ Ｐゴシック" pitchFamily="34" charset="-128"/>
              </a:rPr>
              <a:t>Using their current technology infrastructure it would take </a:t>
            </a:r>
            <a:r>
              <a:rPr lang="en-US" sz="1200" dirty="0" smtClean="0">
                <a:solidFill>
                  <a:srgbClr val="CC0000"/>
                </a:solidFill>
                <a:ea typeface="ＭＳ Ｐゴシック" pitchFamily="34" charset="-128"/>
              </a:rPr>
              <a:t>100 days</a:t>
            </a:r>
            <a:r>
              <a:rPr lang="en-US" sz="1200" dirty="0" smtClean="0">
                <a:ea typeface="ＭＳ Ｐゴシック" pitchFamily="34" charset="-128"/>
              </a:rPr>
              <a:t> to run these 11.5M reports</a:t>
            </a:r>
          </a:p>
          <a:p>
            <a:pPr marL="0" indent="0" eaLnBrk="1" hangingPunct="1">
              <a:spcBef>
                <a:spcPct val="60000"/>
              </a:spcBef>
              <a:buFontTx/>
              <a:buNone/>
            </a:pPr>
            <a:r>
              <a:rPr lang="en-US" sz="1900" b="1" dirty="0" smtClean="0">
                <a:ea typeface="ＭＳ Ｐゴシック" pitchFamily="34" charset="-128"/>
              </a:rPr>
              <a:t>Task</a:t>
            </a:r>
          </a:p>
          <a:p>
            <a:pPr marL="0" indent="0" eaLnBrk="1" hangingPunct="1">
              <a:spcBef>
                <a:spcPct val="60000"/>
              </a:spcBef>
              <a:buFontTx/>
              <a:buNone/>
            </a:pPr>
            <a:r>
              <a:rPr lang="en-US" sz="1600" dirty="0" smtClean="0">
                <a:ea typeface="ＭＳ Ｐゴシック" pitchFamily="34" charset="-128"/>
              </a:rPr>
              <a:t>Migration of 75 different models, 74,000 lines of code and approximately 700 definitions to the HPCC</a:t>
            </a:r>
          </a:p>
          <a:p>
            <a:pPr lvl="1" eaLnBrk="1" hangingPunct="1"/>
            <a:r>
              <a:rPr lang="en-US" sz="1200" dirty="0" smtClean="0">
                <a:ea typeface="ＭＳ Ｐゴシック" pitchFamily="34" charset="-128"/>
              </a:rPr>
              <a:t>Models were migrated in 1 man month.</a:t>
            </a:r>
          </a:p>
          <a:p>
            <a:pPr lvl="1" eaLnBrk="1" hangingPunct="1"/>
            <a:r>
              <a:rPr lang="en-US" sz="1200" dirty="0" smtClean="0">
                <a:ea typeface="ＭＳ Ｐゴシック" pitchFamily="34" charset="-128"/>
              </a:rPr>
              <a:t>Using a small development system (and only one developer), we ran 11.5 million reports in </a:t>
            </a:r>
            <a:r>
              <a:rPr lang="en-US" sz="1200" dirty="0" smtClean="0">
                <a:solidFill>
                  <a:srgbClr val="CC0000"/>
                </a:solidFill>
                <a:ea typeface="ＭＳ Ｐゴシック" pitchFamily="34" charset="-128"/>
              </a:rPr>
              <a:t>66 minutes</a:t>
            </a:r>
            <a:r>
              <a:rPr lang="en-US" sz="1200" dirty="0" smtClean="0">
                <a:ea typeface="ＭＳ Ｐゴシック" pitchFamily="34" charset="-128"/>
              </a:rPr>
              <a:t> </a:t>
            </a:r>
          </a:p>
          <a:p>
            <a:pPr lvl="1" eaLnBrk="1" hangingPunct="1"/>
            <a:r>
              <a:rPr lang="en-US" sz="1200" dirty="0" smtClean="0">
                <a:ea typeface="ＭＳ Ｐゴシック" pitchFamily="34" charset="-128"/>
              </a:rPr>
              <a:t>Performance on a production-size system: </a:t>
            </a:r>
            <a:r>
              <a:rPr lang="en-US" sz="1200" dirty="0" smtClean="0">
                <a:solidFill>
                  <a:srgbClr val="BE0206"/>
                </a:solidFill>
                <a:ea typeface="ＭＳ Ｐゴシック" pitchFamily="34" charset="-128"/>
              </a:rPr>
              <a:t>30 minutes</a:t>
            </a:r>
          </a:p>
          <a:p>
            <a:pPr lvl="1" eaLnBrk="1" hangingPunct="1"/>
            <a:r>
              <a:rPr lang="en-US" sz="1200" dirty="0" smtClean="0">
                <a:ea typeface="ＭＳ Ｐゴシック" pitchFamily="34" charset="-128"/>
              </a:rPr>
              <a:t>Testing demonstrated our ability to work in batch or online</a:t>
            </a:r>
          </a:p>
          <a:p>
            <a:pPr marL="0" indent="0" eaLnBrk="1" hangingPunct="1">
              <a:spcBef>
                <a:spcPct val="60000"/>
              </a:spcBef>
              <a:buFontTx/>
              <a:buNone/>
            </a:pPr>
            <a:r>
              <a:rPr lang="en-US" sz="1900" b="1" dirty="0" smtClean="0">
                <a:ea typeface="ＭＳ Ｐゴシック" pitchFamily="34" charset="-128"/>
              </a:rPr>
              <a:t>Result</a:t>
            </a:r>
          </a:p>
          <a:p>
            <a:pPr lvl="1" eaLnBrk="1" hangingPunct="1">
              <a:spcBef>
                <a:spcPct val="35000"/>
              </a:spcBef>
            </a:pPr>
            <a:r>
              <a:rPr lang="en-US" sz="1400" dirty="0" smtClean="0">
                <a:ea typeface="ＭＳ Ｐゴシック" pitchFamily="34" charset="-128"/>
              </a:rPr>
              <a:t>Reduced manual work, increases reliability, and created capability to do new scores</a:t>
            </a:r>
          </a:p>
          <a:p>
            <a:pPr lvl="1">
              <a:spcBef>
                <a:spcPct val="35000"/>
              </a:spcBef>
            </a:pPr>
            <a:r>
              <a:rPr lang="en-US" sz="1400" dirty="0" smtClean="0">
                <a:ea typeface="ＭＳ Ｐゴシック" pitchFamily="34" charset="-128"/>
              </a:rPr>
              <a:t>Decreased development time from 1 year to several weeks; decreased run time from 100 days to 30 minutes</a:t>
            </a:r>
          </a:p>
          <a:p>
            <a:pPr lvl="1">
              <a:spcBef>
                <a:spcPct val="35000"/>
              </a:spcBef>
            </a:pPr>
            <a:r>
              <a:rPr lang="en-US" sz="1400" dirty="0" smtClean="0">
                <a:ea typeface="ＭＳ Ｐゴシック" pitchFamily="34" charset="-128"/>
              </a:rPr>
              <a:t>One HPCC (one infrastructure) translates into less people maintaining systems.</a:t>
            </a:r>
          </a:p>
          <a:p>
            <a:pPr lvl="1" eaLnBrk="1" hangingPunct="1">
              <a:spcBef>
                <a:spcPct val="35000"/>
              </a:spcBef>
            </a:pPr>
            <a:endParaRPr lang="en-US" sz="1600" dirty="0" smtClean="0">
              <a:ea typeface="ＭＳ Ｐゴシック" pitchFamily="34" charset="-128"/>
            </a:endParaRPr>
          </a:p>
          <a:p>
            <a:pPr lvl="1" eaLnBrk="1" hangingPunct="1">
              <a:spcBef>
                <a:spcPct val="35000"/>
              </a:spcBef>
            </a:pPr>
            <a:endParaRPr lang="en-US" sz="1600" dirty="0" smtClean="0">
              <a:ea typeface="ＭＳ Ｐゴシック" pitchFamily="34" charset="-128"/>
            </a:endParaRPr>
          </a:p>
          <a:p>
            <a:pPr lvl="1" eaLnBrk="1" hangingPunct="1">
              <a:buFontTx/>
              <a:buNone/>
            </a:pPr>
            <a:endParaRPr lang="en-US" sz="1600" dirty="0" smtClean="0">
              <a:ea typeface="ＭＳ Ｐゴシック" pitchFamily="34" charset="-128"/>
            </a:endParaRPr>
          </a:p>
        </p:txBody>
      </p:sp>
      <p:sp>
        <p:nvSpPr>
          <p:cNvPr id="7" name="Title 1"/>
          <p:cNvSpPr txBox="1">
            <a:spLocks/>
          </p:cNvSpPr>
          <p:nvPr/>
        </p:nvSpPr>
        <p:spPr>
          <a:xfrm>
            <a:off x="207963" y="177800"/>
            <a:ext cx="8791575" cy="620713"/>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ＭＳ Ｐゴシック" charset="0"/>
                <a:cs typeface="ＭＳ Ｐゴシック" charset="0"/>
              </a:rPr>
              <a:t>Case Study: Insurance</a:t>
            </a:r>
            <a:r>
              <a:rPr kumimoji="0" lang="en-US" sz="2000" b="1" i="0" u="none" strike="noStrike" kern="1200" cap="none" spc="0" normalizeH="0" noProof="0" dirty="0" smtClean="0">
                <a:ln>
                  <a:noFill/>
                </a:ln>
                <a:solidFill>
                  <a:schemeClr val="bg1"/>
                </a:solidFill>
                <a:effectLst/>
                <a:uLnTx/>
                <a:uFillTx/>
                <a:latin typeface="+mj-lt"/>
                <a:ea typeface="ＭＳ Ｐゴシック" charset="0"/>
                <a:cs typeface="ＭＳ Ｐゴシック" charset="0"/>
              </a:rPr>
              <a:t> Score From 100 Days To 30 Minutes</a:t>
            </a:r>
            <a:endParaRPr kumimoji="0" lang="en-US" sz="20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8"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9820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28600" y="1486599"/>
            <a:ext cx="2971800" cy="2908489"/>
          </a:xfrm>
          <a:prstGeom prst="rect">
            <a:avLst/>
          </a:prstGeom>
          <a:noFill/>
          <a:ln w="9525">
            <a:noFill/>
            <a:miter lim="800000"/>
            <a:headEnd/>
            <a:tailEnd/>
          </a:ln>
        </p:spPr>
        <p:txBody>
          <a:bodyPr anchor="ctr">
            <a:spAutoFit/>
          </a:bodyPr>
          <a:lstStyle/>
          <a:p>
            <a:pPr eaLnBrk="0" hangingPunct="0">
              <a:spcAft>
                <a:spcPts val="1200"/>
              </a:spcAft>
            </a:pPr>
            <a:r>
              <a:rPr lang="en-US" sz="1900" b="1" dirty="0">
                <a:latin typeface="+mj-lt"/>
                <a:cs typeface="Arial" pitchFamily="34" charset="0"/>
              </a:rPr>
              <a:t>Scenario</a:t>
            </a:r>
          </a:p>
          <a:p>
            <a:pPr eaLnBrk="0" hangingPunct="0">
              <a:spcAft>
                <a:spcPts val="1200"/>
              </a:spcAft>
            </a:pPr>
            <a:r>
              <a:rPr lang="en-US" sz="1600" dirty="0">
                <a:latin typeface="+mj-lt"/>
                <a:cs typeface="Arial" pitchFamily="34" charset="0"/>
              </a:rPr>
              <a:t>This view of carrier data shows seven known fraud claims and an additional linked claim. </a:t>
            </a:r>
          </a:p>
          <a:p>
            <a:pPr eaLnBrk="0" hangingPunct="0"/>
            <a:endParaRPr lang="en-US" sz="1600" dirty="0">
              <a:latin typeface="+mj-lt"/>
              <a:cs typeface="Arial" pitchFamily="34" charset="0"/>
            </a:endParaRPr>
          </a:p>
          <a:p>
            <a:pPr eaLnBrk="0" hangingPunct="0"/>
            <a:r>
              <a:rPr lang="en-US" sz="1600" dirty="0">
                <a:latin typeface="+mj-lt"/>
                <a:cs typeface="Arial" pitchFamily="34" charset="0"/>
              </a:rPr>
              <a:t>The Insurance company data </a:t>
            </a:r>
            <a:r>
              <a:rPr lang="en-US" sz="1600" b="1" dirty="0">
                <a:latin typeface="+mj-lt"/>
                <a:cs typeface="Arial" pitchFamily="34" charset="0"/>
              </a:rPr>
              <a:t>only finds a connection between two of the seven claims</a:t>
            </a:r>
            <a:r>
              <a:rPr lang="en-US" sz="1600" dirty="0">
                <a:latin typeface="+mj-lt"/>
                <a:cs typeface="Arial" pitchFamily="34" charset="0"/>
              </a:rPr>
              <a:t>, and only identified one other claim as being weakly connected.</a:t>
            </a:r>
          </a:p>
        </p:txBody>
      </p:sp>
      <p:pic>
        <p:nvPicPr>
          <p:cNvPr id="36867" name="Picture 7" descr="9_NEW_collusion.gif"/>
          <p:cNvPicPr>
            <a:picLocks noChangeAspect="1"/>
          </p:cNvPicPr>
          <p:nvPr/>
        </p:nvPicPr>
        <p:blipFill>
          <a:blip r:embed="rId3" cstate="print"/>
          <a:srcRect/>
          <a:stretch>
            <a:fillRect/>
          </a:stretch>
        </p:blipFill>
        <p:spPr bwMode="auto">
          <a:xfrm>
            <a:off x="3200400" y="1069975"/>
            <a:ext cx="5761038" cy="5043488"/>
          </a:xfrm>
          <a:prstGeom prst="rect">
            <a:avLst/>
          </a:prstGeom>
          <a:noFill/>
          <a:ln w="9525">
            <a:noFill/>
            <a:miter lim="800000"/>
            <a:headEnd/>
            <a:tailEnd/>
          </a:ln>
        </p:spPr>
      </p:pic>
      <p:sp>
        <p:nvSpPr>
          <p:cNvPr id="8"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
        <p:nvSpPr>
          <p:cNvPr id="6" name="Title 1"/>
          <p:cNvSpPr txBox="1">
            <a:spLocks/>
          </p:cNvSpPr>
          <p:nvPr/>
        </p:nvSpPr>
        <p:spPr>
          <a:xfrm>
            <a:off x="207963" y="177800"/>
            <a:ext cx="8791575" cy="620713"/>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ＭＳ Ｐゴシック" charset="0"/>
                <a:cs typeface="ＭＳ Ｐゴシック" charset="0"/>
              </a:rPr>
              <a:t>Case Study: Fraud</a:t>
            </a:r>
            <a:r>
              <a:rPr kumimoji="0" lang="en-US" sz="2000" b="1" i="0" u="none" strike="noStrike" kern="1200" cap="none" spc="0" normalizeH="0" noProof="0" dirty="0" smtClean="0">
                <a:ln>
                  <a:noFill/>
                </a:ln>
                <a:solidFill>
                  <a:schemeClr val="bg1"/>
                </a:solidFill>
                <a:effectLst/>
                <a:uLnTx/>
                <a:uFillTx/>
                <a:latin typeface="+mj-lt"/>
                <a:ea typeface="ＭＳ Ｐゴシック" charset="0"/>
                <a:cs typeface="ＭＳ Ｐゴシック" charset="0"/>
              </a:rPr>
              <a:t> &amp; Collusion in Auto Insurance Claims</a:t>
            </a:r>
            <a:endParaRPr kumimoji="0" lang="en-US" sz="20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extLst>
      <p:ext uri="{BB962C8B-B14F-4D97-AF65-F5344CB8AC3E}">
        <p14:creationId xmlns:p14="http://schemas.microsoft.com/office/powerpoint/2010/main" val="275922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10_NEW_collusion2.gif"/>
          <p:cNvPicPr>
            <a:picLocks noChangeAspect="1"/>
          </p:cNvPicPr>
          <p:nvPr/>
        </p:nvPicPr>
        <p:blipFill>
          <a:blip r:embed="rId3" cstate="print"/>
          <a:srcRect/>
          <a:stretch>
            <a:fillRect/>
          </a:stretch>
        </p:blipFill>
        <p:spPr bwMode="auto">
          <a:xfrm>
            <a:off x="3200400" y="1069975"/>
            <a:ext cx="5761038" cy="5043488"/>
          </a:xfrm>
          <a:prstGeom prst="rect">
            <a:avLst/>
          </a:prstGeom>
          <a:noFill/>
          <a:ln w="9525">
            <a:noFill/>
            <a:miter lim="800000"/>
            <a:headEnd/>
            <a:tailEnd/>
          </a:ln>
        </p:spPr>
      </p:pic>
      <p:sp>
        <p:nvSpPr>
          <p:cNvPr id="49154" name="Rectangle 5"/>
          <p:cNvSpPr>
            <a:spLocks noChangeArrowheads="1"/>
          </p:cNvSpPr>
          <p:nvPr/>
        </p:nvSpPr>
        <p:spPr bwMode="auto">
          <a:xfrm>
            <a:off x="228600" y="1295400"/>
            <a:ext cx="2819400" cy="4555093"/>
          </a:xfrm>
          <a:prstGeom prst="rect">
            <a:avLst/>
          </a:prstGeom>
          <a:noFill/>
          <a:ln w="9525">
            <a:noFill/>
            <a:miter lim="800000"/>
            <a:headEnd/>
            <a:tailEnd/>
          </a:ln>
        </p:spPr>
        <p:txBody>
          <a:bodyPr>
            <a:spAutoFit/>
          </a:bodyPr>
          <a:lstStyle/>
          <a:p>
            <a:pPr>
              <a:spcAft>
                <a:spcPts val="1800"/>
              </a:spcAft>
              <a:defRPr/>
            </a:pPr>
            <a:r>
              <a:rPr lang="en-US" sz="1900" b="1" dirty="0">
                <a:latin typeface="+mj-lt"/>
                <a:cs typeface="Arial" pitchFamily="34" charset="0"/>
              </a:rPr>
              <a:t>Task </a:t>
            </a:r>
          </a:p>
          <a:p>
            <a:pPr>
              <a:spcAft>
                <a:spcPts val="1800"/>
              </a:spcAft>
              <a:defRPr/>
            </a:pPr>
            <a:r>
              <a:rPr lang="en-US" sz="1600" dirty="0">
                <a:latin typeface="Arial" pitchFamily="34" charset="0"/>
                <a:cs typeface="Arial" pitchFamily="34" charset="0"/>
              </a:rPr>
              <a:t>After adding the </a:t>
            </a:r>
            <a:r>
              <a:rPr lang="en-US" sz="1600" dirty="0" err="1" smtClean="0">
                <a:latin typeface="Arial" pitchFamily="34" charset="0"/>
                <a:cs typeface="Arial" pitchFamily="34" charset="0"/>
              </a:rPr>
              <a:t>LexID</a:t>
            </a:r>
            <a:r>
              <a:rPr lang="en-US" sz="1600" dirty="0" smtClean="0">
                <a:latin typeface="Arial" pitchFamily="34" charset="0"/>
                <a:cs typeface="Arial" pitchFamily="34" charset="0"/>
              </a:rPr>
              <a:t> </a:t>
            </a:r>
            <a:r>
              <a:rPr lang="en-US" sz="1600" dirty="0">
                <a:latin typeface="Arial" pitchFamily="34" charset="0"/>
                <a:cs typeface="Arial" pitchFamily="34" charset="0"/>
              </a:rPr>
              <a:t>to the carrier Data, LexisNexis HPCC technology then added 2 additional </a:t>
            </a:r>
            <a:r>
              <a:rPr lang="en-US" sz="1600" dirty="0" smtClean="0">
                <a:latin typeface="Arial" pitchFamily="34" charset="0"/>
                <a:cs typeface="Arial" pitchFamily="34" charset="0"/>
              </a:rPr>
              <a:t>degrees of associations</a:t>
            </a:r>
            <a:endParaRPr lang="en-US" sz="1600" dirty="0">
              <a:latin typeface="Arial" pitchFamily="34" charset="0"/>
              <a:cs typeface="Arial" pitchFamily="34" charset="0"/>
            </a:endParaRPr>
          </a:p>
          <a:p>
            <a:pPr>
              <a:spcAft>
                <a:spcPts val="1800"/>
              </a:spcAft>
              <a:defRPr/>
            </a:pPr>
            <a:r>
              <a:rPr lang="en-US" sz="1900" b="1" dirty="0">
                <a:cs typeface="Arial" pitchFamily="34" charset="0"/>
              </a:rPr>
              <a:t>Result</a:t>
            </a:r>
          </a:p>
          <a:p>
            <a:pPr>
              <a:spcAft>
                <a:spcPts val="1800"/>
              </a:spcAft>
              <a:defRPr/>
            </a:pPr>
            <a:r>
              <a:rPr lang="en-US" sz="1600" dirty="0">
                <a:latin typeface="Arial" pitchFamily="34" charset="0"/>
                <a:cs typeface="Arial" pitchFamily="34" charset="0"/>
              </a:rPr>
              <a:t>The results showed </a:t>
            </a:r>
            <a:r>
              <a:rPr lang="en-US" sz="1600" b="1" dirty="0">
                <a:latin typeface="Arial" pitchFamily="34" charset="0"/>
                <a:cs typeface="Arial" pitchFamily="34" charset="0"/>
              </a:rPr>
              <a:t>two family groups interconnected on all of these seven claims</a:t>
            </a:r>
            <a:r>
              <a:rPr lang="en-US" sz="1600" dirty="0">
                <a:latin typeface="Arial" pitchFamily="34" charset="0"/>
                <a:cs typeface="Arial" pitchFamily="34" charset="0"/>
              </a:rPr>
              <a:t>. </a:t>
            </a:r>
          </a:p>
          <a:p>
            <a:pPr>
              <a:spcAft>
                <a:spcPts val="1800"/>
              </a:spcAft>
              <a:defRPr/>
            </a:pPr>
            <a:r>
              <a:rPr lang="en-US" sz="1600" dirty="0">
                <a:latin typeface="Arial" pitchFamily="34" charset="0"/>
                <a:cs typeface="Arial" pitchFamily="34" charset="0"/>
              </a:rPr>
              <a:t>The links were much stronger than the carrier data previously supported. </a:t>
            </a:r>
          </a:p>
        </p:txBody>
      </p:sp>
      <p:sp>
        <p:nvSpPr>
          <p:cNvPr id="7" name="Oval 6"/>
          <p:cNvSpPr/>
          <p:nvPr/>
        </p:nvSpPr>
        <p:spPr>
          <a:xfrm>
            <a:off x="5486400" y="3352800"/>
            <a:ext cx="1143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105400" y="1981200"/>
            <a:ext cx="990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894" name="TextBox 8"/>
          <p:cNvSpPr txBox="1">
            <a:spLocks noChangeArrowheads="1"/>
          </p:cNvSpPr>
          <p:nvPr/>
        </p:nvSpPr>
        <p:spPr bwMode="auto">
          <a:xfrm>
            <a:off x="6477000" y="2133600"/>
            <a:ext cx="1555750" cy="373063"/>
          </a:xfrm>
          <a:prstGeom prst="rect">
            <a:avLst/>
          </a:prstGeom>
          <a:noFill/>
          <a:ln w="9525">
            <a:noFill/>
            <a:miter lim="800000"/>
            <a:headEnd/>
            <a:tailEnd/>
          </a:ln>
        </p:spPr>
        <p:txBody>
          <a:bodyPr>
            <a:spAutoFit/>
          </a:bodyPr>
          <a:lstStyle/>
          <a:p>
            <a:r>
              <a:rPr lang="en-US"/>
              <a:t>Family 1</a:t>
            </a:r>
          </a:p>
        </p:txBody>
      </p:sp>
      <p:sp>
        <p:nvSpPr>
          <p:cNvPr id="37895" name="TextBox 9"/>
          <p:cNvSpPr txBox="1">
            <a:spLocks noChangeArrowheads="1"/>
          </p:cNvSpPr>
          <p:nvPr/>
        </p:nvSpPr>
        <p:spPr bwMode="auto">
          <a:xfrm>
            <a:off x="6934200" y="4240213"/>
            <a:ext cx="1400175" cy="331787"/>
          </a:xfrm>
          <a:prstGeom prst="rect">
            <a:avLst/>
          </a:prstGeom>
          <a:noFill/>
          <a:ln w="9525">
            <a:noFill/>
            <a:miter lim="800000"/>
            <a:headEnd/>
            <a:tailEnd/>
          </a:ln>
        </p:spPr>
        <p:txBody>
          <a:bodyPr>
            <a:spAutoFit/>
          </a:bodyPr>
          <a:lstStyle/>
          <a:p>
            <a:r>
              <a:rPr lang="en-US"/>
              <a:t>Family 2</a:t>
            </a:r>
          </a:p>
        </p:txBody>
      </p:sp>
      <p:sp>
        <p:nvSpPr>
          <p:cNvPr id="14"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
        <p:nvSpPr>
          <p:cNvPr id="11" name="Title 1"/>
          <p:cNvSpPr txBox="1">
            <a:spLocks/>
          </p:cNvSpPr>
          <p:nvPr/>
        </p:nvSpPr>
        <p:spPr>
          <a:xfrm>
            <a:off x="207963" y="177800"/>
            <a:ext cx="8791575" cy="620713"/>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ＭＳ Ｐゴシック" charset="0"/>
                <a:cs typeface="ＭＳ Ｐゴシック" charset="0"/>
              </a:rPr>
              <a:t>Case Study: Fraud</a:t>
            </a:r>
            <a:r>
              <a:rPr kumimoji="0" lang="en-US" sz="2000" b="1" i="0" u="none" strike="noStrike" kern="1200" cap="none" spc="0" normalizeH="0" noProof="0" dirty="0" smtClean="0">
                <a:ln>
                  <a:noFill/>
                </a:ln>
                <a:solidFill>
                  <a:schemeClr val="bg1"/>
                </a:solidFill>
                <a:effectLst/>
                <a:uLnTx/>
                <a:uFillTx/>
                <a:latin typeface="+mj-lt"/>
                <a:ea typeface="ＭＳ Ｐゴシック" charset="0"/>
                <a:cs typeface="ＭＳ Ｐゴシック" charset="0"/>
              </a:rPr>
              <a:t> &amp; Collusion in Auto Insurance Claims</a:t>
            </a:r>
            <a:endParaRPr kumimoji="0" lang="en-US" sz="20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extLst>
      <p:ext uri="{BB962C8B-B14F-4D97-AF65-F5344CB8AC3E}">
        <p14:creationId xmlns:p14="http://schemas.microsoft.com/office/powerpoint/2010/main" val="2263037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914400" y="1752600"/>
            <a:ext cx="7543800" cy="4648200"/>
          </a:xfrm>
          <a:prstGeom prst="rect">
            <a:avLst/>
          </a:prstGeom>
          <a:noFill/>
          <a:ln w="9525">
            <a:noFill/>
            <a:miter lim="800000"/>
            <a:headEnd/>
            <a:tailEnd/>
          </a:ln>
        </p:spPr>
        <p:txBody>
          <a:bodyPr/>
          <a:lstStyle/>
          <a:p>
            <a:pPr marL="342900" indent="-342900" defTabSz="114300">
              <a:lnSpc>
                <a:spcPct val="90000"/>
              </a:lnSpc>
              <a:spcBef>
                <a:spcPct val="20000"/>
              </a:spcBef>
              <a:spcAft>
                <a:spcPct val="45000"/>
              </a:spcAft>
              <a:buFontTx/>
              <a:buChar char="•"/>
            </a:pPr>
            <a:endParaRPr lang="en-US" sz="2000" b="1" i="1">
              <a:solidFill>
                <a:srgbClr val="D2361C"/>
              </a:solidFill>
            </a:endParaRPr>
          </a:p>
        </p:txBody>
      </p:sp>
      <p:sp>
        <p:nvSpPr>
          <p:cNvPr id="28676" name="Rectangle 4"/>
          <p:cNvSpPr>
            <a:spLocks noChangeArrowheads="1"/>
          </p:cNvSpPr>
          <p:nvPr/>
        </p:nvSpPr>
        <p:spPr bwMode="auto">
          <a:xfrm>
            <a:off x="228600" y="1143000"/>
            <a:ext cx="4038600" cy="4865688"/>
          </a:xfrm>
          <a:prstGeom prst="rect">
            <a:avLst/>
          </a:prstGeom>
          <a:noFill/>
          <a:ln w="9525">
            <a:noFill/>
            <a:miter lim="800000"/>
            <a:headEnd/>
            <a:tailEnd/>
          </a:ln>
        </p:spPr>
        <p:txBody>
          <a:bodyPr/>
          <a:lstStyle/>
          <a:p>
            <a:pPr marL="342900" indent="-342900">
              <a:lnSpc>
                <a:spcPct val="90000"/>
              </a:lnSpc>
              <a:spcBef>
                <a:spcPct val="15000"/>
              </a:spcBef>
              <a:spcAft>
                <a:spcPct val="25000"/>
              </a:spcAft>
              <a:defRPr/>
            </a:pPr>
            <a:r>
              <a:rPr lang="en-US" sz="1400" b="1" dirty="0"/>
              <a:t>Scenario </a:t>
            </a:r>
          </a:p>
          <a:p>
            <a:pPr>
              <a:lnSpc>
                <a:spcPct val="90000"/>
              </a:lnSpc>
              <a:spcBef>
                <a:spcPct val="15000"/>
              </a:spcBef>
              <a:spcAft>
                <a:spcPct val="25000"/>
              </a:spcAft>
              <a:defRPr/>
            </a:pPr>
            <a:r>
              <a:rPr lang="en-US" sz="1400" dirty="0"/>
              <a:t>Conventional network sensor and monitoring solutions are constrained by inability to quickly ingest massive data volumes for analysis</a:t>
            </a:r>
          </a:p>
          <a:p>
            <a:pPr>
              <a:lnSpc>
                <a:spcPct val="90000"/>
              </a:lnSpc>
              <a:spcBef>
                <a:spcPct val="15000"/>
              </a:spcBef>
              <a:spcAft>
                <a:spcPct val="25000"/>
              </a:spcAft>
              <a:defRPr/>
            </a:pPr>
            <a:r>
              <a:rPr lang="en-US" sz="1400" dirty="0"/>
              <a:t>-   15 minutes of network traffic can generate 4 Terabytes of data, which can take 6 hours to process</a:t>
            </a:r>
          </a:p>
          <a:p>
            <a:pPr>
              <a:lnSpc>
                <a:spcPct val="90000"/>
              </a:lnSpc>
              <a:spcBef>
                <a:spcPct val="15000"/>
              </a:spcBef>
              <a:spcAft>
                <a:spcPct val="25000"/>
              </a:spcAft>
              <a:buFontTx/>
              <a:buChar char="-"/>
              <a:defRPr/>
            </a:pPr>
            <a:r>
              <a:rPr lang="en-US" sz="1400" dirty="0"/>
              <a:t>    90 days of network traffic can add up to 300+ Terabytes </a:t>
            </a:r>
          </a:p>
          <a:p>
            <a:pPr marL="342900" indent="-342900">
              <a:lnSpc>
                <a:spcPct val="90000"/>
              </a:lnSpc>
              <a:spcBef>
                <a:spcPct val="15000"/>
              </a:spcBef>
              <a:spcAft>
                <a:spcPct val="25000"/>
              </a:spcAft>
              <a:defRPr/>
            </a:pPr>
            <a:endParaRPr lang="en-US" sz="1400" b="1" dirty="0"/>
          </a:p>
          <a:p>
            <a:pPr marL="342900" indent="-342900">
              <a:lnSpc>
                <a:spcPct val="90000"/>
              </a:lnSpc>
              <a:spcBef>
                <a:spcPct val="15000"/>
              </a:spcBef>
              <a:spcAft>
                <a:spcPct val="25000"/>
              </a:spcAft>
              <a:defRPr/>
            </a:pPr>
            <a:r>
              <a:rPr lang="en-US" sz="1400" b="1" dirty="0"/>
              <a:t>Task</a:t>
            </a:r>
          </a:p>
          <a:p>
            <a:pPr eaLnBrk="0" hangingPunct="0">
              <a:spcBef>
                <a:spcPct val="20000"/>
              </a:spcBef>
              <a:defRPr/>
            </a:pPr>
            <a:r>
              <a:rPr lang="en-US" sz="1400" dirty="0"/>
              <a:t>Drill into all the data to see if any US government systems have communicated with any suspect systems of foreign organizations in the last 6 months </a:t>
            </a:r>
          </a:p>
          <a:p>
            <a:pPr eaLnBrk="0" hangingPunct="0">
              <a:spcBef>
                <a:spcPct val="20000"/>
              </a:spcBef>
              <a:defRPr/>
            </a:pPr>
            <a:r>
              <a:rPr lang="en-US" sz="1400" dirty="0"/>
              <a:t>-   In this scenario, we look specifically for traffic occurring at unusual hours of the day</a:t>
            </a:r>
          </a:p>
          <a:p>
            <a:pPr marL="342900" indent="-342900">
              <a:lnSpc>
                <a:spcPct val="90000"/>
              </a:lnSpc>
              <a:spcBef>
                <a:spcPct val="15000"/>
              </a:spcBef>
              <a:spcAft>
                <a:spcPct val="25000"/>
              </a:spcAft>
              <a:defRPr/>
            </a:pPr>
            <a:endParaRPr lang="en-US" sz="1400" dirty="0"/>
          </a:p>
          <a:p>
            <a:pPr marL="342900" indent="-342900">
              <a:lnSpc>
                <a:spcPct val="90000"/>
              </a:lnSpc>
              <a:spcBef>
                <a:spcPct val="15000"/>
              </a:spcBef>
              <a:spcAft>
                <a:spcPct val="25000"/>
              </a:spcAft>
              <a:defRPr/>
            </a:pPr>
            <a:r>
              <a:rPr lang="en-US" sz="1400" b="1" dirty="0"/>
              <a:t>Result</a:t>
            </a:r>
          </a:p>
          <a:p>
            <a:pPr>
              <a:lnSpc>
                <a:spcPct val="90000"/>
              </a:lnSpc>
              <a:spcBef>
                <a:spcPct val="15000"/>
              </a:spcBef>
              <a:spcAft>
                <a:spcPct val="25000"/>
              </a:spcAft>
              <a:defRPr/>
            </a:pPr>
            <a:r>
              <a:rPr lang="en-US" sz="1400" dirty="0"/>
              <a:t>In seconds, </a:t>
            </a:r>
            <a:r>
              <a:rPr lang="en-US" sz="1400" dirty="0" smtClean="0"/>
              <a:t>HPCC Systems sorted </a:t>
            </a:r>
            <a:r>
              <a:rPr lang="en-US" sz="1400" dirty="0"/>
              <a:t>through months of network traffic to identify patterns and suspicious behavior</a:t>
            </a:r>
          </a:p>
          <a:p>
            <a:pPr marL="742950" lvl="1" indent="-285750">
              <a:lnSpc>
                <a:spcPct val="90000"/>
              </a:lnSpc>
              <a:spcBef>
                <a:spcPct val="15000"/>
              </a:spcBef>
              <a:spcAft>
                <a:spcPct val="25000"/>
              </a:spcAft>
              <a:defRPr/>
            </a:pPr>
            <a:endParaRPr lang="en-US" sz="1400" dirty="0"/>
          </a:p>
        </p:txBody>
      </p:sp>
      <p:pic>
        <p:nvPicPr>
          <p:cNvPr id="38917" name="Picture 8"/>
          <p:cNvPicPr>
            <a:picLocks noChangeAspect="1"/>
          </p:cNvPicPr>
          <p:nvPr/>
        </p:nvPicPr>
        <p:blipFill>
          <a:blip r:embed="rId3" cstate="print"/>
          <a:srcRect/>
          <a:stretch>
            <a:fillRect/>
          </a:stretch>
        </p:blipFill>
        <p:spPr bwMode="auto">
          <a:xfrm>
            <a:off x="4114800" y="2438400"/>
            <a:ext cx="4876800" cy="3313113"/>
          </a:xfrm>
          <a:prstGeom prst="rect">
            <a:avLst/>
          </a:prstGeom>
          <a:noFill/>
          <a:ln w="9525">
            <a:solidFill>
              <a:schemeClr val="tx2"/>
            </a:solidFill>
            <a:miter lim="800000"/>
            <a:headEnd/>
            <a:tailEnd/>
          </a:ln>
        </p:spPr>
      </p:pic>
      <p:sp>
        <p:nvSpPr>
          <p:cNvPr id="6" name="Rectangle 5"/>
          <p:cNvSpPr/>
          <p:nvPr/>
        </p:nvSpPr>
        <p:spPr>
          <a:xfrm>
            <a:off x="8305800" y="3429000"/>
            <a:ext cx="304800" cy="304800"/>
          </a:xfrm>
          <a:prstGeom prst="rect">
            <a:avLst/>
          </a:prstGeom>
          <a:noFill/>
          <a:ln w="6350"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8382000" y="3505200"/>
            <a:ext cx="152400" cy="152400"/>
          </a:xfrm>
          <a:prstGeom prst="ellipse">
            <a:avLst/>
          </a:prstGeom>
          <a:noFill/>
          <a:ln w="1905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itle 1"/>
          <p:cNvSpPr txBox="1">
            <a:spLocks/>
          </p:cNvSpPr>
          <p:nvPr/>
        </p:nvSpPr>
        <p:spPr>
          <a:xfrm>
            <a:off x="207963" y="177800"/>
            <a:ext cx="8791575" cy="620713"/>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000" b="1" noProof="0" dirty="0" smtClean="0">
                <a:solidFill>
                  <a:schemeClr val="bg1"/>
                </a:solidFill>
                <a:latin typeface="+mj-lt"/>
              </a:rPr>
              <a:t>Case Study: Network Traffic Analysis in Seconds</a:t>
            </a:r>
            <a:endParaRPr kumimoji="0" lang="en-US" sz="20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3" name="Slide Number Placeholder 5"/>
          <p:cNvSpPr txBox="1">
            <a:spLocks/>
          </p:cNvSpPr>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marL="0" marR="0" lvl="0" indent="0" algn="ctr" defTabSz="912813" rtl="0" eaLnBrk="1" fontAlgn="base" latinLnBrk="0" hangingPunct="1">
              <a:lnSpc>
                <a:spcPct val="100000"/>
              </a:lnSpc>
              <a:spcBef>
                <a:spcPct val="0"/>
              </a:spcBef>
              <a:spcAft>
                <a:spcPct val="0"/>
              </a:spcAft>
              <a:buClrTx/>
              <a:buSzTx/>
              <a:buFontTx/>
              <a:buNone/>
              <a:tabLst/>
              <a:defRPr/>
            </a:pPr>
            <a:fld id="{032810DB-6D0D-6546-9933-38ADD1A5F8A4}"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cs typeface="ＭＳ Ｐゴシック" charset="0"/>
              </a:rPr>
              <a:pPr marL="0" marR="0" lvl="0" indent="0" algn="ctr" defTabSz="912813"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86927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68524" y="1260370"/>
            <a:ext cx="8629172" cy="4994126"/>
          </a:xfrm>
        </p:spPr>
        <p:txBody>
          <a:bodyPr/>
          <a:lstStyle/>
          <a:p>
            <a:pPr algn="ctr"/>
            <a:endParaRPr lang="sv-SE" sz="3600" u="sng" dirty="0" smtClean="0">
              <a:hlinkClick r:id="rId2"/>
            </a:endParaRPr>
          </a:p>
          <a:p>
            <a:pPr algn="ctr"/>
            <a:r>
              <a:rPr lang="sv-SE" sz="3600" u="sng" dirty="0" smtClean="0">
                <a:hlinkClick r:id="rId2"/>
              </a:rPr>
              <a:t>info@hpccsystems.com</a:t>
            </a:r>
            <a:r>
              <a:rPr lang="sv-SE" sz="3600" dirty="0"/>
              <a:t/>
            </a:r>
            <a:br>
              <a:rPr lang="sv-SE" sz="3600" dirty="0"/>
            </a:br>
            <a:endParaRPr lang="sv-SE" sz="3600" dirty="0" smtClean="0"/>
          </a:p>
          <a:p>
            <a:pPr algn="ctr"/>
            <a:r>
              <a:rPr lang="sv-SE" sz="3600" dirty="0" smtClean="0"/>
              <a:t>US</a:t>
            </a:r>
            <a:r>
              <a:rPr lang="sv-SE" sz="3600" dirty="0"/>
              <a:t>: 1.877.316.9669</a:t>
            </a:r>
            <a:r>
              <a:rPr lang="sv-SE" sz="3600" dirty="0"/>
              <a:t/>
            </a:r>
            <a:br>
              <a:rPr lang="sv-SE" sz="3600" dirty="0"/>
            </a:br>
            <a:endParaRPr lang="sv-SE" sz="3600" dirty="0" smtClean="0"/>
          </a:p>
          <a:p>
            <a:pPr algn="ctr"/>
            <a:r>
              <a:rPr lang="sv-SE" sz="3600" dirty="0" smtClean="0"/>
              <a:t>Intl</a:t>
            </a:r>
            <a:r>
              <a:rPr lang="sv-SE" sz="3600" dirty="0"/>
              <a:t>: 1.678.694.2200</a:t>
            </a:r>
            <a:endParaRPr lang="en-US" sz="3600" dirty="0" smtClean="0"/>
          </a:p>
        </p:txBody>
      </p:sp>
      <p:sp>
        <p:nvSpPr>
          <p:cNvPr id="3" name="Title 2"/>
          <p:cNvSpPr>
            <a:spLocks noGrp="1"/>
          </p:cNvSpPr>
          <p:nvPr>
            <p:ph type="title"/>
          </p:nvPr>
        </p:nvSpPr>
        <p:spPr/>
        <p:txBody>
          <a:bodyPr/>
          <a:lstStyle/>
          <a:p>
            <a:r>
              <a:rPr lang="en-US" b="1" dirty="0" smtClean="0"/>
              <a:t>Contact Us</a:t>
            </a:r>
            <a:endParaRPr lang="en-US" b="1" dirty="0"/>
          </a:p>
        </p:txBody>
      </p:sp>
      <p:sp>
        <p:nvSpPr>
          <p:cNvPr id="4" name="Slide Number Placeholder 3"/>
          <p:cNvSpPr>
            <a:spLocks noGrp="1"/>
          </p:cNvSpPr>
          <p:nvPr>
            <p:ph type="sldNum" sz="quarter" idx="10"/>
          </p:nvPr>
        </p:nvSpPr>
        <p:spPr/>
        <p:txBody>
          <a:bodyPr/>
          <a:lstStyle/>
          <a:p>
            <a:pPr>
              <a:defRPr/>
            </a:pPr>
            <a:fld id="{C9212925-C663-4173-BB27-BD0F540C3302}" type="slidenum">
              <a:rPr lang="en-US" smtClean="0"/>
              <a:pPr>
                <a:defRPr/>
              </a:pPr>
              <a:t>29</a:t>
            </a:fld>
            <a:endParaRPr lang="en-US" dirty="0"/>
          </a:p>
        </p:txBody>
      </p:sp>
    </p:spTree>
    <p:extLst>
      <p:ext uri="{BB962C8B-B14F-4D97-AF65-F5344CB8AC3E}">
        <p14:creationId xmlns:p14="http://schemas.microsoft.com/office/powerpoint/2010/main" val="3459710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12A63E2-5302-FF4D-9E71-D13881FE79FB}" type="slidenum">
              <a:rPr lang="en-US" sz="1000">
                <a:solidFill>
                  <a:schemeClr val="bg1"/>
                </a:solidFill>
              </a:rPr>
              <a:pPr eaLnBrk="1" hangingPunct="1"/>
              <a:t>3</a:t>
            </a:fld>
            <a:endParaRPr lang="en-US" sz="1000">
              <a:solidFill>
                <a:schemeClr val="bg1"/>
              </a:solidFill>
            </a:endParaRPr>
          </a:p>
        </p:txBody>
      </p:sp>
      <p:sp>
        <p:nvSpPr>
          <p:cNvPr id="23556" name="Title 2"/>
          <p:cNvSpPr>
            <a:spLocks noGrp="1"/>
          </p:cNvSpPr>
          <p:nvPr>
            <p:ph type="title"/>
          </p:nvPr>
        </p:nvSpPr>
        <p:spPr>
          <a:xfrm>
            <a:off x="360363" y="205155"/>
            <a:ext cx="8529637" cy="534988"/>
          </a:xfrm>
        </p:spPr>
        <p:txBody>
          <a:bodyPr/>
          <a:lstStyle/>
          <a:p>
            <a:pPr eaLnBrk="1" hangingPunct="1"/>
            <a:r>
              <a:rPr lang="en-US" sz="1800" dirty="0" smtClean="0">
                <a:solidFill>
                  <a:srgbClr val="FFFFFF"/>
                </a:solidFill>
                <a:cs typeface="Calibri"/>
                <a:sym typeface="Arial" charset="0"/>
              </a:rPr>
              <a:t>LexisNexis leverages </a:t>
            </a:r>
            <a:r>
              <a:rPr lang="en-US" sz="1800" dirty="0">
                <a:solidFill>
                  <a:srgbClr val="FFFFFF"/>
                </a:solidFill>
                <a:cs typeface="Calibri"/>
                <a:sym typeface="Arial" charset="0"/>
              </a:rPr>
              <a:t>data about people, businesses, and assets to assess risk and opportunity associated with industry-specific problems</a:t>
            </a:r>
            <a:endParaRPr lang="en-US" sz="1800" dirty="0">
              <a:solidFill>
                <a:srgbClr val="FFFFFF"/>
              </a:solidFill>
              <a:latin typeface="Calibri"/>
              <a:cs typeface="Calibri"/>
              <a:sym typeface="Arial" charset="0"/>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8876" y="1506915"/>
            <a:ext cx="8783168" cy="3926865"/>
          </a:xfrm>
          <a:prstGeom prst="rect">
            <a:avLst/>
          </a:prstGeom>
        </p:spPr>
      </p:pic>
      <p:sp>
        <p:nvSpPr>
          <p:cNvPr id="22" name="TextBox 21"/>
          <p:cNvSpPr txBox="1"/>
          <p:nvPr/>
        </p:nvSpPr>
        <p:spPr>
          <a:xfrm>
            <a:off x="356287" y="2100638"/>
            <a:ext cx="804070" cy="338554"/>
          </a:xfrm>
          <a:prstGeom prst="rect">
            <a:avLst/>
          </a:prstGeom>
          <a:noFill/>
        </p:spPr>
        <p:txBody>
          <a:bodyPr wrap="square" rtlCol="0">
            <a:spAutoFit/>
          </a:bodyPr>
          <a:lstStyle/>
          <a:p>
            <a:pPr algn="ctr"/>
            <a:r>
              <a:rPr lang="en-US" sz="800" dirty="0" smtClean="0">
                <a:solidFill>
                  <a:srgbClr val="FFFFFF"/>
                </a:solidFill>
              </a:rPr>
              <a:t>Contributory Data</a:t>
            </a:r>
            <a:endParaRPr lang="en-US" sz="800" dirty="0">
              <a:solidFill>
                <a:srgbClr val="FFFFFF"/>
              </a:solidFill>
            </a:endParaRPr>
          </a:p>
        </p:txBody>
      </p:sp>
      <p:sp>
        <p:nvSpPr>
          <p:cNvPr id="23" name="TextBox 22"/>
          <p:cNvSpPr txBox="1"/>
          <p:nvPr/>
        </p:nvSpPr>
        <p:spPr>
          <a:xfrm>
            <a:off x="1098134" y="2100638"/>
            <a:ext cx="804070" cy="338554"/>
          </a:xfrm>
          <a:prstGeom prst="rect">
            <a:avLst/>
          </a:prstGeom>
          <a:noFill/>
        </p:spPr>
        <p:txBody>
          <a:bodyPr wrap="square" rtlCol="0">
            <a:spAutoFit/>
          </a:bodyPr>
          <a:lstStyle/>
          <a:p>
            <a:pPr algn="ctr"/>
            <a:r>
              <a:rPr lang="en-US" sz="800" dirty="0" smtClean="0">
                <a:solidFill>
                  <a:srgbClr val="FFFFFF"/>
                </a:solidFill>
              </a:rPr>
              <a:t>Public</a:t>
            </a:r>
            <a:br>
              <a:rPr lang="en-US" sz="800" dirty="0" smtClean="0">
                <a:solidFill>
                  <a:srgbClr val="FFFFFF"/>
                </a:solidFill>
              </a:rPr>
            </a:br>
            <a:r>
              <a:rPr lang="en-US" sz="800" dirty="0" smtClean="0">
                <a:solidFill>
                  <a:srgbClr val="FFFFFF"/>
                </a:solidFill>
              </a:rPr>
              <a:t>Records</a:t>
            </a:r>
            <a:endParaRPr lang="en-US" sz="800" dirty="0">
              <a:solidFill>
                <a:srgbClr val="FFFFFF"/>
              </a:solidFill>
            </a:endParaRPr>
          </a:p>
        </p:txBody>
      </p:sp>
      <p:sp>
        <p:nvSpPr>
          <p:cNvPr id="24" name="TextBox 23"/>
          <p:cNvSpPr txBox="1"/>
          <p:nvPr/>
        </p:nvSpPr>
        <p:spPr>
          <a:xfrm>
            <a:off x="1839187" y="2100638"/>
            <a:ext cx="804070" cy="338554"/>
          </a:xfrm>
          <a:prstGeom prst="rect">
            <a:avLst/>
          </a:prstGeom>
          <a:noFill/>
        </p:spPr>
        <p:txBody>
          <a:bodyPr wrap="square" rtlCol="0">
            <a:spAutoFit/>
          </a:bodyPr>
          <a:lstStyle/>
          <a:p>
            <a:pPr algn="ctr"/>
            <a:r>
              <a:rPr lang="en-US" sz="800" dirty="0" smtClean="0">
                <a:solidFill>
                  <a:srgbClr val="FFFFFF"/>
                </a:solidFill>
              </a:rPr>
              <a:t>Credit</a:t>
            </a:r>
            <a:br>
              <a:rPr lang="en-US" sz="800" dirty="0" smtClean="0">
                <a:solidFill>
                  <a:srgbClr val="FFFFFF"/>
                </a:solidFill>
              </a:rPr>
            </a:br>
            <a:r>
              <a:rPr lang="en-US" sz="800" dirty="0" smtClean="0">
                <a:solidFill>
                  <a:srgbClr val="FFFFFF"/>
                </a:solidFill>
              </a:rPr>
              <a:t>Headers</a:t>
            </a:r>
            <a:endParaRPr lang="en-US" sz="800" dirty="0">
              <a:solidFill>
                <a:srgbClr val="FFFFFF"/>
              </a:solidFill>
            </a:endParaRPr>
          </a:p>
        </p:txBody>
      </p:sp>
      <p:sp>
        <p:nvSpPr>
          <p:cNvPr id="25" name="TextBox 24"/>
          <p:cNvSpPr txBox="1"/>
          <p:nvPr/>
        </p:nvSpPr>
        <p:spPr>
          <a:xfrm>
            <a:off x="2570744" y="2100638"/>
            <a:ext cx="804070" cy="338554"/>
          </a:xfrm>
          <a:prstGeom prst="rect">
            <a:avLst/>
          </a:prstGeom>
          <a:noFill/>
        </p:spPr>
        <p:txBody>
          <a:bodyPr wrap="square" rtlCol="0">
            <a:spAutoFit/>
          </a:bodyPr>
          <a:lstStyle/>
          <a:p>
            <a:pPr algn="ctr"/>
            <a:r>
              <a:rPr lang="en-US" sz="800" dirty="0" smtClean="0">
                <a:solidFill>
                  <a:srgbClr val="FFFFFF"/>
                </a:solidFill>
              </a:rPr>
              <a:t>Phone</a:t>
            </a:r>
            <a:br>
              <a:rPr lang="en-US" sz="800" dirty="0" smtClean="0">
                <a:solidFill>
                  <a:srgbClr val="FFFFFF"/>
                </a:solidFill>
              </a:rPr>
            </a:br>
            <a:r>
              <a:rPr lang="en-US" sz="800" dirty="0" smtClean="0">
                <a:solidFill>
                  <a:srgbClr val="FFFFFF"/>
                </a:solidFill>
              </a:rPr>
              <a:t>Listings</a:t>
            </a:r>
            <a:endParaRPr lang="en-US" sz="800" dirty="0">
              <a:solidFill>
                <a:srgbClr val="FFFFFF"/>
              </a:solidFill>
            </a:endParaRPr>
          </a:p>
        </p:txBody>
      </p:sp>
      <p:sp>
        <p:nvSpPr>
          <p:cNvPr id="26" name="TextBox 25"/>
          <p:cNvSpPr txBox="1"/>
          <p:nvPr/>
        </p:nvSpPr>
        <p:spPr>
          <a:xfrm>
            <a:off x="3779661" y="2193009"/>
            <a:ext cx="1222185" cy="261610"/>
          </a:xfrm>
          <a:prstGeom prst="rect">
            <a:avLst/>
          </a:prstGeom>
          <a:noFill/>
        </p:spPr>
        <p:txBody>
          <a:bodyPr wrap="square" rtlCol="0">
            <a:spAutoFit/>
          </a:bodyPr>
          <a:lstStyle/>
          <a:p>
            <a:pPr algn="ctr"/>
            <a:r>
              <a:rPr lang="en-US" sz="1100" dirty="0" smtClean="0">
                <a:solidFill>
                  <a:srgbClr val="FFFFFF"/>
                </a:solidFill>
              </a:rPr>
              <a:t>Insurance</a:t>
            </a:r>
            <a:endParaRPr lang="en-US" sz="1100" dirty="0">
              <a:solidFill>
                <a:srgbClr val="FFFFFF"/>
              </a:solidFill>
            </a:endParaRPr>
          </a:p>
        </p:txBody>
      </p:sp>
      <p:sp>
        <p:nvSpPr>
          <p:cNvPr id="27" name="TextBox 26"/>
          <p:cNvSpPr txBox="1"/>
          <p:nvPr/>
        </p:nvSpPr>
        <p:spPr>
          <a:xfrm>
            <a:off x="3779661" y="2613086"/>
            <a:ext cx="1222185" cy="261610"/>
          </a:xfrm>
          <a:prstGeom prst="rect">
            <a:avLst/>
          </a:prstGeom>
          <a:noFill/>
        </p:spPr>
        <p:txBody>
          <a:bodyPr wrap="square" rtlCol="0">
            <a:spAutoFit/>
          </a:bodyPr>
          <a:lstStyle/>
          <a:p>
            <a:pPr algn="ctr"/>
            <a:r>
              <a:rPr lang="en-US" sz="1100" dirty="0" smtClean="0">
                <a:solidFill>
                  <a:srgbClr val="FFFFFF"/>
                </a:solidFill>
              </a:rPr>
              <a:t>Financial Services</a:t>
            </a:r>
            <a:endParaRPr lang="en-US" sz="1100" dirty="0">
              <a:solidFill>
                <a:srgbClr val="FFFFFF"/>
              </a:solidFill>
            </a:endParaRPr>
          </a:p>
        </p:txBody>
      </p:sp>
      <p:sp>
        <p:nvSpPr>
          <p:cNvPr id="28" name="TextBox 27"/>
          <p:cNvSpPr txBox="1"/>
          <p:nvPr/>
        </p:nvSpPr>
        <p:spPr>
          <a:xfrm>
            <a:off x="3779661" y="2964780"/>
            <a:ext cx="1222185" cy="430887"/>
          </a:xfrm>
          <a:prstGeom prst="rect">
            <a:avLst/>
          </a:prstGeom>
          <a:noFill/>
        </p:spPr>
        <p:txBody>
          <a:bodyPr wrap="square" rtlCol="0">
            <a:spAutoFit/>
          </a:bodyPr>
          <a:lstStyle/>
          <a:p>
            <a:pPr algn="ctr"/>
            <a:r>
              <a:rPr lang="en-US" sz="1100" dirty="0" smtClean="0">
                <a:solidFill>
                  <a:srgbClr val="FFFFFF"/>
                </a:solidFill>
              </a:rPr>
              <a:t>HPCC Systems technology</a:t>
            </a:r>
            <a:endParaRPr lang="en-US" sz="1100" dirty="0">
              <a:solidFill>
                <a:srgbClr val="FFFFFF"/>
              </a:solidFill>
            </a:endParaRPr>
          </a:p>
        </p:txBody>
      </p:sp>
      <p:sp>
        <p:nvSpPr>
          <p:cNvPr id="29" name="TextBox 28"/>
          <p:cNvSpPr txBox="1"/>
          <p:nvPr/>
        </p:nvSpPr>
        <p:spPr>
          <a:xfrm>
            <a:off x="3779661" y="3404395"/>
            <a:ext cx="1222185" cy="430887"/>
          </a:xfrm>
          <a:prstGeom prst="rect">
            <a:avLst/>
          </a:prstGeom>
          <a:noFill/>
        </p:spPr>
        <p:txBody>
          <a:bodyPr wrap="square" rtlCol="0">
            <a:spAutoFit/>
          </a:bodyPr>
          <a:lstStyle/>
          <a:p>
            <a:pPr algn="ctr"/>
            <a:r>
              <a:rPr lang="en-US" sz="1100" dirty="0" smtClean="0">
                <a:solidFill>
                  <a:srgbClr val="FFFFFF"/>
                </a:solidFill>
              </a:rPr>
              <a:t>Receivables</a:t>
            </a:r>
            <a:br>
              <a:rPr lang="en-US" sz="1100" dirty="0" smtClean="0">
                <a:solidFill>
                  <a:srgbClr val="FFFFFF"/>
                </a:solidFill>
              </a:rPr>
            </a:br>
            <a:r>
              <a:rPr lang="en-US" sz="1100" dirty="0" smtClean="0">
                <a:solidFill>
                  <a:srgbClr val="FFFFFF"/>
                </a:solidFill>
              </a:rPr>
              <a:t>Management</a:t>
            </a:r>
            <a:endParaRPr lang="en-US" sz="1100" dirty="0">
              <a:solidFill>
                <a:srgbClr val="FFFFFF"/>
              </a:solidFill>
            </a:endParaRPr>
          </a:p>
        </p:txBody>
      </p:sp>
      <p:sp>
        <p:nvSpPr>
          <p:cNvPr id="30" name="TextBox 29"/>
          <p:cNvSpPr txBox="1"/>
          <p:nvPr/>
        </p:nvSpPr>
        <p:spPr>
          <a:xfrm>
            <a:off x="3779661" y="3931932"/>
            <a:ext cx="1222185" cy="261610"/>
          </a:xfrm>
          <a:prstGeom prst="rect">
            <a:avLst/>
          </a:prstGeom>
          <a:noFill/>
        </p:spPr>
        <p:txBody>
          <a:bodyPr wrap="square" rtlCol="0">
            <a:spAutoFit/>
          </a:bodyPr>
          <a:lstStyle/>
          <a:p>
            <a:pPr algn="ctr"/>
            <a:r>
              <a:rPr lang="en-US" sz="1100" dirty="0" smtClean="0">
                <a:solidFill>
                  <a:srgbClr val="FFFFFF"/>
                </a:solidFill>
              </a:rPr>
              <a:t>Legal</a:t>
            </a:r>
            <a:endParaRPr lang="en-US" sz="1100" dirty="0">
              <a:solidFill>
                <a:srgbClr val="FFFFFF"/>
              </a:solidFill>
            </a:endParaRPr>
          </a:p>
        </p:txBody>
      </p:sp>
      <p:sp>
        <p:nvSpPr>
          <p:cNvPr id="31" name="TextBox 30"/>
          <p:cNvSpPr txBox="1"/>
          <p:nvPr/>
        </p:nvSpPr>
        <p:spPr>
          <a:xfrm>
            <a:off x="3779661" y="4352009"/>
            <a:ext cx="1222185" cy="261610"/>
          </a:xfrm>
          <a:prstGeom prst="rect">
            <a:avLst/>
          </a:prstGeom>
          <a:noFill/>
        </p:spPr>
        <p:txBody>
          <a:bodyPr wrap="square" rtlCol="0">
            <a:spAutoFit/>
          </a:bodyPr>
          <a:lstStyle/>
          <a:p>
            <a:pPr algn="ctr"/>
            <a:r>
              <a:rPr lang="en-US" sz="1100" dirty="0" smtClean="0">
                <a:solidFill>
                  <a:srgbClr val="FFFFFF"/>
                </a:solidFill>
              </a:rPr>
              <a:t>Government</a:t>
            </a:r>
            <a:endParaRPr lang="en-US" sz="1100" dirty="0">
              <a:solidFill>
                <a:srgbClr val="FFFFFF"/>
              </a:solidFill>
            </a:endParaRPr>
          </a:p>
        </p:txBody>
      </p:sp>
      <p:sp>
        <p:nvSpPr>
          <p:cNvPr id="32" name="TextBox 31"/>
          <p:cNvSpPr txBox="1"/>
          <p:nvPr/>
        </p:nvSpPr>
        <p:spPr>
          <a:xfrm>
            <a:off x="3779661" y="4762316"/>
            <a:ext cx="1222185" cy="261610"/>
          </a:xfrm>
          <a:prstGeom prst="rect">
            <a:avLst/>
          </a:prstGeom>
          <a:noFill/>
        </p:spPr>
        <p:txBody>
          <a:bodyPr wrap="square" rtlCol="0">
            <a:spAutoFit/>
          </a:bodyPr>
          <a:lstStyle/>
          <a:p>
            <a:pPr algn="ctr"/>
            <a:r>
              <a:rPr lang="en-US" sz="1100" dirty="0" smtClean="0">
                <a:solidFill>
                  <a:srgbClr val="FFFFFF"/>
                </a:solidFill>
              </a:rPr>
              <a:t>Health Care</a:t>
            </a:r>
            <a:endParaRPr lang="en-US" sz="1100" dirty="0">
              <a:solidFill>
                <a:srgbClr val="FFFFFF"/>
              </a:solidFill>
            </a:endParaRPr>
          </a:p>
        </p:txBody>
      </p:sp>
      <p:sp>
        <p:nvSpPr>
          <p:cNvPr id="33" name="TextBox 32"/>
          <p:cNvSpPr txBox="1"/>
          <p:nvPr/>
        </p:nvSpPr>
        <p:spPr>
          <a:xfrm>
            <a:off x="5039893" y="2114857"/>
            <a:ext cx="3646907" cy="400110"/>
          </a:xfrm>
          <a:prstGeom prst="rect">
            <a:avLst/>
          </a:prstGeom>
          <a:noFill/>
        </p:spPr>
        <p:txBody>
          <a:bodyPr wrap="square" rtlCol="0">
            <a:spAutoFit/>
          </a:bodyPr>
          <a:lstStyle/>
          <a:p>
            <a:r>
              <a:rPr lang="en-US" sz="1000" dirty="0">
                <a:solidFill>
                  <a:srgbClr val="FFFFFF"/>
                </a:solidFill>
              </a:rPr>
              <a:t>Assess underwriting risk and verify applicant data; </a:t>
            </a:r>
            <a:r>
              <a:rPr lang="en-US" sz="1000" dirty="0" smtClean="0">
                <a:solidFill>
                  <a:srgbClr val="FFFFFF"/>
                </a:solidFill>
              </a:rPr>
              <a:t>prevent</a:t>
            </a:r>
            <a:r>
              <a:rPr lang="en-US" sz="1000" dirty="0">
                <a:solidFill>
                  <a:srgbClr val="FFFFFF"/>
                </a:solidFill>
              </a:rPr>
              <a:t>/ </a:t>
            </a:r>
            <a:r>
              <a:rPr lang="en-US" sz="1000" dirty="0" smtClean="0">
                <a:solidFill>
                  <a:srgbClr val="FFFFFF"/>
                </a:solidFill>
              </a:rPr>
              <a:t/>
            </a:r>
            <a:br>
              <a:rPr lang="en-US" sz="1000" dirty="0" smtClean="0">
                <a:solidFill>
                  <a:srgbClr val="FFFFFF"/>
                </a:solidFill>
              </a:rPr>
            </a:br>
            <a:r>
              <a:rPr lang="en-US" sz="1000" dirty="0" smtClean="0">
                <a:solidFill>
                  <a:srgbClr val="FFFFFF"/>
                </a:solidFill>
              </a:rPr>
              <a:t>investigate </a:t>
            </a:r>
            <a:r>
              <a:rPr lang="en-US" sz="1000" dirty="0">
                <a:solidFill>
                  <a:srgbClr val="FFFFFF"/>
                </a:solidFill>
              </a:rPr>
              <a:t>fraudulent claims;  optimize </a:t>
            </a:r>
            <a:r>
              <a:rPr lang="en-US" sz="1000" dirty="0" smtClean="0">
                <a:solidFill>
                  <a:srgbClr val="FFFFFF"/>
                </a:solidFill>
              </a:rPr>
              <a:t>policy administration </a:t>
            </a:r>
            <a:endParaRPr lang="en-US" sz="1000" dirty="0">
              <a:solidFill>
                <a:srgbClr val="FFFFFF"/>
              </a:solidFill>
            </a:endParaRPr>
          </a:p>
        </p:txBody>
      </p:sp>
      <p:sp>
        <p:nvSpPr>
          <p:cNvPr id="34" name="TextBox 33"/>
          <p:cNvSpPr txBox="1"/>
          <p:nvPr/>
        </p:nvSpPr>
        <p:spPr>
          <a:xfrm>
            <a:off x="5039893" y="2554473"/>
            <a:ext cx="3869646" cy="400110"/>
          </a:xfrm>
          <a:prstGeom prst="rect">
            <a:avLst/>
          </a:prstGeom>
          <a:noFill/>
        </p:spPr>
        <p:txBody>
          <a:bodyPr wrap="square" rtlCol="0">
            <a:spAutoFit/>
          </a:bodyPr>
          <a:lstStyle/>
          <a:p>
            <a:r>
              <a:rPr lang="en-US" sz="1000" dirty="0">
                <a:solidFill>
                  <a:srgbClr val="FFFFFF"/>
                </a:solidFill>
              </a:rPr>
              <a:t>Prevent/investigate money laundering and comply with laws </a:t>
            </a:r>
            <a:r>
              <a:rPr lang="en-US" sz="1000" dirty="0" smtClean="0">
                <a:solidFill>
                  <a:srgbClr val="FFFFFF"/>
                </a:solidFill>
              </a:rPr>
              <a:t/>
            </a:r>
            <a:br>
              <a:rPr lang="en-US" sz="1000" dirty="0" smtClean="0">
                <a:solidFill>
                  <a:srgbClr val="FFFFFF"/>
                </a:solidFill>
              </a:rPr>
            </a:br>
            <a:r>
              <a:rPr lang="en-US" sz="1000" dirty="0" smtClean="0">
                <a:solidFill>
                  <a:srgbClr val="FFFFFF"/>
                </a:solidFill>
              </a:rPr>
              <a:t>Prevent</a:t>
            </a:r>
            <a:r>
              <a:rPr lang="en-US" sz="1000" dirty="0">
                <a:solidFill>
                  <a:srgbClr val="FFFFFF"/>
                </a:solidFill>
              </a:rPr>
              <a:t>/investigate identity fraud </a:t>
            </a:r>
          </a:p>
        </p:txBody>
      </p:sp>
      <p:sp>
        <p:nvSpPr>
          <p:cNvPr id="35" name="TextBox 34"/>
          <p:cNvSpPr txBox="1"/>
          <p:nvPr/>
        </p:nvSpPr>
        <p:spPr>
          <a:xfrm>
            <a:off x="5039893" y="2984320"/>
            <a:ext cx="3869646" cy="400110"/>
          </a:xfrm>
          <a:prstGeom prst="rect">
            <a:avLst/>
          </a:prstGeom>
          <a:noFill/>
        </p:spPr>
        <p:txBody>
          <a:bodyPr wrap="square" rtlCol="0">
            <a:spAutoFit/>
          </a:bodyPr>
          <a:lstStyle/>
          <a:p>
            <a:r>
              <a:rPr lang="en-US" sz="1000" dirty="0" smtClean="0">
                <a:solidFill>
                  <a:srgbClr val="FFFFFF"/>
                </a:solidFill>
              </a:rPr>
              <a:t>Open Source and commercial  offerings of our leading Big Data platform</a:t>
            </a:r>
            <a:endParaRPr lang="en-US" sz="1000" dirty="0">
              <a:solidFill>
                <a:srgbClr val="FFFFFF"/>
              </a:solidFill>
            </a:endParaRPr>
          </a:p>
        </p:txBody>
      </p:sp>
      <p:sp>
        <p:nvSpPr>
          <p:cNvPr id="36" name="TextBox 35"/>
          <p:cNvSpPr txBox="1"/>
          <p:nvPr/>
        </p:nvSpPr>
        <p:spPr>
          <a:xfrm>
            <a:off x="5039893" y="3423935"/>
            <a:ext cx="3869646" cy="400110"/>
          </a:xfrm>
          <a:prstGeom prst="rect">
            <a:avLst/>
          </a:prstGeom>
          <a:noFill/>
        </p:spPr>
        <p:txBody>
          <a:bodyPr wrap="square" rtlCol="0">
            <a:spAutoFit/>
          </a:bodyPr>
          <a:lstStyle/>
          <a:p>
            <a:r>
              <a:rPr lang="en-US" sz="1000" dirty="0">
                <a:solidFill>
                  <a:srgbClr val="FFFFFF"/>
                </a:solidFill>
              </a:rPr>
              <a:t>Assist collections by locating delinquent debtors</a:t>
            </a:r>
          </a:p>
          <a:p>
            <a:r>
              <a:rPr lang="en-US" sz="1000" dirty="0">
                <a:solidFill>
                  <a:srgbClr val="FFFFFF"/>
                </a:solidFill>
              </a:rPr>
              <a:t>Assess collectability of debts and prioritize collection efforts</a:t>
            </a:r>
          </a:p>
        </p:txBody>
      </p:sp>
      <p:sp>
        <p:nvSpPr>
          <p:cNvPr id="37" name="TextBox 36"/>
          <p:cNvSpPr txBox="1"/>
          <p:nvPr/>
        </p:nvSpPr>
        <p:spPr>
          <a:xfrm>
            <a:off x="5039893" y="3853781"/>
            <a:ext cx="3869646" cy="400110"/>
          </a:xfrm>
          <a:prstGeom prst="rect">
            <a:avLst/>
          </a:prstGeom>
          <a:noFill/>
        </p:spPr>
        <p:txBody>
          <a:bodyPr wrap="square" rtlCol="0">
            <a:spAutoFit/>
          </a:bodyPr>
          <a:lstStyle/>
          <a:p>
            <a:r>
              <a:rPr lang="en-US" sz="1000" dirty="0">
                <a:solidFill>
                  <a:srgbClr val="FFFFFF"/>
                </a:solidFill>
              </a:rPr>
              <a:t>Locate/vet witnesses, assess assets/associations of parties in legal actions; Perform diligence on prospective clients (KYC)</a:t>
            </a:r>
          </a:p>
        </p:txBody>
      </p:sp>
      <p:sp>
        <p:nvSpPr>
          <p:cNvPr id="38" name="TextBox 37"/>
          <p:cNvSpPr txBox="1"/>
          <p:nvPr/>
        </p:nvSpPr>
        <p:spPr>
          <a:xfrm>
            <a:off x="5039893" y="4293397"/>
            <a:ext cx="3869646" cy="400110"/>
          </a:xfrm>
          <a:prstGeom prst="rect">
            <a:avLst/>
          </a:prstGeom>
          <a:noFill/>
        </p:spPr>
        <p:txBody>
          <a:bodyPr wrap="square" rtlCol="0">
            <a:spAutoFit/>
          </a:bodyPr>
          <a:lstStyle/>
          <a:p>
            <a:r>
              <a:rPr lang="en-US" sz="1000" dirty="0">
                <a:solidFill>
                  <a:srgbClr val="FFFFFF"/>
                </a:solidFill>
              </a:rPr>
              <a:t>Locate missing children/suspects; research/document cases; </a:t>
            </a:r>
            <a:r>
              <a:rPr lang="en-US" sz="1000" dirty="0" smtClean="0">
                <a:solidFill>
                  <a:srgbClr val="FFFFFF"/>
                </a:solidFill>
              </a:rPr>
              <a:t/>
            </a:r>
            <a:br>
              <a:rPr lang="en-US" sz="1000" dirty="0" smtClean="0">
                <a:solidFill>
                  <a:srgbClr val="FFFFFF"/>
                </a:solidFill>
              </a:rPr>
            </a:br>
            <a:r>
              <a:rPr lang="en-US" sz="1000" dirty="0" smtClean="0">
                <a:solidFill>
                  <a:srgbClr val="FFFFFF"/>
                </a:solidFill>
              </a:rPr>
              <a:t>reduce </a:t>
            </a:r>
            <a:r>
              <a:rPr lang="en-US" sz="1000" dirty="0">
                <a:solidFill>
                  <a:srgbClr val="FFFFFF"/>
                </a:solidFill>
              </a:rPr>
              <a:t>entitlement fraud; accelerate revenue </a:t>
            </a:r>
            <a:r>
              <a:rPr lang="en-US" sz="1000" dirty="0" smtClean="0">
                <a:solidFill>
                  <a:srgbClr val="FFFFFF"/>
                </a:solidFill>
              </a:rPr>
              <a:t>collection</a:t>
            </a:r>
            <a:endParaRPr lang="en-US" sz="1000" dirty="0">
              <a:solidFill>
                <a:srgbClr val="FFFFFF"/>
              </a:solidFill>
            </a:endParaRPr>
          </a:p>
        </p:txBody>
      </p:sp>
      <p:sp>
        <p:nvSpPr>
          <p:cNvPr id="39" name="TextBox 38"/>
          <p:cNvSpPr txBox="1"/>
          <p:nvPr/>
        </p:nvSpPr>
        <p:spPr>
          <a:xfrm>
            <a:off x="5039893" y="4703705"/>
            <a:ext cx="3869646" cy="400110"/>
          </a:xfrm>
          <a:prstGeom prst="rect">
            <a:avLst/>
          </a:prstGeom>
          <a:noFill/>
        </p:spPr>
        <p:txBody>
          <a:bodyPr wrap="square" rtlCol="0">
            <a:spAutoFit/>
          </a:bodyPr>
          <a:lstStyle/>
          <a:p>
            <a:r>
              <a:rPr lang="en-US" sz="1000" dirty="0">
                <a:solidFill>
                  <a:srgbClr val="FFFFFF"/>
                </a:solidFill>
              </a:rPr>
              <a:t>Verify patient identity, eligibility, and ability to pay</a:t>
            </a:r>
          </a:p>
          <a:p>
            <a:r>
              <a:rPr lang="en-US" sz="1000" dirty="0">
                <a:solidFill>
                  <a:srgbClr val="FFFFFF"/>
                </a:solidFill>
              </a:rPr>
              <a:t>Validate provider credentials; prevent/investigate fraud</a:t>
            </a:r>
          </a:p>
        </p:txBody>
      </p:sp>
      <p:sp>
        <p:nvSpPr>
          <p:cNvPr id="6" name="TextBox 5"/>
          <p:cNvSpPr txBox="1"/>
          <p:nvPr/>
        </p:nvSpPr>
        <p:spPr>
          <a:xfrm>
            <a:off x="8696960" y="56184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199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FF"/>
                </a:solidFill>
                <a:cs typeface="Calibri"/>
                <a:sym typeface="Arial" charset="0"/>
              </a:rPr>
              <a:t>LexisNexis Risk Solutions works with Fortune 1000 and mid-market clients across all industries and both federal and state </a:t>
            </a:r>
            <a:r>
              <a:rPr lang="en-US" dirty="0" smtClean="0">
                <a:solidFill>
                  <a:srgbClr val="FFFFFF"/>
                </a:solidFill>
                <a:cs typeface="Calibri"/>
                <a:sym typeface="Arial" charset="0"/>
              </a:rPr>
              <a:t>governments.</a:t>
            </a:r>
            <a:endParaRPr lang="en-US" dirty="0"/>
          </a:p>
        </p:txBody>
      </p:sp>
      <p:sp>
        <p:nvSpPr>
          <p:cNvPr id="4" name="Slide Number Placeholder 3"/>
          <p:cNvSpPr>
            <a:spLocks noGrp="1"/>
          </p:cNvSpPr>
          <p:nvPr>
            <p:ph type="sldNum" sz="quarter" idx="10"/>
          </p:nvPr>
        </p:nvSpPr>
        <p:spPr/>
        <p:txBody>
          <a:bodyPr/>
          <a:lstStyle/>
          <a:p>
            <a:pPr>
              <a:defRPr/>
            </a:pPr>
            <a:fld id="{2B35476A-AADA-754A-BFE6-AEEEB000B32F}" type="slidenum">
              <a:rPr lang="en-US" smtClean="0"/>
              <a:pPr>
                <a:defRPr/>
              </a:pPr>
              <a:t>4</a:t>
            </a:fld>
            <a:endParaRPr lang="en-US" dirty="0"/>
          </a:p>
        </p:txBody>
      </p:sp>
      <p:sp>
        <p:nvSpPr>
          <p:cNvPr id="8" name="TextBox 7"/>
          <p:cNvSpPr txBox="1"/>
          <p:nvPr/>
        </p:nvSpPr>
        <p:spPr>
          <a:xfrm>
            <a:off x="560830" y="982034"/>
            <a:ext cx="6437377" cy="5201424"/>
          </a:xfrm>
          <a:prstGeom prst="rect">
            <a:avLst/>
          </a:prstGeom>
          <a:noFill/>
        </p:spPr>
        <p:txBody>
          <a:bodyPr wrap="square" rtlCol="0">
            <a:spAutoFit/>
          </a:bodyPr>
          <a:lstStyle/>
          <a:p>
            <a:pPr marL="457200" indent="-457200">
              <a:spcBef>
                <a:spcPts val="1200"/>
              </a:spcBef>
              <a:spcAft>
                <a:spcPts val="0"/>
              </a:spcAft>
              <a:buClr>
                <a:schemeClr val="accent1"/>
              </a:buClr>
              <a:buFont typeface="Arial" pitchFamily="34" charset="0"/>
              <a:buChar char="•"/>
            </a:pPr>
            <a:r>
              <a:rPr lang="en-US" sz="2800" dirty="0"/>
              <a:t>Customers in over </a:t>
            </a:r>
            <a:r>
              <a:rPr lang="en-US" sz="2800" b="1" dirty="0"/>
              <a:t>139</a:t>
            </a:r>
            <a:r>
              <a:rPr lang="en-US" sz="2800" dirty="0"/>
              <a:t> countries</a:t>
            </a:r>
          </a:p>
          <a:p>
            <a:pPr marL="457200" indent="-457200">
              <a:spcBef>
                <a:spcPts val="1200"/>
              </a:spcBef>
              <a:spcAft>
                <a:spcPts val="0"/>
              </a:spcAft>
              <a:buClr>
                <a:schemeClr val="accent1"/>
              </a:buClr>
              <a:buFont typeface="Arial" pitchFamily="34" charset="0"/>
              <a:buChar char="•"/>
            </a:pPr>
            <a:r>
              <a:rPr lang="en-US" sz="2800" b="1" dirty="0"/>
              <a:t>6</a:t>
            </a:r>
            <a:r>
              <a:rPr lang="en-US" sz="2800" dirty="0"/>
              <a:t> of the world’s top 10 banks</a:t>
            </a:r>
          </a:p>
          <a:p>
            <a:pPr marL="457200" indent="-457200">
              <a:spcBef>
                <a:spcPts val="1200"/>
              </a:spcBef>
              <a:spcAft>
                <a:spcPts val="0"/>
              </a:spcAft>
              <a:buClr>
                <a:schemeClr val="accent1"/>
              </a:buClr>
              <a:buFont typeface="Arial" pitchFamily="34" charset="0"/>
              <a:buChar char="•"/>
            </a:pPr>
            <a:r>
              <a:rPr lang="en-US" sz="2800" b="1" dirty="0" smtClean="0"/>
              <a:t>100% </a:t>
            </a:r>
            <a:r>
              <a:rPr lang="en-US" sz="2800" dirty="0" smtClean="0"/>
              <a:t>of the top 50 U.S. banks</a:t>
            </a:r>
          </a:p>
          <a:p>
            <a:pPr marL="457200" indent="-457200">
              <a:spcBef>
                <a:spcPts val="1200"/>
              </a:spcBef>
              <a:spcAft>
                <a:spcPts val="0"/>
              </a:spcAft>
              <a:buClr>
                <a:schemeClr val="accent1"/>
              </a:buClr>
              <a:buFont typeface="Arial" pitchFamily="34" charset="0"/>
              <a:buChar char="•"/>
            </a:pPr>
            <a:r>
              <a:rPr lang="en-US" sz="2800" b="1" dirty="0"/>
              <a:t>80%</a:t>
            </a:r>
            <a:r>
              <a:rPr lang="en-US" sz="2800" dirty="0"/>
              <a:t> of the Fortune 500 </a:t>
            </a:r>
            <a:r>
              <a:rPr lang="en-US" sz="2800" dirty="0" smtClean="0"/>
              <a:t>companies</a:t>
            </a:r>
          </a:p>
          <a:p>
            <a:pPr marL="457200" indent="-457200">
              <a:spcBef>
                <a:spcPts val="1200"/>
              </a:spcBef>
              <a:spcAft>
                <a:spcPts val="0"/>
              </a:spcAft>
              <a:buClr>
                <a:schemeClr val="accent1"/>
              </a:buClr>
              <a:buFont typeface="Arial" pitchFamily="34" charset="0"/>
              <a:buChar char="•"/>
            </a:pPr>
            <a:r>
              <a:rPr lang="en-US" sz="2800" b="1" dirty="0" smtClean="0"/>
              <a:t>100% </a:t>
            </a:r>
            <a:r>
              <a:rPr lang="en-US" sz="2800" dirty="0" smtClean="0"/>
              <a:t>of U.S. P&amp;C insurance carriers</a:t>
            </a:r>
          </a:p>
          <a:p>
            <a:pPr marL="457200" indent="-457200">
              <a:spcBef>
                <a:spcPts val="1200"/>
              </a:spcBef>
              <a:spcAft>
                <a:spcPts val="0"/>
              </a:spcAft>
              <a:buClr>
                <a:schemeClr val="accent1"/>
              </a:buClr>
              <a:buFont typeface="Arial" pitchFamily="34" charset="0"/>
              <a:buChar char="•"/>
            </a:pPr>
            <a:r>
              <a:rPr lang="en-US" sz="2800" b="1" dirty="0" smtClean="0"/>
              <a:t>All 50</a:t>
            </a:r>
            <a:r>
              <a:rPr lang="en-US" sz="2800" dirty="0" smtClean="0"/>
              <a:t> U.S. states </a:t>
            </a:r>
          </a:p>
          <a:p>
            <a:pPr marL="457200" indent="-457200">
              <a:spcBef>
                <a:spcPts val="1200"/>
              </a:spcBef>
              <a:spcAft>
                <a:spcPts val="0"/>
              </a:spcAft>
              <a:buClr>
                <a:schemeClr val="accent1"/>
              </a:buClr>
              <a:buFont typeface="Arial" pitchFamily="34" charset="0"/>
              <a:buChar char="•"/>
            </a:pPr>
            <a:r>
              <a:rPr lang="en-US" sz="2800" b="1" dirty="0" smtClean="0"/>
              <a:t>70%</a:t>
            </a:r>
            <a:r>
              <a:rPr lang="en-US" sz="2800" dirty="0" smtClean="0"/>
              <a:t> of local governments </a:t>
            </a:r>
          </a:p>
          <a:p>
            <a:pPr marL="457200" indent="-457200">
              <a:spcBef>
                <a:spcPts val="1200"/>
              </a:spcBef>
              <a:spcAft>
                <a:spcPts val="0"/>
              </a:spcAft>
              <a:buClr>
                <a:schemeClr val="accent1"/>
              </a:buClr>
              <a:buFont typeface="Arial" pitchFamily="34" charset="0"/>
              <a:buChar char="•"/>
            </a:pPr>
            <a:r>
              <a:rPr lang="en-US" sz="2800" b="1" dirty="0" smtClean="0"/>
              <a:t>80% </a:t>
            </a:r>
            <a:r>
              <a:rPr lang="en-US" sz="2800" dirty="0" smtClean="0"/>
              <a:t>of U.S. Federal agencies</a:t>
            </a:r>
          </a:p>
          <a:p>
            <a:pPr marL="457200" indent="-457200">
              <a:spcBef>
                <a:spcPts val="1200"/>
              </a:spcBef>
              <a:spcAft>
                <a:spcPts val="0"/>
              </a:spcAft>
              <a:buClr>
                <a:schemeClr val="accent1"/>
              </a:buClr>
              <a:buFont typeface="Arial" pitchFamily="34" charset="0"/>
              <a:buChar char="•"/>
            </a:pPr>
            <a:r>
              <a:rPr lang="en-US" sz="2800" b="1" dirty="0" smtClean="0"/>
              <a:t>97</a:t>
            </a:r>
            <a:r>
              <a:rPr lang="en-US" sz="2800" dirty="0" smtClean="0"/>
              <a:t> of AM Law 100 firms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700" y="4175951"/>
            <a:ext cx="1960547" cy="1529906"/>
          </a:xfrm>
          <a:prstGeom prst="rect">
            <a:avLst/>
          </a:prstGeom>
        </p:spPr>
      </p:pic>
    </p:spTree>
    <p:extLst>
      <p:ext uri="{BB962C8B-B14F-4D97-AF65-F5344CB8AC3E}">
        <p14:creationId xmlns:p14="http://schemas.microsoft.com/office/powerpoint/2010/main" val="38508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HPCC Systems</a:t>
            </a:r>
            <a:endParaRPr lang="en-US" dirty="0"/>
          </a:p>
        </p:txBody>
      </p:sp>
    </p:spTree>
    <p:extLst>
      <p:ext uri="{BB962C8B-B14F-4D97-AF65-F5344CB8AC3E}">
        <p14:creationId xmlns:p14="http://schemas.microsoft.com/office/powerpoint/2010/main" val="3926174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txBox="1">
            <a:spLocks/>
          </p:cNvSpPr>
          <p:nvPr/>
        </p:nvSpPr>
        <p:spPr bwMode="auto">
          <a:xfrm>
            <a:off x="331788" y="2293938"/>
            <a:ext cx="8229600" cy="4133850"/>
          </a:xfrm>
          <a:prstGeom prst="rect">
            <a:avLst/>
          </a:prstGeom>
          <a:noFill/>
          <a:ln w="9525">
            <a:noFill/>
            <a:miter lim="800000"/>
            <a:headEnd/>
            <a:tailEnd/>
          </a:ln>
        </p:spPr>
        <p:txBody>
          <a:bodyPr/>
          <a:lstStyle/>
          <a:p>
            <a:pPr marL="457200" indent="-457200">
              <a:spcBef>
                <a:spcPct val="20000"/>
              </a:spcBef>
              <a:buClr>
                <a:srgbClr val="CC0000"/>
              </a:buClr>
            </a:pPr>
            <a:r>
              <a:rPr lang="en-US" sz="1800" b="1" dirty="0">
                <a:cs typeface="Arial" pitchFamily="34" charset="0"/>
              </a:rPr>
              <a:t>Collection</a:t>
            </a:r>
            <a:r>
              <a:rPr lang="en-US" sz="1800" dirty="0">
                <a:cs typeface="Arial" pitchFamily="34" charset="0"/>
              </a:rPr>
              <a:t> – Structured, unstructured and semi-structured data from multiple sources</a:t>
            </a:r>
          </a:p>
          <a:p>
            <a:pPr marL="457200" indent="-457200">
              <a:spcBef>
                <a:spcPct val="20000"/>
              </a:spcBef>
              <a:buClr>
                <a:srgbClr val="CC0000"/>
              </a:buClr>
            </a:pPr>
            <a:endParaRPr lang="en-US" sz="1800" b="1" dirty="0">
              <a:cs typeface="Arial" pitchFamily="34" charset="0"/>
            </a:endParaRPr>
          </a:p>
          <a:p>
            <a:pPr marL="457200" indent="-457200">
              <a:spcBef>
                <a:spcPct val="20000"/>
              </a:spcBef>
              <a:buClr>
                <a:srgbClr val="CC0000"/>
              </a:buClr>
            </a:pPr>
            <a:r>
              <a:rPr lang="en-US" sz="1800" b="1" dirty="0">
                <a:cs typeface="Arial" pitchFamily="34" charset="0"/>
              </a:rPr>
              <a:t>Ingestion</a:t>
            </a:r>
            <a:r>
              <a:rPr lang="en-US" sz="1800" dirty="0">
                <a:cs typeface="Arial" pitchFamily="34" charset="0"/>
              </a:rPr>
              <a:t> – loading vast amounts of data onto a single data store</a:t>
            </a:r>
          </a:p>
          <a:p>
            <a:pPr marL="457200" indent="-457200">
              <a:spcBef>
                <a:spcPct val="20000"/>
              </a:spcBef>
              <a:buClr>
                <a:srgbClr val="CC0000"/>
              </a:buClr>
            </a:pPr>
            <a:endParaRPr lang="en-US" sz="1800" b="1" dirty="0">
              <a:cs typeface="Arial" pitchFamily="34" charset="0"/>
            </a:endParaRPr>
          </a:p>
          <a:p>
            <a:pPr marL="457200" indent="-457200">
              <a:spcBef>
                <a:spcPct val="20000"/>
              </a:spcBef>
              <a:buClr>
                <a:srgbClr val="CC0000"/>
              </a:buClr>
            </a:pPr>
            <a:r>
              <a:rPr lang="en-US" sz="1800" b="1" dirty="0">
                <a:cs typeface="Arial" pitchFamily="34" charset="0"/>
              </a:rPr>
              <a:t>Discovery &amp; Cleansing </a:t>
            </a:r>
            <a:r>
              <a:rPr lang="en-US" sz="1800" dirty="0">
                <a:cs typeface="Arial" pitchFamily="34" charset="0"/>
              </a:rPr>
              <a:t>– understanding format and content; </a:t>
            </a:r>
            <a:r>
              <a:rPr lang="en-GB" sz="1800" dirty="0"/>
              <a:t>clean up and formatting</a:t>
            </a:r>
            <a:endParaRPr lang="en-US" sz="1800" dirty="0">
              <a:cs typeface="Arial" pitchFamily="34" charset="0"/>
            </a:endParaRPr>
          </a:p>
          <a:p>
            <a:pPr marL="457200" indent="-457200">
              <a:spcBef>
                <a:spcPct val="20000"/>
              </a:spcBef>
              <a:buClr>
                <a:srgbClr val="CC0000"/>
              </a:buClr>
            </a:pPr>
            <a:endParaRPr lang="en-US" sz="1800" b="1" dirty="0">
              <a:cs typeface="Arial" pitchFamily="34" charset="0"/>
            </a:endParaRPr>
          </a:p>
          <a:p>
            <a:pPr marL="457200" indent="-457200">
              <a:spcBef>
                <a:spcPct val="20000"/>
              </a:spcBef>
              <a:buClr>
                <a:srgbClr val="CC0000"/>
              </a:buClr>
            </a:pPr>
            <a:r>
              <a:rPr lang="en-US" sz="1800" b="1" dirty="0">
                <a:cs typeface="Arial" pitchFamily="34" charset="0"/>
              </a:rPr>
              <a:t>Integration</a:t>
            </a:r>
            <a:r>
              <a:rPr lang="en-US" sz="1800" dirty="0">
                <a:cs typeface="Arial" pitchFamily="34" charset="0"/>
              </a:rPr>
              <a:t> – linking, entity extraction, entity resolution, indexing and data fusion</a:t>
            </a:r>
            <a:endParaRPr lang="en-US" sz="1800" b="1" dirty="0">
              <a:cs typeface="Arial" pitchFamily="34" charset="0"/>
            </a:endParaRPr>
          </a:p>
          <a:p>
            <a:pPr marL="457200" indent="-457200">
              <a:spcBef>
                <a:spcPct val="20000"/>
              </a:spcBef>
              <a:buClr>
                <a:srgbClr val="CC0000"/>
              </a:buClr>
            </a:pPr>
            <a:endParaRPr lang="en-US" sz="1800" b="1" dirty="0">
              <a:cs typeface="Arial" pitchFamily="34" charset="0"/>
            </a:endParaRPr>
          </a:p>
          <a:p>
            <a:pPr marL="457200" indent="-457200">
              <a:spcBef>
                <a:spcPct val="20000"/>
              </a:spcBef>
              <a:buClr>
                <a:srgbClr val="CC0000"/>
              </a:buClr>
            </a:pPr>
            <a:r>
              <a:rPr lang="en-US" sz="1800" b="1" dirty="0">
                <a:cs typeface="Arial" pitchFamily="34" charset="0"/>
              </a:rPr>
              <a:t>Analysis </a:t>
            </a:r>
            <a:r>
              <a:rPr lang="en-US" sz="1800" dirty="0">
                <a:cs typeface="Arial" pitchFamily="34" charset="0"/>
              </a:rPr>
              <a:t>– Intelligence, statistics, predictive and text analytics, machine learning</a:t>
            </a:r>
          </a:p>
          <a:p>
            <a:pPr marL="457200" indent="-457200">
              <a:spcBef>
                <a:spcPct val="20000"/>
              </a:spcBef>
              <a:buClr>
                <a:srgbClr val="CC0000"/>
              </a:buClr>
            </a:pPr>
            <a:endParaRPr lang="en-US" sz="1800" b="1" dirty="0">
              <a:cs typeface="Arial" pitchFamily="34" charset="0"/>
            </a:endParaRPr>
          </a:p>
          <a:p>
            <a:pPr marL="457200" indent="-457200">
              <a:spcBef>
                <a:spcPct val="20000"/>
              </a:spcBef>
              <a:buClr>
                <a:srgbClr val="CC0000"/>
              </a:buClr>
            </a:pPr>
            <a:r>
              <a:rPr lang="en-US" sz="1800" b="1" dirty="0">
                <a:cs typeface="Arial" pitchFamily="34" charset="0"/>
              </a:rPr>
              <a:t>Delivery</a:t>
            </a:r>
            <a:r>
              <a:rPr lang="en-US" sz="1800" dirty="0">
                <a:cs typeface="Arial" pitchFamily="34" charset="0"/>
              </a:rPr>
              <a:t> – querying, visualization, real time delivery on enterprise-class availability</a:t>
            </a:r>
          </a:p>
        </p:txBody>
      </p:sp>
      <p:sp>
        <p:nvSpPr>
          <p:cNvPr id="16386" name="Slide Number Placeholder 5"/>
          <p:cNvSpPr txBox="1">
            <a:spLocks/>
          </p:cNvSpPr>
          <p:nvPr/>
        </p:nvSpPr>
        <p:spPr bwMode="auto">
          <a:xfrm>
            <a:off x="8629650" y="6427788"/>
            <a:ext cx="377825" cy="365125"/>
          </a:xfrm>
          <a:prstGeom prst="rect">
            <a:avLst/>
          </a:prstGeom>
          <a:noFill/>
          <a:ln w="9525">
            <a:noFill/>
            <a:miter lim="800000"/>
            <a:headEnd/>
            <a:tailEnd/>
          </a:ln>
        </p:spPr>
        <p:txBody>
          <a:bodyPr anchor="ctr"/>
          <a:lstStyle/>
          <a:p>
            <a:pPr algn="ctr"/>
            <a:fld id="{9E9B354F-EA51-4098-A5BF-1125F3FD264D}" type="slidenum">
              <a:rPr lang="en-US" sz="1000">
                <a:solidFill>
                  <a:schemeClr val="bg1"/>
                </a:solidFill>
              </a:rPr>
              <a:pPr algn="ctr"/>
              <a:t>6</a:t>
            </a:fld>
            <a:endParaRPr lang="en-US" sz="1000">
              <a:solidFill>
                <a:schemeClr val="bg1"/>
              </a:solidFill>
            </a:endParaRPr>
          </a:p>
        </p:txBody>
      </p:sp>
      <p:pic>
        <p:nvPicPr>
          <p:cNvPr id="16388" name="Picture 3" descr="Chart_1.png"/>
          <p:cNvPicPr>
            <a:picLocks noChangeAspect="1"/>
          </p:cNvPicPr>
          <p:nvPr/>
        </p:nvPicPr>
        <p:blipFill>
          <a:blip r:embed="rId2" cstate="print"/>
          <a:srcRect/>
          <a:stretch>
            <a:fillRect/>
          </a:stretch>
        </p:blipFill>
        <p:spPr bwMode="auto">
          <a:xfrm>
            <a:off x="457200" y="1327150"/>
            <a:ext cx="8204200" cy="749300"/>
          </a:xfrm>
          <a:prstGeom prst="rect">
            <a:avLst/>
          </a:prstGeom>
          <a:noFill/>
          <a:ln w="9525">
            <a:noFill/>
            <a:miter lim="800000"/>
            <a:headEnd/>
            <a:tailEnd/>
          </a:ln>
        </p:spPr>
      </p:pic>
      <p:sp>
        <p:nvSpPr>
          <p:cNvPr id="6" name="Title 1"/>
          <p:cNvSpPr txBox="1">
            <a:spLocks/>
          </p:cNvSpPr>
          <p:nvPr/>
        </p:nvSpPr>
        <p:spPr>
          <a:xfrm>
            <a:off x="439408" y="302192"/>
            <a:ext cx="8444447" cy="533633"/>
          </a:xfrm>
          <a:prstGeom prst="rect">
            <a:avLst/>
          </a:prstGeom>
        </p:spPr>
        <p:txBody>
          <a:bodyPr anchor="ctr" anchorCtr="0"/>
          <a:lstStyle>
            <a:lvl1pPr algn="l" defTabSz="457200" rtl="0" eaLnBrk="0" fontAlgn="base" hangingPunct="0">
              <a:spcBef>
                <a:spcPct val="0"/>
              </a:spcBef>
              <a:spcAft>
                <a:spcPct val="0"/>
              </a:spcAft>
              <a:defRPr sz="2000" kern="1200">
                <a:solidFill>
                  <a:schemeClr val="accent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a:lstStyle>
          <a:p>
            <a:endParaRPr lang="en-US" dirty="0">
              <a:solidFill>
                <a:schemeClr val="bg1"/>
              </a:solidFill>
            </a:endParaRPr>
          </a:p>
        </p:txBody>
      </p:sp>
      <p:sp>
        <p:nvSpPr>
          <p:cNvPr id="7" name="Title 1"/>
          <p:cNvSpPr txBox="1">
            <a:spLocks/>
          </p:cNvSpPr>
          <p:nvPr/>
        </p:nvSpPr>
        <p:spPr>
          <a:xfrm>
            <a:off x="439407" y="302192"/>
            <a:ext cx="8444447" cy="533633"/>
          </a:xfrm>
          <a:prstGeom prst="rect">
            <a:avLst/>
          </a:prstGeom>
        </p:spPr>
        <p:txBody>
          <a:bodyPr anchor="ctr" anchorCtr="0"/>
          <a:lstStyle>
            <a:lvl1pPr algn="l" defTabSz="457200" rtl="0" eaLnBrk="0" fontAlgn="base" hangingPunct="0">
              <a:spcBef>
                <a:spcPct val="0"/>
              </a:spcBef>
              <a:spcAft>
                <a:spcPct val="0"/>
              </a:spcAft>
              <a:defRPr sz="2000" kern="1200">
                <a:solidFill>
                  <a:schemeClr val="accent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a:lstStyle>
          <a:p>
            <a:r>
              <a:rPr lang="en-US" dirty="0" smtClean="0">
                <a:solidFill>
                  <a:schemeClr val="bg1"/>
                </a:solidFill>
              </a:rPr>
              <a:t>LexisNexis Big Data Value Chain</a:t>
            </a:r>
            <a:endParaRPr lang="en-US" dirty="0">
              <a:solidFill>
                <a:schemeClr val="bg1"/>
              </a:solidFill>
            </a:endParaRPr>
          </a:p>
        </p:txBody>
      </p:sp>
    </p:spTree>
    <p:extLst>
      <p:ext uri="{BB962C8B-B14F-4D97-AF65-F5344CB8AC3E}">
        <p14:creationId xmlns:p14="http://schemas.microsoft.com/office/powerpoint/2010/main" val="239606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3796092065"/>
              </p:ext>
            </p:extLst>
          </p:nvPr>
        </p:nvGraphicFramePr>
        <p:xfrm>
          <a:off x="372531" y="999067"/>
          <a:ext cx="8366338" cy="5236371"/>
        </p:xfrm>
        <a:graphic>
          <a:graphicData uri="http://schemas.openxmlformats.org/drawingml/2006/table">
            <a:tbl>
              <a:tblPr firstRow="1" bandRow="1">
                <a:tableStyleId>{F5AB1C69-6EDB-4FF4-983F-18BD219EF322}</a:tableStyleId>
              </a:tblPr>
              <a:tblGrid>
                <a:gridCol w="2235203"/>
                <a:gridCol w="6131135"/>
              </a:tblGrid>
              <a:tr h="418156">
                <a:tc>
                  <a:txBody>
                    <a:bodyPr/>
                    <a:lstStyle/>
                    <a:p>
                      <a:r>
                        <a:rPr lang="en-US" dirty="0" smtClean="0"/>
                        <a:t>Vertical</a:t>
                      </a:r>
                      <a:endParaRPr lang="en-US" dirty="0"/>
                    </a:p>
                  </a:txBody>
                  <a:tcPr/>
                </a:tc>
                <a:tc>
                  <a:txBody>
                    <a:bodyPr/>
                    <a:lstStyle/>
                    <a:p>
                      <a:r>
                        <a:rPr lang="en-US" dirty="0" smtClean="0"/>
                        <a:t>Example</a:t>
                      </a:r>
                      <a:endParaRPr lang="en-US" dirty="0"/>
                    </a:p>
                  </a:txBody>
                  <a:tcPr/>
                </a:tc>
              </a:tr>
              <a:tr h="549115">
                <a:tc>
                  <a:txBody>
                    <a:bodyPr/>
                    <a:lstStyle/>
                    <a:p>
                      <a:r>
                        <a:rPr lang="en-US" sz="1400" dirty="0" smtClean="0"/>
                        <a:t>Automate</a:t>
                      </a:r>
                      <a:r>
                        <a:rPr lang="en-US" sz="1400" baseline="0" dirty="0" smtClean="0"/>
                        <a:t> Identification</a:t>
                      </a:r>
                      <a:endParaRPr lang="en-US" sz="1400" dirty="0"/>
                    </a:p>
                  </a:txBody>
                  <a:tcPr/>
                </a:tc>
                <a:tc>
                  <a:txBody>
                    <a:bodyPr/>
                    <a:lstStyle/>
                    <a:p>
                      <a:r>
                        <a:rPr lang="en-US" sz="1400" dirty="0" smtClean="0"/>
                        <a:t>Automate</a:t>
                      </a:r>
                      <a:r>
                        <a:rPr lang="en-US" sz="1400" baseline="0" dirty="0" smtClean="0"/>
                        <a:t> Identity Identification and disambiguation for people, businesses, assets</a:t>
                      </a:r>
                      <a:endParaRPr lang="en-US" sz="1400" dirty="0"/>
                    </a:p>
                  </a:txBody>
                  <a:tcPr/>
                </a:tc>
              </a:tr>
              <a:tr h="549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Complex</a:t>
                      </a:r>
                      <a:r>
                        <a:rPr lang="en-US" sz="1400" baseline="0" dirty="0" smtClean="0"/>
                        <a:t> Queries</a:t>
                      </a:r>
                      <a:endParaRPr lang="en-US" sz="1400" dirty="0" smtClean="0"/>
                    </a:p>
                    <a:p>
                      <a:endParaRPr lang="en-US" sz="1400" dirty="0"/>
                    </a:p>
                  </a:txBody>
                  <a:tcPr/>
                </a:tc>
                <a:tc>
                  <a:txBody>
                    <a:bodyPr/>
                    <a:lstStyle/>
                    <a:p>
                      <a:r>
                        <a:rPr lang="en-US" sz="1400" dirty="0" smtClean="0"/>
                        <a:t>Run complex queries</a:t>
                      </a:r>
                      <a:r>
                        <a:rPr lang="en-US" sz="1400" baseline="0" dirty="0" smtClean="0"/>
                        <a:t> on transaction data (years, months, decades) to see past and present behavior</a:t>
                      </a:r>
                      <a:endParaRPr lang="en-US" sz="1400" dirty="0"/>
                    </a:p>
                  </a:txBody>
                  <a:tcPr/>
                </a:tc>
              </a:tr>
              <a:tr h="549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Predict</a:t>
                      </a:r>
                      <a:r>
                        <a:rPr lang="en-US" sz="1400" baseline="0" dirty="0" smtClean="0"/>
                        <a:t> Behavior</a:t>
                      </a:r>
                      <a:endParaRPr lang="en-US" sz="1400" dirty="0" smtClean="0"/>
                    </a:p>
                    <a:p>
                      <a:endParaRPr lang="en-US" sz="1400" dirty="0"/>
                    </a:p>
                  </a:txBody>
                  <a:tcPr/>
                </a:tc>
                <a:tc>
                  <a:txBody>
                    <a:bodyPr/>
                    <a:lstStyle/>
                    <a:p>
                      <a:r>
                        <a:rPr lang="en-US" sz="1400" dirty="0" smtClean="0"/>
                        <a:t>Predict behavior</a:t>
                      </a:r>
                      <a:r>
                        <a:rPr lang="en-US" sz="1400" baseline="0" dirty="0" smtClean="0"/>
                        <a:t> and patterns leveraging current and historical data from a variety of data sources</a:t>
                      </a:r>
                      <a:endParaRPr lang="en-US" sz="1400" dirty="0"/>
                    </a:p>
                  </a:txBody>
                  <a:tcPr/>
                </a:tc>
              </a:tr>
              <a:tr h="549115">
                <a:tc>
                  <a:txBody>
                    <a:bodyPr/>
                    <a:lstStyle/>
                    <a:p>
                      <a:r>
                        <a:rPr lang="en-US" sz="1400" dirty="0" smtClean="0"/>
                        <a:t>Financial</a:t>
                      </a:r>
                      <a:r>
                        <a:rPr lang="en-US" sz="1400" baseline="0" dirty="0" smtClean="0"/>
                        <a:t> Services</a:t>
                      </a:r>
                      <a:endParaRPr lang="en-US" sz="1400" dirty="0"/>
                    </a:p>
                  </a:txBody>
                  <a:tcPr/>
                </a:tc>
                <a:tc>
                  <a:txBody>
                    <a:bodyPr/>
                    <a:lstStyle/>
                    <a:p>
                      <a:r>
                        <a:rPr lang="en-US" sz="1400" dirty="0" smtClean="0"/>
                        <a:t>Analyze</a:t>
                      </a:r>
                      <a:r>
                        <a:rPr lang="en-US" sz="1400" baseline="0" dirty="0" smtClean="0"/>
                        <a:t> current and historical  consumer transaction data from various sources to see fraud patterns or opportunities during a lifetime cycle of a customer.</a:t>
                      </a:r>
                      <a:endParaRPr lang="en-US" sz="1400" dirty="0"/>
                    </a:p>
                  </a:txBody>
                  <a:tcPr/>
                </a:tc>
              </a:tr>
              <a:tr h="549115">
                <a:tc>
                  <a:txBody>
                    <a:bodyPr/>
                    <a:lstStyle/>
                    <a:p>
                      <a:r>
                        <a:rPr lang="en-US" sz="1400" dirty="0" smtClean="0"/>
                        <a:t>Government</a:t>
                      </a:r>
                      <a:endParaRPr lang="en-US" sz="1400" dirty="0"/>
                    </a:p>
                  </a:txBody>
                  <a:tcPr/>
                </a:tc>
                <a:tc>
                  <a:txBody>
                    <a:bodyPr/>
                    <a:lstStyle/>
                    <a:p>
                      <a:r>
                        <a:rPr lang="en-US" sz="1400" dirty="0" smtClean="0"/>
                        <a:t>Manage</a:t>
                      </a:r>
                      <a:r>
                        <a:rPr lang="en-US" sz="1400" baseline="0" dirty="0" smtClean="0"/>
                        <a:t> and analyze the flow of people, businesses and assets from various data sources to monitor transactions and fraud rings.</a:t>
                      </a:r>
                      <a:endParaRPr lang="en-US" sz="1400" dirty="0"/>
                    </a:p>
                  </a:txBody>
                  <a:tcPr/>
                </a:tc>
              </a:tr>
              <a:tr h="418156">
                <a:tc>
                  <a:txBody>
                    <a:bodyPr/>
                    <a:lstStyle/>
                    <a:p>
                      <a:r>
                        <a:rPr lang="en-US" sz="1400" dirty="0" smtClean="0"/>
                        <a:t>Health</a:t>
                      </a:r>
                      <a:r>
                        <a:rPr lang="en-US" sz="1400" baseline="0" dirty="0" smtClean="0"/>
                        <a:t> Care/Insurance</a:t>
                      </a:r>
                      <a:endParaRPr lang="en-US" sz="1400" dirty="0"/>
                    </a:p>
                  </a:txBody>
                  <a:tcPr/>
                </a:tc>
                <a:tc>
                  <a:txBody>
                    <a:bodyPr/>
                    <a:lstStyle/>
                    <a:p>
                      <a:r>
                        <a:rPr lang="en-US" sz="1400" dirty="0" smtClean="0"/>
                        <a:t>Manage customer/patient transaction data on electronic</a:t>
                      </a:r>
                      <a:r>
                        <a:rPr lang="en-US" sz="1400" baseline="0" dirty="0" smtClean="0"/>
                        <a:t> medical records /claims including medical information, medical procedures, prescriptions, etc.</a:t>
                      </a:r>
                      <a:endParaRPr lang="en-US" sz="1400" dirty="0"/>
                    </a:p>
                  </a:txBody>
                  <a:tcPr/>
                </a:tc>
              </a:tr>
              <a:tr h="418156">
                <a:tc>
                  <a:txBody>
                    <a:bodyPr/>
                    <a:lstStyle/>
                    <a:p>
                      <a:r>
                        <a:rPr lang="en-US" sz="1400" dirty="0" smtClean="0"/>
                        <a:t>Internet</a:t>
                      </a:r>
                      <a:endParaRPr lang="en-US" sz="1400" dirty="0"/>
                    </a:p>
                  </a:txBody>
                  <a:tcPr/>
                </a:tc>
                <a:tc>
                  <a:txBody>
                    <a:bodyPr/>
                    <a:lstStyle/>
                    <a:p>
                      <a:r>
                        <a:rPr lang="en-US" sz="1400" dirty="0" smtClean="0"/>
                        <a:t>Monitor</a:t>
                      </a:r>
                      <a:r>
                        <a:rPr lang="en-US" sz="1400" baseline="0" dirty="0" smtClean="0"/>
                        <a:t> social media outlets for trends and patterns. Monitor all the data on your network to guard against cyber security attacks.</a:t>
                      </a:r>
                      <a:endParaRPr lang="en-US" sz="1400" dirty="0"/>
                    </a:p>
                  </a:txBody>
                  <a:tcPr/>
                </a:tc>
              </a:tr>
              <a:tr h="418156">
                <a:tc>
                  <a:txBody>
                    <a:bodyPr/>
                    <a:lstStyle/>
                    <a:p>
                      <a:r>
                        <a:rPr lang="en-US" sz="1400" dirty="0" smtClean="0"/>
                        <a:t>Retail</a:t>
                      </a:r>
                      <a:endParaRPr lang="en-US" sz="1400" dirty="0"/>
                    </a:p>
                  </a:txBody>
                  <a:tcPr/>
                </a:tc>
                <a:tc>
                  <a:txBody>
                    <a:bodyPr/>
                    <a:lstStyle/>
                    <a:p>
                      <a:r>
                        <a:rPr lang="en-US" sz="1400" dirty="0" smtClean="0"/>
                        <a:t>Capture and analyze information from all branches of stores, locations, departments</a:t>
                      </a:r>
                      <a:r>
                        <a:rPr lang="en-US" sz="1400" baseline="0" dirty="0" smtClean="0"/>
                        <a:t> to manage pricing, inventory, distribution.</a:t>
                      </a:r>
                      <a:endParaRPr lang="en-US" sz="1400" dirty="0"/>
                    </a:p>
                  </a:txBody>
                  <a:tcPr/>
                </a:tc>
              </a:tr>
              <a:tr h="418156">
                <a:tc>
                  <a:txBody>
                    <a:bodyPr/>
                    <a:lstStyle/>
                    <a:p>
                      <a:r>
                        <a:rPr lang="en-US" sz="1400" dirty="0" smtClean="0"/>
                        <a:t>Telecommunications</a:t>
                      </a:r>
                      <a:endParaRPr lang="en-US" sz="1400" dirty="0"/>
                    </a:p>
                  </a:txBody>
                  <a:tcPr/>
                </a:tc>
                <a:tc>
                  <a:txBody>
                    <a:bodyPr/>
                    <a:lstStyle/>
                    <a:p>
                      <a:r>
                        <a:rPr lang="en-US" sz="1400" dirty="0" smtClean="0"/>
                        <a:t>Processing customer data </a:t>
                      </a:r>
                      <a:r>
                        <a:rPr lang="en-US" sz="1400" baseline="0" dirty="0" smtClean="0"/>
                        <a:t> such as billions  of call records, texts, streaming media  and GPS history. Analyze customer churn, usage behavior patterns, failure.</a:t>
                      </a:r>
                      <a:endParaRPr lang="en-US" sz="1400" dirty="0"/>
                    </a:p>
                  </a:txBody>
                  <a:tcPr/>
                </a:tc>
              </a:tr>
            </a:tbl>
          </a:graphicData>
        </a:graphic>
      </p:graphicFrame>
      <p:sp>
        <p:nvSpPr>
          <p:cNvPr id="3" name="Title 2"/>
          <p:cNvSpPr>
            <a:spLocks noGrp="1"/>
          </p:cNvSpPr>
          <p:nvPr>
            <p:ph type="title"/>
          </p:nvPr>
        </p:nvSpPr>
        <p:spPr/>
        <p:txBody>
          <a:bodyPr/>
          <a:lstStyle/>
          <a:p>
            <a:r>
              <a:rPr lang="en-US" dirty="0" smtClean="0"/>
              <a:t>Sample Use Cases for HPCC Systems</a:t>
            </a:r>
            <a:endParaRPr lang="en-US" dirty="0"/>
          </a:p>
        </p:txBody>
      </p:sp>
      <p:sp>
        <p:nvSpPr>
          <p:cNvPr id="4" name="Slide Number Placeholder 3"/>
          <p:cNvSpPr>
            <a:spLocks noGrp="1"/>
          </p:cNvSpPr>
          <p:nvPr>
            <p:ph type="sldNum" sz="quarter" idx="14"/>
          </p:nvPr>
        </p:nvSpPr>
        <p:spPr/>
        <p:txBody>
          <a:bodyPr/>
          <a:lstStyle/>
          <a:p>
            <a:pPr>
              <a:defRPr/>
            </a:pPr>
            <a:fld id="{529C2C3D-6214-2049-937C-50D78BB0B69F}" type="slidenum">
              <a:rPr lang="en-US" smtClean="0"/>
              <a:pPr>
                <a:defRPr/>
              </a:pPr>
              <a:t>7</a:t>
            </a:fld>
            <a:endParaRPr lang="en-US"/>
          </a:p>
        </p:txBody>
      </p:sp>
    </p:spTree>
    <p:extLst>
      <p:ext uri="{BB962C8B-B14F-4D97-AF65-F5344CB8AC3E}">
        <p14:creationId xmlns:p14="http://schemas.microsoft.com/office/powerpoint/2010/main" val="2732571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12A63E2-5302-FF4D-9E71-D13881FE79FB}" type="slidenum">
              <a:rPr lang="en-US" sz="1000">
                <a:solidFill>
                  <a:schemeClr val="bg1"/>
                </a:solidFill>
              </a:rPr>
              <a:pPr eaLnBrk="1" hangingPunct="1"/>
              <a:t>8</a:t>
            </a:fld>
            <a:endParaRPr lang="en-US" sz="1000" dirty="0">
              <a:solidFill>
                <a:schemeClr val="bg1"/>
              </a:solidFill>
            </a:endParaRPr>
          </a:p>
        </p:txBody>
      </p:sp>
      <p:sp>
        <p:nvSpPr>
          <p:cNvPr id="14" name="Text Box 7"/>
          <p:cNvSpPr txBox="1">
            <a:spLocks noChangeArrowheads="1"/>
          </p:cNvSpPr>
          <p:nvPr/>
        </p:nvSpPr>
        <p:spPr bwMode="auto">
          <a:xfrm>
            <a:off x="314960" y="5360424"/>
            <a:ext cx="8534400" cy="9079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118872" indent="-118872" fontAlgn="auto">
              <a:spcBef>
                <a:spcPts val="0"/>
              </a:spcBef>
              <a:spcAft>
                <a:spcPts val="300"/>
              </a:spcAft>
              <a:buClr>
                <a:srgbClr val="FF0000"/>
              </a:buClr>
              <a:buFont typeface="Arial"/>
              <a:buChar char="•"/>
              <a:defRPr/>
            </a:pPr>
            <a:r>
              <a:rPr lang="en-US" sz="1200" b="1" dirty="0">
                <a:latin typeface="Calibri"/>
                <a:cs typeface="Calibri"/>
              </a:rPr>
              <a:t>High Performance Computing Cluster </a:t>
            </a:r>
            <a:r>
              <a:rPr lang="en-US" sz="1200" b="1" dirty="0" smtClean="0">
                <a:latin typeface="Calibri"/>
                <a:cs typeface="Calibri"/>
              </a:rPr>
              <a:t>(HPCC Systems)</a:t>
            </a:r>
            <a:r>
              <a:rPr lang="en-US" sz="1200" dirty="0" smtClean="0">
                <a:latin typeface="Calibri"/>
                <a:cs typeface="Calibri"/>
              </a:rPr>
              <a:t> </a:t>
            </a:r>
            <a:r>
              <a:rPr lang="en-US" sz="1200" dirty="0">
                <a:latin typeface="Calibri"/>
                <a:cs typeface="Calibri"/>
              </a:rPr>
              <a:t>enables data integration on a scale not previously available and real-time answers to millions of </a:t>
            </a:r>
            <a:r>
              <a:rPr lang="en-US" sz="1200" dirty="0" smtClean="0">
                <a:latin typeface="Calibri"/>
                <a:cs typeface="Calibri"/>
              </a:rPr>
              <a:t>users. Built for Big Data and proven for 10 years with enterprise customers.</a:t>
            </a:r>
            <a:endParaRPr lang="en-US" sz="1200" dirty="0">
              <a:latin typeface="Calibri"/>
              <a:cs typeface="Calibri"/>
            </a:endParaRPr>
          </a:p>
          <a:p>
            <a:pPr marL="118872" indent="-118872" fontAlgn="auto">
              <a:spcBef>
                <a:spcPts val="0"/>
              </a:spcBef>
              <a:spcAft>
                <a:spcPts val="300"/>
              </a:spcAft>
              <a:buClr>
                <a:srgbClr val="FF0000"/>
              </a:buClr>
              <a:buFont typeface="Arial"/>
              <a:buChar char="•"/>
              <a:defRPr/>
            </a:pPr>
            <a:r>
              <a:rPr lang="en-US" sz="1200" b="1" dirty="0" smtClean="0">
                <a:latin typeface="Calibri"/>
                <a:cs typeface="Calibri"/>
              </a:rPr>
              <a:t>ECL Parallel Programming Language </a:t>
            </a:r>
            <a:r>
              <a:rPr lang="en-US" sz="1200" dirty="0" smtClean="0">
                <a:latin typeface="Calibri"/>
                <a:cs typeface="Calibri"/>
              </a:rPr>
              <a:t>optimized for business differentiating data intensive applications</a:t>
            </a:r>
          </a:p>
          <a:p>
            <a:pPr marL="118872" indent="-118872" fontAlgn="auto">
              <a:spcBef>
                <a:spcPts val="0"/>
              </a:spcBef>
              <a:spcAft>
                <a:spcPts val="300"/>
              </a:spcAft>
              <a:buClr>
                <a:srgbClr val="FF0000"/>
              </a:buClr>
              <a:buFont typeface="Arial"/>
              <a:buChar char="•"/>
              <a:defRPr/>
            </a:pPr>
            <a:r>
              <a:rPr lang="en-US" sz="1200" b="1" dirty="0" smtClean="0">
                <a:latin typeface="Calibri"/>
                <a:cs typeface="Calibri"/>
              </a:rPr>
              <a:t>Single architecture</a:t>
            </a:r>
            <a:r>
              <a:rPr lang="en-US" sz="1200" dirty="0" smtClean="0">
                <a:latin typeface="Calibri"/>
                <a:cs typeface="Calibri"/>
              </a:rPr>
              <a:t> offers two data platforms (query and refinery) and a consistent data-intensive programming language (ECL)</a:t>
            </a:r>
            <a:endParaRPr lang="en-US" sz="1200" b="1" dirty="0" smtClean="0">
              <a:latin typeface="Calibri"/>
              <a:cs typeface="Calibri"/>
            </a:endParaRPr>
          </a:p>
        </p:txBody>
      </p:sp>
      <p:pic>
        <p:nvPicPr>
          <p:cNvPr id="604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205" y="1101803"/>
            <a:ext cx="7924800" cy="425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207963" y="177800"/>
            <a:ext cx="8791575" cy="620713"/>
          </a:xfrm>
          <a:prstGeom prst="rect">
            <a:avLst/>
          </a:prstGeom>
        </p:spPr>
        <p:txBody>
          <a:bodyPr/>
          <a:lstStyle/>
          <a:p>
            <a:pPr defTabSz="457200"/>
            <a:r>
              <a:rPr lang="en-US" sz="2000" b="1" dirty="0" smtClean="0">
                <a:solidFill>
                  <a:schemeClr val="bg1"/>
                </a:solidFill>
              </a:rPr>
              <a:t>HPCC Systems is an Open Source Platform for Big Data Processing</a:t>
            </a:r>
            <a:endParaRPr lang="en-US" sz="2000" b="1" dirty="0">
              <a:solidFill>
                <a:schemeClr val="bg1"/>
              </a:solidFill>
            </a:endParaRPr>
          </a:p>
        </p:txBody>
      </p:sp>
    </p:spTree>
    <p:extLst>
      <p:ext uri="{BB962C8B-B14F-4D97-AF65-F5344CB8AC3E}">
        <p14:creationId xmlns:p14="http://schemas.microsoft.com/office/powerpoint/2010/main" val="289835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360363" y="254000"/>
            <a:ext cx="8274050" cy="534988"/>
          </a:xfrm>
        </p:spPr>
        <p:txBody>
          <a:bodyPr/>
          <a:lstStyle/>
          <a:p>
            <a:r>
              <a:rPr lang="en-US" b="1" dirty="0" smtClean="0"/>
              <a:t>HPCC Systems Architecture</a:t>
            </a:r>
          </a:p>
        </p:txBody>
      </p:sp>
      <p:sp>
        <p:nvSpPr>
          <p:cNvPr id="18434" name="Slide Number Placeholder 3"/>
          <p:cNvSpPr>
            <a:spLocks noGrp="1"/>
          </p:cNvSpPr>
          <p:nvPr>
            <p:ph type="sldNum" sz="quarter" idx="14"/>
          </p:nvPr>
        </p:nvSpPr>
        <p:spPr bwMode="auto">
          <a:noFill/>
          <a:ln>
            <a:miter lim="800000"/>
            <a:headEnd/>
            <a:tailEnd/>
          </a:ln>
        </p:spPr>
        <p:txBody>
          <a:bodyPr/>
          <a:lstStyle/>
          <a:p>
            <a:fld id="{5FB3755D-5690-40FE-9438-8A3FE369BCAA}" type="slidenum">
              <a:rPr lang="en-US"/>
              <a:pPr/>
              <a:t>9</a:t>
            </a:fld>
            <a:endParaRPr lang="en-US"/>
          </a:p>
        </p:txBody>
      </p:sp>
      <p:pic>
        <p:nvPicPr>
          <p:cNvPr id="18435" name="Picture 1" descr="Chart_2.png"/>
          <p:cNvPicPr>
            <a:picLocks noChangeAspect="1"/>
          </p:cNvPicPr>
          <p:nvPr/>
        </p:nvPicPr>
        <p:blipFill>
          <a:blip r:embed="rId2" cstate="print"/>
          <a:srcRect/>
          <a:stretch>
            <a:fillRect/>
          </a:stretch>
        </p:blipFill>
        <p:spPr bwMode="auto">
          <a:xfrm>
            <a:off x="307975" y="1438275"/>
            <a:ext cx="8836025" cy="4098925"/>
          </a:xfrm>
          <a:prstGeom prst="rect">
            <a:avLst/>
          </a:prstGeom>
          <a:noFill/>
          <a:ln w="9525">
            <a:noFill/>
            <a:miter lim="800000"/>
            <a:headEnd/>
            <a:tailEnd/>
          </a:ln>
        </p:spPr>
      </p:pic>
    </p:spTree>
    <p:extLst>
      <p:ext uri="{BB962C8B-B14F-4D97-AF65-F5344CB8AC3E}">
        <p14:creationId xmlns:p14="http://schemas.microsoft.com/office/powerpoint/2010/main" val="52046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ntent slide">
  <a:themeElements>
    <a:clrScheme name="LexisNexis Colour Theme">
      <a:dk1>
        <a:srgbClr val="141313"/>
      </a:dk1>
      <a:lt1>
        <a:sysClr val="window" lastClr="FFFFFF"/>
      </a:lt1>
      <a:dk2>
        <a:srgbClr val="4F504F"/>
      </a:dk2>
      <a:lt2>
        <a:srgbClr val="A6A7A6"/>
      </a:lt2>
      <a:accent1>
        <a:srgbClr val="ED1C24"/>
      </a:accent1>
      <a:accent2>
        <a:srgbClr val="505150"/>
      </a:accent2>
      <a:accent3>
        <a:srgbClr val="777877"/>
      </a:accent3>
      <a:accent4>
        <a:srgbClr val="6B1B66"/>
      </a:accent4>
      <a:accent5>
        <a:srgbClr val="007EB8"/>
      </a:accent5>
      <a:accent6>
        <a:srgbClr val="5DA534"/>
      </a:accent6>
      <a:hlink>
        <a:srgbClr val="777877"/>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 cmpd="sng">
          <a:solidFill>
            <a:schemeClr val="bg1">
              <a:lumMod val="50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45010</TotalTime>
  <Words>2097</Words>
  <Application>Microsoft Office PowerPoint</Application>
  <PresentationFormat>On-screen Show (4:3)</PresentationFormat>
  <Paragraphs>319</Paragraphs>
  <Slides>29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content slide</vt:lpstr>
      <vt:lpstr>Visio</vt:lpstr>
      <vt:lpstr>HPCC Systems Open Source, Big Data Processing and Analytics</vt:lpstr>
      <vt:lpstr>PowerPoint Presentation</vt:lpstr>
      <vt:lpstr>LexisNexis leverages data about people, businesses, and assets to assess risk and opportunity associated with industry-specific problems</vt:lpstr>
      <vt:lpstr>LexisNexis Risk Solutions works with Fortune 1000 and mid-market clients across all industries and both federal and state governments.</vt:lpstr>
      <vt:lpstr>PowerPoint Presentation</vt:lpstr>
      <vt:lpstr>PowerPoint Presentation</vt:lpstr>
      <vt:lpstr>Sample Use Cases for HPCC Systems</vt:lpstr>
      <vt:lpstr>PowerPoint Presentation</vt:lpstr>
      <vt:lpstr>HPCC Systems Architecture</vt:lpstr>
      <vt:lpstr>HPCC Systems Roadmap Solves the Talent &amp; Work Crunch Problem</vt:lpstr>
      <vt:lpstr>PowerPoint Presentation</vt:lpstr>
      <vt:lpstr>Thor Logical Architecture</vt:lpstr>
      <vt:lpstr>Roxie Logical Architecture</vt:lpstr>
      <vt:lpstr>Thor Physical Architecture</vt:lpstr>
      <vt:lpstr>Data Refinery Process</vt:lpstr>
      <vt:lpstr>Programming Language is called Enterprise Control Language (ECL)</vt:lpstr>
      <vt:lpstr>Programming Language is called Enterprise Control Language (ECL)</vt:lpstr>
      <vt:lpstr>PowerPoint Presentation</vt:lpstr>
      <vt:lpstr>SALT  - Algorithms for Data Analysis and Linking</vt:lpstr>
      <vt:lpstr>PowerPoint Presentation</vt:lpstr>
      <vt:lpstr>The secret sauce in our portfolio is LexIDSM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Company>ChoicePoint,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hobanmg</dc:creator>
  <cp:lastModifiedBy>Grammatico, Kristina (RIS-ATL)</cp:lastModifiedBy>
  <cp:revision>2336</cp:revision>
  <cp:lastPrinted>2014-07-30T17:32:01Z</cp:lastPrinted>
  <dcterms:created xsi:type="dcterms:W3CDTF">2010-04-04T14:27:09Z</dcterms:created>
  <dcterms:modified xsi:type="dcterms:W3CDTF">2014-10-31T16:12:03Z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vent date">
    <vt:lpwstr/>
  </property>
  <property fmtid="{D5CDD505-2E9C-101B-9397-08002B2CF9AE}" pid="3" name="EmailTo">
    <vt:lpwstr/>
  </property>
  <property fmtid="{D5CDD505-2E9C-101B-9397-08002B2CF9AE}" pid="4" name="Vertical">
    <vt:lpwstr/>
  </property>
  <property fmtid="{D5CDD505-2E9C-101B-9397-08002B2CF9AE}" pid="5" name="What is this?">
    <vt:lpwstr/>
  </property>
  <property fmtid="{D5CDD505-2E9C-101B-9397-08002B2CF9AE}" pid="6" name="EmailSender">
    <vt:lpwstr/>
  </property>
  <property fmtid="{D5CDD505-2E9C-101B-9397-08002B2CF9AE}" pid="7" name="EmailFrom">
    <vt:lpwstr/>
  </property>
  <property fmtid="{D5CDD505-2E9C-101B-9397-08002B2CF9AE}" pid="8" name="EmailSubject">
    <vt:lpwstr/>
  </property>
  <property fmtid="{D5CDD505-2E9C-101B-9397-08002B2CF9AE}" pid="9" name="EmailCc">
    <vt:lpwstr/>
  </property>
</Properties>
</file>