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sldIdLst>
    <p:sldId id="256" r:id="rId2"/>
    <p:sldId id="257" r:id="rId3"/>
    <p:sldId id="258" r:id="rId4"/>
    <p:sldId id="262" r:id="rId5"/>
    <p:sldId id="263" r:id="rId6"/>
    <p:sldId id="264" r:id="rId7"/>
    <p:sldId id="268" r:id="rId8"/>
    <p:sldId id="287" r:id="rId9"/>
    <p:sldId id="266" r:id="rId10"/>
    <p:sldId id="272" r:id="rId11"/>
    <p:sldId id="271" r:id="rId12"/>
    <p:sldId id="274" r:id="rId13"/>
    <p:sldId id="275" r:id="rId14"/>
    <p:sldId id="279" r:id="rId15"/>
    <p:sldId id="278" r:id="rId16"/>
    <p:sldId id="273" r:id="rId17"/>
    <p:sldId id="280" r:id="rId18"/>
    <p:sldId id="281" r:id="rId19"/>
    <p:sldId id="276" r:id="rId20"/>
    <p:sldId id="270" r:id="rId21"/>
    <p:sldId id="277" r:id="rId22"/>
    <p:sldId id="283" r:id="rId23"/>
    <p:sldId id="284" r:id="rId24"/>
    <p:sldId id="282" r:id="rId25"/>
    <p:sldId id="285" r:id="rId26"/>
    <p:sldId id="288" r:id="rId27"/>
    <p:sldId id="286" r:id="rId28"/>
  </p:sldIdLst>
  <p:sldSz cx="9144000" cy="6858000" type="screen4x3"/>
  <p:notesSz cx="6858000" cy="9144000"/>
  <p:defaultTextStyle>
    <a:defPPr>
      <a:defRPr lang="zh-CN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modifyVerifier cryptProviderType="rsaAES" cryptAlgorithmClass="hash" cryptAlgorithmType="typeAny" cryptAlgorithmSid="14" spinCount="100000" saltData="u1qeg58w5/Pdc8fTgj/daw==" hashData="UVpujF/YCoQgdfd6bR09+FRkXWe5g8MGKvGOH5Pv5R39p62Gjn9GEveD/zg/e50+xyjJwpPf2Y6jUt5QFhNhLw=="/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88" autoAdjust="0"/>
    <p:restoredTop sz="94660"/>
  </p:normalViewPr>
  <p:slideViewPr>
    <p:cSldViewPr snapToGrid="0" snapToObjects="1">
      <p:cViewPr varScale="1">
        <p:scale>
          <a:sx n="74" d="100"/>
          <a:sy n="74" d="100"/>
        </p:scale>
        <p:origin x="1164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.png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pag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32507" y="215180"/>
            <a:ext cx="368085" cy="36808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over pag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zh-CN" altLang="en-US" smtClean="0"/>
              <a:t>单击此处编辑母版标题样式</a:t>
            </a:r>
            <a:endParaRPr kumimoji="1"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zh-CN" altLang="en-US" smtClean="0"/>
              <a:t>单击此处编辑母版副标题样式</a:t>
            </a:r>
            <a:endParaRPr kumimoji="1"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668C42-C07D-B745-AB5E-E43FB52A65C3}" type="datetimeFigureOut">
              <a:rPr kumimoji="1" lang="zh-CN" altLang="en-US" smtClean="0"/>
              <a:pPr/>
              <a:t>2015/4/20</a:t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B25BC6-F960-7E49-9DEA-DF63A07FAC1D}" type="slidenum">
              <a:rPr kumimoji="1" lang="zh-CN" altLang="en-US" smtClean="0"/>
              <a:pPr/>
              <a:t>‹#›</a:t>
            </a:fld>
            <a:endParaRPr kumimoji="1" lang="zh-CN" altLang="en-US"/>
          </a:p>
        </p:txBody>
      </p:sp>
      <p:pic>
        <p:nvPicPr>
          <p:cNvPr id="7" name="图片 6" descr="20131228_PPT模板_QCon-02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7297356" y="6253197"/>
            <a:ext cx="1723810" cy="571429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8680938" y="6404965"/>
            <a:ext cx="368085" cy="36808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189244846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ontent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 smtClean="0"/>
              <a:t>单击此处编辑母版标题样式</a:t>
            </a:r>
            <a:endParaRPr kumimoji="1"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zh-CN" altLang="en-US" smtClean="0"/>
              <a:t>单击此处编辑母版文本样式</a:t>
            </a:r>
          </a:p>
          <a:p>
            <a:pPr lvl="1"/>
            <a:r>
              <a:rPr kumimoji="1" lang="zh-CN" altLang="en-US" smtClean="0"/>
              <a:t>二级</a:t>
            </a:r>
          </a:p>
          <a:p>
            <a:pPr lvl="2"/>
            <a:r>
              <a:rPr kumimoji="1" lang="zh-CN" altLang="en-US" smtClean="0"/>
              <a:t>三级</a:t>
            </a:r>
          </a:p>
          <a:p>
            <a:pPr lvl="3"/>
            <a:r>
              <a:rPr kumimoji="1" lang="zh-CN" altLang="en-US" smtClean="0"/>
              <a:t>四级</a:t>
            </a:r>
          </a:p>
          <a:p>
            <a:pPr lvl="4"/>
            <a:r>
              <a:rPr kumimoji="1" lang="zh-CN" altLang="en-US" smtClean="0"/>
              <a:t>五级</a:t>
            </a:r>
            <a:endParaRPr kumimoji="1"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668C42-C07D-B745-AB5E-E43FB52A65C3}" type="datetimeFigureOut">
              <a:rPr kumimoji="1" lang="zh-CN" altLang="en-US" smtClean="0"/>
              <a:pPr/>
              <a:t>2015/4/20</a:t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B25BC6-F960-7E49-9DEA-DF63A07FAC1D}" type="slidenum">
              <a:rPr kumimoji="1" lang="zh-CN" altLang="en-US" smtClean="0"/>
              <a:pPr/>
              <a:t>‹#›</a:t>
            </a:fld>
            <a:endParaRPr kumimoji="1" lang="zh-CN" altLang="en-US"/>
          </a:p>
        </p:txBody>
      </p:sp>
      <p:pic>
        <p:nvPicPr>
          <p:cNvPr id="7" name="图片 6" descr="20131228_PPT模板_QCon-03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9" name="Picture 8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7297356" y="6253197"/>
            <a:ext cx="1723810" cy="57142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8680938" y="6404965"/>
            <a:ext cx="368085" cy="36808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306703357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ack cov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zh-CN" altLang="en-US" smtClean="0"/>
              <a:t>单击此处编辑母版标题样式</a:t>
            </a:r>
            <a:endParaRPr kumimoji="1"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668C42-C07D-B745-AB5E-E43FB52A65C3}" type="datetimeFigureOut">
              <a:rPr kumimoji="1" lang="zh-CN" altLang="en-US" smtClean="0"/>
              <a:pPr/>
              <a:t>2015/4/20</a:t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B25BC6-F960-7E49-9DEA-DF63A07FAC1D}" type="slidenum">
              <a:rPr kumimoji="1" lang="zh-CN" altLang="en-US" smtClean="0"/>
              <a:pPr/>
              <a:t>‹#›</a:t>
            </a:fld>
            <a:endParaRPr kumimoji="1" lang="zh-CN" altLang="en-US"/>
          </a:p>
        </p:txBody>
      </p:sp>
      <p:pic>
        <p:nvPicPr>
          <p:cNvPr id="7" name="图片 6" descr="20131228_PPT模板_QCon-04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0851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1052598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zh-CN" altLang="en-US" smtClean="0"/>
              <a:t>单击此处编辑母版标题样式</a:t>
            </a:r>
            <a:endParaRPr kumimoji="1"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zh-CN" altLang="en-US" smtClean="0"/>
              <a:t>单击此处编辑母版文本样式</a:t>
            </a:r>
          </a:p>
          <a:p>
            <a:pPr lvl="1"/>
            <a:r>
              <a:rPr kumimoji="1" lang="zh-CN" altLang="en-US" smtClean="0"/>
              <a:t>二级</a:t>
            </a:r>
          </a:p>
          <a:p>
            <a:pPr lvl="2"/>
            <a:r>
              <a:rPr kumimoji="1" lang="zh-CN" altLang="en-US" smtClean="0"/>
              <a:t>三级</a:t>
            </a:r>
          </a:p>
          <a:p>
            <a:pPr lvl="3"/>
            <a:r>
              <a:rPr kumimoji="1" lang="zh-CN" altLang="en-US" smtClean="0"/>
              <a:t>四级</a:t>
            </a:r>
          </a:p>
          <a:p>
            <a:pPr lvl="4"/>
            <a:r>
              <a:rPr kumimoji="1" lang="zh-CN" altLang="en-US" smtClean="0"/>
              <a:t>五级</a:t>
            </a:r>
            <a:endParaRPr kumimoji="1"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668C42-C07D-B745-AB5E-E43FB52A65C3}" type="datetimeFigureOut">
              <a:rPr kumimoji="1" lang="zh-CN" altLang="en-US" smtClean="0"/>
              <a:pPr/>
              <a:t>2015/4/20</a:t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zh-CN" altLang="en-US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B25BC6-F960-7E49-9DEA-DF63A07FAC1D}" type="slidenum">
              <a:rPr kumimoji="1" lang="zh-CN" altLang="en-US" smtClean="0"/>
              <a:pPr/>
              <a:t>‹#›</a:t>
            </a:fld>
            <a:endParaRPr kumimoji="1" lang="zh-CN" altLang="en-US"/>
          </a:p>
        </p:txBody>
      </p:sp>
      <p:pic>
        <p:nvPicPr>
          <p:cNvPr id="7" name="图片 6" descr="20131228_PPT模板_QCon-01.png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0851" cy="68580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>
          <a:blip r:embed="rId7"/>
          <a:stretch>
            <a:fillRect/>
          </a:stretch>
        </p:blipFill>
        <p:spPr>
          <a:xfrm>
            <a:off x="237988" y="215180"/>
            <a:ext cx="368085" cy="3680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5829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3" r:id="rId2"/>
    <p:sldLayoutId id="2147483674" r:id="rId3"/>
    <p:sldLayoutId id="2147483675" r:id="rId4"/>
  </p:sldLayoutIdLst>
  <p:timing>
    <p:tnLst>
      <p:par>
        <p:cTn id="1" dur="indefinite" restart="never" nodeType="tmRoot"/>
      </p:par>
    </p:tnLst>
  </p:timing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hyperlink" Target="http://e.weibo.com/infoqchina" TargetMode="Externa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从代码入手</a:t>
            </a:r>
            <a:endParaRPr lang="zh-CN" altLang="en-US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CN" altLang="en-US" dirty="0" smtClean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切</a:t>
            </a:r>
            <a:r>
              <a:rPr lang="zh-CN" altLang="en-US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入</a:t>
            </a:r>
            <a:r>
              <a:rPr lang="zh-CN" altLang="en-US" dirty="0" smtClean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点决定效果</a:t>
            </a:r>
            <a:endParaRPr lang="en-US" altLang="zh-CN" dirty="0" smtClean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pPr lvl="1"/>
            <a:r>
              <a:rPr lang="zh-CN" altLang="en-US" dirty="0" smtClean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技术切入点好于管理切入点</a:t>
            </a:r>
            <a:endParaRPr lang="en-US" altLang="zh-CN" dirty="0" smtClean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pPr>
              <a:lnSpc>
                <a:spcPct val="150000"/>
              </a:lnSpc>
            </a:pPr>
            <a:r>
              <a:rPr lang="zh-CN" altLang="en-US" dirty="0" smtClean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获得团队的认可与信任</a:t>
            </a:r>
            <a:endParaRPr lang="en-US" altLang="zh-CN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pPr lvl="1"/>
            <a:r>
              <a:rPr lang="zh-CN" altLang="en-US" dirty="0" smtClean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实干</a:t>
            </a:r>
            <a:r>
              <a:rPr lang="zh-CN" altLang="en-US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和帮助他人提高的做事</a:t>
            </a:r>
            <a:r>
              <a:rPr lang="zh-CN" altLang="en-US" dirty="0" smtClean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方式</a:t>
            </a:r>
            <a:endParaRPr lang="en-US" altLang="zh-CN" dirty="0" smtClean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pPr lvl="1"/>
            <a:r>
              <a:rPr lang="zh-CN" altLang="en-US" dirty="0" smtClean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概念能力很容易打动人</a:t>
            </a:r>
            <a:endParaRPr lang="en-US" altLang="zh-CN" dirty="0" smtClean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pPr marL="0" indent="0">
              <a:buNone/>
            </a:pPr>
            <a:endParaRPr lang="en-US" altLang="zh-CN" dirty="0" smtClean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pPr marL="0" indent="0" algn="ctr">
              <a:buNone/>
            </a:pPr>
            <a:r>
              <a:rPr lang="zh-CN" altLang="en-US" dirty="0" smtClean="0">
                <a:solidFill>
                  <a:srgbClr val="C00000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基于自己</a:t>
            </a:r>
            <a:r>
              <a:rPr lang="zh-CN" altLang="en-US" dirty="0">
                <a:solidFill>
                  <a:srgbClr val="C00000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的</a:t>
            </a:r>
            <a:r>
              <a:rPr lang="zh-CN" altLang="en-US" dirty="0" smtClean="0">
                <a:solidFill>
                  <a:srgbClr val="C00000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能力获得话语权和影响</a:t>
            </a:r>
            <a:r>
              <a:rPr lang="zh-CN" altLang="en-US" dirty="0">
                <a:solidFill>
                  <a:srgbClr val="C00000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力</a:t>
            </a:r>
            <a:endParaRPr lang="en-US" altLang="zh-CN" dirty="0" smtClean="0">
              <a:solidFill>
                <a:srgbClr val="C00000"/>
              </a:solidFill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417878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引导编码规范落地</a:t>
            </a:r>
            <a:endParaRPr lang="zh-CN" altLang="en-US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zh-CN" altLang="en-US" dirty="0" smtClean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确立规范</a:t>
            </a:r>
            <a:endParaRPr lang="en-US" altLang="zh-CN" dirty="0" smtClean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pPr lvl="1"/>
            <a:r>
              <a:rPr lang="zh-CN" altLang="en-US" dirty="0" smtClean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遵守</a:t>
            </a:r>
            <a:r>
              <a:rPr lang="en-US" altLang="zh-CN" dirty="0" smtClean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《Google C++ Coding Style》 </a:t>
            </a:r>
          </a:p>
          <a:p>
            <a:pPr>
              <a:lnSpc>
                <a:spcPct val="150000"/>
              </a:lnSpc>
            </a:pPr>
            <a:r>
              <a:rPr lang="zh-CN" altLang="en-US" dirty="0" smtClean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走查每位同学的代码确保落地</a:t>
            </a:r>
            <a:endParaRPr lang="en-US" altLang="zh-CN" dirty="0" smtClean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pPr lvl="1"/>
            <a:r>
              <a:rPr lang="zh-CN" altLang="en-US" dirty="0" smtClean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在旺旺群中公开指出不足</a:t>
            </a:r>
            <a:endParaRPr lang="en-US" altLang="zh-CN" dirty="0" smtClean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pPr lvl="1"/>
            <a:r>
              <a:rPr lang="zh-CN" altLang="en-US" dirty="0" smtClean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告知哪些点需要改善和如何改善</a:t>
            </a:r>
            <a:endParaRPr lang="en-US" altLang="zh-CN" dirty="0" smtClean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pPr lvl="1"/>
            <a:r>
              <a:rPr lang="zh-CN" altLang="en-US" dirty="0" smtClean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以集体的力量约束个体的不良行为</a:t>
            </a:r>
            <a:endParaRPr lang="en-US" altLang="zh-CN" dirty="0" smtClean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pPr marL="57150" indent="0">
              <a:buNone/>
            </a:pPr>
            <a:endParaRPr lang="en-US" altLang="zh-CN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pPr marL="0" indent="0" algn="ctr">
              <a:buNone/>
            </a:pPr>
            <a:r>
              <a:rPr lang="zh-CN" altLang="en-US" dirty="0" smtClean="0">
                <a:solidFill>
                  <a:srgbClr val="C00000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培养团队较真的工作态度</a:t>
            </a:r>
            <a:r>
              <a:rPr lang="zh-CN" altLang="en-US" dirty="0">
                <a:solidFill>
                  <a:srgbClr val="C00000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和良好的编码习惯</a:t>
            </a:r>
            <a:endParaRPr lang="en-US" altLang="zh-CN" dirty="0" smtClean="0">
              <a:solidFill>
                <a:srgbClr val="C00000"/>
              </a:solidFill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0355236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扩大规范内容</a:t>
            </a:r>
            <a:endParaRPr lang="zh-CN" altLang="en-US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CN" altLang="en-US" dirty="0" smtClean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引入</a:t>
            </a:r>
            <a:r>
              <a:rPr lang="en-US" altLang="zh-CN" dirty="0" smtClean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《</a:t>
            </a:r>
            <a:r>
              <a:rPr lang="zh-CN" altLang="en-US" dirty="0" smtClean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软件开发指南</a:t>
            </a:r>
            <a:r>
              <a:rPr lang="en-US" altLang="zh-CN" dirty="0" smtClean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》</a:t>
            </a:r>
            <a:r>
              <a:rPr lang="zh-CN" altLang="en-US" dirty="0" smtClean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（</a:t>
            </a:r>
            <a:r>
              <a:rPr lang="en-US" altLang="zh-CN" dirty="0" smtClean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Word</a:t>
            </a:r>
            <a:r>
              <a:rPr lang="zh-CN" altLang="en-US" dirty="0" smtClean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文档）</a:t>
            </a:r>
            <a:endParaRPr lang="en-US" altLang="zh-CN" dirty="0" smtClean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pPr lvl="1"/>
            <a:r>
              <a:rPr lang="zh-CN" altLang="en-US" dirty="0" smtClean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制定软件开发策略</a:t>
            </a:r>
            <a:endParaRPr lang="en-US" altLang="zh-CN" dirty="0" smtClean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pPr lvl="1"/>
            <a:r>
              <a:rPr lang="zh-CN" altLang="en-US" dirty="0" smtClean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规范代码目录</a:t>
            </a:r>
            <a:r>
              <a:rPr lang="zh-CN" altLang="en-US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结构</a:t>
            </a:r>
            <a:endParaRPr lang="en-US" altLang="zh-CN" dirty="0" smtClean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pPr lvl="1"/>
            <a:r>
              <a:rPr lang="zh-CN" altLang="en-US" dirty="0" smtClean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规范软件解耦方法</a:t>
            </a:r>
            <a:endParaRPr lang="en-US" altLang="zh-CN" dirty="0" smtClean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pPr lvl="1"/>
            <a:r>
              <a:rPr lang="en-US" altLang="zh-CN" dirty="0" smtClean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……</a:t>
            </a:r>
          </a:p>
          <a:p>
            <a:pPr marL="0" indent="0">
              <a:buNone/>
            </a:pPr>
            <a:endParaRPr lang="en-US" altLang="zh-CN" dirty="0" smtClean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pPr marL="0" indent="0" algn="ctr">
              <a:buNone/>
            </a:pPr>
            <a:r>
              <a:rPr lang="zh-CN" altLang="en-US" dirty="0" smtClean="0">
                <a:solidFill>
                  <a:srgbClr val="C00000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进一步培养规范意识和工作好习惯</a:t>
            </a:r>
            <a:endParaRPr lang="en-US" altLang="zh-CN" dirty="0" smtClean="0">
              <a:solidFill>
                <a:srgbClr val="C00000"/>
              </a:solidFill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pPr marL="0" indent="0" algn="ctr">
              <a:buNone/>
            </a:pPr>
            <a:r>
              <a:rPr lang="zh-CN" altLang="en-US" dirty="0" smtClean="0">
                <a:solidFill>
                  <a:srgbClr val="C00000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确保软件架构的的可持续性</a:t>
            </a:r>
            <a:endParaRPr lang="en-US" altLang="zh-CN" dirty="0" smtClean="0">
              <a:solidFill>
                <a:srgbClr val="C00000"/>
              </a:solidFill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2685199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管好“技术债”</a:t>
            </a:r>
            <a:endParaRPr lang="zh-CN" altLang="en-US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zh-CN" altLang="en-US" dirty="0" smtClean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引入</a:t>
            </a:r>
            <a:r>
              <a:rPr lang="en-US" altLang="zh-CN" dirty="0" smtClean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《</a:t>
            </a:r>
            <a:r>
              <a:rPr lang="zh-CN" altLang="en-US" dirty="0" smtClean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改进记录</a:t>
            </a:r>
            <a:r>
              <a:rPr lang="en-US" altLang="zh-CN" dirty="0" smtClean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》</a:t>
            </a:r>
            <a:r>
              <a:rPr lang="zh-CN" altLang="en-US" dirty="0" smtClean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（</a:t>
            </a:r>
            <a:r>
              <a:rPr lang="en-US" altLang="zh-CN" dirty="0" smtClean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Excel</a:t>
            </a:r>
            <a:r>
              <a:rPr lang="zh-CN" altLang="en-US" dirty="0" smtClean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表）</a:t>
            </a:r>
            <a:endParaRPr lang="en-US" altLang="zh-CN" dirty="0" smtClean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pPr lvl="1"/>
            <a:r>
              <a:rPr lang="zh-CN" altLang="en-US" dirty="0" smtClean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随时记录发现的技术改善点</a:t>
            </a:r>
            <a:endParaRPr lang="en-US" altLang="zh-CN" dirty="0" smtClean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pPr lvl="1"/>
            <a:r>
              <a:rPr lang="zh-CN" altLang="en-US" dirty="0" smtClean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作为一个需求源</a:t>
            </a:r>
            <a:endParaRPr lang="en-US" altLang="zh-CN" dirty="0" smtClean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endParaRPr lang="en-US" altLang="zh-CN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endParaRPr lang="en-US" altLang="zh-CN" dirty="0" smtClean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pPr marL="0" indent="0">
              <a:buNone/>
            </a:pPr>
            <a:endParaRPr lang="en-US" altLang="zh-CN" dirty="0" smtClean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pPr marL="0" indent="0">
              <a:buNone/>
            </a:pPr>
            <a:endParaRPr lang="en-US" altLang="zh-CN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pPr marL="0" indent="0">
              <a:buNone/>
            </a:pPr>
            <a:endParaRPr lang="en-US" altLang="zh-CN" dirty="0" smtClean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pPr marL="0" indent="0">
              <a:buNone/>
            </a:pPr>
            <a:endParaRPr lang="en-US" altLang="zh-CN" dirty="0" smtClean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pPr marL="0" indent="0" algn="ctr">
              <a:buNone/>
            </a:pPr>
            <a:r>
              <a:rPr lang="zh-CN" altLang="en-US" dirty="0" smtClean="0">
                <a:solidFill>
                  <a:srgbClr val="C00000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让“技术债”在视线之内，避免“债台高筑”</a:t>
            </a:r>
            <a:endParaRPr lang="en-US" altLang="zh-CN" dirty="0" smtClean="0">
              <a:solidFill>
                <a:srgbClr val="C00000"/>
              </a:solidFill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14638" y="2844043"/>
            <a:ext cx="6257143" cy="26380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93937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引导全员参</a:t>
            </a:r>
            <a:r>
              <a:rPr lang="zh-CN" altLang="en-US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与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zh-CN" altLang="en-US" dirty="0" smtClean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引导全员参与维护</a:t>
            </a:r>
            <a:r>
              <a:rPr lang="en-US" altLang="zh-CN" dirty="0" smtClean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《</a:t>
            </a:r>
            <a:r>
              <a:rPr lang="zh-CN" altLang="en-US" dirty="0" smtClean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软件开发指南</a:t>
            </a:r>
            <a:r>
              <a:rPr lang="en-US" altLang="zh-CN" dirty="0" smtClean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》</a:t>
            </a:r>
          </a:p>
          <a:p>
            <a:pPr lvl="1"/>
            <a:r>
              <a:rPr lang="zh-CN" altLang="en-US" dirty="0" smtClean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通过“修订人”提高参与度</a:t>
            </a:r>
            <a:endParaRPr lang="en-US" altLang="zh-CN" dirty="0" smtClean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pPr>
              <a:lnSpc>
                <a:spcPct val="120000"/>
              </a:lnSpc>
            </a:pPr>
            <a:r>
              <a:rPr lang="zh-CN" altLang="en-US" dirty="0" smtClean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引导全员参与维护</a:t>
            </a:r>
            <a:r>
              <a:rPr lang="en-US" altLang="zh-CN" dirty="0" smtClean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《</a:t>
            </a:r>
            <a:r>
              <a:rPr lang="zh-CN" altLang="en-US" dirty="0" smtClean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改进记录</a:t>
            </a:r>
            <a:r>
              <a:rPr lang="en-US" altLang="zh-CN" dirty="0" smtClean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》</a:t>
            </a:r>
          </a:p>
          <a:p>
            <a:pPr lvl="1"/>
            <a:r>
              <a:rPr lang="zh-CN" altLang="en-US" dirty="0" smtClean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通过“提出者”提高参与度</a:t>
            </a:r>
            <a:endParaRPr lang="en-US" altLang="zh-CN" dirty="0" smtClean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pPr marL="0" indent="0">
              <a:buNone/>
            </a:pPr>
            <a:endParaRPr lang="en-US" altLang="zh-CN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pPr marL="0" indent="0">
              <a:buNone/>
            </a:pPr>
            <a:endParaRPr lang="en-US" altLang="zh-CN" dirty="0" smtClean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pPr marL="0" indent="0">
              <a:buNone/>
            </a:pPr>
            <a:endParaRPr lang="en-US" altLang="zh-CN" dirty="0" smtClean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pPr marL="0" indent="0">
              <a:buNone/>
            </a:pPr>
            <a:endParaRPr lang="en-US" altLang="zh-CN" dirty="0" smtClean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pPr marL="0" indent="0">
              <a:buNone/>
            </a:pPr>
            <a:r>
              <a:rPr lang="zh-CN" altLang="en-US" dirty="0" smtClean="0">
                <a:solidFill>
                  <a:srgbClr val="C00000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让管理意识萌芽</a:t>
            </a:r>
            <a:endParaRPr lang="en-US" altLang="zh-CN" dirty="0" smtClean="0">
              <a:solidFill>
                <a:srgbClr val="C00000"/>
              </a:solidFill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pPr marL="0" indent="0">
              <a:buNone/>
            </a:pPr>
            <a:r>
              <a:rPr lang="zh-CN" altLang="en-US" dirty="0" smtClean="0">
                <a:solidFill>
                  <a:srgbClr val="C00000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  强化知识管理</a:t>
            </a:r>
            <a:endParaRPr lang="en-US" altLang="zh-CN" dirty="0" smtClean="0">
              <a:solidFill>
                <a:srgbClr val="C00000"/>
              </a:solidFill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08161" y="3429000"/>
            <a:ext cx="5476190" cy="30952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96881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寻找技术同盟</a:t>
            </a:r>
            <a:endParaRPr lang="zh-CN" altLang="en-US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CN" altLang="en-US" dirty="0" smtClean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“技术同盟”并非“拉帮结派”</a:t>
            </a:r>
            <a:endParaRPr lang="en-US" altLang="zh-CN" dirty="0" smtClean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pPr lvl="1"/>
            <a:r>
              <a:rPr lang="zh-CN" altLang="en-US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整体</a:t>
            </a:r>
            <a:r>
              <a:rPr lang="zh-CN" altLang="en-US" dirty="0" smtClean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利益 </a:t>
            </a:r>
            <a:r>
              <a:rPr lang="en-US" altLang="zh-CN" dirty="0" smtClean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vs </a:t>
            </a:r>
            <a:r>
              <a:rPr lang="zh-CN" altLang="en-US" dirty="0" smtClean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局部利益</a:t>
            </a:r>
            <a:endParaRPr lang="en-US" altLang="zh-CN" dirty="0" smtClean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pPr lvl="1"/>
            <a:r>
              <a:rPr lang="zh-CN" altLang="en-US" dirty="0" smtClean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积极改善 </a:t>
            </a:r>
            <a:r>
              <a:rPr lang="en-US" altLang="zh-CN" dirty="0" smtClean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vs </a:t>
            </a:r>
            <a:r>
              <a:rPr lang="zh-CN" altLang="en-US" dirty="0" smtClean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固步自封</a:t>
            </a:r>
            <a:endParaRPr lang="en-US" altLang="zh-CN" dirty="0" smtClean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pPr lvl="1"/>
            <a:r>
              <a:rPr lang="zh-CN" altLang="en-US" dirty="0" smtClean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相互欣赏 </a:t>
            </a:r>
            <a:r>
              <a:rPr lang="en-US" altLang="zh-CN" dirty="0" smtClean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vs </a:t>
            </a:r>
            <a:r>
              <a:rPr lang="zh-CN" altLang="en-US" dirty="0" smtClean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利益导向</a:t>
            </a:r>
            <a:endParaRPr lang="en-US" altLang="zh-CN" dirty="0" smtClean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r>
              <a:rPr lang="zh-CN" altLang="en-US" dirty="0" smtClean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通过技术同盟放大积极改善的声音</a:t>
            </a:r>
            <a:endParaRPr lang="en-US" altLang="zh-CN" dirty="0" smtClean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r>
              <a:rPr lang="zh-CN" altLang="en-US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为</a:t>
            </a:r>
            <a:r>
              <a:rPr lang="zh-CN" altLang="en-US" dirty="0" smtClean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技术同盟获取更高的话语权</a:t>
            </a:r>
            <a:endParaRPr lang="en-US" altLang="zh-CN" dirty="0" smtClean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pPr marL="0" indent="0">
              <a:buNone/>
            </a:pPr>
            <a:endParaRPr lang="en-US" altLang="zh-CN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pPr marL="0" indent="0" algn="ctr">
              <a:buNone/>
            </a:pPr>
            <a:r>
              <a:rPr lang="zh-CN" altLang="en-US" dirty="0" smtClean="0">
                <a:solidFill>
                  <a:srgbClr val="C00000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实现小团队“拉动”大团队前进</a:t>
            </a:r>
            <a:endParaRPr lang="en-US" altLang="zh-CN" dirty="0" smtClean="0">
              <a:solidFill>
                <a:srgbClr val="C00000"/>
              </a:solidFill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5564740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打造开放的工作环境</a:t>
            </a:r>
            <a:endParaRPr lang="zh-CN" altLang="en-US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zh-CN" altLang="en-US" dirty="0" smtClean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鼓励大家说出自己的想法</a:t>
            </a:r>
            <a:endParaRPr lang="en-US" altLang="zh-CN" dirty="0" smtClean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pPr>
              <a:lnSpc>
                <a:spcPct val="110000"/>
              </a:lnSpc>
            </a:pPr>
            <a:r>
              <a:rPr lang="zh-CN" altLang="en-US" dirty="0" smtClean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积极采纳所提出的建议性意见</a:t>
            </a:r>
            <a:endParaRPr lang="en-US" altLang="zh-CN" dirty="0" smtClean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pPr>
              <a:lnSpc>
                <a:spcPct val="110000"/>
              </a:lnSpc>
            </a:pPr>
            <a:r>
              <a:rPr lang="zh-CN" altLang="en-US" dirty="0" smtClean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公开承认和表扬独特的思考</a:t>
            </a:r>
            <a:endParaRPr lang="en-US" altLang="zh-CN" dirty="0" smtClean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pPr lvl="1"/>
            <a:r>
              <a:rPr lang="zh-CN" altLang="en-US" dirty="0" smtClean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用好这一利器</a:t>
            </a:r>
            <a:endParaRPr lang="en-US" altLang="zh-CN" dirty="0" smtClean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pPr marL="0" indent="0">
              <a:buNone/>
            </a:pPr>
            <a:endParaRPr lang="en-US" altLang="zh-CN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pPr marL="0" indent="0">
              <a:buNone/>
            </a:pPr>
            <a:endParaRPr lang="en-US" altLang="zh-CN" dirty="0" smtClean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pPr marL="0" indent="0">
              <a:buNone/>
            </a:pPr>
            <a:endParaRPr lang="en-US" altLang="zh-CN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pPr marL="0" indent="0" algn="ctr">
              <a:buNone/>
            </a:pPr>
            <a:r>
              <a:rPr lang="zh-CN" altLang="en-US" dirty="0" smtClean="0">
                <a:solidFill>
                  <a:srgbClr val="C00000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让工作环境使人心静</a:t>
            </a:r>
            <a:endParaRPr lang="en-US" altLang="zh-CN" dirty="0" smtClean="0">
              <a:solidFill>
                <a:srgbClr val="C00000"/>
              </a:solidFill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6275599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想清楚何</a:t>
            </a:r>
            <a:r>
              <a:rPr lang="zh-CN" altLang="en-US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为</a:t>
            </a:r>
            <a:r>
              <a:rPr lang="zh-CN" altLang="en-US" dirty="0" smtClean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可持续性发展</a:t>
            </a:r>
            <a:endParaRPr lang="zh-CN" altLang="en-US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zh-CN" altLang="en-US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技术方案的可持续性</a:t>
            </a:r>
            <a:endParaRPr lang="en-US" altLang="zh-CN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pPr>
              <a:lnSpc>
                <a:spcPct val="110000"/>
              </a:lnSpc>
            </a:pPr>
            <a:r>
              <a:rPr lang="zh-CN" altLang="en-US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各</a:t>
            </a:r>
            <a:r>
              <a:rPr lang="zh-CN" altLang="en-US" dirty="0" smtClean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工种</a:t>
            </a:r>
            <a:r>
              <a:rPr lang="zh-CN" altLang="en-US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间关系的可持续性</a:t>
            </a:r>
            <a:endParaRPr lang="en-US" altLang="zh-CN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pPr>
              <a:lnSpc>
                <a:spcPct val="110000"/>
              </a:lnSpc>
            </a:pPr>
            <a:r>
              <a:rPr lang="zh-CN" altLang="en-US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工程方法的可持续性</a:t>
            </a:r>
            <a:endParaRPr lang="en-US" altLang="zh-CN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pPr>
              <a:lnSpc>
                <a:spcPct val="110000"/>
              </a:lnSpc>
            </a:pPr>
            <a:r>
              <a:rPr lang="zh-CN" altLang="en-US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业务发展的可持续性</a:t>
            </a:r>
            <a:endParaRPr lang="en-US" altLang="zh-CN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endParaRPr lang="en-US" altLang="zh-CN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pPr marL="0" indent="0">
              <a:buNone/>
            </a:pPr>
            <a:endParaRPr lang="en-US" altLang="zh-CN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pPr marL="0" indent="0" algn="ctr">
              <a:buNone/>
            </a:pPr>
            <a:r>
              <a:rPr lang="zh-CN" altLang="en-US" dirty="0" smtClean="0">
                <a:solidFill>
                  <a:srgbClr val="C00000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明白技术团队可持续发展的要素</a:t>
            </a:r>
            <a:endParaRPr lang="en-US" altLang="zh-CN" dirty="0" smtClean="0">
              <a:solidFill>
                <a:srgbClr val="C00000"/>
              </a:solidFill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pPr marL="0" indent="0" algn="ctr">
              <a:buNone/>
            </a:pPr>
            <a:r>
              <a:rPr lang="zh-CN" altLang="en-US" dirty="0" smtClean="0">
                <a:solidFill>
                  <a:srgbClr val="C00000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不只源于技术</a:t>
            </a:r>
            <a:endParaRPr lang="en-US" altLang="zh-CN" dirty="0" smtClean="0">
              <a:solidFill>
                <a:srgbClr val="C00000"/>
              </a:solidFill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0441260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致力于团队的可持续发展</a:t>
            </a:r>
            <a:endParaRPr lang="zh-CN" altLang="en-US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zh-CN" altLang="en-US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技术方案的可</a:t>
            </a:r>
            <a:r>
              <a:rPr lang="zh-CN" altLang="en-US" dirty="0" smtClean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持续性</a:t>
            </a:r>
            <a:endParaRPr lang="en-US" altLang="zh-CN" dirty="0" smtClean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pPr lvl="1"/>
            <a:r>
              <a:rPr lang="zh-CN" altLang="en-US" dirty="0" smtClean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以</a:t>
            </a:r>
            <a:r>
              <a:rPr lang="en-US" altLang="zh-CN" dirty="0" smtClean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Chromium</a:t>
            </a:r>
            <a:r>
              <a:rPr lang="zh-CN" altLang="en-US" dirty="0" smtClean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的架构为导向，将自有功能“打散”</a:t>
            </a:r>
            <a:endParaRPr lang="en-US" altLang="zh-CN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pPr>
              <a:lnSpc>
                <a:spcPct val="120000"/>
              </a:lnSpc>
            </a:pPr>
            <a:r>
              <a:rPr lang="zh-CN" altLang="en-US" dirty="0" smtClean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各工种</a:t>
            </a:r>
            <a:r>
              <a:rPr lang="zh-CN" altLang="en-US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间关系的可</a:t>
            </a:r>
            <a:r>
              <a:rPr lang="zh-CN" altLang="en-US" dirty="0" smtClean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持续性</a:t>
            </a:r>
            <a:endParaRPr lang="en-US" altLang="zh-CN" dirty="0" smtClean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pPr lvl="1"/>
            <a:r>
              <a:rPr lang="zh-CN" altLang="en-US" dirty="0" smtClean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在技术与产品两工种间取得平衡</a:t>
            </a:r>
            <a:endParaRPr lang="en-US" altLang="zh-CN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pPr>
              <a:lnSpc>
                <a:spcPct val="120000"/>
              </a:lnSpc>
            </a:pPr>
            <a:r>
              <a:rPr lang="zh-CN" altLang="en-US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工程方法的可</a:t>
            </a:r>
            <a:r>
              <a:rPr lang="zh-CN" altLang="en-US" dirty="0" smtClean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持续性</a:t>
            </a:r>
            <a:endParaRPr lang="en-US" altLang="zh-CN" dirty="0" smtClean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pPr lvl="1"/>
            <a:r>
              <a:rPr lang="zh-CN" altLang="en-US" dirty="0" smtClean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概要设计</a:t>
            </a:r>
            <a:r>
              <a:rPr lang="en-US" altLang="zh-CN" dirty="0" smtClean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-&gt;</a:t>
            </a:r>
            <a:r>
              <a:rPr lang="zh-CN" altLang="en-US" dirty="0" smtClean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设计审查</a:t>
            </a:r>
            <a:r>
              <a:rPr lang="en-US" altLang="zh-CN" dirty="0" smtClean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-&gt;</a:t>
            </a:r>
            <a:r>
              <a:rPr lang="zh-CN" altLang="en-US" dirty="0" smtClean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编码</a:t>
            </a:r>
            <a:r>
              <a:rPr lang="en-US" altLang="zh-CN" dirty="0" smtClean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-&gt;</a:t>
            </a:r>
            <a:r>
              <a:rPr lang="zh-CN" altLang="en-US" dirty="0" smtClean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代码走查</a:t>
            </a:r>
            <a:endParaRPr lang="en-US" altLang="zh-CN" dirty="0" smtClean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pPr lvl="1"/>
            <a:r>
              <a:rPr lang="zh-CN" altLang="en-US" dirty="0" smtClean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工具化、流程化、文档化、自动化</a:t>
            </a:r>
            <a:endParaRPr lang="en-US" altLang="zh-CN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pPr>
              <a:lnSpc>
                <a:spcPct val="120000"/>
              </a:lnSpc>
            </a:pPr>
            <a:r>
              <a:rPr lang="zh-CN" altLang="en-US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业务发展的可持续性</a:t>
            </a:r>
            <a:endParaRPr lang="en-US" altLang="zh-CN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pPr lvl="1"/>
            <a:r>
              <a:rPr lang="zh-CN" altLang="en-US" dirty="0" smtClean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以用户体验改善为导向</a:t>
            </a:r>
            <a:endParaRPr lang="en-US" altLang="zh-CN" dirty="0" smtClean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pPr lvl="1"/>
            <a:endParaRPr lang="en-US" altLang="zh-CN" dirty="0" smtClean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pPr marL="0" indent="0" algn="ctr">
              <a:buNone/>
            </a:pPr>
            <a:r>
              <a:rPr lang="zh-CN" altLang="en-US" dirty="0" smtClean="0">
                <a:solidFill>
                  <a:srgbClr val="C00000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打造可持续发展的“正规军”</a:t>
            </a:r>
            <a:endParaRPr lang="en-US" altLang="zh-CN" dirty="0">
              <a:solidFill>
                <a:srgbClr val="C00000"/>
              </a:solidFill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pPr marL="0" indent="0" algn="ctr">
              <a:buNone/>
            </a:pPr>
            <a:endParaRPr lang="en-US" altLang="zh-CN" dirty="0" smtClean="0">
              <a:solidFill>
                <a:srgbClr val="C00000"/>
              </a:solidFill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7154984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以</a:t>
            </a:r>
            <a:r>
              <a:rPr lang="zh-CN" altLang="en-US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管理</a:t>
            </a:r>
            <a:r>
              <a:rPr lang="zh-CN" altLang="en-US" dirty="0" smtClean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原则引导团队发展</a:t>
            </a:r>
            <a:endParaRPr lang="zh-CN" altLang="en-US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zh-CN" altLang="en-US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促进从“人管理”向“制度管理”转变</a:t>
            </a:r>
          </a:p>
          <a:p>
            <a:r>
              <a:rPr lang="zh-CN" altLang="en-US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降低</a:t>
            </a:r>
            <a:r>
              <a:rPr lang="zh-CN" altLang="en-US" dirty="0" smtClean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管理</a:t>
            </a:r>
            <a:r>
              <a:rPr lang="zh-CN" altLang="en-US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复杂度</a:t>
            </a:r>
            <a:r>
              <a:rPr lang="zh-CN" altLang="en-US" dirty="0" smtClean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，提升</a:t>
            </a:r>
            <a:r>
              <a:rPr lang="zh-CN" altLang="en-US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管理效率</a:t>
            </a:r>
          </a:p>
          <a:p>
            <a:pPr lvl="1"/>
            <a:r>
              <a:rPr lang="zh-CN" altLang="en-US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从“家长式管理”倾向“自组织管理”</a:t>
            </a:r>
          </a:p>
          <a:p>
            <a:pPr lvl="1"/>
            <a:r>
              <a:rPr lang="zh-CN" altLang="en-US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发挥团队的力量，</a:t>
            </a:r>
            <a:r>
              <a:rPr lang="zh-CN" altLang="en-US" dirty="0" smtClean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让个体能动</a:t>
            </a:r>
            <a:r>
              <a:rPr lang="zh-CN" altLang="en-US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地参与到管理活动中</a:t>
            </a:r>
          </a:p>
          <a:p>
            <a:r>
              <a:rPr lang="zh-CN" altLang="en-US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大方向上指明哪些行为是团队所鼓励和倡导的</a:t>
            </a:r>
          </a:p>
          <a:p>
            <a:r>
              <a:rPr lang="zh-CN" altLang="en-US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引导职业发展和为绩效管理提供一个考核维度</a:t>
            </a:r>
            <a:endParaRPr lang="en-US" altLang="zh-CN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pPr marL="0" indent="0" algn="ctr">
              <a:buNone/>
            </a:pPr>
            <a:endParaRPr lang="en-US" altLang="zh-CN" dirty="0" smtClean="0">
              <a:solidFill>
                <a:srgbClr val="C00000"/>
              </a:solidFill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pPr marL="0" indent="0" algn="ctr">
              <a:buNone/>
            </a:pPr>
            <a:r>
              <a:rPr lang="zh-CN" altLang="en-US" dirty="0" smtClean="0">
                <a:solidFill>
                  <a:srgbClr val="C00000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向管理要效率</a:t>
            </a:r>
            <a:endParaRPr lang="en-US" altLang="zh-CN" dirty="0" smtClean="0">
              <a:solidFill>
                <a:srgbClr val="C00000"/>
              </a:solidFill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3627858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zh-CN" altLang="en-US" sz="5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YaHei UI" panose="020B0503020204020204" pitchFamily="34" charset="-122"/>
                <a:ea typeface="Microsoft YaHei UI" panose="020B0503020204020204" pitchFamily="34" charset="-122"/>
              </a:rPr>
              <a:t>打造高质效的技术团队</a:t>
            </a:r>
            <a:endParaRPr lang="zh-CN" altLang="en-US" sz="5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CN" altLang="en-US" sz="2800" dirty="0" smtClean="0">
                <a:solidFill>
                  <a:schemeClr val="tx1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李  云</a:t>
            </a:r>
            <a:endParaRPr lang="en-US" altLang="zh-CN" sz="2800" dirty="0" smtClean="0">
              <a:solidFill>
                <a:schemeClr val="tx1"/>
              </a:solidFill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明确七大管理原则</a:t>
            </a:r>
            <a:endParaRPr lang="zh-CN" altLang="en-US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600200"/>
            <a:ext cx="8359254" cy="4525963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110000"/>
              </a:lnSpc>
            </a:pPr>
            <a:r>
              <a:rPr lang="zh-CN" altLang="en-US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原则一</a:t>
            </a:r>
            <a:r>
              <a:rPr lang="zh-CN" altLang="en-US" dirty="0" smtClean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：意识 </a:t>
            </a:r>
            <a:r>
              <a:rPr lang="en-US" altLang="zh-CN" dirty="0" smtClean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x </a:t>
            </a:r>
            <a:r>
              <a:rPr lang="zh-CN" altLang="en-US" dirty="0" smtClean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工作好习惯 </a:t>
            </a:r>
            <a:r>
              <a:rPr lang="en-US" altLang="zh-CN" dirty="0" smtClean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x </a:t>
            </a:r>
            <a:r>
              <a:rPr lang="zh-CN" altLang="en-US" dirty="0" smtClean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技能 </a:t>
            </a:r>
            <a:r>
              <a:rPr lang="en-US" altLang="zh-CN" dirty="0" smtClean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= </a:t>
            </a:r>
            <a:r>
              <a:rPr lang="zh-CN" altLang="en-US" dirty="0" smtClean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能力</a:t>
            </a:r>
            <a:endParaRPr lang="en-US" altLang="zh-CN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pPr>
              <a:lnSpc>
                <a:spcPct val="110000"/>
              </a:lnSpc>
            </a:pPr>
            <a:r>
              <a:rPr lang="zh-CN" altLang="en-US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原则二</a:t>
            </a:r>
            <a:r>
              <a:rPr lang="zh-CN" altLang="en-US" dirty="0" smtClean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：通过输出能力实现个体价值</a:t>
            </a:r>
            <a:endParaRPr lang="en-US" altLang="zh-CN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pPr>
              <a:lnSpc>
                <a:spcPct val="110000"/>
              </a:lnSpc>
            </a:pPr>
            <a:r>
              <a:rPr lang="zh-CN" altLang="en-US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原则三</a:t>
            </a:r>
            <a:r>
              <a:rPr lang="zh-CN" altLang="en-US" dirty="0" smtClean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：质效导向的可持续发展观</a:t>
            </a:r>
            <a:endParaRPr lang="en-US" altLang="zh-CN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pPr>
              <a:lnSpc>
                <a:spcPct val="110000"/>
              </a:lnSpc>
            </a:pPr>
            <a:r>
              <a:rPr lang="zh-CN" altLang="en-US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原则四</a:t>
            </a:r>
            <a:r>
              <a:rPr lang="zh-CN" altLang="en-US" dirty="0" smtClean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：防范技术管理官僚化</a:t>
            </a:r>
            <a:endParaRPr lang="en-US" altLang="zh-CN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pPr>
              <a:lnSpc>
                <a:spcPct val="110000"/>
              </a:lnSpc>
            </a:pPr>
            <a:r>
              <a:rPr lang="zh-CN" altLang="en-US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原则五</a:t>
            </a:r>
            <a:r>
              <a:rPr lang="zh-CN" altLang="en-US" dirty="0" smtClean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：</a:t>
            </a:r>
            <a:r>
              <a:rPr lang="zh-CN" altLang="en-US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务小事举轻若重，遇大事</a:t>
            </a:r>
            <a:r>
              <a:rPr lang="zh-CN" altLang="en-US" dirty="0" smtClean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举重若轻</a:t>
            </a:r>
            <a:endParaRPr lang="en-US" altLang="zh-CN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pPr>
              <a:lnSpc>
                <a:spcPct val="110000"/>
              </a:lnSpc>
            </a:pPr>
            <a:r>
              <a:rPr lang="zh-CN" altLang="en-US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原则六</a:t>
            </a:r>
            <a:r>
              <a:rPr lang="zh-CN" altLang="en-US" dirty="0" smtClean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：“先人后事”与“先事后人”</a:t>
            </a:r>
            <a:endParaRPr lang="en-US" altLang="zh-CN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pPr>
              <a:lnSpc>
                <a:spcPct val="110000"/>
              </a:lnSpc>
            </a:pPr>
            <a:r>
              <a:rPr lang="zh-CN" altLang="en-US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原则七</a:t>
            </a:r>
            <a:r>
              <a:rPr lang="zh-CN" altLang="en-US" dirty="0" smtClean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：激情工作</a:t>
            </a:r>
            <a:endParaRPr lang="en-US" altLang="zh-CN" dirty="0" smtClean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pPr marL="0" indent="0" algn="ctr">
              <a:buNone/>
            </a:pPr>
            <a:endParaRPr lang="en-US" altLang="zh-CN" dirty="0" smtClean="0">
              <a:solidFill>
                <a:srgbClr val="C00000"/>
              </a:solidFill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pPr marL="0" indent="0" algn="ctr">
              <a:buNone/>
            </a:pPr>
            <a:r>
              <a:rPr lang="zh-CN" altLang="en-US" dirty="0" smtClean="0">
                <a:solidFill>
                  <a:srgbClr val="C00000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做到有章可循，促进能动思考</a:t>
            </a:r>
            <a:endParaRPr lang="en-US" altLang="zh-CN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0995038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完善组织架构</a:t>
            </a:r>
            <a:endParaRPr lang="zh-CN" altLang="en-US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CN" altLang="en-US" dirty="0" smtClean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明确包含技术主管和技术专家的核心团队</a:t>
            </a:r>
            <a:endParaRPr lang="en-US" altLang="zh-CN" dirty="0" smtClean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r>
              <a:rPr lang="zh-CN" altLang="en-US" dirty="0" smtClean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去中心化和扁平化</a:t>
            </a:r>
            <a:endParaRPr lang="en-US" altLang="zh-CN" dirty="0" smtClean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pPr lvl="1"/>
            <a:r>
              <a:rPr lang="zh-CN" altLang="en-US" dirty="0" smtClean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权力下放给技术主管和项目经理</a:t>
            </a:r>
            <a:endParaRPr lang="en-US" altLang="zh-CN" dirty="0" smtClean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pPr lvl="1"/>
            <a:r>
              <a:rPr lang="zh-CN" altLang="en-US" dirty="0" smtClean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从管理层面帮助他们树立威望</a:t>
            </a:r>
            <a:endParaRPr lang="en-US" altLang="zh-CN" dirty="0" smtClean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pPr lvl="1"/>
            <a:r>
              <a:rPr lang="zh-CN" altLang="en-US" dirty="0" smtClean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引导他们间的横向合作，避免我成为瓶颈</a:t>
            </a:r>
            <a:endParaRPr lang="en-US" altLang="zh-CN" dirty="0" smtClean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pPr marL="0" indent="0">
              <a:buNone/>
            </a:pPr>
            <a:endParaRPr lang="en-US" altLang="zh-CN" dirty="0" smtClean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pPr marL="0" indent="0" algn="ctr">
              <a:buNone/>
            </a:pPr>
            <a:r>
              <a:rPr lang="zh-CN" altLang="en-US" dirty="0" smtClean="0">
                <a:solidFill>
                  <a:srgbClr val="C00000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让组织架构支撑和促进团队工作质效</a:t>
            </a:r>
            <a:endParaRPr lang="en-US" altLang="zh-CN" dirty="0" smtClean="0">
              <a:solidFill>
                <a:srgbClr val="C00000"/>
              </a:solidFill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6094110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规范基层技术管理</a:t>
            </a:r>
            <a:endParaRPr lang="zh-CN" altLang="en-US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zh-CN" altLang="en-US" dirty="0" smtClean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出台</a:t>
            </a:r>
            <a:r>
              <a:rPr lang="en-US" altLang="zh-CN" dirty="0" smtClean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《</a:t>
            </a:r>
            <a:r>
              <a:rPr lang="zh-CN" altLang="en-US" dirty="0" smtClean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基层技术管理导引</a:t>
            </a:r>
            <a:r>
              <a:rPr lang="en-US" altLang="zh-CN" dirty="0" smtClean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》</a:t>
            </a:r>
            <a:r>
              <a:rPr lang="zh-CN" altLang="en-US" dirty="0" smtClean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（</a:t>
            </a:r>
            <a:r>
              <a:rPr lang="en-US" altLang="zh-CN" dirty="0" smtClean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Word</a:t>
            </a:r>
            <a:r>
              <a:rPr lang="zh-CN" altLang="en-US" dirty="0" smtClean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文档）</a:t>
            </a:r>
            <a:endParaRPr lang="en-US" altLang="zh-CN" dirty="0" smtClean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r>
              <a:rPr lang="zh-CN" altLang="en-US" dirty="0" smtClean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明确“管什么”</a:t>
            </a:r>
            <a:r>
              <a:rPr lang="zh-CN" altLang="en-US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、</a:t>
            </a:r>
            <a:r>
              <a:rPr lang="zh-CN" altLang="en-US" dirty="0" smtClean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引导“怎么管”</a:t>
            </a:r>
            <a:endParaRPr lang="en-US" altLang="zh-CN" dirty="0" smtClean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r>
              <a:rPr lang="zh-CN" altLang="en-US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以</a:t>
            </a:r>
            <a:r>
              <a:rPr lang="en-US" altLang="zh-CN" dirty="0" smtClean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《</a:t>
            </a:r>
            <a:r>
              <a:rPr lang="zh-CN" altLang="en-US" dirty="0" smtClean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基层技术管理导引</a:t>
            </a:r>
            <a:r>
              <a:rPr lang="en-US" altLang="zh-CN" dirty="0" smtClean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》</a:t>
            </a:r>
            <a:r>
              <a:rPr lang="zh-CN" altLang="en-US" dirty="0" smtClean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考核技术主管</a:t>
            </a:r>
            <a:endParaRPr lang="en-US" altLang="zh-CN" dirty="0" smtClean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pPr marL="0" indent="0" algn="ctr">
              <a:buNone/>
            </a:pPr>
            <a:endParaRPr lang="en-US" altLang="zh-CN" dirty="0" smtClean="0">
              <a:solidFill>
                <a:srgbClr val="C00000"/>
              </a:solidFill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pPr marL="0" indent="0" algn="ctr">
              <a:buNone/>
            </a:pPr>
            <a:endParaRPr lang="en-US" altLang="zh-CN" dirty="0">
              <a:solidFill>
                <a:srgbClr val="C00000"/>
              </a:solidFill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pPr marL="0" indent="0" algn="ctr">
              <a:buNone/>
            </a:pPr>
            <a:endParaRPr lang="en-US" altLang="zh-CN" dirty="0" smtClean="0">
              <a:solidFill>
                <a:srgbClr val="C00000"/>
              </a:solidFill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pPr marL="0" indent="0" algn="ctr">
              <a:buNone/>
            </a:pPr>
            <a:r>
              <a:rPr lang="zh-CN" altLang="en-US" dirty="0" smtClean="0">
                <a:solidFill>
                  <a:srgbClr val="C00000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确保基层技术管理的有效性</a:t>
            </a:r>
            <a:endParaRPr lang="en-US" altLang="zh-CN" dirty="0" smtClean="0">
              <a:solidFill>
                <a:srgbClr val="C00000"/>
              </a:solidFill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pPr marL="0" indent="0" algn="ctr">
              <a:buNone/>
            </a:pPr>
            <a:r>
              <a:rPr lang="zh-CN" altLang="en-US" dirty="0" smtClean="0">
                <a:solidFill>
                  <a:srgbClr val="C00000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从上下辐射改善基层自我管理</a:t>
            </a:r>
            <a:r>
              <a:rPr lang="zh-CN" altLang="en-US" dirty="0">
                <a:solidFill>
                  <a:srgbClr val="C00000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能力</a:t>
            </a:r>
            <a:endParaRPr lang="en-US" altLang="zh-CN" dirty="0" smtClean="0">
              <a:solidFill>
                <a:srgbClr val="C00000"/>
              </a:solidFill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6610728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给绩效考核松绑</a:t>
            </a:r>
            <a:endParaRPr lang="zh-CN" altLang="en-US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zh-CN" altLang="en-US" dirty="0" smtClean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绩效考核的首要重点在于管理者</a:t>
            </a:r>
            <a:endParaRPr lang="en-US" altLang="zh-CN" dirty="0" smtClean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pPr>
              <a:lnSpc>
                <a:spcPct val="110000"/>
              </a:lnSpc>
            </a:pPr>
            <a:r>
              <a:rPr lang="zh-CN" altLang="en-US" dirty="0" smtClean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绩效考核的目的在于</a:t>
            </a:r>
            <a:endParaRPr lang="en-US" altLang="zh-CN" dirty="0" smtClean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pPr lvl="1"/>
            <a:r>
              <a:rPr lang="zh-CN" altLang="en-US" dirty="0" smtClean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引导团队</a:t>
            </a:r>
            <a:r>
              <a:rPr lang="zh-CN" altLang="en-US" smtClean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不断</a:t>
            </a:r>
            <a:r>
              <a:rPr lang="zh-CN" altLang="en-US" smtClean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改善</a:t>
            </a:r>
            <a:r>
              <a:rPr lang="zh-CN" altLang="en-US" dirty="0" smtClean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工作质效而支撑业务发展</a:t>
            </a:r>
            <a:endParaRPr lang="en-US" altLang="zh-CN" dirty="0" smtClean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pPr lvl="1"/>
            <a:r>
              <a:rPr lang="zh-CN" altLang="en-US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帮助</a:t>
            </a:r>
            <a:r>
              <a:rPr lang="zh-CN" altLang="en-US" dirty="0" smtClean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个体实现能力和职业双发展</a:t>
            </a:r>
            <a:endParaRPr lang="en-US" altLang="zh-CN" dirty="0" smtClean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pPr>
              <a:lnSpc>
                <a:spcPct val="110000"/>
              </a:lnSpc>
            </a:pPr>
            <a:r>
              <a:rPr lang="zh-CN" altLang="en-US" dirty="0" smtClean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避免过度“量化”和小心使用</a:t>
            </a:r>
            <a:r>
              <a:rPr lang="en-US" altLang="zh-CN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KPI</a:t>
            </a:r>
            <a:endParaRPr lang="en-US" altLang="zh-CN" dirty="0" smtClean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pPr>
              <a:lnSpc>
                <a:spcPct val="110000"/>
              </a:lnSpc>
            </a:pPr>
            <a:r>
              <a:rPr lang="zh-CN" altLang="en-US" dirty="0" smtClean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以年度规划和“专家计划”引导绩效考核的落实</a:t>
            </a:r>
            <a:endParaRPr lang="en-US" altLang="zh-CN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pPr marL="0" indent="0" algn="ctr">
              <a:buNone/>
            </a:pPr>
            <a:endParaRPr lang="en-US" altLang="zh-CN" dirty="0" smtClean="0">
              <a:solidFill>
                <a:srgbClr val="C00000"/>
              </a:solidFill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pPr marL="0" indent="0" algn="ctr">
              <a:buNone/>
            </a:pPr>
            <a:r>
              <a:rPr lang="zh-CN" altLang="en-US" dirty="0">
                <a:solidFill>
                  <a:srgbClr val="C00000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警惕</a:t>
            </a:r>
            <a:r>
              <a:rPr lang="zh-CN" altLang="en-US" dirty="0" smtClean="0">
                <a:solidFill>
                  <a:srgbClr val="C00000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绩效考核流于形式和桎梏团队发展</a:t>
            </a:r>
            <a:endParaRPr lang="en-US" altLang="zh-CN" dirty="0" smtClean="0">
              <a:solidFill>
                <a:srgbClr val="C00000"/>
              </a:solidFill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6342598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让项目运作更加敏捷</a:t>
            </a:r>
            <a:endParaRPr lang="zh-CN" altLang="en-US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lnSpc>
                <a:spcPct val="120000"/>
              </a:lnSpc>
            </a:pPr>
            <a:r>
              <a:rPr lang="zh-CN" altLang="en-US" dirty="0" smtClean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规范需求文档的内容与格式</a:t>
            </a:r>
            <a:endParaRPr lang="en-US" altLang="zh-CN" dirty="0" smtClean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pPr>
              <a:lnSpc>
                <a:spcPct val="120000"/>
              </a:lnSpc>
            </a:pPr>
            <a:r>
              <a:rPr lang="zh-CN" altLang="en-US" dirty="0" smtClean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确保项目管理自身敏捷</a:t>
            </a:r>
            <a:endParaRPr lang="en-US" altLang="zh-CN" dirty="0" smtClean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pPr>
              <a:lnSpc>
                <a:spcPct val="120000"/>
              </a:lnSpc>
            </a:pPr>
            <a:r>
              <a:rPr lang="zh-CN" altLang="en-US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明确项目经理的</a:t>
            </a:r>
            <a:r>
              <a:rPr lang="zh-CN" altLang="en-US" dirty="0" smtClean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权威性</a:t>
            </a:r>
            <a:endParaRPr lang="en-US" altLang="zh-CN" dirty="0" smtClean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pPr>
              <a:lnSpc>
                <a:spcPct val="120000"/>
              </a:lnSpc>
            </a:pPr>
            <a:r>
              <a:rPr lang="zh-CN" altLang="en-US" dirty="0" smtClean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全方位地改善项目运作流程以提高效率</a:t>
            </a:r>
            <a:endParaRPr lang="en-US" altLang="zh-CN" dirty="0" smtClean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pPr lvl="1"/>
            <a:r>
              <a:rPr lang="zh-CN" altLang="en-US" dirty="0" smtClean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专项化</a:t>
            </a:r>
            <a:endParaRPr lang="en-US" altLang="zh-CN" dirty="0" smtClean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pPr lvl="1"/>
            <a:r>
              <a:rPr lang="zh-CN" altLang="en-US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优化</a:t>
            </a:r>
            <a:r>
              <a:rPr lang="zh-CN" altLang="en-US" dirty="0" smtClean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进入测试阶段的标准</a:t>
            </a:r>
            <a:endParaRPr lang="en-US" altLang="zh-CN" dirty="0" smtClean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pPr lvl="1"/>
            <a:r>
              <a:rPr lang="en-US" altLang="zh-CN" dirty="0" err="1" smtClean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Git</a:t>
            </a:r>
            <a:r>
              <a:rPr lang="zh-CN" altLang="en-US" dirty="0" smtClean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分支策略</a:t>
            </a:r>
            <a:endParaRPr lang="en-US" altLang="zh-CN" dirty="0" smtClean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pPr lvl="1"/>
            <a:r>
              <a:rPr lang="en-US" altLang="zh-CN" dirty="0" smtClean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……</a:t>
            </a:r>
            <a:endParaRPr lang="en-US" altLang="zh-CN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pPr marL="0" indent="0" algn="ctr">
              <a:buNone/>
            </a:pPr>
            <a:endParaRPr lang="en-US" altLang="zh-CN" dirty="0" smtClean="0">
              <a:solidFill>
                <a:srgbClr val="C00000"/>
              </a:solidFill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pPr marL="0" indent="0" algn="ctr">
              <a:buNone/>
            </a:pPr>
            <a:r>
              <a:rPr lang="zh-CN" altLang="en-US" dirty="0" smtClean="0">
                <a:solidFill>
                  <a:srgbClr val="C00000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真正的敏捷源于“用心”和“关注细节”</a:t>
            </a:r>
            <a:endParaRPr lang="en-US" altLang="zh-CN" dirty="0" smtClean="0">
              <a:solidFill>
                <a:srgbClr val="C00000"/>
              </a:solidFill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pPr marL="0" indent="0" algn="ctr">
              <a:buNone/>
            </a:pPr>
            <a:r>
              <a:rPr lang="zh-CN" altLang="en-US" dirty="0" smtClean="0">
                <a:solidFill>
                  <a:srgbClr val="C00000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而非表面的形式</a:t>
            </a:r>
            <a:endParaRPr lang="en-US" altLang="zh-CN" dirty="0" smtClean="0">
              <a:solidFill>
                <a:srgbClr val="C00000"/>
              </a:solidFill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374779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研测融合</a:t>
            </a:r>
            <a:endParaRPr lang="zh-CN" altLang="en-US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zh-CN" altLang="en-US" dirty="0" smtClean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打破“零和游戏”</a:t>
            </a:r>
            <a:endParaRPr lang="en-US" altLang="zh-CN" dirty="0" smtClean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pPr lvl="1"/>
            <a:r>
              <a:rPr lang="zh-CN" altLang="en-US" dirty="0" smtClean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理性看待</a:t>
            </a:r>
            <a:r>
              <a:rPr lang="zh-CN" altLang="en-US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缺陷</a:t>
            </a:r>
            <a:endParaRPr lang="en-US" altLang="zh-CN" dirty="0" smtClean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pPr>
              <a:lnSpc>
                <a:spcPct val="110000"/>
              </a:lnSpc>
            </a:pPr>
            <a:r>
              <a:rPr lang="zh-CN" altLang="en-US" dirty="0" smtClean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弱化测试与开发工种间的边界</a:t>
            </a:r>
            <a:endParaRPr lang="en-US" altLang="zh-CN" dirty="0" smtClean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pPr lvl="1"/>
            <a:r>
              <a:rPr lang="zh-CN" altLang="en-US" dirty="0" smtClean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引导技能互通</a:t>
            </a:r>
            <a:endParaRPr lang="en-US" altLang="zh-CN" dirty="0" smtClean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pPr marL="0" indent="0">
              <a:buNone/>
            </a:pPr>
            <a:endParaRPr lang="en-US" altLang="zh-CN" dirty="0" smtClean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pPr marL="0" indent="0">
              <a:buNone/>
            </a:pPr>
            <a:endParaRPr lang="en-US" altLang="zh-CN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pPr marL="0" indent="0">
              <a:buNone/>
            </a:pPr>
            <a:endParaRPr lang="en-US" altLang="zh-CN" dirty="0" smtClean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pPr marL="0" indent="0" algn="ctr">
              <a:buNone/>
            </a:pPr>
            <a:r>
              <a:rPr lang="zh-CN" altLang="en-US" dirty="0" smtClean="0">
                <a:solidFill>
                  <a:srgbClr val="C00000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探索更具工作质效的组织模式</a:t>
            </a:r>
            <a:endParaRPr lang="en-US" altLang="zh-CN" dirty="0" smtClean="0">
              <a:solidFill>
                <a:srgbClr val="C00000"/>
              </a:solidFill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4445401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最后</a:t>
            </a:r>
            <a:r>
              <a:rPr lang="en-US" altLang="zh-CN" dirty="0" smtClean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……</a:t>
            </a:r>
            <a:endParaRPr lang="zh-CN" altLang="en-US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CN" dirty="0" smtClean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80/20</a:t>
            </a:r>
            <a:r>
              <a:rPr lang="zh-CN" altLang="en-US" dirty="0" smtClean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原则</a:t>
            </a:r>
            <a:endParaRPr lang="en-US" altLang="zh-CN" dirty="0" smtClean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pPr>
              <a:lnSpc>
                <a:spcPct val="110000"/>
              </a:lnSpc>
            </a:pPr>
            <a:r>
              <a:rPr lang="zh-CN" altLang="en-US" dirty="0" smtClean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小心“复杂度守恒定律”</a:t>
            </a:r>
            <a:endParaRPr lang="en-US" altLang="zh-CN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pPr>
              <a:lnSpc>
                <a:spcPct val="110000"/>
              </a:lnSpc>
            </a:pPr>
            <a:r>
              <a:rPr lang="zh-CN" altLang="en-US" dirty="0" smtClean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“复杂的问题总是以简单的方法解决的”</a:t>
            </a:r>
            <a:endParaRPr lang="en-US" altLang="zh-CN" dirty="0" smtClean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pPr marL="0" indent="0">
              <a:buNone/>
            </a:pPr>
            <a:endParaRPr lang="en-US" altLang="zh-CN" dirty="0" smtClean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pPr marL="0" indent="0">
              <a:buNone/>
            </a:pPr>
            <a:endParaRPr lang="en-US" altLang="zh-CN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pPr marL="0" indent="0">
              <a:buNone/>
            </a:pPr>
            <a:endParaRPr lang="en-US" altLang="zh-CN" dirty="0" smtClean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pPr marL="0" indent="0" algn="ctr">
              <a:buNone/>
            </a:pPr>
            <a:r>
              <a:rPr lang="zh-CN" altLang="en-US" dirty="0" smtClean="0">
                <a:solidFill>
                  <a:srgbClr val="C00000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理性看待复杂度</a:t>
            </a:r>
            <a:endParaRPr lang="en-US" altLang="zh-CN" dirty="0" smtClean="0">
              <a:solidFill>
                <a:srgbClr val="C00000"/>
              </a:solidFill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2782065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en-US" altLang="zh-CN" dirty="0" smtClean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pPr marL="0" indent="0" algn="ctr">
              <a:buNone/>
            </a:pPr>
            <a:endParaRPr lang="en-US" altLang="zh-CN" sz="3600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pPr marL="0" indent="0">
              <a:buNone/>
            </a:pPr>
            <a:r>
              <a:rPr lang="zh-CN" altLang="en-US" sz="3600" dirty="0" smtClean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我们</a:t>
            </a:r>
            <a:r>
              <a:rPr lang="zh-CN" altLang="en-US" sz="3600" smtClean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仍在</a:t>
            </a:r>
            <a:r>
              <a:rPr lang="zh-CN" altLang="en-US" sz="36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探</a:t>
            </a:r>
            <a:r>
              <a:rPr lang="zh-CN" altLang="en-US" sz="3600" smtClean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索</a:t>
            </a:r>
            <a:r>
              <a:rPr lang="en-US" altLang="zh-CN" sz="3600" dirty="0" smtClean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……</a:t>
            </a:r>
          </a:p>
        </p:txBody>
      </p:sp>
      <p:sp>
        <p:nvSpPr>
          <p:cNvPr id="3" name="TextBox 2">
            <a:hlinkClick r:id="rId2"/>
          </p:cNvPr>
          <p:cNvSpPr txBox="1"/>
          <p:nvPr/>
        </p:nvSpPr>
        <p:spPr>
          <a:xfrm>
            <a:off x="3812147" y="4520485"/>
            <a:ext cx="487465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000" b="1" u="sng" dirty="0" smtClean="0">
                <a:latin typeface="Microsoft YaHei" panose="020B0503020204020204" pitchFamily="34" charset="-122"/>
                <a:ea typeface="Microsoft YaHei" panose="020B0503020204020204" pitchFamily="34" charset="-122"/>
              </a:rPr>
              <a:t>联系方式</a:t>
            </a:r>
            <a:endParaRPr lang="en-US" altLang="zh-CN" sz="2000" b="1" u="sng" dirty="0" smtClean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r>
              <a:rPr lang="en-US" sz="2000" dirty="0" smtClean="0">
                <a:latin typeface="Microsoft YaHei" panose="020B0503020204020204" pitchFamily="34" charset="-122"/>
                <a:ea typeface="Microsoft YaHei" panose="020B0503020204020204" pitchFamily="34" charset="-122"/>
              </a:rPr>
              <a:t>	</a:t>
            </a:r>
            <a:r>
              <a:rPr lang="zh-CN" altLang="en-US" sz="2000" dirty="0" smtClean="0">
                <a:latin typeface="Microsoft YaHei" panose="020B0503020204020204" pitchFamily="34" charset="-122"/>
                <a:ea typeface="Microsoft YaHei" panose="020B0503020204020204" pitchFamily="34" charset="-122"/>
              </a:rPr>
              <a:t>旺旺：至简</a:t>
            </a:r>
            <a:endParaRPr lang="en-US" altLang="zh-CN" sz="2000" dirty="0" smtClean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r>
              <a:rPr lang="en-US" sz="20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	</a:t>
            </a:r>
            <a:r>
              <a:rPr lang="zh-CN" altLang="en-US" sz="2000" dirty="0" smtClean="0">
                <a:latin typeface="Microsoft YaHei" panose="020B0503020204020204" pitchFamily="34" charset="-122"/>
                <a:ea typeface="Microsoft YaHei" panose="020B0503020204020204" pitchFamily="34" charset="-122"/>
              </a:rPr>
              <a:t>邮件：</a:t>
            </a:r>
            <a:r>
              <a:rPr lang="en-US" altLang="zh-CN" sz="2000" dirty="0" smtClean="0">
                <a:latin typeface="Microsoft YaHei" panose="020B0503020204020204" pitchFamily="34" charset="-122"/>
                <a:ea typeface="Microsoft YaHei" panose="020B0503020204020204" pitchFamily="34" charset="-122"/>
              </a:rPr>
              <a:t>yun.li@shenma-inc.com</a:t>
            </a:r>
          </a:p>
          <a:p>
            <a:r>
              <a:rPr lang="en-US" sz="20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	</a:t>
            </a:r>
            <a:r>
              <a:rPr lang="en-US" sz="2000" dirty="0" smtClean="0">
                <a:latin typeface="Microsoft YaHei" panose="020B0503020204020204" pitchFamily="34" charset="-122"/>
                <a:ea typeface="Microsoft YaHei" panose="020B0503020204020204" pitchFamily="34" charset="-122"/>
              </a:rPr>
              <a:t>	 </a:t>
            </a:r>
            <a:r>
              <a:rPr lang="zh-CN" altLang="en-US" sz="2000" dirty="0" smtClean="0">
                <a:latin typeface="Microsoft YaHei" panose="020B0503020204020204" pitchFamily="34" charset="-122"/>
                <a:ea typeface="Microsoft YaHei" panose="020B0503020204020204" pitchFamily="34" charset="-122"/>
              </a:rPr>
              <a:t>：</a:t>
            </a:r>
            <a:r>
              <a:rPr lang="en-US" altLang="zh-CN" sz="2000" dirty="0" smtClean="0">
                <a:latin typeface="Microsoft YaHei" panose="020B0503020204020204" pitchFamily="34" charset="-122"/>
                <a:ea typeface="Microsoft YaHei" panose="020B0503020204020204" pitchFamily="34" charset="-122"/>
              </a:rPr>
              <a:t>@</a:t>
            </a:r>
            <a:r>
              <a:rPr lang="zh-CN" altLang="en-US" sz="2000" dirty="0" smtClean="0">
                <a:latin typeface="Microsoft YaHei" panose="020B0503020204020204" pitchFamily="34" charset="-122"/>
                <a:ea typeface="Microsoft YaHei" panose="020B0503020204020204" pitchFamily="34" charset="-122"/>
              </a:rPr>
              <a:t>至简李云</a:t>
            </a:r>
            <a:endParaRPr lang="en-US" sz="20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57597" y="5503736"/>
            <a:ext cx="409112" cy="3208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3220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议</a:t>
            </a:r>
            <a:r>
              <a:rPr lang="zh-CN" altLang="en-US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程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 smtClean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现</a:t>
            </a:r>
            <a:r>
              <a:rPr lang="zh-CN" altLang="en-US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象</a:t>
            </a:r>
            <a:endParaRPr lang="en-US" altLang="zh-CN" dirty="0" smtClean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r>
              <a:rPr lang="zh-CN" altLang="en-US" dirty="0" smtClean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挑战</a:t>
            </a:r>
            <a:endParaRPr lang="en-US" altLang="zh-CN" dirty="0" smtClean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r>
              <a:rPr lang="zh-CN" altLang="en-US" dirty="0" smtClean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三年前我的</a:t>
            </a:r>
            <a:r>
              <a:rPr lang="zh-CN" altLang="en-US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思考</a:t>
            </a:r>
            <a:endParaRPr lang="en-US" altLang="zh-CN" dirty="0" smtClean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r>
              <a:rPr lang="zh-CN" altLang="en-US" dirty="0" smtClean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过去一年多的实践</a:t>
            </a:r>
            <a:r>
              <a:rPr lang="zh-CN" altLang="en-US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分享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现象</a:t>
            </a:r>
            <a:endParaRPr lang="zh-CN" altLang="en-US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zh-CN" altLang="en-US" dirty="0" smtClean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职业化水准偏低</a:t>
            </a:r>
            <a:endParaRPr lang="en-US" altLang="zh-CN" dirty="0" smtClean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pPr lvl="1"/>
            <a:r>
              <a:rPr lang="zh-CN" altLang="en-US" dirty="0" smtClean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服从 </a:t>
            </a:r>
            <a:r>
              <a:rPr lang="en-US" altLang="zh-CN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vs </a:t>
            </a:r>
            <a:r>
              <a:rPr lang="zh-CN" altLang="en-US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责任</a:t>
            </a:r>
            <a:endParaRPr lang="en-US" altLang="zh-CN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pPr lvl="1"/>
            <a:r>
              <a:rPr lang="zh-CN" altLang="en-US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勤劳 </a:t>
            </a:r>
            <a:r>
              <a:rPr lang="en-US" altLang="zh-CN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vs </a:t>
            </a:r>
            <a:r>
              <a:rPr lang="zh-CN" altLang="en-US" dirty="0" smtClean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效率</a:t>
            </a:r>
            <a:endParaRPr lang="en-US" altLang="zh-CN" dirty="0" smtClean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pPr lvl="1"/>
            <a:r>
              <a:rPr lang="zh-CN" altLang="en-US" dirty="0" smtClean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团伙 </a:t>
            </a:r>
            <a:r>
              <a:rPr lang="en-US" altLang="zh-CN" dirty="0" smtClean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vs </a:t>
            </a:r>
            <a:r>
              <a:rPr lang="zh-CN" altLang="en-US" dirty="0" smtClean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团队</a:t>
            </a:r>
            <a:endParaRPr lang="en-US" altLang="zh-CN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pPr lvl="1"/>
            <a:r>
              <a:rPr lang="zh-CN" altLang="en-US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技术</a:t>
            </a:r>
            <a:r>
              <a:rPr lang="zh-CN" altLang="en-US" dirty="0" smtClean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能力 </a:t>
            </a:r>
            <a:r>
              <a:rPr lang="en-US" altLang="zh-CN" dirty="0" smtClean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vs </a:t>
            </a:r>
            <a:r>
              <a:rPr lang="zh-CN" altLang="en-US" dirty="0" smtClean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专业做事</a:t>
            </a:r>
            <a:endParaRPr lang="en-US" altLang="zh-CN" dirty="0" smtClean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pPr>
              <a:lnSpc>
                <a:spcPct val="120000"/>
              </a:lnSpc>
            </a:pPr>
            <a:r>
              <a:rPr lang="zh-CN" altLang="en-US" dirty="0" smtClean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对能力与价值的认知存在偏差</a:t>
            </a:r>
            <a:endParaRPr lang="en-US" altLang="zh-CN" dirty="0" smtClean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pPr lvl="1"/>
            <a:r>
              <a:rPr lang="zh-CN" altLang="en-US" dirty="0" smtClean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能力是什么？能力</a:t>
            </a:r>
            <a:r>
              <a:rPr lang="zh-CN" altLang="en-US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强等于高价值？</a:t>
            </a:r>
            <a:endParaRPr lang="en-US" altLang="zh-CN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pPr lvl="1"/>
            <a:r>
              <a:rPr lang="zh-CN" altLang="en-US" dirty="0" smtClean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如何输出价值？</a:t>
            </a:r>
            <a:endParaRPr lang="en-US" altLang="zh-CN" dirty="0" smtClean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pPr>
              <a:lnSpc>
                <a:spcPct val="120000"/>
              </a:lnSpc>
            </a:pPr>
            <a:r>
              <a:rPr lang="zh-CN" altLang="en-US" dirty="0" smtClean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基层技术管理缺失</a:t>
            </a:r>
            <a:endParaRPr lang="en-US" altLang="zh-CN" dirty="0" smtClean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pPr lvl="1"/>
            <a:r>
              <a:rPr lang="zh-CN" altLang="en-US" dirty="0" smtClean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忽视管理的价值和管理官僚化</a:t>
            </a:r>
            <a:endParaRPr lang="en-US" altLang="zh-CN" dirty="0" smtClean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pPr lvl="1"/>
            <a:r>
              <a:rPr lang="en-US" altLang="zh-CN" dirty="0" smtClean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KPI</a:t>
            </a:r>
            <a:r>
              <a:rPr lang="zh-CN" altLang="en-US" dirty="0" smtClean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成为了“毒瘤”</a:t>
            </a:r>
            <a:endParaRPr lang="en-US" altLang="zh-CN" dirty="0" smtClean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pPr lvl="1"/>
            <a:r>
              <a:rPr lang="zh-CN" altLang="en-US" dirty="0" smtClean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过度关注“结果”面忽视了“过程”</a:t>
            </a:r>
            <a:endParaRPr lang="en-US" altLang="zh-CN" dirty="0" smtClean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3075951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挑战</a:t>
            </a:r>
            <a:endParaRPr lang="zh-CN" altLang="en-US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altLang="zh-CN" dirty="0" smtClean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pPr marL="0" indent="0">
              <a:buNone/>
            </a:pPr>
            <a:endParaRPr lang="en-US" altLang="zh-CN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pPr marL="0" indent="0" algn="ctr">
              <a:buNone/>
            </a:pPr>
            <a:r>
              <a:rPr lang="zh-CN" altLang="en-US" sz="48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工作质效难以提高</a:t>
            </a:r>
            <a:endParaRPr lang="en-US" altLang="zh-CN" sz="4800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pPr marL="0" indent="0" algn="ctr">
              <a:buNone/>
            </a:pPr>
            <a:r>
              <a:rPr lang="zh-CN" altLang="en-US" sz="4800" dirty="0" smtClean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可持续发展</a:t>
            </a:r>
            <a:r>
              <a:rPr lang="zh-CN" altLang="en-US" sz="48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面临严峻</a:t>
            </a:r>
            <a:r>
              <a:rPr lang="zh-CN" altLang="en-US" sz="4800" dirty="0" smtClean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考验</a:t>
            </a:r>
            <a:endParaRPr lang="en-US" altLang="zh-CN" sz="3600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endParaRPr lang="en-US" altLang="zh-CN" dirty="0" smtClean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5361888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三</a:t>
            </a:r>
            <a:r>
              <a:rPr lang="zh-CN" altLang="en-US" dirty="0" smtClean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年多前我的思考</a:t>
            </a:r>
            <a:endParaRPr lang="zh-CN" altLang="en-US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 smtClean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抽象团队效能模型</a:t>
            </a:r>
            <a:endParaRPr lang="en-US" altLang="zh-CN" dirty="0" smtClean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03590" y="2302123"/>
            <a:ext cx="6736819" cy="38240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92326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三</a:t>
            </a:r>
            <a:r>
              <a:rPr lang="zh-CN" altLang="en-US" dirty="0" smtClean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年多前我的思考（续）</a:t>
            </a:r>
            <a:endParaRPr lang="zh-CN" altLang="en-US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具体</a:t>
            </a:r>
            <a:r>
              <a:rPr lang="zh-CN" altLang="en-US" dirty="0" smtClean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团队效能模型</a:t>
            </a:r>
            <a:endParaRPr lang="en-US" altLang="zh-CN" dirty="0" smtClean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66862" y="2159331"/>
            <a:ext cx="6010275" cy="46577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256362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三</a:t>
            </a:r>
            <a:r>
              <a:rPr lang="zh-CN" altLang="en-US" dirty="0" smtClean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年多前我的思考（续）</a:t>
            </a:r>
            <a:endParaRPr lang="zh-CN" altLang="en-US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 smtClean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团队效能模型的缺点</a:t>
            </a:r>
            <a:endParaRPr lang="en-US" altLang="zh-CN" dirty="0" smtClean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pPr lvl="1"/>
            <a:r>
              <a:rPr lang="zh-CN" altLang="en-US" dirty="0" smtClean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只关注于技术团队本身</a:t>
            </a:r>
            <a:endParaRPr lang="en-US" altLang="zh-CN" dirty="0" smtClean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pPr lvl="1"/>
            <a:r>
              <a:rPr lang="zh-CN" altLang="en-US" dirty="0" smtClean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忽视了周边对团队的影响</a:t>
            </a:r>
            <a:endParaRPr lang="en-US" altLang="zh-CN" dirty="0" smtClean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r>
              <a:rPr lang="zh-CN" altLang="en-US" dirty="0" smtClean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即便如此，该模型仍具价值</a:t>
            </a:r>
            <a:endParaRPr lang="en-US" altLang="zh-CN" dirty="0" smtClean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1279545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en-US" altLang="zh-CN" sz="4800" dirty="0" smtClean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pPr marL="0" indent="0">
              <a:buNone/>
            </a:pPr>
            <a:r>
              <a:rPr lang="zh-CN" altLang="en-US" sz="3600" dirty="0" smtClean="0">
                <a:solidFill>
                  <a:schemeClr val="bg1">
                    <a:lumMod val="65000"/>
                  </a:schemeClr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在打造高质效技术团队道路上</a:t>
            </a:r>
            <a:endParaRPr lang="en-US" altLang="zh-CN" sz="3600" dirty="0">
              <a:solidFill>
                <a:schemeClr val="bg1">
                  <a:lumMod val="65000"/>
                </a:schemeClr>
              </a:solidFill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pPr marL="0" indent="0" algn="ctr">
              <a:buNone/>
            </a:pPr>
            <a:r>
              <a:rPr lang="zh-CN" altLang="en-US" sz="4800" dirty="0" smtClean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过去一年多的实践分享</a:t>
            </a:r>
            <a:endParaRPr lang="en-US" altLang="zh-CN" sz="4800" dirty="0" smtClean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961259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自定义设计">
  <a:themeElements>
    <a:clrScheme name="办公室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办公室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办公室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5492</TotalTime>
  <Words>964</Words>
  <Application>Microsoft Office PowerPoint</Application>
  <PresentationFormat>On-screen Show (4:3)</PresentationFormat>
  <Paragraphs>205</Paragraphs>
  <Slides>27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33" baseType="lpstr">
      <vt:lpstr>Microsoft YaHei UI</vt:lpstr>
      <vt:lpstr>宋体</vt:lpstr>
      <vt:lpstr>Microsoft YaHei</vt:lpstr>
      <vt:lpstr>Arial</vt:lpstr>
      <vt:lpstr>Calibri</vt:lpstr>
      <vt:lpstr>自定义设计</vt:lpstr>
      <vt:lpstr>PowerPoint Presentation</vt:lpstr>
      <vt:lpstr>打造高质效的技术团队</vt:lpstr>
      <vt:lpstr>议程</vt:lpstr>
      <vt:lpstr>现象</vt:lpstr>
      <vt:lpstr>挑战</vt:lpstr>
      <vt:lpstr>三年多前我的思考</vt:lpstr>
      <vt:lpstr>三年多前我的思考（续）</vt:lpstr>
      <vt:lpstr>三年多前我的思考（续）</vt:lpstr>
      <vt:lpstr>PowerPoint Presentation</vt:lpstr>
      <vt:lpstr>从代码入手</vt:lpstr>
      <vt:lpstr>引导编码规范落地</vt:lpstr>
      <vt:lpstr>扩大规范内容</vt:lpstr>
      <vt:lpstr>管好“技术债”</vt:lpstr>
      <vt:lpstr>引导全员参与</vt:lpstr>
      <vt:lpstr>寻找技术同盟</vt:lpstr>
      <vt:lpstr>打造开放的工作环境</vt:lpstr>
      <vt:lpstr>想清楚何为可持续性发展</vt:lpstr>
      <vt:lpstr>致力于团队的可持续发展</vt:lpstr>
      <vt:lpstr>以管理原则引导团队发展</vt:lpstr>
      <vt:lpstr>明确七大管理原则</vt:lpstr>
      <vt:lpstr>完善组织架构</vt:lpstr>
      <vt:lpstr>规范基层技术管理</vt:lpstr>
      <vt:lpstr>给绩效考核松绑</vt:lpstr>
      <vt:lpstr>让项目运作更加敏捷</vt:lpstr>
      <vt:lpstr>研测融合</vt:lpstr>
      <vt:lpstr>最后……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dido du</dc:creator>
  <cp:lastModifiedBy>Yun Li</cp:lastModifiedBy>
  <cp:revision>102</cp:revision>
  <dcterms:created xsi:type="dcterms:W3CDTF">2014-03-12T03:26:46Z</dcterms:created>
  <dcterms:modified xsi:type="dcterms:W3CDTF">2015-04-20T14:14:27Z</dcterms:modified>
</cp:coreProperties>
</file>