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9144000" cy="6858000"/>
  <p:notesSz cx="6858000" cy="9144000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Book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20131228_PPT模板_QCon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85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 descr="20131228_PPT模板_QCon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85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正文级别 1</a:t>
            </a:r>
            <a:endParaRPr sz="32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正文级别 2</a:t>
            </a:r>
            <a:endParaRPr sz="32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正文级别 3</a:t>
            </a:r>
            <a:endParaRPr sz="32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正文级别 4</a:t>
            </a:r>
            <a:endParaRPr sz="32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14" name="image2.png" descr="20131228_PPT模板_QCon-0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1.png" descr="20131228_PPT模板_QCon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85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标题文本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正文级别 1</a:t>
            </a:r>
            <a:endParaRPr sz="2000">
              <a:solidFill>
                <a:srgbClr val="888888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正文级别 2</a:t>
            </a:r>
            <a:endParaRPr sz="2000">
              <a:solidFill>
                <a:srgbClr val="888888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正文级别 3</a:t>
            </a:r>
            <a:endParaRPr sz="2000">
              <a:solidFill>
                <a:srgbClr val="888888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正文级别 4</a:t>
            </a:r>
            <a:endParaRPr sz="2000">
              <a:solidFill>
                <a:srgbClr val="888888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正文级别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4" name="image4.png" descr="20131228_PPT模板_QCon-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0852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20131228_PPT模板_QCon-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085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标题文本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正文级别 1</a:t>
            </a:r>
            <a:endParaRPr sz="3200"/>
          </a:p>
          <a:p>
            <a:pPr lvl="1">
              <a:defRPr sz="1800"/>
            </a:pPr>
            <a:r>
              <a:rPr sz="3200"/>
              <a:t>正文级别 2</a:t>
            </a:r>
            <a:endParaRPr sz="3200"/>
          </a:p>
          <a:p>
            <a:pPr lvl="2">
              <a:defRPr sz="1800"/>
            </a:pPr>
            <a:r>
              <a:rPr sz="3200"/>
              <a:t>正文级别 3</a:t>
            </a:r>
            <a:endParaRPr sz="3200"/>
          </a:p>
          <a:p>
            <a:pPr lvl="3">
              <a:defRPr sz="1800"/>
            </a:pPr>
            <a:r>
              <a:rPr sz="3200"/>
              <a:t>正文级别 4</a:t>
            </a:r>
            <a:endParaRPr sz="3200"/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6" name="image3.png" descr="20131228_PPT模板_QCon-0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spd="med" advClick="1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4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engyou.com/frame.html?frame=javascript:alert(1);//" TargetMode="External"/><Relationship Id="rId3" Type="http://schemas.openxmlformats.org/officeDocument/2006/relationships/image" Target="../media/image1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engyou.com/frame.html?frame=http://www.baidu.com/?%23www.qq.com/" TargetMode="External"/><Relationship Id="rId3" Type="http://schemas.openxmlformats.org/officeDocument/2006/relationships/image" Target="../media/image13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engyou.com/frame.html?frame=http://t.qq.com.80vul.com/" TargetMode="External"/><Relationship Id="rId3" Type="http://schemas.openxmlformats.org/officeDocument/2006/relationships/image" Target="../media/image14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zoomeye.org/" TargetMode="External"/><Relationship Id="rId3" Type="http://schemas.openxmlformats.org/officeDocument/2006/relationships/image" Target="../media/image1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microsoft.com/en-us/sdl/default.aspx" TargetMode="External"/><Relationship Id="rId3" Type="http://schemas.openxmlformats.org/officeDocument/2006/relationships/image" Target="../media/image24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606930" y="4189729"/>
            <a:ext cx="5022340" cy="10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sz="4100"/>
              <a:t>阉党、流氓、傻X</a:t>
            </a:r>
            <a:endParaRPr sz="4100"/>
          </a:p>
          <a:p>
            <a:pPr lvl="0" algn="r"/>
            <a:r>
              <a:rPr sz="2700"/>
              <a:t>—业务与安全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为什么会被吐槽？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457200" y="1600200"/>
            <a:ext cx="8229600" cy="36576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>
              <a:defRPr sz="1800"/>
            </a:pPr>
            <a:r>
              <a:rPr sz="3200"/>
              <a:t>有思维意识形态的因素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也有专业知识不对称的因素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思维意识形态的因素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457200" y="17653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主流意识：业务 &gt; 安全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安全是要围绕业务来开展的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业务都没有，要安全有什么用？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业务能赚钱，安全能嘛？(甲方)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…</a:t>
            </a:r>
            <a:endParaRPr sz="2800"/>
          </a:p>
          <a:p>
            <a:pPr lvl="0">
              <a:defRPr sz="1800"/>
            </a:pPr>
            <a:r>
              <a:rPr sz="3200"/>
              <a:t>这个结论不光是“业务”线的人这么认为，包括甲、乙方很多安全从业者也认同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74" name="Shape 74"/>
          <p:cNvSpPr/>
          <p:nvPr/>
        </p:nvSpPr>
        <p:spPr>
          <a:xfrm>
            <a:off x="964698" y="2513329"/>
            <a:ext cx="590650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一个“穷光蛋”需要保险箱？</a:t>
            </a:r>
          </a:p>
        </p:txBody>
      </p:sp>
      <p:sp>
        <p:nvSpPr>
          <p:cNvPr id="75" name="Shape 75"/>
          <p:cNvSpPr/>
          <p:nvPr/>
        </p:nvSpPr>
        <p:spPr>
          <a:xfrm>
            <a:off x="1956068" y="3728434"/>
            <a:ext cx="6047741" cy="547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需要吗？不需要吗？谢谢～～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393699" y="1765300"/>
            <a:ext cx="8356601" cy="47117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这个问题能“秒杀”所有争论！</a:t>
            </a:r>
            <a:endParaRPr sz="3200"/>
          </a:p>
          <a:p>
            <a:pPr lvl="0">
              <a:defRPr sz="1800"/>
            </a:pPr>
            <a:r>
              <a:rPr sz="3200"/>
              <a:t>因为一个穷光蛋真的不需要配个保险箱。</a:t>
            </a:r>
            <a:endParaRPr sz="3200"/>
          </a:p>
          <a:p>
            <a:pPr lvl="0">
              <a:defRPr sz="1800"/>
            </a:pPr>
            <a:r>
              <a:rPr sz="3200"/>
              <a:t>其实这个问题存在一个语言陷阱：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穷光蛋—&gt;业务(起步阶段)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保险箱—&gt;安全(高配)</a:t>
            </a:r>
            <a:endParaRPr sz="2800"/>
          </a:p>
          <a:p>
            <a:pPr lvl="0">
              <a:defRPr sz="1800"/>
            </a:pPr>
            <a:r>
              <a:rPr sz="3200"/>
              <a:t>反击：保险箱 ＝＝安全 吗？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穷光蛋不是不需要安全，而是不需要高配、顶配的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lvl="0"/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83" name="Shape 83"/>
          <p:cNvSpPr/>
          <p:nvPr/>
        </p:nvSpPr>
        <p:spPr>
          <a:xfrm>
            <a:off x="964698" y="2513329"/>
            <a:ext cx="5906504" cy="54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贼会惦记一个穷光蛋？</a:t>
            </a:r>
          </a:p>
        </p:txBody>
      </p:sp>
      <p:sp>
        <p:nvSpPr>
          <p:cNvPr id="84" name="Shape 84"/>
          <p:cNvSpPr/>
          <p:nvPr/>
        </p:nvSpPr>
        <p:spPr>
          <a:xfrm>
            <a:off x="1956068" y="3728434"/>
            <a:ext cx="6047741" cy="547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惦记吗？不惦记吗？谢谢～～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457200" y="17145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看似又是一个“秒杀”</a:t>
            </a:r>
            <a:endParaRPr sz="3200"/>
          </a:p>
          <a:p>
            <a:pPr lvl="0">
              <a:defRPr sz="1800"/>
            </a:pPr>
            <a:r>
              <a:rPr sz="3200"/>
              <a:t>反击：典型的“天下无贼”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活该一辈子屌丝～ 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3200"/>
              <a:t>《General Mass Threat》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89" name="Screen Shot 2014-04-10 at 17.53.0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930" y="4065953"/>
            <a:ext cx="4642340" cy="3094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v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0518" y="1993654"/>
            <a:ext cx="2518813" cy="4470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其他的“观点”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457200" y="1854200"/>
            <a:ext cx="8229600" cy="42960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安全往往是不可见的，往往只有被黑了才知道安全的重要。很难评估其价值。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安全不是绝对的，很可能你做了很多工作最后还是被黑。(没有绝对的安全，安全的意义在于提高了攻击者的成本)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98" name="a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3670" y="0"/>
            <a:ext cx="37566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其他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xfrm>
            <a:off x="457200" y="1765300"/>
            <a:ext cx="8229600" cy="44738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业务开发是“立”，安全找漏洞那是“破”，修复漏洞是“立”，很多安全只“破”不“立”，甚至职能只是个“传达室”！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业务一个核心问题是：用户体验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在互联网时代，追求“用户体验”已经上升到一种“变态”追求！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这也导致了业务于安全的“冲突”貌似不可避免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知识不对称</a:t>
            </a:r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xfrm>
            <a:off x="457200" y="17526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“未知攻,焉知防?”  — @tombkeeper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导致安全漏洞的原因：知识的不对称！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这也是前面安全被吐槽的主要原因</a:t>
            </a:r>
            <a:endParaRPr sz="2800"/>
          </a:p>
          <a:p>
            <a:pPr lvl="0">
              <a:defRPr sz="1800"/>
            </a:pPr>
            <a:r>
              <a:rPr sz="3200"/>
              <a:t>主要表现在: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代码实现（开发、架构等）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安全策略（运维）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关于我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32" name="屏幕快照 2015-04-22 10.46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02077"/>
            <a:ext cx="9144000" cy="3838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代码实现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xfrm>
            <a:off x="457200" y="17399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这个代码有问题？</a:t>
            </a: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11" name="屏幕快照 2015-03-28 22.12.3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6652" y="2332177"/>
            <a:ext cx="11911942" cy="4327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457200" y="16637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index.php.bak 在apache下当php文件解析</a:t>
            </a:r>
            <a:endParaRPr sz="3200"/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16" name="屏幕快照 2014-07-17 16.42.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13553"/>
            <a:ext cx="8229600" cy="961681"/>
          </a:xfrm>
          <a:prstGeom prst="rect">
            <a:avLst/>
          </a:prstGeom>
          <a:ln w="88900">
            <a:miter lim="400000"/>
          </a:ln>
        </p:spPr>
      </p:pic>
      <p:pic>
        <p:nvPicPr>
          <p:cNvPr id="117" name="屏幕快照 2014-07-17 16.43.0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116" y="3085972"/>
            <a:ext cx="8253768" cy="386105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一个案列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790700"/>
            <a:ext cx="8229600" cy="48040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第1次：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http://www.pengyou.com/frame.html?frame=javascript:alert(1);//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22" name="屏幕快照 2015-03-29 16.38.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100" y="2527210"/>
            <a:ext cx="8229600" cy="2423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457200" y="1689100"/>
            <a:ext cx="8648700" cy="5181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第2次：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http://www.pengyou.com/frame.html?frame=http://www.baidu.com/?%23www.qq.com/</a:t>
            </a:r>
          </a:p>
        </p:txBody>
      </p:sp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27" name="屏幕快照 2015-03-29 17.01.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784" y="2296535"/>
            <a:ext cx="9331532" cy="2603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587500"/>
            <a:ext cx="8661400" cy="5168900"/>
          </a:xfrm>
          <a:prstGeom prst="rect">
            <a:avLst/>
          </a:prstGeom>
        </p:spPr>
        <p:txBody>
          <a:bodyPr/>
          <a:lstStyle/>
          <a:p>
            <a:pPr lvl="0" marL="329184" indent="-329184" defTabSz="438911">
              <a:defRPr sz="1800"/>
            </a:pPr>
            <a:r>
              <a:rPr sz="3072"/>
              <a:t>第3次</a:t>
            </a: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endParaRPr sz="3072"/>
          </a:p>
          <a:p>
            <a:pPr lvl="0" marL="329184" indent="-329184" defTabSz="438911">
              <a:defRPr sz="1800"/>
            </a:pPr>
            <a:r>
              <a:rPr sz="3072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http://www.pengyou.com/frame.html?frame=http://t.qq.com.80vul.com/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32" name="屏幕快照 2015-03-29 17.45.1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764" y="2163662"/>
            <a:ext cx="7526472" cy="3191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457200" y="1752600"/>
            <a:ext cx="8229600" cy="4724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不知道：各种系统（包括OS、web服务及数据库等）、语言的特性</a:t>
            </a:r>
            <a:endParaRPr sz="3200"/>
          </a:p>
          <a:p>
            <a:pPr lvl="0">
              <a:defRPr sz="1800"/>
            </a:pPr>
            <a:r>
              <a:rPr sz="3200"/>
              <a:t>不知道：任何输入和输出都是有害的！</a:t>
            </a:r>
            <a:endParaRPr sz="3200"/>
          </a:p>
          <a:p>
            <a:pPr lvl="0">
              <a:defRPr sz="1800"/>
            </a:pPr>
            <a:r>
              <a:rPr sz="3200"/>
              <a:t>不知道：过滤不等于安全！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由于不了解，所以“见洞补洞”、“见poc补漏洞”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安全策略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http://www.zoomeye.org/</a:t>
            </a:r>
            <a:r>
              <a:rPr sz="3200"/>
              <a:t> ElasticSearchCVE-2014-3120）</a:t>
            </a:r>
          </a:p>
        </p:txBody>
      </p:sp>
      <p:sp>
        <p:nvSpPr>
          <p:cNvPr id="140" name="Shape 14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41" name="屏幕快照 2015-03-30 17.28.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8226" y="2712708"/>
            <a:ext cx="6387548" cy="3985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57200" y="17526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46" name="屏幕快照 2015-03-28 22.28.1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0589" y="536742"/>
            <a:ext cx="8102822" cy="5784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ElasticSearch有个“功能”可以直接执行java代码，并且开始是默认开启的（CVE-2014-3120）—&gt;外网很危险</a:t>
            </a:r>
            <a:endParaRPr sz="3200"/>
          </a:p>
          <a:p>
            <a:pPr lvl="1" marL="757237" indent="-300037">
              <a:buChar char="•"/>
              <a:defRPr sz="1800"/>
            </a:pPr>
            <a:r>
              <a:rPr sz="2800">
                <a:solidFill>
                  <a:srgbClr val="FA0000"/>
                </a:solidFill>
              </a:rPr>
              <a:t>业务本身也可能就是漏洞</a:t>
            </a:r>
            <a:endParaRPr sz="2800">
              <a:solidFill>
                <a:srgbClr val="FA0000"/>
              </a:solidFill>
            </a:endParaRPr>
          </a:p>
          <a:p>
            <a:pPr lvl="1" marL="757237" indent="-300037">
              <a:buChar char="•"/>
              <a:defRPr sz="1800"/>
            </a:pPr>
            <a:r>
              <a:rPr sz="2800"/>
              <a:t>后面默认不开启—&gt;开启沙盒—&gt;沙盒被绕过（CVE-2015-1427）</a:t>
            </a:r>
            <a:endParaRPr sz="2800"/>
          </a:p>
          <a:p>
            <a:pPr lvl="0" marL="300037" indent="-300037">
              <a:defRPr sz="1800"/>
            </a:pPr>
            <a:r>
              <a:rPr sz="3200"/>
              <a:t>漏洞爆发的时候，有不少人认为只要ES部署在内网就安全了！</a:t>
            </a:r>
            <a:endParaRPr sz="3200"/>
          </a:p>
          <a:p>
            <a:pPr lvl="1" marL="757237" indent="-300037">
              <a:buChar char="•"/>
              <a:defRPr sz="1800"/>
            </a:pPr>
            <a:r>
              <a:rPr sz="2800"/>
              <a:t>CSRF的方式就可以突破限制，攻击内网的ES        《走向内网的邪恶之路》</a:t>
            </a:r>
          </a:p>
        </p:txBody>
      </p:sp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不知道：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xfrm>
            <a:off x="457200" y="1778000"/>
            <a:ext cx="8229600" cy="4851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业务功能本身可能就会带来安全隐患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默认开启策略更加是“雪上加霜”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外网很危险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内网也不见得安全  …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前言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457200" y="1778272"/>
            <a:ext cx="8229600" cy="5115343"/>
          </a:xfrm>
          <a:prstGeom prst="rect">
            <a:avLst/>
          </a:prstGeom>
        </p:spPr>
        <p:txBody>
          <a:bodyPr/>
          <a:lstStyle/>
          <a:p>
            <a:pPr lvl="0" algn="ctr"/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37" name="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325" y="1600199"/>
            <a:ext cx="3943350" cy="5257802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457200" y="1790700"/>
            <a:ext cx="8229600" cy="44230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另外一方面安全不懂业务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一味强调风险、强调漏洞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不能给出和业务契合的解决方案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给人的感觉就是只“破”不“立”</a:t>
            </a:r>
          </a:p>
        </p:txBody>
      </p:sp>
      <p:sp>
        <p:nvSpPr>
          <p:cNvPr id="158" name="Shape 1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59" name="屏幕快照 2015-03-30 21.18.3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623" y="5082489"/>
            <a:ext cx="8072754" cy="11313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屏幕快照 2015-03-30 23.04.0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575" y="3867067"/>
            <a:ext cx="8078850" cy="10633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3" name="Shape 16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sp>
        <p:nvSpPr>
          <p:cNvPr id="164" name="Shape 164"/>
          <p:cNvSpPr/>
          <p:nvPr/>
        </p:nvSpPr>
        <p:spPr>
          <a:xfrm>
            <a:off x="2081530" y="3179825"/>
            <a:ext cx="4980941" cy="498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其实我是一名哲学家～～～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业务 vs 安全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69" name="屏幕快照 2015-03-31 00.04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722" y="1618195"/>
            <a:ext cx="8098556" cy="2375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屏幕快照 2015-03-31 00.10.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6600" y="4158280"/>
            <a:ext cx="4780713" cy="25420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我的安全世界观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647700" y="1765300"/>
            <a:ext cx="4140200" cy="4914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安全是业务的一个基础属性</a:t>
            </a:r>
            <a:endParaRPr sz="3200"/>
          </a:p>
          <a:p>
            <a:pPr lvl="1" marL="800100" indent="-342900">
              <a:buChar char="•"/>
              <a:defRPr sz="1800"/>
            </a:pPr>
            <a:endParaRPr sz="2800"/>
          </a:p>
          <a:p>
            <a:pPr lvl="1" marL="800100" indent="-342900">
              <a:buChar char="•"/>
              <a:defRPr sz="1800"/>
            </a:pPr>
            <a:endParaRPr sz="2800"/>
          </a:p>
          <a:p>
            <a:pPr lvl="0" marL="342899" indent="-342899">
              <a:defRPr sz="1800"/>
            </a:pPr>
            <a:r>
              <a:rPr sz="2800"/>
              <a:t>业务其他属性如：性能、功能、用户体验等等</a:t>
            </a:r>
          </a:p>
        </p:txBody>
      </p:sp>
      <p:sp>
        <p:nvSpPr>
          <p:cNvPr id="174" name="Shape 17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75" name="屏幕快照 2015-03-31 00.16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9671" y="2311400"/>
            <a:ext cx="4140201" cy="42326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我的安全世界观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xfrm>
            <a:off x="457200" y="1803400"/>
            <a:ext cx="8229600" cy="439769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所以一切都明了：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安全应该视为业务的一部分，安全是业务的一个属性，没有安全属性的业务是不完整的。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在业务的任何阶段都需要安全。</a:t>
            </a:r>
            <a:endParaRPr sz="2800"/>
          </a:p>
          <a:p>
            <a:pPr lvl="1" marL="757237" indent="-300037">
              <a:buChar char="•"/>
              <a:defRPr sz="1800"/>
            </a:pPr>
            <a:r>
              <a:rPr sz="2800"/>
              <a:t>安全也是需要成本的，应该成业务收益/成本的角度在不同的阶段适当的加强安全属性。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开发业务功能是“立”，加强业务安全同样是“立”。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我的安全世界观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457200" y="1778000"/>
            <a:ext cx="8496300" cy="46355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那么前面提到的“矛盾”、“冲突”去哪了？</a:t>
            </a:r>
            <a:endParaRPr sz="3200"/>
          </a:p>
          <a:p>
            <a:pPr lvl="0">
              <a:defRPr sz="1800"/>
            </a:pPr>
            <a:r>
              <a:rPr sz="3200"/>
              <a:t>“矛盾”、“冲突”跟多源于业务的其他属性如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安全过滤影响性能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“肆无忌惮”的功能导致漏洞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安全的策略影响“用户体验” 等等</a:t>
            </a:r>
            <a:endParaRPr sz="2800"/>
          </a:p>
          <a:p>
            <a:pPr lvl="0" marL="300037" indent="-300037">
              <a:defRPr sz="1800"/>
            </a:pPr>
            <a:r>
              <a:rPr sz="3200"/>
              <a:t>有“矛盾”不可怕：技术的进步就是为了解决矛盾</a:t>
            </a:r>
            <a:endParaRPr sz="3200"/>
          </a:p>
          <a:p>
            <a:pPr lvl="1" marL="757237" indent="-300037">
              <a:buChar char="•"/>
              <a:defRPr sz="1800"/>
            </a:pPr>
            <a:r>
              <a:rPr sz="2800"/>
              <a:t>换个视角可能“矛盾”并不存在，还可能互相转换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屏幕快照 2015-04-02 14.08.5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32" y="3104007"/>
            <a:ext cx="8529736" cy="297408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我的安全世界观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457200" y="17145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安全与其他属性可以互相转换</a:t>
            </a:r>
            <a:endParaRPr sz="3200"/>
          </a:p>
          <a:p>
            <a:pPr lvl="1" marL="757237" indent="-300037">
              <a:buChar char="•"/>
              <a:defRPr sz="1800"/>
            </a:pPr>
            <a:r>
              <a:rPr sz="2800"/>
              <a:t>当安全能对外通过服务时就转为了一种业务</a:t>
            </a:r>
            <a:endParaRPr sz="2800"/>
          </a:p>
          <a:p>
            <a:pPr lvl="1" marL="757237" indent="-300037">
              <a:buChar char="•"/>
              <a:defRPr sz="1800"/>
            </a:pPr>
            <a:r>
              <a:rPr sz="2800"/>
              <a:t>业务的安全性也是一种用户体验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89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6201" y="3550645"/>
            <a:ext cx="3338198" cy="2080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怎么做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1765300"/>
            <a:ext cx="8521700" cy="46101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首要解决的问题是：怎么才能让安全成为业务的基础属性？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从业务的诞生开始就应该具备安全的属性</a:t>
            </a:r>
            <a:endParaRPr sz="2800"/>
          </a:p>
          <a:p>
            <a:pPr lvl="0">
              <a:defRPr sz="1800"/>
            </a:pPr>
            <a:r>
              <a:rPr sz="3200"/>
              <a:t>怎么做？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从教育开始，教育从领导层开始，持续并贯穿整个业务相关的环节。</a:t>
            </a:r>
            <a:endParaRPr sz="2800"/>
          </a:p>
          <a:p>
            <a:pPr lvl="1" marL="757237" indent="-300037">
              <a:buChar char="•"/>
              <a:defRPr sz="1800"/>
            </a:pPr>
            <a:r>
              <a:rPr sz="2800"/>
              <a:t>让安全覆盖软件开发的生命周期（SDL）</a:t>
            </a:r>
            <a:endParaRPr sz="2800"/>
          </a:p>
          <a:p>
            <a:pPr lvl="2" marL="1214437" indent="-300037">
              <a:defRPr sz="1800"/>
            </a:pPr>
            <a:r>
              <a:rPr sz="2800"/>
              <a:t>SDL（The Security Development Lifecycle）</a:t>
            </a:r>
          </a:p>
        </p:txBody>
      </p:sp>
      <p:sp>
        <p:nvSpPr>
          <p:cNvPr id="193" name="Shape 19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怎么做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457200" y="1752600"/>
            <a:ext cx="8229600" cy="4686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http://www.microsoft.com/en-us/sdl/default.aspx</a:t>
            </a:r>
            <a:endParaRPr sz="3200"/>
          </a:p>
          <a:p>
            <a:pPr lvl="0">
              <a:defRPr sz="1800"/>
            </a:pPr>
            <a:r>
              <a:rPr sz="3200"/>
              <a:t>SDL不是万能的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安全没有银弹</a:t>
            </a:r>
            <a:endParaRPr sz="2800"/>
          </a:p>
          <a:p>
            <a:pPr lvl="0">
              <a:defRPr sz="1800"/>
            </a:pPr>
            <a:r>
              <a:rPr sz="3200"/>
              <a:t>SDL不是一成不变的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安全等技术瞬息万变</a:t>
            </a:r>
            <a:endParaRPr sz="2800"/>
          </a:p>
          <a:p>
            <a:pPr lvl="0">
              <a:defRPr sz="1800"/>
            </a:pPr>
            <a:r>
              <a:rPr sz="3000"/>
              <a:t>SDL的推行是需要成本的</a:t>
            </a:r>
            <a:endParaRPr sz="3000"/>
          </a:p>
          <a:p>
            <a:pPr lvl="1" marL="777239" indent="-320039">
              <a:buChar char="•"/>
              <a:defRPr sz="1800"/>
            </a:pPr>
            <a:r>
              <a:rPr sz="2800"/>
              <a:t>穷光蛋不需要保险箱</a:t>
            </a:r>
          </a:p>
        </p:txBody>
      </p:sp>
      <p:sp>
        <p:nvSpPr>
          <p:cNvPr id="197" name="Shape 19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19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2850" y="2447924"/>
            <a:ext cx="3575050" cy="3575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怎么做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457200" y="1778000"/>
            <a:ext cx="8432800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打造安全属性的基本原则：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在业务适当的阶段打造适当的安全属性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成本是一个关键指标</a:t>
            </a:r>
            <a:endParaRPr sz="2800"/>
          </a:p>
          <a:p>
            <a:pPr lvl="0">
              <a:defRPr sz="1800"/>
            </a:pPr>
            <a:r>
              <a:rPr sz="3000"/>
              <a:t>我们是小公司，没钱、没人、没技术(安全)怎么办？</a:t>
            </a:r>
            <a:endParaRPr sz="3000"/>
          </a:p>
          <a:p>
            <a:pPr lvl="1" marL="800100" indent="-342900">
              <a:buChar char="•"/>
              <a:defRPr sz="1800"/>
            </a:pPr>
            <a:r>
              <a:rPr sz="2800"/>
              <a:t>培养员工的安全意识，防御General Mass Threat 如：不使用弱口令、对外少开服务、及时升级补丁等</a:t>
            </a:r>
            <a:endParaRPr sz="2800"/>
          </a:p>
          <a:p>
            <a:pPr lvl="1" marL="777239" indent="-320039">
              <a:buChar char="•"/>
              <a:defRPr sz="1800"/>
            </a:pPr>
            <a:r>
              <a:rPr sz="2800"/>
              <a:t>良好的安全开发习惯（一切输入都是有害的）</a:t>
            </a:r>
            <a:endParaRPr sz="2800"/>
          </a:p>
          <a:p>
            <a:pPr lvl="1" marL="777239" indent="-320039">
              <a:buChar char="•"/>
              <a:defRPr sz="1800"/>
            </a:pPr>
            <a:r>
              <a:rPr sz="2800"/>
              <a:t>科学的架构（默认设置、分离等机制）</a:t>
            </a:r>
          </a:p>
        </p:txBody>
      </p:sp>
      <p:sp>
        <p:nvSpPr>
          <p:cNvPr id="202" name="Shape 2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474123" y="2880169"/>
            <a:ext cx="4195755" cy="1097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100"/>
            </a:lvl1pPr>
          </a:lstStyle>
          <a:p>
            <a:pPr lvl="0">
              <a:defRPr sz="1800"/>
            </a:pPr>
            <a:r>
              <a:rPr sz="4100"/>
              <a:t>阉党、流氓、傻X</a:t>
            </a:r>
            <a:endParaRPr sz="4100"/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怎么做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457200" y="1790700"/>
            <a:ext cx="8369300" cy="4406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外来的和尚会念经。</a:t>
            </a:r>
            <a:endParaRPr sz="3200"/>
          </a:p>
          <a:p>
            <a:pPr lvl="0">
              <a:defRPr sz="1800"/>
            </a:pPr>
            <a:r>
              <a:rPr sz="3200"/>
              <a:t>安全互联网模式兴起：</a:t>
            </a: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endParaRPr sz="3200"/>
          </a:p>
          <a:p>
            <a:pPr lvl="0">
              <a:defRPr sz="1800"/>
            </a:pPr>
            <a:r>
              <a:rPr sz="3200"/>
              <a:t>缺点：更多关注漏洞，而很少关注解决方案。</a:t>
            </a:r>
          </a:p>
        </p:txBody>
      </p:sp>
      <p:sp>
        <p:nvSpPr>
          <p:cNvPr id="206" name="Shape 2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07" name="屏幕快照 2015-04-22 12.40.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582" y="3165060"/>
            <a:ext cx="2502508" cy="83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屏幕快照 2015-04-22 12.41.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661" y="4154382"/>
            <a:ext cx="2641537" cy="834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屏幕快照 2015-04-22 12.41.4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1853" y="2996117"/>
            <a:ext cx="3923869" cy="865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屏幕快照 2015-04-22 12.42.5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56000" y="3981869"/>
            <a:ext cx="2885450" cy="935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怎么做</a:t>
            </a:r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专业安全公司解决方案：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600"/>
              <a:t>渗透测试（真实模拟黑客攻击）</a:t>
            </a:r>
            <a:endParaRPr sz="2600"/>
          </a:p>
          <a:p>
            <a:pPr lvl="1" marL="800100" indent="-342900">
              <a:buChar char="•"/>
              <a:defRPr sz="1800"/>
            </a:pPr>
            <a:r>
              <a:rPr sz="2600"/>
              <a:t>专业的解决方案（如CDN防御被黑及DDos攻击等）</a:t>
            </a:r>
          </a:p>
        </p:txBody>
      </p:sp>
      <p:sp>
        <p:nvSpPr>
          <p:cNvPr id="214" name="Shape 21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215" name="屏幕快照 2015-04-22 13.49.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199033"/>
            <a:ext cx="6747034" cy="343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屏幕快照 2015-04-22 13.57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4050" y="1778000"/>
            <a:ext cx="3383344" cy="914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605529" y="3155187"/>
            <a:ext cx="1932941" cy="547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打完收工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l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638" y="50820"/>
            <a:ext cx="7453625" cy="13230185"/>
          </a:xfrm>
          <a:prstGeom prst="rect">
            <a:avLst/>
          </a:prstGeom>
          <a:ln w="88900">
            <a:miter lim="400000"/>
          </a:ln>
        </p:spPr>
      </p:pic>
      <p:sp>
        <p:nvSpPr>
          <p:cNvPr id="42" name="Shape 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>
                <a:solidFill>
                  <a:srgbClr val="FF2600"/>
                </a:solidFill>
              </a:rPr>
              <a:t>阉党</a:t>
            </a:r>
            <a:r>
              <a:rPr sz="4100"/>
              <a:t>、流氓、傻X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阉党、</a:t>
            </a:r>
            <a:r>
              <a:rPr sz="4100">
                <a:solidFill>
                  <a:srgbClr val="FF0000"/>
                </a:solidFill>
              </a:rPr>
              <a:t>流氓</a:t>
            </a:r>
            <a:r>
              <a:rPr sz="4100"/>
              <a:t>、傻X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17399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所有以安全为名义为业务设置障碍的做法都是耍流氓...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48" name="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9040" y="2806227"/>
            <a:ext cx="9602080" cy="2392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100"/>
              <a:t>阉党、流氓、</a:t>
            </a:r>
            <a:r>
              <a:rPr sz="4100">
                <a:solidFill>
                  <a:srgbClr val="FF0000"/>
                </a:solidFill>
              </a:rPr>
              <a:t>傻X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2" name="Shape 5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  <p:pic>
        <p:nvPicPr>
          <p:cNvPr id="53" name="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100" y="1618995"/>
            <a:ext cx="6079745" cy="4559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4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8650" y="1778000"/>
            <a:ext cx="6668599" cy="4241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他们(是谁)在吐槽什么？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457200" y="1333500"/>
            <a:ext cx="8229600" cy="5257800"/>
          </a:xfrm>
          <a:prstGeom prst="rect">
            <a:avLst/>
          </a:prstGeom>
        </p:spPr>
        <p:txBody>
          <a:bodyPr lIns="0" tIns="0" rIns="0" bIns="0" anchor="ctr"/>
          <a:lstStyle/>
          <a:p>
            <a:pPr lvl="0">
              <a:defRPr sz="1800"/>
            </a:pPr>
            <a:r>
              <a:rPr sz="3200"/>
              <a:t>关键词：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阻碍业务发展—&gt;阉党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给业务设置障碍—&gt;流氓、2B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阻碍我加班—&gt;傻x</a:t>
            </a:r>
            <a:endParaRPr sz="2800"/>
          </a:p>
          <a:p>
            <a:pPr lvl="0">
              <a:defRPr sz="1800"/>
            </a:pPr>
            <a:r>
              <a:rPr sz="3200"/>
              <a:t>常见的吐槽点：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生产环境的安全策略带来的各种限制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由于安全问题导致业务系统上线推迟或者下线</a:t>
            </a:r>
            <a:endParaRPr sz="2800"/>
          </a:p>
          <a:p>
            <a:pPr lvl="1" marL="800100" indent="-342900">
              <a:buChar char="•"/>
              <a:defRPr sz="1800"/>
            </a:pPr>
            <a:r>
              <a:rPr sz="2800"/>
              <a:t>安全问题影响“用户体验”，不能忍！</a:t>
            </a:r>
            <a:endParaRPr sz="2800"/>
          </a:p>
          <a:p>
            <a:pPr lvl="1" marL="692943" indent="-235743">
              <a:buChar char="•"/>
              <a:defRPr sz="1800"/>
            </a:pPr>
            <a:r>
              <a:rPr sz="2800"/>
              <a:t> 只说问题不说怎么解决问题！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“安全”怎么看？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57200" y="17780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 marL="235743" indent="-235743">
              <a:defRPr sz="1800"/>
            </a:pPr>
            <a:r>
              <a:rPr sz="2800"/>
              <a:t> 我认为“阉党、流氓、傻X”是一种“美誉”！</a:t>
            </a:r>
            <a:endParaRPr sz="2800"/>
          </a:p>
          <a:p>
            <a:pPr lvl="1" marL="663475" indent="-206275">
              <a:buChar char="•"/>
              <a:defRPr sz="1800"/>
            </a:pPr>
            <a:r>
              <a:rPr sz="2800"/>
              <a:t>首先该司有人做安全(说明公司在意安全)</a:t>
            </a:r>
            <a:endParaRPr sz="2800"/>
          </a:p>
          <a:p>
            <a:pPr lvl="1" marL="663475" indent="-206275">
              <a:buChar char="•"/>
              <a:defRPr sz="1800"/>
            </a:pPr>
            <a:r>
              <a:rPr sz="2800"/>
              <a:t>其次“安全”是有在做事的</a:t>
            </a:r>
            <a:endParaRPr sz="2800"/>
          </a:p>
          <a:p>
            <a:pPr lvl="1" marL="663475" indent="-206275">
              <a:buChar char="•"/>
              <a:defRPr sz="1800"/>
            </a:pPr>
            <a:endParaRPr sz="2500"/>
          </a:p>
          <a:p>
            <a:pPr lvl="0">
              <a:defRPr sz="1800"/>
            </a:pPr>
            <a:r>
              <a:rPr sz="3200"/>
              <a:t>其实是一个“业务” VS “安全”的问题</a:t>
            </a:r>
            <a:endParaRPr sz="3200"/>
          </a:p>
          <a:p>
            <a:pPr lvl="1" marL="800100" indent="-342900">
              <a:buChar char="•"/>
              <a:defRPr sz="1800"/>
            </a:pPr>
            <a:r>
              <a:rPr sz="2800"/>
              <a:t>“业务”与“安全”孰重孰轻？</a:t>
            </a:r>
            <a:endParaRPr sz="2800"/>
          </a:p>
          <a:p>
            <a:pPr lvl="1" marL="800099" indent="-342899">
              <a:buChar char="•"/>
              <a:defRPr sz="1800"/>
            </a:pPr>
            <a:r>
              <a:rPr sz="2800"/>
              <a:t>这个问题的威力等同：“php是最好的语言？”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Book"/>
        <a:ea typeface="Avenir Book"/>
        <a:cs typeface="Avenir Book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