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90" r:id="rId4"/>
    <p:sldId id="293" r:id="rId5"/>
    <p:sldId id="291" r:id="rId6"/>
    <p:sldId id="273" r:id="rId7"/>
    <p:sldId id="274" r:id="rId8"/>
    <p:sldId id="275" r:id="rId9"/>
    <p:sldId id="276" r:id="rId10"/>
    <p:sldId id="277" r:id="rId11"/>
    <p:sldId id="258" r:id="rId12"/>
    <p:sldId id="263" r:id="rId13"/>
    <p:sldId id="262" r:id="rId14"/>
    <p:sldId id="264" r:id="rId15"/>
    <p:sldId id="265" r:id="rId16"/>
    <p:sldId id="297" r:id="rId17"/>
    <p:sldId id="298" r:id="rId18"/>
    <p:sldId id="267" r:id="rId19"/>
    <p:sldId id="266" r:id="rId20"/>
    <p:sldId id="299" r:id="rId21"/>
    <p:sldId id="268" r:id="rId22"/>
    <p:sldId id="303" r:id="rId23"/>
    <p:sldId id="295" r:id="rId24"/>
    <p:sldId id="270" r:id="rId25"/>
    <p:sldId id="294" r:id="rId26"/>
    <p:sldId id="296" r:id="rId27"/>
    <p:sldId id="301" r:id="rId28"/>
    <p:sldId id="302" r:id="rId29"/>
    <p:sldId id="300" r:id="rId30"/>
    <p:sldId id="278" r:id="rId31"/>
    <p:sldId id="279" r:id="rId32"/>
    <p:sldId id="280" r:id="rId33"/>
    <p:sldId id="281" r:id="rId34"/>
    <p:sldId id="283" r:id="rId35"/>
    <p:sldId id="285" r:id="rId36"/>
    <p:sldId id="287" r:id="rId37"/>
    <p:sldId id="259" r:id="rId38"/>
    <p:sldId id="261" r:id="rId3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757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foq.com/c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e.weibo.com/infoqch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9147" y="4052531"/>
            <a:ext cx="7772400" cy="10699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涅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槃重生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—Android QQ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音乐架构演进 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629769" y="5038172"/>
            <a:ext cx="2781778" cy="5508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腾讯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罗彧成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75919" y="1835469"/>
            <a:ext cx="3908213" cy="89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怎么快速迭代？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968304"/>
            <a:ext cx="4036060" cy="40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14729" y="3337641"/>
            <a:ext cx="511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音乐整体设计框架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8066"/>
            <a:ext cx="1964267" cy="4255030"/>
          </a:xfrm>
        </p:spPr>
        <p:txBody>
          <a:bodyPr/>
          <a:lstStyle/>
          <a:p>
            <a:r>
              <a:rPr lang="zh-CN" altLang="en-US" dirty="0"/>
              <a:t>层</a:t>
            </a:r>
            <a:r>
              <a:rPr lang="zh-CN" altLang="en-US" dirty="0" smtClean="0"/>
              <a:t>次化</a:t>
            </a:r>
            <a:endParaRPr lang="en-US" altLang="zh-CN" dirty="0" smtClean="0"/>
          </a:p>
          <a:p>
            <a:r>
              <a:rPr lang="zh-CN" altLang="en-US" dirty="0"/>
              <a:t>模</a:t>
            </a:r>
            <a:r>
              <a:rPr lang="zh-CN" altLang="en-US" dirty="0" smtClean="0"/>
              <a:t>块化</a:t>
            </a:r>
            <a:endParaRPr lang="en-US" altLang="zh-CN" dirty="0" smtClean="0"/>
          </a:p>
          <a:p>
            <a:r>
              <a:rPr lang="zh-CN" altLang="en-US" dirty="0"/>
              <a:t>解耦</a:t>
            </a:r>
            <a:r>
              <a:rPr lang="zh-CN" altLang="en-US" dirty="0" smtClean="0"/>
              <a:t>合</a:t>
            </a:r>
            <a:endParaRPr lang="en-US" altLang="zh-CN" dirty="0" smtClean="0"/>
          </a:p>
          <a:p>
            <a:r>
              <a:rPr lang="zh-CN" altLang="en-US" dirty="0"/>
              <a:t>扩</a:t>
            </a:r>
            <a:r>
              <a:rPr lang="zh-CN" altLang="en-US" dirty="0" smtClean="0"/>
              <a:t>展性</a:t>
            </a:r>
            <a:endParaRPr lang="en-US" altLang="zh-CN" dirty="0" smtClean="0"/>
          </a:p>
          <a:p>
            <a:r>
              <a:rPr lang="zh-CN" altLang="en-US" dirty="0" smtClean="0"/>
              <a:t>兼容性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40" y="1888066"/>
            <a:ext cx="6120444" cy="384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738" y="401216"/>
            <a:ext cx="7791061" cy="821094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整</a:t>
            </a:r>
            <a:r>
              <a:rPr lang="zh-CN" altLang="en-US" dirty="0" smtClean="0"/>
              <a:t>体架构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5168503" y="5286374"/>
            <a:ext cx="1405733" cy="885825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播放器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54833" y="5282670"/>
            <a:ext cx="1394618" cy="885825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网络引擎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326232" y="5054070"/>
            <a:ext cx="8229600" cy="0"/>
          </a:xfrm>
          <a:prstGeom prst="line">
            <a:avLst/>
          </a:prstGeom>
          <a:ln w="28575">
            <a:prstDash val="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 bwMode="auto">
          <a:xfrm>
            <a:off x="4901407" y="3282420"/>
            <a:ext cx="969963" cy="163988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本地歌曲管理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2755370" y="4099453"/>
            <a:ext cx="1992313" cy="83185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云歌单管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理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2783681" y="3317345"/>
            <a:ext cx="1992313" cy="6477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登录模块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554832" y="3282420"/>
            <a:ext cx="1154113" cy="158908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下载管理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6011070" y="3309408"/>
            <a:ext cx="1181100" cy="15875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播放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引擎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307182" y="3149070"/>
            <a:ext cx="8229600" cy="0"/>
          </a:xfrm>
          <a:prstGeom prst="line">
            <a:avLst/>
          </a:prstGeom>
          <a:ln w="28575">
            <a:prstDash val="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 bwMode="auto">
          <a:xfrm>
            <a:off x="564357" y="2444220"/>
            <a:ext cx="7910776" cy="57308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框架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2076848" y="5282670"/>
            <a:ext cx="1309819" cy="88952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图片引擎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564357" y="1834620"/>
            <a:ext cx="1503364" cy="43338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我的音乐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2206625" y="1840441"/>
            <a:ext cx="1154112" cy="433387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音乐馆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3571082" y="1840441"/>
            <a:ext cx="1330325" cy="434975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搜索前端</a:t>
            </a:r>
          </a:p>
        </p:txBody>
      </p:sp>
      <p:sp>
        <p:nvSpPr>
          <p:cNvPr id="32" name="圆角矩形 31"/>
          <p:cNvSpPr/>
          <p:nvPr/>
        </p:nvSpPr>
        <p:spPr bwMode="auto">
          <a:xfrm>
            <a:off x="5144691" y="1840441"/>
            <a:ext cx="1453355" cy="434975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发现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1878014" y="3317345"/>
            <a:ext cx="661987" cy="1608137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绿钻体系</a:t>
            </a:r>
          </a:p>
        </p:txBody>
      </p:sp>
      <p:sp>
        <p:nvSpPr>
          <p:cNvPr id="40" name="圆角矩形 39"/>
          <p:cNvSpPr/>
          <p:nvPr/>
        </p:nvSpPr>
        <p:spPr bwMode="auto">
          <a:xfrm>
            <a:off x="3586957" y="5286374"/>
            <a:ext cx="1512888" cy="885825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DB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718037" y="5286374"/>
            <a:ext cx="1512888" cy="885825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文件系统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6895837" y="1833032"/>
            <a:ext cx="1453355" cy="434975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 anchorCtr="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…….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9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43" grpId="0" animBg="1"/>
      <p:bldP spid="4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172408"/>
            <a:ext cx="8229600" cy="6904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歌单系统基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础架构设计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3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794" y="616468"/>
            <a:ext cx="5484812" cy="49053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华文中宋" pitchFamily="4" charset="-122"/>
              </a:rPr>
              <a:t>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华文中宋" pitchFamily="4" charset="-122"/>
              </a:rPr>
              <a:t>单系统 </a:t>
            </a:r>
            <a:r>
              <a:rPr lang="en-US" dirty="0">
                <a:latin typeface="微软雅黑" pitchFamily="34" charset="-122"/>
                <a:ea typeface="微软雅黑" pitchFamily="34" charset="-122"/>
                <a:sym typeface="华文中宋" pitchFamily="4" charset="-122"/>
              </a:rPr>
              <a:t>–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华文中宋" pitchFamily="4" charset="-122"/>
              </a:rPr>
              <a:t>发展过程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示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634055"/>
            <a:ext cx="89249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39132"/>
              </p:ext>
            </p:extLst>
          </p:nvPr>
        </p:nvGraphicFramePr>
        <p:xfrm>
          <a:off x="393700" y="2208730"/>
          <a:ext cx="2663825" cy="4008438"/>
        </p:xfrm>
        <a:graphic>
          <a:graphicData uri="http://schemas.openxmlformats.org/drawingml/2006/table">
            <a:tbl>
              <a:tblPr/>
              <a:tblGrid>
                <a:gridCol w="2663825"/>
              </a:tblGrid>
              <a:tr h="197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特点：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简单的歌单歌曲读取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支持本地歌单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4" charset="-122"/>
                        <a:ea typeface="华文中宋" pitchFamily="4" charset="-122"/>
                      </a:endParaRPr>
                    </a:p>
                  </a:txBody>
                  <a:tcPr marL="91424" marR="9142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03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现象：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基本没有策略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不支持离线操作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不支持云歌单操作。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4" charset="-122"/>
                        <a:ea typeface="华文中宋" pitchFamily="4" charset="-122"/>
                      </a:endParaRPr>
                    </a:p>
                  </a:txBody>
                  <a:tcPr marL="91424" marR="9142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62244"/>
              </p:ext>
            </p:extLst>
          </p:nvPr>
        </p:nvGraphicFramePr>
        <p:xfrm>
          <a:off x="3201987" y="2208730"/>
          <a:ext cx="2663825" cy="4008438"/>
        </p:xfrm>
        <a:graphic>
          <a:graphicData uri="http://schemas.openxmlformats.org/drawingml/2006/table">
            <a:tbl>
              <a:tblPr/>
              <a:tblGrid>
                <a:gridCol w="2663825"/>
              </a:tblGrid>
              <a:tr h="1976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特点：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支持云歌单添加、删除修改操作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支持离线操作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所有列表歌单化，统一流程接口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4" charset="-122"/>
                        <a:ea typeface="华文中宋" pitchFamily="4" charset="-122"/>
                      </a:endParaRPr>
                    </a:p>
                  </a:txBody>
                  <a:tcPr marL="91424" marR="9142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问题：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代码耦合太高，模块不清晰，维护成本高。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不支持批量操作。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读写速度慢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有歌单不同步BUG。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4" charset="-122"/>
                        <a:ea typeface="华文中宋" pitchFamily="4" charset="-122"/>
                      </a:endParaRPr>
                    </a:p>
                  </a:txBody>
                  <a:tcPr marL="91424" marR="91424"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245019"/>
              </p:ext>
            </p:extLst>
          </p:nvPr>
        </p:nvGraphicFramePr>
        <p:xfrm>
          <a:off x="6010275" y="2208730"/>
          <a:ext cx="2663825" cy="4019550"/>
        </p:xfrm>
        <a:graphic>
          <a:graphicData uri="http://schemas.openxmlformats.org/drawingml/2006/table">
            <a:tbl>
              <a:tblPr/>
              <a:tblGrid>
                <a:gridCol w="2663825"/>
              </a:tblGrid>
              <a:tr h="200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特点：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模块化，抽象化，层次化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增加批量操作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优化DB读写速度(1000首歌为例10+s -&gt; 3s)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增加缓存管理，提高交互效率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4" charset="-122"/>
                        <a:ea typeface="华文中宋" pitchFamily="4" charset="-122"/>
                      </a:endParaRPr>
                    </a:p>
                  </a:txBody>
                  <a:tcPr marL="91424" marR="91424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0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问题：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歌曲信息有时不同步(android设备特性)。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4" charset="-122"/>
                          <a:ea typeface="华文中宋" pitchFamily="4" charset="-122"/>
                        </a:rPr>
                        <a:t>操作流水/上报不完善。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4" charset="-122"/>
                        <a:ea typeface="华文中宋" pitchFamily="4" charset="-122"/>
                      </a:endParaRPr>
                    </a:p>
                  </a:txBody>
                  <a:tcPr marL="91424" marR="91424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0480" y="1930400"/>
            <a:ext cx="3576320" cy="4195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需求推动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用户行为变化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性能优化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1838960"/>
            <a:ext cx="4067810" cy="44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8800" y="201977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层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次清晰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模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块解耦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兼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容性高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性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4" y="1753870"/>
            <a:ext cx="3662996" cy="475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739" y="490536"/>
            <a:ext cx="7436498" cy="488950"/>
          </a:xfrm>
        </p:spPr>
        <p:txBody>
          <a:bodyPr>
            <a:normAutofit fontScale="90000"/>
          </a:bodyPr>
          <a:lstStyle/>
          <a:p>
            <a:pPr algn="l"/>
            <a:r>
              <a:rPr lang="zh-CN" dirty="0">
                <a:latin typeface="微软雅黑" pitchFamily="34" charset="-122"/>
                <a:ea typeface="微软雅黑" pitchFamily="34" charset="-122"/>
                <a:sym typeface="华文中宋" pitchFamily="4" charset="-122"/>
              </a:rPr>
              <a:t>云歌单系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sym typeface="华文中宋" pitchFamily="4" charset="-122"/>
              </a:rPr>
              <a:t>统</a:t>
            </a:r>
            <a:endParaRPr lang="zh-CN" dirty="0">
              <a:latin typeface="微软雅黑" pitchFamily="34" charset="-122"/>
              <a:ea typeface="微软雅黑" pitchFamily="34" charset="-122"/>
              <a:sym typeface="华文中宋" pitchFamily="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83733" y="1916111"/>
            <a:ext cx="6103107" cy="647700"/>
          </a:xfrm>
          <a:prstGeom prst="rect">
            <a:avLst/>
          </a:prstGeom>
          <a:solidFill>
            <a:srgbClr val="3366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接口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3734" y="2852736"/>
            <a:ext cx="6099932" cy="504825"/>
          </a:xfrm>
          <a:prstGeom prst="rect">
            <a:avLst/>
          </a:prstGeom>
          <a:solidFill>
            <a:srgbClr val="3366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缓存管理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83734" y="5587999"/>
            <a:ext cx="7614406" cy="12239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83734" y="5588000"/>
            <a:ext cx="7614406" cy="431800"/>
          </a:xfrm>
          <a:prstGeom prst="rect">
            <a:avLst/>
          </a:prstGeom>
          <a:solidFill>
            <a:srgbClr val="3366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DBAdapter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83734" y="6019799"/>
            <a:ext cx="7614406" cy="792162"/>
          </a:xfrm>
          <a:prstGeom prst="rect">
            <a:avLst/>
          </a:prstGeom>
          <a:solidFill>
            <a:srgbClr val="3366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62036" y="6235699"/>
            <a:ext cx="1223963" cy="4318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SongTable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765777" y="6235699"/>
            <a:ext cx="2016125" cy="4318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FolderSongtable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15290" y="6235699"/>
            <a:ext cx="1225550" cy="4318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FolderTable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834540" y="1771649"/>
            <a:ext cx="781050" cy="3673475"/>
          </a:xfrm>
          <a:prstGeom prst="parallelogram">
            <a:avLst>
              <a:gd name="adj" fmla="val 0"/>
            </a:avLst>
          </a:prstGeom>
          <a:solidFill>
            <a:srgbClr val="80808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及其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它模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块事</a:t>
            </a:r>
            <a:endParaRPr 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件监</a:t>
            </a:r>
            <a:endParaRPr 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听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171927" y="4795836"/>
            <a:ext cx="5013325" cy="431800"/>
          </a:xfrm>
          <a:prstGeom prst="rect">
            <a:avLst/>
          </a:prstGeom>
          <a:solidFill>
            <a:srgbClr val="3366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WriteDBTaskManager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557939" y="1320800"/>
            <a:ext cx="1368425" cy="59531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W\A\D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171926" y="1313655"/>
            <a:ext cx="1008063" cy="595311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R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547202" y="2565398"/>
            <a:ext cx="720725" cy="287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641702" y="3352272"/>
            <a:ext cx="341313" cy="2233612"/>
          </a:xfrm>
          <a:prstGeom prst="upArrow">
            <a:avLst>
              <a:gd name="adj1" fmla="val 50000"/>
              <a:gd name="adj2" fmla="val 163604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READ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4737327" y="5227636"/>
            <a:ext cx="10064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u/w/</a:t>
            </a:r>
          </a:p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a/d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171927" y="3500436"/>
            <a:ext cx="5159376" cy="107791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 flipV="1">
            <a:off x="4576158" y="3564463"/>
            <a:ext cx="1388534" cy="93662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Sync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(多平台同步)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514600" y="3577163"/>
            <a:ext cx="1962075" cy="935037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歌单编辑</a:t>
            </a:r>
            <a:r>
              <a:rPr 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增删改</a:t>
            </a:r>
            <a:r>
              <a:rPr 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895525" y="3965840"/>
            <a:ext cx="647700" cy="503238"/>
          </a:xfrm>
          <a:prstGeom prst="rect">
            <a:avLst/>
          </a:prstGeom>
          <a:solidFill>
            <a:srgbClr val="33333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765777" y="3935413"/>
            <a:ext cx="647700" cy="503238"/>
          </a:xfrm>
          <a:prstGeom prst="rect">
            <a:avLst/>
          </a:prstGeom>
          <a:solidFill>
            <a:srgbClr val="33333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云业务</a:t>
            </a: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2937102" y="4437061"/>
            <a:ext cx="485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4043589" y="4398961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 flipV="1">
            <a:off x="6096000" y="3571873"/>
            <a:ext cx="1089252" cy="93662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特殊歌单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管理模块</a:t>
            </a: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5458052" y="4508499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6494123" y="3343801"/>
            <a:ext cx="215900" cy="220662"/>
          </a:xfrm>
          <a:prstGeom prst="upArrow">
            <a:avLst>
              <a:gd name="adj1" fmla="val 50000"/>
              <a:gd name="adj2" fmla="val 25551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610577" y="4508499"/>
            <a:ext cx="217488" cy="287337"/>
          </a:xfrm>
          <a:prstGeom prst="downArrow">
            <a:avLst>
              <a:gd name="adj1" fmla="val 50000"/>
              <a:gd name="adj2" fmla="val 33029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 rot="10800000" flipH="1">
            <a:off x="7331302" y="3644899"/>
            <a:ext cx="493713" cy="425450"/>
          </a:xfrm>
          <a:prstGeom prst="leftArrow">
            <a:avLst>
              <a:gd name="adj1" fmla="val 50000"/>
              <a:gd name="adj2" fmla="val 29011"/>
            </a:avLst>
          </a:prstGeom>
          <a:solidFill>
            <a:schemeClr val="bg2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153229" y="3361263"/>
            <a:ext cx="485775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 rot="10680000">
            <a:off x="5134201" y="3374232"/>
            <a:ext cx="215900" cy="217487"/>
          </a:xfrm>
          <a:prstGeom prst="downArrow">
            <a:avLst>
              <a:gd name="adj1" fmla="val 50000"/>
              <a:gd name="adj2" fmla="val 25184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0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55080" y="3349093"/>
            <a:ext cx="1871662" cy="1582738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存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(ConcreteWatcher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/ConcreteSubject)</a:t>
            </a: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4492" y="2269593"/>
            <a:ext cx="4032250" cy="5032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上层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UI/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逻辑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(ConcreteWatcher)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4492" y="3133193"/>
            <a:ext cx="1728788" cy="936625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&lt;&lt;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interface&gt;&gt;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Watcher</a:t>
            </a:r>
          </a:p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4492" y="4427006"/>
            <a:ext cx="1728788" cy="938212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口层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(Subject)</a:t>
            </a:r>
          </a:p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42642" y="3133193"/>
            <a:ext cx="1800225" cy="935038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口层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(Subject)</a:t>
            </a: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642642" y="4428593"/>
            <a:ext cx="1728788" cy="936625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&lt;&lt;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interface&gt;&gt;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Watcher</a:t>
            </a:r>
          </a:p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803230" y="3133193"/>
            <a:ext cx="1655762" cy="936625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en-US" altLang="zh-CN" sz="16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业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务层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(ConcreteWatcher</a:t>
            </a:r>
          </a:p>
          <a:p>
            <a:pPr algn="ctr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/ConcreteSubject)</a:t>
            </a: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876255" y="4428593"/>
            <a:ext cx="1655762" cy="936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160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1186655" y="4069818"/>
            <a:ext cx="1587" cy="35877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AutoShape 19"/>
          <p:cNvCxnSpPr>
            <a:cxnSpLocks noChangeShapeType="1"/>
            <a:stCxn id="6" idx="1"/>
            <a:endCxn id="9" idx="3"/>
          </p:cNvCxnSpPr>
          <p:nvPr/>
        </p:nvCxnSpPr>
        <p:spPr bwMode="auto">
          <a:xfrm rot="10800000" flipV="1">
            <a:off x="2123280" y="4141256"/>
            <a:ext cx="431800" cy="754062"/>
          </a:xfrm>
          <a:prstGeom prst="bentConnector3">
            <a:avLst>
              <a:gd name="adj1" fmla="val 49852"/>
            </a:avLst>
          </a:prstGeom>
          <a:noFill/>
          <a:ln w="9525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AutoShape 20"/>
          <p:cNvCxnSpPr>
            <a:cxnSpLocks noChangeShapeType="1"/>
            <a:stCxn id="6" idx="1"/>
            <a:endCxn id="8" idx="3"/>
          </p:cNvCxnSpPr>
          <p:nvPr/>
        </p:nvCxnSpPr>
        <p:spPr bwMode="auto">
          <a:xfrm rot="10800000">
            <a:off x="2123280" y="3601506"/>
            <a:ext cx="431800" cy="538162"/>
          </a:xfrm>
          <a:prstGeom prst="bentConnector3">
            <a:avLst>
              <a:gd name="adj1" fmla="val 49852"/>
            </a:avLst>
          </a:prstGeom>
          <a:noFill/>
          <a:ln w="9525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115217" y="2772831"/>
            <a:ext cx="0" cy="36036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4" name="AutoShape 22"/>
          <p:cNvCxnSpPr>
            <a:cxnSpLocks noChangeShapeType="1"/>
          </p:cNvCxnSpPr>
          <p:nvPr/>
        </p:nvCxnSpPr>
        <p:spPr bwMode="auto">
          <a:xfrm rot="16200000" flipH="1">
            <a:off x="3959224" y="4394462"/>
            <a:ext cx="215900" cy="1150937"/>
          </a:xfrm>
          <a:prstGeom prst="bentConnector2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3"/>
          <p:cNvCxnSpPr>
            <a:cxnSpLocks noChangeShapeType="1"/>
            <a:endCxn id="16" idx="0"/>
          </p:cNvCxnSpPr>
          <p:nvPr/>
        </p:nvCxnSpPr>
        <p:spPr bwMode="auto">
          <a:xfrm flipH="1">
            <a:off x="5507830" y="3998381"/>
            <a:ext cx="1587" cy="430212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4"/>
          <p:cNvCxnSpPr>
            <a:cxnSpLocks noChangeShapeType="1"/>
            <a:stCxn id="18" idx="1"/>
            <a:endCxn id="16" idx="3"/>
          </p:cNvCxnSpPr>
          <p:nvPr/>
        </p:nvCxnSpPr>
        <p:spPr bwMode="auto">
          <a:xfrm rot="10800000" flipV="1">
            <a:off x="6371430" y="3603093"/>
            <a:ext cx="431800" cy="1293813"/>
          </a:xfrm>
          <a:prstGeom prst="bentConnector3">
            <a:avLst>
              <a:gd name="adj1" fmla="val 49852"/>
            </a:avLst>
          </a:prstGeom>
          <a:noFill/>
          <a:ln w="9525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5"/>
          <p:cNvCxnSpPr>
            <a:cxnSpLocks noChangeShapeType="1"/>
            <a:stCxn id="18" idx="1"/>
            <a:endCxn id="10" idx="3"/>
          </p:cNvCxnSpPr>
          <p:nvPr/>
        </p:nvCxnSpPr>
        <p:spPr bwMode="auto">
          <a:xfrm flipH="1" flipV="1">
            <a:off x="6442867" y="3599918"/>
            <a:ext cx="360363" cy="3175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7668417" y="4069818"/>
            <a:ext cx="0" cy="35877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236617" y="4501618"/>
            <a:ext cx="935038" cy="215900"/>
          </a:xfrm>
          <a:prstGeom prst="rect">
            <a:avLst/>
          </a:prstGeom>
          <a:solidFill>
            <a:srgbClr val="33333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系统事件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236617" y="4790543"/>
            <a:ext cx="935038" cy="215900"/>
          </a:xfrm>
          <a:prstGeom prst="rect">
            <a:avLst/>
          </a:prstGeom>
          <a:solidFill>
            <a:srgbClr val="33333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登录模块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236617" y="5077881"/>
            <a:ext cx="935038" cy="215900"/>
          </a:xfrm>
          <a:prstGeom prst="rect">
            <a:avLst/>
          </a:prstGeom>
          <a:solidFill>
            <a:srgbClr val="33333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长连接通知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80180" y="2125131"/>
            <a:ext cx="0" cy="3744912"/>
          </a:xfrm>
          <a:prstGeom prst="line">
            <a:avLst/>
          </a:prstGeom>
          <a:noFill/>
          <a:ln w="9525" cmpd="sng">
            <a:solidFill>
              <a:srgbClr val="66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347242" y="2772831"/>
            <a:ext cx="1588" cy="576262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AutoShape 32"/>
          <p:cNvCxnSpPr>
            <a:cxnSpLocks noChangeShapeType="1"/>
          </p:cNvCxnSpPr>
          <p:nvPr/>
        </p:nvCxnSpPr>
        <p:spPr bwMode="auto">
          <a:xfrm rot="16200000" flipH="1">
            <a:off x="2337592" y="-33869"/>
            <a:ext cx="3175" cy="4321175"/>
          </a:xfrm>
          <a:prstGeom prst="bentConnector2">
            <a:avLst/>
          </a:prstGeom>
          <a:noFill/>
          <a:ln w="9525" cmpd="sng">
            <a:solidFill>
              <a:srgbClr val="666699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33"/>
          <p:cNvCxnSpPr>
            <a:cxnSpLocks noChangeShapeType="1"/>
            <a:stCxn id="32" idx="1"/>
          </p:cNvCxnSpPr>
          <p:nvPr/>
        </p:nvCxnSpPr>
        <p:spPr bwMode="auto">
          <a:xfrm rot="16200000" flipH="1">
            <a:off x="2338386" y="3710250"/>
            <a:ext cx="3175" cy="4319587"/>
          </a:xfrm>
          <a:prstGeom prst="bentConnector2">
            <a:avLst/>
          </a:prstGeom>
          <a:noFill/>
          <a:ln w="9525" cmpd="sng">
            <a:solidFill>
              <a:srgbClr val="666699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34"/>
          <p:cNvCxnSpPr>
            <a:cxnSpLocks noChangeShapeType="1"/>
          </p:cNvCxnSpPr>
          <p:nvPr/>
        </p:nvCxnSpPr>
        <p:spPr bwMode="auto">
          <a:xfrm>
            <a:off x="4499767" y="2125131"/>
            <a:ext cx="0" cy="3744912"/>
          </a:xfrm>
          <a:prstGeom prst="straightConnector1">
            <a:avLst/>
          </a:prstGeom>
          <a:noFill/>
          <a:ln w="9525" cmpd="sng">
            <a:solidFill>
              <a:srgbClr val="66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483642" y="2988731"/>
            <a:ext cx="6048375" cy="1587"/>
          </a:xfrm>
          <a:prstGeom prst="line">
            <a:avLst/>
          </a:prstGeom>
          <a:noFill/>
          <a:ln w="9525" cmpd="sng">
            <a:solidFill>
              <a:srgbClr val="99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9" name="AutoShape 37"/>
          <p:cNvCxnSpPr>
            <a:cxnSpLocks noChangeShapeType="1"/>
            <a:stCxn id="38" idx="0"/>
          </p:cNvCxnSpPr>
          <p:nvPr/>
        </p:nvCxnSpPr>
        <p:spPr bwMode="auto">
          <a:xfrm>
            <a:off x="2483642" y="2988731"/>
            <a:ext cx="0" cy="2736850"/>
          </a:xfrm>
          <a:prstGeom prst="straightConnector1">
            <a:avLst/>
          </a:prstGeom>
          <a:noFill/>
          <a:ln w="9525" cmpd="sng">
            <a:solidFill>
              <a:srgbClr val="99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AutoShape 38"/>
          <p:cNvCxnSpPr>
            <a:cxnSpLocks noChangeShapeType="1"/>
          </p:cNvCxnSpPr>
          <p:nvPr/>
        </p:nvCxnSpPr>
        <p:spPr bwMode="auto">
          <a:xfrm>
            <a:off x="2483642" y="5725581"/>
            <a:ext cx="4248150" cy="0"/>
          </a:xfrm>
          <a:prstGeom prst="straightConnector1">
            <a:avLst/>
          </a:prstGeom>
          <a:noFill/>
          <a:ln w="9525" cmpd="sng">
            <a:solidFill>
              <a:srgbClr val="99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AutoShape 39"/>
          <p:cNvCxnSpPr>
            <a:cxnSpLocks noChangeShapeType="1"/>
            <a:endCxn id="38" idx="1"/>
          </p:cNvCxnSpPr>
          <p:nvPr/>
        </p:nvCxnSpPr>
        <p:spPr bwMode="auto">
          <a:xfrm rot="16200000">
            <a:off x="6264273" y="3457837"/>
            <a:ext cx="2735263" cy="1800225"/>
          </a:xfrm>
          <a:prstGeom prst="bentConnector3">
            <a:avLst>
              <a:gd name="adj1" fmla="val 53736"/>
            </a:avLst>
          </a:prstGeom>
          <a:noFill/>
          <a:ln w="9525" cmpd="sng">
            <a:solidFill>
              <a:srgbClr val="99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04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47575" y="2034172"/>
            <a:ext cx="82296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音乐整体设计框架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歌单系统基础架构设计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播放器引擎介绍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altLang="zh-CN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HttpDns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反劫持技术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可持续改进体系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" y="1336992"/>
            <a:ext cx="87058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116425"/>
            <a:ext cx="8229600" cy="63448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播放器引擎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9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12240" y="2489200"/>
            <a:ext cx="1615440" cy="71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模块化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88000" y="2489200"/>
            <a:ext cx="1615440" cy="71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组件化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921760" y="2702560"/>
            <a:ext cx="924560" cy="284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28221"/>
              </p:ext>
            </p:extLst>
          </p:nvPr>
        </p:nvGraphicFramePr>
        <p:xfrm>
          <a:off x="783617" y="2805641"/>
          <a:ext cx="1673225" cy="3044826"/>
        </p:xfrm>
        <a:graphic>
          <a:graphicData uri="http://schemas.openxmlformats.org/drawingml/2006/table">
            <a:tbl>
              <a:tblPr/>
              <a:tblGrid>
                <a:gridCol w="1673225"/>
              </a:tblGrid>
              <a:tr h="47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系统播放器</a:t>
                      </a:r>
                    </a:p>
                  </a:txBody>
                  <a:tcPr marL="91443" marR="91443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1254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效率高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稳定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接口简单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91443" marR="91443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0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支持格式少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功能少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相对封闭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不可定制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91443" marR="91443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34335"/>
              </p:ext>
            </p:extLst>
          </p:nvPr>
        </p:nvGraphicFramePr>
        <p:xfrm>
          <a:off x="3341080" y="2878666"/>
          <a:ext cx="1800225" cy="2679813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35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开源播放器</a:t>
                      </a:r>
                    </a:p>
                  </a:txBody>
                  <a:tcPr marL="91425" marR="9142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12554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支持格式丰富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功能全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91425" marR="9142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移植成本高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资源占用高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接口复杂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-12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开源协议风险</a:t>
                      </a:r>
                    </a:p>
                  </a:txBody>
                  <a:tcPr marL="91425" marR="91425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56071"/>
              </p:ext>
            </p:extLst>
          </p:nvPr>
        </p:nvGraphicFramePr>
        <p:xfrm>
          <a:off x="6293830" y="2373841"/>
          <a:ext cx="1943100" cy="3706841"/>
        </p:xfrm>
        <a:graphic>
          <a:graphicData uri="http://schemas.openxmlformats.org/drawingml/2006/table">
            <a:tbl>
              <a:tblPr/>
              <a:tblGrid>
                <a:gridCol w="1943100"/>
              </a:tblGrid>
              <a:tr h="423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自研播放器</a:t>
                      </a:r>
                    </a:p>
                  </a:txBody>
                  <a:tcPr marL="91372" marR="91372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1798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支持主流音频格式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接口简单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扩展性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资源小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易于维护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91372" marR="91372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8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效率略低于系统播放器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支持格式比开源播放器少</a:t>
                      </a:r>
                    </a:p>
                  </a:txBody>
                  <a:tcPr marL="91372" marR="91372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12155" y="187060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方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案演进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右箭头 7"/>
          <p:cNvSpPr>
            <a:spLocks noChangeArrowheads="1"/>
          </p:cNvSpPr>
          <p:nvPr/>
        </p:nvSpPr>
        <p:spPr bwMode="auto">
          <a:xfrm>
            <a:off x="5573105" y="4016904"/>
            <a:ext cx="360362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>
            <a:off x="2764817" y="4040716"/>
            <a:ext cx="360363" cy="5032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4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814763" y="3094037"/>
            <a:ext cx="4239683" cy="30194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Interface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3814763" y="4102099"/>
            <a:ext cx="4246033" cy="10080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逻辑层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4225396" y="4504265"/>
            <a:ext cx="1706033" cy="420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QQMusicPlayer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3814763" y="5110162"/>
            <a:ext cx="4233333" cy="9969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播放器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4225396" y="5432424"/>
            <a:ext cx="1706033" cy="4095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QQMediaplayer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247871" y="5437715"/>
            <a:ext cx="1651000" cy="4095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系统播放器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6247872" y="4495799"/>
            <a:ext cx="1651000" cy="420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NormalPlayer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3312"/>
          <p:cNvSpPr>
            <a:spLocks noChangeArrowheads="1"/>
          </p:cNvSpPr>
          <p:nvPr/>
        </p:nvSpPr>
        <p:spPr bwMode="auto">
          <a:xfrm>
            <a:off x="6247871" y="3595687"/>
            <a:ext cx="1651000" cy="39687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事件回调</a:t>
            </a:r>
          </a:p>
        </p:txBody>
      </p:sp>
      <p:sp>
        <p:nvSpPr>
          <p:cNvPr id="14" name="圆角矩形 53"/>
          <p:cNvSpPr>
            <a:spLocks noChangeArrowheads="1"/>
          </p:cNvSpPr>
          <p:nvPr/>
        </p:nvSpPr>
        <p:spPr bwMode="auto">
          <a:xfrm>
            <a:off x="4225396" y="3595686"/>
            <a:ext cx="1706033" cy="39687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控制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信息接口</a:t>
            </a: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814764" y="1951037"/>
            <a:ext cx="3790420" cy="7445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APP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108171" y="2211389"/>
            <a:ext cx="1393296" cy="3712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回调处理</a:t>
            </a: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4213224" y="2211388"/>
            <a:ext cx="1496749" cy="37809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接口调用</a:t>
            </a:r>
          </a:p>
        </p:txBody>
      </p:sp>
      <p:sp>
        <p:nvSpPr>
          <p:cNvPr id="18" name="上下箭头 9"/>
          <p:cNvSpPr>
            <a:spLocks noChangeArrowheads="1"/>
          </p:cNvSpPr>
          <p:nvPr/>
        </p:nvSpPr>
        <p:spPr bwMode="auto">
          <a:xfrm>
            <a:off x="4782740" y="2660649"/>
            <a:ext cx="144462" cy="433388"/>
          </a:xfrm>
          <a:prstGeom prst="upDownArrow">
            <a:avLst>
              <a:gd name="adj1" fmla="val 50000"/>
              <a:gd name="adj2" fmla="val 502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上箭头 10"/>
          <p:cNvSpPr>
            <a:spLocks noChangeArrowheads="1"/>
          </p:cNvSpPr>
          <p:nvPr/>
        </p:nvSpPr>
        <p:spPr bwMode="auto">
          <a:xfrm>
            <a:off x="6718298" y="2695574"/>
            <a:ext cx="157163" cy="433388"/>
          </a:xfrm>
          <a:prstGeom prst="upArrow">
            <a:avLst>
              <a:gd name="adj1" fmla="val 50000"/>
              <a:gd name="adj2" fmla="val 498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0213" y="2211388"/>
            <a:ext cx="33845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三层架构</a:t>
            </a: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口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播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放逻辑层</a:t>
            </a: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音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频解码层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特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性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松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耦合</a:t>
            </a: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扩展</a:t>
            </a: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块化</a:t>
            </a:r>
          </a:p>
          <a:p>
            <a:pP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移植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0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5"/>
          <p:cNvSpPr>
            <a:spLocks noChangeArrowheads="1"/>
          </p:cNvSpPr>
          <p:nvPr/>
        </p:nvSpPr>
        <p:spPr bwMode="auto">
          <a:xfrm>
            <a:off x="2979738" y="2484438"/>
            <a:ext cx="4105275" cy="9159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接口层</a:t>
            </a: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auto">
          <a:xfrm>
            <a:off x="1144588" y="2700338"/>
            <a:ext cx="1584325" cy="1595437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2"/>
          <p:cNvSpPr>
            <a:spLocks noChangeArrowheads="1"/>
          </p:cNvSpPr>
          <p:nvPr/>
        </p:nvSpPr>
        <p:spPr bwMode="auto">
          <a:xfrm>
            <a:off x="3232151" y="1719263"/>
            <a:ext cx="3716337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应用层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3270251" y="2741613"/>
            <a:ext cx="11525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参数解析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979738" y="3509963"/>
            <a:ext cx="4105275" cy="12112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逻辑层</a:t>
            </a:r>
          </a:p>
        </p:txBody>
      </p:sp>
      <p:sp>
        <p:nvSpPr>
          <p:cNvPr id="9" name="圆角矩形 6"/>
          <p:cNvSpPr>
            <a:spLocks noChangeArrowheads="1"/>
          </p:cNvSpPr>
          <p:nvPr/>
        </p:nvSpPr>
        <p:spPr bwMode="auto">
          <a:xfrm>
            <a:off x="3197226" y="3978275"/>
            <a:ext cx="1223962" cy="555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OnlinePlayer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10"/>
          <p:cNvSpPr>
            <a:spLocks noChangeArrowheads="1"/>
          </p:cNvSpPr>
          <p:nvPr/>
        </p:nvSpPr>
        <p:spPr bwMode="auto">
          <a:xfrm>
            <a:off x="4637088" y="3957638"/>
            <a:ext cx="2376488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7"/>
          <p:cNvSpPr>
            <a:spLocks noChangeArrowheads="1"/>
          </p:cNvSpPr>
          <p:nvPr/>
        </p:nvSpPr>
        <p:spPr bwMode="auto">
          <a:xfrm>
            <a:off x="4816476" y="4027488"/>
            <a:ext cx="1008062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UrlPlayer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8"/>
          <p:cNvSpPr>
            <a:spLocks noChangeArrowheads="1"/>
          </p:cNvSpPr>
          <p:nvPr/>
        </p:nvSpPr>
        <p:spPr bwMode="auto">
          <a:xfrm>
            <a:off x="5902326" y="4027488"/>
            <a:ext cx="10795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LocalPlayer</a:t>
            </a:r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368426" y="3509963"/>
            <a:ext cx="1152525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竞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速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1376363" y="3160713"/>
            <a:ext cx="1136650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Vkey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376363" y="3871913"/>
            <a:ext cx="1152525" cy="287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异常处理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4762501" y="2751138"/>
            <a:ext cx="941387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信息获取</a:t>
            </a: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6045201" y="2751138"/>
            <a:ext cx="941387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事件回调</a:t>
            </a: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2979738" y="5133975"/>
            <a:ext cx="4105275" cy="11715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播放器</a:t>
            </a:r>
          </a:p>
        </p:txBody>
      </p:sp>
      <p:sp>
        <p:nvSpPr>
          <p:cNvPr id="19" name="下箭头 22"/>
          <p:cNvSpPr>
            <a:spLocks noChangeArrowheads="1"/>
          </p:cNvSpPr>
          <p:nvPr/>
        </p:nvSpPr>
        <p:spPr bwMode="auto">
          <a:xfrm>
            <a:off x="3970338" y="4648200"/>
            <a:ext cx="215900" cy="576263"/>
          </a:xfrm>
          <a:prstGeom prst="down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下箭头 23"/>
          <p:cNvSpPr>
            <a:spLocks noChangeArrowheads="1"/>
          </p:cNvSpPr>
          <p:nvPr/>
        </p:nvSpPr>
        <p:spPr bwMode="auto">
          <a:xfrm>
            <a:off x="3771901" y="2151063"/>
            <a:ext cx="217487" cy="317500"/>
          </a:xfrm>
          <a:prstGeom prst="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上下箭头 24"/>
          <p:cNvSpPr>
            <a:spLocks noChangeArrowheads="1"/>
          </p:cNvSpPr>
          <p:nvPr/>
        </p:nvSpPr>
        <p:spPr bwMode="auto">
          <a:xfrm>
            <a:off x="5153026" y="2151063"/>
            <a:ext cx="141287" cy="333375"/>
          </a:xfrm>
          <a:prstGeom prst="upDownArrow">
            <a:avLst>
              <a:gd name="adj1" fmla="val 50000"/>
              <a:gd name="adj2" fmla="val 501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上箭头 25"/>
          <p:cNvSpPr>
            <a:spLocks noChangeArrowheads="1"/>
          </p:cNvSpPr>
          <p:nvPr/>
        </p:nvSpPr>
        <p:spPr bwMode="auto">
          <a:xfrm>
            <a:off x="6399213" y="2151063"/>
            <a:ext cx="139700" cy="333375"/>
          </a:xfrm>
          <a:prstGeom prst="upArrow">
            <a:avLst>
              <a:gd name="adj1" fmla="val 50000"/>
              <a:gd name="adj2" fmla="val 497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6"/>
          <p:cNvSpPr>
            <a:spLocks noChangeArrowheads="1"/>
          </p:cNvSpPr>
          <p:nvPr/>
        </p:nvSpPr>
        <p:spPr bwMode="auto">
          <a:xfrm>
            <a:off x="7816851" y="2306638"/>
            <a:ext cx="720725" cy="20621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状态机</a:t>
            </a:r>
          </a:p>
        </p:txBody>
      </p:sp>
      <p:sp>
        <p:nvSpPr>
          <p:cNvPr id="24" name="矩形 27"/>
          <p:cNvSpPr>
            <a:spLocks noChangeArrowheads="1"/>
          </p:cNvSpPr>
          <p:nvPr/>
        </p:nvSpPr>
        <p:spPr bwMode="auto">
          <a:xfrm>
            <a:off x="3268663" y="5564188"/>
            <a:ext cx="1619250" cy="612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QQMediaplayer</a:t>
            </a:r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8"/>
          <p:cNvSpPr>
            <a:spLocks noChangeArrowheads="1"/>
          </p:cNvSpPr>
          <p:nvPr/>
        </p:nvSpPr>
        <p:spPr bwMode="auto">
          <a:xfrm>
            <a:off x="5571861" y="5510212"/>
            <a:ext cx="960438" cy="612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系统播放器</a:t>
            </a:r>
          </a:p>
        </p:txBody>
      </p:sp>
      <p:sp>
        <p:nvSpPr>
          <p:cNvPr id="26" name="上箭头 29"/>
          <p:cNvSpPr>
            <a:spLocks noChangeArrowheads="1"/>
          </p:cNvSpPr>
          <p:nvPr/>
        </p:nvSpPr>
        <p:spPr bwMode="auto">
          <a:xfrm>
            <a:off x="5557838" y="4635500"/>
            <a:ext cx="146050" cy="576263"/>
          </a:xfrm>
          <a:prstGeom prst="up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32"/>
          <p:cNvSpPr>
            <a:spLocks noChangeArrowheads="1"/>
          </p:cNvSpPr>
          <p:nvPr/>
        </p:nvSpPr>
        <p:spPr bwMode="auto">
          <a:xfrm>
            <a:off x="1160463" y="4530725"/>
            <a:ext cx="1584325" cy="206692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360488" y="4743450"/>
            <a:ext cx="1150938" cy="28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解析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1352551" y="5183188"/>
            <a:ext cx="1150937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解码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1360488" y="5622925"/>
            <a:ext cx="1150938" cy="28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PCM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377951" y="6038850"/>
            <a:ext cx="1152525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AudioOutput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左箭头 39"/>
          <p:cNvSpPr>
            <a:spLocks noChangeArrowheads="1"/>
          </p:cNvSpPr>
          <p:nvPr/>
        </p:nvSpPr>
        <p:spPr bwMode="auto">
          <a:xfrm>
            <a:off x="7192963" y="2700338"/>
            <a:ext cx="552450" cy="165100"/>
          </a:xfrm>
          <a:prstGeom prst="leftArrow">
            <a:avLst>
              <a:gd name="adj1" fmla="val 50000"/>
              <a:gd name="adj2" fmla="val 498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右箭头 40"/>
          <p:cNvSpPr>
            <a:spLocks noChangeArrowheads="1"/>
          </p:cNvSpPr>
          <p:nvPr/>
        </p:nvSpPr>
        <p:spPr bwMode="auto">
          <a:xfrm>
            <a:off x="7192963" y="3687763"/>
            <a:ext cx="552450" cy="184150"/>
          </a:xfrm>
          <a:prstGeom prst="rightArrow">
            <a:avLst>
              <a:gd name="adj1" fmla="val 50000"/>
              <a:gd name="adj2" fmla="val 499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6" name="直接箭头连接符 47"/>
          <p:cNvCxnSpPr>
            <a:cxnSpLocks noChangeShapeType="1"/>
          </p:cNvCxnSpPr>
          <p:nvPr/>
        </p:nvCxnSpPr>
        <p:spPr bwMode="auto">
          <a:xfrm flipH="1" flipV="1">
            <a:off x="2728913" y="5719763"/>
            <a:ext cx="701675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矩形 36"/>
          <p:cNvSpPr/>
          <p:nvPr/>
        </p:nvSpPr>
        <p:spPr bwMode="auto">
          <a:xfrm>
            <a:off x="1363663" y="2786063"/>
            <a:ext cx="1160463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列表管理</a:t>
            </a:r>
          </a:p>
        </p:txBody>
      </p:sp>
      <p:cxnSp>
        <p:nvCxnSpPr>
          <p:cNvPr id="38" name="直接箭头连接符 49"/>
          <p:cNvCxnSpPr>
            <a:cxnSpLocks noChangeShapeType="1"/>
          </p:cNvCxnSpPr>
          <p:nvPr/>
        </p:nvCxnSpPr>
        <p:spPr bwMode="auto">
          <a:xfrm flipH="1" flipV="1">
            <a:off x="2628901" y="3871913"/>
            <a:ext cx="703262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9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2"/>
          <p:cNvSpPr>
            <a:spLocks noChangeArrowheads="1"/>
          </p:cNvSpPr>
          <p:nvPr/>
        </p:nvSpPr>
        <p:spPr bwMode="auto">
          <a:xfrm>
            <a:off x="4245503" y="1900209"/>
            <a:ext cx="3965575" cy="1223962"/>
          </a:xfrm>
          <a:prstGeom prst="flowChartAlternateProcess">
            <a:avLst/>
          </a:prstGeom>
          <a:noFill/>
          <a:ln w="22225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Java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流程图: 可选过程 3"/>
          <p:cNvSpPr>
            <a:spLocks noChangeArrowheads="1"/>
          </p:cNvSpPr>
          <p:nvPr/>
        </p:nvSpPr>
        <p:spPr bwMode="auto">
          <a:xfrm>
            <a:off x="5685365" y="2030384"/>
            <a:ext cx="935038" cy="395287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接口</a:t>
            </a:r>
          </a:p>
        </p:txBody>
      </p:sp>
      <p:sp>
        <p:nvSpPr>
          <p:cNvPr id="6" name="流程图: 可选过程 6"/>
          <p:cNvSpPr>
            <a:spLocks noChangeArrowheads="1"/>
          </p:cNvSpPr>
          <p:nvPr/>
        </p:nvSpPr>
        <p:spPr bwMode="auto">
          <a:xfrm>
            <a:off x="6333065" y="2641571"/>
            <a:ext cx="1223963" cy="395288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缓存管理</a:t>
            </a:r>
          </a:p>
        </p:txBody>
      </p:sp>
      <p:sp>
        <p:nvSpPr>
          <p:cNvPr id="7" name="圆角矩形 4"/>
          <p:cNvSpPr>
            <a:spLocks noChangeArrowheads="1"/>
          </p:cNvSpPr>
          <p:nvPr/>
        </p:nvSpPr>
        <p:spPr bwMode="auto">
          <a:xfrm>
            <a:off x="4748740" y="2622521"/>
            <a:ext cx="1230313" cy="403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格式解析</a:t>
            </a:r>
          </a:p>
        </p:txBody>
      </p:sp>
      <p:sp>
        <p:nvSpPr>
          <p:cNvPr id="8" name="圆角矩形 5"/>
          <p:cNvSpPr>
            <a:spLocks noChangeArrowheads="1"/>
          </p:cNvSpPr>
          <p:nvPr/>
        </p:nvSpPr>
        <p:spPr bwMode="auto">
          <a:xfrm>
            <a:off x="4280428" y="3627409"/>
            <a:ext cx="1944687" cy="2952750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Native C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7"/>
          <p:cNvSpPr>
            <a:spLocks noChangeArrowheads="1"/>
          </p:cNvSpPr>
          <p:nvPr/>
        </p:nvSpPr>
        <p:spPr bwMode="auto">
          <a:xfrm>
            <a:off x="4748740" y="4059209"/>
            <a:ext cx="1230313" cy="433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JNI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接口</a:t>
            </a:r>
          </a:p>
        </p:txBody>
      </p:sp>
      <p:sp>
        <p:nvSpPr>
          <p:cNvPr id="10" name="圆角矩形 10"/>
          <p:cNvSpPr>
            <a:spLocks noChangeArrowheads="1"/>
          </p:cNvSpPr>
          <p:nvPr/>
        </p:nvSpPr>
        <p:spPr bwMode="auto">
          <a:xfrm>
            <a:off x="4748740" y="4779934"/>
            <a:ext cx="1230313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解码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Aac.o flac.o</a:t>
            </a:r>
          </a:p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8"/>
          <p:cNvSpPr>
            <a:spLocks noChangeArrowheads="1"/>
          </p:cNvSpPr>
          <p:nvPr/>
        </p:nvSpPr>
        <p:spPr bwMode="auto">
          <a:xfrm>
            <a:off x="6626753" y="3627409"/>
            <a:ext cx="1584325" cy="2952750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Java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2"/>
          <p:cNvSpPr>
            <a:spLocks noChangeArrowheads="1"/>
          </p:cNvSpPr>
          <p:nvPr/>
        </p:nvSpPr>
        <p:spPr bwMode="auto">
          <a:xfrm>
            <a:off x="6802965" y="4059209"/>
            <a:ext cx="1230313" cy="433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PCM Buffer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3"/>
          <p:cNvSpPr>
            <a:spLocks noChangeArrowheads="1"/>
          </p:cNvSpPr>
          <p:nvPr/>
        </p:nvSpPr>
        <p:spPr bwMode="auto">
          <a:xfrm>
            <a:off x="6802965" y="5392709"/>
            <a:ext cx="123031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AudioTrack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4"/>
          <p:cNvSpPr>
            <a:spLocks noChangeArrowheads="1"/>
          </p:cNvSpPr>
          <p:nvPr/>
        </p:nvSpPr>
        <p:spPr bwMode="auto">
          <a:xfrm>
            <a:off x="6837890" y="4708496"/>
            <a:ext cx="123031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音效 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(DTS)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上下箭头 9"/>
          <p:cNvSpPr>
            <a:spLocks noChangeArrowheads="1"/>
          </p:cNvSpPr>
          <p:nvPr/>
        </p:nvSpPr>
        <p:spPr bwMode="auto">
          <a:xfrm>
            <a:off x="5072590" y="3124171"/>
            <a:ext cx="431800" cy="503238"/>
          </a:xfrm>
          <a:prstGeom prst="upDownArrow">
            <a:avLst>
              <a:gd name="adj1" fmla="val 50000"/>
              <a:gd name="adj2" fmla="val 499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下箭头 11"/>
          <p:cNvSpPr>
            <a:spLocks noChangeArrowheads="1"/>
          </p:cNvSpPr>
          <p:nvPr/>
        </p:nvSpPr>
        <p:spPr bwMode="auto">
          <a:xfrm>
            <a:off x="7233178" y="3124171"/>
            <a:ext cx="185737" cy="503238"/>
          </a:xfrm>
          <a:prstGeom prst="downArrow">
            <a:avLst>
              <a:gd name="adj1" fmla="val 50000"/>
              <a:gd name="adj2" fmla="val 497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8540" y="2012921"/>
            <a:ext cx="35274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各种格式解码库独立：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  扩展性好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省资源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可定制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dirty="0"/>
              <a:t>PCM</a:t>
            </a:r>
            <a:r>
              <a:rPr lang="zh-CN" altLang="en-US" dirty="0"/>
              <a:t>输出方法可重写</a:t>
            </a:r>
            <a:r>
              <a:rPr lang="en-US" altLang="zh-CN" dirty="0"/>
              <a:t>   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dirty="0" smtClean="0"/>
              <a:t>兼</a:t>
            </a:r>
            <a:r>
              <a:rPr lang="zh-CN" altLang="en-US" dirty="0"/>
              <a:t>容性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     使用</a:t>
            </a:r>
            <a:r>
              <a:rPr lang="en-US" altLang="zh-CN" dirty="0"/>
              <a:t>bionic C</a:t>
            </a:r>
            <a:r>
              <a:rPr lang="zh-CN" altLang="en-US" dirty="0"/>
              <a:t>标准库</a:t>
            </a:r>
          </a:p>
          <a:p>
            <a:pPr>
              <a:defRPr/>
            </a:pPr>
            <a:r>
              <a:rPr lang="en-US" altLang="zh-CN" dirty="0"/>
              <a:t>     </a:t>
            </a:r>
            <a:r>
              <a:rPr lang="zh-CN" altLang="en-US" dirty="0"/>
              <a:t>根据设备</a:t>
            </a:r>
            <a:r>
              <a:rPr lang="en-US" altLang="zh-CN" dirty="0"/>
              <a:t>CPU</a:t>
            </a:r>
            <a:r>
              <a:rPr lang="zh-CN" altLang="en-US" dirty="0"/>
              <a:t>信息自动打开</a:t>
            </a:r>
            <a:r>
              <a:rPr lang="en-US" altLang="zh-CN" dirty="0"/>
              <a:t>/</a:t>
            </a:r>
            <a:r>
              <a:rPr lang="zh-CN" altLang="en-US" dirty="0"/>
              <a:t>关闭</a:t>
            </a:r>
            <a:r>
              <a:rPr lang="en-US" altLang="zh-CN" dirty="0"/>
              <a:t>neon</a:t>
            </a:r>
            <a:r>
              <a:rPr lang="zh-CN" altLang="en-US" dirty="0"/>
              <a:t>指令集。</a:t>
            </a:r>
          </a:p>
        </p:txBody>
      </p:sp>
    </p:spTree>
    <p:extLst>
      <p:ext uri="{BB962C8B-B14F-4D97-AF65-F5344CB8AC3E}">
        <p14:creationId xmlns:p14="http://schemas.microsoft.com/office/powerpoint/2010/main" val="6968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70" y="1814830"/>
            <a:ext cx="6741242" cy="406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" y="1829752"/>
            <a:ext cx="6920230" cy="421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279333"/>
            <a:ext cx="62642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2304" y="1827594"/>
            <a:ext cx="4108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dirty="0" smtClean="0"/>
              <a:t>以</a:t>
            </a:r>
            <a:r>
              <a:rPr lang="en-US" altLang="zh-CN" dirty="0" smtClean="0"/>
              <a:t>APE</a:t>
            </a:r>
            <a:r>
              <a:rPr lang="zh-CN" altLang="en-US" dirty="0" smtClean="0"/>
              <a:t>为例在某款手</a:t>
            </a:r>
            <a:r>
              <a:rPr lang="zh-CN" altLang="en-US" dirty="0"/>
              <a:t>机上进行测试结</a:t>
            </a:r>
            <a:r>
              <a:rPr lang="zh-CN" altLang="en-US" dirty="0" smtClean="0"/>
              <a:t>果</a:t>
            </a:r>
            <a:endParaRPr lang="en-US" altLang="zh-CN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655820"/>
            <a:ext cx="6119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54237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smtClean="0"/>
              <a:t>QQ</a:t>
            </a:r>
            <a:r>
              <a:rPr lang="zh-CN" altLang="en-US" dirty="0" smtClean="0"/>
              <a:t>音乐</a:t>
            </a:r>
            <a:endParaRPr lang="zh-CN" altLang="en-US" dirty="0"/>
          </a:p>
        </p:txBody>
      </p:sp>
      <p:pic>
        <p:nvPicPr>
          <p:cNvPr id="1026" name="Picture 2" descr="G:\Code\src\AndroidQQMusic\res\drawable-xxhdpi\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33" y="38184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95133"/>
            <a:ext cx="8229600" cy="77046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HttpDns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反劫持技术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28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4" y="1838325"/>
            <a:ext cx="7698316" cy="4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2138363"/>
            <a:ext cx="76295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573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调</a:t>
            </a:r>
            <a:r>
              <a:rPr lang="zh-CN" altLang="en-US" sz="4000" dirty="0"/>
              <a:t>度精</a:t>
            </a:r>
            <a:r>
              <a:rPr lang="zh-CN" altLang="en-US" sz="4000" dirty="0" smtClean="0"/>
              <a:t>准</a:t>
            </a:r>
            <a:endParaRPr lang="en-US" altLang="zh-CN" sz="4000" dirty="0" smtClean="0"/>
          </a:p>
          <a:p>
            <a:r>
              <a:rPr lang="zh-CN" altLang="en-US" sz="4000" dirty="0" smtClean="0"/>
              <a:t>实</a:t>
            </a:r>
            <a:r>
              <a:rPr lang="zh-CN" altLang="en-US" sz="4000" dirty="0"/>
              <a:t>现成本</a:t>
            </a:r>
            <a:r>
              <a:rPr lang="zh-CN" altLang="en-US" sz="4000" dirty="0" smtClean="0"/>
              <a:t>低</a:t>
            </a:r>
            <a:endParaRPr lang="zh-CN" altLang="en-US" sz="4000" dirty="0"/>
          </a:p>
          <a:p>
            <a:r>
              <a:rPr lang="zh-CN" altLang="en-US" sz="4000" dirty="0" smtClean="0"/>
              <a:t>灵</a:t>
            </a:r>
            <a:r>
              <a:rPr lang="zh-CN" altLang="en-US" sz="4000" dirty="0"/>
              <a:t>活调</a:t>
            </a:r>
            <a:r>
              <a:rPr lang="zh-CN" altLang="en-US" sz="4000" dirty="0" smtClean="0"/>
              <a:t>度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42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268133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可持续改进体系 </a:t>
            </a:r>
          </a:p>
        </p:txBody>
      </p:sp>
    </p:spTree>
    <p:extLst>
      <p:ext uri="{BB962C8B-B14F-4D97-AF65-F5344CB8AC3E}">
        <p14:creationId xmlns:p14="http://schemas.microsoft.com/office/powerpoint/2010/main" val="36705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3467"/>
            <a:ext cx="8229600" cy="4212696"/>
          </a:xfrm>
        </p:spPr>
        <p:txBody>
          <a:bodyPr/>
          <a:lstStyle/>
          <a:p>
            <a:r>
              <a:rPr lang="zh-CN" altLang="en-US" dirty="0" smtClean="0"/>
              <a:t>目的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性能</a:t>
            </a:r>
            <a:endParaRPr lang="en-US" altLang="zh-CN" dirty="0" smtClean="0"/>
          </a:p>
          <a:p>
            <a:pPr lvl="1"/>
            <a:r>
              <a:rPr lang="zh-CN" altLang="en-US" dirty="0"/>
              <a:t>稳</a:t>
            </a:r>
            <a:r>
              <a:rPr lang="zh-CN" altLang="en-US" dirty="0" smtClean="0"/>
              <a:t>定性</a:t>
            </a:r>
            <a:endParaRPr lang="en-US" altLang="zh-CN" dirty="0" smtClean="0"/>
          </a:p>
          <a:p>
            <a:pPr lvl="1"/>
            <a:r>
              <a:rPr lang="zh-CN" altLang="en-US" dirty="0"/>
              <a:t>用</a:t>
            </a:r>
            <a:r>
              <a:rPr lang="zh-CN" altLang="en-US" dirty="0" smtClean="0"/>
              <a:t>户</a:t>
            </a:r>
            <a:r>
              <a:rPr lang="zh-CN" altLang="en-US" dirty="0"/>
              <a:t>反馈</a:t>
            </a:r>
          </a:p>
        </p:txBody>
      </p:sp>
    </p:spTree>
    <p:extLst>
      <p:ext uri="{BB962C8B-B14F-4D97-AF65-F5344CB8AC3E}">
        <p14:creationId xmlns:p14="http://schemas.microsoft.com/office/powerpoint/2010/main" val="7133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913467"/>
            <a:ext cx="8229600" cy="4212696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支持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报表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分析</a:t>
            </a:r>
            <a:endParaRPr lang="en-US" altLang="zh-CN" dirty="0" smtClean="0"/>
          </a:p>
          <a:p>
            <a:r>
              <a:rPr lang="zh-CN" altLang="en-US" dirty="0" smtClean="0"/>
              <a:t>策略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改进</a:t>
            </a:r>
            <a:r>
              <a:rPr lang="zh-CN" altLang="en-US" dirty="0"/>
              <a:t>灰度发</a:t>
            </a:r>
            <a:r>
              <a:rPr lang="zh-CN" altLang="en-US" dirty="0" smtClean="0"/>
              <a:t>布</a:t>
            </a:r>
            <a:r>
              <a:rPr lang="en-US" altLang="zh-CN" dirty="0" smtClean="0"/>
              <a:t>(</a:t>
            </a:r>
            <a:r>
              <a:rPr lang="zh-CN" altLang="en-US" dirty="0" smtClean="0"/>
              <a:t>白</a:t>
            </a:r>
            <a:r>
              <a:rPr lang="zh-CN" altLang="en-US" dirty="0"/>
              <a:t>名单控</a:t>
            </a:r>
            <a:r>
              <a:rPr lang="zh-CN" altLang="en-US" dirty="0" smtClean="0"/>
              <a:t>制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pPr lvl="1"/>
            <a:r>
              <a:rPr lang="zh-CN" altLang="en-US" dirty="0" smtClean="0"/>
              <a:t>动</a:t>
            </a:r>
            <a:r>
              <a:rPr lang="zh-CN" altLang="en-US" dirty="0"/>
              <a:t>态更</a:t>
            </a:r>
            <a:r>
              <a:rPr lang="zh-CN" altLang="en-US" dirty="0" smtClean="0"/>
              <a:t>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监</a:t>
            </a:r>
            <a:r>
              <a:rPr lang="zh-CN" altLang="en-US" dirty="0"/>
              <a:t>控</a:t>
            </a:r>
          </a:p>
        </p:txBody>
      </p:sp>
    </p:spTree>
    <p:extLst>
      <p:ext uri="{BB962C8B-B14F-4D97-AF65-F5344CB8AC3E}">
        <p14:creationId xmlns:p14="http://schemas.microsoft.com/office/powerpoint/2010/main" val="5187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6720" y="4287520"/>
            <a:ext cx="33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微软雅黑" pitchFamily="34" charset="-122"/>
                <a:ea typeface="微软雅黑" pitchFamily="34" charset="-122"/>
              </a:rPr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5" y="1929928"/>
            <a:ext cx="2632449" cy="46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58" y="1929928"/>
            <a:ext cx="2652095" cy="46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08" y="1929928"/>
            <a:ext cx="2676525" cy="473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箭头连接符 7"/>
          <p:cNvCxnSpPr/>
          <p:nvPr/>
        </p:nvCxnSpPr>
        <p:spPr>
          <a:xfrm>
            <a:off x="-3330" y="5538350"/>
            <a:ext cx="9155464" cy="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3330" y="4338090"/>
            <a:ext cx="1791986" cy="76538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软解码上线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播放能力提升</a:t>
            </a:r>
            <a:endParaRPr kumimoji="1" lang="en-US" altLang="zh-CN" sz="2000" b="1" dirty="0">
              <a:solidFill>
                <a:srgbClr val="800000"/>
              </a:solidFill>
              <a:latin typeface="細明體"/>
              <a:ea typeface="細明體"/>
              <a:cs typeface="細明體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883" y="3503128"/>
            <a:ext cx="1900554" cy="76538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全新图片引擎</a:t>
            </a:r>
            <a:r>
              <a:rPr kumimoji="1" lang="en-US" altLang="zh-CN" sz="2000" b="1" dirty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OOM</a:t>
            </a:r>
            <a:r>
              <a:rPr kumimoji="1" lang="zh-CN" altLang="en-US" sz="2000" b="1" dirty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剧降</a:t>
            </a:r>
          </a:p>
        </p:txBody>
      </p:sp>
      <p:sp>
        <p:nvSpPr>
          <p:cNvPr id="7" name="矩形 6"/>
          <p:cNvSpPr/>
          <p:nvPr/>
        </p:nvSpPr>
        <p:spPr>
          <a:xfrm>
            <a:off x="1645757" y="2650766"/>
            <a:ext cx="1713359" cy="76538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b="1" dirty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新的蜕变</a:t>
            </a:r>
            <a:endParaRPr kumimoji="1" lang="en-US" altLang="zh-CN" sz="2000" b="1" dirty="0">
              <a:solidFill>
                <a:srgbClr val="8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音乐</a:t>
            </a:r>
            <a:r>
              <a:rPr kumimoji="1" lang="en-US" altLang="zh-CN" sz="20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SNS</a:t>
            </a:r>
            <a:r>
              <a:rPr kumimoji="1" lang="zh-CN" altLang="en-US" sz="20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体系</a:t>
            </a:r>
          </a:p>
        </p:txBody>
      </p:sp>
      <p:sp>
        <p:nvSpPr>
          <p:cNvPr id="8" name="矩形 7"/>
          <p:cNvSpPr/>
          <p:nvPr/>
        </p:nvSpPr>
        <p:spPr>
          <a:xfrm>
            <a:off x="2739350" y="3531406"/>
            <a:ext cx="1687599" cy="1739506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锁屏歌词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翻译歌词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音译歌词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en-US" altLang="zh-CN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QRC</a:t>
            </a:r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歌词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连环出击！</a:t>
            </a:r>
            <a:endParaRPr kumimoji="1" lang="zh-CN" altLang="en-US" sz="2000" b="1" dirty="0">
              <a:solidFill>
                <a:srgbClr val="800000"/>
              </a:solidFill>
              <a:latin typeface="細明體"/>
              <a:ea typeface="細明體"/>
              <a:cs typeface="細明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36346" y="2639120"/>
            <a:ext cx="2233116" cy="76538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音乐基因</a:t>
            </a:r>
            <a:endParaRPr kumimoji="1" lang="en-US" altLang="zh-CN" sz="2000" dirty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b="1" dirty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展现你的音乐品味</a:t>
            </a:r>
          </a:p>
        </p:txBody>
      </p:sp>
      <p:sp>
        <p:nvSpPr>
          <p:cNvPr id="10" name="矩形 9"/>
          <p:cNvSpPr/>
          <p:nvPr/>
        </p:nvSpPr>
        <p:spPr>
          <a:xfrm>
            <a:off x="4654835" y="4172836"/>
            <a:ext cx="2163155" cy="76538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MV</a:t>
            </a:r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播放、下载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视听齐享有木有</a:t>
            </a:r>
            <a:endParaRPr kumimoji="1" lang="zh-CN" altLang="en-US" sz="2000" b="1" dirty="0">
              <a:solidFill>
                <a:srgbClr val="800000"/>
              </a:solidFill>
              <a:latin typeface="細明體"/>
              <a:ea typeface="細明體"/>
              <a:cs typeface="細明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2868" y="3155437"/>
            <a:ext cx="1635242" cy="92193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扫描优化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词图匹配</a:t>
            </a:r>
            <a:endParaRPr kumimoji="1" lang="en-US" altLang="zh-CN" sz="2000" dirty="0" smtClean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  <a:p>
            <a:r>
              <a:rPr kumimoji="1" lang="zh-CN" altLang="en-US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本地能力</a:t>
            </a:r>
            <a:r>
              <a:rPr kumimoji="1" lang="en-US" altLang="zh-CN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UP</a:t>
            </a:r>
            <a:endParaRPr kumimoji="1" lang="zh-CN" altLang="en-US" sz="2000" b="1" dirty="0">
              <a:solidFill>
                <a:srgbClr val="800000"/>
              </a:solidFill>
              <a:latin typeface="細明體"/>
              <a:ea typeface="細明體"/>
              <a:cs typeface="細明體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37874" y="4178503"/>
            <a:ext cx="1635242" cy="76538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FLAC</a:t>
            </a:r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、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APE</a:t>
            </a:r>
            <a:r>
              <a:rPr kumimoji="1" lang="zh-CN" altLang="en-US" sz="20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播放能力支持</a:t>
            </a:r>
            <a:endParaRPr kumimoji="1" lang="zh-CN" altLang="en-US" sz="2000" dirty="0">
              <a:solidFill>
                <a:srgbClr val="000000"/>
              </a:solidFill>
              <a:latin typeface="細明體"/>
              <a:ea typeface="細明體"/>
              <a:cs typeface="細明體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84958" y="3490537"/>
            <a:ext cx="1635242" cy="53509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DTS</a:t>
            </a:r>
            <a:r>
              <a:rPr kumimoji="1" lang="zh-CN" altLang="en-US" sz="2000" b="1" dirty="0" smtClean="0">
                <a:solidFill>
                  <a:srgbClr val="800000"/>
                </a:solidFill>
                <a:latin typeface="細明體"/>
                <a:ea typeface="細明體"/>
                <a:cs typeface="細明體"/>
              </a:rPr>
              <a:t>重磅来袭</a:t>
            </a:r>
            <a:endParaRPr kumimoji="1" lang="en-US" altLang="zh-CN" sz="2000" b="1" dirty="0" smtClean="0">
              <a:solidFill>
                <a:srgbClr val="800000"/>
              </a:solidFill>
              <a:latin typeface="細明體"/>
              <a:ea typeface="細明體"/>
              <a:cs typeface="細明體"/>
            </a:endParaRPr>
          </a:p>
        </p:txBody>
      </p:sp>
      <p:cxnSp>
        <p:nvCxnSpPr>
          <p:cNvPr id="14" name="直线连接符 22"/>
          <p:cNvCxnSpPr/>
          <p:nvPr/>
        </p:nvCxnSpPr>
        <p:spPr>
          <a:xfrm>
            <a:off x="536006" y="5103473"/>
            <a:ext cx="0" cy="434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24"/>
          <p:cNvCxnSpPr/>
          <p:nvPr/>
        </p:nvCxnSpPr>
        <p:spPr>
          <a:xfrm>
            <a:off x="1861700" y="4268511"/>
            <a:ext cx="0" cy="1200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27"/>
          <p:cNvCxnSpPr/>
          <p:nvPr/>
        </p:nvCxnSpPr>
        <p:spPr>
          <a:xfrm>
            <a:off x="2636301" y="3433544"/>
            <a:ext cx="0" cy="2139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30"/>
          <p:cNvCxnSpPr/>
          <p:nvPr/>
        </p:nvCxnSpPr>
        <p:spPr>
          <a:xfrm>
            <a:off x="4552904" y="3424846"/>
            <a:ext cx="0" cy="2122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32"/>
          <p:cNvCxnSpPr/>
          <p:nvPr/>
        </p:nvCxnSpPr>
        <p:spPr>
          <a:xfrm>
            <a:off x="6879089" y="4077376"/>
            <a:ext cx="0" cy="1500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36"/>
          <p:cNvCxnSpPr/>
          <p:nvPr/>
        </p:nvCxnSpPr>
        <p:spPr>
          <a:xfrm>
            <a:off x="5736412" y="4881497"/>
            <a:ext cx="0" cy="587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38"/>
          <p:cNvCxnSpPr/>
          <p:nvPr/>
        </p:nvCxnSpPr>
        <p:spPr>
          <a:xfrm>
            <a:off x="8075628" y="4943886"/>
            <a:ext cx="0" cy="587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40"/>
          <p:cNvCxnSpPr/>
          <p:nvPr/>
        </p:nvCxnSpPr>
        <p:spPr>
          <a:xfrm>
            <a:off x="8767235" y="4067214"/>
            <a:ext cx="0" cy="1495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47"/>
          <p:cNvCxnSpPr/>
          <p:nvPr/>
        </p:nvCxnSpPr>
        <p:spPr>
          <a:xfrm>
            <a:off x="3583150" y="5230902"/>
            <a:ext cx="0" cy="295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479800"/>
            <a:ext cx="8229600" cy="98213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面临的问题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61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2294467"/>
            <a:ext cx="8661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985433"/>
            <a:ext cx="71247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549" y="2190729"/>
            <a:ext cx="8007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²"/>
            </a:pP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12</a:t>
            </a: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个月</a:t>
            </a:r>
            <a:endParaRPr kumimoji="1" lang="en-US" altLang="zh-CN" sz="3400" dirty="0">
              <a:latin typeface="华文楷体"/>
              <a:ea typeface="华文楷体"/>
              <a:cs typeface="华文楷体"/>
            </a:endParaRPr>
          </a:p>
          <a:p>
            <a:pPr marL="571500" indent="-571500">
              <a:buFont typeface="Wingdings" charset="2"/>
              <a:buChar char="²"/>
            </a:pP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15</a:t>
            </a: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个版本</a:t>
            </a:r>
            <a:endParaRPr kumimoji="1" lang="en-US" altLang="zh-CN" sz="3400" dirty="0">
              <a:latin typeface="华文楷体"/>
              <a:ea typeface="华文楷体"/>
              <a:cs typeface="华文楷体"/>
            </a:endParaRPr>
          </a:p>
          <a:p>
            <a:pPr marL="571500" indent="-571500">
              <a:buFont typeface="Wingdings" charset="2"/>
              <a:buChar char="²"/>
            </a:pP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300</a:t>
            </a: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余需求</a:t>
            </a:r>
            <a:endParaRPr kumimoji="1" lang="en-US" altLang="zh-CN" sz="3400" dirty="0">
              <a:latin typeface="华文楷体"/>
              <a:ea typeface="华文楷体"/>
              <a:cs typeface="华文楷体"/>
            </a:endParaRPr>
          </a:p>
          <a:p>
            <a:pPr marL="571500" indent="-571500">
              <a:buFont typeface="Wingdings" charset="2"/>
              <a:buChar char="²"/>
            </a:pP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140</a:t>
            </a:r>
            <a:r>
              <a:rPr kumimoji="1" lang="zh-CN" altLang="en-US" sz="3400" dirty="0" smtClean="0">
                <a:latin typeface="华文楷体"/>
                <a:ea typeface="华文楷体"/>
                <a:cs typeface="华文楷体"/>
              </a:rPr>
              <a:t>余迭代</a:t>
            </a:r>
            <a:endParaRPr kumimoji="1" lang="en-US" altLang="zh-CN" sz="3400" dirty="0" smtClean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8767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1044</Words>
  <Application>Microsoft Office PowerPoint</Application>
  <PresentationFormat>全屏显示(4:3)</PresentationFormat>
  <Paragraphs>266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自定义设计</vt:lpstr>
      <vt:lpstr>PowerPoint 演示文稿</vt:lpstr>
      <vt:lpstr>PowerPoint 演示文稿</vt:lpstr>
      <vt:lpstr>关于QQ音乐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整体架构</vt:lpstr>
      <vt:lpstr>PowerPoint 演示文稿</vt:lpstr>
      <vt:lpstr>歌单系统 – 发展过程</vt:lpstr>
      <vt:lpstr>PowerPoint 演示文稿</vt:lpstr>
      <vt:lpstr>PowerPoint 演示文稿</vt:lpstr>
      <vt:lpstr>云歌单系统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yuchengluo(罗彧成)</cp:lastModifiedBy>
  <cp:revision>114</cp:revision>
  <dcterms:created xsi:type="dcterms:W3CDTF">2014-03-12T03:26:46Z</dcterms:created>
  <dcterms:modified xsi:type="dcterms:W3CDTF">2015-04-23T02:09:00Z</dcterms:modified>
</cp:coreProperties>
</file>