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44"/>
  </p:notesMasterIdLst>
  <p:handoutMasterIdLst>
    <p:handoutMasterId r:id="rId45"/>
  </p:handoutMasterIdLst>
  <p:sldIdLst>
    <p:sldId id="256" r:id="rId3"/>
    <p:sldId id="257" r:id="rId4"/>
    <p:sldId id="265" r:id="rId5"/>
    <p:sldId id="305" r:id="rId6"/>
    <p:sldId id="303" r:id="rId7"/>
    <p:sldId id="267" r:id="rId8"/>
    <p:sldId id="266" r:id="rId9"/>
    <p:sldId id="268" r:id="rId10"/>
    <p:sldId id="310" r:id="rId11"/>
    <p:sldId id="274" r:id="rId12"/>
    <p:sldId id="275" r:id="rId13"/>
    <p:sldId id="276" r:id="rId14"/>
    <p:sldId id="278" r:id="rId15"/>
    <p:sldId id="277" r:id="rId16"/>
    <p:sldId id="287" r:id="rId17"/>
    <p:sldId id="289" r:id="rId18"/>
    <p:sldId id="314" r:id="rId19"/>
    <p:sldId id="311" r:id="rId20"/>
    <p:sldId id="315" r:id="rId21"/>
    <p:sldId id="280" r:id="rId22"/>
    <p:sldId id="307" r:id="rId23"/>
    <p:sldId id="283" r:id="rId24"/>
    <p:sldId id="308" r:id="rId25"/>
    <p:sldId id="281" r:id="rId26"/>
    <p:sldId id="282" r:id="rId27"/>
    <p:sldId id="286" r:id="rId28"/>
    <p:sldId id="290" r:id="rId29"/>
    <p:sldId id="258" r:id="rId30"/>
    <p:sldId id="309" r:id="rId31"/>
    <p:sldId id="306" r:id="rId32"/>
    <p:sldId id="302" r:id="rId33"/>
    <p:sldId id="300" r:id="rId34"/>
    <p:sldId id="301" r:id="rId35"/>
    <p:sldId id="316" r:id="rId36"/>
    <p:sldId id="291" r:id="rId37"/>
    <p:sldId id="292" r:id="rId38"/>
    <p:sldId id="294" r:id="rId39"/>
    <p:sldId id="313" r:id="rId40"/>
    <p:sldId id="293" r:id="rId41"/>
    <p:sldId id="312" r:id="rId42"/>
    <p:sldId id="317"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72" d="100"/>
          <a:sy n="72" d="100"/>
        </p:scale>
        <p:origin x="1098" y="33"/>
      </p:cViewPr>
      <p:guideLst>
        <p:guide orient="horz" pos="2160"/>
        <p:guide pos="2880"/>
      </p:guideLst>
    </p:cSldViewPr>
  </p:slideViewPr>
  <p:notesTextViewPr>
    <p:cViewPr>
      <p:scale>
        <a:sx n="100" d="100"/>
        <a:sy n="100" d="100"/>
      </p:scale>
      <p:origin x="0" y="0"/>
    </p:cViewPr>
  </p:notesTextViewPr>
  <p:notesViewPr>
    <p:cSldViewPr showGuides="1">
      <p:cViewPr varScale="1">
        <p:scale>
          <a:sx n="54" d="100"/>
          <a:sy n="54" d="100"/>
        </p:scale>
        <p:origin x="2631"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F53273-4E78-4FAF-B532-8D936549DE0E}"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en-US"/>
        </a:p>
      </dgm:t>
    </dgm:pt>
    <dgm:pt modelId="{D1D2178A-91F6-424D-891F-E20669E370FC}">
      <dgm:prSet/>
      <dgm:spPr/>
      <dgm:t>
        <a:bodyPr/>
        <a:lstStyle/>
        <a:p>
          <a:pPr rtl="0"/>
          <a:r>
            <a:rPr lang="en-US" dirty="0" smtClean="0"/>
            <a:t>Freed object A</a:t>
          </a:r>
          <a:endParaRPr lang="en-US" dirty="0"/>
        </a:p>
      </dgm:t>
    </dgm:pt>
    <dgm:pt modelId="{D42F3961-F318-462D-975F-DBCD6065EF42}" type="parTrans" cxnId="{B1D4F63F-F89A-471E-ABE1-C76C7B12E2FA}">
      <dgm:prSet/>
      <dgm:spPr/>
      <dgm:t>
        <a:bodyPr/>
        <a:lstStyle/>
        <a:p>
          <a:endParaRPr lang="en-US"/>
        </a:p>
      </dgm:t>
    </dgm:pt>
    <dgm:pt modelId="{2B9669A4-7952-461E-ADDB-E75FFD8F363B}" type="sibTrans" cxnId="{B1D4F63F-F89A-471E-ABE1-C76C7B12E2FA}">
      <dgm:prSet/>
      <dgm:spPr/>
      <dgm:t>
        <a:bodyPr/>
        <a:lstStyle/>
        <a:p>
          <a:endParaRPr lang="en-US"/>
        </a:p>
      </dgm:t>
    </dgm:pt>
    <dgm:pt modelId="{DC5B95E3-16C4-41A2-9FA2-D0EA00B41151}">
      <dgm:prSet/>
      <dgm:spPr/>
      <dgm:t>
        <a:bodyPr/>
        <a:lstStyle/>
        <a:p>
          <a:pPr rtl="0"/>
          <a:r>
            <a:rPr lang="en-US" dirty="0" smtClean="0"/>
            <a:t>But someone is still hold reference to object A</a:t>
          </a:r>
          <a:endParaRPr lang="en-US" dirty="0"/>
        </a:p>
      </dgm:t>
    </dgm:pt>
    <dgm:pt modelId="{E45564BD-F165-406D-8468-5B7E9BB64846}" type="parTrans" cxnId="{72907F6F-E63C-41C0-B84A-2D54297177F0}">
      <dgm:prSet/>
      <dgm:spPr/>
      <dgm:t>
        <a:bodyPr/>
        <a:lstStyle/>
        <a:p>
          <a:endParaRPr lang="en-US"/>
        </a:p>
      </dgm:t>
    </dgm:pt>
    <dgm:pt modelId="{EEA46821-A08E-46BA-A583-84DE2DB826DF}" type="sibTrans" cxnId="{72907F6F-E63C-41C0-B84A-2D54297177F0}">
      <dgm:prSet/>
      <dgm:spPr/>
      <dgm:t>
        <a:bodyPr/>
        <a:lstStyle/>
        <a:p>
          <a:endParaRPr lang="en-US"/>
        </a:p>
      </dgm:t>
    </dgm:pt>
    <dgm:pt modelId="{C0745893-AD13-492F-BCCC-C4D833623E91}">
      <dgm:prSet/>
      <dgm:spPr/>
      <dgm:t>
        <a:bodyPr/>
        <a:lstStyle/>
        <a:p>
          <a:pPr rtl="0"/>
          <a:r>
            <a:rPr lang="en-US" dirty="0" smtClean="0"/>
            <a:t>Meanwhile changed state – another object (/ data) take freed objects A place</a:t>
          </a:r>
          <a:endParaRPr lang="en-US" dirty="0"/>
        </a:p>
      </dgm:t>
    </dgm:pt>
    <dgm:pt modelId="{5EB3A84C-60DE-4DAE-87B4-C3C2ECDAD90C}" type="parTrans" cxnId="{8802F5E6-6031-4587-BD2B-7B508345A12C}">
      <dgm:prSet/>
      <dgm:spPr/>
      <dgm:t>
        <a:bodyPr/>
        <a:lstStyle/>
        <a:p>
          <a:endParaRPr lang="en-US"/>
        </a:p>
      </dgm:t>
    </dgm:pt>
    <dgm:pt modelId="{094415C8-6562-4EFC-8CAA-3E86E6CF338F}" type="sibTrans" cxnId="{8802F5E6-6031-4587-BD2B-7B508345A12C}">
      <dgm:prSet/>
      <dgm:spPr/>
      <dgm:t>
        <a:bodyPr/>
        <a:lstStyle/>
        <a:p>
          <a:endParaRPr lang="en-US"/>
        </a:p>
      </dgm:t>
    </dgm:pt>
    <dgm:pt modelId="{E259B673-13F9-4EE7-90A1-057968F42A25}">
      <dgm:prSet/>
      <dgm:spPr/>
      <dgm:t>
        <a:bodyPr/>
        <a:lstStyle/>
        <a:p>
          <a:pPr rtl="0"/>
          <a:r>
            <a:rPr lang="en-US" dirty="0" smtClean="0"/>
            <a:t>Many objects contains pointers – especially </a:t>
          </a:r>
          <a:r>
            <a:rPr lang="en-US" b="1" dirty="0" smtClean="0">
              <a:solidFill>
                <a:srgbClr val="00B050"/>
              </a:solidFill>
            </a:rPr>
            <a:t>*function pointers*</a:t>
          </a:r>
          <a:endParaRPr lang="en-US" b="1" dirty="0">
            <a:solidFill>
              <a:srgbClr val="00B050"/>
            </a:solidFill>
          </a:endParaRPr>
        </a:p>
      </dgm:t>
    </dgm:pt>
    <dgm:pt modelId="{4A284ED6-F277-40D6-BE80-FD0461BCDF78}" type="parTrans" cxnId="{203A53FB-0B6A-447A-8D32-8E99EDBD1223}">
      <dgm:prSet/>
      <dgm:spPr/>
      <dgm:t>
        <a:bodyPr/>
        <a:lstStyle/>
        <a:p>
          <a:endParaRPr lang="en-US"/>
        </a:p>
      </dgm:t>
    </dgm:pt>
    <dgm:pt modelId="{BF7CF894-4E55-4A83-B047-D6E54456DCD4}" type="sibTrans" cxnId="{203A53FB-0B6A-447A-8D32-8E99EDBD1223}">
      <dgm:prSet/>
      <dgm:spPr/>
      <dgm:t>
        <a:bodyPr/>
        <a:lstStyle/>
        <a:p>
          <a:endParaRPr lang="en-US"/>
        </a:p>
      </dgm:t>
    </dgm:pt>
    <dgm:pt modelId="{C34E6C61-CA0A-41EA-BDCC-59BE28A1FB18}">
      <dgm:prSet/>
      <dgm:spPr/>
      <dgm:t>
        <a:bodyPr/>
        <a:lstStyle/>
        <a:p>
          <a:pPr rtl="0"/>
          <a:r>
            <a:rPr lang="en-US" dirty="0" smtClean="0"/>
            <a:t>Object A used afterwards</a:t>
          </a:r>
          <a:endParaRPr lang="en-US" dirty="0"/>
        </a:p>
      </dgm:t>
    </dgm:pt>
    <dgm:pt modelId="{8C74E749-BF07-42CB-8C74-59FBAFC85AE3}" type="parTrans" cxnId="{93FC38E0-DE07-47EF-8CCE-925AC37D7A6B}">
      <dgm:prSet/>
      <dgm:spPr/>
      <dgm:t>
        <a:bodyPr/>
        <a:lstStyle/>
        <a:p>
          <a:endParaRPr lang="en-US"/>
        </a:p>
      </dgm:t>
    </dgm:pt>
    <dgm:pt modelId="{05487522-47FA-4CB1-A62F-D680719B4655}" type="sibTrans" cxnId="{93FC38E0-DE07-47EF-8CCE-925AC37D7A6B}">
      <dgm:prSet/>
      <dgm:spPr/>
      <dgm:t>
        <a:bodyPr/>
        <a:lstStyle/>
        <a:p>
          <a:endParaRPr lang="en-US"/>
        </a:p>
      </dgm:t>
    </dgm:pt>
    <dgm:pt modelId="{3F080EF5-D4E1-431B-964B-E6443CED317B}" type="pres">
      <dgm:prSet presAssocID="{EEF53273-4E78-4FAF-B532-8D936549DE0E}" presName="Name0" presStyleCnt="0">
        <dgm:presLayoutVars>
          <dgm:chMax val="7"/>
          <dgm:chPref val="5"/>
        </dgm:presLayoutVars>
      </dgm:prSet>
      <dgm:spPr/>
      <dgm:t>
        <a:bodyPr/>
        <a:lstStyle/>
        <a:p>
          <a:endParaRPr lang="en-US"/>
        </a:p>
      </dgm:t>
    </dgm:pt>
    <dgm:pt modelId="{DF49A91F-48E8-4204-A8A3-FC9098FDDA7D}" type="pres">
      <dgm:prSet presAssocID="{EEF53273-4E78-4FAF-B532-8D936549DE0E}" presName="arrowNode" presStyleLbl="node1" presStyleIdx="0" presStyleCnt="1"/>
      <dgm:spPr/>
    </dgm:pt>
    <dgm:pt modelId="{C674F090-1F20-4460-BA51-13F1E14022CF}" type="pres">
      <dgm:prSet presAssocID="{D1D2178A-91F6-424D-891F-E20669E370FC}" presName="txNode1" presStyleLbl="revTx" presStyleIdx="0" presStyleCnt="5">
        <dgm:presLayoutVars>
          <dgm:bulletEnabled val="1"/>
        </dgm:presLayoutVars>
      </dgm:prSet>
      <dgm:spPr/>
      <dgm:t>
        <a:bodyPr/>
        <a:lstStyle/>
        <a:p>
          <a:endParaRPr lang="en-US"/>
        </a:p>
      </dgm:t>
    </dgm:pt>
    <dgm:pt modelId="{AB49ECE2-B893-4914-BD92-5FE298F983E1}" type="pres">
      <dgm:prSet presAssocID="{DC5B95E3-16C4-41A2-9FA2-D0EA00B41151}" presName="txNode2" presStyleLbl="revTx" presStyleIdx="1" presStyleCnt="5">
        <dgm:presLayoutVars>
          <dgm:bulletEnabled val="1"/>
        </dgm:presLayoutVars>
      </dgm:prSet>
      <dgm:spPr/>
      <dgm:t>
        <a:bodyPr/>
        <a:lstStyle/>
        <a:p>
          <a:endParaRPr lang="en-US"/>
        </a:p>
      </dgm:t>
    </dgm:pt>
    <dgm:pt modelId="{C3788A24-E664-45B1-9171-53C3E7A73DD4}" type="pres">
      <dgm:prSet presAssocID="{EEA46821-A08E-46BA-A583-84DE2DB826DF}" presName="dotNode2" presStyleCnt="0"/>
      <dgm:spPr/>
    </dgm:pt>
    <dgm:pt modelId="{CF81306D-E9CB-4E66-9F78-5CC01290B52D}" type="pres">
      <dgm:prSet presAssocID="{EEA46821-A08E-46BA-A583-84DE2DB826DF}" presName="dotRepeatNode" presStyleLbl="fgShp" presStyleIdx="0" presStyleCnt="3"/>
      <dgm:spPr/>
      <dgm:t>
        <a:bodyPr/>
        <a:lstStyle/>
        <a:p>
          <a:endParaRPr lang="en-US"/>
        </a:p>
      </dgm:t>
    </dgm:pt>
    <dgm:pt modelId="{87540321-F9BE-4A54-867D-CBF8DEA00F1C}" type="pres">
      <dgm:prSet presAssocID="{C0745893-AD13-492F-BCCC-C4D833623E91}" presName="txNode3" presStyleLbl="revTx" presStyleIdx="2" presStyleCnt="5" custScaleX="115750" custLinFactNeighborX="-14589" custLinFactNeighborY="20869">
        <dgm:presLayoutVars>
          <dgm:bulletEnabled val="1"/>
        </dgm:presLayoutVars>
      </dgm:prSet>
      <dgm:spPr/>
      <dgm:t>
        <a:bodyPr/>
        <a:lstStyle/>
        <a:p>
          <a:endParaRPr lang="en-US"/>
        </a:p>
      </dgm:t>
    </dgm:pt>
    <dgm:pt modelId="{F754F6BC-89D0-49B9-B75B-711D35C25F81}" type="pres">
      <dgm:prSet presAssocID="{094415C8-6562-4EFC-8CAA-3E86E6CF338F}" presName="dotNode3" presStyleCnt="0"/>
      <dgm:spPr/>
    </dgm:pt>
    <dgm:pt modelId="{18537126-8A0E-483E-9191-B826D2963B9C}" type="pres">
      <dgm:prSet presAssocID="{094415C8-6562-4EFC-8CAA-3E86E6CF338F}" presName="dotRepeatNode" presStyleLbl="fgShp" presStyleIdx="1" presStyleCnt="3"/>
      <dgm:spPr/>
      <dgm:t>
        <a:bodyPr/>
        <a:lstStyle/>
        <a:p>
          <a:endParaRPr lang="en-US"/>
        </a:p>
      </dgm:t>
    </dgm:pt>
    <dgm:pt modelId="{A8CCCD5F-62E3-4B29-BFC0-A7A825E23FE5}" type="pres">
      <dgm:prSet presAssocID="{C34E6C61-CA0A-41EA-BDCC-59BE28A1FB18}" presName="txNode4" presStyleLbl="revTx" presStyleIdx="3" presStyleCnt="5">
        <dgm:presLayoutVars>
          <dgm:bulletEnabled val="1"/>
        </dgm:presLayoutVars>
      </dgm:prSet>
      <dgm:spPr/>
      <dgm:t>
        <a:bodyPr/>
        <a:lstStyle/>
        <a:p>
          <a:endParaRPr lang="en-US"/>
        </a:p>
      </dgm:t>
    </dgm:pt>
    <dgm:pt modelId="{D47201AD-E66C-47EC-98AD-D8CEB9E68D0A}" type="pres">
      <dgm:prSet presAssocID="{05487522-47FA-4CB1-A62F-D680719B4655}" presName="dotNode4" presStyleCnt="0"/>
      <dgm:spPr/>
    </dgm:pt>
    <dgm:pt modelId="{91AB6F0E-906F-450A-A30F-4BA08E3C5BEF}" type="pres">
      <dgm:prSet presAssocID="{05487522-47FA-4CB1-A62F-D680719B4655}" presName="dotRepeatNode" presStyleLbl="fgShp" presStyleIdx="2" presStyleCnt="3"/>
      <dgm:spPr/>
      <dgm:t>
        <a:bodyPr/>
        <a:lstStyle/>
        <a:p>
          <a:endParaRPr lang="en-US"/>
        </a:p>
      </dgm:t>
    </dgm:pt>
    <dgm:pt modelId="{9BEBB7A4-AE82-41FF-BDD7-6F31BF56D08B}" type="pres">
      <dgm:prSet presAssocID="{E259B673-13F9-4EE7-90A1-057968F42A25}" presName="txNode5" presStyleLbl="revTx" presStyleIdx="4" presStyleCnt="5">
        <dgm:presLayoutVars>
          <dgm:bulletEnabled val="1"/>
        </dgm:presLayoutVars>
      </dgm:prSet>
      <dgm:spPr/>
      <dgm:t>
        <a:bodyPr/>
        <a:lstStyle/>
        <a:p>
          <a:endParaRPr lang="en-US"/>
        </a:p>
      </dgm:t>
    </dgm:pt>
  </dgm:ptLst>
  <dgm:cxnLst>
    <dgm:cxn modelId="{BBD331C1-1833-4634-9103-BDDC6495FB11}" type="presOf" srcId="{EEA46821-A08E-46BA-A583-84DE2DB826DF}" destId="{CF81306D-E9CB-4E66-9F78-5CC01290B52D}" srcOrd="0" destOrd="0" presId="urn:microsoft.com/office/officeart/2009/3/layout/DescendingProcess"/>
    <dgm:cxn modelId="{BF1F8EBB-35DB-42F5-8166-508C9EE5826C}" type="presOf" srcId="{D1D2178A-91F6-424D-891F-E20669E370FC}" destId="{C674F090-1F20-4460-BA51-13F1E14022CF}" srcOrd="0" destOrd="0" presId="urn:microsoft.com/office/officeart/2009/3/layout/DescendingProcess"/>
    <dgm:cxn modelId="{E35A4A94-F842-4196-9342-90C75FB1FAEA}" type="presOf" srcId="{E259B673-13F9-4EE7-90A1-057968F42A25}" destId="{9BEBB7A4-AE82-41FF-BDD7-6F31BF56D08B}" srcOrd="0" destOrd="0" presId="urn:microsoft.com/office/officeart/2009/3/layout/DescendingProcess"/>
    <dgm:cxn modelId="{F752EE44-478E-493E-8D37-B3F9B7FDE8A3}" type="presOf" srcId="{DC5B95E3-16C4-41A2-9FA2-D0EA00B41151}" destId="{AB49ECE2-B893-4914-BD92-5FE298F983E1}" srcOrd="0" destOrd="0" presId="urn:microsoft.com/office/officeart/2009/3/layout/DescendingProcess"/>
    <dgm:cxn modelId="{25F14380-34D1-47B2-A7E9-1714A3E5943E}" type="presOf" srcId="{094415C8-6562-4EFC-8CAA-3E86E6CF338F}" destId="{18537126-8A0E-483E-9191-B826D2963B9C}" srcOrd="0" destOrd="0" presId="urn:microsoft.com/office/officeart/2009/3/layout/DescendingProcess"/>
    <dgm:cxn modelId="{203A53FB-0B6A-447A-8D32-8E99EDBD1223}" srcId="{EEF53273-4E78-4FAF-B532-8D936549DE0E}" destId="{E259B673-13F9-4EE7-90A1-057968F42A25}" srcOrd="4" destOrd="0" parTransId="{4A284ED6-F277-40D6-BE80-FD0461BCDF78}" sibTransId="{BF7CF894-4E55-4A83-B047-D6E54456DCD4}"/>
    <dgm:cxn modelId="{C40C5AB2-7A23-4F0F-AF6B-70DD52416AC5}" type="presOf" srcId="{05487522-47FA-4CB1-A62F-D680719B4655}" destId="{91AB6F0E-906F-450A-A30F-4BA08E3C5BEF}" srcOrd="0" destOrd="0" presId="urn:microsoft.com/office/officeart/2009/3/layout/DescendingProcess"/>
    <dgm:cxn modelId="{FDE5A7B4-9124-4F7B-BC88-6F9A2EF2091B}" type="presOf" srcId="{C34E6C61-CA0A-41EA-BDCC-59BE28A1FB18}" destId="{A8CCCD5F-62E3-4B29-BFC0-A7A825E23FE5}" srcOrd="0" destOrd="0" presId="urn:microsoft.com/office/officeart/2009/3/layout/DescendingProcess"/>
    <dgm:cxn modelId="{93FC38E0-DE07-47EF-8CCE-925AC37D7A6B}" srcId="{EEF53273-4E78-4FAF-B532-8D936549DE0E}" destId="{C34E6C61-CA0A-41EA-BDCC-59BE28A1FB18}" srcOrd="3" destOrd="0" parTransId="{8C74E749-BF07-42CB-8C74-59FBAFC85AE3}" sibTransId="{05487522-47FA-4CB1-A62F-D680719B4655}"/>
    <dgm:cxn modelId="{A5AF2CB4-7395-42E8-8226-6C428F88DEC7}" type="presOf" srcId="{EEF53273-4E78-4FAF-B532-8D936549DE0E}" destId="{3F080EF5-D4E1-431B-964B-E6443CED317B}" srcOrd="0" destOrd="0" presId="urn:microsoft.com/office/officeart/2009/3/layout/DescendingProcess"/>
    <dgm:cxn modelId="{B1D4F63F-F89A-471E-ABE1-C76C7B12E2FA}" srcId="{EEF53273-4E78-4FAF-B532-8D936549DE0E}" destId="{D1D2178A-91F6-424D-891F-E20669E370FC}" srcOrd="0" destOrd="0" parTransId="{D42F3961-F318-462D-975F-DBCD6065EF42}" sibTransId="{2B9669A4-7952-461E-ADDB-E75FFD8F363B}"/>
    <dgm:cxn modelId="{8802F5E6-6031-4587-BD2B-7B508345A12C}" srcId="{EEF53273-4E78-4FAF-B532-8D936549DE0E}" destId="{C0745893-AD13-492F-BCCC-C4D833623E91}" srcOrd="2" destOrd="0" parTransId="{5EB3A84C-60DE-4DAE-87B4-C3C2ECDAD90C}" sibTransId="{094415C8-6562-4EFC-8CAA-3E86E6CF338F}"/>
    <dgm:cxn modelId="{72907F6F-E63C-41C0-B84A-2D54297177F0}" srcId="{EEF53273-4E78-4FAF-B532-8D936549DE0E}" destId="{DC5B95E3-16C4-41A2-9FA2-D0EA00B41151}" srcOrd="1" destOrd="0" parTransId="{E45564BD-F165-406D-8468-5B7E9BB64846}" sibTransId="{EEA46821-A08E-46BA-A583-84DE2DB826DF}"/>
    <dgm:cxn modelId="{327F5004-D21C-4AB2-A064-7BE7B3C6FB9F}" type="presOf" srcId="{C0745893-AD13-492F-BCCC-C4D833623E91}" destId="{87540321-F9BE-4A54-867D-CBF8DEA00F1C}" srcOrd="0" destOrd="0" presId="urn:microsoft.com/office/officeart/2009/3/layout/DescendingProcess"/>
    <dgm:cxn modelId="{37049EA4-CDB4-4560-A855-5503B605C1C7}" type="presParOf" srcId="{3F080EF5-D4E1-431B-964B-E6443CED317B}" destId="{DF49A91F-48E8-4204-A8A3-FC9098FDDA7D}" srcOrd="0" destOrd="0" presId="urn:microsoft.com/office/officeart/2009/3/layout/DescendingProcess"/>
    <dgm:cxn modelId="{B82DBD13-058B-4B1E-AC0A-2F1BB755F0B8}" type="presParOf" srcId="{3F080EF5-D4E1-431B-964B-E6443CED317B}" destId="{C674F090-1F20-4460-BA51-13F1E14022CF}" srcOrd="1" destOrd="0" presId="urn:microsoft.com/office/officeart/2009/3/layout/DescendingProcess"/>
    <dgm:cxn modelId="{66A38DEC-FEB9-4490-A4CD-63280049A8FD}" type="presParOf" srcId="{3F080EF5-D4E1-431B-964B-E6443CED317B}" destId="{AB49ECE2-B893-4914-BD92-5FE298F983E1}" srcOrd="2" destOrd="0" presId="urn:microsoft.com/office/officeart/2009/3/layout/DescendingProcess"/>
    <dgm:cxn modelId="{C7218626-0795-441A-845B-BBE6DB99749B}" type="presParOf" srcId="{3F080EF5-D4E1-431B-964B-E6443CED317B}" destId="{C3788A24-E664-45B1-9171-53C3E7A73DD4}" srcOrd="3" destOrd="0" presId="urn:microsoft.com/office/officeart/2009/3/layout/DescendingProcess"/>
    <dgm:cxn modelId="{8C084E1B-E775-49A8-A423-0A9A7809C0AF}" type="presParOf" srcId="{C3788A24-E664-45B1-9171-53C3E7A73DD4}" destId="{CF81306D-E9CB-4E66-9F78-5CC01290B52D}" srcOrd="0" destOrd="0" presId="urn:microsoft.com/office/officeart/2009/3/layout/DescendingProcess"/>
    <dgm:cxn modelId="{DD561831-CDF8-4425-BE36-A17854BEBB44}" type="presParOf" srcId="{3F080EF5-D4E1-431B-964B-E6443CED317B}" destId="{87540321-F9BE-4A54-867D-CBF8DEA00F1C}" srcOrd="4" destOrd="0" presId="urn:microsoft.com/office/officeart/2009/3/layout/DescendingProcess"/>
    <dgm:cxn modelId="{28642527-2089-48D6-884F-AD946A148D1D}" type="presParOf" srcId="{3F080EF5-D4E1-431B-964B-E6443CED317B}" destId="{F754F6BC-89D0-49B9-B75B-711D35C25F81}" srcOrd="5" destOrd="0" presId="urn:microsoft.com/office/officeart/2009/3/layout/DescendingProcess"/>
    <dgm:cxn modelId="{F982265E-BA90-4CA5-990D-1D00DA176BF8}" type="presParOf" srcId="{F754F6BC-89D0-49B9-B75B-711D35C25F81}" destId="{18537126-8A0E-483E-9191-B826D2963B9C}" srcOrd="0" destOrd="0" presId="urn:microsoft.com/office/officeart/2009/3/layout/DescendingProcess"/>
    <dgm:cxn modelId="{DE9F7B1D-DF66-45D8-BA7E-206C25CE2359}" type="presParOf" srcId="{3F080EF5-D4E1-431B-964B-E6443CED317B}" destId="{A8CCCD5F-62E3-4B29-BFC0-A7A825E23FE5}" srcOrd="6" destOrd="0" presId="urn:microsoft.com/office/officeart/2009/3/layout/DescendingProcess"/>
    <dgm:cxn modelId="{EF3951DB-DD8C-4D09-8D3E-42EA1FA3EED7}" type="presParOf" srcId="{3F080EF5-D4E1-431B-964B-E6443CED317B}" destId="{D47201AD-E66C-47EC-98AD-D8CEB9E68D0A}" srcOrd="7" destOrd="0" presId="urn:microsoft.com/office/officeart/2009/3/layout/DescendingProcess"/>
    <dgm:cxn modelId="{9D025E71-2A7B-4038-B526-4D509F6A5FE5}" type="presParOf" srcId="{D47201AD-E66C-47EC-98AD-D8CEB9E68D0A}" destId="{91AB6F0E-906F-450A-A30F-4BA08E3C5BEF}" srcOrd="0" destOrd="0" presId="urn:microsoft.com/office/officeart/2009/3/layout/DescendingProcess"/>
    <dgm:cxn modelId="{837154DC-282A-41FC-8E14-0BD9EC2D6172}" type="presParOf" srcId="{3F080EF5-D4E1-431B-964B-E6443CED317B}" destId="{9BEBB7A4-AE82-41FF-BDD7-6F31BF56D08B}" srcOrd="8"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49A91F-48E8-4204-A8A3-FC9098FDDA7D}">
      <dsp:nvSpPr>
        <dsp:cNvPr id="0" name=""/>
        <dsp:cNvSpPr/>
      </dsp:nvSpPr>
      <dsp:spPr>
        <a:xfrm rot="4396374">
          <a:off x="3767855" y="988782"/>
          <a:ext cx="4289493" cy="2991386"/>
        </a:xfrm>
        <a:prstGeom prst="swooshArrow">
          <a:avLst>
            <a:gd name="adj1" fmla="val 16310"/>
            <a:gd name="adj2" fmla="val 3137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81306D-E9CB-4E66-9F78-5CC01290B52D}">
      <dsp:nvSpPr>
        <dsp:cNvPr id="0" name=""/>
        <dsp:cNvSpPr/>
      </dsp:nvSpPr>
      <dsp:spPr>
        <a:xfrm>
          <a:off x="5374713" y="1379380"/>
          <a:ext cx="108323" cy="108323"/>
        </a:xfrm>
        <a:prstGeom prst="ellipse">
          <a:avLst/>
        </a:prstGeom>
        <a:solidFill>
          <a:schemeClr val="accent1">
            <a:tint val="6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537126-8A0E-483E-9191-B826D2963B9C}">
      <dsp:nvSpPr>
        <dsp:cNvPr id="0" name=""/>
        <dsp:cNvSpPr/>
      </dsp:nvSpPr>
      <dsp:spPr>
        <a:xfrm>
          <a:off x="6116428" y="1977642"/>
          <a:ext cx="108323" cy="108323"/>
        </a:xfrm>
        <a:prstGeom prst="ellipse">
          <a:avLst/>
        </a:prstGeom>
        <a:solidFill>
          <a:schemeClr val="accent1">
            <a:tint val="6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AB6F0E-906F-450A-A30F-4BA08E3C5BEF}">
      <dsp:nvSpPr>
        <dsp:cNvPr id="0" name=""/>
        <dsp:cNvSpPr/>
      </dsp:nvSpPr>
      <dsp:spPr>
        <a:xfrm>
          <a:off x="6672304" y="2677270"/>
          <a:ext cx="108323" cy="108323"/>
        </a:xfrm>
        <a:prstGeom prst="ellipse">
          <a:avLst/>
        </a:prstGeom>
        <a:solidFill>
          <a:schemeClr val="accent1">
            <a:tint val="6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74F090-1F20-4460-BA51-13F1E14022CF}">
      <dsp:nvSpPr>
        <dsp:cNvPr id="0" name=""/>
        <dsp:cNvSpPr/>
      </dsp:nvSpPr>
      <dsp:spPr>
        <a:xfrm>
          <a:off x="3480300" y="0"/>
          <a:ext cx="2022363" cy="795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b" anchorCtr="0">
          <a:noAutofit/>
        </a:bodyPr>
        <a:lstStyle/>
        <a:p>
          <a:pPr lvl="0" algn="ctr" defTabSz="755650" rtl="0">
            <a:lnSpc>
              <a:spcPct val="90000"/>
            </a:lnSpc>
            <a:spcBef>
              <a:spcPct val="0"/>
            </a:spcBef>
            <a:spcAft>
              <a:spcPct val="35000"/>
            </a:spcAft>
          </a:pPr>
          <a:r>
            <a:rPr lang="en-US" sz="1700" kern="1200" dirty="0" smtClean="0"/>
            <a:t>Freed object A</a:t>
          </a:r>
          <a:endParaRPr lang="en-US" sz="1700" kern="1200" dirty="0"/>
        </a:p>
      </dsp:txBody>
      <dsp:txXfrm>
        <a:off x="3480300" y="0"/>
        <a:ext cx="2022363" cy="795032"/>
      </dsp:txXfrm>
    </dsp:sp>
    <dsp:sp modelId="{AB49ECE2-B893-4914-BD92-5FE298F983E1}">
      <dsp:nvSpPr>
        <dsp:cNvPr id="0" name=""/>
        <dsp:cNvSpPr/>
      </dsp:nvSpPr>
      <dsp:spPr>
        <a:xfrm>
          <a:off x="5994589" y="1036026"/>
          <a:ext cx="2951556" cy="795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l" defTabSz="755650" rtl="0">
            <a:lnSpc>
              <a:spcPct val="90000"/>
            </a:lnSpc>
            <a:spcBef>
              <a:spcPct val="0"/>
            </a:spcBef>
            <a:spcAft>
              <a:spcPct val="35000"/>
            </a:spcAft>
          </a:pPr>
          <a:r>
            <a:rPr lang="en-US" sz="1700" kern="1200" dirty="0" smtClean="0"/>
            <a:t>But someone is still hold reference to object A</a:t>
          </a:r>
          <a:endParaRPr lang="en-US" sz="1700" kern="1200" dirty="0"/>
        </a:p>
      </dsp:txBody>
      <dsp:txXfrm>
        <a:off x="5994589" y="1036026"/>
        <a:ext cx="2951556" cy="795032"/>
      </dsp:txXfrm>
    </dsp:sp>
    <dsp:sp modelId="{87540321-F9BE-4A54-867D-CBF8DEA00F1C}">
      <dsp:nvSpPr>
        <dsp:cNvPr id="0" name=""/>
        <dsp:cNvSpPr/>
      </dsp:nvSpPr>
      <dsp:spPr>
        <a:xfrm>
          <a:off x="2952326" y="1800203"/>
          <a:ext cx="2720488" cy="795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r" defTabSz="755650" rtl="0">
            <a:lnSpc>
              <a:spcPct val="90000"/>
            </a:lnSpc>
            <a:spcBef>
              <a:spcPct val="0"/>
            </a:spcBef>
            <a:spcAft>
              <a:spcPct val="35000"/>
            </a:spcAft>
          </a:pPr>
          <a:r>
            <a:rPr lang="en-US" sz="1700" kern="1200" dirty="0" smtClean="0"/>
            <a:t>Meanwhile changed state – another object (/ data) take freed objects A place</a:t>
          </a:r>
          <a:endParaRPr lang="en-US" sz="1700" kern="1200" dirty="0"/>
        </a:p>
      </dsp:txBody>
      <dsp:txXfrm>
        <a:off x="2952326" y="1800203"/>
        <a:ext cx="2720488" cy="795032"/>
      </dsp:txXfrm>
    </dsp:sp>
    <dsp:sp modelId="{A8CCCD5F-62E3-4B29-BFC0-A7A825E23FE5}">
      <dsp:nvSpPr>
        <dsp:cNvPr id="0" name=""/>
        <dsp:cNvSpPr/>
      </dsp:nvSpPr>
      <dsp:spPr>
        <a:xfrm>
          <a:off x="7142417" y="2333916"/>
          <a:ext cx="1803729" cy="795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l" defTabSz="755650" rtl="0">
            <a:lnSpc>
              <a:spcPct val="90000"/>
            </a:lnSpc>
            <a:spcBef>
              <a:spcPct val="0"/>
            </a:spcBef>
            <a:spcAft>
              <a:spcPct val="35000"/>
            </a:spcAft>
          </a:pPr>
          <a:r>
            <a:rPr lang="en-US" sz="1700" kern="1200" dirty="0" smtClean="0"/>
            <a:t>Object A used afterwards</a:t>
          </a:r>
          <a:endParaRPr lang="en-US" sz="1700" kern="1200" dirty="0"/>
        </a:p>
      </dsp:txBody>
      <dsp:txXfrm>
        <a:off x="7142417" y="2333916"/>
        <a:ext cx="1803729" cy="795032"/>
      </dsp:txXfrm>
    </dsp:sp>
    <dsp:sp modelId="{9BEBB7A4-AE82-41FF-BDD7-6F31BF56D08B}">
      <dsp:nvSpPr>
        <dsp:cNvPr id="0" name=""/>
        <dsp:cNvSpPr/>
      </dsp:nvSpPr>
      <dsp:spPr>
        <a:xfrm>
          <a:off x="6213223" y="4173918"/>
          <a:ext cx="2732923" cy="795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t" anchorCtr="0">
          <a:noAutofit/>
        </a:bodyPr>
        <a:lstStyle/>
        <a:p>
          <a:pPr lvl="0" algn="ctr" defTabSz="755650" rtl="0">
            <a:lnSpc>
              <a:spcPct val="90000"/>
            </a:lnSpc>
            <a:spcBef>
              <a:spcPct val="0"/>
            </a:spcBef>
            <a:spcAft>
              <a:spcPct val="35000"/>
            </a:spcAft>
          </a:pPr>
          <a:r>
            <a:rPr lang="en-US" sz="1700" kern="1200" dirty="0" smtClean="0"/>
            <a:t>Many objects contains pointers – especially </a:t>
          </a:r>
          <a:r>
            <a:rPr lang="en-US" sz="1700" b="1" kern="1200" dirty="0" smtClean="0">
              <a:solidFill>
                <a:srgbClr val="00B050"/>
              </a:solidFill>
            </a:rPr>
            <a:t>*function pointers*</a:t>
          </a:r>
          <a:endParaRPr lang="en-US" sz="1700" b="1" kern="1200" dirty="0">
            <a:solidFill>
              <a:srgbClr val="00B050"/>
            </a:solidFill>
          </a:endParaRPr>
        </a:p>
      </dsp:txBody>
      <dsp:txXfrm>
        <a:off x="6213223" y="4173918"/>
        <a:ext cx="2732923" cy="795032"/>
      </dsp:txXfrm>
    </dsp:sp>
  </dsp:spTree>
</dsp:drawing>
</file>

<file path=ppt/diagrams/layout1.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80672EC-CAB9-4611-9833-6FD6847F9DF0}" type="datetimeFigureOut">
              <a:rPr lang="zh-CN" altLang="en-US" smtClean="0"/>
              <a:t>2015/4/23</a:t>
            </a:fld>
            <a:endParaRPr lang="zh-CN" alt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B3CB5F-ADBB-4A29-A687-183BFA3F23E7}" type="slidenum">
              <a:rPr lang="zh-CN" altLang="en-US" smtClean="0"/>
              <a:t>‹#›</a:t>
            </a:fld>
            <a:endParaRPr lang="zh-CN" altLang="en-US"/>
          </a:p>
        </p:txBody>
      </p:sp>
    </p:spTree>
    <p:extLst>
      <p:ext uri="{BB962C8B-B14F-4D97-AF65-F5344CB8AC3E}">
        <p14:creationId xmlns:p14="http://schemas.microsoft.com/office/powerpoint/2010/main" val="41365972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8287AA-0D99-42CE-A71B-10FA9908BBF8}" type="datetimeFigureOut">
              <a:rPr lang="en-US" smtClean="0"/>
              <a:pPr/>
              <a:t>4/23/2015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C167DB-EFF0-400D-96A1-6799F871DE5B}" type="slidenum">
              <a:rPr lang="en-US" smtClean="0"/>
              <a:pPr/>
              <a:t>‹#›</a:t>
            </a:fld>
            <a:endParaRPr lang="en-US" dirty="0"/>
          </a:p>
        </p:txBody>
      </p:sp>
    </p:spTree>
    <p:extLst>
      <p:ext uri="{BB962C8B-B14F-4D97-AF65-F5344CB8AC3E}">
        <p14:creationId xmlns:p14="http://schemas.microsoft.com/office/powerpoint/2010/main" val="320414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C167DB-EFF0-400D-96A1-6799F871DE5B}" type="slidenum">
              <a:rPr lang="en-US" smtClean="0"/>
              <a:pPr/>
              <a:t>1</a:t>
            </a:fld>
            <a:endParaRPr lang="en-US" dirty="0"/>
          </a:p>
        </p:txBody>
      </p:sp>
    </p:spTree>
    <p:extLst>
      <p:ext uri="{BB962C8B-B14F-4D97-AF65-F5344CB8AC3E}">
        <p14:creationId xmlns:p14="http://schemas.microsoft.com/office/powerpoint/2010/main" val="3661225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C167DB-EFF0-400D-96A1-6799F871DE5B}" type="slidenum">
              <a:rPr lang="en-US" smtClean="0"/>
              <a:pPr/>
              <a:t>2</a:t>
            </a:fld>
            <a:endParaRPr lang="en-US" dirty="0"/>
          </a:p>
        </p:txBody>
      </p:sp>
    </p:spTree>
    <p:extLst>
      <p:ext uri="{BB962C8B-B14F-4D97-AF65-F5344CB8AC3E}">
        <p14:creationId xmlns:p14="http://schemas.microsoft.com/office/powerpoint/2010/main" val="1497768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C167DB-EFF0-400D-96A1-6799F871DE5B}" type="slidenum">
              <a:rPr lang="en-US" smtClean="0"/>
              <a:pPr/>
              <a:t>28</a:t>
            </a:fld>
            <a:endParaRPr lang="en-US" dirty="0"/>
          </a:p>
        </p:txBody>
      </p:sp>
    </p:spTree>
    <p:extLst>
      <p:ext uri="{BB962C8B-B14F-4D97-AF65-F5344CB8AC3E}">
        <p14:creationId xmlns:p14="http://schemas.microsoft.com/office/powerpoint/2010/main" val="1683693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395536" y="2886760"/>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ltLang="zh-CN" smtClean="0"/>
              <a:t>Click to edit Master subtitle style</a:t>
            </a:r>
            <a:endParaRPr lang="en-US" dirty="0"/>
          </a:p>
        </p:txBody>
      </p:sp>
      <p:sp>
        <p:nvSpPr>
          <p:cNvPr id="28" name="Title 27"/>
          <p:cNvSpPr>
            <a:spLocks noGrp="1"/>
          </p:cNvSpPr>
          <p:nvPr>
            <p:ph type="ctrTitle"/>
          </p:nvPr>
        </p:nvSpPr>
        <p:spPr>
          <a:xfrm>
            <a:off x="395536" y="620688"/>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altLang="zh-CN" smtClean="0"/>
              <a:t>Click to edit Master title style</a:t>
            </a:r>
            <a:endParaRPr lang="en-US" dirty="0"/>
          </a:p>
        </p:txBody>
      </p:sp>
      <p:cxnSp>
        <p:nvCxnSpPr>
          <p:cNvPr id="8" name="Straight Connector 7"/>
          <p:cNvCxnSpPr/>
          <p:nvPr/>
        </p:nvCxnSpPr>
        <p:spPr>
          <a:xfrm>
            <a:off x="1401962" y="2737082"/>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15263" y="272967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478684" y="2713258"/>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dirty="0"/>
          </a:p>
        </p:txBody>
      </p:sp>
      <p:sp>
        <p:nvSpPr>
          <p:cNvPr id="15" name="Date Placeholder 14"/>
          <p:cNvSpPr>
            <a:spLocks noGrp="1"/>
          </p:cNvSpPr>
          <p:nvPr>
            <p:ph type="dt" sz="half" idx="10"/>
          </p:nvPr>
        </p:nvSpPr>
        <p:spPr>
          <a:xfrm>
            <a:off x="5729536" y="5390623"/>
            <a:ext cx="2590800" cy="384048"/>
          </a:xfrm>
        </p:spPr>
        <p:txBody>
          <a:bodyPr/>
          <a:lstStyle/>
          <a:p>
            <a:fld id="{DCFA480D-CB17-4C49-BB2A-C7514E1C7CEA}" type="datetimeFigureOut">
              <a:rPr lang="en-US" smtClean="0"/>
              <a:pPr/>
              <a:t>4/23/2015</a:t>
            </a:fld>
            <a:endParaRPr lang="en-US" dirty="0"/>
          </a:p>
        </p:txBody>
      </p:sp>
      <p:sp>
        <p:nvSpPr>
          <p:cNvPr id="16" name="Slide Number Placeholder 15"/>
          <p:cNvSpPr>
            <a:spLocks noGrp="1"/>
          </p:cNvSpPr>
          <p:nvPr>
            <p:ph type="sldNum" sz="quarter" idx="11"/>
          </p:nvPr>
        </p:nvSpPr>
        <p:spPr>
          <a:xfrm>
            <a:off x="8348911" y="5368487"/>
            <a:ext cx="609600" cy="457200"/>
          </a:xfrm>
        </p:spPr>
        <p:txBody>
          <a:bodyPr/>
          <a:lstStyle/>
          <a:p>
            <a:pPr algn="ctr"/>
            <a:fld id="{CEAB1635-7AB6-4A02-8F63-2344453D2D84}" type="slidenum">
              <a:rPr lang="en-US" smtClean="0"/>
              <a:pPr algn="ct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DCFA480D-CB17-4C49-BB2A-C7514E1C7CEA}" type="datetimeFigureOut">
              <a:rPr lang="en-US" smtClean="0"/>
              <a:pPr/>
              <a:t>4/23/2015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AB1635-7AB6-4A02-8F63-2344453D2D8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DCFA480D-CB17-4C49-BB2A-C7514E1C7CEA}" type="datetimeFigureOut">
              <a:rPr lang="en-US" smtClean="0"/>
              <a:pPr/>
              <a:t>4/23/2015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AB1635-7AB6-4A02-8F63-2344453D2D8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4" name="Date Placeholder 13"/>
          <p:cNvSpPr>
            <a:spLocks noGrp="1"/>
          </p:cNvSpPr>
          <p:nvPr>
            <p:ph type="dt" sz="half" idx="14"/>
          </p:nvPr>
        </p:nvSpPr>
        <p:spPr/>
        <p:txBody>
          <a:bodyPr/>
          <a:lstStyle/>
          <a:p>
            <a:fld id="{DCFA480D-CB17-4C49-BB2A-C7514E1C7CEA}" type="datetimeFigureOut">
              <a:rPr lang="en-US" smtClean="0"/>
              <a:pPr/>
              <a:t>4/23/2015</a:t>
            </a:fld>
            <a:endParaRPr lang="en-US" dirty="0"/>
          </a:p>
        </p:txBody>
      </p:sp>
      <p:sp>
        <p:nvSpPr>
          <p:cNvPr id="15" name="Slide Number Placeholder 14"/>
          <p:cNvSpPr>
            <a:spLocks noGrp="1"/>
          </p:cNvSpPr>
          <p:nvPr>
            <p:ph type="sldNum" sz="quarter" idx="15"/>
          </p:nvPr>
        </p:nvSpPr>
        <p:spPr/>
        <p:txBody>
          <a:bodyPr/>
          <a:lstStyle>
            <a:lvl1pPr algn="ctr">
              <a:defRPr/>
            </a:lvl1pPr>
          </a:lstStyle>
          <a:p>
            <a:pPr algn="ctr"/>
            <a:fld id="{CEAB1635-7AB6-4A02-8F63-2344453D2D84}" type="slidenum">
              <a:rPr lang="en-US" smtClean="0"/>
              <a:pPr algn="ctr"/>
              <a:t>‹#›</a:t>
            </a:fld>
            <a:endParaRPr lang="en-US" dirty="0"/>
          </a:p>
        </p:txBody>
      </p:sp>
      <p:sp>
        <p:nvSpPr>
          <p:cNvPr id="16" name="Footer Placeholder 15"/>
          <p:cNvSpPr>
            <a:spLocks noGrp="1"/>
          </p:cNvSpPr>
          <p:nvPr>
            <p:ph type="ftr" sz="quarter" idx="16"/>
          </p:nvPr>
        </p:nvSpPr>
        <p:spPr/>
        <p:txBody>
          <a:bodyPr/>
          <a:lstStyle/>
          <a:p>
            <a:endParaRPr lang="en-US" dirty="0"/>
          </a:p>
        </p:txBody>
      </p:sp>
      <p:sp>
        <p:nvSpPr>
          <p:cNvPr id="17" name="Title 16"/>
          <p:cNvSpPr>
            <a:spLocks noGrp="1"/>
          </p:cNvSpPr>
          <p:nvPr>
            <p:ph type="title"/>
          </p:nvPr>
        </p:nvSpPr>
        <p:spPr/>
        <p:txBody>
          <a:bodyPr rtlCol="0" anchor="b" anchorCtr="0"/>
          <a:lstStyle/>
          <a:p>
            <a:r>
              <a:rPr lang="en-US" altLang="zh-CN"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CFA480D-CB17-4C49-BB2A-C7514E1C7CEA}" type="datetimeFigureOut">
              <a:rPr lang="en-US" smtClean="0"/>
              <a:pPr/>
              <a:t>4/23/2015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AB1635-7AB6-4A02-8F63-2344453D2D84}" type="slidenum">
              <a:rPr lang="en-US" smtClean="0"/>
              <a:pPr/>
              <a:t>‹#›</a:t>
            </a:fld>
            <a:endParaRPr lang="en-US" dirty="0"/>
          </a:p>
        </p:txBody>
      </p:sp>
      <p:sp>
        <p:nvSpPr>
          <p:cNvPr id="2" name="Title 1"/>
          <p:cNvSpPr>
            <a:spLocks noGrp="1"/>
          </p:cNvSpPr>
          <p:nvPr>
            <p:ph type="title"/>
          </p:nvPr>
        </p:nvSpPr>
        <p:spPr>
          <a:xfrm>
            <a:off x="685800" y="3505200"/>
            <a:ext cx="7924800" cy="1371600"/>
          </a:xfrm>
        </p:spPr>
        <p:txBody>
          <a:bodyPr>
            <a:noAutofit/>
          </a:bodyPr>
          <a:lstStyle>
            <a:lvl1pPr algn="l" rtl="0" latinLnBrk="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altLang="zh-CN" smtClean="0"/>
              <a:t>Click to edit Master title style</a:t>
            </a:r>
            <a:endParaRPr lang="en-US" dirty="0"/>
          </a:p>
        </p:txBody>
      </p:sp>
      <p:sp>
        <p:nvSpPr>
          <p:cNvPr id="3" name="Text Placeholder 2"/>
          <p:cNvSpPr>
            <a:spLocks noGrp="1"/>
          </p:cNvSpPr>
          <p:nvPr>
            <p:ph type="body" idx="1"/>
          </p:nvPr>
        </p:nvSpPr>
        <p:spPr>
          <a:xfrm>
            <a:off x="685800" y="4958864"/>
            <a:ext cx="7924800" cy="984736"/>
          </a:xfrm>
        </p:spPr>
        <p:txBody>
          <a:bodyPr anchor="t"/>
          <a:lstStyle>
            <a:lvl1pPr>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ltLang="zh-CN"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CFA480D-CB17-4C49-BB2A-C7514E1C7CEA}" type="datetimeFigureOut">
              <a:rPr lang="en-US" smtClean="0"/>
              <a:pPr/>
              <a:t>4/23/2015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AB1635-7AB6-4A02-8F63-2344453D2D84}" type="slidenum">
              <a:rPr lang="en-US" smtClean="0"/>
              <a:pPr/>
              <a:t>‹#›</a:t>
            </a:fld>
            <a:endParaRPr lang="en-US" dirty="0"/>
          </a:p>
        </p:txBody>
      </p:sp>
      <p:sp>
        <p:nvSpPr>
          <p:cNvPr id="2" name="Title 1"/>
          <p:cNvSpPr>
            <a:spLocks noGrp="1"/>
          </p:cNvSpPr>
          <p:nvPr>
            <p:ph type="title"/>
          </p:nvPr>
        </p:nvSpPr>
        <p:spPr/>
        <p:txBody>
          <a:bodyPr/>
          <a:lstStyle/>
          <a:p>
            <a:r>
              <a:rPr lang="en-US" altLang="zh-CN" smtClean="0"/>
              <a:t>Click to edit Master title style</a:t>
            </a:r>
            <a:endParaRPr lang="en-US" dirty="0"/>
          </a:p>
        </p:txBody>
      </p:sp>
      <p:sp>
        <p:nvSpPr>
          <p:cNvPr id="11" name="Content Placeholder 10"/>
          <p:cNvSpPr>
            <a:spLocks noGrp="1"/>
          </p:cNvSpPr>
          <p:nvPr>
            <p:ph sz="half" idx="1"/>
          </p:nvPr>
        </p:nvSpPr>
        <p:spPr>
          <a:xfrm>
            <a:off x="457200" y="1524000"/>
            <a:ext cx="4059936" cy="4572000"/>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3" name="Content Placeholder 12"/>
          <p:cNvSpPr>
            <a:spLocks noGrp="1"/>
          </p:cNvSpPr>
          <p:nvPr>
            <p:ph sz="half" idx="2"/>
          </p:nvPr>
        </p:nvSpPr>
        <p:spPr>
          <a:xfrm>
            <a:off x="4648200" y="1524000"/>
            <a:ext cx="4059936" cy="4572000"/>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CEAB1635-7AB6-4A02-8F63-2344453D2D84}" type="slidenum">
              <a:rPr lang="en-US" smtClean="0"/>
              <a:pPr/>
              <a:t>‹#›</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fld id="{DCFA480D-CB17-4C49-BB2A-C7514E1C7CEA}" type="datetimeFigureOut">
              <a:rPr lang="en-US" smtClean="0"/>
              <a:pPr/>
              <a:t>4/23/2015</a:t>
            </a:fld>
            <a:endParaRPr lang="en-US" dirty="0"/>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altLang="zh-CN"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34" name="Content Placeholder 33"/>
          <p:cNvSpPr>
            <a:spLocks noGrp="1"/>
          </p:cNvSpPr>
          <p:nvPr>
            <p:ph sz="quarter" idx="4"/>
          </p:nvPr>
        </p:nvSpPr>
        <p:spPr>
          <a:xfrm>
            <a:off x="4649788" y="2201896"/>
            <a:ext cx="4038600" cy="3913632"/>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lang="en-US" altLang="zh-CN" smtClean="0"/>
              <a:t>Click to edit Master title style</a:t>
            </a:r>
            <a:endParaRPr lang="en-US" dirty="0"/>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altLang="zh-CN"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CFA480D-CB17-4C49-BB2A-C7514E1C7CEA}" type="datetimeFigureOut">
              <a:rPr lang="en-US" smtClean="0"/>
              <a:pPr/>
              <a:t>4/23/2015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EAB1635-7AB6-4A02-8F63-2344453D2D84}" type="slidenum">
              <a:rPr lang="en-US" smtClean="0"/>
              <a:pPr/>
              <a:t>‹#›</a:t>
            </a:fld>
            <a:endParaRPr lang="en-US" dirty="0"/>
          </a:p>
        </p:txBody>
      </p:sp>
      <p:sp>
        <p:nvSpPr>
          <p:cNvPr id="2" name="Title 1"/>
          <p:cNvSpPr>
            <a:spLocks noGrp="1"/>
          </p:cNvSpPr>
          <p:nvPr>
            <p:ph type="title"/>
          </p:nvPr>
        </p:nvSpPr>
        <p:spPr/>
        <p:txBody>
          <a:bodyPr/>
          <a:lstStyle/>
          <a:p>
            <a:r>
              <a:rPr lang="en-US" altLang="zh-CN"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FA480D-CB17-4C49-BB2A-C7514E1C7CEA}" type="datetimeFigureOut">
              <a:rPr lang="en-US" smtClean="0"/>
              <a:pPr/>
              <a:t>4/23/2015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EAB1635-7AB6-4A02-8F63-2344453D2D8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ts val="24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altLang="zh-CN"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lt"/>
                <a:cs typeface="+mn-lt"/>
              </a:defRPr>
            </a:lvl1pPr>
          </a:lstStyle>
          <a:p>
            <a:r>
              <a:rPr lang="en-US" altLang="zh-CN" smtClean="0"/>
              <a:t>Click to edit Master title style</a:t>
            </a:r>
            <a:endParaRPr lang="en-US" dirty="0"/>
          </a:p>
        </p:txBody>
      </p:sp>
      <p:sp>
        <p:nvSpPr>
          <p:cNvPr id="8" name="Date Placeholder 7"/>
          <p:cNvSpPr>
            <a:spLocks noGrp="1"/>
          </p:cNvSpPr>
          <p:nvPr>
            <p:ph type="dt" sz="half" idx="14"/>
          </p:nvPr>
        </p:nvSpPr>
        <p:spPr/>
        <p:txBody>
          <a:bodyPr/>
          <a:lstStyle/>
          <a:p>
            <a:fld id="{DCFA480D-CB17-4C49-BB2A-C7514E1C7CEA}" type="datetimeFigureOut">
              <a:rPr lang="en-US" smtClean="0"/>
              <a:pPr/>
              <a:t>4/23/2015</a:t>
            </a:fld>
            <a:endParaRPr lang="en-US" dirty="0"/>
          </a:p>
        </p:txBody>
      </p:sp>
      <p:sp>
        <p:nvSpPr>
          <p:cNvPr id="9" name="Slide Number Placeholder 8"/>
          <p:cNvSpPr>
            <a:spLocks noGrp="1"/>
          </p:cNvSpPr>
          <p:nvPr>
            <p:ph type="sldNum" sz="quarter" idx="15"/>
          </p:nvPr>
        </p:nvSpPr>
        <p:spPr/>
        <p:txBody>
          <a:bodyPr/>
          <a:lstStyle/>
          <a:p>
            <a:pPr algn="ctr"/>
            <a:fld id="{CEAB1635-7AB6-4A02-8F63-2344453D2D84}" type="slidenum">
              <a:rPr lang="en-US" smtClean="0"/>
              <a:pPr algn="ctr"/>
              <a:t>‹#›</a:t>
            </a:fld>
            <a:endParaRPr lang="en-US" dirty="0"/>
          </a:p>
        </p:txBody>
      </p:sp>
      <p:sp>
        <p:nvSpPr>
          <p:cNvPr id="10" name="Footer Placeholder 9"/>
          <p:cNvSpPr>
            <a:spLocks noGrp="1"/>
          </p:cNvSpPr>
          <p:nvPr>
            <p:ph type="ftr" sz="quarter" idx="16"/>
          </p:nvPr>
        </p:nvSpPr>
        <p:spPr/>
        <p:txBody>
          <a:bodyPr/>
          <a:lstStyle/>
          <a:p>
            <a:endParaRPr lang="en-US" dirty="0"/>
          </a:p>
        </p:txBody>
      </p:sp>
      <p:pic>
        <p:nvPicPr>
          <p:cNvPr id="13" name="Picture 12"/>
          <p:cNvPicPr>
            <a:picLocks noChangeAspect="1"/>
          </p:cNvPicPr>
          <p:nvPr userDrawn="1"/>
        </p:nvPicPr>
        <p:blipFill>
          <a:blip r:embed="rId2"/>
          <a:stretch>
            <a:fillRect/>
          </a:stretch>
        </p:blipFill>
        <p:spPr>
          <a:xfrm>
            <a:off x="3805511" y="6284075"/>
            <a:ext cx="1532978" cy="335688"/>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lt"/>
                <a:cs typeface="+mn-lt"/>
              </a:defRPr>
            </a:lvl1pPr>
          </a:lstStyle>
          <a:p>
            <a:r>
              <a:rPr lang="en-US" altLang="zh-CN" smtClean="0"/>
              <a:t>Click to edit Master title style</a:t>
            </a:r>
            <a:endParaRPr lang="en-US" dirty="0"/>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lang="en-US" altLang="zh-CN" dirty="0" smtClean="0"/>
              <a:t>Click icon to add picture</a:t>
            </a:r>
            <a:endParaRPr lang="en-US" dirty="0"/>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ts val="24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altLang="zh-CN" smtClean="0"/>
              <a:t>Click to edit Master text styles</a:t>
            </a:r>
          </a:p>
        </p:txBody>
      </p:sp>
      <p:sp>
        <p:nvSpPr>
          <p:cNvPr id="8" name="Date Placeholder 7"/>
          <p:cNvSpPr>
            <a:spLocks noGrp="1"/>
          </p:cNvSpPr>
          <p:nvPr>
            <p:ph type="dt" sz="half" idx="10"/>
          </p:nvPr>
        </p:nvSpPr>
        <p:spPr/>
        <p:txBody>
          <a:bodyPr/>
          <a:lstStyle/>
          <a:p>
            <a:fld id="{DCFA480D-CB17-4C49-BB2A-C7514E1C7CEA}" type="datetimeFigureOut">
              <a:rPr lang="en-US" smtClean="0"/>
              <a:pPr/>
              <a:t>4/23/2015</a:t>
            </a:fld>
            <a:endParaRPr lang="en-US" dirty="0"/>
          </a:p>
        </p:txBody>
      </p:sp>
      <p:sp>
        <p:nvSpPr>
          <p:cNvPr id="9" name="Slide Number Placeholder 8"/>
          <p:cNvSpPr>
            <a:spLocks noGrp="1"/>
          </p:cNvSpPr>
          <p:nvPr>
            <p:ph type="sldNum" sz="quarter" idx="11"/>
          </p:nvPr>
        </p:nvSpPr>
        <p:spPr/>
        <p:txBody>
          <a:bodyPr/>
          <a:lstStyle/>
          <a:p>
            <a:pPr algn="ctr"/>
            <a:fld id="{CEAB1635-7AB6-4A02-8F63-2344453D2D84}" type="slidenum">
              <a:rPr lang="en-US" smtClean="0"/>
              <a:pPr algn="ctr"/>
              <a:t>‹#›</a:t>
            </a:fld>
            <a:endParaRPr lang="en-US" dirty="0"/>
          </a:p>
        </p:txBody>
      </p:sp>
      <p:sp>
        <p:nvSpPr>
          <p:cNvPr id="10" name="Footer Placeholder 9"/>
          <p:cNvSpPr>
            <a:spLocks noGrp="1"/>
          </p:cNvSpPr>
          <p:nvPr>
            <p:ph type="ftr" sz="quarter" idx="12"/>
          </p:nvPr>
        </p:nvSpPr>
        <p:spPr/>
        <p:txBody>
          <a:bodyPr/>
          <a:lstStyle/>
          <a:p>
            <a:endParaRPr lang="en-US" dirty="0"/>
          </a:p>
        </p:txBody>
      </p:sp>
      <p:pic>
        <p:nvPicPr>
          <p:cNvPr id="13" name="Picture 12"/>
          <p:cNvPicPr>
            <a:picLocks noChangeAspect="1"/>
          </p:cNvPicPr>
          <p:nvPr userDrawn="1"/>
        </p:nvPicPr>
        <p:blipFill>
          <a:blip r:embed="rId2"/>
          <a:stretch>
            <a:fillRect/>
          </a:stretch>
        </p:blipFill>
        <p:spPr>
          <a:xfrm>
            <a:off x="3805511" y="6284075"/>
            <a:ext cx="1532978" cy="33568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a:defRPr sz="1200">
                <a:solidFill>
                  <a:schemeClr val="tx2"/>
                </a:solidFill>
              </a:defRPr>
            </a:lvl1pPr>
          </a:lstStyle>
          <a:p>
            <a:fld id="{DCFA480D-CB17-4C49-BB2A-C7514E1C7CEA}" type="datetimeFigureOut">
              <a:rPr lang="en-US" smtClean="0"/>
              <a:pPr/>
              <a:t>4/23/2015</a:t>
            </a:fld>
            <a:endParaRPr lang="en-US" sz="1200" dirty="0">
              <a:solidFill>
                <a:schemeClr val="tx2"/>
              </a:solidFill>
            </a:endParaRPr>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a:defRPr sz="1200">
                <a:solidFill>
                  <a:schemeClr val="tx2"/>
                </a:solidFill>
              </a:defRPr>
            </a:lvl1pPr>
          </a:lstStyle>
          <a:p>
            <a:pPr algn="r"/>
            <a:endParaRPr lang="en-US" sz="1200" dirty="0">
              <a:solidFill>
                <a:schemeClr val="tx2"/>
              </a:solidFill>
            </a:endParaRPr>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a:defRPr sz="1600" baseline="0">
                <a:solidFill>
                  <a:schemeClr val="tx2"/>
                </a:solidFill>
              </a:defRPr>
            </a:lvl1pPr>
          </a:lstStyle>
          <a:p>
            <a:pPr algn="ctr"/>
            <a:fld id="{CEAB1635-7AB6-4A02-8F63-2344453D2D84}" type="slidenum">
              <a:rPr lang="en-US" smtClean="0"/>
              <a:pPr algn="ctr"/>
              <a:t>‹#›</a:t>
            </a:fld>
            <a:endParaRPr lang="en-US" sz="1600" baseline="0" dirty="0">
              <a:solidFill>
                <a:schemeClr val="tx2"/>
              </a:solidFill>
            </a:endParaRP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altLang="zh-CN" smtClean="0"/>
              <a:t>Click to edit Master title style</a:t>
            </a:r>
            <a:endParaRPr lang="en-US" dirty="0"/>
          </a:p>
        </p:txBody>
      </p:sp>
      <p:pic>
        <p:nvPicPr>
          <p:cNvPr id="7" name="Picture 6"/>
          <p:cNvPicPr>
            <a:picLocks noChangeAspect="1"/>
          </p:cNvPicPr>
          <p:nvPr userDrawn="1"/>
        </p:nvPicPr>
        <p:blipFill>
          <a:blip r:embed="rId13"/>
          <a:stretch>
            <a:fillRect/>
          </a:stretch>
        </p:blipFill>
        <p:spPr>
          <a:xfrm>
            <a:off x="3805511" y="6284075"/>
            <a:ext cx="1532978" cy="335688"/>
          </a:xfrm>
          <a:prstGeom prst="rect">
            <a:avLst/>
          </a:prstGeom>
        </p:spPr>
      </p:pic>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lang="en-US" sz="4200" b="0" kern="1200" spc="-100" baseline="0" dirty="0">
          <a:ln w="3200">
            <a:solidFill>
              <a:schemeClr val="bg2">
                <a:shade val="75000"/>
                <a:alpha val="25000"/>
              </a:schemeClr>
            </a:solidFill>
            <a:prstDash val="solid"/>
            <a:round/>
          </a:ln>
          <a:solidFill>
            <a:srgbClr val="F9F9F9"/>
          </a:solidFill>
          <a:effectLst>
            <a:outerShdw blurRad="50800" dist="38100" dir="2700000" algn="tl" rotWithShape="0">
              <a:prstClr val="black">
                <a:alpha val="40000"/>
              </a:prstClr>
            </a:out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sz="15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8.xml"/><Relationship Id="rId5" Type="http://schemas.openxmlformats.org/officeDocument/2006/relationships/image" Target="../media/image38.png"/><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pencil.evolus.vn/"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Guardians of your code</a:t>
            </a:r>
            <a:endParaRPr lang="en-US" dirty="0"/>
          </a:p>
        </p:txBody>
      </p:sp>
      <p:sp>
        <p:nvSpPr>
          <p:cNvPr id="3" name="Subtitle 2"/>
          <p:cNvSpPr>
            <a:spLocks noGrp="1"/>
          </p:cNvSpPr>
          <p:nvPr>
            <p:ph type="subTitle" idx="1"/>
          </p:nvPr>
        </p:nvSpPr>
        <p:spPr/>
        <p:txBody>
          <a:bodyPr/>
          <a:lstStyle/>
          <a:p>
            <a:r>
              <a:rPr lang="en-US" dirty="0" smtClean="0"/>
              <a:t>case : kernel</a:t>
            </a:r>
            <a:endParaRPr lang="en-US" dirty="0"/>
          </a:p>
        </p:txBody>
      </p:sp>
      <p:pic>
        <p:nvPicPr>
          <p:cNvPr id="8" name="Picture 7"/>
          <p:cNvPicPr>
            <a:picLocks noChangeAspect="1"/>
          </p:cNvPicPr>
          <p:nvPr/>
        </p:nvPicPr>
        <p:blipFill>
          <a:blip r:embed="rId3"/>
          <a:stretch>
            <a:fillRect/>
          </a:stretch>
        </p:blipFill>
        <p:spPr>
          <a:xfrm>
            <a:off x="2915816" y="4149080"/>
            <a:ext cx="3409950" cy="13906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altLang="zh-CN" dirty="0" smtClean="0"/>
              <a:t>protect</a:t>
            </a:r>
            <a:endParaRPr lang="zh-CN" altLang="en-US" dirty="0"/>
          </a:p>
        </p:txBody>
      </p:sp>
      <p:sp>
        <p:nvSpPr>
          <p:cNvPr id="3" name="Content Placeholder 2"/>
          <p:cNvSpPr>
            <a:spLocks noGrp="1"/>
          </p:cNvSpPr>
          <p:nvPr>
            <p:ph sz="half" idx="2"/>
          </p:nvPr>
        </p:nvSpPr>
        <p:spPr/>
        <p:txBody>
          <a:bodyPr/>
          <a:lstStyle/>
          <a:p>
            <a:r>
              <a:rPr lang="en-US" altLang="zh-CN" dirty="0" smtClean="0"/>
              <a:t>You can not execute data anymore (unless executable – but then should not be data </a:t>
            </a:r>
            <a:r>
              <a:rPr lang="en-US" altLang="zh-CN" dirty="0" smtClean="0">
                <a:sym typeface="Wingdings" panose="05000000000000000000" pitchFamily="2" charset="2"/>
              </a:rPr>
              <a:t>)</a:t>
            </a:r>
          </a:p>
          <a:p>
            <a:r>
              <a:rPr lang="en-US" altLang="zh-CN" dirty="0" smtClean="0">
                <a:sym typeface="Wingdings" panose="05000000000000000000" pitchFamily="2" charset="2"/>
              </a:rPr>
              <a:t>Stack is not executable, you have to find another target</a:t>
            </a:r>
          </a:p>
          <a:p>
            <a:pPr marL="0" indent="0">
              <a:buNone/>
            </a:pPr>
            <a:endParaRPr lang="zh-CN" altLang="en-US" dirty="0"/>
          </a:p>
        </p:txBody>
      </p:sp>
      <p:sp>
        <p:nvSpPr>
          <p:cNvPr id="4" name="Content Placeholder 3"/>
          <p:cNvSpPr>
            <a:spLocks noGrp="1"/>
          </p:cNvSpPr>
          <p:nvPr>
            <p:ph sz="quarter" idx="4"/>
          </p:nvPr>
        </p:nvSpPr>
        <p:spPr/>
        <p:txBody>
          <a:bodyPr/>
          <a:lstStyle/>
          <a:p>
            <a:r>
              <a:rPr lang="en-US" altLang="zh-CN" dirty="0" smtClean="0"/>
              <a:t>Find RWE page</a:t>
            </a:r>
          </a:p>
          <a:p>
            <a:r>
              <a:rPr lang="en-US" altLang="zh-CN" dirty="0" smtClean="0"/>
              <a:t>Use ROP</a:t>
            </a:r>
          </a:p>
          <a:p>
            <a:r>
              <a:rPr lang="en-US" altLang="zh-CN" dirty="0" smtClean="0"/>
              <a:t>Alter page tables</a:t>
            </a:r>
          </a:p>
          <a:p>
            <a:r>
              <a:rPr lang="en-US" altLang="zh-CN" dirty="0" smtClean="0"/>
              <a:t>Force creation RWE page + leak </a:t>
            </a:r>
          </a:p>
        </p:txBody>
      </p:sp>
      <p:sp>
        <p:nvSpPr>
          <p:cNvPr id="5" name="Title 4"/>
          <p:cNvSpPr>
            <a:spLocks noGrp="1"/>
          </p:cNvSpPr>
          <p:nvPr>
            <p:ph type="title"/>
          </p:nvPr>
        </p:nvSpPr>
        <p:spPr/>
        <p:txBody>
          <a:bodyPr>
            <a:normAutofit/>
          </a:bodyPr>
          <a:lstStyle/>
          <a:p>
            <a:r>
              <a:rPr lang="en-US" altLang="zh-CN" dirty="0" smtClean="0"/>
              <a:t>Data vs Code	  [</a:t>
            </a:r>
            <a:r>
              <a:rPr lang="en-US" altLang="zh-CN" dirty="0" err="1"/>
              <a:t>NonPagedPoolNx</a:t>
            </a:r>
            <a:r>
              <a:rPr lang="en-US" altLang="zh-CN" dirty="0"/>
              <a:t>]</a:t>
            </a:r>
            <a:endParaRPr lang="zh-CN" altLang="en-US" dirty="0"/>
          </a:p>
        </p:txBody>
      </p:sp>
      <p:sp>
        <p:nvSpPr>
          <p:cNvPr id="6" name="Text Placeholder 5"/>
          <p:cNvSpPr>
            <a:spLocks noGrp="1"/>
          </p:cNvSpPr>
          <p:nvPr>
            <p:ph type="body" idx="3"/>
          </p:nvPr>
        </p:nvSpPr>
        <p:spPr/>
        <p:txBody>
          <a:bodyPr/>
          <a:lstStyle/>
          <a:p>
            <a:r>
              <a:rPr lang="en-US" altLang="zh-CN" dirty="0" smtClean="0"/>
              <a:t>bypass</a:t>
            </a:r>
            <a:endParaRPr lang="zh-CN" altLang="en-US" dirty="0"/>
          </a:p>
        </p:txBody>
      </p:sp>
    </p:spTree>
    <p:extLst>
      <p:ext uri="{BB962C8B-B14F-4D97-AF65-F5344CB8AC3E}">
        <p14:creationId xmlns:p14="http://schemas.microsoft.com/office/powerpoint/2010/main" val="32205482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6781800" y="1600200"/>
            <a:ext cx="1984248" cy="4637112"/>
          </a:xfrm>
        </p:spPr>
        <p:txBody>
          <a:bodyPr>
            <a:normAutofit/>
          </a:bodyPr>
          <a:lstStyle/>
          <a:p>
            <a:pPr marL="342900" indent="-342900">
              <a:buAutoNum type="arabicPeriod"/>
            </a:pPr>
            <a:r>
              <a:rPr lang="en-US" altLang="zh-CN" dirty="0" smtClean="0"/>
              <a:t>User mode</a:t>
            </a:r>
          </a:p>
          <a:p>
            <a:pPr marL="342900" indent="-342900">
              <a:buAutoNum type="arabicPeriod"/>
            </a:pPr>
            <a:r>
              <a:rPr lang="en-US" altLang="zh-CN" dirty="0" smtClean="0"/>
              <a:t>Kernel mode</a:t>
            </a:r>
          </a:p>
          <a:p>
            <a:pPr marL="342900" indent="-342900">
              <a:buAutoNum type="arabicPeriod"/>
            </a:pPr>
            <a:r>
              <a:rPr lang="en-US" altLang="zh-CN" dirty="0" smtClean="0"/>
              <a:t>Interaction via </a:t>
            </a:r>
            <a:r>
              <a:rPr lang="en-US" altLang="zh-CN" dirty="0" err="1" smtClean="0"/>
              <a:t>syscalls</a:t>
            </a:r>
            <a:endParaRPr lang="en-US" altLang="zh-CN" dirty="0" smtClean="0"/>
          </a:p>
          <a:p>
            <a:pPr marL="342900" indent="-342900">
              <a:buAutoNum type="arabicPeriod"/>
            </a:pPr>
            <a:r>
              <a:rPr lang="en-US" altLang="zh-CN" dirty="0" smtClean="0"/>
              <a:t>Needed to read </a:t>
            </a:r>
            <a:r>
              <a:rPr lang="en-US" altLang="zh-CN" dirty="0"/>
              <a:t>passed input</a:t>
            </a:r>
            <a:endParaRPr lang="en-US" altLang="zh-CN" dirty="0" smtClean="0"/>
          </a:p>
          <a:p>
            <a:pPr marL="342900" indent="-342900">
              <a:buAutoNum type="arabicPeriod"/>
            </a:pPr>
            <a:r>
              <a:rPr lang="en-US" altLang="zh-CN" dirty="0" smtClean="0"/>
              <a:t>No need to execute user mode code with kernel mode </a:t>
            </a:r>
            <a:r>
              <a:rPr lang="en-US" altLang="zh-CN" dirty="0" err="1" smtClean="0"/>
              <a:t>privilages</a:t>
            </a:r>
            <a:endParaRPr lang="zh-CN" altLang="en-US" dirty="0"/>
          </a:p>
        </p:txBody>
      </p:sp>
      <p:sp>
        <p:nvSpPr>
          <p:cNvPr id="4" name="Title 3"/>
          <p:cNvSpPr>
            <a:spLocks noGrp="1"/>
          </p:cNvSpPr>
          <p:nvPr>
            <p:ph type="title"/>
          </p:nvPr>
        </p:nvSpPr>
        <p:spPr/>
        <p:txBody>
          <a:bodyPr>
            <a:normAutofit/>
          </a:bodyPr>
          <a:lstStyle/>
          <a:p>
            <a:r>
              <a:rPr lang="en-US" altLang="zh-CN" dirty="0" smtClean="0"/>
              <a:t>cpl3</a:t>
            </a:r>
            <a:br>
              <a:rPr lang="en-US" altLang="zh-CN" dirty="0" smtClean="0"/>
            </a:br>
            <a:r>
              <a:rPr lang="en-US" altLang="zh-CN" dirty="0"/>
              <a:t> </a:t>
            </a:r>
            <a:r>
              <a:rPr lang="en-US" altLang="zh-CN" dirty="0" smtClean="0"/>
              <a:t>               </a:t>
            </a:r>
            <a:r>
              <a:rPr lang="en-US" altLang="zh-CN" dirty="0" err="1" smtClean="0"/>
              <a:t>vs</a:t>
            </a:r>
            <a:r>
              <a:rPr lang="en-US" altLang="zh-CN" dirty="0"/>
              <a:t/>
            </a:r>
            <a:br>
              <a:rPr lang="en-US" altLang="zh-CN" dirty="0"/>
            </a:br>
            <a:r>
              <a:rPr lang="en-US" altLang="zh-CN" dirty="0" smtClean="0"/>
              <a:t>	       cpl0</a:t>
            </a:r>
            <a:endParaRPr lang="zh-CN" altLang="en-US" dirty="0"/>
          </a:p>
        </p:txBody>
      </p:sp>
      <p:sp>
        <p:nvSpPr>
          <p:cNvPr id="7" name="Rectangle 6"/>
          <p:cNvSpPr/>
          <p:nvPr/>
        </p:nvSpPr>
        <p:spPr>
          <a:xfrm>
            <a:off x="251520" y="5757175"/>
            <a:ext cx="8280920" cy="492443"/>
          </a:xfrm>
          <a:prstGeom prst="rect">
            <a:avLst/>
          </a:prstGeom>
        </p:spPr>
        <p:txBody>
          <a:bodyPr wrap="square">
            <a:spAutoFit/>
          </a:bodyPr>
          <a:lstStyle/>
          <a:p>
            <a:r>
              <a:rPr lang="en-US" sz="1300" dirty="0"/>
              <a:t>http://blogs.msdn.com/blogfiles/willy-peter_schaub/windowslivewriter/unisachatteroperatingsystemconceptspart2_875b/system%20call.jpg</a:t>
            </a:r>
          </a:p>
        </p:txBody>
      </p:sp>
      <p:pic>
        <p:nvPicPr>
          <p:cNvPr id="8" name="Picture 7"/>
          <p:cNvPicPr>
            <a:picLocks noChangeAspect="1"/>
          </p:cNvPicPr>
          <p:nvPr/>
        </p:nvPicPr>
        <p:blipFill>
          <a:blip r:embed="rId2"/>
          <a:stretch>
            <a:fillRect/>
          </a:stretch>
        </p:blipFill>
        <p:spPr>
          <a:xfrm>
            <a:off x="287196" y="4005064"/>
            <a:ext cx="2217789" cy="1642661"/>
          </a:xfrm>
          <a:prstGeom prst="rect">
            <a:avLst/>
          </a:prstGeom>
        </p:spPr>
      </p:pic>
      <p:pic>
        <p:nvPicPr>
          <p:cNvPr id="5" name="Picture 4"/>
          <p:cNvPicPr>
            <a:picLocks noChangeAspect="1"/>
          </p:cNvPicPr>
          <p:nvPr/>
        </p:nvPicPr>
        <p:blipFill>
          <a:blip r:embed="rId3"/>
          <a:stretch>
            <a:fillRect/>
          </a:stretch>
        </p:blipFill>
        <p:spPr>
          <a:xfrm>
            <a:off x="251520" y="332656"/>
            <a:ext cx="6546199" cy="5256584"/>
          </a:xfrm>
          <a:prstGeom prst="rect">
            <a:avLst/>
          </a:prstGeom>
        </p:spPr>
      </p:pic>
    </p:spTree>
    <p:extLst>
      <p:ext uri="{BB962C8B-B14F-4D97-AF65-F5344CB8AC3E}">
        <p14:creationId xmlns:p14="http://schemas.microsoft.com/office/powerpoint/2010/main" val="7498207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p:txBody>
          <a:bodyPr/>
          <a:lstStyle/>
          <a:p>
            <a:pPr marL="342900" indent="-342900">
              <a:buAutoNum type="arabicPeriod"/>
            </a:pPr>
            <a:r>
              <a:rPr lang="en-US" dirty="0"/>
              <a:t>X86_CR4_SMEP</a:t>
            </a:r>
            <a:endParaRPr lang="en-US" altLang="zh-CN" dirty="0" smtClean="0"/>
          </a:p>
          <a:p>
            <a:pPr marL="342900" indent="-342900">
              <a:buAutoNum type="arabicPeriod"/>
            </a:pPr>
            <a:r>
              <a:rPr lang="en-US" altLang="zh-CN" dirty="0" smtClean="0"/>
              <a:t>Execute user mode code with kernel mode </a:t>
            </a:r>
            <a:r>
              <a:rPr lang="en-US" altLang="zh-CN" dirty="0" err="1" smtClean="0"/>
              <a:t>privilages</a:t>
            </a:r>
            <a:r>
              <a:rPr lang="en-US" altLang="zh-CN" dirty="0" smtClean="0"/>
              <a:t> cause BSOD</a:t>
            </a:r>
          </a:p>
          <a:p>
            <a:pPr marL="342900" indent="-342900">
              <a:buAutoNum type="arabicPeriod"/>
            </a:pPr>
            <a:r>
              <a:rPr lang="en-US" altLang="zh-CN" dirty="0" smtClean="0"/>
              <a:t>Previously heavily used as exploitation shortcut</a:t>
            </a:r>
            <a:endParaRPr lang="zh-CN" altLang="en-US" dirty="0"/>
          </a:p>
        </p:txBody>
      </p:sp>
      <p:sp>
        <p:nvSpPr>
          <p:cNvPr id="4" name="Title 3"/>
          <p:cNvSpPr>
            <a:spLocks noGrp="1"/>
          </p:cNvSpPr>
          <p:nvPr>
            <p:ph type="title"/>
          </p:nvPr>
        </p:nvSpPr>
        <p:spPr/>
        <p:txBody>
          <a:bodyPr/>
          <a:lstStyle/>
          <a:p>
            <a:r>
              <a:rPr lang="en-US" altLang="zh-CN" dirty="0" smtClean="0"/>
              <a:t>SMEP</a:t>
            </a:r>
            <a:endParaRPr lang="zh-CN" altLang="en-US" dirty="0"/>
          </a:p>
        </p:txBody>
      </p:sp>
      <p:pic>
        <p:nvPicPr>
          <p:cNvPr id="5" name="Picture 4"/>
          <p:cNvPicPr>
            <a:picLocks noChangeAspect="1"/>
          </p:cNvPicPr>
          <p:nvPr/>
        </p:nvPicPr>
        <p:blipFill>
          <a:blip r:embed="rId2"/>
          <a:stretch>
            <a:fillRect/>
          </a:stretch>
        </p:blipFill>
        <p:spPr>
          <a:xfrm>
            <a:off x="611560" y="836712"/>
            <a:ext cx="5739488" cy="4964782"/>
          </a:xfrm>
          <a:prstGeom prst="rect">
            <a:avLst/>
          </a:prstGeom>
        </p:spPr>
      </p:pic>
    </p:spTree>
    <p:extLst>
      <p:ext uri="{BB962C8B-B14F-4D97-AF65-F5344CB8AC3E}">
        <p14:creationId xmlns:p14="http://schemas.microsoft.com/office/powerpoint/2010/main" val="38775186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57200" y="936277"/>
            <a:ext cx="6248400" cy="4756846"/>
          </a:xfrm>
        </p:spPr>
      </p:pic>
      <p:sp>
        <p:nvSpPr>
          <p:cNvPr id="3" name="Text Placeholder 2"/>
          <p:cNvSpPr>
            <a:spLocks noGrp="1"/>
          </p:cNvSpPr>
          <p:nvPr>
            <p:ph type="body" idx="2"/>
          </p:nvPr>
        </p:nvSpPr>
        <p:spPr>
          <a:xfrm>
            <a:off x="6781800" y="1600200"/>
            <a:ext cx="2038672" cy="4781128"/>
          </a:xfrm>
        </p:spPr>
        <p:txBody>
          <a:bodyPr>
            <a:normAutofit/>
          </a:bodyPr>
          <a:lstStyle/>
          <a:p>
            <a:pPr marL="342900" indent="-342900">
              <a:buAutoNum type="arabicPeriod"/>
            </a:pPr>
            <a:r>
              <a:rPr lang="en-US" dirty="0" smtClean="0"/>
              <a:t>X86_CR4_SMAP</a:t>
            </a:r>
            <a:endParaRPr lang="en-US" altLang="zh-CN" dirty="0" smtClean="0"/>
          </a:p>
          <a:p>
            <a:pPr marL="342900" indent="-342900">
              <a:buAutoNum type="arabicPeriod"/>
            </a:pPr>
            <a:r>
              <a:rPr lang="en-US" altLang="zh-CN" dirty="0" smtClean="0"/>
              <a:t>In </a:t>
            </a:r>
            <a:r>
              <a:rPr lang="en-US" altLang="zh-CN" dirty="0" err="1" smtClean="0"/>
              <a:t>syscall</a:t>
            </a:r>
            <a:r>
              <a:rPr lang="en-US" altLang="zh-CN" dirty="0" smtClean="0"/>
              <a:t> user pass arguments as well</a:t>
            </a:r>
          </a:p>
          <a:p>
            <a:pPr marL="342900" indent="-342900">
              <a:buAutoNum type="arabicPeriod"/>
            </a:pPr>
            <a:r>
              <a:rPr lang="en-US" altLang="zh-CN" dirty="0" smtClean="0"/>
              <a:t>Those arguments have to be </a:t>
            </a:r>
            <a:r>
              <a:rPr lang="en-US" altLang="zh-CN" dirty="0" err="1" smtClean="0"/>
              <a:t>readed</a:t>
            </a:r>
            <a:endParaRPr lang="en-US" altLang="zh-CN" dirty="0" smtClean="0"/>
          </a:p>
          <a:p>
            <a:pPr marL="342900" indent="-342900">
              <a:buAutoNum type="arabicPeriod"/>
            </a:pPr>
            <a:r>
              <a:rPr lang="en-US" altLang="zh-CN" dirty="0" smtClean="0"/>
              <a:t>No unified method for read / write those inputs is problem for enabling SMAP</a:t>
            </a:r>
            <a:endParaRPr lang="zh-CN" altLang="en-US" dirty="0"/>
          </a:p>
        </p:txBody>
      </p:sp>
      <p:sp>
        <p:nvSpPr>
          <p:cNvPr id="4" name="Title 3"/>
          <p:cNvSpPr>
            <a:spLocks noGrp="1"/>
          </p:cNvSpPr>
          <p:nvPr>
            <p:ph type="title"/>
          </p:nvPr>
        </p:nvSpPr>
        <p:spPr/>
        <p:txBody>
          <a:bodyPr/>
          <a:lstStyle/>
          <a:p>
            <a:r>
              <a:rPr lang="en-US" altLang="zh-CN" dirty="0" smtClean="0"/>
              <a:t>SMAP</a:t>
            </a:r>
            <a:endParaRPr lang="zh-CN" altLang="en-US" dirty="0"/>
          </a:p>
        </p:txBody>
      </p:sp>
    </p:spTree>
    <p:extLst>
      <p:ext uri="{BB962C8B-B14F-4D97-AF65-F5344CB8AC3E}">
        <p14:creationId xmlns:p14="http://schemas.microsoft.com/office/powerpoint/2010/main" val="15516986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altLang="zh-CN" dirty="0" smtClean="0"/>
              <a:t>protect</a:t>
            </a:r>
            <a:endParaRPr lang="zh-CN" altLang="en-US" dirty="0"/>
          </a:p>
        </p:txBody>
      </p:sp>
      <p:sp>
        <p:nvSpPr>
          <p:cNvPr id="3" name="Content Placeholder 2"/>
          <p:cNvSpPr>
            <a:spLocks noGrp="1"/>
          </p:cNvSpPr>
          <p:nvPr>
            <p:ph sz="half" idx="2"/>
          </p:nvPr>
        </p:nvSpPr>
        <p:spPr/>
        <p:txBody>
          <a:bodyPr>
            <a:normAutofit fontScale="92500" lnSpcReduction="10000"/>
          </a:bodyPr>
          <a:lstStyle/>
          <a:p>
            <a:r>
              <a:rPr lang="en-US" altLang="zh-CN" dirty="0" smtClean="0"/>
              <a:t>Exec on cpl3 data in supervisor mode will BSOD</a:t>
            </a:r>
          </a:p>
          <a:p>
            <a:r>
              <a:rPr lang="en-US" altLang="zh-CN" dirty="0" smtClean="0"/>
              <a:t>Access on cpl3 data in supervisor mode will BSOD as well</a:t>
            </a:r>
          </a:p>
          <a:p>
            <a:r>
              <a:rPr lang="en-US" altLang="zh-CN" dirty="0" smtClean="0"/>
              <a:t>In exploitation you have to use only kernel mode data</a:t>
            </a:r>
            <a:endParaRPr lang="en-US" altLang="zh-CN" dirty="0"/>
          </a:p>
          <a:p>
            <a:r>
              <a:rPr lang="en-US" altLang="zh-CN" dirty="0" smtClean="0"/>
              <a:t>That means you should to have some sort of info leak</a:t>
            </a:r>
          </a:p>
        </p:txBody>
      </p:sp>
      <p:sp>
        <p:nvSpPr>
          <p:cNvPr id="4" name="Content Placeholder 3"/>
          <p:cNvSpPr>
            <a:spLocks noGrp="1"/>
          </p:cNvSpPr>
          <p:nvPr>
            <p:ph sz="quarter" idx="4"/>
          </p:nvPr>
        </p:nvSpPr>
        <p:spPr/>
        <p:txBody>
          <a:bodyPr>
            <a:normAutofit lnSpcReduction="10000"/>
          </a:bodyPr>
          <a:lstStyle/>
          <a:p>
            <a:r>
              <a:rPr lang="en-US" altLang="zh-CN" dirty="0" smtClean="0"/>
              <a:t>SMAP not enabled on windows yet</a:t>
            </a:r>
          </a:p>
          <a:p>
            <a:r>
              <a:rPr lang="en-US" altLang="zh-CN" dirty="0"/>
              <a:t>ROP or alternatives</a:t>
            </a:r>
          </a:p>
          <a:p>
            <a:r>
              <a:rPr lang="en-US" altLang="zh-CN" dirty="0"/>
              <a:t>Disable features (cr4)</a:t>
            </a:r>
          </a:p>
          <a:p>
            <a:r>
              <a:rPr lang="en-US" altLang="zh-CN" dirty="0"/>
              <a:t>Use pool overflows</a:t>
            </a:r>
          </a:p>
          <a:p>
            <a:r>
              <a:rPr lang="en-US" altLang="zh-CN" dirty="0"/>
              <a:t>Information leaks &amp; controlled data in kernel</a:t>
            </a:r>
          </a:p>
          <a:p>
            <a:r>
              <a:rPr lang="en-US" altLang="zh-CN" dirty="0"/>
              <a:t>Or do not step to kernel, just use RW capabilities</a:t>
            </a:r>
            <a:endParaRPr lang="zh-CN" altLang="en-US" dirty="0"/>
          </a:p>
          <a:p>
            <a:endParaRPr lang="zh-CN" altLang="en-US" dirty="0"/>
          </a:p>
        </p:txBody>
      </p:sp>
      <p:sp>
        <p:nvSpPr>
          <p:cNvPr id="5" name="Title 4"/>
          <p:cNvSpPr>
            <a:spLocks noGrp="1"/>
          </p:cNvSpPr>
          <p:nvPr>
            <p:ph type="title"/>
          </p:nvPr>
        </p:nvSpPr>
        <p:spPr/>
        <p:txBody>
          <a:bodyPr>
            <a:normAutofit/>
          </a:bodyPr>
          <a:lstStyle/>
          <a:p>
            <a:r>
              <a:rPr lang="en-US" altLang="zh-CN" dirty="0" smtClean="0"/>
              <a:t>cpl0 </a:t>
            </a:r>
            <a:r>
              <a:rPr lang="en-US" altLang="zh-CN" dirty="0" err="1" smtClean="0"/>
              <a:t>vs</a:t>
            </a:r>
            <a:r>
              <a:rPr lang="en-US" altLang="zh-CN" dirty="0" smtClean="0"/>
              <a:t> cpl3		      [SMEP &amp; SMAP]</a:t>
            </a:r>
            <a:endParaRPr lang="zh-CN" altLang="en-US" dirty="0"/>
          </a:p>
        </p:txBody>
      </p:sp>
      <p:sp>
        <p:nvSpPr>
          <p:cNvPr id="6" name="Text Placeholder 5"/>
          <p:cNvSpPr>
            <a:spLocks noGrp="1"/>
          </p:cNvSpPr>
          <p:nvPr>
            <p:ph type="body" idx="3"/>
          </p:nvPr>
        </p:nvSpPr>
        <p:spPr/>
        <p:txBody>
          <a:bodyPr/>
          <a:lstStyle/>
          <a:p>
            <a:r>
              <a:rPr lang="en-US" altLang="zh-CN" dirty="0" smtClean="0"/>
              <a:t>bypass</a:t>
            </a:r>
            <a:endParaRPr lang="zh-CN" altLang="en-US" dirty="0"/>
          </a:p>
        </p:txBody>
      </p:sp>
      <p:sp>
        <p:nvSpPr>
          <p:cNvPr id="8" name="Rectangle 7"/>
          <p:cNvSpPr/>
          <p:nvPr/>
        </p:nvSpPr>
        <p:spPr>
          <a:xfrm>
            <a:off x="2195736" y="5877272"/>
            <a:ext cx="5760640" cy="369332"/>
          </a:xfrm>
          <a:prstGeom prst="rect">
            <a:avLst/>
          </a:prstGeom>
        </p:spPr>
        <p:txBody>
          <a:bodyPr wrap="square">
            <a:spAutoFit/>
          </a:bodyPr>
          <a:lstStyle/>
          <a:p>
            <a:r>
              <a:rPr lang="en-US" dirty="0"/>
              <a:t>https://software.intel.com/en-us/isa-extensions</a:t>
            </a:r>
          </a:p>
        </p:txBody>
      </p:sp>
    </p:spTree>
    <p:extLst>
      <p:ext uri="{BB962C8B-B14F-4D97-AF65-F5344CB8AC3E}">
        <p14:creationId xmlns:p14="http://schemas.microsoft.com/office/powerpoint/2010/main" val="5024265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1050436" y="4941168"/>
            <a:ext cx="1984248" cy="1440160"/>
          </a:xfrm>
        </p:spPr>
        <p:txBody>
          <a:bodyPr/>
          <a:lstStyle/>
          <a:p>
            <a:pPr marL="342900" indent="-342900">
              <a:buFont typeface="Wingdings" panose="05000000000000000000" pitchFamily="2" charset="2"/>
              <a:buChar char="Ø"/>
            </a:pPr>
            <a:r>
              <a:rPr lang="en-US" altLang="zh-CN" dirty="0" smtClean="0"/>
              <a:t>Randomization of module addresses</a:t>
            </a:r>
          </a:p>
        </p:txBody>
      </p:sp>
      <p:pic>
        <p:nvPicPr>
          <p:cNvPr id="7" name="Picture 6"/>
          <p:cNvPicPr>
            <a:picLocks noChangeAspect="1"/>
          </p:cNvPicPr>
          <p:nvPr/>
        </p:nvPicPr>
        <p:blipFill>
          <a:blip r:embed="rId2"/>
          <a:stretch>
            <a:fillRect/>
          </a:stretch>
        </p:blipFill>
        <p:spPr>
          <a:xfrm>
            <a:off x="1067340" y="946422"/>
            <a:ext cx="6984776" cy="3994746"/>
          </a:xfrm>
          <a:prstGeom prst="rect">
            <a:avLst/>
          </a:prstGeom>
        </p:spPr>
      </p:pic>
      <p:sp>
        <p:nvSpPr>
          <p:cNvPr id="10" name="Text Placeholder 2"/>
          <p:cNvSpPr txBox="1">
            <a:spLocks/>
          </p:cNvSpPr>
          <p:nvPr/>
        </p:nvSpPr>
        <p:spPr>
          <a:xfrm>
            <a:off x="3570716" y="5089038"/>
            <a:ext cx="1984248" cy="1292290"/>
          </a:xfrm>
          <a:prstGeom prst="rect">
            <a:avLst/>
          </a:prstGeom>
        </p:spPr>
        <p:txBody>
          <a:bodyPr vert="horz" tIns="45720" bIns="45720" anchor="t" anchorCtr="0">
            <a:normAutofit/>
          </a:bodyPr>
          <a:lstStyle>
            <a:lvl1pPr marL="0" indent="0" algn="l" rtl="0" eaLnBrk="1" latinLnBrk="0" hangingPunct="1">
              <a:lnSpc>
                <a:spcPts val="2400"/>
              </a:lnSpc>
              <a:spcBef>
                <a:spcPts val="600"/>
              </a:spcBef>
              <a:spcAft>
                <a:spcPts val="1000"/>
              </a:spcAft>
              <a:buClr>
                <a:schemeClr val="accent2"/>
              </a:buClr>
              <a:buSzPct val="85000"/>
              <a:buFont typeface="Wingdings 2"/>
              <a:buNone/>
              <a:defRPr sz="1600" kern="1200">
                <a:solidFill>
                  <a:schemeClr val="tx2"/>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None/>
              <a:defRPr sz="12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None/>
              <a:defRPr sz="10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None/>
              <a:defRPr sz="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None/>
              <a:defRPr sz="9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sz="1500" kern="1200">
                <a:solidFill>
                  <a:schemeClr val="tx1"/>
                </a:solidFill>
                <a:latin typeface="+mn-lt"/>
                <a:ea typeface="+mn-ea"/>
                <a:cs typeface="+mn-cs"/>
              </a:defRPr>
            </a:lvl9pPr>
          </a:lstStyle>
          <a:p>
            <a:pPr marL="342900" indent="-342900">
              <a:buFont typeface="Wingdings" panose="05000000000000000000" pitchFamily="2" charset="2"/>
              <a:buChar char="Ø"/>
            </a:pPr>
            <a:r>
              <a:rPr lang="en-US" altLang="zh-CN" dirty="0" smtClean="0"/>
              <a:t>Randomization of pool addresses</a:t>
            </a:r>
          </a:p>
        </p:txBody>
      </p:sp>
      <p:sp>
        <p:nvSpPr>
          <p:cNvPr id="11" name="Text Placeholder 2"/>
          <p:cNvSpPr txBox="1">
            <a:spLocks/>
          </p:cNvSpPr>
          <p:nvPr/>
        </p:nvSpPr>
        <p:spPr>
          <a:xfrm>
            <a:off x="5874972" y="4941168"/>
            <a:ext cx="1984248" cy="1728192"/>
          </a:xfrm>
          <a:prstGeom prst="rect">
            <a:avLst/>
          </a:prstGeom>
        </p:spPr>
        <p:txBody>
          <a:bodyPr vert="horz" tIns="45720" bIns="45720" anchor="t" anchorCtr="0">
            <a:normAutofit/>
          </a:bodyPr>
          <a:lstStyle>
            <a:lvl1pPr marL="0" indent="0" algn="l" rtl="0" eaLnBrk="1" latinLnBrk="0" hangingPunct="1">
              <a:lnSpc>
                <a:spcPts val="2400"/>
              </a:lnSpc>
              <a:spcBef>
                <a:spcPts val="600"/>
              </a:spcBef>
              <a:spcAft>
                <a:spcPts val="1000"/>
              </a:spcAft>
              <a:buClr>
                <a:schemeClr val="accent2"/>
              </a:buClr>
              <a:buSzPct val="85000"/>
              <a:buFont typeface="Wingdings 2"/>
              <a:buNone/>
              <a:defRPr sz="1600" kern="1200">
                <a:solidFill>
                  <a:schemeClr val="tx2"/>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None/>
              <a:defRPr sz="12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None/>
              <a:defRPr sz="10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None/>
              <a:defRPr sz="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None/>
              <a:defRPr sz="9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sz="1500" kern="1200">
                <a:solidFill>
                  <a:schemeClr val="tx1"/>
                </a:solidFill>
                <a:latin typeface="+mn-lt"/>
                <a:ea typeface="+mn-ea"/>
                <a:cs typeface="+mn-cs"/>
              </a:defRPr>
            </a:lvl9pPr>
          </a:lstStyle>
          <a:p>
            <a:pPr marL="342900" indent="-342900">
              <a:buFont typeface="Wingdings" panose="05000000000000000000" pitchFamily="2" charset="2"/>
              <a:buChar char="Ø"/>
            </a:pPr>
            <a:r>
              <a:rPr lang="en-US" altLang="zh-CN" dirty="0" smtClean="0"/>
              <a:t>When you do not know where your target is then is hard to attack</a:t>
            </a:r>
          </a:p>
        </p:txBody>
      </p:sp>
      <p:sp>
        <p:nvSpPr>
          <p:cNvPr id="12" name="Title 4"/>
          <p:cNvSpPr>
            <a:spLocks noGrp="1"/>
          </p:cNvSpPr>
          <p:nvPr>
            <p:ph type="title"/>
          </p:nvPr>
        </p:nvSpPr>
        <p:spPr>
          <a:xfrm>
            <a:off x="3923928" y="356656"/>
            <a:ext cx="1800200" cy="535409"/>
          </a:xfrm>
        </p:spPr>
        <p:txBody>
          <a:bodyPr>
            <a:noAutofit/>
          </a:bodyPr>
          <a:lstStyle/>
          <a:p>
            <a:r>
              <a:rPr lang="en-US" altLang="zh-CN" sz="3000" dirty="0" smtClean="0"/>
              <a:t>KASLR</a:t>
            </a:r>
            <a:endParaRPr lang="zh-CN" altLang="en-US" sz="3000" dirty="0"/>
          </a:p>
        </p:txBody>
      </p:sp>
    </p:spTree>
    <p:extLst>
      <p:ext uri="{BB962C8B-B14F-4D97-AF65-F5344CB8AC3E}">
        <p14:creationId xmlns:p14="http://schemas.microsoft.com/office/powerpoint/2010/main" val="18381209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altLang="zh-CN" dirty="0" smtClean="0"/>
              <a:t>protect</a:t>
            </a:r>
            <a:endParaRPr lang="zh-CN" altLang="en-US" dirty="0"/>
          </a:p>
        </p:txBody>
      </p:sp>
      <p:sp>
        <p:nvSpPr>
          <p:cNvPr id="3" name="Content Placeholder 2"/>
          <p:cNvSpPr>
            <a:spLocks noGrp="1"/>
          </p:cNvSpPr>
          <p:nvPr>
            <p:ph sz="half" idx="2"/>
          </p:nvPr>
        </p:nvSpPr>
        <p:spPr/>
        <p:txBody>
          <a:bodyPr/>
          <a:lstStyle/>
          <a:p>
            <a:r>
              <a:rPr lang="en-US" altLang="zh-CN" dirty="0" smtClean="0"/>
              <a:t>You can not predict where kernel modules resides</a:t>
            </a:r>
          </a:p>
          <a:p>
            <a:r>
              <a:rPr lang="en-US" altLang="zh-CN" dirty="0" smtClean="0"/>
              <a:t>You can not hardcode ROP chain anymore</a:t>
            </a:r>
          </a:p>
          <a:p>
            <a:r>
              <a:rPr lang="en-US" altLang="zh-CN" dirty="0" smtClean="0"/>
              <a:t>You are not able to predict base of pools</a:t>
            </a:r>
            <a:endParaRPr lang="zh-CN" altLang="en-US" dirty="0"/>
          </a:p>
        </p:txBody>
      </p:sp>
      <p:sp>
        <p:nvSpPr>
          <p:cNvPr id="4" name="Content Placeholder 3"/>
          <p:cNvSpPr>
            <a:spLocks noGrp="1"/>
          </p:cNvSpPr>
          <p:nvPr>
            <p:ph sz="quarter" idx="4"/>
          </p:nvPr>
        </p:nvSpPr>
        <p:spPr/>
        <p:txBody>
          <a:bodyPr/>
          <a:lstStyle/>
          <a:p>
            <a:r>
              <a:rPr lang="en-US" altLang="zh-CN" dirty="0" smtClean="0"/>
              <a:t>Info leak</a:t>
            </a:r>
          </a:p>
          <a:p>
            <a:r>
              <a:rPr lang="en-US" altLang="zh-CN" dirty="0" smtClean="0"/>
              <a:t>Timing attack</a:t>
            </a:r>
          </a:p>
          <a:p>
            <a:r>
              <a:rPr lang="en-US" altLang="zh-CN" dirty="0" smtClean="0"/>
              <a:t>Target pool overflows</a:t>
            </a:r>
          </a:p>
          <a:p>
            <a:r>
              <a:rPr lang="en-US" altLang="zh-CN" dirty="0" smtClean="0"/>
              <a:t>Target stack corruption</a:t>
            </a:r>
          </a:p>
        </p:txBody>
      </p:sp>
      <p:sp>
        <p:nvSpPr>
          <p:cNvPr id="5" name="Title 4"/>
          <p:cNvSpPr>
            <a:spLocks noGrp="1"/>
          </p:cNvSpPr>
          <p:nvPr>
            <p:ph type="title"/>
          </p:nvPr>
        </p:nvSpPr>
        <p:spPr/>
        <p:txBody>
          <a:bodyPr/>
          <a:lstStyle/>
          <a:p>
            <a:r>
              <a:rPr lang="en-US" altLang="zh-CN" dirty="0" smtClean="0"/>
              <a:t>KASLR</a:t>
            </a:r>
            <a:endParaRPr lang="zh-CN" altLang="en-US" dirty="0"/>
          </a:p>
        </p:txBody>
      </p:sp>
      <p:sp>
        <p:nvSpPr>
          <p:cNvPr id="6" name="Text Placeholder 5"/>
          <p:cNvSpPr>
            <a:spLocks noGrp="1"/>
          </p:cNvSpPr>
          <p:nvPr>
            <p:ph type="body" idx="3"/>
          </p:nvPr>
        </p:nvSpPr>
        <p:spPr/>
        <p:txBody>
          <a:bodyPr/>
          <a:lstStyle/>
          <a:p>
            <a:r>
              <a:rPr lang="en-US" altLang="zh-CN" dirty="0" smtClean="0"/>
              <a:t>bypass</a:t>
            </a:r>
            <a:endParaRPr lang="zh-CN" altLang="en-US" dirty="0"/>
          </a:p>
        </p:txBody>
      </p:sp>
    </p:spTree>
    <p:extLst>
      <p:ext uri="{BB962C8B-B14F-4D97-AF65-F5344CB8AC3E}">
        <p14:creationId xmlns:p14="http://schemas.microsoft.com/office/powerpoint/2010/main" val="31296360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6781800" y="1600200"/>
            <a:ext cx="1984248" cy="4853136"/>
          </a:xfrm>
        </p:spPr>
        <p:txBody>
          <a:bodyPr>
            <a:normAutofit fontScale="92500"/>
          </a:bodyPr>
          <a:lstStyle/>
          <a:p>
            <a:pPr marL="342900" indent="-342900">
              <a:buAutoNum type="arabicPeriod"/>
            </a:pPr>
            <a:r>
              <a:rPr lang="en-US" altLang="zh-CN" dirty="0" smtClean="0"/>
              <a:t>different pools in kernel address space</a:t>
            </a:r>
          </a:p>
          <a:p>
            <a:pPr marL="342900" indent="-342900">
              <a:buAutoNum type="arabicPeriod"/>
            </a:pPr>
            <a:r>
              <a:rPr lang="en-US" altLang="zh-CN" dirty="0" smtClean="0"/>
              <a:t>Pools are placeholders for </a:t>
            </a:r>
            <a:r>
              <a:rPr lang="en-US" altLang="zh-CN" b="1" dirty="0" smtClean="0">
                <a:solidFill>
                  <a:srgbClr val="00B050"/>
                </a:solidFill>
              </a:rPr>
              <a:t>different</a:t>
            </a:r>
            <a:r>
              <a:rPr lang="en-US" altLang="zh-CN" dirty="0" smtClean="0">
                <a:solidFill>
                  <a:srgbClr val="00B050"/>
                </a:solidFill>
              </a:rPr>
              <a:t> </a:t>
            </a:r>
            <a:r>
              <a:rPr lang="en-US" altLang="zh-CN" dirty="0" smtClean="0"/>
              <a:t>objects</a:t>
            </a:r>
          </a:p>
          <a:p>
            <a:pPr marL="342900" indent="-342900">
              <a:buAutoNum type="arabicPeriod"/>
            </a:pPr>
            <a:r>
              <a:rPr lang="en-US" altLang="zh-CN" dirty="0" smtClean="0"/>
              <a:t>X64 virtual address space &gt; physical space</a:t>
            </a:r>
          </a:p>
          <a:p>
            <a:pPr marL="342900" indent="-342900">
              <a:buAutoNum type="arabicPeriod"/>
            </a:pPr>
            <a:r>
              <a:rPr lang="en-US" altLang="zh-CN" dirty="0" smtClean="0"/>
              <a:t>Can not touch unused virtual space, BSOD otherwise</a:t>
            </a:r>
            <a:endParaRPr lang="zh-CN" altLang="en-US" dirty="0"/>
          </a:p>
        </p:txBody>
      </p:sp>
      <p:sp>
        <p:nvSpPr>
          <p:cNvPr id="4" name="Title 3"/>
          <p:cNvSpPr>
            <a:spLocks noGrp="1"/>
          </p:cNvSpPr>
          <p:nvPr>
            <p:ph type="title"/>
          </p:nvPr>
        </p:nvSpPr>
        <p:spPr/>
        <p:txBody>
          <a:bodyPr/>
          <a:lstStyle/>
          <a:p>
            <a:r>
              <a:rPr lang="en-US" altLang="zh-CN" dirty="0" err="1" smtClean="0"/>
              <a:t>PooL</a:t>
            </a:r>
            <a:r>
              <a:rPr lang="en-US" altLang="zh-CN" dirty="0" smtClean="0"/>
              <a:t> separation</a:t>
            </a:r>
            <a:br>
              <a:rPr lang="en-US" altLang="zh-CN" dirty="0" smtClean="0"/>
            </a:br>
            <a:r>
              <a:rPr lang="en-US" altLang="zh-CN" dirty="0" smtClean="0"/>
              <a:t>               &amp; </a:t>
            </a:r>
            <a:br>
              <a:rPr lang="en-US" altLang="zh-CN" dirty="0" smtClean="0"/>
            </a:br>
            <a:r>
              <a:rPr lang="en-US" altLang="zh-CN" dirty="0" smtClean="0"/>
              <a:t>   x64 </a:t>
            </a:r>
            <a:r>
              <a:rPr lang="en-US" altLang="zh-CN" dirty="0" err="1" smtClean="0"/>
              <a:t>addr</a:t>
            </a:r>
            <a:r>
              <a:rPr lang="en-US" altLang="zh-CN" dirty="0" smtClean="0"/>
              <a:t> space</a:t>
            </a:r>
            <a:endParaRPr lang="zh-CN" altLang="en-US" dirty="0"/>
          </a:p>
        </p:txBody>
      </p:sp>
      <p:pic>
        <p:nvPicPr>
          <p:cNvPr id="5" name="Picture 4"/>
          <p:cNvPicPr>
            <a:picLocks noChangeAspect="1"/>
          </p:cNvPicPr>
          <p:nvPr/>
        </p:nvPicPr>
        <p:blipFill>
          <a:blip r:embed="rId2"/>
          <a:stretch>
            <a:fillRect/>
          </a:stretch>
        </p:blipFill>
        <p:spPr>
          <a:xfrm>
            <a:off x="264566" y="3220754"/>
            <a:ext cx="4638709" cy="2495568"/>
          </a:xfrm>
          <a:prstGeom prst="rect">
            <a:avLst/>
          </a:prstGeom>
        </p:spPr>
      </p:pic>
      <p:pic>
        <p:nvPicPr>
          <p:cNvPr id="6" name="Picture 5"/>
          <p:cNvPicPr>
            <a:picLocks noChangeAspect="1"/>
          </p:cNvPicPr>
          <p:nvPr/>
        </p:nvPicPr>
        <p:blipFill>
          <a:blip r:embed="rId3"/>
          <a:stretch>
            <a:fillRect/>
          </a:stretch>
        </p:blipFill>
        <p:spPr>
          <a:xfrm>
            <a:off x="395536" y="332656"/>
            <a:ext cx="4376770" cy="3638577"/>
          </a:xfrm>
          <a:prstGeom prst="rect">
            <a:avLst/>
          </a:prstGeom>
        </p:spPr>
      </p:pic>
      <p:sp>
        <p:nvSpPr>
          <p:cNvPr id="8" name="Rectangle 7"/>
          <p:cNvSpPr/>
          <p:nvPr/>
        </p:nvSpPr>
        <p:spPr>
          <a:xfrm>
            <a:off x="417578" y="5805264"/>
            <a:ext cx="3944670" cy="369332"/>
          </a:xfrm>
          <a:prstGeom prst="rect">
            <a:avLst/>
          </a:prstGeom>
        </p:spPr>
        <p:txBody>
          <a:bodyPr wrap="none">
            <a:spAutoFit/>
          </a:bodyPr>
          <a:lstStyle/>
          <a:p>
            <a:r>
              <a:rPr lang="en-US" dirty="0"/>
              <a:t>http://www.alex-ionescu.com/?</a:t>
            </a:r>
            <a:r>
              <a:rPr lang="en-US" dirty="0" smtClean="0"/>
              <a:t>p=246</a:t>
            </a:r>
            <a:endParaRPr lang="en-US" dirty="0"/>
          </a:p>
        </p:txBody>
      </p:sp>
      <p:pic>
        <p:nvPicPr>
          <p:cNvPr id="7" name="Picture 6"/>
          <p:cNvPicPr>
            <a:picLocks noChangeAspect="1"/>
          </p:cNvPicPr>
          <p:nvPr/>
        </p:nvPicPr>
        <p:blipFill>
          <a:blip r:embed="rId4"/>
          <a:stretch>
            <a:fillRect/>
          </a:stretch>
        </p:blipFill>
        <p:spPr>
          <a:xfrm>
            <a:off x="4617484" y="2117205"/>
            <a:ext cx="2581077" cy="2207097"/>
          </a:xfrm>
          <a:prstGeom prst="rect">
            <a:avLst/>
          </a:prstGeom>
        </p:spPr>
      </p:pic>
    </p:spTree>
    <p:extLst>
      <p:ext uri="{BB962C8B-B14F-4D97-AF65-F5344CB8AC3E}">
        <p14:creationId xmlns:p14="http://schemas.microsoft.com/office/powerpoint/2010/main" val="31610297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19928" y="620688"/>
            <a:ext cx="6631379" cy="5123953"/>
          </a:xfrm>
          <a:prstGeom prst="rect">
            <a:avLst/>
          </a:prstGeom>
        </p:spPr>
      </p:pic>
      <p:sp>
        <p:nvSpPr>
          <p:cNvPr id="6" name="Text Placeholder 2"/>
          <p:cNvSpPr>
            <a:spLocks noGrp="1"/>
          </p:cNvSpPr>
          <p:nvPr>
            <p:ph type="body" idx="2"/>
          </p:nvPr>
        </p:nvSpPr>
        <p:spPr>
          <a:xfrm>
            <a:off x="6732240" y="2051720"/>
            <a:ext cx="2304256" cy="4113584"/>
          </a:xfrm>
        </p:spPr>
        <p:txBody>
          <a:bodyPr>
            <a:normAutofit/>
          </a:bodyPr>
          <a:lstStyle/>
          <a:p>
            <a:pPr marL="342900" indent="-342900">
              <a:buAutoNum type="arabicPeriod"/>
            </a:pPr>
            <a:r>
              <a:rPr lang="en-US" altLang="zh-CN" dirty="0" smtClean="0"/>
              <a:t>Randomized </a:t>
            </a:r>
            <a:r>
              <a:rPr lang="en-US" altLang="zh-CN" dirty="0" err="1" smtClean="0"/>
              <a:t>allocs</a:t>
            </a:r>
            <a:endParaRPr lang="en-US" altLang="zh-CN" dirty="0" smtClean="0"/>
          </a:p>
          <a:p>
            <a:pPr marL="342900" indent="-342900">
              <a:buAutoNum type="arabicPeriod"/>
            </a:pPr>
            <a:r>
              <a:rPr lang="en-US" altLang="zh-CN" dirty="0" smtClean="0"/>
              <a:t>Big pools not</a:t>
            </a:r>
          </a:p>
          <a:p>
            <a:pPr marL="342900" indent="-342900">
              <a:buAutoNum type="arabicPeriod"/>
            </a:pPr>
            <a:r>
              <a:rPr lang="en-US" altLang="zh-CN" dirty="0" smtClean="0"/>
              <a:t>A lot of times direct control for </a:t>
            </a:r>
            <a:r>
              <a:rPr lang="en-US" altLang="zh-CN" dirty="0" err="1" smtClean="0"/>
              <a:t>alloc</a:t>
            </a:r>
            <a:r>
              <a:rPr lang="en-US" altLang="zh-CN" dirty="0" smtClean="0"/>
              <a:t> &amp; free, from user mode</a:t>
            </a:r>
          </a:p>
          <a:p>
            <a:pPr marL="342900" indent="-342900">
              <a:buAutoNum type="arabicPeriod"/>
            </a:pPr>
            <a:r>
              <a:rPr lang="en-US" altLang="zh-CN" dirty="0" smtClean="0"/>
              <a:t>Epic when data :   </a:t>
            </a:r>
            <a:br>
              <a:rPr lang="en-US" altLang="zh-CN" dirty="0" smtClean="0"/>
            </a:br>
            <a:r>
              <a:rPr lang="en-US" altLang="zh-CN" dirty="0" smtClean="0"/>
              <a:t>      1 : 1 </a:t>
            </a:r>
            <a:br>
              <a:rPr lang="en-US" altLang="zh-CN" dirty="0" smtClean="0"/>
            </a:br>
            <a:r>
              <a:rPr lang="en-US" altLang="zh-CN" dirty="0" smtClean="0"/>
              <a:t>user : kernel</a:t>
            </a:r>
            <a:endParaRPr lang="zh-CN" altLang="en-US" dirty="0"/>
          </a:p>
        </p:txBody>
      </p:sp>
      <p:sp>
        <p:nvSpPr>
          <p:cNvPr id="7" name="Title 3"/>
          <p:cNvSpPr>
            <a:spLocks noGrp="1"/>
          </p:cNvSpPr>
          <p:nvPr>
            <p:ph type="title"/>
          </p:nvPr>
        </p:nvSpPr>
        <p:spPr>
          <a:xfrm>
            <a:off x="6704592" y="764704"/>
            <a:ext cx="1981200" cy="1066800"/>
          </a:xfrm>
        </p:spPr>
        <p:txBody>
          <a:bodyPr/>
          <a:lstStyle/>
          <a:p>
            <a:r>
              <a:rPr lang="en-US" altLang="zh-CN" dirty="0" smtClean="0"/>
              <a:t>      </a:t>
            </a:r>
            <a:r>
              <a:rPr lang="en-US" altLang="zh-CN" dirty="0" err="1" smtClean="0"/>
              <a:t>Alloc</a:t>
            </a:r>
            <a:r>
              <a:rPr lang="en-US" altLang="zh-CN" dirty="0" smtClean="0"/>
              <a:t> &amp; Free</a:t>
            </a:r>
            <a:br>
              <a:rPr lang="en-US" altLang="zh-CN" dirty="0" smtClean="0"/>
            </a:br>
            <a:r>
              <a:rPr lang="en-US" altLang="zh-CN" dirty="0" smtClean="0"/>
              <a:t>                </a:t>
            </a:r>
            <a:r>
              <a:rPr lang="en-US" altLang="zh-CN" dirty="0" err="1" smtClean="0"/>
              <a:t>vs</a:t>
            </a:r>
            <a:r>
              <a:rPr lang="en-US" altLang="zh-CN" dirty="0" smtClean="0"/>
              <a:t/>
            </a:r>
            <a:br>
              <a:rPr lang="en-US" altLang="zh-CN" dirty="0" smtClean="0"/>
            </a:br>
            <a:r>
              <a:rPr lang="en-US" altLang="zh-CN" dirty="0" smtClean="0"/>
              <a:t>pool </a:t>
            </a:r>
            <a:r>
              <a:rPr lang="en-US" altLang="zh-CN" dirty="0" err="1" smtClean="0"/>
              <a:t>managment</a:t>
            </a:r>
            <a:endParaRPr lang="zh-CN" altLang="en-US" dirty="0"/>
          </a:p>
        </p:txBody>
      </p:sp>
    </p:spTree>
    <p:extLst>
      <p:ext uri="{BB962C8B-B14F-4D97-AF65-F5344CB8AC3E}">
        <p14:creationId xmlns:p14="http://schemas.microsoft.com/office/powerpoint/2010/main" val="9221871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altLang="zh-CN" dirty="0" smtClean="0"/>
              <a:t>protect</a:t>
            </a:r>
            <a:endParaRPr lang="zh-CN" altLang="en-US" dirty="0"/>
          </a:p>
        </p:txBody>
      </p:sp>
      <p:sp>
        <p:nvSpPr>
          <p:cNvPr id="3" name="Content Placeholder 2"/>
          <p:cNvSpPr>
            <a:spLocks noGrp="1"/>
          </p:cNvSpPr>
          <p:nvPr>
            <p:ph sz="half" idx="2"/>
          </p:nvPr>
        </p:nvSpPr>
        <p:spPr/>
        <p:txBody>
          <a:bodyPr>
            <a:normAutofit fontScale="92500" lnSpcReduction="10000"/>
          </a:bodyPr>
          <a:lstStyle/>
          <a:p>
            <a:r>
              <a:rPr lang="en-US" altLang="zh-CN" dirty="0" smtClean="0"/>
              <a:t>Separation of different object – you can not touch object from different </a:t>
            </a:r>
            <a:r>
              <a:rPr lang="en-US" altLang="zh-CN" dirty="0"/>
              <a:t>pool with pool overflow </a:t>
            </a:r>
            <a:endParaRPr lang="en-US" altLang="zh-CN" dirty="0" smtClean="0"/>
          </a:p>
          <a:p>
            <a:r>
              <a:rPr lang="en-US" altLang="zh-CN" dirty="0" smtClean="0"/>
              <a:t>x64 address space introduce a lot of gaps (PAGE_NOACCESS), and environment for better usage of KASLR</a:t>
            </a:r>
          </a:p>
          <a:p>
            <a:r>
              <a:rPr lang="en-US" altLang="zh-CN" dirty="0" smtClean="0"/>
              <a:t>Pool spray far less effective</a:t>
            </a:r>
            <a:r>
              <a:rPr lang="en-US" altLang="zh-CN" dirty="0"/>
              <a:t> </a:t>
            </a:r>
            <a:r>
              <a:rPr lang="en-US" altLang="zh-CN" dirty="0" smtClean="0"/>
              <a:t>than before</a:t>
            </a:r>
            <a:endParaRPr lang="zh-CN" altLang="en-US" dirty="0"/>
          </a:p>
        </p:txBody>
      </p:sp>
      <p:sp>
        <p:nvSpPr>
          <p:cNvPr id="4" name="Content Placeholder 3"/>
          <p:cNvSpPr>
            <a:spLocks noGrp="1"/>
          </p:cNvSpPr>
          <p:nvPr>
            <p:ph sz="quarter" idx="4"/>
          </p:nvPr>
        </p:nvSpPr>
        <p:spPr/>
        <p:txBody>
          <a:bodyPr/>
          <a:lstStyle/>
          <a:p>
            <a:r>
              <a:rPr lang="en-US" altLang="zh-CN" dirty="0" smtClean="0"/>
              <a:t>Leak base of pool &amp; </a:t>
            </a:r>
            <a:br>
              <a:rPr lang="en-US" altLang="zh-CN" dirty="0" smtClean="0"/>
            </a:br>
            <a:r>
              <a:rPr lang="en-US" altLang="zh-CN" dirty="0" smtClean="0"/>
              <a:t>Pool spray</a:t>
            </a:r>
          </a:p>
          <a:p>
            <a:r>
              <a:rPr lang="en-US" altLang="zh-CN" dirty="0" smtClean="0"/>
              <a:t>Timing attacks &amp; </a:t>
            </a:r>
            <a:br>
              <a:rPr lang="en-US" altLang="zh-CN" dirty="0" smtClean="0"/>
            </a:br>
            <a:r>
              <a:rPr lang="en-US" altLang="zh-CN" dirty="0" smtClean="0"/>
              <a:t>pool spray</a:t>
            </a:r>
          </a:p>
          <a:p>
            <a:r>
              <a:rPr lang="en-US" altLang="zh-CN" dirty="0"/>
              <a:t>Pool </a:t>
            </a:r>
            <a:r>
              <a:rPr lang="en-US" altLang="zh-CN" dirty="0" smtClean="0"/>
              <a:t>overflow</a:t>
            </a:r>
          </a:p>
          <a:p>
            <a:r>
              <a:rPr lang="en-US" altLang="zh-CN" dirty="0" smtClean="0"/>
              <a:t>Object, on the pool, address </a:t>
            </a:r>
            <a:r>
              <a:rPr lang="en-US" altLang="zh-CN" dirty="0" smtClean="0"/>
              <a:t>leak</a:t>
            </a:r>
          </a:p>
          <a:p>
            <a:r>
              <a:rPr lang="en-US" altLang="zh-CN" dirty="0" smtClean="0"/>
              <a:t>Pool layout</a:t>
            </a:r>
            <a:endParaRPr lang="en-US" altLang="zh-CN" dirty="0"/>
          </a:p>
          <a:p>
            <a:endParaRPr lang="en-US" altLang="zh-CN" dirty="0" smtClean="0"/>
          </a:p>
          <a:p>
            <a:endParaRPr lang="zh-CN" altLang="en-US" dirty="0"/>
          </a:p>
        </p:txBody>
      </p:sp>
      <p:sp>
        <p:nvSpPr>
          <p:cNvPr id="5" name="Title 4"/>
          <p:cNvSpPr>
            <a:spLocks noGrp="1"/>
          </p:cNvSpPr>
          <p:nvPr>
            <p:ph type="title"/>
          </p:nvPr>
        </p:nvSpPr>
        <p:spPr/>
        <p:txBody>
          <a:bodyPr/>
          <a:lstStyle/>
          <a:p>
            <a:r>
              <a:rPr lang="en-US" altLang="zh-CN" dirty="0" smtClean="0"/>
              <a:t>Pool separation &amp; x64</a:t>
            </a:r>
            <a:endParaRPr lang="zh-CN" altLang="en-US" dirty="0"/>
          </a:p>
        </p:txBody>
      </p:sp>
      <p:sp>
        <p:nvSpPr>
          <p:cNvPr id="6" name="Text Placeholder 5"/>
          <p:cNvSpPr>
            <a:spLocks noGrp="1"/>
          </p:cNvSpPr>
          <p:nvPr>
            <p:ph type="body" idx="3"/>
          </p:nvPr>
        </p:nvSpPr>
        <p:spPr/>
        <p:txBody>
          <a:bodyPr/>
          <a:lstStyle/>
          <a:p>
            <a:r>
              <a:rPr lang="en-US" altLang="zh-CN" dirty="0" smtClean="0"/>
              <a:t>bypass</a:t>
            </a:r>
            <a:endParaRPr lang="zh-CN" altLang="en-US" dirty="0"/>
          </a:p>
        </p:txBody>
      </p:sp>
    </p:spTree>
    <p:extLst>
      <p:ext uri="{BB962C8B-B14F-4D97-AF65-F5344CB8AC3E}">
        <p14:creationId xmlns:p14="http://schemas.microsoft.com/office/powerpoint/2010/main" val="23485105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err="1" smtClean="0"/>
              <a:t>whoami</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Peter </a:t>
            </a:r>
            <a:r>
              <a:rPr lang="en-US" dirty="0" err="1" smtClean="0"/>
              <a:t>Hlavaty</a:t>
            </a:r>
            <a:r>
              <a:rPr lang="en-US" dirty="0" smtClean="0"/>
              <a:t>, </a:t>
            </a:r>
            <a:r>
              <a:rPr lang="en-US" dirty="0" smtClean="0">
                <a:latin typeface="Consolas" panose="020B0609020204030204" pitchFamily="49" charset="0"/>
                <a:cs typeface="Consolas" panose="020B0609020204030204" pitchFamily="49" charset="0"/>
              </a:rPr>
              <a:t>@zer0mem</a:t>
            </a:r>
          </a:p>
          <a:p>
            <a:r>
              <a:rPr lang="en-US" dirty="0" smtClean="0"/>
              <a:t>Senior security researcher at @K33nTeam</a:t>
            </a:r>
          </a:p>
          <a:p>
            <a:r>
              <a:rPr lang="en-US" dirty="0" smtClean="0"/>
              <a:t>Pwn2Own 2015 winner</a:t>
            </a:r>
          </a:p>
          <a:p>
            <a:r>
              <a:rPr lang="en-US" dirty="0" err="1" smtClean="0"/>
              <a:t>Wushu</a:t>
            </a:r>
            <a:r>
              <a:rPr lang="en-US" dirty="0" smtClean="0"/>
              <a:t> player </a:t>
            </a:r>
            <a:r>
              <a:rPr lang="en-US" dirty="0" smtClean="0">
                <a:sym typeface="Wingdings" panose="05000000000000000000" pitchFamily="2" charset="2"/>
              </a:rPr>
              <a:t></a:t>
            </a:r>
            <a:endParaRPr lang="en-US" dirty="0" smtClean="0"/>
          </a:p>
          <a:p>
            <a:r>
              <a:rPr lang="en-US" dirty="0" smtClean="0"/>
              <a:t>Speaker : </a:t>
            </a:r>
          </a:p>
          <a:p>
            <a:pPr lvl="1"/>
            <a:r>
              <a:rPr lang="en-US" dirty="0" smtClean="0"/>
              <a:t>syscan360 13</a:t>
            </a:r>
          </a:p>
          <a:p>
            <a:pPr lvl="1"/>
            <a:r>
              <a:rPr lang="en-US" altLang="zh-CN" dirty="0" err="1" smtClean="0"/>
              <a:t>zeronigths</a:t>
            </a:r>
            <a:r>
              <a:rPr lang="en-US" altLang="zh-CN" dirty="0" smtClean="0"/>
              <a:t> </a:t>
            </a:r>
            <a:r>
              <a:rPr lang="en-US" altLang="zh-CN" dirty="0"/>
              <a:t>13-14 </a:t>
            </a:r>
          </a:p>
          <a:p>
            <a:pPr lvl="1"/>
            <a:r>
              <a:rPr lang="en-US" dirty="0" err="1" smtClean="0"/>
              <a:t>nosuchcon</a:t>
            </a:r>
            <a:r>
              <a:rPr lang="en-US" dirty="0" smtClean="0"/>
              <a:t> 14</a:t>
            </a:r>
          </a:p>
          <a:p>
            <a:pPr lvl="1"/>
            <a:r>
              <a:rPr lang="en-US" dirty="0" err="1" smtClean="0"/>
              <a:t>xcon</a:t>
            </a:r>
            <a:r>
              <a:rPr lang="en-US" dirty="0" smtClean="0"/>
              <a:t> 14</a:t>
            </a:r>
          </a:p>
          <a:p>
            <a:pPr lvl="1"/>
            <a:r>
              <a:rPr lang="en-US" dirty="0" err="1" smtClean="0"/>
              <a:t>tetcon</a:t>
            </a:r>
            <a:r>
              <a:rPr lang="en-US" dirty="0" smtClean="0"/>
              <a:t> 15</a:t>
            </a:r>
          </a:p>
          <a:p>
            <a:pPr lvl="1"/>
            <a:r>
              <a:rPr lang="en-US" dirty="0" err="1" smtClean="0"/>
              <a:t>syscan</a:t>
            </a:r>
            <a:r>
              <a:rPr lang="en-US" dirty="0" smtClean="0"/>
              <a:t> 15</a:t>
            </a:r>
          </a:p>
          <a:p>
            <a:r>
              <a:rPr lang="en-US" dirty="0" err="1" smtClean="0"/>
              <a:t>Bloging</a:t>
            </a:r>
            <a:r>
              <a:rPr lang="en-US" dirty="0" smtClean="0"/>
              <a:t> :</a:t>
            </a:r>
          </a:p>
          <a:p>
            <a:pPr lvl="1"/>
            <a:r>
              <a:rPr lang="en-US" dirty="0" smtClean="0"/>
              <a:t>zer</a:t>
            </a:r>
            <a:r>
              <a:rPr lang="en-US" dirty="0" smtClean="0">
                <a:latin typeface="Agency FB" panose="020B0503020202020204" pitchFamily="34" charset="0"/>
              </a:rPr>
              <a:t>0</a:t>
            </a:r>
            <a:r>
              <a:rPr lang="en-US" dirty="0" smtClean="0"/>
              <a:t>mem.sk</a:t>
            </a:r>
          </a:p>
          <a:p>
            <a:pPr lvl="1"/>
            <a:r>
              <a:rPr lang="en-US" dirty="0" smtClean="0"/>
              <a:t>k33nteam.org/blog</a:t>
            </a:r>
          </a:p>
          <a:p>
            <a:r>
              <a:rPr lang="en-US" dirty="0" smtClean="0"/>
              <a:t>github.com/zer</a:t>
            </a:r>
            <a:r>
              <a:rPr lang="en-US" dirty="0" smtClean="0">
                <a:latin typeface="Agency FB" panose="020B0503020202020204" pitchFamily="34" charset="0"/>
              </a:rPr>
              <a:t>0</a:t>
            </a:r>
            <a:r>
              <a:rPr lang="en-US" dirty="0" smtClean="0"/>
              <a:t>mem</a:t>
            </a:r>
          </a:p>
          <a:p>
            <a:pPr lvl="1"/>
            <a:r>
              <a:rPr lang="en-US" dirty="0" err="1" smtClean="0"/>
              <a:t>MiniHypervisor</a:t>
            </a:r>
            <a:r>
              <a:rPr lang="en-US" dirty="0" smtClean="0"/>
              <a:t> project, </a:t>
            </a:r>
            <a:r>
              <a:rPr lang="en-US" dirty="0" err="1" smtClean="0"/>
              <a:t>DbiFuzz</a:t>
            </a:r>
            <a:r>
              <a:rPr lang="en-US" dirty="0" smtClean="0"/>
              <a:t> framework, html5 heap spray, …</a:t>
            </a:r>
          </a:p>
          <a:p>
            <a:pPr lvl="1"/>
            <a:r>
              <a:rPr lang="en-US" dirty="0" smtClean="0"/>
              <a:t>Developer for cc-</a:t>
            </a:r>
            <a:r>
              <a:rPr lang="en-US" dirty="0" err="1" smtClean="0"/>
              <a:t>shellcoding</a:t>
            </a:r>
            <a:r>
              <a:rPr lang="en-US" dirty="0" smtClean="0"/>
              <a:t> framework (github.com/k33nteam</a:t>
            </a:r>
            <a:r>
              <a:rPr lang="en-US" dirty="0"/>
              <a:t>)</a:t>
            </a:r>
          </a:p>
        </p:txBody>
      </p:sp>
      <p:pic>
        <p:nvPicPr>
          <p:cNvPr id="4" name="Picture 3"/>
          <p:cNvPicPr>
            <a:picLocks noChangeAspect="1"/>
          </p:cNvPicPr>
          <p:nvPr/>
        </p:nvPicPr>
        <p:blipFill>
          <a:blip r:embed="rId3"/>
          <a:stretch>
            <a:fillRect/>
          </a:stretch>
        </p:blipFill>
        <p:spPr>
          <a:xfrm>
            <a:off x="4427984" y="2564904"/>
            <a:ext cx="2232248" cy="2232248"/>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725981606"/>
              </p:ext>
            </p:extLst>
          </p:nvPr>
        </p:nvGraphicFramePr>
        <p:xfrm>
          <a:off x="-1620688" y="1052736"/>
          <a:ext cx="12241360" cy="4968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4"/>
          <p:cNvSpPr>
            <a:spLocks noGrp="1"/>
          </p:cNvSpPr>
          <p:nvPr>
            <p:ph type="title"/>
          </p:nvPr>
        </p:nvSpPr>
        <p:spPr>
          <a:xfrm>
            <a:off x="457200" y="155448"/>
            <a:ext cx="8229600" cy="1143000"/>
          </a:xfrm>
        </p:spPr>
        <p:txBody>
          <a:bodyPr>
            <a:normAutofit/>
          </a:bodyPr>
          <a:lstStyle/>
          <a:p>
            <a:r>
              <a:rPr lang="en-US" altLang="zh-CN" sz="4500" dirty="0" smtClean="0"/>
              <a:t>UAF		 	&amp;		       </a:t>
            </a:r>
            <a:r>
              <a:rPr lang="en-US" altLang="zh-CN" sz="4500" dirty="0" err="1" smtClean="0"/>
              <a:t>vtable</a:t>
            </a:r>
            <a:endParaRPr lang="zh-CN" altLang="en-US" sz="4500" dirty="0"/>
          </a:p>
        </p:txBody>
      </p:sp>
    </p:spTree>
    <p:extLst>
      <p:ext uri="{BB962C8B-B14F-4D97-AF65-F5344CB8AC3E}">
        <p14:creationId xmlns:p14="http://schemas.microsoft.com/office/powerpoint/2010/main" val="42825734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404664"/>
            <a:ext cx="3096344" cy="561764"/>
          </a:xfrm>
        </p:spPr>
        <p:txBody>
          <a:bodyPr>
            <a:noAutofit/>
          </a:bodyPr>
          <a:lstStyle/>
          <a:p>
            <a:r>
              <a:rPr lang="en-US" sz="2600" dirty="0" smtClean="0"/>
              <a:t>ROP overview</a:t>
            </a:r>
            <a:endParaRPr lang="en-US" sz="2600" dirty="0"/>
          </a:p>
        </p:txBody>
      </p:sp>
      <p:sp>
        <p:nvSpPr>
          <p:cNvPr id="4" name="Text Placeholder 3"/>
          <p:cNvSpPr>
            <a:spLocks noGrp="1"/>
          </p:cNvSpPr>
          <p:nvPr>
            <p:ph type="body" sz="half" idx="2"/>
          </p:nvPr>
        </p:nvSpPr>
        <p:spPr>
          <a:xfrm>
            <a:off x="6808912" y="1484784"/>
            <a:ext cx="2335088" cy="5069160"/>
          </a:xfrm>
        </p:spPr>
        <p:txBody>
          <a:bodyPr>
            <a:normAutofit/>
          </a:bodyPr>
          <a:lstStyle/>
          <a:p>
            <a:pPr marL="342900" indent="-342900">
              <a:buAutoNum type="arabicPeriod"/>
            </a:pPr>
            <a:r>
              <a:rPr lang="en-US" dirty="0" smtClean="0"/>
              <a:t>Attacker thinks at assembly level</a:t>
            </a:r>
          </a:p>
          <a:p>
            <a:pPr marL="342900" indent="-342900">
              <a:buAutoNum type="arabicPeriod"/>
            </a:pPr>
            <a:r>
              <a:rPr lang="en-US" dirty="0"/>
              <a:t>Reuse of existing </a:t>
            </a:r>
            <a:r>
              <a:rPr lang="en-US" dirty="0" smtClean="0"/>
              <a:t>code</a:t>
            </a:r>
          </a:p>
          <a:p>
            <a:pPr marL="342900" indent="-342900">
              <a:buAutoNum type="arabicPeriod"/>
            </a:pPr>
            <a:r>
              <a:rPr lang="en-US" dirty="0" smtClean="0"/>
              <a:t>Need to setup right context</a:t>
            </a:r>
          </a:p>
          <a:p>
            <a:pPr marL="342900" indent="-342900">
              <a:buAutoNum type="arabicPeriod"/>
            </a:pPr>
            <a:r>
              <a:rPr lang="en-US" dirty="0" smtClean="0"/>
              <a:t>stack &amp; registers &amp; memory</a:t>
            </a:r>
          </a:p>
          <a:p>
            <a:pPr marL="342900" indent="-342900">
              <a:buAutoNum type="arabicPeriod"/>
            </a:pPr>
            <a:r>
              <a:rPr lang="en-US" dirty="0" smtClean="0"/>
              <a:t>Many code reused</a:t>
            </a:r>
          </a:p>
          <a:p>
            <a:pPr marL="342900" indent="-342900">
              <a:buAutoNum type="arabicPeriod"/>
            </a:pPr>
            <a:r>
              <a:rPr lang="en-US" dirty="0" smtClean="0"/>
              <a:t>Need to find good pieces of code</a:t>
            </a:r>
            <a:endParaRPr lang="en-US" dirty="0"/>
          </a:p>
        </p:txBody>
      </p:sp>
      <p:pic>
        <p:nvPicPr>
          <p:cNvPr id="9" name="Picture 8"/>
          <p:cNvPicPr>
            <a:picLocks noChangeAspect="1"/>
          </p:cNvPicPr>
          <p:nvPr/>
        </p:nvPicPr>
        <p:blipFill>
          <a:blip r:embed="rId2"/>
          <a:stretch>
            <a:fillRect/>
          </a:stretch>
        </p:blipFill>
        <p:spPr>
          <a:xfrm>
            <a:off x="185134" y="1556792"/>
            <a:ext cx="6623778" cy="4245272"/>
          </a:xfrm>
          <a:prstGeom prst="rect">
            <a:avLst/>
          </a:prstGeom>
        </p:spPr>
      </p:pic>
    </p:spTree>
    <p:extLst>
      <p:ext uri="{BB962C8B-B14F-4D97-AF65-F5344CB8AC3E}">
        <p14:creationId xmlns:p14="http://schemas.microsoft.com/office/powerpoint/2010/main" val="7130431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5062930" y="1124744"/>
            <a:ext cx="3168352" cy="1584176"/>
          </a:xfrm>
        </p:spPr>
        <p:txBody>
          <a:bodyPr>
            <a:normAutofit/>
          </a:bodyPr>
          <a:lstStyle/>
          <a:p>
            <a:pPr marL="342900" indent="-342900">
              <a:buAutoNum type="arabicPeriod"/>
            </a:pPr>
            <a:r>
              <a:rPr lang="en-US" altLang="zh-CN" dirty="0" smtClean="0"/>
              <a:t>Used for bypassing non-exec stack</a:t>
            </a:r>
          </a:p>
          <a:p>
            <a:pPr marL="342900" indent="-342900">
              <a:buAutoNum type="arabicPeriod"/>
            </a:pPr>
            <a:r>
              <a:rPr lang="en-US" altLang="zh-CN" dirty="0" smtClean="0"/>
              <a:t>Widely used </a:t>
            </a:r>
            <a:r>
              <a:rPr lang="en-US" altLang="zh-CN" dirty="0" err="1" smtClean="0"/>
              <a:t>nowdays</a:t>
            </a:r>
            <a:r>
              <a:rPr lang="en-US" altLang="zh-CN" dirty="0" smtClean="0"/>
              <a:t> </a:t>
            </a:r>
          </a:p>
          <a:p>
            <a:pPr marL="342900" indent="-342900">
              <a:buAutoNum type="arabicPeriod"/>
            </a:pPr>
            <a:endParaRPr lang="zh-CN" altLang="en-US" dirty="0"/>
          </a:p>
        </p:txBody>
      </p:sp>
      <p:pic>
        <p:nvPicPr>
          <p:cNvPr id="5" name="Picture 4"/>
          <p:cNvPicPr>
            <a:picLocks noChangeAspect="1"/>
          </p:cNvPicPr>
          <p:nvPr/>
        </p:nvPicPr>
        <p:blipFill>
          <a:blip r:embed="rId2"/>
          <a:stretch>
            <a:fillRect/>
          </a:stretch>
        </p:blipFill>
        <p:spPr>
          <a:xfrm>
            <a:off x="827584" y="548680"/>
            <a:ext cx="3659718" cy="5333058"/>
          </a:xfrm>
          <a:prstGeom prst="rect">
            <a:avLst/>
          </a:prstGeom>
        </p:spPr>
      </p:pic>
      <p:pic>
        <p:nvPicPr>
          <p:cNvPr id="6" name="Content Placeholder 4"/>
          <p:cNvPicPr>
            <a:picLocks noGrp="1" noChangeAspect="1"/>
          </p:cNvPicPr>
          <p:nvPr>
            <p:ph idx="1"/>
          </p:nvPr>
        </p:nvPicPr>
        <p:blipFill>
          <a:blip r:embed="rId3"/>
          <a:stretch>
            <a:fillRect/>
          </a:stretch>
        </p:blipFill>
        <p:spPr>
          <a:xfrm>
            <a:off x="4716016" y="3645024"/>
            <a:ext cx="3862183" cy="2449727"/>
          </a:xfrm>
          <a:prstGeom prst="rect">
            <a:avLst/>
          </a:prstGeom>
        </p:spPr>
      </p:pic>
      <p:sp>
        <p:nvSpPr>
          <p:cNvPr id="8" name="Rectangle 7"/>
          <p:cNvSpPr/>
          <p:nvPr/>
        </p:nvSpPr>
        <p:spPr>
          <a:xfrm>
            <a:off x="4565735" y="3140968"/>
            <a:ext cx="4162743" cy="369332"/>
          </a:xfrm>
          <a:prstGeom prst="rect">
            <a:avLst/>
          </a:prstGeom>
        </p:spPr>
        <p:txBody>
          <a:bodyPr wrap="none">
            <a:spAutoFit/>
          </a:bodyPr>
          <a:lstStyle/>
          <a:p>
            <a:r>
              <a:rPr lang="en-US" dirty="0"/>
              <a:t>http://seclists.org/bugtraq/1997/Aug/63</a:t>
            </a:r>
          </a:p>
        </p:txBody>
      </p:sp>
    </p:spTree>
    <p:extLst>
      <p:ext uri="{BB962C8B-B14F-4D97-AF65-F5344CB8AC3E}">
        <p14:creationId xmlns:p14="http://schemas.microsoft.com/office/powerpoint/2010/main" val="11476098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55576" y="908720"/>
            <a:ext cx="7488832" cy="5242182"/>
          </a:xfrm>
          <a:prstGeom prst="rect">
            <a:avLst/>
          </a:prstGeom>
        </p:spPr>
      </p:pic>
      <p:sp>
        <p:nvSpPr>
          <p:cNvPr id="10" name="Title 1"/>
          <p:cNvSpPr>
            <a:spLocks noGrp="1"/>
          </p:cNvSpPr>
          <p:nvPr>
            <p:ph type="title"/>
          </p:nvPr>
        </p:nvSpPr>
        <p:spPr>
          <a:xfrm>
            <a:off x="736914" y="260648"/>
            <a:ext cx="3096344" cy="561764"/>
          </a:xfrm>
        </p:spPr>
        <p:txBody>
          <a:bodyPr>
            <a:noAutofit/>
          </a:bodyPr>
          <a:lstStyle/>
          <a:p>
            <a:r>
              <a:rPr lang="en-US" sz="2600" dirty="0" smtClean="0"/>
              <a:t>CFG overview</a:t>
            </a:r>
            <a:endParaRPr lang="en-US" sz="2600" dirty="0"/>
          </a:p>
        </p:txBody>
      </p:sp>
    </p:spTree>
    <p:extLst>
      <p:ext uri="{BB962C8B-B14F-4D97-AF65-F5344CB8AC3E}">
        <p14:creationId xmlns:p14="http://schemas.microsoft.com/office/powerpoint/2010/main" val="8587899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457200"/>
            <a:ext cx="5915000" cy="5715000"/>
          </a:xfrm>
        </p:spPr>
        <p:txBody>
          <a:bodyPr/>
          <a:lstStyle/>
          <a:p>
            <a:pPr marL="0" indent="0">
              <a:buNone/>
            </a:pPr>
            <a:r>
              <a:rPr lang="en-US" altLang="zh-CN" dirty="0" smtClean="0"/>
              <a:t>&gt;&gt; Implementation</a:t>
            </a:r>
            <a:endParaRPr lang="zh-CN" altLang="en-US" dirty="0"/>
          </a:p>
        </p:txBody>
      </p:sp>
      <p:sp>
        <p:nvSpPr>
          <p:cNvPr id="3" name="Text Placeholder 2"/>
          <p:cNvSpPr>
            <a:spLocks noGrp="1"/>
          </p:cNvSpPr>
          <p:nvPr>
            <p:ph type="body" idx="2"/>
          </p:nvPr>
        </p:nvSpPr>
        <p:spPr>
          <a:xfrm>
            <a:off x="6516216" y="1600200"/>
            <a:ext cx="2249832" cy="4781128"/>
          </a:xfrm>
        </p:spPr>
        <p:txBody>
          <a:bodyPr>
            <a:normAutofit/>
          </a:bodyPr>
          <a:lstStyle/>
          <a:p>
            <a:pPr marL="342900" indent="-342900">
              <a:buAutoNum type="arabicPeriod"/>
            </a:pPr>
            <a:r>
              <a:rPr lang="en-US" dirty="0" smtClean="0"/>
              <a:t>Indirect calls check</a:t>
            </a:r>
          </a:p>
          <a:p>
            <a:pPr marL="342900" indent="-342900">
              <a:buAutoNum type="arabicPeriod"/>
            </a:pPr>
            <a:r>
              <a:rPr lang="en-US" dirty="0" smtClean="0"/>
              <a:t>in </a:t>
            </a:r>
            <a:r>
              <a:rPr lang="en-US" dirty="0"/>
              <a:t>kernel mode not </a:t>
            </a:r>
            <a:r>
              <a:rPr lang="en-US" dirty="0" smtClean="0"/>
              <a:t>so widely </a:t>
            </a:r>
            <a:r>
              <a:rPr lang="en-US" dirty="0"/>
              <a:t>used </a:t>
            </a:r>
            <a:r>
              <a:rPr lang="en-US" dirty="0" smtClean="0"/>
              <a:t>anyway .. yet, unfortunately …</a:t>
            </a:r>
          </a:p>
          <a:p>
            <a:pPr marL="342900" indent="-342900">
              <a:buAutoNum type="arabicPeriod"/>
            </a:pPr>
            <a:r>
              <a:rPr lang="en-US" dirty="0" smtClean="0"/>
              <a:t>bitmap &amp; registered functions</a:t>
            </a:r>
            <a:endParaRPr lang="zh-CN" altLang="en-US" dirty="0"/>
          </a:p>
        </p:txBody>
      </p:sp>
      <p:sp>
        <p:nvSpPr>
          <p:cNvPr id="4" name="Title 3"/>
          <p:cNvSpPr>
            <a:spLocks noGrp="1"/>
          </p:cNvSpPr>
          <p:nvPr>
            <p:ph type="title"/>
          </p:nvPr>
        </p:nvSpPr>
        <p:spPr/>
        <p:txBody>
          <a:bodyPr>
            <a:normAutofit/>
          </a:bodyPr>
          <a:lstStyle/>
          <a:p>
            <a:r>
              <a:rPr lang="en-US" altLang="zh-CN" dirty="0" smtClean="0"/>
              <a:t>ROP</a:t>
            </a:r>
            <a:br>
              <a:rPr lang="en-US" altLang="zh-CN" dirty="0" smtClean="0"/>
            </a:br>
            <a:r>
              <a:rPr lang="en-US" altLang="zh-CN" dirty="0" smtClean="0"/>
              <a:t>               </a:t>
            </a:r>
            <a:r>
              <a:rPr lang="en-US" altLang="zh-CN" dirty="0" err="1" smtClean="0"/>
              <a:t>vs</a:t>
            </a:r>
            <a:r>
              <a:rPr lang="en-US" altLang="zh-CN" dirty="0" smtClean="0"/>
              <a:t/>
            </a:r>
            <a:br>
              <a:rPr lang="en-US" altLang="zh-CN" dirty="0" smtClean="0"/>
            </a:br>
            <a:r>
              <a:rPr lang="en-US" altLang="zh-CN" dirty="0" smtClean="0"/>
              <a:t>	         CFG</a:t>
            </a:r>
            <a:endParaRPr lang="zh-CN" altLang="en-US" dirty="0"/>
          </a:p>
        </p:txBody>
      </p:sp>
      <p:pic>
        <p:nvPicPr>
          <p:cNvPr id="5" name="Content Placeholder 8"/>
          <p:cNvPicPr>
            <a:picLocks noChangeAspect="1"/>
          </p:cNvPicPr>
          <p:nvPr/>
        </p:nvPicPr>
        <p:blipFill>
          <a:blip r:embed="rId2"/>
          <a:stretch>
            <a:fillRect/>
          </a:stretch>
        </p:blipFill>
        <p:spPr>
          <a:xfrm>
            <a:off x="971600" y="2862247"/>
            <a:ext cx="5202403" cy="2368300"/>
          </a:xfrm>
          <a:prstGeom prst="rect">
            <a:avLst/>
          </a:prstGeom>
        </p:spPr>
      </p:pic>
      <p:pic>
        <p:nvPicPr>
          <p:cNvPr id="6" name="Picture 5"/>
          <p:cNvPicPr>
            <a:picLocks noChangeAspect="1"/>
          </p:cNvPicPr>
          <p:nvPr/>
        </p:nvPicPr>
        <p:blipFill>
          <a:blip r:embed="rId3"/>
          <a:stretch>
            <a:fillRect/>
          </a:stretch>
        </p:blipFill>
        <p:spPr>
          <a:xfrm>
            <a:off x="1170915" y="1230992"/>
            <a:ext cx="4295238" cy="1295238"/>
          </a:xfrm>
          <a:prstGeom prst="rect">
            <a:avLst/>
          </a:prstGeom>
        </p:spPr>
      </p:pic>
      <p:sp>
        <p:nvSpPr>
          <p:cNvPr id="7" name="Rectangle 6"/>
          <p:cNvSpPr/>
          <p:nvPr/>
        </p:nvSpPr>
        <p:spPr>
          <a:xfrm>
            <a:off x="4850904" y="5704436"/>
            <a:ext cx="5842992" cy="646331"/>
          </a:xfrm>
          <a:prstGeom prst="rect">
            <a:avLst/>
          </a:prstGeom>
        </p:spPr>
        <p:txBody>
          <a:bodyPr wrap="square">
            <a:spAutoFit/>
          </a:bodyPr>
          <a:lstStyle/>
          <a:p>
            <a:r>
              <a:rPr lang="en-US" dirty="0" smtClean="0"/>
              <a:t>http://www.powerofcommunity.net/</a:t>
            </a:r>
            <a:br>
              <a:rPr lang="en-US" dirty="0" smtClean="0"/>
            </a:br>
            <a:r>
              <a:rPr lang="en-US" dirty="0" smtClean="0"/>
              <a:t>		poc2014/mj0011.pdf </a:t>
            </a:r>
            <a:endParaRPr lang="en-US" dirty="0"/>
          </a:p>
        </p:txBody>
      </p:sp>
      <p:sp>
        <p:nvSpPr>
          <p:cNvPr id="9" name="Rectangle 8"/>
          <p:cNvSpPr/>
          <p:nvPr/>
        </p:nvSpPr>
        <p:spPr>
          <a:xfrm>
            <a:off x="611560" y="5592801"/>
            <a:ext cx="4572000" cy="923330"/>
          </a:xfrm>
          <a:prstGeom prst="rect">
            <a:avLst/>
          </a:prstGeom>
        </p:spPr>
        <p:txBody>
          <a:bodyPr>
            <a:spAutoFit/>
          </a:bodyPr>
          <a:lstStyle/>
          <a:p>
            <a:r>
              <a:rPr lang="en-US" dirty="0"/>
              <a:t>http://blog.trendmicro.com/trendlabs-security-intelligence/exploring-control-flow-guard-in-windows-10/ </a:t>
            </a:r>
          </a:p>
        </p:txBody>
      </p:sp>
    </p:spTree>
    <p:extLst>
      <p:ext uri="{BB962C8B-B14F-4D97-AF65-F5344CB8AC3E}">
        <p14:creationId xmlns:p14="http://schemas.microsoft.com/office/powerpoint/2010/main" val="28761563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altLang="zh-CN" dirty="0" smtClean="0"/>
              <a:t>protect</a:t>
            </a:r>
            <a:endParaRPr lang="zh-CN" altLang="en-US" dirty="0"/>
          </a:p>
        </p:txBody>
      </p:sp>
      <p:sp>
        <p:nvSpPr>
          <p:cNvPr id="3" name="Content Placeholder 2"/>
          <p:cNvSpPr>
            <a:spLocks noGrp="1"/>
          </p:cNvSpPr>
          <p:nvPr>
            <p:ph sz="half" idx="2"/>
          </p:nvPr>
        </p:nvSpPr>
        <p:spPr/>
        <p:txBody>
          <a:bodyPr/>
          <a:lstStyle/>
          <a:p>
            <a:r>
              <a:rPr lang="en-US" altLang="zh-CN" dirty="0" smtClean="0"/>
              <a:t>Protect virtual calls (and some others) against direct ROP technique</a:t>
            </a:r>
          </a:p>
          <a:p>
            <a:r>
              <a:rPr lang="en-US" altLang="zh-CN" dirty="0" smtClean="0"/>
              <a:t>You have to use valid function, in </a:t>
            </a:r>
            <a:r>
              <a:rPr lang="en-US" altLang="zh-CN" dirty="0" err="1" smtClean="0"/>
              <a:t>f.e</a:t>
            </a:r>
            <a:r>
              <a:rPr lang="en-US" altLang="zh-CN" dirty="0" smtClean="0"/>
              <a:t>. UAF bug</a:t>
            </a:r>
          </a:p>
          <a:p>
            <a:endParaRPr lang="zh-CN" altLang="en-US" dirty="0"/>
          </a:p>
        </p:txBody>
      </p:sp>
      <p:sp>
        <p:nvSpPr>
          <p:cNvPr id="4" name="Content Placeholder 3"/>
          <p:cNvSpPr>
            <a:spLocks noGrp="1"/>
          </p:cNvSpPr>
          <p:nvPr>
            <p:ph sz="quarter" idx="4"/>
          </p:nvPr>
        </p:nvSpPr>
        <p:spPr/>
        <p:txBody>
          <a:bodyPr/>
          <a:lstStyle/>
          <a:p>
            <a:r>
              <a:rPr lang="en-US" altLang="zh-CN" dirty="0"/>
              <a:t>regular functions driven attack</a:t>
            </a:r>
          </a:p>
          <a:p>
            <a:r>
              <a:rPr lang="en-US" altLang="zh-CN" dirty="0" smtClean="0"/>
              <a:t>Stack pivoting</a:t>
            </a:r>
          </a:p>
          <a:p>
            <a:r>
              <a:rPr lang="en-US" altLang="zh-CN" dirty="0" smtClean="0"/>
              <a:t>Stack hooking</a:t>
            </a:r>
            <a:endParaRPr lang="zh-CN" altLang="en-US" dirty="0"/>
          </a:p>
        </p:txBody>
      </p:sp>
      <p:sp>
        <p:nvSpPr>
          <p:cNvPr id="5" name="Title 4"/>
          <p:cNvSpPr>
            <a:spLocks noGrp="1"/>
          </p:cNvSpPr>
          <p:nvPr>
            <p:ph type="title"/>
          </p:nvPr>
        </p:nvSpPr>
        <p:spPr/>
        <p:txBody>
          <a:bodyPr/>
          <a:lstStyle/>
          <a:p>
            <a:r>
              <a:rPr lang="en-US" altLang="zh-CN" dirty="0" smtClean="0"/>
              <a:t>CFG 			[user mode mainly]</a:t>
            </a:r>
            <a:endParaRPr lang="zh-CN" altLang="en-US" dirty="0"/>
          </a:p>
        </p:txBody>
      </p:sp>
      <p:sp>
        <p:nvSpPr>
          <p:cNvPr id="6" name="Text Placeholder 5"/>
          <p:cNvSpPr>
            <a:spLocks noGrp="1"/>
          </p:cNvSpPr>
          <p:nvPr>
            <p:ph type="body" idx="3"/>
          </p:nvPr>
        </p:nvSpPr>
        <p:spPr/>
        <p:txBody>
          <a:bodyPr/>
          <a:lstStyle/>
          <a:p>
            <a:r>
              <a:rPr lang="en-US" altLang="zh-CN" dirty="0" smtClean="0"/>
              <a:t>bypass</a:t>
            </a:r>
            <a:endParaRPr lang="zh-CN" altLang="en-US" dirty="0"/>
          </a:p>
        </p:txBody>
      </p:sp>
    </p:spTree>
    <p:extLst>
      <p:ext uri="{BB962C8B-B14F-4D97-AF65-F5344CB8AC3E}">
        <p14:creationId xmlns:p14="http://schemas.microsoft.com/office/powerpoint/2010/main" val="38502377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Review</a:t>
            </a:r>
            <a:endParaRPr lang="zh-CN" altLang="en-US" dirty="0"/>
          </a:p>
        </p:txBody>
      </p:sp>
      <p:pic>
        <p:nvPicPr>
          <p:cNvPr id="3" name="Picture 2"/>
          <p:cNvPicPr>
            <a:picLocks noChangeAspect="1"/>
          </p:cNvPicPr>
          <p:nvPr/>
        </p:nvPicPr>
        <p:blipFill>
          <a:blip r:embed="rId2"/>
          <a:stretch>
            <a:fillRect/>
          </a:stretch>
        </p:blipFill>
        <p:spPr>
          <a:xfrm>
            <a:off x="3131840" y="188640"/>
            <a:ext cx="5109292" cy="5636493"/>
          </a:xfrm>
          <a:prstGeom prst="rect">
            <a:avLst/>
          </a:prstGeom>
        </p:spPr>
      </p:pic>
    </p:spTree>
    <p:extLst>
      <p:ext uri="{BB962C8B-B14F-4D97-AF65-F5344CB8AC3E}">
        <p14:creationId xmlns:p14="http://schemas.microsoft.com/office/powerpoint/2010/main" val="35171917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altLang="zh-CN" dirty="0" smtClean="0"/>
              <a:t>auto</a:t>
            </a:r>
            <a:endParaRPr lang="zh-CN" altLang="en-US" dirty="0"/>
          </a:p>
        </p:txBody>
      </p:sp>
      <p:sp>
        <p:nvSpPr>
          <p:cNvPr id="3" name="Content Placeholder 2"/>
          <p:cNvSpPr>
            <a:spLocks noGrp="1"/>
          </p:cNvSpPr>
          <p:nvPr>
            <p:ph sz="half" idx="2"/>
          </p:nvPr>
        </p:nvSpPr>
        <p:spPr/>
        <p:txBody>
          <a:bodyPr/>
          <a:lstStyle/>
          <a:p>
            <a:r>
              <a:rPr lang="en-US" altLang="zh-CN" dirty="0" smtClean="0"/>
              <a:t>Pools</a:t>
            </a:r>
          </a:p>
          <a:p>
            <a:r>
              <a:rPr lang="en-US" altLang="zh-CN" dirty="0" smtClean="0"/>
              <a:t>SMEP</a:t>
            </a:r>
          </a:p>
          <a:p>
            <a:r>
              <a:rPr lang="en-US" altLang="zh-CN" dirty="0" smtClean="0"/>
              <a:t>KASLR</a:t>
            </a:r>
          </a:p>
        </p:txBody>
      </p:sp>
      <p:sp>
        <p:nvSpPr>
          <p:cNvPr id="4" name="Content Placeholder 3"/>
          <p:cNvSpPr>
            <a:spLocks noGrp="1"/>
          </p:cNvSpPr>
          <p:nvPr>
            <p:ph sz="quarter" idx="4"/>
          </p:nvPr>
        </p:nvSpPr>
        <p:spPr/>
        <p:txBody>
          <a:bodyPr/>
          <a:lstStyle/>
          <a:p>
            <a:r>
              <a:rPr lang="en-US" altLang="zh-CN" dirty="0" smtClean="0"/>
              <a:t>Stack canaries</a:t>
            </a:r>
          </a:p>
          <a:p>
            <a:r>
              <a:rPr lang="en-US" altLang="zh-CN" dirty="0" err="1" smtClean="0"/>
              <a:t>NonPagedPoolNx</a:t>
            </a:r>
            <a:endParaRPr lang="en-US" altLang="zh-CN" dirty="0" smtClean="0"/>
          </a:p>
          <a:p>
            <a:r>
              <a:rPr lang="en-US" altLang="zh-CN" dirty="0" smtClean="0"/>
              <a:t>SMAP</a:t>
            </a:r>
          </a:p>
          <a:p>
            <a:r>
              <a:rPr lang="en-US" altLang="zh-CN" dirty="0" err="1" smtClean="0"/>
              <a:t>cfg</a:t>
            </a:r>
            <a:endParaRPr lang="zh-CN" altLang="en-US" dirty="0"/>
          </a:p>
        </p:txBody>
      </p:sp>
      <p:sp>
        <p:nvSpPr>
          <p:cNvPr id="5" name="Title 4"/>
          <p:cNvSpPr>
            <a:spLocks noGrp="1"/>
          </p:cNvSpPr>
          <p:nvPr>
            <p:ph type="title"/>
          </p:nvPr>
        </p:nvSpPr>
        <p:spPr/>
        <p:txBody>
          <a:bodyPr/>
          <a:lstStyle/>
          <a:p>
            <a:r>
              <a:rPr lang="en-US" altLang="zh-CN" dirty="0" smtClean="0"/>
              <a:t>Guardians of your code</a:t>
            </a:r>
            <a:endParaRPr lang="zh-CN" altLang="en-US" dirty="0"/>
          </a:p>
        </p:txBody>
      </p:sp>
      <p:sp>
        <p:nvSpPr>
          <p:cNvPr id="6" name="Text Placeholder 5"/>
          <p:cNvSpPr>
            <a:spLocks noGrp="1"/>
          </p:cNvSpPr>
          <p:nvPr>
            <p:ph type="body" idx="3"/>
          </p:nvPr>
        </p:nvSpPr>
        <p:spPr/>
        <p:txBody>
          <a:bodyPr/>
          <a:lstStyle/>
          <a:p>
            <a:r>
              <a:rPr lang="en-US" altLang="zh-CN" dirty="0" smtClean="0"/>
              <a:t>Code &amp;/ Compiler </a:t>
            </a:r>
            <a:endParaRPr lang="zh-CN" altLang="en-US" dirty="0"/>
          </a:p>
        </p:txBody>
      </p:sp>
      <p:sp>
        <p:nvSpPr>
          <p:cNvPr id="8" name="Text Placeholder 1"/>
          <p:cNvSpPr txBox="1">
            <a:spLocks/>
          </p:cNvSpPr>
          <p:nvPr/>
        </p:nvSpPr>
        <p:spPr>
          <a:xfrm>
            <a:off x="939788" y="4509120"/>
            <a:ext cx="7416824" cy="1296144"/>
          </a:xfrm>
          <a:prstGeom prst="rect">
            <a:avLst/>
          </a:prstGeom>
          <a:noFill/>
          <a:ln w="25400" cap="rnd" cmpd="sng" algn="ctr">
            <a:noFill/>
            <a:prstDash val="solid"/>
          </a:ln>
          <a:effectLst>
            <a:softEdge rad="63500"/>
          </a:effectLst>
          <a:sp3d prstMaterial="flat"/>
        </p:spPr>
        <p:txBody>
          <a:bodyPr vert="horz" lIns="91440" tIns="45720" rIns="91440" bIns="45720" anchor="b">
            <a:noAutofit/>
          </a:bodyPr>
          <a:lstStyle>
            <a:lvl1pPr marL="0" indent="0" algn="l" rtl="0" eaLnBrk="1" latinLnBrk="0" hangingPunct="1">
              <a:spcBef>
                <a:spcPts val="0"/>
              </a:spcBef>
              <a:buClr>
                <a:schemeClr val="accent2"/>
              </a:buClr>
              <a:buSzPct val="85000"/>
              <a:buFont typeface="Wingdings 2"/>
              <a:buNone/>
              <a:defRPr sz="2600" b="1" kern="1200">
                <a:solidFill>
                  <a:schemeClr val="tx2"/>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None/>
              <a:defRPr sz="2000" b="1" kern="1200">
                <a:solidFill>
                  <a:schemeClr val="lt1"/>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None/>
              <a:defRPr sz="1800" b="1" kern="1200">
                <a:solidFill>
                  <a:schemeClr val="lt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None/>
              <a:defRPr sz="1600" b="1" kern="1200">
                <a:solidFill>
                  <a:schemeClr val="lt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None/>
              <a:defRPr sz="1600" b="1" kern="1200">
                <a:solidFill>
                  <a:schemeClr val="lt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sz="1700" kern="1200">
                <a:solidFill>
                  <a:schemeClr val="lt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sz="1600" kern="1200" baseline="0">
                <a:solidFill>
                  <a:schemeClr val="lt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sz="1500" kern="1200">
                <a:solidFill>
                  <a:schemeClr val="lt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sz="1500" kern="1200">
                <a:solidFill>
                  <a:schemeClr val="lt1"/>
                </a:solidFill>
                <a:latin typeface="+mn-lt"/>
                <a:ea typeface="+mn-ea"/>
                <a:cs typeface="+mn-cs"/>
              </a:defRPr>
            </a:lvl9pPr>
          </a:lstStyle>
          <a:p>
            <a:r>
              <a:rPr lang="en-US" altLang="zh-CN" sz="2000" b="0" i="1" dirty="0" smtClean="0"/>
              <a:t>Even when mitigation in place, treat every bug as exploitable! Every mitigation has its own weak point! Maybe we do not know how to exploit it now, but someone else might know …</a:t>
            </a:r>
            <a:endParaRPr lang="zh-CN" altLang="en-US" sz="2000" b="0" i="1" dirty="0"/>
          </a:p>
        </p:txBody>
      </p:sp>
    </p:spTree>
    <p:extLst>
      <p:ext uri="{BB962C8B-B14F-4D97-AF65-F5344CB8AC3E}">
        <p14:creationId xmlns:p14="http://schemas.microsoft.com/office/powerpoint/2010/main" val="27367547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so many hardening ?</a:t>
            </a:r>
            <a:endParaRPr lang="en-US" dirty="0"/>
          </a:p>
        </p:txBody>
      </p:sp>
      <p:sp>
        <p:nvSpPr>
          <p:cNvPr id="3" name="Content Placeholder 2"/>
          <p:cNvSpPr>
            <a:spLocks noGrp="1"/>
          </p:cNvSpPr>
          <p:nvPr>
            <p:ph idx="1"/>
          </p:nvPr>
        </p:nvSpPr>
        <p:spPr/>
        <p:txBody>
          <a:bodyPr/>
          <a:lstStyle/>
          <a:p>
            <a:r>
              <a:rPr lang="en-US" dirty="0" smtClean="0"/>
              <a:t>We are humans and making mistakes</a:t>
            </a:r>
          </a:p>
          <a:p>
            <a:r>
              <a:rPr lang="en-US" dirty="0" smtClean="0"/>
              <a:t>Many bugs in code, especially in large codebase</a:t>
            </a:r>
          </a:p>
          <a:p>
            <a:r>
              <a:rPr lang="en-US" dirty="0" smtClean="0"/>
              <a:t>OS introduce many defensive mechanism for effectively mitigating techniques for exploiting bugs</a:t>
            </a:r>
          </a:p>
          <a:p>
            <a:r>
              <a:rPr lang="en-US" dirty="0" smtClean="0"/>
              <a:t>But every mitigation has its own limitation</a:t>
            </a:r>
          </a:p>
          <a:p>
            <a:r>
              <a:rPr lang="en-US" dirty="0" smtClean="0"/>
              <a:t>Biggest limitation is bug &amp; developer itself</a:t>
            </a:r>
          </a:p>
          <a:p>
            <a:r>
              <a:rPr lang="en-US" dirty="0" smtClean="0"/>
              <a:t>Every developer should be aware of software security problems :</a:t>
            </a:r>
          </a:p>
          <a:p>
            <a:pPr lvl="1"/>
            <a:r>
              <a:rPr lang="en-US" dirty="0" smtClean="0"/>
              <a:t>mitigation techniques,</a:t>
            </a:r>
            <a:r>
              <a:rPr lang="en-US" dirty="0"/>
              <a:t> vulnerability classes,</a:t>
            </a:r>
            <a:r>
              <a:rPr lang="en-US" dirty="0" smtClean="0"/>
              <a:t> auditing tools, security features</a:t>
            </a:r>
          </a:p>
          <a:p>
            <a:pPr marL="0" indent="0">
              <a:buNone/>
            </a:pP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307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#outline</a:t>
            </a:r>
            <a:endParaRPr lang="zh-CN" altLang="en-US" dirty="0"/>
          </a:p>
        </p:txBody>
      </p:sp>
      <p:sp>
        <p:nvSpPr>
          <p:cNvPr id="4" name="Content Placeholder 3"/>
          <p:cNvSpPr>
            <a:spLocks noGrp="1"/>
          </p:cNvSpPr>
          <p:nvPr>
            <p:ph sz="half" idx="2"/>
          </p:nvPr>
        </p:nvSpPr>
        <p:spPr/>
        <p:txBody>
          <a:bodyPr>
            <a:normAutofit fontScale="92500" lnSpcReduction="20000"/>
          </a:bodyPr>
          <a:lstStyle/>
          <a:p>
            <a:r>
              <a:rPr lang="en-US" altLang="zh-CN" dirty="0" smtClean="0"/>
              <a:t>stack canaries</a:t>
            </a:r>
          </a:p>
          <a:p>
            <a:r>
              <a:rPr lang="en-US" altLang="zh-CN" dirty="0" smtClean="0"/>
              <a:t>Pool separation</a:t>
            </a:r>
          </a:p>
          <a:p>
            <a:r>
              <a:rPr lang="en-US" altLang="zh-CN" dirty="0" err="1" smtClean="0"/>
              <a:t>NonPagedPoolNx</a:t>
            </a:r>
            <a:endParaRPr lang="en-US" altLang="zh-CN" dirty="0" smtClean="0"/>
          </a:p>
          <a:p>
            <a:r>
              <a:rPr lang="en-US" altLang="zh-CN" dirty="0" smtClean="0"/>
              <a:t>SMEP</a:t>
            </a:r>
          </a:p>
          <a:p>
            <a:r>
              <a:rPr lang="en-US" altLang="zh-CN" dirty="0" smtClean="0"/>
              <a:t>(SMAP)</a:t>
            </a:r>
          </a:p>
          <a:p>
            <a:endParaRPr lang="en-US" altLang="zh-CN" dirty="0"/>
          </a:p>
          <a:p>
            <a:r>
              <a:rPr lang="en-US" altLang="zh-CN" dirty="0" smtClean="0"/>
              <a:t>CFG</a:t>
            </a:r>
          </a:p>
          <a:p>
            <a:r>
              <a:rPr lang="en-US" altLang="zh-CN" dirty="0" smtClean="0"/>
              <a:t>bug classes</a:t>
            </a:r>
          </a:p>
          <a:p>
            <a:endParaRPr lang="en-US" altLang="zh-CN" dirty="0"/>
          </a:p>
          <a:p>
            <a:r>
              <a:rPr lang="en-US" altLang="zh-CN" dirty="0" smtClean="0"/>
              <a:t>Sal conventions</a:t>
            </a:r>
          </a:p>
          <a:p>
            <a:r>
              <a:rPr lang="en-US" altLang="zh-CN" dirty="0" smtClean="0"/>
              <a:t>Boogie</a:t>
            </a:r>
          </a:p>
          <a:p>
            <a:r>
              <a:rPr lang="en-US" altLang="zh-CN" dirty="0" smtClean="0"/>
              <a:t>C++ &amp; compiler</a:t>
            </a:r>
            <a:endParaRPr lang="zh-CN" altLang="en-US" dirty="0"/>
          </a:p>
        </p:txBody>
      </p:sp>
      <p:pic>
        <p:nvPicPr>
          <p:cNvPr id="6" name="Picture 5"/>
          <p:cNvPicPr>
            <a:picLocks noChangeAspect="1"/>
          </p:cNvPicPr>
          <p:nvPr/>
        </p:nvPicPr>
        <p:blipFill>
          <a:blip r:embed="rId2"/>
          <a:stretch>
            <a:fillRect/>
          </a:stretch>
        </p:blipFill>
        <p:spPr>
          <a:xfrm>
            <a:off x="971600" y="2242009"/>
            <a:ext cx="3135982" cy="3135982"/>
          </a:xfrm>
          <a:prstGeom prst="rect">
            <a:avLst/>
          </a:prstGeom>
        </p:spPr>
      </p:pic>
    </p:spTree>
    <p:extLst>
      <p:ext uri="{BB962C8B-B14F-4D97-AF65-F5344CB8AC3E}">
        <p14:creationId xmlns:p14="http://schemas.microsoft.com/office/powerpoint/2010/main" val="627974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RACE</a:t>
            </a:r>
            <a:br>
              <a:rPr lang="en-US" dirty="0" smtClean="0"/>
            </a:br>
            <a:r>
              <a:rPr lang="en-US" dirty="0" smtClean="0"/>
              <a:t>conditions</a:t>
            </a:r>
            <a:endParaRPr lang="en-US"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6372200" y="1600200"/>
            <a:ext cx="2664296" cy="5141168"/>
          </a:xfrm>
        </p:spPr>
        <p:txBody>
          <a:bodyPr>
            <a:normAutofit/>
          </a:bodyPr>
          <a:lstStyle/>
          <a:p>
            <a:pPr marL="342900" indent="-342900">
              <a:buAutoNum type="arabicPeriod"/>
            </a:pPr>
            <a:r>
              <a:rPr lang="en-US" dirty="0" smtClean="0"/>
              <a:t>Shared resource</a:t>
            </a:r>
          </a:p>
          <a:p>
            <a:pPr marL="342900" indent="-342900">
              <a:buAutoNum type="arabicPeriod"/>
            </a:pPr>
            <a:r>
              <a:rPr lang="en-US" dirty="0" smtClean="0"/>
              <a:t>Multiple thread access at same time</a:t>
            </a:r>
          </a:p>
          <a:p>
            <a:pPr marL="342900" indent="-342900">
              <a:buAutoNum type="arabicPeriod"/>
            </a:pPr>
            <a:r>
              <a:rPr lang="en-US" dirty="0" smtClean="0"/>
              <a:t>out-of-lock access</a:t>
            </a:r>
          </a:p>
          <a:p>
            <a:pPr marL="342900" indent="-342900">
              <a:buAutoNum type="arabicPeriod"/>
            </a:pPr>
            <a:endParaRPr lang="en-US" dirty="0" smtClean="0"/>
          </a:p>
          <a:p>
            <a:pPr marL="342900" indent="-342900">
              <a:buFontTx/>
              <a:buAutoNum type="arabicPeriod"/>
            </a:pPr>
            <a:r>
              <a:rPr lang="en-US" dirty="0" err="1"/>
              <a:t>Convertable</a:t>
            </a:r>
            <a:r>
              <a:rPr lang="en-US" dirty="0"/>
              <a:t> to another vulnerability class</a:t>
            </a:r>
            <a:r>
              <a:rPr lang="en-US" dirty="0" smtClean="0"/>
              <a:t>!</a:t>
            </a:r>
          </a:p>
          <a:p>
            <a:pPr marL="342900" indent="-342900">
              <a:buFontTx/>
              <a:buAutoNum type="arabicPeriod"/>
            </a:pPr>
            <a:endParaRPr lang="en-US" dirty="0" smtClean="0"/>
          </a:p>
          <a:p>
            <a:pPr marL="342900" indent="-342900">
              <a:buAutoNum type="arabicPeriod"/>
            </a:pPr>
            <a:r>
              <a:rPr lang="en-US" dirty="0" smtClean="0"/>
              <a:t>Easy to make this bug</a:t>
            </a:r>
          </a:p>
          <a:p>
            <a:pPr marL="342900" indent="-342900">
              <a:buAutoNum type="arabicPeriod"/>
            </a:pPr>
            <a:r>
              <a:rPr lang="en-US" dirty="0" smtClean="0"/>
              <a:t>Hard to avoid</a:t>
            </a:r>
          </a:p>
        </p:txBody>
      </p:sp>
      <p:pic>
        <p:nvPicPr>
          <p:cNvPr id="7" name="Picture 6"/>
          <p:cNvPicPr>
            <a:picLocks noChangeAspect="1"/>
          </p:cNvPicPr>
          <p:nvPr/>
        </p:nvPicPr>
        <p:blipFill>
          <a:blip r:embed="rId2"/>
          <a:stretch>
            <a:fillRect/>
          </a:stretch>
        </p:blipFill>
        <p:spPr>
          <a:xfrm>
            <a:off x="683568" y="1045994"/>
            <a:ext cx="5472608" cy="4149893"/>
          </a:xfrm>
          <a:prstGeom prst="rect">
            <a:avLst/>
          </a:prstGeom>
        </p:spPr>
      </p:pic>
      <p:sp>
        <p:nvSpPr>
          <p:cNvPr id="9" name="Rectangle 8"/>
          <p:cNvSpPr/>
          <p:nvPr/>
        </p:nvSpPr>
        <p:spPr>
          <a:xfrm>
            <a:off x="251520" y="5968942"/>
            <a:ext cx="4572000" cy="646331"/>
          </a:xfrm>
          <a:prstGeom prst="rect">
            <a:avLst/>
          </a:prstGeom>
        </p:spPr>
        <p:txBody>
          <a:bodyPr>
            <a:spAutoFit/>
          </a:bodyPr>
          <a:lstStyle/>
          <a:p>
            <a:r>
              <a:rPr lang="en-US" dirty="0"/>
              <a:t>www.slideshare.net/PeterHlavaty</a:t>
            </a:r>
            <a:r>
              <a:rPr lang="en-US" dirty="0" smtClean="0"/>
              <a:t>/</a:t>
            </a:r>
            <a:br>
              <a:rPr lang="en-US" dirty="0" smtClean="0"/>
            </a:br>
            <a:r>
              <a:rPr lang="en-US" dirty="0" smtClean="0"/>
              <a:t>racing-</a:t>
            </a:r>
            <a:r>
              <a:rPr lang="en-US" dirty="0" err="1" smtClean="0"/>
              <a:t>withdroids</a:t>
            </a:r>
            <a:endParaRPr lang="en-US" dirty="0"/>
          </a:p>
        </p:txBody>
      </p:sp>
    </p:spTree>
    <p:extLst>
      <p:ext uri="{BB962C8B-B14F-4D97-AF65-F5344CB8AC3E}">
        <p14:creationId xmlns:p14="http://schemas.microsoft.com/office/powerpoint/2010/main" val="35748302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idx="1"/>
          </p:nvPr>
        </p:nvSpPr>
        <p:spPr/>
      </p:sp>
      <p:pic>
        <p:nvPicPr>
          <p:cNvPr id="5" name="Picture 4"/>
          <p:cNvPicPr>
            <a:picLocks noChangeAspect="1"/>
          </p:cNvPicPr>
          <p:nvPr/>
        </p:nvPicPr>
        <p:blipFill>
          <a:blip r:embed="rId2"/>
          <a:stretch>
            <a:fillRect/>
          </a:stretch>
        </p:blipFill>
        <p:spPr>
          <a:xfrm>
            <a:off x="755576" y="1497373"/>
            <a:ext cx="5038725" cy="3810000"/>
          </a:xfrm>
          <a:prstGeom prst="rect">
            <a:avLst/>
          </a:prstGeom>
        </p:spPr>
      </p:pic>
      <p:sp>
        <p:nvSpPr>
          <p:cNvPr id="8" name="Title 1"/>
          <p:cNvSpPr>
            <a:spLocks noGrp="1"/>
          </p:cNvSpPr>
          <p:nvPr>
            <p:ph type="title"/>
          </p:nvPr>
        </p:nvSpPr>
        <p:spPr>
          <a:xfrm>
            <a:off x="6629400" y="457200"/>
            <a:ext cx="2057400" cy="1066800"/>
          </a:xfrm>
        </p:spPr>
        <p:txBody>
          <a:bodyPr/>
          <a:lstStyle/>
          <a:p>
            <a:r>
              <a:rPr lang="en-US" altLang="zh-CN" dirty="0" smtClean="0"/>
              <a:t>Out of Boundary</a:t>
            </a:r>
            <a:endParaRPr lang="zh-CN" altLang="en-US" dirty="0"/>
          </a:p>
        </p:txBody>
      </p:sp>
      <p:sp>
        <p:nvSpPr>
          <p:cNvPr id="9" name="Text Placeholder 3"/>
          <p:cNvSpPr>
            <a:spLocks noGrp="1"/>
          </p:cNvSpPr>
          <p:nvPr>
            <p:ph type="body" sz="half" idx="2"/>
          </p:nvPr>
        </p:nvSpPr>
        <p:spPr>
          <a:xfrm>
            <a:off x="6629400" y="1600200"/>
            <a:ext cx="2057400" cy="4419600"/>
          </a:xfrm>
        </p:spPr>
        <p:txBody>
          <a:bodyPr/>
          <a:lstStyle/>
          <a:p>
            <a:pPr marL="342900" indent="-342900">
              <a:buAutoNum type="arabicPeriod"/>
            </a:pPr>
            <a:r>
              <a:rPr lang="en-US" altLang="zh-CN" dirty="0" smtClean="0"/>
              <a:t>Insufficient boundary checks, or not present at all</a:t>
            </a:r>
          </a:p>
          <a:p>
            <a:pPr marL="342900" indent="-342900">
              <a:buAutoNum type="arabicPeriod"/>
            </a:pPr>
            <a:r>
              <a:rPr lang="en-US" altLang="zh-CN" dirty="0" smtClean="0"/>
              <a:t>Integer over/under flows in boundary check</a:t>
            </a:r>
          </a:p>
          <a:p>
            <a:pPr marL="342900" indent="-342900">
              <a:buAutoNum type="arabicPeriod"/>
            </a:pPr>
            <a:r>
              <a:rPr lang="en-US" altLang="zh-CN" dirty="0" smtClean="0"/>
              <a:t>Arbitrary read / write  for attacker</a:t>
            </a:r>
          </a:p>
        </p:txBody>
      </p:sp>
      <p:sp>
        <p:nvSpPr>
          <p:cNvPr id="4" name="Rectangle 3"/>
          <p:cNvSpPr/>
          <p:nvPr/>
        </p:nvSpPr>
        <p:spPr>
          <a:xfrm>
            <a:off x="457200" y="5949280"/>
            <a:ext cx="4572000" cy="646331"/>
          </a:xfrm>
          <a:prstGeom prst="rect">
            <a:avLst/>
          </a:prstGeom>
        </p:spPr>
        <p:txBody>
          <a:bodyPr>
            <a:spAutoFit/>
          </a:bodyPr>
          <a:lstStyle/>
          <a:p>
            <a:r>
              <a:rPr lang="en-US" dirty="0"/>
              <a:t>www.slideshare.net/PeterHlavaty</a:t>
            </a:r>
            <a:r>
              <a:rPr lang="en-US" dirty="0" smtClean="0"/>
              <a:t>/</a:t>
            </a:r>
            <a:br>
              <a:rPr lang="en-US" dirty="0" smtClean="0"/>
            </a:br>
            <a:r>
              <a:rPr lang="en-US" dirty="0" smtClean="0"/>
              <a:t>attack-on-the-core</a:t>
            </a:r>
            <a:endParaRPr lang="en-US" dirty="0"/>
          </a:p>
        </p:txBody>
      </p:sp>
    </p:spTree>
    <p:extLst>
      <p:ext uri="{BB962C8B-B14F-4D97-AF65-F5344CB8AC3E}">
        <p14:creationId xmlns:p14="http://schemas.microsoft.com/office/powerpoint/2010/main" val="23390021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idx="1"/>
          </p:nvPr>
        </p:nvSpPr>
        <p:spPr/>
      </p:sp>
      <p:pic>
        <p:nvPicPr>
          <p:cNvPr id="8" name="Picture 7"/>
          <p:cNvPicPr>
            <a:picLocks noChangeAspect="1"/>
          </p:cNvPicPr>
          <p:nvPr/>
        </p:nvPicPr>
        <p:blipFill>
          <a:blip r:embed="rId2"/>
          <a:stretch>
            <a:fillRect/>
          </a:stretch>
        </p:blipFill>
        <p:spPr>
          <a:xfrm>
            <a:off x="971600" y="1124744"/>
            <a:ext cx="4536504" cy="4536504"/>
          </a:xfrm>
          <a:prstGeom prst="rect">
            <a:avLst/>
          </a:prstGeom>
        </p:spPr>
      </p:pic>
      <p:sp>
        <p:nvSpPr>
          <p:cNvPr id="12" name="Title 1"/>
          <p:cNvSpPr>
            <a:spLocks noGrp="1"/>
          </p:cNvSpPr>
          <p:nvPr>
            <p:ph type="title"/>
          </p:nvPr>
        </p:nvSpPr>
        <p:spPr>
          <a:xfrm>
            <a:off x="6629400" y="457200"/>
            <a:ext cx="2057400" cy="1066800"/>
          </a:xfrm>
        </p:spPr>
        <p:txBody>
          <a:bodyPr/>
          <a:lstStyle/>
          <a:p>
            <a:r>
              <a:rPr lang="en-US" altLang="zh-CN" dirty="0" smtClean="0"/>
              <a:t>TOCTOU</a:t>
            </a:r>
            <a:endParaRPr lang="zh-CN" altLang="en-US" dirty="0"/>
          </a:p>
        </p:txBody>
      </p:sp>
      <p:sp>
        <p:nvSpPr>
          <p:cNvPr id="13" name="Text Placeholder 3"/>
          <p:cNvSpPr>
            <a:spLocks noGrp="1"/>
          </p:cNvSpPr>
          <p:nvPr>
            <p:ph type="body" sz="half" idx="2"/>
          </p:nvPr>
        </p:nvSpPr>
        <p:spPr>
          <a:xfrm>
            <a:off x="6477000" y="1600200"/>
            <a:ext cx="2209800" cy="4853136"/>
          </a:xfrm>
        </p:spPr>
        <p:txBody>
          <a:bodyPr>
            <a:normAutofit/>
          </a:bodyPr>
          <a:lstStyle/>
          <a:p>
            <a:pPr marL="342900" indent="-342900">
              <a:buAutoNum type="arabicPeriod"/>
            </a:pPr>
            <a:r>
              <a:rPr lang="en-US" altLang="zh-CN" dirty="0" smtClean="0"/>
              <a:t>In </a:t>
            </a:r>
            <a:r>
              <a:rPr lang="en-US" altLang="zh-CN" dirty="0" err="1" smtClean="0"/>
              <a:t>syscall</a:t>
            </a:r>
            <a:r>
              <a:rPr lang="en-US" altLang="zh-CN" dirty="0" smtClean="0"/>
              <a:t> is provided pointer to user mode memory</a:t>
            </a:r>
          </a:p>
          <a:p>
            <a:pPr marL="342900" indent="-342900">
              <a:buAutoNum type="arabicPeriod"/>
            </a:pPr>
            <a:r>
              <a:rPr lang="en-US" altLang="zh-CN" dirty="0" smtClean="0"/>
              <a:t>This memory is first checked and pass by kernel</a:t>
            </a:r>
          </a:p>
          <a:p>
            <a:pPr marL="342900" indent="-342900">
              <a:buAutoNum type="arabicPeriod"/>
            </a:pPr>
            <a:r>
              <a:rPr lang="en-US" altLang="zh-CN" dirty="0" smtClean="0"/>
              <a:t>Another user / kernel thread change memory at that pointer</a:t>
            </a:r>
          </a:p>
          <a:p>
            <a:pPr marL="342900" indent="-342900">
              <a:buAutoNum type="arabicPeriod"/>
            </a:pPr>
            <a:r>
              <a:rPr lang="en-US" altLang="zh-CN" dirty="0" smtClean="0"/>
              <a:t>Kernel accessing changed memory</a:t>
            </a:r>
          </a:p>
        </p:txBody>
      </p:sp>
      <p:sp>
        <p:nvSpPr>
          <p:cNvPr id="4" name="Rectangle 3"/>
          <p:cNvSpPr/>
          <p:nvPr/>
        </p:nvSpPr>
        <p:spPr>
          <a:xfrm>
            <a:off x="470520" y="6084004"/>
            <a:ext cx="2962093" cy="369332"/>
          </a:xfrm>
          <a:prstGeom prst="rect">
            <a:avLst/>
          </a:prstGeom>
        </p:spPr>
        <p:txBody>
          <a:bodyPr wrap="none">
            <a:spAutoFit/>
          </a:bodyPr>
          <a:lstStyle/>
          <a:p>
            <a:r>
              <a:rPr lang="en-US" dirty="0"/>
              <a:t>j00ru.vexillium.org/?p=1695</a:t>
            </a:r>
          </a:p>
        </p:txBody>
      </p:sp>
    </p:spTree>
    <p:extLst>
      <p:ext uri="{BB962C8B-B14F-4D97-AF65-F5344CB8AC3E}">
        <p14:creationId xmlns:p14="http://schemas.microsoft.com/office/powerpoint/2010/main" val="31204840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Buffer overflows</a:t>
            </a:r>
            <a:endParaRPr lang="zh-CN" altLang="en-US" dirty="0"/>
          </a:p>
        </p:txBody>
      </p:sp>
      <p:sp>
        <p:nvSpPr>
          <p:cNvPr id="3" name="Picture Placeholder 2"/>
          <p:cNvSpPr>
            <a:spLocks noGrp="1"/>
          </p:cNvSpPr>
          <p:nvPr>
            <p:ph type="pic" idx="1"/>
          </p:nvPr>
        </p:nvSpPr>
        <p:spPr>
          <a:xfrm>
            <a:off x="457200" y="457200"/>
            <a:ext cx="5770984" cy="5348064"/>
          </a:xfrm>
        </p:spPr>
      </p:sp>
      <p:sp>
        <p:nvSpPr>
          <p:cNvPr id="4" name="Text Placeholder 3"/>
          <p:cNvSpPr>
            <a:spLocks noGrp="1"/>
          </p:cNvSpPr>
          <p:nvPr>
            <p:ph type="body" sz="half" idx="2"/>
          </p:nvPr>
        </p:nvSpPr>
        <p:spPr/>
        <p:txBody>
          <a:bodyPr/>
          <a:lstStyle/>
          <a:p>
            <a:pPr marL="342900" indent="-342900">
              <a:buAutoNum type="arabicPeriod"/>
            </a:pPr>
            <a:r>
              <a:rPr lang="en-US" altLang="zh-CN" dirty="0" smtClean="0"/>
              <a:t>One of the most common vulnerability class</a:t>
            </a:r>
          </a:p>
          <a:p>
            <a:pPr marL="342900" indent="-342900">
              <a:buAutoNum type="arabicPeriod"/>
            </a:pPr>
            <a:r>
              <a:rPr lang="en-US" altLang="zh-CN" dirty="0" smtClean="0"/>
              <a:t>One of the most powerful</a:t>
            </a:r>
          </a:p>
          <a:p>
            <a:pPr marL="342900" indent="-342900">
              <a:buAutoNum type="arabicPeriod"/>
            </a:pPr>
            <a:r>
              <a:rPr lang="en-US" altLang="zh-CN" dirty="0" smtClean="0"/>
              <a:t>Can break { SMEP &amp; SMAP &amp; KASLR } by nature – </a:t>
            </a:r>
            <a:r>
              <a:rPr lang="en-US" altLang="zh-CN" dirty="0" err="1" smtClean="0"/>
              <a:t>ofc</a:t>
            </a:r>
            <a:r>
              <a:rPr lang="en-US" altLang="zh-CN" dirty="0" smtClean="0"/>
              <a:t> not every overflow</a:t>
            </a:r>
            <a:endParaRPr lang="zh-CN" altLang="en-US" dirty="0"/>
          </a:p>
        </p:txBody>
      </p:sp>
      <p:sp>
        <p:nvSpPr>
          <p:cNvPr id="5" name="Rectangle 4"/>
          <p:cNvSpPr/>
          <p:nvPr/>
        </p:nvSpPr>
        <p:spPr>
          <a:xfrm>
            <a:off x="395536" y="5877272"/>
            <a:ext cx="4572000" cy="646331"/>
          </a:xfrm>
          <a:prstGeom prst="rect">
            <a:avLst/>
          </a:prstGeom>
        </p:spPr>
        <p:txBody>
          <a:bodyPr>
            <a:spAutoFit/>
          </a:bodyPr>
          <a:lstStyle/>
          <a:p>
            <a:r>
              <a:rPr lang="en-US" dirty="0"/>
              <a:t>http://</a:t>
            </a:r>
            <a:r>
              <a:rPr lang="en-US" dirty="0" smtClean="0"/>
              <a:t>confidence.org.pl/en/agenda/lecture/when-something-overflowing</a:t>
            </a:r>
            <a:r>
              <a:rPr lang="en-US" dirty="0"/>
              <a:t>/</a:t>
            </a:r>
          </a:p>
        </p:txBody>
      </p:sp>
      <p:pic>
        <p:nvPicPr>
          <p:cNvPr id="7" name="Picture 6"/>
          <p:cNvPicPr>
            <a:picLocks noChangeAspect="1"/>
          </p:cNvPicPr>
          <p:nvPr/>
        </p:nvPicPr>
        <p:blipFill>
          <a:blip r:embed="rId2"/>
          <a:stretch>
            <a:fillRect/>
          </a:stretch>
        </p:blipFill>
        <p:spPr>
          <a:xfrm>
            <a:off x="728079" y="602344"/>
            <a:ext cx="5229225" cy="5057775"/>
          </a:xfrm>
          <a:prstGeom prst="rect">
            <a:avLst/>
          </a:prstGeom>
        </p:spPr>
      </p:pic>
    </p:spTree>
    <p:extLst>
      <p:ext uri="{BB962C8B-B14F-4D97-AF65-F5344CB8AC3E}">
        <p14:creationId xmlns:p14="http://schemas.microsoft.com/office/powerpoint/2010/main" val="19117190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 coding on the move ..</a:t>
            </a:r>
            <a:endParaRPr lang="en-US" dirty="0"/>
          </a:p>
        </p:txBody>
      </p:sp>
      <p:pic>
        <p:nvPicPr>
          <p:cNvPr id="3" name="Picture 2"/>
          <p:cNvPicPr>
            <a:picLocks noChangeAspect="1"/>
          </p:cNvPicPr>
          <p:nvPr/>
        </p:nvPicPr>
        <p:blipFill>
          <a:blip r:embed="rId2"/>
          <a:stretch>
            <a:fillRect/>
          </a:stretch>
        </p:blipFill>
        <p:spPr>
          <a:xfrm>
            <a:off x="1835696" y="1772816"/>
            <a:ext cx="5276850" cy="4057650"/>
          </a:xfrm>
          <a:prstGeom prst="rect">
            <a:avLst/>
          </a:prstGeom>
        </p:spPr>
      </p:pic>
    </p:spTree>
    <p:extLst>
      <p:ext uri="{BB962C8B-B14F-4D97-AF65-F5344CB8AC3E}">
        <p14:creationId xmlns:p14="http://schemas.microsoft.com/office/powerpoint/2010/main" val="16024808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6781800" y="1600200"/>
            <a:ext cx="2110680" cy="5213176"/>
          </a:xfrm>
        </p:spPr>
        <p:txBody>
          <a:bodyPr/>
          <a:lstStyle/>
          <a:p>
            <a:pPr marL="342900" indent="-342900">
              <a:buAutoNum type="arabicPeriod"/>
            </a:pPr>
            <a:r>
              <a:rPr lang="en-US" altLang="zh-CN" dirty="0" smtClean="0"/>
              <a:t>Specify arguments</a:t>
            </a:r>
          </a:p>
          <a:p>
            <a:pPr marL="342900" indent="-342900">
              <a:buAutoNum type="arabicPeriod"/>
            </a:pPr>
            <a:r>
              <a:rPr lang="en-US" altLang="zh-CN" dirty="0" smtClean="0"/>
              <a:t>Boost static checks!</a:t>
            </a:r>
          </a:p>
          <a:p>
            <a:pPr marL="342900" indent="-342900">
              <a:buAutoNum type="arabicPeriod"/>
            </a:pPr>
            <a:r>
              <a:rPr lang="en-US" altLang="zh-CN" dirty="0"/>
              <a:t>A</a:t>
            </a:r>
            <a:r>
              <a:rPr lang="en-US" altLang="zh-CN" dirty="0" smtClean="0"/>
              <a:t>void *ANY* warning!</a:t>
            </a:r>
            <a:endParaRPr lang="en-US" altLang="zh-CN" dirty="0"/>
          </a:p>
          <a:p>
            <a:pPr marL="342900" indent="-342900">
              <a:buAutoNum type="arabicPeriod"/>
            </a:pPr>
            <a:r>
              <a:rPr lang="en-US" altLang="zh-CN" dirty="0" smtClean="0"/>
              <a:t>Can detect a lot!</a:t>
            </a:r>
            <a:br>
              <a:rPr lang="en-US" altLang="zh-CN" dirty="0" smtClean="0"/>
            </a:br>
            <a:r>
              <a:rPr lang="en-US" altLang="zh-CN" dirty="0" smtClean="0"/>
              <a:t>{ </a:t>
            </a:r>
            <a:br>
              <a:rPr lang="en-US" altLang="zh-CN" dirty="0" smtClean="0"/>
            </a:br>
            <a:r>
              <a:rPr lang="en-US" altLang="zh-CN" dirty="0" smtClean="0"/>
              <a:t>uninitialized, </a:t>
            </a:r>
            <a:br>
              <a:rPr lang="en-US" altLang="zh-CN" dirty="0" smtClean="0"/>
            </a:br>
            <a:r>
              <a:rPr lang="en-US" altLang="zh-CN" dirty="0" smtClean="0"/>
              <a:t>overflows, </a:t>
            </a:r>
            <a:br>
              <a:rPr lang="en-US" altLang="zh-CN" dirty="0" smtClean="0"/>
            </a:br>
            <a:r>
              <a:rPr lang="en-US" altLang="zh-CN" dirty="0" smtClean="0"/>
              <a:t>out-of-bounds,</a:t>
            </a:r>
            <a:br>
              <a:rPr lang="en-US" altLang="zh-CN" dirty="0" smtClean="0"/>
            </a:br>
            <a:r>
              <a:rPr lang="en-US" altLang="zh-CN" dirty="0" smtClean="0"/>
              <a:t>nulls, ..</a:t>
            </a:r>
            <a:br>
              <a:rPr lang="en-US" altLang="zh-CN" dirty="0" smtClean="0"/>
            </a:br>
            <a:r>
              <a:rPr lang="en-US" altLang="zh-CN" dirty="0" smtClean="0"/>
              <a:t>}</a:t>
            </a:r>
          </a:p>
        </p:txBody>
      </p:sp>
      <p:sp>
        <p:nvSpPr>
          <p:cNvPr id="4" name="Title 3"/>
          <p:cNvSpPr>
            <a:spLocks noGrp="1"/>
          </p:cNvSpPr>
          <p:nvPr>
            <p:ph type="title"/>
          </p:nvPr>
        </p:nvSpPr>
        <p:spPr/>
        <p:txBody>
          <a:bodyPr/>
          <a:lstStyle/>
          <a:p>
            <a:r>
              <a:rPr lang="en-US" altLang="zh-CN" dirty="0" smtClean="0"/>
              <a:t>Use SAL</a:t>
            </a:r>
            <a:endParaRPr lang="zh-CN" altLang="en-US" dirty="0"/>
          </a:p>
        </p:txBody>
      </p:sp>
      <p:pic>
        <p:nvPicPr>
          <p:cNvPr id="6" name="Picture 5"/>
          <p:cNvPicPr>
            <a:picLocks noChangeAspect="1"/>
          </p:cNvPicPr>
          <p:nvPr/>
        </p:nvPicPr>
        <p:blipFill>
          <a:blip r:embed="rId2"/>
          <a:stretch>
            <a:fillRect/>
          </a:stretch>
        </p:blipFill>
        <p:spPr>
          <a:xfrm>
            <a:off x="395536" y="566906"/>
            <a:ext cx="3486175" cy="923932"/>
          </a:xfrm>
          <a:prstGeom prst="rect">
            <a:avLst/>
          </a:prstGeom>
        </p:spPr>
      </p:pic>
      <p:pic>
        <p:nvPicPr>
          <p:cNvPr id="7" name="Picture 6"/>
          <p:cNvPicPr>
            <a:picLocks noChangeAspect="1"/>
          </p:cNvPicPr>
          <p:nvPr/>
        </p:nvPicPr>
        <p:blipFill>
          <a:blip r:embed="rId3"/>
          <a:stretch>
            <a:fillRect/>
          </a:stretch>
        </p:blipFill>
        <p:spPr>
          <a:xfrm>
            <a:off x="3881711" y="3787813"/>
            <a:ext cx="2928959" cy="785818"/>
          </a:xfrm>
          <a:prstGeom prst="rect">
            <a:avLst/>
          </a:prstGeom>
        </p:spPr>
      </p:pic>
      <p:pic>
        <p:nvPicPr>
          <p:cNvPr id="8" name="Picture 7"/>
          <p:cNvPicPr>
            <a:picLocks noChangeAspect="1"/>
          </p:cNvPicPr>
          <p:nvPr/>
        </p:nvPicPr>
        <p:blipFill>
          <a:blip r:embed="rId4"/>
          <a:stretch>
            <a:fillRect/>
          </a:stretch>
        </p:blipFill>
        <p:spPr>
          <a:xfrm>
            <a:off x="394995" y="4542374"/>
            <a:ext cx="3390925" cy="771531"/>
          </a:xfrm>
          <a:prstGeom prst="rect">
            <a:avLst/>
          </a:prstGeom>
        </p:spPr>
      </p:pic>
      <p:sp>
        <p:nvSpPr>
          <p:cNvPr id="9" name="Rectangle 8"/>
          <p:cNvSpPr/>
          <p:nvPr/>
        </p:nvSpPr>
        <p:spPr>
          <a:xfrm>
            <a:off x="1017966" y="5535633"/>
            <a:ext cx="6303553" cy="369332"/>
          </a:xfrm>
          <a:prstGeom prst="rect">
            <a:avLst/>
          </a:prstGeom>
        </p:spPr>
        <p:txBody>
          <a:bodyPr wrap="square">
            <a:spAutoFit/>
          </a:bodyPr>
          <a:lstStyle/>
          <a:p>
            <a:r>
              <a:rPr lang="en-US" dirty="0"/>
              <a:t>https://msdn.microsoft.com/en-us/library/ms182032.aspx</a:t>
            </a:r>
          </a:p>
        </p:txBody>
      </p:sp>
      <p:sp>
        <p:nvSpPr>
          <p:cNvPr id="10" name="Rectangle 9"/>
          <p:cNvSpPr/>
          <p:nvPr/>
        </p:nvSpPr>
        <p:spPr>
          <a:xfrm>
            <a:off x="323528" y="5904965"/>
            <a:ext cx="8319481" cy="646331"/>
          </a:xfrm>
          <a:prstGeom prst="rect">
            <a:avLst/>
          </a:prstGeom>
        </p:spPr>
        <p:txBody>
          <a:bodyPr wrap="square">
            <a:spAutoFit/>
          </a:bodyPr>
          <a:lstStyle/>
          <a:p>
            <a:r>
              <a:rPr lang="en-US" dirty="0"/>
              <a:t>https://technet.microsoft.com/zh-cn/subscriptions</a:t>
            </a:r>
            <a:r>
              <a:rPr lang="en-US" dirty="0" smtClean="0"/>
              <a:t>/</a:t>
            </a:r>
          </a:p>
          <a:p>
            <a:r>
              <a:rPr lang="en-US" dirty="0" smtClean="0"/>
              <a:t>ms235402(v=vs.100</a:t>
            </a:r>
            <a:r>
              <a:rPr lang="en-US" dirty="0"/>
              <a:t>).aspx</a:t>
            </a:r>
          </a:p>
        </p:txBody>
      </p:sp>
      <p:pic>
        <p:nvPicPr>
          <p:cNvPr id="11" name="Picture 10"/>
          <p:cNvPicPr>
            <a:picLocks noChangeAspect="1"/>
          </p:cNvPicPr>
          <p:nvPr/>
        </p:nvPicPr>
        <p:blipFill>
          <a:blip r:embed="rId5"/>
          <a:stretch>
            <a:fillRect/>
          </a:stretch>
        </p:blipFill>
        <p:spPr>
          <a:xfrm>
            <a:off x="1547664" y="1612708"/>
            <a:ext cx="4905411" cy="1914539"/>
          </a:xfrm>
          <a:prstGeom prst="rect">
            <a:avLst/>
          </a:prstGeom>
        </p:spPr>
      </p:pic>
    </p:spTree>
    <p:extLst>
      <p:ext uri="{BB962C8B-B14F-4D97-AF65-F5344CB8AC3E}">
        <p14:creationId xmlns:p14="http://schemas.microsoft.com/office/powerpoint/2010/main" val="6845645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sz="quarter" idx="1"/>
          </p:nvPr>
        </p:nvPicPr>
        <p:blipFill>
          <a:blip r:embed="rId2"/>
          <a:stretch>
            <a:fillRect/>
          </a:stretch>
        </p:blipFill>
        <p:spPr>
          <a:xfrm>
            <a:off x="467544" y="1340768"/>
            <a:ext cx="5267325" cy="3872466"/>
          </a:xfrm>
          <a:prstGeom prst="rect">
            <a:avLst/>
          </a:prstGeom>
        </p:spPr>
      </p:pic>
      <p:sp>
        <p:nvSpPr>
          <p:cNvPr id="3" name="Text Placeholder 2"/>
          <p:cNvSpPr>
            <a:spLocks noGrp="1"/>
          </p:cNvSpPr>
          <p:nvPr>
            <p:ph type="body" idx="2"/>
          </p:nvPr>
        </p:nvSpPr>
        <p:spPr>
          <a:xfrm>
            <a:off x="5999009" y="1502293"/>
            <a:ext cx="2678832" cy="3602167"/>
          </a:xfrm>
        </p:spPr>
        <p:txBody>
          <a:bodyPr/>
          <a:lstStyle/>
          <a:p>
            <a:pPr marL="342900" indent="-342900">
              <a:buAutoNum type="arabicPeriod"/>
            </a:pPr>
            <a:r>
              <a:rPr lang="en-US" altLang="zh-CN" dirty="0" smtClean="0"/>
              <a:t>Verification language</a:t>
            </a:r>
          </a:p>
          <a:p>
            <a:pPr marL="342900" indent="-342900">
              <a:buAutoNum type="arabicPeriod"/>
            </a:pPr>
            <a:r>
              <a:rPr lang="en-US" altLang="zh-CN" dirty="0" smtClean="0"/>
              <a:t>C# (C)</a:t>
            </a:r>
          </a:p>
          <a:p>
            <a:pPr marL="342900" indent="-342900">
              <a:buAutoNum type="arabicPeriod"/>
            </a:pPr>
            <a:endParaRPr lang="en-US" altLang="zh-CN" dirty="0" smtClean="0"/>
          </a:p>
          <a:p>
            <a:pPr marL="342900" indent="-342900">
              <a:buAutoNum type="arabicPeriod"/>
            </a:pPr>
            <a:r>
              <a:rPr lang="en-US" altLang="zh-CN" dirty="0" smtClean="0"/>
              <a:t>Way to go! </a:t>
            </a:r>
          </a:p>
          <a:p>
            <a:pPr marL="342900" indent="-342900">
              <a:buAutoNum type="arabicPeriod"/>
            </a:pPr>
            <a:r>
              <a:rPr lang="en-US" altLang="zh-CN" dirty="0" smtClean="0"/>
              <a:t>Use boogie or Develop your own VL ?</a:t>
            </a:r>
          </a:p>
          <a:p>
            <a:pPr marL="342900" indent="-342900">
              <a:buAutoNum type="arabicPeriod"/>
            </a:pPr>
            <a:r>
              <a:rPr lang="en-US" altLang="zh-CN" dirty="0" smtClean="0"/>
              <a:t>C++ ?</a:t>
            </a:r>
          </a:p>
          <a:p>
            <a:pPr marL="342900" indent="-342900">
              <a:buAutoNum type="arabicPeriod"/>
            </a:pPr>
            <a:endParaRPr lang="en-US" altLang="zh-CN" dirty="0" smtClean="0"/>
          </a:p>
          <a:p>
            <a:pPr marL="342900" indent="-342900">
              <a:buAutoNum type="arabicPeriod"/>
            </a:pPr>
            <a:endParaRPr lang="zh-CN" altLang="en-US" dirty="0"/>
          </a:p>
        </p:txBody>
      </p:sp>
      <p:sp>
        <p:nvSpPr>
          <p:cNvPr id="4" name="Title 3"/>
          <p:cNvSpPr>
            <a:spLocks noGrp="1"/>
          </p:cNvSpPr>
          <p:nvPr>
            <p:ph type="title"/>
          </p:nvPr>
        </p:nvSpPr>
        <p:spPr>
          <a:xfrm>
            <a:off x="6300192" y="692696"/>
            <a:ext cx="1981200" cy="471264"/>
          </a:xfrm>
        </p:spPr>
        <p:txBody>
          <a:bodyPr>
            <a:noAutofit/>
          </a:bodyPr>
          <a:lstStyle/>
          <a:p>
            <a:r>
              <a:rPr lang="en-US" altLang="zh-CN" sz="2800" dirty="0" smtClean="0"/>
              <a:t>BOOGIE</a:t>
            </a:r>
            <a:endParaRPr lang="zh-CN" altLang="en-US" sz="2800" dirty="0"/>
          </a:p>
        </p:txBody>
      </p:sp>
      <p:sp>
        <p:nvSpPr>
          <p:cNvPr id="5" name="Rectangle 4"/>
          <p:cNvSpPr/>
          <p:nvPr/>
        </p:nvSpPr>
        <p:spPr>
          <a:xfrm>
            <a:off x="1763688" y="5589240"/>
            <a:ext cx="6300192" cy="369332"/>
          </a:xfrm>
          <a:prstGeom prst="rect">
            <a:avLst/>
          </a:prstGeom>
        </p:spPr>
        <p:txBody>
          <a:bodyPr wrap="square">
            <a:spAutoFit/>
          </a:bodyPr>
          <a:lstStyle/>
          <a:p>
            <a:r>
              <a:rPr lang="zh-CN" altLang="en-US" dirty="0" smtClean="0"/>
              <a:t>http://research.microsoft.com/en-us/projects/boogie/</a:t>
            </a:r>
            <a:endParaRPr lang="zh-CN" altLang="en-US" dirty="0"/>
          </a:p>
        </p:txBody>
      </p:sp>
    </p:spTree>
    <p:extLst>
      <p:ext uri="{BB962C8B-B14F-4D97-AF65-F5344CB8AC3E}">
        <p14:creationId xmlns:p14="http://schemas.microsoft.com/office/powerpoint/2010/main" val="35371018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altLang="zh-CN" dirty="0" smtClean="0"/>
              <a:t>Compiler can be your best friend</a:t>
            </a:r>
          </a:p>
          <a:p>
            <a:r>
              <a:rPr lang="en-US" altLang="zh-CN" dirty="0" smtClean="0"/>
              <a:t>Language is continuously evolving</a:t>
            </a:r>
          </a:p>
          <a:p>
            <a:pPr lvl="1"/>
            <a:r>
              <a:rPr lang="en-US" altLang="zh-CN" dirty="0" smtClean="0"/>
              <a:t>C++11</a:t>
            </a:r>
          </a:p>
          <a:p>
            <a:pPr lvl="1"/>
            <a:r>
              <a:rPr lang="en-US" altLang="zh-CN" dirty="0" smtClean="0"/>
              <a:t>common libraries: boost &amp; </a:t>
            </a:r>
            <a:r>
              <a:rPr lang="en-US" altLang="zh-CN" dirty="0" err="1" smtClean="0"/>
              <a:t>stl</a:t>
            </a:r>
            <a:endParaRPr lang="en-US" altLang="zh-CN" dirty="0" smtClean="0"/>
          </a:p>
          <a:p>
            <a:r>
              <a:rPr lang="en-US" altLang="zh-CN" dirty="0" smtClean="0"/>
              <a:t>Even windows kernel itself is moving (+-) towards </a:t>
            </a:r>
            <a:r>
              <a:rPr lang="en-US" altLang="zh-CN" dirty="0" err="1" smtClean="0"/>
              <a:t>c++</a:t>
            </a:r>
            <a:endParaRPr lang="en-US" altLang="zh-CN" dirty="0" smtClean="0"/>
          </a:p>
          <a:p>
            <a:r>
              <a:rPr lang="en-US" altLang="zh-CN" dirty="0" smtClean="0"/>
              <a:t>Effective &amp; clean architecture</a:t>
            </a:r>
          </a:p>
          <a:p>
            <a:r>
              <a:rPr lang="en-US" altLang="zh-CN" dirty="0" smtClean="0"/>
              <a:t>Maintaining large code base ++</a:t>
            </a:r>
          </a:p>
          <a:p>
            <a:endParaRPr lang="en-US" altLang="zh-CN" dirty="0" smtClean="0"/>
          </a:p>
          <a:p>
            <a:r>
              <a:rPr lang="en-US" altLang="zh-CN" dirty="0" smtClean="0"/>
              <a:t>Make use of design patterns </a:t>
            </a:r>
          </a:p>
          <a:p>
            <a:pPr lvl="1"/>
            <a:r>
              <a:rPr lang="en-US" altLang="zh-CN" dirty="0" smtClean="0"/>
              <a:t>Rethink every time, but it does not mean </a:t>
            </a:r>
            <a:r>
              <a:rPr lang="en-US" altLang="zh-CN" dirty="0"/>
              <a:t>to use them every time </a:t>
            </a:r>
            <a:r>
              <a:rPr lang="en-US" altLang="zh-CN" dirty="0" smtClean="0"/>
              <a:t>as well…</a:t>
            </a:r>
          </a:p>
          <a:p>
            <a:endParaRPr lang="zh-CN" altLang="en-US" dirty="0"/>
          </a:p>
        </p:txBody>
      </p:sp>
      <p:sp>
        <p:nvSpPr>
          <p:cNvPr id="3" name="Title 2"/>
          <p:cNvSpPr>
            <a:spLocks noGrp="1"/>
          </p:cNvSpPr>
          <p:nvPr>
            <p:ph type="title"/>
          </p:nvPr>
        </p:nvSpPr>
        <p:spPr/>
        <p:txBody>
          <a:bodyPr/>
          <a:lstStyle/>
          <a:p>
            <a:r>
              <a:rPr lang="en-US" altLang="zh-CN" dirty="0" smtClean="0"/>
              <a:t>C++ on the rise</a:t>
            </a:r>
            <a:endParaRPr lang="zh-CN" altLang="en-US" dirty="0"/>
          </a:p>
        </p:txBody>
      </p:sp>
    </p:spTree>
    <p:extLst>
      <p:ext uri="{BB962C8B-B14F-4D97-AF65-F5344CB8AC3E}">
        <p14:creationId xmlns:p14="http://schemas.microsoft.com/office/powerpoint/2010/main" val="2205924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268760"/>
            <a:ext cx="8682136" cy="5040560"/>
          </a:xfrm>
        </p:spPr>
        <p:txBody>
          <a:bodyPr>
            <a:normAutofit fontScale="70000" lnSpcReduction="20000"/>
          </a:bodyPr>
          <a:lstStyle/>
          <a:p>
            <a:r>
              <a:rPr lang="en-US" dirty="0"/>
              <a:t>C++ :</a:t>
            </a:r>
          </a:p>
          <a:p>
            <a:pPr lvl="1"/>
            <a:r>
              <a:rPr lang="en-US" dirty="0"/>
              <a:t>http://www.bogotobogo.com/cplusplus/multithreaded4_cplusplus11.php</a:t>
            </a:r>
          </a:p>
          <a:p>
            <a:pPr lvl="1"/>
            <a:r>
              <a:rPr lang="en-US" dirty="0"/>
              <a:t>http://simhttp://www.bogotobogo.com/cplusplus/multithreaded4_cplusplus11.phppleprogrammer.com/2012/12/01/why-c-is-not-back/ (another point of view, good to read</a:t>
            </a:r>
            <a:r>
              <a:rPr lang="en-US" dirty="0" smtClean="0"/>
              <a:t>)</a:t>
            </a:r>
            <a:endParaRPr lang="en-US" dirty="0"/>
          </a:p>
          <a:p>
            <a:r>
              <a:rPr lang="en-US" dirty="0"/>
              <a:t>design patterns : </a:t>
            </a:r>
          </a:p>
          <a:p>
            <a:pPr lvl="1"/>
            <a:r>
              <a:rPr lang="en-US" dirty="0"/>
              <a:t>https://</a:t>
            </a:r>
            <a:r>
              <a:rPr lang="en-US" dirty="0" smtClean="0"/>
              <a:t>sourcemaking.com/design_patterns</a:t>
            </a:r>
            <a:endParaRPr lang="en-US" dirty="0"/>
          </a:p>
          <a:p>
            <a:r>
              <a:rPr lang="en-US" dirty="0"/>
              <a:t>programmers : </a:t>
            </a:r>
          </a:p>
          <a:p>
            <a:pPr lvl="1"/>
            <a:r>
              <a:rPr lang="en-US" dirty="0"/>
              <a:t>http://neilscomputerblog.blogspot.gr/2014/06/destroying-rop-gadgets-with-inline-code.html?spref=tw</a:t>
            </a:r>
          </a:p>
          <a:p>
            <a:pPr lvl="1"/>
            <a:r>
              <a:rPr lang="en-US" dirty="0"/>
              <a:t>http://danluu.com/new-cpu-features/</a:t>
            </a:r>
          </a:p>
          <a:p>
            <a:pPr lvl="1"/>
            <a:r>
              <a:rPr lang="en-US" dirty="0"/>
              <a:t>http://blog.llvm.org/2011/05/what-every-c-programmer-should-know.html?m=1</a:t>
            </a:r>
          </a:p>
          <a:p>
            <a:pPr lvl="1"/>
            <a:r>
              <a:rPr lang="en-US" dirty="0"/>
              <a:t>http://www.akkadia.org/drepper/cpumemory.pdf</a:t>
            </a:r>
          </a:p>
          <a:p>
            <a:pPr lvl="1"/>
            <a:r>
              <a:rPr lang="en-US" dirty="0"/>
              <a:t>http://</a:t>
            </a:r>
            <a:r>
              <a:rPr lang="en-US" dirty="0" smtClean="0"/>
              <a:t>stackoverflow.com/questions/2794016/what-should-every-programmer-know-about-security</a:t>
            </a:r>
            <a:endParaRPr lang="en-US" dirty="0"/>
          </a:p>
          <a:p>
            <a:r>
              <a:rPr lang="en-US" dirty="0"/>
              <a:t>Boogie : </a:t>
            </a:r>
          </a:p>
          <a:p>
            <a:pPr lvl="1"/>
            <a:r>
              <a:rPr lang="en-US" dirty="0"/>
              <a:t>http://www.rosemarymonahan.com/specsharp/papers/SBMF2010.pdf</a:t>
            </a:r>
          </a:p>
          <a:p>
            <a:pPr lvl="1"/>
            <a:r>
              <a:rPr lang="en-US" dirty="0"/>
              <a:t>http://www.zvonimir.info/2010/12/a-tutorial-for-running-boogie-and-z3-on-linux/</a:t>
            </a:r>
          </a:p>
          <a:p>
            <a:pPr lvl="1"/>
            <a:r>
              <a:rPr lang="en-US" dirty="0"/>
              <a:t>http://www4.in.tum.de/~boehmes/hol-boogie-tphols-talk.pdf</a:t>
            </a:r>
          </a:p>
          <a:p>
            <a:pPr lvl="1"/>
            <a:r>
              <a:rPr lang="en-US" dirty="0"/>
              <a:t>http://</a:t>
            </a:r>
            <a:r>
              <a:rPr lang="en-US" dirty="0" smtClean="0"/>
              <a:t>webcourse.cs.technion.ac.il/236800/Winter2010-2011/ho/WCFiles/Boogie.pdf</a:t>
            </a:r>
            <a:endParaRPr lang="en-US" dirty="0"/>
          </a:p>
        </p:txBody>
      </p:sp>
      <p:sp>
        <p:nvSpPr>
          <p:cNvPr id="3" name="Title 2"/>
          <p:cNvSpPr>
            <a:spLocks noGrp="1"/>
          </p:cNvSpPr>
          <p:nvPr>
            <p:ph type="title"/>
          </p:nvPr>
        </p:nvSpPr>
        <p:spPr>
          <a:xfrm>
            <a:off x="539552" y="260648"/>
            <a:ext cx="8229600" cy="822920"/>
          </a:xfrm>
        </p:spPr>
        <p:txBody>
          <a:bodyPr>
            <a:normAutofit fontScale="90000"/>
          </a:bodyPr>
          <a:lstStyle/>
          <a:p>
            <a:r>
              <a:rPr lang="en-US" altLang="zh-CN" dirty="0"/>
              <a:t>What </a:t>
            </a:r>
            <a:r>
              <a:rPr lang="en-US" altLang="zh-CN" dirty="0" smtClean="0"/>
              <a:t>every </a:t>
            </a:r>
            <a:r>
              <a:rPr lang="en-US" altLang="zh-CN" dirty="0"/>
              <a:t>programmer should </a:t>
            </a:r>
            <a:r>
              <a:rPr lang="en-US" altLang="zh-CN" dirty="0" smtClean="0"/>
              <a:t>know</a:t>
            </a:r>
            <a:endParaRPr lang="en-US" dirty="0"/>
          </a:p>
        </p:txBody>
      </p:sp>
    </p:spTree>
    <p:extLst>
      <p:ext uri="{BB962C8B-B14F-4D97-AF65-F5344CB8AC3E}">
        <p14:creationId xmlns:p14="http://schemas.microsoft.com/office/powerpoint/2010/main" val="7951063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altLang="zh-CN" dirty="0" smtClean="0"/>
              <a:t>In company reviews</a:t>
            </a:r>
          </a:p>
          <a:p>
            <a:pPr lvl="1"/>
            <a:r>
              <a:rPr lang="en-US" altLang="zh-CN" dirty="0"/>
              <a:t>First </a:t>
            </a:r>
            <a:r>
              <a:rPr lang="en-US" altLang="zh-CN" dirty="0" smtClean="0"/>
              <a:t>make design &amp; measure</a:t>
            </a:r>
            <a:r>
              <a:rPr lang="en-US" altLang="zh-CN" dirty="0"/>
              <a:t>, then optimize</a:t>
            </a:r>
          </a:p>
          <a:p>
            <a:pPr lvl="1"/>
            <a:r>
              <a:rPr lang="en-US" altLang="zh-CN" dirty="0" smtClean="0"/>
              <a:t>Do multiple reviews of design &amp; production code</a:t>
            </a:r>
          </a:p>
          <a:p>
            <a:r>
              <a:rPr lang="en-US" altLang="zh-CN" dirty="0" smtClean="0"/>
              <a:t>In company audits &amp; fuzzing</a:t>
            </a:r>
          </a:p>
          <a:p>
            <a:pPr lvl="1"/>
            <a:r>
              <a:rPr lang="en-US" altLang="zh-CN" dirty="0" smtClean="0"/>
              <a:t>Unit testing</a:t>
            </a:r>
          </a:p>
          <a:p>
            <a:pPr lvl="1"/>
            <a:r>
              <a:rPr lang="en-US" altLang="zh-CN" dirty="0" smtClean="0"/>
              <a:t>White-box fuzzing</a:t>
            </a:r>
          </a:p>
          <a:p>
            <a:r>
              <a:rPr lang="en-US" altLang="zh-CN" dirty="0" smtClean="0"/>
              <a:t>Audit </a:t>
            </a:r>
            <a:r>
              <a:rPr lang="en-US" altLang="zh-CN" dirty="0" smtClean="0"/>
              <a:t>companies </a:t>
            </a:r>
            <a:r>
              <a:rPr lang="en-US" altLang="zh-CN" smtClean="0"/>
              <a:t>&amp; consulting</a:t>
            </a:r>
            <a:endParaRPr lang="en-US" altLang="zh-CN" dirty="0" smtClean="0"/>
          </a:p>
          <a:p>
            <a:pPr lvl="1"/>
            <a:r>
              <a:rPr lang="en-US" altLang="zh-CN" dirty="0" smtClean="0"/>
              <a:t>Let security guys to pinpoint problems which you could likely to overlook</a:t>
            </a:r>
          </a:p>
          <a:p>
            <a:r>
              <a:rPr lang="en-US" altLang="zh-CN" dirty="0" smtClean="0"/>
              <a:t>Bug bounties</a:t>
            </a:r>
          </a:p>
          <a:p>
            <a:pPr lvl="1"/>
            <a:r>
              <a:rPr lang="en-US" altLang="zh-CN" dirty="0" smtClean="0"/>
              <a:t>Let more people boost security of your product</a:t>
            </a:r>
            <a:endParaRPr lang="zh-CN" altLang="en-US" dirty="0"/>
          </a:p>
        </p:txBody>
      </p:sp>
      <p:sp>
        <p:nvSpPr>
          <p:cNvPr id="3" name="Title 2"/>
          <p:cNvSpPr>
            <a:spLocks noGrp="1"/>
          </p:cNvSpPr>
          <p:nvPr>
            <p:ph type="title"/>
          </p:nvPr>
        </p:nvSpPr>
        <p:spPr/>
        <p:txBody>
          <a:bodyPr/>
          <a:lstStyle/>
          <a:p>
            <a:r>
              <a:rPr lang="en-US" altLang="zh-CN" dirty="0" smtClean="0"/>
              <a:t>auditing</a:t>
            </a:r>
            <a:endParaRPr lang="zh-CN" altLang="en-US" dirty="0"/>
          </a:p>
        </p:txBody>
      </p:sp>
    </p:spTree>
    <p:extLst>
      <p:ext uri="{BB962C8B-B14F-4D97-AF65-F5344CB8AC3E}">
        <p14:creationId xmlns:p14="http://schemas.microsoft.com/office/powerpoint/2010/main" val="34362630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3</a:t>
            </a:r>
            <a:r>
              <a:rPr lang="en-US" baseline="30000" dirty="0" smtClean="0"/>
              <a:t>rd</a:t>
            </a:r>
            <a:r>
              <a:rPr lang="en-US" dirty="0" smtClean="0"/>
              <a:t> party software becomes more and more attractive attack vectors </a:t>
            </a:r>
            <a:r>
              <a:rPr lang="en-US" dirty="0" err="1" smtClean="0"/>
              <a:t>nowdays</a:t>
            </a:r>
            <a:endParaRPr lang="en-US" dirty="0" smtClean="0"/>
          </a:p>
          <a:p>
            <a:pPr lvl="1"/>
            <a:r>
              <a:rPr lang="en-US" dirty="0" smtClean="0"/>
              <a:t>Antivirus software, 3</a:t>
            </a:r>
            <a:r>
              <a:rPr lang="en-US" baseline="30000" dirty="0" smtClean="0"/>
              <a:t>rd</a:t>
            </a:r>
            <a:r>
              <a:rPr lang="en-US" dirty="0" smtClean="0"/>
              <a:t> party drivers, …</a:t>
            </a:r>
          </a:p>
          <a:p>
            <a:endParaRPr lang="en-US" dirty="0" smtClean="0"/>
          </a:p>
          <a:p>
            <a:r>
              <a:rPr lang="en-US" dirty="0" smtClean="0"/>
              <a:t>Security awareness of developers should be obligatory!</a:t>
            </a:r>
          </a:p>
          <a:p>
            <a:pPr lvl="1"/>
            <a:r>
              <a:rPr lang="en-US" dirty="0" smtClean="0"/>
              <a:t>Vulnerability types</a:t>
            </a:r>
          </a:p>
          <a:p>
            <a:pPr lvl="1"/>
            <a:r>
              <a:rPr lang="en-US" dirty="0" smtClean="0"/>
              <a:t>Mitigation mechanisms</a:t>
            </a:r>
          </a:p>
          <a:p>
            <a:pPr lvl="1"/>
            <a:r>
              <a:rPr lang="en-US" dirty="0" smtClean="0"/>
              <a:t>Security features</a:t>
            </a:r>
          </a:p>
          <a:p>
            <a:endParaRPr lang="en-US" dirty="0"/>
          </a:p>
          <a:p>
            <a:r>
              <a:rPr lang="en-US" dirty="0" smtClean="0"/>
              <a:t>Non-secure software is backdoor for attacker</a:t>
            </a:r>
          </a:p>
          <a:p>
            <a:pPr lvl="1"/>
            <a:r>
              <a:rPr lang="en-US" dirty="0" smtClean="0"/>
              <a:t>Easy bugs</a:t>
            </a:r>
          </a:p>
          <a:p>
            <a:pPr lvl="1"/>
            <a:r>
              <a:rPr lang="en-US" dirty="0" smtClean="0"/>
              <a:t>Abandoned security features</a:t>
            </a:r>
            <a:endParaRPr lang="en-US" dirty="0"/>
          </a:p>
        </p:txBody>
      </p:sp>
      <p:sp>
        <p:nvSpPr>
          <p:cNvPr id="3" name="Title 2"/>
          <p:cNvSpPr>
            <a:spLocks noGrp="1"/>
          </p:cNvSpPr>
          <p:nvPr>
            <p:ph type="title"/>
          </p:nvPr>
        </p:nvSpPr>
        <p:spPr/>
        <p:txBody>
          <a:bodyPr/>
          <a:lstStyle/>
          <a:p>
            <a:r>
              <a:rPr lang="en-US" dirty="0" smtClean="0"/>
              <a:t>What is target of this talk ?</a:t>
            </a:r>
            <a:endParaRPr lang="en-US" dirty="0"/>
          </a:p>
        </p:txBody>
      </p:sp>
    </p:spTree>
    <p:extLst>
      <p:ext uri="{BB962C8B-B14F-4D97-AF65-F5344CB8AC3E}">
        <p14:creationId xmlns:p14="http://schemas.microsoft.com/office/powerpoint/2010/main" val="25611256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4"/>
          <p:cNvSpPr txBox="1">
            <a:spLocks/>
          </p:cNvSpPr>
          <p:nvPr/>
        </p:nvSpPr>
        <p:spPr>
          <a:xfrm>
            <a:off x="5305334" y="3284984"/>
            <a:ext cx="2709795" cy="1862514"/>
          </a:xfrm>
          <a:prstGeom prst="rect">
            <a:avLst/>
          </a:prstGeom>
        </p:spPr>
        <p:txBody>
          <a:bodyPr vert="horz">
            <a:normAutofit fontScale="92500" lnSpcReduction="10000"/>
          </a:bodyPr>
          <a:lstStyle>
            <a:lvl1pPr marL="274320" indent="-274320" algn="l" rtl="0" eaLnBrk="1" latinLnBrk="0" hangingPunct="1">
              <a:spcBef>
                <a:spcPts val="600"/>
              </a:spcBef>
              <a:buClr>
                <a:schemeClr val="accent2"/>
              </a:buClr>
              <a:buSzPct val="85000"/>
              <a:buFont typeface="Wingdings 2"/>
              <a:buChar char=""/>
              <a:defRPr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sz="1500" kern="1200">
                <a:solidFill>
                  <a:schemeClr val="tx1"/>
                </a:solidFill>
                <a:latin typeface="+mn-lt"/>
                <a:ea typeface="+mn-ea"/>
                <a:cs typeface="+mn-cs"/>
              </a:defRPr>
            </a:lvl9pPr>
          </a:lstStyle>
          <a:p>
            <a:r>
              <a:rPr lang="en-US" b="1" dirty="0" smtClean="0"/>
              <a:t>We are hiring!</a:t>
            </a:r>
          </a:p>
          <a:p>
            <a:pPr marL="342900" indent="-342900">
              <a:buFont typeface="Wingdings" panose="05000000000000000000" pitchFamily="2" charset="2"/>
              <a:buChar char="ü"/>
            </a:pPr>
            <a:r>
              <a:rPr lang="en-US" sz="2000" dirty="0" smtClean="0"/>
              <a:t>Kernel &amp; app sec</a:t>
            </a:r>
          </a:p>
          <a:p>
            <a:pPr marL="342900" indent="-342900">
              <a:buFont typeface="Wingdings" panose="05000000000000000000" pitchFamily="2" charset="2"/>
              <a:buChar char="ü"/>
            </a:pPr>
            <a:r>
              <a:rPr lang="en-US" sz="2000" dirty="0" smtClean="0"/>
              <a:t>A LOT of research</a:t>
            </a:r>
          </a:p>
          <a:p>
            <a:pPr marL="342900" indent="-342900">
              <a:buFont typeface="Wingdings" panose="05000000000000000000" pitchFamily="2" charset="2"/>
              <a:buChar char="ü"/>
            </a:pPr>
            <a:r>
              <a:rPr lang="en-US" sz="2000" dirty="0" smtClean="0"/>
              <a:t>mobile, pc</a:t>
            </a:r>
          </a:p>
          <a:p>
            <a:pPr marL="342900" indent="-342900">
              <a:buFont typeface="Wingdings" panose="05000000000000000000" pitchFamily="2" charset="2"/>
              <a:buChar char="ü"/>
            </a:pPr>
            <a:r>
              <a:rPr lang="en-US" sz="2000" dirty="0" smtClean="0"/>
              <a:t>M$, android, OSX ..</a:t>
            </a:r>
            <a:endParaRPr lang="en-US" sz="2000" dirty="0"/>
          </a:p>
        </p:txBody>
      </p:sp>
      <p:sp>
        <p:nvSpPr>
          <p:cNvPr id="5" name="Title 5"/>
          <p:cNvSpPr txBox="1">
            <a:spLocks/>
          </p:cNvSpPr>
          <p:nvPr/>
        </p:nvSpPr>
        <p:spPr>
          <a:xfrm>
            <a:off x="3131840" y="1038581"/>
            <a:ext cx="3384376" cy="1566504"/>
          </a:xfrm>
          <a:prstGeom prst="rect">
            <a:avLst/>
          </a:prstGeom>
          <a:ln w="6350" cap="rnd">
            <a:noFill/>
          </a:ln>
        </p:spPr>
        <p:txBody>
          <a:bodyPr vert="horz" rtlCol="0" anchor="b" anchorCtr="0">
            <a:normAutofit/>
          </a:bodyPr>
          <a:lstStyle>
            <a:lvl1pPr algn="l" rtl="0" eaLnBrk="1" latinLnBrk="0" hangingPunct="1">
              <a:spcBef>
                <a:spcPct val="0"/>
              </a:spcBef>
              <a:buNone/>
              <a:defRPr lang="en-US" sz="4200" b="0" kern="1200" spc="-100" baseline="0" dirty="0">
                <a:ln w="3200">
                  <a:solidFill>
                    <a:schemeClr val="bg2">
                      <a:shade val="75000"/>
                      <a:alpha val="25000"/>
                    </a:schemeClr>
                  </a:solidFill>
                  <a:prstDash val="solid"/>
                  <a:round/>
                </a:ln>
                <a:solidFill>
                  <a:srgbClr val="F9F9F9"/>
                </a:solidFill>
                <a:effectLst>
                  <a:outerShdw blurRad="50800" dist="38100" dir="2700000" algn="tl" rotWithShape="0">
                    <a:prstClr val="black">
                      <a:alpha val="40000"/>
                    </a:prstClr>
                  </a:outerShdw>
                </a:effectLst>
                <a:latin typeface="+mj-lt"/>
                <a:ea typeface="+mj-ea"/>
                <a:cs typeface="+mj-cs"/>
              </a:defRPr>
            </a:lvl1pPr>
          </a:lstStyle>
          <a:p>
            <a:r>
              <a:rPr lang="en-US" dirty="0" smtClean="0"/>
              <a:t>Thank You!  </a:t>
            </a:r>
          </a:p>
          <a:p>
            <a:r>
              <a:rPr lang="en-US" dirty="0"/>
              <a:t> </a:t>
            </a:r>
            <a:r>
              <a:rPr lang="en-US" dirty="0" smtClean="0"/>
              <a:t>     Q &amp; A</a:t>
            </a:r>
            <a:endParaRPr lang="en-US" dirty="0"/>
          </a:p>
        </p:txBody>
      </p:sp>
      <p:sp>
        <p:nvSpPr>
          <p:cNvPr id="6" name="Subtitle 4"/>
          <p:cNvSpPr txBox="1">
            <a:spLocks/>
          </p:cNvSpPr>
          <p:nvPr/>
        </p:nvSpPr>
        <p:spPr>
          <a:xfrm>
            <a:off x="-129041" y="122746"/>
            <a:ext cx="4431326" cy="91006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SzPct val="100000"/>
              <a:buFont typeface="Arial" pitchFamily="34" charset="0"/>
              <a:buNone/>
              <a:defRPr sz="2400" kern="1200">
                <a:solidFill>
                  <a:schemeClr val="tx1">
                    <a:tint val="75000"/>
                  </a:schemeClr>
                </a:solidFill>
                <a:latin typeface="+mn-lt"/>
                <a:ea typeface="+mn-ea"/>
                <a:cs typeface="+mn-cs"/>
              </a:defRPr>
            </a:lvl1pPr>
            <a:lvl2pPr marL="457200" indent="0" algn="ctr" defTabSz="914400" rtl="0" eaLnBrk="1" latinLnBrk="0" hangingPunct="1">
              <a:lnSpc>
                <a:spcPct val="90000"/>
              </a:lnSpc>
              <a:spcBef>
                <a:spcPts val="600"/>
              </a:spcBef>
              <a:buSzPct val="100000"/>
              <a:buFont typeface="Consolas" pitchFamily="49"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SzPct val="10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SzPct val="100000"/>
              <a:buFont typeface="Consolas" pitchFamily="49"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SzPct val="100000"/>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600"/>
              </a:spcBef>
              <a:buSzPct val="100000"/>
              <a:buFont typeface="Consolas" pitchFamily="49" charset="0"/>
              <a:buNone/>
              <a:defRPr sz="16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600"/>
              </a:spcBef>
              <a:buSzPct val="100000"/>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600"/>
              </a:spcBef>
              <a:buSzPct val="100000"/>
              <a:buFont typeface="Consolas" pitchFamily="49" charset="0"/>
              <a:buNone/>
              <a:defRPr sz="16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600"/>
              </a:spcBef>
              <a:buSzPct val="100000"/>
              <a:buFont typeface="Arial" pitchFamily="34" charset="0"/>
              <a:buNone/>
              <a:defRPr sz="1600" kern="1200">
                <a:solidFill>
                  <a:schemeClr val="tx1">
                    <a:tint val="75000"/>
                  </a:schemeClr>
                </a:solidFill>
                <a:latin typeface="+mn-lt"/>
                <a:ea typeface="+mn-ea"/>
                <a:cs typeface="+mn-cs"/>
              </a:defRPr>
            </a:lvl9pPr>
          </a:lstStyle>
          <a:p>
            <a:pPr algn="ctr"/>
            <a:r>
              <a:rPr lang="en-US" sz="5400" b="1" dirty="0" smtClean="0">
                <a:solidFill>
                  <a:schemeClr val="tx1"/>
                </a:solidFill>
                <a:latin typeface="Bradley Hand ITC" panose="03070402050302030203" pitchFamily="66" charset="0"/>
              </a:rPr>
              <a:t>@K33nTeam</a:t>
            </a:r>
            <a:endParaRPr lang="en-US" sz="5400" b="1" dirty="0">
              <a:solidFill>
                <a:schemeClr val="tx1"/>
              </a:solidFill>
              <a:latin typeface="Bradley Hand ITC" panose="03070402050302030203" pitchFamily="66" charset="0"/>
            </a:endParaRPr>
          </a:p>
        </p:txBody>
      </p:sp>
      <p:pic>
        <p:nvPicPr>
          <p:cNvPr id="7" name="Content Placeholder 5"/>
          <p:cNvPicPr>
            <a:picLocks noChangeAspect="1"/>
          </p:cNvPicPr>
          <p:nvPr/>
        </p:nvPicPr>
        <p:blipFill>
          <a:blip r:embed="rId2"/>
          <a:stretch>
            <a:fillRect/>
          </a:stretch>
        </p:blipFill>
        <p:spPr>
          <a:xfrm>
            <a:off x="827584" y="3140968"/>
            <a:ext cx="3801767" cy="2532562"/>
          </a:xfrm>
          <a:prstGeom prst="rect">
            <a:avLst/>
          </a:prstGeom>
        </p:spPr>
      </p:pic>
    </p:spTree>
    <p:extLst>
      <p:ext uri="{BB962C8B-B14F-4D97-AF65-F5344CB8AC3E}">
        <p14:creationId xmlns:p14="http://schemas.microsoft.com/office/powerpoint/2010/main" val="40161652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57808" y="4297288"/>
            <a:ext cx="7924800" cy="1371600"/>
          </a:xfrm>
        </p:spPr>
        <p:txBody>
          <a:bodyPr/>
          <a:lstStyle/>
          <a:p>
            <a:r>
              <a:rPr lang="en-US" dirty="0" smtClean="0"/>
              <a:t>PENCIL</a:t>
            </a:r>
            <a:endParaRPr lang="en-US" dirty="0"/>
          </a:p>
        </p:txBody>
      </p:sp>
      <p:sp>
        <p:nvSpPr>
          <p:cNvPr id="3" name="Text Placeholder 2"/>
          <p:cNvSpPr>
            <a:spLocks noGrp="1"/>
          </p:cNvSpPr>
          <p:nvPr>
            <p:ph type="body" idx="1"/>
          </p:nvPr>
        </p:nvSpPr>
        <p:spPr>
          <a:xfrm>
            <a:off x="757808" y="5750952"/>
            <a:ext cx="7924800" cy="984736"/>
          </a:xfrm>
        </p:spPr>
        <p:txBody>
          <a:bodyPr/>
          <a:lstStyle/>
          <a:p>
            <a:r>
              <a:rPr lang="en-US" dirty="0"/>
              <a:t>SPEICAL THANKS </a:t>
            </a:r>
            <a:r>
              <a:rPr lang="en-US" dirty="0" smtClean="0"/>
              <a:t>TO SKETCHES I was able to made </a:t>
            </a:r>
            <a:r>
              <a:rPr lang="en-US" dirty="0" smtClean="0">
                <a:sym typeface="Wingdings" panose="05000000000000000000" pitchFamily="2" charset="2"/>
              </a:rPr>
              <a:t></a:t>
            </a:r>
            <a:endParaRPr lang="en-US" dirty="0"/>
          </a:p>
        </p:txBody>
      </p:sp>
      <p:sp>
        <p:nvSpPr>
          <p:cNvPr id="4" name="Rectangle 3"/>
          <p:cNvSpPr/>
          <p:nvPr/>
        </p:nvSpPr>
        <p:spPr>
          <a:xfrm>
            <a:off x="5652120" y="5085184"/>
            <a:ext cx="2967229" cy="400110"/>
          </a:xfrm>
          <a:prstGeom prst="rect">
            <a:avLst/>
          </a:prstGeom>
        </p:spPr>
        <p:txBody>
          <a:bodyPr wrap="square">
            <a:spAutoFit/>
          </a:bodyPr>
          <a:lstStyle/>
          <a:p>
            <a:r>
              <a:rPr lang="en-US" sz="2000" dirty="0">
                <a:hlinkClick r:id="rId2"/>
              </a:rPr>
              <a:t>http://pencil.evolus.vn</a:t>
            </a:r>
            <a:r>
              <a:rPr lang="en-US" sz="2000" dirty="0" smtClean="0">
                <a:hlinkClick r:id="rId2"/>
              </a:rPr>
              <a:t>/</a:t>
            </a:r>
            <a:r>
              <a:rPr lang="en-US" sz="2000" dirty="0" smtClean="0"/>
              <a:t> </a:t>
            </a:r>
            <a:endParaRPr lang="en-US" sz="2000" dirty="0"/>
          </a:p>
        </p:txBody>
      </p:sp>
      <p:pic>
        <p:nvPicPr>
          <p:cNvPr id="5" name="Picture 4"/>
          <p:cNvPicPr>
            <a:picLocks noChangeAspect="1"/>
          </p:cNvPicPr>
          <p:nvPr/>
        </p:nvPicPr>
        <p:blipFill>
          <a:blip r:embed="rId3"/>
          <a:stretch>
            <a:fillRect/>
          </a:stretch>
        </p:blipFill>
        <p:spPr>
          <a:xfrm>
            <a:off x="2195736" y="1628800"/>
            <a:ext cx="4762500" cy="2857500"/>
          </a:xfrm>
          <a:prstGeom prst="rect">
            <a:avLst/>
          </a:prstGeom>
        </p:spPr>
      </p:pic>
    </p:spTree>
    <p:extLst>
      <p:ext uri="{BB962C8B-B14F-4D97-AF65-F5344CB8AC3E}">
        <p14:creationId xmlns:p14="http://schemas.microsoft.com/office/powerpoint/2010/main" val="4209488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7924800" cy="1656184"/>
          </a:xfrm>
        </p:spPr>
        <p:txBody>
          <a:bodyPr/>
          <a:lstStyle/>
          <a:p>
            <a:r>
              <a:rPr lang="en-US" dirty="0" smtClean="0"/>
              <a:t>Attacks &amp; </a:t>
            </a:r>
            <a:br>
              <a:rPr lang="en-US" dirty="0" smtClean="0"/>
            </a:br>
            <a:r>
              <a:rPr lang="en-US" dirty="0" smtClean="0"/>
              <a:t>Mitigations</a:t>
            </a:r>
            <a:endParaRPr lang="en-US" dirty="0"/>
          </a:p>
        </p:txBody>
      </p:sp>
    </p:spTree>
    <p:extLst>
      <p:ext uri="{BB962C8B-B14F-4D97-AF65-F5344CB8AC3E}">
        <p14:creationId xmlns:p14="http://schemas.microsoft.com/office/powerpoint/2010/main" val="5894285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p:txBody>
          <a:bodyPr/>
          <a:lstStyle/>
          <a:p>
            <a:pPr marL="342900" indent="-342900">
              <a:buAutoNum type="arabicPeriod"/>
            </a:pPr>
            <a:r>
              <a:rPr lang="en-US" altLang="zh-CN" dirty="0" smtClean="0"/>
              <a:t>Local buffer on stack</a:t>
            </a:r>
          </a:p>
          <a:p>
            <a:pPr marL="342900" indent="-342900">
              <a:buAutoNum type="arabicPeriod"/>
            </a:pPr>
            <a:r>
              <a:rPr lang="en-US" altLang="zh-CN" dirty="0" smtClean="0"/>
              <a:t>Not sufficient boundary checks </a:t>
            </a:r>
          </a:p>
          <a:p>
            <a:pPr marL="342900" indent="-342900">
              <a:buAutoNum type="arabicPeriod"/>
            </a:pPr>
            <a:r>
              <a:rPr lang="en-US" altLang="zh-CN" dirty="0" err="1"/>
              <a:t>m</a:t>
            </a:r>
            <a:r>
              <a:rPr lang="en-US" altLang="zh-CN" dirty="0" err="1" smtClean="0"/>
              <a:t>emcpy</a:t>
            </a:r>
            <a:endParaRPr lang="en-US" altLang="zh-CN" dirty="0" smtClean="0"/>
          </a:p>
          <a:p>
            <a:pPr marL="342900" indent="-342900">
              <a:buAutoNum type="arabicPeriod"/>
            </a:pPr>
            <a:r>
              <a:rPr lang="en-US" altLang="zh-CN" dirty="0" smtClean="0"/>
              <a:t>Return address </a:t>
            </a:r>
            <a:r>
              <a:rPr lang="en-US" altLang="zh-CN" dirty="0" err="1" smtClean="0"/>
              <a:t>pwned</a:t>
            </a:r>
            <a:endParaRPr lang="en-US" altLang="zh-CN" dirty="0" smtClean="0"/>
          </a:p>
          <a:p>
            <a:pPr marL="342900" indent="-342900">
              <a:buAutoNum type="arabicPeriod"/>
            </a:pPr>
            <a:r>
              <a:rPr lang="en-US" altLang="zh-CN" dirty="0" smtClean="0"/>
              <a:t>Kernel </a:t>
            </a:r>
            <a:r>
              <a:rPr lang="en-US" altLang="zh-CN" dirty="0" err="1" smtClean="0"/>
              <a:t>pwn</a:t>
            </a:r>
            <a:endParaRPr lang="zh-CN" altLang="en-US" dirty="0"/>
          </a:p>
        </p:txBody>
      </p:sp>
      <p:sp>
        <p:nvSpPr>
          <p:cNvPr id="4" name="Title 3"/>
          <p:cNvSpPr>
            <a:spLocks noGrp="1"/>
          </p:cNvSpPr>
          <p:nvPr>
            <p:ph type="title"/>
          </p:nvPr>
        </p:nvSpPr>
        <p:spPr/>
        <p:txBody>
          <a:bodyPr/>
          <a:lstStyle/>
          <a:p>
            <a:r>
              <a:rPr lang="en-US" altLang="zh-CN" dirty="0" smtClean="0"/>
              <a:t>Stack </a:t>
            </a:r>
            <a:br>
              <a:rPr lang="en-US" altLang="zh-CN" dirty="0" smtClean="0"/>
            </a:br>
            <a:r>
              <a:rPr lang="en-US" altLang="zh-CN" dirty="0" smtClean="0"/>
              <a:t>OVERFLOWS</a:t>
            </a:r>
            <a:endParaRPr lang="zh-CN" altLang="en-US" dirty="0"/>
          </a:p>
        </p:txBody>
      </p:sp>
      <p:sp>
        <p:nvSpPr>
          <p:cNvPr id="7" name="Rectangle 6"/>
          <p:cNvSpPr/>
          <p:nvPr/>
        </p:nvSpPr>
        <p:spPr>
          <a:xfrm>
            <a:off x="323528" y="5877272"/>
            <a:ext cx="5958408" cy="369332"/>
          </a:xfrm>
          <a:prstGeom prst="rect">
            <a:avLst/>
          </a:prstGeom>
        </p:spPr>
        <p:txBody>
          <a:bodyPr wrap="square">
            <a:spAutoFit/>
          </a:bodyPr>
          <a:lstStyle/>
          <a:p>
            <a:r>
              <a:rPr lang="en-US" dirty="0"/>
              <a:t>http://</a:t>
            </a:r>
            <a:r>
              <a:rPr lang="en-US" dirty="0" smtClean="0"/>
              <a:t>en.wikipedia.org/wiki/Stack_buffer_overflow </a:t>
            </a:r>
            <a:endParaRPr lang="en-US" dirty="0"/>
          </a:p>
        </p:txBody>
      </p:sp>
      <p:sp>
        <p:nvSpPr>
          <p:cNvPr id="10" name="Rectangle 9"/>
          <p:cNvSpPr/>
          <p:nvPr/>
        </p:nvSpPr>
        <p:spPr>
          <a:xfrm>
            <a:off x="2339752" y="5507940"/>
            <a:ext cx="6552728" cy="369332"/>
          </a:xfrm>
          <a:prstGeom prst="rect">
            <a:avLst/>
          </a:prstGeom>
        </p:spPr>
        <p:txBody>
          <a:bodyPr wrap="square">
            <a:spAutoFit/>
          </a:bodyPr>
          <a:lstStyle/>
          <a:p>
            <a:r>
              <a:rPr lang="en-US" dirty="0"/>
              <a:t>http://en.wikipedia.org/wiki/Buffer_overflow_protection</a:t>
            </a:r>
          </a:p>
        </p:txBody>
      </p:sp>
      <p:pic>
        <p:nvPicPr>
          <p:cNvPr id="13" name="Content Placeholder 12"/>
          <p:cNvPicPr>
            <a:picLocks noGrp="1" noChangeAspect="1"/>
          </p:cNvPicPr>
          <p:nvPr>
            <p:ph sz="quarter" idx="1"/>
          </p:nvPr>
        </p:nvPicPr>
        <p:blipFill>
          <a:blip r:embed="rId2"/>
          <a:stretch>
            <a:fillRect/>
          </a:stretch>
        </p:blipFill>
        <p:spPr>
          <a:xfrm>
            <a:off x="345907" y="990600"/>
            <a:ext cx="6355577" cy="4448904"/>
          </a:xfrm>
          <a:prstGeom prst="rect">
            <a:avLst/>
          </a:prstGeom>
        </p:spPr>
      </p:pic>
    </p:spTree>
    <p:extLst>
      <p:ext uri="{BB962C8B-B14F-4D97-AF65-F5344CB8AC3E}">
        <p14:creationId xmlns:p14="http://schemas.microsoft.com/office/powerpoint/2010/main" val="10040776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6781800" y="1600200"/>
            <a:ext cx="1984248" cy="4997152"/>
          </a:xfrm>
        </p:spPr>
        <p:txBody>
          <a:bodyPr>
            <a:normAutofit/>
          </a:bodyPr>
          <a:lstStyle/>
          <a:p>
            <a:pPr marL="342900" indent="-342900">
              <a:buAutoNum type="arabicPeriod"/>
            </a:pPr>
            <a:r>
              <a:rPr lang="en-US" altLang="zh-CN" dirty="0" err="1" smtClean="0"/>
              <a:t>Psuedo</a:t>
            </a:r>
            <a:r>
              <a:rPr lang="en-US" altLang="zh-CN" dirty="0"/>
              <a:t>-</a:t>
            </a:r>
            <a:r>
              <a:rPr lang="en-US" altLang="zh-CN" dirty="0" smtClean="0"/>
              <a:t>random value placed between local variables &amp; return</a:t>
            </a:r>
          </a:p>
          <a:p>
            <a:pPr marL="342900" indent="-342900">
              <a:buAutoNum type="arabicPeriod"/>
            </a:pPr>
            <a:r>
              <a:rPr lang="en-US" altLang="zh-CN" dirty="0" smtClean="0"/>
              <a:t>Bad </a:t>
            </a:r>
            <a:r>
              <a:rPr lang="en-US" altLang="zh-CN" dirty="0" err="1" smtClean="0"/>
              <a:t>memcpy</a:t>
            </a:r>
            <a:r>
              <a:rPr lang="en-US" altLang="zh-CN" dirty="0" smtClean="0"/>
              <a:t> results into rewriting canary</a:t>
            </a:r>
          </a:p>
          <a:p>
            <a:pPr marL="342900" indent="-342900">
              <a:buAutoNum type="arabicPeriod"/>
            </a:pPr>
            <a:r>
              <a:rPr lang="en-US" altLang="zh-CN" dirty="0" smtClean="0"/>
              <a:t>Canary check before using return address</a:t>
            </a:r>
          </a:p>
          <a:p>
            <a:pPr marL="342900" indent="-342900">
              <a:buAutoNum type="arabicPeriod"/>
            </a:pPr>
            <a:r>
              <a:rPr lang="en-US" altLang="zh-CN" dirty="0" err="1" smtClean="0"/>
              <a:t>Pwn</a:t>
            </a:r>
            <a:r>
              <a:rPr lang="en-US" altLang="zh-CN" dirty="0" smtClean="0"/>
              <a:t> detected, </a:t>
            </a:r>
            <a:r>
              <a:rPr lang="en-US" altLang="zh-CN" dirty="0" err="1" smtClean="0"/>
              <a:t>bsod</a:t>
            </a:r>
            <a:r>
              <a:rPr lang="en-US" altLang="zh-CN" dirty="0" smtClean="0"/>
              <a:t> instead of windows </a:t>
            </a:r>
            <a:r>
              <a:rPr lang="en-US" altLang="zh-CN" dirty="0" err="1" smtClean="0"/>
              <a:t>pwn</a:t>
            </a:r>
            <a:endParaRPr lang="zh-CN" altLang="en-US" dirty="0"/>
          </a:p>
        </p:txBody>
      </p:sp>
      <p:sp>
        <p:nvSpPr>
          <p:cNvPr id="4" name="Title 3"/>
          <p:cNvSpPr>
            <a:spLocks noGrp="1"/>
          </p:cNvSpPr>
          <p:nvPr>
            <p:ph type="title"/>
          </p:nvPr>
        </p:nvSpPr>
        <p:spPr/>
        <p:txBody>
          <a:bodyPr/>
          <a:lstStyle/>
          <a:p>
            <a:r>
              <a:rPr lang="en-US" altLang="zh-CN" dirty="0" smtClean="0"/>
              <a:t>Stack </a:t>
            </a:r>
            <a:br>
              <a:rPr lang="en-US" altLang="zh-CN" dirty="0" smtClean="0"/>
            </a:br>
            <a:r>
              <a:rPr lang="en-US" altLang="zh-CN" dirty="0" smtClean="0"/>
              <a:t>CANARIES</a:t>
            </a:r>
            <a:endParaRPr lang="zh-CN" altLang="en-US" dirty="0"/>
          </a:p>
        </p:txBody>
      </p:sp>
      <p:pic>
        <p:nvPicPr>
          <p:cNvPr id="8" name="Picture 7"/>
          <p:cNvPicPr>
            <a:picLocks noChangeAspect="1"/>
          </p:cNvPicPr>
          <p:nvPr/>
        </p:nvPicPr>
        <p:blipFill>
          <a:blip r:embed="rId2"/>
          <a:stretch>
            <a:fillRect/>
          </a:stretch>
        </p:blipFill>
        <p:spPr>
          <a:xfrm>
            <a:off x="199977" y="2276872"/>
            <a:ext cx="6581823" cy="3076597"/>
          </a:xfrm>
          <a:prstGeom prst="rect">
            <a:avLst/>
          </a:prstGeom>
        </p:spPr>
      </p:pic>
      <p:pic>
        <p:nvPicPr>
          <p:cNvPr id="9" name="Picture 8"/>
          <p:cNvPicPr>
            <a:picLocks noChangeAspect="1"/>
          </p:cNvPicPr>
          <p:nvPr/>
        </p:nvPicPr>
        <p:blipFill>
          <a:blip r:embed="rId3"/>
          <a:stretch>
            <a:fillRect/>
          </a:stretch>
        </p:blipFill>
        <p:spPr>
          <a:xfrm>
            <a:off x="4473351" y="760272"/>
            <a:ext cx="2232249" cy="2337121"/>
          </a:xfrm>
          <a:prstGeom prst="rect">
            <a:avLst/>
          </a:prstGeom>
        </p:spPr>
      </p:pic>
      <p:pic>
        <p:nvPicPr>
          <p:cNvPr id="10" name="Picture 9"/>
          <p:cNvPicPr>
            <a:picLocks noChangeAspect="1"/>
          </p:cNvPicPr>
          <p:nvPr/>
        </p:nvPicPr>
        <p:blipFill>
          <a:blip r:embed="rId4"/>
          <a:stretch>
            <a:fillRect/>
          </a:stretch>
        </p:blipFill>
        <p:spPr>
          <a:xfrm>
            <a:off x="899592" y="760272"/>
            <a:ext cx="3178696" cy="1324457"/>
          </a:xfrm>
          <a:prstGeom prst="rect">
            <a:avLst/>
          </a:prstGeom>
        </p:spPr>
      </p:pic>
      <p:sp>
        <p:nvSpPr>
          <p:cNvPr id="11" name="Text Placeholder 1"/>
          <p:cNvSpPr txBox="1">
            <a:spLocks/>
          </p:cNvSpPr>
          <p:nvPr/>
        </p:nvSpPr>
        <p:spPr>
          <a:xfrm>
            <a:off x="2123728" y="5553050"/>
            <a:ext cx="2471529" cy="504056"/>
          </a:xfrm>
          <a:prstGeom prst="rect">
            <a:avLst/>
          </a:prstGeom>
        </p:spPr>
        <p:txBody>
          <a:bodyPr vert="horz">
            <a:normAutofit/>
          </a:bodyPr>
          <a:lstStyle>
            <a:lvl1pPr marL="274320" indent="-274320" algn="l" rtl="0" eaLnBrk="1" latinLnBrk="0" hangingPunct="1">
              <a:spcBef>
                <a:spcPts val="600"/>
              </a:spcBef>
              <a:buClr>
                <a:schemeClr val="accent2"/>
              </a:buClr>
              <a:buSzPct val="85000"/>
              <a:buFont typeface="Wingdings 2"/>
              <a:buChar char=""/>
              <a:defRPr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sz="1500" kern="1200">
                <a:solidFill>
                  <a:schemeClr val="tx1"/>
                </a:solidFill>
                <a:latin typeface="+mn-lt"/>
                <a:ea typeface="+mn-ea"/>
                <a:cs typeface="+mn-cs"/>
              </a:defRPr>
            </a:lvl9pPr>
          </a:lstStyle>
          <a:p>
            <a:pPr marL="0" indent="0">
              <a:buNone/>
            </a:pPr>
            <a:r>
              <a:rPr lang="en-US" altLang="zh-CN" i="1" dirty="0" smtClean="0"/>
              <a:t>.. by default ..</a:t>
            </a:r>
            <a:endParaRPr lang="zh-CN" altLang="en-US" i="1" dirty="0"/>
          </a:p>
        </p:txBody>
      </p:sp>
    </p:spTree>
    <p:extLst>
      <p:ext uri="{BB962C8B-B14F-4D97-AF65-F5344CB8AC3E}">
        <p14:creationId xmlns:p14="http://schemas.microsoft.com/office/powerpoint/2010/main" val="20922932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altLang="zh-CN" dirty="0" smtClean="0"/>
              <a:t>protect</a:t>
            </a:r>
            <a:endParaRPr lang="zh-CN" altLang="en-US" dirty="0"/>
          </a:p>
        </p:txBody>
      </p:sp>
      <p:sp>
        <p:nvSpPr>
          <p:cNvPr id="3" name="Content Placeholder 2"/>
          <p:cNvSpPr>
            <a:spLocks noGrp="1"/>
          </p:cNvSpPr>
          <p:nvPr>
            <p:ph sz="half" idx="2"/>
          </p:nvPr>
        </p:nvSpPr>
        <p:spPr/>
        <p:txBody>
          <a:bodyPr/>
          <a:lstStyle/>
          <a:p>
            <a:r>
              <a:rPr lang="en-US" altLang="zh-CN" dirty="0" smtClean="0"/>
              <a:t>You can not overwrite return or </a:t>
            </a:r>
            <a:r>
              <a:rPr lang="en-US" altLang="zh-CN" dirty="0" err="1" smtClean="0"/>
              <a:t>args</a:t>
            </a:r>
            <a:r>
              <a:rPr lang="en-US" altLang="zh-CN" dirty="0" smtClean="0"/>
              <a:t> without altering canary</a:t>
            </a:r>
          </a:p>
          <a:p>
            <a:r>
              <a:rPr lang="en-US" altLang="zh-CN" dirty="0" smtClean="0"/>
              <a:t>You should not be able to guess canary</a:t>
            </a:r>
          </a:p>
          <a:p>
            <a:r>
              <a:rPr lang="en-US" altLang="zh-CN" dirty="0" smtClean="0"/>
              <a:t>Means you can not attack stack so easy anymore</a:t>
            </a:r>
            <a:endParaRPr lang="zh-CN" altLang="en-US" dirty="0"/>
          </a:p>
        </p:txBody>
      </p:sp>
      <p:sp>
        <p:nvSpPr>
          <p:cNvPr id="4" name="Content Placeholder 3"/>
          <p:cNvSpPr>
            <a:spLocks noGrp="1"/>
          </p:cNvSpPr>
          <p:nvPr>
            <p:ph sz="quarter" idx="4"/>
          </p:nvPr>
        </p:nvSpPr>
        <p:spPr/>
        <p:txBody>
          <a:bodyPr/>
          <a:lstStyle/>
          <a:p>
            <a:r>
              <a:rPr lang="en-US" altLang="zh-CN" dirty="0" smtClean="0"/>
              <a:t>Target local </a:t>
            </a:r>
            <a:r>
              <a:rPr lang="en-US" altLang="zh-CN" dirty="0" err="1" smtClean="0"/>
              <a:t>vars</a:t>
            </a:r>
            <a:endParaRPr lang="en-US" altLang="zh-CN" dirty="0" smtClean="0"/>
          </a:p>
          <a:p>
            <a:r>
              <a:rPr lang="en-US" altLang="zh-CN" dirty="0" smtClean="0"/>
              <a:t>Target </a:t>
            </a:r>
            <a:r>
              <a:rPr lang="en-US" altLang="zh-CN" dirty="0" err="1" smtClean="0"/>
              <a:t>args</a:t>
            </a:r>
            <a:r>
              <a:rPr lang="en-US" altLang="zh-CN" dirty="0" smtClean="0"/>
              <a:t> by inner non-canary-protected method</a:t>
            </a:r>
          </a:p>
          <a:p>
            <a:r>
              <a:rPr lang="en-US" altLang="zh-CN" dirty="0" smtClean="0"/>
              <a:t>Canary leak</a:t>
            </a:r>
            <a:endParaRPr lang="zh-CN" altLang="en-US" dirty="0"/>
          </a:p>
        </p:txBody>
      </p:sp>
      <p:sp>
        <p:nvSpPr>
          <p:cNvPr id="5" name="Title 4"/>
          <p:cNvSpPr>
            <a:spLocks noGrp="1"/>
          </p:cNvSpPr>
          <p:nvPr>
            <p:ph type="title"/>
          </p:nvPr>
        </p:nvSpPr>
        <p:spPr/>
        <p:txBody>
          <a:bodyPr/>
          <a:lstStyle/>
          <a:p>
            <a:r>
              <a:rPr lang="en-US" altLang="zh-CN" dirty="0" smtClean="0"/>
              <a:t>Stack canaries</a:t>
            </a:r>
            <a:endParaRPr lang="zh-CN" altLang="en-US" dirty="0"/>
          </a:p>
        </p:txBody>
      </p:sp>
      <p:sp>
        <p:nvSpPr>
          <p:cNvPr id="6" name="Text Placeholder 5"/>
          <p:cNvSpPr>
            <a:spLocks noGrp="1"/>
          </p:cNvSpPr>
          <p:nvPr>
            <p:ph type="body" idx="3"/>
          </p:nvPr>
        </p:nvSpPr>
        <p:spPr/>
        <p:txBody>
          <a:bodyPr/>
          <a:lstStyle/>
          <a:p>
            <a:r>
              <a:rPr lang="en-US" altLang="zh-CN" dirty="0" smtClean="0"/>
              <a:t>bypass</a:t>
            </a:r>
            <a:endParaRPr lang="zh-CN" altLang="en-US" dirty="0"/>
          </a:p>
        </p:txBody>
      </p:sp>
    </p:spTree>
    <p:extLst>
      <p:ext uri="{BB962C8B-B14F-4D97-AF65-F5344CB8AC3E}">
        <p14:creationId xmlns:p14="http://schemas.microsoft.com/office/powerpoint/2010/main" val="32188889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a:spLocks noGrp="1"/>
          </p:cNvSpPr>
          <p:nvPr>
            <p:ph type="body" idx="2"/>
          </p:nvPr>
        </p:nvSpPr>
        <p:spPr>
          <a:xfrm>
            <a:off x="6372200" y="1600200"/>
            <a:ext cx="2393848" cy="4925144"/>
          </a:xfrm>
        </p:spPr>
        <p:txBody>
          <a:bodyPr>
            <a:normAutofit/>
          </a:bodyPr>
          <a:lstStyle/>
          <a:p>
            <a:pPr marL="342900" indent="-342900">
              <a:buAutoNum type="arabicPeriod"/>
            </a:pPr>
            <a:r>
              <a:rPr lang="en-US" altLang="zh-CN" dirty="0" smtClean="0"/>
              <a:t>Code is special case of data</a:t>
            </a:r>
          </a:p>
          <a:p>
            <a:pPr marL="342900" indent="-342900">
              <a:buAutoNum type="arabicPeriod"/>
            </a:pPr>
            <a:r>
              <a:rPr lang="en-US" altLang="zh-CN" dirty="0" smtClean="0"/>
              <a:t>If creating data with EXEC </a:t>
            </a:r>
            <a:endParaRPr lang="en-US" altLang="zh-CN" dirty="0"/>
          </a:p>
          <a:p>
            <a:pPr marL="342900" indent="-342900">
              <a:buAutoNum type="arabicPeriod"/>
            </a:pPr>
            <a:r>
              <a:rPr lang="en-US" altLang="zh-CN" dirty="0" smtClean="0"/>
              <a:t>any data shipped from user mode to kernel can be executed</a:t>
            </a:r>
          </a:p>
          <a:p>
            <a:pPr marL="342900" indent="-342900">
              <a:buAutoNum type="arabicPeriod"/>
            </a:pPr>
            <a:r>
              <a:rPr lang="en-US" altLang="zh-CN" dirty="0" smtClean="0"/>
              <a:t>Unless </a:t>
            </a:r>
            <a:r>
              <a:rPr lang="en-US" altLang="zh-CN" dirty="0" err="1" smtClean="0"/>
              <a:t>NonPagedPoolNx</a:t>
            </a:r>
            <a:r>
              <a:rPr lang="en-US" altLang="zh-CN" dirty="0" smtClean="0"/>
              <a:t/>
            </a:r>
            <a:br>
              <a:rPr lang="en-US" altLang="zh-CN" dirty="0" smtClean="0"/>
            </a:br>
            <a:r>
              <a:rPr lang="en-US" altLang="zh-CN" dirty="0" smtClean="0"/>
              <a:t>take place at </a:t>
            </a:r>
            <a:r>
              <a:rPr lang="en-US" altLang="zh-CN" dirty="0" err="1" smtClean="0"/>
              <a:t>ExAllocatePool</a:t>
            </a:r>
            <a:endParaRPr lang="en-US" altLang="zh-CN" dirty="0" smtClean="0"/>
          </a:p>
        </p:txBody>
      </p:sp>
      <p:sp>
        <p:nvSpPr>
          <p:cNvPr id="6" name="Title 3"/>
          <p:cNvSpPr>
            <a:spLocks noGrp="1"/>
          </p:cNvSpPr>
          <p:nvPr>
            <p:ph type="title"/>
          </p:nvPr>
        </p:nvSpPr>
        <p:spPr>
          <a:xfrm>
            <a:off x="6781800" y="457200"/>
            <a:ext cx="1981200" cy="1066800"/>
          </a:xfrm>
        </p:spPr>
        <p:txBody>
          <a:bodyPr>
            <a:normAutofit/>
          </a:bodyPr>
          <a:lstStyle/>
          <a:p>
            <a:r>
              <a:rPr lang="en-US" altLang="zh-CN" dirty="0" smtClean="0"/>
              <a:t>DATA</a:t>
            </a:r>
            <a:br>
              <a:rPr lang="en-US" altLang="zh-CN" dirty="0" smtClean="0"/>
            </a:br>
            <a:r>
              <a:rPr lang="en-US" altLang="zh-CN" dirty="0"/>
              <a:t> </a:t>
            </a:r>
            <a:r>
              <a:rPr lang="en-US" altLang="zh-CN" dirty="0" smtClean="0"/>
              <a:t>               </a:t>
            </a:r>
            <a:r>
              <a:rPr lang="en-US" altLang="zh-CN" dirty="0" err="1" smtClean="0"/>
              <a:t>vs</a:t>
            </a:r>
            <a:r>
              <a:rPr lang="en-US" altLang="zh-CN" dirty="0"/>
              <a:t/>
            </a:r>
            <a:br>
              <a:rPr lang="en-US" altLang="zh-CN" dirty="0"/>
            </a:br>
            <a:r>
              <a:rPr lang="en-US" altLang="zh-CN" dirty="0" smtClean="0"/>
              <a:t>	     CODE</a:t>
            </a:r>
            <a:endParaRPr lang="zh-CN" altLang="en-US" dirty="0"/>
          </a:p>
        </p:txBody>
      </p:sp>
      <p:sp>
        <p:nvSpPr>
          <p:cNvPr id="8" name="Rectangle 7"/>
          <p:cNvSpPr/>
          <p:nvPr/>
        </p:nvSpPr>
        <p:spPr>
          <a:xfrm>
            <a:off x="429343" y="6156012"/>
            <a:ext cx="2230611" cy="369332"/>
          </a:xfrm>
          <a:prstGeom prst="rect">
            <a:avLst/>
          </a:prstGeom>
        </p:spPr>
        <p:txBody>
          <a:bodyPr wrap="none">
            <a:spAutoFit/>
          </a:bodyPr>
          <a:lstStyle/>
          <a:p>
            <a:r>
              <a:rPr lang="en-US" dirty="0"/>
              <a:t>http://www.hiew.ru/</a:t>
            </a:r>
          </a:p>
        </p:txBody>
      </p:sp>
      <p:pic>
        <p:nvPicPr>
          <p:cNvPr id="9" name="Picture 8"/>
          <p:cNvPicPr>
            <a:picLocks noChangeAspect="1"/>
          </p:cNvPicPr>
          <p:nvPr/>
        </p:nvPicPr>
        <p:blipFill>
          <a:blip r:embed="rId2"/>
          <a:stretch>
            <a:fillRect/>
          </a:stretch>
        </p:blipFill>
        <p:spPr>
          <a:xfrm>
            <a:off x="340362" y="1412776"/>
            <a:ext cx="6031838" cy="3703419"/>
          </a:xfrm>
          <a:prstGeom prst="rect">
            <a:avLst/>
          </a:prstGeom>
        </p:spPr>
      </p:pic>
    </p:spTree>
    <p:extLst>
      <p:ext uri="{BB962C8B-B14F-4D97-AF65-F5344CB8AC3E}">
        <p14:creationId xmlns:p14="http://schemas.microsoft.com/office/powerpoint/2010/main" val="42656184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tint val="100000"/>
                <a:shade val="42000"/>
                <a:hueMod val="100000"/>
                <a:satMod val="100000"/>
              </a:schemeClr>
              <a:schemeClr val="phClr">
                <a:tint val="40000"/>
                <a:shade val="100000"/>
                <a:hueMod val="100000"/>
                <a:satMod val="10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12A3A41-1071-4D7E-ADFD-E0A4316129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General presentation</Template>
  <TotalTime>0</TotalTime>
  <Words>1329</Words>
  <Application>Microsoft Office PowerPoint</Application>
  <PresentationFormat>On-screen Show (4:3)</PresentationFormat>
  <Paragraphs>299</Paragraphs>
  <Slides>41</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宋体</vt:lpstr>
      <vt:lpstr>华文新魏</vt:lpstr>
      <vt:lpstr>Agency FB</vt:lpstr>
      <vt:lpstr>Arial</vt:lpstr>
      <vt:lpstr>Bradley Hand ITC</vt:lpstr>
      <vt:lpstr>Calibri</vt:lpstr>
      <vt:lpstr>Consolas</vt:lpstr>
      <vt:lpstr>Constantia</vt:lpstr>
      <vt:lpstr>Wingdings</vt:lpstr>
      <vt:lpstr>Wingdings 2</vt:lpstr>
      <vt:lpstr>Paper</vt:lpstr>
      <vt:lpstr>Guardians of your code</vt:lpstr>
      <vt:lpstr>#whoami</vt:lpstr>
      <vt:lpstr>#outline</vt:lpstr>
      <vt:lpstr>What is target of this talk ?</vt:lpstr>
      <vt:lpstr>Attacks &amp;  Mitigations</vt:lpstr>
      <vt:lpstr>Stack  OVERFLOWS</vt:lpstr>
      <vt:lpstr>Stack  CANARIES</vt:lpstr>
      <vt:lpstr>Stack canaries</vt:lpstr>
      <vt:lpstr>DATA                 vs       CODE</vt:lpstr>
      <vt:lpstr>Data vs Code   [NonPagedPoolNx]</vt:lpstr>
      <vt:lpstr>cpl3                 vs         cpl0</vt:lpstr>
      <vt:lpstr>SMEP</vt:lpstr>
      <vt:lpstr>SMAP</vt:lpstr>
      <vt:lpstr>cpl0 vs cpl3        [SMEP &amp; SMAP]</vt:lpstr>
      <vt:lpstr>KASLR</vt:lpstr>
      <vt:lpstr>KASLR</vt:lpstr>
      <vt:lpstr>PooL separation                &amp;     x64 addr space</vt:lpstr>
      <vt:lpstr>      Alloc &amp; Free                 vs pool managment</vt:lpstr>
      <vt:lpstr>Pool separation &amp; x64</vt:lpstr>
      <vt:lpstr>UAF    &amp;         vtable</vt:lpstr>
      <vt:lpstr>ROP overview</vt:lpstr>
      <vt:lpstr>PowerPoint Presentation</vt:lpstr>
      <vt:lpstr>CFG overview</vt:lpstr>
      <vt:lpstr>ROP                vs           CFG</vt:lpstr>
      <vt:lpstr>CFG    [user mode mainly]</vt:lpstr>
      <vt:lpstr>Review</vt:lpstr>
      <vt:lpstr>Guardians of your code</vt:lpstr>
      <vt:lpstr>Why so many hardening ?</vt:lpstr>
      <vt:lpstr>PowerPoint Presentation</vt:lpstr>
      <vt:lpstr>RACE conditions</vt:lpstr>
      <vt:lpstr>Out of Boundary</vt:lpstr>
      <vt:lpstr>TOCTOU</vt:lpstr>
      <vt:lpstr>Buffer overflows</vt:lpstr>
      <vt:lpstr>     .. coding on the move ..</vt:lpstr>
      <vt:lpstr>Use SAL</vt:lpstr>
      <vt:lpstr>BOOGIE</vt:lpstr>
      <vt:lpstr>C++ on the rise</vt:lpstr>
      <vt:lpstr>What every programmer should know</vt:lpstr>
      <vt:lpstr>auditing</vt:lpstr>
      <vt:lpstr>PowerPoint Presentation</vt:lpstr>
      <vt:lpstr>PENCIL</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2015-04-15T13:15:06Z</dcterms:created>
  <dcterms:modified xsi:type="dcterms:W3CDTF">2015-04-23T08:35:09Z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TC101079719990</vt:lpwstr>
  </property>
</Properties>
</file>