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1"/>
  </p:notesMasterIdLst>
  <p:sldIdLst>
    <p:sldId id="256" r:id="rId2"/>
    <p:sldId id="257" r:id="rId3"/>
    <p:sldId id="297" r:id="rId4"/>
    <p:sldId id="315" r:id="rId5"/>
    <p:sldId id="329" r:id="rId6"/>
    <p:sldId id="328" r:id="rId7"/>
    <p:sldId id="314" r:id="rId8"/>
    <p:sldId id="295" r:id="rId9"/>
    <p:sldId id="303" r:id="rId10"/>
    <p:sldId id="316" r:id="rId11"/>
    <p:sldId id="310" r:id="rId12"/>
    <p:sldId id="312" r:id="rId13"/>
    <p:sldId id="298" r:id="rId14"/>
    <p:sldId id="304" r:id="rId15"/>
    <p:sldId id="264" r:id="rId16"/>
    <p:sldId id="266" r:id="rId17"/>
    <p:sldId id="309" r:id="rId18"/>
    <p:sldId id="305" r:id="rId19"/>
    <p:sldId id="270" r:id="rId20"/>
    <p:sldId id="271" r:id="rId21"/>
    <p:sldId id="326" r:id="rId22"/>
    <p:sldId id="308" r:id="rId23"/>
    <p:sldId id="272" r:id="rId24"/>
    <p:sldId id="274" r:id="rId25"/>
    <p:sldId id="276" r:id="rId26"/>
    <p:sldId id="313" r:id="rId27"/>
    <p:sldId id="306" r:id="rId28"/>
    <p:sldId id="322" r:id="rId29"/>
    <p:sldId id="323" r:id="rId30"/>
    <p:sldId id="299" r:id="rId31"/>
    <p:sldId id="292" r:id="rId32"/>
    <p:sldId id="324" r:id="rId33"/>
    <p:sldId id="293" r:id="rId34"/>
    <p:sldId id="331" r:id="rId35"/>
    <p:sldId id="296" r:id="rId36"/>
    <p:sldId id="311" r:id="rId37"/>
    <p:sldId id="284" r:id="rId38"/>
    <p:sldId id="259" r:id="rId39"/>
    <p:sldId id="261" r:id="rId40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7485" autoAdjust="0"/>
  </p:normalViewPr>
  <p:slideViewPr>
    <p:cSldViewPr snapToGrid="0" snapToObjects="1">
      <p:cViewPr>
        <p:scale>
          <a:sx n="100" d="100"/>
          <a:sy n="100" d="100"/>
        </p:scale>
        <p:origin x="-1352" y="-8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D054F-2F4B-504E-AC79-2E847E0945CB}" type="datetimeFigureOut">
              <a:rPr kumimoji="1" lang="zh-CN" altLang="en-US" smtClean="0"/>
              <a:t>15/4/24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E77D3-A0C0-9B4D-8A81-D84AE5753E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180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 smtClean="0"/>
              <a:t>技术服务业务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77D3-A0C0-9B4D-8A81-D84AE5753E52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5026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 b="1">
              <a:solidFill>
                <a:srgbClr val="FF0000"/>
              </a:solidFill>
              <a:latin typeface="Calibri" charset="0"/>
              <a:ea typeface="宋体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b="1">
                <a:solidFill>
                  <a:srgbClr val="FF0000"/>
                </a:solidFill>
                <a:latin typeface="Calibri" charset="0"/>
                <a:ea typeface="宋体" charset="0"/>
              </a:rPr>
              <a:t>----- 会议笔记(14-10-8 17:29) -----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b="1">
                <a:solidFill>
                  <a:srgbClr val="FF0000"/>
                </a:solidFill>
                <a:latin typeface="Calibri" charset="0"/>
                <a:ea typeface="宋体" charset="0"/>
              </a:rPr>
              <a:t>紧急应急方案很重要哦。另外是故障案例库。</a:t>
            </a:r>
          </a:p>
        </p:txBody>
      </p:sp>
      <p:sp>
        <p:nvSpPr>
          <p:cNvPr id="40963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506F2F14-26E6-814D-A923-2E1C27B02644}" type="slidenum">
              <a:rPr kumimoji="0" lang="zh-CN" altLang="en-US" sz="1200"/>
              <a:pPr/>
              <a:t>23</a:t>
            </a:fld>
            <a:endParaRPr kumimoji="0" lang="en-US" altLang="zh-CN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>
                <a:latin typeface="Calibri" charset="0"/>
                <a:ea typeface="宋体" charset="0"/>
              </a:rPr>
              <a:t>黄文翼的例子。</a:t>
            </a:r>
            <a:endParaRPr lang="zh-CN" altLang="en-US" dirty="0">
              <a:latin typeface="Calibri" charset="0"/>
              <a:ea typeface="宋体" charset="0"/>
            </a:endParaRPr>
          </a:p>
          <a:p>
            <a:r>
              <a:rPr lang="zh-CN" altLang="en-US" dirty="0">
                <a:latin typeface="Calibri" charset="0"/>
                <a:ea typeface="宋体" charset="0"/>
              </a:rPr>
              <a:t>----- 会议笔记(14-10-8 17:29) -----</a:t>
            </a:r>
          </a:p>
          <a:p>
            <a:r>
              <a:rPr lang="zh-CN" altLang="en-US" dirty="0">
                <a:latin typeface="Calibri" charset="0"/>
                <a:ea typeface="宋体" charset="0"/>
              </a:rPr>
              <a:t>通过这个方法，可以将人为事故减少80%。</a:t>
            </a:r>
          </a:p>
          <a:p>
            <a:r>
              <a:rPr lang="zh-CN" altLang="en-US" dirty="0">
                <a:latin typeface="Calibri" charset="0"/>
                <a:ea typeface="宋体" charset="0"/>
              </a:rPr>
              <a:t>【提问】大家觉得这个是干什么用的？</a:t>
            </a:r>
          </a:p>
        </p:txBody>
      </p:sp>
      <p:sp>
        <p:nvSpPr>
          <p:cNvPr id="45059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6424C310-A9CB-4D48-8250-1A4DE5BC35EB}" type="slidenum">
              <a:rPr lang="zh-CN" altLang="en-US" sz="1200"/>
              <a:pPr/>
              <a:t>24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Calibri" charset="0"/>
              <a:ea typeface="宋体" charset="0"/>
            </a:endParaRPr>
          </a:p>
          <a:p>
            <a:r>
              <a:rPr lang="zh-CN" altLang="en-US">
                <a:latin typeface="Calibri" charset="0"/>
                <a:ea typeface="宋体" charset="0"/>
              </a:rPr>
              <a:t>----- 会议笔记(14-10-8 17:29) -----</a:t>
            </a:r>
          </a:p>
          <a:p>
            <a:r>
              <a:rPr lang="zh-CN" altLang="en-US">
                <a:latin typeface="Calibri" charset="0"/>
                <a:ea typeface="宋体" charset="0"/>
              </a:rPr>
              <a:t>高。把345讲清楚。左边不用念。</a:t>
            </a:r>
          </a:p>
          <a:p>
            <a:r>
              <a:rPr lang="zh-CN" altLang="en-US">
                <a:latin typeface="Calibri" charset="0"/>
                <a:ea typeface="宋体" charset="0"/>
              </a:rPr>
              <a:t>运维345法则，4是指故障相关的4个时刻点，3是故障时长的三部分，5是可以做的5件事情。</a:t>
            </a:r>
          </a:p>
          <a:p>
            <a:r>
              <a:rPr lang="zh-CN" altLang="en-US">
                <a:latin typeface="Calibri" charset="0"/>
                <a:ea typeface="宋体" charset="0"/>
              </a:rPr>
              <a:t>伸手要卡钱。</a:t>
            </a:r>
          </a:p>
          <a:p>
            <a:r>
              <a:rPr lang="zh-CN" altLang="en-US">
                <a:latin typeface="Calibri" charset="0"/>
                <a:ea typeface="宋体" charset="0"/>
              </a:rPr>
              <a:t>后续措施，我们发现一个【通病】。都是有措施，无责任人，无完成日期。</a:t>
            </a:r>
          </a:p>
          <a:p>
            <a:endParaRPr lang="zh-CN" altLang="en-US">
              <a:latin typeface="Calibri" charset="0"/>
              <a:ea typeface="宋体" charset="0"/>
            </a:endParaRPr>
          </a:p>
        </p:txBody>
      </p:sp>
      <p:sp>
        <p:nvSpPr>
          <p:cNvPr id="49155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4FB127BF-6DE8-8A48-8F92-BA063D199BB3}" type="slidenum">
              <a:rPr lang="zh-CN" altLang="en-US" sz="1200"/>
              <a:pPr/>
              <a:t>25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zh-CN" altLang="en-US">
                <a:latin typeface="Calibri" charset="0"/>
                <a:ea typeface="宋体" charset="0"/>
              </a:rPr>
              <a:t>----- 会议笔记(14-10-8 17:29) -----</a:t>
            </a:r>
          </a:p>
          <a:p>
            <a:pPr eaLnBrk="1" hangingPunct="1">
              <a:spcBef>
                <a:spcPct val="0"/>
              </a:spcBef>
            </a:pPr>
            <a:r>
              <a:rPr kumimoji="0" lang="zh-CN" altLang="en-US">
                <a:latin typeface="Calibri" charset="0"/>
                <a:ea typeface="宋体" charset="0"/>
              </a:rPr>
              <a:t>和大家分享一句话（背出来）。主要讲右侧。</a:t>
            </a:r>
          </a:p>
        </p:txBody>
      </p:sp>
      <p:sp>
        <p:nvSpPr>
          <p:cNvPr id="54275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789F198C-1185-9E49-8B42-4EEE6EA92577}" type="slidenum">
              <a:rPr kumimoji="0" lang="zh-CN" altLang="en-US" sz="1200"/>
              <a:pPr/>
              <a:t>26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 smtClean="0"/>
              <a:t>Redis</a:t>
            </a:r>
            <a:r>
              <a:rPr kumimoji="1" lang="zh-CN" altLang="en-US" dirty="0" smtClean="0"/>
              <a:t>是现在互联网业务系统的必备组件。但他基于单线程，且长期以来，不支持集群技术。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77D3-A0C0-9B4D-8A81-D84AE5753E52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2821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smtClean="0"/>
              <a:t>不要重复造轮子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77D3-A0C0-9B4D-8A81-D84AE5753E52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0775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 smtClean="0"/>
              <a:t>所以要放下姿态；技术是</a:t>
            </a:r>
            <a:r>
              <a:rPr kumimoji="1" lang="en-US" altLang="en-US" dirty="0" smtClean="0"/>
              <a:t>专业</a:t>
            </a:r>
            <a:r>
              <a:rPr kumimoji="1" lang="zh-CN" altLang="en-US" dirty="0" smtClean="0"/>
              <a:t>最大的障碍</a:t>
            </a:r>
            <a:endParaRPr kumimoji="1" lang="en-US" altLang="zh-CN" dirty="0" smtClean="0"/>
          </a:p>
          <a:p>
            <a:r>
              <a:rPr kumimoji="1" lang="zh-CN" altLang="en-US" dirty="0" smtClean="0"/>
              <a:t>我们需要追求技术，但不要被技术搞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77D3-A0C0-9B4D-8A81-D84AE5753E52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262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 smtClean="0"/>
              <a:t>技术服务业务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77D3-A0C0-9B4D-8A81-D84AE5753E52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5026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 dirty="0" smtClean="0"/>
              <a:t>【</a:t>
            </a:r>
            <a:r>
              <a:rPr kumimoji="1" lang="en-US" altLang="en-US" dirty="0" err="1" smtClean="0"/>
              <a:t>问】我的InfoQ专栏</a:t>
            </a:r>
            <a:r>
              <a:rPr kumimoji="1" lang="zh-CN" altLang="en-US" dirty="0" smtClean="0"/>
              <a:t>的最新文章，是第几篇？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77D3-A0C0-9B4D-8A81-D84AE5753E52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7060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 smtClean="0"/>
              <a:t>技术服务业务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77D3-A0C0-9B4D-8A81-D84AE5753E5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502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>
                <a:latin typeface="Calibri" charset="0"/>
                <a:ea typeface="宋体" charset="0"/>
              </a:rPr>
              <a:t>HH</a:t>
            </a:r>
            <a:r>
              <a:rPr lang="zh-CN" altLang="en-US">
                <a:latin typeface="Calibri" charset="0"/>
                <a:ea typeface="宋体" charset="0"/>
              </a:rPr>
              <a:t>项目，我们的工作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</a:rPr>
              <a:t>----- 会议笔记(14-10-8 17:29) -----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</a:rPr>
              <a:t>挑着说。少念。一个块说一个即可。  </a:t>
            </a:r>
          </a:p>
        </p:txBody>
      </p:sp>
      <p:sp>
        <p:nvSpPr>
          <p:cNvPr id="22531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73C65A6B-AF67-E34E-98EF-28F71730B470}" type="slidenum">
              <a:rPr kumimoji="0" lang="zh-CN" altLang="en-US" sz="1200"/>
              <a:pPr/>
              <a:t>10</a:t>
            </a:fld>
            <a:endParaRPr kumimoji="0" lang="en-US" altLang="zh-C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</a:rPr>
              <a:t>----- 会议笔记(14-10-8 17:29) -----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</a:rPr>
              <a:t>中。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</a:rPr>
              <a:t>如果一个管理者，给员工安排这么多工种，我相信很难做到高效了。</a:t>
            </a:r>
          </a:p>
        </p:txBody>
      </p:sp>
      <p:sp>
        <p:nvSpPr>
          <p:cNvPr id="25603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FBFAD04D-2E00-264F-A788-971B752E220A}" type="slidenum">
              <a:rPr kumimoji="0" lang="zh-CN" altLang="en-US" sz="1200"/>
              <a:pPr/>
              <a:t>15</a:t>
            </a:fld>
            <a:endParaRPr kumimoji="0" lang="en-US" altLang="zh-CN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Calibri" charset="0"/>
                <a:ea typeface="宋体" charset="0"/>
              </a:rPr>
              <a:t>领导，老干员工的活。还没完成转变。</a:t>
            </a:r>
            <a:endParaRPr lang="en-US" altLang="zh-CN" dirty="0">
              <a:latin typeface="Calibri" charset="0"/>
              <a:ea typeface="宋体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</a:rPr>
              <a:t>领导得做决策。</a:t>
            </a:r>
            <a:endParaRPr lang="en-US" altLang="zh-CN">
              <a:latin typeface="Calibri" charset="0"/>
              <a:ea typeface="宋体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 dirty="0">
                <a:solidFill>
                  <a:srgbClr val="FF0000"/>
                </a:solidFill>
                <a:latin typeface="Calibri" charset="0"/>
                <a:ea typeface="宋体" charset="0"/>
              </a:rPr>
              <a:t>管理者时间不可避免的碎片化。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dirty="0">
                <a:solidFill>
                  <a:srgbClr val="FF0000"/>
                </a:solidFill>
                <a:latin typeface="Calibri" charset="0"/>
                <a:ea typeface="宋体" charset="0"/>
              </a:rPr>
              <a:t>----- 会议笔记(14-10-8 17:29) -----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dirty="0">
                <a:solidFill>
                  <a:srgbClr val="FF0000"/>
                </a:solidFill>
                <a:latin typeface="Calibri" charset="0"/>
                <a:ea typeface="宋体" charset="0"/>
              </a:rPr>
              <a:t>高。</a:t>
            </a:r>
          </a:p>
          <a:p>
            <a:pPr eaLnBrk="1" hangingPunct="1">
              <a:spcBef>
                <a:spcPct val="0"/>
              </a:spcBef>
            </a:pPr>
            <a:endParaRPr lang="zh-CN" altLang="en-US" dirty="0">
              <a:solidFill>
                <a:srgbClr val="FF0000"/>
              </a:solidFill>
              <a:latin typeface="Calibri" charset="0"/>
              <a:ea typeface="宋体" charset="0"/>
            </a:endParaRPr>
          </a:p>
        </p:txBody>
      </p:sp>
      <p:sp>
        <p:nvSpPr>
          <p:cNvPr id="29699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262910CD-B125-754E-95EC-FA6A9FF1BE81}" type="slidenum">
              <a:rPr kumimoji="0" lang="zh-CN" altLang="en-US" sz="1200"/>
              <a:pPr/>
              <a:t>16</a:t>
            </a:fld>
            <a:endParaRPr kumimoji="0"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77D3-A0C0-9B4D-8A81-D84AE5753E52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7833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Calibri" charset="0"/>
              <a:ea typeface="宋体" charset="0"/>
            </a:endParaRPr>
          </a:p>
          <a:p>
            <a:r>
              <a:rPr lang="zh-CN" altLang="en-US">
                <a:latin typeface="Calibri" charset="0"/>
                <a:ea typeface="宋体" charset="0"/>
              </a:rPr>
              <a:t>----- 会议笔记(14-10-8 17:29) -----</a:t>
            </a:r>
          </a:p>
          <a:p>
            <a:r>
              <a:rPr lang="zh-CN" altLang="en-US">
                <a:latin typeface="Calibri" charset="0"/>
                <a:ea typeface="宋体" charset="0"/>
              </a:rPr>
              <a:t>低。读下标题。</a:t>
            </a:r>
          </a:p>
        </p:txBody>
      </p:sp>
      <p:sp>
        <p:nvSpPr>
          <p:cNvPr id="36867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0C056C10-3193-0B4E-9D25-2255503457DA}" type="slidenum">
              <a:rPr lang="zh-CN" altLang="en-US" sz="1200"/>
              <a:pPr/>
              <a:t>19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Calibri" charset="0"/>
              <a:ea typeface="宋体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</a:rPr>
              <a:t>----- 会议笔记(14-10-8 17:29) -----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>
                <a:latin typeface="Calibri" charset="0"/>
                <a:ea typeface="宋体" charset="0"/>
              </a:rPr>
              <a:t>没必要念下面的字。少说。 </a:t>
            </a:r>
          </a:p>
        </p:txBody>
      </p:sp>
      <p:sp>
        <p:nvSpPr>
          <p:cNvPr id="38915" name="幻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fld id="{83194FE5-7C4B-CF4A-9B58-AD02C42E45DF}" type="slidenum">
              <a:rPr kumimoji="0" lang="zh-CN" altLang="en-US" sz="1200"/>
              <a:pPr/>
              <a:t>20</a:t>
            </a:fld>
            <a:endParaRPr kumimoji="0" lang="en-US" altLang="zh-CN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 dirty="0" smtClean="0"/>
              <a:t>例如捕鱼达人</a:t>
            </a:r>
            <a:r>
              <a:rPr kumimoji="1" lang="en-US" altLang="zh-CN" dirty="0" smtClean="0"/>
              <a:t>3</a:t>
            </a:r>
            <a:r>
              <a:rPr kumimoji="1" lang="zh-CN" altLang="en-US" dirty="0" smtClean="0"/>
              <a:t>很火爆，</a:t>
            </a:r>
            <a:r>
              <a:rPr kumimoji="1" lang="en-US" altLang="en-US" dirty="0" smtClean="0"/>
              <a:t>需要新的数据库服务器：</a:t>
            </a:r>
          </a:p>
          <a:p>
            <a:r>
              <a:rPr kumimoji="1" lang="en-US" altLang="en-US" dirty="0" err="1" smtClean="0"/>
              <a:t>DBA说我可以做</a:t>
            </a:r>
            <a:r>
              <a:rPr kumimoji="1" lang="en-US" altLang="en-US" dirty="0" smtClean="0"/>
              <a:t>， 但没服务器，</a:t>
            </a:r>
            <a:r>
              <a:rPr kumimoji="1" lang="zh-CN" altLang="en-US" dirty="0" smtClean="0"/>
              <a:t> </a:t>
            </a:r>
            <a:r>
              <a:rPr kumimoji="1" lang="en-US" altLang="en-US" dirty="0" smtClean="0"/>
              <a:t>你去找系统管理员；</a:t>
            </a:r>
          </a:p>
          <a:p>
            <a:r>
              <a:rPr kumimoji="1" lang="en-US" altLang="en-US" dirty="0" smtClean="0"/>
              <a:t>系统管理员说我没备机，你去找服务器管理员；</a:t>
            </a:r>
          </a:p>
          <a:p>
            <a:r>
              <a:rPr kumimoji="1" lang="en-US" altLang="en-US" dirty="0" smtClean="0"/>
              <a:t>服务器管理员说</a:t>
            </a:r>
            <a:r>
              <a:rPr kumimoji="1" lang="zh-CN" altLang="en-US" dirty="0" smtClean="0"/>
              <a:t>这事情需要去找采购部门。。。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77D3-A0C0-9B4D-8A81-D84AE5753E52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241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8C42-C07D-B745-AB5E-E43FB52A65C3}" type="datetimeFigureOut">
              <a:rPr kumimoji="1" lang="zh-CN" altLang="en-US" smtClean="0"/>
              <a:pPr/>
              <a:t>15/4/24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5BC6-F960-7E49-9DEA-DF63A07FAC1D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20131228_PPT模板_QCon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4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1221"/>
            <a:ext cx="8229600" cy="1010179"/>
          </a:xfr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</a:defRPr>
            </a:lvl1pPr>
          </a:lstStyle>
          <a:p>
            <a:r>
              <a:rPr kumimoji="1" lang="zh-CN" altLang="en-US" dirty="0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22400"/>
            <a:ext cx="8229600" cy="4703763"/>
          </a:xfr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</a:defRPr>
            </a:lvl1pPr>
            <a:lvl2pPr>
              <a:defRPr>
                <a:latin typeface="微软雅黑"/>
                <a:ea typeface="微软雅黑"/>
                <a:cs typeface="微软雅黑"/>
              </a:defRPr>
            </a:lvl2pPr>
            <a:lvl3pPr>
              <a:defRPr>
                <a:latin typeface="微软雅黑"/>
                <a:ea typeface="微软雅黑"/>
                <a:cs typeface="微软雅黑"/>
              </a:defRPr>
            </a:lvl3pPr>
            <a:lvl4pPr>
              <a:defRPr>
                <a:latin typeface="微软雅黑"/>
                <a:ea typeface="微软雅黑"/>
                <a:cs typeface="微软雅黑"/>
              </a:defRPr>
            </a:lvl4pPr>
            <a:lvl5pPr>
              <a:defRPr>
                <a:latin typeface="微软雅黑"/>
                <a:ea typeface="微软雅黑"/>
                <a:cs typeface="微软雅黑"/>
              </a:defRPr>
            </a:lvl5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8C42-C07D-B745-AB5E-E43FB52A65C3}" type="datetimeFigureOut">
              <a:rPr kumimoji="1" lang="zh-CN" altLang="en-US" smtClean="0"/>
              <a:pPr/>
              <a:t>15/4/24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5BC6-F960-7E49-9DEA-DF63A07FAC1D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20131228_PPT模板_QCon-03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56100" y="3251200"/>
            <a:ext cx="431800" cy="342900"/>
          </a:xfrm>
          <a:prstGeom prst="rect">
            <a:avLst/>
          </a:prstGeom>
        </p:spPr>
      </p:pic>
      <p:pic>
        <p:nvPicPr>
          <p:cNvPr id="11" name="图片 10" descr="Snip20150208_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5" y="1236133"/>
            <a:ext cx="8322735" cy="4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3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8C42-C07D-B745-AB5E-E43FB52A65C3}" type="datetimeFigureOut">
              <a:rPr kumimoji="1" lang="zh-CN" altLang="en-US" smtClean="0"/>
              <a:pPr/>
              <a:t>15/4/24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5BC6-F960-7E49-9DEA-DF63A07FAC1D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20131228_PPT模板_QCon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2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68C42-C07D-B745-AB5E-E43FB52A65C3}" type="datetimeFigureOut">
              <a:rPr kumimoji="1" lang="zh-CN" altLang="en-US" smtClean="0"/>
              <a:pPr/>
              <a:t>15/4/24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25BC6-F960-7E49-9DEA-DF63A07FAC1D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20131228_PPT模板_QCon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3" r:id="rId2"/>
    <p:sldLayoutId id="2147483674" r:id="rId3"/>
    <p:sldLayoutId id="214748367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://e.weibo.com/infoqchina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infoq.com/cn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 flipH="1">
            <a:off x="2566988" y="2266950"/>
            <a:ext cx="1747837" cy="1674813"/>
          </a:xfrm>
          <a:custGeom>
            <a:avLst/>
            <a:gdLst>
              <a:gd name="T0" fmla="*/ 2147483647 w 1299"/>
              <a:gd name="T1" fmla="*/ 2147483647 h 1008"/>
              <a:gd name="T2" fmla="*/ 2147483647 w 1299"/>
              <a:gd name="T3" fmla="*/ 2147483647 h 1008"/>
              <a:gd name="T4" fmla="*/ 2147483647 w 1299"/>
              <a:gd name="T5" fmla="*/ 2147483647 h 1008"/>
              <a:gd name="T6" fmla="*/ 2147483647 w 1299"/>
              <a:gd name="T7" fmla="*/ 0 h 1008"/>
              <a:gd name="T8" fmla="*/ 2147483647 w 1299"/>
              <a:gd name="T9" fmla="*/ 0 h 1008"/>
              <a:gd name="T10" fmla="*/ 0 w 1299"/>
              <a:gd name="T11" fmla="*/ 2147483647 h 1008"/>
              <a:gd name="T12" fmla="*/ 2147483647 w 1299"/>
              <a:gd name="T13" fmla="*/ 2147483647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9"/>
              <a:gd name="T22" fmla="*/ 0 h 1008"/>
              <a:gd name="T23" fmla="*/ 1299 w 1299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3"/>
          <p:cNvSpPr>
            <a:spLocks/>
          </p:cNvSpPr>
          <p:nvPr/>
        </p:nvSpPr>
        <p:spPr bwMode="ltGray">
          <a:xfrm>
            <a:off x="4427538" y="2266950"/>
            <a:ext cx="1739900" cy="1674813"/>
          </a:xfrm>
          <a:custGeom>
            <a:avLst/>
            <a:gdLst>
              <a:gd name="T0" fmla="*/ 2147483647 w 1299"/>
              <a:gd name="T1" fmla="*/ 2147483647 h 1008"/>
              <a:gd name="T2" fmla="*/ 2147483647 w 1299"/>
              <a:gd name="T3" fmla="*/ 2147483647 h 1008"/>
              <a:gd name="T4" fmla="*/ 2147483647 w 1299"/>
              <a:gd name="T5" fmla="*/ 2147483647 h 1008"/>
              <a:gd name="T6" fmla="*/ 2147483647 w 1299"/>
              <a:gd name="T7" fmla="*/ 0 h 1008"/>
              <a:gd name="T8" fmla="*/ 2147483647 w 1299"/>
              <a:gd name="T9" fmla="*/ 0 h 1008"/>
              <a:gd name="T10" fmla="*/ 0 w 1299"/>
              <a:gd name="T11" fmla="*/ 2147483647 h 1008"/>
              <a:gd name="T12" fmla="*/ 2147483647 w 1299"/>
              <a:gd name="T13" fmla="*/ 2147483647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9"/>
              <a:gd name="T22" fmla="*/ 0 h 1008"/>
              <a:gd name="T23" fmla="*/ 1299 w 1299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rgbClr val="3366F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4"/>
          <p:cNvSpPr>
            <a:spLocks/>
          </p:cNvSpPr>
          <p:nvPr/>
        </p:nvSpPr>
        <p:spPr bwMode="ltGray">
          <a:xfrm>
            <a:off x="2566988" y="4064000"/>
            <a:ext cx="1747837" cy="1658938"/>
          </a:xfrm>
          <a:custGeom>
            <a:avLst/>
            <a:gdLst>
              <a:gd name="T0" fmla="*/ 2147483647 w 1299"/>
              <a:gd name="T1" fmla="*/ 2147483647 h 1008"/>
              <a:gd name="T2" fmla="*/ 2147483647 w 1299"/>
              <a:gd name="T3" fmla="*/ 2147483647 h 1008"/>
              <a:gd name="T4" fmla="*/ 2147483647 w 1299"/>
              <a:gd name="T5" fmla="*/ 2147483647 h 1008"/>
              <a:gd name="T6" fmla="*/ 2147483647 w 1299"/>
              <a:gd name="T7" fmla="*/ 0 h 1008"/>
              <a:gd name="T8" fmla="*/ 2147483647 w 1299"/>
              <a:gd name="T9" fmla="*/ 0 h 1008"/>
              <a:gd name="T10" fmla="*/ 0 w 1299"/>
              <a:gd name="T11" fmla="*/ 2147483647 h 1008"/>
              <a:gd name="T12" fmla="*/ 2147483647 w 1299"/>
              <a:gd name="T13" fmla="*/ 2147483647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9"/>
              <a:gd name="T22" fmla="*/ 0 h 1008"/>
              <a:gd name="T23" fmla="*/ 1299 w 1299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 flipH="1">
            <a:off x="4427538" y="4064000"/>
            <a:ext cx="1739900" cy="1658938"/>
          </a:xfrm>
          <a:custGeom>
            <a:avLst/>
            <a:gdLst>
              <a:gd name="T0" fmla="*/ 2147483647 w 1299"/>
              <a:gd name="T1" fmla="*/ 2147483647 h 1008"/>
              <a:gd name="T2" fmla="*/ 2147483647 w 1299"/>
              <a:gd name="T3" fmla="*/ 2147483647 h 1008"/>
              <a:gd name="T4" fmla="*/ 2147483647 w 1299"/>
              <a:gd name="T5" fmla="*/ 2147483647 h 1008"/>
              <a:gd name="T6" fmla="*/ 2147483647 w 1299"/>
              <a:gd name="T7" fmla="*/ 0 h 1008"/>
              <a:gd name="T8" fmla="*/ 2147483647 w 1299"/>
              <a:gd name="T9" fmla="*/ 0 h 1008"/>
              <a:gd name="T10" fmla="*/ 0 w 1299"/>
              <a:gd name="T11" fmla="*/ 2147483647 h 1008"/>
              <a:gd name="T12" fmla="*/ 2147483647 w 1299"/>
              <a:gd name="T13" fmla="*/ 2147483647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99"/>
              <a:gd name="T22" fmla="*/ 0 h 1008"/>
              <a:gd name="T23" fmla="*/ 1299 w 1299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gray">
          <a:xfrm>
            <a:off x="3227388" y="2843213"/>
            <a:ext cx="2239962" cy="2238375"/>
          </a:xfrm>
          <a:prstGeom prst="ellipse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b="1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black">
          <a:xfrm>
            <a:off x="4695825" y="2338388"/>
            <a:ext cx="17002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CN" altLang="en-US" sz="1800" b="1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简单</a:t>
            </a:r>
            <a:endParaRPr kumimoji="0" lang="en-US" altLang="zh-CN" sz="1800" b="1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spcBef>
                <a:spcPct val="50000"/>
              </a:spcBef>
            </a:pPr>
            <a:r>
              <a:rPr kumimoji="0" lang="zh-CN" altLang="en-US" sz="1800" b="1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技术透明</a:t>
            </a:r>
            <a:endParaRPr kumimoji="0" lang="en-US" altLang="zh-CN" sz="1800" b="1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black">
          <a:xfrm>
            <a:off x="4811713" y="4859338"/>
            <a:ext cx="143986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CN" altLang="en-US" sz="1800" b="1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快速交付</a:t>
            </a:r>
            <a:endParaRPr kumimoji="0" lang="en-US" altLang="zh-CN" sz="1800" b="1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spcBef>
                <a:spcPct val="50000"/>
              </a:spcBef>
            </a:pPr>
            <a:r>
              <a:rPr kumimoji="0" lang="zh-CN" altLang="en-US" sz="1800" b="1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过程预警</a:t>
            </a:r>
            <a:endParaRPr kumimoji="0" lang="en-US" altLang="zh-CN" sz="1800" b="1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516313" y="3346450"/>
            <a:ext cx="8130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稳定</a:t>
            </a:r>
            <a:endParaRPr lang="en-US" altLang="zh-CN" sz="24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83113" y="3346450"/>
            <a:ext cx="8130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方便</a:t>
            </a:r>
            <a:endParaRPr lang="en-US" altLang="zh-CN" sz="2400" b="1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516313" y="4053741"/>
            <a:ext cx="8130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可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/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依赖</a:t>
            </a:r>
            <a:endParaRPr lang="en-US" altLang="zh-CN" sz="24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654550" y="4210050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快</a:t>
            </a:r>
            <a:endParaRPr lang="en-US" altLang="zh-CN" sz="2400" b="1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2000" y="4379913"/>
            <a:ext cx="1728000" cy="40005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defRPr/>
            </a:pPr>
            <a:r>
              <a:rPr kumimoji="1" lang="zh-CN" altLang="en-US" sz="2000" b="1" dirty="0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人为事故多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12000" y="2613234"/>
            <a:ext cx="1728000" cy="40011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defRPr/>
            </a:pPr>
            <a:r>
              <a:rPr kumimoji="1" lang="zh-CN" altLang="en-US" sz="2000" b="1" dirty="0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故障多</a:t>
            </a:r>
            <a:endParaRPr kumimoji="1" lang="en-US" altLang="zh-CN" sz="2000" b="1" dirty="0" smtClean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354763" y="2907506"/>
            <a:ext cx="1944687" cy="354013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defRPr/>
            </a:pPr>
            <a:r>
              <a:rPr kumimoji="1" lang="zh-CN" altLang="en-US" sz="1700" b="1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推诿！被团团转！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354763" y="3359150"/>
            <a:ext cx="1944687" cy="354013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defRPr/>
            </a:pPr>
            <a:r>
              <a:rPr kumimoji="1" lang="zh-CN" altLang="en-US" sz="1700" b="1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资源申请太麻烦！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12000" y="4919664"/>
            <a:ext cx="1728000" cy="36988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defRPr/>
            </a:pPr>
            <a:r>
              <a:rPr kumimoji="1" lang="zh-CN" altLang="en-US" b="1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老犯同样的错</a:t>
            </a:r>
            <a:endParaRPr kumimoji="1" lang="en-US" altLang="zh-CN" b="1" smtClean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354763" y="4452938"/>
            <a:ext cx="1944687" cy="35242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defRPr/>
            </a:pPr>
            <a:r>
              <a:rPr kumimoji="1" lang="zh-CN" altLang="en-US" sz="1700" b="1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需求老不及时做完</a:t>
            </a:r>
            <a:endParaRPr kumimoji="1" lang="en-US" altLang="zh-CN" sz="1700" b="1" smtClean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54763" y="2432050"/>
            <a:ext cx="1944687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defRPr/>
            </a:pPr>
            <a:r>
              <a:rPr kumimoji="1" lang="zh-CN" altLang="en-US" b="1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老不知道找谁？！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354763" y="4905375"/>
            <a:ext cx="1944687" cy="36988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defRPr/>
            </a:pPr>
            <a:r>
              <a:rPr kumimoji="1" lang="zh-CN" altLang="en-US" b="1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做不完也不说！</a:t>
            </a:r>
            <a:endParaRPr kumimoji="1" lang="en-US" altLang="zh-CN" b="1" smtClean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1530" name="文本框 1"/>
          <p:cNvSpPr txBox="1">
            <a:spLocks noChangeArrowheads="1"/>
          </p:cNvSpPr>
          <p:nvPr/>
        </p:nvSpPr>
        <p:spPr bwMode="auto">
          <a:xfrm>
            <a:off x="612000" y="1521481"/>
            <a:ext cx="1728000" cy="523220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不专业的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21531" name="文本框 30"/>
          <p:cNvSpPr txBox="1">
            <a:spLocks noChangeArrowheads="1"/>
          </p:cNvSpPr>
          <p:nvPr/>
        </p:nvSpPr>
        <p:spPr bwMode="auto">
          <a:xfrm>
            <a:off x="6354764" y="1521481"/>
            <a:ext cx="1944686" cy="523220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不专业的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2566800" y="1520826"/>
            <a:ext cx="3600450" cy="523875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专业的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12000" y="3146395"/>
            <a:ext cx="1728000" cy="40011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defRPr/>
            </a:pPr>
            <a:r>
              <a:rPr kumimoji="1" lang="zh-CN" altLang="en-US" sz="2000" b="1" dirty="0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故障时间长</a:t>
            </a:r>
            <a:endParaRPr kumimoji="1" lang="en-US" altLang="zh-CN" sz="2000" b="1" dirty="0" smtClean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专业不专业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975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3" grpId="0"/>
      <p:bldP spid="14" grpId="0"/>
      <p:bldP spid="15" grpId="0"/>
      <p:bldP spid="16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专业不专业</a:t>
            </a:r>
            <a:endParaRPr kumimoji="1" lang="zh-CN" altLang="en-US" dirty="0"/>
          </a:p>
        </p:txBody>
      </p:sp>
      <p:pic>
        <p:nvPicPr>
          <p:cNvPr id="13" name="图片 12" descr="2015-QCon-专业与不专业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563614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38600" y="2519065"/>
            <a:ext cx="119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zh-CN" sz="2800" b="1" dirty="0" smtClean="0">
                <a:solidFill>
                  <a:srgbClr val="800000"/>
                </a:solidFill>
                <a:latin typeface="微软雅黑"/>
                <a:ea typeface="微软雅黑"/>
                <a:cs typeface="微软雅黑"/>
                <a:sym typeface="Zapf Dingbats"/>
              </a:rPr>
              <a:t>2</a:t>
            </a:r>
            <a:r>
              <a:rPr kumimoji="1" lang="en-US" altLang="zh-CN" sz="2800" b="1" dirty="0" smtClean="0">
                <a:solidFill>
                  <a:srgbClr val="800000"/>
                </a:solidFill>
                <a:latin typeface="微软雅黑"/>
                <a:ea typeface="微软雅黑"/>
                <a:cs typeface="微软雅黑"/>
                <a:sym typeface="Zapf Dingbats"/>
              </a:rPr>
              <a:t>4h</a:t>
            </a:r>
            <a:endParaRPr kumimoji="1" lang="zh-CN" altLang="en-US" sz="2800" b="1" dirty="0">
              <a:solidFill>
                <a:srgbClr val="8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38600" y="3162300"/>
            <a:ext cx="1193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400" b="1">
                <a:solidFill>
                  <a:srgbClr val="800000"/>
                </a:solidFill>
                <a:latin typeface="Zapf Dingbats"/>
                <a:ea typeface="Zapf Dingbats"/>
                <a:cs typeface="Zapf Dingbats"/>
              </a:defRPr>
            </a:lvl1pPr>
          </a:lstStyle>
          <a:p>
            <a:r>
              <a:rPr lang="zh-CN" altLang="en-US" sz="2600" dirty="0" smtClean="0">
                <a:sym typeface="Zapf Dingbats"/>
              </a:rPr>
              <a:t>✔</a:t>
            </a:r>
            <a:r>
              <a:rPr lang="zh-CN" altLang="zh-CN" sz="2600" dirty="0" smtClean="0">
                <a:latin typeface="微软雅黑"/>
                <a:ea typeface="微软雅黑"/>
                <a:cs typeface="微软雅黑"/>
                <a:sym typeface="Zapf Dingbats"/>
              </a:rPr>
              <a:t>1</a:t>
            </a:r>
            <a:r>
              <a:rPr lang="en-US" altLang="zh-CN" sz="2600" dirty="0" smtClean="0">
                <a:latin typeface="微软雅黑"/>
                <a:ea typeface="微软雅黑"/>
                <a:cs typeface="微软雅黑"/>
                <a:sym typeface="Zapf Dingbats"/>
              </a:rPr>
              <a:t>0m</a:t>
            </a:r>
            <a:endParaRPr lang="zh-CN" altLang="en-US" sz="26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58612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专业不专业</a:t>
            </a:r>
            <a:endParaRPr kumimoji="1" lang="zh-CN" altLang="en-US" dirty="0"/>
          </a:p>
        </p:txBody>
      </p:sp>
      <p:sp>
        <p:nvSpPr>
          <p:cNvPr id="6" name="右箭头 5"/>
          <p:cNvSpPr/>
          <p:nvPr/>
        </p:nvSpPr>
        <p:spPr>
          <a:xfrm>
            <a:off x="3560600" y="3260089"/>
            <a:ext cx="520332" cy="1346201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3320" t="1792" r="3320" b="1749"/>
          <a:stretch/>
        </p:blipFill>
        <p:spPr>
          <a:xfrm>
            <a:off x="364217" y="1612900"/>
            <a:ext cx="3196383" cy="4176607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4093632" y="1612900"/>
            <a:ext cx="4834468" cy="4134275"/>
            <a:chOff x="4203699" y="2400299"/>
            <a:chExt cx="4584773" cy="366606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r="25800"/>
            <a:stretch/>
          </p:blipFill>
          <p:spPr>
            <a:xfrm>
              <a:off x="4203699" y="2400299"/>
              <a:ext cx="4584773" cy="366606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圆角矩形 9"/>
            <p:cNvSpPr/>
            <p:nvPr/>
          </p:nvSpPr>
          <p:spPr>
            <a:xfrm>
              <a:off x="4212166" y="2412999"/>
              <a:ext cx="1354667" cy="529168"/>
            </a:xfrm>
            <a:prstGeom prst="roundRect">
              <a:avLst/>
            </a:prstGeom>
            <a:blipFill rotWithShape="1">
              <a:blip r:embed="rId4">
                <a:alphaModFix amt="94000"/>
              </a:blip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800599" y="3171092"/>
              <a:ext cx="2932397" cy="417634"/>
            </a:xfrm>
            <a:prstGeom prst="roundRect">
              <a:avLst/>
            </a:prstGeom>
            <a:blipFill rotWithShape="1">
              <a:blip r:embed="rId4">
                <a:alphaModFix amt="94000"/>
              </a:blip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890845" y="4350893"/>
              <a:ext cx="2732455" cy="493346"/>
            </a:xfrm>
            <a:prstGeom prst="roundRect">
              <a:avLst/>
            </a:prstGeom>
            <a:blipFill rotWithShape="1">
              <a:blip r:embed="rId4">
                <a:alphaModFix amt="94000"/>
              </a:blip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5650849" y="5206677"/>
              <a:ext cx="1180448" cy="259861"/>
            </a:xfrm>
            <a:prstGeom prst="roundRect">
              <a:avLst/>
            </a:prstGeom>
            <a:blipFill rotWithShape="1">
              <a:blip r:embed="rId4">
                <a:alphaModFix amt="94000"/>
              </a:blip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7843064" y="5491939"/>
              <a:ext cx="715435" cy="259861"/>
            </a:xfrm>
            <a:prstGeom prst="roundRect">
              <a:avLst/>
            </a:prstGeom>
            <a:blipFill rotWithShape="1">
              <a:blip r:embed="rId4">
                <a:alphaModFix amt="94000"/>
              </a:blip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675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31221"/>
            <a:ext cx="8229600" cy="1010179"/>
          </a:xfrm>
        </p:spPr>
        <p:txBody>
          <a:bodyPr>
            <a:normAutofit/>
          </a:bodyPr>
          <a:lstStyle/>
          <a:p>
            <a:r>
              <a:rPr kumimoji="1" lang="zh-CN" altLang="en-US" dirty="0" smtClean="0"/>
              <a:t>专业的“解读”</a:t>
            </a:r>
            <a:endParaRPr kumimoji="1" lang="zh-CN" altLang="en-US" dirty="0"/>
          </a:p>
        </p:txBody>
      </p:sp>
      <p:pic>
        <p:nvPicPr>
          <p:cNvPr id="6" name="图片 5" descr="运维专业的体现-by-志一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/>
          <a:stretch/>
        </p:blipFill>
        <p:spPr>
          <a:xfrm>
            <a:off x="1133000" y="1270001"/>
            <a:ext cx="6817200" cy="552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9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分享内容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34900" y="1512000"/>
            <a:ext cx="7018500" cy="47037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 smtClean="0"/>
              <a:t>1</a:t>
            </a:r>
            <a:r>
              <a:rPr kumimoji="1" lang="zh-CN" altLang="en-US" dirty="0" smtClean="0"/>
              <a:t>、什么是专业？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>
                <a:solidFill>
                  <a:srgbClr val="800000"/>
                </a:solidFill>
              </a:rPr>
              <a:t>2</a:t>
            </a:r>
            <a:r>
              <a:rPr kumimoji="1" lang="zh-CN" altLang="en-US" dirty="0" smtClean="0">
                <a:solidFill>
                  <a:srgbClr val="800000"/>
                </a:solidFill>
              </a:rPr>
              <a:t>、</a:t>
            </a:r>
            <a:r>
              <a:rPr kumimoji="1" lang="zh-CN" altLang="en-US" sz="4000" dirty="0" smtClean="0">
                <a:solidFill>
                  <a:srgbClr val="800000"/>
                </a:solidFill>
              </a:rPr>
              <a:t>为什么难以专业？</a:t>
            </a:r>
            <a:endParaRPr kumimoji="1" lang="en-US" altLang="zh-CN" sz="4000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kumimoji="1" lang="en-US" altLang="zh-CN" dirty="0" smtClean="0"/>
              <a:t>3</a:t>
            </a:r>
            <a:r>
              <a:rPr kumimoji="1" lang="zh-CN" altLang="en-US" dirty="0" smtClean="0"/>
              <a:t>、管理的专业化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/>
              <a:t>4</a:t>
            </a:r>
            <a:r>
              <a:rPr kumimoji="1" lang="zh-CN" altLang="en-US" dirty="0" smtClean="0"/>
              <a:t>、技术的专业化</a:t>
            </a:r>
            <a:endParaRPr kumimoji="1" lang="zh-CN" altLang="en-US" dirty="0"/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85100"/>
            <a:ext cx="5655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5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2"/>
          <p:cNvSpPr>
            <a:spLocks noGrp="1"/>
          </p:cNvSpPr>
          <p:nvPr>
            <p:ph idx="1"/>
          </p:nvPr>
        </p:nvSpPr>
        <p:spPr bwMode="auto">
          <a:xfrm>
            <a:off x="792000" y="1512000"/>
            <a:ext cx="7886700" cy="4645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kumimoji="0" lang="zh-CN" altLang="en-US" dirty="0" smtClean="0">
                <a:latin typeface="微软雅黑" charset="0"/>
                <a:ea typeface="微软雅黑" charset="0"/>
                <a:cs typeface="微软雅黑" charset="0"/>
              </a:rPr>
              <a:t>分工</a:t>
            </a:r>
            <a:r>
              <a:rPr kumimoji="0" lang="zh-CN" altLang="en-US" dirty="0">
                <a:latin typeface="微软雅黑" charset="0"/>
                <a:ea typeface="微软雅黑" charset="0"/>
                <a:cs typeface="微软雅黑" charset="0"/>
              </a:rPr>
              <a:t>不明确</a:t>
            </a:r>
            <a:endParaRPr kumimoji="0"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kumimoji="0" lang="zh-CN" altLang="en-US" dirty="0">
                <a:latin typeface="微软雅黑" charset="0"/>
                <a:ea typeface="微软雅黑" charset="0"/>
                <a:cs typeface="微软雅黑" charset="0"/>
              </a:rPr>
              <a:t>职责不清楚</a:t>
            </a:r>
            <a:endParaRPr kumimoji="0"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kumimoji="0" lang="zh-CN" altLang="en-US" dirty="0">
                <a:latin typeface="微软雅黑" charset="0"/>
                <a:ea typeface="微软雅黑" charset="0"/>
                <a:cs typeface="微软雅黑" charset="0"/>
              </a:rPr>
              <a:t>考核不量化</a:t>
            </a:r>
            <a:endParaRPr kumimoji="0"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kumimoji="0" lang="zh-CN" altLang="en-US" dirty="0">
                <a:latin typeface="微软雅黑" charset="0"/>
                <a:ea typeface="微软雅黑" charset="0"/>
                <a:cs typeface="微软雅黑" charset="0"/>
              </a:rPr>
              <a:t>流程不合理</a:t>
            </a:r>
            <a:endParaRPr kumimoji="0"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kumimoji="0" lang="zh-CN" altLang="en-US" dirty="0">
                <a:latin typeface="微软雅黑" charset="0"/>
                <a:ea typeface="微软雅黑" charset="0"/>
                <a:cs typeface="微软雅黑" charset="0"/>
              </a:rPr>
              <a:t>缺规范</a:t>
            </a:r>
            <a:endParaRPr kumimoji="0"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kumimoji="0" lang="zh-CN" altLang="en-US" dirty="0">
                <a:latin typeface="微软雅黑" charset="0"/>
                <a:ea typeface="微软雅黑" charset="0"/>
                <a:cs typeface="微软雅黑" charset="0"/>
              </a:rPr>
              <a:t>少文档</a:t>
            </a:r>
            <a:endParaRPr kumimoji="0" lang="en-US" altLang="zh-CN" dirty="0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1512000"/>
            <a:ext cx="4665663" cy="4251194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标题 6"/>
          <p:cNvSpPr>
            <a:spLocks noGrp="1"/>
          </p:cNvSpPr>
          <p:nvPr>
            <p:ph type="title"/>
          </p:nvPr>
        </p:nvSpPr>
        <p:spPr bwMode="auto">
          <a:xfrm>
            <a:off x="576263" y="196850"/>
            <a:ext cx="7886700" cy="71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zh-CN" altLang="en-US" dirty="0" smtClean="0">
                <a:latin typeface="微软雅黑" charset="0"/>
                <a:ea typeface="微软雅黑" charset="0"/>
                <a:cs typeface="微软雅黑" charset="0"/>
              </a:rPr>
              <a:t>多米诺骨牌效应</a:t>
            </a:r>
            <a:endParaRPr lang="zh-CN" altLang="en-US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内容占位符 2"/>
          <p:cNvSpPr>
            <a:spLocks noGrp="1"/>
          </p:cNvSpPr>
          <p:nvPr>
            <p:ph idx="1"/>
          </p:nvPr>
        </p:nvSpPr>
        <p:spPr bwMode="auto">
          <a:xfrm>
            <a:off x="612000" y="1547813"/>
            <a:ext cx="3530600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zh-CN" altLang="en-US" sz="2800" dirty="0" smtClean="0">
                <a:latin typeface="微软雅黑" charset="0"/>
                <a:ea typeface="微软雅黑" charset="0"/>
                <a:cs typeface="微软雅黑" charset="0"/>
              </a:rPr>
              <a:t>源</a:t>
            </a:r>
            <a:r>
              <a:rPr kumimoji="0" lang="zh-CN" altLang="en-US" sz="2800" dirty="0" smtClean="0">
                <a:latin typeface="微软雅黑" charset="0"/>
                <a:ea typeface="微软雅黑" charset="0"/>
                <a:cs typeface="微软雅黑" charset="0"/>
              </a:rPr>
              <a:t>自管理者</a:t>
            </a:r>
            <a:endParaRPr kumimoji="0" lang="en-US" altLang="zh-CN" sz="2000" dirty="0">
              <a:latin typeface="微软雅黑" charset="0"/>
              <a:ea typeface="微软雅黑" charset="0"/>
              <a:cs typeface="微软雅黑" charset="0"/>
            </a:endParaRPr>
          </a:p>
          <a:p>
            <a:pPr lvl="1"/>
            <a:r>
              <a:rPr kumimoji="0" lang="zh-CN" altLang="en-US" sz="2400" dirty="0">
                <a:latin typeface="微软雅黑" charset="0"/>
                <a:ea typeface="微软雅黑" charset="0"/>
                <a:cs typeface="微软雅黑" charset="0"/>
              </a:rPr>
              <a:t>人员错配</a:t>
            </a:r>
            <a:endParaRPr kumimoji="0" lang="en-US" altLang="zh-CN" sz="2400" dirty="0">
              <a:latin typeface="微软雅黑" charset="0"/>
              <a:ea typeface="微软雅黑" charset="0"/>
              <a:cs typeface="微软雅黑" charset="0"/>
            </a:endParaRPr>
          </a:p>
          <a:p>
            <a:pPr lvl="1"/>
            <a:r>
              <a:rPr kumimoji="0" lang="zh-CN" altLang="en-US" sz="2400" dirty="0">
                <a:latin typeface="微软雅黑" charset="0"/>
                <a:ea typeface="微软雅黑" charset="0"/>
                <a:cs typeface="微软雅黑" charset="0"/>
              </a:rPr>
              <a:t>时间错配</a:t>
            </a:r>
            <a:endParaRPr kumimoji="0" lang="en-US" altLang="zh-CN" sz="240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8675" name="内容占位符 2"/>
          <p:cNvSpPr txBox="1">
            <a:spLocks/>
          </p:cNvSpPr>
          <p:nvPr/>
        </p:nvSpPr>
        <p:spPr bwMode="gray">
          <a:xfrm>
            <a:off x="612000" y="3074988"/>
            <a:ext cx="66198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lvl="1"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endParaRPr kumimoji="0" lang="en-US" altLang="zh-CN" sz="3200" dirty="0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kumimoji="0" lang="en-US" altLang="zh-CN" sz="400" dirty="0" smtClean="0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kumimoji="0" lang="zh-CN" altLang="en-US" sz="2800" dirty="0" smtClean="0">
                <a:latin typeface="微软雅黑" charset="0"/>
                <a:ea typeface="微软雅黑" charset="0"/>
                <a:cs typeface="微软雅黑" charset="0"/>
              </a:rPr>
              <a:t>源自员工</a:t>
            </a:r>
            <a:endParaRPr kumimoji="0" lang="en-US" altLang="zh-CN" sz="2800" dirty="0">
              <a:latin typeface="微软雅黑" charset="0"/>
              <a:ea typeface="微软雅黑" charset="0"/>
              <a:cs typeface="微软雅黑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/>
              <a:buChar char="–"/>
            </a:pPr>
            <a:r>
              <a:rPr kumimoji="0" lang="zh-CN" altLang="en-US" dirty="0">
                <a:latin typeface="微软雅黑" charset="0"/>
                <a:ea typeface="微软雅黑" charset="0"/>
                <a:cs typeface="微软雅黑" charset="0"/>
              </a:rPr>
              <a:t>时间错配</a:t>
            </a:r>
            <a:endParaRPr kumimoji="0" lang="en-US" altLang="zh-CN" sz="2800" dirty="0">
              <a:latin typeface="微软雅黑" charset="0"/>
              <a:ea typeface="微软雅黑" charset="0"/>
              <a:cs typeface="微软雅黑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Font typeface="Arial" charset="0"/>
              <a:buNone/>
            </a:pPr>
            <a:r>
              <a:rPr kumimoji="0" lang="en-US" altLang="zh-CN" dirty="0">
                <a:latin typeface="微软雅黑" charset="0"/>
                <a:ea typeface="微软雅黑" charset="0"/>
                <a:cs typeface="微软雅黑" charset="0"/>
              </a:rPr>
              <a:t>                   </a:t>
            </a:r>
          </a:p>
        </p:txBody>
      </p:sp>
      <p:sp>
        <p:nvSpPr>
          <p:cNvPr id="28676" name="标题 1"/>
          <p:cNvSpPr>
            <a:spLocks noGrp="1"/>
          </p:cNvSpPr>
          <p:nvPr>
            <p:ph type="title"/>
          </p:nvPr>
        </p:nvSpPr>
        <p:spPr bwMode="auto">
          <a:xfrm>
            <a:off x="576263" y="196850"/>
            <a:ext cx="7886700" cy="71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zh-CN" altLang="en-US" dirty="0" smtClean="0">
                <a:latin typeface="微软雅黑" charset="0"/>
                <a:ea typeface="微软雅黑" charset="0"/>
                <a:cs typeface="微软雅黑" charset="0"/>
              </a:rPr>
              <a:t>资源错配</a:t>
            </a:r>
            <a:endParaRPr lang="zh-CN" altLang="en-US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6132513" y="1929608"/>
            <a:ext cx="2389187" cy="852487"/>
          </a:xfrm>
          <a:prstGeom prst="wedgeRoundRectCallout">
            <a:avLst>
              <a:gd name="adj1" fmla="val -66527"/>
              <a:gd name="adj2" fmla="val 44335"/>
              <a:gd name="adj3" fmla="val 16667"/>
            </a:avLst>
          </a:prstGeom>
          <a:solidFill>
            <a:srgbClr val="660066"/>
          </a:solidFill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spcBef>
                <a:spcPct val="20000"/>
              </a:spcBef>
              <a:defRPr/>
            </a:pPr>
            <a:r>
              <a:rPr kumimoji="1" lang="zh-CN" altLang="en-US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未转变思维模式</a:t>
            </a:r>
            <a:endParaRPr kumimoji="1" lang="en-US" altLang="zh-CN" sz="200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ct val="20000"/>
              </a:spcBef>
              <a:defRPr/>
            </a:pPr>
            <a:r>
              <a:rPr kumimoji="1" lang="zh-CN" altLang="en-US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忘记自己是管理者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6132513" y="3063875"/>
            <a:ext cx="2389187" cy="854075"/>
          </a:xfrm>
          <a:prstGeom prst="wedgeRoundRectCallout">
            <a:avLst>
              <a:gd name="adj1" fmla="val -66527"/>
              <a:gd name="adj2" fmla="val -34901"/>
              <a:gd name="adj3" fmla="val 16667"/>
            </a:avLst>
          </a:prstGeom>
          <a:solidFill>
            <a:srgbClr val="660066"/>
          </a:solidFill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spcBef>
                <a:spcPct val="20000"/>
              </a:spcBef>
              <a:defRPr/>
            </a:pPr>
            <a:r>
              <a:rPr kumimoji="1" lang="zh-CN" altLang="en-US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忘记自己技术身份</a:t>
            </a:r>
            <a:endParaRPr kumimoji="1" lang="en-US" altLang="zh-CN" sz="200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spcBef>
                <a:spcPct val="20000"/>
              </a:spcBef>
              <a:defRPr/>
            </a:pPr>
            <a:r>
              <a:rPr kumimoji="1" lang="zh-CN" altLang="en-US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过分转变思维模式</a:t>
            </a: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2828925" y="2355852"/>
            <a:ext cx="31734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kumimoji="0" lang="en-US" altLang="zh-CN" sz="2300" dirty="0">
                <a:latin typeface="微软雅黑" charset="0"/>
                <a:ea typeface="微软雅黑" charset="0"/>
                <a:cs typeface="微软雅黑" charset="0"/>
              </a:rPr>
              <a:t>//</a:t>
            </a:r>
            <a:r>
              <a:rPr kumimoji="0" lang="zh-CN" altLang="en-US" sz="2300" dirty="0">
                <a:latin typeface="微软雅黑" charset="0"/>
                <a:ea typeface="微软雅黑" charset="0"/>
                <a:cs typeface="微软雅黑" charset="0"/>
              </a:rPr>
              <a:t>沉迷解决技术问题</a:t>
            </a:r>
            <a:endParaRPr kumimoji="0" lang="en-US" altLang="zh-CN" sz="2300" dirty="0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kumimoji="0" lang="en-US" altLang="zh-CN" sz="2300" dirty="0">
                <a:latin typeface="微软雅黑" charset="0"/>
                <a:ea typeface="微软雅黑" charset="0"/>
                <a:cs typeface="微软雅黑" charset="0"/>
              </a:rPr>
              <a:t>//</a:t>
            </a:r>
            <a:r>
              <a:rPr kumimoji="0" lang="zh-CN" altLang="en-US" sz="2300" dirty="0">
                <a:latin typeface="微软雅黑" charset="0"/>
                <a:ea typeface="微软雅黑" charset="0"/>
                <a:cs typeface="微软雅黑" charset="0"/>
              </a:rPr>
              <a:t>一心扑在管理上</a:t>
            </a:r>
            <a:endParaRPr kumimoji="0" lang="en-US" altLang="zh-CN" sz="2300" dirty="0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kumimoji="0" lang="en-US" altLang="zh-CN" sz="2300" dirty="0">
                <a:latin typeface="微软雅黑" charset="0"/>
                <a:ea typeface="微软雅黑" charset="0"/>
                <a:cs typeface="微软雅黑" charset="0"/>
              </a:rPr>
              <a:t>//</a:t>
            </a:r>
            <a:r>
              <a:rPr kumimoji="0" lang="zh-CN" altLang="en-US" sz="2300" dirty="0">
                <a:latin typeface="微软雅黑" charset="0"/>
                <a:ea typeface="微软雅黑" charset="0"/>
                <a:cs typeface="微软雅黑" charset="0"/>
              </a:rPr>
              <a:t>沉迷单个业务模块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2828925" y="4054477"/>
            <a:ext cx="4016375" cy="132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altLang="zh-CN" sz="2300" dirty="0">
                <a:latin typeface="微软雅黑" charset="0"/>
                <a:ea typeface="微软雅黑" charset="0"/>
                <a:cs typeface="微软雅黑" charset="0"/>
              </a:rPr>
              <a:t>//</a:t>
            </a:r>
            <a:r>
              <a:rPr lang="zh-CN" altLang="en-US" sz="2300" dirty="0">
                <a:latin typeface="微软雅黑" charset="0"/>
                <a:ea typeface="微软雅黑" charset="0"/>
                <a:cs typeface="微软雅黑" charset="0"/>
              </a:rPr>
              <a:t>分不清轻重缓急</a:t>
            </a:r>
            <a:endParaRPr lang="en-US" altLang="zh-CN" sz="2300" dirty="0"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altLang="zh-CN" sz="2300" dirty="0">
                <a:latin typeface="微软雅黑" charset="0"/>
                <a:ea typeface="微软雅黑" charset="0"/>
                <a:cs typeface="微软雅黑" charset="0"/>
              </a:rPr>
              <a:t>//</a:t>
            </a:r>
            <a:r>
              <a:rPr lang="zh-CN" altLang="en-US" sz="2300" dirty="0">
                <a:latin typeface="微软雅黑" charset="0"/>
                <a:ea typeface="微软雅黑" charset="0"/>
                <a:cs typeface="微软雅黑" charset="0"/>
              </a:rPr>
              <a:t>混淆技术进步</a:t>
            </a:r>
            <a:r>
              <a:rPr lang="en-US" altLang="zh-CN" sz="2300" dirty="0" smtClean="0">
                <a:latin typeface="微软雅黑" charset="0"/>
                <a:ea typeface="微软雅黑" charset="0"/>
                <a:cs typeface="微软雅黑" charset="0"/>
              </a:rPr>
              <a:t>&amp;</a:t>
            </a:r>
            <a:r>
              <a:rPr lang="en-US" altLang="en-US" sz="2300" dirty="0" smtClean="0">
                <a:latin typeface="微软雅黑" charset="0"/>
                <a:ea typeface="微软雅黑" charset="0"/>
                <a:cs typeface="微软雅黑" charset="0"/>
              </a:rPr>
              <a:t>业务</a:t>
            </a:r>
            <a:r>
              <a:rPr lang="zh-CN" altLang="en-US" sz="2300" dirty="0" smtClean="0">
                <a:latin typeface="微软雅黑" charset="0"/>
                <a:ea typeface="微软雅黑" charset="0"/>
                <a:cs typeface="微软雅黑" charset="0"/>
              </a:rPr>
              <a:t>要求</a:t>
            </a:r>
            <a:endParaRPr lang="en-US" altLang="zh-CN" sz="2300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1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自查有多难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“对运维操作要有敬畏之心</a:t>
            </a:r>
            <a:r>
              <a:rPr kumimoji="1" lang="zh-CN" altLang="en-US" dirty="0" smtClean="0"/>
              <a:t>”</a:t>
            </a:r>
            <a:endParaRPr kumimoji="1" lang="en-US" altLang="zh-CN" dirty="0" smtClean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715" y="2080949"/>
            <a:ext cx="5662085" cy="39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4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分享内容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34900" y="1512000"/>
            <a:ext cx="7018500" cy="47037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 smtClean="0"/>
              <a:t>1</a:t>
            </a:r>
            <a:r>
              <a:rPr kumimoji="1" lang="zh-CN" altLang="en-US" dirty="0" smtClean="0"/>
              <a:t>、什么是专业？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/>
              <a:t>2</a:t>
            </a:r>
            <a:r>
              <a:rPr kumimoji="1" lang="zh-CN" altLang="en-US" dirty="0" smtClean="0"/>
              <a:t>、为什么难以专业？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>
                <a:solidFill>
                  <a:srgbClr val="800000"/>
                </a:solidFill>
              </a:rPr>
              <a:t>3</a:t>
            </a:r>
            <a:r>
              <a:rPr kumimoji="1" lang="zh-CN" altLang="en-US" dirty="0" smtClean="0">
                <a:solidFill>
                  <a:srgbClr val="800000"/>
                </a:solidFill>
              </a:rPr>
              <a:t>、</a:t>
            </a:r>
            <a:r>
              <a:rPr kumimoji="1" lang="zh-CN" altLang="en-US" sz="4000" dirty="0" smtClean="0">
                <a:solidFill>
                  <a:srgbClr val="800000"/>
                </a:solidFill>
              </a:rPr>
              <a:t>管理的专业化</a:t>
            </a:r>
            <a:endParaRPr kumimoji="1" lang="en-US" altLang="zh-CN" sz="4000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kumimoji="1" lang="en-US" altLang="zh-CN" dirty="0" smtClean="0"/>
              <a:t>4</a:t>
            </a:r>
            <a:r>
              <a:rPr kumimoji="1" lang="zh-CN" altLang="en-US" dirty="0" smtClean="0"/>
              <a:t>、技术的专业化</a:t>
            </a:r>
            <a:endParaRPr kumimoji="1" lang="zh-CN" altLang="en-US" dirty="0"/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807400"/>
            <a:ext cx="5655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0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 rot="10800000">
            <a:off x="2339975" y="2355850"/>
            <a:ext cx="2586038" cy="3594100"/>
          </a:xfrm>
          <a:prstGeom prst="upArrow">
            <a:avLst>
              <a:gd name="adj1" fmla="val 56361"/>
              <a:gd name="adj2" fmla="val 78338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56078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>
              <a:rot lat="0" lon="19199999" rev="0"/>
            </a:camera>
            <a:lightRig rig="legacyFlat3" dir="t"/>
          </a:scene3d>
          <a:sp3d extrusionH="430200" prstMaterial="legacyPlastic">
            <a:bevelT w="13500" h="13500" prst="angle"/>
            <a:bevelB w="13500" h="13500" prst="angle"/>
            <a:extrusionClr>
              <a:schemeClr val="accent1"/>
            </a:extrusionClr>
          </a:sp3d>
          <a:extLst/>
        </p:spPr>
        <p:txBody>
          <a:bodyPr wrap="none" anchor="ctr">
            <a:flatTx/>
          </a:bodyPr>
          <a:lstStyle/>
          <a:p>
            <a:pPr>
              <a:defRPr/>
            </a:pPr>
            <a:endParaRPr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3887788" y="2781300"/>
            <a:ext cx="2090737" cy="654050"/>
          </a:xfrm>
          <a:prstGeom prst="roundRect">
            <a:avLst>
              <a:gd name="adj" fmla="val 16667"/>
            </a:avLst>
          </a:prstGeom>
          <a:solidFill>
            <a:srgbClr val="FFFFFF">
              <a:alpha val="89803"/>
            </a:srgbClr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40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3887788" y="3608388"/>
            <a:ext cx="2090737" cy="654050"/>
          </a:xfrm>
          <a:prstGeom prst="roundRect">
            <a:avLst>
              <a:gd name="adj" fmla="val 16667"/>
            </a:avLst>
          </a:prstGeom>
          <a:solidFill>
            <a:srgbClr val="FFFFFF">
              <a:alpha val="89803"/>
            </a:srgbClr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40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>
            <a:off x="3887788" y="4424363"/>
            <a:ext cx="2090737" cy="654050"/>
          </a:xfrm>
          <a:prstGeom prst="roundRect">
            <a:avLst>
              <a:gd name="adj" fmla="val 16667"/>
            </a:avLst>
          </a:prstGeom>
          <a:solidFill>
            <a:srgbClr val="FFFFFF">
              <a:alpha val="89803"/>
            </a:srgbClr>
          </a:solidFill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40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gray">
          <a:xfrm>
            <a:off x="3924300" y="2870200"/>
            <a:ext cx="1982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CN" altLang="en-US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部门级</a:t>
            </a:r>
            <a:endParaRPr kumimoji="0" lang="en-US" altLang="zh-CN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gray">
          <a:xfrm>
            <a:off x="3924300" y="3703638"/>
            <a:ext cx="1982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CN" altLang="en-US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小组级</a:t>
            </a:r>
            <a:endParaRPr kumimoji="0" lang="en-US" altLang="zh-CN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gray">
          <a:xfrm>
            <a:off x="3924300" y="4505325"/>
            <a:ext cx="1982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zh-CN" altLang="en-US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员工级</a:t>
            </a:r>
            <a:endParaRPr kumimoji="0" lang="en-US" altLang="zh-CN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848" name="内容占位符 3"/>
          <p:cNvSpPr>
            <a:spLocks noGrp="1"/>
          </p:cNvSpPr>
          <p:nvPr>
            <p:ph idx="1"/>
          </p:nvPr>
        </p:nvSpPr>
        <p:spPr bwMode="auto">
          <a:xfrm>
            <a:off x="457200" y="1358900"/>
            <a:ext cx="8229600" cy="1001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kumimoji="0" lang="zh-CN" altLang="en-US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三个层次，逐层拆解</a:t>
            </a:r>
            <a:endParaRPr kumimoji="0" lang="en-US" altLang="zh-CN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endParaRPr lang="zh-CN" altLang="en-US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5849" name="标题 1"/>
          <p:cNvSpPr>
            <a:spLocks noGrp="1"/>
          </p:cNvSpPr>
          <p:nvPr>
            <p:ph type="title"/>
          </p:nvPr>
        </p:nvSpPr>
        <p:spPr bwMode="auto">
          <a:xfrm>
            <a:off x="576263" y="196850"/>
            <a:ext cx="7886700" cy="71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zh-CN" altLang="en-US" dirty="0" smtClean="0">
                <a:latin typeface="微软雅黑" charset="0"/>
                <a:ea typeface="微软雅黑" charset="0"/>
                <a:cs typeface="微软雅黑" charset="0"/>
              </a:rPr>
              <a:t>分工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</a:rPr>
              <a:t>/</a:t>
            </a:r>
            <a:r>
              <a:rPr lang="zh-CN" altLang="en-US" dirty="0">
                <a:latin typeface="微软雅黑" charset="0"/>
                <a:ea typeface="微软雅黑" charset="0"/>
                <a:cs typeface="微软雅黑" charset="0"/>
              </a:rPr>
              <a:t>职责</a:t>
            </a:r>
            <a:r>
              <a:rPr lang="en-US" altLang="zh-CN" dirty="0">
                <a:latin typeface="微软雅黑" charset="0"/>
                <a:ea typeface="微软雅黑" charset="0"/>
                <a:cs typeface="微软雅黑" charset="0"/>
              </a:rPr>
              <a:t>/KPI</a:t>
            </a:r>
            <a:endParaRPr lang="zh-CN" altLang="en-US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3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136775"/>
          </a:xfrm>
        </p:spPr>
        <p:txBody>
          <a:bodyPr>
            <a:noAutofit/>
          </a:bodyPr>
          <a:lstStyle/>
          <a:p>
            <a:r>
              <a:rPr lang="zh-CN" altLang="en-US" sz="6000" dirty="0" smtClean="0">
                <a:latin typeface="微软雅黑"/>
                <a:ea typeface="微软雅黑"/>
                <a:cs typeface="微软雅黑"/>
              </a:rPr>
              <a:t>专业运维的</a:t>
            </a:r>
            <a:r>
              <a:rPr lang="en-US" altLang="zh-CN" sz="6000" dirty="0" smtClean="0">
                <a:latin typeface="微软雅黑"/>
                <a:ea typeface="微软雅黑"/>
                <a:cs typeface="微软雅黑"/>
              </a:rPr>
              <a:t/>
            </a:r>
            <a:br>
              <a:rPr lang="en-US" altLang="zh-CN" sz="6000" dirty="0" smtClean="0">
                <a:latin typeface="微软雅黑"/>
                <a:ea typeface="微软雅黑"/>
                <a:cs typeface="微软雅黑"/>
              </a:rPr>
            </a:br>
            <a:r>
              <a:rPr lang="zh-CN" altLang="en-US" sz="6000" dirty="0" smtClean="0">
                <a:latin typeface="微软雅黑"/>
                <a:ea typeface="微软雅黑"/>
                <a:cs typeface="微软雅黑"/>
              </a:rPr>
              <a:t>最佳实践探索</a:t>
            </a:r>
            <a:endParaRPr lang="zh-CN" altLang="en-US" sz="60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4528820"/>
            <a:ext cx="1993900" cy="883920"/>
          </a:xfrm>
        </p:spPr>
        <p:txBody>
          <a:bodyPr anchor="ctr" anchorCtr="0">
            <a:normAutofit fontScale="85000" lnSpcReduction="20000"/>
          </a:bodyPr>
          <a:lstStyle/>
          <a:p>
            <a:r>
              <a:rPr lang="zh-CN" altLang="en-US" dirty="0">
                <a:latin typeface="微软雅黑"/>
                <a:ea typeface="微软雅黑"/>
                <a:cs typeface="微软雅黑"/>
              </a:rPr>
              <a:t>萧田</a:t>
            </a:r>
            <a:r>
              <a:rPr lang="zh-CN" altLang="en-US" dirty="0" smtClean="0">
                <a:latin typeface="微软雅黑"/>
                <a:ea typeface="微软雅黑"/>
                <a:cs typeface="微软雅黑"/>
              </a:rPr>
              <a:t>国</a:t>
            </a:r>
            <a:endParaRPr lang="en-US" altLang="zh-CN" dirty="0" smtClean="0">
              <a:latin typeface="微软雅黑"/>
              <a:ea typeface="微软雅黑"/>
              <a:cs typeface="微软雅黑"/>
            </a:endParaRPr>
          </a:p>
          <a:p>
            <a:r>
              <a:rPr lang="zh-CN" altLang="en-US" dirty="0" smtClean="0">
                <a:latin typeface="微软雅黑"/>
                <a:ea typeface="微软雅黑"/>
                <a:cs typeface="微软雅黑"/>
              </a:rPr>
              <a:t>触控科技 </a:t>
            </a:r>
            <a:endParaRPr lang="en-US" altLang="zh-CN" dirty="0" smtClean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023" y="4791193"/>
            <a:ext cx="563894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70716"/>
            <a:ext cx="947767" cy="942554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um-1_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39988"/>
            <a:ext cx="2747963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gray">
          <a:xfrm>
            <a:off x="4373563" y="1828800"/>
            <a:ext cx="2713037" cy="1860550"/>
          </a:xfrm>
          <a:prstGeom prst="homePlate">
            <a:avLst>
              <a:gd name="adj" fmla="val 26342"/>
            </a:avLst>
          </a:prstGeom>
          <a:gradFill rotWithShape="1">
            <a:gsLst>
              <a:gs pos="0">
                <a:srgbClr val="F6F6F6"/>
              </a:gs>
              <a:gs pos="100000">
                <a:srgbClr val="C0C0C0"/>
              </a:gs>
            </a:gsLst>
            <a:lin ang="2700000" scaled="1"/>
          </a:gradFill>
          <a:ln>
            <a:noFill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>
            <a:off x="2336800" y="1830388"/>
            <a:ext cx="2809875" cy="1860550"/>
          </a:xfrm>
          <a:prstGeom prst="homePlate">
            <a:avLst>
              <a:gd name="adj" fmla="val 27282"/>
            </a:avLst>
          </a:prstGeom>
          <a:gradFill rotWithShape="1">
            <a:gsLst>
              <a:gs pos="0">
                <a:srgbClr val="FFFFFF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gray">
          <a:xfrm>
            <a:off x="900113" y="1392238"/>
            <a:ext cx="5688012" cy="439737"/>
          </a:xfrm>
          <a:custGeom>
            <a:avLst/>
            <a:gdLst>
              <a:gd name="T0" fmla="*/ 2147483647 w 10000"/>
              <a:gd name="T1" fmla="*/ 2147483647 h 12999"/>
              <a:gd name="T2" fmla="*/ 0 w 10000"/>
              <a:gd name="T3" fmla="*/ 2147483647 h 12999"/>
              <a:gd name="T4" fmla="*/ 2147483647 w 10000"/>
              <a:gd name="T5" fmla="*/ 2147483647 h 12999"/>
              <a:gd name="T6" fmla="*/ 2147483647 w 10000"/>
              <a:gd name="T7" fmla="*/ 2147483647 h 12999"/>
              <a:gd name="T8" fmla="*/ 2147483647 w 10000"/>
              <a:gd name="T9" fmla="*/ 0 h 12999"/>
              <a:gd name="T10" fmla="*/ 2147483647 w 10000"/>
              <a:gd name="T11" fmla="*/ 2147483647 h 129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00"/>
              <a:gd name="T19" fmla="*/ 0 h 12999"/>
              <a:gd name="T20" fmla="*/ 10000 w 10000"/>
              <a:gd name="T21" fmla="*/ 12999 h 129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00" h="12999">
                <a:moveTo>
                  <a:pt x="363" y="4468"/>
                </a:moveTo>
                <a:cubicBezTo>
                  <a:pt x="-43" y="6635"/>
                  <a:pt x="16" y="8155"/>
                  <a:pt x="0" y="12999"/>
                </a:cubicBezTo>
                <a:lnTo>
                  <a:pt x="10000" y="12999"/>
                </a:lnTo>
                <a:cubicBezTo>
                  <a:pt x="9840" y="8058"/>
                  <a:pt x="9680" y="10617"/>
                  <a:pt x="9408" y="8677"/>
                </a:cubicBezTo>
                <a:cubicBezTo>
                  <a:pt x="8099" y="4885"/>
                  <a:pt x="4015" y="-48"/>
                  <a:pt x="2437" y="0"/>
                </a:cubicBezTo>
                <a:cubicBezTo>
                  <a:pt x="859" y="49"/>
                  <a:pt x="769" y="2301"/>
                  <a:pt x="363" y="4468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6E3A1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ltGray">
          <a:xfrm>
            <a:off x="876300" y="1819275"/>
            <a:ext cx="2400300" cy="1882775"/>
          </a:xfrm>
          <a:prstGeom prst="homePlate">
            <a:avLst>
              <a:gd name="adj" fmla="val 25002"/>
            </a:avLst>
          </a:prstGeom>
          <a:gradFill rotWithShape="1">
            <a:gsLst>
              <a:gs pos="0">
                <a:schemeClr val="accent1"/>
              </a:gs>
              <a:gs pos="100000">
                <a:srgbClr val="406C95"/>
              </a:gs>
            </a:gsLst>
            <a:lin ang="2700000" scaled="1"/>
          </a:gradFill>
          <a:ln>
            <a:noFill/>
          </a:ln>
          <a:effectLst>
            <a:outerShdw blurRad="63500" dist="57501" dir="3723739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微软雅黑"/>
              <a:ea typeface="微软雅黑"/>
              <a:cs typeface="微软雅黑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black">
          <a:xfrm>
            <a:off x="1116013" y="2395538"/>
            <a:ext cx="1824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分工</a:t>
            </a:r>
            <a:endParaRPr lang="en-US" altLang="zh-CN" sz="3600" b="1" dirty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black">
          <a:xfrm>
            <a:off x="3203575" y="2395538"/>
            <a:ext cx="1824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职责</a:t>
            </a:r>
            <a:endParaRPr lang="en-US" altLang="zh-CN" sz="3600" b="1" dirty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black">
          <a:xfrm>
            <a:off x="5219700" y="2397125"/>
            <a:ext cx="1824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600" b="1">
                <a:solidFill>
                  <a:srgbClr val="333333"/>
                </a:solidFill>
                <a:latin typeface="微软雅黑" charset="0"/>
                <a:ea typeface="微软雅黑" charset="0"/>
                <a:cs typeface="微软雅黑" charset="0"/>
              </a:rPr>
              <a:t>KPI</a:t>
            </a:r>
          </a:p>
        </p:txBody>
      </p:sp>
      <p:sp>
        <p:nvSpPr>
          <p:cNvPr id="18" name="AutoShape 78"/>
          <p:cNvSpPr>
            <a:spLocks noChangeArrowheads="1"/>
          </p:cNvSpPr>
          <p:nvPr/>
        </p:nvSpPr>
        <p:spPr bwMode="gray">
          <a:xfrm>
            <a:off x="2843213" y="3835400"/>
            <a:ext cx="1800225" cy="576263"/>
          </a:xfrm>
          <a:prstGeom prst="roundRect">
            <a:avLst>
              <a:gd name="adj" fmla="val 20588"/>
            </a:avLst>
          </a:prstGeom>
          <a:gradFill rotWithShape="1">
            <a:gsLst>
              <a:gs pos="0">
                <a:srgbClr val="FFFFFF"/>
              </a:gs>
              <a:gs pos="100000">
                <a:schemeClr val="hlink"/>
              </a:gs>
            </a:gsLst>
            <a:lin ang="10020000" scaled="0"/>
          </a:gradFill>
          <a:ln>
            <a:noFill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r>
              <a:rPr lang="zh-CN" altLang="en-US" sz="2000" b="1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系统稳定</a:t>
            </a:r>
          </a:p>
        </p:txBody>
      </p:sp>
      <p:sp>
        <p:nvSpPr>
          <p:cNvPr id="19" name="AutoShape 78"/>
          <p:cNvSpPr>
            <a:spLocks noChangeArrowheads="1"/>
          </p:cNvSpPr>
          <p:nvPr/>
        </p:nvSpPr>
        <p:spPr bwMode="gray">
          <a:xfrm>
            <a:off x="2843213" y="4483100"/>
            <a:ext cx="1800225" cy="576263"/>
          </a:xfrm>
          <a:prstGeom prst="roundRect">
            <a:avLst>
              <a:gd name="adj" fmla="val 20588"/>
            </a:avLst>
          </a:prstGeom>
          <a:gradFill rotWithShape="1">
            <a:gsLst>
              <a:gs pos="0">
                <a:srgbClr val="FFFFFF"/>
              </a:gs>
              <a:gs pos="100000">
                <a:schemeClr val="hlink"/>
              </a:gs>
            </a:gsLst>
            <a:lin ang="10020000" scaled="0"/>
          </a:gradFill>
          <a:ln>
            <a:noFill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r>
              <a:rPr lang="zh-CN" altLang="en-US" sz="2000" b="1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项目支持</a:t>
            </a:r>
          </a:p>
        </p:txBody>
      </p:sp>
      <p:sp>
        <p:nvSpPr>
          <p:cNvPr id="20" name="AutoShape 78"/>
          <p:cNvSpPr>
            <a:spLocks noChangeArrowheads="1"/>
          </p:cNvSpPr>
          <p:nvPr/>
        </p:nvSpPr>
        <p:spPr bwMode="gray">
          <a:xfrm>
            <a:off x="2843213" y="5130800"/>
            <a:ext cx="1800225" cy="576263"/>
          </a:xfrm>
          <a:prstGeom prst="roundRect">
            <a:avLst>
              <a:gd name="adj" fmla="val 20588"/>
            </a:avLst>
          </a:prstGeom>
          <a:gradFill rotWithShape="1">
            <a:gsLst>
              <a:gs pos="0">
                <a:srgbClr val="FFFFFF"/>
              </a:gs>
              <a:gs pos="100000">
                <a:schemeClr val="hlink"/>
              </a:gs>
            </a:gsLst>
            <a:lin ang="10020000" scaled="0"/>
          </a:gradFill>
          <a:ln>
            <a:noFill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成本控制</a:t>
            </a:r>
          </a:p>
        </p:txBody>
      </p:sp>
      <p:sp>
        <p:nvSpPr>
          <p:cNvPr id="22" name="AutoShape 78"/>
          <p:cNvSpPr>
            <a:spLocks noChangeArrowheads="1"/>
          </p:cNvSpPr>
          <p:nvPr/>
        </p:nvSpPr>
        <p:spPr bwMode="gray">
          <a:xfrm>
            <a:off x="4716463" y="3835400"/>
            <a:ext cx="1943100" cy="576263"/>
          </a:xfrm>
          <a:prstGeom prst="roundRect">
            <a:avLst>
              <a:gd name="adj" fmla="val 20588"/>
            </a:avLst>
          </a:prstGeom>
          <a:gradFill rotWithShape="1">
            <a:gsLst>
              <a:gs pos="0">
                <a:srgbClr val="F6F6F6"/>
              </a:gs>
              <a:gs pos="100000">
                <a:srgbClr val="C0C0C0"/>
              </a:gs>
            </a:gsLst>
            <a:lin ang="2700000" scaled="1"/>
          </a:gradFill>
          <a:ln>
            <a:noFill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zh-CN" altLang="en-US" b="1" dirty="0">
                <a:solidFill>
                  <a:srgbClr val="660066"/>
                </a:solidFill>
                <a:latin typeface="微软雅黑" charset="0"/>
                <a:ea typeface="微软雅黑" charset="0"/>
                <a:cs typeface="微软雅黑" charset="0"/>
              </a:rPr>
              <a:t>无故障率</a:t>
            </a:r>
            <a:r>
              <a:rPr lang="en-US" altLang="zh-CN" b="1" dirty="0">
                <a:solidFill>
                  <a:srgbClr val="660066"/>
                </a:solidFill>
                <a:latin typeface="微软雅黑" charset="0"/>
                <a:ea typeface="微软雅黑" charset="0"/>
                <a:cs typeface="微软雅黑" charset="0"/>
              </a:rPr>
              <a:t>99.9%</a:t>
            </a:r>
            <a:endParaRPr lang="zh-CN" altLang="en-US" b="1" dirty="0">
              <a:solidFill>
                <a:srgbClr val="660066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3" name="AutoShape 78"/>
          <p:cNvSpPr>
            <a:spLocks noChangeArrowheads="1"/>
          </p:cNvSpPr>
          <p:nvPr/>
        </p:nvSpPr>
        <p:spPr bwMode="gray">
          <a:xfrm>
            <a:off x="4716463" y="4483100"/>
            <a:ext cx="1943100" cy="576263"/>
          </a:xfrm>
          <a:prstGeom prst="roundRect">
            <a:avLst>
              <a:gd name="adj" fmla="val 20588"/>
            </a:avLst>
          </a:prstGeom>
          <a:gradFill rotWithShape="1">
            <a:gsLst>
              <a:gs pos="0">
                <a:srgbClr val="F6F6F6"/>
              </a:gs>
              <a:gs pos="100000">
                <a:srgbClr val="C0C0C0"/>
              </a:gs>
            </a:gsLst>
            <a:lin ang="2700000" scaled="1"/>
          </a:gradFill>
          <a:ln>
            <a:noFill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zh-CN" altLang="en-US" b="1">
                <a:solidFill>
                  <a:srgbClr val="660066"/>
                </a:solidFill>
                <a:latin typeface="微软雅黑" charset="0"/>
                <a:ea typeface="微软雅黑" charset="0"/>
                <a:cs typeface="微软雅黑" charset="0"/>
              </a:rPr>
              <a:t>客户满意度达标</a:t>
            </a:r>
          </a:p>
        </p:txBody>
      </p:sp>
      <p:sp>
        <p:nvSpPr>
          <p:cNvPr id="24" name="AutoShape 78"/>
          <p:cNvSpPr>
            <a:spLocks noChangeArrowheads="1"/>
          </p:cNvSpPr>
          <p:nvPr/>
        </p:nvSpPr>
        <p:spPr bwMode="gray">
          <a:xfrm>
            <a:off x="4716463" y="5130800"/>
            <a:ext cx="1943100" cy="576263"/>
          </a:xfrm>
          <a:prstGeom prst="roundRect">
            <a:avLst>
              <a:gd name="adj" fmla="val 20588"/>
            </a:avLst>
          </a:prstGeom>
          <a:gradFill rotWithShape="1">
            <a:gsLst>
              <a:gs pos="0">
                <a:srgbClr val="F6F6F6"/>
              </a:gs>
              <a:gs pos="100000">
                <a:srgbClr val="C0C0C0"/>
              </a:gs>
            </a:gsLst>
            <a:lin ang="2700000" scaled="1"/>
          </a:gradFill>
          <a:ln>
            <a:noFill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zh-CN" altLang="en-US" b="1">
                <a:solidFill>
                  <a:srgbClr val="660066"/>
                </a:solidFill>
                <a:latin typeface="微软雅黑" charset="0"/>
                <a:ea typeface="微软雅黑" charset="0"/>
                <a:cs typeface="微软雅黑" charset="0"/>
              </a:rPr>
              <a:t>费用控制达标</a:t>
            </a:r>
          </a:p>
        </p:txBody>
      </p:sp>
      <p:sp>
        <p:nvSpPr>
          <p:cNvPr id="26" name="AutoShape 78"/>
          <p:cNvSpPr>
            <a:spLocks noChangeArrowheads="1"/>
          </p:cNvSpPr>
          <p:nvPr/>
        </p:nvSpPr>
        <p:spPr bwMode="gray">
          <a:xfrm>
            <a:off x="900113" y="3835400"/>
            <a:ext cx="1871662" cy="1871663"/>
          </a:xfrm>
          <a:prstGeom prst="roundRect">
            <a:avLst>
              <a:gd name="adj" fmla="val 20588"/>
            </a:avLst>
          </a:prstGeom>
          <a:gradFill rotWithShape="1">
            <a:gsLst>
              <a:gs pos="0">
                <a:schemeClr val="accent1"/>
              </a:gs>
              <a:gs pos="100000">
                <a:srgbClr val="406C95"/>
              </a:gs>
            </a:gsLst>
            <a:lin ang="2700000" scaled="1"/>
          </a:gradFill>
          <a:ln>
            <a:noFill/>
          </a:ln>
          <a:effectLst>
            <a:outerShdw blurRad="63500" dist="57501" dir="3723739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外网运维</a:t>
            </a:r>
          </a:p>
        </p:txBody>
      </p:sp>
      <p:sp>
        <p:nvSpPr>
          <p:cNvPr id="37904" name="标题 1"/>
          <p:cNvSpPr>
            <a:spLocks noGrp="1"/>
          </p:cNvSpPr>
          <p:nvPr>
            <p:ph type="title"/>
          </p:nvPr>
        </p:nvSpPr>
        <p:spPr bwMode="auto">
          <a:xfrm>
            <a:off x="576263" y="196850"/>
            <a:ext cx="7886700" cy="71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部门级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分工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/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职责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/KPI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3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运维经理责任制</a:t>
            </a:r>
          </a:p>
        </p:txBody>
      </p:sp>
      <p:pic>
        <p:nvPicPr>
          <p:cNvPr id="4" name="图片 3" descr="2015-QCon-运维经理责任制（反例）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2206010"/>
            <a:ext cx="5094069" cy="3597890"/>
          </a:xfrm>
          <a:prstGeom prst="rect">
            <a:avLst/>
          </a:prstGeom>
        </p:spPr>
      </p:pic>
      <p:sp>
        <p:nvSpPr>
          <p:cNvPr id="5" name="内容占位符 3"/>
          <p:cNvSpPr>
            <a:spLocks noGrp="1"/>
          </p:cNvSpPr>
          <p:nvPr>
            <p:ph idx="1"/>
          </p:nvPr>
        </p:nvSpPr>
        <p:spPr bwMode="auto">
          <a:xfrm>
            <a:off x="457200" y="1358901"/>
            <a:ext cx="8229600" cy="698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kumimoji="0" lang="zh-CN" altLang="en-US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实施之前</a:t>
            </a:r>
            <a:endParaRPr kumimoji="0" lang="en-US" altLang="zh-CN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9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运维经理责任制</a:t>
            </a:r>
            <a:endParaRPr kumimoji="1" lang="zh-CN" altLang="en-US" dirty="0"/>
          </a:p>
        </p:txBody>
      </p:sp>
      <p:pic>
        <p:nvPicPr>
          <p:cNvPr id="13" name="图片 12" descr="2015-QCon-运维经理责任制（流程）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0"/>
            <a:ext cx="9144000" cy="552450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</p:spPr>
      </p:pic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6658805" y="1555343"/>
            <a:ext cx="1616635" cy="1359836"/>
            <a:chOff x="4320" y="1152"/>
            <a:chExt cx="414" cy="402"/>
          </a:xfrm>
        </p:grpSpPr>
        <p:sp>
          <p:nvSpPr>
            <p:cNvPr id="6" name="AutoShape 10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rgbClr val="A55722"/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blurRad="63500"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</a:rPr>
                <a:t>单一接口</a:t>
              </a:r>
              <a:endParaRPr lang="en-US" altLang="zh-CN" sz="24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  <a:p>
              <a:pPr algn="ctr"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</a:rPr>
                <a:t>对外透明</a:t>
              </a:r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zh-CN" altLang="en-US" sz="2400" b="1">
                <a:solidFill>
                  <a:srgbClr val="FFFFFF"/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6662312" y="3029601"/>
            <a:ext cx="1613128" cy="1385887"/>
            <a:chOff x="4320" y="1152"/>
            <a:chExt cx="414" cy="402"/>
          </a:xfrm>
        </p:grpSpPr>
        <p:sp>
          <p:nvSpPr>
            <p:cNvPr id="9" name="AutoShape 10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rgbClr val="A55722"/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blurRad="63500"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</a:rPr>
                <a:t>客户满意</a:t>
              </a:r>
              <a:endParaRPr lang="en-US" altLang="zh-CN" sz="24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endParaRPr>
            </a:p>
            <a:p>
              <a:pPr algn="ctr"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charset="0"/>
                  <a:ea typeface="微软雅黑" charset="0"/>
                  <a:cs typeface="微软雅黑" charset="0"/>
                </a:rPr>
                <a:t>度评定</a:t>
              </a: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zh-CN" altLang="en-US" sz="2400" b="1">
                <a:solidFill>
                  <a:srgbClr val="FFFFFF"/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28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 bwMode="auto">
          <a:xfrm>
            <a:off x="612775" y="1260475"/>
            <a:ext cx="7886700" cy="4645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>
                <a:latin typeface="微软雅黑" charset="0"/>
                <a:ea typeface="微软雅黑" charset="0"/>
                <a:cs typeface="微软雅黑" charset="0"/>
              </a:rPr>
              <a:t>完善的运维文档</a:t>
            </a:r>
            <a:endParaRPr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pPr lvl="1"/>
            <a:r>
              <a:rPr kumimoji="0" lang="zh-CN" altLang="en-US" sz="2400" dirty="0">
                <a:latin typeface="微软雅黑" charset="0"/>
                <a:ea typeface="微软雅黑" charset="0"/>
                <a:cs typeface="微软雅黑" charset="0"/>
              </a:rPr>
              <a:t>故障响应及处理流程</a:t>
            </a:r>
            <a:endParaRPr kumimoji="0" lang="en-US" altLang="zh-CN" sz="2400" dirty="0">
              <a:latin typeface="微软雅黑" charset="0"/>
              <a:ea typeface="微软雅黑" charset="0"/>
              <a:cs typeface="微软雅黑" charset="0"/>
            </a:endParaRPr>
          </a:p>
          <a:p>
            <a:pPr lvl="1"/>
            <a:r>
              <a:rPr kumimoji="0" lang="zh-CN" altLang="en-US" sz="2400" dirty="0">
                <a:latin typeface="微软雅黑" charset="0"/>
                <a:ea typeface="微软雅黑" charset="0"/>
                <a:cs typeface="微软雅黑" charset="0"/>
              </a:rPr>
              <a:t>部署</a:t>
            </a:r>
            <a:r>
              <a:rPr kumimoji="0" lang="en-US" altLang="zh-CN" sz="2400" dirty="0">
                <a:latin typeface="微软雅黑" charset="0"/>
                <a:ea typeface="微软雅黑" charset="0"/>
                <a:cs typeface="微软雅黑" charset="0"/>
              </a:rPr>
              <a:t>/</a:t>
            </a:r>
            <a:r>
              <a:rPr kumimoji="0" lang="zh-CN" altLang="en-US" sz="2400" dirty="0" smtClean="0">
                <a:latin typeface="微软雅黑" charset="0"/>
                <a:ea typeface="微软雅黑" charset="0"/>
                <a:cs typeface="微软雅黑" charset="0"/>
              </a:rPr>
              <a:t>更新、值班文档</a:t>
            </a:r>
            <a:endParaRPr kumimoji="0" lang="en-US" altLang="zh-CN" sz="2400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kumimoji="0" lang="zh-CN" altLang="en-US" dirty="0" smtClean="0">
                <a:latin typeface="微软雅黑" charset="0"/>
                <a:ea typeface="微软雅黑" charset="0"/>
                <a:cs typeface="微软雅黑" charset="0"/>
              </a:rPr>
              <a:t>检查确认单</a:t>
            </a:r>
            <a:endParaRPr kumimoji="0"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kumimoji="0" lang="zh-CN" altLang="en-US" dirty="0">
                <a:latin typeface="微软雅黑" charset="0"/>
                <a:ea typeface="微软雅黑" charset="0"/>
                <a:cs typeface="微软雅黑" charset="0"/>
              </a:rPr>
              <a:t>各种紧急应急方案</a:t>
            </a:r>
            <a:endParaRPr kumimoji="0" lang="en-US" altLang="zh-CN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kumimoji="0" lang="zh-CN" altLang="en-US" sz="2800" dirty="0">
                <a:latin typeface="微软雅黑" charset="0"/>
                <a:ea typeface="微软雅黑" charset="0"/>
                <a:cs typeface="微软雅黑" charset="0"/>
              </a:rPr>
              <a:t>故障案例库、严格惩罚</a:t>
            </a:r>
            <a:endParaRPr kumimoji="0" lang="en-US" altLang="zh-CN" sz="2800" dirty="0">
              <a:latin typeface="微软雅黑" charset="0"/>
              <a:ea typeface="微软雅黑" charset="0"/>
              <a:cs typeface="微软雅黑" charset="0"/>
            </a:endParaRPr>
          </a:p>
          <a:p>
            <a:pPr lvl="1"/>
            <a:r>
              <a:rPr lang="en-US" altLang="zh-CN" sz="2400" dirty="0"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2400" dirty="0" smtClean="0">
                <a:latin typeface="微软雅黑" charset="0"/>
                <a:ea typeface="微软雅黑" charset="0"/>
                <a:cs typeface="微软雅黑" charset="0"/>
              </a:rPr>
              <a:t>防微杜渐、经常温习</a:t>
            </a:r>
            <a:endParaRPr lang="en-US" altLang="zh-CN" sz="2400" dirty="0">
              <a:latin typeface="微软雅黑" charset="0"/>
              <a:ea typeface="微软雅黑" charset="0"/>
              <a:cs typeface="微软雅黑" charset="0"/>
            </a:endParaRPr>
          </a:p>
          <a:p>
            <a:endParaRPr lang="en-US" altLang="zh-CN" sz="1800" dirty="0">
              <a:latin typeface="微软雅黑" charset="0"/>
              <a:ea typeface="微软雅黑" charset="0"/>
              <a:cs typeface="微软雅黑" charset="0"/>
            </a:endParaRPr>
          </a:p>
          <a:p>
            <a:pPr lvl="1"/>
            <a:endParaRPr lang="zh-CN" altLang="en-US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9939" name="标题 1"/>
          <p:cNvSpPr>
            <a:spLocks noGrp="1"/>
          </p:cNvSpPr>
          <p:nvPr>
            <p:ph type="title"/>
          </p:nvPr>
        </p:nvSpPr>
        <p:spPr bwMode="auto">
          <a:xfrm>
            <a:off x="576263" y="196850"/>
            <a:ext cx="7886700" cy="71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zh-CN" altLang="en-US" dirty="0" smtClean="0">
                <a:latin typeface="微软雅黑" charset="0"/>
                <a:ea typeface="微软雅黑" charset="0"/>
                <a:cs typeface="微软雅黑" charset="0"/>
              </a:rPr>
              <a:t>更专业</a:t>
            </a:r>
            <a:endParaRPr lang="zh-CN" altLang="en-US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4673601" y="2390776"/>
            <a:ext cx="1993900" cy="1058862"/>
          </a:xfrm>
          <a:prstGeom prst="wedgeRoundRectCallout">
            <a:avLst>
              <a:gd name="adj1" fmla="val -41914"/>
              <a:gd name="adj2" fmla="val 63687"/>
              <a:gd name="adj3" fmla="val 16667"/>
            </a:avLst>
          </a:prstGeom>
          <a:solidFill>
            <a:schemeClr val="accent2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r>
              <a:rPr lang="zh-CN" altLang="en-US" sz="22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没有不出问题的机房</a:t>
            </a:r>
            <a:endParaRPr lang="en-US" altLang="zh-CN" sz="220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17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1"/>
          <p:cNvSpPr>
            <a:spLocks noGrp="1"/>
          </p:cNvSpPr>
          <p:nvPr>
            <p:ph type="title"/>
          </p:nvPr>
        </p:nvSpPr>
        <p:spPr bwMode="auto">
          <a:xfrm>
            <a:off x="576263" y="196850"/>
            <a:ext cx="7886700" cy="71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zh-CN" dirty="0"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dirty="0">
                <a:latin typeface="微软雅黑" charset="0"/>
                <a:ea typeface="微软雅黑" charset="0"/>
                <a:cs typeface="微软雅黑" charset="0"/>
              </a:rPr>
              <a:t>检查确认单</a:t>
            </a:r>
            <a:r>
              <a:rPr lang="en-US" altLang="zh-CN" dirty="0" smtClean="0">
                <a:latin typeface="微软雅黑" charset="0"/>
                <a:ea typeface="微软雅黑" charset="0"/>
                <a:cs typeface="微软雅黑" charset="0"/>
              </a:rPr>
              <a:t>】</a:t>
            </a:r>
            <a:endParaRPr lang="zh-CN" altLang="en-US" dirty="0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3" name="图片 2" descr="检查单1_副本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2639" r="3592" b="9769"/>
          <a:stretch/>
        </p:blipFill>
        <p:spPr bwMode="auto">
          <a:xfrm>
            <a:off x="4987905" y="1303946"/>
            <a:ext cx="3965595" cy="54524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2015-QCon-检查确认单-主从同步监控未加好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247900"/>
            <a:ext cx="3213100" cy="30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9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内容占位符 2"/>
          <p:cNvSpPr>
            <a:spLocks noGrp="1"/>
          </p:cNvSpPr>
          <p:nvPr>
            <p:ph idx="1"/>
          </p:nvPr>
        </p:nvSpPr>
        <p:spPr bwMode="auto">
          <a:xfrm>
            <a:off x="792000" y="1512000"/>
            <a:ext cx="4598988" cy="447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zh-CN" altLang="en-US" sz="2800" dirty="0">
                <a:latin typeface="微软雅黑" charset="0"/>
                <a:ea typeface="微软雅黑" charset="0"/>
                <a:cs typeface="微软雅黑" charset="0"/>
              </a:rPr>
              <a:t>故障时间：</a:t>
            </a:r>
            <a:endParaRPr lang="en-US" altLang="zh-CN" sz="2800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lang="zh-CN" altLang="en-US" sz="2800" dirty="0">
                <a:latin typeface="微软雅黑" charset="0"/>
                <a:ea typeface="微软雅黑" charset="0"/>
                <a:cs typeface="微软雅黑" charset="0"/>
              </a:rPr>
              <a:t>故障影响：</a:t>
            </a:r>
            <a:endParaRPr lang="en-US" altLang="zh-CN" sz="2800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lang="zh-CN" altLang="en-US" sz="2800" dirty="0">
                <a:latin typeface="微软雅黑" charset="0"/>
                <a:ea typeface="微软雅黑" charset="0"/>
                <a:cs typeface="微软雅黑" charset="0"/>
              </a:rPr>
              <a:t>故障现象：</a:t>
            </a:r>
            <a:endParaRPr lang="en-US" altLang="zh-CN" sz="2800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lang="zh-CN" altLang="en-US" sz="2800" dirty="0">
                <a:latin typeface="微软雅黑" charset="0"/>
                <a:ea typeface="微软雅黑" charset="0"/>
                <a:cs typeface="微软雅黑" charset="0"/>
              </a:rPr>
              <a:t>故障原因：</a:t>
            </a:r>
            <a:endParaRPr lang="en-US" altLang="zh-CN" sz="2800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lang="zh-CN" altLang="en-US" sz="2800" dirty="0">
                <a:latin typeface="微软雅黑" charset="0"/>
                <a:ea typeface="微软雅黑" charset="0"/>
                <a:cs typeface="微软雅黑" charset="0"/>
              </a:rPr>
              <a:t>解决过程：</a:t>
            </a:r>
            <a:endParaRPr lang="en-US" altLang="zh-CN" sz="2800" dirty="0">
              <a:latin typeface="微软雅黑" charset="0"/>
              <a:ea typeface="微软雅黑" charset="0"/>
              <a:cs typeface="微软雅黑" charset="0"/>
            </a:endParaRPr>
          </a:p>
          <a:p>
            <a:endParaRPr lang="en-US" altLang="zh-CN" sz="2800" dirty="0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lang="zh-CN" altLang="en-US" sz="2800" dirty="0">
                <a:latin typeface="微软雅黑" charset="0"/>
                <a:ea typeface="微软雅黑" charset="0"/>
                <a:cs typeface="微软雅黑" charset="0"/>
              </a:rPr>
              <a:t>后续措施</a:t>
            </a:r>
            <a:r>
              <a:rPr lang="zh-CN" altLang="en-US" sz="2800" dirty="0" smtClean="0">
                <a:latin typeface="微软雅黑" charset="0"/>
                <a:ea typeface="微软雅黑" charset="0"/>
                <a:cs typeface="微软雅黑" charset="0"/>
              </a:rPr>
              <a:t>：</a:t>
            </a:r>
            <a:endParaRPr lang="en-US" altLang="zh-CN" sz="280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8130" name="标题 1"/>
          <p:cNvSpPr>
            <a:spLocks noGrp="1"/>
          </p:cNvSpPr>
          <p:nvPr>
            <p:ph type="title"/>
          </p:nvPr>
        </p:nvSpPr>
        <p:spPr bwMode="auto">
          <a:xfrm>
            <a:off x="576263" y="196850"/>
            <a:ext cx="7886700" cy="71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>
                <a:latin typeface="微软雅黑" charset="0"/>
                <a:ea typeface="微软雅黑" charset="0"/>
                <a:cs typeface="微软雅黑" charset="0"/>
              </a:rPr>
              <a:t>故障通报</a:t>
            </a:r>
            <a:r>
              <a:rPr lang="en-US" altLang="zh-CN">
                <a:latin typeface="微软雅黑" charset="0"/>
                <a:ea typeface="微软雅黑" charset="0"/>
                <a:cs typeface="微软雅黑" charset="0"/>
              </a:rPr>
              <a:t>】</a:t>
            </a:r>
            <a:endParaRPr lang="zh-CN" altLang="en-US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3441700" y="4660900"/>
            <a:ext cx="3540125" cy="849313"/>
          </a:xfrm>
          <a:prstGeom prst="wedgeRoundRectCallout">
            <a:avLst>
              <a:gd name="adj1" fmla="val -60742"/>
              <a:gd name="adj2" fmla="val -25899"/>
              <a:gd name="adj3" fmla="val 16667"/>
            </a:avLst>
          </a:prstGeom>
          <a:solidFill>
            <a:srgbClr val="660066"/>
          </a:solidFill>
          <a:ln>
            <a:solidFill>
              <a:srgbClr val="4F81BD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zh-CN" altLang="en-US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措施</a:t>
            </a:r>
            <a:r>
              <a:rPr lang="en-US" altLang="zh-CN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lang="zh-CN" altLang="en-US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，责任人</a:t>
            </a:r>
            <a:r>
              <a:rPr lang="en-US" altLang="zh-CN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zh-CN" altLang="en-US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完成日期</a:t>
            </a:r>
            <a:endParaRPr lang="en-US" altLang="zh-CN" sz="200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defRPr/>
            </a:pPr>
            <a:r>
              <a:rPr lang="zh-CN" altLang="en-US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措施</a:t>
            </a:r>
            <a:r>
              <a:rPr lang="en-US" altLang="zh-CN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r>
              <a:rPr lang="zh-CN" altLang="en-US" sz="200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，责任人，完成日期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613600"/>
            <a:ext cx="5519873" cy="258445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3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2"/>
          <p:cNvSpPr>
            <a:spLocks noGrp="1"/>
          </p:cNvSpPr>
          <p:nvPr>
            <p:ph type="title"/>
          </p:nvPr>
        </p:nvSpPr>
        <p:spPr bwMode="auto">
          <a:xfrm>
            <a:off x="576263" y="196850"/>
            <a:ext cx="7886700" cy="71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zh-CN" altLang="en-US" dirty="0" smtClean="0">
                <a:latin typeface="微软雅黑" charset="0"/>
                <a:ea typeface="微软雅黑" charset="0"/>
                <a:cs typeface="微软雅黑" charset="0"/>
              </a:rPr>
              <a:t>推进产生价值</a:t>
            </a:r>
            <a:endParaRPr lang="zh-CN" altLang="en-US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1025526" y="3327400"/>
            <a:ext cx="6001807" cy="2293355"/>
          </a:xfrm>
          <a:prstGeom prst="wedgeRoundRectCallout">
            <a:avLst>
              <a:gd name="adj1" fmla="val -38622"/>
              <a:gd name="adj2" fmla="val 62375"/>
              <a:gd name="adj3" fmla="val 16667"/>
            </a:avLst>
          </a:prstGeom>
          <a:solidFill>
            <a:srgbClr val="660066"/>
          </a:solidFill>
          <a:ln>
            <a:solidFill>
              <a:srgbClr val="4F81BD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defTabSz="457200" eaLnBrk="1" hangingPunct="1">
              <a:defRPr/>
            </a:pPr>
            <a:r>
              <a:rPr lang="en-US" altLang="zh-CN" sz="2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【</a:t>
            </a:r>
            <a:r>
              <a:rPr lang="zh-CN" altLang="en-US" sz="2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不要让流程吞噬责任</a:t>
            </a:r>
            <a:r>
              <a:rPr lang="en-US" altLang="zh-CN" sz="2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】</a:t>
            </a:r>
          </a:p>
          <a:p>
            <a:pPr algn="ctr" defTabSz="457200" eaLnBrk="1" hangingPunct="1"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流程的价值，在于能规避一些人性的弱点；</a:t>
            </a:r>
            <a:endParaRPr lang="en-US" altLang="zh-CN" sz="2400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  <a:p>
            <a:pPr algn="ctr" defTabSz="457200" eaLnBrk="1" hangingPunct="1"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但拘泥于流程，则同样会埋葬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人性的光辉</a:t>
            </a:r>
            <a:endParaRPr lang="en-US" altLang="zh-CN" sz="2400" dirty="0" smtClean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  <a:p>
            <a:pPr algn="ctr" defTabSz="457200" eaLnBrk="1" hangingPunct="1">
              <a:defRPr/>
            </a:pPr>
            <a:r>
              <a:rPr lang="en-US" altLang="zh-CN" sz="24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—</a:t>
            </a:r>
            <a:r>
              <a:rPr lang="en-US" altLang="zh-CN" sz="2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—</a:t>
            </a:r>
            <a:r>
              <a:rPr lang="zh-CN" altLang="en-US" sz="2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责任感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，</a:t>
            </a:r>
            <a:endParaRPr lang="en-US" altLang="zh-CN" sz="2400" dirty="0" smtClean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  <a:p>
            <a:pPr algn="ctr" defTabSz="457200" eaLnBrk="1" hangingPunct="1">
              <a:defRPr/>
            </a:pPr>
            <a:r>
              <a:rPr lang="zh-CN" altLang="en-US" sz="24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以及基于责任才会迸发</a:t>
            </a:r>
            <a:r>
              <a:rPr lang="zh-CN" altLang="en-US" sz="24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的判断力与行动力。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12000"/>
            <a:ext cx="8229600" cy="635000"/>
          </a:xfrm>
        </p:spPr>
        <p:txBody>
          <a:bodyPr/>
          <a:lstStyle/>
          <a:p>
            <a:pPr lvl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zh-CN" altLang="en-US" sz="3200" dirty="0" smtClean="0">
                <a:latin typeface="微软雅黑" charset="0"/>
                <a:ea typeface="微软雅黑" charset="0"/>
                <a:cs typeface="微软雅黑" charset="0"/>
              </a:rPr>
              <a:t>执行力：</a:t>
            </a:r>
            <a:endParaRPr lang="en-US" altLang="zh-CN" sz="3200" dirty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457200" y="2146301"/>
            <a:ext cx="8229600" cy="558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90000"/>
              </a:lnSpc>
              <a:spcBef>
                <a:spcPts val="500"/>
              </a:spcBef>
              <a:buFont typeface="Wingdings" charset="2"/>
              <a:buChar char="ü"/>
            </a:pPr>
            <a:r>
              <a:rPr lang="zh-CN" altLang="en-US" sz="2800" dirty="0" smtClean="0"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800" dirty="0" smtClean="0">
                <a:latin typeface="微软雅黑" charset="0"/>
                <a:ea typeface="微软雅黑" charset="0"/>
                <a:cs typeface="微软雅黑" charset="0"/>
              </a:rPr>
              <a:t>Deadline</a:t>
            </a:r>
            <a:r>
              <a:rPr lang="zh-CN" altLang="en-US" sz="2800" dirty="0" smtClean="0">
                <a:latin typeface="微软雅黑" charset="0"/>
                <a:ea typeface="微软雅黑" charset="0"/>
                <a:cs typeface="微软雅黑" charset="0"/>
              </a:rPr>
              <a:t>、</a:t>
            </a:r>
            <a:r>
              <a:rPr lang="en-US" altLang="en-US" sz="2800" dirty="0" smtClean="0">
                <a:latin typeface="微软雅黑" charset="0"/>
                <a:ea typeface="微软雅黑" charset="0"/>
                <a:cs typeface="微软雅黑" charset="0"/>
              </a:rPr>
              <a:t>过程预警。</a:t>
            </a:r>
            <a:endParaRPr lang="en-US" altLang="zh-CN" sz="2800" dirty="0" smtClean="0"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457200" y="2675467"/>
            <a:ext cx="8229600" cy="53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90000"/>
              </a:lnSpc>
              <a:spcBef>
                <a:spcPts val="500"/>
              </a:spcBef>
              <a:buFont typeface="Wingdings" charset="2"/>
              <a:buChar char="ü"/>
            </a:pPr>
            <a:r>
              <a:rPr lang="zh-CN" altLang="en-US" sz="2800" dirty="0" smtClean="0">
                <a:latin typeface="微软雅黑" charset="0"/>
                <a:ea typeface="微软雅黑" charset="0"/>
                <a:cs typeface="微软雅黑" charset="0"/>
              </a:rPr>
              <a:t> 一催二逼三请饭。</a:t>
            </a:r>
            <a:endParaRPr lang="zh-CN" altLang="en-US" sz="2800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2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分享内容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34900" y="1512000"/>
            <a:ext cx="7018500" cy="47037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 smtClean="0"/>
              <a:t>1</a:t>
            </a:r>
            <a:r>
              <a:rPr kumimoji="1" lang="zh-CN" altLang="en-US" dirty="0" smtClean="0"/>
              <a:t>、什么是专业？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/>
              <a:t>2</a:t>
            </a:r>
            <a:r>
              <a:rPr kumimoji="1" lang="zh-CN" altLang="en-US" dirty="0" smtClean="0"/>
              <a:t>、为什么难以专业？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/>
              <a:t>3</a:t>
            </a:r>
            <a:r>
              <a:rPr kumimoji="1" lang="zh-CN" altLang="en-US" dirty="0" smtClean="0"/>
              <a:t>、管理的专业化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>
                <a:solidFill>
                  <a:srgbClr val="800000"/>
                </a:solidFill>
              </a:rPr>
              <a:t>4</a:t>
            </a:r>
            <a:r>
              <a:rPr kumimoji="1" lang="zh-CN" altLang="en-US" dirty="0" smtClean="0">
                <a:solidFill>
                  <a:srgbClr val="800000"/>
                </a:solidFill>
              </a:rPr>
              <a:t>、</a:t>
            </a:r>
            <a:r>
              <a:rPr kumimoji="1" lang="zh-CN" altLang="en-US" sz="4000" dirty="0" smtClean="0">
                <a:solidFill>
                  <a:srgbClr val="800000"/>
                </a:solidFill>
              </a:rPr>
              <a:t>技术的专业化</a:t>
            </a:r>
            <a:endParaRPr kumimoji="1" lang="zh-CN" altLang="en-US" sz="4000" dirty="0">
              <a:solidFill>
                <a:srgbClr val="800000"/>
              </a:solidFill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404300"/>
            <a:ext cx="5655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18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技术专业化</a:t>
            </a:r>
            <a:endParaRPr kumimoji="1" lang="zh-CN" altLang="en-US" dirty="0"/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827900" y="1496081"/>
            <a:ext cx="2956700" cy="523220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减少故障次数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827900" y="2141263"/>
            <a:ext cx="2956700" cy="523220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缩短故障时长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827900" y="2773744"/>
            <a:ext cx="2956700" cy="523220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适度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827900" y="3421392"/>
            <a:ext cx="2956700" cy="523220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技术服务业务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11" name="图片 10" descr="Redis-图标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06"/>
          <a:stretch/>
        </p:blipFill>
        <p:spPr>
          <a:xfrm>
            <a:off x="4803001" y="1681414"/>
            <a:ext cx="2702700" cy="1087293"/>
          </a:xfrm>
          <a:prstGeom prst="rect">
            <a:avLst/>
          </a:prstGeom>
        </p:spPr>
      </p:pic>
      <p:pic>
        <p:nvPicPr>
          <p:cNvPr id="12" name="图片 11" descr="docker-横版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r="3971"/>
          <a:stretch/>
        </p:blipFill>
        <p:spPr>
          <a:xfrm>
            <a:off x="4650601" y="2717050"/>
            <a:ext cx="3213100" cy="123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 smtClean="0"/>
              <a:t>Redis</a:t>
            </a:r>
            <a:r>
              <a:rPr kumimoji="1" lang="zh-CN" altLang="en-US" dirty="0" smtClean="0"/>
              <a:t>的专业化运维</a:t>
            </a:r>
            <a:endParaRPr kumimoji="1" lang="zh-CN" altLang="en-US" dirty="0"/>
          </a:p>
        </p:txBody>
      </p:sp>
      <p:pic>
        <p:nvPicPr>
          <p:cNvPr id="4" name="图片 3" descr="Redis-图标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5"/>
          <a:stretch/>
        </p:blipFill>
        <p:spPr>
          <a:xfrm>
            <a:off x="1873251" y="2286000"/>
            <a:ext cx="2476499" cy="2476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33900" y="2565400"/>
            <a:ext cx="2489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 smtClean="0">
                <a:latin typeface="微软雅黑"/>
                <a:ea typeface="微软雅黑"/>
                <a:cs typeface="微软雅黑"/>
              </a:rPr>
              <a:t>技术进步</a:t>
            </a:r>
            <a:endParaRPr kumimoji="1" lang="en-US" altLang="zh-CN" sz="3600" dirty="0" smtClean="0">
              <a:latin typeface="微软雅黑"/>
              <a:ea typeface="微软雅黑"/>
              <a:cs typeface="微软雅黑"/>
            </a:endParaRPr>
          </a:p>
          <a:p>
            <a:pPr algn="ctr"/>
            <a:r>
              <a:rPr kumimoji="1" lang="zh-CN" altLang="zh-CN" sz="3600" dirty="0" smtClean="0">
                <a:latin typeface="微软雅黑"/>
                <a:ea typeface="微软雅黑"/>
                <a:cs typeface="微软雅黑"/>
              </a:rPr>
              <a:t>&amp;</a:t>
            </a:r>
            <a:endParaRPr kumimoji="1" lang="en-US" altLang="zh-CN" sz="3600" dirty="0" smtClean="0">
              <a:latin typeface="微软雅黑"/>
              <a:ea typeface="微软雅黑"/>
              <a:cs typeface="微软雅黑"/>
            </a:endParaRPr>
          </a:p>
          <a:p>
            <a:pPr algn="ctr"/>
            <a:r>
              <a:rPr kumimoji="1" lang="zh-CN" altLang="en-US" sz="3600" dirty="0" smtClean="0">
                <a:latin typeface="微软雅黑"/>
                <a:ea typeface="微软雅黑"/>
                <a:cs typeface="微软雅黑"/>
              </a:rPr>
              <a:t>业务要求</a:t>
            </a:r>
            <a:endParaRPr kumimoji="1" lang="zh-CN" altLang="en-US" sz="36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4788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个人介绍</a:t>
            </a:r>
            <a:endParaRPr kumimoji="1" lang="zh-CN" altLang="en-US" dirty="0"/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4057968"/>
            <a:ext cx="16859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755" y="2726690"/>
            <a:ext cx="1443038" cy="1435100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612775" y="1323974"/>
            <a:ext cx="801201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kumimoji="0" lang="zh-CN" altLang="en-US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萧田国</a:t>
            </a:r>
            <a:r>
              <a:rPr kumimoji="0" lang="zh-CN" altLang="en-US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，触控科技运维总监</a:t>
            </a:r>
            <a:r>
              <a:rPr kumimoji="0" lang="zh-CN" altLang="zh-CN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0" lang="en-US" altLang="zh-CN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kumimoji="0" lang="zh-CN" altLang="zh-CN" sz="20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kumimoji="0"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      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ACMUG</a:t>
            </a:r>
            <a:r>
              <a:rPr kumimoji="0"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核心成员</a:t>
            </a:r>
            <a:endParaRPr kumimoji="0" lang="en-US" altLang="zh-CN" sz="20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kumimoji="0" lang="zh-CN" altLang="zh-CN" sz="18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kumimoji="0" lang="zh-CN" altLang="en-US" sz="18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        </a:t>
            </a:r>
            <a:r>
              <a:rPr kumimoji="0" lang="en-US" altLang="zh-CN" sz="2000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InfoQ</a:t>
            </a:r>
            <a:r>
              <a:rPr kumimoji="0"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专栏作者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kumimoji="0"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高效运维最佳实践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endParaRPr kumimoji="0"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kumimoji="0" lang="en-US" altLang="zh-CN" sz="28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kumimoji="0" lang="zh-CN" altLang="en-US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30" y="2601278"/>
            <a:ext cx="6203950" cy="1673225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30" y="4358005"/>
            <a:ext cx="6189663" cy="1858963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7342188" y="5189855"/>
            <a:ext cx="1065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bg1"/>
                </a:solidFill>
              </a:rPr>
              <a:t>70%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1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T</a:t>
            </a:r>
            <a:r>
              <a:rPr kumimoji="1" lang="en-US" altLang="zh-CN" dirty="0" err="1" smtClean="0"/>
              <a:t>wemproxy</a:t>
            </a:r>
            <a:endParaRPr kumimoji="1" lang="zh-CN" altLang="en-US" dirty="0"/>
          </a:p>
        </p:txBody>
      </p:sp>
      <p:pic>
        <p:nvPicPr>
          <p:cNvPr id="5" name="图片 4" descr="2015-QCon-twemproxy图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308099"/>
            <a:ext cx="9144000" cy="56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3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err="1"/>
              <a:t>C</a:t>
            </a:r>
            <a:r>
              <a:rPr kumimoji="1" lang="en-US" altLang="zh-CN" dirty="0" err="1" smtClean="0"/>
              <a:t>odis</a:t>
            </a:r>
            <a:endParaRPr kumimoji="1"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80" y="1422400"/>
            <a:ext cx="4147820" cy="247650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pic>
        <p:nvPicPr>
          <p:cNvPr id="6" name="图片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80" y="3942000"/>
            <a:ext cx="4147820" cy="257397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457200" y="1422400"/>
            <a:ext cx="8229600" cy="4703763"/>
          </a:xfrm>
        </p:spPr>
        <p:txBody>
          <a:bodyPr/>
          <a:lstStyle/>
          <a:p>
            <a:r>
              <a:rPr kumimoji="1" lang="zh-CN" altLang="en-US" dirty="0" smtClean="0"/>
              <a:t>支持缩容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扩容</a:t>
            </a:r>
            <a:endParaRPr kumimoji="1" lang="en-US" altLang="zh-CN" dirty="0" smtClean="0"/>
          </a:p>
          <a:p>
            <a:r>
              <a:rPr kumimoji="1" lang="zh-CN" altLang="en-US" dirty="0" smtClean="0"/>
              <a:t>可视化运维</a:t>
            </a:r>
            <a:endParaRPr kumimoji="1" lang="en-US" altLang="zh-CN" dirty="0" smtClean="0"/>
          </a:p>
          <a:p>
            <a:r>
              <a:rPr kumimoji="1" lang="zh-CN" altLang="en-US" dirty="0" smtClean="0"/>
              <a:t>开源</a:t>
            </a:r>
            <a:endParaRPr kumimoji="1" lang="en-US" altLang="zh-CN" dirty="0" smtClean="0"/>
          </a:p>
          <a:p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豌豆荚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702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 smtClean="0"/>
              <a:t>Docker</a:t>
            </a:r>
            <a:r>
              <a:rPr kumimoji="1" lang="zh-CN" altLang="en-US" dirty="0" smtClean="0"/>
              <a:t>的专业化运维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Web</a:t>
            </a:r>
            <a:r>
              <a:rPr kumimoji="1" lang="zh-CN" altLang="en-US" dirty="0" smtClean="0"/>
              <a:t>前端</a:t>
            </a:r>
            <a:endParaRPr kumimoji="1" lang="zh-CN" altLang="en-US" dirty="0"/>
          </a:p>
        </p:txBody>
      </p:sp>
      <p:pic>
        <p:nvPicPr>
          <p:cNvPr id="4" name="图片 3" descr="dock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47"/>
          <a:stretch/>
        </p:blipFill>
        <p:spPr>
          <a:xfrm>
            <a:off x="997744" y="2755900"/>
            <a:ext cx="3649044" cy="2006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50" y="2882901"/>
            <a:ext cx="2099267" cy="1752599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302000" y="2525067"/>
            <a:ext cx="11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不足？</a:t>
            </a:r>
            <a:endParaRPr kumimoji="1" lang="zh-CN" altLang="en-US" sz="24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221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Web</a:t>
            </a:r>
            <a:r>
              <a:rPr kumimoji="1" lang="zh-CN" altLang="en-US" dirty="0" smtClean="0"/>
              <a:t>前端高可用</a:t>
            </a:r>
            <a:endParaRPr kumimoji="1" lang="zh-CN" altLang="en-US" dirty="0"/>
          </a:p>
        </p:txBody>
      </p:sp>
      <p:pic>
        <p:nvPicPr>
          <p:cNvPr id="6" name="图片 5" descr="2015-QCon-Docker高可用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1292915"/>
            <a:ext cx="9144000" cy="5582019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11560" y="3649960"/>
            <a:ext cx="7920880" cy="7061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zh-CN" altLang="en-US" sz="3200" dirty="0" smtClean="0">
                <a:latin typeface="微软雅黑"/>
                <a:ea typeface="微软雅黑"/>
                <a:cs typeface="微软雅黑"/>
              </a:rPr>
              <a:t>缩短故障时间</a:t>
            </a:r>
            <a:endParaRPr lang="zh-CHS" altLang="en-US" sz="32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7389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技术专业化</a:t>
            </a:r>
            <a:endParaRPr kumimoji="1" lang="zh-CN" altLang="en-US" dirty="0"/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827900" y="2105681"/>
            <a:ext cx="2677300" cy="523220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减少故障次数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827900" y="2750863"/>
            <a:ext cx="2677300" cy="523220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缩短故障时长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827900" y="3383344"/>
            <a:ext cx="2677300" cy="523220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适度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827900" y="4030992"/>
            <a:ext cx="2677300" cy="523220"/>
          </a:xfrm>
          <a:prstGeom prst="rect">
            <a:avLst/>
          </a:prstGeom>
          <a:gradFill rotWithShape="1">
            <a:gsLst>
              <a:gs pos="0">
                <a:srgbClr val="6083CB"/>
              </a:gs>
              <a:gs pos="50000">
                <a:srgbClr val="3E70CA"/>
              </a:gs>
              <a:gs pos="100000">
                <a:srgbClr val="2E61BA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rPr>
              <a:t>技术服务业务</a:t>
            </a:r>
            <a:endParaRPr lang="zh-CN" altLang="en-US" sz="2800" b="1" dirty="0">
              <a:solidFill>
                <a:srgbClr val="FFFFFF"/>
              </a:solidFill>
              <a:latin typeface="微软雅黑"/>
              <a:ea typeface="微软雅黑"/>
              <a:cs typeface="微软雅黑"/>
            </a:endParaRPr>
          </a:p>
        </p:txBody>
      </p:sp>
      <p:pic>
        <p:nvPicPr>
          <p:cNvPr id="11" name="图片 10" descr="Redis-图标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06"/>
          <a:stretch/>
        </p:blipFill>
        <p:spPr>
          <a:xfrm>
            <a:off x="4930001" y="1681414"/>
            <a:ext cx="2702700" cy="1087293"/>
          </a:xfrm>
          <a:prstGeom prst="rect">
            <a:avLst/>
          </a:prstGeom>
        </p:spPr>
      </p:pic>
      <p:pic>
        <p:nvPicPr>
          <p:cNvPr id="12" name="图片 11" descr="docker-横版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r="3971"/>
          <a:stretch/>
        </p:blipFill>
        <p:spPr>
          <a:xfrm>
            <a:off x="4777601" y="3915325"/>
            <a:ext cx="3213100" cy="1231150"/>
          </a:xfrm>
          <a:prstGeom prst="rect">
            <a:avLst/>
          </a:prstGeom>
        </p:spPr>
      </p:pic>
      <p:cxnSp>
        <p:nvCxnSpPr>
          <p:cNvPr id="10" name="直线连接符 9"/>
          <p:cNvCxnSpPr>
            <a:stCxn id="11" idx="1"/>
            <a:endCxn id="6" idx="3"/>
          </p:cNvCxnSpPr>
          <p:nvPr/>
        </p:nvCxnSpPr>
        <p:spPr>
          <a:xfrm flipH="1">
            <a:off x="3505200" y="2225061"/>
            <a:ext cx="1424801" cy="142230"/>
          </a:xfrm>
          <a:prstGeom prst="line">
            <a:avLst/>
          </a:prstGeom>
          <a:ln>
            <a:headEnd type="none"/>
            <a:tailEnd type="arrow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>
            <a:stCxn id="11" idx="1"/>
            <a:endCxn id="7" idx="3"/>
          </p:cNvCxnSpPr>
          <p:nvPr/>
        </p:nvCxnSpPr>
        <p:spPr>
          <a:xfrm flipH="1">
            <a:off x="3505200" y="2225061"/>
            <a:ext cx="1424801" cy="787412"/>
          </a:xfrm>
          <a:prstGeom prst="line">
            <a:avLst/>
          </a:prstGeom>
          <a:ln>
            <a:headEnd type="none"/>
            <a:tailEnd type="arrow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>
            <a:stCxn id="11" idx="1"/>
            <a:endCxn id="8" idx="3"/>
          </p:cNvCxnSpPr>
          <p:nvPr/>
        </p:nvCxnSpPr>
        <p:spPr>
          <a:xfrm flipH="1">
            <a:off x="3505200" y="2225061"/>
            <a:ext cx="1424801" cy="1419893"/>
          </a:xfrm>
          <a:prstGeom prst="line">
            <a:avLst/>
          </a:prstGeom>
          <a:ln>
            <a:headEnd type="none"/>
            <a:tailEnd type="arrow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>
            <a:stCxn id="11" idx="1"/>
            <a:endCxn id="9" idx="3"/>
          </p:cNvCxnSpPr>
          <p:nvPr/>
        </p:nvCxnSpPr>
        <p:spPr>
          <a:xfrm flipH="1">
            <a:off x="3505200" y="2225061"/>
            <a:ext cx="1424801" cy="2067541"/>
          </a:xfrm>
          <a:prstGeom prst="line">
            <a:avLst/>
          </a:prstGeom>
          <a:ln>
            <a:headEnd type="none"/>
            <a:tailEnd type="arrow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>
            <a:stCxn id="12" idx="1"/>
            <a:endCxn id="6" idx="3"/>
          </p:cNvCxnSpPr>
          <p:nvPr/>
        </p:nvCxnSpPr>
        <p:spPr>
          <a:xfrm flipH="1" flipV="1">
            <a:off x="3505200" y="2367291"/>
            <a:ext cx="1272401" cy="2163609"/>
          </a:xfrm>
          <a:prstGeom prst="line">
            <a:avLst/>
          </a:prstGeom>
          <a:ln>
            <a:headEnd type="none"/>
            <a:tailEnd type="arrow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>
            <a:stCxn id="12" idx="1"/>
            <a:endCxn id="7" idx="3"/>
          </p:cNvCxnSpPr>
          <p:nvPr/>
        </p:nvCxnSpPr>
        <p:spPr>
          <a:xfrm flipH="1" flipV="1">
            <a:off x="3505200" y="3012473"/>
            <a:ext cx="1272401" cy="1518427"/>
          </a:xfrm>
          <a:prstGeom prst="line">
            <a:avLst/>
          </a:prstGeom>
          <a:ln>
            <a:headEnd type="none"/>
            <a:tailEnd type="arrow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/>
          <p:cNvCxnSpPr>
            <a:stCxn id="12" idx="1"/>
            <a:endCxn id="8" idx="3"/>
          </p:cNvCxnSpPr>
          <p:nvPr/>
        </p:nvCxnSpPr>
        <p:spPr>
          <a:xfrm flipH="1" flipV="1">
            <a:off x="3505200" y="3644954"/>
            <a:ext cx="1272401" cy="885946"/>
          </a:xfrm>
          <a:prstGeom prst="line">
            <a:avLst/>
          </a:prstGeom>
          <a:ln>
            <a:headEnd type="none"/>
            <a:tailEnd type="arrow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/>
          <p:cNvCxnSpPr>
            <a:stCxn id="12" idx="1"/>
            <a:endCxn id="9" idx="3"/>
          </p:cNvCxnSpPr>
          <p:nvPr/>
        </p:nvCxnSpPr>
        <p:spPr>
          <a:xfrm flipH="1" flipV="1">
            <a:off x="3505200" y="4292602"/>
            <a:ext cx="1272401" cy="238298"/>
          </a:xfrm>
          <a:prstGeom prst="line">
            <a:avLst/>
          </a:prstGeom>
          <a:ln>
            <a:headEnd type="none"/>
            <a:tailEnd type="arrow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083300" y="2703252"/>
            <a:ext cx="2222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latin typeface="Arial"/>
                <a:ea typeface="微软雅黑"/>
                <a:cs typeface="Arial"/>
              </a:rPr>
              <a:t>T</a:t>
            </a:r>
            <a:r>
              <a:rPr kumimoji="1" lang="en-US" altLang="zh-CN" sz="2800" dirty="0" err="1" smtClean="0">
                <a:latin typeface="Arial"/>
                <a:ea typeface="微软雅黑"/>
                <a:cs typeface="Arial"/>
              </a:rPr>
              <a:t>wemproxy</a:t>
            </a:r>
            <a:endParaRPr kumimoji="1" lang="zh-CN" altLang="en-US" sz="2800" dirty="0">
              <a:latin typeface="Arial"/>
              <a:ea typeface="微软雅黑"/>
              <a:cs typeface="Arial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83300" y="3296964"/>
            <a:ext cx="2222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 smtClean="0">
                <a:latin typeface="Arial"/>
                <a:ea typeface="微软雅黑"/>
                <a:cs typeface="Arial"/>
              </a:rPr>
              <a:t>Codis</a:t>
            </a:r>
            <a:endParaRPr kumimoji="1" lang="zh-CN" altLang="en-US" sz="2800" dirty="0">
              <a:latin typeface="Arial"/>
              <a:ea typeface="微软雅黑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48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专业服务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30300" y="3530600"/>
            <a:ext cx="7061200" cy="1930399"/>
          </a:xfrm>
          <a:solidFill>
            <a:srgbClr val="000090"/>
          </a:solidFill>
        </p:spPr>
        <p:txBody>
          <a:bodyPr>
            <a:normAutofit/>
          </a:bodyPr>
          <a:lstStyle/>
          <a:p>
            <a:pPr algn="ctr"/>
            <a:r>
              <a:rPr kumimoji="1" lang="zh-CN" altLang="en-US" dirty="0" smtClean="0">
                <a:solidFill>
                  <a:schemeClr val="bg1"/>
                </a:solidFill>
              </a:rPr>
              <a:t>技术服务业务、</a:t>
            </a:r>
            <a:r>
              <a:rPr kumimoji="1" lang="zh-CN" altLang="en-US" sz="2400" dirty="0" smtClean="0">
                <a:solidFill>
                  <a:schemeClr val="bg1"/>
                </a:solidFill>
              </a:rPr>
              <a:t>放下姿态</a:t>
            </a:r>
            <a:endParaRPr kumimoji="1" lang="en-US" altLang="zh-CN" sz="2400" dirty="0" smtClean="0">
              <a:solidFill>
                <a:schemeClr val="bg1"/>
              </a:solidFill>
            </a:endParaRPr>
          </a:p>
          <a:p>
            <a:pPr algn="ctr"/>
            <a:r>
              <a:rPr kumimoji="1" lang="zh-CN" altLang="en-US" dirty="0" smtClean="0">
                <a:solidFill>
                  <a:schemeClr val="bg1"/>
                </a:solidFill>
              </a:rPr>
              <a:t>不要被技术搞</a:t>
            </a:r>
            <a:r>
              <a:rPr kumimoji="1" lang="zh-CN" altLang="zh-CN" dirty="0" smtClean="0">
                <a:solidFill>
                  <a:schemeClr val="bg1"/>
                </a:solidFill>
              </a:rPr>
              <a:t>、</a:t>
            </a:r>
            <a:r>
              <a:rPr kumimoji="1" lang="zh-CN" altLang="en-US" sz="2400" dirty="0" smtClean="0">
                <a:solidFill>
                  <a:schemeClr val="bg1"/>
                </a:solidFill>
              </a:rPr>
              <a:t>少重复造轮子</a:t>
            </a:r>
            <a:endParaRPr kumimoji="1" lang="en-US" altLang="zh-CN" sz="2400" dirty="0" smtClean="0">
              <a:solidFill>
                <a:schemeClr val="bg1"/>
              </a:solidFill>
            </a:endParaRPr>
          </a:p>
          <a:p>
            <a:pPr algn="ctr"/>
            <a:r>
              <a:rPr kumimoji="1" lang="zh-CN" altLang="en-US" dirty="0" smtClean="0">
                <a:solidFill>
                  <a:schemeClr val="bg1"/>
                </a:solidFill>
              </a:rPr>
              <a:t>技术是专业的最大障碍</a:t>
            </a:r>
            <a:endParaRPr kumimoji="1" lang="en-US" altLang="zh-CN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68500" y="1472246"/>
            <a:ext cx="5219700" cy="1815882"/>
          </a:xfrm>
          <a:prstGeom prst="rect">
            <a:avLst/>
          </a:prstGeom>
          <a:solidFill>
            <a:srgbClr val="66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800" dirty="0">
                <a:latin typeface="微软雅黑"/>
                <a:ea typeface="微软雅黑"/>
                <a:cs typeface="微软雅黑"/>
              </a:rPr>
              <a:t>3</a:t>
            </a:r>
            <a:r>
              <a:rPr kumimoji="1" lang="zh-CN" altLang="en-US" sz="2800" dirty="0" smtClean="0">
                <a:latin typeface="微软雅黑"/>
                <a:ea typeface="微软雅黑"/>
                <a:cs typeface="微软雅黑"/>
              </a:rPr>
              <a:t>个石匠的故事：</a:t>
            </a:r>
            <a:endParaRPr kumimoji="1" lang="en-US" altLang="zh-CN" sz="2800" dirty="0" smtClean="0">
              <a:latin typeface="微软雅黑"/>
              <a:ea typeface="微软雅黑"/>
              <a:cs typeface="微软雅黑"/>
            </a:endParaRPr>
          </a:p>
          <a:p>
            <a:r>
              <a:rPr kumimoji="1" lang="zh-CN" altLang="en-US" sz="2800" dirty="0">
                <a:latin typeface="微软雅黑"/>
                <a:ea typeface="微软雅黑"/>
                <a:cs typeface="微软雅黑"/>
              </a:rPr>
              <a:t>1</a:t>
            </a:r>
            <a:r>
              <a:rPr kumimoji="1" lang="zh-CN" altLang="en-US" sz="2800" dirty="0" smtClean="0">
                <a:latin typeface="微软雅黑"/>
                <a:ea typeface="微软雅黑"/>
                <a:cs typeface="微软雅黑"/>
              </a:rPr>
              <a:t>：我在养家</a:t>
            </a:r>
            <a:r>
              <a:rPr kumimoji="1" lang="zh-CN" altLang="en-US" sz="2800" dirty="0">
                <a:latin typeface="微软雅黑"/>
                <a:ea typeface="微软雅黑"/>
                <a:cs typeface="微软雅黑"/>
              </a:rPr>
              <a:t>糊口</a:t>
            </a:r>
            <a:r>
              <a:rPr kumimoji="1" lang="zh-CN" altLang="en-US" sz="2800" dirty="0" smtClean="0">
                <a:latin typeface="微软雅黑"/>
                <a:ea typeface="微软雅黑"/>
                <a:cs typeface="微软雅黑"/>
              </a:rPr>
              <a:t>。</a:t>
            </a:r>
            <a:endParaRPr kumimoji="1" lang="en-US" altLang="zh-CN" sz="2800" dirty="0" smtClean="0">
              <a:latin typeface="微软雅黑"/>
              <a:ea typeface="微软雅黑"/>
              <a:cs typeface="微软雅黑"/>
            </a:endParaRPr>
          </a:p>
          <a:p>
            <a:r>
              <a:rPr kumimoji="1" lang="zh-CN" altLang="zh-CN" sz="2800" dirty="0">
                <a:latin typeface="微软雅黑"/>
                <a:ea typeface="微软雅黑"/>
                <a:cs typeface="微软雅黑"/>
              </a:rPr>
              <a:t>2</a:t>
            </a:r>
            <a:r>
              <a:rPr kumimoji="1" lang="zh-CN" altLang="en-US" sz="2800" dirty="0" smtClean="0">
                <a:latin typeface="微软雅黑"/>
                <a:ea typeface="微软雅黑"/>
                <a:cs typeface="微软雅黑"/>
              </a:rPr>
              <a:t>：我在做</a:t>
            </a:r>
            <a:r>
              <a:rPr kumimoji="1" lang="zh-CN" altLang="en-US" sz="2800" dirty="0">
                <a:latin typeface="微软雅黑"/>
                <a:ea typeface="微软雅黑"/>
                <a:cs typeface="微软雅黑"/>
              </a:rPr>
              <a:t>全国最好的石匠活</a:t>
            </a:r>
            <a:r>
              <a:rPr kumimoji="1" lang="zh-CN" altLang="en-US" sz="2800" dirty="0" smtClean="0">
                <a:latin typeface="微软雅黑"/>
                <a:ea typeface="微软雅黑"/>
                <a:cs typeface="微软雅黑"/>
              </a:rPr>
              <a:t>。</a:t>
            </a:r>
            <a:endParaRPr kumimoji="1" lang="en-US" altLang="zh-CN" sz="2800" dirty="0" smtClean="0">
              <a:latin typeface="微软雅黑"/>
              <a:ea typeface="微软雅黑"/>
              <a:cs typeface="微软雅黑"/>
            </a:endParaRPr>
          </a:p>
          <a:p>
            <a:r>
              <a:rPr kumimoji="1" lang="en-US" altLang="zh-CN" sz="2800" dirty="0" smtClean="0">
                <a:latin typeface="微软雅黑"/>
                <a:ea typeface="微软雅黑"/>
                <a:cs typeface="微软雅黑"/>
              </a:rPr>
              <a:t>3</a:t>
            </a:r>
            <a:r>
              <a:rPr kumimoji="1" lang="zh-CN" altLang="en-US" sz="2800" dirty="0" smtClean="0">
                <a:latin typeface="微软雅黑"/>
                <a:ea typeface="微软雅黑"/>
                <a:cs typeface="微软雅黑"/>
              </a:rPr>
              <a:t>：我</a:t>
            </a:r>
            <a:r>
              <a:rPr kumimoji="1" lang="zh-CN" altLang="en-US" sz="2800" dirty="0">
                <a:latin typeface="微软雅黑"/>
                <a:ea typeface="微软雅黑"/>
                <a:cs typeface="微软雅黑"/>
              </a:rPr>
              <a:t>在建造一座大教堂</a:t>
            </a:r>
            <a:r>
              <a:rPr kumimoji="1" lang="zh-CN" altLang="en-US" sz="2800" dirty="0" smtClean="0">
                <a:latin typeface="微软雅黑"/>
                <a:ea typeface="微软雅黑"/>
                <a:cs typeface="微软雅黑"/>
              </a:rPr>
              <a:t>。 </a:t>
            </a:r>
            <a:endParaRPr kumimoji="1" lang="zh-CN" altLang="en-US" sz="28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98578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20131228_PPT模板_QCon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1" b="11461"/>
          <a:stretch/>
        </p:blipFill>
        <p:spPr>
          <a:xfrm>
            <a:off x="0" y="0"/>
            <a:ext cx="9144000" cy="6032500"/>
          </a:xfrm>
          <a:prstGeom prst="rect">
            <a:avLst/>
          </a:prstGeom>
        </p:spPr>
      </p:pic>
      <p:pic>
        <p:nvPicPr>
          <p:cNvPr id="5" name="图片 4" descr="上升的箭头.pn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2780669"/>
            <a:ext cx="4204569" cy="31682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71600" y="1206500"/>
            <a:ext cx="6400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600" b="1" dirty="0" err="1" smtClean="0">
                <a:latin typeface="Arial Black"/>
                <a:ea typeface="微软雅黑"/>
                <a:cs typeface="Arial Black"/>
              </a:rPr>
              <a:t>OaaS</a:t>
            </a:r>
            <a:endParaRPr kumimoji="1" lang="zh-CN" altLang="en-US" sz="16600" b="1" dirty="0">
              <a:latin typeface="Arial Black"/>
              <a:ea typeface="微软雅黑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8300" y="3866078"/>
            <a:ext cx="152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>
                <a:latin typeface="微软雅黑"/>
                <a:ea typeface="微软雅黑"/>
                <a:cs typeface="微软雅黑"/>
              </a:rPr>
              <a:t>意识</a:t>
            </a:r>
            <a:endParaRPr kumimoji="1" lang="en-US" altLang="zh-CN" sz="2800" dirty="0" smtClean="0">
              <a:latin typeface="微软雅黑"/>
              <a:ea typeface="微软雅黑"/>
              <a:cs typeface="微软雅黑"/>
            </a:endParaRPr>
          </a:p>
          <a:p>
            <a:pPr algn="ctr"/>
            <a:r>
              <a:rPr kumimoji="1" lang="zh-CN" altLang="en-US" sz="2800" dirty="0" smtClean="0">
                <a:latin typeface="微软雅黑"/>
                <a:ea typeface="微软雅黑"/>
                <a:cs typeface="微软雅黑"/>
              </a:rPr>
              <a:t>技巧</a:t>
            </a:r>
            <a:endParaRPr kumimoji="1" lang="en-US" altLang="zh-CN" sz="2800" dirty="0" smtClean="0">
              <a:latin typeface="微软雅黑"/>
              <a:ea typeface="微软雅黑"/>
              <a:cs typeface="微软雅黑"/>
            </a:endParaRPr>
          </a:p>
          <a:p>
            <a:pPr algn="ctr"/>
            <a:r>
              <a:rPr kumimoji="1" lang="zh-CN" altLang="en-US" sz="2800" dirty="0" smtClean="0">
                <a:latin typeface="微软雅黑"/>
                <a:ea typeface="微软雅黑"/>
                <a:cs typeface="微软雅黑"/>
              </a:rPr>
              <a:t>能力</a:t>
            </a:r>
            <a:endParaRPr kumimoji="1" lang="zh-CN" altLang="en-US" sz="2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08400" y="3853378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 smtClean="0">
                <a:latin typeface="微软雅黑"/>
                <a:ea typeface="微软雅黑"/>
                <a:cs typeface="微软雅黑"/>
              </a:rPr>
              <a:t>生死攸关</a:t>
            </a:r>
            <a:endParaRPr kumimoji="1" lang="zh-CN" altLang="en-US" sz="24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2389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 bwMode="auto">
          <a:xfrm>
            <a:off x="576263" y="196850"/>
            <a:ext cx="7886700" cy="71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zh-CN" altLang="en-US" dirty="0" smtClean="0">
                <a:latin typeface="微软雅黑" charset="0"/>
                <a:ea typeface="微软雅黑" charset="0"/>
                <a:cs typeface="微软雅黑" charset="0"/>
              </a:rPr>
              <a:t>问题</a:t>
            </a:r>
            <a:r>
              <a:rPr lang="en-US" altLang="zh-CN" dirty="0" smtClean="0">
                <a:latin typeface="微软雅黑" charset="0"/>
                <a:ea typeface="微软雅黑" charset="0"/>
                <a:cs typeface="微软雅黑" charset="0"/>
              </a:rPr>
              <a:t>&amp;</a:t>
            </a:r>
            <a:r>
              <a:rPr lang="zh-CN" altLang="en-US" dirty="0" smtClean="0">
                <a:latin typeface="微软雅黑" charset="0"/>
                <a:ea typeface="微软雅黑" charset="0"/>
                <a:cs typeface="微软雅黑" charset="0"/>
              </a:rPr>
              <a:t>讨论</a:t>
            </a:r>
            <a:endParaRPr lang="zh-CN" altLang="en-US" dirty="0"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10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60" y="2164397"/>
            <a:ext cx="2563340" cy="2549240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内容占位符 3"/>
          <p:cNvSpPr>
            <a:spLocks noGrp="1"/>
          </p:cNvSpPr>
          <p:nvPr>
            <p:ph idx="1"/>
          </p:nvPr>
        </p:nvSpPr>
        <p:spPr>
          <a:xfrm>
            <a:off x="576263" y="1448501"/>
            <a:ext cx="7670963" cy="7158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zh-CN" altLang="en-US" dirty="0" smtClean="0"/>
              <a:t>个人微信号</a:t>
            </a:r>
            <a:r>
              <a:rPr kumimoji="1" lang="zh-CN" altLang="zh-CN" dirty="0"/>
              <a:t> </a:t>
            </a:r>
            <a:r>
              <a:rPr kumimoji="1" lang="en-US" altLang="zh-CN" sz="2400" dirty="0" err="1" smtClean="0"/>
              <a:t>xiaotianguo</a:t>
            </a:r>
            <a:r>
              <a:rPr kumimoji="1" lang="zh-CN" altLang="en-US" sz="2400" dirty="0" smtClean="0"/>
              <a:t>，</a:t>
            </a:r>
            <a:r>
              <a:rPr kumimoji="1" lang="zh-CN" altLang="en-US" dirty="0" smtClean="0"/>
              <a:t>或扫我</a:t>
            </a:r>
            <a:endParaRPr kumimoji="1" lang="zh-CN" altLang="en-US" dirty="0"/>
          </a:p>
        </p:txBody>
      </p:sp>
      <p:sp>
        <p:nvSpPr>
          <p:cNvPr id="5" name="圆角矩形标注 4"/>
          <p:cNvSpPr/>
          <p:nvPr/>
        </p:nvSpPr>
        <p:spPr>
          <a:xfrm>
            <a:off x="1435100" y="4860183"/>
            <a:ext cx="5905500" cy="842117"/>
          </a:xfrm>
          <a:prstGeom prst="wedgeRoundRectCallout">
            <a:avLst>
              <a:gd name="adj1" fmla="val -633"/>
              <a:gd name="adj2" fmla="val 42881"/>
              <a:gd name="adj3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rgbClr val="A55722"/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blurRad="63500"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zh-CN" altLang="en-US" sz="3200" b="1" dirty="0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高效运维最佳实践</a:t>
            </a:r>
            <a:r>
              <a:rPr lang="zh-CN" altLang="zh-CN" sz="32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zh-CN" sz="3200" b="1" dirty="0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@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InfoQ</a:t>
            </a:r>
            <a:r>
              <a:rPr lang="zh-CN" altLang="en-US" sz="3200" b="1" dirty="0" smtClean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</a:rPr>
              <a:t>     </a:t>
            </a:r>
            <a:endParaRPr lang="en-US" altLang="zh-CN" sz="3200" b="1" dirty="0" smtClean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56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2177" y="-387424"/>
            <a:ext cx="9446177" cy="7268345"/>
          </a:xfrm>
          <a:prstGeom prst="rect">
            <a:avLst/>
          </a:prstGeom>
        </p:spPr>
      </p:pic>
      <p:sp>
        <p:nvSpPr>
          <p:cNvPr id="9" name="TextBox 8">
            <a:hlinkClick r:id="rId4"/>
          </p:cNvPr>
          <p:cNvSpPr txBox="1"/>
          <p:nvPr/>
        </p:nvSpPr>
        <p:spPr>
          <a:xfrm>
            <a:off x="5652120" y="306896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@</a:t>
            </a:r>
            <a:r>
              <a:rPr lang="en-US" altLang="zh-CN" dirty="0" err="1" smtClean="0"/>
              <a:t>InfoQ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2996952"/>
            <a:ext cx="596467" cy="504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2320" y="3068960"/>
            <a:ext cx="123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infoqchina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2996953"/>
            <a:ext cx="530585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7200" y="31221"/>
            <a:ext cx="8229600" cy="1010179"/>
          </a:xfrm>
        </p:spPr>
        <p:txBody>
          <a:bodyPr/>
          <a:lstStyle/>
          <a:p>
            <a:r>
              <a:rPr kumimoji="1" lang="zh-CN" altLang="en-US" dirty="0" smtClean="0"/>
              <a:t>高效运维最佳实践</a:t>
            </a:r>
            <a:endParaRPr kumimoji="1" lang="zh-CN" altLang="en-US" dirty="0"/>
          </a:p>
        </p:txBody>
      </p:sp>
      <p:sp>
        <p:nvSpPr>
          <p:cNvPr id="12" name="内容占位符 2"/>
          <p:cNvSpPr>
            <a:spLocks noGrp="1"/>
          </p:cNvSpPr>
          <p:nvPr>
            <p:ph idx="1"/>
          </p:nvPr>
        </p:nvSpPr>
        <p:spPr>
          <a:xfrm>
            <a:off x="792000" y="1332000"/>
            <a:ext cx="7386800" cy="4891000"/>
          </a:xfrm>
        </p:spPr>
        <p:txBody>
          <a:bodyPr>
            <a:normAutofit/>
          </a:bodyPr>
          <a:lstStyle/>
          <a:p>
            <a:r>
              <a:rPr kumimoji="1" lang="en-US" altLang="zh-CN" sz="2800" dirty="0" err="1"/>
              <a:t>InfoQ</a:t>
            </a:r>
            <a:r>
              <a:rPr kumimoji="1" lang="zh-CN" altLang="en-US" sz="2800" dirty="0"/>
              <a:t>官网</a:t>
            </a:r>
            <a:endParaRPr kumimoji="1" lang="en-US" altLang="zh-CN" sz="2800" dirty="0"/>
          </a:p>
          <a:p>
            <a:pPr lvl="1"/>
            <a:r>
              <a:rPr kumimoji="1" lang="zh-CN" altLang="en-US" sz="2000" dirty="0"/>
              <a:t>第</a:t>
            </a:r>
            <a:r>
              <a:rPr kumimoji="1" lang="en-US" altLang="zh-CN" sz="2000" dirty="0"/>
              <a:t>1</a:t>
            </a:r>
            <a:r>
              <a:rPr kumimoji="1" lang="zh-CN" altLang="en-US" sz="2000" dirty="0"/>
              <a:t>篇：七字诀，不再憋屈的运维       </a:t>
            </a:r>
            <a:r>
              <a:rPr kumimoji="1" lang="en-US" altLang="zh-CN" sz="2000" dirty="0"/>
              <a:t>Top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3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@40</a:t>
            </a:r>
            <a:r>
              <a:rPr kumimoji="1" lang="zh-CN" altLang="en-US" sz="2000" dirty="0"/>
              <a:t>天榜</a:t>
            </a:r>
            <a:endParaRPr kumimoji="1" lang="en-US" altLang="zh-CN" sz="2000" dirty="0"/>
          </a:p>
          <a:p>
            <a:pPr lvl="1"/>
            <a:r>
              <a:rPr kumimoji="1" lang="zh-CN" altLang="en-US" sz="2000" dirty="0"/>
              <a:t>第</a:t>
            </a:r>
            <a:r>
              <a:rPr kumimoji="1" lang="en-US" altLang="zh-CN" sz="2000" dirty="0"/>
              <a:t>2</a:t>
            </a:r>
            <a:r>
              <a:rPr kumimoji="1" lang="zh-CN" altLang="en-US" sz="2000" dirty="0"/>
              <a:t>篇：员工的四大误区及解决之道    </a:t>
            </a:r>
            <a:r>
              <a:rPr kumimoji="1" lang="en-US" altLang="zh-CN" sz="2000" dirty="0"/>
              <a:t>Top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5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@</a:t>
            </a:r>
            <a:r>
              <a:rPr kumimoji="1" lang="zh-CN" altLang="en-US" sz="2000" dirty="0"/>
              <a:t>1</a:t>
            </a:r>
            <a:r>
              <a:rPr kumimoji="1" lang="en-US" altLang="zh-CN" sz="2000" dirty="0"/>
              <a:t>0</a:t>
            </a:r>
            <a:r>
              <a:rPr kumimoji="1" lang="zh-CN" altLang="en-US" sz="2000" dirty="0"/>
              <a:t>天榜</a:t>
            </a:r>
            <a:endParaRPr kumimoji="1" lang="en-US" altLang="zh-CN" sz="2000" dirty="0"/>
          </a:p>
          <a:p>
            <a:pPr lvl="1"/>
            <a:r>
              <a:rPr kumimoji="1" lang="zh-CN" altLang="en-US" sz="2000" dirty="0"/>
              <a:t>第</a:t>
            </a:r>
            <a:r>
              <a:rPr kumimoji="1" lang="en-US" altLang="zh-CN" sz="2000" dirty="0"/>
              <a:t>3</a:t>
            </a:r>
            <a:r>
              <a:rPr kumimoji="1" lang="zh-CN" altLang="en-US" sz="2000" dirty="0"/>
              <a:t>篇：</a:t>
            </a:r>
            <a:r>
              <a:rPr kumimoji="1" lang="en-US" altLang="zh-CN" sz="2000" dirty="0" err="1"/>
              <a:t>Redis</a:t>
            </a:r>
            <a:r>
              <a:rPr kumimoji="1" lang="zh-CN" altLang="en-US" sz="2000" dirty="0"/>
              <a:t>集群技术及</a:t>
            </a:r>
            <a:r>
              <a:rPr kumimoji="1" lang="en-US" altLang="zh-CN" sz="2000" dirty="0" err="1"/>
              <a:t>Codis</a:t>
            </a:r>
            <a:r>
              <a:rPr kumimoji="1" lang="zh-CN" altLang="en-US" sz="2000" dirty="0"/>
              <a:t>实践   </a:t>
            </a:r>
            <a:r>
              <a:rPr kumimoji="1" lang="en-US" altLang="zh-CN" sz="2000" dirty="0"/>
              <a:t>Top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2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@10</a:t>
            </a:r>
            <a:r>
              <a:rPr kumimoji="1" lang="zh-CN" altLang="en-US" sz="2000" dirty="0"/>
              <a:t>天榜</a:t>
            </a:r>
            <a:endParaRPr kumimoji="1" lang="en-US" altLang="zh-CN" sz="2000" dirty="0"/>
          </a:p>
          <a:p>
            <a:pPr marL="457200" lvl="1" indent="0">
              <a:buNone/>
            </a:pPr>
            <a:r>
              <a:rPr kumimoji="1" lang="zh-CN" altLang="en-US" sz="2000" dirty="0"/>
              <a:t>                                                            </a:t>
            </a:r>
            <a:r>
              <a:rPr kumimoji="1" lang="en-US" altLang="zh-CN" sz="2000" dirty="0"/>
              <a:t>Top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5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@40</a:t>
            </a:r>
            <a:r>
              <a:rPr kumimoji="1" lang="zh-CN" altLang="en-US" sz="2000" dirty="0"/>
              <a:t>天榜</a:t>
            </a:r>
            <a:endParaRPr kumimoji="1" lang="en-US" altLang="zh-CN" sz="2000" dirty="0"/>
          </a:p>
          <a:p>
            <a:r>
              <a:rPr kumimoji="1" lang="zh-CN" altLang="en-US" sz="2800" dirty="0" smtClean="0"/>
              <a:t>微信朋友圈</a:t>
            </a:r>
            <a:endParaRPr kumimoji="1" lang="en-US" altLang="zh-CN" sz="2800" dirty="0" smtClean="0"/>
          </a:p>
          <a:p>
            <a:pPr lvl="1"/>
            <a:r>
              <a:rPr kumimoji="1" lang="zh-CN" altLang="en-US" sz="2400" dirty="0"/>
              <a:t>3</a:t>
            </a:r>
            <a:r>
              <a:rPr kumimoji="1" lang="zh-CN" altLang="en-US" sz="2400" dirty="0" smtClean="0"/>
              <a:t>篇</a:t>
            </a:r>
            <a:r>
              <a:rPr kumimoji="1" lang="en-US" altLang="zh-CN" sz="2400" dirty="0"/>
              <a:t>UV</a:t>
            </a:r>
            <a:r>
              <a:rPr kumimoji="1" lang="zh-CN" altLang="en-US" sz="2400" dirty="0"/>
              <a:t>均过</a:t>
            </a:r>
            <a:r>
              <a:rPr kumimoji="1" lang="zh-CN" altLang="en-US" sz="2400" dirty="0" smtClean="0"/>
              <a:t>万，第</a:t>
            </a:r>
            <a:r>
              <a:rPr kumimoji="1" lang="en-US" altLang="zh-CN" sz="2400" dirty="0" smtClean="0"/>
              <a:t>1</a:t>
            </a:r>
            <a:r>
              <a:rPr kumimoji="1" lang="zh-CN" altLang="en-US" sz="2400" dirty="0" smtClean="0"/>
              <a:t>篇为</a:t>
            </a:r>
            <a:r>
              <a:rPr kumimoji="1" lang="en-US" altLang="zh-CN" sz="2400" dirty="0" smtClean="0"/>
              <a:t>1.7</a:t>
            </a:r>
            <a:r>
              <a:rPr kumimoji="1" lang="zh-CN" altLang="en-US" sz="2400" dirty="0" smtClean="0"/>
              <a:t>万</a:t>
            </a:r>
            <a:endParaRPr kumimoji="1"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3223904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20131228_PPT模板_QCon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1" b="11461"/>
          <a:stretch/>
        </p:blipFill>
        <p:spPr>
          <a:xfrm>
            <a:off x="0" y="0"/>
            <a:ext cx="9144000" cy="6032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2200" y="869097"/>
            <a:ext cx="1320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 err="1">
                <a:latin typeface="微软雅黑"/>
                <a:ea typeface="微软雅黑"/>
                <a:cs typeface="微软雅黑"/>
              </a:rPr>
              <a:t>S</a:t>
            </a:r>
            <a:r>
              <a:rPr kumimoji="1" lang="en-US" altLang="zh-CN" sz="3600" b="1" dirty="0" err="1" smtClean="0">
                <a:latin typeface="微软雅黑"/>
                <a:ea typeface="微软雅黑"/>
                <a:cs typeface="微软雅黑"/>
              </a:rPr>
              <a:t>aaS</a:t>
            </a:r>
            <a:endParaRPr kumimoji="1" lang="en-US" altLang="zh-CN" sz="3600" b="1" dirty="0" smtClean="0">
              <a:latin typeface="微软雅黑"/>
              <a:ea typeface="微软雅黑"/>
              <a:cs typeface="微软雅黑"/>
            </a:endParaRPr>
          </a:p>
          <a:p>
            <a:pPr algn="ctr"/>
            <a:r>
              <a:rPr kumimoji="1" lang="en-US" altLang="zh-CN" sz="3600" b="1" dirty="0" err="1" smtClean="0">
                <a:latin typeface="微软雅黑"/>
                <a:ea typeface="微软雅黑"/>
                <a:cs typeface="微软雅黑"/>
              </a:rPr>
              <a:t>PaaS</a:t>
            </a:r>
            <a:endParaRPr kumimoji="1" lang="en-US" altLang="zh-CN" sz="3600" b="1" dirty="0" smtClean="0">
              <a:latin typeface="微软雅黑"/>
              <a:ea typeface="微软雅黑"/>
              <a:cs typeface="微软雅黑"/>
            </a:endParaRPr>
          </a:p>
          <a:p>
            <a:pPr algn="ctr"/>
            <a:r>
              <a:rPr kumimoji="1" lang="en-US" altLang="zh-CN" sz="3600" b="1" dirty="0" err="1">
                <a:latin typeface="微软雅黑"/>
                <a:ea typeface="微软雅黑"/>
                <a:cs typeface="微软雅黑"/>
              </a:rPr>
              <a:t>I</a:t>
            </a:r>
            <a:r>
              <a:rPr kumimoji="1" lang="en-US" altLang="zh-CN" sz="3600" b="1" dirty="0" err="1" smtClean="0">
                <a:latin typeface="微软雅黑"/>
                <a:ea typeface="微软雅黑"/>
                <a:cs typeface="微软雅黑"/>
              </a:rPr>
              <a:t>aaS</a:t>
            </a:r>
            <a:endParaRPr kumimoji="1" lang="zh-CN" altLang="en-US" sz="3600" b="1" dirty="0">
              <a:latin typeface="微软雅黑"/>
              <a:ea typeface="微软雅黑"/>
              <a:cs typeface="微软雅黑"/>
            </a:endParaRPr>
          </a:p>
        </p:txBody>
      </p:sp>
      <p:grpSp>
        <p:nvGrpSpPr>
          <p:cNvPr id="11" name="组 10"/>
          <p:cNvGrpSpPr/>
          <p:nvPr/>
        </p:nvGrpSpPr>
        <p:grpSpPr>
          <a:xfrm>
            <a:off x="5537200" y="1126024"/>
            <a:ext cx="1981200" cy="1153130"/>
            <a:chOff x="5207000" y="996097"/>
            <a:chExt cx="1981200" cy="1153130"/>
          </a:xfrm>
        </p:grpSpPr>
        <p:sp>
          <p:nvSpPr>
            <p:cNvPr id="7" name="文本框 6"/>
            <p:cNvSpPr txBox="1"/>
            <p:nvPr/>
          </p:nvSpPr>
          <p:spPr>
            <a:xfrm>
              <a:off x="5207000" y="1564451"/>
              <a:ext cx="1981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200" dirty="0" smtClean="0">
                  <a:latin typeface="微软雅黑"/>
                  <a:ea typeface="微软雅黑"/>
                  <a:cs typeface="微软雅黑"/>
                </a:rPr>
                <a:t>奇点</a:t>
              </a:r>
              <a:endParaRPr kumimoji="1" lang="zh-CN" altLang="en-US" sz="3200" dirty="0"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07000" y="996097"/>
              <a:ext cx="1981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200" dirty="0" smtClean="0">
                  <a:latin typeface="微软雅黑"/>
                  <a:ea typeface="微软雅黑"/>
                  <a:cs typeface="微软雅黑"/>
                </a:rPr>
                <a:t>暴风雨</a:t>
              </a:r>
              <a:endParaRPr kumimoji="1" lang="zh-CN" altLang="en-US" sz="3200" dirty="0">
                <a:latin typeface="微软雅黑"/>
                <a:ea typeface="微软雅黑"/>
                <a:cs typeface="微软雅黑"/>
              </a:endParaRPr>
            </a:p>
          </p:txBody>
        </p:sp>
      </p:grpSp>
      <p:pic>
        <p:nvPicPr>
          <p:cNvPr id="9" name="图片 8" descr="2015-rightscale-state-of-the-cloud-repor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1635" r="1759" b="2099"/>
          <a:stretch/>
        </p:blipFill>
        <p:spPr>
          <a:xfrm>
            <a:off x="1295400" y="2849971"/>
            <a:ext cx="6223000" cy="3512729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990600" y="3582600"/>
            <a:ext cx="6959600" cy="5847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 smtClean="0">
                <a:latin typeface="微软雅黑"/>
                <a:ea typeface="微软雅黑"/>
                <a:cs typeface="微软雅黑"/>
              </a:rPr>
              <a:t>留给运维的时间已经不多了</a:t>
            </a:r>
            <a:endParaRPr kumimoji="1" lang="zh-CN" altLang="en-US" sz="32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12" name="爆炸形 1 11"/>
          <p:cNvSpPr/>
          <p:nvPr/>
        </p:nvSpPr>
        <p:spPr>
          <a:xfrm>
            <a:off x="218440" y="849194"/>
            <a:ext cx="2600960" cy="2311400"/>
          </a:xfrm>
          <a:prstGeom prst="irregularSeal1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zh-CN" altLang="en-US" sz="3600" b="1" dirty="0" smtClean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运维危机</a:t>
            </a:r>
            <a:endParaRPr lang="zh-CN" altLang="en-US" sz="3600" b="1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907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20131228_PPT模板_QCon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1" b="11461"/>
          <a:stretch/>
        </p:blipFill>
        <p:spPr>
          <a:xfrm>
            <a:off x="0" y="0"/>
            <a:ext cx="9144000" cy="603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3111484"/>
            <a:ext cx="5219700" cy="146178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28800" y="1701800"/>
            <a:ext cx="57023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600" b="1" dirty="0" err="1" smtClean="0">
                <a:latin typeface="微软雅黑"/>
                <a:ea typeface="微软雅黑"/>
                <a:cs typeface="微软雅黑"/>
              </a:rPr>
              <a:t>OaaS</a:t>
            </a:r>
            <a:endParaRPr kumimoji="1" lang="zh-CN" altLang="en-US" sz="16600" b="1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907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0131228_PPT模板_QCon-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1" b="11461"/>
          <a:stretch/>
        </p:blipFill>
        <p:spPr>
          <a:xfrm>
            <a:off x="0" y="0"/>
            <a:ext cx="9144000" cy="6032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9580" y="1061720"/>
            <a:ext cx="78435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dirty="0" smtClean="0">
                <a:latin typeface="微软雅黑"/>
                <a:ea typeface="微软雅黑"/>
                <a:cs typeface="微软雅黑"/>
              </a:rPr>
              <a:t>我们必</a:t>
            </a:r>
            <a:r>
              <a:rPr lang="zh-CN" altLang="en-US" sz="4000" dirty="0">
                <a:latin typeface="微软雅黑"/>
                <a:ea typeface="微软雅黑"/>
                <a:cs typeface="微软雅黑"/>
              </a:rPr>
              <a:t>不可停止探索</a:t>
            </a:r>
            <a:r>
              <a:rPr lang="zh-CN" altLang="en-US" sz="4000" dirty="0" smtClean="0">
                <a:latin typeface="微软雅黑"/>
                <a:ea typeface="微软雅黑"/>
                <a:cs typeface="微软雅黑"/>
              </a:rPr>
              <a:t>，</a:t>
            </a:r>
            <a:endParaRPr lang="en-US" altLang="zh-CN" sz="4000" dirty="0" smtClean="0">
              <a:latin typeface="微软雅黑"/>
              <a:ea typeface="微软雅黑"/>
              <a:cs typeface="微软雅黑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000" dirty="0" smtClean="0">
                <a:latin typeface="微软雅黑"/>
                <a:ea typeface="微软雅黑"/>
                <a:cs typeface="微软雅黑"/>
              </a:rPr>
              <a:t>而</a:t>
            </a:r>
            <a:r>
              <a:rPr lang="zh-CN" altLang="en-US" sz="4000" dirty="0">
                <a:latin typeface="微软雅黑"/>
                <a:ea typeface="微软雅黑"/>
                <a:cs typeface="微软雅黑"/>
              </a:rPr>
              <a:t>一切探索的尽头</a:t>
            </a:r>
            <a:r>
              <a:rPr lang="zh-CN" altLang="en-US" sz="4000" dirty="0" smtClean="0">
                <a:latin typeface="微软雅黑"/>
                <a:ea typeface="微软雅黑"/>
                <a:cs typeface="微软雅黑"/>
              </a:rPr>
              <a:t>，</a:t>
            </a:r>
            <a:endParaRPr lang="en-US" altLang="zh-CN" sz="4000" dirty="0" smtClean="0">
              <a:latin typeface="微软雅黑"/>
              <a:ea typeface="微软雅黑"/>
              <a:cs typeface="微软雅黑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000" dirty="0" smtClean="0">
                <a:latin typeface="微软雅黑"/>
                <a:ea typeface="微软雅黑"/>
                <a:cs typeface="微软雅黑"/>
              </a:rPr>
              <a:t>就</a:t>
            </a:r>
            <a:r>
              <a:rPr lang="zh-CN" altLang="en-US" sz="4000" dirty="0">
                <a:latin typeface="微软雅黑"/>
                <a:ea typeface="微软雅黑"/>
                <a:cs typeface="微软雅黑"/>
              </a:rPr>
              <a:t>是重回起点，</a:t>
            </a:r>
          </a:p>
          <a:p>
            <a:pPr algn="ctr">
              <a:lnSpc>
                <a:spcPct val="120000"/>
              </a:lnSpc>
            </a:pPr>
            <a:r>
              <a:rPr lang="zh-CN" altLang="en-US" sz="4000" dirty="0">
                <a:latin typeface="微软雅黑"/>
                <a:ea typeface="微软雅黑"/>
                <a:cs typeface="微软雅黑"/>
              </a:rPr>
              <a:t>并对起点有首次般的了解。</a:t>
            </a:r>
          </a:p>
          <a:p>
            <a:endParaRPr lang="zh-CN" altLang="en-US" sz="3600" dirty="0">
              <a:latin typeface="微软雅黑"/>
              <a:ea typeface="微软雅黑"/>
              <a:cs typeface="微软雅黑"/>
            </a:endParaRPr>
          </a:p>
          <a:p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                                     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——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艾</a:t>
            </a:r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略特（英国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）</a:t>
            </a:r>
            <a:endParaRPr lang="zh-CN" altLang="en-US" sz="28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8467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四个问题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2001" y="1512000"/>
            <a:ext cx="3818100" cy="4703763"/>
          </a:xfrm>
        </p:spPr>
        <p:txBody>
          <a:bodyPr/>
          <a:lstStyle/>
          <a:p>
            <a:r>
              <a:rPr kumimoji="1" lang="zh-CN" altLang="en-US" sz="2800" dirty="0" smtClean="0"/>
              <a:t>运维</a:t>
            </a:r>
            <a:r>
              <a:rPr kumimoji="1" lang="en-US" altLang="en-US" sz="2800" dirty="0" smtClean="0"/>
              <a:t>的贡献是什么</a:t>
            </a:r>
            <a:r>
              <a:rPr kumimoji="1" lang="zh-CN" altLang="en-US" sz="2800" dirty="0" smtClean="0"/>
              <a:t>？</a:t>
            </a:r>
            <a:endParaRPr kumimoji="1" lang="en-US" altLang="zh-CN" sz="2800" dirty="0" smtClean="0"/>
          </a:p>
          <a:p>
            <a:r>
              <a:rPr kumimoji="1" lang="en-US" altLang="en-US" sz="2800" dirty="0" smtClean="0"/>
              <a:t>专业，</a:t>
            </a:r>
            <a:r>
              <a:rPr kumimoji="1" lang="en-US" altLang="en-US" sz="2800" dirty="0"/>
              <a:t>谁说了算</a:t>
            </a:r>
            <a:r>
              <a:rPr kumimoji="1" lang="en-US" altLang="en-US" sz="2800" dirty="0" smtClean="0"/>
              <a:t>？</a:t>
            </a:r>
            <a:endParaRPr kumimoji="1" lang="en-US" altLang="zh-CN" sz="2800" dirty="0"/>
          </a:p>
          <a:p>
            <a:pPr marL="0" indent="0">
              <a:buNone/>
            </a:pPr>
            <a:endParaRPr kumimoji="1" lang="en-US" altLang="zh-CN" sz="1200" dirty="0"/>
          </a:p>
          <a:p>
            <a:pPr marL="0" indent="0">
              <a:buNone/>
            </a:pPr>
            <a:endParaRPr kumimoji="1" lang="en-US" altLang="zh-CN" sz="2800" dirty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971122" y="2657288"/>
            <a:ext cx="3232577" cy="2493262"/>
            <a:chOff x="4320" y="1152"/>
            <a:chExt cx="414" cy="402"/>
          </a:xfrm>
        </p:grpSpPr>
        <p:sp>
          <p:nvSpPr>
            <p:cNvPr id="5" name="AutoShape 10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rgbClr val="A55722"/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blurRad="63500"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square" anchor="ctr"/>
            <a:lstStyle/>
            <a:p>
              <a:pPr algn="ctr"/>
              <a:r>
                <a:rPr kumimoji="1" lang="zh-CN" altLang="en-US" sz="2800" dirty="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</a:rPr>
                <a:t>组织</a:t>
              </a:r>
              <a:r>
                <a:rPr kumimoji="1" lang="zh-CN" altLang="en-US" sz="2800" dirty="0" smtClean="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</a:rPr>
                <a:t>的成果</a:t>
              </a:r>
              <a:endParaRPr kumimoji="1" lang="en-US" altLang="zh-CN" sz="2800" dirty="0" smtClean="0">
                <a:solidFill>
                  <a:srgbClr val="FFFFFF"/>
                </a:solidFill>
                <a:latin typeface="微软雅黑"/>
                <a:ea typeface="微软雅黑"/>
                <a:cs typeface="微软雅黑"/>
              </a:endParaRPr>
            </a:p>
            <a:p>
              <a:pPr algn="ctr"/>
              <a:r>
                <a:rPr kumimoji="1" lang="zh-CN" altLang="en-US" sz="2800" dirty="0" smtClean="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</a:rPr>
                <a:t>产生于组织</a:t>
              </a:r>
              <a:r>
                <a:rPr kumimoji="1" lang="zh-CN" altLang="en-US" sz="2800" dirty="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</a:rPr>
                <a:t>外部</a:t>
              </a:r>
              <a:endParaRPr kumimoji="1" lang="en-US" altLang="zh-CN" sz="2800" dirty="0">
                <a:solidFill>
                  <a:srgbClr val="FFFFFF"/>
                </a:solidFill>
                <a:latin typeface="微软雅黑"/>
                <a:ea typeface="微软雅黑"/>
                <a:cs typeface="微软雅黑"/>
              </a:endParaRPr>
            </a:p>
            <a:p>
              <a:pPr lvl="1" algn="ctr"/>
              <a:r>
                <a:rPr kumimoji="1" lang="en-US" altLang="zh-CN" sz="2000" dirty="0" smtClean="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</a:rPr>
                <a:t>--</a:t>
              </a:r>
              <a:r>
                <a:rPr kumimoji="1" lang="zh-CN" altLang="en-US" sz="2000" dirty="0" smtClean="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</a:rPr>
                <a:t>彼得 </a:t>
              </a:r>
              <a:r>
                <a:rPr lang="en-US" altLang="zh-CN" sz="2000" dirty="0" smtClean="0">
                  <a:solidFill>
                    <a:srgbClr val="FFFFFF"/>
                  </a:solidFill>
                  <a:sym typeface="Wingdings"/>
                </a:rPr>
                <a:t></a:t>
              </a:r>
              <a:r>
                <a:rPr lang="zh-CN" altLang="en-US" sz="2000" dirty="0" smtClean="0">
                  <a:solidFill>
                    <a:srgbClr val="FFFFFF"/>
                  </a:solidFill>
                  <a:sym typeface="Wingdings"/>
                </a:rPr>
                <a:t> </a:t>
              </a:r>
              <a:r>
                <a:rPr kumimoji="1" lang="zh-CN" altLang="en-US" sz="2000" dirty="0" smtClean="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</a:rPr>
                <a:t>德鲁克</a:t>
              </a:r>
              <a:endParaRPr kumimoji="1" lang="en-US" altLang="zh-CN" sz="2000" dirty="0">
                <a:solidFill>
                  <a:srgbClr val="FFFFFF"/>
                </a:solidFill>
                <a:latin typeface="微软雅黑"/>
                <a:ea typeface="微软雅黑"/>
                <a:cs typeface="微软雅黑"/>
              </a:endParaRPr>
            </a:p>
          </p:txBody>
        </p:sp>
        <p:sp>
          <p:nvSpPr>
            <p:cNvPr id="6" name="Freeform 11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50000">
                  <a:schemeClr val="accent2">
                    <a:alpha val="0"/>
                  </a:schemeClr>
                </a:gs>
                <a:gs pos="100000">
                  <a:schemeClr val="accent2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zh-CN" altLang="en-US" sz="2000">
                <a:solidFill>
                  <a:srgbClr val="FFFFFF"/>
                </a:solidFill>
                <a:latin typeface="微软雅黑"/>
                <a:ea typeface="微软雅黑"/>
                <a:cs typeface="微软雅黑"/>
              </a:endParaRPr>
            </a:p>
          </p:txBody>
        </p:sp>
      </p:grpSp>
      <p:grpSp>
        <p:nvGrpSpPr>
          <p:cNvPr id="7" name="组 6"/>
          <p:cNvGrpSpPr/>
          <p:nvPr/>
        </p:nvGrpSpPr>
        <p:grpSpPr>
          <a:xfrm>
            <a:off x="4905524" y="2658175"/>
            <a:ext cx="3390900" cy="2492375"/>
            <a:chOff x="803275" y="3127375"/>
            <a:chExt cx="3390900" cy="2492375"/>
          </a:xfrm>
        </p:grpSpPr>
        <p:pic>
          <p:nvPicPr>
            <p:cNvPr id="8" name="图片 7" descr="EFF42478-4015-477B-95D2-D965AED7ADC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75" y="3127375"/>
              <a:ext cx="3390900" cy="24923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直线连接符 8"/>
            <p:cNvCxnSpPr>
              <a:cxnSpLocks noChangeShapeType="1"/>
            </p:cNvCxnSpPr>
            <p:nvPr/>
          </p:nvCxnSpPr>
          <p:spPr bwMode="auto">
            <a:xfrm>
              <a:off x="1619250" y="5335588"/>
              <a:ext cx="360363" cy="0"/>
            </a:xfrm>
            <a:prstGeom prst="line">
              <a:avLst/>
            </a:prstGeom>
            <a:noFill/>
            <a:ln w="2857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9"/>
            <p:cNvCxnSpPr>
              <a:cxnSpLocks noChangeShapeType="1"/>
            </p:cNvCxnSpPr>
            <p:nvPr/>
          </p:nvCxnSpPr>
          <p:spPr bwMode="auto">
            <a:xfrm>
              <a:off x="1235075" y="4014788"/>
              <a:ext cx="360363" cy="0"/>
            </a:xfrm>
            <a:prstGeom prst="line">
              <a:avLst/>
            </a:prstGeom>
            <a:noFill/>
            <a:ln w="2857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10"/>
            <p:cNvCxnSpPr>
              <a:cxnSpLocks noChangeShapeType="1"/>
            </p:cNvCxnSpPr>
            <p:nvPr/>
          </p:nvCxnSpPr>
          <p:spPr bwMode="auto">
            <a:xfrm>
              <a:off x="3263900" y="4991100"/>
              <a:ext cx="431800" cy="0"/>
            </a:xfrm>
            <a:prstGeom prst="line">
              <a:avLst/>
            </a:prstGeom>
            <a:noFill/>
            <a:ln w="2857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内容占位符 2"/>
          <p:cNvSpPr txBox="1">
            <a:spLocks/>
          </p:cNvSpPr>
          <p:nvPr/>
        </p:nvSpPr>
        <p:spPr>
          <a:xfrm>
            <a:off x="4702769" y="1512001"/>
            <a:ext cx="3730031" cy="115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微软雅黑"/>
                <a:ea typeface="微软雅黑"/>
                <a:cs typeface="微软雅黑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dirty="0" smtClean="0"/>
              <a:t>运维的两大问题</a:t>
            </a:r>
            <a:endParaRPr kumimoji="1" lang="en-US" altLang="zh-CN" sz="2800" dirty="0" smtClean="0"/>
          </a:p>
          <a:p>
            <a:pPr marL="0" indent="0">
              <a:buFont typeface="Arial"/>
              <a:buNone/>
            </a:pPr>
            <a:endParaRPr kumimoji="1" lang="en-US" altLang="zh-CN" sz="1200" dirty="0" smtClean="0"/>
          </a:p>
          <a:p>
            <a:pPr marL="0" indent="0">
              <a:buFont typeface="Arial"/>
              <a:buNone/>
            </a:pPr>
            <a:endParaRPr kumimoji="1"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100218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分享内容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34900" y="1512000"/>
            <a:ext cx="7018500" cy="470376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CN" dirty="0" smtClean="0">
                <a:solidFill>
                  <a:srgbClr val="800000"/>
                </a:solidFill>
              </a:rPr>
              <a:t>1</a:t>
            </a:r>
            <a:r>
              <a:rPr kumimoji="1" lang="zh-CN" altLang="en-US" dirty="0" smtClean="0">
                <a:solidFill>
                  <a:srgbClr val="800000"/>
                </a:solidFill>
              </a:rPr>
              <a:t>、</a:t>
            </a:r>
            <a:r>
              <a:rPr kumimoji="1" lang="zh-CN" altLang="en-US" sz="4000" dirty="0" smtClean="0">
                <a:solidFill>
                  <a:srgbClr val="800000"/>
                </a:solidFill>
              </a:rPr>
              <a:t>什么是专业？</a:t>
            </a:r>
            <a:endParaRPr kumimoji="1" lang="en-US" altLang="zh-CN" sz="4000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kumimoji="1" lang="en-US" altLang="zh-CN" dirty="0" smtClean="0"/>
              <a:t>2</a:t>
            </a:r>
            <a:r>
              <a:rPr kumimoji="1" lang="zh-CN" altLang="en-US" dirty="0" smtClean="0"/>
              <a:t>、</a:t>
            </a:r>
            <a:r>
              <a:rPr kumimoji="1" lang="en-US" altLang="en-US" dirty="0" smtClean="0"/>
              <a:t>为什么难以专业？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/>
              <a:t>3</a:t>
            </a:r>
            <a:r>
              <a:rPr kumimoji="1" lang="zh-CN" altLang="en-US" dirty="0" smtClean="0"/>
              <a:t>、管理的专业化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/>
              <a:t>4</a:t>
            </a:r>
            <a:r>
              <a:rPr kumimoji="1" lang="zh-CN" altLang="en-US" dirty="0" smtClean="0"/>
              <a:t>、技术的专业化</a:t>
            </a:r>
            <a:endParaRPr kumimoji="1" lang="zh-CN" altLang="en-US" dirty="0"/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626300"/>
            <a:ext cx="5655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24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2972</TotalTime>
  <Words>987</Words>
  <Application>Microsoft Macintosh PowerPoint</Application>
  <PresentationFormat>全屏显示(4:3)</PresentationFormat>
  <Paragraphs>272</Paragraphs>
  <Slides>39</Slides>
  <Notes>18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0" baseType="lpstr">
      <vt:lpstr>自定义设计</vt:lpstr>
      <vt:lpstr>PowerPoint 演示文稿</vt:lpstr>
      <vt:lpstr>专业运维的 最佳实践探索</vt:lpstr>
      <vt:lpstr>个人介绍</vt:lpstr>
      <vt:lpstr>高效运维最佳实践</vt:lpstr>
      <vt:lpstr>PowerPoint 演示文稿</vt:lpstr>
      <vt:lpstr>PowerPoint 演示文稿</vt:lpstr>
      <vt:lpstr>PowerPoint 演示文稿</vt:lpstr>
      <vt:lpstr>四个问题</vt:lpstr>
      <vt:lpstr>分享内容</vt:lpstr>
      <vt:lpstr>专业不专业</vt:lpstr>
      <vt:lpstr>专业不专业</vt:lpstr>
      <vt:lpstr>专业不专业</vt:lpstr>
      <vt:lpstr>专业的“解读”</vt:lpstr>
      <vt:lpstr>分享内容</vt:lpstr>
      <vt:lpstr>多米诺骨牌效应</vt:lpstr>
      <vt:lpstr>资源错配</vt:lpstr>
      <vt:lpstr>自查有多难</vt:lpstr>
      <vt:lpstr>分享内容</vt:lpstr>
      <vt:lpstr>分工/职责/KPI</vt:lpstr>
      <vt:lpstr>部门级 分工/职责/KPI</vt:lpstr>
      <vt:lpstr>运维经理责任制</vt:lpstr>
      <vt:lpstr>运维经理责任制</vt:lpstr>
      <vt:lpstr>更专业</vt:lpstr>
      <vt:lpstr>【检查确认单】</vt:lpstr>
      <vt:lpstr>【故障通报】</vt:lpstr>
      <vt:lpstr>推进产生价值</vt:lpstr>
      <vt:lpstr>分享内容</vt:lpstr>
      <vt:lpstr>技术专业化</vt:lpstr>
      <vt:lpstr>Redis的专业化运维</vt:lpstr>
      <vt:lpstr>Twemproxy</vt:lpstr>
      <vt:lpstr>Codis</vt:lpstr>
      <vt:lpstr>Docker的专业化运维</vt:lpstr>
      <vt:lpstr>Web前端高可用</vt:lpstr>
      <vt:lpstr>技术专业化</vt:lpstr>
      <vt:lpstr>专业服务</vt:lpstr>
      <vt:lpstr>PowerPoint 演示文稿</vt:lpstr>
      <vt:lpstr>问题&amp;讨论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dido du</dc:creator>
  <cp:lastModifiedBy>萧田国（萧贺）</cp:lastModifiedBy>
  <cp:revision>348</cp:revision>
  <dcterms:created xsi:type="dcterms:W3CDTF">2014-03-12T03:26:46Z</dcterms:created>
  <dcterms:modified xsi:type="dcterms:W3CDTF">2015-04-24T04:27:59Z</dcterms:modified>
</cp:coreProperties>
</file>