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2" r:id="rId6"/>
    <p:sldMasterId id="2147483734" r:id="rId7"/>
  </p:sldMasterIdLst>
  <p:notesMasterIdLst>
    <p:notesMasterId r:id="rId37"/>
  </p:notesMasterIdLst>
  <p:sldIdLst>
    <p:sldId id="256" r:id="rId8"/>
    <p:sldId id="301" r:id="rId9"/>
    <p:sldId id="302" r:id="rId10"/>
    <p:sldId id="335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39" r:id="rId28"/>
    <p:sldId id="340" r:id="rId29"/>
    <p:sldId id="320" r:id="rId30"/>
    <p:sldId id="321" r:id="rId31"/>
    <p:sldId id="338" r:id="rId32"/>
    <p:sldId id="325" r:id="rId33"/>
    <p:sldId id="326" r:id="rId34"/>
    <p:sldId id="334" r:id="rId35"/>
    <p:sldId id="297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24" autoAdjust="0"/>
  </p:normalViewPr>
  <p:slideViewPr>
    <p:cSldViewPr snapToGrid="0">
      <p:cViewPr varScale="1">
        <p:scale>
          <a:sx n="90" d="100"/>
          <a:sy n="9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1BB1-0802-4C7D-B4B5-55FB4DB07F19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A346-C6B1-4A51-B3E0-E35C7941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7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画像</a:t>
            </a:r>
            <a:endParaRPr kumimoji="1" lang="en-US" altLang="zh-CN" dirty="0" smtClean="0"/>
          </a:p>
          <a:p>
            <a:r>
              <a:rPr kumimoji="1" lang="zh-CN" altLang="en-US" dirty="0" smtClean="0"/>
              <a:t>网络闪断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A0EEF-A58E-E141-8564-898DD2F926A7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160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552D-A988-D546-8894-55BAE424FD8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786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552D-A988-D546-8894-55BAE424FD8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210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59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3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83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457700" y="0"/>
            <a:ext cx="46863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2688"/>
            <a:ext cx="33231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7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34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2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34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0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88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5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2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8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4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7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8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66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96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8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25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60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22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5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6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34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19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7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0" y="0"/>
            <a:ext cx="3225457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7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9905886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7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685835" y="2615248"/>
            <a:ext cx="7772331" cy="500339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68" y="3886776"/>
            <a:ext cx="6400664" cy="175192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print"/>
          <a:srcRect l="1984" t="10134" r="2619" b="9140"/>
          <a:stretch>
            <a:fillRect/>
          </a:stretch>
        </p:blipFill>
        <p:spPr bwMode="auto">
          <a:xfrm>
            <a:off x="188821" y="5956745"/>
            <a:ext cx="2769373" cy="6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980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6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3" y="4406453"/>
            <a:ext cx="7772332" cy="1158531"/>
          </a:xfrm>
        </p:spPr>
        <p:txBody>
          <a:bodyPr/>
          <a:lstStyle>
            <a:lvl1pPr algn="l">
              <a:defRPr sz="342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711"/>
            </a:lvl1pPr>
            <a:lvl2pPr marL="391135" indent="0">
              <a:buNone/>
              <a:defRPr sz="1540"/>
            </a:lvl2pPr>
            <a:lvl3pPr marL="782269" indent="0">
              <a:buNone/>
              <a:defRPr sz="1369"/>
            </a:lvl3pPr>
            <a:lvl4pPr marL="1173404" indent="0">
              <a:buNone/>
              <a:defRPr sz="1198"/>
            </a:lvl4pPr>
            <a:lvl5pPr marL="1564538" indent="0">
              <a:buNone/>
              <a:defRPr sz="1198"/>
            </a:lvl5pPr>
            <a:lvl6pPr marL="1955673" indent="0">
              <a:buNone/>
              <a:defRPr sz="1198"/>
            </a:lvl6pPr>
            <a:lvl7pPr marL="2346808" indent="0">
              <a:buNone/>
              <a:defRPr sz="1198"/>
            </a:lvl7pPr>
            <a:lvl8pPr marL="2737942" indent="0">
              <a:buNone/>
              <a:defRPr sz="1198"/>
            </a:lvl8pPr>
            <a:lvl9pPr marL="3129077" indent="0">
              <a:buNone/>
              <a:defRPr sz="11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74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76" y="1308548"/>
            <a:ext cx="4048457" cy="5021139"/>
          </a:xfrm>
        </p:spPr>
        <p:txBody>
          <a:bodyPr/>
          <a:lstStyle>
            <a:lvl1pPr>
              <a:defRPr sz="2395"/>
            </a:lvl1pPr>
            <a:lvl2pPr>
              <a:defRPr sz="2053"/>
            </a:lvl2pPr>
            <a:lvl3pPr>
              <a:defRPr sz="1711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510" y="1308548"/>
            <a:ext cx="4049815" cy="5021139"/>
          </a:xfrm>
        </p:spPr>
        <p:txBody>
          <a:bodyPr/>
          <a:lstStyle>
            <a:lvl1pPr>
              <a:defRPr sz="2395"/>
            </a:lvl1pPr>
            <a:lvl2pPr>
              <a:defRPr sz="2053"/>
            </a:lvl2pPr>
            <a:lvl3pPr>
              <a:defRPr sz="1711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7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4954"/>
            <a:ext cx="8228649" cy="5003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" y="2175156"/>
            <a:ext cx="4040308" cy="3951555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57" y="2175156"/>
            <a:ext cx="4041667" cy="3951555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0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785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9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803380"/>
            <a:ext cx="3008162" cy="631849"/>
          </a:xfrm>
        </p:spPr>
        <p:txBody>
          <a:bodyPr anchor="b"/>
          <a:lstStyle>
            <a:lvl1pPr algn="l">
              <a:defRPr sz="171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738"/>
            </a:lvl1pPr>
            <a:lvl2pPr>
              <a:defRPr sz="2395"/>
            </a:lvl2pPr>
            <a:lvl3pPr>
              <a:defRPr sz="2053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198"/>
            </a:lvl1pPr>
            <a:lvl2pPr marL="391135" indent="0">
              <a:buNone/>
              <a:defRPr sz="1027"/>
            </a:lvl2pPr>
            <a:lvl3pPr marL="782269" indent="0">
              <a:buNone/>
              <a:defRPr sz="856"/>
            </a:lvl3pPr>
            <a:lvl4pPr marL="1173404" indent="0">
              <a:buNone/>
              <a:defRPr sz="770"/>
            </a:lvl4pPr>
            <a:lvl5pPr marL="1564538" indent="0">
              <a:buNone/>
              <a:defRPr sz="770"/>
            </a:lvl5pPr>
            <a:lvl6pPr marL="1955673" indent="0">
              <a:buNone/>
              <a:defRPr sz="770"/>
            </a:lvl6pPr>
            <a:lvl7pPr marL="2346808" indent="0">
              <a:buNone/>
              <a:defRPr sz="770"/>
            </a:lvl7pPr>
            <a:lvl8pPr marL="2737942" indent="0">
              <a:buNone/>
              <a:defRPr sz="770"/>
            </a:lvl8pPr>
            <a:lvl9pPr marL="3129077" indent="0">
              <a:buNone/>
              <a:defRPr sz="7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588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5" y="4998058"/>
            <a:ext cx="5486671" cy="368572"/>
          </a:xfrm>
        </p:spPr>
        <p:txBody>
          <a:bodyPr anchor="b"/>
          <a:lstStyle>
            <a:lvl1pPr algn="l">
              <a:defRPr sz="171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1" cy="4114224"/>
          </a:xfrm>
        </p:spPr>
        <p:txBody>
          <a:bodyPr/>
          <a:lstStyle>
            <a:lvl1pPr marL="0" indent="0">
              <a:buNone/>
              <a:defRPr sz="2738"/>
            </a:lvl1pPr>
            <a:lvl2pPr marL="391135" indent="0">
              <a:buNone/>
              <a:defRPr sz="2395"/>
            </a:lvl2pPr>
            <a:lvl3pPr marL="782269" indent="0">
              <a:buNone/>
              <a:defRPr sz="2053"/>
            </a:lvl3pPr>
            <a:lvl4pPr marL="1173404" indent="0">
              <a:buNone/>
              <a:defRPr sz="1711"/>
            </a:lvl4pPr>
            <a:lvl5pPr marL="1564538" indent="0">
              <a:buNone/>
              <a:defRPr sz="1711"/>
            </a:lvl5pPr>
            <a:lvl6pPr marL="1955673" indent="0">
              <a:buNone/>
              <a:defRPr sz="1711"/>
            </a:lvl6pPr>
            <a:lvl7pPr marL="2346808" indent="0">
              <a:buNone/>
              <a:defRPr sz="1711"/>
            </a:lvl7pPr>
            <a:lvl8pPr marL="2737942" indent="0">
              <a:buNone/>
              <a:defRPr sz="1711"/>
            </a:lvl8pPr>
            <a:lvl9pPr marL="3129077" indent="0">
              <a:buNone/>
              <a:defRPr sz="17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1" cy="806146"/>
          </a:xfrm>
        </p:spPr>
        <p:txBody>
          <a:bodyPr/>
          <a:lstStyle>
            <a:lvl1pPr marL="0" indent="0">
              <a:buNone/>
              <a:defRPr sz="1198"/>
            </a:lvl1pPr>
            <a:lvl2pPr marL="391135" indent="0">
              <a:buNone/>
              <a:defRPr sz="1027"/>
            </a:lvl2pPr>
            <a:lvl3pPr marL="782269" indent="0">
              <a:buNone/>
              <a:defRPr sz="856"/>
            </a:lvl3pPr>
            <a:lvl4pPr marL="1173404" indent="0">
              <a:buNone/>
              <a:defRPr sz="770"/>
            </a:lvl4pPr>
            <a:lvl5pPr marL="1564538" indent="0">
              <a:buNone/>
              <a:defRPr sz="770"/>
            </a:lvl5pPr>
            <a:lvl6pPr marL="1955673" indent="0">
              <a:buNone/>
              <a:defRPr sz="770"/>
            </a:lvl6pPr>
            <a:lvl7pPr marL="2346808" indent="0">
              <a:buNone/>
              <a:defRPr sz="770"/>
            </a:lvl7pPr>
            <a:lvl8pPr marL="2737942" indent="0">
              <a:buNone/>
              <a:defRPr sz="770"/>
            </a:lvl8pPr>
            <a:lvl9pPr marL="3129077" indent="0">
              <a:buNone/>
              <a:defRPr sz="7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897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6266" y="0"/>
            <a:ext cx="605629" cy="6329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76" y="0"/>
            <a:ext cx="6270287" cy="6329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210" y="0"/>
            <a:ext cx="7663685" cy="500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676" y="1308548"/>
            <a:ext cx="8228649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9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28210" y="0"/>
            <a:ext cx="7663685" cy="5141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D05EB5-5284-4260-8345-E067EA2E411C}" type="datetimeFigureOut">
              <a:rPr lang="ko-KR" altLang="en-US" sz="1797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15-4-23</a:t>
            </a:fld>
            <a:endParaRPr lang="ko-KR" altLang="en-US" sz="1797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79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4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09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3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304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93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18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07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26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07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94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0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59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37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3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16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09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7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05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50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56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09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6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44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69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55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theme" Target="../theme/theme4.xml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F1DC-1255-42C0-B1D8-FDA62EF47DB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A075-3ABC-410E-A921-43391A3E8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11876"/>
          <a:stretch/>
        </p:blipFill>
        <p:spPr>
          <a:xfrm>
            <a:off x="0" y="-793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0EB1-606A-4381-B396-6A5EDCEBDAE1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9953-8848-40BB-8E34-09E408FEBC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457700" y="0"/>
            <a:ext cx="46863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2688"/>
            <a:ext cx="33231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514E-83E6-41C4-BF61-9BFADDAF50A4}" type="datetimeFigureOut">
              <a:rPr lang="zh-CN" altLang="en-US" smtClean="0"/>
              <a:t>15-4-23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705D-1672-4EF9-AEF0-D53A4534FD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04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1" y="0"/>
            <a:ext cx="1143509" cy="1143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7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222278" y="0"/>
            <a:ext cx="7932586" cy="114300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7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328210" y="0"/>
            <a:ext cx="7663685" cy="500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76" y="1308548"/>
            <a:ext cx="8228649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8478" y="6468142"/>
            <a:ext cx="1818479" cy="2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6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391135"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782269"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173404"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564538" algn="l" defTabSz="892276" rtl="0" fontAlgn="base">
        <a:spcBef>
          <a:spcPct val="50000"/>
        </a:spcBef>
        <a:spcAft>
          <a:spcPct val="0"/>
        </a:spcAft>
        <a:defRPr sz="2567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34094" indent="-334094" algn="l" defTabSz="892276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139" b="1">
          <a:solidFill>
            <a:schemeClr val="tx2"/>
          </a:solidFill>
          <a:latin typeface="+mn-lt"/>
          <a:ea typeface="+mn-ea"/>
          <a:cs typeface="+mn-cs"/>
        </a:defRPr>
      </a:lvl1pPr>
      <a:lvl2pPr marL="725229" indent="-279770" algn="l" defTabSz="892276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139" b="1">
          <a:solidFill>
            <a:schemeClr val="tx2"/>
          </a:solidFill>
          <a:latin typeface="+mn-lt"/>
          <a:ea typeface="+mn-ea"/>
        </a:defRPr>
      </a:lvl2pPr>
      <a:lvl3pPr marL="1115006" indent="-222729" algn="l" defTabSz="892276" rtl="0" fontAlgn="base">
        <a:spcBef>
          <a:spcPct val="20000"/>
        </a:spcBef>
        <a:spcAft>
          <a:spcPct val="0"/>
        </a:spcAft>
        <a:buChar char="•"/>
        <a:defRPr sz="2139">
          <a:solidFill>
            <a:schemeClr val="tx1"/>
          </a:solidFill>
          <a:latin typeface="+mn-lt"/>
          <a:ea typeface="+mn-ea"/>
        </a:defRPr>
      </a:lvl3pPr>
      <a:lvl4pPr marL="1561822" indent="-224088" algn="l" defTabSz="892276" rtl="0" fontAlgn="base">
        <a:spcBef>
          <a:spcPct val="20000"/>
        </a:spcBef>
        <a:spcAft>
          <a:spcPct val="0"/>
        </a:spcAft>
        <a:buChar char="–"/>
        <a:defRPr sz="2139">
          <a:solidFill>
            <a:schemeClr val="tx1"/>
          </a:solidFill>
          <a:latin typeface="+mn-lt"/>
          <a:ea typeface="+mn-ea"/>
        </a:defRPr>
      </a:lvl4pPr>
      <a:lvl5pPr marL="2007281" indent="-222729" algn="l" defTabSz="892276" rtl="0" fontAlgn="base">
        <a:spcBef>
          <a:spcPct val="20000"/>
        </a:spcBef>
        <a:spcAft>
          <a:spcPct val="0"/>
        </a:spcAft>
        <a:buChar char="»"/>
        <a:defRPr sz="2139">
          <a:solidFill>
            <a:schemeClr val="tx1"/>
          </a:solidFill>
          <a:latin typeface="+mn-lt"/>
          <a:ea typeface="+mn-ea"/>
        </a:defRPr>
      </a:lvl5pPr>
      <a:lvl6pPr marL="2398416" indent="-222729" algn="l" defTabSz="892276" rtl="0" fontAlgn="base">
        <a:spcBef>
          <a:spcPct val="20000"/>
        </a:spcBef>
        <a:spcAft>
          <a:spcPct val="0"/>
        </a:spcAft>
        <a:buChar char="»"/>
        <a:defRPr sz="2139">
          <a:solidFill>
            <a:schemeClr val="tx1"/>
          </a:solidFill>
          <a:latin typeface="+mn-lt"/>
          <a:ea typeface="+mn-ea"/>
        </a:defRPr>
      </a:lvl6pPr>
      <a:lvl7pPr marL="2789550" indent="-222729" algn="l" defTabSz="892276" rtl="0" fontAlgn="base">
        <a:spcBef>
          <a:spcPct val="20000"/>
        </a:spcBef>
        <a:spcAft>
          <a:spcPct val="0"/>
        </a:spcAft>
        <a:buChar char="»"/>
        <a:defRPr sz="2139">
          <a:solidFill>
            <a:schemeClr val="tx1"/>
          </a:solidFill>
          <a:latin typeface="+mn-lt"/>
          <a:ea typeface="+mn-ea"/>
        </a:defRPr>
      </a:lvl7pPr>
      <a:lvl8pPr marL="3180685" indent="-222729" algn="l" defTabSz="892276" rtl="0" fontAlgn="base">
        <a:spcBef>
          <a:spcPct val="20000"/>
        </a:spcBef>
        <a:spcAft>
          <a:spcPct val="0"/>
        </a:spcAft>
        <a:buChar char="»"/>
        <a:defRPr sz="2139">
          <a:solidFill>
            <a:schemeClr val="tx1"/>
          </a:solidFill>
          <a:latin typeface="+mn-lt"/>
          <a:ea typeface="+mn-ea"/>
        </a:defRPr>
      </a:lvl8pPr>
      <a:lvl9pPr marL="3571819" indent="-222729" algn="l" defTabSz="892276" rtl="0" fontAlgn="base">
        <a:spcBef>
          <a:spcPct val="20000"/>
        </a:spcBef>
        <a:spcAft>
          <a:spcPct val="0"/>
        </a:spcAft>
        <a:buChar char="»"/>
        <a:defRPr sz="213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2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78-8666-43AE-B586-D19D425D7E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15-4-23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626-413E-408A-ADDC-ACA5732DF6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hyperlink" Target="http://blog.aliyun.com/1860?spm=5176.7189909.0.0.AQljUj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0795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云计算时代的数据库运维体系</a:t>
            </a:r>
            <a:endParaRPr kumimoji="1"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0" y="36786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84263"/>
            <a:r>
              <a:rPr lang="zh-CN" altLang="en-US" b="1" dirty="0" smtClean="0">
                <a:solidFill>
                  <a:schemeClr val="bg1"/>
                </a:solidFill>
                <a:latin typeface="Arial" charset="0"/>
              </a:rPr>
              <a:t>陈长城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</a:rPr>
              <a:t>天羽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algn="ctr" defTabSz="1084263"/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</a:rPr>
              <a:t>QCon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</a:rPr>
              <a:t>2015-04</a:t>
            </a:r>
          </a:p>
        </p:txBody>
      </p:sp>
    </p:spTree>
    <p:extLst>
      <p:ext uri="{BB962C8B-B14F-4D97-AF65-F5344CB8AC3E}">
        <p14:creationId xmlns:p14="http://schemas.microsoft.com/office/powerpoint/2010/main" val="362030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8811" y="2269483"/>
            <a:ext cx="5626522" cy="1400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4000" dirty="0" smtClean="0"/>
              <a:t>运维体系应该怎么搭建？</a:t>
            </a:r>
            <a:endParaRPr kumimoji="1" lang="en-US" altLang="zh-CN" sz="4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281051" y="4101500"/>
            <a:ext cx="1797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稳定</a:t>
            </a:r>
            <a:endParaRPr kumimoji="1" lang="en-US" altLang="zh-CN" dirty="0" smtClean="0"/>
          </a:p>
          <a:p>
            <a:r>
              <a:rPr kumimoji="1" lang="zh-CN" altLang="en-US" dirty="0" smtClean="0"/>
              <a:t>可用性</a:t>
            </a:r>
            <a:r>
              <a:rPr kumimoji="1" lang="zh-CN" altLang="zh-CN" dirty="0" smtClean="0"/>
              <a:t>9</a:t>
            </a:r>
            <a:r>
              <a:rPr kumimoji="1" lang="en-US" altLang="zh-CN" dirty="0" smtClean="0"/>
              <a:t>9.95%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预发现率？</a:t>
            </a:r>
            <a:endParaRPr kumimoji="1"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3887870" y="408228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服务</a:t>
            </a:r>
            <a:endParaRPr kumimoji="1" lang="en-US" altLang="en-US" dirty="0" smtClean="0"/>
          </a:p>
          <a:p>
            <a:r>
              <a:rPr kumimoji="1" lang="en-US" altLang="en-US" dirty="0" smtClean="0"/>
              <a:t>工单</a:t>
            </a:r>
            <a:r>
              <a:rPr kumimoji="1" lang="zh-CN" altLang="en-US" dirty="0" smtClean="0"/>
              <a:t>透传</a:t>
            </a:r>
            <a:r>
              <a:rPr kumimoji="1" lang="en-US" altLang="en-US" dirty="0" smtClean="0"/>
              <a:t>率？</a:t>
            </a:r>
          </a:p>
          <a:p>
            <a:r>
              <a:rPr kumimoji="1" lang="zh-CN" altLang="en-US" dirty="0" smtClean="0"/>
              <a:t>服务边界？</a:t>
            </a:r>
            <a:endParaRPr kumimoji="1"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6110293" y="4065128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效率</a:t>
            </a:r>
            <a:endParaRPr kumimoji="1" lang="en-US" altLang="en-US" dirty="0" smtClean="0"/>
          </a:p>
          <a:p>
            <a:r>
              <a:rPr kumimoji="1" lang="zh-CN" altLang="en-US" dirty="0"/>
              <a:t>人均实例数</a:t>
            </a:r>
            <a:r>
              <a:rPr kumimoji="1" lang="en-US" altLang="en-US" dirty="0"/>
              <a:t>？</a:t>
            </a:r>
          </a:p>
          <a:p>
            <a:r>
              <a:rPr kumimoji="1" lang="en-US" altLang="en-US" dirty="0" smtClean="0"/>
              <a:t>起</a:t>
            </a:r>
            <a:r>
              <a:rPr kumimoji="1" lang="en-US" altLang="en-US" dirty="0"/>
              <a:t>夜率？</a:t>
            </a:r>
          </a:p>
          <a:p>
            <a:endParaRPr kumimoji="1"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9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一切的基础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可运维性要求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CN" altLang="en-US" dirty="0" smtClean="0"/>
              <a:t>部署标准化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发布机</a:t>
            </a:r>
            <a:r>
              <a:rPr kumimoji="1" lang="en-US" altLang="zh-CN" dirty="0" smtClean="0"/>
              <a:t>RPM</a:t>
            </a:r>
            <a:r>
              <a:rPr kumimoji="1" lang="zh-CN" altLang="en-US" dirty="0" smtClean="0"/>
              <a:t>包、</a:t>
            </a:r>
            <a:r>
              <a:rPr kumimoji="1" lang="en-US" altLang="zh-CN" dirty="0" smtClean="0"/>
              <a:t>OS</a:t>
            </a:r>
            <a:r>
              <a:rPr kumimoji="1" lang="zh-CN" altLang="en-US" dirty="0" smtClean="0"/>
              <a:t>模板、启停</a:t>
            </a:r>
            <a:endParaRPr kumimoji="1" lang="en-US" altLang="zh-CN" dirty="0" smtClean="0"/>
          </a:p>
          <a:p>
            <a:r>
              <a:rPr kumimoji="1" lang="zh-CN" altLang="en-US" dirty="0" smtClean="0"/>
              <a:t>配置中心化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唯一入口，无硬编码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marL="342900" lvl="1" indent="-342900">
              <a:buFont typeface="Arial"/>
              <a:buChar char="•"/>
            </a:pPr>
            <a:r>
              <a:rPr kumimoji="1" lang="zh-CN" altLang="en-US" sz="3200" dirty="0" smtClean="0"/>
              <a:t>单元化</a:t>
            </a:r>
            <a:endParaRPr kumimoji="1" lang="en-US" altLang="zh-CN" sz="3200" dirty="0"/>
          </a:p>
          <a:p>
            <a:pPr lvl="1"/>
            <a:r>
              <a:rPr kumimoji="1" lang="zh-CN" altLang="en-US" dirty="0" smtClean="0"/>
              <a:t>系统架构简单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流量服务尽量不跨区域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marL="342900" lvl="1" indent="-342900">
              <a:buFont typeface="Arial"/>
              <a:buChar char="•"/>
            </a:pPr>
            <a:r>
              <a:rPr kumimoji="1" lang="zh-CN" altLang="en-US" sz="3200" dirty="0" smtClean="0"/>
              <a:t>高可用</a:t>
            </a:r>
            <a:endParaRPr kumimoji="1" lang="en-US" altLang="zh-CN" sz="3200" dirty="0"/>
          </a:p>
          <a:p>
            <a:pPr lvl="1"/>
            <a:r>
              <a:rPr kumimoji="1" lang="zh-CN" altLang="en-US" dirty="0" smtClean="0"/>
              <a:t>单点故障快速恢复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IDC</a:t>
            </a:r>
            <a:r>
              <a:rPr kumimoji="1" lang="zh-CN" altLang="en-US" dirty="0" smtClean="0"/>
              <a:t>故障批量重启能自恢复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第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方弱依赖</a:t>
            </a:r>
            <a:r>
              <a:rPr kumimoji="1" lang="en-US" altLang="zh-CN" dirty="0" smtClean="0"/>
              <a:t>(</a:t>
            </a:r>
            <a:r>
              <a:rPr kumimoji="1" lang="zh-CN" altLang="en-US" dirty="0" smtClean="0"/>
              <a:t>启动、服务</a:t>
            </a:r>
            <a:r>
              <a:rPr kumimoji="1" lang="en-US" altLang="zh-CN" dirty="0" smtClean="0"/>
              <a:t>)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34" y="2681265"/>
            <a:ext cx="4327037" cy="22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3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1675080" y="3033060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RDS API</a:t>
            </a:r>
            <a:endParaRPr kumimoji="1"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1675080" y="2337185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OpenAPI</a:t>
            </a:r>
            <a:endParaRPr kumimoji="1"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1675080" y="3990075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SLB</a:t>
            </a:r>
            <a:endParaRPr kumimoji="1" lang="zh-CN" altLang="en-US" dirty="0"/>
          </a:p>
        </p:txBody>
      </p:sp>
      <p:sp>
        <p:nvSpPr>
          <p:cNvPr id="46" name="圆角矩形 45"/>
          <p:cNvSpPr/>
          <p:nvPr/>
        </p:nvSpPr>
        <p:spPr>
          <a:xfrm>
            <a:off x="1675080" y="4706837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中间层</a:t>
            </a:r>
            <a:endParaRPr kumimoji="1"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1675080" y="5347006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DBNode</a:t>
            </a:r>
            <a:endParaRPr kumimoji="1" lang="zh-CN" altLang="en-US" dirty="0"/>
          </a:p>
        </p:txBody>
      </p:sp>
      <p:sp>
        <p:nvSpPr>
          <p:cNvPr id="48" name="圆角矩形 47"/>
          <p:cNvSpPr/>
          <p:nvPr/>
        </p:nvSpPr>
        <p:spPr>
          <a:xfrm>
            <a:off x="1297891" y="3901510"/>
            <a:ext cx="2367728" cy="26248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106271" y="4347694"/>
            <a:ext cx="492443" cy="16737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2000" b="1" dirty="0" smtClean="0"/>
              <a:t>RDS</a:t>
            </a:r>
            <a:r>
              <a:rPr kumimoji="1" lang="zh-CN" altLang="en-US" sz="2000" b="1" dirty="0" smtClean="0"/>
              <a:t> 控制系统</a:t>
            </a:r>
            <a:endParaRPr kumimoji="1" lang="zh-CN" altLang="en-US" sz="2000" b="1" dirty="0"/>
          </a:p>
        </p:txBody>
      </p:sp>
      <p:sp>
        <p:nvSpPr>
          <p:cNvPr id="52" name="圆角矩形 51"/>
          <p:cNvSpPr/>
          <p:nvPr/>
        </p:nvSpPr>
        <p:spPr>
          <a:xfrm>
            <a:off x="1675080" y="6021490"/>
            <a:ext cx="1431191" cy="5048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BAK</a:t>
            </a:r>
            <a:endParaRPr kumimoji="1" lang="zh-CN" altLang="en-US" dirty="0"/>
          </a:p>
        </p:txBody>
      </p:sp>
      <p:sp>
        <p:nvSpPr>
          <p:cNvPr id="53" name="圆角矩形 52"/>
          <p:cNvSpPr/>
          <p:nvPr/>
        </p:nvSpPr>
        <p:spPr>
          <a:xfrm>
            <a:off x="4631107" y="1988221"/>
            <a:ext cx="1409505" cy="486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/>
              <a:t>工单系统</a:t>
            </a:r>
            <a:endParaRPr kumimoji="1" lang="zh-CN" altLang="en-US" dirty="0"/>
          </a:p>
        </p:txBody>
      </p:sp>
      <p:sp>
        <p:nvSpPr>
          <p:cNvPr id="54" name="圆角矩形 53"/>
          <p:cNvSpPr/>
          <p:nvPr/>
        </p:nvSpPr>
        <p:spPr>
          <a:xfrm>
            <a:off x="1675080" y="1542604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官网</a:t>
            </a:r>
            <a:r>
              <a:rPr kumimoji="1" lang="en-US" altLang="zh-CN" dirty="0"/>
              <a:t>Portal</a:t>
            </a:r>
            <a:endParaRPr kumimoji="1" lang="zh-CN" altLang="en-US" dirty="0"/>
          </a:p>
        </p:txBody>
      </p:sp>
      <p:cxnSp>
        <p:nvCxnSpPr>
          <p:cNvPr id="55" name="直线箭头连接符 54"/>
          <p:cNvCxnSpPr>
            <a:endCxn id="41" idx="3"/>
          </p:cNvCxnSpPr>
          <p:nvPr/>
        </p:nvCxnSpPr>
        <p:spPr>
          <a:xfrm flipH="1">
            <a:off x="3106271" y="3298928"/>
            <a:ext cx="1611695" cy="16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4546326" y="4787944"/>
            <a:ext cx="1579067" cy="8237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数据采集</a:t>
            </a:r>
            <a:endParaRPr kumimoji="1" lang="zh-CN" altLang="en-US" dirty="0"/>
          </a:p>
        </p:txBody>
      </p:sp>
      <p:cxnSp>
        <p:nvCxnSpPr>
          <p:cNvPr id="57" name="直线箭头连接符 56"/>
          <p:cNvCxnSpPr>
            <a:stCxn id="56" idx="1"/>
            <a:endCxn id="48" idx="3"/>
          </p:cNvCxnSpPr>
          <p:nvPr/>
        </p:nvCxnSpPr>
        <p:spPr>
          <a:xfrm flipH="1">
            <a:off x="3665619" y="5199810"/>
            <a:ext cx="880707" cy="14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/>
          <p:cNvCxnSpPr>
            <a:stCxn id="43" idx="2"/>
            <a:endCxn id="41" idx="0"/>
          </p:cNvCxnSpPr>
          <p:nvPr/>
        </p:nvCxnSpPr>
        <p:spPr>
          <a:xfrm>
            <a:off x="2390676" y="2901546"/>
            <a:ext cx="0" cy="131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/>
          <p:cNvCxnSpPr>
            <a:stCxn id="41" idx="2"/>
          </p:cNvCxnSpPr>
          <p:nvPr/>
        </p:nvCxnSpPr>
        <p:spPr>
          <a:xfrm>
            <a:off x="2390676" y="3597421"/>
            <a:ext cx="0" cy="26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圆角矩形 61"/>
          <p:cNvSpPr/>
          <p:nvPr/>
        </p:nvSpPr>
        <p:spPr>
          <a:xfrm>
            <a:off x="6154251" y="2936399"/>
            <a:ext cx="1220702" cy="7293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Robot</a:t>
            </a:r>
            <a:endParaRPr kumimoji="1" lang="zh-CN" altLang="en-US" dirty="0"/>
          </a:p>
        </p:txBody>
      </p:sp>
      <p:cxnSp>
        <p:nvCxnSpPr>
          <p:cNvPr id="64" name="直线箭头连接符 63"/>
          <p:cNvCxnSpPr>
            <a:stCxn id="53" idx="2"/>
          </p:cNvCxnSpPr>
          <p:nvPr/>
        </p:nvCxnSpPr>
        <p:spPr>
          <a:xfrm>
            <a:off x="5335860" y="2474472"/>
            <a:ext cx="1039" cy="457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/>
        </p:nvSpPr>
        <p:spPr>
          <a:xfrm>
            <a:off x="225107" y="1540139"/>
            <a:ext cx="1220702" cy="5643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DMS</a:t>
            </a:r>
            <a:endParaRPr kumimoji="1" lang="zh-CN" altLang="en-US" dirty="0"/>
          </a:p>
        </p:txBody>
      </p:sp>
      <p:cxnSp>
        <p:nvCxnSpPr>
          <p:cNvPr id="66" name="肘形连接符 65"/>
          <p:cNvCxnSpPr>
            <a:stCxn id="65" idx="2"/>
            <a:endCxn id="44" idx="1"/>
          </p:cNvCxnSpPr>
          <p:nvPr/>
        </p:nvCxnSpPr>
        <p:spPr>
          <a:xfrm rot="16200000" flipH="1">
            <a:off x="171391" y="2768567"/>
            <a:ext cx="2167756" cy="8396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/>
          <p:cNvCxnSpPr>
            <a:stCxn id="54" idx="1"/>
            <a:endCxn id="65" idx="3"/>
          </p:cNvCxnSpPr>
          <p:nvPr/>
        </p:nvCxnSpPr>
        <p:spPr>
          <a:xfrm flipH="1" flipV="1">
            <a:off x="1445809" y="1822320"/>
            <a:ext cx="229271" cy="2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线箭头连接符 67"/>
          <p:cNvCxnSpPr>
            <a:endCxn id="56" idx="0"/>
          </p:cNvCxnSpPr>
          <p:nvPr/>
        </p:nvCxnSpPr>
        <p:spPr>
          <a:xfrm flipH="1">
            <a:off x="5335860" y="3665713"/>
            <a:ext cx="1039" cy="1122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线箭头连接符 68"/>
          <p:cNvCxnSpPr>
            <a:stCxn id="54" idx="2"/>
            <a:endCxn id="43" idx="0"/>
          </p:cNvCxnSpPr>
          <p:nvPr/>
        </p:nvCxnSpPr>
        <p:spPr>
          <a:xfrm>
            <a:off x="2390676" y="2106965"/>
            <a:ext cx="0" cy="23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图片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7" y="154450"/>
            <a:ext cx="1434345" cy="991708"/>
          </a:xfrm>
          <a:prstGeom prst="rect">
            <a:avLst/>
          </a:prstGeom>
        </p:spPr>
      </p:pic>
      <p:cxnSp>
        <p:nvCxnSpPr>
          <p:cNvPr id="71" name="直线箭头连接符 70"/>
          <p:cNvCxnSpPr>
            <a:stCxn id="70" idx="2"/>
            <a:endCxn id="54" idx="0"/>
          </p:cNvCxnSpPr>
          <p:nvPr/>
        </p:nvCxnSpPr>
        <p:spPr>
          <a:xfrm>
            <a:off x="1675080" y="1146158"/>
            <a:ext cx="715596" cy="396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/>
          <p:cNvCxnSpPr>
            <a:stCxn id="70" idx="2"/>
            <a:endCxn id="65" idx="0"/>
          </p:cNvCxnSpPr>
          <p:nvPr/>
        </p:nvCxnSpPr>
        <p:spPr>
          <a:xfrm flipH="1">
            <a:off x="835458" y="1146158"/>
            <a:ext cx="839622" cy="39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6" y="1916639"/>
            <a:ext cx="1014737" cy="970832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4546326" y="6040965"/>
            <a:ext cx="1579067" cy="5332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全链路监控</a:t>
            </a:r>
            <a:endParaRPr kumimoji="1" lang="zh-CN" altLang="en-US" dirty="0"/>
          </a:p>
        </p:txBody>
      </p:sp>
      <p:cxnSp>
        <p:nvCxnSpPr>
          <p:cNvPr id="75" name="直线箭头连接符 74"/>
          <p:cNvCxnSpPr>
            <a:stCxn id="56" idx="2"/>
            <a:endCxn id="74" idx="0"/>
          </p:cNvCxnSpPr>
          <p:nvPr/>
        </p:nvCxnSpPr>
        <p:spPr>
          <a:xfrm>
            <a:off x="5335860" y="5611676"/>
            <a:ext cx="0" cy="4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菱形 75"/>
          <p:cNvSpPr/>
          <p:nvPr/>
        </p:nvSpPr>
        <p:spPr>
          <a:xfrm>
            <a:off x="4580192" y="454735"/>
            <a:ext cx="1506515" cy="1085404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CloudDBA</a:t>
            </a:r>
            <a:endParaRPr kumimoji="1" lang="zh-CN" altLang="en-US" dirty="0"/>
          </a:p>
        </p:txBody>
      </p:sp>
      <p:cxnSp>
        <p:nvCxnSpPr>
          <p:cNvPr id="78" name="肘形连接符 77"/>
          <p:cNvCxnSpPr>
            <a:stCxn id="54" idx="3"/>
            <a:endCxn id="76" idx="1"/>
          </p:cNvCxnSpPr>
          <p:nvPr/>
        </p:nvCxnSpPr>
        <p:spPr>
          <a:xfrm flipV="1">
            <a:off x="3106271" y="997437"/>
            <a:ext cx="1473921" cy="8273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/>
          <p:cNvCxnSpPr>
            <a:stCxn id="76" idx="2"/>
            <a:endCxn id="53" idx="0"/>
          </p:cNvCxnSpPr>
          <p:nvPr/>
        </p:nvCxnSpPr>
        <p:spPr>
          <a:xfrm>
            <a:off x="5333450" y="1540139"/>
            <a:ext cx="2410" cy="448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8229600" y="3016747"/>
            <a:ext cx="914400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告警</a:t>
            </a:r>
            <a:endParaRPr kumimoji="1" lang="zh-CN" altLang="en-US" dirty="0"/>
          </a:p>
        </p:txBody>
      </p:sp>
      <p:cxnSp>
        <p:nvCxnSpPr>
          <p:cNvPr id="84" name="直线箭头连接符 83"/>
          <p:cNvCxnSpPr>
            <a:stCxn id="62" idx="3"/>
            <a:endCxn id="82" idx="1"/>
          </p:cNvCxnSpPr>
          <p:nvPr/>
        </p:nvCxnSpPr>
        <p:spPr>
          <a:xfrm flipV="1">
            <a:off x="7374953" y="3298928"/>
            <a:ext cx="854647" cy="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>
            <a:stCxn id="74" idx="3"/>
            <a:endCxn id="62" idx="2"/>
          </p:cNvCxnSpPr>
          <p:nvPr/>
        </p:nvCxnSpPr>
        <p:spPr>
          <a:xfrm flipV="1">
            <a:off x="6125393" y="3665712"/>
            <a:ext cx="639209" cy="26418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组 86"/>
          <p:cNvGrpSpPr/>
          <p:nvPr/>
        </p:nvGrpSpPr>
        <p:grpSpPr>
          <a:xfrm>
            <a:off x="4508536" y="2868802"/>
            <a:ext cx="1604399" cy="840236"/>
            <a:chOff x="4250474" y="3021545"/>
            <a:chExt cx="1869969" cy="1104857"/>
          </a:xfrm>
        </p:grpSpPr>
        <p:sp>
          <p:nvSpPr>
            <p:cNvPr id="88" name="圆角矩形 87"/>
            <p:cNvSpPr/>
            <p:nvPr/>
          </p:nvSpPr>
          <p:spPr>
            <a:xfrm>
              <a:off x="4250474" y="3064954"/>
              <a:ext cx="1869969" cy="104951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杜康</a:t>
              </a:r>
              <a:endParaRPr kumimoji="1" lang="zh-CN" altLang="en-US" sz="1600" dirty="0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717967" y="3486310"/>
              <a:ext cx="467492" cy="628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en-US" sz="1600" dirty="0" smtClean="0"/>
                <a:t>诊断</a:t>
              </a:r>
              <a:endParaRPr kumimoji="1" lang="zh-CN" altLang="en-US" sz="1600" dirty="0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5185459" y="3486310"/>
              <a:ext cx="467492" cy="628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任务</a:t>
              </a:r>
              <a:endParaRPr kumimoji="1" lang="zh-CN" altLang="en-US" sz="1600" dirty="0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4260824" y="3493861"/>
              <a:ext cx="467493" cy="628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资源</a:t>
              </a:r>
              <a:endParaRPr kumimoji="1" lang="zh-CN" altLang="en-US" sz="1600" dirty="0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5644608" y="3478655"/>
              <a:ext cx="467493" cy="64774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发布</a:t>
              </a:r>
              <a:endParaRPr kumimoji="1" lang="zh-CN" altLang="en-US" sz="1600" dirty="0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516045" y="3021545"/>
              <a:ext cx="1410972" cy="445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杜康白屏化</a:t>
              </a:r>
              <a:endParaRPr kumimoji="1"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4" name="圆角矩形 93"/>
          <p:cNvSpPr/>
          <p:nvPr/>
        </p:nvSpPr>
        <p:spPr>
          <a:xfrm>
            <a:off x="249484" y="2104500"/>
            <a:ext cx="585974" cy="4583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DTS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258761" y="2430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稳定、效率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0207" y="10574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服务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杜</a:t>
            </a:r>
            <a:r>
              <a:rPr kumimoji="1" lang="zh-CN" altLang="en-US" dirty="0" smtClean="0"/>
              <a:t>康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杜康的定位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杜康是云数据产</a:t>
            </a:r>
            <a:r>
              <a:rPr kumimoji="1" lang="zh-CN" altLang="en-US" dirty="0"/>
              <a:t>品的通用运维平台</a:t>
            </a:r>
            <a:r>
              <a:rPr kumimoji="1" lang="zh-CN" altLang="en-US" dirty="0" smtClean="0"/>
              <a:t>，</a:t>
            </a:r>
            <a:r>
              <a:rPr lang="zh-CN" altLang="en-US" dirty="0" smtClean="0"/>
              <a:t>涵盖扩</a:t>
            </a:r>
            <a:r>
              <a:rPr lang="zh-CN" altLang="en-US" dirty="0"/>
              <a:t>容、升级、监控处</a:t>
            </a:r>
            <a:r>
              <a:rPr lang="zh-CN" altLang="en-US" dirty="0" smtClean="0"/>
              <a:t>理等日常操作</a:t>
            </a:r>
            <a:r>
              <a:rPr lang="en-US" altLang="en-US" dirty="0" smtClean="0"/>
              <a:t>，可供第3方使用的运维产品</a:t>
            </a:r>
            <a:r>
              <a:rPr lang="zh-CN" altLang="en-US" dirty="0" smtClean="0"/>
              <a:t>。</a:t>
            </a:r>
            <a:endParaRPr kumimoji="1" lang="en-US" altLang="zh-CN" dirty="0"/>
          </a:p>
          <a:p>
            <a:r>
              <a:rPr kumimoji="1" lang="en-US" altLang="en-US" dirty="0" smtClean="0"/>
              <a:t>稳定、安全</a:t>
            </a:r>
            <a:r>
              <a:rPr kumimoji="1" lang="zh-CN" altLang="en-US" dirty="0" smtClean="0"/>
              <a:t>、</a:t>
            </a:r>
            <a:r>
              <a:rPr kumimoji="1" lang="en-US" altLang="en-US" dirty="0" smtClean="0"/>
              <a:t>效率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全链路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可信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智能</a:t>
            </a:r>
            <a:endParaRPr kumimoji="1" lang="en-US" altLang="zh-CN" dirty="0" smtClean="0"/>
          </a:p>
          <a:p>
            <a:pPr marL="457200" lvl="1" indent="0">
              <a:buNone/>
            </a:pPr>
            <a:endParaRPr kumimoji="1" lang="en-US" altLang="en-US" dirty="0" smtClean="0"/>
          </a:p>
          <a:p>
            <a:endParaRPr kumimoji="1" lang="en-US" altLang="en-US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42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稳定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全链路监控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1" y="5042776"/>
            <a:ext cx="2320265" cy="18241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6250"/>
            <a:ext cx="2269363" cy="1851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446" y="5042776"/>
            <a:ext cx="2268636" cy="1815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363" y="5006250"/>
            <a:ext cx="2302818" cy="1851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95719"/>
            <a:ext cx="5185458" cy="32209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849" y="1695719"/>
            <a:ext cx="3947151" cy="32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安全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可信运维模式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8491"/>
          </a:xfrm>
        </p:spPr>
        <p:txBody>
          <a:bodyPr>
            <a:normAutofit/>
          </a:bodyPr>
          <a:lstStyle/>
          <a:p>
            <a:r>
              <a:rPr kumimoji="1" lang="en-US" altLang="en-US" dirty="0" smtClean="0"/>
              <a:t>信任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你们内部会不会动到数据？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专有云平台怎么运维？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DBA</a:t>
            </a:r>
            <a:r>
              <a:rPr kumimoji="1" lang="zh-CN" altLang="en-US" dirty="0" smtClean="0"/>
              <a:t>说我怎么自证清白？</a:t>
            </a:r>
            <a:endParaRPr kumimoji="1" lang="en-US" altLang="en-US" dirty="0" smtClean="0"/>
          </a:p>
          <a:p>
            <a:r>
              <a:rPr kumimoji="1" lang="en-US" altLang="en-US" dirty="0" smtClean="0"/>
              <a:t>方案</a:t>
            </a:r>
          </a:p>
          <a:p>
            <a:pPr lvl="1"/>
            <a:r>
              <a:rPr kumimoji="1" lang="en-US" altLang="zh-CN" dirty="0" smtClean="0"/>
              <a:t>100%</a:t>
            </a:r>
            <a:r>
              <a:rPr kumimoji="1" lang="zh-CN" altLang="en-US" dirty="0" smtClean="0"/>
              <a:t>白屏化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操作按钮化</a:t>
            </a:r>
            <a:r>
              <a:rPr kumimoji="1" lang="en-US" altLang="zh-CN" dirty="0" smtClean="0"/>
              <a:t>78%</a:t>
            </a:r>
          </a:p>
          <a:p>
            <a:pPr lvl="1"/>
            <a:r>
              <a:rPr kumimoji="1" lang="zh-CN" altLang="en-US" dirty="0" smtClean="0"/>
              <a:t>快速</a:t>
            </a:r>
            <a:r>
              <a:rPr kumimoji="1" lang="zh-CN" altLang="en-US" dirty="0"/>
              <a:t>入口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49" y="3605539"/>
            <a:ext cx="28702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07053" y="4151737"/>
            <a:ext cx="42133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常用命令按钮</a:t>
            </a:r>
            <a:endParaRPr kumimoji="1" lang="en-US" altLang="zh-CN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、诊断报告</a:t>
            </a:r>
            <a:r>
              <a:rPr kumimoji="1" lang="en-US" altLang="zh-CN" dirty="0" smtClean="0"/>
              <a:t>(AWR)</a:t>
            </a:r>
          </a:p>
          <a:p>
            <a:r>
              <a:rPr kumimoji="1" lang="en-US" altLang="en-US" dirty="0" smtClean="0"/>
              <a:t>       性能、</a:t>
            </a:r>
            <a:r>
              <a:rPr kumimoji="1" lang="zh-CN" altLang="en-US" dirty="0" smtClean="0"/>
              <a:t>空间、网络</a:t>
            </a:r>
            <a:endParaRPr kumimoji="1" lang="en-US" altLang="zh-CN" dirty="0" smtClean="0"/>
          </a:p>
          <a:p>
            <a:r>
              <a:rPr kumimoji="1" lang="zh-CN" altLang="zh-CN" dirty="0" smtClean="0"/>
              <a:t>2</a:t>
            </a:r>
            <a:r>
              <a:rPr kumimoji="1" lang="zh-CN" altLang="en-US" dirty="0" smtClean="0"/>
              <a:t>、日常操作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改参数，迁移等</a:t>
            </a:r>
            <a:endParaRPr kumimoji="1" lang="en-US" altLang="zh-CN" dirty="0"/>
          </a:p>
          <a:p>
            <a:r>
              <a:rPr kumimoji="1" lang="en-US" altLang="en-US" dirty="0"/>
              <a:t> </a:t>
            </a:r>
            <a:r>
              <a:rPr kumimoji="1" lang="en-US" altLang="en-US" dirty="0" smtClean="0"/>
              <a:t>      </a:t>
            </a:r>
            <a:r>
              <a:rPr kumimoji="1" lang="en-US" altLang="en-US" dirty="0" err="1" smtClean="0"/>
              <a:t>命令行</a:t>
            </a:r>
            <a:r>
              <a:rPr kumimoji="1" lang="en-US" altLang="zh-CN" dirty="0" err="1" smtClean="0"/>
              <a:t>SQLCommand</a:t>
            </a:r>
            <a:r>
              <a:rPr kumimoji="1" lang="en-US" altLang="zh-CN" dirty="0" err="1"/>
              <a:t>、</a:t>
            </a:r>
            <a:r>
              <a:rPr kumimoji="1" lang="en-US" altLang="zh-CN" dirty="0" err="1" smtClean="0"/>
              <a:t>ShellCommand</a:t>
            </a:r>
            <a:endParaRPr kumimoji="1" lang="en-US" altLang="zh-CN" dirty="0"/>
          </a:p>
          <a:p>
            <a:r>
              <a:rPr kumimoji="1" lang="en-US" altLang="zh-CN" dirty="0" smtClean="0"/>
              <a:t>4</a:t>
            </a:r>
            <a:r>
              <a:rPr kumimoji="1" lang="zh-CN" altLang="en-US" dirty="0" smtClean="0"/>
              <a:t>、扩容、升级白屏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992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31" y="1681051"/>
            <a:ext cx="5139364" cy="14161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5" y="4968934"/>
            <a:ext cx="8740295" cy="18873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1264"/>
            <a:ext cx="3396030" cy="1785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7" y="0"/>
            <a:ext cx="9144000" cy="13673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247264"/>
            <a:ext cx="9086275" cy="21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err="1" smtClean="0"/>
              <a:t>效率-智能运维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4837" y="1600201"/>
            <a:ext cx="2721284" cy="1965595"/>
          </a:xfrm>
        </p:spPr>
        <p:txBody>
          <a:bodyPr/>
          <a:lstStyle/>
          <a:p>
            <a:r>
              <a:rPr kumimoji="1" lang="en-US" altLang="zh-CN" dirty="0" smtClean="0"/>
              <a:t>Robot</a:t>
            </a:r>
          </a:p>
          <a:p>
            <a:r>
              <a:rPr kumimoji="1" lang="en-US" altLang="zh-CN" dirty="0" smtClean="0"/>
              <a:t>Brain</a:t>
            </a:r>
          </a:p>
          <a:p>
            <a:r>
              <a:rPr kumimoji="1" lang="zh-CN" altLang="en-US" dirty="0"/>
              <a:t>巡检系统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847628" y="1857006"/>
            <a:ext cx="116070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数据采集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6297291" y="1857006"/>
            <a:ext cx="116070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数据采集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7733300" y="1857006"/>
            <a:ext cx="116070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数据采集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6229016" y="2692133"/>
            <a:ext cx="116070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0000"/>
                </a:solidFill>
              </a:rPr>
              <a:t>Brain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752043" y="4275848"/>
            <a:ext cx="133603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告警记录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7419227" y="4275848"/>
            <a:ext cx="133603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F0000"/>
                </a:solidFill>
              </a:rPr>
              <a:t>巡检系统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42671" y="3340496"/>
            <a:ext cx="116070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DRDS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4752043" y="4912985"/>
            <a:ext cx="133603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0000"/>
                </a:solidFill>
              </a:rPr>
              <a:t>Robot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47659" y="5855168"/>
            <a:ext cx="133603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chemeClr val="bg1">
                    <a:lumMod val="95000"/>
                  </a:schemeClr>
                </a:solidFill>
              </a:rPr>
              <a:t>告警</a:t>
            </a:r>
            <a:endParaRPr kumimoji="1"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462385" y="4912985"/>
            <a:ext cx="1336039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2F2F2"/>
                </a:solidFill>
              </a:rPr>
              <a:t>预警</a:t>
            </a:r>
            <a:endParaRPr kumimoji="1" lang="zh-CN" altLang="en-US" dirty="0">
              <a:solidFill>
                <a:srgbClr val="F2F2F2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588175" y="1761425"/>
            <a:ext cx="4438007" cy="60080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9" name="直线箭头连接符 18"/>
          <p:cNvCxnSpPr>
            <a:stCxn id="17" idx="2"/>
            <a:endCxn id="8" idx="0"/>
          </p:cNvCxnSpPr>
          <p:nvPr/>
        </p:nvCxnSpPr>
        <p:spPr>
          <a:xfrm>
            <a:off x="6807179" y="2362226"/>
            <a:ext cx="2192" cy="329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>
            <a:stCxn id="8" idx="2"/>
          </p:cNvCxnSpPr>
          <p:nvPr/>
        </p:nvCxnSpPr>
        <p:spPr>
          <a:xfrm>
            <a:off x="6809371" y="3142733"/>
            <a:ext cx="0" cy="197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8" idx="1"/>
            <a:endCxn id="9" idx="0"/>
          </p:cNvCxnSpPr>
          <p:nvPr/>
        </p:nvCxnSpPr>
        <p:spPr>
          <a:xfrm rot="10800000" flipV="1">
            <a:off x="5420064" y="2917432"/>
            <a:ext cx="808953" cy="13584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11" idx="3"/>
            <a:endCxn id="10" idx="0"/>
          </p:cNvCxnSpPr>
          <p:nvPr/>
        </p:nvCxnSpPr>
        <p:spPr>
          <a:xfrm>
            <a:off x="7403380" y="3565796"/>
            <a:ext cx="683867" cy="7100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5417871" y="4639882"/>
            <a:ext cx="2192" cy="329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>
            <a:endCxn id="13" idx="0"/>
          </p:cNvCxnSpPr>
          <p:nvPr/>
        </p:nvCxnSpPr>
        <p:spPr>
          <a:xfrm>
            <a:off x="5415679" y="5299962"/>
            <a:ext cx="0" cy="555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>
            <a:off x="8087247" y="4639882"/>
            <a:ext cx="2192" cy="329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348296" y="4785985"/>
            <a:ext cx="160813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主机修复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SQLServer</a:t>
            </a:r>
            <a:r>
              <a:rPr kumimoji="1" lang="zh-CN" altLang="en-US" dirty="0" smtClean="0"/>
              <a:t>修复</a:t>
            </a:r>
            <a:endParaRPr kumimoji="1" lang="en-US" altLang="zh-CN" dirty="0" smtClean="0"/>
          </a:p>
          <a:p>
            <a:r>
              <a:rPr kumimoji="1" lang="en-US" altLang="zh-CN" dirty="0" smtClean="0"/>
              <a:t>MySQL</a:t>
            </a:r>
            <a:r>
              <a:rPr kumimoji="1" lang="zh-CN" altLang="en-US" dirty="0" smtClean="0"/>
              <a:t>修复</a:t>
            </a:r>
            <a:endParaRPr kumimoji="1" lang="en-US" altLang="zh-CN" dirty="0" smtClean="0"/>
          </a:p>
          <a:p>
            <a:r>
              <a:rPr kumimoji="1" lang="en-US" altLang="en-US" dirty="0" smtClean="0"/>
              <a:t>常态化</a:t>
            </a:r>
            <a:r>
              <a:rPr kumimoji="1" lang="zh-CN" altLang="en-US" dirty="0" smtClean="0"/>
              <a:t>迁移</a:t>
            </a:r>
            <a:endParaRPr kumimoji="1" lang="en-US" altLang="zh-CN" dirty="0" smtClean="0"/>
          </a:p>
          <a:p>
            <a:r>
              <a:rPr kumimoji="1" lang="en-US" altLang="en-US" dirty="0"/>
              <a:t>成功</a:t>
            </a:r>
            <a:r>
              <a:rPr kumimoji="1" lang="zh-CN" altLang="en-US" dirty="0"/>
              <a:t>率</a:t>
            </a:r>
            <a:r>
              <a:rPr kumimoji="1" lang="en-US" altLang="zh-CN" dirty="0"/>
              <a:t>92%</a:t>
            </a:r>
          </a:p>
          <a:p>
            <a:endParaRPr kumimoji="1" lang="en-US" altLang="zh-CN" dirty="0"/>
          </a:p>
        </p:txBody>
      </p:sp>
      <p:sp>
        <p:nvSpPr>
          <p:cNvPr id="41" name="圆角矩形 40"/>
          <p:cNvSpPr/>
          <p:nvPr/>
        </p:nvSpPr>
        <p:spPr>
          <a:xfrm>
            <a:off x="3249986" y="4785985"/>
            <a:ext cx="819325" cy="7168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/>
              <a:t>解析</a:t>
            </a:r>
            <a:endParaRPr kumimoji="1" lang="en-US" altLang="zh-CN" sz="1400" dirty="0" smtClean="0"/>
          </a:p>
          <a:p>
            <a:pPr algn="ctr"/>
            <a:r>
              <a:rPr kumimoji="1" lang="zh-CN" altLang="en-US" sz="1400" dirty="0" smtClean="0"/>
              <a:t>规则</a:t>
            </a:r>
            <a:endParaRPr kumimoji="1" lang="en-US" altLang="zh-CN" sz="1400" dirty="0" smtClean="0"/>
          </a:p>
          <a:p>
            <a:pPr algn="ctr"/>
            <a:r>
              <a:rPr kumimoji="1" lang="zh-CN" altLang="en-US" sz="1400" dirty="0" smtClean="0"/>
              <a:t>风控</a:t>
            </a:r>
            <a:endParaRPr kumimoji="1" lang="zh-CN" altLang="en-US" sz="1400" dirty="0"/>
          </a:p>
        </p:txBody>
      </p:sp>
      <p:cxnSp>
        <p:nvCxnSpPr>
          <p:cNvPr id="46" name="直线箭头连接符 45"/>
          <p:cNvCxnSpPr>
            <a:stCxn id="41" idx="3"/>
            <a:endCxn id="12" idx="1"/>
          </p:cNvCxnSpPr>
          <p:nvPr/>
        </p:nvCxnSpPr>
        <p:spPr>
          <a:xfrm flipV="1">
            <a:off x="4069311" y="5138285"/>
            <a:ext cx="682732" cy="61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3249986" y="5855168"/>
            <a:ext cx="819325" cy="45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Task</a:t>
            </a:r>
            <a:endParaRPr kumimoji="1" lang="zh-CN" altLang="en-US" dirty="0"/>
          </a:p>
        </p:txBody>
      </p:sp>
      <p:cxnSp>
        <p:nvCxnSpPr>
          <p:cNvPr id="35" name="直线箭头连接符 34"/>
          <p:cNvCxnSpPr>
            <a:stCxn id="41" idx="2"/>
            <a:endCxn id="25" idx="0"/>
          </p:cNvCxnSpPr>
          <p:nvPr/>
        </p:nvCxnSpPr>
        <p:spPr>
          <a:xfrm>
            <a:off x="3659649" y="5502869"/>
            <a:ext cx="0" cy="352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运维能力变成一种服务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en-US" dirty="0" smtClean="0"/>
              <a:t>杜康</a:t>
            </a:r>
            <a:r>
              <a:rPr kumimoji="1" lang="zh-CN" altLang="en-US" dirty="0" smtClean="0"/>
              <a:t>输出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快速部署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可信运维</a:t>
            </a:r>
            <a:endParaRPr kumimoji="1" lang="en-US" altLang="zh-CN" dirty="0" smtClean="0"/>
          </a:p>
          <a:p>
            <a:pPr lvl="1"/>
            <a:r>
              <a:rPr kumimoji="1" lang="en-US" altLang="en-US" dirty="0" smtClean="0"/>
              <a:t>智能运维</a:t>
            </a:r>
            <a:endParaRPr kumimoji="1" lang="en-US" altLang="zh-CN" dirty="0" smtClean="0"/>
          </a:p>
          <a:p>
            <a:r>
              <a:rPr kumimoji="1" lang="zh-CN" altLang="en-US" dirty="0" smtClean="0"/>
              <a:t>服务产品化</a:t>
            </a:r>
            <a:endParaRPr kumimoji="1" lang="en-US" altLang="zh-CN" dirty="0" smtClean="0"/>
          </a:p>
          <a:p>
            <a:pPr lvl="1"/>
            <a:r>
              <a:rPr kumimoji="1" lang="en-US" altLang="zh-CN" dirty="0" err="1" smtClean="0"/>
              <a:t>CloudDBA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DMS</a:t>
            </a:r>
          </a:p>
          <a:p>
            <a:pPr lvl="1"/>
            <a:r>
              <a:rPr kumimoji="1" lang="zh-CN" altLang="en-US" dirty="0" smtClean="0"/>
              <a:t>上云培训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 rot="20983044">
            <a:off x="3566544" y="2714514"/>
            <a:ext cx="510909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让天下没有难用的数据库！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34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419" y="0"/>
            <a:ext cx="7886700" cy="1325563"/>
          </a:xfrm>
        </p:spPr>
        <p:txBody>
          <a:bodyPr/>
          <a:lstStyle/>
          <a:p>
            <a:r>
              <a:rPr kumimoji="1" lang="en-US" altLang="zh-CN" dirty="0" err="1" smtClean="0"/>
              <a:t>CloudDBA</a:t>
            </a:r>
            <a:r>
              <a:rPr kumimoji="1" lang="en-US" altLang="en-US" dirty="0" err="1" smtClean="0"/>
              <a:t>的缘起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292"/>
            <a:ext cx="9144000" cy="54465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3" y="2984663"/>
            <a:ext cx="2052875" cy="1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自我介绍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Join 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TaobaoDBA</a:t>
            </a:r>
            <a:r>
              <a:rPr kumimoji="1" lang="en-US" altLang="zh-CN" dirty="0" smtClean="0"/>
              <a:t> Team @2008</a:t>
            </a:r>
          </a:p>
          <a:p>
            <a:r>
              <a:rPr kumimoji="1" lang="en-US" altLang="zh-CN" dirty="0" smtClean="0"/>
              <a:t>DE - IOE</a:t>
            </a:r>
          </a:p>
          <a:p>
            <a:r>
              <a:rPr kumimoji="1" lang="en-US" altLang="zh-CN" dirty="0" smtClean="0"/>
              <a:t>Auto OPS - </a:t>
            </a:r>
            <a:r>
              <a:rPr kumimoji="1" lang="en-US" altLang="zh-CN" dirty="0" err="1" smtClean="0"/>
              <a:t>DBFree</a:t>
            </a:r>
            <a:endParaRPr kumimoji="1" lang="en-US" altLang="zh-CN" dirty="0" smtClean="0"/>
          </a:p>
          <a:p>
            <a:r>
              <a:rPr kumimoji="1" lang="en-US" altLang="zh-CN" dirty="0" smtClean="0"/>
              <a:t>Infrastructure Tech</a:t>
            </a:r>
          </a:p>
          <a:p>
            <a:r>
              <a:rPr kumimoji="1" lang="en-US" altLang="zh-CN" dirty="0" err="1" smtClean="0"/>
              <a:t>Aliyun</a:t>
            </a:r>
            <a:r>
              <a:rPr kumimoji="1" lang="en-US" altLang="zh-CN" dirty="0" smtClean="0"/>
              <a:t> RDS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37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96" y="192646"/>
            <a:ext cx="7886700" cy="1325563"/>
          </a:xfrm>
        </p:spPr>
        <p:txBody>
          <a:bodyPr/>
          <a:lstStyle/>
          <a:p>
            <a:r>
              <a:rPr kumimoji="1" lang="en-US" altLang="zh-CN" dirty="0" err="1" smtClean="0"/>
              <a:t>CloudDBA</a:t>
            </a:r>
            <a:r>
              <a:rPr kumimoji="1" lang="zh-CN" altLang="en-US" dirty="0" smtClean="0"/>
              <a:t>诊断引擎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66" y="1608807"/>
            <a:ext cx="5061033" cy="20779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79" y="4609667"/>
            <a:ext cx="4745350" cy="1473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8808"/>
            <a:ext cx="4082966" cy="3957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6121668"/>
            <a:ext cx="7391400" cy="5650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16855" y="9721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FF6600"/>
                </a:solidFill>
              </a:rPr>
              <a:t>性能</a:t>
            </a:r>
            <a:endParaRPr kumimoji="1" lang="zh-CN" alt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9072" y="98343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FF6600"/>
                </a:solidFill>
              </a:rPr>
              <a:t>空间</a:t>
            </a:r>
            <a:endParaRPr kumimoji="1" lang="zh-CN" alt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8579" y="99471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FF6600"/>
                </a:solidFill>
              </a:rPr>
              <a:t>连接</a:t>
            </a:r>
            <a:endParaRPr kumimoji="1" lang="zh-CN" alt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5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0695" y="3221665"/>
            <a:ext cx="6495142" cy="3211136"/>
          </a:xfrm>
          <a:ln w="63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defTabSz="457200">
              <a:buNone/>
            </a:pPr>
            <a:r>
              <a:rPr lang="en-US" altLang="zh-CN" sz="2000" dirty="0" smtClean="0"/>
              <a:t>1. </a:t>
            </a:r>
            <a:r>
              <a:rPr lang="zh-CN" altLang="en-US" sz="2000" dirty="0" smtClean="0"/>
              <a:t>单</a:t>
            </a:r>
            <a:r>
              <a:rPr lang="zh-CN" altLang="en-US" sz="2000" dirty="0"/>
              <a:t>表索引</a:t>
            </a:r>
            <a:r>
              <a:rPr lang="zh-CN" altLang="en-US" sz="2000" dirty="0" smtClean="0"/>
              <a:t>建议</a:t>
            </a:r>
            <a:endParaRPr lang="en-US" altLang="zh-CN" sz="2000" dirty="0" smtClean="0"/>
          </a:p>
          <a:p>
            <a:pPr marL="0" indent="0" defTabSz="457200">
              <a:buNone/>
            </a:pPr>
            <a:r>
              <a:rPr lang="en-US" altLang="zh-CN" sz="2000" dirty="0" smtClean="0"/>
              <a:t>2. </a:t>
            </a:r>
            <a:r>
              <a:rPr lang="zh-CN" altLang="en-US" sz="2000" dirty="0" smtClean="0"/>
              <a:t>多</a:t>
            </a:r>
            <a:r>
              <a:rPr lang="zh-CN" altLang="en-US" sz="2000" dirty="0"/>
              <a:t>表</a:t>
            </a:r>
            <a:r>
              <a:rPr lang="zh-CN" altLang="en-US" sz="2000" dirty="0" smtClean="0"/>
              <a:t>连接索引建议</a:t>
            </a:r>
            <a:endParaRPr lang="en-US" altLang="zh-CN" sz="2000" dirty="0" smtClean="0"/>
          </a:p>
          <a:p>
            <a:pPr marL="0" indent="0" defTabSz="457200">
              <a:buNone/>
            </a:pPr>
            <a:r>
              <a:rPr lang="en-US" altLang="zh-CN" sz="2000" dirty="0"/>
              <a:t>3. order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索引建议</a:t>
            </a:r>
            <a:endParaRPr lang="en-US" altLang="zh-CN" sz="2000" dirty="0" smtClean="0"/>
          </a:p>
          <a:p>
            <a:pPr marL="0" indent="0" defTabSz="457200">
              <a:buNone/>
            </a:pPr>
            <a:r>
              <a:rPr lang="en-US" altLang="zh-CN" sz="2000" dirty="0" smtClean="0"/>
              <a:t>4. </a:t>
            </a:r>
            <a:r>
              <a:rPr lang="zh-CN" altLang="en-US" sz="2000" dirty="0" smtClean="0"/>
              <a:t>函数的检测</a:t>
            </a:r>
            <a:r>
              <a:rPr lang="zh-CN" altLang="en-US" sz="2000" dirty="0"/>
              <a:t>及</a:t>
            </a:r>
            <a:r>
              <a:rPr lang="zh-CN" altLang="en-US" sz="2000" dirty="0" smtClean="0"/>
              <a:t>建议</a:t>
            </a:r>
            <a:endParaRPr lang="en-US" altLang="zh-CN" sz="2000" dirty="0" smtClean="0"/>
          </a:p>
          <a:p>
            <a:pPr marL="0" indent="0" defTabSz="457200">
              <a:buNone/>
            </a:pPr>
            <a:r>
              <a:rPr lang="en-US" altLang="zh-CN" sz="2000" dirty="0" smtClean="0"/>
              <a:t>5. </a:t>
            </a:r>
            <a:r>
              <a:rPr lang="zh-CN" altLang="en-US" sz="2000" dirty="0" smtClean="0"/>
              <a:t>隐</a:t>
            </a:r>
            <a:r>
              <a:rPr lang="zh-CN" altLang="en-US" sz="2000" dirty="0"/>
              <a:t>式转换</a:t>
            </a:r>
            <a:r>
              <a:rPr lang="zh-CN" altLang="en-US" sz="2000" dirty="0" smtClean="0"/>
              <a:t>的检测及建议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6600"/>
                </a:solidFill>
              </a:rPr>
              <a:t>where a = ‘1’;</a:t>
            </a:r>
            <a:endParaRPr lang="en-US" altLang="zh-CN" sz="2000" dirty="0" smtClean="0">
              <a:solidFill>
                <a:srgbClr val="FF6600"/>
              </a:solidFill>
            </a:endParaRPr>
          </a:p>
          <a:p>
            <a:pPr marL="0" indent="0" defTabSz="457200">
              <a:buNone/>
            </a:pPr>
            <a:r>
              <a:rPr lang="en-US" altLang="zh-CN" sz="2000" dirty="0" smtClean="0"/>
              <a:t>6. </a:t>
            </a:r>
            <a:r>
              <a:rPr lang="zh-CN" altLang="en-US" sz="2000" dirty="0" smtClean="0"/>
              <a:t>数据</a:t>
            </a:r>
            <a:r>
              <a:rPr lang="zh-CN" altLang="en-US" sz="2000" dirty="0"/>
              <a:t>空间，日志空间和临时空间</a:t>
            </a:r>
            <a:r>
              <a:rPr lang="zh-CN" altLang="en-US" sz="2000" dirty="0" smtClean="0"/>
              <a:t>诊断</a:t>
            </a:r>
            <a:endParaRPr lang="en-US" altLang="zh-CN" sz="2000" dirty="0" smtClean="0"/>
          </a:p>
          <a:p>
            <a:pPr marL="0" indent="0" defTabSz="457200">
              <a:buNone/>
            </a:pPr>
            <a:r>
              <a:rPr lang="en-US" altLang="zh-CN" sz="2000" dirty="0" smtClean="0"/>
              <a:t>7. </a:t>
            </a:r>
            <a:r>
              <a:rPr lang="zh-CN" altLang="en-US" sz="2000" dirty="0" smtClean="0"/>
              <a:t>定时和实时诊断</a:t>
            </a:r>
            <a:endParaRPr lang="en-US" altLang="zh-CN" sz="2000" dirty="0" smtClean="0"/>
          </a:p>
          <a:p>
            <a:pPr marL="0" indent="0" defTabSz="457200">
              <a:buNone/>
            </a:pPr>
            <a:r>
              <a:rPr lang="en-US" altLang="zh-CN" sz="2000" dirty="0" smtClean="0"/>
              <a:t>8. </a:t>
            </a:r>
            <a:r>
              <a:rPr lang="zh-CN" altLang="en-US" sz="2000" dirty="0" smtClean="0"/>
              <a:t>慢</a:t>
            </a:r>
            <a:r>
              <a:rPr lang="en-US" altLang="zh-CN" sz="2000" dirty="0" smtClean="0"/>
              <a:t>SQL</a:t>
            </a:r>
            <a:r>
              <a:rPr lang="zh-CN" altLang="en-US" sz="2000" dirty="0" smtClean="0"/>
              <a:t>格式化输出</a:t>
            </a:r>
            <a:endParaRPr lang="zh-CN" altLang="en-US" sz="2000" dirty="0"/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>
          <a:xfrm>
            <a:off x="338138" y="0"/>
            <a:ext cx="7772400" cy="97245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4000">
                <a:solidFill>
                  <a:srgbClr val="002060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en-US" altLang="zh-CN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RDS</a:t>
            </a:r>
            <a:r>
              <a:rPr kumimoji="1" lang="zh-CN" alt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自动化诊断产品</a:t>
            </a:r>
            <a:r>
              <a:rPr kumimoji="1" lang="en-US" altLang="zh-CN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Cloud DBA</a:t>
            </a:r>
            <a:endParaRPr kumimoji="1" lang="zh-CN" alt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72457"/>
            <a:ext cx="9158514" cy="992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7364" y="2565400"/>
            <a:ext cx="735919" cy="3856663"/>
          </a:xfrm>
          <a:prstGeom prst="roundRect">
            <a:avLst/>
          </a:prstGeom>
          <a:ln w="6350" cmpd="sng"/>
          <a:scene3d>
            <a:camera prst="orthographicFront">
              <a:rot lat="0" lon="20399994" rev="0"/>
            </a:camera>
            <a:lightRig rig="threePt" dir="t"/>
          </a:scene3d>
          <a:sp3d z="69850" extrusionH="165100" contourW="25400">
            <a:extrusionClr>
              <a:srgbClr val="002060"/>
            </a:extrusionClr>
            <a:contourClr>
              <a:schemeClr val="accent5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一期实现功能</a:t>
            </a:r>
            <a:r>
              <a:rPr lang="en-US" altLang="zh-CN" sz="3200" dirty="0"/>
              <a:t>:</a:t>
            </a:r>
          </a:p>
          <a:p>
            <a:pPr algn="ctr"/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5144" y="1384832"/>
            <a:ext cx="6940000" cy="954107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让阿里云的用户在使用</a:t>
            </a:r>
            <a:r>
              <a:rPr lang="en-US" altLang="zh-CN" sz="2800" dirty="0"/>
              <a:t>RDS </a:t>
            </a:r>
            <a:r>
              <a:rPr lang="zh-CN" altLang="en-US" sz="2800" dirty="0"/>
              <a:t>时能获得与专业</a:t>
            </a:r>
            <a:r>
              <a:rPr lang="en-US" altLang="zh-CN" sz="2800" dirty="0"/>
              <a:t>DBA </a:t>
            </a:r>
            <a:r>
              <a:rPr lang="zh-CN" altLang="en-US" sz="2800" dirty="0"/>
              <a:t>贴身服务相同的体验。</a:t>
            </a:r>
            <a:endParaRPr lang="en-US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0" y="2915112"/>
            <a:ext cx="9158514" cy="992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56464" y="1259542"/>
            <a:ext cx="1505176" cy="1204685"/>
          </a:xfrm>
          <a:prstGeom prst="ellipse">
            <a:avLst/>
          </a:prstGeom>
          <a:gradFill>
            <a:gsLst>
              <a:gs pos="0">
                <a:srgbClr val="FF0000"/>
              </a:gs>
              <a:gs pos="0">
                <a:srgbClr val="FF000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6350" cmpd="sng"/>
          <a:scene3d>
            <a:camera prst="orthographicFront">
              <a:rot lat="0" lon="20399994" rev="0"/>
            </a:camera>
            <a:lightRig rig="threePt" dir="t"/>
          </a:scene3d>
          <a:sp3d z="69850" extrusionH="165100" contourW="25400">
            <a:extrusionClr>
              <a:srgbClr val="FF0000"/>
            </a:extrusionClr>
            <a:contourClr>
              <a:schemeClr val="accent5">
                <a:lumMod val="50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dirty="0" smtClean="0"/>
              <a:t>目标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04464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 noChangeArrowheads="1"/>
          </p:cNvSpPr>
          <p:nvPr/>
        </p:nvSpPr>
        <p:spPr>
          <a:xfrm>
            <a:off x="165705" y="0"/>
            <a:ext cx="7112000" cy="102206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3200" dirty="0" smtClean="0"/>
              <a:t>索引</a:t>
            </a:r>
            <a:r>
              <a:rPr kumimoji="1" lang="zh-CN" altLang="en-US" sz="3200" dirty="0"/>
              <a:t>建议</a:t>
            </a:r>
            <a:r>
              <a:rPr kumimoji="1" lang="zh-CN" altLang="zh-CN" sz="3200" dirty="0" smtClean="0"/>
              <a:t>1</a:t>
            </a:r>
            <a:r>
              <a:rPr kumimoji="1" lang="zh-CN" altLang="en-US" sz="3200" dirty="0"/>
              <a:t>：单表</a:t>
            </a:r>
            <a:r>
              <a:rPr kumimoji="1" lang="zh-CN" altLang="en-US" sz="3200" dirty="0" smtClean="0"/>
              <a:t>索引建议</a:t>
            </a:r>
            <a:endParaRPr kumimoji="1"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1071234"/>
            <a:ext cx="9158514" cy="992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8484" y="4089886"/>
            <a:ext cx="8614230" cy="223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smtClean="0"/>
              <a:t>1. </a:t>
            </a:r>
            <a:r>
              <a:rPr lang="zh-CN" altLang="zh-CN" sz="2000" dirty="0" smtClean="0"/>
              <a:t>单</a:t>
            </a:r>
            <a:r>
              <a:rPr lang="zh-CN" altLang="zh-CN" sz="2000" dirty="0"/>
              <a:t>表上的本地谓词，获取涉及到的索引字段</a:t>
            </a:r>
            <a:endParaRPr lang="en-US" altLang="zh-CN" sz="2000" dirty="0"/>
          </a:p>
          <a:p>
            <a:r>
              <a:rPr lang="en-US" altLang="zh-CN" sz="2000" dirty="0" smtClean="0"/>
              <a:t>2. </a:t>
            </a:r>
            <a:r>
              <a:rPr lang="zh-CN" altLang="zh-CN" sz="2000" dirty="0" smtClean="0"/>
              <a:t>对</a:t>
            </a:r>
            <a:r>
              <a:rPr lang="zh-CN" altLang="zh-CN" sz="2000" dirty="0"/>
              <a:t>所有谓词进行分类，分为等值谓词，</a:t>
            </a:r>
            <a:r>
              <a:rPr lang="en-US" altLang="zh-CN" sz="2000" dirty="0"/>
              <a:t>IN</a:t>
            </a:r>
            <a:r>
              <a:rPr lang="zh-CN" altLang="zh-CN" sz="2000" dirty="0"/>
              <a:t>类型谓词和范围</a:t>
            </a:r>
            <a:r>
              <a:rPr lang="zh-CN" altLang="zh-CN" sz="2000" dirty="0" smtClean="0"/>
              <a:t>谓词</a:t>
            </a:r>
            <a:endParaRPr lang="en-US" altLang="zh-CN" sz="2000" dirty="0" smtClean="0"/>
          </a:p>
          <a:p>
            <a:r>
              <a:rPr lang="en-US" altLang="zh-CN" sz="2000" dirty="0" smtClean="0"/>
              <a:t>3. </a:t>
            </a:r>
            <a:r>
              <a:rPr lang="zh-CN" altLang="en-US" sz="2000" dirty="0" smtClean="0"/>
              <a:t>计算</a:t>
            </a:r>
            <a:r>
              <a:rPr lang="zh-CN" altLang="zh-CN" sz="2000" dirty="0"/>
              <a:t>等值谓词</a:t>
            </a:r>
            <a:r>
              <a:rPr lang="zh-CN" altLang="en-US" sz="2000" dirty="0"/>
              <a:t>和</a:t>
            </a:r>
            <a:r>
              <a:rPr lang="en-US" altLang="zh-CN" sz="2000" dirty="0"/>
              <a:t>IN</a:t>
            </a:r>
            <a:r>
              <a:rPr lang="zh-CN" altLang="en-US" sz="2000" dirty="0"/>
              <a:t>类型</a:t>
            </a:r>
            <a:r>
              <a:rPr lang="zh-CN" altLang="en-US" sz="2000" dirty="0" smtClean="0"/>
              <a:t>谓词的过滤性，并排序</a:t>
            </a:r>
            <a:endParaRPr lang="en-US" altLang="zh-CN" sz="2000" dirty="0" smtClean="0"/>
          </a:p>
          <a:p>
            <a:r>
              <a:rPr lang="en-US" altLang="zh-CN" sz="2000" dirty="0" smtClean="0"/>
              <a:t>4. </a:t>
            </a:r>
            <a:r>
              <a:rPr lang="zh-CN" altLang="en-US" sz="2000" dirty="0" smtClean="0"/>
              <a:t>考虑</a:t>
            </a:r>
            <a:r>
              <a:rPr lang="zh-CN" altLang="zh-CN" sz="2000" dirty="0"/>
              <a:t>范围谓词涉及的</a:t>
            </a:r>
            <a:r>
              <a:rPr lang="zh-CN" altLang="zh-CN" sz="2000" dirty="0" smtClean="0"/>
              <a:t>字段</a:t>
            </a:r>
            <a:endParaRPr lang="en-US" altLang="zh-CN" sz="2000" dirty="0" smtClean="0"/>
          </a:p>
          <a:p>
            <a:r>
              <a:rPr lang="en-US" altLang="en-US" sz="2000" dirty="0" smtClean="0"/>
              <a:t>5. </a:t>
            </a:r>
            <a:r>
              <a:rPr lang="zh-CN" altLang="en-US" sz="2000" dirty="0" smtClean="0"/>
              <a:t>检查</a:t>
            </a:r>
            <a:r>
              <a:rPr lang="zh-CN" altLang="zh-CN" sz="2000" dirty="0" smtClean="0"/>
              <a:t>该</a:t>
            </a:r>
            <a:r>
              <a:rPr lang="zh-CN" altLang="zh-CN" sz="2000" dirty="0"/>
              <a:t>索引字段是某已建索引的前缀</a:t>
            </a:r>
            <a:r>
              <a:rPr lang="zh-CN" altLang="zh-CN" sz="2000" dirty="0" smtClean="0"/>
              <a:t>字段</a:t>
            </a:r>
            <a:endParaRPr lang="en-US" altLang="zh-CN" sz="2000" dirty="0" smtClean="0"/>
          </a:p>
          <a:p>
            <a:r>
              <a:rPr lang="en-US" altLang="en-US" sz="2000" dirty="0" smtClean="0"/>
              <a:t>6. </a:t>
            </a:r>
            <a:r>
              <a:rPr lang="zh-CN" altLang="en-US" sz="2000" dirty="0" smtClean="0"/>
              <a:t>检查是否某</a:t>
            </a:r>
            <a:r>
              <a:rPr lang="zh-CN" altLang="zh-CN" sz="2000" dirty="0" smtClean="0"/>
              <a:t>已</a:t>
            </a:r>
            <a:r>
              <a:rPr lang="zh-CN" altLang="zh-CN" sz="2000" dirty="0"/>
              <a:t>建唯一索引的字段是该索引的前缀字段</a:t>
            </a:r>
            <a:endParaRPr lang="en-US" alt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4" y="1270000"/>
            <a:ext cx="8317444" cy="2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上箭头 9"/>
          <p:cNvSpPr/>
          <p:nvPr/>
        </p:nvSpPr>
        <p:spPr>
          <a:xfrm>
            <a:off x="3753687" y="3598988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54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让天下没有难用的数据库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3" y="4693164"/>
            <a:ext cx="4949686" cy="13678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1434" y="1803190"/>
            <a:ext cx="495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/>
                <a:ea typeface="微软雅黑"/>
                <a:cs typeface="微软雅黑"/>
              </a:rPr>
              <a:t>索引建议覆盖率 </a:t>
            </a:r>
            <a:r>
              <a:rPr lang="en-US" altLang="zh-CN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77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%  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索引建议有效率 </a:t>
            </a:r>
            <a:r>
              <a:rPr lang="en-US" altLang="zh-CN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80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%</a:t>
            </a:r>
            <a:endParaRPr lang="en-US" altLang="zh-CN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9" y="2404202"/>
            <a:ext cx="8542523" cy="18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295" y="0"/>
            <a:ext cx="7886700" cy="1325563"/>
          </a:xfrm>
        </p:spPr>
        <p:txBody>
          <a:bodyPr/>
          <a:lstStyle/>
          <a:p>
            <a:r>
              <a:rPr kumimoji="1" lang="en-US" altLang="zh-CN" dirty="0" smtClean="0"/>
              <a:t>DMS-</a:t>
            </a:r>
            <a:r>
              <a:rPr kumimoji="1" lang="zh-CN" altLang="en-US" dirty="0" smtClean="0"/>
              <a:t>云数据库工作台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384"/>
            <a:ext cx="9144000" cy="29463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487" y="4328494"/>
            <a:ext cx="4914958" cy="25187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8494"/>
            <a:ext cx="4055655" cy="25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1675080" y="3033060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RDS API</a:t>
            </a:r>
            <a:endParaRPr kumimoji="1"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1675080" y="2337185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OpenAPI</a:t>
            </a:r>
            <a:endParaRPr kumimoji="1"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1675080" y="3990075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SLB</a:t>
            </a:r>
            <a:endParaRPr kumimoji="1" lang="zh-CN" altLang="en-US" dirty="0"/>
          </a:p>
        </p:txBody>
      </p:sp>
      <p:sp>
        <p:nvSpPr>
          <p:cNvPr id="46" name="圆角矩形 45"/>
          <p:cNvSpPr/>
          <p:nvPr/>
        </p:nvSpPr>
        <p:spPr>
          <a:xfrm>
            <a:off x="1675080" y="4706837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中间层</a:t>
            </a:r>
            <a:endParaRPr kumimoji="1"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1675080" y="5347006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DBNode</a:t>
            </a:r>
            <a:endParaRPr kumimoji="1" lang="zh-CN" altLang="en-US" dirty="0"/>
          </a:p>
        </p:txBody>
      </p:sp>
      <p:sp>
        <p:nvSpPr>
          <p:cNvPr id="48" name="圆角矩形 47"/>
          <p:cNvSpPr/>
          <p:nvPr/>
        </p:nvSpPr>
        <p:spPr>
          <a:xfrm>
            <a:off x="1297891" y="3901510"/>
            <a:ext cx="2367728" cy="26248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106271" y="4347694"/>
            <a:ext cx="492443" cy="16737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2000" b="1" dirty="0" smtClean="0"/>
              <a:t>RDS</a:t>
            </a:r>
            <a:r>
              <a:rPr kumimoji="1" lang="zh-CN" altLang="en-US" sz="2000" b="1" dirty="0" smtClean="0"/>
              <a:t> 控制系统</a:t>
            </a:r>
            <a:endParaRPr kumimoji="1" lang="zh-CN" altLang="en-US" sz="2000" b="1" dirty="0"/>
          </a:p>
        </p:txBody>
      </p:sp>
      <p:sp>
        <p:nvSpPr>
          <p:cNvPr id="52" name="圆角矩形 51"/>
          <p:cNvSpPr/>
          <p:nvPr/>
        </p:nvSpPr>
        <p:spPr>
          <a:xfrm>
            <a:off x="1675080" y="6021490"/>
            <a:ext cx="1431191" cy="5048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BAK</a:t>
            </a:r>
            <a:endParaRPr kumimoji="1" lang="zh-CN" altLang="en-US" dirty="0"/>
          </a:p>
        </p:txBody>
      </p:sp>
      <p:sp>
        <p:nvSpPr>
          <p:cNvPr id="53" name="圆角矩形 52"/>
          <p:cNvSpPr/>
          <p:nvPr/>
        </p:nvSpPr>
        <p:spPr>
          <a:xfrm>
            <a:off x="4631107" y="1988221"/>
            <a:ext cx="1409505" cy="486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/>
              <a:t>工单系统</a:t>
            </a:r>
            <a:endParaRPr kumimoji="1" lang="zh-CN" altLang="en-US" dirty="0"/>
          </a:p>
        </p:txBody>
      </p:sp>
      <p:sp>
        <p:nvSpPr>
          <p:cNvPr id="54" name="圆角矩形 53"/>
          <p:cNvSpPr/>
          <p:nvPr/>
        </p:nvSpPr>
        <p:spPr>
          <a:xfrm>
            <a:off x="1675080" y="1542604"/>
            <a:ext cx="1431191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官网</a:t>
            </a:r>
            <a:r>
              <a:rPr kumimoji="1" lang="en-US" altLang="zh-CN" dirty="0"/>
              <a:t>Portal</a:t>
            </a:r>
            <a:endParaRPr kumimoji="1" lang="zh-CN" altLang="en-US" dirty="0"/>
          </a:p>
        </p:txBody>
      </p:sp>
      <p:cxnSp>
        <p:nvCxnSpPr>
          <p:cNvPr id="55" name="直线箭头连接符 54"/>
          <p:cNvCxnSpPr>
            <a:endCxn id="41" idx="3"/>
          </p:cNvCxnSpPr>
          <p:nvPr/>
        </p:nvCxnSpPr>
        <p:spPr>
          <a:xfrm flipH="1">
            <a:off x="3106271" y="3298928"/>
            <a:ext cx="1611695" cy="16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4546326" y="4787944"/>
            <a:ext cx="1579067" cy="8237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数据采集</a:t>
            </a:r>
            <a:endParaRPr kumimoji="1" lang="zh-CN" altLang="en-US" dirty="0"/>
          </a:p>
        </p:txBody>
      </p:sp>
      <p:cxnSp>
        <p:nvCxnSpPr>
          <p:cNvPr id="57" name="直线箭头连接符 56"/>
          <p:cNvCxnSpPr>
            <a:stCxn id="56" idx="1"/>
            <a:endCxn id="48" idx="3"/>
          </p:cNvCxnSpPr>
          <p:nvPr/>
        </p:nvCxnSpPr>
        <p:spPr>
          <a:xfrm flipH="1">
            <a:off x="3665619" y="5199810"/>
            <a:ext cx="880707" cy="14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/>
          <p:cNvCxnSpPr>
            <a:stCxn id="43" idx="2"/>
            <a:endCxn id="41" idx="0"/>
          </p:cNvCxnSpPr>
          <p:nvPr/>
        </p:nvCxnSpPr>
        <p:spPr>
          <a:xfrm>
            <a:off x="2390676" y="2901546"/>
            <a:ext cx="0" cy="131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/>
          <p:cNvCxnSpPr>
            <a:stCxn id="41" idx="2"/>
          </p:cNvCxnSpPr>
          <p:nvPr/>
        </p:nvCxnSpPr>
        <p:spPr>
          <a:xfrm>
            <a:off x="2390676" y="3597421"/>
            <a:ext cx="0" cy="26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圆角矩形 61"/>
          <p:cNvSpPr/>
          <p:nvPr/>
        </p:nvSpPr>
        <p:spPr>
          <a:xfrm>
            <a:off x="6154251" y="2936399"/>
            <a:ext cx="1220702" cy="7293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Robot</a:t>
            </a:r>
            <a:endParaRPr kumimoji="1" lang="zh-CN" altLang="en-US" dirty="0"/>
          </a:p>
        </p:txBody>
      </p:sp>
      <p:cxnSp>
        <p:nvCxnSpPr>
          <p:cNvPr id="64" name="直线箭头连接符 63"/>
          <p:cNvCxnSpPr>
            <a:stCxn id="53" idx="2"/>
          </p:cNvCxnSpPr>
          <p:nvPr/>
        </p:nvCxnSpPr>
        <p:spPr>
          <a:xfrm>
            <a:off x="5335860" y="2474472"/>
            <a:ext cx="1039" cy="457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/>
        </p:nvSpPr>
        <p:spPr>
          <a:xfrm>
            <a:off x="225107" y="1540139"/>
            <a:ext cx="1220702" cy="5643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DMS</a:t>
            </a:r>
            <a:endParaRPr kumimoji="1" lang="zh-CN" altLang="en-US" dirty="0"/>
          </a:p>
        </p:txBody>
      </p:sp>
      <p:cxnSp>
        <p:nvCxnSpPr>
          <p:cNvPr id="66" name="肘形连接符 65"/>
          <p:cNvCxnSpPr>
            <a:stCxn id="65" idx="2"/>
            <a:endCxn id="44" idx="1"/>
          </p:cNvCxnSpPr>
          <p:nvPr/>
        </p:nvCxnSpPr>
        <p:spPr>
          <a:xfrm rot="16200000" flipH="1">
            <a:off x="171391" y="2768567"/>
            <a:ext cx="2167756" cy="8396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/>
          <p:cNvCxnSpPr>
            <a:stCxn id="54" idx="1"/>
            <a:endCxn id="65" idx="3"/>
          </p:cNvCxnSpPr>
          <p:nvPr/>
        </p:nvCxnSpPr>
        <p:spPr>
          <a:xfrm flipH="1" flipV="1">
            <a:off x="1445809" y="1822320"/>
            <a:ext cx="229271" cy="2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线箭头连接符 67"/>
          <p:cNvCxnSpPr>
            <a:endCxn id="56" idx="0"/>
          </p:cNvCxnSpPr>
          <p:nvPr/>
        </p:nvCxnSpPr>
        <p:spPr>
          <a:xfrm flipH="1">
            <a:off x="5335860" y="3665713"/>
            <a:ext cx="1039" cy="1122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线箭头连接符 68"/>
          <p:cNvCxnSpPr>
            <a:stCxn id="54" idx="2"/>
            <a:endCxn id="43" idx="0"/>
          </p:cNvCxnSpPr>
          <p:nvPr/>
        </p:nvCxnSpPr>
        <p:spPr>
          <a:xfrm>
            <a:off x="2390676" y="2106965"/>
            <a:ext cx="0" cy="23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图片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7" y="154450"/>
            <a:ext cx="1434345" cy="991708"/>
          </a:xfrm>
          <a:prstGeom prst="rect">
            <a:avLst/>
          </a:prstGeom>
        </p:spPr>
      </p:pic>
      <p:cxnSp>
        <p:nvCxnSpPr>
          <p:cNvPr id="71" name="直线箭头连接符 70"/>
          <p:cNvCxnSpPr>
            <a:stCxn id="70" idx="2"/>
            <a:endCxn id="54" idx="0"/>
          </p:cNvCxnSpPr>
          <p:nvPr/>
        </p:nvCxnSpPr>
        <p:spPr>
          <a:xfrm>
            <a:off x="1675080" y="1146158"/>
            <a:ext cx="715596" cy="396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/>
          <p:cNvCxnSpPr>
            <a:stCxn id="70" idx="2"/>
            <a:endCxn id="65" idx="0"/>
          </p:cNvCxnSpPr>
          <p:nvPr/>
        </p:nvCxnSpPr>
        <p:spPr>
          <a:xfrm flipH="1">
            <a:off x="835458" y="1146158"/>
            <a:ext cx="839622" cy="39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6" y="1916639"/>
            <a:ext cx="1014737" cy="970832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4546326" y="6040965"/>
            <a:ext cx="1579067" cy="5332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全链路监控</a:t>
            </a:r>
            <a:endParaRPr kumimoji="1" lang="zh-CN" altLang="en-US" dirty="0"/>
          </a:p>
        </p:txBody>
      </p:sp>
      <p:cxnSp>
        <p:nvCxnSpPr>
          <p:cNvPr id="75" name="直线箭头连接符 74"/>
          <p:cNvCxnSpPr>
            <a:stCxn id="56" idx="2"/>
            <a:endCxn id="74" idx="0"/>
          </p:cNvCxnSpPr>
          <p:nvPr/>
        </p:nvCxnSpPr>
        <p:spPr>
          <a:xfrm>
            <a:off x="5335860" y="5611676"/>
            <a:ext cx="0" cy="4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菱形 75"/>
          <p:cNvSpPr/>
          <p:nvPr/>
        </p:nvSpPr>
        <p:spPr>
          <a:xfrm>
            <a:off x="4580192" y="454735"/>
            <a:ext cx="1506515" cy="1085404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CloudDBA</a:t>
            </a:r>
            <a:endParaRPr kumimoji="1" lang="zh-CN" altLang="en-US" dirty="0"/>
          </a:p>
        </p:txBody>
      </p:sp>
      <p:cxnSp>
        <p:nvCxnSpPr>
          <p:cNvPr id="78" name="肘形连接符 77"/>
          <p:cNvCxnSpPr>
            <a:stCxn id="54" idx="3"/>
            <a:endCxn id="76" idx="1"/>
          </p:cNvCxnSpPr>
          <p:nvPr/>
        </p:nvCxnSpPr>
        <p:spPr>
          <a:xfrm flipV="1">
            <a:off x="3106271" y="997437"/>
            <a:ext cx="1473921" cy="8273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/>
          <p:cNvCxnSpPr>
            <a:stCxn id="76" idx="2"/>
            <a:endCxn id="53" idx="0"/>
          </p:cNvCxnSpPr>
          <p:nvPr/>
        </p:nvCxnSpPr>
        <p:spPr>
          <a:xfrm>
            <a:off x="5333450" y="1540139"/>
            <a:ext cx="2410" cy="448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8229600" y="3016747"/>
            <a:ext cx="914400" cy="56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告警</a:t>
            </a:r>
            <a:endParaRPr kumimoji="1" lang="zh-CN" altLang="en-US" dirty="0"/>
          </a:p>
        </p:txBody>
      </p:sp>
      <p:cxnSp>
        <p:nvCxnSpPr>
          <p:cNvPr id="84" name="直线箭头连接符 83"/>
          <p:cNvCxnSpPr>
            <a:stCxn id="62" idx="3"/>
            <a:endCxn id="82" idx="1"/>
          </p:cNvCxnSpPr>
          <p:nvPr/>
        </p:nvCxnSpPr>
        <p:spPr>
          <a:xfrm flipV="1">
            <a:off x="7374953" y="3298928"/>
            <a:ext cx="854647" cy="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>
            <a:stCxn id="74" idx="3"/>
            <a:endCxn id="62" idx="2"/>
          </p:cNvCxnSpPr>
          <p:nvPr/>
        </p:nvCxnSpPr>
        <p:spPr>
          <a:xfrm flipV="1">
            <a:off x="6125393" y="3665712"/>
            <a:ext cx="639209" cy="26418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组 86"/>
          <p:cNvGrpSpPr/>
          <p:nvPr/>
        </p:nvGrpSpPr>
        <p:grpSpPr>
          <a:xfrm>
            <a:off x="4508536" y="2868802"/>
            <a:ext cx="1604399" cy="840236"/>
            <a:chOff x="4250474" y="3021545"/>
            <a:chExt cx="1869969" cy="1104857"/>
          </a:xfrm>
        </p:grpSpPr>
        <p:sp>
          <p:nvSpPr>
            <p:cNvPr id="88" name="圆角矩形 87"/>
            <p:cNvSpPr/>
            <p:nvPr/>
          </p:nvSpPr>
          <p:spPr>
            <a:xfrm>
              <a:off x="4250474" y="3064954"/>
              <a:ext cx="1869969" cy="104951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杜康</a:t>
              </a:r>
              <a:endParaRPr kumimoji="1" lang="zh-CN" altLang="en-US" sz="1600" dirty="0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717967" y="3486310"/>
              <a:ext cx="467492" cy="628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en-US" sz="1600" dirty="0" smtClean="0"/>
                <a:t>诊断</a:t>
              </a:r>
              <a:endParaRPr kumimoji="1" lang="zh-CN" altLang="en-US" sz="1600" dirty="0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5185459" y="3486310"/>
              <a:ext cx="467492" cy="628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任务</a:t>
              </a:r>
              <a:endParaRPr kumimoji="1" lang="zh-CN" altLang="en-US" sz="1600" dirty="0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4260824" y="3493861"/>
              <a:ext cx="467493" cy="628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资源</a:t>
              </a:r>
              <a:endParaRPr kumimoji="1" lang="zh-CN" altLang="en-US" sz="1600" dirty="0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5644608" y="3478655"/>
              <a:ext cx="467493" cy="64774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发布</a:t>
              </a:r>
              <a:endParaRPr kumimoji="1" lang="zh-CN" altLang="en-US" sz="1600" dirty="0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516045" y="3021545"/>
              <a:ext cx="1410972" cy="445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杜康白屏化</a:t>
              </a:r>
              <a:endParaRPr kumimoji="1"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4" name="圆角矩形 93"/>
          <p:cNvSpPr/>
          <p:nvPr/>
        </p:nvSpPr>
        <p:spPr>
          <a:xfrm>
            <a:off x="249484" y="2104500"/>
            <a:ext cx="585974" cy="4583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DTS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258761" y="2430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稳定、效率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0207" y="10574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服务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阿里数据库团队的产品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42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6715"/>
            <a:ext cx="7302500" cy="51683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23532" y="9226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dirty="0" smtClean="0">
                <a:hlinkClick r:id="rId3"/>
              </a:rPr>
              <a:t>链接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38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Tips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en-US" dirty="0" smtClean="0"/>
              <a:t>小工具大做，大系统小做</a:t>
            </a:r>
          </a:p>
          <a:p>
            <a:r>
              <a:rPr kumimoji="1" lang="zh-CN" altLang="en-US" dirty="0"/>
              <a:t>维护产品的产品</a:t>
            </a:r>
            <a:r>
              <a:rPr kumimoji="1" lang="zh-CN" altLang="zh-CN" dirty="0" smtClean="0"/>
              <a:t>，</a:t>
            </a:r>
            <a:r>
              <a:rPr kumimoji="1" lang="zh-CN" altLang="en-US" dirty="0" smtClean="0"/>
              <a:t>做</a:t>
            </a:r>
            <a:r>
              <a:rPr kumimoji="1" lang="en-US" altLang="en-US" dirty="0" smtClean="0"/>
              <a:t>监</a:t>
            </a:r>
            <a:r>
              <a:rPr kumimoji="1" lang="en-US" altLang="en-US" dirty="0"/>
              <a:t>控的监</a:t>
            </a:r>
            <a:r>
              <a:rPr kumimoji="1" lang="en-US" altLang="en-US" dirty="0" smtClean="0"/>
              <a:t>控</a:t>
            </a:r>
          </a:p>
          <a:p>
            <a:r>
              <a:rPr kumimoji="1" lang="zh-CN" altLang="en-US" dirty="0" smtClean="0"/>
              <a:t>不以故障多为耻</a:t>
            </a:r>
            <a:r>
              <a:rPr kumimoji="1" lang="zh-CN" altLang="en-US" dirty="0"/>
              <a:t>，以恢复快为荣</a:t>
            </a:r>
            <a:endParaRPr kumimoji="1" lang="en-US" altLang="en-US" dirty="0"/>
          </a:p>
          <a:p>
            <a:endParaRPr kumimoji="1" lang="en-US" altLang="en-US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0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87" y="5017724"/>
            <a:ext cx="311726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48" y="1268760"/>
            <a:ext cx="3607339" cy="37489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5004048" cy="6858000"/>
          </a:xfrm>
          <a:prstGeom prst="rect">
            <a:avLst/>
          </a:prstGeom>
          <a:solidFill>
            <a:srgbClr val="5CC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prstClr val="white"/>
                </a:solidFill>
              </a:rPr>
              <a:t>Thank You</a:t>
            </a:r>
            <a:endParaRPr lang="zh-CN" altLang="en-US" sz="6000" b="1" dirty="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94874" cy="6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Agenda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企业数据库运维平台</a:t>
            </a:r>
            <a:endParaRPr kumimoji="1" lang="en-US" altLang="zh-CN" dirty="0" smtClean="0"/>
          </a:p>
          <a:p>
            <a:r>
              <a:rPr kumimoji="1" lang="zh-CN" altLang="en-US" dirty="0" smtClean="0"/>
              <a:t>云计算数据库服务的特点</a:t>
            </a:r>
            <a:endParaRPr kumimoji="1" lang="en-US" altLang="zh-CN" dirty="0" smtClean="0"/>
          </a:p>
          <a:p>
            <a:r>
              <a:rPr kumimoji="1" lang="en-US" altLang="zh-CN" dirty="0" smtClean="0"/>
              <a:t>RDS</a:t>
            </a:r>
            <a:r>
              <a:rPr kumimoji="1" lang="zh-CN" altLang="en-US" dirty="0" smtClean="0"/>
              <a:t>产品设计</a:t>
            </a:r>
            <a:endParaRPr kumimoji="1" lang="en-US" altLang="zh-CN" dirty="0" smtClean="0"/>
          </a:p>
          <a:p>
            <a:r>
              <a:rPr kumimoji="1" lang="zh-CN" altLang="en-US" dirty="0" smtClean="0"/>
              <a:t>云数据库运维体系搭建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DBA</a:t>
            </a:r>
            <a:r>
              <a:rPr kumimoji="1" lang="en-US" altLang="en-US" dirty="0" err="1" smtClean="0"/>
              <a:t>技术服务</a:t>
            </a:r>
            <a:r>
              <a:rPr kumimoji="1" lang="en-US" altLang="zh-CN" dirty="0" err="1" smtClean="0"/>
              <a:t>CloudDBA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689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企业数据库运维平台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基本运维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安装部署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高可用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备份恢复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监控</a:t>
            </a:r>
            <a:endParaRPr kumimoji="1" lang="en-US" altLang="zh-CN" dirty="0" smtClean="0"/>
          </a:p>
          <a:p>
            <a:r>
              <a:rPr kumimoji="1" lang="en-US" altLang="zh-CN" dirty="0" smtClean="0"/>
              <a:t>Plus</a:t>
            </a:r>
            <a:endParaRPr kumimoji="1" lang="en-US" altLang="zh-CN" dirty="0"/>
          </a:p>
          <a:p>
            <a:pPr lvl="1"/>
            <a:r>
              <a:rPr kumimoji="1" lang="zh-CN" altLang="en-US" dirty="0" smtClean="0"/>
              <a:t>迁移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扩容</a:t>
            </a:r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65" y="1926479"/>
            <a:ext cx="57531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7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企业运维</a:t>
            </a:r>
            <a:r>
              <a:rPr kumimoji="1" lang="en-US" altLang="en-US" dirty="0" smtClean="0"/>
              <a:t>平台</a:t>
            </a:r>
            <a:r>
              <a:rPr kumimoji="1" lang="zh-CN" altLang="en-US" dirty="0" smtClean="0"/>
              <a:t>特点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CN" altLang="en-US" dirty="0" smtClean="0"/>
              <a:t>强定制场景</a:t>
            </a:r>
            <a:endParaRPr kumimoji="1" lang="en-US" altLang="zh-CN" dirty="0" smtClean="0"/>
          </a:p>
          <a:p>
            <a:pPr lvl="1"/>
            <a:r>
              <a:rPr kumimoji="1" lang="en-US" altLang="zh-CN" dirty="0" err="1" smtClean="0"/>
              <a:t>DBFree</a:t>
            </a:r>
            <a:r>
              <a:rPr kumimoji="1" lang="zh-CN" altLang="en-US" dirty="0" smtClean="0"/>
              <a:t>任务模板</a:t>
            </a:r>
            <a:r>
              <a:rPr kumimoji="1" lang="en-US" altLang="zh-CN" dirty="0" smtClean="0"/>
              <a:t>90+</a:t>
            </a:r>
          </a:p>
          <a:p>
            <a:pPr lvl="1"/>
            <a:r>
              <a:rPr kumimoji="1" lang="zh-CN" altLang="en-US" dirty="0" smtClean="0"/>
              <a:t>异地多活</a:t>
            </a:r>
            <a:endParaRPr kumimoji="1" lang="en-US" altLang="zh-CN" dirty="0" smtClean="0"/>
          </a:p>
          <a:p>
            <a:pPr lvl="1"/>
            <a:r>
              <a:rPr kumimoji="1" lang="en-US" altLang="en-US" dirty="0"/>
              <a:t>高级业务逻辑封装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en-US" dirty="0" smtClean="0"/>
              <a:t>强流程和权限控制</a:t>
            </a:r>
          </a:p>
          <a:p>
            <a:endParaRPr kumimoji="1" lang="en-US" altLang="en-US" dirty="0" smtClean="0"/>
          </a:p>
          <a:p>
            <a:r>
              <a:rPr kumimoji="1" lang="zh-CN" altLang="en-US" dirty="0" smtClean="0"/>
              <a:t>挑战底层系统的兼容性和可扩展性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非技术因素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追求团队效率</a:t>
            </a:r>
            <a:r>
              <a:rPr kumimoji="1" lang="zh-CN" altLang="zh-CN" dirty="0" smtClean="0"/>
              <a:t>，</a:t>
            </a:r>
            <a:r>
              <a:rPr kumimoji="1" lang="zh-CN" altLang="en-US" dirty="0" smtClean="0"/>
              <a:t>功能设计受组织结构影响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没有最好的通用方案，只有最合适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4486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云计算特点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业务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既要，还要</a:t>
            </a:r>
            <a:endParaRPr lang="en-US" altLang="zh-CN" dirty="0" smtClean="0"/>
          </a:p>
          <a:p>
            <a:pPr lvl="1"/>
            <a:r>
              <a:rPr lang="zh-CN" altLang="en-US" dirty="0"/>
              <a:t>体量大</a:t>
            </a:r>
            <a:r>
              <a:rPr lang="zh-CN" altLang="zh-CN" dirty="0"/>
              <a:t>，</a:t>
            </a:r>
            <a:r>
              <a:rPr lang="zh-CN" altLang="en-US" dirty="0"/>
              <a:t>个体多</a:t>
            </a:r>
            <a:r>
              <a:rPr lang="en-US" altLang="zh-CN" dirty="0"/>
              <a:t>，</a:t>
            </a:r>
            <a:r>
              <a:rPr lang="zh-CN" altLang="en-US" dirty="0"/>
              <a:t>差异</a:t>
            </a:r>
            <a:r>
              <a:rPr lang="zh-CN" altLang="en-US" dirty="0" smtClean="0"/>
              <a:t>大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透明化</a:t>
            </a:r>
            <a:r>
              <a:rPr lang="en-US" altLang="zh-CN" dirty="0" smtClean="0"/>
              <a:t> </a:t>
            </a:r>
            <a:r>
              <a:rPr lang="zh-CN" altLang="en-US" dirty="0" smtClean="0">
                <a:sym typeface="Wingdings"/>
              </a:rPr>
              <a:t></a:t>
            </a:r>
            <a:r>
              <a:rPr lang="en-US" altLang="zh-CN" dirty="0" smtClean="0">
                <a:sym typeface="Wingdings"/>
              </a:rPr>
              <a:t> </a:t>
            </a:r>
            <a:r>
              <a:rPr lang="zh-CN" altLang="en-US" dirty="0" smtClean="0"/>
              <a:t>系统链路长</a:t>
            </a:r>
            <a:endParaRPr lang="en-US" altLang="zh-CN" dirty="0" smtClean="0"/>
          </a:p>
          <a:p>
            <a:pPr lvl="1"/>
            <a:r>
              <a:rPr lang="en-US" altLang="en-US" dirty="0" smtClean="0"/>
              <a:t>服务产品化 </a:t>
            </a:r>
            <a:r>
              <a:rPr lang="en-US" altLang="en-US" dirty="0" smtClean="0">
                <a:sym typeface="Wingdings"/>
              </a:rPr>
              <a:t> </a:t>
            </a:r>
            <a:r>
              <a:rPr lang="en-US" altLang="en-US" dirty="0" smtClean="0"/>
              <a:t>组件众多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服务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</a:t>
            </a:r>
            <a:r>
              <a:rPr lang="en-US" altLang="en-US" dirty="0" err="1" smtClean="0"/>
              <a:t>SLA均等</a:t>
            </a:r>
            <a:endParaRPr lang="en-US" altLang="zh-CN" dirty="0"/>
          </a:p>
          <a:p>
            <a:pPr lvl="1"/>
            <a:r>
              <a:rPr lang="zh-CN" altLang="en-US" dirty="0" smtClean="0"/>
              <a:t>服务要求响应快，喜欢</a:t>
            </a:r>
            <a:r>
              <a:rPr lang="en-US" altLang="zh-CN" dirty="0" smtClean="0"/>
              <a:t>1v1</a:t>
            </a:r>
            <a:r>
              <a:rPr lang="zh-CN" altLang="en-US" dirty="0" smtClean="0"/>
              <a:t>对话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95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运维变成</a:t>
            </a:r>
            <a:r>
              <a:rPr kumimoji="1" lang="zh-CN" altLang="en-US" dirty="0" smtClean="0"/>
              <a:t>产品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1461"/>
            <a:ext cx="8001000" cy="207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64" y="2752957"/>
            <a:ext cx="65786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用户眼中的</a:t>
            </a:r>
            <a:r>
              <a:rPr kumimoji="1" lang="en-US" altLang="zh-CN" dirty="0" smtClean="0"/>
              <a:t>RDS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22" y="2487749"/>
            <a:ext cx="2809147" cy="363220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1474874"/>
            <a:ext cx="8971601" cy="598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dirty="0" smtClean="0"/>
              <a:t>管理控制台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6658"/>
            <a:ext cx="6334853" cy="3894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8" y="7209604"/>
            <a:ext cx="6334853" cy="1819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9" y="6391747"/>
            <a:ext cx="8930632" cy="3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运维眼中的</a:t>
            </a:r>
            <a:r>
              <a:rPr kumimoji="1" lang="en-US" altLang="zh-CN" dirty="0" smtClean="0"/>
              <a:t>RDS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2554" y="2009974"/>
            <a:ext cx="67505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一坨机器、一大坨实例</a:t>
            </a:r>
            <a:r>
              <a:rPr lang="zh-CN" altLang="en-US" sz="3200" dirty="0" smtClean="0"/>
              <a:t>、</a:t>
            </a:r>
            <a:r>
              <a:rPr lang="en-US" altLang="en-US" sz="3200" dirty="0" smtClean="0"/>
              <a:t>几十</a:t>
            </a:r>
            <a:r>
              <a:rPr lang="zh-CN" altLang="en-US" sz="3200" dirty="0" smtClean="0"/>
              <a:t>个组</a:t>
            </a:r>
            <a:r>
              <a:rPr lang="zh-CN" altLang="en-US" sz="3200" dirty="0"/>
              <a:t>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24" y="2758220"/>
            <a:ext cx="6773803" cy="34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3439</TotalTime>
  <Words>612</Words>
  <Application>Microsoft Macintosh PowerPoint</Application>
  <PresentationFormat>全屏显示(4:3)</PresentationFormat>
  <Paragraphs>225</Paragraphs>
  <Slides>29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Office 主题</vt:lpstr>
      <vt:lpstr>自定义设计方案</vt:lpstr>
      <vt:lpstr>1_自定义设计方案</vt:lpstr>
      <vt:lpstr>1_Default Design</vt:lpstr>
      <vt:lpstr>3_自定义设计方案</vt:lpstr>
      <vt:lpstr>2_自定义设计方案</vt:lpstr>
      <vt:lpstr>4_自定义设计方案</vt:lpstr>
      <vt:lpstr>PowerPoint 演示文稿</vt:lpstr>
      <vt:lpstr>自我介绍</vt:lpstr>
      <vt:lpstr>Agenda</vt:lpstr>
      <vt:lpstr>企业数据库运维平台</vt:lpstr>
      <vt:lpstr>企业运维平台特点</vt:lpstr>
      <vt:lpstr>云计算特点</vt:lpstr>
      <vt:lpstr>运维变成产品</vt:lpstr>
      <vt:lpstr>用户眼中的RDS</vt:lpstr>
      <vt:lpstr>运维眼中的RDS</vt:lpstr>
      <vt:lpstr>PowerPoint 演示文稿</vt:lpstr>
      <vt:lpstr>一切的基础-可运维性要求</vt:lpstr>
      <vt:lpstr>PowerPoint 演示文稿</vt:lpstr>
      <vt:lpstr>杜康</vt:lpstr>
      <vt:lpstr>稳定-全链路监控</vt:lpstr>
      <vt:lpstr>安全-可信运维模式</vt:lpstr>
      <vt:lpstr>PowerPoint 演示文稿</vt:lpstr>
      <vt:lpstr>效率-智能运维</vt:lpstr>
      <vt:lpstr>运维能力变成一种服务</vt:lpstr>
      <vt:lpstr>CloudDBA的缘起</vt:lpstr>
      <vt:lpstr>CloudDBA诊断引擎</vt:lpstr>
      <vt:lpstr>PowerPoint 演示文稿</vt:lpstr>
      <vt:lpstr>PowerPoint 演示文稿</vt:lpstr>
      <vt:lpstr>让天下没有难用的数据库</vt:lpstr>
      <vt:lpstr>DMS-云数据库工作台</vt:lpstr>
      <vt:lpstr>PowerPoint 演示文稿</vt:lpstr>
      <vt:lpstr>阿里数据库团队的产品</vt:lpstr>
      <vt:lpstr>PowerPoint 演示文稿</vt:lpstr>
      <vt:lpstr>Tips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锦木</dc:creator>
  <cp:lastModifiedBy>Tian YU</cp:lastModifiedBy>
  <cp:revision>69</cp:revision>
  <dcterms:created xsi:type="dcterms:W3CDTF">2015-03-11T09:09:08Z</dcterms:created>
  <dcterms:modified xsi:type="dcterms:W3CDTF">2015-04-24T04:40:42Z</dcterms:modified>
</cp:coreProperties>
</file>