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78" r:id="rId2"/>
    <p:sldMasterId id="2147483696" r:id="rId3"/>
    <p:sldMasterId id="2147483711" r:id="rId4"/>
    <p:sldMasterId id="2147483747" r:id="rId5"/>
    <p:sldMasterId id="2147483783" r:id="rId6"/>
  </p:sldMasterIdLst>
  <p:notesMasterIdLst>
    <p:notesMasterId r:id="rId38"/>
  </p:notesMasterIdLst>
  <p:sldIdLst>
    <p:sldId id="256" r:id="rId7"/>
    <p:sldId id="318" r:id="rId8"/>
    <p:sldId id="287" r:id="rId9"/>
    <p:sldId id="276" r:id="rId10"/>
    <p:sldId id="277" r:id="rId11"/>
    <p:sldId id="278" r:id="rId12"/>
    <p:sldId id="264" r:id="rId13"/>
    <p:sldId id="303" r:id="rId14"/>
    <p:sldId id="327" r:id="rId15"/>
    <p:sldId id="326" r:id="rId16"/>
    <p:sldId id="288" r:id="rId17"/>
    <p:sldId id="284" r:id="rId18"/>
    <p:sldId id="283" r:id="rId19"/>
    <p:sldId id="304" r:id="rId20"/>
    <p:sldId id="285" r:id="rId21"/>
    <p:sldId id="328" r:id="rId22"/>
    <p:sldId id="320" r:id="rId23"/>
    <p:sldId id="289" r:id="rId24"/>
    <p:sldId id="322" r:id="rId25"/>
    <p:sldId id="323" r:id="rId26"/>
    <p:sldId id="314" r:id="rId27"/>
    <p:sldId id="315" r:id="rId28"/>
    <p:sldId id="305" r:id="rId29"/>
    <p:sldId id="306" r:id="rId30"/>
    <p:sldId id="307" r:id="rId31"/>
    <p:sldId id="308" r:id="rId32"/>
    <p:sldId id="302" r:id="rId33"/>
    <p:sldId id="309" r:id="rId34"/>
    <p:sldId id="310" r:id="rId35"/>
    <p:sldId id="259" r:id="rId36"/>
    <p:sldId id="261" r:id="rId37"/>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4" autoAdjust="0"/>
    <p:restoredTop sz="46221" autoAdjust="0"/>
  </p:normalViewPr>
  <p:slideViewPr>
    <p:cSldViewPr snapToGrid="0" snapToObjects="1">
      <p:cViewPr varScale="1">
        <p:scale>
          <a:sx n="42" d="100"/>
          <a:sy n="42" d="100"/>
        </p:scale>
        <p:origin x="265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2E128-0E96-46DC-800A-C8D14B8127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27915D97-9E47-4F43-BBB1-A4124EFEA352}" type="pres">
      <dgm:prSet presAssocID="{C722E128-0E96-46DC-800A-C8D14B81277C}" presName="linear" presStyleCnt="0">
        <dgm:presLayoutVars>
          <dgm:dir/>
          <dgm:animLvl val="lvl"/>
          <dgm:resizeHandles val="exact"/>
        </dgm:presLayoutVars>
      </dgm:prSet>
      <dgm:spPr/>
      <dgm:t>
        <a:bodyPr/>
        <a:lstStyle/>
        <a:p>
          <a:endParaRPr lang="en-AU"/>
        </a:p>
      </dgm:t>
    </dgm:pt>
  </dgm:ptLst>
  <dgm:cxnLst>
    <dgm:cxn modelId="{2FFF6622-0BC6-4A5E-BF59-983BF78CBA44}" type="presOf" srcId="{C722E128-0E96-46DC-800A-C8D14B81277C}" destId="{27915D97-9E47-4F43-BBB1-A4124EFEA352}" srcOrd="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4"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7EF31-809F-4140-BB5C-296F45F03AB4}" type="datetimeFigureOut">
              <a:rPr lang="en-US" smtClean="0"/>
              <a:t>4/23/2015</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044D2-50F1-48E0-B604-5A1430C00CF1}" type="slidenum">
              <a:rPr lang="en-US" smtClean="0"/>
              <a:t>‹#›</a:t>
            </a:fld>
            <a:endParaRPr lang="en-US"/>
          </a:p>
        </p:txBody>
      </p:sp>
    </p:spTree>
    <p:extLst>
      <p:ext uri="{BB962C8B-B14F-4D97-AF65-F5344CB8AC3E}">
        <p14:creationId xmlns:p14="http://schemas.microsoft.com/office/powerpoint/2010/main" val="681308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vc.com/a_vc/2011/02/continuous-deployment.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大家上午好。我是来自于惠普云计算集团的刘艳凯。今天我演讲的题目是“从传统应用到云原生应用的重构</a:t>
            </a:r>
            <a:r>
              <a:rPr lang="en-US" altLang="zh-CN" dirty="0" smtClean="0"/>
              <a:t>”</a:t>
            </a:r>
          </a:p>
          <a:p>
            <a:endParaRPr lang="en-US" dirty="0"/>
          </a:p>
        </p:txBody>
      </p:sp>
      <p:sp>
        <p:nvSpPr>
          <p:cNvPr id="4" name="灯片编号占位符 3"/>
          <p:cNvSpPr>
            <a:spLocks noGrp="1"/>
          </p:cNvSpPr>
          <p:nvPr>
            <p:ph type="sldNum" sz="quarter" idx="10"/>
          </p:nvPr>
        </p:nvSpPr>
        <p:spPr/>
        <p:txBody>
          <a:bodyPr/>
          <a:lstStyle/>
          <a:p>
            <a:fld id="{4A9044D2-50F1-48E0-B604-5A1430C00CF1}" type="slidenum">
              <a:rPr lang="en-US" smtClean="0"/>
              <a:t>1</a:t>
            </a:fld>
            <a:endParaRPr lang="en-US"/>
          </a:p>
        </p:txBody>
      </p:sp>
    </p:spTree>
    <p:extLst>
      <p:ext uri="{BB962C8B-B14F-4D97-AF65-F5344CB8AC3E}">
        <p14:creationId xmlns:p14="http://schemas.microsoft.com/office/powerpoint/2010/main" val="1971972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lnSpc>
                <a:spcPct val="100000"/>
              </a:lnSpc>
              <a:defRPr sz="1800"/>
            </a:pPr>
            <a:r>
              <a:rPr lang="zh-CN" altLang="en-US" sz="1200" dirty="0" smtClean="0"/>
              <a:t>应用由紧耦合变为松耦合；由模块变成线程级的微服务；由有状态变为无状态 </a:t>
            </a: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1</a:t>
            </a:r>
            <a:r>
              <a:rPr lang="zh-CN" altLang="en-US" sz="1200" dirty="0" smtClean="0"/>
              <a:t>。微服务：将模块以服务的形式提供，独立开发（意味着可以使用不同的语言），独立部署，有明确的边界，支持水平扩展；同时伴随组织架构的改变，团队按照业务组建而不是技能</a:t>
            </a: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Scale out</a:t>
            </a:r>
            <a:r>
              <a:rPr lang="zh-CN" altLang="en-US" sz="1200" dirty="0" smtClean="0"/>
              <a:t>：</a:t>
            </a:r>
            <a:r>
              <a:rPr lang="en-US" altLang="zh-CN" sz="1200" dirty="0" smtClean="0">
                <a:latin typeface="HP Simplified"/>
                <a:ea typeface="HP Simplified"/>
                <a:cs typeface="HP Simplified"/>
                <a:sym typeface="HP Simplified"/>
              </a:rPr>
              <a:t>Consider</a:t>
            </a:r>
            <a:r>
              <a:rPr lang="zh-CN" altLang="en-US" sz="1200" dirty="0" smtClean="0">
                <a:latin typeface="HP Simplified"/>
                <a:ea typeface="HP Simplified"/>
                <a:cs typeface="HP Simplified"/>
                <a:sym typeface="HP Simplified"/>
              </a:rPr>
              <a:t> </a:t>
            </a:r>
            <a:r>
              <a:rPr lang="en-US" altLang="zh-CN" sz="1200" dirty="0" smtClean="0">
                <a:latin typeface="HP Simplified"/>
                <a:ea typeface="HP Simplified"/>
                <a:cs typeface="HP Simplified"/>
                <a:sym typeface="HP Simplified"/>
              </a:rPr>
              <a:t>Scaling Web, Messaging, Cache &amp; DB as a unit</a:t>
            </a: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2</a:t>
            </a:r>
            <a:r>
              <a:rPr lang="zh-CN" altLang="en-US" sz="1200" dirty="0" smtClean="0"/>
              <a:t>。微服务间通常通过</a:t>
            </a:r>
            <a:r>
              <a:rPr lang="en-US" altLang="zh-CN" sz="1200" dirty="0" smtClean="0">
                <a:latin typeface="+mn-lt"/>
                <a:ea typeface="Calibri"/>
                <a:cs typeface="Calibri"/>
                <a:sym typeface="Calibri"/>
              </a:rPr>
              <a:t>REST API</a:t>
            </a:r>
            <a:r>
              <a:rPr lang="zh-CN" altLang="en-US" sz="1200" dirty="0" smtClean="0"/>
              <a:t>或者轻量级消息系统进行通信；</a:t>
            </a: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3</a:t>
            </a:r>
            <a:r>
              <a:rPr lang="zh-CN" altLang="en-US" sz="1200" dirty="0" smtClean="0"/>
              <a:t>。服务分组为</a:t>
            </a:r>
            <a:r>
              <a:rPr lang="en-US" altLang="zh-CN" sz="1200" dirty="0" smtClean="0">
                <a:latin typeface="+mn-lt"/>
                <a:ea typeface="Calibri"/>
                <a:cs typeface="Calibri"/>
                <a:sym typeface="Calibri"/>
              </a:rPr>
              <a:t>Web</a:t>
            </a:r>
            <a:r>
              <a:rPr lang="zh-CN" altLang="en-US" sz="1200" dirty="0" smtClean="0"/>
              <a:t> （</a:t>
            </a:r>
            <a:r>
              <a:rPr lang="en-US" altLang="zh-CN" sz="1200" dirty="0" smtClean="0">
                <a:latin typeface="+mn-lt"/>
                <a:ea typeface="Calibri"/>
                <a:cs typeface="Calibri"/>
                <a:sym typeface="Calibri"/>
              </a:rPr>
              <a:t>API</a:t>
            </a:r>
            <a:r>
              <a:rPr lang="zh-CN" altLang="en-US" sz="1200" dirty="0" smtClean="0"/>
              <a:t>） </a:t>
            </a:r>
            <a:r>
              <a:rPr lang="en-US" altLang="zh-CN" sz="1200" dirty="0" smtClean="0">
                <a:latin typeface="+mn-lt"/>
                <a:ea typeface="Calibri"/>
                <a:cs typeface="Calibri"/>
                <a:sym typeface="Calibri"/>
              </a:rPr>
              <a:t>/ Worker ( Messaging)</a:t>
            </a:r>
            <a:r>
              <a:rPr lang="zh-CN" altLang="en-US" sz="1200" dirty="0" smtClean="0"/>
              <a:t>；</a:t>
            </a: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4</a:t>
            </a:r>
            <a:r>
              <a:rPr lang="zh-CN" altLang="en-US" sz="1200" dirty="0" smtClean="0"/>
              <a:t>。有状态服务以资源的形式提供给应用，</a:t>
            </a:r>
            <a:r>
              <a:rPr lang="en-US" altLang="zh-CN" sz="1200" dirty="0" smtClean="0">
                <a:latin typeface="+mn-lt"/>
                <a:ea typeface="Calibri"/>
                <a:cs typeface="Calibri"/>
                <a:sym typeface="Calibri"/>
              </a:rPr>
              <a:t>DB</a:t>
            </a:r>
            <a:r>
              <a:rPr lang="zh-CN" altLang="en-US" sz="1200" dirty="0" smtClean="0"/>
              <a:t>，</a:t>
            </a:r>
            <a:r>
              <a:rPr lang="en-US" altLang="zh-CN" sz="1200" dirty="0" err="1" smtClean="0">
                <a:latin typeface="+mn-lt"/>
                <a:ea typeface="Calibri"/>
                <a:cs typeface="Calibri"/>
                <a:sym typeface="Calibri"/>
              </a:rPr>
              <a:t>MessageQueue</a:t>
            </a:r>
            <a:r>
              <a:rPr lang="zh-CN" altLang="en-US" sz="1200" dirty="0" smtClean="0"/>
              <a:t>，</a:t>
            </a:r>
            <a:r>
              <a:rPr lang="en-US" altLang="zh-CN" sz="1200" dirty="0" smtClean="0">
                <a:latin typeface="+mn-lt"/>
                <a:ea typeface="Calibri"/>
                <a:cs typeface="Calibri"/>
                <a:sym typeface="Calibri"/>
              </a:rPr>
              <a:t>Cache</a:t>
            </a:r>
            <a:r>
              <a:rPr lang="zh-CN" altLang="en-US" sz="1200" dirty="0" smtClean="0"/>
              <a:t>；</a:t>
            </a: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5</a:t>
            </a:r>
            <a:r>
              <a:rPr lang="zh-CN" altLang="en-US" sz="1200" dirty="0" smtClean="0"/>
              <a:t>。日志也应该交给运行环境；应用本身从不考虑存储自己的输出流。</a:t>
            </a:r>
            <a:r>
              <a:rPr lang="zh-CN" altLang="en-US" sz="1200" dirty="0" smtClean="0">
                <a:latin typeface="+mn-lt"/>
                <a:ea typeface="Calibri"/>
                <a:cs typeface="Calibri"/>
                <a:sym typeface="Calibri"/>
              </a:rPr>
              <a:t> </a:t>
            </a:r>
            <a:r>
              <a:rPr lang="zh-CN" altLang="en-US" sz="1200" dirty="0" smtClean="0"/>
              <a:t>不应该试图去写或者管理日志文件</a:t>
            </a: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6</a:t>
            </a:r>
            <a:r>
              <a:rPr lang="zh-CN" altLang="en-US" sz="1200" dirty="0" smtClean="0"/>
              <a:t>。错误是肯定会发生的：重试；进程的中止：</a:t>
            </a:r>
            <a:r>
              <a:rPr lang="en-US" altLang="zh-CN" sz="1200" dirty="0" smtClean="0">
                <a:latin typeface="+mn-lt"/>
                <a:ea typeface="Calibri"/>
                <a:cs typeface="Calibri"/>
                <a:sym typeface="Calibri"/>
              </a:rPr>
              <a:t>Graceful shutdown</a:t>
            </a:r>
            <a:r>
              <a:rPr lang="zh-CN" altLang="en-US" sz="1200" dirty="0" smtClean="0"/>
              <a:t>；细粒度监控与自动部署</a:t>
            </a:r>
            <a:r>
              <a:rPr lang="en-US" altLang="zh-CN" sz="1200" dirty="0" smtClean="0">
                <a:latin typeface="+mn-lt"/>
                <a:ea typeface="Calibri"/>
                <a:cs typeface="Calibri"/>
                <a:sym typeface="Calibri"/>
              </a:rPr>
              <a:t>/</a:t>
            </a:r>
            <a:r>
              <a:rPr lang="zh-CN" altLang="en-US" sz="1200" dirty="0" smtClean="0"/>
              <a:t>自动重启</a:t>
            </a:r>
            <a:endParaRPr lang="zh-CN" altLang="en-US" sz="1200" dirty="0">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13</a:t>
            </a:fld>
            <a:endParaRPr lang="en-GB" dirty="0">
              <a:solidFill>
                <a:prstClr val="black"/>
              </a:solidFill>
              <a:latin typeface="Calibri"/>
            </a:endParaRPr>
          </a:p>
        </p:txBody>
      </p:sp>
    </p:spTree>
    <p:extLst>
      <p:ext uri="{BB962C8B-B14F-4D97-AF65-F5344CB8AC3E}">
        <p14:creationId xmlns:p14="http://schemas.microsoft.com/office/powerpoint/2010/main" val="172073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a:t>
            </a:r>
            <a:r>
              <a:rPr lang="en-US" altLang="zh-CN" baseline="0" dirty="0" smtClean="0"/>
              <a:t> session</a:t>
            </a:r>
            <a:r>
              <a:rPr lang="zh-CN" altLang="en-US" baseline="0" dirty="0" smtClean="0"/>
              <a:t> 不推荐用</a:t>
            </a:r>
            <a:r>
              <a:rPr lang="en-US" altLang="zh-CN" baseline="0" dirty="0" smtClean="0"/>
              <a:t>sticky</a:t>
            </a:r>
            <a:r>
              <a:rPr lang="zh-CN" altLang="en-US" baseline="0" dirty="0" smtClean="0"/>
              <a:t> </a:t>
            </a:r>
            <a:r>
              <a:rPr lang="en-US" altLang="zh-CN" baseline="0" dirty="0" smtClean="0"/>
              <a:t>session</a:t>
            </a:r>
            <a:endParaRPr lang="en-US" altLang="zh-CN" dirty="0" smtClean="0"/>
          </a:p>
          <a:p>
            <a:endParaRPr lang="en-US" altLang="zh-CN" dirty="0" smtClean="0"/>
          </a:p>
          <a:p>
            <a:r>
              <a:rPr lang="en-US" altLang="zh-CN" dirty="0" smtClean="0"/>
              <a:t>1. </a:t>
            </a:r>
            <a:r>
              <a:rPr lang="zh-CN" altLang="en-US" dirty="0" smtClean="0"/>
              <a:t>前段缓存</a:t>
            </a:r>
            <a:r>
              <a:rPr lang="en-US" altLang="zh-CN" dirty="0" smtClean="0"/>
              <a:t>/</a:t>
            </a:r>
            <a:r>
              <a:rPr lang="zh-CN" altLang="en-US" dirty="0" smtClean="0"/>
              <a:t>服务器缓存</a:t>
            </a:r>
            <a:r>
              <a:rPr lang="en-US" altLang="zh-CN" dirty="0" smtClean="0"/>
              <a:t>/</a:t>
            </a:r>
            <a:r>
              <a:rPr lang="zh-CN" altLang="en-US" dirty="0" smtClean="0"/>
              <a:t>数据库缓存</a:t>
            </a:r>
            <a:endParaRPr lang="en-US" altLang="zh-CN" dirty="0" smtClean="0"/>
          </a:p>
          <a:p>
            <a:r>
              <a:rPr lang="en-US" altLang="zh-CN" dirty="0" smtClean="0"/>
              <a:t>2. </a:t>
            </a:r>
            <a:r>
              <a:rPr lang="zh-CN" altLang="en-US" dirty="0" smtClean="0"/>
              <a:t>容易引起性能瓶颈 </a:t>
            </a:r>
            <a:endParaRPr lang="en-US" altLang="zh-CN" dirty="0" smtClean="0"/>
          </a:p>
          <a:p>
            <a:r>
              <a:rPr lang="en-US" altLang="zh-CN" dirty="0" smtClean="0"/>
              <a:t>3.</a:t>
            </a:r>
            <a:r>
              <a:rPr lang="en-US" altLang="zh-CN" baseline="0" dirty="0" smtClean="0"/>
              <a:t> </a:t>
            </a:r>
            <a:r>
              <a:rPr lang="zh-CN" altLang="en-US" baseline="0" dirty="0" smtClean="0"/>
              <a:t>为了满足大规模扩展的需求，推荐对数据表进行分区；</a:t>
            </a:r>
            <a:r>
              <a:rPr lang="zh-CN" altLang="en-US" dirty="0" smtClean="0"/>
              <a:t>对于数据库的分区，可以分为两个层面；第一个是在概念定义上将数据表分开，也就是数据</a:t>
            </a:r>
            <a:r>
              <a:rPr lang="zh-CN" altLang="en-US" dirty="0" smtClean="0"/>
              <a:t>的垂直分区；这要和服务解耦结合来做，实际上是把应用做一个垂直分区；会比较困难；</a:t>
            </a:r>
            <a:r>
              <a:rPr lang="zh-CN" altLang="en-US" dirty="0" smtClean="0"/>
              <a:t>第二个是在数据存储上分开，也就是数据库的水平分区或者垂直分区。</a:t>
            </a:r>
            <a:endParaRPr lang="en-US" altLang="zh-CN" dirty="0" smtClean="0"/>
          </a:p>
          <a:p>
            <a:r>
              <a:rPr lang="zh-CN" altLang="en-US" dirty="0" smtClean="0"/>
              <a:t>每个服务管理自己的数据库；每个服务间尽量减少事务性交互</a:t>
            </a:r>
            <a:r>
              <a:rPr lang="zh-CN" altLang="en-US" dirty="0" smtClean="0"/>
              <a:t>；</a:t>
            </a:r>
            <a:endParaRPr lang="en-US" altLang="zh-CN" dirty="0" smtClean="0"/>
          </a:p>
          <a:p>
            <a:r>
              <a:rPr lang="zh-CN" altLang="en-US" dirty="0" smtClean="0"/>
              <a:t>如无法避免，也可以忍受在一定的短时间内有少量的数据不一致性；重要的是要有纠错和回溯机制</a:t>
            </a:r>
            <a:endParaRPr lang="en-US" altLang="zh-CN" dirty="0" smtClean="0"/>
          </a:p>
          <a:p>
            <a:r>
              <a:rPr lang="en-US" dirty="0" smtClean="0"/>
              <a:t>4.</a:t>
            </a:r>
            <a:r>
              <a:rPr lang="en-US" baseline="0" dirty="0" smtClean="0"/>
              <a:t> </a:t>
            </a:r>
            <a:r>
              <a:rPr lang="zh-CN" altLang="en-US" baseline="0" dirty="0" smtClean="0"/>
              <a:t>数据存储推荐使用分布式的方案，比如</a:t>
            </a:r>
            <a:r>
              <a:rPr lang="en-US" altLang="zh-CN" baseline="0" dirty="0" smtClean="0"/>
              <a:t>Swift</a:t>
            </a:r>
            <a:r>
              <a:rPr lang="zh-CN" altLang="en-US" baseline="0" dirty="0" smtClean="0"/>
              <a:t>，</a:t>
            </a:r>
            <a:r>
              <a:rPr lang="en-US" altLang="zh-CN" baseline="0" dirty="0" err="1" smtClean="0"/>
              <a:t>MongoDB</a:t>
            </a:r>
            <a:r>
              <a:rPr lang="zh-CN" altLang="en-US" baseline="0" dirty="0" smtClean="0"/>
              <a:t>。以</a:t>
            </a:r>
            <a:r>
              <a:rPr lang="en-US" altLang="zh-CN" baseline="0" dirty="0" err="1" smtClean="0"/>
              <a:t>MongoDB</a:t>
            </a:r>
            <a:r>
              <a:rPr lang="zh-CN" altLang="en-US" baseline="0" dirty="0" smtClean="0"/>
              <a:t>为例，通过</a:t>
            </a:r>
            <a:r>
              <a:rPr lang="en-US" altLang="zh-CN" baseline="0" dirty="0" err="1" smtClean="0"/>
              <a:t>Sharding</a:t>
            </a:r>
            <a:r>
              <a:rPr lang="zh-CN" altLang="en-US" baseline="0" dirty="0" smtClean="0"/>
              <a:t>和</a:t>
            </a:r>
            <a:r>
              <a:rPr lang="en-US" altLang="zh-CN" baseline="0" dirty="0" err="1" smtClean="0"/>
              <a:t>ReplicaSet</a:t>
            </a:r>
            <a:r>
              <a:rPr lang="zh-CN" altLang="en-US" baseline="0" dirty="0" smtClean="0"/>
              <a:t>技术来实现这些要求。</a:t>
            </a:r>
            <a:endParaRPr lang="en-US" dirty="0" smtClean="0"/>
          </a:p>
        </p:txBody>
      </p:sp>
      <p:sp>
        <p:nvSpPr>
          <p:cNvPr id="4" name="灯片编号占位符 3"/>
          <p:cNvSpPr>
            <a:spLocks noGrp="1"/>
          </p:cNvSpPr>
          <p:nvPr>
            <p:ph type="sldNum" sz="quarter" idx="10"/>
          </p:nvPr>
        </p:nvSpPr>
        <p:spPr/>
        <p:txBody>
          <a:bodyPr/>
          <a:lstStyle/>
          <a:p>
            <a:fld id="{4A9044D2-50F1-48E0-B604-5A1430C00CF1}" type="slidenum">
              <a:rPr lang="en-US" smtClean="0"/>
              <a:t>14</a:t>
            </a:fld>
            <a:endParaRPr lang="en-US"/>
          </a:p>
        </p:txBody>
      </p:sp>
    </p:spTree>
    <p:extLst>
      <p:ext uri="{BB962C8B-B14F-4D97-AF65-F5344CB8AC3E}">
        <p14:creationId xmlns:p14="http://schemas.microsoft.com/office/powerpoint/2010/main" val="128312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r>
              <a:rPr lang="zh-CN" altLang="en-US" dirty="0" smtClean="0"/>
              <a:t>原来的系统：</a:t>
            </a:r>
            <a:endParaRPr lang="en-US" altLang="zh-CN" dirty="0" smtClean="0"/>
          </a:p>
          <a:p>
            <a:pPr marL="0" indent="0">
              <a:buFont typeface="Arial" panose="020B0604020202020204" pitchFamily="34" charset="0"/>
              <a:buNone/>
            </a:pPr>
            <a:r>
              <a:rPr lang="zh-CN" altLang="en-US" dirty="0" smtClean="0"/>
              <a:t>固定规模基础设施，满足</a:t>
            </a:r>
            <a:r>
              <a:rPr lang="en-US" altLang="zh-CN" dirty="0" smtClean="0"/>
              <a:t>2008</a:t>
            </a:r>
            <a:r>
              <a:rPr lang="zh-CN" altLang="en-US" dirty="0" smtClean="0"/>
              <a:t>年最高负载的</a:t>
            </a:r>
            <a:r>
              <a:rPr lang="en-US" altLang="zh-CN" dirty="0" smtClean="0"/>
              <a:t>3</a:t>
            </a:r>
            <a:r>
              <a:rPr lang="zh-CN" altLang="en-US" dirty="0" smtClean="0"/>
              <a:t>倍需求；现在平均只使用了</a:t>
            </a:r>
            <a:r>
              <a:rPr lang="en-US" altLang="zh-CN" dirty="0" smtClean="0"/>
              <a:t>20%</a:t>
            </a:r>
            <a:r>
              <a:rPr lang="zh-CN" altLang="en-US" dirty="0" smtClean="0"/>
              <a:t>的能力；</a:t>
            </a:r>
            <a:endParaRPr lang="en-US" altLang="zh-CN" dirty="0" smtClean="0"/>
          </a:p>
          <a:p>
            <a:pPr marL="0" indent="0">
              <a:buFont typeface="Arial" panose="020B0604020202020204" pitchFamily="34" charset="0"/>
              <a:buNone/>
            </a:pPr>
            <a:r>
              <a:rPr lang="zh-CN" altLang="en-US" dirty="0" smtClean="0"/>
              <a:t>每个模块集群的容量和规模是预先定义的；无法利用集群外的容量；</a:t>
            </a:r>
            <a:endParaRPr lang="en-AU" dirty="0" smtClean="0"/>
          </a:p>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A mix of Microsoft technologies spread over more than a decade of development</a:t>
            </a:r>
            <a:endParaRPr lang="en-AU" noProof="0" dirty="0" smtClean="0"/>
          </a:p>
          <a:p>
            <a:pPr marL="0" indent="0">
              <a:buFont typeface="Arial" panose="020B0604020202020204" pitchFamily="34" charset="0"/>
              <a:buNone/>
            </a:pPr>
            <a:r>
              <a:rPr lang="zh-CN" altLang="en-US" dirty="0" smtClean="0"/>
              <a:t>高</a:t>
            </a:r>
            <a:r>
              <a:rPr lang="en-US" altLang="zh-CN" dirty="0" smtClean="0"/>
              <a:t>SLA</a:t>
            </a:r>
            <a:r>
              <a:rPr lang="zh-CN" altLang="en-US" dirty="0" smtClean="0"/>
              <a:t>需求，但是只能满足</a:t>
            </a:r>
            <a:r>
              <a:rPr lang="en-US" altLang="zh-CN" dirty="0" smtClean="0"/>
              <a:t>5x24</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AU" dirty="0" smtClean="0"/>
          </a:p>
          <a:p>
            <a:pPr marL="285750" indent="-285750">
              <a:buFont typeface="Arial" panose="020B0604020202020204" pitchFamily="34" charset="0"/>
              <a:buChar char="•"/>
            </a:pPr>
            <a:r>
              <a:rPr lang="en-AU" dirty="0" smtClean="0"/>
              <a:t>Dual node clusters</a:t>
            </a:r>
          </a:p>
          <a:p>
            <a:pPr marL="285750" lvl="1" indent="-285750">
              <a:buFont typeface="Arial" panose="020B0604020202020204" pitchFamily="34" charset="0"/>
              <a:buChar char="•"/>
            </a:pPr>
            <a:r>
              <a:rPr lang="en-AU" sz="1800" dirty="0" smtClean="0"/>
              <a:t>Active/Active configurations</a:t>
            </a:r>
          </a:p>
          <a:p>
            <a:pPr marL="285750" lvl="1" indent="-285750">
              <a:buFont typeface="Arial" panose="020B0604020202020204" pitchFamily="34" charset="0"/>
              <a:buChar char="•"/>
            </a:pPr>
            <a:r>
              <a:rPr lang="en-AU" sz="1800" dirty="0" smtClean="0"/>
              <a:t>Active/Passive configurations</a:t>
            </a:r>
          </a:p>
          <a:p>
            <a:pPr marL="285750" lvl="1" indent="-285750">
              <a:buFont typeface="Arial" panose="020B0604020202020204" pitchFamily="34" charset="0"/>
              <a:buChar char="•"/>
            </a:pPr>
            <a:r>
              <a:rPr lang="en-AU" sz="1800" dirty="0" smtClean="0"/>
              <a:t>Active/Active – limited configurations</a:t>
            </a:r>
          </a:p>
          <a:p>
            <a:pPr marL="285750" indent="-285750">
              <a:buFont typeface="Arial" panose="020B0604020202020204" pitchFamily="34" charset="0"/>
              <a:buChar char="•"/>
            </a:pPr>
            <a:r>
              <a:rPr lang="en-AU" dirty="0" smtClean="0"/>
              <a:t>2 single node clusters</a:t>
            </a:r>
          </a:p>
          <a:p>
            <a:pPr marL="285750" indent="-285750">
              <a:buFont typeface="Arial" panose="020B0604020202020204" pitchFamily="34" charset="0"/>
              <a:buChar char="•"/>
            </a:pPr>
            <a:r>
              <a:rPr lang="en-AU" dirty="0" smtClean="0"/>
              <a:t>Database clusters</a:t>
            </a:r>
          </a:p>
          <a:p>
            <a:pPr marL="285750" indent="-285750">
              <a:buFont typeface="Arial" panose="020B0604020202020204" pitchFamily="34" charset="0"/>
              <a:buChar char="•"/>
            </a:pPr>
            <a:endParaRPr lang="en-AU" dirty="0" smtClean="0"/>
          </a:p>
          <a:p>
            <a:pPr marL="0" indent="0">
              <a:buFont typeface="Arial" panose="020B0604020202020204" pitchFamily="34" charset="0"/>
              <a:buNone/>
            </a:pPr>
            <a:endParaRPr lang="en-AU" dirty="0" smtClean="0"/>
          </a:p>
          <a:p>
            <a:endParaRPr lang="en-US" dirty="0"/>
          </a:p>
        </p:txBody>
      </p:sp>
      <p:sp>
        <p:nvSpPr>
          <p:cNvPr id="4" name="灯片编号占位符 3"/>
          <p:cNvSpPr>
            <a:spLocks noGrp="1"/>
          </p:cNvSpPr>
          <p:nvPr>
            <p:ph type="sldNum" sz="quarter" idx="10"/>
          </p:nvPr>
        </p:nvSpPr>
        <p:spPr/>
        <p:txBody>
          <a:bodyPr/>
          <a:lstStyle/>
          <a:p>
            <a:fld id="{4A9044D2-50F1-48E0-B604-5A1430C00CF1}" type="slidenum">
              <a:rPr lang="en-US" smtClean="0"/>
              <a:t>15</a:t>
            </a:fld>
            <a:endParaRPr lang="en-US"/>
          </a:p>
        </p:txBody>
      </p:sp>
    </p:spTree>
    <p:extLst>
      <p:ext uri="{BB962C8B-B14F-4D97-AF65-F5344CB8AC3E}">
        <p14:creationId xmlns:p14="http://schemas.microsoft.com/office/powerpoint/2010/main" val="237421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buFont typeface="Arial" panose="020B0604020202020204" pitchFamily="34" charset="0"/>
              <a:buChar char="•"/>
            </a:pPr>
            <a:endParaRPr lang="en-AU" dirty="0" smtClean="0"/>
          </a:p>
          <a:p>
            <a:pPr marL="0" indent="0">
              <a:buFont typeface="Arial" panose="020B0604020202020204" pitchFamily="34" charset="0"/>
              <a:buNone/>
            </a:pPr>
            <a:r>
              <a:rPr lang="en-US" altLang="zh-CN" dirty="0" smtClean="0"/>
              <a:t>Migration</a:t>
            </a:r>
          </a:p>
          <a:p>
            <a:pPr marL="0" indent="0">
              <a:buFont typeface="Arial" panose="020B0604020202020204" pitchFamily="34" charset="0"/>
              <a:buNone/>
            </a:pPr>
            <a:r>
              <a:rPr lang="en-US" altLang="zh-CN" dirty="0" smtClean="0"/>
              <a:t>1</a:t>
            </a:r>
            <a:r>
              <a:rPr lang="zh-CN" altLang="en-US" dirty="0" smtClean="0"/>
              <a:t>。解耦：模块和消息队列绑定在服务器上；模块之间紧耦合；</a:t>
            </a:r>
            <a:endParaRPr lang="en-US" altLang="zh-CN" dirty="0" smtClean="0"/>
          </a:p>
          <a:p>
            <a:pPr marL="0" indent="0">
              <a:buFont typeface="Arial" panose="020B0604020202020204" pitchFamily="34" charset="0"/>
              <a:buNone/>
            </a:pPr>
            <a:endParaRPr lang="en-US" altLang="zh-CN" dirty="0" smtClean="0"/>
          </a:p>
          <a:p>
            <a:pPr marL="380905" indent="-380905">
              <a:buFont typeface="Arial" panose="020B0604020202020204" pitchFamily="34" charset="0"/>
              <a:buChar char="•"/>
            </a:pPr>
            <a:r>
              <a:rPr lang="en-AU" dirty="0" smtClean="0">
                <a:solidFill>
                  <a:schemeClr val="tx1"/>
                </a:solidFill>
              </a:rPr>
              <a:t>Tightly coupled</a:t>
            </a:r>
          </a:p>
          <a:p>
            <a:pPr marL="380905" lvl="1" indent="-380905">
              <a:buFont typeface="Arial" panose="020B0604020202020204" pitchFamily="34" charset="0"/>
              <a:buChar char="•"/>
            </a:pPr>
            <a:r>
              <a:rPr lang="en-AU" sz="1800" dirty="0" smtClean="0">
                <a:solidFill>
                  <a:schemeClr val="tx1"/>
                </a:solidFill>
              </a:rPr>
              <a:t>MSMQ linked to component</a:t>
            </a:r>
          </a:p>
          <a:p>
            <a:pPr marL="380905" lvl="1" indent="-380905">
              <a:buFont typeface="Arial" panose="020B0604020202020204" pitchFamily="34" charset="0"/>
              <a:buChar char="•"/>
            </a:pPr>
            <a:r>
              <a:rPr lang="en-AU" sz="1800" dirty="0" smtClean="0">
                <a:solidFill>
                  <a:schemeClr val="tx1"/>
                </a:solidFill>
              </a:rPr>
              <a:t>Component scale linked to MSMQ</a:t>
            </a:r>
          </a:p>
          <a:p>
            <a:pPr marL="380905" lvl="1" indent="-380905">
              <a:buFont typeface="Arial" panose="020B0604020202020204" pitchFamily="34" charset="0"/>
              <a:buChar char="•"/>
            </a:pPr>
            <a:r>
              <a:rPr lang="en-AU" sz="1800" dirty="0" smtClean="0">
                <a:solidFill>
                  <a:schemeClr val="tx1"/>
                </a:solidFill>
              </a:rPr>
              <a:t>Tight coupling inter-component</a:t>
            </a:r>
          </a:p>
          <a:p>
            <a:pPr marL="380905" lvl="1" indent="-380905">
              <a:buFont typeface="Arial" panose="020B0604020202020204" pitchFamily="34" charset="0"/>
              <a:buChar char="•"/>
            </a:pPr>
            <a:r>
              <a:rPr lang="en-AU" sz="1800" dirty="0" smtClean="0">
                <a:solidFill>
                  <a:schemeClr val="tx1"/>
                </a:solidFill>
              </a:rPr>
              <a:t>Processing redundancy linked</a:t>
            </a:r>
          </a:p>
          <a:p>
            <a:pPr marL="380905" lvl="1" indent="-380905">
              <a:buFont typeface="Arial" panose="020B0604020202020204" pitchFamily="34" charset="0"/>
              <a:buChar char="•"/>
            </a:pPr>
            <a:r>
              <a:rPr lang="en-AU" sz="1800" dirty="0" smtClean="0">
                <a:solidFill>
                  <a:schemeClr val="tx1"/>
                </a:solidFill>
              </a:rPr>
              <a:t>Scale linked to dependencies</a:t>
            </a:r>
          </a:p>
          <a:p>
            <a:pPr marL="380905" indent="-380905">
              <a:buFont typeface="Arial" panose="020B0604020202020204" pitchFamily="34" charset="0"/>
              <a:buChar char="•"/>
            </a:pPr>
            <a:endParaRPr lang="en-AU" dirty="0" smtClean="0">
              <a:solidFill>
                <a:schemeClr val="tx1"/>
              </a:solidFill>
            </a:endParaRPr>
          </a:p>
          <a:p>
            <a:pPr marL="0" indent="0">
              <a:buFont typeface="Arial" panose="020B0604020202020204" pitchFamily="34" charset="0"/>
              <a:buNone/>
            </a:pPr>
            <a:endParaRPr lang="en-US" altLang="zh-CN" dirty="0" smtClean="0"/>
          </a:p>
          <a:p>
            <a:pPr marL="0" indent="0">
              <a:buFont typeface="Arial" panose="020B0604020202020204" pitchFamily="34" charset="0"/>
              <a:buNone/>
            </a:pPr>
            <a:r>
              <a:rPr lang="en-US" altLang="zh-CN" dirty="0" smtClean="0"/>
              <a:t>2</a:t>
            </a:r>
            <a:r>
              <a:rPr lang="zh-CN" altLang="en-US" dirty="0" smtClean="0"/>
              <a:t>。</a:t>
            </a:r>
            <a:r>
              <a:rPr lang="en-US" altLang="zh-CN" dirty="0" smtClean="0"/>
              <a:t>Move</a:t>
            </a:r>
            <a:r>
              <a:rPr lang="zh-CN" altLang="en-US" dirty="0" smtClean="0"/>
              <a:t> </a:t>
            </a:r>
            <a:r>
              <a:rPr lang="en-US" altLang="zh-CN" dirty="0" smtClean="0"/>
              <a:t>to</a:t>
            </a:r>
            <a:r>
              <a:rPr lang="zh-CN" altLang="en-US" dirty="0" smtClean="0"/>
              <a:t> </a:t>
            </a:r>
            <a:r>
              <a:rPr lang="en-US" altLang="zh-CN" dirty="0" smtClean="0"/>
              <a:t>Cloud</a:t>
            </a:r>
            <a:r>
              <a:rPr lang="zh-CN" altLang="en-US" dirty="0" smtClean="0"/>
              <a:t>，利用银行已有的私有云；完成自动化和标准化</a:t>
            </a:r>
            <a:endParaRPr lang="en-US" altLang="zh-CN" dirty="0" smtClean="0"/>
          </a:p>
          <a:p>
            <a:pPr marL="0" indent="0">
              <a:buFont typeface="Arial" panose="020B0604020202020204" pitchFamily="34" charset="0"/>
              <a:buNone/>
            </a:pPr>
            <a:r>
              <a:rPr lang="en-US" altLang="zh-CN" dirty="0" smtClean="0"/>
              <a:t>3</a:t>
            </a:r>
            <a:r>
              <a:rPr lang="zh-CN" altLang="en-US" dirty="0" smtClean="0"/>
              <a:t>。规划：</a:t>
            </a:r>
            <a:endParaRPr lang="en-US" altLang="zh-CN" dirty="0" smtClean="0"/>
          </a:p>
          <a:p>
            <a:pPr lvl="0"/>
            <a:r>
              <a:rPr lang="en-AU" sz="1200" dirty="0" smtClean="0"/>
              <a:t>Windows Azure Pack </a:t>
            </a:r>
          </a:p>
          <a:p>
            <a:pPr lvl="0"/>
            <a:r>
              <a:rPr lang="en-AU" sz="1200" dirty="0" smtClean="0"/>
              <a:t>Leverage reliable messaging capabilities</a:t>
            </a:r>
          </a:p>
          <a:p>
            <a:pPr lvl="0"/>
            <a:r>
              <a:rPr lang="en-AU" sz="1200" dirty="0" smtClean="0"/>
              <a:t>On demand scaling patterns</a:t>
            </a:r>
          </a:p>
          <a:p>
            <a:pPr lvl="0"/>
            <a:r>
              <a:rPr lang="en-AU" sz="1200" dirty="0" smtClean="0"/>
              <a:t>Common technology platform</a:t>
            </a:r>
          </a:p>
          <a:p>
            <a:pPr lvl="0"/>
            <a:r>
              <a:rPr lang="en-AU" sz="1200" dirty="0" smtClean="0"/>
              <a:t>Role based deployment capabilities</a:t>
            </a:r>
            <a:endParaRPr lang="en-US" altLang="zh-CN" dirty="0" smtClean="0"/>
          </a:p>
          <a:p>
            <a:pPr marL="0" indent="0">
              <a:buFont typeface="Arial" panose="020B0604020202020204" pitchFamily="34" charset="0"/>
              <a:buNone/>
            </a:pPr>
            <a:r>
              <a:rPr lang="en-US" altLang="zh-CN" dirty="0" smtClean="0"/>
              <a:t>4</a:t>
            </a:r>
            <a:r>
              <a:rPr lang="zh-CN" altLang="en-US" dirty="0" smtClean="0"/>
              <a:t>。</a:t>
            </a:r>
            <a:r>
              <a:rPr lang="en-US" altLang="zh-CN" dirty="0" smtClean="0"/>
              <a:t>Cloud</a:t>
            </a:r>
            <a:r>
              <a:rPr lang="zh-CN" altLang="en-US" dirty="0" smtClean="0"/>
              <a:t> </a:t>
            </a:r>
            <a:r>
              <a:rPr lang="en-US" altLang="zh-CN" dirty="0" smtClean="0"/>
              <a:t>burst</a:t>
            </a:r>
            <a:r>
              <a:rPr lang="zh-CN" altLang="en-US" dirty="0" smtClean="0"/>
              <a:t> </a:t>
            </a:r>
            <a:r>
              <a:rPr lang="en-US" altLang="zh-CN" dirty="0" smtClean="0"/>
              <a:t>to</a:t>
            </a:r>
            <a:r>
              <a:rPr lang="zh-CN" altLang="en-US" dirty="0" smtClean="0"/>
              <a:t> </a:t>
            </a:r>
            <a:r>
              <a:rPr lang="en-US" altLang="zh-CN" dirty="0" smtClean="0"/>
              <a:t>public</a:t>
            </a:r>
            <a:r>
              <a:rPr lang="zh-CN" altLang="en-US" dirty="0" smtClean="0"/>
              <a:t> </a:t>
            </a:r>
            <a:r>
              <a:rPr lang="en-US" altLang="zh-CN" dirty="0" smtClean="0"/>
              <a:t>cloud</a:t>
            </a:r>
          </a:p>
          <a:p>
            <a:endParaRPr lang="en-US" dirty="0"/>
          </a:p>
        </p:txBody>
      </p:sp>
      <p:sp>
        <p:nvSpPr>
          <p:cNvPr id="4" name="灯片编号占位符 3"/>
          <p:cNvSpPr>
            <a:spLocks noGrp="1"/>
          </p:cNvSpPr>
          <p:nvPr>
            <p:ph type="sldNum" sz="quarter" idx="10"/>
          </p:nvPr>
        </p:nvSpPr>
        <p:spPr/>
        <p:txBody>
          <a:bodyPr/>
          <a:lstStyle/>
          <a:p>
            <a:fld id="{4A9044D2-50F1-48E0-B604-5A1430C00CF1}" type="slidenum">
              <a:rPr lang="en-US" smtClean="0"/>
              <a:t>16</a:t>
            </a:fld>
            <a:endParaRPr lang="en-US"/>
          </a:p>
        </p:txBody>
      </p:sp>
    </p:spTree>
    <p:extLst>
      <p:ext uri="{BB962C8B-B14F-4D97-AF65-F5344CB8AC3E}">
        <p14:creationId xmlns:p14="http://schemas.microsoft.com/office/powerpoint/2010/main" val="4088167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开发者按照云原生应用的规则来开发，才能充分受益于云平台，快速实现业务交付</a:t>
            </a:r>
            <a:endParaRPr lang="en-US" altLang="zh-CN" dirty="0" smtClean="0"/>
          </a:p>
          <a:p>
            <a:endParaRPr lang="en-US" dirty="0" smtClean="0"/>
          </a:p>
          <a:p>
            <a:r>
              <a:rPr lang="zh-CN" altLang="en-US" dirty="0" smtClean="0"/>
              <a:t>云平台提供云原生应用所需要的能力，才能更好的支持云原生应用的开发，部署和运维</a:t>
            </a:r>
            <a:endParaRPr lang="en-US" altLang="zh-CN" dirty="0" smtClean="0"/>
          </a:p>
          <a:p>
            <a:r>
              <a:rPr lang="zh-CN" altLang="en-US" dirty="0" smtClean="0"/>
              <a:t>云平台不仅仅是</a:t>
            </a:r>
            <a:r>
              <a:rPr lang="en-US" altLang="zh-CN" dirty="0" err="1" smtClean="0"/>
              <a:t>PaaS</a:t>
            </a:r>
            <a:r>
              <a:rPr lang="zh-CN" altLang="en-US" dirty="0" smtClean="0"/>
              <a:t>，而是</a:t>
            </a:r>
            <a:r>
              <a:rPr lang="en-US" altLang="zh-CN" dirty="0" err="1" smtClean="0"/>
              <a:t>IaaS</a:t>
            </a:r>
            <a:r>
              <a:rPr lang="zh-CN" altLang="en-US" dirty="0" smtClean="0"/>
              <a:t>和</a:t>
            </a:r>
            <a:r>
              <a:rPr lang="en-US" altLang="zh-CN" dirty="0" err="1" smtClean="0"/>
              <a:t>PaaS</a:t>
            </a:r>
            <a:r>
              <a:rPr lang="zh-CN" altLang="en-US" dirty="0" smtClean="0"/>
              <a:t>的一个</a:t>
            </a:r>
            <a:r>
              <a:rPr lang="en-US" altLang="zh-CN" dirty="0" smtClean="0"/>
              <a:t>smooth</a:t>
            </a:r>
            <a:r>
              <a:rPr lang="zh-CN" altLang="en-US" dirty="0" smtClean="0"/>
              <a:t>的结合</a:t>
            </a:r>
            <a:endParaRPr lang="en-US" dirty="0"/>
          </a:p>
        </p:txBody>
      </p:sp>
      <p:sp>
        <p:nvSpPr>
          <p:cNvPr id="4" name="灯片编号占位符 3"/>
          <p:cNvSpPr>
            <a:spLocks noGrp="1"/>
          </p:cNvSpPr>
          <p:nvPr>
            <p:ph type="sldNum" sz="quarter" idx="10"/>
          </p:nvPr>
        </p:nvSpPr>
        <p:spPr/>
        <p:txBody>
          <a:bodyPr/>
          <a:lstStyle/>
          <a:p>
            <a:fld id="{4A9044D2-50F1-48E0-B604-5A1430C00CF1}" type="slidenum">
              <a:rPr lang="en-US" smtClean="0"/>
              <a:t>17</a:t>
            </a:fld>
            <a:endParaRPr lang="en-US"/>
          </a:p>
        </p:txBody>
      </p:sp>
    </p:spTree>
    <p:extLst>
      <p:ext uri="{BB962C8B-B14F-4D97-AF65-F5344CB8AC3E}">
        <p14:creationId xmlns:p14="http://schemas.microsoft.com/office/powerpoint/2010/main" val="3095663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核心：自动化；环境依赖；有状态服务的管理 （</a:t>
            </a:r>
            <a:r>
              <a:rPr lang="en-US" altLang="zh-CN" dirty="0" smtClean="0"/>
              <a:t>DB</a:t>
            </a:r>
            <a:r>
              <a:rPr lang="zh-CN" altLang="en-US" dirty="0" smtClean="0"/>
              <a:t>，</a:t>
            </a:r>
            <a:r>
              <a:rPr lang="en-US" altLang="zh-CN" dirty="0" smtClean="0"/>
              <a:t>message</a:t>
            </a:r>
            <a:r>
              <a:rPr lang="zh-CN" altLang="en-US" dirty="0" smtClean="0"/>
              <a:t> </a:t>
            </a:r>
            <a:r>
              <a:rPr lang="en-US" altLang="zh-CN" dirty="0" smtClean="0"/>
              <a:t>queue</a:t>
            </a:r>
            <a:r>
              <a:rPr lang="zh-CN" altLang="en-US" dirty="0" smtClean="0"/>
              <a:t>，</a:t>
            </a:r>
            <a:r>
              <a:rPr lang="en-US" altLang="zh-CN" dirty="0" smtClean="0"/>
              <a:t>logging</a:t>
            </a:r>
            <a:r>
              <a:rPr lang="zh-CN" altLang="en-US" dirty="0" smtClean="0"/>
              <a:t>）</a:t>
            </a:r>
            <a:endParaRPr lang="en-US" altLang="zh-CN" dirty="0" smtClean="0"/>
          </a:p>
          <a:p>
            <a:endParaRPr lang="en-US" dirty="0"/>
          </a:p>
        </p:txBody>
      </p:sp>
      <p:sp>
        <p:nvSpPr>
          <p:cNvPr id="4" name="灯片编号占位符 3"/>
          <p:cNvSpPr>
            <a:spLocks noGrp="1"/>
          </p:cNvSpPr>
          <p:nvPr>
            <p:ph type="sldNum" sz="quarter" idx="10"/>
          </p:nvPr>
        </p:nvSpPr>
        <p:spPr/>
        <p:txBody>
          <a:bodyPr/>
          <a:lstStyle/>
          <a:p>
            <a:fld id="{4A9044D2-50F1-48E0-B604-5A1430C00CF1}" type="slidenum">
              <a:rPr lang="en-US" smtClean="0"/>
              <a:t>18</a:t>
            </a:fld>
            <a:endParaRPr lang="en-US"/>
          </a:p>
        </p:txBody>
      </p:sp>
    </p:spTree>
    <p:extLst>
      <p:ext uri="{BB962C8B-B14F-4D97-AF65-F5344CB8AC3E}">
        <p14:creationId xmlns:p14="http://schemas.microsoft.com/office/powerpoint/2010/main" val="2438095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19</a:t>
            </a:fld>
            <a:endParaRPr lang="en-GB" dirty="0">
              <a:solidFill>
                <a:prstClr val="black"/>
              </a:solidFill>
              <a:latin typeface="Calibri"/>
            </a:endParaRPr>
          </a:p>
        </p:txBody>
      </p:sp>
    </p:spTree>
    <p:extLst>
      <p:ext uri="{BB962C8B-B14F-4D97-AF65-F5344CB8AC3E}">
        <p14:creationId xmlns:p14="http://schemas.microsoft.com/office/powerpoint/2010/main" val="3043874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9044D2-50F1-48E0-B604-5A1430C00CF1}" type="slidenum">
              <a:rPr lang="en-US" smtClean="0"/>
              <a:t>21</a:t>
            </a:fld>
            <a:endParaRPr lang="en-US"/>
          </a:p>
        </p:txBody>
      </p:sp>
    </p:spTree>
    <p:extLst>
      <p:ext uri="{BB962C8B-B14F-4D97-AF65-F5344CB8AC3E}">
        <p14:creationId xmlns:p14="http://schemas.microsoft.com/office/powerpoint/2010/main" val="1938020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9044D2-50F1-48E0-B604-5A1430C00CF1}" type="slidenum">
              <a:rPr lang="en-US" smtClean="0"/>
              <a:t>22</a:t>
            </a:fld>
            <a:endParaRPr lang="en-US"/>
          </a:p>
        </p:txBody>
      </p:sp>
    </p:spTree>
    <p:extLst>
      <p:ext uri="{BB962C8B-B14F-4D97-AF65-F5344CB8AC3E}">
        <p14:creationId xmlns:p14="http://schemas.microsoft.com/office/powerpoint/2010/main" val="1813575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ctr"/>
            <a:r>
              <a:rPr lang="zh-CN" altLang="en-US" sz="1200" dirty="0" smtClean="0"/>
              <a:t>支持原生应用的开发</a:t>
            </a:r>
            <a:endParaRPr lang="en-US" altLang="zh-CN" dirty="0" smtClean="0"/>
          </a:p>
          <a:p>
            <a:pPr fontAlgn="ctr"/>
            <a:endParaRPr lang="en-US" altLang="zh-CN" dirty="0" smtClean="0"/>
          </a:p>
          <a:p>
            <a:pPr fontAlgn="ctr"/>
            <a:r>
              <a:rPr lang="zh-CN" altLang="en-US" dirty="0" smtClean="0"/>
              <a:t>自动水平扩展</a:t>
            </a:r>
            <a:endParaRPr lang="en-US" altLang="zh-CN" dirty="0" smtClean="0"/>
          </a:p>
          <a:p>
            <a:pPr fontAlgn="ctr"/>
            <a:r>
              <a:rPr lang="zh-CN" altLang="en-US" dirty="0" smtClean="0"/>
              <a:t>自动配置</a:t>
            </a:r>
            <a:endParaRPr lang="en-US" altLang="zh-CN" dirty="0" smtClean="0"/>
          </a:p>
          <a:p>
            <a:pPr fontAlgn="ctr"/>
            <a:r>
              <a:rPr lang="zh-CN" altLang="en-US" dirty="0" smtClean="0"/>
              <a:t>自动恢复</a:t>
            </a:r>
            <a:endParaRPr lang="en-US" altLang="zh-CN" dirty="0" smtClean="0"/>
          </a:p>
          <a:p>
            <a:pPr fontAlgn="ctr"/>
            <a:r>
              <a:rPr lang="zh-CN" altLang="en-US" dirty="0" smtClean="0"/>
              <a:t>有状态服务管理</a:t>
            </a:r>
            <a:endParaRPr lang="en-US" altLang="zh-CN" dirty="0" smtClean="0"/>
          </a:p>
          <a:p>
            <a:pPr lvl="1" fontAlgn="ctr"/>
            <a:r>
              <a:rPr lang="zh-CN" altLang="en-US" dirty="0" smtClean="0"/>
              <a:t>缓存，数据库，文件系统</a:t>
            </a:r>
            <a:endParaRPr lang="en-US" altLang="zh-CN" dirty="0" smtClean="0"/>
          </a:p>
          <a:p>
            <a:pPr fontAlgn="ctr"/>
            <a:r>
              <a:rPr lang="zh-CN" altLang="en-US" dirty="0" smtClean="0"/>
              <a:t>松耦合</a:t>
            </a:r>
            <a:endParaRPr lang="en-US" altLang="zh-CN" dirty="0" smtClean="0"/>
          </a:p>
          <a:p>
            <a:pPr lvl="1" fontAlgn="ctr"/>
            <a:r>
              <a:rPr lang="zh-CN" altLang="en-US" dirty="0" smtClean="0"/>
              <a:t>消息队列</a:t>
            </a:r>
            <a:endParaRPr lang="en-US" altLang="zh-CN" dirty="0" smtClean="0"/>
          </a:p>
          <a:p>
            <a:pPr fontAlgn="ctr"/>
            <a:r>
              <a:rPr lang="zh-CN" altLang="en-US" dirty="0" smtClean="0"/>
              <a:t>轻量级运行环境</a:t>
            </a:r>
            <a:endParaRPr lang="en-US" altLang="zh-CN" dirty="0" smtClean="0"/>
          </a:p>
          <a:p>
            <a:pPr fontAlgn="ctr"/>
            <a:r>
              <a:rPr lang="en-US" altLang="zh-CN" dirty="0" err="1" smtClean="0"/>
              <a:t>DevOps</a:t>
            </a:r>
            <a:endParaRPr lang="en-US" altLang="zh-CN" dirty="0" smtClean="0"/>
          </a:p>
          <a:p>
            <a:pPr fontAlgn="ctr"/>
            <a:endParaRPr lang="en-US" altLang="zh-CN" dirty="0" smtClean="0"/>
          </a:p>
          <a:p>
            <a:pPr defTabSz="457189">
              <a:spcBef>
                <a:spcPts val="1200"/>
              </a:spcBef>
              <a:spcAft>
                <a:spcPts val="400"/>
              </a:spcAft>
              <a:buClr>
                <a:prstClr val="black"/>
              </a:buClr>
              <a:buSzPct val="100000"/>
              <a:defRPr/>
            </a:pPr>
            <a:r>
              <a:rPr lang="zh-CN" altLang="en-US" sz="1600" b="1" dirty="0" smtClean="0">
                <a:solidFill>
                  <a:srgbClr val="0096D6"/>
                </a:solidFill>
                <a:cs typeface="HP Simplified" pitchFamily="34" charset="0"/>
              </a:rPr>
              <a:t>益处</a:t>
            </a:r>
            <a:endParaRPr lang="en-US" sz="1600" b="1" dirty="0" smtClean="0">
              <a:solidFill>
                <a:srgbClr val="0096D6"/>
              </a:solidFill>
              <a:cs typeface="HP Simplified" pitchFamily="34" charset="0"/>
            </a:endParaRPr>
          </a:p>
          <a:p>
            <a:pPr marL="112710" lvl="2" indent="-112710" defTabSz="457189">
              <a:spcAft>
                <a:spcPts val="400"/>
              </a:spcAft>
              <a:buFont typeface="HP Simplified" pitchFamily="34" charset="0"/>
              <a:buChar char="•"/>
              <a:defRPr/>
            </a:pPr>
            <a:r>
              <a:rPr lang="zh-CN" altLang="en-US" sz="1200" dirty="0" smtClean="0">
                <a:solidFill>
                  <a:prstClr val="black"/>
                </a:solidFill>
                <a:cs typeface="HP Simplified" pitchFamily="34" charset="0"/>
              </a:rPr>
              <a:t>加速原生态云应用程序开发</a:t>
            </a:r>
            <a:endParaRPr lang="en-US" sz="1200" dirty="0" smtClean="0">
              <a:solidFill>
                <a:prstClr val="black"/>
              </a:solidFill>
              <a:cs typeface="HP Simplified" pitchFamily="34" charset="0"/>
            </a:endParaRPr>
          </a:p>
          <a:p>
            <a:pPr marL="112710" lvl="2" indent="-112710" defTabSz="457189">
              <a:spcAft>
                <a:spcPts val="400"/>
              </a:spcAft>
              <a:buFont typeface="HP Simplified" pitchFamily="34" charset="0"/>
              <a:buChar char="•"/>
              <a:defRPr/>
            </a:pPr>
            <a:r>
              <a:rPr lang="zh-CN" altLang="en-US" sz="1200" dirty="0" smtClean="0">
                <a:solidFill>
                  <a:prstClr val="black"/>
                </a:solidFill>
                <a:cs typeface="HP Simplified" pitchFamily="34" charset="0"/>
              </a:rPr>
              <a:t>容易借鉴开发者经验</a:t>
            </a:r>
            <a:endParaRPr lang="en-US" sz="1200" dirty="0" smtClean="0">
              <a:solidFill>
                <a:prstClr val="black"/>
              </a:solidFill>
              <a:cs typeface="HP Simplified" pitchFamily="34" charset="0"/>
            </a:endParaRPr>
          </a:p>
          <a:p>
            <a:pPr marL="112710" lvl="2" indent="-112710" defTabSz="457189">
              <a:spcAft>
                <a:spcPts val="400"/>
              </a:spcAft>
              <a:buFont typeface="HP Simplified" pitchFamily="34" charset="0"/>
              <a:buChar char="•"/>
              <a:defRPr/>
            </a:pPr>
            <a:r>
              <a:rPr lang="zh-CN" altLang="en-US" sz="1200" dirty="0" smtClean="0">
                <a:solidFill>
                  <a:prstClr val="black"/>
                </a:solidFill>
                <a:cs typeface="HP Simplified" pitchFamily="34" charset="0"/>
              </a:rPr>
              <a:t>使用共同的开发和运营平台，节省成本</a:t>
            </a:r>
            <a:endParaRPr lang="en-US" sz="1200" dirty="0" smtClean="0">
              <a:solidFill>
                <a:prstClr val="black"/>
              </a:solidFill>
              <a:cs typeface="HP Simplified" pitchFamily="34" charset="0"/>
            </a:endParaRPr>
          </a:p>
          <a:p>
            <a:pPr marL="112710" lvl="2" indent="-112710" defTabSz="457189">
              <a:spcAft>
                <a:spcPts val="400"/>
              </a:spcAft>
              <a:buFont typeface="HP Simplified" pitchFamily="34" charset="0"/>
              <a:buChar char="•"/>
              <a:defRPr/>
            </a:pPr>
            <a:r>
              <a:rPr lang="zh-CN" altLang="en-US" sz="1200" dirty="0" smtClean="0">
                <a:solidFill>
                  <a:prstClr val="black"/>
                </a:solidFill>
                <a:cs typeface="HP Simplified" pitchFamily="34" charset="0"/>
              </a:rPr>
              <a:t>侧重于编码而非资源管理</a:t>
            </a:r>
            <a:endParaRPr lang="en-US" sz="1200" dirty="0" smtClean="0">
              <a:solidFill>
                <a:prstClr val="black"/>
              </a:solidFill>
              <a:cs typeface="HP Simplified" pitchFamily="34" charset="0"/>
            </a:endParaRPr>
          </a:p>
          <a:p>
            <a:pPr marL="112710" lvl="2" indent="-112710" defTabSz="457189">
              <a:spcAft>
                <a:spcPts val="400"/>
              </a:spcAft>
              <a:buFont typeface="HP Simplified" pitchFamily="34" charset="0"/>
              <a:buChar char="•"/>
              <a:defRPr/>
            </a:pPr>
            <a:r>
              <a:rPr lang="zh-CN" altLang="en-US" sz="1200" dirty="0" smtClean="0">
                <a:solidFill>
                  <a:prstClr val="black"/>
                </a:solidFill>
              </a:rPr>
              <a:t>移动私有或公有云应用程序，而无需改变代码</a:t>
            </a:r>
            <a:endParaRPr lang="en-US" sz="1200" dirty="0" smtClean="0">
              <a:solidFill>
                <a:prstClr val="black"/>
              </a:solidFill>
            </a:endParaRPr>
          </a:p>
          <a:p>
            <a:pPr marL="112710" lvl="2" indent="-112710" defTabSz="457189">
              <a:spcAft>
                <a:spcPts val="400"/>
              </a:spcAft>
              <a:buFont typeface="HP Simplified" pitchFamily="34" charset="0"/>
              <a:buChar char="•"/>
              <a:defRPr/>
            </a:pPr>
            <a:endParaRPr lang="en-US" sz="1200" dirty="0" smtClean="0">
              <a:solidFill>
                <a:prstClr val="black"/>
              </a:solidFill>
              <a:cs typeface="HP Simplified" pitchFamily="34" charset="0"/>
            </a:endParaRPr>
          </a:p>
          <a:p>
            <a:pPr defTabSz="457189">
              <a:spcBef>
                <a:spcPts val="1200"/>
              </a:spcBef>
              <a:spcAft>
                <a:spcPts val="400"/>
              </a:spcAft>
              <a:buClr>
                <a:prstClr val="black"/>
              </a:buClr>
              <a:buSzPct val="100000"/>
              <a:defRPr/>
            </a:pPr>
            <a:r>
              <a:rPr lang="zh-CN" altLang="en-US" sz="1600" b="1" dirty="0" smtClean="0">
                <a:solidFill>
                  <a:srgbClr val="0096D6"/>
                </a:solidFill>
                <a:cs typeface="HP Simplified" pitchFamily="34" charset="0"/>
              </a:rPr>
              <a:t>产品特点</a:t>
            </a:r>
            <a:endParaRPr lang="en-US" sz="1600" b="1" dirty="0" smtClean="0">
              <a:solidFill>
                <a:srgbClr val="0096D6"/>
              </a:solidFill>
              <a:cs typeface="HP Simplified" pitchFamily="34" charset="0"/>
            </a:endParaRPr>
          </a:p>
          <a:p>
            <a:pPr marL="112710" lvl="2" indent="-112710" defTabSz="457189">
              <a:spcAft>
                <a:spcPts val="400"/>
              </a:spcAft>
              <a:buFont typeface="HP Simplified" pitchFamily="34" charset="0"/>
              <a:buChar char="•"/>
              <a:defRPr/>
            </a:pPr>
            <a:r>
              <a:rPr lang="zh-CN" altLang="en-US" sz="1200" dirty="0" smtClean="0">
                <a:solidFill>
                  <a:prstClr val="black"/>
                </a:solidFill>
                <a:cs typeface="HP Simplified" pitchFamily="34" charset="0"/>
              </a:rPr>
              <a:t>基于领先的开源技术</a:t>
            </a:r>
            <a:r>
              <a:rPr lang="en-US" sz="1200" dirty="0" smtClean="0">
                <a:solidFill>
                  <a:prstClr val="black"/>
                </a:solidFill>
                <a:cs typeface="HP Simplified" pitchFamily="34" charset="0"/>
              </a:rPr>
              <a:t>Cloud Foundry™</a:t>
            </a:r>
            <a:r>
              <a:rPr lang="zh-CN" altLang="en-US" sz="1200" dirty="0" smtClean="0">
                <a:solidFill>
                  <a:prstClr val="black"/>
                </a:solidFill>
                <a:cs typeface="HP Simplified" pitchFamily="34" charset="0"/>
              </a:rPr>
              <a:t>、</a:t>
            </a:r>
            <a:r>
              <a:rPr lang="en-US" sz="1200" dirty="0" smtClean="0">
                <a:solidFill>
                  <a:prstClr val="black"/>
                </a:solidFill>
                <a:cs typeface="HP Simplified" pitchFamily="34" charset="0"/>
              </a:rPr>
              <a:t> </a:t>
            </a:r>
            <a:r>
              <a:rPr lang="en-US" sz="1200" dirty="0" err="1" smtClean="0">
                <a:solidFill>
                  <a:prstClr val="black"/>
                </a:solidFill>
                <a:cs typeface="HP Simplified" pitchFamily="34" charset="0"/>
              </a:rPr>
              <a:t>Docker</a:t>
            </a:r>
            <a:r>
              <a:rPr lang="zh-CN" altLang="en-US" sz="1200" dirty="0" smtClean="0">
                <a:solidFill>
                  <a:prstClr val="black"/>
                </a:solidFill>
                <a:cs typeface="HP Simplified" pitchFamily="34" charset="0"/>
              </a:rPr>
              <a:t>和</a:t>
            </a:r>
            <a:r>
              <a:rPr lang="en-US" sz="1200" dirty="0" smtClean="0">
                <a:solidFill>
                  <a:prstClr val="black"/>
                </a:solidFill>
                <a:cs typeface="HP Simplified" pitchFamily="34" charset="0"/>
              </a:rPr>
              <a:t>OpenStack®</a:t>
            </a:r>
            <a:r>
              <a:rPr lang="zh-CN" altLang="en-US" sz="1200" dirty="0" smtClean="0">
                <a:solidFill>
                  <a:prstClr val="black"/>
                </a:solidFill>
                <a:cs typeface="HP Simplified" pitchFamily="34" charset="0"/>
              </a:rPr>
              <a:t>云软件</a:t>
            </a:r>
            <a:endParaRPr lang="en-US" sz="1200" dirty="0" smtClean="0">
              <a:solidFill>
                <a:prstClr val="black"/>
              </a:solidFill>
              <a:cs typeface="HP Simplified" pitchFamily="34" charset="0"/>
            </a:endParaRPr>
          </a:p>
          <a:p>
            <a:pPr marL="112710" lvl="2" indent="-112710" defTabSz="457189">
              <a:spcAft>
                <a:spcPts val="400"/>
              </a:spcAft>
              <a:buFont typeface="HP Simplified" pitchFamily="34" charset="0"/>
              <a:buChar char="•"/>
              <a:defRPr/>
            </a:pPr>
            <a:r>
              <a:rPr lang="zh-CN" altLang="en-US" sz="1200" dirty="0" smtClean="0">
                <a:solidFill>
                  <a:prstClr val="black"/>
                </a:solidFill>
                <a:cs typeface="HP Simplified" pitchFamily="34" charset="0"/>
              </a:rPr>
              <a:t>支持</a:t>
            </a:r>
            <a:r>
              <a:rPr lang="en-US" sz="1200" dirty="0" smtClean="0">
                <a:solidFill>
                  <a:prstClr val="black"/>
                </a:solidFill>
                <a:cs typeface="HP Simplified" pitchFamily="34" charset="0"/>
              </a:rPr>
              <a:t>Java</a:t>
            </a:r>
            <a:r>
              <a:rPr lang="zh-CN" altLang="en-US" sz="1200" dirty="0" smtClean="0">
                <a:solidFill>
                  <a:prstClr val="black"/>
                </a:solidFill>
                <a:cs typeface="HP Simplified" pitchFamily="34" charset="0"/>
              </a:rPr>
              <a:t>、</a:t>
            </a:r>
            <a:r>
              <a:rPr lang="en-US" sz="1200" dirty="0" smtClean="0">
                <a:solidFill>
                  <a:prstClr val="black"/>
                </a:solidFill>
                <a:cs typeface="HP Simplified" pitchFamily="34" charset="0"/>
              </a:rPr>
              <a:t>Python</a:t>
            </a:r>
            <a:r>
              <a:rPr lang="zh-CN" altLang="en-US" sz="1200" dirty="0" smtClean="0">
                <a:solidFill>
                  <a:prstClr val="black"/>
                </a:solidFill>
                <a:cs typeface="HP Simplified" pitchFamily="34" charset="0"/>
              </a:rPr>
              <a:t>、</a:t>
            </a:r>
            <a:r>
              <a:rPr lang="en-US" sz="1200" dirty="0" smtClean="0">
                <a:solidFill>
                  <a:prstClr val="black"/>
                </a:solidFill>
                <a:cs typeface="HP Simplified" pitchFamily="34" charset="0"/>
              </a:rPr>
              <a:t>Ruby</a:t>
            </a:r>
            <a:r>
              <a:rPr lang="zh-CN" altLang="en-US" sz="1200" dirty="0" smtClean="0">
                <a:solidFill>
                  <a:prstClr val="black"/>
                </a:solidFill>
                <a:cs typeface="HP Simplified" pitchFamily="34" charset="0"/>
              </a:rPr>
              <a:t>、</a:t>
            </a:r>
            <a:r>
              <a:rPr lang="en-US" sz="1200" dirty="0" smtClean="0">
                <a:solidFill>
                  <a:prstClr val="black"/>
                </a:solidFill>
                <a:cs typeface="HP Simplified" pitchFamily="34" charset="0"/>
              </a:rPr>
              <a:t>PHP</a:t>
            </a:r>
            <a:r>
              <a:rPr lang="zh-CN" altLang="en-US" sz="1200" dirty="0" smtClean="0">
                <a:solidFill>
                  <a:prstClr val="black"/>
                </a:solidFill>
                <a:cs typeface="HP Simplified" pitchFamily="34" charset="0"/>
              </a:rPr>
              <a:t>、</a:t>
            </a:r>
            <a:r>
              <a:rPr lang="en-US" sz="1200" dirty="0" smtClean="0">
                <a:solidFill>
                  <a:prstClr val="black"/>
                </a:solidFill>
                <a:cs typeface="HP Simplified" pitchFamily="34" charset="0"/>
              </a:rPr>
              <a:t>Node.js</a:t>
            </a:r>
            <a:r>
              <a:rPr lang="zh-CN" altLang="en-US" sz="1200" dirty="0" smtClean="0">
                <a:solidFill>
                  <a:prstClr val="black"/>
                </a:solidFill>
                <a:cs typeface="HP Simplified" pitchFamily="34" charset="0"/>
              </a:rPr>
              <a:t>等流行语言和框架，利用</a:t>
            </a:r>
            <a:r>
              <a:rPr lang="en-US" sz="1200" dirty="0" smtClean="0">
                <a:solidFill>
                  <a:prstClr val="black"/>
                </a:solidFill>
                <a:cs typeface="HP Simplified" pitchFamily="34" charset="0"/>
              </a:rPr>
              <a:t>MySQL</a:t>
            </a:r>
            <a:r>
              <a:rPr lang="zh-CN" altLang="en-US" sz="1200" dirty="0" smtClean="0">
                <a:solidFill>
                  <a:prstClr val="black"/>
                </a:solidFill>
                <a:cs typeface="HP Simplified" pitchFamily="34" charset="0"/>
              </a:rPr>
              <a:t>、</a:t>
            </a:r>
            <a:r>
              <a:rPr lang="en-US" sz="1200" dirty="0" err="1" smtClean="0">
                <a:solidFill>
                  <a:prstClr val="black"/>
                </a:solidFill>
                <a:cs typeface="HP Simplified" pitchFamily="34" charset="0"/>
              </a:rPr>
              <a:t>RabbitMQ</a:t>
            </a:r>
            <a:r>
              <a:rPr lang="zh-CN" altLang="en-US" sz="1200" dirty="0" smtClean="0">
                <a:solidFill>
                  <a:prstClr val="black"/>
                </a:solidFill>
                <a:cs typeface="HP Simplified" pitchFamily="34" charset="0"/>
              </a:rPr>
              <a:t>、</a:t>
            </a:r>
            <a:r>
              <a:rPr lang="en-US" sz="1200" dirty="0" err="1" smtClean="0">
                <a:solidFill>
                  <a:prstClr val="black"/>
                </a:solidFill>
                <a:cs typeface="HP Simplified" pitchFamily="34" charset="0"/>
              </a:rPr>
              <a:t>MemCache</a:t>
            </a:r>
            <a:r>
              <a:rPr lang="zh-CN" altLang="en-US" sz="1200" dirty="0" smtClean="0">
                <a:solidFill>
                  <a:prstClr val="black"/>
                </a:solidFill>
                <a:cs typeface="HP Simplified" pitchFamily="34" charset="0"/>
              </a:rPr>
              <a:t>等流行开源技术</a:t>
            </a:r>
            <a:endParaRPr lang="en-US" sz="1200" dirty="0" smtClean="0">
              <a:solidFill>
                <a:prstClr val="black"/>
              </a:solidFill>
              <a:cs typeface="HP Simplified" pitchFamily="34" charset="0"/>
            </a:endParaRPr>
          </a:p>
          <a:p>
            <a:pPr fontAlgn="auto">
              <a:spcBef>
                <a:spcPts val="1200"/>
              </a:spcBef>
              <a:spcAft>
                <a:spcPts val="400"/>
              </a:spcAft>
              <a:buClr>
                <a:schemeClr val="tx1"/>
              </a:buClr>
              <a:buSzPct val="100000"/>
              <a:defRPr/>
            </a:pPr>
            <a:endParaRPr lang="en-US" sz="1600" b="1" dirty="0" smtClean="0">
              <a:solidFill>
                <a:schemeClr val="accent1"/>
              </a:solidFill>
              <a:latin typeface="HP Simplified" pitchFamily="34" charset="0"/>
              <a:cs typeface="HP Simplified" pitchFamily="34" charset="0"/>
            </a:endParaRPr>
          </a:p>
          <a:p>
            <a:pPr marL="285750" indent="-285750">
              <a:lnSpc>
                <a:spcPct val="150000"/>
              </a:lnSpc>
              <a:buFont typeface="+mj-lt"/>
              <a:buAutoNum type="arabicPeriod"/>
            </a:pPr>
            <a:r>
              <a:rPr lang="zh-CN" altLang="en-US" sz="1600" dirty="0" smtClean="0">
                <a:solidFill>
                  <a:srgbClr val="0096D6">
                    <a:lumMod val="75000"/>
                  </a:srgbClr>
                </a:solidFill>
              </a:rPr>
              <a:t>和</a:t>
            </a:r>
            <a:r>
              <a:rPr lang="en-US" altLang="zh-CN" sz="1600" dirty="0" err="1" smtClean="0">
                <a:solidFill>
                  <a:srgbClr val="0096D6">
                    <a:lumMod val="75000"/>
                  </a:srgbClr>
                </a:solidFill>
              </a:rPr>
              <a:t>OpenStack</a:t>
            </a:r>
            <a:r>
              <a:rPr lang="zh-CN" altLang="en-US" sz="1600" dirty="0" smtClean="0">
                <a:solidFill>
                  <a:srgbClr val="0096D6">
                    <a:lumMod val="75000"/>
                  </a:srgbClr>
                </a:solidFill>
              </a:rPr>
              <a:t>紧密集成，在安装上做了高度自动化和简化。能够非常快速、简单的上线、提高运维效率</a:t>
            </a:r>
          </a:p>
          <a:p>
            <a:pPr marL="285750" indent="-285750">
              <a:lnSpc>
                <a:spcPct val="150000"/>
              </a:lnSpc>
              <a:buFont typeface="+mj-lt"/>
              <a:buAutoNum type="arabicPeriod"/>
            </a:pPr>
            <a:r>
              <a:rPr lang="zh-CN" altLang="en-US" sz="1600" dirty="0" smtClean="0">
                <a:solidFill>
                  <a:srgbClr val="0096D6">
                    <a:lumMod val="75000"/>
                  </a:srgbClr>
                </a:solidFill>
              </a:rPr>
              <a:t>控制界面和</a:t>
            </a:r>
            <a:r>
              <a:rPr lang="en-US" altLang="zh-CN" sz="1600" dirty="0" err="1" smtClean="0">
                <a:solidFill>
                  <a:srgbClr val="0096D6">
                    <a:lumMod val="75000"/>
                  </a:srgbClr>
                </a:solidFill>
              </a:rPr>
              <a:t>OpenStack</a:t>
            </a:r>
            <a:r>
              <a:rPr lang="zh-CN" altLang="en-US" sz="1600" dirty="0" smtClean="0">
                <a:solidFill>
                  <a:srgbClr val="0096D6">
                    <a:lumMod val="75000"/>
                  </a:srgbClr>
                </a:solidFill>
              </a:rPr>
              <a:t>的</a:t>
            </a:r>
            <a:r>
              <a:rPr lang="en-US" altLang="zh-CN" sz="1600" dirty="0" smtClean="0">
                <a:solidFill>
                  <a:srgbClr val="0096D6">
                    <a:lumMod val="75000"/>
                  </a:srgbClr>
                </a:solidFill>
              </a:rPr>
              <a:t>Horizon portal</a:t>
            </a:r>
            <a:r>
              <a:rPr lang="zh-CN" altLang="en-US" sz="1600" dirty="0" smtClean="0">
                <a:solidFill>
                  <a:srgbClr val="0096D6">
                    <a:lumMod val="75000"/>
                  </a:srgbClr>
                </a:solidFill>
              </a:rPr>
              <a:t>融合为一体，使用统一的控制界面对整个云平台进行管控。目前</a:t>
            </a:r>
            <a:r>
              <a:rPr lang="en-US" altLang="zh-CN" sz="1600" dirty="0" smtClean="0">
                <a:solidFill>
                  <a:srgbClr val="0096D6">
                    <a:lumMod val="75000"/>
                  </a:srgbClr>
                </a:solidFill>
              </a:rPr>
              <a:t>Cloud Foundry</a:t>
            </a:r>
            <a:r>
              <a:rPr lang="zh-CN" altLang="en-US" sz="1600" dirty="0" smtClean="0">
                <a:solidFill>
                  <a:srgbClr val="0096D6">
                    <a:lumMod val="75000"/>
                  </a:srgbClr>
                </a:solidFill>
              </a:rPr>
              <a:t>还没有提供图形控制界面</a:t>
            </a:r>
          </a:p>
          <a:p>
            <a:pPr marL="285750" indent="-285750">
              <a:lnSpc>
                <a:spcPct val="150000"/>
              </a:lnSpc>
              <a:buFont typeface="+mj-lt"/>
              <a:buAutoNum type="arabicPeriod"/>
            </a:pPr>
            <a:r>
              <a:rPr lang="zh-CN" altLang="en-US" sz="1600" dirty="0" smtClean="0">
                <a:solidFill>
                  <a:srgbClr val="0096D6">
                    <a:lumMod val="75000"/>
                  </a:srgbClr>
                </a:solidFill>
              </a:rPr>
              <a:t>使用更高效的容器技术</a:t>
            </a:r>
            <a:r>
              <a:rPr lang="en-US" altLang="zh-CN" sz="1600" dirty="0" err="1" smtClean="0">
                <a:solidFill>
                  <a:srgbClr val="0096D6">
                    <a:lumMod val="75000"/>
                  </a:srgbClr>
                </a:solidFill>
              </a:rPr>
              <a:t>Docker</a:t>
            </a:r>
            <a:r>
              <a:rPr lang="zh-CN" altLang="en-US" sz="1600" dirty="0" smtClean="0">
                <a:solidFill>
                  <a:srgbClr val="0096D6">
                    <a:lumMod val="75000"/>
                  </a:srgbClr>
                </a:solidFill>
              </a:rPr>
              <a:t>，替换原生的</a:t>
            </a:r>
            <a:r>
              <a:rPr lang="en-US" altLang="zh-CN" sz="1600" dirty="0" smtClean="0">
                <a:solidFill>
                  <a:srgbClr val="0096D6">
                    <a:lumMod val="75000"/>
                  </a:srgbClr>
                </a:solidFill>
              </a:rPr>
              <a:t>warden</a:t>
            </a:r>
            <a:r>
              <a:rPr lang="zh-CN" altLang="en-US" sz="1600" dirty="0" smtClean="0">
                <a:solidFill>
                  <a:srgbClr val="0096D6">
                    <a:lumMod val="75000"/>
                  </a:srgbClr>
                </a:solidFill>
              </a:rPr>
              <a:t>容器。具备更好的资源使用效率，更适应云环境下快速弹性伸缩特性，同时</a:t>
            </a:r>
            <a:r>
              <a:rPr lang="en-US" altLang="zh-CN" sz="1600" dirty="0" err="1" smtClean="0">
                <a:solidFill>
                  <a:srgbClr val="0096D6">
                    <a:lumMod val="75000"/>
                  </a:srgbClr>
                </a:solidFill>
              </a:rPr>
              <a:t>Docker</a:t>
            </a:r>
            <a:r>
              <a:rPr lang="zh-CN" altLang="en-US" sz="1600" dirty="0" smtClean="0">
                <a:solidFill>
                  <a:srgbClr val="0096D6">
                    <a:lumMod val="75000"/>
                  </a:srgbClr>
                </a:solidFill>
              </a:rPr>
              <a:t>拥有更好的开源生态系统</a:t>
            </a:r>
          </a:p>
          <a:p>
            <a:pPr marL="285750" indent="-285750">
              <a:lnSpc>
                <a:spcPct val="150000"/>
              </a:lnSpc>
              <a:buFont typeface="+mj-lt"/>
              <a:buAutoNum type="arabicPeriod"/>
            </a:pPr>
            <a:r>
              <a:rPr lang="zh-CN" altLang="en-US" sz="1600" dirty="0" smtClean="0">
                <a:solidFill>
                  <a:srgbClr val="0096D6">
                    <a:lumMod val="75000"/>
                  </a:srgbClr>
                </a:solidFill>
              </a:rPr>
              <a:t>比原生的</a:t>
            </a:r>
            <a:r>
              <a:rPr lang="en-US" altLang="zh-CN" sz="1600" dirty="0" smtClean="0">
                <a:solidFill>
                  <a:srgbClr val="0096D6">
                    <a:lumMod val="75000"/>
                  </a:srgbClr>
                </a:solidFill>
              </a:rPr>
              <a:t>Cloud Foundry</a:t>
            </a:r>
            <a:r>
              <a:rPr lang="zh-CN" altLang="en-US" sz="1600" dirty="0" smtClean="0">
                <a:solidFill>
                  <a:srgbClr val="0096D6">
                    <a:lumMod val="75000"/>
                  </a:srgbClr>
                </a:solidFill>
              </a:rPr>
              <a:t>提供更多的</a:t>
            </a:r>
            <a:r>
              <a:rPr lang="en-US" altLang="zh-CN" sz="1600" dirty="0" smtClean="0">
                <a:solidFill>
                  <a:srgbClr val="0096D6">
                    <a:lumMod val="75000"/>
                  </a:srgbClr>
                </a:solidFill>
              </a:rPr>
              <a:t>runtime</a:t>
            </a:r>
            <a:r>
              <a:rPr lang="zh-CN" altLang="en-US" sz="1600" dirty="0" smtClean="0">
                <a:solidFill>
                  <a:srgbClr val="0096D6">
                    <a:lumMod val="75000"/>
                  </a:srgbClr>
                </a:solidFill>
              </a:rPr>
              <a:t>语言支持 </a:t>
            </a:r>
            <a:r>
              <a:rPr lang="en-US" altLang="zh-CN" sz="1600" dirty="0" smtClean="0">
                <a:solidFill>
                  <a:srgbClr val="0096D6">
                    <a:lumMod val="75000"/>
                  </a:srgbClr>
                </a:solidFill>
              </a:rPr>
              <a:t>(PHP, Python, Perl, </a:t>
            </a:r>
            <a:r>
              <a:rPr lang="en-US" altLang="zh-CN" sz="1600" dirty="0" err="1" smtClean="0">
                <a:solidFill>
                  <a:srgbClr val="0096D6">
                    <a:lumMod val="75000"/>
                  </a:srgbClr>
                </a:solidFill>
              </a:rPr>
              <a:t>Heroku</a:t>
            </a:r>
            <a:r>
              <a:rPr lang="en-US" altLang="zh-CN" sz="1600" dirty="0" smtClean="0">
                <a:solidFill>
                  <a:srgbClr val="0096D6">
                    <a:lumMod val="75000"/>
                  </a:srgbClr>
                </a:solidFill>
              </a:rPr>
              <a:t> </a:t>
            </a:r>
            <a:r>
              <a:rPr lang="en-US" altLang="zh-CN" sz="1600" dirty="0" err="1" smtClean="0">
                <a:solidFill>
                  <a:srgbClr val="0096D6">
                    <a:lumMod val="75000"/>
                  </a:srgbClr>
                </a:solidFill>
              </a:rPr>
              <a:t>Buildpack</a:t>
            </a:r>
            <a:r>
              <a:rPr lang="en-US" altLang="zh-CN" sz="1600" dirty="0" smtClean="0">
                <a:solidFill>
                  <a:srgbClr val="0096D6">
                    <a:lumMod val="75000"/>
                  </a:srgbClr>
                </a:solidFill>
              </a:rPr>
              <a:t> support)</a:t>
            </a:r>
            <a:endParaRPr lang="zh-CN" altLang="en-US" sz="1600" dirty="0" smtClean="0">
              <a:solidFill>
                <a:srgbClr val="0096D6">
                  <a:lumMod val="75000"/>
                </a:srgbClr>
              </a:solidFill>
            </a:endParaRPr>
          </a:p>
          <a:p>
            <a:pPr marL="285750" indent="-285750">
              <a:lnSpc>
                <a:spcPct val="150000"/>
              </a:lnSpc>
              <a:buFont typeface="+mj-lt"/>
              <a:buAutoNum type="arabicPeriod"/>
            </a:pPr>
            <a:r>
              <a:rPr lang="zh-CN" altLang="en-US" sz="1600" dirty="0" smtClean="0">
                <a:solidFill>
                  <a:srgbClr val="0096D6">
                    <a:lumMod val="75000"/>
                  </a:srgbClr>
                </a:solidFill>
              </a:rPr>
              <a:t>通过</a:t>
            </a:r>
            <a:r>
              <a:rPr lang="en-US" altLang="zh-CN" sz="1600" dirty="0" smtClean="0">
                <a:solidFill>
                  <a:srgbClr val="0096D6">
                    <a:lumMod val="75000"/>
                  </a:srgbClr>
                </a:solidFill>
              </a:rPr>
              <a:t>HP</a:t>
            </a:r>
            <a:r>
              <a:rPr lang="zh-CN" altLang="en-US" sz="1600" dirty="0" smtClean="0">
                <a:solidFill>
                  <a:srgbClr val="0096D6">
                    <a:lumMod val="75000"/>
                  </a:srgbClr>
                </a:solidFill>
              </a:rPr>
              <a:t>在</a:t>
            </a:r>
            <a:r>
              <a:rPr lang="en-US" altLang="zh-CN" sz="1600" dirty="0" err="1" smtClean="0">
                <a:solidFill>
                  <a:srgbClr val="0096D6">
                    <a:lumMod val="75000"/>
                  </a:srgbClr>
                </a:solidFill>
              </a:rPr>
              <a:t>OpenStack</a:t>
            </a:r>
            <a:r>
              <a:rPr lang="zh-CN" altLang="en-US" sz="1600" dirty="0" smtClean="0">
                <a:solidFill>
                  <a:srgbClr val="0096D6">
                    <a:lumMod val="75000"/>
                  </a:srgbClr>
                </a:solidFill>
              </a:rPr>
              <a:t>中主导的</a:t>
            </a:r>
            <a:r>
              <a:rPr lang="en-US" altLang="zh-CN" sz="1600" dirty="0" smtClean="0">
                <a:solidFill>
                  <a:srgbClr val="0096D6">
                    <a:lumMod val="75000"/>
                  </a:srgbClr>
                </a:solidFill>
              </a:rPr>
              <a:t>Trove</a:t>
            </a:r>
            <a:r>
              <a:rPr lang="zh-CN" altLang="en-US" sz="1600" dirty="0" smtClean="0">
                <a:solidFill>
                  <a:srgbClr val="0096D6">
                    <a:lumMod val="75000"/>
                  </a:srgbClr>
                </a:solidFill>
              </a:rPr>
              <a:t>项目，提供额外的高可用的数据库服务，为平台本身和应用程序提供高可用数据访问、存储备份、数据恢复机制</a:t>
            </a:r>
          </a:p>
          <a:p>
            <a:pPr marL="285750" indent="-285750">
              <a:lnSpc>
                <a:spcPct val="150000"/>
              </a:lnSpc>
              <a:buFont typeface="+mj-lt"/>
              <a:buAutoNum type="arabicPeriod"/>
            </a:pPr>
            <a:r>
              <a:rPr lang="zh-CN" altLang="en-US" sz="1600" dirty="0" smtClean="0">
                <a:solidFill>
                  <a:srgbClr val="0096D6">
                    <a:lumMod val="75000"/>
                  </a:srgbClr>
                </a:solidFill>
              </a:rPr>
              <a:t>提供高可用的消息队列服务（</a:t>
            </a:r>
            <a:r>
              <a:rPr lang="en-US" altLang="zh-CN" sz="1600" dirty="0" smtClean="0">
                <a:solidFill>
                  <a:srgbClr val="0096D6">
                    <a:lumMod val="75000"/>
                  </a:srgbClr>
                </a:solidFill>
              </a:rPr>
              <a:t>Marconi</a:t>
            </a:r>
            <a:r>
              <a:rPr lang="zh-CN" altLang="en-US" sz="1600" dirty="0" smtClean="0">
                <a:solidFill>
                  <a:srgbClr val="0096D6">
                    <a:lumMod val="75000"/>
                  </a:srgbClr>
                </a:solidFill>
              </a:rPr>
              <a:t>）</a:t>
            </a:r>
          </a:p>
          <a:p>
            <a:pPr marL="285750" indent="-285750">
              <a:lnSpc>
                <a:spcPct val="150000"/>
              </a:lnSpc>
              <a:buFont typeface="+mj-lt"/>
              <a:buAutoNum type="arabicPeriod"/>
            </a:pPr>
            <a:r>
              <a:rPr lang="zh-CN" altLang="en-US" sz="1600" dirty="0" smtClean="0">
                <a:solidFill>
                  <a:srgbClr val="0096D6">
                    <a:lumMod val="75000"/>
                  </a:srgbClr>
                </a:solidFill>
              </a:rPr>
              <a:t>集成</a:t>
            </a:r>
            <a:r>
              <a:rPr lang="en-US" altLang="zh-CN" sz="1600" dirty="0" smtClean="0">
                <a:solidFill>
                  <a:srgbClr val="0096D6">
                    <a:lumMod val="75000"/>
                  </a:srgbClr>
                </a:solidFill>
              </a:rPr>
              <a:t>HP </a:t>
            </a:r>
            <a:r>
              <a:rPr lang="zh-CN" altLang="en-US" sz="1600" dirty="0" smtClean="0">
                <a:solidFill>
                  <a:srgbClr val="0096D6">
                    <a:lumMod val="75000"/>
                  </a:srgbClr>
                </a:solidFill>
              </a:rPr>
              <a:t>的列式数据库服务 </a:t>
            </a:r>
            <a:r>
              <a:rPr lang="en-US" altLang="zh-CN" sz="1600" dirty="0" err="1" smtClean="0">
                <a:solidFill>
                  <a:srgbClr val="0096D6">
                    <a:lumMod val="75000"/>
                  </a:srgbClr>
                </a:solidFill>
              </a:rPr>
              <a:t>Vertica</a:t>
            </a:r>
            <a:r>
              <a:rPr lang="zh-CN" altLang="en-US" sz="1600" dirty="0" smtClean="0">
                <a:solidFill>
                  <a:srgbClr val="0096D6">
                    <a:lumMod val="75000"/>
                  </a:srgbClr>
                </a:solidFill>
              </a:rPr>
              <a:t>，服务于高效的大数据分析</a:t>
            </a:r>
          </a:p>
          <a:p>
            <a:pPr marL="285750" indent="-285750">
              <a:lnSpc>
                <a:spcPct val="150000"/>
              </a:lnSpc>
              <a:buFont typeface="+mj-lt"/>
              <a:buAutoNum type="arabicPeriod"/>
            </a:pPr>
            <a:r>
              <a:rPr lang="zh-CN" altLang="en-US" sz="1600" dirty="0" smtClean="0">
                <a:solidFill>
                  <a:srgbClr val="0096D6">
                    <a:lumMod val="75000"/>
                  </a:srgbClr>
                </a:solidFill>
              </a:rPr>
              <a:t>除了完全支持原生</a:t>
            </a:r>
            <a:r>
              <a:rPr lang="en-US" altLang="zh-CN" sz="1600" dirty="0" smtClean="0">
                <a:solidFill>
                  <a:srgbClr val="0096D6">
                    <a:lumMod val="75000"/>
                  </a:srgbClr>
                </a:solidFill>
              </a:rPr>
              <a:t>Cloud Foundry</a:t>
            </a:r>
            <a:r>
              <a:rPr lang="zh-CN" altLang="en-US" sz="1600" dirty="0" smtClean="0">
                <a:solidFill>
                  <a:srgbClr val="0096D6">
                    <a:lumMod val="75000"/>
                  </a:srgbClr>
                </a:solidFill>
              </a:rPr>
              <a:t>的</a:t>
            </a:r>
            <a:r>
              <a:rPr lang="en-US" altLang="zh-CN" sz="1600" dirty="0" smtClean="0">
                <a:solidFill>
                  <a:srgbClr val="0096D6">
                    <a:lumMod val="75000"/>
                  </a:srgbClr>
                </a:solidFill>
              </a:rPr>
              <a:t>MySQL, </a:t>
            </a:r>
            <a:r>
              <a:rPr lang="en-US" altLang="zh-CN" sz="1600" dirty="0" err="1" smtClean="0">
                <a:solidFill>
                  <a:srgbClr val="0096D6">
                    <a:lumMod val="75000"/>
                  </a:srgbClr>
                </a:solidFill>
              </a:rPr>
              <a:t>RabbitMQ</a:t>
            </a:r>
            <a:r>
              <a:rPr lang="en-US" altLang="zh-CN" sz="1600" dirty="0" smtClean="0">
                <a:solidFill>
                  <a:srgbClr val="0096D6">
                    <a:lumMod val="75000"/>
                  </a:srgbClr>
                </a:solidFill>
              </a:rPr>
              <a:t>, </a:t>
            </a:r>
            <a:r>
              <a:rPr lang="en-US" altLang="zh-CN" sz="1600" dirty="0" err="1" smtClean="0">
                <a:solidFill>
                  <a:srgbClr val="0096D6">
                    <a:lumMod val="75000"/>
                  </a:srgbClr>
                </a:solidFill>
              </a:rPr>
              <a:t>Redis</a:t>
            </a:r>
            <a:r>
              <a:rPr lang="zh-CN" altLang="en-US" sz="1600" dirty="0" smtClean="0">
                <a:solidFill>
                  <a:srgbClr val="0096D6">
                    <a:lumMod val="75000"/>
                  </a:srgbClr>
                </a:solidFill>
              </a:rPr>
              <a:t>等服务，额外提供基于自定义策略的、针对应用的弹性扩容服务；提供持久化的文件系统服务（</a:t>
            </a:r>
            <a:r>
              <a:rPr lang="en-US" altLang="zh-CN" sz="1600" dirty="0" smtClean="0">
                <a:solidFill>
                  <a:srgbClr val="0096D6">
                    <a:lumMod val="75000"/>
                  </a:srgbClr>
                </a:solidFill>
              </a:rPr>
              <a:t>Persistent file system Service</a:t>
            </a:r>
            <a:r>
              <a:rPr lang="zh-CN" altLang="en-US" sz="1600" dirty="0" smtClean="0">
                <a:solidFill>
                  <a:srgbClr val="0096D6">
                    <a:lumMod val="75000"/>
                  </a:srgbClr>
                </a:solidFill>
              </a:rPr>
              <a:t>）</a:t>
            </a:r>
          </a:p>
          <a:p>
            <a:pPr marL="285750" indent="-285750">
              <a:lnSpc>
                <a:spcPct val="150000"/>
              </a:lnSpc>
              <a:buFont typeface="+mj-lt"/>
              <a:buAutoNum type="arabicPeriod"/>
            </a:pPr>
            <a:r>
              <a:rPr lang="zh-CN" altLang="en-US" sz="1600" dirty="0" smtClean="0">
                <a:solidFill>
                  <a:srgbClr val="0096D6">
                    <a:lumMod val="75000"/>
                  </a:srgbClr>
                </a:solidFill>
              </a:rPr>
              <a:t>提供运行应用的监控，包括图形化的</a:t>
            </a:r>
            <a:r>
              <a:rPr lang="en-US" altLang="zh-CN" sz="1600" dirty="0" smtClean="0">
                <a:solidFill>
                  <a:srgbClr val="0096D6">
                    <a:lumMod val="75000"/>
                  </a:srgbClr>
                </a:solidFill>
              </a:rPr>
              <a:t>dashboard</a:t>
            </a:r>
            <a:r>
              <a:rPr lang="zh-CN" altLang="en-US" sz="1600" dirty="0" smtClean="0">
                <a:solidFill>
                  <a:srgbClr val="0096D6">
                    <a:lumMod val="75000"/>
                  </a:srgbClr>
                </a:solidFill>
              </a:rPr>
              <a:t>，统一的日志收集展示工具</a:t>
            </a:r>
            <a:endParaRPr lang="en-US" altLang="zh-CN" sz="1600" dirty="0" smtClean="0">
              <a:solidFill>
                <a:srgbClr val="0096D6">
                  <a:lumMod val="75000"/>
                </a:srgbClr>
              </a:solidFill>
            </a:endParaRPr>
          </a:p>
          <a:p>
            <a:pPr marL="285750" indent="-285750">
              <a:lnSpc>
                <a:spcPct val="150000"/>
              </a:lnSpc>
              <a:buFont typeface="+mj-lt"/>
              <a:buAutoNum type="arabicPeriod"/>
            </a:pPr>
            <a:r>
              <a:rPr lang="zh-CN" altLang="en-US" sz="1600" dirty="0" smtClean="0">
                <a:solidFill>
                  <a:srgbClr val="0096D6">
                    <a:lumMod val="75000"/>
                  </a:srgbClr>
                </a:solidFill>
              </a:rPr>
              <a:t>提供大量的示例程序，帮助开发人员快速搭建应用原型</a:t>
            </a:r>
          </a:p>
          <a:p>
            <a:pPr fontAlgn="auto">
              <a:spcBef>
                <a:spcPts val="1200"/>
              </a:spcBef>
              <a:spcAft>
                <a:spcPts val="400"/>
              </a:spcAft>
              <a:buClr>
                <a:schemeClr val="tx1"/>
              </a:buClr>
              <a:buSzPct val="100000"/>
              <a:defRPr/>
            </a:pPr>
            <a:endParaRPr lang="en-US" sz="1600" b="1" dirty="0" smtClean="0">
              <a:solidFill>
                <a:schemeClr val="accent1"/>
              </a:solidFill>
              <a:latin typeface="HP Simplified" pitchFamily="34" charset="0"/>
              <a:cs typeface="HP Simplified" pitchFamily="34" charset="0"/>
            </a:endParaRPr>
          </a:p>
        </p:txBody>
      </p:sp>
      <p:sp>
        <p:nvSpPr>
          <p:cNvPr id="4" name="灯片编号占位符 3"/>
          <p:cNvSpPr>
            <a:spLocks noGrp="1"/>
          </p:cNvSpPr>
          <p:nvPr>
            <p:ph type="sldNum" sz="quarter" idx="10"/>
          </p:nvPr>
        </p:nvSpPr>
        <p:spPr/>
        <p:txBody>
          <a:bodyPr/>
          <a:lstStyle/>
          <a:p>
            <a:fld id="{4A9044D2-50F1-48E0-B604-5A1430C00CF1}" type="slidenum">
              <a:rPr lang="en-US" smtClean="0"/>
              <a:t>23</a:t>
            </a:fld>
            <a:endParaRPr lang="en-US"/>
          </a:p>
        </p:txBody>
      </p:sp>
    </p:spTree>
    <p:extLst>
      <p:ext uri="{BB962C8B-B14F-4D97-AF65-F5344CB8AC3E}">
        <p14:creationId xmlns:p14="http://schemas.microsoft.com/office/powerpoint/2010/main" val="207956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defTabSz="914400">
              <a:lnSpc>
                <a:spcPct val="100000"/>
              </a:lnSpc>
              <a:defRPr sz="1800"/>
            </a:pPr>
            <a:r>
              <a:rPr lang="en-US" altLang="zh-CN" sz="1200" dirty="0" smtClean="0">
                <a:latin typeface="+mn-lt"/>
                <a:ea typeface="Calibri"/>
                <a:cs typeface="Calibri"/>
                <a:sym typeface="Calibri"/>
              </a:rPr>
              <a:t>http://artnaz.com/camerasea/</a:t>
            </a:r>
          </a:p>
          <a:p>
            <a:pPr lvl="0" defTabSz="914400">
              <a:lnSpc>
                <a:spcPct val="100000"/>
              </a:lnSpc>
              <a:defRPr sz="1800"/>
            </a:pPr>
            <a:endParaRPr lang="en-US" altLang="zh-CN" sz="1200" dirty="0" smtClean="0">
              <a:latin typeface="+mn-lt"/>
              <a:ea typeface="Calibri"/>
              <a:cs typeface="Calibri"/>
              <a:sym typeface="Calibri"/>
            </a:endParaRPr>
          </a:p>
          <a:p>
            <a:pPr lvl="0" defTabSz="914400">
              <a:lnSpc>
                <a:spcPct val="100000"/>
              </a:lnSpc>
              <a:defRPr sz="1800"/>
            </a:pPr>
            <a:r>
              <a:rPr lang="zh-CN" altLang="en-US" sz="1200" dirty="0" smtClean="0"/>
              <a:t>作为一个从</a:t>
            </a:r>
            <a:r>
              <a:rPr lang="en-US" altLang="zh-CN" sz="1200" dirty="0" smtClean="0">
                <a:latin typeface="+mn-lt"/>
                <a:ea typeface="Calibri"/>
                <a:cs typeface="Calibri"/>
                <a:sym typeface="Calibri"/>
              </a:rPr>
              <a:t>1996</a:t>
            </a:r>
            <a:r>
              <a:rPr lang="zh-CN" altLang="en-US" sz="1200" dirty="0" smtClean="0"/>
              <a:t>年开始接触互联网的人，深刻感受到互联网给世界带来的变化。这两张图曾经在社交媒体引起很多讨论，直观的表现了这种巨大的变化。它们 显示的，是人们聚集在一起见证了新教皇的揭幕仪式。第一张图拍摄的时候，苹果手机还有两年才会面世，而第二张图拍摄的时候，互联网与云计算已经彻底改变了人们消费，交换信息的方式，我们有了淘宝京东微博微信嘀嘀打车等等。这种变化，也体现为不断演进的</a:t>
            </a:r>
            <a:r>
              <a:rPr lang="en-US" altLang="zh-CN" sz="1200" dirty="0" smtClean="0">
                <a:latin typeface="+mn-lt"/>
                <a:ea typeface="Calibri"/>
                <a:cs typeface="Calibri"/>
                <a:sym typeface="Calibri"/>
              </a:rPr>
              <a:t>IT</a:t>
            </a:r>
            <a:r>
              <a:rPr lang="zh-CN" altLang="en-US" sz="1200" dirty="0" smtClean="0"/>
              <a:t>架构。如果说</a:t>
            </a:r>
            <a:r>
              <a:rPr lang="en-US" altLang="zh-CN" sz="1200" dirty="0" smtClean="0">
                <a:latin typeface="+mn-lt"/>
                <a:ea typeface="Calibri"/>
                <a:cs typeface="Calibri"/>
                <a:sym typeface="Calibri"/>
              </a:rPr>
              <a:t>5</a:t>
            </a:r>
            <a:r>
              <a:rPr lang="zh-CN" altLang="en-US" sz="1200" dirty="0" smtClean="0"/>
              <a:t>年前大家还在讨论</a:t>
            </a:r>
            <a:r>
              <a:rPr lang="zh-CN" altLang="en-US" sz="1200" dirty="0" smtClean="0">
                <a:latin typeface="+mn-lt"/>
                <a:ea typeface="Calibri"/>
                <a:cs typeface="Calibri"/>
                <a:sym typeface="Calibri"/>
              </a:rPr>
              <a:t>“</a:t>
            </a:r>
            <a:r>
              <a:rPr lang="zh-CN" altLang="en-US" sz="1200" dirty="0" smtClean="0"/>
              <a:t>什么是云计算</a:t>
            </a:r>
            <a:r>
              <a:rPr lang="zh-CN" altLang="en-US" sz="1200" dirty="0" smtClean="0">
                <a:latin typeface="+mn-lt"/>
                <a:ea typeface="Calibri"/>
                <a:cs typeface="Calibri"/>
                <a:sym typeface="Calibri"/>
              </a:rPr>
              <a:t>”</a:t>
            </a:r>
            <a:r>
              <a:rPr lang="zh-CN" altLang="en-US" sz="1200" dirty="0" smtClean="0"/>
              <a:t>，那么现在不管你是一个传统的企业，还是新兴的互联网公司，创业公司，更多的听到的是：我要上云。这个问题通常代表两个方面，第一，我要建一朵</a:t>
            </a:r>
            <a:r>
              <a:rPr lang="en-US" altLang="zh-CN" sz="1200" dirty="0" err="1" smtClean="0"/>
              <a:t>Iaas</a:t>
            </a:r>
            <a:r>
              <a:rPr lang="zh-CN" altLang="en-US" sz="1200" dirty="0" smtClean="0"/>
              <a:t>的云。第二，我想把应用放到云上。为什么应用要上云</a:t>
            </a:r>
            <a:r>
              <a:rPr lang="en-US" altLang="zh-CN" sz="1200" dirty="0" smtClean="0"/>
              <a:t>?</a:t>
            </a:r>
            <a:r>
              <a:rPr lang="zh-CN" altLang="en-US" sz="1200" dirty="0" smtClean="0"/>
              <a:t>因为它可以帮助你成为业务的驱动力。这种驱动力来自于，第一，我可以比别人更快的发布我的应用，第二，我可以更灵活的响应市场规模的快速增长，第三，我可以用更小的团队就可以开发，运维我的服务。那么，如何获得这种驱动力？或者说，应用如何上云？应用，尤其是企业级的应用，不是简单从原来的数据中心放到一个云平台上就叫上云。我们必须要考虑，如何将应用架构从传统的架构到云原生（或者原生云）的架构进行转变，只有这种转变，才能让云真正的驱动你的业务。那么，今天给大家带来的分享就分为这样三个部分，第一，什么是云原生应用，它和传统应用有什么区别；第二，传统应用如果要重构为云原生应用，或者要开发一个全新的云原生应用，要如何进行设计与架构；第三，如何使用云开发者平台开发云原生应用。</a:t>
            </a: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r>
              <a:rPr lang="zh-CN" altLang="en-US" sz="1200" dirty="0" smtClean="0"/>
              <a:t>前一次是什么美联社摄影师卢卡</a:t>
            </a:r>
            <a:r>
              <a:rPr lang="en-US" altLang="zh-CN" sz="1200" dirty="0" smtClean="0">
                <a:latin typeface="+mn-lt"/>
                <a:ea typeface="Calibri"/>
                <a:cs typeface="Calibri"/>
                <a:sym typeface="Calibri"/>
              </a:rPr>
              <a:t>·</a:t>
            </a:r>
            <a:r>
              <a:rPr lang="zh-CN" altLang="en-US" sz="1200" dirty="0" smtClean="0"/>
              <a:t>布鲁诺在</a:t>
            </a:r>
            <a:r>
              <a:rPr lang="en-US" altLang="zh-CN" sz="1200" dirty="0" smtClean="0">
                <a:latin typeface="+mn-lt"/>
                <a:ea typeface="Calibri"/>
                <a:cs typeface="Calibri"/>
                <a:sym typeface="Calibri"/>
              </a:rPr>
              <a:t>2005</a:t>
            </a:r>
            <a:r>
              <a:rPr lang="zh-CN" altLang="en-US" sz="1200" dirty="0" smtClean="0"/>
              <a:t>年的时候看到的罗马教皇本笃十六世介绍，而底部的是什么美联社摄影记者迈克尔</a:t>
            </a:r>
            <a:r>
              <a:rPr lang="en-US" altLang="zh-CN" sz="1200" dirty="0" smtClean="0">
                <a:latin typeface="+mn-lt"/>
                <a:ea typeface="Calibri"/>
                <a:cs typeface="Calibri"/>
                <a:sym typeface="Calibri"/>
              </a:rPr>
              <a:t>·</a:t>
            </a:r>
            <a:r>
              <a:rPr lang="zh-CN" altLang="en-US" sz="1200" dirty="0" smtClean="0"/>
              <a:t>孙某在教皇弗朗西斯选举见证。</a:t>
            </a: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a:latin typeface="+mn-lt"/>
              <a:ea typeface="Calibri"/>
              <a:cs typeface="Calibri"/>
              <a:sym typeface="Calibri"/>
            </a:endParaRPr>
          </a:p>
        </p:txBody>
      </p:sp>
      <p:sp>
        <p:nvSpPr>
          <p:cNvPr id="4" name="灯片编号占位符 3"/>
          <p:cNvSpPr>
            <a:spLocks noGrp="1"/>
          </p:cNvSpPr>
          <p:nvPr>
            <p:ph type="sldNum" sz="quarter" idx="10"/>
          </p:nvPr>
        </p:nvSpPr>
        <p:spPr/>
        <p:txBody>
          <a:bodyPr/>
          <a:lstStyle/>
          <a:p>
            <a:fld id="{4A9044D2-50F1-48E0-B604-5A1430C00CF1}" type="slidenum">
              <a:rPr lang="en-US" smtClean="0"/>
              <a:t>2</a:t>
            </a:fld>
            <a:endParaRPr lang="en-US"/>
          </a:p>
        </p:txBody>
      </p:sp>
    </p:spTree>
    <p:extLst>
      <p:ext uri="{BB962C8B-B14F-4D97-AF65-F5344CB8AC3E}">
        <p14:creationId xmlns:p14="http://schemas.microsoft.com/office/powerpoint/2010/main" val="1150171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lnSpc>
                <a:spcPct val="90000"/>
              </a:lnSpc>
            </a:pPr>
            <a:r>
              <a:rPr lang="zh-CN" altLang="en-US" dirty="0" smtClean="0"/>
              <a:t>应用程序生命周期服务</a:t>
            </a:r>
          </a:p>
          <a:p>
            <a:pPr eaLnBrk="1" hangingPunct="1">
              <a:lnSpc>
                <a:spcPct val="90000"/>
              </a:lnSpc>
            </a:pPr>
            <a:r>
              <a:rPr lang="zh-CN" altLang="en-US" dirty="0" smtClean="0"/>
              <a:t>惠普</a:t>
            </a:r>
            <a:r>
              <a:rPr lang="en-US" altLang="zh-CN" dirty="0" err="1" smtClean="0"/>
              <a:t>Helion</a:t>
            </a:r>
            <a:r>
              <a:rPr lang="zh-CN" altLang="en-US" dirty="0" smtClean="0"/>
              <a:t>公司开发平台应用程序生命周期服务被部署为多节点集群。节点分配特定的角色，包括：</a:t>
            </a:r>
            <a:r>
              <a:rPr lang="en-US" altLang="zh-CN" dirty="0" smtClean="0"/>
              <a:t>ALS</a:t>
            </a:r>
            <a:r>
              <a:rPr lang="zh-CN" altLang="en-US" dirty="0" smtClean="0"/>
              <a:t>控制器，</a:t>
            </a:r>
            <a:r>
              <a:rPr lang="en-US" altLang="zh-CN" dirty="0" smtClean="0"/>
              <a:t>DEA</a:t>
            </a:r>
            <a:r>
              <a:rPr lang="zh-CN" altLang="en-US" dirty="0" smtClean="0"/>
              <a:t>，路由器，或任何包含非托管的数据和信息服务，如</a:t>
            </a:r>
            <a:r>
              <a:rPr lang="en-US" altLang="zh-CN" dirty="0" smtClean="0"/>
              <a:t>MySQL</a:t>
            </a:r>
            <a:r>
              <a:rPr lang="zh-CN" altLang="en-US" dirty="0" smtClean="0"/>
              <a:t>和</a:t>
            </a:r>
            <a:r>
              <a:rPr lang="en-US" altLang="zh-CN" dirty="0" err="1" smtClean="0"/>
              <a:t>RabbitMQ</a:t>
            </a:r>
            <a:r>
              <a:rPr lang="zh-CN" altLang="en-US" dirty="0" smtClean="0"/>
              <a:t>的或</a:t>
            </a:r>
            <a:r>
              <a:rPr lang="en-US" altLang="zh-CN" dirty="0" err="1" smtClean="0"/>
              <a:t>memcache</a:t>
            </a:r>
            <a:endParaRPr lang="zh-CN" altLang="en-US" dirty="0" smtClean="0"/>
          </a:p>
          <a:p>
            <a:pPr eaLnBrk="1" hangingPunct="1">
              <a:lnSpc>
                <a:spcPct val="90000"/>
              </a:lnSpc>
            </a:pPr>
            <a:r>
              <a:rPr lang="en-US" altLang="zh-CN" dirty="0" smtClean="0"/>
              <a:t>ALS</a:t>
            </a:r>
            <a:r>
              <a:rPr lang="zh-CN" altLang="en-US" dirty="0" smtClean="0"/>
              <a:t>控制器：负责指导系统的所有元件。附加的监控跟踪</a:t>
            </a:r>
            <a:r>
              <a:rPr lang="en-US" altLang="zh-CN" dirty="0" smtClean="0"/>
              <a:t>DEA</a:t>
            </a:r>
            <a:r>
              <a:rPr lang="zh-CN" altLang="en-US" dirty="0" smtClean="0"/>
              <a:t>可用性。所有虚拟机</a:t>
            </a:r>
            <a:r>
              <a:rPr lang="en-US" altLang="zh-CN" dirty="0" smtClean="0"/>
              <a:t>ALS</a:t>
            </a:r>
            <a:r>
              <a:rPr lang="zh-CN" altLang="en-US" dirty="0" smtClean="0"/>
              <a:t>与</a:t>
            </a:r>
            <a:r>
              <a:rPr lang="en-US" altLang="zh-CN" dirty="0" smtClean="0"/>
              <a:t>ALS</a:t>
            </a:r>
            <a:r>
              <a:rPr lang="zh-CN" altLang="en-US" dirty="0" smtClean="0"/>
              <a:t>控制器通过</a:t>
            </a:r>
            <a:r>
              <a:rPr lang="en-US" altLang="zh-CN" dirty="0" smtClean="0"/>
              <a:t>NATS-</a:t>
            </a:r>
            <a:r>
              <a:rPr lang="zh-CN" altLang="en-US" dirty="0" smtClean="0"/>
              <a:t>一个轻量级的发布 </a:t>
            </a:r>
            <a:r>
              <a:rPr lang="en-US" altLang="zh-CN" dirty="0" smtClean="0"/>
              <a:t>- </a:t>
            </a:r>
            <a:r>
              <a:rPr lang="zh-CN" altLang="en-US" dirty="0" smtClean="0"/>
              <a:t>订阅和分发排队的消息系统进行通信。在集群配置中，所有虚拟机都通过</a:t>
            </a:r>
            <a:r>
              <a:rPr lang="en-US" altLang="zh-CN" dirty="0" smtClean="0"/>
              <a:t>NATS</a:t>
            </a:r>
            <a:r>
              <a:rPr lang="zh-CN" altLang="en-US" dirty="0" smtClean="0"/>
              <a:t>连接到</a:t>
            </a:r>
            <a:r>
              <a:rPr lang="en-US" altLang="zh-CN" dirty="0" smtClean="0"/>
              <a:t>ALS</a:t>
            </a:r>
            <a:r>
              <a:rPr lang="zh-CN" altLang="en-US" dirty="0" smtClean="0"/>
              <a:t>控制器。</a:t>
            </a:r>
          </a:p>
          <a:p>
            <a:pPr eaLnBrk="1" hangingPunct="1">
              <a:lnSpc>
                <a:spcPct val="90000"/>
              </a:lnSpc>
            </a:pPr>
            <a:r>
              <a:rPr lang="en-US" altLang="zh-CN" dirty="0" smtClean="0"/>
              <a:t>DEAS</a:t>
            </a:r>
            <a:r>
              <a:rPr lang="zh-CN" altLang="en-US" dirty="0" smtClean="0"/>
              <a:t>：该系统的工作节点。每个主机内独立部署基于容器的多个应用程序。应用服务器节点实例是从</a:t>
            </a:r>
            <a:r>
              <a:rPr lang="en-US" altLang="zh-CN" dirty="0" smtClean="0"/>
              <a:t>ALS</a:t>
            </a:r>
            <a:r>
              <a:rPr lang="zh-CN" altLang="en-US" dirty="0" smtClean="0"/>
              <a:t>控制器拉和一个预分配容器内发射。如果</a:t>
            </a:r>
            <a:r>
              <a:rPr lang="en-US" altLang="zh-CN" dirty="0" smtClean="0"/>
              <a:t>DEA</a:t>
            </a:r>
            <a:r>
              <a:rPr lang="zh-CN" altLang="en-US" dirty="0" smtClean="0"/>
              <a:t>不再响应，</a:t>
            </a:r>
            <a:r>
              <a:rPr lang="en-US" altLang="zh-CN" dirty="0" smtClean="0"/>
              <a:t>ALS</a:t>
            </a:r>
            <a:r>
              <a:rPr lang="zh-CN" altLang="en-US" dirty="0" smtClean="0"/>
              <a:t>控制器重新部署应用程序分配到“健康”</a:t>
            </a:r>
            <a:r>
              <a:rPr lang="en-US" altLang="zh-CN" dirty="0" smtClean="0"/>
              <a:t>DEA</a:t>
            </a:r>
            <a:r>
              <a:rPr lang="zh-CN" altLang="en-US" dirty="0" smtClean="0"/>
              <a:t>。</a:t>
            </a:r>
          </a:p>
          <a:p>
            <a:pPr eaLnBrk="1" hangingPunct="1">
              <a:lnSpc>
                <a:spcPct val="90000"/>
              </a:lnSpc>
            </a:pPr>
            <a:r>
              <a:rPr lang="zh-CN" altLang="en-US" dirty="0" smtClean="0"/>
              <a:t>路由器：应用程序的</a:t>
            </a:r>
            <a:r>
              <a:rPr lang="en-US" altLang="zh-CN" dirty="0" smtClean="0"/>
              <a:t>URL</a:t>
            </a:r>
            <a:r>
              <a:rPr lang="zh-CN" altLang="en-US" dirty="0" smtClean="0"/>
              <a:t>映射到在</a:t>
            </a:r>
            <a:r>
              <a:rPr lang="en-US" altLang="zh-CN" dirty="0" smtClean="0"/>
              <a:t>DEAS</a:t>
            </a:r>
            <a:r>
              <a:rPr lang="zh-CN" altLang="en-US" dirty="0" smtClean="0"/>
              <a:t>运行的应用程序实例。路由器组件可以扩展以实现高可用性和故障转移（像其他</a:t>
            </a:r>
            <a:r>
              <a:rPr lang="en-US" altLang="zh-CN" dirty="0" smtClean="0"/>
              <a:t>ALS</a:t>
            </a:r>
            <a:r>
              <a:rPr lang="zh-CN" altLang="en-US" dirty="0" smtClean="0"/>
              <a:t>组件）。它还支持创新性的新标准，如</a:t>
            </a:r>
            <a:r>
              <a:rPr lang="en-US" altLang="zh-CN" dirty="0" err="1" smtClean="0"/>
              <a:t>WebSocket</a:t>
            </a:r>
            <a:r>
              <a:rPr lang="zh-CN" altLang="en-US" dirty="0" smtClean="0"/>
              <a:t>的和</a:t>
            </a:r>
            <a:r>
              <a:rPr lang="en-US" altLang="zh-CN" dirty="0" smtClean="0"/>
              <a:t>SPDY</a:t>
            </a:r>
            <a:r>
              <a:rPr lang="zh-CN" altLang="en-US" dirty="0" smtClean="0"/>
              <a:t>的支持，所以你的开发团队可以没有任何限制的构建现代应用程序。路由器的</a:t>
            </a:r>
            <a:r>
              <a:rPr lang="en-US" altLang="zh-CN" dirty="0" err="1" smtClean="0"/>
              <a:t>Habor</a:t>
            </a:r>
            <a:r>
              <a:rPr lang="zh-CN" altLang="en-US" dirty="0" smtClean="0"/>
              <a:t>功能甚至还提供端口隧道作为服务（外部</a:t>
            </a:r>
            <a:r>
              <a:rPr lang="en-US" altLang="zh-CN" dirty="0" smtClean="0"/>
              <a:t>TCP</a:t>
            </a:r>
            <a:r>
              <a:rPr lang="zh-CN" altLang="en-US" dirty="0" smtClean="0"/>
              <a:t>，</a:t>
            </a:r>
            <a:r>
              <a:rPr lang="en-US" altLang="zh-CN" dirty="0" smtClean="0"/>
              <a:t>UDP</a:t>
            </a:r>
            <a:r>
              <a:rPr lang="zh-CN" altLang="en-US" dirty="0" smtClean="0"/>
              <a:t>和双</a:t>
            </a:r>
            <a:r>
              <a:rPr lang="en-US" altLang="zh-CN" dirty="0" smtClean="0"/>
              <a:t>TCP / UDP</a:t>
            </a:r>
            <a:r>
              <a:rPr lang="zh-CN" altLang="en-US" dirty="0" smtClean="0"/>
              <a:t>端口可以直接转发到一个应用，甚至多个实例的应用（仅</a:t>
            </a:r>
            <a:r>
              <a:rPr lang="en-US" altLang="zh-CN" dirty="0" smtClean="0"/>
              <a:t>TCP</a:t>
            </a:r>
            <a:r>
              <a:rPr lang="zh-CN" altLang="en-US" dirty="0" smtClean="0"/>
              <a:t>））。最后，路由器还支持多个</a:t>
            </a:r>
            <a:r>
              <a:rPr lang="en-US" altLang="zh-CN" dirty="0" smtClean="0"/>
              <a:t>SSL</a:t>
            </a:r>
            <a:r>
              <a:rPr lang="zh-CN" altLang="en-US" dirty="0" smtClean="0"/>
              <a:t>证书。</a:t>
            </a:r>
          </a:p>
          <a:p>
            <a:pPr eaLnBrk="1" hangingPunct="1">
              <a:lnSpc>
                <a:spcPct val="90000"/>
              </a:lnSpc>
            </a:pPr>
            <a:r>
              <a:rPr lang="en-US" altLang="zh-CN" dirty="0" smtClean="0"/>
              <a:t>ALS</a:t>
            </a:r>
            <a:r>
              <a:rPr lang="zh-CN" altLang="en-US" dirty="0" smtClean="0"/>
              <a:t>数据服务：非托管的数据库，消息传递，文件系统，以及其他服务可以通过</a:t>
            </a:r>
            <a:r>
              <a:rPr lang="en-US" altLang="zh-CN" dirty="0" smtClean="0"/>
              <a:t>ALS</a:t>
            </a:r>
            <a:r>
              <a:rPr lang="zh-CN" altLang="en-US" dirty="0" smtClean="0"/>
              <a:t>控制器进行自动配置。 </a:t>
            </a:r>
            <a:r>
              <a:rPr lang="en-US" altLang="zh-CN" dirty="0" smtClean="0"/>
              <a:t>ALS</a:t>
            </a:r>
            <a:r>
              <a:rPr lang="zh-CN" altLang="en-US" dirty="0" smtClean="0"/>
              <a:t>数据服务的连接信息通过配置被绑定到应用上，这个配置是暴露给应用容器本身的。另外，应用程序可以使用</a:t>
            </a:r>
            <a:r>
              <a:rPr lang="en-US" altLang="zh-CN" dirty="0" smtClean="0"/>
              <a:t>HP </a:t>
            </a:r>
            <a:r>
              <a:rPr lang="en-US" altLang="zh-CN" dirty="0" err="1" smtClean="0"/>
              <a:t>Helion</a:t>
            </a:r>
            <a:r>
              <a:rPr lang="zh-CN" altLang="en-US" dirty="0" smtClean="0"/>
              <a:t>开发平台应用服务以及其他外部服务。</a:t>
            </a:r>
            <a:endParaRPr lang="zh-CN" altLang="en-US" dirty="0" smtClean="0"/>
          </a:p>
        </p:txBody>
      </p:sp>
      <p:sp>
        <p:nvSpPr>
          <p:cNvPr id="4" name="灯片编号占位符 3"/>
          <p:cNvSpPr>
            <a:spLocks noGrp="1"/>
          </p:cNvSpPr>
          <p:nvPr>
            <p:ph type="sldNum" sz="quarter" idx="10"/>
          </p:nvPr>
        </p:nvSpPr>
        <p:spPr/>
        <p:txBody>
          <a:bodyPr/>
          <a:lstStyle/>
          <a:p>
            <a:fld id="{4A9044D2-50F1-48E0-B604-5A1430C00CF1}" type="slidenum">
              <a:rPr lang="en-US" smtClean="0"/>
              <a:t>25</a:t>
            </a:fld>
            <a:endParaRPr lang="en-US"/>
          </a:p>
        </p:txBody>
      </p:sp>
    </p:spTree>
    <p:extLst>
      <p:ext uri="{BB962C8B-B14F-4D97-AF65-F5344CB8AC3E}">
        <p14:creationId xmlns:p14="http://schemas.microsoft.com/office/powerpoint/2010/main" val="3064369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r>
              <a:rPr lang="en-US" altLang="en-US" sz="1200" dirty="0" smtClean="0"/>
              <a:t>Taking</a:t>
            </a:r>
            <a:r>
              <a:rPr lang="en-US" altLang="en-US" sz="1200" baseline="0" dirty="0" smtClean="0"/>
              <a:t> a closer look at a specific application service: </a:t>
            </a:r>
            <a:r>
              <a:rPr lang="en-US" altLang="en-US" sz="1200" dirty="0" smtClean="0"/>
              <a:t>lets look at Database as a Service:</a:t>
            </a:r>
            <a:endParaRPr lang="en-US" altLang="en-US" b="0" dirty="0" smtClean="0">
              <a:solidFill>
                <a:schemeClr val="tx1"/>
              </a:solidFill>
            </a:endParaRPr>
          </a:p>
          <a:p>
            <a:pPr eaLnBrk="1" hangingPunct="1"/>
            <a:r>
              <a:rPr lang="en-US" altLang="en-US" b="0" dirty="0" smtClean="0">
                <a:solidFill>
                  <a:schemeClr val="tx1"/>
                </a:solidFill>
              </a:rPr>
              <a:t>The HP Helion Development Platform provides a direct implementation of OpenStack Trove, the integrated database as a service project within OpenStack.  The Database Service provides lifecycle management of databases and automates common administration tasks including backup, restore, and scaling (via replication). This functionality is provided by the Trove</a:t>
            </a:r>
            <a:r>
              <a:rPr lang="en-US" altLang="en-US" b="0" baseline="0" dirty="0" smtClean="0">
                <a:solidFill>
                  <a:schemeClr val="tx1"/>
                </a:solidFill>
              </a:rPr>
              <a:t> </a:t>
            </a:r>
            <a:r>
              <a:rPr lang="en-US" altLang="en-US" b="0" dirty="0" smtClean="0">
                <a:solidFill>
                  <a:schemeClr val="tx1"/>
                </a:solidFill>
              </a:rPr>
              <a:t>control</a:t>
            </a:r>
            <a:r>
              <a:rPr lang="en-US" altLang="en-US" b="0" baseline="0" dirty="0" smtClean="0">
                <a:solidFill>
                  <a:schemeClr val="tx1"/>
                </a:solidFill>
              </a:rPr>
              <a:t> plane and embedded agents that reside on the same VMs as the database instances. </a:t>
            </a:r>
            <a:endParaRPr lang="en-US" altLang="en-US" b="0" dirty="0" smtClean="0">
              <a:solidFill>
                <a:schemeClr val="tx1"/>
              </a:solidFill>
            </a:endParaRPr>
          </a:p>
          <a:p>
            <a:pPr eaLnBrk="1" hangingPunct="1"/>
            <a:endParaRPr lang="en-US" altLang="en-US" b="0" dirty="0" smtClean="0">
              <a:solidFill>
                <a:schemeClr val="tx1"/>
              </a:solidFill>
            </a:endParaRPr>
          </a:p>
          <a:p>
            <a:pPr eaLnBrk="1" hangingPunct="1"/>
            <a:r>
              <a:rPr lang="en-US" altLang="en-US" b="0" dirty="0" smtClean="0">
                <a:solidFill>
                  <a:schemeClr val="tx1"/>
                </a:solidFill>
              </a:rPr>
              <a:t>Trove provides scalable and reliable cloud database provisioning functionality for both relational and non-relational databases.  Our initial</a:t>
            </a:r>
            <a:r>
              <a:rPr lang="en-US" altLang="en-US" b="0" baseline="0" dirty="0" smtClean="0">
                <a:solidFill>
                  <a:schemeClr val="tx1"/>
                </a:solidFill>
              </a:rPr>
              <a:t> offering of Trove includes MySQL, and we are going to bring other databases, e.g. </a:t>
            </a:r>
            <a:r>
              <a:rPr lang="en-US" altLang="en-US" b="0" baseline="0" dirty="0" err="1" smtClean="0">
                <a:solidFill>
                  <a:schemeClr val="tx1"/>
                </a:solidFill>
              </a:rPr>
              <a:t>MariaDB</a:t>
            </a:r>
            <a:r>
              <a:rPr lang="en-US" altLang="en-US" b="0" baseline="0" dirty="0" smtClean="0">
                <a:solidFill>
                  <a:schemeClr val="tx1"/>
                </a:solidFill>
              </a:rPr>
              <a:t>, Cassandra, </a:t>
            </a:r>
            <a:r>
              <a:rPr lang="en-US" altLang="en-US" b="0" baseline="0" dirty="0" err="1" smtClean="0">
                <a:solidFill>
                  <a:schemeClr val="tx1"/>
                </a:solidFill>
              </a:rPr>
              <a:t>Redis</a:t>
            </a:r>
            <a:r>
              <a:rPr lang="en-US" altLang="en-US" b="0" baseline="0" dirty="0" smtClean="0">
                <a:solidFill>
                  <a:schemeClr val="tx1"/>
                </a:solidFill>
              </a:rPr>
              <a:t> into Trove to provide the same convenient lifecycle management for those widely adopted relational and non relational databases as we have with MySQL. </a:t>
            </a:r>
            <a:endParaRPr lang="en-US" altLang="en-US" b="0" dirty="0" smtClean="0">
              <a:solidFill>
                <a:schemeClr val="tx1"/>
              </a:solidFill>
            </a:endParaRPr>
          </a:p>
          <a:p>
            <a:pPr eaLnBrk="1" hangingPunct="1"/>
            <a:endParaRPr lang="en-US" altLang="en-US" b="0" dirty="0" smtClean="0">
              <a:solidFill>
                <a:schemeClr val="tx1"/>
              </a:solidFill>
            </a:endParaRPr>
          </a:p>
          <a:p>
            <a:pPr eaLnBrk="1" hangingPunct="1"/>
            <a:r>
              <a:rPr lang="en-US" altLang="en-US" b="0" dirty="0" smtClean="0">
                <a:solidFill>
                  <a:schemeClr val="tx1"/>
                </a:solidFill>
              </a:rPr>
              <a:t>We often</a:t>
            </a:r>
            <a:r>
              <a:rPr lang="en-US" altLang="en-US" b="0" baseline="0" dirty="0" smtClean="0">
                <a:solidFill>
                  <a:schemeClr val="tx1"/>
                </a:solidFill>
              </a:rPr>
              <a:t> get the question about HA. We provide the mechanisms for HA but HA is really database and application dependent. When you back a database up depends on your needs. How you back it up is what we automate. </a:t>
            </a:r>
          </a:p>
          <a:p>
            <a:pPr eaLnBrk="1" hangingPunct="1"/>
            <a:endParaRPr lang="en-US" altLang="en-US" b="0" dirty="0" smtClean="0">
              <a:solidFill>
                <a:schemeClr val="tx1"/>
              </a:solidFill>
            </a:endParaRPr>
          </a:p>
          <a:p>
            <a:pPr eaLnBrk="1" hangingPunct="1"/>
            <a:r>
              <a:rPr lang="en-US" altLang="en-US" b="0" dirty="0" smtClean="0">
                <a:solidFill>
                  <a:schemeClr val="tx1"/>
                </a:solidFill>
              </a:rPr>
              <a:t>What</a:t>
            </a:r>
            <a:r>
              <a:rPr lang="en-US" altLang="en-US" b="0" baseline="0" dirty="0" smtClean="0">
                <a:solidFill>
                  <a:schemeClr val="tx1"/>
                </a:solidFill>
              </a:rPr>
              <a:t> is key here is the integration of the Application Service layer into the Application Lifecycle Service (</a:t>
            </a:r>
            <a:r>
              <a:rPr lang="en-US" altLang="en-US" b="0" baseline="0" dirty="0" err="1" smtClean="0">
                <a:solidFill>
                  <a:schemeClr val="tx1"/>
                </a:solidFill>
              </a:rPr>
              <a:t>PaaS</a:t>
            </a:r>
            <a:r>
              <a:rPr lang="en-US" altLang="en-US" b="0" baseline="0" dirty="0" smtClean="0">
                <a:solidFill>
                  <a:schemeClr val="tx1"/>
                </a:solidFill>
              </a:rPr>
              <a:t>) layer. Because the database is managed by Trove, the developer can access it through Cloud Foundry. Which means that the developer is shielded from infrastructure management (and can spend more time writing features), and the IT Admin has delegated application management to the </a:t>
            </a:r>
            <a:r>
              <a:rPr lang="en-US" altLang="en-US" b="0" baseline="0" dirty="0" err="1" smtClean="0">
                <a:solidFill>
                  <a:schemeClr val="tx1"/>
                </a:solidFill>
              </a:rPr>
              <a:t>PaaS</a:t>
            </a:r>
            <a:r>
              <a:rPr lang="en-US" altLang="en-US" b="0" baseline="0" dirty="0" smtClean="0">
                <a:solidFill>
                  <a:schemeClr val="tx1"/>
                </a:solidFill>
              </a:rPr>
              <a:t> (and has more cycles to manage more application services)</a:t>
            </a:r>
            <a:endParaRPr lang="en-US" altLang="en-US" b="0" dirty="0" smtClean="0">
              <a:solidFill>
                <a:schemeClr val="tx1"/>
              </a:solidFill>
            </a:endParaRPr>
          </a:p>
          <a:p>
            <a:endParaRPr lang="en-US" dirty="0"/>
          </a:p>
        </p:txBody>
      </p:sp>
      <p:sp>
        <p:nvSpPr>
          <p:cNvPr id="4" name="灯片编号占位符 3"/>
          <p:cNvSpPr>
            <a:spLocks noGrp="1"/>
          </p:cNvSpPr>
          <p:nvPr>
            <p:ph type="sldNum" sz="quarter" idx="10"/>
          </p:nvPr>
        </p:nvSpPr>
        <p:spPr/>
        <p:txBody>
          <a:bodyPr/>
          <a:lstStyle/>
          <a:p>
            <a:fld id="{4A9044D2-50F1-48E0-B604-5A1430C00CF1}" type="slidenum">
              <a:rPr lang="en-US" smtClean="0"/>
              <a:t>26</a:t>
            </a:fld>
            <a:endParaRPr lang="en-US"/>
          </a:p>
        </p:txBody>
      </p:sp>
    </p:spTree>
    <p:extLst>
      <p:ext uri="{BB962C8B-B14F-4D97-AF65-F5344CB8AC3E}">
        <p14:creationId xmlns:p14="http://schemas.microsoft.com/office/powerpoint/2010/main" val="50288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9044D2-50F1-48E0-B604-5A1430C00CF1}" type="slidenum">
              <a:rPr lang="en-US" smtClean="0"/>
              <a:t>31</a:t>
            </a:fld>
            <a:endParaRPr lang="en-US"/>
          </a:p>
        </p:txBody>
      </p:sp>
    </p:spTree>
    <p:extLst>
      <p:ext uri="{BB962C8B-B14F-4D97-AF65-F5344CB8AC3E}">
        <p14:creationId xmlns:p14="http://schemas.microsoft.com/office/powerpoint/2010/main" val="165425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defTabSz="914400">
              <a:lnSpc>
                <a:spcPct val="100000"/>
              </a:lnSpc>
              <a:defRPr sz="1800"/>
            </a:pPr>
            <a:r>
              <a:rPr lang="zh-CN" altLang="en-US" sz="1200" dirty="0" smtClean="0"/>
              <a:t>下面，我就和大家探讨一下第一个话题，什么是云原生应用</a:t>
            </a:r>
          </a:p>
          <a:p>
            <a:pPr lvl="0" defTabSz="914400">
              <a:lnSpc>
                <a:spcPct val="100000"/>
              </a:lnSpc>
              <a:defRPr sz="1800"/>
            </a:pPr>
            <a:r>
              <a:rPr lang="zh-CN" altLang="en-US" sz="1200" dirty="0" smtClean="0"/>
              <a:t>首先要说明说的是，当我们谈到传统应用和云原生应用时，中间其实并没有绝对的界限。更多的情况是，一个传统的应用，中间也体现了一些云原生应用的特征，比如使用了轻量级的消息队列来通信。一个云原生应用，由于性能，安全或者业务复杂性的原因，也可能在某些方面进行妥协。这里先做一个说明。</a:t>
            </a:r>
            <a:endParaRPr lang="zh-CN" altLang="en-US" sz="1200" dirty="0"/>
          </a:p>
        </p:txBody>
      </p:sp>
      <p:sp>
        <p:nvSpPr>
          <p:cNvPr id="4" name="灯片编号占位符 3"/>
          <p:cNvSpPr>
            <a:spLocks noGrp="1"/>
          </p:cNvSpPr>
          <p:nvPr>
            <p:ph type="sldNum" sz="quarter" idx="10"/>
          </p:nvPr>
        </p:nvSpPr>
        <p:spPr/>
        <p:txBody>
          <a:bodyPr/>
          <a:lstStyle/>
          <a:p>
            <a:fld id="{4A9044D2-50F1-48E0-B604-5A1430C00CF1}" type="slidenum">
              <a:rPr lang="en-US" smtClean="0"/>
              <a:t>3</a:t>
            </a:fld>
            <a:endParaRPr lang="en-US"/>
          </a:p>
        </p:txBody>
      </p:sp>
    </p:spTree>
    <p:extLst>
      <p:ext uri="{BB962C8B-B14F-4D97-AF65-F5344CB8AC3E}">
        <p14:creationId xmlns:p14="http://schemas.microsoft.com/office/powerpoint/2010/main" val="64228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lnSpc>
                <a:spcPct val="100000"/>
              </a:lnSpc>
              <a:defRPr sz="1800"/>
            </a:pPr>
            <a:r>
              <a:rPr lang="zh-CN" altLang="en-US" sz="1200" dirty="0" smtClean="0"/>
              <a:t>首先我们来看一下传统应用以及对它的观察。图中显示的是一个典型的</a:t>
            </a:r>
            <a:r>
              <a:rPr lang="zh-CN" altLang="en-US" sz="1200" b="1" dirty="0" smtClean="0"/>
              <a:t>一体化三层应用</a:t>
            </a:r>
            <a:r>
              <a:rPr lang="zh-CN" altLang="en-US" sz="1200" dirty="0" smtClean="0"/>
              <a:t>架构，首先，虽然图中没有画出，但是做过架构师或者开发的一定对模块化这个词不陌生。这个应用会分很多模块，每个模块都实现了一些功能，模块之间是紧耦合在一起的，通过对象的调用，功能调用紧密的结合在一起。这种高耦合性最典型的表现就是，哪怕开发者改了一行代码，整个应用都要重新部署；</a:t>
            </a:r>
            <a:endParaRPr lang="zh-CN" altLang="en-US" sz="1200" dirty="0" smtClean="0">
              <a:latin typeface="+mn-lt"/>
              <a:ea typeface="Calibri"/>
              <a:cs typeface="Calibri"/>
              <a:sym typeface="Calibri"/>
            </a:endParaRPr>
          </a:p>
          <a:p>
            <a:pPr lvl="0" defTabSz="914400">
              <a:lnSpc>
                <a:spcPct val="100000"/>
              </a:lnSpc>
              <a:defRPr sz="1800"/>
            </a:pPr>
            <a:r>
              <a:rPr lang="zh-CN" altLang="en-US" sz="1200" dirty="0" smtClean="0"/>
              <a:t>第二点就是，应用有可能是有状态的，在处理复杂逻辑的过程中，必然会产生一些用户状态，如果用过</a:t>
            </a:r>
            <a:r>
              <a:rPr lang="en-US" altLang="zh-CN" sz="1200" dirty="0" smtClean="0"/>
              <a:t>j2ee</a:t>
            </a:r>
            <a:r>
              <a:rPr lang="zh-CN" altLang="en-US" sz="1200" dirty="0" smtClean="0"/>
              <a:t>中间件的，可能会听过无状态</a:t>
            </a:r>
            <a:r>
              <a:rPr lang="en-US" altLang="zh-CN" sz="1200" dirty="0" smtClean="0"/>
              <a:t>bean</a:t>
            </a:r>
            <a:r>
              <a:rPr lang="zh-CN" altLang="en-US" sz="1200" dirty="0" smtClean="0"/>
              <a:t>或者有状态</a:t>
            </a:r>
            <a:r>
              <a:rPr lang="en-US" altLang="zh-CN" sz="1200" dirty="0" smtClean="0"/>
              <a:t>bean</a:t>
            </a:r>
            <a:r>
              <a:rPr lang="zh-CN" altLang="en-US" sz="1200" dirty="0" smtClean="0"/>
              <a:t>这种说法。</a:t>
            </a:r>
            <a:endParaRPr lang="zh-CN" altLang="en-US" sz="1200" dirty="0" smtClean="0">
              <a:latin typeface="+mn-lt"/>
              <a:ea typeface="Calibri"/>
              <a:cs typeface="Calibri"/>
              <a:sym typeface="Calibri"/>
            </a:endParaRPr>
          </a:p>
          <a:p>
            <a:pPr lvl="0" defTabSz="914400">
              <a:lnSpc>
                <a:spcPct val="100000"/>
              </a:lnSpc>
              <a:defRPr sz="1800"/>
            </a:pPr>
            <a:r>
              <a:rPr lang="zh-CN" altLang="en-US" sz="1200" dirty="0" smtClean="0"/>
              <a:t>由于这种高耦合性以及有状态，对于提供应用服务的挑战在于，要保证应用服务的持续运行，就要保证</a:t>
            </a:r>
            <a:r>
              <a:rPr lang="en-US" altLang="zh-CN" sz="1200" dirty="0" smtClean="0">
                <a:latin typeface="+mn-lt"/>
                <a:ea typeface="Calibri"/>
                <a:cs typeface="Calibri"/>
                <a:sym typeface="Calibri"/>
              </a:rPr>
              <a:t>Web/App/DB</a:t>
            </a:r>
            <a:r>
              <a:rPr lang="zh-CN" altLang="en-US" sz="1200" dirty="0" smtClean="0"/>
              <a:t>的持续运行。因为应用是部署在一起的，应用的状态是不能丢失的。那么怎么办呢？在生产环境中，一般都是要实施</a:t>
            </a:r>
            <a:r>
              <a:rPr lang="en-US" altLang="zh-CN" sz="1200" dirty="0" smtClean="0">
                <a:latin typeface="+mn-lt"/>
                <a:ea typeface="Calibri"/>
                <a:cs typeface="Calibri"/>
                <a:sym typeface="Calibri"/>
              </a:rPr>
              <a:t>HA</a:t>
            </a:r>
            <a:r>
              <a:rPr lang="zh-CN" altLang="en-US" sz="1200" dirty="0" smtClean="0"/>
              <a:t>的解决方案的，比如</a:t>
            </a:r>
            <a:r>
              <a:rPr lang="en-US" altLang="zh-CN" sz="1200" dirty="0" smtClean="0">
                <a:latin typeface="+mn-lt"/>
                <a:ea typeface="Calibri"/>
                <a:cs typeface="Calibri"/>
                <a:sym typeface="Calibri"/>
              </a:rPr>
              <a:t>App</a:t>
            </a:r>
            <a:r>
              <a:rPr lang="zh-CN" altLang="en-US" sz="1200" dirty="0" smtClean="0"/>
              <a:t>的集群，数据库的</a:t>
            </a:r>
            <a:r>
              <a:rPr lang="en-US" altLang="zh-CN" sz="1200" dirty="0" smtClean="0">
                <a:latin typeface="+mn-lt"/>
                <a:ea typeface="Calibri"/>
                <a:cs typeface="Calibri"/>
                <a:sym typeface="Calibri"/>
              </a:rPr>
              <a:t>HA</a:t>
            </a:r>
            <a:r>
              <a:rPr lang="zh-CN" altLang="en-US" sz="1200" dirty="0" smtClean="0"/>
              <a:t>等等</a:t>
            </a:r>
            <a:endParaRPr lang="zh-CN" altLang="en-US" sz="1200" dirty="0" smtClean="0">
              <a:latin typeface="+mn-lt"/>
              <a:ea typeface="Calibri"/>
              <a:cs typeface="Calibri"/>
              <a:sym typeface="Calibri"/>
            </a:endParaRPr>
          </a:p>
          <a:p>
            <a:pPr lvl="0" defTabSz="914400">
              <a:lnSpc>
                <a:spcPct val="100000"/>
              </a:lnSpc>
              <a:defRPr sz="1800"/>
            </a:pPr>
            <a:r>
              <a:rPr lang="zh-CN" altLang="en-US" sz="1200" dirty="0" smtClean="0"/>
              <a:t>同时为了保证服务宕机的时候，要能够快速恢复服务。因此，数据库会进行定期的备份。</a:t>
            </a:r>
          </a:p>
          <a:p>
            <a:pPr lvl="0" defTabSz="914400">
              <a:lnSpc>
                <a:spcPct val="100000"/>
              </a:lnSpc>
              <a:defRPr sz="1800"/>
            </a:pPr>
            <a:endParaRPr lang="zh-CN" altLang="en-US" sz="1200" dirty="0" smtClean="0"/>
          </a:p>
          <a:p>
            <a:pPr lvl="0" defTabSz="914400">
              <a:lnSpc>
                <a:spcPct val="100000"/>
              </a:lnSpc>
              <a:defRPr sz="1800"/>
            </a:pPr>
            <a:r>
              <a:rPr lang="zh-CN" altLang="en-US" sz="1200" dirty="0" smtClean="0"/>
              <a:t>那么经常会发生情况是，在开发环境中可以运行的应用，在生产环境中会出现很多问题，因为基本上开发者是没有精力去维护一个复杂的高可用的和生产环境一样的开发环境。而对于运维人员，他们的任务是什么，不管是物理机还是虚机，都要全力保证物理机和虚机的运行。一旦物理机或虚机发生故障，对服务的影响也是灾难性的，往往需要一个手动恢复服务的过程。</a:t>
            </a: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r>
              <a:rPr lang="zh-CN" altLang="en-US" sz="1200" dirty="0" smtClean="0">
                <a:latin typeface="+mn-lt"/>
                <a:ea typeface="Calibri"/>
                <a:cs typeface="Calibri"/>
                <a:sym typeface="Calibri"/>
              </a:rPr>
              <a:t>对于这种架构，运维人员最怕的是什么？变更。开发人员最怕的是什么？是凌晨三点被夺命</a:t>
            </a:r>
            <a:r>
              <a:rPr lang="en-US" altLang="zh-CN" sz="1200" dirty="0" smtClean="0">
                <a:latin typeface="+mn-lt"/>
                <a:ea typeface="Calibri"/>
                <a:cs typeface="Calibri"/>
                <a:sym typeface="Calibri"/>
              </a:rPr>
              <a:t>call</a:t>
            </a:r>
            <a:r>
              <a:rPr lang="zh-CN" altLang="en-US" sz="1200" dirty="0" smtClean="0">
                <a:latin typeface="+mn-lt"/>
                <a:ea typeface="Calibri"/>
                <a:cs typeface="Calibri"/>
                <a:sym typeface="Calibri"/>
              </a:rPr>
              <a:t>叫醒，因为变更失败了。所以这两年很多公司都在推</a:t>
            </a:r>
            <a:r>
              <a:rPr lang="en-US" altLang="zh-CN" sz="1200" dirty="0" err="1" smtClean="0">
                <a:latin typeface="+mn-lt"/>
                <a:ea typeface="Calibri"/>
                <a:cs typeface="Calibri"/>
                <a:sym typeface="Calibri"/>
              </a:rPr>
              <a:t>devops</a:t>
            </a:r>
            <a:r>
              <a:rPr lang="zh-CN" altLang="en-US" sz="1200" dirty="0" smtClean="0">
                <a:latin typeface="+mn-lt"/>
                <a:ea typeface="Calibri"/>
                <a:cs typeface="Calibri"/>
                <a:sym typeface="Calibri"/>
              </a:rPr>
              <a:t>，那么半夜不用电话也许开发者的最大驱动力。</a:t>
            </a:r>
            <a:endParaRPr lang="zh-CN" altLang="en-US" sz="1200" dirty="0">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4FD39836-DBE1-414B-8D87-28752075212F}" type="slidenum">
              <a:rPr lang="en-US" smtClean="0"/>
              <a:t>4</a:t>
            </a:fld>
            <a:endParaRPr lang="en-US"/>
          </a:p>
        </p:txBody>
      </p:sp>
    </p:spTree>
    <p:extLst>
      <p:ext uri="{BB962C8B-B14F-4D97-AF65-F5344CB8AC3E}">
        <p14:creationId xmlns:p14="http://schemas.microsoft.com/office/powerpoint/2010/main" val="284506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lnSpc>
                <a:spcPct val="100000"/>
              </a:lnSpc>
              <a:defRPr sz="1800"/>
            </a:pPr>
            <a:r>
              <a:rPr lang="zh-CN" altLang="en-US" sz="1200" dirty="0" smtClean="0">
                <a:latin typeface="+mn-lt"/>
                <a:ea typeface="Calibri"/>
                <a:cs typeface="Calibri"/>
                <a:sym typeface="Calibri"/>
              </a:rPr>
              <a:t>那么我们总结一下，这种传统架构带来了哪些问题</a:t>
            </a:r>
          </a:p>
          <a:p>
            <a:pPr lvl="0" defTabSz="914400">
              <a:lnSpc>
                <a:spcPct val="100000"/>
              </a:lnSpc>
              <a:defRPr sz="1800"/>
            </a:pPr>
            <a:r>
              <a:rPr lang="zh-CN" altLang="en-US" sz="1200" dirty="0" smtClean="0">
                <a:latin typeface="+mn-lt"/>
                <a:ea typeface="Calibri"/>
                <a:cs typeface="Calibri"/>
                <a:sym typeface="Calibri"/>
              </a:rPr>
              <a:t>第一，故障是有可能发生的：新的代码变更，环境变量配置的变化，负载的</a:t>
            </a:r>
            <a:r>
              <a:rPr lang="en-US" altLang="zh-CN" sz="1200" dirty="0" err="1" smtClean="0">
                <a:latin typeface="+mn-lt"/>
                <a:ea typeface="Calibri"/>
                <a:cs typeface="Calibri"/>
                <a:sym typeface="Calibri"/>
              </a:rPr>
              <a:t>zeng</a:t>
            </a:r>
            <a:r>
              <a:rPr lang="zh-CN" altLang="en-US" sz="1200" dirty="0" smtClean="0">
                <a:latin typeface="+mn-lt"/>
                <a:ea typeface="Calibri"/>
                <a:cs typeface="Calibri"/>
                <a:sym typeface="Calibri"/>
              </a:rPr>
              <a:t> </a:t>
            </a:r>
            <a:r>
              <a:rPr lang="en-US" altLang="zh-CN" sz="1200" dirty="0" err="1" smtClean="0">
                <a:latin typeface="+mn-lt"/>
                <a:ea typeface="Calibri"/>
                <a:cs typeface="Calibri"/>
                <a:sym typeface="Calibri"/>
              </a:rPr>
              <a:t>ji</a:t>
            </a:r>
            <a:r>
              <a:rPr lang="zh-CN" altLang="en-US" sz="1200" b="1" dirty="0" smtClean="0">
                <a:latin typeface="+mn-lt"/>
                <a:ea typeface="Calibri"/>
                <a:cs typeface="Calibri"/>
                <a:sym typeface="Calibri"/>
              </a:rPr>
              <a:t>增加，都有可能带来服务的故障。</a:t>
            </a:r>
          </a:p>
          <a:p>
            <a:pPr lvl="0" defTabSz="914400">
              <a:lnSpc>
                <a:spcPct val="100000"/>
              </a:lnSpc>
              <a:defRPr sz="1800"/>
            </a:pPr>
            <a:r>
              <a:rPr lang="zh-CN" altLang="en-US" sz="1200" b="1" dirty="0" smtClean="0">
                <a:latin typeface="+mn-lt"/>
                <a:ea typeface="Calibri"/>
                <a:cs typeface="Calibri"/>
                <a:sym typeface="Calibri"/>
              </a:rPr>
              <a:t>第二，如果在座有做过运维的，那么一定听过这两个词，</a:t>
            </a:r>
            <a:r>
              <a:rPr lang="en-US" altLang="zh-CN" sz="1200" b="1" dirty="0" err="1" smtClean="0">
                <a:latin typeface="+mn-lt"/>
                <a:ea typeface="Calibri"/>
                <a:cs typeface="Calibri"/>
                <a:sym typeface="Calibri"/>
              </a:rPr>
              <a:t>rto</a:t>
            </a:r>
            <a:r>
              <a:rPr lang="zh-CN" altLang="en-US" sz="1200" b="1" dirty="0" smtClean="0">
                <a:latin typeface="+mn-lt"/>
                <a:ea typeface="Calibri"/>
                <a:cs typeface="Calibri"/>
                <a:sym typeface="Calibri"/>
              </a:rPr>
              <a:t> </a:t>
            </a:r>
            <a:r>
              <a:rPr lang="en-US" altLang="zh-CN" sz="1200" b="1" dirty="0" err="1" smtClean="0">
                <a:latin typeface="+mn-lt"/>
                <a:ea typeface="Calibri"/>
                <a:cs typeface="Calibri"/>
                <a:sym typeface="Calibri"/>
              </a:rPr>
              <a:t>rpo</a:t>
            </a:r>
            <a:r>
              <a:rPr lang="zh-CN" altLang="en-US" sz="1200" b="1" dirty="0" smtClean="0">
                <a:latin typeface="+mn-lt"/>
                <a:ea typeface="Calibri"/>
                <a:cs typeface="Calibri"/>
                <a:sym typeface="Calibri"/>
              </a:rPr>
              <a:t> 那么对于故障恢复的前提，就是要周期性的备份数据库。</a:t>
            </a:r>
          </a:p>
          <a:p>
            <a:pPr lvl="0" defTabSz="914400">
              <a:lnSpc>
                <a:spcPct val="100000"/>
              </a:lnSpc>
              <a:defRPr sz="1800"/>
            </a:pPr>
            <a:r>
              <a:rPr lang="zh-CN" altLang="en-US" sz="1200" b="1" dirty="0" smtClean="0">
                <a:latin typeface="+mn-lt"/>
                <a:ea typeface="Calibri"/>
                <a:cs typeface="Calibri"/>
                <a:sym typeface="Calibri"/>
              </a:rPr>
              <a:t>第三，由于这种一体化的设计，一旦其中一个节点发生了故障，都会造成服务的不可用。所以即使有</a:t>
            </a:r>
            <a:r>
              <a:rPr lang="en-US" altLang="zh-CN" sz="1200" b="1" dirty="0" err="1" smtClean="0">
                <a:latin typeface="+mn-lt"/>
                <a:ea typeface="Calibri"/>
                <a:cs typeface="Calibri"/>
                <a:sym typeface="Calibri"/>
              </a:rPr>
              <a:t>zh</a:t>
            </a:r>
            <a:r>
              <a:rPr lang="zh-CN" altLang="en-US" sz="1200" b="1" dirty="0" smtClean="0">
                <a:latin typeface="+mn-lt"/>
                <a:ea typeface="Calibri"/>
                <a:cs typeface="Calibri"/>
                <a:sym typeface="Calibri"/>
              </a:rPr>
              <a:t> </a:t>
            </a:r>
            <a:r>
              <a:rPr lang="en-US" altLang="zh-CN" sz="1200" b="1" dirty="0" smtClean="0">
                <a:latin typeface="+mn-lt"/>
                <a:ea typeface="Calibri"/>
                <a:cs typeface="Calibri"/>
                <a:sym typeface="Calibri"/>
              </a:rPr>
              <a:t>y</a:t>
            </a:r>
            <a:r>
              <a:rPr lang="zh-CN" altLang="en-US" sz="1200" dirty="0" smtClean="0">
                <a:latin typeface="+mn-lt"/>
                <a:ea typeface="Calibri"/>
                <a:cs typeface="Calibri"/>
                <a:sym typeface="Calibri"/>
              </a:rPr>
              <a:t>这样那样的</a:t>
            </a:r>
            <a:r>
              <a:rPr lang="en-US" altLang="zh-CN" sz="1200" dirty="0" smtClean="0">
                <a:latin typeface="+mn-lt"/>
                <a:ea typeface="Calibri"/>
                <a:cs typeface="Calibri"/>
                <a:sym typeface="Calibri"/>
              </a:rPr>
              <a:t>ha</a:t>
            </a:r>
            <a:r>
              <a:rPr lang="zh-CN" altLang="en-US" sz="1200" dirty="0" smtClean="0">
                <a:latin typeface="+mn-lt"/>
                <a:ea typeface="Calibri"/>
                <a:cs typeface="Calibri"/>
                <a:sym typeface="Calibri"/>
              </a:rPr>
              <a:t>部署方案，对于运维人员来讲，仍然要密切监控服务器的运行情况。一旦服务器发生故障，甚至如果是应用部署在同一个机房，那么如果这个机房挂了，对服务的影响是灾难性的</a:t>
            </a:r>
          </a:p>
          <a:p>
            <a:pPr lvl="0" defTabSz="914400">
              <a:lnSpc>
                <a:spcPct val="100000"/>
              </a:lnSpc>
              <a:defRPr sz="1800"/>
            </a:pPr>
            <a:r>
              <a:rPr lang="zh-CN" altLang="en-US" sz="1200" dirty="0" smtClean="0">
                <a:latin typeface="+mn-lt"/>
                <a:ea typeface="Calibri"/>
                <a:cs typeface="Calibri"/>
                <a:sym typeface="Calibri"/>
              </a:rPr>
              <a:t>第四 如果服务发生故障怎么办？如果是企业的关键应用，从设计之初就要考虑如何应对灾难恢复，它会依赖于前面提到备份，甚至会需要异地备份，异地双活等等。</a:t>
            </a: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r>
              <a:rPr lang="zh-CN" altLang="en-US" sz="1200" dirty="0" smtClean="0">
                <a:latin typeface="+mn-lt"/>
                <a:ea typeface="Calibri"/>
                <a:cs typeface="Calibri"/>
                <a:sym typeface="Calibri"/>
              </a:rPr>
              <a:t>云加</a:t>
            </a:r>
            <a:r>
              <a:rPr lang="en-US" altLang="zh-CN" sz="1200" dirty="0" err="1" smtClean="0">
                <a:latin typeface="+mn-lt"/>
                <a:ea typeface="Calibri"/>
                <a:cs typeface="Calibri"/>
                <a:sym typeface="Calibri"/>
              </a:rPr>
              <a:t>devops</a:t>
            </a:r>
            <a:r>
              <a:rPr lang="zh-CN" altLang="en-US" sz="1200" dirty="0" smtClean="0">
                <a:latin typeface="+mn-lt"/>
                <a:ea typeface="Calibri"/>
                <a:cs typeface="Calibri"/>
                <a:sym typeface="Calibri"/>
              </a:rPr>
              <a:t>能不能解决这些问题：只能解决一部分</a:t>
            </a: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r>
              <a:rPr lang="zh-CN" altLang="en-US" sz="1200" dirty="0" smtClean="0">
                <a:latin typeface="+mn-lt"/>
                <a:ea typeface="Calibri"/>
                <a:cs typeface="Calibri"/>
                <a:sym typeface="Calibri"/>
              </a:rPr>
              <a:t>那么就有后面两个问题，如果市场天天变化怎么办，如果负载突然</a:t>
            </a:r>
            <a:r>
              <a:rPr lang="en-US" altLang="zh-CN" sz="1200" dirty="0" err="1" smtClean="0">
                <a:latin typeface="+mn-lt"/>
                <a:ea typeface="Calibri"/>
                <a:cs typeface="Calibri"/>
                <a:sym typeface="Calibri"/>
              </a:rPr>
              <a:t>zeng</a:t>
            </a:r>
            <a:r>
              <a:rPr lang="zh-CN" altLang="en-US" sz="1200" dirty="0" smtClean="0">
                <a:latin typeface="+mn-lt"/>
                <a:ea typeface="Calibri"/>
                <a:cs typeface="Calibri"/>
                <a:sym typeface="Calibri"/>
              </a:rPr>
              <a:t> </a:t>
            </a:r>
            <a:r>
              <a:rPr lang="en-US" altLang="zh-CN" sz="1200" dirty="0" err="1" smtClean="0">
                <a:latin typeface="+mn-lt"/>
                <a:ea typeface="Calibri"/>
                <a:cs typeface="Calibri"/>
                <a:sym typeface="Calibri"/>
              </a:rPr>
              <a:t>ji</a:t>
            </a:r>
            <a:r>
              <a:rPr lang="zh-CN" altLang="en-US" sz="1200" b="1" dirty="0" smtClean="0">
                <a:latin typeface="+mn-lt"/>
                <a:ea typeface="Calibri"/>
                <a:cs typeface="Calibri"/>
                <a:sym typeface="Calibri"/>
              </a:rPr>
              <a:t>增加了怎么办？</a:t>
            </a:r>
            <a:endParaRPr lang="zh-CN" altLang="en-US" sz="1200" b="1" dirty="0">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4FD39836-DBE1-414B-8D87-28752075212F}" type="slidenum">
              <a:rPr lang="en-US" smtClean="0"/>
              <a:t>5</a:t>
            </a:fld>
            <a:endParaRPr lang="en-US"/>
          </a:p>
        </p:txBody>
      </p:sp>
    </p:spTree>
    <p:extLst>
      <p:ext uri="{BB962C8B-B14F-4D97-AF65-F5344CB8AC3E}">
        <p14:creationId xmlns:p14="http://schemas.microsoft.com/office/powerpoint/2010/main" val="220260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lnSpc>
                <a:spcPct val="100000"/>
              </a:lnSpc>
              <a:defRPr sz="1800"/>
            </a:pPr>
            <a:r>
              <a:rPr lang="zh-CN" altLang="en-US" sz="1200" dirty="0" smtClean="0">
                <a:latin typeface="+mn-lt"/>
                <a:ea typeface="Calibri"/>
                <a:cs typeface="Calibri"/>
                <a:sym typeface="Calibri"/>
              </a:rPr>
              <a:t>现在我们来</a:t>
            </a:r>
            <a:r>
              <a:rPr lang="zh-CN" altLang="en-US" sz="1200" b="1" dirty="0" smtClean="0">
                <a:latin typeface="+mn-lt"/>
                <a:ea typeface="Calibri"/>
                <a:cs typeface="Calibri"/>
                <a:sym typeface="Calibri"/>
              </a:rPr>
              <a:t>看看云原生应用与传统应用的区别在哪里，又是怎样解决前面提到的问题。</a:t>
            </a: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1</a:t>
            </a:r>
            <a:r>
              <a:rPr lang="zh-CN" altLang="en-US" sz="1200" dirty="0" smtClean="0"/>
              <a:t>。首先我们看到图中，角色并没有太大变化，仍然是有</a:t>
            </a:r>
            <a:r>
              <a:rPr lang="en-US" sz="1200" dirty="0" err="1" smtClean="0"/>
              <a:t>web，app</a:t>
            </a:r>
            <a:r>
              <a:rPr lang="en-US" sz="1200" dirty="0" smtClean="0"/>
              <a:t>，</a:t>
            </a:r>
            <a:r>
              <a:rPr lang="zh-CN" altLang="en-US" sz="1200" dirty="0" smtClean="0"/>
              <a:t>和</a:t>
            </a:r>
            <a:r>
              <a:rPr lang="en-US" sz="1200" dirty="0" err="1" smtClean="0"/>
              <a:t>db</a:t>
            </a:r>
            <a:r>
              <a:rPr lang="en-US" sz="1200" dirty="0" smtClean="0"/>
              <a:t>。</a:t>
            </a:r>
            <a:r>
              <a:rPr lang="zh-CN" altLang="en-US" sz="1200" dirty="0" smtClean="0"/>
              <a:t>这里要说明的一点，传统应用也许是部署在物理服务器或者虚拟化平台上，但是云原生应用一定是部署在云平台上的</a:t>
            </a:r>
          </a:p>
          <a:p>
            <a:pPr lvl="0" defTabSz="914400">
              <a:lnSpc>
                <a:spcPct val="100000"/>
              </a:lnSpc>
              <a:defRPr sz="1800"/>
            </a:pPr>
            <a:r>
              <a:rPr lang="zh-CN" altLang="en-US" sz="1200" dirty="0" smtClean="0"/>
              <a:t>那么，变化体现在哪里呢？</a:t>
            </a:r>
            <a:endParaRPr lang="zh-CN" altLang="en-US" sz="1200" dirty="0" smtClean="0">
              <a:latin typeface="+mn-lt"/>
              <a:ea typeface="Calibri"/>
              <a:cs typeface="Calibri"/>
              <a:sym typeface="Calibri"/>
            </a:endParaRPr>
          </a:p>
          <a:p>
            <a:pPr lvl="0" defTabSz="914400">
              <a:lnSpc>
                <a:spcPct val="100000"/>
              </a:lnSpc>
              <a:defRPr sz="1800"/>
            </a:pPr>
            <a:r>
              <a:rPr lang="zh-CN" altLang="en-US" sz="1200" dirty="0" smtClean="0">
                <a:latin typeface="+mn-lt"/>
                <a:ea typeface="Calibri"/>
                <a:cs typeface="Calibri"/>
                <a:sym typeface="Calibri"/>
              </a:rPr>
              <a:t>第一，</a:t>
            </a:r>
            <a:r>
              <a:rPr lang="zh-CN" altLang="en-US" sz="1200" dirty="0" smtClean="0"/>
              <a:t>应用被拆分成了几个小的应用，紧耦合变为松耦合；由模块变成线程级的微服务；</a:t>
            </a:r>
          </a:p>
          <a:p>
            <a:pPr lvl="0" defTabSz="914400">
              <a:lnSpc>
                <a:spcPct val="100000"/>
              </a:lnSpc>
              <a:defRPr sz="1800"/>
            </a:pPr>
            <a:r>
              <a:rPr lang="zh-CN" altLang="en-US" sz="1200" dirty="0" smtClean="0"/>
              <a:t>第二，应用由有状态变为无状态的。大家也许会问，在业务逻辑中总是会有状态产生的，应该怎么办呢？这里重要的是对状态的一个管理，就是把状态保存在有状态服务中去。这些有状态服务包括缓存，比如</a:t>
            </a:r>
            <a:r>
              <a:rPr lang="en-US" sz="1200" dirty="0" err="1" smtClean="0"/>
              <a:t>memcache</a:t>
            </a:r>
            <a:r>
              <a:rPr lang="en-US" sz="1200" dirty="0" smtClean="0"/>
              <a:t>，</a:t>
            </a:r>
            <a:r>
              <a:rPr lang="zh-CN" altLang="en-US" sz="1200" dirty="0" smtClean="0"/>
              <a:t>数据库，比如</a:t>
            </a:r>
            <a:r>
              <a:rPr lang="en-US" sz="1200" dirty="0" err="1" smtClean="0"/>
              <a:t>mysql，mongodb</a:t>
            </a:r>
            <a:r>
              <a:rPr lang="en-US" sz="1200" dirty="0" smtClean="0"/>
              <a:t>，</a:t>
            </a:r>
            <a:r>
              <a:rPr lang="zh-CN" altLang="en-US" sz="1200" dirty="0" smtClean="0"/>
              <a:t>文件系统，消息对了等等。</a:t>
            </a:r>
            <a:r>
              <a:rPr lang="zh-CN" altLang="en-US" sz="1200" dirty="0" smtClean="0">
                <a:latin typeface="+mn-lt"/>
                <a:ea typeface="Calibri"/>
                <a:cs typeface="Calibri"/>
                <a:sym typeface="Calibri"/>
              </a:rPr>
              <a:t>这些</a:t>
            </a:r>
            <a:r>
              <a:rPr lang="zh-CN" altLang="en-US" sz="1200" dirty="0" smtClean="0"/>
              <a:t>有状态服务以资源的形式提供给应用。这些资源在应用部署的时候，是以显性的依赖来声明的</a:t>
            </a:r>
          </a:p>
          <a:p>
            <a:pPr lvl="0" defTabSz="914400">
              <a:lnSpc>
                <a:spcPct val="100000"/>
              </a:lnSpc>
              <a:defRPr sz="1800"/>
            </a:pPr>
            <a:r>
              <a:rPr lang="zh-CN" altLang="en-US" sz="1200" dirty="0" smtClean="0"/>
              <a:t>第三，通过</a:t>
            </a:r>
            <a:r>
              <a:rPr lang="en-US" sz="1200" dirty="0" smtClean="0">
                <a:latin typeface="+mn-lt"/>
                <a:ea typeface="Calibri"/>
                <a:cs typeface="Calibri"/>
                <a:sym typeface="Calibri"/>
              </a:rPr>
              <a:t>container</a:t>
            </a:r>
            <a:r>
              <a:rPr lang="zh-CN" altLang="en-US" sz="1200" dirty="0" smtClean="0"/>
              <a:t>技术，打包</a:t>
            </a:r>
            <a:r>
              <a:rPr lang="en-US" altLang="zh-CN" sz="1200" dirty="0" smtClean="0">
                <a:latin typeface="+mn-lt"/>
                <a:ea typeface="Calibri"/>
                <a:cs typeface="Calibri"/>
                <a:sym typeface="Calibri"/>
              </a:rPr>
              <a:t>/</a:t>
            </a:r>
            <a:r>
              <a:rPr lang="zh-CN" altLang="en-US" sz="1200" dirty="0" smtClean="0"/>
              <a:t>隔离运行环境；在虚机和应用之间增加一层来隔离，在不同执行环境之间提供最大化的可移植性</a:t>
            </a: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6. </a:t>
            </a:r>
            <a:r>
              <a:rPr lang="zh-CN" altLang="en-US" sz="1200" dirty="0" smtClean="0"/>
              <a:t>用陈述的格式来部署自动化，减少新的开发者加入项目的时间和成本</a:t>
            </a: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1</a:t>
            </a:r>
            <a:r>
              <a:rPr lang="zh-CN" altLang="en-US" sz="1200" dirty="0" smtClean="0"/>
              <a:t>。水平扩展 </a:t>
            </a:r>
            <a:r>
              <a:rPr lang="en-US" altLang="zh-CN" sz="1200" dirty="0" smtClean="0">
                <a:latin typeface="+mn-lt"/>
                <a:ea typeface="Calibri"/>
                <a:cs typeface="Calibri"/>
                <a:sym typeface="Calibri"/>
              </a:rPr>
              <a:t>–</a:t>
            </a:r>
            <a:r>
              <a:rPr lang="zh-CN" altLang="en-US" sz="1200" dirty="0" smtClean="0"/>
              <a:t> 自动的</a:t>
            </a: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2</a:t>
            </a:r>
            <a:r>
              <a:rPr lang="zh-CN" altLang="en-US" sz="1200" dirty="0" smtClean="0"/>
              <a:t>。应用恢复 </a:t>
            </a:r>
            <a:r>
              <a:rPr lang="en-US" altLang="zh-CN" sz="1200" dirty="0" smtClean="0">
                <a:latin typeface="+mn-lt"/>
                <a:ea typeface="Calibri"/>
                <a:cs typeface="Calibri"/>
                <a:sym typeface="Calibri"/>
              </a:rPr>
              <a:t>–</a:t>
            </a:r>
            <a:r>
              <a:rPr lang="zh-CN" altLang="en-US" sz="1200" dirty="0" smtClean="0"/>
              <a:t> 自动的</a:t>
            </a: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3</a:t>
            </a:r>
            <a:r>
              <a:rPr lang="zh-CN" altLang="en-US" sz="1200" dirty="0" smtClean="0"/>
              <a:t>。应用无状态</a:t>
            </a: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4</a:t>
            </a:r>
            <a:r>
              <a:rPr lang="zh-CN" altLang="en-US" sz="1200" dirty="0" smtClean="0"/>
              <a:t>。</a:t>
            </a: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r>
              <a:rPr lang="zh-CN" altLang="en-US" sz="1200" b="1" dirty="0" smtClean="0"/>
              <a:t>最小化开发和生产环境之间的背离，实现持续部署获得最大化的敏捷</a:t>
            </a:r>
            <a:endParaRPr lang="zh-CN" altLang="en-US" sz="1200" b="1" dirty="0" smtClean="0">
              <a:latin typeface="+mn-lt"/>
              <a:ea typeface="Calibri"/>
              <a:cs typeface="Calibri"/>
              <a:sym typeface="Calibri"/>
            </a:endParaRPr>
          </a:p>
          <a:p>
            <a:pPr lvl="0" defTabSz="914400">
              <a:lnSpc>
                <a:spcPct val="100000"/>
              </a:lnSpc>
              <a:defRPr sz="1800"/>
            </a:pPr>
            <a:r>
              <a:rPr lang="zh-CN" altLang="en-US" sz="1200" dirty="0" smtClean="0"/>
              <a:t>可以扩展，而不需要对工具，架构和开发实践有较大的改变</a:t>
            </a: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12 </a:t>
            </a:r>
            <a:r>
              <a:rPr lang="en-US" sz="1200" dirty="0" smtClean="0">
                <a:latin typeface="+mn-lt"/>
                <a:ea typeface="Calibri"/>
                <a:cs typeface="Calibri"/>
                <a:sym typeface="Calibri"/>
              </a:rPr>
              <a:t>Factors</a:t>
            </a:r>
          </a:p>
          <a:p>
            <a:pPr lvl="0" defTabSz="914400">
              <a:lnSpc>
                <a:spcPct val="100000"/>
              </a:lnSpc>
              <a:defRPr sz="1800"/>
            </a:pPr>
            <a:r>
              <a:rPr lang="en-US" sz="1200" dirty="0" smtClean="0">
                <a:latin typeface="+mn-lt"/>
                <a:ea typeface="Calibri"/>
                <a:cs typeface="Calibri"/>
                <a:sym typeface="Calibri"/>
              </a:rPr>
              <a:t>1</a:t>
            </a:r>
            <a:r>
              <a:rPr lang="en-US" sz="1200" dirty="0" smtClean="0"/>
              <a:t>。</a:t>
            </a:r>
            <a:r>
              <a:rPr lang="zh-CN" altLang="en-US" sz="1200" dirty="0" smtClean="0"/>
              <a:t>一套</a:t>
            </a:r>
            <a:r>
              <a:rPr lang="en-US" sz="1200" dirty="0" smtClean="0">
                <a:latin typeface="+mn-lt"/>
                <a:ea typeface="Calibri"/>
                <a:cs typeface="Calibri"/>
                <a:sym typeface="Calibri"/>
              </a:rPr>
              <a:t>Code Base</a:t>
            </a:r>
          </a:p>
          <a:p>
            <a:pPr lvl="0" defTabSz="914400">
              <a:lnSpc>
                <a:spcPct val="100000"/>
              </a:lnSpc>
              <a:defRPr sz="1800"/>
            </a:pPr>
            <a:r>
              <a:rPr lang="en-US" sz="1200" dirty="0" smtClean="0">
                <a:latin typeface="+mn-lt"/>
                <a:ea typeface="Calibri"/>
                <a:cs typeface="Calibri"/>
                <a:sym typeface="Calibri"/>
              </a:rPr>
              <a:t>2</a:t>
            </a:r>
            <a:r>
              <a:rPr lang="en-US" sz="1200" dirty="0" smtClean="0"/>
              <a:t>。</a:t>
            </a:r>
            <a:r>
              <a:rPr lang="zh-CN" altLang="en-US" sz="1200" dirty="0" smtClean="0"/>
              <a:t>明晰的依赖声明，并且避免默认任何系统工具的存在</a:t>
            </a: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3</a:t>
            </a:r>
            <a:r>
              <a:rPr lang="zh-CN" altLang="en-US" sz="1200" dirty="0" smtClean="0"/>
              <a:t>。不要把系统配置放在代码里</a:t>
            </a: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4</a:t>
            </a:r>
            <a:r>
              <a:rPr lang="zh-CN" altLang="en-US" sz="1200" dirty="0" smtClean="0"/>
              <a:t>。和数据库等后端服务的松耦合</a:t>
            </a: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5</a:t>
            </a:r>
            <a:r>
              <a:rPr lang="zh-CN" altLang="en-US" sz="1200" dirty="0" smtClean="0"/>
              <a:t>。</a:t>
            </a:r>
            <a:r>
              <a:rPr lang="en-US" sz="1200" dirty="0" smtClean="0">
                <a:latin typeface="+mn-lt"/>
                <a:ea typeface="Calibri"/>
                <a:cs typeface="Calibri"/>
                <a:sym typeface="Calibri"/>
              </a:rPr>
              <a:t>Build, Deploy</a:t>
            </a:r>
          </a:p>
          <a:p>
            <a:pPr lvl="0" defTabSz="914400">
              <a:lnSpc>
                <a:spcPct val="100000"/>
              </a:lnSpc>
              <a:defRPr sz="1800"/>
            </a:pPr>
            <a:r>
              <a:rPr lang="en-US" sz="1200" dirty="0" smtClean="0">
                <a:latin typeface="+mn-lt"/>
                <a:ea typeface="Calibri"/>
                <a:cs typeface="Calibri"/>
                <a:sym typeface="Calibri"/>
              </a:rPr>
              <a:t>6</a:t>
            </a:r>
            <a:r>
              <a:rPr lang="en-US" sz="1200" dirty="0" smtClean="0"/>
              <a:t>。</a:t>
            </a:r>
            <a:r>
              <a:rPr lang="en-US" sz="1200" dirty="0" smtClean="0">
                <a:latin typeface="+mn-lt"/>
                <a:ea typeface="Calibri"/>
                <a:cs typeface="Calibri"/>
                <a:sym typeface="Calibri"/>
              </a:rPr>
              <a:t>App are stateless. </a:t>
            </a:r>
            <a:r>
              <a:rPr lang="zh-CN" altLang="en-US" sz="1200" dirty="0" smtClean="0"/>
              <a:t>所有的数据必须保存在后端服务上</a:t>
            </a: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7</a:t>
            </a:r>
            <a:r>
              <a:rPr lang="zh-CN" altLang="en-US" sz="1200" dirty="0" smtClean="0"/>
              <a:t>。</a:t>
            </a:r>
            <a:r>
              <a:rPr lang="en-US" sz="1200" dirty="0" smtClean="0">
                <a:latin typeface="+mn-lt"/>
                <a:ea typeface="Calibri"/>
                <a:cs typeface="Calibri"/>
                <a:sym typeface="Calibri"/>
              </a:rPr>
              <a:t>Self contained</a:t>
            </a:r>
            <a:r>
              <a:rPr lang="en-US" sz="1200" dirty="0" smtClean="0"/>
              <a:t>，</a:t>
            </a:r>
            <a:r>
              <a:rPr lang="zh-CN" altLang="en-US" sz="1200" dirty="0" smtClean="0"/>
              <a:t>通过端口绑定服务</a:t>
            </a: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8</a:t>
            </a:r>
            <a:r>
              <a:rPr lang="zh-CN" altLang="en-US" sz="1200" dirty="0" smtClean="0"/>
              <a:t>。管理并发 ：定义</a:t>
            </a:r>
            <a:r>
              <a:rPr lang="en-US" sz="1200" dirty="0" smtClean="0">
                <a:latin typeface="+mn-lt"/>
                <a:ea typeface="Calibri"/>
                <a:cs typeface="Calibri"/>
                <a:sym typeface="Calibri"/>
              </a:rPr>
              <a:t>Process Type</a:t>
            </a:r>
            <a:r>
              <a:rPr lang="en-US" sz="1200" dirty="0" smtClean="0"/>
              <a:t> （</a:t>
            </a:r>
            <a:r>
              <a:rPr lang="en-US" sz="1200" dirty="0" err="1" smtClean="0">
                <a:latin typeface="+mn-lt"/>
                <a:ea typeface="Calibri"/>
                <a:cs typeface="Calibri"/>
                <a:sym typeface="Calibri"/>
              </a:rPr>
              <a:t>Web</a:t>
            </a:r>
            <a:r>
              <a:rPr lang="en-US" sz="1200" dirty="0" err="1" smtClean="0"/>
              <a:t>，</a:t>
            </a:r>
            <a:r>
              <a:rPr lang="en-US" sz="1200" dirty="0" err="1" smtClean="0">
                <a:latin typeface="+mn-lt"/>
                <a:ea typeface="Calibri"/>
                <a:cs typeface="Calibri"/>
                <a:sym typeface="Calibri"/>
              </a:rPr>
              <a:t>Worker</a:t>
            </a:r>
            <a:r>
              <a:rPr lang="en-US" sz="1200" dirty="0" smtClean="0"/>
              <a:t>）；</a:t>
            </a:r>
            <a:r>
              <a:rPr lang="zh-CN" altLang="en-US" sz="1200" dirty="0" smtClean="0"/>
              <a:t>水平扩展</a:t>
            </a: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9</a:t>
            </a:r>
            <a:r>
              <a:rPr lang="zh-CN" altLang="en-US" sz="1200" dirty="0" smtClean="0"/>
              <a:t>。快速启动，</a:t>
            </a:r>
            <a:r>
              <a:rPr lang="en-US" sz="1200" dirty="0" smtClean="0">
                <a:latin typeface="+mn-lt"/>
                <a:ea typeface="Calibri"/>
                <a:cs typeface="Calibri"/>
                <a:sym typeface="Calibri"/>
              </a:rPr>
              <a:t>Graceful </a:t>
            </a:r>
            <a:r>
              <a:rPr lang="en-US" sz="1200" dirty="0" err="1" smtClean="0">
                <a:latin typeface="+mn-lt"/>
                <a:ea typeface="Calibri"/>
                <a:cs typeface="Calibri"/>
                <a:sym typeface="Calibri"/>
              </a:rPr>
              <a:t>shutdown</a:t>
            </a:r>
            <a:r>
              <a:rPr lang="en-US" sz="1200" dirty="0" err="1" smtClean="0"/>
              <a:t>：</a:t>
            </a:r>
            <a:r>
              <a:rPr lang="en-US" sz="1200" dirty="0" err="1" smtClean="0">
                <a:latin typeface="+mn-lt"/>
                <a:ea typeface="Calibri"/>
                <a:cs typeface="Calibri"/>
                <a:sym typeface="Calibri"/>
              </a:rPr>
              <a:t>web</a:t>
            </a:r>
            <a:r>
              <a:rPr lang="en-US" sz="1200" dirty="0" smtClean="0">
                <a:latin typeface="+mn-lt"/>
                <a:ea typeface="Calibri"/>
                <a:cs typeface="Calibri"/>
                <a:sym typeface="Calibri"/>
              </a:rPr>
              <a:t>- retry / worker – queue / sudden shutdown</a:t>
            </a:r>
            <a:r>
              <a:rPr lang="en-US" sz="1200" dirty="0" smtClean="0"/>
              <a:t> ：</a:t>
            </a:r>
            <a:r>
              <a:rPr lang="en-US" sz="1200" dirty="0" smtClean="0">
                <a:latin typeface="+mn-lt"/>
                <a:ea typeface="Calibri"/>
                <a:cs typeface="Calibri"/>
                <a:sym typeface="Calibri"/>
              </a:rPr>
              <a:t>queue</a:t>
            </a:r>
            <a:r>
              <a:rPr lang="en-US" sz="1200" dirty="0" smtClean="0"/>
              <a:t>， </a:t>
            </a:r>
            <a:r>
              <a:rPr lang="en-US" sz="1200" dirty="0" smtClean="0">
                <a:latin typeface="+mn-lt"/>
                <a:ea typeface="Calibri"/>
                <a:cs typeface="Calibri"/>
                <a:sym typeface="Calibri"/>
              </a:rPr>
              <a:t>reentrant job</a:t>
            </a:r>
          </a:p>
          <a:p>
            <a:pPr lvl="0" defTabSz="914400">
              <a:lnSpc>
                <a:spcPct val="100000"/>
              </a:lnSpc>
              <a:defRPr sz="1800"/>
            </a:pPr>
            <a:r>
              <a:rPr lang="en-US" sz="1200" dirty="0" smtClean="0">
                <a:latin typeface="+mn-lt"/>
                <a:ea typeface="Calibri"/>
                <a:cs typeface="Calibri"/>
                <a:sym typeface="Calibri"/>
              </a:rPr>
              <a:t>10</a:t>
            </a:r>
            <a:r>
              <a:rPr lang="en-US" sz="1200" dirty="0" smtClean="0"/>
              <a:t>。</a:t>
            </a:r>
            <a:r>
              <a:rPr lang="en-US" sz="1200" dirty="0" smtClean="0">
                <a:latin typeface="+mn-lt"/>
                <a:ea typeface="Calibri"/>
                <a:cs typeface="Calibri"/>
                <a:sym typeface="Calibri"/>
              </a:rPr>
              <a:t>DevOps</a:t>
            </a:r>
            <a:r>
              <a:rPr lang="en-US" sz="1200" dirty="0" smtClean="0"/>
              <a:t>：</a:t>
            </a:r>
            <a:r>
              <a:rPr lang="en-US" sz="1200" b="1" dirty="0" smtClean="0">
                <a:latin typeface="+mn-lt"/>
                <a:ea typeface="Calibri"/>
                <a:cs typeface="Calibri"/>
                <a:sym typeface="Calibri"/>
              </a:rPr>
              <a:t>The time gap:</a:t>
            </a:r>
            <a:r>
              <a:rPr lang="en-US" sz="1200" dirty="0" smtClean="0">
                <a:latin typeface="+mn-lt"/>
                <a:ea typeface="Calibri"/>
                <a:cs typeface="Calibri"/>
                <a:sym typeface="Calibri"/>
              </a:rPr>
              <a:t> A developer may work on code that takes days, weeks, or even months to go into production.</a:t>
            </a:r>
          </a:p>
          <a:p>
            <a:pPr lvl="0" defTabSz="914400">
              <a:lnSpc>
                <a:spcPct val="100000"/>
              </a:lnSpc>
              <a:defRPr sz="1800"/>
            </a:pPr>
            <a:r>
              <a:rPr lang="en-US" sz="1200" b="1" dirty="0" smtClean="0">
                <a:latin typeface="+mn-lt"/>
                <a:ea typeface="Calibri"/>
                <a:cs typeface="Calibri"/>
                <a:sym typeface="Calibri"/>
              </a:rPr>
              <a:t>The personnel gap</a:t>
            </a:r>
            <a:r>
              <a:rPr lang="en-US" sz="1200" dirty="0" smtClean="0">
                <a:latin typeface="+mn-lt"/>
                <a:ea typeface="Calibri"/>
                <a:cs typeface="Calibri"/>
                <a:sym typeface="Calibri"/>
              </a:rPr>
              <a:t>: Developers write code, ops engineers deploy it.</a:t>
            </a:r>
          </a:p>
          <a:p>
            <a:pPr lvl="0" defTabSz="914400">
              <a:lnSpc>
                <a:spcPct val="100000"/>
              </a:lnSpc>
              <a:defRPr sz="1800"/>
            </a:pPr>
            <a:r>
              <a:rPr lang="en-US" sz="1200" b="1" dirty="0" smtClean="0">
                <a:latin typeface="+mn-lt"/>
                <a:ea typeface="Calibri"/>
                <a:cs typeface="Calibri"/>
                <a:sym typeface="Calibri"/>
              </a:rPr>
              <a:t>The tools gap</a:t>
            </a:r>
            <a:r>
              <a:rPr lang="en-US" sz="1200" dirty="0" smtClean="0">
                <a:latin typeface="+mn-lt"/>
                <a:ea typeface="Calibri"/>
                <a:cs typeface="Calibri"/>
                <a:sym typeface="Calibri"/>
              </a:rPr>
              <a:t>: Developers may be using a stack like </a:t>
            </a:r>
            <a:r>
              <a:rPr lang="en-US" sz="1200" dirty="0" err="1" smtClean="0">
                <a:latin typeface="+mn-lt"/>
                <a:ea typeface="Calibri"/>
                <a:cs typeface="Calibri"/>
                <a:sym typeface="Calibri"/>
              </a:rPr>
              <a:t>Nginx</a:t>
            </a:r>
            <a:r>
              <a:rPr lang="en-US" sz="1200" dirty="0" smtClean="0">
                <a:latin typeface="+mn-lt"/>
                <a:ea typeface="Calibri"/>
                <a:cs typeface="Calibri"/>
                <a:sym typeface="Calibri"/>
              </a:rPr>
              <a:t>, SQLite, and OS X, while the production deploy uses Apache, MySQL, and Linux.</a:t>
            </a:r>
          </a:p>
          <a:p>
            <a:pPr lvl="0" defTabSz="914400">
              <a:lnSpc>
                <a:spcPct val="100000"/>
              </a:lnSpc>
              <a:defRPr sz="1800"/>
            </a:pPr>
            <a:r>
              <a:rPr lang="en-US" sz="1200" b="1" dirty="0" smtClean="0">
                <a:latin typeface="+mn-lt"/>
                <a:ea typeface="Calibri"/>
                <a:cs typeface="Calibri"/>
                <a:sym typeface="Calibri"/>
              </a:rPr>
              <a:t>The twelve-factor app is designed for </a:t>
            </a:r>
            <a:r>
              <a:rPr lang="en-US" sz="1200" b="1" dirty="0" smtClean="0">
                <a:latin typeface="+mn-lt"/>
                <a:ea typeface="Calibri"/>
                <a:cs typeface="Calibri"/>
                <a:sym typeface="Calibri"/>
                <a:hlinkClick r:id="rId3"/>
              </a:rPr>
              <a:t>continuous deployment</a:t>
            </a:r>
            <a:r>
              <a:rPr lang="en-US" sz="1200" b="1" dirty="0" smtClean="0">
                <a:latin typeface="+mn-lt"/>
                <a:ea typeface="Calibri"/>
                <a:cs typeface="Calibri"/>
                <a:sym typeface="Calibri"/>
              </a:rPr>
              <a:t> by keeping the gap between development and production small.</a:t>
            </a:r>
            <a:r>
              <a:rPr lang="en-US" sz="1200" dirty="0" smtClean="0">
                <a:latin typeface="+mn-lt"/>
                <a:ea typeface="Calibri"/>
                <a:cs typeface="Calibri"/>
                <a:sym typeface="Calibri"/>
              </a:rPr>
              <a:t> Looking at the three gaps described above:</a:t>
            </a:r>
          </a:p>
          <a:p>
            <a:pPr lvl="0" defTabSz="914400">
              <a:lnSpc>
                <a:spcPct val="100000"/>
              </a:lnSpc>
              <a:defRPr sz="1800"/>
            </a:pPr>
            <a:r>
              <a:rPr lang="en-US" sz="1200" dirty="0" smtClean="0">
                <a:latin typeface="+mn-lt"/>
                <a:ea typeface="Calibri"/>
                <a:cs typeface="Calibri"/>
                <a:sym typeface="Calibri"/>
              </a:rPr>
              <a:t>Make the time gap small: a developer may write code and have it deployed hours or even just minutes later.</a:t>
            </a:r>
          </a:p>
          <a:p>
            <a:pPr lvl="0" defTabSz="914400">
              <a:lnSpc>
                <a:spcPct val="100000"/>
              </a:lnSpc>
              <a:defRPr sz="1800"/>
            </a:pPr>
            <a:r>
              <a:rPr lang="en-US" sz="1200" dirty="0" smtClean="0">
                <a:latin typeface="+mn-lt"/>
                <a:ea typeface="Calibri"/>
                <a:cs typeface="Calibri"/>
                <a:sym typeface="Calibri"/>
              </a:rPr>
              <a:t>Make the personnel gap small: developers who wrote code are closely involved in deploying it and watching its behavior in production.</a:t>
            </a:r>
          </a:p>
          <a:p>
            <a:pPr lvl="0" defTabSz="914400">
              <a:lnSpc>
                <a:spcPct val="100000"/>
              </a:lnSpc>
              <a:defRPr sz="1800"/>
            </a:pPr>
            <a:r>
              <a:rPr lang="en-US" sz="1200" dirty="0" smtClean="0">
                <a:latin typeface="+mn-lt"/>
                <a:ea typeface="Calibri"/>
                <a:cs typeface="Calibri"/>
                <a:sym typeface="Calibri"/>
              </a:rPr>
              <a:t>Make the tools gap small: keep development and production as similar as possible.</a:t>
            </a:r>
          </a:p>
          <a:p>
            <a:pPr lvl="0" defTabSz="914400">
              <a:lnSpc>
                <a:spcPct val="100000"/>
              </a:lnSpc>
              <a:defRPr sz="1800"/>
            </a:pPr>
            <a:endParaRPr lang="en-US" sz="1200" dirty="0" smtClean="0">
              <a:latin typeface="+mn-lt"/>
              <a:ea typeface="Calibri"/>
              <a:cs typeface="Calibri"/>
              <a:sym typeface="Calibri"/>
            </a:endParaRPr>
          </a:p>
          <a:p>
            <a:pPr lvl="0" defTabSz="914400">
              <a:lnSpc>
                <a:spcPct val="100000"/>
              </a:lnSpc>
              <a:defRPr sz="1800"/>
            </a:pPr>
            <a:endParaRPr lang="en-US" sz="1200" dirty="0" smtClean="0">
              <a:latin typeface="+mn-lt"/>
              <a:ea typeface="Calibri"/>
              <a:cs typeface="Calibri"/>
              <a:sym typeface="Calibri"/>
            </a:endParaRPr>
          </a:p>
          <a:p>
            <a:pPr lvl="0" defTabSz="914400">
              <a:lnSpc>
                <a:spcPct val="100000"/>
              </a:lnSpc>
              <a:defRPr sz="1800"/>
            </a:pPr>
            <a:r>
              <a:rPr lang="en-US" sz="1200" dirty="0" smtClean="0">
                <a:latin typeface="+mn-lt"/>
                <a:ea typeface="Calibri"/>
                <a:cs typeface="Calibri"/>
                <a:sym typeface="Calibri"/>
              </a:rPr>
              <a:t>http://12factor.net/dev-prod-parity</a:t>
            </a:r>
          </a:p>
          <a:p>
            <a:pPr lvl="0" defTabSz="914400">
              <a:lnSpc>
                <a:spcPct val="100000"/>
              </a:lnSpc>
              <a:defRPr sz="1800"/>
            </a:pPr>
            <a:endParaRPr lang="en-US" sz="1200" dirty="0" smtClean="0">
              <a:latin typeface="+mn-lt"/>
              <a:ea typeface="Calibri"/>
              <a:cs typeface="Calibri"/>
              <a:sym typeface="Calibri"/>
            </a:endParaRPr>
          </a:p>
          <a:p>
            <a:pPr lvl="0" defTabSz="914400">
              <a:lnSpc>
                <a:spcPct val="100000"/>
              </a:lnSpc>
              <a:defRPr sz="1800"/>
            </a:pPr>
            <a:r>
              <a:rPr lang="en-US" sz="1200" dirty="0" smtClean="0">
                <a:latin typeface="+mn-lt"/>
                <a:ea typeface="Calibri"/>
                <a:cs typeface="Calibri"/>
                <a:sym typeface="Calibri"/>
              </a:rPr>
              <a:t>11</a:t>
            </a:r>
            <a:r>
              <a:rPr lang="en-US" sz="1200" dirty="0" smtClean="0"/>
              <a:t>。</a:t>
            </a:r>
            <a:r>
              <a:rPr lang="en-US" sz="1200" dirty="0" smtClean="0">
                <a:latin typeface="+mn-lt"/>
                <a:ea typeface="Calibri"/>
                <a:cs typeface="Calibri"/>
                <a:sym typeface="Calibri"/>
              </a:rPr>
              <a:t>Logging</a:t>
            </a:r>
            <a:r>
              <a:rPr lang="en-US" sz="1200" dirty="0" smtClean="0"/>
              <a:t>  </a:t>
            </a:r>
            <a:r>
              <a:rPr lang="zh-CN" altLang="en-US" sz="1200" dirty="0" smtClean="0"/>
              <a:t>开发者不应该关心</a:t>
            </a:r>
            <a:r>
              <a:rPr lang="en-US" sz="1200" dirty="0" smtClean="0">
                <a:latin typeface="+mn-lt"/>
                <a:ea typeface="Calibri"/>
                <a:cs typeface="Calibri"/>
                <a:sym typeface="Calibri"/>
              </a:rPr>
              <a:t>Log</a:t>
            </a:r>
            <a:r>
              <a:rPr lang="zh-CN" altLang="en-US" sz="1200" dirty="0" smtClean="0"/>
              <a:t>写在哪里； 由执行环境决定</a:t>
            </a:r>
            <a:endParaRPr lang="zh-CN" altLang="en-US" sz="1200" dirty="0" smtClean="0">
              <a:latin typeface="+mn-lt"/>
              <a:ea typeface="Calibri"/>
              <a:cs typeface="Calibri"/>
              <a:sym typeface="Calibri"/>
            </a:endParaRPr>
          </a:p>
          <a:p>
            <a:pPr lvl="0" defTabSz="914400">
              <a:lnSpc>
                <a:spcPct val="100000"/>
              </a:lnSpc>
              <a:defRPr sz="1800"/>
            </a:pPr>
            <a:r>
              <a:rPr lang="en-US" altLang="zh-CN" sz="1200" dirty="0" smtClean="0">
                <a:latin typeface="+mn-lt"/>
                <a:ea typeface="Calibri"/>
                <a:cs typeface="Calibri"/>
                <a:sym typeface="Calibri"/>
              </a:rPr>
              <a:t>12</a:t>
            </a:r>
            <a:r>
              <a:rPr lang="zh-CN" altLang="en-US" sz="1200" dirty="0" smtClean="0"/>
              <a:t>。管理</a:t>
            </a:r>
            <a:r>
              <a:rPr lang="en-US" sz="1200" dirty="0" smtClean="0">
                <a:latin typeface="+mn-lt"/>
                <a:ea typeface="Calibri"/>
                <a:cs typeface="Calibri"/>
                <a:sym typeface="Calibri"/>
              </a:rPr>
              <a:t>Code</a:t>
            </a:r>
            <a:r>
              <a:rPr lang="en-US" sz="1200" dirty="0" smtClean="0"/>
              <a:t>：</a:t>
            </a:r>
            <a:r>
              <a:rPr lang="zh-CN" altLang="en-US" sz="1200" dirty="0" smtClean="0"/>
              <a:t>应在特定的</a:t>
            </a:r>
            <a:r>
              <a:rPr lang="en-US" sz="1200" dirty="0" smtClean="0">
                <a:latin typeface="+mn-lt"/>
                <a:ea typeface="Calibri"/>
                <a:cs typeface="Calibri"/>
                <a:sym typeface="Calibri"/>
              </a:rPr>
              <a:t>release</a:t>
            </a:r>
            <a:r>
              <a:rPr lang="zh-CN" altLang="en-US" sz="1200" dirty="0" smtClean="0"/>
              <a:t>的环境里运行；应和其它代码一起交付。</a:t>
            </a: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smtClean="0">
              <a:latin typeface="+mn-lt"/>
              <a:ea typeface="Calibri"/>
              <a:cs typeface="Calibri"/>
              <a:sym typeface="Calibri"/>
            </a:endParaRPr>
          </a:p>
          <a:p>
            <a:pPr lvl="0" defTabSz="914400">
              <a:lnSpc>
                <a:spcPct val="100000"/>
              </a:lnSpc>
              <a:defRPr sz="1800"/>
            </a:pPr>
            <a:endParaRPr lang="zh-CN" altLang="en-US" sz="1200" dirty="0">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4FD39836-DBE1-414B-8D87-28752075212F}" type="slidenum">
              <a:rPr lang="en-US" smtClean="0"/>
              <a:t>6</a:t>
            </a:fld>
            <a:endParaRPr lang="en-US"/>
          </a:p>
        </p:txBody>
      </p:sp>
    </p:spTree>
    <p:extLst>
      <p:ext uri="{BB962C8B-B14F-4D97-AF65-F5344CB8AC3E}">
        <p14:creationId xmlns:p14="http://schemas.microsoft.com/office/powerpoint/2010/main" val="414617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None/>
            </a:pPr>
            <a:r>
              <a:rPr lang="en-US" altLang="zh-CN" dirty="0" smtClean="0"/>
              <a:t>1</a:t>
            </a:r>
            <a:r>
              <a:rPr lang="zh-CN" altLang="en-US" dirty="0" smtClean="0"/>
              <a:t>。为什么可以自动扩展：因为有了云；为什么可以水平扩展：因为应用是无状态的</a:t>
            </a:r>
            <a:endParaRPr lang="en-US" altLang="zh-CN" dirty="0" smtClean="0"/>
          </a:p>
          <a:p>
            <a:pPr lvl="0">
              <a:buFont typeface="Arial" pitchFamily="34" charset="0"/>
              <a:buNone/>
            </a:pPr>
            <a:r>
              <a:rPr lang="en-US" altLang="zh-CN" dirty="0" smtClean="0"/>
              <a:t>2</a:t>
            </a:r>
            <a:r>
              <a:rPr lang="zh-CN" altLang="en-US" dirty="0" smtClean="0"/>
              <a:t>。依靠自动化和监控的技术；另外无状态也使应用的自动化恢复成为可能</a:t>
            </a:r>
            <a:endParaRPr lang="en-US" altLang="zh-CN" dirty="0" smtClean="0"/>
          </a:p>
          <a:p>
            <a:pPr lvl="0">
              <a:buFont typeface="Arial" pitchFamily="34" charset="0"/>
              <a:buNone/>
            </a:pPr>
            <a:r>
              <a:rPr lang="en-US" altLang="zh-CN" dirty="0" smtClean="0"/>
              <a:t>3</a:t>
            </a:r>
            <a:r>
              <a:rPr lang="zh-CN" altLang="en-US" dirty="0" smtClean="0"/>
              <a:t>。</a:t>
            </a:r>
            <a:r>
              <a:rPr lang="en-US" altLang="zh-CN" dirty="0" smtClean="0"/>
              <a:t>1</a:t>
            </a:r>
            <a:r>
              <a:rPr lang="zh-CN" altLang="en-US" dirty="0" smtClean="0"/>
              <a:t>）因为不再依赖物理环境的运行，而将高可用的保障交给云平台，比如，可以将应用跨区域部署；</a:t>
            </a:r>
            <a:r>
              <a:rPr lang="en-US" altLang="zh-CN" dirty="0" smtClean="0"/>
              <a:t>2</a:t>
            </a:r>
            <a:r>
              <a:rPr lang="zh-CN" altLang="en-US" dirty="0" smtClean="0"/>
              <a:t>）应用是可以水平扩展的并且自动恢复，所以不再依赖一台或者几台物理机</a:t>
            </a:r>
            <a:endParaRPr lang="en-US" altLang="zh-CN" dirty="0" smtClean="0"/>
          </a:p>
          <a:p>
            <a:pPr lvl="0">
              <a:buFont typeface="Arial" pitchFamily="34" charset="0"/>
              <a:buNone/>
            </a:pPr>
            <a:r>
              <a:rPr lang="en-US" altLang="zh-CN" dirty="0" smtClean="0"/>
              <a:t>4</a:t>
            </a:r>
            <a:r>
              <a:rPr lang="zh-CN" altLang="en-US" dirty="0" smtClean="0"/>
              <a:t>。不要依赖对数据库的备份；数据尽量放在共享存储上。</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7</a:t>
            </a:fld>
            <a:endParaRPr lang="en-GB" dirty="0">
              <a:solidFill>
                <a:prstClr val="black"/>
              </a:solidFill>
              <a:latin typeface="Calibri"/>
            </a:endParaRPr>
          </a:p>
        </p:txBody>
      </p:sp>
    </p:spTree>
    <p:extLst>
      <p:ext uri="{BB962C8B-B14F-4D97-AF65-F5344CB8AC3E}">
        <p14:creationId xmlns:p14="http://schemas.microsoft.com/office/powerpoint/2010/main" val="304292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9044D2-50F1-48E0-B604-5A1430C00CF1}" type="slidenum">
              <a:rPr lang="en-US" smtClean="0"/>
              <a:t>8</a:t>
            </a:fld>
            <a:endParaRPr lang="en-US"/>
          </a:p>
        </p:txBody>
      </p:sp>
    </p:spTree>
    <p:extLst>
      <p:ext uri="{BB962C8B-B14F-4D97-AF65-F5344CB8AC3E}">
        <p14:creationId xmlns:p14="http://schemas.microsoft.com/office/powerpoint/2010/main" val="346341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12</a:t>
            </a:fld>
            <a:endParaRPr lang="en-GB" dirty="0">
              <a:solidFill>
                <a:prstClr val="black"/>
              </a:solidFill>
              <a:latin typeface="Calibri"/>
            </a:endParaRPr>
          </a:p>
        </p:txBody>
      </p:sp>
    </p:spTree>
    <p:extLst>
      <p:ext uri="{BB962C8B-B14F-4D97-AF65-F5344CB8AC3E}">
        <p14:creationId xmlns:p14="http://schemas.microsoft.com/office/powerpoint/2010/main" val="3343380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715761"/>
            <a:ext cx="6858000" cy="1608645"/>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4422171"/>
            <a:ext cx="6858000" cy="1219200"/>
          </a:xfrm>
        </p:spPr>
        <p:txBody>
          <a:bodyPr/>
          <a:lstStyle>
            <a:lvl1pPr marL="0" indent="0" algn="l">
              <a:buNone/>
              <a:defRPr b="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487680"/>
            <a:ext cx="1883664" cy="2511552"/>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defTabSz="457189">
              <a:defRPr/>
            </a:pPr>
            <a:r>
              <a:rPr lang="en-US" sz="700" dirty="0" smtClean="0">
                <a:solidFill>
                  <a:srgbClr val="B9B8BB"/>
                </a:solidFill>
                <a:cs typeface="HP Simplified"/>
              </a:rPr>
              <a:t>© Hewlett-Packard Development Company, L.P. 2015 年版权所有。本文信息如有更改，恕不另行通知。 e.</a:t>
            </a:r>
          </a:p>
        </p:txBody>
      </p:sp>
    </p:spTree>
    <p:extLst>
      <p:ext uri="{BB962C8B-B14F-4D97-AF65-F5344CB8AC3E}">
        <p14:creationId xmlns:p14="http://schemas.microsoft.com/office/powerpoint/2010/main" val="325921753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4" name="Footer Placeholder 3"/>
          <p:cNvSpPr>
            <a:spLocks noGrp="1"/>
          </p:cNvSpPr>
          <p:nvPr>
            <p:ph type="ftr" sz="quarter" idx="11"/>
          </p:nvPr>
        </p:nvSpPr>
        <p:spPr>
          <a:xfrm>
            <a:off x="5410206" y="6478524"/>
            <a:ext cx="2133600" cy="219456"/>
          </a:xfrm>
          <a:prstGeom prst="rect">
            <a:avLst/>
          </a:prstGeom>
        </p:spPr>
        <p:txBody>
          <a:bodyPr/>
          <a:lstStyle/>
          <a:p>
            <a:pPr defTabSz="685800"/>
            <a:endParaRPr lang="en-US" dirty="0">
              <a:solidFill>
                <a:srgbClr val="E5E8E8">
                  <a:lumMod val="75000"/>
                </a:srgbClr>
              </a:solidFill>
            </a:endParaRPr>
          </a:p>
        </p:txBody>
      </p:sp>
      <p:sp>
        <p:nvSpPr>
          <p:cNvPr id="5" name="Slide Number Placeholder 4"/>
          <p:cNvSpPr>
            <a:spLocks noGrp="1"/>
          </p:cNvSpPr>
          <p:nvPr>
            <p:ph type="sldNum" sz="quarter" idx="12"/>
          </p:nvPr>
        </p:nvSpPr>
        <p:spPr>
          <a:xfrm>
            <a:off x="158756"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6" name="Text Placeholder 7"/>
          <p:cNvSpPr>
            <a:spLocks noGrp="1"/>
          </p:cNvSpPr>
          <p:nvPr>
            <p:ph type="body" sz="quarter" idx="13" hasCustomPrompt="1"/>
          </p:nvPr>
        </p:nvSpPr>
        <p:spPr>
          <a:xfrm>
            <a:off x="457206" y="1133856"/>
            <a:ext cx="8229601" cy="260574"/>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144958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67"/>
            <a:ext cx="2133600" cy="365125"/>
          </a:xfrm>
          <a:prstGeom prst="rect">
            <a:avLst/>
          </a:prstGeom>
        </p:spPr>
        <p:txBody>
          <a:bodyPr/>
          <a:lstStyle/>
          <a:p>
            <a:pPr defTabSz="685800"/>
            <a:fld id="{7FED3AEF-5C50-4448-84D1-D4DE7E3DC60C}"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6" name="Footer Placeholder 5"/>
          <p:cNvSpPr>
            <a:spLocks noGrp="1"/>
          </p:cNvSpPr>
          <p:nvPr>
            <p:ph type="ftr" sz="quarter" idx="11"/>
          </p:nvPr>
        </p:nvSpPr>
        <p:spPr>
          <a:xfrm>
            <a:off x="3124206" y="6356367"/>
            <a:ext cx="2895600" cy="365125"/>
          </a:xfrm>
          <a:prstGeom prst="rect">
            <a:avLst/>
          </a:prstGeom>
        </p:spPr>
        <p:txBody>
          <a:bodyPr/>
          <a:lstStyle/>
          <a:p>
            <a:pPr defTabSz="685800"/>
            <a:endParaRPr lang="en-US" dirty="0">
              <a:solidFill>
                <a:srgbClr val="E5E8E8">
                  <a:lumMod val="75000"/>
                </a:srgbClr>
              </a:solidFill>
            </a:endParaRPr>
          </a:p>
        </p:txBody>
      </p:sp>
      <p:sp>
        <p:nvSpPr>
          <p:cNvPr id="7" name="Slide Number Placeholder 6"/>
          <p:cNvSpPr>
            <a:spLocks noGrp="1"/>
          </p:cNvSpPr>
          <p:nvPr>
            <p:ph type="sldNum" sz="quarter" idx="12"/>
          </p:nvPr>
        </p:nvSpPr>
        <p:spPr>
          <a:xfrm>
            <a:off x="6553206" y="6356367"/>
            <a:ext cx="2133600" cy="365125"/>
          </a:xfrm>
          <a:prstGeom prst="rect">
            <a:avLst/>
          </a:prstGeom>
        </p:spPr>
        <p:txBody>
          <a:bodyPr/>
          <a:lstStyle/>
          <a:p>
            <a:pPr defTabSz="685800"/>
            <a:fld id="{391074C9-9B52-472F-818B-924EE7851E84}"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06"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39868736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3_Graphical Section Header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300" b="1" cap="none" spc="-75" baseline="0"/>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5410202" y="6478524"/>
            <a:ext cx="2133600" cy="219456"/>
          </a:xfrm>
          <a:prstGeom prst="rect">
            <a:avLst/>
          </a:prstGeom>
        </p:spPr>
        <p:txBody>
          <a:bodyPr/>
          <a:lstStyle>
            <a:lvl1pPr>
              <a:defRPr>
                <a:solidFill>
                  <a:schemeClr val="tx1"/>
                </a:solidFill>
              </a:defRPr>
            </a:lvl1pPr>
          </a:lstStyle>
          <a:p>
            <a:pPr defTabSz="685800"/>
            <a:endParaRPr lang="en-US" dirty="0">
              <a:solidFill>
                <a:prstClr val="white"/>
              </a:solidFill>
            </a:endParaRPr>
          </a:p>
        </p:txBody>
      </p:sp>
      <p:sp>
        <p:nvSpPr>
          <p:cNvPr id="6" name="copyright"/>
          <p:cNvSpPr txBox="1"/>
          <p:nvPr userDrawn="1"/>
        </p:nvSpPr>
        <p:spPr>
          <a:xfrm>
            <a:off x="457200" y="6482536"/>
            <a:ext cx="4953000" cy="215444"/>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2015 Hewlett-Packard Development Company, L.P. The information contained herein is subject to change without notice. HP Confidential – For training purposes only.</a:t>
            </a:r>
          </a:p>
        </p:txBody>
      </p:sp>
      <p:sp>
        <p:nvSpPr>
          <p:cNvPr id="7" name="TextBox 6"/>
          <p:cNvSpPr txBox="1"/>
          <p:nvPr userDrawn="1"/>
        </p:nvSpPr>
        <p:spPr bwMode="auto">
          <a:xfrm>
            <a:off x="246953" y="6547593"/>
            <a:ext cx="142988" cy="150041"/>
          </a:xfrm>
          <a:prstGeom prst="rect">
            <a:avLst/>
          </a:prstGeom>
        </p:spPr>
        <p:txBody>
          <a:bodyPr vert="horz" wrap="none" lIns="0" tIns="34290" rIns="68580" bIns="34290" rtlCol="0" anchor="ctr">
            <a:spAutoFit/>
          </a:bodyPr>
          <a:lstStyle/>
          <a:p>
            <a:pPr defTabSz="685800"/>
            <a:fld id="{6C5AF65D-6854-49AF-ABC5-48B5BA0EA842}" type="slidenum">
              <a:rPr lang="en-US" sz="525" smtClean="0">
                <a:solidFill>
                  <a:prstClr val="white">
                    <a:lumMod val="50000"/>
                    <a:lumOff val="50000"/>
                  </a:prstClr>
                </a:solidFill>
                <a:cs typeface="HP Simplified"/>
              </a:rPr>
              <a:pPr defTabSz="685800"/>
              <a:t>‹#›</a:t>
            </a:fld>
            <a:endParaRPr lang="en-US" sz="525" dirty="0" smtClean="0">
              <a:solidFill>
                <a:prstClr val="white">
                  <a:lumMod val="50000"/>
                  <a:lumOff val="50000"/>
                </a:prstClr>
              </a:solidFill>
              <a:cs typeface="HP Simplified"/>
            </a:endParaRPr>
          </a:p>
        </p:txBody>
      </p:sp>
    </p:spTree>
    <p:extLst>
      <p:ext uri="{BB962C8B-B14F-4D97-AF65-F5344CB8AC3E}">
        <p14:creationId xmlns:p14="http://schemas.microsoft.com/office/powerpoint/2010/main" val="42795597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5" name="Footer Placeholder 4"/>
          <p:cNvSpPr>
            <a:spLocks noGrp="1"/>
          </p:cNvSpPr>
          <p:nvPr>
            <p:ph type="ftr" sz="quarter" idx="11"/>
          </p:nvPr>
        </p:nvSpPr>
        <p:spPr>
          <a:xfrm>
            <a:off x="5410202" y="6478524"/>
            <a:ext cx="2133600" cy="219456"/>
          </a:xfrm>
          <a:prstGeom prst="rect">
            <a:avLst/>
          </a:prstGeom>
        </p:spPr>
        <p:txBody>
          <a:bodyPr/>
          <a:lstStyle/>
          <a:p>
            <a:pPr defTabSz="685800"/>
            <a:endParaRPr lang="en-US" dirty="0">
              <a:solidFill>
                <a:srgbClr val="E5E8E8">
                  <a:lumMod val="75000"/>
                </a:srgbClr>
              </a:solidFill>
            </a:endParaRPr>
          </a:p>
        </p:txBody>
      </p:sp>
      <p:sp>
        <p:nvSpPr>
          <p:cNvPr id="6" name="Slide Number Placeholder 5"/>
          <p:cNvSpPr>
            <a:spLocks noGrp="1"/>
          </p:cNvSpPr>
          <p:nvPr>
            <p:ph type="sldNum" sz="quarter" idx="12"/>
          </p:nvPr>
        </p:nvSpPr>
        <p:spPr>
          <a:xfrm>
            <a:off x="158751"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01"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3" name="Content Placeholder 2"/>
          <p:cNvSpPr>
            <a:spLocks noGrp="1"/>
          </p:cNvSpPr>
          <p:nvPr>
            <p:ph idx="1"/>
          </p:nvPr>
        </p:nvSpPr>
        <p:spPr>
          <a:xfrm>
            <a:off x="457201" y="1676401"/>
            <a:ext cx="8229601" cy="4419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1174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4" name="Footer Placeholder 3"/>
          <p:cNvSpPr>
            <a:spLocks noGrp="1"/>
          </p:cNvSpPr>
          <p:nvPr>
            <p:ph type="ftr" sz="quarter" idx="11"/>
          </p:nvPr>
        </p:nvSpPr>
        <p:spPr>
          <a:xfrm>
            <a:off x="5410202" y="6478524"/>
            <a:ext cx="2133600" cy="219456"/>
          </a:xfrm>
          <a:prstGeom prst="rect">
            <a:avLst/>
          </a:prstGeom>
        </p:spPr>
        <p:txBody>
          <a:bodyPr/>
          <a:lstStyle/>
          <a:p>
            <a:pPr defTabSz="685800"/>
            <a:endParaRPr lang="en-US" dirty="0">
              <a:solidFill>
                <a:srgbClr val="E5E8E8">
                  <a:lumMod val="75000"/>
                </a:srgbClr>
              </a:solidFill>
            </a:endParaRPr>
          </a:p>
        </p:txBody>
      </p:sp>
      <p:sp>
        <p:nvSpPr>
          <p:cNvPr id="5" name="Slide Number Placeholder 4"/>
          <p:cNvSpPr>
            <a:spLocks noGrp="1"/>
          </p:cNvSpPr>
          <p:nvPr>
            <p:ph type="sldNum" sz="quarter" idx="12"/>
          </p:nvPr>
        </p:nvSpPr>
        <p:spPr>
          <a:xfrm>
            <a:off x="158751"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6" name="Text Placeholder 7"/>
          <p:cNvSpPr>
            <a:spLocks noGrp="1"/>
          </p:cNvSpPr>
          <p:nvPr>
            <p:ph type="body" sz="quarter" idx="13" hasCustomPrompt="1"/>
          </p:nvPr>
        </p:nvSpPr>
        <p:spPr>
          <a:xfrm>
            <a:off x="457201" y="1133856"/>
            <a:ext cx="8229601" cy="260574"/>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2532545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5"/>
            <a:ext cx="2133600" cy="365125"/>
          </a:xfrm>
          <a:prstGeom prst="rect">
            <a:avLst/>
          </a:prstGeom>
        </p:spPr>
        <p:txBody>
          <a:bodyPr/>
          <a:lstStyle/>
          <a:p>
            <a:pPr defTabSz="685800"/>
            <a:fld id="{7FED3AEF-5C50-4448-84D1-D4DE7E3DC60C}"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6" name="Footer Placeholder 5"/>
          <p:cNvSpPr>
            <a:spLocks noGrp="1"/>
          </p:cNvSpPr>
          <p:nvPr>
            <p:ph type="ftr" sz="quarter" idx="11"/>
          </p:nvPr>
        </p:nvSpPr>
        <p:spPr>
          <a:xfrm>
            <a:off x="3124202" y="6356355"/>
            <a:ext cx="2895600" cy="365125"/>
          </a:xfrm>
          <a:prstGeom prst="rect">
            <a:avLst/>
          </a:prstGeom>
        </p:spPr>
        <p:txBody>
          <a:bodyPr/>
          <a:lstStyle/>
          <a:p>
            <a:pPr defTabSz="685800"/>
            <a:endParaRPr lang="en-US" dirty="0">
              <a:solidFill>
                <a:srgbClr val="E5E8E8">
                  <a:lumMod val="75000"/>
                </a:srgbClr>
              </a:solidFill>
            </a:endParaRPr>
          </a:p>
        </p:txBody>
      </p:sp>
      <p:sp>
        <p:nvSpPr>
          <p:cNvPr id="7" name="Slide Number Placeholder 6"/>
          <p:cNvSpPr>
            <a:spLocks noGrp="1"/>
          </p:cNvSpPr>
          <p:nvPr>
            <p:ph type="sldNum" sz="quarter" idx="12"/>
          </p:nvPr>
        </p:nvSpPr>
        <p:spPr>
          <a:xfrm>
            <a:off x="6553202" y="6356355"/>
            <a:ext cx="2133600" cy="365125"/>
          </a:xfrm>
          <a:prstGeom prst="rect">
            <a:avLst/>
          </a:prstGeom>
        </p:spPr>
        <p:txBody>
          <a:bodyPr/>
          <a:lstStyle/>
          <a:p>
            <a:pPr defTabSz="685800"/>
            <a:fld id="{391074C9-9B52-472F-818B-924EE7851E84}"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01"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41711006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tx2"/>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715760"/>
            <a:ext cx="6858000" cy="1608645"/>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4422171"/>
            <a:ext cx="6858000" cy="12192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487680"/>
            <a:ext cx="1883664" cy="2511552"/>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a:defRPr/>
            </a:pPr>
            <a:r>
              <a:rPr lang="en-US" sz="700" dirty="0" smtClean="0">
                <a:solidFill>
                  <a:prstClr val="white"/>
                </a:solidFill>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16841056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pic>
        <p:nvPicPr>
          <p:cNvPr id="5" name="Picture 4" descr="HP_Blue_RGB_150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
        <p:nvSpPr>
          <p:cNvPr id="16" name="Title 1"/>
          <p:cNvSpPr>
            <a:spLocks noGrp="1"/>
          </p:cNvSpPr>
          <p:nvPr>
            <p:ph type="ctrTitle" hasCustomPrompt="1"/>
          </p:nvPr>
        </p:nvSpPr>
        <p:spPr bwMode="black">
          <a:xfrm>
            <a:off x="329184" y="316993"/>
            <a:ext cx="7222352" cy="2675604"/>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6" name="TextBox 5"/>
          <p:cNvSpPr txBox="1"/>
          <p:nvPr userDrawn="1"/>
        </p:nvSpPr>
        <p:spPr>
          <a:xfrm>
            <a:off x="329185" y="6345071"/>
            <a:ext cx="8012545" cy="304800"/>
          </a:xfrm>
          <a:prstGeom prst="rect">
            <a:avLst/>
          </a:prstGeom>
          <a:noFill/>
        </p:spPr>
        <p:txBody>
          <a:bodyPr wrap="square" lIns="0" rtlCol="0">
            <a:noAutofit/>
          </a:bodyPr>
          <a:lstStyle/>
          <a:p>
            <a:pPr>
              <a:defRPr/>
            </a:pPr>
            <a:r>
              <a:rPr lang="en-US" sz="700" dirty="0" smtClean="0">
                <a:solidFill>
                  <a:srgbClr val="B9B8BB"/>
                </a:solidFill>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294970193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tx2"/>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321226"/>
            <a:ext cx="7222352" cy="2675604"/>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6047232"/>
            <a:ext cx="365736" cy="487648"/>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a:defRPr/>
            </a:pPr>
            <a:r>
              <a:rPr lang="en-US" sz="700" dirty="0" smtClean="0">
                <a:solidFill>
                  <a:prstClr val="white"/>
                </a:solidFill>
                <a:cs typeface="HP Simplified"/>
              </a:rPr>
              <a:t>© Copyright 2014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4407148"/>
            <a:ext cx="5148072" cy="865632"/>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56380327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29184"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8259607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715761"/>
            <a:ext cx="6858000" cy="1608645"/>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4422171"/>
            <a:ext cx="6858000" cy="1219200"/>
          </a:xfrm>
        </p:spPr>
        <p:txBody>
          <a:bodyPr/>
          <a:lstStyle>
            <a:lvl1pPr marL="0" indent="0" algn="l">
              <a:buNone/>
              <a:defRPr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487680"/>
            <a:ext cx="1883664" cy="2511552"/>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defTabSz="457189">
              <a:defRPr/>
            </a:pPr>
            <a:r>
              <a:rPr lang="en-US" sz="700" dirty="0" smtClean="0">
                <a:solidFill>
                  <a:prstClr val="white"/>
                </a:solidFill>
                <a:cs typeface="HP Simplified"/>
              </a:rPr>
              <a:t>© Hewlett-Packard Development Company, L.P. 2015 年版权所有。本文信息如有更改，恕不另行通知。 e.</a:t>
            </a:r>
          </a:p>
        </p:txBody>
      </p:sp>
    </p:spTree>
    <p:extLst>
      <p:ext uri="{BB962C8B-B14F-4D97-AF65-F5344CB8AC3E}">
        <p14:creationId xmlns:p14="http://schemas.microsoft.com/office/powerpoint/2010/main" val="139011898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29184"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0"/>
            <a:ext cx="8117904" cy="4293024"/>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p:cNvPicPr>
            <a:picLocks noChangeAspect="1"/>
          </p:cNvPicPr>
          <p:nvPr userDrawn="1"/>
        </p:nvPicPr>
        <p:blipFill>
          <a:blip r:embed="rId2"/>
          <a:stretch>
            <a:fillRect/>
          </a:stretch>
        </p:blipFill>
        <p:spPr>
          <a:xfrm>
            <a:off x="8446391" y="318271"/>
            <a:ext cx="425337" cy="564811"/>
          </a:xfrm>
          <a:prstGeom prst="rect">
            <a:avLst/>
          </a:prstGeom>
        </p:spPr>
      </p:pic>
    </p:spTree>
    <p:extLst>
      <p:ext uri="{BB962C8B-B14F-4D97-AF65-F5344CB8AC3E}">
        <p14:creationId xmlns:p14="http://schemas.microsoft.com/office/powerpoint/2010/main" val="324192504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29184"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29184"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2"/>
            <a:ext cx="8119872" cy="4305300"/>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0908894"/>
      </p:ext>
    </p:extLst>
  </p:cSld>
  <p:clrMapOvr>
    <a:masterClrMapping/>
  </p:clrMapOvr>
  <p:timing>
    <p:tnLst>
      <p:par>
        <p:cTn id="1" dur="indefinite" restart="never" nodeType="tmRoot"/>
      </p:par>
    </p:tnLst>
  </p:timing>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29184"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29184"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2"/>
            <a:ext cx="8119872" cy="4305300"/>
          </a:xfrm>
        </p:spPr>
        <p:txBody>
          <a:bodyPr wrap="square">
            <a:noAutofit/>
          </a:bodyPr>
          <a:lstStyle>
            <a:lvl1pPr marL="171450" indent="-171450">
              <a:buFont typeface="HP Simplified" pitchFamily="34" charset="0"/>
              <a:buChar char="•"/>
              <a:defRPr sz="1400" b="0">
                <a:solidFill>
                  <a:schemeClr val="tx1"/>
                </a:solidFill>
              </a:defRPr>
            </a:lvl1pPr>
            <a:lvl2pPr marL="342900" indent="-171450">
              <a:buSzPct val="80000"/>
              <a:buFont typeface="HP Simplified" pitchFamily="34" charset="0"/>
              <a:buChar char="–"/>
              <a:defRPr sz="1400">
                <a:solidFill>
                  <a:srgbClr val="000000"/>
                </a:solidFill>
              </a:defRPr>
            </a:lvl2pPr>
            <a:lvl3pPr marL="512763" indent="-169863">
              <a:defRPr sz="1400">
                <a:solidFill>
                  <a:srgbClr val="000000"/>
                </a:solidFill>
              </a:defRPr>
            </a:lvl3pPr>
            <a:lvl4pPr marL="690563" indent="-180975">
              <a:defRPr sz="1400">
                <a:solidFill>
                  <a:srgbClr val="000000"/>
                </a:solidFill>
              </a:defRPr>
            </a:lvl4pPr>
            <a:lvl5pPr marL="833438" indent="-150813">
              <a:defRPr sz="14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5515789"/>
      </p:ext>
    </p:extLst>
  </p:cSld>
  <p:clrMapOvr>
    <a:masterClrMapping/>
  </p:clrMapOvr>
  <p:timing>
    <p:tnLst>
      <p:par>
        <p:cTn id="1" dur="indefinite" restart="never" nodeType="tmRoot"/>
      </p:par>
    </p:tnLst>
  </p:timing>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29185" y="313418"/>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9184" y="1584961"/>
            <a:ext cx="4030662"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584960"/>
            <a:ext cx="387826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29185"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61842622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584001"/>
            <a:ext cx="3878263" cy="4296588"/>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29184" y="313417"/>
            <a:ext cx="8458200" cy="573024"/>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0"/>
            <a:ext cx="4011612" cy="42930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29185"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20589825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29185" y="313417"/>
            <a:ext cx="8460105" cy="573024"/>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584960"/>
            <a:ext cx="252374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584961"/>
            <a:ext cx="2523744" cy="4296833"/>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584960"/>
            <a:ext cx="2527300"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29185"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60557579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715760"/>
            <a:ext cx="6858000" cy="1608645"/>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4422171"/>
            <a:ext cx="6858000" cy="1219200"/>
          </a:xfrm>
        </p:spPr>
        <p:txBody>
          <a:bodyPr/>
          <a:lstStyle>
            <a:lvl1pPr marL="0" indent="0" algn="l">
              <a:buNone/>
              <a:defRPr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487680"/>
            <a:ext cx="1883664" cy="2511552"/>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a:defRPr/>
            </a:pPr>
            <a:r>
              <a:rPr lang="en-US" sz="700" dirty="0" smtClean="0">
                <a:solidFill>
                  <a:srgbClr val="B9B8BB"/>
                </a:solidFill>
                <a:cs typeface="HP Simplified"/>
              </a:rPr>
              <a:t>© Copyright 2013 Hewlett-Packard Development Company, L.P.  The information contained herein is subject to change without notice.</a:t>
            </a:r>
          </a:p>
        </p:txBody>
      </p:sp>
    </p:spTree>
    <p:extLst>
      <p:ext uri="{BB962C8B-B14F-4D97-AF65-F5344CB8AC3E}">
        <p14:creationId xmlns:p14="http://schemas.microsoft.com/office/powerpoint/2010/main" val="91364274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07275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ue title slide_image">
    <p:bg>
      <p:bgRef idx="1001">
        <a:schemeClr val="bg1"/>
      </p:bgRef>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715761"/>
            <a:ext cx="6858000" cy="1608645"/>
          </a:xfrm>
        </p:spPr>
        <p:txBody>
          <a:bodyPr anchor="b"/>
          <a:lstStyle>
            <a:lvl1pPr>
              <a:lnSpc>
                <a:spcPct val="90000"/>
              </a:lnSpc>
              <a:defRPr sz="4600" spc="-100">
                <a:solidFill>
                  <a:schemeClr val="tx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4422171"/>
            <a:ext cx="6858000" cy="1219200"/>
          </a:xfrm>
        </p:spPr>
        <p:txBody>
          <a:bodyPr/>
          <a:lstStyle>
            <a:lvl1pPr marL="0" indent="0" algn="l">
              <a:buNone/>
              <a:defRPr b="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a:off x="329185" y="6345071"/>
            <a:ext cx="8012545" cy="304800"/>
          </a:xfrm>
          <a:prstGeom prst="rect">
            <a:avLst/>
          </a:prstGeom>
          <a:noFill/>
        </p:spPr>
        <p:txBody>
          <a:bodyPr wrap="square" lIns="0" rtlCol="0">
            <a:noAutofit/>
          </a:bodyPr>
          <a:lstStyle/>
          <a:p>
            <a:pPr defTabSz="457189">
              <a:defRPr/>
            </a:pPr>
            <a:r>
              <a:rPr lang="en-US" sz="700" dirty="0" smtClean="0">
                <a:solidFill>
                  <a:srgbClr val="B9B8BB"/>
                </a:solidFill>
                <a:cs typeface="HP Simplified"/>
              </a:rPr>
              <a:t>© Hewlett-Packard Development Company, L.P. 2015 年版权所有。本文信息如有更改，恕不另行通知。 e.</a:t>
            </a:r>
          </a:p>
        </p:txBody>
      </p:sp>
    </p:spTree>
    <p:extLst>
      <p:ext uri="{BB962C8B-B14F-4D97-AF65-F5344CB8AC3E}">
        <p14:creationId xmlns:p14="http://schemas.microsoft.com/office/powerpoint/2010/main" val="19376868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pic>
        <p:nvPicPr>
          <p:cNvPr id="5" name="Picture 4" descr="HP_Blue_RGB_150_S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
        <p:nvSpPr>
          <p:cNvPr id="16" name="Title 1"/>
          <p:cNvSpPr>
            <a:spLocks noGrp="1"/>
          </p:cNvSpPr>
          <p:nvPr>
            <p:ph type="ctrTitle" hasCustomPrompt="1"/>
          </p:nvPr>
        </p:nvSpPr>
        <p:spPr bwMode="black">
          <a:xfrm>
            <a:off x="329185" y="316993"/>
            <a:ext cx="7222352" cy="2675604"/>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6" name="TextBox 5"/>
          <p:cNvSpPr txBox="1"/>
          <p:nvPr userDrawn="1"/>
        </p:nvSpPr>
        <p:spPr>
          <a:xfrm>
            <a:off x="329185" y="6345071"/>
            <a:ext cx="8012545" cy="304800"/>
          </a:xfrm>
          <a:prstGeom prst="rect">
            <a:avLst/>
          </a:prstGeom>
          <a:noFill/>
        </p:spPr>
        <p:txBody>
          <a:bodyPr wrap="square" lIns="0" rtlCol="0">
            <a:noAutofit/>
          </a:bodyPr>
          <a:lstStyle/>
          <a:p>
            <a:pPr defTabSz="457189">
              <a:defRPr/>
            </a:pPr>
            <a:r>
              <a:rPr lang="en-US" sz="700" dirty="0" smtClean="0">
                <a:solidFill>
                  <a:srgbClr val="B9B8BB"/>
                </a:solidFill>
                <a:cs typeface="HP Simplified"/>
              </a:rPr>
              <a:t>© Hewlett-Packard Development Company, L.P. 2015 年版权所有。本文信息如有更改，恕不另行通知。 e.</a:t>
            </a:r>
          </a:p>
        </p:txBody>
      </p:sp>
    </p:spTree>
    <p:extLst>
      <p:ext uri="{BB962C8B-B14F-4D97-AF65-F5344CB8AC3E}">
        <p14:creationId xmlns:p14="http://schemas.microsoft.com/office/powerpoint/2010/main" val="31447722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321226"/>
            <a:ext cx="7222352" cy="2675604"/>
          </a:xfrm>
          <a:prstGeom prst="rect">
            <a:avLst/>
          </a:prstGeom>
        </p:spPr>
        <p:txBody>
          <a:bodyPr wrap="square" lIns="0" tIns="0" rIns="0" bIns="0" anchor="t" anchorCtr="0">
            <a:noAutofit/>
          </a:bodyPr>
          <a:lstStyle>
            <a:lvl1pPr algn="l" defTabSz="457189"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6047232"/>
            <a:ext cx="365736" cy="487648"/>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defTabSz="457189">
              <a:defRPr/>
            </a:pPr>
            <a:r>
              <a:rPr lang="en-US" sz="700" dirty="0" smtClean="0">
                <a:solidFill>
                  <a:prstClr val="white"/>
                </a:solidFill>
                <a:cs typeface="HP Simplified"/>
              </a:rPr>
              <a:t>© Hewlett-Packard Development Company, L.P. 2015 年版权所有。本文信息如有更改，恕不另行通知。 e.</a:t>
            </a:r>
          </a:p>
        </p:txBody>
      </p:sp>
      <p:sp>
        <p:nvSpPr>
          <p:cNvPr id="5" name="Subtitle 2"/>
          <p:cNvSpPr>
            <a:spLocks noGrp="1"/>
          </p:cNvSpPr>
          <p:nvPr>
            <p:ph type="subTitle" idx="1" hasCustomPrompt="1"/>
          </p:nvPr>
        </p:nvSpPr>
        <p:spPr>
          <a:xfrm>
            <a:off x="325269" y="4407148"/>
            <a:ext cx="5148072" cy="865632"/>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6739108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79764048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2"/>
            <a:ext cx="8119872" cy="4305300"/>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298" y="300826"/>
            <a:ext cx="1252702" cy="53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916879"/>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2"/>
            <a:ext cx="8119872" cy="4305300"/>
          </a:xfrm>
        </p:spPr>
        <p:txBody>
          <a:bodyPr wrap="square">
            <a:noAutofit/>
          </a:bodyPr>
          <a:lstStyle>
            <a:lvl1pPr marL="171446" indent="-171446">
              <a:buFont typeface="HP Simplified" pitchFamily="34" charset="0"/>
              <a:buChar char="•"/>
              <a:defRPr sz="1400" b="0">
                <a:solidFill>
                  <a:schemeClr val="tx1"/>
                </a:solidFill>
              </a:defRPr>
            </a:lvl1pPr>
            <a:lvl2pPr marL="342892" indent="-171446">
              <a:buSzPct val="80000"/>
              <a:buFont typeface="HP Simplified" pitchFamily="34" charset="0"/>
              <a:buChar char="–"/>
              <a:defRPr sz="1400">
                <a:solidFill>
                  <a:srgbClr val="000000"/>
                </a:solidFill>
              </a:defRPr>
            </a:lvl2pPr>
            <a:lvl3pPr marL="512750" indent="-169859">
              <a:defRPr sz="1400">
                <a:solidFill>
                  <a:srgbClr val="000000"/>
                </a:solidFill>
              </a:defRPr>
            </a:lvl3pPr>
            <a:lvl4pPr marL="690546" indent="-180971">
              <a:defRPr sz="1400">
                <a:solidFill>
                  <a:srgbClr val="000000"/>
                </a:solidFill>
              </a:defRPr>
            </a:lvl4pPr>
            <a:lvl5pPr marL="833417" indent="-150809">
              <a:defRPr sz="14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7613055"/>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2" y="313418"/>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32330" y="1584962"/>
            <a:ext cx="4030662"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6" y="1581152"/>
            <a:ext cx="387826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6"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298" y="300826"/>
            <a:ext cx="1252702" cy="53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3010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581397"/>
            <a:ext cx="3878263" cy="4296588"/>
          </a:xfrm>
        </p:spPr>
        <p:txBody>
          <a:bodyPr anchor="ctr"/>
          <a:lstStyle>
            <a:lvl1pPr algn="ctr">
              <a:defRPr b="0">
                <a:solidFill>
                  <a:schemeClr val="tx1"/>
                </a:solidFill>
              </a:defRPr>
            </a:lvl1pPr>
          </a:lstStyle>
          <a:p>
            <a:r>
              <a:rPr lang="en-US" dirty="0" smtClean="0"/>
              <a:t>Drag picture to placeholder or click icon to add</a:t>
            </a:r>
            <a:endParaRPr lang="en-US" dirty="0"/>
          </a:p>
        </p:txBody>
      </p:sp>
      <p:sp>
        <p:nvSpPr>
          <p:cNvPr id="7" name="Title 6"/>
          <p:cNvSpPr>
            <a:spLocks noGrp="1"/>
          </p:cNvSpPr>
          <p:nvPr>
            <p:ph type="title" hasCustomPrompt="1"/>
          </p:nvPr>
        </p:nvSpPr>
        <p:spPr bwMode="black">
          <a:xfrm>
            <a:off x="331469" y="313417"/>
            <a:ext cx="8458200" cy="573024"/>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0"/>
            <a:ext cx="4011612" cy="42930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298" y="300826"/>
            <a:ext cx="1252702" cy="53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6557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page 2">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47668C42-C07D-B745-AB5E-E43FB52A65C3}" type="datetimeFigureOut">
              <a:rPr kumimoji="1" lang="zh-CN" altLang="en-US" smtClean="0"/>
              <a:pPr/>
              <a:t>2015/4/23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EB25BC6-F960-7E49-9DEA-DF63A07FAC1D}" type="slidenum">
              <a:rPr kumimoji="1" lang="zh-CN" altLang="en-US" smtClean="0"/>
              <a:pPr/>
              <a:t>‹#›</a:t>
            </a:fld>
            <a:endParaRPr kumimoji="1" lang="zh-CN" altLang="en-US"/>
          </a:p>
        </p:txBody>
      </p:sp>
      <p:pic>
        <p:nvPicPr>
          <p:cNvPr id="7" name="图片 6" descr="20131228_PPT模板_QCon-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2448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313417"/>
            <a:ext cx="8460105" cy="573024"/>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585385"/>
            <a:ext cx="252374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585387"/>
            <a:ext cx="2523744" cy="4296833"/>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585385"/>
            <a:ext cx="2527300"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298" y="300826"/>
            <a:ext cx="1252702" cy="53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01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2"/>
            <a:ext cx="2057400" cy="365125"/>
          </a:xfrm>
          <a:prstGeom prst="rect">
            <a:avLst/>
          </a:prstGeom>
        </p:spPr>
        <p:txBody>
          <a:bodyPr/>
          <a:lstStyle/>
          <a:p>
            <a:pPr defTabSz="457189"/>
            <a:fld id="{8B5CBD7C-88F6-4502-A964-850CCE380D58}" type="datetimeFigureOut">
              <a:rPr lang="en-US" smtClean="0">
                <a:solidFill>
                  <a:prstClr val="black"/>
                </a:solidFill>
              </a:rPr>
              <a:pPr defTabSz="457189"/>
              <a:t>4/23/2015</a:t>
            </a:fld>
            <a:endParaRPr lang="en-US" dirty="0">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pPr defTabSz="457189"/>
            <a:endParaRPr lang="en-US" dirty="0">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pPr defTabSz="457189"/>
            <a:fld id="{E65267EC-C79D-447D-BAD9-7D971508744F}" type="slidenum">
              <a:rPr lang="en-US" smtClean="0">
                <a:solidFill>
                  <a:prstClr val="black"/>
                </a:solidFill>
              </a:rPr>
              <a:pPr defTabSz="457189"/>
              <a:t>‹#›</a:t>
            </a:fld>
            <a:endParaRPr lang="en-US" dirty="0">
              <a:solidFill>
                <a:prstClr val="black"/>
              </a:solidFill>
            </a:endParaRPr>
          </a:p>
        </p:txBody>
      </p:sp>
    </p:spTree>
    <p:extLst>
      <p:ext uri="{BB962C8B-B14F-4D97-AF65-F5344CB8AC3E}">
        <p14:creationId xmlns:p14="http://schemas.microsoft.com/office/powerpoint/2010/main" val="30608481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317771"/>
            <a:ext cx="7222352" cy="2675604"/>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mj-lt"/>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invGray">
          <a:xfrm>
            <a:off x="8505214" y="6047232"/>
            <a:ext cx="365736" cy="487648"/>
          </a:xfrm>
          <a:prstGeom prst="rect">
            <a:avLst/>
          </a:prstGeom>
        </p:spPr>
      </p:pic>
      <p:sp>
        <p:nvSpPr>
          <p:cNvPr id="6" name="TextBox 5"/>
          <p:cNvSpPr txBox="1"/>
          <p:nvPr userDrawn="1"/>
        </p:nvSpPr>
        <p:spPr>
          <a:xfrm>
            <a:off x="329184" y="6345072"/>
            <a:ext cx="6683881" cy="200055"/>
          </a:xfrm>
          <a:prstGeom prst="rect">
            <a:avLst/>
          </a:prstGeom>
          <a:noFill/>
        </p:spPr>
        <p:txBody>
          <a:bodyPr wrap="none" lIns="0" rtlCol="0">
            <a:spAutoFit/>
          </a:bodyPr>
          <a:lstStyle/>
          <a:p>
            <a:pPr defTabSz="457189">
              <a:defRPr/>
            </a:pPr>
            <a:r>
              <a:rPr lang="en-US" sz="700" dirty="0" smtClean="0">
                <a:solidFill>
                  <a:prstClr val="white"/>
                </a:solidFill>
                <a:cs typeface="HP Simplified"/>
              </a:rPr>
              <a:t>© Copyright 2014 Hewlett-Packard Development Company, L.P. The information contained herein is subject to change without notice. HP Confidential – For training purposes only.</a:t>
            </a:r>
          </a:p>
        </p:txBody>
      </p:sp>
      <p:sp>
        <p:nvSpPr>
          <p:cNvPr id="8" name="Subtitle 2"/>
          <p:cNvSpPr>
            <a:spLocks noGrp="1"/>
          </p:cNvSpPr>
          <p:nvPr>
            <p:ph type="subTitle" idx="1" hasCustomPrompt="1"/>
          </p:nvPr>
        </p:nvSpPr>
        <p:spPr>
          <a:xfrm>
            <a:off x="325269" y="4407148"/>
            <a:ext cx="5148072" cy="865632"/>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05202205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715761"/>
            <a:ext cx="6858000" cy="1608645"/>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4422171"/>
            <a:ext cx="6858000" cy="1219200"/>
          </a:xfrm>
        </p:spPr>
        <p:txBody>
          <a:bodyPr/>
          <a:lstStyle>
            <a:lvl1pPr marL="0" indent="0" algn="l">
              <a:buNone/>
              <a:defRPr b="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487680"/>
            <a:ext cx="1883664" cy="2511552"/>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defTabSz="457189">
              <a:defRPr/>
            </a:pPr>
            <a:r>
              <a:rPr lang="en-US" sz="700" dirty="0" smtClean="0">
                <a:solidFill>
                  <a:srgbClr val="B9B8BB"/>
                </a:solidFill>
                <a:cs typeface="HP Simplified"/>
              </a:rPr>
              <a:t>© Hewlett-Packard Development Company, L.P. 2015 年版权所有。本文信息如有更改，恕不另行通知。 e.</a:t>
            </a:r>
          </a:p>
        </p:txBody>
      </p:sp>
    </p:spTree>
    <p:extLst>
      <p:ext uri="{BB962C8B-B14F-4D97-AF65-F5344CB8AC3E}">
        <p14:creationId xmlns:p14="http://schemas.microsoft.com/office/powerpoint/2010/main" val="23282792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715761"/>
            <a:ext cx="6858000" cy="1608645"/>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4422171"/>
            <a:ext cx="6858000" cy="1219200"/>
          </a:xfrm>
        </p:spPr>
        <p:txBody>
          <a:bodyPr/>
          <a:lstStyle>
            <a:lvl1pPr marL="0" indent="0" algn="l">
              <a:buNone/>
              <a:defRPr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487680"/>
            <a:ext cx="1883664" cy="2511552"/>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defTabSz="457189">
              <a:defRPr/>
            </a:pPr>
            <a:r>
              <a:rPr lang="en-US" sz="700" dirty="0" smtClean="0">
                <a:solidFill>
                  <a:prstClr val="white"/>
                </a:solidFill>
                <a:cs typeface="HP Simplified"/>
              </a:rPr>
              <a:t>© Hewlett-Packard Development Company, L.P. 2015 年版权所有。本文信息如有更改，恕不另行通知。 e.</a:t>
            </a:r>
          </a:p>
        </p:txBody>
      </p:sp>
    </p:spTree>
    <p:extLst>
      <p:ext uri="{BB962C8B-B14F-4D97-AF65-F5344CB8AC3E}">
        <p14:creationId xmlns:p14="http://schemas.microsoft.com/office/powerpoint/2010/main" val="34751525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Blue title slide_image">
    <p:bg>
      <p:bgRef idx="1001">
        <a:schemeClr val="bg1"/>
      </p:bgRef>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715761"/>
            <a:ext cx="6858000" cy="1608645"/>
          </a:xfrm>
        </p:spPr>
        <p:txBody>
          <a:bodyPr anchor="b"/>
          <a:lstStyle>
            <a:lvl1pPr>
              <a:lnSpc>
                <a:spcPct val="90000"/>
              </a:lnSpc>
              <a:defRPr sz="4600" spc="-100">
                <a:solidFill>
                  <a:schemeClr val="tx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4422171"/>
            <a:ext cx="6858000" cy="1219200"/>
          </a:xfrm>
        </p:spPr>
        <p:txBody>
          <a:bodyPr/>
          <a:lstStyle>
            <a:lvl1pPr marL="0" indent="0" algn="l">
              <a:buNone/>
              <a:defRPr b="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a:off x="329185" y="6345071"/>
            <a:ext cx="8012545" cy="304800"/>
          </a:xfrm>
          <a:prstGeom prst="rect">
            <a:avLst/>
          </a:prstGeom>
          <a:noFill/>
        </p:spPr>
        <p:txBody>
          <a:bodyPr wrap="square" lIns="0" rtlCol="0">
            <a:noAutofit/>
          </a:bodyPr>
          <a:lstStyle/>
          <a:p>
            <a:pPr defTabSz="457189">
              <a:defRPr/>
            </a:pPr>
            <a:r>
              <a:rPr lang="en-US" sz="700" dirty="0" smtClean="0">
                <a:solidFill>
                  <a:srgbClr val="B9B8BB"/>
                </a:solidFill>
                <a:cs typeface="HP Simplified"/>
              </a:rPr>
              <a:t>© Hewlett-Packard Development Company, L.P. 2015 年版权所有。本文信息如有更改，恕不另行通知。 e.</a:t>
            </a:r>
          </a:p>
        </p:txBody>
      </p:sp>
    </p:spTree>
    <p:extLst>
      <p:ext uri="{BB962C8B-B14F-4D97-AF65-F5344CB8AC3E}">
        <p14:creationId xmlns:p14="http://schemas.microsoft.com/office/powerpoint/2010/main" val="7654473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pic>
        <p:nvPicPr>
          <p:cNvPr id="5" name="Picture 4" descr="HP_Blue_RGB_150_S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
        <p:nvSpPr>
          <p:cNvPr id="16" name="Title 1"/>
          <p:cNvSpPr>
            <a:spLocks noGrp="1"/>
          </p:cNvSpPr>
          <p:nvPr>
            <p:ph type="ctrTitle" hasCustomPrompt="1"/>
          </p:nvPr>
        </p:nvSpPr>
        <p:spPr bwMode="black">
          <a:xfrm>
            <a:off x="329185" y="316993"/>
            <a:ext cx="7222352" cy="2675604"/>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6" name="TextBox 5"/>
          <p:cNvSpPr txBox="1"/>
          <p:nvPr userDrawn="1"/>
        </p:nvSpPr>
        <p:spPr>
          <a:xfrm>
            <a:off x="329185" y="6345071"/>
            <a:ext cx="8012545" cy="304800"/>
          </a:xfrm>
          <a:prstGeom prst="rect">
            <a:avLst/>
          </a:prstGeom>
          <a:noFill/>
        </p:spPr>
        <p:txBody>
          <a:bodyPr wrap="square" lIns="0" rtlCol="0">
            <a:noAutofit/>
          </a:bodyPr>
          <a:lstStyle/>
          <a:p>
            <a:pPr defTabSz="457189">
              <a:defRPr/>
            </a:pPr>
            <a:r>
              <a:rPr lang="en-US" sz="700" dirty="0" smtClean="0">
                <a:solidFill>
                  <a:srgbClr val="B9B8BB"/>
                </a:solidFill>
                <a:cs typeface="HP Simplified"/>
              </a:rPr>
              <a:t>© Hewlett-Packard Development Company, L.P. 2015 年版权所有。本文信息如有更改，恕不另行通知。 e.</a:t>
            </a:r>
          </a:p>
        </p:txBody>
      </p:sp>
    </p:spTree>
    <p:extLst>
      <p:ext uri="{BB962C8B-B14F-4D97-AF65-F5344CB8AC3E}">
        <p14:creationId xmlns:p14="http://schemas.microsoft.com/office/powerpoint/2010/main" val="4122916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321226"/>
            <a:ext cx="7222352" cy="2675604"/>
          </a:xfrm>
          <a:prstGeom prst="rect">
            <a:avLst/>
          </a:prstGeom>
        </p:spPr>
        <p:txBody>
          <a:bodyPr wrap="square" lIns="0" tIns="0" rIns="0" bIns="0" anchor="t" anchorCtr="0">
            <a:noAutofit/>
          </a:bodyPr>
          <a:lstStyle>
            <a:lvl1pPr algn="l" defTabSz="457189"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6047232"/>
            <a:ext cx="365736" cy="487648"/>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defTabSz="457189">
              <a:defRPr/>
            </a:pPr>
            <a:r>
              <a:rPr lang="en-US" sz="700" dirty="0" smtClean="0">
                <a:solidFill>
                  <a:prstClr val="white"/>
                </a:solidFill>
                <a:cs typeface="HP Simplified"/>
              </a:rPr>
              <a:t>© Hewlett-Packard Development Company, L.P. 2015 年版权所有。本文信息如有更改，恕不另行通知。 e.</a:t>
            </a:r>
          </a:p>
        </p:txBody>
      </p:sp>
      <p:sp>
        <p:nvSpPr>
          <p:cNvPr id="5" name="Subtitle 2"/>
          <p:cNvSpPr>
            <a:spLocks noGrp="1"/>
          </p:cNvSpPr>
          <p:nvPr>
            <p:ph type="subTitle" idx="1" hasCustomPrompt="1"/>
          </p:nvPr>
        </p:nvSpPr>
        <p:spPr>
          <a:xfrm>
            <a:off x="325269" y="4407148"/>
            <a:ext cx="5148072" cy="865632"/>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0844880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5307945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2"/>
            <a:ext cx="8119872" cy="4305300"/>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298" y="300826"/>
            <a:ext cx="1252702" cy="53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041935"/>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47668C42-C07D-B745-AB5E-E43FB52A65C3}" type="datetimeFigureOut">
              <a:rPr kumimoji="1" lang="zh-CN" altLang="en-US" smtClean="0"/>
              <a:pPr/>
              <a:t>2015/4/23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EB25BC6-F960-7E49-9DEA-DF63A07FAC1D}" type="slidenum">
              <a:rPr kumimoji="1" lang="zh-CN" altLang="en-US" smtClean="0"/>
              <a:pPr/>
              <a:t>‹#›</a:t>
            </a:fld>
            <a:endParaRPr kumimoji="1" lang="zh-CN" altLang="en-US"/>
          </a:p>
        </p:txBody>
      </p:sp>
      <p:pic>
        <p:nvPicPr>
          <p:cNvPr id="7" name="图片 6" descr="20131228_PPT模板_QCon-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7033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2"/>
            <a:ext cx="8119872" cy="4305300"/>
          </a:xfrm>
        </p:spPr>
        <p:txBody>
          <a:bodyPr wrap="square">
            <a:noAutofit/>
          </a:bodyPr>
          <a:lstStyle>
            <a:lvl1pPr marL="171446" indent="-171446">
              <a:buFont typeface="HP Simplified" pitchFamily="34" charset="0"/>
              <a:buChar char="•"/>
              <a:defRPr sz="1400" b="0">
                <a:solidFill>
                  <a:schemeClr val="tx1"/>
                </a:solidFill>
              </a:defRPr>
            </a:lvl1pPr>
            <a:lvl2pPr marL="342892" indent="-171446">
              <a:buSzPct val="80000"/>
              <a:buFont typeface="HP Simplified" pitchFamily="34" charset="0"/>
              <a:buChar char="–"/>
              <a:defRPr sz="1400">
                <a:solidFill>
                  <a:srgbClr val="000000"/>
                </a:solidFill>
              </a:defRPr>
            </a:lvl2pPr>
            <a:lvl3pPr marL="512750" indent="-169859">
              <a:defRPr sz="1400">
                <a:solidFill>
                  <a:srgbClr val="000000"/>
                </a:solidFill>
              </a:defRPr>
            </a:lvl3pPr>
            <a:lvl4pPr marL="690546" indent="-180971">
              <a:defRPr sz="1400">
                <a:solidFill>
                  <a:srgbClr val="000000"/>
                </a:solidFill>
              </a:defRPr>
            </a:lvl4pPr>
            <a:lvl5pPr marL="833417" indent="-150809">
              <a:defRPr sz="14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2148588"/>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2" y="313418"/>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32330" y="1584962"/>
            <a:ext cx="4030662"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6" y="1581152"/>
            <a:ext cx="387826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6"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298" y="300826"/>
            <a:ext cx="1252702" cy="53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38754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581397"/>
            <a:ext cx="3878263" cy="4296588"/>
          </a:xfrm>
        </p:spPr>
        <p:txBody>
          <a:bodyPr anchor="ctr"/>
          <a:lstStyle>
            <a:lvl1pPr algn="ctr">
              <a:defRPr b="0">
                <a:solidFill>
                  <a:schemeClr val="tx1"/>
                </a:solidFill>
              </a:defRPr>
            </a:lvl1pPr>
          </a:lstStyle>
          <a:p>
            <a:r>
              <a:rPr lang="en-US" dirty="0" smtClean="0"/>
              <a:t>Drag picture to placeholder or click icon to add</a:t>
            </a:r>
            <a:endParaRPr lang="en-US" dirty="0"/>
          </a:p>
        </p:txBody>
      </p:sp>
      <p:sp>
        <p:nvSpPr>
          <p:cNvPr id="7" name="Title 6"/>
          <p:cNvSpPr>
            <a:spLocks noGrp="1"/>
          </p:cNvSpPr>
          <p:nvPr>
            <p:ph type="title" hasCustomPrompt="1"/>
          </p:nvPr>
        </p:nvSpPr>
        <p:spPr bwMode="black">
          <a:xfrm>
            <a:off x="331469" y="313417"/>
            <a:ext cx="8458200" cy="573024"/>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0"/>
            <a:ext cx="4011612" cy="42930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298" y="300826"/>
            <a:ext cx="1252702" cy="53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777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313417"/>
            <a:ext cx="8460105" cy="573024"/>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585385"/>
            <a:ext cx="252374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585387"/>
            <a:ext cx="2523744" cy="4296833"/>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585385"/>
            <a:ext cx="2527300"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298" y="300826"/>
            <a:ext cx="1252702" cy="53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40702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2"/>
            <a:ext cx="2057400" cy="365125"/>
          </a:xfrm>
          <a:prstGeom prst="rect">
            <a:avLst/>
          </a:prstGeom>
        </p:spPr>
        <p:txBody>
          <a:bodyPr/>
          <a:lstStyle/>
          <a:p>
            <a:pPr defTabSz="457189"/>
            <a:fld id="{8B5CBD7C-88F6-4502-A964-850CCE380D58}" type="datetimeFigureOut">
              <a:rPr lang="en-US" smtClean="0">
                <a:solidFill>
                  <a:prstClr val="black"/>
                </a:solidFill>
              </a:rPr>
              <a:pPr defTabSz="457189"/>
              <a:t>4/23/2015</a:t>
            </a:fld>
            <a:endParaRPr lang="en-US" dirty="0">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pPr defTabSz="457189"/>
            <a:endParaRPr lang="en-US" dirty="0">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pPr defTabSz="457189"/>
            <a:fld id="{E65267EC-C79D-447D-BAD9-7D971508744F}" type="slidenum">
              <a:rPr lang="en-US" smtClean="0">
                <a:solidFill>
                  <a:prstClr val="black"/>
                </a:solidFill>
              </a:rPr>
              <a:pPr defTabSz="457189"/>
              <a:t>‹#›</a:t>
            </a:fld>
            <a:endParaRPr lang="en-US" dirty="0">
              <a:solidFill>
                <a:prstClr val="black"/>
              </a:solidFill>
            </a:endParaRPr>
          </a:p>
        </p:txBody>
      </p:sp>
    </p:spTree>
    <p:extLst>
      <p:ext uri="{BB962C8B-B14F-4D97-AF65-F5344CB8AC3E}">
        <p14:creationId xmlns:p14="http://schemas.microsoft.com/office/powerpoint/2010/main" val="33830524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317771"/>
            <a:ext cx="7222352" cy="2675604"/>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mj-lt"/>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invGray">
          <a:xfrm>
            <a:off x="8505214" y="6047232"/>
            <a:ext cx="365736" cy="487648"/>
          </a:xfrm>
          <a:prstGeom prst="rect">
            <a:avLst/>
          </a:prstGeom>
        </p:spPr>
      </p:pic>
      <p:sp>
        <p:nvSpPr>
          <p:cNvPr id="6" name="TextBox 5"/>
          <p:cNvSpPr txBox="1"/>
          <p:nvPr userDrawn="1"/>
        </p:nvSpPr>
        <p:spPr>
          <a:xfrm>
            <a:off x="329184" y="6345072"/>
            <a:ext cx="6683881" cy="200055"/>
          </a:xfrm>
          <a:prstGeom prst="rect">
            <a:avLst/>
          </a:prstGeom>
          <a:noFill/>
        </p:spPr>
        <p:txBody>
          <a:bodyPr wrap="none" lIns="0" rtlCol="0">
            <a:spAutoFit/>
          </a:bodyPr>
          <a:lstStyle/>
          <a:p>
            <a:pPr defTabSz="457189">
              <a:defRPr/>
            </a:pPr>
            <a:r>
              <a:rPr lang="en-US" sz="700" dirty="0" smtClean="0">
                <a:solidFill>
                  <a:prstClr val="white"/>
                </a:solidFill>
                <a:cs typeface="HP Simplified"/>
              </a:rPr>
              <a:t>© Copyright 2014 Hewlett-Packard Development Company, L.P. The information contained herein is subject to change without notice. HP Confidential – For training purposes only.</a:t>
            </a:r>
          </a:p>
        </p:txBody>
      </p:sp>
      <p:sp>
        <p:nvSpPr>
          <p:cNvPr id="8" name="Subtitle 2"/>
          <p:cNvSpPr>
            <a:spLocks noGrp="1"/>
          </p:cNvSpPr>
          <p:nvPr>
            <p:ph type="subTitle" idx="1" hasCustomPrompt="1"/>
          </p:nvPr>
        </p:nvSpPr>
        <p:spPr>
          <a:xfrm>
            <a:off x="325269" y="4407148"/>
            <a:ext cx="5148072" cy="865632"/>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6471588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94" y="2715764"/>
            <a:ext cx="6858000" cy="1608645"/>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94" y="4422171"/>
            <a:ext cx="6858000" cy="1219200"/>
          </a:xfrm>
        </p:spPr>
        <p:txBody>
          <a:bodyPr/>
          <a:lstStyle>
            <a:lvl1pPr marL="0" indent="0" algn="l">
              <a:buNone/>
              <a:defRPr b="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487680"/>
            <a:ext cx="1883664" cy="2511552"/>
          </a:xfrm>
          <a:prstGeom prst="rect">
            <a:avLst/>
          </a:prstGeom>
        </p:spPr>
      </p:pic>
      <p:sp>
        <p:nvSpPr>
          <p:cNvPr id="6" name="TextBox 5"/>
          <p:cNvSpPr txBox="1"/>
          <p:nvPr userDrawn="1"/>
        </p:nvSpPr>
        <p:spPr>
          <a:xfrm>
            <a:off x="329195" y="6345071"/>
            <a:ext cx="8012545" cy="304800"/>
          </a:xfrm>
          <a:prstGeom prst="rect">
            <a:avLst/>
          </a:prstGeom>
          <a:noFill/>
        </p:spPr>
        <p:txBody>
          <a:bodyPr wrap="square" lIns="0" rtlCol="0">
            <a:noAutofit/>
          </a:bodyPr>
          <a:lstStyle/>
          <a:p>
            <a:pPr defTabSz="457189">
              <a:defRPr/>
            </a:pPr>
            <a:r>
              <a:rPr lang="en-US" sz="700" dirty="0">
                <a:solidFill>
                  <a:srgbClr val="B9B8BB"/>
                </a:solidFill>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21466916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94" y="2715764"/>
            <a:ext cx="6858000" cy="1608645"/>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94" y="4422171"/>
            <a:ext cx="6858000" cy="1219200"/>
          </a:xfrm>
        </p:spPr>
        <p:txBody>
          <a:bodyPr/>
          <a:lstStyle>
            <a:lvl1pPr marL="0" indent="0" algn="l">
              <a:buNone/>
              <a:defRPr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487680"/>
            <a:ext cx="1883664" cy="2511552"/>
          </a:xfrm>
          <a:prstGeom prst="rect">
            <a:avLst/>
          </a:prstGeom>
        </p:spPr>
      </p:pic>
      <p:sp>
        <p:nvSpPr>
          <p:cNvPr id="6" name="TextBox 5"/>
          <p:cNvSpPr txBox="1"/>
          <p:nvPr userDrawn="1"/>
        </p:nvSpPr>
        <p:spPr>
          <a:xfrm>
            <a:off x="329195" y="6345071"/>
            <a:ext cx="8012545" cy="304800"/>
          </a:xfrm>
          <a:prstGeom prst="rect">
            <a:avLst/>
          </a:prstGeom>
          <a:noFill/>
        </p:spPr>
        <p:txBody>
          <a:bodyPr wrap="square" lIns="0" rtlCol="0">
            <a:noAutofit/>
          </a:bodyPr>
          <a:lstStyle/>
          <a:p>
            <a:pPr defTabSz="457189">
              <a:defRPr/>
            </a:pPr>
            <a:r>
              <a:rPr lang="en-US" sz="700" dirty="0">
                <a:solidFill>
                  <a:prstClr val="white"/>
                </a:solidFill>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272675734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Blue title slide_image">
    <p:bg>
      <p:bgRef idx="1001">
        <a:schemeClr val="bg1"/>
      </p:bgRef>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94" y="2715764"/>
            <a:ext cx="6858000" cy="1608645"/>
          </a:xfrm>
        </p:spPr>
        <p:txBody>
          <a:bodyPr anchor="b"/>
          <a:lstStyle>
            <a:lvl1pPr>
              <a:lnSpc>
                <a:spcPct val="90000"/>
              </a:lnSpc>
              <a:defRPr sz="4600" spc="-100">
                <a:solidFill>
                  <a:schemeClr val="tx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94" y="4422171"/>
            <a:ext cx="6858000" cy="1219200"/>
          </a:xfrm>
        </p:spPr>
        <p:txBody>
          <a:bodyPr/>
          <a:lstStyle>
            <a:lvl1pPr marL="0" indent="0" algn="l">
              <a:buNone/>
              <a:defRPr b="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a:off x="329195" y="6345071"/>
            <a:ext cx="8012545" cy="304800"/>
          </a:xfrm>
          <a:prstGeom prst="rect">
            <a:avLst/>
          </a:prstGeom>
          <a:noFill/>
        </p:spPr>
        <p:txBody>
          <a:bodyPr wrap="square" lIns="0" rtlCol="0">
            <a:noAutofit/>
          </a:bodyPr>
          <a:lstStyle/>
          <a:p>
            <a:pPr defTabSz="457189">
              <a:defRPr/>
            </a:pPr>
            <a:r>
              <a:rPr lang="en-US" sz="700" dirty="0">
                <a:solidFill>
                  <a:srgbClr val="B9B8BB"/>
                </a:solidFill>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30589017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pic>
        <p:nvPicPr>
          <p:cNvPr id="5" name="Picture 4" descr="HP_Blu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3920" y="6047232"/>
            <a:ext cx="365760" cy="487680"/>
          </a:xfrm>
          <a:prstGeom prst="rect">
            <a:avLst/>
          </a:prstGeom>
        </p:spPr>
      </p:pic>
      <p:sp>
        <p:nvSpPr>
          <p:cNvPr id="16" name="Title 1"/>
          <p:cNvSpPr>
            <a:spLocks noGrp="1"/>
          </p:cNvSpPr>
          <p:nvPr>
            <p:ph type="ctrTitle" hasCustomPrompt="1"/>
          </p:nvPr>
        </p:nvSpPr>
        <p:spPr bwMode="black">
          <a:xfrm>
            <a:off x="329194" y="316993"/>
            <a:ext cx="7222352" cy="2675604"/>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6" name="TextBox 5"/>
          <p:cNvSpPr txBox="1"/>
          <p:nvPr userDrawn="1"/>
        </p:nvSpPr>
        <p:spPr>
          <a:xfrm>
            <a:off x="329195" y="6345071"/>
            <a:ext cx="8012545" cy="304800"/>
          </a:xfrm>
          <a:prstGeom prst="rect">
            <a:avLst/>
          </a:prstGeom>
          <a:noFill/>
        </p:spPr>
        <p:txBody>
          <a:bodyPr wrap="square" lIns="0" rtlCol="0">
            <a:noAutofit/>
          </a:bodyPr>
          <a:lstStyle/>
          <a:p>
            <a:pPr defTabSz="457189">
              <a:defRPr/>
            </a:pPr>
            <a:r>
              <a:rPr lang="en-US" sz="700" dirty="0">
                <a:solidFill>
                  <a:srgbClr val="B9B8BB"/>
                </a:solidFill>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1580508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ack cover">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47668C42-C07D-B745-AB5E-E43FB52A65C3}" type="datetimeFigureOut">
              <a:rPr kumimoji="1" lang="zh-CN" altLang="en-US" smtClean="0"/>
              <a:pPr/>
              <a:t>2015/4/23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EB25BC6-F960-7E49-9DEA-DF63A07FAC1D}" type="slidenum">
              <a:rPr kumimoji="1" lang="zh-CN" altLang="en-US" smtClean="0"/>
              <a:pPr/>
              <a:t>‹#›</a:t>
            </a:fld>
            <a:endParaRPr kumimoji="1" lang="zh-CN" altLang="en-US"/>
          </a:p>
        </p:txBody>
      </p:sp>
      <p:pic>
        <p:nvPicPr>
          <p:cNvPr id="7" name="图片 6" descr="20131228_PPT模板_QCon-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851" cy="6858000"/>
          </a:xfrm>
          <a:prstGeom prst="rect">
            <a:avLst/>
          </a:prstGeom>
        </p:spPr>
      </p:pic>
    </p:spTree>
    <p:extLst>
      <p:ext uri="{BB962C8B-B14F-4D97-AF65-F5344CB8AC3E}">
        <p14:creationId xmlns:p14="http://schemas.microsoft.com/office/powerpoint/2010/main" val="31105259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8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pic>
        <p:nvPicPr>
          <p:cNvPr id="3" name="Picture 2"/>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37308" y="300852"/>
            <a:ext cx="1252702" cy="532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65861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8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8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5" y="1584962"/>
            <a:ext cx="8119872" cy="4305300"/>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37308" y="300852"/>
            <a:ext cx="1252702" cy="532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684504"/>
      </p:ext>
    </p:extLst>
  </p:cSld>
  <p:clrMapOvr>
    <a:masterClrMapping/>
  </p:clrMapOvr>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8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8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5" y="1584962"/>
            <a:ext cx="8119872" cy="4305300"/>
          </a:xfrm>
        </p:spPr>
        <p:txBody>
          <a:bodyPr wrap="square">
            <a:noAutofit/>
          </a:bodyPr>
          <a:lstStyle>
            <a:lvl1pPr marL="171446" indent="-171446">
              <a:buFont typeface="HP Simplified" pitchFamily="34" charset="0"/>
              <a:buChar char="•"/>
              <a:defRPr sz="1400" b="0">
                <a:solidFill>
                  <a:schemeClr val="tx1"/>
                </a:solidFill>
              </a:defRPr>
            </a:lvl1pPr>
            <a:lvl2pPr marL="342892" indent="-171446">
              <a:buSzPct val="80000"/>
              <a:buFont typeface="HP Simplified" pitchFamily="34" charset="0"/>
              <a:buChar char="–"/>
              <a:defRPr sz="1400">
                <a:solidFill>
                  <a:srgbClr val="000000"/>
                </a:solidFill>
              </a:defRPr>
            </a:lvl2pPr>
            <a:lvl3pPr marL="512750" indent="-169859">
              <a:defRPr sz="1400">
                <a:solidFill>
                  <a:srgbClr val="000000"/>
                </a:solidFill>
              </a:defRPr>
            </a:lvl3pPr>
            <a:lvl4pPr marL="690546" indent="-180971">
              <a:defRPr sz="1400">
                <a:solidFill>
                  <a:srgbClr val="000000"/>
                </a:solidFill>
              </a:defRPr>
            </a:lvl4pPr>
            <a:lvl5pPr marL="833417" indent="-150809">
              <a:defRPr sz="14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37308" y="300852"/>
            <a:ext cx="1252702" cy="532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051764"/>
      </p:ext>
    </p:extLst>
  </p:cSld>
  <p:clrMapOvr>
    <a:masterClrMapping/>
  </p:clrMapOvr>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2" y="313418"/>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32330" y="1584964"/>
            <a:ext cx="4030662"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6" y="1581152"/>
            <a:ext cx="387826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6" name="Picture 2"/>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37308" y="300852"/>
            <a:ext cx="1252702" cy="532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20171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581397"/>
            <a:ext cx="3878263" cy="4296588"/>
          </a:xfrm>
        </p:spPr>
        <p:txBody>
          <a:bodyPr anchor="ctr"/>
          <a:lstStyle>
            <a:lvl1pPr algn="ctr">
              <a:defRPr b="0">
                <a:solidFill>
                  <a:schemeClr val="tx1"/>
                </a:solidFill>
              </a:defRPr>
            </a:lvl1pPr>
          </a:lstStyle>
          <a:p>
            <a:r>
              <a:rPr lang="en-US" dirty="0" smtClean="0"/>
              <a:t>Drag picture to placeholder or click icon to add</a:t>
            </a:r>
            <a:endParaRPr lang="en-US" dirty="0"/>
          </a:p>
        </p:txBody>
      </p:sp>
      <p:sp>
        <p:nvSpPr>
          <p:cNvPr id="7" name="Title 6"/>
          <p:cNvSpPr>
            <a:spLocks noGrp="1"/>
          </p:cNvSpPr>
          <p:nvPr>
            <p:ph type="title" hasCustomPrompt="1"/>
          </p:nvPr>
        </p:nvSpPr>
        <p:spPr bwMode="black">
          <a:xfrm>
            <a:off x="331479" y="313417"/>
            <a:ext cx="8458200" cy="573024"/>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94" y="1584960"/>
            <a:ext cx="4011612" cy="42930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37308" y="300852"/>
            <a:ext cx="1252702" cy="532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19778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313417"/>
            <a:ext cx="8460105" cy="573024"/>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585385"/>
            <a:ext cx="252374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585392"/>
            <a:ext cx="2523744" cy="4296833"/>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98" y="1585385"/>
            <a:ext cx="2527300"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37308" y="300852"/>
            <a:ext cx="1252702" cy="532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90284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90368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8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94" y="1584960"/>
            <a:ext cx="8117904" cy="4293024"/>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301567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94" y="317771"/>
            <a:ext cx="7222352" cy="2675604"/>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24" y="6047232"/>
            <a:ext cx="365736" cy="487648"/>
          </a:xfrm>
          <a:prstGeom prst="rect">
            <a:avLst/>
          </a:prstGeom>
        </p:spPr>
      </p:pic>
      <p:sp>
        <p:nvSpPr>
          <p:cNvPr id="6" name="TextBox 5"/>
          <p:cNvSpPr txBox="1"/>
          <p:nvPr userDrawn="1"/>
        </p:nvSpPr>
        <p:spPr>
          <a:xfrm>
            <a:off x="329195" y="6345071"/>
            <a:ext cx="8012545" cy="304800"/>
          </a:xfrm>
          <a:prstGeom prst="rect">
            <a:avLst/>
          </a:prstGeom>
          <a:noFill/>
        </p:spPr>
        <p:txBody>
          <a:bodyPr wrap="square" lIns="0" rtlCol="0">
            <a:noAutofit/>
          </a:bodyPr>
          <a:lstStyle/>
          <a:p>
            <a:pPr defTabSz="457189">
              <a:defRPr/>
            </a:pPr>
            <a:r>
              <a:rPr lang="en-US" sz="700" dirty="0">
                <a:solidFill>
                  <a:prstClr val="white"/>
                </a:solidFill>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257202451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mj-lt"/>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915790"/>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mj-lt"/>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371827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0"/>
            <a:ext cx="8117904" cy="4293024"/>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35590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Graphical Section Header 4">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300" b="1" cap="none" spc="-75" baseline="0"/>
            </a:lvl1pPr>
          </a:lstStyle>
          <a:p>
            <a:r>
              <a:rPr lang="zh-CN" altLang="en-US" smtClean="0"/>
              <a:t>单击此处编辑母版标题样式</a:t>
            </a:r>
            <a:endParaRPr lang="en-US" dirty="0"/>
          </a:p>
        </p:txBody>
      </p:sp>
    </p:spTree>
    <p:extLst>
      <p:ext uri="{BB962C8B-B14F-4D97-AF65-F5344CB8AC3E}">
        <p14:creationId xmlns:p14="http://schemas.microsoft.com/office/powerpoint/2010/main" val="16328630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300" b="1" cap="none" spc="-75" baseline="0"/>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5410211" y="6478524"/>
            <a:ext cx="2133600" cy="219456"/>
          </a:xfrm>
          <a:prstGeom prst="rect">
            <a:avLst/>
          </a:prstGeom>
        </p:spPr>
        <p:txBody>
          <a:bodyPr/>
          <a:lstStyle>
            <a:lvl1pPr>
              <a:defRPr>
                <a:solidFill>
                  <a:schemeClr val="tx1"/>
                </a:solidFill>
              </a:defRPr>
            </a:lvl1pPr>
          </a:lstStyle>
          <a:p>
            <a:pPr defTabSz="685800"/>
            <a:endParaRPr lang="en-US" dirty="0">
              <a:solidFill>
                <a:prstClr val="white"/>
              </a:solidFill>
            </a:endParaRPr>
          </a:p>
        </p:txBody>
      </p:sp>
      <p:sp>
        <p:nvSpPr>
          <p:cNvPr id="6" name="copyright"/>
          <p:cNvSpPr txBox="1"/>
          <p:nvPr userDrawn="1"/>
        </p:nvSpPr>
        <p:spPr>
          <a:xfrm>
            <a:off x="457200" y="6482536"/>
            <a:ext cx="4953000" cy="215444"/>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2015 Hewlett-Packard Development Company, L.P. The information contained herein is subject to change without notice. HP Confidential – For training purposes only.</a:t>
            </a:r>
          </a:p>
        </p:txBody>
      </p:sp>
      <p:sp>
        <p:nvSpPr>
          <p:cNvPr id="7" name="TextBox 6"/>
          <p:cNvSpPr txBox="1"/>
          <p:nvPr userDrawn="1"/>
        </p:nvSpPr>
        <p:spPr bwMode="auto">
          <a:xfrm>
            <a:off x="246962" y="6547617"/>
            <a:ext cx="142988" cy="150041"/>
          </a:xfrm>
          <a:prstGeom prst="rect">
            <a:avLst/>
          </a:prstGeom>
        </p:spPr>
        <p:txBody>
          <a:bodyPr vert="horz" wrap="none" lIns="0" tIns="34290" rIns="68580" bIns="34290" rtlCol="0" anchor="ctr">
            <a:spAutoFit/>
          </a:bodyPr>
          <a:lstStyle/>
          <a:p>
            <a:pPr defTabSz="685800"/>
            <a:fld id="{6C5AF65D-6854-49AF-ABC5-48B5BA0EA842}" type="slidenum">
              <a:rPr lang="en-US" sz="525" smtClean="0">
                <a:solidFill>
                  <a:prstClr val="white">
                    <a:lumMod val="50000"/>
                    <a:lumOff val="50000"/>
                  </a:prstClr>
                </a:solidFill>
                <a:cs typeface="HP Simplified"/>
              </a:rPr>
              <a:pPr defTabSz="685800"/>
              <a:t>‹#›</a:t>
            </a:fld>
            <a:endParaRPr lang="en-US" sz="525" dirty="0" smtClean="0">
              <a:solidFill>
                <a:prstClr val="white">
                  <a:lumMod val="50000"/>
                  <a:lumOff val="50000"/>
                </a:prstClr>
              </a:solidFill>
              <a:cs typeface="HP Simplified"/>
            </a:endParaRPr>
          </a:p>
        </p:txBody>
      </p:sp>
    </p:spTree>
    <p:extLst>
      <p:ext uri="{BB962C8B-B14F-4D97-AF65-F5344CB8AC3E}">
        <p14:creationId xmlns:p14="http://schemas.microsoft.com/office/powerpoint/2010/main" val="1821947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5" name="Footer Placeholder 4"/>
          <p:cNvSpPr>
            <a:spLocks noGrp="1"/>
          </p:cNvSpPr>
          <p:nvPr>
            <p:ph type="ftr" sz="quarter" idx="11"/>
          </p:nvPr>
        </p:nvSpPr>
        <p:spPr>
          <a:xfrm>
            <a:off x="5410211" y="6478524"/>
            <a:ext cx="2133600" cy="219456"/>
          </a:xfrm>
          <a:prstGeom prst="rect">
            <a:avLst/>
          </a:prstGeom>
        </p:spPr>
        <p:txBody>
          <a:bodyPr/>
          <a:lstStyle/>
          <a:p>
            <a:pPr defTabSz="685800"/>
            <a:endParaRPr lang="en-US" dirty="0">
              <a:solidFill>
                <a:srgbClr val="E5E8E8">
                  <a:lumMod val="75000"/>
                </a:srgbClr>
              </a:solidFill>
            </a:endParaRPr>
          </a:p>
        </p:txBody>
      </p:sp>
      <p:sp>
        <p:nvSpPr>
          <p:cNvPr id="6" name="Slide Number Placeholder 5"/>
          <p:cNvSpPr>
            <a:spLocks noGrp="1"/>
          </p:cNvSpPr>
          <p:nvPr>
            <p:ph type="sldNum" sz="quarter" idx="12"/>
          </p:nvPr>
        </p:nvSpPr>
        <p:spPr>
          <a:xfrm>
            <a:off x="158760"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10"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3" name="Content Placeholder 2"/>
          <p:cNvSpPr>
            <a:spLocks noGrp="1"/>
          </p:cNvSpPr>
          <p:nvPr>
            <p:ph idx="1"/>
          </p:nvPr>
        </p:nvSpPr>
        <p:spPr>
          <a:xfrm>
            <a:off x="457210" y="1676401"/>
            <a:ext cx="8229601" cy="4419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881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4" name="Footer Placeholder 3"/>
          <p:cNvSpPr>
            <a:spLocks noGrp="1"/>
          </p:cNvSpPr>
          <p:nvPr>
            <p:ph type="ftr" sz="quarter" idx="11"/>
          </p:nvPr>
        </p:nvSpPr>
        <p:spPr>
          <a:xfrm>
            <a:off x="5410211" y="6478524"/>
            <a:ext cx="2133600" cy="219456"/>
          </a:xfrm>
          <a:prstGeom prst="rect">
            <a:avLst/>
          </a:prstGeom>
        </p:spPr>
        <p:txBody>
          <a:bodyPr/>
          <a:lstStyle/>
          <a:p>
            <a:pPr defTabSz="685800"/>
            <a:endParaRPr lang="en-US" dirty="0">
              <a:solidFill>
                <a:srgbClr val="E5E8E8">
                  <a:lumMod val="75000"/>
                </a:srgbClr>
              </a:solidFill>
            </a:endParaRPr>
          </a:p>
        </p:txBody>
      </p:sp>
      <p:sp>
        <p:nvSpPr>
          <p:cNvPr id="5" name="Slide Number Placeholder 4"/>
          <p:cNvSpPr>
            <a:spLocks noGrp="1"/>
          </p:cNvSpPr>
          <p:nvPr>
            <p:ph type="sldNum" sz="quarter" idx="12"/>
          </p:nvPr>
        </p:nvSpPr>
        <p:spPr>
          <a:xfrm>
            <a:off x="158760"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6" name="Text Placeholder 7"/>
          <p:cNvSpPr>
            <a:spLocks noGrp="1"/>
          </p:cNvSpPr>
          <p:nvPr>
            <p:ph type="body" sz="quarter" idx="13" hasCustomPrompt="1"/>
          </p:nvPr>
        </p:nvSpPr>
        <p:spPr>
          <a:xfrm>
            <a:off x="457210" y="1133856"/>
            <a:ext cx="8229601" cy="260574"/>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113005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79"/>
            <a:ext cx="2133600" cy="365125"/>
          </a:xfrm>
          <a:prstGeom prst="rect">
            <a:avLst/>
          </a:prstGeom>
        </p:spPr>
        <p:txBody>
          <a:bodyPr/>
          <a:lstStyle/>
          <a:p>
            <a:pPr defTabSz="685800"/>
            <a:fld id="{7FED3AEF-5C50-4448-84D1-D4DE7E3DC60C}"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6" name="Footer Placeholder 5"/>
          <p:cNvSpPr>
            <a:spLocks noGrp="1"/>
          </p:cNvSpPr>
          <p:nvPr>
            <p:ph type="ftr" sz="quarter" idx="11"/>
          </p:nvPr>
        </p:nvSpPr>
        <p:spPr>
          <a:xfrm>
            <a:off x="3124211" y="6356379"/>
            <a:ext cx="2895600" cy="365125"/>
          </a:xfrm>
          <a:prstGeom prst="rect">
            <a:avLst/>
          </a:prstGeom>
        </p:spPr>
        <p:txBody>
          <a:bodyPr/>
          <a:lstStyle/>
          <a:p>
            <a:pPr defTabSz="685800"/>
            <a:endParaRPr lang="en-US" dirty="0">
              <a:solidFill>
                <a:srgbClr val="E5E8E8">
                  <a:lumMod val="75000"/>
                </a:srgbClr>
              </a:solidFill>
            </a:endParaRPr>
          </a:p>
        </p:txBody>
      </p:sp>
      <p:sp>
        <p:nvSpPr>
          <p:cNvPr id="7" name="Slide Number Placeholder 6"/>
          <p:cNvSpPr>
            <a:spLocks noGrp="1"/>
          </p:cNvSpPr>
          <p:nvPr>
            <p:ph type="sldNum" sz="quarter" idx="12"/>
          </p:nvPr>
        </p:nvSpPr>
        <p:spPr>
          <a:xfrm>
            <a:off x="6553211" y="6356379"/>
            <a:ext cx="2133600" cy="365125"/>
          </a:xfrm>
          <a:prstGeom prst="rect">
            <a:avLst/>
          </a:prstGeom>
        </p:spPr>
        <p:txBody>
          <a:bodyPr/>
          <a:lstStyle/>
          <a:p>
            <a:pPr defTabSz="685800"/>
            <a:fld id="{391074C9-9B52-472F-818B-924EE7851E84}"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10"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36102075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ub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8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8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13269843"/>
      </p:ext>
    </p:extLst>
  </p:cSld>
  <p:clrMapOvr>
    <a:masterClrMapping/>
  </p:clrMapOvr>
  <p:transition spd="med">
    <p:wipe dir="r"/>
  </p:transition>
  <p:timing>
    <p:tnLst>
      <p:par>
        <p:cTn id="1" dur="indefinite" restart="never" nodeType="tmRoot"/>
      </p:par>
    </p:tn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5" name="Footer Placeholder 4"/>
          <p:cNvSpPr>
            <a:spLocks noGrp="1"/>
          </p:cNvSpPr>
          <p:nvPr>
            <p:ph type="ftr" sz="quarter" idx="11"/>
          </p:nvPr>
        </p:nvSpPr>
        <p:spPr>
          <a:xfrm>
            <a:off x="5410210" y="6478524"/>
            <a:ext cx="2133600" cy="219456"/>
          </a:xfrm>
          <a:prstGeom prst="rect">
            <a:avLst/>
          </a:prstGeom>
        </p:spPr>
        <p:txBody>
          <a:bodyPr/>
          <a:lstStyle/>
          <a:p>
            <a:pPr defTabSz="685800"/>
            <a:endParaRPr lang="en-US" dirty="0">
              <a:solidFill>
                <a:srgbClr val="E5E8E8">
                  <a:lumMod val="75000"/>
                </a:srgbClr>
              </a:solidFill>
            </a:endParaRPr>
          </a:p>
        </p:txBody>
      </p:sp>
      <p:sp>
        <p:nvSpPr>
          <p:cNvPr id="6" name="Slide Number Placeholder 5"/>
          <p:cNvSpPr>
            <a:spLocks noGrp="1"/>
          </p:cNvSpPr>
          <p:nvPr>
            <p:ph type="sldNum" sz="quarter" idx="12"/>
          </p:nvPr>
        </p:nvSpPr>
        <p:spPr>
          <a:xfrm>
            <a:off x="158759" y="6478524"/>
            <a:ext cx="228600" cy="219456"/>
          </a:xfrm>
          <a:prstGeom prst="rect">
            <a:avLst/>
          </a:prstGeom>
        </p:spPr>
        <p:txBody>
          <a:bodyPr/>
          <a:lstStyle/>
          <a:p>
            <a:pPr defTabSz="685800"/>
            <a:endParaRPr lang="en-US" dirty="0">
              <a:solidFill>
                <a:prstClr val="black"/>
              </a:solidFill>
            </a:endParaRPr>
          </a:p>
        </p:txBody>
      </p:sp>
    </p:spTree>
    <p:extLst>
      <p:ext uri="{BB962C8B-B14F-4D97-AF65-F5344CB8AC3E}">
        <p14:creationId xmlns:p14="http://schemas.microsoft.com/office/powerpoint/2010/main" val="10154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Graphical Section Header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300" b="1" cap="none" spc="-75" baseline="0"/>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5410210" y="6478524"/>
            <a:ext cx="2133600" cy="219456"/>
          </a:xfrm>
          <a:prstGeom prst="rect">
            <a:avLst/>
          </a:prstGeom>
        </p:spPr>
        <p:txBody>
          <a:bodyPr/>
          <a:lstStyle>
            <a:lvl1pPr>
              <a:defRPr>
                <a:solidFill>
                  <a:schemeClr val="tx1"/>
                </a:solidFill>
              </a:defRPr>
            </a:lvl1pPr>
          </a:lstStyle>
          <a:p>
            <a:pPr defTabSz="685800"/>
            <a:endParaRPr lang="en-US" dirty="0">
              <a:solidFill>
                <a:prstClr val="white"/>
              </a:solidFill>
            </a:endParaRPr>
          </a:p>
        </p:txBody>
      </p:sp>
      <p:sp>
        <p:nvSpPr>
          <p:cNvPr id="6" name="copyright"/>
          <p:cNvSpPr txBox="1"/>
          <p:nvPr userDrawn="1"/>
        </p:nvSpPr>
        <p:spPr>
          <a:xfrm>
            <a:off x="457200" y="6482536"/>
            <a:ext cx="4953000" cy="215444"/>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2015 Hewlett-Packard Development Company, L.P. The information contained herein is subject to change without notice. HP Confidential – For training purposes only.</a:t>
            </a:r>
          </a:p>
        </p:txBody>
      </p:sp>
      <p:sp>
        <p:nvSpPr>
          <p:cNvPr id="7" name="TextBox 6"/>
          <p:cNvSpPr txBox="1"/>
          <p:nvPr userDrawn="1"/>
        </p:nvSpPr>
        <p:spPr bwMode="auto">
          <a:xfrm>
            <a:off x="246961" y="6547615"/>
            <a:ext cx="142988" cy="150041"/>
          </a:xfrm>
          <a:prstGeom prst="rect">
            <a:avLst/>
          </a:prstGeom>
        </p:spPr>
        <p:txBody>
          <a:bodyPr vert="horz" wrap="none" lIns="0" tIns="34290" rIns="68580" bIns="34290" rtlCol="0" anchor="ctr">
            <a:spAutoFit/>
          </a:bodyPr>
          <a:lstStyle/>
          <a:p>
            <a:pPr defTabSz="685800"/>
            <a:fld id="{6C5AF65D-6854-49AF-ABC5-48B5BA0EA842}" type="slidenum">
              <a:rPr lang="en-US" sz="525" smtClean="0">
                <a:solidFill>
                  <a:prstClr val="white">
                    <a:lumMod val="50000"/>
                    <a:lumOff val="50000"/>
                  </a:prstClr>
                </a:solidFill>
                <a:cs typeface="HP Simplified"/>
              </a:rPr>
              <a:pPr defTabSz="685800"/>
              <a:t>‹#›</a:t>
            </a:fld>
            <a:endParaRPr lang="en-US" sz="525" dirty="0" smtClean="0">
              <a:solidFill>
                <a:prstClr val="white">
                  <a:lumMod val="50000"/>
                  <a:lumOff val="50000"/>
                </a:prstClr>
              </a:solidFill>
              <a:cs typeface="HP Simplified"/>
            </a:endParaRPr>
          </a:p>
        </p:txBody>
      </p:sp>
    </p:spTree>
    <p:extLst>
      <p:ext uri="{BB962C8B-B14F-4D97-AF65-F5344CB8AC3E}">
        <p14:creationId xmlns:p14="http://schemas.microsoft.com/office/powerpoint/2010/main" val="3131215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5" name="Footer Placeholder 4"/>
          <p:cNvSpPr>
            <a:spLocks noGrp="1"/>
          </p:cNvSpPr>
          <p:nvPr>
            <p:ph type="ftr" sz="quarter" idx="11"/>
          </p:nvPr>
        </p:nvSpPr>
        <p:spPr>
          <a:xfrm>
            <a:off x="5410210" y="6478524"/>
            <a:ext cx="2133600" cy="219456"/>
          </a:xfrm>
          <a:prstGeom prst="rect">
            <a:avLst/>
          </a:prstGeom>
        </p:spPr>
        <p:txBody>
          <a:bodyPr/>
          <a:lstStyle/>
          <a:p>
            <a:pPr defTabSz="685800"/>
            <a:endParaRPr lang="en-US" dirty="0">
              <a:solidFill>
                <a:srgbClr val="E5E8E8">
                  <a:lumMod val="75000"/>
                </a:srgbClr>
              </a:solidFill>
            </a:endParaRPr>
          </a:p>
        </p:txBody>
      </p:sp>
      <p:sp>
        <p:nvSpPr>
          <p:cNvPr id="6" name="Slide Number Placeholder 5"/>
          <p:cNvSpPr>
            <a:spLocks noGrp="1"/>
          </p:cNvSpPr>
          <p:nvPr>
            <p:ph type="sldNum" sz="quarter" idx="12"/>
          </p:nvPr>
        </p:nvSpPr>
        <p:spPr>
          <a:xfrm>
            <a:off x="158759"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09"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3" name="Content Placeholder 2"/>
          <p:cNvSpPr>
            <a:spLocks noGrp="1"/>
          </p:cNvSpPr>
          <p:nvPr>
            <p:ph idx="1"/>
          </p:nvPr>
        </p:nvSpPr>
        <p:spPr>
          <a:xfrm>
            <a:off x="457209" y="1676401"/>
            <a:ext cx="8229601" cy="4419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5709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4" name="Footer Placeholder 3"/>
          <p:cNvSpPr>
            <a:spLocks noGrp="1"/>
          </p:cNvSpPr>
          <p:nvPr>
            <p:ph type="ftr" sz="quarter" idx="11"/>
          </p:nvPr>
        </p:nvSpPr>
        <p:spPr>
          <a:xfrm>
            <a:off x="5410210" y="6478524"/>
            <a:ext cx="2133600" cy="219456"/>
          </a:xfrm>
          <a:prstGeom prst="rect">
            <a:avLst/>
          </a:prstGeom>
        </p:spPr>
        <p:txBody>
          <a:bodyPr/>
          <a:lstStyle/>
          <a:p>
            <a:pPr defTabSz="685800"/>
            <a:endParaRPr lang="en-US" dirty="0">
              <a:solidFill>
                <a:srgbClr val="E5E8E8">
                  <a:lumMod val="75000"/>
                </a:srgbClr>
              </a:solidFill>
            </a:endParaRPr>
          </a:p>
        </p:txBody>
      </p:sp>
      <p:sp>
        <p:nvSpPr>
          <p:cNvPr id="5" name="Slide Number Placeholder 4"/>
          <p:cNvSpPr>
            <a:spLocks noGrp="1"/>
          </p:cNvSpPr>
          <p:nvPr>
            <p:ph type="sldNum" sz="quarter" idx="12"/>
          </p:nvPr>
        </p:nvSpPr>
        <p:spPr>
          <a:xfrm>
            <a:off x="158759"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6" name="Text Placeholder 7"/>
          <p:cNvSpPr>
            <a:spLocks noGrp="1"/>
          </p:cNvSpPr>
          <p:nvPr>
            <p:ph type="body" sz="quarter" idx="13" hasCustomPrompt="1"/>
          </p:nvPr>
        </p:nvSpPr>
        <p:spPr>
          <a:xfrm>
            <a:off x="457209" y="1133856"/>
            <a:ext cx="8229601" cy="260574"/>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2480574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2" y="313418"/>
            <a:ext cx="8460105" cy="677108"/>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32330" y="1584962"/>
            <a:ext cx="4030662"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6" y="1581152"/>
            <a:ext cx="387826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6"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298" y="300826"/>
            <a:ext cx="1252702" cy="532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60123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77"/>
            <a:ext cx="2133600" cy="365125"/>
          </a:xfrm>
          <a:prstGeom prst="rect">
            <a:avLst/>
          </a:prstGeom>
        </p:spPr>
        <p:txBody>
          <a:bodyPr/>
          <a:lstStyle/>
          <a:p>
            <a:pPr defTabSz="685800"/>
            <a:fld id="{7FED3AEF-5C50-4448-84D1-D4DE7E3DC60C}"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6" name="Footer Placeholder 5"/>
          <p:cNvSpPr>
            <a:spLocks noGrp="1"/>
          </p:cNvSpPr>
          <p:nvPr>
            <p:ph type="ftr" sz="quarter" idx="11"/>
          </p:nvPr>
        </p:nvSpPr>
        <p:spPr>
          <a:xfrm>
            <a:off x="3124210" y="6356377"/>
            <a:ext cx="2895600" cy="365125"/>
          </a:xfrm>
          <a:prstGeom prst="rect">
            <a:avLst/>
          </a:prstGeom>
        </p:spPr>
        <p:txBody>
          <a:bodyPr/>
          <a:lstStyle/>
          <a:p>
            <a:pPr defTabSz="685800"/>
            <a:endParaRPr lang="en-US" dirty="0">
              <a:solidFill>
                <a:srgbClr val="E5E8E8">
                  <a:lumMod val="75000"/>
                </a:srgbClr>
              </a:solidFill>
            </a:endParaRPr>
          </a:p>
        </p:txBody>
      </p:sp>
      <p:sp>
        <p:nvSpPr>
          <p:cNvPr id="7" name="Slide Number Placeholder 6"/>
          <p:cNvSpPr>
            <a:spLocks noGrp="1"/>
          </p:cNvSpPr>
          <p:nvPr>
            <p:ph type="sldNum" sz="quarter" idx="12"/>
          </p:nvPr>
        </p:nvSpPr>
        <p:spPr>
          <a:xfrm>
            <a:off x="6553210" y="6356377"/>
            <a:ext cx="2133600" cy="365125"/>
          </a:xfrm>
          <a:prstGeom prst="rect">
            <a:avLst/>
          </a:prstGeom>
        </p:spPr>
        <p:txBody>
          <a:bodyPr/>
          <a:lstStyle/>
          <a:p>
            <a:pPr defTabSz="685800"/>
            <a:fld id="{391074C9-9B52-472F-818B-924EE7851E84}"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09"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3589280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sub title with two columns">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488" y="300567"/>
            <a:ext cx="1252537"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Placeholder 1"/>
          <p:cNvSpPr>
            <a:spLocks noGrp="1"/>
          </p:cNvSpPr>
          <p:nvPr>
            <p:ph type="title"/>
          </p:nvPr>
        </p:nvSpPr>
        <p:spPr bwMode="black">
          <a:xfrm>
            <a:off x="331472" y="313419"/>
            <a:ext cx="8460105" cy="430887"/>
          </a:xfrm>
          <a:prstGeom prst="rect">
            <a:avLst/>
          </a:prstGeom>
          <a:ln>
            <a:noFill/>
          </a:ln>
        </p:spPr>
        <p:txBody>
          <a:bodyPr rtlCol="0">
            <a:spAutoFit/>
          </a:bodyPr>
          <a:lstStyle>
            <a:lvl1pPr>
              <a:defRPr>
                <a:solidFill>
                  <a:srgbClr val="000000"/>
                </a:solidFill>
              </a:defRPr>
            </a:lvl1pPr>
          </a:lstStyle>
          <a:p>
            <a:r>
              <a:rPr lang="zh-CN" altLang="en-US" noProof="0" dirty="0" smtClean="0"/>
              <a:t>单击此处编辑母版标题样式</a:t>
            </a:r>
            <a:endParaRPr lang="en-US" noProof="0" dirty="0"/>
          </a:p>
        </p:txBody>
      </p:sp>
      <p:sp>
        <p:nvSpPr>
          <p:cNvPr id="8" name="Content Placeholder 7"/>
          <p:cNvSpPr>
            <a:spLocks noGrp="1"/>
          </p:cNvSpPr>
          <p:nvPr>
            <p:ph sz="quarter" idx="16"/>
          </p:nvPr>
        </p:nvSpPr>
        <p:spPr>
          <a:xfrm>
            <a:off x="332330" y="1584964"/>
            <a:ext cx="4030662"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7" y="1581152"/>
            <a:ext cx="387826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p:nvPr>
        </p:nvSpPr>
        <p:spPr bwMode="black">
          <a:xfrm>
            <a:off x="331472" y="1001854"/>
            <a:ext cx="8460105" cy="369332"/>
          </a:xfrm>
          <a:prstGeom prst="rect">
            <a:avLst/>
          </a:prstGeom>
        </p:spPr>
        <p:txBody>
          <a:bodyPr>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022" indent="0" algn="ctr">
              <a:buNone/>
              <a:defRPr>
                <a:solidFill>
                  <a:schemeClr val="tx1">
                    <a:tint val="75000"/>
                  </a:schemeClr>
                </a:solidFill>
              </a:defRPr>
            </a:lvl2pPr>
            <a:lvl3pPr marL="914063" indent="0" algn="ctr">
              <a:buNone/>
              <a:defRPr>
                <a:solidFill>
                  <a:schemeClr val="tx1">
                    <a:tint val="75000"/>
                  </a:schemeClr>
                </a:solidFill>
              </a:defRPr>
            </a:lvl3pPr>
            <a:lvl4pPr marL="1371090" indent="0" algn="ctr">
              <a:buNone/>
              <a:defRPr>
                <a:solidFill>
                  <a:schemeClr val="tx1">
                    <a:tint val="75000"/>
                  </a:schemeClr>
                </a:solidFill>
              </a:defRPr>
            </a:lvl4pPr>
            <a:lvl5pPr marL="1828124" indent="0" algn="ctr">
              <a:buNone/>
              <a:defRPr>
                <a:solidFill>
                  <a:schemeClr val="tx1">
                    <a:tint val="75000"/>
                  </a:schemeClr>
                </a:solidFill>
              </a:defRPr>
            </a:lvl5pPr>
            <a:lvl6pPr marL="2285145" indent="0" algn="ctr">
              <a:buNone/>
              <a:defRPr>
                <a:solidFill>
                  <a:schemeClr val="tx1">
                    <a:tint val="75000"/>
                  </a:schemeClr>
                </a:solidFill>
              </a:defRPr>
            </a:lvl6pPr>
            <a:lvl7pPr marL="2742167" indent="0" algn="ctr">
              <a:buNone/>
              <a:defRPr>
                <a:solidFill>
                  <a:schemeClr val="tx1">
                    <a:tint val="75000"/>
                  </a:schemeClr>
                </a:solidFill>
              </a:defRPr>
            </a:lvl7pPr>
            <a:lvl8pPr marL="3199200" indent="0" algn="ctr">
              <a:buNone/>
              <a:defRPr>
                <a:solidFill>
                  <a:schemeClr val="tx1">
                    <a:tint val="75000"/>
                  </a:schemeClr>
                </a:solidFill>
              </a:defRPr>
            </a:lvl8pPr>
            <a:lvl9pPr marL="3656228" indent="0" algn="ctr">
              <a:buNone/>
              <a:defRPr>
                <a:solidFill>
                  <a:schemeClr val="tx1">
                    <a:tint val="75000"/>
                  </a:schemeClr>
                </a:solidFill>
              </a:defRPr>
            </a:lvl9pPr>
          </a:lstStyle>
          <a:p>
            <a:r>
              <a:rPr lang="zh-CN" altLang="en-US" noProof="0" dirty="0" smtClean="0"/>
              <a:t>单击此处编辑母版副标题样式</a:t>
            </a:r>
            <a:endParaRPr lang="en-US" noProof="0" dirty="0"/>
          </a:p>
        </p:txBody>
      </p:sp>
    </p:spTree>
    <p:extLst>
      <p:ext uri="{BB962C8B-B14F-4D97-AF65-F5344CB8AC3E}">
        <p14:creationId xmlns:p14="http://schemas.microsoft.com/office/powerpoint/2010/main" val="5600315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_Graphical Section Header 4">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300" b="1" cap="none" spc="-75" baseline="0"/>
            </a:lvl1pPr>
          </a:lstStyle>
          <a:p>
            <a:r>
              <a:rPr lang="zh-CN" altLang="en-US" smtClean="0"/>
              <a:t>单击此处编辑母版标题样式</a:t>
            </a:r>
            <a:endParaRPr lang="en-US" dirty="0"/>
          </a:p>
        </p:txBody>
      </p:sp>
    </p:spTree>
    <p:extLst>
      <p:ext uri="{BB962C8B-B14F-4D97-AF65-F5344CB8AC3E}">
        <p14:creationId xmlns:p14="http://schemas.microsoft.com/office/powerpoint/2010/main" val="18159208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_Graphical Section Header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300" b="1" cap="none" spc="-75" baseline="0"/>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5410206" y="6478524"/>
            <a:ext cx="2133600" cy="219456"/>
          </a:xfrm>
          <a:prstGeom prst="rect">
            <a:avLst/>
          </a:prstGeom>
        </p:spPr>
        <p:txBody>
          <a:bodyPr/>
          <a:lstStyle>
            <a:lvl1pPr>
              <a:defRPr>
                <a:solidFill>
                  <a:schemeClr val="tx1"/>
                </a:solidFill>
              </a:defRPr>
            </a:lvl1pPr>
          </a:lstStyle>
          <a:p>
            <a:pPr defTabSz="685800"/>
            <a:endParaRPr lang="en-US" dirty="0">
              <a:solidFill>
                <a:prstClr val="white"/>
              </a:solidFill>
            </a:endParaRPr>
          </a:p>
        </p:txBody>
      </p:sp>
      <p:sp>
        <p:nvSpPr>
          <p:cNvPr id="6" name="copyright"/>
          <p:cNvSpPr txBox="1"/>
          <p:nvPr userDrawn="1"/>
        </p:nvSpPr>
        <p:spPr>
          <a:xfrm>
            <a:off x="457200" y="6482536"/>
            <a:ext cx="4953000" cy="215444"/>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2015 Hewlett-Packard Development Company, L.P. The information contained herein is subject to change without notice. HP Confidential – For training purposes only.</a:t>
            </a:r>
          </a:p>
        </p:txBody>
      </p:sp>
      <p:sp>
        <p:nvSpPr>
          <p:cNvPr id="7" name="TextBox 6"/>
          <p:cNvSpPr txBox="1"/>
          <p:nvPr userDrawn="1"/>
        </p:nvSpPr>
        <p:spPr bwMode="auto">
          <a:xfrm>
            <a:off x="246958" y="6547605"/>
            <a:ext cx="142988" cy="150041"/>
          </a:xfrm>
          <a:prstGeom prst="rect">
            <a:avLst/>
          </a:prstGeom>
        </p:spPr>
        <p:txBody>
          <a:bodyPr vert="horz" wrap="none" lIns="0" tIns="34290" rIns="68580" bIns="34290" rtlCol="0" anchor="ctr">
            <a:spAutoFit/>
          </a:bodyPr>
          <a:lstStyle/>
          <a:p>
            <a:pPr defTabSz="685800"/>
            <a:fld id="{6C5AF65D-6854-49AF-ABC5-48B5BA0EA842}" type="slidenum">
              <a:rPr lang="en-US" sz="525" smtClean="0">
                <a:solidFill>
                  <a:prstClr val="white">
                    <a:lumMod val="50000"/>
                    <a:lumOff val="50000"/>
                  </a:prstClr>
                </a:solidFill>
                <a:cs typeface="HP Simplified"/>
              </a:rPr>
              <a:pPr defTabSz="685800"/>
              <a:t>‹#›</a:t>
            </a:fld>
            <a:endParaRPr lang="en-US" sz="525" dirty="0" smtClean="0">
              <a:solidFill>
                <a:prstClr val="white">
                  <a:lumMod val="50000"/>
                  <a:lumOff val="50000"/>
                </a:prstClr>
              </a:solidFill>
              <a:cs typeface="HP Simplified"/>
            </a:endParaRPr>
          </a:p>
        </p:txBody>
      </p:sp>
    </p:spTree>
    <p:extLst>
      <p:ext uri="{BB962C8B-B14F-4D97-AF65-F5344CB8AC3E}">
        <p14:creationId xmlns:p14="http://schemas.microsoft.com/office/powerpoint/2010/main" val="3202830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5" name="Footer Placeholder 4"/>
          <p:cNvSpPr>
            <a:spLocks noGrp="1"/>
          </p:cNvSpPr>
          <p:nvPr>
            <p:ph type="ftr" sz="quarter" idx="11"/>
          </p:nvPr>
        </p:nvSpPr>
        <p:spPr>
          <a:xfrm>
            <a:off x="5410206" y="6478524"/>
            <a:ext cx="2133600" cy="219456"/>
          </a:xfrm>
          <a:prstGeom prst="rect">
            <a:avLst/>
          </a:prstGeom>
        </p:spPr>
        <p:txBody>
          <a:bodyPr/>
          <a:lstStyle/>
          <a:p>
            <a:pPr defTabSz="685800"/>
            <a:endParaRPr lang="en-US" dirty="0">
              <a:solidFill>
                <a:srgbClr val="E5E8E8">
                  <a:lumMod val="75000"/>
                </a:srgbClr>
              </a:solidFill>
            </a:endParaRPr>
          </a:p>
        </p:txBody>
      </p:sp>
      <p:sp>
        <p:nvSpPr>
          <p:cNvPr id="6" name="Slide Number Placeholder 5"/>
          <p:cNvSpPr>
            <a:spLocks noGrp="1"/>
          </p:cNvSpPr>
          <p:nvPr>
            <p:ph type="sldNum" sz="quarter" idx="12"/>
          </p:nvPr>
        </p:nvSpPr>
        <p:spPr>
          <a:xfrm>
            <a:off x="158756"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06"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3" name="Content Placeholder 2"/>
          <p:cNvSpPr>
            <a:spLocks noGrp="1"/>
          </p:cNvSpPr>
          <p:nvPr>
            <p:ph idx="1"/>
          </p:nvPr>
        </p:nvSpPr>
        <p:spPr>
          <a:xfrm>
            <a:off x="457206" y="1676401"/>
            <a:ext cx="8229601" cy="4419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664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4" name="Footer Placeholder 3"/>
          <p:cNvSpPr>
            <a:spLocks noGrp="1"/>
          </p:cNvSpPr>
          <p:nvPr>
            <p:ph type="ftr" sz="quarter" idx="11"/>
          </p:nvPr>
        </p:nvSpPr>
        <p:spPr>
          <a:xfrm>
            <a:off x="5410206" y="6478524"/>
            <a:ext cx="2133600" cy="219456"/>
          </a:xfrm>
          <a:prstGeom prst="rect">
            <a:avLst/>
          </a:prstGeom>
        </p:spPr>
        <p:txBody>
          <a:bodyPr/>
          <a:lstStyle/>
          <a:p>
            <a:pPr defTabSz="685800"/>
            <a:endParaRPr lang="en-US" dirty="0">
              <a:solidFill>
                <a:srgbClr val="E5E8E8">
                  <a:lumMod val="75000"/>
                </a:srgbClr>
              </a:solidFill>
            </a:endParaRPr>
          </a:p>
        </p:txBody>
      </p:sp>
      <p:sp>
        <p:nvSpPr>
          <p:cNvPr id="5" name="Slide Number Placeholder 4"/>
          <p:cNvSpPr>
            <a:spLocks noGrp="1"/>
          </p:cNvSpPr>
          <p:nvPr>
            <p:ph type="sldNum" sz="quarter" idx="12"/>
          </p:nvPr>
        </p:nvSpPr>
        <p:spPr>
          <a:xfrm>
            <a:off x="158756"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6" name="Text Placeholder 7"/>
          <p:cNvSpPr>
            <a:spLocks noGrp="1"/>
          </p:cNvSpPr>
          <p:nvPr>
            <p:ph type="body" sz="quarter" idx="13" hasCustomPrompt="1"/>
          </p:nvPr>
        </p:nvSpPr>
        <p:spPr>
          <a:xfrm>
            <a:off x="457206" y="1133856"/>
            <a:ext cx="8229601" cy="260574"/>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256198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67"/>
            <a:ext cx="2133600" cy="365125"/>
          </a:xfrm>
          <a:prstGeom prst="rect">
            <a:avLst/>
          </a:prstGeom>
        </p:spPr>
        <p:txBody>
          <a:bodyPr/>
          <a:lstStyle/>
          <a:p>
            <a:pPr defTabSz="685800"/>
            <a:fld id="{7FED3AEF-5C50-4448-84D1-D4DE7E3DC60C}"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6" name="Footer Placeholder 5"/>
          <p:cNvSpPr>
            <a:spLocks noGrp="1"/>
          </p:cNvSpPr>
          <p:nvPr>
            <p:ph type="ftr" sz="quarter" idx="11"/>
          </p:nvPr>
        </p:nvSpPr>
        <p:spPr>
          <a:xfrm>
            <a:off x="3124206" y="6356367"/>
            <a:ext cx="2895600" cy="365125"/>
          </a:xfrm>
          <a:prstGeom prst="rect">
            <a:avLst/>
          </a:prstGeom>
        </p:spPr>
        <p:txBody>
          <a:bodyPr/>
          <a:lstStyle/>
          <a:p>
            <a:pPr defTabSz="685800"/>
            <a:endParaRPr lang="en-US" dirty="0">
              <a:solidFill>
                <a:srgbClr val="E5E8E8">
                  <a:lumMod val="75000"/>
                </a:srgbClr>
              </a:solidFill>
            </a:endParaRPr>
          </a:p>
        </p:txBody>
      </p:sp>
      <p:sp>
        <p:nvSpPr>
          <p:cNvPr id="7" name="Slide Number Placeholder 6"/>
          <p:cNvSpPr>
            <a:spLocks noGrp="1"/>
          </p:cNvSpPr>
          <p:nvPr>
            <p:ph type="sldNum" sz="quarter" idx="12"/>
          </p:nvPr>
        </p:nvSpPr>
        <p:spPr>
          <a:xfrm>
            <a:off x="6553206" y="6356367"/>
            <a:ext cx="2133600" cy="365125"/>
          </a:xfrm>
          <a:prstGeom prst="rect">
            <a:avLst/>
          </a:prstGeom>
        </p:spPr>
        <p:txBody>
          <a:bodyPr/>
          <a:lstStyle/>
          <a:p>
            <a:pPr defTabSz="685800"/>
            <a:fld id="{391074C9-9B52-472F-818B-924EE7851E84}"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06"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7262490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_Graphical Section Header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300" b="1" cap="none" spc="-75" baseline="0"/>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5410202" y="6478524"/>
            <a:ext cx="2133600" cy="219456"/>
          </a:xfrm>
          <a:prstGeom prst="rect">
            <a:avLst/>
          </a:prstGeom>
        </p:spPr>
        <p:txBody>
          <a:bodyPr/>
          <a:lstStyle>
            <a:lvl1pPr>
              <a:defRPr>
                <a:solidFill>
                  <a:schemeClr val="tx1"/>
                </a:solidFill>
              </a:defRPr>
            </a:lvl1pPr>
          </a:lstStyle>
          <a:p>
            <a:pPr defTabSz="685800"/>
            <a:endParaRPr lang="en-US" dirty="0">
              <a:solidFill>
                <a:prstClr val="white"/>
              </a:solidFill>
            </a:endParaRPr>
          </a:p>
        </p:txBody>
      </p:sp>
      <p:sp>
        <p:nvSpPr>
          <p:cNvPr id="6" name="copyright"/>
          <p:cNvSpPr txBox="1"/>
          <p:nvPr userDrawn="1"/>
        </p:nvSpPr>
        <p:spPr>
          <a:xfrm>
            <a:off x="457200" y="6482536"/>
            <a:ext cx="4953000" cy="215444"/>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2015 Hewlett-Packard Development Company, L.P. The information contained herein is subject to change without notice. HP Confidential – For training purposes only.</a:t>
            </a:r>
          </a:p>
        </p:txBody>
      </p:sp>
      <p:sp>
        <p:nvSpPr>
          <p:cNvPr id="7" name="TextBox 6"/>
          <p:cNvSpPr txBox="1"/>
          <p:nvPr userDrawn="1"/>
        </p:nvSpPr>
        <p:spPr bwMode="auto">
          <a:xfrm>
            <a:off x="246953" y="6547593"/>
            <a:ext cx="142988" cy="150041"/>
          </a:xfrm>
          <a:prstGeom prst="rect">
            <a:avLst/>
          </a:prstGeom>
        </p:spPr>
        <p:txBody>
          <a:bodyPr vert="horz" wrap="none" lIns="0" tIns="34290" rIns="68580" bIns="34290" rtlCol="0" anchor="ctr">
            <a:spAutoFit/>
          </a:bodyPr>
          <a:lstStyle/>
          <a:p>
            <a:pPr defTabSz="685800"/>
            <a:fld id="{6C5AF65D-6854-49AF-ABC5-48B5BA0EA842}" type="slidenum">
              <a:rPr lang="en-US" sz="525" smtClean="0">
                <a:solidFill>
                  <a:prstClr val="white">
                    <a:lumMod val="50000"/>
                    <a:lumOff val="50000"/>
                  </a:prstClr>
                </a:solidFill>
                <a:cs typeface="HP Simplified"/>
              </a:rPr>
              <a:pPr defTabSz="685800"/>
              <a:t>‹#›</a:t>
            </a:fld>
            <a:endParaRPr lang="en-US" sz="525" dirty="0" smtClean="0">
              <a:solidFill>
                <a:prstClr val="white">
                  <a:lumMod val="50000"/>
                  <a:lumOff val="50000"/>
                </a:prstClr>
              </a:solidFill>
              <a:cs typeface="HP Simplified"/>
            </a:endParaRPr>
          </a:p>
        </p:txBody>
      </p:sp>
    </p:spTree>
    <p:extLst>
      <p:ext uri="{BB962C8B-B14F-4D97-AF65-F5344CB8AC3E}">
        <p14:creationId xmlns:p14="http://schemas.microsoft.com/office/powerpoint/2010/main" val="3317993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5" name="Footer Placeholder 4"/>
          <p:cNvSpPr>
            <a:spLocks noGrp="1"/>
          </p:cNvSpPr>
          <p:nvPr>
            <p:ph type="ftr" sz="quarter" idx="11"/>
          </p:nvPr>
        </p:nvSpPr>
        <p:spPr>
          <a:xfrm>
            <a:off x="5410202" y="6478524"/>
            <a:ext cx="2133600" cy="219456"/>
          </a:xfrm>
          <a:prstGeom prst="rect">
            <a:avLst/>
          </a:prstGeom>
        </p:spPr>
        <p:txBody>
          <a:bodyPr/>
          <a:lstStyle/>
          <a:p>
            <a:pPr defTabSz="685800"/>
            <a:endParaRPr lang="en-US" dirty="0">
              <a:solidFill>
                <a:srgbClr val="E5E8E8">
                  <a:lumMod val="75000"/>
                </a:srgbClr>
              </a:solidFill>
            </a:endParaRPr>
          </a:p>
        </p:txBody>
      </p:sp>
      <p:sp>
        <p:nvSpPr>
          <p:cNvPr id="6" name="Slide Number Placeholder 5"/>
          <p:cNvSpPr>
            <a:spLocks noGrp="1"/>
          </p:cNvSpPr>
          <p:nvPr>
            <p:ph type="sldNum" sz="quarter" idx="12"/>
          </p:nvPr>
        </p:nvSpPr>
        <p:spPr>
          <a:xfrm>
            <a:off x="158751"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01"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3" name="Content Placeholder 2"/>
          <p:cNvSpPr>
            <a:spLocks noGrp="1"/>
          </p:cNvSpPr>
          <p:nvPr>
            <p:ph idx="1"/>
          </p:nvPr>
        </p:nvSpPr>
        <p:spPr>
          <a:xfrm>
            <a:off x="457201" y="1676401"/>
            <a:ext cx="8229601" cy="4419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717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4" name="Footer Placeholder 3"/>
          <p:cNvSpPr>
            <a:spLocks noGrp="1"/>
          </p:cNvSpPr>
          <p:nvPr>
            <p:ph type="ftr" sz="quarter" idx="11"/>
          </p:nvPr>
        </p:nvSpPr>
        <p:spPr>
          <a:xfrm>
            <a:off x="5410202" y="6478524"/>
            <a:ext cx="2133600" cy="219456"/>
          </a:xfrm>
          <a:prstGeom prst="rect">
            <a:avLst/>
          </a:prstGeom>
        </p:spPr>
        <p:txBody>
          <a:bodyPr/>
          <a:lstStyle/>
          <a:p>
            <a:pPr defTabSz="685800"/>
            <a:endParaRPr lang="en-US" dirty="0">
              <a:solidFill>
                <a:srgbClr val="E5E8E8">
                  <a:lumMod val="75000"/>
                </a:srgbClr>
              </a:solidFill>
            </a:endParaRPr>
          </a:p>
        </p:txBody>
      </p:sp>
      <p:sp>
        <p:nvSpPr>
          <p:cNvPr id="5" name="Slide Number Placeholder 4"/>
          <p:cNvSpPr>
            <a:spLocks noGrp="1"/>
          </p:cNvSpPr>
          <p:nvPr>
            <p:ph type="sldNum" sz="quarter" idx="12"/>
          </p:nvPr>
        </p:nvSpPr>
        <p:spPr>
          <a:xfrm>
            <a:off x="158751"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6" name="Text Placeholder 7"/>
          <p:cNvSpPr>
            <a:spLocks noGrp="1"/>
          </p:cNvSpPr>
          <p:nvPr>
            <p:ph type="body" sz="quarter" idx="13" hasCustomPrompt="1"/>
          </p:nvPr>
        </p:nvSpPr>
        <p:spPr>
          <a:xfrm>
            <a:off x="457201" y="1133856"/>
            <a:ext cx="8229601" cy="260574"/>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3533530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sub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362349532"/>
      </p:ext>
    </p:extLst>
  </p:cSld>
  <p:clrMapOvr>
    <a:masterClrMapping/>
  </p:clrMapOvr>
  <p:transition advClick="0"/>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5"/>
            <a:ext cx="2133600" cy="365125"/>
          </a:xfrm>
          <a:prstGeom prst="rect">
            <a:avLst/>
          </a:prstGeom>
        </p:spPr>
        <p:txBody>
          <a:bodyPr/>
          <a:lstStyle/>
          <a:p>
            <a:pPr defTabSz="685800"/>
            <a:fld id="{7FED3AEF-5C50-4448-84D1-D4DE7E3DC60C}"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6" name="Footer Placeholder 5"/>
          <p:cNvSpPr>
            <a:spLocks noGrp="1"/>
          </p:cNvSpPr>
          <p:nvPr>
            <p:ph type="ftr" sz="quarter" idx="11"/>
          </p:nvPr>
        </p:nvSpPr>
        <p:spPr>
          <a:xfrm>
            <a:off x="3124202" y="6356355"/>
            <a:ext cx="2895600" cy="365125"/>
          </a:xfrm>
          <a:prstGeom prst="rect">
            <a:avLst/>
          </a:prstGeom>
        </p:spPr>
        <p:txBody>
          <a:bodyPr/>
          <a:lstStyle/>
          <a:p>
            <a:pPr defTabSz="685800"/>
            <a:endParaRPr lang="en-US" dirty="0">
              <a:solidFill>
                <a:srgbClr val="E5E8E8">
                  <a:lumMod val="75000"/>
                </a:srgbClr>
              </a:solidFill>
            </a:endParaRPr>
          </a:p>
        </p:txBody>
      </p:sp>
      <p:sp>
        <p:nvSpPr>
          <p:cNvPr id="7" name="Slide Number Placeholder 6"/>
          <p:cNvSpPr>
            <a:spLocks noGrp="1"/>
          </p:cNvSpPr>
          <p:nvPr>
            <p:ph type="sldNum" sz="quarter" idx="12"/>
          </p:nvPr>
        </p:nvSpPr>
        <p:spPr>
          <a:xfrm>
            <a:off x="6553202" y="6356355"/>
            <a:ext cx="2133600" cy="365125"/>
          </a:xfrm>
          <a:prstGeom prst="rect">
            <a:avLst/>
          </a:prstGeom>
        </p:spPr>
        <p:txBody>
          <a:bodyPr/>
          <a:lstStyle/>
          <a:p>
            <a:pPr defTabSz="685800"/>
            <a:fld id="{391074C9-9B52-472F-818B-924EE7851E84}"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01"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41586471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94" y="2715764"/>
            <a:ext cx="6858000" cy="1608645"/>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94" y="4422171"/>
            <a:ext cx="6858000" cy="1219200"/>
          </a:xfrm>
        </p:spPr>
        <p:txBody>
          <a:bodyPr/>
          <a:lstStyle>
            <a:lvl1pPr marL="0" indent="0" algn="l">
              <a:buNone/>
              <a:defRPr b="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487680"/>
            <a:ext cx="1883664" cy="2511552"/>
          </a:xfrm>
          <a:prstGeom prst="rect">
            <a:avLst/>
          </a:prstGeom>
        </p:spPr>
      </p:pic>
      <p:sp>
        <p:nvSpPr>
          <p:cNvPr id="6" name="TextBox 5"/>
          <p:cNvSpPr txBox="1"/>
          <p:nvPr userDrawn="1"/>
        </p:nvSpPr>
        <p:spPr>
          <a:xfrm>
            <a:off x="329195" y="6345071"/>
            <a:ext cx="8012545" cy="304800"/>
          </a:xfrm>
          <a:prstGeom prst="rect">
            <a:avLst/>
          </a:prstGeom>
          <a:noFill/>
        </p:spPr>
        <p:txBody>
          <a:bodyPr wrap="square" lIns="0" rtlCol="0">
            <a:noAutofit/>
          </a:bodyPr>
          <a:lstStyle/>
          <a:p>
            <a:pPr defTabSz="457189">
              <a:defRPr/>
            </a:pPr>
            <a:r>
              <a:rPr lang="en-US" sz="700" dirty="0">
                <a:solidFill>
                  <a:srgbClr val="B9B8BB"/>
                </a:solidFill>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269510506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94" y="2715764"/>
            <a:ext cx="6858000" cy="1608645"/>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94" y="4422171"/>
            <a:ext cx="6858000" cy="1219200"/>
          </a:xfrm>
        </p:spPr>
        <p:txBody>
          <a:bodyPr/>
          <a:lstStyle>
            <a:lvl1pPr marL="0" indent="0" algn="l">
              <a:buNone/>
              <a:defRPr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487680"/>
            <a:ext cx="1883664" cy="2511552"/>
          </a:xfrm>
          <a:prstGeom prst="rect">
            <a:avLst/>
          </a:prstGeom>
        </p:spPr>
      </p:pic>
      <p:sp>
        <p:nvSpPr>
          <p:cNvPr id="6" name="TextBox 5"/>
          <p:cNvSpPr txBox="1"/>
          <p:nvPr userDrawn="1"/>
        </p:nvSpPr>
        <p:spPr>
          <a:xfrm>
            <a:off x="329195" y="6345071"/>
            <a:ext cx="8012545" cy="304800"/>
          </a:xfrm>
          <a:prstGeom prst="rect">
            <a:avLst/>
          </a:prstGeom>
          <a:noFill/>
        </p:spPr>
        <p:txBody>
          <a:bodyPr wrap="square" lIns="0" rtlCol="0">
            <a:noAutofit/>
          </a:bodyPr>
          <a:lstStyle/>
          <a:p>
            <a:pPr defTabSz="457189">
              <a:defRPr/>
            </a:pPr>
            <a:r>
              <a:rPr lang="en-US" sz="700" dirty="0">
                <a:solidFill>
                  <a:prstClr val="white"/>
                </a:solidFill>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335567010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Blue title slide_image">
    <p:bg>
      <p:bgRef idx="1001">
        <a:schemeClr val="bg1"/>
      </p:bgRef>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94" y="2715764"/>
            <a:ext cx="6858000" cy="1608645"/>
          </a:xfrm>
        </p:spPr>
        <p:txBody>
          <a:bodyPr anchor="b"/>
          <a:lstStyle>
            <a:lvl1pPr>
              <a:lnSpc>
                <a:spcPct val="90000"/>
              </a:lnSpc>
              <a:defRPr sz="4600" spc="-100">
                <a:solidFill>
                  <a:schemeClr val="tx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94" y="4422171"/>
            <a:ext cx="6858000" cy="1219200"/>
          </a:xfrm>
        </p:spPr>
        <p:txBody>
          <a:bodyPr/>
          <a:lstStyle>
            <a:lvl1pPr marL="0" indent="0" algn="l">
              <a:buNone/>
              <a:defRPr b="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a:off x="329195" y="6345071"/>
            <a:ext cx="8012545" cy="304800"/>
          </a:xfrm>
          <a:prstGeom prst="rect">
            <a:avLst/>
          </a:prstGeom>
          <a:noFill/>
        </p:spPr>
        <p:txBody>
          <a:bodyPr wrap="square" lIns="0" rtlCol="0">
            <a:noAutofit/>
          </a:bodyPr>
          <a:lstStyle/>
          <a:p>
            <a:pPr defTabSz="457189">
              <a:defRPr/>
            </a:pPr>
            <a:r>
              <a:rPr lang="en-US" sz="700" dirty="0">
                <a:solidFill>
                  <a:srgbClr val="B9B8BB"/>
                </a:solidFill>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42490195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pic>
        <p:nvPicPr>
          <p:cNvPr id="5" name="Picture 4" descr="HP_Blu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3920" y="6047232"/>
            <a:ext cx="365760" cy="487680"/>
          </a:xfrm>
          <a:prstGeom prst="rect">
            <a:avLst/>
          </a:prstGeom>
        </p:spPr>
      </p:pic>
      <p:sp>
        <p:nvSpPr>
          <p:cNvPr id="16" name="Title 1"/>
          <p:cNvSpPr>
            <a:spLocks noGrp="1"/>
          </p:cNvSpPr>
          <p:nvPr>
            <p:ph type="ctrTitle" hasCustomPrompt="1"/>
          </p:nvPr>
        </p:nvSpPr>
        <p:spPr bwMode="black">
          <a:xfrm>
            <a:off x="329194" y="316993"/>
            <a:ext cx="7222352" cy="2675604"/>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6" name="TextBox 5"/>
          <p:cNvSpPr txBox="1"/>
          <p:nvPr userDrawn="1"/>
        </p:nvSpPr>
        <p:spPr>
          <a:xfrm>
            <a:off x="329195" y="6345071"/>
            <a:ext cx="8012545" cy="304800"/>
          </a:xfrm>
          <a:prstGeom prst="rect">
            <a:avLst/>
          </a:prstGeom>
          <a:noFill/>
        </p:spPr>
        <p:txBody>
          <a:bodyPr wrap="square" lIns="0" rtlCol="0">
            <a:noAutofit/>
          </a:bodyPr>
          <a:lstStyle/>
          <a:p>
            <a:pPr defTabSz="457189">
              <a:defRPr/>
            </a:pPr>
            <a:r>
              <a:rPr lang="en-US" sz="700" dirty="0">
                <a:solidFill>
                  <a:srgbClr val="B9B8BB"/>
                </a:solidFill>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53228652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8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pic>
        <p:nvPicPr>
          <p:cNvPr id="3" name="Picture 2"/>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37308" y="300852"/>
            <a:ext cx="1252702" cy="532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34064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8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8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5" y="1584962"/>
            <a:ext cx="8119872" cy="4305300"/>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37308" y="300852"/>
            <a:ext cx="1252702" cy="532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635056"/>
      </p:ext>
    </p:extLst>
  </p:cSld>
  <p:clrMapOvr>
    <a:masterClrMapping/>
  </p:clrMapOvr>
  <p:timing>
    <p:tnLst>
      <p:par>
        <p:cTn id="1" dur="indefinite" restart="never" nodeType="tmRoot"/>
      </p:par>
    </p:tnLst>
  </p:timing>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8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8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5" y="1584962"/>
            <a:ext cx="8119872" cy="4305300"/>
          </a:xfrm>
        </p:spPr>
        <p:txBody>
          <a:bodyPr wrap="square">
            <a:noAutofit/>
          </a:bodyPr>
          <a:lstStyle>
            <a:lvl1pPr marL="171446" indent="-171446">
              <a:buFont typeface="HP Simplified" pitchFamily="34" charset="0"/>
              <a:buChar char="•"/>
              <a:defRPr sz="1400" b="0">
                <a:solidFill>
                  <a:schemeClr val="tx1"/>
                </a:solidFill>
              </a:defRPr>
            </a:lvl1pPr>
            <a:lvl2pPr marL="342892" indent="-171446">
              <a:buSzPct val="80000"/>
              <a:buFont typeface="HP Simplified" pitchFamily="34" charset="0"/>
              <a:buChar char="–"/>
              <a:defRPr sz="1400">
                <a:solidFill>
                  <a:srgbClr val="000000"/>
                </a:solidFill>
              </a:defRPr>
            </a:lvl2pPr>
            <a:lvl3pPr marL="512750" indent="-169859">
              <a:defRPr sz="1400">
                <a:solidFill>
                  <a:srgbClr val="000000"/>
                </a:solidFill>
              </a:defRPr>
            </a:lvl3pPr>
            <a:lvl4pPr marL="690546" indent="-180971">
              <a:defRPr sz="1400">
                <a:solidFill>
                  <a:srgbClr val="000000"/>
                </a:solidFill>
              </a:defRPr>
            </a:lvl4pPr>
            <a:lvl5pPr marL="833417" indent="-150809">
              <a:defRPr sz="14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37308" y="300852"/>
            <a:ext cx="1252702" cy="532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709751"/>
      </p:ext>
    </p:extLst>
  </p:cSld>
  <p:clrMapOvr>
    <a:masterClrMapping/>
  </p:clrMapOvr>
  <p:timing>
    <p:tnLst>
      <p:par>
        <p:cTn id="1" dur="indefinite" restart="never" nodeType="tmRoot"/>
      </p:par>
    </p:tnLst>
  </p:timing>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2" y="313418"/>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32330" y="1584964"/>
            <a:ext cx="4030662"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6" y="1581152"/>
            <a:ext cx="387826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6" name="Picture 2"/>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37308" y="300852"/>
            <a:ext cx="1252702" cy="532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4187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581397"/>
            <a:ext cx="3878263" cy="4296588"/>
          </a:xfrm>
        </p:spPr>
        <p:txBody>
          <a:bodyPr anchor="ctr"/>
          <a:lstStyle>
            <a:lvl1pPr algn="ctr">
              <a:defRPr b="0">
                <a:solidFill>
                  <a:schemeClr val="tx1"/>
                </a:solidFill>
              </a:defRPr>
            </a:lvl1pPr>
          </a:lstStyle>
          <a:p>
            <a:r>
              <a:rPr lang="en-US" dirty="0" smtClean="0"/>
              <a:t>Drag picture to placeholder or click icon to add</a:t>
            </a:r>
            <a:endParaRPr lang="en-US" dirty="0"/>
          </a:p>
        </p:txBody>
      </p:sp>
      <p:sp>
        <p:nvSpPr>
          <p:cNvPr id="7" name="Title 6"/>
          <p:cNvSpPr>
            <a:spLocks noGrp="1"/>
          </p:cNvSpPr>
          <p:nvPr>
            <p:ph type="title" hasCustomPrompt="1"/>
          </p:nvPr>
        </p:nvSpPr>
        <p:spPr bwMode="black">
          <a:xfrm>
            <a:off x="331479" y="313417"/>
            <a:ext cx="8458200" cy="573024"/>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94" y="1584960"/>
            <a:ext cx="4011612" cy="42930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37308" y="300852"/>
            <a:ext cx="1252702" cy="532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5969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CD18D641-4A55-4E68-9045-8912AAA7EC7C}" type="datetimeFigureOut">
              <a:rPr lang="en-US" smtClean="0"/>
              <a:t>4/23/2015</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D4E4194D-AD95-43C0-BFA1-C316FF355BA7}" type="slidenum">
              <a:rPr lang="en-US" smtClean="0"/>
              <a:t>‹#›</a:t>
            </a:fld>
            <a:endParaRPr lang="en-US"/>
          </a:p>
        </p:txBody>
      </p:sp>
      <p:sp>
        <p:nvSpPr>
          <p:cNvPr id="8" name="Text Placeholder 7"/>
          <p:cNvSpPr>
            <a:spLocks noGrp="1"/>
          </p:cNvSpPr>
          <p:nvPr>
            <p:ph type="body" sz="quarter" idx="13" hasCustomPrompt="1"/>
          </p:nvPr>
        </p:nvSpPr>
        <p:spPr>
          <a:xfrm>
            <a:off x="457200"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3" name="Content Placeholder 2"/>
          <p:cNvSpPr>
            <a:spLocks noGrp="1"/>
          </p:cNvSpPr>
          <p:nvPr>
            <p:ph idx="1"/>
          </p:nvPr>
        </p:nvSpPr>
        <p:spPr>
          <a:xfrm>
            <a:off x="457200" y="1676401"/>
            <a:ext cx="8229601" cy="4419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10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313417"/>
            <a:ext cx="8460105" cy="573024"/>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585385"/>
            <a:ext cx="252374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585392"/>
            <a:ext cx="2523744" cy="4296833"/>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98" y="1585385"/>
            <a:ext cx="2527300"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37308" y="300852"/>
            <a:ext cx="1252702" cy="532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87094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12413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8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94" y="1584960"/>
            <a:ext cx="8117904" cy="4293024"/>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881337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94" y="317771"/>
            <a:ext cx="7222352" cy="2675604"/>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24" y="6047232"/>
            <a:ext cx="365736" cy="487648"/>
          </a:xfrm>
          <a:prstGeom prst="rect">
            <a:avLst/>
          </a:prstGeom>
        </p:spPr>
      </p:pic>
      <p:sp>
        <p:nvSpPr>
          <p:cNvPr id="6" name="TextBox 5"/>
          <p:cNvSpPr txBox="1"/>
          <p:nvPr userDrawn="1"/>
        </p:nvSpPr>
        <p:spPr>
          <a:xfrm>
            <a:off x="329195" y="6345071"/>
            <a:ext cx="8012545" cy="304800"/>
          </a:xfrm>
          <a:prstGeom prst="rect">
            <a:avLst/>
          </a:prstGeom>
          <a:noFill/>
        </p:spPr>
        <p:txBody>
          <a:bodyPr wrap="square" lIns="0" rtlCol="0">
            <a:noAutofit/>
          </a:bodyPr>
          <a:lstStyle/>
          <a:p>
            <a:pPr defTabSz="457189">
              <a:defRPr/>
            </a:pPr>
            <a:r>
              <a:rPr lang="en-US" sz="700" dirty="0">
                <a:solidFill>
                  <a:prstClr val="white"/>
                </a:solidFill>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147417120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mj-lt"/>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915790"/>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mj-lt"/>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2392720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Graphical Section Header 4">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300" b="1" cap="none" spc="-75" baseline="0"/>
            </a:lvl1pPr>
          </a:lstStyle>
          <a:p>
            <a:r>
              <a:rPr lang="zh-CN" altLang="en-US" smtClean="0"/>
              <a:t>单击此处编辑母版标题样式</a:t>
            </a:r>
            <a:endParaRPr lang="en-US" dirty="0"/>
          </a:p>
        </p:txBody>
      </p:sp>
    </p:spTree>
    <p:extLst>
      <p:ext uri="{BB962C8B-B14F-4D97-AF65-F5344CB8AC3E}">
        <p14:creationId xmlns:p14="http://schemas.microsoft.com/office/powerpoint/2010/main" val="22800774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300" b="1" cap="none" spc="-75" baseline="0"/>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5410211" y="6478524"/>
            <a:ext cx="2133600" cy="219456"/>
          </a:xfrm>
          <a:prstGeom prst="rect">
            <a:avLst/>
          </a:prstGeom>
        </p:spPr>
        <p:txBody>
          <a:bodyPr/>
          <a:lstStyle>
            <a:lvl1pPr>
              <a:defRPr>
                <a:solidFill>
                  <a:schemeClr val="tx1"/>
                </a:solidFill>
              </a:defRPr>
            </a:lvl1pPr>
          </a:lstStyle>
          <a:p>
            <a:pPr defTabSz="685800"/>
            <a:endParaRPr lang="en-US" dirty="0">
              <a:solidFill>
                <a:prstClr val="white"/>
              </a:solidFill>
            </a:endParaRPr>
          </a:p>
        </p:txBody>
      </p:sp>
      <p:sp>
        <p:nvSpPr>
          <p:cNvPr id="6" name="copyright"/>
          <p:cNvSpPr txBox="1"/>
          <p:nvPr userDrawn="1"/>
        </p:nvSpPr>
        <p:spPr>
          <a:xfrm>
            <a:off x="457200" y="6482536"/>
            <a:ext cx="4953000" cy="215444"/>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2015 Hewlett-Packard Development Company, L.P. The information contained herein is subject to change without notice. HP Confidential – For training purposes only.</a:t>
            </a:r>
          </a:p>
        </p:txBody>
      </p:sp>
      <p:sp>
        <p:nvSpPr>
          <p:cNvPr id="7" name="TextBox 6"/>
          <p:cNvSpPr txBox="1"/>
          <p:nvPr userDrawn="1"/>
        </p:nvSpPr>
        <p:spPr bwMode="auto">
          <a:xfrm>
            <a:off x="246962" y="6547617"/>
            <a:ext cx="142988" cy="150041"/>
          </a:xfrm>
          <a:prstGeom prst="rect">
            <a:avLst/>
          </a:prstGeom>
        </p:spPr>
        <p:txBody>
          <a:bodyPr vert="horz" wrap="none" lIns="0" tIns="34290" rIns="68580" bIns="34290" rtlCol="0" anchor="ctr">
            <a:spAutoFit/>
          </a:bodyPr>
          <a:lstStyle/>
          <a:p>
            <a:pPr defTabSz="685800"/>
            <a:fld id="{6C5AF65D-6854-49AF-ABC5-48B5BA0EA842}" type="slidenum">
              <a:rPr lang="en-US" sz="525" smtClean="0">
                <a:solidFill>
                  <a:prstClr val="white">
                    <a:lumMod val="50000"/>
                    <a:lumOff val="50000"/>
                  </a:prstClr>
                </a:solidFill>
                <a:cs typeface="HP Simplified"/>
              </a:rPr>
              <a:pPr defTabSz="685800"/>
              <a:t>‹#›</a:t>
            </a:fld>
            <a:endParaRPr lang="en-US" sz="525" dirty="0" smtClean="0">
              <a:solidFill>
                <a:prstClr val="white">
                  <a:lumMod val="50000"/>
                  <a:lumOff val="50000"/>
                </a:prstClr>
              </a:solidFill>
              <a:cs typeface="HP Simplified"/>
            </a:endParaRPr>
          </a:p>
        </p:txBody>
      </p:sp>
    </p:spTree>
    <p:extLst>
      <p:ext uri="{BB962C8B-B14F-4D97-AF65-F5344CB8AC3E}">
        <p14:creationId xmlns:p14="http://schemas.microsoft.com/office/powerpoint/2010/main" val="5762741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5" name="Footer Placeholder 4"/>
          <p:cNvSpPr>
            <a:spLocks noGrp="1"/>
          </p:cNvSpPr>
          <p:nvPr>
            <p:ph type="ftr" sz="quarter" idx="11"/>
          </p:nvPr>
        </p:nvSpPr>
        <p:spPr>
          <a:xfrm>
            <a:off x="5410211" y="6478524"/>
            <a:ext cx="2133600" cy="219456"/>
          </a:xfrm>
          <a:prstGeom prst="rect">
            <a:avLst/>
          </a:prstGeom>
        </p:spPr>
        <p:txBody>
          <a:bodyPr/>
          <a:lstStyle/>
          <a:p>
            <a:pPr defTabSz="685800"/>
            <a:endParaRPr lang="en-US" dirty="0">
              <a:solidFill>
                <a:srgbClr val="E5E8E8">
                  <a:lumMod val="75000"/>
                </a:srgbClr>
              </a:solidFill>
            </a:endParaRPr>
          </a:p>
        </p:txBody>
      </p:sp>
      <p:sp>
        <p:nvSpPr>
          <p:cNvPr id="6" name="Slide Number Placeholder 5"/>
          <p:cNvSpPr>
            <a:spLocks noGrp="1"/>
          </p:cNvSpPr>
          <p:nvPr>
            <p:ph type="sldNum" sz="quarter" idx="12"/>
          </p:nvPr>
        </p:nvSpPr>
        <p:spPr>
          <a:xfrm>
            <a:off x="158760"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10"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3" name="Content Placeholder 2"/>
          <p:cNvSpPr>
            <a:spLocks noGrp="1"/>
          </p:cNvSpPr>
          <p:nvPr>
            <p:ph idx="1"/>
          </p:nvPr>
        </p:nvSpPr>
        <p:spPr>
          <a:xfrm>
            <a:off x="457210" y="1676401"/>
            <a:ext cx="8229601" cy="4419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2022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4" name="Footer Placeholder 3"/>
          <p:cNvSpPr>
            <a:spLocks noGrp="1"/>
          </p:cNvSpPr>
          <p:nvPr>
            <p:ph type="ftr" sz="quarter" idx="11"/>
          </p:nvPr>
        </p:nvSpPr>
        <p:spPr>
          <a:xfrm>
            <a:off x="5410211" y="6478524"/>
            <a:ext cx="2133600" cy="219456"/>
          </a:xfrm>
          <a:prstGeom prst="rect">
            <a:avLst/>
          </a:prstGeom>
        </p:spPr>
        <p:txBody>
          <a:bodyPr/>
          <a:lstStyle/>
          <a:p>
            <a:pPr defTabSz="685800"/>
            <a:endParaRPr lang="en-US" dirty="0">
              <a:solidFill>
                <a:srgbClr val="E5E8E8">
                  <a:lumMod val="75000"/>
                </a:srgbClr>
              </a:solidFill>
            </a:endParaRPr>
          </a:p>
        </p:txBody>
      </p:sp>
      <p:sp>
        <p:nvSpPr>
          <p:cNvPr id="5" name="Slide Number Placeholder 4"/>
          <p:cNvSpPr>
            <a:spLocks noGrp="1"/>
          </p:cNvSpPr>
          <p:nvPr>
            <p:ph type="sldNum" sz="quarter" idx="12"/>
          </p:nvPr>
        </p:nvSpPr>
        <p:spPr>
          <a:xfrm>
            <a:off x="158760"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6" name="Text Placeholder 7"/>
          <p:cNvSpPr>
            <a:spLocks noGrp="1"/>
          </p:cNvSpPr>
          <p:nvPr>
            <p:ph type="body" sz="quarter" idx="13" hasCustomPrompt="1"/>
          </p:nvPr>
        </p:nvSpPr>
        <p:spPr>
          <a:xfrm>
            <a:off x="457210" y="1133856"/>
            <a:ext cx="8229601" cy="260574"/>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3760926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79"/>
            <a:ext cx="2133600" cy="365125"/>
          </a:xfrm>
          <a:prstGeom prst="rect">
            <a:avLst/>
          </a:prstGeom>
        </p:spPr>
        <p:txBody>
          <a:bodyPr/>
          <a:lstStyle/>
          <a:p>
            <a:pPr defTabSz="685800"/>
            <a:fld id="{7FED3AEF-5C50-4448-84D1-D4DE7E3DC60C}"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6" name="Footer Placeholder 5"/>
          <p:cNvSpPr>
            <a:spLocks noGrp="1"/>
          </p:cNvSpPr>
          <p:nvPr>
            <p:ph type="ftr" sz="quarter" idx="11"/>
          </p:nvPr>
        </p:nvSpPr>
        <p:spPr>
          <a:xfrm>
            <a:off x="3124211" y="6356379"/>
            <a:ext cx="2895600" cy="365125"/>
          </a:xfrm>
          <a:prstGeom prst="rect">
            <a:avLst/>
          </a:prstGeom>
        </p:spPr>
        <p:txBody>
          <a:bodyPr/>
          <a:lstStyle/>
          <a:p>
            <a:pPr defTabSz="685800"/>
            <a:endParaRPr lang="en-US" dirty="0">
              <a:solidFill>
                <a:srgbClr val="E5E8E8">
                  <a:lumMod val="75000"/>
                </a:srgbClr>
              </a:solidFill>
            </a:endParaRPr>
          </a:p>
        </p:txBody>
      </p:sp>
      <p:sp>
        <p:nvSpPr>
          <p:cNvPr id="7" name="Slide Number Placeholder 6"/>
          <p:cNvSpPr>
            <a:spLocks noGrp="1"/>
          </p:cNvSpPr>
          <p:nvPr>
            <p:ph type="sldNum" sz="quarter" idx="12"/>
          </p:nvPr>
        </p:nvSpPr>
        <p:spPr>
          <a:xfrm>
            <a:off x="6553211" y="6356379"/>
            <a:ext cx="2133600" cy="365125"/>
          </a:xfrm>
          <a:prstGeom prst="rect">
            <a:avLst/>
          </a:prstGeom>
        </p:spPr>
        <p:txBody>
          <a:bodyPr/>
          <a:lstStyle/>
          <a:p>
            <a:pPr defTabSz="685800"/>
            <a:fld id="{391074C9-9B52-472F-818B-924EE7851E84}"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10"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197129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29184"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484267504"/>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sub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8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8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019687422"/>
      </p:ext>
    </p:extLst>
  </p:cSld>
  <p:clrMapOvr>
    <a:masterClrMapping/>
  </p:clrMapOvr>
  <p:transition spd="med">
    <p:wipe dir="r"/>
  </p:transition>
  <p:timing>
    <p:tnLst>
      <p:par>
        <p:cTn id="1" dur="indefinite" restart="never" nodeType="tmRoot"/>
      </p:par>
    </p:tnLst>
  </p:timing>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5" name="Footer Placeholder 4"/>
          <p:cNvSpPr>
            <a:spLocks noGrp="1"/>
          </p:cNvSpPr>
          <p:nvPr>
            <p:ph type="ftr" sz="quarter" idx="11"/>
          </p:nvPr>
        </p:nvSpPr>
        <p:spPr>
          <a:xfrm>
            <a:off x="5410210" y="6478524"/>
            <a:ext cx="2133600" cy="219456"/>
          </a:xfrm>
          <a:prstGeom prst="rect">
            <a:avLst/>
          </a:prstGeom>
        </p:spPr>
        <p:txBody>
          <a:bodyPr/>
          <a:lstStyle/>
          <a:p>
            <a:pPr defTabSz="685800"/>
            <a:endParaRPr lang="en-US" dirty="0">
              <a:solidFill>
                <a:srgbClr val="E5E8E8">
                  <a:lumMod val="75000"/>
                </a:srgbClr>
              </a:solidFill>
            </a:endParaRPr>
          </a:p>
        </p:txBody>
      </p:sp>
      <p:sp>
        <p:nvSpPr>
          <p:cNvPr id="6" name="Slide Number Placeholder 5"/>
          <p:cNvSpPr>
            <a:spLocks noGrp="1"/>
          </p:cNvSpPr>
          <p:nvPr>
            <p:ph type="sldNum" sz="quarter" idx="12"/>
          </p:nvPr>
        </p:nvSpPr>
        <p:spPr>
          <a:xfrm>
            <a:off x="158759" y="6478524"/>
            <a:ext cx="228600" cy="219456"/>
          </a:xfrm>
          <a:prstGeom prst="rect">
            <a:avLst/>
          </a:prstGeom>
        </p:spPr>
        <p:txBody>
          <a:bodyPr/>
          <a:lstStyle/>
          <a:p>
            <a:pPr defTabSz="685800"/>
            <a:endParaRPr lang="en-US" dirty="0">
              <a:solidFill>
                <a:prstClr val="black"/>
              </a:solidFill>
            </a:endParaRPr>
          </a:p>
        </p:txBody>
      </p:sp>
    </p:spTree>
    <p:extLst>
      <p:ext uri="{BB962C8B-B14F-4D97-AF65-F5344CB8AC3E}">
        <p14:creationId xmlns:p14="http://schemas.microsoft.com/office/powerpoint/2010/main" val="422044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Graphical Section Header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300" b="1" cap="none" spc="-75" baseline="0"/>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5410210" y="6478524"/>
            <a:ext cx="2133600" cy="219456"/>
          </a:xfrm>
          <a:prstGeom prst="rect">
            <a:avLst/>
          </a:prstGeom>
        </p:spPr>
        <p:txBody>
          <a:bodyPr/>
          <a:lstStyle>
            <a:lvl1pPr>
              <a:defRPr>
                <a:solidFill>
                  <a:schemeClr val="tx1"/>
                </a:solidFill>
              </a:defRPr>
            </a:lvl1pPr>
          </a:lstStyle>
          <a:p>
            <a:pPr defTabSz="685800"/>
            <a:endParaRPr lang="en-US" dirty="0">
              <a:solidFill>
                <a:prstClr val="white"/>
              </a:solidFill>
            </a:endParaRPr>
          </a:p>
        </p:txBody>
      </p:sp>
      <p:sp>
        <p:nvSpPr>
          <p:cNvPr id="6" name="copyright"/>
          <p:cNvSpPr txBox="1"/>
          <p:nvPr userDrawn="1"/>
        </p:nvSpPr>
        <p:spPr>
          <a:xfrm>
            <a:off x="457200" y="6482536"/>
            <a:ext cx="4953000" cy="215444"/>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2015 Hewlett-Packard Development Company, L.P. The information contained herein is subject to change without notice. HP Confidential – For training purposes only.</a:t>
            </a:r>
          </a:p>
        </p:txBody>
      </p:sp>
      <p:sp>
        <p:nvSpPr>
          <p:cNvPr id="7" name="TextBox 6"/>
          <p:cNvSpPr txBox="1"/>
          <p:nvPr userDrawn="1"/>
        </p:nvSpPr>
        <p:spPr bwMode="auto">
          <a:xfrm>
            <a:off x="246961" y="6547615"/>
            <a:ext cx="142988" cy="150041"/>
          </a:xfrm>
          <a:prstGeom prst="rect">
            <a:avLst/>
          </a:prstGeom>
        </p:spPr>
        <p:txBody>
          <a:bodyPr vert="horz" wrap="none" lIns="0" tIns="34290" rIns="68580" bIns="34290" rtlCol="0" anchor="ctr">
            <a:spAutoFit/>
          </a:bodyPr>
          <a:lstStyle/>
          <a:p>
            <a:pPr defTabSz="685800"/>
            <a:fld id="{6C5AF65D-6854-49AF-ABC5-48B5BA0EA842}" type="slidenum">
              <a:rPr lang="en-US" sz="525" smtClean="0">
                <a:solidFill>
                  <a:prstClr val="white">
                    <a:lumMod val="50000"/>
                    <a:lumOff val="50000"/>
                  </a:prstClr>
                </a:solidFill>
                <a:cs typeface="HP Simplified"/>
              </a:rPr>
              <a:pPr defTabSz="685800"/>
              <a:t>‹#›</a:t>
            </a:fld>
            <a:endParaRPr lang="en-US" sz="525" dirty="0" smtClean="0">
              <a:solidFill>
                <a:prstClr val="white">
                  <a:lumMod val="50000"/>
                  <a:lumOff val="50000"/>
                </a:prstClr>
              </a:solidFill>
              <a:cs typeface="HP Simplified"/>
            </a:endParaRPr>
          </a:p>
        </p:txBody>
      </p:sp>
    </p:spTree>
    <p:extLst>
      <p:ext uri="{BB962C8B-B14F-4D97-AF65-F5344CB8AC3E}">
        <p14:creationId xmlns:p14="http://schemas.microsoft.com/office/powerpoint/2010/main" val="30656952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5" name="Footer Placeholder 4"/>
          <p:cNvSpPr>
            <a:spLocks noGrp="1"/>
          </p:cNvSpPr>
          <p:nvPr>
            <p:ph type="ftr" sz="quarter" idx="11"/>
          </p:nvPr>
        </p:nvSpPr>
        <p:spPr>
          <a:xfrm>
            <a:off x="5410210" y="6478524"/>
            <a:ext cx="2133600" cy="219456"/>
          </a:xfrm>
          <a:prstGeom prst="rect">
            <a:avLst/>
          </a:prstGeom>
        </p:spPr>
        <p:txBody>
          <a:bodyPr/>
          <a:lstStyle/>
          <a:p>
            <a:pPr defTabSz="685800"/>
            <a:endParaRPr lang="en-US" dirty="0">
              <a:solidFill>
                <a:srgbClr val="E5E8E8">
                  <a:lumMod val="75000"/>
                </a:srgbClr>
              </a:solidFill>
            </a:endParaRPr>
          </a:p>
        </p:txBody>
      </p:sp>
      <p:sp>
        <p:nvSpPr>
          <p:cNvPr id="6" name="Slide Number Placeholder 5"/>
          <p:cNvSpPr>
            <a:spLocks noGrp="1"/>
          </p:cNvSpPr>
          <p:nvPr>
            <p:ph type="sldNum" sz="quarter" idx="12"/>
          </p:nvPr>
        </p:nvSpPr>
        <p:spPr>
          <a:xfrm>
            <a:off x="158759"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09"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3" name="Content Placeholder 2"/>
          <p:cNvSpPr>
            <a:spLocks noGrp="1"/>
          </p:cNvSpPr>
          <p:nvPr>
            <p:ph idx="1"/>
          </p:nvPr>
        </p:nvSpPr>
        <p:spPr>
          <a:xfrm>
            <a:off x="457209" y="1676401"/>
            <a:ext cx="8229601" cy="4419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1551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4" name="Footer Placeholder 3"/>
          <p:cNvSpPr>
            <a:spLocks noGrp="1"/>
          </p:cNvSpPr>
          <p:nvPr>
            <p:ph type="ftr" sz="quarter" idx="11"/>
          </p:nvPr>
        </p:nvSpPr>
        <p:spPr>
          <a:xfrm>
            <a:off x="5410210" y="6478524"/>
            <a:ext cx="2133600" cy="219456"/>
          </a:xfrm>
          <a:prstGeom prst="rect">
            <a:avLst/>
          </a:prstGeom>
        </p:spPr>
        <p:txBody>
          <a:bodyPr/>
          <a:lstStyle/>
          <a:p>
            <a:pPr defTabSz="685800"/>
            <a:endParaRPr lang="en-US" dirty="0">
              <a:solidFill>
                <a:srgbClr val="E5E8E8">
                  <a:lumMod val="75000"/>
                </a:srgbClr>
              </a:solidFill>
            </a:endParaRPr>
          </a:p>
        </p:txBody>
      </p:sp>
      <p:sp>
        <p:nvSpPr>
          <p:cNvPr id="5" name="Slide Number Placeholder 4"/>
          <p:cNvSpPr>
            <a:spLocks noGrp="1"/>
          </p:cNvSpPr>
          <p:nvPr>
            <p:ph type="sldNum" sz="quarter" idx="12"/>
          </p:nvPr>
        </p:nvSpPr>
        <p:spPr>
          <a:xfrm>
            <a:off x="158759"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6" name="Text Placeholder 7"/>
          <p:cNvSpPr>
            <a:spLocks noGrp="1"/>
          </p:cNvSpPr>
          <p:nvPr>
            <p:ph type="body" sz="quarter" idx="13" hasCustomPrompt="1"/>
          </p:nvPr>
        </p:nvSpPr>
        <p:spPr>
          <a:xfrm>
            <a:off x="457209" y="1133856"/>
            <a:ext cx="8229601" cy="260574"/>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4277386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099"/>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77"/>
            <a:ext cx="2133600" cy="365125"/>
          </a:xfrm>
          <a:prstGeom prst="rect">
            <a:avLst/>
          </a:prstGeom>
        </p:spPr>
        <p:txBody>
          <a:bodyPr/>
          <a:lstStyle/>
          <a:p>
            <a:pPr defTabSz="685800"/>
            <a:fld id="{7FED3AEF-5C50-4448-84D1-D4DE7E3DC60C}"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6" name="Footer Placeholder 5"/>
          <p:cNvSpPr>
            <a:spLocks noGrp="1"/>
          </p:cNvSpPr>
          <p:nvPr>
            <p:ph type="ftr" sz="quarter" idx="11"/>
          </p:nvPr>
        </p:nvSpPr>
        <p:spPr>
          <a:xfrm>
            <a:off x="3124210" y="6356377"/>
            <a:ext cx="2895600" cy="365125"/>
          </a:xfrm>
          <a:prstGeom prst="rect">
            <a:avLst/>
          </a:prstGeom>
        </p:spPr>
        <p:txBody>
          <a:bodyPr/>
          <a:lstStyle/>
          <a:p>
            <a:pPr defTabSz="685800"/>
            <a:endParaRPr lang="en-US" dirty="0">
              <a:solidFill>
                <a:srgbClr val="E5E8E8">
                  <a:lumMod val="75000"/>
                </a:srgbClr>
              </a:solidFill>
            </a:endParaRPr>
          </a:p>
        </p:txBody>
      </p:sp>
      <p:sp>
        <p:nvSpPr>
          <p:cNvPr id="7" name="Slide Number Placeholder 6"/>
          <p:cNvSpPr>
            <a:spLocks noGrp="1"/>
          </p:cNvSpPr>
          <p:nvPr>
            <p:ph type="sldNum" sz="quarter" idx="12"/>
          </p:nvPr>
        </p:nvSpPr>
        <p:spPr>
          <a:xfrm>
            <a:off x="6553210" y="6356377"/>
            <a:ext cx="2133600" cy="365125"/>
          </a:xfrm>
          <a:prstGeom prst="rect">
            <a:avLst/>
          </a:prstGeom>
        </p:spPr>
        <p:txBody>
          <a:bodyPr/>
          <a:lstStyle/>
          <a:p>
            <a:pPr defTabSz="685800"/>
            <a:fld id="{391074C9-9B52-472F-818B-924EE7851E84}"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09"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15167967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sub title with two columns">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488" y="300567"/>
            <a:ext cx="1252537"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Placeholder 1"/>
          <p:cNvSpPr>
            <a:spLocks noGrp="1"/>
          </p:cNvSpPr>
          <p:nvPr>
            <p:ph type="title"/>
          </p:nvPr>
        </p:nvSpPr>
        <p:spPr bwMode="black">
          <a:xfrm>
            <a:off x="331472" y="313419"/>
            <a:ext cx="8460105" cy="430887"/>
          </a:xfrm>
          <a:prstGeom prst="rect">
            <a:avLst/>
          </a:prstGeom>
          <a:ln>
            <a:noFill/>
          </a:ln>
        </p:spPr>
        <p:txBody>
          <a:bodyPr rtlCol="0">
            <a:spAutoFit/>
          </a:bodyPr>
          <a:lstStyle>
            <a:lvl1pPr>
              <a:defRPr>
                <a:solidFill>
                  <a:srgbClr val="000000"/>
                </a:solidFill>
              </a:defRPr>
            </a:lvl1pPr>
          </a:lstStyle>
          <a:p>
            <a:r>
              <a:rPr lang="zh-CN" altLang="en-US" noProof="0" dirty="0" smtClean="0"/>
              <a:t>单击此处编辑母版标题样式</a:t>
            </a:r>
            <a:endParaRPr lang="en-US" noProof="0" dirty="0"/>
          </a:p>
        </p:txBody>
      </p:sp>
      <p:sp>
        <p:nvSpPr>
          <p:cNvPr id="8" name="Content Placeholder 7"/>
          <p:cNvSpPr>
            <a:spLocks noGrp="1"/>
          </p:cNvSpPr>
          <p:nvPr>
            <p:ph sz="quarter" idx="16"/>
          </p:nvPr>
        </p:nvSpPr>
        <p:spPr>
          <a:xfrm>
            <a:off x="332330" y="1584964"/>
            <a:ext cx="4030662"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7" y="1581152"/>
            <a:ext cx="387826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p:nvPr>
        </p:nvSpPr>
        <p:spPr bwMode="black">
          <a:xfrm>
            <a:off x="331472" y="1001854"/>
            <a:ext cx="8460105" cy="369332"/>
          </a:xfrm>
          <a:prstGeom prst="rect">
            <a:avLst/>
          </a:prstGeom>
        </p:spPr>
        <p:txBody>
          <a:bodyPr>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022" indent="0" algn="ctr">
              <a:buNone/>
              <a:defRPr>
                <a:solidFill>
                  <a:schemeClr val="tx1">
                    <a:tint val="75000"/>
                  </a:schemeClr>
                </a:solidFill>
              </a:defRPr>
            </a:lvl2pPr>
            <a:lvl3pPr marL="914063" indent="0" algn="ctr">
              <a:buNone/>
              <a:defRPr>
                <a:solidFill>
                  <a:schemeClr val="tx1">
                    <a:tint val="75000"/>
                  </a:schemeClr>
                </a:solidFill>
              </a:defRPr>
            </a:lvl3pPr>
            <a:lvl4pPr marL="1371090" indent="0" algn="ctr">
              <a:buNone/>
              <a:defRPr>
                <a:solidFill>
                  <a:schemeClr val="tx1">
                    <a:tint val="75000"/>
                  </a:schemeClr>
                </a:solidFill>
              </a:defRPr>
            </a:lvl4pPr>
            <a:lvl5pPr marL="1828124" indent="0" algn="ctr">
              <a:buNone/>
              <a:defRPr>
                <a:solidFill>
                  <a:schemeClr val="tx1">
                    <a:tint val="75000"/>
                  </a:schemeClr>
                </a:solidFill>
              </a:defRPr>
            </a:lvl5pPr>
            <a:lvl6pPr marL="2285145" indent="0" algn="ctr">
              <a:buNone/>
              <a:defRPr>
                <a:solidFill>
                  <a:schemeClr val="tx1">
                    <a:tint val="75000"/>
                  </a:schemeClr>
                </a:solidFill>
              </a:defRPr>
            </a:lvl6pPr>
            <a:lvl7pPr marL="2742167" indent="0" algn="ctr">
              <a:buNone/>
              <a:defRPr>
                <a:solidFill>
                  <a:schemeClr val="tx1">
                    <a:tint val="75000"/>
                  </a:schemeClr>
                </a:solidFill>
              </a:defRPr>
            </a:lvl7pPr>
            <a:lvl8pPr marL="3199200" indent="0" algn="ctr">
              <a:buNone/>
              <a:defRPr>
                <a:solidFill>
                  <a:schemeClr val="tx1">
                    <a:tint val="75000"/>
                  </a:schemeClr>
                </a:solidFill>
              </a:defRPr>
            </a:lvl8pPr>
            <a:lvl9pPr marL="3656228" indent="0" algn="ctr">
              <a:buNone/>
              <a:defRPr>
                <a:solidFill>
                  <a:schemeClr val="tx1">
                    <a:tint val="75000"/>
                  </a:schemeClr>
                </a:solidFill>
              </a:defRPr>
            </a:lvl9pPr>
          </a:lstStyle>
          <a:p>
            <a:r>
              <a:rPr lang="zh-CN" altLang="en-US" noProof="0" dirty="0" smtClean="0"/>
              <a:t>单击此处编辑母版副标题样式</a:t>
            </a:r>
            <a:endParaRPr lang="en-US" noProof="0" dirty="0"/>
          </a:p>
        </p:txBody>
      </p:sp>
    </p:spTree>
    <p:extLst>
      <p:ext uri="{BB962C8B-B14F-4D97-AF65-F5344CB8AC3E}">
        <p14:creationId xmlns:p14="http://schemas.microsoft.com/office/powerpoint/2010/main" val="15429272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1_Graphical Section Header 4">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300" b="1" cap="none" spc="-75" baseline="0"/>
            </a:lvl1pPr>
          </a:lstStyle>
          <a:p>
            <a:r>
              <a:rPr lang="zh-CN" altLang="en-US" smtClean="0"/>
              <a:t>单击此处编辑母版标题样式</a:t>
            </a:r>
            <a:endParaRPr lang="en-US" dirty="0"/>
          </a:p>
        </p:txBody>
      </p:sp>
    </p:spTree>
    <p:extLst>
      <p:ext uri="{BB962C8B-B14F-4D97-AF65-F5344CB8AC3E}">
        <p14:creationId xmlns:p14="http://schemas.microsoft.com/office/powerpoint/2010/main" val="35125199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Graphical Section Header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300" b="1" cap="none" spc="-75" baseline="0"/>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5410206" y="6478524"/>
            <a:ext cx="2133600" cy="219456"/>
          </a:xfrm>
          <a:prstGeom prst="rect">
            <a:avLst/>
          </a:prstGeom>
        </p:spPr>
        <p:txBody>
          <a:bodyPr/>
          <a:lstStyle>
            <a:lvl1pPr>
              <a:defRPr>
                <a:solidFill>
                  <a:schemeClr val="tx1"/>
                </a:solidFill>
              </a:defRPr>
            </a:lvl1pPr>
          </a:lstStyle>
          <a:p>
            <a:pPr defTabSz="685800"/>
            <a:endParaRPr lang="en-US" dirty="0">
              <a:solidFill>
                <a:prstClr val="white"/>
              </a:solidFill>
            </a:endParaRPr>
          </a:p>
        </p:txBody>
      </p:sp>
      <p:sp>
        <p:nvSpPr>
          <p:cNvPr id="6" name="copyright"/>
          <p:cNvSpPr txBox="1"/>
          <p:nvPr userDrawn="1"/>
        </p:nvSpPr>
        <p:spPr>
          <a:xfrm>
            <a:off x="457200" y="6482536"/>
            <a:ext cx="4953000" cy="215444"/>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2015 Hewlett-Packard Development Company, L.P. The information contained herein is subject to change without notice. HP Confidential – For training purposes only.</a:t>
            </a:r>
          </a:p>
        </p:txBody>
      </p:sp>
      <p:sp>
        <p:nvSpPr>
          <p:cNvPr id="7" name="TextBox 6"/>
          <p:cNvSpPr txBox="1"/>
          <p:nvPr userDrawn="1"/>
        </p:nvSpPr>
        <p:spPr bwMode="auto">
          <a:xfrm>
            <a:off x="246958" y="6547605"/>
            <a:ext cx="142988" cy="150041"/>
          </a:xfrm>
          <a:prstGeom prst="rect">
            <a:avLst/>
          </a:prstGeom>
        </p:spPr>
        <p:txBody>
          <a:bodyPr vert="horz" wrap="none" lIns="0" tIns="34290" rIns="68580" bIns="34290" rtlCol="0" anchor="ctr">
            <a:spAutoFit/>
          </a:bodyPr>
          <a:lstStyle/>
          <a:p>
            <a:pPr defTabSz="685800"/>
            <a:fld id="{6C5AF65D-6854-49AF-ABC5-48B5BA0EA842}" type="slidenum">
              <a:rPr lang="en-US" sz="525" smtClean="0">
                <a:solidFill>
                  <a:prstClr val="white">
                    <a:lumMod val="50000"/>
                    <a:lumOff val="50000"/>
                  </a:prstClr>
                </a:solidFill>
                <a:cs typeface="HP Simplified"/>
              </a:rPr>
              <a:pPr defTabSz="685800"/>
              <a:t>‹#›</a:t>
            </a:fld>
            <a:endParaRPr lang="en-US" sz="525" dirty="0" smtClean="0">
              <a:solidFill>
                <a:prstClr val="white">
                  <a:lumMod val="50000"/>
                  <a:lumOff val="50000"/>
                </a:prstClr>
              </a:solidFill>
              <a:cs typeface="HP Simplified"/>
            </a:endParaRPr>
          </a:p>
        </p:txBody>
      </p:sp>
    </p:spTree>
    <p:extLst>
      <p:ext uri="{BB962C8B-B14F-4D97-AF65-F5344CB8AC3E}">
        <p14:creationId xmlns:p14="http://schemas.microsoft.com/office/powerpoint/2010/main" val="1172114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7620000" y="6478524"/>
            <a:ext cx="609600" cy="219456"/>
          </a:xfrm>
          <a:prstGeom prst="rect">
            <a:avLst/>
          </a:prstGeom>
        </p:spPr>
        <p:txBody>
          <a:bodyPr/>
          <a:lstStyle/>
          <a:p>
            <a:pPr defTabSz="685800"/>
            <a:fld id="{80C853A8-1CF5-4118-9D6D-C132E8FC53CB}" type="datetimeFigureOut">
              <a:rPr lang="en-US" smtClean="0">
                <a:solidFill>
                  <a:srgbClr val="E5E8E8">
                    <a:lumMod val="75000"/>
                  </a:srgbClr>
                </a:solidFill>
              </a:rPr>
              <a:pPr defTabSz="685800"/>
              <a:t>4/23/2015</a:t>
            </a:fld>
            <a:endParaRPr lang="en-US" dirty="0">
              <a:solidFill>
                <a:srgbClr val="E5E8E8">
                  <a:lumMod val="75000"/>
                </a:srgbClr>
              </a:solidFill>
            </a:endParaRPr>
          </a:p>
        </p:txBody>
      </p:sp>
      <p:sp>
        <p:nvSpPr>
          <p:cNvPr id="5" name="Footer Placeholder 4"/>
          <p:cNvSpPr>
            <a:spLocks noGrp="1"/>
          </p:cNvSpPr>
          <p:nvPr>
            <p:ph type="ftr" sz="quarter" idx="11"/>
          </p:nvPr>
        </p:nvSpPr>
        <p:spPr>
          <a:xfrm>
            <a:off x="5410206" y="6478524"/>
            <a:ext cx="2133600" cy="219456"/>
          </a:xfrm>
          <a:prstGeom prst="rect">
            <a:avLst/>
          </a:prstGeom>
        </p:spPr>
        <p:txBody>
          <a:bodyPr/>
          <a:lstStyle/>
          <a:p>
            <a:pPr defTabSz="685800"/>
            <a:endParaRPr lang="en-US" dirty="0">
              <a:solidFill>
                <a:srgbClr val="E5E8E8">
                  <a:lumMod val="75000"/>
                </a:srgbClr>
              </a:solidFill>
            </a:endParaRPr>
          </a:p>
        </p:txBody>
      </p:sp>
      <p:sp>
        <p:nvSpPr>
          <p:cNvPr id="6" name="Slide Number Placeholder 5"/>
          <p:cNvSpPr>
            <a:spLocks noGrp="1"/>
          </p:cNvSpPr>
          <p:nvPr>
            <p:ph type="sldNum" sz="quarter" idx="12"/>
          </p:nvPr>
        </p:nvSpPr>
        <p:spPr>
          <a:xfrm>
            <a:off x="158756" y="6478524"/>
            <a:ext cx="228600" cy="219456"/>
          </a:xfrm>
          <a:prstGeom prst="rect">
            <a:avLst/>
          </a:prstGeom>
        </p:spPr>
        <p:txBody>
          <a:bodyPr/>
          <a:lstStyle/>
          <a:p>
            <a:pPr defTabSz="685800"/>
            <a:fld id="{00DE720E-C72B-42F0-AD69-52D60E3C605E}" type="slidenum">
              <a:rPr lang="en-US" smtClean="0">
                <a:solidFill>
                  <a:prstClr val="black"/>
                </a:solidFill>
              </a:rPr>
              <a:pPr defTabSz="685800"/>
              <a:t>‹#›</a:t>
            </a:fld>
            <a:endParaRPr lang="en-US" dirty="0">
              <a:solidFill>
                <a:prstClr val="black"/>
              </a:solidFill>
            </a:endParaRPr>
          </a:p>
        </p:txBody>
      </p:sp>
      <p:sp>
        <p:nvSpPr>
          <p:cNvPr id="8" name="Text Placeholder 7"/>
          <p:cNvSpPr>
            <a:spLocks noGrp="1"/>
          </p:cNvSpPr>
          <p:nvPr>
            <p:ph type="body" sz="quarter" idx="13" hasCustomPrompt="1"/>
          </p:nvPr>
        </p:nvSpPr>
        <p:spPr>
          <a:xfrm>
            <a:off x="457206" y="1133856"/>
            <a:ext cx="8229601" cy="27432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3" name="Content Placeholder 2"/>
          <p:cNvSpPr>
            <a:spLocks noGrp="1"/>
          </p:cNvSpPr>
          <p:nvPr>
            <p:ph idx="1"/>
          </p:nvPr>
        </p:nvSpPr>
        <p:spPr>
          <a:xfrm>
            <a:off x="457206" y="1676401"/>
            <a:ext cx="8229601" cy="4419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9055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6.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image" Target="../media/image10.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4.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image" Target="../media/image10.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theme" Target="../theme/theme5.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6.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17.png"/><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68C42-C07D-B745-AB5E-E43FB52A65C3}" type="datetimeFigureOut">
              <a:rPr kumimoji="1" lang="zh-CN" altLang="en-US" smtClean="0"/>
              <a:pPr/>
              <a:t>2015/4/23</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25BC6-F960-7E49-9DEA-DF63A07FAC1D}" type="slidenum">
              <a:rPr kumimoji="1" lang="zh-CN" altLang="en-US" smtClean="0"/>
              <a:pPr/>
              <a:t>‹#›</a:t>
            </a:fld>
            <a:endParaRPr kumimoji="1" lang="zh-CN" altLang="en-US"/>
          </a:p>
        </p:txBody>
      </p:sp>
      <p:pic>
        <p:nvPicPr>
          <p:cNvPr id="7" name="图片 6" descr="20131228_PPT模板_QCon-01.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0851" cy="6858000"/>
          </a:xfrm>
          <a:prstGeom prst="rect">
            <a:avLst/>
          </a:prstGeom>
        </p:spPr>
      </p:pic>
    </p:spTree>
    <p:extLst>
      <p:ext uri="{BB962C8B-B14F-4D97-AF65-F5344CB8AC3E}">
        <p14:creationId xmlns:p14="http://schemas.microsoft.com/office/powerpoint/2010/main" val="190582964"/>
      </p:ext>
    </p:extLst>
  </p:cSld>
  <p:clrMap bg1="lt1" tx1="dk1" bg2="lt2" tx2="dk2" accent1="accent1" accent2="accent2" accent3="accent3" accent4="accent4" accent5="accent5" accent6="accent6" hlink="hlink" folHlink="folHlink"/>
  <p:sldLayoutIdLst>
    <p:sldLayoutId id="2147483676" r:id="rId1"/>
    <p:sldLayoutId id="2147483673" r:id="rId2"/>
    <p:sldLayoutId id="2147483674" r:id="rId3"/>
    <p:sldLayoutId id="2147483675" r:id="rId4"/>
    <p:sldLayoutId id="2147483677" r:id="rId5"/>
    <p:sldLayoutId id="2147483693" r:id="rId6"/>
    <p:sldLayoutId id="2147483694" r:id="rId7"/>
    <p:sldLayoutId id="2147483695" r:id="rId8"/>
    <p:sldLayoutId id="2147483796"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313419"/>
            <a:ext cx="8123236" cy="574516"/>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584960"/>
            <a:ext cx="8119872" cy="4293024"/>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2" y="6345071"/>
            <a:ext cx="8012545" cy="304800"/>
          </a:xfrm>
          <a:prstGeom prst="rect">
            <a:avLst/>
          </a:prstGeom>
          <a:noFill/>
        </p:spPr>
        <p:txBody>
          <a:bodyPr wrap="square" rtlCol="0">
            <a:noAutofit/>
          </a:bodyPr>
          <a:lstStyle/>
          <a:p>
            <a:pPr defTabSz="457189">
              <a:defRPr/>
            </a:pPr>
            <a:r>
              <a:rPr lang="en-US" sz="700" dirty="0" smtClean="0">
                <a:solidFill>
                  <a:srgbClr val="B9B8BB"/>
                </a:solidFill>
                <a:cs typeface="HP Simplified"/>
              </a:rPr>
              <a:t>© Hewlett-Packard Development Company, L.P. 2015 年版权所有。本文信息如有更改，恕不另行通知。 e.</a:t>
            </a:r>
          </a:p>
        </p:txBody>
      </p:sp>
      <p:sp>
        <p:nvSpPr>
          <p:cNvPr id="8" name="TextBox 7"/>
          <p:cNvSpPr txBox="1"/>
          <p:nvPr/>
        </p:nvSpPr>
        <p:spPr bwMode="gray">
          <a:xfrm>
            <a:off x="329185" y="6384648"/>
            <a:ext cx="323009" cy="199109"/>
          </a:xfrm>
          <a:prstGeom prst="rect">
            <a:avLst/>
          </a:prstGeom>
        </p:spPr>
        <p:txBody>
          <a:bodyPr vert="horz" wrap="none" lIns="0" tIns="45720" rIns="91440" bIns="45720" rtlCol="0" anchor="ctr">
            <a:noAutofit/>
          </a:bodyPr>
          <a:lstStyle/>
          <a:p>
            <a:pPr defTabSz="685800"/>
            <a:fld id="{6C5AF65D-6854-49AF-ABC5-48B5BA0EA842}" type="slidenum">
              <a:rPr lang="en-US" sz="700" smtClean="0">
                <a:solidFill>
                  <a:srgbClr val="B9B8BB"/>
                </a:solidFill>
                <a:cs typeface="HP Simplified"/>
              </a:rPr>
              <a:pPr defTabSz="685800"/>
              <a:t>‹#›</a:t>
            </a:fld>
            <a:endParaRPr lang="en-US" sz="700" dirty="0" smtClean="0">
              <a:solidFill>
                <a:srgbClr val="B9B8BB"/>
              </a:solidFill>
              <a:cs typeface="HP Simplified"/>
            </a:endParaRPr>
          </a:p>
        </p:txBody>
      </p:sp>
      <p:pic>
        <p:nvPicPr>
          <p:cNvPr id="4" name="Picture 3" descr="HP_Blue_RGB_150_S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11836054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par>
    </p:tnLst>
  </p:timing>
  <p:hf hdr="0" ftr="0" dt="0"/>
  <p:txStyles>
    <p:titleStyle>
      <a:lvl1pPr algn="l" defTabSz="457189"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189"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02" rtl="0" eaLnBrk="1" latinLnBrk="0" hangingPunct="1">
        <a:lnSpc>
          <a:spcPct val="100000"/>
        </a:lnSpc>
        <a:spcBef>
          <a:spcPts val="0"/>
        </a:spcBef>
        <a:spcAft>
          <a:spcPts val="400"/>
        </a:spcAft>
        <a:buSzPct val="100000"/>
        <a:buFont typeface="Arial"/>
        <a:buNone/>
        <a:defRPr sz="1600" b="0" i="0" kern="1200">
          <a:solidFill>
            <a:srgbClr val="000000"/>
          </a:solidFill>
          <a:latin typeface="HP Simplified" pitchFamily="34" charset="0"/>
          <a:ea typeface="+mn-ea"/>
          <a:cs typeface="HP Simplified" pitchFamily="34" charset="0"/>
        </a:defRPr>
      </a:lvl2pPr>
      <a:lvl3pPr marL="169859" indent="-169859" algn="l" defTabSz="457189"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05" indent="-180971" algn="l" defTabSz="457189"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889" indent="-150809" algn="l" defTabSz="457189"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5943" indent="0" algn="l" defTabSz="457189"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313419"/>
            <a:ext cx="8123236" cy="574516"/>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584960"/>
            <a:ext cx="8119872" cy="4293024"/>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2" y="6345071"/>
            <a:ext cx="8012545" cy="304800"/>
          </a:xfrm>
          <a:prstGeom prst="rect">
            <a:avLst/>
          </a:prstGeom>
          <a:noFill/>
        </p:spPr>
        <p:txBody>
          <a:bodyPr wrap="square" rtlCol="0">
            <a:noAutofit/>
          </a:bodyPr>
          <a:lstStyle/>
          <a:p>
            <a:pPr defTabSz="457189">
              <a:defRPr/>
            </a:pPr>
            <a:r>
              <a:rPr lang="en-US" sz="700" dirty="0" smtClean="0">
                <a:solidFill>
                  <a:srgbClr val="B9B8BB"/>
                </a:solidFill>
                <a:cs typeface="HP Simplified"/>
              </a:rPr>
              <a:t>© Hewlett-Packard Development Company, L.P. 2015 年版权所有。本文信息如有更改，恕不另行通知。 e.</a:t>
            </a:r>
          </a:p>
        </p:txBody>
      </p:sp>
      <p:sp>
        <p:nvSpPr>
          <p:cNvPr id="8" name="TextBox 7"/>
          <p:cNvSpPr txBox="1"/>
          <p:nvPr/>
        </p:nvSpPr>
        <p:spPr bwMode="gray">
          <a:xfrm>
            <a:off x="329185" y="6384648"/>
            <a:ext cx="323009" cy="199109"/>
          </a:xfrm>
          <a:prstGeom prst="rect">
            <a:avLst/>
          </a:prstGeom>
        </p:spPr>
        <p:txBody>
          <a:bodyPr vert="horz" wrap="none" lIns="0" tIns="45720" rIns="91440" bIns="45720" rtlCol="0" anchor="ctr">
            <a:noAutofit/>
          </a:bodyPr>
          <a:lstStyle/>
          <a:p>
            <a:pPr defTabSz="685800"/>
            <a:fld id="{6C5AF65D-6854-49AF-ABC5-48B5BA0EA842}" type="slidenum">
              <a:rPr lang="en-US" sz="700" smtClean="0">
                <a:solidFill>
                  <a:srgbClr val="B9B8BB"/>
                </a:solidFill>
                <a:cs typeface="HP Simplified"/>
              </a:rPr>
              <a:pPr defTabSz="685800"/>
              <a:t>‹#›</a:t>
            </a:fld>
            <a:endParaRPr lang="en-US" sz="700" dirty="0" smtClean="0">
              <a:solidFill>
                <a:srgbClr val="B9B8BB"/>
              </a:solidFill>
              <a:cs typeface="HP Simplified"/>
            </a:endParaRPr>
          </a:p>
        </p:txBody>
      </p:sp>
      <p:pic>
        <p:nvPicPr>
          <p:cNvPr id="4" name="Picture 3" descr="HP_Blue_RGB_150_S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6834141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iming>
    <p:tnLst>
      <p:par>
        <p:cTn id="1" dur="indefinite" restart="never" nodeType="tmRoot"/>
      </p:par>
    </p:tnLst>
  </p:timing>
  <p:hf hdr="0" ftr="0" dt="0"/>
  <p:txStyles>
    <p:titleStyle>
      <a:lvl1pPr algn="l" defTabSz="457189"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189"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02" rtl="0" eaLnBrk="1" latinLnBrk="0" hangingPunct="1">
        <a:lnSpc>
          <a:spcPct val="100000"/>
        </a:lnSpc>
        <a:spcBef>
          <a:spcPts val="0"/>
        </a:spcBef>
        <a:spcAft>
          <a:spcPts val="400"/>
        </a:spcAft>
        <a:buSzPct val="100000"/>
        <a:buFont typeface="Arial"/>
        <a:buNone/>
        <a:defRPr sz="1600" b="0" i="0" kern="1200">
          <a:solidFill>
            <a:srgbClr val="000000"/>
          </a:solidFill>
          <a:latin typeface="HP Simplified" pitchFamily="34" charset="0"/>
          <a:ea typeface="+mn-ea"/>
          <a:cs typeface="HP Simplified" pitchFamily="34" charset="0"/>
        </a:defRPr>
      </a:lvl2pPr>
      <a:lvl3pPr marL="169859" indent="-169859" algn="l" defTabSz="457189"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05" indent="-180971" algn="l" defTabSz="457189"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889" indent="-150809" algn="l" defTabSz="457189"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5943" indent="0" algn="l" defTabSz="457189"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24" y="313419"/>
            <a:ext cx="8123236" cy="574516"/>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584960"/>
            <a:ext cx="8119872" cy="4293024"/>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12" y="6345071"/>
            <a:ext cx="8012545" cy="304800"/>
          </a:xfrm>
          <a:prstGeom prst="rect">
            <a:avLst/>
          </a:prstGeom>
          <a:noFill/>
        </p:spPr>
        <p:txBody>
          <a:bodyPr wrap="square" rtlCol="0">
            <a:noAutofit/>
          </a:bodyPr>
          <a:lstStyle/>
          <a:p>
            <a:pPr defTabSz="457189">
              <a:defRPr/>
            </a:pPr>
            <a:r>
              <a:rPr lang="en-US" sz="700" dirty="0">
                <a:solidFill>
                  <a:srgbClr val="B9B8BB"/>
                </a:solidFill>
                <a:cs typeface="HP Simplified"/>
              </a:rPr>
              <a:t>© Copyright 2014 Hewlett-Packard Development Company, L.P.  The information contained herein is subject to change without notice.</a:t>
            </a:r>
          </a:p>
        </p:txBody>
      </p:sp>
      <p:sp>
        <p:nvSpPr>
          <p:cNvPr id="8" name="TextBox 7"/>
          <p:cNvSpPr txBox="1"/>
          <p:nvPr/>
        </p:nvSpPr>
        <p:spPr bwMode="gray">
          <a:xfrm>
            <a:off x="329195" y="6384674"/>
            <a:ext cx="323009" cy="199109"/>
          </a:xfrm>
          <a:prstGeom prst="rect">
            <a:avLst/>
          </a:prstGeom>
        </p:spPr>
        <p:txBody>
          <a:bodyPr vert="horz" wrap="none" lIns="0" tIns="45720" rIns="91440" bIns="45720" rtlCol="0" anchor="ctr">
            <a:noAutofit/>
          </a:bodyPr>
          <a:lstStyle/>
          <a:p>
            <a:pPr defTabSz="685800"/>
            <a:fld id="{6C5AF65D-6854-49AF-ABC5-48B5BA0EA842}" type="slidenum">
              <a:rPr lang="en-US" sz="700">
                <a:solidFill>
                  <a:srgbClr val="B9B8BB"/>
                </a:solidFill>
                <a:cs typeface="HP Simplified"/>
              </a:rPr>
              <a:pPr defTabSz="685800"/>
              <a:t>‹#›</a:t>
            </a:fld>
            <a:endParaRPr lang="en-US" sz="700" dirty="0">
              <a:solidFill>
                <a:srgbClr val="B9B8BB"/>
              </a:solidFill>
              <a:cs typeface="HP Simplified"/>
            </a:endParaRPr>
          </a:p>
        </p:txBody>
      </p:sp>
      <p:pic>
        <p:nvPicPr>
          <p:cNvPr id="4" name="Picture 3" descr="HP_Blue_RGB_150_SM.png"/>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154691422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Lst>
  <p:timing>
    <p:tnLst>
      <p:par>
        <p:cTn id="1" dur="indefinite" restart="never" nodeType="tmRoot"/>
      </p:par>
    </p:tnLst>
  </p:timing>
  <p:hf hdr="0" ftr="0" dt="0"/>
  <p:txStyles>
    <p:titleStyle>
      <a:lvl1pPr algn="l" defTabSz="457189"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189"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02" rtl="0" eaLnBrk="1" latinLnBrk="0" hangingPunct="1">
        <a:lnSpc>
          <a:spcPct val="100000"/>
        </a:lnSpc>
        <a:spcBef>
          <a:spcPts val="0"/>
        </a:spcBef>
        <a:spcAft>
          <a:spcPts val="400"/>
        </a:spcAft>
        <a:buSzPct val="100000"/>
        <a:buFont typeface="Arial"/>
        <a:buNone/>
        <a:defRPr sz="1600" b="0" i="0" kern="1200">
          <a:solidFill>
            <a:srgbClr val="000000"/>
          </a:solidFill>
          <a:latin typeface="HP Simplified" pitchFamily="34" charset="0"/>
          <a:ea typeface="+mn-ea"/>
          <a:cs typeface="HP Simplified" pitchFamily="34" charset="0"/>
        </a:defRPr>
      </a:lvl2pPr>
      <a:lvl3pPr marL="169859" indent="-169859" algn="l" defTabSz="457189"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05" indent="-180971" algn="l" defTabSz="457189"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889" indent="-150809" algn="l" defTabSz="457189"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5943" indent="0" algn="l" defTabSz="457189"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24" y="313419"/>
            <a:ext cx="8123236" cy="574516"/>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584960"/>
            <a:ext cx="8119872" cy="4293024"/>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12" y="6345071"/>
            <a:ext cx="8012545" cy="304800"/>
          </a:xfrm>
          <a:prstGeom prst="rect">
            <a:avLst/>
          </a:prstGeom>
          <a:noFill/>
        </p:spPr>
        <p:txBody>
          <a:bodyPr wrap="square" rtlCol="0">
            <a:noAutofit/>
          </a:bodyPr>
          <a:lstStyle/>
          <a:p>
            <a:pPr defTabSz="457189">
              <a:defRPr/>
            </a:pPr>
            <a:r>
              <a:rPr lang="en-US" sz="700" dirty="0">
                <a:solidFill>
                  <a:srgbClr val="B9B8BB"/>
                </a:solidFill>
                <a:cs typeface="HP Simplified"/>
              </a:rPr>
              <a:t>© Copyright 2014 Hewlett-Packard Development Company, L.P.  The information contained herein is subject to change without notice.</a:t>
            </a:r>
          </a:p>
        </p:txBody>
      </p:sp>
      <p:sp>
        <p:nvSpPr>
          <p:cNvPr id="8" name="TextBox 7"/>
          <p:cNvSpPr txBox="1"/>
          <p:nvPr/>
        </p:nvSpPr>
        <p:spPr bwMode="gray">
          <a:xfrm>
            <a:off x="329195" y="6384674"/>
            <a:ext cx="323009" cy="199109"/>
          </a:xfrm>
          <a:prstGeom prst="rect">
            <a:avLst/>
          </a:prstGeom>
        </p:spPr>
        <p:txBody>
          <a:bodyPr vert="horz" wrap="none" lIns="0" tIns="45720" rIns="91440" bIns="45720" rtlCol="0" anchor="ctr">
            <a:noAutofit/>
          </a:bodyPr>
          <a:lstStyle/>
          <a:p>
            <a:pPr defTabSz="685800"/>
            <a:fld id="{6C5AF65D-6854-49AF-ABC5-48B5BA0EA842}" type="slidenum">
              <a:rPr lang="en-US" sz="700">
                <a:solidFill>
                  <a:srgbClr val="B9B8BB"/>
                </a:solidFill>
                <a:cs typeface="HP Simplified"/>
              </a:rPr>
              <a:pPr defTabSz="685800"/>
              <a:t>‹#›</a:t>
            </a:fld>
            <a:endParaRPr lang="en-US" sz="700" dirty="0">
              <a:solidFill>
                <a:srgbClr val="B9B8BB"/>
              </a:solidFill>
              <a:cs typeface="HP Simplified"/>
            </a:endParaRPr>
          </a:p>
        </p:txBody>
      </p:sp>
      <p:pic>
        <p:nvPicPr>
          <p:cNvPr id="4" name="Picture 3" descr="HP_Blue_RGB_150_SM.png"/>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25143152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 id="2147483782" r:id="rId35"/>
  </p:sldLayoutIdLst>
  <p:timing>
    <p:tnLst>
      <p:par>
        <p:cTn id="1" dur="indefinite" restart="never" nodeType="tmRoot"/>
      </p:par>
    </p:tnLst>
  </p:timing>
  <p:hf hdr="0" ftr="0" dt="0"/>
  <p:txStyles>
    <p:titleStyle>
      <a:lvl1pPr algn="l" defTabSz="457189"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189"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02" rtl="0" eaLnBrk="1" latinLnBrk="0" hangingPunct="1">
        <a:lnSpc>
          <a:spcPct val="100000"/>
        </a:lnSpc>
        <a:spcBef>
          <a:spcPts val="0"/>
        </a:spcBef>
        <a:spcAft>
          <a:spcPts val="400"/>
        </a:spcAft>
        <a:buSzPct val="100000"/>
        <a:buFont typeface="Arial"/>
        <a:buNone/>
        <a:defRPr sz="1600" b="0" i="0" kern="1200">
          <a:solidFill>
            <a:srgbClr val="000000"/>
          </a:solidFill>
          <a:latin typeface="HP Simplified" pitchFamily="34" charset="0"/>
          <a:ea typeface="+mn-ea"/>
          <a:cs typeface="HP Simplified" pitchFamily="34" charset="0"/>
        </a:defRPr>
      </a:lvl2pPr>
      <a:lvl3pPr marL="169859" indent="-169859" algn="l" defTabSz="457189"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05" indent="-180971" algn="l" defTabSz="457189"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889" indent="-150809" algn="l" defTabSz="457189"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5943" indent="0" algn="l" defTabSz="457189"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9184" y="313419"/>
            <a:ext cx="8123236" cy="574516"/>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29184" y="1584960"/>
            <a:ext cx="8119872" cy="4293024"/>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2" y="6345071"/>
            <a:ext cx="8012545" cy="304800"/>
          </a:xfrm>
          <a:prstGeom prst="rect">
            <a:avLst/>
          </a:prstGeom>
          <a:noFill/>
        </p:spPr>
        <p:txBody>
          <a:bodyPr wrap="square" rtlCol="0">
            <a:noAutofit/>
          </a:bodyPr>
          <a:lstStyle/>
          <a:p>
            <a:pPr>
              <a:defRPr/>
            </a:pPr>
            <a:r>
              <a:rPr lang="en-US" sz="700" dirty="0" smtClean="0">
                <a:solidFill>
                  <a:srgbClr val="B9B8BB"/>
                </a:solidFill>
                <a:cs typeface="HP Simplified"/>
              </a:rPr>
              <a:t>© Copyright 2014 Hewlett-Packard Development Company, L.P.  The information contained herein is subject to change without notice.</a:t>
            </a:r>
          </a:p>
        </p:txBody>
      </p:sp>
      <p:sp>
        <p:nvSpPr>
          <p:cNvPr id="8" name="TextBox 7"/>
          <p:cNvSpPr txBox="1"/>
          <p:nvPr/>
        </p:nvSpPr>
        <p:spPr bwMode="gray">
          <a:xfrm>
            <a:off x="329185" y="6384647"/>
            <a:ext cx="323009" cy="199109"/>
          </a:xfrm>
          <a:prstGeom prst="rect">
            <a:avLst/>
          </a:prstGeom>
        </p:spPr>
        <p:txBody>
          <a:bodyPr vert="horz" wrap="none" lIns="0" tIns="45720" rIns="91440" bIns="45720" rtlCol="0" anchor="ctr">
            <a:noAutofit/>
          </a:bodyPr>
          <a:lstStyle/>
          <a:p>
            <a:pPr defTabSz="914400"/>
            <a:fld id="{6C5AF65D-6854-49AF-ABC5-48B5BA0EA842}" type="slidenum">
              <a:rPr lang="en-US" sz="700" smtClean="0">
                <a:solidFill>
                  <a:srgbClr val="B9B8BB"/>
                </a:solidFill>
                <a:cs typeface="HP Simplified"/>
              </a:rPr>
              <a:pPr defTabSz="914400"/>
              <a:t>‹#›</a:t>
            </a:fld>
            <a:endParaRPr lang="en-US" sz="700" dirty="0" smtClean="0">
              <a:solidFill>
                <a:srgbClr val="B9B8BB"/>
              </a:solidFill>
              <a:cs typeface="HP Simplified"/>
            </a:endParaRPr>
          </a:p>
        </p:txBody>
      </p:sp>
      <p:pic>
        <p:nvPicPr>
          <p:cNvPr id="4" name="Picture 3" descr="HP_Blue_RGB_150_S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pic>
        <p:nvPicPr>
          <p:cNvPr id="10" name="Picture 9"/>
          <p:cNvPicPr>
            <a:picLocks noChangeAspect="1"/>
          </p:cNvPicPr>
          <p:nvPr userDrawn="1"/>
        </p:nvPicPr>
        <p:blipFill>
          <a:blip r:embed="rId15"/>
          <a:stretch>
            <a:fillRect/>
          </a:stretch>
        </p:blipFill>
        <p:spPr>
          <a:xfrm>
            <a:off x="8446391" y="318271"/>
            <a:ext cx="425337" cy="564811"/>
          </a:xfrm>
          <a:prstGeom prst="rect">
            <a:avLst/>
          </a:prstGeom>
        </p:spPr>
      </p:pic>
    </p:spTree>
    <p:extLst>
      <p:ext uri="{BB962C8B-B14F-4D97-AF65-F5344CB8AC3E}">
        <p14:creationId xmlns:p14="http://schemas.microsoft.com/office/powerpoint/2010/main" val="18148884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package" Target="../embeddings/Microsoft_Visio_Drawing2222222211111111.vsdx"/></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package" Target="../embeddings/Microsoft_Visio_Drawing3333333322222244.vsdx"/><Relationship Id="rId3" Type="http://schemas.openxmlformats.org/officeDocument/2006/relationships/notesSlide" Target="../notesSlides/notesSlide13.xml"/><Relationship Id="rId7" Type="http://schemas.openxmlformats.org/officeDocument/2006/relationships/diagramColors" Target="../diagrams/colors1.xml"/><Relationship Id="rId12" Type="http://schemas.openxmlformats.org/officeDocument/2006/relationships/image" Target="../media/image28.emf"/><Relationship Id="rId2" Type="http://schemas.openxmlformats.org/officeDocument/2006/relationships/slideLayout" Target="../slideLayouts/slideLayout3.xml"/><Relationship Id="rId16" Type="http://schemas.openxmlformats.org/officeDocument/2006/relationships/image" Target="../media/image30.emf"/><Relationship Id="rId1" Type="http://schemas.openxmlformats.org/officeDocument/2006/relationships/vmlDrawing" Target="../drawings/vmlDrawing2.vml"/><Relationship Id="rId6" Type="http://schemas.openxmlformats.org/officeDocument/2006/relationships/diagramQuickStyle" Target="../diagrams/quickStyle1.xml"/><Relationship Id="rId11" Type="http://schemas.openxmlformats.org/officeDocument/2006/relationships/package" Target="../embeddings/Microsoft_Visio_Drawing6666666633.vsdx"/><Relationship Id="rId5" Type="http://schemas.openxmlformats.org/officeDocument/2006/relationships/diagramLayout" Target="../diagrams/layout1.xml"/><Relationship Id="rId15" Type="http://schemas.openxmlformats.org/officeDocument/2006/relationships/package" Target="../embeddings/Microsoft_Visio_Drawing4444444433333355.vsdx"/><Relationship Id="rId10" Type="http://schemas.openxmlformats.org/officeDocument/2006/relationships/image" Target="../media/image27.emf"/><Relationship Id="rId4" Type="http://schemas.openxmlformats.org/officeDocument/2006/relationships/diagramData" Target="../diagrams/data1.xml"/><Relationship Id="rId9" Type="http://schemas.openxmlformats.org/officeDocument/2006/relationships/package" Target="../embeddings/Microsoft_Visio_Drawing5555555522.vsdx"/><Relationship Id="rId14" Type="http://schemas.openxmlformats.org/officeDocument/2006/relationships/image" Target="../media/image2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3.xml"/><Relationship Id="rId7" Type="http://schemas.openxmlformats.org/officeDocument/2006/relationships/image" Target="../media/image3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notesSlide" Target="../notesSlides/notesSlide18.xml"/><Relationship Id="rId10" Type="http://schemas.openxmlformats.org/officeDocument/2006/relationships/image" Target="../media/image38.png"/><Relationship Id="rId4" Type="http://schemas.openxmlformats.org/officeDocument/2006/relationships/slideLayout" Target="../slideLayouts/slideLayout3.xml"/><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infoq.com/cn" TargetMode="External"/><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hyperlink" Target="http://e.weibo.com/infoqchina" TargetMode="Externa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3801268"/>
            <a:ext cx="8180294"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dirty="0" smtClean="0"/>
              <a:t>从传统应用到云原生应用的重构</a:t>
            </a:r>
            <a:endParaRPr lang="en-US" altLang="zh-CN" sz="4000" dirty="0" smtClean="0"/>
          </a:p>
          <a:p>
            <a:endParaRPr lang="en-US" altLang="zh-CN" sz="4000" dirty="0" smtClean="0"/>
          </a:p>
          <a:p>
            <a:endParaRPr lang="en-US" altLang="zh-CN" dirty="0"/>
          </a:p>
        </p:txBody>
      </p:sp>
      <p:sp>
        <p:nvSpPr>
          <p:cNvPr id="5" name="Subtitle 2"/>
          <p:cNvSpPr txBox="1">
            <a:spLocks/>
          </p:cNvSpPr>
          <p:nvPr/>
        </p:nvSpPr>
        <p:spPr>
          <a:xfrm>
            <a:off x="713936" y="4751756"/>
            <a:ext cx="6400800" cy="735013"/>
          </a:xfrm>
          <a:prstGeom prst="rect">
            <a:avLst/>
          </a:prstGeom>
        </p:spPr>
        <p:txBody>
          <a:bodyPr/>
          <a:lstStyle>
            <a:defPPr>
              <a:defRPr lang="zh-CN"/>
            </a:defPPr>
            <a:lvl1pPr algn="ctr">
              <a:spcBef>
                <a:spcPct val="0"/>
              </a:spcBef>
              <a:buNone/>
              <a:defRPr sz="4000">
                <a:latin typeface="+mj-lt"/>
                <a:ea typeface="+mj-ea"/>
                <a:cs typeface="+mj-cs"/>
              </a:defRPr>
            </a:lvl1pPr>
          </a:lstStyle>
          <a:p>
            <a:pPr algn="l"/>
            <a:r>
              <a:rPr lang="zh-CN" altLang="en-US" sz="2400" dirty="0" smtClean="0"/>
              <a:t>刘艳凯</a:t>
            </a:r>
            <a:endParaRPr lang="en-US" altLang="zh-CN" sz="2400" dirty="0" smtClean="0"/>
          </a:p>
          <a:p>
            <a:pPr algn="l"/>
            <a:r>
              <a:rPr lang="zh-CN" altLang="en-US" sz="1800" dirty="0" smtClean="0"/>
              <a:t>云计算首席技术</a:t>
            </a:r>
            <a:r>
              <a:rPr lang="zh-CN" altLang="en-US" sz="1800" dirty="0"/>
              <a:t>专家</a:t>
            </a:r>
            <a:endParaRPr lang="en-US" altLang="zh-CN" sz="1800" dirty="0" smtClean="0"/>
          </a:p>
          <a:p>
            <a:pPr algn="l"/>
            <a:r>
              <a:rPr lang="zh-CN" altLang="en-US" sz="1800" dirty="0" smtClean="0"/>
              <a:t>中国惠普云计算集团</a:t>
            </a:r>
            <a:endParaRPr lang="en-US" altLang="zh-CN" sz="1800" dirty="0" smtClean="0"/>
          </a:p>
          <a:p>
            <a:pPr algn="l"/>
            <a:r>
              <a:rPr lang="en-US" altLang="zh-CN" sz="1800" dirty="0" smtClean="0"/>
              <a:t>2015</a:t>
            </a:r>
            <a:r>
              <a:rPr lang="zh-CN" altLang="en-US" sz="1800" dirty="0" smtClean="0"/>
              <a:t>年</a:t>
            </a:r>
            <a:r>
              <a:rPr lang="en-US" altLang="zh-CN" sz="1800" dirty="0" smtClean="0"/>
              <a:t>4</a:t>
            </a:r>
            <a:r>
              <a:rPr lang="zh-CN" altLang="en-US" sz="1800" dirty="0" smtClean="0"/>
              <a:t>月</a:t>
            </a:r>
            <a:endParaRPr lang="zh-CN" alt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err="1" smtClean="0"/>
              <a:t>Openstack</a:t>
            </a:r>
            <a:endParaRPr lang="en-US" sz="3200" dirty="0"/>
          </a:p>
        </p:txBody>
      </p:sp>
      <p:pic>
        <p:nvPicPr>
          <p:cNvPr id="4098" name="Picture 2" descr="http://docs.openstack.org/icehouse/training-guides/content/figures/5/a/figures/image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54" y="1429928"/>
            <a:ext cx="8757047" cy="539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50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How</a:t>
            </a:r>
            <a:endParaRPr lang="zh-CN" altLang="en-US" dirty="0"/>
          </a:p>
        </p:txBody>
      </p:sp>
      <p:sp>
        <p:nvSpPr>
          <p:cNvPr id="3" name="Subtitle 2"/>
          <p:cNvSpPr>
            <a:spLocks noGrp="1"/>
          </p:cNvSpPr>
          <p:nvPr>
            <p:ph type="subTitle" idx="1"/>
          </p:nvPr>
        </p:nvSpPr>
        <p:spPr/>
        <p:txBody>
          <a:bodyPr/>
          <a:lstStyle/>
          <a:p>
            <a:r>
              <a:rPr lang="zh-CN" altLang="en-US" dirty="0" smtClean="0"/>
              <a:t>从“传统”</a:t>
            </a:r>
            <a:r>
              <a:rPr lang="zh-CN" altLang="en-US" dirty="0"/>
              <a:t>到</a:t>
            </a:r>
            <a:r>
              <a:rPr lang="zh-CN" altLang="en-US" dirty="0" smtClean="0"/>
              <a:t>“云原生”</a:t>
            </a:r>
            <a:endParaRPr lang="zh-CN" altLang="en-US" dirty="0"/>
          </a:p>
        </p:txBody>
      </p:sp>
    </p:spTree>
    <p:extLst>
      <p:ext uri="{BB962C8B-B14F-4D97-AF65-F5344CB8AC3E}">
        <p14:creationId xmlns:p14="http://schemas.microsoft.com/office/powerpoint/2010/main" val="1000785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r>
              <a:rPr lang="zh-CN" altLang="en-US" sz="3200" dirty="0" smtClean="0"/>
              <a:t>传统应用</a:t>
            </a:r>
            <a:r>
              <a:rPr lang="zh-CN" altLang="en-US" sz="3200" dirty="0"/>
              <a:t>，</a:t>
            </a:r>
            <a:r>
              <a:rPr lang="zh-CN" altLang="en-US" sz="3200" dirty="0" smtClean="0"/>
              <a:t>如何迁移到云的平台</a:t>
            </a:r>
            <a:endParaRPr lang="en-US" sz="3200" dirty="0"/>
          </a:p>
        </p:txBody>
      </p:sp>
      <p:sp>
        <p:nvSpPr>
          <p:cNvPr id="7" name="Content Placeholder 4"/>
          <p:cNvSpPr txBox="1">
            <a:spLocks/>
          </p:cNvSpPr>
          <p:nvPr/>
        </p:nvSpPr>
        <p:spPr bwMode="black">
          <a:xfrm>
            <a:off x="927694" y="1858216"/>
            <a:ext cx="7230188" cy="3228134"/>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dirty="0">
                <a:solidFill>
                  <a:schemeClr val="accent1"/>
                </a:solidFill>
              </a:rPr>
              <a:t>快速的帮助业务增长</a:t>
            </a:r>
            <a:r>
              <a:rPr lang="en-US" dirty="0">
                <a:solidFill>
                  <a:schemeClr val="accent1"/>
                </a:solidFill>
              </a:rPr>
              <a:t> (Re-Factor or Replace)</a:t>
            </a:r>
          </a:p>
          <a:p>
            <a:pPr lvl="2">
              <a:spcAft>
                <a:spcPts val="200"/>
              </a:spcAft>
            </a:pPr>
            <a:r>
              <a:rPr lang="zh-CN" altLang="en-US" sz="1800" dirty="0" smtClean="0"/>
              <a:t>把一个旧的非核心应用替换或者优化为</a:t>
            </a:r>
            <a:r>
              <a:rPr lang="en-US" altLang="zh-CN" sz="1800" dirty="0" err="1" smtClean="0"/>
              <a:t>SaaS</a:t>
            </a:r>
            <a:r>
              <a:rPr lang="zh-CN" altLang="en-US" sz="1800" dirty="0" smtClean="0"/>
              <a:t>应用</a:t>
            </a:r>
            <a:endParaRPr lang="en-US" altLang="zh-CN" sz="1800" dirty="0" smtClean="0"/>
          </a:p>
          <a:p>
            <a:endParaRPr lang="en-US" altLang="zh-CN" dirty="0">
              <a:solidFill>
                <a:schemeClr val="accent1"/>
              </a:solidFill>
            </a:endParaRPr>
          </a:p>
          <a:p>
            <a:endParaRPr lang="en-US" altLang="zh-CN" dirty="0" smtClean="0">
              <a:solidFill>
                <a:schemeClr val="accent1"/>
              </a:solidFill>
            </a:endParaRPr>
          </a:p>
          <a:p>
            <a:r>
              <a:rPr lang="zh-CN" altLang="en-US" dirty="0" smtClean="0">
                <a:solidFill>
                  <a:schemeClr val="accent1"/>
                </a:solidFill>
              </a:rPr>
              <a:t>快速</a:t>
            </a:r>
            <a:r>
              <a:rPr lang="zh-CN" altLang="en-US" dirty="0">
                <a:solidFill>
                  <a:schemeClr val="accent1"/>
                </a:solidFill>
              </a:rPr>
              <a:t>降低</a:t>
            </a:r>
            <a:r>
              <a:rPr lang="en-US" altLang="zh-CN" dirty="0">
                <a:solidFill>
                  <a:schemeClr val="accent1"/>
                </a:solidFill>
              </a:rPr>
              <a:t>IT</a:t>
            </a:r>
            <a:r>
              <a:rPr lang="zh-CN" altLang="en-US" dirty="0">
                <a:solidFill>
                  <a:schemeClr val="accent1"/>
                </a:solidFill>
              </a:rPr>
              <a:t>运维成本</a:t>
            </a:r>
            <a:r>
              <a:rPr lang="en-US" dirty="0">
                <a:solidFill>
                  <a:schemeClr val="accent1"/>
                </a:solidFill>
              </a:rPr>
              <a:t> (Re-Host)</a:t>
            </a:r>
          </a:p>
          <a:p>
            <a:pPr lvl="2">
              <a:spcAft>
                <a:spcPts val="200"/>
              </a:spcAft>
            </a:pPr>
            <a:r>
              <a:rPr lang="zh-CN" altLang="en-US" sz="1800" dirty="0" smtClean="0"/>
              <a:t>将现有应用按照原样迁移到云平台上</a:t>
            </a:r>
            <a:endParaRPr lang="en-US" altLang="zh-CN" sz="1800" dirty="0" smtClean="0"/>
          </a:p>
          <a:p>
            <a:endParaRPr lang="en-US" altLang="zh-CN" dirty="0">
              <a:solidFill>
                <a:schemeClr val="accent1"/>
              </a:solidFill>
            </a:endParaRPr>
          </a:p>
          <a:p>
            <a:endParaRPr lang="en-US" altLang="zh-CN" dirty="0" smtClean="0">
              <a:solidFill>
                <a:schemeClr val="accent1"/>
              </a:solidFill>
            </a:endParaRPr>
          </a:p>
          <a:p>
            <a:r>
              <a:rPr lang="zh-CN" altLang="en-US" dirty="0" smtClean="0">
                <a:solidFill>
                  <a:schemeClr val="accent1"/>
                </a:solidFill>
              </a:rPr>
              <a:t>从</a:t>
            </a:r>
            <a:r>
              <a:rPr lang="zh-CN" altLang="en-US" dirty="0">
                <a:solidFill>
                  <a:schemeClr val="accent1"/>
                </a:solidFill>
              </a:rPr>
              <a:t>历史投资中挖掘出最大</a:t>
            </a:r>
            <a:r>
              <a:rPr lang="zh-CN" altLang="en-US" dirty="0" smtClean="0">
                <a:solidFill>
                  <a:schemeClr val="accent1"/>
                </a:solidFill>
              </a:rPr>
              <a:t>价值</a:t>
            </a:r>
            <a:endParaRPr lang="en-US" altLang="zh-CN" dirty="0" smtClean="0">
              <a:solidFill>
                <a:schemeClr val="accent1"/>
              </a:solidFill>
            </a:endParaRPr>
          </a:p>
          <a:p>
            <a:r>
              <a:rPr lang="zh-CN" altLang="en-US" dirty="0" smtClean="0">
                <a:solidFill>
                  <a:schemeClr val="accent1"/>
                </a:solidFill>
              </a:rPr>
              <a:t> </a:t>
            </a:r>
            <a:r>
              <a:rPr lang="en-US" dirty="0" smtClean="0">
                <a:solidFill>
                  <a:schemeClr val="accent1"/>
                </a:solidFill>
              </a:rPr>
              <a:t> </a:t>
            </a:r>
            <a:r>
              <a:rPr lang="en-US" dirty="0">
                <a:solidFill>
                  <a:schemeClr val="accent1"/>
                </a:solidFill>
              </a:rPr>
              <a:t>(Re-Architect)</a:t>
            </a:r>
          </a:p>
          <a:p>
            <a:pPr lvl="2">
              <a:spcAft>
                <a:spcPts val="200"/>
              </a:spcAft>
            </a:pPr>
            <a:r>
              <a:rPr lang="zh-CN" altLang="en-US" sz="1800" dirty="0" smtClean="0"/>
              <a:t>将现有核心应用重新架构为</a:t>
            </a:r>
            <a:endParaRPr lang="en-US" altLang="zh-CN" sz="1800" dirty="0" smtClean="0"/>
          </a:p>
          <a:p>
            <a:pPr marL="0" lvl="2" indent="0">
              <a:spcAft>
                <a:spcPts val="200"/>
              </a:spcAft>
              <a:buNone/>
            </a:pPr>
            <a:r>
              <a:rPr lang="zh-CN" altLang="en-US" sz="1800" dirty="0" smtClean="0"/>
              <a:t>松耦合，模块化的</a:t>
            </a:r>
            <a:r>
              <a:rPr lang="zh-CN" altLang="en-US" sz="1800" b="1" dirty="0" smtClean="0">
                <a:solidFill>
                  <a:schemeClr val="tx2">
                    <a:lumMod val="60000"/>
                    <a:lumOff val="40000"/>
                  </a:schemeClr>
                </a:solidFill>
              </a:rPr>
              <a:t>云原生应用</a:t>
            </a:r>
            <a:endParaRPr lang="en-US" altLang="zh-CN" sz="1800" b="1" dirty="0" smtClean="0">
              <a:solidFill>
                <a:schemeClr val="tx2">
                  <a:lumMod val="60000"/>
                  <a:lumOff val="40000"/>
                </a:schemeClr>
              </a:solidFill>
            </a:endParaRPr>
          </a:p>
        </p:txBody>
      </p:sp>
      <p:grpSp>
        <p:nvGrpSpPr>
          <p:cNvPr id="8" name="Group 7"/>
          <p:cNvGrpSpPr/>
          <p:nvPr/>
        </p:nvGrpSpPr>
        <p:grpSpPr>
          <a:xfrm>
            <a:off x="4683314" y="2826934"/>
            <a:ext cx="4317249" cy="3621769"/>
            <a:chOff x="1573770" y="1356049"/>
            <a:chExt cx="5026083" cy="3188547"/>
          </a:xfrm>
        </p:grpSpPr>
        <p:sp>
          <p:nvSpPr>
            <p:cNvPr id="9" name="Rectangle 8"/>
            <p:cNvSpPr/>
            <p:nvPr/>
          </p:nvSpPr>
          <p:spPr>
            <a:xfrm>
              <a:off x="2109900" y="2842375"/>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en-US" b="1" dirty="0"/>
                <a:t>Re-Host</a:t>
              </a:r>
            </a:p>
          </p:txBody>
        </p:sp>
        <p:sp>
          <p:nvSpPr>
            <p:cNvPr id="10" name="Rectangle 9"/>
            <p:cNvSpPr/>
            <p:nvPr/>
          </p:nvSpPr>
          <p:spPr>
            <a:xfrm>
              <a:off x="4330100" y="2846606"/>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r"/>
              <a:r>
                <a:rPr lang="en-US" b="1" dirty="0"/>
                <a:t>Re-Factor</a:t>
              </a:r>
            </a:p>
          </p:txBody>
        </p:sp>
        <p:sp>
          <p:nvSpPr>
            <p:cNvPr id="11" name="Rectangle 10"/>
            <p:cNvSpPr/>
            <p:nvPr/>
          </p:nvSpPr>
          <p:spPr>
            <a:xfrm>
              <a:off x="2109900" y="1484929"/>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t>Replace</a:t>
              </a:r>
            </a:p>
          </p:txBody>
        </p:sp>
        <p:sp>
          <p:nvSpPr>
            <p:cNvPr id="12" name="Rectangle 11"/>
            <p:cNvSpPr/>
            <p:nvPr/>
          </p:nvSpPr>
          <p:spPr>
            <a:xfrm>
              <a:off x="4330101" y="1489160"/>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en-US" b="1" dirty="0"/>
                <a:t>Re-Architect</a:t>
              </a:r>
            </a:p>
          </p:txBody>
        </p:sp>
        <p:sp>
          <p:nvSpPr>
            <p:cNvPr id="13" name="TextBox 12"/>
            <p:cNvSpPr txBox="1"/>
            <p:nvPr/>
          </p:nvSpPr>
          <p:spPr>
            <a:xfrm rot="16200000">
              <a:off x="633053" y="2703383"/>
              <a:ext cx="2311406" cy="429971"/>
            </a:xfrm>
            <a:prstGeom prst="rect">
              <a:avLst/>
            </a:prstGeom>
            <a:noFill/>
          </p:spPr>
          <p:txBody>
            <a:bodyPr wrap="square" rtlCol="0">
              <a:spAutoFit/>
            </a:bodyPr>
            <a:lstStyle/>
            <a:p>
              <a:pPr algn="ctr"/>
              <a:r>
                <a:rPr lang="zh-CN" altLang="en-US" dirty="0" smtClean="0"/>
                <a:t>价值</a:t>
              </a:r>
              <a:endParaRPr lang="en-US" dirty="0"/>
            </a:p>
          </p:txBody>
        </p:sp>
        <p:cxnSp>
          <p:nvCxnSpPr>
            <p:cNvPr id="14" name="Straight Arrow Connector 13"/>
            <p:cNvCxnSpPr/>
            <p:nvPr/>
          </p:nvCxnSpPr>
          <p:spPr>
            <a:xfrm flipH="1" flipV="1">
              <a:off x="2031939" y="1356049"/>
              <a:ext cx="10337" cy="2873926"/>
            </a:xfrm>
            <a:prstGeom prst="straightConnector1">
              <a:avLst/>
            </a:prstGeom>
            <a:ln>
              <a:solidFill>
                <a:srgbClr val="C094BF"/>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a:off x="2048915" y="4212951"/>
              <a:ext cx="4550938" cy="0"/>
            </a:xfrm>
            <a:prstGeom prst="straightConnector1">
              <a:avLst/>
            </a:prstGeom>
            <a:ln>
              <a:solidFill>
                <a:schemeClr val="accent5"/>
              </a:solidFill>
              <a:tailEnd type="arrow"/>
            </a:ln>
            <a:effectLst/>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2609104" y="4219442"/>
              <a:ext cx="3598879" cy="325154"/>
            </a:xfrm>
            <a:prstGeom prst="rect">
              <a:avLst/>
            </a:prstGeom>
            <a:noFill/>
          </p:spPr>
          <p:txBody>
            <a:bodyPr wrap="square" rtlCol="0">
              <a:spAutoFit/>
            </a:bodyPr>
            <a:lstStyle/>
            <a:p>
              <a:pPr algn="ctr"/>
              <a:r>
                <a:rPr lang="zh-CN" altLang="en-US" dirty="0"/>
                <a:t>风险</a:t>
              </a:r>
              <a:endParaRPr lang="en-US" dirty="0"/>
            </a:p>
          </p:txBody>
        </p:sp>
      </p:grpSp>
      <p:grpSp>
        <p:nvGrpSpPr>
          <p:cNvPr id="17" name="Group 16"/>
          <p:cNvGrpSpPr/>
          <p:nvPr/>
        </p:nvGrpSpPr>
        <p:grpSpPr>
          <a:xfrm>
            <a:off x="456010" y="1877436"/>
            <a:ext cx="291692" cy="236200"/>
            <a:chOff x="2109900" y="1484929"/>
            <a:chExt cx="4375497" cy="2664682"/>
          </a:xfrm>
        </p:grpSpPr>
        <p:sp>
          <p:nvSpPr>
            <p:cNvPr id="18" name="Rectangle 17"/>
            <p:cNvSpPr/>
            <p:nvPr/>
          </p:nvSpPr>
          <p:spPr>
            <a:xfrm>
              <a:off x="2109900" y="2842375"/>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endParaRPr lang="en-US" sz="1400" b="1" dirty="0"/>
            </a:p>
          </p:txBody>
        </p:sp>
        <p:sp>
          <p:nvSpPr>
            <p:cNvPr id="19" name="Rectangle 18"/>
            <p:cNvSpPr/>
            <p:nvPr/>
          </p:nvSpPr>
          <p:spPr>
            <a:xfrm>
              <a:off x="4330101" y="2846606"/>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r"/>
              <a:endParaRPr lang="en-US" sz="1400" b="1" dirty="0"/>
            </a:p>
          </p:txBody>
        </p:sp>
        <p:sp>
          <p:nvSpPr>
            <p:cNvPr id="20" name="Rectangle 19"/>
            <p:cNvSpPr/>
            <p:nvPr/>
          </p:nvSpPr>
          <p:spPr>
            <a:xfrm>
              <a:off x="2109900" y="1484929"/>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400" b="1" dirty="0"/>
            </a:p>
          </p:txBody>
        </p:sp>
        <p:sp>
          <p:nvSpPr>
            <p:cNvPr id="21" name="Rectangle 20"/>
            <p:cNvSpPr/>
            <p:nvPr/>
          </p:nvSpPr>
          <p:spPr>
            <a:xfrm>
              <a:off x="4330101" y="1489160"/>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endParaRPr lang="en-US" sz="1400" b="1" dirty="0"/>
            </a:p>
          </p:txBody>
        </p:sp>
      </p:grpSp>
      <p:grpSp>
        <p:nvGrpSpPr>
          <p:cNvPr id="22" name="Group 21"/>
          <p:cNvGrpSpPr/>
          <p:nvPr/>
        </p:nvGrpSpPr>
        <p:grpSpPr>
          <a:xfrm>
            <a:off x="456010" y="3170696"/>
            <a:ext cx="291692" cy="236200"/>
            <a:chOff x="2109900" y="1484929"/>
            <a:chExt cx="4375497" cy="2664682"/>
          </a:xfrm>
        </p:grpSpPr>
        <p:sp>
          <p:nvSpPr>
            <p:cNvPr id="23" name="Rectangle 22"/>
            <p:cNvSpPr/>
            <p:nvPr/>
          </p:nvSpPr>
          <p:spPr>
            <a:xfrm>
              <a:off x="2109900" y="2842375"/>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endParaRPr lang="en-US" sz="1400" b="1" dirty="0"/>
            </a:p>
          </p:txBody>
        </p:sp>
        <p:sp>
          <p:nvSpPr>
            <p:cNvPr id="24" name="Rectangle 23"/>
            <p:cNvSpPr/>
            <p:nvPr/>
          </p:nvSpPr>
          <p:spPr>
            <a:xfrm>
              <a:off x="4330101" y="2846606"/>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r"/>
              <a:endParaRPr lang="en-US" sz="1400" b="1" dirty="0"/>
            </a:p>
          </p:txBody>
        </p:sp>
        <p:sp>
          <p:nvSpPr>
            <p:cNvPr id="25" name="Rectangle 24"/>
            <p:cNvSpPr/>
            <p:nvPr/>
          </p:nvSpPr>
          <p:spPr>
            <a:xfrm>
              <a:off x="2109900" y="1484929"/>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400" b="1" dirty="0"/>
            </a:p>
          </p:txBody>
        </p:sp>
        <p:sp>
          <p:nvSpPr>
            <p:cNvPr id="26" name="Rectangle 25"/>
            <p:cNvSpPr/>
            <p:nvPr/>
          </p:nvSpPr>
          <p:spPr>
            <a:xfrm>
              <a:off x="4330101" y="1489160"/>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endParaRPr lang="en-US" sz="1400" b="1" dirty="0"/>
            </a:p>
          </p:txBody>
        </p:sp>
      </p:grpSp>
      <p:grpSp>
        <p:nvGrpSpPr>
          <p:cNvPr id="27" name="Group 26"/>
          <p:cNvGrpSpPr/>
          <p:nvPr/>
        </p:nvGrpSpPr>
        <p:grpSpPr>
          <a:xfrm>
            <a:off x="440806" y="4468995"/>
            <a:ext cx="291692" cy="236200"/>
            <a:chOff x="2109900" y="1484929"/>
            <a:chExt cx="4375497" cy="2664682"/>
          </a:xfrm>
        </p:grpSpPr>
        <p:sp>
          <p:nvSpPr>
            <p:cNvPr id="28" name="Rectangle 27"/>
            <p:cNvSpPr/>
            <p:nvPr/>
          </p:nvSpPr>
          <p:spPr>
            <a:xfrm>
              <a:off x="2109900" y="2842375"/>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endParaRPr lang="en-US" sz="1400" b="1" dirty="0"/>
            </a:p>
          </p:txBody>
        </p:sp>
        <p:sp>
          <p:nvSpPr>
            <p:cNvPr id="29" name="Rectangle 28"/>
            <p:cNvSpPr/>
            <p:nvPr/>
          </p:nvSpPr>
          <p:spPr>
            <a:xfrm>
              <a:off x="4330101" y="2846606"/>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r"/>
              <a:endParaRPr lang="en-US" sz="1400" b="1" dirty="0"/>
            </a:p>
          </p:txBody>
        </p:sp>
        <p:sp>
          <p:nvSpPr>
            <p:cNvPr id="30" name="Rectangle 29"/>
            <p:cNvSpPr/>
            <p:nvPr/>
          </p:nvSpPr>
          <p:spPr>
            <a:xfrm>
              <a:off x="2109900" y="1484929"/>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400" b="1" dirty="0"/>
            </a:p>
          </p:txBody>
        </p:sp>
        <p:sp>
          <p:nvSpPr>
            <p:cNvPr id="31" name="Rectangle 30"/>
            <p:cNvSpPr/>
            <p:nvPr/>
          </p:nvSpPr>
          <p:spPr>
            <a:xfrm>
              <a:off x="4330101" y="1489160"/>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endParaRPr lang="en-US" sz="1400" b="1" dirty="0"/>
            </a:p>
          </p:txBody>
        </p:sp>
      </p:grpSp>
    </p:spTree>
    <p:extLst>
      <p:ext uri="{BB962C8B-B14F-4D97-AF65-F5344CB8AC3E}">
        <p14:creationId xmlns:p14="http://schemas.microsoft.com/office/powerpoint/2010/main" val="1146547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a:spLocks noGrp="1"/>
          </p:cNvSpPr>
          <p:nvPr>
            <p:ph type="title"/>
          </p:nvPr>
        </p:nvSpPr>
        <p:spPr/>
        <p:txBody>
          <a:bodyPr>
            <a:normAutofit/>
          </a:bodyPr>
          <a:lstStyle/>
          <a:p>
            <a:r>
              <a:rPr lang="zh-CN" altLang="en-US" sz="3200" dirty="0" smtClean="0"/>
              <a:t>从传统应用到云原生应用的重构之一</a:t>
            </a:r>
            <a:endParaRPr lang="en-US" sz="3200" dirty="0"/>
          </a:p>
        </p:txBody>
      </p:sp>
      <p:grpSp>
        <p:nvGrpSpPr>
          <p:cNvPr id="10" name="组合 9"/>
          <p:cNvGrpSpPr/>
          <p:nvPr/>
        </p:nvGrpSpPr>
        <p:grpSpPr>
          <a:xfrm>
            <a:off x="4858173" y="4612055"/>
            <a:ext cx="3915776" cy="1772384"/>
            <a:chOff x="439213" y="4631553"/>
            <a:chExt cx="3915776" cy="1772384"/>
          </a:xfrm>
        </p:grpSpPr>
        <p:pic>
          <p:nvPicPr>
            <p:cNvPr id="80" name="Picture 79"/>
            <p:cNvPicPr>
              <a:picLocks noChangeAspect="1"/>
            </p:cNvPicPr>
            <p:nvPr/>
          </p:nvPicPr>
          <p:blipFill>
            <a:blip r:embed="rId3"/>
            <a:stretch>
              <a:fillRect/>
            </a:stretch>
          </p:blipFill>
          <p:spPr>
            <a:xfrm>
              <a:off x="457200" y="4631553"/>
              <a:ext cx="3897789" cy="536425"/>
            </a:xfrm>
            <a:prstGeom prst="rect">
              <a:avLst/>
            </a:prstGeom>
          </p:spPr>
        </p:pic>
        <p:sp>
          <p:nvSpPr>
            <p:cNvPr id="85" name="Rectangle 84"/>
            <p:cNvSpPr/>
            <p:nvPr/>
          </p:nvSpPr>
          <p:spPr>
            <a:xfrm>
              <a:off x="439213" y="5572940"/>
              <a:ext cx="3396695" cy="830997"/>
            </a:xfrm>
            <a:prstGeom prst="rect">
              <a:avLst/>
            </a:prstGeom>
          </p:spPr>
          <p:txBody>
            <a:bodyPr wrap="square">
              <a:spAutoFit/>
            </a:bodyPr>
            <a:lstStyle/>
            <a:p>
              <a:r>
                <a:rPr lang="zh-CN" altLang="en-US" sz="1600" dirty="0" smtClean="0"/>
                <a:t>传输错误和访问瓶颈是</a:t>
              </a:r>
              <a:r>
                <a:rPr lang="zh-CN" altLang="en-US" sz="1600" dirty="0"/>
                <a:t>不可避免的；</a:t>
              </a:r>
              <a:endParaRPr lang="en-US" altLang="zh-CN" sz="1600" dirty="0"/>
            </a:p>
            <a:p>
              <a:r>
                <a:rPr lang="zh-CN" altLang="en-US" sz="1600" dirty="0"/>
                <a:t>应用不应该简单的操作失败，而是应该</a:t>
              </a:r>
              <a:r>
                <a:rPr lang="zh-CN" altLang="en-US" sz="1600" b="1" dirty="0">
                  <a:solidFill>
                    <a:srgbClr val="00B0F0"/>
                  </a:solidFill>
                </a:rPr>
                <a:t>重试</a:t>
              </a:r>
              <a:endParaRPr lang="en-US" sz="1600" b="1" dirty="0">
                <a:solidFill>
                  <a:srgbClr val="00B0F0"/>
                </a:solidFill>
              </a:endParaRPr>
            </a:p>
          </p:txBody>
        </p:sp>
      </p:grpSp>
      <p:grpSp>
        <p:nvGrpSpPr>
          <p:cNvPr id="8" name="组合 7"/>
          <p:cNvGrpSpPr/>
          <p:nvPr/>
        </p:nvGrpSpPr>
        <p:grpSpPr>
          <a:xfrm>
            <a:off x="4914831" y="2003903"/>
            <a:ext cx="3792429" cy="1885792"/>
            <a:chOff x="4924569" y="4493874"/>
            <a:chExt cx="3792429" cy="1885792"/>
          </a:xfrm>
        </p:grpSpPr>
        <p:pic>
          <p:nvPicPr>
            <p:cNvPr id="79" name="Picture 78"/>
            <p:cNvPicPr>
              <a:picLocks noChangeAspect="1"/>
            </p:cNvPicPr>
            <p:nvPr/>
          </p:nvPicPr>
          <p:blipFill>
            <a:blip r:embed="rId4"/>
            <a:stretch>
              <a:fillRect/>
            </a:stretch>
          </p:blipFill>
          <p:spPr>
            <a:xfrm>
              <a:off x="4924569" y="4493874"/>
              <a:ext cx="3792429" cy="746936"/>
            </a:xfrm>
            <a:prstGeom prst="rect">
              <a:avLst/>
            </a:prstGeom>
          </p:spPr>
        </p:pic>
        <p:sp>
          <p:nvSpPr>
            <p:cNvPr id="86" name="Rectangle 85"/>
            <p:cNvSpPr/>
            <p:nvPr/>
          </p:nvSpPr>
          <p:spPr>
            <a:xfrm>
              <a:off x="4930637" y="5548669"/>
              <a:ext cx="3483339" cy="830997"/>
            </a:xfrm>
            <a:prstGeom prst="rect">
              <a:avLst/>
            </a:prstGeom>
          </p:spPr>
          <p:txBody>
            <a:bodyPr wrap="square">
              <a:spAutoFit/>
            </a:bodyPr>
            <a:lstStyle/>
            <a:p>
              <a:r>
                <a:rPr lang="zh-CN" altLang="en-US" sz="1600" dirty="0" smtClean="0"/>
                <a:t>应用模块实现松耦合，小型化；</a:t>
              </a:r>
              <a:endParaRPr lang="en-US" altLang="zh-CN" sz="1600" dirty="0" smtClean="0"/>
            </a:p>
            <a:p>
              <a:r>
                <a:rPr lang="zh-CN" altLang="en-US" sz="1600" dirty="0" smtClean="0"/>
                <a:t>微服务或模块间通信使用轻量级的通信协议，如</a:t>
              </a:r>
              <a:r>
                <a:rPr lang="en-US" altLang="zh-CN" sz="1600" dirty="0" smtClean="0"/>
                <a:t>REST</a:t>
              </a:r>
              <a:r>
                <a:rPr lang="zh-CN" altLang="en-US" sz="1600" dirty="0" smtClean="0"/>
                <a:t>或</a:t>
              </a:r>
              <a:r>
                <a:rPr lang="en-US" altLang="zh-CN" sz="1600" dirty="0" err="1" smtClean="0"/>
                <a:t>RabbitMQ</a:t>
              </a:r>
              <a:r>
                <a:rPr lang="en-US" altLang="zh-CN" sz="1600" dirty="0" smtClean="0"/>
                <a:t>/</a:t>
              </a:r>
              <a:r>
                <a:rPr lang="en-US" altLang="zh-CN" sz="1600" dirty="0" err="1" smtClean="0"/>
                <a:t>ZeroMQ</a:t>
              </a:r>
              <a:endParaRPr lang="en-US" altLang="zh-CN" sz="1600" dirty="0"/>
            </a:p>
          </p:txBody>
        </p:sp>
      </p:grpSp>
      <p:cxnSp>
        <p:nvCxnSpPr>
          <p:cNvPr id="3" name="直接连接符 2"/>
          <p:cNvCxnSpPr/>
          <p:nvPr/>
        </p:nvCxnSpPr>
        <p:spPr>
          <a:xfrm>
            <a:off x="-19878" y="4226590"/>
            <a:ext cx="91638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直接连接符 4"/>
          <p:cNvCxnSpPr/>
          <p:nvPr/>
        </p:nvCxnSpPr>
        <p:spPr>
          <a:xfrm>
            <a:off x="4572000" y="1763355"/>
            <a:ext cx="0" cy="5108713"/>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83"/>
          <p:cNvSpPr/>
          <p:nvPr/>
        </p:nvSpPr>
        <p:spPr>
          <a:xfrm>
            <a:off x="685484" y="3576876"/>
            <a:ext cx="3527880" cy="584775"/>
          </a:xfrm>
          <a:prstGeom prst="rect">
            <a:avLst/>
          </a:prstGeom>
        </p:spPr>
        <p:txBody>
          <a:bodyPr wrap="square">
            <a:spAutoFit/>
          </a:bodyPr>
          <a:lstStyle/>
          <a:p>
            <a:r>
              <a:rPr lang="zh-CN" altLang="en-US" sz="1600" dirty="0" smtClean="0"/>
              <a:t>把应用解耦为线程级的</a:t>
            </a:r>
            <a:r>
              <a:rPr lang="zh-CN" altLang="en-US" sz="1600" b="1" dirty="0" smtClean="0">
                <a:solidFill>
                  <a:srgbClr val="00B0F0"/>
                </a:solidFill>
              </a:rPr>
              <a:t>微服务</a:t>
            </a:r>
            <a:r>
              <a:rPr lang="zh-CN" altLang="en-US" sz="1600" dirty="0" smtClean="0"/>
              <a:t>，独立部署，有明确的边界</a:t>
            </a:r>
            <a:endParaRPr lang="en-US" altLang="zh-CN" sz="1600" dirty="0" smtClean="0"/>
          </a:p>
        </p:txBody>
      </p:sp>
      <p:grpSp>
        <p:nvGrpSpPr>
          <p:cNvPr id="14" name="组合 13"/>
          <p:cNvGrpSpPr/>
          <p:nvPr/>
        </p:nvGrpSpPr>
        <p:grpSpPr>
          <a:xfrm>
            <a:off x="694910" y="1822600"/>
            <a:ext cx="2885300" cy="1670572"/>
            <a:chOff x="308168" y="1316289"/>
            <a:chExt cx="8267348" cy="4786744"/>
          </a:xfrm>
        </p:grpSpPr>
        <p:grpSp>
          <p:nvGrpSpPr>
            <p:cNvPr id="15" name="Group 33"/>
            <p:cNvGrpSpPr/>
            <p:nvPr/>
          </p:nvGrpSpPr>
          <p:grpSpPr>
            <a:xfrm>
              <a:off x="2648233" y="1316289"/>
              <a:ext cx="2159745" cy="1381990"/>
              <a:chOff x="2609682" y="2223655"/>
              <a:chExt cx="2159745" cy="1381990"/>
            </a:xfrm>
          </p:grpSpPr>
          <p:sp>
            <p:nvSpPr>
              <p:cNvPr id="73" name="Rounded Rectangle 21"/>
              <p:cNvSpPr/>
              <p:nvPr/>
            </p:nvSpPr>
            <p:spPr>
              <a:xfrm>
                <a:off x="2609682" y="2223655"/>
                <a:ext cx="2159745" cy="1381990"/>
              </a:xfrm>
              <a:prstGeom prst="roundRect">
                <a:avLst/>
              </a:prstGeom>
              <a:solidFill>
                <a:srgbClr val="99D5EF"/>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74" name="Can 8"/>
              <p:cNvSpPr/>
              <p:nvPr/>
            </p:nvSpPr>
            <p:spPr>
              <a:xfrm>
                <a:off x="4101610" y="2344897"/>
                <a:ext cx="511951" cy="500612"/>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75" name="Rounded Rectangle 10"/>
              <p:cNvSpPr/>
              <p:nvPr/>
            </p:nvSpPr>
            <p:spPr>
              <a:xfrm>
                <a:off x="3270339" y="2344911"/>
                <a:ext cx="709140" cy="500584"/>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76" name="Rounded Rectangle 11"/>
              <p:cNvSpPr/>
              <p:nvPr/>
            </p:nvSpPr>
            <p:spPr>
              <a:xfrm>
                <a:off x="3270339" y="2985683"/>
                <a:ext cx="709140" cy="500584"/>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77" name="Can 12"/>
              <p:cNvSpPr/>
              <p:nvPr/>
            </p:nvSpPr>
            <p:spPr>
              <a:xfrm>
                <a:off x="4101610" y="2985669"/>
                <a:ext cx="511951" cy="500612"/>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81" name="Rounded Rectangle 13"/>
              <p:cNvSpPr/>
              <p:nvPr/>
            </p:nvSpPr>
            <p:spPr>
              <a:xfrm>
                <a:off x="2609682" y="2774505"/>
                <a:ext cx="399728" cy="282169"/>
              </a:xfrm>
              <a:prstGeom prst="roundRect">
                <a:avLst/>
              </a:prstGeom>
              <a:solidFill>
                <a:srgbClr val="82298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cxnSp>
            <p:nvCxnSpPr>
              <p:cNvPr id="83" name="Curved Connector 14"/>
              <p:cNvCxnSpPr>
                <a:stCxn id="81" idx="3"/>
                <a:endCxn id="75" idx="1"/>
              </p:cNvCxnSpPr>
              <p:nvPr/>
            </p:nvCxnSpPr>
            <p:spPr>
              <a:xfrm flipV="1">
                <a:off x="3009410" y="2595203"/>
                <a:ext cx="260929" cy="320387"/>
              </a:xfrm>
              <a:prstGeom prst="curvedConnector3">
                <a:avLst/>
              </a:prstGeom>
              <a:noFill/>
              <a:ln w="19050" cap="flat" cmpd="sng" algn="ctr">
                <a:solidFill>
                  <a:sysClr val="windowText" lastClr="000000"/>
                </a:solidFill>
                <a:prstDash val="solid"/>
                <a:miter lim="800000"/>
                <a:tailEnd type="triangle"/>
              </a:ln>
              <a:effectLst/>
            </p:spPr>
          </p:cxnSp>
          <p:cxnSp>
            <p:nvCxnSpPr>
              <p:cNvPr id="88" name="Curved Connector 16"/>
              <p:cNvCxnSpPr>
                <a:stCxn id="81" idx="3"/>
                <a:endCxn id="76" idx="1"/>
              </p:cNvCxnSpPr>
              <p:nvPr/>
            </p:nvCxnSpPr>
            <p:spPr>
              <a:xfrm>
                <a:off x="3009410" y="2915590"/>
                <a:ext cx="260929" cy="320385"/>
              </a:xfrm>
              <a:prstGeom prst="curvedConnector3">
                <a:avLst/>
              </a:prstGeom>
              <a:noFill/>
              <a:ln w="19050" cap="flat" cmpd="sng" algn="ctr">
                <a:solidFill>
                  <a:sysClr val="windowText" lastClr="000000"/>
                </a:solidFill>
                <a:prstDash val="solid"/>
                <a:miter lim="800000"/>
                <a:tailEnd type="triangle"/>
              </a:ln>
              <a:effectLst/>
            </p:spPr>
          </p:cxnSp>
          <p:cxnSp>
            <p:nvCxnSpPr>
              <p:cNvPr id="89" name="Straight Connector 18"/>
              <p:cNvCxnSpPr>
                <a:stCxn id="75" idx="3"/>
                <a:endCxn id="74" idx="2"/>
              </p:cNvCxnSpPr>
              <p:nvPr/>
            </p:nvCxnSpPr>
            <p:spPr>
              <a:xfrm>
                <a:off x="3979479" y="2595203"/>
                <a:ext cx="122131" cy="0"/>
              </a:xfrm>
              <a:prstGeom prst="line">
                <a:avLst/>
              </a:prstGeom>
              <a:noFill/>
              <a:ln w="19050" cap="flat" cmpd="sng" algn="ctr">
                <a:solidFill>
                  <a:sysClr val="windowText" lastClr="000000"/>
                </a:solidFill>
                <a:prstDash val="solid"/>
                <a:miter lim="800000"/>
              </a:ln>
              <a:effectLst/>
            </p:spPr>
          </p:cxnSp>
          <p:cxnSp>
            <p:nvCxnSpPr>
              <p:cNvPr id="90" name="Straight Connector 20"/>
              <p:cNvCxnSpPr>
                <a:stCxn id="76" idx="3"/>
                <a:endCxn id="77" idx="2"/>
              </p:cNvCxnSpPr>
              <p:nvPr/>
            </p:nvCxnSpPr>
            <p:spPr>
              <a:xfrm>
                <a:off x="3979479" y="3235975"/>
                <a:ext cx="122131" cy="0"/>
              </a:xfrm>
              <a:prstGeom prst="line">
                <a:avLst/>
              </a:prstGeom>
              <a:noFill/>
              <a:ln w="19050" cap="flat" cmpd="sng" algn="ctr">
                <a:solidFill>
                  <a:sysClr val="windowText" lastClr="000000"/>
                </a:solidFill>
                <a:prstDash val="solid"/>
                <a:miter lim="800000"/>
              </a:ln>
              <a:effectLst/>
            </p:spPr>
          </p:cxnSp>
        </p:grpSp>
        <p:grpSp>
          <p:nvGrpSpPr>
            <p:cNvPr id="17" name="Group 32"/>
            <p:cNvGrpSpPr/>
            <p:nvPr/>
          </p:nvGrpSpPr>
          <p:grpSpPr>
            <a:xfrm>
              <a:off x="6411191" y="2223655"/>
              <a:ext cx="1638966" cy="1381990"/>
              <a:chOff x="6338455" y="3242172"/>
              <a:chExt cx="1638966" cy="1381990"/>
            </a:xfrm>
          </p:grpSpPr>
          <p:sp>
            <p:nvSpPr>
              <p:cNvPr id="66" name="Rounded Rectangle 22"/>
              <p:cNvSpPr/>
              <p:nvPr/>
            </p:nvSpPr>
            <p:spPr>
              <a:xfrm>
                <a:off x="6338455" y="3242172"/>
                <a:ext cx="1638966" cy="1381990"/>
              </a:xfrm>
              <a:prstGeom prst="roundRect">
                <a:avLst/>
              </a:prstGeom>
              <a:solidFill>
                <a:srgbClr val="99D5EF"/>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67" name="Can 23"/>
              <p:cNvSpPr/>
              <p:nvPr/>
            </p:nvSpPr>
            <p:spPr>
              <a:xfrm>
                <a:off x="7309604" y="3363414"/>
                <a:ext cx="511951" cy="500612"/>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68" name="Rounded Rectangle 24"/>
              <p:cNvSpPr/>
              <p:nvPr/>
            </p:nvSpPr>
            <p:spPr>
              <a:xfrm>
                <a:off x="6478333" y="3363428"/>
                <a:ext cx="709140" cy="500584"/>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69" name="Rounded Rectangle 25"/>
              <p:cNvSpPr/>
              <p:nvPr/>
            </p:nvSpPr>
            <p:spPr>
              <a:xfrm>
                <a:off x="6478333" y="4004200"/>
                <a:ext cx="709140" cy="500584"/>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70" name="Can 26"/>
              <p:cNvSpPr/>
              <p:nvPr/>
            </p:nvSpPr>
            <p:spPr>
              <a:xfrm>
                <a:off x="7309604" y="4004186"/>
                <a:ext cx="511951" cy="500612"/>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cxnSp>
            <p:nvCxnSpPr>
              <p:cNvPr id="71" name="Straight Connector 30"/>
              <p:cNvCxnSpPr>
                <a:stCxn id="68" idx="3"/>
                <a:endCxn id="67" idx="2"/>
              </p:cNvCxnSpPr>
              <p:nvPr/>
            </p:nvCxnSpPr>
            <p:spPr>
              <a:xfrm>
                <a:off x="7187473" y="3613720"/>
                <a:ext cx="122131" cy="0"/>
              </a:xfrm>
              <a:prstGeom prst="line">
                <a:avLst/>
              </a:prstGeom>
              <a:noFill/>
              <a:ln w="19050" cap="flat" cmpd="sng" algn="ctr">
                <a:solidFill>
                  <a:sysClr val="windowText" lastClr="000000"/>
                </a:solidFill>
                <a:prstDash val="solid"/>
                <a:miter lim="800000"/>
              </a:ln>
              <a:effectLst/>
            </p:spPr>
          </p:cxnSp>
          <p:cxnSp>
            <p:nvCxnSpPr>
              <p:cNvPr id="72" name="Straight Connector 31"/>
              <p:cNvCxnSpPr>
                <a:stCxn id="69" idx="3"/>
                <a:endCxn id="70" idx="2"/>
              </p:cNvCxnSpPr>
              <p:nvPr/>
            </p:nvCxnSpPr>
            <p:spPr>
              <a:xfrm>
                <a:off x="7187473" y="4254492"/>
                <a:ext cx="122131" cy="0"/>
              </a:xfrm>
              <a:prstGeom prst="line">
                <a:avLst/>
              </a:prstGeom>
              <a:noFill/>
              <a:ln w="19050" cap="flat" cmpd="sng" algn="ctr">
                <a:solidFill>
                  <a:sysClr val="windowText" lastClr="000000"/>
                </a:solidFill>
                <a:prstDash val="solid"/>
                <a:miter lim="800000"/>
              </a:ln>
              <a:effectLst/>
            </p:spPr>
          </p:cxnSp>
        </p:grpSp>
        <p:sp>
          <p:nvSpPr>
            <p:cNvPr id="18" name="Can 34"/>
            <p:cNvSpPr/>
            <p:nvPr/>
          </p:nvSpPr>
          <p:spPr>
            <a:xfrm rot="16200000">
              <a:off x="5514083" y="2270519"/>
              <a:ext cx="152452" cy="855520"/>
            </a:xfrm>
            <a:prstGeom prst="can">
              <a:avLst/>
            </a:prstGeom>
            <a:solidFill>
              <a:srgbClr val="0096D6"/>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19" name="Can 35"/>
            <p:cNvSpPr/>
            <p:nvPr/>
          </p:nvSpPr>
          <p:spPr>
            <a:xfrm rot="16200000">
              <a:off x="5514083" y="2552688"/>
              <a:ext cx="152452" cy="855520"/>
            </a:xfrm>
            <a:prstGeom prst="can">
              <a:avLst/>
            </a:prstGeom>
            <a:solidFill>
              <a:srgbClr val="0096D6"/>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20" name="Cloud 36"/>
            <p:cNvSpPr/>
            <p:nvPr/>
          </p:nvSpPr>
          <p:spPr>
            <a:xfrm>
              <a:off x="308168" y="3372079"/>
              <a:ext cx="928749" cy="693017"/>
            </a:xfrm>
            <a:prstGeom prst="cloud">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grpSp>
          <p:nvGrpSpPr>
            <p:cNvPr id="21" name="Group 37"/>
            <p:cNvGrpSpPr/>
            <p:nvPr/>
          </p:nvGrpSpPr>
          <p:grpSpPr>
            <a:xfrm>
              <a:off x="2648232" y="3018666"/>
              <a:ext cx="2159745" cy="1381990"/>
              <a:chOff x="2609682" y="2223655"/>
              <a:chExt cx="2159745" cy="1381990"/>
            </a:xfrm>
          </p:grpSpPr>
          <p:sp>
            <p:nvSpPr>
              <p:cNvPr id="56" name="Rounded Rectangle 38"/>
              <p:cNvSpPr/>
              <p:nvPr/>
            </p:nvSpPr>
            <p:spPr>
              <a:xfrm>
                <a:off x="2609682" y="2223655"/>
                <a:ext cx="2159745" cy="1381990"/>
              </a:xfrm>
              <a:prstGeom prst="roundRect">
                <a:avLst/>
              </a:prstGeom>
              <a:solidFill>
                <a:srgbClr val="99D5EF"/>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57" name="Can 39"/>
              <p:cNvSpPr/>
              <p:nvPr/>
            </p:nvSpPr>
            <p:spPr>
              <a:xfrm>
                <a:off x="4101610" y="2344897"/>
                <a:ext cx="511951" cy="500612"/>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58" name="Rounded Rectangle 40"/>
              <p:cNvSpPr/>
              <p:nvPr/>
            </p:nvSpPr>
            <p:spPr>
              <a:xfrm>
                <a:off x="3270339" y="2344911"/>
                <a:ext cx="709140" cy="500584"/>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59" name="Rounded Rectangle 41"/>
              <p:cNvSpPr/>
              <p:nvPr/>
            </p:nvSpPr>
            <p:spPr>
              <a:xfrm>
                <a:off x="3270339" y="2985683"/>
                <a:ext cx="709140" cy="500584"/>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60" name="Can 42"/>
              <p:cNvSpPr/>
              <p:nvPr/>
            </p:nvSpPr>
            <p:spPr>
              <a:xfrm>
                <a:off x="4101610" y="2985669"/>
                <a:ext cx="511951" cy="500612"/>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61" name="Rounded Rectangle 43"/>
              <p:cNvSpPr/>
              <p:nvPr/>
            </p:nvSpPr>
            <p:spPr>
              <a:xfrm>
                <a:off x="2609682" y="2774505"/>
                <a:ext cx="399728" cy="282169"/>
              </a:xfrm>
              <a:prstGeom prst="roundRect">
                <a:avLst/>
              </a:prstGeom>
              <a:solidFill>
                <a:srgbClr val="82298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cxnSp>
            <p:nvCxnSpPr>
              <p:cNvPr id="62" name="Curved Connector 44"/>
              <p:cNvCxnSpPr>
                <a:stCxn id="61" idx="3"/>
                <a:endCxn id="58" idx="1"/>
              </p:cNvCxnSpPr>
              <p:nvPr/>
            </p:nvCxnSpPr>
            <p:spPr>
              <a:xfrm flipV="1">
                <a:off x="3009410" y="2595203"/>
                <a:ext cx="260929" cy="320387"/>
              </a:xfrm>
              <a:prstGeom prst="curvedConnector3">
                <a:avLst/>
              </a:prstGeom>
              <a:noFill/>
              <a:ln w="19050" cap="flat" cmpd="sng" algn="ctr">
                <a:solidFill>
                  <a:sysClr val="windowText" lastClr="000000"/>
                </a:solidFill>
                <a:prstDash val="solid"/>
                <a:miter lim="800000"/>
                <a:tailEnd type="triangle"/>
              </a:ln>
              <a:effectLst/>
            </p:spPr>
          </p:cxnSp>
          <p:cxnSp>
            <p:nvCxnSpPr>
              <p:cNvPr id="63" name="Curved Connector 45"/>
              <p:cNvCxnSpPr>
                <a:stCxn id="61" idx="3"/>
                <a:endCxn id="59" idx="1"/>
              </p:cNvCxnSpPr>
              <p:nvPr/>
            </p:nvCxnSpPr>
            <p:spPr>
              <a:xfrm>
                <a:off x="3009410" y="2915590"/>
                <a:ext cx="260929" cy="320385"/>
              </a:xfrm>
              <a:prstGeom prst="curvedConnector3">
                <a:avLst/>
              </a:prstGeom>
              <a:noFill/>
              <a:ln w="19050" cap="flat" cmpd="sng" algn="ctr">
                <a:solidFill>
                  <a:sysClr val="windowText" lastClr="000000"/>
                </a:solidFill>
                <a:prstDash val="solid"/>
                <a:miter lim="800000"/>
                <a:tailEnd type="triangle"/>
              </a:ln>
              <a:effectLst/>
            </p:spPr>
          </p:cxnSp>
          <p:cxnSp>
            <p:nvCxnSpPr>
              <p:cNvPr id="64" name="Straight Connector 46"/>
              <p:cNvCxnSpPr>
                <a:stCxn id="58" idx="3"/>
                <a:endCxn id="57" idx="2"/>
              </p:cNvCxnSpPr>
              <p:nvPr/>
            </p:nvCxnSpPr>
            <p:spPr>
              <a:xfrm>
                <a:off x="3979479" y="2595203"/>
                <a:ext cx="122131" cy="0"/>
              </a:xfrm>
              <a:prstGeom prst="line">
                <a:avLst/>
              </a:prstGeom>
              <a:noFill/>
              <a:ln w="19050" cap="flat" cmpd="sng" algn="ctr">
                <a:solidFill>
                  <a:sysClr val="windowText" lastClr="000000"/>
                </a:solidFill>
                <a:prstDash val="solid"/>
                <a:miter lim="800000"/>
              </a:ln>
              <a:effectLst/>
            </p:spPr>
          </p:cxnSp>
          <p:cxnSp>
            <p:nvCxnSpPr>
              <p:cNvPr id="65" name="Straight Connector 47"/>
              <p:cNvCxnSpPr>
                <a:stCxn id="59" idx="3"/>
                <a:endCxn id="60" idx="2"/>
              </p:cNvCxnSpPr>
              <p:nvPr/>
            </p:nvCxnSpPr>
            <p:spPr>
              <a:xfrm>
                <a:off x="3979479" y="3235975"/>
                <a:ext cx="122131" cy="0"/>
              </a:xfrm>
              <a:prstGeom prst="line">
                <a:avLst/>
              </a:prstGeom>
              <a:noFill/>
              <a:ln w="19050" cap="flat" cmpd="sng" algn="ctr">
                <a:solidFill>
                  <a:sysClr val="windowText" lastClr="000000"/>
                </a:solidFill>
                <a:prstDash val="solid"/>
                <a:miter lim="800000"/>
              </a:ln>
              <a:effectLst/>
            </p:spPr>
          </p:cxnSp>
        </p:grpSp>
        <p:grpSp>
          <p:nvGrpSpPr>
            <p:cNvPr id="22" name="Group 48"/>
            <p:cNvGrpSpPr/>
            <p:nvPr/>
          </p:nvGrpSpPr>
          <p:grpSpPr>
            <a:xfrm>
              <a:off x="2648232" y="4721043"/>
              <a:ext cx="2159745" cy="1381990"/>
              <a:chOff x="2609682" y="2223655"/>
              <a:chExt cx="2159745" cy="1381990"/>
            </a:xfrm>
          </p:grpSpPr>
          <p:sp>
            <p:nvSpPr>
              <p:cNvPr id="46" name="Rounded Rectangle 49"/>
              <p:cNvSpPr/>
              <p:nvPr/>
            </p:nvSpPr>
            <p:spPr>
              <a:xfrm>
                <a:off x="2609682" y="2223655"/>
                <a:ext cx="2159745" cy="1381990"/>
              </a:xfrm>
              <a:prstGeom prst="roundRect">
                <a:avLst/>
              </a:prstGeom>
              <a:solidFill>
                <a:srgbClr val="99D5EF"/>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47" name="Can 50"/>
              <p:cNvSpPr/>
              <p:nvPr/>
            </p:nvSpPr>
            <p:spPr>
              <a:xfrm>
                <a:off x="4101610" y="2344897"/>
                <a:ext cx="511951" cy="500612"/>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48" name="Rounded Rectangle 51"/>
              <p:cNvSpPr/>
              <p:nvPr/>
            </p:nvSpPr>
            <p:spPr>
              <a:xfrm>
                <a:off x="3270339" y="2344911"/>
                <a:ext cx="709140" cy="500584"/>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49" name="Rounded Rectangle 52"/>
              <p:cNvSpPr/>
              <p:nvPr/>
            </p:nvSpPr>
            <p:spPr>
              <a:xfrm>
                <a:off x="3270339" y="2985683"/>
                <a:ext cx="709140" cy="500584"/>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50" name="Can 53"/>
              <p:cNvSpPr/>
              <p:nvPr/>
            </p:nvSpPr>
            <p:spPr>
              <a:xfrm>
                <a:off x="4101610" y="2985669"/>
                <a:ext cx="511951" cy="500612"/>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51" name="Rounded Rectangle 54"/>
              <p:cNvSpPr/>
              <p:nvPr/>
            </p:nvSpPr>
            <p:spPr>
              <a:xfrm>
                <a:off x="2609682" y="2774505"/>
                <a:ext cx="399728" cy="282169"/>
              </a:xfrm>
              <a:prstGeom prst="roundRect">
                <a:avLst/>
              </a:prstGeom>
              <a:solidFill>
                <a:srgbClr val="82298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cxnSp>
            <p:nvCxnSpPr>
              <p:cNvPr id="52" name="Curved Connector 55"/>
              <p:cNvCxnSpPr>
                <a:stCxn id="51" idx="3"/>
                <a:endCxn id="48" idx="1"/>
              </p:cNvCxnSpPr>
              <p:nvPr/>
            </p:nvCxnSpPr>
            <p:spPr>
              <a:xfrm flipV="1">
                <a:off x="3009410" y="2595203"/>
                <a:ext cx="260929" cy="320387"/>
              </a:xfrm>
              <a:prstGeom prst="curvedConnector3">
                <a:avLst/>
              </a:prstGeom>
              <a:noFill/>
              <a:ln w="19050" cap="flat" cmpd="sng" algn="ctr">
                <a:solidFill>
                  <a:sysClr val="windowText" lastClr="000000"/>
                </a:solidFill>
                <a:prstDash val="solid"/>
                <a:miter lim="800000"/>
                <a:tailEnd type="triangle"/>
              </a:ln>
              <a:effectLst/>
            </p:spPr>
          </p:cxnSp>
          <p:cxnSp>
            <p:nvCxnSpPr>
              <p:cNvPr id="53" name="Curved Connector 56"/>
              <p:cNvCxnSpPr>
                <a:stCxn id="51" idx="3"/>
                <a:endCxn id="49" idx="1"/>
              </p:cNvCxnSpPr>
              <p:nvPr/>
            </p:nvCxnSpPr>
            <p:spPr>
              <a:xfrm>
                <a:off x="3009410" y="2915590"/>
                <a:ext cx="260929" cy="320385"/>
              </a:xfrm>
              <a:prstGeom prst="curvedConnector3">
                <a:avLst/>
              </a:prstGeom>
              <a:noFill/>
              <a:ln w="19050" cap="flat" cmpd="sng" algn="ctr">
                <a:solidFill>
                  <a:sysClr val="windowText" lastClr="000000"/>
                </a:solidFill>
                <a:prstDash val="solid"/>
                <a:miter lim="800000"/>
                <a:tailEnd type="triangle"/>
              </a:ln>
              <a:effectLst/>
            </p:spPr>
          </p:cxnSp>
          <p:cxnSp>
            <p:nvCxnSpPr>
              <p:cNvPr id="54" name="Straight Connector 57"/>
              <p:cNvCxnSpPr>
                <a:stCxn id="48" idx="3"/>
                <a:endCxn id="47" idx="2"/>
              </p:cNvCxnSpPr>
              <p:nvPr/>
            </p:nvCxnSpPr>
            <p:spPr>
              <a:xfrm>
                <a:off x="3979479" y="2595203"/>
                <a:ext cx="122131" cy="0"/>
              </a:xfrm>
              <a:prstGeom prst="line">
                <a:avLst/>
              </a:prstGeom>
              <a:noFill/>
              <a:ln w="19050" cap="flat" cmpd="sng" algn="ctr">
                <a:solidFill>
                  <a:sysClr val="windowText" lastClr="000000"/>
                </a:solidFill>
                <a:prstDash val="solid"/>
                <a:miter lim="800000"/>
              </a:ln>
              <a:effectLst/>
            </p:spPr>
          </p:cxnSp>
          <p:cxnSp>
            <p:nvCxnSpPr>
              <p:cNvPr id="55" name="Straight Connector 58"/>
              <p:cNvCxnSpPr>
                <a:stCxn id="49" idx="3"/>
                <a:endCxn id="50" idx="2"/>
              </p:cNvCxnSpPr>
              <p:nvPr/>
            </p:nvCxnSpPr>
            <p:spPr>
              <a:xfrm>
                <a:off x="3979479" y="3235975"/>
                <a:ext cx="122131" cy="0"/>
              </a:xfrm>
              <a:prstGeom prst="line">
                <a:avLst/>
              </a:prstGeom>
              <a:noFill/>
              <a:ln w="19050" cap="flat" cmpd="sng" algn="ctr">
                <a:solidFill>
                  <a:sysClr val="windowText" lastClr="000000"/>
                </a:solidFill>
                <a:prstDash val="solid"/>
                <a:miter lim="800000"/>
              </a:ln>
              <a:effectLst/>
            </p:spPr>
          </p:cxnSp>
        </p:grpSp>
        <p:cxnSp>
          <p:nvCxnSpPr>
            <p:cNvPr id="23" name="Curved Connector 79"/>
            <p:cNvCxnSpPr>
              <a:stCxn id="73" idx="3"/>
              <a:endCxn id="18" idx="1"/>
            </p:cNvCxnSpPr>
            <p:nvPr/>
          </p:nvCxnSpPr>
          <p:spPr>
            <a:xfrm>
              <a:off x="4807978" y="2007284"/>
              <a:ext cx="354571" cy="690995"/>
            </a:xfrm>
            <a:prstGeom prst="curvedConnector3">
              <a:avLst/>
            </a:prstGeom>
            <a:noFill/>
            <a:ln w="19050" cap="flat" cmpd="sng" algn="ctr">
              <a:solidFill>
                <a:sysClr val="windowText" lastClr="000000"/>
              </a:solidFill>
              <a:prstDash val="solid"/>
              <a:miter lim="800000"/>
              <a:tailEnd type="triangle"/>
            </a:ln>
            <a:effectLst/>
          </p:spPr>
        </p:cxnSp>
        <p:cxnSp>
          <p:nvCxnSpPr>
            <p:cNvPr id="24" name="Curved Connector 81"/>
            <p:cNvCxnSpPr>
              <a:stCxn id="56" idx="3"/>
              <a:endCxn id="19" idx="0"/>
            </p:cNvCxnSpPr>
            <p:nvPr/>
          </p:nvCxnSpPr>
          <p:spPr>
            <a:xfrm flipV="1">
              <a:off x="4807977" y="2980448"/>
              <a:ext cx="392685" cy="729213"/>
            </a:xfrm>
            <a:prstGeom prst="curvedConnector3">
              <a:avLst/>
            </a:prstGeom>
            <a:noFill/>
            <a:ln w="19050" cap="flat" cmpd="sng" algn="ctr">
              <a:solidFill>
                <a:sysClr val="windowText" lastClr="000000"/>
              </a:solidFill>
              <a:prstDash val="solid"/>
              <a:miter lim="800000"/>
              <a:tailEnd type="triangle"/>
            </a:ln>
            <a:effectLst/>
          </p:spPr>
        </p:cxnSp>
        <p:cxnSp>
          <p:nvCxnSpPr>
            <p:cNvPr id="25" name="Curved Connector 83"/>
            <p:cNvCxnSpPr>
              <a:stCxn id="18" idx="3"/>
              <a:endCxn id="66" idx="1"/>
            </p:cNvCxnSpPr>
            <p:nvPr/>
          </p:nvCxnSpPr>
          <p:spPr>
            <a:xfrm>
              <a:off x="6018069" y="2698279"/>
              <a:ext cx="393122" cy="216371"/>
            </a:xfrm>
            <a:prstGeom prst="curvedConnector3">
              <a:avLst/>
            </a:prstGeom>
            <a:noFill/>
            <a:ln w="19050" cap="flat" cmpd="sng" algn="ctr">
              <a:solidFill>
                <a:sysClr val="windowText" lastClr="000000"/>
              </a:solidFill>
              <a:prstDash val="solid"/>
              <a:miter lim="800000"/>
              <a:tailEnd type="triangle"/>
            </a:ln>
            <a:effectLst/>
          </p:spPr>
        </p:cxnSp>
        <p:cxnSp>
          <p:nvCxnSpPr>
            <p:cNvPr id="26" name="Curved Connector 85"/>
            <p:cNvCxnSpPr>
              <a:stCxn id="19" idx="3"/>
              <a:endCxn id="66" idx="1"/>
            </p:cNvCxnSpPr>
            <p:nvPr/>
          </p:nvCxnSpPr>
          <p:spPr>
            <a:xfrm flipV="1">
              <a:off x="6018069" y="2914650"/>
              <a:ext cx="393122" cy="65798"/>
            </a:xfrm>
            <a:prstGeom prst="curvedConnector3">
              <a:avLst/>
            </a:prstGeom>
            <a:noFill/>
            <a:ln w="19050" cap="flat" cmpd="sng" algn="ctr">
              <a:solidFill>
                <a:sysClr val="windowText" lastClr="000000"/>
              </a:solidFill>
              <a:prstDash val="solid"/>
              <a:miter lim="800000"/>
              <a:tailEnd type="triangle"/>
            </a:ln>
            <a:effectLst/>
          </p:spPr>
        </p:cxnSp>
        <p:cxnSp>
          <p:nvCxnSpPr>
            <p:cNvPr id="27" name="Curved Connector 87"/>
            <p:cNvCxnSpPr>
              <a:stCxn id="56" idx="3"/>
              <a:endCxn id="41" idx="1"/>
            </p:cNvCxnSpPr>
            <p:nvPr/>
          </p:nvCxnSpPr>
          <p:spPr>
            <a:xfrm>
              <a:off x="4807977" y="3709661"/>
              <a:ext cx="1607794" cy="1274048"/>
            </a:xfrm>
            <a:prstGeom prst="curvedConnector3">
              <a:avLst/>
            </a:prstGeom>
            <a:noFill/>
            <a:ln w="19050" cap="flat" cmpd="sng" algn="ctr">
              <a:solidFill>
                <a:sysClr val="windowText" lastClr="000000"/>
              </a:solidFill>
              <a:prstDash val="solid"/>
              <a:miter lim="800000"/>
              <a:tailEnd type="triangle"/>
            </a:ln>
            <a:effectLst/>
          </p:spPr>
        </p:cxnSp>
        <p:sp>
          <p:nvSpPr>
            <p:cNvPr id="28" name="Can 88"/>
            <p:cNvSpPr/>
            <p:nvPr/>
          </p:nvSpPr>
          <p:spPr>
            <a:xfrm rot="16200000">
              <a:off x="5508274" y="4896800"/>
              <a:ext cx="152452" cy="855520"/>
            </a:xfrm>
            <a:prstGeom prst="can">
              <a:avLst/>
            </a:prstGeom>
            <a:solidFill>
              <a:srgbClr val="0096D6"/>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grpSp>
          <p:nvGrpSpPr>
            <p:cNvPr id="29" name="Group 89"/>
            <p:cNvGrpSpPr/>
            <p:nvPr/>
          </p:nvGrpSpPr>
          <p:grpSpPr>
            <a:xfrm>
              <a:off x="6415771" y="4291774"/>
              <a:ext cx="2159745" cy="1381990"/>
              <a:chOff x="2609682" y="2223655"/>
              <a:chExt cx="2159745" cy="1381990"/>
            </a:xfrm>
          </p:grpSpPr>
          <p:sp>
            <p:nvSpPr>
              <p:cNvPr id="36" name="Rounded Rectangle 90"/>
              <p:cNvSpPr/>
              <p:nvPr/>
            </p:nvSpPr>
            <p:spPr>
              <a:xfrm>
                <a:off x="2609682" y="2223655"/>
                <a:ext cx="2159745" cy="1381990"/>
              </a:xfrm>
              <a:prstGeom prst="roundRect">
                <a:avLst/>
              </a:prstGeom>
              <a:solidFill>
                <a:srgbClr val="99D5EF"/>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37" name="Can 91"/>
              <p:cNvSpPr/>
              <p:nvPr/>
            </p:nvSpPr>
            <p:spPr>
              <a:xfrm>
                <a:off x="4101610" y="2344897"/>
                <a:ext cx="511951" cy="500612"/>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38" name="Rounded Rectangle 92"/>
              <p:cNvSpPr/>
              <p:nvPr/>
            </p:nvSpPr>
            <p:spPr>
              <a:xfrm>
                <a:off x="3270339" y="2344911"/>
                <a:ext cx="709140" cy="500584"/>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39" name="Rounded Rectangle 93"/>
              <p:cNvSpPr/>
              <p:nvPr/>
            </p:nvSpPr>
            <p:spPr>
              <a:xfrm>
                <a:off x="3270339" y="2985683"/>
                <a:ext cx="709140" cy="500584"/>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40" name="Can 94"/>
              <p:cNvSpPr/>
              <p:nvPr/>
            </p:nvSpPr>
            <p:spPr>
              <a:xfrm>
                <a:off x="4101610" y="2985669"/>
                <a:ext cx="511951" cy="500612"/>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sp>
            <p:nvSpPr>
              <p:cNvPr id="41" name="Rounded Rectangle 95"/>
              <p:cNvSpPr/>
              <p:nvPr/>
            </p:nvSpPr>
            <p:spPr>
              <a:xfrm>
                <a:off x="2609682" y="2774505"/>
                <a:ext cx="399728" cy="282169"/>
              </a:xfrm>
              <a:prstGeom prst="roundRect">
                <a:avLst/>
              </a:prstGeom>
              <a:solidFill>
                <a:srgbClr val="82298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prstClr val="white"/>
                  </a:solidFill>
                  <a:effectLst/>
                  <a:uLnTx/>
                  <a:uFillTx/>
                  <a:latin typeface="HP Simplified"/>
                </a:endParaRPr>
              </a:p>
            </p:txBody>
          </p:sp>
          <p:cxnSp>
            <p:nvCxnSpPr>
              <p:cNvPr id="42" name="Curved Connector 96"/>
              <p:cNvCxnSpPr>
                <a:stCxn id="41" idx="3"/>
                <a:endCxn id="38" idx="1"/>
              </p:cNvCxnSpPr>
              <p:nvPr/>
            </p:nvCxnSpPr>
            <p:spPr>
              <a:xfrm flipV="1">
                <a:off x="3009410" y="2595203"/>
                <a:ext cx="260929" cy="320387"/>
              </a:xfrm>
              <a:prstGeom prst="curvedConnector3">
                <a:avLst/>
              </a:prstGeom>
              <a:noFill/>
              <a:ln w="19050" cap="flat" cmpd="sng" algn="ctr">
                <a:solidFill>
                  <a:sysClr val="windowText" lastClr="000000"/>
                </a:solidFill>
                <a:prstDash val="solid"/>
                <a:miter lim="800000"/>
                <a:tailEnd type="triangle"/>
              </a:ln>
              <a:effectLst/>
            </p:spPr>
          </p:cxnSp>
          <p:cxnSp>
            <p:nvCxnSpPr>
              <p:cNvPr id="43" name="Curved Connector 97"/>
              <p:cNvCxnSpPr>
                <a:stCxn id="41" idx="3"/>
                <a:endCxn id="39" idx="1"/>
              </p:cNvCxnSpPr>
              <p:nvPr/>
            </p:nvCxnSpPr>
            <p:spPr>
              <a:xfrm>
                <a:off x="3009410" y="2915590"/>
                <a:ext cx="260929" cy="320385"/>
              </a:xfrm>
              <a:prstGeom prst="curvedConnector3">
                <a:avLst/>
              </a:prstGeom>
              <a:noFill/>
              <a:ln w="19050" cap="flat" cmpd="sng" algn="ctr">
                <a:solidFill>
                  <a:sysClr val="windowText" lastClr="000000"/>
                </a:solidFill>
                <a:prstDash val="solid"/>
                <a:miter lim="800000"/>
                <a:tailEnd type="triangle"/>
              </a:ln>
              <a:effectLst/>
            </p:spPr>
          </p:cxnSp>
          <p:cxnSp>
            <p:nvCxnSpPr>
              <p:cNvPr id="44" name="Straight Connector 98"/>
              <p:cNvCxnSpPr>
                <a:stCxn id="38" idx="3"/>
                <a:endCxn id="37" idx="2"/>
              </p:cNvCxnSpPr>
              <p:nvPr/>
            </p:nvCxnSpPr>
            <p:spPr>
              <a:xfrm>
                <a:off x="3979479" y="2595203"/>
                <a:ext cx="122131" cy="0"/>
              </a:xfrm>
              <a:prstGeom prst="line">
                <a:avLst/>
              </a:prstGeom>
              <a:noFill/>
              <a:ln w="19050" cap="flat" cmpd="sng" algn="ctr">
                <a:solidFill>
                  <a:sysClr val="windowText" lastClr="000000"/>
                </a:solidFill>
                <a:prstDash val="solid"/>
                <a:miter lim="800000"/>
              </a:ln>
              <a:effectLst/>
            </p:spPr>
          </p:cxnSp>
          <p:cxnSp>
            <p:nvCxnSpPr>
              <p:cNvPr id="45" name="Straight Connector 99"/>
              <p:cNvCxnSpPr>
                <a:stCxn id="39" idx="3"/>
                <a:endCxn id="40" idx="2"/>
              </p:cNvCxnSpPr>
              <p:nvPr/>
            </p:nvCxnSpPr>
            <p:spPr>
              <a:xfrm>
                <a:off x="3979479" y="3235975"/>
                <a:ext cx="122131" cy="0"/>
              </a:xfrm>
              <a:prstGeom prst="line">
                <a:avLst/>
              </a:prstGeom>
              <a:noFill/>
              <a:ln w="19050" cap="flat" cmpd="sng" algn="ctr">
                <a:solidFill>
                  <a:sysClr val="windowText" lastClr="000000"/>
                </a:solidFill>
                <a:prstDash val="solid"/>
                <a:miter lim="800000"/>
              </a:ln>
              <a:effectLst/>
            </p:spPr>
          </p:cxnSp>
        </p:grpSp>
        <p:cxnSp>
          <p:nvCxnSpPr>
            <p:cNvPr id="30" name="Curved Connector 101"/>
            <p:cNvCxnSpPr>
              <a:stCxn id="46" idx="3"/>
              <a:endCxn id="28" idx="1"/>
            </p:cNvCxnSpPr>
            <p:nvPr/>
          </p:nvCxnSpPr>
          <p:spPr>
            <a:xfrm flipV="1">
              <a:off x="4807977" y="5324560"/>
              <a:ext cx="348763" cy="87478"/>
            </a:xfrm>
            <a:prstGeom prst="curvedConnector3">
              <a:avLst/>
            </a:prstGeom>
            <a:noFill/>
            <a:ln w="19050" cap="flat" cmpd="sng" algn="ctr">
              <a:solidFill>
                <a:sysClr val="windowText" lastClr="000000"/>
              </a:solidFill>
              <a:prstDash val="solid"/>
              <a:miter lim="800000"/>
              <a:tailEnd type="triangle"/>
            </a:ln>
            <a:effectLst/>
          </p:spPr>
        </p:cxnSp>
        <p:cxnSp>
          <p:nvCxnSpPr>
            <p:cNvPr id="31" name="Curved Connector 103"/>
            <p:cNvCxnSpPr>
              <a:stCxn id="28" idx="3"/>
              <a:endCxn id="36" idx="2"/>
            </p:cNvCxnSpPr>
            <p:nvPr/>
          </p:nvCxnSpPr>
          <p:spPr>
            <a:xfrm>
              <a:off x="6012260" y="5324560"/>
              <a:ext cx="1483384" cy="349204"/>
            </a:xfrm>
            <a:prstGeom prst="curvedConnector4">
              <a:avLst>
                <a:gd name="adj1" fmla="val 25450"/>
                <a:gd name="adj2" fmla="val 165463"/>
              </a:avLst>
            </a:prstGeom>
            <a:noFill/>
            <a:ln w="19050" cap="flat" cmpd="sng" algn="ctr">
              <a:solidFill>
                <a:sysClr val="windowText" lastClr="000000"/>
              </a:solidFill>
              <a:prstDash val="solid"/>
              <a:miter lim="800000"/>
              <a:tailEnd type="triangle"/>
            </a:ln>
            <a:effectLst/>
          </p:spPr>
        </p:cxnSp>
        <p:cxnSp>
          <p:nvCxnSpPr>
            <p:cNvPr id="32" name="Curved Connector 106"/>
            <p:cNvCxnSpPr>
              <a:stCxn id="73" idx="2"/>
              <a:endCxn id="61" idx="1"/>
            </p:cNvCxnSpPr>
            <p:nvPr/>
          </p:nvCxnSpPr>
          <p:spPr>
            <a:xfrm rot="5400000">
              <a:off x="2682008" y="2664503"/>
              <a:ext cx="1012322" cy="1079874"/>
            </a:xfrm>
            <a:prstGeom prst="curvedConnector4">
              <a:avLst>
                <a:gd name="adj1" fmla="val 19424"/>
                <a:gd name="adj2" fmla="val 121169"/>
              </a:avLst>
            </a:prstGeom>
            <a:noFill/>
            <a:ln w="19050" cap="flat" cmpd="sng" algn="ctr">
              <a:solidFill>
                <a:sysClr val="windowText" lastClr="000000"/>
              </a:solidFill>
              <a:prstDash val="solid"/>
              <a:miter lim="800000"/>
              <a:tailEnd type="triangle"/>
            </a:ln>
            <a:effectLst/>
          </p:spPr>
        </p:cxnSp>
        <p:cxnSp>
          <p:nvCxnSpPr>
            <p:cNvPr id="33" name="Curved Connector 109"/>
            <p:cNvCxnSpPr>
              <a:stCxn id="20" idx="0"/>
              <a:endCxn id="81" idx="1"/>
            </p:cNvCxnSpPr>
            <p:nvPr/>
          </p:nvCxnSpPr>
          <p:spPr>
            <a:xfrm flipV="1">
              <a:off x="1236143" y="2008224"/>
              <a:ext cx="1412090" cy="1710364"/>
            </a:xfrm>
            <a:prstGeom prst="curvedConnector3">
              <a:avLst/>
            </a:prstGeom>
            <a:noFill/>
            <a:ln w="19050" cap="flat" cmpd="sng" algn="ctr">
              <a:solidFill>
                <a:sysClr val="windowText" lastClr="000000"/>
              </a:solidFill>
              <a:prstDash val="solid"/>
              <a:miter lim="800000"/>
              <a:tailEnd type="triangle"/>
            </a:ln>
            <a:effectLst/>
          </p:spPr>
        </p:cxnSp>
        <p:cxnSp>
          <p:nvCxnSpPr>
            <p:cNvPr id="34" name="Curved Connector 111"/>
            <p:cNvCxnSpPr>
              <a:stCxn id="20" idx="0"/>
              <a:endCxn id="46" idx="1"/>
            </p:cNvCxnSpPr>
            <p:nvPr/>
          </p:nvCxnSpPr>
          <p:spPr>
            <a:xfrm>
              <a:off x="1236143" y="3718588"/>
              <a:ext cx="1412089" cy="1693450"/>
            </a:xfrm>
            <a:prstGeom prst="curvedConnector3">
              <a:avLst/>
            </a:prstGeom>
            <a:noFill/>
            <a:ln w="19050" cap="flat" cmpd="sng" algn="ctr">
              <a:solidFill>
                <a:sysClr val="windowText" lastClr="000000"/>
              </a:solidFill>
              <a:prstDash val="solid"/>
              <a:miter lim="800000"/>
              <a:tailEnd type="triangle"/>
            </a:ln>
            <a:effectLst/>
          </p:spPr>
        </p:cxnSp>
        <p:cxnSp>
          <p:nvCxnSpPr>
            <p:cNvPr id="35" name="Curved Connector 113"/>
            <p:cNvCxnSpPr>
              <a:endCxn id="61" idx="1"/>
            </p:cNvCxnSpPr>
            <p:nvPr/>
          </p:nvCxnSpPr>
          <p:spPr>
            <a:xfrm>
              <a:off x="1276836" y="3709661"/>
              <a:ext cx="1371396" cy="940"/>
            </a:xfrm>
            <a:prstGeom prst="curvedConnector3">
              <a:avLst/>
            </a:prstGeom>
            <a:noFill/>
            <a:ln w="19050" cap="flat" cmpd="sng" algn="ctr">
              <a:solidFill>
                <a:sysClr val="windowText" lastClr="000000"/>
              </a:solidFill>
              <a:prstDash val="solid"/>
              <a:miter lim="800000"/>
              <a:tailEnd type="triangle"/>
            </a:ln>
            <a:effectLst/>
          </p:spPr>
        </p:cxnSp>
      </p:grpSp>
      <p:grpSp>
        <p:nvGrpSpPr>
          <p:cNvPr id="6" name="组合 5"/>
          <p:cNvGrpSpPr/>
          <p:nvPr/>
        </p:nvGrpSpPr>
        <p:grpSpPr>
          <a:xfrm>
            <a:off x="312342" y="4332146"/>
            <a:ext cx="4149434" cy="2371307"/>
            <a:chOff x="4820069" y="1790344"/>
            <a:chExt cx="4149434" cy="2371307"/>
          </a:xfrm>
        </p:grpSpPr>
        <p:sp>
          <p:nvSpPr>
            <p:cNvPr id="84" name="Rectangle 83"/>
            <p:cNvSpPr/>
            <p:nvPr/>
          </p:nvSpPr>
          <p:spPr>
            <a:xfrm>
              <a:off x="5473053" y="3576876"/>
              <a:ext cx="2528256" cy="584775"/>
            </a:xfrm>
            <a:prstGeom prst="rect">
              <a:avLst/>
            </a:prstGeom>
          </p:spPr>
          <p:txBody>
            <a:bodyPr wrap="none">
              <a:spAutoFit/>
            </a:bodyPr>
            <a:lstStyle/>
            <a:p>
              <a:r>
                <a:rPr lang="zh-CN" altLang="en-US" sz="1600" dirty="0" smtClean="0"/>
                <a:t>应用全部为</a:t>
              </a:r>
              <a:r>
                <a:rPr lang="zh-CN" altLang="en-US" sz="1600" b="1" dirty="0" smtClean="0">
                  <a:solidFill>
                    <a:srgbClr val="00B0F0"/>
                  </a:solidFill>
                </a:rPr>
                <a:t>无状态 无共享</a:t>
              </a:r>
              <a:endParaRPr lang="en-US" altLang="zh-CN" sz="1600" b="1" dirty="0" smtClean="0">
                <a:solidFill>
                  <a:srgbClr val="00B0F0"/>
                </a:solidFill>
              </a:endParaRPr>
            </a:p>
            <a:p>
              <a:r>
                <a:rPr lang="zh-CN" altLang="en-US" sz="1600" dirty="0" smtClean="0"/>
                <a:t>运行环境和依赖</a:t>
              </a:r>
              <a:r>
                <a:rPr lang="zh-CN" altLang="en-US" sz="1600" b="1" dirty="0" smtClean="0">
                  <a:solidFill>
                    <a:srgbClr val="00B0F0"/>
                  </a:solidFill>
                </a:rPr>
                <a:t>显性定义</a:t>
              </a:r>
              <a:endParaRPr lang="en-US" altLang="zh-CN" sz="1600" b="1" dirty="0">
                <a:solidFill>
                  <a:srgbClr val="00B0F0"/>
                </a:solidFill>
              </a:endParaRPr>
            </a:p>
          </p:txBody>
        </p:sp>
        <p:sp>
          <p:nvSpPr>
            <p:cNvPr id="93" name="Rounded Rectangle 116"/>
            <p:cNvSpPr/>
            <p:nvPr/>
          </p:nvSpPr>
          <p:spPr>
            <a:xfrm>
              <a:off x="6208350" y="2067907"/>
              <a:ext cx="709140" cy="500584"/>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HP Simplified"/>
                </a:rPr>
                <a:t>Web</a:t>
              </a:r>
            </a:p>
          </p:txBody>
        </p:sp>
        <p:sp>
          <p:nvSpPr>
            <p:cNvPr id="94" name="Rounded Rectangle 116"/>
            <p:cNvSpPr/>
            <p:nvPr/>
          </p:nvSpPr>
          <p:spPr>
            <a:xfrm>
              <a:off x="7020669" y="2066108"/>
              <a:ext cx="844735" cy="500584"/>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white"/>
                  </a:solidFill>
                  <a:latin typeface="HP Simplified"/>
                </a:rPr>
                <a:t>Worker</a:t>
              </a:r>
              <a:endParaRPr kumimoji="0" lang="en-US" sz="1400" b="0" i="0" u="none" strike="noStrike" kern="0" cap="none" spc="0" normalizeH="0" baseline="0" noProof="0" dirty="0" smtClean="0">
                <a:ln>
                  <a:noFill/>
                </a:ln>
                <a:solidFill>
                  <a:prstClr val="white"/>
                </a:solidFill>
                <a:effectLst/>
                <a:uLnTx/>
                <a:uFillTx/>
                <a:latin typeface="HP Simplified"/>
              </a:endParaRPr>
            </a:p>
          </p:txBody>
        </p:sp>
        <p:sp>
          <p:nvSpPr>
            <p:cNvPr id="2" name="椭圆 1"/>
            <p:cNvSpPr/>
            <p:nvPr/>
          </p:nvSpPr>
          <p:spPr>
            <a:xfrm>
              <a:off x="5795053" y="1790344"/>
              <a:ext cx="2398426" cy="97017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折角形 3"/>
            <p:cNvSpPr/>
            <p:nvPr/>
          </p:nvSpPr>
          <p:spPr>
            <a:xfrm>
              <a:off x="4820069" y="1958935"/>
              <a:ext cx="290856" cy="1384422"/>
            </a:xfrm>
            <a:prstGeom prst="foldedCorner">
              <a:avLst/>
            </a:prstGeom>
            <a:solidFill>
              <a:srgbClr val="0096D6"/>
            </a:solidFill>
            <a:ln w="9525" cap="flat" cmpd="sng" algn="ctr">
              <a:solidFill>
                <a:schemeClr val="bg1"/>
              </a:solidFill>
              <a:prstDash val="solid"/>
            </a:ln>
            <a:effectLst/>
          </p:spPr>
          <p:txBody>
            <a:bodyPr rtlCol="0" anchor="ctr"/>
            <a:lstStyle/>
            <a:p>
              <a:pPr algn="ctr" defTabSz="914400"/>
              <a:r>
                <a:rPr lang="zh-CN" altLang="en-US" sz="1200" kern="0" dirty="0" smtClean="0">
                  <a:solidFill>
                    <a:prstClr val="white"/>
                  </a:solidFill>
                  <a:latin typeface="HP Simplified"/>
                </a:rPr>
                <a:t>运行</a:t>
              </a:r>
              <a:r>
                <a:rPr lang="zh-CN" altLang="en-US" sz="1200" kern="0" dirty="0">
                  <a:solidFill>
                    <a:prstClr val="white"/>
                  </a:solidFill>
                  <a:latin typeface="HP Simplified"/>
                </a:rPr>
                <a:t>环境</a:t>
              </a:r>
              <a:endParaRPr lang="en-US" sz="1200" kern="0" dirty="0">
                <a:solidFill>
                  <a:prstClr val="white"/>
                </a:solidFill>
                <a:latin typeface="HP Simplified"/>
              </a:endParaRPr>
            </a:p>
          </p:txBody>
        </p:sp>
        <p:sp>
          <p:nvSpPr>
            <p:cNvPr id="96" name="Can 115"/>
            <p:cNvSpPr/>
            <p:nvPr/>
          </p:nvSpPr>
          <p:spPr>
            <a:xfrm>
              <a:off x="5351704" y="2784300"/>
              <a:ext cx="511951" cy="500612"/>
            </a:xfrm>
            <a:prstGeom prst="can">
              <a:avLst/>
            </a:prstGeom>
            <a:solidFill>
              <a:schemeClr val="tx1">
                <a:lumMod val="95000"/>
                <a:lumOff val="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dirty="0" smtClean="0"/>
                <a:t>数据库</a:t>
              </a:r>
              <a:endParaRPr lang="en-US" sz="1200" dirty="0"/>
            </a:p>
          </p:txBody>
        </p:sp>
        <p:sp>
          <p:nvSpPr>
            <p:cNvPr id="97" name="Rounded Rectangle 37"/>
            <p:cNvSpPr/>
            <p:nvPr/>
          </p:nvSpPr>
          <p:spPr>
            <a:xfrm>
              <a:off x="6532993" y="3000273"/>
              <a:ext cx="640026" cy="342613"/>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HP Simplified"/>
                </a:rPr>
                <a:t>消息队列</a:t>
              </a:r>
              <a:endParaRPr kumimoji="0" lang="en-US" sz="1200" b="0" i="0" u="none" strike="noStrike" kern="0" cap="none" spc="0" normalizeH="0" baseline="0" noProof="0" dirty="0" smtClean="0">
                <a:ln>
                  <a:noFill/>
                </a:ln>
                <a:solidFill>
                  <a:prstClr val="white"/>
                </a:solidFill>
                <a:effectLst/>
                <a:uLnTx/>
                <a:uFillTx/>
                <a:latin typeface="HP Simplified"/>
              </a:endParaRPr>
            </a:p>
          </p:txBody>
        </p:sp>
        <p:sp>
          <p:nvSpPr>
            <p:cNvPr id="98" name="Rounded Rectangle 37"/>
            <p:cNvSpPr/>
            <p:nvPr/>
          </p:nvSpPr>
          <p:spPr>
            <a:xfrm>
              <a:off x="7682329" y="2925212"/>
              <a:ext cx="564678" cy="353206"/>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HP Simplified"/>
                </a:rPr>
                <a:t>缓存</a:t>
              </a:r>
              <a:endParaRPr kumimoji="0" lang="en-US" sz="1200" b="0" i="0" u="none" strike="noStrike" kern="0" cap="none" spc="0" normalizeH="0" baseline="0" noProof="0" dirty="0" smtClean="0">
                <a:ln>
                  <a:noFill/>
                </a:ln>
                <a:solidFill>
                  <a:prstClr val="white"/>
                </a:solidFill>
                <a:effectLst/>
                <a:uLnTx/>
                <a:uFillTx/>
                <a:latin typeface="HP Simplified"/>
              </a:endParaRPr>
            </a:p>
          </p:txBody>
        </p:sp>
        <p:sp>
          <p:nvSpPr>
            <p:cNvPr id="99" name="Rounded Rectangle 37"/>
            <p:cNvSpPr/>
            <p:nvPr/>
          </p:nvSpPr>
          <p:spPr>
            <a:xfrm>
              <a:off x="8404825" y="2482363"/>
              <a:ext cx="564678" cy="361483"/>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HP Simplified"/>
                </a:rPr>
                <a:t>外部存储</a:t>
              </a:r>
              <a:endParaRPr kumimoji="0" lang="en-US" sz="1200" b="0" i="0" u="none" strike="noStrike" kern="0" cap="none" spc="0" normalizeH="0" baseline="0" noProof="0" dirty="0" smtClean="0">
                <a:ln>
                  <a:noFill/>
                </a:ln>
                <a:solidFill>
                  <a:prstClr val="white"/>
                </a:solidFill>
                <a:effectLst/>
                <a:uLnTx/>
                <a:uFillTx/>
                <a:latin typeface="HP Simplified"/>
              </a:endParaRPr>
            </a:p>
          </p:txBody>
        </p:sp>
        <p:cxnSp>
          <p:nvCxnSpPr>
            <p:cNvPr id="7" name="直接连接符 6"/>
            <p:cNvCxnSpPr>
              <a:stCxn id="2" idx="3"/>
            </p:cNvCxnSpPr>
            <p:nvPr/>
          </p:nvCxnSpPr>
          <p:spPr>
            <a:xfrm flipH="1">
              <a:off x="5811712" y="2618443"/>
              <a:ext cx="334582" cy="225403"/>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直接连接符 8"/>
            <p:cNvCxnSpPr>
              <a:stCxn id="2" idx="4"/>
              <a:endCxn id="97" idx="0"/>
            </p:cNvCxnSpPr>
            <p:nvPr/>
          </p:nvCxnSpPr>
          <p:spPr>
            <a:xfrm flipH="1">
              <a:off x="6853006" y="2760522"/>
              <a:ext cx="141260" cy="239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直接连接符 10"/>
            <p:cNvCxnSpPr>
              <a:stCxn id="2" idx="5"/>
              <a:endCxn id="98" idx="0"/>
            </p:cNvCxnSpPr>
            <p:nvPr/>
          </p:nvCxnSpPr>
          <p:spPr>
            <a:xfrm>
              <a:off x="7842238" y="2618443"/>
              <a:ext cx="122430" cy="3067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直接连接符 101"/>
            <p:cNvCxnSpPr>
              <a:stCxn id="2" idx="6"/>
              <a:endCxn id="99" idx="0"/>
            </p:cNvCxnSpPr>
            <p:nvPr/>
          </p:nvCxnSpPr>
          <p:spPr>
            <a:xfrm>
              <a:off x="8193479" y="2275433"/>
              <a:ext cx="493685" cy="20693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5" name="TextBox 33"/>
          <p:cNvSpPr txBox="1"/>
          <p:nvPr/>
        </p:nvSpPr>
        <p:spPr>
          <a:xfrm>
            <a:off x="738554" y="1415702"/>
            <a:ext cx="8405446" cy="369332"/>
          </a:xfrm>
          <a:prstGeom prst="rect">
            <a:avLst/>
          </a:prstGeom>
          <a:noFill/>
        </p:spPr>
        <p:txBody>
          <a:bodyPr wrap="square" rtlCol="0">
            <a:spAutoFit/>
          </a:bodyPr>
          <a:lstStyle/>
          <a:p>
            <a:pPr defTabSz="430106">
              <a:spcAft>
                <a:spcPts val="400"/>
              </a:spcAft>
              <a:buSzPct val="100000"/>
            </a:pPr>
            <a:r>
              <a:rPr lang="zh-CN" altLang="en-US" dirty="0" smtClean="0">
                <a:solidFill>
                  <a:srgbClr val="002060"/>
                </a:solidFill>
                <a:latin typeface="HP Simplified" pitchFamily="34" charset="0"/>
                <a:cs typeface="HP Simplified" pitchFamily="34" charset="0"/>
              </a:rPr>
              <a:t>应用重构</a:t>
            </a:r>
            <a:endParaRPr lang="en-US" dirty="0">
              <a:solidFill>
                <a:srgbClr val="002060"/>
              </a:solidFill>
              <a:latin typeface="HP Simplified" pitchFamily="34" charset="0"/>
              <a:cs typeface="HP Simplified" pitchFamily="34" charset="0"/>
            </a:endParaRPr>
          </a:p>
        </p:txBody>
      </p:sp>
    </p:spTree>
    <p:extLst>
      <p:ext uri="{BB962C8B-B14F-4D97-AF65-F5344CB8AC3E}">
        <p14:creationId xmlns:p14="http://schemas.microsoft.com/office/powerpoint/2010/main" val="3802633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solidFill>
                  <a:prstClr val="black"/>
                </a:solidFill>
              </a:rPr>
              <a:t>从传统应用到云原生应用的</a:t>
            </a:r>
            <a:r>
              <a:rPr lang="zh-CN" altLang="en-US" sz="3200" dirty="0" smtClean="0">
                <a:solidFill>
                  <a:prstClr val="black"/>
                </a:solidFill>
              </a:rPr>
              <a:t>重构之二</a:t>
            </a:r>
            <a:endParaRPr lang="en-US" dirty="0"/>
          </a:p>
        </p:txBody>
      </p:sp>
      <p:sp>
        <p:nvSpPr>
          <p:cNvPr id="4" name="Rectangle 83"/>
          <p:cNvSpPr/>
          <p:nvPr/>
        </p:nvSpPr>
        <p:spPr>
          <a:xfrm>
            <a:off x="370084" y="3410340"/>
            <a:ext cx="2031325" cy="584775"/>
          </a:xfrm>
          <a:prstGeom prst="rect">
            <a:avLst/>
          </a:prstGeom>
        </p:spPr>
        <p:txBody>
          <a:bodyPr wrap="none">
            <a:spAutoFit/>
          </a:bodyPr>
          <a:lstStyle/>
          <a:p>
            <a:r>
              <a:rPr lang="zh-CN" altLang="en-US" sz="1600" dirty="0" smtClean="0"/>
              <a:t>应用缓存技术</a:t>
            </a:r>
            <a:endParaRPr lang="en-US" altLang="zh-CN" sz="1600" dirty="0" smtClean="0"/>
          </a:p>
          <a:p>
            <a:r>
              <a:rPr lang="zh-CN" altLang="en-US" sz="1600" dirty="0" smtClean="0"/>
              <a:t>提高性能；保护资源</a:t>
            </a:r>
            <a:endParaRPr lang="en-US" altLang="zh-CN" sz="1600" dirty="0" smtClean="0"/>
          </a:p>
        </p:txBody>
      </p:sp>
      <p:sp>
        <p:nvSpPr>
          <p:cNvPr id="13" name="Rectangle 83"/>
          <p:cNvSpPr/>
          <p:nvPr/>
        </p:nvSpPr>
        <p:spPr>
          <a:xfrm>
            <a:off x="5224028" y="3410340"/>
            <a:ext cx="2441694" cy="584775"/>
          </a:xfrm>
          <a:prstGeom prst="rect">
            <a:avLst/>
          </a:prstGeom>
        </p:spPr>
        <p:txBody>
          <a:bodyPr wrap="none">
            <a:spAutoFit/>
          </a:bodyPr>
          <a:lstStyle/>
          <a:p>
            <a:r>
              <a:rPr lang="zh-CN" altLang="en-US" sz="1600" dirty="0" smtClean="0"/>
              <a:t>消息尽量一次性发送完毕</a:t>
            </a:r>
            <a:endParaRPr lang="en-US" altLang="zh-CN" sz="1600" dirty="0" smtClean="0"/>
          </a:p>
          <a:p>
            <a:r>
              <a:rPr lang="zh-CN" altLang="en-US" sz="1600" dirty="0"/>
              <a:t>不</a:t>
            </a:r>
            <a:r>
              <a:rPr lang="zh-CN" altLang="en-US" sz="1600" dirty="0" smtClean="0"/>
              <a:t>要多次发短消息</a:t>
            </a:r>
            <a:endParaRPr lang="en-US" altLang="zh-CN" sz="1600" dirty="0" smtClean="0"/>
          </a:p>
        </p:txBody>
      </p:sp>
      <p:grpSp>
        <p:nvGrpSpPr>
          <p:cNvPr id="99" name="组合 98"/>
          <p:cNvGrpSpPr/>
          <p:nvPr/>
        </p:nvGrpSpPr>
        <p:grpSpPr>
          <a:xfrm>
            <a:off x="5350638" y="1977415"/>
            <a:ext cx="2936892" cy="1042511"/>
            <a:chOff x="1117149" y="2409813"/>
            <a:chExt cx="8784242" cy="3118151"/>
          </a:xfrm>
        </p:grpSpPr>
        <p:sp>
          <p:nvSpPr>
            <p:cNvPr id="56" name="Right Arrow 44"/>
            <p:cNvSpPr/>
            <p:nvPr/>
          </p:nvSpPr>
          <p:spPr>
            <a:xfrm>
              <a:off x="3077441" y="4855716"/>
              <a:ext cx="4979428" cy="421988"/>
            </a:xfrm>
            <a:prstGeom prst="rightArrow">
              <a:avLst/>
            </a:prstGeom>
            <a:solidFill>
              <a:srgbClr val="99D5EF"/>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HP Simplified"/>
                </a:rPr>
                <a:t>5</a:t>
              </a:r>
            </a:p>
          </p:txBody>
        </p:sp>
        <p:sp>
          <p:nvSpPr>
            <p:cNvPr id="57" name="Right Arrow 36"/>
            <p:cNvSpPr/>
            <p:nvPr/>
          </p:nvSpPr>
          <p:spPr>
            <a:xfrm>
              <a:off x="3077441" y="2624328"/>
              <a:ext cx="4979428" cy="421988"/>
            </a:xfrm>
            <a:prstGeom prst="rightArrow">
              <a:avLst/>
            </a:prstGeom>
            <a:solidFill>
              <a:srgbClr val="99D5EF"/>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HP Simplified"/>
              </a:endParaRPr>
            </a:p>
          </p:txBody>
        </p:sp>
        <p:sp>
          <p:nvSpPr>
            <p:cNvPr id="58" name="Rounded Rectangle 3"/>
            <p:cNvSpPr/>
            <p:nvPr/>
          </p:nvSpPr>
          <p:spPr>
            <a:xfrm>
              <a:off x="1117149" y="2409813"/>
              <a:ext cx="1688951" cy="851021"/>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HP Simplified"/>
              </a:endParaRPr>
            </a:p>
          </p:txBody>
        </p:sp>
        <p:sp>
          <p:nvSpPr>
            <p:cNvPr id="59" name="Rounded Rectangle 5"/>
            <p:cNvSpPr/>
            <p:nvPr/>
          </p:nvSpPr>
          <p:spPr>
            <a:xfrm>
              <a:off x="8212440" y="2409814"/>
              <a:ext cx="1688951" cy="851021"/>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HP Simplified"/>
              </a:endParaRPr>
            </a:p>
          </p:txBody>
        </p:sp>
        <p:grpSp>
          <p:nvGrpSpPr>
            <p:cNvPr id="64" name="Group 16"/>
            <p:cNvGrpSpPr/>
            <p:nvPr/>
          </p:nvGrpSpPr>
          <p:grpSpPr>
            <a:xfrm>
              <a:off x="3623254" y="2482494"/>
              <a:ext cx="1176154" cy="698834"/>
              <a:chOff x="3349268" y="3595252"/>
              <a:chExt cx="4443511" cy="2759944"/>
            </a:xfrm>
          </p:grpSpPr>
          <p:sp>
            <p:nvSpPr>
              <p:cNvPr id="65" name="Rectangle 17"/>
              <p:cNvSpPr/>
              <p:nvPr/>
            </p:nvSpPr>
            <p:spPr>
              <a:xfrm rot="10800000">
                <a:off x="3349269" y="3595252"/>
                <a:ext cx="4443510" cy="2759944"/>
              </a:xfrm>
              <a:prstGeom prst="rect">
                <a:avLst/>
              </a:prstGeom>
              <a:solidFill>
                <a:srgbClr val="0096D6"/>
              </a:solid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HP Simplified"/>
                </a:endParaRPr>
              </a:p>
            </p:txBody>
          </p:sp>
          <p:cxnSp>
            <p:nvCxnSpPr>
              <p:cNvPr id="66" name="Straight Connector 18"/>
              <p:cNvCxnSpPr/>
              <p:nvPr/>
            </p:nvCxnSpPr>
            <p:spPr>
              <a:xfrm>
                <a:off x="3349268" y="3595252"/>
                <a:ext cx="2232382" cy="1542047"/>
              </a:xfrm>
              <a:prstGeom prst="line">
                <a:avLst/>
              </a:prstGeom>
              <a:noFill/>
              <a:ln w="57150" cap="flat" cmpd="sng" algn="ctr">
                <a:solidFill>
                  <a:sysClr val="window" lastClr="FFFFFF"/>
                </a:solidFill>
                <a:prstDash val="solid"/>
                <a:miter lim="800000"/>
              </a:ln>
              <a:effectLst/>
            </p:spPr>
          </p:cxnSp>
          <p:cxnSp>
            <p:nvCxnSpPr>
              <p:cNvPr id="67" name="Straight Connector 19"/>
              <p:cNvCxnSpPr/>
              <p:nvPr/>
            </p:nvCxnSpPr>
            <p:spPr>
              <a:xfrm flipV="1">
                <a:off x="5378610" y="3595252"/>
                <a:ext cx="2414169" cy="1542045"/>
              </a:xfrm>
              <a:prstGeom prst="line">
                <a:avLst/>
              </a:prstGeom>
              <a:noFill/>
              <a:ln w="57150" cap="flat" cmpd="sng" algn="ctr">
                <a:solidFill>
                  <a:sysClr val="window" lastClr="FFFFFF"/>
                </a:solidFill>
                <a:prstDash val="solid"/>
                <a:miter lim="800000"/>
              </a:ln>
              <a:effectLst/>
            </p:spPr>
          </p:cxnSp>
        </p:grpSp>
        <p:sp>
          <p:nvSpPr>
            <p:cNvPr id="84" name="Rounded Rectangle 37"/>
            <p:cNvSpPr/>
            <p:nvPr/>
          </p:nvSpPr>
          <p:spPr>
            <a:xfrm>
              <a:off x="1117149" y="4601933"/>
              <a:ext cx="1688951" cy="851021"/>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HP Simplified"/>
              </a:endParaRPr>
            </a:p>
          </p:txBody>
        </p:sp>
        <p:sp>
          <p:nvSpPr>
            <p:cNvPr id="85" name="Rounded Rectangle 38"/>
            <p:cNvSpPr/>
            <p:nvPr/>
          </p:nvSpPr>
          <p:spPr>
            <a:xfrm>
              <a:off x="8212440" y="4601934"/>
              <a:ext cx="1688951" cy="851021"/>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HP Simplified"/>
              </a:endParaRPr>
            </a:p>
          </p:txBody>
        </p:sp>
        <p:grpSp>
          <p:nvGrpSpPr>
            <p:cNvPr id="86" name="Group 39"/>
            <p:cNvGrpSpPr/>
            <p:nvPr/>
          </p:nvGrpSpPr>
          <p:grpSpPr>
            <a:xfrm>
              <a:off x="5353381" y="4605456"/>
              <a:ext cx="1485238" cy="922508"/>
              <a:chOff x="3349268" y="3595252"/>
              <a:chExt cx="4443511" cy="2759944"/>
            </a:xfrm>
          </p:grpSpPr>
          <p:sp>
            <p:nvSpPr>
              <p:cNvPr id="87" name="Rectangle 40"/>
              <p:cNvSpPr/>
              <p:nvPr/>
            </p:nvSpPr>
            <p:spPr>
              <a:xfrm rot="10800000">
                <a:off x="3349269" y="3595252"/>
                <a:ext cx="4443510" cy="2759944"/>
              </a:xfrm>
              <a:prstGeom prst="rect">
                <a:avLst/>
              </a:prstGeom>
              <a:solidFill>
                <a:srgbClr val="0096D6"/>
              </a:solid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HP Simplified"/>
                </a:endParaRPr>
              </a:p>
            </p:txBody>
          </p:sp>
          <p:cxnSp>
            <p:nvCxnSpPr>
              <p:cNvPr id="88" name="Straight Connector 41"/>
              <p:cNvCxnSpPr/>
              <p:nvPr/>
            </p:nvCxnSpPr>
            <p:spPr>
              <a:xfrm>
                <a:off x="3349268" y="3595252"/>
                <a:ext cx="2232382" cy="1542047"/>
              </a:xfrm>
              <a:prstGeom prst="line">
                <a:avLst/>
              </a:prstGeom>
              <a:noFill/>
              <a:ln w="57150" cap="flat" cmpd="sng" algn="ctr">
                <a:solidFill>
                  <a:sysClr val="window" lastClr="FFFFFF"/>
                </a:solidFill>
                <a:prstDash val="solid"/>
                <a:miter lim="800000"/>
              </a:ln>
              <a:effectLst/>
            </p:spPr>
          </p:cxnSp>
          <p:cxnSp>
            <p:nvCxnSpPr>
              <p:cNvPr id="89" name="Straight Connector 42"/>
              <p:cNvCxnSpPr/>
              <p:nvPr/>
            </p:nvCxnSpPr>
            <p:spPr>
              <a:xfrm flipV="1">
                <a:off x="5496956" y="3595255"/>
                <a:ext cx="2295823" cy="1542043"/>
              </a:xfrm>
              <a:prstGeom prst="line">
                <a:avLst/>
              </a:prstGeom>
              <a:noFill/>
              <a:ln w="57150" cap="flat" cmpd="sng" algn="ctr">
                <a:solidFill>
                  <a:sysClr val="window" lastClr="FFFFFF"/>
                </a:solidFill>
                <a:prstDash val="solid"/>
                <a:miter lim="800000"/>
              </a:ln>
              <a:effectLst/>
            </p:spPr>
          </p:cxnSp>
        </p:grpSp>
        <p:grpSp>
          <p:nvGrpSpPr>
            <p:cNvPr id="91" name="Group 16"/>
            <p:cNvGrpSpPr/>
            <p:nvPr/>
          </p:nvGrpSpPr>
          <p:grpSpPr>
            <a:xfrm>
              <a:off x="4964305" y="2490131"/>
              <a:ext cx="1176154" cy="698834"/>
              <a:chOff x="3349268" y="3595252"/>
              <a:chExt cx="4443511" cy="2759944"/>
            </a:xfrm>
          </p:grpSpPr>
          <p:sp>
            <p:nvSpPr>
              <p:cNvPr id="92" name="Rectangle 17"/>
              <p:cNvSpPr/>
              <p:nvPr/>
            </p:nvSpPr>
            <p:spPr>
              <a:xfrm rot="10800000">
                <a:off x="3349269" y="3595252"/>
                <a:ext cx="4443510" cy="2759944"/>
              </a:xfrm>
              <a:prstGeom prst="rect">
                <a:avLst/>
              </a:prstGeom>
              <a:solidFill>
                <a:srgbClr val="0096D6"/>
              </a:solid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HP Simplified"/>
                </a:endParaRPr>
              </a:p>
            </p:txBody>
          </p:sp>
          <p:cxnSp>
            <p:nvCxnSpPr>
              <p:cNvPr id="93" name="Straight Connector 18"/>
              <p:cNvCxnSpPr/>
              <p:nvPr/>
            </p:nvCxnSpPr>
            <p:spPr>
              <a:xfrm>
                <a:off x="3349268" y="3595252"/>
                <a:ext cx="2232382" cy="1542047"/>
              </a:xfrm>
              <a:prstGeom prst="line">
                <a:avLst/>
              </a:prstGeom>
              <a:noFill/>
              <a:ln w="57150" cap="flat" cmpd="sng" algn="ctr">
                <a:solidFill>
                  <a:sysClr val="window" lastClr="FFFFFF"/>
                </a:solidFill>
                <a:prstDash val="solid"/>
                <a:miter lim="800000"/>
              </a:ln>
              <a:effectLst/>
            </p:spPr>
          </p:cxnSp>
          <p:cxnSp>
            <p:nvCxnSpPr>
              <p:cNvPr id="94" name="Straight Connector 19"/>
              <p:cNvCxnSpPr/>
              <p:nvPr/>
            </p:nvCxnSpPr>
            <p:spPr>
              <a:xfrm flipV="1">
                <a:off x="5378610" y="3595252"/>
                <a:ext cx="2414169" cy="1542045"/>
              </a:xfrm>
              <a:prstGeom prst="line">
                <a:avLst/>
              </a:prstGeom>
              <a:noFill/>
              <a:ln w="57150" cap="flat" cmpd="sng" algn="ctr">
                <a:solidFill>
                  <a:sysClr val="window" lastClr="FFFFFF"/>
                </a:solidFill>
                <a:prstDash val="solid"/>
                <a:miter lim="800000"/>
              </a:ln>
              <a:effectLst/>
            </p:spPr>
          </p:cxnSp>
        </p:grpSp>
        <p:grpSp>
          <p:nvGrpSpPr>
            <p:cNvPr id="95" name="Group 16"/>
            <p:cNvGrpSpPr/>
            <p:nvPr/>
          </p:nvGrpSpPr>
          <p:grpSpPr>
            <a:xfrm>
              <a:off x="6342300" y="2490132"/>
              <a:ext cx="1176154" cy="698834"/>
              <a:chOff x="3349268" y="3595252"/>
              <a:chExt cx="4443511" cy="2759944"/>
            </a:xfrm>
          </p:grpSpPr>
          <p:sp>
            <p:nvSpPr>
              <p:cNvPr id="96" name="Rectangle 17"/>
              <p:cNvSpPr/>
              <p:nvPr/>
            </p:nvSpPr>
            <p:spPr>
              <a:xfrm rot="10800000">
                <a:off x="3349269" y="3595252"/>
                <a:ext cx="4443510" cy="2759944"/>
              </a:xfrm>
              <a:prstGeom prst="rect">
                <a:avLst/>
              </a:prstGeom>
              <a:solidFill>
                <a:srgbClr val="0096D6"/>
              </a:solid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HP Simplified"/>
                </a:endParaRPr>
              </a:p>
            </p:txBody>
          </p:sp>
          <p:cxnSp>
            <p:nvCxnSpPr>
              <p:cNvPr id="97" name="Straight Connector 18"/>
              <p:cNvCxnSpPr/>
              <p:nvPr/>
            </p:nvCxnSpPr>
            <p:spPr>
              <a:xfrm>
                <a:off x="3349268" y="3595252"/>
                <a:ext cx="2232382" cy="1542047"/>
              </a:xfrm>
              <a:prstGeom prst="line">
                <a:avLst/>
              </a:prstGeom>
              <a:noFill/>
              <a:ln w="57150" cap="flat" cmpd="sng" algn="ctr">
                <a:solidFill>
                  <a:sysClr val="window" lastClr="FFFFFF"/>
                </a:solidFill>
                <a:prstDash val="solid"/>
                <a:miter lim="800000"/>
              </a:ln>
              <a:effectLst/>
            </p:spPr>
          </p:cxnSp>
          <p:cxnSp>
            <p:nvCxnSpPr>
              <p:cNvPr id="98" name="Straight Connector 19"/>
              <p:cNvCxnSpPr/>
              <p:nvPr/>
            </p:nvCxnSpPr>
            <p:spPr>
              <a:xfrm flipV="1">
                <a:off x="5378610" y="3595252"/>
                <a:ext cx="2414169" cy="1542045"/>
              </a:xfrm>
              <a:prstGeom prst="line">
                <a:avLst/>
              </a:prstGeom>
              <a:noFill/>
              <a:ln w="57150" cap="flat" cmpd="sng" algn="ctr">
                <a:solidFill>
                  <a:sysClr val="window" lastClr="FFFFFF"/>
                </a:solidFill>
                <a:prstDash val="solid"/>
                <a:miter lim="800000"/>
              </a:ln>
              <a:effectLst/>
            </p:spPr>
          </p:cxnSp>
        </p:grpSp>
      </p:grpSp>
      <p:grpSp>
        <p:nvGrpSpPr>
          <p:cNvPr id="114" name="组合 113"/>
          <p:cNvGrpSpPr/>
          <p:nvPr/>
        </p:nvGrpSpPr>
        <p:grpSpPr>
          <a:xfrm>
            <a:off x="502891" y="2127720"/>
            <a:ext cx="3482626" cy="728645"/>
            <a:chOff x="2471555" y="4457877"/>
            <a:chExt cx="6348983" cy="1328353"/>
          </a:xfrm>
        </p:grpSpPr>
        <p:sp>
          <p:nvSpPr>
            <p:cNvPr id="109" name="Rounded Rectangle 6"/>
            <p:cNvSpPr/>
            <p:nvPr/>
          </p:nvSpPr>
          <p:spPr>
            <a:xfrm>
              <a:off x="2471555" y="4480815"/>
              <a:ext cx="3544263" cy="1305415"/>
            </a:xfrm>
            <a:prstGeom prst="roundRect">
              <a:avLst/>
            </a:prstGeom>
            <a:solidFill>
              <a:srgbClr val="0096D6"/>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white"/>
                </a:solidFill>
                <a:effectLst/>
                <a:uLnTx/>
                <a:uFillTx/>
                <a:latin typeface="HP Simplified"/>
              </a:endParaRPr>
            </a:p>
          </p:txBody>
        </p:sp>
        <p:sp>
          <p:nvSpPr>
            <p:cNvPr id="110" name="Can 7"/>
            <p:cNvSpPr/>
            <p:nvPr/>
          </p:nvSpPr>
          <p:spPr>
            <a:xfrm>
              <a:off x="7511296" y="4457877"/>
              <a:ext cx="1309242" cy="1328353"/>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HP Simplified"/>
                </a:rPr>
                <a:t>DB</a:t>
              </a:r>
            </a:p>
          </p:txBody>
        </p:sp>
        <p:sp>
          <p:nvSpPr>
            <p:cNvPr id="111" name="Rounded Rectangle 9"/>
            <p:cNvSpPr/>
            <p:nvPr/>
          </p:nvSpPr>
          <p:spPr>
            <a:xfrm>
              <a:off x="4243687" y="4696543"/>
              <a:ext cx="1688951" cy="851021"/>
            </a:xfrm>
            <a:prstGeom prst="roundRect">
              <a:avLst/>
            </a:prstGeom>
            <a:solidFill>
              <a:srgbClr val="0096D6">
                <a:lumMod val="40000"/>
                <a:lumOff val="60000"/>
              </a:srgbClr>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smtClean="0">
                  <a:ln>
                    <a:noFill/>
                  </a:ln>
                  <a:effectLst/>
                  <a:uLnTx/>
                  <a:uFillTx/>
                  <a:latin typeface="HP Simplified"/>
                </a:rPr>
                <a:t>Cache</a:t>
              </a:r>
              <a:endParaRPr kumimoji="0" lang="en-US" sz="1200" b="0" i="0" u="none" strike="noStrike" kern="0" cap="none" spc="0" normalizeH="0" baseline="0" noProof="0" dirty="0" smtClean="0">
                <a:ln>
                  <a:noFill/>
                </a:ln>
                <a:effectLst/>
                <a:uLnTx/>
                <a:uFillTx/>
                <a:latin typeface="HP Simplified"/>
              </a:endParaRPr>
            </a:p>
          </p:txBody>
        </p:sp>
        <p:sp>
          <p:nvSpPr>
            <p:cNvPr id="112" name="Can 8"/>
            <p:cNvSpPr/>
            <p:nvPr/>
          </p:nvSpPr>
          <p:spPr>
            <a:xfrm>
              <a:off x="5148232" y="4808520"/>
              <a:ext cx="618045" cy="627066"/>
            </a:xfrm>
            <a:prstGeom prst="can">
              <a:avLst/>
            </a:prstGeom>
            <a:solidFill>
              <a:srgbClr val="E5E8E8"/>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HP Simplified"/>
              </a:endParaRPr>
            </a:p>
          </p:txBody>
        </p:sp>
        <p:cxnSp>
          <p:nvCxnSpPr>
            <p:cNvPr id="113" name="Straight Connector 11"/>
            <p:cNvCxnSpPr>
              <a:stCxn id="112" idx="4"/>
              <a:endCxn id="110" idx="2"/>
            </p:cNvCxnSpPr>
            <p:nvPr/>
          </p:nvCxnSpPr>
          <p:spPr>
            <a:xfrm>
              <a:off x="5766277" y="5122053"/>
              <a:ext cx="1745019" cy="1"/>
            </a:xfrm>
            <a:prstGeom prst="line">
              <a:avLst/>
            </a:prstGeom>
            <a:noFill/>
            <a:ln w="38100" cap="flat" cmpd="sng" algn="ctr">
              <a:solidFill>
                <a:sysClr val="windowText" lastClr="000000"/>
              </a:solidFill>
              <a:prstDash val="sysDot"/>
            </a:ln>
            <a:effectLst/>
          </p:spPr>
        </p:cxnSp>
      </p:grpSp>
      <p:grpSp>
        <p:nvGrpSpPr>
          <p:cNvPr id="147" name="组合 146"/>
          <p:cNvGrpSpPr/>
          <p:nvPr/>
        </p:nvGrpSpPr>
        <p:grpSpPr>
          <a:xfrm>
            <a:off x="479511" y="4302649"/>
            <a:ext cx="2633271" cy="1292759"/>
            <a:chOff x="6993229" y="2949731"/>
            <a:chExt cx="4483194" cy="2200947"/>
          </a:xfrm>
        </p:grpSpPr>
        <p:grpSp>
          <p:nvGrpSpPr>
            <p:cNvPr id="131" name="Group 12"/>
            <p:cNvGrpSpPr/>
            <p:nvPr/>
          </p:nvGrpSpPr>
          <p:grpSpPr>
            <a:xfrm>
              <a:off x="6993229" y="4713357"/>
              <a:ext cx="2920903" cy="342078"/>
              <a:chOff x="865789" y="4858348"/>
              <a:chExt cx="2920903" cy="342078"/>
            </a:xfrm>
          </p:grpSpPr>
          <p:sp>
            <p:nvSpPr>
              <p:cNvPr id="132" name="Can 4"/>
              <p:cNvSpPr/>
              <p:nvPr/>
            </p:nvSpPr>
            <p:spPr>
              <a:xfrm>
                <a:off x="865789" y="4858348"/>
                <a:ext cx="349826" cy="342078"/>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white"/>
                  </a:solidFill>
                  <a:effectLst/>
                  <a:uLnTx/>
                  <a:uFillTx/>
                  <a:latin typeface="HP Simplified"/>
                </a:endParaRPr>
              </a:p>
            </p:txBody>
          </p:sp>
          <p:sp>
            <p:nvSpPr>
              <p:cNvPr id="133" name="Can 5"/>
              <p:cNvSpPr/>
              <p:nvPr/>
            </p:nvSpPr>
            <p:spPr>
              <a:xfrm>
                <a:off x="1294302" y="4858348"/>
                <a:ext cx="349826" cy="342078"/>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white"/>
                  </a:solidFill>
                  <a:effectLst/>
                  <a:uLnTx/>
                  <a:uFillTx/>
                  <a:latin typeface="HP Simplified"/>
                </a:endParaRPr>
              </a:p>
            </p:txBody>
          </p:sp>
          <p:sp>
            <p:nvSpPr>
              <p:cNvPr id="134" name="Can 6"/>
              <p:cNvSpPr/>
              <p:nvPr/>
            </p:nvSpPr>
            <p:spPr>
              <a:xfrm>
                <a:off x="1722815" y="4858348"/>
                <a:ext cx="349826" cy="342078"/>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white"/>
                  </a:solidFill>
                  <a:effectLst/>
                  <a:uLnTx/>
                  <a:uFillTx/>
                  <a:latin typeface="HP Simplified"/>
                </a:endParaRPr>
              </a:p>
            </p:txBody>
          </p:sp>
          <p:sp>
            <p:nvSpPr>
              <p:cNvPr id="135" name="Can 7"/>
              <p:cNvSpPr/>
              <p:nvPr/>
            </p:nvSpPr>
            <p:spPr>
              <a:xfrm>
                <a:off x="2151328" y="4858348"/>
                <a:ext cx="349826" cy="342078"/>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white"/>
                  </a:solidFill>
                  <a:effectLst/>
                  <a:uLnTx/>
                  <a:uFillTx/>
                  <a:latin typeface="HP Simplified"/>
                </a:endParaRPr>
              </a:p>
            </p:txBody>
          </p:sp>
          <p:sp>
            <p:nvSpPr>
              <p:cNvPr id="136" name="Can 8"/>
              <p:cNvSpPr/>
              <p:nvPr/>
            </p:nvSpPr>
            <p:spPr>
              <a:xfrm>
                <a:off x="2579841" y="4858348"/>
                <a:ext cx="349826" cy="342078"/>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white"/>
                  </a:solidFill>
                  <a:effectLst/>
                  <a:uLnTx/>
                  <a:uFillTx/>
                  <a:latin typeface="HP Simplified"/>
                </a:endParaRPr>
              </a:p>
            </p:txBody>
          </p:sp>
          <p:sp>
            <p:nvSpPr>
              <p:cNvPr id="137" name="Can 9"/>
              <p:cNvSpPr/>
              <p:nvPr/>
            </p:nvSpPr>
            <p:spPr>
              <a:xfrm>
                <a:off x="3008354" y="4858348"/>
                <a:ext cx="349826" cy="342078"/>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white"/>
                  </a:solidFill>
                  <a:effectLst/>
                  <a:uLnTx/>
                  <a:uFillTx/>
                  <a:latin typeface="HP Simplified"/>
                </a:endParaRPr>
              </a:p>
            </p:txBody>
          </p:sp>
          <p:sp>
            <p:nvSpPr>
              <p:cNvPr id="138" name="Can 10"/>
              <p:cNvSpPr/>
              <p:nvPr/>
            </p:nvSpPr>
            <p:spPr>
              <a:xfrm>
                <a:off x="3436866" y="4858348"/>
                <a:ext cx="349826" cy="342078"/>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white"/>
                  </a:solidFill>
                  <a:effectLst/>
                  <a:uLnTx/>
                  <a:uFillTx/>
                  <a:latin typeface="HP Simplified"/>
                </a:endParaRPr>
              </a:p>
            </p:txBody>
          </p:sp>
        </p:grpSp>
        <p:sp>
          <p:nvSpPr>
            <p:cNvPr id="139" name="TextBox 11"/>
            <p:cNvSpPr txBox="1"/>
            <p:nvPr/>
          </p:nvSpPr>
          <p:spPr>
            <a:xfrm>
              <a:off x="9872420" y="4584560"/>
              <a:ext cx="1604003" cy="566118"/>
            </a:xfrm>
            <a:prstGeom prst="rect">
              <a:avLst/>
            </a:prstGeom>
            <a:noFill/>
          </p:spPr>
          <p:txBody>
            <a:bodyPr wrap="none" rtlCol="0">
              <a:spAutoFit/>
            </a:bodyPr>
            <a:lstStyle/>
            <a:p>
              <a:pPr defTabSz="430213">
                <a:spcAft>
                  <a:spcPts val="400"/>
                </a:spcAft>
                <a:buSzPct val="100000"/>
              </a:pPr>
              <a:r>
                <a:rPr lang="zh-CN" altLang="en-US" sz="1000" dirty="0" smtClean="0">
                  <a:solidFill>
                    <a:srgbClr val="000000"/>
                  </a:solidFill>
                  <a:latin typeface="HP Simplified" pitchFamily="34" charset="0"/>
                  <a:cs typeface="HP Simplified" pitchFamily="34" charset="0"/>
                </a:rPr>
                <a:t>水平分区</a:t>
              </a:r>
              <a:endParaRPr lang="en-US" sz="1000" dirty="0" smtClean="0">
                <a:solidFill>
                  <a:srgbClr val="000000"/>
                </a:solidFill>
                <a:latin typeface="HP Simplified" pitchFamily="34" charset="0"/>
                <a:cs typeface="HP Simplified" pitchFamily="34" charset="0"/>
              </a:endParaRPr>
            </a:p>
          </p:txBody>
        </p:sp>
        <p:sp>
          <p:nvSpPr>
            <p:cNvPr id="140" name="Rounded Rectangle 13"/>
            <p:cNvSpPr/>
            <p:nvPr/>
          </p:nvSpPr>
          <p:spPr>
            <a:xfrm>
              <a:off x="7609205" y="2949731"/>
              <a:ext cx="1688951" cy="851021"/>
            </a:xfrm>
            <a:prstGeom prst="roundRect">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white"/>
                </a:solidFill>
                <a:effectLst/>
                <a:uLnTx/>
                <a:uFillTx/>
                <a:latin typeface="HP Simplified"/>
              </a:endParaRPr>
            </a:p>
          </p:txBody>
        </p:sp>
        <p:cxnSp>
          <p:nvCxnSpPr>
            <p:cNvPr id="141" name="Curved Connector 15"/>
            <p:cNvCxnSpPr>
              <a:stCxn id="140" idx="2"/>
              <a:endCxn id="132" idx="1"/>
            </p:cNvCxnSpPr>
            <p:nvPr/>
          </p:nvCxnSpPr>
          <p:spPr>
            <a:xfrm rot="5400000">
              <a:off x="7354610" y="3614285"/>
              <a:ext cx="912605" cy="1285539"/>
            </a:xfrm>
            <a:prstGeom prst="curvedConnector3">
              <a:avLst/>
            </a:prstGeom>
            <a:noFill/>
            <a:ln w="28575" cap="flat" cmpd="sng" algn="ctr">
              <a:solidFill>
                <a:srgbClr val="87898B">
                  <a:lumMod val="75000"/>
                </a:srgbClr>
              </a:solidFill>
              <a:prstDash val="solid"/>
              <a:headEnd type="triangle"/>
              <a:tailEnd type="triangle"/>
            </a:ln>
            <a:effectLst/>
          </p:spPr>
        </p:cxnSp>
        <p:cxnSp>
          <p:nvCxnSpPr>
            <p:cNvPr id="142" name="Curved Connector 17"/>
            <p:cNvCxnSpPr>
              <a:stCxn id="140" idx="2"/>
              <a:endCxn id="135" idx="1"/>
            </p:cNvCxnSpPr>
            <p:nvPr/>
          </p:nvCxnSpPr>
          <p:spPr>
            <a:xfrm rot="5400000">
              <a:off x="7997379" y="4257054"/>
              <a:ext cx="912605" cy="12700"/>
            </a:xfrm>
            <a:prstGeom prst="curvedConnector3">
              <a:avLst/>
            </a:prstGeom>
            <a:noFill/>
            <a:ln w="28575" cap="flat" cmpd="sng" algn="ctr">
              <a:solidFill>
                <a:srgbClr val="87898B">
                  <a:lumMod val="75000"/>
                </a:srgbClr>
              </a:solidFill>
              <a:prstDash val="solid"/>
              <a:headEnd type="triangle"/>
              <a:tailEnd type="triangle"/>
            </a:ln>
            <a:effectLst/>
          </p:spPr>
        </p:cxnSp>
        <p:cxnSp>
          <p:nvCxnSpPr>
            <p:cNvPr id="143" name="Curved Connector 19"/>
            <p:cNvCxnSpPr>
              <a:stCxn id="140" idx="2"/>
              <a:endCxn id="136" idx="1"/>
            </p:cNvCxnSpPr>
            <p:nvPr/>
          </p:nvCxnSpPr>
          <p:spPr>
            <a:xfrm rot="16200000" flipH="1">
              <a:off x="8211635" y="4042797"/>
              <a:ext cx="912605" cy="428513"/>
            </a:xfrm>
            <a:prstGeom prst="curvedConnector3">
              <a:avLst/>
            </a:prstGeom>
            <a:noFill/>
            <a:ln w="28575" cap="flat" cmpd="sng" algn="ctr">
              <a:solidFill>
                <a:srgbClr val="87898B">
                  <a:lumMod val="75000"/>
                </a:srgbClr>
              </a:solidFill>
              <a:prstDash val="solid"/>
              <a:headEnd type="triangle"/>
              <a:tailEnd type="triangle"/>
            </a:ln>
            <a:effectLst/>
          </p:spPr>
        </p:cxnSp>
        <p:sp>
          <p:nvSpPr>
            <p:cNvPr id="144" name="Can 20"/>
            <p:cNvSpPr/>
            <p:nvPr/>
          </p:nvSpPr>
          <p:spPr>
            <a:xfrm>
              <a:off x="10168525" y="3134465"/>
              <a:ext cx="477125" cy="466558"/>
            </a:xfrm>
            <a:prstGeom prst="can">
              <a:avLst/>
            </a:prstGeom>
            <a:solidFill>
              <a:sysClr val="windowText" lastClr="000000">
                <a:lumMod val="95000"/>
                <a:lumOff val="5000"/>
              </a:sysClr>
            </a:solidFill>
            <a:ln w="9525"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white"/>
                </a:solidFill>
                <a:effectLst/>
                <a:uLnTx/>
                <a:uFillTx/>
                <a:latin typeface="HP Simplified"/>
              </a:endParaRPr>
            </a:p>
          </p:txBody>
        </p:sp>
        <p:cxnSp>
          <p:nvCxnSpPr>
            <p:cNvPr id="145" name="Curved Connector 22"/>
            <p:cNvCxnSpPr>
              <a:stCxn id="140" idx="3"/>
              <a:endCxn id="144" idx="2"/>
            </p:cNvCxnSpPr>
            <p:nvPr/>
          </p:nvCxnSpPr>
          <p:spPr>
            <a:xfrm flipV="1">
              <a:off x="9298156" y="3367744"/>
              <a:ext cx="870369" cy="7498"/>
            </a:xfrm>
            <a:prstGeom prst="curvedConnector3">
              <a:avLst/>
            </a:prstGeom>
            <a:noFill/>
            <a:ln w="12700" cap="flat" cmpd="sng" algn="ctr">
              <a:solidFill>
                <a:sysClr val="windowText" lastClr="000000"/>
              </a:solidFill>
              <a:prstDash val="solid"/>
              <a:headEnd type="triangle"/>
              <a:tailEnd type="triangle"/>
            </a:ln>
            <a:effectLst/>
          </p:spPr>
        </p:cxnSp>
        <p:sp>
          <p:nvSpPr>
            <p:cNvPr id="146" name="TextBox 25"/>
            <p:cNvSpPr txBox="1"/>
            <p:nvPr/>
          </p:nvSpPr>
          <p:spPr>
            <a:xfrm>
              <a:off x="8563695" y="3875023"/>
              <a:ext cx="1604003" cy="566118"/>
            </a:xfrm>
            <a:prstGeom prst="rect">
              <a:avLst/>
            </a:prstGeom>
            <a:noFill/>
          </p:spPr>
          <p:txBody>
            <a:bodyPr wrap="none" rtlCol="0">
              <a:spAutoFit/>
            </a:bodyPr>
            <a:lstStyle/>
            <a:p>
              <a:pPr defTabSz="430213">
                <a:spcAft>
                  <a:spcPts val="400"/>
                </a:spcAft>
                <a:buSzPct val="100000"/>
              </a:pPr>
              <a:r>
                <a:rPr lang="zh-CN" altLang="en-US" sz="1000" dirty="0" smtClean="0">
                  <a:solidFill>
                    <a:srgbClr val="000000"/>
                  </a:solidFill>
                  <a:latin typeface="HP Simplified" pitchFamily="34" charset="0"/>
                  <a:cs typeface="HP Simplified" pitchFamily="34" charset="0"/>
                </a:rPr>
                <a:t>扇出查询</a:t>
              </a:r>
              <a:endParaRPr lang="en-US" sz="1000" dirty="0" smtClean="0">
                <a:solidFill>
                  <a:srgbClr val="000000"/>
                </a:solidFill>
                <a:latin typeface="HP Simplified" pitchFamily="34" charset="0"/>
                <a:cs typeface="HP Simplified" pitchFamily="34" charset="0"/>
              </a:endParaRPr>
            </a:p>
          </p:txBody>
        </p:sp>
      </p:grpSp>
      <p:sp>
        <p:nvSpPr>
          <p:cNvPr id="149" name="Rectangle 83"/>
          <p:cNvSpPr/>
          <p:nvPr/>
        </p:nvSpPr>
        <p:spPr>
          <a:xfrm>
            <a:off x="1380683" y="5664103"/>
            <a:ext cx="3345504" cy="1077218"/>
          </a:xfrm>
          <a:prstGeom prst="rect">
            <a:avLst/>
          </a:prstGeom>
        </p:spPr>
        <p:txBody>
          <a:bodyPr wrap="square">
            <a:spAutoFit/>
          </a:bodyPr>
          <a:lstStyle/>
          <a:p>
            <a:r>
              <a:rPr lang="zh-CN" altLang="en-US" sz="1600" dirty="0" smtClean="0"/>
              <a:t>水平分区，数据库／表分布在多个</a:t>
            </a:r>
            <a:endParaRPr lang="en-US" altLang="zh-CN" sz="1600" dirty="0" smtClean="0"/>
          </a:p>
          <a:p>
            <a:r>
              <a:rPr lang="zh-CN" altLang="en-US" sz="1600" dirty="0" smtClean="0"/>
              <a:t>数据库服务器上</a:t>
            </a:r>
            <a:endParaRPr lang="en-US" altLang="zh-CN" sz="1600" dirty="0"/>
          </a:p>
          <a:p>
            <a:r>
              <a:rPr lang="zh-CN" altLang="en-US" sz="1600" dirty="0" smtClean="0"/>
              <a:t>定位数据，扇出查询，定义关联，</a:t>
            </a:r>
            <a:endParaRPr lang="en-US" altLang="zh-CN" sz="1600" dirty="0" smtClean="0"/>
          </a:p>
          <a:p>
            <a:r>
              <a:rPr lang="zh-CN" altLang="en-US" sz="1600" dirty="0" smtClean="0"/>
              <a:t>高可用，共享存储</a:t>
            </a:r>
            <a:endParaRPr lang="en-US" altLang="zh-CN" sz="1600" dirty="0" smtClean="0"/>
          </a:p>
        </p:txBody>
      </p:sp>
      <p:cxnSp>
        <p:nvCxnSpPr>
          <p:cNvPr id="530" name="直接连接符 529"/>
          <p:cNvCxnSpPr/>
          <p:nvPr/>
        </p:nvCxnSpPr>
        <p:spPr>
          <a:xfrm>
            <a:off x="-19878" y="4226590"/>
            <a:ext cx="91638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1" name="直接连接符 530"/>
          <p:cNvCxnSpPr/>
          <p:nvPr/>
        </p:nvCxnSpPr>
        <p:spPr>
          <a:xfrm>
            <a:off x="4572000" y="1763355"/>
            <a:ext cx="0" cy="5108713"/>
          </a:xfrm>
          <a:prstGeom prst="line">
            <a:avLst/>
          </a:prstGeom>
        </p:spPr>
        <p:style>
          <a:lnRef idx="2">
            <a:schemeClr val="accent1"/>
          </a:lnRef>
          <a:fillRef idx="0">
            <a:schemeClr val="accent1"/>
          </a:fillRef>
          <a:effectRef idx="1">
            <a:schemeClr val="accent1"/>
          </a:effectRef>
          <a:fontRef idx="minor">
            <a:schemeClr val="tx1"/>
          </a:fontRef>
        </p:style>
      </p:cxnSp>
      <p:pic>
        <p:nvPicPr>
          <p:cNvPr id="123" name="Picture 81"/>
          <p:cNvPicPr>
            <a:picLocks noChangeAspect="1"/>
          </p:cNvPicPr>
          <p:nvPr/>
        </p:nvPicPr>
        <p:blipFill>
          <a:blip r:embed="rId3"/>
          <a:stretch>
            <a:fillRect/>
          </a:stretch>
        </p:blipFill>
        <p:spPr>
          <a:xfrm>
            <a:off x="4860799" y="4469200"/>
            <a:ext cx="2152092" cy="1624619"/>
          </a:xfrm>
          <a:prstGeom prst="rect">
            <a:avLst/>
          </a:prstGeom>
        </p:spPr>
      </p:pic>
      <p:sp>
        <p:nvSpPr>
          <p:cNvPr id="124" name="Rectangle 86"/>
          <p:cNvSpPr/>
          <p:nvPr/>
        </p:nvSpPr>
        <p:spPr>
          <a:xfrm>
            <a:off x="6612175" y="5529519"/>
            <a:ext cx="2471693" cy="1323439"/>
          </a:xfrm>
          <a:prstGeom prst="rect">
            <a:avLst/>
          </a:prstGeom>
        </p:spPr>
        <p:txBody>
          <a:bodyPr wrap="square">
            <a:spAutoFit/>
          </a:bodyPr>
          <a:lstStyle/>
          <a:p>
            <a:r>
              <a:rPr lang="zh-CN" altLang="en-US" sz="1600" dirty="0"/>
              <a:t>存储跨多个节点；</a:t>
            </a:r>
            <a:endParaRPr lang="en-US" altLang="zh-CN" sz="1600" dirty="0"/>
          </a:p>
          <a:p>
            <a:r>
              <a:rPr lang="zh-CN" altLang="en-US" sz="1600" dirty="0"/>
              <a:t>数据重复复制</a:t>
            </a:r>
            <a:r>
              <a:rPr lang="zh-CN" altLang="en-US" sz="1600" dirty="0" smtClean="0"/>
              <a:t>；</a:t>
            </a:r>
            <a:endParaRPr lang="en-US" altLang="zh-CN" sz="1600" dirty="0"/>
          </a:p>
          <a:p>
            <a:r>
              <a:rPr lang="zh-CN" altLang="en-US" sz="1600" dirty="0" smtClean="0"/>
              <a:t>数据的一致性靠应用实现；</a:t>
            </a:r>
            <a:endParaRPr lang="en-US" altLang="zh-CN" sz="1600" dirty="0" smtClean="0"/>
          </a:p>
          <a:p>
            <a:r>
              <a:rPr lang="zh-CN" altLang="en-US" sz="1600" dirty="0" smtClean="0"/>
              <a:t>节点</a:t>
            </a:r>
            <a:r>
              <a:rPr lang="zh-CN" altLang="en-US" sz="1600" dirty="0"/>
              <a:t>失败的修复是自动的；</a:t>
            </a:r>
            <a:endParaRPr lang="en-US" altLang="zh-CN" sz="1600" dirty="0"/>
          </a:p>
          <a:p>
            <a:r>
              <a:rPr lang="zh-CN" altLang="en-US" sz="1600" dirty="0"/>
              <a:t>扩容靠</a:t>
            </a:r>
            <a:r>
              <a:rPr lang="en-US" altLang="zh-CN" sz="1600" dirty="0"/>
              <a:t>Scale-Out</a:t>
            </a:r>
            <a:endParaRPr lang="en-US" sz="1600" dirty="0"/>
          </a:p>
        </p:txBody>
      </p:sp>
      <p:sp>
        <p:nvSpPr>
          <p:cNvPr id="125" name="TextBox 33"/>
          <p:cNvSpPr txBox="1"/>
          <p:nvPr/>
        </p:nvSpPr>
        <p:spPr>
          <a:xfrm>
            <a:off x="738554" y="1415702"/>
            <a:ext cx="8405446" cy="369332"/>
          </a:xfrm>
          <a:prstGeom prst="rect">
            <a:avLst/>
          </a:prstGeom>
          <a:noFill/>
        </p:spPr>
        <p:txBody>
          <a:bodyPr wrap="square" rtlCol="0">
            <a:spAutoFit/>
          </a:bodyPr>
          <a:lstStyle/>
          <a:p>
            <a:pPr defTabSz="430106">
              <a:spcAft>
                <a:spcPts val="400"/>
              </a:spcAft>
              <a:buSzPct val="100000"/>
            </a:pPr>
            <a:r>
              <a:rPr lang="zh-CN" altLang="en-US" dirty="0" smtClean="0">
                <a:solidFill>
                  <a:srgbClr val="002060"/>
                </a:solidFill>
                <a:latin typeface="HP Simplified" pitchFamily="34" charset="0"/>
                <a:cs typeface="HP Simplified" pitchFamily="34" charset="0"/>
              </a:rPr>
              <a:t>资源管理</a:t>
            </a:r>
            <a:endParaRPr lang="en-US" dirty="0">
              <a:solidFill>
                <a:srgbClr val="002060"/>
              </a:solidFill>
              <a:latin typeface="HP Simplified" pitchFamily="34" charset="0"/>
              <a:cs typeface="HP Simplified" pitchFamily="34" charset="0"/>
            </a:endParaRPr>
          </a:p>
        </p:txBody>
      </p:sp>
    </p:spTree>
    <p:extLst>
      <p:ext uri="{BB962C8B-B14F-4D97-AF65-F5344CB8AC3E}">
        <p14:creationId xmlns:p14="http://schemas.microsoft.com/office/powerpoint/2010/main" val="2267491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smtClean="0">
                <a:latin typeface="宋体" panose="02010600030101010101" pitchFamily="2" charset="-122"/>
                <a:ea typeface="宋体" panose="02010600030101010101" pitchFamily="2" charset="-122"/>
              </a:rPr>
              <a:t>案例分析</a:t>
            </a:r>
            <a:endParaRPr lang="en-US" sz="3200" dirty="0">
              <a:latin typeface="宋体" panose="02010600030101010101" pitchFamily="2" charset="-122"/>
              <a:ea typeface="宋体" panose="02010600030101010101" pitchFamily="2" charset="-122"/>
            </a:endParaRPr>
          </a:p>
        </p:txBody>
      </p:sp>
      <p:sp>
        <p:nvSpPr>
          <p:cNvPr id="5" name="TextBox 33"/>
          <p:cNvSpPr txBox="1"/>
          <p:nvPr/>
        </p:nvSpPr>
        <p:spPr>
          <a:xfrm>
            <a:off x="738554" y="1415702"/>
            <a:ext cx="8405446" cy="369332"/>
          </a:xfrm>
          <a:prstGeom prst="rect">
            <a:avLst/>
          </a:prstGeom>
          <a:noFill/>
        </p:spPr>
        <p:txBody>
          <a:bodyPr wrap="square" rtlCol="0">
            <a:spAutoFit/>
          </a:bodyPr>
          <a:lstStyle/>
          <a:p>
            <a:pPr defTabSz="430106">
              <a:spcAft>
                <a:spcPts val="400"/>
              </a:spcAft>
              <a:buSzPct val="100000"/>
            </a:pPr>
            <a:r>
              <a:rPr lang="zh-CN" altLang="en-US" dirty="0">
                <a:solidFill>
                  <a:srgbClr val="002060"/>
                </a:solidFill>
                <a:latin typeface="Arial" panose="020B0604020202020204" pitchFamily="34" charset="0"/>
                <a:cs typeface="Arial" panose="020B0604020202020204" pitchFamily="34" charset="0"/>
              </a:rPr>
              <a:t>惠普</a:t>
            </a:r>
            <a:r>
              <a:rPr lang="en-US" altLang="zh-CN" dirty="0">
                <a:solidFill>
                  <a:srgbClr val="002060"/>
                </a:solidFill>
                <a:latin typeface="Arial" panose="020B0604020202020204" pitchFamily="34" charset="0"/>
                <a:cs typeface="Arial" panose="020B0604020202020204" pitchFamily="34" charset="0"/>
              </a:rPr>
              <a:t>Helion</a:t>
            </a:r>
            <a:r>
              <a:rPr lang="zh-CN" altLang="en-US" dirty="0">
                <a:solidFill>
                  <a:srgbClr val="002060"/>
                </a:solidFill>
                <a:latin typeface="Arial" panose="020B0604020202020204" pitchFamily="34" charset="0"/>
                <a:cs typeface="Arial" panose="020B0604020202020204" pitchFamily="34" charset="0"/>
              </a:rPr>
              <a:t>应用转型服务，帮助澳大利亚一个银行实现了应用向云平台的迁移</a:t>
            </a:r>
            <a:endParaRPr lang="en-US" dirty="0">
              <a:solidFill>
                <a:srgbClr val="002060"/>
              </a:solidFill>
              <a:latin typeface="Arial" panose="020B0604020202020204" pitchFamily="34" charset="0"/>
              <a:cs typeface="Arial" panose="020B0604020202020204" pitchFamily="34" charset="0"/>
            </a:endParaRPr>
          </a:p>
        </p:txBody>
      </p:sp>
      <p:graphicFrame>
        <p:nvGraphicFramePr>
          <p:cNvPr id="6" name="Object 6"/>
          <p:cNvGraphicFramePr>
            <a:graphicFrameLocks noChangeAspect="1"/>
          </p:cNvGraphicFramePr>
          <p:nvPr>
            <p:extLst>
              <p:ext uri="{D42A27DB-BD31-4B8C-83A1-F6EECF244321}">
                <p14:modId xmlns:p14="http://schemas.microsoft.com/office/powerpoint/2010/main" val="778648138"/>
              </p:ext>
            </p:extLst>
          </p:nvPr>
        </p:nvGraphicFramePr>
        <p:xfrm>
          <a:off x="931190" y="1785034"/>
          <a:ext cx="7281620" cy="5289225"/>
        </p:xfrm>
        <a:graphic>
          <a:graphicData uri="http://schemas.openxmlformats.org/presentationml/2006/ole">
            <mc:AlternateContent xmlns:mc="http://schemas.openxmlformats.org/markup-compatibility/2006">
              <mc:Choice xmlns:v="urn:schemas-microsoft-com:vml" Requires="v">
                <p:oleObj spid="_x0000_s2702" name="Visio" r:id="rId4" imgW="10639408" imgH="7658062" progId="Visio.Drawing.15">
                  <p:embed/>
                </p:oleObj>
              </mc:Choice>
              <mc:Fallback>
                <p:oleObj name="Visio" r:id="rId4" imgW="10639408" imgH="7658062" progId="Visio.Drawing.15">
                  <p:embed/>
                  <p:pic>
                    <p:nvPicPr>
                      <p:cNvPr id="0" name=""/>
                      <p:cNvPicPr>
                        <a:picLocks noChangeAspect="1" noChangeArrowheads="1"/>
                      </p:cNvPicPr>
                      <p:nvPr/>
                    </p:nvPicPr>
                    <p:blipFill>
                      <a:blip r:embed="rId5"/>
                      <a:srcRect/>
                      <a:stretch>
                        <a:fillRect/>
                      </a:stretch>
                    </p:blipFill>
                    <p:spPr bwMode="auto">
                      <a:xfrm>
                        <a:off x="931190" y="1785034"/>
                        <a:ext cx="7281620" cy="5289225"/>
                      </a:xfrm>
                      <a:prstGeom prst="rect">
                        <a:avLst/>
                      </a:prstGeom>
                      <a:noFill/>
                    </p:spPr>
                  </p:pic>
                </p:oleObj>
              </mc:Fallback>
            </mc:AlternateContent>
          </a:graphicData>
        </a:graphic>
      </p:graphicFrame>
    </p:spTree>
    <p:extLst>
      <p:ext uri="{BB962C8B-B14F-4D97-AF65-F5344CB8AC3E}">
        <p14:creationId xmlns:p14="http://schemas.microsoft.com/office/powerpoint/2010/main" val="2139039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9144000" cy="68421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8" name="Diagram 6"/>
          <p:cNvGraphicFramePr/>
          <p:nvPr>
            <p:extLst>
              <p:ext uri="{D42A27DB-BD31-4B8C-83A1-F6EECF244321}">
                <p14:modId xmlns:p14="http://schemas.microsoft.com/office/powerpoint/2010/main" val="730745237"/>
              </p:ext>
            </p:extLst>
          </p:nvPr>
        </p:nvGraphicFramePr>
        <p:xfrm>
          <a:off x="6229341" y="2471115"/>
          <a:ext cx="2483486" cy="597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3" name="组合 22"/>
          <p:cNvGrpSpPr/>
          <p:nvPr/>
        </p:nvGrpSpPr>
        <p:grpSpPr>
          <a:xfrm>
            <a:off x="0" y="268526"/>
            <a:ext cx="7242801" cy="3983004"/>
            <a:chOff x="0" y="268526"/>
            <a:chExt cx="7242801" cy="3983004"/>
          </a:xfrm>
        </p:grpSpPr>
        <p:graphicFrame>
          <p:nvGraphicFramePr>
            <p:cNvPr id="9" name="Object 4"/>
            <p:cNvGraphicFramePr>
              <a:graphicFrameLocks noChangeAspect="1"/>
            </p:cNvGraphicFramePr>
            <p:nvPr>
              <p:extLst>
                <p:ext uri="{D42A27DB-BD31-4B8C-83A1-F6EECF244321}">
                  <p14:modId xmlns:p14="http://schemas.microsoft.com/office/powerpoint/2010/main" val="451533392"/>
                </p:ext>
              </p:extLst>
            </p:nvPr>
          </p:nvGraphicFramePr>
          <p:xfrm>
            <a:off x="0" y="268526"/>
            <a:ext cx="4190373" cy="1934019"/>
          </p:xfrm>
          <a:graphic>
            <a:graphicData uri="http://schemas.openxmlformats.org/presentationml/2006/ole">
              <mc:AlternateContent xmlns:mc="http://schemas.openxmlformats.org/markup-compatibility/2006">
                <mc:Choice xmlns:v="urn:schemas-microsoft-com:vml" Requires="v">
                  <p:oleObj spid="_x0000_s5158" name="Visio" r:id="rId9" imgW="10639408" imgH="4838704" progId="Visio.Drawing.15">
                    <p:embed/>
                  </p:oleObj>
                </mc:Choice>
                <mc:Fallback>
                  <p:oleObj name="Visio" r:id="rId9" imgW="10639408" imgH="4838704" progId="Visio.Drawing.15">
                    <p:embed/>
                    <p:pic>
                      <p:nvPicPr>
                        <p:cNvPr id="0" name=""/>
                        <p:cNvPicPr>
                          <a:picLocks noChangeAspect="1" noChangeArrowheads="1"/>
                        </p:cNvPicPr>
                        <p:nvPr/>
                      </p:nvPicPr>
                      <p:blipFill>
                        <a:blip r:embed="rId10"/>
                        <a:srcRect/>
                        <a:stretch>
                          <a:fillRect/>
                        </a:stretch>
                      </p:blipFill>
                      <p:spPr bwMode="auto">
                        <a:xfrm>
                          <a:off x="0" y="268526"/>
                          <a:ext cx="4190373" cy="1934019"/>
                        </a:xfrm>
                        <a:prstGeom prst="rect">
                          <a:avLst/>
                        </a:prstGeom>
                        <a:noFill/>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1641715077"/>
                </p:ext>
              </p:extLst>
            </p:nvPr>
          </p:nvGraphicFramePr>
          <p:xfrm>
            <a:off x="88220" y="2376550"/>
            <a:ext cx="4062456" cy="1874980"/>
          </p:xfrm>
          <a:graphic>
            <a:graphicData uri="http://schemas.openxmlformats.org/presentationml/2006/ole">
              <mc:AlternateContent xmlns:mc="http://schemas.openxmlformats.org/markup-compatibility/2006">
                <mc:Choice xmlns:v="urn:schemas-microsoft-com:vml" Requires="v">
                  <p:oleObj spid="_x0000_s5159" name="Visio" r:id="rId11" imgW="10591935" imgH="4838704" progId="Visio.Drawing.15">
                    <p:embed/>
                  </p:oleObj>
                </mc:Choice>
                <mc:Fallback>
                  <p:oleObj name="Visio" r:id="rId11" imgW="10591935" imgH="4838704" progId="Visio.Drawing.15">
                    <p:embed/>
                    <p:pic>
                      <p:nvPicPr>
                        <p:cNvPr id="0" name=""/>
                        <p:cNvPicPr>
                          <a:picLocks noChangeAspect="1" noChangeArrowheads="1"/>
                        </p:cNvPicPr>
                        <p:nvPr/>
                      </p:nvPicPr>
                      <p:blipFill>
                        <a:blip r:embed="rId12"/>
                        <a:srcRect/>
                        <a:stretch>
                          <a:fillRect/>
                        </a:stretch>
                      </p:blipFill>
                      <p:spPr bwMode="auto">
                        <a:xfrm>
                          <a:off x="88220" y="2376550"/>
                          <a:ext cx="4062456" cy="1874980"/>
                        </a:xfrm>
                        <a:prstGeom prst="rect">
                          <a:avLst/>
                        </a:prstGeom>
                        <a:noFill/>
                      </p:spPr>
                    </p:pic>
                  </p:oleObj>
                </mc:Fallback>
              </mc:AlternateContent>
            </a:graphicData>
          </a:graphic>
        </p:graphicFrame>
        <p:sp>
          <p:nvSpPr>
            <p:cNvPr id="15" name="文本框 14"/>
            <p:cNvSpPr txBox="1"/>
            <p:nvPr/>
          </p:nvSpPr>
          <p:spPr>
            <a:xfrm>
              <a:off x="5215881" y="757492"/>
              <a:ext cx="2026920" cy="830997"/>
            </a:xfrm>
            <a:prstGeom prst="rect">
              <a:avLst/>
            </a:prstGeom>
            <a:noFill/>
          </p:spPr>
          <p:txBody>
            <a:bodyPr wrap="square" rtlCol="0">
              <a:spAutoFit/>
            </a:bodyPr>
            <a:lstStyle/>
            <a:p>
              <a:r>
                <a:rPr lang="en-US" altLang="zh-CN" sz="2400" b="1" dirty="0" smtClean="0">
                  <a:solidFill>
                    <a:schemeClr val="accent1"/>
                  </a:solidFill>
                </a:rPr>
                <a:t>MSMQ</a:t>
              </a:r>
              <a:r>
                <a:rPr lang="zh-CN" altLang="en-US" sz="2400" b="1" dirty="0" smtClean="0">
                  <a:solidFill>
                    <a:schemeClr val="accent1"/>
                  </a:solidFill>
                </a:rPr>
                <a:t>解耦</a:t>
              </a:r>
              <a:endParaRPr lang="en-US" altLang="zh-CN" sz="2400" b="1" dirty="0" smtClean="0">
                <a:solidFill>
                  <a:schemeClr val="accent1"/>
                </a:solidFill>
              </a:endParaRPr>
            </a:p>
            <a:p>
              <a:endParaRPr lang="en-US" sz="2400" b="1" dirty="0">
                <a:solidFill>
                  <a:schemeClr val="accent1"/>
                </a:solidFill>
              </a:endParaRPr>
            </a:p>
          </p:txBody>
        </p:sp>
        <p:sp>
          <p:nvSpPr>
            <p:cNvPr id="16" name="左箭头 15"/>
            <p:cNvSpPr/>
            <p:nvPr/>
          </p:nvSpPr>
          <p:spPr>
            <a:xfrm>
              <a:off x="4378094" y="807720"/>
              <a:ext cx="762878" cy="3352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组合 21"/>
          <p:cNvGrpSpPr/>
          <p:nvPr/>
        </p:nvGrpSpPr>
        <p:grpSpPr>
          <a:xfrm>
            <a:off x="612792" y="1725040"/>
            <a:ext cx="8355210" cy="5132960"/>
            <a:chOff x="612792" y="1725040"/>
            <a:chExt cx="8355210" cy="5132960"/>
          </a:xfrm>
        </p:grpSpPr>
        <p:graphicFrame>
          <p:nvGraphicFramePr>
            <p:cNvPr id="5" name="Object 3"/>
            <p:cNvGraphicFramePr>
              <a:graphicFrameLocks noChangeAspect="1"/>
            </p:cNvGraphicFramePr>
            <p:nvPr>
              <p:extLst>
                <p:ext uri="{D42A27DB-BD31-4B8C-83A1-F6EECF244321}">
                  <p14:modId xmlns:p14="http://schemas.microsoft.com/office/powerpoint/2010/main" val="2949758258"/>
                </p:ext>
              </p:extLst>
            </p:nvPr>
          </p:nvGraphicFramePr>
          <p:xfrm>
            <a:off x="4279210" y="3108469"/>
            <a:ext cx="4688792" cy="3749531"/>
          </p:xfrm>
          <a:graphic>
            <a:graphicData uri="http://schemas.openxmlformats.org/presentationml/2006/ole">
              <mc:AlternateContent xmlns:mc="http://schemas.openxmlformats.org/markup-compatibility/2006">
                <mc:Choice xmlns:v="urn:schemas-microsoft-com:vml" Requires="v">
                  <p:oleObj spid="_x0000_s5160" name="Visio" r:id="rId13" imgW="8124943" imgH="6457910" progId="Visio.Drawing.15">
                    <p:embed/>
                  </p:oleObj>
                </mc:Choice>
                <mc:Fallback>
                  <p:oleObj name="Visio" r:id="rId13" imgW="8124943" imgH="6457910" progId="Visio.Drawing.15">
                    <p:embed/>
                    <p:pic>
                      <p:nvPicPr>
                        <p:cNvPr id="0" name=""/>
                        <p:cNvPicPr>
                          <a:picLocks noChangeAspect="1" noChangeArrowheads="1"/>
                        </p:cNvPicPr>
                        <p:nvPr/>
                      </p:nvPicPr>
                      <p:blipFill>
                        <a:blip r:embed="rId14"/>
                        <a:srcRect/>
                        <a:stretch>
                          <a:fillRect/>
                        </a:stretch>
                      </p:blipFill>
                      <p:spPr bwMode="auto">
                        <a:xfrm>
                          <a:off x="4279210" y="3108469"/>
                          <a:ext cx="4688792" cy="3749531"/>
                        </a:xfrm>
                        <a:prstGeom prst="rect">
                          <a:avLst/>
                        </a:prstGeom>
                        <a:noFill/>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217048590"/>
                </p:ext>
              </p:extLst>
            </p:nvPr>
          </p:nvGraphicFramePr>
          <p:xfrm>
            <a:off x="612792" y="4962588"/>
            <a:ext cx="3820371" cy="1879573"/>
          </p:xfrm>
          <a:graphic>
            <a:graphicData uri="http://schemas.openxmlformats.org/presentationml/2006/ole">
              <mc:AlternateContent xmlns:mc="http://schemas.openxmlformats.org/markup-compatibility/2006">
                <mc:Choice xmlns:v="urn:schemas-microsoft-com:vml" Requires="v">
                  <p:oleObj spid="_x0000_s5161" name="Visio" r:id="rId15" imgW="7705776" imgH="3752839" progId="Visio.Drawing.15">
                    <p:embed/>
                  </p:oleObj>
                </mc:Choice>
                <mc:Fallback>
                  <p:oleObj name="Visio" r:id="rId15" imgW="7705776" imgH="3752839" progId="Visio.Drawing.15">
                    <p:embed/>
                    <p:pic>
                      <p:nvPicPr>
                        <p:cNvPr id="0" name=""/>
                        <p:cNvPicPr>
                          <a:picLocks noChangeAspect="1" noChangeArrowheads="1"/>
                        </p:cNvPicPr>
                        <p:nvPr/>
                      </p:nvPicPr>
                      <p:blipFill>
                        <a:blip r:embed="rId16"/>
                        <a:srcRect/>
                        <a:stretch>
                          <a:fillRect/>
                        </a:stretch>
                      </p:blipFill>
                      <p:spPr bwMode="auto">
                        <a:xfrm>
                          <a:off x="612792" y="4962588"/>
                          <a:ext cx="3820371" cy="1879573"/>
                        </a:xfrm>
                        <a:prstGeom prst="rect">
                          <a:avLst/>
                        </a:prstGeom>
                        <a:noFill/>
                      </p:spPr>
                    </p:pic>
                  </p:oleObj>
                </mc:Fallback>
              </mc:AlternateContent>
            </a:graphicData>
          </a:graphic>
        </p:graphicFrame>
        <p:sp>
          <p:nvSpPr>
            <p:cNvPr id="7" name="Right Arrow 5"/>
            <p:cNvSpPr/>
            <p:nvPr/>
          </p:nvSpPr>
          <p:spPr>
            <a:xfrm>
              <a:off x="4453003" y="5355168"/>
              <a:ext cx="385749" cy="37330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399"/>
            </a:p>
          </p:txBody>
        </p:sp>
        <p:sp>
          <p:nvSpPr>
            <p:cNvPr id="17" name="左箭头 16"/>
            <p:cNvSpPr/>
            <p:nvPr/>
          </p:nvSpPr>
          <p:spPr>
            <a:xfrm rot="16200000">
              <a:off x="6098259" y="2416344"/>
              <a:ext cx="762878" cy="3352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矩形 20"/>
            <p:cNvSpPr/>
            <p:nvPr/>
          </p:nvSpPr>
          <p:spPr>
            <a:xfrm>
              <a:off x="5424761" y="1725040"/>
              <a:ext cx="2109873" cy="461665"/>
            </a:xfrm>
            <a:prstGeom prst="rect">
              <a:avLst/>
            </a:prstGeom>
          </p:spPr>
          <p:txBody>
            <a:bodyPr wrap="none">
              <a:spAutoFit/>
            </a:bodyPr>
            <a:lstStyle/>
            <a:p>
              <a:r>
                <a:rPr lang="zh-CN" altLang="en-US" sz="2400" b="1" dirty="0">
                  <a:solidFill>
                    <a:srgbClr val="4F81BD"/>
                  </a:solidFill>
                </a:rPr>
                <a:t> 迁移到云平台</a:t>
              </a:r>
              <a:endParaRPr lang="en-US" b="1" dirty="0"/>
            </a:p>
          </p:txBody>
        </p:sp>
      </p:grpSp>
    </p:spTree>
    <p:extLst>
      <p:ext uri="{BB962C8B-B14F-4D97-AF65-F5344CB8AC3E}">
        <p14:creationId xmlns:p14="http://schemas.microsoft.com/office/powerpoint/2010/main" val="393658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总结</a:t>
            </a:r>
            <a:endParaRPr lang="en-US" sz="3200" dirty="0"/>
          </a:p>
        </p:txBody>
      </p:sp>
      <p:sp>
        <p:nvSpPr>
          <p:cNvPr id="3" name="内容占位符 2"/>
          <p:cNvSpPr>
            <a:spLocks noGrp="1"/>
          </p:cNvSpPr>
          <p:nvPr>
            <p:ph idx="1"/>
          </p:nvPr>
        </p:nvSpPr>
        <p:spPr>
          <a:xfrm>
            <a:off x="457200" y="1195872"/>
            <a:ext cx="8229600" cy="4525963"/>
          </a:xfrm>
        </p:spPr>
        <p:txBody>
          <a:bodyPr>
            <a:normAutofit/>
          </a:bodyPr>
          <a:lstStyle/>
          <a:p>
            <a:endParaRPr lang="en-US" altLang="zh-CN" dirty="0" smtClean="0"/>
          </a:p>
          <a:p>
            <a:r>
              <a:rPr lang="zh-CN" altLang="en-US" sz="2600" dirty="0" smtClean="0"/>
              <a:t>微服务，松耦合，</a:t>
            </a:r>
            <a:r>
              <a:rPr lang="en-US" altLang="zh-CN" sz="2600" dirty="0" smtClean="0"/>
              <a:t>API</a:t>
            </a:r>
            <a:r>
              <a:rPr lang="zh-CN" altLang="en-US" sz="2600" dirty="0" smtClean="0"/>
              <a:t>经济         </a:t>
            </a:r>
            <a:endParaRPr lang="en-US" altLang="zh-CN" sz="2600" dirty="0" smtClean="0"/>
          </a:p>
          <a:p>
            <a:r>
              <a:rPr lang="zh-CN" altLang="en-US" sz="2600" dirty="0" smtClean="0"/>
              <a:t>无状态，无共享</a:t>
            </a:r>
            <a:endParaRPr lang="en-US" altLang="zh-CN" sz="2600" dirty="0" smtClean="0"/>
          </a:p>
          <a:p>
            <a:r>
              <a:rPr lang="zh-CN" altLang="en-US" sz="2600" dirty="0" smtClean="0"/>
              <a:t>无环境依赖</a:t>
            </a:r>
            <a:endParaRPr lang="en-US" altLang="zh-CN" sz="2600" dirty="0" smtClean="0"/>
          </a:p>
          <a:p>
            <a:endParaRPr lang="en-US" altLang="zh-CN" sz="2600" dirty="0" smtClean="0"/>
          </a:p>
          <a:p>
            <a:r>
              <a:rPr lang="zh-CN" altLang="en-US" sz="2600" dirty="0" smtClean="0"/>
              <a:t>有状态资源管理</a:t>
            </a:r>
            <a:endParaRPr lang="en-US" altLang="zh-CN" sz="2600" dirty="0" smtClean="0"/>
          </a:p>
          <a:p>
            <a:r>
              <a:rPr lang="zh-CN" altLang="en-US" sz="2600" dirty="0" smtClean="0"/>
              <a:t>自动化管理</a:t>
            </a:r>
            <a:r>
              <a:rPr lang="zh-CN" altLang="en-US" sz="1400" dirty="0" smtClean="0"/>
              <a:t>（部署；故障恢复；扩展与收缩）</a:t>
            </a:r>
            <a:endParaRPr lang="en-US" altLang="zh-CN" sz="1400" dirty="0" smtClean="0"/>
          </a:p>
          <a:p>
            <a:r>
              <a:rPr lang="zh-CN" altLang="en-US" sz="2600" dirty="0" smtClean="0"/>
              <a:t>运行环境与配置</a:t>
            </a:r>
            <a:endParaRPr lang="en-US" dirty="0"/>
          </a:p>
        </p:txBody>
      </p:sp>
      <p:sp>
        <p:nvSpPr>
          <p:cNvPr id="5" name="右大括号 4"/>
          <p:cNvSpPr/>
          <p:nvPr/>
        </p:nvSpPr>
        <p:spPr>
          <a:xfrm>
            <a:off x="5401992" y="1867406"/>
            <a:ext cx="337625" cy="118712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右大括号 5"/>
          <p:cNvSpPr/>
          <p:nvPr/>
        </p:nvSpPr>
        <p:spPr>
          <a:xfrm>
            <a:off x="5401993" y="3710174"/>
            <a:ext cx="337625" cy="135601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矩形 6"/>
          <p:cNvSpPr/>
          <p:nvPr/>
        </p:nvSpPr>
        <p:spPr>
          <a:xfrm>
            <a:off x="6020282" y="2255931"/>
            <a:ext cx="1723549" cy="461665"/>
          </a:xfrm>
          <a:prstGeom prst="rect">
            <a:avLst/>
          </a:prstGeom>
        </p:spPr>
        <p:txBody>
          <a:bodyPr wrap="none">
            <a:spAutoFit/>
          </a:bodyPr>
          <a:lstStyle/>
          <a:p>
            <a:r>
              <a:rPr lang="zh-CN" altLang="en-US" sz="2400" b="1" dirty="0" smtClean="0">
                <a:solidFill>
                  <a:srgbClr val="00B0F0"/>
                </a:solidFill>
              </a:rPr>
              <a:t>开发者责任</a:t>
            </a:r>
            <a:endParaRPr lang="en-US" altLang="zh-CN" sz="2400" b="1" dirty="0">
              <a:solidFill>
                <a:srgbClr val="00B0F0"/>
              </a:solidFill>
            </a:endParaRPr>
          </a:p>
        </p:txBody>
      </p:sp>
      <p:sp>
        <p:nvSpPr>
          <p:cNvPr id="8" name="矩形 7"/>
          <p:cNvSpPr/>
          <p:nvPr/>
        </p:nvSpPr>
        <p:spPr>
          <a:xfrm>
            <a:off x="6020282" y="4157347"/>
            <a:ext cx="1731564" cy="830997"/>
          </a:xfrm>
          <a:prstGeom prst="rect">
            <a:avLst/>
          </a:prstGeom>
        </p:spPr>
        <p:txBody>
          <a:bodyPr wrap="none">
            <a:spAutoFit/>
          </a:bodyPr>
          <a:lstStyle/>
          <a:p>
            <a:r>
              <a:rPr lang="zh-CN" altLang="en-US" sz="2400" b="1" dirty="0">
                <a:solidFill>
                  <a:srgbClr val="00B0F0"/>
                </a:solidFill>
              </a:rPr>
              <a:t>云</a:t>
            </a:r>
            <a:r>
              <a:rPr lang="zh-CN" altLang="en-US" sz="2400" b="1" dirty="0" smtClean="0">
                <a:solidFill>
                  <a:srgbClr val="00B0F0"/>
                </a:solidFill>
              </a:rPr>
              <a:t>平台能力</a:t>
            </a:r>
            <a:endParaRPr lang="en-US" altLang="zh-CN" sz="2400" b="1" dirty="0" smtClean="0">
              <a:solidFill>
                <a:srgbClr val="00B0F0"/>
              </a:solidFill>
            </a:endParaRPr>
          </a:p>
          <a:p>
            <a:endParaRPr lang="en-US" altLang="zh-CN" sz="2400" b="1" dirty="0">
              <a:solidFill>
                <a:srgbClr val="00B0F0"/>
              </a:solidFill>
            </a:endParaRPr>
          </a:p>
        </p:txBody>
      </p:sp>
      <p:grpSp>
        <p:nvGrpSpPr>
          <p:cNvPr id="4" name="组合 3"/>
          <p:cNvGrpSpPr/>
          <p:nvPr/>
        </p:nvGrpSpPr>
        <p:grpSpPr>
          <a:xfrm>
            <a:off x="619388" y="5299685"/>
            <a:ext cx="7338946" cy="1499948"/>
            <a:chOff x="-127263" y="4717880"/>
            <a:chExt cx="9824300" cy="2007910"/>
          </a:xfrm>
        </p:grpSpPr>
        <p:sp>
          <p:nvSpPr>
            <p:cNvPr id="9" name="Oval 3"/>
            <p:cNvSpPr/>
            <p:nvPr/>
          </p:nvSpPr>
          <p:spPr>
            <a:xfrm>
              <a:off x="-127263" y="4717881"/>
              <a:ext cx="2007909" cy="200790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传统应用</a:t>
              </a:r>
              <a:endParaRPr lang="en-US" dirty="0"/>
            </a:p>
          </p:txBody>
        </p:sp>
        <p:sp>
          <p:nvSpPr>
            <p:cNvPr id="10" name="Oval 5"/>
            <p:cNvSpPr/>
            <p:nvPr/>
          </p:nvSpPr>
          <p:spPr>
            <a:xfrm>
              <a:off x="7689128" y="4717880"/>
              <a:ext cx="2007909" cy="200790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云原生应用</a:t>
              </a:r>
              <a:endParaRPr lang="en-US" dirty="0"/>
            </a:p>
          </p:txBody>
        </p:sp>
        <p:sp>
          <p:nvSpPr>
            <p:cNvPr id="11" name="Oval 6"/>
            <p:cNvSpPr/>
            <p:nvPr/>
          </p:nvSpPr>
          <p:spPr>
            <a:xfrm>
              <a:off x="3776484" y="4717880"/>
              <a:ext cx="2007909" cy="200790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800" dirty="0" smtClean="0"/>
                <a:t>现实</a:t>
              </a:r>
              <a:endParaRPr lang="en-US" altLang="zh-CN" sz="2800" dirty="0" smtClean="0"/>
            </a:p>
            <a:p>
              <a:pPr algn="ctr"/>
              <a:r>
                <a:rPr lang="zh-CN" altLang="en-US" sz="1200" dirty="0" smtClean="0"/>
                <a:t>云应用</a:t>
              </a:r>
              <a:endParaRPr lang="en-US" sz="1200" dirty="0"/>
            </a:p>
          </p:txBody>
        </p:sp>
        <p:sp>
          <p:nvSpPr>
            <p:cNvPr id="12" name="Right Arrow 7"/>
            <p:cNvSpPr/>
            <p:nvPr/>
          </p:nvSpPr>
          <p:spPr>
            <a:xfrm>
              <a:off x="1758098" y="5391896"/>
              <a:ext cx="1734532" cy="65987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8"/>
            <p:cNvSpPr/>
            <p:nvPr/>
          </p:nvSpPr>
          <p:spPr>
            <a:xfrm rot="10800000">
              <a:off x="6068248" y="5391896"/>
              <a:ext cx="1734532" cy="65987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05118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With</a:t>
            </a:r>
            <a:r>
              <a:rPr lang="zh-CN" altLang="en-US" dirty="0" smtClean="0"/>
              <a:t> </a:t>
            </a:r>
            <a:r>
              <a:rPr lang="en-US" altLang="zh-CN" dirty="0" smtClean="0"/>
              <a:t>What</a:t>
            </a:r>
            <a:endParaRPr lang="zh-CN" altLang="en-US" dirty="0"/>
          </a:p>
        </p:txBody>
      </p:sp>
      <p:sp>
        <p:nvSpPr>
          <p:cNvPr id="3" name="Subtitle 2"/>
          <p:cNvSpPr>
            <a:spLocks noGrp="1"/>
          </p:cNvSpPr>
          <p:nvPr>
            <p:ph type="subTitle" idx="1"/>
          </p:nvPr>
        </p:nvSpPr>
        <p:spPr/>
        <p:txBody>
          <a:bodyPr/>
          <a:lstStyle/>
          <a:p>
            <a:r>
              <a:rPr lang="zh-CN" altLang="en-US" dirty="0" smtClean="0"/>
              <a:t>拥抱“云原生”开发者平台</a:t>
            </a:r>
            <a:endParaRPr lang="zh-CN" altLang="en-US" dirty="0"/>
          </a:p>
        </p:txBody>
      </p:sp>
    </p:spTree>
    <p:extLst>
      <p:ext uri="{BB962C8B-B14F-4D97-AF65-F5344CB8AC3E}">
        <p14:creationId xmlns:p14="http://schemas.microsoft.com/office/powerpoint/2010/main" val="3287519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48603" y="1615634"/>
            <a:ext cx="7125793" cy="4213958"/>
          </a:xfrm>
          <a:prstGeom prst="rect">
            <a:avLst/>
          </a:prstGeom>
        </p:spPr>
      </p:pic>
      <p:sp>
        <p:nvSpPr>
          <p:cNvPr id="4" name="Title 1"/>
          <p:cNvSpPr>
            <a:spLocks noGrp="1"/>
          </p:cNvSpPr>
          <p:nvPr>
            <p:ph type="title"/>
          </p:nvPr>
        </p:nvSpPr>
        <p:spPr/>
        <p:txBody>
          <a:bodyPr>
            <a:normAutofit/>
          </a:bodyPr>
          <a:lstStyle/>
          <a:p>
            <a:r>
              <a:rPr lang="zh-CN" altLang="en-US" sz="3200" dirty="0" smtClean="0"/>
              <a:t>传统的程序员工作模式</a:t>
            </a:r>
            <a:endParaRPr lang="en-US" sz="3200" dirty="0"/>
          </a:p>
        </p:txBody>
      </p:sp>
      <p:sp>
        <p:nvSpPr>
          <p:cNvPr id="8" name="TextBox 7"/>
          <p:cNvSpPr txBox="1"/>
          <p:nvPr/>
        </p:nvSpPr>
        <p:spPr bwMode="gray">
          <a:xfrm>
            <a:off x="288275" y="1829123"/>
            <a:ext cx="2090233" cy="461665"/>
          </a:xfrm>
          <a:prstGeom prst="rect">
            <a:avLst/>
          </a:prstGeom>
          <a:noFill/>
        </p:spPr>
        <p:txBody>
          <a:bodyPr wrap="square" rtlCol="0">
            <a:spAutoFit/>
          </a:bodyPr>
          <a:lstStyle/>
          <a:p>
            <a:pPr defTabSz="322660">
              <a:spcAft>
                <a:spcPts val="300"/>
              </a:spcAft>
              <a:buSzPct val="100000"/>
            </a:pPr>
            <a:r>
              <a:rPr lang="en-US" sz="1200" dirty="0">
                <a:solidFill>
                  <a:srgbClr val="000000"/>
                </a:solidFill>
                <a:cs typeface="HP Simplified" pitchFamily="34" charset="0"/>
              </a:rPr>
              <a:t>1. </a:t>
            </a:r>
            <a:r>
              <a:rPr lang="zh-CN" altLang="en-US" sz="1200" dirty="0">
                <a:solidFill>
                  <a:srgbClr val="000000"/>
                </a:solidFill>
                <a:cs typeface="HP Simplified" pitchFamily="34" charset="0"/>
              </a:rPr>
              <a:t>考虑应用所需的环境、软硬件资源等</a:t>
            </a:r>
            <a:endParaRPr lang="en-US" sz="1200" dirty="0">
              <a:solidFill>
                <a:srgbClr val="000000"/>
              </a:solidFill>
              <a:cs typeface="HP Simplified" pitchFamily="34" charset="0"/>
            </a:endParaRPr>
          </a:p>
        </p:txBody>
      </p:sp>
      <p:sp>
        <p:nvSpPr>
          <p:cNvPr id="9" name="TextBox 8"/>
          <p:cNvSpPr txBox="1"/>
          <p:nvPr/>
        </p:nvSpPr>
        <p:spPr bwMode="gray">
          <a:xfrm>
            <a:off x="2611812" y="1849021"/>
            <a:ext cx="2090233" cy="276999"/>
          </a:xfrm>
          <a:prstGeom prst="rect">
            <a:avLst/>
          </a:prstGeom>
          <a:noFill/>
        </p:spPr>
        <p:txBody>
          <a:bodyPr wrap="square" rtlCol="0">
            <a:spAutoFit/>
          </a:bodyPr>
          <a:lstStyle/>
          <a:p>
            <a:pPr defTabSz="322660">
              <a:spcAft>
                <a:spcPts val="300"/>
              </a:spcAft>
              <a:buSzPct val="100000"/>
            </a:pPr>
            <a:r>
              <a:rPr lang="en-US" sz="1200" dirty="0">
                <a:solidFill>
                  <a:srgbClr val="000000"/>
                </a:solidFill>
                <a:cs typeface="HP Simplified" pitchFamily="34" charset="0"/>
              </a:rPr>
              <a:t>2. </a:t>
            </a:r>
            <a:r>
              <a:rPr lang="zh-CN" altLang="en-US" sz="1200" dirty="0">
                <a:solidFill>
                  <a:srgbClr val="000000"/>
                </a:solidFill>
                <a:cs typeface="HP Simplified" pitchFamily="34" charset="0"/>
              </a:rPr>
              <a:t>准备基础架构、硬件资源</a:t>
            </a:r>
            <a:endParaRPr lang="en-US" sz="1200" dirty="0">
              <a:solidFill>
                <a:srgbClr val="000000"/>
              </a:solidFill>
              <a:cs typeface="HP Simplified" pitchFamily="34" charset="0"/>
            </a:endParaRPr>
          </a:p>
        </p:txBody>
      </p:sp>
      <p:sp>
        <p:nvSpPr>
          <p:cNvPr id="10" name="TextBox 9"/>
          <p:cNvSpPr txBox="1"/>
          <p:nvPr/>
        </p:nvSpPr>
        <p:spPr bwMode="gray">
          <a:xfrm>
            <a:off x="5138802" y="1870700"/>
            <a:ext cx="2090233" cy="276999"/>
          </a:xfrm>
          <a:prstGeom prst="rect">
            <a:avLst/>
          </a:prstGeom>
          <a:noFill/>
        </p:spPr>
        <p:txBody>
          <a:bodyPr wrap="square" rtlCol="0">
            <a:spAutoFit/>
          </a:bodyPr>
          <a:lstStyle/>
          <a:p>
            <a:pPr defTabSz="322660">
              <a:spcAft>
                <a:spcPts val="300"/>
              </a:spcAft>
              <a:buSzPct val="100000"/>
            </a:pPr>
            <a:r>
              <a:rPr lang="en-US" sz="1200" dirty="0">
                <a:solidFill>
                  <a:srgbClr val="000000"/>
                </a:solidFill>
                <a:cs typeface="HP Simplified" pitchFamily="34" charset="0"/>
              </a:rPr>
              <a:t>3. </a:t>
            </a:r>
            <a:r>
              <a:rPr lang="zh-CN" altLang="en-US" sz="1200" dirty="0">
                <a:solidFill>
                  <a:srgbClr val="000000"/>
                </a:solidFill>
                <a:cs typeface="HP Simplified" pitchFamily="34" charset="0"/>
              </a:rPr>
              <a:t>安装运行时环境</a:t>
            </a:r>
            <a:endParaRPr lang="en-US" sz="1200" dirty="0">
              <a:solidFill>
                <a:srgbClr val="000000"/>
              </a:solidFill>
              <a:cs typeface="HP Simplified" pitchFamily="34" charset="0"/>
            </a:endParaRPr>
          </a:p>
        </p:txBody>
      </p:sp>
      <p:sp>
        <p:nvSpPr>
          <p:cNvPr id="11" name="TextBox 10"/>
          <p:cNvSpPr txBox="1"/>
          <p:nvPr/>
        </p:nvSpPr>
        <p:spPr bwMode="gray">
          <a:xfrm>
            <a:off x="455576" y="3986806"/>
            <a:ext cx="2090233" cy="276999"/>
          </a:xfrm>
          <a:prstGeom prst="rect">
            <a:avLst/>
          </a:prstGeom>
          <a:noFill/>
        </p:spPr>
        <p:txBody>
          <a:bodyPr wrap="square" rtlCol="0">
            <a:spAutoFit/>
          </a:bodyPr>
          <a:lstStyle/>
          <a:p>
            <a:pPr defTabSz="322660">
              <a:spcAft>
                <a:spcPts val="300"/>
              </a:spcAft>
              <a:buSzPct val="100000"/>
            </a:pPr>
            <a:r>
              <a:rPr lang="en-US" sz="1200" dirty="0">
                <a:solidFill>
                  <a:srgbClr val="000000"/>
                </a:solidFill>
                <a:cs typeface="HP Simplified" pitchFamily="34" charset="0"/>
              </a:rPr>
              <a:t>4. </a:t>
            </a:r>
            <a:r>
              <a:rPr lang="zh-CN" altLang="en-US" sz="1200" dirty="0">
                <a:solidFill>
                  <a:srgbClr val="000000"/>
                </a:solidFill>
                <a:cs typeface="HP Simplified" pitchFamily="34" charset="0"/>
              </a:rPr>
              <a:t>安装配置服务</a:t>
            </a:r>
            <a:endParaRPr lang="en-US" sz="1200" dirty="0">
              <a:solidFill>
                <a:srgbClr val="000000"/>
              </a:solidFill>
              <a:cs typeface="HP Simplified" pitchFamily="34" charset="0"/>
            </a:endParaRPr>
          </a:p>
        </p:txBody>
      </p:sp>
      <p:sp>
        <p:nvSpPr>
          <p:cNvPr id="12" name="TextBox 11"/>
          <p:cNvSpPr txBox="1"/>
          <p:nvPr/>
        </p:nvSpPr>
        <p:spPr bwMode="gray">
          <a:xfrm>
            <a:off x="2611812" y="3956840"/>
            <a:ext cx="2090233" cy="461665"/>
          </a:xfrm>
          <a:prstGeom prst="rect">
            <a:avLst/>
          </a:prstGeom>
          <a:noFill/>
        </p:spPr>
        <p:txBody>
          <a:bodyPr wrap="square" rtlCol="0">
            <a:spAutoFit/>
          </a:bodyPr>
          <a:lstStyle/>
          <a:p>
            <a:pPr defTabSz="322660">
              <a:spcAft>
                <a:spcPts val="300"/>
              </a:spcAft>
              <a:buSzPct val="100000"/>
            </a:pPr>
            <a:r>
              <a:rPr lang="en-US" sz="1200" dirty="0">
                <a:solidFill>
                  <a:srgbClr val="000000"/>
                </a:solidFill>
                <a:cs typeface="HP Simplified" pitchFamily="34" charset="0"/>
              </a:rPr>
              <a:t>5. </a:t>
            </a:r>
            <a:r>
              <a:rPr lang="zh-CN" altLang="en-US" sz="1200" dirty="0">
                <a:solidFill>
                  <a:srgbClr val="000000"/>
                </a:solidFill>
                <a:cs typeface="HP Simplified" pitchFamily="34" charset="0"/>
              </a:rPr>
              <a:t>设计监控、高可用、高可扩展方法</a:t>
            </a:r>
            <a:endParaRPr lang="en-US" sz="1200" dirty="0">
              <a:solidFill>
                <a:srgbClr val="000000"/>
              </a:solidFill>
              <a:cs typeface="HP Simplified" pitchFamily="34" charset="0"/>
            </a:endParaRPr>
          </a:p>
        </p:txBody>
      </p:sp>
      <p:sp>
        <p:nvSpPr>
          <p:cNvPr id="13" name="TextBox 12"/>
          <p:cNvSpPr txBox="1"/>
          <p:nvPr/>
        </p:nvSpPr>
        <p:spPr bwMode="gray">
          <a:xfrm>
            <a:off x="5138802" y="3929576"/>
            <a:ext cx="2207624" cy="276999"/>
          </a:xfrm>
          <a:prstGeom prst="rect">
            <a:avLst/>
          </a:prstGeom>
          <a:noFill/>
        </p:spPr>
        <p:txBody>
          <a:bodyPr wrap="square" rtlCol="0">
            <a:spAutoFit/>
          </a:bodyPr>
          <a:lstStyle/>
          <a:p>
            <a:pPr defTabSz="322660">
              <a:spcAft>
                <a:spcPts val="300"/>
              </a:spcAft>
              <a:buSzPct val="100000"/>
            </a:pPr>
            <a:r>
              <a:rPr lang="en-US" sz="1200" dirty="0">
                <a:solidFill>
                  <a:srgbClr val="000000"/>
                </a:solidFill>
                <a:cs typeface="HP Simplified" pitchFamily="34" charset="0"/>
              </a:rPr>
              <a:t>6. </a:t>
            </a:r>
            <a:r>
              <a:rPr lang="zh-CN" altLang="en-US" sz="1200" dirty="0">
                <a:solidFill>
                  <a:srgbClr val="000000"/>
                </a:solidFill>
                <a:cs typeface="HP Simplified" pitchFamily="34" charset="0"/>
              </a:rPr>
              <a:t>编写业务逻辑代码</a:t>
            </a:r>
            <a:endParaRPr lang="en-US" sz="1200" dirty="0">
              <a:solidFill>
                <a:srgbClr val="000000"/>
              </a:solidFill>
              <a:cs typeface="HP Simplified" pitchFamily="34" charset="0"/>
            </a:endParaRPr>
          </a:p>
        </p:txBody>
      </p:sp>
      <p:pic>
        <p:nvPicPr>
          <p:cNvPr id="14" name="Picture 4" descr="Tomcat 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317" y="3145956"/>
            <a:ext cx="570826" cy="407101"/>
          </a:xfrm>
          <a:prstGeom prst="rect">
            <a:avLst/>
          </a:prstGeom>
          <a:noFill/>
          <a:extLst>
            <a:ext uri="{909E8E84-426E-40DD-AFC4-6F175D3DCCD1}">
              <a14:hiddenFill xmlns:a14="http://schemas.microsoft.com/office/drawing/2010/main">
                <a:solidFill>
                  <a:srgbClr val="FFFFFF"/>
                </a:solidFill>
              </a14:hiddenFill>
            </a:ext>
          </a:extLst>
        </p:spPr>
      </p:pic>
      <p:pic>
        <p:nvPicPr>
          <p:cNvPr id="15" name="Java+Logo.png"/>
          <p:cNvPicPr>
            <a:picLocks noChangeAspect="1"/>
          </p:cNvPicPr>
          <p:nvPr/>
        </p:nvPicPr>
        <p:blipFill>
          <a:blip r:embed="rId5" cstate="print"/>
          <a:stretch>
            <a:fillRect/>
          </a:stretch>
        </p:blipFill>
        <p:spPr>
          <a:xfrm>
            <a:off x="5768756" y="3023036"/>
            <a:ext cx="830324" cy="631901"/>
          </a:xfrm>
          <a:prstGeom prst="rect">
            <a:avLst/>
          </a:prstGeom>
          <a:effectLst/>
        </p:spPr>
      </p:pic>
      <p:sp>
        <p:nvSpPr>
          <p:cNvPr id="20" name="Right Brace 19"/>
          <p:cNvSpPr/>
          <p:nvPr/>
        </p:nvSpPr>
        <p:spPr>
          <a:xfrm>
            <a:off x="7374395" y="2076335"/>
            <a:ext cx="352826" cy="2674741"/>
          </a:xfrm>
          <a:prstGeom prst="rightBrac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1" name="TextBox 20"/>
          <p:cNvSpPr txBox="1"/>
          <p:nvPr/>
        </p:nvSpPr>
        <p:spPr>
          <a:xfrm>
            <a:off x="7848823" y="3194414"/>
            <a:ext cx="944552" cy="923330"/>
          </a:xfrm>
          <a:prstGeom prst="rect">
            <a:avLst/>
          </a:prstGeom>
          <a:noFill/>
        </p:spPr>
        <p:txBody>
          <a:bodyPr wrap="square" rtlCol="0">
            <a:spAutoFit/>
          </a:bodyPr>
          <a:lstStyle/>
          <a:p>
            <a:pPr defTabSz="322660">
              <a:spcAft>
                <a:spcPts val="300"/>
              </a:spcAft>
              <a:buSzPct val="100000"/>
            </a:pPr>
            <a:r>
              <a:rPr lang="zh-CN" altLang="en-US" b="1" dirty="0">
                <a:solidFill>
                  <a:srgbClr val="000000"/>
                </a:solidFill>
                <a:latin typeface="HP Simplified" pitchFamily="34" charset="0"/>
                <a:cs typeface="HP Simplified" pitchFamily="34" charset="0"/>
              </a:rPr>
              <a:t>数天到数周时间</a:t>
            </a:r>
            <a:endParaRPr lang="en-US" altLang="zh-CN" b="1" dirty="0">
              <a:solidFill>
                <a:srgbClr val="000000"/>
              </a:solidFill>
              <a:latin typeface="HP Simplified" pitchFamily="34" charset="0"/>
              <a:cs typeface="HP Simplified" pitchFamily="34" charset="0"/>
            </a:endParaRPr>
          </a:p>
        </p:txBody>
      </p:sp>
    </p:spTree>
    <p:extLst>
      <p:ext uri="{BB962C8B-B14F-4D97-AF65-F5344CB8AC3E}">
        <p14:creationId xmlns:p14="http://schemas.microsoft.com/office/powerpoint/2010/main" val="778621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改变</a:t>
            </a:r>
            <a:endParaRPr lang="en-US" dirty="0"/>
          </a:p>
        </p:txBody>
      </p:sp>
      <p:grpSp>
        <p:nvGrpSpPr>
          <p:cNvPr id="6" name="Group 8"/>
          <p:cNvGrpSpPr/>
          <p:nvPr/>
        </p:nvGrpSpPr>
        <p:grpSpPr>
          <a:xfrm>
            <a:off x="45772" y="2725564"/>
            <a:ext cx="9052456" cy="2924959"/>
            <a:chOff x="1668476" y="2085180"/>
            <a:chExt cx="8695396" cy="2419372"/>
          </a:xfrm>
        </p:grpSpPr>
        <p:pic>
          <p:nvPicPr>
            <p:cNvPr id="7" name="Picture 3"/>
            <p:cNvPicPr>
              <a:picLocks noChangeAspect="1"/>
            </p:cNvPicPr>
            <p:nvPr/>
          </p:nvPicPr>
          <p:blipFill>
            <a:blip r:embed="rId3">
              <a:extLst>
                <a:ext uri="{28A0092B-C50C-407E-A947-70E740481C1C}">
                  <a14:useLocalDpi xmlns:a14="http://schemas.microsoft.com/office/drawing/2010/main" val="0"/>
                </a:ext>
              </a:extLst>
            </a:blip>
            <a:srcRect b="50000"/>
            <a:stretch>
              <a:fillRect/>
            </a:stretch>
          </p:blipFill>
          <p:spPr bwMode="auto">
            <a:xfrm>
              <a:off x="1693940" y="2247671"/>
              <a:ext cx="426400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3">
              <a:extLst>
                <a:ext uri="{28A0092B-C50C-407E-A947-70E740481C1C}">
                  <a14:useLocalDpi xmlns:a14="http://schemas.microsoft.com/office/drawing/2010/main" val="0"/>
                </a:ext>
              </a:extLst>
            </a:blip>
            <a:srcRect t="50000"/>
            <a:stretch>
              <a:fillRect/>
            </a:stretch>
          </p:blipFill>
          <p:spPr bwMode="auto">
            <a:xfrm>
              <a:off x="6099870" y="2212513"/>
              <a:ext cx="426400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4"/>
            <p:cNvCxnSpPr/>
            <p:nvPr/>
          </p:nvCxnSpPr>
          <p:spPr>
            <a:xfrm>
              <a:off x="1691568" y="2085180"/>
              <a:ext cx="8672304" cy="0"/>
            </a:xfrm>
            <a:prstGeom prst="line">
              <a:avLst/>
            </a:prstGeom>
            <a:ln w="381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5"/>
            <p:cNvCxnSpPr/>
            <p:nvPr/>
          </p:nvCxnSpPr>
          <p:spPr>
            <a:xfrm>
              <a:off x="1668476" y="4504552"/>
              <a:ext cx="8672304" cy="0"/>
            </a:xfrm>
            <a:prstGeom prst="line">
              <a:avLst/>
            </a:prstGeom>
            <a:ln w="3810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36727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smtClean="0"/>
              <a:t>云原生应用的程序</a:t>
            </a:r>
            <a:r>
              <a:rPr lang="zh-CN" altLang="en-US" sz="3200" dirty="0"/>
              <a:t>员工作模式</a:t>
            </a:r>
            <a:endParaRPr lang="en-US" sz="3200" dirty="0"/>
          </a:p>
        </p:txBody>
      </p:sp>
      <p:grpSp>
        <p:nvGrpSpPr>
          <p:cNvPr id="101" name="组合 100"/>
          <p:cNvGrpSpPr/>
          <p:nvPr/>
        </p:nvGrpSpPr>
        <p:grpSpPr>
          <a:xfrm>
            <a:off x="3484" y="2273629"/>
            <a:ext cx="9140516" cy="3815282"/>
            <a:chOff x="-80925" y="2273628"/>
            <a:chExt cx="12350675" cy="5155213"/>
          </a:xfrm>
        </p:grpSpPr>
        <p:grpSp>
          <p:nvGrpSpPr>
            <p:cNvPr id="77" name="Group 1"/>
            <p:cNvGrpSpPr/>
            <p:nvPr/>
          </p:nvGrpSpPr>
          <p:grpSpPr>
            <a:xfrm>
              <a:off x="509335" y="2374437"/>
              <a:ext cx="3658058" cy="3040405"/>
              <a:chOff x="569170" y="1924811"/>
              <a:chExt cx="2744258" cy="2280898"/>
            </a:xfrm>
          </p:grpSpPr>
          <p:sp>
            <p:nvSpPr>
              <p:cNvPr id="78" name="TextBox 120"/>
              <p:cNvSpPr txBox="1"/>
              <p:nvPr/>
            </p:nvSpPr>
            <p:spPr>
              <a:xfrm>
                <a:off x="569170" y="3214190"/>
                <a:ext cx="2744258" cy="991519"/>
              </a:xfrm>
              <a:prstGeom prst="rect">
                <a:avLst/>
              </a:prstGeom>
              <a:noFill/>
            </p:spPr>
            <p:txBody>
              <a:bodyPr wrap="square" rtlCol="0">
                <a:spAutoFit/>
              </a:bodyPr>
              <a:lstStyle/>
              <a:p>
                <a:pPr marL="148267" marR="0" lvl="0" indent="-457200" defTabSz="914103" eaLnBrk="1" fontAlgn="auto" latinLnBrk="0" hangingPunct="1">
                  <a:lnSpc>
                    <a:spcPct val="90000"/>
                  </a:lnSpc>
                  <a:spcBef>
                    <a:spcPct val="0"/>
                  </a:spcBef>
                  <a:spcAft>
                    <a:spcPts val="533"/>
                  </a:spcAft>
                  <a:buClrTx/>
                  <a:buSzPct val="100000"/>
                  <a:buFontTx/>
                  <a:buAutoNum type="arabicPeriod"/>
                  <a:tabLst/>
                  <a:defRPr/>
                </a:pPr>
                <a:r>
                  <a:rPr kumimoji="0" lang="zh-CN" altLang="en-US" sz="2132" b="0" i="0" u="none" strike="noStrike" kern="0" cap="none" spc="0" normalizeH="0" baseline="0" noProof="0" dirty="0" smtClean="0">
                    <a:ln>
                      <a:noFill/>
                    </a:ln>
                    <a:gradFill>
                      <a:gsLst>
                        <a:gs pos="60914">
                          <a:srgbClr val="535455"/>
                        </a:gs>
                        <a:gs pos="43655">
                          <a:srgbClr val="535455"/>
                        </a:gs>
                      </a:gsLst>
                      <a:lin ang="5400000" scaled="1"/>
                    </a:gradFill>
                    <a:effectLst/>
                    <a:uLnTx/>
                    <a:uFillTx/>
                    <a:latin typeface="HP Simplified"/>
                    <a:ea typeface="+mj-ea"/>
                    <a:cs typeface="+mj-cs"/>
                  </a:rPr>
                  <a:t>开发者开发应用，在应用包里声明依赖资源</a:t>
                </a:r>
                <a:endParaRPr kumimoji="0" lang="en-US" altLang="zh-CN" sz="2132" b="0" i="0" u="none" strike="noStrike" kern="0" cap="none" spc="0" normalizeH="0" baseline="0" noProof="0" dirty="0" smtClean="0">
                  <a:ln>
                    <a:noFill/>
                  </a:ln>
                  <a:gradFill>
                    <a:gsLst>
                      <a:gs pos="60914">
                        <a:srgbClr val="535455"/>
                      </a:gs>
                      <a:gs pos="43655">
                        <a:srgbClr val="535455"/>
                      </a:gs>
                    </a:gsLst>
                    <a:lin ang="5400000" scaled="1"/>
                  </a:gradFill>
                  <a:effectLst/>
                  <a:uLnTx/>
                  <a:uFillTx/>
                  <a:latin typeface="HP Simplified"/>
                  <a:ea typeface="+mj-ea"/>
                  <a:cs typeface="+mj-cs"/>
                </a:endParaRPr>
              </a:p>
            </p:txBody>
          </p:sp>
          <p:grpSp>
            <p:nvGrpSpPr>
              <p:cNvPr id="79" name="Group 125"/>
              <p:cNvGrpSpPr/>
              <p:nvPr/>
            </p:nvGrpSpPr>
            <p:grpSpPr>
              <a:xfrm>
                <a:off x="1055607" y="1924811"/>
                <a:ext cx="1319416" cy="1085662"/>
                <a:chOff x="-2498725" y="3081338"/>
                <a:chExt cx="806450" cy="663576"/>
              </a:xfrm>
              <a:solidFill>
                <a:srgbClr val="127298"/>
              </a:solidFill>
            </p:grpSpPr>
            <p:sp>
              <p:nvSpPr>
                <p:cNvPr id="80" name="Freeform 21"/>
                <p:cNvSpPr>
                  <a:spLocks/>
                </p:cNvSpPr>
                <p:nvPr/>
              </p:nvSpPr>
              <p:spPr bwMode="auto">
                <a:xfrm>
                  <a:off x="-2498725" y="3187701"/>
                  <a:ext cx="806450" cy="557213"/>
                </a:xfrm>
                <a:custGeom>
                  <a:avLst/>
                  <a:gdLst>
                    <a:gd name="T0" fmla="*/ 163 w 212"/>
                    <a:gd name="T1" fmla="*/ 0 h 146"/>
                    <a:gd name="T2" fmla="*/ 160 w 212"/>
                    <a:gd name="T3" fmla="*/ 2 h 146"/>
                    <a:gd name="T4" fmla="*/ 160 w 212"/>
                    <a:gd name="T5" fmla="*/ 9 h 146"/>
                    <a:gd name="T6" fmla="*/ 163 w 212"/>
                    <a:gd name="T7" fmla="*/ 12 h 146"/>
                    <a:gd name="T8" fmla="*/ 195 w 212"/>
                    <a:gd name="T9" fmla="*/ 12 h 146"/>
                    <a:gd name="T10" fmla="*/ 198 w 212"/>
                    <a:gd name="T11" fmla="*/ 14 h 146"/>
                    <a:gd name="T12" fmla="*/ 198 w 212"/>
                    <a:gd name="T13" fmla="*/ 131 h 146"/>
                    <a:gd name="T14" fmla="*/ 195 w 212"/>
                    <a:gd name="T15" fmla="*/ 134 h 146"/>
                    <a:gd name="T16" fmla="*/ 17 w 212"/>
                    <a:gd name="T17" fmla="*/ 134 h 146"/>
                    <a:gd name="T18" fmla="*/ 14 w 212"/>
                    <a:gd name="T19" fmla="*/ 131 h 146"/>
                    <a:gd name="T20" fmla="*/ 14 w 212"/>
                    <a:gd name="T21" fmla="*/ 14 h 146"/>
                    <a:gd name="T22" fmla="*/ 17 w 212"/>
                    <a:gd name="T23" fmla="*/ 12 h 146"/>
                    <a:gd name="T24" fmla="*/ 33 w 212"/>
                    <a:gd name="T25" fmla="*/ 12 h 146"/>
                    <a:gd name="T26" fmla="*/ 36 w 212"/>
                    <a:gd name="T27" fmla="*/ 9 h 146"/>
                    <a:gd name="T28" fmla="*/ 36 w 212"/>
                    <a:gd name="T29" fmla="*/ 2 h 146"/>
                    <a:gd name="T30" fmla="*/ 33 w 212"/>
                    <a:gd name="T31" fmla="*/ 0 h 146"/>
                    <a:gd name="T32" fmla="*/ 3 w 212"/>
                    <a:gd name="T33" fmla="*/ 0 h 146"/>
                    <a:gd name="T34" fmla="*/ 0 w 212"/>
                    <a:gd name="T35" fmla="*/ 2 h 146"/>
                    <a:gd name="T36" fmla="*/ 0 w 212"/>
                    <a:gd name="T37" fmla="*/ 144 h 146"/>
                    <a:gd name="T38" fmla="*/ 3 w 212"/>
                    <a:gd name="T39" fmla="*/ 146 h 146"/>
                    <a:gd name="T40" fmla="*/ 209 w 212"/>
                    <a:gd name="T41" fmla="*/ 146 h 146"/>
                    <a:gd name="T42" fmla="*/ 212 w 212"/>
                    <a:gd name="T43" fmla="*/ 144 h 146"/>
                    <a:gd name="T44" fmla="*/ 212 w 212"/>
                    <a:gd name="T45" fmla="*/ 2 h 146"/>
                    <a:gd name="T46" fmla="*/ 209 w 212"/>
                    <a:gd name="T47" fmla="*/ 0 h 146"/>
                    <a:gd name="T48" fmla="*/ 163 w 212"/>
                    <a:gd name="T49" fmla="*/ 0 h 146"/>
                    <a:gd name="T50" fmla="*/ 163 w 212"/>
                    <a:gd name="T5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2" h="146">
                      <a:moveTo>
                        <a:pt x="163" y="0"/>
                      </a:moveTo>
                      <a:cubicBezTo>
                        <a:pt x="162" y="0"/>
                        <a:pt x="160" y="1"/>
                        <a:pt x="160" y="2"/>
                      </a:cubicBezTo>
                      <a:cubicBezTo>
                        <a:pt x="160" y="9"/>
                        <a:pt x="160" y="9"/>
                        <a:pt x="160" y="9"/>
                      </a:cubicBezTo>
                      <a:cubicBezTo>
                        <a:pt x="160" y="11"/>
                        <a:pt x="162" y="12"/>
                        <a:pt x="163" y="12"/>
                      </a:cubicBezTo>
                      <a:cubicBezTo>
                        <a:pt x="195" y="12"/>
                        <a:pt x="195" y="12"/>
                        <a:pt x="195" y="12"/>
                      </a:cubicBezTo>
                      <a:cubicBezTo>
                        <a:pt x="197" y="12"/>
                        <a:pt x="198" y="13"/>
                        <a:pt x="198" y="14"/>
                      </a:cubicBezTo>
                      <a:cubicBezTo>
                        <a:pt x="198" y="131"/>
                        <a:pt x="198" y="131"/>
                        <a:pt x="198" y="131"/>
                      </a:cubicBezTo>
                      <a:cubicBezTo>
                        <a:pt x="198" y="133"/>
                        <a:pt x="197" y="134"/>
                        <a:pt x="195" y="134"/>
                      </a:cubicBezTo>
                      <a:cubicBezTo>
                        <a:pt x="17" y="134"/>
                        <a:pt x="17" y="134"/>
                        <a:pt x="17" y="134"/>
                      </a:cubicBezTo>
                      <a:cubicBezTo>
                        <a:pt x="15" y="134"/>
                        <a:pt x="14" y="133"/>
                        <a:pt x="14" y="131"/>
                      </a:cubicBezTo>
                      <a:cubicBezTo>
                        <a:pt x="14" y="14"/>
                        <a:pt x="14" y="14"/>
                        <a:pt x="14" y="14"/>
                      </a:cubicBezTo>
                      <a:cubicBezTo>
                        <a:pt x="14" y="13"/>
                        <a:pt x="15" y="12"/>
                        <a:pt x="17" y="12"/>
                      </a:cubicBezTo>
                      <a:cubicBezTo>
                        <a:pt x="33" y="12"/>
                        <a:pt x="33" y="12"/>
                        <a:pt x="33" y="12"/>
                      </a:cubicBezTo>
                      <a:cubicBezTo>
                        <a:pt x="35" y="12"/>
                        <a:pt x="36" y="11"/>
                        <a:pt x="36" y="9"/>
                      </a:cubicBezTo>
                      <a:cubicBezTo>
                        <a:pt x="36" y="2"/>
                        <a:pt x="36" y="2"/>
                        <a:pt x="36" y="2"/>
                      </a:cubicBezTo>
                      <a:cubicBezTo>
                        <a:pt x="36" y="1"/>
                        <a:pt x="35" y="0"/>
                        <a:pt x="33" y="0"/>
                      </a:cubicBezTo>
                      <a:cubicBezTo>
                        <a:pt x="3" y="0"/>
                        <a:pt x="3" y="0"/>
                        <a:pt x="3" y="0"/>
                      </a:cubicBezTo>
                      <a:cubicBezTo>
                        <a:pt x="2" y="0"/>
                        <a:pt x="0" y="1"/>
                        <a:pt x="0" y="2"/>
                      </a:cubicBezTo>
                      <a:cubicBezTo>
                        <a:pt x="0" y="144"/>
                        <a:pt x="0" y="144"/>
                        <a:pt x="0" y="144"/>
                      </a:cubicBezTo>
                      <a:cubicBezTo>
                        <a:pt x="0" y="145"/>
                        <a:pt x="2" y="146"/>
                        <a:pt x="3" y="146"/>
                      </a:cubicBezTo>
                      <a:cubicBezTo>
                        <a:pt x="209" y="146"/>
                        <a:pt x="209" y="146"/>
                        <a:pt x="209" y="146"/>
                      </a:cubicBezTo>
                      <a:cubicBezTo>
                        <a:pt x="211" y="146"/>
                        <a:pt x="212" y="145"/>
                        <a:pt x="212" y="144"/>
                      </a:cubicBezTo>
                      <a:cubicBezTo>
                        <a:pt x="212" y="2"/>
                        <a:pt x="212" y="2"/>
                        <a:pt x="212" y="2"/>
                      </a:cubicBezTo>
                      <a:cubicBezTo>
                        <a:pt x="212" y="1"/>
                        <a:pt x="211" y="0"/>
                        <a:pt x="209" y="0"/>
                      </a:cubicBezTo>
                      <a:cubicBezTo>
                        <a:pt x="163" y="0"/>
                        <a:pt x="163" y="0"/>
                        <a:pt x="163" y="0"/>
                      </a:cubicBezTo>
                      <a:cubicBezTo>
                        <a:pt x="163" y="0"/>
                        <a:pt x="163" y="0"/>
                        <a:pt x="163" y="0"/>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66" b="0" i="0" u="none" strike="noStrike" kern="0" cap="none" spc="0" normalizeH="0" baseline="0" noProof="0" dirty="0" smtClean="0">
                    <a:ln>
                      <a:noFill/>
                    </a:ln>
                    <a:solidFill>
                      <a:prstClr val="black"/>
                    </a:solidFill>
                    <a:effectLst/>
                    <a:uLnTx/>
                    <a:uFillTx/>
                    <a:latin typeface="HP Simplified"/>
                  </a:endParaRPr>
                </a:p>
              </p:txBody>
            </p:sp>
            <p:sp>
              <p:nvSpPr>
                <p:cNvPr id="81" name="Freeform 22"/>
                <p:cNvSpPr>
                  <a:spLocks/>
                </p:cNvSpPr>
                <p:nvPr/>
              </p:nvSpPr>
              <p:spPr bwMode="auto">
                <a:xfrm>
                  <a:off x="-2103438" y="3157538"/>
                  <a:ext cx="160338" cy="155575"/>
                </a:xfrm>
                <a:custGeom>
                  <a:avLst/>
                  <a:gdLst>
                    <a:gd name="T0" fmla="*/ 0 w 42"/>
                    <a:gd name="T1" fmla="*/ 3 h 41"/>
                    <a:gd name="T2" fmla="*/ 3 w 42"/>
                    <a:gd name="T3" fmla="*/ 0 h 41"/>
                    <a:gd name="T4" fmla="*/ 39 w 42"/>
                    <a:gd name="T5" fmla="*/ 0 h 41"/>
                    <a:gd name="T6" fmla="*/ 42 w 42"/>
                    <a:gd name="T7" fmla="*/ 3 h 41"/>
                    <a:gd name="T8" fmla="*/ 42 w 42"/>
                    <a:gd name="T9" fmla="*/ 39 h 41"/>
                    <a:gd name="T10" fmla="*/ 39 w 42"/>
                    <a:gd name="T11" fmla="*/ 41 h 41"/>
                    <a:gd name="T12" fmla="*/ 3 w 42"/>
                    <a:gd name="T13" fmla="*/ 41 h 41"/>
                    <a:gd name="T14" fmla="*/ 0 w 42"/>
                    <a:gd name="T15" fmla="*/ 39 h 41"/>
                    <a:gd name="T16" fmla="*/ 0 w 42"/>
                    <a:gd name="T17" fmla="*/ 3 h 41"/>
                    <a:gd name="T18" fmla="*/ 0 w 42"/>
                    <a:gd name="T19"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1">
                      <a:moveTo>
                        <a:pt x="0" y="3"/>
                      </a:moveTo>
                      <a:cubicBezTo>
                        <a:pt x="0" y="2"/>
                        <a:pt x="1" y="0"/>
                        <a:pt x="3" y="0"/>
                      </a:cubicBezTo>
                      <a:cubicBezTo>
                        <a:pt x="39" y="0"/>
                        <a:pt x="39" y="0"/>
                        <a:pt x="39" y="0"/>
                      </a:cubicBezTo>
                      <a:cubicBezTo>
                        <a:pt x="40" y="0"/>
                        <a:pt x="42" y="2"/>
                        <a:pt x="42" y="3"/>
                      </a:cubicBezTo>
                      <a:cubicBezTo>
                        <a:pt x="42" y="39"/>
                        <a:pt x="42" y="39"/>
                        <a:pt x="42" y="39"/>
                      </a:cubicBezTo>
                      <a:cubicBezTo>
                        <a:pt x="42" y="40"/>
                        <a:pt x="40" y="41"/>
                        <a:pt x="39" y="41"/>
                      </a:cubicBezTo>
                      <a:cubicBezTo>
                        <a:pt x="3" y="41"/>
                        <a:pt x="3" y="41"/>
                        <a:pt x="3" y="41"/>
                      </a:cubicBezTo>
                      <a:cubicBezTo>
                        <a:pt x="1" y="41"/>
                        <a:pt x="0" y="40"/>
                        <a:pt x="0" y="39"/>
                      </a:cubicBezTo>
                      <a:cubicBezTo>
                        <a:pt x="0" y="3"/>
                        <a:pt x="0" y="3"/>
                        <a:pt x="0" y="3"/>
                      </a:cubicBezTo>
                      <a:cubicBezTo>
                        <a:pt x="0" y="3"/>
                        <a:pt x="0" y="3"/>
                        <a:pt x="0" y="3"/>
                      </a:cubicBezTo>
                      <a:close/>
                    </a:path>
                  </a:pathLst>
                </a:custGeom>
                <a:solidFill>
                  <a:srgbClr val="0096D6"/>
                </a:solidFill>
                <a:ln>
                  <a:noFill/>
                </a:ln>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66" b="0" i="0" u="none" strike="noStrike" kern="0" cap="none" spc="0" normalizeH="0" baseline="0" noProof="0" dirty="0" smtClean="0">
                    <a:ln>
                      <a:noFill/>
                    </a:ln>
                    <a:solidFill>
                      <a:prstClr val="black"/>
                    </a:solidFill>
                    <a:effectLst/>
                    <a:uLnTx/>
                    <a:uFillTx/>
                    <a:latin typeface="HP Simplified"/>
                  </a:endParaRPr>
                </a:p>
              </p:txBody>
            </p:sp>
            <p:sp>
              <p:nvSpPr>
                <p:cNvPr id="82" name="Freeform 23"/>
                <p:cNvSpPr>
                  <a:spLocks/>
                </p:cNvSpPr>
                <p:nvPr/>
              </p:nvSpPr>
              <p:spPr bwMode="auto">
                <a:xfrm>
                  <a:off x="-2065338" y="3363913"/>
                  <a:ext cx="266700" cy="258763"/>
                </a:xfrm>
                <a:custGeom>
                  <a:avLst/>
                  <a:gdLst>
                    <a:gd name="T0" fmla="*/ 0 w 70"/>
                    <a:gd name="T1" fmla="*/ 3 h 68"/>
                    <a:gd name="T2" fmla="*/ 3 w 70"/>
                    <a:gd name="T3" fmla="*/ 0 h 68"/>
                    <a:gd name="T4" fmla="*/ 67 w 70"/>
                    <a:gd name="T5" fmla="*/ 0 h 68"/>
                    <a:gd name="T6" fmla="*/ 70 w 70"/>
                    <a:gd name="T7" fmla="*/ 3 h 68"/>
                    <a:gd name="T8" fmla="*/ 70 w 70"/>
                    <a:gd name="T9" fmla="*/ 65 h 68"/>
                    <a:gd name="T10" fmla="*/ 67 w 70"/>
                    <a:gd name="T11" fmla="*/ 68 h 68"/>
                    <a:gd name="T12" fmla="*/ 3 w 70"/>
                    <a:gd name="T13" fmla="*/ 68 h 68"/>
                    <a:gd name="T14" fmla="*/ 0 w 70"/>
                    <a:gd name="T15" fmla="*/ 65 h 68"/>
                    <a:gd name="T16" fmla="*/ 0 w 70"/>
                    <a:gd name="T17" fmla="*/ 3 h 68"/>
                    <a:gd name="T18" fmla="*/ 0 w 70"/>
                    <a:gd name="T1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8">
                      <a:moveTo>
                        <a:pt x="0" y="3"/>
                      </a:moveTo>
                      <a:cubicBezTo>
                        <a:pt x="0" y="1"/>
                        <a:pt x="2" y="0"/>
                        <a:pt x="3" y="0"/>
                      </a:cubicBezTo>
                      <a:cubicBezTo>
                        <a:pt x="67" y="0"/>
                        <a:pt x="67" y="0"/>
                        <a:pt x="67" y="0"/>
                      </a:cubicBezTo>
                      <a:cubicBezTo>
                        <a:pt x="68" y="0"/>
                        <a:pt x="70" y="1"/>
                        <a:pt x="70" y="3"/>
                      </a:cubicBezTo>
                      <a:cubicBezTo>
                        <a:pt x="70" y="65"/>
                        <a:pt x="70" y="65"/>
                        <a:pt x="70" y="65"/>
                      </a:cubicBezTo>
                      <a:cubicBezTo>
                        <a:pt x="70" y="67"/>
                        <a:pt x="68" y="68"/>
                        <a:pt x="67" y="68"/>
                      </a:cubicBezTo>
                      <a:cubicBezTo>
                        <a:pt x="3" y="68"/>
                        <a:pt x="3" y="68"/>
                        <a:pt x="3" y="68"/>
                      </a:cubicBezTo>
                      <a:cubicBezTo>
                        <a:pt x="2" y="68"/>
                        <a:pt x="0" y="67"/>
                        <a:pt x="0" y="65"/>
                      </a:cubicBezTo>
                      <a:cubicBezTo>
                        <a:pt x="0" y="3"/>
                        <a:pt x="0" y="3"/>
                        <a:pt x="0" y="3"/>
                      </a:cubicBezTo>
                      <a:cubicBezTo>
                        <a:pt x="0" y="3"/>
                        <a:pt x="0" y="3"/>
                        <a:pt x="0" y="3"/>
                      </a:cubicBezTo>
                      <a:close/>
                    </a:path>
                  </a:pathLst>
                </a:custGeom>
                <a:solidFill>
                  <a:srgbClr val="0096D6"/>
                </a:solidFill>
                <a:ln>
                  <a:noFill/>
                </a:ln>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66" b="0" i="0" u="none" strike="noStrike" kern="0" cap="none" spc="0" normalizeH="0" baseline="0" noProof="0" dirty="0" smtClean="0">
                    <a:ln>
                      <a:noFill/>
                    </a:ln>
                    <a:solidFill>
                      <a:prstClr val="black"/>
                    </a:solidFill>
                    <a:effectLst/>
                    <a:uLnTx/>
                    <a:uFillTx/>
                    <a:latin typeface="HP Simplified"/>
                  </a:endParaRPr>
                </a:p>
              </p:txBody>
            </p:sp>
            <p:sp>
              <p:nvSpPr>
                <p:cNvPr id="83" name="Freeform 24"/>
                <p:cNvSpPr>
                  <a:spLocks/>
                </p:cNvSpPr>
                <p:nvPr/>
              </p:nvSpPr>
              <p:spPr bwMode="auto">
                <a:xfrm>
                  <a:off x="-2273300" y="3081338"/>
                  <a:ext cx="131763" cy="136525"/>
                </a:xfrm>
                <a:custGeom>
                  <a:avLst/>
                  <a:gdLst>
                    <a:gd name="T0" fmla="*/ 0 w 35"/>
                    <a:gd name="T1" fmla="*/ 2 h 36"/>
                    <a:gd name="T2" fmla="*/ 3 w 35"/>
                    <a:gd name="T3" fmla="*/ 0 h 36"/>
                    <a:gd name="T4" fmla="*/ 33 w 35"/>
                    <a:gd name="T5" fmla="*/ 0 h 36"/>
                    <a:gd name="T6" fmla="*/ 35 w 35"/>
                    <a:gd name="T7" fmla="*/ 2 h 36"/>
                    <a:gd name="T8" fmla="*/ 35 w 35"/>
                    <a:gd name="T9" fmla="*/ 33 h 36"/>
                    <a:gd name="T10" fmla="*/ 33 w 35"/>
                    <a:gd name="T11" fmla="*/ 36 h 36"/>
                    <a:gd name="T12" fmla="*/ 3 w 35"/>
                    <a:gd name="T13" fmla="*/ 36 h 36"/>
                    <a:gd name="T14" fmla="*/ 0 w 35"/>
                    <a:gd name="T15" fmla="*/ 33 h 36"/>
                    <a:gd name="T16" fmla="*/ 0 w 35"/>
                    <a:gd name="T17" fmla="*/ 2 h 36"/>
                    <a:gd name="T18" fmla="*/ 0 w 35"/>
                    <a:gd name="T19"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6">
                      <a:moveTo>
                        <a:pt x="0" y="2"/>
                      </a:moveTo>
                      <a:cubicBezTo>
                        <a:pt x="0" y="1"/>
                        <a:pt x="1" y="0"/>
                        <a:pt x="3" y="0"/>
                      </a:cubicBezTo>
                      <a:cubicBezTo>
                        <a:pt x="33" y="0"/>
                        <a:pt x="33" y="0"/>
                        <a:pt x="33" y="0"/>
                      </a:cubicBezTo>
                      <a:cubicBezTo>
                        <a:pt x="34" y="0"/>
                        <a:pt x="35" y="1"/>
                        <a:pt x="35" y="2"/>
                      </a:cubicBezTo>
                      <a:cubicBezTo>
                        <a:pt x="35" y="33"/>
                        <a:pt x="35" y="33"/>
                        <a:pt x="35" y="33"/>
                      </a:cubicBezTo>
                      <a:cubicBezTo>
                        <a:pt x="35" y="35"/>
                        <a:pt x="34" y="36"/>
                        <a:pt x="33" y="36"/>
                      </a:cubicBezTo>
                      <a:cubicBezTo>
                        <a:pt x="3" y="36"/>
                        <a:pt x="3" y="36"/>
                        <a:pt x="3" y="36"/>
                      </a:cubicBezTo>
                      <a:cubicBezTo>
                        <a:pt x="1" y="36"/>
                        <a:pt x="0" y="35"/>
                        <a:pt x="0" y="33"/>
                      </a:cubicBezTo>
                      <a:cubicBezTo>
                        <a:pt x="0" y="2"/>
                        <a:pt x="0" y="2"/>
                        <a:pt x="0" y="2"/>
                      </a:cubicBezTo>
                      <a:cubicBezTo>
                        <a:pt x="0" y="2"/>
                        <a:pt x="0" y="2"/>
                        <a:pt x="0" y="2"/>
                      </a:cubicBezTo>
                      <a:close/>
                    </a:path>
                  </a:pathLst>
                </a:custGeom>
                <a:solidFill>
                  <a:srgbClr val="0096D6"/>
                </a:solidFill>
                <a:ln>
                  <a:noFill/>
                </a:ln>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66" b="0" i="0" u="none" strike="noStrike" kern="0" cap="none" spc="0" normalizeH="0" baseline="0" noProof="0" dirty="0" smtClean="0">
                    <a:ln>
                      <a:noFill/>
                    </a:ln>
                    <a:solidFill>
                      <a:prstClr val="black"/>
                    </a:solidFill>
                    <a:effectLst/>
                    <a:uLnTx/>
                    <a:uFillTx/>
                    <a:latin typeface="HP Simplified"/>
                  </a:endParaRPr>
                </a:p>
              </p:txBody>
            </p:sp>
            <p:sp>
              <p:nvSpPr>
                <p:cNvPr id="84" name="Freeform 25"/>
                <p:cNvSpPr>
                  <a:spLocks/>
                </p:cNvSpPr>
                <p:nvPr/>
              </p:nvSpPr>
              <p:spPr bwMode="auto">
                <a:xfrm>
                  <a:off x="-2224088" y="3382963"/>
                  <a:ext cx="87313" cy="87313"/>
                </a:xfrm>
                <a:custGeom>
                  <a:avLst/>
                  <a:gdLst>
                    <a:gd name="T0" fmla="*/ 0 w 23"/>
                    <a:gd name="T1" fmla="*/ 3 h 23"/>
                    <a:gd name="T2" fmla="*/ 3 w 23"/>
                    <a:gd name="T3" fmla="*/ 0 h 23"/>
                    <a:gd name="T4" fmla="*/ 21 w 23"/>
                    <a:gd name="T5" fmla="*/ 0 h 23"/>
                    <a:gd name="T6" fmla="*/ 23 w 23"/>
                    <a:gd name="T7" fmla="*/ 3 h 23"/>
                    <a:gd name="T8" fmla="*/ 23 w 23"/>
                    <a:gd name="T9" fmla="*/ 20 h 23"/>
                    <a:gd name="T10" fmla="*/ 21 w 23"/>
                    <a:gd name="T11" fmla="*/ 23 h 23"/>
                    <a:gd name="T12" fmla="*/ 3 w 23"/>
                    <a:gd name="T13" fmla="*/ 23 h 23"/>
                    <a:gd name="T14" fmla="*/ 0 w 23"/>
                    <a:gd name="T15" fmla="*/ 20 h 23"/>
                    <a:gd name="T16" fmla="*/ 0 w 23"/>
                    <a:gd name="T17" fmla="*/ 3 h 23"/>
                    <a:gd name="T18" fmla="*/ 0 w 23"/>
                    <a:gd name="T1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0" y="3"/>
                      </a:moveTo>
                      <a:cubicBezTo>
                        <a:pt x="0" y="1"/>
                        <a:pt x="2" y="0"/>
                        <a:pt x="3" y="0"/>
                      </a:cubicBezTo>
                      <a:cubicBezTo>
                        <a:pt x="21" y="0"/>
                        <a:pt x="21" y="0"/>
                        <a:pt x="21" y="0"/>
                      </a:cubicBezTo>
                      <a:cubicBezTo>
                        <a:pt x="22" y="0"/>
                        <a:pt x="23" y="1"/>
                        <a:pt x="23" y="3"/>
                      </a:cubicBezTo>
                      <a:cubicBezTo>
                        <a:pt x="23" y="20"/>
                        <a:pt x="23" y="20"/>
                        <a:pt x="23" y="20"/>
                      </a:cubicBezTo>
                      <a:cubicBezTo>
                        <a:pt x="23" y="21"/>
                        <a:pt x="22" y="23"/>
                        <a:pt x="21" y="23"/>
                      </a:cubicBezTo>
                      <a:cubicBezTo>
                        <a:pt x="3" y="23"/>
                        <a:pt x="3" y="23"/>
                        <a:pt x="3" y="23"/>
                      </a:cubicBezTo>
                      <a:cubicBezTo>
                        <a:pt x="2" y="23"/>
                        <a:pt x="0" y="21"/>
                        <a:pt x="0" y="20"/>
                      </a:cubicBezTo>
                      <a:cubicBezTo>
                        <a:pt x="0" y="3"/>
                        <a:pt x="0" y="3"/>
                        <a:pt x="0" y="3"/>
                      </a:cubicBezTo>
                      <a:cubicBezTo>
                        <a:pt x="0" y="3"/>
                        <a:pt x="0" y="3"/>
                        <a:pt x="0" y="3"/>
                      </a:cubicBezTo>
                      <a:close/>
                    </a:path>
                  </a:pathLst>
                </a:custGeom>
                <a:solidFill>
                  <a:srgbClr val="0096D6"/>
                </a:solidFill>
                <a:ln>
                  <a:noFill/>
                </a:ln>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66" b="0" i="0" u="none" strike="noStrike" kern="0" cap="none" spc="0" normalizeH="0" baseline="0" noProof="0" dirty="0" smtClean="0">
                    <a:ln>
                      <a:noFill/>
                    </a:ln>
                    <a:solidFill>
                      <a:prstClr val="black"/>
                    </a:solidFill>
                    <a:effectLst/>
                    <a:uLnTx/>
                    <a:uFillTx/>
                    <a:latin typeface="HP Simplified"/>
                  </a:endParaRPr>
                </a:p>
              </p:txBody>
            </p:sp>
            <p:sp>
              <p:nvSpPr>
                <p:cNvPr id="85" name="Freeform 26"/>
                <p:cNvSpPr>
                  <a:spLocks/>
                </p:cNvSpPr>
                <p:nvPr/>
              </p:nvSpPr>
              <p:spPr bwMode="auto">
                <a:xfrm>
                  <a:off x="-2316163" y="3275013"/>
                  <a:ext cx="73025" cy="69850"/>
                </a:xfrm>
                <a:custGeom>
                  <a:avLst/>
                  <a:gdLst>
                    <a:gd name="T0" fmla="*/ 0 w 19"/>
                    <a:gd name="T1" fmla="*/ 3 h 18"/>
                    <a:gd name="T2" fmla="*/ 3 w 19"/>
                    <a:gd name="T3" fmla="*/ 0 h 18"/>
                    <a:gd name="T4" fmla="*/ 16 w 19"/>
                    <a:gd name="T5" fmla="*/ 0 h 18"/>
                    <a:gd name="T6" fmla="*/ 19 w 19"/>
                    <a:gd name="T7" fmla="*/ 3 h 18"/>
                    <a:gd name="T8" fmla="*/ 19 w 19"/>
                    <a:gd name="T9" fmla="*/ 16 h 18"/>
                    <a:gd name="T10" fmla="*/ 16 w 19"/>
                    <a:gd name="T11" fmla="*/ 18 h 18"/>
                    <a:gd name="T12" fmla="*/ 3 w 19"/>
                    <a:gd name="T13" fmla="*/ 18 h 18"/>
                    <a:gd name="T14" fmla="*/ 0 w 19"/>
                    <a:gd name="T15" fmla="*/ 16 h 18"/>
                    <a:gd name="T16" fmla="*/ 0 w 19"/>
                    <a:gd name="T17" fmla="*/ 3 h 18"/>
                    <a:gd name="T18" fmla="*/ 0 w 19"/>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0" y="3"/>
                      </a:moveTo>
                      <a:cubicBezTo>
                        <a:pt x="0" y="1"/>
                        <a:pt x="1" y="0"/>
                        <a:pt x="3" y="0"/>
                      </a:cubicBezTo>
                      <a:cubicBezTo>
                        <a:pt x="16" y="0"/>
                        <a:pt x="16" y="0"/>
                        <a:pt x="16" y="0"/>
                      </a:cubicBezTo>
                      <a:cubicBezTo>
                        <a:pt x="18" y="0"/>
                        <a:pt x="19" y="1"/>
                        <a:pt x="19" y="3"/>
                      </a:cubicBezTo>
                      <a:cubicBezTo>
                        <a:pt x="19" y="16"/>
                        <a:pt x="19" y="16"/>
                        <a:pt x="19" y="16"/>
                      </a:cubicBezTo>
                      <a:cubicBezTo>
                        <a:pt x="19" y="17"/>
                        <a:pt x="18" y="18"/>
                        <a:pt x="16" y="18"/>
                      </a:cubicBezTo>
                      <a:cubicBezTo>
                        <a:pt x="3" y="18"/>
                        <a:pt x="3" y="18"/>
                        <a:pt x="3" y="18"/>
                      </a:cubicBezTo>
                      <a:cubicBezTo>
                        <a:pt x="1" y="18"/>
                        <a:pt x="0" y="17"/>
                        <a:pt x="0" y="16"/>
                      </a:cubicBezTo>
                      <a:cubicBezTo>
                        <a:pt x="0" y="3"/>
                        <a:pt x="0" y="3"/>
                        <a:pt x="0" y="3"/>
                      </a:cubicBezTo>
                      <a:cubicBezTo>
                        <a:pt x="0" y="3"/>
                        <a:pt x="0" y="3"/>
                        <a:pt x="0" y="3"/>
                      </a:cubicBezTo>
                      <a:close/>
                    </a:path>
                  </a:pathLst>
                </a:custGeom>
                <a:solidFill>
                  <a:srgbClr val="0096D6"/>
                </a:solidFill>
                <a:ln>
                  <a:noFill/>
                </a:ln>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66" b="0" i="0" u="none" strike="noStrike" kern="0" cap="none" spc="0" normalizeH="0" baseline="0" noProof="0" dirty="0" smtClean="0">
                    <a:ln>
                      <a:noFill/>
                    </a:ln>
                    <a:solidFill>
                      <a:prstClr val="black"/>
                    </a:solidFill>
                    <a:effectLst/>
                    <a:uLnTx/>
                    <a:uFillTx/>
                    <a:latin typeface="HP Simplified"/>
                  </a:endParaRPr>
                </a:p>
              </p:txBody>
            </p:sp>
            <p:sp>
              <p:nvSpPr>
                <p:cNvPr id="86" name="Freeform 27"/>
                <p:cNvSpPr>
                  <a:spLocks/>
                </p:cNvSpPr>
                <p:nvPr/>
              </p:nvSpPr>
              <p:spPr bwMode="auto">
                <a:xfrm>
                  <a:off x="-2316163" y="3508376"/>
                  <a:ext cx="65088" cy="60325"/>
                </a:xfrm>
                <a:custGeom>
                  <a:avLst/>
                  <a:gdLst>
                    <a:gd name="T0" fmla="*/ 0 w 17"/>
                    <a:gd name="T1" fmla="*/ 3 h 16"/>
                    <a:gd name="T2" fmla="*/ 3 w 17"/>
                    <a:gd name="T3" fmla="*/ 0 h 16"/>
                    <a:gd name="T4" fmla="*/ 14 w 17"/>
                    <a:gd name="T5" fmla="*/ 0 h 16"/>
                    <a:gd name="T6" fmla="*/ 17 w 17"/>
                    <a:gd name="T7" fmla="*/ 3 h 16"/>
                    <a:gd name="T8" fmla="*/ 17 w 17"/>
                    <a:gd name="T9" fmla="*/ 13 h 16"/>
                    <a:gd name="T10" fmla="*/ 14 w 17"/>
                    <a:gd name="T11" fmla="*/ 16 h 16"/>
                    <a:gd name="T12" fmla="*/ 3 w 17"/>
                    <a:gd name="T13" fmla="*/ 16 h 16"/>
                    <a:gd name="T14" fmla="*/ 0 w 17"/>
                    <a:gd name="T15" fmla="*/ 13 h 16"/>
                    <a:gd name="T16" fmla="*/ 0 w 17"/>
                    <a:gd name="T17" fmla="*/ 3 h 16"/>
                    <a:gd name="T18" fmla="*/ 0 w 17"/>
                    <a:gd name="T1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0" y="3"/>
                      </a:moveTo>
                      <a:cubicBezTo>
                        <a:pt x="0" y="1"/>
                        <a:pt x="1" y="0"/>
                        <a:pt x="3" y="0"/>
                      </a:cubicBezTo>
                      <a:cubicBezTo>
                        <a:pt x="14" y="0"/>
                        <a:pt x="14" y="0"/>
                        <a:pt x="14" y="0"/>
                      </a:cubicBezTo>
                      <a:cubicBezTo>
                        <a:pt x="15" y="0"/>
                        <a:pt x="17" y="1"/>
                        <a:pt x="17" y="3"/>
                      </a:cubicBezTo>
                      <a:cubicBezTo>
                        <a:pt x="17" y="13"/>
                        <a:pt x="17" y="13"/>
                        <a:pt x="17" y="13"/>
                      </a:cubicBezTo>
                      <a:cubicBezTo>
                        <a:pt x="17" y="14"/>
                        <a:pt x="15" y="16"/>
                        <a:pt x="14" y="16"/>
                      </a:cubicBezTo>
                      <a:cubicBezTo>
                        <a:pt x="3" y="16"/>
                        <a:pt x="3" y="16"/>
                        <a:pt x="3" y="16"/>
                      </a:cubicBezTo>
                      <a:cubicBezTo>
                        <a:pt x="1" y="16"/>
                        <a:pt x="0" y="14"/>
                        <a:pt x="0" y="13"/>
                      </a:cubicBezTo>
                      <a:cubicBezTo>
                        <a:pt x="0" y="3"/>
                        <a:pt x="0" y="3"/>
                        <a:pt x="0" y="3"/>
                      </a:cubicBezTo>
                      <a:cubicBezTo>
                        <a:pt x="0" y="3"/>
                        <a:pt x="0" y="3"/>
                        <a:pt x="0" y="3"/>
                      </a:cubicBezTo>
                      <a:close/>
                    </a:path>
                  </a:pathLst>
                </a:custGeom>
                <a:solidFill>
                  <a:srgbClr val="0096D6"/>
                </a:solidFill>
                <a:ln>
                  <a:noFill/>
                </a:ln>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66" b="0" i="0" u="none" strike="noStrike" kern="0" cap="none" spc="0" normalizeH="0" baseline="0" noProof="0" dirty="0" smtClean="0">
                    <a:ln>
                      <a:noFill/>
                    </a:ln>
                    <a:solidFill>
                      <a:prstClr val="black"/>
                    </a:solidFill>
                    <a:effectLst/>
                    <a:uLnTx/>
                    <a:uFillTx/>
                    <a:latin typeface="HP Simplified"/>
                  </a:endParaRPr>
                </a:p>
              </p:txBody>
            </p:sp>
          </p:grpSp>
        </p:grpSp>
        <p:grpSp>
          <p:nvGrpSpPr>
            <p:cNvPr id="87" name="Group 5"/>
            <p:cNvGrpSpPr/>
            <p:nvPr/>
          </p:nvGrpSpPr>
          <p:grpSpPr>
            <a:xfrm>
              <a:off x="8087788" y="2273628"/>
              <a:ext cx="3617846" cy="3141217"/>
              <a:chOff x="5933542" y="1849183"/>
              <a:chExt cx="2714091" cy="2356527"/>
            </a:xfrm>
          </p:grpSpPr>
          <p:sp>
            <p:nvSpPr>
              <p:cNvPr id="88" name="TextBox 123"/>
              <p:cNvSpPr txBox="1"/>
              <p:nvPr/>
            </p:nvSpPr>
            <p:spPr>
              <a:xfrm>
                <a:off x="5933542" y="3214191"/>
                <a:ext cx="2714091" cy="991519"/>
              </a:xfrm>
              <a:prstGeom prst="rect">
                <a:avLst/>
              </a:prstGeom>
              <a:noFill/>
            </p:spPr>
            <p:txBody>
              <a:bodyPr wrap="square" rtlCol="0">
                <a:spAutoFit/>
              </a:bodyPr>
              <a:lstStyle/>
              <a:p>
                <a:pPr marL="148267" indent="-457200" defTabSz="914103">
                  <a:lnSpc>
                    <a:spcPct val="90000"/>
                  </a:lnSpc>
                  <a:spcBef>
                    <a:spcPct val="0"/>
                  </a:spcBef>
                  <a:spcAft>
                    <a:spcPts val="533"/>
                  </a:spcAft>
                  <a:buSzPct val="100000"/>
                  <a:buAutoNum type="arabicPeriod" startAt="3"/>
                </a:pPr>
                <a:r>
                  <a:rPr lang="zh-CN" altLang="en-US" sz="2132" dirty="0" smtClean="0">
                    <a:gradFill>
                      <a:gsLst>
                        <a:gs pos="60914">
                          <a:srgbClr val="535455"/>
                        </a:gs>
                        <a:gs pos="43655">
                          <a:srgbClr val="535455"/>
                        </a:gs>
                      </a:gsLst>
                      <a:lin ang="5400000" scaled="1"/>
                    </a:gradFill>
                    <a:latin typeface="HP Simplified"/>
                    <a:ea typeface="+mj-ea"/>
                    <a:cs typeface="+mj-cs"/>
                  </a:rPr>
                  <a:t>云自动的扩展资源，提供冗余，并修复节点</a:t>
                </a:r>
                <a:endParaRPr lang="en-US" altLang="zh-CN" sz="2132" dirty="0" smtClean="0">
                  <a:gradFill>
                    <a:gsLst>
                      <a:gs pos="60914">
                        <a:srgbClr val="535455"/>
                      </a:gs>
                      <a:gs pos="43655">
                        <a:srgbClr val="535455"/>
                      </a:gs>
                    </a:gsLst>
                    <a:lin ang="5400000" scaled="1"/>
                  </a:gradFill>
                  <a:latin typeface="HP Simplified"/>
                  <a:ea typeface="+mj-ea"/>
                  <a:cs typeface="+mj-cs"/>
                </a:endParaRPr>
              </a:p>
            </p:txBody>
          </p:sp>
          <p:grpSp>
            <p:nvGrpSpPr>
              <p:cNvPr id="89" name="Group 2"/>
              <p:cNvGrpSpPr/>
              <p:nvPr/>
            </p:nvGrpSpPr>
            <p:grpSpPr>
              <a:xfrm>
                <a:off x="6664785" y="1849183"/>
                <a:ext cx="1241586" cy="1236918"/>
                <a:chOff x="5382120" y="2228195"/>
                <a:chExt cx="1115958" cy="1111762"/>
              </a:xfrm>
            </p:grpSpPr>
            <p:sp>
              <p:nvSpPr>
                <p:cNvPr id="90" name="Freeform 11"/>
                <p:cNvSpPr>
                  <a:spLocks/>
                </p:cNvSpPr>
                <p:nvPr/>
              </p:nvSpPr>
              <p:spPr bwMode="auto">
                <a:xfrm>
                  <a:off x="5713385" y="3005482"/>
                  <a:ext cx="429638" cy="334475"/>
                </a:xfrm>
                <a:custGeom>
                  <a:avLst/>
                  <a:gdLst>
                    <a:gd name="T0" fmla="*/ 36 w 129"/>
                    <a:gd name="T1" fmla="*/ 1 h 100"/>
                    <a:gd name="T2" fmla="*/ 36 w 129"/>
                    <a:gd name="T3" fmla="*/ 31 h 100"/>
                    <a:gd name="T4" fmla="*/ 32 w 129"/>
                    <a:gd name="T5" fmla="*/ 36 h 100"/>
                    <a:gd name="T6" fmla="*/ 4 w 129"/>
                    <a:gd name="T7" fmla="*/ 36 h 100"/>
                    <a:gd name="T8" fmla="*/ 1 w 129"/>
                    <a:gd name="T9" fmla="*/ 38 h 100"/>
                    <a:gd name="T10" fmla="*/ 61 w 129"/>
                    <a:gd name="T11" fmla="*/ 98 h 100"/>
                    <a:gd name="T12" fmla="*/ 68 w 129"/>
                    <a:gd name="T13" fmla="*/ 98 h 100"/>
                    <a:gd name="T14" fmla="*/ 128 w 129"/>
                    <a:gd name="T15" fmla="*/ 37 h 100"/>
                    <a:gd name="T16" fmla="*/ 127 w 129"/>
                    <a:gd name="T17" fmla="*/ 33 h 100"/>
                    <a:gd name="T18" fmla="*/ 98 w 129"/>
                    <a:gd name="T19" fmla="*/ 33 h 100"/>
                    <a:gd name="T20" fmla="*/ 94 w 129"/>
                    <a:gd name="T21" fmla="*/ 29 h 100"/>
                    <a:gd name="T22" fmla="*/ 94 w 129"/>
                    <a:gd name="T23" fmla="*/ 0 h 100"/>
                    <a:gd name="T24" fmla="*/ 65 w 129"/>
                    <a:gd name="T25" fmla="*/ 7 h 100"/>
                    <a:gd name="T26" fmla="*/ 36 w 129"/>
                    <a:gd name="T27" fmla="*/ 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00">
                      <a:moveTo>
                        <a:pt x="36" y="1"/>
                      </a:moveTo>
                      <a:cubicBezTo>
                        <a:pt x="36" y="31"/>
                        <a:pt x="36" y="31"/>
                        <a:pt x="36" y="31"/>
                      </a:cubicBezTo>
                      <a:cubicBezTo>
                        <a:pt x="36" y="33"/>
                        <a:pt x="34" y="36"/>
                        <a:pt x="32" y="36"/>
                      </a:cubicBezTo>
                      <a:cubicBezTo>
                        <a:pt x="4" y="36"/>
                        <a:pt x="4" y="36"/>
                        <a:pt x="4" y="36"/>
                      </a:cubicBezTo>
                      <a:cubicBezTo>
                        <a:pt x="0" y="36"/>
                        <a:pt x="0" y="37"/>
                        <a:pt x="1" y="38"/>
                      </a:cubicBezTo>
                      <a:cubicBezTo>
                        <a:pt x="61" y="98"/>
                        <a:pt x="61" y="98"/>
                        <a:pt x="61" y="98"/>
                      </a:cubicBezTo>
                      <a:cubicBezTo>
                        <a:pt x="63" y="100"/>
                        <a:pt x="66" y="100"/>
                        <a:pt x="68" y="98"/>
                      </a:cubicBezTo>
                      <a:cubicBezTo>
                        <a:pt x="128" y="37"/>
                        <a:pt x="128" y="37"/>
                        <a:pt x="128" y="37"/>
                      </a:cubicBezTo>
                      <a:cubicBezTo>
                        <a:pt x="129" y="35"/>
                        <a:pt x="129" y="33"/>
                        <a:pt x="127" y="33"/>
                      </a:cubicBezTo>
                      <a:cubicBezTo>
                        <a:pt x="98" y="33"/>
                        <a:pt x="98" y="33"/>
                        <a:pt x="98" y="33"/>
                      </a:cubicBezTo>
                      <a:cubicBezTo>
                        <a:pt x="96" y="33"/>
                        <a:pt x="94" y="31"/>
                        <a:pt x="94" y="29"/>
                      </a:cubicBezTo>
                      <a:cubicBezTo>
                        <a:pt x="94" y="15"/>
                        <a:pt x="94" y="6"/>
                        <a:pt x="94" y="0"/>
                      </a:cubicBezTo>
                      <a:cubicBezTo>
                        <a:pt x="85" y="4"/>
                        <a:pt x="75" y="7"/>
                        <a:pt x="65" y="7"/>
                      </a:cubicBezTo>
                      <a:cubicBezTo>
                        <a:pt x="54" y="7"/>
                        <a:pt x="45" y="4"/>
                        <a:pt x="36" y="1"/>
                      </a:cubicBezTo>
                      <a:close/>
                    </a:path>
                  </a:pathLst>
                </a:custGeom>
                <a:solidFill>
                  <a:srgbClr val="ABA051"/>
                </a:solidFill>
                <a:ln>
                  <a:noFill/>
                </a:ln>
              </p:spPr>
              <p:txBody>
                <a:bodyPr vert="horz" wrap="square" lIns="121888" tIns="60944" rIns="121888" bIns="60944" numCol="1" anchor="t" anchorCtr="0" compatLnSpc="1">
                  <a:prstTxWarp prst="textNoShape">
                    <a:avLst/>
                  </a:prstTxWarp>
                </a:bodyPr>
                <a:lstStyle/>
                <a:p>
                  <a:pPr defTabSz="914400"/>
                  <a:endParaRPr lang="en-US" sz="1866" dirty="0">
                    <a:solidFill>
                      <a:prstClr val="black"/>
                    </a:solidFill>
                    <a:latin typeface="HP Simplified"/>
                  </a:endParaRPr>
                </a:p>
              </p:txBody>
            </p:sp>
            <p:sp>
              <p:nvSpPr>
                <p:cNvPr id="91" name="Freeform 12"/>
                <p:cNvSpPr>
                  <a:spLocks/>
                </p:cNvSpPr>
                <p:nvPr/>
              </p:nvSpPr>
              <p:spPr bwMode="auto">
                <a:xfrm>
                  <a:off x="6156607" y="2562260"/>
                  <a:ext cx="341471" cy="429639"/>
                </a:xfrm>
                <a:custGeom>
                  <a:avLst/>
                  <a:gdLst>
                    <a:gd name="T0" fmla="*/ 100 w 102"/>
                    <a:gd name="T1" fmla="*/ 61 h 129"/>
                    <a:gd name="T2" fmla="*/ 39 w 102"/>
                    <a:gd name="T3" fmla="*/ 1 h 129"/>
                    <a:gd name="T4" fmla="*/ 35 w 102"/>
                    <a:gd name="T5" fmla="*/ 2 h 129"/>
                    <a:gd name="T6" fmla="*/ 35 w 102"/>
                    <a:gd name="T7" fmla="*/ 31 h 129"/>
                    <a:gd name="T8" fmla="*/ 31 w 102"/>
                    <a:gd name="T9" fmla="*/ 35 h 129"/>
                    <a:gd name="T10" fmla="*/ 0 w 102"/>
                    <a:gd name="T11" fmla="*/ 35 h 129"/>
                    <a:gd name="T12" fmla="*/ 7 w 102"/>
                    <a:gd name="T13" fmla="*/ 64 h 129"/>
                    <a:gd name="T14" fmla="*/ 1 w 102"/>
                    <a:gd name="T15" fmla="*/ 93 h 129"/>
                    <a:gd name="T16" fmla="*/ 33 w 102"/>
                    <a:gd name="T17" fmla="*/ 93 h 129"/>
                    <a:gd name="T18" fmla="*/ 38 w 102"/>
                    <a:gd name="T19" fmla="*/ 97 h 129"/>
                    <a:gd name="T20" fmla="*/ 38 w 102"/>
                    <a:gd name="T21" fmla="*/ 126 h 129"/>
                    <a:gd name="T22" fmla="*/ 40 w 102"/>
                    <a:gd name="T23" fmla="*/ 128 h 129"/>
                    <a:gd name="T24" fmla="*/ 100 w 102"/>
                    <a:gd name="T25" fmla="*/ 68 h 129"/>
                    <a:gd name="T26" fmla="*/ 100 w 102"/>
                    <a:gd name="T27" fmla="*/ 6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29">
                      <a:moveTo>
                        <a:pt x="100" y="61"/>
                      </a:moveTo>
                      <a:cubicBezTo>
                        <a:pt x="39" y="1"/>
                        <a:pt x="39" y="1"/>
                        <a:pt x="39" y="1"/>
                      </a:cubicBezTo>
                      <a:cubicBezTo>
                        <a:pt x="37" y="0"/>
                        <a:pt x="35" y="0"/>
                        <a:pt x="35" y="2"/>
                      </a:cubicBezTo>
                      <a:cubicBezTo>
                        <a:pt x="35" y="31"/>
                        <a:pt x="35" y="31"/>
                        <a:pt x="35" y="31"/>
                      </a:cubicBezTo>
                      <a:cubicBezTo>
                        <a:pt x="35" y="33"/>
                        <a:pt x="33" y="35"/>
                        <a:pt x="31" y="35"/>
                      </a:cubicBezTo>
                      <a:cubicBezTo>
                        <a:pt x="16" y="35"/>
                        <a:pt x="6" y="35"/>
                        <a:pt x="0" y="35"/>
                      </a:cubicBezTo>
                      <a:cubicBezTo>
                        <a:pt x="4" y="44"/>
                        <a:pt x="7" y="54"/>
                        <a:pt x="7" y="64"/>
                      </a:cubicBezTo>
                      <a:cubicBezTo>
                        <a:pt x="7" y="75"/>
                        <a:pt x="4" y="84"/>
                        <a:pt x="1" y="93"/>
                      </a:cubicBezTo>
                      <a:cubicBezTo>
                        <a:pt x="33" y="93"/>
                        <a:pt x="33" y="93"/>
                        <a:pt x="33" y="93"/>
                      </a:cubicBezTo>
                      <a:cubicBezTo>
                        <a:pt x="35" y="93"/>
                        <a:pt x="38" y="95"/>
                        <a:pt x="38" y="97"/>
                      </a:cubicBezTo>
                      <a:cubicBezTo>
                        <a:pt x="38" y="126"/>
                        <a:pt x="38" y="126"/>
                        <a:pt x="38" y="126"/>
                      </a:cubicBezTo>
                      <a:cubicBezTo>
                        <a:pt x="38" y="129"/>
                        <a:pt x="39" y="129"/>
                        <a:pt x="40" y="128"/>
                      </a:cubicBezTo>
                      <a:cubicBezTo>
                        <a:pt x="100" y="68"/>
                        <a:pt x="100" y="68"/>
                        <a:pt x="100" y="68"/>
                      </a:cubicBezTo>
                      <a:cubicBezTo>
                        <a:pt x="102" y="66"/>
                        <a:pt x="102" y="63"/>
                        <a:pt x="100" y="61"/>
                      </a:cubicBezTo>
                      <a:close/>
                    </a:path>
                  </a:pathLst>
                </a:custGeom>
                <a:solidFill>
                  <a:srgbClr val="ABA051"/>
                </a:solidFill>
                <a:ln>
                  <a:noFill/>
                </a:ln>
              </p:spPr>
              <p:txBody>
                <a:bodyPr vert="horz" wrap="square" lIns="121888" tIns="60944" rIns="121888" bIns="60944" numCol="1" anchor="t" anchorCtr="0" compatLnSpc="1">
                  <a:prstTxWarp prst="textNoShape">
                    <a:avLst/>
                  </a:prstTxWarp>
                </a:bodyPr>
                <a:lstStyle/>
                <a:p>
                  <a:pPr defTabSz="914400"/>
                  <a:endParaRPr lang="en-US" sz="1866" dirty="0">
                    <a:solidFill>
                      <a:prstClr val="black"/>
                    </a:solidFill>
                    <a:latin typeface="HP Simplified"/>
                  </a:endParaRPr>
                </a:p>
              </p:txBody>
            </p:sp>
            <p:sp>
              <p:nvSpPr>
                <p:cNvPr id="92" name="Freeform 13"/>
                <p:cNvSpPr>
                  <a:spLocks/>
                </p:cNvSpPr>
                <p:nvPr/>
              </p:nvSpPr>
              <p:spPr bwMode="auto">
                <a:xfrm>
                  <a:off x="5713385" y="2228195"/>
                  <a:ext cx="429638" cy="320480"/>
                </a:xfrm>
                <a:custGeom>
                  <a:avLst/>
                  <a:gdLst>
                    <a:gd name="T0" fmla="*/ 93 w 129"/>
                    <a:gd name="T1" fmla="*/ 95 h 96"/>
                    <a:gd name="T2" fmla="*/ 93 w 129"/>
                    <a:gd name="T3" fmla="*/ 68 h 96"/>
                    <a:gd name="T4" fmla="*/ 97 w 129"/>
                    <a:gd name="T5" fmla="*/ 64 h 96"/>
                    <a:gd name="T6" fmla="*/ 126 w 129"/>
                    <a:gd name="T7" fmla="*/ 64 h 96"/>
                    <a:gd name="T8" fmla="*/ 128 w 129"/>
                    <a:gd name="T9" fmla="*/ 62 h 96"/>
                    <a:gd name="T10" fmla="*/ 68 w 129"/>
                    <a:gd name="T11" fmla="*/ 2 h 96"/>
                    <a:gd name="T12" fmla="*/ 61 w 129"/>
                    <a:gd name="T13" fmla="*/ 2 h 96"/>
                    <a:gd name="T14" fmla="*/ 1 w 129"/>
                    <a:gd name="T15" fmla="*/ 63 h 96"/>
                    <a:gd name="T16" fmla="*/ 3 w 129"/>
                    <a:gd name="T17" fmla="*/ 66 h 96"/>
                    <a:gd name="T18" fmla="*/ 31 w 129"/>
                    <a:gd name="T19" fmla="*/ 66 h 96"/>
                    <a:gd name="T20" fmla="*/ 35 w 129"/>
                    <a:gd name="T21" fmla="*/ 71 h 96"/>
                    <a:gd name="T22" fmla="*/ 35 w 129"/>
                    <a:gd name="T23" fmla="*/ 96 h 96"/>
                    <a:gd name="T24" fmla="*/ 65 w 129"/>
                    <a:gd name="T25" fmla="*/ 89 h 96"/>
                    <a:gd name="T26" fmla="*/ 93 w 129"/>
                    <a:gd name="T27"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96">
                      <a:moveTo>
                        <a:pt x="93" y="95"/>
                      </a:moveTo>
                      <a:cubicBezTo>
                        <a:pt x="93" y="68"/>
                        <a:pt x="93" y="68"/>
                        <a:pt x="93" y="68"/>
                      </a:cubicBezTo>
                      <a:cubicBezTo>
                        <a:pt x="93" y="66"/>
                        <a:pt x="95" y="64"/>
                        <a:pt x="97" y="64"/>
                      </a:cubicBezTo>
                      <a:cubicBezTo>
                        <a:pt x="126" y="64"/>
                        <a:pt x="126" y="64"/>
                        <a:pt x="126" y="64"/>
                      </a:cubicBezTo>
                      <a:cubicBezTo>
                        <a:pt x="129" y="64"/>
                        <a:pt x="129" y="63"/>
                        <a:pt x="128" y="62"/>
                      </a:cubicBezTo>
                      <a:cubicBezTo>
                        <a:pt x="68" y="2"/>
                        <a:pt x="68" y="2"/>
                        <a:pt x="68" y="2"/>
                      </a:cubicBezTo>
                      <a:cubicBezTo>
                        <a:pt x="66" y="0"/>
                        <a:pt x="64" y="0"/>
                        <a:pt x="61" y="2"/>
                      </a:cubicBezTo>
                      <a:cubicBezTo>
                        <a:pt x="1" y="63"/>
                        <a:pt x="1" y="63"/>
                        <a:pt x="1" y="63"/>
                      </a:cubicBezTo>
                      <a:cubicBezTo>
                        <a:pt x="0" y="65"/>
                        <a:pt x="0" y="66"/>
                        <a:pt x="3" y="66"/>
                      </a:cubicBezTo>
                      <a:cubicBezTo>
                        <a:pt x="31" y="66"/>
                        <a:pt x="31" y="66"/>
                        <a:pt x="31" y="66"/>
                      </a:cubicBezTo>
                      <a:cubicBezTo>
                        <a:pt x="33" y="66"/>
                        <a:pt x="35" y="68"/>
                        <a:pt x="35" y="71"/>
                      </a:cubicBezTo>
                      <a:cubicBezTo>
                        <a:pt x="35" y="82"/>
                        <a:pt x="35" y="90"/>
                        <a:pt x="35" y="96"/>
                      </a:cubicBezTo>
                      <a:cubicBezTo>
                        <a:pt x="44" y="92"/>
                        <a:pt x="54" y="89"/>
                        <a:pt x="65" y="89"/>
                      </a:cubicBezTo>
                      <a:cubicBezTo>
                        <a:pt x="75" y="89"/>
                        <a:pt x="84" y="92"/>
                        <a:pt x="93" y="95"/>
                      </a:cubicBezTo>
                      <a:close/>
                    </a:path>
                  </a:pathLst>
                </a:custGeom>
                <a:solidFill>
                  <a:srgbClr val="ABA051"/>
                </a:solidFill>
                <a:ln>
                  <a:noFill/>
                </a:ln>
              </p:spPr>
              <p:txBody>
                <a:bodyPr vert="horz" wrap="square" lIns="121888" tIns="60944" rIns="121888" bIns="60944" numCol="1" anchor="t" anchorCtr="0" compatLnSpc="1">
                  <a:prstTxWarp prst="textNoShape">
                    <a:avLst/>
                  </a:prstTxWarp>
                </a:bodyPr>
                <a:lstStyle/>
                <a:p>
                  <a:pPr defTabSz="914400"/>
                  <a:endParaRPr lang="en-US" sz="1866" dirty="0">
                    <a:solidFill>
                      <a:prstClr val="black"/>
                    </a:solidFill>
                    <a:latin typeface="HP Simplified"/>
                  </a:endParaRPr>
                </a:p>
              </p:txBody>
            </p:sp>
            <p:sp>
              <p:nvSpPr>
                <p:cNvPr id="93" name="Freeform 14"/>
                <p:cNvSpPr>
                  <a:spLocks/>
                </p:cNvSpPr>
                <p:nvPr/>
              </p:nvSpPr>
              <p:spPr bwMode="auto">
                <a:xfrm>
                  <a:off x="5382120" y="2562260"/>
                  <a:ext cx="317680" cy="429639"/>
                </a:xfrm>
                <a:custGeom>
                  <a:avLst/>
                  <a:gdLst>
                    <a:gd name="T0" fmla="*/ 94 w 95"/>
                    <a:gd name="T1" fmla="*/ 36 h 129"/>
                    <a:gd name="T2" fmla="*/ 69 w 95"/>
                    <a:gd name="T3" fmla="*/ 36 h 129"/>
                    <a:gd name="T4" fmla="*/ 64 w 95"/>
                    <a:gd name="T5" fmla="*/ 32 h 129"/>
                    <a:gd name="T6" fmla="*/ 64 w 95"/>
                    <a:gd name="T7" fmla="*/ 3 h 129"/>
                    <a:gd name="T8" fmla="*/ 62 w 95"/>
                    <a:gd name="T9" fmla="*/ 1 h 129"/>
                    <a:gd name="T10" fmla="*/ 2 w 95"/>
                    <a:gd name="T11" fmla="*/ 61 h 129"/>
                    <a:gd name="T12" fmla="*/ 2 w 95"/>
                    <a:gd name="T13" fmla="*/ 68 h 129"/>
                    <a:gd name="T14" fmla="*/ 63 w 95"/>
                    <a:gd name="T15" fmla="*/ 128 h 129"/>
                    <a:gd name="T16" fmla="*/ 67 w 95"/>
                    <a:gd name="T17" fmla="*/ 127 h 129"/>
                    <a:gd name="T18" fmla="*/ 67 w 95"/>
                    <a:gd name="T19" fmla="*/ 98 h 129"/>
                    <a:gd name="T20" fmla="*/ 71 w 95"/>
                    <a:gd name="T21" fmla="*/ 94 h 129"/>
                    <a:gd name="T22" fmla="*/ 95 w 95"/>
                    <a:gd name="T23" fmla="*/ 94 h 129"/>
                    <a:gd name="T24" fmla="*/ 89 w 95"/>
                    <a:gd name="T25" fmla="*/ 64 h 129"/>
                    <a:gd name="T26" fmla="*/ 94 w 95"/>
                    <a:gd name="T27" fmla="*/ 3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29">
                      <a:moveTo>
                        <a:pt x="94" y="36"/>
                      </a:moveTo>
                      <a:cubicBezTo>
                        <a:pt x="69" y="36"/>
                        <a:pt x="69" y="36"/>
                        <a:pt x="69" y="36"/>
                      </a:cubicBezTo>
                      <a:cubicBezTo>
                        <a:pt x="67" y="36"/>
                        <a:pt x="64" y="34"/>
                        <a:pt x="64" y="32"/>
                      </a:cubicBezTo>
                      <a:cubicBezTo>
                        <a:pt x="64" y="3"/>
                        <a:pt x="64" y="3"/>
                        <a:pt x="64" y="3"/>
                      </a:cubicBezTo>
                      <a:cubicBezTo>
                        <a:pt x="64" y="0"/>
                        <a:pt x="63" y="0"/>
                        <a:pt x="62" y="1"/>
                      </a:cubicBezTo>
                      <a:cubicBezTo>
                        <a:pt x="2" y="61"/>
                        <a:pt x="2" y="61"/>
                        <a:pt x="2" y="61"/>
                      </a:cubicBezTo>
                      <a:cubicBezTo>
                        <a:pt x="0" y="63"/>
                        <a:pt x="0" y="66"/>
                        <a:pt x="2" y="68"/>
                      </a:cubicBezTo>
                      <a:cubicBezTo>
                        <a:pt x="63" y="128"/>
                        <a:pt x="63" y="128"/>
                        <a:pt x="63" y="128"/>
                      </a:cubicBezTo>
                      <a:cubicBezTo>
                        <a:pt x="66" y="129"/>
                        <a:pt x="67" y="129"/>
                        <a:pt x="67" y="127"/>
                      </a:cubicBezTo>
                      <a:cubicBezTo>
                        <a:pt x="67" y="98"/>
                        <a:pt x="67" y="98"/>
                        <a:pt x="67" y="98"/>
                      </a:cubicBezTo>
                      <a:cubicBezTo>
                        <a:pt x="67" y="96"/>
                        <a:pt x="69" y="94"/>
                        <a:pt x="71" y="94"/>
                      </a:cubicBezTo>
                      <a:cubicBezTo>
                        <a:pt x="81" y="94"/>
                        <a:pt x="89" y="94"/>
                        <a:pt x="95" y="94"/>
                      </a:cubicBezTo>
                      <a:cubicBezTo>
                        <a:pt x="91" y="85"/>
                        <a:pt x="89" y="75"/>
                        <a:pt x="89" y="64"/>
                      </a:cubicBezTo>
                      <a:cubicBezTo>
                        <a:pt x="89" y="54"/>
                        <a:pt x="91" y="45"/>
                        <a:pt x="94" y="36"/>
                      </a:cubicBezTo>
                      <a:close/>
                    </a:path>
                  </a:pathLst>
                </a:custGeom>
                <a:solidFill>
                  <a:srgbClr val="ABA051"/>
                </a:solidFill>
                <a:ln>
                  <a:noFill/>
                </a:ln>
              </p:spPr>
              <p:txBody>
                <a:bodyPr vert="horz" wrap="square" lIns="121888" tIns="60944" rIns="121888" bIns="60944" numCol="1" anchor="t" anchorCtr="0" compatLnSpc="1">
                  <a:prstTxWarp prst="textNoShape">
                    <a:avLst/>
                  </a:prstTxWarp>
                </a:bodyPr>
                <a:lstStyle/>
                <a:p>
                  <a:pPr defTabSz="914400"/>
                  <a:endParaRPr lang="en-US" sz="1866" dirty="0">
                    <a:solidFill>
                      <a:prstClr val="black"/>
                    </a:solidFill>
                    <a:latin typeface="HP Simplified"/>
                  </a:endParaRPr>
                </a:p>
              </p:txBody>
            </p:sp>
            <p:sp>
              <p:nvSpPr>
                <p:cNvPr id="94" name="Oval 15"/>
                <p:cNvSpPr>
                  <a:spLocks noChangeArrowheads="1"/>
                </p:cNvSpPr>
                <p:nvPr/>
              </p:nvSpPr>
              <p:spPr bwMode="auto">
                <a:xfrm>
                  <a:off x="5732976" y="2579053"/>
                  <a:ext cx="393251" cy="397450"/>
                </a:xfrm>
                <a:prstGeom prst="ellipse">
                  <a:avLst/>
                </a:prstGeom>
                <a:solidFill>
                  <a:srgbClr val="C5BD85"/>
                </a:solidFill>
                <a:ln>
                  <a:noFill/>
                </a:ln>
              </p:spPr>
              <p:txBody>
                <a:bodyPr vert="horz" wrap="square" lIns="121888" tIns="60944" rIns="121888" bIns="60944" numCol="1" anchor="t" anchorCtr="0" compatLnSpc="1">
                  <a:prstTxWarp prst="textNoShape">
                    <a:avLst/>
                  </a:prstTxWarp>
                </a:bodyPr>
                <a:lstStyle/>
                <a:p>
                  <a:pPr defTabSz="914400"/>
                  <a:endParaRPr lang="en-US" sz="1866" dirty="0">
                    <a:solidFill>
                      <a:prstClr val="black"/>
                    </a:solidFill>
                    <a:latin typeface="HP Simplified"/>
                  </a:endParaRPr>
                </a:p>
              </p:txBody>
            </p:sp>
          </p:grpSp>
        </p:grpSp>
        <p:grpSp>
          <p:nvGrpSpPr>
            <p:cNvPr id="95" name="Group 4"/>
            <p:cNvGrpSpPr/>
            <p:nvPr/>
          </p:nvGrpSpPr>
          <p:grpSpPr>
            <a:xfrm>
              <a:off x="4151820" y="2412853"/>
              <a:ext cx="4074172" cy="3398789"/>
              <a:chOff x="3173070" y="2894493"/>
              <a:chExt cx="3056425" cy="2549757"/>
            </a:xfrm>
          </p:grpSpPr>
          <p:sp>
            <p:nvSpPr>
              <p:cNvPr id="96" name="TextBox 121"/>
              <p:cNvSpPr txBox="1"/>
              <p:nvPr/>
            </p:nvSpPr>
            <p:spPr>
              <a:xfrm>
                <a:off x="3173070" y="4153423"/>
                <a:ext cx="3056425" cy="1290827"/>
              </a:xfrm>
              <a:prstGeom prst="rect">
                <a:avLst/>
              </a:prstGeom>
              <a:noFill/>
            </p:spPr>
            <p:txBody>
              <a:bodyPr wrap="square" rtlCol="0">
                <a:spAutoFit/>
              </a:bodyPr>
              <a:lstStyle/>
              <a:p>
                <a:pPr marL="148267" marR="0" lvl="0" indent="-457200" defTabSz="914103" eaLnBrk="1" fontAlgn="auto" latinLnBrk="0" hangingPunct="1">
                  <a:lnSpc>
                    <a:spcPct val="90000"/>
                  </a:lnSpc>
                  <a:spcBef>
                    <a:spcPct val="0"/>
                  </a:spcBef>
                  <a:spcAft>
                    <a:spcPts val="533"/>
                  </a:spcAft>
                  <a:buClrTx/>
                  <a:buSzPct val="100000"/>
                  <a:buFontTx/>
                  <a:buAutoNum type="arabicPeriod" startAt="2"/>
                  <a:tabLst/>
                  <a:defRPr/>
                </a:pPr>
                <a:r>
                  <a:rPr kumimoji="0" lang="zh-CN" altLang="en-US" sz="2132" b="0" i="0" u="none" strike="noStrike" kern="0" cap="none" spc="0" normalizeH="0" baseline="0" noProof="0" dirty="0" smtClean="0">
                    <a:ln>
                      <a:noFill/>
                    </a:ln>
                    <a:gradFill>
                      <a:gsLst>
                        <a:gs pos="60914">
                          <a:srgbClr val="535455"/>
                        </a:gs>
                        <a:gs pos="43655">
                          <a:srgbClr val="535455"/>
                        </a:gs>
                      </a:gsLst>
                      <a:lin ang="5400000" scaled="1"/>
                    </a:gradFill>
                    <a:effectLst/>
                    <a:uLnTx/>
                    <a:uFillTx/>
                    <a:latin typeface="HP Simplified"/>
                    <a:ea typeface="+mj-ea"/>
                    <a:cs typeface="+mj-cs"/>
                  </a:rPr>
                  <a:t>开发者将代码发布到云端，应用服务和相关资源自动快速部署</a:t>
                </a:r>
                <a:endParaRPr kumimoji="0" lang="en-US" altLang="zh-CN" sz="2132" b="0" i="0" u="none" strike="noStrike" kern="0" cap="none" spc="0" normalizeH="0" baseline="0" noProof="0" dirty="0" smtClean="0">
                  <a:ln>
                    <a:noFill/>
                  </a:ln>
                  <a:gradFill>
                    <a:gsLst>
                      <a:gs pos="60914">
                        <a:srgbClr val="535455"/>
                      </a:gs>
                      <a:gs pos="43655">
                        <a:srgbClr val="535455"/>
                      </a:gs>
                    </a:gsLst>
                    <a:lin ang="5400000" scaled="1"/>
                  </a:gradFill>
                  <a:effectLst/>
                  <a:uLnTx/>
                  <a:uFillTx/>
                  <a:latin typeface="HP Simplified"/>
                  <a:ea typeface="+mj-ea"/>
                  <a:cs typeface="+mj-cs"/>
                </a:endParaRPr>
              </a:p>
            </p:txBody>
          </p:sp>
          <p:grpSp>
            <p:nvGrpSpPr>
              <p:cNvPr id="97" name="Group 3"/>
              <p:cNvGrpSpPr/>
              <p:nvPr/>
            </p:nvGrpSpPr>
            <p:grpSpPr>
              <a:xfrm>
                <a:off x="3499714" y="2894493"/>
                <a:ext cx="1741834" cy="1026313"/>
                <a:chOff x="3281678" y="2971035"/>
                <a:chExt cx="1442020" cy="849658"/>
              </a:xfrm>
            </p:grpSpPr>
            <p:sp>
              <p:nvSpPr>
                <p:cNvPr id="98" name="Freeform 128"/>
                <p:cNvSpPr>
                  <a:spLocks noChangeAspect="1"/>
                </p:cNvSpPr>
                <p:nvPr/>
              </p:nvSpPr>
              <p:spPr bwMode="white">
                <a:xfrm>
                  <a:off x="3281678" y="2971035"/>
                  <a:ext cx="1269569" cy="7013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8C4C86"/>
                </a:solidFill>
                <a:ln>
                  <a:noFill/>
                </a:ln>
                <a:extLst/>
              </p:spPr>
              <p:txBody>
                <a:bodyPr vert="horz" wrap="square" lIns="121888" tIns="60944" rIns="121888" bIns="60944" numCol="1" anchor="t" anchorCtr="0" compatLnSpc="1">
                  <a:prstTxWarp prst="textNoShape">
                    <a:avLst/>
                  </a:prstTxWarp>
                </a:bodyPr>
                <a:lstStyle/>
                <a:p>
                  <a:pPr marL="0" marR="0" lvl="0" indent="0" defTabSz="121875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srgbClr val="FFFFFF"/>
                    </a:solidFill>
                    <a:effectLst/>
                    <a:uLnTx/>
                    <a:uFillTx/>
                    <a:latin typeface="HP Simplified"/>
                  </a:endParaRPr>
                </a:p>
              </p:txBody>
            </p:sp>
            <p:sp>
              <p:nvSpPr>
                <p:cNvPr id="99" name="Freeform 128"/>
                <p:cNvSpPr>
                  <a:spLocks noChangeAspect="1"/>
                </p:cNvSpPr>
                <p:nvPr/>
              </p:nvSpPr>
              <p:spPr bwMode="white">
                <a:xfrm>
                  <a:off x="3803174" y="3312182"/>
                  <a:ext cx="920524" cy="50851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C094BF"/>
                </a:solidFill>
                <a:ln w="57150">
                  <a:solidFill>
                    <a:sysClr val="window" lastClr="FFFFFF"/>
                  </a:solidFill>
                </a:ln>
                <a:extLst/>
              </p:spPr>
              <p:txBody>
                <a:bodyPr vert="horz" wrap="square" lIns="121888" tIns="60944" rIns="121888" bIns="60944" numCol="1" anchor="t" anchorCtr="0" compatLnSpc="1">
                  <a:prstTxWarp prst="textNoShape">
                    <a:avLst/>
                  </a:prstTxWarp>
                </a:bodyPr>
                <a:lstStyle/>
                <a:p>
                  <a:pPr marL="0" marR="0" lvl="0" indent="0" defTabSz="121875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a:ln>
                      <a:noFill/>
                    </a:ln>
                    <a:solidFill>
                      <a:srgbClr val="FFFFFF"/>
                    </a:solidFill>
                    <a:effectLst/>
                    <a:uLnTx/>
                    <a:uFillTx/>
                    <a:latin typeface="HP Simplified"/>
                  </a:endParaRPr>
                </a:p>
              </p:txBody>
            </p:sp>
          </p:grpSp>
        </p:grpSp>
        <p:sp>
          <p:nvSpPr>
            <p:cNvPr id="100" name="Rectangle 25"/>
            <p:cNvSpPr/>
            <p:nvPr/>
          </p:nvSpPr>
          <p:spPr>
            <a:xfrm>
              <a:off x="-80925" y="6471406"/>
              <a:ext cx="12350675" cy="957435"/>
            </a:xfrm>
            <a:prstGeom prst="rect">
              <a:avLst/>
            </a:prstGeom>
            <a:solidFill>
              <a:srgbClr val="0085C0"/>
            </a:solidFill>
            <a:ln w="19050" cap="flat" cmpd="sng" algn="ctr">
              <a:noFill/>
              <a:prstDash val="solid"/>
              <a:miter lim="800000"/>
            </a:ln>
            <a:effectLst/>
          </p:spPr>
          <p:txBody>
            <a:bodyPr rtlCol="0" anchor="ctr"/>
            <a:lstStyle/>
            <a:p>
              <a:pPr marL="0" marR="0" lvl="0" indent="0" algn="ctr" defTabSz="914103" eaLnBrk="1" fontAlgn="auto" latinLnBrk="0" hangingPunct="1">
                <a:lnSpc>
                  <a:spcPct val="90000"/>
                </a:lnSpc>
                <a:spcBef>
                  <a:spcPct val="0"/>
                </a:spcBef>
                <a:spcAft>
                  <a:spcPts val="0"/>
                </a:spcAft>
                <a:buClrTx/>
                <a:buSzPct val="100000"/>
                <a:buFontTx/>
                <a:buNone/>
                <a:tabLst/>
                <a:defRPr/>
              </a:pPr>
              <a:r>
                <a:rPr kumimoji="0" lang="zh-CN" altLang="en-US" sz="3732" b="0" i="0" u="none" strike="noStrike" kern="0" cap="none" spc="0" normalizeH="0" baseline="0" noProof="0" dirty="0" smtClean="0">
                  <a:ln>
                    <a:noFill/>
                  </a:ln>
                  <a:gradFill>
                    <a:gsLst>
                      <a:gs pos="43655">
                        <a:prstClr val="white"/>
                      </a:gs>
                      <a:gs pos="83000">
                        <a:prstClr val="white"/>
                      </a:gs>
                    </a:gsLst>
                    <a:lin ang="5400000" scaled="1"/>
                  </a:gradFill>
                  <a:effectLst/>
                  <a:uLnTx/>
                  <a:uFillTx/>
                  <a:latin typeface="HP Simplified"/>
                  <a:ea typeface="+mj-ea"/>
                  <a:cs typeface="+mj-cs"/>
                </a:rPr>
                <a:t>快速部署和管理即服务</a:t>
              </a:r>
              <a:endParaRPr kumimoji="0" lang="en-US" altLang="zh-CN" sz="3732" b="0" i="0" u="none" strike="noStrike" kern="0" cap="none" spc="0" normalizeH="0" baseline="0" noProof="0" dirty="0" smtClean="0">
                <a:ln>
                  <a:noFill/>
                </a:ln>
                <a:gradFill>
                  <a:gsLst>
                    <a:gs pos="43655">
                      <a:prstClr val="white"/>
                    </a:gs>
                    <a:gs pos="83000">
                      <a:prstClr val="white"/>
                    </a:gs>
                  </a:gsLst>
                  <a:lin ang="5400000" scaled="1"/>
                </a:gradFill>
                <a:effectLst/>
                <a:uLnTx/>
                <a:uFillTx/>
                <a:latin typeface="HP Simplified"/>
                <a:ea typeface="+mj-ea"/>
                <a:cs typeface="+mj-cs"/>
              </a:endParaRPr>
            </a:p>
          </p:txBody>
        </p:sp>
      </p:grpSp>
    </p:spTree>
    <p:extLst>
      <p:ext uri="{BB962C8B-B14F-4D97-AF65-F5344CB8AC3E}">
        <p14:creationId xmlns:p14="http://schemas.microsoft.com/office/powerpoint/2010/main" val="906708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latin typeface="Arial" panose="020B0604020202020204" pitchFamily="34" charset="0"/>
                <a:cs typeface="Arial" panose="020B0604020202020204" pitchFamily="34" charset="0"/>
              </a:rPr>
              <a:t>HP Helion </a:t>
            </a:r>
            <a:r>
              <a:rPr lang="zh-CN" altLang="en-US" sz="3200" dirty="0"/>
              <a:t>平台软件：集成的</a:t>
            </a:r>
            <a:r>
              <a:rPr lang="en-US" altLang="zh-CN" sz="3200" dirty="0" err="1">
                <a:latin typeface="Arial" panose="020B0604020202020204" pitchFamily="34" charset="0"/>
                <a:cs typeface="Arial" panose="020B0604020202020204" pitchFamily="34" charset="0"/>
              </a:rPr>
              <a:t>IaaS</a:t>
            </a:r>
            <a:r>
              <a:rPr lang="zh-CN" altLang="en-US" sz="3200" dirty="0"/>
              <a:t>和</a:t>
            </a:r>
            <a:r>
              <a:rPr lang="en-US" altLang="zh-CN" sz="3200" dirty="0" err="1">
                <a:latin typeface="Arial" panose="020B0604020202020204" pitchFamily="34" charset="0"/>
                <a:cs typeface="Arial" panose="020B0604020202020204" pitchFamily="34" charset="0"/>
              </a:rPr>
              <a:t>PaaS</a:t>
            </a:r>
            <a:endParaRPr lang="en-US" sz="3200" dirty="0">
              <a:latin typeface="Arial" panose="020B0604020202020204" pitchFamily="34" charset="0"/>
              <a:cs typeface="Arial" panose="020B0604020202020204" pitchFamily="34" charset="0"/>
            </a:endParaRPr>
          </a:p>
        </p:txBody>
      </p:sp>
      <p:sp>
        <p:nvSpPr>
          <p:cNvPr id="49" name="Content Placeholder 15"/>
          <p:cNvSpPr txBox="1">
            <a:spLocks/>
          </p:cNvSpPr>
          <p:nvPr/>
        </p:nvSpPr>
        <p:spPr bwMode="black">
          <a:xfrm>
            <a:off x="69013" y="1932713"/>
            <a:ext cx="4629164" cy="3436144"/>
          </a:xfrm>
          <a:prstGeom prst="rect">
            <a:avLst/>
          </a:prstGeom>
          <a:solidFill>
            <a:srgbClr val="0096D6"/>
          </a:solidFill>
          <a:ln>
            <a:solidFill>
              <a:srgbClr val="0096D6"/>
            </a:solidFill>
          </a:ln>
        </p:spPr>
        <p:txBody>
          <a:bodyPr vert="horz" wrap="square" lIns="377190" tIns="137160" rIns="0" bIns="0" rtlCol="0">
            <a:noAutofit/>
          </a:bodyPr>
          <a:lstStyle>
            <a:lvl1pPr marL="0" indent="0" algn="l" defTabSz="609631" rtl="0" eaLnBrk="1" latinLnBrk="0" hangingPunct="1">
              <a:lnSpc>
                <a:spcPct val="100000"/>
              </a:lnSpc>
              <a:spcBef>
                <a:spcPts val="0"/>
              </a:spcBef>
              <a:spcAft>
                <a:spcPts val="533"/>
              </a:spcAft>
              <a:buSzPct val="100000"/>
              <a:buFont typeface="Arial"/>
              <a:buNone/>
              <a:defRPr sz="2400" b="1" i="0" kern="1200">
                <a:gradFill>
                  <a:gsLst>
                    <a:gs pos="92778">
                      <a:schemeClr val="tx2"/>
                    </a:gs>
                    <a:gs pos="87222">
                      <a:schemeClr val="tx2"/>
                    </a:gs>
                  </a:gsLst>
                  <a:lin ang="5400000" scaled="1"/>
                </a:gradFill>
                <a:latin typeface="HP Simplified" pitchFamily="34" charset="0"/>
                <a:ea typeface="+mn-ea"/>
                <a:cs typeface="HP Simplified" pitchFamily="34" charset="0"/>
              </a:defRPr>
            </a:lvl1pPr>
            <a:lvl2pPr marL="0" indent="0" algn="l" defTabSz="573646" rtl="0" eaLnBrk="1" latinLnBrk="0" hangingPunct="1">
              <a:lnSpc>
                <a:spcPct val="100000"/>
              </a:lnSpc>
              <a:spcBef>
                <a:spcPts val="0"/>
              </a:spcBef>
              <a:spcAft>
                <a:spcPts val="533"/>
              </a:spcAft>
              <a:buSzPct val="100000"/>
              <a:buFont typeface="Arial"/>
              <a:buNone/>
              <a:defRPr sz="2134" b="0" i="0" kern="1200">
                <a:gradFill>
                  <a:gsLst>
                    <a:gs pos="96460">
                      <a:schemeClr val="tx1">
                        <a:lumMod val="75000"/>
                        <a:lumOff val="25000"/>
                      </a:schemeClr>
                    </a:gs>
                    <a:gs pos="87222">
                      <a:schemeClr val="tx1">
                        <a:lumMod val="75000"/>
                        <a:lumOff val="25000"/>
                      </a:schemeClr>
                    </a:gs>
                  </a:gsLst>
                  <a:lin ang="5400000" scaled="1"/>
                </a:gradFill>
                <a:latin typeface="HP Simplified" pitchFamily="34" charset="0"/>
                <a:ea typeface="+mn-ea"/>
                <a:cs typeface="HP Simplified" pitchFamily="34" charset="0"/>
              </a:defRPr>
            </a:lvl2pPr>
            <a:lvl3pPr marL="226495" indent="-226495" algn="l" defTabSz="609631" rtl="0" eaLnBrk="1" latinLnBrk="0" hangingPunct="1">
              <a:lnSpc>
                <a:spcPct val="100000"/>
              </a:lnSpc>
              <a:spcBef>
                <a:spcPts val="0"/>
              </a:spcBef>
              <a:spcAft>
                <a:spcPts val="533"/>
              </a:spcAft>
              <a:buFont typeface="HP Simplified" pitchFamily="34" charset="0"/>
              <a:buChar char="•"/>
              <a:defRPr sz="1867" b="0" i="0" kern="1200">
                <a:gradFill>
                  <a:gsLst>
                    <a:gs pos="96460">
                      <a:schemeClr val="tx1">
                        <a:lumMod val="75000"/>
                        <a:lumOff val="25000"/>
                      </a:schemeClr>
                    </a:gs>
                    <a:gs pos="87222">
                      <a:schemeClr val="tx1">
                        <a:lumMod val="75000"/>
                        <a:lumOff val="25000"/>
                      </a:schemeClr>
                    </a:gs>
                  </a:gsLst>
                  <a:lin ang="5400000" scaled="1"/>
                </a:gradFill>
                <a:latin typeface="HP Simplified" pitchFamily="34" charset="0"/>
                <a:ea typeface="+mn-ea"/>
                <a:cs typeface="HP Simplified" pitchFamily="34" charset="0"/>
              </a:defRPr>
            </a:lvl3pPr>
            <a:lvl4pPr marL="455106" indent="-241312" algn="l" defTabSz="609631" rtl="0" eaLnBrk="1" latinLnBrk="0" hangingPunct="1">
              <a:lnSpc>
                <a:spcPct val="100000"/>
              </a:lnSpc>
              <a:spcBef>
                <a:spcPts val="0"/>
              </a:spcBef>
              <a:spcAft>
                <a:spcPts val="533"/>
              </a:spcAft>
              <a:buSzPct val="80000"/>
              <a:buFont typeface="HP Simplified" pitchFamily="34" charset="0"/>
              <a:buChar char="–"/>
              <a:defRPr lang="en-US" sz="1867" b="0" i="0" kern="1200" dirty="0" smtClean="0">
                <a:gradFill>
                  <a:gsLst>
                    <a:gs pos="96460">
                      <a:schemeClr val="tx1">
                        <a:lumMod val="75000"/>
                        <a:lumOff val="25000"/>
                      </a:schemeClr>
                    </a:gs>
                    <a:gs pos="87222">
                      <a:schemeClr val="tx1">
                        <a:lumMod val="75000"/>
                        <a:lumOff val="25000"/>
                      </a:schemeClr>
                    </a:gs>
                  </a:gsLst>
                  <a:lin ang="5400000" scaled="1"/>
                </a:gradFill>
                <a:latin typeface="HP Simplified" pitchFamily="34" charset="0"/>
                <a:ea typeface="+mn-ea"/>
                <a:cs typeface="HP Simplified" pitchFamily="34" charset="0"/>
              </a:defRPr>
            </a:lvl4pPr>
            <a:lvl5pPr marL="626565" indent="-201094" algn="l" defTabSz="609631" rtl="0" eaLnBrk="1" latinLnBrk="0" hangingPunct="1">
              <a:lnSpc>
                <a:spcPct val="100000"/>
              </a:lnSpc>
              <a:spcBef>
                <a:spcPts val="0"/>
              </a:spcBef>
              <a:spcAft>
                <a:spcPts val="533"/>
              </a:spcAft>
              <a:buFont typeface="HP Simplified" pitchFamily="34" charset="0"/>
              <a:buChar char="•"/>
              <a:tabLst/>
              <a:defRPr sz="1867" b="0" i="0" kern="1200">
                <a:gradFill>
                  <a:gsLst>
                    <a:gs pos="96460">
                      <a:schemeClr val="tx1">
                        <a:lumMod val="75000"/>
                        <a:lumOff val="25000"/>
                      </a:schemeClr>
                    </a:gs>
                    <a:gs pos="87222">
                      <a:schemeClr val="tx1">
                        <a:lumMod val="75000"/>
                        <a:lumOff val="25000"/>
                      </a:schemeClr>
                    </a:gs>
                  </a:gsLst>
                  <a:lin ang="5400000" scaled="1"/>
                </a:gradFill>
                <a:latin typeface="HP Simplified" pitchFamily="34" charset="0"/>
                <a:ea typeface="+mn-ea"/>
                <a:cs typeface="HP Simplified" pitchFamily="34" charset="0"/>
              </a:defRPr>
            </a:lvl5pPr>
            <a:lvl6pPr marL="3048152" indent="0" algn="l" defTabSz="609631" rtl="0" eaLnBrk="1" latinLnBrk="0" hangingPunct="1">
              <a:lnSpc>
                <a:spcPts val="3334"/>
              </a:lnSpc>
              <a:spcBef>
                <a:spcPct val="20000"/>
              </a:spcBef>
              <a:buFont typeface="Arial"/>
              <a:buNone/>
              <a:defRPr sz="2400" kern="1200">
                <a:solidFill>
                  <a:schemeClr val="tx1"/>
                </a:solidFill>
                <a:latin typeface="+mn-lt"/>
                <a:ea typeface="+mn-ea"/>
                <a:cs typeface="+mn-cs"/>
              </a:defRPr>
            </a:lvl6pPr>
            <a:lvl7pPr marL="3962597" indent="-304815" algn="l" defTabSz="609631" rtl="0" eaLnBrk="1" latinLnBrk="0" hangingPunct="1">
              <a:spcBef>
                <a:spcPct val="20000"/>
              </a:spcBef>
              <a:buFont typeface="Arial"/>
              <a:buChar char="•"/>
              <a:defRPr sz="2667" kern="1200">
                <a:solidFill>
                  <a:schemeClr val="tx1"/>
                </a:solidFill>
                <a:latin typeface="+mn-lt"/>
                <a:ea typeface="+mn-ea"/>
                <a:cs typeface="+mn-cs"/>
              </a:defRPr>
            </a:lvl7pPr>
            <a:lvl8pPr marL="4572228" indent="-304815" algn="l" defTabSz="609631" rtl="0" eaLnBrk="1" latinLnBrk="0" hangingPunct="1">
              <a:spcBef>
                <a:spcPct val="20000"/>
              </a:spcBef>
              <a:buFont typeface="Arial"/>
              <a:buChar char="•"/>
              <a:defRPr sz="2667" kern="1200">
                <a:solidFill>
                  <a:schemeClr val="tx1"/>
                </a:solidFill>
                <a:latin typeface="+mn-lt"/>
                <a:ea typeface="+mn-ea"/>
                <a:cs typeface="+mn-cs"/>
              </a:defRPr>
            </a:lvl8pPr>
            <a:lvl9pPr marL="5181859" indent="-304815" algn="l" defTabSz="60963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631" rtl="0" eaLnBrk="1" fontAlgn="auto" latinLnBrk="0" hangingPunct="1">
              <a:lnSpc>
                <a:spcPct val="100000"/>
              </a:lnSpc>
              <a:spcBef>
                <a:spcPts val="0"/>
              </a:spcBef>
              <a:spcAft>
                <a:spcPts val="450"/>
              </a:spcAft>
              <a:buClr>
                <a:srgbClr val="99D5EF"/>
              </a:buClr>
              <a:buSzPct val="130000"/>
              <a:buFont typeface="Arial"/>
              <a:buNone/>
              <a:tabLst/>
              <a:defRPr/>
            </a:pPr>
            <a:r>
              <a:rPr kumimoji="0" lang="en-US" sz="1800" b="1" i="0" u="none" strike="noStrike" kern="1200" cap="none" spc="0" normalizeH="0" baseline="0" noProof="0" dirty="0">
                <a:ln>
                  <a:noFill/>
                </a:ln>
                <a:gradFill>
                  <a:gsLst>
                    <a:gs pos="14159">
                      <a:prstClr val="white"/>
                    </a:gs>
                    <a:gs pos="41000">
                      <a:prstClr val="white"/>
                    </a:gs>
                  </a:gsLst>
                  <a:lin ang="5400000" scaled="1"/>
                </a:gradFill>
                <a:effectLst/>
                <a:uLnTx/>
                <a:uFillTx/>
                <a:latin typeface="+mn-ea"/>
              </a:rPr>
              <a:t>HP Helion OpenStack (IaaS) + HP Helion </a:t>
            </a:r>
            <a:r>
              <a:rPr lang="zh-CN" altLang="en-US" sz="1800" dirty="0" smtClean="0">
                <a:gradFill>
                  <a:gsLst>
                    <a:gs pos="14159">
                      <a:prstClr val="white"/>
                    </a:gs>
                    <a:gs pos="41000">
                      <a:prstClr val="white"/>
                    </a:gs>
                  </a:gsLst>
                  <a:lin ang="5400000" scaled="1"/>
                </a:gradFill>
                <a:latin typeface="+mn-ea"/>
              </a:rPr>
              <a:t>开发者平台 </a:t>
            </a:r>
            <a:r>
              <a:rPr kumimoji="0" lang="en-US" sz="1800" b="1" i="0" u="none" strike="noStrike" kern="1200" cap="none" spc="0" normalizeH="0" baseline="0" noProof="0" dirty="0" smtClean="0">
                <a:ln>
                  <a:noFill/>
                </a:ln>
                <a:gradFill>
                  <a:gsLst>
                    <a:gs pos="14159">
                      <a:prstClr val="white"/>
                    </a:gs>
                    <a:gs pos="41000">
                      <a:prstClr val="white"/>
                    </a:gs>
                  </a:gsLst>
                  <a:lin ang="5400000" scaled="1"/>
                </a:gradFill>
                <a:effectLst/>
                <a:uLnTx/>
                <a:uFillTx/>
                <a:latin typeface="+mn-ea"/>
              </a:rPr>
              <a:t>(</a:t>
            </a:r>
            <a:r>
              <a:rPr kumimoji="0" lang="en-US" sz="1800" b="1" i="0" u="none" strike="noStrike" kern="1200" cap="none" spc="0" normalizeH="0" baseline="0" noProof="0" dirty="0" err="1" smtClean="0">
                <a:ln>
                  <a:noFill/>
                </a:ln>
                <a:gradFill>
                  <a:gsLst>
                    <a:gs pos="14159">
                      <a:prstClr val="white"/>
                    </a:gs>
                    <a:gs pos="41000">
                      <a:prstClr val="white"/>
                    </a:gs>
                  </a:gsLst>
                  <a:lin ang="5400000" scaled="1"/>
                </a:gradFill>
                <a:effectLst/>
                <a:uLnTx/>
                <a:uFillTx/>
                <a:latin typeface="+mn-ea"/>
              </a:rPr>
              <a:t>PaaS</a:t>
            </a:r>
            <a:r>
              <a:rPr kumimoji="0" lang="en-US" sz="1800" b="1" i="0" u="none" strike="noStrike" kern="1200" cap="none" spc="0" normalizeH="0" baseline="0" noProof="0" dirty="0">
                <a:ln>
                  <a:noFill/>
                </a:ln>
                <a:gradFill>
                  <a:gsLst>
                    <a:gs pos="14159">
                      <a:prstClr val="white"/>
                    </a:gs>
                    <a:gs pos="41000">
                      <a:prstClr val="white"/>
                    </a:gs>
                  </a:gsLst>
                  <a:lin ang="5400000" scaled="1"/>
                </a:gradFill>
                <a:effectLst/>
                <a:uLnTx/>
                <a:uFillTx/>
                <a:latin typeface="+mn-ea"/>
              </a:rPr>
              <a:t>) </a:t>
            </a:r>
            <a:r>
              <a:rPr kumimoji="0" lang="en-US" sz="1800" b="1" i="0" u="none" strike="noStrike" kern="1200" cap="none" spc="0" normalizeH="0" baseline="0" noProof="0" dirty="0" smtClean="0">
                <a:ln>
                  <a:noFill/>
                </a:ln>
                <a:gradFill>
                  <a:gsLst>
                    <a:gs pos="14159">
                      <a:prstClr val="white"/>
                    </a:gs>
                    <a:gs pos="41000">
                      <a:prstClr val="white"/>
                    </a:gs>
                  </a:gsLst>
                  <a:lin ang="5400000" scaled="1"/>
                </a:gradFill>
                <a:effectLst/>
                <a:uLnTx/>
                <a:uFillTx/>
                <a:latin typeface="+mn-ea"/>
              </a:rPr>
              <a:t>=</a:t>
            </a:r>
            <a:r>
              <a:rPr kumimoji="0" lang="zh-CN" altLang="en-US" sz="1800" b="1" i="0" u="none" strike="noStrike" kern="1200" cap="none" spc="0" normalizeH="0" baseline="0" noProof="0" dirty="0" smtClean="0">
                <a:ln>
                  <a:noFill/>
                </a:ln>
                <a:gradFill>
                  <a:gsLst>
                    <a:gs pos="14159">
                      <a:prstClr val="white"/>
                    </a:gs>
                    <a:gs pos="41000">
                      <a:prstClr val="white"/>
                    </a:gs>
                  </a:gsLst>
                  <a:lin ang="5400000" scaled="1"/>
                </a:gradFill>
                <a:effectLst/>
                <a:uLnTx/>
                <a:uFillTx/>
                <a:latin typeface="+mn-ea"/>
              </a:rPr>
              <a:t> 以应用为中心的云平台</a:t>
            </a:r>
            <a:endParaRPr kumimoji="0" lang="en-US" sz="1500" b="1" i="0" u="none" strike="noStrike" kern="1200" cap="none" spc="0" normalizeH="0" baseline="0" noProof="0" dirty="0">
              <a:ln>
                <a:noFill/>
              </a:ln>
              <a:gradFill>
                <a:gsLst>
                  <a:gs pos="14159">
                    <a:prstClr val="white"/>
                  </a:gs>
                  <a:gs pos="41000">
                    <a:prstClr val="white"/>
                  </a:gs>
                </a:gsLst>
                <a:lin ang="5400000" scaled="1"/>
              </a:gradFill>
              <a:effectLst/>
              <a:uLnTx/>
              <a:uFillTx/>
              <a:latin typeface="+mn-ea"/>
            </a:endParaRPr>
          </a:p>
          <a:p>
            <a:pPr marL="257175" marR="0" lvl="1" indent="-257175" algn="l" defTabSz="457223" rtl="0" eaLnBrk="1" fontAlgn="auto" latinLnBrk="0" hangingPunct="1">
              <a:lnSpc>
                <a:spcPct val="100000"/>
              </a:lnSpc>
              <a:spcBef>
                <a:spcPts val="450"/>
              </a:spcBef>
              <a:spcAft>
                <a:spcPts val="450"/>
              </a:spcAft>
              <a:buClr>
                <a:srgbClr val="99D5EF"/>
              </a:buClr>
              <a:buSzPct val="130000"/>
              <a:buFont typeface="Arial" panose="020B0604020202020204" pitchFamily="34" charset="0"/>
              <a:buChar char="•"/>
              <a:tabLst/>
              <a:defRPr/>
            </a:pPr>
            <a:r>
              <a:rPr kumimoji="0" lang="zh-CN" altLang="en-US" sz="1800" b="1" i="0" u="none" strike="noStrike" kern="1200" cap="none" spc="0" normalizeH="0" baseline="0" noProof="0" dirty="0" smtClean="0">
                <a:ln>
                  <a:noFill/>
                </a:ln>
                <a:gradFill>
                  <a:gsLst>
                    <a:gs pos="14159">
                      <a:prstClr val="white"/>
                    </a:gs>
                    <a:gs pos="41000">
                      <a:prstClr val="white"/>
                    </a:gs>
                  </a:gsLst>
                  <a:lin ang="5400000" scaled="1"/>
                </a:gradFill>
                <a:effectLst/>
                <a:uLnTx/>
                <a:uFillTx/>
                <a:latin typeface="+mn-ea"/>
              </a:rPr>
              <a:t>灵活的原生云基础设施</a:t>
            </a:r>
            <a:endParaRPr kumimoji="0" lang="en-US" altLang="zh-CN" sz="1800" b="1" i="0" u="none" strike="noStrike" kern="1200" cap="none" spc="0" normalizeH="0" baseline="0" noProof="0" dirty="0" smtClean="0">
              <a:ln>
                <a:noFill/>
              </a:ln>
              <a:gradFill>
                <a:gsLst>
                  <a:gs pos="14159">
                    <a:prstClr val="white"/>
                  </a:gs>
                  <a:gs pos="41000">
                    <a:prstClr val="white"/>
                  </a:gs>
                </a:gsLst>
                <a:lin ang="5400000" scaled="1"/>
              </a:gradFill>
              <a:effectLst/>
              <a:uLnTx/>
              <a:uFillTx/>
              <a:latin typeface="+mn-ea"/>
            </a:endParaRPr>
          </a:p>
          <a:p>
            <a:pPr marL="257175" marR="0" lvl="1" indent="-257175" algn="l" defTabSz="457223" rtl="0" eaLnBrk="1" fontAlgn="auto" latinLnBrk="0" hangingPunct="1">
              <a:lnSpc>
                <a:spcPct val="100000"/>
              </a:lnSpc>
              <a:spcBef>
                <a:spcPts val="450"/>
              </a:spcBef>
              <a:spcAft>
                <a:spcPts val="450"/>
              </a:spcAft>
              <a:buClr>
                <a:srgbClr val="99D5EF"/>
              </a:buClr>
              <a:buSzPct val="130000"/>
              <a:buFont typeface="Arial" panose="020B0604020202020204" pitchFamily="34" charset="0"/>
              <a:buChar char="•"/>
              <a:tabLst/>
              <a:defRPr/>
            </a:pPr>
            <a:r>
              <a:rPr lang="zh-CN" altLang="en-US" sz="1800" b="1" dirty="0" smtClean="0">
                <a:gradFill>
                  <a:gsLst>
                    <a:gs pos="14159">
                      <a:prstClr val="white"/>
                    </a:gs>
                    <a:gs pos="41000">
                      <a:prstClr val="white"/>
                    </a:gs>
                  </a:gsLst>
                  <a:lin ang="5400000" scaled="1"/>
                </a:gradFill>
                <a:latin typeface="+mn-ea"/>
              </a:rPr>
              <a:t>应用可移植</a:t>
            </a:r>
            <a:endParaRPr lang="en-US" altLang="zh-CN" sz="1800" b="1" dirty="0" smtClean="0">
              <a:gradFill>
                <a:gsLst>
                  <a:gs pos="14159">
                    <a:prstClr val="white"/>
                  </a:gs>
                  <a:gs pos="41000">
                    <a:prstClr val="white"/>
                  </a:gs>
                </a:gsLst>
                <a:lin ang="5400000" scaled="1"/>
              </a:gradFill>
              <a:latin typeface="+mn-ea"/>
            </a:endParaRPr>
          </a:p>
          <a:p>
            <a:pPr marL="257175" marR="0" lvl="1" indent="-257175" algn="l" defTabSz="457223" rtl="0" eaLnBrk="1" fontAlgn="auto" latinLnBrk="0" hangingPunct="1">
              <a:lnSpc>
                <a:spcPct val="100000"/>
              </a:lnSpc>
              <a:spcBef>
                <a:spcPts val="450"/>
              </a:spcBef>
              <a:spcAft>
                <a:spcPts val="450"/>
              </a:spcAft>
              <a:buClr>
                <a:srgbClr val="99D5EF"/>
              </a:buClr>
              <a:buSzPct val="130000"/>
              <a:buFont typeface="Arial" panose="020B0604020202020204" pitchFamily="34" charset="0"/>
              <a:buChar char="•"/>
              <a:tabLst/>
              <a:defRPr/>
            </a:pPr>
            <a:r>
              <a:rPr kumimoji="0" lang="zh-CN" altLang="en-US" sz="1800" b="1" i="0" u="none" strike="noStrike" kern="1200" cap="none" spc="0" normalizeH="0" baseline="0" noProof="0" dirty="0" smtClean="0">
                <a:ln>
                  <a:noFill/>
                </a:ln>
                <a:gradFill>
                  <a:gsLst>
                    <a:gs pos="14159">
                      <a:prstClr val="white"/>
                    </a:gs>
                    <a:gs pos="41000">
                      <a:prstClr val="white"/>
                    </a:gs>
                  </a:gsLst>
                  <a:lin ang="5400000" scaled="1"/>
                </a:gradFill>
                <a:effectLst/>
                <a:uLnTx/>
                <a:uFillTx/>
                <a:latin typeface="+mn-ea"/>
              </a:rPr>
              <a:t>控制成本，避免厂商锁定</a:t>
            </a:r>
            <a:endParaRPr kumimoji="0" lang="en-US" altLang="zh-CN" sz="1800" b="1" i="0" u="none" strike="noStrike" kern="1200" cap="none" spc="0" normalizeH="0" baseline="0" noProof="0" dirty="0" smtClean="0">
              <a:ln>
                <a:noFill/>
              </a:ln>
              <a:gradFill>
                <a:gsLst>
                  <a:gs pos="14159">
                    <a:prstClr val="white"/>
                  </a:gs>
                  <a:gs pos="41000">
                    <a:prstClr val="white"/>
                  </a:gs>
                </a:gsLst>
                <a:lin ang="5400000" scaled="1"/>
              </a:gradFill>
              <a:effectLst/>
              <a:uLnTx/>
              <a:uFillTx/>
              <a:latin typeface="+mn-ea"/>
            </a:endParaRPr>
          </a:p>
          <a:p>
            <a:pPr marL="257175" marR="0" lvl="1" indent="-257175" algn="l" defTabSz="457223" rtl="0" eaLnBrk="1" fontAlgn="auto" latinLnBrk="0" hangingPunct="1">
              <a:lnSpc>
                <a:spcPct val="100000"/>
              </a:lnSpc>
              <a:spcBef>
                <a:spcPts val="450"/>
              </a:spcBef>
              <a:spcAft>
                <a:spcPts val="450"/>
              </a:spcAft>
              <a:buClr>
                <a:srgbClr val="99D5EF"/>
              </a:buClr>
              <a:buSzPct val="130000"/>
              <a:buFont typeface="Arial" panose="020B0604020202020204" pitchFamily="34" charset="0"/>
              <a:buChar char="•"/>
              <a:tabLst/>
              <a:defRPr/>
            </a:pPr>
            <a:r>
              <a:rPr lang="zh-CN" altLang="en-US" sz="1800" b="1" dirty="0" smtClean="0">
                <a:gradFill>
                  <a:gsLst>
                    <a:gs pos="14159">
                      <a:prstClr val="white"/>
                    </a:gs>
                    <a:gs pos="41000">
                      <a:prstClr val="white"/>
                    </a:gs>
                  </a:gsLst>
                  <a:lin ang="5400000" scaled="1"/>
                </a:gradFill>
                <a:latin typeface="+mn-ea"/>
              </a:rPr>
              <a:t>更容易的管理</a:t>
            </a:r>
            <a:endParaRPr lang="en-US" altLang="zh-CN" sz="1800" b="1" dirty="0" smtClean="0">
              <a:gradFill>
                <a:gsLst>
                  <a:gs pos="14159">
                    <a:prstClr val="white"/>
                  </a:gs>
                  <a:gs pos="41000">
                    <a:prstClr val="white"/>
                  </a:gs>
                </a:gsLst>
                <a:lin ang="5400000" scaled="1"/>
              </a:gradFill>
              <a:latin typeface="+mn-ea"/>
            </a:endParaRPr>
          </a:p>
          <a:p>
            <a:pPr marL="257175" marR="0" lvl="1" indent="-257175" algn="l" defTabSz="457223" rtl="0" eaLnBrk="1" fontAlgn="auto" latinLnBrk="0" hangingPunct="1">
              <a:lnSpc>
                <a:spcPct val="100000"/>
              </a:lnSpc>
              <a:spcBef>
                <a:spcPts val="450"/>
              </a:spcBef>
              <a:spcAft>
                <a:spcPts val="450"/>
              </a:spcAft>
              <a:buClr>
                <a:srgbClr val="99D5EF"/>
              </a:buClr>
              <a:buSzPct val="130000"/>
              <a:buFont typeface="Arial" panose="020B0604020202020204" pitchFamily="34" charset="0"/>
              <a:buChar char="•"/>
              <a:tabLst/>
              <a:defRPr/>
            </a:pPr>
            <a:r>
              <a:rPr kumimoji="0" lang="zh-CN" altLang="en-US" sz="1800" b="1" i="0" u="none" strike="noStrike" kern="1200" cap="none" spc="0" normalizeH="0" baseline="0" noProof="0" dirty="0" smtClean="0">
                <a:ln>
                  <a:noFill/>
                </a:ln>
                <a:gradFill>
                  <a:gsLst>
                    <a:gs pos="14159">
                      <a:prstClr val="white"/>
                    </a:gs>
                    <a:gs pos="41000">
                      <a:prstClr val="white"/>
                    </a:gs>
                  </a:gsLst>
                  <a:lin ang="5400000" scaled="1"/>
                </a:gradFill>
                <a:effectLst/>
                <a:uLnTx/>
                <a:uFillTx/>
                <a:latin typeface="+mn-ea"/>
              </a:rPr>
              <a:t>资源可</a:t>
            </a:r>
            <a:r>
              <a:rPr lang="zh-CN" altLang="en-US" sz="1800" b="1" dirty="0">
                <a:gradFill>
                  <a:gsLst>
                    <a:gs pos="14159">
                      <a:prstClr val="white"/>
                    </a:gs>
                    <a:gs pos="41000">
                      <a:prstClr val="white"/>
                    </a:gs>
                  </a:gsLst>
                  <a:lin ang="5400000" scaled="1"/>
                </a:gradFill>
                <a:latin typeface="+mn-ea"/>
              </a:rPr>
              <a:t>见</a:t>
            </a:r>
            <a:endParaRPr kumimoji="0" lang="en-US" sz="1800" b="1" i="0" u="none" strike="noStrike" kern="1200" cap="none" spc="0" normalizeH="0" baseline="0" noProof="0" dirty="0" smtClean="0">
              <a:ln>
                <a:noFill/>
              </a:ln>
              <a:gradFill>
                <a:gsLst>
                  <a:gs pos="14159">
                    <a:prstClr val="white"/>
                  </a:gs>
                  <a:gs pos="41000">
                    <a:prstClr val="white"/>
                  </a:gs>
                </a:gsLst>
                <a:lin ang="5400000" scaled="1"/>
              </a:gradFill>
              <a:effectLst/>
              <a:uLnTx/>
              <a:uFillTx/>
              <a:latin typeface="+mn-ea"/>
            </a:endParaRPr>
          </a:p>
          <a:p>
            <a:pPr marL="0" marR="0" lvl="1" indent="0" algn="l" defTabSz="457223" rtl="0" eaLnBrk="1" fontAlgn="auto" latinLnBrk="0" hangingPunct="1">
              <a:lnSpc>
                <a:spcPct val="100000"/>
              </a:lnSpc>
              <a:spcBef>
                <a:spcPts val="450"/>
              </a:spcBef>
              <a:spcAft>
                <a:spcPts val="225"/>
              </a:spcAft>
              <a:buClr>
                <a:srgbClr val="99D5EF"/>
              </a:buClr>
              <a:buSzPct val="130000"/>
              <a:buFont typeface="Arial"/>
              <a:buNone/>
              <a:tabLst/>
              <a:defRPr/>
            </a:pPr>
            <a:endParaRPr kumimoji="0" lang="en-US" sz="1350" b="1" i="0" u="none" strike="noStrike" kern="1200" cap="none" spc="0" normalizeH="0" baseline="0" noProof="0" dirty="0">
              <a:ln>
                <a:noFill/>
              </a:ln>
              <a:gradFill>
                <a:gsLst>
                  <a:gs pos="14159">
                    <a:prstClr val="white"/>
                  </a:gs>
                  <a:gs pos="41000">
                    <a:prstClr val="white"/>
                  </a:gs>
                </a:gsLst>
                <a:lin ang="5400000" scaled="1"/>
              </a:gradFill>
              <a:effectLst/>
              <a:uLnTx/>
              <a:uFillTx/>
              <a:latin typeface="HP Simplified" pitchFamily="34" charset="0"/>
            </a:endParaRPr>
          </a:p>
          <a:p>
            <a:pPr marL="0" marR="0" lvl="1" indent="0" algn="l" defTabSz="457223" rtl="0" eaLnBrk="1" fontAlgn="auto" latinLnBrk="0" hangingPunct="1">
              <a:lnSpc>
                <a:spcPct val="100000"/>
              </a:lnSpc>
              <a:spcBef>
                <a:spcPts val="450"/>
              </a:spcBef>
              <a:spcAft>
                <a:spcPts val="225"/>
              </a:spcAft>
              <a:buClr>
                <a:srgbClr val="99D5EF"/>
              </a:buClr>
              <a:buSzPct val="130000"/>
              <a:buFont typeface="Arial"/>
              <a:buNone/>
              <a:tabLst/>
              <a:defRPr/>
            </a:pPr>
            <a:endParaRPr kumimoji="0" lang="en-US" sz="1350" b="0" i="0" u="none" strike="noStrike" kern="1200" cap="none" spc="0" normalizeH="0" baseline="0" noProof="0" dirty="0">
              <a:ln>
                <a:noFill/>
              </a:ln>
              <a:gradFill>
                <a:gsLst>
                  <a:gs pos="14159">
                    <a:prstClr val="white"/>
                  </a:gs>
                  <a:gs pos="41000">
                    <a:prstClr val="white"/>
                  </a:gs>
                </a:gsLst>
                <a:lin ang="5400000" scaled="1"/>
              </a:gradFill>
              <a:effectLst/>
              <a:uLnTx/>
              <a:uFillTx/>
              <a:latin typeface="HP Simplified" pitchFamily="34" charset="0"/>
            </a:endParaRPr>
          </a:p>
        </p:txBody>
      </p:sp>
      <p:sp>
        <p:nvSpPr>
          <p:cNvPr id="50" name="Rectangle 23"/>
          <p:cNvSpPr/>
          <p:nvPr/>
        </p:nvSpPr>
        <p:spPr>
          <a:xfrm>
            <a:off x="4693611" y="1932997"/>
            <a:ext cx="4313640" cy="3435858"/>
          </a:xfrm>
          <a:prstGeom prst="rect">
            <a:avLst/>
          </a:prstGeom>
          <a:noFill/>
          <a:ln w="9525" cap="flat" cmpd="sng" algn="ctr">
            <a:solidFill>
              <a:srgbClr val="0096D6"/>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prstClr val="white"/>
              </a:solidFill>
              <a:effectLst/>
              <a:uLnTx/>
              <a:uFillTx/>
              <a:latin typeface="HP Simplified"/>
            </a:endParaRPr>
          </a:p>
        </p:txBody>
      </p:sp>
      <p:grpSp>
        <p:nvGrpSpPr>
          <p:cNvPr id="51" name="Group 6"/>
          <p:cNvGrpSpPr/>
          <p:nvPr/>
        </p:nvGrpSpPr>
        <p:grpSpPr>
          <a:xfrm>
            <a:off x="4945772" y="3368092"/>
            <a:ext cx="4015077" cy="2020556"/>
            <a:chOff x="6311120" y="3155267"/>
            <a:chExt cx="5352042" cy="2694076"/>
          </a:xfrm>
        </p:grpSpPr>
        <p:sp>
          <p:nvSpPr>
            <p:cNvPr id="52" name="Freeform 21"/>
            <p:cNvSpPr/>
            <p:nvPr/>
          </p:nvSpPr>
          <p:spPr>
            <a:xfrm>
              <a:off x="6956233" y="4503914"/>
              <a:ext cx="3801749" cy="435409"/>
            </a:xfrm>
            <a:custGeom>
              <a:avLst/>
              <a:gdLst>
                <a:gd name="connsiteX0" fmla="*/ 221219 w 5049187"/>
                <a:gd name="connsiteY0" fmla="*/ 0 h 669388"/>
                <a:gd name="connsiteX1" fmla="*/ 1161143 w 5049187"/>
                <a:gd name="connsiteY1" fmla="*/ 0 h 669388"/>
                <a:gd name="connsiteX2" fmla="*/ 3888044 w 5049187"/>
                <a:gd name="connsiteY2" fmla="*/ 0 h 669388"/>
                <a:gd name="connsiteX3" fmla="*/ 4827968 w 5049187"/>
                <a:gd name="connsiteY3" fmla="*/ 0 h 669388"/>
                <a:gd name="connsiteX4" fmla="*/ 5049187 w 5049187"/>
                <a:gd name="connsiteY4" fmla="*/ 334694 h 669388"/>
                <a:gd name="connsiteX5" fmla="*/ 4827968 w 5049187"/>
                <a:gd name="connsiteY5" fmla="*/ 669388 h 669388"/>
                <a:gd name="connsiteX6" fmla="*/ 3888044 w 5049187"/>
                <a:gd name="connsiteY6" fmla="*/ 669388 h 669388"/>
                <a:gd name="connsiteX7" fmla="*/ 1161143 w 5049187"/>
                <a:gd name="connsiteY7" fmla="*/ 669388 h 669388"/>
                <a:gd name="connsiteX8" fmla="*/ 221219 w 5049187"/>
                <a:gd name="connsiteY8" fmla="*/ 669388 h 669388"/>
                <a:gd name="connsiteX9" fmla="*/ 0 w 5049187"/>
                <a:gd name="connsiteY9" fmla="*/ 334694 h 66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9187" h="669388">
                  <a:moveTo>
                    <a:pt x="221219" y="0"/>
                  </a:moveTo>
                  <a:lnTo>
                    <a:pt x="1161143" y="0"/>
                  </a:lnTo>
                  <a:lnTo>
                    <a:pt x="3888044" y="0"/>
                  </a:lnTo>
                  <a:lnTo>
                    <a:pt x="4827968" y="0"/>
                  </a:lnTo>
                  <a:lnTo>
                    <a:pt x="5049187" y="334694"/>
                  </a:lnTo>
                  <a:lnTo>
                    <a:pt x="4827968" y="669388"/>
                  </a:lnTo>
                  <a:lnTo>
                    <a:pt x="3888044" y="669388"/>
                  </a:lnTo>
                  <a:lnTo>
                    <a:pt x="1161143" y="669388"/>
                  </a:lnTo>
                  <a:lnTo>
                    <a:pt x="221219" y="669388"/>
                  </a:lnTo>
                  <a:lnTo>
                    <a:pt x="0" y="334694"/>
                  </a:lnTo>
                  <a:close/>
                </a:path>
              </a:pathLst>
            </a:custGeom>
            <a:solidFill>
              <a:sysClr val="window" lastClr="FFFFFF"/>
            </a:solidFill>
            <a:ln w="76200" cap="flat" cmpd="sng" algn="ctr">
              <a:solidFill>
                <a:srgbClr val="0096D6"/>
              </a:solidFill>
              <a:prstDash val="solid"/>
            </a:ln>
            <a:effectLst/>
          </p:spPr>
          <p:txBody>
            <a:bodyPr wrap="square" lIns="137160" anchor="ctr">
              <a:noAutofit/>
            </a:bodyPr>
            <a:lstStyle/>
            <a:p>
              <a:pPr marL="0" marR="0" lvl="0" indent="-51197" algn="ctr" defTabSz="685800" eaLnBrk="1" fontAlgn="auto" latinLnBrk="0" hangingPunct="1">
                <a:lnSpc>
                  <a:spcPct val="100000"/>
                </a:lnSpc>
                <a:spcBef>
                  <a:spcPts val="0"/>
                </a:spcBef>
                <a:spcAft>
                  <a:spcPts val="400"/>
                </a:spcAft>
                <a:buClrTx/>
                <a:buSzPct val="100000"/>
                <a:buFontTx/>
                <a:buNone/>
                <a:tabLst/>
                <a:defRPr/>
              </a:pPr>
              <a:r>
                <a:rPr kumimoji="0" lang="zh-CN" alt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rPr>
                <a:t>普遍的，开放的，可扩展的架构</a:t>
              </a:r>
              <a:endParaRPr kumimoji="0" lang="en-US" sz="800" b="0" i="0" u="none" strike="noStrike" kern="0" cap="none" spc="0" normalizeH="0" baseline="0" noProof="0" dirty="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endParaRPr>
            </a:p>
          </p:txBody>
        </p:sp>
        <p:grpSp>
          <p:nvGrpSpPr>
            <p:cNvPr id="53" name="Group 8"/>
            <p:cNvGrpSpPr/>
            <p:nvPr/>
          </p:nvGrpSpPr>
          <p:grpSpPr>
            <a:xfrm>
              <a:off x="9283229" y="3444139"/>
              <a:ext cx="2379933" cy="636350"/>
              <a:chOff x="9206428" y="3444138"/>
              <a:chExt cx="2380553" cy="636350"/>
            </a:xfrm>
          </p:grpSpPr>
          <p:grpSp>
            <p:nvGrpSpPr>
              <p:cNvPr id="78" name="Group 33"/>
              <p:cNvGrpSpPr/>
              <p:nvPr/>
            </p:nvGrpSpPr>
            <p:grpSpPr>
              <a:xfrm>
                <a:off x="9206428" y="3444138"/>
                <a:ext cx="1375162" cy="636350"/>
                <a:chOff x="8102972" y="3369503"/>
                <a:chExt cx="1900560" cy="879475"/>
              </a:xfrm>
            </p:grpSpPr>
            <p:sp>
              <p:nvSpPr>
                <p:cNvPr id="80" name="Freeform 34"/>
                <p:cNvSpPr>
                  <a:spLocks noEditPoints="1"/>
                </p:cNvSpPr>
                <p:nvPr/>
              </p:nvSpPr>
              <p:spPr bwMode="auto">
                <a:xfrm>
                  <a:off x="8851749" y="3377184"/>
                  <a:ext cx="1151783" cy="669558"/>
                </a:xfrm>
                <a:custGeom>
                  <a:avLst/>
                  <a:gdLst>
                    <a:gd name="T0" fmla="*/ 343 w 451"/>
                    <a:gd name="T1" fmla="*/ 46 h 261"/>
                    <a:gd name="T2" fmla="*/ 305 w 451"/>
                    <a:gd name="T3" fmla="*/ 53 h 261"/>
                    <a:gd name="T4" fmla="*/ 207 w 451"/>
                    <a:gd name="T5" fmla="*/ 0 h 261"/>
                    <a:gd name="T6" fmla="*/ 92 w 451"/>
                    <a:gd name="T7" fmla="*/ 98 h 261"/>
                    <a:gd name="T8" fmla="*/ 40 w 451"/>
                    <a:gd name="T9" fmla="*/ 142 h 261"/>
                    <a:gd name="T10" fmla="*/ 0 w 451"/>
                    <a:gd name="T11" fmla="*/ 199 h 261"/>
                    <a:gd name="T12" fmla="*/ 61 w 451"/>
                    <a:gd name="T13" fmla="*/ 261 h 261"/>
                    <a:gd name="T14" fmla="*/ 343 w 451"/>
                    <a:gd name="T15" fmla="*/ 261 h 261"/>
                    <a:gd name="T16" fmla="*/ 451 w 451"/>
                    <a:gd name="T17" fmla="*/ 154 h 261"/>
                    <a:gd name="T18" fmla="*/ 343 w 451"/>
                    <a:gd name="T19" fmla="*/ 46 h 261"/>
                    <a:gd name="T20" fmla="*/ 28 w 451"/>
                    <a:gd name="T21" fmla="*/ 199 h 261"/>
                    <a:gd name="T22" fmla="*/ 53 w 451"/>
                    <a:gd name="T23" fmla="*/ 167 h 261"/>
                    <a:gd name="T24" fmla="*/ 60 w 451"/>
                    <a:gd name="T25" fmla="*/ 165 h 261"/>
                    <a:gd name="T26" fmla="*/ 63 w 451"/>
                    <a:gd name="T27" fmla="*/ 159 h 261"/>
                    <a:gd name="T28" fmla="*/ 107 w 451"/>
                    <a:gd name="T29" fmla="*/ 124 h 261"/>
                    <a:gd name="T30" fmla="*/ 119 w 451"/>
                    <a:gd name="T31" fmla="*/ 122 h 261"/>
                    <a:gd name="T32" fmla="*/ 119 w 451"/>
                    <a:gd name="T33" fmla="*/ 111 h 261"/>
                    <a:gd name="T34" fmla="*/ 207 w 451"/>
                    <a:gd name="T35" fmla="*/ 28 h 261"/>
                    <a:gd name="T36" fmla="*/ 286 w 451"/>
                    <a:gd name="T37" fmla="*/ 78 h 261"/>
                    <a:gd name="T38" fmla="*/ 293 w 451"/>
                    <a:gd name="T39" fmla="*/ 91 h 261"/>
                    <a:gd name="T40" fmla="*/ 306 w 451"/>
                    <a:gd name="T41" fmla="*/ 84 h 261"/>
                    <a:gd name="T42" fmla="*/ 343 w 451"/>
                    <a:gd name="T43" fmla="*/ 74 h 261"/>
                    <a:gd name="T44" fmla="*/ 423 w 451"/>
                    <a:gd name="T45" fmla="*/ 154 h 261"/>
                    <a:gd name="T46" fmla="*/ 343 w 451"/>
                    <a:gd name="T47" fmla="*/ 233 h 261"/>
                    <a:gd name="T48" fmla="*/ 61 w 451"/>
                    <a:gd name="T49" fmla="*/ 233 h 261"/>
                    <a:gd name="T50" fmla="*/ 28 w 451"/>
                    <a:gd name="T51" fmla="*/ 19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1" h="261">
                      <a:moveTo>
                        <a:pt x="343" y="46"/>
                      </a:moveTo>
                      <a:cubicBezTo>
                        <a:pt x="330" y="46"/>
                        <a:pt x="317" y="49"/>
                        <a:pt x="305" y="53"/>
                      </a:cubicBezTo>
                      <a:cubicBezTo>
                        <a:pt x="284" y="20"/>
                        <a:pt x="247" y="0"/>
                        <a:pt x="207" y="0"/>
                      </a:cubicBezTo>
                      <a:cubicBezTo>
                        <a:pt x="150" y="0"/>
                        <a:pt x="101" y="43"/>
                        <a:pt x="92" y="98"/>
                      </a:cubicBezTo>
                      <a:cubicBezTo>
                        <a:pt x="70" y="104"/>
                        <a:pt x="51" y="120"/>
                        <a:pt x="40" y="142"/>
                      </a:cubicBezTo>
                      <a:cubicBezTo>
                        <a:pt x="16" y="150"/>
                        <a:pt x="0" y="173"/>
                        <a:pt x="0" y="199"/>
                      </a:cubicBezTo>
                      <a:cubicBezTo>
                        <a:pt x="0" y="233"/>
                        <a:pt x="28" y="261"/>
                        <a:pt x="61" y="261"/>
                      </a:cubicBezTo>
                      <a:cubicBezTo>
                        <a:pt x="343" y="261"/>
                        <a:pt x="343" y="261"/>
                        <a:pt x="343" y="261"/>
                      </a:cubicBezTo>
                      <a:cubicBezTo>
                        <a:pt x="402" y="261"/>
                        <a:pt x="451" y="213"/>
                        <a:pt x="451" y="154"/>
                      </a:cubicBezTo>
                      <a:cubicBezTo>
                        <a:pt x="451" y="94"/>
                        <a:pt x="402" y="46"/>
                        <a:pt x="343" y="46"/>
                      </a:cubicBezTo>
                      <a:close/>
                      <a:moveTo>
                        <a:pt x="28" y="199"/>
                      </a:moveTo>
                      <a:cubicBezTo>
                        <a:pt x="28" y="183"/>
                        <a:pt x="38" y="170"/>
                        <a:pt x="53" y="167"/>
                      </a:cubicBezTo>
                      <a:cubicBezTo>
                        <a:pt x="60" y="165"/>
                        <a:pt x="60" y="165"/>
                        <a:pt x="60" y="165"/>
                      </a:cubicBezTo>
                      <a:cubicBezTo>
                        <a:pt x="63" y="159"/>
                        <a:pt x="63" y="159"/>
                        <a:pt x="63" y="159"/>
                      </a:cubicBezTo>
                      <a:cubicBezTo>
                        <a:pt x="71" y="139"/>
                        <a:pt x="88" y="126"/>
                        <a:pt x="107" y="124"/>
                      </a:cubicBezTo>
                      <a:cubicBezTo>
                        <a:pt x="119" y="122"/>
                        <a:pt x="119" y="122"/>
                        <a:pt x="119" y="122"/>
                      </a:cubicBezTo>
                      <a:cubicBezTo>
                        <a:pt x="119" y="111"/>
                        <a:pt x="119" y="111"/>
                        <a:pt x="119" y="111"/>
                      </a:cubicBezTo>
                      <a:cubicBezTo>
                        <a:pt x="122" y="65"/>
                        <a:pt x="161" y="28"/>
                        <a:pt x="207" y="28"/>
                      </a:cubicBezTo>
                      <a:cubicBezTo>
                        <a:pt x="241" y="28"/>
                        <a:pt x="272" y="47"/>
                        <a:pt x="286" y="78"/>
                      </a:cubicBezTo>
                      <a:cubicBezTo>
                        <a:pt x="293" y="91"/>
                        <a:pt x="293" y="91"/>
                        <a:pt x="293" y="91"/>
                      </a:cubicBezTo>
                      <a:cubicBezTo>
                        <a:pt x="306" y="84"/>
                        <a:pt x="306" y="84"/>
                        <a:pt x="306" y="84"/>
                      </a:cubicBezTo>
                      <a:cubicBezTo>
                        <a:pt x="317" y="77"/>
                        <a:pt x="330" y="74"/>
                        <a:pt x="343" y="74"/>
                      </a:cubicBezTo>
                      <a:cubicBezTo>
                        <a:pt x="387" y="74"/>
                        <a:pt x="423" y="110"/>
                        <a:pt x="423" y="154"/>
                      </a:cubicBezTo>
                      <a:cubicBezTo>
                        <a:pt x="423" y="197"/>
                        <a:pt x="386" y="233"/>
                        <a:pt x="343" y="233"/>
                      </a:cubicBezTo>
                      <a:cubicBezTo>
                        <a:pt x="61" y="233"/>
                        <a:pt x="61" y="233"/>
                        <a:pt x="61" y="233"/>
                      </a:cubicBezTo>
                      <a:cubicBezTo>
                        <a:pt x="43" y="233"/>
                        <a:pt x="28" y="217"/>
                        <a:pt x="28" y="199"/>
                      </a:cubicBezTo>
                      <a:close/>
                    </a:path>
                  </a:pathLst>
                </a:custGeom>
                <a:solidFill>
                  <a:srgbClr val="0096D6"/>
                </a:solidFill>
                <a:ln>
                  <a:noFill/>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HP Simplified"/>
                  </a:endParaRPr>
                </a:p>
              </p:txBody>
            </p:sp>
            <p:sp>
              <p:nvSpPr>
                <p:cNvPr id="81" name="Freeform 128"/>
                <p:cNvSpPr>
                  <a:spLocks noChangeAspect="1"/>
                </p:cNvSpPr>
                <p:nvPr/>
              </p:nvSpPr>
              <p:spPr bwMode="white">
                <a:xfrm>
                  <a:off x="8105954" y="3389673"/>
                  <a:ext cx="1509905" cy="83409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ysClr val="window" lastClr="FFFFFF"/>
                </a:solidFill>
                <a:ln>
                  <a:noFill/>
                </a:ln>
                <a:extLst/>
              </p:spPr>
              <p:txBody>
                <a:bodyPr vert="horz" wrap="square" lIns="68580" tIns="34290" rIns="68580" bIns="34290" numCol="1" anchor="t" anchorCtr="0" compatLnSpc="1">
                  <a:prstTxWarp prst="textNoShape">
                    <a:avLst/>
                  </a:prstTxWarp>
                </a:bodyPr>
                <a:lstStyle/>
                <a:p>
                  <a:pPr marL="0" marR="0" lvl="0" indent="0" defTabSz="685772"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HP Simplified"/>
                  </a:endParaRPr>
                </a:p>
              </p:txBody>
            </p:sp>
            <p:sp>
              <p:nvSpPr>
                <p:cNvPr id="82" name="Freeform 34"/>
                <p:cNvSpPr>
                  <a:spLocks noEditPoints="1"/>
                </p:cNvSpPr>
                <p:nvPr/>
              </p:nvSpPr>
              <p:spPr bwMode="auto">
                <a:xfrm>
                  <a:off x="8102972" y="3369503"/>
                  <a:ext cx="1512887" cy="879475"/>
                </a:xfrm>
                <a:custGeom>
                  <a:avLst/>
                  <a:gdLst>
                    <a:gd name="T0" fmla="*/ 343 w 451"/>
                    <a:gd name="T1" fmla="*/ 46 h 261"/>
                    <a:gd name="T2" fmla="*/ 305 w 451"/>
                    <a:gd name="T3" fmla="*/ 53 h 261"/>
                    <a:gd name="T4" fmla="*/ 207 w 451"/>
                    <a:gd name="T5" fmla="*/ 0 h 261"/>
                    <a:gd name="T6" fmla="*/ 92 w 451"/>
                    <a:gd name="T7" fmla="*/ 98 h 261"/>
                    <a:gd name="T8" fmla="*/ 40 w 451"/>
                    <a:gd name="T9" fmla="*/ 142 h 261"/>
                    <a:gd name="T10" fmla="*/ 0 w 451"/>
                    <a:gd name="T11" fmla="*/ 199 h 261"/>
                    <a:gd name="T12" fmla="*/ 61 w 451"/>
                    <a:gd name="T13" fmla="*/ 261 h 261"/>
                    <a:gd name="T14" fmla="*/ 343 w 451"/>
                    <a:gd name="T15" fmla="*/ 261 h 261"/>
                    <a:gd name="T16" fmla="*/ 451 w 451"/>
                    <a:gd name="T17" fmla="*/ 154 h 261"/>
                    <a:gd name="T18" fmla="*/ 343 w 451"/>
                    <a:gd name="T19" fmla="*/ 46 h 261"/>
                    <a:gd name="T20" fmla="*/ 28 w 451"/>
                    <a:gd name="T21" fmla="*/ 199 h 261"/>
                    <a:gd name="T22" fmla="*/ 53 w 451"/>
                    <a:gd name="T23" fmla="*/ 167 h 261"/>
                    <a:gd name="T24" fmla="*/ 60 w 451"/>
                    <a:gd name="T25" fmla="*/ 165 h 261"/>
                    <a:gd name="T26" fmla="*/ 63 w 451"/>
                    <a:gd name="T27" fmla="*/ 159 h 261"/>
                    <a:gd name="T28" fmla="*/ 107 w 451"/>
                    <a:gd name="T29" fmla="*/ 124 h 261"/>
                    <a:gd name="T30" fmla="*/ 119 w 451"/>
                    <a:gd name="T31" fmla="*/ 122 h 261"/>
                    <a:gd name="T32" fmla="*/ 119 w 451"/>
                    <a:gd name="T33" fmla="*/ 111 h 261"/>
                    <a:gd name="T34" fmla="*/ 207 w 451"/>
                    <a:gd name="T35" fmla="*/ 28 h 261"/>
                    <a:gd name="T36" fmla="*/ 286 w 451"/>
                    <a:gd name="T37" fmla="*/ 78 h 261"/>
                    <a:gd name="T38" fmla="*/ 293 w 451"/>
                    <a:gd name="T39" fmla="*/ 91 h 261"/>
                    <a:gd name="T40" fmla="*/ 306 w 451"/>
                    <a:gd name="T41" fmla="*/ 84 h 261"/>
                    <a:gd name="T42" fmla="*/ 343 w 451"/>
                    <a:gd name="T43" fmla="*/ 74 h 261"/>
                    <a:gd name="T44" fmla="*/ 423 w 451"/>
                    <a:gd name="T45" fmla="*/ 154 h 261"/>
                    <a:gd name="T46" fmla="*/ 343 w 451"/>
                    <a:gd name="T47" fmla="*/ 233 h 261"/>
                    <a:gd name="T48" fmla="*/ 61 w 451"/>
                    <a:gd name="T49" fmla="*/ 233 h 261"/>
                    <a:gd name="T50" fmla="*/ 28 w 451"/>
                    <a:gd name="T51" fmla="*/ 19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1" h="261">
                      <a:moveTo>
                        <a:pt x="343" y="46"/>
                      </a:moveTo>
                      <a:cubicBezTo>
                        <a:pt x="330" y="46"/>
                        <a:pt x="317" y="49"/>
                        <a:pt x="305" y="53"/>
                      </a:cubicBezTo>
                      <a:cubicBezTo>
                        <a:pt x="284" y="20"/>
                        <a:pt x="247" y="0"/>
                        <a:pt x="207" y="0"/>
                      </a:cubicBezTo>
                      <a:cubicBezTo>
                        <a:pt x="150" y="0"/>
                        <a:pt x="101" y="43"/>
                        <a:pt x="92" y="98"/>
                      </a:cubicBezTo>
                      <a:cubicBezTo>
                        <a:pt x="70" y="104"/>
                        <a:pt x="51" y="120"/>
                        <a:pt x="40" y="142"/>
                      </a:cubicBezTo>
                      <a:cubicBezTo>
                        <a:pt x="16" y="150"/>
                        <a:pt x="0" y="173"/>
                        <a:pt x="0" y="199"/>
                      </a:cubicBezTo>
                      <a:cubicBezTo>
                        <a:pt x="0" y="233"/>
                        <a:pt x="28" y="261"/>
                        <a:pt x="61" y="261"/>
                      </a:cubicBezTo>
                      <a:cubicBezTo>
                        <a:pt x="343" y="261"/>
                        <a:pt x="343" y="261"/>
                        <a:pt x="343" y="261"/>
                      </a:cubicBezTo>
                      <a:cubicBezTo>
                        <a:pt x="402" y="261"/>
                        <a:pt x="451" y="213"/>
                        <a:pt x="451" y="154"/>
                      </a:cubicBezTo>
                      <a:cubicBezTo>
                        <a:pt x="451" y="94"/>
                        <a:pt x="402" y="46"/>
                        <a:pt x="343" y="46"/>
                      </a:cubicBezTo>
                      <a:close/>
                      <a:moveTo>
                        <a:pt x="28" y="199"/>
                      </a:moveTo>
                      <a:cubicBezTo>
                        <a:pt x="28" y="183"/>
                        <a:pt x="38" y="170"/>
                        <a:pt x="53" y="167"/>
                      </a:cubicBezTo>
                      <a:cubicBezTo>
                        <a:pt x="60" y="165"/>
                        <a:pt x="60" y="165"/>
                        <a:pt x="60" y="165"/>
                      </a:cubicBezTo>
                      <a:cubicBezTo>
                        <a:pt x="63" y="159"/>
                        <a:pt x="63" y="159"/>
                        <a:pt x="63" y="159"/>
                      </a:cubicBezTo>
                      <a:cubicBezTo>
                        <a:pt x="71" y="139"/>
                        <a:pt x="88" y="126"/>
                        <a:pt x="107" y="124"/>
                      </a:cubicBezTo>
                      <a:cubicBezTo>
                        <a:pt x="119" y="122"/>
                        <a:pt x="119" y="122"/>
                        <a:pt x="119" y="122"/>
                      </a:cubicBezTo>
                      <a:cubicBezTo>
                        <a:pt x="119" y="111"/>
                        <a:pt x="119" y="111"/>
                        <a:pt x="119" y="111"/>
                      </a:cubicBezTo>
                      <a:cubicBezTo>
                        <a:pt x="122" y="65"/>
                        <a:pt x="161" y="28"/>
                        <a:pt x="207" y="28"/>
                      </a:cubicBezTo>
                      <a:cubicBezTo>
                        <a:pt x="241" y="28"/>
                        <a:pt x="272" y="47"/>
                        <a:pt x="286" y="78"/>
                      </a:cubicBezTo>
                      <a:cubicBezTo>
                        <a:pt x="293" y="91"/>
                        <a:pt x="293" y="91"/>
                        <a:pt x="293" y="91"/>
                      </a:cubicBezTo>
                      <a:cubicBezTo>
                        <a:pt x="306" y="84"/>
                        <a:pt x="306" y="84"/>
                        <a:pt x="306" y="84"/>
                      </a:cubicBezTo>
                      <a:cubicBezTo>
                        <a:pt x="317" y="77"/>
                        <a:pt x="330" y="74"/>
                        <a:pt x="343" y="74"/>
                      </a:cubicBezTo>
                      <a:cubicBezTo>
                        <a:pt x="387" y="74"/>
                        <a:pt x="423" y="110"/>
                        <a:pt x="423" y="154"/>
                      </a:cubicBezTo>
                      <a:cubicBezTo>
                        <a:pt x="423" y="197"/>
                        <a:pt x="386" y="233"/>
                        <a:pt x="343" y="233"/>
                      </a:cubicBezTo>
                      <a:cubicBezTo>
                        <a:pt x="61" y="233"/>
                        <a:pt x="61" y="233"/>
                        <a:pt x="61" y="233"/>
                      </a:cubicBezTo>
                      <a:cubicBezTo>
                        <a:pt x="43" y="233"/>
                        <a:pt x="28" y="217"/>
                        <a:pt x="28" y="199"/>
                      </a:cubicBezTo>
                      <a:close/>
                    </a:path>
                  </a:pathLst>
                </a:custGeom>
                <a:solidFill>
                  <a:srgbClr val="0096D6"/>
                </a:solidFill>
                <a:ln>
                  <a:noFill/>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HP Simplified"/>
                  </a:endParaRPr>
                </a:p>
              </p:txBody>
            </p:sp>
          </p:grpSp>
          <p:sp>
            <p:nvSpPr>
              <p:cNvPr id="79" name="Rectangle 5"/>
              <p:cNvSpPr/>
              <p:nvPr/>
            </p:nvSpPr>
            <p:spPr>
              <a:xfrm>
                <a:off x="10594714" y="3577647"/>
                <a:ext cx="992267" cy="287259"/>
              </a:xfrm>
              <a:prstGeom prst="rect">
                <a:avLst/>
              </a:prstGeom>
            </p:spPr>
            <p:txBody>
              <a:bodyPr wrap="square">
                <a:spAutoFit/>
              </a:bodyPr>
              <a:lstStyle/>
              <a:p>
                <a:pPr marL="0" marR="0" lvl="0" indent="-51197" defTabSz="685800" eaLnBrk="1" fontAlgn="auto" latinLnBrk="0" hangingPunct="1">
                  <a:lnSpc>
                    <a:spcPct val="100000"/>
                  </a:lnSpc>
                  <a:spcBef>
                    <a:spcPts val="0"/>
                  </a:spcBef>
                  <a:spcAft>
                    <a:spcPts val="400"/>
                  </a:spcAft>
                  <a:buClrTx/>
                  <a:buSzPct val="100000"/>
                  <a:buFontTx/>
                  <a:buNone/>
                  <a:tabLst/>
                  <a:defRPr/>
                </a:pPr>
                <a:r>
                  <a:rPr kumimoji="0" lang="zh-CN" alt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rPr>
                  <a:t>云管理</a:t>
                </a:r>
                <a:endParaRPr kumimoji="0" lang="en-US" sz="800" b="0" i="0" u="none" strike="noStrike" kern="0" cap="none" spc="0" normalizeH="0" baseline="0" noProof="0" dirty="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endParaRPr>
              </a:p>
            </p:txBody>
          </p:sp>
        </p:grpSp>
        <p:grpSp>
          <p:nvGrpSpPr>
            <p:cNvPr id="54" name="Group 44"/>
            <p:cNvGrpSpPr/>
            <p:nvPr/>
          </p:nvGrpSpPr>
          <p:grpSpPr>
            <a:xfrm>
              <a:off x="6864057" y="5062685"/>
              <a:ext cx="917549" cy="507000"/>
              <a:chOff x="2995314" y="-1580562"/>
              <a:chExt cx="1509905" cy="834094"/>
            </a:xfrm>
          </p:grpSpPr>
          <p:sp>
            <p:nvSpPr>
              <p:cNvPr id="76" name="Freeform 128"/>
              <p:cNvSpPr>
                <a:spLocks noChangeAspect="1"/>
              </p:cNvSpPr>
              <p:nvPr/>
            </p:nvSpPr>
            <p:spPr bwMode="white">
              <a:xfrm>
                <a:off x="2995314" y="-1580562"/>
                <a:ext cx="1509905" cy="83409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96D6"/>
              </a:solidFill>
              <a:ln>
                <a:noFill/>
              </a:ln>
              <a:extLst/>
            </p:spPr>
            <p:txBody>
              <a:bodyPr vert="horz" wrap="square" lIns="68580" tIns="34290" rIns="68580" bIns="34290" numCol="1" anchor="t" anchorCtr="0" compatLnSpc="1">
                <a:prstTxWarp prst="textNoShape">
                  <a:avLst/>
                </a:prstTxWarp>
              </a:bodyPr>
              <a:lstStyle/>
              <a:p>
                <a:pPr marL="0" marR="0" lvl="0" indent="0" defTabSz="685772"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HP Simplified"/>
                </a:endParaRPr>
              </a:p>
            </p:txBody>
          </p:sp>
          <p:sp>
            <p:nvSpPr>
              <p:cNvPr id="77" name="Freeform 29"/>
              <p:cNvSpPr>
                <a:spLocks noEditPoints="1"/>
              </p:cNvSpPr>
              <p:nvPr/>
            </p:nvSpPr>
            <p:spPr bwMode="auto">
              <a:xfrm>
                <a:off x="3546397" y="-1385605"/>
                <a:ext cx="414536" cy="491361"/>
              </a:xfrm>
              <a:custGeom>
                <a:avLst/>
                <a:gdLst>
                  <a:gd name="T0" fmla="*/ 140 w 160"/>
                  <a:gd name="T1" fmla="*/ 77 h 190"/>
                  <a:gd name="T2" fmla="*/ 142 w 160"/>
                  <a:gd name="T3" fmla="*/ 77 h 190"/>
                  <a:gd name="T4" fmla="*/ 142 w 160"/>
                  <a:gd name="T5" fmla="*/ 50 h 190"/>
                  <a:gd name="T6" fmla="*/ 91 w 160"/>
                  <a:gd name="T7" fmla="*/ 0 h 190"/>
                  <a:gd name="T8" fmla="*/ 75 w 160"/>
                  <a:gd name="T9" fmla="*/ 0 h 190"/>
                  <a:gd name="T10" fmla="*/ 24 w 160"/>
                  <a:gd name="T11" fmla="*/ 50 h 190"/>
                  <a:gd name="T12" fmla="*/ 24 w 160"/>
                  <a:gd name="T13" fmla="*/ 77 h 190"/>
                  <a:gd name="T14" fmla="*/ 20 w 160"/>
                  <a:gd name="T15" fmla="*/ 77 h 190"/>
                  <a:gd name="T16" fmla="*/ 0 w 160"/>
                  <a:gd name="T17" fmla="*/ 98 h 190"/>
                  <a:gd name="T18" fmla="*/ 0 w 160"/>
                  <a:gd name="T19" fmla="*/ 170 h 190"/>
                  <a:gd name="T20" fmla="*/ 20 w 160"/>
                  <a:gd name="T21" fmla="*/ 190 h 190"/>
                  <a:gd name="T22" fmla="*/ 140 w 160"/>
                  <a:gd name="T23" fmla="*/ 190 h 190"/>
                  <a:gd name="T24" fmla="*/ 160 w 160"/>
                  <a:gd name="T25" fmla="*/ 170 h 190"/>
                  <a:gd name="T26" fmla="*/ 160 w 160"/>
                  <a:gd name="T27" fmla="*/ 98 h 190"/>
                  <a:gd name="T28" fmla="*/ 140 w 160"/>
                  <a:gd name="T29" fmla="*/ 77 h 190"/>
                  <a:gd name="T30" fmla="*/ 75 w 160"/>
                  <a:gd name="T31" fmla="*/ 21 h 190"/>
                  <a:gd name="T32" fmla="*/ 91 w 160"/>
                  <a:gd name="T33" fmla="*/ 21 h 190"/>
                  <a:gd name="T34" fmla="*/ 121 w 160"/>
                  <a:gd name="T35" fmla="*/ 50 h 190"/>
                  <a:gd name="T36" fmla="*/ 121 w 160"/>
                  <a:gd name="T37" fmla="*/ 77 h 190"/>
                  <a:gd name="T38" fmla="*/ 45 w 160"/>
                  <a:gd name="T39" fmla="*/ 77 h 190"/>
                  <a:gd name="T40" fmla="*/ 45 w 160"/>
                  <a:gd name="T41" fmla="*/ 50 h 190"/>
                  <a:gd name="T42" fmla="*/ 75 w 160"/>
                  <a:gd name="T43" fmla="*/ 21 h 190"/>
                  <a:gd name="T44" fmla="*/ 94 w 160"/>
                  <a:gd name="T45" fmla="*/ 156 h 190"/>
                  <a:gd name="T46" fmla="*/ 89 w 160"/>
                  <a:gd name="T47" fmla="*/ 161 h 190"/>
                  <a:gd name="T48" fmla="*/ 72 w 160"/>
                  <a:gd name="T49" fmla="*/ 161 h 190"/>
                  <a:gd name="T50" fmla="*/ 67 w 160"/>
                  <a:gd name="T51" fmla="*/ 156 h 190"/>
                  <a:gd name="T52" fmla="*/ 67 w 160"/>
                  <a:gd name="T53" fmla="*/ 142 h 190"/>
                  <a:gd name="T54" fmla="*/ 59 w 160"/>
                  <a:gd name="T55" fmla="*/ 125 h 190"/>
                  <a:gd name="T56" fmla="*/ 80 w 160"/>
                  <a:gd name="T57" fmla="*/ 104 h 190"/>
                  <a:gd name="T58" fmla="*/ 101 w 160"/>
                  <a:gd name="T59" fmla="*/ 125 h 190"/>
                  <a:gd name="T60" fmla="*/ 94 w 160"/>
                  <a:gd name="T61" fmla="*/ 141 h 190"/>
                  <a:gd name="T62" fmla="*/ 94 w 160"/>
                  <a:gd name="T63" fmla="*/ 1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90">
                    <a:moveTo>
                      <a:pt x="140" y="77"/>
                    </a:moveTo>
                    <a:cubicBezTo>
                      <a:pt x="142" y="77"/>
                      <a:pt x="142" y="77"/>
                      <a:pt x="142" y="77"/>
                    </a:cubicBezTo>
                    <a:cubicBezTo>
                      <a:pt x="142" y="50"/>
                      <a:pt x="142" y="50"/>
                      <a:pt x="142" y="50"/>
                    </a:cubicBezTo>
                    <a:cubicBezTo>
                      <a:pt x="142" y="22"/>
                      <a:pt x="119" y="0"/>
                      <a:pt x="91" y="0"/>
                    </a:cubicBezTo>
                    <a:cubicBezTo>
                      <a:pt x="75" y="0"/>
                      <a:pt x="75" y="0"/>
                      <a:pt x="75" y="0"/>
                    </a:cubicBezTo>
                    <a:cubicBezTo>
                      <a:pt x="47" y="0"/>
                      <a:pt x="24" y="22"/>
                      <a:pt x="24" y="50"/>
                    </a:cubicBezTo>
                    <a:cubicBezTo>
                      <a:pt x="24" y="77"/>
                      <a:pt x="24" y="77"/>
                      <a:pt x="24" y="77"/>
                    </a:cubicBezTo>
                    <a:cubicBezTo>
                      <a:pt x="20" y="77"/>
                      <a:pt x="20" y="77"/>
                      <a:pt x="20" y="77"/>
                    </a:cubicBezTo>
                    <a:cubicBezTo>
                      <a:pt x="9" y="77"/>
                      <a:pt x="0" y="87"/>
                      <a:pt x="0" y="98"/>
                    </a:cubicBezTo>
                    <a:cubicBezTo>
                      <a:pt x="0" y="170"/>
                      <a:pt x="0" y="170"/>
                      <a:pt x="0" y="170"/>
                    </a:cubicBezTo>
                    <a:cubicBezTo>
                      <a:pt x="0" y="181"/>
                      <a:pt x="9" y="190"/>
                      <a:pt x="20" y="190"/>
                    </a:cubicBezTo>
                    <a:cubicBezTo>
                      <a:pt x="140" y="190"/>
                      <a:pt x="140" y="190"/>
                      <a:pt x="140" y="190"/>
                    </a:cubicBezTo>
                    <a:cubicBezTo>
                      <a:pt x="151" y="190"/>
                      <a:pt x="160" y="181"/>
                      <a:pt x="160" y="170"/>
                    </a:cubicBezTo>
                    <a:cubicBezTo>
                      <a:pt x="160" y="98"/>
                      <a:pt x="160" y="98"/>
                      <a:pt x="160" y="98"/>
                    </a:cubicBezTo>
                    <a:cubicBezTo>
                      <a:pt x="160" y="87"/>
                      <a:pt x="151" y="77"/>
                      <a:pt x="140" y="77"/>
                    </a:cubicBezTo>
                    <a:close/>
                    <a:moveTo>
                      <a:pt x="75" y="21"/>
                    </a:moveTo>
                    <a:cubicBezTo>
                      <a:pt x="91" y="21"/>
                      <a:pt x="91" y="21"/>
                      <a:pt x="91" y="21"/>
                    </a:cubicBezTo>
                    <a:cubicBezTo>
                      <a:pt x="107" y="21"/>
                      <a:pt x="121" y="34"/>
                      <a:pt x="121" y="50"/>
                    </a:cubicBezTo>
                    <a:cubicBezTo>
                      <a:pt x="121" y="77"/>
                      <a:pt x="121" y="77"/>
                      <a:pt x="121" y="77"/>
                    </a:cubicBezTo>
                    <a:cubicBezTo>
                      <a:pt x="45" y="77"/>
                      <a:pt x="45" y="77"/>
                      <a:pt x="45" y="77"/>
                    </a:cubicBezTo>
                    <a:cubicBezTo>
                      <a:pt x="45" y="50"/>
                      <a:pt x="45" y="50"/>
                      <a:pt x="45" y="50"/>
                    </a:cubicBezTo>
                    <a:cubicBezTo>
                      <a:pt x="45" y="34"/>
                      <a:pt x="58" y="21"/>
                      <a:pt x="75" y="21"/>
                    </a:cubicBezTo>
                    <a:close/>
                    <a:moveTo>
                      <a:pt x="94" y="156"/>
                    </a:moveTo>
                    <a:cubicBezTo>
                      <a:pt x="94" y="159"/>
                      <a:pt x="92" y="161"/>
                      <a:pt x="89" y="161"/>
                    </a:cubicBezTo>
                    <a:cubicBezTo>
                      <a:pt x="72" y="161"/>
                      <a:pt x="72" y="161"/>
                      <a:pt x="72" y="161"/>
                    </a:cubicBezTo>
                    <a:cubicBezTo>
                      <a:pt x="70" y="161"/>
                      <a:pt x="67" y="159"/>
                      <a:pt x="67" y="156"/>
                    </a:cubicBezTo>
                    <a:cubicBezTo>
                      <a:pt x="67" y="142"/>
                      <a:pt x="67" y="142"/>
                      <a:pt x="67" y="142"/>
                    </a:cubicBezTo>
                    <a:cubicBezTo>
                      <a:pt x="62" y="138"/>
                      <a:pt x="59" y="132"/>
                      <a:pt x="59" y="125"/>
                    </a:cubicBezTo>
                    <a:cubicBezTo>
                      <a:pt x="59" y="114"/>
                      <a:pt x="68" y="104"/>
                      <a:pt x="80" y="104"/>
                    </a:cubicBezTo>
                    <a:cubicBezTo>
                      <a:pt x="92" y="104"/>
                      <a:pt x="101" y="114"/>
                      <a:pt x="101" y="125"/>
                    </a:cubicBezTo>
                    <a:cubicBezTo>
                      <a:pt x="101" y="131"/>
                      <a:pt x="98" y="137"/>
                      <a:pt x="94" y="141"/>
                    </a:cubicBezTo>
                    <a:lnTo>
                      <a:pt x="94" y="156"/>
                    </a:lnTo>
                    <a:close/>
                  </a:path>
                </a:pathLst>
              </a:custGeom>
              <a:solidFill>
                <a:sysClr val="window" lastClr="FFFFFF"/>
              </a:solidFill>
              <a:ln>
                <a:noFill/>
              </a:ln>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HP Simplified"/>
                </a:endParaRPr>
              </a:p>
            </p:txBody>
          </p:sp>
        </p:grpSp>
        <p:grpSp>
          <p:nvGrpSpPr>
            <p:cNvPr id="55" name="Group 46"/>
            <p:cNvGrpSpPr/>
            <p:nvPr/>
          </p:nvGrpSpPr>
          <p:grpSpPr>
            <a:xfrm>
              <a:off x="9929109" y="5062685"/>
              <a:ext cx="917549" cy="507000"/>
              <a:chOff x="7658526" y="-1580562"/>
              <a:chExt cx="1509905" cy="834094"/>
            </a:xfrm>
          </p:grpSpPr>
          <p:sp>
            <p:nvSpPr>
              <p:cNvPr id="74" name="Freeform 128"/>
              <p:cNvSpPr>
                <a:spLocks noChangeAspect="1"/>
              </p:cNvSpPr>
              <p:nvPr/>
            </p:nvSpPr>
            <p:spPr bwMode="white">
              <a:xfrm>
                <a:off x="7658526" y="-1580562"/>
                <a:ext cx="1509905" cy="83409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96D6"/>
              </a:solidFill>
              <a:ln>
                <a:noFill/>
              </a:ln>
              <a:extLst/>
            </p:spPr>
            <p:txBody>
              <a:bodyPr vert="horz" wrap="square" lIns="68580" tIns="34290" rIns="68580" bIns="34290" numCol="1" anchor="t" anchorCtr="0" compatLnSpc="1">
                <a:prstTxWarp prst="textNoShape">
                  <a:avLst/>
                </a:prstTxWarp>
              </a:bodyPr>
              <a:lstStyle/>
              <a:p>
                <a:pPr marL="0" marR="0" lvl="0" indent="0" defTabSz="685772"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HP Simplified"/>
                </a:endParaRPr>
              </a:p>
            </p:txBody>
          </p:sp>
          <p:sp>
            <p:nvSpPr>
              <p:cNvPr id="75" name="Freeform 6"/>
              <p:cNvSpPr>
                <a:spLocks noEditPoints="1"/>
              </p:cNvSpPr>
              <p:nvPr/>
            </p:nvSpPr>
            <p:spPr bwMode="auto">
              <a:xfrm>
                <a:off x="8184573" y="-1335802"/>
                <a:ext cx="457811" cy="461190"/>
              </a:xfrm>
              <a:custGeom>
                <a:avLst/>
                <a:gdLst>
                  <a:gd name="T0" fmla="*/ 0 w 114"/>
                  <a:gd name="T1" fmla="*/ 57 h 114"/>
                  <a:gd name="T2" fmla="*/ 114 w 114"/>
                  <a:gd name="T3" fmla="*/ 57 h 114"/>
                  <a:gd name="T4" fmla="*/ 61 w 114"/>
                  <a:gd name="T5" fmla="*/ 79 h 114"/>
                  <a:gd name="T6" fmla="*/ 78 w 114"/>
                  <a:gd name="T7" fmla="*/ 61 h 114"/>
                  <a:gd name="T8" fmla="*/ 61 w 114"/>
                  <a:gd name="T9" fmla="*/ 79 h 114"/>
                  <a:gd name="T10" fmla="*/ 74 w 114"/>
                  <a:gd name="T11" fmla="*/ 101 h 114"/>
                  <a:gd name="T12" fmla="*/ 92 w 114"/>
                  <a:gd name="T13" fmla="*/ 89 h 114"/>
                  <a:gd name="T14" fmla="*/ 61 w 114"/>
                  <a:gd name="T15" fmla="*/ 101 h 114"/>
                  <a:gd name="T16" fmla="*/ 70 w 114"/>
                  <a:gd name="T17" fmla="*/ 89 h 114"/>
                  <a:gd name="T18" fmla="*/ 61 w 114"/>
                  <a:gd name="T19" fmla="*/ 25 h 114"/>
                  <a:gd name="T20" fmla="*/ 70 w 114"/>
                  <a:gd name="T21" fmla="*/ 25 h 114"/>
                  <a:gd name="T22" fmla="*/ 74 w 114"/>
                  <a:gd name="T23" fmla="*/ 12 h 114"/>
                  <a:gd name="T24" fmla="*/ 81 w 114"/>
                  <a:gd name="T25" fmla="*/ 25 h 114"/>
                  <a:gd name="T26" fmla="*/ 61 w 114"/>
                  <a:gd name="T27" fmla="*/ 34 h 114"/>
                  <a:gd name="T28" fmla="*/ 78 w 114"/>
                  <a:gd name="T29" fmla="*/ 52 h 114"/>
                  <a:gd name="T30" fmla="*/ 104 w 114"/>
                  <a:gd name="T31" fmla="*/ 61 h 114"/>
                  <a:gd name="T32" fmla="*/ 84 w 114"/>
                  <a:gd name="T33" fmla="*/ 79 h 114"/>
                  <a:gd name="T34" fmla="*/ 104 w 114"/>
                  <a:gd name="T35" fmla="*/ 61 h 114"/>
                  <a:gd name="T36" fmla="*/ 87 w 114"/>
                  <a:gd name="T37" fmla="*/ 52 h 114"/>
                  <a:gd name="T38" fmla="*/ 99 w 114"/>
                  <a:gd name="T39" fmla="*/ 34 h 114"/>
                  <a:gd name="T40" fmla="*/ 29 w 114"/>
                  <a:gd name="T41" fmla="*/ 79 h 114"/>
                  <a:gd name="T42" fmla="*/ 10 w 114"/>
                  <a:gd name="T43" fmla="*/ 61 h 114"/>
                  <a:gd name="T44" fmla="*/ 29 w 114"/>
                  <a:gd name="T45" fmla="*/ 79 h 114"/>
                  <a:gd name="T46" fmla="*/ 52 w 114"/>
                  <a:gd name="T47" fmla="*/ 25 h 114"/>
                  <a:gd name="T48" fmla="*/ 52 w 114"/>
                  <a:gd name="T49" fmla="*/ 12 h 114"/>
                  <a:gd name="T50" fmla="*/ 39 w 114"/>
                  <a:gd name="T51" fmla="*/ 34 h 114"/>
                  <a:gd name="T52" fmla="*/ 52 w 114"/>
                  <a:gd name="T53" fmla="*/ 52 h 114"/>
                  <a:gd name="T54" fmla="*/ 10 w 114"/>
                  <a:gd name="T55" fmla="*/ 52 h 114"/>
                  <a:gd name="T56" fmla="*/ 29 w 114"/>
                  <a:gd name="T57" fmla="*/ 34 h 114"/>
                  <a:gd name="T58" fmla="*/ 10 w 114"/>
                  <a:gd name="T59" fmla="*/ 52 h 114"/>
                  <a:gd name="T60" fmla="*/ 52 w 114"/>
                  <a:gd name="T61" fmla="*/ 79 h 114"/>
                  <a:gd name="T62" fmla="*/ 36 w 114"/>
                  <a:gd name="T63" fmla="*/ 61 h 114"/>
                  <a:gd name="T64" fmla="*/ 22 w 114"/>
                  <a:gd name="T65" fmla="*/ 25 h 114"/>
                  <a:gd name="T66" fmla="*/ 33 w 114"/>
                  <a:gd name="T67" fmla="*/ 25 h 114"/>
                  <a:gd name="T68" fmla="*/ 33 w 114"/>
                  <a:gd name="T69" fmla="*/ 89 h 114"/>
                  <a:gd name="T70" fmla="*/ 22 w 114"/>
                  <a:gd name="T71" fmla="*/ 89 h 114"/>
                  <a:gd name="T72" fmla="*/ 52 w 114"/>
                  <a:gd name="T73" fmla="*/ 89 h 114"/>
                  <a:gd name="T74" fmla="*/ 43 w 114"/>
                  <a:gd name="T75" fmla="*/ 8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4">
                    <a:moveTo>
                      <a:pt x="57" y="0"/>
                    </a:moveTo>
                    <a:cubicBezTo>
                      <a:pt x="25" y="0"/>
                      <a:pt x="0" y="25"/>
                      <a:pt x="0" y="57"/>
                    </a:cubicBezTo>
                    <a:cubicBezTo>
                      <a:pt x="0" y="88"/>
                      <a:pt x="25" y="114"/>
                      <a:pt x="57" y="114"/>
                    </a:cubicBezTo>
                    <a:cubicBezTo>
                      <a:pt x="88" y="114"/>
                      <a:pt x="114" y="88"/>
                      <a:pt x="114" y="57"/>
                    </a:cubicBezTo>
                    <a:cubicBezTo>
                      <a:pt x="114" y="25"/>
                      <a:pt x="88" y="0"/>
                      <a:pt x="57" y="0"/>
                    </a:cubicBezTo>
                    <a:close/>
                    <a:moveTo>
                      <a:pt x="61" y="79"/>
                    </a:moveTo>
                    <a:cubicBezTo>
                      <a:pt x="61" y="61"/>
                      <a:pt x="61" y="61"/>
                      <a:pt x="61" y="61"/>
                    </a:cubicBezTo>
                    <a:cubicBezTo>
                      <a:pt x="78" y="61"/>
                      <a:pt x="78" y="61"/>
                      <a:pt x="78" y="61"/>
                    </a:cubicBezTo>
                    <a:cubicBezTo>
                      <a:pt x="77" y="68"/>
                      <a:pt x="76" y="74"/>
                      <a:pt x="74" y="79"/>
                    </a:cubicBezTo>
                    <a:lnTo>
                      <a:pt x="61" y="79"/>
                    </a:lnTo>
                    <a:close/>
                    <a:moveTo>
                      <a:pt x="92" y="89"/>
                    </a:moveTo>
                    <a:cubicBezTo>
                      <a:pt x="87" y="94"/>
                      <a:pt x="81" y="99"/>
                      <a:pt x="74" y="101"/>
                    </a:cubicBezTo>
                    <a:cubicBezTo>
                      <a:pt x="76" y="97"/>
                      <a:pt x="79" y="93"/>
                      <a:pt x="81" y="89"/>
                    </a:cubicBezTo>
                    <a:lnTo>
                      <a:pt x="92" y="89"/>
                    </a:lnTo>
                    <a:close/>
                    <a:moveTo>
                      <a:pt x="70" y="89"/>
                    </a:moveTo>
                    <a:cubicBezTo>
                      <a:pt x="68" y="93"/>
                      <a:pt x="65" y="97"/>
                      <a:pt x="61" y="101"/>
                    </a:cubicBezTo>
                    <a:cubicBezTo>
                      <a:pt x="61" y="89"/>
                      <a:pt x="61" y="89"/>
                      <a:pt x="61" y="89"/>
                    </a:cubicBezTo>
                    <a:lnTo>
                      <a:pt x="70" y="89"/>
                    </a:lnTo>
                    <a:close/>
                    <a:moveTo>
                      <a:pt x="70" y="25"/>
                    </a:moveTo>
                    <a:cubicBezTo>
                      <a:pt x="61" y="25"/>
                      <a:pt x="61" y="25"/>
                      <a:pt x="61" y="25"/>
                    </a:cubicBezTo>
                    <a:cubicBezTo>
                      <a:pt x="61" y="12"/>
                      <a:pt x="61" y="12"/>
                      <a:pt x="61" y="12"/>
                    </a:cubicBezTo>
                    <a:cubicBezTo>
                      <a:pt x="65" y="16"/>
                      <a:pt x="68" y="20"/>
                      <a:pt x="70" y="25"/>
                    </a:cubicBezTo>
                    <a:close/>
                    <a:moveTo>
                      <a:pt x="81" y="25"/>
                    </a:moveTo>
                    <a:cubicBezTo>
                      <a:pt x="79" y="20"/>
                      <a:pt x="76" y="16"/>
                      <a:pt x="74" y="12"/>
                    </a:cubicBezTo>
                    <a:cubicBezTo>
                      <a:pt x="81" y="15"/>
                      <a:pt x="87" y="19"/>
                      <a:pt x="92" y="25"/>
                    </a:cubicBezTo>
                    <a:lnTo>
                      <a:pt x="81" y="25"/>
                    </a:lnTo>
                    <a:close/>
                    <a:moveTo>
                      <a:pt x="61" y="52"/>
                    </a:moveTo>
                    <a:cubicBezTo>
                      <a:pt x="61" y="34"/>
                      <a:pt x="61" y="34"/>
                      <a:pt x="61" y="34"/>
                    </a:cubicBezTo>
                    <a:cubicBezTo>
                      <a:pt x="74" y="34"/>
                      <a:pt x="74" y="34"/>
                      <a:pt x="74" y="34"/>
                    </a:cubicBezTo>
                    <a:cubicBezTo>
                      <a:pt x="76" y="40"/>
                      <a:pt x="77" y="46"/>
                      <a:pt x="78" y="52"/>
                    </a:cubicBezTo>
                    <a:lnTo>
                      <a:pt x="61" y="52"/>
                    </a:lnTo>
                    <a:close/>
                    <a:moveTo>
                      <a:pt x="104" y="61"/>
                    </a:moveTo>
                    <a:cubicBezTo>
                      <a:pt x="103" y="67"/>
                      <a:pt x="102" y="73"/>
                      <a:pt x="99" y="79"/>
                    </a:cubicBezTo>
                    <a:cubicBezTo>
                      <a:pt x="84" y="79"/>
                      <a:pt x="84" y="79"/>
                      <a:pt x="84" y="79"/>
                    </a:cubicBezTo>
                    <a:cubicBezTo>
                      <a:pt x="86" y="74"/>
                      <a:pt x="87" y="67"/>
                      <a:pt x="87" y="61"/>
                    </a:cubicBezTo>
                    <a:lnTo>
                      <a:pt x="104" y="61"/>
                    </a:lnTo>
                    <a:close/>
                    <a:moveTo>
                      <a:pt x="104" y="52"/>
                    </a:moveTo>
                    <a:cubicBezTo>
                      <a:pt x="87" y="52"/>
                      <a:pt x="87" y="52"/>
                      <a:pt x="87" y="52"/>
                    </a:cubicBezTo>
                    <a:cubicBezTo>
                      <a:pt x="87" y="46"/>
                      <a:pt x="86" y="40"/>
                      <a:pt x="84" y="34"/>
                    </a:cubicBezTo>
                    <a:cubicBezTo>
                      <a:pt x="99" y="34"/>
                      <a:pt x="99" y="34"/>
                      <a:pt x="99" y="34"/>
                    </a:cubicBezTo>
                    <a:cubicBezTo>
                      <a:pt x="102" y="40"/>
                      <a:pt x="103" y="46"/>
                      <a:pt x="104" y="52"/>
                    </a:cubicBezTo>
                    <a:close/>
                    <a:moveTo>
                      <a:pt x="29" y="79"/>
                    </a:moveTo>
                    <a:cubicBezTo>
                      <a:pt x="15" y="79"/>
                      <a:pt x="15" y="79"/>
                      <a:pt x="15" y="79"/>
                    </a:cubicBezTo>
                    <a:cubicBezTo>
                      <a:pt x="12" y="73"/>
                      <a:pt x="10" y="67"/>
                      <a:pt x="10" y="61"/>
                    </a:cubicBezTo>
                    <a:cubicBezTo>
                      <a:pt x="26" y="61"/>
                      <a:pt x="26" y="61"/>
                      <a:pt x="26" y="61"/>
                    </a:cubicBezTo>
                    <a:cubicBezTo>
                      <a:pt x="27" y="67"/>
                      <a:pt x="28" y="74"/>
                      <a:pt x="29" y="79"/>
                    </a:cubicBezTo>
                    <a:close/>
                    <a:moveTo>
                      <a:pt x="52" y="12"/>
                    </a:moveTo>
                    <a:cubicBezTo>
                      <a:pt x="52" y="25"/>
                      <a:pt x="52" y="25"/>
                      <a:pt x="52" y="25"/>
                    </a:cubicBezTo>
                    <a:cubicBezTo>
                      <a:pt x="43" y="25"/>
                      <a:pt x="43" y="25"/>
                      <a:pt x="43" y="25"/>
                    </a:cubicBezTo>
                    <a:cubicBezTo>
                      <a:pt x="45" y="20"/>
                      <a:pt x="48" y="16"/>
                      <a:pt x="52" y="12"/>
                    </a:cubicBezTo>
                    <a:close/>
                    <a:moveTo>
                      <a:pt x="36" y="52"/>
                    </a:moveTo>
                    <a:cubicBezTo>
                      <a:pt x="36" y="46"/>
                      <a:pt x="37" y="40"/>
                      <a:pt x="39" y="34"/>
                    </a:cubicBezTo>
                    <a:cubicBezTo>
                      <a:pt x="52" y="34"/>
                      <a:pt x="52" y="34"/>
                      <a:pt x="52" y="34"/>
                    </a:cubicBezTo>
                    <a:cubicBezTo>
                      <a:pt x="52" y="52"/>
                      <a:pt x="52" y="52"/>
                      <a:pt x="52" y="52"/>
                    </a:cubicBezTo>
                    <a:lnTo>
                      <a:pt x="36" y="52"/>
                    </a:lnTo>
                    <a:close/>
                    <a:moveTo>
                      <a:pt x="10" y="52"/>
                    </a:moveTo>
                    <a:cubicBezTo>
                      <a:pt x="10" y="46"/>
                      <a:pt x="12" y="40"/>
                      <a:pt x="15" y="34"/>
                    </a:cubicBezTo>
                    <a:cubicBezTo>
                      <a:pt x="29" y="34"/>
                      <a:pt x="29" y="34"/>
                      <a:pt x="29" y="34"/>
                    </a:cubicBezTo>
                    <a:cubicBezTo>
                      <a:pt x="28" y="40"/>
                      <a:pt x="27" y="46"/>
                      <a:pt x="26" y="52"/>
                    </a:cubicBezTo>
                    <a:lnTo>
                      <a:pt x="10" y="52"/>
                    </a:lnTo>
                    <a:close/>
                    <a:moveTo>
                      <a:pt x="52" y="61"/>
                    </a:moveTo>
                    <a:cubicBezTo>
                      <a:pt x="52" y="79"/>
                      <a:pt x="52" y="79"/>
                      <a:pt x="52" y="79"/>
                    </a:cubicBezTo>
                    <a:cubicBezTo>
                      <a:pt x="39" y="79"/>
                      <a:pt x="39" y="79"/>
                      <a:pt x="39" y="79"/>
                    </a:cubicBezTo>
                    <a:cubicBezTo>
                      <a:pt x="37" y="74"/>
                      <a:pt x="36" y="68"/>
                      <a:pt x="36" y="61"/>
                    </a:cubicBezTo>
                    <a:lnTo>
                      <a:pt x="52" y="61"/>
                    </a:lnTo>
                    <a:close/>
                    <a:moveTo>
                      <a:pt x="22" y="25"/>
                    </a:moveTo>
                    <a:cubicBezTo>
                      <a:pt x="27" y="19"/>
                      <a:pt x="33" y="15"/>
                      <a:pt x="40" y="12"/>
                    </a:cubicBezTo>
                    <a:cubicBezTo>
                      <a:pt x="37" y="16"/>
                      <a:pt x="35" y="20"/>
                      <a:pt x="33" y="25"/>
                    </a:cubicBezTo>
                    <a:lnTo>
                      <a:pt x="22" y="25"/>
                    </a:lnTo>
                    <a:close/>
                    <a:moveTo>
                      <a:pt x="33" y="89"/>
                    </a:moveTo>
                    <a:cubicBezTo>
                      <a:pt x="35" y="93"/>
                      <a:pt x="37" y="97"/>
                      <a:pt x="40" y="101"/>
                    </a:cubicBezTo>
                    <a:cubicBezTo>
                      <a:pt x="33" y="99"/>
                      <a:pt x="27" y="94"/>
                      <a:pt x="22" y="89"/>
                    </a:cubicBezTo>
                    <a:lnTo>
                      <a:pt x="33" y="89"/>
                    </a:lnTo>
                    <a:close/>
                    <a:moveTo>
                      <a:pt x="52" y="89"/>
                    </a:moveTo>
                    <a:cubicBezTo>
                      <a:pt x="52" y="101"/>
                      <a:pt x="52" y="101"/>
                      <a:pt x="52" y="101"/>
                    </a:cubicBezTo>
                    <a:cubicBezTo>
                      <a:pt x="48" y="97"/>
                      <a:pt x="45" y="93"/>
                      <a:pt x="43" y="89"/>
                    </a:cubicBezTo>
                    <a:lnTo>
                      <a:pt x="52" y="89"/>
                    </a:lnTo>
                    <a:close/>
                  </a:path>
                </a:pathLst>
              </a:cu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HP Simplified"/>
                </a:endParaRPr>
              </a:p>
            </p:txBody>
          </p:sp>
        </p:grpSp>
        <p:grpSp>
          <p:nvGrpSpPr>
            <p:cNvPr id="56" name="Group 48"/>
            <p:cNvGrpSpPr/>
            <p:nvPr/>
          </p:nvGrpSpPr>
          <p:grpSpPr>
            <a:xfrm>
              <a:off x="8396583" y="5062685"/>
              <a:ext cx="917549" cy="507000"/>
              <a:chOff x="5326920" y="-1580562"/>
              <a:chExt cx="1509905" cy="834094"/>
            </a:xfrm>
          </p:grpSpPr>
          <p:sp>
            <p:nvSpPr>
              <p:cNvPr id="70" name="Freeform 128"/>
              <p:cNvSpPr>
                <a:spLocks noChangeAspect="1"/>
              </p:cNvSpPr>
              <p:nvPr/>
            </p:nvSpPr>
            <p:spPr bwMode="white">
              <a:xfrm>
                <a:off x="5326920" y="-1580562"/>
                <a:ext cx="1509905" cy="83409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96D6"/>
              </a:solidFill>
              <a:ln>
                <a:noFill/>
              </a:ln>
              <a:extLst/>
            </p:spPr>
            <p:txBody>
              <a:bodyPr vert="horz" wrap="square" lIns="68580" tIns="34290" rIns="68580" bIns="34290" numCol="1" anchor="t" anchorCtr="0" compatLnSpc="1">
                <a:prstTxWarp prst="textNoShape">
                  <a:avLst/>
                </a:prstTxWarp>
              </a:bodyPr>
              <a:lstStyle/>
              <a:p>
                <a:pPr marL="0" marR="0" lvl="0" indent="0" defTabSz="685772"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HP Simplified"/>
                </a:endParaRPr>
              </a:p>
            </p:txBody>
          </p:sp>
          <p:grpSp>
            <p:nvGrpSpPr>
              <p:cNvPr id="71" name="Group 43"/>
              <p:cNvGrpSpPr/>
              <p:nvPr/>
            </p:nvGrpSpPr>
            <p:grpSpPr>
              <a:xfrm>
                <a:off x="5908087" y="-1379033"/>
                <a:ext cx="347570" cy="489596"/>
                <a:chOff x="6310778" y="1029013"/>
                <a:chExt cx="466759" cy="657490"/>
              </a:xfrm>
            </p:grpSpPr>
            <p:sp>
              <p:nvSpPr>
                <p:cNvPr id="72" name="Freeform 15"/>
                <p:cNvSpPr>
                  <a:spLocks/>
                </p:cNvSpPr>
                <p:nvPr/>
              </p:nvSpPr>
              <p:spPr bwMode="auto">
                <a:xfrm>
                  <a:off x="6382901" y="1029013"/>
                  <a:ext cx="319791" cy="311627"/>
                </a:xfrm>
                <a:custGeom>
                  <a:avLst/>
                  <a:gdLst>
                    <a:gd name="T0" fmla="*/ 51 w 99"/>
                    <a:gd name="T1" fmla="*/ 0 h 96"/>
                    <a:gd name="T2" fmla="*/ 0 w 99"/>
                    <a:gd name="T3" fmla="*/ 48 h 96"/>
                    <a:gd name="T4" fmla="*/ 51 w 99"/>
                    <a:gd name="T5" fmla="*/ 96 h 96"/>
                    <a:gd name="T6" fmla="*/ 99 w 99"/>
                    <a:gd name="T7" fmla="*/ 48 h 96"/>
                    <a:gd name="T8" fmla="*/ 51 w 99"/>
                    <a:gd name="T9" fmla="*/ 0 h 96"/>
                  </a:gdLst>
                  <a:ahLst/>
                  <a:cxnLst>
                    <a:cxn ang="0">
                      <a:pos x="T0" y="T1"/>
                    </a:cxn>
                    <a:cxn ang="0">
                      <a:pos x="T2" y="T3"/>
                    </a:cxn>
                    <a:cxn ang="0">
                      <a:pos x="T4" y="T5"/>
                    </a:cxn>
                    <a:cxn ang="0">
                      <a:pos x="T6" y="T7"/>
                    </a:cxn>
                    <a:cxn ang="0">
                      <a:pos x="T8" y="T9"/>
                    </a:cxn>
                  </a:cxnLst>
                  <a:rect l="0" t="0" r="r" b="b"/>
                  <a:pathLst>
                    <a:path w="99" h="96">
                      <a:moveTo>
                        <a:pt x="51" y="0"/>
                      </a:moveTo>
                      <a:cubicBezTo>
                        <a:pt x="23" y="0"/>
                        <a:pt x="0" y="20"/>
                        <a:pt x="0" y="48"/>
                      </a:cubicBezTo>
                      <a:cubicBezTo>
                        <a:pt x="0" y="73"/>
                        <a:pt x="23" y="96"/>
                        <a:pt x="51" y="96"/>
                      </a:cubicBezTo>
                      <a:cubicBezTo>
                        <a:pt x="76" y="96"/>
                        <a:pt x="99" y="73"/>
                        <a:pt x="99" y="48"/>
                      </a:cubicBezTo>
                      <a:cubicBezTo>
                        <a:pt x="99" y="20"/>
                        <a:pt x="76" y="0"/>
                        <a:pt x="51" y="0"/>
                      </a:cubicBezTo>
                      <a:close/>
                    </a:path>
                  </a:pathLst>
                </a:custGeom>
                <a:solidFill>
                  <a:sysClr val="window" lastClr="FFFFFF"/>
                </a:solidFill>
                <a:ln w="34925">
                  <a:solidFill>
                    <a:srgbClr val="0096D6"/>
                  </a:solidFill>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HP Simplified"/>
                  </a:endParaRPr>
                </a:p>
              </p:txBody>
            </p:sp>
            <p:sp>
              <p:nvSpPr>
                <p:cNvPr id="73" name="Freeform 17"/>
                <p:cNvSpPr>
                  <a:spLocks/>
                </p:cNvSpPr>
                <p:nvPr/>
              </p:nvSpPr>
              <p:spPr bwMode="auto">
                <a:xfrm>
                  <a:off x="6310778" y="1282341"/>
                  <a:ext cx="466759" cy="404162"/>
                </a:xfrm>
                <a:custGeom>
                  <a:avLst/>
                  <a:gdLst>
                    <a:gd name="T0" fmla="*/ 144 w 144"/>
                    <a:gd name="T1" fmla="*/ 23 h 124"/>
                    <a:gd name="T2" fmla="*/ 121 w 144"/>
                    <a:gd name="T3" fmla="*/ 0 h 124"/>
                    <a:gd name="T4" fmla="*/ 118 w 144"/>
                    <a:gd name="T5" fmla="*/ 0 h 124"/>
                    <a:gd name="T6" fmla="*/ 118 w 144"/>
                    <a:gd name="T7" fmla="*/ 3 h 124"/>
                    <a:gd name="T8" fmla="*/ 73 w 144"/>
                    <a:gd name="T9" fmla="*/ 20 h 124"/>
                    <a:gd name="T10" fmla="*/ 25 w 144"/>
                    <a:gd name="T11" fmla="*/ 3 h 124"/>
                    <a:gd name="T12" fmla="*/ 25 w 144"/>
                    <a:gd name="T13" fmla="*/ 0 h 124"/>
                    <a:gd name="T14" fmla="*/ 0 w 144"/>
                    <a:gd name="T15" fmla="*/ 23 h 124"/>
                    <a:gd name="T16" fmla="*/ 0 w 144"/>
                    <a:gd name="T17" fmla="*/ 104 h 124"/>
                    <a:gd name="T18" fmla="*/ 5 w 144"/>
                    <a:gd name="T19" fmla="*/ 116 h 124"/>
                    <a:gd name="T20" fmla="*/ 25 w 144"/>
                    <a:gd name="T21" fmla="*/ 124 h 124"/>
                    <a:gd name="T22" fmla="*/ 123 w 144"/>
                    <a:gd name="T23" fmla="*/ 124 h 124"/>
                    <a:gd name="T24" fmla="*/ 141 w 144"/>
                    <a:gd name="T25" fmla="*/ 116 h 124"/>
                    <a:gd name="T26" fmla="*/ 144 w 144"/>
                    <a:gd name="T27" fmla="*/ 104 h 124"/>
                    <a:gd name="T28" fmla="*/ 144 w 144"/>
                    <a:gd name="T29" fmla="*/ 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24">
                      <a:moveTo>
                        <a:pt x="144" y="23"/>
                      </a:moveTo>
                      <a:cubicBezTo>
                        <a:pt x="144" y="8"/>
                        <a:pt x="136" y="0"/>
                        <a:pt x="121" y="0"/>
                      </a:cubicBezTo>
                      <a:cubicBezTo>
                        <a:pt x="118" y="0"/>
                        <a:pt x="118" y="0"/>
                        <a:pt x="118" y="0"/>
                      </a:cubicBezTo>
                      <a:cubicBezTo>
                        <a:pt x="118" y="3"/>
                        <a:pt x="118" y="3"/>
                        <a:pt x="118" y="3"/>
                      </a:cubicBezTo>
                      <a:cubicBezTo>
                        <a:pt x="106" y="15"/>
                        <a:pt x="90" y="20"/>
                        <a:pt x="73" y="20"/>
                      </a:cubicBezTo>
                      <a:cubicBezTo>
                        <a:pt x="53" y="20"/>
                        <a:pt x="40" y="15"/>
                        <a:pt x="25" y="3"/>
                      </a:cubicBezTo>
                      <a:cubicBezTo>
                        <a:pt x="25" y="0"/>
                        <a:pt x="25" y="0"/>
                        <a:pt x="25" y="0"/>
                      </a:cubicBezTo>
                      <a:cubicBezTo>
                        <a:pt x="10" y="0"/>
                        <a:pt x="2" y="8"/>
                        <a:pt x="0" y="23"/>
                      </a:cubicBezTo>
                      <a:cubicBezTo>
                        <a:pt x="0" y="104"/>
                        <a:pt x="0" y="104"/>
                        <a:pt x="0" y="104"/>
                      </a:cubicBezTo>
                      <a:cubicBezTo>
                        <a:pt x="0" y="109"/>
                        <a:pt x="2" y="114"/>
                        <a:pt x="5" y="116"/>
                      </a:cubicBezTo>
                      <a:cubicBezTo>
                        <a:pt x="7" y="121"/>
                        <a:pt x="15" y="124"/>
                        <a:pt x="25" y="124"/>
                      </a:cubicBezTo>
                      <a:cubicBezTo>
                        <a:pt x="123" y="124"/>
                        <a:pt x="123" y="124"/>
                        <a:pt x="123" y="124"/>
                      </a:cubicBezTo>
                      <a:cubicBezTo>
                        <a:pt x="131" y="124"/>
                        <a:pt x="136" y="121"/>
                        <a:pt x="141" y="116"/>
                      </a:cubicBezTo>
                      <a:cubicBezTo>
                        <a:pt x="144" y="114"/>
                        <a:pt x="144" y="109"/>
                        <a:pt x="144" y="104"/>
                      </a:cubicBezTo>
                      <a:cubicBezTo>
                        <a:pt x="144" y="23"/>
                        <a:pt x="144" y="23"/>
                        <a:pt x="144" y="23"/>
                      </a:cubicBezTo>
                      <a:close/>
                    </a:path>
                  </a:pathLst>
                </a:custGeom>
                <a:solidFill>
                  <a:sysClr val="window" lastClr="FFFFFF"/>
                </a:solidFill>
                <a:ln w="34925">
                  <a:solidFill>
                    <a:srgbClr val="0096D6"/>
                  </a:solidFill>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HP Simplified"/>
                  </a:endParaRPr>
                </a:p>
              </p:txBody>
            </p:sp>
          </p:grpSp>
        </p:grpSp>
        <p:sp>
          <p:nvSpPr>
            <p:cNvPr id="57" name="Rectangle 49"/>
            <p:cNvSpPr/>
            <p:nvPr/>
          </p:nvSpPr>
          <p:spPr>
            <a:xfrm>
              <a:off x="6796883" y="5556955"/>
              <a:ext cx="992010" cy="287259"/>
            </a:xfrm>
            <a:prstGeom prst="rect">
              <a:avLst/>
            </a:prstGeom>
          </p:spPr>
          <p:txBody>
            <a:bodyPr wrap="square">
              <a:spAutoFit/>
            </a:bodyPr>
            <a:lstStyle/>
            <a:p>
              <a:pPr marL="0" marR="0" lvl="0" indent="-51197" algn="ctr" defTabSz="685800" eaLnBrk="1" fontAlgn="auto" latinLnBrk="0" hangingPunct="1">
                <a:lnSpc>
                  <a:spcPct val="100000"/>
                </a:lnSpc>
                <a:spcBef>
                  <a:spcPts val="0"/>
                </a:spcBef>
                <a:spcAft>
                  <a:spcPts val="400"/>
                </a:spcAft>
                <a:buClrTx/>
                <a:buSzPct val="100000"/>
                <a:buFontTx/>
                <a:buNone/>
                <a:tabLst/>
                <a:defRPr/>
              </a:pPr>
              <a:r>
                <a:rPr kumimoji="0" lang="zh-CN" alt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rPr>
                <a:t>私有云</a:t>
              </a:r>
              <a:endParaRPr kumimoji="0" lang="en-US" sz="800" b="0" i="0" u="none" strike="noStrike" kern="0" cap="none" spc="0" normalizeH="0" baseline="0" noProof="0" dirty="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endParaRPr>
            </a:p>
          </p:txBody>
        </p:sp>
        <p:sp>
          <p:nvSpPr>
            <p:cNvPr id="58" name="Rectangle 50"/>
            <p:cNvSpPr/>
            <p:nvPr/>
          </p:nvSpPr>
          <p:spPr>
            <a:xfrm>
              <a:off x="8266783" y="5556955"/>
              <a:ext cx="1180650" cy="292388"/>
            </a:xfrm>
            <a:prstGeom prst="rect">
              <a:avLst/>
            </a:prstGeom>
          </p:spPr>
          <p:txBody>
            <a:bodyPr wrap="square">
              <a:spAutoFit/>
            </a:bodyPr>
            <a:lstStyle/>
            <a:p>
              <a:pPr marL="0" marR="0" lvl="0" indent="-51197" algn="ctr" defTabSz="685800" eaLnBrk="1" fontAlgn="auto" latinLnBrk="0" hangingPunct="1">
                <a:lnSpc>
                  <a:spcPct val="100000"/>
                </a:lnSpc>
                <a:spcBef>
                  <a:spcPts val="0"/>
                </a:spcBef>
                <a:spcAft>
                  <a:spcPts val="400"/>
                </a:spcAft>
                <a:buClrTx/>
                <a:buSzPct val="100000"/>
                <a:buFontTx/>
                <a:buNone/>
                <a:tabLst/>
                <a:defRPr/>
              </a:pPr>
              <a:r>
                <a:rPr kumimoji="0" lang="zh-CN" alt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rPr>
                <a:t>托管云</a:t>
              </a:r>
              <a:endParaRPr kumimoji="0" lang="en-US" sz="800" b="0" i="0" u="none" strike="noStrike" kern="0" cap="none" spc="0" normalizeH="0" baseline="0" noProof="0" dirty="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endParaRPr>
            </a:p>
          </p:txBody>
        </p:sp>
        <p:sp>
          <p:nvSpPr>
            <p:cNvPr id="59" name="Rectangle 51"/>
            <p:cNvSpPr/>
            <p:nvPr/>
          </p:nvSpPr>
          <p:spPr>
            <a:xfrm>
              <a:off x="9591872" y="5556955"/>
              <a:ext cx="1592023" cy="292388"/>
            </a:xfrm>
            <a:prstGeom prst="rect">
              <a:avLst/>
            </a:prstGeom>
          </p:spPr>
          <p:txBody>
            <a:bodyPr wrap="square">
              <a:spAutoFit/>
            </a:bodyPr>
            <a:lstStyle/>
            <a:p>
              <a:pPr marL="0" marR="0" lvl="0" indent="-51197" algn="ctr" defTabSz="685800" eaLnBrk="1" fontAlgn="auto" latinLnBrk="0" hangingPunct="1">
                <a:lnSpc>
                  <a:spcPct val="100000"/>
                </a:lnSpc>
                <a:spcBef>
                  <a:spcPts val="0"/>
                </a:spcBef>
                <a:spcAft>
                  <a:spcPts val="400"/>
                </a:spcAft>
                <a:buClrTx/>
                <a:buSzPct val="100000"/>
                <a:buFontTx/>
                <a:buNone/>
                <a:tabLst/>
                <a:defRPr/>
              </a:pPr>
              <a:r>
                <a:rPr kumimoji="0" lang="zh-CN" alt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rPr>
                <a:t>公有云</a:t>
              </a:r>
              <a:endParaRPr kumimoji="0" lang="en-US" sz="800" b="0" i="0" u="none" strike="noStrike" kern="0" cap="none" spc="0" normalizeH="0" baseline="0" noProof="0" dirty="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endParaRPr>
            </a:p>
          </p:txBody>
        </p:sp>
        <p:grpSp>
          <p:nvGrpSpPr>
            <p:cNvPr id="60" name="Group 7"/>
            <p:cNvGrpSpPr/>
            <p:nvPr/>
          </p:nvGrpSpPr>
          <p:grpSpPr>
            <a:xfrm>
              <a:off x="6311120" y="3155267"/>
              <a:ext cx="2757927" cy="1214095"/>
              <a:chOff x="6650835" y="1349004"/>
              <a:chExt cx="4417162" cy="1944017"/>
            </a:xfrm>
          </p:grpSpPr>
          <p:cxnSp>
            <p:nvCxnSpPr>
              <p:cNvPr id="61" name="Straight Arrow Connector 29"/>
              <p:cNvCxnSpPr/>
              <p:nvPr/>
            </p:nvCxnSpPr>
            <p:spPr>
              <a:xfrm>
                <a:off x="9849349" y="2281590"/>
                <a:ext cx="237629" cy="0"/>
              </a:xfrm>
              <a:prstGeom prst="straightConnector1">
                <a:avLst/>
              </a:prstGeom>
              <a:noFill/>
              <a:ln w="38100" cap="rnd" cmpd="sng" algn="ctr">
                <a:solidFill>
                  <a:srgbClr val="99D5EF"/>
                </a:solidFill>
                <a:prstDash val="solid"/>
                <a:headEnd type="triangle" w="med" len="med"/>
                <a:tailEnd type="none"/>
              </a:ln>
              <a:effectLst/>
            </p:spPr>
          </p:cxnSp>
          <p:cxnSp>
            <p:nvCxnSpPr>
              <p:cNvPr id="62" name="Straight Arrow Connector 30"/>
              <p:cNvCxnSpPr/>
              <p:nvPr/>
            </p:nvCxnSpPr>
            <p:spPr>
              <a:xfrm flipH="1">
                <a:off x="7634288" y="2281590"/>
                <a:ext cx="235194" cy="0"/>
              </a:xfrm>
              <a:prstGeom prst="straightConnector1">
                <a:avLst/>
              </a:prstGeom>
              <a:noFill/>
              <a:ln w="38100" cap="rnd" cmpd="sng" algn="ctr">
                <a:solidFill>
                  <a:srgbClr val="99D5EF"/>
                </a:solidFill>
                <a:prstDash val="solid"/>
                <a:headEnd type="triangle" w="med" len="med"/>
                <a:tailEnd type="none"/>
              </a:ln>
              <a:effectLst/>
            </p:spPr>
          </p:cxnSp>
          <p:sp>
            <p:nvSpPr>
              <p:cNvPr id="63" name="Donut 1"/>
              <p:cNvSpPr/>
              <p:nvPr/>
            </p:nvSpPr>
            <p:spPr>
              <a:xfrm>
                <a:off x="7949682" y="1405815"/>
                <a:ext cx="1819468" cy="1819468"/>
              </a:xfrm>
              <a:prstGeom prst="donut">
                <a:avLst>
                  <a:gd name="adj" fmla="val 22742"/>
                </a:avLst>
              </a:prstGeom>
              <a:solidFill>
                <a:srgbClr val="0096D6"/>
              </a:soli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rPr>
                  <a:t>服务生命周期</a:t>
                </a:r>
                <a:endParaRPr kumimoji="0" 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endParaRPr>
              </a:p>
            </p:txBody>
          </p:sp>
          <p:sp>
            <p:nvSpPr>
              <p:cNvPr id="64" name="Freeform 5"/>
              <p:cNvSpPr>
                <a:spLocks noEditPoints="1"/>
              </p:cNvSpPr>
              <p:nvPr/>
            </p:nvSpPr>
            <p:spPr bwMode="auto">
              <a:xfrm>
                <a:off x="6650835" y="1980747"/>
                <a:ext cx="1007691" cy="709024"/>
              </a:xfrm>
              <a:custGeom>
                <a:avLst/>
                <a:gdLst>
                  <a:gd name="T0" fmla="*/ 2357 w 2411"/>
                  <a:gd name="T1" fmla="*/ 0 h 1695"/>
                  <a:gd name="T2" fmla="*/ 47 w 2411"/>
                  <a:gd name="T3" fmla="*/ 0 h 1695"/>
                  <a:gd name="T4" fmla="*/ 0 w 2411"/>
                  <a:gd name="T5" fmla="*/ 47 h 1695"/>
                  <a:gd name="T6" fmla="*/ 0 w 2411"/>
                  <a:gd name="T7" fmla="*/ 1406 h 1695"/>
                  <a:gd name="T8" fmla="*/ 47 w 2411"/>
                  <a:gd name="T9" fmla="*/ 1453 h 1695"/>
                  <a:gd name="T10" fmla="*/ 335 w 2411"/>
                  <a:gd name="T11" fmla="*/ 1453 h 1695"/>
                  <a:gd name="T12" fmla="*/ 335 w 2411"/>
                  <a:gd name="T13" fmla="*/ 1453 h 1695"/>
                  <a:gd name="T14" fmla="*/ 1101 w 2411"/>
                  <a:gd name="T15" fmla="*/ 1453 h 1695"/>
                  <a:gd name="T16" fmla="*/ 1101 w 2411"/>
                  <a:gd name="T17" fmla="*/ 1558 h 1695"/>
                  <a:gd name="T18" fmla="*/ 653 w 2411"/>
                  <a:gd name="T19" fmla="*/ 1558 h 1695"/>
                  <a:gd name="T20" fmla="*/ 605 w 2411"/>
                  <a:gd name="T21" fmla="*/ 1591 h 1695"/>
                  <a:gd name="T22" fmla="*/ 562 w 2411"/>
                  <a:gd name="T23" fmla="*/ 1638 h 1695"/>
                  <a:gd name="T24" fmla="*/ 562 w 2411"/>
                  <a:gd name="T25" fmla="*/ 1648 h 1695"/>
                  <a:gd name="T26" fmla="*/ 609 w 2411"/>
                  <a:gd name="T27" fmla="*/ 1695 h 1695"/>
                  <a:gd name="T28" fmla="*/ 1762 w 2411"/>
                  <a:gd name="T29" fmla="*/ 1695 h 1695"/>
                  <a:gd name="T30" fmla="*/ 1815 w 2411"/>
                  <a:gd name="T31" fmla="*/ 1648 h 1695"/>
                  <a:gd name="T32" fmla="*/ 1815 w 2411"/>
                  <a:gd name="T33" fmla="*/ 1638 h 1695"/>
                  <a:gd name="T34" fmla="*/ 1724 w 2411"/>
                  <a:gd name="T35" fmla="*/ 1558 h 1695"/>
                  <a:gd name="T36" fmla="*/ 1272 w 2411"/>
                  <a:gd name="T37" fmla="*/ 1558 h 1695"/>
                  <a:gd name="T38" fmla="*/ 1272 w 2411"/>
                  <a:gd name="T39" fmla="*/ 1453 h 1695"/>
                  <a:gd name="T40" fmla="*/ 2357 w 2411"/>
                  <a:gd name="T41" fmla="*/ 1453 h 1695"/>
                  <a:gd name="T42" fmla="*/ 2411 w 2411"/>
                  <a:gd name="T43" fmla="*/ 1406 h 1695"/>
                  <a:gd name="T44" fmla="*/ 2411 w 2411"/>
                  <a:gd name="T45" fmla="*/ 47 h 1695"/>
                  <a:gd name="T46" fmla="*/ 2357 w 2411"/>
                  <a:gd name="T47" fmla="*/ 0 h 1695"/>
                  <a:gd name="T48" fmla="*/ 2277 w 2411"/>
                  <a:gd name="T49" fmla="*/ 1322 h 1695"/>
                  <a:gd name="T50" fmla="*/ 128 w 2411"/>
                  <a:gd name="T51" fmla="*/ 1322 h 1695"/>
                  <a:gd name="T52" fmla="*/ 128 w 2411"/>
                  <a:gd name="T53" fmla="*/ 133 h 1695"/>
                  <a:gd name="T54" fmla="*/ 2277 w 2411"/>
                  <a:gd name="T55" fmla="*/ 133 h 1695"/>
                  <a:gd name="T56" fmla="*/ 2277 w 2411"/>
                  <a:gd name="T57" fmla="*/ 1322 h 1695"/>
                  <a:gd name="T58" fmla="*/ 2277 w 2411"/>
                  <a:gd name="T59" fmla="*/ 1322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1" h="1695">
                    <a:moveTo>
                      <a:pt x="2357" y="0"/>
                    </a:moveTo>
                    <a:cubicBezTo>
                      <a:pt x="47" y="0"/>
                      <a:pt x="47" y="0"/>
                      <a:pt x="47" y="0"/>
                    </a:cubicBezTo>
                    <a:cubicBezTo>
                      <a:pt x="23" y="0"/>
                      <a:pt x="0" y="19"/>
                      <a:pt x="0" y="47"/>
                    </a:cubicBezTo>
                    <a:cubicBezTo>
                      <a:pt x="0" y="1406"/>
                      <a:pt x="0" y="1406"/>
                      <a:pt x="0" y="1406"/>
                    </a:cubicBezTo>
                    <a:cubicBezTo>
                      <a:pt x="0" y="1435"/>
                      <a:pt x="23" y="1453"/>
                      <a:pt x="47" y="1453"/>
                    </a:cubicBezTo>
                    <a:cubicBezTo>
                      <a:pt x="335" y="1453"/>
                      <a:pt x="335" y="1453"/>
                      <a:pt x="335" y="1453"/>
                    </a:cubicBezTo>
                    <a:cubicBezTo>
                      <a:pt x="335" y="1453"/>
                      <a:pt x="335" y="1453"/>
                      <a:pt x="335" y="1453"/>
                    </a:cubicBezTo>
                    <a:cubicBezTo>
                      <a:pt x="1101" y="1453"/>
                      <a:pt x="1101" y="1453"/>
                      <a:pt x="1101" y="1453"/>
                    </a:cubicBezTo>
                    <a:cubicBezTo>
                      <a:pt x="1101" y="1558"/>
                      <a:pt x="1101" y="1558"/>
                      <a:pt x="1101" y="1558"/>
                    </a:cubicBezTo>
                    <a:cubicBezTo>
                      <a:pt x="653" y="1558"/>
                      <a:pt x="653" y="1558"/>
                      <a:pt x="653" y="1558"/>
                    </a:cubicBezTo>
                    <a:cubicBezTo>
                      <a:pt x="628" y="1558"/>
                      <a:pt x="605" y="1591"/>
                      <a:pt x="605" y="1591"/>
                    </a:cubicBezTo>
                    <a:cubicBezTo>
                      <a:pt x="562" y="1638"/>
                      <a:pt x="562" y="1638"/>
                      <a:pt x="562" y="1638"/>
                    </a:cubicBezTo>
                    <a:cubicBezTo>
                      <a:pt x="562" y="1648"/>
                      <a:pt x="562" y="1648"/>
                      <a:pt x="562" y="1648"/>
                    </a:cubicBezTo>
                    <a:cubicBezTo>
                      <a:pt x="562" y="1676"/>
                      <a:pt x="581" y="1695"/>
                      <a:pt x="609" y="1695"/>
                    </a:cubicBezTo>
                    <a:cubicBezTo>
                      <a:pt x="1762" y="1695"/>
                      <a:pt x="1762" y="1695"/>
                      <a:pt x="1762" y="1695"/>
                    </a:cubicBezTo>
                    <a:cubicBezTo>
                      <a:pt x="1790" y="1695"/>
                      <a:pt x="1815" y="1676"/>
                      <a:pt x="1815" y="1648"/>
                    </a:cubicBezTo>
                    <a:cubicBezTo>
                      <a:pt x="1815" y="1638"/>
                      <a:pt x="1815" y="1638"/>
                      <a:pt x="1815" y="1638"/>
                    </a:cubicBezTo>
                    <a:cubicBezTo>
                      <a:pt x="1771" y="1591"/>
                      <a:pt x="1748" y="1558"/>
                      <a:pt x="1724" y="1558"/>
                    </a:cubicBezTo>
                    <a:cubicBezTo>
                      <a:pt x="1272" y="1558"/>
                      <a:pt x="1272" y="1558"/>
                      <a:pt x="1272" y="1558"/>
                    </a:cubicBezTo>
                    <a:cubicBezTo>
                      <a:pt x="1272" y="1453"/>
                      <a:pt x="1272" y="1453"/>
                      <a:pt x="1272" y="1453"/>
                    </a:cubicBezTo>
                    <a:cubicBezTo>
                      <a:pt x="2357" y="1453"/>
                      <a:pt x="2357" y="1453"/>
                      <a:pt x="2357" y="1453"/>
                    </a:cubicBezTo>
                    <a:cubicBezTo>
                      <a:pt x="2386" y="1453"/>
                      <a:pt x="2411" y="1435"/>
                      <a:pt x="2411" y="1406"/>
                    </a:cubicBezTo>
                    <a:cubicBezTo>
                      <a:pt x="2411" y="47"/>
                      <a:pt x="2411" y="47"/>
                      <a:pt x="2411" y="47"/>
                    </a:cubicBezTo>
                    <a:cubicBezTo>
                      <a:pt x="2411" y="19"/>
                      <a:pt x="2386" y="0"/>
                      <a:pt x="2357" y="0"/>
                    </a:cubicBezTo>
                    <a:close/>
                    <a:moveTo>
                      <a:pt x="2277" y="1322"/>
                    </a:moveTo>
                    <a:cubicBezTo>
                      <a:pt x="128" y="1322"/>
                      <a:pt x="128" y="1322"/>
                      <a:pt x="128" y="1322"/>
                    </a:cubicBezTo>
                    <a:cubicBezTo>
                      <a:pt x="128" y="133"/>
                      <a:pt x="128" y="133"/>
                      <a:pt x="128" y="133"/>
                    </a:cubicBezTo>
                    <a:cubicBezTo>
                      <a:pt x="2277" y="133"/>
                      <a:pt x="2277" y="133"/>
                      <a:pt x="2277" y="133"/>
                    </a:cubicBezTo>
                    <a:cubicBezTo>
                      <a:pt x="2277" y="1322"/>
                      <a:pt x="2277" y="1322"/>
                      <a:pt x="2277" y="1322"/>
                    </a:cubicBezTo>
                    <a:cubicBezTo>
                      <a:pt x="2277" y="1322"/>
                      <a:pt x="2277" y="1322"/>
                      <a:pt x="2277" y="1322"/>
                    </a:cubicBezTo>
                    <a:close/>
                  </a:path>
                </a:pathLst>
              </a:custGeom>
              <a:solidFill>
                <a:srgbClr val="0096D6"/>
              </a:solidFill>
              <a:ln>
                <a:noFill/>
              </a:ln>
            </p:spPr>
            <p:txBody>
              <a:bodyPr vert="horz" wrap="square" lIns="68580" tIns="102870" rIns="68580" bIns="137160" numCol="1" anchor="ctr"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rPr>
                  <a:t>消费者</a:t>
                </a:r>
                <a:endParaRPr kumimoji="0" 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endParaRPr>
              </a:p>
            </p:txBody>
          </p:sp>
          <p:sp>
            <p:nvSpPr>
              <p:cNvPr id="65" name="Freeform 5"/>
              <p:cNvSpPr>
                <a:spLocks noEditPoints="1"/>
              </p:cNvSpPr>
              <p:nvPr/>
            </p:nvSpPr>
            <p:spPr bwMode="auto">
              <a:xfrm>
                <a:off x="10060306" y="1980747"/>
                <a:ext cx="1007691" cy="709024"/>
              </a:xfrm>
              <a:custGeom>
                <a:avLst/>
                <a:gdLst>
                  <a:gd name="T0" fmla="*/ 2357 w 2411"/>
                  <a:gd name="T1" fmla="*/ 0 h 1695"/>
                  <a:gd name="T2" fmla="*/ 47 w 2411"/>
                  <a:gd name="T3" fmla="*/ 0 h 1695"/>
                  <a:gd name="T4" fmla="*/ 0 w 2411"/>
                  <a:gd name="T5" fmla="*/ 47 h 1695"/>
                  <a:gd name="T6" fmla="*/ 0 w 2411"/>
                  <a:gd name="T7" fmla="*/ 1406 h 1695"/>
                  <a:gd name="T8" fmla="*/ 47 w 2411"/>
                  <a:gd name="T9" fmla="*/ 1453 h 1695"/>
                  <a:gd name="T10" fmla="*/ 335 w 2411"/>
                  <a:gd name="T11" fmla="*/ 1453 h 1695"/>
                  <a:gd name="T12" fmla="*/ 335 w 2411"/>
                  <a:gd name="T13" fmla="*/ 1453 h 1695"/>
                  <a:gd name="T14" fmla="*/ 1101 w 2411"/>
                  <a:gd name="T15" fmla="*/ 1453 h 1695"/>
                  <a:gd name="T16" fmla="*/ 1101 w 2411"/>
                  <a:gd name="T17" fmla="*/ 1558 h 1695"/>
                  <a:gd name="T18" fmla="*/ 653 w 2411"/>
                  <a:gd name="T19" fmla="*/ 1558 h 1695"/>
                  <a:gd name="T20" fmla="*/ 605 w 2411"/>
                  <a:gd name="T21" fmla="*/ 1591 h 1695"/>
                  <a:gd name="T22" fmla="*/ 562 w 2411"/>
                  <a:gd name="T23" fmla="*/ 1638 h 1695"/>
                  <a:gd name="T24" fmla="*/ 562 w 2411"/>
                  <a:gd name="T25" fmla="*/ 1648 h 1695"/>
                  <a:gd name="T26" fmla="*/ 609 w 2411"/>
                  <a:gd name="T27" fmla="*/ 1695 h 1695"/>
                  <a:gd name="T28" fmla="*/ 1762 w 2411"/>
                  <a:gd name="T29" fmla="*/ 1695 h 1695"/>
                  <a:gd name="T30" fmla="*/ 1815 w 2411"/>
                  <a:gd name="T31" fmla="*/ 1648 h 1695"/>
                  <a:gd name="T32" fmla="*/ 1815 w 2411"/>
                  <a:gd name="T33" fmla="*/ 1638 h 1695"/>
                  <a:gd name="T34" fmla="*/ 1724 w 2411"/>
                  <a:gd name="T35" fmla="*/ 1558 h 1695"/>
                  <a:gd name="T36" fmla="*/ 1272 w 2411"/>
                  <a:gd name="T37" fmla="*/ 1558 h 1695"/>
                  <a:gd name="T38" fmla="*/ 1272 w 2411"/>
                  <a:gd name="T39" fmla="*/ 1453 h 1695"/>
                  <a:gd name="T40" fmla="*/ 2357 w 2411"/>
                  <a:gd name="T41" fmla="*/ 1453 h 1695"/>
                  <a:gd name="T42" fmla="*/ 2411 w 2411"/>
                  <a:gd name="T43" fmla="*/ 1406 h 1695"/>
                  <a:gd name="T44" fmla="*/ 2411 w 2411"/>
                  <a:gd name="T45" fmla="*/ 47 h 1695"/>
                  <a:gd name="T46" fmla="*/ 2357 w 2411"/>
                  <a:gd name="T47" fmla="*/ 0 h 1695"/>
                  <a:gd name="T48" fmla="*/ 2277 w 2411"/>
                  <a:gd name="T49" fmla="*/ 1322 h 1695"/>
                  <a:gd name="T50" fmla="*/ 128 w 2411"/>
                  <a:gd name="T51" fmla="*/ 1322 h 1695"/>
                  <a:gd name="T52" fmla="*/ 128 w 2411"/>
                  <a:gd name="T53" fmla="*/ 133 h 1695"/>
                  <a:gd name="T54" fmla="*/ 2277 w 2411"/>
                  <a:gd name="T55" fmla="*/ 133 h 1695"/>
                  <a:gd name="T56" fmla="*/ 2277 w 2411"/>
                  <a:gd name="T57" fmla="*/ 1322 h 1695"/>
                  <a:gd name="T58" fmla="*/ 2277 w 2411"/>
                  <a:gd name="T59" fmla="*/ 1322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1" h="1695">
                    <a:moveTo>
                      <a:pt x="2357" y="0"/>
                    </a:moveTo>
                    <a:cubicBezTo>
                      <a:pt x="47" y="0"/>
                      <a:pt x="47" y="0"/>
                      <a:pt x="47" y="0"/>
                    </a:cubicBezTo>
                    <a:cubicBezTo>
                      <a:pt x="23" y="0"/>
                      <a:pt x="0" y="19"/>
                      <a:pt x="0" y="47"/>
                    </a:cubicBezTo>
                    <a:cubicBezTo>
                      <a:pt x="0" y="1406"/>
                      <a:pt x="0" y="1406"/>
                      <a:pt x="0" y="1406"/>
                    </a:cubicBezTo>
                    <a:cubicBezTo>
                      <a:pt x="0" y="1435"/>
                      <a:pt x="23" y="1453"/>
                      <a:pt x="47" y="1453"/>
                    </a:cubicBezTo>
                    <a:cubicBezTo>
                      <a:pt x="335" y="1453"/>
                      <a:pt x="335" y="1453"/>
                      <a:pt x="335" y="1453"/>
                    </a:cubicBezTo>
                    <a:cubicBezTo>
                      <a:pt x="335" y="1453"/>
                      <a:pt x="335" y="1453"/>
                      <a:pt x="335" y="1453"/>
                    </a:cubicBezTo>
                    <a:cubicBezTo>
                      <a:pt x="1101" y="1453"/>
                      <a:pt x="1101" y="1453"/>
                      <a:pt x="1101" y="1453"/>
                    </a:cubicBezTo>
                    <a:cubicBezTo>
                      <a:pt x="1101" y="1558"/>
                      <a:pt x="1101" y="1558"/>
                      <a:pt x="1101" y="1558"/>
                    </a:cubicBezTo>
                    <a:cubicBezTo>
                      <a:pt x="653" y="1558"/>
                      <a:pt x="653" y="1558"/>
                      <a:pt x="653" y="1558"/>
                    </a:cubicBezTo>
                    <a:cubicBezTo>
                      <a:pt x="628" y="1558"/>
                      <a:pt x="605" y="1591"/>
                      <a:pt x="605" y="1591"/>
                    </a:cubicBezTo>
                    <a:cubicBezTo>
                      <a:pt x="562" y="1638"/>
                      <a:pt x="562" y="1638"/>
                      <a:pt x="562" y="1638"/>
                    </a:cubicBezTo>
                    <a:cubicBezTo>
                      <a:pt x="562" y="1648"/>
                      <a:pt x="562" y="1648"/>
                      <a:pt x="562" y="1648"/>
                    </a:cubicBezTo>
                    <a:cubicBezTo>
                      <a:pt x="562" y="1676"/>
                      <a:pt x="581" y="1695"/>
                      <a:pt x="609" y="1695"/>
                    </a:cubicBezTo>
                    <a:cubicBezTo>
                      <a:pt x="1762" y="1695"/>
                      <a:pt x="1762" y="1695"/>
                      <a:pt x="1762" y="1695"/>
                    </a:cubicBezTo>
                    <a:cubicBezTo>
                      <a:pt x="1790" y="1695"/>
                      <a:pt x="1815" y="1676"/>
                      <a:pt x="1815" y="1648"/>
                    </a:cubicBezTo>
                    <a:cubicBezTo>
                      <a:pt x="1815" y="1638"/>
                      <a:pt x="1815" y="1638"/>
                      <a:pt x="1815" y="1638"/>
                    </a:cubicBezTo>
                    <a:cubicBezTo>
                      <a:pt x="1771" y="1591"/>
                      <a:pt x="1748" y="1558"/>
                      <a:pt x="1724" y="1558"/>
                    </a:cubicBezTo>
                    <a:cubicBezTo>
                      <a:pt x="1272" y="1558"/>
                      <a:pt x="1272" y="1558"/>
                      <a:pt x="1272" y="1558"/>
                    </a:cubicBezTo>
                    <a:cubicBezTo>
                      <a:pt x="1272" y="1453"/>
                      <a:pt x="1272" y="1453"/>
                      <a:pt x="1272" y="1453"/>
                    </a:cubicBezTo>
                    <a:cubicBezTo>
                      <a:pt x="2357" y="1453"/>
                      <a:pt x="2357" y="1453"/>
                      <a:pt x="2357" y="1453"/>
                    </a:cubicBezTo>
                    <a:cubicBezTo>
                      <a:pt x="2386" y="1453"/>
                      <a:pt x="2411" y="1435"/>
                      <a:pt x="2411" y="1406"/>
                    </a:cubicBezTo>
                    <a:cubicBezTo>
                      <a:pt x="2411" y="47"/>
                      <a:pt x="2411" y="47"/>
                      <a:pt x="2411" y="47"/>
                    </a:cubicBezTo>
                    <a:cubicBezTo>
                      <a:pt x="2411" y="19"/>
                      <a:pt x="2386" y="0"/>
                      <a:pt x="2357" y="0"/>
                    </a:cubicBezTo>
                    <a:close/>
                    <a:moveTo>
                      <a:pt x="2277" y="1322"/>
                    </a:moveTo>
                    <a:cubicBezTo>
                      <a:pt x="128" y="1322"/>
                      <a:pt x="128" y="1322"/>
                      <a:pt x="128" y="1322"/>
                    </a:cubicBezTo>
                    <a:cubicBezTo>
                      <a:pt x="128" y="133"/>
                      <a:pt x="128" y="133"/>
                      <a:pt x="128" y="133"/>
                    </a:cubicBezTo>
                    <a:cubicBezTo>
                      <a:pt x="2277" y="133"/>
                      <a:pt x="2277" y="133"/>
                      <a:pt x="2277" y="133"/>
                    </a:cubicBezTo>
                    <a:cubicBezTo>
                      <a:pt x="2277" y="1322"/>
                      <a:pt x="2277" y="1322"/>
                      <a:pt x="2277" y="1322"/>
                    </a:cubicBezTo>
                    <a:cubicBezTo>
                      <a:pt x="2277" y="1322"/>
                      <a:pt x="2277" y="1322"/>
                      <a:pt x="2277" y="1322"/>
                    </a:cubicBezTo>
                    <a:close/>
                  </a:path>
                </a:pathLst>
              </a:custGeom>
              <a:solidFill>
                <a:srgbClr val="0096D6"/>
              </a:solidFill>
              <a:ln>
                <a:noFill/>
              </a:ln>
            </p:spPr>
            <p:txBody>
              <a:bodyPr vert="horz" wrap="square" lIns="68580" tIns="102870" rIns="68580" bIns="137160" numCol="1" anchor="ctr"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rPr>
                  <a:t>Create</a:t>
                </a:r>
              </a:p>
            </p:txBody>
          </p:sp>
          <p:sp>
            <p:nvSpPr>
              <p:cNvPr id="66" name="Chevron 52"/>
              <p:cNvSpPr/>
              <p:nvPr/>
            </p:nvSpPr>
            <p:spPr>
              <a:xfrm>
                <a:off x="8784675" y="1349004"/>
                <a:ext cx="149484" cy="540122"/>
              </a:xfrm>
              <a:prstGeom prst="chevron">
                <a:avLst>
                  <a:gd name="adj" fmla="val 62858"/>
                </a:avLst>
              </a:prstGeom>
              <a:solidFill>
                <a:sysClr val="window" lastClr="FFFFFF"/>
              </a:soli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HP Simplified"/>
                </a:endParaRPr>
              </a:p>
            </p:txBody>
          </p:sp>
          <p:sp>
            <p:nvSpPr>
              <p:cNvPr id="67" name="Chevron 53"/>
              <p:cNvSpPr/>
              <p:nvPr/>
            </p:nvSpPr>
            <p:spPr>
              <a:xfrm rot="5400000">
                <a:off x="9489847" y="2045488"/>
                <a:ext cx="149484" cy="540122"/>
              </a:xfrm>
              <a:prstGeom prst="chevron">
                <a:avLst>
                  <a:gd name="adj" fmla="val 62858"/>
                </a:avLst>
              </a:prstGeom>
              <a:solidFill>
                <a:sysClr val="window" lastClr="FFFFFF"/>
              </a:soli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HP Simplified"/>
                </a:endParaRPr>
              </a:p>
            </p:txBody>
          </p:sp>
          <p:sp>
            <p:nvSpPr>
              <p:cNvPr id="68" name="Chevron 54"/>
              <p:cNvSpPr/>
              <p:nvPr/>
            </p:nvSpPr>
            <p:spPr>
              <a:xfrm rot="16200000" flipV="1">
                <a:off x="8077546" y="2045489"/>
                <a:ext cx="149484" cy="540122"/>
              </a:xfrm>
              <a:prstGeom prst="chevron">
                <a:avLst>
                  <a:gd name="adj" fmla="val 62858"/>
                </a:avLst>
              </a:prstGeom>
              <a:solidFill>
                <a:sysClr val="window" lastClr="FFFFFF"/>
              </a:soli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HP Simplified"/>
                </a:endParaRPr>
              </a:p>
            </p:txBody>
          </p:sp>
          <p:sp>
            <p:nvSpPr>
              <p:cNvPr id="69" name="Chevron 55"/>
              <p:cNvSpPr/>
              <p:nvPr/>
            </p:nvSpPr>
            <p:spPr>
              <a:xfrm rot="10800000" flipV="1">
                <a:off x="8784674" y="2752899"/>
                <a:ext cx="149484" cy="540122"/>
              </a:xfrm>
              <a:prstGeom prst="chevron">
                <a:avLst>
                  <a:gd name="adj" fmla="val 62858"/>
                </a:avLst>
              </a:prstGeom>
              <a:solidFill>
                <a:sysClr val="window" lastClr="FFFFFF"/>
              </a:soli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HP Simplified"/>
                </a:endParaRPr>
              </a:p>
            </p:txBody>
          </p:sp>
        </p:grpSp>
      </p:grpSp>
      <p:cxnSp>
        <p:nvCxnSpPr>
          <p:cNvPr id="83" name="Straight Connector 10"/>
          <p:cNvCxnSpPr/>
          <p:nvPr/>
        </p:nvCxnSpPr>
        <p:spPr>
          <a:xfrm>
            <a:off x="4487861" y="3330635"/>
            <a:ext cx="4519401" cy="22322"/>
          </a:xfrm>
          <a:prstGeom prst="line">
            <a:avLst/>
          </a:prstGeom>
          <a:noFill/>
          <a:ln w="9525" cap="flat" cmpd="sng" algn="ctr">
            <a:solidFill>
              <a:srgbClr val="0096D6"/>
            </a:solidFill>
            <a:prstDash val="solid"/>
          </a:ln>
          <a:effectLst/>
        </p:spPr>
      </p:cxnSp>
      <p:sp>
        <p:nvSpPr>
          <p:cNvPr id="84" name="Rectangle 45"/>
          <p:cNvSpPr/>
          <p:nvPr/>
        </p:nvSpPr>
        <p:spPr>
          <a:xfrm>
            <a:off x="6426155" y="3227252"/>
            <a:ext cx="1054311" cy="338554"/>
          </a:xfrm>
          <a:prstGeom prst="rect">
            <a:avLst/>
          </a:prstGeom>
          <a:solidFill>
            <a:sysClr val="window" lastClr="FFFFFF"/>
          </a:solidFill>
          <a:ln w="9525" cap="flat" cmpd="sng" algn="ctr">
            <a:solidFill>
              <a:srgbClr val="0096D6"/>
            </a:solidFill>
            <a:prstDash val="solid"/>
          </a:ln>
          <a:effectLst/>
        </p:spPr>
        <p:txBody>
          <a:bodyPr wrap="square">
            <a:spAutoFit/>
          </a:bodyPr>
          <a:lstStyle/>
          <a:p>
            <a:pPr marL="0" marR="0" lvl="0" indent="-51197" algn="ctr" defTabSz="685800" eaLnBrk="1" fontAlgn="auto" latinLnBrk="0" hangingPunct="1">
              <a:lnSpc>
                <a:spcPct val="100000"/>
              </a:lnSpc>
              <a:spcBef>
                <a:spcPts val="0"/>
              </a:spcBef>
              <a:spcAft>
                <a:spcPts val="400"/>
              </a:spcAft>
              <a:buClrTx/>
              <a:buSzPct val="100000"/>
              <a:buFontTx/>
              <a:buNone/>
              <a:tabLst/>
              <a:defRPr/>
            </a:pPr>
            <a:r>
              <a:rPr kumimoji="0" lang="en-US" sz="800" b="1" i="0" u="none" strike="noStrike" kern="0" cap="none" spc="0" normalizeH="0" baseline="0" noProof="0" dirty="0">
                <a:ln>
                  <a:noFill/>
                </a:ln>
                <a:gradFill>
                  <a:gsLst>
                    <a:gs pos="52222">
                      <a:srgbClr val="535455"/>
                    </a:gs>
                    <a:gs pos="62000">
                      <a:srgbClr val="535455"/>
                    </a:gs>
                  </a:gsLst>
                  <a:lin ang="5400000" scaled="1"/>
                </a:gradFill>
                <a:effectLst/>
                <a:uLnTx/>
                <a:uFillTx/>
                <a:latin typeface="HP Simplified"/>
              </a:rPr>
              <a:t>HP Helion OpenStack</a:t>
            </a:r>
          </a:p>
        </p:txBody>
      </p:sp>
      <p:sp>
        <p:nvSpPr>
          <p:cNvPr id="85" name="Rectangle 66"/>
          <p:cNvSpPr/>
          <p:nvPr/>
        </p:nvSpPr>
        <p:spPr>
          <a:xfrm>
            <a:off x="6149112" y="1847915"/>
            <a:ext cx="1608421" cy="213585"/>
          </a:xfrm>
          <a:prstGeom prst="rect">
            <a:avLst/>
          </a:prstGeom>
          <a:solidFill>
            <a:sysClr val="window" lastClr="FFFFFF"/>
          </a:solidFill>
          <a:ln w="9525" cap="flat" cmpd="sng" algn="ctr">
            <a:solidFill>
              <a:srgbClr val="0096D6"/>
            </a:solidFill>
            <a:prstDash val="solid"/>
          </a:ln>
          <a:effectLst/>
        </p:spPr>
        <p:txBody>
          <a:bodyPr wrap="square">
            <a:spAutoFit/>
          </a:bodyPr>
          <a:lstStyle/>
          <a:p>
            <a:pPr marL="0" marR="0" lvl="0" indent="-51197" algn="ctr" defTabSz="685800" eaLnBrk="1" fontAlgn="auto" latinLnBrk="0" hangingPunct="1">
              <a:lnSpc>
                <a:spcPct val="100000"/>
              </a:lnSpc>
              <a:spcBef>
                <a:spcPts val="0"/>
              </a:spcBef>
              <a:spcAft>
                <a:spcPts val="400"/>
              </a:spcAft>
              <a:buClrTx/>
              <a:buSzPct val="100000"/>
              <a:buFontTx/>
              <a:buNone/>
              <a:tabLst/>
              <a:defRPr/>
            </a:pPr>
            <a:r>
              <a:rPr kumimoji="0" lang="en-US" sz="800" b="1" i="0" u="none" strike="noStrike" kern="0" cap="none" spc="0" normalizeH="0" baseline="0" noProof="0" dirty="0" smtClean="0">
                <a:ln>
                  <a:noFill/>
                </a:ln>
                <a:gradFill>
                  <a:gsLst>
                    <a:gs pos="52222">
                      <a:srgbClr val="535455"/>
                    </a:gs>
                    <a:gs pos="62000">
                      <a:srgbClr val="535455"/>
                    </a:gs>
                  </a:gsLst>
                  <a:lin ang="5400000" scaled="1"/>
                </a:gradFill>
                <a:effectLst/>
                <a:uLnTx/>
                <a:uFillTx/>
                <a:latin typeface="HP Simplified"/>
              </a:rPr>
              <a:t>HP Helion</a:t>
            </a:r>
            <a:r>
              <a:rPr kumimoji="0" lang="zh-CN" altLang="en-US" sz="800" b="1" i="0" u="none" strike="noStrike" kern="0" cap="none" spc="0" normalizeH="0" baseline="0" noProof="0" dirty="0" smtClean="0">
                <a:ln>
                  <a:noFill/>
                </a:ln>
                <a:gradFill>
                  <a:gsLst>
                    <a:gs pos="52222">
                      <a:srgbClr val="535455"/>
                    </a:gs>
                    <a:gs pos="62000">
                      <a:srgbClr val="535455"/>
                    </a:gs>
                  </a:gsLst>
                  <a:lin ang="5400000" scaled="1"/>
                </a:gradFill>
                <a:effectLst/>
                <a:uLnTx/>
                <a:uFillTx/>
                <a:latin typeface="HP Simplified"/>
              </a:rPr>
              <a:t>开发者平台</a:t>
            </a:r>
            <a:endParaRPr kumimoji="0" lang="en-US" sz="800" b="1" i="0" u="none" strike="noStrike" kern="0" cap="none" spc="0" normalizeH="0" baseline="0" noProof="0" dirty="0">
              <a:ln>
                <a:noFill/>
              </a:ln>
              <a:gradFill>
                <a:gsLst>
                  <a:gs pos="52222">
                    <a:srgbClr val="535455"/>
                  </a:gs>
                  <a:gs pos="62000">
                    <a:srgbClr val="535455"/>
                  </a:gs>
                </a:gsLst>
                <a:lin ang="5400000" scaled="1"/>
              </a:gradFill>
              <a:effectLst/>
              <a:uLnTx/>
              <a:uFillTx/>
              <a:latin typeface="HP Simplified"/>
            </a:endParaRPr>
          </a:p>
        </p:txBody>
      </p:sp>
      <p:grpSp>
        <p:nvGrpSpPr>
          <p:cNvPr id="86" name="Group 26"/>
          <p:cNvGrpSpPr/>
          <p:nvPr/>
        </p:nvGrpSpPr>
        <p:grpSpPr>
          <a:xfrm>
            <a:off x="6124024" y="2103181"/>
            <a:ext cx="1640731" cy="1102366"/>
            <a:chOff x="7780129" y="1468688"/>
            <a:chExt cx="2187643" cy="1469822"/>
          </a:xfrm>
        </p:grpSpPr>
        <p:sp>
          <p:nvSpPr>
            <p:cNvPr id="87" name="Donut 59"/>
            <p:cNvSpPr/>
            <p:nvPr/>
          </p:nvSpPr>
          <p:spPr>
            <a:xfrm>
              <a:off x="8288892" y="1504168"/>
              <a:ext cx="1136311" cy="1136311"/>
            </a:xfrm>
            <a:prstGeom prst="donut">
              <a:avLst>
                <a:gd name="adj" fmla="val 22742"/>
              </a:avLst>
            </a:prstGeom>
            <a:solidFill>
              <a:srgbClr val="0096D6"/>
            </a:soli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endParaRPr>
            </a:p>
          </p:txBody>
        </p:sp>
        <p:sp>
          <p:nvSpPr>
            <p:cNvPr id="88" name="Chevron 62"/>
            <p:cNvSpPr/>
            <p:nvPr/>
          </p:nvSpPr>
          <p:spPr>
            <a:xfrm>
              <a:off x="8810369" y="1468688"/>
              <a:ext cx="93357" cy="337322"/>
            </a:xfrm>
            <a:prstGeom prst="chevron">
              <a:avLst>
                <a:gd name="adj" fmla="val 62858"/>
              </a:avLst>
            </a:prstGeom>
            <a:solidFill>
              <a:sysClr val="window" lastClr="FFFFFF"/>
            </a:soli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HP Simplified"/>
              </a:endParaRPr>
            </a:p>
          </p:txBody>
        </p:sp>
        <p:sp>
          <p:nvSpPr>
            <p:cNvPr id="89" name="Chevron 68"/>
            <p:cNvSpPr/>
            <p:nvPr/>
          </p:nvSpPr>
          <p:spPr>
            <a:xfrm rot="7200000">
              <a:off x="9194134" y="2078234"/>
              <a:ext cx="93357" cy="337322"/>
            </a:xfrm>
            <a:prstGeom prst="chevron">
              <a:avLst>
                <a:gd name="adj" fmla="val 62858"/>
              </a:avLst>
            </a:prstGeom>
            <a:solidFill>
              <a:sysClr val="window" lastClr="FFFFFF"/>
            </a:soli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HP Simplified"/>
              </a:endParaRPr>
            </a:p>
          </p:txBody>
        </p:sp>
        <p:sp>
          <p:nvSpPr>
            <p:cNvPr id="90" name="Chevron 71"/>
            <p:cNvSpPr/>
            <p:nvPr/>
          </p:nvSpPr>
          <p:spPr>
            <a:xfrm rot="14400000">
              <a:off x="8395400" y="2078233"/>
              <a:ext cx="93357" cy="337322"/>
            </a:xfrm>
            <a:prstGeom prst="chevron">
              <a:avLst>
                <a:gd name="adj" fmla="val 62858"/>
              </a:avLst>
            </a:prstGeom>
            <a:solidFill>
              <a:sysClr val="window" lastClr="FFFFFF"/>
            </a:soli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HP Simplified"/>
              </a:endParaRPr>
            </a:p>
          </p:txBody>
        </p:sp>
        <p:sp>
          <p:nvSpPr>
            <p:cNvPr id="91" name="Rectangle 19"/>
            <p:cNvSpPr/>
            <p:nvPr/>
          </p:nvSpPr>
          <p:spPr>
            <a:xfrm>
              <a:off x="9439421" y="1721260"/>
              <a:ext cx="528351" cy="287259"/>
            </a:xfrm>
            <a:prstGeom prst="rect">
              <a:avLst/>
            </a:prstGeom>
          </p:spPr>
          <p:txBody>
            <a:bodyPr wrap="non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rPr>
                <a:t>开发</a:t>
              </a:r>
              <a:endParaRPr kumimoji="0" 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endParaRPr>
            </a:p>
          </p:txBody>
        </p:sp>
        <p:sp>
          <p:nvSpPr>
            <p:cNvPr id="92" name="Rectangle 73"/>
            <p:cNvSpPr/>
            <p:nvPr/>
          </p:nvSpPr>
          <p:spPr>
            <a:xfrm>
              <a:off x="8597148" y="2651251"/>
              <a:ext cx="519800" cy="287259"/>
            </a:xfrm>
            <a:prstGeom prst="rect">
              <a:avLst/>
            </a:prstGeom>
          </p:spPr>
          <p:txBody>
            <a:bodyPr wrap="non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rPr>
                <a:t>部署</a:t>
              </a:r>
              <a:endParaRPr kumimoji="0" 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endParaRPr>
            </a:p>
          </p:txBody>
        </p:sp>
        <p:sp>
          <p:nvSpPr>
            <p:cNvPr id="93" name="Rectangle 74"/>
            <p:cNvSpPr/>
            <p:nvPr/>
          </p:nvSpPr>
          <p:spPr>
            <a:xfrm>
              <a:off x="7780129" y="1721260"/>
              <a:ext cx="519800" cy="287259"/>
            </a:xfrm>
            <a:prstGeom prst="rect">
              <a:avLst/>
            </a:prstGeom>
          </p:spPr>
          <p:txBody>
            <a:bodyPr wrap="non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rPr>
                <a:t>交付</a:t>
              </a:r>
              <a:endParaRPr kumimoji="0" lang="en-US" sz="800" b="0" i="0" u="none" strike="noStrike" kern="0" cap="none" spc="0" normalizeH="0" baseline="0" noProof="0" dirty="0" smtClean="0">
                <a:ln>
                  <a:noFill/>
                </a:ln>
                <a:gradFill>
                  <a:gsLst>
                    <a:gs pos="97345">
                      <a:prstClr val="black">
                        <a:lumMod val="75000"/>
                        <a:lumOff val="25000"/>
                      </a:prstClr>
                    </a:gs>
                    <a:gs pos="87222">
                      <a:prstClr val="black">
                        <a:lumMod val="75000"/>
                        <a:lumOff val="25000"/>
                      </a:prstClr>
                    </a:gs>
                  </a:gsLst>
                  <a:lin ang="5400000" scaled="1"/>
                </a:gradFill>
                <a:effectLst/>
                <a:uLnTx/>
                <a:uFillTx/>
                <a:latin typeface="HP Simplified"/>
              </a:endParaRPr>
            </a:p>
          </p:txBody>
        </p:sp>
      </p:grpSp>
    </p:spTree>
    <p:extLst>
      <p:ext uri="{BB962C8B-B14F-4D97-AF65-F5344CB8AC3E}">
        <p14:creationId xmlns:p14="http://schemas.microsoft.com/office/powerpoint/2010/main" val="982797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ea typeface="+mn-ea"/>
                <a:cs typeface="Arial" panose="020B0604020202020204" pitchFamily="34" charset="0"/>
              </a:rPr>
              <a:t>Helion</a:t>
            </a:r>
            <a:r>
              <a:rPr lang="zh-CN" altLang="en-US" sz="3200" dirty="0" smtClean="0">
                <a:ea typeface="+mn-ea"/>
                <a:cs typeface="Arial" panose="020B0604020202020204" pitchFamily="34" charset="0"/>
              </a:rPr>
              <a:t> </a:t>
            </a:r>
            <a:r>
              <a:rPr lang="en-US" altLang="zh-CN" sz="3200" dirty="0" smtClean="0">
                <a:ea typeface="+mn-ea"/>
                <a:cs typeface="Arial" panose="020B0604020202020204" pitchFamily="34" charset="0"/>
              </a:rPr>
              <a:t>Openstack </a:t>
            </a:r>
            <a:r>
              <a:rPr lang="zh-CN" altLang="en-US" sz="3200" dirty="0" smtClean="0">
                <a:ea typeface="+mn-ea"/>
                <a:cs typeface="Arial" panose="020B0604020202020204" pitchFamily="34" charset="0"/>
              </a:rPr>
              <a:t>以云原生应用为中心</a:t>
            </a:r>
            <a:endParaRPr lang="en-US" sz="3200" dirty="0">
              <a:latin typeface="+mn-ea"/>
              <a:ea typeface="+mn-ea"/>
            </a:endParaRPr>
          </a:p>
        </p:txBody>
      </p:sp>
      <p:grpSp>
        <p:nvGrpSpPr>
          <p:cNvPr id="28" name="Group 10"/>
          <p:cNvGrpSpPr/>
          <p:nvPr/>
        </p:nvGrpSpPr>
        <p:grpSpPr>
          <a:xfrm>
            <a:off x="6186885" y="3723526"/>
            <a:ext cx="2928995" cy="2085049"/>
            <a:chOff x="6215004" y="2620301"/>
            <a:chExt cx="2928995" cy="2085049"/>
          </a:xfrm>
        </p:grpSpPr>
        <p:sp>
          <p:nvSpPr>
            <p:cNvPr id="29" name="Rectangle 6"/>
            <p:cNvSpPr/>
            <p:nvPr/>
          </p:nvSpPr>
          <p:spPr>
            <a:xfrm>
              <a:off x="6215004" y="3151685"/>
              <a:ext cx="2928995" cy="1553665"/>
            </a:xfrm>
            <a:prstGeom prst="rect">
              <a:avLst/>
            </a:prstGeom>
            <a:noFill/>
            <a:ln w="9525" cap="flat" cmpd="sng" algn="ctr">
              <a:noFill/>
              <a:prstDash val="solid"/>
            </a:ln>
            <a:effectLst/>
          </p:spPr>
          <p:txBody>
            <a:bodyPr tIns="137160" rtlCol="0" anchor="t"/>
            <a:lstStyle/>
            <a:p>
              <a:pPr marL="0" marR="0" lvl="0" indent="0" defTabSz="685494" eaLnBrk="1" fontAlgn="auto" latinLnBrk="0" hangingPunct="1">
                <a:lnSpc>
                  <a:spcPct val="100000"/>
                </a:lnSpc>
                <a:spcBef>
                  <a:spcPts val="0"/>
                </a:spcBef>
                <a:spcAft>
                  <a:spcPts val="600"/>
                </a:spcAft>
                <a:buClrTx/>
                <a:buSzTx/>
                <a:buFontTx/>
                <a:buNone/>
                <a:tabLst/>
                <a:defRPr/>
              </a:pPr>
              <a:r>
                <a:rPr kumimoji="0" lang="zh-CN" altLang="en-US" sz="1400" b="0" i="0" u="none" strike="noStrike" kern="0" cap="none" spc="0" normalizeH="0" baseline="0" noProof="0" dirty="0" smtClean="0">
                  <a:ln>
                    <a:noFill/>
                  </a:ln>
                  <a:solidFill>
                    <a:prstClr val="black"/>
                  </a:solidFill>
                  <a:effectLst/>
                  <a:uLnTx/>
                  <a:uFillTx/>
                  <a:latin typeface="HP Simplified"/>
                </a:rPr>
                <a:t>满足企业级要求的混和云平台</a:t>
              </a:r>
              <a:endParaRPr kumimoji="0" lang="en-US" altLang="zh-CN" sz="1400" b="0" i="0" u="none" strike="noStrike" kern="0" cap="none" spc="0" normalizeH="0" baseline="0" noProof="0" dirty="0" smtClean="0">
                <a:ln>
                  <a:noFill/>
                </a:ln>
                <a:solidFill>
                  <a:prstClr val="black"/>
                </a:solidFill>
                <a:effectLst/>
                <a:uLnTx/>
                <a:uFillTx/>
                <a:latin typeface="HP Simplified"/>
              </a:endParaRPr>
            </a:p>
            <a:p>
              <a:pPr marL="0" marR="0" lvl="0" indent="0" defTabSz="685494" eaLnBrk="1" fontAlgn="auto" latinLnBrk="0" hangingPunct="1">
                <a:lnSpc>
                  <a:spcPct val="100000"/>
                </a:lnSpc>
                <a:spcBef>
                  <a:spcPts val="0"/>
                </a:spcBef>
                <a:spcAft>
                  <a:spcPts val="600"/>
                </a:spcAft>
                <a:buClrTx/>
                <a:buSzTx/>
                <a:buFontTx/>
                <a:buNone/>
                <a:tabLst/>
                <a:defRPr/>
              </a:pPr>
              <a:r>
                <a:rPr lang="zh-CN" altLang="en-US" sz="1400" kern="0" dirty="0" smtClean="0">
                  <a:solidFill>
                    <a:prstClr val="black"/>
                  </a:solidFill>
                  <a:latin typeface="HP Simplified"/>
                </a:rPr>
                <a:t>自动化</a:t>
              </a:r>
              <a:r>
                <a:rPr lang="en-US" altLang="zh-CN" sz="1400" kern="0" dirty="0" smtClean="0">
                  <a:solidFill>
                    <a:prstClr val="black"/>
                  </a:solidFill>
                  <a:latin typeface="HP Simplified"/>
                </a:rPr>
                <a:t>Patch</a:t>
              </a:r>
              <a:r>
                <a:rPr lang="zh-CN" altLang="en-US" sz="1400" kern="0" dirty="0" smtClean="0">
                  <a:solidFill>
                    <a:prstClr val="black"/>
                  </a:solidFill>
                  <a:latin typeface="HP Simplified"/>
                </a:rPr>
                <a:t>和</a:t>
              </a:r>
              <a:r>
                <a:rPr lang="en-US" altLang="zh-CN" sz="1400" kern="0" dirty="0" smtClean="0">
                  <a:solidFill>
                    <a:prstClr val="black"/>
                  </a:solidFill>
                  <a:latin typeface="HP Simplified"/>
                </a:rPr>
                <a:t>Release</a:t>
              </a:r>
              <a:r>
                <a:rPr lang="zh-CN" altLang="en-US" sz="1400" kern="0" dirty="0" smtClean="0">
                  <a:solidFill>
                    <a:prstClr val="black"/>
                  </a:solidFill>
                  <a:latin typeface="HP Simplified"/>
                </a:rPr>
                <a:t>管理</a:t>
              </a:r>
              <a:endParaRPr lang="en-US" altLang="zh-CN" sz="1400" kern="0" dirty="0" smtClean="0">
                <a:solidFill>
                  <a:prstClr val="black"/>
                </a:solidFill>
                <a:latin typeface="HP Simplified"/>
              </a:endParaRPr>
            </a:p>
            <a:p>
              <a:pPr marL="0" marR="0" lvl="0" indent="0" defTabSz="685494" eaLnBrk="1" fontAlgn="auto" latinLnBrk="0" hangingPunct="1">
                <a:lnSpc>
                  <a:spcPct val="100000"/>
                </a:lnSpc>
                <a:spcBef>
                  <a:spcPts val="0"/>
                </a:spcBef>
                <a:spcAft>
                  <a:spcPts val="600"/>
                </a:spcAft>
                <a:buClrTx/>
                <a:buSzTx/>
                <a:buFontTx/>
                <a:buNone/>
                <a:tabLst/>
                <a:defRPr/>
              </a:pPr>
              <a:r>
                <a:rPr kumimoji="0" lang="zh-CN" altLang="en-US" sz="1400" b="0" i="0" u="none" strike="noStrike" kern="0" cap="none" spc="0" normalizeH="0" baseline="0" noProof="0" dirty="0" smtClean="0">
                  <a:ln>
                    <a:noFill/>
                  </a:ln>
                  <a:solidFill>
                    <a:prstClr val="black"/>
                  </a:solidFill>
                  <a:effectLst/>
                  <a:uLnTx/>
                  <a:uFillTx/>
                  <a:latin typeface="HP Simplified"/>
                </a:rPr>
                <a:t>基于基础设施和应用模型的标准化</a:t>
              </a:r>
              <a:endParaRPr kumimoji="0" lang="en-US" altLang="zh-CN" sz="1400" b="0" i="0" u="none" strike="noStrike" kern="0" cap="none" spc="0" normalizeH="0" baseline="0" noProof="0" dirty="0" smtClean="0">
                <a:ln>
                  <a:noFill/>
                </a:ln>
                <a:solidFill>
                  <a:prstClr val="black"/>
                </a:solidFill>
                <a:effectLst/>
                <a:uLnTx/>
                <a:uFillTx/>
                <a:latin typeface="HP Simplified"/>
              </a:endParaRPr>
            </a:p>
            <a:p>
              <a:pPr marL="0" marR="0" lvl="0" indent="0" defTabSz="685494" eaLnBrk="1" fontAlgn="auto" latinLnBrk="0" hangingPunct="1">
                <a:lnSpc>
                  <a:spcPct val="100000"/>
                </a:lnSpc>
                <a:spcBef>
                  <a:spcPts val="0"/>
                </a:spcBef>
                <a:spcAft>
                  <a:spcPts val="600"/>
                </a:spcAft>
                <a:buClrTx/>
                <a:buSzTx/>
                <a:buFontTx/>
                <a:buNone/>
                <a:tabLst/>
                <a:defRPr/>
              </a:pPr>
              <a:r>
                <a:rPr lang="zh-CN" altLang="en-US" sz="1400" kern="0" dirty="0" smtClean="0">
                  <a:solidFill>
                    <a:prstClr val="black"/>
                  </a:solidFill>
                  <a:latin typeface="HP Simplified"/>
                </a:rPr>
                <a:t>从小到大规模扩展的成本效益</a:t>
              </a:r>
              <a:endParaRPr lang="en-US" altLang="zh-CN" sz="1400" kern="0" dirty="0" smtClean="0">
                <a:solidFill>
                  <a:prstClr val="black"/>
                </a:solidFill>
                <a:latin typeface="HP Simplified"/>
              </a:endParaRPr>
            </a:p>
          </p:txBody>
        </p:sp>
        <p:sp>
          <p:nvSpPr>
            <p:cNvPr id="30" name="Rounded Rectangle 28"/>
            <p:cNvSpPr/>
            <p:nvPr/>
          </p:nvSpPr>
          <p:spPr>
            <a:xfrm>
              <a:off x="6215005" y="2620301"/>
              <a:ext cx="2743200" cy="531383"/>
            </a:xfrm>
            <a:prstGeom prst="roundRect">
              <a:avLst/>
            </a:prstGeom>
            <a:solidFill>
              <a:srgbClr val="0096D6"/>
            </a:solidFill>
            <a:ln w="9525" cap="flat" cmpd="sng" algn="ctr">
              <a:noFill/>
              <a:prstDash val="solid"/>
            </a:ln>
            <a:effectLst/>
          </p:spPr>
          <p:txBody>
            <a:bodyPr rtlCol="0" anchor="ctr"/>
            <a:lstStyle/>
            <a:p>
              <a:pPr marL="0" marR="0" lvl="0" indent="0" algn="ctr" defTabSz="685494" eaLnBrk="1" fontAlgn="auto" latinLnBrk="0" hangingPunct="1">
                <a:lnSpc>
                  <a:spcPct val="100000"/>
                </a:lnSpc>
                <a:spcBef>
                  <a:spcPts val="0"/>
                </a:spcBef>
                <a:spcAft>
                  <a:spcPts val="0"/>
                </a:spcAft>
                <a:buClrTx/>
                <a:buSzTx/>
                <a:buFontTx/>
                <a:buNone/>
                <a:tabLst/>
                <a:defRPr/>
              </a:pPr>
              <a:r>
                <a:rPr kumimoji="0" lang="en-US" sz="1425" b="1" i="0" u="none" strike="noStrike" kern="0" cap="none" spc="0" normalizeH="0" baseline="0" noProof="0" dirty="0" smtClean="0">
                  <a:ln>
                    <a:noFill/>
                  </a:ln>
                  <a:solidFill>
                    <a:prstClr val="white"/>
                  </a:solidFill>
                  <a:effectLst/>
                  <a:uLnTx/>
                  <a:uFillTx/>
                  <a:latin typeface="HP Simplified"/>
                </a:rPr>
                <a:t>HP Helion OpenStack</a:t>
              </a:r>
            </a:p>
          </p:txBody>
        </p:sp>
      </p:grpSp>
      <p:sp>
        <p:nvSpPr>
          <p:cNvPr id="31" name="TextBox 1"/>
          <p:cNvSpPr txBox="1"/>
          <p:nvPr/>
        </p:nvSpPr>
        <p:spPr>
          <a:xfrm>
            <a:off x="6982280" y="2011059"/>
            <a:ext cx="2133600" cy="922033"/>
          </a:xfrm>
          <a:prstGeom prst="rect">
            <a:avLst/>
          </a:prstGeom>
          <a:noFill/>
        </p:spPr>
        <p:txBody>
          <a:bodyPr wrap="square" lIns="91426" tIns="45713" rIns="91426" bIns="45713" rtlCol="0">
            <a:spAutoFit/>
          </a:bodyPr>
          <a:lstStyle/>
          <a:p>
            <a:pPr defTabSz="430139">
              <a:spcAft>
                <a:spcPts val="400"/>
              </a:spcAft>
              <a:buSzPct val="100000"/>
            </a:pPr>
            <a:r>
              <a:rPr lang="zh-CN" altLang="en-US" sz="1575" dirty="0" smtClean="0">
                <a:solidFill>
                  <a:srgbClr val="000000"/>
                </a:solidFill>
                <a:latin typeface="HP Simplified"/>
                <a:cs typeface="HP Simplified" pitchFamily="34" charset="0"/>
              </a:rPr>
              <a:t>可移植</a:t>
            </a:r>
            <a:endParaRPr lang="en-US" altLang="zh-CN" sz="1575" dirty="0" smtClean="0">
              <a:solidFill>
                <a:srgbClr val="000000"/>
              </a:solidFill>
              <a:latin typeface="HP Simplified"/>
              <a:cs typeface="HP Simplified" pitchFamily="34" charset="0"/>
            </a:endParaRPr>
          </a:p>
          <a:p>
            <a:pPr defTabSz="430139">
              <a:spcAft>
                <a:spcPts val="400"/>
              </a:spcAft>
              <a:buSzPct val="100000"/>
            </a:pPr>
            <a:r>
              <a:rPr lang="zh-CN" altLang="en-US" sz="1575" dirty="0">
                <a:solidFill>
                  <a:srgbClr val="000000"/>
                </a:solidFill>
                <a:latin typeface="HP Simplified"/>
                <a:cs typeface="HP Simplified" pitchFamily="34" charset="0"/>
              </a:rPr>
              <a:t>易</a:t>
            </a:r>
            <a:r>
              <a:rPr lang="zh-CN" altLang="en-US" sz="1575" dirty="0" smtClean="0">
                <a:solidFill>
                  <a:srgbClr val="000000"/>
                </a:solidFill>
                <a:latin typeface="HP Simplified"/>
                <a:cs typeface="HP Simplified" pitchFamily="34" charset="0"/>
              </a:rPr>
              <a:t>管理</a:t>
            </a:r>
            <a:endParaRPr lang="en-US" altLang="zh-CN" sz="1575" dirty="0" smtClean="0">
              <a:solidFill>
                <a:srgbClr val="000000"/>
              </a:solidFill>
              <a:latin typeface="HP Simplified"/>
              <a:cs typeface="HP Simplified" pitchFamily="34" charset="0"/>
            </a:endParaRPr>
          </a:p>
          <a:p>
            <a:pPr defTabSz="430139">
              <a:spcAft>
                <a:spcPts val="400"/>
              </a:spcAft>
              <a:buSzPct val="100000"/>
            </a:pPr>
            <a:r>
              <a:rPr lang="zh-CN" altLang="en-US" sz="1575" dirty="0" smtClean="0">
                <a:solidFill>
                  <a:srgbClr val="000000"/>
                </a:solidFill>
                <a:latin typeface="HP Simplified"/>
                <a:cs typeface="HP Simplified" pitchFamily="34" charset="0"/>
              </a:rPr>
              <a:t>可扩展</a:t>
            </a:r>
            <a:endParaRPr lang="en-US" altLang="zh-CN" sz="1575" dirty="0" smtClean="0">
              <a:solidFill>
                <a:srgbClr val="000000"/>
              </a:solidFill>
              <a:latin typeface="HP Simplified"/>
              <a:cs typeface="HP Simplified" pitchFamily="34" charset="0"/>
            </a:endParaRPr>
          </a:p>
        </p:txBody>
      </p:sp>
      <p:grpSp>
        <p:nvGrpSpPr>
          <p:cNvPr id="32" name="Group 9"/>
          <p:cNvGrpSpPr/>
          <p:nvPr/>
        </p:nvGrpSpPr>
        <p:grpSpPr>
          <a:xfrm>
            <a:off x="3194797" y="3751962"/>
            <a:ext cx="2743201" cy="1865478"/>
            <a:chOff x="3222923" y="2648764"/>
            <a:chExt cx="2743200" cy="1865478"/>
          </a:xfrm>
        </p:grpSpPr>
        <p:sp>
          <p:nvSpPr>
            <p:cNvPr id="33" name="Rectangle 17"/>
            <p:cNvSpPr/>
            <p:nvPr/>
          </p:nvSpPr>
          <p:spPr>
            <a:xfrm>
              <a:off x="3222923" y="3151685"/>
              <a:ext cx="2555549" cy="1362557"/>
            </a:xfrm>
            <a:prstGeom prst="rect">
              <a:avLst/>
            </a:prstGeom>
            <a:noFill/>
            <a:ln w="9525" cap="flat" cmpd="sng" algn="ctr">
              <a:noFill/>
              <a:prstDash val="solid"/>
            </a:ln>
            <a:effectLst/>
          </p:spPr>
          <p:txBody>
            <a:bodyPr tIns="137160" rtlCol="0" anchor="t"/>
            <a:lstStyle/>
            <a:p>
              <a:pPr marL="0" marR="0" lvl="0" indent="0" defTabSz="685494" eaLnBrk="1" fontAlgn="auto" latinLnBrk="0" hangingPunct="1">
                <a:lnSpc>
                  <a:spcPct val="100000"/>
                </a:lnSpc>
                <a:spcBef>
                  <a:spcPts val="0"/>
                </a:spcBef>
                <a:spcAft>
                  <a:spcPts val="600"/>
                </a:spcAft>
                <a:buClrTx/>
                <a:buSzTx/>
                <a:buFontTx/>
                <a:buNone/>
                <a:tabLst/>
                <a:defRPr/>
              </a:pPr>
              <a:r>
                <a:rPr kumimoji="0" lang="zh-CN" altLang="en-US" sz="1400" b="0" i="0" u="none" strike="noStrike" kern="0" cap="none" spc="0" normalizeH="0" baseline="0" noProof="0" dirty="0" smtClean="0">
                  <a:ln>
                    <a:noFill/>
                  </a:ln>
                  <a:solidFill>
                    <a:prstClr val="black"/>
                  </a:solidFill>
                  <a:effectLst/>
                  <a:uLnTx/>
                  <a:uFillTx/>
                  <a:latin typeface="HP Simplified"/>
                </a:rPr>
                <a:t>大规模测试和强化</a:t>
              </a:r>
              <a:endParaRPr kumimoji="0" lang="en-US" altLang="zh-CN" sz="1400" b="0" i="0" u="none" strike="noStrike" kern="0" cap="none" spc="0" normalizeH="0" baseline="0" noProof="0" dirty="0" smtClean="0">
                <a:ln>
                  <a:noFill/>
                </a:ln>
                <a:solidFill>
                  <a:prstClr val="black"/>
                </a:solidFill>
                <a:effectLst/>
                <a:uLnTx/>
                <a:uFillTx/>
                <a:latin typeface="HP Simplified"/>
              </a:endParaRPr>
            </a:p>
            <a:p>
              <a:pPr marL="0" marR="0" lvl="0" indent="0" defTabSz="685494" eaLnBrk="1" fontAlgn="auto" latinLnBrk="0" hangingPunct="1">
                <a:lnSpc>
                  <a:spcPct val="100000"/>
                </a:lnSpc>
                <a:spcBef>
                  <a:spcPts val="0"/>
                </a:spcBef>
                <a:spcAft>
                  <a:spcPts val="600"/>
                </a:spcAft>
                <a:buClrTx/>
                <a:buSzTx/>
                <a:buFontTx/>
                <a:buNone/>
                <a:tabLst/>
                <a:defRPr/>
              </a:pPr>
              <a:r>
                <a:rPr kumimoji="0" lang="zh-CN" altLang="en-US" sz="1400" b="0" i="0" u="none" strike="noStrike" kern="0" cap="none" spc="0" normalizeH="0" baseline="0" noProof="0" dirty="0" smtClean="0">
                  <a:ln>
                    <a:noFill/>
                  </a:ln>
                  <a:solidFill>
                    <a:prstClr val="black"/>
                  </a:solidFill>
                  <a:effectLst/>
                  <a:uLnTx/>
                  <a:uFillTx/>
                  <a:latin typeface="HP Simplified"/>
                </a:rPr>
                <a:t>融合架构的增强和集成</a:t>
              </a:r>
              <a:endParaRPr kumimoji="0" lang="en-US" altLang="zh-CN" sz="1400" b="0" i="0" u="none" strike="noStrike" kern="0" cap="none" spc="0" normalizeH="0" baseline="0" noProof="0" dirty="0" smtClean="0">
                <a:ln>
                  <a:noFill/>
                </a:ln>
                <a:solidFill>
                  <a:prstClr val="black"/>
                </a:solidFill>
                <a:effectLst/>
                <a:uLnTx/>
                <a:uFillTx/>
                <a:latin typeface="HP Simplified"/>
              </a:endParaRPr>
            </a:p>
            <a:p>
              <a:pPr marL="0" marR="0" lvl="0" indent="0" defTabSz="685494" eaLnBrk="1" fontAlgn="auto" latinLnBrk="0" hangingPunct="1">
                <a:lnSpc>
                  <a:spcPct val="100000"/>
                </a:lnSpc>
                <a:spcBef>
                  <a:spcPts val="0"/>
                </a:spcBef>
                <a:spcAft>
                  <a:spcPts val="600"/>
                </a:spcAft>
                <a:buClrTx/>
                <a:buSzTx/>
                <a:buFontTx/>
                <a:buNone/>
                <a:tabLst/>
                <a:defRPr/>
              </a:pPr>
              <a:r>
                <a:rPr lang="zh-CN" altLang="en-US" sz="1400" kern="0" dirty="0" smtClean="0">
                  <a:solidFill>
                    <a:prstClr val="black"/>
                  </a:solidFill>
                  <a:latin typeface="HP Simplified"/>
                </a:rPr>
                <a:t>专注于安全</a:t>
              </a:r>
              <a:endParaRPr lang="en-US" altLang="zh-CN" sz="1400" kern="0" dirty="0" smtClean="0">
                <a:solidFill>
                  <a:prstClr val="black"/>
                </a:solidFill>
                <a:latin typeface="HP Simplified"/>
              </a:endParaRPr>
            </a:p>
            <a:p>
              <a:pPr marL="0" marR="0" lvl="0" indent="0" defTabSz="685494" eaLnBrk="1" fontAlgn="auto" latinLnBrk="0" hangingPunct="1">
                <a:lnSpc>
                  <a:spcPct val="100000"/>
                </a:lnSpc>
                <a:spcBef>
                  <a:spcPts val="0"/>
                </a:spcBef>
                <a:spcAft>
                  <a:spcPts val="600"/>
                </a:spcAft>
                <a:buClrTx/>
                <a:buSzTx/>
                <a:buFontTx/>
                <a:buNone/>
                <a:tabLst/>
                <a:defRPr/>
              </a:pPr>
              <a:r>
                <a:rPr lang="zh-CN" altLang="en-US" sz="1400" kern="0" dirty="0">
                  <a:solidFill>
                    <a:prstClr val="black"/>
                  </a:solidFill>
                  <a:latin typeface="HP Simplified"/>
                </a:rPr>
                <a:t>满足</a:t>
              </a:r>
              <a:r>
                <a:rPr kumimoji="0" lang="zh-CN" altLang="en-US" sz="1400" b="0" i="0" u="none" strike="noStrike" kern="0" cap="none" spc="0" normalizeH="0" baseline="0" noProof="0" dirty="0" smtClean="0">
                  <a:ln>
                    <a:noFill/>
                  </a:ln>
                  <a:solidFill>
                    <a:prstClr val="black"/>
                  </a:solidFill>
                  <a:effectLst/>
                  <a:uLnTx/>
                  <a:uFillTx/>
                  <a:latin typeface="HP Simplified"/>
                </a:rPr>
                <a:t>企业级需求</a:t>
              </a:r>
              <a:endParaRPr kumimoji="0" lang="en-US" sz="1400" b="0" i="0" u="none" strike="noStrike" kern="0" cap="none" spc="0" normalizeH="0" baseline="0" noProof="0" dirty="0" smtClean="0">
                <a:ln>
                  <a:noFill/>
                </a:ln>
                <a:solidFill>
                  <a:prstClr val="black"/>
                </a:solidFill>
                <a:effectLst/>
                <a:uLnTx/>
                <a:uFillTx/>
                <a:latin typeface="HP Simplified"/>
              </a:endParaRPr>
            </a:p>
            <a:p>
              <a:pPr marL="0" marR="0" lvl="0" indent="0" defTabSz="68549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HP Simplified"/>
              </a:endParaRPr>
            </a:p>
          </p:txBody>
        </p:sp>
        <p:sp>
          <p:nvSpPr>
            <p:cNvPr id="34" name="Pentagon 27"/>
            <p:cNvSpPr/>
            <p:nvPr/>
          </p:nvSpPr>
          <p:spPr>
            <a:xfrm>
              <a:off x="3222923" y="2648764"/>
              <a:ext cx="2743200" cy="502920"/>
            </a:xfrm>
            <a:prstGeom prst="homePlate">
              <a:avLst/>
            </a:prstGeom>
            <a:solidFill>
              <a:srgbClr val="B9B8BB"/>
            </a:solidFill>
            <a:ln w="9525" cap="flat" cmpd="sng" algn="ctr">
              <a:noFill/>
              <a:prstDash val="solid"/>
            </a:ln>
            <a:effectLst/>
          </p:spPr>
          <p:txBody>
            <a:bodyPr rtlCol="0" anchor="ctr"/>
            <a:lstStyle/>
            <a:p>
              <a:pPr marL="0" marR="0" lvl="0" indent="0" algn="ctr" defTabSz="685494" eaLnBrk="1" fontAlgn="auto" latinLnBrk="0" hangingPunct="1">
                <a:lnSpc>
                  <a:spcPct val="100000"/>
                </a:lnSpc>
                <a:spcBef>
                  <a:spcPts val="0"/>
                </a:spcBef>
                <a:spcAft>
                  <a:spcPts val="0"/>
                </a:spcAft>
                <a:buClrTx/>
                <a:buSzTx/>
                <a:buFontTx/>
                <a:buNone/>
                <a:tabLst/>
                <a:defRPr/>
              </a:pPr>
              <a:r>
                <a:rPr kumimoji="0" lang="en-US" sz="1425" b="1" i="0" u="none" strike="noStrike" kern="0" cap="none" spc="0" normalizeH="0" baseline="0" noProof="0" dirty="0" smtClean="0">
                  <a:ln>
                    <a:noFill/>
                  </a:ln>
                  <a:solidFill>
                    <a:prstClr val="white"/>
                  </a:solidFill>
                  <a:effectLst/>
                  <a:uLnTx/>
                  <a:uFillTx/>
                  <a:latin typeface="HP Simplified"/>
                </a:rPr>
                <a:t>HP</a:t>
              </a:r>
              <a:r>
                <a:rPr kumimoji="0" lang="zh-CN" altLang="en-US" sz="1425" b="1" i="0" u="none" strike="noStrike" kern="0" cap="none" spc="0" normalizeH="0" baseline="0" noProof="0" dirty="0" smtClean="0">
                  <a:ln>
                    <a:noFill/>
                  </a:ln>
                  <a:solidFill>
                    <a:prstClr val="white"/>
                  </a:solidFill>
                  <a:effectLst/>
                  <a:uLnTx/>
                  <a:uFillTx/>
                  <a:latin typeface="HP Simplified"/>
                </a:rPr>
                <a:t>的增值</a:t>
              </a:r>
              <a:endParaRPr kumimoji="0" lang="en-US" sz="1425" b="1" i="0" u="none" strike="noStrike" kern="0" cap="none" spc="0" normalizeH="0" baseline="0" noProof="0" dirty="0" smtClean="0">
                <a:ln>
                  <a:noFill/>
                </a:ln>
                <a:solidFill>
                  <a:prstClr val="white"/>
                </a:solidFill>
                <a:effectLst/>
                <a:uLnTx/>
                <a:uFillTx/>
                <a:latin typeface="HP Simplified"/>
              </a:endParaRPr>
            </a:p>
          </p:txBody>
        </p:sp>
      </p:grpSp>
      <p:grpSp>
        <p:nvGrpSpPr>
          <p:cNvPr id="35" name="Group 8"/>
          <p:cNvGrpSpPr/>
          <p:nvPr/>
        </p:nvGrpSpPr>
        <p:grpSpPr>
          <a:xfrm>
            <a:off x="202714" y="3751989"/>
            <a:ext cx="2743201" cy="1865477"/>
            <a:chOff x="230841" y="2648765"/>
            <a:chExt cx="2743200" cy="1865477"/>
          </a:xfrm>
        </p:grpSpPr>
        <p:sp>
          <p:nvSpPr>
            <p:cNvPr id="36" name="Rectangle 7"/>
            <p:cNvSpPr/>
            <p:nvPr/>
          </p:nvSpPr>
          <p:spPr>
            <a:xfrm>
              <a:off x="230842" y="3151685"/>
              <a:ext cx="2743193" cy="1362557"/>
            </a:xfrm>
            <a:prstGeom prst="rect">
              <a:avLst/>
            </a:prstGeom>
            <a:noFill/>
            <a:ln w="9525" cap="flat" cmpd="sng" algn="ctr">
              <a:noFill/>
              <a:prstDash val="solid"/>
            </a:ln>
            <a:effectLst/>
          </p:spPr>
          <p:txBody>
            <a:bodyPr tIns="137160" rtlCol="0" anchor="t"/>
            <a:lstStyle/>
            <a:p>
              <a:pPr marL="0" marR="0" lvl="0" indent="0" defTabSz="685494" eaLnBrk="1" fontAlgn="auto" latinLnBrk="0" hangingPunct="1">
                <a:lnSpc>
                  <a:spcPct val="100000"/>
                </a:lnSpc>
                <a:spcBef>
                  <a:spcPts val="0"/>
                </a:spcBef>
                <a:spcAft>
                  <a:spcPts val="600"/>
                </a:spcAft>
                <a:buClrTx/>
                <a:buSzTx/>
                <a:buFontTx/>
                <a:buNone/>
                <a:tabLst/>
                <a:defRPr/>
              </a:pPr>
              <a:r>
                <a:rPr kumimoji="0" lang="zh-CN" altLang="en-US" sz="1400" b="0" i="0" u="none" strike="noStrike" kern="0" cap="none" spc="0" normalizeH="0" baseline="0" noProof="0" dirty="0" smtClean="0">
                  <a:ln>
                    <a:noFill/>
                  </a:ln>
                  <a:solidFill>
                    <a:prstClr val="black"/>
                  </a:solidFill>
                  <a:effectLst/>
                  <a:uLnTx/>
                  <a:uFillTx/>
                  <a:latin typeface="HP Simplified"/>
                </a:rPr>
                <a:t>开放平台；</a:t>
              </a:r>
              <a:endParaRPr kumimoji="0" lang="en-US" altLang="zh-CN" sz="1400" b="0" i="0" u="none" strike="noStrike" kern="0" cap="none" spc="0" normalizeH="0" baseline="0" noProof="0" dirty="0" smtClean="0">
                <a:ln>
                  <a:noFill/>
                </a:ln>
                <a:solidFill>
                  <a:prstClr val="black"/>
                </a:solidFill>
                <a:effectLst/>
                <a:uLnTx/>
                <a:uFillTx/>
                <a:latin typeface="HP Simplified"/>
              </a:endParaRPr>
            </a:p>
            <a:p>
              <a:pPr marL="0" marR="0" lvl="0" indent="0" defTabSz="685494" eaLnBrk="1" fontAlgn="auto" latinLnBrk="0" hangingPunct="1">
                <a:lnSpc>
                  <a:spcPct val="100000"/>
                </a:lnSpc>
                <a:spcBef>
                  <a:spcPts val="0"/>
                </a:spcBef>
                <a:spcAft>
                  <a:spcPts val="600"/>
                </a:spcAft>
                <a:buClrTx/>
                <a:buSzTx/>
                <a:buFontTx/>
                <a:buNone/>
                <a:tabLst/>
                <a:defRPr/>
              </a:pPr>
              <a:r>
                <a:rPr lang="zh-CN" altLang="en-US" sz="1400" kern="0" dirty="0" smtClean="0">
                  <a:solidFill>
                    <a:prstClr val="black"/>
                  </a:solidFill>
                  <a:latin typeface="HP Simplified"/>
                </a:rPr>
                <a:t>增长最快的开源项目</a:t>
              </a:r>
              <a:endParaRPr lang="en-US" altLang="zh-CN" sz="1400" kern="0" dirty="0" smtClean="0">
                <a:solidFill>
                  <a:prstClr val="black"/>
                </a:solidFill>
                <a:latin typeface="HP Simplified"/>
              </a:endParaRPr>
            </a:p>
            <a:p>
              <a:pPr marL="0" marR="0" lvl="0" indent="0" defTabSz="685494" eaLnBrk="1" fontAlgn="auto" latinLnBrk="0" hangingPunct="1">
                <a:lnSpc>
                  <a:spcPct val="100000"/>
                </a:lnSpc>
                <a:spcBef>
                  <a:spcPts val="0"/>
                </a:spcBef>
                <a:spcAft>
                  <a:spcPts val="600"/>
                </a:spcAft>
                <a:buClrTx/>
                <a:buSzTx/>
                <a:buFontTx/>
                <a:buNone/>
                <a:tabLst/>
                <a:defRPr/>
              </a:pPr>
              <a:r>
                <a:rPr lang="zh-CN" altLang="en-US" sz="1400" kern="0" dirty="0" smtClean="0">
                  <a:solidFill>
                    <a:prstClr val="black"/>
                  </a:solidFill>
                  <a:latin typeface="HP Simplified"/>
                </a:rPr>
                <a:t>来自几千人开发社区的快速创新</a:t>
              </a:r>
              <a:endParaRPr lang="en-US" altLang="zh-CN" sz="1400" kern="0" dirty="0" smtClean="0">
                <a:solidFill>
                  <a:prstClr val="black"/>
                </a:solidFill>
                <a:latin typeface="HP Simplified"/>
              </a:endParaRPr>
            </a:p>
            <a:p>
              <a:pPr marL="0" marR="0" lvl="0" indent="0" defTabSz="685494" eaLnBrk="1" fontAlgn="auto" latinLnBrk="0" hangingPunct="1">
                <a:lnSpc>
                  <a:spcPct val="100000"/>
                </a:lnSpc>
                <a:spcBef>
                  <a:spcPts val="0"/>
                </a:spcBef>
                <a:spcAft>
                  <a:spcPts val="600"/>
                </a:spcAft>
                <a:buClrTx/>
                <a:buSzTx/>
                <a:buFontTx/>
                <a:buNone/>
                <a:tabLst/>
                <a:defRPr/>
              </a:pPr>
              <a:r>
                <a:rPr kumimoji="0" lang="en-US" altLang="zh-CN" sz="1400" b="0" i="0" u="none" strike="noStrike" kern="0" cap="none" spc="0" normalizeH="0" baseline="0" noProof="0" dirty="0" smtClean="0">
                  <a:ln>
                    <a:noFill/>
                  </a:ln>
                  <a:solidFill>
                    <a:prstClr val="black"/>
                  </a:solidFill>
                  <a:effectLst/>
                  <a:uLnTx/>
                  <a:uFillTx/>
                  <a:latin typeface="HP Simplified"/>
                </a:rPr>
                <a:t>HP</a:t>
              </a:r>
              <a:r>
                <a:rPr kumimoji="0" lang="zh-CN" altLang="en-US" sz="1400" b="0" i="0" u="none" strike="noStrike" kern="0" cap="none" spc="0" normalizeH="0" baseline="0" noProof="0" dirty="0" smtClean="0">
                  <a:ln>
                    <a:noFill/>
                  </a:ln>
                  <a:solidFill>
                    <a:prstClr val="black"/>
                  </a:solidFill>
                  <a:effectLst/>
                  <a:uLnTx/>
                  <a:uFillTx/>
                  <a:latin typeface="HP Simplified"/>
                </a:rPr>
                <a:t>是</a:t>
              </a:r>
              <a:r>
                <a:rPr kumimoji="0" lang="en-US" altLang="zh-CN" sz="1400" b="0" i="0" u="none" strike="noStrike" kern="0" cap="none" spc="0" normalizeH="0" baseline="0" noProof="0" dirty="0" smtClean="0">
                  <a:ln>
                    <a:noFill/>
                  </a:ln>
                  <a:solidFill>
                    <a:prstClr val="black"/>
                  </a:solidFill>
                  <a:effectLst/>
                  <a:uLnTx/>
                  <a:uFillTx/>
                  <a:latin typeface="HP Simplified"/>
                </a:rPr>
                <a:t>Openstack</a:t>
              </a:r>
              <a:r>
                <a:rPr kumimoji="0" lang="zh-CN" altLang="en-US" sz="1400" b="0" i="0" u="none" strike="noStrike" kern="0" cap="none" spc="0" normalizeH="0" baseline="0" noProof="0" dirty="0" smtClean="0">
                  <a:ln>
                    <a:noFill/>
                  </a:ln>
                  <a:solidFill>
                    <a:prstClr val="black"/>
                  </a:solidFill>
                  <a:effectLst/>
                  <a:uLnTx/>
                  <a:uFillTx/>
                  <a:latin typeface="HP Simplified"/>
                </a:rPr>
                <a:t>的主要贡献者</a:t>
              </a:r>
              <a:endParaRPr kumimoji="0" lang="en-US" sz="1400" b="0" i="0" u="none" strike="noStrike" kern="0" cap="none" spc="0" normalizeH="0" baseline="0" noProof="0" dirty="0" smtClean="0">
                <a:ln>
                  <a:noFill/>
                </a:ln>
                <a:solidFill>
                  <a:prstClr val="black"/>
                </a:solidFill>
                <a:effectLst/>
                <a:uLnTx/>
                <a:uFillTx/>
                <a:latin typeface="HP Simplified"/>
              </a:endParaRPr>
            </a:p>
          </p:txBody>
        </p:sp>
        <p:sp>
          <p:nvSpPr>
            <p:cNvPr id="37" name="Pentagon 13"/>
            <p:cNvSpPr/>
            <p:nvPr/>
          </p:nvSpPr>
          <p:spPr>
            <a:xfrm>
              <a:off x="230841" y="2648765"/>
              <a:ext cx="2743200" cy="502920"/>
            </a:xfrm>
            <a:prstGeom prst="homePlate">
              <a:avLst/>
            </a:prstGeom>
            <a:solidFill>
              <a:srgbClr val="B9B8BB"/>
            </a:solidFill>
            <a:ln w="9525" cap="flat" cmpd="sng" algn="ctr">
              <a:noFill/>
              <a:prstDash val="solid"/>
            </a:ln>
            <a:effectLst/>
          </p:spPr>
          <p:txBody>
            <a:bodyPr rtlCol="0" anchor="ctr"/>
            <a:lstStyle/>
            <a:p>
              <a:pPr marL="0" marR="0" lvl="0" indent="0" algn="ctr" defTabSz="685494" eaLnBrk="1" fontAlgn="auto" latinLnBrk="0" hangingPunct="1">
                <a:lnSpc>
                  <a:spcPct val="100000"/>
                </a:lnSpc>
                <a:spcBef>
                  <a:spcPts val="0"/>
                </a:spcBef>
                <a:spcAft>
                  <a:spcPts val="0"/>
                </a:spcAft>
                <a:buClrTx/>
                <a:buSzTx/>
                <a:buFontTx/>
                <a:buNone/>
                <a:tabLst/>
                <a:defRPr/>
              </a:pPr>
              <a:r>
                <a:rPr kumimoji="0" lang="en-US" sz="1425" b="1" i="0" u="none" strike="noStrike" kern="0" cap="none" spc="0" normalizeH="0" baseline="0" noProof="0" smtClean="0">
                  <a:ln>
                    <a:noFill/>
                  </a:ln>
                  <a:solidFill>
                    <a:prstClr val="white"/>
                  </a:solidFill>
                  <a:effectLst/>
                  <a:uLnTx/>
                  <a:uFillTx/>
                  <a:latin typeface="HP Simplified"/>
                </a:rPr>
                <a:t>OpenStack</a:t>
              </a:r>
              <a:r>
                <a:rPr kumimoji="0" lang="en-US" sz="1425" b="1" i="0" u="none" strike="noStrike" kern="0" cap="none" spc="0" normalizeH="0" baseline="0" noProof="0" dirty="0" smtClean="0">
                  <a:ln>
                    <a:noFill/>
                  </a:ln>
                  <a:solidFill>
                    <a:prstClr val="white"/>
                  </a:solidFill>
                  <a:effectLst/>
                  <a:uLnTx/>
                  <a:uFillTx/>
                  <a:latin typeface="HP Simplified"/>
                </a:rPr>
                <a:t>®</a:t>
              </a:r>
            </a:p>
          </p:txBody>
        </p:sp>
      </p:grpSp>
      <p:pic>
        <p:nvPicPr>
          <p:cNvPr id="38" name="Picture 13" descr="http://blog.docker.io/wp-content/uploads/2013/10/OpenStackLogo_wTag.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45164" y="3111501"/>
            <a:ext cx="1490797" cy="4244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9" name="Group 21"/>
          <p:cNvGrpSpPr/>
          <p:nvPr/>
        </p:nvGrpSpPr>
        <p:grpSpPr>
          <a:xfrm>
            <a:off x="2297302" y="1982098"/>
            <a:ext cx="4604523" cy="991511"/>
            <a:chOff x="2386190" y="2283718"/>
            <a:chExt cx="4604523" cy="991511"/>
          </a:xfrm>
        </p:grpSpPr>
        <p:sp>
          <p:nvSpPr>
            <p:cNvPr id="40" name="Rounded Rectangle 22"/>
            <p:cNvSpPr/>
            <p:nvPr/>
          </p:nvSpPr>
          <p:spPr>
            <a:xfrm>
              <a:off x="2386190" y="2283718"/>
              <a:ext cx="4604523" cy="991511"/>
            </a:xfrm>
            <a:prstGeom prst="roundRect">
              <a:avLst>
                <a:gd name="adj" fmla="val 10691"/>
              </a:avLst>
            </a:prstGeom>
            <a:solidFill>
              <a:srgbClr val="B9B8BB">
                <a:lumMod val="60000"/>
                <a:lumOff val="40000"/>
              </a:srgbClr>
            </a:solidFill>
            <a:ln w="9525" cap="flat" cmpd="sng" algn="ctr">
              <a:noFill/>
              <a:prstDash val="solid"/>
            </a:ln>
            <a:effectLst/>
          </p:spPr>
          <p:txBody>
            <a:bodyPr rtlCol="0" anchor="t"/>
            <a:lstStyle/>
            <a:p>
              <a:pPr marL="0" marR="0" lvl="0" indent="0" algn="ctr" defTabSz="685494"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latin typeface="HP Simplified"/>
              </a:endParaRPr>
            </a:p>
          </p:txBody>
        </p:sp>
        <p:pic>
          <p:nvPicPr>
            <p:cNvPr id="41" name="Picture 6" descr="C:\Users\DEG00\Documents\HP Templates\Converged_Infographic_HO_112612\Public Cloud\PublicCloud_blue_positive_NT.png"/>
            <p:cNvPicPr>
              <a:picLocks noChangeAspect="1" noChangeArrowheads="1"/>
            </p:cNvPicPr>
            <p:nvPr/>
          </p:nvPicPr>
          <p:blipFill>
            <a:blip r:embed="rId7" cstate="screen">
              <a:lum contrast="-20000"/>
              <a:extLst>
                <a:ext uri="{28A0092B-C50C-407E-A947-70E740481C1C}">
                  <a14:useLocalDpi xmlns:a14="http://schemas.microsoft.com/office/drawing/2010/main"/>
                </a:ext>
              </a:extLst>
            </a:blip>
            <a:srcRect/>
            <a:stretch>
              <a:fillRect/>
            </a:stretch>
          </p:blipFill>
          <p:spPr bwMode="auto">
            <a:xfrm>
              <a:off x="5834347" y="2376547"/>
              <a:ext cx="511793" cy="33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5" descr="C:\Users\DEG00\Documents\HP Templates\Converged_Infographic_HO_112612\Managed Cloud\ManagedCloud_blue_positive_NT.png"/>
            <p:cNvPicPr>
              <a:picLocks noChangeAspect="1" noChangeArrowheads="1"/>
            </p:cNvPicPr>
            <p:nvPr/>
          </p:nvPicPr>
          <p:blipFill>
            <a:blip r:embed="rId8" cstate="screen">
              <a:lum contrast="-20000"/>
              <a:extLst>
                <a:ext uri="{28A0092B-C50C-407E-A947-70E740481C1C}">
                  <a14:useLocalDpi xmlns:a14="http://schemas.microsoft.com/office/drawing/2010/main"/>
                </a:ext>
              </a:extLst>
            </a:blip>
            <a:srcRect/>
            <a:stretch>
              <a:fillRect/>
            </a:stretch>
          </p:blipFill>
          <p:spPr bwMode="auto">
            <a:xfrm>
              <a:off x="4411599" y="2396501"/>
              <a:ext cx="514444" cy="338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TextBox 23"/>
            <p:cNvSpPr txBox="1">
              <a:spLocks noChangeArrowheads="1"/>
            </p:cNvSpPr>
            <p:nvPr>
              <p:custDataLst>
                <p:tags r:id="rId1"/>
              </p:custDataLst>
            </p:nvPr>
          </p:nvSpPr>
          <p:spPr bwMode="auto">
            <a:xfrm>
              <a:off x="3129240" y="2700104"/>
              <a:ext cx="375103" cy="253852"/>
            </a:xfrm>
            <a:prstGeom prst="rect">
              <a:avLst/>
            </a:prstGeom>
            <a:noFill/>
            <a:ln w="9525">
              <a:noFill/>
              <a:miter lim="800000"/>
              <a:headEnd/>
              <a:tailEnd/>
            </a:ln>
          </p:spPr>
          <p:txBody>
            <a:bodyPr wrap="none" lIns="0" rIns="0">
              <a:spAutoFit/>
            </a:bodyPr>
            <a:lstStyle/>
            <a:p>
              <a:pPr marL="0" marR="0" lvl="0" indent="0" algn="ctr" defTabSz="685494" eaLnBrk="1" fontAlgn="auto" latinLnBrk="0" hangingPunct="1">
                <a:lnSpc>
                  <a:spcPts val="1400"/>
                </a:lnSpc>
                <a:spcBef>
                  <a:spcPts val="0"/>
                </a:spcBef>
                <a:spcAft>
                  <a:spcPts val="0"/>
                </a:spcAft>
                <a:buClrTx/>
                <a:buSzTx/>
                <a:buFontTx/>
                <a:buNone/>
                <a:tabLst/>
                <a:defRPr/>
              </a:pPr>
              <a:r>
                <a:rPr kumimoji="0" lang="zh-CN" altLang="en-US" sz="975" b="1" i="0" u="none" strike="noStrike" kern="0" cap="none" spc="0" normalizeH="0" baseline="0" noProof="0" dirty="0" smtClean="0">
                  <a:ln>
                    <a:noFill/>
                  </a:ln>
                  <a:solidFill>
                    <a:prstClr val="black"/>
                  </a:solidFill>
                  <a:effectLst/>
                  <a:uLnTx/>
                  <a:uFillTx/>
                  <a:latin typeface="HP Simplified"/>
                  <a:cs typeface="Arial" pitchFamily="34" charset="0"/>
                </a:rPr>
                <a:t>私有云</a:t>
              </a:r>
              <a:endParaRPr kumimoji="0" lang="en-US" sz="975" b="1" i="0" u="none" strike="noStrike" kern="0" cap="none" spc="0" normalizeH="0" baseline="0" noProof="0" dirty="0">
                <a:ln>
                  <a:noFill/>
                </a:ln>
                <a:solidFill>
                  <a:prstClr val="black"/>
                </a:solidFill>
                <a:effectLst/>
                <a:uLnTx/>
                <a:uFillTx/>
                <a:latin typeface="HP Simplified"/>
                <a:cs typeface="Arial" pitchFamily="34" charset="0"/>
              </a:endParaRPr>
            </a:p>
          </p:txBody>
        </p:sp>
        <p:sp>
          <p:nvSpPr>
            <p:cNvPr id="44" name="TextBox 23"/>
            <p:cNvSpPr txBox="1">
              <a:spLocks noChangeArrowheads="1"/>
            </p:cNvSpPr>
            <p:nvPr>
              <p:custDataLst>
                <p:tags r:id="rId2"/>
              </p:custDataLst>
            </p:nvPr>
          </p:nvSpPr>
          <p:spPr bwMode="auto">
            <a:xfrm>
              <a:off x="4518178" y="2700104"/>
              <a:ext cx="375103" cy="253852"/>
            </a:xfrm>
            <a:prstGeom prst="rect">
              <a:avLst/>
            </a:prstGeom>
            <a:noFill/>
            <a:ln w="9525">
              <a:noFill/>
              <a:miter lim="800000"/>
              <a:headEnd/>
              <a:tailEnd/>
            </a:ln>
          </p:spPr>
          <p:txBody>
            <a:bodyPr wrap="none" lIns="0" rIns="0">
              <a:spAutoFit/>
            </a:bodyPr>
            <a:lstStyle/>
            <a:p>
              <a:pPr marL="0" marR="0" lvl="0" indent="0" algn="ctr" defTabSz="685494" eaLnBrk="1" fontAlgn="auto" latinLnBrk="0" hangingPunct="1">
                <a:lnSpc>
                  <a:spcPts val="1400"/>
                </a:lnSpc>
                <a:spcBef>
                  <a:spcPts val="0"/>
                </a:spcBef>
                <a:spcAft>
                  <a:spcPts val="0"/>
                </a:spcAft>
                <a:buClrTx/>
                <a:buSzTx/>
                <a:buFontTx/>
                <a:buNone/>
                <a:tabLst/>
                <a:defRPr/>
              </a:pPr>
              <a:r>
                <a:rPr kumimoji="0" lang="zh-CN" altLang="en-US" sz="975" b="1" i="0" u="none" strike="noStrike" kern="0" cap="none" spc="0" normalizeH="0" baseline="0" noProof="0" dirty="0" smtClean="0">
                  <a:ln>
                    <a:noFill/>
                  </a:ln>
                  <a:solidFill>
                    <a:prstClr val="black"/>
                  </a:solidFill>
                  <a:effectLst/>
                  <a:uLnTx/>
                  <a:uFillTx/>
                  <a:latin typeface="HP Simplified"/>
                  <a:cs typeface="Arial" pitchFamily="34" charset="0"/>
                </a:rPr>
                <a:t>托管云</a:t>
              </a:r>
              <a:endParaRPr kumimoji="0" lang="en-US" sz="975" b="1" i="0" u="none" strike="noStrike" kern="0" cap="none" spc="0" normalizeH="0" baseline="0" noProof="0" dirty="0">
                <a:ln>
                  <a:noFill/>
                </a:ln>
                <a:solidFill>
                  <a:prstClr val="black"/>
                </a:solidFill>
                <a:effectLst/>
                <a:uLnTx/>
                <a:uFillTx/>
                <a:latin typeface="HP Simplified"/>
                <a:cs typeface="Arial" pitchFamily="34" charset="0"/>
              </a:endParaRPr>
            </a:p>
          </p:txBody>
        </p:sp>
        <p:sp>
          <p:nvSpPr>
            <p:cNvPr id="45" name="TextBox 23"/>
            <p:cNvSpPr txBox="1">
              <a:spLocks noChangeArrowheads="1"/>
            </p:cNvSpPr>
            <p:nvPr>
              <p:custDataLst>
                <p:tags r:id="rId3"/>
              </p:custDataLst>
            </p:nvPr>
          </p:nvSpPr>
          <p:spPr bwMode="auto">
            <a:xfrm>
              <a:off x="5927287" y="2700104"/>
              <a:ext cx="375103" cy="253852"/>
            </a:xfrm>
            <a:prstGeom prst="rect">
              <a:avLst/>
            </a:prstGeom>
            <a:noFill/>
            <a:ln w="9525">
              <a:noFill/>
              <a:miter lim="800000"/>
              <a:headEnd/>
              <a:tailEnd/>
            </a:ln>
          </p:spPr>
          <p:txBody>
            <a:bodyPr wrap="none" lIns="0" rIns="0">
              <a:spAutoFit/>
            </a:bodyPr>
            <a:lstStyle/>
            <a:p>
              <a:pPr marL="0" marR="0" lvl="0" indent="0" algn="ctr" defTabSz="685494" eaLnBrk="1" fontAlgn="auto" latinLnBrk="0" hangingPunct="1">
                <a:lnSpc>
                  <a:spcPts val="1400"/>
                </a:lnSpc>
                <a:spcBef>
                  <a:spcPts val="0"/>
                </a:spcBef>
                <a:spcAft>
                  <a:spcPts val="0"/>
                </a:spcAft>
                <a:buClrTx/>
                <a:buSzTx/>
                <a:buFontTx/>
                <a:buNone/>
                <a:tabLst/>
                <a:defRPr/>
              </a:pPr>
              <a:r>
                <a:rPr kumimoji="0" lang="zh-CN" altLang="en-US" sz="975" b="1" i="0" u="none" strike="noStrike" kern="0" cap="none" spc="0" normalizeH="0" baseline="0" noProof="0" dirty="0" smtClean="0">
                  <a:ln>
                    <a:noFill/>
                  </a:ln>
                  <a:solidFill>
                    <a:prstClr val="black"/>
                  </a:solidFill>
                  <a:effectLst/>
                  <a:uLnTx/>
                  <a:uFillTx/>
                  <a:latin typeface="HP Simplified"/>
                  <a:cs typeface="Arial" pitchFamily="34" charset="0"/>
                </a:rPr>
                <a:t>公有云</a:t>
              </a:r>
              <a:endParaRPr kumimoji="0" lang="en-US" sz="975" b="1" i="0" u="none" strike="noStrike" kern="0" cap="none" spc="0" normalizeH="0" baseline="0" noProof="0" dirty="0">
                <a:ln>
                  <a:noFill/>
                </a:ln>
                <a:solidFill>
                  <a:prstClr val="black"/>
                </a:solidFill>
                <a:effectLst/>
                <a:uLnTx/>
                <a:uFillTx/>
                <a:latin typeface="HP Simplified"/>
                <a:cs typeface="Arial" pitchFamily="34" charset="0"/>
              </a:endParaRPr>
            </a:p>
          </p:txBody>
        </p:sp>
        <p:pic>
          <p:nvPicPr>
            <p:cNvPr id="46" name="Picture 4" descr="C:\Users\DEG00\Documents\HP Templates\Converged_Infographic_HO_112612\Private Cloud\PrivateCloud_blue_positive_NT.png"/>
            <p:cNvPicPr>
              <a:picLocks noChangeAspect="1" noChangeArrowheads="1"/>
            </p:cNvPicPr>
            <p:nvPr/>
          </p:nvPicPr>
          <p:blipFill>
            <a:blip r:embed="rId9" cstate="screen">
              <a:lum contrast="-20000"/>
              <a:extLst>
                <a:ext uri="{28A0092B-C50C-407E-A947-70E740481C1C}">
                  <a14:useLocalDpi xmlns:a14="http://schemas.microsoft.com/office/drawing/2010/main"/>
                </a:ext>
              </a:extLst>
            </a:blip>
            <a:srcRect/>
            <a:stretch>
              <a:fillRect/>
            </a:stretch>
          </p:blipFill>
          <p:spPr bwMode="auto">
            <a:xfrm>
              <a:off x="3043754" y="2381767"/>
              <a:ext cx="535741" cy="353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7" name="Group 39"/>
            <p:cNvGrpSpPr/>
            <p:nvPr/>
          </p:nvGrpSpPr>
          <p:grpSpPr>
            <a:xfrm>
              <a:off x="3211970" y="2996306"/>
              <a:ext cx="3579444" cy="222227"/>
              <a:chOff x="3415975" y="2996306"/>
              <a:chExt cx="3579444" cy="222227"/>
            </a:xfrm>
          </p:grpSpPr>
          <p:sp>
            <p:nvSpPr>
              <p:cNvPr id="49" name="Rectangle 41"/>
              <p:cNvSpPr/>
              <p:nvPr/>
            </p:nvSpPr>
            <p:spPr>
              <a:xfrm>
                <a:off x="3707904" y="2997680"/>
                <a:ext cx="1820934" cy="205265"/>
              </a:xfrm>
              <a:prstGeom prst="rect">
                <a:avLst/>
              </a:prstGeom>
              <a:noFill/>
              <a:ln w="9525" cap="flat" cmpd="sng" algn="ctr">
                <a:noFill/>
                <a:prstDash val="solid"/>
              </a:ln>
              <a:effectLst/>
            </p:spPr>
            <p:txBody>
              <a:bodyPr lIns="0" tIns="0" rIns="0" bIns="0" rtlCol="0" anchor="t" anchorCtr="0"/>
              <a:lstStyle/>
              <a:p>
                <a:pPr marL="0" marR="0" lvl="0" indent="0" algn="ctr" defTabSz="685494" eaLnBrk="1" fontAlgn="auto" latinLnBrk="0" hangingPunct="1">
                  <a:lnSpc>
                    <a:spcPct val="100000"/>
                  </a:lnSpc>
                  <a:spcBef>
                    <a:spcPts val="0"/>
                  </a:spcBef>
                  <a:spcAft>
                    <a:spcPts val="0"/>
                  </a:spcAft>
                  <a:buClrTx/>
                  <a:buSzTx/>
                  <a:buFontTx/>
                  <a:buNone/>
                  <a:tabLst/>
                  <a:defRPr/>
                </a:pPr>
                <a:r>
                  <a:rPr kumimoji="0" lang="zh-CN" altLang="en-US" sz="1425" b="1" i="0" u="none" strike="noStrike" kern="0" cap="none" spc="0" normalizeH="0" baseline="0" noProof="0" dirty="0" smtClean="0">
                    <a:ln>
                      <a:noFill/>
                    </a:ln>
                    <a:solidFill>
                      <a:prstClr val="black">
                        <a:lumMod val="75000"/>
                        <a:lumOff val="25000"/>
                      </a:prstClr>
                    </a:solidFill>
                    <a:effectLst/>
                    <a:uLnTx/>
                    <a:uFillTx/>
                    <a:latin typeface="HP Simplified"/>
                  </a:rPr>
                  <a:t>混和云平台</a:t>
                </a:r>
                <a:endParaRPr kumimoji="0" lang="en-US" sz="1425" b="1" i="0" u="none" strike="noStrike" kern="0" cap="none" spc="0" normalizeH="0" baseline="0" noProof="0" dirty="0" smtClean="0">
                  <a:ln>
                    <a:noFill/>
                  </a:ln>
                  <a:solidFill>
                    <a:prstClr val="black">
                      <a:lumMod val="75000"/>
                      <a:lumOff val="25000"/>
                    </a:prstClr>
                  </a:solidFill>
                  <a:effectLst/>
                  <a:uLnTx/>
                  <a:uFillTx/>
                  <a:latin typeface="HP Simplified"/>
                </a:endParaRPr>
              </a:p>
            </p:txBody>
          </p:sp>
          <p:sp>
            <p:nvSpPr>
              <p:cNvPr id="50" name="Rounded Rectangle 42"/>
              <p:cNvSpPr/>
              <p:nvPr/>
            </p:nvSpPr>
            <p:spPr>
              <a:xfrm>
                <a:off x="5463471" y="3008679"/>
                <a:ext cx="1531948" cy="209854"/>
              </a:xfrm>
              <a:prstGeom prst="roundRect">
                <a:avLst/>
              </a:prstGeom>
              <a:solidFill>
                <a:srgbClr val="0096D6"/>
              </a:solidFill>
              <a:ln w="9525" cap="flat" cmpd="sng" algn="ctr">
                <a:noFill/>
                <a:prstDash val="solid"/>
              </a:ln>
              <a:effectLst/>
            </p:spPr>
            <p:txBody>
              <a:bodyPr rtlCol="0" anchor="ctr"/>
              <a:lstStyle/>
              <a:p>
                <a:pPr marL="0" marR="0" lvl="0" indent="0" algn="ctr" defTabSz="68549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HP Simplified"/>
                  </a:rPr>
                  <a:t>HP Helion </a:t>
                </a:r>
                <a:r>
                  <a:rPr kumimoji="0" lang="en-US" sz="1200" b="0" i="0" u="none" strike="noStrike" kern="0" cap="none" spc="0" normalizeH="0" baseline="0" noProof="0" smtClean="0">
                    <a:ln>
                      <a:noFill/>
                    </a:ln>
                    <a:solidFill>
                      <a:prstClr val="white"/>
                    </a:solidFill>
                    <a:effectLst/>
                    <a:uLnTx/>
                    <a:uFillTx/>
                    <a:latin typeface="HP Simplified"/>
                  </a:rPr>
                  <a:t>OpenStack</a:t>
                </a:r>
                <a:endParaRPr kumimoji="0" lang="en-US" sz="1200" b="0" i="0" u="none" strike="noStrike" kern="0" cap="none" spc="0" normalizeH="0" baseline="0" noProof="0" dirty="0" smtClean="0">
                  <a:ln>
                    <a:noFill/>
                  </a:ln>
                  <a:solidFill>
                    <a:prstClr val="white"/>
                  </a:solidFill>
                  <a:effectLst/>
                  <a:uLnTx/>
                  <a:uFillTx/>
                  <a:latin typeface="HP Simplified"/>
                </a:endParaRPr>
              </a:p>
            </p:txBody>
          </p:sp>
          <p:pic>
            <p:nvPicPr>
              <p:cNvPr id="51" name="Picture 4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15975" y="2996306"/>
                <a:ext cx="239302" cy="208012"/>
              </a:xfrm>
              <a:prstGeom prst="rect">
                <a:avLst/>
              </a:prstGeom>
            </p:spPr>
          </p:pic>
        </p:grpSp>
        <p:cxnSp>
          <p:nvCxnSpPr>
            <p:cNvPr id="48" name="Straight Connector 40"/>
            <p:cNvCxnSpPr/>
            <p:nvPr/>
          </p:nvCxnSpPr>
          <p:spPr>
            <a:xfrm>
              <a:off x="2386190" y="2953373"/>
              <a:ext cx="4604523" cy="0"/>
            </a:xfrm>
            <a:prstGeom prst="line">
              <a:avLst/>
            </a:prstGeom>
            <a:noFill/>
            <a:ln w="12700" cap="flat" cmpd="sng" algn="ctr">
              <a:solidFill>
                <a:sysClr val="window" lastClr="FFFFFF">
                  <a:lumMod val="95000"/>
                </a:sysClr>
              </a:solidFill>
              <a:prstDash val="solid"/>
            </a:ln>
            <a:effectLst/>
          </p:spPr>
        </p:cxnSp>
      </p:grpSp>
    </p:spTree>
    <p:extLst>
      <p:ext uri="{BB962C8B-B14F-4D97-AF65-F5344CB8AC3E}">
        <p14:creationId xmlns:p14="http://schemas.microsoft.com/office/powerpoint/2010/main" val="2059031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6"/>
          <p:cNvSpPr/>
          <p:nvPr/>
        </p:nvSpPr>
        <p:spPr>
          <a:xfrm>
            <a:off x="853901" y="2657084"/>
            <a:ext cx="1232617" cy="3145259"/>
          </a:xfrm>
          <a:prstGeom prst="rect">
            <a:avLst/>
          </a:prstGeom>
          <a:gradFill flip="none" rotWithShape="1">
            <a:gsLst>
              <a:gs pos="0">
                <a:srgbClr val="0096D6">
                  <a:shade val="30000"/>
                  <a:satMod val="115000"/>
                </a:srgbClr>
              </a:gs>
              <a:gs pos="50000">
                <a:srgbClr val="0096D6">
                  <a:shade val="67500"/>
                  <a:satMod val="115000"/>
                </a:srgbClr>
              </a:gs>
              <a:gs pos="100000">
                <a:srgbClr val="0096D6">
                  <a:lumMod val="60000"/>
                  <a:lumOff val="40000"/>
                </a:srgbClr>
              </a:gs>
            </a:gsLst>
            <a:lin ang="5400000" scaled="1"/>
            <a:tileRect/>
          </a:gradFill>
          <a:ln w="9525" cap="flat" cmpd="sng" algn="ctr">
            <a:noFill/>
            <a:prstDash val="solid"/>
          </a:ln>
          <a:effectLst/>
        </p:spPr>
        <p:txBody>
          <a:bodyPr lIns="91448" tIns="91448" rIns="91448" bIns="0" anchor="ct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HP Simplified"/>
              </a:rPr>
              <a:t>应用服务</a:t>
            </a:r>
            <a:endParaRPr kumimoji="0" lang="en-US" sz="1200" b="0" i="0" u="none" strike="noStrike" kern="0" cap="none" spc="0" normalizeH="0" baseline="0" noProof="0" dirty="0" smtClean="0">
              <a:ln>
                <a:noFill/>
              </a:ln>
              <a:solidFill>
                <a:prstClr val="white"/>
              </a:solidFill>
              <a:effectLst/>
              <a:uLnTx/>
              <a:uFillTx/>
              <a:latin typeface="HP Simplified"/>
            </a:endParaRPr>
          </a:p>
          <a:p>
            <a:pPr marL="0" marR="0" lvl="0" indent="0" algn="ctr" defTabSz="914400" eaLnBrk="1" fontAlgn="auto" latinLnBrk="0" hangingPunct="1">
              <a:lnSpc>
                <a:spcPct val="100000"/>
              </a:lnSpc>
              <a:spcBef>
                <a:spcPts val="0"/>
              </a:spcBef>
              <a:spcAft>
                <a:spcPts val="100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HP Simplified"/>
              </a:rPr>
              <a:t>开发工具</a:t>
            </a:r>
            <a:endParaRPr kumimoji="0" lang="en-US" sz="1200" b="0" i="0" u="none" strike="noStrike" kern="0" cap="none" spc="0" normalizeH="0" baseline="0" noProof="0" dirty="0" smtClean="0">
              <a:ln>
                <a:noFill/>
              </a:ln>
              <a:solidFill>
                <a:prstClr val="white"/>
              </a:solidFill>
              <a:effectLst/>
              <a:uLnTx/>
              <a:uFillTx/>
              <a:latin typeface="HP Simplified"/>
            </a:endParaRPr>
          </a:p>
          <a:p>
            <a:pPr marL="0" marR="0" lvl="0" indent="0" algn="ctr" defTabSz="914400" eaLnBrk="1" fontAlgn="auto" latinLnBrk="0" hangingPunct="1">
              <a:lnSpc>
                <a:spcPct val="100000"/>
              </a:lnSpc>
              <a:spcBef>
                <a:spcPts val="0"/>
              </a:spcBef>
              <a:spcAft>
                <a:spcPts val="100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HP Simplified"/>
              </a:rPr>
              <a:t>数据库</a:t>
            </a:r>
            <a:endParaRPr kumimoji="0" lang="en-US" sz="1200" b="0" i="0" u="none" strike="noStrike" kern="0" cap="none" spc="0" normalizeH="0" baseline="0" noProof="0" dirty="0" smtClean="0">
              <a:ln>
                <a:noFill/>
              </a:ln>
              <a:solidFill>
                <a:prstClr val="white"/>
              </a:solidFill>
              <a:effectLst/>
              <a:uLnTx/>
              <a:uFillTx/>
              <a:latin typeface="HP Simplified"/>
            </a:endParaRPr>
          </a:p>
          <a:p>
            <a:pPr marL="0" marR="0" lvl="0" indent="0" algn="ctr" defTabSz="914400" eaLnBrk="1" fontAlgn="auto" latinLnBrk="0" hangingPunct="1">
              <a:lnSpc>
                <a:spcPct val="100000"/>
              </a:lnSpc>
              <a:spcBef>
                <a:spcPts val="0"/>
              </a:spcBef>
              <a:spcAft>
                <a:spcPts val="100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HP Simplified"/>
              </a:rPr>
              <a:t>中间件</a:t>
            </a:r>
            <a:endParaRPr kumimoji="0" lang="en-US" sz="1200" b="0" i="0" u="none" strike="noStrike" kern="0" cap="none" spc="0" normalizeH="0" baseline="0" noProof="0" dirty="0" smtClean="0">
              <a:ln>
                <a:noFill/>
              </a:ln>
              <a:solidFill>
                <a:prstClr val="white"/>
              </a:solidFill>
              <a:effectLst/>
              <a:uLnTx/>
              <a:uFillTx/>
              <a:latin typeface="HP Simplified"/>
            </a:endParaRPr>
          </a:p>
          <a:p>
            <a:pPr marL="0" marR="0" lvl="0" indent="0" algn="ctr" defTabSz="914400" eaLnBrk="1" fontAlgn="auto" latinLnBrk="0" hangingPunct="1">
              <a:lnSpc>
                <a:spcPct val="100000"/>
              </a:lnSpc>
              <a:spcBef>
                <a:spcPts val="0"/>
              </a:spcBef>
              <a:spcAft>
                <a:spcPts val="1000"/>
              </a:spcAft>
              <a:buClrTx/>
              <a:buSzTx/>
              <a:buFontTx/>
              <a:buNone/>
              <a:tabLst/>
              <a:defRPr/>
            </a:pPr>
            <a:r>
              <a:rPr lang="zh-CN" altLang="en-US" sz="1200" kern="0" dirty="0" smtClean="0">
                <a:solidFill>
                  <a:prstClr val="white"/>
                </a:solidFill>
                <a:latin typeface="HP Simplified"/>
              </a:rPr>
              <a:t>虚拟机</a:t>
            </a:r>
            <a:endParaRPr kumimoji="0" lang="en-US" sz="1200" b="0" i="0" u="none" strike="noStrike" kern="0" cap="none" spc="0" normalizeH="0" baseline="0" noProof="0" dirty="0" smtClean="0">
              <a:ln>
                <a:noFill/>
              </a:ln>
              <a:solidFill>
                <a:prstClr val="white"/>
              </a:solidFill>
              <a:effectLst/>
              <a:uLnTx/>
              <a:uFillTx/>
              <a:latin typeface="HP Simplified"/>
            </a:endParaRPr>
          </a:p>
          <a:p>
            <a:pPr marL="0" marR="0" lvl="0" indent="0" algn="ctr" defTabSz="914400" eaLnBrk="1" fontAlgn="auto" latinLnBrk="0" hangingPunct="1">
              <a:lnSpc>
                <a:spcPct val="100000"/>
              </a:lnSpc>
              <a:spcBef>
                <a:spcPts val="0"/>
              </a:spcBef>
              <a:spcAft>
                <a:spcPts val="100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HP Simplified"/>
              </a:rPr>
              <a:t>操作系统</a:t>
            </a:r>
            <a:endParaRPr kumimoji="0" lang="en-US" sz="1200" b="0" i="0" u="none" strike="noStrike" kern="0" cap="none" spc="0" normalizeH="0" baseline="0" noProof="0" dirty="0" smtClean="0">
              <a:ln>
                <a:noFill/>
              </a:ln>
              <a:solidFill>
                <a:prstClr val="white"/>
              </a:solidFill>
              <a:effectLst/>
              <a:uLnTx/>
              <a:uFillTx/>
              <a:latin typeface="HP Simplified"/>
            </a:endParaRPr>
          </a:p>
          <a:p>
            <a:pPr marL="0" marR="0" lvl="0" indent="0" algn="ctr" defTabSz="914400" eaLnBrk="1" fontAlgn="auto" latinLnBrk="0" hangingPunct="1">
              <a:lnSpc>
                <a:spcPct val="100000"/>
              </a:lnSpc>
              <a:spcBef>
                <a:spcPts val="0"/>
              </a:spcBef>
              <a:spcAft>
                <a:spcPts val="1000"/>
              </a:spcAft>
              <a:buClrTx/>
              <a:buSzTx/>
              <a:buFontTx/>
              <a:buNone/>
              <a:tabLst/>
              <a:defRPr/>
            </a:pPr>
            <a:r>
              <a:rPr lang="zh-CN" altLang="en-US" sz="1200" kern="0" dirty="0" smtClean="0">
                <a:solidFill>
                  <a:prstClr val="white"/>
                </a:solidFill>
                <a:latin typeface="HP Simplified"/>
              </a:rPr>
              <a:t>服务器</a:t>
            </a:r>
            <a:endParaRPr kumimoji="0" lang="en-US" sz="1200" b="0" i="0" u="none" strike="noStrike" kern="0" cap="none" spc="0" normalizeH="0" baseline="0" noProof="0" dirty="0" smtClean="0">
              <a:ln>
                <a:noFill/>
              </a:ln>
              <a:solidFill>
                <a:prstClr val="white"/>
              </a:solidFill>
              <a:effectLst/>
              <a:uLnTx/>
              <a:uFillTx/>
              <a:latin typeface="HP Simplified"/>
            </a:endParaRPr>
          </a:p>
          <a:p>
            <a:pPr marL="0" marR="0" lvl="0" indent="0" algn="ctr" defTabSz="914400" eaLnBrk="1" fontAlgn="auto" latinLnBrk="0" hangingPunct="1">
              <a:lnSpc>
                <a:spcPct val="100000"/>
              </a:lnSpc>
              <a:spcBef>
                <a:spcPts val="0"/>
              </a:spcBef>
              <a:spcAft>
                <a:spcPts val="1000"/>
              </a:spcAft>
              <a:buClrTx/>
              <a:buSzTx/>
              <a:buFontTx/>
              <a:buNone/>
              <a:tabLst/>
              <a:defRPr/>
            </a:pPr>
            <a:r>
              <a:rPr lang="zh-CN" altLang="en-US" sz="1200" kern="0" dirty="0" smtClean="0">
                <a:solidFill>
                  <a:prstClr val="white"/>
                </a:solidFill>
                <a:latin typeface="HP Simplified"/>
              </a:rPr>
              <a:t>存储</a:t>
            </a:r>
            <a:endParaRPr kumimoji="0" lang="en-US" sz="1200" b="0" i="0" u="none" strike="noStrike" kern="0" cap="none" spc="0" normalizeH="0" baseline="0" noProof="0" dirty="0">
              <a:ln>
                <a:noFill/>
              </a:ln>
              <a:solidFill>
                <a:prstClr val="white"/>
              </a:solidFill>
              <a:effectLst/>
              <a:uLnTx/>
              <a:uFillTx/>
              <a:latin typeface="HP Simplified"/>
            </a:endParaRPr>
          </a:p>
          <a:p>
            <a:pPr marL="0" marR="0" lvl="0" indent="0" algn="ctr" defTabSz="914400" eaLnBrk="1" fontAlgn="auto" latinLnBrk="0" hangingPunct="1">
              <a:lnSpc>
                <a:spcPct val="100000"/>
              </a:lnSpc>
              <a:spcBef>
                <a:spcPts val="0"/>
              </a:spcBef>
              <a:spcAft>
                <a:spcPts val="100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HP Simplified"/>
              </a:rPr>
              <a:t>网络</a:t>
            </a:r>
            <a:endParaRPr kumimoji="0" lang="en-US" sz="1200" b="0" i="0" u="none" strike="noStrike" kern="0" cap="none" spc="0" normalizeH="0" baseline="0" noProof="0" dirty="0">
              <a:ln>
                <a:noFill/>
              </a:ln>
              <a:solidFill>
                <a:prstClr val="white"/>
              </a:solidFill>
              <a:effectLst/>
              <a:uLnTx/>
              <a:uFillTx/>
              <a:latin typeface="HP Simplified"/>
            </a:endParaRPr>
          </a:p>
        </p:txBody>
      </p:sp>
      <p:sp>
        <p:nvSpPr>
          <p:cNvPr id="43" name="TextBox 7"/>
          <p:cNvSpPr txBox="1">
            <a:spLocks noChangeArrowheads="1"/>
          </p:cNvSpPr>
          <p:nvPr/>
        </p:nvSpPr>
        <p:spPr bwMode="auto">
          <a:xfrm rot="-5400000">
            <a:off x="97228" y="3221828"/>
            <a:ext cx="646347" cy="27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8" tIns="45724" rIns="91448" bIns="45724">
            <a:spAutoFit/>
          </a:bodyPr>
          <a:lstStyle>
            <a:lvl1pPr defTabSz="573088">
              <a:defRPr>
                <a:solidFill>
                  <a:schemeClr val="tx1"/>
                </a:solidFill>
                <a:latin typeface="HP Simplified" pitchFamily="34" charset="0"/>
                <a:ea typeface="MS PGothic" pitchFamily="34" charset="-128"/>
              </a:defRPr>
            </a:lvl1pPr>
            <a:lvl2pPr marL="742950" indent="-285750" defTabSz="573088">
              <a:defRPr>
                <a:solidFill>
                  <a:schemeClr val="tx1"/>
                </a:solidFill>
                <a:latin typeface="HP Simplified" pitchFamily="34" charset="0"/>
                <a:ea typeface="MS PGothic" pitchFamily="34" charset="-128"/>
              </a:defRPr>
            </a:lvl2pPr>
            <a:lvl3pPr marL="1143000" indent="-228600" defTabSz="573088">
              <a:defRPr>
                <a:solidFill>
                  <a:schemeClr val="tx1"/>
                </a:solidFill>
                <a:latin typeface="HP Simplified" pitchFamily="34" charset="0"/>
                <a:ea typeface="MS PGothic" pitchFamily="34" charset="-128"/>
              </a:defRPr>
            </a:lvl3pPr>
            <a:lvl4pPr marL="1600200" indent="-228600" defTabSz="573088">
              <a:defRPr>
                <a:solidFill>
                  <a:schemeClr val="tx1"/>
                </a:solidFill>
                <a:latin typeface="HP Simplified" pitchFamily="34" charset="0"/>
                <a:ea typeface="MS PGothic" pitchFamily="34" charset="-128"/>
              </a:defRPr>
            </a:lvl4pPr>
            <a:lvl5pPr marL="2057400" indent="-228600" defTabSz="573088">
              <a:defRPr>
                <a:solidFill>
                  <a:schemeClr val="tx1"/>
                </a:solidFill>
                <a:latin typeface="HP Simplified" pitchFamily="34" charset="0"/>
                <a:ea typeface="MS PGothic" pitchFamily="34" charset="-128"/>
              </a:defRPr>
            </a:lvl5pPr>
            <a:lvl6pPr marL="25146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6pPr>
            <a:lvl7pPr marL="29718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7pPr>
            <a:lvl8pPr marL="34290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8pPr>
            <a:lvl9pPr marL="38862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9pPr>
          </a:lstStyle>
          <a:p>
            <a:pPr marL="0" marR="0" lvl="0" indent="0" defTabSz="573088" eaLnBrk="1" fontAlgn="auto" latinLnBrk="0" hangingPunct="1">
              <a:lnSpc>
                <a:spcPct val="100000"/>
              </a:lnSpc>
              <a:spcBef>
                <a:spcPts val="0"/>
              </a:spcBef>
              <a:spcAft>
                <a:spcPts val="404"/>
              </a:spcAft>
              <a:buClrTx/>
              <a:buSzTx/>
              <a:buFontTx/>
              <a:buNone/>
              <a:tabLst/>
              <a:defRPr/>
            </a:pPr>
            <a:r>
              <a:rPr kumimoji="0" lang="zh-CN" altLang="en-US" sz="1200" b="0" i="0" u="none" strike="noStrike" kern="0" cap="none" spc="0" normalizeH="0" baseline="0" noProof="0" dirty="0" smtClean="0">
                <a:ln>
                  <a:noFill/>
                </a:ln>
                <a:solidFill>
                  <a:srgbClr val="000000"/>
                </a:solidFill>
                <a:effectLst/>
                <a:uLnTx/>
                <a:uFillTx/>
                <a:latin typeface="HP Simplified" pitchFamily="34" charset="0"/>
                <a:ea typeface="MS PGothic" pitchFamily="34" charset="-128"/>
              </a:rPr>
              <a:t>开发者</a:t>
            </a:r>
            <a:endParaRPr kumimoji="0" lang="en-US" altLang="en-US" sz="1200" b="0" i="0" u="none" strike="noStrike" kern="0" cap="none" spc="0" normalizeH="0" baseline="0" noProof="0" dirty="0">
              <a:ln>
                <a:noFill/>
              </a:ln>
              <a:solidFill>
                <a:srgbClr val="000000"/>
              </a:solidFill>
              <a:effectLst/>
              <a:uLnTx/>
              <a:uFillTx/>
              <a:latin typeface="HP Simplified" pitchFamily="34" charset="0"/>
              <a:ea typeface="MS PGothic" pitchFamily="34" charset="-128"/>
            </a:endParaRPr>
          </a:p>
        </p:txBody>
      </p:sp>
      <p:sp>
        <p:nvSpPr>
          <p:cNvPr id="44" name="TextBox 8"/>
          <p:cNvSpPr txBox="1">
            <a:spLocks noChangeArrowheads="1"/>
          </p:cNvSpPr>
          <p:nvPr/>
        </p:nvSpPr>
        <p:spPr bwMode="auto">
          <a:xfrm rot="-5400000">
            <a:off x="88661" y="4987389"/>
            <a:ext cx="611082" cy="27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8" tIns="45724" rIns="91448" bIns="45724">
            <a:spAutoFit/>
          </a:bodyPr>
          <a:lstStyle>
            <a:lvl1pPr defTabSz="573088">
              <a:defRPr>
                <a:solidFill>
                  <a:schemeClr val="tx1"/>
                </a:solidFill>
                <a:latin typeface="HP Simplified" pitchFamily="34" charset="0"/>
                <a:ea typeface="MS PGothic" pitchFamily="34" charset="-128"/>
              </a:defRPr>
            </a:lvl1pPr>
            <a:lvl2pPr marL="742950" indent="-285750" defTabSz="573088">
              <a:defRPr>
                <a:solidFill>
                  <a:schemeClr val="tx1"/>
                </a:solidFill>
                <a:latin typeface="HP Simplified" pitchFamily="34" charset="0"/>
                <a:ea typeface="MS PGothic" pitchFamily="34" charset="-128"/>
              </a:defRPr>
            </a:lvl2pPr>
            <a:lvl3pPr marL="1143000" indent="-228600" defTabSz="573088">
              <a:defRPr>
                <a:solidFill>
                  <a:schemeClr val="tx1"/>
                </a:solidFill>
                <a:latin typeface="HP Simplified" pitchFamily="34" charset="0"/>
                <a:ea typeface="MS PGothic" pitchFamily="34" charset="-128"/>
              </a:defRPr>
            </a:lvl3pPr>
            <a:lvl4pPr marL="1600200" indent="-228600" defTabSz="573088">
              <a:defRPr>
                <a:solidFill>
                  <a:schemeClr val="tx1"/>
                </a:solidFill>
                <a:latin typeface="HP Simplified" pitchFamily="34" charset="0"/>
                <a:ea typeface="MS PGothic" pitchFamily="34" charset="-128"/>
              </a:defRPr>
            </a:lvl4pPr>
            <a:lvl5pPr marL="2057400" indent="-228600" defTabSz="573088">
              <a:defRPr>
                <a:solidFill>
                  <a:schemeClr val="tx1"/>
                </a:solidFill>
                <a:latin typeface="HP Simplified" pitchFamily="34" charset="0"/>
                <a:ea typeface="MS PGothic" pitchFamily="34" charset="-128"/>
              </a:defRPr>
            </a:lvl5pPr>
            <a:lvl6pPr marL="25146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6pPr>
            <a:lvl7pPr marL="29718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7pPr>
            <a:lvl8pPr marL="34290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8pPr>
            <a:lvl9pPr marL="38862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9pPr>
          </a:lstStyle>
          <a:p>
            <a:pPr marL="0" marR="0" lvl="0" indent="0" algn="ctr" defTabSz="573088"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smtClean="0">
                <a:ln>
                  <a:noFill/>
                </a:ln>
                <a:solidFill>
                  <a:srgbClr val="000000"/>
                </a:solidFill>
                <a:effectLst/>
                <a:uLnTx/>
                <a:uFillTx/>
                <a:latin typeface="HP Simplified" pitchFamily="34" charset="0"/>
                <a:ea typeface="MS PGothic" pitchFamily="34" charset="-128"/>
              </a:rPr>
              <a:t>I</a:t>
            </a:r>
            <a:r>
              <a:rPr kumimoji="0" lang="en-US" altLang="zh-CN" sz="1200" b="0" i="0" u="none" strike="noStrike" kern="0" cap="none" spc="0" normalizeH="0" baseline="0" noProof="0" dirty="0" smtClean="0">
                <a:ln>
                  <a:noFill/>
                </a:ln>
                <a:solidFill>
                  <a:srgbClr val="000000"/>
                </a:solidFill>
                <a:effectLst/>
                <a:uLnTx/>
                <a:uFillTx/>
                <a:latin typeface="HP Simplified" pitchFamily="34" charset="0"/>
                <a:ea typeface="MS PGothic" pitchFamily="34" charset="-128"/>
              </a:rPr>
              <a:t>T</a:t>
            </a:r>
            <a:r>
              <a:rPr kumimoji="0" lang="zh-CN" altLang="en-US" sz="1200" b="0" i="0" u="none" strike="noStrike" kern="0" cap="none" spc="0" normalizeH="0" baseline="0" noProof="0" dirty="0" smtClean="0">
                <a:ln>
                  <a:noFill/>
                </a:ln>
                <a:solidFill>
                  <a:srgbClr val="000000"/>
                </a:solidFill>
                <a:effectLst/>
                <a:uLnTx/>
                <a:uFillTx/>
                <a:latin typeface="HP Simplified" pitchFamily="34" charset="0"/>
                <a:ea typeface="MS PGothic" pitchFamily="34" charset="-128"/>
              </a:rPr>
              <a:t>运维</a:t>
            </a:r>
            <a:endParaRPr kumimoji="0" lang="en-US" altLang="en-US" sz="1200" b="0" i="0" u="none" strike="noStrike" kern="0" cap="none" spc="0" normalizeH="0" baseline="0" noProof="0" dirty="0">
              <a:ln>
                <a:noFill/>
              </a:ln>
              <a:solidFill>
                <a:srgbClr val="000000"/>
              </a:solidFill>
              <a:effectLst/>
              <a:uLnTx/>
              <a:uFillTx/>
              <a:latin typeface="HP Simplified" pitchFamily="34" charset="0"/>
              <a:ea typeface="MS PGothic" pitchFamily="34" charset="-128"/>
            </a:endParaRPr>
          </a:p>
        </p:txBody>
      </p:sp>
      <p:sp>
        <p:nvSpPr>
          <p:cNvPr id="45" name="Left Brace 9"/>
          <p:cNvSpPr/>
          <p:nvPr/>
        </p:nvSpPr>
        <p:spPr>
          <a:xfrm>
            <a:off x="608569" y="2677330"/>
            <a:ext cx="207223" cy="1369575"/>
          </a:xfrm>
          <a:prstGeom prst="leftBrace">
            <a:avLst/>
          </a:prstGeom>
          <a:noFill/>
          <a:ln w="12700" cap="flat" cmpd="sng" algn="ctr">
            <a:solidFill>
              <a:sysClr val="windowText" lastClr="000000"/>
            </a:solidFill>
            <a:prstDash val="solid"/>
          </a:ln>
          <a:effectLst/>
        </p:spPr>
        <p:txBody>
          <a:bodyPr lIns="91448" tIns="45724" rIns="91448" bIns="45724"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HP Simplified"/>
            </a:endParaRPr>
          </a:p>
        </p:txBody>
      </p:sp>
      <p:sp>
        <p:nvSpPr>
          <p:cNvPr id="46" name="Left Brace 10"/>
          <p:cNvSpPr/>
          <p:nvPr/>
        </p:nvSpPr>
        <p:spPr>
          <a:xfrm>
            <a:off x="639533" y="4139797"/>
            <a:ext cx="177449" cy="1705419"/>
          </a:xfrm>
          <a:prstGeom prst="leftBrace">
            <a:avLst/>
          </a:prstGeom>
          <a:noFill/>
          <a:ln w="12700" cap="flat" cmpd="sng" algn="ctr">
            <a:solidFill>
              <a:sysClr val="windowText" lastClr="000000"/>
            </a:solidFill>
            <a:prstDash val="solid"/>
          </a:ln>
          <a:effectLst/>
        </p:spPr>
        <p:txBody>
          <a:bodyPr lIns="91448" tIns="45724" rIns="91448" bIns="45724"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HP Simplified"/>
            </a:endParaRPr>
          </a:p>
        </p:txBody>
      </p:sp>
      <p:sp>
        <p:nvSpPr>
          <p:cNvPr id="47" name="TextBox 11"/>
          <p:cNvSpPr txBox="1">
            <a:spLocks noChangeArrowheads="1"/>
          </p:cNvSpPr>
          <p:nvPr/>
        </p:nvSpPr>
        <p:spPr bwMode="auto">
          <a:xfrm>
            <a:off x="329890" y="2320048"/>
            <a:ext cx="588639" cy="33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8" tIns="45724" rIns="91448" bIns="45724">
            <a:spAutoFit/>
          </a:bodyPr>
          <a:lstStyle>
            <a:lvl1pPr defTabSz="573088">
              <a:defRPr>
                <a:solidFill>
                  <a:schemeClr val="tx1"/>
                </a:solidFill>
                <a:latin typeface="HP Simplified" pitchFamily="34" charset="0"/>
                <a:ea typeface="MS PGothic" pitchFamily="34" charset="-128"/>
              </a:defRPr>
            </a:lvl1pPr>
            <a:lvl2pPr marL="742950" indent="-285750" defTabSz="573088">
              <a:defRPr>
                <a:solidFill>
                  <a:schemeClr val="tx1"/>
                </a:solidFill>
                <a:latin typeface="HP Simplified" pitchFamily="34" charset="0"/>
                <a:ea typeface="MS PGothic" pitchFamily="34" charset="-128"/>
              </a:defRPr>
            </a:lvl2pPr>
            <a:lvl3pPr marL="1143000" indent="-228600" defTabSz="573088">
              <a:defRPr>
                <a:solidFill>
                  <a:schemeClr val="tx1"/>
                </a:solidFill>
                <a:latin typeface="HP Simplified" pitchFamily="34" charset="0"/>
                <a:ea typeface="MS PGothic" pitchFamily="34" charset="-128"/>
              </a:defRPr>
            </a:lvl3pPr>
            <a:lvl4pPr marL="1600200" indent="-228600" defTabSz="573088">
              <a:defRPr>
                <a:solidFill>
                  <a:schemeClr val="tx1"/>
                </a:solidFill>
                <a:latin typeface="HP Simplified" pitchFamily="34" charset="0"/>
                <a:ea typeface="MS PGothic" pitchFamily="34" charset="-128"/>
              </a:defRPr>
            </a:lvl4pPr>
            <a:lvl5pPr marL="2057400" indent="-228600" defTabSz="573088">
              <a:defRPr>
                <a:solidFill>
                  <a:schemeClr val="tx1"/>
                </a:solidFill>
                <a:latin typeface="HP Simplified" pitchFamily="34" charset="0"/>
                <a:ea typeface="MS PGothic" pitchFamily="34" charset="-128"/>
              </a:defRPr>
            </a:lvl5pPr>
            <a:lvl6pPr marL="25146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6pPr>
            <a:lvl7pPr marL="29718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7pPr>
            <a:lvl8pPr marL="34290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8pPr>
            <a:lvl9pPr marL="38862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9pPr>
          </a:lstStyle>
          <a:p>
            <a:pPr marL="0" marR="0" lvl="0" indent="0" defTabSz="573088" eaLnBrk="1" fontAlgn="auto" latinLnBrk="0" hangingPunct="1">
              <a:lnSpc>
                <a:spcPct val="100000"/>
              </a:lnSpc>
              <a:spcBef>
                <a:spcPts val="0"/>
              </a:spcBef>
              <a:spcAft>
                <a:spcPts val="404"/>
              </a:spcAft>
              <a:buClrTx/>
              <a:buSzTx/>
              <a:buFontTx/>
              <a:buNone/>
              <a:tabLst/>
              <a:defRPr/>
            </a:pPr>
            <a:r>
              <a:rPr kumimoji="0" lang="zh-CN" altLang="en-US" sz="1575" b="0" i="0" u="none" strike="noStrike" kern="0" cap="none" spc="0" normalizeH="0" baseline="0" noProof="0" dirty="0" smtClean="0">
                <a:ln>
                  <a:noFill/>
                </a:ln>
                <a:solidFill>
                  <a:srgbClr val="0096D6"/>
                </a:solidFill>
                <a:effectLst/>
                <a:uLnTx/>
                <a:uFillTx/>
                <a:latin typeface="HP Simplified" pitchFamily="34" charset="0"/>
                <a:ea typeface="MS PGothic" pitchFamily="34" charset="-128"/>
              </a:rPr>
              <a:t>今天</a:t>
            </a:r>
            <a:endParaRPr kumimoji="0" lang="en-US" altLang="en-US" sz="1575" b="0" i="0" u="none" strike="noStrike" kern="0" cap="none" spc="0" normalizeH="0" baseline="0" noProof="0" dirty="0">
              <a:ln>
                <a:noFill/>
              </a:ln>
              <a:solidFill>
                <a:srgbClr val="0096D6"/>
              </a:solidFill>
              <a:effectLst/>
              <a:uLnTx/>
              <a:uFillTx/>
              <a:latin typeface="HP Simplified" pitchFamily="34" charset="0"/>
              <a:ea typeface="MS PGothic" pitchFamily="34" charset="-128"/>
            </a:endParaRPr>
          </a:p>
        </p:txBody>
      </p:sp>
      <p:sp>
        <p:nvSpPr>
          <p:cNvPr id="48" name="TextBox 12"/>
          <p:cNvSpPr txBox="1">
            <a:spLocks noChangeArrowheads="1"/>
          </p:cNvSpPr>
          <p:nvPr/>
        </p:nvSpPr>
        <p:spPr bwMode="auto">
          <a:xfrm>
            <a:off x="1866196" y="2318858"/>
            <a:ext cx="588639" cy="33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8" tIns="45724" rIns="91448" bIns="45724">
            <a:spAutoFit/>
          </a:bodyPr>
          <a:lstStyle>
            <a:lvl1pPr defTabSz="573088">
              <a:defRPr>
                <a:solidFill>
                  <a:schemeClr val="tx1"/>
                </a:solidFill>
                <a:latin typeface="HP Simplified" pitchFamily="34" charset="0"/>
                <a:ea typeface="MS PGothic" pitchFamily="34" charset="-128"/>
              </a:defRPr>
            </a:lvl1pPr>
            <a:lvl2pPr marL="742950" indent="-285750" defTabSz="573088">
              <a:defRPr>
                <a:solidFill>
                  <a:schemeClr val="tx1"/>
                </a:solidFill>
                <a:latin typeface="HP Simplified" pitchFamily="34" charset="0"/>
                <a:ea typeface="MS PGothic" pitchFamily="34" charset="-128"/>
              </a:defRPr>
            </a:lvl2pPr>
            <a:lvl3pPr marL="1143000" indent="-228600" defTabSz="573088">
              <a:defRPr>
                <a:solidFill>
                  <a:schemeClr val="tx1"/>
                </a:solidFill>
                <a:latin typeface="HP Simplified" pitchFamily="34" charset="0"/>
                <a:ea typeface="MS PGothic" pitchFamily="34" charset="-128"/>
              </a:defRPr>
            </a:lvl3pPr>
            <a:lvl4pPr marL="1600200" indent="-228600" defTabSz="573088">
              <a:defRPr>
                <a:solidFill>
                  <a:schemeClr val="tx1"/>
                </a:solidFill>
                <a:latin typeface="HP Simplified" pitchFamily="34" charset="0"/>
                <a:ea typeface="MS PGothic" pitchFamily="34" charset="-128"/>
              </a:defRPr>
            </a:lvl4pPr>
            <a:lvl5pPr marL="2057400" indent="-228600" defTabSz="573088">
              <a:defRPr>
                <a:solidFill>
                  <a:schemeClr val="tx1"/>
                </a:solidFill>
                <a:latin typeface="HP Simplified" pitchFamily="34" charset="0"/>
                <a:ea typeface="MS PGothic" pitchFamily="34" charset="-128"/>
              </a:defRPr>
            </a:lvl5pPr>
            <a:lvl6pPr marL="25146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6pPr>
            <a:lvl7pPr marL="29718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7pPr>
            <a:lvl8pPr marL="34290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8pPr>
            <a:lvl9pPr marL="38862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9pPr>
          </a:lstStyle>
          <a:p>
            <a:pPr marL="0" marR="0" lvl="0" indent="0" defTabSz="573088" eaLnBrk="1" fontAlgn="auto" latinLnBrk="0" hangingPunct="1">
              <a:lnSpc>
                <a:spcPct val="100000"/>
              </a:lnSpc>
              <a:spcBef>
                <a:spcPts val="0"/>
              </a:spcBef>
              <a:spcAft>
                <a:spcPts val="404"/>
              </a:spcAft>
              <a:buClrTx/>
              <a:buSzTx/>
              <a:buFontTx/>
              <a:buNone/>
              <a:tabLst/>
              <a:defRPr/>
            </a:pPr>
            <a:r>
              <a:rPr kumimoji="0" lang="zh-CN" altLang="en-US" sz="1575" b="0" i="0" u="none" strike="noStrike" kern="0" cap="none" spc="0" normalizeH="0" baseline="0" noProof="0" dirty="0" smtClean="0">
                <a:ln>
                  <a:noFill/>
                </a:ln>
                <a:solidFill>
                  <a:srgbClr val="0096D6"/>
                </a:solidFill>
                <a:effectLst/>
                <a:uLnTx/>
                <a:uFillTx/>
                <a:latin typeface="HP Simplified" pitchFamily="34" charset="0"/>
                <a:ea typeface="MS PGothic" pitchFamily="34" charset="-128"/>
              </a:rPr>
              <a:t>未来</a:t>
            </a:r>
            <a:endParaRPr kumimoji="0" lang="en-US" altLang="en-US" sz="1575" b="0" i="0" u="none" strike="noStrike" kern="0" cap="none" spc="0" normalizeH="0" baseline="0" noProof="0" dirty="0">
              <a:ln>
                <a:noFill/>
              </a:ln>
              <a:solidFill>
                <a:srgbClr val="0096D6"/>
              </a:solidFill>
              <a:effectLst/>
              <a:uLnTx/>
              <a:uFillTx/>
              <a:latin typeface="HP Simplified" pitchFamily="34" charset="0"/>
              <a:ea typeface="MS PGothic" pitchFamily="34" charset="-128"/>
            </a:endParaRPr>
          </a:p>
        </p:txBody>
      </p:sp>
      <p:sp>
        <p:nvSpPr>
          <p:cNvPr id="49" name="Right Brace 13"/>
          <p:cNvSpPr/>
          <p:nvPr/>
        </p:nvSpPr>
        <p:spPr>
          <a:xfrm>
            <a:off x="2162739" y="2689238"/>
            <a:ext cx="129812" cy="491857"/>
          </a:xfrm>
          <a:prstGeom prst="rightBrace">
            <a:avLst/>
          </a:prstGeom>
          <a:noFill/>
          <a:ln w="12700" cap="flat" cmpd="sng" algn="ctr">
            <a:solidFill>
              <a:sysClr val="windowText" lastClr="000000"/>
            </a:solidFill>
            <a:prstDash val="solid"/>
          </a:ln>
          <a:effectLst/>
        </p:spPr>
        <p:txBody>
          <a:bodyPr lIns="91448" tIns="45724" rIns="91448" bIns="45724"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HP Simplified"/>
            </a:endParaRPr>
          </a:p>
        </p:txBody>
      </p:sp>
      <p:sp>
        <p:nvSpPr>
          <p:cNvPr id="50" name="TextBox 14"/>
          <p:cNvSpPr txBox="1">
            <a:spLocks noChangeArrowheads="1"/>
          </p:cNvSpPr>
          <p:nvPr/>
        </p:nvSpPr>
        <p:spPr bwMode="auto">
          <a:xfrm rot="-5400000">
            <a:off x="2115268" y="2937193"/>
            <a:ext cx="646347" cy="27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8" tIns="45724" rIns="91448" bIns="45724">
            <a:spAutoFit/>
          </a:bodyPr>
          <a:lstStyle>
            <a:lvl1pPr defTabSz="573088">
              <a:defRPr>
                <a:solidFill>
                  <a:schemeClr val="tx1"/>
                </a:solidFill>
                <a:latin typeface="HP Simplified" pitchFamily="34" charset="0"/>
                <a:ea typeface="MS PGothic" pitchFamily="34" charset="-128"/>
              </a:defRPr>
            </a:lvl1pPr>
            <a:lvl2pPr marL="742950" indent="-285750" defTabSz="573088">
              <a:defRPr>
                <a:solidFill>
                  <a:schemeClr val="tx1"/>
                </a:solidFill>
                <a:latin typeface="HP Simplified" pitchFamily="34" charset="0"/>
                <a:ea typeface="MS PGothic" pitchFamily="34" charset="-128"/>
              </a:defRPr>
            </a:lvl2pPr>
            <a:lvl3pPr marL="1143000" indent="-228600" defTabSz="573088">
              <a:defRPr>
                <a:solidFill>
                  <a:schemeClr val="tx1"/>
                </a:solidFill>
                <a:latin typeface="HP Simplified" pitchFamily="34" charset="0"/>
                <a:ea typeface="MS PGothic" pitchFamily="34" charset="-128"/>
              </a:defRPr>
            </a:lvl3pPr>
            <a:lvl4pPr marL="1600200" indent="-228600" defTabSz="573088">
              <a:defRPr>
                <a:solidFill>
                  <a:schemeClr val="tx1"/>
                </a:solidFill>
                <a:latin typeface="HP Simplified" pitchFamily="34" charset="0"/>
                <a:ea typeface="MS PGothic" pitchFamily="34" charset="-128"/>
              </a:defRPr>
            </a:lvl4pPr>
            <a:lvl5pPr marL="2057400" indent="-228600" defTabSz="573088">
              <a:defRPr>
                <a:solidFill>
                  <a:schemeClr val="tx1"/>
                </a:solidFill>
                <a:latin typeface="HP Simplified" pitchFamily="34" charset="0"/>
                <a:ea typeface="MS PGothic" pitchFamily="34" charset="-128"/>
              </a:defRPr>
            </a:lvl5pPr>
            <a:lvl6pPr marL="25146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6pPr>
            <a:lvl7pPr marL="29718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7pPr>
            <a:lvl8pPr marL="34290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8pPr>
            <a:lvl9pPr marL="38862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9pPr>
          </a:lstStyle>
          <a:p>
            <a:pPr marL="0" marR="0" lvl="0" indent="0" defTabSz="573088" eaLnBrk="1" fontAlgn="auto" latinLnBrk="0" hangingPunct="1">
              <a:lnSpc>
                <a:spcPct val="100000"/>
              </a:lnSpc>
              <a:spcBef>
                <a:spcPts val="0"/>
              </a:spcBef>
              <a:spcAft>
                <a:spcPts val="404"/>
              </a:spcAft>
              <a:buClrTx/>
              <a:buSzTx/>
              <a:buFontTx/>
              <a:buNone/>
              <a:tabLst/>
              <a:defRPr/>
            </a:pPr>
            <a:r>
              <a:rPr kumimoji="0" lang="zh-CN" altLang="en-US" sz="1200" b="0" i="0" u="none" strike="noStrike" kern="0" cap="none" spc="0" normalizeH="0" baseline="0" noProof="0" dirty="0" smtClean="0">
                <a:ln>
                  <a:noFill/>
                </a:ln>
                <a:solidFill>
                  <a:srgbClr val="000000"/>
                </a:solidFill>
                <a:effectLst/>
                <a:uLnTx/>
                <a:uFillTx/>
                <a:latin typeface="HP Simplified" pitchFamily="34" charset="0"/>
                <a:ea typeface="MS PGothic" pitchFamily="34" charset="-128"/>
              </a:rPr>
              <a:t>开发者</a:t>
            </a:r>
            <a:endParaRPr kumimoji="0" lang="en-US" altLang="en-US" sz="1200" b="0" i="0" u="none" strike="noStrike" kern="0" cap="none" spc="0" normalizeH="0" baseline="0" noProof="0" dirty="0">
              <a:ln>
                <a:noFill/>
              </a:ln>
              <a:solidFill>
                <a:srgbClr val="000000"/>
              </a:solidFill>
              <a:effectLst/>
              <a:uLnTx/>
              <a:uFillTx/>
              <a:latin typeface="HP Simplified" pitchFamily="34" charset="0"/>
              <a:ea typeface="MS PGothic" pitchFamily="34" charset="-128"/>
            </a:endParaRPr>
          </a:p>
        </p:txBody>
      </p:sp>
      <p:sp>
        <p:nvSpPr>
          <p:cNvPr id="51" name="Right Brace 15"/>
          <p:cNvSpPr/>
          <p:nvPr/>
        </p:nvSpPr>
        <p:spPr>
          <a:xfrm>
            <a:off x="2179412" y="3313289"/>
            <a:ext cx="120285" cy="2489054"/>
          </a:xfrm>
          <a:prstGeom prst="rightBrace">
            <a:avLst/>
          </a:prstGeom>
          <a:noFill/>
          <a:ln w="12700" cap="flat" cmpd="sng" algn="ctr">
            <a:solidFill>
              <a:sysClr val="windowText" lastClr="000000"/>
            </a:solidFill>
            <a:prstDash val="solid"/>
          </a:ln>
          <a:effectLst/>
        </p:spPr>
        <p:txBody>
          <a:bodyPr lIns="91448" tIns="45724" rIns="91448" bIns="45724"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HP Simplified"/>
            </a:endParaRPr>
          </a:p>
        </p:txBody>
      </p:sp>
      <p:sp>
        <p:nvSpPr>
          <p:cNvPr id="52" name="TextBox 16"/>
          <p:cNvSpPr txBox="1">
            <a:spLocks noChangeArrowheads="1"/>
          </p:cNvSpPr>
          <p:nvPr/>
        </p:nvSpPr>
        <p:spPr bwMode="auto">
          <a:xfrm rot="-5400000">
            <a:off x="2132903" y="4499700"/>
            <a:ext cx="611082" cy="27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8" tIns="45724" rIns="91448" bIns="45724">
            <a:spAutoFit/>
          </a:bodyPr>
          <a:lstStyle>
            <a:lvl1pPr defTabSz="573088">
              <a:defRPr>
                <a:solidFill>
                  <a:schemeClr val="tx1"/>
                </a:solidFill>
                <a:latin typeface="HP Simplified" pitchFamily="34" charset="0"/>
                <a:ea typeface="MS PGothic" pitchFamily="34" charset="-128"/>
              </a:defRPr>
            </a:lvl1pPr>
            <a:lvl2pPr marL="742950" indent="-285750" defTabSz="573088">
              <a:defRPr>
                <a:solidFill>
                  <a:schemeClr val="tx1"/>
                </a:solidFill>
                <a:latin typeface="HP Simplified" pitchFamily="34" charset="0"/>
                <a:ea typeface="MS PGothic" pitchFamily="34" charset="-128"/>
              </a:defRPr>
            </a:lvl2pPr>
            <a:lvl3pPr marL="1143000" indent="-228600" defTabSz="573088">
              <a:defRPr>
                <a:solidFill>
                  <a:schemeClr val="tx1"/>
                </a:solidFill>
                <a:latin typeface="HP Simplified" pitchFamily="34" charset="0"/>
                <a:ea typeface="MS PGothic" pitchFamily="34" charset="-128"/>
              </a:defRPr>
            </a:lvl3pPr>
            <a:lvl4pPr marL="1600200" indent="-228600" defTabSz="573088">
              <a:defRPr>
                <a:solidFill>
                  <a:schemeClr val="tx1"/>
                </a:solidFill>
                <a:latin typeface="HP Simplified" pitchFamily="34" charset="0"/>
                <a:ea typeface="MS PGothic" pitchFamily="34" charset="-128"/>
              </a:defRPr>
            </a:lvl4pPr>
            <a:lvl5pPr marL="2057400" indent="-228600" defTabSz="573088">
              <a:defRPr>
                <a:solidFill>
                  <a:schemeClr val="tx1"/>
                </a:solidFill>
                <a:latin typeface="HP Simplified" pitchFamily="34" charset="0"/>
                <a:ea typeface="MS PGothic" pitchFamily="34" charset="-128"/>
              </a:defRPr>
            </a:lvl5pPr>
            <a:lvl6pPr marL="25146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6pPr>
            <a:lvl7pPr marL="29718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7pPr>
            <a:lvl8pPr marL="34290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8pPr>
            <a:lvl9pPr marL="38862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9pPr>
          </a:lstStyle>
          <a:p>
            <a:pPr marL="0" marR="0" lvl="0" indent="0" algn="ctr" defTabSz="573088"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smtClean="0">
                <a:ln>
                  <a:noFill/>
                </a:ln>
                <a:solidFill>
                  <a:srgbClr val="000000"/>
                </a:solidFill>
                <a:effectLst/>
                <a:uLnTx/>
                <a:uFillTx/>
                <a:latin typeface="HP Simplified" pitchFamily="34" charset="0"/>
                <a:ea typeface="MS PGothic" pitchFamily="34" charset="-128"/>
              </a:rPr>
              <a:t>I</a:t>
            </a:r>
            <a:r>
              <a:rPr kumimoji="0" lang="en-US" altLang="zh-CN" sz="1200" b="0" i="0" u="none" strike="noStrike" kern="0" cap="none" spc="0" normalizeH="0" baseline="0" noProof="0" dirty="0" smtClean="0">
                <a:ln>
                  <a:noFill/>
                </a:ln>
                <a:solidFill>
                  <a:srgbClr val="000000"/>
                </a:solidFill>
                <a:effectLst/>
                <a:uLnTx/>
                <a:uFillTx/>
                <a:latin typeface="HP Simplified" pitchFamily="34" charset="0"/>
                <a:ea typeface="MS PGothic" pitchFamily="34" charset="-128"/>
              </a:rPr>
              <a:t>T</a:t>
            </a:r>
            <a:r>
              <a:rPr lang="zh-CN" altLang="en-US" sz="1200" kern="0" dirty="0" smtClean="0">
                <a:solidFill>
                  <a:srgbClr val="000000"/>
                </a:solidFill>
              </a:rPr>
              <a:t>运</a:t>
            </a:r>
            <a:r>
              <a:rPr lang="zh-CN" altLang="en-US" sz="1200" kern="0" dirty="0">
                <a:solidFill>
                  <a:srgbClr val="000000"/>
                </a:solidFill>
              </a:rPr>
              <a:t>维</a:t>
            </a:r>
            <a:endParaRPr kumimoji="0" lang="en-US" altLang="en-US" sz="1200" b="0" i="0" u="none" strike="noStrike" kern="0" cap="none" spc="0" normalizeH="0" baseline="0" noProof="0" dirty="0">
              <a:ln>
                <a:noFill/>
              </a:ln>
              <a:solidFill>
                <a:srgbClr val="000000"/>
              </a:solidFill>
              <a:effectLst/>
              <a:uLnTx/>
              <a:uFillTx/>
              <a:latin typeface="HP Simplified" pitchFamily="34" charset="0"/>
              <a:ea typeface="MS PGothic" pitchFamily="34" charset="-128"/>
            </a:endParaRPr>
          </a:p>
        </p:txBody>
      </p:sp>
      <p:sp>
        <p:nvSpPr>
          <p:cNvPr id="53" name="Oval 17"/>
          <p:cNvSpPr/>
          <p:nvPr/>
        </p:nvSpPr>
        <p:spPr>
          <a:xfrm>
            <a:off x="2704615" y="2603491"/>
            <a:ext cx="472801" cy="472802"/>
          </a:xfrm>
          <a:prstGeom prst="ellipse">
            <a:avLst/>
          </a:prstGeom>
          <a:solidFill>
            <a:srgbClr val="0096D6"/>
          </a:solidFill>
          <a:ln w="9525" cap="flat" cmpd="sng" algn="ctr">
            <a:noFill/>
            <a:prstDash val="solid"/>
          </a:ln>
          <a:effectLst/>
        </p:spPr>
        <p:txBody>
          <a:bodyPr lIns="91448" tIns="45724" rIns="91448" bIns="45724"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HP Simplified"/>
              </a:rPr>
              <a:t>1</a:t>
            </a:r>
          </a:p>
        </p:txBody>
      </p:sp>
      <p:sp>
        <p:nvSpPr>
          <p:cNvPr id="54" name="TextBox 18"/>
          <p:cNvSpPr txBox="1">
            <a:spLocks noChangeArrowheads="1"/>
          </p:cNvSpPr>
          <p:nvPr/>
        </p:nvSpPr>
        <p:spPr bwMode="auto">
          <a:xfrm>
            <a:off x="3146451" y="2660656"/>
            <a:ext cx="1311220" cy="5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8" tIns="45724" rIns="91448" bIns="45724">
            <a:spAutoFit/>
          </a:bodyPr>
          <a:lstStyle>
            <a:lvl1pPr defTabSz="573088">
              <a:defRPr>
                <a:solidFill>
                  <a:schemeClr val="tx1"/>
                </a:solidFill>
                <a:latin typeface="HP Simplified" pitchFamily="34" charset="0"/>
                <a:ea typeface="MS PGothic" pitchFamily="34" charset="-128"/>
              </a:defRPr>
            </a:lvl1pPr>
            <a:lvl2pPr marL="742950" indent="-285750" defTabSz="573088">
              <a:defRPr>
                <a:solidFill>
                  <a:schemeClr val="tx1"/>
                </a:solidFill>
                <a:latin typeface="HP Simplified" pitchFamily="34" charset="0"/>
                <a:ea typeface="MS PGothic" pitchFamily="34" charset="-128"/>
              </a:defRPr>
            </a:lvl2pPr>
            <a:lvl3pPr marL="1143000" indent="-228600" defTabSz="573088">
              <a:defRPr>
                <a:solidFill>
                  <a:schemeClr val="tx1"/>
                </a:solidFill>
                <a:latin typeface="HP Simplified" pitchFamily="34" charset="0"/>
                <a:ea typeface="MS PGothic" pitchFamily="34" charset="-128"/>
              </a:defRPr>
            </a:lvl3pPr>
            <a:lvl4pPr marL="1600200" indent="-228600" defTabSz="573088">
              <a:defRPr>
                <a:solidFill>
                  <a:schemeClr val="tx1"/>
                </a:solidFill>
                <a:latin typeface="HP Simplified" pitchFamily="34" charset="0"/>
                <a:ea typeface="MS PGothic" pitchFamily="34" charset="-128"/>
              </a:defRPr>
            </a:lvl4pPr>
            <a:lvl5pPr marL="2057400" indent="-228600" defTabSz="573088">
              <a:defRPr>
                <a:solidFill>
                  <a:schemeClr val="tx1"/>
                </a:solidFill>
                <a:latin typeface="HP Simplified" pitchFamily="34" charset="0"/>
                <a:ea typeface="MS PGothic" pitchFamily="34" charset="-128"/>
              </a:defRPr>
            </a:lvl5pPr>
            <a:lvl6pPr marL="25146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6pPr>
            <a:lvl7pPr marL="29718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7pPr>
            <a:lvl8pPr marL="34290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8pPr>
            <a:lvl9pPr marL="38862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9pPr>
          </a:lstStyle>
          <a:p>
            <a:pPr marL="0" marR="0" lvl="0" indent="0" defTabSz="573088" eaLnBrk="1" fontAlgn="auto" latinLnBrk="0" hangingPunct="1">
              <a:lnSpc>
                <a:spcPct val="100000"/>
              </a:lnSpc>
              <a:spcBef>
                <a:spcPts val="0"/>
              </a:spcBef>
              <a:spcAft>
                <a:spcPts val="404"/>
              </a:spcAft>
              <a:buClrTx/>
              <a:buSzTx/>
              <a:buFontTx/>
              <a:buNone/>
              <a:tabLst/>
              <a:defRPr/>
            </a:pPr>
            <a:r>
              <a:rPr kumimoji="0" lang="zh-CN" altLang="en-US" sz="1575" b="0" i="0" u="none" strike="noStrike" kern="0" cap="none" spc="0" normalizeH="0" baseline="0" noProof="0" dirty="0" smtClean="0">
                <a:ln>
                  <a:noFill/>
                </a:ln>
                <a:solidFill>
                  <a:prstClr val="black"/>
                </a:solidFill>
                <a:effectLst/>
                <a:uLnTx/>
                <a:uFillTx/>
                <a:latin typeface="HP Simplified" pitchFamily="34" charset="0"/>
                <a:ea typeface="MS PGothic" pitchFamily="34" charset="-128"/>
              </a:rPr>
              <a:t>交付开发者服务</a:t>
            </a:r>
            <a:endParaRPr kumimoji="0" lang="en-US" altLang="en-US" sz="1575" b="0" i="0" u="none" strike="noStrike" kern="0" cap="none" spc="0" normalizeH="0" baseline="0" noProof="0" dirty="0">
              <a:ln>
                <a:noFill/>
              </a:ln>
              <a:solidFill>
                <a:prstClr val="black"/>
              </a:solidFill>
              <a:effectLst/>
              <a:uLnTx/>
              <a:uFillTx/>
              <a:latin typeface="HP Simplified" pitchFamily="34" charset="0"/>
              <a:ea typeface="MS PGothic" pitchFamily="34" charset="-128"/>
            </a:endParaRPr>
          </a:p>
        </p:txBody>
      </p:sp>
      <p:sp>
        <p:nvSpPr>
          <p:cNvPr id="55" name="Oval 19"/>
          <p:cNvSpPr/>
          <p:nvPr/>
        </p:nvSpPr>
        <p:spPr>
          <a:xfrm>
            <a:off x="2967811" y="3686052"/>
            <a:ext cx="471610" cy="471610"/>
          </a:xfrm>
          <a:prstGeom prst="ellipse">
            <a:avLst/>
          </a:prstGeom>
          <a:solidFill>
            <a:srgbClr val="0096D6"/>
          </a:solidFill>
          <a:ln w="9525" cap="flat" cmpd="sng" algn="ctr">
            <a:noFill/>
            <a:prstDash val="solid"/>
          </a:ln>
          <a:effectLst/>
        </p:spPr>
        <p:txBody>
          <a:bodyPr lIns="91448" tIns="45724" rIns="91448" bIns="45724"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HP Simplified"/>
              </a:rPr>
              <a:t>2</a:t>
            </a:r>
          </a:p>
        </p:txBody>
      </p:sp>
      <p:sp>
        <p:nvSpPr>
          <p:cNvPr id="56" name="TextBox 20"/>
          <p:cNvSpPr txBox="1">
            <a:spLocks noChangeArrowheads="1"/>
          </p:cNvSpPr>
          <p:nvPr/>
        </p:nvSpPr>
        <p:spPr bwMode="auto">
          <a:xfrm>
            <a:off x="2724859" y="4194580"/>
            <a:ext cx="1446987" cy="5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8" tIns="45724" rIns="91448" bIns="45724">
            <a:spAutoFit/>
          </a:bodyPr>
          <a:lstStyle>
            <a:lvl1pPr defTabSz="573088">
              <a:defRPr>
                <a:solidFill>
                  <a:schemeClr val="tx1"/>
                </a:solidFill>
                <a:latin typeface="HP Simplified" pitchFamily="34" charset="0"/>
                <a:ea typeface="MS PGothic" pitchFamily="34" charset="-128"/>
              </a:defRPr>
            </a:lvl1pPr>
            <a:lvl2pPr marL="742950" indent="-285750" defTabSz="573088">
              <a:defRPr>
                <a:solidFill>
                  <a:schemeClr val="tx1"/>
                </a:solidFill>
                <a:latin typeface="HP Simplified" pitchFamily="34" charset="0"/>
                <a:ea typeface="MS PGothic" pitchFamily="34" charset="-128"/>
              </a:defRPr>
            </a:lvl2pPr>
            <a:lvl3pPr marL="1143000" indent="-228600" defTabSz="573088">
              <a:defRPr>
                <a:solidFill>
                  <a:schemeClr val="tx1"/>
                </a:solidFill>
                <a:latin typeface="HP Simplified" pitchFamily="34" charset="0"/>
                <a:ea typeface="MS PGothic" pitchFamily="34" charset="-128"/>
              </a:defRPr>
            </a:lvl3pPr>
            <a:lvl4pPr marL="1600200" indent="-228600" defTabSz="573088">
              <a:defRPr>
                <a:solidFill>
                  <a:schemeClr val="tx1"/>
                </a:solidFill>
                <a:latin typeface="HP Simplified" pitchFamily="34" charset="0"/>
                <a:ea typeface="MS PGothic" pitchFamily="34" charset="-128"/>
              </a:defRPr>
            </a:lvl4pPr>
            <a:lvl5pPr marL="2057400" indent="-228600" defTabSz="573088">
              <a:defRPr>
                <a:solidFill>
                  <a:schemeClr val="tx1"/>
                </a:solidFill>
                <a:latin typeface="HP Simplified" pitchFamily="34" charset="0"/>
                <a:ea typeface="MS PGothic" pitchFamily="34" charset="-128"/>
              </a:defRPr>
            </a:lvl5pPr>
            <a:lvl6pPr marL="25146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6pPr>
            <a:lvl7pPr marL="29718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7pPr>
            <a:lvl8pPr marL="34290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8pPr>
            <a:lvl9pPr marL="38862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9pPr>
          </a:lstStyle>
          <a:p>
            <a:pPr marL="0" marR="0" lvl="0" indent="0" defTabSz="573088" eaLnBrk="1" fontAlgn="auto" latinLnBrk="0" hangingPunct="1">
              <a:lnSpc>
                <a:spcPct val="100000"/>
              </a:lnSpc>
              <a:spcBef>
                <a:spcPts val="0"/>
              </a:spcBef>
              <a:spcAft>
                <a:spcPts val="404"/>
              </a:spcAft>
              <a:buClrTx/>
              <a:buSzTx/>
              <a:buFontTx/>
              <a:buNone/>
              <a:tabLst/>
              <a:defRPr/>
            </a:pPr>
            <a:r>
              <a:rPr kumimoji="0" lang="zh-CN" altLang="en-US" sz="1575" b="0" i="0" u="none" strike="noStrike" kern="0" cap="none" spc="0" normalizeH="0" baseline="0" noProof="0" dirty="0" smtClean="0">
                <a:ln>
                  <a:noFill/>
                </a:ln>
                <a:solidFill>
                  <a:prstClr val="black"/>
                </a:solidFill>
                <a:effectLst/>
                <a:uLnTx/>
                <a:uFillTx/>
                <a:latin typeface="HP Simplified" pitchFamily="34" charset="0"/>
                <a:ea typeface="MS PGothic" pitchFamily="34" charset="-128"/>
              </a:rPr>
              <a:t>自动化应用服务周期管理</a:t>
            </a:r>
            <a:endParaRPr kumimoji="0" lang="en-US" altLang="en-US" sz="1575" b="0" i="0" u="none" strike="noStrike" kern="0" cap="none" spc="0" normalizeH="0" baseline="0" noProof="0" dirty="0">
              <a:ln>
                <a:noFill/>
              </a:ln>
              <a:solidFill>
                <a:prstClr val="black"/>
              </a:solidFill>
              <a:effectLst/>
              <a:uLnTx/>
              <a:uFillTx/>
              <a:latin typeface="HP Simplified" pitchFamily="34" charset="0"/>
              <a:ea typeface="MS PGothic" pitchFamily="34" charset="-128"/>
            </a:endParaRPr>
          </a:p>
        </p:txBody>
      </p:sp>
      <p:sp>
        <p:nvSpPr>
          <p:cNvPr id="57" name="Rectangle 21"/>
          <p:cNvSpPr/>
          <p:nvPr/>
        </p:nvSpPr>
        <p:spPr>
          <a:xfrm>
            <a:off x="256052" y="2318858"/>
            <a:ext cx="4487444" cy="3591860"/>
          </a:xfrm>
          <a:prstGeom prst="rect">
            <a:avLst/>
          </a:prstGeom>
          <a:noFill/>
          <a:ln w="9525" cap="flat" cmpd="sng" algn="ctr">
            <a:solidFill>
              <a:sysClr val="windowText" lastClr="000000"/>
            </a:solidFill>
            <a:prstDash val="solid"/>
          </a:ln>
          <a:effectLst/>
        </p:spPr>
        <p:txBody>
          <a:bodyPr lIns="91448" tIns="45724" rIns="91448" bIns="45724"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HP Simplified"/>
            </a:endParaRPr>
          </a:p>
        </p:txBody>
      </p:sp>
      <p:grpSp>
        <p:nvGrpSpPr>
          <p:cNvPr id="58" name="Group 22"/>
          <p:cNvGrpSpPr>
            <a:grpSpLocks/>
          </p:cNvGrpSpPr>
          <p:nvPr/>
        </p:nvGrpSpPr>
        <p:grpSpPr bwMode="auto">
          <a:xfrm>
            <a:off x="4445762" y="2100916"/>
            <a:ext cx="4127781" cy="1843568"/>
            <a:chOff x="4310744" y="857250"/>
            <a:chExt cx="4072288" cy="1842947"/>
          </a:xfrm>
        </p:grpSpPr>
        <p:sp>
          <p:nvSpPr>
            <p:cNvPr id="59" name="Rectangle 23"/>
            <p:cNvSpPr/>
            <p:nvPr/>
          </p:nvSpPr>
          <p:spPr>
            <a:xfrm>
              <a:off x="4310744" y="857250"/>
              <a:ext cx="4072288" cy="1842947"/>
            </a:xfrm>
            <a:prstGeom prst="rect">
              <a:avLst/>
            </a:prstGeom>
            <a:solidFill>
              <a:sysClr val="window" lastClr="FFFFFF"/>
            </a:solidFill>
            <a:ln w="952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HP Simplified"/>
              </a:endParaRPr>
            </a:p>
          </p:txBody>
        </p:sp>
        <p:sp>
          <p:nvSpPr>
            <p:cNvPr id="60" name="Oval 24"/>
            <p:cNvSpPr/>
            <p:nvPr/>
          </p:nvSpPr>
          <p:spPr>
            <a:xfrm>
              <a:off x="6613596" y="1542998"/>
              <a:ext cx="951689" cy="1038146"/>
            </a:xfrm>
            <a:prstGeom prst="ellipse">
              <a:avLst/>
            </a:prstGeom>
            <a:solidFill>
              <a:srgbClr val="0096D6"/>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HP Simplified"/>
                </a:rPr>
                <a:t>IaaS</a:t>
              </a:r>
            </a:p>
          </p:txBody>
        </p:sp>
        <p:sp>
          <p:nvSpPr>
            <p:cNvPr id="61" name="Oval 25"/>
            <p:cNvSpPr/>
            <p:nvPr/>
          </p:nvSpPr>
          <p:spPr>
            <a:xfrm>
              <a:off x="7346749" y="1583476"/>
              <a:ext cx="979887" cy="988143"/>
            </a:xfrm>
            <a:prstGeom prst="ellipse">
              <a:avLst/>
            </a:prstGeom>
            <a:solidFill>
              <a:srgbClr val="99D5EF"/>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HP Simplified"/>
                </a:rPr>
                <a:t>PaaS</a:t>
              </a:r>
            </a:p>
          </p:txBody>
        </p:sp>
        <p:sp>
          <p:nvSpPr>
            <p:cNvPr id="62" name="Oval 26"/>
            <p:cNvSpPr/>
            <p:nvPr/>
          </p:nvSpPr>
          <p:spPr>
            <a:xfrm>
              <a:off x="4491682" y="971541"/>
              <a:ext cx="472320" cy="472642"/>
            </a:xfrm>
            <a:prstGeom prst="ellipse">
              <a:avLst/>
            </a:prstGeom>
            <a:solidFill>
              <a:srgbClr val="0096D6"/>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HP Simplified"/>
                </a:rPr>
                <a:t>3</a:t>
              </a:r>
            </a:p>
          </p:txBody>
        </p:sp>
        <p:sp>
          <p:nvSpPr>
            <p:cNvPr id="63" name="TextBox 27"/>
            <p:cNvSpPr txBox="1">
              <a:spLocks noChangeArrowheads="1"/>
            </p:cNvSpPr>
            <p:nvPr/>
          </p:nvSpPr>
          <p:spPr bwMode="auto">
            <a:xfrm>
              <a:off x="4999232" y="971550"/>
              <a:ext cx="3371553" cy="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73088">
                <a:defRPr>
                  <a:solidFill>
                    <a:schemeClr val="tx1"/>
                  </a:solidFill>
                  <a:latin typeface="HP Simplified" pitchFamily="34" charset="0"/>
                  <a:ea typeface="MS PGothic" pitchFamily="34" charset="-128"/>
                </a:defRPr>
              </a:lvl1pPr>
              <a:lvl2pPr marL="742950" indent="-285750" defTabSz="573088">
                <a:defRPr>
                  <a:solidFill>
                    <a:schemeClr val="tx1"/>
                  </a:solidFill>
                  <a:latin typeface="HP Simplified" pitchFamily="34" charset="0"/>
                  <a:ea typeface="MS PGothic" pitchFamily="34" charset="-128"/>
                </a:defRPr>
              </a:lvl2pPr>
              <a:lvl3pPr marL="1143000" indent="-228600" defTabSz="573088">
                <a:defRPr>
                  <a:solidFill>
                    <a:schemeClr val="tx1"/>
                  </a:solidFill>
                  <a:latin typeface="HP Simplified" pitchFamily="34" charset="0"/>
                  <a:ea typeface="MS PGothic" pitchFamily="34" charset="-128"/>
                </a:defRPr>
              </a:lvl3pPr>
              <a:lvl4pPr marL="1600200" indent="-228600" defTabSz="573088">
                <a:defRPr>
                  <a:solidFill>
                    <a:schemeClr val="tx1"/>
                  </a:solidFill>
                  <a:latin typeface="HP Simplified" pitchFamily="34" charset="0"/>
                  <a:ea typeface="MS PGothic" pitchFamily="34" charset="-128"/>
                </a:defRPr>
              </a:lvl4pPr>
              <a:lvl5pPr marL="2057400" indent="-228600" defTabSz="573088">
                <a:defRPr>
                  <a:solidFill>
                    <a:schemeClr val="tx1"/>
                  </a:solidFill>
                  <a:latin typeface="HP Simplified" pitchFamily="34" charset="0"/>
                  <a:ea typeface="MS PGothic" pitchFamily="34" charset="-128"/>
                </a:defRPr>
              </a:lvl5pPr>
              <a:lvl6pPr marL="25146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6pPr>
              <a:lvl7pPr marL="29718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7pPr>
              <a:lvl8pPr marL="34290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8pPr>
              <a:lvl9pPr marL="38862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9pPr>
            </a:lstStyle>
            <a:p>
              <a:pPr marL="0" marR="0" lvl="0" indent="0" defTabSz="573088" eaLnBrk="1" fontAlgn="auto" latinLnBrk="0" hangingPunct="1">
                <a:lnSpc>
                  <a:spcPct val="100000"/>
                </a:lnSpc>
                <a:spcBef>
                  <a:spcPts val="0"/>
                </a:spcBef>
                <a:spcAft>
                  <a:spcPts val="404"/>
                </a:spcAft>
                <a:buClrTx/>
                <a:buSzTx/>
                <a:buFontTx/>
                <a:buNone/>
                <a:tabLst/>
                <a:defRPr/>
              </a:pPr>
              <a:r>
                <a:rPr kumimoji="0" lang="zh-CN" altLang="en-US" sz="1575" b="0" i="0" u="none" strike="noStrike" kern="0" cap="none" spc="0" normalizeH="0" baseline="0" noProof="0" dirty="0" smtClean="0">
                  <a:ln>
                    <a:noFill/>
                  </a:ln>
                  <a:solidFill>
                    <a:prstClr val="black"/>
                  </a:solidFill>
                  <a:effectLst/>
                  <a:uLnTx/>
                  <a:uFillTx/>
                  <a:latin typeface="HP Simplified" pitchFamily="34" charset="0"/>
                  <a:ea typeface="MS PGothic" pitchFamily="34" charset="-128"/>
                </a:rPr>
                <a:t>提供集成的应用服务，内置安全性，高可用和自动扩展的支持</a:t>
              </a:r>
              <a:endParaRPr kumimoji="0" lang="en-US" altLang="zh-CN" sz="1575" b="0" i="0" u="none" strike="noStrike" kern="0" cap="none" spc="0" normalizeH="0" baseline="0" noProof="0" dirty="0" smtClean="0">
                <a:ln>
                  <a:noFill/>
                </a:ln>
                <a:solidFill>
                  <a:prstClr val="black"/>
                </a:solidFill>
                <a:effectLst/>
                <a:uLnTx/>
                <a:uFillTx/>
                <a:latin typeface="HP Simplified" pitchFamily="34" charset="0"/>
                <a:ea typeface="MS PGothic" pitchFamily="34" charset="-128"/>
              </a:endParaRPr>
            </a:p>
          </p:txBody>
        </p:sp>
      </p:grpSp>
      <p:grpSp>
        <p:nvGrpSpPr>
          <p:cNvPr id="64" name="Group 28"/>
          <p:cNvGrpSpPr>
            <a:grpSpLocks/>
          </p:cNvGrpSpPr>
          <p:nvPr/>
        </p:nvGrpSpPr>
        <p:grpSpPr bwMode="auto">
          <a:xfrm>
            <a:off x="4057517" y="4959161"/>
            <a:ext cx="4973345" cy="1063505"/>
            <a:chOff x="3331029" y="3704251"/>
            <a:chExt cx="4973217" cy="1063792"/>
          </a:xfrm>
        </p:grpSpPr>
        <p:sp>
          <p:nvSpPr>
            <p:cNvPr id="65" name="Rectangle 29"/>
            <p:cNvSpPr/>
            <p:nvPr/>
          </p:nvSpPr>
          <p:spPr>
            <a:xfrm>
              <a:off x="3331029" y="3704251"/>
              <a:ext cx="4973217" cy="1063792"/>
            </a:xfrm>
            <a:prstGeom prst="rect">
              <a:avLst/>
            </a:prstGeom>
            <a:solidFill>
              <a:sysClr val="window" lastClr="FFFFFF"/>
            </a:solidFill>
            <a:ln w="952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HP Simplified"/>
              </a:endParaRPr>
            </a:p>
          </p:txBody>
        </p:sp>
        <p:sp>
          <p:nvSpPr>
            <p:cNvPr id="66" name="Oval 30"/>
            <p:cNvSpPr/>
            <p:nvPr/>
          </p:nvSpPr>
          <p:spPr>
            <a:xfrm>
              <a:off x="3475128" y="3954415"/>
              <a:ext cx="471598" cy="471737"/>
            </a:xfrm>
            <a:prstGeom prst="ellipse">
              <a:avLst/>
            </a:prstGeom>
            <a:solidFill>
              <a:srgbClr val="0096D6"/>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HP Simplified"/>
                </a:rPr>
                <a:t>5</a:t>
              </a:r>
            </a:p>
          </p:txBody>
        </p:sp>
        <p:sp>
          <p:nvSpPr>
            <p:cNvPr id="67" name="TextBox 31"/>
            <p:cNvSpPr txBox="1">
              <a:spLocks noChangeArrowheads="1"/>
            </p:cNvSpPr>
            <p:nvPr/>
          </p:nvSpPr>
          <p:spPr bwMode="auto">
            <a:xfrm>
              <a:off x="3996931" y="3898214"/>
              <a:ext cx="1854421" cy="57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73088">
                <a:defRPr>
                  <a:solidFill>
                    <a:schemeClr val="tx1"/>
                  </a:solidFill>
                  <a:latin typeface="HP Simplified" pitchFamily="34" charset="0"/>
                  <a:ea typeface="MS PGothic" pitchFamily="34" charset="-128"/>
                </a:defRPr>
              </a:lvl1pPr>
              <a:lvl2pPr marL="742950" indent="-285750" defTabSz="573088">
                <a:defRPr>
                  <a:solidFill>
                    <a:schemeClr val="tx1"/>
                  </a:solidFill>
                  <a:latin typeface="HP Simplified" pitchFamily="34" charset="0"/>
                  <a:ea typeface="MS PGothic" pitchFamily="34" charset="-128"/>
                </a:defRPr>
              </a:lvl2pPr>
              <a:lvl3pPr marL="1143000" indent="-228600" defTabSz="573088">
                <a:defRPr>
                  <a:solidFill>
                    <a:schemeClr val="tx1"/>
                  </a:solidFill>
                  <a:latin typeface="HP Simplified" pitchFamily="34" charset="0"/>
                  <a:ea typeface="MS PGothic" pitchFamily="34" charset="-128"/>
                </a:defRPr>
              </a:lvl3pPr>
              <a:lvl4pPr marL="1600200" indent="-228600" defTabSz="573088">
                <a:defRPr>
                  <a:solidFill>
                    <a:schemeClr val="tx1"/>
                  </a:solidFill>
                  <a:latin typeface="HP Simplified" pitchFamily="34" charset="0"/>
                  <a:ea typeface="MS PGothic" pitchFamily="34" charset="-128"/>
                </a:defRPr>
              </a:lvl4pPr>
              <a:lvl5pPr marL="2057400" indent="-228600" defTabSz="573088">
                <a:defRPr>
                  <a:solidFill>
                    <a:schemeClr val="tx1"/>
                  </a:solidFill>
                  <a:latin typeface="HP Simplified" pitchFamily="34" charset="0"/>
                  <a:ea typeface="MS PGothic" pitchFamily="34" charset="-128"/>
                </a:defRPr>
              </a:lvl5pPr>
              <a:lvl6pPr marL="25146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6pPr>
              <a:lvl7pPr marL="29718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7pPr>
              <a:lvl8pPr marL="34290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8pPr>
              <a:lvl9pPr marL="38862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9pPr>
            </a:lstStyle>
            <a:p>
              <a:pPr marL="0" marR="0" lvl="0" indent="0" defTabSz="573088" eaLnBrk="1" fontAlgn="auto" latinLnBrk="0" hangingPunct="1">
                <a:lnSpc>
                  <a:spcPct val="100000"/>
                </a:lnSpc>
                <a:spcBef>
                  <a:spcPts val="0"/>
                </a:spcBef>
                <a:spcAft>
                  <a:spcPts val="404"/>
                </a:spcAft>
                <a:buClrTx/>
                <a:buSzTx/>
                <a:buFontTx/>
                <a:buNone/>
                <a:tabLst/>
                <a:defRPr/>
              </a:pPr>
              <a:r>
                <a:rPr kumimoji="0" lang="zh-CN" altLang="en-US" sz="1575" b="0" i="0" u="none" strike="noStrike" kern="0" cap="none" spc="0" normalizeH="0" baseline="0" noProof="0" dirty="0" smtClean="0">
                  <a:ln>
                    <a:noFill/>
                  </a:ln>
                  <a:solidFill>
                    <a:prstClr val="black"/>
                  </a:solidFill>
                  <a:effectLst/>
                  <a:uLnTx/>
                  <a:uFillTx/>
                  <a:latin typeface="HP Simplified" pitchFamily="34" charset="0"/>
                  <a:ea typeface="MS PGothic" pitchFamily="34" charset="-128"/>
                </a:rPr>
                <a:t>开源平台保证可移植和灵活性</a:t>
              </a:r>
              <a:endParaRPr kumimoji="0" lang="en-US" altLang="en-US" sz="1575" b="0" i="0" u="none" strike="noStrike" kern="0" cap="none" spc="0" normalizeH="0" baseline="0" noProof="0" dirty="0">
                <a:ln>
                  <a:noFill/>
                </a:ln>
                <a:solidFill>
                  <a:prstClr val="black"/>
                </a:solidFill>
                <a:effectLst/>
                <a:uLnTx/>
                <a:uFillTx/>
                <a:latin typeface="HP Simplified" pitchFamily="34" charset="0"/>
                <a:ea typeface="MS PGothic" pitchFamily="34" charset="-128"/>
              </a:endParaRPr>
            </a:p>
          </p:txBody>
        </p:sp>
        <p:pic>
          <p:nvPicPr>
            <p:cNvPr id="68" name="Picture 20" descr="https://encrypted-tbn1.gstatic.com/images?q=tbn:ANd9GcRAMCWnV3iPxAWSX5WmPb7idCfHsey1jBNbzlksLKSpLud9JzfNPGa_cPr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4917" y="3879963"/>
              <a:ext cx="691083" cy="51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2" descr="http://blogs.clogeny.com/wp-content/uploads/2014/07/dock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2552" y="3836736"/>
              <a:ext cx="631791" cy="4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34"/>
            <p:cNvSpPr txBox="1">
              <a:spLocks noChangeArrowheads="1"/>
            </p:cNvSpPr>
            <p:nvPr/>
          </p:nvSpPr>
          <p:spPr bwMode="auto">
            <a:xfrm>
              <a:off x="6563178" y="4388523"/>
              <a:ext cx="1375854" cy="33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73088">
                <a:defRPr>
                  <a:solidFill>
                    <a:schemeClr val="tx1"/>
                  </a:solidFill>
                  <a:latin typeface="HP Simplified" pitchFamily="34" charset="0"/>
                  <a:ea typeface="MS PGothic" pitchFamily="34" charset="-128"/>
                </a:defRPr>
              </a:lvl1pPr>
              <a:lvl2pPr marL="742950" indent="-285750" defTabSz="573088">
                <a:defRPr>
                  <a:solidFill>
                    <a:schemeClr val="tx1"/>
                  </a:solidFill>
                  <a:latin typeface="HP Simplified" pitchFamily="34" charset="0"/>
                  <a:ea typeface="MS PGothic" pitchFamily="34" charset="-128"/>
                </a:defRPr>
              </a:lvl2pPr>
              <a:lvl3pPr marL="1143000" indent="-228600" defTabSz="573088">
                <a:defRPr>
                  <a:solidFill>
                    <a:schemeClr val="tx1"/>
                  </a:solidFill>
                  <a:latin typeface="HP Simplified" pitchFamily="34" charset="0"/>
                  <a:ea typeface="MS PGothic" pitchFamily="34" charset="-128"/>
                </a:defRPr>
              </a:lvl3pPr>
              <a:lvl4pPr marL="1600200" indent="-228600" defTabSz="573088">
                <a:defRPr>
                  <a:solidFill>
                    <a:schemeClr val="tx1"/>
                  </a:solidFill>
                  <a:latin typeface="HP Simplified" pitchFamily="34" charset="0"/>
                  <a:ea typeface="MS PGothic" pitchFamily="34" charset="-128"/>
                </a:defRPr>
              </a:lvl4pPr>
              <a:lvl5pPr marL="2057400" indent="-228600" defTabSz="573088">
                <a:defRPr>
                  <a:solidFill>
                    <a:schemeClr val="tx1"/>
                  </a:solidFill>
                  <a:latin typeface="HP Simplified" pitchFamily="34" charset="0"/>
                  <a:ea typeface="MS PGothic" pitchFamily="34" charset="-128"/>
                </a:defRPr>
              </a:lvl5pPr>
              <a:lvl6pPr marL="25146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6pPr>
              <a:lvl7pPr marL="29718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7pPr>
              <a:lvl8pPr marL="34290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8pPr>
              <a:lvl9pPr marL="38862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9pPr>
            </a:lstStyle>
            <a:p>
              <a:pPr marL="0" marR="0" lvl="0" indent="0" defTabSz="573088" eaLnBrk="1" fontAlgn="auto" latinLnBrk="0" hangingPunct="1">
                <a:lnSpc>
                  <a:spcPct val="100000"/>
                </a:lnSpc>
                <a:spcBef>
                  <a:spcPts val="0"/>
                </a:spcBef>
                <a:spcAft>
                  <a:spcPts val="404"/>
                </a:spcAft>
                <a:buClrTx/>
                <a:buSzTx/>
                <a:buFontTx/>
                <a:buNone/>
                <a:tabLst/>
                <a:defRPr/>
              </a:pPr>
              <a:r>
                <a:rPr kumimoji="0" lang="en-US" altLang="en-US" sz="1575" b="0" i="0" u="none" strike="noStrike" kern="0" cap="none" spc="0" normalizeH="0" baseline="0" noProof="0" dirty="0">
                  <a:ln>
                    <a:noFill/>
                  </a:ln>
                  <a:solidFill>
                    <a:srgbClr val="000000"/>
                  </a:solidFill>
                  <a:effectLst/>
                  <a:uLnTx/>
                  <a:uFillTx/>
                  <a:latin typeface="HP Simplified" pitchFamily="34" charset="0"/>
                  <a:ea typeface="MS PGothic" pitchFamily="34" charset="-128"/>
                </a:rPr>
                <a:t>Cloud Foundry</a:t>
              </a:r>
            </a:p>
          </p:txBody>
        </p:sp>
      </p:grpSp>
      <p:grpSp>
        <p:nvGrpSpPr>
          <p:cNvPr id="71" name="Group 35"/>
          <p:cNvGrpSpPr>
            <a:grpSpLocks/>
          </p:cNvGrpSpPr>
          <p:nvPr/>
        </p:nvGrpSpPr>
        <p:grpSpPr bwMode="auto">
          <a:xfrm>
            <a:off x="4311186" y="3878983"/>
            <a:ext cx="4477916" cy="1069460"/>
            <a:chOff x="4310743" y="2700197"/>
            <a:chExt cx="4478693" cy="1069370"/>
          </a:xfrm>
        </p:grpSpPr>
        <p:sp>
          <p:nvSpPr>
            <p:cNvPr id="72" name="Rectangle 36"/>
            <p:cNvSpPr/>
            <p:nvPr/>
          </p:nvSpPr>
          <p:spPr>
            <a:xfrm>
              <a:off x="4310743" y="2700197"/>
              <a:ext cx="4478693" cy="1069370"/>
            </a:xfrm>
            <a:prstGeom prst="rect">
              <a:avLst/>
            </a:prstGeom>
            <a:solidFill>
              <a:sysClr val="window" lastClr="FFFFFF"/>
            </a:solidFill>
            <a:ln w="952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HP Simplified"/>
              </a:endParaRPr>
            </a:p>
          </p:txBody>
        </p:sp>
        <p:pic>
          <p:nvPicPr>
            <p:cNvPr id="73" name="Picture 4" descr="http://onsitepcsolution.com/wp-content/uploads/2014/08/java_te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618" y="3162306"/>
              <a:ext cx="664937" cy="49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6" descr="http://rpgmaker.net/media/content/users/105/locker/Rubyprogramminglanguagelogo200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6868" y="3240204"/>
              <a:ext cx="347993" cy="39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4" descr="http://www.nilkanth.com/my-uploads/2008/10/newdotnetlogo_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5206" y="3256513"/>
              <a:ext cx="943499" cy="39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8" descr="http://graviton.co.in/wp-content/uploads/2013/08/python-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9254" y="3157005"/>
              <a:ext cx="349770" cy="47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41"/>
            <p:cNvSpPr/>
            <p:nvPr/>
          </p:nvSpPr>
          <p:spPr>
            <a:xfrm>
              <a:off x="4410799" y="2809754"/>
              <a:ext cx="471692" cy="472761"/>
            </a:xfrm>
            <a:prstGeom prst="ellipse">
              <a:avLst/>
            </a:prstGeom>
            <a:solidFill>
              <a:srgbClr val="0096D6"/>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HP Simplified"/>
                </a:rPr>
                <a:t>4</a:t>
              </a:r>
            </a:p>
          </p:txBody>
        </p:sp>
        <p:sp>
          <p:nvSpPr>
            <p:cNvPr id="78" name="TextBox 42"/>
            <p:cNvSpPr txBox="1">
              <a:spLocks noChangeArrowheads="1"/>
            </p:cNvSpPr>
            <p:nvPr/>
          </p:nvSpPr>
          <p:spPr bwMode="auto">
            <a:xfrm>
              <a:off x="4945049" y="2823752"/>
              <a:ext cx="3359197" cy="33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73088">
                <a:defRPr>
                  <a:solidFill>
                    <a:schemeClr val="tx1"/>
                  </a:solidFill>
                  <a:latin typeface="HP Simplified" pitchFamily="34" charset="0"/>
                  <a:ea typeface="MS PGothic" pitchFamily="34" charset="-128"/>
                </a:defRPr>
              </a:lvl1pPr>
              <a:lvl2pPr marL="742950" indent="-285750" defTabSz="573088">
                <a:defRPr>
                  <a:solidFill>
                    <a:schemeClr val="tx1"/>
                  </a:solidFill>
                  <a:latin typeface="HP Simplified" pitchFamily="34" charset="0"/>
                  <a:ea typeface="MS PGothic" pitchFamily="34" charset="-128"/>
                </a:defRPr>
              </a:lvl2pPr>
              <a:lvl3pPr marL="1143000" indent="-228600" defTabSz="573088">
                <a:defRPr>
                  <a:solidFill>
                    <a:schemeClr val="tx1"/>
                  </a:solidFill>
                  <a:latin typeface="HP Simplified" pitchFamily="34" charset="0"/>
                  <a:ea typeface="MS PGothic" pitchFamily="34" charset="-128"/>
                </a:defRPr>
              </a:lvl3pPr>
              <a:lvl4pPr marL="1600200" indent="-228600" defTabSz="573088">
                <a:defRPr>
                  <a:solidFill>
                    <a:schemeClr val="tx1"/>
                  </a:solidFill>
                  <a:latin typeface="HP Simplified" pitchFamily="34" charset="0"/>
                  <a:ea typeface="MS PGothic" pitchFamily="34" charset="-128"/>
                </a:defRPr>
              </a:lvl4pPr>
              <a:lvl5pPr marL="2057400" indent="-228600" defTabSz="573088">
                <a:defRPr>
                  <a:solidFill>
                    <a:schemeClr val="tx1"/>
                  </a:solidFill>
                  <a:latin typeface="HP Simplified" pitchFamily="34" charset="0"/>
                  <a:ea typeface="MS PGothic" pitchFamily="34" charset="-128"/>
                </a:defRPr>
              </a:lvl5pPr>
              <a:lvl6pPr marL="25146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6pPr>
              <a:lvl7pPr marL="29718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7pPr>
              <a:lvl8pPr marL="34290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8pPr>
              <a:lvl9pPr marL="38862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9pPr>
            </a:lstStyle>
            <a:p>
              <a:pPr marL="0" marR="0" lvl="0" indent="0" defTabSz="573088" eaLnBrk="1" fontAlgn="auto" latinLnBrk="0" hangingPunct="1">
                <a:lnSpc>
                  <a:spcPct val="100000"/>
                </a:lnSpc>
                <a:spcBef>
                  <a:spcPts val="0"/>
                </a:spcBef>
                <a:spcAft>
                  <a:spcPts val="404"/>
                </a:spcAft>
                <a:buClrTx/>
                <a:buSzTx/>
                <a:buFontTx/>
                <a:buNone/>
                <a:tabLst/>
                <a:defRPr/>
              </a:pPr>
              <a:r>
                <a:rPr kumimoji="0" lang="zh-CN" altLang="en-US" sz="1575" b="0" i="0" u="none" strike="noStrike" kern="0" cap="none" spc="0" normalizeH="0" baseline="0" noProof="0" dirty="0" smtClean="0">
                  <a:ln>
                    <a:noFill/>
                  </a:ln>
                  <a:solidFill>
                    <a:prstClr val="black"/>
                  </a:solidFill>
                  <a:effectLst/>
                  <a:uLnTx/>
                  <a:uFillTx/>
                  <a:latin typeface="HP Simplified" pitchFamily="34" charset="0"/>
                  <a:ea typeface="MS PGothic" pitchFamily="34" charset="-128"/>
                </a:rPr>
                <a:t>多种开发语言支持</a:t>
              </a:r>
              <a:endParaRPr kumimoji="0" lang="en-US" altLang="en-US" sz="1575" b="0" i="0" u="none" strike="noStrike" kern="0" cap="none" spc="0" normalizeH="0" baseline="0" noProof="0" dirty="0">
                <a:ln>
                  <a:noFill/>
                </a:ln>
                <a:solidFill>
                  <a:prstClr val="black"/>
                </a:solidFill>
                <a:effectLst/>
                <a:uLnTx/>
                <a:uFillTx/>
                <a:latin typeface="HP Simplified" pitchFamily="34" charset="0"/>
                <a:ea typeface="MS PGothic" pitchFamily="34" charset="-128"/>
              </a:endParaRPr>
            </a:p>
          </p:txBody>
        </p:sp>
        <p:sp>
          <p:nvSpPr>
            <p:cNvPr id="79" name="TextBox 43"/>
            <p:cNvSpPr txBox="1">
              <a:spLocks noChangeArrowheads="1"/>
            </p:cNvSpPr>
            <p:nvPr/>
          </p:nvSpPr>
          <p:spPr bwMode="auto">
            <a:xfrm>
              <a:off x="7536948" y="3362788"/>
              <a:ext cx="607964" cy="24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73088">
                <a:defRPr>
                  <a:solidFill>
                    <a:schemeClr val="tx1"/>
                  </a:solidFill>
                  <a:latin typeface="HP Simplified" pitchFamily="34" charset="0"/>
                  <a:ea typeface="MS PGothic" pitchFamily="34" charset="-128"/>
                </a:defRPr>
              </a:lvl1pPr>
              <a:lvl2pPr marL="742950" indent="-285750" defTabSz="573088">
                <a:defRPr>
                  <a:solidFill>
                    <a:schemeClr val="tx1"/>
                  </a:solidFill>
                  <a:latin typeface="HP Simplified" pitchFamily="34" charset="0"/>
                  <a:ea typeface="MS PGothic" pitchFamily="34" charset="-128"/>
                </a:defRPr>
              </a:lvl2pPr>
              <a:lvl3pPr marL="1143000" indent="-228600" defTabSz="573088">
                <a:defRPr>
                  <a:solidFill>
                    <a:schemeClr val="tx1"/>
                  </a:solidFill>
                  <a:latin typeface="HP Simplified" pitchFamily="34" charset="0"/>
                  <a:ea typeface="MS PGothic" pitchFamily="34" charset="-128"/>
                </a:defRPr>
              </a:lvl3pPr>
              <a:lvl4pPr marL="1600200" indent="-228600" defTabSz="573088">
                <a:defRPr>
                  <a:solidFill>
                    <a:schemeClr val="tx1"/>
                  </a:solidFill>
                  <a:latin typeface="HP Simplified" pitchFamily="34" charset="0"/>
                  <a:ea typeface="MS PGothic" pitchFamily="34" charset="-128"/>
                </a:defRPr>
              </a:lvl4pPr>
              <a:lvl5pPr marL="2057400" indent="-228600" defTabSz="573088">
                <a:defRPr>
                  <a:solidFill>
                    <a:schemeClr val="tx1"/>
                  </a:solidFill>
                  <a:latin typeface="HP Simplified" pitchFamily="34" charset="0"/>
                  <a:ea typeface="MS PGothic" pitchFamily="34" charset="-128"/>
                </a:defRPr>
              </a:lvl5pPr>
              <a:lvl6pPr marL="25146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6pPr>
              <a:lvl7pPr marL="29718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7pPr>
              <a:lvl8pPr marL="34290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8pPr>
              <a:lvl9pPr marL="3886200" indent="-228600" defTabSz="573088" eaLnBrk="0" fontAlgn="base" hangingPunct="0">
                <a:spcBef>
                  <a:spcPct val="0"/>
                </a:spcBef>
                <a:spcAft>
                  <a:spcPct val="0"/>
                </a:spcAft>
                <a:defRPr>
                  <a:solidFill>
                    <a:schemeClr val="tx1"/>
                  </a:solidFill>
                  <a:latin typeface="HP Simplified" pitchFamily="34" charset="0"/>
                  <a:ea typeface="MS PGothic" pitchFamily="34" charset="-128"/>
                </a:defRPr>
              </a:lvl9pPr>
            </a:lstStyle>
            <a:p>
              <a:pPr marL="0" marR="0" lvl="0" indent="0" defTabSz="573088" eaLnBrk="1" fontAlgn="auto" latinLnBrk="0" hangingPunct="1">
                <a:lnSpc>
                  <a:spcPct val="100000"/>
                </a:lnSpc>
                <a:spcBef>
                  <a:spcPts val="0"/>
                </a:spcBef>
                <a:spcAft>
                  <a:spcPts val="404"/>
                </a:spcAft>
                <a:buClrTx/>
                <a:buSzTx/>
                <a:buFontTx/>
                <a:buNone/>
                <a:tabLst/>
                <a:defRPr/>
              </a:pPr>
              <a:r>
                <a:rPr kumimoji="0" lang="en-US" altLang="en-US" sz="975" b="0" i="0" u="none" strike="noStrike" kern="0" cap="none" spc="0" normalizeH="0" baseline="0" noProof="0" dirty="0">
                  <a:ln>
                    <a:noFill/>
                  </a:ln>
                  <a:solidFill>
                    <a:srgbClr val="000000"/>
                  </a:solidFill>
                  <a:effectLst/>
                  <a:uLnTx/>
                  <a:uFillTx/>
                  <a:latin typeface="HP Simplified" pitchFamily="34" charset="0"/>
                  <a:ea typeface="MS PGothic" pitchFamily="34" charset="-128"/>
                </a:rPr>
                <a:t>more ….</a:t>
              </a:r>
            </a:p>
          </p:txBody>
        </p:sp>
      </p:grpSp>
      <p:sp>
        <p:nvSpPr>
          <p:cNvPr id="82" name="标题 1"/>
          <p:cNvSpPr>
            <a:spLocks noGrp="1"/>
          </p:cNvSpPr>
          <p:nvPr>
            <p:ph type="title"/>
          </p:nvPr>
        </p:nvSpPr>
        <p:spPr>
          <a:xfrm>
            <a:off x="457200" y="274638"/>
            <a:ext cx="8229600" cy="1143000"/>
          </a:xfrm>
        </p:spPr>
        <p:txBody>
          <a:bodyPr>
            <a:normAutofit/>
          </a:bodyPr>
          <a:lstStyle/>
          <a:p>
            <a:r>
              <a:rPr lang="zh-CN" altLang="en-US" sz="320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HP </a:t>
            </a:r>
            <a:r>
              <a:rPr lang="en-US" sz="3200" dirty="0">
                <a:latin typeface="Arial" panose="020B0604020202020204" pitchFamily="34" charset="0"/>
                <a:cs typeface="Arial" panose="020B0604020202020204" pitchFamily="34" charset="0"/>
              </a:rPr>
              <a:t>Helion</a:t>
            </a:r>
            <a:r>
              <a:rPr lang="zh-CN" altLang="en-US" sz="3200" dirty="0"/>
              <a:t>开发者</a:t>
            </a:r>
            <a:r>
              <a:rPr lang="zh-CN" altLang="en-US" sz="3200" dirty="0" smtClean="0"/>
              <a:t>平台 支持</a:t>
            </a:r>
            <a:r>
              <a:rPr lang="zh-CN" altLang="en-US" sz="3200" dirty="0"/>
              <a:t>原生应用的</a:t>
            </a:r>
            <a:r>
              <a:rPr lang="zh-CN" altLang="en-US" sz="3200" dirty="0" smtClean="0"/>
              <a:t>开</a:t>
            </a:r>
            <a:r>
              <a:rPr lang="zh-CN" altLang="en-US" sz="3200" dirty="0"/>
              <a:t>发</a:t>
            </a:r>
            <a:endParaRPr lang="en-US" sz="3200" dirty="0"/>
          </a:p>
        </p:txBody>
      </p:sp>
      <p:sp>
        <p:nvSpPr>
          <p:cNvPr id="41" name="TextBox 33"/>
          <p:cNvSpPr txBox="1"/>
          <p:nvPr/>
        </p:nvSpPr>
        <p:spPr>
          <a:xfrm>
            <a:off x="738554" y="1415702"/>
            <a:ext cx="8405446" cy="646331"/>
          </a:xfrm>
          <a:prstGeom prst="rect">
            <a:avLst/>
          </a:prstGeom>
          <a:noFill/>
        </p:spPr>
        <p:txBody>
          <a:bodyPr wrap="square" rtlCol="0">
            <a:spAutoFit/>
          </a:bodyPr>
          <a:lstStyle/>
          <a:p>
            <a:pPr fontAlgn="ctr"/>
            <a:r>
              <a:rPr lang="zh-CN" altLang="en-US" dirty="0" smtClean="0">
                <a:solidFill>
                  <a:schemeClr val="accent1"/>
                </a:solidFill>
              </a:rPr>
              <a:t>您</a:t>
            </a:r>
            <a:r>
              <a:rPr lang="zh-CN" altLang="en-US" dirty="0">
                <a:solidFill>
                  <a:schemeClr val="accent1"/>
                </a:solidFill>
              </a:rPr>
              <a:t>的应用程序</a:t>
            </a:r>
            <a:r>
              <a:rPr lang="en-US" dirty="0">
                <a:solidFill>
                  <a:schemeClr val="accent1"/>
                </a:solidFill>
              </a:rPr>
              <a:t>+</a:t>
            </a:r>
            <a:r>
              <a:rPr lang="zh-CN" altLang="en-US" dirty="0" smtClean="0">
                <a:solidFill>
                  <a:schemeClr val="accent1"/>
                </a:solidFill>
              </a:rPr>
              <a:t>开放云</a:t>
            </a:r>
            <a:r>
              <a:rPr lang="en-US" dirty="0">
                <a:solidFill>
                  <a:schemeClr val="accent1"/>
                </a:solidFill>
              </a:rPr>
              <a:t>= </a:t>
            </a:r>
            <a:r>
              <a:rPr lang="en-US" dirty="0">
                <a:solidFill>
                  <a:srgbClr val="FF0000"/>
                </a:solidFill>
              </a:rPr>
              <a:t>Code On</a:t>
            </a:r>
          </a:p>
          <a:p>
            <a:pPr fontAlgn="ctr"/>
            <a:endParaRPr lang="en-US" altLang="zh-CN" dirty="0">
              <a:solidFill>
                <a:schemeClr val="accent1"/>
              </a:solidFill>
            </a:endParaRPr>
          </a:p>
        </p:txBody>
      </p:sp>
    </p:spTree>
    <p:extLst>
      <p:ext uri="{BB962C8B-B14F-4D97-AF65-F5344CB8AC3E}">
        <p14:creationId xmlns:p14="http://schemas.microsoft.com/office/powerpoint/2010/main" val="465975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t>惠普</a:t>
            </a:r>
            <a:r>
              <a:rPr lang="en-US" altLang="zh-CN" sz="3200" dirty="0"/>
              <a:t>Helion</a:t>
            </a:r>
            <a:r>
              <a:rPr lang="zh-CN" altLang="en-US" sz="3200" dirty="0"/>
              <a:t>开发者</a:t>
            </a:r>
            <a:r>
              <a:rPr lang="zh-CN" altLang="en-US" sz="3200" dirty="0" smtClean="0"/>
              <a:t>平台架构</a:t>
            </a:r>
            <a:endParaRPr lang="en-US" sz="3200" dirty="0"/>
          </a:p>
        </p:txBody>
      </p:sp>
      <p:grpSp>
        <p:nvGrpSpPr>
          <p:cNvPr id="50" name="组合 49"/>
          <p:cNvGrpSpPr/>
          <p:nvPr/>
        </p:nvGrpSpPr>
        <p:grpSpPr>
          <a:xfrm>
            <a:off x="109921" y="1640541"/>
            <a:ext cx="8924158" cy="4547606"/>
            <a:chOff x="677643" y="1714053"/>
            <a:chExt cx="7953065" cy="4052753"/>
          </a:xfrm>
        </p:grpSpPr>
        <p:sp>
          <p:nvSpPr>
            <p:cNvPr id="51" name="Round Diagonal Corner Rectangle 53"/>
            <p:cNvSpPr/>
            <p:nvPr/>
          </p:nvSpPr>
          <p:spPr>
            <a:xfrm>
              <a:off x="677643" y="1714053"/>
              <a:ext cx="1162353" cy="4052753"/>
            </a:xfrm>
            <a:prstGeom prst="round2DiagRect">
              <a:avLst>
                <a:gd name="adj1" fmla="val 0"/>
                <a:gd name="adj2" fmla="val 7626"/>
              </a:avLst>
            </a:prstGeom>
            <a:solidFill>
              <a:srgbClr val="0096D6">
                <a:lumMod val="75000"/>
              </a:srgbClr>
            </a:solidFill>
            <a:ln w="12700" cap="flat" cmpd="sng" algn="ctr">
              <a:solidFill>
                <a:srgbClr val="0196D8"/>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Helion Dev Experience</a:t>
              </a:r>
            </a:p>
          </p:txBody>
        </p:sp>
        <p:sp>
          <p:nvSpPr>
            <p:cNvPr id="52" name="Round Diagonal Corner Rectangle 59"/>
            <p:cNvSpPr/>
            <p:nvPr/>
          </p:nvSpPr>
          <p:spPr>
            <a:xfrm>
              <a:off x="787209" y="2127309"/>
              <a:ext cx="933693" cy="3556132"/>
            </a:xfrm>
            <a:prstGeom prst="round2DiagRect">
              <a:avLst>
                <a:gd name="adj1" fmla="val 0"/>
                <a:gd name="adj2" fmla="val 16413"/>
              </a:avLst>
            </a:prstGeom>
            <a:solidFill>
              <a:sysClr val="window" lastClr="FFFFFF"/>
            </a:solidFill>
            <a:ln w="12700" cap="flat" cmpd="sng" algn="ctr">
              <a:solidFill>
                <a:srgbClr val="0196D8"/>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HP Simplified"/>
              </a:endParaRPr>
            </a:p>
          </p:txBody>
        </p:sp>
        <p:sp>
          <p:nvSpPr>
            <p:cNvPr id="53" name="Round Diagonal Corner Rectangle 80"/>
            <p:cNvSpPr/>
            <p:nvPr/>
          </p:nvSpPr>
          <p:spPr>
            <a:xfrm>
              <a:off x="1974571" y="1714053"/>
              <a:ext cx="6656137" cy="1943607"/>
            </a:xfrm>
            <a:prstGeom prst="round2DiagRect">
              <a:avLst>
                <a:gd name="adj1" fmla="val 0"/>
                <a:gd name="adj2" fmla="val 7626"/>
              </a:avLst>
            </a:prstGeom>
            <a:solidFill>
              <a:srgbClr val="0096D6">
                <a:lumMod val="75000"/>
              </a:srgbClr>
            </a:solidFill>
            <a:ln w="12700" cap="flat" cmpd="sng" algn="ctr">
              <a:solidFill>
                <a:srgbClr val="0196D8"/>
              </a:solidFill>
              <a:prstDash val="solid"/>
            </a:ln>
            <a:effectLst/>
          </p:spPr>
          <p:txBody>
            <a:bodyPr t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Helion Development Platform</a:t>
              </a:r>
            </a:p>
          </p:txBody>
        </p:sp>
        <p:sp>
          <p:nvSpPr>
            <p:cNvPr id="54" name="Round Diagonal Corner Rectangle 93"/>
            <p:cNvSpPr/>
            <p:nvPr/>
          </p:nvSpPr>
          <p:spPr>
            <a:xfrm>
              <a:off x="2091283" y="1967723"/>
              <a:ext cx="6419140" cy="832463"/>
            </a:xfrm>
            <a:prstGeom prst="round2DiagRect">
              <a:avLst>
                <a:gd name="adj1" fmla="val 0"/>
                <a:gd name="adj2" fmla="val 16413"/>
              </a:avLst>
            </a:prstGeom>
            <a:solidFill>
              <a:sysClr val="window" lastClr="FFFFFF"/>
            </a:solidFill>
            <a:ln w="12700" cap="flat" cmpd="sng" algn="ctr">
              <a:solidFill>
                <a:srgbClr val="0196D8"/>
              </a:solidFill>
              <a:prstDash val="solid"/>
            </a:ln>
            <a:effectLst/>
          </p:spPr>
          <p:txBody>
            <a:bodyPr/>
            <a:lstStyle>
              <a:lvl1pPr>
                <a:defRPr sz="2400">
                  <a:solidFill>
                    <a:schemeClr val="tx1"/>
                  </a:solidFill>
                  <a:latin typeface="HP Simplified" pitchFamily="34" charset="0"/>
                  <a:ea typeface="MS PGothic" pitchFamily="34" charset="-128"/>
                </a:defRPr>
              </a:lvl1pPr>
              <a:lvl2pPr marL="742950" indent="-285750">
                <a:defRPr sz="2400">
                  <a:solidFill>
                    <a:schemeClr val="tx1"/>
                  </a:solidFill>
                  <a:latin typeface="HP Simplified" pitchFamily="34" charset="0"/>
                  <a:ea typeface="MS PGothic" pitchFamily="34" charset="-128"/>
                </a:defRPr>
              </a:lvl2pPr>
              <a:lvl3pPr marL="1143000" indent="-228600">
                <a:defRPr sz="2400">
                  <a:solidFill>
                    <a:schemeClr val="tx1"/>
                  </a:solidFill>
                  <a:latin typeface="HP Simplified" pitchFamily="34" charset="0"/>
                  <a:ea typeface="MS PGothic" pitchFamily="34" charset="-128"/>
                </a:defRPr>
              </a:lvl3pPr>
              <a:lvl4pPr marL="1600200" indent="-228600">
                <a:defRPr sz="2400">
                  <a:solidFill>
                    <a:schemeClr val="tx1"/>
                  </a:solidFill>
                  <a:latin typeface="HP Simplified" pitchFamily="34" charset="0"/>
                  <a:ea typeface="MS PGothic" pitchFamily="34" charset="-128"/>
                </a:defRPr>
              </a:lvl4pPr>
              <a:lvl5pPr marL="2057400" indent="-228600">
                <a:defRPr sz="2400">
                  <a:solidFill>
                    <a:schemeClr val="tx1"/>
                  </a:solidFill>
                  <a:latin typeface="HP Simplified"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P Simplified"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P Simplified"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P Simplified"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P Simplified" pitchFamily="34" charset="0"/>
                  <a:ea typeface="MS PGothic"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prstClr val="black"/>
                  </a:solidFill>
                  <a:effectLst/>
                  <a:uLnTx/>
                  <a:uFillTx/>
                  <a:latin typeface="HP Simplified" pitchFamily="34" charset="0"/>
                  <a:ea typeface="MS PGothic" pitchFamily="34" charset="-128"/>
                </a:rPr>
                <a:t>Application Lifecycle Service – Cloud Foundry</a:t>
              </a:r>
            </a:p>
          </p:txBody>
        </p:sp>
        <p:sp>
          <p:nvSpPr>
            <p:cNvPr id="55" name="Round Diagonal Corner Rectangle 95"/>
            <p:cNvSpPr/>
            <p:nvPr/>
          </p:nvSpPr>
          <p:spPr>
            <a:xfrm>
              <a:off x="2171076" y="2400032"/>
              <a:ext cx="730043" cy="356090"/>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Java</a:t>
              </a:r>
            </a:p>
          </p:txBody>
        </p:sp>
        <p:sp>
          <p:nvSpPr>
            <p:cNvPr id="56" name="Round Diagonal Corner Rectangle 96"/>
            <p:cNvSpPr/>
            <p:nvPr/>
          </p:nvSpPr>
          <p:spPr>
            <a:xfrm>
              <a:off x="3485868" y="2857351"/>
              <a:ext cx="3658553" cy="747907"/>
            </a:xfrm>
            <a:prstGeom prst="round2DiagRect">
              <a:avLst>
                <a:gd name="adj1" fmla="val 0"/>
                <a:gd name="adj2" fmla="val 16413"/>
              </a:avLst>
            </a:prstGeom>
            <a:solidFill>
              <a:sysClr val="window" lastClr="FFFFFF"/>
            </a:solidFill>
            <a:ln w="12700" cap="flat" cmpd="sng" algn="ctr">
              <a:solidFill>
                <a:srgbClr val="0196D8"/>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HP Simplified"/>
                </a:rPr>
                <a:t>Managed Application Services</a:t>
              </a:r>
            </a:p>
          </p:txBody>
        </p:sp>
        <p:sp>
          <p:nvSpPr>
            <p:cNvPr id="57" name="Round Diagonal Corner Rectangle 97"/>
            <p:cNvSpPr/>
            <p:nvPr/>
          </p:nvSpPr>
          <p:spPr>
            <a:xfrm>
              <a:off x="3543033" y="3159849"/>
              <a:ext cx="855091" cy="356090"/>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HP Simplified"/>
              </a:endParaRPr>
            </a:p>
          </p:txBody>
        </p:sp>
        <p:sp>
          <p:nvSpPr>
            <p:cNvPr id="58" name="Round Diagonal Corner Rectangle 99"/>
            <p:cNvSpPr/>
            <p:nvPr/>
          </p:nvSpPr>
          <p:spPr>
            <a:xfrm>
              <a:off x="4686331" y="3157467"/>
              <a:ext cx="1026586" cy="356090"/>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Messaging (Beta)</a:t>
              </a:r>
            </a:p>
          </p:txBody>
        </p:sp>
        <p:sp>
          <p:nvSpPr>
            <p:cNvPr id="59" name="Round Diagonal Corner Rectangle 100"/>
            <p:cNvSpPr/>
            <p:nvPr/>
          </p:nvSpPr>
          <p:spPr>
            <a:xfrm>
              <a:off x="3071423" y="2400032"/>
              <a:ext cx="730043" cy="356090"/>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Python</a:t>
              </a:r>
            </a:p>
          </p:txBody>
        </p:sp>
        <p:sp>
          <p:nvSpPr>
            <p:cNvPr id="60" name="Round Diagonal Corner Rectangle 101"/>
            <p:cNvSpPr/>
            <p:nvPr/>
          </p:nvSpPr>
          <p:spPr>
            <a:xfrm>
              <a:off x="3886022" y="2400032"/>
              <a:ext cx="730043" cy="356090"/>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Ruby</a:t>
              </a:r>
            </a:p>
          </p:txBody>
        </p:sp>
        <p:sp>
          <p:nvSpPr>
            <p:cNvPr id="61" name="Round Diagonal Corner Rectangle 35"/>
            <p:cNvSpPr/>
            <p:nvPr/>
          </p:nvSpPr>
          <p:spPr>
            <a:xfrm>
              <a:off x="6001123" y="3159849"/>
              <a:ext cx="1086133" cy="356090"/>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HP Simplified"/>
              </a:endParaRPr>
            </a:p>
          </p:txBody>
        </p:sp>
        <p:sp>
          <p:nvSpPr>
            <p:cNvPr id="62" name="Round Diagonal Corner Rectangle 36"/>
            <p:cNvSpPr/>
            <p:nvPr/>
          </p:nvSpPr>
          <p:spPr>
            <a:xfrm>
              <a:off x="4743496" y="2400032"/>
              <a:ext cx="731234" cy="356090"/>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Node.js</a:t>
              </a:r>
            </a:p>
          </p:txBody>
        </p:sp>
        <p:sp>
          <p:nvSpPr>
            <p:cNvPr id="63" name="Round Diagonal Corner Rectangle 37"/>
            <p:cNvSpPr/>
            <p:nvPr/>
          </p:nvSpPr>
          <p:spPr>
            <a:xfrm>
              <a:off x="5658134" y="2400032"/>
              <a:ext cx="730043" cy="356090"/>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PHP</a:t>
              </a:r>
            </a:p>
          </p:txBody>
        </p:sp>
        <p:sp>
          <p:nvSpPr>
            <p:cNvPr id="64" name="Round Diagonal Corner Rectangle 39"/>
            <p:cNvSpPr/>
            <p:nvPr/>
          </p:nvSpPr>
          <p:spPr>
            <a:xfrm>
              <a:off x="1981717" y="3744598"/>
              <a:ext cx="6648991" cy="2022208"/>
            </a:xfrm>
            <a:prstGeom prst="round2DiagRect">
              <a:avLst>
                <a:gd name="adj1" fmla="val 0"/>
                <a:gd name="adj2" fmla="val 7626"/>
              </a:avLst>
            </a:prstGeom>
            <a:solidFill>
              <a:srgbClr val="0096D6"/>
            </a:solidFill>
            <a:ln w="12700" cap="flat" cmpd="sng" algn="ctr">
              <a:solidFill>
                <a:srgbClr val="0196D8"/>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Helion OpenStack</a:t>
              </a:r>
            </a:p>
          </p:txBody>
        </p:sp>
        <p:sp>
          <p:nvSpPr>
            <p:cNvPr id="65" name="Round Diagonal Corner Rectangle 40"/>
            <p:cNvSpPr/>
            <p:nvPr/>
          </p:nvSpPr>
          <p:spPr>
            <a:xfrm>
              <a:off x="2104383" y="4114979"/>
              <a:ext cx="3153596" cy="747907"/>
            </a:xfrm>
            <a:prstGeom prst="round2DiagRect">
              <a:avLst>
                <a:gd name="adj1" fmla="val 0"/>
                <a:gd name="adj2" fmla="val 16413"/>
              </a:avLst>
            </a:prstGeom>
            <a:solidFill>
              <a:sysClr val="window" lastClr="FFFFFF"/>
            </a:solidFill>
            <a:ln w="12700" cap="flat" cmpd="sng" algn="ctr">
              <a:solidFill>
                <a:srgbClr val="0196D8"/>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HP Simplified"/>
                </a:rPr>
                <a:t>Foundation Services</a:t>
              </a:r>
            </a:p>
          </p:txBody>
        </p:sp>
        <p:sp>
          <p:nvSpPr>
            <p:cNvPr id="66" name="Round Diagonal Corner Rectangle 42"/>
            <p:cNvSpPr/>
            <p:nvPr/>
          </p:nvSpPr>
          <p:spPr>
            <a:xfrm>
              <a:off x="2092474" y="4935533"/>
              <a:ext cx="6423904" cy="747907"/>
            </a:xfrm>
            <a:prstGeom prst="round2DiagRect">
              <a:avLst>
                <a:gd name="adj1" fmla="val 0"/>
                <a:gd name="adj2" fmla="val 16413"/>
              </a:avLst>
            </a:prstGeom>
            <a:solidFill>
              <a:sysClr val="window" lastClr="FFFFFF"/>
            </a:solidFill>
            <a:ln w="12700" cap="flat" cmpd="sng" algn="ctr">
              <a:solidFill>
                <a:srgbClr val="0196D8"/>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HP Simplified"/>
                </a:rPr>
                <a:t>Infrastructure Services</a:t>
              </a:r>
            </a:p>
          </p:txBody>
        </p:sp>
        <p:sp>
          <p:nvSpPr>
            <p:cNvPr id="67" name="Round Diagonal Corner Rectangle 65"/>
            <p:cNvSpPr/>
            <p:nvPr/>
          </p:nvSpPr>
          <p:spPr>
            <a:xfrm>
              <a:off x="5372309" y="4114979"/>
              <a:ext cx="3135732" cy="747907"/>
            </a:xfrm>
            <a:prstGeom prst="round2DiagRect">
              <a:avLst>
                <a:gd name="adj1" fmla="val 0"/>
                <a:gd name="adj2" fmla="val 16413"/>
              </a:avLst>
            </a:prstGeom>
            <a:solidFill>
              <a:sysClr val="window" lastClr="FFFFFF"/>
            </a:solidFill>
            <a:ln w="12700" cap="flat" cmpd="sng" algn="ctr">
              <a:solidFill>
                <a:srgbClr val="0196D8"/>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HP Simplified"/>
                </a:rPr>
                <a:t>Network Services</a:t>
              </a:r>
            </a:p>
          </p:txBody>
        </p:sp>
        <p:sp>
          <p:nvSpPr>
            <p:cNvPr id="68" name="Round Diagonal Corner Rectangle 41"/>
            <p:cNvSpPr/>
            <p:nvPr/>
          </p:nvSpPr>
          <p:spPr>
            <a:xfrm>
              <a:off x="2190131" y="4413904"/>
              <a:ext cx="730043" cy="354899"/>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Keystone</a:t>
              </a:r>
            </a:p>
          </p:txBody>
        </p:sp>
        <p:sp>
          <p:nvSpPr>
            <p:cNvPr id="69" name="Round Diagonal Corner Rectangle 46"/>
            <p:cNvSpPr/>
            <p:nvPr/>
          </p:nvSpPr>
          <p:spPr>
            <a:xfrm>
              <a:off x="3266736" y="4413904"/>
              <a:ext cx="731234" cy="354899"/>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Horizon</a:t>
              </a:r>
            </a:p>
          </p:txBody>
        </p:sp>
        <p:sp>
          <p:nvSpPr>
            <p:cNvPr id="70" name="Round Diagonal Corner Rectangle 48"/>
            <p:cNvSpPr/>
            <p:nvPr/>
          </p:nvSpPr>
          <p:spPr>
            <a:xfrm>
              <a:off x="4343342" y="4400803"/>
              <a:ext cx="764580" cy="354899"/>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Ceilometer,</a:t>
              </a:r>
              <a:br>
                <a:rPr kumimoji="0" lang="en-US" sz="1000" b="0" i="0" u="none" strike="noStrike" kern="0" cap="none" spc="0" normalizeH="0" baseline="0" noProof="0" dirty="0">
                  <a:ln>
                    <a:noFill/>
                  </a:ln>
                  <a:solidFill>
                    <a:prstClr val="white"/>
                  </a:solidFill>
                  <a:effectLst/>
                  <a:uLnTx/>
                  <a:uFillTx/>
                  <a:latin typeface="HP Simplified"/>
                </a:rPr>
              </a:br>
              <a:r>
                <a:rPr kumimoji="0" lang="en-US" sz="1000" b="0" i="0" u="none" strike="noStrike" kern="0" cap="none" spc="0" normalizeH="0" baseline="0" noProof="0" dirty="0">
                  <a:ln>
                    <a:noFill/>
                  </a:ln>
                  <a:solidFill>
                    <a:prstClr val="white"/>
                  </a:solidFill>
                  <a:effectLst/>
                  <a:uLnTx/>
                  <a:uFillTx/>
                  <a:latin typeface="HP Simplified"/>
                </a:rPr>
                <a:t>Monitoring</a:t>
              </a:r>
            </a:p>
          </p:txBody>
        </p:sp>
        <p:sp>
          <p:nvSpPr>
            <p:cNvPr id="71" name="Round Diagonal Corner Rectangle 66"/>
            <p:cNvSpPr/>
            <p:nvPr/>
          </p:nvSpPr>
          <p:spPr>
            <a:xfrm>
              <a:off x="5543804" y="4400803"/>
              <a:ext cx="730043" cy="354899"/>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DNS</a:t>
              </a:r>
            </a:p>
          </p:txBody>
        </p:sp>
        <p:sp>
          <p:nvSpPr>
            <p:cNvPr id="72" name="Round Diagonal Corner Rectangle 67"/>
            <p:cNvSpPr/>
            <p:nvPr/>
          </p:nvSpPr>
          <p:spPr>
            <a:xfrm>
              <a:off x="6590635" y="4413904"/>
              <a:ext cx="730044" cy="354899"/>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LB</a:t>
              </a:r>
            </a:p>
          </p:txBody>
        </p:sp>
        <p:sp>
          <p:nvSpPr>
            <p:cNvPr id="73" name="Round Diagonal Corner Rectangle 68"/>
            <p:cNvSpPr/>
            <p:nvPr/>
          </p:nvSpPr>
          <p:spPr>
            <a:xfrm>
              <a:off x="7637468" y="4413904"/>
              <a:ext cx="764580" cy="354899"/>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VPN</a:t>
              </a:r>
            </a:p>
          </p:txBody>
        </p:sp>
        <p:sp>
          <p:nvSpPr>
            <p:cNvPr id="74" name="Round Diagonal Corner Rectangle 70"/>
            <p:cNvSpPr/>
            <p:nvPr/>
          </p:nvSpPr>
          <p:spPr>
            <a:xfrm>
              <a:off x="2185367" y="5230885"/>
              <a:ext cx="730043" cy="354899"/>
            </a:xfrm>
            <a:prstGeom prst="round2DiagRect">
              <a:avLst>
                <a:gd name="adj1" fmla="val 0"/>
                <a:gd name="adj2" fmla="val 23996"/>
              </a:avLst>
            </a:prstGeom>
            <a:solidFill>
              <a:srgbClr val="535455"/>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Nova</a:t>
              </a:r>
            </a:p>
          </p:txBody>
        </p:sp>
        <p:sp>
          <p:nvSpPr>
            <p:cNvPr id="75" name="Round Diagonal Corner Rectangle 81"/>
            <p:cNvSpPr/>
            <p:nvPr/>
          </p:nvSpPr>
          <p:spPr>
            <a:xfrm>
              <a:off x="3272690" y="5230885"/>
              <a:ext cx="730044" cy="354899"/>
            </a:xfrm>
            <a:prstGeom prst="round2DiagRect">
              <a:avLst>
                <a:gd name="adj1" fmla="val 0"/>
                <a:gd name="adj2" fmla="val 23996"/>
              </a:avLst>
            </a:prstGeom>
            <a:solidFill>
              <a:srgbClr val="535455"/>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Neutron</a:t>
              </a:r>
            </a:p>
          </p:txBody>
        </p:sp>
        <p:sp>
          <p:nvSpPr>
            <p:cNvPr id="76" name="Round Diagonal Corner Rectangle 82"/>
            <p:cNvSpPr/>
            <p:nvPr/>
          </p:nvSpPr>
          <p:spPr>
            <a:xfrm>
              <a:off x="4361205" y="5230885"/>
              <a:ext cx="764580" cy="354899"/>
            </a:xfrm>
            <a:prstGeom prst="round2DiagRect">
              <a:avLst>
                <a:gd name="adj1" fmla="val 0"/>
                <a:gd name="adj2" fmla="val 23996"/>
              </a:avLst>
            </a:prstGeom>
            <a:solidFill>
              <a:srgbClr val="535455"/>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Cinder</a:t>
              </a:r>
            </a:p>
          </p:txBody>
        </p:sp>
        <p:sp>
          <p:nvSpPr>
            <p:cNvPr id="77" name="Round Diagonal Corner Rectangle 83"/>
            <p:cNvSpPr/>
            <p:nvPr/>
          </p:nvSpPr>
          <p:spPr>
            <a:xfrm>
              <a:off x="5483066" y="5230885"/>
              <a:ext cx="730044" cy="354899"/>
            </a:xfrm>
            <a:prstGeom prst="round2DiagRect">
              <a:avLst>
                <a:gd name="adj1" fmla="val 0"/>
                <a:gd name="adj2" fmla="val 23996"/>
              </a:avLst>
            </a:prstGeom>
            <a:solidFill>
              <a:srgbClr val="535455"/>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Swift</a:t>
              </a:r>
            </a:p>
          </p:txBody>
        </p:sp>
        <p:sp>
          <p:nvSpPr>
            <p:cNvPr id="78" name="Round Diagonal Corner Rectangle 84"/>
            <p:cNvSpPr/>
            <p:nvPr/>
          </p:nvSpPr>
          <p:spPr>
            <a:xfrm>
              <a:off x="6571580" y="5230885"/>
              <a:ext cx="730044" cy="354899"/>
            </a:xfrm>
            <a:prstGeom prst="round2DiagRect">
              <a:avLst>
                <a:gd name="adj1" fmla="val 0"/>
                <a:gd name="adj2" fmla="val 23996"/>
              </a:avLst>
            </a:prstGeom>
            <a:solidFill>
              <a:srgbClr val="535455"/>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Glance</a:t>
              </a:r>
            </a:p>
          </p:txBody>
        </p:sp>
        <p:sp>
          <p:nvSpPr>
            <p:cNvPr id="79" name="Round Diagonal Corner Rectangle 85"/>
            <p:cNvSpPr/>
            <p:nvPr/>
          </p:nvSpPr>
          <p:spPr>
            <a:xfrm>
              <a:off x="7658905" y="5230885"/>
              <a:ext cx="764580" cy="354899"/>
            </a:xfrm>
            <a:prstGeom prst="round2DiagRect">
              <a:avLst>
                <a:gd name="adj1" fmla="val 0"/>
                <a:gd name="adj2" fmla="val 23996"/>
              </a:avLst>
            </a:prstGeom>
            <a:solidFill>
              <a:srgbClr val="535455"/>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TripleO,</a:t>
              </a:r>
              <a:br>
                <a:rPr kumimoji="0" lang="en-US" sz="1000" b="0" i="0" u="none" strike="noStrike" kern="0" cap="none" spc="0" normalizeH="0" baseline="0" noProof="0" dirty="0">
                  <a:ln>
                    <a:noFill/>
                  </a:ln>
                  <a:solidFill>
                    <a:prstClr val="white"/>
                  </a:solidFill>
                  <a:effectLst/>
                  <a:uLnTx/>
                  <a:uFillTx/>
                  <a:latin typeface="HP Simplified"/>
                </a:rPr>
              </a:br>
              <a:r>
                <a:rPr kumimoji="0" lang="en-US" sz="1000" b="0" i="0" u="none" strike="noStrike" kern="0" cap="none" spc="0" normalizeH="0" baseline="0" noProof="0" dirty="0">
                  <a:ln>
                    <a:noFill/>
                  </a:ln>
                  <a:solidFill>
                    <a:prstClr val="white"/>
                  </a:solidFill>
                  <a:effectLst/>
                  <a:uLnTx/>
                  <a:uFillTx/>
                  <a:latin typeface="HP Simplified"/>
                </a:rPr>
                <a:t>Heat</a:t>
              </a:r>
            </a:p>
          </p:txBody>
        </p:sp>
        <p:sp>
          <p:nvSpPr>
            <p:cNvPr id="80" name="Round Diagonal Corner Rectangle 54"/>
            <p:cNvSpPr/>
            <p:nvPr/>
          </p:nvSpPr>
          <p:spPr>
            <a:xfrm>
              <a:off x="890820" y="5235649"/>
              <a:ext cx="730044" cy="356089"/>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lvl1pPr>
                <a:defRPr sz="2400">
                  <a:solidFill>
                    <a:schemeClr val="tx1"/>
                  </a:solidFill>
                  <a:latin typeface="HP Simplified" pitchFamily="34" charset="0"/>
                  <a:ea typeface="MS PGothic" pitchFamily="34" charset="-128"/>
                </a:defRPr>
              </a:lvl1pPr>
              <a:lvl2pPr marL="742950" indent="-285750">
                <a:defRPr sz="2400">
                  <a:solidFill>
                    <a:schemeClr val="tx1"/>
                  </a:solidFill>
                  <a:latin typeface="HP Simplified" pitchFamily="34" charset="0"/>
                  <a:ea typeface="MS PGothic" pitchFamily="34" charset="-128"/>
                </a:defRPr>
              </a:lvl2pPr>
              <a:lvl3pPr marL="1143000" indent="-228600">
                <a:defRPr sz="2400">
                  <a:solidFill>
                    <a:schemeClr val="tx1"/>
                  </a:solidFill>
                  <a:latin typeface="HP Simplified" pitchFamily="34" charset="0"/>
                  <a:ea typeface="MS PGothic" pitchFamily="34" charset="-128"/>
                </a:defRPr>
              </a:lvl3pPr>
              <a:lvl4pPr marL="1600200" indent="-228600">
                <a:defRPr sz="2400">
                  <a:solidFill>
                    <a:schemeClr val="tx1"/>
                  </a:solidFill>
                  <a:latin typeface="HP Simplified" pitchFamily="34" charset="0"/>
                  <a:ea typeface="MS PGothic" pitchFamily="34" charset="-128"/>
                </a:defRPr>
              </a:lvl4pPr>
              <a:lvl5pPr marL="2057400" indent="-228600">
                <a:defRPr sz="2400">
                  <a:solidFill>
                    <a:schemeClr val="tx1"/>
                  </a:solidFill>
                  <a:latin typeface="HP Simplified"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P Simplified"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P Simplified"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P Simplified"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P Simplified" pitchFamily="34" charset="0"/>
                  <a:ea typeface="MS PGothic"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FFFFFF"/>
                  </a:solidFill>
                  <a:effectLst/>
                  <a:uLnTx/>
                  <a:uFillTx/>
                  <a:latin typeface="HP Simplified" pitchFamily="34" charset="0"/>
                  <a:ea typeface="MS PGothic" pitchFamily="34" charset="-128"/>
                </a:rPr>
                <a:t>CLI’s</a:t>
              </a:r>
            </a:p>
          </p:txBody>
        </p:sp>
        <p:sp>
          <p:nvSpPr>
            <p:cNvPr id="81" name="Round Diagonal Corner Rectangle 55"/>
            <p:cNvSpPr/>
            <p:nvPr/>
          </p:nvSpPr>
          <p:spPr>
            <a:xfrm>
              <a:off x="890820" y="4492506"/>
              <a:ext cx="730044" cy="354899"/>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Language</a:t>
              </a:r>
              <a:br>
                <a:rPr kumimoji="0" lang="en-US" sz="1000" b="0" i="0" u="none" strike="noStrike" kern="0" cap="none" spc="0" normalizeH="0" baseline="0" noProof="0" dirty="0">
                  <a:ln>
                    <a:noFill/>
                  </a:ln>
                  <a:solidFill>
                    <a:prstClr val="white"/>
                  </a:solidFill>
                  <a:effectLst/>
                  <a:uLnTx/>
                  <a:uFillTx/>
                  <a:latin typeface="HP Simplified"/>
                </a:rPr>
              </a:br>
              <a:r>
                <a:rPr kumimoji="0" lang="en-US" sz="1000" b="0" i="0" u="none" strike="noStrike" kern="0" cap="none" spc="0" normalizeH="0" baseline="0" noProof="0" dirty="0">
                  <a:ln>
                    <a:noFill/>
                  </a:ln>
                  <a:solidFill>
                    <a:prstClr val="white"/>
                  </a:solidFill>
                  <a:effectLst/>
                  <a:uLnTx/>
                  <a:uFillTx/>
                  <a:latin typeface="HP Simplified"/>
                </a:rPr>
                <a:t>Bindings</a:t>
              </a:r>
            </a:p>
          </p:txBody>
        </p:sp>
        <p:sp>
          <p:nvSpPr>
            <p:cNvPr id="82" name="Round Diagonal Corner Rectangle 56"/>
            <p:cNvSpPr/>
            <p:nvPr/>
          </p:nvSpPr>
          <p:spPr>
            <a:xfrm>
              <a:off x="890820" y="3749362"/>
              <a:ext cx="730044" cy="354899"/>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CI/CD Tools</a:t>
              </a:r>
            </a:p>
          </p:txBody>
        </p:sp>
        <p:sp>
          <p:nvSpPr>
            <p:cNvPr id="83" name="Round Diagonal Corner Rectangle 57"/>
            <p:cNvSpPr/>
            <p:nvPr/>
          </p:nvSpPr>
          <p:spPr>
            <a:xfrm>
              <a:off x="890820" y="3005027"/>
              <a:ext cx="730044" cy="356090"/>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IDE Plugins</a:t>
              </a:r>
            </a:p>
          </p:txBody>
        </p:sp>
        <p:sp>
          <p:nvSpPr>
            <p:cNvPr id="84" name="Round Diagonal Corner Rectangle 58"/>
            <p:cNvSpPr/>
            <p:nvPr/>
          </p:nvSpPr>
          <p:spPr>
            <a:xfrm>
              <a:off x="890820" y="2261884"/>
              <a:ext cx="730044" cy="356090"/>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Dev Portal</a:t>
              </a:r>
            </a:p>
          </p:txBody>
        </p:sp>
        <p:sp>
          <p:nvSpPr>
            <p:cNvPr id="85" name="Round Diagonal Corner Rectangle 45"/>
            <p:cNvSpPr/>
            <p:nvPr/>
          </p:nvSpPr>
          <p:spPr>
            <a:xfrm>
              <a:off x="6515607" y="2171372"/>
              <a:ext cx="1911451" cy="571649"/>
            </a:xfrm>
            <a:prstGeom prst="round2DiagRect">
              <a:avLst>
                <a:gd name="adj1" fmla="val 0"/>
                <a:gd name="adj2" fmla="val 23996"/>
              </a:avLst>
            </a:prstGeom>
            <a:solidFill>
              <a:srgbClr val="0096D6"/>
            </a:solidFill>
            <a:ln w="12700" cap="flat" cmpd="sng" algn="ctr">
              <a:solidFill>
                <a:srgbClr val="0196D8"/>
              </a:solidFill>
              <a:prstDash val="solid"/>
            </a:ln>
            <a:effectLst/>
          </p:spPr>
          <p:txBody>
            <a:bodyPr t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Unmanaged App Services</a:t>
              </a:r>
            </a:p>
          </p:txBody>
        </p:sp>
        <p:sp>
          <p:nvSpPr>
            <p:cNvPr id="86" name="Round Diagonal Corner Rectangle 47"/>
            <p:cNvSpPr/>
            <p:nvPr/>
          </p:nvSpPr>
          <p:spPr>
            <a:xfrm>
              <a:off x="6515607" y="2342868"/>
              <a:ext cx="569267" cy="170304"/>
            </a:xfrm>
            <a:prstGeom prst="round2DiagRect">
              <a:avLst>
                <a:gd name="adj1" fmla="val 0"/>
                <a:gd name="adj2" fmla="val 23996"/>
              </a:avLst>
            </a:prstGeom>
            <a:solidFill>
              <a:srgbClr val="0096D6">
                <a:lumMod val="75000"/>
              </a:srgbClr>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HP Simplified"/>
                </a:rPr>
                <a:t>MySQL</a:t>
              </a:r>
            </a:p>
          </p:txBody>
        </p:sp>
        <p:sp>
          <p:nvSpPr>
            <p:cNvPr id="87" name="Round Diagonal Corner Rectangle 49"/>
            <p:cNvSpPr/>
            <p:nvPr/>
          </p:nvSpPr>
          <p:spPr>
            <a:xfrm>
              <a:off x="7144421" y="2551282"/>
              <a:ext cx="637150" cy="191740"/>
            </a:xfrm>
            <a:prstGeom prst="round2DiagRect">
              <a:avLst>
                <a:gd name="adj1" fmla="val 0"/>
                <a:gd name="adj2" fmla="val 23996"/>
              </a:avLst>
            </a:prstGeom>
            <a:solidFill>
              <a:srgbClr val="0096D6">
                <a:lumMod val="75000"/>
              </a:srgbClr>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HP Simplified"/>
                </a:rPr>
                <a:t>MongoDB</a:t>
              </a:r>
            </a:p>
          </p:txBody>
        </p:sp>
        <p:sp>
          <p:nvSpPr>
            <p:cNvPr id="88" name="Round Diagonal Corner Rectangle 50"/>
            <p:cNvSpPr/>
            <p:nvPr/>
          </p:nvSpPr>
          <p:spPr>
            <a:xfrm>
              <a:off x="6515607" y="2572718"/>
              <a:ext cx="569267" cy="170303"/>
            </a:xfrm>
            <a:prstGeom prst="round2DiagRect">
              <a:avLst>
                <a:gd name="adj1" fmla="val 0"/>
                <a:gd name="adj2" fmla="val 23996"/>
              </a:avLst>
            </a:prstGeom>
            <a:solidFill>
              <a:srgbClr val="0096D6">
                <a:lumMod val="75000"/>
              </a:srgbClr>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HP Simplified"/>
                </a:rPr>
                <a:t>Postgres</a:t>
              </a:r>
            </a:p>
          </p:txBody>
        </p:sp>
        <p:sp>
          <p:nvSpPr>
            <p:cNvPr id="89" name="Round Diagonal Corner Rectangle 51"/>
            <p:cNvSpPr/>
            <p:nvPr/>
          </p:nvSpPr>
          <p:spPr>
            <a:xfrm>
              <a:off x="7144421" y="2342868"/>
              <a:ext cx="569267" cy="170304"/>
            </a:xfrm>
            <a:prstGeom prst="round2DiagRect">
              <a:avLst>
                <a:gd name="adj1" fmla="val 0"/>
                <a:gd name="adj2" fmla="val 23996"/>
              </a:avLst>
            </a:prstGeom>
            <a:solidFill>
              <a:srgbClr val="0096D6">
                <a:lumMod val="75000"/>
              </a:srgbClr>
            </a:solidFill>
            <a:ln w="12700" cap="flat" cmpd="sng" algn="ctr">
              <a:solidFill>
                <a:srgbClr val="0196D8"/>
              </a:solidFill>
              <a:prstDash val="solid"/>
            </a:ln>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HP Simplified"/>
                </a:rPr>
                <a:t>Redis</a:t>
              </a:r>
            </a:p>
          </p:txBody>
        </p:sp>
        <p:sp>
          <p:nvSpPr>
            <p:cNvPr id="90" name="Round Diagonal Corner Rectangle 52"/>
            <p:cNvSpPr/>
            <p:nvPr/>
          </p:nvSpPr>
          <p:spPr>
            <a:xfrm>
              <a:off x="7820872" y="2342868"/>
              <a:ext cx="569267" cy="170304"/>
            </a:xfrm>
            <a:prstGeom prst="round2DiagRect">
              <a:avLst>
                <a:gd name="adj1" fmla="val 0"/>
                <a:gd name="adj2" fmla="val 23996"/>
              </a:avLst>
            </a:prstGeom>
            <a:solidFill>
              <a:srgbClr val="0096D6">
                <a:lumMod val="75000"/>
              </a:srgbClr>
            </a:solidFill>
            <a:ln w="12700" cap="flat" cmpd="sng" algn="ctr">
              <a:solidFill>
                <a:srgbClr val="0196D8"/>
              </a:solidFill>
              <a:prstDash val="solid"/>
            </a:ln>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HP Simplified"/>
                </a:rPr>
                <a:t>Filesystem</a:t>
              </a:r>
            </a:p>
          </p:txBody>
        </p:sp>
        <p:sp>
          <p:nvSpPr>
            <p:cNvPr id="91" name="Round Diagonal Corner Rectangle 78"/>
            <p:cNvSpPr/>
            <p:nvPr/>
          </p:nvSpPr>
          <p:spPr>
            <a:xfrm>
              <a:off x="7830400" y="2572718"/>
              <a:ext cx="569267" cy="170303"/>
            </a:xfrm>
            <a:prstGeom prst="round2DiagRect">
              <a:avLst>
                <a:gd name="adj1" fmla="val 0"/>
                <a:gd name="adj2" fmla="val 23996"/>
              </a:avLst>
            </a:prstGeom>
            <a:solidFill>
              <a:srgbClr val="0096D6">
                <a:lumMod val="75000"/>
              </a:srgbClr>
            </a:solidFill>
            <a:ln w="12700" cap="flat" cmpd="sng" algn="ctr">
              <a:solidFill>
                <a:srgbClr val="0196D8"/>
              </a:solidFill>
              <a:prstDash val="solid"/>
            </a:ln>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HP Simplified"/>
                </a:rPr>
                <a:t>Rabbitmq</a:t>
              </a:r>
            </a:p>
          </p:txBody>
        </p:sp>
        <p:sp>
          <p:nvSpPr>
            <p:cNvPr id="92" name="Rectangle 1"/>
            <p:cNvSpPr>
              <a:spLocks noChangeArrowheads="1"/>
            </p:cNvSpPr>
            <p:nvPr/>
          </p:nvSpPr>
          <p:spPr bwMode="auto">
            <a:xfrm>
              <a:off x="5986832" y="3143176"/>
              <a:ext cx="1058856" cy="21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P Simplified" pitchFamily="34" charset="0"/>
                  <a:ea typeface="MS PGothic" pitchFamily="34" charset="-128"/>
                </a:defRPr>
              </a:lvl1pPr>
              <a:lvl2pPr marL="742950" indent="-285750">
                <a:defRPr>
                  <a:solidFill>
                    <a:schemeClr val="tx1"/>
                  </a:solidFill>
                  <a:latin typeface="HP Simplified" pitchFamily="34" charset="0"/>
                  <a:ea typeface="MS PGothic" pitchFamily="34" charset="-128"/>
                </a:defRPr>
              </a:lvl2pPr>
              <a:lvl3pPr marL="1143000" indent="-228600">
                <a:defRPr>
                  <a:solidFill>
                    <a:schemeClr val="tx1"/>
                  </a:solidFill>
                  <a:latin typeface="HP Simplified" pitchFamily="34" charset="0"/>
                  <a:ea typeface="MS PGothic" pitchFamily="34" charset="-128"/>
                </a:defRPr>
              </a:lvl3pPr>
              <a:lvl4pPr marL="1600200" indent="-228600">
                <a:defRPr>
                  <a:solidFill>
                    <a:schemeClr val="tx1"/>
                  </a:solidFill>
                  <a:latin typeface="HP Simplified" pitchFamily="34" charset="0"/>
                  <a:ea typeface="MS PGothic" pitchFamily="34" charset="-128"/>
                </a:defRPr>
              </a:lvl4pPr>
              <a:lvl5pPr marL="2057400" indent="-228600">
                <a:defRPr>
                  <a:solidFill>
                    <a:schemeClr val="tx1"/>
                  </a:solidFill>
                  <a:latin typeface="HP Simplified"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HP Simplified"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HP Simplified"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HP Simplified"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HP Simplified" pitchFamily="34"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FFFFFF"/>
                  </a:solidFill>
                  <a:effectLst/>
                  <a:uLnTx/>
                  <a:uFillTx/>
                  <a:latin typeface="HP Simplified" pitchFamily="34" charset="0"/>
                  <a:ea typeface="MS PGothic" pitchFamily="34" charset="-128"/>
                </a:rPr>
                <a:t>Marketplace (Beta)</a:t>
              </a:r>
            </a:p>
          </p:txBody>
        </p:sp>
        <p:sp>
          <p:nvSpPr>
            <p:cNvPr id="93" name="Round Diagonal Corner Rectangle 44"/>
            <p:cNvSpPr/>
            <p:nvPr/>
          </p:nvSpPr>
          <p:spPr>
            <a:xfrm>
              <a:off x="3543033" y="3373027"/>
              <a:ext cx="569267" cy="170303"/>
            </a:xfrm>
            <a:prstGeom prst="round2DiagRect">
              <a:avLst>
                <a:gd name="adj1" fmla="val 0"/>
                <a:gd name="adj2" fmla="val 23996"/>
              </a:avLst>
            </a:prstGeom>
            <a:solidFill>
              <a:srgbClr val="0096D6">
                <a:lumMod val="75000"/>
              </a:srgbClr>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MySQL</a:t>
              </a:r>
            </a:p>
          </p:txBody>
        </p:sp>
        <p:sp>
          <p:nvSpPr>
            <p:cNvPr id="94" name="Round Diagonal Corner Rectangle 60"/>
            <p:cNvSpPr/>
            <p:nvPr/>
          </p:nvSpPr>
          <p:spPr>
            <a:xfrm>
              <a:off x="6001123" y="3371836"/>
              <a:ext cx="569267" cy="170304"/>
            </a:xfrm>
            <a:prstGeom prst="round2DiagRect">
              <a:avLst>
                <a:gd name="adj1" fmla="val 0"/>
                <a:gd name="adj2" fmla="val 23996"/>
              </a:avLst>
            </a:prstGeom>
            <a:solidFill>
              <a:srgbClr val="0096D6">
                <a:lumMod val="75000"/>
              </a:srgbClr>
            </a:solidFill>
            <a:ln w="12700" cap="flat" cmpd="sng" algn="ctr">
              <a:solidFill>
                <a:srgbClr val="0196D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HP Simplified"/>
                </a:rPr>
                <a:t>Vertica</a:t>
              </a:r>
            </a:p>
          </p:txBody>
        </p:sp>
        <p:sp>
          <p:nvSpPr>
            <p:cNvPr id="95" name="Rectangle 61"/>
            <p:cNvSpPr>
              <a:spLocks noChangeArrowheads="1"/>
            </p:cNvSpPr>
            <p:nvPr/>
          </p:nvSpPr>
          <p:spPr bwMode="auto">
            <a:xfrm>
              <a:off x="3543033" y="3143176"/>
              <a:ext cx="611714" cy="21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P Simplified" pitchFamily="34" charset="0"/>
                  <a:ea typeface="MS PGothic" pitchFamily="34" charset="-128"/>
                </a:defRPr>
              </a:lvl1pPr>
              <a:lvl2pPr marL="742950" indent="-285750">
                <a:defRPr>
                  <a:solidFill>
                    <a:schemeClr val="tx1"/>
                  </a:solidFill>
                  <a:latin typeface="HP Simplified" pitchFamily="34" charset="0"/>
                  <a:ea typeface="MS PGothic" pitchFamily="34" charset="-128"/>
                </a:defRPr>
              </a:lvl2pPr>
              <a:lvl3pPr marL="1143000" indent="-228600">
                <a:defRPr>
                  <a:solidFill>
                    <a:schemeClr val="tx1"/>
                  </a:solidFill>
                  <a:latin typeface="HP Simplified" pitchFamily="34" charset="0"/>
                  <a:ea typeface="MS PGothic" pitchFamily="34" charset="-128"/>
                </a:defRPr>
              </a:lvl3pPr>
              <a:lvl4pPr marL="1600200" indent="-228600">
                <a:defRPr>
                  <a:solidFill>
                    <a:schemeClr val="tx1"/>
                  </a:solidFill>
                  <a:latin typeface="HP Simplified" pitchFamily="34" charset="0"/>
                  <a:ea typeface="MS PGothic" pitchFamily="34" charset="-128"/>
                </a:defRPr>
              </a:lvl4pPr>
              <a:lvl5pPr marL="2057400" indent="-228600">
                <a:defRPr>
                  <a:solidFill>
                    <a:schemeClr val="tx1"/>
                  </a:solidFill>
                  <a:latin typeface="HP Simplified"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HP Simplified"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HP Simplified"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HP Simplified"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HP Simplified" pitchFamily="34"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FFFFFF"/>
                  </a:solidFill>
                  <a:effectLst/>
                  <a:uLnTx/>
                  <a:uFillTx/>
                  <a:latin typeface="HP Simplified" pitchFamily="34" charset="0"/>
                  <a:ea typeface="MS PGothic" pitchFamily="34" charset="-128"/>
                </a:rPr>
                <a:t>Database</a:t>
              </a:r>
            </a:p>
          </p:txBody>
        </p:sp>
      </p:grpSp>
    </p:spTree>
    <p:extLst>
      <p:ext uri="{BB962C8B-B14F-4D97-AF65-F5344CB8AC3E}">
        <p14:creationId xmlns:p14="http://schemas.microsoft.com/office/powerpoint/2010/main" val="3630132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39" y="1798360"/>
            <a:ext cx="8905322" cy="269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normAutofit/>
          </a:bodyPr>
          <a:lstStyle/>
          <a:p>
            <a:r>
              <a:rPr lang="zh-CN" altLang="en-US" sz="3200" dirty="0" smtClean="0"/>
              <a:t>应用生命周期管理</a:t>
            </a:r>
            <a:endParaRPr lang="en-US" sz="3200" dirty="0"/>
          </a:p>
        </p:txBody>
      </p:sp>
      <p:sp>
        <p:nvSpPr>
          <p:cNvPr id="4" name="TextBox 33"/>
          <p:cNvSpPr txBox="1"/>
          <p:nvPr/>
        </p:nvSpPr>
        <p:spPr>
          <a:xfrm>
            <a:off x="738554" y="1415702"/>
            <a:ext cx="8405446" cy="369332"/>
          </a:xfrm>
          <a:prstGeom prst="rect">
            <a:avLst/>
          </a:prstGeom>
          <a:noFill/>
        </p:spPr>
        <p:txBody>
          <a:bodyPr wrap="square" rtlCol="0">
            <a:spAutoFit/>
          </a:bodyPr>
          <a:lstStyle/>
          <a:p>
            <a:pPr defTabSz="430106">
              <a:spcAft>
                <a:spcPts val="400"/>
              </a:spcAft>
              <a:buSzPct val="100000"/>
            </a:pPr>
            <a:r>
              <a:rPr lang="zh-CN" altLang="en-US" dirty="0" smtClean="0">
                <a:solidFill>
                  <a:srgbClr val="002060"/>
                </a:solidFill>
                <a:latin typeface="HP Simplified" pitchFamily="34" charset="0"/>
                <a:cs typeface="HP Simplified" pitchFamily="34" charset="0"/>
              </a:rPr>
              <a:t>基于</a:t>
            </a:r>
            <a:r>
              <a:rPr lang="en-US" altLang="zh-CN" dirty="0" err="1" smtClean="0">
                <a:solidFill>
                  <a:srgbClr val="002060"/>
                </a:solidFill>
                <a:latin typeface="HP Simplified" pitchFamily="34" charset="0"/>
                <a:cs typeface="HP Simplified" pitchFamily="34" charset="0"/>
              </a:rPr>
              <a:t>CloudFoundry</a:t>
            </a:r>
            <a:r>
              <a:rPr lang="zh-CN" altLang="en-US" dirty="0" smtClean="0">
                <a:solidFill>
                  <a:srgbClr val="002060"/>
                </a:solidFill>
                <a:latin typeface="HP Simplified" pitchFamily="34" charset="0"/>
                <a:cs typeface="HP Simplified" pitchFamily="34" charset="0"/>
              </a:rPr>
              <a:t>和</a:t>
            </a:r>
            <a:r>
              <a:rPr lang="en-US" altLang="zh-CN" dirty="0" smtClean="0">
                <a:solidFill>
                  <a:srgbClr val="002060"/>
                </a:solidFill>
                <a:latin typeface="HP Simplified" pitchFamily="34" charset="0"/>
                <a:cs typeface="HP Simplified" pitchFamily="34" charset="0"/>
              </a:rPr>
              <a:t>Openstack</a:t>
            </a:r>
            <a:endParaRPr lang="en-US" dirty="0">
              <a:solidFill>
                <a:srgbClr val="002060"/>
              </a:solidFill>
              <a:latin typeface="HP Simplified" pitchFamily="34" charset="0"/>
              <a:cs typeface="HP Simplified" pitchFamily="34" charset="0"/>
            </a:endParaRPr>
          </a:p>
        </p:txBody>
      </p:sp>
      <p:sp>
        <p:nvSpPr>
          <p:cNvPr id="8" name="Text Placeholder 6"/>
          <p:cNvSpPr>
            <a:spLocks noGrp="1"/>
          </p:cNvSpPr>
          <p:nvPr>
            <p:ph idx="1"/>
          </p:nvPr>
        </p:nvSpPr>
        <p:spPr>
          <a:xfrm>
            <a:off x="457201" y="4523601"/>
            <a:ext cx="8461714" cy="1200463"/>
          </a:xfrm>
        </p:spPr>
        <p:txBody>
          <a:bodyPr>
            <a:noAutofit/>
          </a:bodyPr>
          <a:lstStyle/>
          <a:p>
            <a:pPr marL="0" indent="0">
              <a:buNone/>
            </a:pPr>
            <a:r>
              <a:rPr lang="zh-CN" altLang="en-US" sz="1800" b="1" dirty="0" smtClean="0">
                <a:solidFill>
                  <a:schemeClr val="accent1"/>
                </a:solidFill>
                <a:latin typeface="+mn-ea"/>
                <a:cs typeface="Arial" panose="020B0604020202020204" pitchFamily="34" charset="0"/>
              </a:rPr>
              <a:t>应用生命周期管理</a:t>
            </a:r>
            <a:endParaRPr lang="en-US" altLang="en-US" sz="1800" b="1" dirty="0" smtClean="0">
              <a:solidFill>
                <a:schemeClr val="accent1"/>
              </a:solidFill>
              <a:latin typeface="+mn-ea"/>
              <a:cs typeface="Arial" panose="020B0604020202020204" pitchFamily="34" charset="0"/>
            </a:endParaRPr>
          </a:p>
          <a:p>
            <a:pPr marL="170305" lvl="1" indent="-170305">
              <a:buFont typeface="Arial" pitchFamily="34" charset="0"/>
              <a:buChar char="•"/>
            </a:pPr>
            <a:r>
              <a:rPr lang="zh-CN" altLang="en-US" sz="1800" dirty="0" smtClean="0">
                <a:latin typeface="+mn-ea"/>
                <a:cs typeface="Arial" panose="020B0604020202020204" pitchFamily="34" charset="0"/>
              </a:rPr>
              <a:t>基于</a:t>
            </a:r>
            <a:r>
              <a:rPr lang="en-US" sz="1800" dirty="0" smtClean="0">
                <a:solidFill>
                  <a:srgbClr val="000000"/>
                </a:solidFill>
                <a:latin typeface="+mn-ea"/>
              </a:rPr>
              <a:t>Cloud </a:t>
            </a:r>
            <a:r>
              <a:rPr lang="en-US" sz="1800" dirty="0">
                <a:solidFill>
                  <a:srgbClr val="000000"/>
                </a:solidFill>
                <a:latin typeface="+mn-ea"/>
              </a:rPr>
              <a:t>Foundry™ </a:t>
            </a:r>
            <a:r>
              <a:rPr lang="en-US" sz="1800" dirty="0" smtClean="0">
                <a:solidFill>
                  <a:srgbClr val="000000"/>
                </a:solidFill>
                <a:latin typeface="+mn-ea"/>
              </a:rPr>
              <a:t>2.0</a:t>
            </a:r>
            <a:r>
              <a:rPr lang="zh-CN" altLang="en-US" sz="1800" dirty="0" smtClean="0">
                <a:solidFill>
                  <a:srgbClr val="000000"/>
                </a:solidFill>
                <a:latin typeface="+mn-ea"/>
              </a:rPr>
              <a:t>的多语言平台</a:t>
            </a:r>
            <a:r>
              <a:rPr lang="zh-CN" altLang="en-US" sz="1800" dirty="0">
                <a:solidFill>
                  <a:srgbClr val="000000"/>
                </a:solidFill>
                <a:latin typeface="+mn-ea"/>
              </a:rPr>
              <a:t>，</a:t>
            </a:r>
            <a:r>
              <a:rPr lang="zh-CN" altLang="en-US" sz="1800" dirty="0" smtClean="0">
                <a:solidFill>
                  <a:srgbClr val="000000"/>
                </a:solidFill>
                <a:latin typeface="+mn-ea"/>
                <a:cs typeface="Arial" panose="020B0604020202020204" pitchFamily="34" charset="0"/>
              </a:rPr>
              <a:t>和</a:t>
            </a:r>
            <a:r>
              <a:rPr lang="en-US" altLang="zh-CN" sz="1800" dirty="0" smtClean="0">
                <a:solidFill>
                  <a:srgbClr val="000000"/>
                </a:solidFill>
                <a:latin typeface="+mn-ea"/>
                <a:cs typeface="Arial" panose="020B0604020202020204" pitchFamily="34" charset="0"/>
              </a:rPr>
              <a:t>HP</a:t>
            </a:r>
            <a:r>
              <a:rPr lang="zh-CN" altLang="en-US" sz="1800" dirty="0" smtClean="0">
                <a:solidFill>
                  <a:srgbClr val="000000"/>
                </a:solidFill>
                <a:latin typeface="+mn-ea"/>
                <a:cs typeface="Arial" panose="020B0604020202020204" pitchFamily="34" charset="0"/>
              </a:rPr>
              <a:t> </a:t>
            </a:r>
            <a:r>
              <a:rPr lang="en-US" altLang="zh-CN" sz="1800" dirty="0" smtClean="0">
                <a:solidFill>
                  <a:srgbClr val="000000"/>
                </a:solidFill>
                <a:latin typeface="+mn-ea"/>
                <a:cs typeface="Arial" panose="020B0604020202020204" pitchFamily="34" charset="0"/>
              </a:rPr>
              <a:t>Helion</a:t>
            </a:r>
            <a:r>
              <a:rPr lang="zh-CN" altLang="en-US" sz="1800" dirty="0" smtClean="0">
                <a:solidFill>
                  <a:srgbClr val="000000"/>
                </a:solidFill>
                <a:latin typeface="+mn-ea"/>
                <a:cs typeface="Arial" panose="020B0604020202020204" pitchFamily="34" charset="0"/>
              </a:rPr>
              <a:t> </a:t>
            </a:r>
            <a:r>
              <a:rPr lang="en-US" altLang="zh-CN" sz="1800" dirty="0" smtClean="0">
                <a:solidFill>
                  <a:srgbClr val="000000"/>
                </a:solidFill>
                <a:latin typeface="+mn-ea"/>
                <a:cs typeface="Arial" panose="020B0604020202020204" pitchFamily="34" charset="0"/>
              </a:rPr>
              <a:t>Openstack</a:t>
            </a:r>
            <a:r>
              <a:rPr lang="zh-CN" altLang="en-US" sz="1800" dirty="0" smtClean="0">
                <a:solidFill>
                  <a:srgbClr val="000000"/>
                </a:solidFill>
                <a:latin typeface="+mn-ea"/>
                <a:cs typeface="Arial" panose="020B0604020202020204" pitchFamily="34" charset="0"/>
              </a:rPr>
              <a:t>无缝集成</a:t>
            </a:r>
            <a:endParaRPr lang="en-US" altLang="zh-CN" sz="1800" dirty="0" smtClean="0">
              <a:solidFill>
                <a:srgbClr val="000000"/>
              </a:solidFill>
              <a:latin typeface="+mn-ea"/>
              <a:cs typeface="Arial" panose="020B0604020202020204" pitchFamily="34" charset="0"/>
            </a:endParaRPr>
          </a:p>
          <a:p>
            <a:pPr marL="170305" lvl="1" indent="-170305">
              <a:buFont typeface="Arial" pitchFamily="34" charset="0"/>
              <a:buChar char="•"/>
            </a:pPr>
            <a:r>
              <a:rPr lang="zh-CN" altLang="en-US" sz="1800" dirty="0" smtClean="0">
                <a:solidFill>
                  <a:srgbClr val="000000"/>
                </a:solidFill>
                <a:latin typeface="+mn-ea"/>
                <a:cs typeface="Arial" panose="020B0604020202020204" pitchFamily="34" charset="0"/>
              </a:rPr>
              <a:t>支持</a:t>
            </a:r>
            <a:r>
              <a:rPr lang="en-US" sz="1800" dirty="0">
                <a:latin typeface="+mn-ea"/>
                <a:cs typeface="HP Simplified" pitchFamily="34" charset="0"/>
              </a:rPr>
              <a:t>Java, Ruby, PHP, Python, Node.js, Perl</a:t>
            </a:r>
          </a:p>
          <a:p>
            <a:pPr marL="170305" lvl="1" indent="-170305">
              <a:buFont typeface="Arial" pitchFamily="34" charset="0"/>
              <a:buChar char="•"/>
            </a:pPr>
            <a:r>
              <a:rPr lang="zh-CN" altLang="en-US" sz="1800" dirty="0" smtClean="0">
                <a:solidFill>
                  <a:srgbClr val="000000"/>
                </a:solidFill>
                <a:latin typeface="+mn-ea"/>
                <a:cs typeface="Arial" panose="020B0604020202020204" pitchFamily="34" charset="0"/>
              </a:rPr>
              <a:t>提供以下服务：</a:t>
            </a:r>
            <a:r>
              <a:rPr lang="en-US" sz="1800" dirty="0" smtClean="0">
                <a:latin typeface="+mn-ea"/>
                <a:cs typeface="HP Simplified" pitchFamily="34" charset="0"/>
              </a:rPr>
              <a:t>MySQL</a:t>
            </a:r>
            <a:r>
              <a:rPr lang="en-US" sz="1800" dirty="0">
                <a:latin typeface="+mn-ea"/>
                <a:cs typeface="HP Simplified" pitchFamily="34" charset="0"/>
              </a:rPr>
              <a:t>, </a:t>
            </a:r>
            <a:r>
              <a:rPr lang="en-US" sz="1800" dirty="0" err="1">
                <a:latin typeface="+mn-ea"/>
                <a:cs typeface="HP Simplified" pitchFamily="34" charset="0"/>
              </a:rPr>
              <a:t>PostgreSQL</a:t>
            </a:r>
            <a:r>
              <a:rPr lang="en-US" sz="1800" dirty="0">
                <a:latin typeface="+mn-ea"/>
                <a:cs typeface="HP Simplified" pitchFamily="34" charset="0"/>
              </a:rPr>
              <a:t>, </a:t>
            </a:r>
            <a:r>
              <a:rPr lang="en-US" sz="1800" dirty="0" err="1">
                <a:latin typeface="+mn-ea"/>
                <a:cs typeface="HP Simplified" pitchFamily="34" charset="0"/>
              </a:rPr>
              <a:t>RabbitMQ</a:t>
            </a:r>
            <a:r>
              <a:rPr lang="en-US" sz="1800" dirty="0">
                <a:latin typeface="+mn-ea"/>
                <a:cs typeface="HP Simplified" pitchFamily="34" charset="0"/>
              </a:rPr>
              <a:t>, </a:t>
            </a:r>
            <a:r>
              <a:rPr lang="en-US" sz="1800" dirty="0" err="1">
                <a:latin typeface="+mn-ea"/>
                <a:cs typeface="HP Simplified" pitchFamily="34" charset="0"/>
              </a:rPr>
              <a:t>Redis</a:t>
            </a:r>
            <a:r>
              <a:rPr lang="en-US" sz="1800" dirty="0">
                <a:latin typeface="+mn-ea"/>
                <a:cs typeface="HP Simplified" pitchFamily="34" charset="0"/>
              </a:rPr>
              <a:t>, </a:t>
            </a:r>
            <a:r>
              <a:rPr lang="en-US" sz="1800" dirty="0" err="1" smtClean="0">
                <a:latin typeface="+mn-ea"/>
                <a:cs typeface="HP Simplified" pitchFamily="34" charset="0"/>
              </a:rPr>
              <a:t>Memcache</a:t>
            </a:r>
            <a:endParaRPr lang="en-US" sz="1800" dirty="0" smtClean="0">
              <a:latin typeface="+mn-ea"/>
              <a:cs typeface="HP Simplified" pitchFamily="34" charset="0"/>
            </a:endParaRPr>
          </a:p>
          <a:p>
            <a:pPr marL="170305" lvl="1" indent="-170305">
              <a:buFont typeface="Arial" pitchFamily="34" charset="0"/>
              <a:buChar char="•"/>
            </a:pPr>
            <a:r>
              <a:rPr lang="zh-CN" altLang="en-US" sz="1800" dirty="0" smtClean="0">
                <a:latin typeface="+mn-ea"/>
                <a:cs typeface="HP Simplified" pitchFamily="34" charset="0"/>
              </a:rPr>
              <a:t>使用</a:t>
            </a:r>
            <a:r>
              <a:rPr lang="en-US" sz="1800" dirty="0" err="1" smtClean="0">
                <a:latin typeface="+mn-ea"/>
                <a:cs typeface="HP Simplified" pitchFamily="34" charset="0"/>
              </a:rPr>
              <a:t>Docker</a:t>
            </a:r>
            <a:r>
              <a:rPr lang="zh-CN" altLang="en-US" sz="1800" dirty="0" smtClean="0">
                <a:latin typeface="+mn-ea"/>
                <a:cs typeface="HP Simplified" pitchFamily="34" charset="0"/>
              </a:rPr>
              <a:t>来按需创建和销毁</a:t>
            </a:r>
            <a:r>
              <a:rPr lang="en-US" sz="1800" dirty="0" smtClean="0">
                <a:latin typeface="+mn-ea"/>
                <a:cs typeface="HP Simplified" pitchFamily="34" charset="0"/>
              </a:rPr>
              <a:t>Linux</a:t>
            </a:r>
            <a:r>
              <a:rPr lang="zh-CN" altLang="en-US" sz="1800" dirty="0" smtClean="0">
                <a:latin typeface="+mn-ea"/>
                <a:cs typeface="HP Simplified" pitchFamily="34" charset="0"/>
              </a:rPr>
              <a:t>容器</a:t>
            </a:r>
            <a:endParaRPr lang="en-US" sz="1800" dirty="0" smtClean="0">
              <a:latin typeface="+mn-ea"/>
              <a:cs typeface="HP Simplified" pitchFamily="34" charset="0"/>
            </a:endParaRPr>
          </a:p>
        </p:txBody>
      </p:sp>
    </p:spTree>
    <p:extLst>
      <p:ext uri="{BB962C8B-B14F-4D97-AF65-F5344CB8AC3E}">
        <p14:creationId xmlns:p14="http://schemas.microsoft.com/office/powerpoint/2010/main" val="3243111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smtClean="0"/>
              <a:t>管理应用服务：</a:t>
            </a:r>
            <a:r>
              <a:rPr lang="en-US" altLang="zh-CN" sz="3200" dirty="0" smtClean="0"/>
              <a:t>Trove</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959" y="1921926"/>
            <a:ext cx="8781956" cy="328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6"/>
          <p:cNvSpPr>
            <a:spLocks noGrp="1"/>
          </p:cNvSpPr>
          <p:nvPr>
            <p:ph idx="1"/>
          </p:nvPr>
        </p:nvSpPr>
        <p:spPr>
          <a:xfrm>
            <a:off x="457201" y="4523601"/>
            <a:ext cx="8461714" cy="1200463"/>
          </a:xfrm>
        </p:spPr>
        <p:txBody>
          <a:bodyPr>
            <a:noAutofit/>
          </a:bodyPr>
          <a:lstStyle/>
          <a:p>
            <a:pPr marL="0" indent="0">
              <a:buNone/>
            </a:pPr>
            <a:r>
              <a:rPr lang="zh-CN" altLang="en-US" sz="1800" b="1" dirty="0" smtClean="0">
                <a:solidFill>
                  <a:schemeClr val="accent1"/>
                </a:solidFill>
                <a:latin typeface="Arial" panose="020B0604020202020204" pitchFamily="34" charset="0"/>
                <a:cs typeface="Arial" panose="020B0604020202020204" pitchFamily="34" charset="0"/>
              </a:rPr>
              <a:t>数据库服务</a:t>
            </a:r>
            <a:endParaRPr lang="en-US" altLang="en-US" sz="1800" b="1" dirty="0" smtClean="0">
              <a:solidFill>
                <a:schemeClr val="accent1"/>
              </a:solidFill>
              <a:latin typeface="Arial" panose="020B0604020202020204" pitchFamily="34" charset="0"/>
              <a:cs typeface="Arial" panose="020B0604020202020204" pitchFamily="34" charset="0"/>
            </a:endParaRPr>
          </a:p>
          <a:p>
            <a:pPr marL="170305" lvl="1" indent="-170305">
              <a:buFont typeface="Arial" pitchFamily="34" charset="0"/>
              <a:buChar char="•"/>
            </a:pPr>
            <a:r>
              <a:rPr lang="zh-CN" altLang="en-US" sz="1800" dirty="0" smtClean="0">
                <a:latin typeface="Arial" panose="020B0604020202020204" pitchFamily="34" charset="0"/>
                <a:cs typeface="Arial" panose="020B0604020202020204" pitchFamily="34" charset="0"/>
              </a:rPr>
              <a:t>提供数据库生命周期管理，以及自动化的常用管理任务，包括备份，恢复和扩展；</a:t>
            </a:r>
            <a:endParaRPr lang="en-US" altLang="zh-CN" sz="1800" dirty="0" smtClean="0">
              <a:latin typeface="Arial" panose="020B0604020202020204" pitchFamily="34" charset="0"/>
              <a:cs typeface="Arial" panose="020B0604020202020204" pitchFamily="34" charset="0"/>
            </a:endParaRPr>
          </a:p>
          <a:p>
            <a:pPr marL="170305" lvl="1" indent="-170305">
              <a:buFont typeface="Arial" pitchFamily="34" charset="0"/>
              <a:buChar char="•"/>
            </a:pPr>
            <a:r>
              <a:rPr lang="zh-CN" altLang="en-US" sz="1800" dirty="0" smtClean="0">
                <a:latin typeface="Arial" panose="020B0604020202020204" pitchFamily="34" charset="0"/>
                <a:cs typeface="Arial" panose="020B0604020202020204" pitchFamily="34" charset="0"/>
              </a:rPr>
              <a:t>支持</a:t>
            </a:r>
            <a:r>
              <a:rPr lang="en-US" altLang="zh-CN" sz="1800" dirty="0" smtClean="0">
                <a:latin typeface="Arial" panose="020B0604020202020204" pitchFamily="34" charset="0"/>
                <a:cs typeface="Arial" panose="020B0604020202020204" pitchFamily="34" charset="0"/>
              </a:rPr>
              <a:t>MySQL</a:t>
            </a:r>
            <a:r>
              <a:rPr lang="zh-CN" altLang="en-US" sz="1800" dirty="0" smtClean="0">
                <a:latin typeface="Arial" panose="020B0604020202020204" pitchFamily="34" charset="0"/>
                <a:cs typeface="Arial" panose="020B0604020202020204" pitchFamily="34" charset="0"/>
              </a:rPr>
              <a:t> </a:t>
            </a:r>
            <a:r>
              <a:rPr lang="en-US" altLang="zh-CN" sz="1800" dirty="0" smtClean="0">
                <a:latin typeface="Arial" panose="020B0604020202020204" pitchFamily="34" charset="0"/>
                <a:cs typeface="Arial" panose="020B0604020202020204" pitchFamily="34" charset="0"/>
              </a:rPr>
              <a:t>5.5</a:t>
            </a:r>
            <a:r>
              <a:rPr lang="zh-CN" altLang="en-US" sz="1800" dirty="0" smtClean="0">
                <a:latin typeface="Arial" panose="020B0604020202020204" pitchFamily="34" charset="0"/>
                <a:cs typeface="Arial" panose="020B0604020202020204" pitchFamily="34" charset="0"/>
              </a:rPr>
              <a:t>，实现是基于</a:t>
            </a:r>
            <a:r>
              <a:rPr lang="en-US" altLang="zh-CN" sz="1800" dirty="0" smtClean="0">
                <a:latin typeface="Arial" panose="020B0604020202020204" pitchFamily="34" charset="0"/>
                <a:cs typeface="Arial" panose="020B0604020202020204" pitchFamily="34" charset="0"/>
              </a:rPr>
              <a:t>Openstack</a:t>
            </a:r>
            <a:r>
              <a:rPr lang="zh-CN" altLang="en-US" sz="1800" dirty="0" smtClean="0">
                <a:latin typeface="Arial" panose="020B0604020202020204" pitchFamily="34" charset="0"/>
                <a:cs typeface="Arial" panose="020B0604020202020204" pitchFamily="34" charset="0"/>
              </a:rPr>
              <a:t>中集成的数据库即服务的</a:t>
            </a:r>
            <a:r>
              <a:rPr lang="en-US" altLang="zh-CN" sz="1800" dirty="0" smtClean="0">
                <a:latin typeface="Arial" panose="020B0604020202020204" pitchFamily="34" charset="0"/>
                <a:cs typeface="Arial" panose="020B0604020202020204" pitchFamily="34" charset="0"/>
              </a:rPr>
              <a:t>Trove</a:t>
            </a:r>
            <a:r>
              <a:rPr lang="zh-CN" altLang="en-US" sz="1800" dirty="0" smtClean="0">
                <a:latin typeface="Arial" panose="020B0604020202020204" pitchFamily="34" charset="0"/>
                <a:cs typeface="Arial" panose="020B0604020202020204" pitchFamily="34" charset="0"/>
              </a:rPr>
              <a:t>项目；</a:t>
            </a:r>
            <a:endParaRPr lang="en-US" altLang="zh-CN" sz="1800" dirty="0" smtClean="0">
              <a:latin typeface="Arial" panose="020B0604020202020204" pitchFamily="34" charset="0"/>
              <a:cs typeface="Arial" panose="020B0604020202020204" pitchFamily="34" charset="0"/>
            </a:endParaRPr>
          </a:p>
          <a:p>
            <a:pPr marL="170305" lvl="1" indent="-170305">
              <a:buFont typeface="Arial" pitchFamily="34" charset="0"/>
              <a:buChar char="•"/>
            </a:pPr>
            <a:r>
              <a:rPr lang="zh-CN" altLang="en-US" sz="1800" dirty="0" smtClean="0">
                <a:latin typeface="Arial" panose="020B0604020202020204" pitchFamily="34" charset="0"/>
                <a:cs typeface="Arial" panose="020B0604020202020204" pitchFamily="34" charset="0"/>
              </a:rPr>
              <a:t>和应用生命周期管理服务无缝集成。</a:t>
            </a:r>
            <a:endParaRPr lang="en-US" altLang="zh-CN" sz="1800" dirty="0" smtClean="0">
              <a:latin typeface="Arial" panose="020B0604020202020204" pitchFamily="34" charset="0"/>
              <a:cs typeface="Arial" panose="020B0604020202020204" pitchFamily="34" charset="0"/>
            </a:endParaRPr>
          </a:p>
          <a:p>
            <a:pPr marL="170305" lvl="1" indent="-170305">
              <a:buFont typeface="Arial" pitchFamily="34" charset="0"/>
              <a:buChar char="•"/>
            </a:pPr>
            <a:endParaRPr lang="en-US" altLang="en-US" sz="1800" dirty="0" smtClean="0">
              <a:latin typeface="Arial" panose="020B0604020202020204" pitchFamily="34" charset="0"/>
              <a:cs typeface="Arial" panose="020B0604020202020204" pitchFamily="34" charset="0"/>
            </a:endParaRPr>
          </a:p>
          <a:p>
            <a:pPr marL="170305" lvl="1" indent="-170305">
              <a:buFont typeface="Arial" pitchFamily="34" charset="0"/>
              <a:buChar char="•"/>
            </a:pPr>
            <a:endParaRPr lang="en-US" altLang="en-US" sz="1800" dirty="0">
              <a:latin typeface="Arial" panose="020B0604020202020204" pitchFamily="34" charset="0"/>
              <a:cs typeface="Arial" panose="020B0604020202020204" pitchFamily="34" charset="0"/>
            </a:endParaRPr>
          </a:p>
          <a:p>
            <a:pPr marL="170305" lvl="1" indent="-170305">
              <a:buFont typeface="Arial" pitchFamily="34" charset="0"/>
              <a:buChar char="•"/>
            </a:pPr>
            <a:endParaRPr lang="en-US" altLang="en-US" sz="1800" dirty="0" smtClean="0">
              <a:latin typeface="Arial" panose="020B0604020202020204" pitchFamily="34" charset="0"/>
              <a:cs typeface="Arial" panose="020B0604020202020204" pitchFamily="34" charset="0"/>
            </a:endParaRPr>
          </a:p>
        </p:txBody>
      </p:sp>
      <p:sp>
        <p:nvSpPr>
          <p:cNvPr id="6" name="Text Placeholder 6"/>
          <p:cNvSpPr txBox="1">
            <a:spLocks/>
          </p:cNvSpPr>
          <p:nvPr/>
        </p:nvSpPr>
        <p:spPr>
          <a:xfrm>
            <a:off x="4832815" y="4838526"/>
            <a:ext cx="4311185" cy="1113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0305" lvl="1" indent="-170305">
              <a:buFont typeface="Arial" pitchFamily="34" charset="0"/>
              <a:buChar char="•"/>
            </a:pPr>
            <a:endParaRPr lang="en-US" altLang="en-US"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758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zh-CN" altLang="en-US" dirty="0" smtClean="0"/>
              <a:t>演示</a:t>
            </a:r>
            <a:endParaRPr lang="en-US" dirty="0"/>
          </a:p>
        </p:txBody>
      </p:sp>
      <p:sp>
        <p:nvSpPr>
          <p:cNvPr id="4" name="副标题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377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sz="3200" dirty="0" smtClean="0"/>
              <a:t>管理员视图</a:t>
            </a:r>
            <a:endParaRPr lang="en-US" sz="3200" dirty="0"/>
          </a:p>
        </p:txBody>
      </p:sp>
      <p:sp>
        <p:nvSpPr>
          <p:cNvPr id="8" name="Content Placeholder 2"/>
          <p:cNvSpPr txBox="1">
            <a:spLocks/>
          </p:cNvSpPr>
          <p:nvPr/>
        </p:nvSpPr>
        <p:spPr>
          <a:xfrm>
            <a:off x="329185" y="1959849"/>
            <a:ext cx="4139298" cy="3219768"/>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0" marR="0" indent="0" algn="l" rtl="0">
              <a:lnSpc>
                <a:spcPct val="100000"/>
              </a:lnSpc>
              <a:spcBef>
                <a:spcPts val="0"/>
              </a:spcBef>
              <a:spcAft>
                <a:spcPts val="533"/>
              </a:spcAft>
              <a:buClr>
                <a:srgbClr val="0096D6"/>
              </a:buClr>
              <a:buFont typeface="Arial"/>
              <a:buNone/>
              <a:defRPr sz="105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533"/>
              </a:spcAft>
              <a:buClr>
                <a:srgbClr val="000000"/>
              </a:buClr>
              <a:buFont typeface="Merriweather Sans"/>
              <a:buNone/>
              <a:defRPr sz="1050" b="0" i="0" u="none" strike="noStrike" cap="none" baseline="0">
                <a:solidFill>
                  <a:srgbClr val="000000"/>
                </a:solidFill>
                <a:latin typeface="Arial"/>
                <a:ea typeface="Arial"/>
                <a:cs typeface="Arial"/>
                <a:sym typeface="Arial"/>
                <a:rtl val="0"/>
              </a:defRPr>
            </a:lvl2pPr>
            <a:lvl3pPr marL="226477" marR="0" indent="-107923" algn="l" rtl="0">
              <a:lnSpc>
                <a:spcPct val="100000"/>
              </a:lnSpc>
              <a:spcBef>
                <a:spcPts val="0"/>
              </a:spcBef>
              <a:spcAft>
                <a:spcPts val="533"/>
              </a:spcAft>
              <a:buClr>
                <a:srgbClr val="000000"/>
              </a:buClr>
              <a:buFont typeface="Arial"/>
              <a:buChar char="•"/>
              <a:defRPr sz="1050" b="0" i="0" u="none" strike="noStrike" cap="none" baseline="0">
                <a:solidFill>
                  <a:srgbClr val="000000"/>
                </a:solidFill>
                <a:latin typeface="Arial"/>
                <a:ea typeface="Arial"/>
                <a:cs typeface="Arial"/>
                <a:sym typeface="Arial"/>
                <a:rtl val="0"/>
              </a:defRPr>
            </a:lvl3pPr>
            <a:lvl4pPr marL="455073" marR="0" indent="-157029" algn="l" rtl="0">
              <a:lnSpc>
                <a:spcPct val="100000"/>
              </a:lnSpc>
              <a:spcBef>
                <a:spcPts val="0"/>
              </a:spcBef>
              <a:spcAft>
                <a:spcPts val="533"/>
              </a:spcAft>
              <a:buClr>
                <a:srgbClr val="000000"/>
              </a:buClr>
              <a:buFont typeface="Arial"/>
              <a:buChar char="–"/>
              <a:defRPr sz="1050" b="0" i="0" u="none" strike="noStrike" cap="none" baseline="0">
                <a:solidFill>
                  <a:srgbClr val="000000"/>
                </a:solidFill>
                <a:latin typeface="Arial"/>
                <a:ea typeface="Arial"/>
                <a:cs typeface="Arial"/>
                <a:sym typeface="Arial"/>
                <a:rtl val="0"/>
              </a:defRPr>
            </a:lvl4pPr>
            <a:lvl5pPr marL="626518" marR="0" indent="-88863" algn="l" rtl="0">
              <a:lnSpc>
                <a:spcPct val="100000"/>
              </a:lnSpc>
              <a:spcBef>
                <a:spcPts val="0"/>
              </a:spcBef>
              <a:spcAft>
                <a:spcPts val="533"/>
              </a:spcAft>
              <a:buClr>
                <a:srgbClr val="000000"/>
              </a:buClr>
              <a:buFont typeface="Arial"/>
              <a:buChar char="•"/>
              <a:defRPr sz="1050" b="0" i="0" u="none" strike="noStrike" cap="none" baseline="0">
                <a:solidFill>
                  <a:srgbClr val="000000"/>
                </a:solidFill>
                <a:latin typeface="Arial"/>
                <a:ea typeface="Arial"/>
                <a:cs typeface="Arial"/>
                <a:sym typeface="Arial"/>
                <a:rtl val="0"/>
              </a:defRPr>
            </a:lvl5pPr>
            <a:lvl6pPr marL="3047924" marR="0" indent="-12624" algn="l" rtl="0">
              <a:lnSpc>
                <a:spcPct val="138875"/>
              </a:lnSpc>
              <a:spcBef>
                <a:spcPts val="480"/>
              </a:spcBef>
              <a:spcAft>
                <a:spcPts val="0"/>
              </a:spcAft>
              <a:buClr>
                <a:schemeClr val="dk1"/>
              </a:buClr>
              <a:buFont typeface="Arial"/>
              <a:buNone/>
              <a:defRPr sz="1050" b="0" i="0" u="none" strike="noStrike" cap="none" baseline="0">
                <a:solidFill>
                  <a:srgbClr val="000000"/>
                </a:solidFill>
                <a:latin typeface="Arial"/>
                <a:ea typeface="Arial"/>
                <a:cs typeface="Arial"/>
                <a:sym typeface="Arial"/>
                <a:rtl val="0"/>
              </a:defRPr>
            </a:lvl6pPr>
            <a:lvl7pPr marL="3962301" marR="0" indent="-148046" algn="l" rtl="0">
              <a:lnSpc>
                <a:spcPct val="100000"/>
              </a:lnSpc>
              <a:spcBef>
                <a:spcPts val="533"/>
              </a:spcBef>
              <a:spcAft>
                <a:spcPts val="0"/>
              </a:spcAft>
              <a:buClr>
                <a:schemeClr val="dk1"/>
              </a:buClr>
              <a:buFont typeface="Arial"/>
              <a:buChar char="•"/>
              <a:defRPr sz="1050" b="0" i="0" u="none" strike="noStrike" cap="none" baseline="0">
                <a:solidFill>
                  <a:srgbClr val="000000"/>
                </a:solidFill>
                <a:latin typeface="Arial"/>
                <a:ea typeface="Arial"/>
                <a:cs typeface="Arial"/>
                <a:sym typeface="Arial"/>
                <a:rtl val="0"/>
              </a:defRPr>
            </a:lvl7pPr>
            <a:lvl8pPr marL="4571886" marR="0" indent="-148031" algn="l" rtl="0">
              <a:lnSpc>
                <a:spcPct val="100000"/>
              </a:lnSpc>
              <a:spcBef>
                <a:spcPts val="533"/>
              </a:spcBef>
              <a:spcAft>
                <a:spcPts val="0"/>
              </a:spcAft>
              <a:buClr>
                <a:schemeClr val="dk1"/>
              </a:buClr>
              <a:buFont typeface="Arial"/>
              <a:buChar char="•"/>
              <a:defRPr sz="1050" b="0" i="0" u="none" strike="noStrike" cap="none" baseline="0">
                <a:solidFill>
                  <a:srgbClr val="000000"/>
                </a:solidFill>
                <a:latin typeface="Arial"/>
                <a:ea typeface="Arial"/>
                <a:cs typeface="Arial"/>
                <a:sym typeface="Arial"/>
                <a:rtl val="0"/>
              </a:defRPr>
            </a:lvl8pPr>
            <a:lvl9pPr marL="5181470" marR="0" indent="-148015" algn="l" rtl="0">
              <a:lnSpc>
                <a:spcPct val="100000"/>
              </a:lnSpc>
              <a:spcBef>
                <a:spcPts val="533"/>
              </a:spcBef>
              <a:spcAft>
                <a:spcPts val="0"/>
              </a:spcAft>
              <a:buClr>
                <a:schemeClr val="dk1"/>
              </a:buClr>
              <a:buFont typeface="Arial"/>
              <a:buChar char="•"/>
              <a:defRPr sz="1050" b="0" i="0" u="none" strike="noStrike" cap="none" baseline="0">
                <a:solidFill>
                  <a:srgbClr val="000000"/>
                </a:solidFill>
                <a:latin typeface="Arial"/>
                <a:ea typeface="Arial"/>
                <a:cs typeface="Arial"/>
                <a:sym typeface="Arial"/>
                <a:rtl val="0"/>
              </a:defRPr>
            </a:lvl9pPr>
          </a:lstStyle>
          <a:p>
            <a:pPr marL="285733" marR="0" lvl="0" indent="-285733" algn="l" defTabSz="914400" rtl="0" eaLnBrk="1" fontAlgn="auto" latinLnBrk="0" hangingPunct="1">
              <a:lnSpc>
                <a:spcPct val="100000"/>
              </a:lnSpc>
              <a:spcBef>
                <a:spcPts val="0"/>
              </a:spcBef>
              <a:spcAft>
                <a:spcPts val="533"/>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tl val="0"/>
              </a:rPr>
              <a:t>Cloud Foundry cluster creation wizard from </a:t>
            </a:r>
            <a:r>
              <a:rPr kumimoji="0" lang="en-US" sz="1800" b="0"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tl val="0"/>
              </a:rPr>
              <a:t>OpenStack’s</a:t>
            </a:r>
            <a:r>
              <a:rPr kumimoji="0" 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tl val="0"/>
              </a:rPr>
              <a:t> Horizon UI</a:t>
            </a:r>
          </a:p>
          <a:p>
            <a:pPr marL="285733" marR="0" lvl="0" indent="-285733" algn="l" defTabSz="914400" rtl="0" eaLnBrk="1" fontAlgn="auto" latinLnBrk="0" hangingPunct="1">
              <a:lnSpc>
                <a:spcPct val="100000"/>
              </a:lnSpc>
              <a:spcBef>
                <a:spcPts val="0"/>
              </a:spcBef>
              <a:spcAft>
                <a:spcPts val="533"/>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tl val="0"/>
              </a:rPr>
              <a:t>Simplified Cloud Foundry cluster orchestration</a:t>
            </a:r>
          </a:p>
          <a:p>
            <a:pPr marL="285733" marR="0" lvl="0" indent="-285733" algn="l" defTabSz="914400" rtl="0" eaLnBrk="1" fontAlgn="auto" latinLnBrk="0" hangingPunct="1">
              <a:lnSpc>
                <a:spcPct val="100000"/>
              </a:lnSpc>
              <a:spcBef>
                <a:spcPts val="0"/>
              </a:spcBef>
              <a:spcAft>
                <a:spcPts val="533"/>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tl val="0"/>
              </a:rPr>
              <a:t>Automatic binding to the Database Service which provides increased availability and recoverability</a:t>
            </a:r>
          </a:p>
          <a:p>
            <a:pPr marL="285733" marR="0" lvl="0" indent="-285733" algn="l" defTabSz="914400" rtl="0" eaLnBrk="1" fontAlgn="auto" latinLnBrk="0" hangingPunct="1">
              <a:lnSpc>
                <a:spcPct val="100000"/>
              </a:lnSpc>
              <a:spcBef>
                <a:spcPts val="0"/>
              </a:spcBef>
              <a:spcAft>
                <a:spcPts val="533"/>
              </a:spcAft>
              <a:buClrTx/>
              <a:buSzTx/>
              <a:buFont typeface="Arial" panose="020B0604020202020204" pitchFamily="34" charset="0"/>
              <a:buChar char="•"/>
              <a:tabLst/>
              <a:defRPr/>
            </a:pPr>
            <a:r>
              <a:rPr kumimoji="0" lang="en-US" sz="1800" b="1" i="0" u="none" strike="noStrike" kern="0" cap="none" spc="0" normalizeH="0" baseline="0" noProof="0" dirty="0" smtClean="0">
                <a:ln>
                  <a:noFill/>
                </a:ln>
                <a:solidFill>
                  <a:srgbClr val="0096D6"/>
                </a:solidFill>
                <a:effectLst/>
                <a:uLnTx/>
                <a:uFillTx/>
                <a:latin typeface="Arial" panose="020B0604020202020204" pitchFamily="34" charset="0"/>
                <a:cs typeface="Arial" panose="020B0604020202020204" pitchFamily="34" charset="0"/>
                <a:sym typeface="Arial"/>
                <a:rtl val="0"/>
              </a:rPr>
              <a:t>!New</a:t>
            </a:r>
            <a:r>
              <a:rPr kumimoji="0" lang="en-US" sz="18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rtl val="0"/>
              </a:rPr>
              <a:t> </a:t>
            </a:r>
            <a:r>
              <a:rPr kumimoji="0" 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tl val="0"/>
              </a:rPr>
              <a:t>Visibility into logging and overall system status – including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quota usage by organizations, available system patches, etc.</a:t>
            </a:r>
          </a:p>
          <a:p>
            <a:pPr marL="285733" marR="0" lvl="0" indent="-285733" algn="l" defTabSz="914400" rtl="0" eaLnBrk="1" fontAlgn="auto" latinLnBrk="0" hangingPunct="1">
              <a:lnSpc>
                <a:spcPct val="100000"/>
              </a:lnSpc>
              <a:spcBef>
                <a:spcPts val="0"/>
              </a:spcBef>
              <a:spcAft>
                <a:spcPts val="533"/>
              </a:spcAft>
              <a:buClrTx/>
              <a:buSzTx/>
              <a:buFont typeface="Arial" panose="020B0604020202020204" pitchFamily="34" charset="0"/>
              <a:buChar char="•"/>
              <a:tabLst/>
              <a:defRPr/>
            </a:pPr>
            <a:r>
              <a:rPr kumimoji="0" lang="en-US" sz="1800" b="1" i="0" u="none" strike="noStrike" kern="0" cap="none" spc="0" normalizeH="0" baseline="0" noProof="0" dirty="0" smtClean="0">
                <a:ln>
                  <a:noFill/>
                </a:ln>
                <a:solidFill>
                  <a:srgbClr val="0096D6"/>
                </a:solidFill>
                <a:effectLst/>
                <a:uLnTx/>
                <a:uFillTx/>
                <a:latin typeface="Arial" panose="020B0604020202020204" pitchFamily="34" charset="0"/>
                <a:cs typeface="Arial" panose="020B0604020202020204" pitchFamily="34" charset="0"/>
                <a:sym typeface="Arial"/>
                <a:rtl val="0"/>
              </a:rPr>
              <a:t>!New</a:t>
            </a:r>
            <a:r>
              <a:rPr kumimoji="0" lang="en-US" sz="18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rtl val="0"/>
              </a:rPr>
              <a:t>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Enhanced user management </a:t>
            </a: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724" y="2168106"/>
            <a:ext cx="4639733" cy="2872268"/>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43199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sz="3200" dirty="0" smtClean="0"/>
              <a:t>开发者视图</a:t>
            </a:r>
            <a:endParaRPr lang="en-US" sz="3200" dirty="0"/>
          </a:p>
        </p:txBody>
      </p:sp>
      <p:sp>
        <p:nvSpPr>
          <p:cNvPr id="11" name="Rectangle 81"/>
          <p:cNvSpPr/>
          <p:nvPr/>
        </p:nvSpPr>
        <p:spPr>
          <a:xfrm rot="18665915">
            <a:off x="614226" y="2324745"/>
            <a:ext cx="2411045" cy="2284166"/>
          </a:xfrm>
          <a:prstGeom prst="rect">
            <a:avLst/>
          </a:prstGeom>
          <a:noFill/>
        </p:spPr>
        <p:txBody>
          <a:bodyPr spcFirstLastPara="1" wrap="none" lIns="91440" tIns="45720" rIns="91440" bIns="45720" numCol="1">
            <a:prstTxWarp prst="textArchUp">
              <a:avLst/>
            </a:prstTxWarp>
            <a:spAutoFit/>
          </a:bodyPr>
          <a:lstStyle/>
          <a:p>
            <a:pPr algn="ctr" defTabSz="685983"/>
            <a:r>
              <a:rPr lang="en-US" sz="2000" b="1" kern="0" dirty="0">
                <a:solidFill>
                  <a:srgbClr val="FFFFFF"/>
                </a:solidFill>
                <a:latin typeface="Arial"/>
                <a:cs typeface="Arial"/>
                <a:sym typeface="Arial"/>
                <a:rtl val="0"/>
              </a:rPr>
              <a:t>Develop</a:t>
            </a:r>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409" y="1807614"/>
            <a:ext cx="4405648" cy="413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809" y="4323308"/>
            <a:ext cx="2042191" cy="217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2"/>
          <p:cNvSpPr txBox="1">
            <a:spLocks/>
          </p:cNvSpPr>
          <p:nvPr/>
        </p:nvSpPr>
        <p:spPr>
          <a:xfrm>
            <a:off x="331471" y="1811340"/>
            <a:ext cx="4071938" cy="321945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0" marR="0" indent="0" algn="l" rtl="0">
              <a:lnSpc>
                <a:spcPct val="100000"/>
              </a:lnSpc>
              <a:spcBef>
                <a:spcPts val="0"/>
              </a:spcBef>
              <a:spcAft>
                <a:spcPts val="533"/>
              </a:spcAft>
              <a:buClr>
                <a:srgbClr val="0096D6"/>
              </a:buClr>
              <a:buFont typeface="Arial"/>
              <a:buNone/>
              <a:defRPr sz="105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533"/>
              </a:spcAft>
              <a:buClr>
                <a:srgbClr val="000000"/>
              </a:buClr>
              <a:buFont typeface="Merriweather Sans"/>
              <a:buNone/>
              <a:defRPr sz="1050" b="0" i="0" u="none" strike="noStrike" cap="none" baseline="0">
                <a:solidFill>
                  <a:srgbClr val="000000"/>
                </a:solidFill>
                <a:latin typeface="Arial"/>
                <a:ea typeface="Arial"/>
                <a:cs typeface="Arial"/>
                <a:sym typeface="Arial"/>
                <a:rtl val="0"/>
              </a:defRPr>
            </a:lvl2pPr>
            <a:lvl3pPr marL="226477" marR="0" indent="-107923" algn="l" rtl="0">
              <a:lnSpc>
                <a:spcPct val="100000"/>
              </a:lnSpc>
              <a:spcBef>
                <a:spcPts val="0"/>
              </a:spcBef>
              <a:spcAft>
                <a:spcPts val="533"/>
              </a:spcAft>
              <a:buClr>
                <a:srgbClr val="000000"/>
              </a:buClr>
              <a:buFont typeface="Arial"/>
              <a:buChar char="•"/>
              <a:defRPr sz="1050" b="0" i="0" u="none" strike="noStrike" cap="none" baseline="0">
                <a:solidFill>
                  <a:srgbClr val="000000"/>
                </a:solidFill>
                <a:latin typeface="Arial"/>
                <a:ea typeface="Arial"/>
                <a:cs typeface="Arial"/>
                <a:sym typeface="Arial"/>
                <a:rtl val="0"/>
              </a:defRPr>
            </a:lvl3pPr>
            <a:lvl4pPr marL="455073" marR="0" indent="-157029" algn="l" rtl="0">
              <a:lnSpc>
                <a:spcPct val="100000"/>
              </a:lnSpc>
              <a:spcBef>
                <a:spcPts val="0"/>
              </a:spcBef>
              <a:spcAft>
                <a:spcPts val="533"/>
              </a:spcAft>
              <a:buClr>
                <a:srgbClr val="000000"/>
              </a:buClr>
              <a:buFont typeface="Arial"/>
              <a:buChar char="–"/>
              <a:defRPr sz="1050" b="0" i="0" u="none" strike="noStrike" cap="none" baseline="0">
                <a:solidFill>
                  <a:srgbClr val="000000"/>
                </a:solidFill>
                <a:latin typeface="Arial"/>
                <a:ea typeface="Arial"/>
                <a:cs typeface="Arial"/>
                <a:sym typeface="Arial"/>
                <a:rtl val="0"/>
              </a:defRPr>
            </a:lvl4pPr>
            <a:lvl5pPr marL="626518" marR="0" indent="-88863" algn="l" rtl="0">
              <a:lnSpc>
                <a:spcPct val="100000"/>
              </a:lnSpc>
              <a:spcBef>
                <a:spcPts val="0"/>
              </a:spcBef>
              <a:spcAft>
                <a:spcPts val="533"/>
              </a:spcAft>
              <a:buClr>
                <a:srgbClr val="000000"/>
              </a:buClr>
              <a:buFont typeface="Arial"/>
              <a:buChar char="•"/>
              <a:defRPr sz="1050" b="0" i="0" u="none" strike="noStrike" cap="none" baseline="0">
                <a:solidFill>
                  <a:srgbClr val="000000"/>
                </a:solidFill>
                <a:latin typeface="Arial"/>
                <a:ea typeface="Arial"/>
                <a:cs typeface="Arial"/>
                <a:sym typeface="Arial"/>
                <a:rtl val="0"/>
              </a:defRPr>
            </a:lvl5pPr>
            <a:lvl6pPr marL="3047924" marR="0" indent="-12624" algn="l" rtl="0">
              <a:lnSpc>
                <a:spcPct val="138875"/>
              </a:lnSpc>
              <a:spcBef>
                <a:spcPts val="480"/>
              </a:spcBef>
              <a:spcAft>
                <a:spcPts val="0"/>
              </a:spcAft>
              <a:buClr>
                <a:schemeClr val="dk1"/>
              </a:buClr>
              <a:buFont typeface="Arial"/>
              <a:buNone/>
              <a:defRPr sz="1050" b="0" i="0" u="none" strike="noStrike" cap="none" baseline="0">
                <a:solidFill>
                  <a:srgbClr val="000000"/>
                </a:solidFill>
                <a:latin typeface="Arial"/>
                <a:ea typeface="Arial"/>
                <a:cs typeface="Arial"/>
                <a:sym typeface="Arial"/>
                <a:rtl val="0"/>
              </a:defRPr>
            </a:lvl6pPr>
            <a:lvl7pPr marL="3962301" marR="0" indent="-148046" algn="l" rtl="0">
              <a:lnSpc>
                <a:spcPct val="100000"/>
              </a:lnSpc>
              <a:spcBef>
                <a:spcPts val="533"/>
              </a:spcBef>
              <a:spcAft>
                <a:spcPts val="0"/>
              </a:spcAft>
              <a:buClr>
                <a:schemeClr val="dk1"/>
              </a:buClr>
              <a:buFont typeface="Arial"/>
              <a:buChar char="•"/>
              <a:defRPr sz="1050" b="0" i="0" u="none" strike="noStrike" cap="none" baseline="0">
                <a:solidFill>
                  <a:srgbClr val="000000"/>
                </a:solidFill>
                <a:latin typeface="Arial"/>
                <a:ea typeface="Arial"/>
                <a:cs typeface="Arial"/>
                <a:sym typeface="Arial"/>
                <a:rtl val="0"/>
              </a:defRPr>
            </a:lvl7pPr>
            <a:lvl8pPr marL="4571886" marR="0" indent="-148031" algn="l" rtl="0">
              <a:lnSpc>
                <a:spcPct val="100000"/>
              </a:lnSpc>
              <a:spcBef>
                <a:spcPts val="533"/>
              </a:spcBef>
              <a:spcAft>
                <a:spcPts val="0"/>
              </a:spcAft>
              <a:buClr>
                <a:schemeClr val="dk1"/>
              </a:buClr>
              <a:buFont typeface="Arial"/>
              <a:buChar char="•"/>
              <a:defRPr sz="1050" b="0" i="0" u="none" strike="noStrike" cap="none" baseline="0">
                <a:solidFill>
                  <a:srgbClr val="000000"/>
                </a:solidFill>
                <a:latin typeface="Arial"/>
                <a:ea typeface="Arial"/>
                <a:cs typeface="Arial"/>
                <a:sym typeface="Arial"/>
                <a:rtl val="0"/>
              </a:defRPr>
            </a:lvl8pPr>
            <a:lvl9pPr marL="5181470" marR="0" indent="-148015" algn="l" rtl="0">
              <a:lnSpc>
                <a:spcPct val="100000"/>
              </a:lnSpc>
              <a:spcBef>
                <a:spcPts val="533"/>
              </a:spcBef>
              <a:spcAft>
                <a:spcPts val="0"/>
              </a:spcAft>
              <a:buClr>
                <a:schemeClr val="dk1"/>
              </a:buClr>
              <a:buFont typeface="Arial"/>
              <a:buChar char="•"/>
              <a:defRPr sz="1050" b="0" i="0" u="none" strike="noStrike" cap="none" baseline="0">
                <a:solidFill>
                  <a:srgbClr val="000000"/>
                </a:solidFill>
                <a:latin typeface="Arial"/>
                <a:ea typeface="Arial"/>
                <a:cs typeface="Arial"/>
                <a:sym typeface="Arial"/>
                <a:rtl val="0"/>
              </a:defRPr>
            </a:lvl9pPr>
          </a:lstStyle>
          <a:p>
            <a:pPr marL="285733" marR="0" lvl="0" indent="-285733" algn="l" defTabSz="914400" rtl="0" eaLnBrk="1" fontAlgn="auto" latinLnBrk="0" hangingPunct="1">
              <a:lnSpc>
                <a:spcPct val="100000"/>
              </a:lnSpc>
              <a:spcBef>
                <a:spcPts val="0"/>
              </a:spcBef>
              <a:spcAft>
                <a:spcPts val="533"/>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tl val="0"/>
              </a:rPr>
              <a:t>Developer builds code normally</a:t>
            </a:r>
          </a:p>
          <a:p>
            <a:pPr marL="285733" marR="0" lvl="0" indent="-285733" algn="l" defTabSz="914400" rtl="0" eaLnBrk="1" fontAlgn="auto" latinLnBrk="0" hangingPunct="1">
              <a:lnSpc>
                <a:spcPct val="100000"/>
              </a:lnSpc>
              <a:spcBef>
                <a:spcPts val="0"/>
              </a:spcBef>
              <a:spcAft>
                <a:spcPts val="533"/>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tl val="0"/>
              </a:rPr>
              <a:t>Pushes to cluster via CLI or IDE plugin</a:t>
            </a:r>
          </a:p>
          <a:p>
            <a:pPr marL="285733" marR="0" lvl="0" indent="-285733" algn="l" defTabSz="914400" rtl="0" eaLnBrk="1" fontAlgn="auto" latinLnBrk="0" hangingPunct="1">
              <a:lnSpc>
                <a:spcPct val="100000"/>
              </a:lnSpc>
              <a:spcBef>
                <a:spcPts val="0"/>
              </a:spcBef>
              <a:spcAft>
                <a:spcPts val="533"/>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tl val="0"/>
              </a:rPr>
              <a:t>Application settings such as instance count, auto-scaling available</a:t>
            </a:r>
          </a:p>
          <a:p>
            <a:pPr marL="285733" marR="0" lvl="0" indent="-285733" algn="l" defTabSz="914400" rtl="0" eaLnBrk="1" fontAlgn="auto" latinLnBrk="0" hangingPunct="1">
              <a:lnSpc>
                <a:spcPct val="100000"/>
              </a:lnSpc>
              <a:spcBef>
                <a:spcPts val="0"/>
              </a:spcBef>
              <a:spcAft>
                <a:spcPts val="533"/>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tl val="0"/>
              </a:rPr>
              <a:t>Start, stop, pause, or delete applications</a:t>
            </a:r>
          </a:p>
          <a:p>
            <a:pPr marL="285733" marR="0" lvl="0" indent="-285733" algn="l" defTabSz="914400" rtl="0" eaLnBrk="1" fontAlgn="auto" latinLnBrk="0" hangingPunct="1">
              <a:lnSpc>
                <a:spcPct val="100000"/>
              </a:lnSpc>
              <a:spcBef>
                <a:spcPts val="0"/>
              </a:spcBef>
              <a:spcAft>
                <a:spcPts val="533"/>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tl val="0"/>
              </a:rPr>
              <a:t>Automatically scales &amp; leverages highly-available services</a:t>
            </a:r>
          </a:p>
          <a:p>
            <a:pPr marL="285733" marR="0" lvl="0" indent="-285733" algn="l" defTabSz="914400" rtl="0" eaLnBrk="1" fontAlgn="auto" latinLnBrk="0" hangingPunct="1">
              <a:lnSpc>
                <a:spcPct val="100000"/>
              </a:lnSpc>
              <a:spcBef>
                <a:spcPts val="0"/>
              </a:spcBef>
              <a:spcAft>
                <a:spcPts val="533"/>
              </a:spcAft>
              <a:buClr>
                <a:srgbClr val="0096D6"/>
              </a:buClr>
              <a:buSzTx/>
              <a:buFont typeface="Arial" panose="020B0604020202020204" pitchFamily="34" charset="0"/>
              <a:buChar char="•"/>
              <a:tabLst/>
              <a:defRPr/>
            </a:pPr>
            <a:r>
              <a:rPr kumimoji="0" lang="en-US" sz="1800" b="1" i="0" u="none" strike="noStrike" kern="0" cap="none" spc="0" normalizeH="0" baseline="0" noProof="0" dirty="0" smtClean="0">
                <a:ln>
                  <a:noFill/>
                </a:ln>
                <a:solidFill>
                  <a:srgbClr val="0096D6"/>
                </a:solidFill>
                <a:effectLst/>
                <a:uLnTx/>
                <a:uFillTx/>
                <a:latin typeface="Arial" panose="020B0604020202020204" pitchFamily="34" charset="0"/>
                <a:cs typeface="Arial" panose="020B0604020202020204" pitchFamily="34" charset="0"/>
                <a:sym typeface="Arial"/>
                <a:rtl val="0"/>
              </a:rPr>
              <a:t>!New</a:t>
            </a:r>
            <a:r>
              <a:rPr kumimoji="0" lang="en-US" sz="18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rtl val="0"/>
              </a:rPr>
              <a:t> </a:t>
            </a:r>
            <a:r>
              <a:rPr kumimoji="0" 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tl val="0"/>
              </a:rPr>
              <a:t>Developer can quickly revert apps to previous versions</a:t>
            </a:r>
          </a:p>
          <a:p>
            <a:pPr marL="285733" marR="0" lvl="0" indent="-285733" algn="l" defTabSz="914400" rtl="0" eaLnBrk="1" fontAlgn="auto" latinLnBrk="0" hangingPunct="1">
              <a:lnSpc>
                <a:spcPct val="100000"/>
              </a:lnSpc>
              <a:spcBef>
                <a:spcPts val="0"/>
              </a:spcBef>
              <a:spcAft>
                <a:spcPts val="533"/>
              </a:spcAft>
              <a:buClr>
                <a:srgbClr val="0096D6"/>
              </a:buClr>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1349439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WHAT</a:t>
            </a:r>
            <a:endParaRPr lang="zh-CN" altLang="en-US" dirty="0"/>
          </a:p>
        </p:txBody>
      </p:sp>
      <p:sp>
        <p:nvSpPr>
          <p:cNvPr id="3" name="Subtitle 2"/>
          <p:cNvSpPr>
            <a:spLocks noGrp="1"/>
          </p:cNvSpPr>
          <p:nvPr>
            <p:ph type="subTitle" idx="1"/>
          </p:nvPr>
        </p:nvSpPr>
        <p:spPr/>
        <p:txBody>
          <a:bodyPr/>
          <a:lstStyle/>
          <a:p>
            <a:r>
              <a:rPr lang="zh-CN" altLang="en-US" dirty="0" smtClean="0"/>
              <a:t>“传统”与“云原生”</a:t>
            </a:r>
            <a:endParaRPr lang="zh-CN" altLang="en-US" dirty="0"/>
          </a:p>
        </p:txBody>
      </p:sp>
    </p:spTree>
    <p:extLst>
      <p:ext uri="{BB962C8B-B14F-4D97-AF65-F5344CB8AC3E}">
        <p14:creationId xmlns:p14="http://schemas.microsoft.com/office/powerpoint/2010/main" val="545739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5" descr="HP Helion_96 DPI_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53" y="4101714"/>
            <a:ext cx="2909070" cy="927810"/>
          </a:xfrm>
          <a:prstGeom prst="rect">
            <a:avLst/>
          </a:prstGeom>
        </p:spPr>
      </p:pic>
      <p:sp>
        <p:nvSpPr>
          <p:cNvPr id="3" name="矩形 2"/>
          <p:cNvSpPr/>
          <p:nvPr/>
        </p:nvSpPr>
        <p:spPr>
          <a:xfrm>
            <a:off x="6140823" y="4101714"/>
            <a:ext cx="3003177" cy="1077218"/>
          </a:xfrm>
          <a:prstGeom prst="rect">
            <a:avLst/>
          </a:prstGeom>
        </p:spPr>
        <p:txBody>
          <a:bodyPr wrap="square">
            <a:spAutoFit/>
          </a:bodyPr>
          <a:lstStyle/>
          <a:p>
            <a:r>
              <a:rPr lang="zh-CN" altLang="en-US" dirty="0" smtClean="0">
                <a:solidFill>
                  <a:schemeClr val="tx2">
                    <a:lumMod val="60000"/>
                    <a:lumOff val="40000"/>
                  </a:schemeClr>
                </a:solidFill>
              </a:rPr>
              <a:t>刘艳凯</a:t>
            </a:r>
            <a:r>
              <a:rPr lang="zh-CN" altLang="en-US" dirty="0" smtClean="0">
                <a:solidFill>
                  <a:schemeClr val="tx2">
                    <a:lumMod val="60000"/>
                    <a:lumOff val="40000"/>
                  </a:schemeClr>
                </a:solidFill>
                <a:latin typeface="HP Simplified" panose="020B0604020204020204" pitchFamily="34" charset="0"/>
              </a:rPr>
              <a:t>， </a:t>
            </a:r>
            <a:r>
              <a:rPr lang="en-US" altLang="zh-CN" dirty="0">
                <a:solidFill>
                  <a:schemeClr val="tx2">
                    <a:lumMod val="60000"/>
                    <a:lumOff val="40000"/>
                  </a:schemeClr>
                </a:solidFill>
                <a:latin typeface="HP Simplified" panose="020B0604020204020204" pitchFamily="34" charset="0"/>
              </a:rPr>
              <a:t>y</a:t>
            </a:r>
            <a:r>
              <a:rPr lang="en-US" altLang="zh-CN" dirty="0" smtClean="0">
                <a:solidFill>
                  <a:schemeClr val="tx2">
                    <a:lumMod val="60000"/>
                    <a:lumOff val="40000"/>
                  </a:schemeClr>
                </a:solidFill>
                <a:latin typeface="HP Simplified" panose="020B0604020204020204" pitchFamily="34" charset="0"/>
              </a:rPr>
              <a:t>ankai.liu@hp.com</a:t>
            </a:r>
            <a:endParaRPr lang="en-US" altLang="zh-CN" sz="1400" dirty="0">
              <a:solidFill>
                <a:schemeClr val="tx2">
                  <a:lumMod val="60000"/>
                  <a:lumOff val="40000"/>
                </a:schemeClr>
              </a:solidFill>
              <a:latin typeface="HP Simplified" panose="020B0604020204020204" pitchFamily="34" charset="0"/>
            </a:endParaRPr>
          </a:p>
          <a:p>
            <a:r>
              <a:rPr lang="zh-CN" altLang="en-US" sz="1400" dirty="0">
                <a:solidFill>
                  <a:schemeClr val="tx2">
                    <a:lumMod val="60000"/>
                    <a:lumOff val="40000"/>
                  </a:schemeClr>
                </a:solidFill>
              </a:rPr>
              <a:t>中国惠普 云</a:t>
            </a:r>
            <a:r>
              <a:rPr lang="zh-CN" altLang="en-US" sz="1400" dirty="0" smtClean="0">
                <a:solidFill>
                  <a:schemeClr val="tx2">
                    <a:lumMod val="60000"/>
                    <a:lumOff val="40000"/>
                  </a:schemeClr>
                </a:solidFill>
              </a:rPr>
              <a:t>计算</a:t>
            </a:r>
            <a:endParaRPr lang="en-US" altLang="zh-CN" sz="1400" dirty="0">
              <a:solidFill>
                <a:schemeClr val="tx2">
                  <a:lumMod val="60000"/>
                  <a:lumOff val="40000"/>
                </a:schemeClr>
              </a:solidFill>
            </a:endParaRPr>
          </a:p>
          <a:p>
            <a:r>
              <a:rPr lang="zh-CN" altLang="en-US" sz="1400" dirty="0">
                <a:solidFill>
                  <a:schemeClr val="tx2">
                    <a:lumMod val="60000"/>
                    <a:lumOff val="40000"/>
                  </a:schemeClr>
                </a:solidFill>
              </a:rPr>
              <a:t>云计算首席</a:t>
            </a:r>
            <a:r>
              <a:rPr lang="zh-CN" altLang="en-US" sz="1400" dirty="0" smtClean="0">
                <a:solidFill>
                  <a:schemeClr val="tx2">
                    <a:lumMod val="60000"/>
                    <a:lumOff val="40000"/>
                  </a:schemeClr>
                </a:solidFill>
              </a:rPr>
              <a:t>技术专家</a:t>
            </a:r>
            <a:endParaRPr lang="en-US" altLang="zh-CN" sz="1400" dirty="0" smtClean="0">
              <a:solidFill>
                <a:schemeClr val="tx2">
                  <a:lumMod val="60000"/>
                  <a:lumOff val="40000"/>
                </a:schemeClr>
              </a:solidFill>
            </a:endParaRPr>
          </a:p>
          <a:p>
            <a:r>
              <a:rPr lang="en-US" dirty="0" smtClean="0">
                <a:solidFill>
                  <a:schemeClr val="tx2">
                    <a:lumMod val="60000"/>
                    <a:lumOff val="40000"/>
                  </a:schemeClr>
                </a:solidFill>
                <a:latin typeface="HP Simplified" panose="020B0604020204020204" pitchFamily="34" charset="0"/>
              </a:rPr>
              <a:t>2015</a:t>
            </a:r>
            <a:r>
              <a:rPr lang="zh-CN" altLang="en-US" dirty="0" smtClean="0">
                <a:solidFill>
                  <a:schemeClr val="tx2">
                    <a:lumMod val="60000"/>
                    <a:lumOff val="40000"/>
                  </a:schemeClr>
                </a:solidFill>
              </a:rPr>
              <a:t>年</a:t>
            </a:r>
            <a:r>
              <a:rPr lang="en-US" altLang="zh-CN" dirty="0" smtClean="0">
                <a:solidFill>
                  <a:schemeClr val="tx2">
                    <a:lumMod val="60000"/>
                    <a:lumOff val="40000"/>
                  </a:schemeClr>
                </a:solidFill>
                <a:latin typeface="HP Simplified" panose="020B0604020204020204" pitchFamily="34" charset="0"/>
              </a:rPr>
              <a:t>4</a:t>
            </a:r>
            <a:r>
              <a:rPr lang="zh-CN" altLang="en-US" dirty="0" smtClean="0">
                <a:solidFill>
                  <a:schemeClr val="tx2">
                    <a:lumMod val="60000"/>
                    <a:lumOff val="40000"/>
                  </a:schemeClr>
                </a:solidFill>
              </a:rPr>
              <a:t>月</a:t>
            </a:r>
            <a:endParaRPr lang="en-US" sz="1400" dirty="0">
              <a:solidFill>
                <a:schemeClr val="tx2">
                  <a:lumMod val="60000"/>
                  <a:lumOff val="40000"/>
                </a:schemeClr>
              </a:solidFill>
            </a:endParaRPr>
          </a:p>
        </p:txBody>
      </p:sp>
      <p:sp>
        <p:nvSpPr>
          <p:cNvPr id="4" name="文本框 3"/>
          <p:cNvSpPr txBox="1"/>
          <p:nvPr/>
        </p:nvSpPr>
        <p:spPr>
          <a:xfrm>
            <a:off x="0" y="1810871"/>
            <a:ext cx="9144000" cy="1733680"/>
          </a:xfrm>
          <a:prstGeom prst="rect">
            <a:avLst/>
          </a:prstGeom>
          <a:noFill/>
        </p:spPr>
        <p:txBody>
          <a:bodyPr wrap="square" rtlCol="0">
            <a:spAutoFit/>
          </a:bodyPr>
          <a:lstStyle/>
          <a:p>
            <a:pPr algn="ctr"/>
            <a:r>
              <a:rPr lang="zh-CN" altLang="en-US" sz="10666" b="1" spc="-133" dirty="0">
                <a:solidFill>
                  <a:prstClr val="white"/>
                </a:solidFill>
                <a:latin typeface="HP Simplified" pitchFamily="34" charset="0"/>
              </a:rPr>
              <a:t>谢谢</a:t>
            </a:r>
            <a:endParaRPr lang="en-US" sz="8000" b="1" dirty="0">
              <a:solidFill>
                <a:schemeClr val="bg1"/>
              </a:solidFill>
            </a:endParaRPr>
          </a:p>
        </p:txBody>
      </p:sp>
      <p:sp>
        <p:nvSpPr>
          <p:cNvPr id="5" name="矩形 4"/>
          <p:cNvSpPr/>
          <p:nvPr/>
        </p:nvSpPr>
        <p:spPr>
          <a:xfrm>
            <a:off x="1873623" y="5622546"/>
            <a:ext cx="5629835" cy="369332"/>
          </a:xfrm>
          <a:prstGeom prst="rect">
            <a:avLst/>
          </a:prstGeom>
        </p:spPr>
        <p:txBody>
          <a:bodyPr wrap="square">
            <a:spAutoFit/>
          </a:bodyPr>
          <a:lstStyle/>
          <a:p>
            <a:pPr algn="ctr" defTabSz="609585">
              <a:spcAft>
                <a:spcPts val="800"/>
              </a:spcAft>
            </a:pPr>
            <a:r>
              <a:rPr lang="zh-CN" altLang="en-US" dirty="0">
                <a:solidFill>
                  <a:schemeClr val="accent1"/>
                </a:solidFill>
                <a:cs typeface="HP Simplified"/>
              </a:rPr>
              <a:t>登录</a:t>
            </a:r>
            <a:r>
              <a:rPr lang="en-US" altLang="en-US" dirty="0">
                <a:solidFill>
                  <a:schemeClr val="accent1"/>
                </a:solidFill>
                <a:cs typeface="HP Simplified"/>
              </a:rPr>
              <a:t>hp.com/</a:t>
            </a:r>
            <a:r>
              <a:rPr lang="en-US" altLang="en-US" dirty="0" err="1">
                <a:solidFill>
                  <a:schemeClr val="accent1"/>
                </a:solidFill>
                <a:cs typeface="HP Simplified"/>
              </a:rPr>
              <a:t>helion</a:t>
            </a:r>
            <a:r>
              <a:rPr lang="zh-CN" altLang="en-US" dirty="0">
                <a:solidFill>
                  <a:schemeClr val="accent1"/>
                </a:solidFill>
                <a:cs typeface="HP Simplified"/>
              </a:rPr>
              <a:t>以了解关于</a:t>
            </a:r>
            <a:r>
              <a:rPr lang="en-US" altLang="en-US" dirty="0">
                <a:solidFill>
                  <a:schemeClr val="accent1"/>
                </a:solidFill>
                <a:cs typeface="HP Simplified"/>
              </a:rPr>
              <a:t>HP Helion</a:t>
            </a:r>
            <a:r>
              <a:rPr lang="zh-CN" altLang="en-US" dirty="0">
                <a:solidFill>
                  <a:schemeClr val="accent1"/>
                </a:solidFill>
                <a:cs typeface="HP Simplified"/>
              </a:rPr>
              <a:t>的更多信息</a:t>
            </a:r>
            <a:endParaRPr lang="en-US" altLang="en-US" dirty="0">
              <a:solidFill>
                <a:schemeClr val="accent1"/>
              </a:solidFill>
              <a:cs typeface="HP Simplified"/>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 name="Picture 7">
            <a:hlinkClick r:id="rId3"/>
          </p:cNvPr>
          <p:cNvPicPr>
            <a:picLocks noChangeAspect="1"/>
          </p:cNvPicPr>
          <p:nvPr/>
        </p:nvPicPr>
        <p:blipFill>
          <a:blip r:embed="rId4" cstate="print"/>
          <a:stretch>
            <a:fillRect/>
          </a:stretch>
        </p:blipFill>
        <p:spPr>
          <a:xfrm>
            <a:off x="-302177" y="-387424"/>
            <a:ext cx="9446177" cy="7268345"/>
          </a:xfrm>
          <a:prstGeom prst="rect">
            <a:avLst/>
          </a:prstGeom>
        </p:spPr>
      </p:pic>
      <p:sp>
        <p:nvSpPr>
          <p:cNvPr id="9" name="TextBox 8">
            <a:hlinkClick r:id="rId5"/>
          </p:cNvPr>
          <p:cNvSpPr txBox="1"/>
          <p:nvPr/>
        </p:nvSpPr>
        <p:spPr>
          <a:xfrm>
            <a:off x="5652120" y="3068960"/>
            <a:ext cx="983563" cy="369332"/>
          </a:xfrm>
          <a:prstGeom prst="rect">
            <a:avLst/>
          </a:prstGeom>
          <a:noFill/>
        </p:spPr>
        <p:txBody>
          <a:bodyPr wrap="none" rtlCol="0">
            <a:spAutoFit/>
          </a:bodyPr>
          <a:lstStyle/>
          <a:p>
            <a:r>
              <a:rPr lang="en-US" altLang="zh-CN" dirty="0" smtClean="0"/>
              <a:t>@</a:t>
            </a:r>
            <a:r>
              <a:rPr lang="en-US" altLang="zh-CN" dirty="0" err="1" smtClean="0"/>
              <a:t>InfoQ</a:t>
            </a:r>
            <a:endParaRPr lang="en-US" dirty="0"/>
          </a:p>
        </p:txBody>
      </p:sp>
      <p:pic>
        <p:nvPicPr>
          <p:cNvPr id="10" name="Picture 9"/>
          <p:cNvPicPr>
            <a:picLocks noChangeAspect="1"/>
          </p:cNvPicPr>
          <p:nvPr/>
        </p:nvPicPr>
        <p:blipFill>
          <a:blip r:embed="rId6" cstate="print"/>
          <a:stretch>
            <a:fillRect/>
          </a:stretch>
        </p:blipFill>
        <p:spPr>
          <a:xfrm>
            <a:off x="6876256" y="2996952"/>
            <a:ext cx="596467" cy="504056"/>
          </a:xfrm>
          <a:prstGeom prst="rect">
            <a:avLst/>
          </a:prstGeom>
        </p:spPr>
      </p:pic>
      <p:sp>
        <p:nvSpPr>
          <p:cNvPr id="11" name="TextBox 10"/>
          <p:cNvSpPr txBox="1"/>
          <p:nvPr/>
        </p:nvSpPr>
        <p:spPr>
          <a:xfrm>
            <a:off x="7452320" y="3068960"/>
            <a:ext cx="1237050" cy="369332"/>
          </a:xfrm>
          <a:prstGeom prst="rect">
            <a:avLst/>
          </a:prstGeom>
          <a:noFill/>
        </p:spPr>
        <p:txBody>
          <a:bodyPr wrap="none" rtlCol="0">
            <a:spAutoFit/>
          </a:bodyPr>
          <a:lstStyle/>
          <a:p>
            <a:r>
              <a:rPr lang="en-US" altLang="zh-CN" dirty="0" err="1" smtClean="0"/>
              <a:t>infoqchina</a:t>
            </a:r>
            <a:endParaRPr lang="en-US" dirty="0"/>
          </a:p>
        </p:txBody>
      </p:sp>
      <p:pic>
        <p:nvPicPr>
          <p:cNvPr id="12" name="Picture 11"/>
          <p:cNvPicPr>
            <a:picLocks noChangeAspect="1"/>
          </p:cNvPicPr>
          <p:nvPr/>
        </p:nvPicPr>
        <p:blipFill>
          <a:blip r:embed="rId7" cstate="print"/>
          <a:stretch>
            <a:fillRect/>
          </a:stretch>
        </p:blipFill>
        <p:spPr>
          <a:xfrm>
            <a:off x="5148064" y="2996953"/>
            <a:ext cx="530585" cy="504056"/>
          </a:xfrm>
          <a:prstGeom prst="rect">
            <a:avLst/>
          </a:prstGeom>
        </p:spPr>
      </p:pic>
    </p:spTree>
    <p:extLst>
      <p:ext uri="{BB962C8B-B14F-4D97-AF65-F5344CB8AC3E}">
        <p14:creationId xmlns:p14="http://schemas.microsoft.com/office/powerpoint/2010/main" val="195816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200" dirty="0" smtClean="0"/>
              <a:t>传统应用</a:t>
            </a:r>
            <a:endParaRPr lang="en-US" sz="3200" dirty="0"/>
          </a:p>
        </p:txBody>
      </p:sp>
      <p:grpSp>
        <p:nvGrpSpPr>
          <p:cNvPr id="36" name="组合 35"/>
          <p:cNvGrpSpPr/>
          <p:nvPr/>
        </p:nvGrpSpPr>
        <p:grpSpPr>
          <a:xfrm>
            <a:off x="7419586" y="2267916"/>
            <a:ext cx="1197642" cy="785065"/>
            <a:chOff x="7419586" y="2267916"/>
            <a:chExt cx="1197642" cy="785065"/>
          </a:xfrm>
        </p:grpSpPr>
        <p:sp>
          <p:nvSpPr>
            <p:cNvPr id="71" name="Right Arrow 70"/>
            <p:cNvSpPr/>
            <p:nvPr/>
          </p:nvSpPr>
          <p:spPr>
            <a:xfrm>
              <a:off x="7419586" y="2428789"/>
              <a:ext cx="411480" cy="24044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 name="Flowchart: Sequential Access Storage 33"/>
            <p:cNvSpPr/>
            <p:nvPr/>
          </p:nvSpPr>
          <p:spPr>
            <a:xfrm>
              <a:off x="8008570" y="2267916"/>
              <a:ext cx="525974" cy="525974"/>
            </a:xfrm>
            <a:prstGeom prst="flowChartMagneticTap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35" name="TextBox 34"/>
            <p:cNvSpPr txBox="1"/>
            <p:nvPr/>
          </p:nvSpPr>
          <p:spPr>
            <a:xfrm>
              <a:off x="7971282" y="2775982"/>
              <a:ext cx="645946" cy="276999"/>
            </a:xfrm>
            <a:prstGeom prst="rect">
              <a:avLst/>
            </a:prstGeom>
            <a:noFill/>
          </p:spPr>
          <p:txBody>
            <a:bodyPr wrap="none" rtlCol="0">
              <a:spAutoFit/>
            </a:bodyPr>
            <a:lstStyle/>
            <a:p>
              <a:pPr defTabSz="322660">
                <a:spcAft>
                  <a:spcPts val="300"/>
                </a:spcAft>
                <a:buSzPct val="100000"/>
              </a:pPr>
              <a:r>
                <a:rPr lang="en-US" sz="1200" dirty="0">
                  <a:solidFill>
                    <a:srgbClr val="000000"/>
                  </a:solidFill>
                  <a:latin typeface="HP Simplified" pitchFamily="34" charset="0"/>
                  <a:cs typeface="HP Simplified" pitchFamily="34" charset="0"/>
                </a:rPr>
                <a:t>Backup</a:t>
              </a:r>
            </a:p>
          </p:txBody>
        </p:sp>
      </p:grpSp>
      <p:grpSp>
        <p:nvGrpSpPr>
          <p:cNvPr id="37" name="组合 36"/>
          <p:cNvGrpSpPr/>
          <p:nvPr/>
        </p:nvGrpSpPr>
        <p:grpSpPr>
          <a:xfrm>
            <a:off x="2784975" y="5277934"/>
            <a:ext cx="6034314" cy="1156807"/>
            <a:chOff x="2784975" y="5277934"/>
            <a:chExt cx="6034314" cy="1156807"/>
          </a:xfrm>
        </p:grpSpPr>
        <p:sp>
          <p:nvSpPr>
            <p:cNvPr id="65" name="Rounded Rectangle 3"/>
            <p:cNvSpPr/>
            <p:nvPr/>
          </p:nvSpPr>
          <p:spPr>
            <a:xfrm>
              <a:off x="2789734" y="5924893"/>
              <a:ext cx="2581443" cy="50984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物理机</a:t>
              </a:r>
              <a:endParaRPr lang="en-US" dirty="0"/>
            </a:p>
          </p:txBody>
        </p:sp>
        <p:grpSp>
          <p:nvGrpSpPr>
            <p:cNvPr id="66" name="Group 7"/>
            <p:cNvGrpSpPr/>
            <p:nvPr/>
          </p:nvGrpSpPr>
          <p:grpSpPr>
            <a:xfrm>
              <a:off x="2784975" y="5277934"/>
              <a:ext cx="388448" cy="555064"/>
              <a:chOff x="2523587" y="3259228"/>
              <a:chExt cx="350091" cy="563646"/>
            </a:xfrm>
          </p:grpSpPr>
          <p:sp>
            <p:nvSpPr>
              <p:cNvPr id="67" name="Rectangle 9"/>
              <p:cNvSpPr/>
              <p:nvPr/>
            </p:nvSpPr>
            <p:spPr>
              <a:xfrm>
                <a:off x="2523587" y="3259228"/>
                <a:ext cx="350091" cy="5636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10"/>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11"/>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12"/>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13"/>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Group 14"/>
            <p:cNvGrpSpPr/>
            <p:nvPr/>
          </p:nvGrpSpPr>
          <p:grpSpPr>
            <a:xfrm>
              <a:off x="3334413" y="5277934"/>
              <a:ext cx="388448" cy="555064"/>
              <a:chOff x="2523587" y="3259228"/>
              <a:chExt cx="350091" cy="563646"/>
            </a:xfrm>
          </p:grpSpPr>
          <p:sp>
            <p:nvSpPr>
              <p:cNvPr id="77" name="Rectangle 15"/>
              <p:cNvSpPr/>
              <p:nvPr/>
            </p:nvSpPr>
            <p:spPr>
              <a:xfrm>
                <a:off x="2523587" y="3259228"/>
                <a:ext cx="350091" cy="56364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16"/>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Connector 17"/>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18"/>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19"/>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20"/>
            <p:cNvGrpSpPr/>
            <p:nvPr/>
          </p:nvGrpSpPr>
          <p:grpSpPr>
            <a:xfrm>
              <a:off x="3883852" y="5277934"/>
              <a:ext cx="388448" cy="555064"/>
              <a:chOff x="2523587" y="3259228"/>
              <a:chExt cx="350091" cy="563646"/>
            </a:xfrm>
          </p:grpSpPr>
          <p:sp>
            <p:nvSpPr>
              <p:cNvPr id="83" name="Rectangle 21"/>
              <p:cNvSpPr/>
              <p:nvPr/>
            </p:nvSpPr>
            <p:spPr>
              <a:xfrm>
                <a:off x="2523587" y="3259228"/>
                <a:ext cx="350091" cy="56364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22"/>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Connector 23"/>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24"/>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25"/>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8" name="Rounded Rectangle 39"/>
            <p:cNvSpPr/>
            <p:nvPr/>
          </p:nvSpPr>
          <p:spPr>
            <a:xfrm>
              <a:off x="6237846" y="5924893"/>
              <a:ext cx="2581443" cy="50984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物理机</a:t>
              </a:r>
              <a:endParaRPr lang="en-US" dirty="0"/>
            </a:p>
          </p:txBody>
        </p:sp>
        <p:grpSp>
          <p:nvGrpSpPr>
            <p:cNvPr id="89" name="Group 40"/>
            <p:cNvGrpSpPr/>
            <p:nvPr/>
          </p:nvGrpSpPr>
          <p:grpSpPr>
            <a:xfrm>
              <a:off x="6233087" y="5277934"/>
              <a:ext cx="388448" cy="555064"/>
              <a:chOff x="2523587" y="3259228"/>
              <a:chExt cx="350091" cy="563646"/>
            </a:xfrm>
          </p:grpSpPr>
          <p:sp>
            <p:nvSpPr>
              <p:cNvPr id="90" name="Rectangle 41"/>
              <p:cNvSpPr/>
              <p:nvPr/>
            </p:nvSpPr>
            <p:spPr>
              <a:xfrm>
                <a:off x="2523587" y="3259228"/>
                <a:ext cx="350091" cy="5636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42"/>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 name="Straight Connector 43"/>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44"/>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45"/>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5" name="Group 46"/>
            <p:cNvGrpSpPr/>
            <p:nvPr/>
          </p:nvGrpSpPr>
          <p:grpSpPr>
            <a:xfrm>
              <a:off x="6782526" y="5277934"/>
              <a:ext cx="388448" cy="555064"/>
              <a:chOff x="2523587" y="3259228"/>
              <a:chExt cx="350091" cy="563646"/>
            </a:xfrm>
          </p:grpSpPr>
          <p:sp>
            <p:nvSpPr>
              <p:cNvPr id="96" name="Rectangle 47"/>
              <p:cNvSpPr/>
              <p:nvPr/>
            </p:nvSpPr>
            <p:spPr>
              <a:xfrm>
                <a:off x="2523587" y="3259228"/>
                <a:ext cx="350091" cy="563646"/>
              </a:xfrm>
              <a:prstGeom prst="rect">
                <a:avLst/>
              </a:prstGeom>
              <a:solidFill>
                <a:srgbClr val="6567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48"/>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49"/>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50"/>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51"/>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cxnSp>
        <p:nvCxnSpPr>
          <p:cNvPr id="33" name="直接连接符 32"/>
          <p:cNvCxnSpPr/>
          <p:nvPr/>
        </p:nvCxnSpPr>
        <p:spPr>
          <a:xfrm>
            <a:off x="0" y="5074920"/>
            <a:ext cx="9144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8" name="组合 37"/>
          <p:cNvGrpSpPr/>
          <p:nvPr/>
        </p:nvGrpSpPr>
        <p:grpSpPr>
          <a:xfrm>
            <a:off x="4272300" y="5266787"/>
            <a:ext cx="1960787" cy="308557"/>
            <a:chOff x="4272300" y="5266787"/>
            <a:chExt cx="1960787" cy="308557"/>
          </a:xfrm>
        </p:grpSpPr>
        <p:cxnSp>
          <p:nvCxnSpPr>
            <p:cNvPr id="101" name="Straight Connector 8"/>
            <p:cNvCxnSpPr/>
            <p:nvPr/>
          </p:nvCxnSpPr>
          <p:spPr>
            <a:xfrm>
              <a:off x="4272300" y="5563664"/>
              <a:ext cx="1960787" cy="11680"/>
            </a:xfrm>
            <a:prstGeom prst="line">
              <a:avLst/>
            </a:prstGeom>
            <a:ln w="57150" cmpd="sng">
              <a:solidFill>
                <a:srgbClr val="87200A"/>
              </a:solidFill>
              <a:prstDash val="sysDot"/>
            </a:ln>
            <a:effectLst/>
          </p:spPr>
          <p:style>
            <a:lnRef idx="2">
              <a:schemeClr val="accent1"/>
            </a:lnRef>
            <a:fillRef idx="0">
              <a:schemeClr val="accent1"/>
            </a:fillRef>
            <a:effectRef idx="1">
              <a:schemeClr val="accent1"/>
            </a:effectRef>
            <a:fontRef idx="minor">
              <a:schemeClr val="tx1"/>
            </a:fontRef>
          </p:style>
        </p:cxnSp>
        <p:sp>
          <p:nvSpPr>
            <p:cNvPr id="102" name="TextBox 27"/>
            <p:cNvSpPr txBox="1"/>
            <p:nvPr/>
          </p:nvSpPr>
          <p:spPr>
            <a:xfrm>
              <a:off x="4814648" y="5266787"/>
              <a:ext cx="957313" cy="276999"/>
            </a:xfrm>
            <a:prstGeom prst="rect">
              <a:avLst/>
            </a:prstGeom>
            <a:noFill/>
          </p:spPr>
          <p:txBody>
            <a:bodyPr wrap="none" rtlCol="0">
              <a:spAutoFit/>
            </a:bodyPr>
            <a:lstStyle/>
            <a:p>
              <a:pPr marL="0" defTabSz="430213">
                <a:spcAft>
                  <a:spcPts val="400"/>
                </a:spcAft>
                <a:buSzPct val="100000"/>
              </a:pPr>
              <a:r>
                <a:rPr lang="zh-CN" altLang="en-US" sz="1200" dirty="0" smtClean="0">
                  <a:solidFill>
                    <a:srgbClr val="000000"/>
                  </a:solidFill>
                  <a:latin typeface="HP Simplified" pitchFamily="34" charset="0"/>
                  <a:cs typeface="HP Simplified" pitchFamily="34" charset="0"/>
                </a:rPr>
                <a:t>虚拟机集群</a:t>
              </a:r>
              <a:endParaRPr lang="en-US" sz="1200" dirty="0" smtClean="0">
                <a:solidFill>
                  <a:srgbClr val="000000"/>
                </a:solidFill>
                <a:latin typeface="HP Simplified" pitchFamily="34" charset="0"/>
                <a:cs typeface="HP Simplified" pitchFamily="34" charset="0"/>
              </a:endParaRPr>
            </a:p>
          </p:txBody>
        </p:sp>
      </p:grpSp>
      <p:grpSp>
        <p:nvGrpSpPr>
          <p:cNvPr id="24" name="组合 23"/>
          <p:cNvGrpSpPr/>
          <p:nvPr/>
        </p:nvGrpSpPr>
        <p:grpSpPr>
          <a:xfrm>
            <a:off x="213693" y="2005666"/>
            <a:ext cx="7665229" cy="2899735"/>
            <a:chOff x="213693" y="2005666"/>
            <a:chExt cx="7665229" cy="2899735"/>
          </a:xfrm>
        </p:grpSpPr>
        <p:sp>
          <p:nvSpPr>
            <p:cNvPr id="31" name="Rounded Rectangle 30"/>
            <p:cNvSpPr/>
            <p:nvPr/>
          </p:nvSpPr>
          <p:spPr>
            <a:xfrm>
              <a:off x="4951607" y="2005666"/>
              <a:ext cx="621435" cy="2867821"/>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Cloud 18"/>
            <p:cNvSpPr/>
            <p:nvPr/>
          </p:nvSpPr>
          <p:spPr>
            <a:xfrm>
              <a:off x="213693" y="3091377"/>
              <a:ext cx="696562" cy="519763"/>
            </a:xfrm>
            <a:prstGeom prst="clou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7" name="Can 46"/>
            <p:cNvSpPr/>
            <p:nvPr/>
          </p:nvSpPr>
          <p:spPr>
            <a:xfrm>
              <a:off x="6477384" y="4039367"/>
              <a:ext cx="774064" cy="473736"/>
            </a:xfrm>
            <a:prstGeom prst="can">
              <a:avLst/>
            </a:prstGeom>
            <a:solidFill>
              <a:schemeClr val="accent4">
                <a:lumMod val="20000"/>
                <a:lumOff val="80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88" dirty="0">
                  <a:solidFill>
                    <a:schemeClr val="tx1"/>
                  </a:solidFill>
                </a:rPr>
                <a:t>Slave DB</a:t>
              </a:r>
            </a:p>
          </p:txBody>
        </p:sp>
        <p:grpSp>
          <p:nvGrpSpPr>
            <p:cNvPr id="48" name="Group 47"/>
            <p:cNvGrpSpPr/>
            <p:nvPr/>
          </p:nvGrpSpPr>
          <p:grpSpPr>
            <a:xfrm>
              <a:off x="3658879" y="3985949"/>
              <a:ext cx="460640" cy="919452"/>
              <a:chOff x="4866017" y="1879314"/>
              <a:chExt cx="614187" cy="1225935"/>
            </a:xfrm>
          </p:grpSpPr>
          <p:grpSp>
            <p:nvGrpSpPr>
              <p:cNvPr id="49" name="Group 48"/>
              <p:cNvGrpSpPr/>
              <p:nvPr/>
            </p:nvGrpSpPr>
            <p:grpSpPr>
              <a:xfrm>
                <a:off x="4922145" y="1879314"/>
                <a:ext cx="501931" cy="808108"/>
                <a:chOff x="2523587" y="3259228"/>
                <a:chExt cx="350091" cy="563646"/>
              </a:xfrm>
            </p:grpSpPr>
            <p:sp>
              <p:nvSpPr>
                <p:cNvPr id="51" name="Rectangle 50"/>
                <p:cNvSpPr/>
                <p:nvPr/>
              </p:nvSpPr>
              <p:spPr>
                <a:xfrm>
                  <a:off x="2523587" y="3259228"/>
                  <a:ext cx="350091" cy="5636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2" name="Oval 51"/>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3" name="Straight Connector 52"/>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0" name="TextBox 49"/>
              <p:cNvSpPr txBox="1"/>
              <p:nvPr/>
            </p:nvSpPr>
            <p:spPr>
              <a:xfrm>
                <a:off x="4866017" y="2735917"/>
                <a:ext cx="614187" cy="369332"/>
              </a:xfrm>
              <a:prstGeom prst="rect">
                <a:avLst/>
              </a:prstGeom>
              <a:noFill/>
            </p:spPr>
            <p:txBody>
              <a:bodyPr wrap="none" rtlCol="0">
                <a:spAutoFit/>
              </a:bodyPr>
              <a:lstStyle/>
              <a:p>
                <a:pPr algn="ctr" defTabSz="322660">
                  <a:spcAft>
                    <a:spcPts val="300"/>
                  </a:spcAft>
                  <a:buSzPct val="100000"/>
                </a:pPr>
                <a:r>
                  <a:rPr lang="en-US" sz="1200" dirty="0">
                    <a:solidFill>
                      <a:srgbClr val="000000"/>
                    </a:solidFill>
                    <a:latin typeface="HP Simplified" pitchFamily="34" charset="0"/>
                    <a:cs typeface="HP Simplified" pitchFamily="34" charset="0"/>
                  </a:rPr>
                  <a:t>Web</a:t>
                </a:r>
              </a:p>
            </p:txBody>
          </p:sp>
        </p:grpSp>
        <p:sp>
          <p:nvSpPr>
            <p:cNvPr id="21" name="TextBox 20"/>
            <p:cNvSpPr txBox="1"/>
            <p:nvPr/>
          </p:nvSpPr>
          <p:spPr>
            <a:xfrm>
              <a:off x="4952654" y="3384888"/>
              <a:ext cx="629531" cy="276999"/>
            </a:xfrm>
            <a:prstGeom prst="rect">
              <a:avLst/>
            </a:prstGeom>
            <a:noFill/>
          </p:spPr>
          <p:txBody>
            <a:bodyPr wrap="none" rtlCol="0">
              <a:spAutoFit/>
            </a:bodyPr>
            <a:lstStyle/>
            <a:p>
              <a:pPr defTabSz="322660">
                <a:spcAft>
                  <a:spcPts val="300"/>
                </a:spcAft>
                <a:buSzPct val="100000"/>
              </a:pPr>
              <a:r>
                <a:rPr lang="en-US" sz="1200" dirty="0">
                  <a:solidFill>
                    <a:srgbClr val="000000"/>
                  </a:solidFill>
                  <a:latin typeface="HP Simplified" pitchFamily="34" charset="0"/>
                  <a:cs typeface="HP Simplified" pitchFamily="34" charset="0"/>
                </a:rPr>
                <a:t>Cluster</a:t>
              </a:r>
            </a:p>
          </p:txBody>
        </p:sp>
        <p:grpSp>
          <p:nvGrpSpPr>
            <p:cNvPr id="23" name="Group 22"/>
            <p:cNvGrpSpPr/>
            <p:nvPr/>
          </p:nvGrpSpPr>
          <p:grpSpPr>
            <a:xfrm>
              <a:off x="1617187" y="3210766"/>
              <a:ext cx="861134" cy="371325"/>
              <a:chOff x="2437591" y="3388345"/>
              <a:chExt cx="1148179" cy="495100"/>
            </a:xfrm>
          </p:grpSpPr>
          <p:sp>
            <p:nvSpPr>
              <p:cNvPr id="45" name="Freeform 44"/>
              <p:cNvSpPr/>
              <p:nvPr/>
            </p:nvSpPr>
            <p:spPr>
              <a:xfrm>
                <a:off x="2513010" y="3388345"/>
                <a:ext cx="997343" cy="157702"/>
              </a:xfrm>
              <a:custGeom>
                <a:avLst/>
                <a:gdLst>
                  <a:gd name="connsiteX0" fmla="*/ 1897098 w 2165961"/>
                  <a:gd name="connsiteY0" fmla="*/ 66630 h 342487"/>
                  <a:gd name="connsiteX1" fmla="*/ 1897098 w 2165961"/>
                  <a:gd name="connsiteY1" fmla="*/ 275857 h 342487"/>
                  <a:gd name="connsiteX2" fmla="*/ 2106325 w 2165961"/>
                  <a:gd name="connsiteY2" fmla="*/ 275857 h 342487"/>
                  <a:gd name="connsiteX3" fmla="*/ 2106325 w 2165961"/>
                  <a:gd name="connsiteY3" fmla="*/ 66630 h 342487"/>
                  <a:gd name="connsiteX4" fmla="*/ 1634606 w 2165961"/>
                  <a:gd name="connsiteY4" fmla="*/ 66630 h 342487"/>
                  <a:gd name="connsiteX5" fmla="*/ 1634606 w 2165961"/>
                  <a:gd name="connsiteY5" fmla="*/ 275857 h 342487"/>
                  <a:gd name="connsiteX6" fmla="*/ 1843833 w 2165961"/>
                  <a:gd name="connsiteY6" fmla="*/ 275857 h 342487"/>
                  <a:gd name="connsiteX7" fmla="*/ 1843833 w 2165961"/>
                  <a:gd name="connsiteY7" fmla="*/ 66630 h 342487"/>
                  <a:gd name="connsiteX8" fmla="*/ 1372111 w 2165961"/>
                  <a:gd name="connsiteY8" fmla="*/ 66630 h 342487"/>
                  <a:gd name="connsiteX9" fmla="*/ 1372111 w 2165961"/>
                  <a:gd name="connsiteY9" fmla="*/ 275857 h 342487"/>
                  <a:gd name="connsiteX10" fmla="*/ 1581338 w 2165961"/>
                  <a:gd name="connsiteY10" fmla="*/ 275857 h 342487"/>
                  <a:gd name="connsiteX11" fmla="*/ 1581338 w 2165961"/>
                  <a:gd name="connsiteY11" fmla="*/ 66630 h 342487"/>
                  <a:gd name="connsiteX12" fmla="*/ 1109616 w 2165961"/>
                  <a:gd name="connsiteY12" fmla="*/ 66630 h 342487"/>
                  <a:gd name="connsiteX13" fmla="*/ 1109616 w 2165961"/>
                  <a:gd name="connsiteY13" fmla="*/ 275857 h 342487"/>
                  <a:gd name="connsiteX14" fmla="*/ 1318843 w 2165961"/>
                  <a:gd name="connsiteY14" fmla="*/ 275857 h 342487"/>
                  <a:gd name="connsiteX15" fmla="*/ 1318843 w 2165961"/>
                  <a:gd name="connsiteY15" fmla="*/ 66630 h 342487"/>
                  <a:gd name="connsiteX16" fmla="*/ 847121 w 2165961"/>
                  <a:gd name="connsiteY16" fmla="*/ 66630 h 342487"/>
                  <a:gd name="connsiteX17" fmla="*/ 847121 w 2165961"/>
                  <a:gd name="connsiteY17" fmla="*/ 275857 h 342487"/>
                  <a:gd name="connsiteX18" fmla="*/ 1056348 w 2165961"/>
                  <a:gd name="connsiteY18" fmla="*/ 275857 h 342487"/>
                  <a:gd name="connsiteX19" fmla="*/ 1056348 w 2165961"/>
                  <a:gd name="connsiteY19" fmla="*/ 66630 h 342487"/>
                  <a:gd name="connsiteX20" fmla="*/ 584626 w 2165961"/>
                  <a:gd name="connsiteY20" fmla="*/ 66630 h 342487"/>
                  <a:gd name="connsiteX21" fmla="*/ 584626 w 2165961"/>
                  <a:gd name="connsiteY21" fmla="*/ 275857 h 342487"/>
                  <a:gd name="connsiteX22" fmla="*/ 793853 w 2165961"/>
                  <a:gd name="connsiteY22" fmla="*/ 275857 h 342487"/>
                  <a:gd name="connsiteX23" fmla="*/ 793853 w 2165961"/>
                  <a:gd name="connsiteY23" fmla="*/ 66630 h 342487"/>
                  <a:gd name="connsiteX24" fmla="*/ 322131 w 2165961"/>
                  <a:gd name="connsiteY24" fmla="*/ 66630 h 342487"/>
                  <a:gd name="connsiteX25" fmla="*/ 322131 w 2165961"/>
                  <a:gd name="connsiteY25" fmla="*/ 275857 h 342487"/>
                  <a:gd name="connsiteX26" fmla="*/ 531358 w 2165961"/>
                  <a:gd name="connsiteY26" fmla="*/ 275857 h 342487"/>
                  <a:gd name="connsiteX27" fmla="*/ 531358 w 2165961"/>
                  <a:gd name="connsiteY27" fmla="*/ 66630 h 342487"/>
                  <a:gd name="connsiteX28" fmla="*/ 59636 w 2165961"/>
                  <a:gd name="connsiteY28" fmla="*/ 66630 h 342487"/>
                  <a:gd name="connsiteX29" fmla="*/ 59636 w 2165961"/>
                  <a:gd name="connsiteY29" fmla="*/ 275857 h 342487"/>
                  <a:gd name="connsiteX30" fmla="*/ 268863 w 2165961"/>
                  <a:gd name="connsiteY30" fmla="*/ 275857 h 342487"/>
                  <a:gd name="connsiteX31" fmla="*/ 268863 w 2165961"/>
                  <a:gd name="connsiteY31" fmla="*/ 66630 h 342487"/>
                  <a:gd name="connsiteX32" fmla="*/ 0 w 2165961"/>
                  <a:gd name="connsiteY32" fmla="*/ 0 h 342487"/>
                  <a:gd name="connsiteX33" fmla="*/ 2165961 w 2165961"/>
                  <a:gd name="connsiteY33" fmla="*/ 0 h 342487"/>
                  <a:gd name="connsiteX34" fmla="*/ 2165961 w 2165961"/>
                  <a:gd name="connsiteY34" fmla="*/ 342487 h 342487"/>
                  <a:gd name="connsiteX35" fmla="*/ 0 w 2165961"/>
                  <a:gd name="connsiteY35" fmla="*/ 342487 h 34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65961" h="342487">
                    <a:moveTo>
                      <a:pt x="1897098" y="66630"/>
                    </a:moveTo>
                    <a:lnTo>
                      <a:pt x="1897098" y="275857"/>
                    </a:lnTo>
                    <a:lnTo>
                      <a:pt x="2106325" y="275857"/>
                    </a:lnTo>
                    <a:lnTo>
                      <a:pt x="2106325" y="66630"/>
                    </a:lnTo>
                    <a:close/>
                    <a:moveTo>
                      <a:pt x="1634606" y="66630"/>
                    </a:moveTo>
                    <a:lnTo>
                      <a:pt x="1634606" y="275857"/>
                    </a:lnTo>
                    <a:lnTo>
                      <a:pt x="1843833" y="275857"/>
                    </a:lnTo>
                    <a:lnTo>
                      <a:pt x="1843833" y="66630"/>
                    </a:lnTo>
                    <a:close/>
                    <a:moveTo>
                      <a:pt x="1372111" y="66630"/>
                    </a:moveTo>
                    <a:lnTo>
                      <a:pt x="1372111" y="275857"/>
                    </a:lnTo>
                    <a:lnTo>
                      <a:pt x="1581338" y="275857"/>
                    </a:lnTo>
                    <a:lnTo>
                      <a:pt x="1581338" y="66630"/>
                    </a:lnTo>
                    <a:close/>
                    <a:moveTo>
                      <a:pt x="1109616" y="66630"/>
                    </a:moveTo>
                    <a:lnTo>
                      <a:pt x="1109616" y="275857"/>
                    </a:lnTo>
                    <a:lnTo>
                      <a:pt x="1318843" y="275857"/>
                    </a:lnTo>
                    <a:lnTo>
                      <a:pt x="1318843" y="66630"/>
                    </a:lnTo>
                    <a:close/>
                    <a:moveTo>
                      <a:pt x="847121" y="66630"/>
                    </a:moveTo>
                    <a:lnTo>
                      <a:pt x="847121" y="275857"/>
                    </a:lnTo>
                    <a:lnTo>
                      <a:pt x="1056348" y="275857"/>
                    </a:lnTo>
                    <a:lnTo>
                      <a:pt x="1056348" y="66630"/>
                    </a:lnTo>
                    <a:close/>
                    <a:moveTo>
                      <a:pt x="584626" y="66630"/>
                    </a:moveTo>
                    <a:lnTo>
                      <a:pt x="584626" y="275857"/>
                    </a:lnTo>
                    <a:lnTo>
                      <a:pt x="793853" y="275857"/>
                    </a:lnTo>
                    <a:lnTo>
                      <a:pt x="793853" y="66630"/>
                    </a:lnTo>
                    <a:close/>
                    <a:moveTo>
                      <a:pt x="322131" y="66630"/>
                    </a:moveTo>
                    <a:lnTo>
                      <a:pt x="322131" y="275857"/>
                    </a:lnTo>
                    <a:lnTo>
                      <a:pt x="531358" y="275857"/>
                    </a:lnTo>
                    <a:lnTo>
                      <a:pt x="531358" y="66630"/>
                    </a:lnTo>
                    <a:close/>
                    <a:moveTo>
                      <a:pt x="59636" y="66630"/>
                    </a:moveTo>
                    <a:lnTo>
                      <a:pt x="59636" y="275857"/>
                    </a:lnTo>
                    <a:lnTo>
                      <a:pt x="268863" y="275857"/>
                    </a:lnTo>
                    <a:lnTo>
                      <a:pt x="268863" y="66630"/>
                    </a:lnTo>
                    <a:close/>
                    <a:moveTo>
                      <a:pt x="0" y="0"/>
                    </a:moveTo>
                    <a:lnTo>
                      <a:pt x="2165961" y="0"/>
                    </a:lnTo>
                    <a:lnTo>
                      <a:pt x="2165961" y="342487"/>
                    </a:lnTo>
                    <a:lnTo>
                      <a:pt x="0" y="342487"/>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TextBox 21"/>
              <p:cNvSpPr txBox="1"/>
              <p:nvPr/>
            </p:nvSpPr>
            <p:spPr>
              <a:xfrm>
                <a:off x="2437591" y="3575669"/>
                <a:ext cx="1148179" cy="307776"/>
              </a:xfrm>
              <a:prstGeom prst="rect">
                <a:avLst/>
              </a:prstGeom>
              <a:noFill/>
            </p:spPr>
            <p:txBody>
              <a:bodyPr wrap="none" rtlCol="0">
                <a:spAutoFit/>
              </a:bodyPr>
              <a:lstStyle/>
              <a:p>
                <a:pPr algn="ctr" defTabSz="322660">
                  <a:spcAft>
                    <a:spcPts val="300"/>
                  </a:spcAft>
                  <a:buSzPct val="100000"/>
                </a:pPr>
                <a:r>
                  <a:rPr lang="en-US" sz="900" dirty="0">
                    <a:solidFill>
                      <a:srgbClr val="000000"/>
                    </a:solidFill>
                    <a:latin typeface="HP Simplified" pitchFamily="34" charset="0"/>
                    <a:cs typeface="HP Simplified" pitchFamily="34" charset="0"/>
                  </a:rPr>
                  <a:t>Load Balancer</a:t>
                </a:r>
              </a:p>
            </p:txBody>
          </p:sp>
        </p:grpSp>
        <p:sp>
          <p:nvSpPr>
            <p:cNvPr id="64" name="Right Arrow 63"/>
            <p:cNvSpPr/>
            <p:nvPr/>
          </p:nvSpPr>
          <p:spPr>
            <a:xfrm>
              <a:off x="2778244" y="4168767"/>
              <a:ext cx="770642" cy="24044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8" name="Freeform 67"/>
            <p:cNvSpPr/>
            <p:nvPr/>
          </p:nvSpPr>
          <p:spPr>
            <a:xfrm>
              <a:off x="4171878" y="2774629"/>
              <a:ext cx="761340" cy="1555884"/>
            </a:xfrm>
            <a:custGeom>
              <a:avLst/>
              <a:gdLst>
                <a:gd name="connsiteX0" fmla="*/ 854824 w 1015120"/>
                <a:gd name="connsiteY0" fmla="*/ 0 h 2074512"/>
                <a:gd name="connsiteX1" fmla="*/ 1015120 w 1015120"/>
                <a:gd name="connsiteY1" fmla="*/ 160297 h 2074512"/>
                <a:gd name="connsiteX2" fmla="*/ 854824 w 1015120"/>
                <a:gd name="connsiteY2" fmla="*/ 320593 h 2074512"/>
                <a:gd name="connsiteX3" fmla="*/ 854824 w 1015120"/>
                <a:gd name="connsiteY3" fmla="*/ 240445 h 2074512"/>
                <a:gd name="connsiteX4" fmla="*/ 551981 w 1015120"/>
                <a:gd name="connsiteY4" fmla="*/ 240445 h 2074512"/>
                <a:gd name="connsiteX5" fmla="*/ 551981 w 1015120"/>
                <a:gd name="connsiteY5" fmla="*/ 2031340 h 2074512"/>
                <a:gd name="connsiteX6" fmla="*/ 548640 w 1015120"/>
                <a:gd name="connsiteY6" fmla="*/ 2031340 h 2074512"/>
                <a:gd name="connsiteX7" fmla="*/ 548640 w 1015120"/>
                <a:gd name="connsiteY7" fmla="*/ 2074512 h 2074512"/>
                <a:gd name="connsiteX8" fmla="*/ 0 w 1015120"/>
                <a:gd name="connsiteY8" fmla="*/ 2074512 h 2074512"/>
                <a:gd name="connsiteX9" fmla="*/ 0 w 1015120"/>
                <a:gd name="connsiteY9" fmla="*/ 1916849 h 2074512"/>
                <a:gd name="connsiteX10" fmla="*/ 394317 w 1015120"/>
                <a:gd name="connsiteY10" fmla="*/ 1916849 h 2074512"/>
                <a:gd name="connsiteX11" fmla="*/ 394317 w 1015120"/>
                <a:gd name="connsiteY11" fmla="*/ 111100 h 2074512"/>
                <a:gd name="connsiteX12" fmla="*/ 397232 w 1015120"/>
                <a:gd name="connsiteY12" fmla="*/ 111100 h 2074512"/>
                <a:gd name="connsiteX13" fmla="*/ 397232 w 1015120"/>
                <a:gd name="connsiteY13" fmla="*/ 80148 h 2074512"/>
                <a:gd name="connsiteX14" fmla="*/ 854824 w 1015120"/>
                <a:gd name="connsiteY14" fmla="*/ 80148 h 207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5120" h="2074512">
                  <a:moveTo>
                    <a:pt x="854824" y="0"/>
                  </a:moveTo>
                  <a:lnTo>
                    <a:pt x="1015120" y="160297"/>
                  </a:lnTo>
                  <a:lnTo>
                    <a:pt x="854824" y="320593"/>
                  </a:lnTo>
                  <a:lnTo>
                    <a:pt x="854824" y="240445"/>
                  </a:lnTo>
                  <a:lnTo>
                    <a:pt x="551981" y="240445"/>
                  </a:lnTo>
                  <a:lnTo>
                    <a:pt x="551981" y="2031340"/>
                  </a:lnTo>
                  <a:lnTo>
                    <a:pt x="548640" y="2031340"/>
                  </a:lnTo>
                  <a:lnTo>
                    <a:pt x="548640" y="2074512"/>
                  </a:lnTo>
                  <a:lnTo>
                    <a:pt x="0" y="2074512"/>
                  </a:lnTo>
                  <a:lnTo>
                    <a:pt x="0" y="1916849"/>
                  </a:lnTo>
                  <a:lnTo>
                    <a:pt x="394317" y="1916849"/>
                  </a:lnTo>
                  <a:lnTo>
                    <a:pt x="394317" y="111100"/>
                  </a:lnTo>
                  <a:lnTo>
                    <a:pt x="397232" y="111100"/>
                  </a:lnTo>
                  <a:lnTo>
                    <a:pt x="397232" y="80148"/>
                  </a:lnTo>
                  <a:lnTo>
                    <a:pt x="854824" y="8014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27" name="Straight Connector 26"/>
            <p:cNvCxnSpPr/>
            <p:nvPr/>
          </p:nvCxnSpPr>
          <p:spPr>
            <a:xfrm>
              <a:off x="2779835" y="2531178"/>
              <a:ext cx="10281" cy="1783080"/>
            </a:xfrm>
            <a:prstGeom prst="line">
              <a:avLst/>
            </a:prstGeom>
            <a:ln w="381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9" name="Right Arrow 68"/>
            <p:cNvSpPr/>
            <p:nvPr/>
          </p:nvSpPr>
          <p:spPr>
            <a:xfrm>
              <a:off x="1059603" y="3176546"/>
              <a:ext cx="411480" cy="24044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0" name="Right Arrow 69"/>
            <p:cNvSpPr/>
            <p:nvPr/>
          </p:nvSpPr>
          <p:spPr>
            <a:xfrm rot="5400000">
              <a:off x="6479094" y="3280173"/>
              <a:ext cx="770642" cy="24044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TextBox 31"/>
            <p:cNvSpPr txBox="1"/>
            <p:nvPr/>
          </p:nvSpPr>
          <p:spPr>
            <a:xfrm>
              <a:off x="6984638" y="3224301"/>
              <a:ext cx="894284" cy="276999"/>
            </a:xfrm>
            <a:prstGeom prst="rect">
              <a:avLst/>
            </a:prstGeom>
            <a:noFill/>
          </p:spPr>
          <p:txBody>
            <a:bodyPr wrap="none" rtlCol="0">
              <a:spAutoFit/>
            </a:bodyPr>
            <a:lstStyle/>
            <a:p>
              <a:pPr defTabSz="322660">
                <a:spcAft>
                  <a:spcPts val="300"/>
                </a:spcAft>
                <a:buSzPct val="100000"/>
              </a:pPr>
              <a:r>
                <a:rPr lang="en-US" sz="1200" dirty="0">
                  <a:solidFill>
                    <a:srgbClr val="000000"/>
                  </a:solidFill>
                  <a:latin typeface="HP Simplified" pitchFamily="34" charset="0"/>
                  <a:cs typeface="HP Simplified" pitchFamily="34" charset="0"/>
                </a:rPr>
                <a:t>Replication</a:t>
              </a:r>
            </a:p>
          </p:txBody>
        </p:sp>
        <p:grpSp>
          <p:nvGrpSpPr>
            <p:cNvPr id="56" name="Group 55"/>
            <p:cNvGrpSpPr/>
            <p:nvPr/>
          </p:nvGrpSpPr>
          <p:grpSpPr>
            <a:xfrm>
              <a:off x="5018496" y="3985949"/>
              <a:ext cx="429156" cy="898381"/>
              <a:chOff x="6678835" y="1879313"/>
              <a:chExt cx="572208" cy="1197841"/>
            </a:xfrm>
          </p:grpSpPr>
          <p:grpSp>
            <p:nvGrpSpPr>
              <p:cNvPr id="57" name="Group 56"/>
              <p:cNvGrpSpPr/>
              <p:nvPr/>
            </p:nvGrpSpPr>
            <p:grpSpPr>
              <a:xfrm>
                <a:off x="6713975" y="1879313"/>
                <a:ext cx="501931" cy="808108"/>
                <a:chOff x="2523587" y="3259228"/>
                <a:chExt cx="350091" cy="563646"/>
              </a:xfrm>
            </p:grpSpPr>
            <p:sp>
              <p:nvSpPr>
                <p:cNvPr id="59" name="Rectangle 58"/>
                <p:cNvSpPr/>
                <p:nvPr/>
              </p:nvSpPr>
              <p:spPr>
                <a:xfrm>
                  <a:off x="2523587" y="3259228"/>
                  <a:ext cx="350091" cy="5636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0" name="Oval 59"/>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61" name="Straight Connector 60"/>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8" name="TextBox 57"/>
              <p:cNvSpPr txBox="1"/>
              <p:nvPr/>
            </p:nvSpPr>
            <p:spPr>
              <a:xfrm>
                <a:off x="6678835" y="2707822"/>
                <a:ext cx="572208" cy="369332"/>
              </a:xfrm>
              <a:prstGeom prst="rect">
                <a:avLst/>
              </a:prstGeom>
              <a:noFill/>
            </p:spPr>
            <p:txBody>
              <a:bodyPr wrap="none" rtlCol="0">
                <a:spAutoFit/>
              </a:bodyPr>
              <a:lstStyle/>
              <a:p>
                <a:pPr algn="ctr" defTabSz="322660">
                  <a:spcAft>
                    <a:spcPts val="300"/>
                  </a:spcAft>
                  <a:buSzPct val="100000"/>
                </a:pPr>
                <a:r>
                  <a:rPr lang="en-US" sz="1200" dirty="0">
                    <a:solidFill>
                      <a:srgbClr val="000000"/>
                    </a:solidFill>
                    <a:latin typeface="HP Simplified" pitchFamily="34" charset="0"/>
                    <a:cs typeface="HP Simplified" pitchFamily="34" charset="0"/>
                  </a:rPr>
                  <a:t>App</a:t>
                </a:r>
              </a:p>
            </p:txBody>
          </p:sp>
        </p:grpSp>
      </p:grpSp>
      <p:grpSp>
        <p:nvGrpSpPr>
          <p:cNvPr id="25" name="组合 24"/>
          <p:cNvGrpSpPr/>
          <p:nvPr/>
        </p:nvGrpSpPr>
        <p:grpSpPr>
          <a:xfrm>
            <a:off x="2770175" y="2266735"/>
            <a:ext cx="4471907" cy="919452"/>
            <a:chOff x="2770175" y="2266735"/>
            <a:chExt cx="4471907" cy="919452"/>
          </a:xfrm>
        </p:grpSpPr>
        <p:sp>
          <p:nvSpPr>
            <p:cNvPr id="4" name="Can 3"/>
            <p:cNvSpPr/>
            <p:nvPr/>
          </p:nvSpPr>
          <p:spPr>
            <a:xfrm>
              <a:off x="6468018" y="2320154"/>
              <a:ext cx="774064" cy="473736"/>
            </a:xfrm>
            <a:prstGeom prst="can">
              <a:avLst/>
            </a:prstGeom>
            <a:solidFill>
              <a:schemeClr val="tx1">
                <a:lumMod val="95000"/>
                <a:lumOff val="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88" dirty="0"/>
                <a:t>Primary DB</a:t>
              </a:r>
            </a:p>
          </p:txBody>
        </p:sp>
        <p:grpSp>
          <p:nvGrpSpPr>
            <p:cNvPr id="3" name="Group 2"/>
            <p:cNvGrpSpPr/>
            <p:nvPr/>
          </p:nvGrpSpPr>
          <p:grpSpPr>
            <a:xfrm>
              <a:off x="3649513" y="2266735"/>
              <a:ext cx="460640" cy="919452"/>
              <a:chOff x="4866017" y="1879314"/>
              <a:chExt cx="614187" cy="1225935"/>
            </a:xfrm>
          </p:grpSpPr>
          <p:grpSp>
            <p:nvGrpSpPr>
              <p:cNvPr id="5" name="Group 4"/>
              <p:cNvGrpSpPr/>
              <p:nvPr/>
            </p:nvGrpSpPr>
            <p:grpSpPr>
              <a:xfrm>
                <a:off x="4922145" y="1879314"/>
                <a:ext cx="501931" cy="808108"/>
                <a:chOff x="2523587" y="3259228"/>
                <a:chExt cx="350091" cy="563646"/>
              </a:xfrm>
            </p:grpSpPr>
            <p:sp>
              <p:nvSpPr>
                <p:cNvPr id="6" name="Rectangle 5"/>
                <p:cNvSpPr/>
                <p:nvPr/>
              </p:nvSpPr>
              <p:spPr>
                <a:xfrm>
                  <a:off x="2523587" y="3259228"/>
                  <a:ext cx="350091" cy="5636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Oval 6"/>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8" name="Straight Connector 7"/>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4866017" y="2735917"/>
                <a:ext cx="614187" cy="369332"/>
              </a:xfrm>
              <a:prstGeom prst="rect">
                <a:avLst/>
              </a:prstGeom>
              <a:noFill/>
            </p:spPr>
            <p:txBody>
              <a:bodyPr wrap="none" rtlCol="0">
                <a:spAutoFit/>
              </a:bodyPr>
              <a:lstStyle/>
              <a:p>
                <a:pPr algn="ctr" defTabSz="322660">
                  <a:spcAft>
                    <a:spcPts val="300"/>
                  </a:spcAft>
                  <a:buSzPct val="100000"/>
                </a:pPr>
                <a:r>
                  <a:rPr lang="en-US" sz="1200" dirty="0">
                    <a:solidFill>
                      <a:srgbClr val="000000"/>
                    </a:solidFill>
                    <a:latin typeface="HP Simplified" pitchFamily="34" charset="0"/>
                    <a:cs typeface="HP Simplified" pitchFamily="34" charset="0"/>
                  </a:rPr>
                  <a:t>Web</a:t>
                </a:r>
              </a:p>
            </p:txBody>
          </p:sp>
        </p:grpSp>
        <p:grpSp>
          <p:nvGrpSpPr>
            <p:cNvPr id="20" name="Group 19"/>
            <p:cNvGrpSpPr/>
            <p:nvPr/>
          </p:nvGrpSpPr>
          <p:grpSpPr>
            <a:xfrm>
              <a:off x="5009130" y="2266735"/>
              <a:ext cx="429156" cy="898381"/>
              <a:chOff x="6678835" y="1879313"/>
              <a:chExt cx="572208" cy="1197841"/>
            </a:xfrm>
          </p:grpSpPr>
          <p:grpSp>
            <p:nvGrpSpPr>
              <p:cNvPr id="11" name="Group 10"/>
              <p:cNvGrpSpPr/>
              <p:nvPr/>
            </p:nvGrpSpPr>
            <p:grpSpPr>
              <a:xfrm>
                <a:off x="6713975" y="1879313"/>
                <a:ext cx="501931" cy="808108"/>
                <a:chOff x="2523587" y="3259228"/>
                <a:chExt cx="350091" cy="563646"/>
              </a:xfrm>
            </p:grpSpPr>
            <p:sp>
              <p:nvSpPr>
                <p:cNvPr id="12" name="Rectangle 11"/>
                <p:cNvSpPr/>
                <p:nvPr/>
              </p:nvSpPr>
              <p:spPr>
                <a:xfrm>
                  <a:off x="2523587" y="3259228"/>
                  <a:ext cx="350091" cy="5636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Oval 12"/>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4" name="Straight Connector 13"/>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6678835" y="2707822"/>
                <a:ext cx="572208" cy="369332"/>
              </a:xfrm>
              <a:prstGeom prst="rect">
                <a:avLst/>
              </a:prstGeom>
              <a:noFill/>
            </p:spPr>
            <p:txBody>
              <a:bodyPr wrap="none" rtlCol="0">
                <a:spAutoFit/>
              </a:bodyPr>
              <a:lstStyle/>
              <a:p>
                <a:pPr algn="ctr" defTabSz="322660">
                  <a:spcAft>
                    <a:spcPts val="300"/>
                  </a:spcAft>
                  <a:buSzPct val="100000"/>
                </a:pPr>
                <a:r>
                  <a:rPr lang="en-US" sz="1200" dirty="0">
                    <a:solidFill>
                      <a:srgbClr val="000000"/>
                    </a:solidFill>
                    <a:latin typeface="HP Simplified" pitchFamily="34" charset="0"/>
                    <a:cs typeface="HP Simplified" pitchFamily="34" charset="0"/>
                  </a:rPr>
                  <a:t>App</a:t>
                </a:r>
              </a:p>
            </p:txBody>
          </p:sp>
        </p:grpSp>
        <p:sp>
          <p:nvSpPr>
            <p:cNvPr id="28" name="Right Arrow 27"/>
            <p:cNvSpPr/>
            <p:nvPr/>
          </p:nvSpPr>
          <p:spPr>
            <a:xfrm>
              <a:off x="2770175" y="2449553"/>
              <a:ext cx="770642" cy="24044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 name="Right Arrow 28"/>
            <p:cNvSpPr/>
            <p:nvPr/>
          </p:nvSpPr>
          <p:spPr>
            <a:xfrm>
              <a:off x="4164512" y="2436800"/>
              <a:ext cx="770642" cy="24044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Right Arrow 29"/>
            <p:cNvSpPr/>
            <p:nvPr/>
          </p:nvSpPr>
          <p:spPr>
            <a:xfrm>
              <a:off x="5620786" y="2436800"/>
              <a:ext cx="770642" cy="24044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46730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zh-CN" altLang="en-US" sz="3200" dirty="0"/>
              <a:t>观察</a:t>
            </a:r>
            <a:endParaRPr lang="en-US" sz="3200" dirty="0"/>
          </a:p>
        </p:txBody>
      </p:sp>
      <p:sp>
        <p:nvSpPr>
          <p:cNvPr id="6" name="Content Placeholder 5"/>
          <p:cNvSpPr>
            <a:spLocks noGrp="1"/>
          </p:cNvSpPr>
          <p:nvPr>
            <p:ph idx="1"/>
          </p:nvPr>
        </p:nvSpPr>
        <p:spPr/>
        <p:txBody>
          <a:bodyPr>
            <a:normAutofit/>
          </a:bodyPr>
          <a:lstStyle/>
          <a:p>
            <a:endParaRPr lang="en-US" altLang="zh-CN" sz="2400" dirty="0" smtClean="0"/>
          </a:p>
          <a:p>
            <a:r>
              <a:rPr lang="zh-CN" altLang="en-US" sz="2400" dirty="0" smtClean="0"/>
              <a:t>故障有可能发生</a:t>
            </a:r>
            <a:endParaRPr lang="en-US" altLang="zh-CN" sz="2400" dirty="0" smtClean="0"/>
          </a:p>
          <a:p>
            <a:r>
              <a:rPr lang="zh-CN" altLang="en-US" sz="2400" dirty="0"/>
              <a:t>随时</a:t>
            </a:r>
            <a:r>
              <a:rPr lang="zh-CN" altLang="en-US" sz="2400" dirty="0" smtClean="0"/>
              <a:t>备份数据，用于服务恢复</a:t>
            </a:r>
            <a:endParaRPr lang="en-US" altLang="zh-CN" sz="2400" dirty="0" smtClean="0"/>
          </a:p>
          <a:p>
            <a:r>
              <a:rPr lang="zh-CN" altLang="en-US" sz="2400" dirty="0" smtClean="0"/>
              <a:t>不惜一切代价保证服务器的运行</a:t>
            </a:r>
            <a:endParaRPr lang="en-US" altLang="zh-CN" sz="2400" dirty="0" smtClean="0"/>
          </a:p>
          <a:p>
            <a:r>
              <a:rPr lang="zh-CN" altLang="en-US" sz="2400" dirty="0"/>
              <a:t>当服务器宕机时</a:t>
            </a:r>
            <a:r>
              <a:rPr lang="en-US" altLang="zh-CN" sz="2400" dirty="0"/>
              <a:t>-</a:t>
            </a:r>
            <a:r>
              <a:rPr lang="zh-CN" altLang="en-US" sz="2400" dirty="0"/>
              <a:t>摊上大事</a:t>
            </a:r>
            <a:r>
              <a:rPr lang="zh-CN" altLang="en-US" sz="2400" dirty="0" smtClean="0"/>
              <a:t>了</a:t>
            </a:r>
            <a:endParaRPr lang="en-US" altLang="zh-CN" sz="2400" dirty="0" smtClean="0"/>
          </a:p>
          <a:p>
            <a:r>
              <a:rPr lang="zh-CN" altLang="en-US" sz="2400" dirty="0" smtClean="0"/>
              <a:t>基础</a:t>
            </a:r>
            <a:r>
              <a:rPr lang="zh-CN" altLang="en-US" sz="2400" dirty="0" smtClean="0"/>
              <a:t>设施恢复 </a:t>
            </a:r>
            <a:r>
              <a:rPr lang="en-US" altLang="zh-CN" sz="2400" dirty="0" smtClean="0"/>
              <a:t>–</a:t>
            </a:r>
            <a:r>
              <a:rPr lang="zh-CN" altLang="en-US" sz="2400" dirty="0" smtClean="0"/>
              <a:t> 自动或者手动</a:t>
            </a:r>
            <a:endParaRPr lang="en-US" altLang="zh-CN" sz="2400" dirty="0" smtClean="0"/>
          </a:p>
          <a:p>
            <a:r>
              <a:rPr lang="zh-CN" altLang="en-US" sz="2400" dirty="0" smtClean="0"/>
              <a:t>应用恢复 </a:t>
            </a:r>
            <a:r>
              <a:rPr lang="en-US" altLang="zh-CN" sz="2400" dirty="0" smtClean="0"/>
              <a:t>–</a:t>
            </a:r>
            <a:r>
              <a:rPr lang="zh-CN" altLang="en-US" sz="2400" dirty="0" smtClean="0"/>
              <a:t> 手动</a:t>
            </a:r>
            <a:endParaRPr lang="en-US" altLang="zh-CN" sz="2400" dirty="0" smtClean="0"/>
          </a:p>
          <a:p>
            <a:r>
              <a:rPr lang="zh-CN" altLang="en-US" sz="2400" dirty="0" smtClean="0"/>
              <a:t>应用</a:t>
            </a:r>
            <a:r>
              <a:rPr lang="zh-CN" altLang="en-US" sz="2400" dirty="0" smtClean="0"/>
              <a:t>模块紧耦合</a:t>
            </a:r>
            <a:endParaRPr lang="en-US" altLang="zh-CN" sz="2400" dirty="0" smtClean="0"/>
          </a:p>
          <a:p>
            <a:r>
              <a:rPr lang="zh-CN" altLang="en-US" sz="2400" dirty="0" smtClean="0"/>
              <a:t>无法根据负载自动扩展</a:t>
            </a:r>
            <a:endParaRPr lang="en-US" altLang="zh-CN" sz="2400" dirty="0" smtClean="0"/>
          </a:p>
        </p:txBody>
      </p:sp>
      <p:sp>
        <p:nvSpPr>
          <p:cNvPr id="3" name="椭圆 2"/>
          <p:cNvSpPr/>
          <p:nvPr/>
        </p:nvSpPr>
        <p:spPr>
          <a:xfrm>
            <a:off x="5638800" y="3174674"/>
            <a:ext cx="1613647"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端口变化</a:t>
            </a:r>
            <a:endParaRPr lang="en-US" dirty="0"/>
          </a:p>
        </p:txBody>
      </p:sp>
      <p:sp>
        <p:nvSpPr>
          <p:cNvPr id="7" name="椭圆 6"/>
          <p:cNvSpPr/>
          <p:nvPr/>
        </p:nvSpPr>
        <p:spPr>
          <a:xfrm>
            <a:off x="5638800" y="1965512"/>
            <a:ext cx="1613647"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负载增加</a:t>
            </a:r>
            <a:endParaRPr lang="en-US" dirty="0"/>
          </a:p>
        </p:txBody>
      </p:sp>
      <p:sp>
        <p:nvSpPr>
          <p:cNvPr id="8" name="椭圆 7"/>
          <p:cNvSpPr/>
          <p:nvPr/>
        </p:nvSpPr>
        <p:spPr>
          <a:xfrm>
            <a:off x="7252447" y="2504562"/>
            <a:ext cx="1613647"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配置变化</a:t>
            </a:r>
            <a:endParaRPr lang="en-US" dirty="0"/>
          </a:p>
        </p:txBody>
      </p:sp>
      <p:sp>
        <p:nvSpPr>
          <p:cNvPr id="10" name="椭圆 9"/>
          <p:cNvSpPr/>
          <p:nvPr/>
        </p:nvSpPr>
        <p:spPr>
          <a:xfrm>
            <a:off x="7162800" y="3966836"/>
            <a:ext cx="1613647"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环境依赖</a:t>
            </a:r>
            <a:endParaRPr lang="en-US" dirty="0"/>
          </a:p>
        </p:txBody>
      </p:sp>
      <p:sp>
        <p:nvSpPr>
          <p:cNvPr id="9" name="椭圆 8"/>
          <p:cNvSpPr/>
          <p:nvPr/>
        </p:nvSpPr>
        <p:spPr>
          <a:xfrm>
            <a:off x="5791200" y="4758998"/>
            <a:ext cx="1613647"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代码</a:t>
            </a:r>
            <a:r>
              <a:rPr lang="zh-CN" altLang="en-US" dirty="0"/>
              <a:t>变化</a:t>
            </a:r>
            <a:endParaRPr lang="en-US" dirty="0"/>
          </a:p>
        </p:txBody>
      </p:sp>
      <p:sp>
        <p:nvSpPr>
          <p:cNvPr id="11" name="椭圆 10"/>
          <p:cNvSpPr/>
          <p:nvPr/>
        </p:nvSpPr>
        <p:spPr>
          <a:xfrm>
            <a:off x="7252447" y="5429110"/>
            <a:ext cx="1613647"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smtClean="0"/>
              <a:t>RTO/RPO</a:t>
            </a:r>
            <a:endParaRPr lang="en-US" dirty="0"/>
          </a:p>
        </p:txBody>
      </p:sp>
    </p:spTree>
    <p:extLst>
      <p:ext uri="{BB962C8B-B14F-4D97-AF65-F5344CB8AC3E}">
        <p14:creationId xmlns:p14="http://schemas.microsoft.com/office/powerpoint/2010/main" val="2405068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200" dirty="0" smtClean="0"/>
              <a:t>云原生应用</a:t>
            </a:r>
            <a:endParaRPr lang="en-US" sz="3200" dirty="0"/>
          </a:p>
        </p:txBody>
      </p:sp>
      <p:grpSp>
        <p:nvGrpSpPr>
          <p:cNvPr id="4" name="Group 3"/>
          <p:cNvGrpSpPr/>
          <p:nvPr/>
        </p:nvGrpSpPr>
        <p:grpSpPr>
          <a:xfrm>
            <a:off x="1840978" y="3166742"/>
            <a:ext cx="800219" cy="417492"/>
            <a:chOff x="2478203" y="3388345"/>
            <a:chExt cx="1066960" cy="556656"/>
          </a:xfrm>
        </p:grpSpPr>
        <p:sp>
          <p:nvSpPr>
            <p:cNvPr id="5" name="Freeform 4"/>
            <p:cNvSpPr/>
            <p:nvPr/>
          </p:nvSpPr>
          <p:spPr>
            <a:xfrm>
              <a:off x="2513010" y="3388345"/>
              <a:ext cx="997343" cy="157702"/>
            </a:xfrm>
            <a:custGeom>
              <a:avLst/>
              <a:gdLst>
                <a:gd name="connsiteX0" fmla="*/ 1897098 w 2165961"/>
                <a:gd name="connsiteY0" fmla="*/ 66630 h 342487"/>
                <a:gd name="connsiteX1" fmla="*/ 1897098 w 2165961"/>
                <a:gd name="connsiteY1" fmla="*/ 275857 h 342487"/>
                <a:gd name="connsiteX2" fmla="*/ 2106325 w 2165961"/>
                <a:gd name="connsiteY2" fmla="*/ 275857 h 342487"/>
                <a:gd name="connsiteX3" fmla="*/ 2106325 w 2165961"/>
                <a:gd name="connsiteY3" fmla="*/ 66630 h 342487"/>
                <a:gd name="connsiteX4" fmla="*/ 1634606 w 2165961"/>
                <a:gd name="connsiteY4" fmla="*/ 66630 h 342487"/>
                <a:gd name="connsiteX5" fmla="*/ 1634606 w 2165961"/>
                <a:gd name="connsiteY5" fmla="*/ 275857 h 342487"/>
                <a:gd name="connsiteX6" fmla="*/ 1843833 w 2165961"/>
                <a:gd name="connsiteY6" fmla="*/ 275857 h 342487"/>
                <a:gd name="connsiteX7" fmla="*/ 1843833 w 2165961"/>
                <a:gd name="connsiteY7" fmla="*/ 66630 h 342487"/>
                <a:gd name="connsiteX8" fmla="*/ 1372111 w 2165961"/>
                <a:gd name="connsiteY8" fmla="*/ 66630 h 342487"/>
                <a:gd name="connsiteX9" fmla="*/ 1372111 w 2165961"/>
                <a:gd name="connsiteY9" fmla="*/ 275857 h 342487"/>
                <a:gd name="connsiteX10" fmla="*/ 1581338 w 2165961"/>
                <a:gd name="connsiteY10" fmla="*/ 275857 h 342487"/>
                <a:gd name="connsiteX11" fmla="*/ 1581338 w 2165961"/>
                <a:gd name="connsiteY11" fmla="*/ 66630 h 342487"/>
                <a:gd name="connsiteX12" fmla="*/ 1109616 w 2165961"/>
                <a:gd name="connsiteY12" fmla="*/ 66630 h 342487"/>
                <a:gd name="connsiteX13" fmla="*/ 1109616 w 2165961"/>
                <a:gd name="connsiteY13" fmla="*/ 275857 h 342487"/>
                <a:gd name="connsiteX14" fmla="*/ 1318843 w 2165961"/>
                <a:gd name="connsiteY14" fmla="*/ 275857 h 342487"/>
                <a:gd name="connsiteX15" fmla="*/ 1318843 w 2165961"/>
                <a:gd name="connsiteY15" fmla="*/ 66630 h 342487"/>
                <a:gd name="connsiteX16" fmla="*/ 847121 w 2165961"/>
                <a:gd name="connsiteY16" fmla="*/ 66630 h 342487"/>
                <a:gd name="connsiteX17" fmla="*/ 847121 w 2165961"/>
                <a:gd name="connsiteY17" fmla="*/ 275857 h 342487"/>
                <a:gd name="connsiteX18" fmla="*/ 1056348 w 2165961"/>
                <a:gd name="connsiteY18" fmla="*/ 275857 h 342487"/>
                <a:gd name="connsiteX19" fmla="*/ 1056348 w 2165961"/>
                <a:gd name="connsiteY19" fmla="*/ 66630 h 342487"/>
                <a:gd name="connsiteX20" fmla="*/ 584626 w 2165961"/>
                <a:gd name="connsiteY20" fmla="*/ 66630 h 342487"/>
                <a:gd name="connsiteX21" fmla="*/ 584626 w 2165961"/>
                <a:gd name="connsiteY21" fmla="*/ 275857 h 342487"/>
                <a:gd name="connsiteX22" fmla="*/ 793853 w 2165961"/>
                <a:gd name="connsiteY22" fmla="*/ 275857 h 342487"/>
                <a:gd name="connsiteX23" fmla="*/ 793853 w 2165961"/>
                <a:gd name="connsiteY23" fmla="*/ 66630 h 342487"/>
                <a:gd name="connsiteX24" fmla="*/ 322131 w 2165961"/>
                <a:gd name="connsiteY24" fmla="*/ 66630 h 342487"/>
                <a:gd name="connsiteX25" fmla="*/ 322131 w 2165961"/>
                <a:gd name="connsiteY25" fmla="*/ 275857 h 342487"/>
                <a:gd name="connsiteX26" fmla="*/ 531358 w 2165961"/>
                <a:gd name="connsiteY26" fmla="*/ 275857 h 342487"/>
                <a:gd name="connsiteX27" fmla="*/ 531358 w 2165961"/>
                <a:gd name="connsiteY27" fmla="*/ 66630 h 342487"/>
                <a:gd name="connsiteX28" fmla="*/ 59636 w 2165961"/>
                <a:gd name="connsiteY28" fmla="*/ 66630 h 342487"/>
                <a:gd name="connsiteX29" fmla="*/ 59636 w 2165961"/>
                <a:gd name="connsiteY29" fmla="*/ 275857 h 342487"/>
                <a:gd name="connsiteX30" fmla="*/ 268863 w 2165961"/>
                <a:gd name="connsiteY30" fmla="*/ 275857 h 342487"/>
                <a:gd name="connsiteX31" fmla="*/ 268863 w 2165961"/>
                <a:gd name="connsiteY31" fmla="*/ 66630 h 342487"/>
                <a:gd name="connsiteX32" fmla="*/ 0 w 2165961"/>
                <a:gd name="connsiteY32" fmla="*/ 0 h 342487"/>
                <a:gd name="connsiteX33" fmla="*/ 2165961 w 2165961"/>
                <a:gd name="connsiteY33" fmla="*/ 0 h 342487"/>
                <a:gd name="connsiteX34" fmla="*/ 2165961 w 2165961"/>
                <a:gd name="connsiteY34" fmla="*/ 342487 h 342487"/>
                <a:gd name="connsiteX35" fmla="*/ 0 w 2165961"/>
                <a:gd name="connsiteY35" fmla="*/ 342487 h 34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65961" h="342487">
                  <a:moveTo>
                    <a:pt x="1897098" y="66630"/>
                  </a:moveTo>
                  <a:lnTo>
                    <a:pt x="1897098" y="275857"/>
                  </a:lnTo>
                  <a:lnTo>
                    <a:pt x="2106325" y="275857"/>
                  </a:lnTo>
                  <a:lnTo>
                    <a:pt x="2106325" y="66630"/>
                  </a:lnTo>
                  <a:close/>
                  <a:moveTo>
                    <a:pt x="1634606" y="66630"/>
                  </a:moveTo>
                  <a:lnTo>
                    <a:pt x="1634606" y="275857"/>
                  </a:lnTo>
                  <a:lnTo>
                    <a:pt x="1843833" y="275857"/>
                  </a:lnTo>
                  <a:lnTo>
                    <a:pt x="1843833" y="66630"/>
                  </a:lnTo>
                  <a:close/>
                  <a:moveTo>
                    <a:pt x="1372111" y="66630"/>
                  </a:moveTo>
                  <a:lnTo>
                    <a:pt x="1372111" y="275857"/>
                  </a:lnTo>
                  <a:lnTo>
                    <a:pt x="1581338" y="275857"/>
                  </a:lnTo>
                  <a:lnTo>
                    <a:pt x="1581338" y="66630"/>
                  </a:lnTo>
                  <a:close/>
                  <a:moveTo>
                    <a:pt x="1109616" y="66630"/>
                  </a:moveTo>
                  <a:lnTo>
                    <a:pt x="1109616" y="275857"/>
                  </a:lnTo>
                  <a:lnTo>
                    <a:pt x="1318843" y="275857"/>
                  </a:lnTo>
                  <a:lnTo>
                    <a:pt x="1318843" y="66630"/>
                  </a:lnTo>
                  <a:close/>
                  <a:moveTo>
                    <a:pt x="847121" y="66630"/>
                  </a:moveTo>
                  <a:lnTo>
                    <a:pt x="847121" y="275857"/>
                  </a:lnTo>
                  <a:lnTo>
                    <a:pt x="1056348" y="275857"/>
                  </a:lnTo>
                  <a:lnTo>
                    <a:pt x="1056348" y="66630"/>
                  </a:lnTo>
                  <a:close/>
                  <a:moveTo>
                    <a:pt x="584626" y="66630"/>
                  </a:moveTo>
                  <a:lnTo>
                    <a:pt x="584626" y="275857"/>
                  </a:lnTo>
                  <a:lnTo>
                    <a:pt x="793853" y="275857"/>
                  </a:lnTo>
                  <a:lnTo>
                    <a:pt x="793853" y="66630"/>
                  </a:lnTo>
                  <a:close/>
                  <a:moveTo>
                    <a:pt x="322131" y="66630"/>
                  </a:moveTo>
                  <a:lnTo>
                    <a:pt x="322131" y="275857"/>
                  </a:lnTo>
                  <a:lnTo>
                    <a:pt x="531358" y="275857"/>
                  </a:lnTo>
                  <a:lnTo>
                    <a:pt x="531358" y="66630"/>
                  </a:lnTo>
                  <a:close/>
                  <a:moveTo>
                    <a:pt x="59636" y="66630"/>
                  </a:moveTo>
                  <a:lnTo>
                    <a:pt x="59636" y="275857"/>
                  </a:lnTo>
                  <a:lnTo>
                    <a:pt x="268863" y="275857"/>
                  </a:lnTo>
                  <a:lnTo>
                    <a:pt x="268863" y="66630"/>
                  </a:lnTo>
                  <a:close/>
                  <a:moveTo>
                    <a:pt x="0" y="0"/>
                  </a:moveTo>
                  <a:lnTo>
                    <a:pt x="2165961" y="0"/>
                  </a:lnTo>
                  <a:lnTo>
                    <a:pt x="2165961" y="342487"/>
                  </a:lnTo>
                  <a:lnTo>
                    <a:pt x="0" y="342487"/>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TextBox 5"/>
            <p:cNvSpPr txBox="1"/>
            <p:nvPr/>
          </p:nvSpPr>
          <p:spPr>
            <a:xfrm>
              <a:off x="2478203" y="3575669"/>
              <a:ext cx="1066960" cy="369332"/>
            </a:xfrm>
            <a:prstGeom prst="rect">
              <a:avLst/>
            </a:prstGeom>
            <a:noFill/>
          </p:spPr>
          <p:txBody>
            <a:bodyPr wrap="none" rtlCol="0">
              <a:spAutoFit/>
            </a:bodyPr>
            <a:lstStyle/>
            <a:p>
              <a:pPr algn="ctr" defTabSz="322660">
                <a:spcAft>
                  <a:spcPts val="300"/>
                </a:spcAft>
                <a:buSzPct val="100000"/>
              </a:pPr>
              <a:r>
                <a:rPr lang="zh-CN" altLang="en-US" sz="1200" dirty="0" smtClean="0">
                  <a:solidFill>
                    <a:srgbClr val="000000"/>
                  </a:solidFill>
                  <a:latin typeface="HP Simplified" pitchFamily="34" charset="0"/>
                  <a:cs typeface="HP Simplified" pitchFamily="34" charset="0"/>
                </a:rPr>
                <a:t>负载均衡</a:t>
              </a:r>
              <a:endParaRPr lang="en-US" sz="1200" dirty="0">
                <a:solidFill>
                  <a:srgbClr val="000000"/>
                </a:solidFill>
                <a:latin typeface="HP Simplified" pitchFamily="34" charset="0"/>
                <a:cs typeface="HP Simplified" pitchFamily="34" charset="0"/>
              </a:endParaRPr>
            </a:p>
          </p:txBody>
        </p:sp>
      </p:grpSp>
      <p:sp>
        <p:nvSpPr>
          <p:cNvPr id="7" name="Can 6"/>
          <p:cNvSpPr/>
          <p:nvPr/>
        </p:nvSpPr>
        <p:spPr>
          <a:xfrm>
            <a:off x="7188452" y="2484864"/>
            <a:ext cx="774064" cy="473736"/>
          </a:xfrm>
          <a:prstGeom prst="can">
            <a:avLst/>
          </a:prstGeom>
          <a:solidFill>
            <a:schemeClr val="tx1">
              <a:lumMod val="95000"/>
              <a:lumOff val="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dirty="0" smtClean="0"/>
              <a:t>存储</a:t>
            </a:r>
            <a:endParaRPr lang="en-US" altLang="zh-CN" sz="1200" dirty="0" smtClean="0"/>
          </a:p>
          <a:p>
            <a:pPr algn="ctr"/>
            <a:r>
              <a:rPr lang="zh-CN" altLang="en-US" sz="1200" dirty="0" smtClean="0"/>
              <a:t>节点</a:t>
            </a:r>
            <a:endParaRPr lang="en-US" sz="1200" dirty="0"/>
          </a:p>
        </p:txBody>
      </p:sp>
      <p:sp>
        <p:nvSpPr>
          <p:cNvPr id="8" name="Can 7"/>
          <p:cNvSpPr/>
          <p:nvPr/>
        </p:nvSpPr>
        <p:spPr>
          <a:xfrm>
            <a:off x="7188451" y="3765579"/>
            <a:ext cx="774064" cy="473736"/>
          </a:xfrm>
          <a:prstGeom prst="can">
            <a:avLst/>
          </a:prstGeom>
          <a:solidFill>
            <a:schemeClr val="tx1">
              <a:lumMod val="95000"/>
              <a:lumOff val="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dirty="0" smtClean="0"/>
              <a:t>存储</a:t>
            </a:r>
            <a:endParaRPr lang="en-US" altLang="zh-CN" sz="1200" dirty="0" smtClean="0"/>
          </a:p>
          <a:p>
            <a:pPr algn="ctr"/>
            <a:r>
              <a:rPr lang="zh-CN" altLang="en-US" sz="1200" dirty="0" smtClean="0"/>
              <a:t>节点</a:t>
            </a:r>
            <a:endParaRPr lang="en-US" sz="1200" dirty="0"/>
          </a:p>
        </p:txBody>
      </p:sp>
      <p:sp>
        <p:nvSpPr>
          <p:cNvPr id="9" name="Can 8"/>
          <p:cNvSpPr/>
          <p:nvPr/>
        </p:nvSpPr>
        <p:spPr>
          <a:xfrm>
            <a:off x="7962515" y="3124976"/>
            <a:ext cx="774064" cy="473736"/>
          </a:xfrm>
          <a:prstGeom prst="can">
            <a:avLst/>
          </a:prstGeom>
          <a:solidFill>
            <a:schemeClr val="tx1">
              <a:lumMod val="95000"/>
              <a:lumOff val="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dirty="0" smtClean="0"/>
              <a:t>存储</a:t>
            </a:r>
            <a:endParaRPr lang="en-US" altLang="zh-CN" sz="1200" dirty="0" smtClean="0"/>
          </a:p>
          <a:p>
            <a:pPr algn="ctr"/>
            <a:r>
              <a:rPr lang="zh-CN" altLang="en-US" sz="1200" dirty="0" smtClean="0"/>
              <a:t>节点</a:t>
            </a:r>
            <a:endParaRPr lang="en-US" sz="1200" dirty="0"/>
          </a:p>
        </p:txBody>
      </p:sp>
      <p:sp>
        <p:nvSpPr>
          <p:cNvPr id="10" name="Can 9"/>
          <p:cNvSpPr/>
          <p:nvPr/>
        </p:nvSpPr>
        <p:spPr>
          <a:xfrm>
            <a:off x="6414388" y="3124976"/>
            <a:ext cx="774064" cy="473736"/>
          </a:xfrm>
          <a:prstGeom prst="can">
            <a:avLst/>
          </a:prstGeom>
          <a:solidFill>
            <a:schemeClr val="tx1">
              <a:lumMod val="95000"/>
              <a:lumOff val="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dirty="0" smtClean="0"/>
              <a:t>存储</a:t>
            </a:r>
            <a:endParaRPr lang="en-US" altLang="zh-CN" sz="1200" dirty="0" smtClean="0"/>
          </a:p>
          <a:p>
            <a:pPr algn="ctr"/>
            <a:r>
              <a:rPr lang="zh-CN" altLang="en-US" sz="1200" dirty="0" smtClean="0"/>
              <a:t>节点</a:t>
            </a:r>
            <a:endParaRPr lang="en-US" sz="1200" dirty="0"/>
          </a:p>
        </p:txBody>
      </p:sp>
      <p:grpSp>
        <p:nvGrpSpPr>
          <p:cNvPr id="12" name="Group 11"/>
          <p:cNvGrpSpPr/>
          <p:nvPr/>
        </p:nvGrpSpPr>
        <p:grpSpPr>
          <a:xfrm>
            <a:off x="3276567" y="3958061"/>
            <a:ext cx="460640" cy="919452"/>
            <a:chOff x="4866017" y="1879314"/>
            <a:chExt cx="614187" cy="1225935"/>
          </a:xfrm>
        </p:grpSpPr>
        <p:grpSp>
          <p:nvGrpSpPr>
            <p:cNvPr id="13" name="Group 12"/>
            <p:cNvGrpSpPr/>
            <p:nvPr/>
          </p:nvGrpSpPr>
          <p:grpSpPr>
            <a:xfrm>
              <a:off x="4922145" y="1879314"/>
              <a:ext cx="501931" cy="808108"/>
              <a:chOff x="2523587" y="3259228"/>
              <a:chExt cx="350091" cy="563646"/>
            </a:xfrm>
          </p:grpSpPr>
          <p:sp>
            <p:nvSpPr>
              <p:cNvPr id="15" name="Rectangle 14"/>
              <p:cNvSpPr/>
              <p:nvPr/>
            </p:nvSpPr>
            <p:spPr>
              <a:xfrm>
                <a:off x="2523587" y="3259228"/>
                <a:ext cx="350091" cy="5636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Oval 15"/>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7" name="Straight Connector 16"/>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4866017" y="2735917"/>
              <a:ext cx="614187" cy="369332"/>
            </a:xfrm>
            <a:prstGeom prst="rect">
              <a:avLst/>
            </a:prstGeom>
            <a:noFill/>
          </p:spPr>
          <p:txBody>
            <a:bodyPr wrap="none" rtlCol="0">
              <a:spAutoFit/>
            </a:bodyPr>
            <a:lstStyle/>
            <a:p>
              <a:pPr algn="ctr" defTabSz="322660">
                <a:spcAft>
                  <a:spcPts val="300"/>
                </a:spcAft>
                <a:buSzPct val="100000"/>
              </a:pPr>
              <a:r>
                <a:rPr lang="en-US" sz="1200" dirty="0">
                  <a:solidFill>
                    <a:srgbClr val="000000"/>
                  </a:solidFill>
                  <a:latin typeface="HP Simplified" pitchFamily="34" charset="0"/>
                  <a:cs typeface="HP Simplified" pitchFamily="34" charset="0"/>
                </a:rPr>
                <a:t>Web</a:t>
              </a:r>
            </a:p>
          </p:txBody>
        </p:sp>
      </p:grpSp>
      <p:sp>
        <p:nvSpPr>
          <p:cNvPr id="20" name="Cloud 19"/>
          <p:cNvSpPr/>
          <p:nvPr/>
        </p:nvSpPr>
        <p:spPr>
          <a:xfrm>
            <a:off x="407027" y="3047353"/>
            <a:ext cx="696562" cy="519763"/>
          </a:xfrm>
          <a:prstGeom prst="clou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1" name="Right Arrow 20"/>
          <p:cNvSpPr/>
          <p:nvPr/>
        </p:nvSpPr>
        <p:spPr>
          <a:xfrm>
            <a:off x="1252937" y="3132522"/>
            <a:ext cx="411480" cy="24044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22" name="Straight Connector 21"/>
          <p:cNvCxnSpPr/>
          <p:nvPr/>
        </p:nvCxnSpPr>
        <p:spPr>
          <a:xfrm>
            <a:off x="2828768" y="2164906"/>
            <a:ext cx="10281" cy="2221992"/>
          </a:xfrm>
          <a:prstGeom prst="line">
            <a:avLst/>
          </a:prstGeom>
          <a:ln w="381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180171" y="2457221"/>
            <a:ext cx="10281" cy="178308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Quad Arrow Callout 23"/>
          <p:cNvSpPr/>
          <p:nvPr/>
        </p:nvSpPr>
        <p:spPr>
          <a:xfrm>
            <a:off x="7224516" y="3043148"/>
            <a:ext cx="701936" cy="637391"/>
          </a:xfrm>
          <a:prstGeom prst="quadArrowCallout">
            <a:avLst/>
          </a:prstGeom>
          <a:solidFill>
            <a:srgbClr val="6E6E6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25" name="Group 24"/>
          <p:cNvGrpSpPr/>
          <p:nvPr/>
        </p:nvGrpSpPr>
        <p:grpSpPr>
          <a:xfrm>
            <a:off x="3276567" y="2947916"/>
            <a:ext cx="460640" cy="919452"/>
            <a:chOff x="4866017" y="1879314"/>
            <a:chExt cx="614187" cy="1225935"/>
          </a:xfrm>
        </p:grpSpPr>
        <p:grpSp>
          <p:nvGrpSpPr>
            <p:cNvPr id="26" name="Group 25"/>
            <p:cNvGrpSpPr/>
            <p:nvPr/>
          </p:nvGrpSpPr>
          <p:grpSpPr>
            <a:xfrm>
              <a:off x="4922145" y="1879314"/>
              <a:ext cx="501931" cy="808108"/>
              <a:chOff x="2523587" y="3259228"/>
              <a:chExt cx="350091" cy="563646"/>
            </a:xfrm>
          </p:grpSpPr>
          <p:sp>
            <p:nvSpPr>
              <p:cNvPr id="28" name="Rectangle 27"/>
              <p:cNvSpPr/>
              <p:nvPr/>
            </p:nvSpPr>
            <p:spPr>
              <a:xfrm>
                <a:off x="2523587" y="3259228"/>
                <a:ext cx="350091" cy="5636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 name="Oval 28"/>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30" name="Straight Connector 29"/>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4866017" y="2735917"/>
              <a:ext cx="614187" cy="369332"/>
            </a:xfrm>
            <a:prstGeom prst="rect">
              <a:avLst/>
            </a:prstGeom>
            <a:noFill/>
          </p:spPr>
          <p:txBody>
            <a:bodyPr wrap="none" rtlCol="0">
              <a:spAutoFit/>
            </a:bodyPr>
            <a:lstStyle/>
            <a:p>
              <a:pPr algn="ctr" defTabSz="322660">
                <a:spcAft>
                  <a:spcPts val="300"/>
                </a:spcAft>
                <a:buSzPct val="100000"/>
              </a:pPr>
              <a:r>
                <a:rPr lang="en-US" sz="1200" dirty="0">
                  <a:solidFill>
                    <a:srgbClr val="000000"/>
                  </a:solidFill>
                  <a:latin typeface="HP Simplified" pitchFamily="34" charset="0"/>
                  <a:cs typeface="HP Simplified" pitchFamily="34" charset="0"/>
                </a:rPr>
                <a:t>Web</a:t>
              </a:r>
            </a:p>
          </p:txBody>
        </p:sp>
      </p:grpSp>
      <p:grpSp>
        <p:nvGrpSpPr>
          <p:cNvPr id="33" name="Group 32"/>
          <p:cNvGrpSpPr/>
          <p:nvPr/>
        </p:nvGrpSpPr>
        <p:grpSpPr>
          <a:xfrm>
            <a:off x="3276567" y="1933506"/>
            <a:ext cx="460640" cy="919452"/>
            <a:chOff x="4866017" y="1879314"/>
            <a:chExt cx="614187" cy="1225935"/>
          </a:xfrm>
        </p:grpSpPr>
        <p:grpSp>
          <p:nvGrpSpPr>
            <p:cNvPr id="34" name="Group 33"/>
            <p:cNvGrpSpPr/>
            <p:nvPr/>
          </p:nvGrpSpPr>
          <p:grpSpPr>
            <a:xfrm>
              <a:off x="4922145" y="1879314"/>
              <a:ext cx="501931" cy="808108"/>
              <a:chOff x="2523587" y="3259228"/>
              <a:chExt cx="350091" cy="563646"/>
            </a:xfrm>
          </p:grpSpPr>
          <p:sp>
            <p:nvSpPr>
              <p:cNvPr id="36" name="Rectangle 35"/>
              <p:cNvSpPr/>
              <p:nvPr/>
            </p:nvSpPr>
            <p:spPr>
              <a:xfrm>
                <a:off x="2523587" y="3259228"/>
                <a:ext cx="350091" cy="5636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7" name="Oval 36"/>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38" name="Straight Connector 37"/>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4866017" y="2735917"/>
              <a:ext cx="614187" cy="369332"/>
            </a:xfrm>
            <a:prstGeom prst="rect">
              <a:avLst/>
            </a:prstGeom>
            <a:noFill/>
          </p:spPr>
          <p:txBody>
            <a:bodyPr wrap="none" rtlCol="0">
              <a:spAutoFit/>
            </a:bodyPr>
            <a:lstStyle/>
            <a:p>
              <a:pPr algn="ctr" defTabSz="322660">
                <a:spcAft>
                  <a:spcPts val="300"/>
                </a:spcAft>
                <a:buSzPct val="100000"/>
              </a:pPr>
              <a:r>
                <a:rPr lang="en-US" sz="1200" dirty="0">
                  <a:solidFill>
                    <a:srgbClr val="000000"/>
                  </a:solidFill>
                  <a:latin typeface="HP Simplified" pitchFamily="34" charset="0"/>
                  <a:cs typeface="HP Simplified" pitchFamily="34" charset="0"/>
                </a:rPr>
                <a:t>Web</a:t>
              </a:r>
            </a:p>
          </p:txBody>
        </p:sp>
      </p:grpSp>
      <p:grpSp>
        <p:nvGrpSpPr>
          <p:cNvPr id="49" name="Group 48"/>
          <p:cNvGrpSpPr/>
          <p:nvPr/>
        </p:nvGrpSpPr>
        <p:grpSpPr>
          <a:xfrm>
            <a:off x="4867505" y="3669974"/>
            <a:ext cx="429156" cy="919452"/>
            <a:chOff x="4887006" y="1879314"/>
            <a:chExt cx="572208" cy="1225935"/>
          </a:xfrm>
        </p:grpSpPr>
        <p:grpSp>
          <p:nvGrpSpPr>
            <p:cNvPr id="50" name="Group 49"/>
            <p:cNvGrpSpPr/>
            <p:nvPr/>
          </p:nvGrpSpPr>
          <p:grpSpPr>
            <a:xfrm>
              <a:off x="4922145" y="1879314"/>
              <a:ext cx="501931" cy="808108"/>
              <a:chOff x="2523587" y="3259228"/>
              <a:chExt cx="350091" cy="563646"/>
            </a:xfrm>
          </p:grpSpPr>
          <p:sp>
            <p:nvSpPr>
              <p:cNvPr id="52" name="Rectangle 51"/>
              <p:cNvSpPr/>
              <p:nvPr/>
            </p:nvSpPr>
            <p:spPr>
              <a:xfrm>
                <a:off x="2523587" y="3259228"/>
                <a:ext cx="350091" cy="563646"/>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3" name="Oval 52"/>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4" name="Straight Connector 53"/>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1" name="TextBox 50"/>
            <p:cNvSpPr txBox="1"/>
            <p:nvPr/>
          </p:nvSpPr>
          <p:spPr>
            <a:xfrm>
              <a:off x="4887006" y="2735917"/>
              <a:ext cx="572208" cy="369332"/>
            </a:xfrm>
            <a:prstGeom prst="rect">
              <a:avLst/>
            </a:prstGeom>
            <a:noFill/>
          </p:spPr>
          <p:txBody>
            <a:bodyPr wrap="none" rtlCol="0">
              <a:spAutoFit/>
            </a:bodyPr>
            <a:lstStyle/>
            <a:p>
              <a:pPr algn="ctr" defTabSz="322660">
                <a:spcAft>
                  <a:spcPts val="300"/>
                </a:spcAft>
                <a:buSzPct val="100000"/>
              </a:pPr>
              <a:r>
                <a:rPr lang="en-US" sz="1200" dirty="0">
                  <a:solidFill>
                    <a:srgbClr val="000000"/>
                  </a:solidFill>
                  <a:latin typeface="HP Simplified" pitchFamily="34" charset="0"/>
                  <a:cs typeface="HP Simplified" pitchFamily="34" charset="0"/>
                </a:rPr>
                <a:t>App</a:t>
              </a:r>
            </a:p>
          </p:txBody>
        </p:sp>
      </p:grpSp>
      <p:grpSp>
        <p:nvGrpSpPr>
          <p:cNvPr id="57" name="Group 56"/>
          <p:cNvGrpSpPr/>
          <p:nvPr/>
        </p:nvGrpSpPr>
        <p:grpSpPr>
          <a:xfrm>
            <a:off x="4871376" y="2470566"/>
            <a:ext cx="429156" cy="919452"/>
            <a:chOff x="4887006" y="1879314"/>
            <a:chExt cx="572208" cy="1225935"/>
          </a:xfrm>
          <a:solidFill>
            <a:srgbClr val="E46C0A"/>
          </a:solidFill>
        </p:grpSpPr>
        <p:grpSp>
          <p:nvGrpSpPr>
            <p:cNvPr id="58" name="Group 57"/>
            <p:cNvGrpSpPr/>
            <p:nvPr/>
          </p:nvGrpSpPr>
          <p:grpSpPr>
            <a:xfrm>
              <a:off x="4922145" y="1879314"/>
              <a:ext cx="501931" cy="808108"/>
              <a:chOff x="2523587" y="3259228"/>
              <a:chExt cx="350091" cy="563646"/>
            </a:xfrm>
            <a:grpFill/>
          </p:grpSpPr>
          <p:sp>
            <p:nvSpPr>
              <p:cNvPr id="60" name="Rectangle 59"/>
              <p:cNvSpPr/>
              <p:nvPr/>
            </p:nvSpPr>
            <p:spPr>
              <a:xfrm>
                <a:off x="2523587" y="3259228"/>
                <a:ext cx="350091" cy="5636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1" name="Oval 60"/>
              <p:cNvSpPr/>
              <p:nvPr/>
            </p:nvSpPr>
            <p:spPr>
              <a:xfrm>
                <a:off x="2563818" y="3316541"/>
                <a:ext cx="89014" cy="89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62" name="Straight Connector 61"/>
              <p:cNvCxnSpPr/>
              <p:nvPr/>
            </p:nvCxnSpPr>
            <p:spPr>
              <a:xfrm>
                <a:off x="2688434" y="3529190"/>
                <a:ext cx="185244" cy="0"/>
              </a:xfrm>
              <a:prstGeom prst="line">
                <a:avLst/>
              </a:prstGeom>
              <a:grpFill/>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688434" y="3611251"/>
                <a:ext cx="185244" cy="0"/>
              </a:xfrm>
              <a:prstGeom prst="line">
                <a:avLst/>
              </a:prstGeom>
              <a:grpFill/>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688434" y="3693313"/>
                <a:ext cx="185244" cy="0"/>
              </a:xfrm>
              <a:prstGeom prst="line">
                <a:avLst/>
              </a:prstGeom>
              <a:grpFill/>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9" name="TextBox 58"/>
            <p:cNvSpPr txBox="1"/>
            <p:nvPr/>
          </p:nvSpPr>
          <p:spPr>
            <a:xfrm>
              <a:off x="4887006" y="2735917"/>
              <a:ext cx="572208" cy="369332"/>
            </a:xfrm>
            <a:prstGeom prst="rect">
              <a:avLst/>
            </a:prstGeom>
            <a:noFill/>
          </p:spPr>
          <p:txBody>
            <a:bodyPr wrap="none" rtlCol="0">
              <a:spAutoFit/>
            </a:bodyPr>
            <a:lstStyle/>
            <a:p>
              <a:pPr algn="ctr" defTabSz="322660">
                <a:spcAft>
                  <a:spcPts val="300"/>
                </a:spcAft>
                <a:buSzPct val="100000"/>
              </a:pPr>
              <a:r>
                <a:rPr lang="en-US" sz="1200" dirty="0">
                  <a:solidFill>
                    <a:srgbClr val="000000"/>
                  </a:solidFill>
                  <a:latin typeface="HP Simplified" pitchFamily="34" charset="0"/>
                  <a:cs typeface="HP Simplified" pitchFamily="34" charset="0"/>
                </a:rPr>
                <a:t>App</a:t>
              </a:r>
            </a:p>
          </p:txBody>
        </p:sp>
      </p:grpSp>
      <p:grpSp>
        <p:nvGrpSpPr>
          <p:cNvPr id="65" name="Group 64"/>
          <p:cNvGrpSpPr/>
          <p:nvPr/>
        </p:nvGrpSpPr>
        <p:grpSpPr>
          <a:xfrm>
            <a:off x="5411221" y="2468584"/>
            <a:ext cx="429156" cy="919452"/>
            <a:chOff x="4887006" y="1879314"/>
            <a:chExt cx="572208" cy="1225935"/>
          </a:xfrm>
        </p:grpSpPr>
        <p:grpSp>
          <p:nvGrpSpPr>
            <p:cNvPr id="66" name="Group 65"/>
            <p:cNvGrpSpPr/>
            <p:nvPr/>
          </p:nvGrpSpPr>
          <p:grpSpPr>
            <a:xfrm>
              <a:off x="4922145" y="1879314"/>
              <a:ext cx="501931" cy="808108"/>
              <a:chOff x="2523587" y="3259228"/>
              <a:chExt cx="350091" cy="563646"/>
            </a:xfrm>
          </p:grpSpPr>
          <p:sp>
            <p:nvSpPr>
              <p:cNvPr id="68" name="Rectangle 67"/>
              <p:cNvSpPr/>
              <p:nvPr/>
            </p:nvSpPr>
            <p:spPr>
              <a:xfrm>
                <a:off x="2523587" y="3259228"/>
                <a:ext cx="350091" cy="563646"/>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9" name="Oval 68"/>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70" name="Straight Connector 69"/>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4887006" y="2735917"/>
              <a:ext cx="572208" cy="369332"/>
            </a:xfrm>
            <a:prstGeom prst="rect">
              <a:avLst/>
            </a:prstGeom>
            <a:noFill/>
          </p:spPr>
          <p:txBody>
            <a:bodyPr wrap="none" rtlCol="0">
              <a:spAutoFit/>
            </a:bodyPr>
            <a:lstStyle/>
            <a:p>
              <a:pPr algn="ctr" defTabSz="322660">
                <a:spcAft>
                  <a:spcPts val="300"/>
                </a:spcAft>
                <a:buSzPct val="100000"/>
              </a:pPr>
              <a:r>
                <a:rPr lang="en-US" sz="1200" dirty="0">
                  <a:solidFill>
                    <a:srgbClr val="000000"/>
                  </a:solidFill>
                  <a:latin typeface="HP Simplified" pitchFamily="34" charset="0"/>
                  <a:cs typeface="HP Simplified" pitchFamily="34" charset="0"/>
                </a:rPr>
                <a:t>App</a:t>
              </a:r>
            </a:p>
          </p:txBody>
        </p:sp>
      </p:grpSp>
      <p:grpSp>
        <p:nvGrpSpPr>
          <p:cNvPr id="73" name="Group 72"/>
          <p:cNvGrpSpPr/>
          <p:nvPr/>
        </p:nvGrpSpPr>
        <p:grpSpPr>
          <a:xfrm>
            <a:off x="5422188" y="3678665"/>
            <a:ext cx="429156" cy="919452"/>
            <a:chOff x="4887006" y="1879314"/>
            <a:chExt cx="572208" cy="1225935"/>
          </a:xfrm>
        </p:grpSpPr>
        <p:grpSp>
          <p:nvGrpSpPr>
            <p:cNvPr id="74" name="Group 73"/>
            <p:cNvGrpSpPr/>
            <p:nvPr/>
          </p:nvGrpSpPr>
          <p:grpSpPr>
            <a:xfrm>
              <a:off x="4922145" y="1879314"/>
              <a:ext cx="501931" cy="808108"/>
              <a:chOff x="2523587" y="3259228"/>
              <a:chExt cx="350091" cy="563646"/>
            </a:xfrm>
          </p:grpSpPr>
          <p:sp>
            <p:nvSpPr>
              <p:cNvPr id="76" name="Rectangle 75"/>
              <p:cNvSpPr/>
              <p:nvPr/>
            </p:nvSpPr>
            <p:spPr>
              <a:xfrm>
                <a:off x="2523587" y="3259228"/>
                <a:ext cx="350091" cy="563646"/>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7" name="Oval 76"/>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78" name="Straight Connector 77"/>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5" name="TextBox 74"/>
            <p:cNvSpPr txBox="1"/>
            <p:nvPr/>
          </p:nvSpPr>
          <p:spPr>
            <a:xfrm>
              <a:off x="4887006" y="2735917"/>
              <a:ext cx="572208" cy="369332"/>
            </a:xfrm>
            <a:prstGeom prst="rect">
              <a:avLst/>
            </a:prstGeom>
            <a:noFill/>
          </p:spPr>
          <p:txBody>
            <a:bodyPr wrap="none" rtlCol="0">
              <a:spAutoFit/>
            </a:bodyPr>
            <a:lstStyle/>
            <a:p>
              <a:pPr algn="ctr" defTabSz="322660">
                <a:spcAft>
                  <a:spcPts val="300"/>
                </a:spcAft>
                <a:buSzPct val="100000"/>
              </a:pPr>
              <a:r>
                <a:rPr lang="en-US" sz="1200" dirty="0">
                  <a:solidFill>
                    <a:srgbClr val="000000"/>
                  </a:solidFill>
                  <a:latin typeface="HP Simplified" pitchFamily="34" charset="0"/>
                  <a:cs typeface="HP Simplified" pitchFamily="34" charset="0"/>
                </a:rPr>
                <a:t>App</a:t>
              </a:r>
            </a:p>
          </p:txBody>
        </p:sp>
      </p:grpSp>
      <p:sp>
        <p:nvSpPr>
          <p:cNvPr id="83" name="Right Brace 82"/>
          <p:cNvSpPr/>
          <p:nvPr/>
        </p:nvSpPr>
        <p:spPr>
          <a:xfrm>
            <a:off x="3714130" y="1933507"/>
            <a:ext cx="200456" cy="2793965"/>
          </a:xfrm>
          <a:prstGeom prst="rightBrac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5" name="Left Brace 84"/>
          <p:cNvSpPr/>
          <p:nvPr/>
        </p:nvSpPr>
        <p:spPr>
          <a:xfrm>
            <a:off x="4739420" y="2468585"/>
            <a:ext cx="125178" cy="1779764"/>
          </a:xfrm>
          <a:prstGeom prst="leftBrac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7" name="Right Arrow 86"/>
          <p:cNvSpPr/>
          <p:nvPr/>
        </p:nvSpPr>
        <p:spPr>
          <a:xfrm>
            <a:off x="2840395" y="2108012"/>
            <a:ext cx="411480" cy="24044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8" name="Right Arrow 87"/>
          <p:cNvSpPr/>
          <p:nvPr/>
        </p:nvSpPr>
        <p:spPr>
          <a:xfrm>
            <a:off x="2840395" y="3166742"/>
            <a:ext cx="411480" cy="24044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9" name="Right Arrow 88"/>
          <p:cNvSpPr/>
          <p:nvPr/>
        </p:nvSpPr>
        <p:spPr>
          <a:xfrm>
            <a:off x="2840395" y="4207291"/>
            <a:ext cx="411480" cy="24044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7" name="Can 83"/>
          <p:cNvSpPr/>
          <p:nvPr/>
        </p:nvSpPr>
        <p:spPr>
          <a:xfrm rot="16200000">
            <a:off x="5287483" y="3101464"/>
            <a:ext cx="192096" cy="74622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4" name="Rounded Rectangle 3"/>
          <p:cNvSpPr/>
          <p:nvPr/>
        </p:nvSpPr>
        <p:spPr>
          <a:xfrm>
            <a:off x="1784342" y="5744189"/>
            <a:ext cx="5182515" cy="50984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smtClean="0"/>
              <a:t>Cloud</a:t>
            </a:r>
            <a:endParaRPr lang="en-US" sz="1600" dirty="0"/>
          </a:p>
        </p:txBody>
      </p:sp>
      <p:grpSp>
        <p:nvGrpSpPr>
          <p:cNvPr id="155" name="Group 7"/>
          <p:cNvGrpSpPr/>
          <p:nvPr/>
        </p:nvGrpSpPr>
        <p:grpSpPr>
          <a:xfrm>
            <a:off x="1863989" y="5097230"/>
            <a:ext cx="388448" cy="555064"/>
            <a:chOff x="2523587" y="3259228"/>
            <a:chExt cx="350091" cy="563646"/>
          </a:xfrm>
        </p:grpSpPr>
        <p:sp>
          <p:nvSpPr>
            <p:cNvPr id="181" name="Rectangle 9"/>
            <p:cNvSpPr/>
            <p:nvPr/>
          </p:nvSpPr>
          <p:spPr>
            <a:xfrm>
              <a:off x="2523587" y="3259228"/>
              <a:ext cx="350091" cy="5636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0"/>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3" name="Straight Connector 11"/>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2"/>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3"/>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7" name="Group 20"/>
          <p:cNvGrpSpPr/>
          <p:nvPr/>
        </p:nvGrpSpPr>
        <p:grpSpPr>
          <a:xfrm>
            <a:off x="2962866" y="5097230"/>
            <a:ext cx="388448" cy="555064"/>
            <a:chOff x="2523587" y="3259228"/>
            <a:chExt cx="350091" cy="563646"/>
          </a:xfrm>
        </p:grpSpPr>
        <p:sp>
          <p:nvSpPr>
            <p:cNvPr id="171" name="Rectangle 21"/>
            <p:cNvSpPr/>
            <p:nvPr/>
          </p:nvSpPr>
          <p:spPr>
            <a:xfrm>
              <a:off x="2523587" y="3259228"/>
              <a:ext cx="350091" cy="56364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22"/>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3" name="Straight Connector 23"/>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24"/>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25"/>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5" name="Group 7"/>
          <p:cNvGrpSpPr/>
          <p:nvPr/>
        </p:nvGrpSpPr>
        <p:grpSpPr>
          <a:xfrm>
            <a:off x="2435345" y="5094514"/>
            <a:ext cx="388448" cy="555064"/>
            <a:chOff x="2523587" y="3259228"/>
            <a:chExt cx="350091" cy="563646"/>
          </a:xfrm>
        </p:grpSpPr>
        <p:sp>
          <p:nvSpPr>
            <p:cNvPr id="216" name="Rectangle 9"/>
            <p:cNvSpPr/>
            <p:nvPr/>
          </p:nvSpPr>
          <p:spPr>
            <a:xfrm>
              <a:off x="2523587" y="3259228"/>
              <a:ext cx="350091" cy="5636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10"/>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8" name="Straight Connector 11"/>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12"/>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13"/>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1" name="Group 20"/>
          <p:cNvGrpSpPr/>
          <p:nvPr/>
        </p:nvGrpSpPr>
        <p:grpSpPr>
          <a:xfrm>
            <a:off x="3493249" y="5096995"/>
            <a:ext cx="388448" cy="555064"/>
            <a:chOff x="2523587" y="3259228"/>
            <a:chExt cx="350091" cy="563646"/>
          </a:xfrm>
        </p:grpSpPr>
        <p:sp>
          <p:nvSpPr>
            <p:cNvPr id="222" name="Rectangle 21"/>
            <p:cNvSpPr/>
            <p:nvPr/>
          </p:nvSpPr>
          <p:spPr>
            <a:xfrm>
              <a:off x="2523587" y="3259228"/>
              <a:ext cx="350091" cy="56364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4" name="Straight Connector 23"/>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4"/>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5"/>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63" name="圆角矩形 262"/>
          <p:cNvSpPr/>
          <p:nvPr/>
        </p:nvSpPr>
        <p:spPr>
          <a:xfrm>
            <a:off x="1805095" y="5017739"/>
            <a:ext cx="511764" cy="675846"/>
          </a:xfrm>
          <a:prstGeom prst="roundRect">
            <a:avLst/>
          </a:prstGeom>
          <a:noFill/>
          <a:ln w="6350">
            <a:solidFill>
              <a:schemeClr val="accent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圆角矩形 263"/>
          <p:cNvSpPr/>
          <p:nvPr/>
        </p:nvSpPr>
        <p:spPr>
          <a:xfrm>
            <a:off x="2360163" y="5017739"/>
            <a:ext cx="511764" cy="675846"/>
          </a:xfrm>
          <a:prstGeom prst="roundRect">
            <a:avLst/>
          </a:prstGeom>
          <a:noFill/>
          <a:ln w="6350">
            <a:solidFill>
              <a:schemeClr val="accent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圆角矩形 264"/>
          <p:cNvSpPr/>
          <p:nvPr/>
        </p:nvSpPr>
        <p:spPr>
          <a:xfrm>
            <a:off x="2915231" y="5017739"/>
            <a:ext cx="511764" cy="675846"/>
          </a:xfrm>
          <a:prstGeom prst="roundRect">
            <a:avLst/>
          </a:prstGeom>
          <a:noFill/>
          <a:ln w="6350">
            <a:solidFill>
              <a:schemeClr val="accent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圆角矩形 265"/>
          <p:cNvSpPr/>
          <p:nvPr/>
        </p:nvSpPr>
        <p:spPr>
          <a:xfrm>
            <a:off x="3470300" y="5017739"/>
            <a:ext cx="511764" cy="675846"/>
          </a:xfrm>
          <a:prstGeom prst="roundRect">
            <a:avLst/>
          </a:prstGeom>
          <a:noFill/>
          <a:ln w="6350">
            <a:solidFill>
              <a:schemeClr val="accent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7" name="Group 20"/>
          <p:cNvGrpSpPr/>
          <p:nvPr/>
        </p:nvGrpSpPr>
        <p:grpSpPr>
          <a:xfrm>
            <a:off x="5836064" y="5097230"/>
            <a:ext cx="388448" cy="555064"/>
            <a:chOff x="2523587" y="3259228"/>
            <a:chExt cx="350091" cy="563646"/>
          </a:xfrm>
        </p:grpSpPr>
        <p:sp>
          <p:nvSpPr>
            <p:cNvPr id="268" name="Rectangle 21"/>
            <p:cNvSpPr/>
            <p:nvPr/>
          </p:nvSpPr>
          <p:spPr>
            <a:xfrm>
              <a:off x="2523587" y="3259228"/>
              <a:ext cx="350091" cy="56364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2"/>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0" name="Straight Connector 23"/>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4"/>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5"/>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3" name="Group 7"/>
          <p:cNvGrpSpPr/>
          <p:nvPr/>
        </p:nvGrpSpPr>
        <p:grpSpPr>
          <a:xfrm>
            <a:off x="5308543" y="5094514"/>
            <a:ext cx="388448" cy="555064"/>
            <a:chOff x="2523587" y="3259228"/>
            <a:chExt cx="350091" cy="563646"/>
          </a:xfrm>
        </p:grpSpPr>
        <p:sp>
          <p:nvSpPr>
            <p:cNvPr id="274" name="Rectangle 9"/>
            <p:cNvSpPr/>
            <p:nvPr/>
          </p:nvSpPr>
          <p:spPr>
            <a:xfrm>
              <a:off x="2523587" y="3259228"/>
              <a:ext cx="350091" cy="5636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10"/>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6" name="Straight Connector 11"/>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12"/>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13"/>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9" name="Group 20"/>
          <p:cNvGrpSpPr/>
          <p:nvPr/>
        </p:nvGrpSpPr>
        <p:grpSpPr>
          <a:xfrm>
            <a:off x="6366447" y="5096995"/>
            <a:ext cx="388448" cy="555064"/>
            <a:chOff x="2523587" y="3259228"/>
            <a:chExt cx="350091" cy="563646"/>
          </a:xfrm>
        </p:grpSpPr>
        <p:sp>
          <p:nvSpPr>
            <p:cNvPr id="280" name="Rectangle 21"/>
            <p:cNvSpPr/>
            <p:nvPr/>
          </p:nvSpPr>
          <p:spPr>
            <a:xfrm>
              <a:off x="2523587" y="3259228"/>
              <a:ext cx="350091" cy="56364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2"/>
            <p:cNvSpPr/>
            <p:nvPr/>
          </p:nvSpPr>
          <p:spPr>
            <a:xfrm>
              <a:off x="2563818" y="3316541"/>
              <a:ext cx="89014" cy="890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2" name="Straight Connector 23"/>
            <p:cNvCxnSpPr/>
            <p:nvPr/>
          </p:nvCxnSpPr>
          <p:spPr>
            <a:xfrm>
              <a:off x="2688434" y="3529190"/>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4"/>
            <p:cNvCxnSpPr/>
            <p:nvPr/>
          </p:nvCxnSpPr>
          <p:spPr>
            <a:xfrm>
              <a:off x="2688434" y="3611251"/>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5"/>
            <p:cNvCxnSpPr/>
            <p:nvPr/>
          </p:nvCxnSpPr>
          <p:spPr>
            <a:xfrm>
              <a:off x="2688434" y="3693313"/>
              <a:ext cx="18524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85" name="圆角矩形 284"/>
          <p:cNvSpPr/>
          <p:nvPr/>
        </p:nvSpPr>
        <p:spPr>
          <a:xfrm>
            <a:off x="5233361" y="5017739"/>
            <a:ext cx="511764" cy="675846"/>
          </a:xfrm>
          <a:prstGeom prst="roundRect">
            <a:avLst/>
          </a:prstGeom>
          <a:noFill/>
          <a:ln w="6350">
            <a:solidFill>
              <a:schemeClr val="accent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圆角矩形 285"/>
          <p:cNvSpPr/>
          <p:nvPr/>
        </p:nvSpPr>
        <p:spPr>
          <a:xfrm>
            <a:off x="5788429" y="5017739"/>
            <a:ext cx="511764" cy="675846"/>
          </a:xfrm>
          <a:prstGeom prst="roundRect">
            <a:avLst/>
          </a:prstGeom>
          <a:noFill/>
          <a:ln w="6350">
            <a:solidFill>
              <a:schemeClr val="accent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圆角矩形 286"/>
          <p:cNvSpPr/>
          <p:nvPr/>
        </p:nvSpPr>
        <p:spPr>
          <a:xfrm>
            <a:off x="6343498" y="5017739"/>
            <a:ext cx="511764" cy="675846"/>
          </a:xfrm>
          <a:prstGeom prst="roundRect">
            <a:avLst/>
          </a:prstGeom>
          <a:noFill/>
          <a:ln w="6350">
            <a:solidFill>
              <a:schemeClr val="accent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文本框 2"/>
          <p:cNvSpPr txBox="1"/>
          <p:nvPr/>
        </p:nvSpPr>
        <p:spPr>
          <a:xfrm>
            <a:off x="2503999" y="5833811"/>
            <a:ext cx="542136" cy="369332"/>
          </a:xfrm>
          <a:prstGeom prst="rect">
            <a:avLst/>
          </a:prstGeom>
          <a:noFill/>
        </p:spPr>
        <p:txBody>
          <a:bodyPr wrap="none" rtlCol="0">
            <a:spAutoFit/>
          </a:bodyPr>
          <a:lstStyle/>
          <a:p>
            <a:r>
              <a:rPr lang="en-US" dirty="0" smtClean="0"/>
              <a:t>AZ1</a:t>
            </a:r>
            <a:endParaRPr lang="en-US" dirty="0"/>
          </a:p>
        </p:txBody>
      </p:sp>
      <p:sp>
        <p:nvSpPr>
          <p:cNvPr id="131" name="文本框 130"/>
          <p:cNvSpPr txBox="1"/>
          <p:nvPr/>
        </p:nvSpPr>
        <p:spPr>
          <a:xfrm>
            <a:off x="5747904" y="5809944"/>
            <a:ext cx="542136" cy="369332"/>
          </a:xfrm>
          <a:prstGeom prst="rect">
            <a:avLst/>
          </a:prstGeom>
          <a:noFill/>
        </p:spPr>
        <p:txBody>
          <a:bodyPr wrap="none" rtlCol="0">
            <a:spAutoFit/>
          </a:bodyPr>
          <a:lstStyle/>
          <a:p>
            <a:r>
              <a:rPr lang="en-US" dirty="0" smtClean="0"/>
              <a:t>AZ2</a:t>
            </a:r>
            <a:endParaRPr lang="en-US" dirty="0"/>
          </a:p>
        </p:txBody>
      </p:sp>
      <p:sp>
        <p:nvSpPr>
          <p:cNvPr id="133" name="Can 83"/>
          <p:cNvSpPr/>
          <p:nvPr/>
        </p:nvSpPr>
        <p:spPr>
          <a:xfrm rot="16200000">
            <a:off x="4254570" y="2960062"/>
            <a:ext cx="192096" cy="74622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折角形 10"/>
          <p:cNvSpPr/>
          <p:nvPr/>
        </p:nvSpPr>
        <p:spPr>
          <a:xfrm>
            <a:off x="563183" y="4167935"/>
            <a:ext cx="497629" cy="675846"/>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dirty="0" smtClean="0"/>
              <a:t>依赖声明</a:t>
            </a:r>
            <a:endParaRPr lang="en-US" sz="1200" dirty="0"/>
          </a:p>
        </p:txBody>
      </p:sp>
      <p:sp>
        <p:nvSpPr>
          <p:cNvPr id="135" name="折角形 134"/>
          <p:cNvSpPr/>
          <p:nvPr/>
        </p:nvSpPr>
        <p:spPr>
          <a:xfrm>
            <a:off x="564841" y="5068343"/>
            <a:ext cx="497629" cy="675846"/>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dirty="0" smtClean="0"/>
              <a:t>部署模板</a:t>
            </a:r>
            <a:endParaRPr lang="en-US" sz="1200" dirty="0"/>
          </a:p>
        </p:txBody>
      </p:sp>
    </p:spTree>
    <p:extLst>
      <p:ext uri="{BB962C8B-B14F-4D97-AF65-F5344CB8AC3E}">
        <p14:creationId xmlns:p14="http://schemas.microsoft.com/office/powerpoint/2010/main" val="2864895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3"/>
          <p:cNvSpPr>
            <a:spLocks noGrp="1"/>
          </p:cNvSpPr>
          <p:nvPr>
            <p:ph type="title"/>
          </p:nvPr>
        </p:nvSpPr>
        <p:spPr/>
        <p:txBody>
          <a:bodyPr>
            <a:normAutofit/>
          </a:bodyPr>
          <a:lstStyle/>
          <a:p>
            <a:r>
              <a:rPr lang="zh-CN" altLang="en-US" sz="3200" dirty="0"/>
              <a:t>观察</a:t>
            </a:r>
            <a:endParaRPr lang="en-US" sz="3200" dirty="0"/>
          </a:p>
        </p:txBody>
      </p:sp>
      <p:sp>
        <p:nvSpPr>
          <p:cNvPr id="4" name="Content Placeholder 6"/>
          <p:cNvSpPr txBox="1">
            <a:spLocks/>
          </p:cNvSpPr>
          <p:nvPr/>
        </p:nvSpPr>
        <p:spPr>
          <a:xfrm>
            <a:off x="1567590" y="5181780"/>
            <a:ext cx="1566807" cy="1253603"/>
          </a:xfrm>
          <a:prstGeom prst="rect">
            <a:avLst/>
          </a:prstGeom>
          <a:blipFill>
            <a:blip r:embed="rId3"/>
            <a:stretch>
              <a:fillRect/>
            </a:stretch>
          </a:blip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a:buNone/>
            </a:pPr>
            <a:r>
              <a:rPr lang="zh-CN" altLang="en-US" sz="4400" smtClean="0">
                <a:solidFill>
                  <a:schemeClr val="bg1"/>
                </a:solidFill>
              </a:rPr>
              <a:t> </a:t>
            </a:r>
            <a:endParaRPr lang="en-US" sz="4400" dirty="0">
              <a:solidFill>
                <a:schemeClr val="bg1"/>
              </a:solidFill>
            </a:endParaRPr>
          </a:p>
        </p:txBody>
      </p:sp>
      <p:sp>
        <p:nvSpPr>
          <p:cNvPr id="5" name="Content Placeholder 7"/>
          <p:cNvSpPr txBox="1">
            <a:spLocks/>
          </p:cNvSpPr>
          <p:nvPr/>
        </p:nvSpPr>
        <p:spPr>
          <a:xfrm>
            <a:off x="5546768" y="5156615"/>
            <a:ext cx="1567193" cy="1253603"/>
          </a:xfrm>
          <a:prstGeom prst="rect">
            <a:avLst/>
          </a:prstGeom>
          <a:blipFill>
            <a:blip r:embed="rId4"/>
            <a:stretch>
              <a:fillRect/>
            </a:stretch>
          </a:blip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r>
              <a:rPr lang="zh-CN" altLang="en-US" sz="4400" smtClean="0">
                <a:solidFill>
                  <a:schemeClr val="accent1"/>
                </a:solidFill>
              </a:rPr>
              <a:t>  </a:t>
            </a:r>
            <a:endParaRPr lang="en-US" sz="4400" dirty="0">
              <a:solidFill>
                <a:schemeClr val="accent1"/>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052952561"/>
              </p:ext>
            </p:extLst>
          </p:nvPr>
        </p:nvGraphicFramePr>
        <p:xfrm>
          <a:off x="104930" y="1867749"/>
          <a:ext cx="9273434" cy="3256561"/>
        </p:xfrm>
        <a:graphic>
          <a:graphicData uri="http://schemas.openxmlformats.org/drawingml/2006/table">
            <a:tbl>
              <a:tblPr firstRow="1" bandRow="1">
                <a:tableStyleId>{2D5ABB26-0587-4C30-8999-92F81FD0307C}</a:tableStyleId>
              </a:tblPr>
              <a:tblGrid>
                <a:gridCol w="4636717"/>
                <a:gridCol w="4636717"/>
              </a:tblGrid>
              <a:tr h="465223">
                <a:tc>
                  <a:txBody>
                    <a:bodyPr/>
                    <a:lstStyle/>
                    <a:p>
                      <a:pPr marL="0" algn="l" defTabSz="457200" rtl="0" eaLnBrk="1" latinLnBrk="0" hangingPunct="1"/>
                      <a:r>
                        <a:rPr lang="zh-CN" altLang="en-US" sz="1800" b="1" strike="sngStrike" kern="1200" dirty="0" smtClean="0">
                          <a:solidFill>
                            <a:srgbClr val="A8B2B2"/>
                          </a:solidFill>
                          <a:latin typeface="HP Simplified" pitchFamily="34" charset="0"/>
                          <a:ea typeface="+mn-ea"/>
                          <a:cs typeface="+mn-cs"/>
                        </a:rPr>
                        <a:t>无法根据负载自动扩展</a:t>
                      </a:r>
                      <a:endParaRPr lang="en-US" sz="1800" b="1" strike="sngStrike" kern="1200" dirty="0">
                        <a:solidFill>
                          <a:srgbClr val="A8B2B2"/>
                        </a:solidFill>
                        <a:latin typeface="HP Simplified" pitchFamily="34"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rgbClr val="0096D6"/>
                          </a:solidFill>
                          <a:latin typeface="HP Simplified" pitchFamily="34" charset="0"/>
                          <a:ea typeface="+mn-ea"/>
                          <a:cs typeface="+mn-cs"/>
                        </a:rPr>
                        <a:t>自动，水平扩展</a:t>
                      </a:r>
                      <a:endParaRPr lang="en-US" sz="1800" b="1" kern="1200" dirty="0">
                        <a:solidFill>
                          <a:srgbClr val="0096D6"/>
                        </a:solidFill>
                        <a:latin typeface="HP Simplified" pitchFamily="34" charset="0"/>
                        <a:ea typeface="+mn-ea"/>
                        <a:cs typeface="+mn-cs"/>
                      </a:endParaRPr>
                    </a:p>
                  </a:txBody>
                  <a:tcPr/>
                </a:tc>
              </a:tr>
              <a:tr h="465223">
                <a:tc>
                  <a:txBody>
                    <a:bodyPr/>
                    <a:lstStyle/>
                    <a:p>
                      <a:pPr marL="0" algn="l" defTabSz="457200" rtl="0" eaLnBrk="1" latinLnBrk="0" hangingPunct="1"/>
                      <a:r>
                        <a:rPr lang="zh-CN" altLang="en-US" sz="1800" b="1" strike="sngStrike" kern="1200" dirty="0" smtClean="0">
                          <a:solidFill>
                            <a:srgbClr val="A8B2B2"/>
                          </a:solidFill>
                          <a:latin typeface="HP Simplified" pitchFamily="34" charset="0"/>
                          <a:ea typeface="+mn-ea"/>
                          <a:cs typeface="+mn-cs"/>
                        </a:rPr>
                        <a:t>应用模块牵一发而动全身</a:t>
                      </a:r>
                      <a:endParaRPr lang="en-US" sz="1800" b="1" strike="sngStrike" kern="1200" dirty="0">
                        <a:solidFill>
                          <a:srgbClr val="A8B2B2"/>
                        </a:solidFill>
                        <a:latin typeface="HP Simplified" pitchFamily="34"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800" b="1" dirty="0" smtClean="0">
                          <a:solidFill>
                            <a:srgbClr val="0096D6"/>
                          </a:solidFill>
                          <a:latin typeface="HP Simplified" pitchFamily="34" charset="0"/>
                        </a:rPr>
                        <a:t>应用由多个微服务组成，松耦合</a:t>
                      </a:r>
                      <a:endParaRPr lang="en-US" altLang="zh-CN" sz="1800" b="1" dirty="0" smtClean="0">
                        <a:solidFill>
                          <a:srgbClr val="0096D6"/>
                        </a:solidFill>
                        <a:latin typeface="HP Simplified" pitchFamily="34" charset="0"/>
                      </a:endParaRPr>
                    </a:p>
                  </a:txBody>
                  <a:tcPr/>
                </a:tc>
              </a:tr>
              <a:tr h="465223">
                <a:tc>
                  <a:txBody>
                    <a:bodyPr/>
                    <a:lstStyle/>
                    <a:p>
                      <a:r>
                        <a:rPr lang="zh-CN" altLang="en-US" sz="1800" b="1" strike="sngStrike" dirty="0" smtClean="0">
                          <a:solidFill>
                            <a:srgbClr val="A8B2B2"/>
                          </a:solidFill>
                          <a:latin typeface="HP Simplified" pitchFamily="34" charset="0"/>
                        </a:rPr>
                        <a:t>应用的恢复是靠人工的</a:t>
                      </a:r>
                      <a:r>
                        <a:rPr lang="zh-CN" altLang="en-US" sz="1800" b="1" dirty="0" smtClean="0">
                          <a:solidFill>
                            <a:srgbClr val="0096D6"/>
                          </a:solidFill>
                          <a:latin typeface="HP Simplified" pitchFamily="34" charset="0"/>
                        </a:rPr>
                        <a:t>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800" b="1" dirty="0" smtClean="0">
                          <a:solidFill>
                            <a:srgbClr val="0096D6"/>
                          </a:solidFill>
                          <a:latin typeface="HP Simplified" pitchFamily="34" charset="0"/>
                        </a:rPr>
                        <a:t>应用的恢复是自动化的 </a:t>
                      </a:r>
                      <a:endParaRPr lang="en-US" sz="1800" b="1" dirty="0" smtClean="0">
                        <a:solidFill>
                          <a:srgbClr val="0096D6"/>
                        </a:solidFill>
                        <a:latin typeface="HP Simplified" pitchFamily="34" charset="0"/>
                      </a:endParaRPr>
                    </a:p>
                  </a:txBody>
                  <a:tcPr/>
                </a:tc>
              </a:tr>
              <a:tr h="465223">
                <a:tc>
                  <a:txBody>
                    <a:bodyPr/>
                    <a:lstStyle/>
                    <a:p>
                      <a:r>
                        <a:rPr lang="zh-CN" altLang="en-US" sz="1800" b="1" strike="sngStrike" dirty="0" smtClean="0">
                          <a:solidFill>
                            <a:srgbClr val="A8B2B2"/>
                          </a:solidFill>
                          <a:latin typeface="HP Simplified" pitchFamily="34" charset="0"/>
                        </a:rPr>
                        <a:t>应用系统的物理环境可能会出现错误</a:t>
                      </a:r>
                      <a:r>
                        <a:rPr lang="zh-CN" altLang="en-US" sz="1800" b="1" dirty="0" smtClean="0">
                          <a:solidFill>
                            <a:srgbClr val="0096D6"/>
                          </a:solidFill>
                          <a:latin typeface="HP Simplified" pitchFamily="34" charset="0"/>
                        </a:rPr>
                        <a:t>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800" b="1" dirty="0" smtClean="0">
                          <a:solidFill>
                            <a:srgbClr val="0096D6"/>
                          </a:solidFill>
                          <a:latin typeface="HP Simplified" pitchFamily="34" charset="0"/>
                        </a:rPr>
                        <a:t>应用的物理环境的出错是可以接受的</a:t>
                      </a:r>
                      <a:endParaRPr lang="en-US" sz="1800" b="1" dirty="0" smtClean="0">
                        <a:solidFill>
                          <a:srgbClr val="0096D6"/>
                        </a:solidFill>
                        <a:latin typeface="HP Simplified" pitchFamily="34" charset="0"/>
                      </a:endParaRPr>
                    </a:p>
                  </a:txBody>
                  <a:tcPr/>
                </a:tc>
              </a:tr>
              <a:tr h="465223">
                <a:tc>
                  <a:txBody>
                    <a:bodyPr/>
                    <a:lstStyle/>
                    <a:p>
                      <a:r>
                        <a:rPr lang="zh-CN" altLang="en-US" sz="1800" b="1" strike="sngStrike" dirty="0" smtClean="0">
                          <a:solidFill>
                            <a:srgbClr val="A8B2B2"/>
                          </a:solidFill>
                          <a:latin typeface="HP Simplified" pitchFamily="34" charset="0"/>
                        </a:rPr>
                        <a:t>不遗余力的保障物理机的运转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800" b="1" dirty="0" smtClean="0">
                          <a:solidFill>
                            <a:srgbClr val="0096D6"/>
                          </a:solidFill>
                          <a:latin typeface="HP Simplified" pitchFamily="34" charset="0"/>
                        </a:rPr>
                        <a:t>物理机对应用不是那么重要</a:t>
                      </a:r>
                      <a:endParaRPr lang="en-US" sz="1800" b="1" dirty="0" smtClean="0">
                        <a:solidFill>
                          <a:srgbClr val="0096D6"/>
                        </a:solidFill>
                        <a:latin typeface="HP Simplified" pitchFamily="34" charset="0"/>
                      </a:endParaRPr>
                    </a:p>
                  </a:txBody>
                  <a:tcPr/>
                </a:tc>
              </a:tr>
              <a:tr h="465223">
                <a:tc>
                  <a:txBody>
                    <a:bodyPr/>
                    <a:lstStyle/>
                    <a:p>
                      <a:r>
                        <a:rPr lang="zh-CN" altLang="en-US" sz="1800" b="1" strike="sngStrike" dirty="0" smtClean="0">
                          <a:solidFill>
                            <a:srgbClr val="A8B2B2"/>
                          </a:solidFill>
                          <a:latin typeface="HP Simplified" pitchFamily="34" charset="0"/>
                        </a:rPr>
                        <a:t>物理机的宕机是一件特大事故！</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800" b="1" dirty="0" smtClean="0">
                          <a:solidFill>
                            <a:srgbClr val="0096D6"/>
                          </a:solidFill>
                          <a:latin typeface="HP Simplified" pitchFamily="34" charset="0"/>
                        </a:rPr>
                        <a:t>没什么大惊小怪的！</a:t>
                      </a:r>
                      <a:endParaRPr lang="en-US" altLang="zh-CN" sz="1800" b="1" dirty="0" smtClean="0">
                        <a:solidFill>
                          <a:srgbClr val="0096D6"/>
                        </a:solidFill>
                        <a:latin typeface="HP Simplified" pitchFamily="34" charset="0"/>
                      </a:endParaRPr>
                    </a:p>
                  </a:txBody>
                  <a:tcPr/>
                </a:tc>
              </a:tr>
              <a:tr h="465223">
                <a:tc>
                  <a:txBody>
                    <a:bodyPr/>
                    <a:lstStyle/>
                    <a:p>
                      <a:r>
                        <a:rPr lang="zh-CN" altLang="en-US" sz="1800" b="1" strike="sngStrike" dirty="0" smtClean="0">
                          <a:solidFill>
                            <a:srgbClr val="A8B2B2"/>
                          </a:solidFill>
                          <a:latin typeface="HP Simplified" pitchFamily="34" charset="0"/>
                        </a:rPr>
                        <a:t>积极备份数据以便应用环境出错时恢复</a:t>
                      </a:r>
                      <a:r>
                        <a:rPr lang="zh-CN" altLang="en-US" sz="1800" b="1" dirty="0" smtClean="0">
                          <a:solidFill>
                            <a:srgbClr val="0096D6"/>
                          </a:solidFill>
                          <a:latin typeface="HP Simplified" pitchFamily="34" charset="0"/>
                        </a:rPr>
                        <a:t>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800" b="1" dirty="0" smtClean="0">
                          <a:solidFill>
                            <a:srgbClr val="0096D6"/>
                          </a:solidFill>
                          <a:latin typeface="HP Simplified" pitchFamily="34" charset="0"/>
                        </a:rPr>
                        <a:t>设计</a:t>
                      </a:r>
                      <a:r>
                        <a:rPr lang="zh-CN" altLang="en-US" sz="1800" b="1" dirty="0" smtClean="0">
                          <a:solidFill>
                            <a:srgbClr val="0096D6"/>
                          </a:solidFill>
                          <a:latin typeface="HP Simplified" pitchFamily="34" charset="0"/>
                        </a:rPr>
                        <a:t>时要尽量避免数据恢复的必要</a:t>
                      </a:r>
                      <a:endParaRPr lang="en-US" sz="1800" b="1" dirty="0" smtClean="0">
                        <a:solidFill>
                          <a:srgbClr val="0096D6"/>
                        </a:solidFill>
                        <a:latin typeface="HP Simplified" pitchFamily="34" charset="0"/>
                      </a:endParaRPr>
                    </a:p>
                  </a:txBody>
                  <a:tcPr/>
                </a:tc>
              </a:tr>
            </a:tbl>
          </a:graphicData>
        </a:graphic>
      </p:graphicFrame>
    </p:spTree>
    <p:extLst>
      <p:ext uri="{BB962C8B-B14F-4D97-AF65-F5344CB8AC3E}">
        <p14:creationId xmlns:p14="http://schemas.microsoft.com/office/powerpoint/2010/main" val="4182002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对比</a:t>
            </a:r>
            <a:endParaRPr lang="en-US" sz="3200" dirty="0"/>
          </a:p>
        </p:txBody>
      </p:sp>
      <p:graphicFrame>
        <p:nvGraphicFramePr>
          <p:cNvPr id="4" name="Table 6"/>
          <p:cNvGraphicFramePr>
            <a:graphicFrameLocks noGrp="1"/>
          </p:cNvGraphicFramePr>
          <p:nvPr>
            <p:extLst>
              <p:ext uri="{D42A27DB-BD31-4B8C-83A1-F6EECF244321}">
                <p14:modId xmlns:p14="http://schemas.microsoft.com/office/powerpoint/2010/main" val="3894999601"/>
              </p:ext>
            </p:extLst>
          </p:nvPr>
        </p:nvGraphicFramePr>
        <p:xfrm>
          <a:off x="389468" y="1867242"/>
          <a:ext cx="8436709" cy="4259070"/>
        </p:xfrm>
        <a:graphic>
          <a:graphicData uri="http://schemas.openxmlformats.org/drawingml/2006/table">
            <a:tbl>
              <a:tblPr firstRow="1" bandRow="1">
                <a:tableStyleId>{5C22544A-7EE6-4342-B048-85BDC9FD1C3A}</a:tableStyleId>
              </a:tblPr>
              <a:tblGrid>
                <a:gridCol w="3708134"/>
                <a:gridCol w="4728575"/>
              </a:tblGrid>
              <a:tr h="332027">
                <a:tc>
                  <a:txBody>
                    <a:bodyPr/>
                    <a:lstStyle/>
                    <a:p>
                      <a:pPr algn="l"/>
                      <a:r>
                        <a:rPr lang="zh-CN" altLang="en-US" sz="2000" dirty="0" smtClean="0"/>
                        <a:t>传统应用</a:t>
                      </a:r>
                      <a:endParaRPr lang="en-US" sz="2000" dirty="0"/>
                    </a:p>
                  </a:txBody>
                  <a:tcPr marT="45732" marB="45732"/>
                </a:tc>
                <a:tc>
                  <a:txBody>
                    <a:bodyPr/>
                    <a:lstStyle/>
                    <a:p>
                      <a:pPr algn="l"/>
                      <a:r>
                        <a:rPr lang="zh-CN" altLang="en-US" sz="2000" dirty="0" smtClean="0"/>
                        <a:t>云原生应用</a:t>
                      </a:r>
                      <a:endParaRPr lang="en-US" sz="2000" dirty="0"/>
                    </a:p>
                  </a:txBody>
                  <a:tcPr marT="45732" marB="45732"/>
                </a:tc>
              </a:tr>
              <a:tr h="616984">
                <a:tc>
                  <a:txBody>
                    <a:bodyPr/>
                    <a:lstStyle/>
                    <a:p>
                      <a:pPr algn="l"/>
                      <a:r>
                        <a:rPr lang="zh-CN" altLang="en-US" sz="2000" dirty="0" smtClean="0"/>
                        <a:t>垂直扩展；硬件定义可靠性</a:t>
                      </a:r>
                      <a:endParaRPr lang="en-US" sz="2000" dirty="0"/>
                    </a:p>
                  </a:txBody>
                  <a:tcPr marT="45732" marB="45732" anchor="ctr"/>
                </a:tc>
                <a:tc>
                  <a:txBody>
                    <a:bodyPr/>
                    <a:lstStyle/>
                    <a:p>
                      <a:pPr algn="l"/>
                      <a:r>
                        <a:rPr lang="zh-CN" altLang="en-US" sz="2000" dirty="0" smtClean="0"/>
                        <a:t>水平扩展；应用设计消除对基础设施的依赖性</a:t>
                      </a:r>
                      <a:endParaRPr lang="en-US" altLang="zh-CN" sz="2000" dirty="0" smtClean="0"/>
                    </a:p>
                  </a:txBody>
                  <a:tcPr marT="45732" marB="45732" anchor="ctr"/>
                </a:tc>
              </a:tr>
              <a:tr h="616984">
                <a:tc>
                  <a:txBody>
                    <a:bodyPr/>
                    <a:lstStyle/>
                    <a:p>
                      <a:pPr algn="l"/>
                      <a:r>
                        <a:rPr lang="zh-CN" altLang="en-US" sz="2000" dirty="0" smtClean="0"/>
                        <a:t>虚拟化</a:t>
                      </a:r>
                      <a:endParaRPr lang="en-US" sz="2000" dirty="0"/>
                    </a:p>
                  </a:txBody>
                  <a:tcPr marT="45732" marB="45732" anchor="ctr"/>
                </a:tc>
                <a:tc>
                  <a:txBody>
                    <a:bodyPr/>
                    <a:lstStyle/>
                    <a:p>
                      <a:pPr algn="l"/>
                      <a:r>
                        <a:rPr lang="zh-CN" altLang="en-US" sz="2000" dirty="0" smtClean="0"/>
                        <a:t>轻量级运行环境（容器，进程，</a:t>
                      </a:r>
                      <a:r>
                        <a:rPr lang="en-US" altLang="zh-CN" sz="2000" dirty="0" err="1" smtClean="0"/>
                        <a:t>PaaS</a:t>
                      </a:r>
                      <a:r>
                        <a:rPr lang="zh-CN" altLang="en-US" sz="2000" dirty="0" smtClean="0"/>
                        <a:t>平台）</a:t>
                      </a:r>
                      <a:endParaRPr lang="en-US" altLang="zh-CN" sz="2000" dirty="0" smtClean="0"/>
                    </a:p>
                  </a:txBody>
                  <a:tcPr marT="45732" marB="45732" anchor="ctr"/>
                </a:tc>
              </a:tr>
              <a:tr h="616984">
                <a:tc>
                  <a:txBody>
                    <a:bodyPr/>
                    <a:lstStyle/>
                    <a:p>
                      <a:pPr algn="l"/>
                      <a:r>
                        <a:rPr lang="en-US" altLang="zh-CN" sz="2000" dirty="0" smtClean="0"/>
                        <a:t>3</a:t>
                      </a:r>
                      <a:r>
                        <a:rPr lang="zh-CN" altLang="en-US" sz="2000" dirty="0" smtClean="0"/>
                        <a:t>层架构，有状态，紧耦合</a:t>
                      </a:r>
                      <a:endParaRPr lang="en-US" altLang="zh-CN" sz="2000" dirty="0" smtClean="0"/>
                    </a:p>
                  </a:txBody>
                  <a:tcPr marT="45732" marB="45732" anchor="ctr"/>
                </a:tc>
                <a:tc>
                  <a:txBody>
                    <a:bodyPr/>
                    <a:lstStyle/>
                    <a:p>
                      <a:pPr algn="l"/>
                      <a:r>
                        <a:rPr lang="zh-CN" altLang="en-US" sz="2000" dirty="0" smtClean="0"/>
                        <a:t>松耦合，微服务，</a:t>
                      </a:r>
                      <a:r>
                        <a:rPr lang="en-US" altLang="zh-CN" sz="2000" dirty="0" smtClean="0"/>
                        <a:t>API</a:t>
                      </a:r>
                    </a:p>
                  </a:txBody>
                  <a:tcPr marT="45732" marB="45732" anchor="ctr"/>
                </a:tc>
              </a:tr>
              <a:tr h="616984">
                <a:tc>
                  <a:txBody>
                    <a:bodyPr/>
                    <a:lstStyle/>
                    <a:p>
                      <a:pPr algn="l"/>
                      <a:r>
                        <a:rPr lang="zh-CN" altLang="en-US" sz="2000" dirty="0" smtClean="0"/>
                        <a:t>对操作系统和虚机有察觉和依赖</a:t>
                      </a:r>
                      <a:endParaRPr lang="en-US" altLang="zh-CN" sz="2000" dirty="0" smtClean="0"/>
                    </a:p>
                  </a:txBody>
                  <a:tcPr marT="45732" marB="45732" anchor="ctr"/>
                </a:tc>
                <a:tc>
                  <a:txBody>
                    <a:bodyPr/>
                    <a:lstStyle/>
                    <a:p>
                      <a:pPr algn="l"/>
                      <a:r>
                        <a:rPr lang="zh-CN" altLang="en-US" sz="2000" dirty="0" smtClean="0"/>
                        <a:t>抽象于操作系统和虚机</a:t>
                      </a:r>
                      <a:endParaRPr lang="en-US" altLang="zh-CN" sz="2000" dirty="0" smtClean="0"/>
                    </a:p>
                  </a:txBody>
                  <a:tcPr marT="45732" marB="45732" anchor="ctr"/>
                </a:tc>
              </a:tr>
              <a:tr h="616984">
                <a:tc>
                  <a:txBody>
                    <a:bodyPr/>
                    <a:lstStyle/>
                    <a:p>
                      <a:pPr algn="l"/>
                      <a:r>
                        <a:rPr lang="zh-CN" altLang="en-US" sz="2000" dirty="0" smtClean="0"/>
                        <a:t>管理员控制</a:t>
                      </a:r>
                      <a:endParaRPr lang="en-US" sz="2000" dirty="0"/>
                    </a:p>
                  </a:txBody>
                  <a:tcPr marT="45732" marB="45732" anchor="ctr"/>
                </a:tc>
                <a:tc>
                  <a:txBody>
                    <a:bodyPr/>
                    <a:lstStyle/>
                    <a:p>
                      <a:pPr algn="l"/>
                      <a:r>
                        <a:rPr lang="zh-CN" altLang="en-US" sz="2000" dirty="0" smtClean="0"/>
                        <a:t>系统控制（自动扩展，自动配置，自动恢复）</a:t>
                      </a:r>
                      <a:endParaRPr lang="en-US" sz="2000" dirty="0"/>
                    </a:p>
                  </a:txBody>
                  <a:tcPr marT="45732" marB="45732" anchor="ctr"/>
                </a:tc>
              </a:tr>
              <a:tr h="441566">
                <a:tc>
                  <a:txBody>
                    <a:bodyPr/>
                    <a:lstStyle/>
                    <a:p>
                      <a:pPr algn="l"/>
                      <a:r>
                        <a:rPr lang="zh-CN" altLang="en-US" sz="2000" dirty="0" smtClean="0"/>
                        <a:t>瀑布式开发</a:t>
                      </a:r>
                      <a:r>
                        <a:rPr lang="en-US" sz="2000" baseline="0" dirty="0" smtClean="0">
                          <a:sym typeface="Wingdings" panose="05000000000000000000" pitchFamily="2" charset="2"/>
                        </a:rPr>
                        <a:t> </a:t>
                      </a:r>
                      <a:r>
                        <a:rPr lang="zh-CN" altLang="en-US" sz="2000" baseline="0" dirty="0" smtClean="0">
                          <a:sym typeface="Wingdings" panose="05000000000000000000" pitchFamily="2" charset="2"/>
                        </a:rPr>
                        <a:t>敏捷开发</a:t>
                      </a:r>
                      <a:endParaRPr lang="en-US" sz="2000" dirty="0"/>
                    </a:p>
                  </a:txBody>
                  <a:tcPr marT="45732" marB="45732" anchor="ctr"/>
                </a:tc>
                <a:tc>
                  <a:txBody>
                    <a:bodyPr/>
                    <a:lstStyle/>
                    <a:p>
                      <a:pPr algn="l"/>
                      <a:r>
                        <a:rPr lang="zh-CN" altLang="en-US" sz="2000" dirty="0" smtClean="0"/>
                        <a:t>敏捷开发</a:t>
                      </a:r>
                      <a:r>
                        <a:rPr lang="en-US" sz="2000" dirty="0" smtClean="0">
                          <a:sym typeface="Wingdings" panose="05000000000000000000" pitchFamily="2" charset="2"/>
                        </a:rPr>
                        <a:t> </a:t>
                      </a:r>
                      <a:r>
                        <a:rPr lang="zh-CN" altLang="en-US" sz="2000" dirty="0" smtClean="0">
                          <a:sym typeface="Wingdings" panose="05000000000000000000" pitchFamily="2" charset="2"/>
                        </a:rPr>
                        <a:t>持续集成，持续部署</a:t>
                      </a:r>
                      <a:r>
                        <a:rPr lang="en-US" sz="2000" dirty="0" smtClean="0">
                          <a:sym typeface="Wingdings" panose="05000000000000000000" pitchFamily="2" charset="2"/>
                        </a:rPr>
                        <a:t>, </a:t>
                      </a:r>
                      <a:r>
                        <a:rPr lang="en-US" sz="2000" dirty="0" err="1" smtClean="0">
                          <a:sym typeface="Wingdings" panose="05000000000000000000" pitchFamily="2" charset="2"/>
                        </a:rPr>
                        <a:t>DevOps</a:t>
                      </a:r>
                      <a:endParaRPr lang="en-US" sz="2000" dirty="0"/>
                    </a:p>
                  </a:txBody>
                  <a:tcPr marT="45732" marB="45732" anchor="ctr"/>
                </a:tc>
              </a:tr>
            </a:tbl>
          </a:graphicData>
        </a:graphic>
      </p:graphicFrame>
    </p:spTree>
    <p:extLst>
      <p:ext uri="{BB962C8B-B14F-4D97-AF65-F5344CB8AC3E}">
        <p14:creationId xmlns:p14="http://schemas.microsoft.com/office/powerpoint/2010/main" val="3305960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err="1" smtClean="0"/>
              <a:t>Cloud</a:t>
            </a:r>
            <a:r>
              <a:rPr lang="en-US" altLang="zh-CN" sz="3200" dirty="0" err="1"/>
              <a:t>S</a:t>
            </a:r>
            <a:r>
              <a:rPr lang="en-US" sz="3200" dirty="0" err="1" smtClean="0"/>
              <a:t>tack</a:t>
            </a:r>
            <a:endParaRPr lang="en-US" sz="3200" dirty="0"/>
          </a:p>
        </p:txBody>
      </p:sp>
      <p:sp>
        <p:nvSpPr>
          <p:cNvPr id="3" name="内容占位符 2"/>
          <p:cNvSpPr>
            <a:spLocks noGrp="1"/>
          </p:cNvSpPr>
          <p:nvPr>
            <p:ph idx="1"/>
          </p:nvPr>
        </p:nvSpPr>
        <p:spPr/>
        <p:txBody>
          <a:bodyPr/>
          <a:lstStyle/>
          <a:p>
            <a:endParaRPr lang="en-US"/>
          </a:p>
        </p:txBody>
      </p:sp>
      <p:pic>
        <p:nvPicPr>
          <p:cNvPr id="3074" name="Picture 2" descr="https://cwiki.apache.org/confluence/download/attachments/29687953/image2012-4-27%2012-43-50.png?version=1&amp;modificationDate=1342271934000&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55" y="1417639"/>
            <a:ext cx="8477250" cy="493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8902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WArfLVVdUKvzWWXpbNLS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AJleWL9d0quLT6kT2Qyc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lkmnnHGLUeqFr61BRMgjA"/>
</p:tagLst>
</file>

<file path=ppt/theme/theme1.xml><?xml version="1.0" encoding="utf-8"?>
<a:theme xmlns:a="http://schemas.openxmlformats.org/drawingml/2006/main" name="自定义设计">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HP_PPT_Standard_16x9_EN">
  <a:themeElements>
    <a:clrScheme name="HP PowerPoint 2014">
      <a:dk1>
        <a:sysClr val="windowText" lastClr="000000"/>
      </a:dk1>
      <a:lt1>
        <a:sysClr val="window" lastClr="FFFFFF"/>
      </a:lt1>
      <a:dk2>
        <a:srgbClr val="0096D6"/>
      </a:dk2>
      <a:lt2>
        <a:srgbClr val="E5E8E8"/>
      </a:lt2>
      <a:accent1>
        <a:srgbClr val="0096D6"/>
      </a:accent1>
      <a:accent2>
        <a:srgbClr val="F05332"/>
      </a:accent2>
      <a:accent3>
        <a:srgbClr val="822980"/>
      </a:accent3>
      <a:accent4>
        <a:srgbClr val="87898B"/>
      </a:accent4>
      <a:accent5>
        <a:srgbClr val="B9B8BB"/>
      </a:accent5>
      <a:accent6>
        <a:srgbClr val="008B2B"/>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3.xml><?xml version="1.0" encoding="utf-8"?>
<a:theme xmlns:a="http://schemas.openxmlformats.org/drawingml/2006/main" name="5_HP_PPT_Standard_16x9_EN">
  <a:themeElements>
    <a:clrScheme name="HP PowerPoint 2014">
      <a:dk1>
        <a:sysClr val="windowText" lastClr="000000"/>
      </a:dk1>
      <a:lt1>
        <a:sysClr val="window" lastClr="FFFFFF"/>
      </a:lt1>
      <a:dk2>
        <a:srgbClr val="0096D6"/>
      </a:dk2>
      <a:lt2>
        <a:srgbClr val="E5E8E8"/>
      </a:lt2>
      <a:accent1>
        <a:srgbClr val="0096D6"/>
      </a:accent1>
      <a:accent2>
        <a:srgbClr val="F05332"/>
      </a:accent2>
      <a:accent3>
        <a:srgbClr val="822980"/>
      </a:accent3>
      <a:accent4>
        <a:srgbClr val="87898B"/>
      </a:accent4>
      <a:accent5>
        <a:srgbClr val="B9B8BB"/>
      </a:accent5>
      <a:accent6>
        <a:srgbClr val="008B2B"/>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4.xml><?xml version="1.0" encoding="utf-8"?>
<a:theme xmlns:a="http://schemas.openxmlformats.org/drawingml/2006/main" name="HP_PPT_Standard_16x9_EN">
  <a:themeElements>
    <a:clrScheme name="HP PowerPoint 2014">
      <a:dk1>
        <a:sysClr val="windowText" lastClr="000000"/>
      </a:dk1>
      <a:lt1>
        <a:sysClr val="window" lastClr="FFFFFF"/>
      </a:lt1>
      <a:dk2>
        <a:srgbClr val="0096D6"/>
      </a:dk2>
      <a:lt2>
        <a:srgbClr val="E5E8E8"/>
      </a:lt2>
      <a:accent1>
        <a:srgbClr val="0096D6"/>
      </a:accent1>
      <a:accent2>
        <a:srgbClr val="F05332"/>
      </a:accent2>
      <a:accent3>
        <a:srgbClr val="822980"/>
      </a:accent3>
      <a:accent4>
        <a:srgbClr val="87898B"/>
      </a:accent4>
      <a:accent5>
        <a:srgbClr val="B9B8BB"/>
      </a:accent5>
      <a:accent6>
        <a:srgbClr val="008B2B"/>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5.xml><?xml version="1.0" encoding="utf-8"?>
<a:theme xmlns:a="http://schemas.openxmlformats.org/drawingml/2006/main" name="1_HP_PPT_Standard_16x9_EN">
  <a:themeElements>
    <a:clrScheme name="HP PowerPoint 2014">
      <a:dk1>
        <a:sysClr val="windowText" lastClr="000000"/>
      </a:dk1>
      <a:lt1>
        <a:sysClr val="window" lastClr="FFFFFF"/>
      </a:lt1>
      <a:dk2>
        <a:srgbClr val="0096D6"/>
      </a:dk2>
      <a:lt2>
        <a:srgbClr val="E5E8E8"/>
      </a:lt2>
      <a:accent1>
        <a:srgbClr val="0096D6"/>
      </a:accent1>
      <a:accent2>
        <a:srgbClr val="F05332"/>
      </a:accent2>
      <a:accent3>
        <a:srgbClr val="822980"/>
      </a:accent3>
      <a:accent4>
        <a:srgbClr val="87898B"/>
      </a:accent4>
      <a:accent5>
        <a:srgbClr val="B9B8BB"/>
      </a:accent5>
      <a:accent6>
        <a:srgbClr val="008B2B"/>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6.xml><?xml version="1.0" encoding="utf-8"?>
<a:theme xmlns:a="http://schemas.openxmlformats.org/drawingml/2006/main" name="HP_PPT_Standard_template_16x9_Jan2013">
  <a:themeElements>
    <a:clrScheme name="Custom 214">
      <a:dk1>
        <a:sysClr val="windowText" lastClr="000000"/>
      </a:dk1>
      <a:lt1>
        <a:sysClr val="window" lastClr="FFFFFF"/>
      </a:lt1>
      <a:dk2>
        <a:srgbClr val="0096D6"/>
      </a:dk2>
      <a:lt2>
        <a:srgbClr val="E5E8E8"/>
      </a:lt2>
      <a:accent1>
        <a:srgbClr val="0096D6"/>
      </a:accent1>
      <a:accent2>
        <a:srgbClr val="F05332"/>
      </a:accent2>
      <a:accent3>
        <a:srgbClr val="822980"/>
      </a:accent3>
      <a:accent4>
        <a:srgbClr val="87898B"/>
      </a:accent4>
      <a:accent5>
        <a:srgbClr val="B9B8BB"/>
      </a:accent5>
      <a:accent6>
        <a:srgbClr val="008B2B"/>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3853</TotalTime>
  <Words>4656</Words>
  <Application>Microsoft Office PowerPoint</Application>
  <PresentationFormat>全屏显示(4:3)</PresentationFormat>
  <Paragraphs>539</Paragraphs>
  <Slides>31</Slides>
  <Notes>22</Notes>
  <HiddenSlides>0</HiddenSlides>
  <MMClips>0</MMClips>
  <ScaleCrop>false</ScaleCrop>
  <HeadingPairs>
    <vt:vector size="8" baseType="variant">
      <vt:variant>
        <vt:lpstr>已用的字体</vt:lpstr>
      </vt:variant>
      <vt:variant>
        <vt:i4>7</vt:i4>
      </vt:variant>
      <vt:variant>
        <vt:lpstr>主题</vt:lpstr>
      </vt:variant>
      <vt:variant>
        <vt:i4>6</vt:i4>
      </vt:variant>
      <vt:variant>
        <vt:lpstr>嵌入 OLE 服务器</vt:lpstr>
      </vt:variant>
      <vt:variant>
        <vt:i4>1</vt:i4>
      </vt:variant>
      <vt:variant>
        <vt:lpstr>幻灯片标题</vt:lpstr>
      </vt:variant>
      <vt:variant>
        <vt:i4>31</vt:i4>
      </vt:variant>
    </vt:vector>
  </HeadingPairs>
  <TitlesOfParts>
    <vt:vector size="45" baseType="lpstr">
      <vt:lpstr>Lucida Grande</vt:lpstr>
      <vt:lpstr>MS PGothic</vt:lpstr>
      <vt:lpstr>宋体</vt:lpstr>
      <vt:lpstr>Arial</vt:lpstr>
      <vt:lpstr>Calibri</vt:lpstr>
      <vt:lpstr>HP Simplified</vt:lpstr>
      <vt:lpstr>Wingdings</vt:lpstr>
      <vt:lpstr>自定义设计</vt:lpstr>
      <vt:lpstr>4_HP_PPT_Standard_16x9_EN</vt:lpstr>
      <vt:lpstr>5_HP_PPT_Standard_16x9_EN</vt:lpstr>
      <vt:lpstr>HP_PPT_Standard_16x9_EN</vt:lpstr>
      <vt:lpstr>1_HP_PPT_Standard_16x9_EN</vt:lpstr>
      <vt:lpstr>HP_PPT_Standard_template_16x9_Jan2013</vt:lpstr>
      <vt:lpstr>Visio</vt:lpstr>
      <vt:lpstr>PowerPoint 演示文稿</vt:lpstr>
      <vt:lpstr>改变</vt:lpstr>
      <vt:lpstr>WHAT</vt:lpstr>
      <vt:lpstr>传统应用</vt:lpstr>
      <vt:lpstr>观察</vt:lpstr>
      <vt:lpstr>云原生应用</vt:lpstr>
      <vt:lpstr>观察</vt:lpstr>
      <vt:lpstr>对比</vt:lpstr>
      <vt:lpstr>CloudStack</vt:lpstr>
      <vt:lpstr>Openstack</vt:lpstr>
      <vt:lpstr>How</vt:lpstr>
      <vt:lpstr>传统应用，如何迁移到云的平台</vt:lpstr>
      <vt:lpstr>从传统应用到云原生应用的重构之一</vt:lpstr>
      <vt:lpstr>从传统应用到云原生应用的重构之二</vt:lpstr>
      <vt:lpstr>案例分析</vt:lpstr>
      <vt:lpstr>PowerPoint 演示文稿</vt:lpstr>
      <vt:lpstr>总结</vt:lpstr>
      <vt:lpstr>With What</vt:lpstr>
      <vt:lpstr>传统的程序员工作模式</vt:lpstr>
      <vt:lpstr>云原生应用的程序员工作模式</vt:lpstr>
      <vt:lpstr>HP Helion 平台软件：集成的IaaS和PaaS</vt:lpstr>
      <vt:lpstr>Helion Openstack 以云原生应用为中心</vt:lpstr>
      <vt:lpstr>  HP Helion开发者平台 支持原生应用的开发</vt:lpstr>
      <vt:lpstr>惠普Helion开发者平台架构</vt:lpstr>
      <vt:lpstr>应用生命周期管理</vt:lpstr>
      <vt:lpstr>管理应用服务：Trove</vt:lpstr>
      <vt:lpstr>演示</vt:lpstr>
      <vt:lpstr>管理员视图</vt:lpstr>
      <vt:lpstr>开发者视图</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dido du</dc:creator>
  <cp:lastModifiedBy>Liu, Yankai</cp:lastModifiedBy>
  <cp:revision>331</cp:revision>
  <dcterms:created xsi:type="dcterms:W3CDTF">2014-03-12T03:26:46Z</dcterms:created>
  <dcterms:modified xsi:type="dcterms:W3CDTF">2015-04-23T13:42:02Z</dcterms:modified>
</cp:coreProperties>
</file>