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  <p:sldMasterId id="2147483723" r:id="rId2"/>
    <p:sldMasterId id="2147483735" r:id="rId3"/>
    <p:sldMasterId id="2147483747" r:id="rId4"/>
  </p:sldMasterIdLst>
  <p:notesMasterIdLst>
    <p:notesMasterId r:id="rId32"/>
  </p:notesMasterIdLst>
  <p:sldIdLst>
    <p:sldId id="308" r:id="rId5"/>
    <p:sldId id="386" r:id="rId6"/>
    <p:sldId id="385" r:id="rId7"/>
    <p:sldId id="343" r:id="rId8"/>
    <p:sldId id="345" r:id="rId9"/>
    <p:sldId id="344" r:id="rId10"/>
    <p:sldId id="378" r:id="rId11"/>
    <p:sldId id="362" r:id="rId12"/>
    <p:sldId id="368" r:id="rId13"/>
    <p:sldId id="391" r:id="rId14"/>
    <p:sldId id="392" r:id="rId15"/>
    <p:sldId id="390" r:id="rId16"/>
    <p:sldId id="369" r:id="rId17"/>
    <p:sldId id="399" r:id="rId18"/>
    <p:sldId id="366" r:id="rId19"/>
    <p:sldId id="367" r:id="rId20"/>
    <p:sldId id="372" r:id="rId21"/>
    <p:sldId id="371" r:id="rId22"/>
    <p:sldId id="400" r:id="rId23"/>
    <p:sldId id="401" r:id="rId24"/>
    <p:sldId id="402" r:id="rId25"/>
    <p:sldId id="388" r:id="rId26"/>
    <p:sldId id="348" r:id="rId27"/>
    <p:sldId id="356" r:id="rId28"/>
    <p:sldId id="384" r:id="rId29"/>
    <p:sldId id="394" r:id="rId30"/>
    <p:sldId id="312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henfei LI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C3DD"/>
    <a:srgbClr val="AF1634"/>
    <a:srgbClr val="AF1844"/>
    <a:srgbClr val="000000"/>
    <a:srgbClr val="FAFAFA"/>
    <a:srgbClr val="B6B6B6"/>
    <a:srgbClr val="9E0404"/>
    <a:srgbClr val="DF8787"/>
    <a:srgbClr val="9E0505"/>
    <a:srgbClr val="00A2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5" autoAdjust="0"/>
    <p:restoredTop sz="95847" autoAdjust="0"/>
  </p:normalViewPr>
  <p:slideViewPr>
    <p:cSldViewPr>
      <p:cViewPr>
        <p:scale>
          <a:sx n="100" d="100"/>
          <a:sy n="100" d="100"/>
        </p:scale>
        <p:origin x="-1920" y="-144"/>
      </p:cViewPr>
      <p:guideLst>
        <p:guide orient="horz" pos="1620"/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printerSettings" Target="printerSettings/printerSettings1.bin"/><Relationship Id="rId34" Type="http://schemas.openxmlformats.org/officeDocument/2006/relationships/commentAuthors" Target="commentAuthors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3DE37-43F7-4604-816C-F893C41AD182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5AA32-727F-4FBA-A354-574E5A5F1E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159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183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568"/>
            <a:ext cx="6858000" cy="165523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02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3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10267"/>
            <a:ext cx="7886700" cy="285326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8934"/>
            <a:ext cx="7886700" cy="15007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99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6684"/>
            <a:ext cx="386715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6684"/>
            <a:ext cx="386715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25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6185"/>
            <a:ext cx="7886700" cy="1325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680634"/>
            <a:ext cx="3868737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2506133"/>
            <a:ext cx="3868737" cy="368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0634"/>
            <a:ext cx="3887788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6133"/>
            <a:ext cx="3887788" cy="368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13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64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97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52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72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31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6185"/>
            <a:ext cx="1971675" cy="58102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366185"/>
            <a:ext cx="5762625" cy="58102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85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183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568"/>
            <a:ext cx="6858000" cy="165523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04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86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10267"/>
            <a:ext cx="7886700" cy="285326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8934"/>
            <a:ext cx="7886700" cy="15007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45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6684"/>
            <a:ext cx="386715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6684"/>
            <a:ext cx="386715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70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6185"/>
            <a:ext cx="7886700" cy="1325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680634"/>
            <a:ext cx="3868737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2506133"/>
            <a:ext cx="3868737" cy="368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0634"/>
            <a:ext cx="3887788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6133"/>
            <a:ext cx="3887788" cy="368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14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89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81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55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59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760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6185"/>
            <a:ext cx="1971675" cy="58102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366185"/>
            <a:ext cx="5762625" cy="58102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55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183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568"/>
            <a:ext cx="6858000" cy="165523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4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01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10267"/>
            <a:ext cx="7886700" cy="285326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8934"/>
            <a:ext cx="7886700" cy="15007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15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6684"/>
            <a:ext cx="386715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6684"/>
            <a:ext cx="386715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64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6185"/>
            <a:ext cx="7886700" cy="1325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680634"/>
            <a:ext cx="3868737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2506133"/>
            <a:ext cx="3868737" cy="368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0634"/>
            <a:ext cx="3887788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6133"/>
            <a:ext cx="3887788" cy="368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65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27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75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959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44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88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6185"/>
            <a:ext cx="1971675" cy="58102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366185"/>
            <a:ext cx="5762625" cy="58102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94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183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568"/>
            <a:ext cx="6858000" cy="165523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858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479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10267"/>
            <a:ext cx="7886700" cy="285326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8934"/>
            <a:ext cx="7886700" cy="150071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3701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6684"/>
            <a:ext cx="386715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6684"/>
            <a:ext cx="3867150" cy="434974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422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6185"/>
            <a:ext cx="7886700" cy="1325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9" y="1680634"/>
            <a:ext cx="3868737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9" y="2506133"/>
            <a:ext cx="3868737" cy="368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0634"/>
            <a:ext cx="3887788" cy="8255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6133"/>
            <a:ext cx="3887788" cy="3683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4902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310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5788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410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9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8485"/>
            <a:ext cx="4629150" cy="48725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9" y="2057400"/>
            <a:ext cx="2949575" cy="381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953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4177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366185"/>
            <a:ext cx="1971675" cy="581024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366185"/>
            <a:ext cx="5762625" cy="581024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969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6185"/>
            <a:ext cx="78867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6684"/>
            <a:ext cx="78867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F96F4D-AB37-479B-99B3-67D2F0F08D57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200C4-69F5-46BE-9BDA-9D535A9349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838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6185"/>
            <a:ext cx="78867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6684"/>
            <a:ext cx="78867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4CF78-8666-43AE-B586-D19D425D7E2E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60626-413E-408A-ADDC-ACA5732DF6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214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6185"/>
            <a:ext cx="78867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6684"/>
            <a:ext cx="78867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D9DB-E2BC-45C3-978F-68BA62F9574B}" type="datetimeFigureOut">
              <a:rPr lang="zh-CN" altLang="en-US" smtClean="0"/>
              <a:t>15-4-24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53A34-ADEB-4918-B89F-D8BF75565E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56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6185"/>
            <a:ext cx="7886700" cy="13250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6684"/>
            <a:ext cx="78867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4CF78-8666-43AE-B586-D19D425D7E2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15-4-24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60626-413E-408A-ADDC-ACA5732DF6D1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649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18.xml"/><Relationship Id="rId3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18.xml"/><Relationship Id="rId3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jpe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18.xml"/><Relationship Id="rId3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18.xml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619672" y="2564904"/>
            <a:ext cx="618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600" noProof="0" dirty="0" smtClean="0">
                <a:solidFill>
                  <a:sysClr val="window" lastClr="FFFFFF"/>
                </a:solidFill>
                <a:latin typeface="Microsoft YaHei"/>
                <a:ea typeface="Microsoft YaHei"/>
                <a:cs typeface="Microsoft YaHei"/>
              </a:rPr>
              <a:t>分钟级故障恢复的高可用保障</a:t>
            </a:r>
            <a:endParaRPr kumimoji="1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6" name="文本框 7"/>
          <p:cNvSpPr txBox="1"/>
          <p:nvPr/>
        </p:nvSpPr>
        <p:spPr>
          <a:xfrm>
            <a:off x="1835696" y="3717032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1" lang="zh-CN" altLang="en-US" b="1" dirty="0" smtClean="0">
                <a:solidFill>
                  <a:sysClr val="window" lastClr="FFFFFF"/>
                </a:solidFill>
                <a:latin typeface="Microsoft YaHei"/>
                <a:ea typeface="Microsoft YaHei"/>
                <a:cs typeface="Microsoft YaHei"/>
              </a:rPr>
              <a:t>梁耀斌  </a:t>
            </a:r>
          </a:p>
          <a:p>
            <a:pPr lvl="0" algn="ctr">
              <a:defRPr/>
            </a:pPr>
            <a:r>
              <a:rPr kumimoji="1" lang="en-US" altLang="zh-CN" dirty="0" err="1" smtClean="0">
                <a:solidFill>
                  <a:sysClr val="window" lastClr="FFFFFF"/>
                </a:solidFill>
                <a:latin typeface="Microsoft YaHei"/>
                <a:ea typeface="Microsoft YaHei"/>
                <a:cs typeface="Microsoft YaHei"/>
              </a:rPr>
              <a:t>QCon</a:t>
            </a:r>
            <a:r>
              <a:rPr kumimoji="1" lang="en-US" altLang="zh-CN" dirty="0" smtClean="0">
                <a:solidFill>
                  <a:sysClr val="window" lastClr="FFFFFF"/>
                </a:solidFill>
                <a:latin typeface="Microsoft YaHei"/>
                <a:ea typeface="Microsoft YaHei"/>
                <a:cs typeface="Microsoft YaHei"/>
              </a:rPr>
              <a:t>/2015</a:t>
            </a:r>
            <a:r>
              <a:rPr kumimoji="1" lang="en-US" altLang="en-US" dirty="0">
                <a:solidFill>
                  <a:sysClr val="window" lastClr="FFFFFF"/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kumimoji="1" lang="en-US" altLang="zh-CN" dirty="0" smtClean="0">
                <a:solidFill>
                  <a:sysClr val="window" lastClr="FFFFFF"/>
                </a:solidFill>
                <a:latin typeface="Microsoft YaHei"/>
                <a:ea typeface="Microsoft YaHei"/>
                <a:cs typeface="Microsoft YaHei"/>
              </a:rPr>
              <a:t>04</a:t>
            </a:r>
            <a:r>
              <a:rPr kumimoji="1" lang="zh-CN" altLang="en-US" dirty="0" smtClean="0">
                <a:solidFill>
                  <a:sysClr val="window" lastClr="FFFFFF"/>
                </a:solidFill>
                <a:latin typeface="Microsoft YaHei"/>
                <a:ea typeface="Microsoft YaHei"/>
                <a:cs typeface="Microsoft YaHei"/>
              </a:rPr>
              <a:t> </a:t>
            </a:r>
            <a:endParaRPr kumimoji="1" lang="zh-CN" altLang="en-US" sz="180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34560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573"/>
    </mc:Choice>
    <mc:Fallback xmlns="">
      <p:transition xmlns:p14="http://schemas.microsoft.com/office/powerpoint/2010/main" spd="slow" advTm="4057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两个例子：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sz="20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r>
              <a:rPr lang="zh-CN" altLang="zh-CN" dirty="0">
                <a:latin typeface="微软雅黑"/>
                <a:ea typeface="微软雅黑"/>
                <a:cs typeface="微软雅黑"/>
              </a:rPr>
              <a:t>2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011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上半年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Gmail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正常运行时间超过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99.99%</a:t>
            </a: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r>
              <a:rPr lang="en-US" altLang="zh-CN" dirty="0" smtClean="0">
                <a:latin typeface="微软雅黑"/>
                <a:ea typeface="微软雅黑"/>
                <a:cs typeface="微软雅黑"/>
              </a:rPr>
              <a:t>2013</a:t>
            </a: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年微博平台核心服务接口的可用性指标：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全年平均接口请求性能</a:t>
            </a:r>
            <a:r>
              <a:rPr lang="zh-CN" altLang="zh-CN" dirty="0" smtClean="0">
                <a:latin typeface="微软雅黑"/>
                <a:ea typeface="微软雅黑"/>
                <a:cs typeface="微软雅黑"/>
              </a:rPr>
              <a:t>&lt;</a:t>
            </a:r>
            <a:r>
              <a:rPr lang="en-US" altLang="zh-CN" dirty="0" smtClean="0">
                <a:latin typeface="微软雅黑"/>
                <a:ea typeface="微软雅黑"/>
                <a:cs typeface="微软雅黑"/>
              </a:rPr>
              <a:t>100ms</a:t>
            </a: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的比例为</a:t>
            </a:r>
            <a:r>
              <a:rPr lang="en-US" altLang="zh-CN" dirty="0" smtClean="0">
                <a:latin typeface="微软雅黑"/>
                <a:ea typeface="微软雅黑"/>
                <a:cs typeface="微软雅黑"/>
              </a:rPr>
              <a:t>99</a:t>
            </a: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.</a:t>
            </a:r>
            <a:r>
              <a:rPr lang="en-US" altLang="zh-CN" dirty="0" smtClean="0">
                <a:latin typeface="微软雅黑"/>
                <a:ea typeface="微软雅黑"/>
                <a:cs typeface="微软雅黑"/>
              </a:rPr>
              <a:t>991%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1392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715"/>
    </mc:Choice>
    <mc:Fallback xmlns="">
      <p:transition xmlns:p14="http://schemas.microsoft.com/office/powerpoint/2010/main" spd="slow" advTm="13271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衡量系统可用性的指标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服务平均无故障时间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MTBF</a:t>
            </a: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服务平均恢复时间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MTTR</a:t>
            </a: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可用性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=(</a:t>
            </a:r>
            <a:r>
              <a:rPr lang="en-US" altLang="zh-CN" sz="2400" dirty="0">
                <a:latin typeface="微软雅黑"/>
                <a:ea typeface="微软雅黑"/>
                <a:cs typeface="微软雅黑"/>
              </a:rPr>
              <a:t>MTBF/</a:t>
            </a: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(</a:t>
            </a:r>
            <a:r>
              <a:rPr lang="en-US" altLang="zh-CN" sz="2400" dirty="0">
                <a:latin typeface="微软雅黑"/>
                <a:ea typeface="微软雅黑"/>
                <a:cs typeface="微软雅黑"/>
              </a:rPr>
              <a:t>MTBF+MTTR)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)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*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100%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	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6616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842"/>
    </mc:Choice>
    <mc:Fallback xmlns="">
      <p:transition xmlns:p14="http://schemas.microsoft.com/office/powerpoint/2010/main" spd="slow" advTm="898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常常碰到的场景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场景一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1628800"/>
            <a:ext cx="4279245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2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251"/>
    </mc:Choice>
    <mc:Fallback xmlns="">
      <p:transition xmlns:p14="http://schemas.microsoft.com/office/powerpoint/2010/main" spd="slow" advTm="5825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常常碰到的场景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场景二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" name="图片 1" descr="e0a3e0e25231fe333077f27c3893af8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28800"/>
            <a:ext cx="4300573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359"/>
    </mc:Choice>
    <mc:Fallback xmlns="">
      <p:transition xmlns:p14="http://schemas.microsoft.com/office/powerpoint/2010/main" spd="slow" advTm="4735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常常碰到的场景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场景三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628800"/>
            <a:ext cx="4340670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9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712"/>
    </mc:Choice>
    <mc:Fallback xmlns="">
      <p:transition xmlns:p14="http://schemas.microsoft.com/office/powerpoint/2010/main" spd="slow" advTm="1747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解决系统可用性的手段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减少故障出现次数</a:t>
            </a:r>
          </a:p>
          <a:p>
            <a:pPr marL="0" indent="0">
              <a:buNone/>
            </a:pPr>
            <a:r>
              <a:rPr lang="en-US" altLang="en-US" sz="2400" dirty="0">
                <a:latin typeface="微软雅黑"/>
                <a:ea typeface="微软雅黑"/>
                <a:cs typeface="微软雅黑"/>
              </a:rPr>
              <a:t>	</a:t>
            </a: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——不出问题</a:t>
            </a:r>
          </a:p>
          <a:p>
            <a:pPr>
              <a:buFont typeface="Wingdings" charset="2"/>
              <a:buChar char="u"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缩短故障处理时间</a:t>
            </a:r>
          </a:p>
          <a:p>
            <a:pPr marL="0" indent="0">
              <a:buNone/>
            </a:pPr>
            <a:r>
              <a:rPr lang="en-US" altLang="zh-CN" sz="2400" dirty="0">
                <a:latin typeface="微软雅黑"/>
                <a:ea typeface="微软雅黑"/>
                <a:cs typeface="微软雅黑"/>
              </a:rPr>
              <a:t>	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尽快解决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五角星 3"/>
          <p:cNvSpPr/>
          <p:nvPr/>
        </p:nvSpPr>
        <p:spPr>
          <a:xfrm>
            <a:off x="3419872" y="2276872"/>
            <a:ext cx="648072" cy="648072"/>
          </a:xfrm>
          <a:prstGeom prst="star5">
            <a:avLst/>
          </a:prstGeom>
          <a:solidFill>
            <a:schemeClr val="tx1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19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316"/>
    </mc:Choice>
    <mc:Fallback xmlns="">
      <p:transition xmlns:p14="http://schemas.microsoft.com/office/powerpoint/2010/main" spd="slow" advTm="12731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>
                <a:latin typeface="微软雅黑"/>
                <a:ea typeface="微软雅黑"/>
                <a:cs typeface="微软雅黑"/>
              </a:rPr>
              <a:t>天下</a:t>
            </a: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武功</a:t>
            </a: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唯</a:t>
            </a:r>
            <a:r>
              <a:rPr lang="en-US" altLang="en-US" dirty="0">
                <a:latin typeface="微软雅黑"/>
                <a:ea typeface="微软雅黑"/>
                <a:cs typeface="微软雅黑"/>
              </a:rPr>
              <a:t>快</a:t>
            </a: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不破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自动恢复</a:t>
            </a: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是最快的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恢复</a:t>
            </a:r>
            <a:endParaRPr lang="en-US" altLang="en-US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一键操作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" name="图片 4" descr="0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4889498" cy="42504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869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81"/>
    </mc:Choice>
    <mc:Fallback xmlns="">
      <p:transition xmlns:p14="http://schemas.microsoft.com/office/powerpoint/2010/main" spd="slow" advTm="10048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单实例故障</a:t>
            </a:r>
          </a:p>
          <a:p>
            <a:pPr marL="0" indent="0">
              <a:buNone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原因：</a:t>
            </a:r>
            <a:endParaRPr lang="en-US" altLang="en-US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网络中断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机器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故障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程序崩溃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zh-CN" sz="2400" dirty="0" smtClean="0">
                <a:latin typeface="微软雅黑"/>
                <a:ea typeface="微软雅黑"/>
                <a:cs typeface="微软雅黑"/>
              </a:rPr>
              <a:t>。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。。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14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67"/>
    </mc:Choice>
    <mc:Fallback xmlns="">
      <p:transition xmlns:p14="http://schemas.microsoft.com/office/powerpoint/2010/main" spd="slow" advTm="5936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无</a:t>
            </a: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状态单实例故障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健康发现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负载均衡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快速失败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超时时间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控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制重试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自动恢复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635896" y="2852936"/>
            <a:ext cx="1224136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VIP1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7236296" y="1988840"/>
            <a:ext cx="1152128" cy="5040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DNS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156176" y="2852936"/>
            <a:ext cx="1224136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VIP2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箭头连接符 136"/>
          <p:cNvCxnSpPr>
            <a:endCxn id="24" idx="1"/>
          </p:cNvCxnSpPr>
          <p:nvPr/>
        </p:nvCxnSpPr>
        <p:spPr>
          <a:xfrm>
            <a:off x="6012160" y="1916832"/>
            <a:ext cx="1224136" cy="324036"/>
          </a:xfrm>
          <a:prstGeom prst="straightConnector1">
            <a:avLst/>
          </a:prstGeom>
          <a:ln w="508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79"/>
          <p:cNvCxnSpPr/>
          <p:nvPr/>
        </p:nvCxnSpPr>
        <p:spPr>
          <a:xfrm flipH="1">
            <a:off x="4427984" y="2060848"/>
            <a:ext cx="864096" cy="576064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28" name="Picture 2" descr="D:\Program Files\Microsoft Office\MEDIA\CAGCAT10\j029202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484784"/>
            <a:ext cx="778192" cy="984696"/>
          </a:xfrm>
          <a:prstGeom prst="rect">
            <a:avLst/>
          </a:prstGeom>
          <a:noFill/>
        </p:spPr>
      </p:pic>
      <p:sp>
        <p:nvSpPr>
          <p:cNvPr id="29" name="矩形 28"/>
          <p:cNvSpPr/>
          <p:nvPr/>
        </p:nvSpPr>
        <p:spPr>
          <a:xfrm>
            <a:off x="4499992" y="1556792"/>
            <a:ext cx="2046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item.taobao.com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箭头连接符 79"/>
          <p:cNvCxnSpPr/>
          <p:nvPr/>
        </p:nvCxnSpPr>
        <p:spPr>
          <a:xfrm>
            <a:off x="5508104" y="2060848"/>
            <a:ext cx="864096" cy="576064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2" name="圆角矩形 31"/>
          <p:cNvSpPr/>
          <p:nvPr/>
        </p:nvSpPr>
        <p:spPr>
          <a:xfrm>
            <a:off x="2771800" y="3933056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A1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707904" y="3933056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4644008" y="3933056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5724128" y="3933056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660232" y="3933056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7596336" y="3933056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箭头连接符 79"/>
          <p:cNvCxnSpPr/>
          <p:nvPr/>
        </p:nvCxnSpPr>
        <p:spPr>
          <a:xfrm flipH="1">
            <a:off x="3275856" y="3429000"/>
            <a:ext cx="648072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9" name="直接箭头连接符 79"/>
          <p:cNvCxnSpPr/>
          <p:nvPr/>
        </p:nvCxnSpPr>
        <p:spPr>
          <a:xfrm flipH="1">
            <a:off x="4067944" y="3429000"/>
            <a:ext cx="144016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0" name="直接箭头连接符 79"/>
          <p:cNvCxnSpPr/>
          <p:nvPr/>
        </p:nvCxnSpPr>
        <p:spPr>
          <a:xfrm>
            <a:off x="4499992" y="3429000"/>
            <a:ext cx="504056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1" name="直接箭头连接符 79"/>
          <p:cNvCxnSpPr/>
          <p:nvPr/>
        </p:nvCxnSpPr>
        <p:spPr>
          <a:xfrm flipH="1">
            <a:off x="6012160" y="3429000"/>
            <a:ext cx="432048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2" name="直接箭头连接符 79"/>
          <p:cNvCxnSpPr/>
          <p:nvPr/>
        </p:nvCxnSpPr>
        <p:spPr>
          <a:xfrm>
            <a:off x="6732240" y="3429000"/>
            <a:ext cx="288032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3" name="直接箭头连接符 79"/>
          <p:cNvCxnSpPr/>
          <p:nvPr/>
        </p:nvCxnSpPr>
        <p:spPr>
          <a:xfrm>
            <a:off x="7092280" y="3429000"/>
            <a:ext cx="864096" cy="36004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8" name="乘 7"/>
          <p:cNvSpPr/>
          <p:nvPr/>
        </p:nvSpPr>
        <p:spPr>
          <a:xfrm>
            <a:off x="2339752" y="3573016"/>
            <a:ext cx="1512168" cy="1224136"/>
          </a:xfrm>
          <a:prstGeom prst="mathMultiply">
            <a:avLst>
              <a:gd name="adj1" fmla="val 17295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8" name="乘 47"/>
          <p:cNvSpPr/>
          <p:nvPr/>
        </p:nvSpPr>
        <p:spPr>
          <a:xfrm>
            <a:off x="3131840" y="3212976"/>
            <a:ext cx="1008112" cy="720080"/>
          </a:xfrm>
          <a:prstGeom prst="mathMultiply">
            <a:avLst>
              <a:gd name="adj1" fmla="val 17295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接箭头连接符 79"/>
          <p:cNvCxnSpPr/>
          <p:nvPr/>
        </p:nvCxnSpPr>
        <p:spPr>
          <a:xfrm flipH="1">
            <a:off x="3779912" y="4581128"/>
            <a:ext cx="144016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4" name="直接箭头连接符 79"/>
          <p:cNvCxnSpPr/>
          <p:nvPr/>
        </p:nvCxnSpPr>
        <p:spPr>
          <a:xfrm>
            <a:off x="4211960" y="4581128"/>
            <a:ext cx="504056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5" name="圆角矩形 44"/>
          <p:cNvSpPr/>
          <p:nvPr/>
        </p:nvSpPr>
        <p:spPr>
          <a:xfrm>
            <a:off x="3347864" y="5085184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4427984" y="5085184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箭头连接符 79"/>
          <p:cNvCxnSpPr/>
          <p:nvPr/>
        </p:nvCxnSpPr>
        <p:spPr>
          <a:xfrm flipH="1">
            <a:off x="6732240" y="4581128"/>
            <a:ext cx="144016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9" name="直接箭头连接符 79"/>
          <p:cNvCxnSpPr/>
          <p:nvPr/>
        </p:nvCxnSpPr>
        <p:spPr>
          <a:xfrm>
            <a:off x="7164288" y="4581128"/>
            <a:ext cx="504056" cy="43204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0" name="圆角矩形 49"/>
          <p:cNvSpPr/>
          <p:nvPr/>
        </p:nvSpPr>
        <p:spPr>
          <a:xfrm>
            <a:off x="6300192" y="5085184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380312" y="5085184"/>
            <a:ext cx="720080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580112" y="5085184"/>
            <a:ext cx="372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757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841"/>
    </mc:Choice>
    <mc:Fallback xmlns="">
      <p:transition xmlns:p14="http://schemas.microsoft.com/office/powerpoint/2010/main" spd="slow" advTm="59284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48" grpId="0" animBg="1"/>
      <p:bldP spid="4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有状态单实例故障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第三方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仲裁者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HA</a:t>
            </a:r>
          </a:p>
          <a:p>
            <a:pPr lvl="1">
              <a:buFont typeface="Wingdings" charset="2"/>
              <a:buChar char="u"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数据库的主备切换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自动选举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en-US" altLang="zh-CN" dirty="0" err="1" smtClean="0">
                <a:latin typeface="微软雅黑"/>
                <a:ea typeface="微软雅黑"/>
                <a:cs typeface="微软雅黑"/>
              </a:rPr>
              <a:t>Paxos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en-US" altLang="zh-CN" dirty="0" smtClean="0">
                <a:latin typeface="微软雅黑"/>
                <a:ea typeface="微软雅黑"/>
                <a:cs typeface="微软雅黑"/>
              </a:rPr>
              <a:t>Raft</a:t>
            </a: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427984" y="2708920"/>
            <a:ext cx="1224136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Master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292080" y="1556792"/>
            <a:ext cx="1224136" cy="50405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228184" y="2708920"/>
            <a:ext cx="1224136" cy="504056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Slave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箭头连接符 136"/>
          <p:cNvCxnSpPr>
            <a:stCxn id="8" idx="2"/>
            <a:endCxn id="4" idx="0"/>
          </p:cNvCxnSpPr>
          <p:nvPr/>
        </p:nvCxnSpPr>
        <p:spPr>
          <a:xfrm flipH="1">
            <a:off x="5040052" y="2060848"/>
            <a:ext cx="864096" cy="648072"/>
          </a:xfrm>
          <a:prstGeom prst="straightConnector1">
            <a:avLst/>
          </a:prstGeom>
          <a:ln w="508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36"/>
          <p:cNvCxnSpPr>
            <a:stCxn id="8" idx="2"/>
            <a:endCxn id="9" idx="0"/>
          </p:cNvCxnSpPr>
          <p:nvPr/>
        </p:nvCxnSpPr>
        <p:spPr>
          <a:xfrm>
            <a:off x="5904148" y="2060848"/>
            <a:ext cx="936104" cy="648072"/>
          </a:xfrm>
          <a:prstGeom prst="straightConnector1">
            <a:avLst/>
          </a:prstGeom>
          <a:ln w="50800">
            <a:solidFill>
              <a:schemeClr val="tx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79"/>
          <p:cNvCxnSpPr>
            <a:stCxn id="4" idx="3"/>
            <a:endCxn id="9" idx="1"/>
          </p:cNvCxnSpPr>
          <p:nvPr/>
        </p:nvCxnSpPr>
        <p:spPr>
          <a:xfrm>
            <a:off x="5652120" y="2960948"/>
            <a:ext cx="576064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11767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551"/>
    </mc:Choice>
    <mc:Fallback xmlns="">
      <p:transition xmlns:p14="http://schemas.microsoft.com/office/powerpoint/2010/main" spd="slow" advTm="6755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服务集群故障</a:t>
            </a:r>
          </a:p>
          <a:p>
            <a:pPr marL="0" indent="0">
              <a:buNone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原因：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容量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不足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变更引起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网络故障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程序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bug</a:t>
            </a:r>
          </a:p>
          <a:p>
            <a:pPr marL="0" indent="0">
              <a:buNone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zh-CN" altLang="zh-CN" sz="2400" dirty="0">
                <a:latin typeface="微软雅黑"/>
                <a:ea typeface="微软雅黑"/>
                <a:cs typeface="微软雅黑"/>
              </a:rPr>
              <a:t> 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  </a:t>
            </a:r>
            <a:r>
              <a:rPr lang="zh-CN" altLang="zh-CN" sz="2400" dirty="0" smtClean="0">
                <a:latin typeface="微软雅黑"/>
                <a:ea typeface="微软雅黑"/>
                <a:cs typeface="微软雅黑"/>
              </a:rPr>
              <a:t>。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。。</a:t>
            </a:r>
            <a:endParaRPr lang="en-US" altLang="en-US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960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373"/>
    </mc:Choice>
    <mc:Fallback xmlns="">
      <p:transition xmlns:p14="http://schemas.microsoft.com/office/powerpoint/2010/main" spd="slow" advTm="2437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>
                <a:latin typeface="微软雅黑"/>
                <a:ea typeface="微软雅黑"/>
                <a:cs typeface="微软雅黑"/>
              </a:rPr>
              <a:t>服务集群故障</a:t>
            </a:r>
          </a:p>
          <a:p>
            <a:pPr marL="0" indent="0">
              <a:buNone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自我保护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限流</a:t>
            </a:r>
            <a:r>
              <a:rPr lang="zh-CN" altLang="zh-CN" sz="24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学会拒绝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按系统负载限流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按业务优先限流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降级</a:t>
            </a:r>
            <a:r>
              <a:rPr lang="en-US" altLang="zh-CN" sz="2400" dirty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有舍有得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依赖模块的降级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业务功</a:t>
            </a: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能的降级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692695"/>
            <a:ext cx="5254054" cy="3600000"/>
          </a:xfrm>
          <a:prstGeom prst="rect">
            <a:avLst/>
          </a:prstGeom>
        </p:spPr>
      </p:pic>
      <p:pic>
        <p:nvPicPr>
          <p:cNvPr id="9" name="图片 8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891600" y="3140968"/>
            <a:ext cx="5252400" cy="360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961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389"/>
    </mc:Choice>
    <mc:Fallback xmlns="">
      <p:transition xmlns:p14="http://schemas.microsoft.com/office/powerpoint/2010/main" spd="slow" advTm="16238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>
                <a:latin typeface="微软雅黑"/>
                <a:ea typeface="微软雅黑"/>
                <a:cs typeface="微软雅黑"/>
              </a:rPr>
              <a:t>服务集群故障</a:t>
            </a:r>
          </a:p>
          <a:p>
            <a:pPr marL="0" indent="0">
              <a:buNone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快速变更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容量伸缩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应用规范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自动</a:t>
            </a: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部署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变</a:t>
            </a: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更管理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变更记录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快速回滚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1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540"/>
    </mc:Choice>
    <mc:Fallback xmlns="">
      <p:transition xmlns:p14="http://schemas.microsoft.com/office/powerpoint/2010/main" spd="slow" advTm="6154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机房</a:t>
            </a: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层面故障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网络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核心</a:t>
            </a: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故障</a:t>
            </a: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接入层</a:t>
            </a: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故障</a:t>
            </a:r>
            <a:endParaRPr lang="en-US" altLang="en-US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机房断电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zh-CN" sz="2400" dirty="0" smtClean="0">
                <a:latin typeface="微软雅黑"/>
                <a:ea typeface="微软雅黑"/>
                <a:cs typeface="微软雅黑"/>
              </a:rPr>
              <a:t> 。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。。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以不变应万变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——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多</a:t>
            </a: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IDC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容灾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188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36"/>
    </mc:Choice>
    <mc:Fallback xmlns="">
      <p:transition xmlns:p14="http://schemas.microsoft.com/office/powerpoint/2010/main" spd="slow" advTm="3553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同城容灾</a:t>
            </a: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数据主备切换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zh-CN" sz="2400" dirty="0" smtClean="0">
                <a:latin typeface="微软雅黑"/>
                <a:ea typeface="微软雅黑"/>
                <a:cs typeface="微软雅黑"/>
              </a:rPr>
              <a:t>DNS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导流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411760" y="2852936"/>
            <a:ext cx="2448272" cy="345638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4139952" y="2852936"/>
            <a:ext cx="7200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机房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00" dirty="0"/>
          </a:p>
        </p:txBody>
      </p:sp>
      <p:sp>
        <p:nvSpPr>
          <p:cNvPr id="6" name="圆角矩形 5"/>
          <p:cNvSpPr/>
          <p:nvPr/>
        </p:nvSpPr>
        <p:spPr>
          <a:xfrm>
            <a:off x="3419872" y="4221088"/>
            <a:ext cx="1224136" cy="432048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应用层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柱形 53"/>
          <p:cNvSpPr/>
          <p:nvPr/>
        </p:nvSpPr>
        <p:spPr>
          <a:xfrm>
            <a:off x="3419872" y="5589240"/>
            <a:ext cx="1224136" cy="504056"/>
          </a:xfrm>
          <a:prstGeom prst="can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主库</a:t>
            </a:r>
            <a:endParaRPr lang="zh-CN" altLang="en-US" sz="1600" dirty="0"/>
          </a:p>
        </p:txBody>
      </p:sp>
      <p:sp>
        <p:nvSpPr>
          <p:cNvPr id="8" name="矩形 7"/>
          <p:cNvSpPr/>
          <p:nvPr/>
        </p:nvSpPr>
        <p:spPr>
          <a:xfrm>
            <a:off x="5292080" y="2852936"/>
            <a:ext cx="2520280" cy="345638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矩形 8"/>
          <p:cNvSpPr/>
          <p:nvPr/>
        </p:nvSpPr>
        <p:spPr>
          <a:xfrm>
            <a:off x="6228184" y="2852936"/>
            <a:ext cx="7200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机房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00" dirty="0"/>
          </a:p>
        </p:txBody>
      </p:sp>
      <p:sp>
        <p:nvSpPr>
          <p:cNvPr id="10" name="圆角矩形 9"/>
          <p:cNvSpPr/>
          <p:nvPr/>
        </p:nvSpPr>
        <p:spPr>
          <a:xfrm>
            <a:off x="5508104" y="4221088"/>
            <a:ext cx="1224136" cy="432048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应用层</a:t>
            </a:r>
            <a:endParaRPr lang="zh-CN" altLang="en-US" sz="16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柱形 53"/>
          <p:cNvSpPr/>
          <p:nvPr/>
        </p:nvSpPr>
        <p:spPr>
          <a:xfrm>
            <a:off x="5508104" y="5589240"/>
            <a:ext cx="1224136" cy="504056"/>
          </a:xfrm>
          <a:prstGeom prst="can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备库</a:t>
            </a:r>
            <a:endParaRPr lang="zh-CN" altLang="en-US" sz="1600" dirty="0"/>
          </a:p>
        </p:txBody>
      </p:sp>
      <p:cxnSp>
        <p:nvCxnSpPr>
          <p:cNvPr id="12" name="直接箭头连接符 79"/>
          <p:cNvCxnSpPr>
            <a:stCxn id="7" idx="4"/>
            <a:endCxn id="11" idx="2"/>
          </p:cNvCxnSpPr>
          <p:nvPr/>
        </p:nvCxnSpPr>
        <p:spPr>
          <a:xfrm>
            <a:off x="4644008" y="5841268"/>
            <a:ext cx="864096" cy="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右箭头 12"/>
          <p:cNvSpPr/>
          <p:nvPr/>
        </p:nvSpPr>
        <p:spPr>
          <a:xfrm rot="5400000">
            <a:off x="3755910" y="2444890"/>
            <a:ext cx="528057" cy="48005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14" name="右箭头 13"/>
          <p:cNvSpPr/>
          <p:nvPr/>
        </p:nvSpPr>
        <p:spPr>
          <a:xfrm rot="5400000">
            <a:off x="5844142" y="2444890"/>
            <a:ext cx="528057" cy="48005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/>
          </a:p>
        </p:txBody>
      </p:sp>
      <p:sp>
        <p:nvSpPr>
          <p:cNvPr id="15" name="矩形 14"/>
          <p:cNvSpPr/>
          <p:nvPr/>
        </p:nvSpPr>
        <p:spPr>
          <a:xfrm>
            <a:off x="3203848" y="2348880"/>
            <a:ext cx="627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50%</a:t>
            </a:r>
            <a:endParaRPr lang="zh-CN" altLang="en-US" sz="2000" dirty="0"/>
          </a:p>
        </p:txBody>
      </p:sp>
      <p:sp>
        <p:nvSpPr>
          <p:cNvPr id="16" name="矩形 15"/>
          <p:cNvSpPr/>
          <p:nvPr/>
        </p:nvSpPr>
        <p:spPr>
          <a:xfrm>
            <a:off x="6300192" y="2420888"/>
            <a:ext cx="627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/>
              <a:t>50%</a:t>
            </a:r>
            <a:endParaRPr lang="zh-CN" altLang="en-US" sz="2000" dirty="0"/>
          </a:p>
        </p:txBody>
      </p:sp>
      <p:sp>
        <p:nvSpPr>
          <p:cNvPr id="39" name="圆角矩形 38"/>
          <p:cNvSpPr/>
          <p:nvPr/>
        </p:nvSpPr>
        <p:spPr>
          <a:xfrm>
            <a:off x="3419872" y="3212976"/>
            <a:ext cx="1224136" cy="423813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接入层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5508104" y="3212976"/>
            <a:ext cx="1224136" cy="423813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接入层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云形 45"/>
          <p:cNvSpPr/>
          <p:nvPr/>
        </p:nvSpPr>
        <p:spPr>
          <a:xfrm>
            <a:off x="2555776" y="4941168"/>
            <a:ext cx="1224136" cy="504056"/>
          </a:xfrm>
          <a:prstGeom prst="cloud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云形 50"/>
          <p:cNvSpPr/>
          <p:nvPr/>
        </p:nvSpPr>
        <p:spPr>
          <a:xfrm>
            <a:off x="6444208" y="4869160"/>
            <a:ext cx="1224136" cy="504056"/>
          </a:xfrm>
          <a:prstGeom prst="cloud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0" name="直接箭头连接符 136"/>
          <p:cNvCxnSpPr>
            <a:stCxn id="10" idx="2"/>
            <a:endCxn id="7" idx="1"/>
          </p:cNvCxnSpPr>
          <p:nvPr/>
        </p:nvCxnSpPr>
        <p:spPr>
          <a:xfrm flipH="1">
            <a:off x="4031940" y="4653136"/>
            <a:ext cx="2088232" cy="936104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136"/>
          <p:cNvCxnSpPr>
            <a:stCxn id="11" idx="1"/>
            <a:endCxn id="6" idx="2"/>
          </p:cNvCxnSpPr>
          <p:nvPr/>
        </p:nvCxnSpPr>
        <p:spPr>
          <a:xfrm flipH="1" flipV="1">
            <a:off x="4031940" y="4653136"/>
            <a:ext cx="2088232" cy="936104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136"/>
          <p:cNvCxnSpPr>
            <a:stCxn id="6" idx="2"/>
            <a:endCxn id="7" idx="1"/>
          </p:cNvCxnSpPr>
          <p:nvPr/>
        </p:nvCxnSpPr>
        <p:spPr>
          <a:xfrm>
            <a:off x="4031940" y="4653136"/>
            <a:ext cx="0" cy="936104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136"/>
          <p:cNvCxnSpPr>
            <a:stCxn id="10" idx="2"/>
            <a:endCxn id="11" idx="1"/>
          </p:cNvCxnSpPr>
          <p:nvPr/>
        </p:nvCxnSpPr>
        <p:spPr>
          <a:xfrm>
            <a:off x="6120172" y="4653136"/>
            <a:ext cx="0" cy="936104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136"/>
          <p:cNvCxnSpPr>
            <a:stCxn id="39" idx="2"/>
            <a:endCxn id="6" idx="0"/>
          </p:cNvCxnSpPr>
          <p:nvPr/>
        </p:nvCxnSpPr>
        <p:spPr>
          <a:xfrm>
            <a:off x="4031940" y="3636789"/>
            <a:ext cx="0" cy="584299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136"/>
          <p:cNvCxnSpPr>
            <a:stCxn id="45" idx="2"/>
            <a:endCxn id="10" idx="0"/>
          </p:cNvCxnSpPr>
          <p:nvPr/>
        </p:nvCxnSpPr>
        <p:spPr>
          <a:xfrm>
            <a:off x="6120172" y="3636789"/>
            <a:ext cx="0" cy="584299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3275856" y="1916832"/>
            <a:ext cx="3672408" cy="50405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>
                <a:solidFill>
                  <a:schemeClr val="tx1"/>
                </a:solidFill>
              </a:rPr>
              <a:t>DNS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306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56"/>
    </mc:Choice>
    <mc:Fallback xmlns="">
      <p:transition xmlns:p14="http://schemas.microsoft.com/office/powerpoint/2010/main" spd="slow" advTm="13775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3" grpId="0" animBg="1"/>
      <p:bldP spid="14" grpId="0" animBg="1"/>
      <p:bldP spid="15" grpId="0"/>
      <p:bldP spid="16" grpId="0"/>
      <p:bldP spid="39" grpId="0" animBg="1"/>
      <p:bldP spid="45" grpId="0" animBg="1"/>
      <p:bldP spid="46" grpId="0" animBg="1"/>
      <p:bldP spid="51" grpId="0" animBg="1"/>
      <p:bldP spid="7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异地容灾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" name="图片 1" descr="659777015556369583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12776"/>
            <a:ext cx="4651161" cy="3096344"/>
          </a:xfrm>
          <a:prstGeom prst="rect">
            <a:avLst/>
          </a:prstGeom>
        </p:spPr>
      </p:pic>
      <p:pic>
        <p:nvPicPr>
          <p:cNvPr id="4" name="图片 3" descr="d192c7cd6361402f730a3b558aa33cbc_980_600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124744"/>
            <a:ext cx="4728883" cy="3168352"/>
          </a:xfrm>
          <a:prstGeom prst="rect">
            <a:avLst/>
          </a:prstGeom>
        </p:spPr>
      </p:pic>
      <p:pic>
        <p:nvPicPr>
          <p:cNvPr id="5" name="图片 4" descr="e198f8b9gx6CCtX8L2Uc0&amp;690.jpe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149080"/>
            <a:ext cx="5008087" cy="26369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518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18"/>
    </mc:Choice>
    <mc:Fallback xmlns="">
      <p:transition xmlns:p14="http://schemas.microsoft.com/office/powerpoint/2010/main" spd="slow" advTm="7351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异地容灾</a:t>
            </a: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跨地域部署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秒级切换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06908" y="2933730"/>
            <a:ext cx="2525532" cy="345638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0" name="矩形 19"/>
          <p:cNvSpPr/>
          <p:nvPr/>
        </p:nvSpPr>
        <p:spPr>
          <a:xfrm>
            <a:off x="3563888" y="1772816"/>
            <a:ext cx="3672408" cy="768085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1" name="矩形 20"/>
          <p:cNvSpPr/>
          <p:nvPr/>
        </p:nvSpPr>
        <p:spPr>
          <a:xfrm>
            <a:off x="2267744" y="2933730"/>
            <a:ext cx="2515029" cy="345638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3" name="左右箭头 22"/>
          <p:cNvSpPr/>
          <p:nvPr/>
        </p:nvSpPr>
        <p:spPr bwMode="auto">
          <a:xfrm>
            <a:off x="4860032" y="5661248"/>
            <a:ext cx="1080120" cy="479696"/>
          </a:xfrm>
          <a:prstGeom prst="left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endParaRPr lang="zh-CN" altLang="en-US" sz="16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508104" y="1988840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。。。</a:t>
            </a:r>
            <a:endParaRPr lang="zh-CN" altLang="en-US" sz="1400" dirty="0"/>
          </a:p>
        </p:txBody>
      </p:sp>
      <p:sp>
        <p:nvSpPr>
          <p:cNvPr id="25" name="矩形 24"/>
          <p:cNvSpPr/>
          <p:nvPr/>
        </p:nvSpPr>
        <p:spPr>
          <a:xfrm>
            <a:off x="4860032" y="609329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数据同步</a:t>
            </a:r>
          </a:p>
        </p:txBody>
      </p:sp>
      <p:sp>
        <p:nvSpPr>
          <p:cNvPr id="26" name="矩形 25"/>
          <p:cNvSpPr/>
          <p:nvPr/>
        </p:nvSpPr>
        <p:spPr>
          <a:xfrm>
            <a:off x="2339752" y="2924944"/>
            <a:ext cx="6078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endParaRPr lang="zh-CN" altLang="en-US" sz="1600" dirty="0"/>
          </a:p>
        </p:txBody>
      </p:sp>
      <p:sp>
        <p:nvSpPr>
          <p:cNvPr id="27" name="矩形 26"/>
          <p:cNvSpPr/>
          <p:nvPr/>
        </p:nvSpPr>
        <p:spPr>
          <a:xfrm>
            <a:off x="7884368" y="2924944"/>
            <a:ext cx="7920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单元</a:t>
            </a:r>
            <a:endParaRPr lang="zh-CN" altLang="en-US" sz="1600" dirty="0"/>
          </a:p>
        </p:txBody>
      </p:sp>
      <p:sp>
        <p:nvSpPr>
          <p:cNvPr id="28" name="矩形 27"/>
          <p:cNvSpPr/>
          <p:nvPr/>
        </p:nvSpPr>
        <p:spPr>
          <a:xfrm>
            <a:off x="7236296" y="2492896"/>
            <a:ext cx="12234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按用户分流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3707904" y="1988840"/>
            <a:ext cx="758739" cy="384043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cdn1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300192" y="1988840"/>
            <a:ext cx="758739" cy="392829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err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cdnN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圆柱形 53"/>
          <p:cNvSpPr/>
          <p:nvPr/>
        </p:nvSpPr>
        <p:spPr>
          <a:xfrm>
            <a:off x="6294940" y="5622027"/>
            <a:ext cx="1229387" cy="543277"/>
          </a:xfrm>
          <a:prstGeom prst="can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数据层</a:t>
            </a:r>
            <a:endParaRPr lang="zh-CN" altLang="en-US" sz="1400" dirty="0"/>
          </a:p>
        </p:txBody>
      </p:sp>
      <p:sp>
        <p:nvSpPr>
          <p:cNvPr id="39" name="圆角矩形 38"/>
          <p:cNvSpPr/>
          <p:nvPr/>
        </p:nvSpPr>
        <p:spPr>
          <a:xfrm>
            <a:off x="3342613" y="3413784"/>
            <a:ext cx="1224136" cy="423813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接入层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3347864" y="4365104"/>
            <a:ext cx="1224136" cy="432048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中心服务层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云形 40"/>
          <p:cNvSpPr/>
          <p:nvPr/>
        </p:nvSpPr>
        <p:spPr>
          <a:xfrm>
            <a:off x="2339752" y="4941168"/>
            <a:ext cx="1224136" cy="576064"/>
          </a:xfrm>
          <a:prstGeom prst="cloud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圆柱形 53"/>
          <p:cNvSpPr/>
          <p:nvPr/>
        </p:nvSpPr>
        <p:spPr>
          <a:xfrm>
            <a:off x="3347864" y="5589240"/>
            <a:ext cx="1224136" cy="573694"/>
          </a:xfrm>
          <a:prstGeom prst="can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数据层</a:t>
            </a:r>
            <a:endParaRPr lang="zh-CN" altLang="en-US" sz="1400" dirty="0"/>
          </a:p>
        </p:txBody>
      </p:sp>
      <p:cxnSp>
        <p:nvCxnSpPr>
          <p:cNvPr id="58" name="直接箭头连接符 79"/>
          <p:cNvCxnSpPr>
            <a:endCxn id="67" idx="0"/>
          </p:cNvCxnSpPr>
          <p:nvPr/>
        </p:nvCxnSpPr>
        <p:spPr>
          <a:xfrm>
            <a:off x="6012160" y="2564904"/>
            <a:ext cx="900100" cy="864096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1" name="直接箭头连接符 79"/>
          <p:cNvCxnSpPr>
            <a:endCxn id="39" idx="0"/>
          </p:cNvCxnSpPr>
          <p:nvPr/>
        </p:nvCxnSpPr>
        <p:spPr>
          <a:xfrm flipH="1">
            <a:off x="3954681" y="2564904"/>
            <a:ext cx="761335" cy="84888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7" name="圆角矩形 66"/>
          <p:cNvSpPr/>
          <p:nvPr/>
        </p:nvSpPr>
        <p:spPr>
          <a:xfrm>
            <a:off x="6300192" y="3429000"/>
            <a:ext cx="1224136" cy="423813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接入层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6300192" y="4365104"/>
            <a:ext cx="1224136" cy="432048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中心服务层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5" name="直接箭头连接符 136"/>
          <p:cNvCxnSpPr>
            <a:stCxn id="39" idx="2"/>
            <a:endCxn id="40" idx="0"/>
          </p:cNvCxnSpPr>
          <p:nvPr/>
        </p:nvCxnSpPr>
        <p:spPr>
          <a:xfrm>
            <a:off x="3954681" y="3837597"/>
            <a:ext cx="5251" cy="527507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136"/>
          <p:cNvCxnSpPr>
            <a:stCxn id="67" idx="2"/>
            <a:endCxn id="68" idx="0"/>
          </p:cNvCxnSpPr>
          <p:nvPr/>
        </p:nvCxnSpPr>
        <p:spPr>
          <a:xfrm>
            <a:off x="6912260" y="3852813"/>
            <a:ext cx="0" cy="512291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136"/>
          <p:cNvCxnSpPr>
            <a:stCxn id="40" idx="2"/>
            <a:endCxn id="42" idx="1"/>
          </p:cNvCxnSpPr>
          <p:nvPr/>
        </p:nvCxnSpPr>
        <p:spPr>
          <a:xfrm>
            <a:off x="3959932" y="4797152"/>
            <a:ext cx="0" cy="792088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136"/>
          <p:cNvCxnSpPr>
            <a:stCxn id="68" idx="2"/>
            <a:endCxn id="33" idx="1"/>
          </p:cNvCxnSpPr>
          <p:nvPr/>
        </p:nvCxnSpPr>
        <p:spPr>
          <a:xfrm flipH="1">
            <a:off x="6909634" y="4797152"/>
            <a:ext cx="2626" cy="824875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圆角矩形 89"/>
          <p:cNvSpPr/>
          <p:nvPr/>
        </p:nvSpPr>
        <p:spPr>
          <a:xfrm>
            <a:off x="4644008" y="1988840"/>
            <a:ext cx="758739" cy="384043"/>
          </a:xfrm>
          <a:prstGeom prst="round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cdn2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云形 91"/>
          <p:cNvSpPr/>
          <p:nvPr/>
        </p:nvSpPr>
        <p:spPr>
          <a:xfrm>
            <a:off x="7164288" y="4941168"/>
            <a:ext cx="1224136" cy="576064"/>
          </a:xfrm>
          <a:prstGeom prst="cloud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缓存层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792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668"/>
    </mc:Choice>
    <mc:Fallback xmlns="">
      <p:transition xmlns:p14="http://schemas.microsoft.com/office/powerpoint/2010/main" spd="slow" advTm="7666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1" y="1556792"/>
            <a:ext cx="7285729" cy="5184576"/>
          </a:xfrm>
          <a:prstGeom prst="rect">
            <a:avLst/>
          </a:prstGeom>
        </p:spPr>
      </p:pic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可靠性保障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>
                <a:latin typeface="微软雅黑"/>
                <a:ea typeface="微软雅黑"/>
                <a:cs typeface="微软雅黑"/>
              </a:rPr>
              <a:t>快速</a:t>
            </a: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定位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：接入链路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633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60"/>
    </mc:Choice>
    <mc:Fallback xmlns="">
      <p:transition xmlns:p14="http://schemas.microsoft.com/office/powerpoint/2010/main" spd="slow" advTm="2696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可靠性保障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>
                <a:latin typeface="微软雅黑"/>
                <a:ea typeface="微软雅黑"/>
                <a:cs typeface="微软雅黑"/>
              </a:rPr>
              <a:t>快速定位</a:t>
            </a:r>
            <a:r>
              <a:rPr lang="zh-CN" altLang="en-US" sz="2400" dirty="0">
                <a:latin typeface="微软雅黑"/>
                <a:ea typeface="微软雅黑"/>
                <a:cs typeface="微软雅黑"/>
              </a:rPr>
              <a:t>：接入链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路</a:t>
            </a:r>
            <a:endParaRPr lang="en-US" altLang="zh-CN" sz="2400" dirty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352" y="3933056"/>
            <a:ext cx="8579246" cy="6217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204864"/>
            <a:ext cx="8579246" cy="63356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554" y="3068960"/>
            <a:ext cx="8579246" cy="6274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517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33"/>
    </mc:Choice>
    <mc:Fallback xmlns="">
      <p:transition xmlns:p14="http://schemas.microsoft.com/office/powerpoint/2010/main" spd="slow" advTm="3603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latin typeface="微软雅黑"/>
                <a:ea typeface="微软雅黑"/>
                <a:cs typeface="微软雅黑"/>
              </a:rPr>
              <a:t>可靠性保障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>
                <a:latin typeface="微软雅黑"/>
                <a:ea typeface="微软雅黑"/>
                <a:cs typeface="微软雅黑"/>
              </a:rPr>
              <a:t>快速定位</a:t>
            </a: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：内部链路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26" y="2060848"/>
            <a:ext cx="9012058" cy="32403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84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61"/>
    </mc:Choice>
    <mc:Fallback xmlns="">
      <p:transition xmlns:p14="http://schemas.microsoft.com/office/powerpoint/2010/main" spd="slow" advTm="2476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可靠性保障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快速定位</a:t>
            </a:r>
          </a:p>
          <a:p>
            <a:pPr>
              <a:buFont typeface="Wingdings" charset="2"/>
              <a:buChar char="u"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故障恢复平台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定期演练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真实环境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提前通知</a:t>
            </a:r>
            <a:endParaRPr lang="en-US" altLang="zh-CN" sz="20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不提前通知</a:t>
            </a:r>
            <a:endParaRPr lang="en-US" altLang="zh-CN" sz="20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550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75"/>
    </mc:Choice>
    <mc:Fallback xmlns="">
      <p:transition xmlns:p14="http://schemas.microsoft.com/office/powerpoint/2010/main" spd="slow" advTm="6277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总结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单实例</a:t>
            </a: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层面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无状态</a:t>
            </a:r>
            <a:endParaRPr lang="en-US" altLang="zh-CN" sz="20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有状态</a:t>
            </a:r>
            <a:endParaRPr lang="en-US" altLang="en-US" sz="20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en-US" altLang="en-US" sz="2000" dirty="0" smtClean="0">
                <a:latin typeface="微软雅黑"/>
                <a:ea typeface="微软雅黑"/>
                <a:cs typeface="微软雅黑"/>
              </a:rPr>
              <a:t>自动恢复</a:t>
            </a:r>
            <a:endParaRPr lang="en-US" altLang="zh-CN" sz="20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en-US" altLang="en-US" sz="2400" dirty="0" smtClean="0">
                <a:latin typeface="微软雅黑"/>
                <a:ea typeface="微软雅黑"/>
                <a:cs typeface="微软雅黑"/>
              </a:rPr>
              <a:t>集群层面</a:t>
            </a:r>
            <a:endParaRPr lang="en-US" altLang="en-US" sz="2000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自我保护：降级，限流</a:t>
            </a:r>
            <a:endParaRPr lang="en-US" altLang="zh-CN" sz="2000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快速变更：伸缩，变更</a:t>
            </a:r>
            <a:endParaRPr lang="en-US" altLang="zh-CN" sz="2000" dirty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机房和地域层面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切库，引流</a:t>
            </a:r>
            <a:endParaRPr lang="en-US" altLang="zh-CN" sz="20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跨地域容灾切换</a:t>
            </a:r>
            <a:endParaRPr lang="en-US" altLang="zh-CN" sz="2000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400" dirty="0" smtClean="0">
                <a:latin typeface="微软雅黑"/>
                <a:ea typeface="微软雅黑"/>
                <a:cs typeface="微软雅黑"/>
              </a:rPr>
              <a:t>全局服务</a:t>
            </a:r>
            <a:endParaRPr lang="en-US" altLang="zh-CN" sz="24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en-US" altLang="zh-CN" sz="2000" dirty="0" err="1" smtClean="0">
                <a:latin typeface="微软雅黑"/>
                <a:ea typeface="微软雅黑"/>
                <a:cs typeface="微软雅黑"/>
              </a:rPr>
              <a:t>dns</a:t>
            </a: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故障</a:t>
            </a:r>
            <a:endParaRPr lang="en-US" altLang="zh-CN" sz="2000" dirty="0" smtClean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骨干网故障</a:t>
            </a:r>
            <a:endParaRPr lang="en-US" altLang="zh-CN" sz="2000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247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44"/>
    </mc:Choice>
    <mc:Fallback xmlns="">
      <p:transition xmlns:p14="http://schemas.microsoft.com/office/powerpoint/2010/main" spd="slow" advTm="3904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 smtClean="0">
                <a:latin typeface="微软雅黑"/>
                <a:ea typeface="微软雅黑"/>
                <a:cs typeface="微软雅黑"/>
              </a:rPr>
              <a:t>灾难恢复标准</a:t>
            </a: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国际标准</a:t>
            </a:r>
            <a:endParaRPr lang="en-US" altLang="zh-CN" sz="2000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SHARE78</a:t>
            </a:r>
          </a:p>
          <a:p>
            <a:pPr>
              <a:buFont typeface="Wingdings" charset="2"/>
              <a:buChar char="u"/>
            </a:pPr>
            <a:r>
              <a:rPr lang="zh-CN" altLang="en-US" sz="2000" dirty="0" smtClean="0">
                <a:latin typeface="微软雅黑"/>
                <a:ea typeface="微软雅黑"/>
                <a:cs typeface="微软雅黑"/>
              </a:rPr>
              <a:t>国家标准</a:t>
            </a:r>
            <a:endParaRPr lang="en-US" altLang="zh-CN" sz="2000" dirty="0">
              <a:latin typeface="微软雅黑"/>
              <a:ea typeface="微软雅黑"/>
              <a:cs typeface="微软雅黑"/>
            </a:endParaRPr>
          </a:p>
          <a:p>
            <a:pPr lvl="1">
              <a:buFont typeface="Wingdings" charset="2"/>
              <a:buChar char="u"/>
            </a:pP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《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信息系统灾难恢复规范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》GB/T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20988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-</a:t>
            </a:r>
            <a:r>
              <a:rPr lang="zh-CN" altLang="en-US" sz="1600" dirty="0" smtClean="0"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1600" dirty="0" smtClean="0">
                <a:latin typeface="微软雅黑"/>
                <a:ea typeface="微软雅黑"/>
                <a:cs typeface="微软雅黑"/>
              </a:rPr>
              <a:t>2007</a:t>
            </a:r>
          </a:p>
          <a:p>
            <a:pPr>
              <a:buFont typeface="Wingdings" charset="2"/>
              <a:buChar char="u"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046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01"/>
    </mc:Choice>
    <mc:Fallback xmlns="">
      <p:transition xmlns:p14="http://schemas.microsoft.com/office/powerpoint/2010/main" spd="slow" advTm="4320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548680"/>
            <a:ext cx="6696744" cy="613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65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7"/>
    </mc:Choice>
    <mc:Fallback xmlns="">
      <p:transition xmlns:p14="http://schemas.microsoft.com/office/powerpoint/2010/main" spd="slow" advTm="557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>
            <a:spLocks/>
          </p:cNvSpPr>
          <p:nvPr/>
        </p:nvSpPr>
        <p:spPr>
          <a:xfrm>
            <a:off x="395536" y="836712"/>
            <a:ext cx="8424936" cy="5664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>
                <a:latin typeface="微软雅黑"/>
                <a:ea typeface="微软雅黑"/>
                <a:cs typeface="微软雅黑"/>
              </a:rPr>
              <a:t>服务容灾等级</a:t>
            </a:r>
            <a:endParaRPr lang="en-US" altLang="zh-CN" dirty="0">
              <a:latin typeface="微软雅黑"/>
              <a:ea typeface="微软雅黑"/>
              <a:cs typeface="微软雅黑"/>
            </a:endParaRPr>
          </a:p>
        </p:txBody>
      </p:sp>
      <p:graphicFrame>
        <p:nvGraphicFramePr>
          <p:cNvPr id="5" name="内容占位符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0011642"/>
              </p:ext>
            </p:extLst>
          </p:nvPr>
        </p:nvGraphicFramePr>
        <p:xfrm>
          <a:off x="755576" y="1700808"/>
          <a:ext cx="7632848" cy="412279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64882"/>
                <a:gridCol w="1327767"/>
                <a:gridCol w="1327767"/>
                <a:gridCol w="1343364"/>
                <a:gridCol w="1273918"/>
                <a:gridCol w="1195150"/>
              </a:tblGrid>
              <a:tr h="64807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等级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dirty="0" smtClean="0">
                          <a:latin typeface="微软雅黑"/>
                          <a:ea typeface="微软雅黑"/>
                          <a:cs typeface="微软雅黑"/>
                        </a:rPr>
                        <a:t>单实例</a:t>
                      </a:r>
                      <a:endParaRPr lang="zh-CN" altLang="en-US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微软雅黑"/>
                          <a:ea typeface="微软雅黑"/>
                          <a:cs typeface="微软雅黑"/>
                        </a:rPr>
                        <a:t>集群层面</a:t>
                      </a:r>
                      <a:endParaRPr lang="zh-CN" altLang="en-US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微软雅黑"/>
                          <a:ea typeface="微软雅黑"/>
                          <a:cs typeface="微软雅黑"/>
                        </a:rPr>
                        <a:t>机房层面</a:t>
                      </a:r>
                      <a:endParaRPr lang="zh-CN" altLang="en-US" dirty="0"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地域层面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全局服务</a:t>
                      </a:r>
                    </a:p>
                  </a:txBody>
                  <a:tcPr marL="111876" marR="111876" anchor="ctr"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</a:tr>
              <a:tr h="563127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小时级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</a:p>
                  </a:txBody>
                  <a:tcPr marL="111876" marR="111876" anchor="ctr"/>
                </a:tc>
              </a:tr>
              <a:tr h="563127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小时级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</a:p>
                  </a:txBody>
                  <a:tcPr marL="111876" marR="111876" anchor="ctr"/>
                </a:tc>
              </a:tr>
              <a:tr h="566898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不支持</a:t>
                      </a:r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</a:tr>
              <a:tr h="563127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分钟级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人工恢复</a:t>
                      </a:r>
                    </a:p>
                  </a:txBody>
                  <a:tcPr marL="111876" marR="111876" anchor="ctr"/>
                </a:tc>
              </a:tr>
              <a:tr h="563127">
                <a:tc>
                  <a:txBody>
                    <a:bodyPr/>
                    <a:lstStyle/>
                    <a:p>
                      <a:pPr algn="ctr"/>
                      <a:endParaRPr lang="zh-CN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</a:p>
                  </a:txBody>
                  <a:tcPr marL="111876" marR="111876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秒级</a:t>
                      </a:r>
                      <a:endParaRPr lang="en-US" altLang="zh-CN" sz="16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6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自动恢复</a:t>
                      </a:r>
                    </a:p>
                  </a:txBody>
                  <a:tcPr marL="111876" marR="111876" anchor="ctr"/>
                </a:tc>
              </a:tr>
            </a:tbl>
          </a:graphicData>
        </a:graphic>
      </p:graphicFrame>
      <p:sp>
        <p:nvSpPr>
          <p:cNvPr id="7" name="圆角矩形 6"/>
          <p:cNvSpPr/>
          <p:nvPr/>
        </p:nvSpPr>
        <p:spPr>
          <a:xfrm>
            <a:off x="755576" y="2348880"/>
            <a:ext cx="1152128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级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内容占位符 2"/>
          <p:cNvSpPr txBox="1">
            <a:spLocks/>
          </p:cNvSpPr>
          <p:nvPr/>
        </p:nvSpPr>
        <p:spPr>
          <a:xfrm>
            <a:off x="179512" y="980728"/>
            <a:ext cx="8424936" cy="5760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dirty="0" smtClean="0"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755576" y="2924944"/>
            <a:ext cx="1152128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级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55576" y="3501008"/>
            <a:ext cx="1152128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级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55576" y="4077072"/>
            <a:ext cx="1152128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级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755576" y="4653136"/>
            <a:ext cx="1152128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级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755576" y="5229200"/>
            <a:ext cx="1152128" cy="57606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级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141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1"/>
    </mc:Choice>
    <mc:Fallback xmlns="">
      <p:transition xmlns:p14="http://schemas.microsoft.com/office/powerpoint/2010/main" spd="slow" advTm="134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3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387" y="5017724"/>
            <a:ext cx="3117266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148" y="1268760"/>
            <a:ext cx="3607339" cy="374896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0"/>
            <a:ext cx="5004048" cy="6858000"/>
          </a:xfrm>
          <a:prstGeom prst="rect">
            <a:avLst/>
          </a:prstGeom>
          <a:solidFill>
            <a:srgbClr val="5CC3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dirty="0" smtClean="0"/>
              <a:t>Thank You</a:t>
            </a:r>
            <a:endParaRPr lang="zh-CN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86364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1"/>
    </mc:Choice>
    <mc:Fallback xmlns="">
      <p:transition xmlns:p14="http://schemas.microsoft.com/office/powerpoint/2010/main" spd="slow" advTm="144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|8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4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9|2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1.5|4.7|3.7|3.1|26.8|43.3|67.3|47.6|83.7|151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|24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7|45.7|50.8|25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7|1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132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2|16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3.4|14.9|20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0.5|0.3|0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8|7.2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5687</TotalTime>
  <Words>413</Words>
  <Application>Microsoft Macintosh PowerPoint</Application>
  <PresentationFormat>全屏显示(4:3)</PresentationFormat>
  <Paragraphs>256</Paragraphs>
  <Slides>27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27</vt:i4>
      </vt:variant>
    </vt:vector>
  </HeadingPairs>
  <TitlesOfParts>
    <vt:vector size="31" baseType="lpstr">
      <vt:lpstr>1_自定义设计方案</vt:lpstr>
      <vt:lpstr>自定义设计方案</vt:lpstr>
      <vt:lpstr>2_自定义设计方案</vt:lpstr>
      <vt:lpstr>3_自定义设计方案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锦木</dc:creator>
  <cp:lastModifiedBy>liang yaobin</cp:lastModifiedBy>
  <cp:revision>1354</cp:revision>
  <cp:lastPrinted>2014-12-08T01:53:09Z</cp:lastPrinted>
  <dcterms:created xsi:type="dcterms:W3CDTF">2014-07-02T09:09:29Z</dcterms:created>
  <dcterms:modified xsi:type="dcterms:W3CDTF">2015-04-23T16:50:20Z</dcterms:modified>
</cp:coreProperties>
</file>