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369" r:id="rId3"/>
    <p:sldId id="370" r:id="rId4"/>
    <p:sldId id="304" r:id="rId5"/>
    <p:sldId id="342" r:id="rId6"/>
    <p:sldId id="371" r:id="rId7"/>
    <p:sldId id="372" r:id="rId8"/>
    <p:sldId id="373" r:id="rId9"/>
    <p:sldId id="359" r:id="rId10"/>
    <p:sldId id="374" r:id="rId11"/>
    <p:sldId id="375" r:id="rId12"/>
    <p:sldId id="367" r:id="rId13"/>
    <p:sldId id="376" r:id="rId14"/>
    <p:sldId id="377" r:id="rId15"/>
    <p:sldId id="350" r:id="rId16"/>
    <p:sldId id="362" r:id="rId17"/>
    <p:sldId id="352" r:id="rId18"/>
    <p:sldId id="378" r:id="rId19"/>
    <p:sldId id="379" r:id="rId20"/>
    <p:sldId id="353" r:id="rId21"/>
    <p:sldId id="354" r:id="rId22"/>
    <p:sldId id="355" r:id="rId23"/>
    <p:sldId id="322" r:id="rId24"/>
    <p:sldId id="318" r:id="rId25"/>
    <p:sldId id="327" r:id="rId26"/>
    <p:sldId id="382" r:id="rId27"/>
    <p:sldId id="384" r:id="rId28"/>
    <p:sldId id="380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BC0"/>
    <a:srgbClr val="1B8142"/>
    <a:srgbClr val="296BAD"/>
    <a:srgbClr val="AAB49A"/>
    <a:srgbClr val="B1C87E"/>
    <a:srgbClr val="93A0AF"/>
    <a:srgbClr val="7D8C9F"/>
    <a:srgbClr val="B7B2BE"/>
    <a:srgbClr val="F6F6F6"/>
    <a:srgbClr val="DD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2276" autoAdjust="0"/>
  </p:normalViewPr>
  <p:slideViewPr>
    <p:cSldViewPr snapToGrid="0" snapToObjects="1">
      <p:cViewPr varScale="1">
        <p:scale>
          <a:sx n="78" d="100"/>
          <a:sy n="78" d="100"/>
        </p:scale>
        <p:origin x="-18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0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726D8-395B-4D68-8E4A-0D066A6A41F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57A635-390B-4AA5-9E2C-6C7811E95E63}">
      <dgm:prSet phldrT="[文本]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dirty="0"/>
        </a:p>
      </dgm:t>
    </dgm:pt>
    <dgm:pt modelId="{F0FE51B6-8AB0-4E31-83BC-34533D35141B}" type="parTrans" cxnId="{18C12057-B882-4B73-93BD-CA83EF6762BE}">
      <dgm:prSet/>
      <dgm:spPr/>
      <dgm:t>
        <a:bodyPr/>
        <a:lstStyle/>
        <a:p>
          <a:endParaRPr lang="zh-CN" altLang="en-US"/>
        </a:p>
      </dgm:t>
    </dgm:pt>
    <dgm:pt modelId="{FEAA89DD-2A20-4BE5-A436-8DD5345F14A1}" type="sibTrans" cxnId="{18C12057-B882-4B73-93BD-CA83EF6762BE}">
      <dgm:prSet/>
      <dgm:spPr/>
      <dgm:t>
        <a:bodyPr/>
        <a:lstStyle/>
        <a:p>
          <a:endParaRPr lang="zh-CN" altLang="en-US"/>
        </a:p>
      </dgm:t>
    </dgm:pt>
    <dgm:pt modelId="{C61F65C2-EC05-4670-A132-8E66A45D4F4A}">
      <dgm:prSet phldrT="[文本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dirty="0"/>
        </a:p>
      </dgm:t>
    </dgm:pt>
    <dgm:pt modelId="{D30B6D7F-7D42-4566-93DE-41C8219ADEA1}" type="parTrans" cxnId="{DCE8C2CB-599A-448B-B926-3CD714E980D9}">
      <dgm:prSet/>
      <dgm:spPr/>
      <dgm:t>
        <a:bodyPr/>
        <a:lstStyle/>
        <a:p>
          <a:endParaRPr lang="zh-CN" altLang="en-US"/>
        </a:p>
      </dgm:t>
    </dgm:pt>
    <dgm:pt modelId="{1A2CF7AC-B484-4F8D-94AD-7ED1B8D080AC}" type="sibTrans" cxnId="{DCE8C2CB-599A-448B-B926-3CD714E980D9}">
      <dgm:prSet/>
      <dgm:spPr/>
      <dgm:t>
        <a:bodyPr/>
        <a:lstStyle/>
        <a:p>
          <a:endParaRPr lang="zh-CN" altLang="en-US"/>
        </a:p>
      </dgm:t>
    </dgm:pt>
    <dgm:pt modelId="{03462C43-E1DE-477F-ADE4-6B85E33CE9A2}">
      <dgm:prSet phldrT="[文本]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dirty="0"/>
        </a:p>
      </dgm:t>
    </dgm:pt>
    <dgm:pt modelId="{3CB8247F-9CFF-4624-BE67-8D9FE48012AD}" type="parTrans" cxnId="{9C38EE79-3223-4409-BF46-20A04C21EC03}">
      <dgm:prSet/>
      <dgm:spPr/>
      <dgm:t>
        <a:bodyPr/>
        <a:lstStyle/>
        <a:p>
          <a:endParaRPr lang="zh-CN" altLang="en-US"/>
        </a:p>
      </dgm:t>
    </dgm:pt>
    <dgm:pt modelId="{9AE97CE3-1FF7-4D6C-8889-A685CD508CF5}" type="sibTrans" cxnId="{9C38EE79-3223-4409-BF46-20A04C21EC03}">
      <dgm:prSet/>
      <dgm:spPr/>
      <dgm:t>
        <a:bodyPr/>
        <a:lstStyle/>
        <a:p>
          <a:endParaRPr lang="zh-CN" altLang="en-US"/>
        </a:p>
      </dgm:t>
    </dgm:pt>
    <dgm:pt modelId="{A09BD13D-526D-4FC0-80D5-D26D83B20F73}">
      <dgm:prSet phldrT="[文本]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dirty="0"/>
        </a:p>
      </dgm:t>
    </dgm:pt>
    <dgm:pt modelId="{409C16C2-0AD5-4AE2-AC3C-F49905790C62}" type="parTrans" cxnId="{51DF6D1A-73FB-4E1B-89B4-C7724EB96E0A}">
      <dgm:prSet/>
      <dgm:spPr/>
      <dgm:t>
        <a:bodyPr/>
        <a:lstStyle/>
        <a:p>
          <a:endParaRPr lang="zh-CN" altLang="en-US"/>
        </a:p>
      </dgm:t>
    </dgm:pt>
    <dgm:pt modelId="{695E772E-6DAF-4101-A032-D582C00DD4D3}" type="sibTrans" cxnId="{51DF6D1A-73FB-4E1B-89B4-C7724EB96E0A}">
      <dgm:prSet/>
      <dgm:spPr/>
      <dgm:t>
        <a:bodyPr/>
        <a:lstStyle/>
        <a:p>
          <a:endParaRPr lang="zh-CN" altLang="en-US"/>
        </a:p>
      </dgm:t>
    </dgm:pt>
    <dgm:pt modelId="{C847DB82-1CD7-42EB-B9C7-0CB45C0A7CF6}" type="pres">
      <dgm:prSet presAssocID="{4C9726D8-395B-4D68-8E4A-0D066A6A41F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630A6A-5338-4BA0-8E63-293321CAA9A8}" type="pres">
      <dgm:prSet presAssocID="{4C9726D8-395B-4D68-8E4A-0D066A6A41F1}" presName="diamond" presStyleLbl="bgShp" presStyleIdx="0" presStyleCnt="1"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5B3C4A98-285D-4B84-998A-9B7BA77BB559}" type="pres">
      <dgm:prSet presAssocID="{4C9726D8-395B-4D68-8E4A-0D066A6A41F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8F8A1C-22CF-47C8-9BDB-A63104E15C63}" type="pres">
      <dgm:prSet presAssocID="{4C9726D8-395B-4D68-8E4A-0D066A6A41F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74FE49-FDA3-4838-9AB7-F75DD79CAFC9}" type="pres">
      <dgm:prSet presAssocID="{4C9726D8-395B-4D68-8E4A-0D066A6A41F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AAA9D8-AEF5-4D72-821E-27918B1452FA}" type="pres">
      <dgm:prSet presAssocID="{4C9726D8-395B-4D68-8E4A-0D066A6A41F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38EE79-3223-4409-BF46-20A04C21EC03}" srcId="{4C9726D8-395B-4D68-8E4A-0D066A6A41F1}" destId="{03462C43-E1DE-477F-ADE4-6B85E33CE9A2}" srcOrd="2" destOrd="0" parTransId="{3CB8247F-9CFF-4624-BE67-8D9FE48012AD}" sibTransId="{9AE97CE3-1FF7-4D6C-8889-A685CD508CF5}"/>
    <dgm:cxn modelId="{180FDAB1-F953-4E06-B1DC-C8FF2D942CA4}" type="presOf" srcId="{A09BD13D-526D-4FC0-80D5-D26D83B20F73}" destId="{E1AAA9D8-AEF5-4D72-821E-27918B1452FA}" srcOrd="0" destOrd="0" presId="urn:microsoft.com/office/officeart/2005/8/layout/matrix3"/>
    <dgm:cxn modelId="{51DF6D1A-73FB-4E1B-89B4-C7724EB96E0A}" srcId="{4C9726D8-395B-4D68-8E4A-0D066A6A41F1}" destId="{A09BD13D-526D-4FC0-80D5-D26D83B20F73}" srcOrd="3" destOrd="0" parTransId="{409C16C2-0AD5-4AE2-AC3C-F49905790C62}" sibTransId="{695E772E-6DAF-4101-A032-D582C00DD4D3}"/>
    <dgm:cxn modelId="{DCE8C2CB-599A-448B-B926-3CD714E980D9}" srcId="{4C9726D8-395B-4D68-8E4A-0D066A6A41F1}" destId="{C61F65C2-EC05-4670-A132-8E66A45D4F4A}" srcOrd="1" destOrd="0" parTransId="{D30B6D7F-7D42-4566-93DE-41C8219ADEA1}" sibTransId="{1A2CF7AC-B484-4F8D-94AD-7ED1B8D080AC}"/>
    <dgm:cxn modelId="{18C12057-B882-4B73-93BD-CA83EF6762BE}" srcId="{4C9726D8-395B-4D68-8E4A-0D066A6A41F1}" destId="{5957A635-390B-4AA5-9E2C-6C7811E95E63}" srcOrd="0" destOrd="0" parTransId="{F0FE51B6-8AB0-4E31-83BC-34533D35141B}" sibTransId="{FEAA89DD-2A20-4BE5-A436-8DD5345F14A1}"/>
    <dgm:cxn modelId="{67DEB769-6641-45B0-9790-78B1722618E6}" type="presOf" srcId="{C61F65C2-EC05-4670-A132-8E66A45D4F4A}" destId="{F98F8A1C-22CF-47C8-9BDB-A63104E15C63}" srcOrd="0" destOrd="0" presId="urn:microsoft.com/office/officeart/2005/8/layout/matrix3"/>
    <dgm:cxn modelId="{95542FBD-E5B6-4D58-8B56-713A093D94AC}" type="presOf" srcId="{03462C43-E1DE-477F-ADE4-6B85E33CE9A2}" destId="{FD74FE49-FDA3-4838-9AB7-F75DD79CAFC9}" srcOrd="0" destOrd="0" presId="urn:microsoft.com/office/officeart/2005/8/layout/matrix3"/>
    <dgm:cxn modelId="{E47C9215-5436-4384-AA39-84CE9D9BB18F}" type="presOf" srcId="{4C9726D8-395B-4D68-8E4A-0D066A6A41F1}" destId="{C847DB82-1CD7-42EB-B9C7-0CB45C0A7CF6}" srcOrd="0" destOrd="0" presId="urn:microsoft.com/office/officeart/2005/8/layout/matrix3"/>
    <dgm:cxn modelId="{3FFF97FD-4F76-4E9B-99DD-4F86FCAF3D86}" type="presOf" srcId="{5957A635-390B-4AA5-9E2C-6C7811E95E63}" destId="{5B3C4A98-285D-4B84-998A-9B7BA77BB559}" srcOrd="0" destOrd="0" presId="urn:microsoft.com/office/officeart/2005/8/layout/matrix3"/>
    <dgm:cxn modelId="{DB29021F-1F1C-4189-8C0B-111329FA0D4E}" type="presParOf" srcId="{C847DB82-1CD7-42EB-B9C7-0CB45C0A7CF6}" destId="{61630A6A-5338-4BA0-8E63-293321CAA9A8}" srcOrd="0" destOrd="0" presId="urn:microsoft.com/office/officeart/2005/8/layout/matrix3"/>
    <dgm:cxn modelId="{10994878-8553-4EBE-A42D-131A9ECC2D4A}" type="presParOf" srcId="{C847DB82-1CD7-42EB-B9C7-0CB45C0A7CF6}" destId="{5B3C4A98-285D-4B84-998A-9B7BA77BB559}" srcOrd="1" destOrd="0" presId="urn:microsoft.com/office/officeart/2005/8/layout/matrix3"/>
    <dgm:cxn modelId="{D0C738D4-F8B4-4584-BC21-4DFEC0B47841}" type="presParOf" srcId="{C847DB82-1CD7-42EB-B9C7-0CB45C0A7CF6}" destId="{F98F8A1C-22CF-47C8-9BDB-A63104E15C63}" srcOrd="2" destOrd="0" presId="urn:microsoft.com/office/officeart/2005/8/layout/matrix3"/>
    <dgm:cxn modelId="{B6AF79EA-B92E-4039-9DBA-ACCBF197267C}" type="presParOf" srcId="{C847DB82-1CD7-42EB-B9C7-0CB45C0A7CF6}" destId="{FD74FE49-FDA3-4838-9AB7-F75DD79CAFC9}" srcOrd="3" destOrd="0" presId="urn:microsoft.com/office/officeart/2005/8/layout/matrix3"/>
    <dgm:cxn modelId="{03B9D3C0-56DE-4C71-9544-C0440E1501EA}" type="presParOf" srcId="{C847DB82-1CD7-42EB-B9C7-0CB45C0A7CF6}" destId="{E1AAA9D8-AEF5-4D72-821E-27918B1452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30A6A-5338-4BA0-8E63-293321CAA9A8}">
      <dsp:nvSpPr>
        <dsp:cNvPr id="0" name=""/>
        <dsp:cNvSpPr/>
      </dsp:nvSpPr>
      <dsp:spPr>
        <a:xfrm>
          <a:off x="462388" y="0"/>
          <a:ext cx="5291778" cy="5291778"/>
        </a:xfrm>
        <a:prstGeom prst="diamond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C4A98-285D-4B84-998A-9B7BA77BB559}">
      <dsp:nvSpPr>
        <dsp:cNvPr id="0" name=""/>
        <dsp:cNvSpPr/>
      </dsp:nvSpPr>
      <dsp:spPr>
        <a:xfrm>
          <a:off x="965107" y="502718"/>
          <a:ext cx="2063793" cy="2063793"/>
        </a:xfrm>
        <a:prstGeom prst="round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1065853" y="603464"/>
        <a:ext cx="1862301" cy="1862301"/>
      </dsp:txXfrm>
    </dsp:sp>
    <dsp:sp modelId="{F98F8A1C-22CF-47C8-9BDB-A63104E15C63}">
      <dsp:nvSpPr>
        <dsp:cNvPr id="0" name=""/>
        <dsp:cNvSpPr/>
      </dsp:nvSpPr>
      <dsp:spPr>
        <a:xfrm>
          <a:off x="3187654" y="502718"/>
          <a:ext cx="2063793" cy="2063793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288400" y="603464"/>
        <a:ext cx="1862301" cy="1862301"/>
      </dsp:txXfrm>
    </dsp:sp>
    <dsp:sp modelId="{FD74FE49-FDA3-4838-9AB7-F75DD79CAFC9}">
      <dsp:nvSpPr>
        <dsp:cNvPr id="0" name=""/>
        <dsp:cNvSpPr/>
      </dsp:nvSpPr>
      <dsp:spPr>
        <a:xfrm>
          <a:off x="965107" y="2725265"/>
          <a:ext cx="2063793" cy="2063793"/>
        </a:xfrm>
        <a:prstGeom prst="roundRect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1065853" y="2826011"/>
        <a:ext cx="1862301" cy="1862301"/>
      </dsp:txXfrm>
    </dsp:sp>
    <dsp:sp modelId="{E1AAA9D8-AEF5-4D72-821E-27918B1452FA}">
      <dsp:nvSpPr>
        <dsp:cNvPr id="0" name=""/>
        <dsp:cNvSpPr/>
      </dsp:nvSpPr>
      <dsp:spPr>
        <a:xfrm>
          <a:off x="3187654" y="2725265"/>
          <a:ext cx="2063793" cy="2063793"/>
        </a:xfrm>
        <a:prstGeom prst="roundRect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288400" y="2826011"/>
        <a:ext cx="1862301" cy="186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7D1C-60C3-46AD-9E47-D3CB33B854AA}" type="datetimeFigureOut">
              <a:rPr lang="zh-CN" altLang="en-US" smtClean="0"/>
              <a:pPr/>
              <a:t>15-4-23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9B1E-FC53-43A9-991F-F94CF947F8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51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42A5-224B-48A4-86E4-CC628F961EDB}" type="datetimeFigureOut">
              <a:rPr lang="zh-CN" altLang="en-US" smtClean="0"/>
              <a:pPr/>
              <a:t>15-4-23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71A2-C867-4A3E-9B32-9DBC3A1443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3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14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5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1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9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1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603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1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8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94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80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9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45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2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8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48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8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92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71A2-C867-4A3E-9B32-9DBC3A14439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15-4-23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15-4-23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15-4-23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15-4-23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10" Type="http://schemas.openxmlformats.org/officeDocument/2006/relationships/image" Target="../media/image47.png"/><Relationship Id="rId11" Type="http://schemas.openxmlformats.org/officeDocument/2006/relationships/image" Target="../media/image48.gif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gif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42.png"/><Relationship Id="rId5" Type="http://schemas.microsoft.com/office/2007/relationships/hdphoto" Target="../media/hdphoto1.wdp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27" y="2398894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搜狗商业广告流式计算实践</a:t>
            </a:r>
            <a:endParaRPr lang="zh-CN" altLang="en-US" sz="36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01" y="3145065"/>
            <a:ext cx="768971" cy="564245"/>
          </a:xfrm>
          <a:prstGeom prst="rect">
            <a:avLst/>
          </a:prstGeom>
        </p:spPr>
      </p:pic>
      <p:pic>
        <p:nvPicPr>
          <p:cNvPr id="5" name="图片 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9" y="3708863"/>
            <a:ext cx="7200000" cy="36000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2843622" y="3973109"/>
            <a:ext cx="5760640" cy="875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么刚</a:t>
            </a:r>
            <a:r>
              <a:rPr lang="zh-CN" altLang="en-US" sz="2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000" dirty="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yaogang@sogou-inc.com</a:t>
            </a:r>
          </a:p>
          <a:p>
            <a:pPr algn="l" defTabSz="914400"/>
            <a:r>
              <a:rPr lang="en-US" altLang="zh-CN" sz="2000" smtClean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2015-04-24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1622" r="1" b="6535"/>
          <a:stretch/>
        </p:blipFill>
        <p:spPr>
          <a:xfrm>
            <a:off x="1919972" y="3744863"/>
            <a:ext cx="412301" cy="391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4"/>
    </mc:Choice>
    <mc:Fallback xmlns="">
      <p:transition xmlns:p14="http://schemas.microsoft.com/office/powerpoint/2010/main" spd="slow" advTm="254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 bwMode="auto">
          <a:xfrm flipV="1">
            <a:off x="1871722" y="5639554"/>
            <a:ext cx="1180306" cy="121844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854242" y="1757686"/>
            <a:ext cx="468083" cy="50654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22325" y="2091116"/>
            <a:ext cx="6548046" cy="34218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</a:p>
          <a:p>
            <a:pPr marL="108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健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壮性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4250" lvl="1" indent="0">
              <a:lnSpc>
                <a:spcPct val="150000"/>
              </a:lnSpc>
              <a:buNone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网络闪断、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机房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交换机割接、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新版本上线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4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54250" lvl="1" indent="0">
              <a:lnSpc>
                <a:spcPct val="150000"/>
              </a:lnSpc>
              <a:buNone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过滤、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断点续传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14250" lvl="1" indent="0">
              <a:lnSpc>
                <a:spcPct val="150000"/>
              </a:lnSpc>
              <a:buNone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应对突发流量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采集系统选型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947426" y="5279575"/>
            <a:ext cx="3407229" cy="1665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Scribe</a:t>
            </a: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Flume-NG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48000" lvl="1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Arial"/>
              <a:buNone/>
            </a:pPr>
            <a:endPara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2033050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直接连接符 11"/>
          <p:cNvCxnSpPr/>
          <p:nvPr/>
        </p:nvCxnSpPr>
        <p:spPr bwMode="auto">
          <a:xfrm>
            <a:off x="1522980" y="2601686"/>
            <a:ext cx="1424446" cy="279762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47" y="5206823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1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05"/>
    </mc:Choice>
    <mc:Fallback xmlns="">
      <p:transition xmlns:p14="http://schemas.microsoft.com/office/powerpoint/2010/main" spd="slow" advTm="1006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590209672"/>
              </p:ext>
            </p:extLst>
          </p:nvPr>
        </p:nvGraphicFramePr>
        <p:xfrm>
          <a:off x="3188697" y="1503536"/>
          <a:ext cx="6216555" cy="52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85655"/>
            <a:ext cx="3788229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采集系统实践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262" y="2258466"/>
            <a:ext cx="3091539" cy="304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250423" y="2117852"/>
            <a:ext cx="1872342" cy="1828802"/>
          </a:xfrm>
        </p:spPr>
        <p:txBody>
          <a:bodyPr anchor="ctr">
            <a:noAutofit/>
          </a:bodyPr>
          <a:lstStyle/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容错性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1">
              <a:buFont typeface="Wingdings" pitchFamily="2" charset="2"/>
              <a:buChar char="Ø"/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LSN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记录：断点续传和故障恢复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1">
              <a:buFont typeface="Wingdings" pitchFamily="2" charset="2"/>
              <a:buChar char="Ø"/>
            </a:pP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217765" y="2055936"/>
            <a:ext cx="1952635" cy="19526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圆角矩形 10"/>
          <p:cNvSpPr/>
          <p:nvPr/>
        </p:nvSpPr>
        <p:spPr>
          <a:xfrm>
            <a:off x="6449337" y="2062729"/>
            <a:ext cx="1952635" cy="19526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圆角矩形 11"/>
          <p:cNvSpPr/>
          <p:nvPr/>
        </p:nvSpPr>
        <p:spPr>
          <a:xfrm>
            <a:off x="4228651" y="4287507"/>
            <a:ext cx="1952635" cy="19526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圆角矩形 12"/>
          <p:cNvSpPr/>
          <p:nvPr/>
        </p:nvSpPr>
        <p:spPr>
          <a:xfrm>
            <a:off x="6449336" y="4287507"/>
            <a:ext cx="1952635" cy="1952635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460222" y="2117852"/>
            <a:ext cx="1952635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可扩展设计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buFont typeface="Wingdings" pitchFamily="2" charset="2"/>
              <a:buChar char="Ø"/>
            </a:pPr>
            <a:r>
              <a:rPr lang="zh-CN" alt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机制配置化 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buFont typeface="Wingdings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发送组件插件化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4228650" y="4287507"/>
            <a:ext cx="1941749" cy="195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1">
              <a:buFont typeface="Wingdings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异步批量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push + 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同步重传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1">
              <a:buFont typeface="Wingdings" pitchFamily="2" charset="2"/>
              <a:buChar char="Ø"/>
            </a:pP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6449336" y="4378685"/>
            <a:ext cx="2041521" cy="1861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数据源格式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buNone/>
            </a:pP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buFont typeface="Wingdings" pitchFamily="2" charset="2"/>
              <a:buChar char="Ø"/>
            </a:pPr>
            <a:r>
              <a:rPr lang="pt-BR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%h %v %V %l %u %t \"%r\" %&gt;s %b \"%{Referer}i\" \"%{User-Agent}i\" %D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%{X-Forwarded-For}</a:t>
            </a:r>
            <a:r>
              <a:rPr lang="en-US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 %h %l %u %t "%r" %s %b "%{</a:t>
            </a:r>
            <a:r>
              <a:rPr lang="en-US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Referer</a:t>
            </a: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r>
              <a:rPr lang="en-US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" "%{User-Agent}</a:t>
            </a:r>
            <a:r>
              <a:rPr lang="en-US" sz="10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" %D</a:t>
            </a:r>
            <a:endParaRPr lang="en-US" altLang="zh-CN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6170401" y="4015364"/>
            <a:ext cx="278936" cy="272143"/>
          </a:xfrm>
          <a:prstGeom prst="diamon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44"/>
    </mc:Choice>
    <mc:Fallback xmlns="">
      <p:transition xmlns:p14="http://schemas.microsoft.com/office/powerpoint/2010/main" spd="slow" advTm="1554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5686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序列号生成服务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469" y="2091116"/>
            <a:ext cx="3459994" cy="237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5" name="直接连接符 4"/>
          <p:cNvCxnSpPr/>
          <p:nvPr/>
        </p:nvCxnSpPr>
        <p:spPr bwMode="auto">
          <a:xfrm flipH="1" flipV="1">
            <a:off x="1181375" y="5181602"/>
            <a:ext cx="1338668" cy="1578424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/>
          <p:cNvCxnSpPr/>
          <p:nvPr/>
        </p:nvCxnSpPr>
        <p:spPr bwMode="auto">
          <a:xfrm>
            <a:off x="854242" y="1773672"/>
            <a:ext cx="468083" cy="39258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4"/>
          <p:cNvSpPr txBox="1">
            <a:spLocks/>
          </p:cNvSpPr>
          <p:nvPr/>
        </p:nvSpPr>
        <p:spPr>
          <a:xfrm>
            <a:off x="1322325" y="1993142"/>
            <a:ext cx="6548046" cy="342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  <a:p>
            <a:pPr marL="108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持多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Topic,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全局递增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高可用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可扩展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4250" lvl="1" indent="0">
              <a:lnSpc>
                <a:spcPct val="150000"/>
              </a:lnSpc>
              <a:buNone/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	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支持水平扩容缩容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54250" lvl="1" indent="0">
              <a:lnSpc>
                <a:spcPct val="150000"/>
              </a:lnSpc>
              <a:buNone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	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增删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45062" y="4610439"/>
            <a:ext cx="6939644" cy="202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统设计</a:t>
            </a: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Nginx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：路由</a:t>
            </a:r>
          </a:p>
          <a:p>
            <a:pPr marL="126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：序列号、服务拓扑（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Topic-&gt;Node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）、集群状态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76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务集群：按照服务拓扑提供服务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48000" lvl="1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Arial"/>
              <a:buNone/>
            </a:pPr>
            <a:endPara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 flipH="1">
            <a:off x="1146950" y="2411885"/>
            <a:ext cx="284235" cy="2325024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6" y="4538652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1935076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9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41"/>
    </mc:Choice>
    <mc:Fallback xmlns="">
      <p:transition xmlns:p14="http://schemas.microsoft.com/office/powerpoint/2010/main" spd="slow" advTm="1531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 bwMode="auto">
          <a:xfrm flipV="1">
            <a:off x="2463513" y="4690436"/>
            <a:ext cx="2084280" cy="228500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356" y="2001802"/>
            <a:ext cx="4453809" cy="226456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可用设计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由主节点计算服务拓扑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主节点失效：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leader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选举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Node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失效，主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节点重新计算服务拓扑，其他节点根据服务拓扑变化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，完成</a:t>
            </a:r>
            <a:r>
              <a:rPr lang="en-US" altLang="zh-CN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FailOver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4472088" y="4221755"/>
            <a:ext cx="3595267" cy="211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网络接口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客户端：提供批量接口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：采用序列号预分配机制，降低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的读写压力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4547793" y="2462966"/>
            <a:ext cx="0" cy="180339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04114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序列号生成服务</a:t>
            </a:r>
            <a:r>
              <a:rPr lang="en-US" altLang="zh-CN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b="1" dirty="0" err="1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Contd</a:t>
            </a:r>
            <a:r>
              <a:rPr lang="en-US" altLang="zh-CN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892862" y="1749705"/>
            <a:ext cx="3433858" cy="526522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44" y="4142625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44" y="1890325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圆角矩形 41"/>
          <p:cNvSpPr/>
          <p:nvPr/>
        </p:nvSpPr>
        <p:spPr>
          <a:xfrm>
            <a:off x="2823359" y="2680050"/>
            <a:ext cx="1096970" cy="230352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1277" y="2310718"/>
            <a:ext cx="1037635" cy="42862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848759" y="3217640"/>
            <a:ext cx="1071570" cy="428628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服务拓扑</a:t>
            </a:r>
            <a:endParaRPr lang="en-US" altLang="zh-CN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2747171" y="2751489"/>
            <a:ext cx="127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848759" y="4289210"/>
            <a:ext cx="1046170" cy="500066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拓扑同步</a:t>
            </a:r>
            <a:endParaRPr lang="en-US" altLang="zh-CN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08912" y="2495384"/>
            <a:ext cx="1239847" cy="774985"/>
            <a:chOff x="1608912" y="2495384"/>
            <a:chExt cx="1239847" cy="774985"/>
          </a:xfrm>
        </p:grpSpPr>
        <p:cxnSp>
          <p:nvCxnSpPr>
            <p:cNvPr id="47" name="直接箭头连接符 46"/>
            <p:cNvCxnSpPr>
              <a:stCxn id="43" idx="3"/>
            </p:cNvCxnSpPr>
            <p:nvPr/>
          </p:nvCxnSpPr>
          <p:spPr>
            <a:xfrm>
              <a:off x="1608912" y="2525032"/>
              <a:ext cx="1239847" cy="7453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30"/>
            <p:cNvSpPr txBox="1"/>
            <p:nvPr/>
          </p:nvSpPr>
          <p:spPr>
            <a:xfrm rot="1809552">
              <a:off x="1767453" y="2495384"/>
              <a:ext cx="1055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update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8" name="直接箭头连接符 57"/>
          <p:cNvCxnSpPr>
            <a:stCxn id="44" idx="1"/>
            <a:endCxn id="62" idx="3"/>
          </p:cNvCxnSpPr>
          <p:nvPr/>
        </p:nvCxnSpPr>
        <p:spPr>
          <a:xfrm flipH="1">
            <a:off x="1634311" y="3431954"/>
            <a:ext cx="1214448" cy="173628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608913" y="3081883"/>
            <a:ext cx="1239846" cy="1157661"/>
            <a:chOff x="1608913" y="3081883"/>
            <a:chExt cx="1239846" cy="1157661"/>
          </a:xfrm>
        </p:grpSpPr>
        <p:cxnSp>
          <p:nvCxnSpPr>
            <p:cNvPr id="52" name="直接箭头连接符 51"/>
            <p:cNvCxnSpPr>
              <a:stCxn id="44" idx="1"/>
              <a:endCxn id="61" idx="3"/>
            </p:cNvCxnSpPr>
            <p:nvPr/>
          </p:nvCxnSpPr>
          <p:spPr>
            <a:xfrm flipH="1">
              <a:off x="1634311" y="3431954"/>
              <a:ext cx="1214448" cy="80759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44" idx="1"/>
            </p:cNvCxnSpPr>
            <p:nvPr/>
          </p:nvCxnSpPr>
          <p:spPr>
            <a:xfrm rot="10800000" flipV="1">
              <a:off x="1608913" y="3431953"/>
              <a:ext cx="1239846" cy="40481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32"/>
            <p:cNvSpPr txBox="1"/>
            <p:nvPr/>
          </p:nvSpPr>
          <p:spPr>
            <a:xfrm>
              <a:off x="1786783" y="308188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watch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08913" y="3494206"/>
            <a:ext cx="1320682" cy="1769352"/>
            <a:chOff x="1608913" y="3494206"/>
            <a:chExt cx="1320682" cy="1769352"/>
          </a:xfrm>
        </p:grpSpPr>
        <p:sp>
          <p:nvSpPr>
            <p:cNvPr id="54" name="TextBox 37"/>
            <p:cNvSpPr txBox="1"/>
            <p:nvPr/>
          </p:nvSpPr>
          <p:spPr>
            <a:xfrm rot="20296396">
              <a:off x="1802251" y="4894226"/>
              <a:ext cx="1127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update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608913" y="3494206"/>
              <a:ext cx="1285884" cy="1674032"/>
              <a:chOff x="1608913" y="3494206"/>
              <a:chExt cx="1285884" cy="1674032"/>
            </a:xfrm>
          </p:grpSpPr>
          <p:cxnSp>
            <p:nvCxnSpPr>
              <p:cNvPr id="53" name="直接箭头连接符 52"/>
              <p:cNvCxnSpPr/>
              <p:nvPr/>
            </p:nvCxnSpPr>
            <p:spPr>
              <a:xfrm>
                <a:off x="1608913" y="3494206"/>
                <a:ext cx="1285884" cy="95965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>
                <a:stCxn id="61" idx="3"/>
                <a:endCxn id="46" idx="1"/>
              </p:cNvCxnSpPr>
              <p:nvPr/>
            </p:nvCxnSpPr>
            <p:spPr>
              <a:xfrm>
                <a:off x="1634311" y="4239544"/>
                <a:ext cx="1214448" cy="29969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>
                <a:stCxn id="62" idx="3"/>
              </p:cNvCxnSpPr>
              <p:nvPr/>
            </p:nvCxnSpPr>
            <p:spPr>
              <a:xfrm flipV="1">
                <a:off x="1634311" y="4668172"/>
                <a:ext cx="1214449" cy="50006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圆角矩形 59"/>
          <p:cNvSpPr/>
          <p:nvPr/>
        </p:nvSpPr>
        <p:spPr>
          <a:xfrm>
            <a:off x="571277" y="3167974"/>
            <a:ext cx="1037635" cy="42862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596676" y="4025230"/>
            <a:ext cx="1037635" cy="42862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96676" y="4953924"/>
            <a:ext cx="1037635" cy="42862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3856713" y="6072444"/>
            <a:ext cx="5254625" cy="53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负载均衡</a:t>
            </a:r>
            <a:r>
              <a:rPr lang="zh-CN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在计算服务拓扑时考虑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的权重，防止过载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526848"/>
      </p:ext>
    </p:extLst>
  </p:cSld>
  <p:clrMapOvr>
    <a:masterClrMapping/>
  </p:clrMapOvr>
  <p:transition xmlns:p14="http://schemas.microsoft.com/office/powerpoint/2010/main" advTm="22587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6" grpId="0" animBg="1"/>
      <p:bldP spid="60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/>
          <p:cNvSpPr txBox="1">
            <a:spLocks/>
          </p:cNvSpPr>
          <p:nvPr/>
        </p:nvSpPr>
        <p:spPr>
          <a:xfrm>
            <a:off x="742704" y="4594516"/>
            <a:ext cx="6017325" cy="18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数据容错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exactly once</a:t>
            </a:r>
          </a:p>
          <a:p>
            <a:pPr marL="1332000" lvl="2"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ISR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失效时，可能消息丢失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20000" lvl="1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缺乏权限控制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742704" y="2359115"/>
            <a:ext cx="3867548" cy="240112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Font typeface="Wingdings" pitchFamily="2" charset="2"/>
              <a:buChar char="u"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Kafka  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高性能：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高可用：显式分布式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容错性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Replicas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r>
              <a:rPr lang="zh-CN" alt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记录消费</a:t>
            </a:r>
            <a:r>
              <a:rPr lang="en-US" altLang="zh-CN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offset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数据接入系统选型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85" y="2572629"/>
            <a:ext cx="4097071" cy="2515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6" name="直接连接符 5"/>
          <p:cNvCxnSpPr/>
          <p:nvPr/>
        </p:nvCxnSpPr>
        <p:spPr bwMode="auto">
          <a:xfrm flipH="1" flipV="1">
            <a:off x="854241" y="4917762"/>
            <a:ext cx="1475302" cy="194023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854242" y="1556657"/>
            <a:ext cx="0" cy="298268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3" y="4358284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6" y="2219164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8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64"/>
    </mc:Choice>
    <mc:Fallback xmlns="">
      <p:transition xmlns:p14="http://schemas.microsoft.com/office/powerpoint/2010/main" spd="slow" advTm="2203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 txBox="1">
            <a:spLocks/>
          </p:cNvSpPr>
          <p:nvPr/>
        </p:nvSpPr>
        <p:spPr>
          <a:xfrm>
            <a:off x="1319415" y="2111152"/>
            <a:ext cx="3454530" cy="268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权限控制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读权限控制：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iptables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写权限控制：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拦截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ProducerRequest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AppSecret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client.id+request.ip+topic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42657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接入系统实践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6599" y="4758681"/>
            <a:ext cx="2973975" cy="1184952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u"/>
            </a:pPr>
            <a:r>
              <a:rPr lang="zh-CN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容错性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利用全局</a:t>
            </a:r>
            <a:r>
              <a:rPr lang="en-US" altLang="zh-CN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MsgID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进行滤重和排序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763" y="1853635"/>
            <a:ext cx="3797121" cy="436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直接连接符 4"/>
          <p:cNvCxnSpPr/>
          <p:nvPr/>
        </p:nvCxnSpPr>
        <p:spPr bwMode="auto">
          <a:xfrm flipH="1" flipV="1">
            <a:off x="1181375" y="5181602"/>
            <a:ext cx="926263" cy="1689232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/>
          <p:cNvCxnSpPr/>
          <p:nvPr/>
        </p:nvCxnSpPr>
        <p:spPr bwMode="auto">
          <a:xfrm>
            <a:off x="854242" y="1773672"/>
            <a:ext cx="468083" cy="39258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 flipH="1">
            <a:off x="1181375" y="2411885"/>
            <a:ext cx="249811" cy="234679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8" y="4571310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1935076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90"/>
    </mc:Choice>
    <mc:Fallback xmlns="">
      <p:transition xmlns:p14="http://schemas.microsoft.com/office/powerpoint/2010/main" spd="slow" advTm="70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1112070" y="3524806"/>
            <a:ext cx="3578463" cy="257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故障案例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大量超长消息导致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broker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异常退出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young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bug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：升级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5279571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接入系统实践</a:t>
            </a:r>
            <a:r>
              <a:rPr lang="en-US" altLang="zh-CN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b="1" dirty="0" err="1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Contd</a:t>
            </a:r>
            <a:r>
              <a:rPr lang="en-US" altLang="zh-CN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2325" y="2194763"/>
            <a:ext cx="3368208" cy="149790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运维工具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监控管理工具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重放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修复工具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yaogang\Desktop\捕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533" y="1776665"/>
            <a:ext cx="4343298" cy="264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yaogang\Desktop\捕获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533" y="4657873"/>
            <a:ext cx="4343298" cy="160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直接连接符 5"/>
          <p:cNvCxnSpPr/>
          <p:nvPr/>
        </p:nvCxnSpPr>
        <p:spPr bwMode="auto">
          <a:xfrm flipH="1" flipV="1">
            <a:off x="1181376" y="4480197"/>
            <a:ext cx="666172" cy="2279192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843356" y="1762236"/>
            <a:ext cx="455329" cy="54870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181376" y="2659657"/>
            <a:ext cx="234618" cy="173979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" y="3922396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2154495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9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37"/>
    </mc:Choice>
    <mc:Fallback xmlns="">
      <p:transition xmlns:p14="http://schemas.microsoft.com/office/powerpoint/2010/main" spd="slow" advTm="1388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>
          <a:xfrm>
            <a:off x="1075587" y="4652145"/>
            <a:ext cx="2366394" cy="239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关注点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事务性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36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高性能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52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资源管理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322325" y="1983037"/>
            <a:ext cx="4236979" cy="3198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Storm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可扩展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可靠性：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Acker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12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容错性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91400" lvl="2" indent="0">
              <a:lnSpc>
                <a:spcPct val="150000"/>
              </a:lnSpc>
              <a:buNone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进程、主机、网络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12029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计算系统选型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1" y="1958771"/>
            <a:ext cx="4542158" cy="342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6" name="直接连接符 5"/>
          <p:cNvCxnSpPr/>
          <p:nvPr/>
        </p:nvCxnSpPr>
        <p:spPr bwMode="auto">
          <a:xfrm flipH="1" flipV="1">
            <a:off x="1181376" y="5181602"/>
            <a:ext cx="734510" cy="167639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854242" y="1773672"/>
            <a:ext cx="468083" cy="39258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181375" y="2411885"/>
            <a:ext cx="249811" cy="2346796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8" y="4571310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1935076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7"/>
    </mc:Choice>
    <mc:Fallback xmlns="">
      <p:transition xmlns:p14="http://schemas.microsoft.com/office/powerpoint/2010/main" spd="slow" advTm="1118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1143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计算系统实践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124875" y="2053663"/>
            <a:ext cx="4245982" cy="4016362"/>
            <a:chOff x="1910194" y="359445"/>
            <a:chExt cx="5326102" cy="5038070"/>
          </a:xfrm>
        </p:grpSpPr>
        <p:sp>
          <p:nvSpPr>
            <p:cNvPr id="7" name="椭圆 6"/>
            <p:cNvSpPr/>
            <p:nvPr/>
          </p:nvSpPr>
          <p:spPr bwMode="auto">
            <a:xfrm>
              <a:off x="3134330" y="359445"/>
              <a:ext cx="2805822" cy="2805822"/>
            </a:xfrm>
            <a:prstGeom prst="ellipse">
              <a:avLst/>
            </a:prstGeom>
            <a:solidFill>
              <a:schemeClr val="accent3">
                <a:lumMod val="50000"/>
                <a:alpha val="14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430474" y="2591693"/>
              <a:ext cx="2805822" cy="2805822"/>
            </a:xfrm>
            <a:prstGeom prst="ellipse">
              <a:avLst/>
            </a:prstGeom>
            <a:solidFill>
              <a:schemeClr val="accent1">
                <a:lumMod val="50000"/>
                <a:alpha val="14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910194" y="2591693"/>
              <a:ext cx="2805822" cy="2805822"/>
            </a:xfrm>
            <a:prstGeom prst="ellipse">
              <a:avLst/>
            </a:prstGeom>
            <a:solidFill>
              <a:schemeClr val="accent4">
                <a:lumMod val="50000"/>
                <a:alpha val="14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2266516" y="4624542"/>
            <a:ext cx="190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资源管理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264434" y="2865720"/>
            <a:ext cx="190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事务性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4317614" y="4625621"/>
            <a:ext cx="190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性能调优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69529" y="2185532"/>
            <a:ext cx="2016224" cy="1515816"/>
            <a:chOff x="5350156" y="2384199"/>
            <a:chExt cx="2016224" cy="1515816"/>
          </a:xfrm>
        </p:grpSpPr>
        <p:sp>
          <p:nvSpPr>
            <p:cNvPr id="13" name="TextBox 8"/>
            <p:cNvSpPr txBox="1"/>
            <p:nvPr/>
          </p:nvSpPr>
          <p:spPr>
            <a:xfrm>
              <a:off x="5350156" y="2407299"/>
              <a:ext cx="2016224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Trident Topology </a:t>
              </a:r>
            </a:p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altLang="zh-CN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TransactionalTridentKafkaSpout</a:t>
              </a: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altLang="zh-CN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OpaqueTridentKafkaSpout</a:t>
              </a:r>
              <a:endPara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50156" y="2384199"/>
              <a:ext cx="2016224" cy="1080120"/>
              <a:chOff x="5652120" y="1439565"/>
              <a:chExt cx="2016224" cy="108012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5652120" y="1439565"/>
                <a:ext cx="201622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AAB4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652120" y="1439565"/>
                <a:ext cx="0" cy="1080120"/>
              </a:xfrm>
              <a:prstGeom prst="line">
                <a:avLst/>
              </a:prstGeom>
              <a:noFill/>
              <a:ln w="25400" cap="flat" cmpd="sng" algn="ctr">
                <a:solidFill>
                  <a:srgbClr val="AAB4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7" name="组合 26"/>
          <p:cNvGrpSpPr/>
          <p:nvPr/>
        </p:nvGrpSpPr>
        <p:grpSpPr>
          <a:xfrm>
            <a:off x="6604445" y="4251446"/>
            <a:ext cx="2136781" cy="1610239"/>
            <a:chOff x="6430276" y="4485730"/>
            <a:chExt cx="2136781" cy="1610239"/>
          </a:xfrm>
        </p:grpSpPr>
        <p:sp>
          <p:nvSpPr>
            <p:cNvPr id="15" name="TextBox 10"/>
            <p:cNvSpPr txBox="1"/>
            <p:nvPr/>
          </p:nvSpPr>
          <p:spPr>
            <a:xfrm>
              <a:off x="6430276" y="4495531"/>
              <a:ext cx="213678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Worker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数设置：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CPU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利用率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</a:t>
              </a:r>
              <a:r>
                <a:rPr lang="en-US" altLang="zh-C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反序列化</a:t>
              </a:r>
              <a:r>
                <a:rPr lang="zh-CN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开销</a:t>
              </a:r>
              <a:endPara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altLang="zh-CN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Spout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</a:t>
              </a:r>
              <a:r>
                <a:rPr lang="zh-CN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max.spout.pending</a:t>
              </a:r>
              <a:endPara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zh-CN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负</a:t>
              </a:r>
              <a:r>
                <a:rPr lang="zh-CN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载均衡：</a:t>
              </a:r>
              <a:r>
                <a:rPr lang="en-US" altLang="en-US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避免热点</a:t>
              </a:r>
              <a:r>
                <a:rPr lang="en-US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bolt</a:t>
              </a:r>
              <a:endPara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430276" y="4485730"/>
              <a:ext cx="2016224" cy="1080120"/>
              <a:chOff x="5652120" y="1439565"/>
              <a:chExt cx="2016224" cy="1080120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5652120" y="1439565"/>
                <a:ext cx="201622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7D8C9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5652120" y="1439565"/>
                <a:ext cx="0" cy="1080120"/>
              </a:xfrm>
              <a:prstGeom prst="line">
                <a:avLst/>
              </a:prstGeom>
              <a:noFill/>
              <a:ln w="25400" cap="flat" cmpd="sng" algn="ctr">
                <a:solidFill>
                  <a:srgbClr val="7D8C9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5" name="组合 24"/>
          <p:cNvGrpSpPr/>
          <p:nvPr/>
        </p:nvGrpSpPr>
        <p:grpSpPr>
          <a:xfrm>
            <a:off x="350391" y="3265652"/>
            <a:ext cx="2016224" cy="1323439"/>
            <a:chOff x="344208" y="4495531"/>
            <a:chExt cx="2016224" cy="1323439"/>
          </a:xfrm>
        </p:grpSpPr>
        <p:sp>
          <p:nvSpPr>
            <p:cNvPr id="14" name="TextBox 9"/>
            <p:cNvSpPr txBox="1"/>
            <p:nvPr/>
          </p:nvSpPr>
          <p:spPr>
            <a:xfrm>
              <a:off x="344208" y="4495531"/>
              <a:ext cx="19874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altLang="zh-CN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Cgroups</a:t>
              </a: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启动</a:t>
              </a: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worker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时进行</a:t>
              </a:r>
              <a:r>
                <a:rPr lang="en-US" altLang="zh-CN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cpu</a:t>
              </a:r>
              <a:r>
                <a:rPr lang="en-US" altLang="zh-CN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memory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和</a:t>
              </a:r>
              <a:r>
                <a:rPr lang="en-US" altLang="zh-CN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cpuset</a:t>
              </a:r>
              <a:r>
                <a:rPr lang="zh-CN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类型的资源管</a:t>
              </a:r>
              <a:r>
                <a:rPr lang="zh-CN" alt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理</a:t>
              </a:r>
              <a:endPara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44208" y="4501261"/>
              <a:ext cx="2016224" cy="1080120"/>
              <a:chOff x="5652120" y="1439565"/>
              <a:chExt cx="2016224" cy="1080120"/>
            </a:xfrm>
          </p:grpSpPr>
          <p:cxnSp>
            <p:nvCxnSpPr>
              <p:cNvPr id="23" name="直接连接符 22"/>
              <p:cNvCxnSpPr/>
              <p:nvPr/>
            </p:nvCxnSpPr>
            <p:spPr bwMode="auto">
              <a:xfrm>
                <a:off x="5652120" y="1439565"/>
                <a:ext cx="201622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7B2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23"/>
              <p:cNvCxnSpPr/>
              <p:nvPr/>
            </p:nvCxnSpPr>
            <p:spPr bwMode="auto">
              <a:xfrm>
                <a:off x="5652120" y="1439565"/>
                <a:ext cx="0" cy="1080120"/>
              </a:xfrm>
              <a:prstGeom prst="line">
                <a:avLst/>
              </a:prstGeom>
              <a:noFill/>
              <a:ln w="25400" cap="flat" cmpd="sng" algn="ctr">
                <a:solidFill>
                  <a:srgbClr val="B7B2B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8" name="椭圆 27"/>
          <p:cNvSpPr/>
          <p:nvPr/>
        </p:nvSpPr>
        <p:spPr bwMode="auto">
          <a:xfrm>
            <a:off x="3253159" y="2206063"/>
            <a:ext cx="1920732" cy="1920732"/>
          </a:xfrm>
          <a:prstGeom prst="ellipse">
            <a:avLst/>
          </a:prstGeom>
          <a:noFill/>
          <a:ln>
            <a:solidFill>
              <a:srgbClr val="AAB49A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2284686" y="3981880"/>
            <a:ext cx="1920732" cy="1920732"/>
          </a:xfrm>
          <a:prstGeom prst="ellipse">
            <a:avLst/>
          </a:prstGeom>
          <a:noFill/>
          <a:ln>
            <a:solidFill>
              <a:srgbClr val="B7B2B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4286449" y="3981880"/>
            <a:ext cx="1920732" cy="1920732"/>
          </a:xfrm>
          <a:prstGeom prst="ellipse">
            <a:avLst/>
          </a:prstGeom>
          <a:noFill/>
          <a:ln>
            <a:solidFill>
              <a:srgbClr val="93A0A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194804" y="1705107"/>
            <a:ext cx="889732" cy="889732"/>
          </a:xfrm>
          <a:prstGeom prst="ellipse">
            <a:avLst/>
          </a:prstGeom>
          <a:solidFill>
            <a:schemeClr val="accent3">
              <a:lumMod val="50000"/>
              <a:alpha val="1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775728" y="2217245"/>
            <a:ext cx="606730" cy="606730"/>
          </a:xfrm>
          <a:prstGeom prst="ellipse">
            <a:avLst/>
          </a:prstGeom>
          <a:solidFill>
            <a:schemeClr val="accent4">
              <a:lumMod val="50000"/>
              <a:alpha val="1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8181596" y="3376508"/>
            <a:ext cx="324840" cy="324840"/>
          </a:xfrm>
          <a:prstGeom prst="ellipse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55"/>
    </mc:Choice>
    <mc:Fallback xmlns="">
      <p:transition xmlns:p14="http://schemas.microsoft.com/office/powerpoint/2010/main" spd="slow" advTm="2511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2857144"/>
            <a:ext cx="9144000" cy="3239765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13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lumMod val="99000"/>
                  <a:alpha val="13000"/>
                </a:schemeClr>
              </a:gs>
            </a:gsLst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97" y="1588339"/>
            <a:ext cx="1885950" cy="184818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r="23370"/>
          <a:stretch/>
        </p:blipFill>
        <p:spPr>
          <a:xfrm>
            <a:off x="529317" y="1610811"/>
            <a:ext cx="1810163" cy="1836949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2"/>
          <p:cNvSpPr txBox="1"/>
          <p:nvPr/>
        </p:nvSpPr>
        <p:spPr>
          <a:xfrm>
            <a:off x="520035" y="3649233"/>
            <a:ext cx="1819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物料审核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>
              <a:lnSpc>
                <a:spcPct val="150000"/>
              </a:lnSpc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状态机，无回溯的多模匹配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08539" y="3649233"/>
            <a:ext cx="1819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流式过滤：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Bloom Filter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，无漏判，低误判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4716016" y="3649233"/>
            <a:ext cx="1819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复杂维度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UV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>
              <a:lnSpc>
                <a:spcPct val="150000"/>
              </a:lnSpc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Hyper </a:t>
            </a:r>
            <a:r>
              <a:rPr lang="en-US" altLang="zh-CN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LogLog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，通过位图信息估计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UV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，位图大小决定统计精度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6870943" y="3649233"/>
            <a:ext cx="1819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滑动窗口计数：</a:t>
            </a: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DGIM, </a:t>
            </a: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用桶结构划分窗口，对窗口计数进行估计。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492830" y="3436524"/>
            <a:ext cx="0" cy="2361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61114" y="3436524"/>
            <a:ext cx="0" cy="2361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683827" y="3436524"/>
            <a:ext cx="0" cy="2361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12971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计算系统实践（</a:t>
            </a:r>
            <a:r>
              <a:rPr lang="en-US" altLang="zh-CN" sz="3200" b="1" dirty="0" err="1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Contd</a:t>
            </a:r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45" y="1598802"/>
            <a:ext cx="1841218" cy="18537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43" y="1588339"/>
            <a:ext cx="1824020" cy="184818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1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25"/>
    </mc:Choice>
    <mc:Fallback xmlns="">
      <p:transition xmlns:p14="http://schemas.microsoft.com/office/powerpoint/2010/main" spd="slow" advTm="878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8073" y="1902176"/>
            <a:ext cx="6894080" cy="4015443"/>
            <a:chOff x="-83239" y="1514500"/>
            <a:chExt cx="6894080" cy="4961075"/>
          </a:xfrm>
        </p:grpSpPr>
        <p:sp>
          <p:nvSpPr>
            <p:cNvPr id="26" name="五边形 25"/>
            <p:cNvSpPr/>
            <p:nvPr/>
          </p:nvSpPr>
          <p:spPr>
            <a:xfrm flipV="1">
              <a:off x="1472701" y="2843332"/>
              <a:ext cx="5338140" cy="989105"/>
            </a:xfrm>
            <a:prstGeom prst="homePlate">
              <a:avLst/>
            </a:prstGeom>
            <a:gradFill flip="none" rotWithShape="1">
              <a:gsLst>
                <a:gs pos="46000">
                  <a:schemeClr val="accent1">
                    <a:lumMod val="89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五边形 50"/>
            <p:cNvSpPr/>
            <p:nvPr/>
          </p:nvSpPr>
          <p:spPr>
            <a:xfrm flipV="1">
              <a:off x="1477010" y="3795258"/>
              <a:ext cx="2982738" cy="947109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5400000" flipV="1">
              <a:off x="-747032" y="3180305"/>
              <a:ext cx="2919846" cy="1541926"/>
            </a:xfrm>
            <a:custGeom>
              <a:avLst/>
              <a:gdLst>
                <a:gd name="connsiteX0" fmla="*/ 0 w 728133"/>
                <a:gd name="connsiteY0" fmla="*/ 0 h 1320800"/>
                <a:gd name="connsiteX1" fmla="*/ 626533 w 728133"/>
                <a:gd name="connsiteY1" fmla="*/ 0 h 1320800"/>
                <a:gd name="connsiteX2" fmla="*/ 728133 w 728133"/>
                <a:gd name="connsiteY2" fmla="*/ 1320800 h 1320800"/>
                <a:gd name="connsiteX3" fmla="*/ 287866 w 728133"/>
                <a:gd name="connsiteY3" fmla="*/ 1320800 h 1320800"/>
                <a:gd name="connsiteX4" fmla="*/ 0 w 728133"/>
                <a:gd name="connsiteY4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133" h="1320800">
                  <a:moveTo>
                    <a:pt x="0" y="0"/>
                  </a:moveTo>
                  <a:lnTo>
                    <a:pt x="626533" y="0"/>
                  </a:lnTo>
                  <a:lnTo>
                    <a:pt x="728133" y="1320800"/>
                  </a:lnTo>
                  <a:lnTo>
                    <a:pt x="287866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5400000" flipV="1">
              <a:off x="-422727" y="1884260"/>
              <a:ext cx="2269495" cy="1529976"/>
            </a:xfrm>
            <a:custGeom>
              <a:avLst/>
              <a:gdLst>
                <a:gd name="connsiteX0" fmla="*/ 643466 w 1083733"/>
                <a:gd name="connsiteY0" fmla="*/ 1329267 h 1329267"/>
                <a:gd name="connsiteX1" fmla="*/ 1083733 w 1083733"/>
                <a:gd name="connsiteY1" fmla="*/ 1329267 h 1329267"/>
                <a:gd name="connsiteX2" fmla="*/ 795866 w 1083733"/>
                <a:gd name="connsiteY2" fmla="*/ 0 h 1329267"/>
                <a:gd name="connsiteX3" fmla="*/ 0 w 1083733"/>
                <a:gd name="connsiteY3" fmla="*/ 0 h 1329267"/>
                <a:gd name="connsiteX4" fmla="*/ 643466 w 1083733"/>
                <a:gd name="connsiteY4" fmla="*/ 1329267 h 13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33" h="1329267">
                  <a:moveTo>
                    <a:pt x="643466" y="1329267"/>
                  </a:moveTo>
                  <a:lnTo>
                    <a:pt x="1083733" y="1329267"/>
                  </a:lnTo>
                  <a:lnTo>
                    <a:pt x="795866" y="0"/>
                  </a:lnTo>
                  <a:lnTo>
                    <a:pt x="0" y="0"/>
                  </a:lnTo>
                  <a:lnTo>
                    <a:pt x="643466" y="1329267"/>
                  </a:lnTo>
                  <a:close/>
                </a:path>
              </a:pathLst>
            </a:custGeom>
            <a:gradFill flip="none" rotWithShape="1">
              <a:gsLst>
                <a:gs pos="92000">
                  <a:schemeClr val="accent1">
                    <a:lumMod val="89000"/>
                  </a:schemeClr>
                </a:gs>
                <a:gs pos="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五边形 53"/>
            <p:cNvSpPr/>
            <p:nvPr/>
          </p:nvSpPr>
          <p:spPr>
            <a:xfrm flipV="1">
              <a:off x="1477010" y="4736555"/>
              <a:ext cx="3973338" cy="937947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5400000" flipV="1">
              <a:off x="-169716" y="4828850"/>
              <a:ext cx="1733202" cy="1560247"/>
            </a:xfrm>
            <a:custGeom>
              <a:avLst/>
              <a:gdLst>
                <a:gd name="connsiteX0" fmla="*/ 87549 w 792804"/>
                <a:gd name="connsiteY0" fmla="*/ 29183 h 1361872"/>
                <a:gd name="connsiteX1" fmla="*/ 0 w 792804"/>
                <a:gd name="connsiteY1" fmla="*/ 1361872 h 1361872"/>
                <a:gd name="connsiteX2" fmla="*/ 423153 w 792804"/>
                <a:gd name="connsiteY2" fmla="*/ 1361872 h 1361872"/>
                <a:gd name="connsiteX3" fmla="*/ 792804 w 792804"/>
                <a:gd name="connsiteY3" fmla="*/ 0 h 1361872"/>
                <a:gd name="connsiteX4" fmla="*/ 87549 w 792804"/>
                <a:gd name="connsiteY4" fmla="*/ 29183 h 136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1361872">
                  <a:moveTo>
                    <a:pt x="87549" y="29183"/>
                  </a:moveTo>
                  <a:lnTo>
                    <a:pt x="0" y="1361872"/>
                  </a:lnTo>
                  <a:lnTo>
                    <a:pt x="423153" y="1361872"/>
                  </a:lnTo>
                  <a:lnTo>
                    <a:pt x="792804" y="0"/>
                  </a:lnTo>
                  <a:lnTo>
                    <a:pt x="87549" y="291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100000">
                  <a:schemeClr val="accent1">
                    <a:lumMod val="89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65100" dist="50800" dir="10800000" algn="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gray">
            <a:xfrm>
              <a:off x="1712145" y="4051939"/>
              <a:ext cx="2170660" cy="4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 algn="ctr" eaLnBrk="1" hangingPunct="1">
                <a:lnSpc>
                  <a:spcPct val="80000"/>
                </a:lnSpc>
              </a:pPr>
              <a:r>
                <a:rPr lang="zh-CN" altLang="en-US" sz="24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架构实践</a:t>
              </a:r>
              <a:endParaRPr lang="en-US" altLang="zh-CN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gray">
            <a:xfrm>
              <a:off x="1801360" y="5005293"/>
              <a:ext cx="3355073" cy="4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 algn="ctr" eaLnBrk="1" hangingPunct="1">
                <a:lnSpc>
                  <a:spcPct val="80000"/>
                </a:lnSpc>
              </a:pPr>
              <a:r>
                <a:rPr lang="zh-CN" altLang="en-US" sz="24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思考与展望</a:t>
              </a:r>
              <a:endParaRPr lang="zh-CN" alt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01361" y="3029881"/>
              <a:ext cx="4801314" cy="570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1" cap="none" spc="0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当“广告平台”遇到“流式计算”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375319" y="44974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736934" y="30009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82826" y="37321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18" y="3627952"/>
            <a:ext cx="431220" cy="4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6"/>
    </mc:Choice>
    <mc:Fallback xmlns="">
      <p:transition xmlns:p14="http://schemas.microsoft.com/office/powerpoint/2010/main" spd="slow" advTm="86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81425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存储系统设计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6727" y="2738479"/>
            <a:ext cx="3261926" cy="28220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memory </a:t>
            </a:r>
            <a:r>
              <a:rPr lang="en-US" altLang="zh-CN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efficient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查询一致性</a:t>
            </a:r>
            <a:endParaRPr lang="en-US" altLang="zh-C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高可用、可扩展</a:t>
            </a:r>
            <a:endParaRPr lang="en-US" altLang="zh-C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1" name="组合 640"/>
          <p:cNvGrpSpPr/>
          <p:nvPr/>
        </p:nvGrpSpPr>
        <p:grpSpPr>
          <a:xfrm>
            <a:off x="4186584" y="1884363"/>
            <a:ext cx="4424015" cy="4479583"/>
            <a:chOff x="4962377" y="1884363"/>
            <a:chExt cx="3775620" cy="4479583"/>
          </a:xfrm>
        </p:grpSpPr>
        <p:sp>
          <p:nvSpPr>
            <p:cNvPr id="1791" name="圆角矩形 1790"/>
            <p:cNvSpPr/>
            <p:nvPr/>
          </p:nvSpPr>
          <p:spPr>
            <a:xfrm>
              <a:off x="5740853" y="5126038"/>
              <a:ext cx="1912938" cy="1220788"/>
            </a:xfrm>
            <a:prstGeom prst="roundRect">
              <a:avLst/>
            </a:prstGeom>
            <a:solidFill>
              <a:srgbClr val="AAB49A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05" name="Group 422"/>
            <p:cNvGrpSpPr>
              <a:grpSpLocks/>
            </p:cNvGrpSpPr>
            <p:nvPr/>
          </p:nvGrpSpPr>
          <p:grpSpPr bwMode="auto">
            <a:xfrm>
              <a:off x="6454775" y="5870575"/>
              <a:ext cx="508000" cy="322263"/>
              <a:chOff x="4066" y="3698"/>
              <a:chExt cx="320" cy="203"/>
            </a:xfrm>
          </p:grpSpPr>
          <p:sp>
            <p:nvSpPr>
              <p:cNvPr id="1680" name="Rectangle 390"/>
              <p:cNvSpPr>
                <a:spLocks noChangeArrowheads="1"/>
              </p:cNvSpPr>
              <p:nvPr/>
            </p:nvSpPr>
            <p:spPr bwMode="auto">
              <a:xfrm>
                <a:off x="4066" y="3720"/>
                <a:ext cx="285" cy="181"/>
              </a:xfrm>
              <a:prstGeom prst="rect">
                <a:avLst/>
              </a:prstGeom>
              <a:solidFill>
                <a:srgbClr val="BCB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1" name="Freeform 391"/>
              <p:cNvSpPr>
                <a:spLocks/>
              </p:cNvSpPr>
              <p:nvPr/>
            </p:nvSpPr>
            <p:spPr bwMode="auto">
              <a:xfrm>
                <a:off x="4066" y="3720"/>
                <a:ext cx="0" cy="181"/>
              </a:xfrm>
              <a:custGeom>
                <a:avLst/>
                <a:gdLst>
                  <a:gd name="T0" fmla="*/ 181 h 181"/>
                  <a:gd name="T1" fmla="*/ 181 h 181"/>
                  <a:gd name="T2" fmla="*/ 0 h 181"/>
                  <a:gd name="T3" fmla="*/ 0 h 181"/>
                  <a:gd name="T4" fmla="*/ 181 h 181"/>
                  <a:gd name="T5" fmla="*/ 181 h 181"/>
                  <a:gd name="T6" fmla="*/ 181 h 181"/>
                  <a:gd name="T7" fmla="*/ 181 h 181"/>
                  <a:gd name="T8" fmla="*/ 181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1">
                    <a:moveTo>
                      <a:pt x="0" y="181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2" name="Freeform 392"/>
              <p:cNvSpPr>
                <a:spLocks/>
              </p:cNvSpPr>
              <p:nvPr/>
            </p:nvSpPr>
            <p:spPr bwMode="auto">
              <a:xfrm>
                <a:off x="4066" y="3896"/>
                <a:ext cx="285" cy="5"/>
              </a:xfrm>
              <a:custGeom>
                <a:avLst/>
                <a:gdLst>
                  <a:gd name="T0" fmla="*/ 285 w 285"/>
                  <a:gd name="T1" fmla="*/ 5 h 5"/>
                  <a:gd name="T2" fmla="*/ 285 w 285"/>
                  <a:gd name="T3" fmla="*/ 0 h 5"/>
                  <a:gd name="T4" fmla="*/ 0 w 285"/>
                  <a:gd name="T5" fmla="*/ 0 h 5"/>
                  <a:gd name="T6" fmla="*/ 0 w 285"/>
                  <a:gd name="T7" fmla="*/ 5 h 5"/>
                  <a:gd name="T8" fmla="*/ 285 w 285"/>
                  <a:gd name="T9" fmla="*/ 5 h 5"/>
                  <a:gd name="T10" fmla="*/ 285 w 285"/>
                  <a:gd name="T11" fmla="*/ 5 h 5"/>
                  <a:gd name="T12" fmla="*/ 285 w 285"/>
                  <a:gd name="T13" fmla="*/ 5 h 5"/>
                  <a:gd name="T14" fmla="*/ 285 w 285"/>
                  <a:gd name="T15" fmla="*/ 5 h 5"/>
                  <a:gd name="T16" fmla="*/ 285 w 28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5">
                    <a:moveTo>
                      <a:pt x="285" y="5"/>
                    </a:moveTo>
                    <a:lnTo>
                      <a:pt x="28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lnTo>
                      <a:pt x="285" y="5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3" name="Freeform 393"/>
              <p:cNvSpPr>
                <a:spLocks/>
              </p:cNvSpPr>
              <p:nvPr/>
            </p:nvSpPr>
            <p:spPr bwMode="auto">
              <a:xfrm>
                <a:off x="4351" y="3720"/>
                <a:ext cx="0" cy="181"/>
              </a:xfrm>
              <a:custGeom>
                <a:avLst/>
                <a:gdLst>
                  <a:gd name="T0" fmla="*/ 0 h 181"/>
                  <a:gd name="T1" fmla="*/ 0 h 181"/>
                  <a:gd name="T2" fmla="*/ 181 h 181"/>
                  <a:gd name="T3" fmla="*/ 181 h 181"/>
                  <a:gd name="T4" fmla="*/ 0 h 181"/>
                  <a:gd name="T5" fmla="*/ 0 h 181"/>
                  <a:gd name="T6" fmla="*/ 0 h 181"/>
                  <a:gd name="T7" fmla="*/ 0 h 181"/>
                  <a:gd name="T8" fmla="*/ 0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4" name="Freeform 394"/>
              <p:cNvSpPr>
                <a:spLocks/>
              </p:cNvSpPr>
              <p:nvPr/>
            </p:nvSpPr>
            <p:spPr bwMode="auto">
              <a:xfrm>
                <a:off x="4066" y="3720"/>
                <a:ext cx="285" cy="0"/>
              </a:xfrm>
              <a:custGeom>
                <a:avLst/>
                <a:gdLst>
                  <a:gd name="T0" fmla="*/ 0 w 285"/>
                  <a:gd name="T1" fmla="*/ 0 w 285"/>
                  <a:gd name="T2" fmla="*/ 285 w 285"/>
                  <a:gd name="T3" fmla="*/ 285 w 285"/>
                  <a:gd name="T4" fmla="*/ 0 w 285"/>
                  <a:gd name="T5" fmla="*/ 0 w 285"/>
                  <a:gd name="T6" fmla="*/ 0 w 285"/>
                  <a:gd name="T7" fmla="*/ 0 w 285"/>
                  <a:gd name="T8" fmla="*/ 0 w 2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85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5" name="Freeform 395"/>
              <p:cNvSpPr>
                <a:spLocks/>
              </p:cNvSpPr>
              <p:nvPr/>
            </p:nvSpPr>
            <p:spPr bwMode="auto">
              <a:xfrm>
                <a:off x="4066" y="3698"/>
                <a:ext cx="320" cy="22"/>
              </a:xfrm>
              <a:custGeom>
                <a:avLst/>
                <a:gdLst>
                  <a:gd name="T0" fmla="*/ 0 w 320"/>
                  <a:gd name="T1" fmla="*/ 22 h 22"/>
                  <a:gd name="T2" fmla="*/ 35 w 320"/>
                  <a:gd name="T3" fmla="*/ 0 h 22"/>
                  <a:gd name="T4" fmla="*/ 320 w 320"/>
                  <a:gd name="T5" fmla="*/ 0 h 22"/>
                  <a:gd name="T6" fmla="*/ 285 w 320"/>
                  <a:gd name="T7" fmla="*/ 22 h 22"/>
                  <a:gd name="T8" fmla="*/ 0 w 3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2">
                    <a:moveTo>
                      <a:pt x="0" y="22"/>
                    </a:moveTo>
                    <a:lnTo>
                      <a:pt x="35" y="0"/>
                    </a:lnTo>
                    <a:lnTo>
                      <a:pt x="320" y="0"/>
                    </a:lnTo>
                    <a:lnTo>
                      <a:pt x="285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18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6" name="Freeform 396"/>
              <p:cNvSpPr>
                <a:spLocks/>
              </p:cNvSpPr>
              <p:nvPr/>
            </p:nvSpPr>
            <p:spPr bwMode="auto">
              <a:xfrm>
                <a:off x="4066" y="3698"/>
                <a:ext cx="35" cy="22"/>
              </a:xfrm>
              <a:custGeom>
                <a:avLst/>
                <a:gdLst>
                  <a:gd name="T0" fmla="*/ 35 w 35"/>
                  <a:gd name="T1" fmla="*/ 0 h 22"/>
                  <a:gd name="T2" fmla="*/ 35 w 35"/>
                  <a:gd name="T3" fmla="*/ 0 h 22"/>
                  <a:gd name="T4" fmla="*/ 0 w 35"/>
                  <a:gd name="T5" fmla="*/ 22 h 22"/>
                  <a:gd name="T6" fmla="*/ 0 w 35"/>
                  <a:gd name="T7" fmla="*/ 22 h 22"/>
                  <a:gd name="T8" fmla="*/ 35 w 35"/>
                  <a:gd name="T9" fmla="*/ 0 h 22"/>
                  <a:gd name="T10" fmla="*/ 35 w 35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">
                    <a:moveTo>
                      <a:pt x="35" y="0"/>
                    </a:moveTo>
                    <a:lnTo>
                      <a:pt x="35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7" name="Freeform 397"/>
              <p:cNvSpPr>
                <a:spLocks/>
              </p:cNvSpPr>
              <p:nvPr/>
            </p:nvSpPr>
            <p:spPr bwMode="auto">
              <a:xfrm>
                <a:off x="4101" y="3698"/>
                <a:ext cx="285" cy="0"/>
              </a:xfrm>
              <a:custGeom>
                <a:avLst/>
                <a:gdLst>
                  <a:gd name="T0" fmla="*/ 285 w 285"/>
                  <a:gd name="T1" fmla="*/ 285 w 285"/>
                  <a:gd name="T2" fmla="*/ 0 w 285"/>
                  <a:gd name="T3" fmla="*/ 0 w 285"/>
                  <a:gd name="T4" fmla="*/ 285 w 285"/>
                  <a:gd name="T5" fmla="*/ 285 w 2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85">
                    <a:moveTo>
                      <a:pt x="285" y="0"/>
                    </a:moveTo>
                    <a:lnTo>
                      <a:pt x="28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8" name="Freeform 398"/>
              <p:cNvSpPr>
                <a:spLocks/>
              </p:cNvSpPr>
              <p:nvPr/>
            </p:nvSpPr>
            <p:spPr bwMode="auto">
              <a:xfrm>
                <a:off x="4351" y="3698"/>
                <a:ext cx="35" cy="22"/>
              </a:xfrm>
              <a:custGeom>
                <a:avLst/>
                <a:gdLst>
                  <a:gd name="T0" fmla="*/ 0 w 35"/>
                  <a:gd name="T1" fmla="*/ 22 h 22"/>
                  <a:gd name="T2" fmla="*/ 0 w 35"/>
                  <a:gd name="T3" fmla="*/ 22 h 22"/>
                  <a:gd name="T4" fmla="*/ 35 w 35"/>
                  <a:gd name="T5" fmla="*/ 0 h 22"/>
                  <a:gd name="T6" fmla="*/ 35 w 35"/>
                  <a:gd name="T7" fmla="*/ 0 h 22"/>
                  <a:gd name="T8" fmla="*/ 0 w 35"/>
                  <a:gd name="T9" fmla="*/ 22 h 22"/>
                  <a:gd name="T10" fmla="*/ 0 w 35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">
                    <a:moveTo>
                      <a:pt x="0" y="22"/>
                    </a:moveTo>
                    <a:lnTo>
                      <a:pt x="0" y="2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9" name="Freeform 399"/>
              <p:cNvSpPr>
                <a:spLocks/>
              </p:cNvSpPr>
              <p:nvPr/>
            </p:nvSpPr>
            <p:spPr bwMode="auto">
              <a:xfrm>
                <a:off x="4066" y="3720"/>
                <a:ext cx="285" cy="0"/>
              </a:xfrm>
              <a:custGeom>
                <a:avLst/>
                <a:gdLst>
                  <a:gd name="T0" fmla="*/ 0 w 285"/>
                  <a:gd name="T1" fmla="*/ 0 w 285"/>
                  <a:gd name="T2" fmla="*/ 285 w 285"/>
                  <a:gd name="T3" fmla="*/ 285 w 285"/>
                  <a:gd name="T4" fmla="*/ 0 w 285"/>
                  <a:gd name="T5" fmla="*/ 0 w 2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85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0" name="Freeform 400"/>
              <p:cNvSpPr>
                <a:spLocks/>
              </p:cNvSpPr>
              <p:nvPr/>
            </p:nvSpPr>
            <p:spPr bwMode="auto">
              <a:xfrm>
                <a:off x="4351" y="3698"/>
                <a:ext cx="35" cy="203"/>
              </a:xfrm>
              <a:custGeom>
                <a:avLst/>
                <a:gdLst>
                  <a:gd name="T0" fmla="*/ 0 w 35"/>
                  <a:gd name="T1" fmla="*/ 22 h 203"/>
                  <a:gd name="T2" fmla="*/ 35 w 35"/>
                  <a:gd name="T3" fmla="*/ 0 h 203"/>
                  <a:gd name="T4" fmla="*/ 35 w 35"/>
                  <a:gd name="T5" fmla="*/ 180 h 203"/>
                  <a:gd name="T6" fmla="*/ 0 w 35"/>
                  <a:gd name="T7" fmla="*/ 203 h 203"/>
                  <a:gd name="T8" fmla="*/ 0 w 35"/>
                  <a:gd name="T9" fmla="*/ 2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3">
                    <a:moveTo>
                      <a:pt x="0" y="22"/>
                    </a:moveTo>
                    <a:lnTo>
                      <a:pt x="35" y="0"/>
                    </a:lnTo>
                    <a:lnTo>
                      <a:pt x="35" y="180"/>
                    </a:lnTo>
                    <a:lnTo>
                      <a:pt x="0" y="20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1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1" name="Freeform 401"/>
              <p:cNvSpPr>
                <a:spLocks/>
              </p:cNvSpPr>
              <p:nvPr/>
            </p:nvSpPr>
            <p:spPr bwMode="auto">
              <a:xfrm>
                <a:off x="4351" y="3698"/>
                <a:ext cx="35" cy="22"/>
              </a:xfrm>
              <a:custGeom>
                <a:avLst/>
                <a:gdLst>
                  <a:gd name="T0" fmla="*/ 35 w 35"/>
                  <a:gd name="T1" fmla="*/ 0 h 22"/>
                  <a:gd name="T2" fmla="*/ 35 w 35"/>
                  <a:gd name="T3" fmla="*/ 0 h 22"/>
                  <a:gd name="T4" fmla="*/ 0 w 35"/>
                  <a:gd name="T5" fmla="*/ 22 h 22"/>
                  <a:gd name="T6" fmla="*/ 0 w 35"/>
                  <a:gd name="T7" fmla="*/ 22 h 22"/>
                  <a:gd name="T8" fmla="*/ 35 w 35"/>
                  <a:gd name="T9" fmla="*/ 0 h 22"/>
                  <a:gd name="T10" fmla="*/ 35 w 35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">
                    <a:moveTo>
                      <a:pt x="35" y="0"/>
                    </a:moveTo>
                    <a:lnTo>
                      <a:pt x="35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2" name="Freeform 402"/>
              <p:cNvSpPr>
                <a:spLocks/>
              </p:cNvSpPr>
              <p:nvPr/>
            </p:nvSpPr>
            <p:spPr bwMode="auto">
              <a:xfrm>
                <a:off x="4386" y="3698"/>
                <a:ext cx="0" cy="180"/>
              </a:xfrm>
              <a:custGeom>
                <a:avLst/>
                <a:gdLst>
                  <a:gd name="T0" fmla="*/ 180 h 180"/>
                  <a:gd name="T1" fmla="*/ 180 h 180"/>
                  <a:gd name="T2" fmla="*/ 0 h 180"/>
                  <a:gd name="T3" fmla="*/ 0 h 180"/>
                  <a:gd name="T4" fmla="*/ 180 h 180"/>
                  <a:gd name="T5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3" name="Freeform 403"/>
              <p:cNvSpPr>
                <a:spLocks/>
              </p:cNvSpPr>
              <p:nvPr/>
            </p:nvSpPr>
            <p:spPr bwMode="auto">
              <a:xfrm>
                <a:off x="4351" y="3874"/>
                <a:ext cx="35" cy="27"/>
              </a:xfrm>
              <a:custGeom>
                <a:avLst/>
                <a:gdLst>
                  <a:gd name="T0" fmla="*/ 0 w 35"/>
                  <a:gd name="T1" fmla="*/ 27 h 27"/>
                  <a:gd name="T2" fmla="*/ 0 w 35"/>
                  <a:gd name="T3" fmla="*/ 27 h 27"/>
                  <a:gd name="T4" fmla="*/ 35 w 35"/>
                  <a:gd name="T5" fmla="*/ 4 h 27"/>
                  <a:gd name="T6" fmla="*/ 35 w 35"/>
                  <a:gd name="T7" fmla="*/ 0 h 27"/>
                  <a:gd name="T8" fmla="*/ 0 w 35"/>
                  <a:gd name="T9" fmla="*/ 22 h 27"/>
                  <a:gd name="T10" fmla="*/ 0 w 35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7">
                    <a:moveTo>
                      <a:pt x="0" y="27"/>
                    </a:moveTo>
                    <a:lnTo>
                      <a:pt x="0" y="27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0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4" name="Freeform 404"/>
              <p:cNvSpPr>
                <a:spLocks/>
              </p:cNvSpPr>
              <p:nvPr/>
            </p:nvSpPr>
            <p:spPr bwMode="auto">
              <a:xfrm>
                <a:off x="4351" y="3720"/>
                <a:ext cx="0" cy="181"/>
              </a:xfrm>
              <a:custGeom>
                <a:avLst/>
                <a:gdLst>
                  <a:gd name="T0" fmla="*/ 0 h 181"/>
                  <a:gd name="T1" fmla="*/ 0 h 181"/>
                  <a:gd name="T2" fmla="*/ 181 h 181"/>
                  <a:gd name="T3" fmla="*/ 181 h 181"/>
                  <a:gd name="T4" fmla="*/ 0 h 181"/>
                  <a:gd name="T5" fmla="*/ 0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5" name="Freeform 405"/>
              <p:cNvSpPr>
                <a:spLocks/>
              </p:cNvSpPr>
              <p:nvPr/>
            </p:nvSpPr>
            <p:spPr bwMode="auto">
              <a:xfrm>
                <a:off x="4205" y="3734"/>
                <a:ext cx="139" cy="49"/>
              </a:xfrm>
              <a:custGeom>
                <a:avLst/>
                <a:gdLst>
                  <a:gd name="T0" fmla="*/ 0 w 139"/>
                  <a:gd name="T1" fmla="*/ 18 h 49"/>
                  <a:gd name="T2" fmla="*/ 91 w 139"/>
                  <a:gd name="T3" fmla="*/ 18 h 49"/>
                  <a:gd name="T4" fmla="*/ 91 w 139"/>
                  <a:gd name="T5" fmla="*/ 0 h 49"/>
                  <a:gd name="T6" fmla="*/ 139 w 139"/>
                  <a:gd name="T7" fmla="*/ 27 h 49"/>
                  <a:gd name="T8" fmla="*/ 91 w 139"/>
                  <a:gd name="T9" fmla="*/ 49 h 49"/>
                  <a:gd name="T10" fmla="*/ 91 w 139"/>
                  <a:gd name="T11" fmla="*/ 31 h 49"/>
                  <a:gd name="T12" fmla="*/ 35 w 139"/>
                  <a:gd name="T13" fmla="*/ 31 h 49"/>
                  <a:gd name="T14" fmla="*/ 35 w 139"/>
                  <a:gd name="T15" fmla="*/ 31 h 49"/>
                  <a:gd name="T16" fmla="*/ 0 w 139"/>
                  <a:gd name="T1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49">
                    <a:moveTo>
                      <a:pt x="0" y="18"/>
                    </a:moveTo>
                    <a:lnTo>
                      <a:pt x="91" y="18"/>
                    </a:lnTo>
                    <a:lnTo>
                      <a:pt x="91" y="0"/>
                    </a:lnTo>
                    <a:lnTo>
                      <a:pt x="139" y="27"/>
                    </a:lnTo>
                    <a:lnTo>
                      <a:pt x="91" y="49"/>
                    </a:lnTo>
                    <a:lnTo>
                      <a:pt x="91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6" name="Freeform 406"/>
              <p:cNvSpPr>
                <a:spLocks/>
              </p:cNvSpPr>
              <p:nvPr/>
            </p:nvSpPr>
            <p:spPr bwMode="auto">
              <a:xfrm>
                <a:off x="4205" y="3734"/>
                <a:ext cx="139" cy="49"/>
              </a:xfrm>
              <a:custGeom>
                <a:avLst/>
                <a:gdLst>
                  <a:gd name="T0" fmla="*/ 0 w 139"/>
                  <a:gd name="T1" fmla="*/ 18 h 49"/>
                  <a:gd name="T2" fmla="*/ 91 w 139"/>
                  <a:gd name="T3" fmla="*/ 18 h 49"/>
                  <a:gd name="T4" fmla="*/ 91 w 139"/>
                  <a:gd name="T5" fmla="*/ 0 h 49"/>
                  <a:gd name="T6" fmla="*/ 139 w 139"/>
                  <a:gd name="T7" fmla="*/ 27 h 49"/>
                  <a:gd name="T8" fmla="*/ 91 w 139"/>
                  <a:gd name="T9" fmla="*/ 49 h 49"/>
                  <a:gd name="T10" fmla="*/ 91 w 139"/>
                  <a:gd name="T11" fmla="*/ 31 h 49"/>
                  <a:gd name="T12" fmla="*/ 35 w 139"/>
                  <a:gd name="T13" fmla="*/ 31 h 49"/>
                  <a:gd name="T14" fmla="*/ 0 w 139"/>
                  <a:gd name="T15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49">
                    <a:moveTo>
                      <a:pt x="0" y="18"/>
                    </a:moveTo>
                    <a:lnTo>
                      <a:pt x="91" y="18"/>
                    </a:lnTo>
                    <a:lnTo>
                      <a:pt x="91" y="0"/>
                    </a:lnTo>
                    <a:lnTo>
                      <a:pt x="139" y="27"/>
                    </a:lnTo>
                    <a:lnTo>
                      <a:pt x="91" y="49"/>
                    </a:lnTo>
                    <a:lnTo>
                      <a:pt x="91" y="31"/>
                    </a:lnTo>
                    <a:lnTo>
                      <a:pt x="35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7" name="Freeform 407"/>
              <p:cNvSpPr>
                <a:spLocks/>
              </p:cNvSpPr>
              <p:nvPr/>
            </p:nvSpPr>
            <p:spPr bwMode="auto">
              <a:xfrm>
                <a:off x="4073" y="3810"/>
                <a:ext cx="139" cy="50"/>
              </a:xfrm>
              <a:custGeom>
                <a:avLst/>
                <a:gdLst>
                  <a:gd name="T0" fmla="*/ 139 w 139"/>
                  <a:gd name="T1" fmla="*/ 32 h 50"/>
                  <a:gd name="T2" fmla="*/ 49 w 139"/>
                  <a:gd name="T3" fmla="*/ 32 h 50"/>
                  <a:gd name="T4" fmla="*/ 49 w 139"/>
                  <a:gd name="T5" fmla="*/ 50 h 50"/>
                  <a:gd name="T6" fmla="*/ 0 w 139"/>
                  <a:gd name="T7" fmla="*/ 27 h 50"/>
                  <a:gd name="T8" fmla="*/ 49 w 139"/>
                  <a:gd name="T9" fmla="*/ 0 h 50"/>
                  <a:gd name="T10" fmla="*/ 49 w 139"/>
                  <a:gd name="T11" fmla="*/ 18 h 50"/>
                  <a:gd name="T12" fmla="*/ 104 w 139"/>
                  <a:gd name="T13" fmla="*/ 18 h 50"/>
                  <a:gd name="T14" fmla="*/ 104 w 139"/>
                  <a:gd name="T15" fmla="*/ 18 h 50"/>
                  <a:gd name="T16" fmla="*/ 139 w 139"/>
                  <a:gd name="T17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50">
                    <a:moveTo>
                      <a:pt x="139" y="32"/>
                    </a:moveTo>
                    <a:lnTo>
                      <a:pt x="49" y="32"/>
                    </a:lnTo>
                    <a:lnTo>
                      <a:pt x="49" y="50"/>
                    </a:lnTo>
                    <a:lnTo>
                      <a:pt x="0" y="27"/>
                    </a:lnTo>
                    <a:lnTo>
                      <a:pt x="49" y="0"/>
                    </a:lnTo>
                    <a:lnTo>
                      <a:pt x="49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39" y="32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8" name="Freeform 408"/>
              <p:cNvSpPr>
                <a:spLocks/>
              </p:cNvSpPr>
              <p:nvPr/>
            </p:nvSpPr>
            <p:spPr bwMode="auto">
              <a:xfrm>
                <a:off x="4073" y="3810"/>
                <a:ext cx="139" cy="50"/>
              </a:xfrm>
              <a:custGeom>
                <a:avLst/>
                <a:gdLst>
                  <a:gd name="T0" fmla="*/ 139 w 139"/>
                  <a:gd name="T1" fmla="*/ 32 h 50"/>
                  <a:gd name="T2" fmla="*/ 49 w 139"/>
                  <a:gd name="T3" fmla="*/ 32 h 50"/>
                  <a:gd name="T4" fmla="*/ 49 w 139"/>
                  <a:gd name="T5" fmla="*/ 50 h 50"/>
                  <a:gd name="T6" fmla="*/ 0 w 139"/>
                  <a:gd name="T7" fmla="*/ 27 h 50"/>
                  <a:gd name="T8" fmla="*/ 49 w 139"/>
                  <a:gd name="T9" fmla="*/ 0 h 50"/>
                  <a:gd name="T10" fmla="*/ 49 w 139"/>
                  <a:gd name="T11" fmla="*/ 18 h 50"/>
                  <a:gd name="T12" fmla="*/ 104 w 139"/>
                  <a:gd name="T13" fmla="*/ 18 h 50"/>
                  <a:gd name="T14" fmla="*/ 139 w 139"/>
                  <a:gd name="T15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50">
                    <a:moveTo>
                      <a:pt x="139" y="32"/>
                    </a:moveTo>
                    <a:lnTo>
                      <a:pt x="49" y="32"/>
                    </a:lnTo>
                    <a:lnTo>
                      <a:pt x="49" y="50"/>
                    </a:lnTo>
                    <a:lnTo>
                      <a:pt x="0" y="27"/>
                    </a:lnTo>
                    <a:lnTo>
                      <a:pt x="49" y="0"/>
                    </a:lnTo>
                    <a:lnTo>
                      <a:pt x="49" y="18"/>
                    </a:lnTo>
                    <a:lnTo>
                      <a:pt x="104" y="18"/>
                    </a:lnTo>
                    <a:lnTo>
                      <a:pt x="139" y="32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9" name="Freeform 409"/>
              <p:cNvSpPr>
                <a:spLocks/>
              </p:cNvSpPr>
              <p:nvPr/>
            </p:nvSpPr>
            <p:spPr bwMode="auto">
              <a:xfrm>
                <a:off x="4205" y="3797"/>
                <a:ext cx="70" cy="45"/>
              </a:xfrm>
              <a:custGeom>
                <a:avLst/>
                <a:gdLst>
                  <a:gd name="T0" fmla="*/ 0 w 70"/>
                  <a:gd name="T1" fmla="*/ 45 h 45"/>
                  <a:gd name="T2" fmla="*/ 0 w 70"/>
                  <a:gd name="T3" fmla="*/ 45 h 45"/>
                  <a:gd name="T4" fmla="*/ 7 w 70"/>
                  <a:gd name="T5" fmla="*/ 45 h 45"/>
                  <a:gd name="T6" fmla="*/ 14 w 70"/>
                  <a:gd name="T7" fmla="*/ 45 h 45"/>
                  <a:gd name="T8" fmla="*/ 21 w 70"/>
                  <a:gd name="T9" fmla="*/ 45 h 45"/>
                  <a:gd name="T10" fmla="*/ 28 w 70"/>
                  <a:gd name="T11" fmla="*/ 40 h 45"/>
                  <a:gd name="T12" fmla="*/ 35 w 70"/>
                  <a:gd name="T13" fmla="*/ 40 h 45"/>
                  <a:gd name="T14" fmla="*/ 42 w 70"/>
                  <a:gd name="T15" fmla="*/ 36 h 45"/>
                  <a:gd name="T16" fmla="*/ 42 w 70"/>
                  <a:gd name="T17" fmla="*/ 36 h 45"/>
                  <a:gd name="T18" fmla="*/ 49 w 70"/>
                  <a:gd name="T19" fmla="*/ 31 h 45"/>
                  <a:gd name="T20" fmla="*/ 56 w 70"/>
                  <a:gd name="T21" fmla="*/ 27 h 45"/>
                  <a:gd name="T22" fmla="*/ 56 w 70"/>
                  <a:gd name="T23" fmla="*/ 27 h 45"/>
                  <a:gd name="T24" fmla="*/ 63 w 70"/>
                  <a:gd name="T25" fmla="*/ 22 h 45"/>
                  <a:gd name="T26" fmla="*/ 63 w 70"/>
                  <a:gd name="T27" fmla="*/ 18 h 45"/>
                  <a:gd name="T28" fmla="*/ 63 w 70"/>
                  <a:gd name="T29" fmla="*/ 13 h 45"/>
                  <a:gd name="T30" fmla="*/ 70 w 70"/>
                  <a:gd name="T31" fmla="*/ 9 h 45"/>
                  <a:gd name="T32" fmla="*/ 70 w 70"/>
                  <a:gd name="T33" fmla="*/ 4 h 45"/>
                  <a:gd name="T34" fmla="*/ 70 w 70"/>
                  <a:gd name="T35" fmla="*/ 0 h 45"/>
                  <a:gd name="T36" fmla="*/ 56 w 70"/>
                  <a:gd name="T37" fmla="*/ 0 h 45"/>
                  <a:gd name="T38" fmla="*/ 49 w 70"/>
                  <a:gd name="T39" fmla="*/ 4 h 45"/>
                  <a:gd name="T40" fmla="*/ 49 w 70"/>
                  <a:gd name="T41" fmla="*/ 9 h 45"/>
                  <a:gd name="T42" fmla="*/ 49 w 70"/>
                  <a:gd name="T43" fmla="*/ 9 h 45"/>
                  <a:gd name="T44" fmla="*/ 49 w 70"/>
                  <a:gd name="T45" fmla="*/ 13 h 45"/>
                  <a:gd name="T46" fmla="*/ 49 w 70"/>
                  <a:gd name="T47" fmla="*/ 18 h 45"/>
                  <a:gd name="T48" fmla="*/ 42 w 70"/>
                  <a:gd name="T49" fmla="*/ 18 h 45"/>
                  <a:gd name="T50" fmla="*/ 42 w 70"/>
                  <a:gd name="T51" fmla="*/ 22 h 45"/>
                  <a:gd name="T52" fmla="*/ 35 w 70"/>
                  <a:gd name="T53" fmla="*/ 22 h 45"/>
                  <a:gd name="T54" fmla="*/ 35 w 70"/>
                  <a:gd name="T55" fmla="*/ 27 h 45"/>
                  <a:gd name="T56" fmla="*/ 28 w 70"/>
                  <a:gd name="T57" fmla="*/ 27 h 45"/>
                  <a:gd name="T58" fmla="*/ 28 w 70"/>
                  <a:gd name="T59" fmla="*/ 31 h 45"/>
                  <a:gd name="T60" fmla="*/ 21 w 70"/>
                  <a:gd name="T61" fmla="*/ 31 h 45"/>
                  <a:gd name="T62" fmla="*/ 14 w 70"/>
                  <a:gd name="T63" fmla="*/ 31 h 45"/>
                  <a:gd name="T64" fmla="*/ 14 w 70"/>
                  <a:gd name="T65" fmla="*/ 36 h 45"/>
                  <a:gd name="T66" fmla="*/ 7 w 70"/>
                  <a:gd name="T67" fmla="*/ 36 h 45"/>
                  <a:gd name="T68" fmla="*/ 0 w 70"/>
                  <a:gd name="T69" fmla="*/ 36 h 45"/>
                  <a:gd name="T70" fmla="*/ 0 w 70"/>
                  <a:gd name="T71" fmla="*/ 36 h 45"/>
                  <a:gd name="T72" fmla="*/ 0 w 70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45">
                    <a:moveTo>
                      <a:pt x="0" y="45"/>
                    </a:moveTo>
                    <a:lnTo>
                      <a:pt x="0" y="45"/>
                    </a:lnTo>
                    <a:lnTo>
                      <a:pt x="7" y="45"/>
                    </a:lnTo>
                    <a:lnTo>
                      <a:pt x="14" y="45"/>
                    </a:lnTo>
                    <a:lnTo>
                      <a:pt x="21" y="45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9" y="31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63" y="13"/>
                    </a:lnTo>
                    <a:lnTo>
                      <a:pt x="70" y="9"/>
                    </a:lnTo>
                    <a:lnTo>
                      <a:pt x="70" y="4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9" y="4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49" y="13"/>
                    </a:lnTo>
                    <a:lnTo>
                      <a:pt x="49" y="18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35" y="27"/>
                    </a:lnTo>
                    <a:lnTo>
                      <a:pt x="28" y="27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14" y="31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0" name="Freeform 410"/>
              <p:cNvSpPr>
                <a:spLocks/>
              </p:cNvSpPr>
              <p:nvPr/>
            </p:nvSpPr>
            <p:spPr bwMode="auto">
              <a:xfrm>
                <a:off x="4142" y="3797"/>
                <a:ext cx="63" cy="45"/>
              </a:xfrm>
              <a:custGeom>
                <a:avLst/>
                <a:gdLst>
                  <a:gd name="T0" fmla="*/ 0 w 63"/>
                  <a:gd name="T1" fmla="*/ 0 h 45"/>
                  <a:gd name="T2" fmla="*/ 0 w 63"/>
                  <a:gd name="T3" fmla="*/ 0 h 45"/>
                  <a:gd name="T4" fmla="*/ 0 w 63"/>
                  <a:gd name="T5" fmla="*/ 4 h 45"/>
                  <a:gd name="T6" fmla="*/ 0 w 63"/>
                  <a:gd name="T7" fmla="*/ 9 h 45"/>
                  <a:gd name="T8" fmla="*/ 0 w 63"/>
                  <a:gd name="T9" fmla="*/ 13 h 45"/>
                  <a:gd name="T10" fmla="*/ 0 w 63"/>
                  <a:gd name="T11" fmla="*/ 18 h 45"/>
                  <a:gd name="T12" fmla="*/ 7 w 63"/>
                  <a:gd name="T13" fmla="*/ 22 h 45"/>
                  <a:gd name="T14" fmla="*/ 7 w 63"/>
                  <a:gd name="T15" fmla="*/ 27 h 45"/>
                  <a:gd name="T16" fmla="*/ 14 w 63"/>
                  <a:gd name="T17" fmla="*/ 27 h 45"/>
                  <a:gd name="T18" fmla="*/ 14 w 63"/>
                  <a:gd name="T19" fmla="*/ 31 h 45"/>
                  <a:gd name="T20" fmla="*/ 21 w 63"/>
                  <a:gd name="T21" fmla="*/ 36 h 45"/>
                  <a:gd name="T22" fmla="*/ 28 w 63"/>
                  <a:gd name="T23" fmla="*/ 36 h 45"/>
                  <a:gd name="T24" fmla="*/ 35 w 63"/>
                  <a:gd name="T25" fmla="*/ 40 h 45"/>
                  <a:gd name="T26" fmla="*/ 35 w 63"/>
                  <a:gd name="T27" fmla="*/ 40 h 45"/>
                  <a:gd name="T28" fmla="*/ 42 w 63"/>
                  <a:gd name="T29" fmla="*/ 45 h 45"/>
                  <a:gd name="T30" fmla="*/ 49 w 63"/>
                  <a:gd name="T31" fmla="*/ 45 h 45"/>
                  <a:gd name="T32" fmla="*/ 56 w 63"/>
                  <a:gd name="T33" fmla="*/ 45 h 45"/>
                  <a:gd name="T34" fmla="*/ 63 w 63"/>
                  <a:gd name="T35" fmla="*/ 45 h 45"/>
                  <a:gd name="T36" fmla="*/ 63 w 63"/>
                  <a:gd name="T37" fmla="*/ 36 h 45"/>
                  <a:gd name="T38" fmla="*/ 63 w 63"/>
                  <a:gd name="T39" fmla="*/ 36 h 45"/>
                  <a:gd name="T40" fmla="*/ 56 w 63"/>
                  <a:gd name="T41" fmla="*/ 36 h 45"/>
                  <a:gd name="T42" fmla="*/ 49 w 63"/>
                  <a:gd name="T43" fmla="*/ 31 h 45"/>
                  <a:gd name="T44" fmla="*/ 42 w 63"/>
                  <a:gd name="T45" fmla="*/ 31 h 45"/>
                  <a:gd name="T46" fmla="*/ 42 w 63"/>
                  <a:gd name="T47" fmla="*/ 31 h 45"/>
                  <a:gd name="T48" fmla="*/ 35 w 63"/>
                  <a:gd name="T49" fmla="*/ 27 h 45"/>
                  <a:gd name="T50" fmla="*/ 35 w 63"/>
                  <a:gd name="T51" fmla="*/ 27 h 45"/>
                  <a:gd name="T52" fmla="*/ 28 w 63"/>
                  <a:gd name="T53" fmla="*/ 22 h 45"/>
                  <a:gd name="T54" fmla="*/ 28 w 63"/>
                  <a:gd name="T55" fmla="*/ 22 h 45"/>
                  <a:gd name="T56" fmla="*/ 21 w 63"/>
                  <a:gd name="T57" fmla="*/ 18 h 45"/>
                  <a:gd name="T58" fmla="*/ 21 w 63"/>
                  <a:gd name="T59" fmla="*/ 18 h 45"/>
                  <a:gd name="T60" fmla="*/ 21 w 63"/>
                  <a:gd name="T61" fmla="*/ 13 h 45"/>
                  <a:gd name="T62" fmla="*/ 14 w 63"/>
                  <a:gd name="T63" fmla="*/ 9 h 45"/>
                  <a:gd name="T64" fmla="*/ 14 w 63"/>
                  <a:gd name="T65" fmla="*/ 9 h 45"/>
                  <a:gd name="T66" fmla="*/ 14 w 63"/>
                  <a:gd name="T67" fmla="*/ 4 h 45"/>
                  <a:gd name="T68" fmla="*/ 14 w 63"/>
                  <a:gd name="T69" fmla="*/ 0 h 45"/>
                  <a:gd name="T70" fmla="*/ 14 w 63"/>
                  <a:gd name="T71" fmla="*/ 0 h 45"/>
                  <a:gd name="T72" fmla="*/ 0 w 63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14" y="27"/>
                    </a:lnTo>
                    <a:lnTo>
                      <a:pt x="14" y="31"/>
                    </a:lnTo>
                    <a:lnTo>
                      <a:pt x="21" y="36"/>
                    </a:lnTo>
                    <a:lnTo>
                      <a:pt x="28" y="36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42" y="45"/>
                    </a:lnTo>
                    <a:lnTo>
                      <a:pt x="49" y="45"/>
                    </a:lnTo>
                    <a:lnTo>
                      <a:pt x="56" y="45"/>
                    </a:lnTo>
                    <a:lnTo>
                      <a:pt x="63" y="45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56" y="36"/>
                    </a:lnTo>
                    <a:lnTo>
                      <a:pt x="49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1" name="Freeform 411"/>
              <p:cNvSpPr>
                <a:spLocks/>
              </p:cNvSpPr>
              <p:nvPr/>
            </p:nvSpPr>
            <p:spPr bwMode="auto">
              <a:xfrm>
                <a:off x="4142" y="3752"/>
                <a:ext cx="63" cy="45"/>
              </a:xfrm>
              <a:custGeom>
                <a:avLst/>
                <a:gdLst>
                  <a:gd name="T0" fmla="*/ 63 w 63"/>
                  <a:gd name="T1" fmla="*/ 0 h 45"/>
                  <a:gd name="T2" fmla="*/ 63 w 63"/>
                  <a:gd name="T3" fmla="*/ 0 h 45"/>
                  <a:gd name="T4" fmla="*/ 56 w 63"/>
                  <a:gd name="T5" fmla="*/ 0 h 45"/>
                  <a:gd name="T6" fmla="*/ 49 w 63"/>
                  <a:gd name="T7" fmla="*/ 0 h 45"/>
                  <a:gd name="T8" fmla="*/ 42 w 63"/>
                  <a:gd name="T9" fmla="*/ 0 h 45"/>
                  <a:gd name="T10" fmla="*/ 35 w 63"/>
                  <a:gd name="T11" fmla="*/ 4 h 45"/>
                  <a:gd name="T12" fmla="*/ 35 w 63"/>
                  <a:gd name="T13" fmla="*/ 4 h 45"/>
                  <a:gd name="T14" fmla="*/ 28 w 63"/>
                  <a:gd name="T15" fmla="*/ 9 h 45"/>
                  <a:gd name="T16" fmla="*/ 21 w 63"/>
                  <a:gd name="T17" fmla="*/ 9 h 45"/>
                  <a:gd name="T18" fmla="*/ 14 w 63"/>
                  <a:gd name="T19" fmla="*/ 13 h 45"/>
                  <a:gd name="T20" fmla="*/ 14 w 63"/>
                  <a:gd name="T21" fmla="*/ 18 h 45"/>
                  <a:gd name="T22" fmla="*/ 7 w 63"/>
                  <a:gd name="T23" fmla="*/ 18 h 45"/>
                  <a:gd name="T24" fmla="*/ 7 w 63"/>
                  <a:gd name="T25" fmla="*/ 22 h 45"/>
                  <a:gd name="T26" fmla="*/ 0 w 63"/>
                  <a:gd name="T27" fmla="*/ 27 h 45"/>
                  <a:gd name="T28" fmla="*/ 0 w 63"/>
                  <a:gd name="T29" fmla="*/ 31 h 45"/>
                  <a:gd name="T30" fmla="*/ 0 w 63"/>
                  <a:gd name="T31" fmla="*/ 36 h 45"/>
                  <a:gd name="T32" fmla="*/ 0 w 63"/>
                  <a:gd name="T33" fmla="*/ 40 h 45"/>
                  <a:gd name="T34" fmla="*/ 0 w 63"/>
                  <a:gd name="T35" fmla="*/ 45 h 45"/>
                  <a:gd name="T36" fmla="*/ 14 w 63"/>
                  <a:gd name="T37" fmla="*/ 45 h 45"/>
                  <a:gd name="T38" fmla="*/ 14 w 63"/>
                  <a:gd name="T39" fmla="*/ 40 h 45"/>
                  <a:gd name="T40" fmla="*/ 14 w 63"/>
                  <a:gd name="T41" fmla="*/ 36 h 45"/>
                  <a:gd name="T42" fmla="*/ 14 w 63"/>
                  <a:gd name="T43" fmla="*/ 36 h 45"/>
                  <a:gd name="T44" fmla="*/ 21 w 63"/>
                  <a:gd name="T45" fmla="*/ 31 h 45"/>
                  <a:gd name="T46" fmla="*/ 21 w 63"/>
                  <a:gd name="T47" fmla="*/ 27 h 45"/>
                  <a:gd name="T48" fmla="*/ 21 w 63"/>
                  <a:gd name="T49" fmla="*/ 27 h 45"/>
                  <a:gd name="T50" fmla="*/ 28 w 63"/>
                  <a:gd name="T51" fmla="*/ 22 h 45"/>
                  <a:gd name="T52" fmla="*/ 28 w 63"/>
                  <a:gd name="T53" fmla="*/ 22 h 45"/>
                  <a:gd name="T54" fmla="*/ 35 w 63"/>
                  <a:gd name="T55" fmla="*/ 18 h 45"/>
                  <a:gd name="T56" fmla="*/ 35 w 63"/>
                  <a:gd name="T57" fmla="*/ 18 h 45"/>
                  <a:gd name="T58" fmla="*/ 42 w 63"/>
                  <a:gd name="T59" fmla="*/ 13 h 45"/>
                  <a:gd name="T60" fmla="*/ 42 w 63"/>
                  <a:gd name="T61" fmla="*/ 13 h 45"/>
                  <a:gd name="T62" fmla="*/ 49 w 63"/>
                  <a:gd name="T63" fmla="*/ 13 h 45"/>
                  <a:gd name="T64" fmla="*/ 56 w 63"/>
                  <a:gd name="T65" fmla="*/ 9 h 45"/>
                  <a:gd name="T66" fmla="*/ 63 w 63"/>
                  <a:gd name="T67" fmla="*/ 9 h 45"/>
                  <a:gd name="T68" fmla="*/ 63 w 63"/>
                  <a:gd name="T69" fmla="*/ 9 h 45"/>
                  <a:gd name="T70" fmla="*/ 63 w 63"/>
                  <a:gd name="T71" fmla="*/ 9 h 45"/>
                  <a:gd name="T72" fmla="*/ 63 w 63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45">
                    <a:moveTo>
                      <a:pt x="63" y="0"/>
                    </a:moveTo>
                    <a:lnTo>
                      <a:pt x="63" y="0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28" y="9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7" y="18"/>
                    </a:lnTo>
                    <a:lnTo>
                      <a:pt x="7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40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21" y="31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9" y="13"/>
                    </a:lnTo>
                    <a:lnTo>
                      <a:pt x="56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2" name="Freeform 412"/>
              <p:cNvSpPr>
                <a:spLocks/>
              </p:cNvSpPr>
              <p:nvPr/>
            </p:nvSpPr>
            <p:spPr bwMode="auto">
              <a:xfrm>
                <a:off x="4205" y="3752"/>
                <a:ext cx="70" cy="45"/>
              </a:xfrm>
              <a:custGeom>
                <a:avLst/>
                <a:gdLst>
                  <a:gd name="T0" fmla="*/ 70 w 70"/>
                  <a:gd name="T1" fmla="*/ 45 h 45"/>
                  <a:gd name="T2" fmla="*/ 70 w 70"/>
                  <a:gd name="T3" fmla="*/ 45 h 45"/>
                  <a:gd name="T4" fmla="*/ 70 w 70"/>
                  <a:gd name="T5" fmla="*/ 40 h 45"/>
                  <a:gd name="T6" fmla="*/ 70 w 70"/>
                  <a:gd name="T7" fmla="*/ 36 h 45"/>
                  <a:gd name="T8" fmla="*/ 63 w 70"/>
                  <a:gd name="T9" fmla="*/ 31 h 45"/>
                  <a:gd name="T10" fmla="*/ 63 w 70"/>
                  <a:gd name="T11" fmla="*/ 27 h 45"/>
                  <a:gd name="T12" fmla="*/ 63 w 70"/>
                  <a:gd name="T13" fmla="*/ 22 h 45"/>
                  <a:gd name="T14" fmla="*/ 56 w 70"/>
                  <a:gd name="T15" fmla="*/ 18 h 45"/>
                  <a:gd name="T16" fmla="*/ 56 w 70"/>
                  <a:gd name="T17" fmla="*/ 18 h 45"/>
                  <a:gd name="T18" fmla="*/ 49 w 70"/>
                  <a:gd name="T19" fmla="*/ 13 h 45"/>
                  <a:gd name="T20" fmla="*/ 42 w 70"/>
                  <a:gd name="T21" fmla="*/ 9 h 45"/>
                  <a:gd name="T22" fmla="*/ 42 w 70"/>
                  <a:gd name="T23" fmla="*/ 9 h 45"/>
                  <a:gd name="T24" fmla="*/ 35 w 70"/>
                  <a:gd name="T25" fmla="*/ 4 h 45"/>
                  <a:gd name="T26" fmla="*/ 28 w 70"/>
                  <a:gd name="T27" fmla="*/ 4 h 45"/>
                  <a:gd name="T28" fmla="*/ 21 w 70"/>
                  <a:gd name="T29" fmla="*/ 0 h 45"/>
                  <a:gd name="T30" fmla="*/ 14 w 70"/>
                  <a:gd name="T31" fmla="*/ 0 h 45"/>
                  <a:gd name="T32" fmla="*/ 7 w 70"/>
                  <a:gd name="T33" fmla="*/ 0 h 45"/>
                  <a:gd name="T34" fmla="*/ 0 w 70"/>
                  <a:gd name="T35" fmla="*/ 0 h 45"/>
                  <a:gd name="T36" fmla="*/ 0 w 70"/>
                  <a:gd name="T37" fmla="*/ 9 h 45"/>
                  <a:gd name="T38" fmla="*/ 7 w 70"/>
                  <a:gd name="T39" fmla="*/ 9 h 45"/>
                  <a:gd name="T40" fmla="*/ 14 w 70"/>
                  <a:gd name="T41" fmla="*/ 9 h 45"/>
                  <a:gd name="T42" fmla="*/ 14 w 70"/>
                  <a:gd name="T43" fmla="*/ 13 h 45"/>
                  <a:gd name="T44" fmla="*/ 21 w 70"/>
                  <a:gd name="T45" fmla="*/ 13 h 45"/>
                  <a:gd name="T46" fmla="*/ 28 w 70"/>
                  <a:gd name="T47" fmla="*/ 13 h 45"/>
                  <a:gd name="T48" fmla="*/ 28 w 70"/>
                  <a:gd name="T49" fmla="*/ 18 h 45"/>
                  <a:gd name="T50" fmla="*/ 35 w 70"/>
                  <a:gd name="T51" fmla="*/ 18 h 45"/>
                  <a:gd name="T52" fmla="*/ 35 w 70"/>
                  <a:gd name="T53" fmla="*/ 22 h 45"/>
                  <a:gd name="T54" fmla="*/ 42 w 70"/>
                  <a:gd name="T55" fmla="*/ 22 h 45"/>
                  <a:gd name="T56" fmla="*/ 42 w 70"/>
                  <a:gd name="T57" fmla="*/ 27 h 45"/>
                  <a:gd name="T58" fmla="*/ 49 w 70"/>
                  <a:gd name="T59" fmla="*/ 27 h 45"/>
                  <a:gd name="T60" fmla="*/ 49 w 70"/>
                  <a:gd name="T61" fmla="*/ 31 h 45"/>
                  <a:gd name="T62" fmla="*/ 49 w 70"/>
                  <a:gd name="T63" fmla="*/ 36 h 45"/>
                  <a:gd name="T64" fmla="*/ 49 w 70"/>
                  <a:gd name="T65" fmla="*/ 36 h 45"/>
                  <a:gd name="T66" fmla="*/ 49 w 70"/>
                  <a:gd name="T67" fmla="*/ 40 h 45"/>
                  <a:gd name="T68" fmla="*/ 56 w 70"/>
                  <a:gd name="T69" fmla="*/ 45 h 45"/>
                  <a:gd name="T70" fmla="*/ 56 w 70"/>
                  <a:gd name="T71" fmla="*/ 45 h 45"/>
                  <a:gd name="T72" fmla="*/ 70 w 70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45">
                    <a:moveTo>
                      <a:pt x="70" y="45"/>
                    </a:moveTo>
                    <a:lnTo>
                      <a:pt x="70" y="45"/>
                    </a:lnTo>
                    <a:lnTo>
                      <a:pt x="70" y="40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3" y="22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49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35" y="4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21" y="13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35" y="18"/>
                    </a:lnTo>
                    <a:lnTo>
                      <a:pt x="35" y="22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9" y="27"/>
                    </a:lnTo>
                    <a:lnTo>
                      <a:pt x="49" y="31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40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70" y="45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3" name="Freeform 413"/>
              <p:cNvSpPr>
                <a:spLocks/>
              </p:cNvSpPr>
              <p:nvPr/>
            </p:nvSpPr>
            <p:spPr bwMode="auto">
              <a:xfrm>
                <a:off x="4212" y="3734"/>
                <a:ext cx="132" cy="54"/>
              </a:xfrm>
              <a:custGeom>
                <a:avLst/>
                <a:gdLst>
                  <a:gd name="T0" fmla="*/ 0 w 132"/>
                  <a:gd name="T1" fmla="*/ 18 h 54"/>
                  <a:gd name="T2" fmla="*/ 84 w 132"/>
                  <a:gd name="T3" fmla="*/ 18 h 54"/>
                  <a:gd name="T4" fmla="*/ 84 w 132"/>
                  <a:gd name="T5" fmla="*/ 0 h 54"/>
                  <a:gd name="T6" fmla="*/ 132 w 132"/>
                  <a:gd name="T7" fmla="*/ 27 h 54"/>
                  <a:gd name="T8" fmla="*/ 84 w 132"/>
                  <a:gd name="T9" fmla="*/ 54 h 54"/>
                  <a:gd name="T10" fmla="*/ 84 w 132"/>
                  <a:gd name="T11" fmla="*/ 31 h 54"/>
                  <a:gd name="T12" fmla="*/ 28 w 132"/>
                  <a:gd name="T13" fmla="*/ 31 h 54"/>
                  <a:gd name="T14" fmla="*/ 28 w 132"/>
                  <a:gd name="T15" fmla="*/ 31 h 54"/>
                  <a:gd name="T16" fmla="*/ 0 w 132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54">
                    <a:moveTo>
                      <a:pt x="0" y="18"/>
                    </a:moveTo>
                    <a:lnTo>
                      <a:pt x="84" y="18"/>
                    </a:lnTo>
                    <a:lnTo>
                      <a:pt x="84" y="0"/>
                    </a:lnTo>
                    <a:lnTo>
                      <a:pt x="132" y="27"/>
                    </a:lnTo>
                    <a:lnTo>
                      <a:pt x="84" y="54"/>
                    </a:lnTo>
                    <a:lnTo>
                      <a:pt x="84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4" name="Freeform 414"/>
              <p:cNvSpPr>
                <a:spLocks/>
              </p:cNvSpPr>
              <p:nvPr/>
            </p:nvSpPr>
            <p:spPr bwMode="auto">
              <a:xfrm>
                <a:off x="4073" y="3810"/>
                <a:ext cx="139" cy="55"/>
              </a:xfrm>
              <a:custGeom>
                <a:avLst/>
                <a:gdLst>
                  <a:gd name="T0" fmla="*/ 139 w 139"/>
                  <a:gd name="T1" fmla="*/ 32 h 55"/>
                  <a:gd name="T2" fmla="*/ 49 w 139"/>
                  <a:gd name="T3" fmla="*/ 32 h 55"/>
                  <a:gd name="T4" fmla="*/ 49 w 139"/>
                  <a:gd name="T5" fmla="*/ 55 h 55"/>
                  <a:gd name="T6" fmla="*/ 0 w 139"/>
                  <a:gd name="T7" fmla="*/ 27 h 55"/>
                  <a:gd name="T8" fmla="*/ 49 w 139"/>
                  <a:gd name="T9" fmla="*/ 0 h 55"/>
                  <a:gd name="T10" fmla="*/ 49 w 139"/>
                  <a:gd name="T11" fmla="*/ 18 h 55"/>
                  <a:gd name="T12" fmla="*/ 104 w 139"/>
                  <a:gd name="T13" fmla="*/ 18 h 55"/>
                  <a:gd name="T14" fmla="*/ 104 w 139"/>
                  <a:gd name="T15" fmla="*/ 18 h 55"/>
                  <a:gd name="T16" fmla="*/ 139 w 139"/>
                  <a:gd name="T17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55">
                    <a:moveTo>
                      <a:pt x="139" y="32"/>
                    </a:moveTo>
                    <a:lnTo>
                      <a:pt x="49" y="32"/>
                    </a:lnTo>
                    <a:lnTo>
                      <a:pt x="49" y="55"/>
                    </a:lnTo>
                    <a:lnTo>
                      <a:pt x="0" y="27"/>
                    </a:lnTo>
                    <a:lnTo>
                      <a:pt x="49" y="0"/>
                    </a:lnTo>
                    <a:lnTo>
                      <a:pt x="49" y="18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3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5" name="Freeform 415"/>
              <p:cNvSpPr>
                <a:spLocks/>
              </p:cNvSpPr>
              <p:nvPr/>
            </p:nvSpPr>
            <p:spPr bwMode="auto">
              <a:xfrm>
                <a:off x="4073" y="3810"/>
                <a:ext cx="139" cy="55"/>
              </a:xfrm>
              <a:custGeom>
                <a:avLst/>
                <a:gdLst>
                  <a:gd name="T0" fmla="*/ 139 w 139"/>
                  <a:gd name="T1" fmla="*/ 32 h 55"/>
                  <a:gd name="T2" fmla="*/ 49 w 139"/>
                  <a:gd name="T3" fmla="*/ 32 h 55"/>
                  <a:gd name="T4" fmla="*/ 49 w 139"/>
                  <a:gd name="T5" fmla="*/ 55 h 55"/>
                  <a:gd name="T6" fmla="*/ 0 w 139"/>
                  <a:gd name="T7" fmla="*/ 27 h 55"/>
                  <a:gd name="T8" fmla="*/ 49 w 139"/>
                  <a:gd name="T9" fmla="*/ 0 h 55"/>
                  <a:gd name="T10" fmla="*/ 49 w 139"/>
                  <a:gd name="T11" fmla="*/ 18 h 55"/>
                  <a:gd name="T12" fmla="*/ 104 w 139"/>
                  <a:gd name="T13" fmla="*/ 18 h 55"/>
                  <a:gd name="T14" fmla="*/ 139 w 139"/>
                  <a:gd name="T15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55">
                    <a:moveTo>
                      <a:pt x="139" y="32"/>
                    </a:moveTo>
                    <a:lnTo>
                      <a:pt x="49" y="32"/>
                    </a:lnTo>
                    <a:lnTo>
                      <a:pt x="49" y="55"/>
                    </a:lnTo>
                    <a:lnTo>
                      <a:pt x="0" y="27"/>
                    </a:lnTo>
                    <a:lnTo>
                      <a:pt x="49" y="0"/>
                    </a:lnTo>
                    <a:lnTo>
                      <a:pt x="49" y="18"/>
                    </a:lnTo>
                    <a:lnTo>
                      <a:pt x="104" y="18"/>
                    </a:lnTo>
                    <a:lnTo>
                      <a:pt x="139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6" name="Freeform 416"/>
              <p:cNvSpPr>
                <a:spLocks/>
              </p:cNvSpPr>
              <p:nvPr/>
            </p:nvSpPr>
            <p:spPr bwMode="auto">
              <a:xfrm>
                <a:off x="4212" y="3797"/>
                <a:ext cx="63" cy="49"/>
              </a:xfrm>
              <a:custGeom>
                <a:avLst/>
                <a:gdLst>
                  <a:gd name="T0" fmla="*/ 0 w 63"/>
                  <a:gd name="T1" fmla="*/ 49 h 49"/>
                  <a:gd name="T2" fmla="*/ 0 w 63"/>
                  <a:gd name="T3" fmla="*/ 49 h 49"/>
                  <a:gd name="T4" fmla="*/ 7 w 63"/>
                  <a:gd name="T5" fmla="*/ 49 h 49"/>
                  <a:gd name="T6" fmla="*/ 14 w 63"/>
                  <a:gd name="T7" fmla="*/ 45 h 49"/>
                  <a:gd name="T8" fmla="*/ 21 w 63"/>
                  <a:gd name="T9" fmla="*/ 45 h 49"/>
                  <a:gd name="T10" fmla="*/ 21 w 63"/>
                  <a:gd name="T11" fmla="*/ 45 h 49"/>
                  <a:gd name="T12" fmla="*/ 28 w 63"/>
                  <a:gd name="T13" fmla="*/ 40 h 49"/>
                  <a:gd name="T14" fmla="*/ 35 w 63"/>
                  <a:gd name="T15" fmla="*/ 40 h 49"/>
                  <a:gd name="T16" fmla="*/ 42 w 63"/>
                  <a:gd name="T17" fmla="*/ 36 h 49"/>
                  <a:gd name="T18" fmla="*/ 42 w 63"/>
                  <a:gd name="T19" fmla="*/ 36 h 49"/>
                  <a:gd name="T20" fmla="*/ 49 w 63"/>
                  <a:gd name="T21" fmla="*/ 31 h 49"/>
                  <a:gd name="T22" fmla="*/ 56 w 63"/>
                  <a:gd name="T23" fmla="*/ 27 h 49"/>
                  <a:gd name="T24" fmla="*/ 56 w 63"/>
                  <a:gd name="T25" fmla="*/ 22 h 49"/>
                  <a:gd name="T26" fmla="*/ 56 w 63"/>
                  <a:gd name="T27" fmla="*/ 18 h 49"/>
                  <a:gd name="T28" fmla="*/ 63 w 63"/>
                  <a:gd name="T29" fmla="*/ 13 h 49"/>
                  <a:gd name="T30" fmla="*/ 63 w 63"/>
                  <a:gd name="T31" fmla="*/ 9 h 49"/>
                  <a:gd name="T32" fmla="*/ 63 w 63"/>
                  <a:gd name="T33" fmla="*/ 4 h 49"/>
                  <a:gd name="T34" fmla="*/ 63 w 63"/>
                  <a:gd name="T35" fmla="*/ 0 h 49"/>
                  <a:gd name="T36" fmla="*/ 49 w 63"/>
                  <a:gd name="T37" fmla="*/ 0 h 49"/>
                  <a:gd name="T38" fmla="*/ 49 w 63"/>
                  <a:gd name="T39" fmla="*/ 4 h 49"/>
                  <a:gd name="T40" fmla="*/ 49 w 63"/>
                  <a:gd name="T41" fmla="*/ 9 h 49"/>
                  <a:gd name="T42" fmla="*/ 49 w 63"/>
                  <a:gd name="T43" fmla="*/ 13 h 49"/>
                  <a:gd name="T44" fmla="*/ 42 w 63"/>
                  <a:gd name="T45" fmla="*/ 13 h 49"/>
                  <a:gd name="T46" fmla="*/ 42 w 63"/>
                  <a:gd name="T47" fmla="*/ 18 h 49"/>
                  <a:gd name="T48" fmla="*/ 42 w 63"/>
                  <a:gd name="T49" fmla="*/ 22 h 49"/>
                  <a:gd name="T50" fmla="*/ 35 w 63"/>
                  <a:gd name="T51" fmla="*/ 22 h 49"/>
                  <a:gd name="T52" fmla="*/ 35 w 63"/>
                  <a:gd name="T53" fmla="*/ 27 h 49"/>
                  <a:gd name="T54" fmla="*/ 28 w 63"/>
                  <a:gd name="T55" fmla="*/ 27 h 49"/>
                  <a:gd name="T56" fmla="*/ 28 w 63"/>
                  <a:gd name="T57" fmla="*/ 31 h 49"/>
                  <a:gd name="T58" fmla="*/ 21 w 63"/>
                  <a:gd name="T59" fmla="*/ 31 h 49"/>
                  <a:gd name="T60" fmla="*/ 14 w 63"/>
                  <a:gd name="T61" fmla="*/ 36 h 49"/>
                  <a:gd name="T62" fmla="*/ 14 w 63"/>
                  <a:gd name="T63" fmla="*/ 36 h 49"/>
                  <a:gd name="T64" fmla="*/ 7 w 63"/>
                  <a:gd name="T65" fmla="*/ 36 h 49"/>
                  <a:gd name="T66" fmla="*/ 0 w 63"/>
                  <a:gd name="T67" fmla="*/ 36 h 49"/>
                  <a:gd name="T68" fmla="*/ 0 w 63"/>
                  <a:gd name="T69" fmla="*/ 36 h 49"/>
                  <a:gd name="T70" fmla="*/ 0 w 63"/>
                  <a:gd name="T71" fmla="*/ 36 h 49"/>
                  <a:gd name="T72" fmla="*/ 0 w 63"/>
                  <a:gd name="T7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49">
                    <a:moveTo>
                      <a:pt x="0" y="49"/>
                    </a:moveTo>
                    <a:lnTo>
                      <a:pt x="0" y="49"/>
                    </a:lnTo>
                    <a:lnTo>
                      <a:pt x="7" y="49"/>
                    </a:lnTo>
                    <a:lnTo>
                      <a:pt x="14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9" y="31"/>
                    </a:lnTo>
                    <a:lnTo>
                      <a:pt x="56" y="27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63" y="13"/>
                    </a:lnTo>
                    <a:lnTo>
                      <a:pt x="63" y="9"/>
                    </a:lnTo>
                    <a:lnTo>
                      <a:pt x="63" y="4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49" y="9"/>
                    </a:lnTo>
                    <a:lnTo>
                      <a:pt x="49" y="13"/>
                    </a:lnTo>
                    <a:lnTo>
                      <a:pt x="42" y="13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35" y="27"/>
                    </a:lnTo>
                    <a:lnTo>
                      <a:pt x="28" y="27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7" name="Freeform 417"/>
              <p:cNvSpPr>
                <a:spLocks/>
              </p:cNvSpPr>
              <p:nvPr/>
            </p:nvSpPr>
            <p:spPr bwMode="auto">
              <a:xfrm>
                <a:off x="4142" y="3797"/>
                <a:ext cx="70" cy="49"/>
              </a:xfrm>
              <a:custGeom>
                <a:avLst/>
                <a:gdLst>
                  <a:gd name="T0" fmla="*/ 0 w 70"/>
                  <a:gd name="T1" fmla="*/ 0 h 49"/>
                  <a:gd name="T2" fmla="*/ 0 w 70"/>
                  <a:gd name="T3" fmla="*/ 0 h 49"/>
                  <a:gd name="T4" fmla="*/ 0 w 70"/>
                  <a:gd name="T5" fmla="*/ 4 h 49"/>
                  <a:gd name="T6" fmla="*/ 0 w 70"/>
                  <a:gd name="T7" fmla="*/ 9 h 49"/>
                  <a:gd name="T8" fmla="*/ 0 w 70"/>
                  <a:gd name="T9" fmla="*/ 13 h 49"/>
                  <a:gd name="T10" fmla="*/ 7 w 70"/>
                  <a:gd name="T11" fmla="*/ 18 h 49"/>
                  <a:gd name="T12" fmla="*/ 7 w 70"/>
                  <a:gd name="T13" fmla="*/ 22 h 49"/>
                  <a:gd name="T14" fmla="*/ 14 w 70"/>
                  <a:gd name="T15" fmla="*/ 27 h 49"/>
                  <a:gd name="T16" fmla="*/ 14 w 70"/>
                  <a:gd name="T17" fmla="*/ 31 h 49"/>
                  <a:gd name="T18" fmla="*/ 21 w 70"/>
                  <a:gd name="T19" fmla="*/ 36 h 49"/>
                  <a:gd name="T20" fmla="*/ 28 w 70"/>
                  <a:gd name="T21" fmla="*/ 36 h 49"/>
                  <a:gd name="T22" fmla="*/ 28 w 70"/>
                  <a:gd name="T23" fmla="*/ 40 h 49"/>
                  <a:gd name="T24" fmla="*/ 35 w 70"/>
                  <a:gd name="T25" fmla="*/ 40 h 49"/>
                  <a:gd name="T26" fmla="*/ 42 w 70"/>
                  <a:gd name="T27" fmla="*/ 45 h 49"/>
                  <a:gd name="T28" fmla="*/ 49 w 70"/>
                  <a:gd name="T29" fmla="*/ 45 h 49"/>
                  <a:gd name="T30" fmla="*/ 56 w 70"/>
                  <a:gd name="T31" fmla="*/ 45 h 49"/>
                  <a:gd name="T32" fmla="*/ 63 w 70"/>
                  <a:gd name="T33" fmla="*/ 49 h 49"/>
                  <a:gd name="T34" fmla="*/ 70 w 70"/>
                  <a:gd name="T35" fmla="*/ 49 h 49"/>
                  <a:gd name="T36" fmla="*/ 70 w 70"/>
                  <a:gd name="T37" fmla="*/ 36 h 49"/>
                  <a:gd name="T38" fmla="*/ 63 w 70"/>
                  <a:gd name="T39" fmla="*/ 36 h 49"/>
                  <a:gd name="T40" fmla="*/ 56 w 70"/>
                  <a:gd name="T41" fmla="*/ 36 h 49"/>
                  <a:gd name="T42" fmla="*/ 56 w 70"/>
                  <a:gd name="T43" fmla="*/ 36 h 49"/>
                  <a:gd name="T44" fmla="*/ 49 w 70"/>
                  <a:gd name="T45" fmla="*/ 36 h 49"/>
                  <a:gd name="T46" fmla="*/ 42 w 70"/>
                  <a:gd name="T47" fmla="*/ 31 h 49"/>
                  <a:gd name="T48" fmla="*/ 42 w 70"/>
                  <a:gd name="T49" fmla="*/ 31 h 49"/>
                  <a:gd name="T50" fmla="*/ 35 w 70"/>
                  <a:gd name="T51" fmla="*/ 27 h 49"/>
                  <a:gd name="T52" fmla="*/ 35 w 70"/>
                  <a:gd name="T53" fmla="*/ 27 h 49"/>
                  <a:gd name="T54" fmla="*/ 28 w 70"/>
                  <a:gd name="T55" fmla="*/ 22 h 49"/>
                  <a:gd name="T56" fmla="*/ 28 w 70"/>
                  <a:gd name="T57" fmla="*/ 22 h 49"/>
                  <a:gd name="T58" fmla="*/ 21 w 70"/>
                  <a:gd name="T59" fmla="*/ 18 h 49"/>
                  <a:gd name="T60" fmla="*/ 21 w 70"/>
                  <a:gd name="T61" fmla="*/ 13 h 49"/>
                  <a:gd name="T62" fmla="*/ 21 w 70"/>
                  <a:gd name="T63" fmla="*/ 13 h 49"/>
                  <a:gd name="T64" fmla="*/ 21 w 70"/>
                  <a:gd name="T65" fmla="*/ 9 h 49"/>
                  <a:gd name="T66" fmla="*/ 14 w 70"/>
                  <a:gd name="T67" fmla="*/ 4 h 49"/>
                  <a:gd name="T68" fmla="*/ 14 w 70"/>
                  <a:gd name="T69" fmla="*/ 0 h 49"/>
                  <a:gd name="T70" fmla="*/ 14 w 70"/>
                  <a:gd name="T71" fmla="*/ 0 h 49"/>
                  <a:gd name="T72" fmla="*/ 0 w 70"/>
                  <a:gd name="T7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7" y="18"/>
                    </a:lnTo>
                    <a:lnTo>
                      <a:pt x="7" y="22"/>
                    </a:lnTo>
                    <a:lnTo>
                      <a:pt x="14" y="27"/>
                    </a:lnTo>
                    <a:lnTo>
                      <a:pt x="14" y="31"/>
                    </a:lnTo>
                    <a:lnTo>
                      <a:pt x="21" y="36"/>
                    </a:lnTo>
                    <a:lnTo>
                      <a:pt x="28" y="36"/>
                    </a:lnTo>
                    <a:lnTo>
                      <a:pt x="28" y="40"/>
                    </a:lnTo>
                    <a:lnTo>
                      <a:pt x="35" y="40"/>
                    </a:lnTo>
                    <a:lnTo>
                      <a:pt x="42" y="45"/>
                    </a:lnTo>
                    <a:lnTo>
                      <a:pt x="49" y="45"/>
                    </a:lnTo>
                    <a:lnTo>
                      <a:pt x="56" y="45"/>
                    </a:lnTo>
                    <a:lnTo>
                      <a:pt x="63" y="49"/>
                    </a:lnTo>
                    <a:lnTo>
                      <a:pt x="70" y="49"/>
                    </a:lnTo>
                    <a:lnTo>
                      <a:pt x="70" y="36"/>
                    </a:lnTo>
                    <a:lnTo>
                      <a:pt x="63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49" y="36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8" name="Freeform 418"/>
              <p:cNvSpPr>
                <a:spLocks/>
              </p:cNvSpPr>
              <p:nvPr/>
            </p:nvSpPr>
            <p:spPr bwMode="auto">
              <a:xfrm>
                <a:off x="4142" y="3752"/>
                <a:ext cx="70" cy="45"/>
              </a:xfrm>
              <a:custGeom>
                <a:avLst/>
                <a:gdLst>
                  <a:gd name="T0" fmla="*/ 70 w 70"/>
                  <a:gd name="T1" fmla="*/ 0 h 45"/>
                  <a:gd name="T2" fmla="*/ 70 w 70"/>
                  <a:gd name="T3" fmla="*/ 0 h 45"/>
                  <a:gd name="T4" fmla="*/ 63 w 70"/>
                  <a:gd name="T5" fmla="*/ 0 h 45"/>
                  <a:gd name="T6" fmla="*/ 56 w 70"/>
                  <a:gd name="T7" fmla="*/ 0 h 45"/>
                  <a:gd name="T8" fmla="*/ 49 w 70"/>
                  <a:gd name="T9" fmla="*/ 4 h 45"/>
                  <a:gd name="T10" fmla="*/ 42 w 70"/>
                  <a:gd name="T11" fmla="*/ 4 h 45"/>
                  <a:gd name="T12" fmla="*/ 35 w 70"/>
                  <a:gd name="T13" fmla="*/ 9 h 45"/>
                  <a:gd name="T14" fmla="*/ 28 w 70"/>
                  <a:gd name="T15" fmla="*/ 9 h 45"/>
                  <a:gd name="T16" fmla="*/ 28 w 70"/>
                  <a:gd name="T17" fmla="*/ 13 h 45"/>
                  <a:gd name="T18" fmla="*/ 21 w 70"/>
                  <a:gd name="T19" fmla="*/ 13 h 45"/>
                  <a:gd name="T20" fmla="*/ 14 w 70"/>
                  <a:gd name="T21" fmla="*/ 18 h 45"/>
                  <a:gd name="T22" fmla="*/ 14 w 70"/>
                  <a:gd name="T23" fmla="*/ 22 h 45"/>
                  <a:gd name="T24" fmla="*/ 7 w 70"/>
                  <a:gd name="T25" fmla="*/ 27 h 45"/>
                  <a:gd name="T26" fmla="*/ 7 w 70"/>
                  <a:gd name="T27" fmla="*/ 27 h 45"/>
                  <a:gd name="T28" fmla="*/ 0 w 70"/>
                  <a:gd name="T29" fmla="*/ 31 h 45"/>
                  <a:gd name="T30" fmla="*/ 0 w 70"/>
                  <a:gd name="T31" fmla="*/ 36 h 45"/>
                  <a:gd name="T32" fmla="*/ 0 w 70"/>
                  <a:gd name="T33" fmla="*/ 40 h 45"/>
                  <a:gd name="T34" fmla="*/ 0 w 70"/>
                  <a:gd name="T35" fmla="*/ 45 h 45"/>
                  <a:gd name="T36" fmla="*/ 14 w 70"/>
                  <a:gd name="T37" fmla="*/ 45 h 45"/>
                  <a:gd name="T38" fmla="*/ 14 w 70"/>
                  <a:gd name="T39" fmla="*/ 45 h 45"/>
                  <a:gd name="T40" fmla="*/ 21 w 70"/>
                  <a:gd name="T41" fmla="*/ 40 h 45"/>
                  <a:gd name="T42" fmla="*/ 21 w 70"/>
                  <a:gd name="T43" fmla="*/ 36 h 45"/>
                  <a:gd name="T44" fmla="*/ 21 w 70"/>
                  <a:gd name="T45" fmla="*/ 31 h 45"/>
                  <a:gd name="T46" fmla="*/ 21 w 70"/>
                  <a:gd name="T47" fmla="*/ 31 h 45"/>
                  <a:gd name="T48" fmla="*/ 28 w 70"/>
                  <a:gd name="T49" fmla="*/ 27 h 45"/>
                  <a:gd name="T50" fmla="*/ 28 w 70"/>
                  <a:gd name="T51" fmla="*/ 27 h 45"/>
                  <a:gd name="T52" fmla="*/ 35 w 70"/>
                  <a:gd name="T53" fmla="*/ 22 h 45"/>
                  <a:gd name="T54" fmla="*/ 35 w 70"/>
                  <a:gd name="T55" fmla="*/ 18 h 45"/>
                  <a:gd name="T56" fmla="*/ 42 w 70"/>
                  <a:gd name="T57" fmla="*/ 18 h 45"/>
                  <a:gd name="T58" fmla="*/ 42 w 70"/>
                  <a:gd name="T59" fmla="*/ 18 h 45"/>
                  <a:gd name="T60" fmla="*/ 49 w 70"/>
                  <a:gd name="T61" fmla="*/ 13 h 45"/>
                  <a:gd name="T62" fmla="*/ 56 w 70"/>
                  <a:gd name="T63" fmla="*/ 13 h 45"/>
                  <a:gd name="T64" fmla="*/ 56 w 70"/>
                  <a:gd name="T65" fmla="*/ 13 h 45"/>
                  <a:gd name="T66" fmla="*/ 63 w 70"/>
                  <a:gd name="T67" fmla="*/ 13 h 45"/>
                  <a:gd name="T68" fmla="*/ 70 w 70"/>
                  <a:gd name="T69" fmla="*/ 13 h 45"/>
                  <a:gd name="T70" fmla="*/ 70 w 70"/>
                  <a:gd name="T71" fmla="*/ 13 h 45"/>
                  <a:gd name="T72" fmla="*/ 70 w 70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0" h="45">
                    <a:moveTo>
                      <a:pt x="70" y="0"/>
                    </a:move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9" y="4"/>
                    </a:lnTo>
                    <a:lnTo>
                      <a:pt x="42" y="4"/>
                    </a:lnTo>
                    <a:lnTo>
                      <a:pt x="35" y="9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5" y="22"/>
                    </a:lnTo>
                    <a:lnTo>
                      <a:pt x="35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9" y="13"/>
                    </a:lnTo>
                    <a:lnTo>
                      <a:pt x="56" y="13"/>
                    </a:lnTo>
                    <a:lnTo>
                      <a:pt x="56" y="13"/>
                    </a:lnTo>
                    <a:lnTo>
                      <a:pt x="63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9" name="Freeform 419"/>
              <p:cNvSpPr>
                <a:spLocks/>
              </p:cNvSpPr>
              <p:nvPr/>
            </p:nvSpPr>
            <p:spPr bwMode="auto">
              <a:xfrm>
                <a:off x="4212" y="3752"/>
                <a:ext cx="63" cy="45"/>
              </a:xfrm>
              <a:custGeom>
                <a:avLst/>
                <a:gdLst>
                  <a:gd name="T0" fmla="*/ 63 w 63"/>
                  <a:gd name="T1" fmla="*/ 45 h 45"/>
                  <a:gd name="T2" fmla="*/ 63 w 63"/>
                  <a:gd name="T3" fmla="*/ 45 h 45"/>
                  <a:gd name="T4" fmla="*/ 63 w 63"/>
                  <a:gd name="T5" fmla="*/ 40 h 45"/>
                  <a:gd name="T6" fmla="*/ 63 w 63"/>
                  <a:gd name="T7" fmla="*/ 36 h 45"/>
                  <a:gd name="T8" fmla="*/ 63 w 63"/>
                  <a:gd name="T9" fmla="*/ 31 h 45"/>
                  <a:gd name="T10" fmla="*/ 56 w 63"/>
                  <a:gd name="T11" fmla="*/ 27 h 45"/>
                  <a:gd name="T12" fmla="*/ 56 w 63"/>
                  <a:gd name="T13" fmla="*/ 27 h 45"/>
                  <a:gd name="T14" fmla="*/ 56 w 63"/>
                  <a:gd name="T15" fmla="*/ 22 h 45"/>
                  <a:gd name="T16" fmla="*/ 49 w 63"/>
                  <a:gd name="T17" fmla="*/ 18 h 45"/>
                  <a:gd name="T18" fmla="*/ 42 w 63"/>
                  <a:gd name="T19" fmla="*/ 13 h 45"/>
                  <a:gd name="T20" fmla="*/ 42 w 63"/>
                  <a:gd name="T21" fmla="*/ 13 h 45"/>
                  <a:gd name="T22" fmla="*/ 35 w 63"/>
                  <a:gd name="T23" fmla="*/ 9 h 45"/>
                  <a:gd name="T24" fmla="*/ 28 w 63"/>
                  <a:gd name="T25" fmla="*/ 9 h 45"/>
                  <a:gd name="T26" fmla="*/ 21 w 63"/>
                  <a:gd name="T27" fmla="*/ 4 h 45"/>
                  <a:gd name="T28" fmla="*/ 21 w 63"/>
                  <a:gd name="T29" fmla="*/ 4 h 45"/>
                  <a:gd name="T30" fmla="*/ 14 w 63"/>
                  <a:gd name="T31" fmla="*/ 0 h 45"/>
                  <a:gd name="T32" fmla="*/ 7 w 63"/>
                  <a:gd name="T33" fmla="*/ 0 h 45"/>
                  <a:gd name="T34" fmla="*/ 0 w 63"/>
                  <a:gd name="T35" fmla="*/ 0 h 45"/>
                  <a:gd name="T36" fmla="*/ 0 w 63"/>
                  <a:gd name="T37" fmla="*/ 13 h 45"/>
                  <a:gd name="T38" fmla="*/ 0 w 63"/>
                  <a:gd name="T39" fmla="*/ 13 h 45"/>
                  <a:gd name="T40" fmla="*/ 7 w 63"/>
                  <a:gd name="T41" fmla="*/ 13 h 45"/>
                  <a:gd name="T42" fmla="*/ 14 w 63"/>
                  <a:gd name="T43" fmla="*/ 13 h 45"/>
                  <a:gd name="T44" fmla="*/ 14 w 63"/>
                  <a:gd name="T45" fmla="*/ 13 h 45"/>
                  <a:gd name="T46" fmla="*/ 21 w 63"/>
                  <a:gd name="T47" fmla="*/ 18 h 45"/>
                  <a:gd name="T48" fmla="*/ 28 w 63"/>
                  <a:gd name="T49" fmla="*/ 18 h 45"/>
                  <a:gd name="T50" fmla="*/ 28 w 63"/>
                  <a:gd name="T51" fmla="*/ 18 h 45"/>
                  <a:gd name="T52" fmla="*/ 35 w 63"/>
                  <a:gd name="T53" fmla="*/ 22 h 45"/>
                  <a:gd name="T54" fmla="*/ 35 w 63"/>
                  <a:gd name="T55" fmla="*/ 27 h 45"/>
                  <a:gd name="T56" fmla="*/ 42 w 63"/>
                  <a:gd name="T57" fmla="*/ 27 h 45"/>
                  <a:gd name="T58" fmla="*/ 42 w 63"/>
                  <a:gd name="T59" fmla="*/ 31 h 45"/>
                  <a:gd name="T60" fmla="*/ 42 w 63"/>
                  <a:gd name="T61" fmla="*/ 31 h 45"/>
                  <a:gd name="T62" fmla="*/ 49 w 63"/>
                  <a:gd name="T63" fmla="*/ 36 h 45"/>
                  <a:gd name="T64" fmla="*/ 49 w 63"/>
                  <a:gd name="T65" fmla="*/ 40 h 45"/>
                  <a:gd name="T66" fmla="*/ 49 w 63"/>
                  <a:gd name="T67" fmla="*/ 45 h 45"/>
                  <a:gd name="T68" fmla="*/ 49 w 63"/>
                  <a:gd name="T69" fmla="*/ 45 h 45"/>
                  <a:gd name="T70" fmla="*/ 49 w 63"/>
                  <a:gd name="T71" fmla="*/ 45 h 45"/>
                  <a:gd name="T72" fmla="*/ 63 w 63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45">
                    <a:moveTo>
                      <a:pt x="63" y="45"/>
                    </a:moveTo>
                    <a:lnTo>
                      <a:pt x="63" y="45"/>
                    </a:lnTo>
                    <a:lnTo>
                      <a:pt x="63" y="40"/>
                    </a:lnTo>
                    <a:lnTo>
                      <a:pt x="63" y="36"/>
                    </a:lnTo>
                    <a:lnTo>
                      <a:pt x="63" y="31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2"/>
                    </a:lnTo>
                    <a:lnTo>
                      <a:pt x="49" y="18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5" y="9"/>
                    </a:lnTo>
                    <a:lnTo>
                      <a:pt x="28" y="9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1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35" y="22"/>
                    </a:lnTo>
                    <a:lnTo>
                      <a:pt x="35" y="27"/>
                    </a:lnTo>
                    <a:lnTo>
                      <a:pt x="42" y="2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9" y="36"/>
                    </a:lnTo>
                    <a:lnTo>
                      <a:pt x="49" y="40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49" y="45"/>
                    </a:lnTo>
                    <a:lnTo>
                      <a:pt x="63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0" name="Freeform 420"/>
              <p:cNvSpPr>
                <a:spLocks/>
              </p:cNvSpPr>
              <p:nvPr/>
            </p:nvSpPr>
            <p:spPr bwMode="auto">
              <a:xfrm>
                <a:off x="4163" y="3774"/>
                <a:ext cx="84" cy="45"/>
              </a:xfrm>
              <a:custGeom>
                <a:avLst/>
                <a:gdLst>
                  <a:gd name="T0" fmla="*/ 0 w 84"/>
                  <a:gd name="T1" fmla="*/ 32 h 45"/>
                  <a:gd name="T2" fmla="*/ 0 w 84"/>
                  <a:gd name="T3" fmla="*/ 45 h 45"/>
                  <a:gd name="T4" fmla="*/ 7 w 84"/>
                  <a:gd name="T5" fmla="*/ 45 h 45"/>
                  <a:gd name="T6" fmla="*/ 28 w 84"/>
                  <a:gd name="T7" fmla="*/ 32 h 45"/>
                  <a:gd name="T8" fmla="*/ 21 w 84"/>
                  <a:gd name="T9" fmla="*/ 27 h 45"/>
                  <a:gd name="T10" fmla="*/ 21 w 84"/>
                  <a:gd name="T11" fmla="*/ 27 h 45"/>
                  <a:gd name="T12" fmla="*/ 21 w 84"/>
                  <a:gd name="T13" fmla="*/ 27 h 45"/>
                  <a:gd name="T14" fmla="*/ 21 w 84"/>
                  <a:gd name="T15" fmla="*/ 23 h 45"/>
                  <a:gd name="T16" fmla="*/ 21 w 84"/>
                  <a:gd name="T17" fmla="*/ 23 h 45"/>
                  <a:gd name="T18" fmla="*/ 21 w 84"/>
                  <a:gd name="T19" fmla="*/ 23 h 45"/>
                  <a:gd name="T20" fmla="*/ 21 w 84"/>
                  <a:gd name="T21" fmla="*/ 23 h 45"/>
                  <a:gd name="T22" fmla="*/ 21 w 84"/>
                  <a:gd name="T23" fmla="*/ 23 h 45"/>
                  <a:gd name="T24" fmla="*/ 21 w 84"/>
                  <a:gd name="T25" fmla="*/ 23 h 45"/>
                  <a:gd name="T26" fmla="*/ 49 w 84"/>
                  <a:gd name="T27" fmla="*/ 14 h 45"/>
                  <a:gd name="T28" fmla="*/ 49 w 84"/>
                  <a:gd name="T29" fmla="*/ 14 h 45"/>
                  <a:gd name="T30" fmla="*/ 49 w 84"/>
                  <a:gd name="T31" fmla="*/ 14 h 45"/>
                  <a:gd name="T32" fmla="*/ 49 w 84"/>
                  <a:gd name="T33" fmla="*/ 14 h 45"/>
                  <a:gd name="T34" fmla="*/ 49 w 84"/>
                  <a:gd name="T35" fmla="*/ 9 h 45"/>
                  <a:gd name="T36" fmla="*/ 49 w 84"/>
                  <a:gd name="T37" fmla="*/ 14 h 45"/>
                  <a:gd name="T38" fmla="*/ 49 w 84"/>
                  <a:gd name="T39" fmla="*/ 14 h 45"/>
                  <a:gd name="T40" fmla="*/ 49 w 84"/>
                  <a:gd name="T41" fmla="*/ 14 h 45"/>
                  <a:gd name="T42" fmla="*/ 56 w 84"/>
                  <a:gd name="T43" fmla="*/ 14 h 45"/>
                  <a:gd name="T44" fmla="*/ 56 w 84"/>
                  <a:gd name="T45" fmla="*/ 14 h 45"/>
                  <a:gd name="T46" fmla="*/ 56 w 84"/>
                  <a:gd name="T47" fmla="*/ 14 h 45"/>
                  <a:gd name="T48" fmla="*/ 63 w 84"/>
                  <a:gd name="T49" fmla="*/ 18 h 45"/>
                  <a:gd name="T50" fmla="*/ 84 w 84"/>
                  <a:gd name="T51" fmla="*/ 14 h 45"/>
                  <a:gd name="T52" fmla="*/ 84 w 84"/>
                  <a:gd name="T53" fmla="*/ 9 h 45"/>
                  <a:gd name="T54" fmla="*/ 70 w 84"/>
                  <a:gd name="T55" fmla="*/ 0 h 45"/>
                  <a:gd name="T56" fmla="*/ 70 w 84"/>
                  <a:gd name="T57" fmla="*/ 0 h 45"/>
                  <a:gd name="T58" fmla="*/ 63 w 84"/>
                  <a:gd name="T59" fmla="*/ 5 h 45"/>
                  <a:gd name="T60" fmla="*/ 63 w 84"/>
                  <a:gd name="T61" fmla="*/ 5 h 45"/>
                  <a:gd name="T62" fmla="*/ 56 w 84"/>
                  <a:gd name="T63" fmla="*/ 5 h 45"/>
                  <a:gd name="T64" fmla="*/ 49 w 84"/>
                  <a:gd name="T65" fmla="*/ 5 h 45"/>
                  <a:gd name="T66" fmla="*/ 42 w 84"/>
                  <a:gd name="T67" fmla="*/ 9 h 45"/>
                  <a:gd name="T68" fmla="*/ 42 w 84"/>
                  <a:gd name="T69" fmla="*/ 9 h 45"/>
                  <a:gd name="T70" fmla="*/ 35 w 84"/>
                  <a:gd name="T71" fmla="*/ 9 h 45"/>
                  <a:gd name="T72" fmla="*/ 35 w 84"/>
                  <a:gd name="T73" fmla="*/ 14 h 45"/>
                  <a:gd name="T74" fmla="*/ 28 w 84"/>
                  <a:gd name="T75" fmla="*/ 14 h 45"/>
                  <a:gd name="T76" fmla="*/ 28 w 84"/>
                  <a:gd name="T77" fmla="*/ 14 h 45"/>
                  <a:gd name="T78" fmla="*/ 21 w 84"/>
                  <a:gd name="T79" fmla="*/ 18 h 45"/>
                  <a:gd name="T80" fmla="*/ 21 w 84"/>
                  <a:gd name="T81" fmla="*/ 18 h 45"/>
                  <a:gd name="T82" fmla="*/ 14 w 84"/>
                  <a:gd name="T83" fmla="*/ 18 h 45"/>
                  <a:gd name="T84" fmla="*/ 14 w 84"/>
                  <a:gd name="T85" fmla="*/ 23 h 45"/>
                  <a:gd name="T86" fmla="*/ 7 w 84"/>
                  <a:gd name="T87" fmla="*/ 23 h 45"/>
                  <a:gd name="T88" fmla="*/ 7 w 84"/>
                  <a:gd name="T89" fmla="*/ 27 h 45"/>
                  <a:gd name="T90" fmla="*/ 7 w 84"/>
                  <a:gd name="T91" fmla="*/ 27 h 45"/>
                  <a:gd name="T92" fmla="*/ 0 w 84"/>
                  <a:gd name="T93" fmla="*/ 32 h 45"/>
                  <a:gd name="T94" fmla="*/ 0 w 84"/>
                  <a:gd name="T95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4" h="45">
                    <a:moveTo>
                      <a:pt x="0" y="32"/>
                    </a:moveTo>
                    <a:lnTo>
                      <a:pt x="0" y="45"/>
                    </a:lnTo>
                    <a:lnTo>
                      <a:pt x="7" y="45"/>
                    </a:lnTo>
                    <a:lnTo>
                      <a:pt x="28" y="32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9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63" y="18"/>
                    </a:lnTo>
                    <a:lnTo>
                      <a:pt x="84" y="14"/>
                    </a:lnTo>
                    <a:lnTo>
                      <a:pt x="84" y="9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56" y="5"/>
                    </a:lnTo>
                    <a:lnTo>
                      <a:pt x="49" y="5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35" y="9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7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1" name="Freeform 421"/>
              <p:cNvSpPr>
                <a:spLocks/>
              </p:cNvSpPr>
              <p:nvPr/>
            </p:nvSpPr>
            <p:spPr bwMode="auto">
              <a:xfrm>
                <a:off x="4163" y="3779"/>
                <a:ext cx="91" cy="40"/>
              </a:xfrm>
              <a:custGeom>
                <a:avLst/>
                <a:gdLst>
                  <a:gd name="T0" fmla="*/ 0 w 91"/>
                  <a:gd name="T1" fmla="*/ 27 h 40"/>
                  <a:gd name="T2" fmla="*/ 7 w 91"/>
                  <a:gd name="T3" fmla="*/ 40 h 40"/>
                  <a:gd name="T4" fmla="*/ 14 w 91"/>
                  <a:gd name="T5" fmla="*/ 40 h 40"/>
                  <a:gd name="T6" fmla="*/ 28 w 91"/>
                  <a:gd name="T7" fmla="*/ 27 h 40"/>
                  <a:gd name="T8" fmla="*/ 21 w 91"/>
                  <a:gd name="T9" fmla="*/ 22 h 40"/>
                  <a:gd name="T10" fmla="*/ 21 w 91"/>
                  <a:gd name="T11" fmla="*/ 22 h 40"/>
                  <a:gd name="T12" fmla="*/ 21 w 91"/>
                  <a:gd name="T13" fmla="*/ 22 h 40"/>
                  <a:gd name="T14" fmla="*/ 21 w 91"/>
                  <a:gd name="T15" fmla="*/ 22 h 40"/>
                  <a:gd name="T16" fmla="*/ 21 w 91"/>
                  <a:gd name="T17" fmla="*/ 22 h 40"/>
                  <a:gd name="T18" fmla="*/ 21 w 91"/>
                  <a:gd name="T19" fmla="*/ 18 h 40"/>
                  <a:gd name="T20" fmla="*/ 28 w 91"/>
                  <a:gd name="T21" fmla="*/ 18 h 40"/>
                  <a:gd name="T22" fmla="*/ 28 w 91"/>
                  <a:gd name="T23" fmla="*/ 18 h 40"/>
                  <a:gd name="T24" fmla="*/ 28 w 91"/>
                  <a:gd name="T25" fmla="*/ 18 h 40"/>
                  <a:gd name="T26" fmla="*/ 49 w 91"/>
                  <a:gd name="T27" fmla="*/ 9 h 40"/>
                  <a:gd name="T28" fmla="*/ 49 w 91"/>
                  <a:gd name="T29" fmla="*/ 9 h 40"/>
                  <a:gd name="T30" fmla="*/ 56 w 91"/>
                  <a:gd name="T31" fmla="*/ 9 h 40"/>
                  <a:gd name="T32" fmla="*/ 56 w 91"/>
                  <a:gd name="T33" fmla="*/ 9 h 40"/>
                  <a:gd name="T34" fmla="*/ 56 w 91"/>
                  <a:gd name="T35" fmla="*/ 9 h 40"/>
                  <a:gd name="T36" fmla="*/ 56 w 91"/>
                  <a:gd name="T37" fmla="*/ 9 h 40"/>
                  <a:gd name="T38" fmla="*/ 56 w 91"/>
                  <a:gd name="T39" fmla="*/ 9 h 40"/>
                  <a:gd name="T40" fmla="*/ 56 w 91"/>
                  <a:gd name="T41" fmla="*/ 9 h 40"/>
                  <a:gd name="T42" fmla="*/ 56 w 91"/>
                  <a:gd name="T43" fmla="*/ 9 h 40"/>
                  <a:gd name="T44" fmla="*/ 56 w 91"/>
                  <a:gd name="T45" fmla="*/ 9 h 40"/>
                  <a:gd name="T46" fmla="*/ 56 w 91"/>
                  <a:gd name="T47" fmla="*/ 9 h 40"/>
                  <a:gd name="T48" fmla="*/ 63 w 91"/>
                  <a:gd name="T49" fmla="*/ 13 h 40"/>
                  <a:gd name="T50" fmla="*/ 91 w 91"/>
                  <a:gd name="T51" fmla="*/ 9 h 40"/>
                  <a:gd name="T52" fmla="*/ 84 w 91"/>
                  <a:gd name="T53" fmla="*/ 4 h 40"/>
                  <a:gd name="T54" fmla="*/ 77 w 91"/>
                  <a:gd name="T55" fmla="*/ 0 h 40"/>
                  <a:gd name="T56" fmla="*/ 70 w 91"/>
                  <a:gd name="T57" fmla="*/ 0 h 40"/>
                  <a:gd name="T58" fmla="*/ 70 w 91"/>
                  <a:gd name="T59" fmla="*/ 0 h 40"/>
                  <a:gd name="T60" fmla="*/ 63 w 91"/>
                  <a:gd name="T61" fmla="*/ 0 h 40"/>
                  <a:gd name="T62" fmla="*/ 56 w 91"/>
                  <a:gd name="T63" fmla="*/ 0 h 40"/>
                  <a:gd name="T64" fmla="*/ 56 w 91"/>
                  <a:gd name="T65" fmla="*/ 4 h 40"/>
                  <a:gd name="T66" fmla="*/ 49 w 91"/>
                  <a:gd name="T67" fmla="*/ 4 h 40"/>
                  <a:gd name="T68" fmla="*/ 42 w 91"/>
                  <a:gd name="T69" fmla="*/ 4 h 40"/>
                  <a:gd name="T70" fmla="*/ 42 w 91"/>
                  <a:gd name="T71" fmla="*/ 9 h 40"/>
                  <a:gd name="T72" fmla="*/ 35 w 91"/>
                  <a:gd name="T73" fmla="*/ 9 h 40"/>
                  <a:gd name="T74" fmla="*/ 35 w 91"/>
                  <a:gd name="T75" fmla="*/ 9 h 40"/>
                  <a:gd name="T76" fmla="*/ 28 w 91"/>
                  <a:gd name="T77" fmla="*/ 13 h 40"/>
                  <a:gd name="T78" fmla="*/ 28 w 91"/>
                  <a:gd name="T79" fmla="*/ 13 h 40"/>
                  <a:gd name="T80" fmla="*/ 28 w 91"/>
                  <a:gd name="T81" fmla="*/ 13 h 40"/>
                  <a:gd name="T82" fmla="*/ 21 w 91"/>
                  <a:gd name="T83" fmla="*/ 13 h 40"/>
                  <a:gd name="T84" fmla="*/ 14 w 91"/>
                  <a:gd name="T85" fmla="*/ 18 h 40"/>
                  <a:gd name="T86" fmla="*/ 14 w 91"/>
                  <a:gd name="T87" fmla="*/ 18 h 40"/>
                  <a:gd name="T88" fmla="*/ 14 w 91"/>
                  <a:gd name="T89" fmla="*/ 22 h 40"/>
                  <a:gd name="T90" fmla="*/ 7 w 91"/>
                  <a:gd name="T91" fmla="*/ 22 h 40"/>
                  <a:gd name="T92" fmla="*/ 7 w 91"/>
                  <a:gd name="T93" fmla="*/ 27 h 40"/>
                  <a:gd name="T94" fmla="*/ 0 w 91"/>
                  <a:gd name="T95" fmla="*/ 2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">
                    <a:moveTo>
                      <a:pt x="0" y="27"/>
                    </a:moveTo>
                    <a:lnTo>
                      <a:pt x="7" y="40"/>
                    </a:lnTo>
                    <a:lnTo>
                      <a:pt x="14" y="40"/>
                    </a:lnTo>
                    <a:lnTo>
                      <a:pt x="28" y="27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63" y="13"/>
                    </a:lnTo>
                    <a:lnTo>
                      <a:pt x="91" y="9"/>
                    </a:lnTo>
                    <a:lnTo>
                      <a:pt x="84" y="4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49" y="4"/>
                    </a:lnTo>
                    <a:lnTo>
                      <a:pt x="42" y="4"/>
                    </a:lnTo>
                    <a:lnTo>
                      <a:pt x="42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06" name="Rectangle 423"/>
            <p:cNvSpPr>
              <a:spLocks noChangeArrowheads="1"/>
            </p:cNvSpPr>
            <p:nvPr/>
          </p:nvSpPr>
          <p:spPr bwMode="auto">
            <a:xfrm>
              <a:off x="6557963" y="6202363"/>
              <a:ext cx="27251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LRU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7" name="Line 541"/>
            <p:cNvSpPr>
              <a:spLocks noChangeShapeType="1"/>
            </p:cNvSpPr>
            <p:nvPr/>
          </p:nvSpPr>
          <p:spPr bwMode="auto">
            <a:xfrm flipH="1" flipV="1">
              <a:off x="5929313" y="5595938"/>
              <a:ext cx="1588" cy="16986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7" name="Line 629"/>
            <p:cNvSpPr>
              <a:spLocks noChangeShapeType="1"/>
            </p:cNvSpPr>
            <p:nvPr/>
          </p:nvSpPr>
          <p:spPr bwMode="auto">
            <a:xfrm>
              <a:off x="7416800" y="5618163"/>
              <a:ext cx="0" cy="2254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9" name="Freeform 194"/>
            <p:cNvSpPr>
              <a:spLocks/>
            </p:cNvSpPr>
            <p:nvPr/>
          </p:nvSpPr>
          <p:spPr bwMode="auto">
            <a:xfrm>
              <a:off x="5891213" y="3743325"/>
              <a:ext cx="66675" cy="65088"/>
            </a:xfrm>
            <a:custGeom>
              <a:avLst/>
              <a:gdLst>
                <a:gd name="T0" fmla="*/ 42 w 42"/>
                <a:gd name="T1" fmla="*/ 0 h 41"/>
                <a:gd name="T2" fmla="*/ 21 w 42"/>
                <a:gd name="T3" fmla="*/ 41 h 41"/>
                <a:gd name="T4" fmla="*/ 0 w 42"/>
                <a:gd name="T5" fmla="*/ 1 h 41"/>
                <a:gd name="T6" fmla="*/ 42 w 4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1">
                  <a:moveTo>
                    <a:pt x="42" y="0"/>
                  </a:moveTo>
                  <a:lnTo>
                    <a:pt x="21" y="41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0" name="Freeform 195"/>
            <p:cNvSpPr>
              <a:spLocks/>
            </p:cNvSpPr>
            <p:nvPr/>
          </p:nvSpPr>
          <p:spPr bwMode="auto">
            <a:xfrm>
              <a:off x="5889625" y="3527425"/>
              <a:ext cx="66675" cy="65088"/>
            </a:xfrm>
            <a:custGeom>
              <a:avLst/>
              <a:gdLst>
                <a:gd name="T0" fmla="*/ 0 w 42"/>
                <a:gd name="T1" fmla="*/ 41 h 41"/>
                <a:gd name="T2" fmla="*/ 20 w 42"/>
                <a:gd name="T3" fmla="*/ 0 h 41"/>
                <a:gd name="T4" fmla="*/ 42 w 42"/>
                <a:gd name="T5" fmla="*/ 40 h 41"/>
                <a:gd name="T6" fmla="*/ 0 w 4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1">
                  <a:moveTo>
                    <a:pt x="0" y="41"/>
                  </a:moveTo>
                  <a:lnTo>
                    <a:pt x="20" y="0"/>
                  </a:lnTo>
                  <a:lnTo>
                    <a:pt x="42" y="4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2" name="Freeform 197"/>
            <p:cNvSpPr>
              <a:spLocks/>
            </p:cNvSpPr>
            <p:nvPr/>
          </p:nvSpPr>
          <p:spPr bwMode="auto">
            <a:xfrm>
              <a:off x="6142038" y="4711700"/>
              <a:ext cx="77788" cy="74613"/>
            </a:xfrm>
            <a:custGeom>
              <a:avLst/>
              <a:gdLst>
                <a:gd name="T0" fmla="*/ 49 w 49"/>
                <a:gd name="T1" fmla="*/ 0 h 47"/>
                <a:gd name="T2" fmla="*/ 25 w 49"/>
                <a:gd name="T3" fmla="*/ 47 h 47"/>
                <a:gd name="T4" fmla="*/ 0 w 49"/>
                <a:gd name="T5" fmla="*/ 0 h 47"/>
                <a:gd name="T6" fmla="*/ 49 w 49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7">
                  <a:moveTo>
                    <a:pt x="49" y="0"/>
                  </a:moveTo>
                  <a:lnTo>
                    <a:pt x="25" y="47"/>
                  </a:lnTo>
                  <a:lnTo>
                    <a:pt x="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4" name="Freeform 237"/>
            <p:cNvSpPr>
              <a:spLocks/>
            </p:cNvSpPr>
            <p:nvPr/>
          </p:nvSpPr>
          <p:spPr bwMode="auto">
            <a:xfrm>
              <a:off x="6315075" y="3319463"/>
              <a:ext cx="80963" cy="79375"/>
            </a:xfrm>
            <a:custGeom>
              <a:avLst/>
              <a:gdLst>
                <a:gd name="T0" fmla="*/ 0 w 51"/>
                <a:gd name="T1" fmla="*/ 0 h 50"/>
                <a:gd name="T2" fmla="*/ 51 w 51"/>
                <a:gd name="T3" fmla="*/ 25 h 50"/>
                <a:gd name="T4" fmla="*/ 0 w 51"/>
                <a:gd name="T5" fmla="*/ 50 h 50"/>
                <a:gd name="T6" fmla="*/ 0 w 5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51" y="25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8" name="Freeform 241"/>
            <p:cNvSpPr>
              <a:spLocks/>
            </p:cNvSpPr>
            <p:nvPr/>
          </p:nvSpPr>
          <p:spPr bwMode="auto">
            <a:xfrm>
              <a:off x="6632575" y="3789363"/>
              <a:ext cx="65088" cy="63500"/>
            </a:xfrm>
            <a:custGeom>
              <a:avLst/>
              <a:gdLst>
                <a:gd name="T0" fmla="*/ 41 w 41"/>
                <a:gd name="T1" fmla="*/ 0 h 40"/>
                <a:gd name="T2" fmla="*/ 21 w 41"/>
                <a:gd name="T3" fmla="*/ 40 h 40"/>
                <a:gd name="T4" fmla="*/ 0 w 41"/>
                <a:gd name="T5" fmla="*/ 1 h 40"/>
                <a:gd name="T6" fmla="*/ 41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41" y="0"/>
                  </a:moveTo>
                  <a:lnTo>
                    <a:pt x="21" y="40"/>
                  </a:lnTo>
                  <a:lnTo>
                    <a:pt x="0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9" name="Freeform 242"/>
            <p:cNvSpPr>
              <a:spLocks/>
            </p:cNvSpPr>
            <p:nvPr/>
          </p:nvSpPr>
          <p:spPr bwMode="auto">
            <a:xfrm>
              <a:off x="6627813" y="3527425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20 w 42"/>
                <a:gd name="T3" fmla="*/ 0 h 40"/>
                <a:gd name="T4" fmla="*/ 42 w 42"/>
                <a:gd name="T5" fmla="*/ 40 h 40"/>
                <a:gd name="T6" fmla="*/ 0 w 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20" y="0"/>
                  </a:lnTo>
                  <a:lnTo>
                    <a:pt x="42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" name="Freeform 244"/>
            <p:cNvSpPr>
              <a:spLocks/>
            </p:cNvSpPr>
            <p:nvPr/>
          </p:nvSpPr>
          <p:spPr bwMode="auto">
            <a:xfrm>
              <a:off x="6157913" y="3983038"/>
              <a:ext cx="80963" cy="77788"/>
            </a:xfrm>
            <a:custGeom>
              <a:avLst/>
              <a:gdLst>
                <a:gd name="T0" fmla="*/ 51 w 51"/>
                <a:gd name="T1" fmla="*/ 49 h 49"/>
                <a:gd name="T2" fmla="*/ 0 w 51"/>
                <a:gd name="T3" fmla="*/ 24 h 49"/>
                <a:gd name="T4" fmla="*/ 51 w 51"/>
                <a:gd name="T5" fmla="*/ 0 h 49"/>
                <a:gd name="T6" fmla="*/ 51 w 51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51" y="49"/>
                  </a:moveTo>
                  <a:lnTo>
                    <a:pt x="0" y="24"/>
                  </a:lnTo>
                  <a:lnTo>
                    <a:pt x="51" y="0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" name="Freeform 246"/>
            <p:cNvSpPr>
              <a:spLocks/>
            </p:cNvSpPr>
            <p:nvPr/>
          </p:nvSpPr>
          <p:spPr bwMode="auto">
            <a:xfrm>
              <a:off x="6927850" y="3328988"/>
              <a:ext cx="80963" cy="77788"/>
            </a:xfrm>
            <a:custGeom>
              <a:avLst/>
              <a:gdLst>
                <a:gd name="T0" fmla="*/ 51 w 51"/>
                <a:gd name="T1" fmla="*/ 49 h 49"/>
                <a:gd name="T2" fmla="*/ 0 w 51"/>
                <a:gd name="T3" fmla="*/ 25 h 49"/>
                <a:gd name="T4" fmla="*/ 51 w 51"/>
                <a:gd name="T5" fmla="*/ 0 h 49"/>
                <a:gd name="T6" fmla="*/ 51 w 51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51" y="49"/>
                  </a:moveTo>
                  <a:lnTo>
                    <a:pt x="0" y="25"/>
                  </a:lnTo>
                  <a:lnTo>
                    <a:pt x="51" y="0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0" name="Freeform 253"/>
            <p:cNvSpPr>
              <a:spLocks/>
            </p:cNvSpPr>
            <p:nvPr/>
          </p:nvSpPr>
          <p:spPr bwMode="auto">
            <a:xfrm>
              <a:off x="7675563" y="3997325"/>
              <a:ext cx="82550" cy="80963"/>
            </a:xfrm>
            <a:custGeom>
              <a:avLst/>
              <a:gdLst>
                <a:gd name="T0" fmla="*/ 17 w 52"/>
                <a:gd name="T1" fmla="*/ 51 h 51"/>
                <a:gd name="T2" fmla="*/ 0 w 52"/>
                <a:gd name="T3" fmla="*/ 0 h 51"/>
                <a:gd name="T4" fmla="*/ 52 w 52"/>
                <a:gd name="T5" fmla="*/ 18 h 51"/>
                <a:gd name="T6" fmla="*/ 17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lnTo>
                    <a:pt x="0" y="0"/>
                  </a:lnTo>
                  <a:lnTo>
                    <a:pt x="52" y="18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0" name="Freeform 305"/>
            <p:cNvSpPr>
              <a:spLocks/>
            </p:cNvSpPr>
            <p:nvPr/>
          </p:nvSpPr>
          <p:spPr bwMode="auto">
            <a:xfrm>
              <a:off x="6688138" y="2738438"/>
              <a:ext cx="65088" cy="63500"/>
            </a:xfrm>
            <a:custGeom>
              <a:avLst/>
              <a:gdLst>
                <a:gd name="T0" fmla="*/ 41 w 41"/>
                <a:gd name="T1" fmla="*/ 0 h 40"/>
                <a:gd name="T2" fmla="*/ 20 w 41"/>
                <a:gd name="T3" fmla="*/ 40 h 40"/>
                <a:gd name="T4" fmla="*/ 0 w 41"/>
                <a:gd name="T5" fmla="*/ 0 h 40"/>
                <a:gd name="T6" fmla="*/ 41 w 4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0">
                  <a:moveTo>
                    <a:pt x="41" y="0"/>
                  </a:moveTo>
                  <a:lnTo>
                    <a:pt x="20" y="40"/>
                  </a:lnTo>
                  <a:lnTo>
                    <a:pt x="0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6" name="Line 351"/>
            <p:cNvSpPr>
              <a:spLocks noChangeShapeType="1"/>
            </p:cNvSpPr>
            <p:nvPr/>
          </p:nvSpPr>
          <p:spPr bwMode="auto">
            <a:xfrm>
              <a:off x="7410450" y="3605213"/>
              <a:ext cx="0" cy="22542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7" name="Freeform 352"/>
            <p:cNvSpPr>
              <a:spLocks/>
            </p:cNvSpPr>
            <p:nvPr/>
          </p:nvSpPr>
          <p:spPr bwMode="auto">
            <a:xfrm>
              <a:off x="7369175" y="3536950"/>
              <a:ext cx="82550" cy="77788"/>
            </a:xfrm>
            <a:custGeom>
              <a:avLst/>
              <a:gdLst>
                <a:gd name="T0" fmla="*/ 0 w 52"/>
                <a:gd name="T1" fmla="*/ 49 h 49"/>
                <a:gd name="T2" fmla="*/ 26 w 52"/>
                <a:gd name="T3" fmla="*/ 0 h 49"/>
                <a:gd name="T4" fmla="*/ 52 w 52"/>
                <a:gd name="T5" fmla="*/ 49 h 49"/>
                <a:gd name="T6" fmla="*/ 0 w 52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0" y="49"/>
                  </a:moveTo>
                  <a:lnTo>
                    <a:pt x="26" y="0"/>
                  </a:lnTo>
                  <a:lnTo>
                    <a:pt x="52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8" name="Freeform 542"/>
            <p:cNvSpPr>
              <a:spLocks/>
            </p:cNvSpPr>
            <p:nvPr/>
          </p:nvSpPr>
          <p:spPr bwMode="auto">
            <a:xfrm>
              <a:off x="5897563" y="5756275"/>
              <a:ext cx="66675" cy="65088"/>
            </a:xfrm>
            <a:custGeom>
              <a:avLst/>
              <a:gdLst>
                <a:gd name="T0" fmla="*/ 42 w 42"/>
                <a:gd name="T1" fmla="*/ 0 h 41"/>
                <a:gd name="T2" fmla="*/ 21 w 42"/>
                <a:gd name="T3" fmla="*/ 41 h 41"/>
                <a:gd name="T4" fmla="*/ 0 w 42"/>
                <a:gd name="T5" fmla="*/ 1 h 41"/>
                <a:gd name="T6" fmla="*/ 42 w 4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1">
                  <a:moveTo>
                    <a:pt x="42" y="0"/>
                  </a:moveTo>
                  <a:lnTo>
                    <a:pt x="21" y="41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9" name="Freeform 543"/>
            <p:cNvSpPr>
              <a:spLocks/>
            </p:cNvSpPr>
            <p:nvPr/>
          </p:nvSpPr>
          <p:spPr bwMode="auto">
            <a:xfrm>
              <a:off x="5895975" y="5540375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21 w 42"/>
                <a:gd name="T3" fmla="*/ 0 h 40"/>
                <a:gd name="T4" fmla="*/ 42 w 42"/>
                <a:gd name="T5" fmla="*/ 40 h 40"/>
                <a:gd name="T6" fmla="*/ 0 w 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21" y="0"/>
                  </a:lnTo>
                  <a:lnTo>
                    <a:pt x="42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1" name="Freeform 583"/>
            <p:cNvSpPr>
              <a:spLocks/>
            </p:cNvSpPr>
            <p:nvPr/>
          </p:nvSpPr>
          <p:spPr bwMode="auto">
            <a:xfrm>
              <a:off x="6319838" y="5332413"/>
              <a:ext cx="82550" cy="79375"/>
            </a:xfrm>
            <a:custGeom>
              <a:avLst/>
              <a:gdLst>
                <a:gd name="T0" fmla="*/ 0 w 52"/>
                <a:gd name="T1" fmla="*/ 0 h 50"/>
                <a:gd name="T2" fmla="*/ 52 w 52"/>
                <a:gd name="T3" fmla="*/ 25 h 50"/>
                <a:gd name="T4" fmla="*/ 1 w 52"/>
                <a:gd name="T5" fmla="*/ 50 h 50"/>
                <a:gd name="T6" fmla="*/ 0 w 52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0" y="0"/>
                  </a:moveTo>
                  <a:lnTo>
                    <a:pt x="52" y="25"/>
                  </a:lnTo>
                  <a:lnTo>
                    <a:pt x="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3" name="Freeform 585"/>
            <p:cNvSpPr>
              <a:spLocks/>
            </p:cNvSpPr>
            <p:nvPr/>
          </p:nvSpPr>
          <p:spPr bwMode="auto">
            <a:xfrm>
              <a:off x="6638925" y="5802313"/>
              <a:ext cx="66675" cy="63500"/>
            </a:xfrm>
            <a:custGeom>
              <a:avLst/>
              <a:gdLst>
                <a:gd name="T0" fmla="*/ 42 w 42"/>
                <a:gd name="T1" fmla="*/ 0 h 40"/>
                <a:gd name="T2" fmla="*/ 21 w 42"/>
                <a:gd name="T3" fmla="*/ 40 h 40"/>
                <a:gd name="T4" fmla="*/ 0 w 42"/>
                <a:gd name="T5" fmla="*/ 0 h 40"/>
                <a:gd name="T6" fmla="*/ 42 w 4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42" y="0"/>
                  </a:moveTo>
                  <a:lnTo>
                    <a:pt x="21" y="40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4" name="Freeform 586"/>
            <p:cNvSpPr>
              <a:spLocks/>
            </p:cNvSpPr>
            <p:nvPr/>
          </p:nvSpPr>
          <p:spPr bwMode="auto">
            <a:xfrm>
              <a:off x="6634163" y="5540375"/>
              <a:ext cx="66675" cy="63500"/>
            </a:xfrm>
            <a:custGeom>
              <a:avLst/>
              <a:gdLst>
                <a:gd name="T0" fmla="*/ 0 w 42"/>
                <a:gd name="T1" fmla="*/ 40 h 40"/>
                <a:gd name="T2" fmla="*/ 20 w 42"/>
                <a:gd name="T3" fmla="*/ 0 h 40"/>
                <a:gd name="T4" fmla="*/ 42 w 42"/>
                <a:gd name="T5" fmla="*/ 39 h 40"/>
                <a:gd name="T6" fmla="*/ 0 w 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20" y="0"/>
                  </a:lnTo>
                  <a:lnTo>
                    <a:pt x="42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6" name="Freeform 588"/>
            <p:cNvSpPr>
              <a:spLocks/>
            </p:cNvSpPr>
            <p:nvPr/>
          </p:nvSpPr>
          <p:spPr bwMode="auto">
            <a:xfrm>
              <a:off x="6164263" y="5994400"/>
              <a:ext cx="80963" cy="79375"/>
            </a:xfrm>
            <a:custGeom>
              <a:avLst/>
              <a:gdLst>
                <a:gd name="T0" fmla="*/ 51 w 51"/>
                <a:gd name="T1" fmla="*/ 50 h 50"/>
                <a:gd name="T2" fmla="*/ 0 w 51"/>
                <a:gd name="T3" fmla="*/ 25 h 50"/>
                <a:gd name="T4" fmla="*/ 51 w 51"/>
                <a:gd name="T5" fmla="*/ 0 h 50"/>
                <a:gd name="T6" fmla="*/ 51 w 51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0">
                  <a:moveTo>
                    <a:pt x="51" y="50"/>
                  </a:moveTo>
                  <a:lnTo>
                    <a:pt x="0" y="25"/>
                  </a:lnTo>
                  <a:lnTo>
                    <a:pt x="51" y="0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8" name="Freeform 590"/>
            <p:cNvSpPr>
              <a:spLocks/>
            </p:cNvSpPr>
            <p:nvPr/>
          </p:nvSpPr>
          <p:spPr bwMode="auto">
            <a:xfrm>
              <a:off x="6934200" y="5341938"/>
              <a:ext cx="80963" cy="77788"/>
            </a:xfrm>
            <a:custGeom>
              <a:avLst/>
              <a:gdLst>
                <a:gd name="T0" fmla="*/ 51 w 51"/>
                <a:gd name="T1" fmla="*/ 49 h 49"/>
                <a:gd name="T2" fmla="*/ 0 w 51"/>
                <a:gd name="T3" fmla="*/ 25 h 49"/>
                <a:gd name="T4" fmla="*/ 51 w 51"/>
                <a:gd name="T5" fmla="*/ 0 h 49"/>
                <a:gd name="T6" fmla="*/ 51 w 51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51" y="49"/>
                  </a:moveTo>
                  <a:lnTo>
                    <a:pt x="0" y="25"/>
                  </a:lnTo>
                  <a:lnTo>
                    <a:pt x="51" y="0"/>
                  </a:lnTo>
                  <a:lnTo>
                    <a:pt x="5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8" name="Freeform 630"/>
            <p:cNvSpPr>
              <a:spLocks/>
            </p:cNvSpPr>
            <p:nvPr/>
          </p:nvSpPr>
          <p:spPr bwMode="auto">
            <a:xfrm>
              <a:off x="7377113" y="5549900"/>
              <a:ext cx="80963" cy="77788"/>
            </a:xfrm>
            <a:custGeom>
              <a:avLst/>
              <a:gdLst>
                <a:gd name="T0" fmla="*/ 0 w 51"/>
                <a:gd name="T1" fmla="*/ 49 h 49"/>
                <a:gd name="T2" fmla="*/ 25 w 51"/>
                <a:gd name="T3" fmla="*/ 0 h 49"/>
                <a:gd name="T4" fmla="*/ 51 w 51"/>
                <a:gd name="T5" fmla="*/ 49 h 49"/>
                <a:gd name="T6" fmla="*/ 0 w 51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0" y="49"/>
                  </a:moveTo>
                  <a:lnTo>
                    <a:pt x="25" y="0"/>
                  </a:lnTo>
                  <a:lnTo>
                    <a:pt x="51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" name="Freeform 632"/>
            <p:cNvSpPr>
              <a:spLocks/>
            </p:cNvSpPr>
            <p:nvPr/>
          </p:nvSpPr>
          <p:spPr bwMode="auto">
            <a:xfrm>
              <a:off x="7681913" y="5932488"/>
              <a:ext cx="82550" cy="77788"/>
            </a:xfrm>
            <a:custGeom>
              <a:avLst/>
              <a:gdLst>
                <a:gd name="T0" fmla="*/ 52 w 52"/>
                <a:gd name="T1" fmla="*/ 33 h 49"/>
                <a:gd name="T2" fmla="*/ 0 w 52"/>
                <a:gd name="T3" fmla="*/ 49 h 49"/>
                <a:gd name="T4" fmla="*/ 18 w 52"/>
                <a:gd name="T5" fmla="*/ 0 h 49"/>
                <a:gd name="T6" fmla="*/ 52 w 52"/>
                <a:gd name="T7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52" y="33"/>
                  </a:moveTo>
                  <a:lnTo>
                    <a:pt x="0" y="49"/>
                  </a:lnTo>
                  <a:lnTo>
                    <a:pt x="18" y="0"/>
                  </a:lnTo>
                  <a:lnTo>
                    <a:pt x="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5" name="Rectangle 41"/>
            <p:cNvSpPr>
              <a:spLocks noChangeArrowheads="1"/>
            </p:cNvSpPr>
            <p:nvPr/>
          </p:nvSpPr>
          <p:spPr bwMode="auto">
            <a:xfrm>
              <a:off x="6330952" y="2905124"/>
              <a:ext cx="12451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存储系统</a:t>
              </a: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6" name="Rectangle 112"/>
            <p:cNvSpPr>
              <a:spLocks noChangeArrowheads="1"/>
            </p:cNvSpPr>
            <p:nvPr/>
          </p:nvSpPr>
          <p:spPr bwMode="auto">
            <a:xfrm>
              <a:off x="6535738" y="3216275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7" name="Rectangle 113"/>
            <p:cNvSpPr>
              <a:spLocks noChangeArrowheads="1"/>
            </p:cNvSpPr>
            <p:nvPr/>
          </p:nvSpPr>
          <p:spPr bwMode="auto">
            <a:xfrm>
              <a:off x="6535738" y="3371850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4" name="Rectangle 150"/>
            <p:cNvSpPr>
              <a:spLocks noChangeArrowheads="1"/>
            </p:cNvSpPr>
            <p:nvPr/>
          </p:nvSpPr>
          <p:spPr bwMode="auto">
            <a:xfrm>
              <a:off x="7308850" y="3838575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5" name="Rectangle 151"/>
            <p:cNvSpPr>
              <a:spLocks noChangeArrowheads="1"/>
            </p:cNvSpPr>
            <p:nvPr/>
          </p:nvSpPr>
          <p:spPr bwMode="auto">
            <a:xfrm>
              <a:off x="7285038" y="4005263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解析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7" name="Rectangle 192"/>
            <p:cNvSpPr>
              <a:spLocks noChangeArrowheads="1"/>
            </p:cNvSpPr>
            <p:nvPr/>
          </p:nvSpPr>
          <p:spPr bwMode="auto">
            <a:xfrm>
              <a:off x="5762625" y="3949700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持久化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8" name="Line 193"/>
            <p:cNvSpPr>
              <a:spLocks noChangeShapeType="1"/>
            </p:cNvSpPr>
            <p:nvPr/>
          </p:nvSpPr>
          <p:spPr bwMode="auto">
            <a:xfrm flipH="1" flipV="1">
              <a:off x="5922963" y="3582988"/>
              <a:ext cx="1588" cy="16986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1" name="Line 196"/>
            <p:cNvSpPr>
              <a:spLocks noChangeShapeType="1"/>
            </p:cNvSpPr>
            <p:nvPr/>
          </p:nvSpPr>
          <p:spPr bwMode="auto">
            <a:xfrm>
              <a:off x="6181725" y="4387850"/>
              <a:ext cx="0" cy="3333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0" name="Rectangle 234"/>
            <p:cNvSpPr>
              <a:spLocks noChangeArrowheads="1"/>
            </p:cNvSpPr>
            <p:nvPr/>
          </p:nvSpPr>
          <p:spPr bwMode="auto">
            <a:xfrm>
              <a:off x="5795963" y="3227388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接收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1" name="Rectangle 235"/>
            <p:cNvSpPr>
              <a:spLocks noChangeArrowheads="1"/>
            </p:cNvSpPr>
            <p:nvPr/>
          </p:nvSpPr>
          <p:spPr bwMode="auto">
            <a:xfrm>
              <a:off x="5773738" y="3349625"/>
              <a:ext cx="41197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Agent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2" name="Line 236"/>
            <p:cNvSpPr>
              <a:spLocks noChangeShapeType="1"/>
            </p:cNvSpPr>
            <p:nvPr/>
          </p:nvSpPr>
          <p:spPr bwMode="auto">
            <a:xfrm flipH="1">
              <a:off x="6186488" y="3359150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5" name="Rectangle 238"/>
            <p:cNvSpPr>
              <a:spLocks noChangeArrowheads="1"/>
            </p:cNvSpPr>
            <p:nvPr/>
          </p:nvSpPr>
          <p:spPr bwMode="auto">
            <a:xfrm>
              <a:off x="5854700" y="4437063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主从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6" name="Rectangle 239"/>
            <p:cNvSpPr>
              <a:spLocks noChangeArrowheads="1"/>
            </p:cNvSpPr>
            <p:nvPr/>
          </p:nvSpPr>
          <p:spPr bwMode="auto">
            <a:xfrm>
              <a:off x="5854700" y="4581525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同步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7" name="Line 240"/>
            <p:cNvSpPr>
              <a:spLocks noChangeShapeType="1"/>
            </p:cNvSpPr>
            <p:nvPr/>
          </p:nvSpPr>
          <p:spPr bwMode="auto">
            <a:xfrm flipH="1" flipV="1">
              <a:off x="6661150" y="3582988"/>
              <a:ext cx="4763" cy="21431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" name="Line 243"/>
            <p:cNvSpPr>
              <a:spLocks noChangeShapeType="1"/>
            </p:cNvSpPr>
            <p:nvPr/>
          </p:nvSpPr>
          <p:spPr bwMode="auto">
            <a:xfrm>
              <a:off x="6229350" y="4021138"/>
              <a:ext cx="146050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2" name="Line 245"/>
            <p:cNvSpPr>
              <a:spLocks noChangeShapeType="1"/>
            </p:cNvSpPr>
            <p:nvPr/>
          </p:nvSpPr>
          <p:spPr bwMode="auto">
            <a:xfrm>
              <a:off x="6999288" y="3368675"/>
              <a:ext cx="1476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5" name="Rectangle 248"/>
            <p:cNvSpPr>
              <a:spLocks noChangeArrowheads="1"/>
            </p:cNvSpPr>
            <p:nvPr/>
          </p:nvSpPr>
          <p:spPr bwMode="auto">
            <a:xfrm>
              <a:off x="8532813" y="4503738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负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6" name="Rectangle 249"/>
            <p:cNvSpPr>
              <a:spLocks noChangeArrowheads="1"/>
            </p:cNvSpPr>
            <p:nvPr/>
          </p:nvSpPr>
          <p:spPr bwMode="auto">
            <a:xfrm>
              <a:off x="8532813" y="4714875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载</a:t>
              </a: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7" name="Rectangle 250"/>
            <p:cNvSpPr>
              <a:spLocks noChangeArrowheads="1"/>
            </p:cNvSpPr>
            <p:nvPr/>
          </p:nvSpPr>
          <p:spPr bwMode="auto">
            <a:xfrm>
              <a:off x="8532813" y="4926013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均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8" name="Rectangle 251"/>
            <p:cNvSpPr>
              <a:spLocks noChangeArrowheads="1"/>
            </p:cNvSpPr>
            <p:nvPr/>
          </p:nvSpPr>
          <p:spPr bwMode="auto">
            <a:xfrm>
              <a:off x="8532813" y="5137150"/>
              <a:ext cx="205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衡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9" name="Line 252"/>
            <p:cNvSpPr>
              <a:spLocks noChangeShapeType="1"/>
            </p:cNvSpPr>
            <p:nvPr/>
          </p:nvSpPr>
          <p:spPr bwMode="auto">
            <a:xfrm flipH="1" flipV="1">
              <a:off x="7723188" y="4044950"/>
              <a:ext cx="676275" cy="66675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1" name="Rectangle 254"/>
            <p:cNvSpPr>
              <a:spLocks noChangeArrowheads="1"/>
            </p:cNvSpPr>
            <p:nvPr/>
          </p:nvSpPr>
          <p:spPr bwMode="auto">
            <a:xfrm rot="2706808">
              <a:off x="8046545" y="4218954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2" name="Rectangle 255"/>
            <p:cNvSpPr>
              <a:spLocks noChangeArrowheads="1"/>
            </p:cNvSpPr>
            <p:nvPr/>
          </p:nvSpPr>
          <p:spPr bwMode="auto">
            <a:xfrm rot="19385077">
              <a:off x="7984433" y="5363502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5" name="Rectangle 296"/>
            <p:cNvSpPr>
              <a:spLocks noChangeArrowheads="1"/>
            </p:cNvSpPr>
            <p:nvPr/>
          </p:nvSpPr>
          <p:spPr bwMode="auto">
            <a:xfrm>
              <a:off x="4962377" y="3756718"/>
              <a:ext cx="205184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计</a:t>
              </a:r>
              <a:endPara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算</a:t>
              </a:r>
              <a:endPara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</a:t>
              </a:r>
              <a:endPara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统</a:t>
              </a: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8" name="Rectangle 303"/>
            <p:cNvSpPr>
              <a:spLocks noChangeArrowheads="1"/>
            </p:cNvSpPr>
            <p:nvPr/>
          </p:nvSpPr>
          <p:spPr bwMode="auto">
            <a:xfrm>
              <a:off x="6303963" y="1884363"/>
              <a:ext cx="1126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9" name="Freeform 304"/>
            <p:cNvSpPr>
              <a:spLocks noEditPoints="1"/>
            </p:cNvSpPr>
            <p:nvPr/>
          </p:nvSpPr>
          <p:spPr bwMode="auto">
            <a:xfrm>
              <a:off x="6713538" y="2205038"/>
              <a:ext cx="15875" cy="546100"/>
            </a:xfrm>
            <a:custGeom>
              <a:avLst/>
              <a:gdLst>
                <a:gd name="T0" fmla="*/ 1 w 22"/>
                <a:gd name="T1" fmla="*/ 780 h 788"/>
                <a:gd name="T2" fmla="*/ 1 w 22"/>
                <a:gd name="T3" fmla="*/ 732 h 788"/>
                <a:gd name="T4" fmla="*/ 9 w 22"/>
                <a:gd name="T5" fmla="*/ 724 h 788"/>
                <a:gd name="T6" fmla="*/ 17 w 22"/>
                <a:gd name="T7" fmla="*/ 732 h 788"/>
                <a:gd name="T8" fmla="*/ 17 w 22"/>
                <a:gd name="T9" fmla="*/ 780 h 788"/>
                <a:gd name="T10" fmla="*/ 8 w 22"/>
                <a:gd name="T11" fmla="*/ 788 h 788"/>
                <a:gd name="T12" fmla="*/ 1 w 22"/>
                <a:gd name="T13" fmla="*/ 780 h 788"/>
                <a:gd name="T14" fmla="*/ 1 w 22"/>
                <a:gd name="T15" fmla="*/ 684 h 788"/>
                <a:gd name="T16" fmla="*/ 2 w 22"/>
                <a:gd name="T17" fmla="*/ 636 h 788"/>
                <a:gd name="T18" fmla="*/ 10 w 22"/>
                <a:gd name="T19" fmla="*/ 628 h 788"/>
                <a:gd name="T20" fmla="*/ 18 w 22"/>
                <a:gd name="T21" fmla="*/ 636 h 788"/>
                <a:gd name="T22" fmla="*/ 17 w 22"/>
                <a:gd name="T23" fmla="*/ 684 h 788"/>
                <a:gd name="T24" fmla="*/ 9 w 22"/>
                <a:gd name="T25" fmla="*/ 692 h 788"/>
                <a:gd name="T26" fmla="*/ 1 w 22"/>
                <a:gd name="T27" fmla="*/ 684 h 788"/>
                <a:gd name="T28" fmla="*/ 2 w 22"/>
                <a:gd name="T29" fmla="*/ 588 h 788"/>
                <a:gd name="T30" fmla="*/ 2 w 22"/>
                <a:gd name="T31" fmla="*/ 540 h 788"/>
                <a:gd name="T32" fmla="*/ 10 w 22"/>
                <a:gd name="T33" fmla="*/ 532 h 788"/>
                <a:gd name="T34" fmla="*/ 18 w 22"/>
                <a:gd name="T35" fmla="*/ 540 h 788"/>
                <a:gd name="T36" fmla="*/ 18 w 22"/>
                <a:gd name="T37" fmla="*/ 588 h 788"/>
                <a:gd name="T38" fmla="*/ 10 w 22"/>
                <a:gd name="T39" fmla="*/ 596 h 788"/>
                <a:gd name="T40" fmla="*/ 2 w 22"/>
                <a:gd name="T41" fmla="*/ 588 h 788"/>
                <a:gd name="T42" fmla="*/ 3 w 22"/>
                <a:gd name="T43" fmla="*/ 492 h 788"/>
                <a:gd name="T44" fmla="*/ 3 w 22"/>
                <a:gd name="T45" fmla="*/ 444 h 788"/>
                <a:gd name="T46" fmla="*/ 11 w 22"/>
                <a:gd name="T47" fmla="*/ 436 h 788"/>
                <a:gd name="T48" fmla="*/ 19 w 22"/>
                <a:gd name="T49" fmla="*/ 444 h 788"/>
                <a:gd name="T50" fmla="*/ 19 w 22"/>
                <a:gd name="T51" fmla="*/ 492 h 788"/>
                <a:gd name="T52" fmla="*/ 11 w 22"/>
                <a:gd name="T53" fmla="*/ 500 h 788"/>
                <a:gd name="T54" fmla="*/ 3 w 22"/>
                <a:gd name="T55" fmla="*/ 492 h 788"/>
                <a:gd name="T56" fmla="*/ 3 w 22"/>
                <a:gd name="T57" fmla="*/ 396 h 788"/>
                <a:gd name="T58" fmla="*/ 4 w 22"/>
                <a:gd name="T59" fmla="*/ 348 h 788"/>
                <a:gd name="T60" fmla="*/ 12 w 22"/>
                <a:gd name="T61" fmla="*/ 340 h 788"/>
                <a:gd name="T62" fmla="*/ 20 w 22"/>
                <a:gd name="T63" fmla="*/ 348 h 788"/>
                <a:gd name="T64" fmla="*/ 19 w 22"/>
                <a:gd name="T65" fmla="*/ 396 h 788"/>
                <a:gd name="T66" fmla="*/ 11 w 22"/>
                <a:gd name="T67" fmla="*/ 404 h 788"/>
                <a:gd name="T68" fmla="*/ 3 w 22"/>
                <a:gd name="T69" fmla="*/ 396 h 788"/>
                <a:gd name="T70" fmla="*/ 4 w 22"/>
                <a:gd name="T71" fmla="*/ 300 h 788"/>
                <a:gd name="T72" fmla="*/ 4 w 22"/>
                <a:gd name="T73" fmla="*/ 252 h 788"/>
                <a:gd name="T74" fmla="*/ 12 w 22"/>
                <a:gd name="T75" fmla="*/ 244 h 788"/>
                <a:gd name="T76" fmla="*/ 20 w 22"/>
                <a:gd name="T77" fmla="*/ 252 h 788"/>
                <a:gd name="T78" fmla="*/ 20 w 22"/>
                <a:gd name="T79" fmla="*/ 300 h 788"/>
                <a:gd name="T80" fmla="*/ 12 w 22"/>
                <a:gd name="T81" fmla="*/ 308 h 788"/>
                <a:gd name="T82" fmla="*/ 4 w 22"/>
                <a:gd name="T83" fmla="*/ 300 h 788"/>
                <a:gd name="T84" fmla="*/ 5 w 22"/>
                <a:gd name="T85" fmla="*/ 204 h 788"/>
                <a:gd name="T86" fmla="*/ 5 w 22"/>
                <a:gd name="T87" fmla="*/ 156 h 788"/>
                <a:gd name="T88" fmla="*/ 13 w 22"/>
                <a:gd name="T89" fmla="*/ 148 h 788"/>
                <a:gd name="T90" fmla="*/ 21 w 22"/>
                <a:gd name="T91" fmla="*/ 156 h 788"/>
                <a:gd name="T92" fmla="*/ 21 w 22"/>
                <a:gd name="T93" fmla="*/ 204 h 788"/>
                <a:gd name="T94" fmla="*/ 13 w 22"/>
                <a:gd name="T95" fmla="*/ 212 h 788"/>
                <a:gd name="T96" fmla="*/ 5 w 22"/>
                <a:gd name="T97" fmla="*/ 204 h 788"/>
                <a:gd name="T98" fmla="*/ 5 w 22"/>
                <a:gd name="T99" fmla="*/ 108 h 788"/>
                <a:gd name="T100" fmla="*/ 6 w 22"/>
                <a:gd name="T101" fmla="*/ 60 h 788"/>
                <a:gd name="T102" fmla="*/ 14 w 22"/>
                <a:gd name="T103" fmla="*/ 52 h 788"/>
                <a:gd name="T104" fmla="*/ 22 w 22"/>
                <a:gd name="T105" fmla="*/ 60 h 788"/>
                <a:gd name="T106" fmla="*/ 21 w 22"/>
                <a:gd name="T107" fmla="*/ 108 h 788"/>
                <a:gd name="T108" fmla="*/ 13 w 22"/>
                <a:gd name="T109" fmla="*/ 116 h 788"/>
                <a:gd name="T110" fmla="*/ 5 w 22"/>
                <a:gd name="T111" fmla="*/ 108 h 788"/>
                <a:gd name="T112" fmla="*/ 6 w 22"/>
                <a:gd name="T113" fmla="*/ 12 h 788"/>
                <a:gd name="T114" fmla="*/ 6 w 22"/>
                <a:gd name="T115" fmla="*/ 8 h 788"/>
                <a:gd name="T116" fmla="*/ 14 w 22"/>
                <a:gd name="T117" fmla="*/ 0 h 788"/>
                <a:gd name="T118" fmla="*/ 22 w 22"/>
                <a:gd name="T119" fmla="*/ 8 h 788"/>
                <a:gd name="T120" fmla="*/ 22 w 22"/>
                <a:gd name="T121" fmla="*/ 12 h 788"/>
                <a:gd name="T122" fmla="*/ 14 w 22"/>
                <a:gd name="T123" fmla="*/ 20 h 788"/>
                <a:gd name="T124" fmla="*/ 6 w 22"/>
                <a:gd name="T125" fmla="*/ 1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" h="788">
                  <a:moveTo>
                    <a:pt x="1" y="780"/>
                  </a:moveTo>
                  <a:lnTo>
                    <a:pt x="1" y="732"/>
                  </a:lnTo>
                  <a:cubicBezTo>
                    <a:pt x="1" y="727"/>
                    <a:pt x="5" y="724"/>
                    <a:pt x="9" y="724"/>
                  </a:cubicBezTo>
                  <a:cubicBezTo>
                    <a:pt x="13" y="724"/>
                    <a:pt x="17" y="728"/>
                    <a:pt x="17" y="732"/>
                  </a:cubicBezTo>
                  <a:lnTo>
                    <a:pt x="17" y="780"/>
                  </a:lnTo>
                  <a:cubicBezTo>
                    <a:pt x="16" y="784"/>
                    <a:pt x="13" y="788"/>
                    <a:pt x="8" y="788"/>
                  </a:cubicBezTo>
                  <a:cubicBezTo>
                    <a:pt x="4" y="788"/>
                    <a:pt x="0" y="784"/>
                    <a:pt x="1" y="780"/>
                  </a:cubicBezTo>
                  <a:close/>
                  <a:moveTo>
                    <a:pt x="1" y="684"/>
                  </a:moveTo>
                  <a:lnTo>
                    <a:pt x="2" y="636"/>
                  </a:lnTo>
                  <a:cubicBezTo>
                    <a:pt x="2" y="632"/>
                    <a:pt x="5" y="628"/>
                    <a:pt x="10" y="628"/>
                  </a:cubicBezTo>
                  <a:cubicBezTo>
                    <a:pt x="14" y="628"/>
                    <a:pt x="18" y="632"/>
                    <a:pt x="18" y="636"/>
                  </a:cubicBezTo>
                  <a:lnTo>
                    <a:pt x="17" y="684"/>
                  </a:lnTo>
                  <a:cubicBezTo>
                    <a:pt x="17" y="688"/>
                    <a:pt x="14" y="692"/>
                    <a:pt x="9" y="692"/>
                  </a:cubicBezTo>
                  <a:cubicBezTo>
                    <a:pt x="5" y="692"/>
                    <a:pt x="1" y="688"/>
                    <a:pt x="1" y="684"/>
                  </a:cubicBezTo>
                  <a:close/>
                  <a:moveTo>
                    <a:pt x="2" y="588"/>
                  </a:moveTo>
                  <a:lnTo>
                    <a:pt x="2" y="540"/>
                  </a:lnTo>
                  <a:cubicBezTo>
                    <a:pt x="2" y="536"/>
                    <a:pt x="6" y="532"/>
                    <a:pt x="10" y="532"/>
                  </a:cubicBezTo>
                  <a:cubicBezTo>
                    <a:pt x="15" y="532"/>
                    <a:pt x="18" y="536"/>
                    <a:pt x="18" y="540"/>
                  </a:cubicBezTo>
                  <a:lnTo>
                    <a:pt x="18" y="588"/>
                  </a:lnTo>
                  <a:cubicBezTo>
                    <a:pt x="18" y="592"/>
                    <a:pt x="14" y="596"/>
                    <a:pt x="10" y="596"/>
                  </a:cubicBezTo>
                  <a:cubicBezTo>
                    <a:pt x="5" y="596"/>
                    <a:pt x="2" y="592"/>
                    <a:pt x="2" y="588"/>
                  </a:cubicBezTo>
                  <a:close/>
                  <a:moveTo>
                    <a:pt x="3" y="492"/>
                  </a:moveTo>
                  <a:lnTo>
                    <a:pt x="3" y="444"/>
                  </a:lnTo>
                  <a:cubicBezTo>
                    <a:pt x="3" y="440"/>
                    <a:pt x="7" y="436"/>
                    <a:pt x="11" y="436"/>
                  </a:cubicBezTo>
                  <a:cubicBezTo>
                    <a:pt x="15" y="436"/>
                    <a:pt x="19" y="440"/>
                    <a:pt x="19" y="444"/>
                  </a:cubicBezTo>
                  <a:lnTo>
                    <a:pt x="19" y="492"/>
                  </a:lnTo>
                  <a:cubicBezTo>
                    <a:pt x="19" y="496"/>
                    <a:pt x="15" y="500"/>
                    <a:pt x="11" y="500"/>
                  </a:cubicBezTo>
                  <a:cubicBezTo>
                    <a:pt x="6" y="500"/>
                    <a:pt x="3" y="496"/>
                    <a:pt x="3" y="492"/>
                  </a:cubicBezTo>
                  <a:close/>
                  <a:moveTo>
                    <a:pt x="3" y="396"/>
                  </a:moveTo>
                  <a:lnTo>
                    <a:pt x="4" y="348"/>
                  </a:lnTo>
                  <a:cubicBezTo>
                    <a:pt x="4" y="344"/>
                    <a:pt x="7" y="340"/>
                    <a:pt x="12" y="340"/>
                  </a:cubicBezTo>
                  <a:cubicBezTo>
                    <a:pt x="16" y="340"/>
                    <a:pt x="20" y="344"/>
                    <a:pt x="20" y="348"/>
                  </a:cubicBezTo>
                  <a:lnTo>
                    <a:pt x="19" y="396"/>
                  </a:lnTo>
                  <a:cubicBezTo>
                    <a:pt x="19" y="400"/>
                    <a:pt x="16" y="404"/>
                    <a:pt x="11" y="404"/>
                  </a:cubicBezTo>
                  <a:cubicBezTo>
                    <a:pt x="7" y="404"/>
                    <a:pt x="3" y="400"/>
                    <a:pt x="3" y="396"/>
                  </a:cubicBezTo>
                  <a:close/>
                  <a:moveTo>
                    <a:pt x="4" y="300"/>
                  </a:moveTo>
                  <a:lnTo>
                    <a:pt x="4" y="252"/>
                  </a:lnTo>
                  <a:cubicBezTo>
                    <a:pt x="4" y="248"/>
                    <a:pt x="8" y="244"/>
                    <a:pt x="12" y="244"/>
                  </a:cubicBezTo>
                  <a:cubicBezTo>
                    <a:pt x="17" y="244"/>
                    <a:pt x="20" y="248"/>
                    <a:pt x="20" y="252"/>
                  </a:cubicBezTo>
                  <a:lnTo>
                    <a:pt x="20" y="300"/>
                  </a:lnTo>
                  <a:cubicBezTo>
                    <a:pt x="20" y="304"/>
                    <a:pt x="16" y="308"/>
                    <a:pt x="12" y="308"/>
                  </a:cubicBezTo>
                  <a:cubicBezTo>
                    <a:pt x="7" y="308"/>
                    <a:pt x="4" y="304"/>
                    <a:pt x="4" y="300"/>
                  </a:cubicBezTo>
                  <a:close/>
                  <a:moveTo>
                    <a:pt x="5" y="204"/>
                  </a:moveTo>
                  <a:lnTo>
                    <a:pt x="5" y="156"/>
                  </a:lnTo>
                  <a:cubicBezTo>
                    <a:pt x="5" y="152"/>
                    <a:pt x="9" y="148"/>
                    <a:pt x="13" y="148"/>
                  </a:cubicBezTo>
                  <a:cubicBezTo>
                    <a:pt x="17" y="148"/>
                    <a:pt x="21" y="152"/>
                    <a:pt x="21" y="156"/>
                  </a:cubicBezTo>
                  <a:lnTo>
                    <a:pt x="21" y="204"/>
                  </a:lnTo>
                  <a:cubicBezTo>
                    <a:pt x="21" y="208"/>
                    <a:pt x="17" y="212"/>
                    <a:pt x="13" y="212"/>
                  </a:cubicBezTo>
                  <a:cubicBezTo>
                    <a:pt x="8" y="212"/>
                    <a:pt x="5" y="208"/>
                    <a:pt x="5" y="204"/>
                  </a:cubicBezTo>
                  <a:close/>
                  <a:moveTo>
                    <a:pt x="5" y="108"/>
                  </a:moveTo>
                  <a:lnTo>
                    <a:pt x="6" y="60"/>
                  </a:lnTo>
                  <a:cubicBezTo>
                    <a:pt x="6" y="56"/>
                    <a:pt x="9" y="52"/>
                    <a:pt x="14" y="52"/>
                  </a:cubicBezTo>
                  <a:cubicBezTo>
                    <a:pt x="18" y="52"/>
                    <a:pt x="22" y="56"/>
                    <a:pt x="22" y="60"/>
                  </a:cubicBezTo>
                  <a:lnTo>
                    <a:pt x="21" y="108"/>
                  </a:lnTo>
                  <a:cubicBezTo>
                    <a:pt x="21" y="112"/>
                    <a:pt x="18" y="116"/>
                    <a:pt x="13" y="116"/>
                  </a:cubicBezTo>
                  <a:cubicBezTo>
                    <a:pt x="9" y="116"/>
                    <a:pt x="5" y="112"/>
                    <a:pt x="5" y="108"/>
                  </a:cubicBezTo>
                  <a:close/>
                  <a:moveTo>
                    <a:pt x="6" y="12"/>
                  </a:moveTo>
                  <a:lnTo>
                    <a:pt x="6" y="8"/>
                  </a:lnTo>
                  <a:cubicBezTo>
                    <a:pt x="6" y="4"/>
                    <a:pt x="10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12"/>
                  </a:lnTo>
                  <a:cubicBezTo>
                    <a:pt x="22" y="16"/>
                    <a:pt x="18" y="20"/>
                    <a:pt x="14" y="20"/>
                  </a:cubicBezTo>
                  <a:cubicBezTo>
                    <a:pt x="10" y="20"/>
                    <a:pt x="6" y="16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" name="Rectangle 306"/>
            <p:cNvSpPr>
              <a:spLocks noChangeArrowheads="1"/>
            </p:cNvSpPr>
            <p:nvPr/>
          </p:nvSpPr>
          <p:spPr bwMode="auto">
            <a:xfrm>
              <a:off x="6003925" y="2228850"/>
              <a:ext cx="7870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HeartBeat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2" name="Rectangle 307"/>
            <p:cNvSpPr>
              <a:spLocks noChangeArrowheads="1"/>
            </p:cNvSpPr>
            <p:nvPr/>
          </p:nvSpPr>
          <p:spPr bwMode="auto">
            <a:xfrm>
              <a:off x="6038850" y="2406650"/>
              <a:ext cx="5362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负载均衡</a:t>
              </a: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3" name="Rectangle 308"/>
            <p:cNvSpPr>
              <a:spLocks noChangeArrowheads="1"/>
            </p:cNvSpPr>
            <p:nvPr/>
          </p:nvSpPr>
          <p:spPr bwMode="auto">
            <a:xfrm>
              <a:off x="6038850" y="2582863"/>
              <a:ext cx="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4" name="Rectangle 309"/>
            <p:cNvSpPr>
              <a:spLocks noChangeArrowheads="1"/>
            </p:cNvSpPr>
            <p:nvPr/>
          </p:nvSpPr>
          <p:spPr bwMode="auto">
            <a:xfrm>
              <a:off x="7817544" y="2685549"/>
              <a:ext cx="7870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HeartBeat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5" name="Freeform 310"/>
            <p:cNvSpPr>
              <a:spLocks noEditPoints="1"/>
            </p:cNvSpPr>
            <p:nvPr/>
          </p:nvSpPr>
          <p:spPr bwMode="auto">
            <a:xfrm>
              <a:off x="7402513" y="1978025"/>
              <a:ext cx="1223963" cy="11113"/>
            </a:xfrm>
            <a:custGeom>
              <a:avLst/>
              <a:gdLst>
                <a:gd name="T0" fmla="*/ 56 w 1696"/>
                <a:gd name="T1" fmla="*/ 0 h 16"/>
                <a:gd name="T2" fmla="*/ 56 w 1696"/>
                <a:gd name="T3" fmla="*/ 16 h 16"/>
                <a:gd name="T4" fmla="*/ 0 w 1696"/>
                <a:gd name="T5" fmla="*/ 8 h 16"/>
                <a:gd name="T6" fmla="*/ 104 w 1696"/>
                <a:gd name="T7" fmla="*/ 0 h 16"/>
                <a:gd name="T8" fmla="*/ 160 w 1696"/>
                <a:gd name="T9" fmla="*/ 8 h 16"/>
                <a:gd name="T10" fmla="*/ 104 w 1696"/>
                <a:gd name="T11" fmla="*/ 16 h 16"/>
                <a:gd name="T12" fmla="*/ 104 w 1696"/>
                <a:gd name="T13" fmla="*/ 0 h 16"/>
                <a:gd name="T14" fmla="*/ 248 w 1696"/>
                <a:gd name="T15" fmla="*/ 0 h 16"/>
                <a:gd name="T16" fmla="*/ 248 w 1696"/>
                <a:gd name="T17" fmla="*/ 16 h 16"/>
                <a:gd name="T18" fmla="*/ 192 w 1696"/>
                <a:gd name="T19" fmla="*/ 8 h 16"/>
                <a:gd name="T20" fmla="*/ 296 w 1696"/>
                <a:gd name="T21" fmla="*/ 0 h 16"/>
                <a:gd name="T22" fmla="*/ 352 w 1696"/>
                <a:gd name="T23" fmla="*/ 8 h 16"/>
                <a:gd name="T24" fmla="*/ 296 w 1696"/>
                <a:gd name="T25" fmla="*/ 16 h 16"/>
                <a:gd name="T26" fmla="*/ 296 w 1696"/>
                <a:gd name="T27" fmla="*/ 0 h 16"/>
                <a:gd name="T28" fmla="*/ 440 w 1696"/>
                <a:gd name="T29" fmla="*/ 0 h 16"/>
                <a:gd name="T30" fmla="*/ 440 w 1696"/>
                <a:gd name="T31" fmla="*/ 16 h 16"/>
                <a:gd name="T32" fmla="*/ 384 w 1696"/>
                <a:gd name="T33" fmla="*/ 8 h 16"/>
                <a:gd name="T34" fmla="*/ 488 w 1696"/>
                <a:gd name="T35" fmla="*/ 0 h 16"/>
                <a:gd name="T36" fmla="*/ 544 w 1696"/>
                <a:gd name="T37" fmla="*/ 8 h 16"/>
                <a:gd name="T38" fmla="*/ 488 w 1696"/>
                <a:gd name="T39" fmla="*/ 16 h 16"/>
                <a:gd name="T40" fmla="*/ 488 w 1696"/>
                <a:gd name="T41" fmla="*/ 0 h 16"/>
                <a:gd name="T42" fmla="*/ 632 w 1696"/>
                <a:gd name="T43" fmla="*/ 0 h 16"/>
                <a:gd name="T44" fmla="*/ 632 w 1696"/>
                <a:gd name="T45" fmla="*/ 16 h 16"/>
                <a:gd name="T46" fmla="*/ 576 w 1696"/>
                <a:gd name="T47" fmla="*/ 8 h 16"/>
                <a:gd name="T48" fmla="*/ 680 w 1696"/>
                <a:gd name="T49" fmla="*/ 0 h 16"/>
                <a:gd name="T50" fmla="*/ 736 w 1696"/>
                <a:gd name="T51" fmla="*/ 8 h 16"/>
                <a:gd name="T52" fmla="*/ 680 w 1696"/>
                <a:gd name="T53" fmla="*/ 16 h 16"/>
                <a:gd name="T54" fmla="*/ 680 w 1696"/>
                <a:gd name="T55" fmla="*/ 0 h 16"/>
                <a:gd name="T56" fmla="*/ 824 w 1696"/>
                <a:gd name="T57" fmla="*/ 0 h 16"/>
                <a:gd name="T58" fmla="*/ 824 w 1696"/>
                <a:gd name="T59" fmla="*/ 16 h 16"/>
                <a:gd name="T60" fmla="*/ 768 w 1696"/>
                <a:gd name="T61" fmla="*/ 8 h 16"/>
                <a:gd name="T62" fmla="*/ 872 w 1696"/>
                <a:gd name="T63" fmla="*/ 0 h 16"/>
                <a:gd name="T64" fmla="*/ 928 w 1696"/>
                <a:gd name="T65" fmla="*/ 8 h 16"/>
                <a:gd name="T66" fmla="*/ 872 w 1696"/>
                <a:gd name="T67" fmla="*/ 16 h 16"/>
                <a:gd name="T68" fmla="*/ 872 w 1696"/>
                <a:gd name="T69" fmla="*/ 0 h 16"/>
                <a:gd name="T70" fmla="*/ 1016 w 1696"/>
                <a:gd name="T71" fmla="*/ 0 h 16"/>
                <a:gd name="T72" fmla="*/ 1016 w 1696"/>
                <a:gd name="T73" fmla="*/ 16 h 16"/>
                <a:gd name="T74" fmla="*/ 960 w 1696"/>
                <a:gd name="T75" fmla="*/ 8 h 16"/>
                <a:gd name="T76" fmla="*/ 1064 w 1696"/>
                <a:gd name="T77" fmla="*/ 0 h 16"/>
                <a:gd name="T78" fmla="*/ 1120 w 1696"/>
                <a:gd name="T79" fmla="*/ 8 h 16"/>
                <a:gd name="T80" fmla="*/ 1064 w 1696"/>
                <a:gd name="T81" fmla="*/ 16 h 16"/>
                <a:gd name="T82" fmla="*/ 1064 w 1696"/>
                <a:gd name="T83" fmla="*/ 0 h 16"/>
                <a:gd name="T84" fmla="*/ 1208 w 1696"/>
                <a:gd name="T85" fmla="*/ 0 h 16"/>
                <a:gd name="T86" fmla="*/ 1208 w 1696"/>
                <a:gd name="T87" fmla="*/ 16 h 16"/>
                <a:gd name="T88" fmla="*/ 1152 w 1696"/>
                <a:gd name="T89" fmla="*/ 8 h 16"/>
                <a:gd name="T90" fmla="*/ 1256 w 1696"/>
                <a:gd name="T91" fmla="*/ 0 h 16"/>
                <a:gd name="T92" fmla="*/ 1312 w 1696"/>
                <a:gd name="T93" fmla="*/ 8 h 16"/>
                <a:gd name="T94" fmla="*/ 1256 w 1696"/>
                <a:gd name="T95" fmla="*/ 16 h 16"/>
                <a:gd name="T96" fmla="*/ 1256 w 1696"/>
                <a:gd name="T97" fmla="*/ 0 h 16"/>
                <a:gd name="T98" fmla="*/ 1400 w 1696"/>
                <a:gd name="T99" fmla="*/ 0 h 16"/>
                <a:gd name="T100" fmla="*/ 1400 w 1696"/>
                <a:gd name="T101" fmla="*/ 16 h 16"/>
                <a:gd name="T102" fmla="*/ 1344 w 1696"/>
                <a:gd name="T103" fmla="*/ 8 h 16"/>
                <a:gd name="T104" fmla="*/ 1448 w 1696"/>
                <a:gd name="T105" fmla="*/ 0 h 16"/>
                <a:gd name="T106" fmla="*/ 1504 w 1696"/>
                <a:gd name="T107" fmla="*/ 8 h 16"/>
                <a:gd name="T108" fmla="*/ 1448 w 1696"/>
                <a:gd name="T109" fmla="*/ 16 h 16"/>
                <a:gd name="T110" fmla="*/ 1448 w 1696"/>
                <a:gd name="T111" fmla="*/ 0 h 16"/>
                <a:gd name="T112" fmla="*/ 1592 w 1696"/>
                <a:gd name="T113" fmla="*/ 0 h 16"/>
                <a:gd name="T114" fmla="*/ 1592 w 1696"/>
                <a:gd name="T115" fmla="*/ 16 h 16"/>
                <a:gd name="T116" fmla="*/ 1536 w 1696"/>
                <a:gd name="T117" fmla="*/ 8 h 16"/>
                <a:gd name="T118" fmla="*/ 1640 w 1696"/>
                <a:gd name="T119" fmla="*/ 0 h 16"/>
                <a:gd name="T120" fmla="*/ 1696 w 1696"/>
                <a:gd name="T121" fmla="*/ 8 h 16"/>
                <a:gd name="T122" fmla="*/ 1640 w 1696"/>
                <a:gd name="T123" fmla="*/ 16 h 16"/>
                <a:gd name="T124" fmla="*/ 1640 w 1696"/>
                <a:gd name="T1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6" h="16">
                  <a:moveTo>
                    <a:pt x="8" y="0"/>
                  </a:moveTo>
                  <a:lnTo>
                    <a:pt x="56" y="0"/>
                  </a:lnTo>
                  <a:cubicBezTo>
                    <a:pt x="60" y="0"/>
                    <a:pt x="64" y="4"/>
                    <a:pt x="64" y="8"/>
                  </a:cubicBezTo>
                  <a:cubicBezTo>
                    <a:pt x="64" y="13"/>
                    <a:pt x="60" y="16"/>
                    <a:pt x="56" y="16"/>
                  </a:cubicBezTo>
                  <a:lnTo>
                    <a:pt x="8" y="16"/>
                  </a:ln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6" y="0"/>
                    <a:pt x="160" y="4"/>
                    <a:pt x="160" y="8"/>
                  </a:cubicBezTo>
                  <a:cubicBezTo>
                    <a:pt x="160" y="13"/>
                    <a:pt x="156" y="16"/>
                    <a:pt x="152" y="16"/>
                  </a:cubicBezTo>
                  <a:lnTo>
                    <a:pt x="104" y="16"/>
                  </a:lnTo>
                  <a:cubicBezTo>
                    <a:pt x="99" y="16"/>
                    <a:pt x="96" y="13"/>
                    <a:pt x="96" y="8"/>
                  </a:cubicBezTo>
                  <a:cubicBezTo>
                    <a:pt x="96" y="4"/>
                    <a:pt x="99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2" y="0"/>
                    <a:pt x="256" y="4"/>
                    <a:pt x="256" y="8"/>
                  </a:cubicBezTo>
                  <a:cubicBezTo>
                    <a:pt x="256" y="13"/>
                    <a:pt x="252" y="16"/>
                    <a:pt x="248" y="16"/>
                  </a:cubicBezTo>
                  <a:lnTo>
                    <a:pt x="200" y="16"/>
                  </a:lnTo>
                  <a:cubicBezTo>
                    <a:pt x="195" y="16"/>
                    <a:pt x="192" y="13"/>
                    <a:pt x="192" y="8"/>
                  </a:cubicBezTo>
                  <a:cubicBezTo>
                    <a:pt x="192" y="4"/>
                    <a:pt x="195" y="0"/>
                    <a:pt x="200" y="0"/>
                  </a:cubicBezTo>
                  <a:close/>
                  <a:moveTo>
                    <a:pt x="296" y="0"/>
                  </a:moveTo>
                  <a:lnTo>
                    <a:pt x="344" y="0"/>
                  </a:lnTo>
                  <a:cubicBezTo>
                    <a:pt x="348" y="0"/>
                    <a:pt x="352" y="4"/>
                    <a:pt x="352" y="8"/>
                  </a:cubicBezTo>
                  <a:cubicBezTo>
                    <a:pt x="352" y="13"/>
                    <a:pt x="348" y="16"/>
                    <a:pt x="344" y="16"/>
                  </a:cubicBezTo>
                  <a:lnTo>
                    <a:pt x="296" y="16"/>
                  </a:lnTo>
                  <a:cubicBezTo>
                    <a:pt x="291" y="16"/>
                    <a:pt x="288" y="13"/>
                    <a:pt x="288" y="8"/>
                  </a:cubicBezTo>
                  <a:cubicBezTo>
                    <a:pt x="288" y="4"/>
                    <a:pt x="291" y="0"/>
                    <a:pt x="296" y="0"/>
                  </a:cubicBezTo>
                  <a:close/>
                  <a:moveTo>
                    <a:pt x="392" y="0"/>
                  </a:moveTo>
                  <a:lnTo>
                    <a:pt x="440" y="0"/>
                  </a:lnTo>
                  <a:cubicBezTo>
                    <a:pt x="444" y="0"/>
                    <a:pt x="448" y="4"/>
                    <a:pt x="448" y="8"/>
                  </a:cubicBezTo>
                  <a:cubicBezTo>
                    <a:pt x="448" y="13"/>
                    <a:pt x="444" y="16"/>
                    <a:pt x="440" y="16"/>
                  </a:cubicBezTo>
                  <a:lnTo>
                    <a:pt x="392" y="16"/>
                  </a:lnTo>
                  <a:cubicBezTo>
                    <a:pt x="387" y="16"/>
                    <a:pt x="384" y="13"/>
                    <a:pt x="384" y="8"/>
                  </a:cubicBezTo>
                  <a:cubicBezTo>
                    <a:pt x="384" y="4"/>
                    <a:pt x="387" y="0"/>
                    <a:pt x="392" y="0"/>
                  </a:cubicBezTo>
                  <a:close/>
                  <a:moveTo>
                    <a:pt x="488" y="0"/>
                  </a:moveTo>
                  <a:lnTo>
                    <a:pt x="536" y="0"/>
                  </a:lnTo>
                  <a:cubicBezTo>
                    <a:pt x="540" y="0"/>
                    <a:pt x="544" y="4"/>
                    <a:pt x="544" y="8"/>
                  </a:cubicBezTo>
                  <a:cubicBezTo>
                    <a:pt x="544" y="13"/>
                    <a:pt x="540" y="16"/>
                    <a:pt x="536" y="16"/>
                  </a:cubicBezTo>
                  <a:lnTo>
                    <a:pt x="488" y="16"/>
                  </a:lnTo>
                  <a:cubicBezTo>
                    <a:pt x="483" y="16"/>
                    <a:pt x="480" y="13"/>
                    <a:pt x="480" y="8"/>
                  </a:cubicBezTo>
                  <a:cubicBezTo>
                    <a:pt x="480" y="4"/>
                    <a:pt x="483" y="0"/>
                    <a:pt x="488" y="0"/>
                  </a:cubicBezTo>
                  <a:close/>
                  <a:moveTo>
                    <a:pt x="584" y="0"/>
                  </a:moveTo>
                  <a:lnTo>
                    <a:pt x="632" y="0"/>
                  </a:lnTo>
                  <a:cubicBezTo>
                    <a:pt x="636" y="0"/>
                    <a:pt x="640" y="4"/>
                    <a:pt x="640" y="8"/>
                  </a:cubicBezTo>
                  <a:cubicBezTo>
                    <a:pt x="640" y="13"/>
                    <a:pt x="636" y="16"/>
                    <a:pt x="632" y="16"/>
                  </a:cubicBezTo>
                  <a:lnTo>
                    <a:pt x="584" y="16"/>
                  </a:lnTo>
                  <a:cubicBezTo>
                    <a:pt x="579" y="16"/>
                    <a:pt x="576" y="13"/>
                    <a:pt x="576" y="8"/>
                  </a:cubicBezTo>
                  <a:cubicBezTo>
                    <a:pt x="576" y="4"/>
                    <a:pt x="579" y="0"/>
                    <a:pt x="584" y="0"/>
                  </a:cubicBezTo>
                  <a:close/>
                  <a:moveTo>
                    <a:pt x="680" y="0"/>
                  </a:moveTo>
                  <a:lnTo>
                    <a:pt x="728" y="0"/>
                  </a:lnTo>
                  <a:cubicBezTo>
                    <a:pt x="732" y="0"/>
                    <a:pt x="736" y="4"/>
                    <a:pt x="736" y="8"/>
                  </a:cubicBezTo>
                  <a:cubicBezTo>
                    <a:pt x="736" y="13"/>
                    <a:pt x="732" y="16"/>
                    <a:pt x="728" y="16"/>
                  </a:cubicBezTo>
                  <a:lnTo>
                    <a:pt x="680" y="16"/>
                  </a:lnTo>
                  <a:cubicBezTo>
                    <a:pt x="675" y="16"/>
                    <a:pt x="672" y="13"/>
                    <a:pt x="672" y="8"/>
                  </a:cubicBezTo>
                  <a:cubicBezTo>
                    <a:pt x="672" y="4"/>
                    <a:pt x="675" y="0"/>
                    <a:pt x="680" y="0"/>
                  </a:cubicBezTo>
                  <a:close/>
                  <a:moveTo>
                    <a:pt x="776" y="0"/>
                  </a:moveTo>
                  <a:lnTo>
                    <a:pt x="824" y="0"/>
                  </a:lnTo>
                  <a:cubicBezTo>
                    <a:pt x="828" y="0"/>
                    <a:pt x="832" y="4"/>
                    <a:pt x="832" y="8"/>
                  </a:cubicBezTo>
                  <a:cubicBezTo>
                    <a:pt x="832" y="13"/>
                    <a:pt x="828" y="16"/>
                    <a:pt x="824" y="16"/>
                  </a:cubicBezTo>
                  <a:lnTo>
                    <a:pt x="776" y="16"/>
                  </a:lnTo>
                  <a:cubicBezTo>
                    <a:pt x="771" y="16"/>
                    <a:pt x="768" y="13"/>
                    <a:pt x="768" y="8"/>
                  </a:cubicBezTo>
                  <a:cubicBezTo>
                    <a:pt x="768" y="4"/>
                    <a:pt x="771" y="0"/>
                    <a:pt x="776" y="0"/>
                  </a:cubicBezTo>
                  <a:close/>
                  <a:moveTo>
                    <a:pt x="872" y="0"/>
                  </a:moveTo>
                  <a:lnTo>
                    <a:pt x="920" y="0"/>
                  </a:lnTo>
                  <a:cubicBezTo>
                    <a:pt x="924" y="0"/>
                    <a:pt x="928" y="4"/>
                    <a:pt x="928" y="8"/>
                  </a:cubicBezTo>
                  <a:cubicBezTo>
                    <a:pt x="928" y="13"/>
                    <a:pt x="924" y="16"/>
                    <a:pt x="920" y="16"/>
                  </a:cubicBezTo>
                  <a:lnTo>
                    <a:pt x="872" y="16"/>
                  </a:lnTo>
                  <a:cubicBezTo>
                    <a:pt x="867" y="16"/>
                    <a:pt x="864" y="13"/>
                    <a:pt x="864" y="8"/>
                  </a:cubicBezTo>
                  <a:cubicBezTo>
                    <a:pt x="864" y="4"/>
                    <a:pt x="867" y="0"/>
                    <a:pt x="872" y="0"/>
                  </a:cubicBezTo>
                  <a:close/>
                  <a:moveTo>
                    <a:pt x="968" y="0"/>
                  </a:moveTo>
                  <a:lnTo>
                    <a:pt x="1016" y="0"/>
                  </a:lnTo>
                  <a:cubicBezTo>
                    <a:pt x="1020" y="0"/>
                    <a:pt x="1024" y="4"/>
                    <a:pt x="1024" y="8"/>
                  </a:cubicBezTo>
                  <a:cubicBezTo>
                    <a:pt x="1024" y="13"/>
                    <a:pt x="1020" y="16"/>
                    <a:pt x="1016" y="16"/>
                  </a:cubicBezTo>
                  <a:lnTo>
                    <a:pt x="968" y="16"/>
                  </a:lnTo>
                  <a:cubicBezTo>
                    <a:pt x="963" y="16"/>
                    <a:pt x="960" y="13"/>
                    <a:pt x="960" y="8"/>
                  </a:cubicBezTo>
                  <a:cubicBezTo>
                    <a:pt x="960" y="4"/>
                    <a:pt x="963" y="0"/>
                    <a:pt x="968" y="0"/>
                  </a:cubicBezTo>
                  <a:close/>
                  <a:moveTo>
                    <a:pt x="1064" y="0"/>
                  </a:moveTo>
                  <a:lnTo>
                    <a:pt x="1112" y="0"/>
                  </a:lnTo>
                  <a:cubicBezTo>
                    <a:pt x="1116" y="0"/>
                    <a:pt x="1120" y="4"/>
                    <a:pt x="1120" y="8"/>
                  </a:cubicBezTo>
                  <a:cubicBezTo>
                    <a:pt x="1120" y="13"/>
                    <a:pt x="1116" y="16"/>
                    <a:pt x="1112" y="16"/>
                  </a:cubicBezTo>
                  <a:lnTo>
                    <a:pt x="1064" y="16"/>
                  </a:lnTo>
                  <a:cubicBezTo>
                    <a:pt x="1059" y="16"/>
                    <a:pt x="1056" y="13"/>
                    <a:pt x="1056" y="8"/>
                  </a:cubicBezTo>
                  <a:cubicBezTo>
                    <a:pt x="1056" y="4"/>
                    <a:pt x="1059" y="0"/>
                    <a:pt x="1064" y="0"/>
                  </a:cubicBezTo>
                  <a:close/>
                  <a:moveTo>
                    <a:pt x="1160" y="0"/>
                  </a:moveTo>
                  <a:lnTo>
                    <a:pt x="1208" y="0"/>
                  </a:lnTo>
                  <a:cubicBezTo>
                    <a:pt x="1212" y="0"/>
                    <a:pt x="1216" y="4"/>
                    <a:pt x="1216" y="8"/>
                  </a:cubicBezTo>
                  <a:cubicBezTo>
                    <a:pt x="1216" y="13"/>
                    <a:pt x="1212" y="16"/>
                    <a:pt x="1208" y="16"/>
                  </a:cubicBezTo>
                  <a:lnTo>
                    <a:pt x="1160" y="16"/>
                  </a:lnTo>
                  <a:cubicBezTo>
                    <a:pt x="1155" y="16"/>
                    <a:pt x="1152" y="13"/>
                    <a:pt x="1152" y="8"/>
                  </a:cubicBezTo>
                  <a:cubicBezTo>
                    <a:pt x="1152" y="4"/>
                    <a:pt x="1155" y="0"/>
                    <a:pt x="1160" y="0"/>
                  </a:cubicBezTo>
                  <a:close/>
                  <a:moveTo>
                    <a:pt x="1256" y="0"/>
                  </a:moveTo>
                  <a:lnTo>
                    <a:pt x="1304" y="0"/>
                  </a:lnTo>
                  <a:cubicBezTo>
                    <a:pt x="1308" y="0"/>
                    <a:pt x="1312" y="4"/>
                    <a:pt x="1312" y="8"/>
                  </a:cubicBezTo>
                  <a:cubicBezTo>
                    <a:pt x="1312" y="13"/>
                    <a:pt x="1308" y="16"/>
                    <a:pt x="1304" y="16"/>
                  </a:cubicBezTo>
                  <a:lnTo>
                    <a:pt x="1256" y="16"/>
                  </a:lnTo>
                  <a:cubicBezTo>
                    <a:pt x="1251" y="16"/>
                    <a:pt x="1248" y="13"/>
                    <a:pt x="1248" y="8"/>
                  </a:cubicBezTo>
                  <a:cubicBezTo>
                    <a:pt x="1248" y="4"/>
                    <a:pt x="1251" y="0"/>
                    <a:pt x="1256" y="0"/>
                  </a:cubicBezTo>
                  <a:close/>
                  <a:moveTo>
                    <a:pt x="1352" y="0"/>
                  </a:moveTo>
                  <a:lnTo>
                    <a:pt x="1400" y="0"/>
                  </a:lnTo>
                  <a:cubicBezTo>
                    <a:pt x="1404" y="0"/>
                    <a:pt x="1408" y="4"/>
                    <a:pt x="1408" y="8"/>
                  </a:cubicBezTo>
                  <a:cubicBezTo>
                    <a:pt x="1408" y="13"/>
                    <a:pt x="1404" y="16"/>
                    <a:pt x="1400" y="16"/>
                  </a:cubicBezTo>
                  <a:lnTo>
                    <a:pt x="1352" y="16"/>
                  </a:lnTo>
                  <a:cubicBezTo>
                    <a:pt x="1347" y="16"/>
                    <a:pt x="1344" y="13"/>
                    <a:pt x="1344" y="8"/>
                  </a:cubicBezTo>
                  <a:cubicBezTo>
                    <a:pt x="1344" y="4"/>
                    <a:pt x="1347" y="0"/>
                    <a:pt x="1352" y="0"/>
                  </a:cubicBezTo>
                  <a:close/>
                  <a:moveTo>
                    <a:pt x="1448" y="0"/>
                  </a:moveTo>
                  <a:lnTo>
                    <a:pt x="1496" y="0"/>
                  </a:lnTo>
                  <a:cubicBezTo>
                    <a:pt x="1500" y="0"/>
                    <a:pt x="1504" y="4"/>
                    <a:pt x="1504" y="8"/>
                  </a:cubicBezTo>
                  <a:cubicBezTo>
                    <a:pt x="1504" y="13"/>
                    <a:pt x="1500" y="16"/>
                    <a:pt x="1496" y="16"/>
                  </a:cubicBezTo>
                  <a:lnTo>
                    <a:pt x="1448" y="16"/>
                  </a:lnTo>
                  <a:cubicBezTo>
                    <a:pt x="1443" y="16"/>
                    <a:pt x="1440" y="13"/>
                    <a:pt x="1440" y="8"/>
                  </a:cubicBezTo>
                  <a:cubicBezTo>
                    <a:pt x="1440" y="4"/>
                    <a:pt x="1443" y="0"/>
                    <a:pt x="1448" y="0"/>
                  </a:cubicBezTo>
                  <a:close/>
                  <a:moveTo>
                    <a:pt x="1544" y="0"/>
                  </a:moveTo>
                  <a:lnTo>
                    <a:pt x="1592" y="0"/>
                  </a:lnTo>
                  <a:cubicBezTo>
                    <a:pt x="1596" y="0"/>
                    <a:pt x="1600" y="4"/>
                    <a:pt x="1600" y="8"/>
                  </a:cubicBezTo>
                  <a:cubicBezTo>
                    <a:pt x="1600" y="13"/>
                    <a:pt x="1596" y="16"/>
                    <a:pt x="1592" y="16"/>
                  </a:cubicBezTo>
                  <a:lnTo>
                    <a:pt x="1544" y="16"/>
                  </a:lnTo>
                  <a:cubicBezTo>
                    <a:pt x="1539" y="16"/>
                    <a:pt x="1536" y="13"/>
                    <a:pt x="1536" y="8"/>
                  </a:cubicBezTo>
                  <a:cubicBezTo>
                    <a:pt x="1536" y="4"/>
                    <a:pt x="1539" y="0"/>
                    <a:pt x="1544" y="0"/>
                  </a:cubicBezTo>
                  <a:close/>
                  <a:moveTo>
                    <a:pt x="1640" y="0"/>
                  </a:moveTo>
                  <a:lnTo>
                    <a:pt x="1688" y="0"/>
                  </a:lnTo>
                  <a:cubicBezTo>
                    <a:pt x="1692" y="0"/>
                    <a:pt x="1696" y="4"/>
                    <a:pt x="1696" y="8"/>
                  </a:cubicBezTo>
                  <a:cubicBezTo>
                    <a:pt x="1696" y="13"/>
                    <a:pt x="1692" y="16"/>
                    <a:pt x="1688" y="16"/>
                  </a:cubicBezTo>
                  <a:lnTo>
                    <a:pt x="1640" y="16"/>
                  </a:lnTo>
                  <a:cubicBezTo>
                    <a:pt x="1635" y="16"/>
                    <a:pt x="1632" y="13"/>
                    <a:pt x="1632" y="8"/>
                  </a:cubicBezTo>
                  <a:cubicBezTo>
                    <a:pt x="1632" y="4"/>
                    <a:pt x="1635" y="0"/>
                    <a:pt x="1640" y="0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6" name="Freeform 311"/>
            <p:cNvSpPr>
              <a:spLocks noEditPoints="1"/>
            </p:cNvSpPr>
            <p:nvPr/>
          </p:nvSpPr>
          <p:spPr bwMode="auto">
            <a:xfrm>
              <a:off x="8616950" y="1978025"/>
              <a:ext cx="19050" cy="2340000"/>
            </a:xfrm>
            <a:custGeom>
              <a:avLst/>
              <a:gdLst>
                <a:gd name="T0" fmla="*/ 9 w 25"/>
                <a:gd name="T1" fmla="*/ 2291 h 2355"/>
                <a:gd name="T2" fmla="*/ 8 w 25"/>
                <a:gd name="T3" fmla="*/ 2355 h 2355"/>
                <a:gd name="T4" fmla="*/ 1 w 25"/>
                <a:gd name="T5" fmla="*/ 2203 h 2355"/>
                <a:gd name="T6" fmla="*/ 17 w 25"/>
                <a:gd name="T7" fmla="*/ 2251 h 2355"/>
                <a:gd name="T8" fmla="*/ 1 w 25"/>
                <a:gd name="T9" fmla="*/ 2155 h 2355"/>
                <a:gd name="T10" fmla="*/ 17 w 25"/>
                <a:gd name="T11" fmla="*/ 2107 h 2355"/>
                <a:gd name="T12" fmla="*/ 1 w 25"/>
                <a:gd name="T13" fmla="*/ 2155 h 2355"/>
                <a:gd name="T14" fmla="*/ 10 w 25"/>
                <a:gd name="T15" fmla="*/ 2003 h 2355"/>
                <a:gd name="T16" fmla="*/ 9 w 25"/>
                <a:gd name="T17" fmla="*/ 2067 h 2355"/>
                <a:gd name="T18" fmla="*/ 2 w 25"/>
                <a:gd name="T19" fmla="*/ 1915 h 2355"/>
                <a:gd name="T20" fmla="*/ 18 w 25"/>
                <a:gd name="T21" fmla="*/ 1963 h 2355"/>
                <a:gd name="T22" fmla="*/ 2 w 25"/>
                <a:gd name="T23" fmla="*/ 1867 h 2355"/>
                <a:gd name="T24" fmla="*/ 18 w 25"/>
                <a:gd name="T25" fmla="*/ 1819 h 2355"/>
                <a:gd name="T26" fmla="*/ 2 w 25"/>
                <a:gd name="T27" fmla="*/ 1867 h 2355"/>
                <a:gd name="T28" fmla="*/ 11 w 25"/>
                <a:gd name="T29" fmla="*/ 1715 h 2355"/>
                <a:gd name="T30" fmla="*/ 11 w 25"/>
                <a:gd name="T31" fmla="*/ 1779 h 2355"/>
                <a:gd name="T32" fmla="*/ 3 w 25"/>
                <a:gd name="T33" fmla="*/ 1627 h 2355"/>
                <a:gd name="T34" fmla="*/ 19 w 25"/>
                <a:gd name="T35" fmla="*/ 1675 h 2355"/>
                <a:gd name="T36" fmla="*/ 3 w 25"/>
                <a:gd name="T37" fmla="*/ 1579 h 2355"/>
                <a:gd name="T38" fmla="*/ 19 w 25"/>
                <a:gd name="T39" fmla="*/ 1531 h 2355"/>
                <a:gd name="T40" fmla="*/ 3 w 25"/>
                <a:gd name="T41" fmla="*/ 1579 h 2355"/>
                <a:gd name="T42" fmla="*/ 12 w 25"/>
                <a:gd name="T43" fmla="*/ 1427 h 2355"/>
                <a:gd name="T44" fmla="*/ 12 w 25"/>
                <a:gd name="T45" fmla="*/ 1491 h 2355"/>
                <a:gd name="T46" fmla="*/ 4 w 25"/>
                <a:gd name="T47" fmla="*/ 1339 h 2355"/>
                <a:gd name="T48" fmla="*/ 20 w 25"/>
                <a:gd name="T49" fmla="*/ 1387 h 2355"/>
                <a:gd name="T50" fmla="*/ 4 w 25"/>
                <a:gd name="T51" fmla="*/ 1291 h 2355"/>
                <a:gd name="T52" fmla="*/ 21 w 25"/>
                <a:gd name="T53" fmla="*/ 1243 h 2355"/>
                <a:gd name="T54" fmla="*/ 4 w 25"/>
                <a:gd name="T55" fmla="*/ 1291 h 2355"/>
                <a:gd name="T56" fmla="*/ 13 w 25"/>
                <a:gd name="T57" fmla="*/ 1139 h 2355"/>
                <a:gd name="T58" fmla="*/ 13 w 25"/>
                <a:gd name="T59" fmla="*/ 1203 h 2355"/>
                <a:gd name="T60" fmla="*/ 5 w 25"/>
                <a:gd name="T61" fmla="*/ 1051 h 2355"/>
                <a:gd name="T62" fmla="*/ 21 w 25"/>
                <a:gd name="T63" fmla="*/ 1099 h 2355"/>
                <a:gd name="T64" fmla="*/ 6 w 25"/>
                <a:gd name="T65" fmla="*/ 1003 h 2355"/>
                <a:gd name="T66" fmla="*/ 22 w 25"/>
                <a:gd name="T67" fmla="*/ 955 h 2355"/>
                <a:gd name="T68" fmla="*/ 6 w 25"/>
                <a:gd name="T69" fmla="*/ 1003 h 2355"/>
                <a:gd name="T70" fmla="*/ 14 w 25"/>
                <a:gd name="T71" fmla="*/ 851 h 2355"/>
                <a:gd name="T72" fmla="*/ 14 w 25"/>
                <a:gd name="T73" fmla="*/ 915 h 2355"/>
                <a:gd name="T74" fmla="*/ 6 w 25"/>
                <a:gd name="T75" fmla="*/ 763 h 2355"/>
                <a:gd name="T76" fmla="*/ 22 w 25"/>
                <a:gd name="T77" fmla="*/ 811 h 2355"/>
                <a:gd name="T78" fmla="*/ 7 w 25"/>
                <a:gd name="T79" fmla="*/ 715 h 2355"/>
                <a:gd name="T80" fmla="*/ 23 w 25"/>
                <a:gd name="T81" fmla="*/ 667 h 2355"/>
                <a:gd name="T82" fmla="*/ 7 w 25"/>
                <a:gd name="T83" fmla="*/ 715 h 2355"/>
                <a:gd name="T84" fmla="*/ 15 w 25"/>
                <a:gd name="T85" fmla="*/ 563 h 2355"/>
                <a:gd name="T86" fmla="*/ 15 w 25"/>
                <a:gd name="T87" fmla="*/ 627 h 2355"/>
                <a:gd name="T88" fmla="*/ 8 w 25"/>
                <a:gd name="T89" fmla="*/ 475 h 2355"/>
                <a:gd name="T90" fmla="*/ 23 w 25"/>
                <a:gd name="T91" fmla="*/ 523 h 2355"/>
                <a:gd name="T92" fmla="*/ 8 w 25"/>
                <a:gd name="T93" fmla="*/ 427 h 2355"/>
                <a:gd name="T94" fmla="*/ 24 w 25"/>
                <a:gd name="T95" fmla="*/ 379 h 2355"/>
                <a:gd name="T96" fmla="*/ 8 w 25"/>
                <a:gd name="T97" fmla="*/ 427 h 2355"/>
                <a:gd name="T98" fmla="*/ 16 w 25"/>
                <a:gd name="T99" fmla="*/ 275 h 2355"/>
                <a:gd name="T100" fmla="*/ 16 w 25"/>
                <a:gd name="T101" fmla="*/ 339 h 2355"/>
                <a:gd name="T102" fmla="*/ 9 w 25"/>
                <a:gd name="T103" fmla="*/ 187 h 2355"/>
                <a:gd name="T104" fmla="*/ 24 w 25"/>
                <a:gd name="T105" fmla="*/ 235 h 2355"/>
                <a:gd name="T106" fmla="*/ 9 w 25"/>
                <a:gd name="T107" fmla="*/ 139 h 2355"/>
                <a:gd name="T108" fmla="*/ 25 w 25"/>
                <a:gd name="T109" fmla="*/ 91 h 2355"/>
                <a:gd name="T110" fmla="*/ 9 w 25"/>
                <a:gd name="T111" fmla="*/ 139 h 2355"/>
                <a:gd name="T112" fmla="*/ 17 w 25"/>
                <a:gd name="T113" fmla="*/ 0 h 2355"/>
                <a:gd name="T114" fmla="*/ 17 w 25"/>
                <a:gd name="T115" fmla="*/ 51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" h="2355">
                  <a:moveTo>
                    <a:pt x="0" y="2347"/>
                  </a:moveTo>
                  <a:lnTo>
                    <a:pt x="1" y="2299"/>
                  </a:lnTo>
                  <a:cubicBezTo>
                    <a:pt x="1" y="2294"/>
                    <a:pt x="4" y="2291"/>
                    <a:pt x="9" y="2291"/>
                  </a:cubicBezTo>
                  <a:cubicBezTo>
                    <a:pt x="13" y="2291"/>
                    <a:pt x="17" y="2294"/>
                    <a:pt x="17" y="2299"/>
                  </a:cubicBezTo>
                  <a:lnTo>
                    <a:pt x="16" y="2347"/>
                  </a:lnTo>
                  <a:cubicBezTo>
                    <a:pt x="16" y="2351"/>
                    <a:pt x="13" y="2355"/>
                    <a:pt x="8" y="2355"/>
                  </a:cubicBezTo>
                  <a:cubicBezTo>
                    <a:pt x="4" y="2355"/>
                    <a:pt x="0" y="2351"/>
                    <a:pt x="0" y="2347"/>
                  </a:cubicBezTo>
                  <a:close/>
                  <a:moveTo>
                    <a:pt x="1" y="2251"/>
                  </a:moveTo>
                  <a:lnTo>
                    <a:pt x="1" y="2203"/>
                  </a:lnTo>
                  <a:cubicBezTo>
                    <a:pt x="1" y="2198"/>
                    <a:pt x="5" y="2195"/>
                    <a:pt x="9" y="2195"/>
                  </a:cubicBezTo>
                  <a:cubicBezTo>
                    <a:pt x="13" y="2195"/>
                    <a:pt x="17" y="2198"/>
                    <a:pt x="17" y="2203"/>
                  </a:cubicBezTo>
                  <a:lnTo>
                    <a:pt x="17" y="2251"/>
                  </a:lnTo>
                  <a:cubicBezTo>
                    <a:pt x="17" y="2255"/>
                    <a:pt x="13" y="2259"/>
                    <a:pt x="9" y="2259"/>
                  </a:cubicBezTo>
                  <a:cubicBezTo>
                    <a:pt x="4" y="2259"/>
                    <a:pt x="1" y="2255"/>
                    <a:pt x="1" y="2251"/>
                  </a:cubicBezTo>
                  <a:close/>
                  <a:moveTo>
                    <a:pt x="1" y="2155"/>
                  </a:moveTo>
                  <a:lnTo>
                    <a:pt x="1" y="2107"/>
                  </a:lnTo>
                  <a:cubicBezTo>
                    <a:pt x="1" y="2102"/>
                    <a:pt x="5" y="2099"/>
                    <a:pt x="9" y="2099"/>
                  </a:cubicBezTo>
                  <a:cubicBezTo>
                    <a:pt x="14" y="2099"/>
                    <a:pt x="17" y="2102"/>
                    <a:pt x="17" y="2107"/>
                  </a:cubicBezTo>
                  <a:lnTo>
                    <a:pt x="17" y="2155"/>
                  </a:lnTo>
                  <a:cubicBezTo>
                    <a:pt x="17" y="2159"/>
                    <a:pt x="13" y="2163"/>
                    <a:pt x="9" y="2163"/>
                  </a:cubicBezTo>
                  <a:cubicBezTo>
                    <a:pt x="5" y="2163"/>
                    <a:pt x="1" y="2159"/>
                    <a:pt x="1" y="2155"/>
                  </a:cubicBezTo>
                  <a:close/>
                  <a:moveTo>
                    <a:pt x="1" y="2059"/>
                  </a:moveTo>
                  <a:lnTo>
                    <a:pt x="2" y="2011"/>
                  </a:lnTo>
                  <a:cubicBezTo>
                    <a:pt x="2" y="2006"/>
                    <a:pt x="5" y="2003"/>
                    <a:pt x="10" y="2003"/>
                  </a:cubicBezTo>
                  <a:cubicBezTo>
                    <a:pt x="14" y="2003"/>
                    <a:pt x="18" y="2006"/>
                    <a:pt x="18" y="2011"/>
                  </a:cubicBezTo>
                  <a:lnTo>
                    <a:pt x="17" y="2059"/>
                  </a:lnTo>
                  <a:cubicBezTo>
                    <a:pt x="17" y="2063"/>
                    <a:pt x="14" y="2067"/>
                    <a:pt x="9" y="2067"/>
                  </a:cubicBezTo>
                  <a:cubicBezTo>
                    <a:pt x="5" y="2067"/>
                    <a:pt x="1" y="2063"/>
                    <a:pt x="1" y="2059"/>
                  </a:cubicBezTo>
                  <a:close/>
                  <a:moveTo>
                    <a:pt x="2" y="1963"/>
                  </a:moveTo>
                  <a:lnTo>
                    <a:pt x="2" y="1915"/>
                  </a:lnTo>
                  <a:cubicBezTo>
                    <a:pt x="2" y="1910"/>
                    <a:pt x="6" y="1907"/>
                    <a:pt x="10" y="1907"/>
                  </a:cubicBezTo>
                  <a:cubicBezTo>
                    <a:pt x="14" y="1907"/>
                    <a:pt x="18" y="1910"/>
                    <a:pt x="18" y="1915"/>
                  </a:cubicBezTo>
                  <a:lnTo>
                    <a:pt x="18" y="1963"/>
                  </a:lnTo>
                  <a:cubicBezTo>
                    <a:pt x="18" y="1967"/>
                    <a:pt x="14" y="1971"/>
                    <a:pt x="10" y="1971"/>
                  </a:cubicBezTo>
                  <a:cubicBezTo>
                    <a:pt x="5" y="1971"/>
                    <a:pt x="2" y="1967"/>
                    <a:pt x="2" y="1963"/>
                  </a:cubicBezTo>
                  <a:close/>
                  <a:moveTo>
                    <a:pt x="2" y="1867"/>
                  </a:moveTo>
                  <a:lnTo>
                    <a:pt x="2" y="1819"/>
                  </a:lnTo>
                  <a:cubicBezTo>
                    <a:pt x="2" y="1814"/>
                    <a:pt x="6" y="1811"/>
                    <a:pt x="10" y="1811"/>
                  </a:cubicBezTo>
                  <a:cubicBezTo>
                    <a:pt x="15" y="1811"/>
                    <a:pt x="18" y="1814"/>
                    <a:pt x="18" y="1819"/>
                  </a:cubicBezTo>
                  <a:lnTo>
                    <a:pt x="18" y="1867"/>
                  </a:lnTo>
                  <a:cubicBezTo>
                    <a:pt x="18" y="1871"/>
                    <a:pt x="15" y="1875"/>
                    <a:pt x="10" y="1875"/>
                  </a:cubicBezTo>
                  <a:cubicBezTo>
                    <a:pt x="6" y="1875"/>
                    <a:pt x="2" y="1871"/>
                    <a:pt x="2" y="1867"/>
                  </a:cubicBezTo>
                  <a:close/>
                  <a:moveTo>
                    <a:pt x="3" y="1771"/>
                  </a:moveTo>
                  <a:lnTo>
                    <a:pt x="3" y="1723"/>
                  </a:lnTo>
                  <a:cubicBezTo>
                    <a:pt x="3" y="1718"/>
                    <a:pt x="6" y="1715"/>
                    <a:pt x="11" y="1715"/>
                  </a:cubicBezTo>
                  <a:cubicBezTo>
                    <a:pt x="15" y="1715"/>
                    <a:pt x="19" y="1718"/>
                    <a:pt x="19" y="1723"/>
                  </a:cubicBezTo>
                  <a:lnTo>
                    <a:pt x="19" y="1771"/>
                  </a:lnTo>
                  <a:cubicBezTo>
                    <a:pt x="19" y="1775"/>
                    <a:pt x="15" y="1779"/>
                    <a:pt x="11" y="1779"/>
                  </a:cubicBezTo>
                  <a:cubicBezTo>
                    <a:pt x="6" y="1779"/>
                    <a:pt x="3" y="1775"/>
                    <a:pt x="3" y="1771"/>
                  </a:cubicBezTo>
                  <a:close/>
                  <a:moveTo>
                    <a:pt x="3" y="1675"/>
                  </a:moveTo>
                  <a:lnTo>
                    <a:pt x="3" y="1627"/>
                  </a:lnTo>
                  <a:cubicBezTo>
                    <a:pt x="3" y="1622"/>
                    <a:pt x="7" y="1619"/>
                    <a:pt x="11" y="1619"/>
                  </a:cubicBezTo>
                  <a:cubicBezTo>
                    <a:pt x="16" y="1619"/>
                    <a:pt x="19" y="1622"/>
                    <a:pt x="19" y="1627"/>
                  </a:cubicBezTo>
                  <a:lnTo>
                    <a:pt x="19" y="1675"/>
                  </a:lnTo>
                  <a:cubicBezTo>
                    <a:pt x="19" y="1679"/>
                    <a:pt x="15" y="1683"/>
                    <a:pt x="11" y="1683"/>
                  </a:cubicBezTo>
                  <a:cubicBezTo>
                    <a:pt x="6" y="1683"/>
                    <a:pt x="3" y="1679"/>
                    <a:pt x="3" y="1675"/>
                  </a:cubicBezTo>
                  <a:close/>
                  <a:moveTo>
                    <a:pt x="3" y="1579"/>
                  </a:moveTo>
                  <a:lnTo>
                    <a:pt x="3" y="1531"/>
                  </a:lnTo>
                  <a:cubicBezTo>
                    <a:pt x="3" y="1526"/>
                    <a:pt x="7" y="1523"/>
                    <a:pt x="12" y="1523"/>
                  </a:cubicBezTo>
                  <a:cubicBezTo>
                    <a:pt x="16" y="1523"/>
                    <a:pt x="19" y="1526"/>
                    <a:pt x="19" y="1531"/>
                  </a:cubicBezTo>
                  <a:lnTo>
                    <a:pt x="19" y="1579"/>
                  </a:lnTo>
                  <a:cubicBezTo>
                    <a:pt x="19" y="1583"/>
                    <a:pt x="16" y="1587"/>
                    <a:pt x="11" y="1587"/>
                  </a:cubicBezTo>
                  <a:cubicBezTo>
                    <a:pt x="7" y="1587"/>
                    <a:pt x="3" y="1583"/>
                    <a:pt x="3" y="1579"/>
                  </a:cubicBezTo>
                  <a:close/>
                  <a:moveTo>
                    <a:pt x="4" y="1483"/>
                  </a:moveTo>
                  <a:lnTo>
                    <a:pt x="4" y="1435"/>
                  </a:lnTo>
                  <a:cubicBezTo>
                    <a:pt x="4" y="1430"/>
                    <a:pt x="7" y="1427"/>
                    <a:pt x="12" y="1427"/>
                  </a:cubicBezTo>
                  <a:cubicBezTo>
                    <a:pt x="16" y="1427"/>
                    <a:pt x="20" y="1430"/>
                    <a:pt x="20" y="1435"/>
                  </a:cubicBezTo>
                  <a:lnTo>
                    <a:pt x="20" y="1483"/>
                  </a:lnTo>
                  <a:cubicBezTo>
                    <a:pt x="20" y="1487"/>
                    <a:pt x="16" y="1491"/>
                    <a:pt x="12" y="1491"/>
                  </a:cubicBezTo>
                  <a:cubicBezTo>
                    <a:pt x="7" y="1491"/>
                    <a:pt x="4" y="1487"/>
                    <a:pt x="4" y="1483"/>
                  </a:cubicBezTo>
                  <a:close/>
                  <a:moveTo>
                    <a:pt x="4" y="1387"/>
                  </a:moveTo>
                  <a:lnTo>
                    <a:pt x="4" y="1339"/>
                  </a:lnTo>
                  <a:cubicBezTo>
                    <a:pt x="4" y="1334"/>
                    <a:pt x="8" y="1331"/>
                    <a:pt x="12" y="1331"/>
                  </a:cubicBezTo>
                  <a:cubicBezTo>
                    <a:pt x="17" y="1331"/>
                    <a:pt x="20" y="1334"/>
                    <a:pt x="20" y="1339"/>
                  </a:cubicBezTo>
                  <a:lnTo>
                    <a:pt x="20" y="1387"/>
                  </a:lnTo>
                  <a:cubicBezTo>
                    <a:pt x="20" y="1391"/>
                    <a:pt x="16" y="1395"/>
                    <a:pt x="12" y="1395"/>
                  </a:cubicBezTo>
                  <a:cubicBezTo>
                    <a:pt x="8" y="1395"/>
                    <a:pt x="4" y="1391"/>
                    <a:pt x="4" y="1387"/>
                  </a:cubicBezTo>
                  <a:close/>
                  <a:moveTo>
                    <a:pt x="4" y="1291"/>
                  </a:moveTo>
                  <a:lnTo>
                    <a:pt x="5" y="1243"/>
                  </a:lnTo>
                  <a:cubicBezTo>
                    <a:pt x="5" y="1238"/>
                    <a:pt x="8" y="1235"/>
                    <a:pt x="13" y="1235"/>
                  </a:cubicBezTo>
                  <a:cubicBezTo>
                    <a:pt x="17" y="1235"/>
                    <a:pt x="21" y="1238"/>
                    <a:pt x="21" y="1243"/>
                  </a:cubicBezTo>
                  <a:lnTo>
                    <a:pt x="20" y="1291"/>
                  </a:lnTo>
                  <a:cubicBezTo>
                    <a:pt x="20" y="1295"/>
                    <a:pt x="17" y="1299"/>
                    <a:pt x="12" y="1299"/>
                  </a:cubicBezTo>
                  <a:cubicBezTo>
                    <a:pt x="8" y="1299"/>
                    <a:pt x="4" y="1295"/>
                    <a:pt x="4" y="1291"/>
                  </a:cubicBezTo>
                  <a:close/>
                  <a:moveTo>
                    <a:pt x="5" y="1195"/>
                  </a:moveTo>
                  <a:lnTo>
                    <a:pt x="5" y="1147"/>
                  </a:lnTo>
                  <a:cubicBezTo>
                    <a:pt x="5" y="1142"/>
                    <a:pt x="9" y="1139"/>
                    <a:pt x="13" y="1139"/>
                  </a:cubicBezTo>
                  <a:cubicBezTo>
                    <a:pt x="17" y="1139"/>
                    <a:pt x="21" y="1142"/>
                    <a:pt x="21" y="1147"/>
                  </a:cubicBezTo>
                  <a:lnTo>
                    <a:pt x="21" y="1195"/>
                  </a:lnTo>
                  <a:cubicBezTo>
                    <a:pt x="21" y="1199"/>
                    <a:pt x="17" y="1203"/>
                    <a:pt x="13" y="1203"/>
                  </a:cubicBezTo>
                  <a:cubicBezTo>
                    <a:pt x="8" y="1203"/>
                    <a:pt x="5" y="1199"/>
                    <a:pt x="5" y="1195"/>
                  </a:cubicBezTo>
                  <a:close/>
                  <a:moveTo>
                    <a:pt x="5" y="1099"/>
                  </a:moveTo>
                  <a:lnTo>
                    <a:pt x="5" y="1051"/>
                  </a:lnTo>
                  <a:cubicBezTo>
                    <a:pt x="5" y="1046"/>
                    <a:pt x="9" y="1043"/>
                    <a:pt x="13" y="1043"/>
                  </a:cubicBezTo>
                  <a:cubicBezTo>
                    <a:pt x="18" y="1043"/>
                    <a:pt x="21" y="1046"/>
                    <a:pt x="21" y="1051"/>
                  </a:cubicBezTo>
                  <a:lnTo>
                    <a:pt x="21" y="1099"/>
                  </a:lnTo>
                  <a:cubicBezTo>
                    <a:pt x="21" y="1103"/>
                    <a:pt x="18" y="1107"/>
                    <a:pt x="13" y="1107"/>
                  </a:cubicBezTo>
                  <a:cubicBezTo>
                    <a:pt x="9" y="1107"/>
                    <a:pt x="5" y="1103"/>
                    <a:pt x="5" y="1099"/>
                  </a:cubicBezTo>
                  <a:close/>
                  <a:moveTo>
                    <a:pt x="6" y="1003"/>
                  </a:moveTo>
                  <a:lnTo>
                    <a:pt x="6" y="955"/>
                  </a:lnTo>
                  <a:cubicBezTo>
                    <a:pt x="6" y="950"/>
                    <a:pt x="9" y="947"/>
                    <a:pt x="14" y="947"/>
                  </a:cubicBezTo>
                  <a:cubicBezTo>
                    <a:pt x="18" y="947"/>
                    <a:pt x="22" y="950"/>
                    <a:pt x="22" y="955"/>
                  </a:cubicBezTo>
                  <a:lnTo>
                    <a:pt x="22" y="1003"/>
                  </a:lnTo>
                  <a:cubicBezTo>
                    <a:pt x="21" y="1007"/>
                    <a:pt x="18" y="1011"/>
                    <a:pt x="13" y="1011"/>
                  </a:cubicBezTo>
                  <a:cubicBezTo>
                    <a:pt x="9" y="1011"/>
                    <a:pt x="5" y="1007"/>
                    <a:pt x="6" y="1003"/>
                  </a:cubicBezTo>
                  <a:close/>
                  <a:moveTo>
                    <a:pt x="6" y="907"/>
                  </a:moveTo>
                  <a:lnTo>
                    <a:pt x="6" y="859"/>
                  </a:lnTo>
                  <a:cubicBezTo>
                    <a:pt x="6" y="854"/>
                    <a:pt x="10" y="851"/>
                    <a:pt x="14" y="851"/>
                  </a:cubicBezTo>
                  <a:cubicBezTo>
                    <a:pt x="19" y="851"/>
                    <a:pt x="22" y="854"/>
                    <a:pt x="22" y="859"/>
                  </a:cubicBezTo>
                  <a:lnTo>
                    <a:pt x="22" y="907"/>
                  </a:lnTo>
                  <a:cubicBezTo>
                    <a:pt x="22" y="911"/>
                    <a:pt x="18" y="915"/>
                    <a:pt x="14" y="915"/>
                  </a:cubicBezTo>
                  <a:cubicBezTo>
                    <a:pt x="9" y="915"/>
                    <a:pt x="6" y="911"/>
                    <a:pt x="6" y="907"/>
                  </a:cubicBezTo>
                  <a:close/>
                  <a:moveTo>
                    <a:pt x="6" y="811"/>
                  </a:moveTo>
                  <a:lnTo>
                    <a:pt x="6" y="763"/>
                  </a:lnTo>
                  <a:cubicBezTo>
                    <a:pt x="6" y="758"/>
                    <a:pt x="10" y="755"/>
                    <a:pt x="14" y="755"/>
                  </a:cubicBezTo>
                  <a:cubicBezTo>
                    <a:pt x="19" y="755"/>
                    <a:pt x="22" y="758"/>
                    <a:pt x="22" y="763"/>
                  </a:cubicBezTo>
                  <a:lnTo>
                    <a:pt x="22" y="811"/>
                  </a:lnTo>
                  <a:cubicBezTo>
                    <a:pt x="22" y="815"/>
                    <a:pt x="19" y="819"/>
                    <a:pt x="14" y="819"/>
                  </a:cubicBezTo>
                  <a:cubicBezTo>
                    <a:pt x="10" y="819"/>
                    <a:pt x="6" y="815"/>
                    <a:pt x="6" y="811"/>
                  </a:cubicBezTo>
                  <a:close/>
                  <a:moveTo>
                    <a:pt x="7" y="715"/>
                  </a:moveTo>
                  <a:lnTo>
                    <a:pt x="7" y="667"/>
                  </a:lnTo>
                  <a:cubicBezTo>
                    <a:pt x="7" y="662"/>
                    <a:pt x="10" y="659"/>
                    <a:pt x="15" y="659"/>
                  </a:cubicBezTo>
                  <a:cubicBezTo>
                    <a:pt x="19" y="659"/>
                    <a:pt x="23" y="662"/>
                    <a:pt x="23" y="667"/>
                  </a:cubicBezTo>
                  <a:lnTo>
                    <a:pt x="23" y="715"/>
                  </a:lnTo>
                  <a:cubicBezTo>
                    <a:pt x="23" y="719"/>
                    <a:pt x="19" y="723"/>
                    <a:pt x="15" y="723"/>
                  </a:cubicBezTo>
                  <a:cubicBezTo>
                    <a:pt x="10" y="723"/>
                    <a:pt x="7" y="719"/>
                    <a:pt x="7" y="715"/>
                  </a:cubicBezTo>
                  <a:close/>
                  <a:moveTo>
                    <a:pt x="7" y="619"/>
                  </a:moveTo>
                  <a:lnTo>
                    <a:pt x="7" y="571"/>
                  </a:lnTo>
                  <a:cubicBezTo>
                    <a:pt x="7" y="566"/>
                    <a:pt x="11" y="563"/>
                    <a:pt x="15" y="563"/>
                  </a:cubicBezTo>
                  <a:cubicBezTo>
                    <a:pt x="20" y="563"/>
                    <a:pt x="23" y="566"/>
                    <a:pt x="23" y="571"/>
                  </a:cubicBezTo>
                  <a:lnTo>
                    <a:pt x="23" y="619"/>
                  </a:lnTo>
                  <a:cubicBezTo>
                    <a:pt x="23" y="623"/>
                    <a:pt x="19" y="627"/>
                    <a:pt x="15" y="627"/>
                  </a:cubicBezTo>
                  <a:cubicBezTo>
                    <a:pt x="11" y="627"/>
                    <a:pt x="7" y="623"/>
                    <a:pt x="7" y="619"/>
                  </a:cubicBezTo>
                  <a:close/>
                  <a:moveTo>
                    <a:pt x="7" y="523"/>
                  </a:moveTo>
                  <a:lnTo>
                    <a:pt x="8" y="475"/>
                  </a:lnTo>
                  <a:cubicBezTo>
                    <a:pt x="8" y="470"/>
                    <a:pt x="11" y="467"/>
                    <a:pt x="16" y="467"/>
                  </a:cubicBezTo>
                  <a:cubicBezTo>
                    <a:pt x="20" y="467"/>
                    <a:pt x="24" y="470"/>
                    <a:pt x="24" y="475"/>
                  </a:cubicBezTo>
                  <a:lnTo>
                    <a:pt x="23" y="523"/>
                  </a:lnTo>
                  <a:cubicBezTo>
                    <a:pt x="23" y="527"/>
                    <a:pt x="20" y="531"/>
                    <a:pt x="15" y="531"/>
                  </a:cubicBezTo>
                  <a:cubicBezTo>
                    <a:pt x="11" y="531"/>
                    <a:pt x="7" y="527"/>
                    <a:pt x="7" y="523"/>
                  </a:cubicBezTo>
                  <a:close/>
                  <a:moveTo>
                    <a:pt x="8" y="427"/>
                  </a:moveTo>
                  <a:lnTo>
                    <a:pt x="8" y="379"/>
                  </a:lnTo>
                  <a:cubicBezTo>
                    <a:pt x="8" y="374"/>
                    <a:pt x="12" y="371"/>
                    <a:pt x="16" y="371"/>
                  </a:cubicBezTo>
                  <a:cubicBezTo>
                    <a:pt x="20" y="371"/>
                    <a:pt x="24" y="374"/>
                    <a:pt x="24" y="379"/>
                  </a:cubicBezTo>
                  <a:lnTo>
                    <a:pt x="24" y="427"/>
                  </a:lnTo>
                  <a:cubicBezTo>
                    <a:pt x="24" y="431"/>
                    <a:pt x="20" y="435"/>
                    <a:pt x="16" y="435"/>
                  </a:cubicBezTo>
                  <a:cubicBezTo>
                    <a:pt x="11" y="435"/>
                    <a:pt x="8" y="431"/>
                    <a:pt x="8" y="427"/>
                  </a:cubicBezTo>
                  <a:close/>
                  <a:moveTo>
                    <a:pt x="8" y="331"/>
                  </a:moveTo>
                  <a:lnTo>
                    <a:pt x="8" y="283"/>
                  </a:lnTo>
                  <a:cubicBezTo>
                    <a:pt x="8" y="278"/>
                    <a:pt x="12" y="275"/>
                    <a:pt x="16" y="275"/>
                  </a:cubicBezTo>
                  <a:cubicBezTo>
                    <a:pt x="21" y="275"/>
                    <a:pt x="24" y="278"/>
                    <a:pt x="24" y="283"/>
                  </a:cubicBezTo>
                  <a:lnTo>
                    <a:pt x="24" y="331"/>
                  </a:lnTo>
                  <a:cubicBezTo>
                    <a:pt x="24" y="335"/>
                    <a:pt x="20" y="339"/>
                    <a:pt x="16" y="339"/>
                  </a:cubicBezTo>
                  <a:cubicBezTo>
                    <a:pt x="12" y="339"/>
                    <a:pt x="8" y="335"/>
                    <a:pt x="8" y="331"/>
                  </a:cubicBezTo>
                  <a:close/>
                  <a:moveTo>
                    <a:pt x="8" y="235"/>
                  </a:moveTo>
                  <a:lnTo>
                    <a:pt x="9" y="187"/>
                  </a:lnTo>
                  <a:cubicBezTo>
                    <a:pt x="9" y="182"/>
                    <a:pt x="12" y="179"/>
                    <a:pt x="17" y="179"/>
                  </a:cubicBezTo>
                  <a:cubicBezTo>
                    <a:pt x="21" y="179"/>
                    <a:pt x="25" y="182"/>
                    <a:pt x="25" y="187"/>
                  </a:cubicBezTo>
                  <a:lnTo>
                    <a:pt x="24" y="235"/>
                  </a:lnTo>
                  <a:cubicBezTo>
                    <a:pt x="24" y="239"/>
                    <a:pt x="21" y="243"/>
                    <a:pt x="16" y="243"/>
                  </a:cubicBezTo>
                  <a:cubicBezTo>
                    <a:pt x="12" y="243"/>
                    <a:pt x="8" y="239"/>
                    <a:pt x="8" y="235"/>
                  </a:cubicBezTo>
                  <a:close/>
                  <a:moveTo>
                    <a:pt x="9" y="139"/>
                  </a:moveTo>
                  <a:lnTo>
                    <a:pt x="9" y="91"/>
                  </a:lnTo>
                  <a:cubicBezTo>
                    <a:pt x="9" y="86"/>
                    <a:pt x="13" y="83"/>
                    <a:pt x="17" y="83"/>
                  </a:cubicBezTo>
                  <a:cubicBezTo>
                    <a:pt x="21" y="83"/>
                    <a:pt x="25" y="86"/>
                    <a:pt x="25" y="91"/>
                  </a:cubicBezTo>
                  <a:lnTo>
                    <a:pt x="25" y="139"/>
                  </a:lnTo>
                  <a:cubicBezTo>
                    <a:pt x="25" y="143"/>
                    <a:pt x="21" y="147"/>
                    <a:pt x="17" y="147"/>
                  </a:cubicBezTo>
                  <a:cubicBezTo>
                    <a:pt x="12" y="147"/>
                    <a:pt x="9" y="143"/>
                    <a:pt x="9" y="139"/>
                  </a:cubicBezTo>
                  <a:close/>
                  <a:moveTo>
                    <a:pt x="9" y="43"/>
                  </a:moveTo>
                  <a:lnTo>
                    <a:pt x="9" y="8"/>
                  </a:lnTo>
                  <a:cubicBezTo>
                    <a:pt x="9" y="4"/>
                    <a:pt x="13" y="0"/>
                    <a:pt x="17" y="0"/>
                  </a:cubicBezTo>
                  <a:cubicBezTo>
                    <a:pt x="22" y="0"/>
                    <a:pt x="25" y="4"/>
                    <a:pt x="25" y="8"/>
                  </a:cubicBezTo>
                  <a:lnTo>
                    <a:pt x="25" y="43"/>
                  </a:lnTo>
                  <a:cubicBezTo>
                    <a:pt x="25" y="47"/>
                    <a:pt x="22" y="51"/>
                    <a:pt x="17" y="51"/>
                  </a:cubicBezTo>
                  <a:cubicBezTo>
                    <a:pt x="13" y="51"/>
                    <a:pt x="9" y="47"/>
                    <a:pt x="9" y="43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4" name="Rectangle 349"/>
            <p:cNvSpPr>
              <a:spLocks noChangeArrowheads="1"/>
            </p:cNvSpPr>
            <p:nvPr/>
          </p:nvSpPr>
          <p:spPr bwMode="auto">
            <a:xfrm>
              <a:off x="7308850" y="3216275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5" name="Rectangle 350"/>
            <p:cNvSpPr>
              <a:spLocks noChangeArrowheads="1"/>
            </p:cNvSpPr>
            <p:nvPr/>
          </p:nvSpPr>
          <p:spPr bwMode="auto">
            <a:xfrm>
              <a:off x="7285038" y="3382963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4" name="Rectangle 389"/>
            <p:cNvSpPr>
              <a:spLocks noChangeArrowheads="1"/>
            </p:cNvSpPr>
            <p:nvPr/>
          </p:nvSpPr>
          <p:spPr bwMode="auto">
            <a:xfrm>
              <a:off x="6330952" y="4890993"/>
              <a:ext cx="125789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存储系统</a:t>
              </a:r>
              <a:endPara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5" name="Rectangle 460"/>
            <p:cNvSpPr>
              <a:spLocks noChangeArrowheads="1"/>
            </p:cNvSpPr>
            <p:nvPr/>
          </p:nvSpPr>
          <p:spPr bwMode="auto">
            <a:xfrm>
              <a:off x="6546850" y="5237163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6" name="Rectangle 461"/>
            <p:cNvSpPr>
              <a:spLocks noChangeArrowheads="1"/>
            </p:cNvSpPr>
            <p:nvPr/>
          </p:nvSpPr>
          <p:spPr bwMode="auto">
            <a:xfrm>
              <a:off x="6546850" y="5392738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3" name="Rectangle 498"/>
            <p:cNvSpPr>
              <a:spLocks noChangeArrowheads="1"/>
            </p:cNvSpPr>
            <p:nvPr/>
          </p:nvSpPr>
          <p:spPr bwMode="auto">
            <a:xfrm>
              <a:off x="7319963" y="5859463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4" name="Rectangle 499"/>
            <p:cNvSpPr>
              <a:spLocks noChangeArrowheads="1"/>
            </p:cNvSpPr>
            <p:nvPr/>
          </p:nvSpPr>
          <p:spPr bwMode="auto">
            <a:xfrm>
              <a:off x="7297738" y="6026150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解析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6" name="Rectangle 540"/>
            <p:cNvSpPr>
              <a:spLocks noChangeArrowheads="1"/>
            </p:cNvSpPr>
            <p:nvPr/>
          </p:nvSpPr>
          <p:spPr bwMode="auto">
            <a:xfrm>
              <a:off x="5773738" y="5970588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持久化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8" name="Rectangle 580"/>
            <p:cNvSpPr>
              <a:spLocks noChangeArrowheads="1"/>
            </p:cNvSpPr>
            <p:nvPr/>
          </p:nvSpPr>
          <p:spPr bwMode="auto">
            <a:xfrm>
              <a:off x="5808663" y="5237163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接收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9" name="Rectangle 581"/>
            <p:cNvSpPr>
              <a:spLocks noChangeArrowheads="1"/>
            </p:cNvSpPr>
            <p:nvPr/>
          </p:nvSpPr>
          <p:spPr bwMode="auto">
            <a:xfrm>
              <a:off x="5773738" y="5370513"/>
              <a:ext cx="41197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Agent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0" name="Line 582"/>
            <p:cNvSpPr>
              <a:spLocks noChangeShapeType="1"/>
            </p:cNvSpPr>
            <p:nvPr/>
          </p:nvSpPr>
          <p:spPr bwMode="auto">
            <a:xfrm flipH="1">
              <a:off x="6192838" y="5372100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2" name="Line 584"/>
            <p:cNvSpPr>
              <a:spLocks noChangeShapeType="1"/>
            </p:cNvSpPr>
            <p:nvPr/>
          </p:nvSpPr>
          <p:spPr bwMode="auto">
            <a:xfrm flipH="1" flipV="1">
              <a:off x="6667500" y="5595938"/>
              <a:ext cx="4763" cy="21431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5" name="Line 587"/>
            <p:cNvSpPr>
              <a:spLocks noChangeShapeType="1"/>
            </p:cNvSpPr>
            <p:nvPr/>
          </p:nvSpPr>
          <p:spPr bwMode="auto">
            <a:xfrm>
              <a:off x="6234113" y="6034088"/>
              <a:ext cx="1476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7" name="Line 589"/>
            <p:cNvSpPr>
              <a:spLocks noChangeShapeType="1"/>
            </p:cNvSpPr>
            <p:nvPr/>
          </p:nvSpPr>
          <p:spPr bwMode="auto">
            <a:xfrm>
              <a:off x="7005638" y="5381625"/>
              <a:ext cx="1476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5" name="Rectangle 627"/>
            <p:cNvSpPr>
              <a:spLocks noChangeArrowheads="1"/>
            </p:cNvSpPr>
            <p:nvPr/>
          </p:nvSpPr>
          <p:spPr bwMode="auto">
            <a:xfrm>
              <a:off x="7319963" y="5226050"/>
              <a:ext cx="26609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SQL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6" name="Rectangle 628"/>
            <p:cNvSpPr>
              <a:spLocks noChangeArrowheads="1"/>
            </p:cNvSpPr>
            <p:nvPr/>
          </p:nvSpPr>
          <p:spPr bwMode="auto">
            <a:xfrm>
              <a:off x="7297738" y="5392738"/>
              <a:ext cx="26930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</a:t>
              </a:r>
              <a:endPara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" name="Line 631"/>
            <p:cNvSpPr>
              <a:spLocks noChangeShapeType="1"/>
            </p:cNvSpPr>
            <p:nvPr/>
          </p:nvSpPr>
          <p:spPr bwMode="auto">
            <a:xfrm flipH="1">
              <a:off x="7731125" y="5340350"/>
              <a:ext cx="668338" cy="6254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6" name="Group 74"/>
            <p:cNvGrpSpPr>
              <a:grpSpLocks/>
            </p:cNvGrpSpPr>
            <p:nvPr/>
          </p:nvGrpSpPr>
          <p:grpSpPr bwMode="auto">
            <a:xfrm>
              <a:off x="6443663" y="3860800"/>
              <a:ext cx="519113" cy="322263"/>
              <a:chOff x="4059" y="2432"/>
              <a:chExt cx="327" cy="203"/>
            </a:xfrm>
          </p:grpSpPr>
          <p:sp>
            <p:nvSpPr>
              <p:cNvPr id="1755" name="Rectangle 42"/>
              <p:cNvSpPr>
                <a:spLocks noChangeArrowheads="1"/>
              </p:cNvSpPr>
              <p:nvPr/>
            </p:nvSpPr>
            <p:spPr bwMode="auto">
              <a:xfrm>
                <a:off x="4059" y="2454"/>
                <a:ext cx="291" cy="181"/>
              </a:xfrm>
              <a:prstGeom prst="rect">
                <a:avLst/>
              </a:prstGeom>
              <a:solidFill>
                <a:srgbClr val="BCB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6" name="Freeform 43"/>
              <p:cNvSpPr>
                <a:spLocks/>
              </p:cNvSpPr>
              <p:nvPr/>
            </p:nvSpPr>
            <p:spPr bwMode="auto">
              <a:xfrm>
                <a:off x="4059" y="2454"/>
                <a:ext cx="0" cy="181"/>
              </a:xfrm>
              <a:custGeom>
                <a:avLst/>
                <a:gdLst>
                  <a:gd name="T0" fmla="*/ 181 h 181"/>
                  <a:gd name="T1" fmla="*/ 181 h 181"/>
                  <a:gd name="T2" fmla="*/ 0 h 181"/>
                  <a:gd name="T3" fmla="*/ 0 h 181"/>
                  <a:gd name="T4" fmla="*/ 181 h 181"/>
                  <a:gd name="T5" fmla="*/ 181 h 181"/>
                  <a:gd name="T6" fmla="*/ 181 h 181"/>
                  <a:gd name="T7" fmla="*/ 181 h 181"/>
                  <a:gd name="T8" fmla="*/ 181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1">
                    <a:moveTo>
                      <a:pt x="0" y="181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7" name="Freeform 44"/>
              <p:cNvSpPr>
                <a:spLocks/>
              </p:cNvSpPr>
              <p:nvPr/>
            </p:nvSpPr>
            <p:spPr bwMode="auto">
              <a:xfrm>
                <a:off x="4059" y="2630"/>
                <a:ext cx="291" cy="5"/>
              </a:xfrm>
              <a:custGeom>
                <a:avLst/>
                <a:gdLst>
                  <a:gd name="T0" fmla="*/ 291 w 291"/>
                  <a:gd name="T1" fmla="*/ 5 h 5"/>
                  <a:gd name="T2" fmla="*/ 291 w 291"/>
                  <a:gd name="T3" fmla="*/ 0 h 5"/>
                  <a:gd name="T4" fmla="*/ 0 w 291"/>
                  <a:gd name="T5" fmla="*/ 0 h 5"/>
                  <a:gd name="T6" fmla="*/ 0 w 291"/>
                  <a:gd name="T7" fmla="*/ 5 h 5"/>
                  <a:gd name="T8" fmla="*/ 291 w 291"/>
                  <a:gd name="T9" fmla="*/ 5 h 5"/>
                  <a:gd name="T10" fmla="*/ 291 w 291"/>
                  <a:gd name="T11" fmla="*/ 5 h 5"/>
                  <a:gd name="T12" fmla="*/ 291 w 291"/>
                  <a:gd name="T13" fmla="*/ 5 h 5"/>
                  <a:gd name="T14" fmla="*/ 291 w 291"/>
                  <a:gd name="T15" fmla="*/ 5 h 5"/>
                  <a:gd name="T16" fmla="*/ 291 w 291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1" h="5">
                    <a:moveTo>
                      <a:pt x="291" y="5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91" y="5"/>
                    </a:lnTo>
                    <a:lnTo>
                      <a:pt x="291" y="5"/>
                    </a:lnTo>
                    <a:lnTo>
                      <a:pt x="291" y="5"/>
                    </a:lnTo>
                    <a:lnTo>
                      <a:pt x="291" y="5"/>
                    </a:lnTo>
                    <a:lnTo>
                      <a:pt x="291" y="5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8" name="Freeform 45"/>
              <p:cNvSpPr>
                <a:spLocks/>
              </p:cNvSpPr>
              <p:nvPr/>
            </p:nvSpPr>
            <p:spPr bwMode="auto">
              <a:xfrm>
                <a:off x="4350" y="2454"/>
                <a:ext cx="0" cy="181"/>
              </a:xfrm>
              <a:custGeom>
                <a:avLst/>
                <a:gdLst>
                  <a:gd name="T0" fmla="*/ 0 h 181"/>
                  <a:gd name="T1" fmla="*/ 0 h 181"/>
                  <a:gd name="T2" fmla="*/ 181 h 181"/>
                  <a:gd name="T3" fmla="*/ 181 h 181"/>
                  <a:gd name="T4" fmla="*/ 0 h 181"/>
                  <a:gd name="T5" fmla="*/ 0 h 181"/>
                  <a:gd name="T6" fmla="*/ 0 h 181"/>
                  <a:gd name="T7" fmla="*/ 0 h 181"/>
                  <a:gd name="T8" fmla="*/ 0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9" name="Freeform 46"/>
              <p:cNvSpPr>
                <a:spLocks/>
              </p:cNvSpPr>
              <p:nvPr/>
            </p:nvSpPr>
            <p:spPr bwMode="auto">
              <a:xfrm>
                <a:off x="4059" y="2454"/>
                <a:ext cx="291" cy="0"/>
              </a:xfrm>
              <a:custGeom>
                <a:avLst/>
                <a:gdLst>
                  <a:gd name="T0" fmla="*/ 0 w 291"/>
                  <a:gd name="T1" fmla="*/ 0 w 291"/>
                  <a:gd name="T2" fmla="*/ 291 w 291"/>
                  <a:gd name="T3" fmla="*/ 291 w 291"/>
                  <a:gd name="T4" fmla="*/ 0 w 291"/>
                  <a:gd name="T5" fmla="*/ 0 w 291"/>
                  <a:gd name="T6" fmla="*/ 0 w 291"/>
                  <a:gd name="T7" fmla="*/ 0 w 291"/>
                  <a:gd name="T8" fmla="*/ 0 w 2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91">
                    <a:moveTo>
                      <a:pt x="0" y="0"/>
                    </a:moveTo>
                    <a:lnTo>
                      <a:pt x="0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0" name="Freeform 47"/>
              <p:cNvSpPr>
                <a:spLocks/>
              </p:cNvSpPr>
              <p:nvPr/>
            </p:nvSpPr>
            <p:spPr bwMode="auto">
              <a:xfrm>
                <a:off x="4059" y="2432"/>
                <a:ext cx="327" cy="22"/>
              </a:xfrm>
              <a:custGeom>
                <a:avLst/>
                <a:gdLst>
                  <a:gd name="T0" fmla="*/ 0 w 327"/>
                  <a:gd name="T1" fmla="*/ 22 h 22"/>
                  <a:gd name="T2" fmla="*/ 35 w 327"/>
                  <a:gd name="T3" fmla="*/ 0 h 22"/>
                  <a:gd name="T4" fmla="*/ 327 w 327"/>
                  <a:gd name="T5" fmla="*/ 0 h 22"/>
                  <a:gd name="T6" fmla="*/ 291 w 327"/>
                  <a:gd name="T7" fmla="*/ 22 h 22"/>
                  <a:gd name="T8" fmla="*/ 0 w 32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22">
                    <a:moveTo>
                      <a:pt x="0" y="22"/>
                    </a:moveTo>
                    <a:lnTo>
                      <a:pt x="35" y="0"/>
                    </a:lnTo>
                    <a:lnTo>
                      <a:pt x="327" y="0"/>
                    </a:lnTo>
                    <a:lnTo>
                      <a:pt x="291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18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1" name="Freeform 48"/>
              <p:cNvSpPr>
                <a:spLocks/>
              </p:cNvSpPr>
              <p:nvPr/>
            </p:nvSpPr>
            <p:spPr bwMode="auto">
              <a:xfrm>
                <a:off x="4059" y="2432"/>
                <a:ext cx="35" cy="22"/>
              </a:xfrm>
              <a:custGeom>
                <a:avLst/>
                <a:gdLst>
                  <a:gd name="T0" fmla="*/ 35 w 35"/>
                  <a:gd name="T1" fmla="*/ 0 h 22"/>
                  <a:gd name="T2" fmla="*/ 35 w 35"/>
                  <a:gd name="T3" fmla="*/ 0 h 22"/>
                  <a:gd name="T4" fmla="*/ 0 w 35"/>
                  <a:gd name="T5" fmla="*/ 22 h 22"/>
                  <a:gd name="T6" fmla="*/ 0 w 35"/>
                  <a:gd name="T7" fmla="*/ 22 h 22"/>
                  <a:gd name="T8" fmla="*/ 35 w 35"/>
                  <a:gd name="T9" fmla="*/ 0 h 22"/>
                  <a:gd name="T10" fmla="*/ 35 w 35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">
                    <a:moveTo>
                      <a:pt x="35" y="0"/>
                    </a:moveTo>
                    <a:lnTo>
                      <a:pt x="35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2" name="Freeform 49"/>
              <p:cNvSpPr>
                <a:spLocks/>
              </p:cNvSpPr>
              <p:nvPr/>
            </p:nvSpPr>
            <p:spPr bwMode="auto">
              <a:xfrm>
                <a:off x="4094" y="2432"/>
                <a:ext cx="292" cy="0"/>
              </a:xfrm>
              <a:custGeom>
                <a:avLst/>
                <a:gdLst>
                  <a:gd name="T0" fmla="*/ 292 w 292"/>
                  <a:gd name="T1" fmla="*/ 292 w 292"/>
                  <a:gd name="T2" fmla="*/ 0 w 292"/>
                  <a:gd name="T3" fmla="*/ 0 w 292"/>
                  <a:gd name="T4" fmla="*/ 292 w 292"/>
                  <a:gd name="T5" fmla="*/ 292 w 29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92">
                    <a:moveTo>
                      <a:pt x="292" y="0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3" name="Freeform 50"/>
              <p:cNvSpPr>
                <a:spLocks/>
              </p:cNvSpPr>
              <p:nvPr/>
            </p:nvSpPr>
            <p:spPr bwMode="auto">
              <a:xfrm>
                <a:off x="4350" y="2432"/>
                <a:ext cx="36" cy="22"/>
              </a:xfrm>
              <a:custGeom>
                <a:avLst/>
                <a:gdLst>
                  <a:gd name="T0" fmla="*/ 0 w 36"/>
                  <a:gd name="T1" fmla="*/ 22 h 22"/>
                  <a:gd name="T2" fmla="*/ 0 w 36"/>
                  <a:gd name="T3" fmla="*/ 22 h 22"/>
                  <a:gd name="T4" fmla="*/ 36 w 36"/>
                  <a:gd name="T5" fmla="*/ 0 h 22"/>
                  <a:gd name="T6" fmla="*/ 36 w 36"/>
                  <a:gd name="T7" fmla="*/ 0 h 22"/>
                  <a:gd name="T8" fmla="*/ 0 w 36"/>
                  <a:gd name="T9" fmla="*/ 22 h 22"/>
                  <a:gd name="T10" fmla="*/ 0 w 36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">
                    <a:moveTo>
                      <a:pt x="0" y="22"/>
                    </a:moveTo>
                    <a:lnTo>
                      <a:pt x="0" y="2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4" name="Freeform 51"/>
              <p:cNvSpPr>
                <a:spLocks/>
              </p:cNvSpPr>
              <p:nvPr/>
            </p:nvSpPr>
            <p:spPr bwMode="auto">
              <a:xfrm>
                <a:off x="4059" y="2454"/>
                <a:ext cx="291" cy="0"/>
              </a:xfrm>
              <a:custGeom>
                <a:avLst/>
                <a:gdLst>
                  <a:gd name="T0" fmla="*/ 0 w 291"/>
                  <a:gd name="T1" fmla="*/ 0 w 291"/>
                  <a:gd name="T2" fmla="*/ 291 w 291"/>
                  <a:gd name="T3" fmla="*/ 291 w 291"/>
                  <a:gd name="T4" fmla="*/ 0 w 291"/>
                  <a:gd name="T5" fmla="*/ 0 w 29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91">
                    <a:moveTo>
                      <a:pt x="0" y="0"/>
                    </a:moveTo>
                    <a:lnTo>
                      <a:pt x="0" y="0"/>
                    </a:lnTo>
                    <a:lnTo>
                      <a:pt x="291" y="0"/>
                    </a:lnTo>
                    <a:lnTo>
                      <a:pt x="29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5" name="Freeform 52"/>
              <p:cNvSpPr>
                <a:spLocks/>
              </p:cNvSpPr>
              <p:nvPr/>
            </p:nvSpPr>
            <p:spPr bwMode="auto">
              <a:xfrm>
                <a:off x="4350" y="2432"/>
                <a:ext cx="36" cy="203"/>
              </a:xfrm>
              <a:custGeom>
                <a:avLst/>
                <a:gdLst>
                  <a:gd name="T0" fmla="*/ 0 w 36"/>
                  <a:gd name="T1" fmla="*/ 22 h 203"/>
                  <a:gd name="T2" fmla="*/ 36 w 36"/>
                  <a:gd name="T3" fmla="*/ 0 h 203"/>
                  <a:gd name="T4" fmla="*/ 36 w 36"/>
                  <a:gd name="T5" fmla="*/ 180 h 203"/>
                  <a:gd name="T6" fmla="*/ 0 w 36"/>
                  <a:gd name="T7" fmla="*/ 203 h 203"/>
                  <a:gd name="T8" fmla="*/ 0 w 36"/>
                  <a:gd name="T9" fmla="*/ 2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3">
                    <a:moveTo>
                      <a:pt x="0" y="22"/>
                    </a:moveTo>
                    <a:lnTo>
                      <a:pt x="36" y="0"/>
                    </a:lnTo>
                    <a:lnTo>
                      <a:pt x="36" y="180"/>
                    </a:lnTo>
                    <a:lnTo>
                      <a:pt x="0" y="20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1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6" name="Freeform 53"/>
              <p:cNvSpPr>
                <a:spLocks/>
              </p:cNvSpPr>
              <p:nvPr/>
            </p:nvSpPr>
            <p:spPr bwMode="auto">
              <a:xfrm>
                <a:off x="4350" y="2432"/>
                <a:ext cx="36" cy="22"/>
              </a:xfrm>
              <a:custGeom>
                <a:avLst/>
                <a:gdLst>
                  <a:gd name="T0" fmla="*/ 36 w 36"/>
                  <a:gd name="T1" fmla="*/ 0 h 22"/>
                  <a:gd name="T2" fmla="*/ 36 w 36"/>
                  <a:gd name="T3" fmla="*/ 0 h 22"/>
                  <a:gd name="T4" fmla="*/ 0 w 36"/>
                  <a:gd name="T5" fmla="*/ 22 h 22"/>
                  <a:gd name="T6" fmla="*/ 0 w 36"/>
                  <a:gd name="T7" fmla="*/ 22 h 22"/>
                  <a:gd name="T8" fmla="*/ 36 w 36"/>
                  <a:gd name="T9" fmla="*/ 0 h 22"/>
                  <a:gd name="T10" fmla="*/ 36 w 36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lnTo>
                      <a:pt x="36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7" name="Freeform 54"/>
              <p:cNvSpPr>
                <a:spLocks/>
              </p:cNvSpPr>
              <p:nvPr/>
            </p:nvSpPr>
            <p:spPr bwMode="auto">
              <a:xfrm>
                <a:off x="4386" y="2432"/>
                <a:ext cx="0" cy="180"/>
              </a:xfrm>
              <a:custGeom>
                <a:avLst/>
                <a:gdLst>
                  <a:gd name="T0" fmla="*/ 180 h 180"/>
                  <a:gd name="T1" fmla="*/ 180 h 180"/>
                  <a:gd name="T2" fmla="*/ 0 h 180"/>
                  <a:gd name="T3" fmla="*/ 0 h 180"/>
                  <a:gd name="T4" fmla="*/ 180 h 180"/>
                  <a:gd name="T5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1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8" name="Freeform 55"/>
              <p:cNvSpPr>
                <a:spLocks/>
              </p:cNvSpPr>
              <p:nvPr/>
            </p:nvSpPr>
            <p:spPr bwMode="auto">
              <a:xfrm>
                <a:off x="4350" y="2608"/>
                <a:ext cx="36" cy="27"/>
              </a:xfrm>
              <a:custGeom>
                <a:avLst/>
                <a:gdLst>
                  <a:gd name="T0" fmla="*/ 0 w 36"/>
                  <a:gd name="T1" fmla="*/ 27 h 27"/>
                  <a:gd name="T2" fmla="*/ 0 w 36"/>
                  <a:gd name="T3" fmla="*/ 27 h 27"/>
                  <a:gd name="T4" fmla="*/ 36 w 36"/>
                  <a:gd name="T5" fmla="*/ 4 h 27"/>
                  <a:gd name="T6" fmla="*/ 36 w 36"/>
                  <a:gd name="T7" fmla="*/ 0 h 27"/>
                  <a:gd name="T8" fmla="*/ 0 w 36"/>
                  <a:gd name="T9" fmla="*/ 22 h 27"/>
                  <a:gd name="T10" fmla="*/ 0 w 36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7">
                    <a:moveTo>
                      <a:pt x="0" y="27"/>
                    </a:moveTo>
                    <a:lnTo>
                      <a:pt x="0" y="27"/>
                    </a:lnTo>
                    <a:lnTo>
                      <a:pt x="36" y="4"/>
                    </a:lnTo>
                    <a:lnTo>
                      <a:pt x="36" y="0"/>
                    </a:lnTo>
                    <a:lnTo>
                      <a:pt x="0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9" name="Freeform 56"/>
              <p:cNvSpPr>
                <a:spLocks/>
              </p:cNvSpPr>
              <p:nvPr/>
            </p:nvSpPr>
            <p:spPr bwMode="auto">
              <a:xfrm>
                <a:off x="4350" y="2454"/>
                <a:ext cx="0" cy="181"/>
              </a:xfrm>
              <a:custGeom>
                <a:avLst/>
                <a:gdLst>
                  <a:gd name="T0" fmla="*/ 0 h 181"/>
                  <a:gd name="T1" fmla="*/ 0 h 181"/>
                  <a:gd name="T2" fmla="*/ 181 h 181"/>
                  <a:gd name="T3" fmla="*/ 181 h 181"/>
                  <a:gd name="T4" fmla="*/ 0 h 181"/>
                  <a:gd name="T5" fmla="*/ 0 h 1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81">
                    <a:moveTo>
                      <a:pt x="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B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0" name="Freeform 57"/>
              <p:cNvSpPr>
                <a:spLocks/>
              </p:cNvSpPr>
              <p:nvPr/>
            </p:nvSpPr>
            <p:spPr bwMode="auto">
              <a:xfrm>
                <a:off x="4201" y="2468"/>
                <a:ext cx="142" cy="50"/>
              </a:xfrm>
              <a:custGeom>
                <a:avLst/>
                <a:gdLst>
                  <a:gd name="T0" fmla="*/ 0 w 142"/>
                  <a:gd name="T1" fmla="*/ 18 h 50"/>
                  <a:gd name="T2" fmla="*/ 93 w 142"/>
                  <a:gd name="T3" fmla="*/ 18 h 50"/>
                  <a:gd name="T4" fmla="*/ 93 w 142"/>
                  <a:gd name="T5" fmla="*/ 0 h 50"/>
                  <a:gd name="T6" fmla="*/ 142 w 142"/>
                  <a:gd name="T7" fmla="*/ 27 h 50"/>
                  <a:gd name="T8" fmla="*/ 93 w 142"/>
                  <a:gd name="T9" fmla="*/ 50 h 50"/>
                  <a:gd name="T10" fmla="*/ 93 w 142"/>
                  <a:gd name="T11" fmla="*/ 31 h 50"/>
                  <a:gd name="T12" fmla="*/ 36 w 142"/>
                  <a:gd name="T13" fmla="*/ 31 h 50"/>
                  <a:gd name="T14" fmla="*/ 36 w 142"/>
                  <a:gd name="T15" fmla="*/ 31 h 50"/>
                  <a:gd name="T16" fmla="*/ 0 w 142"/>
                  <a:gd name="T17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50">
                    <a:moveTo>
                      <a:pt x="0" y="18"/>
                    </a:moveTo>
                    <a:lnTo>
                      <a:pt x="93" y="18"/>
                    </a:lnTo>
                    <a:lnTo>
                      <a:pt x="93" y="0"/>
                    </a:lnTo>
                    <a:lnTo>
                      <a:pt x="142" y="27"/>
                    </a:lnTo>
                    <a:lnTo>
                      <a:pt x="93" y="50"/>
                    </a:lnTo>
                    <a:lnTo>
                      <a:pt x="93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1" name="Freeform 58"/>
              <p:cNvSpPr>
                <a:spLocks/>
              </p:cNvSpPr>
              <p:nvPr/>
            </p:nvSpPr>
            <p:spPr bwMode="auto">
              <a:xfrm>
                <a:off x="4201" y="2468"/>
                <a:ext cx="142" cy="50"/>
              </a:xfrm>
              <a:custGeom>
                <a:avLst/>
                <a:gdLst>
                  <a:gd name="T0" fmla="*/ 0 w 142"/>
                  <a:gd name="T1" fmla="*/ 18 h 50"/>
                  <a:gd name="T2" fmla="*/ 93 w 142"/>
                  <a:gd name="T3" fmla="*/ 18 h 50"/>
                  <a:gd name="T4" fmla="*/ 93 w 142"/>
                  <a:gd name="T5" fmla="*/ 0 h 50"/>
                  <a:gd name="T6" fmla="*/ 142 w 142"/>
                  <a:gd name="T7" fmla="*/ 27 h 50"/>
                  <a:gd name="T8" fmla="*/ 93 w 142"/>
                  <a:gd name="T9" fmla="*/ 50 h 50"/>
                  <a:gd name="T10" fmla="*/ 93 w 142"/>
                  <a:gd name="T11" fmla="*/ 31 h 50"/>
                  <a:gd name="T12" fmla="*/ 36 w 142"/>
                  <a:gd name="T13" fmla="*/ 31 h 50"/>
                  <a:gd name="T14" fmla="*/ 0 w 142"/>
                  <a:gd name="T15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50">
                    <a:moveTo>
                      <a:pt x="0" y="18"/>
                    </a:moveTo>
                    <a:lnTo>
                      <a:pt x="93" y="18"/>
                    </a:lnTo>
                    <a:lnTo>
                      <a:pt x="93" y="0"/>
                    </a:lnTo>
                    <a:lnTo>
                      <a:pt x="142" y="27"/>
                    </a:lnTo>
                    <a:lnTo>
                      <a:pt x="93" y="50"/>
                    </a:lnTo>
                    <a:lnTo>
                      <a:pt x="93" y="31"/>
                    </a:lnTo>
                    <a:lnTo>
                      <a:pt x="36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2" name="Freeform 59"/>
              <p:cNvSpPr>
                <a:spLocks/>
              </p:cNvSpPr>
              <p:nvPr/>
            </p:nvSpPr>
            <p:spPr bwMode="auto">
              <a:xfrm>
                <a:off x="4066" y="2545"/>
                <a:ext cx="142" cy="49"/>
              </a:xfrm>
              <a:custGeom>
                <a:avLst/>
                <a:gdLst>
                  <a:gd name="T0" fmla="*/ 142 w 142"/>
                  <a:gd name="T1" fmla="*/ 31 h 49"/>
                  <a:gd name="T2" fmla="*/ 50 w 142"/>
                  <a:gd name="T3" fmla="*/ 31 h 49"/>
                  <a:gd name="T4" fmla="*/ 50 w 142"/>
                  <a:gd name="T5" fmla="*/ 49 h 49"/>
                  <a:gd name="T6" fmla="*/ 0 w 142"/>
                  <a:gd name="T7" fmla="*/ 27 h 49"/>
                  <a:gd name="T8" fmla="*/ 50 w 142"/>
                  <a:gd name="T9" fmla="*/ 0 h 49"/>
                  <a:gd name="T10" fmla="*/ 50 w 142"/>
                  <a:gd name="T11" fmla="*/ 18 h 49"/>
                  <a:gd name="T12" fmla="*/ 106 w 142"/>
                  <a:gd name="T13" fmla="*/ 18 h 49"/>
                  <a:gd name="T14" fmla="*/ 106 w 142"/>
                  <a:gd name="T15" fmla="*/ 18 h 49"/>
                  <a:gd name="T16" fmla="*/ 142 w 142"/>
                  <a:gd name="T1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49">
                    <a:moveTo>
                      <a:pt x="142" y="31"/>
                    </a:moveTo>
                    <a:lnTo>
                      <a:pt x="50" y="31"/>
                    </a:lnTo>
                    <a:lnTo>
                      <a:pt x="50" y="49"/>
                    </a:lnTo>
                    <a:lnTo>
                      <a:pt x="0" y="27"/>
                    </a:lnTo>
                    <a:lnTo>
                      <a:pt x="50" y="0"/>
                    </a:lnTo>
                    <a:lnTo>
                      <a:pt x="50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42" y="31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3" name="Freeform 60"/>
              <p:cNvSpPr>
                <a:spLocks/>
              </p:cNvSpPr>
              <p:nvPr/>
            </p:nvSpPr>
            <p:spPr bwMode="auto">
              <a:xfrm>
                <a:off x="4066" y="2545"/>
                <a:ext cx="142" cy="49"/>
              </a:xfrm>
              <a:custGeom>
                <a:avLst/>
                <a:gdLst>
                  <a:gd name="T0" fmla="*/ 142 w 142"/>
                  <a:gd name="T1" fmla="*/ 31 h 49"/>
                  <a:gd name="T2" fmla="*/ 50 w 142"/>
                  <a:gd name="T3" fmla="*/ 31 h 49"/>
                  <a:gd name="T4" fmla="*/ 50 w 142"/>
                  <a:gd name="T5" fmla="*/ 49 h 49"/>
                  <a:gd name="T6" fmla="*/ 0 w 142"/>
                  <a:gd name="T7" fmla="*/ 27 h 49"/>
                  <a:gd name="T8" fmla="*/ 50 w 142"/>
                  <a:gd name="T9" fmla="*/ 0 h 49"/>
                  <a:gd name="T10" fmla="*/ 50 w 142"/>
                  <a:gd name="T11" fmla="*/ 18 h 49"/>
                  <a:gd name="T12" fmla="*/ 106 w 142"/>
                  <a:gd name="T13" fmla="*/ 18 h 49"/>
                  <a:gd name="T14" fmla="*/ 142 w 142"/>
                  <a:gd name="T15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49">
                    <a:moveTo>
                      <a:pt x="142" y="31"/>
                    </a:moveTo>
                    <a:lnTo>
                      <a:pt x="50" y="31"/>
                    </a:lnTo>
                    <a:lnTo>
                      <a:pt x="50" y="49"/>
                    </a:lnTo>
                    <a:lnTo>
                      <a:pt x="0" y="27"/>
                    </a:lnTo>
                    <a:lnTo>
                      <a:pt x="50" y="0"/>
                    </a:lnTo>
                    <a:lnTo>
                      <a:pt x="50" y="18"/>
                    </a:lnTo>
                    <a:lnTo>
                      <a:pt x="106" y="18"/>
                    </a:lnTo>
                    <a:lnTo>
                      <a:pt x="142" y="31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4" name="Freeform 61"/>
              <p:cNvSpPr>
                <a:spLocks/>
              </p:cNvSpPr>
              <p:nvPr/>
            </p:nvSpPr>
            <p:spPr bwMode="auto">
              <a:xfrm>
                <a:off x="4201" y="2531"/>
                <a:ext cx="71" cy="45"/>
              </a:xfrm>
              <a:custGeom>
                <a:avLst/>
                <a:gdLst>
                  <a:gd name="T0" fmla="*/ 0 w 71"/>
                  <a:gd name="T1" fmla="*/ 45 h 45"/>
                  <a:gd name="T2" fmla="*/ 0 w 71"/>
                  <a:gd name="T3" fmla="*/ 45 h 45"/>
                  <a:gd name="T4" fmla="*/ 7 w 71"/>
                  <a:gd name="T5" fmla="*/ 45 h 45"/>
                  <a:gd name="T6" fmla="*/ 14 w 71"/>
                  <a:gd name="T7" fmla="*/ 45 h 45"/>
                  <a:gd name="T8" fmla="*/ 21 w 71"/>
                  <a:gd name="T9" fmla="*/ 45 h 45"/>
                  <a:gd name="T10" fmla="*/ 28 w 71"/>
                  <a:gd name="T11" fmla="*/ 41 h 45"/>
                  <a:gd name="T12" fmla="*/ 36 w 71"/>
                  <a:gd name="T13" fmla="*/ 41 h 45"/>
                  <a:gd name="T14" fmla="*/ 43 w 71"/>
                  <a:gd name="T15" fmla="*/ 36 h 45"/>
                  <a:gd name="T16" fmla="*/ 43 w 71"/>
                  <a:gd name="T17" fmla="*/ 36 h 45"/>
                  <a:gd name="T18" fmla="*/ 50 w 71"/>
                  <a:gd name="T19" fmla="*/ 32 h 45"/>
                  <a:gd name="T20" fmla="*/ 57 w 71"/>
                  <a:gd name="T21" fmla="*/ 27 h 45"/>
                  <a:gd name="T22" fmla="*/ 57 w 71"/>
                  <a:gd name="T23" fmla="*/ 27 h 45"/>
                  <a:gd name="T24" fmla="*/ 64 w 71"/>
                  <a:gd name="T25" fmla="*/ 23 h 45"/>
                  <a:gd name="T26" fmla="*/ 64 w 71"/>
                  <a:gd name="T27" fmla="*/ 18 h 45"/>
                  <a:gd name="T28" fmla="*/ 64 w 71"/>
                  <a:gd name="T29" fmla="*/ 14 h 45"/>
                  <a:gd name="T30" fmla="*/ 71 w 71"/>
                  <a:gd name="T31" fmla="*/ 9 h 45"/>
                  <a:gd name="T32" fmla="*/ 71 w 71"/>
                  <a:gd name="T33" fmla="*/ 5 h 45"/>
                  <a:gd name="T34" fmla="*/ 71 w 71"/>
                  <a:gd name="T35" fmla="*/ 0 h 45"/>
                  <a:gd name="T36" fmla="*/ 57 w 71"/>
                  <a:gd name="T37" fmla="*/ 0 h 45"/>
                  <a:gd name="T38" fmla="*/ 50 w 71"/>
                  <a:gd name="T39" fmla="*/ 5 h 45"/>
                  <a:gd name="T40" fmla="*/ 50 w 71"/>
                  <a:gd name="T41" fmla="*/ 9 h 45"/>
                  <a:gd name="T42" fmla="*/ 50 w 71"/>
                  <a:gd name="T43" fmla="*/ 9 h 45"/>
                  <a:gd name="T44" fmla="*/ 50 w 71"/>
                  <a:gd name="T45" fmla="*/ 14 h 45"/>
                  <a:gd name="T46" fmla="*/ 50 w 71"/>
                  <a:gd name="T47" fmla="*/ 18 h 45"/>
                  <a:gd name="T48" fmla="*/ 43 w 71"/>
                  <a:gd name="T49" fmla="*/ 18 h 45"/>
                  <a:gd name="T50" fmla="*/ 43 w 71"/>
                  <a:gd name="T51" fmla="*/ 23 h 45"/>
                  <a:gd name="T52" fmla="*/ 36 w 71"/>
                  <a:gd name="T53" fmla="*/ 23 h 45"/>
                  <a:gd name="T54" fmla="*/ 36 w 71"/>
                  <a:gd name="T55" fmla="*/ 27 h 45"/>
                  <a:gd name="T56" fmla="*/ 28 w 71"/>
                  <a:gd name="T57" fmla="*/ 27 h 45"/>
                  <a:gd name="T58" fmla="*/ 28 w 71"/>
                  <a:gd name="T59" fmla="*/ 32 h 45"/>
                  <a:gd name="T60" fmla="*/ 21 w 71"/>
                  <a:gd name="T61" fmla="*/ 32 h 45"/>
                  <a:gd name="T62" fmla="*/ 14 w 71"/>
                  <a:gd name="T63" fmla="*/ 32 h 45"/>
                  <a:gd name="T64" fmla="*/ 14 w 71"/>
                  <a:gd name="T65" fmla="*/ 36 h 45"/>
                  <a:gd name="T66" fmla="*/ 7 w 71"/>
                  <a:gd name="T67" fmla="*/ 36 h 45"/>
                  <a:gd name="T68" fmla="*/ 0 w 71"/>
                  <a:gd name="T69" fmla="*/ 36 h 45"/>
                  <a:gd name="T70" fmla="*/ 0 w 71"/>
                  <a:gd name="T71" fmla="*/ 36 h 45"/>
                  <a:gd name="T72" fmla="*/ 0 w 71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45">
                    <a:moveTo>
                      <a:pt x="0" y="45"/>
                    </a:moveTo>
                    <a:lnTo>
                      <a:pt x="0" y="45"/>
                    </a:lnTo>
                    <a:lnTo>
                      <a:pt x="7" y="45"/>
                    </a:lnTo>
                    <a:lnTo>
                      <a:pt x="14" y="45"/>
                    </a:lnTo>
                    <a:lnTo>
                      <a:pt x="21" y="45"/>
                    </a:lnTo>
                    <a:lnTo>
                      <a:pt x="28" y="41"/>
                    </a:lnTo>
                    <a:lnTo>
                      <a:pt x="36" y="41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50" y="32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64" y="23"/>
                    </a:lnTo>
                    <a:lnTo>
                      <a:pt x="64" y="18"/>
                    </a:lnTo>
                    <a:lnTo>
                      <a:pt x="64" y="14"/>
                    </a:lnTo>
                    <a:lnTo>
                      <a:pt x="71" y="9"/>
                    </a:lnTo>
                    <a:lnTo>
                      <a:pt x="71" y="5"/>
                    </a:lnTo>
                    <a:lnTo>
                      <a:pt x="71" y="0"/>
                    </a:lnTo>
                    <a:lnTo>
                      <a:pt x="57" y="0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43" y="18"/>
                    </a:lnTo>
                    <a:lnTo>
                      <a:pt x="43" y="23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28" y="27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5" name="Freeform 62"/>
              <p:cNvSpPr>
                <a:spLocks/>
              </p:cNvSpPr>
              <p:nvPr/>
            </p:nvSpPr>
            <p:spPr bwMode="auto">
              <a:xfrm>
                <a:off x="4137" y="2531"/>
                <a:ext cx="64" cy="45"/>
              </a:xfrm>
              <a:custGeom>
                <a:avLst/>
                <a:gdLst>
                  <a:gd name="T0" fmla="*/ 0 w 64"/>
                  <a:gd name="T1" fmla="*/ 0 h 45"/>
                  <a:gd name="T2" fmla="*/ 0 w 64"/>
                  <a:gd name="T3" fmla="*/ 0 h 45"/>
                  <a:gd name="T4" fmla="*/ 0 w 64"/>
                  <a:gd name="T5" fmla="*/ 5 h 45"/>
                  <a:gd name="T6" fmla="*/ 0 w 64"/>
                  <a:gd name="T7" fmla="*/ 9 h 45"/>
                  <a:gd name="T8" fmla="*/ 0 w 64"/>
                  <a:gd name="T9" fmla="*/ 14 h 45"/>
                  <a:gd name="T10" fmla="*/ 0 w 64"/>
                  <a:gd name="T11" fmla="*/ 18 h 45"/>
                  <a:gd name="T12" fmla="*/ 7 w 64"/>
                  <a:gd name="T13" fmla="*/ 23 h 45"/>
                  <a:gd name="T14" fmla="*/ 7 w 64"/>
                  <a:gd name="T15" fmla="*/ 27 h 45"/>
                  <a:gd name="T16" fmla="*/ 14 w 64"/>
                  <a:gd name="T17" fmla="*/ 27 h 45"/>
                  <a:gd name="T18" fmla="*/ 14 w 64"/>
                  <a:gd name="T19" fmla="*/ 32 h 45"/>
                  <a:gd name="T20" fmla="*/ 21 w 64"/>
                  <a:gd name="T21" fmla="*/ 36 h 45"/>
                  <a:gd name="T22" fmla="*/ 28 w 64"/>
                  <a:gd name="T23" fmla="*/ 36 h 45"/>
                  <a:gd name="T24" fmla="*/ 35 w 64"/>
                  <a:gd name="T25" fmla="*/ 41 h 45"/>
                  <a:gd name="T26" fmla="*/ 35 w 64"/>
                  <a:gd name="T27" fmla="*/ 41 h 45"/>
                  <a:gd name="T28" fmla="*/ 43 w 64"/>
                  <a:gd name="T29" fmla="*/ 45 h 45"/>
                  <a:gd name="T30" fmla="*/ 50 w 64"/>
                  <a:gd name="T31" fmla="*/ 45 h 45"/>
                  <a:gd name="T32" fmla="*/ 57 w 64"/>
                  <a:gd name="T33" fmla="*/ 45 h 45"/>
                  <a:gd name="T34" fmla="*/ 64 w 64"/>
                  <a:gd name="T35" fmla="*/ 45 h 45"/>
                  <a:gd name="T36" fmla="*/ 64 w 64"/>
                  <a:gd name="T37" fmla="*/ 36 h 45"/>
                  <a:gd name="T38" fmla="*/ 64 w 64"/>
                  <a:gd name="T39" fmla="*/ 36 h 45"/>
                  <a:gd name="T40" fmla="*/ 57 w 64"/>
                  <a:gd name="T41" fmla="*/ 36 h 45"/>
                  <a:gd name="T42" fmla="*/ 50 w 64"/>
                  <a:gd name="T43" fmla="*/ 32 h 45"/>
                  <a:gd name="T44" fmla="*/ 43 w 64"/>
                  <a:gd name="T45" fmla="*/ 32 h 45"/>
                  <a:gd name="T46" fmla="*/ 43 w 64"/>
                  <a:gd name="T47" fmla="*/ 32 h 45"/>
                  <a:gd name="T48" fmla="*/ 35 w 64"/>
                  <a:gd name="T49" fmla="*/ 27 h 45"/>
                  <a:gd name="T50" fmla="*/ 35 w 64"/>
                  <a:gd name="T51" fmla="*/ 27 h 45"/>
                  <a:gd name="T52" fmla="*/ 28 w 64"/>
                  <a:gd name="T53" fmla="*/ 23 h 45"/>
                  <a:gd name="T54" fmla="*/ 28 w 64"/>
                  <a:gd name="T55" fmla="*/ 23 h 45"/>
                  <a:gd name="T56" fmla="*/ 21 w 64"/>
                  <a:gd name="T57" fmla="*/ 18 h 45"/>
                  <a:gd name="T58" fmla="*/ 21 w 64"/>
                  <a:gd name="T59" fmla="*/ 18 h 45"/>
                  <a:gd name="T60" fmla="*/ 21 w 64"/>
                  <a:gd name="T61" fmla="*/ 14 h 45"/>
                  <a:gd name="T62" fmla="*/ 14 w 64"/>
                  <a:gd name="T63" fmla="*/ 9 h 45"/>
                  <a:gd name="T64" fmla="*/ 14 w 64"/>
                  <a:gd name="T65" fmla="*/ 9 h 45"/>
                  <a:gd name="T66" fmla="*/ 14 w 64"/>
                  <a:gd name="T67" fmla="*/ 5 h 45"/>
                  <a:gd name="T68" fmla="*/ 14 w 64"/>
                  <a:gd name="T69" fmla="*/ 0 h 45"/>
                  <a:gd name="T70" fmla="*/ 14 w 64"/>
                  <a:gd name="T71" fmla="*/ 0 h 45"/>
                  <a:gd name="T72" fmla="*/ 0 w 64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23"/>
                    </a:lnTo>
                    <a:lnTo>
                      <a:pt x="7" y="27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21" y="36"/>
                    </a:lnTo>
                    <a:lnTo>
                      <a:pt x="28" y="36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43" y="45"/>
                    </a:lnTo>
                    <a:lnTo>
                      <a:pt x="50" y="45"/>
                    </a:lnTo>
                    <a:lnTo>
                      <a:pt x="57" y="45"/>
                    </a:lnTo>
                    <a:lnTo>
                      <a:pt x="64" y="45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7" y="36"/>
                    </a:lnTo>
                    <a:lnTo>
                      <a:pt x="50" y="32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6" name="Freeform 63"/>
              <p:cNvSpPr>
                <a:spLocks/>
              </p:cNvSpPr>
              <p:nvPr/>
            </p:nvSpPr>
            <p:spPr bwMode="auto">
              <a:xfrm>
                <a:off x="4137" y="2486"/>
                <a:ext cx="64" cy="45"/>
              </a:xfrm>
              <a:custGeom>
                <a:avLst/>
                <a:gdLst>
                  <a:gd name="T0" fmla="*/ 64 w 64"/>
                  <a:gd name="T1" fmla="*/ 0 h 45"/>
                  <a:gd name="T2" fmla="*/ 64 w 64"/>
                  <a:gd name="T3" fmla="*/ 0 h 45"/>
                  <a:gd name="T4" fmla="*/ 57 w 64"/>
                  <a:gd name="T5" fmla="*/ 0 h 45"/>
                  <a:gd name="T6" fmla="*/ 50 w 64"/>
                  <a:gd name="T7" fmla="*/ 0 h 45"/>
                  <a:gd name="T8" fmla="*/ 43 w 64"/>
                  <a:gd name="T9" fmla="*/ 0 h 45"/>
                  <a:gd name="T10" fmla="*/ 35 w 64"/>
                  <a:gd name="T11" fmla="*/ 4 h 45"/>
                  <a:gd name="T12" fmla="*/ 35 w 64"/>
                  <a:gd name="T13" fmla="*/ 4 h 45"/>
                  <a:gd name="T14" fmla="*/ 28 w 64"/>
                  <a:gd name="T15" fmla="*/ 9 h 45"/>
                  <a:gd name="T16" fmla="*/ 21 w 64"/>
                  <a:gd name="T17" fmla="*/ 9 h 45"/>
                  <a:gd name="T18" fmla="*/ 14 w 64"/>
                  <a:gd name="T19" fmla="*/ 13 h 45"/>
                  <a:gd name="T20" fmla="*/ 14 w 64"/>
                  <a:gd name="T21" fmla="*/ 18 h 45"/>
                  <a:gd name="T22" fmla="*/ 7 w 64"/>
                  <a:gd name="T23" fmla="*/ 18 h 45"/>
                  <a:gd name="T24" fmla="*/ 7 w 64"/>
                  <a:gd name="T25" fmla="*/ 23 h 45"/>
                  <a:gd name="T26" fmla="*/ 0 w 64"/>
                  <a:gd name="T27" fmla="*/ 27 h 45"/>
                  <a:gd name="T28" fmla="*/ 0 w 64"/>
                  <a:gd name="T29" fmla="*/ 32 h 45"/>
                  <a:gd name="T30" fmla="*/ 0 w 64"/>
                  <a:gd name="T31" fmla="*/ 36 h 45"/>
                  <a:gd name="T32" fmla="*/ 0 w 64"/>
                  <a:gd name="T33" fmla="*/ 41 h 45"/>
                  <a:gd name="T34" fmla="*/ 0 w 64"/>
                  <a:gd name="T35" fmla="*/ 45 h 45"/>
                  <a:gd name="T36" fmla="*/ 14 w 64"/>
                  <a:gd name="T37" fmla="*/ 45 h 45"/>
                  <a:gd name="T38" fmla="*/ 14 w 64"/>
                  <a:gd name="T39" fmla="*/ 41 h 45"/>
                  <a:gd name="T40" fmla="*/ 14 w 64"/>
                  <a:gd name="T41" fmla="*/ 36 h 45"/>
                  <a:gd name="T42" fmla="*/ 14 w 64"/>
                  <a:gd name="T43" fmla="*/ 36 h 45"/>
                  <a:gd name="T44" fmla="*/ 21 w 64"/>
                  <a:gd name="T45" fmla="*/ 32 h 45"/>
                  <a:gd name="T46" fmla="*/ 21 w 64"/>
                  <a:gd name="T47" fmla="*/ 27 h 45"/>
                  <a:gd name="T48" fmla="*/ 21 w 64"/>
                  <a:gd name="T49" fmla="*/ 27 h 45"/>
                  <a:gd name="T50" fmla="*/ 28 w 64"/>
                  <a:gd name="T51" fmla="*/ 23 h 45"/>
                  <a:gd name="T52" fmla="*/ 28 w 64"/>
                  <a:gd name="T53" fmla="*/ 23 h 45"/>
                  <a:gd name="T54" fmla="*/ 35 w 64"/>
                  <a:gd name="T55" fmla="*/ 18 h 45"/>
                  <a:gd name="T56" fmla="*/ 35 w 64"/>
                  <a:gd name="T57" fmla="*/ 18 h 45"/>
                  <a:gd name="T58" fmla="*/ 43 w 64"/>
                  <a:gd name="T59" fmla="*/ 13 h 45"/>
                  <a:gd name="T60" fmla="*/ 43 w 64"/>
                  <a:gd name="T61" fmla="*/ 13 h 45"/>
                  <a:gd name="T62" fmla="*/ 50 w 64"/>
                  <a:gd name="T63" fmla="*/ 13 h 45"/>
                  <a:gd name="T64" fmla="*/ 57 w 64"/>
                  <a:gd name="T65" fmla="*/ 9 h 45"/>
                  <a:gd name="T66" fmla="*/ 64 w 64"/>
                  <a:gd name="T67" fmla="*/ 9 h 45"/>
                  <a:gd name="T68" fmla="*/ 64 w 64"/>
                  <a:gd name="T69" fmla="*/ 9 h 45"/>
                  <a:gd name="T70" fmla="*/ 64 w 64"/>
                  <a:gd name="T71" fmla="*/ 9 h 45"/>
                  <a:gd name="T72" fmla="*/ 64 w 64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45">
                    <a:moveTo>
                      <a:pt x="64" y="0"/>
                    </a:moveTo>
                    <a:lnTo>
                      <a:pt x="64" y="0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28" y="9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21" y="32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50" y="13"/>
                    </a:lnTo>
                    <a:lnTo>
                      <a:pt x="57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7" name="Freeform 64"/>
              <p:cNvSpPr>
                <a:spLocks/>
              </p:cNvSpPr>
              <p:nvPr/>
            </p:nvSpPr>
            <p:spPr bwMode="auto">
              <a:xfrm>
                <a:off x="4201" y="2486"/>
                <a:ext cx="71" cy="45"/>
              </a:xfrm>
              <a:custGeom>
                <a:avLst/>
                <a:gdLst>
                  <a:gd name="T0" fmla="*/ 71 w 71"/>
                  <a:gd name="T1" fmla="*/ 45 h 45"/>
                  <a:gd name="T2" fmla="*/ 71 w 71"/>
                  <a:gd name="T3" fmla="*/ 45 h 45"/>
                  <a:gd name="T4" fmla="*/ 71 w 71"/>
                  <a:gd name="T5" fmla="*/ 41 h 45"/>
                  <a:gd name="T6" fmla="*/ 71 w 71"/>
                  <a:gd name="T7" fmla="*/ 36 h 45"/>
                  <a:gd name="T8" fmla="*/ 64 w 71"/>
                  <a:gd name="T9" fmla="*/ 32 h 45"/>
                  <a:gd name="T10" fmla="*/ 64 w 71"/>
                  <a:gd name="T11" fmla="*/ 27 h 45"/>
                  <a:gd name="T12" fmla="*/ 64 w 71"/>
                  <a:gd name="T13" fmla="*/ 23 h 45"/>
                  <a:gd name="T14" fmla="*/ 57 w 71"/>
                  <a:gd name="T15" fmla="*/ 18 h 45"/>
                  <a:gd name="T16" fmla="*/ 57 w 71"/>
                  <a:gd name="T17" fmla="*/ 18 h 45"/>
                  <a:gd name="T18" fmla="*/ 50 w 71"/>
                  <a:gd name="T19" fmla="*/ 13 h 45"/>
                  <a:gd name="T20" fmla="*/ 43 w 71"/>
                  <a:gd name="T21" fmla="*/ 9 h 45"/>
                  <a:gd name="T22" fmla="*/ 43 w 71"/>
                  <a:gd name="T23" fmla="*/ 9 h 45"/>
                  <a:gd name="T24" fmla="*/ 36 w 71"/>
                  <a:gd name="T25" fmla="*/ 4 h 45"/>
                  <a:gd name="T26" fmla="*/ 28 w 71"/>
                  <a:gd name="T27" fmla="*/ 4 h 45"/>
                  <a:gd name="T28" fmla="*/ 21 w 71"/>
                  <a:gd name="T29" fmla="*/ 0 h 45"/>
                  <a:gd name="T30" fmla="*/ 14 w 71"/>
                  <a:gd name="T31" fmla="*/ 0 h 45"/>
                  <a:gd name="T32" fmla="*/ 7 w 71"/>
                  <a:gd name="T33" fmla="*/ 0 h 45"/>
                  <a:gd name="T34" fmla="*/ 0 w 71"/>
                  <a:gd name="T35" fmla="*/ 0 h 45"/>
                  <a:gd name="T36" fmla="*/ 0 w 71"/>
                  <a:gd name="T37" fmla="*/ 9 h 45"/>
                  <a:gd name="T38" fmla="*/ 7 w 71"/>
                  <a:gd name="T39" fmla="*/ 9 h 45"/>
                  <a:gd name="T40" fmla="*/ 14 w 71"/>
                  <a:gd name="T41" fmla="*/ 9 h 45"/>
                  <a:gd name="T42" fmla="*/ 14 w 71"/>
                  <a:gd name="T43" fmla="*/ 13 h 45"/>
                  <a:gd name="T44" fmla="*/ 21 w 71"/>
                  <a:gd name="T45" fmla="*/ 13 h 45"/>
                  <a:gd name="T46" fmla="*/ 28 w 71"/>
                  <a:gd name="T47" fmla="*/ 13 h 45"/>
                  <a:gd name="T48" fmla="*/ 28 w 71"/>
                  <a:gd name="T49" fmla="*/ 18 h 45"/>
                  <a:gd name="T50" fmla="*/ 36 w 71"/>
                  <a:gd name="T51" fmla="*/ 18 h 45"/>
                  <a:gd name="T52" fmla="*/ 36 w 71"/>
                  <a:gd name="T53" fmla="*/ 23 h 45"/>
                  <a:gd name="T54" fmla="*/ 43 w 71"/>
                  <a:gd name="T55" fmla="*/ 23 h 45"/>
                  <a:gd name="T56" fmla="*/ 43 w 71"/>
                  <a:gd name="T57" fmla="*/ 27 h 45"/>
                  <a:gd name="T58" fmla="*/ 50 w 71"/>
                  <a:gd name="T59" fmla="*/ 27 h 45"/>
                  <a:gd name="T60" fmla="*/ 50 w 71"/>
                  <a:gd name="T61" fmla="*/ 32 h 45"/>
                  <a:gd name="T62" fmla="*/ 50 w 71"/>
                  <a:gd name="T63" fmla="*/ 36 h 45"/>
                  <a:gd name="T64" fmla="*/ 50 w 71"/>
                  <a:gd name="T65" fmla="*/ 36 h 45"/>
                  <a:gd name="T66" fmla="*/ 50 w 71"/>
                  <a:gd name="T67" fmla="*/ 41 h 45"/>
                  <a:gd name="T68" fmla="*/ 57 w 71"/>
                  <a:gd name="T69" fmla="*/ 45 h 45"/>
                  <a:gd name="T70" fmla="*/ 57 w 71"/>
                  <a:gd name="T71" fmla="*/ 45 h 45"/>
                  <a:gd name="T72" fmla="*/ 71 w 71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45">
                    <a:moveTo>
                      <a:pt x="71" y="45"/>
                    </a:moveTo>
                    <a:lnTo>
                      <a:pt x="71" y="45"/>
                    </a:lnTo>
                    <a:lnTo>
                      <a:pt x="71" y="41"/>
                    </a:lnTo>
                    <a:lnTo>
                      <a:pt x="71" y="36"/>
                    </a:lnTo>
                    <a:lnTo>
                      <a:pt x="64" y="32"/>
                    </a:lnTo>
                    <a:lnTo>
                      <a:pt x="64" y="27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50" y="13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21" y="13"/>
                    </a:lnTo>
                    <a:lnTo>
                      <a:pt x="28" y="13"/>
                    </a:lnTo>
                    <a:lnTo>
                      <a:pt x="28" y="18"/>
                    </a:lnTo>
                    <a:lnTo>
                      <a:pt x="36" y="18"/>
                    </a:lnTo>
                    <a:lnTo>
                      <a:pt x="36" y="23"/>
                    </a:lnTo>
                    <a:lnTo>
                      <a:pt x="43" y="23"/>
                    </a:lnTo>
                    <a:lnTo>
                      <a:pt x="43" y="27"/>
                    </a:lnTo>
                    <a:lnTo>
                      <a:pt x="50" y="27"/>
                    </a:lnTo>
                    <a:lnTo>
                      <a:pt x="50" y="32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1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71" y="45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8" name="Freeform 65"/>
              <p:cNvSpPr>
                <a:spLocks/>
              </p:cNvSpPr>
              <p:nvPr/>
            </p:nvSpPr>
            <p:spPr bwMode="auto">
              <a:xfrm>
                <a:off x="4208" y="2468"/>
                <a:ext cx="135" cy="54"/>
              </a:xfrm>
              <a:custGeom>
                <a:avLst/>
                <a:gdLst>
                  <a:gd name="T0" fmla="*/ 0 w 135"/>
                  <a:gd name="T1" fmla="*/ 18 h 54"/>
                  <a:gd name="T2" fmla="*/ 86 w 135"/>
                  <a:gd name="T3" fmla="*/ 18 h 54"/>
                  <a:gd name="T4" fmla="*/ 86 w 135"/>
                  <a:gd name="T5" fmla="*/ 0 h 54"/>
                  <a:gd name="T6" fmla="*/ 135 w 135"/>
                  <a:gd name="T7" fmla="*/ 27 h 54"/>
                  <a:gd name="T8" fmla="*/ 86 w 135"/>
                  <a:gd name="T9" fmla="*/ 54 h 54"/>
                  <a:gd name="T10" fmla="*/ 86 w 135"/>
                  <a:gd name="T11" fmla="*/ 31 h 54"/>
                  <a:gd name="T12" fmla="*/ 29 w 135"/>
                  <a:gd name="T13" fmla="*/ 31 h 54"/>
                  <a:gd name="T14" fmla="*/ 29 w 135"/>
                  <a:gd name="T15" fmla="*/ 31 h 54"/>
                  <a:gd name="T16" fmla="*/ 0 w 135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54">
                    <a:moveTo>
                      <a:pt x="0" y="18"/>
                    </a:moveTo>
                    <a:lnTo>
                      <a:pt x="86" y="18"/>
                    </a:lnTo>
                    <a:lnTo>
                      <a:pt x="86" y="0"/>
                    </a:lnTo>
                    <a:lnTo>
                      <a:pt x="135" y="27"/>
                    </a:lnTo>
                    <a:lnTo>
                      <a:pt x="86" y="54"/>
                    </a:lnTo>
                    <a:lnTo>
                      <a:pt x="86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9" name="Freeform 66"/>
              <p:cNvSpPr>
                <a:spLocks/>
              </p:cNvSpPr>
              <p:nvPr/>
            </p:nvSpPr>
            <p:spPr bwMode="auto">
              <a:xfrm>
                <a:off x="4066" y="2545"/>
                <a:ext cx="142" cy="54"/>
              </a:xfrm>
              <a:custGeom>
                <a:avLst/>
                <a:gdLst>
                  <a:gd name="T0" fmla="*/ 142 w 142"/>
                  <a:gd name="T1" fmla="*/ 31 h 54"/>
                  <a:gd name="T2" fmla="*/ 50 w 142"/>
                  <a:gd name="T3" fmla="*/ 31 h 54"/>
                  <a:gd name="T4" fmla="*/ 50 w 142"/>
                  <a:gd name="T5" fmla="*/ 54 h 54"/>
                  <a:gd name="T6" fmla="*/ 0 w 142"/>
                  <a:gd name="T7" fmla="*/ 27 h 54"/>
                  <a:gd name="T8" fmla="*/ 50 w 142"/>
                  <a:gd name="T9" fmla="*/ 0 h 54"/>
                  <a:gd name="T10" fmla="*/ 50 w 142"/>
                  <a:gd name="T11" fmla="*/ 18 h 54"/>
                  <a:gd name="T12" fmla="*/ 106 w 142"/>
                  <a:gd name="T13" fmla="*/ 18 h 54"/>
                  <a:gd name="T14" fmla="*/ 106 w 142"/>
                  <a:gd name="T15" fmla="*/ 18 h 54"/>
                  <a:gd name="T16" fmla="*/ 142 w 142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54">
                    <a:moveTo>
                      <a:pt x="142" y="31"/>
                    </a:moveTo>
                    <a:lnTo>
                      <a:pt x="50" y="31"/>
                    </a:lnTo>
                    <a:lnTo>
                      <a:pt x="50" y="54"/>
                    </a:lnTo>
                    <a:lnTo>
                      <a:pt x="0" y="27"/>
                    </a:lnTo>
                    <a:lnTo>
                      <a:pt x="50" y="0"/>
                    </a:lnTo>
                    <a:lnTo>
                      <a:pt x="50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42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0" name="Freeform 67"/>
              <p:cNvSpPr>
                <a:spLocks/>
              </p:cNvSpPr>
              <p:nvPr/>
            </p:nvSpPr>
            <p:spPr bwMode="auto">
              <a:xfrm>
                <a:off x="4066" y="2545"/>
                <a:ext cx="142" cy="54"/>
              </a:xfrm>
              <a:custGeom>
                <a:avLst/>
                <a:gdLst>
                  <a:gd name="T0" fmla="*/ 142 w 142"/>
                  <a:gd name="T1" fmla="*/ 31 h 54"/>
                  <a:gd name="T2" fmla="*/ 50 w 142"/>
                  <a:gd name="T3" fmla="*/ 31 h 54"/>
                  <a:gd name="T4" fmla="*/ 50 w 142"/>
                  <a:gd name="T5" fmla="*/ 54 h 54"/>
                  <a:gd name="T6" fmla="*/ 0 w 142"/>
                  <a:gd name="T7" fmla="*/ 27 h 54"/>
                  <a:gd name="T8" fmla="*/ 50 w 142"/>
                  <a:gd name="T9" fmla="*/ 0 h 54"/>
                  <a:gd name="T10" fmla="*/ 50 w 142"/>
                  <a:gd name="T11" fmla="*/ 18 h 54"/>
                  <a:gd name="T12" fmla="*/ 106 w 142"/>
                  <a:gd name="T13" fmla="*/ 18 h 54"/>
                  <a:gd name="T14" fmla="*/ 142 w 142"/>
                  <a:gd name="T15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54">
                    <a:moveTo>
                      <a:pt x="142" y="31"/>
                    </a:moveTo>
                    <a:lnTo>
                      <a:pt x="50" y="31"/>
                    </a:lnTo>
                    <a:lnTo>
                      <a:pt x="50" y="54"/>
                    </a:lnTo>
                    <a:lnTo>
                      <a:pt x="0" y="27"/>
                    </a:lnTo>
                    <a:lnTo>
                      <a:pt x="50" y="0"/>
                    </a:lnTo>
                    <a:lnTo>
                      <a:pt x="50" y="18"/>
                    </a:lnTo>
                    <a:lnTo>
                      <a:pt x="106" y="18"/>
                    </a:lnTo>
                    <a:lnTo>
                      <a:pt x="142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1" name="Freeform 68"/>
              <p:cNvSpPr>
                <a:spLocks/>
              </p:cNvSpPr>
              <p:nvPr/>
            </p:nvSpPr>
            <p:spPr bwMode="auto">
              <a:xfrm>
                <a:off x="4208" y="2531"/>
                <a:ext cx="64" cy="50"/>
              </a:xfrm>
              <a:custGeom>
                <a:avLst/>
                <a:gdLst>
                  <a:gd name="T0" fmla="*/ 0 w 64"/>
                  <a:gd name="T1" fmla="*/ 50 h 50"/>
                  <a:gd name="T2" fmla="*/ 0 w 64"/>
                  <a:gd name="T3" fmla="*/ 50 h 50"/>
                  <a:gd name="T4" fmla="*/ 7 w 64"/>
                  <a:gd name="T5" fmla="*/ 50 h 50"/>
                  <a:gd name="T6" fmla="*/ 14 w 64"/>
                  <a:gd name="T7" fmla="*/ 45 h 50"/>
                  <a:gd name="T8" fmla="*/ 21 w 64"/>
                  <a:gd name="T9" fmla="*/ 45 h 50"/>
                  <a:gd name="T10" fmla="*/ 21 w 64"/>
                  <a:gd name="T11" fmla="*/ 45 h 50"/>
                  <a:gd name="T12" fmla="*/ 29 w 64"/>
                  <a:gd name="T13" fmla="*/ 41 h 50"/>
                  <a:gd name="T14" fmla="*/ 36 w 64"/>
                  <a:gd name="T15" fmla="*/ 41 h 50"/>
                  <a:gd name="T16" fmla="*/ 43 w 64"/>
                  <a:gd name="T17" fmla="*/ 36 h 50"/>
                  <a:gd name="T18" fmla="*/ 43 w 64"/>
                  <a:gd name="T19" fmla="*/ 36 h 50"/>
                  <a:gd name="T20" fmla="*/ 50 w 64"/>
                  <a:gd name="T21" fmla="*/ 32 h 50"/>
                  <a:gd name="T22" fmla="*/ 57 w 64"/>
                  <a:gd name="T23" fmla="*/ 27 h 50"/>
                  <a:gd name="T24" fmla="*/ 57 w 64"/>
                  <a:gd name="T25" fmla="*/ 23 h 50"/>
                  <a:gd name="T26" fmla="*/ 57 w 64"/>
                  <a:gd name="T27" fmla="*/ 18 h 50"/>
                  <a:gd name="T28" fmla="*/ 64 w 64"/>
                  <a:gd name="T29" fmla="*/ 14 h 50"/>
                  <a:gd name="T30" fmla="*/ 64 w 64"/>
                  <a:gd name="T31" fmla="*/ 9 h 50"/>
                  <a:gd name="T32" fmla="*/ 64 w 64"/>
                  <a:gd name="T33" fmla="*/ 5 h 50"/>
                  <a:gd name="T34" fmla="*/ 64 w 64"/>
                  <a:gd name="T35" fmla="*/ 0 h 50"/>
                  <a:gd name="T36" fmla="*/ 50 w 64"/>
                  <a:gd name="T37" fmla="*/ 0 h 50"/>
                  <a:gd name="T38" fmla="*/ 50 w 64"/>
                  <a:gd name="T39" fmla="*/ 5 h 50"/>
                  <a:gd name="T40" fmla="*/ 50 w 64"/>
                  <a:gd name="T41" fmla="*/ 9 h 50"/>
                  <a:gd name="T42" fmla="*/ 50 w 64"/>
                  <a:gd name="T43" fmla="*/ 14 h 50"/>
                  <a:gd name="T44" fmla="*/ 43 w 64"/>
                  <a:gd name="T45" fmla="*/ 14 h 50"/>
                  <a:gd name="T46" fmla="*/ 43 w 64"/>
                  <a:gd name="T47" fmla="*/ 18 h 50"/>
                  <a:gd name="T48" fmla="*/ 43 w 64"/>
                  <a:gd name="T49" fmla="*/ 23 h 50"/>
                  <a:gd name="T50" fmla="*/ 36 w 64"/>
                  <a:gd name="T51" fmla="*/ 23 h 50"/>
                  <a:gd name="T52" fmla="*/ 36 w 64"/>
                  <a:gd name="T53" fmla="*/ 27 h 50"/>
                  <a:gd name="T54" fmla="*/ 29 w 64"/>
                  <a:gd name="T55" fmla="*/ 27 h 50"/>
                  <a:gd name="T56" fmla="*/ 29 w 64"/>
                  <a:gd name="T57" fmla="*/ 32 h 50"/>
                  <a:gd name="T58" fmla="*/ 21 w 64"/>
                  <a:gd name="T59" fmla="*/ 32 h 50"/>
                  <a:gd name="T60" fmla="*/ 14 w 64"/>
                  <a:gd name="T61" fmla="*/ 36 h 50"/>
                  <a:gd name="T62" fmla="*/ 14 w 64"/>
                  <a:gd name="T63" fmla="*/ 36 h 50"/>
                  <a:gd name="T64" fmla="*/ 7 w 64"/>
                  <a:gd name="T65" fmla="*/ 36 h 50"/>
                  <a:gd name="T66" fmla="*/ 0 w 64"/>
                  <a:gd name="T67" fmla="*/ 36 h 50"/>
                  <a:gd name="T68" fmla="*/ 0 w 64"/>
                  <a:gd name="T69" fmla="*/ 36 h 50"/>
                  <a:gd name="T70" fmla="*/ 0 w 64"/>
                  <a:gd name="T71" fmla="*/ 36 h 50"/>
                  <a:gd name="T72" fmla="*/ 0 w 64"/>
                  <a:gd name="T7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50">
                    <a:moveTo>
                      <a:pt x="0" y="50"/>
                    </a:moveTo>
                    <a:lnTo>
                      <a:pt x="0" y="50"/>
                    </a:lnTo>
                    <a:lnTo>
                      <a:pt x="7" y="50"/>
                    </a:lnTo>
                    <a:lnTo>
                      <a:pt x="14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29" y="41"/>
                    </a:lnTo>
                    <a:lnTo>
                      <a:pt x="36" y="41"/>
                    </a:lnTo>
                    <a:lnTo>
                      <a:pt x="43" y="36"/>
                    </a:lnTo>
                    <a:lnTo>
                      <a:pt x="43" y="36"/>
                    </a:lnTo>
                    <a:lnTo>
                      <a:pt x="50" y="32"/>
                    </a:lnTo>
                    <a:lnTo>
                      <a:pt x="57" y="27"/>
                    </a:lnTo>
                    <a:lnTo>
                      <a:pt x="57" y="23"/>
                    </a:lnTo>
                    <a:lnTo>
                      <a:pt x="57" y="18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43" y="18"/>
                    </a:lnTo>
                    <a:lnTo>
                      <a:pt x="43" y="23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1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2" name="Freeform 69"/>
              <p:cNvSpPr>
                <a:spLocks/>
              </p:cNvSpPr>
              <p:nvPr/>
            </p:nvSpPr>
            <p:spPr bwMode="auto">
              <a:xfrm>
                <a:off x="4137" y="2531"/>
                <a:ext cx="71" cy="50"/>
              </a:xfrm>
              <a:custGeom>
                <a:avLst/>
                <a:gdLst>
                  <a:gd name="T0" fmla="*/ 0 w 71"/>
                  <a:gd name="T1" fmla="*/ 0 h 50"/>
                  <a:gd name="T2" fmla="*/ 0 w 71"/>
                  <a:gd name="T3" fmla="*/ 0 h 50"/>
                  <a:gd name="T4" fmla="*/ 0 w 71"/>
                  <a:gd name="T5" fmla="*/ 5 h 50"/>
                  <a:gd name="T6" fmla="*/ 0 w 71"/>
                  <a:gd name="T7" fmla="*/ 9 h 50"/>
                  <a:gd name="T8" fmla="*/ 0 w 71"/>
                  <a:gd name="T9" fmla="*/ 14 h 50"/>
                  <a:gd name="T10" fmla="*/ 7 w 71"/>
                  <a:gd name="T11" fmla="*/ 18 h 50"/>
                  <a:gd name="T12" fmla="*/ 7 w 71"/>
                  <a:gd name="T13" fmla="*/ 23 h 50"/>
                  <a:gd name="T14" fmla="*/ 14 w 71"/>
                  <a:gd name="T15" fmla="*/ 27 h 50"/>
                  <a:gd name="T16" fmla="*/ 14 w 71"/>
                  <a:gd name="T17" fmla="*/ 32 h 50"/>
                  <a:gd name="T18" fmla="*/ 21 w 71"/>
                  <a:gd name="T19" fmla="*/ 36 h 50"/>
                  <a:gd name="T20" fmla="*/ 28 w 71"/>
                  <a:gd name="T21" fmla="*/ 36 h 50"/>
                  <a:gd name="T22" fmla="*/ 28 w 71"/>
                  <a:gd name="T23" fmla="*/ 41 h 50"/>
                  <a:gd name="T24" fmla="*/ 35 w 71"/>
                  <a:gd name="T25" fmla="*/ 41 h 50"/>
                  <a:gd name="T26" fmla="*/ 43 w 71"/>
                  <a:gd name="T27" fmla="*/ 45 h 50"/>
                  <a:gd name="T28" fmla="*/ 50 w 71"/>
                  <a:gd name="T29" fmla="*/ 45 h 50"/>
                  <a:gd name="T30" fmla="*/ 57 w 71"/>
                  <a:gd name="T31" fmla="*/ 45 h 50"/>
                  <a:gd name="T32" fmla="*/ 64 w 71"/>
                  <a:gd name="T33" fmla="*/ 50 h 50"/>
                  <a:gd name="T34" fmla="*/ 71 w 71"/>
                  <a:gd name="T35" fmla="*/ 50 h 50"/>
                  <a:gd name="T36" fmla="*/ 71 w 71"/>
                  <a:gd name="T37" fmla="*/ 36 h 50"/>
                  <a:gd name="T38" fmla="*/ 64 w 71"/>
                  <a:gd name="T39" fmla="*/ 36 h 50"/>
                  <a:gd name="T40" fmla="*/ 57 w 71"/>
                  <a:gd name="T41" fmla="*/ 36 h 50"/>
                  <a:gd name="T42" fmla="*/ 57 w 71"/>
                  <a:gd name="T43" fmla="*/ 36 h 50"/>
                  <a:gd name="T44" fmla="*/ 50 w 71"/>
                  <a:gd name="T45" fmla="*/ 36 h 50"/>
                  <a:gd name="T46" fmla="*/ 43 w 71"/>
                  <a:gd name="T47" fmla="*/ 32 h 50"/>
                  <a:gd name="T48" fmla="*/ 43 w 71"/>
                  <a:gd name="T49" fmla="*/ 32 h 50"/>
                  <a:gd name="T50" fmla="*/ 35 w 71"/>
                  <a:gd name="T51" fmla="*/ 27 h 50"/>
                  <a:gd name="T52" fmla="*/ 35 w 71"/>
                  <a:gd name="T53" fmla="*/ 27 h 50"/>
                  <a:gd name="T54" fmla="*/ 28 w 71"/>
                  <a:gd name="T55" fmla="*/ 23 h 50"/>
                  <a:gd name="T56" fmla="*/ 28 w 71"/>
                  <a:gd name="T57" fmla="*/ 23 h 50"/>
                  <a:gd name="T58" fmla="*/ 21 w 71"/>
                  <a:gd name="T59" fmla="*/ 18 h 50"/>
                  <a:gd name="T60" fmla="*/ 21 w 71"/>
                  <a:gd name="T61" fmla="*/ 14 h 50"/>
                  <a:gd name="T62" fmla="*/ 21 w 71"/>
                  <a:gd name="T63" fmla="*/ 14 h 50"/>
                  <a:gd name="T64" fmla="*/ 21 w 71"/>
                  <a:gd name="T65" fmla="*/ 9 h 50"/>
                  <a:gd name="T66" fmla="*/ 14 w 71"/>
                  <a:gd name="T67" fmla="*/ 5 h 50"/>
                  <a:gd name="T68" fmla="*/ 14 w 71"/>
                  <a:gd name="T69" fmla="*/ 0 h 50"/>
                  <a:gd name="T70" fmla="*/ 14 w 71"/>
                  <a:gd name="T71" fmla="*/ 0 h 50"/>
                  <a:gd name="T72" fmla="*/ 0 w 71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23"/>
                    </a:lnTo>
                    <a:lnTo>
                      <a:pt x="14" y="27"/>
                    </a:lnTo>
                    <a:lnTo>
                      <a:pt x="14" y="32"/>
                    </a:lnTo>
                    <a:lnTo>
                      <a:pt x="21" y="36"/>
                    </a:lnTo>
                    <a:lnTo>
                      <a:pt x="28" y="36"/>
                    </a:lnTo>
                    <a:lnTo>
                      <a:pt x="28" y="41"/>
                    </a:lnTo>
                    <a:lnTo>
                      <a:pt x="35" y="41"/>
                    </a:lnTo>
                    <a:lnTo>
                      <a:pt x="43" y="45"/>
                    </a:lnTo>
                    <a:lnTo>
                      <a:pt x="50" y="45"/>
                    </a:lnTo>
                    <a:lnTo>
                      <a:pt x="57" y="45"/>
                    </a:lnTo>
                    <a:lnTo>
                      <a:pt x="64" y="50"/>
                    </a:lnTo>
                    <a:lnTo>
                      <a:pt x="71" y="50"/>
                    </a:lnTo>
                    <a:lnTo>
                      <a:pt x="71" y="36"/>
                    </a:lnTo>
                    <a:lnTo>
                      <a:pt x="64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1" y="18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3" name="Freeform 70"/>
              <p:cNvSpPr>
                <a:spLocks/>
              </p:cNvSpPr>
              <p:nvPr/>
            </p:nvSpPr>
            <p:spPr bwMode="auto">
              <a:xfrm>
                <a:off x="4137" y="2486"/>
                <a:ext cx="71" cy="45"/>
              </a:xfrm>
              <a:custGeom>
                <a:avLst/>
                <a:gdLst>
                  <a:gd name="T0" fmla="*/ 71 w 71"/>
                  <a:gd name="T1" fmla="*/ 0 h 45"/>
                  <a:gd name="T2" fmla="*/ 71 w 71"/>
                  <a:gd name="T3" fmla="*/ 0 h 45"/>
                  <a:gd name="T4" fmla="*/ 64 w 71"/>
                  <a:gd name="T5" fmla="*/ 0 h 45"/>
                  <a:gd name="T6" fmla="*/ 57 w 71"/>
                  <a:gd name="T7" fmla="*/ 0 h 45"/>
                  <a:gd name="T8" fmla="*/ 50 w 71"/>
                  <a:gd name="T9" fmla="*/ 4 h 45"/>
                  <a:gd name="T10" fmla="*/ 43 w 71"/>
                  <a:gd name="T11" fmla="*/ 4 h 45"/>
                  <a:gd name="T12" fmla="*/ 35 w 71"/>
                  <a:gd name="T13" fmla="*/ 9 h 45"/>
                  <a:gd name="T14" fmla="*/ 28 w 71"/>
                  <a:gd name="T15" fmla="*/ 9 h 45"/>
                  <a:gd name="T16" fmla="*/ 28 w 71"/>
                  <a:gd name="T17" fmla="*/ 13 h 45"/>
                  <a:gd name="T18" fmla="*/ 21 w 71"/>
                  <a:gd name="T19" fmla="*/ 13 h 45"/>
                  <a:gd name="T20" fmla="*/ 14 w 71"/>
                  <a:gd name="T21" fmla="*/ 18 h 45"/>
                  <a:gd name="T22" fmla="*/ 14 w 71"/>
                  <a:gd name="T23" fmla="*/ 23 h 45"/>
                  <a:gd name="T24" fmla="*/ 7 w 71"/>
                  <a:gd name="T25" fmla="*/ 27 h 45"/>
                  <a:gd name="T26" fmla="*/ 7 w 71"/>
                  <a:gd name="T27" fmla="*/ 27 h 45"/>
                  <a:gd name="T28" fmla="*/ 0 w 71"/>
                  <a:gd name="T29" fmla="*/ 32 h 45"/>
                  <a:gd name="T30" fmla="*/ 0 w 71"/>
                  <a:gd name="T31" fmla="*/ 36 h 45"/>
                  <a:gd name="T32" fmla="*/ 0 w 71"/>
                  <a:gd name="T33" fmla="*/ 41 h 45"/>
                  <a:gd name="T34" fmla="*/ 0 w 71"/>
                  <a:gd name="T35" fmla="*/ 45 h 45"/>
                  <a:gd name="T36" fmla="*/ 14 w 71"/>
                  <a:gd name="T37" fmla="*/ 45 h 45"/>
                  <a:gd name="T38" fmla="*/ 14 w 71"/>
                  <a:gd name="T39" fmla="*/ 45 h 45"/>
                  <a:gd name="T40" fmla="*/ 21 w 71"/>
                  <a:gd name="T41" fmla="*/ 41 h 45"/>
                  <a:gd name="T42" fmla="*/ 21 w 71"/>
                  <a:gd name="T43" fmla="*/ 36 h 45"/>
                  <a:gd name="T44" fmla="*/ 21 w 71"/>
                  <a:gd name="T45" fmla="*/ 32 h 45"/>
                  <a:gd name="T46" fmla="*/ 21 w 71"/>
                  <a:gd name="T47" fmla="*/ 32 h 45"/>
                  <a:gd name="T48" fmla="*/ 28 w 71"/>
                  <a:gd name="T49" fmla="*/ 27 h 45"/>
                  <a:gd name="T50" fmla="*/ 28 w 71"/>
                  <a:gd name="T51" fmla="*/ 27 h 45"/>
                  <a:gd name="T52" fmla="*/ 35 w 71"/>
                  <a:gd name="T53" fmla="*/ 23 h 45"/>
                  <a:gd name="T54" fmla="*/ 35 w 71"/>
                  <a:gd name="T55" fmla="*/ 18 h 45"/>
                  <a:gd name="T56" fmla="*/ 43 w 71"/>
                  <a:gd name="T57" fmla="*/ 18 h 45"/>
                  <a:gd name="T58" fmla="*/ 43 w 71"/>
                  <a:gd name="T59" fmla="*/ 18 h 45"/>
                  <a:gd name="T60" fmla="*/ 50 w 71"/>
                  <a:gd name="T61" fmla="*/ 13 h 45"/>
                  <a:gd name="T62" fmla="*/ 57 w 71"/>
                  <a:gd name="T63" fmla="*/ 13 h 45"/>
                  <a:gd name="T64" fmla="*/ 57 w 71"/>
                  <a:gd name="T65" fmla="*/ 13 h 45"/>
                  <a:gd name="T66" fmla="*/ 64 w 71"/>
                  <a:gd name="T67" fmla="*/ 13 h 45"/>
                  <a:gd name="T68" fmla="*/ 71 w 71"/>
                  <a:gd name="T69" fmla="*/ 13 h 45"/>
                  <a:gd name="T70" fmla="*/ 71 w 71"/>
                  <a:gd name="T71" fmla="*/ 13 h 45"/>
                  <a:gd name="T72" fmla="*/ 71 w 71"/>
                  <a:gd name="T7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45">
                    <a:moveTo>
                      <a:pt x="71" y="0"/>
                    </a:move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3" y="4"/>
                    </a:lnTo>
                    <a:lnTo>
                      <a:pt x="35" y="9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1" y="13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21" y="41"/>
                    </a:lnTo>
                    <a:lnTo>
                      <a:pt x="21" y="36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50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64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4" name="Freeform 71"/>
              <p:cNvSpPr>
                <a:spLocks/>
              </p:cNvSpPr>
              <p:nvPr/>
            </p:nvSpPr>
            <p:spPr bwMode="auto">
              <a:xfrm>
                <a:off x="4208" y="2486"/>
                <a:ext cx="64" cy="45"/>
              </a:xfrm>
              <a:custGeom>
                <a:avLst/>
                <a:gdLst>
                  <a:gd name="T0" fmla="*/ 64 w 64"/>
                  <a:gd name="T1" fmla="*/ 45 h 45"/>
                  <a:gd name="T2" fmla="*/ 64 w 64"/>
                  <a:gd name="T3" fmla="*/ 45 h 45"/>
                  <a:gd name="T4" fmla="*/ 64 w 64"/>
                  <a:gd name="T5" fmla="*/ 41 h 45"/>
                  <a:gd name="T6" fmla="*/ 64 w 64"/>
                  <a:gd name="T7" fmla="*/ 36 h 45"/>
                  <a:gd name="T8" fmla="*/ 64 w 64"/>
                  <a:gd name="T9" fmla="*/ 32 h 45"/>
                  <a:gd name="T10" fmla="*/ 57 w 64"/>
                  <a:gd name="T11" fmla="*/ 27 h 45"/>
                  <a:gd name="T12" fmla="*/ 57 w 64"/>
                  <a:gd name="T13" fmla="*/ 27 h 45"/>
                  <a:gd name="T14" fmla="*/ 57 w 64"/>
                  <a:gd name="T15" fmla="*/ 23 h 45"/>
                  <a:gd name="T16" fmla="*/ 50 w 64"/>
                  <a:gd name="T17" fmla="*/ 18 h 45"/>
                  <a:gd name="T18" fmla="*/ 43 w 64"/>
                  <a:gd name="T19" fmla="*/ 13 h 45"/>
                  <a:gd name="T20" fmla="*/ 43 w 64"/>
                  <a:gd name="T21" fmla="*/ 13 h 45"/>
                  <a:gd name="T22" fmla="*/ 36 w 64"/>
                  <a:gd name="T23" fmla="*/ 9 h 45"/>
                  <a:gd name="T24" fmla="*/ 29 w 64"/>
                  <a:gd name="T25" fmla="*/ 9 h 45"/>
                  <a:gd name="T26" fmla="*/ 21 w 64"/>
                  <a:gd name="T27" fmla="*/ 4 h 45"/>
                  <a:gd name="T28" fmla="*/ 21 w 64"/>
                  <a:gd name="T29" fmla="*/ 4 h 45"/>
                  <a:gd name="T30" fmla="*/ 14 w 64"/>
                  <a:gd name="T31" fmla="*/ 0 h 45"/>
                  <a:gd name="T32" fmla="*/ 7 w 64"/>
                  <a:gd name="T33" fmla="*/ 0 h 45"/>
                  <a:gd name="T34" fmla="*/ 0 w 64"/>
                  <a:gd name="T35" fmla="*/ 0 h 45"/>
                  <a:gd name="T36" fmla="*/ 0 w 64"/>
                  <a:gd name="T37" fmla="*/ 13 h 45"/>
                  <a:gd name="T38" fmla="*/ 0 w 64"/>
                  <a:gd name="T39" fmla="*/ 13 h 45"/>
                  <a:gd name="T40" fmla="*/ 7 w 64"/>
                  <a:gd name="T41" fmla="*/ 13 h 45"/>
                  <a:gd name="T42" fmla="*/ 14 w 64"/>
                  <a:gd name="T43" fmla="*/ 13 h 45"/>
                  <a:gd name="T44" fmla="*/ 14 w 64"/>
                  <a:gd name="T45" fmla="*/ 13 h 45"/>
                  <a:gd name="T46" fmla="*/ 21 w 64"/>
                  <a:gd name="T47" fmla="*/ 18 h 45"/>
                  <a:gd name="T48" fmla="*/ 29 w 64"/>
                  <a:gd name="T49" fmla="*/ 18 h 45"/>
                  <a:gd name="T50" fmla="*/ 29 w 64"/>
                  <a:gd name="T51" fmla="*/ 18 h 45"/>
                  <a:gd name="T52" fmla="*/ 36 w 64"/>
                  <a:gd name="T53" fmla="*/ 23 h 45"/>
                  <a:gd name="T54" fmla="*/ 36 w 64"/>
                  <a:gd name="T55" fmla="*/ 27 h 45"/>
                  <a:gd name="T56" fmla="*/ 43 w 64"/>
                  <a:gd name="T57" fmla="*/ 27 h 45"/>
                  <a:gd name="T58" fmla="*/ 43 w 64"/>
                  <a:gd name="T59" fmla="*/ 32 h 45"/>
                  <a:gd name="T60" fmla="*/ 43 w 64"/>
                  <a:gd name="T61" fmla="*/ 32 h 45"/>
                  <a:gd name="T62" fmla="*/ 50 w 64"/>
                  <a:gd name="T63" fmla="*/ 36 h 45"/>
                  <a:gd name="T64" fmla="*/ 50 w 64"/>
                  <a:gd name="T65" fmla="*/ 41 h 45"/>
                  <a:gd name="T66" fmla="*/ 50 w 64"/>
                  <a:gd name="T67" fmla="*/ 45 h 45"/>
                  <a:gd name="T68" fmla="*/ 50 w 64"/>
                  <a:gd name="T69" fmla="*/ 45 h 45"/>
                  <a:gd name="T70" fmla="*/ 50 w 64"/>
                  <a:gd name="T71" fmla="*/ 45 h 45"/>
                  <a:gd name="T72" fmla="*/ 64 w 64"/>
                  <a:gd name="T7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45">
                    <a:moveTo>
                      <a:pt x="64" y="45"/>
                    </a:moveTo>
                    <a:lnTo>
                      <a:pt x="64" y="45"/>
                    </a:lnTo>
                    <a:lnTo>
                      <a:pt x="64" y="41"/>
                    </a:lnTo>
                    <a:lnTo>
                      <a:pt x="64" y="36"/>
                    </a:lnTo>
                    <a:lnTo>
                      <a:pt x="64" y="32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3"/>
                    </a:lnTo>
                    <a:lnTo>
                      <a:pt x="50" y="18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36" y="9"/>
                    </a:lnTo>
                    <a:lnTo>
                      <a:pt x="29" y="9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43" y="27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50" y="36"/>
                    </a:lnTo>
                    <a:lnTo>
                      <a:pt x="50" y="41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5" name="Freeform 72"/>
              <p:cNvSpPr>
                <a:spLocks/>
              </p:cNvSpPr>
              <p:nvPr/>
            </p:nvSpPr>
            <p:spPr bwMode="auto">
              <a:xfrm>
                <a:off x="4158" y="2509"/>
                <a:ext cx="86" cy="45"/>
              </a:xfrm>
              <a:custGeom>
                <a:avLst/>
                <a:gdLst>
                  <a:gd name="T0" fmla="*/ 0 w 86"/>
                  <a:gd name="T1" fmla="*/ 31 h 45"/>
                  <a:gd name="T2" fmla="*/ 0 w 86"/>
                  <a:gd name="T3" fmla="*/ 45 h 45"/>
                  <a:gd name="T4" fmla="*/ 7 w 86"/>
                  <a:gd name="T5" fmla="*/ 45 h 45"/>
                  <a:gd name="T6" fmla="*/ 29 w 86"/>
                  <a:gd name="T7" fmla="*/ 31 h 45"/>
                  <a:gd name="T8" fmla="*/ 22 w 86"/>
                  <a:gd name="T9" fmla="*/ 27 h 45"/>
                  <a:gd name="T10" fmla="*/ 22 w 86"/>
                  <a:gd name="T11" fmla="*/ 27 h 45"/>
                  <a:gd name="T12" fmla="*/ 22 w 86"/>
                  <a:gd name="T13" fmla="*/ 27 h 45"/>
                  <a:gd name="T14" fmla="*/ 22 w 86"/>
                  <a:gd name="T15" fmla="*/ 22 h 45"/>
                  <a:gd name="T16" fmla="*/ 22 w 86"/>
                  <a:gd name="T17" fmla="*/ 22 h 45"/>
                  <a:gd name="T18" fmla="*/ 22 w 86"/>
                  <a:gd name="T19" fmla="*/ 22 h 45"/>
                  <a:gd name="T20" fmla="*/ 22 w 86"/>
                  <a:gd name="T21" fmla="*/ 22 h 45"/>
                  <a:gd name="T22" fmla="*/ 22 w 86"/>
                  <a:gd name="T23" fmla="*/ 22 h 45"/>
                  <a:gd name="T24" fmla="*/ 22 w 86"/>
                  <a:gd name="T25" fmla="*/ 22 h 45"/>
                  <a:gd name="T26" fmla="*/ 50 w 86"/>
                  <a:gd name="T27" fmla="*/ 13 h 45"/>
                  <a:gd name="T28" fmla="*/ 50 w 86"/>
                  <a:gd name="T29" fmla="*/ 13 h 45"/>
                  <a:gd name="T30" fmla="*/ 50 w 86"/>
                  <a:gd name="T31" fmla="*/ 13 h 45"/>
                  <a:gd name="T32" fmla="*/ 50 w 86"/>
                  <a:gd name="T33" fmla="*/ 13 h 45"/>
                  <a:gd name="T34" fmla="*/ 50 w 86"/>
                  <a:gd name="T35" fmla="*/ 9 h 45"/>
                  <a:gd name="T36" fmla="*/ 50 w 86"/>
                  <a:gd name="T37" fmla="*/ 13 h 45"/>
                  <a:gd name="T38" fmla="*/ 50 w 86"/>
                  <a:gd name="T39" fmla="*/ 13 h 45"/>
                  <a:gd name="T40" fmla="*/ 50 w 86"/>
                  <a:gd name="T41" fmla="*/ 13 h 45"/>
                  <a:gd name="T42" fmla="*/ 57 w 86"/>
                  <a:gd name="T43" fmla="*/ 13 h 45"/>
                  <a:gd name="T44" fmla="*/ 57 w 86"/>
                  <a:gd name="T45" fmla="*/ 13 h 45"/>
                  <a:gd name="T46" fmla="*/ 57 w 86"/>
                  <a:gd name="T47" fmla="*/ 13 h 45"/>
                  <a:gd name="T48" fmla="*/ 64 w 86"/>
                  <a:gd name="T49" fmla="*/ 18 h 45"/>
                  <a:gd name="T50" fmla="*/ 86 w 86"/>
                  <a:gd name="T51" fmla="*/ 13 h 45"/>
                  <a:gd name="T52" fmla="*/ 86 w 86"/>
                  <a:gd name="T53" fmla="*/ 9 h 45"/>
                  <a:gd name="T54" fmla="*/ 71 w 86"/>
                  <a:gd name="T55" fmla="*/ 0 h 45"/>
                  <a:gd name="T56" fmla="*/ 71 w 86"/>
                  <a:gd name="T57" fmla="*/ 0 h 45"/>
                  <a:gd name="T58" fmla="*/ 64 w 86"/>
                  <a:gd name="T59" fmla="*/ 4 h 45"/>
                  <a:gd name="T60" fmla="*/ 64 w 86"/>
                  <a:gd name="T61" fmla="*/ 4 h 45"/>
                  <a:gd name="T62" fmla="*/ 57 w 86"/>
                  <a:gd name="T63" fmla="*/ 4 h 45"/>
                  <a:gd name="T64" fmla="*/ 50 w 86"/>
                  <a:gd name="T65" fmla="*/ 4 h 45"/>
                  <a:gd name="T66" fmla="*/ 43 w 86"/>
                  <a:gd name="T67" fmla="*/ 9 h 45"/>
                  <a:gd name="T68" fmla="*/ 43 w 86"/>
                  <a:gd name="T69" fmla="*/ 9 h 45"/>
                  <a:gd name="T70" fmla="*/ 36 w 86"/>
                  <a:gd name="T71" fmla="*/ 9 h 45"/>
                  <a:gd name="T72" fmla="*/ 36 w 86"/>
                  <a:gd name="T73" fmla="*/ 13 h 45"/>
                  <a:gd name="T74" fmla="*/ 29 w 86"/>
                  <a:gd name="T75" fmla="*/ 13 h 45"/>
                  <a:gd name="T76" fmla="*/ 29 w 86"/>
                  <a:gd name="T77" fmla="*/ 13 h 45"/>
                  <a:gd name="T78" fmla="*/ 22 w 86"/>
                  <a:gd name="T79" fmla="*/ 18 h 45"/>
                  <a:gd name="T80" fmla="*/ 22 w 86"/>
                  <a:gd name="T81" fmla="*/ 18 h 45"/>
                  <a:gd name="T82" fmla="*/ 14 w 86"/>
                  <a:gd name="T83" fmla="*/ 18 h 45"/>
                  <a:gd name="T84" fmla="*/ 14 w 86"/>
                  <a:gd name="T85" fmla="*/ 22 h 45"/>
                  <a:gd name="T86" fmla="*/ 7 w 86"/>
                  <a:gd name="T87" fmla="*/ 22 h 45"/>
                  <a:gd name="T88" fmla="*/ 7 w 86"/>
                  <a:gd name="T89" fmla="*/ 27 h 45"/>
                  <a:gd name="T90" fmla="*/ 7 w 86"/>
                  <a:gd name="T91" fmla="*/ 27 h 45"/>
                  <a:gd name="T92" fmla="*/ 0 w 86"/>
                  <a:gd name="T93" fmla="*/ 31 h 45"/>
                  <a:gd name="T94" fmla="*/ 0 w 86"/>
                  <a:gd name="T95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" h="45">
                    <a:moveTo>
                      <a:pt x="0" y="31"/>
                    </a:moveTo>
                    <a:lnTo>
                      <a:pt x="0" y="45"/>
                    </a:lnTo>
                    <a:lnTo>
                      <a:pt x="7" y="45"/>
                    </a:lnTo>
                    <a:lnTo>
                      <a:pt x="29" y="31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64" y="18"/>
                    </a:lnTo>
                    <a:lnTo>
                      <a:pt x="86" y="13"/>
                    </a:lnTo>
                    <a:lnTo>
                      <a:pt x="86" y="9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4"/>
                    </a:lnTo>
                    <a:lnTo>
                      <a:pt x="50" y="4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36" y="9"/>
                    </a:lnTo>
                    <a:lnTo>
                      <a:pt x="36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24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6" name="Freeform 73"/>
              <p:cNvSpPr>
                <a:spLocks/>
              </p:cNvSpPr>
              <p:nvPr/>
            </p:nvSpPr>
            <p:spPr bwMode="auto">
              <a:xfrm>
                <a:off x="4158" y="2513"/>
                <a:ext cx="93" cy="41"/>
              </a:xfrm>
              <a:custGeom>
                <a:avLst/>
                <a:gdLst>
                  <a:gd name="T0" fmla="*/ 0 w 93"/>
                  <a:gd name="T1" fmla="*/ 27 h 41"/>
                  <a:gd name="T2" fmla="*/ 7 w 93"/>
                  <a:gd name="T3" fmla="*/ 41 h 41"/>
                  <a:gd name="T4" fmla="*/ 14 w 93"/>
                  <a:gd name="T5" fmla="*/ 41 h 41"/>
                  <a:gd name="T6" fmla="*/ 29 w 93"/>
                  <a:gd name="T7" fmla="*/ 27 h 41"/>
                  <a:gd name="T8" fmla="*/ 22 w 93"/>
                  <a:gd name="T9" fmla="*/ 23 h 41"/>
                  <a:gd name="T10" fmla="*/ 22 w 93"/>
                  <a:gd name="T11" fmla="*/ 23 h 41"/>
                  <a:gd name="T12" fmla="*/ 22 w 93"/>
                  <a:gd name="T13" fmla="*/ 23 h 41"/>
                  <a:gd name="T14" fmla="*/ 22 w 93"/>
                  <a:gd name="T15" fmla="*/ 23 h 41"/>
                  <a:gd name="T16" fmla="*/ 22 w 93"/>
                  <a:gd name="T17" fmla="*/ 23 h 41"/>
                  <a:gd name="T18" fmla="*/ 22 w 93"/>
                  <a:gd name="T19" fmla="*/ 18 h 41"/>
                  <a:gd name="T20" fmla="*/ 29 w 93"/>
                  <a:gd name="T21" fmla="*/ 18 h 41"/>
                  <a:gd name="T22" fmla="*/ 29 w 93"/>
                  <a:gd name="T23" fmla="*/ 18 h 41"/>
                  <a:gd name="T24" fmla="*/ 29 w 93"/>
                  <a:gd name="T25" fmla="*/ 18 h 41"/>
                  <a:gd name="T26" fmla="*/ 50 w 93"/>
                  <a:gd name="T27" fmla="*/ 9 h 41"/>
                  <a:gd name="T28" fmla="*/ 50 w 93"/>
                  <a:gd name="T29" fmla="*/ 9 h 41"/>
                  <a:gd name="T30" fmla="*/ 57 w 93"/>
                  <a:gd name="T31" fmla="*/ 9 h 41"/>
                  <a:gd name="T32" fmla="*/ 57 w 93"/>
                  <a:gd name="T33" fmla="*/ 9 h 41"/>
                  <a:gd name="T34" fmla="*/ 57 w 93"/>
                  <a:gd name="T35" fmla="*/ 9 h 41"/>
                  <a:gd name="T36" fmla="*/ 57 w 93"/>
                  <a:gd name="T37" fmla="*/ 9 h 41"/>
                  <a:gd name="T38" fmla="*/ 57 w 93"/>
                  <a:gd name="T39" fmla="*/ 9 h 41"/>
                  <a:gd name="T40" fmla="*/ 57 w 93"/>
                  <a:gd name="T41" fmla="*/ 9 h 41"/>
                  <a:gd name="T42" fmla="*/ 57 w 93"/>
                  <a:gd name="T43" fmla="*/ 9 h 41"/>
                  <a:gd name="T44" fmla="*/ 57 w 93"/>
                  <a:gd name="T45" fmla="*/ 9 h 41"/>
                  <a:gd name="T46" fmla="*/ 57 w 93"/>
                  <a:gd name="T47" fmla="*/ 9 h 41"/>
                  <a:gd name="T48" fmla="*/ 64 w 93"/>
                  <a:gd name="T49" fmla="*/ 14 h 41"/>
                  <a:gd name="T50" fmla="*/ 93 w 93"/>
                  <a:gd name="T51" fmla="*/ 9 h 41"/>
                  <a:gd name="T52" fmla="*/ 86 w 93"/>
                  <a:gd name="T53" fmla="*/ 5 h 41"/>
                  <a:gd name="T54" fmla="*/ 79 w 93"/>
                  <a:gd name="T55" fmla="*/ 0 h 41"/>
                  <a:gd name="T56" fmla="*/ 71 w 93"/>
                  <a:gd name="T57" fmla="*/ 0 h 41"/>
                  <a:gd name="T58" fmla="*/ 71 w 93"/>
                  <a:gd name="T59" fmla="*/ 0 h 41"/>
                  <a:gd name="T60" fmla="*/ 64 w 93"/>
                  <a:gd name="T61" fmla="*/ 0 h 41"/>
                  <a:gd name="T62" fmla="*/ 57 w 93"/>
                  <a:gd name="T63" fmla="*/ 0 h 41"/>
                  <a:gd name="T64" fmla="*/ 57 w 93"/>
                  <a:gd name="T65" fmla="*/ 5 h 41"/>
                  <a:gd name="T66" fmla="*/ 50 w 93"/>
                  <a:gd name="T67" fmla="*/ 5 h 41"/>
                  <a:gd name="T68" fmla="*/ 43 w 93"/>
                  <a:gd name="T69" fmla="*/ 5 h 41"/>
                  <a:gd name="T70" fmla="*/ 43 w 93"/>
                  <a:gd name="T71" fmla="*/ 9 h 41"/>
                  <a:gd name="T72" fmla="*/ 36 w 93"/>
                  <a:gd name="T73" fmla="*/ 9 h 41"/>
                  <a:gd name="T74" fmla="*/ 36 w 93"/>
                  <a:gd name="T75" fmla="*/ 9 h 41"/>
                  <a:gd name="T76" fmla="*/ 29 w 93"/>
                  <a:gd name="T77" fmla="*/ 14 h 41"/>
                  <a:gd name="T78" fmla="*/ 29 w 93"/>
                  <a:gd name="T79" fmla="*/ 14 h 41"/>
                  <a:gd name="T80" fmla="*/ 29 w 93"/>
                  <a:gd name="T81" fmla="*/ 14 h 41"/>
                  <a:gd name="T82" fmla="*/ 22 w 93"/>
                  <a:gd name="T83" fmla="*/ 14 h 41"/>
                  <a:gd name="T84" fmla="*/ 14 w 93"/>
                  <a:gd name="T85" fmla="*/ 18 h 41"/>
                  <a:gd name="T86" fmla="*/ 14 w 93"/>
                  <a:gd name="T87" fmla="*/ 18 h 41"/>
                  <a:gd name="T88" fmla="*/ 14 w 93"/>
                  <a:gd name="T89" fmla="*/ 23 h 41"/>
                  <a:gd name="T90" fmla="*/ 7 w 93"/>
                  <a:gd name="T91" fmla="*/ 23 h 41"/>
                  <a:gd name="T92" fmla="*/ 7 w 93"/>
                  <a:gd name="T93" fmla="*/ 27 h 41"/>
                  <a:gd name="T94" fmla="*/ 0 w 93"/>
                  <a:gd name="T9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41">
                    <a:moveTo>
                      <a:pt x="0" y="27"/>
                    </a:moveTo>
                    <a:lnTo>
                      <a:pt x="7" y="41"/>
                    </a:lnTo>
                    <a:lnTo>
                      <a:pt x="14" y="41"/>
                    </a:lnTo>
                    <a:lnTo>
                      <a:pt x="29" y="27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4" y="14"/>
                    </a:lnTo>
                    <a:lnTo>
                      <a:pt x="93" y="9"/>
                    </a:lnTo>
                    <a:lnTo>
                      <a:pt x="86" y="5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7" y="5"/>
                    </a:lnTo>
                    <a:lnTo>
                      <a:pt x="50" y="5"/>
                    </a:lnTo>
                    <a:lnTo>
                      <a:pt x="43" y="5"/>
                    </a:lnTo>
                    <a:lnTo>
                      <a:pt x="4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3"/>
                    </a:lnTo>
                    <a:lnTo>
                      <a:pt x="7" y="23"/>
                    </a:lnTo>
                    <a:lnTo>
                      <a:pt x="7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7" name="Rectangle 75"/>
            <p:cNvSpPr>
              <a:spLocks noChangeArrowheads="1"/>
            </p:cNvSpPr>
            <p:nvPr/>
          </p:nvSpPr>
          <p:spPr bwMode="auto">
            <a:xfrm>
              <a:off x="6546850" y="4183063"/>
              <a:ext cx="27251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5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LRU</a:t>
              </a:r>
              <a:endPara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7" name="Freeform 312"/>
            <p:cNvSpPr>
              <a:spLocks/>
            </p:cNvSpPr>
            <p:nvPr/>
          </p:nvSpPr>
          <p:spPr bwMode="auto">
            <a:xfrm>
              <a:off x="8600849" y="4339081"/>
              <a:ext cx="66675" cy="63500"/>
            </a:xfrm>
            <a:custGeom>
              <a:avLst/>
              <a:gdLst>
                <a:gd name="T0" fmla="*/ 42 w 42"/>
                <a:gd name="T1" fmla="*/ 0 h 40"/>
                <a:gd name="T2" fmla="*/ 21 w 42"/>
                <a:gd name="T3" fmla="*/ 40 h 40"/>
                <a:gd name="T4" fmla="*/ 0 w 42"/>
                <a:gd name="T5" fmla="*/ 0 h 40"/>
                <a:gd name="T6" fmla="*/ 42 w 4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42" y="0"/>
                  </a:moveTo>
                  <a:lnTo>
                    <a:pt x="21" y="40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0" name="左中括号 1789"/>
            <p:cNvSpPr/>
            <p:nvPr/>
          </p:nvSpPr>
          <p:spPr>
            <a:xfrm>
              <a:off x="5268686" y="1989138"/>
              <a:ext cx="122465" cy="4357688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0" name="圆角矩形 639"/>
            <p:cNvSpPr/>
            <p:nvPr/>
          </p:nvSpPr>
          <p:spPr>
            <a:xfrm>
              <a:off x="5762852" y="3123066"/>
              <a:ext cx="1912938" cy="1220788"/>
            </a:xfrm>
            <a:prstGeom prst="roundRect">
              <a:avLst/>
            </a:prstGeom>
            <a:solidFill>
              <a:srgbClr val="AAB49A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09"/>
    </mc:Choice>
    <mc:Fallback xmlns="">
      <p:transition xmlns:p14="http://schemas.microsoft.com/office/powerpoint/2010/main" spd="slow" advTm="573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5571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存储系统实践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8266" y="2343052"/>
            <a:ext cx="3438491" cy="1989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负载均衡设计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partition</a:t>
            </a: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：一致性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hash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同一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Partition</a:t>
            </a: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：主从同步</a:t>
            </a:r>
            <a:endParaRPr lang="en-US" altLang="zh-CN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2340467"/>
            <a:ext cx="3276601" cy="274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5" name="直接连接符 4"/>
          <p:cNvCxnSpPr/>
          <p:nvPr/>
        </p:nvCxnSpPr>
        <p:spPr bwMode="auto">
          <a:xfrm flipV="1">
            <a:off x="0" y="4686318"/>
            <a:ext cx="1322325" cy="2163154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连接符 5"/>
          <p:cNvCxnSpPr/>
          <p:nvPr/>
        </p:nvCxnSpPr>
        <p:spPr bwMode="auto">
          <a:xfrm>
            <a:off x="854242" y="1773672"/>
            <a:ext cx="434024" cy="697385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1395138" y="2559211"/>
            <a:ext cx="1" cy="1773694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2" y="2291623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1288267" y="4220102"/>
            <a:ext cx="3438491" cy="196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冷热数据分离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Cache+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持久化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置换策略：惰性更新</a:t>
            </a:r>
            <a:endParaRPr lang="en-US" altLang="zh-CN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全局热数据定期计算</a:t>
            </a:r>
            <a:endParaRPr lang="en-US" altLang="zh-CN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0" y="4140125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69"/>
    </mc:Choice>
    <mc:Fallback xmlns="">
      <p:transition xmlns:p14="http://schemas.microsoft.com/office/powerpoint/2010/main" spd="slow" advTm="1643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 bwMode="auto">
          <a:xfrm flipV="1">
            <a:off x="1337124" y="6081152"/>
            <a:ext cx="970648" cy="75599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内容占位符 2"/>
          <p:cNvSpPr txBox="1">
            <a:spLocks/>
          </p:cNvSpPr>
          <p:nvPr/>
        </p:nvSpPr>
        <p:spPr>
          <a:xfrm>
            <a:off x="2405875" y="5657030"/>
            <a:ext cx="4937760" cy="122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可扩展设计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配置化：内存表结构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表索引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yaogang\Desktop\捕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417" y="1999060"/>
            <a:ext cx="3022141" cy="269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1354983" y="3784700"/>
            <a:ext cx="4719246" cy="200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高可用设计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维护负载均衡策略，节点失效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扩容缩容时，各节点重新调整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cache</a:t>
            </a:r>
          </a:p>
          <a:p>
            <a:pPr marL="1080000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设备冷启动：热数据加载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增量更新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854242" y="1768234"/>
            <a:ext cx="468083" cy="461651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80314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存储系统实践（</a:t>
            </a:r>
            <a:r>
              <a:rPr lang="en-US" altLang="zh-CN" sz="3200" b="1" dirty="0" err="1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Contd</a:t>
            </a:r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4097" y="1992567"/>
            <a:ext cx="4937760" cy="1971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查询优化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索引查询条件优先于非索引查询条件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小表查询优先于大表查询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Value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比较条件优先于链接列条件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1414955" y="2432532"/>
            <a:ext cx="16228" cy="1537243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27" y="1904151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9" y="3715178"/>
            <a:ext cx="706929" cy="70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连接符 7"/>
          <p:cNvCxnSpPr/>
          <p:nvPr/>
        </p:nvCxnSpPr>
        <p:spPr bwMode="auto">
          <a:xfrm>
            <a:off x="1522980" y="4092522"/>
            <a:ext cx="898177" cy="1814878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1" y="5559295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97"/>
    </mc:Choice>
    <mc:Fallback xmlns="">
      <p:transition xmlns:p14="http://schemas.microsoft.com/office/powerpoint/2010/main" spd="slow" advTm="1333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91543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Case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C:\Users\yaogang\Desktop\捕获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558" y="1558987"/>
            <a:ext cx="4425818" cy="218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yaogang\Desktop\其他\原图\质量度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28" y="3905027"/>
            <a:ext cx="3897087" cy="259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yaogang\Desktop\捕获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6559" y="3905026"/>
            <a:ext cx="4425818" cy="259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yaogang\Desktop\桌面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028" y="1558987"/>
            <a:ext cx="3897087" cy="218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"/>
    </mc:Choice>
    <mc:Fallback xmlns="">
      <p:transition xmlns:p14="http://schemas.microsoft.com/office/powerpoint/2010/main" spd="slow" advTm="10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1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统一计算平台中的流式计算框架</a:t>
            </a:r>
          </a:p>
        </p:txBody>
      </p:sp>
      <p:sp>
        <p:nvSpPr>
          <p:cNvPr id="6" name="矩形 5"/>
          <p:cNvSpPr/>
          <p:nvPr/>
        </p:nvSpPr>
        <p:spPr>
          <a:xfrm>
            <a:off x="1666874" y="2038350"/>
            <a:ext cx="5934075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350" y="2038350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991100" y="2228850"/>
            <a:ext cx="1219202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文件接口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057398" y="2228850"/>
            <a:ext cx="119062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57951" y="2228850"/>
            <a:ext cx="1009650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自助查询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76399" y="2910364"/>
            <a:ext cx="4905377" cy="109013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6875" y="3091339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047874" y="3209925"/>
            <a:ext cx="1028700" cy="4953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storm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28974" y="2990850"/>
            <a:ext cx="666751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000500" y="2990850"/>
            <a:ext cx="60007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pig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695825" y="3000375"/>
            <a:ext cx="561975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248024" y="3486150"/>
            <a:ext cx="1447801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819651" y="3486150"/>
            <a:ext cx="1543050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hbase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62575" y="2990850"/>
            <a:ext cx="1009651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impala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6875" y="4152899"/>
            <a:ext cx="4914901" cy="117157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6875" y="4185761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采集层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124074" y="4781550"/>
            <a:ext cx="2038351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实时采集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333875" y="4772025"/>
            <a:ext cx="2057400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离线采集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133598" y="4242911"/>
            <a:ext cx="2019301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kafka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343400" y="4233386"/>
            <a:ext cx="2038351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Flume-NG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96076" y="2910364"/>
            <a:ext cx="904873" cy="241411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6076" y="2910364"/>
            <a:ext cx="103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729415" y="3429000"/>
            <a:ext cx="823908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ZK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729414" y="4021693"/>
            <a:ext cx="823909" cy="328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Yarn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7201" y="2038349"/>
            <a:ext cx="1028700" cy="417718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57349" y="5476875"/>
            <a:ext cx="5943599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7825" y="5476875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990724" y="5619750"/>
            <a:ext cx="101917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物料数据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114674" y="5619750"/>
            <a:ext cx="101917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用户数据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238624" y="5619750"/>
            <a:ext cx="101917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运营数据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362575" y="5629275"/>
            <a:ext cx="101917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日志数据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486526" y="5629275"/>
            <a:ext cx="101917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其他数据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729414" y="4652486"/>
            <a:ext cx="823910" cy="328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cgroup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34299" y="2038350"/>
            <a:ext cx="952501" cy="417718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1" y="2074961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运行监控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14351" y="2528412"/>
            <a:ext cx="895349" cy="4200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zabbix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14351" y="3196114"/>
            <a:ext cx="895349" cy="4043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Storm UI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14351" y="3848100"/>
            <a:ext cx="895349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Hadoop UI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14351" y="5105400"/>
            <a:ext cx="895350" cy="4000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ZK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514351" y="4483179"/>
            <a:ext cx="895349" cy="400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Hbase UI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514351" y="5705475"/>
            <a:ext cx="895350" cy="4000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9050" y="2073472"/>
            <a:ext cx="1209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一体化管理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762873" y="2419350"/>
            <a:ext cx="895351" cy="49101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762874" y="3429000"/>
            <a:ext cx="895351" cy="49101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数据接入管理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505199" y="2228850"/>
            <a:ext cx="1190626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NoSQL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762874" y="4483179"/>
            <a:ext cx="895351" cy="49101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7762874" y="5459968"/>
            <a:ext cx="895351" cy="49101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"/>
    </mc:Choice>
    <mc:Fallback xmlns="">
      <p:transition xmlns:p14="http://schemas.microsoft.com/office/powerpoint/2010/main" spd="slow" advTm="17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48"/>
          <a:stretch/>
        </p:blipFill>
        <p:spPr>
          <a:xfrm>
            <a:off x="0" y="1406752"/>
            <a:ext cx="9144000" cy="5451248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73267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流式计算开源工具链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506"/>
            <a:ext cx="8229600" cy="4525963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grpSp>
        <p:nvGrpSpPr>
          <p:cNvPr id="17" name="组合 16"/>
          <p:cNvGrpSpPr/>
          <p:nvPr/>
        </p:nvGrpSpPr>
        <p:grpSpPr>
          <a:xfrm>
            <a:off x="2087595" y="1708979"/>
            <a:ext cx="5096221" cy="1221051"/>
            <a:chOff x="2087595" y="1708979"/>
            <a:chExt cx="5096221" cy="1221051"/>
          </a:xfrm>
        </p:grpSpPr>
        <p:sp>
          <p:nvSpPr>
            <p:cNvPr id="43" name="矩形 42"/>
            <p:cNvSpPr/>
            <p:nvPr/>
          </p:nvSpPr>
          <p:spPr>
            <a:xfrm>
              <a:off x="2087595" y="1708979"/>
              <a:ext cx="5096221" cy="1221051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0" name="Picture 6" descr="C:\Users\yaogang\Desktop\Zookeep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80" y="1945592"/>
              <a:ext cx="665353" cy="835388"/>
            </a:xfrm>
            <a:prstGeom prst="rect">
              <a:avLst/>
            </a:prstGeom>
            <a:noFill/>
          </p:spPr>
        </p:pic>
        <p:pic>
          <p:nvPicPr>
            <p:cNvPr id="1039" name="Picture 15" descr="C:\Users\yaogang\Desktop\meso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0324" y="2376168"/>
              <a:ext cx="1263298" cy="452437"/>
            </a:xfrm>
            <a:prstGeom prst="rect">
              <a:avLst/>
            </a:prstGeom>
            <a:noFill/>
          </p:spPr>
        </p:pic>
        <p:pic>
          <p:nvPicPr>
            <p:cNvPr id="1040" name="Picture 16" descr="C:\Users\yaogang\Desktop\ambari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55142" y="1842224"/>
              <a:ext cx="1284387" cy="340086"/>
            </a:xfrm>
            <a:prstGeom prst="rect">
              <a:avLst/>
            </a:prstGeom>
            <a:noFill/>
          </p:spPr>
        </p:pic>
        <p:pic>
          <p:nvPicPr>
            <p:cNvPr id="1041" name="Picture 17" descr="C:\Users\yaogang\Desktop\zabbix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16943" y="2171380"/>
              <a:ext cx="1371600" cy="314325"/>
            </a:xfrm>
            <a:prstGeom prst="rect">
              <a:avLst/>
            </a:prstGeom>
            <a:noFill/>
          </p:spPr>
        </p:pic>
      </p:grpSp>
      <p:grpSp>
        <p:nvGrpSpPr>
          <p:cNvPr id="18" name="组合 17"/>
          <p:cNvGrpSpPr/>
          <p:nvPr/>
        </p:nvGrpSpPr>
        <p:grpSpPr>
          <a:xfrm>
            <a:off x="455478" y="3167003"/>
            <a:ext cx="8325410" cy="3059686"/>
            <a:chOff x="455478" y="3167003"/>
            <a:chExt cx="8325410" cy="3059686"/>
          </a:xfrm>
        </p:grpSpPr>
        <p:sp>
          <p:nvSpPr>
            <p:cNvPr id="42" name="矩形 41"/>
            <p:cNvSpPr/>
            <p:nvPr/>
          </p:nvSpPr>
          <p:spPr>
            <a:xfrm>
              <a:off x="7321153" y="3167003"/>
              <a:ext cx="1459735" cy="2540247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992399" y="3167003"/>
              <a:ext cx="1459735" cy="2540247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680673" y="3169660"/>
              <a:ext cx="1459735" cy="2540247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320960" y="5807697"/>
              <a:ext cx="1459735" cy="416600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976502" y="5810089"/>
              <a:ext cx="1459735" cy="416600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682333" y="5808888"/>
              <a:ext cx="1459735" cy="416600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55478" y="5808888"/>
              <a:ext cx="1459735" cy="416600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57200" y="3172860"/>
              <a:ext cx="1459735" cy="2540247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Picture 2" descr="http://img.huomo.cn/article/ca1/89692/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4091" y="4509099"/>
              <a:ext cx="1447977" cy="427640"/>
            </a:xfrm>
            <a:prstGeom prst="rect">
              <a:avLst/>
            </a:prstGeom>
            <a:noFill/>
          </p:spPr>
        </p:pic>
        <p:pic>
          <p:nvPicPr>
            <p:cNvPr id="7" name="Picture 4" descr="http://zeromq.wdfiles.com/local--files/admin%3Acss/log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31937" y="3336103"/>
              <a:ext cx="948514" cy="296255"/>
            </a:xfrm>
            <a:prstGeom prst="rect">
              <a:avLst/>
            </a:prstGeom>
            <a:noFill/>
          </p:spPr>
        </p:pic>
        <p:pic>
          <p:nvPicPr>
            <p:cNvPr id="8" name="Picture 6" descr="http://www.rabbitmq.com/img/rabbitmq_logo_strap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74502" y="5180946"/>
              <a:ext cx="1460092" cy="257556"/>
            </a:xfrm>
            <a:prstGeom prst="rect">
              <a:avLst/>
            </a:prstGeom>
            <a:noFill/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97508" y="3803311"/>
              <a:ext cx="1247764" cy="53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C:\Users\yaogang\Desktop\捕获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7225" y="3393943"/>
              <a:ext cx="1038225" cy="712399"/>
            </a:xfrm>
            <a:prstGeom prst="rect">
              <a:avLst/>
            </a:prstGeom>
            <a:noFill/>
          </p:spPr>
        </p:pic>
        <p:pic>
          <p:nvPicPr>
            <p:cNvPr id="12" name="Picture 16" descr="http://a.hiphotos.baidu.com/baike/c0%3Dbaike80%2C5%2C5%2C80%2C26%3Bt%3Dgif/sign=8e514a02aeaf2eddc0fc41bbec796a8c/aec379310a55b319139cb67141a98226cffc1748.jpg"/>
            <p:cNvPicPr>
              <a:picLocks noChangeAspect="1" noChangeArrowheads="1"/>
            </p:cNvPicPr>
            <p:nvPr/>
          </p:nvPicPr>
          <p:blipFill>
            <a:blip r:embed="rId15" cstate="print"/>
            <a:srcRect t="31818" b="26859"/>
            <a:stretch>
              <a:fillRect/>
            </a:stretch>
          </p:blipFill>
          <p:spPr bwMode="auto">
            <a:xfrm>
              <a:off x="7728089" y="4709102"/>
              <a:ext cx="1040578" cy="429994"/>
            </a:xfrm>
            <a:prstGeom prst="rect">
              <a:avLst/>
            </a:prstGeom>
            <a:noFill/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02189" y="3678528"/>
              <a:ext cx="581025" cy="55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C:\Users\yaogang\Desktop\mongoDB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335384" y="4296399"/>
              <a:ext cx="1112072" cy="355863"/>
            </a:xfrm>
            <a:prstGeom prst="rect">
              <a:avLst/>
            </a:prstGeom>
            <a:noFill/>
          </p:spPr>
        </p:pic>
        <p:pic>
          <p:nvPicPr>
            <p:cNvPr id="1032" name="Picture 8" descr="C:\Users\yaogang\Desktop\spark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146311" y="4268390"/>
              <a:ext cx="879575" cy="428625"/>
            </a:xfrm>
            <a:prstGeom prst="rect">
              <a:avLst/>
            </a:prstGeom>
            <a:noFill/>
          </p:spPr>
        </p:pic>
        <p:pic>
          <p:nvPicPr>
            <p:cNvPr id="1033" name="Picture 9" descr="C:\Users\yaogang\Desktop\s4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796886" y="3770768"/>
              <a:ext cx="552450" cy="370723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28675" y="4709102"/>
              <a:ext cx="636643" cy="77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 descr="C:\Users\yaogang\Desktop\cassandra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335383" y="3684039"/>
              <a:ext cx="688281" cy="451384"/>
            </a:xfrm>
            <a:prstGeom prst="rect">
              <a:avLst/>
            </a:prstGeom>
            <a:noFill/>
          </p:spPr>
        </p:pic>
        <p:pic>
          <p:nvPicPr>
            <p:cNvPr id="1036" name="Picture 12" descr="C:\Users\yaogang\Desktop\couchDB.PN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459237" y="3301880"/>
              <a:ext cx="1101861" cy="296255"/>
            </a:xfrm>
            <a:prstGeom prst="rect">
              <a:avLst/>
            </a:prstGeom>
            <a:noFill/>
          </p:spPr>
        </p:pic>
        <p:pic>
          <p:nvPicPr>
            <p:cNvPr id="1037" name="Picture 13" descr="C:\Users\yaogang\Desktop\hbase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350646" y="5230849"/>
              <a:ext cx="690591" cy="47905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744154" y="5835526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采集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69289" y="5856156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接入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38750" y="5856156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39050" y="5856156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38" name="Picture 14" descr="C:\Users\yaogang\Desktop\mysql.PN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148853" y="5188536"/>
              <a:ext cx="628650" cy="412115"/>
            </a:xfrm>
            <a:prstGeom prst="rect">
              <a:avLst/>
            </a:prstGeom>
            <a:noFill/>
          </p:spPr>
        </p:pic>
        <p:pic>
          <p:nvPicPr>
            <p:cNvPr id="1042" name="Picture 18" descr="C:\Users\yaogang\Desktop\scribe.PN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57225" y="4246091"/>
              <a:ext cx="944507" cy="344276"/>
            </a:xfrm>
            <a:prstGeom prst="rect">
              <a:avLst/>
            </a:prstGeom>
            <a:noFill/>
          </p:spPr>
        </p:pic>
        <p:pic>
          <p:nvPicPr>
            <p:cNvPr id="11" name="Picture 6" descr="C:\Users\yaogang\Desktop\捕获.PNG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5641585" y="4830606"/>
              <a:ext cx="649434" cy="594056"/>
            </a:xfrm>
            <a:prstGeom prst="rect">
              <a:avLst/>
            </a:prstGeom>
            <a:noFill/>
          </p:spPr>
        </p:pic>
        <p:pic>
          <p:nvPicPr>
            <p:cNvPr id="14" name="Picture 7" descr="C:\Users\yaogang\Desktop\捕获1.PNG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647756" y="5428852"/>
              <a:ext cx="649434" cy="148262"/>
            </a:xfrm>
            <a:prstGeom prst="rect">
              <a:avLst/>
            </a:prstGeom>
            <a:noFill/>
          </p:spPr>
        </p:pic>
        <p:pic>
          <p:nvPicPr>
            <p:cNvPr id="33" name="Content Placeholder 5"/>
            <p:cNvPicPr>
              <a:picLocks noChangeAspect="1"/>
            </p:cNvPicPr>
            <p:nvPr/>
          </p:nvPicPr>
          <p:blipFill>
            <a:blip r:embed="rId28"/>
            <a:srcRect t="-21333" b="-21333"/>
            <a:stretch>
              <a:fillRect/>
            </a:stretch>
          </p:blipFill>
          <p:spPr>
            <a:xfrm>
              <a:off x="5189662" y="3312553"/>
              <a:ext cx="869995" cy="453031"/>
            </a:xfrm>
            <a:prstGeom prst="rect">
              <a:avLst/>
            </a:prstGeom>
          </p:spPr>
        </p:pic>
      </p:grpSp>
      <p:pic>
        <p:nvPicPr>
          <p:cNvPr id="2" name="声音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"/>
    </mc:Choice>
    <mc:Fallback xmlns="">
      <p:transition xmlns:p14="http://schemas.microsoft.com/office/powerpoint/2010/main" spd="slow" advTm="16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44000" cy="37088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 flipV="1">
            <a:off x="1502176" y="4510074"/>
            <a:ext cx="3973338" cy="75916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5400000" flipV="1">
            <a:off x="18280" y="4433724"/>
            <a:ext cx="1407543" cy="1560247"/>
          </a:xfrm>
          <a:custGeom>
            <a:avLst/>
            <a:gdLst>
              <a:gd name="connsiteX0" fmla="*/ 87549 w 792804"/>
              <a:gd name="connsiteY0" fmla="*/ 29183 h 1361872"/>
              <a:gd name="connsiteX1" fmla="*/ 0 w 792804"/>
              <a:gd name="connsiteY1" fmla="*/ 1361872 h 1361872"/>
              <a:gd name="connsiteX2" fmla="*/ 423153 w 792804"/>
              <a:gd name="connsiteY2" fmla="*/ 1361872 h 1361872"/>
              <a:gd name="connsiteX3" fmla="*/ 792804 w 792804"/>
              <a:gd name="connsiteY3" fmla="*/ 0 h 1361872"/>
              <a:gd name="connsiteX4" fmla="*/ 87549 w 792804"/>
              <a:gd name="connsiteY4" fmla="*/ 29183 h 13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04" h="1361872">
                <a:moveTo>
                  <a:pt x="87549" y="29183"/>
                </a:moveTo>
                <a:lnTo>
                  <a:pt x="0" y="1361872"/>
                </a:lnTo>
                <a:lnTo>
                  <a:pt x="423153" y="1361872"/>
                </a:lnTo>
                <a:lnTo>
                  <a:pt x="792804" y="0"/>
                </a:lnTo>
                <a:lnTo>
                  <a:pt x="87549" y="2918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100000">
                <a:schemeClr val="accent1">
                  <a:lumMod val="89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gray">
          <a:xfrm>
            <a:off x="1826526" y="4727588"/>
            <a:ext cx="335507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indent="0" algn="ctr" eaLnBrk="1" hangingPunct="1">
              <a:lnSpc>
                <a:spcPct val="80000"/>
              </a:lnSpc>
            </a:pPr>
            <a:r>
              <a:rPr lang="zh-CN" alt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思考与展望</a:t>
            </a:r>
            <a:endParaRPr lang="zh-CN" altLang="en-US" sz="2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75319" y="449742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9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"/>
    </mc:Choice>
    <mc:Fallback xmlns="">
      <p:transition xmlns:p14="http://schemas.microsoft.com/office/powerpoint/2010/main" spd="slow" advTm="4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0" b="5221"/>
          <a:stretch/>
        </p:blipFill>
        <p:spPr>
          <a:xfrm>
            <a:off x="4595" y="-41149"/>
            <a:ext cx="9144000" cy="351013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 bwMode="auto">
          <a:xfrm>
            <a:off x="2904455" y="2303661"/>
            <a:ext cx="2016224" cy="20162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940459" y="2603144"/>
            <a:ext cx="194421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展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望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907366" y="4519629"/>
            <a:ext cx="0" cy="17950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981268" y="3908914"/>
            <a:ext cx="3328042" cy="1543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资源整合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storm-on-yarn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Kafka-on-yarn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82371" y="3905851"/>
            <a:ext cx="3328042" cy="240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可伸缩性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启发式预测</a:t>
            </a:r>
            <a:r>
              <a:rPr lang="en-US" altLang="zh-CN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机器学习预测</a:t>
            </a:r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981268" y="5314237"/>
            <a:ext cx="3328042" cy="154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权限控制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82371" y="5313074"/>
            <a:ext cx="3328042" cy="154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服务分级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9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"/>
    </mc:Choice>
    <mc:Fallback xmlns="">
      <p:transition xmlns:p14="http://schemas.microsoft.com/office/powerpoint/2010/main" spd="slow" advTm="19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37088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899592" y="2379151"/>
            <a:ext cx="5184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 smtClean="0">
                <a:solidFill>
                  <a:srgbClr val="296BAD"/>
                </a:solidFill>
              </a:rPr>
              <a:t>THANK YOU</a:t>
            </a:r>
          </a:p>
          <a:p>
            <a:pPr algn="r"/>
            <a:r>
              <a:rPr lang="en-US" altLang="zh-CN" dirty="0" smtClean="0">
                <a:solidFill>
                  <a:srgbClr val="296BAD"/>
                </a:solidFill>
              </a:rPr>
              <a:t>FOR YOUR TIME</a:t>
            </a:r>
            <a:endParaRPr lang="zh-CN" altLang="en-US" dirty="0">
              <a:solidFill>
                <a:srgbClr val="296BAD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300192" y="2653828"/>
            <a:ext cx="0" cy="945977"/>
          </a:xfrm>
          <a:prstGeom prst="line">
            <a:avLst/>
          </a:prstGeom>
          <a:noFill/>
          <a:ln w="9525" cap="flat" cmpd="sng" algn="ctr">
            <a:solidFill>
              <a:srgbClr val="27A9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444208" y="325137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1B81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么刚</a:t>
            </a:r>
            <a:endParaRPr lang="zh-CN" altLang="en-US" sz="1600" dirty="0">
              <a:solidFill>
                <a:srgbClr val="1B81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444208" y="3619747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yaogang@sogou-inc.com</a:t>
            </a:r>
            <a:endParaRPr lang="zh-CN" altLang="en-US" sz="1600" dirty="0">
              <a:solidFill>
                <a:srgbClr val="1B81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90451"/>
            <a:ext cx="1867064" cy="18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44000" cy="37088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 flipV="1">
            <a:off x="1497867" y="2977718"/>
            <a:ext cx="5338140" cy="761363"/>
          </a:xfrm>
          <a:prstGeom prst="homePlate">
            <a:avLst/>
          </a:prstGeom>
          <a:gradFill flip="none" rotWithShape="1">
            <a:gsLst>
              <a:gs pos="46000">
                <a:schemeClr val="accent1">
                  <a:lumMod val="89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V="1">
            <a:off x="-181266" y="2055641"/>
            <a:ext cx="1836906" cy="1529976"/>
          </a:xfrm>
          <a:custGeom>
            <a:avLst/>
            <a:gdLst>
              <a:gd name="connsiteX0" fmla="*/ 643466 w 1083733"/>
              <a:gd name="connsiteY0" fmla="*/ 1329267 h 1329267"/>
              <a:gd name="connsiteX1" fmla="*/ 1083733 w 1083733"/>
              <a:gd name="connsiteY1" fmla="*/ 1329267 h 1329267"/>
              <a:gd name="connsiteX2" fmla="*/ 795866 w 1083733"/>
              <a:gd name="connsiteY2" fmla="*/ 0 h 1329267"/>
              <a:gd name="connsiteX3" fmla="*/ 0 w 1083733"/>
              <a:gd name="connsiteY3" fmla="*/ 0 h 1329267"/>
              <a:gd name="connsiteX4" fmla="*/ 643466 w 1083733"/>
              <a:gd name="connsiteY4" fmla="*/ 1329267 h 13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33" h="1329267">
                <a:moveTo>
                  <a:pt x="643466" y="1329267"/>
                </a:moveTo>
                <a:lnTo>
                  <a:pt x="1083733" y="1329267"/>
                </a:lnTo>
                <a:lnTo>
                  <a:pt x="795866" y="0"/>
                </a:lnTo>
                <a:lnTo>
                  <a:pt x="0" y="0"/>
                </a:lnTo>
                <a:lnTo>
                  <a:pt x="643466" y="1329267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89000"/>
                </a:schemeClr>
              </a:gs>
              <a:gs pos="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26527" y="3128710"/>
            <a:ext cx="480131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当“广告平台”遇到“流式计算”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36934" y="30009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2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"/>
    </mc:Choice>
    <mc:Fallback xmlns="">
      <p:transition xmlns:p14="http://schemas.microsoft.com/office/powerpoint/2010/main" spd="slow" advTm="16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" y="1782928"/>
            <a:ext cx="9127042" cy="44212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82928"/>
            <a:ext cx="9144000" cy="442121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3581842" y="5962232"/>
            <a:ext cx="2159000" cy="576262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auto" latin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ko-KR" sz="1800" kern="0" smtClean="0">
              <a:solidFill>
                <a:prstClr val="black"/>
              </a:solidFill>
              <a:latin typeface="微软雅黑" panose="020B0503020204020204" pitchFamily="34" charset="-122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00" y="4786299"/>
            <a:ext cx="2041461" cy="13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304800">
              <a:schemeClr val="accent1">
                <a:satMod val="175000"/>
                <a:alpha val="32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95989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商业平台大数据的挑战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947370" y="4975896"/>
            <a:ext cx="1227390" cy="1106455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0" name="Line 521"/>
          <p:cNvSpPr>
            <a:spLocks noChangeShapeType="1"/>
          </p:cNvSpPr>
          <p:nvPr/>
        </p:nvSpPr>
        <p:spPr bwMode="auto">
          <a:xfrm>
            <a:off x="5304971" y="4073868"/>
            <a:ext cx="0" cy="617538"/>
          </a:xfrm>
          <a:prstGeom prst="line">
            <a:avLst/>
          </a:prstGeom>
          <a:noFill/>
          <a:ln w="190500">
            <a:solidFill>
              <a:srgbClr val="1E69AD">
                <a:alpha val="39000"/>
              </a:srgb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ine 522"/>
          <p:cNvSpPr>
            <a:spLocks noChangeShapeType="1"/>
          </p:cNvSpPr>
          <p:nvPr/>
        </p:nvSpPr>
        <p:spPr bwMode="auto">
          <a:xfrm>
            <a:off x="3939721" y="4086049"/>
            <a:ext cx="0" cy="617538"/>
          </a:xfrm>
          <a:prstGeom prst="line">
            <a:avLst/>
          </a:prstGeom>
          <a:noFill/>
          <a:ln w="190500">
            <a:solidFill>
              <a:srgbClr val="1E69AD">
                <a:alpha val="39000"/>
              </a:srgb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523"/>
          <p:cNvSpPr>
            <a:spLocks/>
          </p:cNvSpPr>
          <p:nvPr/>
        </p:nvSpPr>
        <p:spPr bwMode="auto">
          <a:xfrm flipH="1">
            <a:off x="5655959" y="4787658"/>
            <a:ext cx="2192639" cy="681405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35037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1E69AD">
                <a:alpha val="39000"/>
              </a:srgb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524"/>
          <p:cNvSpPr>
            <a:spLocks/>
          </p:cNvSpPr>
          <p:nvPr/>
        </p:nvSpPr>
        <p:spPr bwMode="auto">
          <a:xfrm>
            <a:off x="1578429" y="4787659"/>
            <a:ext cx="1906653" cy="678462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00113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1E69AD">
                <a:alpha val="38000"/>
              </a:srgbClr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utoShape 530"/>
          <p:cNvSpPr>
            <a:spLocks noChangeArrowheads="1"/>
          </p:cNvSpPr>
          <p:nvPr/>
        </p:nvSpPr>
        <p:spPr bwMode="auto">
          <a:xfrm>
            <a:off x="2836410" y="2841171"/>
            <a:ext cx="1713819" cy="1232697"/>
          </a:xfrm>
          <a:prstGeom prst="roundRect">
            <a:avLst>
              <a:gd name="adj" fmla="val 15806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en-US" sz="2400" b="1" dirty="0" smtClean="0">
                <a:solidFill>
                  <a:srgbClr val="3A3A3A"/>
                </a:solidFill>
                <a:latin typeface="微软雅黑" panose="020B0503020204020204" pitchFamily="34" charset="-122"/>
              </a:rPr>
              <a:t>Variety</a:t>
            </a:r>
          </a:p>
          <a:p>
            <a:pPr latinLnBrk="1">
              <a:spcBef>
                <a:spcPct val="0"/>
              </a:spcBef>
              <a:buNone/>
              <a:defRPr/>
            </a:pP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文字</a:t>
            </a:r>
            <a:r>
              <a:rPr lang="zh-CN" altLang="en-US" sz="14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图片</a:t>
            </a:r>
            <a:endParaRPr lang="en-US" altLang="zh-CN" sz="1400" dirty="0" smtClean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r" latinLnBrk="1">
              <a:spcBef>
                <a:spcPct val="0"/>
              </a:spcBef>
              <a:buNone/>
              <a:defRPr/>
            </a:pP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视频</a:t>
            </a:r>
            <a:r>
              <a:rPr lang="zh-CN" altLang="en-US" sz="14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LBS</a:t>
            </a: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endParaRPr lang="zh-CN" altLang="en-US" sz="1600" dirty="0">
              <a:solidFill>
                <a:srgbClr val="3A3A3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AutoShape 533"/>
          <p:cNvSpPr>
            <a:spLocks noChangeArrowheads="1"/>
          </p:cNvSpPr>
          <p:nvPr/>
        </p:nvSpPr>
        <p:spPr bwMode="auto">
          <a:xfrm>
            <a:off x="4794957" y="2841171"/>
            <a:ext cx="1714700" cy="1239095"/>
          </a:xfrm>
          <a:prstGeom prst="roundRect">
            <a:avLst>
              <a:gd name="adj" fmla="val 15806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en-US" sz="2400" b="1" dirty="0" smtClean="0">
                <a:solidFill>
                  <a:srgbClr val="3A3A3A"/>
                </a:solidFill>
                <a:latin typeface="微软雅黑" panose="020B0503020204020204" pitchFamily="34" charset="-122"/>
              </a:rPr>
              <a:t>Velocity</a:t>
            </a: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周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天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小时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秒</a:t>
            </a:r>
            <a:endParaRPr lang="en-US" altLang="zh-CN" sz="1400" dirty="0" smtClean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6" y="2074667"/>
            <a:ext cx="2029177" cy="135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304800">
              <a:schemeClr val="accent1">
                <a:satMod val="175000"/>
                <a:alpha val="19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2" name="AutoShape 527"/>
          <p:cNvSpPr>
            <a:spLocks noChangeArrowheads="1"/>
          </p:cNvSpPr>
          <p:nvPr/>
        </p:nvSpPr>
        <p:spPr bwMode="auto">
          <a:xfrm>
            <a:off x="562506" y="3430346"/>
            <a:ext cx="2011966" cy="1357313"/>
          </a:xfrm>
          <a:prstGeom prst="roundRect">
            <a:avLst>
              <a:gd name="adj" fmla="val 15806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3A3A3A"/>
                </a:solidFill>
                <a:latin typeface="微软雅黑" panose="020B0503020204020204" pitchFamily="34" charset="-122"/>
              </a:rPr>
              <a:t>Volume</a:t>
            </a:r>
            <a:endParaRPr lang="en-US" altLang="zh-CN" sz="2400" b="1" dirty="0">
              <a:solidFill>
                <a:srgbClr val="3A3A3A"/>
              </a:solidFill>
              <a:latin typeface="微软雅黑" panose="020B0503020204020204" pitchFamily="34" charset="-122"/>
            </a:endParaRPr>
          </a:p>
          <a:p>
            <a:pPr latinLnBrk="1">
              <a:spcBef>
                <a:spcPct val="0"/>
              </a:spcBef>
              <a:buNone/>
              <a:defRPr/>
            </a:pP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95%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网民</a:t>
            </a:r>
            <a:endParaRPr lang="en-US" altLang="zh-CN" sz="1400" dirty="0" smtClean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亿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+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物料</a:t>
            </a:r>
            <a:endParaRPr lang="en-US" altLang="zh-CN" sz="14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r" latinLnBrk="1">
              <a:spcBef>
                <a:spcPct val="0"/>
              </a:spcBef>
              <a:buNone/>
              <a:defRPr/>
            </a:pP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10T/</a:t>
            </a:r>
            <a:r>
              <a:rPr lang="zh-CN" altLang="en-US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天</a:t>
            </a:r>
            <a:r>
              <a:rPr lang="en-US" altLang="zh-CN" sz="14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…</a:t>
            </a:r>
            <a:endParaRPr lang="zh-CN" altLang="en-US" sz="14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2848173" y="2074667"/>
            <a:ext cx="1702056" cy="76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304800">
              <a:schemeClr val="accent1">
                <a:satMod val="175000"/>
                <a:alpha val="19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20" y="2074666"/>
            <a:ext cx="1702938" cy="76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304800">
              <a:schemeClr val="accent1">
                <a:satMod val="175000"/>
                <a:alpha val="19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135"/>
          <a:stretch/>
        </p:blipFill>
        <p:spPr>
          <a:xfrm>
            <a:off x="6787925" y="2074667"/>
            <a:ext cx="1942217" cy="135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304800">
              <a:schemeClr val="accent1">
                <a:satMod val="175000"/>
                <a:alpha val="19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5" name="AutoShape 536"/>
          <p:cNvSpPr>
            <a:spLocks noChangeArrowheads="1"/>
          </p:cNvSpPr>
          <p:nvPr/>
        </p:nvSpPr>
        <p:spPr bwMode="auto">
          <a:xfrm>
            <a:off x="6770714" y="3428113"/>
            <a:ext cx="1959428" cy="1359546"/>
          </a:xfrm>
          <a:prstGeom prst="roundRect">
            <a:avLst>
              <a:gd name="adj" fmla="val 15806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en-US" sz="2400" b="1" dirty="0" smtClean="0">
                <a:solidFill>
                  <a:srgbClr val="3A3A3A"/>
                </a:solidFill>
                <a:latin typeface="微软雅黑" panose="020B0503020204020204" pitchFamily="34" charset="-122"/>
              </a:rPr>
              <a:t>Veracity</a:t>
            </a:r>
            <a:endParaRPr lang="en-US" altLang="en-US" sz="2400" b="1" dirty="0">
              <a:solidFill>
                <a:srgbClr val="3A3A3A"/>
              </a:solidFill>
              <a:latin typeface="微软雅黑" panose="020B0503020204020204" pitchFamily="34" charset="-122"/>
            </a:endParaRPr>
          </a:p>
          <a:p>
            <a:pPr latinLnBrk="1">
              <a:spcBef>
                <a:spcPct val="0"/>
              </a:spcBef>
              <a:buNone/>
              <a:defRPr/>
            </a:pPr>
            <a:r>
              <a:rPr lang="en-US" altLang="zh-CN" sz="16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User…</a:t>
            </a:r>
            <a:endParaRPr lang="en-US" altLang="zh-CN" sz="16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ctr" latinLnBrk="1">
              <a:spcBef>
                <a:spcPct val="0"/>
              </a:spcBef>
              <a:buNone/>
              <a:defRPr/>
            </a:pPr>
            <a:r>
              <a:rPr lang="en-US" altLang="zh-CN" sz="16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Advertiser…</a:t>
            </a:r>
            <a:endParaRPr lang="en-US" altLang="zh-CN" sz="16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  <a:p>
            <a:pPr algn="r" latinLnBrk="1">
              <a:spcBef>
                <a:spcPct val="0"/>
              </a:spcBef>
              <a:buNone/>
              <a:defRPr/>
            </a:pPr>
            <a:r>
              <a:rPr lang="en-US" altLang="zh-CN" sz="1600" dirty="0" smtClean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Publisher…</a:t>
            </a:r>
          </a:p>
        </p:txBody>
      </p:sp>
    </p:spTree>
    <p:extLst>
      <p:ext uri="{BB962C8B-B14F-4D97-AF65-F5344CB8AC3E}">
        <p14:creationId xmlns:p14="http://schemas.microsoft.com/office/powerpoint/2010/main" val="718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15"/>
    </mc:Choice>
    <mc:Fallback xmlns="">
      <p:transition xmlns:p14="http://schemas.microsoft.com/office/powerpoint/2010/main" spd="slow" advTm="84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8755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商业广告平台</a:t>
            </a:r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</a:t>
            </a:r>
            <a:r>
              <a:rPr lang="zh-CN" altLang="en-US" sz="32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计算场景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49" name="文本框 5048"/>
          <p:cNvSpPr txBox="1"/>
          <p:nvPr/>
        </p:nvSpPr>
        <p:spPr>
          <a:xfrm>
            <a:off x="59036" y="1597025"/>
            <a:ext cx="461665" cy="51863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  营  监  控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50" name="左中括号 5049"/>
          <p:cNvSpPr/>
          <p:nvPr/>
        </p:nvSpPr>
        <p:spPr>
          <a:xfrm>
            <a:off x="457199" y="1889579"/>
            <a:ext cx="163283" cy="4435533"/>
          </a:xfrm>
          <a:prstGeom prst="lef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4" name="文本框 3423"/>
          <p:cNvSpPr txBox="1"/>
          <p:nvPr/>
        </p:nvSpPr>
        <p:spPr>
          <a:xfrm>
            <a:off x="8561496" y="1770063"/>
            <a:ext cx="461665" cy="4989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全  监  控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25" name="左中括号 3424"/>
          <p:cNvSpPr/>
          <p:nvPr/>
        </p:nvSpPr>
        <p:spPr>
          <a:xfrm flipH="1">
            <a:off x="8371679" y="1889580"/>
            <a:ext cx="142285" cy="4435532"/>
          </a:xfrm>
          <a:prstGeom prst="leftBracket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7" name="圆角矩形 3426"/>
          <p:cNvSpPr/>
          <p:nvPr/>
        </p:nvSpPr>
        <p:spPr bwMode="auto">
          <a:xfrm>
            <a:off x="785868" y="1889580"/>
            <a:ext cx="7464973" cy="636063"/>
          </a:xfrm>
          <a:prstGeom prst="roundRect">
            <a:avLst/>
          </a:prstGeom>
          <a:solidFill>
            <a:schemeClr val="accent3">
              <a:alpha val="1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5053" name="组合 5052"/>
          <p:cNvGrpSpPr/>
          <p:nvPr/>
        </p:nvGrpSpPr>
        <p:grpSpPr>
          <a:xfrm>
            <a:off x="830660" y="1926984"/>
            <a:ext cx="671569" cy="561254"/>
            <a:chOff x="830660" y="1448011"/>
            <a:chExt cx="701311" cy="561254"/>
          </a:xfrm>
        </p:grpSpPr>
        <p:sp>
          <p:nvSpPr>
            <p:cNvPr id="3428" name="圆角矩形 3427"/>
            <p:cNvSpPr/>
            <p:nvPr/>
          </p:nvSpPr>
          <p:spPr bwMode="auto">
            <a:xfrm>
              <a:off x="830660" y="1448011"/>
              <a:ext cx="701311" cy="561254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29" name="圆角矩形 3428"/>
            <p:cNvSpPr/>
            <p:nvPr/>
          </p:nvSpPr>
          <p:spPr bwMode="auto">
            <a:xfrm>
              <a:off x="871946" y="1484108"/>
              <a:ext cx="611103" cy="489061"/>
            </a:xfrm>
            <a:prstGeom prst="round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30" name="圆角矩形 3429"/>
            <p:cNvSpPr/>
            <p:nvPr/>
          </p:nvSpPr>
          <p:spPr bwMode="auto">
            <a:xfrm>
              <a:off x="917362" y="1520454"/>
              <a:ext cx="520270" cy="4163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431" name="TextBox 10"/>
          <p:cNvSpPr txBox="1"/>
          <p:nvPr/>
        </p:nvSpPr>
        <p:spPr>
          <a:xfrm>
            <a:off x="858750" y="1906783"/>
            <a:ext cx="62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zh-CN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54" name="文本框 5053"/>
          <p:cNvSpPr txBox="1"/>
          <p:nvPr/>
        </p:nvSpPr>
        <p:spPr>
          <a:xfrm>
            <a:off x="1513374" y="188958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推广管理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2" name="文本框 3431"/>
          <p:cNvSpPr txBox="1"/>
          <p:nvPr/>
        </p:nvSpPr>
        <p:spPr>
          <a:xfrm>
            <a:off x="2124190" y="2211257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物料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3" name="文本框 3432"/>
          <p:cNvSpPr txBox="1"/>
          <p:nvPr/>
        </p:nvSpPr>
        <p:spPr>
          <a:xfrm>
            <a:off x="2917938" y="189937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4" name="文本框 3433"/>
          <p:cNvSpPr txBox="1"/>
          <p:nvPr/>
        </p:nvSpPr>
        <p:spPr>
          <a:xfrm>
            <a:off x="3552873" y="2211257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代理商管理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5" name="文本框 3434"/>
          <p:cNvSpPr txBox="1"/>
          <p:nvPr/>
        </p:nvSpPr>
        <p:spPr>
          <a:xfrm>
            <a:off x="4980103" y="189937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控工具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6" name="文本框 3435"/>
          <p:cNvSpPr txBox="1"/>
          <p:nvPr/>
        </p:nvSpPr>
        <p:spPr>
          <a:xfrm>
            <a:off x="5620642" y="221613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7" name="文本框 3436"/>
          <p:cNvSpPr txBox="1"/>
          <p:nvPr/>
        </p:nvSpPr>
        <p:spPr>
          <a:xfrm>
            <a:off x="6406130" y="1889579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8" name="文本框 3437"/>
          <p:cNvSpPr txBox="1"/>
          <p:nvPr/>
        </p:nvSpPr>
        <p:spPr>
          <a:xfrm>
            <a:off x="7031179" y="221613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56" name="组合 5055"/>
          <p:cNvGrpSpPr/>
          <p:nvPr/>
        </p:nvGrpSpPr>
        <p:grpSpPr>
          <a:xfrm>
            <a:off x="785868" y="2598275"/>
            <a:ext cx="2069258" cy="1157298"/>
            <a:chOff x="785868" y="2130188"/>
            <a:chExt cx="2069258" cy="1157298"/>
          </a:xfrm>
        </p:grpSpPr>
        <p:sp>
          <p:nvSpPr>
            <p:cNvPr id="3439" name="圆角矩形 3438"/>
            <p:cNvSpPr/>
            <p:nvPr/>
          </p:nvSpPr>
          <p:spPr bwMode="auto">
            <a:xfrm>
              <a:off x="785868" y="2130188"/>
              <a:ext cx="2027484" cy="1157298"/>
            </a:xfrm>
            <a:prstGeom prst="roundRect">
              <a:avLst/>
            </a:prstGeom>
            <a:solidFill>
              <a:srgbClr val="27A99A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440" name="组合 3439"/>
            <p:cNvGrpSpPr/>
            <p:nvPr/>
          </p:nvGrpSpPr>
          <p:grpSpPr>
            <a:xfrm>
              <a:off x="830660" y="2167592"/>
              <a:ext cx="671569" cy="1043693"/>
              <a:chOff x="830660" y="1448011"/>
              <a:chExt cx="701311" cy="561254"/>
            </a:xfrm>
          </p:grpSpPr>
          <p:sp>
            <p:nvSpPr>
              <p:cNvPr id="3441" name="圆角矩形 3440"/>
              <p:cNvSpPr/>
              <p:nvPr/>
            </p:nvSpPr>
            <p:spPr bwMode="auto">
              <a:xfrm>
                <a:off x="830660" y="1448011"/>
                <a:ext cx="701311" cy="561254"/>
              </a:xfrm>
              <a:prstGeom prst="roundRect">
                <a:avLst/>
              </a:prstGeom>
              <a:solidFill>
                <a:srgbClr val="27A99A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42" name="圆角矩形 3441"/>
              <p:cNvSpPr/>
              <p:nvPr/>
            </p:nvSpPr>
            <p:spPr bwMode="auto">
              <a:xfrm>
                <a:off x="871946" y="1484108"/>
                <a:ext cx="611103" cy="489061"/>
              </a:xfrm>
              <a:prstGeom prst="roundRect">
                <a:avLst/>
              </a:prstGeom>
              <a:solidFill>
                <a:srgbClr val="27A99A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43" name="圆角矩形 3442"/>
              <p:cNvSpPr/>
              <p:nvPr/>
            </p:nvSpPr>
            <p:spPr bwMode="auto">
              <a:xfrm>
                <a:off x="917362" y="1520454"/>
                <a:ext cx="520270" cy="416368"/>
              </a:xfrm>
              <a:prstGeom prst="roundRect">
                <a:avLst/>
              </a:prstGeom>
              <a:solidFill>
                <a:srgbClr val="27A99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444" name="TextBox 10"/>
            <p:cNvSpPr txBox="1"/>
            <p:nvPr/>
          </p:nvSpPr>
          <p:spPr>
            <a:xfrm>
              <a:off x="813998" y="2249972"/>
              <a:ext cx="671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析优化系统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45" name="文本框 3444"/>
            <p:cNvSpPr txBox="1"/>
            <p:nvPr/>
          </p:nvSpPr>
          <p:spPr>
            <a:xfrm>
              <a:off x="1491602" y="2130189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户分析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46" name="文本框 3445"/>
            <p:cNvSpPr txBox="1"/>
            <p:nvPr/>
          </p:nvSpPr>
          <p:spPr>
            <a:xfrm>
              <a:off x="1492828" y="2408322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优化建议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4" name="文本框 3453"/>
            <p:cNvSpPr txBox="1"/>
            <p:nvPr/>
          </p:nvSpPr>
          <p:spPr>
            <a:xfrm>
              <a:off x="1484238" y="2679021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词推荐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5" name="文本框 3454"/>
            <p:cNvSpPr txBox="1"/>
            <p:nvPr/>
          </p:nvSpPr>
          <p:spPr>
            <a:xfrm>
              <a:off x="1484157" y="294184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行对比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20" name="组合 3519"/>
          <p:cNvGrpSpPr/>
          <p:nvPr/>
        </p:nvGrpSpPr>
        <p:grpSpPr>
          <a:xfrm>
            <a:off x="2911152" y="2598275"/>
            <a:ext cx="2076622" cy="1157298"/>
            <a:chOff x="785868" y="2130188"/>
            <a:chExt cx="2076622" cy="1157298"/>
          </a:xfrm>
        </p:grpSpPr>
        <p:sp>
          <p:nvSpPr>
            <p:cNvPr id="3521" name="圆角矩形 3520"/>
            <p:cNvSpPr/>
            <p:nvPr/>
          </p:nvSpPr>
          <p:spPr bwMode="auto">
            <a:xfrm>
              <a:off x="785868" y="2130188"/>
              <a:ext cx="2069170" cy="1157298"/>
            </a:xfrm>
            <a:prstGeom prst="roundRect">
              <a:avLst/>
            </a:prstGeom>
            <a:solidFill>
              <a:srgbClr val="27A99A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522" name="组合 3521"/>
            <p:cNvGrpSpPr/>
            <p:nvPr/>
          </p:nvGrpSpPr>
          <p:grpSpPr>
            <a:xfrm>
              <a:off x="830660" y="2167592"/>
              <a:ext cx="671569" cy="1043693"/>
              <a:chOff x="830660" y="1448011"/>
              <a:chExt cx="701311" cy="561254"/>
            </a:xfrm>
          </p:grpSpPr>
          <p:sp>
            <p:nvSpPr>
              <p:cNvPr id="3528" name="圆角矩形 3527"/>
              <p:cNvSpPr/>
              <p:nvPr/>
            </p:nvSpPr>
            <p:spPr bwMode="auto">
              <a:xfrm>
                <a:off x="830660" y="1448011"/>
                <a:ext cx="701311" cy="561254"/>
              </a:xfrm>
              <a:prstGeom prst="roundRect">
                <a:avLst/>
              </a:prstGeom>
              <a:solidFill>
                <a:srgbClr val="27A99A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29" name="圆角矩形 3528"/>
              <p:cNvSpPr/>
              <p:nvPr/>
            </p:nvSpPr>
            <p:spPr bwMode="auto">
              <a:xfrm>
                <a:off x="871946" y="1484108"/>
                <a:ext cx="611103" cy="489061"/>
              </a:xfrm>
              <a:prstGeom prst="roundRect">
                <a:avLst/>
              </a:prstGeom>
              <a:solidFill>
                <a:srgbClr val="27A99A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30" name="圆角矩形 3529"/>
              <p:cNvSpPr/>
              <p:nvPr/>
            </p:nvSpPr>
            <p:spPr bwMode="auto">
              <a:xfrm>
                <a:off x="917362" y="1520454"/>
                <a:ext cx="520270" cy="416368"/>
              </a:xfrm>
              <a:prstGeom prst="roundRect">
                <a:avLst/>
              </a:prstGeom>
              <a:solidFill>
                <a:srgbClr val="27A99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523" name="TextBox 10"/>
            <p:cNvSpPr txBox="1"/>
            <p:nvPr/>
          </p:nvSpPr>
          <p:spPr>
            <a:xfrm>
              <a:off x="825289" y="2372223"/>
              <a:ext cx="671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4" name="文本框 3523"/>
            <p:cNvSpPr txBox="1"/>
            <p:nvPr/>
          </p:nvSpPr>
          <p:spPr>
            <a:xfrm>
              <a:off x="1491602" y="2130189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关键词审核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5" name="文本框 3524"/>
            <p:cNvSpPr txBox="1"/>
            <p:nvPr/>
          </p:nvSpPr>
          <p:spPr>
            <a:xfrm>
              <a:off x="1492821" y="2408322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意审核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6" name="文本框 3525"/>
            <p:cNvSpPr txBox="1"/>
            <p:nvPr/>
          </p:nvSpPr>
          <p:spPr>
            <a:xfrm>
              <a:off x="1484238" y="2679021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片审核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7" name="文本框 3526"/>
            <p:cNvSpPr txBox="1"/>
            <p:nvPr/>
          </p:nvSpPr>
          <p:spPr>
            <a:xfrm>
              <a:off x="1484150" y="2941848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匹配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度审核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31" name="组合 3530"/>
          <p:cNvGrpSpPr/>
          <p:nvPr/>
        </p:nvGrpSpPr>
        <p:grpSpPr>
          <a:xfrm>
            <a:off x="6329237" y="2598275"/>
            <a:ext cx="1954794" cy="1157298"/>
            <a:chOff x="785868" y="2130188"/>
            <a:chExt cx="1954794" cy="1157298"/>
          </a:xfrm>
        </p:grpSpPr>
        <p:sp>
          <p:nvSpPr>
            <p:cNvPr id="3532" name="圆角矩形 3531"/>
            <p:cNvSpPr/>
            <p:nvPr/>
          </p:nvSpPr>
          <p:spPr bwMode="auto">
            <a:xfrm>
              <a:off x="785868" y="2130188"/>
              <a:ext cx="1950053" cy="1157298"/>
            </a:xfrm>
            <a:prstGeom prst="roundRect">
              <a:avLst/>
            </a:prstGeom>
            <a:solidFill>
              <a:srgbClr val="27A99A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533" name="组合 3532"/>
            <p:cNvGrpSpPr/>
            <p:nvPr/>
          </p:nvGrpSpPr>
          <p:grpSpPr>
            <a:xfrm>
              <a:off x="830660" y="2167592"/>
              <a:ext cx="671569" cy="1043693"/>
              <a:chOff x="830660" y="1448011"/>
              <a:chExt cx="701311" cy="561254"/>
            </a:xfrm>
          </p:grpSpPr>
          <p:sp>
            <p:nvSpPr>
              <p:cNvPr id="3539" name="圆角矩形 3538"/>
              <p:cNvSpPr/>
              <p:nvPr/>
            </p:nvSpPr>
            <p:spPr bwMode="auto">
              <a:xfrm>
                <a:off x="830660" y="1448011"/>
                <a:ext cx="701311" cy="561254"/>
              </a:xfrm>
              <a:prstGeom prst="roundRect">
                <a:avLst/>
              </a:prstGeom>
              <a:solidFill>
                <a:srgbClr val="27A99A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40" name="圆角矩形 3539"/>
              <p:cNvSpPr/>
              <p:nvPr/>
            </p:nvSpPr>
            <p:spPr bwMode="auto">
              <a:xfrm>
                <a:off x="871946" y="1484108"/>
                <a:ext cx="611103" cy="489061"/>
              </a:xfrm>
              <a:prstGeom prst="roundRect">
                <a:avLst/>
              </a:prstGeom>
              <a:solidFill>
                <a:srgbClr val="27A99A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41" name="圆角矩形 3540"/>
              <p:cNvSpPr/>
              <p:nvPr/>
            </p:nvSpPr>
            <p:spPr bwMode="auto">
              <a:xfrm>
                <a:off x="917362" y="1520454"/>
                <a:ext cx="520270" cy="416368"/>
              </a:xfrm>
              <a:prstGeom prst="roundRect">
                <a:avLst/>
              </a:prstGeom>
              <a:solidFill>
                <a:srgbClr val="27A99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534" name="TextBox 10"/>
            <p:cNvSpPr txBox="1"/>
            <p:nvPr/>
          </p:nvSpPr>
          <p:spPr>
            <a:xfrm>
              <a:off x="825289" y="2372223"/>
              <a:ext cx="671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5" name="文本框 3534"/>
            <p:cNvSpPr txBox="1"/>
            <p:nvPr/>
          </p:nvSpPr>
          <p:spPr>
            <a:xfrm>
              <a:off x="1491602" y="2130189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RM</a:t>
              </a:r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6" name="文本框 3535"/>
            <p:cNvSpPr txBox="1"/>
            <p:nvPr/>
          </p:nvSpPr>
          <p:spPr>
            <a:xfrm>
              <a:off x="1492823" y="2408322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管统计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7" name="文本框 3536"/>
            <p:cNvSpPr txBox="1"/>
            <p:nvPr/>
          </p:nvSpPr>
          <p:spPr>
            <a:xfrm>
              <a:off x="1484238" y="2679021"/>
              <a:ext cx="1103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8" name="文本框 3537"/>
            <p:cNvSpPr txBox="1"/>
            <p:nvPr/>
          </p:nvSpPr>
          <p:spPr>
            <a:xfrm>
              <a:off x="1484152" y="2941848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42" name="组合 3541"/>
          <p:cNvGrpSpPr/>
          <p:nvPr/>
        </p:nvGrpSpPr>
        <p:grpSpPr>
          <a:xfrm>
            <a:off x="5078122" y="2598275"/>
            <a:ext cx="1168678" cy="1157298"/>
            <a:chOff x="785869" y="2130188"/>
            <a:chExt cx="1116784" cy="1157298"/>
          </a:xfrm>
        </p:grpSpPr>
        <p:sp>
          <p:nvSpPr>
            <p:cNvPr id="3543" name="圆角矩形 3542"/>
            <p:cNvSpPr/>
            <p:nvPr/>
          </p:nvSpPr>
          <p:spPr bwMode="auto">
            <a:xfrm>
              <a:off x="785869" y="2130188"/>
              <a:ext cx="1116784" cy="1157298"/>
            </a:xfrm>
            <a:prstGeom prst="roundRect">
              <a:avLst/>
            </a:prstGeom>
            <a:solidFill>
              <a:srgbClr val="27A99A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544" name="组合 3543"/>
            <p:cNvGrpSpPr/>
            <p:nvPr/>
          </p:nvGrpSpPr>
          <p:grpSpPr>
            <a:xfrm>
              <a:off x="830660" y="2167596"/>
              <a:ext cx="1019255" cy="475166"/>
              <a:chOff x="830660" y="1448012"/>
              <a:chExt cx="1064395" cy="255524"/>
            </a:xfrm>
          </p:grpSpPr>
          <p:sp>
            <p:nvSpPr>
              <p:cNvPr id="3550" name="圆角矩形 3549"/>
              <p:cNvSpPr/>
              <p:nvPr/>
            </p:nvSpPr>
            <p:spPr bwMode="auto">
              <a:xfrm>
                <a:off x="830660" y="1448012"/>
                <a:ext cx="1064395" cy="255524"/>
              </a:xfrm>
              <a:prstGeom prst="roundRect">
                <a:avLst/>
              </a:prstGeom>
              <a:solidFill>
                <a:srgbClr val="27A99A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51" name="圆角矩形 3550"/>
              <p:cNvSpPr/>
              <p:nvPr/>
            </p:nvSpPr>
            <p:spPr bwMode="auto">
              <a:xfrm>
                <a:off x="894682" y="1472400"/>
                <a:ext cx="927485" cy="222656"/>
              </a:xfrm>
              <a:prstGeom prst="roundRect">
                <a:avLst/>
              </a:prstGeom>
              <a:solidFill>
                <a:srgbClr val="27A99A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52" name="圆角矩形 3551"/>
              <p:cNvSpPr/>
              <p:nvPr/>
            </p:nvSpPr>
            <p:spPr bwMode="auto">
              <a:xfrm>
                <a:off x="962834" y="1497038"/>
                <a:ext cx="789625" cy="189561"/>
              </a:xfrm>
              <a:prstGeom prst="roundRect">
                <a:avLst/>
              </a:prstGeom>
              <a:solidFill>
                <a:srgbClr val="27A99A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545" name="TextBox 10"/>
            <p:cNvSpPr txBox="1"/>
            <p:nvPr/>
          </p:nvSpPr>
          <p:spPr>
            <a:xfrm>
              <a:off x="813457" y="2230522"/>
              <a:ext cx="103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6" name="文本框 3545"/>
            <p:cNvSpPr txBox="1"/>
            <p:nvPr/>
          </p:nvSpPr>
          <p:spPr>
            <a:xfrm>
              <a:off x="834287" y="2703514"/>
              <a:ext cx="998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财务资金管理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57" name="组合 5056"/>
          <p:cNvGrpSpPr/>
          <p:nvPr/>
        </p:nvGrpSpPr>
        <p:grpSpPr>
          <a:xfrm>
            <a:off x="796754" y="3848645"/>
            <a:ext cx="7464973" cy="454781"/>
            <a:chOff x="796754" y="3380558"/>
            <a:chExt cx="7464973" cy="454781"/>
          </a:xfrm>
        </p:grpSpPr>
        <p:sp>
          <p:nvSpPr>
            <p:cNvPr id="3554" name="圆角矩形 3553"/>
            <p:cNvSpPr/>
            <p:nvPr/>
          </p:nvSpPr>
          <p:spPr bwMode="auto">
            <a:xfrm>
              <a:off x="796754" y="3380558"/>
              <a:ext cx="7464973" cy="454781"/>
            </a:xfrm>
            <a:prstGeom prst="roundRect">
              <a:avLst/>
            </a:prstGeom>
            <a:solidFill>
              <a:srgbClr val="FFC000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555" name="组合 3554"/>
            <p:cNvGrpSpPr/>
            <p:nvPr/>
          </p:nvGrpSpPr>
          <p:grpSpPr>
            <a:xfrm>
              <a:off x="841546" y="3417962"/>
              <a:ext cx="1046923" cy="366409"/>
              <a:chOff x="830660" y="1448011"/>
              <a:chExt cx="701311" cy="561254"/>
            </a:xfrm>
          </p:grpSpPr>
          <p:sp>
            <p:nvSpPr>
              <p:cNvPr id="3565" name="圆角矩形 3564"/>
              <p:cNvSpPr/>
              <p:nvPr/>
            </p:nvSpPr>
            <p:spPr bwMode="auto">
              <a:xfrm>
                <a:off x="830660" y="1448011"/>
                <a:ext cx="701311" cy="561254"/>
              </a:xfrm>
              <a:prstGeom prst="roundRect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66" name="圆角矩形 3565"/>
              <p:cNvSpPr/>
              <p:nvPr/>
            </p:nvSpPr>
            <p:spPr bwMode="auto">
              <a:xfrm>
                <a:off x="871946" y="1484108"/>
                <a:ext cx="611103" cy="489061"/>
              </a:xfrm>
              <a:prstGeom prst="roundRect">
                <a:avLst/>
              </a:prstGeom>
              <a:solidFill>
                <a:srgbClr val="FFC000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67" name="圆角矩形 3566"/>
              <p:cNvSpPr/>
              <p:nvPr/>
            </p:nvSpPr>
            <p:spPr bwMode="auto">
              <a:xfrm>
                <a:off x="917362" y="1520454"/>
                <a:ext cx="520270" cy="41636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556" name="TextBox 10"/>
            <p:cNvSpPr txBox="1"/>
            <p:nvPr/>
          </p:nvSpPr>
          <p:spPr>
            <a:xfrm>
              <a:off x="817545" y="3441528"/>
              <a:ext cx="1050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存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储系统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7" name="文本框 3556"/>
            <p:cNvSpPr txBox="1"/>
            <p:nvPr/>
          </p:nvSpPr>
          <p:spPr>
            <a:xfrm>
              <a:off x="1916549" y="345569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账户</a:t>
              </a:r>
            </a:p>
          </p:txBody>
        </p:sp>
        <p:sp>
          <p:nvSpPr>
            <p:cNvPr id="3558" name="文本框 3557"/>
            <p:cNvSpPr txBox="1"/>
            <p:nvPr/>
          </p:nvSpPr>
          <p:spPr>
            <a:xfrm>
              <a:off x="2659471" y="3452191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</a:p>
          </p:txBody>
        </p:sp>
        <p:sp>
          <p:nvSpPr>
            <p:cNvPr id="3559" name="文本框 3558"/>
            <p:cNvSpPr txBox="1"/>
            <p:nvPr/>
          </p:nvSpPr>
          <p:spPr>
            <a:xfrm>
              <a:off x="3208760" y="3444778"/>
              <a:ext cx="1011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3560" name="文本框 3559"/>
            <p:cNvSpPr txBox="1"/>
            <p:nvPr/>
          </p:nvSpPr>
          <p:spPr>
            <a:xfrm>
              <a:off x="4123509" y="3451862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</a:t>
              </a:r>
            </a:p>
          </p:txBody>
        </p:sp>
        <p:sp>
          <p:nvSpPr>
            <p:cNvPr id="3561" name="文本框 3560"/>
            <p:cNvSpPr txBox="1"/>
            <p:nvPr/>
          </p:nvSpPr>
          <p:spPr>
            <a:xfrm>
              <a:off x="4849432" y="3444777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</a:t>
              </a:r>
            </a:p>
          </p:txBody>
        </p:sp>
        <p:sp>
          <p:nvSpPr>
            <p:cNvPr id="3562" name="文本框 3561"/>
            <p:cNvSpPr txBox="1"/>
            <p:nvPr/>
          </p:nvSpPr>
          <p:spPr>
            <a:xfrm>
              <a:off x="5577295" y="3444778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</a:t>
              </a:r>
            </a:p>
          </p:txBody>
        </p:sp>
        <p:sp>
          <p:nvSpPr>
            <p:cNvPr id="3563" name="文本框 3562"/>
            <p:cNvSpPr txBox="1"/>
            <p:nvPr/>
          </p:nvSpPr>
          <p:spPr>
            <a:xfrm>
              <a:off x="6312953" y="3444778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</a:p>
          </p:txBody>
        </p:sp>
        <p:sp>
          <p:nvSpPr>
            <p:cNvPr id="3564" name="文本框 3563"/>
            <p:cNvSpPr txBox="1"/>
            <p:nvPr/>
          </p:nvSpPr>
          <p:spPr>
            <a:xfrm>
              <a:off x="7042295" y="3444778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计信息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69" name="圆角矩形 3568"/>
          <p:cNvSpPr/>
          <p:nvPr/>
        </p:nvSpPr>
        <p:spPr bwMode="auto">
          <a:xfrm>
            <a:off x="785868" y="4685584"/>
            <a:ext cx="3252092" cy="1437886"/>
          </a:xfrm>
          <a:prstGeom prst="roundRect">
            <a:avLst/>
          </a:prstGeom>
          <a:solidFill>
            <a:srgbClr val="355D8D">
              <a:alpha val="1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570" name="组合 3569"/>
          <p:cNvGrpSpPr/>
          <p:nvPr/>
        </p:nvGrpSpPr>
        <p:grpSpPr>
          <a:xfrm>
            <a:off x="852432" y="4722987"/>
            <a:ext cx="559459" cy="1324633"/>
            <a:chOff x="830660" y="1448011"/>
            <a:chExt cx="701311" cy="561254"/>
          </a:xfrm>
        </p:grpSpPr>
        <p:sp>
          <p:nvSpPr>
            <p:cNvPr id="3576" name="圆角矩形 3575"/>
            <p:cNvSpPr/>
            <p:nvPr/>
          </p:nvSpPr>
          <p:spPr bwMode="auto">
            <a:xfrm>
              <a:off x="830660" y="1448011"/>
              <a:ext cx="701311" cy="561254"/>
            </a:xfrm>
            <a:prstGeom prst="roundRect">
              <a:avLst/>
            </a:prstGeom>
            <a:solidFill>
              <a:srgbClr val="355D8D">
                <a:alpha val="5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77" name="圆角矩形 3576"/>
            <p:cNvSpPr/>
            <p:nvPr/>
          </p:nvSpPr>
          <p:spPr bwMode="auto">
            <a:xfrm>
              <a:off x="871946" y="1484108"/>
              <a:ext cx="611103" cy="489061"/>
            </a:xfrm>
            <a:prstGeom prst="roundRect">
              <a:avLst/>
            </a:prstGeom>
            <a:solidFill>
              <a:srgbClr val="355D8D">
                <a:alpha val="7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78" name="圆角矩形 3577"/>
            <p:cNvSpPr/>
            <p:nvPr/>
          </p:nvSpPr>
          <p:spPr bwMode="auto">
            <a:xfrm>
              <a:off x="917362" y="1520454"/>
              <a:ext cx="520270" cy="416368"/>
            </a:xfrm>
            <a:prstGeom prst="roundRect">
              <a:avLst/>
            </a:prstGeom>
            <a:solidFill>
              <a:srgbClr val="355D8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571" name="TextBox 10"/>
          <p:cNvSpPr txBox="1"/>
          <p:nvPr/>
        </p:nvSpPr>
        <p:spPr>
          <a:xfrm>
            <a:off x="906087" y="4846694"/>
            <a:ext cx="46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投放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2" name="文本框 3571"/>
          <p:cNvSpPr txBox="1"/>
          <p:nvPr/>
        </p:nvSpPr>
        <p:spPr>
          <a:xfrm>
            <a:off x="1491602" y="4740015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词重写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3" name="文本框 3572"/>
          <p:cNvSpPr txBox="1"/>
          <p:nvPr/>
        </p:nvSpPr>
        <p:spPr>
          <a:xfrm>
            <a:off x="1492828" y="506169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告检索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4" name="文本框 3573"/>
          <p:cNvSpPr txBox="1"/>
          <p:nvPr/>
        </p:nvSpPr>
        <p:spPr>
          <a:xfrm>
            <a:off x="1484238" y="537593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告匹配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5" name="文本框 3574"/>
          <p:cNvSpPr txBox="1"/>
          <p:nvPr/>
        </p:nvSpPr>
        <p:spPr>
          <a:xfrm>
            <a:off x="1484157" y="569319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广告过滤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79" name="文本框 3578"/>
          <p:cNvSpPr txBox="1"/>
          <p:nvPr/>
        </p:nvSpPr>
        <p:spPr>
          <a:xfrm>
            <a:off x="2848210" y="473532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CTR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预估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0" name="文本框 3579"/>
          <p:cNvSpPr txBox="1"/>
          <p:nvPr/>
        </p:nvSpPr>
        <p:spPr>
          <a:xfrm>
            <a:off x="2840765" y="504986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告排序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1" name="文本框 3580"/>
          <p:cNvSpPr txBox="1"/>
          <p:nvPr/>
        </p:nvSpPr>
        <p:spPr>
          <a:xfrm>
            <a:off x="2832175" y="5364109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格计算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2" name="文本框 3581"/>
          <p:cNvSpPr txBox="1"/>
          <p:nvPr/>
        </p:nvSpPr>
        <p:spPr>
          <a:xfrm>
            <a:off x="2832094" y="568136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放位置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3" name="圆角矩形 3582"/>
          <p:cNvSpPr/>
          <p:nvPr/>
        </p:nvSpPr>
        <p:spPr bwMode="auto">
          <a:xfrm>
            <a:off x="4140629" y="4696037"/>
            <a:ext cx="3088861" cy="696650"/>
          </a:xfrm>
          <a:prstGeom prst="roundRect">
            <a:avLst/>
          </a:prstGeom>
          <a:solidFill>
            <a:srgbClr val="355D8D">
              <a:alpha val="1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584" name="组合 3583"/>
          <p:cNvGrpSpPr/>
          <p:nvPr/>
        </p:nvGrpSpPr>
        <p:grpSpPr>
          <a:xfrm>
            <a:off x="4185314" y="4733441"/>
            <a:ext cx="615065" cy="621609"/>
            <a:chOff x="830660" y="1448011"/>
            <a:chExt cx="701311" cy="561254"/>
          </a:xfrm>
        </p:grpSpPr>
        <p:sp>
          <p:nvSpPr>
            <p:cNvPr id="3585" name="圆角矩形 3584"/>
            <p:cNvSpPr/>
            <p:nvPr/>
          </p:nvSpPr>
          <p:spPr bwMode="auto">
            <a:xfrm>
              <a:off x="830660" y="1448011"/>
              <a:ext cx="701311" cy="561254"/>
            </a:xfrm>
            <a:prstGeom prst="roundRect">
              <a:avLst/>
            </a:prstGeom>
            <a:solidFill>
              <a:srgbClr val="355D8D">
                <a:alpha val="5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86" name="圆角矩形 3585"/>
            <p:cNvSpPr/>
            <p:nvPr/>
          </p:nvSpPr>
          <p:spPr bwMode="auto">
            <a:xfrm>
              <a:off x="871946" y="1484108"/>
              <a:ext cx="611103" cy="489061"/>
            </a:xfrm>
            <a:prstGeom prst="roundRect">
              <a:avLst/>
            </a:prstGeom>
            <a:solidFill>
              <a:srgbClr val="355D8D">
                <a:alpha val="7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87" name="圆角矩形 3586"/>
            <p:cNvSpPr/>
            <p:nvPr/>
          </p:nvSpPr>
          <p:spPr bwMode="auto">
            <a:xfrm>
              <a:off x="917362" y="1520454"/>
              <a:ext cx="520270" cy="416368"/>
            </a:xfrm>
            <a:prstGeom prst="roundRect">
              <a:avLst/>
            </a:prstGeom>
            <a:solidFill>
              <a:srgbClr val="355D8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588" name="TextBox 10"/>
          <p:cNvSpPr txBox="1"/>
          <p:nvPr/>
        </p:nvSpPr>
        <p:spPr>
          <a:xfrm>
            <a:off x="4185314" y="4750709"/>
            <a:ext cx="61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计费系统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9" name="文本框 3588"/>
          <p:cNvSpPr txBox="1"/>
          <p:nvPr/>
        </p:nvSpPr>
        <p:spPr>
          <a:xfrm>
            <a:off x="4824484" y="473958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" name="文本框 3589"/>
          <p:cNvSpPr txBox="1"/>
          <p:nvPr/>
        </p:nvSpPr>
        <p:spPr>
          <a:xfrm>
            <a:off x="4825710" y="5017715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8" name="文本框 3647"/>
          <p:cNvSpPr txBox="1"/>
          <p:nvPr/>
        </p:nvSpPr>
        <p:spPr>
          <a:xfrm>
            <a:off x="5968975" y="4753509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单生成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49" name="文本框 3648"/>
          <p:cNvSpPr txBox="1"/>
          <p:nvPr/>
        </p:nvSpPr>
        <p:spPr>
          <a:xfrm>
            <a:off x="5968894" y="5016336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单对比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62" name="组合 5061"/>
          <p:cNvGrpSpPr/>
          <p:nvPr/>
        </p:nvGrpSpPr>
        <p:grpSpPr>
          <a:xfrm>
            <a:off x="7303497" y="4689028"/>
            <a:ext cx="975793" cy="1434443"/>
            <a:chOff x="4113126" y="5137327"/>
            <a:chExt cx="975793" cy="1332042"/>
          </a:xfrm>
        </p:grpSpPr>
        <p:sp>
          <p:nvSpPr>
            <p:cNvPr id="3651" name="圆角矩形 3650"/>
            <p:cNvSpPr/>
            <p:nvPr/>
          </p:nvSpPr>
          <p:spPr bwMode="auto">
            <a:xfrm>
              <a:off x="4113126" y="5137327"/>
              <a:ext cx="975793" cy="1332041"/>
            </a:xfrm>
            <a:prstGeom prst="roundRect">
              <a:avLst/>
            </a:prstGeom>
            <a:solidFill>
              <a:srgbClr val="355D8D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652" name="组合 3651"/>
            <p:cNvGrpSpPr/>
            <p:nvPr/>
          </p:nvGrpSpPr>
          <p:grpSpPr>
            <a:xfrm>
              <a:off x="4157919" y="5174732"/>
              <a:ext cx="532652" cy="1245306"/>
              <a:chOff x="830660" y="1448011"/>
              <a:chExt cx="701311" cy="561254"/>
            </a:xfrm>
          </p:grpSpPr>
          <p:sp>
            <p:nvSpPr>
              <p:cNvPr id="3658" name="圆角矩形 3657"/>
              <p:cNvSpPr/>
              <p:nvPr/>
            </p:nvSpPr>
            <p:spPr bwMode="auto">
              <a:xfrm>
                <a:off x="830660" y="1448011"/>
                <a:ext cx="701311" cy="561254"/>
              </a:xfrm>
              <a:prstGeom prst="roundRect">
                <a:avLst/>
              </a:prstGeom>
              <a:solidFill>
                <a:srgbClr val="355D8D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59" name="圆角矩形 3658"/>
              <p:cNvSpPr/>
              <p:nvPr/>
            </p:nvSpPr>
            <p:spPr bwMode="auto">
              <a:xfrm>
                <a:off x="871946" y="1484108"/>
                <a:ext cx="611103" cy="489061"/>
              </a:xfrm>
              <a:prstGeom prst="roundRect">
                <a:avLst/>
              </a:prstGeom>
              <a:solidFill>
                <a:srgbClr val="355D8D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60" name="圆角矩形 3659"/>
              <p:cNvSpPr/>
              <p:nvPr/>
            </p:nvSpPr>
            <p:spPr bwMode="auto">
              <a:xfrm>
                <a:off x="917362" y="1520454"/>
                <a:ext cx="520270" cy="416368"/>
              </a:xfrm>
              <a:prstGeom prst="roundRect">
                <a:avLst/>
              </a:prstGeom>
              <a:solidFill>
                <a:srgbClr val="355D8D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653" name="TextBox 10"/>
            <p:cNvSpPr txBox="1"/>
            <p:nvPr/>
          </p:nvSpPr>
          <p:spPr>
            <a:xfrm>
              <a:off x="4228466" y="5145930"/>
              <a:ext cx="331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反作弊系统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4" name="文本框 3653"/>
            <p:cNvSpPr txBox="1"/>
            <p:nvPr/>
          </p:nvSpPr>
          <p:spPr>
            <a:xfrm>
              <a:off x="4719471" y="5343934"/>
              <a:ext cx="298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点击清理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63" name="组合 5062"/>
          <p:cNvGrpSpPr/>
          <p:nvPr/>
        </p:nvGrpSpPr>
        <p:grpSpPr>
          <a:xfrm>
            <a:off x="4140628" y="5475472"/>
            <a:ext cx="3086821" cy="648000"/>
            <a:chOff x="4140628" y="5161136"/>
            <a:chExt cx="3086821" cy="648000"/>
          </a:xfrm>
        </p:grpSpPr>
        <p:sp>
          <p:nvSpPr>
            <p:cNvPr id="3609" name="圆角矩形 3608"/>
            <p:cNvSpPr/>
            <p:nvPr/>
          </p:nvSpPr>
          <p:spPr bwMode="auto">
            <a:xfrm>
              <a:off x="4140628" y="5161136"/>
              <a:ext cx="3086821" cy="648000"/>
            </a:xfrm>
            <a:prstGeom prst="roundRect">
              <a:avLst/>
            </a:prstGeom>
            <a:solidFill>
              <a:srgbClr val="355D8D">
                <a:alpha val="15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3610" name="组合 3609"/>
            <p:cNvGrpSpPr/>
            <p:nvPr/>
          </p:nvGrpSpPr>
          <p:grpSpPr>
            <a:xfrm>
              <a:off x="4205949" y="5198544"/>
              <a:ext cx="638128" cy="572702"/>
              <a:chOff x="830660" y="1448012"/>
              <a:chExt cx="1064395" cy="255524"/>
            </a:xfrm>
          </p:grpSpPr>
          <p:sp>
            <p:nvSpPr>
              <p:cNvPr id="3613" name="圆角矩形 3612"/>
              <p:cNvSpPr/>
              <p:nvPr/>
            </p:nvSpPr>
            <p:spPr bwMode="auto">
              <a:xfrm>
                <a:off x="830660" y="1448012"/>
                <a:ext cx="1064395" cy="255524"/>
              </a:xfrm>
              <a:prstGeom prst="roundRect">
                <a:avLst/>
              </a:prstGeom>
              <a:solidFill>
                <a:srgbClr val="355D8D">
                  <a:alpha val="50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14" name="圆角矩形 3613"/>
              <p:cNvSpPr/>
              <p:nvPr/>
            </p:nvSpPr>
            <p:spPr bwMode="auto">
              <a:xfrm>
                <a:off x="894682" y="1472400"/>
                <a:ext cx="927485" cy="222656"/>
              </a:xfrm>
              <a:prstGeom prst="roundRect">
                <a:avLst/>
              </a:prstGeom>
              <a:solidFill>
                <a:srgbClr val="355D8D">
                  <a:alpha val="7500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15" name="圆角矩形 3614"/>
              <p:cNvSpPr/>
              <p:nvPr/>
            </p:nvSpPr>
            <p:spPr bwMode="auto">
              <a:xfrm>
                <a:off x="962834" y="1497038"/>
                <a:ext cx="789625" cy="189561"/>
              </a:xfrm>
              <a:prstGeom prst="roundRect">
                <a:avLst/>
              </a:prstGeom>
              <a:solidFill>
                <a:srgbClr val="355D8D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3611" name="TextBox 10"/>
            <p:cNvSpPr txBox="1"/>
            <p:nvPr/>
          </p:nvSpPr>
          <p:spPr>
            <a:xfrm>
              <a:off x="4202786" y="5186471"/>
              <a:ext cx="6066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志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1" name="文本框 3660"/>
            <p:cNvSpPr txBox="1"/>
            <p:nvPr/>
          </p:nvSpPr>
          <p:spPr>
            <a:xfrm>
              <a:off x="4824484" y="5187004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日志收集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2" name="文本框 3661"/>
            <p:cNvSpPr txBox="1"/>
            <p:nvPr/>
          </p:nvSpPr>
          <p:spPr>
            <a:xfrm>
              <a:off x="4825710" y="5465137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日志存储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3" name="文本框 3662"/>
            <p:cNvSpPr txBox="1"/>
            <p:nvPr/>
          </p:nvSpPr>
          <p:spPr>
            <a:xfrm>
              <a:off x="5968975" y="5200931"/>
              <a:ext cx="7872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ETL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81" name="圆角矩形 3680"/>
          <p:cNvSpPr/>
          <p:nvPr/>
        </p:nvSpPr>
        <p:spPr bwMode="auto">
          <a:xfrm>
            <a:off x="808401" y="6215683"/>
            <a:ext cx="7470889" cy="423765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82" name="圆角矩形 3681"/>
          <p:cNvSpPr/>
          <p:nvPr/>
        </p:nvSpPr>
        <p:spPr bwMode="auto">
          <a:xfrm>
            <a:off x="885366" y="6240603"/>
            <a:ext cx="7322552" cy="373925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83" name="圆角矩形 3682"/>
          <p:cNvSpPr/>
          <p:nvPr/>
        </p:nvSpPr>
        <p:spPr bwMode="auto">
          <a:xfrm>
            <a:off x="970976" y="6264652"/>
            <a:ext cx="7159817" cy="325827"/>
          </a:xfrm>
          <a:prstGeom prst="roundRect">
            <a:avLst/>
          </a:prstGeom>
          <a:solidFill>
            <a:srgbClr val="7030A0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84" name="圆角矩形 3683"/>
          <p:cNvSpPr/>
          <p:nvPr/>
        </p:nvSpPr>
        <p:spPr bwMode="auto">
          <a:xfrm>
            <a:off x="1018645" y="6288867"/>
            <a:ext cx="7015011" cy="27739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85" name="TextBox 10"/>
          <p:cNvSpPr txBox="1"/>
          <p:nvPr/>
        </p:nvSpPr>
        <p:spPr>
          <a:xfrm>
            <a:off x="2180167" y="6238095"/>
            <a:ext cx="4631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  量  入  口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65" name="直接箭头连接符 5064"/>
          <p:cNvCxnSpPr/>
          <p:nvPr/>
        </p:nvCxnSpPr>
        <p:spPr>
          <a:xfrm>
            <a:off x="1149783" y="2448453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6" name="直接箭头连接符 3685"/>
          <p:cNvCxnSpPr/>
          <p:nvPr/>
        </p:nvCxnSpPr>
        <p:spPr>
          <a:xfrm>
            <a:off x="3269973" y="2439889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7" name="直接箭头连接符 3686"/>
          <p:cNvCxnSpPr/>
          <p:nvPr/>
        </p:nvCxnSpPr>
        <p:spPr>
          <a:xfrm>
            <a:off x="3269973" y="3612249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8" name="直接箭头连接符 3687"/>
          <p:cNvCxnSpPr/>
          <p:nvPr/>
        </p:nvCxnSpPr>
        <p:spPr>
          <a:xfrm>
            <a:off x="5644951" y="2429003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89" name="直接箭头连接符 3688"/>
          <p:cNvCxnSpPr/>
          <p:nvPr/>
        </p:nvCxnSpPr>
        <p:spPr>
          <a:xfrm>
            <a:off x="6697645" y="2459339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0" name="直接箭头连接符 3689"/>
          <p:cNvCxnSpPr/>
          <p:nvPr/>
        </p:nvCxnSpPr>
        <p:spPr>
          <a:xfrm>
            <a:off x="6697645" y="3620770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1" name="直接箭头连接符 3690"/>
          <p:cNvCxnSpPr/>
          <p:nvPr/>
        </p:nvCxnSpPr>
        <p:spPr>
          <a:xfrm>
            <a:off x="5644951" y="3634997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2" name="直接箭头连接符 3691"/>
          <p:cNvCxnSpPr/>
          <p:nvPr/>
        </p:nvCxnSpPr>
        <p:spPr>
          <a:xfrm>
            <a:off x="1149783" y="3612249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3" name="直接箭头连接符 3692"/>
          <p:cNvCxnSpPr/>
          <p:nvPr/>
        </p:nvCxnSpPr>
        <p:spPr>
          <a:xfrm rot="5400000">
            <a:off x="869871" y="4528268"/>
            <a:ext cx="555723" cy="410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4" name="直接箭头连接符 3693"/>
          <p:cNvCxnSpPr/>
          <p:nvPr/>
        </p:nvCxnSpPr>
        <p:spPr>
          <a:xfrm>
            <a:off x="4480067" y="4483903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5" name="直接箭头连接符 3694"/>
          <p:cNvCxnSpPr/>
          <p:nvPr/>
        </p:nvCxnSpPr>
        <p:spPr>
          <a:xfrm rot="5400000">
            <a:off x="7258299" y="4791680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7" name="直接箭头连接符 3696"/>
          <p:cNvCxnSpPr/>
          <p:nvPr/>
        </p:nvCxnSpPr>
        <p:spPr>
          <a:xfrm rot="5400000">
            <a:off x="7244844" y="5644670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8" name="直接箭头连接符 3697"/>
          <p:cNvCxnSpPr/>
          <p:nvPr/>
        </p:nvCxnSpPr>
        <p:spPr>
          <a:xfrm>
            <a:off x="4490953" y="5995046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99" name="直接箭头连接符 3698"/>
          <p:cNvCxnSpPr/>
          <p:nvPr/>
        </p:nvCxnSpPr>
        <p:spPr>
          <a:xfrm>
            <a:off x="1108174" y="5984102"/>
            <a:ext cx="0" cy="2696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40812" y="2220924"/>
            <a:ext cx="625448" cy="407902"/>
            <a:chOff x="1540812" y="2220924"/>
            <a:chExt cx="625448" cy="407902"/>
          </a:xfrm>
          <a:solidFill>
            <a:srgbClr val="FFC000"/>
          </a:solidFill>
        </p:grpSpPr>
        <p:sp>
          <p:nvSpPr>
            <p:cNvPr id="4" name="圆角矩形标注 3"/>
            <p:cNvSpPr/>
            <p:nvPr/>
          </p:nvSpPr>
          <p:spPr>
            <a:xfrm>
              <a:off x="1540812" y="2220924"/>
              <a:ext cx="625448" cy="377352"/>
            </a:xfrm>
            <a:prstGeom prst="wedgeRoundRectCallout">
              <a:avLst>
                <a:gd name="adj1" fmla="val -10390"/>
                <a:gd name="adj2" fmla="val 91395"/>
                <a:gd name="adj3" fmla="val 16667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85370" y="2228716"/>
              <a:ext cx="56938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物料状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态计算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4794182" y="2919709"/>
            <a:ext cx="496794" cy="407902"/>
            <a:chOff x="1540812" y="2220924"/>
            <a:chExt cx="496794" cy="407902"/>
          </a:xfrm>
          <a:solidFill>
            <a:srgbClr val="FFC000"/>
          </a:solidFill>
        </p:grpSpPr>
        <p:sp>
          <p:nvSpPr>
            <p:cNvPr id="143" name="圆角矩形标注 142"/>
            <p:cNvSpPr/>
            <p:nvPr/>
          </p:nvSpPr>
          <p:spPr>
            <a:xfrm>
              <a:off x="1540812" y="2220924"/>
              <a:ext cx="496794" cy="377352"/>
            </a:xfrm>
            <a:prstGeom prst="wedgeRoundRectCallout">
              <a:avLst>
                <a:gd name="adj1" fmla="val -69552"/>
                <a:gd name="adj2" fmla="val -41304"/>
                <a:gd name="adj3" fmla="val 16667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585370" y="2228716"/>
              <a:ext cx="44114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endPara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816648" y="4374999"/>
            <a:ext cx="751849" cy="295991"/>
            <a:chOff x="1414411" y="2302284"/>
            <a:chExt cx="751849" cy="295991"/>
          </a:xfrm>
          <a:solidFill>
            <a:srgbClr val="FFC000"/>
          </a:solidFill>
        </p:grpSpPr>
        <p:sp>
          <p:nvSpPr>
            <p:cNvPr id="146" name="圆角矩形标注 145"/>
            <p:cNvSpPr/>
            <p:nvPr/>
          </p:nvSpPr>
          <p:spPr>
            <a:xfrm>
              <a:off x="1414411" y="2302284"/>
              <a:ext cx="751849" cy="295991"/>
            </a:xfrm>
            <a:prstGeom prst="wedgeRoundRectCallout">
              <a:avLst>
                <a:gd name="adj1" fmla="val -10390"/>
                <a:gd name="adj2" fmla="val 91395"/>
                <a:gd name="adj3" fmla="val 16667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464597" y="2337825"/>
              <a:ext cx="697627" cy="24622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流式计费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480994" y="4205165"/>
            <a:ext cx="699332" cy="378385"/>
            <a:chOff x="1390684" y="2302284"/>
            <a:chExt cx="775576" cy="157826"/>
          </a:xfrm>
          <a:solidFill>
            <a:srgbClr val="FFC000"/>
          </a:solidFill>
        </p:grpSpPr>
        <p:sp>
          <p:nvSpPr>
            <p:cNvPr id="149" name="圆角矩形标注 148"/>
            <p:cNvSpPr/>
            <p:nvPr/>
          </p:nvSpPr>
          <p:spPr>
            <a:xfrm>
              <a:off x="1414411" y="2302284"/>
              <a:ext cx="751849" cy="151866"/>
            </a:xfrm>
            <a:prstGeom prst="wedgeRoundRectCallout">
              <a:avLst>
                <a:gd name="adj1" fmla="val -5440"/>
                <a:gd name="adj2" fmla="val 65176"/>
                <a:gd name="adj3" fmla="val 16667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1390684" y="2329073"/>
              <a:ext cx="697627" cy="131037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流式过滤</a:t>
              </a:r>
              <a:endPara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" name="圆角矩形标注 152"/>
          <p:cNvSpPr/>
          <p:nvPr/>
        </p:nvSpPr>
        <p:spPr>
          <a:xfrm>
            <a:off x="59036" y="5005968"/>
            <a:ext cx="473960" cy="285954"/>
          </a:xfrm>
          <a:prstGeom prst="wedgeRoundRectCallout">
            <a:avLst>
              <a:gd name="adj1" fmla="val -25578"/>
              <a:gd name="adj2" fmla="val -65037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18969" y="4955059"/>
            <a:ext cx="601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PV/</a:t>
            </a:r>
          </a:p>
          <a:p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UV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圆角矩形标注 155"/>
          <p:cNvSpPr/>
          <p:nvPr/>
        </p:nvSpPr>
        <p:spPr>
          <a:xfrm>
            <a:off x="7597482" y="4205165"/>
            <a:ext cx="841722" cy="462357"/>
          </a:xfrm>
          <a:prstGeom prst="wedgeRoundRectCallout">
            <a:avLst>
              <a:gd name="adj1" fmla="val 67641"/>
              <a:gd name="adj2" fmla="val -58857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入侵检测</a:t>
            </a:r>
            <a:endParaRPr lang="en-US" altLang="zh-CN" sz="1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七层</a:t>
            </a:r>
            <a:r>
              <a:rPr lang="en-US" altLang="zh-CN" sz="10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DDos</a:t>
            </a:r>
            <a:endParaRPr lang="zh-CN" altLang="en-US" sz="1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028995"/>
      </p:ext>
    </p:extLst>
  </p:cSld>
  <p:clrMapOvr>
    <a:masterClrMapping/>
  </p:clrMapOvr>
  <p:transition xmlns:p14="http://schemas.microsoft.com/office/powerpoint/2010/main" advTm="16617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/>
      <p:bldP spid="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44000" cy="37088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 flipV="1">
            <a:off x="1502176" y="3748198"/>
            <a:ext cx="2982738" cy="76658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gray">
          <a:xfrm>
            <a:off x="1737311" y="3955953"/>
            <a:ext cx="217066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1" indent="0" algn="ctr" eaLnBrk="1" hangingPunct="1">
              <a:lnSpc>
                <a:spcPct val="80000"/>
              </a:lnSpc>
            </a:pPr>
            <a:r>
              <a:rPr lang="zh-CN" altLang="en-US" sz="24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架构实践</a:t>
            </a:r>
            <a:endParaRPr lang="en-US" altLang="zh-CN" sz="2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2826" y="37321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355D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4000" b="1" dirty="0">
              <a:solidFill>
                <a:srgbClr val="355D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5400000" flipV="1">
            <a:off x="15212" y="3199888"/>
            <a:ext cx="1445701" cy="1520158"/>
          </a:xfrm>
          <a:custGeom>
            <a:avLst/>
            <a:gdLst>
              <a:gd name="connsiteX0" fmla="*/ 0 w 728133"/>
              <a:gd name="connsiteY0" fmla="*/ 0 h 1320800"/>
              <a:gd name="connsiteX1" fmla="*/ 626533 w 728133"/>
              <a:gd name="connsiteY1" fmla="*/ 0 h 1320800"/>
              <a:gd name="connsiteX2" fmla="*/ 728133 w 728133"/>
              <a:gd name="connsiteY2" fmla="*/ 1320800 h 1320800"/>
              <a:gd name="connsiteX3" fmla="*/ 287866 w 728133"/>
              <a:gd name="connsiteY3" fmla="*/ 1320800 h 1320800"/>
              <a:gd name="connsiteX4" fmla="*/ 0 w 728133"/>
              <a:gd name="connsiteY4" fmla="*/ 0 h 1320800"/>
              <a:gd name="connsiteX0" fmla="*/ 0 w 560437"/>
              <a:gd name="connsiteY0" fmla="*/ 0 h 1330124"/>
              <a:gd name="connsiteX1" fmla="*/ 458837 w 560437"/>
              <a:gd name="connsiteY1" fmla="*/ 9324 h 1330124"/>
              <a:gd name="connsiteX2" fmla="*/ 560437 w 560437"/>
              <a:gd name="connsiteY2" fmla="*/ 1330124 h 1330124"/>
              <a:gd name="connsiteX3" fmla="*/ 120170 w 560437"/>
              <a:gd name="connsiteY3" fmla="*/ 1330124 h 1330124"/>
              <a:gd name="connsiteX4" fmla="*/ 0 w 560437"/>
              <a:gd name="connsiteY4" fmla="*/ 0 h 1330124"/>
              <a:gd name="connsiteX0" fmla="*/ 0 w 560437"/>
              <a:gd name="connsiteY0" fmla="*/ 0 h 1330124"/>
              <a:gd name="connsiteX1" fmla="*/ 458837 w 560437"/>
              <a:gd name="connsiteY1" fmla="*/ 9324 h 1330124"/>
              <a:gd name="connsiteX2" fmla="*/ 560437 w 560437"/>
              <a:gd name="connsiteY2" fmla="*/ 1330124 h 1330124"/>
              <a:gd name="connsiteX3" fmla="*/ 284512 w 560437"/>
              <a:gd name="connsiteY3" fmla="*/ 1236880 h 1330124"/>
              <a:gd name="connsiteX4" fmla="*/ 0 w 560437"/>
              <a:gd name="connsiteY4" fmla="*/ 0 h 1330124"/>
              <a:gd name="connsiteX0" fmla="*/ 0 w 560437"/>
              <a:gd name="connsiteY0" fmla="*/ 0 h 1330124"/>
              <a:gd name="connsiteX1" fmla="*/ 458837 w 560437"/>
              <a:gd name="connsiteY1" fmla="*/ 9324 h 1330124"/>
              <a:gd name="connsiteX2" fmla="*/ 560437 w 560437"/>
              <a:gd name="connsiteY2" fmla="*/ 1330124 h 1330124"/>
              <a:gd name="connsiteX3" fmla="*/ 150357 w 560437"/>
              <a:gd name="connsiteY3" fmla="*/ 1320804 h 1330124"/>
              <a:gd name="connsiteX4" fmla="*/ 0 w 560437"/>
              <a:gd name="connsiteY4" fmla="*/ 0 h 1330124"/>
              <a:gd name="connsiteX0" fmla="*/ 0 w 429634"/>
              <a:gd name="connsiteY0" fmla="*/ 27977 h 1320800"/>
              <a:gd name="connsiteX1" fmla="*/ 328034 w 429634"/>
              <a:gd name="connsiteY1" fmla="*/ 0 h 1320800"/>
              <a:gd name="connsiteX2" fmla="*/ 429634 w 429634"/>
              <a:gd name="connsiteY2" fmla="*/ 1320800 h 1320800"/>
              <a:gd name="connsiteX3" fmla="*/ 19554 w 429634"/>
              <a:gd name="connsiteY3" fmla="*/ 1311480 h 1320800"/>
              <a:gd name="connsiteX4" fmla="*/ 0 w 429634"/>
              <a:gd name="connsiteY4" fmla="*/ 27977 h 1320800"/>
              <a:gd name="connsiteX0" fmla="*/ 0 w 560436"/>
              <a:gd name="connsiteY0" fmla="*/ 9328 h 1320800"/>
              <a:gd name="connsiteX1" fmla="*/ 458836 w 560436"/>
              <a:gd name="connsiteY1" fmla="*/ 0 h 1320800"/>
              <a:gd name="connsiteX2" fmla="*/ 560436 w 560436"/>
              <a:gd name="connsiteY2" fmla="*/ 1320800 h 1320800"/>
              <a:gd name="connsiteX3" fmla="*/ 150356 w 560436"/>
              <a:gd name="connsiteY3" fmla="*/ 1311480 h 1320800"/>
              <a:gd name="connsiteX4" fmla="*/ 0 w 560436"/>
              <a:gd name="connsiteY4" fmla="*/ 9328 h 1320800"/>
              <a:gd name="connsiteX0" fmla="*/ 0 w 458836"/>
              <a:gd name="connsiteY0" fmla="*/ 9328 h 1311480"/>
              <a:gd name="connsiteX1" fmla="*/ 458836 w 458836"/>
              <a:gd name="connsiteY1" fmla="*/ 0 h 1311480"/>
              <a:gd name="connsiteX2" fmla="*/ 396096 w 458836"/>
              <a:gd name="connsiteY2" fmla="*/ 1311477 h 1311480"/>
              <a:gd name="connsiteX3" fmla="*/ 150356 w 458836"/>
              <a:gd name="connsiteY3" fmla="*/ 1311480 h 1311480"/>
              <a:gd name="connsiteX4" fmla="*/ 0 w 458836"/>
              <a:gd name="connsiteY4" fmla="*/ 9328 h 1311480"/>
              <a:gd name="connsiteX0" fmla="*/ 0 w 396096"/>
              <a:gd name="connsiteY0" fmla="*/ 0 h 1302152"/>
              <a:gd name="connsiteX1" fmla="*/ 368282 w 396096"/>
              <a:gd name="connsiteY1" fmla="*/ 46622 h 1302152"/>
              <a:gd name="connsiteX2" fmla="*/ 396096 w 396096"/>
              <a:gd name="connsiteY2" fmla="*/ 1302149 h 1302152"/>
              <a:gd name="connsiteX3" fmla="*/ 150356 w 396096"/>
              <a:gd name="connsiteY3" fmla="*/ 1302152 h 1302152"/>
              <a:gd name="connsiteX4" fmla="*/ 0 w 396096"/>
              <a:gd name="connsiteY4" fmla="*/ 0 h 1302152"/>
              <a:gd name="connsiteX0" fmla="*/ 0 w 445422"/>
              <a:gd name="connsiteY0" fmla="*/ 0 h 1302152"/>
              <a:gd name="connsiteX1" fmla="*/ 445422 w 445422"/>
              <a:gd name="connsiteY1" fmla="*/ 9323 h 1302152"/>
              <a:gd name="connsiteX2" fmla="*/ 396096 w 445422"/>
              <a:gd name="connsiteY2" fmla="*/ 1302149 h 1302152"/>
              <a:gd name="connsiteX3" fmla="*/ 150356 w 445422"/>
              <a:gd name="connsiteY3" fmla="*/ 1302152 h 1302152"/>
              <a:gd name="connsiteX4" fmla="*/ 0 w 445422"/>
              <a:gd name="connsiteY4" fmla="*/ 0 h 1302152"/>
              <a:gd name="connsiteX0" fmla="*/ 0 w 445422"/>
              <a:gd name="connsiteY0" fmla="*/ 0 h 1302152"/>
              <a:gd name="connsiteX1" fmla="*/ 445422 w 445422"/>
              <a:gd name="connsiteY1" fmla="*/ 9323 h 1302152"/>
              <a:gd name="connsiteX2" fmla="*/ 396097 w 445422"/>
              <a:gd name="connsiteY2" fmla="*/ 1292827 h 1302152"/>
              <a:gd name="connsiteX3" fmla="*/ 150356 w 445422"/>
              <a:gd name="connsiteY3" fmla="*/ 1302152 h 1302152"/>
              <a:gd name="connsiteX4" fmla="*/ 0 w 445422"/>
              <a:gd name="connsiteY4" fmla="*/ 0 h 1302152"/>
              <a:gd name="connsiteX0" fmla="*/ 0 w 445422"/>
              <a:gd name="connsiteY0" fmla="*/ 0 h 1302154"/>
              <a:gd name="connsiteX1" fmla="*/ 445422 w 445422"/>
              <a:gd name="connsiteY1" fmla="*/ 9323 h 1302154"/>
              <a:gd name="connsiteX2" fmla="*/ 396098 w 445422"/>
              <a:gd name="connsiteY2" fmla="*/ 1302154 h 1302154"/>
              <a:gd name="connsiteX3" fmla="*/ 150356 w 445422"/>
              <a:gd name="connsiteY3" fmla="*/ 1302152 h 1302154"/>
              <a:gd name="connsiteX4" fmla="*/ 0 w 445422"/>
              <a:gd name="connsiteY4" fmla="*/ 0 h 1302154"/>
              <a:gd name="connsiteX0" fmla="*/ 0 w 445422"/>
              <a:gd name="connsiteY0" fmla="*/ 0 h 1302154"/>
              <a:gd name="connsiteX1" fmla="*/ 445422 w 445422"/>
              <a:gd name="connsiteY1" fmla="*/ 9323 h 1302154"/>
              <a:gd name="connsiteX2" fmla="*/ 396098 w 445422"/>
              <a:gd name="connsiteY2" fmla="*/ 1302154 h 1302154"/>
              <a:gd name="connsiteX3" fmla="*/ 157065 w 445422"/>
              <a:gd name="connsiteY3" fmla="*/ 1302154 h 1302154"/>
              <a:gd name="connsiteX4" fmla="*/ 0 w 445422"/>
              <a:gd name="connsiteY4" fmla="*/ 0 h 130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22" h="1302154">
                <a:moveTo>
                  <a:pt x="0" y="0"/>
                </a:moveTo>
                <a:lnTo>
                  <a:pt x="445422" y="9323"/>
                </a:lnTo>
                <a:lnTo>
                  <a:pt x="396098" y="1302154"/>
                </a:lnTo>
                <a:lnTo>
                  <a:pt x="157065" y="13021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50800" dir="10800000" algn="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"/>
    </mc:Choice>
    <mc:Fallback xmlns="">
      <p:transition xmlns:p14="http://schemas.microsoft.com/office/powerpoint/2010/main" spd="slow" advTm="40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 bwMode="auto">
          <a:xfrm>
            <a:off x="683568" y="1949571"/>
            <a:ext cx="8028000" cy="0"/>
          </a:xfrm>
          <a:prstGeom prst="line">
            <a:avLst/>
          </a:prstGeom>
          <a:noFill/>
          <a:ln w="22225" cap="flat" cmpd="sng" algn="ctr">
            <a:solidFill>
              <a:srgbClr val="355D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50" y="2739558"/>
            <a:ext cx="570093" cy="57009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1" y="2745534"/>
            <a:ext cx="570093" cy="57009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00" y="2765356"/>
            <a:ext cx="570093" cy="57009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3" y="2725163"/>
            <a:ext cx="570093" cy="57009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10" name="直接连接符 9"/>
          <p:cNvCxnSpPr/>
          <p:nvPr/>
        </p:nvCxnSpPr>
        <p:spPr bwMode="auto">
          <a:xfrm>
            <a:off x="5121045" y="2643887"/>
            <a:ext cx="0" cy="3491415"/>
          </a:xfrm>
          <a:prstGeom prst="line">
            <a:avLst/>
          </a:prstGeom>
          <a:noFill/>
          <a:ln w="22225" cap="flat" cmpd="sng" algn="ctr">
            <a:solidFill>
              <a:srgbClr val="355D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/>
          <p:nvPr/>
        </p:nvCxnSpPr>
        <p:spPr bwMode="auto">
          <a:xfrm>
            <a:off x="7104263" y="2643887"/>
            <a:ext cx="0" cy="3491415"/>
          </a:xfrm>
          <a:prstGeom prst="line">
            <a:avLst/>
          </a:prstGeom>
          <a:noFill/>
          <a:ln w="22225" cap="flat" cmpd="sng" algn="ctr">
            <a:solidFill>
              <a:srgbClr val="355D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3279344" y="2643887"/>
            <a:ext cx="0" cy="3491415"/>
          </a:xfrm>
          <a:prstGeom prst="line">
            <a:avLst/>
          </a:prstGeom>
          <a:noFill/>
          <a:ln w="22225" cap="flat" cmpd="sng" algn="ctr">
            <a:solidFill>
              <a:srgbClr val="355D8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椭圆 20"/>
          <p:cNvSpPr/>
          <p:nvPr/>
        </p:nvSpPr>
        <p:spPr bwMode="auto">
          <a:xfrm>
            <a:off x="1586746" y="3225790"/>
            <a:ext cx="821038" cy="8210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2243965" y="2611933"/>
            <a:ext cx="135201" cy="135201"/>
          </a:xfrm>
          <a:prstGeom prst="ellipse">
            <a:avLst/>
          </a:prstGeom>
          <a:solidFill>
            <a:srgbClr val="355D8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4053668" y="2619755"/>
            <a:ext cx="135201" cy="135201"/>
          </a:xfrm>
          <a:prstGeom prst="ellipse">
            <a:avLst/>
          </a:prstGeom>
          <a:solidFill>
            <a:srgbClr val="355D8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6068885" y="2619755"/>
            <a:ext cx="135201" cy="135201"/>
          </a:xfrm>
          <a:prstGeom prst="ellipse">
            <a:avLst/>
          </a:prstGeom>
          <a:solidFill>
            <a:srgbClr val="355D8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943904" y="2619755"/>
            <a:ext cx="135201" cy="135201"/>
          </a:xfrm>
          <a:prstGeom prst="ellipse">
            <a:avLst/>
          </a:prstGeom>
          <a:solidFill>
            <a:srgbClr val="355D8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664031" y="2416629"/>
            <a:ext cx="8045743" cy="21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22495" y="20690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541" y="2612252"/>
            <a:ext cx="70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541" y="3477925"/>
            <a:ext cx="70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541" y="4343598"/>
            <a:ext cx="70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541" y="5209271"/>
            <a:ext cx="70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文本框 33"/>
          <p:cNvSpPr txBox="1"/>
          <p:nvPr/>
        </p:nvSpPr>
        <p:spPr>
          <a:xfrm>
            <a:off x="1774479" y="2069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67270" y="2069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数据接入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82487" y="2069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数据计算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33675" y="20690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itle 3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06686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流式计算处理流程</a:t>
            </a:r>
            <a:endParaRPr lang="zh-CN" altLang="en-US" sz="3200" b="1" dirty="0">
              <a:solidFill>
                <a:srgbClr val="1E69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3498306" y="3441406"/>
            <a:ext cx="1381125" cy="2320927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774280" y="3584283"/>
            <a:ext cx="1200150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774280" y="4060531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聚合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774280" y="4555832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3578145" y="4569334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负载均衡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3580997" y="4073883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持久化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3536406" y="5089232"/>
            <a:ext cx="1293843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单播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广播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398543" y="4566590"/>
            <a:ext cx="1371600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资源管理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398543" y="4079580"/>
            <a:ext cx="1371600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398543" y="3593807"/>
            <a:ext cx="1371600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任务调度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441656" y="3593807"/>
            <a:ext cx="123824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441655" y="5084466"/>
            <a:ext cx="123824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冷热分离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420150" y="4566590"/>
            <a:ext cx="123824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774279" y="5084467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693317" y="3441407"/>
            <a:ext cx="1381125" cy="2320926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322344" y="3431881"/>
            <a:ext cx="1527196" cy="233045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7347972" y="3450929"/>
            <a:ext cx="1417660" cy="2311405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7420150" y="4073883"/>
            <a:ext cx="123824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读写分离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5403307" y="5091353"/>
            <a:ext cx="1371600" cy="47412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中间结果缓存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3572874" y="3597241"/>
            <a:ext cx="1200151" cy="333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数据缓冲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V="1">
            <a:off x="685803" y="6248533"/>
            <a:ext cx="8045743" cy="21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41"/>
    </mc:Choice>
    <mc:Fallback xmlns="">
      <p:transition xmlns:p14="http://schemas.microsoft.com/office/powerpoint/2010/main" spd="slow" advTm="1189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4"/>
          <p:cNvSpPr txBox="1">
            <a:spLocks/>
          </p:cNvSpPr>
          <p:nvPr/>
        </p:nvSpPr>
        <p:spPr>
          <a:xfrm>
            <a:off x="4919840" y="3757030"/>
            <a:ext cx="4408714" cy="113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高性能、高可靠、可扩展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Arial"/>
              <a:buNone/>
            </a:pPr>
            <a:endPara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2680036" y="4873153"/>
            <a:ext cx="3407229" cy="1665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一致性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账户状态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广告状态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Arial"/>
              <a:buNone/>
            </a:pPr>
            <a:endPara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327867" y="3595807"/>
            <a:ext cx="3559628" cy="12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时序性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44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广告状态消息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1322325" y="2482995"/>
            <a:ext cx="4299857" cy="11321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事务性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计费消息不能重复，不能丢失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 flipH="1">
            <a:off x="1414955" y="2889775"/>
            <a:ext cx="16230" cy="1080000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20" y="2424928"/>
            <a:ext cx="706929" cy="706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9" y="3530119"/>
            <a:ext cx="706929" cy="70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522980" y="4092522"/>
            <a:ext cx="1383506" cy="1175547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57" y="4789515"/>
            <a:ext cx="735477" cy="73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直接连接符 20"/>
          <p:cNvCxnSpPr/>
          <p:nvPr/>
        </p:nvCxnSpPr>
        <p:spPr bwMode="auto">
          <a:xfrm flipV="1">
            <a:off x="2960603" y="4106416"/>
            <a:ext cx="2025053" cy="920205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11" y="3680798"/>
            <a:ext cx="783089" cy="783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直接连接符 26"/>
          <p:cNvCxnSpPr/>
          <p:nvPr/>
        </p:nvCxnSpPr>
        <p:spPr bwMode="auto">
          <a:xfrm>
            <a:off x="854242" y="1768234"/>
            <a:ext cx="468083" cy="800795"/>
          </a:xfrm>
          <a:prstGeom prst="line">
            <a:avLst/>
          </a:prstGeom>
          <a:noFill/>
          <a:ln w="19050" cap="flat" cmpd="sng" algn="ctr">
            <a:solidFill>
              <a:srgbClr val="DDDDD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47657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商业平台流式计算的特点</a:t>
            </a:r>
          </a:p>
        </p:txBody>
      </p:sp>
    </p:spTree>
    <p:extLst>
      <p:ext uri="{BB962C8B-B14F-4D97-AF65-F5344CB8AC3E}">
        <p14:creationId xmlns:p14="http://schemas.microsoft.com/office/powerpoint/2010/main" val="32492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19"/>
    </mc:Choice>
    <mc:Fallback xmlns="">
      <p:transition xmlns:p14="http://schemas.microsoft.com/office/powerpoint/2010/main" spd="slow" advTm="1859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矩形 336"/>
          <p:cNvSpPr/>
          <p:nvPr/>
        </p:nvSpPr>
        <p:spPr>
          <a:xfrm>
            <a:off x="6585234" y="3204369"/>
            <a:ext cx="1668179" cy="2996406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6" name="矩形 335"/>
          <p:cNvSpPr/>
          <p:nvPr/>
        </p:nvSpPr>
        <p:spPr>
          <a:xfrm>
            <a:off x="4377190" y="3368790"/>
            <a:ext cx="1881188" cy="2506548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矩形 334"/>
          <p:cNvSpPr/>
          <p:nvPr/>
        </p:nvSpPr>
        <p:spPr>
          <a:xfrm>
            <a:off x="2646406" y="4652738"/>
            <a:ext cx="1421605" cy="1263934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矩形 333"/>
          <p:cNvSpPr/>
          <p:nvPr/>
        </p:nvSpPr>
        <p:spPr>
          <a:xfrm>
            <a:off x="2646406" y="3019141"/>
            <a:ext cx="1421605" cy="1263934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0395" y="3552825"/>
            <a:ext cx="1421605" cy="2145506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E69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流式计算架构图</a:t>
            </a:r>
          </a:p>
        </p:txBody>
      </p:sp>
      <p:pic>
        <p:nvPicPr>
          <p:cNvPr id="332" name="图片 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8" y="1680245"/>
            <a:ext cx="8888192" cy="51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3"/>
    </mc:Choice>
    <mc:Fallback xmlns="">
      <p:transition xmlns:p14="http://schemas.microsoft.com/office/powerpoint/2010/main" spd="slow" advTm="369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|21.6|15.9|14.8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2|2.2|17.2|28|3.6"/>
</p:tagLst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25912</TotalTime>
  <Words>846</Words>
  <Application>Microsoft Macintosh PowerPoint</Application>
  <PresentationFormat>全屏显示(4:3)</PresentationFormat>
  <Paragraphs>395</Paragraphs>
  <Slides>28</Slides>
  <Notes>19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自定义设计</vt:lpstr>
      <vt:lpstr>搜狗商业广告流式计算实践</vt:lpstr>
      <vt:lpstr>目录</vt:lpstr>
      <vt:lpstr>PowerPoint 演示文稿</vt:lpstr>
      <vt:lpstr>商业平台大数据的挑战</vt:lpstr>
      <vt:lpstr>商业广告平台流式计算场景</vt:lpstr>
      <vt:lpstr>PowerPoint 演示文稿</vt:lpstr>
      <vt:lpstr>流式计算处理流程</vt:lpstr>
      <vt:lpstr>商业平台流式计算的特点</vt:lpstr>
      <vt:lpstr>流式计算架构图</vt:lpstr>
      <vt:lpstr>采集系统选型</vt:lpstr>
      <vt:lpstr>采集系统实践</vt:lpstr>
      <vt:lpstr>序列号生成服务</vt:lpstr>
      <vt:lpstr>序列号生成服务(Contd)</vt:lpstr>
      <vt:lpstr>数据接入系统选型</vt:lpstr>
      <vt:lpstr>接入系统实践</vt:lpstr>
      <vt:lpstr>接入系统实践(Contd)</vt:lpstr>
      <vt:lpstr>计算系统选型</vt:lpstr>
      <vt:lpstr>计算系统实践</vt:lpstr>
      <vt:lpstr>计算系统实践（Contd）</vt:lpstr>
      <vt:lpstr>存储系统设计</vt:lpstr>
      <vt:lpstr>存储系统实践</vt:lpstr>
      <vt:lpstr>存储系统实践（Contd）</vt:lpstr>
      <vt:lpstr>Use Case</vt:lpstr>
      <vt:lpstr>统一计算平台中的流式计算框架</vt:lpstr>
      <vt:lpstr>流式计算开源工具链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gang yao</cp:lastModifiedBy>
  <cp:revision>3719</cp:revision>
  <dcterms:created xsi:type="dcterms:W3CDTF">2014-03-12T03:26:46Z</dcterms:created>
  <dcterms:modified xsi:type="dcterms:W3CDTF">2015-04-23T14:42:43Z</dcterms:modified>
</cp:coreProperties>
</file>