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80" r:id="rId4"/>
    <p:sldId id="323" r:id="rId5"/>
    <p:sldId id="318" r:id="rId6"/>
    <p:sldId id="319" r:id="rId7"/>
    <p:sldId id="320" r:id="rId8"/>
    <p:sldId id="368" r:id="rId9"/>
    <p:sldId id="260" r:id="rId10"/>
    <p:sldId id="321" r:id="rId11"/>
    <p:sldId id="261" r:id="rId12"/>
    <p:sldId id="325" r:id="rId13"/>
    <p:sldId id="326" r:id="rId14"/>
    <p:sldId id="369" r:id="rId15"/>
    <p:sldId id="329" r:id="rId16"/>
    <p:sldId id="331" r:id="rId17"/>
    <p:sldId id="332" r:id="rId18"/>
    <p:sldId id="333" r:id="rId19"/>
    <p:sldId id="334" r:id="rId20"/>
    <p:sldId id="339" r:id="rId21"/>
    <p:sldId id="340" r:id="rId22"/>
    <p:sldId id="370" r:id="rId23"/>
    <p:sldId id="338" r:id="rId24"/>
    <p:sldId id="341" r:id="rId25"/>
    <p:sldId id="342" r:id="rId26"/>
    <p:sldId id="343" r:id="rId27"/>
    <p:sldId id="371" r:id="rId28"/>
    <p:sldId id="344" r:id="rId29"/>
    <p:sldId id="346" r:id="rId30"/>
    <p:sldId id="347" r:id="rId31"/>
    <p:sldId id="372" r:id="rId32"/>
    <p:sldId id="349" r:id="rId33"/>
    <p:sldId id="350" r:id="rId34"/>
    <p:sldId id="354" r:id="rId35"/>
    <p:sldId id="351" r:id="rId36"/>
    <p:sldId id="352" r:id="rId37"/>
    <p:sldId id="373" r:id="rId38"/>
    <p:sldId id="366" r:id="rId39"/>
    <p:sldId id="367" r:id="rId40"/>
    <p:sldId id="358" r:id="rId41"/>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1FF"/>
    <a:srgbClr val="E3D9CE"/>
    <a:srgbClr val="CFC5BB"/>
    <a:srgbClr val="DEE7D1"/>
    <a:srgbClr val="FCB508"/>
    <a:srgbClr val="5FA137"/>
    <a:srgbClr val="E9CC3C"/>
    <a:srgbClr val="FFFF69"/>
    <a:srgbClr val="99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88321" autoAdjust="0"/>
  </p:normalViewPr>
  <p:slideViewPr>
    <p:cSldViewPr snapToGrid="0" snapToObjects="1">
      <p:cViewPr>
        <p:scale>
          <a:sx n="100" d="100"/>
          <a:sy n="100" d="100"/>
        </p:scale>
        <p:origin x="-856" y="-224"/>
      </p:cViewPr>
      <p:guideLst>
        <p:guide orient="horz" pos="2160"/>
        <p:guide pos="2880"/>
      </p:guideLst>
    </p:cSldViewPr>
  </p:slideViewPr>
  <p:outlineViewPr>
    <p:cViewPr>
      <p:scale>
        <a:sx n="33" d="100"/>
        <a:sy n="33" d="100"/>
      </p:scale>
      <p:origin x="0" y="887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20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73AC3-B5AB-5B45-B528-1B15994E6F73}" type="datetimeFigureOut">
              <a:rPr kumimoji="1" lang="zh-CN" altLang="en-US" smtClean="0"/>
              <a:pPr/>
              <a:t>15/4/24</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68B218-BD5C-134F-A4CD-38F4AFAAD5F9}" type="slidenum">
              <a:rPr kumimoji="1" lang="zh-CN" altLang="en-US" smtClean="0"/>
              <a:pPr/>
              <a:t>‹#›</a:t>
            </a:fld>
            <a:endParaRPr kumimoji="1" lang="zh-CN" altLang="en-US"/>
          </a:p>
        </p:txBody>
      </p:sp>
    </p:spTree>
    <p:extLst>
      <p:ext uri="{BB962C8B-B14F-4D97-AF65-F5344CB8AC3E}">
        <p14:creationId xmlns:p14="http://schemas.microsoft.com/office/powerpoint/2010/main" val="235619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62CE13-A4B5-4390-AE79-2AD05AC00CBF}" type="datetimeFigureOut">
              <a:rPr lang="zh-CN" altLang="en-US" smtClean="0"/>
              <a:pPr/>
              <a:t>15/4/24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7C59A-49C6-4E30-B03D-C6285F6BE6EB}" type="slidenum">
              <a:rPr lang="zh-CN" altLang="en-US" smtClean="0"/>
              <a:pPr/>
              <a:t>‹#›</a:t>
            </a:fld>
            <a:endParaRPr lang="zh-CN" altLang="en-US"/>
          </a:p>
        </p:txBody>
      </p:sp>
    </p:spTree>
    <p:extLst>
      <p:ext uri="{BB962C8B-B14F-4D97-AF65-F5344CB8AC3E}">
        <p14:creationId xmlns:p14="http://schemas.microsoft.com/office/powerpoint/2010/main" val="341917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027C59A-49C6-4E30-B03D-C6285F6BE6E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设计正式版时首先要明确</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11</a:t>
            </a:fld>
            <a:endParaRPr lang="zh-CN" altLang="en-US"/>
          </a:p>
        </p:txBody>
      </p:sp>
    </p:spTree>
    <p:extLst>
      <p:ext uri="{BB962C8B-B14F-4D97-AF65-F5344CB8AC3E}">
        <p14:creationId xmlns:p14="http://schemas.microsoft.com/office/powerpoint/2010/main" val="109722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广告交互平台正式版实现的第一个功能是消息推送服务，这个服务对吞吐量和延迟的要求都是比较高的。</a:t>
            </a:r>
          </a:p>
          <a:p>
            <a:r>
              <a:rPr kumimoji="1" lang="zh-CN" altLang="en-US" dirty="0" smtClean="0"/>
              <a:t>先看下这个服务是干吗的</a:t>
            </a:r>
            <a:endParaRPr kumimoji="1" lang="en-US" altLang="zh-CN" dirty="0" smtClean="0"/>
          </a:p>
          <a:p>
            <a:r>
              <a:rPr kumimoji="1" lang="zh-CN" altLang="zh-CN" dirty="0" smtClean="0"/>
              <a:t>。</a:t>
            </a:r>
            <a:r>
              <a:rPr kumimoji="1" lang="zh-CN" altLang="en-US" dirty="0" smtClean="0"/>
              <a:t>。。。</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作为底层基础服务，消息推送对延迟和吞吐量的要求都是挺高的。</a:t>
            </a:r>
            <a:endParaRPr kumimoji="1"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12</a:t>
            </a:fld>
            <a:endParaRPr lang="zh-CN" altLang="en-US"/>
          </a:p>
        </p:txBody>
      </p:sp>
    </p:spTree>
    <p:extLst>
      <p:ext uri="{BB962C8B-B14F-4D97-AF65-F5344CB8AC3E}">
        <p14:creationId xmlns:p14="http://schemas.microsoft.com/office/powerpoint/2010/main" val="374339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zh-CN" dirty="0" smtClean="0"/>
              <a:t>。</a:t>
            </a:r>
            <a:r>
              <a:rPr kumimoji="1" lang="zh-CN" altLang="en-US" dirty="0" smtClean="0"/>
              <a:t>。。</a:t>
            </a:r>
            <a:endParaRPr kumimoji="1" lang="en-US" altLang="zh-CN" dirty="0" smtClean="0"/>
          </a:p>
          <a:p>
            <a:r>
              <a:rPr kumimoji="1" lang="zh-CN" altLang="en-US" dirty="0" smtClean="0"/>
              <a:t>这个值超过</a:t>
            </a:r>
            <a:r>
              <a:rPr kumimoji="1" lang="en-US" altLang="zh-CN" dirty="0" smtClean="0"/>
              <a:t>500</a:t>
            </a:r>
            <a:r>
              <a:rPr kumimoji="1" lang="zh-CN" altLang="en-US" dirty="0" smtClean="0"/>
              <a:t>万每秒，算是比较高的吞吐量了。</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13</a:t>
            </a:fld>
            <a:endParaRPr lang="zh-CN" altLang="en-US"/>
          </a:p>
        </p:txBody>
      </p:sp>
    </p:spTree>
    <p:extLst>
      <p:ext uri="{BB962C8B-B14F-4D97-AF65-F5344CB8AC3E}">
        <p14:creationId xmlns:p14="http://schemas.microsoft.com/office/powerpoint/2010/main" val="263475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面对这样吞吐量的一个系统，设计时考虑好可用和扩展性就显得非常重要了</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14</a:t>
            </a:fld>
            <a:endParaRPr lang="zh-CN" altLang="en-US"/>
          </a:p>
        </p:txBody>
      </p:sp>
    </p:spTree>
    <p:extLst>
      <p:ext uri="{BB962C8B-B14F-4D97-AF65-F5344CB8AC3E}">
        <p14:creationId xmlns:p14="http://schemas.microsoft.com/office/powerpoint/2010/main" val="240627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15</a:t>
            </a:fld>
            <a:endParaRPr lang="zh-CN" altLang="en-US"/>
          </a:p>
        </p:txBody>
      </p:sp>
    </p:spTree>
    <p:extLst>
      <p:ext uri="{BB962C8B-B14F-4D97-AF65-F5344CB8AC3E}">
        <p14:creationId xmlns:p14="http://schemas.microsoft.com/office/powerpoint/2010/main" val="18741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再来看看扩展性</a:t>
            </a:r>
            <a:r>
              <a:rPr kumimoji="1" lang="zh-CN" altLang="zh-CN" dirty="0" smtClean="0"/>
              <a:t>。</a:t>
            </a:r>
            <a:r>
              <a:rPr lang="zh-CN" altLang="zh-CN" sz="1200" kern="1200" dirty="0" smtClean="0">
                <a:solidFill>
                  <a:schemeClr val="tx1"/>
                </a:solidFill>
                <a:effectLst/>
                <a:latin typeface="+mn-lt"/>
                <a:ea typeface="+mn-ea"/>
                <a:cs typeface="+mn-cs"/>
              </a:rPr>
              <a:t>考虑扩展性的时候，通常采取的措施无非是两点</a:t>
            </a:r>
            <a:r>
              <a:rPr lang="zh-CN" altLang="zh-CN" dirty="0" smtClean="0">
                <a:effectLst/>
              </a:rPr>
              <a:t> </a:t>
            </a:r>
            <a:endParaRPr lang="en-US" altLang="zh-CN" dirty="0" smtClean="0">
              <a:effectLst/>
            </a:endParaRPr>
          </a:p>
          <a:p>
            <a:r>
              <a:rPr kumimoji="1" lang="zh-CN" altLang="zh-CN" dirty="0" smtClean="0">
                <a:effectLst/>
              </a:rPr>
              <a:t>。</a:t>
            </a:r>
            <a:r>
              <a:rPr kumimoji="1" lang="zh-CN" altLang="en-US" dirty="0" smtClean="0">
                <a:effectLst/>
              </a:rPr>
              <a:t>。。。</a:t>
            </a:r>
            <a:endParaRPr kumimoji="1" lang="en-US" altLang="zh-CN" dirty="0" smtClean="0">
              <a:effectLst/>
            </a:endParaRPr>
          </a:p>
          <a:p>
            <a:r>
              <a:rPr lang="zh-CN" altLang="zh-CN" sz="1200" kern="1200" dirty="0" smtClean="0">
                <a:solidFill>
                  <a:schemeClr val="tx1"/>
                </a:solidFill>
                <a:effectLst/>
                <a:latin typeface="+mn-lt"/>
                <a:ea typeface="+mn-ea"/>
                <a:cs typeface="+mn-cs"/>
              </a:rPr>
              <a:t>后面会有一个这方面的例子</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16</a:t>
            </a:fld>
            <a:endParaRPr lang="zh-CN" altLang="en-US"/>
          </a:p>
        </p:txBody>
      </p:sp>
    </p:spTree>
    <p:extLst>
      <p:ext uri="{BB962C8B-B14F-4D97-AF65-F5344CB8AC3E}">
        <p14:creationId xmlns:p14="http://schemas.microsoft.com/office/powerpoint/2010/main" val="144330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下面我们看看前面提到的消息推送服务是如何在保持高性能的前提下实现可用性和扩展性的</a:t>
            </a:r>
            <a:endParaRPr lang="en-US" altLang="zh-CN" sz="1200" kern="1200" dirty="0" smtClean="0">
              <a:solidFill>
                <a:schemeClr val="tx1"/>
              </a:solidFill>
              <a:effectLst/>
              <a:latin typeface="+mn-lt"/>
              <a:ea typeface="+mn-ea"/>
              <a:cs typeface="+mn-cs"/>
            </a:endParaRPr>
          </a:p>
          <a:p>
            <a:r>
              <a:rPr kumimoji="1" lang="zh-CN" altLang="en-US" sz="1200" kern="1200" dirty="0" smtClean="0">
                <a:solidFill>
                  <a:schemeClr val="tx1"/>
                </a:solidFill>
                <a:effectLst/>
                <a:latin typeface="+mn-lt"/>
                <a:ea typeface="+mn-ea"/>
                <a:cs typeface="+mn-cs"/>
              </a:rPr>
              <a:t>首先整个服务被分成了路由层和应用层</a:t>
            </a:r>
            <a:endParaRPr kumimoji="1" lang="en-US" altLang="zh-CN" sz="1200" kern="1200" dirty="0" smtClean="0">
              <a:solidFill>
                <a:schemeClr val="tx1"/>
              </a:solidFill>
              <a:effectLst/>
              <a:latin typeface="+mn-lt"/>
              <a:ea typeface="+mn-ea"/>
              <a:cs typeface="+mn-cs"/>
            </a:endParaRPr>
          </a:p>
          <a:p>
            <a:r>
              <a:rPr kumimoji="1" lang="zh-CN" altLang="en-US" dirty="0" smtClean="0"/>
              <a:t>。。。</a:t>
            </a:r>
            <a:endParaRPr kumimoji="1" lang="en-US" altLang="zh-CN" dirty="0" smtClean="0"/>
          </a:p>
          <a:p>
            <a:r>
              <a:rPr kumimoji="1" lang="zh-CN" altLang="en-US" dirty="0" smtClean="0"/>
              <a:t>另外一个决定就是把路由信息变成了参数</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17</a:t>
            </a:fld>
            <a:endParaRPr lang="zh-CN" altLang="en-US"/>
          </a:p>
        </p:txBody>
      </p:sp>
    </p:spTree>
    <p:extLst>
      <p:ext uri="{BB962C8B-B14F-4D97-AF65-F5344CB8AC3E}">
        <p14:creationId xmlns:p14="http://schemas.microsoft.com/office/powerpoint/2010/main" val="273754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因为组成会话的终端集合是个全局状态，如果按照无状态的思路</a:t>
            </a:r>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18</a:t>
            </a:fld>
            <a:endParaRPr lang="zh-CN" altLang="en-US"/>
          </a:p>
        </p:txBody>
      </p:sp>
    </p:spTree>
    <p:extLst>
      <p:ext uri="{BB962C8B-B14F-4D97-AF65-F5344CB8AC3E}">
        <p14:creationId xmlns:p14="http://schemas.microsoft.com/office/powerpoint/2010/main" val="75772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所谓状态参数化是这样，既然全局状态不好维护</a:t>
            </a:r>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19</a:t>
            </a:fld>
            <a:endParaRPr lang="zh-CN" altLang="en-US"/>
          </a:p>
        </p:txBody>
      </p:sp>
    </p:spTree>
    <p:extLst>
      <p:ext uri="{BB962C8B-B14F-4D97-AF65-F5344CB8AC3E}">
        <p14:creationId xmlns:p14="http://schemas.microsoft.com/office/powerpoint/2010/main" val="422561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另一方面则是根据这个应用场景中会话访问的频率远高于会话自身修改频率这样一个事实</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将通常的双向锁改成了更适合的写时复制的方式。事实证明效果还是不错的。</a:t>
            </a:r>
            <a:endParaRPr lang="zh-CN"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20</a:t>
            </a:fld>
            <a:endParaRPr lang="zh-CN" altLang="en-US"/>
          </a:p>
        </p:txBody>
      </p:sp>
    </p:spTree>
    <p:extLst>
      <p:ext uri="{BB962C8B-B14F-4D97-AF65-F5344CB8AC3E}">
        <p14:creationId xmlns:p14="http://schemas.microsoft.com/office/powerpoint/2010/main" val="325999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a:t>
            </a:fld>
            <a:endParaRPr lang="zh-CN" altLang="en-US"/>
          </a:p>
        </p:txBody>
      </p:sp>
    </p:spTree>
    <p:extLst>
      <p:ext uri="{BB962C8B-B14F-4D97-AF65-F5344CB8AC3E}">
        <p14:creationId xmlns:p14="http://schemas.microsoft.com/office/powerpoint/2010/main" val="237512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以上我们通过参数化的方式规避了全局状态的存在，但一般系统中大部分的状态是无法规避的，</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实际上系统的复杂性很大程度上也都是状态引起的</a:t>
            </a:r>
            <a:endParaRPr lang="en-US" altLang="zh-CN" sz="1200" kern="1200" dirty="0" smtClean="0">
              <a:solidFill>
                <a:schemeClr val="tx1"/>
              </a:solidFill>
              <a:effectLst/>
              <a:latin typeface="+mn-lt"/>
              <a:ea typeface="+mn-ea"/>
              <a:cs typeface="+mn-cs"/>
            </a:endParaRPr>
          </a:p>
          <a:p>
            <a:r>
              <a:rPr kumimoji="1" lang="zh-CN" altLang="zh-CN" sz="1200" kern="1200" dirty="0" smtClean="0">
                <a:solidFill>
                  <a:schemeClr val="tx1"/>
                </a:solidFill>
                <a:effectLst/>
                <a:latin typeface="+mn-lt"/>
                <a:ea typeface="+mn-ea"/>
                <a:cs typeface="+mn-cs"/>
              </a:rPr>
              <a:t>。</a:t>
            </a:r>
            <a:r>
              <a:rPr kumimoji="1" lang="zh-CN" altLang="en-US" sz="1200" kern="1200" dirty="0" smtClean="0">
                <a:solidFill>
                  <a:schemeClr val="tx1"/>
                </a:solidFill>
                <a:effectLst/>
                <a:latin typeface="+mn-lt"/>
                <a:ea typeface="+mn-ea"/>
                <a:cs typeface="+mn-cs"/>
              </a:rPr>
              <a:t>。。</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21</a:t>
            </a:fld>
            <a:endParaRPr lang="zh-CN" altLang="en-US"/>
          </a:p>
        </p:txBody>
      </p:sp>
    </p:spTree>
    <p:extLst>
      <p:ext uri="{BB962C8B-B14F-4D97-AF65-F5344CB8AC3E}">
        <p14:creationId xmlns:p14="http://schemas.microsoft.com/office/powerpoint/2010/main" val="321026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先看看持久化这个维度</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22</a:t>
            </a:fld>
            <a:endParaRPr lang="zh-CN" altLang="en-US"/>
          </a:p>
        </p:txBody>
      </p:sp>
    </p:spTree>
    <p:extLst>
      <p:ext uri="{BB962C8B-B14F-4D97-AF65-F5344CB8AC3E}">
        <p14:creationId xmlns:p14="http://schemas.microsoft.com/office/powerpoint/2010/main" val="2534887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从持久化这个维度，一般要考虑如下两个问题</a:t>
            </a:r>
            <a:endParaRPr kumimoji="1" lang="en-US" altLang="zh-CN" dirty="0" smtClean="0"/>
          </a:p>
          <a:p>
            <a:r>
              <a:rPr kumimoji="1" lang="zh-CN" altLang="zh-CN" dirty="0" smtClean="0"/>
              <a:t>。</a:t>
            </a:r>
            <a:r>
              <a:rPr kumimoji="1" lang="zh-CN" altLang="en-US" dirty="0" smtClean="0"/>
              <a:t>。。。</a:t>
            </a:r>
            <a:endParaRPr kumimoji="1" lang="en-US" altLang="zh-CN" dirty="0" smtClean="0"/>
          </a:p>
          <a:p>
            <a:r>
              <a:rPr kumimoji="1" lang="zh-CN" altLang="en-US" dirty="0" smtClean="0"/>
              <a:t>下面我们来看一个例子</a:t>
            </a:r>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23</a:t>
            </a:fld>
            <a:endParaRPr lang="zh-CN" altLang="en-US"/>
          </a:p>
        </p:txBody>
      </p:sp>
    </p:spTree>
    <p:extLst>
      <p:ext uri="{BB962C8B-B14F-4D97-AF65-F5344CB8AC3E}">
        <p14:creationId xmlns:p14="http://schemas.microsoft.com/office/powerpoint/2010/main" val="3673508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这个例子也是广告交互平台提供的功能，它的作用就是让用户通过弹幕实现跨广告的互动</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24</a:t>
            </a:fld>
            <a:endParaRPr lang="zh-CN" altLang="en-US"/>
          </a:p>
        </p:txBody>
      </p:sp>
    </p:spTree>
    <p:extLst>
      <p:ext uri="{BB962C8B-B14F-4D97-AF65-F5344CB8AC3E}">
        <p14:creationId xmlns:p14="http://schemas.microsoft.com/office/powerpoint/2010/main" val="581973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针对这些问题，可以有如下的解决方案</a:t>
            </a:r>
            <a:endParaRPr lang="en-US" altLang="zh-CN" sz="1200" kern="1200" dirty="0" smtClean="0">
              <a:solidFill>
                <a:schemeClr val="tx1"/>
              </a:solidFill>
              <a:effectLst/>
              <a:latin typeface="+mn-lt"/>
              <a:ea typeface="+mn-ea"/>
              <a:cs typeface="+mn-cs"/>
            </a:endParaRPr>
          </a:p>
          <a:p>
            <a:r>
              <a:rPr kumimoji="1" lang="zh-CN" altLang="zh-CN" sz="1200" kern="1200" dirty="0" smtClean="0">
                <a:solidFill>
                  <a:schemeClr val="tx1"/>
                </a:solidFill>
                <a:effectLst/>
                <a:latin typeface="+mn-lt"/>
                <a:ea typeface="+mn-ea"/>
                <a:cs typeface="+mn-cs"/>
              </a:rPr>
              <a:t>。</a:t>
            </a:r>
            <a:r>
              <a:rPr kumimoji="1" lang="zh-CN" altLang="en-US" sz="1200" kern="1200" dirty="0" smtClean="0">
                <a:solidFill>
                  <a:schemeClr val="tx1"/>
                </a:solidFill>
                <a:effectLst/>
                <a:latin typeface="+mn-lt"/>
                <a:ea typeface="+mn-ea"/>
                <a:cs typeface="+mn-cs"/>
              </a:rPr>
              <a:t>。。。</a:t>
            </a:r>
            <a:endParaRPr kumimoji="1"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最后呢，我们</a:t>
            </a:r>
            <a:r>
              <a:rPr lang="zh-CN" altLang="en-US" sz="1200" kern="1200" dirty="0" smtClean="0">
                <a:solidFill>
                  <a:schemeClr val="tx1"/>
                </a:solidFill>
                <a:effectLst/>
                <a:latin typeface="+mn-lt"/>
                <a:ea typeface="+mn-ea"/>
                <a:cs typeface="+mn-cs"/>
              </a:rPr>
              <a:t>必须想</a:t>
            </a:r>
            <a:r>
              <a:rPr lang="zh-CN" altLang="zh-CN" sz="1200" kern="1200" dirty="0" smtClean="0">
                <a:solidFill>
                  <a:schemeClr val="tx1"/>
                </a:solidFill>
                <a:effectLst/>
                <a:latin typeface="+mn-lt"/>
                <a:ea typeface="+mn-ea"/>
                <a:cs typeface="+mn-cs"/>
              </a:rPr>
              <a:t>办法实现会话重建的功能 </a:t>
            </a:r>
          </a:p>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25</a:t>
            </a:fld>
            <a:endParaRPr lang="zh-CN" altLang="en-US"/>
          </a:p>
        </p:txBody>
      </p:sp>
    </p:spTree>
    <p:extLst>
      <p:ext uri="{BB962C8B-B14F-4D97-AF65-F5344CB8AC3E}">
        <p14:creationId xmlns:p14="http://schemas.microsoft.com/office/powerpoint/2010/main" val="58197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a:t>
            </a:r>
            <a:endParaRPr kumimoji="1" lang="en-US" altLang="zh-CN" dirty="0" smtClean="0"/>
          </a:p>
          <a:p>
            <a:r>
              <a:rPr kumimoji="1" lang="zh-CN" altLang="en-US" dirty="0" smtClean="0"/>
              <a:t>通过以上的改造，消息服务应用于弹幕就没问题。</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26</a:t>
            </a:fld>
            <a:endParaRPr lang="zh-CN" altLang="en-US"/>
          </a:p>
        </p:txBody>
      </p:sp>
    </p:spTree>
    <p:extLst>
      <p:ext uri="{BB962C8B-B14F-4D97-AF65-F5344CB8AC3E}">
        <p14:creationId xmlns:p14="http://schemas.microsoft.com/office/powerpoint/2010/main" val="422561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28</a:t>
            </a:fld>
            <a:endParaRPr lang="zh-CN" altLang="en-US"/>
          </a:p>
        </p:txBody>
      </p:sp>
    </p:spTree>
    <p:extLst>
      <p:ext uri="{BB962C8B-B14F-4D97-AF65-F5344CB8AC3E}">
        <p14:creationId xmlns:p14="http://schemas.microsoft.com/office/powerpoint/2010/main" val="367350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下面就以广告交互平台实现的投票功能为例，看看如何从读写比的维度区分状态</a:t>
            </a:r>
            <a:endParaRPr kumimoji="1" lang="en-US" altLang="zh-CN" dirty="0" smtClean="0"/>
          </a:p>
          <a:p>
            <a:r>
              <a:rPr lang="zh-CN" altLang="zh-CN" sz="1200" kern="1200" dirty="0" smtClean="0">
                <a:solidFill>
                  <a:schemeClr val="tx1"/>
                </a:solidFill>
                <a:effectLst/>
                <a:latin typeface="+mn-lt"/>
                <a:ea typeface="+mn-ea"/>
                <a:cs typeface="+mn-cs"/>
              </a:rPr>
              <a:t>对于投票</a:t>
            </a:r>
            <a:r>
              <a:rPr lang="zh-CN" altLang="en-US" sz="1200" kern="1200" dirty="0" smtClean="0">
                <a:solidFill>
                  <a:schemeClr val="tx1"/>
                </a:solidFill>
                <a:effectLst/>
                <a:latin typeface="+mn-lt"/>
                <a:ea typeface="+mn-ea"/>
                <a:cs typeface="+mn-cs"/>
              </a:rPr>
              <a:t>来说</a:t>
            </a:r>
            <a:r>
              <a:rPr lang="zh-CN" altLang="zh-CN" sz="1200" kern="1200" dirty="0" smtClean="0">
                <a:solidFill>
                  <a:schemeClr val="tx1"/>
                </a:solidFill>
                <a:effectLst/>
                <a:latin typeface="+mn-lt"/>
                <a:ea typeface="+mn-ea"/>
                <a:cs typeface="+mn-cs"/>
              </a:rPr>
              <a:t>，牵涉到的状态有两类，选项的描述信息和选项的投票数</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这两类状态都需要持久化。当并发量超过几千时</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a:t>
            </a:r>
            <a:r>
              <a:rPr lang="zh-CN" altLang="zh-CN" dirty="0" smtClean="0">
                <a:effectLst/>
              </a:rPr>
              <a:t> </a:t>
            </a:r>
            <a:r>
              <a:rPr lang="zh-CN" altLang="en-US" dirty="0" smtClean="0">
                <a:effectLst/>
              </a:rPr>
              <a:t>。</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基于这两点，利用读缓存和写归并的技巧，完全可以只用数据库实现高并发。</a:t>
            </a:r>
          </a:p>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29</a:t>
            </a:fld>
            <a:endParaRPr lang="zh-CN" altLang="en-US"/>
          </a:p>
        </p:txBody>
      </p:sp>
    </p:spTree>
    <p:extLst>
      <p:ext uri="{BB962C8B-B14F-4D97-AF65-F5344CB8AC3E}">
        <p14:creationId xmlns:p14="http://schemas.microsoft.com/office/powerpoint/2010/main" val="28861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投票最终的实现是这样的，每个</a:t>
            </a:r>
            <a:r>
              <a:rPr lang="en-US" altLang="zh-CN" sz="1200" kern="1200" dirty="0" smtClean="0">
                <a:solidFill>
                  <a:schemeClr val="tx1"/>
                </a:solidFill>
                <a:effectLst/>
                <a:latin typeface="+mn-lt"/>
                <a:ea typeface="+mn-ea"/>
                <a:cs typeface="+mn-cs"/>
              </a:rPr>
              <a:t>server</a:t>
            </a:r>
            <a:r>
              <a:rPr lang="zh-CN" altLang="zh-CN" sz="1200" kern="1200" dirty="0" smtClean="0">
                <a:solidFill>
                  <a:schemeClr val="tx1"/>
                </a:solidFill>
                <a:effectLst/>
                <a:latin typeface="+mn-lt"/>
                <a:ea typeface="+mn-ea"/>
                <a:cs typeface="+mn-cs"/>
              </a:rPr>
              <a:t>会同时维护两个数据结构</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30</a:t>
            </a:fld>
            <a:endParaRPr lang="zh-CN" altLang="en-US"/>
          </a:p>
        </p:txBody>
      </p:sp>
    </p:spTree>
    <p:extLst>
      <p:ext uri="{BB962C8B-B14F-4D97-AF65-F5344CB8AC3E}">
        <p14:creationId xmlns:p14="http://schemas.microsoft.com/office/powerpoint/2010/main" val="576547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分析状态的最后一个维度是一致性</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31</a:t>
            </a:fld>
            <a:endParaRPr lang="zh-CN" altLang="en-US"/>
          </a:p>
        </p:txBody>
      </p:sp>
    </p:spTree>
    <p:extLst>
      <p:ext uri="{BB962C8B-B14F-4D97-AF65-F5344CB8AC3E}">
        <p14:creationId xmlns:p14="http://schemas.microsoft.com/office/powerpoint/2010/main" val="131254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a:t>
            </a:fld>
            <a:endParaRPr lang="zh-CN" altLang="en-US"/>
          </a:p>
        </p:txBody>
      </p:sp>
    </p:spTree>
    <p:extLst>
      <p:ext uri="{BB962C8B-B14F-4D97-AF65-F5344CB8AC3E}">
        <p14:creationId xmlns:p14="http://schemas.microsoft.com/office/powerpoint/2010/main" val="1674217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一致性正式分类复杂 但在大多数应用中分为以下这三类也就够了。</a:t>
            </a:r>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32</a:t>
            </a:fld>
            <a:endParaRPr lang="zh-CN" altLang="en-US"/>
          </a:p>
        </p:txBody>
      </p:sp>
    </p:spTree>
    <p:extLst>
      <p:ext uri="{BB962C8B-B14F-4D97-AF65-F5344CB8AC3E}">
        <p14:creationId xmlns:p14="http://schemas.microsoft.com/office/powerpoint/2010/main" val="3673508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下面以抽奖功能为例，看看如何根据一致性要求的不同有针对的进行设计。</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先明确下需求，广告交互平台要实现的抽奖功能必须满足以下几点</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以上这些约束满足某一条并不难，但要同时满足所有约束就需要对系统状态作比较细致的划分了。</a:t>
            </a:r>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33</a:t>
            </a:fld>
            <a:endParaRPr lang="zh-CN" altLang="en-US"/>
          </a:p>
        </p:txBody>
      </p:sp>
    </p:spTree>
    <p:extLst>
      <p:ext uri="{BB962C8B-B14F-4D97-AF65-F5344CB8AC3E}">
        <p14:creationId xmlns:p14="http://schemas.microsoft.com/office/powerpoint/2010/main" val="1951617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抽奖涉及到的状态可以分为四类</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34</a:t>
            </a:fld>
            <a:endParaRPr lang="zh-CN" altLang="en-US"/>
          </a:p>
        </p:txBody>
      </p:sp>
    </p:spTree>
    <p:extLst>
      <p:ext uri="{BB962C8B-B14F-4D97-AF65-F5344CB8AC3E}">
        <p14:creationId xmlns:p14="http://schemas.microsoft.com/office/powerpoint/2010/main" val="3021557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比较容易想到的方案是这样的</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35</a:t>
            </a:fld>
            <a:endParaRPr lang="zh-CN" altLang="en-US"/>
          </a:p>
        </p:txBody>
      </p:sp>
    </p:spTree>
    <p:extLst>
      <p:ext uri="{BB962C8B-B14F-4D97-AF65-F5344CB8AC3E}">
        <p14:creationId xmlns:p14="http://schemas.microsoft.com/office/powerpoint/2010/main" val="397907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最终我们换了一个方案来解决这个问题，这个方案的思路是</a:t>
            </a:r>
            <a:r>
              <a:rPr lang="en-US" altLang="zh-CN" sz="1200" kern="1200" dirty="0" smtClean="0">
                <a:solidFill>
                  <a:schemeClr val="tx1"/>
                </a:solidFill>
                <a:effectLst/>
                <a:latin typeface="+mn-lt"/>
                <a:ea typeface="+mn-ea"/>
                <a:cs typeface="+mn-cs"/>
              </a:rPr>
              <a:t>,</a:t>
            </a:r>
          </a:p>
          <a:p>
            <a:r>
              <a:rPr lang="zh-CN" altLang="zh-CN" sz="1200" kern="1200" dirty="0" smtClean="0">
                <a:solidFill>
                  <a:schemeClr val="tx1"/>
                </a:solidFill>
                <a:effectLst/>
                <a:latin typeface="+mn-lt"/>
                <a:ea typeface="+mn-ea"/>
                <a:cs typeface="+mn-cs"/>
              </a:rPr>
              <a:t>既然锁定再归还商品很麻烦，干脆就不锁定具体奖品了</a:t>
            </a:r>
            <a:r>
              <a:rPr lang="zh-CN" altLang="zh-CN" dirty="0" smtClean="0">
                <a:effectLst/>
              </a:rPr>
              <a:t> </a:t>
            </a:r>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36</a:t>
            </a:fld>
            <a:endParaRPr lang="zh-CN" altLang="en-US"/>
          </a:p>
        </p:txBody>
      </p:sp>
    </p:spTree>
    <p:extLst>
      <p:ext uri="{BB962C8B-B14F-4D97-AF65-F5344CB8AC3E}">
        <p14:creationId xmlns:p14="http://schemas.microsoft.com/office/powerpoint/2010/main" val="1686655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最后，我想用关于简单性的讨论来结束今天的分享</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37</a:t>
            </a:fld>
            <a:endParaRPr lang="zh-CN" altLang="en-US"/>
          </a:p>
        </p:txBody>
      </p:sp>
    </p:spTree>
    <p:extLst>
      <p:ext uri="{BB962C8B-B14F-4D97-AF65-F5344CB8AC3E}">
        <p14:creationId xmlns:p14="http://schemas.microsoft.com/office/powerpoint/2010/main" val="1339301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，问题越复杂，简化设计要考虑的方面也越多。但一旦你真得到了那个简洁而优雅的结果</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38</a:t>
            </a:fld>
            <a:endParaRPr lang="zh-CN" altLang="en-US"/>
          </a:p>
        </p:txBody>
      </p:sp>
    </p:spTree>
    <p:extLst>
      <p:ext uri="{BB962C8B-B14F-4D97-AF65-F5344CB8AC3E}">
        <p14:creationId xmlns:p14="http://schemas.microsoft.com/office/powerpoint/2010/main" val="2340581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这种“千淘万漉虽辛苦</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吹尽黄沙始到金”的感觉就是对设计师最好的回报了</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39</a:t>
            </a:fld>
            <a:endParaRPr lang="zh-CN" altLang="en-US"/>
          </a:p>
        </p:txBody>
      </p:sp>
    </p:spTree>
    <p:extLst>
      <p:ext uri="{BB962C8B-B14F-4D97-AF65-F5344CB8AC3E}">
        <p14:creationId xmlns:p14="http://schemas.microsoft.com/office/powerpoint/2010/main" val="81908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要讲广告交互平台就要从展示广告说起了</a:t>
            </a:r>
            <a:endParaRPr kumimoji="1" lang="en-US" altLang="zh-CN" dirty="0" smtClean="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5</a:t>
            </a:fld>
            <a:endParaRPr lang="zh-CN" altLang="en-US"/>
          </a:p>
        </p:txBody>
      </p:sp>
    </p:spTree>
    <p:extLst>
      <p:ext uri="{BB962C8B-B14F-4D97-AF65-F5344CB8AC3E}">
        <p14:creationId xmlns:p14="http://schemas.microsoft.com/office/powerpoint/2010/main" val="178823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6</a:t>
            </a:fld>
            <a:endParaRPr lang="zh-CN" altLang="en-US"/>
          </a:p>
        </p:txBody>
      </p:sp>
    </p:spTree>
    <p:extLst>
      <p:ext uri="{BB962C8B-B14F-4D97-AF65-F5344CB8AC3E}">
        <p14:creationId xmlns:p14="http://schemas.microsoft.com/office/powerpoint/2010/main" val="65523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交互平台很契合今天的主题</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7</a:t>
            </a:fld>
            <a:endParaRPr lang="zh-CN" altLang="en-US"/>
          </a:p>
        </p:txBody>
      </p:sp>
    </p:spTree>
    <p:extLst>
      <p:ext uri="{BB962C8B-B14F-4D97-AF65-F5344CB8AC3E}">
        <p14:creationId xmlns:p14="http://schemas.microsoft.com/office/powerpoint/2010/main" val="118654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简单介绍了广告交互平台后，我们来看一下设计之前比较重要的点</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8</a:t>
            </a:fld>
            <a:endParaRPr lang="zh-CN" altLang="en-US"/>
          </a:p>
        </p:txBody>
      </p:sp>
    </p:spTree>
    <p:extLst>
      <p:ext uri="{BB962C8B-B14F-4D97-AF65-F5344CB8AC3E}">
        <p14:creationId xmlns:p14="http://schemas.microsoft.com/office/powerpoint/2010/main" val="79233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solidFill>
                  <a:srgbClr val="008000"/>
                </a:solidFill>
              </a:rPr>
              <a:t>首先，是不是一上来就要考虑可扩展和高可用的问题呢？</a:t>
            </a:r>
            <a:endParaRPr kumimoji="1" lang="en-US" altLang="zh-CN" dirty="0" smtClean="0">
              <a:solidFill>
                <a:srgbClr val="008000"/>
              </a:solidFill>
            </a:endParaRPr>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9</a:t>
            </a:fld>
            <a:endParaRPr lang="zh-CN" altLang="en-US"/>
          </a:p>
        </p:txBody>
      </p:sp>
    </p:spTree>
    <p:extLst>
      <p:ext uri="{BB962C8B-B14F-4D97-AF65-F5344CB8AC3E}">
        <p14:creationId xmlns:p14="http://schemas.microsoft.com/office/powerpoint/2010/main" val="90754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以广告交互平台为例</a:t>
            </a:r>
            <a:endParaRPr kumimoji="1" lang="zh-CN" altLang="en-US" dirty="0"/>
          </a:p>
        </p:txBody>
      </p:sp>
      <p:sp>
        <p:nvSpPr>
          <p:cNvPr id="4" name="幻灯片编号占位符 3"/>
          <p:cNvSpPr>
            <a:spLocks noGrp="1"/>
          </p:cNvSpPr>
          <p:nvPr>
            <p:ph type="sldNum" sz="quarter" idx="10"/>
          </p:nvPr>
        </p:nvSpPr>
        <p:spPr/>
        <p:txBody>
          <a:bodyPr/>
          <a:lstStyle/>
          <a:p>
            <a:fld id="{A027C59A-49C6-4E30-B03D-C6285F6BE6EB}" type="slidenum">
              <a:rPr lang="zh-CN" altLang="en-US" smtClean="0"/>
              <a:pPr/>
              <a:t>10</a:t>
            </a:fld>
            <a:endParaRPr lang="zh-CN" altLang="en-US"/>
          </a:p>
        </p:txBody>
      </p:sp>
    </p:spTree>
    <p:extLst>
      <p:ext uri="{BB962C8B-B14F-4D97-AF65-F5344CB8AC3E}">
        <p14:creationId xmlns:p14="http://schemas.microsoft.com/office/powerpoint/2010/main" val="410950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smtClean="0"/>
              <a:t>单击此处编辑母版副标题样式</a:t>
            </a:r>
            <a:endParaRPr kumimoji="1" lang="zh-CN" altLang="en-US" dirty="0"/>
          </a:p>
        </p:txBody>
      </p:sp>
      <p:sp>
        <p:nvSpPr>
          <p:cNvPr id="4" name="日期占位符 3"/>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290760553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12458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225491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kumimoji="1" lang="zh-CN" altLang="en-US" dirty="0" smtClean="0"/>
              <a:t>单击此处编辑母版文本样式</a:t>
            </a:r>
          </a:p>
          <a:p>
            <a:pPr lvl="1"/>
            <a:r>
              <a:rPr kumimoji="1" lang="zh-CN" altLang="en-US" dirty="0" smtClean="0"/>
              <a:t>二级</a:t>
            </a:r>
          </a:p>
          <a:p>
            <a:pPr lvl="2"/>
            <a:r>
              <a:rPr kumimoji="1" lang="zh-CN" altLang="en-US" dirty="0" smtClean="0"/>
              <a:t>三级</a:t>
            </a:r>
          </a:p>
          <a:p>
            <a:pPr lvl="3"/>
            <a:r>
              <a:rPr kumimoji="1" lang="zh-CN" altLang="en-US" dirty="0" smtClean="0"/>
              <a:t>四级</a:t>
            </a:r>
          </a:p>
          <a:p>
            <a:pPr lvl="4"/>
            <a:r>
              <a:rPr kumimoji="1" lang="zh-CN" altLang="en-US" dirty="0" smtClean="0"/>
              <a:t>五级</a:t>
            </a:r>
            <a:endParaRPr kumimoji="1" lang="zh-CN" altLang="en-US" dirty="0"/>
          </a:p>
        </p:txBody>
      </p:sp>
      <p:sp>
        <p:nvSpPr>
          <p:cNvPr id="4" name="标题占位符 1"/>
          <p:cNvSpPr>
            <a:spLocks noGrp="1"/>
          </p:cNvSpPr>
          <p:nvPr>
            <p:ph type="title"/>
          </p:nvPr>
        </p:nvSpPr>
        <p:spPr>
          <a:xfrm>
            <a:off x="457200" y="425513"/>
            <a:ext cx="8229600" cy="620369"/>
          </a:xfrm>
          <a:prstGeom prst="rect">
            <a:avLst/>
          </a:prstGeom>
        </p:spPr>
        <p:txBody>
          <a:bodyPr vert="horz" lIns="91440" tIns="45720" rIns="91440" bIns="45720" rtlCol="0" anchor="ctr">
            <a:noAutofit/>
          </a:bodyPr>
          <a:lstStyle/>
          <a:p>
            <a:r>
              <a:rPr kumimoji="1" lang="zh-CN" altLang="en-US" dirty="0" smtClean="0"/>
              <a:t>单击此处编辑母版标题样式</a:t>
            </a:r>
            <a:endParaRPr kumimoji="1" lang="zh-CN" altLang="en-US" dirty="0"/>
          </a:p>
        </p:txBody>
      </p:sp>
    </p:spTree>
    <p:extLst>
      <p:ext uri="{BB962C8B-B14F-4D97-AF65-F5344CB8AC3E}">
        <p14:creationId xmlns:p14="http://schemas.microsoft.com/office/powerpoint/2010/main" val="176400272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dirty="0" smtClean="0"/>
              <a:t>单击此处编辑母版文本样式</a:t>
            </a:r>
          </a:p>
        </p:txBody>
      </p:sp>
      <p:sp>
        <p:nvSpPr>
          <p:cNvPr id="4" name="日期占位符 3"/>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31827119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207641926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33708948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16186109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184699977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332123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4312128-BBC8-6F45-AC97-46093D038629}" type="datetimeFigureOut">
              <a:rPr kumimoji="1" lang="zh-CN" altLang="en-US" smtClean="0"/>
              <a:pPr/>
              <a:t>15/4/24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18E1A73-57D2-3842-B8E0-4B821D4D1619}" type="slidenum">
              <a:rPr kumimoji="1" lang="zh-CN" altLang="en-US" smtClean="0"/>
              <a:pPr/>
              <a:t>‹#›</a:t>
            </a:fld>
            <a:endParaRPr kumimoji="1" lang="zh-CN" altLang="en-US"/>
          </a:p>
        </p:txBody>
      </p:sp>
    </p:spTree>
    <p:extLst>
      <p:ext uri="{BB962C8B-B14F-4D97-AF65-F5344CB8AC3E}">
        <p14:creationId xmlns:p14="http://schemas.microsoft.com/office/powerpoint/2010/main" val="22896336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432217"/>
            <a:ext cx="8229600" cy="620369"/>
          </a:xfrm>
          <a:prstGeom prst="rect">
            <a:avLst/>
          </a:prstGeom>
          <a:ln w="6350" cmpd="sng">
            <a:noFill/>
          </a:ln>
        </p:spPr>
        <p:txBody>
          <a:bodyPr vert="horz" lIns="91440" tIns="45720" rIns="91440" bIns="45720" rtlCol="0" anchor="ctr">
            <a:noAutofit/>
          </a:bodyPr>
          <a:lstStyle/>
          <a:p>
            <a:r>
              <a:rPr kumimoji="1" lang="zh-CN" altLang="en-US" dirty="0" smtClean="0"/>
              <a:t>单击此处编辑母版标题样式</a:t>
            </a:r>
            <a:endParaRPr kumimoji="1" lang="zh-CN" altLang="en-US" dirty="0"/>
          </a:p>
        </p:txBody>
      </p:sp>
      <p:sp>
        <p:nvSpPr>
          <p:cNvPr id="3" name="文本占位符 2"/>
          <p:cNvSpPr>
            <a:spLocks noGrp="1"/>
          </p:cNvSpPr>
          <p:nvPr>
            <p:ph type="body" idx="1"/>
          </p:nvPr>
        </p:nvSpPr>
        <p:spPr>
          <a:xfrm>
            <a:off x="457200" y="1464236"/>
            <a:ext cx="8229600" cy="4661928"/>
          </a:xfrm>
          <a:prstGeom prst="rect">
            <a:avLst/>
          </a:prstGeom>
        </p:spPr>
        <p:txBody>
          <a:bodyPr vert="horz" lIns="91440" tIns="45720" rIns="91440" bIns="45720" rtlCol="0">
            <a:normAutofit/>
          </a:bodyPr>
          <a:lstStyle/>
          <a:p>
            <a:pPr lvl="0"/>
            <a:r>
              <a:rPr kumimoji="1" lang="zh-CN" altLang="en-US" dirty="0" smtClean="0"/>
              <a:t>单击此处编辑母版文本样式</a:t>
            </a:r>
          </a:p>
          <a:p>
            <a:pPr lvl="1"/>
            <a:r>
              <a:rPr kumimoji="1" lang="zh-CN" altLang="en-US" dirty="0" smtClean="0"/>
              <a:t>二级</a:t>
            </a:r>
          </a:p>
          <a:p>
            <a:pPr lvl="2"/>
            <a:r>
              <a:rPr kumimoji="1" lang="zh-CN" altLang="en-US" dirty="0" smtClean="0"/>
              <a:t>三级</a:t>
            </a:r>
          </a:p>
          <a:p>
            <a:pPr lvl="3"/>
            <a:r>
              <a:rPr kumimoji="1" lang="zh-CN" altLang="en-US" dirty="0" smtClean="0"/>
              <a:t>四级</a:t>
            </a:r>
          </a:p>
          <a:p>
            <a:pPr lvl="4"/>
            <a:r>
              <a:rPr kumimoji="1" lang="zh-CN" altLang="en-US" dirty="0" smtClean="0"/>
              <a:t>五级</a:t>
            </a:r>
            <a:endParaRPr kumimoji="1"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12128-BBC8-6F45-AC97-46093D038629}" type="datetimeFigureOut">
              <a:rPr kumimoji="1" lang="zh-CN" altLang="en-US" smtClean="0"/>
              <a:pPr/>
              <a:t>15/4/24</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E1A73-57D2-3842-B8E0-4B821D4D1619}" type="slidenum">
              <a:rPr kumimoji="1" lang="zh-CN" altLang="en-US" smtClean="0"/>
              <a:pPr/>
              <a:t>‹#›</a:t>
            </a:fld>
            <a:endParaRPr kumimoji="1" lang="zh-CN" altLang="en-US" dirty="0"/>
          </a:p>
        </p:txBody>
      </p:sp>
      <p:pic>
        <p:nvPicPr>
          <p:cNvPr id="11" name="图片 10" descr="ico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37" y="474382"/>
            <a:ext cx="190500" cy="571500"/>
          </a:xfrm>
          <a:prstGeom prst="rect">
            <a:avLst/>
          </a:prstGeom>
        </p:spPr>
      </p:pic>
      <p:pic>
        <p:nvPicPr>
          <p:cNvPr id="7" name="图片 6" descr="baidu_jgylogo3.g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00900" y="6238875"/>
            <a:ext cx="1485900" cy="482600"/>
          </a:xfrm>
          <a:prstGeom prst="rect">
            <a:avLst/>
          </a:prstGeom>
        </p:spPr>
      </p:pic>
    </p:spTree>
    <p:extLst>
      <p:ext uri="{BB962C8B-B14F-4D97-AF65-F5344CB8AC3E}">
        <p14:creationId xmlns:p14="http://schemas.microsoft.com/office/powerpoint/2010/main" val="122198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800" b="0" i="0" kern="1200">
          <a:solidFill>
            <a:srgbClr val="0000FF"/>
          </a:solidFill>
          <a:latin typeface="Songti SC Regular"/>
          <a:ea typeface="黑体"/>
          <a:cs typeface="Songti SC Regular"/>
        </a:defRPr>
      </a:lvl1pPr>
    </p:titleStyle>
    <p:bodyStyle>
      <a:lvl1pPr marL="342900" indent="-342900" algn="l" defTabSz="457200" rtl="0" eaLnBrk="1" latinLnBrk="0" hangingPunct="1">
        <a:lnSpc>
          <a:spcPct val="200000"/>
        </a:lnSpc>
        <a:spcBef>
          <a:spcPct val="20000"/>
        </a:spcBef>
        <a:buClr>
          <a:srgbClr val="0000FF"/>
        </a:buClr>
        <a:buFont typeface="Arial"/>
        <a:buChar char="•"/>
        <a:defRPr sz="2800" kern="1200">
          <a:solidFill>
            <a:srgbClr val="000000"/>
          </a:solidFill>
          <a:latin typeface="微软雅黑"/>
          <a:ea typeface="微软雅黑"/>
          <a:cs typeface="微软雅黑"/>
        </a:defRPr>
      </a:lvl1pPr>
      <a:lvl2pPr marL="742950" indent="-285750" algn="l" defTabSz="457200" rtl="0" eaLnBrk="1" latinLnBrk="0" hangingPunct="1">
        <a:lnSpc>
          <a:spcPct val="200000"/>
        </a:lnSpc>
        <a:spcBef>
          <a:spcPct val="20000"/>
        </a:spcBef>
        <a:buClr>
          <a:srgbClr val="0000FF"/>
        </a:buClr>
        <a:buFont typeface="Arial"/>
        <a:buChar char="•"/>
        <a:defRPr sz="2400" kern="1200">
          <a:solidFill>
            <a:srgbClr val="000000"/>
          </a:solidFill>
          <a:latin typeface="微软雅黑"/>
          <a:ea typeface="微软雅黑"/>
          <a:cs typeface="微软雅黑"/>
        </a:defRPr>
      </a:lvl2pPr>
      <a:lvl3pPr marL="1143000" indent="-228600" algn="l" defTabSz="457200" rtl="0" eaLnBrk="1" latinLnBrk="0" hangingPunct="1">
        <a:lnSpc>
          <a:spcPct val="200000"/>
        </a:lnSpc>
        <a:spcBef>
          <a:spcPct val="20000"/>
        </a:spcBef>
        <a:buClr>
          <a:srgbClr val="0000FF"/>
        </a:buClr>
        <a:buFont typeface="Arial"/>
        <a:buChar char="•"/>
        <a:defRPr sz="2000" kern="1200">
          <a:solidFill>
            <a:srgbClr val="000000"/>
          </a:solidFill>
          <a:latin typeface="微软雅黑"/>
          <a:ea typeface="微软雅黑"/>
          <a:cs typeface="微软雅黑"/>
        </a:defRPr>
      </a:lvl3pPr>
      <a:lvl4pPr marL="1600200" indent="-228600" algn="l" defTabSz="457200" rtl="0" eaLnBrk="1" latinLnBrk="0" hangingPunct="1">
        <a:lnSpc>
          <a:spcPct val="200000"/>
        </a:lnSpc>
        <a:spcBef>
          <a:spcPct val="20000"/>
        </a:spcBef>
        <a:buClr>
          <a:srgbClr val="0000FF"/>
        </a:buClr>
        <a:buFont typeface="Arial"/>
        <a:buChar char="•"/>
        <a:defRPr sz="1800" kern="1200">
          <a:solidFill>
            <a:srgbClr val="000000"/>
          </a:solidFill>
          <a:latin typeface="微软雅黑"/>
          <a:ea typeface="微软雅黑"/>
          <a:cs typeface="微软雅黑"/>
        </a:defRPr>
      </a:lvl4pPr>
      <a:lvl5pPr marL="2057400" indent="-228600" algn="l" defTabSz="457200" rtl="0" eaLnBrk="1" latinLnBrk="0" hangingPunct="1">
        <a:lnSpc>
          <a:spcPct val="200000"/>
        </a:lnSpc>
        <a:spcBef>
          <a:spcPct val="20000"/>
        </a:spcBef>
        <a:buClr>
          <a:srgbClr val="0000FF"/>
        </a:buClr>
        <a:buFont typeface="Arial"/>
        <a:buChar char="•"/>
        <a:defRPr sz="1800" kern="1200">
          <a:solidFill>
            <a:srgbClr val="000000"/>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799" y="2130425"/>
            <a:ext cx="8110275" cy="1470025"/>
          </a:xfrm>
        </p:spPr>
        <p:txBody>
          <a:bodyPr/>
          <a:lstStyle/>
          <a:p>
            <a:pPr algn="ctr"/>
            <a:r>
              <a:rPr kumimoji="1" lang="zh-CN" altLang="en-US" sz="5400" dirty="0" smtClean="0">
                <a:solidFill>
                  <a:srgbClr val="0000FF"/>
                </a:solidFill>
                <a:latin typeface="黑体"/>
                <a:cs typeface="黑体"/>
              </a:rPr>
              <a:t>商业产品的广告交互架构</a:t>
            </a:r>
            <a:endParaRPr kumimoji="1" lang="zh-CN" altLang="en-US" sz="5400" dirty="0">
              <a:solidFill>
                <a:srgbClr val="0000FF"/>
              </a:solidFill>
              <a:latin typeface="黑体"/>
              <a:cs typeface="黑体"/>
            </a:endParaRPr>
          </a:p>
        </p:txBody>
      </p:sp>
      <p:sp>
        <p:nvSpPr>
          <p:cNvPr id="3" name="副标题 2"/>
          <p:cNvSpPr>
            <a:spLocks noGrp="1"/>
          </p:cNvSpPr>
          <p:nvPr>
            <p:ph type="subTitle" idx="1"/>
          </p:nvPr>
        </p:nvSpPr>
        <p:spPr>
          <a:xfrm>
            <a:off x="3865832" y="3886200"/>
            <a:ext cx="3906568" cy="1752600"/>
          </a:xfrm>
        </p:spPr>
        <p:txBody>
          <a:bodyPr/>
          <a:lstStyle/>
          <a:p>
            <a:pPr algn="l"/>
            <a:r>
              <a:rPr kumimoji="1" lang="zh-CN" altLang="en-US" sz="2800" dirty="0" smtClean="0">
                <a:solidFill>
                  <a:schemeClr val="tx1"/>
                </a:solidFill>
              </a:rPr>
              <a:t>金自翔</a:t>
            </a:r>
            <a:endParaRPr kumimoji="1" lang="en-US" altLang="zh-CN" sz="2800" dirty="0" smtClean="0">
              <a:solidFill>
                <a:schemeClr val="tx1"/>
              </a:solidFill>
            </a:endParaRPr>
          </a:p>
          <a:p>
            <a:pPr algn="l"/>
            <a:endParaRPr kumimoji="1" lang="zh-CN" altLang="en-US" dirty="0">
              <a:solidFill>
                <a:schemeClr val="tx1"/>
              </a:solidFill>
            </a:endParaRPr>
          </a:p>
        </p:txBody>
      </p:sp>
    </p:spTree>
    <p:extLst>
      <p:ext uri="{BB962C8B-B14F-4D97-AF65-F5344CB8AC3E}">
        <p14:creationId xmlns:p14="http://schemas.microsoft.com/office/powerpoint/2010/main" val="717823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901700"/>
            <a:ext cx="8229600" cy="5224464"/>
          </a:xfrm>
        </p:spPr>
        <p:txBody>
          <a:bodyPr>
            <a:normAutofit fontScale="92500" lnSpcReduction="20000"/>
          </a:bodyPr>
          <a:lstStyle/>
          <a:p>
            <a:pPr marL="0" indent="0">
              <a:lnSpc>
                <a:spcPct val="150000"/>
              </a:lnSpc>
              <a:buNone/>
            </a:pPr>
            <a:endParaRPr kumimoji="1" lang="en-US" altLang="en-US" dirty="0" smtClean="0"/>
          </a:p>
          <a:p>
            <a:pPr>
              <a:lnSpc>
                <a:spcPct val="150000"/>
              </a:lnSpc>
            </a:pPr>
            <a:r>
              <a:rPr kumimoji="1" lang="en-US" altLang="en-US" dirty="0" smtClean="0"/>
              <a:t>交互广告靠谱吗?</a:t>
            </a:r>
          </a:p>
          <a:p>
            <a:pPr lvl="1">
              <a:lnSpc>
                <a:spcPct val="150000"/>
              </a:lnSpc>
            </a:pPr>
            <a:r>
              <a:rPr kumimoji="1" lang="en-US" altLang="en-US" dirty="0" smtClean="0"/>
              <a:t>用游戏试试</a:t>
            </a:r>
            <a:r>
              <a:rPr kumimoji="1" lang="zh-CN" altLang="en-US" dirty="0" smtClean="0"/>
              <a:t>效果</a:t>
            </a:r>
            <a:endParaRPr kumimoji="1" lang="en-US" altLang="zh-CN" dirty="0" smtClean="0"/>
          </a:p>
          <a:p>
            <a:pPr>
              <a:lnSpc>
                <a:spcPct val="150000"/>
              </a:lnSpc>
            </a:pPr>
            <a:r>
              <a:rPr kumimoji="1" lang="en-US" altLang="en-US" dirty="0" smtClean="0"/>
              <a:t>尽快上线</a:t>
            </a:r>
            <a:endParaRPr kumimoji="1" lang="en-US" altLang="zh-CN" dirty="0" smtClean="0"/>
          </a:p>
          <a:p>
            <a:pPr lvl="1">
              <a:lnSpc>
                <a:spcPct val="150000"/>
              </a:lnSpc>
            </a:pPr>
            <a:r>
              <a:rPr kumimoji="1" lang="en-US" altLang="zh-CN" dirty="0" smtClean="0"/>
              <a:t>2</a:t>
            </a:r>
            <a:r>
              <a:rPr kumimoji="1" lang="zh-CN" altLang="en-US" dirty="0" smtClean="0"/>
              <a:t>人</a:t>
            </a:r>
            <a:r>
              <a:rPr kumimoji="1" lang="en-US" altLang="zh-CN" dirty="0" smtClean="0"/>
              <a:t> * 1</a:t>
            </a:r>
            <a:r>
              <a:rPr kumimoji="1" lang="zh-CN" altLang="en-US" dirty="0" smtClean="0"/>
              <a:t>周</a:t>
            </a:r>
            <a:endParaRPr kumimoji="1" lang="en-US" altLang="zh-CN" dirty="0" smtClean="0"/>
          </a:p>
          <a:p>
            <a:pPr lvl="1">
              <a:lnSpc>
                <a:spcPct val="150000"/>
              </a:lnSpc>
            </a:pPr>
            <a:r>
              <a:rPr kumimoji="1" lang="zh-CN" altLang="en-US" dirty="0" smtClean="0"/>
              <a:t>后端</a:t>
            </a:r>
            <a:r>
              <a:rPr kumimoji="1" lang="en-US" altLang="zh-CN" dirty="0" smtClean="0"/>
              <a:t> </a:t>
            </a:r>
            <a:r>
              <a:rPr kumimoji="1" lang="en-US" altLang="zh-CN" dirty="0" err="1" smtClean="0"/>
              <a:t>php</a:t>
            </a:r>
            <a:r>
              <a:rPr kumimoji="1" lang="en-US" altLang="zh-CN" dirty="0" smtClean="0"/>
              <a:t>/</a:t>
            </a:r>
            <a:r>
              <a:rPr kumimoji="1" lang="zh-CN" altLang="en-US" dirty="0" smtClean="0"/>
              <a:t>半台机器</a:t>
            </a:r>
            <a:endParaRPr kumimoji="1" lang="en-US" altLang="zh-CN" dirty="0" smtClean="0"/>
          </a:p>
          <a:p>
            <a:pPr lvl="1">
              <a:lnSpc>
                <a:spcPct val="150000"/>
              </a:lnSpc>
            </a:pPr>
            <a:r>
              <a:rPr kumimoji="1" lang="zh-CN" altLang="en-US" dirty="0" smtClean="0"/>
              <a:t>每秒轮询后台</a:t>
            </a:r>
            <a:endParaRPr kumimoji="1" lang="en-US" altLang="zh-CN" dirty="0" smtClean="0"/>
          </a:p>
          <a:p>
            <a:pPr lvl="1">
              <a:lnSpc>
                <a:spcPct val="150000"/>
              </a:lnSpc>
            </a:pPr>
            <a:r>
              <a:rPr kumimoji="1" lang="zh-CN" altLang="en-US" dirty="0" smtClean="0"/>
              <a:t>限制流量</a:t>
            </a:r>
            <a:endParaRPr kumimoji="1" lang="en-US" altLang="zh-CN" dirty="0" smtClean="0"/>
          </a:p>
          <a:p>
            <a:pPr>
              <a:lnSpc>
                <a:spcPct val="150000"/>
              </a:lnSpc>
            </a:pPr>
            <a:r>
              <a:rPr kumimoji="1" lang="en-US" altLang="en-US" dirty="0" smtClean="0"/>
              <a:t>正向反馈，快速改进</a:t>
            </a:r>
            <a:endParaRPr kumimoji="1" lang="en-US" altLang="zh-CN" dirty="0" smtClean="0"/>
          </a:p>
          <a:p>
            <a:pPr>
              <a:lnSpc>
                <a:spcPct val="150000"/>
              </a:lnSpc>
            </a:pPr>
            <a:endParaRPr kumimoji="1" lang="en-US" altLang="zh-CN" dirty="0" smtClean="0"/>
          </a:p>
          <a:p>
            <a:endParaRPr kumimoji="1" lang="zh-CN" altLang="en-US" dirty="0"/>
          </a:p>
        </p:txBody>
      </p:sp>
      <p:sp>
        <p:nvSpPr>
          <p:cNvPr id="3" name="标题 2"/>
          <p:cNvSpPr>
            <a:spLocks noGrp="1"/>
          </p:cNvSpPr>
          <p:nvPr>
            <p:ph type="title"/>
          </p:nvPr>
        </p:nvSpPr>
        <p:spPr/>
        <p:txBody>
          <a:bodyPr/>
          <a:lstStyle/>
          <a:p>
            <a:r>
              <a:rPr kumimoji="1" lang="zh-CN" altLang="en-US" dirty="0" smtClean="0">
                <a:latin typeface="黑体"/>
                <a:cs typeface="黑体"/>
              </a:rPr>
              <a:t>广告交互平台验证版</a:t>
            </a:r>
            <a:endParaRPr kumimoji="1" lang="zh-CN" altLang="en-US" dirty="0">
              <a:latin typeface="黑体"/>
              <a:cs typeface="黑体"/>
            </a:endParaRPr>
          </a:p>
        </p:txBody>
      </p:sp>
      <p:grpSp>
        <p:nvGrpSpPr>
          <p:cNvPr id="4" name="组 3"/>
          <p:cNvGrpSpPr/>
          <p:nvPr/>
        </p:nvGrpSpPr>
        <p:grpSpPr>
          <a:xfrm>
            <a:off x="4965701" y="736601"/>
            <a:ext cx="3872808" cy="5264562"/>
            <a:chOff x="4239905" y="1210233"/>
            <a:chExt cx="4169664" cy="5299218"/>
          </a:xfrm>
        </p:grpSpPr>
        <p:pic>
          <p:nvPicPr>
            <p:cNvPr id="5" name="图片 4"/>
            <p:cNvPicPr>
              <a:picLocks/>
            </p:cNvPicPr>
            <p:nvPr/>
          </p:nvPicPr>
          <p:blipFill>
            <a:blip r:embed="rId3"/>
            <a:stretch>
              <a:fillRect/>
            </a:stretch>
          </p:blipFill>
          <p:spPr>
            <a:xfrm>
              <a:off x="4239905" y="1210233"/>
              <a:ext cx="4165200" cy="1628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p:cNvPicPr>
            <p:nvPr/>
          </p:nvPicPr>
          <p:blipFill>
            <a:blip r:embed="rId4"/>
            <a:stretch>
              <a:fillRect/>
            </a:stretch>
          </p:blipFill>
          <p:spPr>
            <a:xfrm>
              <a:off x="4239905" y="3043424"/>
              <a:ext cx="4165200" cy="162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descr="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905" y="4875723"/>
              <a:ext cx="4169664" cy="1633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3891579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kumimoji="1" lang="en-US" altLang="en-US" dirty="0" smtClean="0"/>
              <a:t>设计</a:t>
            </a:r>
            <a:r>
              <a:rPr kumimoji="1" lang="zh-CN" altLang="en-US" dirty="0" smtClean="0"/>
              <a:t>要</a:t>
            </a:r>
            <a:r>
              <a:rPr kumimoji="1" lang="en-US" altLang="en-US" dirty="0" smtClean="0"/>
              <a:t>支持的</a:t>
            </a:r>
            <a:r>
              <a:rPr kumimoji="1" lang="zh-CN" altLang="en-US" dirty="0" smtClean="0"/>
              <a:t>整体</a:t>
            </a:r>
            <a:r>
              <a:rPr kumimoji="1" lang="en-US" altLang="en-US" sz="3600" dirty="0" smtClean="0">
                <a:solidFill>
                  <a:srgbClr val="FF0000"/>
                </a:solidFill>
              </a:rPr>
              <a:t>吞吐量</a:t>
            </a:r>
          </a:p>
          <a:p>
            <a:r>
              <a:rPr kumimoji="1" lang="zh-CN" altLang="en-US" dirty="0" smtClean="0"/>
              <a:t>所有请求能容忍</a:t>
            </a:r>
            <a:r>
              <a:rPr kumimoji="1" lang="en-US" altLang="en-US" dirty="0" smtClean="0"/>
              <a:t>的最低</a:t>
            </a:r>
            <a:r>
              <a:rPr kumimoji="1" lang="en-US" altLang="en-US" sz="3600" dirty="0" smtClean="0">
                <a:solidFill>
                  <a:srgbClr val="FF0000"/>
                </a:solidFill>
              </a:rPr>
              <a:t>延迟</a:t>
            </a:r>
            <a:endParaRPr kumimoji="1" lang="en-US" altLang="en-US" dirty="0" smtClean="0">
              <a:solidFill>
                <a:srgbClr val="FF0000"/>
              </a:solidFill>
            </a:endParaRPr>
          </a:p>
        </p:txBody>
      </p:sp>
      <p:sp>
        <p:nvSpPr>
          <p:cNvPr id="3" name="标题 2"/>
          <p:cNvSpPr>
            <a:spLocks noGrp="1"/>
          </p:cNvSpPr>
          <p:nvPr>
            <p:ph type="title"/>
          </p:nvPr>
        </p:nvSpPr>
        <p:spPr/>
        <p:txBody>
          <a:bodyPr/>
          <a:lstStyle/>
          <a:p>
            <a:r>
              <a:rPr kumimoji="1" lang="en-US" altLang="en-US" dirty="0" smtClean="0">
                <a:latin typeface="黑体"/>
                <a:cs typeface="黑体"/>
              </a:rPr>
              <a:t>正式版首先要明确</a:t>
            </a:r>
            <a:endParaRPr kumimoji="1" lang="zh-CN" altLang="en-US" dirty="0">
              <a:latin typeface="黑体"/>
              <a:cs typeface="黑体"/>
            </a:endParaRPr>
          </a:p>
        </p:txBody>
      </p:sp>
    </p:spTree>
    <p:extLst>
      <p:ext uri="{BB962C8B-B14F-4D97-AF65-F5344CB8AC3E}">
        <p14:creationId xmlns:p14="http://schemas.microsoft.com/office/powerpoint/2010/main" val="39042106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消息推送服务</a:t>
            </a:r>
            <a:endParaRPr kumimoji="1" lang="zh-CN" altLang="en-US" dirty="0"/>
          </a:p>
        </p:txBody>
      </p:sp>
      <p:sp>
        <p:nvSpPr>
          <p:cNvPr id="37" name="云形 36"/>
          <p:cNvSpPr/>
          <p:nvPr/>
        </p:nvSpPr>
        <p:spPr>
          <a:xfrm>
            <a:off x="171147" y="1435100"/>
            <a:ext cx="5283200" cy="4991099"/>
          </a:xfrm>
          <a:prstGeom prst="cloud">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pic>
        <p:nvPicPr>
          <p:cNvPr id="6" name="图片 5" descr="1417511363_-desk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637" y="2059434"/>
            <a:ext cx="891445" cy="962422"/>
          </a:xfrm>
          <a:prstGeom prst="rect">
            <a:avLst/>
          </a:prstGeom>
        </p:spPr>
      </p:pic>
      <p:pic>
        <p:nvPicPr>
          <p:cNvPr id="7" name="图片 6" descr="1416584482_ipad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448" y="3337037"/>
            <a:ext cx="1138382" cy="943349"/>
          </a:xfrm>
          <a:prstGeom prst="rect">
            <a:avLst/>
          </a:prstGeom>
        </p:spPr>
      </p:pic>
      <p:pic>
        <p:nvPicPr>
          <p:cNvPr id="8" name="图片 7" descr="1416584420_iPhone-5S-lock-sc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375" y="4777941"/>
            <a:ext cx="917997" cy="821208"/>
          </a:xfrm>
          <a:prstGeom prst="rect">
            <a:avLst/>
          </a:prstGeom>
        </p:spPr>
      </p:pic>
      <p:pic>
        <p:nvPicPr>
          <p:cNvPr id="9" name="图片 8" descr="Screen-shot-2011-06-02-at-10.29.5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04" y="4777941"/>
            <a:ext cx="909449" cy="821208"/>
          </a:xfrm>
          <a:prstGeom prst="rect">
            <a:avLst/>
          </a:prstGeom>
        </p:spPr>
      </p:pic>
      <p:pic>
        <p:nvPicPr>
          <p:cNvPr id="20" name="图片 19"/>
          <p:cNvPicPr>
            <a:picLocks noChangeAspect="1"/>
          </p:cNvPicPr>
          <p:nvPr/>
        </p:nvPicPr>
        <p:blipFill>
          <a:blip r:embed="rId7"/>
          <a:stretch>
            <a:fillRect/>
          </a:stretch>
        </p:blipFill>
        <p:spPr>
          <a:xfrm>
            <a:off x="320312" y="3469561"/>
            <a:ext cx="711514" cy="695552"/>
          </a:xfrm>
          <a:prstGeom prst="rect">
            <a:avLst/>
          </a:prstGeom>
        </p:spPr>
      </p:pic>
      <p:sp>
        <p:nvSpPr>
          <p:cNvPr id="21" name="圆角矩形 20"/>
          <p:cNvSpPr/>
          <p:nvPr/>
        </p:nvSpPr>
        <p:spPr>
          <a:xfrm>
            <a:off x="2132372" y="3469561"/>
            <a:ext cx="873663" cy="695552"/>
          </a:xfrm>
          <a:prstGeom prst="roundRect">
            <a:avLst/>
          </a:prstGeom>
          <a:solidFill>
            <a:schemeClr val="bg1">
              <a:lumMod val="6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smtClean="0">
                <a:solidFill>
                  <a:srgbClr val="FFFFFF"/>
                </a:solidFill>
                <a:latin typeface="微软雅黑"/>
                <a:ea typeface="微软雅黑"/>
                <a:cs typeface="微软雅黑"/>
              </a:rPr>
              <a:t>Sever</a:t>
            </a:r>
          </a:p>
        </p:txBody>
      </p:sp>
      <p:cxnSp>
        <p:nvCxnSpPr>
          <p:cNvPr id="23" name="直线连接符 22"/>
          <p:cNvCxnSpPr>
            <a:stCxn id="21" idx="3"/>
          </p:cNvCxnSpPr>
          <p:nvPr/>
        </p:nvCxnSpPr>
        <p:spPr>
          <a:xfrm>
            <a:off x="3006035" y="3817337"/>
            <a:ext cx="1052118" cy="1"/>
          </a:xfrm>
          <a:prstGeom prst="line">
            <a:avLst/>
          </a:prstGeom>
          <a:ln w="285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直线连接符 23"/>
          <p:cNvCxnSpPr>
            <a:stCxn id="21" idx="0"/>
          </p:cNvCxnSpPr>
          <p:nvPr/>
        </p:nvCxnSpPr>
        <p:spPr>
          <a:xfrm flipV="1">
            <a:off x="2569204" y="2875946"/>
            <a:ext cx="0" cy="593614"/>
          </a:xfrm>
          <a:prstGeom prst="line">
            <a:avLst/>
          </a:prstGeom>
          <a:ln w="285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直线连接符 26"/>
          <p:cNvCxnSpPr>
            <a:stCxn id="21" idx="1"/>
            <a:endCxn id="20" idx="3"/>
          </p:cNvCxnSpPr>
          <p:nvPr/>
        </p:nvCxnSpPr>
        <p:spPr>
          <a:xfrm flipH="1">
            <a:off x="1031826" y="3817337"/>
            <a:ext cx="1100547" cy="0"/>
          </a:xfrm>
          <a:prstGeom prst="line">
            <a:avLst/>
          </a:prstGeom>
          <a:ln w="285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直线连接符 29"/>
          <p:cNvCxnSpPr/>
          <p:nvPr/>
        </p:nvCxnSpPr>
        <p:spPr>
          <a:xfrm>
            <a:off x="2812747" y="4165112"/>
            <a:ext cx="472481" cy="612829"/>
          </a:xfrm>
          <a:prstGeom prst="line">
            <a:avLst/>
          </a:prstGeom>
          <a:ln w="285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直线连接符 32"/>
          <p:cNvCxnSpPr/>
          <p:nvPr/>
        </p:nvCxnSpPr>
        <p:spPr>
          <a:xfrm flipV="1">
            <a:off x="1953003" y="4165112"/>
            <a:ext cx="419478" cy="612829"/>
          </a:xfrm>
          <a:prstGeom prst="line">
            <a:avLst/>
          </a:prstGeom>
          <a:ln w="285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矩形 41"/>
          <p:cNvSpPr/>
          <p:nvPr/>
        </p:nvSpPr>
        <p:spPr>
          <a:xfrm>
            <a:off x="5345316" y="995082"/>
            <a:ext cx="3865161" cy="5047535"/>
          </a:xfrm>
          <a:prstGeom prst="rect">
            <a:avLst/>
          </a:prstGeom>
        </p:spPr>
        <p:txBody>
          <a:bodyPr wrap="none">
            <a:spAutoFit/>
          </a:bodyPr>
          <a:lstStyle/>
          <a:p>
            <a:pPr marL="285750" indent="-285750">
              <a:lnSpc>
                <a:spcPct val="150000"/>
              </a:lnSpc>
              <a:buFont typeface="Arial"/>
              <a:buChar char="•"/>
            </a:pPr>
            <a:r>
              <a:rPr kumimoji="1" lang="zh-CN" altLang="en-US" sz="2400" dirty="0" smtClean="0">
                <a:latin typeface="微软雅黑"/>
                <a:ea typeface="微软雅黑"/>
                <a:cs typeface="微软雅黑"/>
              </a:rPr>
              <a:t>维持若干终端组成的</a:t>
            </a:r>
            <a:r>
              <a:rPr kumimoji="1" lang="zh-CN" altLang="en-US" sz="2400" dirty="0" smtClean="0">
                <a:solidFill>
                  <a:srgbClr val="FF0000"/>
                </a:solidFill>
                <a:latin typeface="微软雅黑"/>
                <a:ea typeface="微软雅黑"/>
                <a:cs typeface="微软雅黑"/>
              </a:rPr>
              <a:t>会话</a:t>
            </a:r>
            <a:endParaRPr kumimoji="1" lang="en-US" altLang="zh-CN" sz="2400" dirty="0" smtClean="0">
              <a:solidFill>
                <a:srgbClr val="FF0000"/>
              </a:solidFill>
              <a:latin typeface="微软雅黑"/>
              <a:ea typeface="微软雅黑"/>
              <a:cs typeface="微软雅黑"/>
            </a:endParaRPr>
          </a:p>
          <a:p>
            <a:pPr marL="285750" indent="-285750">
              <a:lnSpc>
                <a:spcPct val="150000"/>
              </a:lnSpc>
              <a:buFont typeface="Arial"/>
              <a:buChar char="•"/>
            </a:pPr>
            <a:r>
              <a:rPr kumimoji="1" lang="zh-CN" altLang="en-US" sz="2400" dirty="0" smtClean="0">
                <a:latin typeface="微软雅黑"/>
                <a:ea typeface="微软雅黑"/>
                <a:cs typeface="微软雅黑"/>
              </a:rPr>
              <a:t>会话内</a:t>
            </a:r>
            <a:r>
              <a:rPr kumimoji="1" lang="zh-CN" altLang="en-US" sz="2400" dirty="0" smtClean="0">
                <a:solidFill>
                  <a:srgbClr val="FF0000"/>
                </a:solidFill>
                <a:latin typeface="微软雅黑"/>
                <a:ea typeface="微软雅黑"/>
                <a:cs typeface="微软雅黑"/>
              </a:rPr>
              <a:t>实时推送</a:t>
            </a:r>
            <a:r>
              <a:rPr kumimoji="1" lang="zh-CN" altLang="en-US" sz="2400" dirty="0" smtClean="0">
                <a:latin typeface="微软雅黑"/>
                <a:ea typeface="微软雅黑"/>
                <a:cs typeface="微软雅黑"/>
              </a:rPr>
              <a:t>消息</a:t>
            </a:r>
            <a:endParaRPr kumimoji="1" lang="en-US" altLang="zh-CN" sz="2400" dirty="0">
              <a:latin typeface="微软雅黑"/>
              <a:ea typeface="微软雅黑"/>
              <a:cs typeface="微软雅黑"/>
            </a:endParaRPr>
          </a:p>
          <a:p>
            <a:pPr marL="285750" indent="-285750">
              <a:lnSpc>
                <a:spcPct val="150000"/>
              </a:lnSpc>
              <a:buFont typeface="Arial"/>
              <a:buChar char="•"/>
            </a:pPr>
            <a:r>
              <a:rPr kumimoji="1" lang="zh-CN" altLang="en-US" sz="2400" dirty="0" smtClean="0">
                <a:latin typeface="微软雅黑"/>
                <a:ea typeface="微软雅黑"/>
                <a:cs typeface="微软雅黑"/>
              </a:rPr>
              <a:t>应用场景</a:t>
            </a:r>
            <a:endParaRPr kumimoji="1" lang="en-US" altLang="zh-CN" sz="2400" dirty="0" smtClean="0">
              <a:latin typeface="微软雅黑"/>
              <a:ea typeface="微软雅黑"/>
              <a:cs typeface="微软雅黑"/>
            </a:endParaRPr>
          </a:p>
          <a:p>
            <a:pPr marL="742950" lvl="1" indent="-285750">
              <a:lnSpc>
                <a:spcPct val="150000"/>
              </a:lnSpc>
              <a:buFont typeface="Arial"/>
              <a:buChar char="•"/>
            </a:pPr>
            <a:r>
              <a:rPr kumimoji="1" lang="zh-CN" altLang="en-US" sz="2400" dirty="0" smtClean="0">
                <a:latin typeface="微软雅黑"/>
                <a:ea typeface="微软雅黑"/>
                <a:cs typeface="微软雅黑"/>
              </a:rPr>
              <a:t>联机游戏</a:t>
            </a:r>
            <a:endParaRPr kumimoji="1" lang="en-US" altLang="zh-CN" sz="2400" dirty="0" smtClean="0">
              <a:latin typeface="微软雅黑"/>
              <a:ea typeface="微软雅黑"/>
              <a:cs typeface="微软雅黑"/>
            </a:endParaRPr>
          </a:p>
          <a:p>
            <a:pPr marL="742950" lvl="1" indent="-285750">
              <a:lnSpc>
                <a:spcPct val="150000"/>
              </a:lnSpc>
              <a:buFont typeface="Arial"/>
              <a:buChar char="•"/>
            </a:pPr>
            <a:r>
              <a:rPr kumimoji="1" lang="zh-CN" altLang="en-US" sz="2400" dirty="0" smtClean="0">
                <a:latin typeface="微软雅黑"/>
                <a:ea typeface="微软雅黑"/>
                <a:cs typeface="微软雅黑"/>
              </a:rPr>
              <a:t>多人聊天</a:t>
            </a:r>
            <a:endParaRPr kumimoji="1" lang="en-US" altLang="zh-CN" sz="2400" dirty="0" smtClean="0">
              <a:latin typeface="微软雅黑"/>
              <a:ea typeface="微软雅黑"/>
              <a:cs typeface="微软雅黑"/>
            </a:endParaRPr>
          </a:p>
          <a:p>
            <a:pPr marL="742950" lvl="1" indent="-285750">
              <a:lnSpc>
                <a:spcPct val="150000"/>
              </a:lnSpc>
              <a:buFont typeface="Arial"/>
              <a:buChar char="•"/>
            </a:pPr>
            <a:r>
              <a:rPr kumimoji="1" lang="zh-CN" altLang="en-US" sz="2400" dirty="0" smtClean="0">
                <a:latin typeface="微软雅黑"/>
                <a:ea typeface="微软雅黑"/>
                <a:cs typeface="微软雅黑"/>
              </a:rPr>
              <a:t>遥控器</a:t>
            </a:r>
            <a:endParaRPr kumimoji="1" lang="en-US" altLang="zh-CN" sz="2400" dirty="0" smtClean="0">
              <a:latin typeface="微软雅黑"/>
              <a:ea typeface="微软雅黑"/>
              <a:cs typeface="微软雅黑"/>
            </a:endParaRPr>
          </a:p>
          <a:p>
            <a:pPr marL="742950" lvl="1" indent="-285750">
              <a:lnSpc>
                <a:spcPct val="150000"/>
              </a:lnSpc>
              <a:buFont typeface="Arial"/>
              <a:buChar char="•"/>
            </a:pPr>
            <a:r>
              <a:rPr kumimoji="1" lang="zh-CN" altLang="en-US" sz="2400" dirty="0" smtClean="0">
                <a:latin typeface="微软雅黑"/>
                <a:ea typeface="微软雅黑"/>
                <a:cs typeface="微软雅黑"/>
              </a:rPr>
              <a:t>更多</a:t>
            </a:r>
            <a:r>
              <a:rPr kumimoji="1" lang="en-US" altLang="zh-CN" sz="2400" dirty="0" smtClean="0">
                <a:latin typeface="微软雅黑"/>
                <a:ea typeface="微软雅黑"/>
                <a:cs typeface="微软雅黑"/>
              </a:rPr>
              <a:t>…</a:t>
            </a:r>
          </a:p>
          <a:p>
            <a:pPr>
              <a:lnSpc>
                <a:spcPct val="150000"/>
              </a:lnSpc>
            </a:pPr>
            <a:endParaRPr kumimoji="1" lang="en-US" altLang="zh-CN" sz="2400" dirty="0" smtClean="0">
              <a:solidFill>
                <a:srgbClr val="FF0000"/>
              </a:solidFill>
            </a:endParaRPr>
          </a:p>
          <a:p>
            <a:pPr>
              <a:lnSpc>
                <a:spcPct val="150000"/>
              </a:lnSpc>
            </a:pPr>
            <a:endParaRPr kumimoji="1" lang="en-US" altLang="zh-CN" sz="2400" dirty="0">
              <a:solidFill>
                <a:srgbClr val="FF0000"/>
              </a:solidFill>
            </a:endParaRPr>
          </a:p>
        </p:txBody>
      </p:sp>
      <p:sp>
        <p:nvSpPr>
          <p:cNvPr id="43" name="文本框 42"/>
          <p:cNvSpPr txBox="1"/>
          <p:nvPr/>
        </p:nvSpPr>
        <p:spPr>
          <a:xfrm>
            <a:off x="4005130" y="2111236"/>
            <a:ext cx="901700" cy="461665"/>
          </a:xfrm>
          <a:prstGeom prst="rect">
            <a:avLst/>
          </a:prstGeom>
          <a:noFill/>
        </p:spPr>
        <p:txBody>
          <a:bodyPr wrap="square" rtlCol="0">
            <a:spAutoFit/>
          </a:bodyPr>
          <a:lstStyle/>
          <a:p>
            <a:r>
              <a:rPr kumimoji="1" lang="zh-CN" altLang="en-US" sz="2400" dirty="0" smtClean="0">
                <a:solidFill>
                  <a:srgbClr val="FF0000"/>
                </a:solidFill>
                <a:latin typeface="微软雅黑"/>
                <a:ea typeface="微软雅黑"/>
                <a:cs typeface="微软雅黑"/>
              </a:rPr>
              <a:t>会话</a:t>
            </a:r>
            <a:endParaRPr kumimoji="1" lang="zh-CN" altLang="en-US" dirty="0">
              <a:solidFill>
                <a:srgbClr val="FF0000"/>
              </a:solidFill>
              <a:latin typeface="微软雅黑"/>
              <a:ea typeface="微软雅黑"/>
              <a:cs typeface="微软雅黑"/>
            </a:endParaRPr>
          </a:p>
        </p:txBody>
      </p:sp>
    </p:spTree>
    <p:extLst>
      <p:ext uri="{BB962C8B-B14F-4D97-AF65-F5344CB8AC3E}">
        <p14:creationId xmlns:p14="http://schemas.microsoft.com/office/powerpoint/2010/main" val="9898882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20000"/>
          </a:bodyPr>
          <a:lstStyle/>
          <a:p>
            <a:r>
              <a:rPr kumimoji="1" lang="zh-CN" altLang="en-US" dirty="0" smtClean="0"/>
              <a:t>延迟</a:t>
            </a:r>
            <a:endParaRPr kumimoji="1" lang="en-US" altLang="zh-CN" dirty="0" smtClean="0"/>
          </a:p>
          <a:p>
            <a:pPr lvl="1"/>
            <a:r>
              <a:rPr kumimoji="1" lang="zh-CN" altLang="en-US" dirty="0" smtClean="0"/>
              <a:t>通过实验，整体延迟不能超过</a:t>
            </a:r>
            <a:r>
              <a:rPr kumimoji="1" lang="en-US" altLang="zh-CN" dirty="0" smtClean="0"/>
              <a:t>30</a:t>
            </a:r>
            <a:r>
              <a:rPr kumimoji="1" lang="zh-CN" altLang="en-US" dirty="0" smtClean="0"/>
              <a:t> </a:t>
            </a:r>
            <a:r>
              <a:rPr kumimoji="1" lang="en-US" altLang="zh-CN" dirty="0" err="1" smtClean="0"/>
              <a:t>ms</a:t>
            </a:r>
            <a:endParaRPr kumimoji="1" lang="en-US" altLang="zh-CN" dirty="0" smtClean="0"/>
          </a:p>
          <a:p>
            <a:pPr lvl="1"/>
            <a:r>
              <a:rPr kumimoji="1" lang="zh-CN" altLang="en-US" dirty="0" smtClean="0"/>
              <a:t>后端服务延迟</a:t>
            </a:r>
            <a:r>
              <a:rPr kumimoji="1" lang="en-US" altLang="zh-CN" dirty="0" smtClean="0"/>
              <a:t>&lt;</a:t>
            </a:r>
            <a:r>
              <a:rPr kumimoji="1" lang="en-US" altLang="zh-CN" sz="3000" dirty="0" smtClean="0">
                <a:solidFill>
                  <a:srgbClr val="FF0000"/>
                </a:solidFill>
              </a:rPr>
              <a:t>20</a:t>
            </a:r>
            <a:r>
              <a:rPr kumimoji="1" lang="zh-CN" altLang="en-US" sz="3000" dirty="0" smtClean="0">
                <a:solidFill>
                  <a:srgbClr val="FF0000"/>
                </a:solidFill>
              </a:rPr>
              <a:t> </a:t>
            </a:r>
            <a:r>
              <a:rPr kumimoji="1" lang="en-US" altLang="zh-CN" sz="3000" dirty="0" err="1" smtClean="0">
                <a:solidFill>
                  <a:srgbClr val="FF0000"/>
                </a:solidFill>
              </a:rPr>
              <a:t>ms</a:t>
            </a:r>
            <a:r>
              <a:rPr kumimoji="1" lang="zh-CN" altLang="en-US" dirty="0" smtClean="0"/>
              <a:t> </a:t>
            </a:r>
            <a:r>
              <a:rPr kumimoji="1" lang="en-US" altLang="zh-CN" dirty="0" smtClean="0"/>
              <a:t>(99.99%</a:t>
            </a:r>
            <a:r>
              <a:rPr kumimoji="1" lang="zh-CN" altLang="en-US" dirty="0" smtClean="0"/>
              <a:t>的请求</a:t>
            </a:r>
            <a:r>
              <a:rPr kumimoji="1" lang="en-US" altLang="zh-CN" dirty="0" smtClean="0"/>
              <a:t>)</a:t>
            </a:r>
          </a:p>
          <a:p>
            <a:r>
              <a:rPr kumimoji="1" lang="zh-CN" altLang="en-US" dirty="0" smtClean="0"/>
              <a:t>吞吐量</a:t>
            </a:r>
            <a:endParaRPr kumimoji="1" lang="en-US" altLang="zh-CN" dirty="0" smtClean="0"/>
          </a:p>
          <a:p>
            <a:pPr lvl="1"/>
            <a:r>
              <a:rPr kumimoji="1" lang="zh-CN" altLang="en-US" dirty="0" smtClean="0">
                <a:solidFill>
                  <a:schemeClr val="tx1"/>
                </a:solidFill>
              </a:rPr>
              <a:t>总流量</a:t>
            </a:r>
            <a:r>
              <a:rPr lang="zh-CN" altLang="zh-CN" dirty="0">
                <a:solidFill>
                  <a:schemeClr val="tx1"/>
                </a:solidFill>
              </a:rPr>
              <a:t> </a:t>
            </a:r>
            <a:r>
              <a:rPr lang="zh-CN" altLang="zh-CN" dirty="0" smtClean="0">
                <a:solidFill>
                  <a:schemeClr val="tx1"/>
                </a:solidFill>
              </a:rPr>
              <a:t>×</a:t>
            </a:r>
            <a:r>
              <a:rPr lang="zh-CN" altLang="en-US" dirty="0" smtClean="0">
                <a:solidFill>
                  <a:schemeClr val="tx1"/>
                </a:solidFill>
              </a:rPr>
              <a:t> 接入比例</a:t>
            </a:r>
            <a:r>
              <a:rPr lang="zh-CN" altLang="zh-CN" dirty="0" smtClean="0">
                <a:solidFill>
                  <a:schemeClr val="tx1"/>
                </a:solidFill>
              </a:rPr>
              <a:t> </a:t>
            </a:r>
            <a:r>
              <a:rPr lang="zh-CN" altLang="zh-CN" dirty="0">
                <a:solidFill>
                  <a:schemeClr val="tx1"/>
                </a:solidFill>
              </a:rPr>
              <a:t>×</a:t>
            </a:r>
            <a:r>
              <a:rPr lang="zh-CN" altLang="zh-CN" dirty="0" smtClean="0">
                <a:solidFill>
                  <a:schemeClr val="tx1"/>
                </a:solidFill>
              </a:rPr>
              <a:t>  </a:t>
            </a:r>
            <a:r>
              <a:rPr lang="zh-CN" altLang="en-US" dirty="0" smtClean="0">
                <a:solidFill>
                  <a:schemeClr val="tx1"/>
                </a:solidFill>
              </a:rPr>
              <a:t>互动时长 </a:t>
            </a:r>
            <a:r>
              <a:rPr lang="zh-CN" altLang="zh-CN" dirty="0">
                <a:solidFill>
                  <a:schemeClr val="tx1"/>
                </a:solidFill>
              </a:rPr>
              <a:t>×</a:t>
            </a:r>
            <a:r>
              <a:rPr lang="zh-CN" altLang="zh-CN" dirty="0" smtClean="0">
                <a:solidFill>
                  <a:schemeClr val="tx1"/>
                </a:solidFill>
              </a:rPr>
              <a:t> </a:t>
            </a:r>
            <a:r>
              <a:rPr lang="zh-CN" altLang="en-US" dirty="0" smtClean="0">
                <a:solidFill>
                  <a:schemeClr val="tx1"/>
                </a:solidFill>
              </a:rPr>
              <a:t>交互频率</a:t>
            </a:r>
            <a:r>
              <a:rPr lang="zh-CN" altLang="zh-CN" dirty="0" smtClean="0">
                <a:solidFill>
                  <a:schemeClr val="tx1"/>
                </a:solidFill>
              </a:rPr>
              <a:t> </a:t>
            </a:r>
            <a:r>
              <a:rPr lang="zh-CN" altLang="zh-CN" dirty="0">
                <a:solidFill>
                  <a:schemeClr val="tx1"/>
                </a:solidFill>
              </a:rPr>
              <a:t>×</a:t>
            </a:r>
            <a:r>
              <a:rPr lang="zh-CN" altLang="zh-CN" dirty="0" smtClean="0">
                <a:solidFill>
                  <a:schemeClr val="tx1"/>
                </a:solidFill>
              </a:rPr>
              <a:t> </a:t>
            </a:r>
            <a:r>
              <a:rPr lang="zh-CN" altLang="en-US" dirty="0">
                <a:solidFill>
                  <a:schemeClr val="tx1"/>
                </a:solidFill>
              </a:rPr>
              <a:t>高峰</a:t>
            </a:r>
            <a:r>
              <a:rPr lang="zh-CN" altLang="en-US" dirty="0" smtClean="0">
                <a:solidFill>
                  <a:schemeClr val="tx1"/>
                </a:solidFill>
              </a:rPr>
              <a:t>系数</a:t>
            </a:r>
            <a:endParaRPr lang="en-US" altLang="zh-CN" dirty="0" smtClean="0">
              <a:solidFill>
                <a:schemeClr val="tx1"/>
              </a:solidFill>
            </a:endParaRPr>
          </a:p>
          <a:p>
            <a:pPr lvl="1"/>
            <a:r>
              <a:rPr lang="en-US" altLang="en-US" dirty="0" smtClean="0">
                <a:solidFill>
                  <a:schemeClr val="tx1"/>
                </a:solidFill>
              </a:rPr>
              <a:t>超过</a:t>
            </a:r>
            <a:r>
              <a:rPr lang="en-US" altLang="zh-CN" dirty="0" smtClean="0">
                <a:solidFill>
                  <a:schemeClr val="tx1"/>
                </a:solidFill>
              </a:rPr>
              <a:t> </a:t>
            </a:r>
            <a:r>
              <a:rPr lang="en-US" altLang="zh-CN" sz="3000" dirty="0" smtClean="0">
                <a:solidFill>
                  <a:srgbClr val="FF0000"/>
                </a:solidFill>
              </a:rPr>
              <a:t>500</a:t>
            </a:r>
            <a:r>
              <a:rPr lang="zh-CN" altLang="en-US" sz="3000" dirty="0" smtClean="0">
                <a:solidFill>
                  <a:srgbClr val="FF0000"/>
                </a:solidFill>
              </a:rPr>
              <a:t>万</a:t>
            </a:r>
            <a:r>
              <a:rPr lang="en-US" altLang="zh-CN" sz="3000" dirty="0" smtClean="0">
                <a:solidFill>
                  <a:srgbClr val="FF0000"/>
                </a:solidFill>
              </a:rPr>
              <a:t> </a:t>
            </a:r>
            <a:r>
              <a:rPr lang="zh-CN" altLang="en-US" dirty="0" smtClean="0">
                <a:solidFill>
                  <a:schemeClr val="tx1"/>
                </a:solidFill>
              </a:rPr>
              <a:t>消息</a:t>
            </a:r>
            <a:r>
              <a:rPr lang="en-US" altLang="zh-CN" dirty="0">
                <a:solidFill>
                  <a:schemeClr val="tx1"/>
                </a:solidFill>
              </a:rPr>
              <a:t>/</a:t>
            </a:r>
            <a:r>
              <a:rPr lang="zh-CN" altLang="en-US" dirty="0">
                <a:solidFill>
                  <a:schemeClr val="tx1"/>
                </a:solidFill>
              </a:rPr>
              <a:t>秒</a:t>
            </a:r>
            <a:endParaRPr kumimoji="1" lang="en-US" altLang="zh-CN" dirty="0">
              <a:solidFill>
                <a:schemeClr val="tx1"/>
              </a:solidFill>
            </a:endParaRPr>
          </a:p>
          <a:p>
            <a:pPr lvl="1"/>
            <a:endParaRPr kumimoji="1" lang="en-US" altLang="zh-CN" dirty="0" smtClean="0"/>
          </a:p>
          <a:p>
            <a:endParaRPr kumimoji="1" lang="zh-CN" altLang="en-US" dirty="0"/>
          </a:p>
        </p:txBody>
      </p:sp>
      <p:sp>
        <p:nvSpPr>
          <p:cNvPr id="3" name="标题 2"/>
          <p:cNvSpPr>
            <a:spLocks noGrp="1"/>
          </p:cNvSpPr>
          <p:nvPr>
            <p:ph type="title"/>
          </p:nvPr>
        </p:nvSpPr>
        <p:spPr/>
        <p:txBody>
          <a:bodyPr/>
          <a:lstStyle/>
          <a:p>
            <a:r>
              <a:rPr kumimoji="1" lang="en-US" altLang="en-US" dirty="0" smtClean="0">
                <a:latin typeface="黑体"/>
                <a:cs typeface="黑体"/>
              </a:rPr>
              <a:t>延迟和吞吐量</a:t>
            </a:r>
            <a:endParaRPr kumimoji="1" lang="zh-CN" altLang="en-US" dirty="0">
              <a:latin typeface="黑体"/>
              <a:cs typeface="黑体"/>
            </a:endParaRPr>
          </a:p>
        </p:txBody>
      </p:sp>
    </p:spTree>
    <p:extLst>
      <p:ext uri="{BB962C8B-B14F-4D97-AF65-F5344CB8AC3E}">
        <p14:creationId xmlns:p14="http://schemas.microsoft.com/office/powerpoint/2010/main" val="41639549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200" b="1" dirty="0" smtClean="0">
                <a:solidFill>
                  <a:schemeClr val="bg1">
                    <a:lumMod val="65000"/>
                  </a:schemeClr>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600" b="1" dirty="0" smtClean="0">
                <a:solidFill>
                  <a:srgbClr val="FF0000"/>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读写比</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一致性</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保持简单</a:t>
            </a:r>
            <a:endParaRPr kumimoji="1" lang="zh-CN" altLang="en-US" sz="3200" b="1" dirty="0" smtClean="0">
              <a:solidFill>
                <a:schemeClr val="bg1">
                  <a:lumMod val="65000"/>
                </a:schemeClr>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5737610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10000"/>
              </a:lnSpc>
            </a:pPr>
            <a:r>
              <a:rPr kumimoji="1" lang="zh-CN" altLang="en-US" dirty="0"/>
              <a:t>如果要求</a:t>
            </a:r>
            <a:r>
              <a:rPr kumimoji="1" lang="en-US" altLang="zh-CN" dirty="0"/>
              <a:t>&gt;99.99%</a:t>
            </a:r>
            <a:r>
              <a:rPr kumimoji="1" lang="zh-CN" altLang="en-US" dirty="0"/>
              <a:t>的可用性</a:t>
            </a:r>
            <a:endParaRPr kumimoji="1" lang="en-US" altLang="zh-CN" dirty="0"/>
          </a:p>
          <a:p>
            <a:pPr lvl="1">
              <a:lnSpc>
                <a:spcPct val="110000"/>
              </a:lnSpc>
            </a:pPr>
            <a:r>
              <a:rPr kumimoji="1" lang="zh-CN" altLang="en-US" dirty="0"/>
              <a:t>年不可用时间</a:t>
            </a:r>
            <a:r>
              <a:rPr kumimoji="1" lang="en-US" altLang="zh-CN" dirty="0"/>
              <a:t>&lt;53</a:t>
            </a:r>
            <a:r>
              <a:rPr kumimoji="1" lang="zh-CN" altLang="en-US" dirty="0"/>
              <a:t>分钟</a:t>
            </a:r>
            <a:r>
              <a:rPr kumimoji="1" lang="en-US" altLang="zh-CN" dirty="0"/>
              <a:t>,</a:t>
            </a:r>
            <a:r>
              <a:rPr kumimoji="1" lang="zh-CN" altLang="en-US" dirty="0"/>
              <a:t>可感知停服次数</a:t>
            </a:r>
            <a:r>
              <a:rPr kumimoji="1" lang="zh-CN" altLang="zh-CN" dirty="0"/>
              <a:t>&lt;=</a:t>
            </a:r>
            <a:r>
              <a:rPr kumimoji="1" lang="en-US" altLang="zh-CN" dirty="0"/>
              <a:t>1</a:t>
            </a:r>
            <a:r>
              <a:rPr kumimoji="1" lang="zh-CN" altLang="en-US" dirty="0"/>
              <a:t>次</a:t>
            </a:r>
            <a:endParaRPr kumimoji="1" lang="en-US" altLang="zh-CN" dirty="0"/>
          </a:p>
          <a:p>
            <a:pPr lvl="1">
              <a:lnSpc>
                <a:spcPct val="110000"/>
              </a:lnSpc>
            </a:pPr>
            <a:r>
              <a:rPr kumimoji="1" lang="zh-CN" altLang="en-US" dirty="0"/>
              <a:t>扩容怎么办</a:t>
            </a:r>
            <a:r>
              <a:rPr kumimoji="1" lang="en-US" altLang="zh-CN" dirty="0"/>
              <a:t>?</a:t>
            </a:r>
          </a:p>
          <a:p>
            <a:pPr>
              <a:lnSpc>
                <a:spcPct val="110000"/>
              </a:lnSpc>
            </a:pPr>
            <a:r>
              <a:rPr kumimoji="1" lang="zh-CN" altLang="en-US" dirty="0" smtClean="0"/>
              <a:t>运维和部署</a:t>
            </a:r>
            <a:endParaRPr kumimoji="1" lang="en-US" altLang="zh-CN" dirty="0" smtClean="0"/>
          </a:p>
          <a:p>
            <a:pPr lvl="1">
              <a:lnSpc>
                <a:spcPct val="110000"/>
              </a:lnSpc>
            </a:pPr>
            <a:r>
              <a:rPr kumimoji="1" lang="zh-CN" altLang="en-US" dirty="0"/>
              <a:t>运维自动化</a:t>
            </a:r>
            <a:r>
              <a:rPr kumimoji="1" lang="en-US" altLang="zh-CN" dirty="0"/>
              <a:t> </a:t>
            </a:r>
            <a:r>
              <a:rPr kumimoji="1" lang="zh-CN" altLang="en-US" dirty="0"/>
              <a:t>监控</a:t>
            </a:r>
            <a:r>
              <a:rPr kumimoji="1" lang="en-US" altLang="zh-CN" dirty="0" smtClean="0"/>
              <a:t>/</a:t>
            </a:r>
            <a:r>
              <a:rPr kumimoji="1" lang="zh-CN" altLang="en-US" dirty="0" smtClean="0"/>
              <a:t>报警</a:t>
            </a:r>
            <a:r>
              <a:rPr kumimoji="1" lang="zh-CN" altLang="zh-CN" dirty="0"/>
              <a:t>/</a:t>
            </a:r>
            <a:r>
              <a:rPr kumimoji="1" lang="zh-CN" altLang="en-US" dirty="0" smtClean="0"/>
              <a:t>切换</a:t>
            </a:r>
            <a:endParaRPr kumimoji="1" lang="en-US" altLang="zh-CN" dirty="0"/>
          </a:p>
          <a:p>
            <a:pPr lvl="1">
              <a:lnSpc>
                <a:spcPct val="110000"/>
              </a:lnSpc>
            </a:pPr>
            <a:r>
              <a:rPr kumimoji="1" lang="zh-CN" altLang="en-US" dirty="0" smtClean="0"/>
              <a:t>同构部署</a:t>
            </a:r>
            <a:r>
              <a:rPr kumimoji="1" lang="en-US" altLang="zh-CN" dirty="0" smtClean="0"/>
              <a:t> </a:t>
            </a:r>
            <a:r>
              <a:rPr kumimoji="1" lang="en-US" altLang="en-US" dirty="0" smtClean="0"/>
              <a:t>运行时获取个性化配置</a:t>
            </a:r>
            <a:endParaRPr kumimoji="1" lang="en-US" altLang="zh-CN" dirty="0"/>
          </a:p>
          <a:p>
            <a:pPr>
              <a:lnSpc>
                <a:spcPct val="110000"/>
              </a:lnSpc>
            </a:pPr>
            <a:r>
              <a:rPr kumimoji="1" lang="en-US" altLang="zh-CN" dirty="0" smtClean="0"/>
              <a:t>Keep</a:t>
            </a:r>
            <a:r>
              <a:rPr kumimoji="1" lang="zh-CN" altLang="en-US" dirty="0" smtClean="0"/>
              <a:t> </a:t>
            </a:r>
            <a:r>
              <a:rPr kumimoji="1" lang="en-US" altLang="zh-CN" dirty="0"/>
              <a:t>Cool</a:t>
            </a:r>
          </a:p>
          <a:p>
            <a:pPr lvl="1">
              <a:lnSpc>
                <a:spcPct val="110000"/>
              </a:lnSpc>
            </a:pPr>
            <a:r>
              <a:rPr kumimoji="1" lang="en-US" altLang="zh-CN" dirty="0">
                <a:solidFill>
                  <a:schemeClr val="bg1">
                    <a:lumMod val="65000"/>
                  </a:schemeClr>
                </a:solidFill>
              </a:rPr>
              <a:t>Anything that can go wrong will go wrong</a:t>
            </a:r>
          </a:p>
          <a:p>
            <a:pPr lvl="1">
              <a:lnSpc>
                <a:spcPct val="110000"/>
              </a:lnSpc>
            </a:pPr>
            <a:r>
              <a:rPr kumimoji="1" lang="zh-CN" altLang="en-US" dirty="0"/>
              <a:t>保留冷备份，以备万一</a:t>
            </a:r>
            <a:endParaRPr kumimoji="1" lang="en-US" altLang="zh-CN" dirty="0"/>
          </a:p>
          <a:p>
            <a:endParaRPr kumimoji="1" lang="zh-CN" altLang="en-US" dirty="0"/>
          </a:p>
        </p:txBody>
      </p:sp>
      <p:sp>
        <p:nvSpPr>
          <p:cNvPr id="3" name="标题 2"/>
          <p:cNvSpPr>
            <a:spLocks noGrp="1"/>
          </p:cNvSpPr>
          <p:nvPr>
            <p:ph type="title"/>
          </p:nvPr>
        </p:nvSpPr>
        <p:spPr/>
        <p:txBody>
          <a:bodyPr/>
          <a:lstStyle/>
          <a:p>
            <a:r>
              <a:rPr kumimoji="1" lang="zh-CN" altLang="en-US" dirty="0" smtClean="0"/>
              <a:t>可用性</a:t>
            </a:r>
            <a:endParaRPr kumimoji="1" lang="zh-CN" altLang="en-US" dirty="0"/>
          </a:p>
        </p:txBody>
      </p:sp>
    </p:spTree>
    <p:extLst>
      <p:ext uri="{BB962C8B-B14F-4D97-AF65-F5344CB8AC3E}">
        <p14:creationId xmlns:p14="http://schemas.microsoft.com/office/powerpoint/2010/main" val="1343497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40000"/>
              </a:lnSpc>
            </a:pPr>
            <a:r>
              <a:rPr kumimoji="1" lang="en-US" altLang="en-US" dirty="0" smtClean="0"/>
              <a:t>分层</a:t>
            </a:r>
          </a:p>
          <a:p>
            <a:pPr lvl="1">
              <a:lnSpc>
                <a:spcPct val="140000"/>
              </a:lnSpc>
            </a:pPr>
            <a:r>
              <a:rPr kumimoji="1" lang="en-US" altLang="en-US" dirty="0" smtClean="0"/>
              <a:t>有针对性的调优和扩容</a:t>
            </a:r>
          </a:p>
          <a:p>
            <a:pPr>
              <a:lnSpc>
                <a:spcPct val="140000"/>
              </a:lnSpc>
            </a:pPr>
            <a:r>
              <a:rPr kumimoji="1" lang="en-US" altLang="en-US" dirty="0" smtClean="0"/>
              <a:t>服务无状态</a:t>
            </a:r>
          </a:p>
          <a:p>
            <a:pPr lvl="1">
              <a:lnSpc>
                <a:spcPct val="140000"/>
              </a:lnSpc>
            </a:pPr>
            <a:r>
              <a:rPr kumimoji="1" lang="en-US" altLang="en-US" dirty="0" smtClean="0"/>
              <a:t>水平扩展</a:t>
            </a:r>
          </a:p>
          <a:p>
            <a:pPr>
              <a:lnSpc>
                <a:spcPct val="140000"/>
              </a:lnSpc>
            </a:pPr>
            <a:r>
              <a:rPr kumimoji="1" lang="zh-CN" altLang="en-US" dirty="0" smtClean="0"/>
              <a:t>如何处理</a:t>
            </a:r>
            <a:r>
              <a:rPr kumimoji="1" lang="en-US" altLang="en-US" dirty="0" smtClean="0"/>
              <a:t>全局状态	</a:t>
            </a:r>
          </a:p>
          <a:p>
            <a:pPr lvl="1">
              <a:lnSpc>
                <a:spcPct val="140000"/>
              </a:lnSpc>
            </a:pPr>
            <a:r>
              <a:rPr kumimoji="1" lang="zh-CN" altLang="en-US" dirty="0" smtClean="0"/>
              <a:t>集中存储，热点拆分 </a:t>
            </a:r>
            <a:r>
              <a:rPr kumimoji="1" lang="en-US" altLang="zh-CN" dirty="0" smtClean="0"/>
              <a:t>(</a:t>
            </a:r>
            <a:r>
              <a:rPr kumimoji="1" lang="zh-CN" altLang="en-US" dirty="0" smtClean="0"/>
              <a:t>要避免单点影响可用性</a:t>
            </a:r>
            <a:r>
              <a:rPr kumimoji="1" lang="en-US" altLang="zh-CN" dirty="0" smtClean="0"/>
              <a:t>)</a:t>
            </a:r>
          </a:p>
          <a:p>
            <a:pPr lvl="1">
              <a:lnSpc>
                <a:spcPct val="140000"/>
              </a:lnSpc>
            </a:pPr>
            <a:r>
              <a:rPr kumimoji="1" lang="zh-CN" altLang="en-US" dirty="0" smtClean="0"/>
              <a:t>状态参数化，消除全局状态</a:t>
            </a:r>
            <a:endParaRPr kumimoji="1" lang="zh-CN" altLang="en-US" dirty="0"/>
          </a:p>
        </p:txBody>
      </p:sp>
      <p:sp>
        <p:nvSpPr>
          <p:cNvPr id="3" name="标题 2"/>
          <p:cNvSpPr>
            <a:spLocks noGrp="1"/>
          </p:cNvSpPr>
          <p:nvPr>
            <p:ph type="title"/>
          </p:nvPr>
        </p:nvSpPr>
        <p:spPr/>
        <p:txBody>
          <a:bodyPr/>
          <a:lstStyle/>
          <a:p>
            <a:r>
              <a:rPr kumimoji="1" lang="zh-CN" altLang="en-US" dirty="0" smtClean="0"/>
              <a:t>扩展性</a:t>
            </a:r>
            <a:endParaRPr kumimoji="1" lang="zh-CN" altLang="en-US" dirty="0"/>
          </a:p>
        </p:txBody>
      </p:sp>
    </p:spTree>
    <p:extLst>
      <p:ext uri="{BB962C8B-B14F-4D97-AF65-F5344CB8AC3E}">
        <p14:creationId xmlns:p14="http://schemas.microsoft.com/office/powerpoint/2010/main" val="13641665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342900" lvl="1" indent="-342900"/>
            <a:r>
              <a:rPr kumimoji="1" lang="en-US" altLang="en-US" sz="2800" dirty="0" smtClean="0"/>
              <a:t>路由层和应用层</a:t>
            </a:r>
          </a:p>
          <a:p>
            <a:pPr marL="342900" lvl="1" indent="-342900"/>
            <a:r>
              <a:rPr kumimoji="1" lang="zh-CN" altLang="en-US" sz="2800" dirty="0" smtClean="0"/>
              <a:t>同构部署</a:t>
            </a:r>
            <a:endParaRPr kumimoji="1" lang="en-US" altLang="zh-CN" sz="2800" dirty="0" smtClean="0"/>
          </a:p>
          <a:p>
            <a:pPr marL="742950" lvl="2" indent="-342900"/>
            <a:r>
              <a:rPr kumimoji="1" lang="en-US" altLang="zh-CN" dirty="0" smtClean="0"/>
              <a:t>BNS</a:t>
            </a:r>
            <a:r>
              <a:rPr kumimoji="1" lang="zh-CN" altLang="en-US" dirty="0" smtClean="0"/>
              <a:t> 探活</a:t>
            </a:r>
            <a:r>
              <a:rPr kumimoji="1" lang="en-US" altLang="zh-CN" dirty="0" smtClean="0"/>
              <a:t>/</a:t>
            </a:r>
            <a:r>
              <a:rPr kumimoji="1" lang="zh-CN" altLang="en-US" dirty="0" smtClean="0"/>
              <a:t>切流量</a:t>
            </a:r>
            <a:endParaRPr kumimoji="1" lang="en-US" altLang="zh-CN" dirty="0" smtClean="0"/>
          </a:p>
          <a:p>
            <a:r>
              <a:rPr kumimoji="1" lang="zh-CN" altLang="en-US" dirty="0" smtClean="0"/>
              <a:t>推送内容不持久化</a:t>
            </a:r>
            <a:endParaRPr kumimoji="1" lang="en-US" altLang="zh-CN" dirty="0" smtClean="0"/>
          </a:p>
          <a:p>
            <a:r>
              <a:rPr kumimoji="1" lang="en-US" altLang="en-US" dirty="0" smtClean="0"/>
              <a:t>路由信息参数化</a:t>
            </a:r>
            <a:endParaRPr kumimoji="1" lang="en-US" altLang="zh-CN" dirty="0" smtClean="0"/>
          </a:p>
        </p:txBody>
      </p:sp>
      <p:sp>
        <p:nvSpPr>
          <p:cNvPr id="3" name="标题 2"/>
          <p:cNvSpPr>
            <a:spLocks noGrp="1"/>
          </p:cNvSpPr>
          <p:nvPr>
            <p:ph type="title"/>
          </p:nvPr>
        </p:nvSpPr>
        <p:spPr/>
        <p:txBody>
          <a:bodyPr/>
          <a:lstStyle/>
          <a:p>
            <a:r>
              <a:rPr kumimoji="1" lang="zh-CN" altLang="en-US" dirty="0" smtClean="0">
                <a:latin typeface="黑体"/>
                <a:cs typeface="黑体"/>
              </a:rPr>
              <a:t>设计高效的消息推送服务</a:t>
            </a:r>
            <a:endParaRPr kumimoji="1" lang="zh-CN" altLang="en-US" dirty="0">
              <a:latin typeface="黑体"/>
              <a:cs typeface="黑体"/>
            </a:endParaRPr>
          </a:p>
        </p:txBody>
      </p:sp>
      <p:sp>
        <p:nvSpPr>
          <p:cNvPr id="4" name="罐形 3"/>
          <p:cNvSpPr/>
          <p:nvPr/>
        </p:nvSpPr>
        <p:spPr>
          <a:xfrm>
            <a:off x="4542121" y="1854200"/>
            <a:ext cx="1845979" cy="787400"/>
          </a:xfrm>
          <a:prstGeom prst="can">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en-US" dirty="0" smtClean="0">
                <a:solidFill>
                  <a:srgbClr val="000000"/>
                </a:solidFill>
                <a:latin typeface="黑体"/>
                <a:ea typeface="黑体"/>
                <a:cs typeface="黑体"/>
              </a:rPr>
              <a:t>路由</a:t>
            </a:r>
            <a:r>
              <a:rPr kumimoji="1" lang="zh-CN" altLang="en-US" dirty="0" smtClean="0">
                <a:solidFill>
                  <a:srgbClr val="000000"/>
                </a:solidFill>
                <a:latin typeface="黑体"/>
                <a:ea typeface="黑体"/>
                <a:cs typeface="黑体"/>
              </a:rPr>
              <a:t>层</a:t>
            </a:r>
            <a:endParaRPr kumimoji="1" lang="en-US" altLang="zh-CN" dirty="0" smtClean="0">
              <a:solidFill>
                <a:srgbClr val="000000"/>
              </a:solidFill>
              <a:latin typeface="黑体"/>
              <a:ea typeface="黑体"/>
              <a:cs typeface="黑体"/>
            </a:endParaRPr>
          </a:p>
          <a:p>
            <a:pPr algn="ctr"/>
            <a:r>
              <a:rPr kumimoji="1" lang="en-US" altLang="en-US" dirty="0" smtClean="0">
                <a:solidFill>
                  <a:srgbClr val="000000"/>
                </a:solidFill>
                <a:latin typeface="黑体"/>
                <a:ea typeface="黑体"/>
                <a:cs typeface="黑体"/>
              </a:rPr>
              <a:t>(连接保持)</a:t>
            </a:r>
            <a:endParaRPr kumimoji="1" lang="en-US" altLang="zh-CN" dirty="0" smtClean="0">
              <a:solidFill>
                <a:srgbClr val="000000"/>
              </a:solidFill>
              <a:latin typeface="黑体"/>
              <a:ea typeface="黑体"/>
              <a:cs typeface="黑体"/>
            </a:endParaRPr>
          </a:p>
        </p:txBody>
      </p:sp>
      <p:sp>
        <p:nvSpPr>
          <p:cNvPr id="5" name="矩形 4"/>
          <p:cNvSpPr/>
          <p:nvPr/>
        </p:nvSpPr>
        <p:spPr>
          <a:xfrm>
            <a:off x="4542121" y="3644900"/>
            <a:ext cx="1845979" cy="7747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dirty="0" smtClean="0">
                <a:solidFill>
                  <a:schemeClr val="tx1"/>
                </a:solidFill>
                <a:latin typeface="黑体"/>
                <a:ea typeface="黑体"/>
                <a:cs typeface="黑体"/>
              </a:rPr>
              <a:t>应用层</a:t>
            </a:r>
            <a:endParaRPr kumimoji="1" lang="en-US" altLang="zh-CN" dirty="0" smtClean="0">
              <a:solidFill>
                <a:schemeClr val="tx1"/>
              </a:solidFill>
              <a:latin typeface="黑体"/>
              <a:ea typeface="黑体"/>
              <a:cs typeface="黑体"/>
            </a:endParaRPr>
          </a:p>
          <a:p>
            <a:pPr algn="ctr"/>
            <a:r>
              <a:rPr kumimoji="1" lang="en-US" altLang="zh-CN" dirty="0" smtClean="0">
                <a:solidFill>
                  <a:schemeClr val="tx1"/>
                </a:solidFill>
                <a:latin typeface="黑体"/>
                <a:ea typeface="黑体"/>
                <a:cs typeface="黑体"/>
              </a:rPr>
              <a:t>(</a:t>
            </a:r>
            <a:r>
              <a:rPr kumimoji="1" lang="zh-CN" altLang="en-US" dirty="0" smtClean="0">
                <a:solidFill>
                  <a:schemeClr val="tx1"/>
                </a:solidFill>
                <a:latin typeface="黑体"/>
                <a:ea typeface="黑体"/>
                <a:cs typeface="黑体"/>
              </a:rPr>
              <a:t>消息推送</a:t>
            </a:r>
            <a:r>
              <a:rPr kumimoji="1" lang="en-US" altLang="zh-CN" dirty="0" smtClean="0">
                <a:solidFill>
                  <a:schemeClr val="tx1"/>
                </a:solidFill>
                <a:latin typeface="黑体"/>
                <a:ea typeface="黑体"/>
                <a:cs typeface="黑体"/>
              </a:rPr>
              <a:t>)</a:t>
            </a:r>
            <a:endParaRPr kumimoji="1" lang="zh-CN" altLang="en-US" dirty="0">
              <a:solidFill>
                <a:schemeClr val="tx1"/>
              </a:solidFill>
              <a:latin typeface="黑体"/>
              <a:ea typeface="黑体"/>
              <a:cs typeface="黑体"/>
            </a:endParaRPr>
          </a:p>
        </p:txBody>
      </p:sp>
      <p:sp>
        <p:nvSpPr>
          <p:cNvPr id="6" name="云形 5"/>
          <p:cNvSpPr/>
          <p:nvPr/>
        </p:nvSpPr>
        <p:spPr>
          <a:xfrm>
            <a:off x="7658100" y="2603500"/>
            <a:ext cx="1308100" cy="889000"/>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zh-CN" dirty="0" smtClean="0">
                <a:solidFill>
                  <a:srgbClr val="000000"/>
                </a:solidFill>
              </a:rPr>
              <a:t>BNS</a:t>
            </a:r>
            <a:endParaRPr kumimoji="1" lang="zh-CN" altLang="en-US" dirty="0">
              <a:solidFill>
                <a:srgbClr val="000000"/>
              </a:solidFill>
            </a:endParaRPr>
          </a:p>
        </p:txBody>
      </p:sp>
      <p:sp>
        <p:nvSpPr>
          <p:cNvPr id="7" name="下箭头 6"/>
          <p:cNvSpPr/>
          <p:nvPr/>
        </p:nvSpPr>
        <p:spPr>
          <a:xfrm>
            <a:off x="5130800" y="1270000"/>
            <a:ext cx="673100" cy="520700"/>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8" name="下箭头 7"/>
          <p:cNvSpPr/>
          <p:nvPr/>
        </p:nvSpPr>
        <p:spPr>
          <a:xfrm>
            <a:off x="5130800" y="2857499"/>
            <a:ext cx="673100" cy="634053"/>
          </a:xfrm>
          <a:prstGeom prst="downArrow">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cxnSp>
        <p:nvCxnSpPr>
          <p:cNvPr id="12" name="肘形连接符 11"/>
          <p:cNvCxnSpPr>
            <a:stCxn id="4" idx="4"/>
            <a:endCxn id="6" idx="3"/>
          </p:cNvCxnSpPr>
          <p:nvPr/>
        </p:nvCxnSpPr>
        <p:spPr>
          <a:xfrm>
            <a:off x="6388100" y="2247900"/>
            <a:ext cx="1924050" cy="406429"/>
          </a:xfrm>
          <a:prstGeom prst="bentConnector2">
            <a:avLst/>
          </a:prstGeom>
          <a:ln>
            <a:solidFill>
              <a:srgbClr val="A6A6A6"/>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 name="肘形连接符 14"/>
          <p:cNvCxnSpPr>
            <a:stCxn id="5" idx="3"/>
            <a:endCxn id="6" idx="1"/>
          </p:cNvCxnSpPr>
          <p:nvPr/>
        </p:nvCxnSpPr>
        <p:spPr>
          <a:xfrm flipV="1">
            <a:off x="6388100" y="3491553"/>
            <a:ext cx="1924050" cy="540697"/>
          </a:xfrm>
          <a:prstGeom prst="bentConnector2">
            <a:avLst/>
          </a:prstGeom>
          <a:ln>
            <a:solidFill>
              <a:srgbClr val="A6A6A6"/>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26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会话内通信</a:t>
            </a:r>
            <a:endParaRPr kumimoji="1" lang="zh-CN" altLang="en-US" dirty="0"/>
          </a:p>
        </p:txBody>
      </p:sp>
      <p:grpSp>
        <p:nvGrpSpPr>
          <p:cNvPr id="5" name="组 4"/>
          <p:cNvGrpSpPr/>
          <p:nvPr/>
        </p:nvGrpSpPr>
        <p:grpSpPr>
          <a:xfrm>
            <a:off x="233085" y="1214051"/>
            <a:ext cx="3894331" cy="4149141"/>
            <a:chOff x="1104991" y="1895185"/>
            <a:chExt cx="3894331" cy="4149141"/>
          </a:xfrm>
        </p:grpSpPr>
        <p:sp>
          <p:nvSpPr>
            <p:cNvPr id="6" name="罐形 5"/>
            <p:cNvSpPr/>
            <p:nvPr/>
          </p:nvSpPr>
          <p:spPr>
            <a:xfrm>
              <a:off x="1969735" y="3174845"/>
              <a:ext cx="1283605" cy="324239"/>
            </a:xfrm>
            <a:prstGeom prst="can">
              <a:avLst/>
            </a:prstGeom>
            <a:solidFill>
              <a:srgbClr val="FFFFFF"/>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dirty="0" smtClean="0">
                  <a:solidFill>
                    <a:srgbClr val="3366FF"/>
                  </a:solidFill>
                  <a:latin typeface="黑体"/>
                  <a:ea typeface="黑体"/>
                  <a:cs typeface="黑体"/>
                </a:rPr>
                <a:t>路由</a:t>
              </a:r>
              <a:r>
                <a:rPr kumimoji="1" lang="zh-CN" altLang="en-US" dirty="0" smtClean="0">
                  <a:solidFill>
                    <a:srgbClr val="3366FF"/>
                  </a:solidFill>
                  <a:latin typeface="黑体"/>
                  <a:ea typeface="黑体"/>
                  <a:cs typeface="黑体"/>
                </a:rPr>
                <a:t>层</a:t>
              </a:r>
              <a:endParaRPr kumimoji="1" lang="zh-CN" altLang="en-US" dirty="0">
                <a:solidFill>
                  <a:srgbClr val="3366FF"/>
                </a:solidFill>
                <a:latin typeface="黑体"/>
                <a:ea typeface="黑体"/>
                <a:cs typeface="黑体"/>
              </a:endParaRPr>
            </a:p>
          </p:txBody>
        </p:sp>
        <p:sp>
          <p:nvSpPr>
            <p:cNvPr id="7" name="矩形 6"/>
            <p:cNvSpPr/>
            <p:nvPr/>
          </p:nvSpPr>
          <p:spPr>
            <a:xfrm>
              <a:off x="1104991" y="3877364"/>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5FA137"/>
                  </a:solidFill>
                </a:rPr>
                <a:t>s</a:t>
              </a:r>
              <a:r>
                <a:rPr kumimoji="1" lang="en-US" altLang="zh-CN" dirty="0" smtClean="0">
                  <a:solidFill>
                    <a:srgbClr val="5FA137"/>
                  </a:solidFill>
                </a:rPr>
                <a:t>erver</a:t>
              </a:r>
              <a:endParaRPr kumimoji="1" lang="zh-CN" altLang="en-US" dirty="0">
                <a:solidFill>
                  <a:srgbClr val="5FA137"/>
                </a:solidFill>
              </a:endParaRPr>
            </a:p>
          </p:txBody>
        </p:sp>
        <p:sp>
          <p:nvSpPr>
            <p:cNvPr id="8" name="矩形 7"/>
            <p:cNvSpPr/>
            <p:nvPr/>
          </p:nvSpPr>
          <p:spPr>
            <a:xfrm>
              <a:off x="2179165" y="3877364"/>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5FA137"/>
                  </a:solidFill>
                </a:rPr>
                <a:t>s</a:t>
              </a:r>
              <a:r>
                <a:rPr kumimoji="1" lang="en-US" altLang="zh-CN" dirty="0" smtClean="0">
                  <a:solidFill>
                    <a:srgbClr val="5FA137"/>
                  </a:solidFill>
                </a:rPr>
                <a:t>erver</a:t>
              </a:r>
              <a:endParaRPr kumimoji="1" lang="zh-CN" altLang="en-US" dirty="0">
                <a:solidFill>
                  <a:srgbClr val="5FA137"/>
                </a:solidFill>
              </a:endParaRPr>
            </a:p>
          </p:txBody>
        </p:sp>
        <p:sp>
          <p:nvSpPr>
            <p:cNvPr id="9" name="矩形 8"/>
            <p:cNvSpPr/>
            <p:nvPr/>
          </p:nvSpPr>
          <p:spPr>
            <a:xfrm>
              <a:off x="3253340" y="3877364"/>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5FA137"/>
                  </a:solidFill>
                </a:rPr>
                <a:t>s</a:t>
              </a:r>
              <a:r>
                <a:rPr kumimoji="1" lang="en-US" altLang="zh-CN" dirty="0" smtClean="0">
                  <a:solidFill>
                    <a:srgbClr val="5FA137"/>
                  </a:solidFill>
                </a:rPr>
                <a:t>erver</a:t>
              </a:r>
              <a:endParaRPr kumimoji="1" lang="zh-CN" altLang="en-US" dirty="0">
                <a:solidFill>
                  <a:srgbClr val="5FA137"/>
                </a:solidFill>
              </a:endParaRPr>
            </a:p>
          </p:txBody>
        </p:sp>
        <p:sp>
          <p:nvSpPr>
            <p:cNvPr id="10" name="矩形 9"/>
            <p:cNvSpPr/>
            <p:nvPr/>
          </p:nvSpPr>
          <p:spPr>
            <a:xfrm>
              <a:off x="1810568" y="4718773"/>
              <a:ext cx="1594373"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smtClean="0">
                  <a:solidFill>
                    <a:srgbClr val="3366FF"/>
                  </a:solidFill>
                  <a:latin typeface="黑体"/>
                  <a:ea typeface="黑体"/>
                  <a:cs typeface="黑体"/>
                </a:rPr>
                <a:t>集中存储</a:t>
              </a:r>
              <a:endParaRPr kumimoji="1" lang="zh-CN" altLang="en-US" dirty="0">
                <a:solidFill>
                  <a:srgbClr val="3366FF"/>
                </a:solidFill>
                <a:latin typeface="黑体"/>
                <a:ea typeface="黑体"/>
                <a:cs typeface="黑体"/>
              </a:endParaRPr>
            </a:p>
          </p:txBody>
        </p:sp>
        <p:cxnSp>
          <p:nvCxnSpPr>
            <p:cNvPr id="11" name="直线连接符 10"/>
            <p:cNvCxnSpPr>
              <a:stCxn id="6" idx="3"/>
              <a:endCxn id="7" idx="0"/>
            </p:cNvCxnSpPr>
            <p:nvPr/>
          </p:nvCxnSpPr>
          <p:spPr>
            <a:xfrm flipH="1">
              <a:off x="1537363" y="3499084"/>
              <a:ext cx="1074175" cy="37828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直线连接符 11"/>
            <p:cNvCxnSpPr>
              <a:stCxn id="6" idx="3"/>
              <a:endCxn id="8" idx="0"/>
            </p:cNvCxnSpPr>
            <p:nvPr/>
          </p:nvCxnSpPr>
          <p:spPr>
            <a:xfrm flipH="1">
              <a:off x="2611537" y="3499084"/>
              <a:ext cx="1" cy="37828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直线连接符 12"/>
            <p:cNvCxnSpPr>
              <a:stCxn id="6" idx="3"/>
              <a:endCxn id="9" idx="0"/>
            </p:cNvCxnSpPr>
            <p:nvPr/>
          </p:nvCxnSpPr>
          <p:spPr>
            <a:xfrm>
              <a:off x="2611538" y="3499084"/>
              <a:ext cx="1074174" cy="37828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直线连接符 13"/>
            <p:cNvCxnSpPr>
              <a:stCxn id="7" idx="2"/>
              <a:endCxn id="10" idx="0"/>
            </p:cNvCxnSpPr>
            <p:nvPr/>
          </p:nvCxnSpPr>
          <p:spPr>
            <a:xfrm>
              <a:off x="1537363" y="4215114"/>
              <a:ext cx="1070392" cy="503659"/>
            </a:xfrm>
            <a:prstGeom prst="line">
              <a:avLst/>
            </a:prstGeom>
            <a:ln w="635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直线连接符 14"/>
            <p:cNvCxnSpPr>
              <a:stCxn id="8" idx="2"/>
              <a:endCxn id="10" idx="0"/>
            </p:cNvCxnSpPr>
            <p:nvPr/>
          </p:nvCxnSpPr>
          <p:spPr>
            <a:xfrm flipH="1">
              <a:off x="2607755" y="4215114"/>
              <a:ext cx="3782" cy="503659"/>
            </a:xfrm>
            <a:prstGeom prst="line">
              <a:avLst/>
            </a:prstGeom>
            <a:ln w="635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直线连接符 15"/>
            <p:cNvCxnSpPr>
              <a:stCxn id="9" idx="2"/>
              <a:endCxn id="10" idx="0"/>
            </p:cNvCxnSpPr>
            <p:nvPr/>
          </p:nvCxnSpPr>
          <p:spPr>
            <a:xfrm flipH="1">
              <a:off x="2607755" y="4215114"/>
              <a:ext cx="1077957" cy="503659"/>
            </a:xfrm>
            <a:prstGeom prst="line">
              <a:avLst/>
            </a:prstGeom>
            <a:ln w="635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7" name="矩形 16"/>
            <p:cNvSpPr/>
            <p:nvPr/>
          </p:nvSpPr>
          <p:spPr>
            <a:xfrm>
              <a:off x="1104991" y="2435587"/>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rgbClr val="5FA137"/>
                  </a:solidFill>
                </a:rPr>
                <a:t>client</a:t>
              </a:r>
              <a:endParaRPr kumimoji="1" lang="zh-CN" altLang="en-US" dirty="0">
                <a:solidFill>
                  <a:srgbClr val="5FA137"/>
                </a:solidFill>
              </a:endParaRPr>
            </a:p>
          </p:txBody>
        </p:sp>
        <p:sp>
          <p:nvSpPr>
            <p:cNvPr id="18" name="矩形 17"/>
            <p:cNvSpPr/>
            <p:nvPr/>
          </p:nvSpPr>
          <p:spPr>
            <a:xfrm>
              <a:off x="2179165" y="2435587"/>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rgbClr val="5FA137"/>
                  </a:solidFill>
                </a:rPr>
                <a:t>client</a:t>
              </a:r>
              <a:endParaRPr kumimoji="1" lang="zh-CN" altLang="en-US" dirty="0">
                <a:solidFill>
                  <a:srgbClr val="5FA137"/>
                </a:solidFill>
              </a:endParaRPr>
            </a:p>
          </p:txBody>
        </p:sp>
        <p:sp>
          <p:nvSpPr>
            <p:cNvPr id="19" name="矩形 18"/>
            <p:cNvSpPr/>
            <p:nvPr/>
          </p:nvSpPr>
          <p:spPr>
            <a:xfrm>
              <a:off x="3253340" y="2435587"/>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rgbClr val="5FA137"/>
                  </a:solidFill>
                </a:rPr>
                <a:t>client</a:t>
              </a:r>
              <a:endParaRPr kumimoji="1" lang="zh-CN" altLang="en-US" dirty="0">
                <a:solidFill>
                  <a:srgbClr val="5FA137"/>
                </a:solidFill>
              </a:endParaRPr>
            </a:p>
          </p:txBody>
        </p:sp>
        <p:cxnSp>
          <p:nvCxnSpPr>
            <p:cNvPr id="20" name="直线连接符 19"/>
            <p:cNvCxnSpPr>
              <a:stCxn id="17" idx="2"/>
              <a:endCxn id="6" idx="1"/>
            </p:cNvCxnSpPr>
            <p:nvPr/>
          </p:nvCxnSpPr>
          <p:spPr>
            <a:xfrm>
              <a:off x="1537363" y="2773337"/>
              <a:ext cx="1074175" cy="401508"/>
            </a:xfrm>
            <a:prstGeom prst="line">
              <a:avLst/>
            </a:prstGeom>
            <a:ln w="63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线连接符 20"/>
            <p:cNvCxnSpPr>
              <a:stCxn id="18" idx="2"/>
              <a:endCxn id="6" idx="1"/>
            </p:cNvCxnSpPr>
            <p:nvPr/>
          </p:nvCxnSpPr>
          <p:spPr>
            <a:xfrm>
              <a:off x="2611537" y="2773337"/>
              <a:ext cx="1" cy="401508"/>
            </a:xfrm>
            <a:prstGeom prst="line">
              <a:avLst/>
            </a:prstGeom>
            <a:ln w="63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2" name="直线连接符 21"/>
            <p:cNvCxnSpPr>
              <a:stCxn id="19" idx="2"/>
              <a:endCxn id="6" idx="1"/>
            </p:cNvCxnSpPr>
            <p:nvPr/>
          </p:nvCxnSpPr>
          <p:spPr>
            <a:xfrm flipH="1">
              <a:off x="2611538" y="2773337"/>
              <a:ext cx="1074174" cy="401508"/>
            </a:xfrm>
            <a:prstGeom prst="line">
              <a:avLst/>
            </a:prstGeom>
            <a:ln w="63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23" name="文本框 22"/>
            <p:cNvSpPr txBox="1"/>
            <p:nvPr/>
          </p:nvSpPr>
          <p:spPr>
            <a:xfrm>
              <a:off x="2209970" y="1895185"/>
              <a:ext cx="962299" cy="369332"/>
            </a:xfrm>
            <a:prstGeom prst="rect">
              <a:avLst/>
            </a:prstGeom>
            <a:noFill/>
          </p:spPr>
          <p:txBody>
            <a:bodyPr wrap="square" rtlCol="0">
              <a:spAutoFit/>
            </a:bodyPr>
            <a:lstStyle/>
            <a:p>
              <a:r>
                <a:rPr kumimoji="1" lang="zh-CN" altLang="en-US" dirty="0" smtClean="0">
                  <a:solidFill>
                    <a:schemeClr val="accent2"/>
                  </a:solidFill>
                  <a:latin typeface="黑体"/>
                  <a:ea typeface="黑体"/>
                  <a:cs typeface="黑体"/>
                </a:rPr>
                <a:t>无状态</a:t>
              </a:r>
              <a:endParaRPr kumimoji="1" lang="zh-CN" altLang="en-US" dirty="0">
                <a:solidFill>
                  <a:schemeClr val="accent2"/>
                </a:solidFill>
                <a:latin typeface="黑体"/>
                <a:ea typeface="黑体"/>
                <a:cs typeface="黑体"/>
              </a:endParaRPr>
            </a:p>
          </p:txBody>
        </p:sp>
        <p:sp>
          <p:nvSpPr>
            <p:cNvPr id="24" name="文本框 23"/>
            <p:cNvSpPr txBox="1"/>
            <p:nvPr/>
          </p:nvSpPr>
          <p:spPr>
            <a:xfrm>
              <a:off x="1270111" y="5336440"/>
              <a:ext cx="3729211" cy="707886"/>
            </a:xfrm>
            <a:prstGeom prst="rect">
              <a:avLst/>
            </a:prstGeom>
            <a:noFill/>
          </p:spPr>
          <p:txBody>
            <a:bodyPr wrap="square" rtlCol="0">
              <a:spAutoFit/>
            </a:bodyPr>
            <a:lstStyle/>
            <a:p>
              <a:pPr marL="285750" indent="-285750">
                <a:buClr>
                  <a:srgbClr val="0000FF"/>
                </a:buClr>
                <a:buFont typeface="Arial"/>
                <a:buChar char="•"/>
              </a:pPr>
              <a:r>
                <a:rPr kumimoji="1" lang="zh-CN" altLang="en-US" sz="2000" dirty="0" smtClean="0">
                  <a:latin typeface="微软雅黑"/>
                  <a:ea typeface="微软雅黑"/>
                  <a:cs typeface="微软雅黑"/>
                </a:rPr>
                <a:t>集中存储是单点 </a:t>
              </a:r>
              <a:r>
                <a:rPr kumimoji="1" lang="en-US" altLang="zh-CN" sz="2000" dirty="0" smtClean="0">
                  <a:latin typeface="微软雅黑"/>
                  <a:ea typeface="微软雅黑"/>
                  <a:cs typeface="微软雅黑"/>
                </a:rPr>
                <a:t>(</a:t>
              </a:r>
              <a:r>
                <a:rPr kumimoji="1" lang="zh-CN" altLang="en-US" sz="2000" dirty="0" smtClean="0">
                  <a:latin typeface="微软雅黑"/>
                  <a:ea typeface="微软雅黑"/>
                  <a:cs typeface="微软雅黑"/>
                </a:rPr>
                <a:t>性能</a:t>
              </a:r>
              <a:r>
                <a:rPr kumimoji="1" lang="en-US" altLang="zh-CN" sz="2000" dirty="0" smtClean="0">
                  <a:latin typeface="微软雅黑"/>
                  <a:ea typeface="微软雅黑"/>
                  <a:cs typeface="微软雅黑"/>
                </a:rPr>
                <a:t>&amp;HA)</a:t>
              </a:r>
            </a:p>
            <a:p>
              <a:pPr marL="285750" indent="-285750">
                <a:buClr>
                  <a:srgbClr val="0000FF"/>
                </a:buClr>
                <a:buFont typeface="Arial"/>
                <a:buChar char="•"/>
              </a:pPr>
              <a:r>
                <a:rPr kumimoji="1" lang="zh-CN" altLang="en-US" sz="2000" dirty="0" smtClean="0">
                  <a:latin typeface="微软雅黑"/>
                  <a:ea typeface="微软雅黑"/>
                  <a:cs typeface="微软雅黑"/>
                </a:rPr>
                <a:t>额外的网络开销</a:t>
              </a:r>
              <a:endParaRPr kumimoji="1" lang="zh-CN" altLang="en-US" sz="2000" dirty="0">
                <a:latin typeface="微软雅黑"/>
                <a:ea typeface="微软雅黑"/>
                <a:cs typeface="微软雅黑"/>
              </a:endParaRPr>
            </a:p>
          </p:txBody>
        </p:sp>
      </p:grpSp>
      <p:grpSp>
        <p:nvGrpSpPr>
          <p:cNvPr id="25" name="组 24"/>
          <p:cNvGrpSpPr/>
          <p:nvPr/>
        </p:nvGrpSpPr>
        <p:grpSpPr>
          <a:xfrm>
            <a:off x="4865932" y="1189847"/>
            <a:ext cx="4148295" cy="3841365"/>
            <a:chOff x="4652325" y="1895185"/>
            <a:chExt cx="4148295" cy="3841365"/>
          </a:xfrm>
        </p:grpSpPr>
        <p:sp>
          <p:nvSpPr>
            <p:cNvPr id="26" name="圆角矩形 25"/>
            <p:cNvSpPr/>
            <p:nvPr/>
          </p:nvSpPr>
          <p:spPr>
            <a:xfrm>
              <a:off x="4652325" y="2276072"/>
              <a:ext cx="2053155" cy="2112713"/>
            </a:xfrm>
            <a:prstGeom prst="roundRect">
              <a:avLst/>
            </a:prstGeom>
            <a:noFill/>
            <a:ln w="6350" cmpd="sng">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lumMod val="65000"/>
                  </a:schemeClr>
                </a:solidFill>
              </a:endParaRPr>
            </a:p>
          </p:txBody>
        </p:sp>
        <p:sp>
          <p:nvSpPr>
            <p:cNvPr id="27" name="圆角矩形 26"/>
            <p:cNvSpPr/>
            <p:nvPr/>
          </p:nvSpPr>
          <p:spPr>
            <a:xfrm>
              <a:off x="6739533" y="2257409"/>
              <a:ext cx="2053155" cy="2112713"/>
            </a:xfrm>
            <a:prstGeom prst="roundRect">
              <a:avLst/>
            </a:prstGeom>
            <a:noFill/>
            <a:ln w="6350" cmpd="sng">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bg1">
                    <a:lumMod val="65000"/>
                  </a:schemeClr>
                </a:solidFill>
              </a:endParaRPr>
            </a:p>
          </p:txBody>
        </p:sp>
        <p:sp>
          <p:nvSpPr>
            <p:cNvPr id="28" name="罐形 27"/>
            <p:cNvSpPr/>
            <p:nvPr/>
          </p:nvSpPr>
          <p:spPr>
            <a:xfrm>
              <a:off x="6092635" y="3186400"/>
              <a:ext cx="1283605" cy="324239"/>
            </a:xfrm>
            <a:prstGeom prst="can">
              <a:avLst/>
            </a:prstGeom>
            <a:solidFill>
              <a:schemeClr val="bg1"/>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dirty="0" smtClean="0">
                  <a:solidFill>
                    <a:srgbClr val="3366FF"/>
                  </a:solidFill>
                  <a:latin typeface="黑体"/>
                  <a:ea typeface="黑体"/>
                  <a:cs typeface="黑体"/>
                </a:rPr>
                <a:t>路由</a:t>
              </a:r>
              <a:r>
                <a:rPr kumimoji="1" lang="zh-CN" altLang="en-US" dirty="0" smtClean="0">
                  <a:solidFill>
                    <a:srgbClr val="3366FF"/>
                  </a:solidFill>
                  <a:latin typeface="黑体"/>
                  <a:ea typeface="黑体"/>
                  <a:cs typeface="黑体"/>
                </a:rPr>
                <a:t>层</a:t>
              </a:r>
              <a:endParaRPr kumimoji="1" lang="zh-CN" altLang="en-US" dirty="0">
                <a:solidFill>
                  <a:srgbClr val="3366FF"/>
                </a:solidFill>
                <a:latin typeface="黑体"/>
                <a:ea typeface="黑体"/>
                <a:cs typeface="黑体"/>
              </a:endParaRPr>
            </a:p>
          </p:txBody>
        </p:sp>
        <p:sp>
          <p:nvSpPr>
            <p:cNvPr id="29" name="矩形 28"/>
            <p:cNvSpPr/>
            <p:nvPr/>
          </p:nvSpPr>
          <p:spPr>
            <a:xfrm>
              <a:off x="5409778" y="3929451"/>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accent3">
                      <a:lumMod val="75000"/>
                    </a:schemeClr>
                  </a:solidFill>
                </a:rPr>
                <a:t>s</a:t>
              </a:r>
              <a:r>
                <a:rPr kumimoji="1" lang="en-US" altLang="zh-CN" dirty="0" smtClean="0">
                  <a:solidFill>
                    <a:schemeClr val="accent3">
                      <a:lumMod val="75000"/>
                    </a:schemeClr>
                  </a:solidFill>
                </a:rPr>
                <a:t>erver</a:t>
              </a:r>
              <a:endParaRPr kumimoji="1" lang="zh-CN" altLang="en-US" dirty="0">
                <a:solidFill>
                  <a:schemeClr val="accent3">
                    <a:lumMod val="75000"/>
                  </a:schemeClr>
                </a:solidFill>
              </a:endParaRPr>
            </a:p>
          </p:txBody>
        </p:sp>
        <p:cxnSp>
          <p:nvCxnSpPr>
            <p:cNvPr id="30" name="直线连接符 29"/>
            <p:cNvCxnSpPr>
              <a:stCxn id="28" idx="3"/>
              <a:endCxn id="29" idx="0"/>
            </p:cNvCxnSpPr>
            <p:nvPr/>
          </p:nvCxnSpPr>
          <p:spPr>
            <a:xfrm flipH="1">
              <a:off x="5842150" y="3510639"/>
              <a:ext cx="892288" cy="418812"/>
            </a:xfrm>
            <a:prstGeom prst="line">
              <a:avLst/>
            </a:prstGeom>
            <a:ln w="57150" cmpd="sng">
              <a:solidFill>
                <a:schemeClr val="accent3">
                  <a:lumMod val="7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1" name="矩形 30"/>
            <p:cNvSpPr/>
            <p:nvPr/>
          </p:nvSpPr>
          <p:spPr>
            <a:xfrm>
              <a:off x="4760435" y="2447142"/>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rgbClr val="5FA137"/>
                  </a:solidFill>
                </a:rPr>
                <a:t>client</a:t>
              </a:r>
              <a:endParaRPr kumimoji="1" lang="zh-CN" altLang="en-US" dirty="0">
                <a:solidFill>
                  <a:srgbClr val="5FA137"/>
                </a:solidFill>
              </a:endParaRPr>
            </a:p>
          </p:txBody>
        </p:sp>
        <p:sp>
          <p:nvSpPr>
            <p:cNvPr id="32" name="矩形 31"/>
            <p:cNvSpPr/>
            <p:nvPr/>
          </p:nvSpPr>
          <p:spPr>
            <a:xfrm>
              <a:off x="5780821" y="2440531"/>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rgbClr val="5FA137"/>
                  </a:solidFill>
                </a:rPr>
                <a:t>client</a:t>
              </a:r>
              <a:endParaRPr kumimoji="1" lang="zh-CN" altLang="en-US" dirty="0">
                <a:solidFill>
                  <a:srgbClr val="5FA137"/>
                </a:solidFill>
              </a:endParaRPr>
            </a:p>
          </p:txBody>
        </p:sp>
        <p:sp>
          <p:nvSpPr>
            <p:cNvPr id="33" name="矩形 32"/>
            <p:cNvSpPr/>
            <p:nvPr/>
          </p:nvSpPr>
          <p:spPr>
            <a:xfrm>
              <a:off x="6801207" y="2447142"/>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chemeClr val="accent6"/>
                  </a:solidFill>
                </a:rPr>
                <a:t>client</a:t>
              </a:r>
              <a:endParaRPr kumimoji="1" lang="zh-CN" altLang="en-US" dirty="0">
                <a:solidFill>
                  <a:schemeClr val="accent6"/>
                </a:solidFill>
              </a:endParaRPr>
            </a:p>
          </p:txBody>
        </p:sp>
        <p:cxnSp>
          <p:nvCxnSpPr>
            <p:cNvPr id="34" name="直线连接符 33"/>
            <p:cNvCxnSpPr>
              <a:stCxn id="31" idx="2"/>
            </p:cNvCxnSpPr>
            <p:nvPr/>
          </p:nvCxnSpPr>
          <p:spPr>
            <a:xfrm>
              <a:off x="5192807" y="2784892"/>
              <a:ext cx="1608400" cy="401508"/>
            </a:xfrm>
            <a:prstGeom prst="line">
              <a:avLst/>
            </a:prstGeom>
            <a:ln w="63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直线连接符 34"/>
            <p:cNvCxnSpPr>
              <a:stCxn id="32" idx="2"/>
              <a:endCxn id="28" idx="1"/>
            </p:cNvCxnSpPr>
            <p:nvPr/>
          </p:nvCxnSpPr>
          <p:spPr>
            <a:xfrm>
              <a:off x="6213193" y="2778281"/>
              <a:ext cx="521245" cy="408119"/>
            </a:xfrm>
            <a:prstGeom prst="line">
              <a:avLst/>
            </a:prstGeom>
            <a:ln w="63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直线连接符 35"/>
            <p:cNvCxnSpPr>
              <a:stCxn id="33" idx="2"/>
              <a:endCxn id="28" idx="1"/>
            </p:cNvCxnSpPr>
            <p:nvPr/>
          </p:nvCxnSpPr>
          <p:spPr>
            <a:xfrm flipH="1">
              <a:off x="6734438" y="2784892"/>
              <a:ext cx="499141" cy="401508"/>
            </a:xfrm>
            <a:prstGeom prst="line">
              <a:avLst/>
            </a:prstGeom>
            <a:ln w="6350" cmpd="sng">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sp>
          <p:nvSpPr>
            <p:cNvPr id="37" name="文本框 36"/>
            <p:cNvSpPr txBox="1"/>
            <p:nvPr/>
          </p:nvSpPr>
          <p:spPr>
            <a:xfrm>
              <a:off x="6172962" y="1895185"/>
              <a:ext cx="1122952" cy="369332"/>
            </a:xfrm>
            <a:prstGeom prst="rect">
              <a:avLst/>
            </a:prstGeom>
            <a:noFill/>
          </p:spPr>
          <p:txBody>
            <a:bodyPr wrap="square" rtlCol="0">
              <a:spAutoFit/>
            </a:bodyPr>
            <a:lstStyle/>
            <a:p>
              <a:r>
                <a:rPr kumimoji="1" lang="zh-CN" altLang="en-US" dirty="0" smtClean="0">
                  <a:solidFill>
                    <a:schemeClr val="accent2"/>
                  </a:solidFill>
                  <a:latin typeface="黑体"/>
                  <a:ea typeface="黑体"/>
                  <a:cs typeface="黑体"/>
                </a:rPr>
                <a:t>会话保持</a:t>
              </a:r>
              <a:endParaRPr kumimoji="1" lang="zh-CN" altLang="en-US" dirty="0">
                <a:solidFill>
                  <a:schemeClr val="accent2"/>
                </a:solidFill>
                <a:latin typeface="黑体"/>
                <a:ea typeface="黑体"/>
                <a:cs typeface="黑体"/>
              </a:endParaRPr>
            </a:p>
          </p:txBody>
        </p:sp>
        <p:sp>
          <p:nvSpPr>
            <p:cNvPr id="38" name="文本框 37"/>
            <p:cNvSpPr txBox="1"/>
            <p:nvPr/>
          </p:nvSpPr>
          <p:spPr>
            <a:xfrm>
              <a:off x="5063477" y="5336440"/>
              <a:ext cx="3729211" cy="400110"/>
            </a:xfrm>
            <a:prstGeom prst="rect">
              <a:avLst/>
            </a:prstGeom>
            <a:noFill/>
          </p:spPr>
          <p:txBody>
            <a:bodyPr wrap="square" rtlCol="0">
              <a:spAutoFit/>
            </a:bodyPr>
            <a:lstStyle/>
            <a:p>
              <a:pPr marL="285750" indent="-285750">
                <a:buClr>
                  <a:srgbClr val="0000FF"/>
                </a:buClr>
                <a:buFont typeface="Arial"/>
                <a:buChar char="•"/>
              </a:pPr>
              <a:r>
                <a:rPr kumimoji="1" lang="en-US" altLang="en-US" sz="2000" dirty="0" smtClean="0">
                  <a:solidFill>
                    <a:srgbClr val="000000"/>
                  </a:solidFill>
                  <a:latin typeface="微软雅黑"/>
                  <a:ea typeface="微软雅黑"/>
                  <a:cs typeface="微软雅黑"/>
                </a:rPr>
                <a:t>如何实现</a:t>
              </a:r>
              <a:r>
                <a:rPr kumimoji="1" lang="en-US" altLang="en-US" sz="2000" dirty="0" smtClean="0">
                  <a:solidFill>
                    <a:srgbClr val="FF0000"/>
                  </a:solidFill>
                  <a:latin typeface="微软雅黑"/>
                  <a:ea typeface="微软雅黑"/>
                  <a:cs typeface="微软雅黑"/>
                </a:rPr>
                <a:t>可扩展</a:t>
              </a:r>
              <a:r>
                <a:rPr kumimoji="1" lang="en-US" altLang="en-US" sz="2000" dirty="0" smtClean="0">
                  <a:solidFill>
                    <a:srgbClr val="000000"/>
                  </a:solidFill>
                  <a:latin typeface="微软雅黑"/>
                  <a:ea typeface="微软雅黑"/>
                  <a:cs typeface="微软雅黑"/>
                </a:rPr>
                <a:t>的会话保持</a:t>
              </a:r>
              <a:r>
                <a:rPr kumimoji="1" lang="en-US" altLang="zh-CN" sz="2000" dirty="0" smtClean="0">
                  <a:solidFill>
                    <a:srgbClr val="000000"/>
                  </a:solidFill>
                  <a:latin typeface="微软雅黑"/>
                  <a:ea typeface="微软雅黑"/>
                  <a:cs typeface="微软雅黑"/>
                </a:rPr>
                <a:t>?</a:t>
              </a:r>
              <a:endParaRPr kumimoji="1" lang="en-US" altLang="zh-CN" dirty="0" smtClean="0">
                <a:solidFill>
                  <a:srgbClr val="000000"/>
                </a:solidFill>
                <a:latin typeface="微软雅黑"/>
                <a:ea typeface="微软雅黑"/>
                <a:cs typeface="微软雅黑"/>
              </a:endParaRPr>
            </a:p>
          </p:txBody>
        </p:sp>
        <p:sp>
          <p:nvSpPr>
            <p:cNvPr id="39" name="矩形 38"/>
            <p:cNvSpPr/>
            <p:nvPr/>
          </p:nvSpPr>
          <p:spPr>
            <a:xfrm>
              <a:off x="7821592" y="2454041"/>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chemeClr val="accent6"/>
                  </a:solidFill>
                </a:rPr>
                <a:t>client</a:t>
              </a:r>
              <a:endParaRPr kumimoji="1" lang="zh-CN" altLang="en-US" dirty="0">
                <a:solidFill>
                  <a:schemeClr val="accent6"/>
                </a:solidFill>
              </a:endParaRPr>
            </a:p>
          </p:txBody>
        </p:sp>
        <p:cxnSp>
          <p:nvCxnSpPr>
            <p:cNvPr id="40" name="直线连接符 39"/>
            <p:cNvCxnSpPr>
              <a:stCxn id="39" idx="2"/>
              <a:endCxn id="28" idx="1"/>
            </p:cNvCxnSpPr>
            <p:nvPr/>
          </p:nvCxnSpPr>
          <p:spPr>
            <a:xfrm flipH="1">
              <a:off x="6734438" y="2791791"/>
              <a:ext cx="1519526" cy="394609"/>
            </a:xfrm>
            <a:prstGeom prst="line">
              <a:avLst/>
            </a:prstGeom>
            <a:ln w="6350" cmpd="sng">
              <a:solidFill>
                <a:schemeClr val="accent6"/>
              </a:solidFill>
              <a:prstDash val="solid"/>
            </a:ln>
            <a:effectLst/>
          </p:spPr>
          <p:style>
            <a:lnRef idx="2">
              <a:schemeClr val="accent1"/>
            </a:lnRef>
            <a:fillRef idx="0">
              <a:schemeClr val="accent1"/>
            </a:fillRef>
            <a:effectRef idx="1">
              <a:schemeClr val="accent1"/>
            </a:effectRef>
            <a:fontRef idx="minor">
              <a:schemeClr val="tx1"/>
            </a:fontRef>
          </p:style>
        </p:cxnSp>
        <p:sp>
          <p:nvSpPr>
            <p:cNvPr id="41" name="矩形 40"/>
            <p:cNvSpPr/>
            <p:nvPr/>
          </p:nvSpPr>
          <p:spPr>
            <a:xfrm>
              <a:off x="7295914" y="3902431"/>
              <a:ext cx="864744" cy="337750"/>
            </a:xfrm>
            <a:prstGeom prst="rect">
              <a:avLst/>
            </a:prstGeom>
            <a:solidFill>
              <a:srgbClr val="FFFFFF"/>
            </a:solidFill>
            <a:ln w="63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F79646"/>
                  </a:solidFill>
                </a:rPr>
                <a:t>s</a:t>
              </a:r>
              <a:r>
                <a:rPr kumimoji="1" lang="en-US" altLang="zh-CN" dirty="0" smtClean="0">
                  <a:solidFill>
                    <a:srgbClr val="F79646"/>
                  </a:solidFill>
                </a:rPr>
                <a:t>erver</a:t>
              </a:r>
              <a:endParaRPr kumimoji="1" lang="zh-CN" altLang="en-US" dirty="0">
                <a:solidFill>
                  <a:srgbClr val="F79646"/>
                </a:solidFill>
              </a:endParaRPr>
            </a:p>
          </p:txBody>
        </p:sp>
        <p:cxnSp>
          <p:nvCxnSpPr>
            <p:cNvPr id="42" name="直线连接符 41"/>
            <p:cNvCxnSpPr>
              <a:stCxn id="28" idx="3"/>
              <a:endCxn id="41" idx="0"/>
            </p:cNvCxnSpPr>
            <p:nvPr/>
          </p:nvCxnSpPr>
          <p:spPr>
            <a:xfrm>
              <a:off x="6734438" y="3510639"/>
              <a:ext cx="993848" cy="391792"/>
            </a:xfrm>
            <a:prstGeom prst="line">
              <a:avLst/>
            </a:prstGeom>
            <a:ln w="57150" cmpd="sng">
              <a:solidFill>
                <a:srgbClr val="F7964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3" name="文本框 42"/>
            <p:cNvSpPr txBox="1"/>
            <p:nvPr/>
          </p:nvSpPr>
          <p:spPr>
            <a:xfrm>
              <a:off x="4760435" y="3127113"/>
              <a:ext cx="1093313" cy="369332"/>
            </a:xfrm>
            <a:prstGeom prst="rect">
              <a:avLst/>
            </a:prstGeom>
            <a:noFill/>
          </p:spPr>
          <p:txBody>
            <a:bodyPr wrap="square" rtlCol="0">
              <a:spAutoFit/>
            </a:bodyPr>
            <a:lstStyle/>
            <a:p>
              <a:r>
                <a:rPr kumimoji="1" lang="en-US" altLang="zh-CN" dirty="0" smtClean="0">
                  <a:solidFill>
                    <a:srgbClr val="77933C"/>
                  </a:solidFill>
                </a:rPr>
                <a:t>session1</a:t>
              </a:r>
              <a:endParaRPr kumimoji="1" lang="zh-CN" altLang="en-US" dirty="0">
                <a:solidFill>
                  <a:srgbClr val="77933C"/>
                </a:solidFill>
              </a:endParaRPr>
            </a:p>
          </p:txBody>
        </p:sp>
        <p:sp>
          <p:nvSpPr>
            <p:cNvPr id="44" name="文本框 43"/>
            <p:cNvSpPr txBox="1"/>
            <p:nvPr/>
          </p:nvSpPr>
          <p:spPr>
            <a:xfrm>
              <a:off x="7707307" y="3127113"/>
              <a:ext cx="1093313" cy="369332"/>
            </a:xfrm>
            <a:prstGeom prst="rect">
              <a:avLst/>
            </a:prstGeom>
            <a:noFill/>
          </p:spPr>
          <p:txBody>
            <a:bodyPr wrap="square" rtlCol="0">
              <a:spAutoFit/>
            </a:bodyPr>
            <a:lstStyle/>
            <a:p>
              <a:r>
                <a:rPr kumimoji="1" lang="en-US" altLang="zh-CN" dirty="0" smtClean="0">
                  <a:solidFill>
                    <a:srgbClr val="F79646"/>
                  </a:solidFill>
                </a:rPr>
                <a:t>session2</a:t>
              </a:r>
              <a:endParaRPr kumimoji="1" lang="zh-CN" altLang="en-US" dirty="0">
                <a:solidFill>
                  <a:srgbClr val="F79646"/>
                </a:solidFill>
              </a:endParaRPr>
            </a:p>
          </p:txBody>
        </p:sp>
      </p:grpSp>
      <p:sp>
        <p:nvSpPr>
          <p:cNvPr id="45" name="文本框 44"/>
          <p:cNvSpPr txBox="1"/>
          <p:nvPr/>
        </p:nvSpPr>
        <p:spPr>
          <a:xfrm>
            <a:off x="3893832" y="3059024"/>
            <a:ext cx="1495969" cy="769441"/>
          </a:xfrm>
          <a:prstGeom prst="rect">
            <a:avLst/>
          </a:prstGeom>
          <a:noFill/>
        </p:spPr>
        <p:txBody>
          <a:bodyPr wrap="square" rtlCol="0">
            <a:spAutoFit/>
          </a:bodyPr>
          <a:lstStyle/>
          <a:p>
            <a:r>
              <a:rPr kumimoji="1" lang="en-US" altLang="zh-CN" sz="44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OR</a:t>
            </a:r>
            <a:endParaRPr kumimoji="1" lang="zh-CN" altLang="en-US"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790183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云形 15"/>
          <p:cNvSpPr/>
          <p:nvPr/>
        </p:nvSpPr>
        <p:spPr>
          <a:xfrm>
            <a:off x="2929221" y="1156448"/>
            <a:ext cx="3433836" cy="1284941"/>
          </a:xfrm>
          <a:prstGeom prst="cloud">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3" name="标题 2"/>
          <p:cNvSpPr>
            <a:spLocks noGrp="1"/>
          </p:cNvSpPr>
          <p:nvPr>
            <p:ph type="title"/>
          </p:nvPr>
        </p:nvSpPr>
        <p:spPr/>
        <p:txBody>
          <a:bodyPr/>
          <a:lstStyle/>
          <a:p>
            <a:r>
              <a:rPr kumimoji="1" lang="zh-CN" altLang="en-US" dirty="0" smtClean="0"/>
              <a:t>路由信息参数化</a:t>
            </a:r>
            <a:endParaRPr kumimoji="1" lang="zh-CN" altLang="en-US" dirty="0"/>
          </a:p>
        </p:txBody>
      </p:sp>
      <p:sp>
        <p:nvSpPr>
          <p:cNvPr id="5" name="罐形 4"/>
          <p:cNvSpPr/>
          <p:nvPr/>
        </p:nvSpPr>
        <p:spPr>
          <a:xfrm>
            <a:off x="2929221" y="3466226"/>
            <a:ext cx="3433836" cy="843764"/>
          </a:xfrm>
          <a:prstGeom prst="can">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en-US" dirty="0" smtClean="0">
                <a:solidFill>
                  <a:srgbClr val="3366FF"/>
                </a:solidFill>
                <a:latin typeface="黑体"/>
                <a:ea typeface="黑体"/>
                <a:cs typeface="黑体"/>
              </a:rPr>
              <a:t>路由</a:t>
            </a:r>
            <a:r>
              <a:rPr kumimoji="1" lang="zh-CN" altLang="en-US" dirty="0" smtClean="0">
                <a:solidFill>
                  <a:srgbClr val="3366FF"/>
                </a:solidFill>
                <a:latin typeface="黑体"/>
                <a:ea typeface="黑体"/>
                <a:cs typeface="黑体"/>
              </a:rPr>
              <a:t>层</a:t>
            </a:r>
            <a:endParaRPr kumimoji="1" lang="zh-CN" altLang="en-US" dirty="0">
              <a:solidFill>
                <a:srgbClr val="3366FF"/>
              </a:solidFill>
              <a:latin typeface="黑体"/>
              <a:ea typeface="黑体"/>
              <a:cs typeface="黑体"/>
            </a:endParaRPr>
          </a:p>
        </p:txBody>
      </p:sp>
      <p:pic>
        <p:nvPicPr>
          <p:cNvPr id="11" name="图片 10" descr="1427440704_serveur_ete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099" y="1327433"/>
            <a:ext cx="779274" cy="779274"/>
          </a:xfrm>
          <a:prstGeom prst="rect">
            <a:avLst/>
          </a:prstGeom>
        </p:spPr>
      </p:pic>
      <p:pic>
        <p:nvPicPr>
          <p:cNvPr id="12" name="图片 11" descr="1427440763_serveur_all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022" y="1270000"/>
            <a:ext cx="1216212" cy="1216212"/>
          </a:xfrm>
          <a:prstGeom prst="rect">
            <a:avLst/>
          </a:prstGeom>
        </p:spPr>
      </p:pic>
      <p:pic>
        <p:nvPicPr>
          <p:cNvPr id="13" name="图片 12" descr="1427440704_serveur_ete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765" y="1270000"/>
            <a:ext cx="779274" cy="779274"/>
          </a:xfrm>
          <a:prstGeom prst="rect">
            <a:avLst/>
          </a:prstGeom>
        </p:spPr>
      </p:pic>
      <p:pic>
        <p:nvPicPr>
          <p:cNvPr id="14" name="图片 13" descr="1427441055_female1-1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5314" y="3384590"/>
            <a:ext cx="1007036" cy="1007036"/>
          </a:xfrm>
          <a:prstGeom prst="rect">
            <a:avLst/>
          </a:prstGeom>
        </p:spPr>
      </p:pic>
      <p:pic>
        <p:nvPicPr>
          <p:cNvPr id="15" name="图片 14" descr="1427441049_boy-12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85" y="3384590"/>
            <a:ext cx="1007036" cy="1007036"/>
          </a:xfrm>
          <a:prstGeom prst="rect">
            <a:avLst/>
          </a:prstGeom>
        </p:spPr>
      </p:pic>
      <p:cxnSp>
        <p:nvCxnSpPr>
          <p:cNvPr id="19" name="直线箭头连接符 18"/>
          <p:cNvCxnSpPr/>
          <p:nvPr/>
        </p:nvCxnSpPr>
        <p:spPr>
          <a:xfrm>
            <a:off x="1223291" y="3675529"/>
            <a:ext cx="14642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线箭头连接符 19"/>
          <p:cNvCxnSpPr/>
          <p:nvPr/>
        </p:nvCxnSpPr>
        <p:spPr>
          <a:xfrm flipV="1">
            <a:off x="4749409" y="2049275"/>
            <a:ext cx="0" cy="1335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线箭头连接符 24"/>
          <p:cNvCxnSpPr/>
          <p:nvPr/>
        </p:nvCxnSpPr>
        <p:spPr>
          <a:xfrm flipH="1">
            <a:off x="1223291" y="4168588"/>
            <a:ext cx="14642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线箭头连接符 25"/>
          <p:cNvCxnSpPr/>
          <p:nvPr/>
        </p:nvCxnSpPr>
        <p:spPr>
          <a:xfrm flipH="1">
            <a:off x="6470632" y="3902635"/>
            <a:ext cx="14642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肘形连接符 36"/>
          <p:cNvCxnSpPr/>
          <p:nvPr/>
        </p:nvCxnSpPr>
        <p:spPr>
          <a:xfrm>
            <a:off x="550938" y="4586941"/>
            <a:ext cx="7948706" cy="1404471"/>
          </a:xfrm>
          <a:prstGeom prst="bentConnector3">
            <a:avLst>
              <a:gd name="adj1" fmla="val 188"/>
            </a:avLst>
          </a:prstGeom>
        </p:spPr>
        <p:style>
          <a:lnRef idx="2">
            <a:schemeClr val="accent1"/>
          </a:lnRef>
          <a:fillRef idx="0">
            <a:schemeClr val="accent1"/>
          </a:fillRef>
          <a:effectRef idx="1">
            <a:schemeClr val="accent1"/>
          </a:effectRef>
          <a:fontRef idx="minor">
            <a:schemeClr val="tx1"/>
          </a:fontRef>
        </p:style>
      </p:cxnSp>
      <p:cxnSp>
        <p:nvCxnSpPr>
          <p:cNvPr id="40" name="直线箭头连接符 39"/>
          <p:cNvCxnSpPr/>
          <p:nvPr/>
        </p:nvCxnSpPr>
        <p:spPr>
          <a:xfrm flipV="1">
            <a:off x="8499644" y="4586941"/>
            <a:ext cx="0" cy="1404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图片 16"/>
          <p:cNvPicPr>
            <a:picLocks noChangeAspect="1"/>
          </p:cNvPicPr>
          <p:nvPr/>
        </p:nvPicPr>
        <p:blipFill>
          <a:blip r:embed="rId7"/>
          <a:stretch>
            <a:fillRect/>
          </a:stretch>
        </p:blipFill>
        <p:spPr>
          <a:xfrm>
            <a:off x="4313878" y="5623680"/>
            <a:ext cx="796018" cy="801025"/>
          </a:xfrm>
          <a:prstGeom prst="rect">
            <a:avLst/>
          </a:prstGeom>
        </p:spPr>
      </p:pic>
      <p:sp>
        <p:nvSpPr>
          <p:cNvPr id="41" name="文本框 40"/>
          <p:cNvSpPr txBox="1"/>
          <p:nvPr/>
        </p:nvSpPr>
        <p:spPr>
          <a:xfrm>
            <a:off x="1223291" y="3018118"/>
            <a:ext cx="1464235" cy="369332"/>
          </a:xfrm>
          <a:prstGeom prst="rect">
            <a:avLst/>
          </a:prstGeom>
          <a:noFill/>
        </p:spPr>
        <p:txBody>
          <a:bodyPr wrap="square" rtlCol="0">
            <a:spAutoFit/>
          </a:bodyPr>
          <a:lstStyle/>
          <a:p>
            <a:r>
              <a:rPr kumimoji="1" lang="en-US" altLang="zh-CN" dirty="0" smtClean="0">
                <a:latin typeface="黑体"/>
                <a:ea typeface="黑体"/>
                <a:cs typeface="黑体"/>
              </a:rPr>
              <a:t>1 </a:t>
            </a:r>
            <a:r>
              <a:rPr kumimoji="1" lang="zh-CN" altLang="en-US" dirty="0" smtClean="0">
                <a:latin typeface="黑体"/>
                <a:ea typeface="黑体"/>
                <a:cs typeface="黑体"/>
              </a:rPr>
              <a:t>创建会话</a:t>
            </a:r>
            <a:endParaRPr kumimoji="1" lang="zh-CN" altLang="en-US" dirty="0">
              <a:latin typeface="黑体"/>
              <a:ea typeface="黑体"/>
              <a:cs typeface="黑体"/>
            </a:endParaRPr>
          </a:p>
        </p:txBody>
      </p:sp>
      <p:sp>
        <p:nvSpPr>
          <p:cNvPr id="42" name="文本框 41"/>
          <p:cNvSpPr txBox="1"/>
          <p:nvPr/>
        </p:nvSpPr>
        <p:spPr>
          <a:xfrm>
            <a:off x="3153691" y="2486212"/>
            <a:ext cx="1464235" cy="369332"/>
          </a:xfrm>
          <a:prstGeom prst="rect">
            <a:avLst/>
          </a:prstGeom>
          <a:noFill/>
        </p:spPr>
        <p:txBody>
          <a:bodyPr wrap="square" rtlCol="0">
            <a:spAutoFit/>
          </a:bodyPr>
          <a:lstStyle/>
          <a:p>
            <a:r>
              <a:rPr kumimoji="1" lang="en-US" altLang="zh-CN" dirty="0">
                <a:latin typeface="黑体"/>
                <a:ea typeface="黑体"/>
                <a:cs typeface="黑体"/>
              </a:rPr>
              <a:t>2</a:t>
            </a:r>
            <a:r>
              <a:rPr kumimoji="1" lang="en-US" altLang="zh-CN" dirty="0" smtClean="0">
                <a:latin typeface="黑体"/>
                <a:ea typeface="黑体"/>
                <a:cs typeface="黑体"/>
              </a:rPr>
              <a:t> </a:t>
            </a:r>
            <a:r>
              <a:rPr kumimoji="1" lang="zh-CN" altLang="en-US" dirty="0" smtClean="0">
                <a:latin typeface="黑体"/>
                <a:ea typeface="黑体"/>
                <a:cs typeface="黑体"/>
              </a:rPr>
              <a:t>选择</a:t>
            </a:r>
            <a:r>
              <a:rPr kumimoji="1" lang="en-US" altLang="zh-CN" dirty="0" smtClean="0">
                <a:latin typeface="黑体"/>
                <a:ea typeface="黑体"/>
                <a:cs typeface="黑体"/>
              </a:rPr>
              <a:t>/</a:t>
            </a:r>
            <a:r>
              <a:rPr kumimoji="1" lang="zh-CN" altLang="en-US" dirty="0" smtClean="0">
                <a:latin typeface="黑体"/>
                <a:ea typeface="黑体"/>
                <a:cs typeface="黑体"/>
              </a:rPr>
              <a:t>注册</a:t>
            </a:r>
            <a:endParaRPr kumimoji="1" lang="zh-CN" altLang="en-US" dirty="0">
              <a:latin typeface="黑体"/>
              <a:ea typeface="黑体"/>
              <a:cs typeface="黑体"/>
            </a:endParaRPr>
          </a:p>
        </p:txBody>
      </p:sp>
      <p:sp>
        <p:nvSpPr>
          <p:cNvPr id="43" name="文本框 42"/>
          <p:cNvSpPr txBox="1"/>
          <p:nvPr/>
        </p:nvSpPr>
        <p:spPr>
          <a:xfrm>
            <a:off x="1223291" y="4439438"/>
            <a:ext cx="2076824" cy="369332"/>
          </a:xfrm>
          <a:prstGeom prst="rect">
            <a:avLst/>
          </a:prstGeom>
          <a:noFill/>
        </p:spPr>
        <p:txBody>
          <a:bodyPr wrap="square" rtlCol="0">
            <a:spAutoFit/>
          </a:bodyPr>
          <a:lstStyle/>
          <a:p>
            <a:r>
              <a:rPr kumimoji="1" lang="en-US" altLang="zh-CN" dirty="0">
                <a:latin typeface="黑体"/>
                <a:ea typeface="黑体"/>
                <a:cs typeface="黑体"/>
              </a:rPr>
              <a:t>3</a:t>
            </a:r>
            <a:r>
              <a:rPr kumimoji="1" lang="en-US" altLang="zh-CN" dirty="0" smtClean="0">
                <a:latin typeface="黑体"/>
                <a:ea typeface="黑体"/>
                <a:cs typeface="黑体"/>
              </a:rPr>
              <a:t> </a:t>
            </a:r>
            <a:r>
              <a:rPr kumimoji="1" lang="zh-CN" altLang="en-US" dirty="0" smtClean="0">
                <a:latin typeface="黑体"/>
                <a:ea typeface="黑体"/>
                <a:cs typeface="黑体"/>
              </a:rPr>
              <a:t>返回</a:t>
            </a:r>
            <a:r>
              <a:rPr kumimoji="1" lang="en-US" altLang="zh-CN" dirty="0" err="1" smtClean="0">
                <a:latin typeface="黑体"/>
                <a:ea typeface="黑体"/>
                <a:cs typeface="黑体"/>
              </a:rPr>
              <a:t>server</a:t>
            </a:r>
            <a:r>
              <a:rPr kumimoji="1" lang="en-US" altLang="en-US" dirty="0" err="1" smtClean="0">
                <a:latin typeface="黑体"/>
                <a:ea typeface="黑体"/>
                <a:cs typeface="黑体"/>
              </a:rPr>
              <a:t>位置</a:t>
            </a:r>
            <a:endParaRPr kumimoji="1" lang="zh-CN" altLang="en-US" dirty="0">
              <a:latin typeface="黑体"/>
              <a:ea typeface="黑体"/>
              <a:cs typeface="黑体"/>
            </a:endParaRPr>
          </a:p>
        </p:txBody>
      </p:sp>
      <p:sp>
        <p:nvSpPr>
          <p:cNvPr id="44" name="文本框 43"/>
          <p:cNvSpPr txBox="1"/>
          <p:nvPr/>
        </p:nvSpPr>
        <p:spPr>
          <a:xfrm>
            <a:off x="6470632" y="3341452"/>
            <a:ext cx="1822824" cy="369332"/>
          </a:xfrm>
          <a:prstGeom prst="rect">
            <a:avLst/>
          </a:prstGeom>
          <a:noFill/>
        </p:spPr>
        <p:txBody>
          <a:bodyPr wrap="square" rtlCol="0">
            <a:spAutoFit/>
          </a:bodyPr>
          <a:lstStyle/>
          <a:p>
            <a:r>
              <a:rPr kumimoji="1" lang="en-US" altLang="zh-CN" dirty="0" smtClean="0">
                <a:latin typeface="黑体"/>
                <a:ea typeface="黑体"/>
                <a:cs typeface="黑体"/>
              </a:rPr>
              <a:t>4 </a:t>
            </a:r>
            <a:r>
              <a:rPr kumimoji="1" lang="zh-CN" altLang="en-US" dirty="0" smtClean="0">
                <a:latin typeface="黑体"/>
                <a:ea typeface="黑体"/>
                <a:cs typeface="黑体"/>
              </a:rPr>
              <a:t>定位</a:t>
            </a:r>
            <a:r>
              <a:rPr kumimoji="1" lang="en-US" altLang="zh-CN" dirty="0" smtClean="0">
                <a:latin typeface="黑体"/>
                <a:ea typeface="黑体"/>
                <a:cs typeface="黑体"/>
              </a:rPr>
              <a:t>server</a:t>
            </a:r>
            <a:endParaRPr kumimoji="1" lang="zh-CN" altLang="en-US" dirty="0">
              <a:latin typeface="黑体"/>
              <a:ea typeface="黑体"/>
              <a:cs typeface="黑体"/>
            </a:endParaRPr>
          </a:p>
        </p:txBody>
      </p:sp>
      <p:sp>
        <p:nvSpPr>
          <p:cNvPr id="45" name="文本框 44"/>
          <p:cNvSpPr txBox="1"/>
          <p:nvPr/>
        </p:nvSpPr>
        <p:spPr>
          <a:xfrm>
            <a:off x="5006396" y="2486212"/>
            <a:ext cx="1464236" cy="369332"/>
          </a:xfrm>
          <a:prstGeom prst="rect">
            <a:avLst/>
          </a:prstGeom>
          <a:noFill/>
        </p:spPr>
        <p:txBody>
          <a:bodyPr wrap="square" rtlCol="0">
            <a:spAutoFit/>
          </a:bodyPr>
          <a:lstStyle/>
          <a:p>
            <a:r>
              <a:rPr kumimoji="1" lang="en-US" altLang="zh-CN" dirty="0">
                <a:latin typeface="黑体"/>
                <a:ea typeface="黑体"/>
                <a:cs typeface="黑体"/>
              </a:rPr>
              <a:t>5</a:t>
            </a:r>
            <a:r>
              <a:rPr kumimoji="1" lang="en-US" altLang="zh-CN" dirty="0" smtClean="0">
                <a:latin typeface="黑体"/>
                <a:ea typeface="黑体"/>
                <a:cs typeface="黑体"/>
              </a:rPr>
              <a:t> </a:t>
            </a:r>
            <a:r>
              <a:rPr kumimoji="1" lang="en-US" altLang="en-US" dirty="0" smtClean="0">
                <a:latin typeface="黑体"/>
                <a:ea typeface="黑体"/>
                <a:cs typeface="黑体"/>
              </a:rPr>
              <a:t>加入会话</a:t>
            </a:r>
            <a:endParaRPr kumimoji="1" lang="zh-CN" altLang="en-US" dirty="0">
              <a:latin typeface="黑体"/>
              <a:ea typeface="黑体"/>
              <a:cs typeface="黑体"/>
            </a:endParaRPr>
          </a:p>
        </p:txBody>
      </p:sp>
    </p:spTree>
    <p:extLst>
      <p:ext uri="{BB962C8B-B14F-4D97-AF65-F5344CB8AC3E}">
        <p14:creationId xmlns:p14="http://schemas.microsoft.com/office/powerpoint/2010/main" val="4017572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zh-CN" altLang="en-US" dirty="0" smtClean="0"/>
              <a:t>百度，商业产品开发</a:t>
            </a:r>
            <a:endParaRPr kumimoji="1" lang="en-US" altLang="zh-CN" dirty="0" smtClean="0"/>
          </a:p>
          <a:p>
            <a:r>
              <a:rPr kumimoji="1" lang="zh-CN" altLang="en-US" dirty="0" smtClean="0"/>
              <a:t>十几年软件开发经验</a:t>
            </a:r>
            <a:endParaRPr kumimoji="1" lang="en-US" altLang="zh-CN" dirty="0"/>
          </a:p>
          <a:p>
            <a:pPr lvl="1"/>
            <a:r>
              <a:rPr kumimoji="1" lang="zh-CN" altLang="en-US" dirty="0" smtClean="0"/>
              <a:t> 流程改进</a:t>
            </a:r>
            <a:r>
              <a:rPr kumimoji="1" lang="en-US" altLang="zh-CN" dirty="0" smtClean="0"/>
              <a:t> </a:t>
            </a:r>
            <a:r>
              <a:rPr kumimoji="1" lang="zh-CN" altLang="en-US" dirty="0" smtClean="0"/>
              <a:t>系统架构</a:t>
            </a:r>
            <a:r>
              <a:rPr kumimoji="1" lang="en-US" altLang="zh-CN" dirty="0" smtClean="0"/>
              <a:t> </a:t>
            </a:r>
            <a:r>
              <a:rPr kumimoji="1" lang="zh-CN" altLang="en-US" dirty="0" smtClean="0"/>
              <a:t>分布式系统</a:t>
            </a:r>
            <a:endParaRPr kumimoji="1" lang="en-US" altLang="zh-CN" dirty="0" smtClean="0"/>
          </a:p>
          <a:p>
            <a:r>
              <a:rPr kumimoji="1" lang="zh-CN" altLang="en-US" dirty="0" smtClean="0"/>
              <a:t>微博</a:t>
            </a:r>
            <a:r>
              <a:rPr kumimoji="1" lang="en-US" altLang="zh-CN" dirty="0" smtClean="0"/>
              <a:t>:   </a:t>
            </a:r>
            <a:r>
              <a:rPr kumimoji="1" lang="zh-CN" altLang="en-US" dirty="0" smtClean="0"/>
              <a:t>金自翔</a:t>
            </a:r>
            <a:r>
              <a:rPr kumimoji="1" lang="en-US" altLang="zh-CN" dirty="0" smtClean="0"/>
              <a:t>_Lotus</a:t>
            </a:r>
            <a:r>
              <a:rPr kumimoji="1" lang="en-US" altLang="zh-CN" dirty="0"/>
              <a:t> </a:t>
            </a:r>
            <a:r>
              <a:rPr kumimoji="1" lang="en-US" altLang="zh-CN" dirty="0" smtClean="0"/>
              <a:t> </a:t>
            </a:r>
          </a:p>
          <a:p>
            <a:r>
              <a:rPr kumimoji="1" lang="zh-CN" altLang="en-US" dirty="0" smtClean="0"/>
              <a:t>微信</a:t>
            </a:r>
            <a:r>
              <a:rPr kumimoji="1" lang="en-US" altLang="zh-CN" dirty="0" smtClean="0"/>
              <a:t>:</a:t>
            </a:r>
            <a:endParaRPr kumimoji="1" lang="zh-CN" altLang="en-US" dirty="0"/>
          </a:p>
        </p:txBody>
      </p:sp>
      <p:sp>
        <p:nvSpPr>
          <p:cNvPr id="3" name="标题 2"/>
          <p:cNvSpPr>
            <a:spLocks noGrp="1"/>
          </p:cNvSpPr>
          <p:nvPr>
            <p:ph type="title"/>
          </p:nvPr>
        </p:nvSpPr>
        <p:spPr/>
        <p:txBody>
          <a:bodyPr/>
          <a:lstStyle/>
          <a:p>
            <a:r>
              <a:rPr kumimoji="1" lang="zh-CN" altLang="en-US" dirty="0" smtClean="0"/>
              <a:t>自我介绍</a:t>
            </a:r>
            <a:endParaRPr kumimoji="1" lang="zh-CN" altLang="en-US" dirty="0"/>
          </a:p>
        </p:txBody>
      </p:sp>
      <p:pic>
        <p:nvPicPr>
          <p:cNvPr id="4" name="图片 3"/>
          <p:cNvPicPr>
            <a:picLocks noChangeAspect="1"/>
          </p:cNvPicPr>
          <p:nvPr/>
        </p:nvPicPr>
        <p:blipFill>
          <a:blip r:embed="rId3"/>
          <a:stretch>
            <a:fillRect/>
          </a:stretch>
        </p:blipFill>
        <p:spPr>
          <a:xfrm>
            <a:off x="1966153" y="5080000"/>
            <a:ext cx="1424415" cy="1434353"/>
          </a:xfrm>
          <a:prstGeom prst="rect">
            <a:avLst/>
          </a:prstGeom>
        </p:spPr>
      </p:pic>
    </p:spTree>
    <p:extLst>
      <p:ext uri="{BB962C8B-B14F-4D97-AF65-F5344CB8AC3E}">
        <p14:creationId xmlns:p14="http://schemas.microsoft.com/office/powerpoint/2010/main" val="2871998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00000"/>
              </a:lnSpc>
            </a:pPr>
            <a:r>
              <a:rPr kumimoji="1" lang="zh-CN" altLang="en-US" dirty="0" smtClean="0"/>
              <a:t>安全性</a:t>
            </a:r>
            <a:endParaRPr kumimoji="1" lang="en-US" altLang="zh-CN" dirty="0" smtClean="0"/>
          </a:p>
          <a:p>
            <a:pPr lvl="1">
              <a:lnSpc>
                <a:spcPct val="100000"/>
              </a:lnSpc>
            </a:pPr>
            <a:r>
              <a:rPr kumimoji="1" lang="zh-CN" altLang="en-US" dirty="0" smtClean="0"/>
              <a:t>加密传输</a:t>
            </a:r>
            <a:endParaRPr kumimoji="1" lang="en-US" altLang="zh-CN" dirty="0"/>
          </a:p>
          <a:p>
            <a:pPr lvl="1">
              <a:lnSpc>
                <a:spcPct val="100000"/>
              </a:lnSpc>
            </a:pPr>
            <a:r>
              <a:rPr kumimoji="1" lang="zh-CN" altLang="en-US" dirty="0" smtClean="0"/>
              <a:t>预防</a:t>
            </a:r>
            <a:r>
              <a:rPr kumimoji="1" lang="en-US" altLang="zh-CN" dirty="0" smtClean="0"/>
              <a:t> DDOS</a:t>
            </a:r>
          </a:p>
          <a:p>
            <a:pPr>
              <a:lnSpc>
                <a:spcPct val="100000"/>
              </a:lnSpc>
            </a:pPr>
            <a:r>
              <a:rPr kumimoji="1" lang="zh-CN" altLang="en-US" dirty="0" smtClean="0"/>
              <a:t>不考虑重建</a:t>
            </a:r>
            <a:r>
              <a:rPr kumimoji="1" lang="zh-CN" altLang="en-US" dirty="0"/>
              <a:t>会话</a:t>
            </a:r>
            <a:endParaRPr kumimoji="1" lang="en-US" altLang="zh-CN" dirty="0" smtClean="0"/>
          </a:p>
          <a:p>
            <a:pPr lvl="1">
              <a:lnSpc>
                <a:spcPct val="100000"/>
              </a:lnSpc>
            </a:pPr>
            <a:r>
              <a:rPr kumimoji="1" lang="en-US" altLang="zh-CN" dirty="0" smtClean="0"/>
              <a:t>server</a:t>
            </a:r>
            <a:r>
              <a:rPr kumimoji="1" lang="en-US" altLang="en-US" dirty="0"/>
              <a:t> </a:t>
            </a:r>
            <a:r>
              <a:rPr kumimoji="1" lang="en-US" altLang="en-US" dirty="0" smtClean="0"/>
              <a:t>当机</a:t>
            </a:r>
            <a:r>
              <a:rPr kumimoji="1" lang="zh-CN" altLang="en-US" dirty="0" smtClean="0"/>
              <a:t>导致会话失效</a:t>
            </a:r>
            <a:endParaRPr kumimoji="1" lang="en-US" altLang="zh-CN" dirty="0" smtClean="0"/>
          </a:p>
          <a:p>
            <a:pPr lvl="1">
              <a:lnSpc>
                <a:spcPct val="100000"/>
              </a:lnSpc>
            </a:pPr>
            <a:r>
              <a:rPr kumimoji="1" lang="zh-CN" altLang="en-US" dirty="0" smtClean="0"/>
              <a:t>会话延续时间较短，可以接受</a:t>
            </a:r>
            <a:endParaRPr kumimoji="1" lang="en-US" altLang="zh-CN" dirty="0" smtClean="0"/>
          </a:p>
          <a:p>
            <a:pPr>
              <a:lnSpc>
                <a:spcPct val="100000"/>
              </a:lnSpc>
            </a:pPr>
            <a:r>
              <a:rPr kumimoji="1" lang="en-US" altLang="zh-CN" dirty="0" err="1" smtClean="0"/>
              <a:t>GC</a:t>
            </a:r>
            <a:r>
              <a:rPr kumimoji="1" lang="en-US" altLang="en-US" dirty="0" err="1" smtClean="0"/>
              <a:t>、锁</a:t>
            </a:r>
            <a:r>
              <a:rPr kumimoji="1" lang="zh-CN" altLang="en-US" dirty="0" smtClean="0"/>
              <a:t>与吞吐量</a:t>
            </a:r>
            <a:r>
              <a:rPr kumimoji="1" lang="en-US" altLang="zh-CN" dirty="0" smtClean="0"/>
              <a:t> </a:t>
            </a:r>
          </a:p>
          <a:p>
            <a:pPr marL="0" indent="0">
              <a:lnSpc>
                <a:spcPct val="100000"/>
              </a:lnSpc>
              <a:buNone/>
            </a:pPr>
            <a:endParaRPr kumimoji="1" lang="en-US" altLang="zh-CN" dirty="0" smtClean="0"/>
          </a:p>
          <a:p>
            <a:pPr lvl="1">
              <a:lnSpc>
                <a:spcPct val="100000"/>
              </a:lnSpc>
            </a:pPr>
            <a:endParaRPr kumimoji="1" lang="en-US" altLang="zh-CN" dirty="0" smtClean="0"/>
          </a:p>
          <a:p>
            <a:pPr lvl="1">
              <a:lnSpc>
                <a:spcPct val="100000"/>
              </a:lnSpc>
            </a:pPr>
            <a:endParaRPr kumimoji="1" lang="zh-CN" altLang="en-US" dirty="0"/>
          </a:p>
        </p:txBody>
      </p:sp>
      <p:sp>
        <p:nvSpPr>
          <p:cNvPr id="3" name="标题 2"/>
          <p:cNvSpPr>
            <a:spLocks noGrp="1"/>
          </p:cNvSpPr>
          <p:nvPr>
            <p:ph type="title"/>
          </p:nvPr>
        </p:nvSpPr>
        <p:spPr/>
        <p:txBody>
          <a:bodyPr/>
          <a:lstStyle/>
          <a:p>
            <a:r>
              <a:rPr kumimoji="1" lang="zh-CN" altLang="en-US" dirty="0" smtClean="0"/>
              <a:t>实现细节</a:t>
            </a:r>
            <a:endParaRPr kumimoji="1"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675182991"/>
              </p:ext>
            </p:extLst>
          </p:nvPr>
        </p:nvGraphicFramePr>
        <p:xfrm>
          <a:off x="939800" y="4889184"/>
          <a:ext cx="6870699" cy="1422717"/>
        </p:xfrm>
        <a:graphic>
          <a:graphicData uri="http://schemas.openxmlformats.org/drawingml/2006/table">
            <a:tbl>
              <a:tblPr firstRow="1" bandRow="1">
                <a:tableStyleId>{5940675A-B579-460E-94D1-54222C63F5DA}</a:tableStyleId>
              </a:tblPr>
              <a:tblGrid>
                <a:gridCol w="1754424"/>
                <a:gridCol w="1890476"/>
                <a:gridCol w="3225799"/>
              </a:tblGrid>
              <a:tr h="474239">
                <a:tc>
                  <a:txBody>
                    <a:bodyPr/>
                    <a:lstStyle/>
                    <a:p>
                      <a:endParaRPr lang="zh-CN" altLang="en-US" sz="2000" dirty="0">
                        <a:solidFill>
                          <a:schemeClr val="bg1"/>
                        </a:solidFill>
                        <a:latin typeface="黑体"/>
                        <a:ea typeface="黑体"/>
                        <a:cs typeface="黑体"/>
                      </a:endParaRPr>
                    </a:p>
                  </a:txBody>
                  <a:tcPr>
                    <a:solidFill>
                      <a:srgbClr val="4F81BD"/>
                    </a:solidFill>
                  </a:tcPr>
                </a:tc>
                <a:tc>
                  <a:txBody>
                    <a:bodyPr/>
                    <a:lstStyle/>
                    <a:p>
                      <a:r>
                        <a:rPr lang="zh-CN" altLang="en-US" sz="2000" dirty="0" smtClean="0">
                          <a:solidFill>
                            <a:schemeClr val="bg1"/>
                          </a:solidFill>
                          <a:latin typeface="黑体"/>
                          <a:ea typeface="黑体"/>
                          <a:cs typeface="黑体"/>
                        </a:rPr>
                        <a:t>读锁</a:t>
                      </a:r>
                      <a:r>
                        <a:rPr lang="en-US" altLang="zh-CN" sz="2000" dirty="0" smtClean="0">
                          <a:solidFill>
                            <a:schemeClr val="bg1"/>
                          </a:solidFill>
                          <a:latin typeface="黑体"/>
                          <a:ea typeface="黑体"/>
                          <a:cs typeface="黑体"/>
                        </a:rPr>
                        <a:t>+</a:t>
                      </a:r>
                      <a:r>
                        <a:rPr lang="zh-CN" altLang="en-US" sz="2000" dirty="0" smtClean="0">
                          <a:solidFill>
                            <a:schemeClr val="bg1"/>
                          </a:solidFill>
                          <a:latin typeface="黑体"/>
                          <a:ea typeface="黑体"/>
                          <a:cs typeface="黑体"/>
                        </a:rPr>
                        <a:t>写锁</a:t>
                      </a:r>
                      <a:endParaRPr lang="zh-CN" altLang="en-US" sz="2000" dirty="0">
                        <a:solidFill>
                          <a:schemeClr val="bg1"/>
                        </a:solidFill>
                        <a:latin typeface="黑体"/>
                        <a:ea typeface="黑体"/>
                        <a:cs typeface="黑体"/>
                      </a:endParaRPr>
                    </a:p>
                  </a:txBody>
                  <a:tcPr>
                    <a:solidFill>
                      <a:schemeClr val="accent1"/>
                    </a:solidFill>
                  </a:tcPr>
                </a:tc>
                <a:tc>
                  <a:txBody>
                    <a:bodyPr/>
                    <a:lstStyle/>
                    <a:p>
                      <a:r>
                        <a:rPr lang="en-US" altLang="zh-CN" sz="2000" dirty="0" err="1" smtClean="0">
                          <a:solidFill>
                            <a:schemeClr val="bg1"/>
                          </a:solidFill>
                          <a:latin typeface="黑体"/>
                          <a:ea typeface="黑体"/>
                          <a:cs typeface="黑体"/>
                        </a:rPr>
                        <a:t>CopyOnWriteSet</a:t>
                      </a:r>
                      <a:r>
                        <a:rPr lang="zh-CN" altLang="en-US" sz="2000" dirty="0" smtClean="0">
                          <a:solidFill>
                            <a:schemeClr val="bg1"/>
                          </a:solidFill>
                          <a:latin typeface="黑体"/>
                          <a:ea typeface="黑体"/>
                          <a:cs typeface="黑体"/>
                        </a:rPr>
                        <a:t>（读无锁</a:t>
                      </a:r>
                      <a:r>
                        <a:rPr lang="en-US" altLang="zh-CN" sz="2000" dirty="0" smtClean="0">
                          <a:solidFill>
                            <a:schemeClr val="bg1"/>
                          </a:solidFill>
                          <a:latin typeface="黑体"/>
                          <a:ea typeface="黑体"/>
                          <a:cs typeface="黑体"/>
                        </a:rPr>
                        <a:t>)</a:t>
                      </a:r>
                      <a:endParaRPr lang="zh-CN" altLang="en-US" sz="2000" dirty="0">
                        <a:solidFill>
                          <a:schemeClr val="bg1"/>
                        </a:solidFill>
                        <a:latin typeface="黑体"/>
                        <a:ea typeface="黑体"/>
                        <a:cs typeface="黑体"/>
                      </a:endParaRPr>
                    </a:p>
                  </a:txBody>
                  <a:tcPr>
                    <a:solidFill>
                      <a:schemeClr val="accent1"/>
                    </a:solidFill>
                  </a:tcPr>
                </a:tc>
              </a:tr>
              <a:tr h="474239">
                <a:tc>
                  <a:txBody>
                    <a:bodyPr/>
                    <a:lstStyle/>
                    <a:p>
                      <a:r>
                        <a:rPr lang="en-US" altLang="zh-CN" sz="2000" dirty="0" smtClean="0">
                          <a:solidFill>
                            <a:schemeClr val="bg1"/>
                          </a:solidFill>
                          <a:latin typeface="黑体"/>
                          <a:ea typeface="黑体"/>
                          <a:cs typeface="黑体"/>
                        </a:rPr>
                        <a:t>GC</a:t>
                      </a:r>
                      <a:r>
                        <a:rPr lang="zh-CN" altLang="en-US" sz="2000" dirty="0" smtClean="0">
                          <a:solidFill>
                            <a:schemeClr val="bg1"/>
                          </a:solidFill>
                          <a:latin typeface="黑体"/>
                          <a:ea typeface="黑体"/>
                          <a:cs typeface="黑体"/>
                        </a:rPr>
                        <a:t> 调优前</a:t>
                      </a:r>
                      <a:endParaRPr lang="zh-CN" altLang="en-US" sz="2000" dirty="0">
                        <a:solidFill>
                          <a:schemeClr val="bg1"/>
                        </a:solidFill>
                        <a:latin typeface="黑体"/>
                        <a:ea typeface="黑体"/>
                        <a:cs typeface="黑体"/>
                      </a:endParaRPr>
                    </a:p>
                  </a:txBody>
                  <a:tcPr>
                    <a:solidFill>
                      <a:schemeClr val="accent1"/>
                    </a:solidFill>
                  </a:tcPr>
                </a:tc>
                <a:tc>
                  <a:txBody>
                    <a:bodyPr/>
                    <a:lstStyle/>
                    <a:p>
                      <a:r>
                        <a:rPr lang="en-US" altLang="zh-CN" sz="2000" dirty="0" smtClean="0">
                          <a:solidFill>
                            <a:srgbClr val="000000"/>
                          </a:solidFill>
                          <a:latin typeface="黑体"/>
                          <a:ea typeface="黑体"/>
                          <a:cs typeface="黑体"/>
                        </a:rPr>
                        <a:t>2.6</a:t>
                      </a:r>
                      <a:r>
                        <a:rPr lang="zh-CN" altLang="en-US" sz="2000" dirty="0" smtClean="0">
                          <a:solidFill>
                            <a:srgbClr val="000000"/>
                          </a:solidFill>
                          <a:latin typeface="黑体"/>
                          <a:ea typeface="黑体"/>
                          <a:cs typeface="黑体"/>
                        </a:rPr>
                        <a:t>万 </a:t>
                      </a:r>
                      <a:endParaRPr lang="zh-CN" altLang="en-US" sz="2000" dirty="0">
                        <a:solidFill>
                          <a:srgbClr val="000000"/>
                        </a:solidFill>
                        <a:latin typeface="黑体"/>
                        <a:ea typeface="黑体"/>
                        <a:cs typeface="黑体"/>
                      </a:endParaRPr>
                    </a:p>
                  </a:txBody>
                  <a:tcPr>
                    <a:solidFill>
                      <a:schemeClr val="bg1">
                        <a:lumMod val="85000"/>
                      </a:schemeClr>
                    </a:solidFill>
                  </a:tcPr>
                </a:tc>
                <a:tc>
                  <a:txBody>
                    <a:bodyPr/>
                    <a:lstStyle/>
                    <a:p>
                      <a:r>
                        <a:rPr lang="en-US" altLang="zh-CN" sz="2000" dirty="0" smtClean="0">
                          <a:solidFill>
                            <a:srgbClr val="000000"/>
                          </a:solidFill>
                          <a:latin typeface="黑体"/>
                          <a:ea typeface="黑体"/>
                          <a:cs typeface="黑体"/>
                        </a:rPr>
                        <a:t>7.7</a:t>
                      </a:r>
                      <a:r>
                        <a:rPr lang="zh-CN" altLang="en-US" sz="2000" dirty="0" smtClean="0">
                          <a:solidFill>
                            <a:srgbClr val="000000"/>
                          </a:solidFill>
                          <a:latin typeface="黑体"/>
                          <a:ea typeface="黑体"/>
                          <a:cs typeface="黑体"/>
                        </a:rPr>
                        <a:t>万</a:t>
                      </a:r>
                      <a:endParaRPr lang="zh-CN" altLang="en-US" sz="2000" dirty="0">
                        <a:solidFill>
                          <a:srgbClr val="000000"/>
                        </a:solidFill>
                        <a:latin typeface="黑体"/>
                        <a:ea typeface="黑体"/>
                        <a:cs typeface="黑体"/>
                      </a:endParaRPr>
                    </a:p>
                  </a:txBody>
                  <a:tcPr>
                    <a:solidFill>
                      <a:schemeClr val="bg1">
                        <a:lumMod val="85000"/>
                      </a:schemeClr>
                    </a:solidFill>
                  </a:tcPr>
                </a:tc>
              </a:tr>
              <a:tr h="474239">
                <a:tc>
                  <a:txBody>
                    <a:bodyPr/>
                    <a:lstStyle/>
                    <a:p>
                      <a:r>
                        <a:rPr lang="en-US" altLang="zh-CN" sz="2000" dirty="0" smtClean="0">
                          <a:solidFill>
                            <a:schemeClr val="bg1"/>
                          </a:solidFill>
                          <a:latin typeface="黑体"/>
                          <a:ea typeface="黑体"/>
                          <a:cs typeface="黑体"/>
                        </a:rPr>
                        <a:t>GC</a:t>
                      </a:r>
                      <a:r>
                        <a:rPr lang="zh-CN" altLang="en-US" sz="2000" dirty="0" smtClean="0">
                          <a:solidFill>
                            <a:schemeClr val="bg1"/>
                          </a:solidFill>
                          <a:latin typeface="黑体"/>
                          <a:ea typeface="黑体"/>
                          <a:cs typeface="黑体"/>
                        </a:rPr>
                        <a:t> 调优后</a:t>
                      </a:r>
                      <a:endParaRPr lang="zh-CN" altLang="en-US" sz="2000" dirty="0">
                        <a:solidFill>
                          <a:schemeClr val="bg1"/>
                        </a:solidFill>
                        <a:latin typeface="黑体"/>
                        <a:ea typeface="黑体"/>
                        <a:cs typeface="黑体"/>
                      </a:endParaRPr>
                    </a:p>
                  </a:txBody>
                  <a:tcPr>
                    <a:solidFill>
                      <a:schemeClr val="accent1"/>
                    </a:solidFill>
                  </a:tcPr>
                </a:tc>
                <a:tc>
                  <a:txBody>
                    <a:bodyPr/>
                    <a:lstStyle/>
                    <a:p>
                      <a:r>
                        <a:rPr lang="en-US" altLang="zh-CN" sz="2000" dirty="0" smtClean="0">
                          <a:solidFill>
                            <a:srgbClr val="000000"/>
                          </a:solidFill>
                          <a:latin typeface="黑体"/>
                          <a:ea typeface="黑体"/>
                          <a:cs typeface="黑体"/>
                        </a:rPr>
                        <a:t>3.9</a:t>
                      </a:r>
                      <a:r>
                        <a:rPr lang="zh-CN" altLang="en-US" sz="2000" dirty="0" smtClean="0">
                          <a:solidFill>
                            <a:srgbClr val="000000"/>
                          </a:solidFill>
                          <a:latin typeface="黑体"/>
                          <a:ea typeface="黑体"/>
                          <a:cs typeface="黑体"/>
                        </a:rPr>
                        <a:t>万</a:t>
                      </a:r>
                      <a:endParaRPr lang="zh-CN" altLang="en-US" sz="2000" dirty="0">
                        <a:solidFill>
                          <a:srgbClr val="000000"/>
                        </a:solidFill>
                        <a:latin typeface="黑体"/>
                        <a:ea typeface="黑体"/>
                        <a:cs typeface="黑体"/>
                      </a:endParaRPr>
                    </a:p>
                  </a:txBody>
                  <a:tcPr>
                    <a:solidFill>
                      <a:schemeClr val="bg1">
                        <a:lumMod val="85000"/>
                      </a:schemeClr>
                    </a:solidFill>
                  </a:tcPr>
                </a:tc>
                <a:tc>
                  <a:txBody>
                    <a:bodyPr/>
                    <a:lstStyle/>
                    <a:p>
                      <a:r>
                        <a:rPr lang="zh-CN" altLang="zh-CN" sz="2000" dirty="0" smtClean="0">
                          <a:solidFill>
                            <a:srgbClr val="000000"/>
                          </a:solidFill>
                          <a:latin typeface="黑体"/>
                          <a:ea typeface="黑体"/>
                          <a:cs typeface="黑体"/>
                        </a:rPr>
                        <a:t>1</a:t>
                      </a:r>
                      <a:r>
                        <a:rPr lang="en-US" altLang="zh-CN" sz="2000" dirty="0" smtClean="0">
                          <a:solidFill>
                            <a:srgbClr val="000000"/>
                          </a:solidFill>
                          <a:latin typeface="黑体"/>
                          <a:ea typeface="黑体"/>
                          <a:cs typeface="黑体"/>
                        </a:rPr>
                        <a:t>1.9</a:t>
                      </a:r>
                      <a:r>
                        <a:rPr lang="zh-CN" altLang="en-US" sz="2000" dirty="0" smtClean="0">
                          <a:solidFill>
                            <a:srgbClr val="000000"/>
                          </a:solidFill>
                          <a:latin typeface="黑体"/>
                          <a:ea typeface="黑体"/>
                          <a:cs typeface="黑体"/>
                        </a:rPr>
                        <a:t>万</a:t>
                      </a:r>
                      <a:endParaRPr lang="zh-CN" altLang="en-US" sz="2000" dirty="0">
                        <a:solidFill>
                          <a:srgbClr val="000000"/>
                        </a:solidFill>
                        <a:latin typeface="黑体"/>
                        <a:ea typeface="黑体"/>
                        <a:cs typeface="黑体"/>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30231358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en-US" dirty="0" smtClean="0">
                <a:latin typeface="黑体"/>
                <a:cs typeface="黑体"/>
              </a:rPr>
              <a:t>并非所有</a:t>
            </a:r>
            <a:r>
              <a:rPr kumimoji="1" lang="zh-CN" altLang="en-US" dirty="0" smtClean="0">
                <a:latin typeface="黑体"/>
                <a:cs typeface="黑体"/>
              </a:rPr>
              <a:t>状态都能参数化</a:t>
            </a:r>
            <a:endParaRPr kumimoji="1" lang="zh-CN" altLang="en-US" dirty="0">
              <a:latin typeface="黑体"/>
              <a:cs typeface="黑体"/>
            </a:endParaRPr>
          </a:p>
        </p:txBody>
      </p:sp>
      <p:sp>
        <p:nvSpPr>
          <p:cNvPr id="8" name="矩形 7"/>
          <p:cNvSpPr/>
          <p:nvPr/>
        </p:nvSpPr>
        <p:spPr>
          <a:xfrm>
            <a:off x="1157410" y="3780117"/>
            <a:ext cx="6843059" cy="2447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7" name="矩形 6"/>
          <p:cNvSpPr/>
          <p:nvPr/>
        </p:nvSpPr>
        <p:spPr>
          <a:xfrm>
            <a:off x="1157410" y="1332751"/>
            <a:ext cx="6843059" cy="24473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4" name="矩形 3"/>
          <p:cNvSpPr/>
          <p:nvPr/>
        </p:nvSpPr>
        <p:spPr>
          <a:xfrm>
            <a:off x="2203293" y="2017053"/>
            <a:ext cx="2375647" cy="33767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5" name="矩形 4"/>
          <p:cNvSpPr/>
          <p:nvPr/>
        </p:nvSpPr>
        <p:spPr>
          <a:xfrm>
            <a:off x="4578940" y="2017053"/>
            <a:ext cx="2375647" cy="33767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6" name="椭圆 5"/>
          <p:cNvSpPr/>
          <p:nvPr/>
        </p:nvSpPr>
        <p:spPr>
          <a:xfrm>
            <a:off x="3148322" y="2300943"/>
            <a:ext cx="2861236" cy="286870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cxnSp>
        <p:nvCxnSpPr>
          <p:cNvPr id="12" name="直线箭头连接符 11"/>
          <p:cNvCxnSpPr/>
          <p:nvPr/>
        </p:nvCxnSpPr>
        <p:spPr>
          <a:xfrm flipV="1">
            <a:off x="4578940" y="2569882"/>
            <a:ext cx="0" cy="1210235"/>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线箭头连接符 12"/>
          <p:cNvCxnSpPr/>
          <p:nvPr/>
        </p:nvCxnSpPr>
        <p:spPr>
          <a:xfrm>
            <a:off x="4578940" y="3780117"/>
            <a:ext cx="836706" cy="821765"/>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线箭头连接符 15"/>
          <p:cNvCxnSpPr/>
          <p:nvPr/>
        </p:nvCxnSpPr>
        <p:spPr>
          <a:xfrm flipH="1">
            <a:off x="3727293" y="3780117"/>
            <a:ext cx="851647" cy="821765"/>
          </a:xfrm>
          <a:prstGeom prst="straightConnector1">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文本框 20"/>
          <p:cNvSpPr txBox="1"/>
          <p:nvPr/>
        </p:nvSpPr>
        <p:spPr>
          <a:xfrm>
            <a:off x="4720351" y="2694756"/>
            <a:ext cx="942353" cy="400110"/>
          </a:xfrm>
          <a:prstGeom prst="rect">
            <a:avLst/>
          </a:prstGeom>
          <a:noFill/>
        </p:spPr>
        <p:txBody>
          <a:bodyPr wrap="square" rtlCol="0">
            <a:spAutoFit/>
          </a:bodyPr>
          <a:lstStyle/>
          <a:p>
            <a:r>
              <a:rPr kumimoji="1" lang="zh-CN" altLang="en-US" sz="2000" b="1" dirty="0" smtClean="0">
                <a:solidFill>
                  <a:schemeClr val="bg1">
                    <a:lumMod val="50000"/>
                  </a:schemeClr>
                </a:solidFill>
                <a:latin typeface="黑体"/>
                <a:ea typeface="黑体"/>
                <a:cs typeface="黑体"/>
              </a:rPr>
              <a:t>持久化</a:t>
            </a:r>
            <a:endParaRPr kumimoji="1" lang="zh-CN" altLang="en-US" sz="2000" b="1" dirty="0">
              <a:solidFill>
                <a:schemeClr val="bg1">
                  <a:lumMod val="50000"/>
                </a:schemeClr>
              </a:solidFill>
              <a:latin typeface="黑体"/>
              <a:ea typeface="黑体"/>
              <a:cs typeface="黑体"/>
            </a:endParaRPr>
          </a:p>
        </p:txBody>
      </p:sp>
      <p:sp>
        <p:nvSpPr>
          <p:cNvPr id="22" name="文本框 21"/>
          <p:cNvSpPr txBox="1"/>
          <p:nvPr/>
        </p:nvSpPr>
        <p:spPr>
          <a:xfrm rot="18900000">
            <a:off x="3314248" y="3793951"/>
            <a:ext cx="942353" cy="400110"/>
          </a:xfrm>
          <a:prstGeom prst="rect">
            <a:avLst/>
          </a:prstGeom>
          <a:noFill/>
        </p:spPr>
        <p:txBody>
          <a:bodyPr wrap="square" rtlCol="0">
            <a:spAutoFit/>
          </a:bodyPr>
          <a:lstStyle/>
          <a:p>
            <a:r>
              <a:rPr kumimoji="1" lang="zh-CN" altLang="en-US" sz="2000" b="1" dirty="0" smtClean="0">
                <a:solidFill>
                  <a:schemeClr val="bg1">
                    <a:lumMod val="50000"/>
                  </a:schemeClr>
                </a:solidFill>
                <a:latin typeface="黑体"/>
                <a:ea typeface="黑体"/>
                <a:cs typeface="黑体"/>
              </a:rPr>
              <a:t>读写比</a:t>
            </a:r>
            <a:endParaRPr kumimoji="1" lang="zh-CN" altLang="en-US" sz="2000" b="1" dirty="0">
              <a:solidFill>
                <a:schemeClr val="bg1">
                  <a:lumMod val="50000"/>
                </a:schemeClr>
              </a:solidFill>
              <a:latin typeface="黑体"/>
              <a:ea typeface="黑体"/>
              <a:cs typeface="黑体"/>
            </a:endParaRPr>
          </a:p>
        </p:txBody>
      </p:sp>
      <p:sp>
        <p:nvSpPr>
          <p:cNvPr id="23" name="文本框 22"/>
          <p:cNvSpPr txBox="1"/>
          <p:nvPr/>
        </p:nvSpPr>
        <p:spPr>
          <a:xfrm rot="2700000">
            <a:off x="4841514" y="3793952"/>
            <a:ext cx="942353" cy="400110"/>
          </a:xfrm>
          <a:prstGeom prst="rect">
            <a:avLst/>
          </a:prstGeom>
          <a:noFill/>
        </p:spPr>
        <p:txBody>
          <a:bodyPr wrap="square" rtlCol="0">
            <a:spAutoFit/>
          </a:bodyPr>
          <a:lstStyle/>
          <a:p>
            <a:r>
              <a:rPr kumimoji="1" lang="zh-CN" altLang="en-US" sz="2000" b="1" dirty="0" smtClean="0">
                <a:solidFill>
                  <a:schemeClr val="bg1">
                    <a:lumMod val="50000"/>
                  </a:schemeClr>
                </a:solidFill>
                <a:latin typeface="黑体"/>
                <a:ea typeface="黑体"/>
                <a:cs typeface="黑体"/>
              </a:rPr>
              <a:t>一致性</a:t>
            </a:r>
            <a:endParaRPr kumimoji="1" lang="zh-CN" altLang="en-US" sz="2000" b="1" dirty="0">
              <a:solidFill>
                <a:schemeClr val="bg1">
                  <a:lumMod val="50000"/>
                </a:schemeClr>
              </a:solidFill>
              <a:latin typeface="黑体"/>
              <a:ea typeface="黑体"/>
              <a:cs typeface="黑体"/>
            </a:endParaRPr>
          </a:p>
        </p:txBody>
      </p:sp>
      <p:sp>
        <p:nvSpPr>
          <p:cNvPr id="24" name="文本框 23"/>
          <p:cNvSpPr txBox="1"/>
          <p:nvPr/>
        </p:nvSpPr>
        <p:spPr>
          <a:xfrm>
            <a:off x="2307881" y="3532300"/>
            <a:ext cx="597647" cy="523220"/>
          </a:xfrm>
          <a:prstGeom prst="rect">
            <a:avLst/>
          </a:prstGeom>
          <a:noFill/>
        </p:spPr>
        <p:txBody>
          <a:bodyPr wrap="square" rtlCol="0">
            <a:spAutoFit/>
          </a:bodyPr>
          <a:lstStyle/>
          <a:p>
            <a:r>
              <a:rPr kumimoji="1" lang="zh-CN" altLang="en-US" sz="2800" dirty="0" smtClean="0">
                <a:solidFill>
                  <a:schemeClr val="bg1"/>
                </a:solidFill>
                <a:latin typeface="黑体"/>
                <a:ea typeface="黑体"/>
                <a:cs typeface="黑体"/>
              </a:rPr>
              <a:t>锁</a:t>
            </a:r>
            <a:endParaRPr kumimoji="1" lang="zh-CN" altLang="en-US" sz="2800" dirty="0">
              <a:solidFill>
                <a:schemeClr val="bg1"/>
              </a:solidFill>
              <a:latin typeface="黑体"/>
              <a:ea typeface="黑体"/>
              <a:cs typeface="黑体"/>
            </a:endParaRPr>
          </a:p>
        </p:txBody>
      </p:sp>
      <p:sp>
        <p:nvSpPr>
          <p:cNvPr id="25" name="文本框 24"/>
          <p:cNvSpPr txBox="1"/>
          <p:nvPr/>
        </p:nvSpPr>
        <p:spPr>
          <a:xfrm>
            <a:off x="6009558" y="3532300"/>
            <a:ext cx="983130" cy="523220"/>
          </a:xfrm>
          <a:prstGeom prst="rect">
            <a:avLst/>
          </a:prstGeom>
          <a:noFill/>
        </p:spPr>
        <p:txBody>
          <a:bodyPr wrap="square" rtlCol="0">
            <a:spAutoFit/>
          </a:bodyPr>
          <a:lstStyle/>
          <a:p>
            <a:r>
              <a:rPr kumimoji="1" lang="zh-CN" altLang="en-US" sz="2800" dirty="0" smtClean="0">
                <a:solidFill>
                  <a:schemeClr val="bg1"/>
                </a:solidFill>
                <a:latin typeface="黑体"/>
                <a:ea typeface="黑体"/>
                <a:cs typeface="黑体"/>
              </a:rPr>
              <a:t>缓存</a:t>
            </a:r>
            <a:endParaRPr kumimoji="1" lang="zh-CN" altLang="en-US" sz="2800" dirty="0">
              <a:solidFill>
                <a:schemeClr val="bg1"/>
              </a:solidFill>
              <a:latin typeface="黑体"/>
              <a:ea typeface="黑体"/>
              <a:cs typeface="黑体"/>
            </a:endParaRPr>
          </a:p>
        </p:txBody>
      </p:sp>
      <p:sp>
        <p:nvSpPr>
          <p:cNvPr id="26" name="文本框 25"/>
          <p:cNvSpPr txBox="1"/>
          <p:nvPr/>
        </p:nvSpPr>
        <p:spPr>
          <a:xfrm>
            <a:off x="3611234" y="1419020"/>
            <a:ext cx="1935411" cy="523220"/>
          </a:xfrm>
          <a:prstGeom prst="rect">
            <a:avLst/>
          </a:prstGeom>
          <a:noFill/>
        </p:spPr>
        <p:txBody>
          <a:bodyPr wrap="square" rtlCol="0">
            <a:spAutoFit/>
          </a:bodyPr>
          <a:lstStyle/>
          <a:p>
            <a:pPr algn="ctr"/>
            <a:r>
              <a:rPr kumimoji="1" lang="en-US" altLang="en-US" sz="2800" dirty="0" smtClean="0">
                <a:solidFill>
                  <a:schemeClr val="bg1"/>
                </a:solidFill>
                <a:latin typeface="黑体"/>
                <a:ea typeface="黑体"/>
                <a:cs typeface="黑体"/>
              </a:rPr>
              <a:t>数据落地</a:t>
            </a:r>
            <a:endParaRPr kumimoji="1" lang="zh-CN" altLang="en-US" sz="2800" dirty="0">
              <a:solidFill>
                <a:schemeClr val="bg1"/>
              </a:solidFill>
              <a:latin typeface="黑体"/>
              <a:ea typeface="黑体"/>
              <a:cs typeface="黑体"/>
            </a:endParaRPr>
          </a:p>
        </p:txBody>
      </p:sp>
      <p:sp>
        <p:nvSpPr>
          <p:cNvPr id="27" name="文本框 26"/>
          <p:cNvSpPr txBox="1"/>
          <p:nvPr/>
        </p:nvSpPr>
        <p:spPr>
          <a:xfrm>
            <a:off x="3437807" y="5520735"/>
            <a:ext cx="2282265" cy="523220"/>
          </a:xfrm>
          <a:prstGeom prst="rect">
            <a:avLst/>
          </a:prstGeom>
          <a:noFill/>
        </p:spPr>
        <p:txBody>
          <a:bodyPr wrap="square" rtlCol="0">
            <a:spAutoFit/>
          </a:bodyPr>
          <a:lstStyle/>
          <a:p>
            <a:pPr algn="ctr"/>
            <a:r>
              <a:rPr kumimoji="1" lang="zh-CN" altLang="en-US" sz="2800" dirty="0" smtClean="0">
                <a:solidFill>
                  <a:schemeClr val="bg1"/>
                </a:solidFill>
                <a:latin typeface="黑体"/>
                <a:ea typeface="黑体"/>
                <a:cs typeface="黑体"/>
              </a:rPr>
              <a:t>灾备和可用</a:t>
            </a:r>
            <a:endParaRPr kumimoji="1" lang="zh-CN" altLang="en-US" sz="2800" dirty="0">
              <a:solidFill>
                <a:schemeClr val="bg1"/>
              </a:solidFill>
              <a:latin typeface="黑体"/>
              <a:ea typeface="黑体"/>
              <a:cs typeface="黑体"/>
            </a:endParaRPr>
          </a:p>
        </p:txBody>
      </p:sp>
      <p:sp>
        <p:nvSpPr>
          <p:cNvPr id="29" name="文本框 28"/>
          <p:cNvSpPr txBox="1"/>
          <p:nvPr/>
        </p:nvSpPr>
        <p:spPr>
          <a:xfrm>
            <a:off x="4258177" y="3578739"/>
            <a:ext cx="751905" cy="369332"/>
          </a:xfrm>
          <a:prstGeom prst="rect">
            <a:avLst/>
          </a:prstGeom>
          <a:solidFill>
            <a:srgbClr val="FCD5B5"/>
          </a:solidFill>
        </p:spPr>
        <p:txBody>
          <a:bodyPr wrap="square" lIns="0" tIns="0" rIns="0" bIns="0" rtlCol="0">
            <a:spAutoFit/>
          </a:bodyPr>
          <a:lstStyle/>
          <a:p>
            <a:r>
              <a:rPr kumimoji="1" lang="zh-CN" altLang="en-US" sz="2400" dirty="0" smtClean="0">
                <a:solidFill>
                  <a:srgbClr val="FF0000"/>
                </a:solidFill>
                <a:latin typeface="黑体"/>
                <a:ea typeface="黑体"/>
                <a:cs typeface="黑体"/>
              </a:rPr>
              <a:t>状态</a:t>
            </a:r>
            <a:endParaRPr kumimoji="1" lang="zh-CN" altLang="en-US" sz="2400" dirty="0">
              <a:solidFill>
                <a:srgbClr val="FF0000"/>
              </a:solidFill>
              <a:latin typeface="黑体"/>
              <a:ea typeface="黑体"/>
              <a:cs typeface="黑体"/>
            </a:endParaRPr>
          </a:p>
        </p:txBody>
      </p:sp>
    </p:spTree>
    <p:extLst>
      <p:ext uri="{BB962C8B-B14F-4D97-AF65-F5344CB8AC3E}">
        <p14:creationId xmlns:p14="http://schemas.microsoft.com/office/powerpoint/2010/main" val="171176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200" b="1" dirty="0" smtClean="0">
                <a:solidFill>
                  <a:schemeClr val="bg1">
                    <a:lumMod val="65000"/>
                  </a:schemeClr>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600" b="1" dirty="0" smtClean="0">
                <a:solidFill>
                  <a:srgbClr val="FF0000"/>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读写比</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一致性</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保持简单</a:t>
            </a:r>
            <a:endParaRPr kumimoji="1" lang="zh-CN" altLang="en-US" sz="3200" b="1" dirty="0" smtClean="0">
              <a:solidFill>
                <a:schemeClr val="bg1">
                  <a:lumMod val="65000"/>
                </a:schemeClr>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573761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20000"/>
              </a:lnSpc>
            </a:pPr>
            <a:r>
              <a:rPr kumimoji="1" lang="zh-CN" altLang="en-US" dirty="0"/>
              <a:t>同步 </a:t>
            </a:r>
            <a:r>
              <a:rPr kumimoji="1" lang="en-US" altLang="zh-CN" dirty="0"/>
              <a:t>or</a:t>
            </a:r>
            <a:r>
              <a:rPr kumimoji="1" lang="zh-CN" altLang="en-US" dirty="0"/>
              <a:t> </a:t>
            </a:r>
            <a:r>
              <a:rPr kumimoji="1" lang="en-US" altLang="en-US" dirty="0"/>
              <a:t>异步 </a:t>
            </a:r>
          </a:p>
          <a:p>
            <a:pPr lvl="1">
              <a:lnSpc>
                <a:spcPct val="120000"/>
              </a:lnSpc>
            </a:pPr>
            <a:r>
              <a:rPr kumimoji="1" lang="zh-CN" altLang="en-US" dirty="0" smtClean="0"/>
              <a:t>安全</a:t>
            </a:r>
            <a:r>
              <a:rPr kumimoji="1" lang="en-US" altLang="zh-CN" dirty="0" smtClean="0"/>
              <a:t> </a:t>
            </a:r>
            <a:r>
              <a:rPr kumimoji="1" lang="en-US" altLang="zh-CN" dirty="0" err="1" smtClean="0"/>
              <a:t>vs</a:t>
            </a:r>
            <a:r>
              <a:rPr kumimoji="1" lang="en-US" altLang="zh-CN" dirty="0" smtClean="0"/>
              <a:t> </a:t>
            </a:r>
            <a:r>
              <a:rPr kumimoji="1" lang="en-US" altLang="en-US" dirty="0"/>
              <a:t> </a:t>
            </a:r>
            <a:r>
              <a:rPr kumimoji="1" lang="en-US" altLang="en-US" dirty="0" smtClean="0"/>
              <a:t>性能和</a:t>
            </a:r>
            <a:r>
              <a:rPr kumimoji="1" lang="zh-CN" altLang="en-US" dirty="0" smtClean="0"/>
              <a:t>体验</a:t>
            </a:r>
            <a:endParaRPr kumimoji="1" lang="en-US" altLang="zh-CN" dirty="0"/>
          </a:p>
          <a:p>
            <a:pPr lvl="1">
              <a:lnSpc>
                <a:spcPct val="120000"/>
              </a:lnSpc>
            </a:pPr>
            <a:r>
              <a:rPr kumimoji="1" lang="zh-CN" altLang="en-US" dirty="0"/>
              <a:t>存储系统的缺省配置能否满足</a:t>
            </a:r>
            <a:r>
              <a:rPr kumimoji="1" lang="zh-CN" altLang="en-US" dirty="0" smtClean="0"/>
              <a:t>需要（</a:t>
            </a:r>
            <a:r>
              <a:rPr kumimoji="1" lang="en-US" altLang="zh-CN" dirty="0" err="1" smtClean="0"/>
              <a:t>redis</a:t>
            </a:r>
            <a:r>
              <a:rPr kumimoji="1" lang="en-US" altLang="en-US" dirty="0" smtClean="0"/>
              <a:t>/</a:t>
            </a:r>
            <a:r>
              <a:rPr kumimoji="1" lang="en-US" altLang="zh-CN" dirty="0" smtClean="0"/>
              <a:t>MQ/</a:t>
            </a:r>
            <a:r>
              <a:rPr kumimoji="1" lang="en-US" altLang="zh-CN" dirty="0" err="1" smtClean="0"/>
              <a:t>kafka</a:t>
            </a:r>
            <a:r>
              <a:rPr kumimoji="1" lang="en-US" altLang="en-US" dirty="0" smtClean="0"/>
              <a:t>）</a:t>
            </a:r>
            <a:r>
              <a:rPr kumimoji="1" lang="en-US" altLang="zh-CN" dirty="0" smtClean="0"/>
              <a:t>?</a:t>
            </a:r>
            <a:endParaRPr kumimoji="1" lang="en-US" altLang="zh-CN" dirty="0"/>
          </a:p>
          <a:p>
            <a:pPr>
              <a:lnSpc>
                <a:spcPct val="120000"/>
              </a:lnSpc>
            </a:pPr>
            <a:r>
              <a:rPr kumimoji="1" lang="zh-CN" altLang="en-US" dirty="0" smtClean="0"/>
              <a:t>本机</a:t>
            </a:r>
            <a:r>
              <a:rPr kumimoji="1" lang="en-US" altLang="zh-CN" dirty="0" smtClean="0"/>
              <a:t> or </a:t>
            </a:r>
            <a:r>
              <a:rPr kumimoji="1" lang="zh-CN" altLang="en-US" dirty="0" smtClean="0"/>
              <a:t>网络</a:t>
            </a:r>
            <a:endParaRPr kumimoji="1" lang="en-US" altLang="zh-CN" dirty="0" smtClean="0"/>
          </a:p>
          <a:p>
            <a:pPr lvl="1">
              <a:lnSpc>
                <a:spcPct val="120000"/>
              </a:lnSpc>
            </a:pPr>
            <a:r>
              <a:rPr kumimoji="1" lang="zh-CN" altLang="en-US" dirty="0" smtClean="0"/>
              <a:t>速度</a:t>
            </a:r>
            <a:r>
              <a:rPr kumimoji="1" lang="en-US" altLang="zh-CN" dirty="0" smtClean="0"/>
              <a:t> </a:t>
            </a:r>
            <a:r>
              <a:rPr kumimoji="1" lang="en-US" altLang="zh-CN" dirty="0" err="1" smtClean="0"/>
              <a:t>vs</a:t>
            </a:r>
            <a:r>
              <a:rPr kumimoji="1" lang="en-US" altLang="zh-CN" dirty="0" smtClean="0"/>
              <a:t> </a:t>
            </a:r>
            <a:r>
              <a:rPr kumimoji="1" lang="zh-CN" altLang="en-US" dirty="0" smtClean="0"/>
              <a:t>安全和复杂</a:t>
            </a:r>
            <a:endParaRPr kumimoji="1" lang="en-US" altLang="zh-CN" dirty="0"/>
          </a:p>
          <a:p>
            <a:pPr>
              <a:lnSpc>
                <a:spcPct val="120000"/>
              </a:lnSpc>
            </a:pPr>
            <a:r>
              <a:rPr kumimoji="1" lang="zh-CN" altLang="en-US" dirty="0" smtClean="0"/>
              <a:t>重建状态</a:t>
            </a:r>
            <a:endParaRPr kumimoji="1" lang="en-US" altLang="zh-CN" dirty="0" smtClean="0"/>
          </a:p>
          <a:p>
            <a:pPr marL="457200" lvl="1" indent="0">
              <a:buNone/>
            </a:pPr>
            <a:endParaRPr kumimoji="1" lang="en-US" altLang="zh-CN" dirty="0" smtClean="0"/>
          </a:p>
        </p:txBody>
      </p:sp>
      <p:sp>
        <p:nvSpPr>
          <p:cNvPr id="3" name="标题 2"/>
          <p:cNvSpPr>
            <a:spLocks noGrp="1"/>
          </p:cNvSpPr>
          <p:nvPr>
            <p:ph type="title"/>
          </p:nvPr>
        </p:nvSpPr>
        <p:spPr/>
        <p:txBody>
          <a:bodyPr/>
          <a:lstStyle/>
          <a:p>
            <a:r>
              <a:rPr kumimoji="1" lang="zh-CN" altLang="en-US" dirty="0" smtClean="0"/>
              <a:t>状态持久化与重建</a:t>
            </a:r>
            <a:endParaRPr kumimoji="1" lang="zh-CN" altLang="en-US" dirty="0"/>
          </a:p>
        </p:txBody>
      </p:sp>
    </p:spTree>
    <p:extLst>
      <p:ext uri="{BB962C8B-B14F-4D97-AF65-F5344CB8AC3E}">
        <p14:creationId xmlns:p14="http://schemas.microsoft.com/office/powerpoint/2010/main" val="14740494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20396"/>
            <a:ext cx="8229600" cy="4661928"/>
          </a:xfrm>
        </p:spPr>
        <p:txBody>
          <a:bodyPr/>
          <a:lstStyle/>
          <a:p>
            <a:pPr>
              <a:lnSpc>
                <a:spcPct val="150000"/>
              </a:lnSpc>
            </a:pPr>
            <a:r>
              <a:rPr kumimoji="1" lang="en-US" altLang="en-US" dirty="0" smtClean="0"/>
              <a:t>目标</a:t>
            </a:r>
            <a:endParaRPr kumimoji="1" lang="en-US" altLang="zh-CN" dirty="0" smtClean="0"/>
          </a:p>
          <a:p>
            <a:pPr lvl="1">
              <a:lnSpc>
                <a:spcPct val="150000"/>
              </a:lnSpc>
            </a:pPr>
            <a:r>
              <a:rPr kumimoji="1" lang="zh-CN" altLang="en-US" dirty="0" smtClean="0"/>
              <a:t>用户通过弹幕实现</a:t>
            </a:r>
            <a:r>
              <a:rPr kumimoji="1" lang="zh-CN" altLang="en-US" dirty="0"/>
              <a:t>跨广告</a:t>
            </a:r>
            <a:r>
              <a:rPr kumimoji="1" lang="zh-CN" altLang="en-US" dirty="0" smtClean="0"/>
              <a:t>互动</a:t>
            </a:r>
            <a:endParaRPr kumimoji="1" lang="en-US" altLang="zh-CN" dirty="0" smtClean="0"/>
          </a:p>
          <a:p>
            <a:pPr>
              <a:lnSpc>
                <a:spcPct val="150000"/>
              </a:lnSpc>
            </a:pPr>
            <a:r>
              <a:rPr kumimoji="1" lang="zh-CN" altLang="en-US" dirty="0" smtClean="0"/>
              <a:t>无法直接用消息推送服务实现</a:t>
            </a:r>
            <a:endParaRPr kumimoji="1" lang="en-US" altLang="zh-CN" dirty="0" smtClean="0"/>
          </a:p>
          <a:p>
            <a:pPr lvl="1">
              <a:lnSpc>
                <a:spcPct val="150000"/>
              </a:lnSpc>
            </a:pPr>
            <a:r>
              <a:rPr kumimoji="1" lang="en-US" altLang="en-US" dirty="0"/>
              <a:t>保存</a:t>
            </a:r>
            <a:r>
              <a:rPr kumimoji="1" lang="en-US" altLang="en-US" dirty="0" smtClean="0"/>
              <a:t>弹幕 (持久化)</a:t>
            </a:r>
            <a:endParaRPr kumimoji="1" lang="en-US" altLang="zh-CN" dirty="0" smtClean="0"/>
          </a:p>
          <a:p>
            <a:pPr lvl="1">
              <a:lnSpc>
                <a:spcPct val="150000"/>
              </a:lnSpc>
            </a:pPr>
            <a:r>
              <a:rPr kumimoji="1" lang="zh-CN" altLang="en-US" dirty="0" smtClean="0"/>
              <a:t>时间长</a:t>
            </a:r>
            <a:r>
              <a:rPr kumimoji="1" lang="en-US" altLang="zh-CN" dirty="0" smtClean="0"/>
              <a:t>(</a:t>
            </a:r>
            <a:r>
              <a:rPr kumimoji="1" lang="zh-CN" altLang="en-US" dirty="0" smtClean="0"/>
              <a:t>重建会话状态</a:t>
            </a:r>
            <a:r>
              <a:rPr kumimoji="1" lang="en-US" altLang="zh-CN" dirty="0" smtClean="0"/>
              <a:t>)</a:t>
            </a:r>
          </a:p>
          <a:p>
            <a:pPr lvl="1">
              <a:lnSpc>
                <a:spcPct val="150000"/>
              </a:lnSpc>
            </a:pPr>
            <a:r>
              <a:rPr kumimoji="1" lang="zh-CN" altLang="en-US" dirty="0" smtClean="0"/>
              <a:t>参与者极多</a:t>
            </a:r>
            <a:r>
              <a:rPr kumimoji="1" lang="en-US" altLang="zh-CN" dirty="0" smtClean="0"/>
              <a:t> (</a:t>
            </a:r>
            <a:r>
              <a:rPr kumimoji="1" lang="en-US" altLang="en-US" dirty="0" smtClean="0"/>
              <a:t>原数据结构不合适</a:t>
            </a:r>
            <a:r>
              <a:rPr kumimoji="1" lang="en-US" altLang="zh-CN" dirty="0" smtClean="0"/>
              <a:t>)</a:t>
            </a:r>
          </a:p>
          <a:p>
            <a:pPr lvl="1">
              <a:lnSpc>
                <a:spcPct val="120000"/>
              </a:lnSpc>
            </a:pPr>
            <a:endParaRPr kumimoji="1" lang="en-US" altLang="zh-CN" sz="2000" dirty="0" smtClean="0"/>
          </a:p>
          <a:p>
            <a:pPr lvl="1">
              <a:lnSpc>
                <a:spcPct val="120000"/>
              </a:lnSpc>
            </a:pPr>
            <a:endParaRPr kumimoji="1" lang="en-US" altLang="zh-CN" sz="2000" dirty="0" smtClean="0"/>
          </a:p>
          <a:p>
            <a:pPr marL="0" indent="0">
              <a:lnSpc>
                <a:spcPct val="100000"/>
              </a:lnSpc>
              <a:buNone/>
            </a:pPr>
            <a:endParaRPr kumimoji="1" lang="en-US" altLang="zh-CN" dirty="0" smtClean="0"/>
          </a:p>
          <a:p>
            <a:pPr marL="457200" lvl="1" indent="0">
              <a:lnSpc>
                <a:spcPct val="100000"/>
              </a:lnSpc>
              <a:buNone/>
            </a:pPr>
            <a:endParaRPr kumimoji="1" lang="en-US" altLang="zh-CN" dirty="0" smtClean="0"/>
          </a:p>
          <a:p>
            <a:pPr lvl="1">
              <a:lnSpc>
                <a:spcPct val="100000"/>
              </a:lnSpc>
            </a:pPr>
            <a:endParaRPr kumimoji="1" lang="en-US" altLang="zh-CN" dirty="0" smtClean="0"/>
          </a:p>
        </p:txBody>
      </p:sp>
      <p:sp>
        <p:nvSpPr>
          <p:cNvPr id="3" name="标题 2"/>
          <p:cNvSpPr>
            <a:spLocks noGrp="1"/>
          </p:cNvSpPr>
          <p:nvPr>
            <p:ph type="title"/>
          </p:nvPr>
        </p:nvSpPr>
        <p:spPr/>
        <p:txBody>
          <a:bodyPr/>
          <a:lstStyle/>
          <a:p>
            <a:r>
              <a:rPr kumimoji="1" lang="zh-CN" altLang="en-US" dirty="0" smtClean="0"/>
              <a:t>弹幕功能</a:t>
            </a:r>
            <a:endParaRPr kumimoji="1" lang="zh-CN" altLang="en-US" dirty="0"/>
          </a:p>
        </p:txBody>
      </p:sp>
      <p:pic>
        <p:nvPicPr>
          <p:cNvPr id="19" name="图片 18"/>
          <p:cNvPicPr>
            <a:picLocks noChangeAspect="1"/>
          </p:cNvPicPr>
          <p:nvPr/>
        </p:nvPicPr>
        <p:blipFill>
          <a:blip r:embed="rId3"/>
          <a:stretch>
            <a:fillRect/>
          </a:stretch>
        </p:blipFill>
        <p:spPr>
          <a:xfrm>
            <a:off x="5774599" y="425513"/>
            <a:ext cx="3103337" cy="3056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33777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20396"/>
            <a:ext cx="8229600" cy="4661928"/>
          </a:xfrm>
        </p:spPr>
        <p:txBody>
          <a:bodyPr>
            <a:normAutofit fontScale="92500" lnSpcReduction="20000"/>
          </a:bodyPr>
          <a:lstStyle/>
          <a:p>
            <a:pPr>
              <a:lnSpc>
                <a:spcPct val="130000"/>
              </a:lnSpc>
            </a:pPr>
            <a:r>
              <a:rPr kumimoji="1" lang="zh-CN" altLang="en-US" dirty="0" smtClean="0"/>
              <a:t>实现额外的弹幕应用</a:t>
            </a:r>
            <a:endParaRPr kumimoji="1" lang="en-US" altLang="en-US" dirty="0" smtClean="0"/>
          </a:p>
          <a:p>
            <a:pPr lvl="1">
              <a:lnSpc>
                <a:spcPct val="130000"/>
              </a:lnSpc>
            </a:pPr>
            <a:r>
              <a:rPr kumimoji="1" lang="en-US" altLang="en-US" dirty="0" smtClean="0"/>
              <a:t>弹幕应用负责持久化</a:t>
            </a:r>
            <a:endParaRPr kumimoji="1" lang="en-US" altLang="en-US" dirty="0"/>
          </a:p>
          <a:p>
            <a:pPr lvl="1">
              <a:lnSpc>
                <a:spcPct val="130000"/>
              </a:lnSpc>
            </a:pPr>
            <a:r>
              <a:rPr kumimoji="1" lang="en-US" altLang="en-US" sz="3000" dirty="0" smtClean="0">
                <a:solidFill>
                  <a:srgbClr val="FF0000"/>
                </a:solidFill>
              </a:rPr>
              <a:t>本机异步批量</a:t>
            </a:r>
          </a:p>
          <a:p>
            <a:pPr lvl="1">
              <a:lnSpc>
                <a:spcPct val="130000"/>
              </a:lnSpc>
            </a:pPr>
            <a:r>
              <a:rPr kumimoji="1" lang="en-US" altLang="en-US" sz="3000" dirty="0" smtClean="0">
                <a:solidFill>
                  <a:srgbClr val="FF0000"/>
                </a:solidFill>
              </a:rPr>
              <a:t>定时网络备份</a:t>
            </a:r>
          </a:p>
          <a:p>
            <a:pPr lvl="1">
              <a:lnSpc>
                <a:spcPct val="130000"/>
              </a:lnSpc>
            </a:pPr>
            <a:r>
              <a:rPr kumimoji="1" lang="en-US" altLang="en-US" dirty="0" smtClean="0"/>
              <a:t>用消息推送服务实现通信</a:t>
            </a:r>
            <a:endParaRPr kumimoji="1" lang="en-US" altLang="en-US" dirty="0"/>
          </a:p>
          <a:p>
            <a:pPr>
              <a:lnSpc>
                <a:spcPct val="130000"/>
              </a:lnSpc>
            </a:pPr>
            <a:r>
              <a:rPr kumimoji="1" lang="en-US" altLang="en-US" dirty="0" smtClean="0"/>
              <a:t>消息推送服务升级</a:t>
            </a:r>
          </a:p>
          <a:p>
            <a:pPr lvl="1">
              <a:lnSpc>
                <a:spcPct val="130000"/>
              </a:lnSpc>
            </a:pPr>
            <a:r>
              <a:rPr kumimoji="1" lang="zh-CN" altLang="en-US" dirty="0" smtClean="0"/>
              <a:t>数据结构 </a:t>
            </a:r>
            <a:r>
              <a:rPr kumimoji="1" lang="en-US" altLang="zh-CN" dirty="0" err="1" smtClean="0"/>
              <a:t>CopyOnWriteSet</a:t>
            </a:r>
            <a:r>
              <a:rPr kumimoji="1" lang="zh-CN" altLang="en-US" dirty="0" smtClean="0"/>
              <a:t> </a:t>
            </a:r>
            <a:r>
              <a:rPr kumimoji="1" lang="en-US" altLang="zh-CN" dirty="0" smtClean="0"/>
              <a:t>-&gt;</a:t>
            </a:r>
            <a:r>
              <a:rPr kumimoji="1" lang="zh-CN" altLang="en-US" dirty="0" smtClean="0"/>
              <a:t> </a:t>
            </a:r>
            <a:r>
              <a:rPr kumimoji="1" lang="en-US" altLang="zh-CN" dirty="0" err="1" smtClean="0"/>
              <a:t>ConcurrentHashSet</a:t>
            </a:r>
            <a:endParaRPr kumimoji="1" lang="en-US" altLang="zh-CN" dirty="0" smtClean="0"/>
          </a:p>
          <a:p>
            <a:pPr lvl="1">
              <a:lnSpc>
                <a:spcPct val="130000"/>
              </a:lnSpc>
            </a:pPr>
            <a:r>
              <a:rPr kumimoji="1" lang="zh-CN" altLang="en-US" dirty="0" smtClean="0"/>
              <a:t>单机吞吐量</a:t>
            </a:r>
            <a:r>
              <a:rPr kumimoji="1" lang="en-US" altLang="zh-CN" dirty="0" smtClean="0"/>
              <a:t> &gt; 10</a:t>
            </a:r>
            <a:r>
              <a:rPr kumimoji="1" lang="zh-CN" altLang="en-US" dirty="0" smtClean="0"/>
              <a:t>万</a:t>
            </a:r>
            <a:r>
              <a:rPr kumimoji="1" lang="en-US" altLang="zh-CN" dirty="0" smtClean="0"/>
              <a:t> QPS</a:t>
            </a:r>
          </a:p>
          <a:p>
            <a:pPr>
              <a:lnSpc>
                <a:spcPct val="130000"/>
              </a:lnSpc>
            </a:pPr>
            <a:r>
              <a:rPr kumimoji="1" lang="zh-CN" altLang="en-US" dirty="0" smtClean="0"/>
              <a:t>支持重建会话状态</a:t>
            </a:r>
            <a:endParaRPr kumimoji="1" lang="en-US" altLang="zh-CN" dirty="0" smtClean="0"/>
          </a:p>
          <a:p>
            <a:pPr lvl="1">
              <a:lnSpc>
                <a:spcPct val="120000"/>
              </a:lnSpc>
            </a:pPr>
            <a:endParaRPr kumimoji="1" lang="en-US" altLang="en-US" dirty="0"/>
          </a:p>
          <a:p>
            <a:pPr lvl="1">
              <a:lnSpc>
                <a:spcPct val="120000"/>
              </a:lnSpc>
            </a:pPr>
            <a:endParaRPr kumimoji="1" lang="en-US" altLang="en-US" dirty="0" smtClean="0"/>
          </a:p>
        </p:txBody>
      </p:sp>
      <p:sp>
        <p:nvSpPr>
          <p:cNvPr id="3" name="标题 2"/>
          <p:cNvSpPr>
            <a:spLocks noGrp="1"/>
          </p:cNvSpPr>
          <p:nvPr>
            <p:ph type="title"/>
          </p:nvPr>
        </p:nvSpPr>
        <p:spPr/>
        <p:txBody>
          <a:bodyPr/>
          <a:lstStyle/>
          <a:p>
            <a:r>
              <a:rPr kumimoji="1" lang="zh-CN" altLang="en-US" dirty="0" smtClean="0"/>
              <a:t>弹幕解决方案</a:t>
            </a:r>
            <a:endParaRPr kumimoji="1" lang="zh-CN" altLang="en-US" dirty="0"/>
          </a:p>
        </p:txBody>
      </p:sp>
      <p:sp>
        <p:nvSpPr>
          <p:cNvPr id="7" name="矩形 6"/>
          <p:cNvSpPr/>
          <p:nvPr/>
        </p:nvSpPr>
        <p:spPr>
          <a:xfrm>
            <a:off x="4753876" y="2742761"/>
            <a:ext cx="1521011" cy="50229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dirty="0" smtClean="0">
                <a:solidFill>
                  <a:schemeClr val="accent1"/>
                </a:solidFill>
                <a:latin typeface="黑体"/>
                <a:ea typeface="黑体"/>
                <a:cs typeface="黑体"/>
              </a:rPr>
              <a:t>消息服务</a:t>
            </a:r>
            <a:r>
              <a:rPr kumimoji="1" lang="en-US" altLang="zh-CN" dirty="0" smtClean="0">
                <a:solidFill>
                  <a:schemeClr val="accent1"/>
                </a:solidFill>
                <a:latin typeface="黑体"/>
                <a:ea typeface="黑体"/>
                <a:cs typeface="黑体"/>
              </a:rPr>
              <a:t> V2</a:t>
            </a:r>
            <a:endParaRPr kumimoji="1" lang="zh-CN" altLang="en-US" dirty="0">
              <a:solidFill>
                <a:schemeClr val="accent1"/>
              </a:solidFill>
              <a:latin typeface="黑体"/>
              <a:ea typeface="黑体"/>
              <a:cs typeface="黑体"/>
            </a:endParaRPr>
          </a:p>
        </p:txBody>
      </p:sp>
      <p:sp>
        <p:nvSpPr>
          <p:cNvPr id="8" name="矩形 7"/>
          <p:cNvSpPr/>
          <p:nvPr/>
        </p:nvSpPr>
        <p:spPr>
          <a:xfrm>
            <a:off x="4753876" y="1271196"/>
            <a:ext cx="1521011" cy="49601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dirty="0" smtClean="0">
                <a:solidFill>
                  <a:schemeClr val="accent1"/>
                </a:solidFill>
                <a:latin typeface="黑体"/>
                <a:ea typeface="黑体"/>
                <a:cs typeface="黑体"/>
              </a:rPr>
              <a:t>弹幕应用</a:t>
            </a:r>
            <a:endParaRPr kumimoji="1" lang="zh-CN" altLang="en-US" dirty="0">
              <a:solidFill>
                <a:schemeClr val="accent1"/>
              </a:solidFill>
              <a:latin typeface="黑体"/>
              <a:ea typeface="黑体"/>
              <a:cs typeface="黑体"/>
            </a:endParaRPr>
          </a:p>
        </p:txBody>
      </p:sp>
      <p:sp>
        <p:nvSpPr>
          <p:cNvPr id="9" name="上下箭头 8"/>
          <p:cNvSpPr/>
          <p:nvPr/>
        </p:nvSpPr>
        <p:spPr>
          <a:xfrm>
            <a:off x="5314170" y="1821604"/>
            <a:ext cx="373529" cy="921157"/>
          </a:xfrm>
          <a:prstGeom prst="upDownArrow">
            <a:avLst/>
          </a:prstGeom>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10" name="上下箭头 9"/>
          <p:cNvSpPr/>
          <p:nvPr/>
        </p:nvSpPr>
        <p:spPr>
          <a:xfrm rot="5400000">
            <a:off x="6679417" y="942865"/>
            <a:ext cx="373529" cy="1157192"/>
          </a:xfrm>
          <a:prstGeom prst="upDownArrow">
            <a:avLst/>
          </a:prstGeom>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11" name="罐形 10"/>
          <p:cNvSpPr/>
          <p:nvPr/>
        </p:nvSpPr>
        <p:spPr>
          <a:xfrm>
            <a:off x="7444778" y="1271196"/>
            <a:ext cx="1434353" cy="496013"/>
          </a:xfrm>
          <a:prstGeom prst="can">
            <a:avLst/>
          </a:prstGeom>
          <a:ln/>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dirty="0" smtClean="0">
                <a:solidFill>
                  <a:schemeClr val="accent1"/>
                </a:solidFill>
                <a:latin typeface="黑体"/>
                <a:ea typeface="黑体"/>
                <a:cs typeface="黑体"/>
              </a:rPr>
              <a:t>存储</a:t>
            </a:r>
            <a:endParaRPr kumimoji="1" lang="en-US" altLang="zh-CN" dirty="0" smtClean="0">
              <a:solidFill>
                <a:schemeClr val="accent1"/>
              </a:solidFill>
              <a:latin typeface="黑体"/>
              <a:ea typeface="黑体"/>
              <a:cs typeface="黑体"/>
            </a:endParaRPr>
          </a:p>
        </p:txBody>
      </p:sp>
      <p:sp>
        <p:nvSpPr>
          <p:cNvPr id="4" name="文本框 3"/>
          <p:cNvSpPr txBox="1"/>
          <p:nvPr/>
        </p:nvSpPr>
        <p:spPr>
          <a:xfrm>
            <a:off x="6416078" y="927264"/>
            <a:ext cx="1028700" cy="369332"/>
          </a:xfrm>
          <a:prstGeom prst="rect">
            <a:avLst/>
          </a:prstGeom>
          <a:noFill/>
        </p:spPr>
        <p:txBody>
          <a:bodyPr wrap="square" rtlCol="0">
            <a:spAutoFit/>
          </a:bodyPr>
          <a:lstStyle/>
          <a:p>
            <a:r>
              <a:rPr kumimoji="1" lang="zh-CN" altLang="en-US" dirty="0" smtClean="0">
                <a:solidFill>
                  <a:schemeClr val="bg1">
                    <a:lumMod val="50000"/>
                  </a:schemeClr>
                </a:solidFill>
                <a:latin typeface="黑体"/>
                <a:ea typeface="黑体"/>
                <a:cs typeface="黑体"/>
              </a:rPr>
              <a:t>持久化</a:t>
            </a:r>
            <a:endParaRPr kumimoji="1" lang="zh-CN" altLang="en-US" dirty="0">
              <a:solidFill>
                <a:schemeClr val="bg1">
                  <a:lumMod val="50000"/>
                </a:schemeClr>
              </a:solidFill>
              <a:latin typeface="黑体"/>
              <a:ea typeface="黑体"/>
              <a:cs typeface="黑体"/>
            </a:endParaRPr>
          </a:p>
        </p:txBody>
      </p:sp>
      <p:sp>
        <p:nvSpPr>
          <p:cNvPr id="18" name="文本框 17"/>
          <p:cNvSpPr txBox="1"/>
          <p:nvPr/>
        </p:nvSpPr>
        <p:spPr>
          <a:xfrm>
            <a:off x="5633534" y="2095664"/>
            <a:ext cx="1224465" cy="369332"/>
          </a:xfrm>
          <a:prstGeom prst="rect">
            <a:avLst/>
          </a:prstGeom>
          <a:noFill/>
        </p:spPr>
        <p:txBody>
          <a:bodyPr wrap="square" rtlCol="0">
            <a:spAutoFit/>
          </a:bodyPr>
          <a:lstStyle/>
          <a:p>
            <a:r>
              <a:rPr kumimoji="1" lang="zh-CN" altLang="en-US" dirty="0" smtClean="0">
                <a:solidFill>
                  <a:schemeClr val="bg1">
                    <a:lumMod val="50000"/>
                  </a:schemeClr>
                </a:solidFill>
                <a:latin typeface="黑体"/>
                <a:ea typeface="黑体"/>
                <a:cs typeface="黑体"/>
              </a:rPr>
              <a:t>推送弹幕</a:t>
            </a:r>
            <a:endParaRPr kumimoji="1" lang="zh-CN" altLang="en-US" dirty="0">
              <a:solidFill>
                <a:schemeClr val="bg1">
                  <a:lumMod val="50000"/>
                </a:schemeClr>
              </a:solidFill>
              <a:latin typeface="黑体"/>
              <a:ea typeface="黑体"/>
              <a:cs typeface="黑体"/>
            </a:endParaRPr>
          </a:p>
        </p:txBody>
      </p:sp>
    </p:spTree>
    <p:extLst>
      <p:ext uri="{BB962C8B-B14F-4D97-AF65-F5344CB8AC3E}">
        <p14:creationId xmlns:p14="http://schemas.microsoft.com/office/powerpoint/2010/main" val="35533777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云形 15"/>
          <p:cNvSpPr/>
          <p:nvPr/>
        </p:nvSpPr>
        <p:spPr>
          <a:xfrm>
            <a:off x="2901225" y="1156448"/>
            <a:ext cx="3433836" cy="1284941"/>
          </a:xfrm>
          <a:prstGeom prst="cloud">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3" name="标题 2"/>
          <p:cNvSpPr>
            <a:spLocks noGrp="1"/>
          </p:cNvSpPr>
          <p:nvPr>
            <p:ph type="title"/>
          </p:nvPr>
        </p:nvSpPr>
        <p:spPr/>
        <p:txBody>
          <a:bodyPr/>
          <a:lstStyle/>
          <a:p>
            <a:r>
              <a:rPr kumimoji="1" lang="zh-CN" altLang="en-US" dirty="0" smtClean="0"/>
              <a:t>重建会话</a:t>
            </a:r>
            <a:endParaRPr kumimoji="1" lang="zh-CN" altLang="en-US" dirty="0"/>
          </a:p>
        </p:txBody>
      </p:sp>
      <p:pic>
        <p:nvPicPr>
          <p:cNvPr id="14" name="图片 13" descr="1427441055_female1-1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318" y="3384590"/>
            <a:ext cx="1007036" cy="1007036"/>
          </a:xfrm>
          <a:prstGeom prst="rect">
            <a:avLst/>
          </a:prstGeom>
        </p:spPr>
      </p:pic>
      <p:pic>
        <p:nvPicPr>
          <p:cNvPr id="15" name="图片 14" descr="1427441049_boy-1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9" y="3384590"/>
            <a:ext cx="1007036" cy="1007036"/>
          </a:xfrm>
          <a:prstGeom prst="rect">
            <a:avLst/>
          </a:prstGeom>
        </p:spPr>
      </p:pic>
      <p:cxnSp>
        <p:nvCxnSpPr>
          <p:cNvPr id="19" name="直线箭头连接符 18"/>
          <p:cNvCxnSpPr/>
          <p:nvPr/>
        </p:nvCxnSpPr>
        <p:spPr>
          <a:xfrm>
            <a:off x="1195295" y="3675529"/>
            <a:ext cx="14642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线箭头连接符 19"/>
          <p:cNvCxnSpPr/>
          <p:nvPr/>
        </p:nvCxnSpPr>
        <p:spPr>
          <a:xfrm flipV="1">
            <a:off x="4721413" y="2049275"/>
            <a:ext cx="0" cy="1335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直线箭头连接符 24"/>
          <p:cNvCxnSpPr/>
          <p:nvPr/>
        </p:nvCxnSpPr>
        <p:spPr>
          <a:xfrm flipH="1">
            <a:off x="1195295" y="4168588"/>
            <a:ext cx="14642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线箭头连接符 25"/>
          <p:cNvCxnSpPr/>
          <p:nvPr/>
        </p:nvCxnSpPr>
        <p:spPr>
          <a:xfrm flipH="1">
            <a:off x="6442636" y="3902635"/>
            <a:ext cx="14642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肘形连接符 36"/>
          <p:cNvCxnSpPr/>
          <p:nvPr/>
        </p:nvCxnSpPr>
        <p:spPr>
          <a:xfrm>
            <a:off x="522942" y="4586941"/>
            <a:ext cx="7948706" cy="1404471"/>
          </a:xfrm>
          <a:prstGeom prst="bentConnector3">
            <a:avLst>
              <a:gd name="adj1" fmla="val 188"/>
            </a:avLst>
          </a:prstGeom>
        </p:spPr>
        <p:style>
          <a:lnRef idx="2">
            <a:schemeClr val="accent1"/>
          </a:lnRef>
          <a:fillRef idx="0">
            <a:schemeClr val="accent1"/>
          </a:fillRef>
          <a:effectRef idx="1">
            <a:schemeClr val="accent1"/>
          </a:effectRef>
          <a:fontRef idx="minor">
            <a:schemeClr val="tx1"/>
          </a:fontRef>
        </p:style>
      </p:cxnSp>
      <p:cxnSp>
        <p:nvCxnSpPr>
          <p:cNvPr id="40" name="直线箭头连接符 39"/>
          <p:cNvCxnSpPr/>
          <p:nvPr/>
        </p:nvCxnSpPr>
        <p:spPr>
          <a:xfrm flipV="1">
            <a:off x="8471648" y="4586941"/>
            <a:ext cx="0" cy="1404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文本框 43"/>
          <p:cNvSpPr txBox="1"/>
          <p:nvPr/>
        </p:nvSpPr>
        <p:spPr>
          <a:xfrm>
            <a:off x="6442636" y="3341452"/>
            <a:ext cx="1822824" cy="369332"/>
          </a:xfrm>
          <a:prstGeom prst="rect">
            <a:avLst/>
          </a:prstGeom>
          <a:noFill/>
        </p:spPr>
        <p:txBody>
          <a:bodyPr wrap="square" rtlCol="0">
            <a:spAutoFit/>
          </a:bodyPr>
          <a:lstStyle/>
          <a:p>
            <a:r>
              <a:rPr kumimoji="1" lang="zh-CN" altLang="en-US" dirty="0" smtClean="0">
                <a:latin typeface="黑体"/>
                <a:ea typeface="黑体"/>
                <a:cs typeface="黑体"/>
              </a:rPr>
              <a:t>指定</a:t>
            </a:r>
            <a:r>
              <a:rPr kumimoji="1" lang="en-US" altLang="zh-CN" dirty="0" smtClean="0">
                <a:latin typeface="黑体"/>
                <a:ea typeface="黑体"/>
                <a:cs typeface="黑体"/>
              </a:rPr>
              <a:t>server</a:t>
            </a:r>
            <a:endParaRPr kumimoji="1" lang="zh-CN" altLang="en-US" dirty="0">
              <a:latin typeface="黑体"/>
              <a:ea typeface="黑体"/>
              <a:cs typeface="黑体"/>
            </a:endParaRPr>
          </a:p>
        </p:txBody>
      </p:sp>
      <p:sp>
        <p:nvSpPr>
          <p:cNvPr id="45" name="文本框 44"/>
          <p:cNvSpPr txBox="1"/>
          <p:nvPr/>
        </p:nvSpPr>
        <p:spPr>
          <a:xfrm>
            <a:off x="4978400" y="2315889"/>
            <a:ext cx="3287060" cy="646331"/>
          </a:xfrm>
          <a:prstGeom prst="rect">
            <a:avLst/>
          </a:prstGeom>
          <a:noFill/>
        </p:spPr>
        <p:txBody>
          <a:bodyPr wrap="square" rtlCol="0">
            <a:spAutoFit/>
          </a:bodyPr>
          <a:lstStyle/>
          <a:p>
            <a:r>
              <a:rPr kumimoji="1" lang="zh-CN" altLang="en-US" dirty="0" smtClean="0">
                <a:solidFill>
                  <a:srgbClr val="0000FF"/>
                </a:solidFill>
                <a:latin typeface="黑体"/>
                <a:ea typeface="黑体"/>
                <a:cs typeface="黑体"/>
              </a:rPr>
              <a:t>依次找寻第一个可用</a:t>
            </a:r>
            <a:r>
              <a:rPr kumimoji="1" lang="en-US" altLang="zh-CN" dirty="0" smtClean="0">
                <a:solidFill>
                  <a:srgbClr val="0000FF"/>
                </a:solidFill>
                <a:latin typeface="黑体"/>
                <a:ea typeface="黑体"/>
                <a:cs typeface="黑体"/>
              </a:rPr>
              <a:t>server</a:t>
            </a:r>
          </a:p>
          <a:p>
            <a:r>
              <a:rPr kumimoji="1" lang="en-US" altLang="en-US" dirty="0" smtClean="0">
                <a:latin typeface="黑体"/>
                <a:ea typeface="黑体"/>
                <a:cs typeface="黑体"/>
              </a:rPr>
              <a:t>加入</a:t>
            </a:r>
            <a:r>
              <a:rPr kumimoji="1" lang="zh-CN" altLang="en-US" dirty="0" smtClean="0">
                <a:latin typeface="黑体"/>
                <a:ea typeface="黑体"/>
                <a:cs typeface="黑体"/>
              </a:rPr>
              <a:t>或重建</a:t>
            </a:r>
            <a:r>
              <a:rPr kumimoji="1" lang="en-US" altLang="en-US" dirty="0" smtClean="0">
                <a:latin typeface="黑体"/>
                <a:ea typeface="黑体"/>
                <a:cs typeface="黑体"/>
              </a:rPr>
              <a:t>会话</a:t>
            </a:r>
            <a:endParaRPr kumimoji="1" lang="zh-CN" altLang="en-US" dirty="0">
              <a:latin typeface="黑体"/>
              <a:ea typeface="黑体"/>
              <a:cs typeface="黑体"/>
            </a:endParaRPr>
          </a:p>
        </p:txBody>
      </p:sp>
      <p:sp>
        <p:nvSpPr>
          <p:cNvPr id="31" name="矩形 30"/>
          <p:cNvSpPr/>
          <p:nvPr/>
        </p:nvSpPr>
        <p:spPr>
          <a:xfrm>
            <a:off x="3406376" y="2962220"/>
            <a:ext cx="2678278" cy="2496863"/>
          </a:xfrm>
          <a:prstGeom prst="rect">
            <a:avLst/>
          </a:prstGeom>
          <a:ln w="9525" cmpd="sng"/>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32" name="环形箭头 31"/>
          <p:cNvSpPr/>
          <p:nvPr/>
        </p:nvSpPr>
        <p:spPr>
          <a:xfrm rot="6114868">
            <a:off x="3693497" y="3089704"/>
            <a:ext cx="2159618" cy="2162294"/>
          </a:xfrm>
          <a:prstGeom prst="circularArrow">
            <a:avLst>
              <a:gd name="adj1" fmla="val 6614"/>
              <a:gd name="adj2" fmla="val 957215"/>
              <a:gd name="adj3" fmla="val 19935682"/>
              <a:gd name="adj4" fmla="val 21516152"/>
              <a:gd name="adj5" fmla="val 7326"/>
            </a:avLst>
          </a:prstGeom>
          <a:ln w="1905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solidFill>
                <a:schemeClr val="tx1"/>
              </a:solidFill>
            </a:endParaRPr>
          </a:p>
        </p:txBody>
      </p:sp>
      <p:sp>
        <p:nvSpPr>
          <p:cNvPr id="33" name="矩形 32"/>
          <p:cNvSpPr/>
          <p:nvPr/>
        </p:nvSpPr>
        <p:spPr>
          <a:xfrm>
            <a:off x="5147750" y="3163919"/>
            <a:ext cx="551512" cy="359022"/>
          </a:xfrm>
          <a:prstGeom prst="rect">
            <a:avLst/>
          </a:prstGeom>
          <a:solidFill>
            <a:srgbClr val="5FA137"/>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smtClean="0"/>
              <a:t>2</a:t>
            </a:r>
            <a:endParaRPr kumimoji="1" lang="zh-CN" altLang="en-US" sz="1400" dirty="0"/>
          </a:p>
        </p:txBody>
      </p:sp>
      <p:sp>
        <p:nvSpPr>
          <p:cNvPr id="34" name="矩形 33"/>
          <p:cNvSpPr/>
          <p:nvPr/>
        </p:nvSpPr>
        <p:spPr>
          <a:xfrm>
            <a:off x="3589075" y="3976562"/>
            <a:ext cx="561575" cy="369182"/>
          </a:xfrm>
          <a:prstGeom prst="rect">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a:t>1</a:t>
            </a:r>
            <a:endParaRPr kumimoji="1" lang="zh-CN" altLang="en-US" sz="1400" dirty="0"/>
          </a:p>
        </p:txBody>
      </p:sp>
      <p:sp>
        <p:nvSpPr>
          <p:cNvPr id="35" name="矩形 34"/>
          <p:cNvSpPr/>
          <p:nvPr/>
        </p:nvSpPr>
        <p:spPr>
          <a:xfrm>
            <a:off x="5147750" y="4628557"/>
            <a:ext cx="558896" cy="373437"/>
          </a:xfrm>
          <a:prstGeom prst="rect">
            <a:avLst/>
          </a:prstGeom>
          <a:solidFill>
            <a:srgbClr val="FCB508"/>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a:t>3</a:t>
            </a:r>
            <a:endParaRPr kumimoji="1" lang="zh-CN" altLang="en-US" sz="1400" dirty="0"/>
          </a:p>
        </p:txBody>
      </p:sp>
      <p:sp>
        <p:nvSpPr>
          <p:cNvPr id="36" name="文本框 35"/>
          <p:cNvSpPr txBox="1"/>
          <p:nvPr/>
        </p:nvSpPr>
        <p:spPr>
          <a:xfrm>
            <a:off x="4337051" y="5101590"/>
            <a:ext cx="937179" cy="369332"/>
          </a:xfrm>
          <a:prstGeom prst="rect">
            <a:avLst/>
          </a:prstGeom>
          <a:noFill/>
          <a:ln>
            <a:noFill/>
          </a:ln>
        </p:spPr>
        <p:txBody>
          <a:bodyPr wrap="square" rtlCol="0">
            <a:spAutoFit/>
          </a:bodyPr>
          <a:lstStyle/>
          <a:p>
            <a:r>
              <a:rPr kumimoji="1" lang="en-US" altLang="en-US" dirty="0">
                <a:solidFill>
                  <a:srgbClr val="3366FF"/>
                </a:solidFill>
                <a:latin typeface="黑体"/>
                <a:ea typeface="黑体"/>
                <a:cs typeface="黑体"/>
              </a:rPr>
              <a:t>路由</a:t>
            </a:r>
            <a:r>
              <a:rPr kumimoji="1" lang="zh-CN" altLang="en-US" dirty="0">
                <a:solidFill>
                  <a:srgbClr val="3366FF"/>
                </a:solidFill>
                <a:latin typeface="黑体"/>
                <a:ea typeface="黑体"/>
                <a:cs typeface="黑体"/>
              </a:rPr>
              <a:t>层</a:t>
            </a:r>
            <a:endParaRPr kumimoji="1" lang="zh-CN" altLang="en-US" dirty="0">
              <a:solidFill>
                <a:srgbClr val="0000FF"/>
              </a:solidFill>
            </a:endParaRPr>
          </a:p>
        </p:txBody>
      </p:sp>
      <p:sp>
        <p:nvSpPr>
          <p:cNvPr id="38" name="文本框 37"/>
          <p:cNvSpPr txBox="1"/>
          <p:nvPr/>
        </p:nvSpPr>
        <p:spPr>
          <a:xfrm>
            <a:off x="4117396" y="3896379"/>
            <a:ext cx="1581866" cy="307777"/>
          </a:xfrm>
          <a:prstGeom prst="rect">
            <a:avLst/>
          </a:prstGeom>
          <a:noFill/>
          <a:ln>
            <a:noFill/>
          </a:ln>
        </p:spPr>
        <p:txBody>
          <a:bodyPr wrap="square" rtlCol="0">
            <a:spAutoFit/>
          </a:bodyPr>
          <a:lstStyle/>
          <a:p>
            <a:r>
              <a:rPr kumimoji="1" lang="zh-CN" altLang="en-US" sz="1400" dirty="0" smtClean="0">
                <a:solidFill>
                  <a:schemeClr val="bg1">
                    <a:lumMod val="65000"/>
                  </a:schemeClr>
                </a:solidFill>
                <a:latin typeface="微软雅黑"/>
                <a:ea typeface="微软雅黑"/>
                <a:cs typeface="微软雅黑"/>
              </a:rPr>
              <a:t>一致性哈希环</a:t>
            </a:r>
            <a:endParaRPr kumimoji="1" lang="zh-CN" altLang="en-US" sz="1400" dirty="0">
              <a:solidFill>
                <a:schemeClr val="bg1">
                  <a:lumMod val="65000"/>
                </a:schemeClr>
              </a:solidFill>
              <a:latin typeface="微软雅黑"/>
              <a:ea typeface="微软雅黑"/>
              <a:cs typeface="微软雅黑"/>
            </a:endParaRPr>
          </a:p>
        </p:txBody>
      </p:sp>
      <p:sp>
        <p:nvSpPr>
          <p:cNvPr id="39" name="矩形 38"/>
          <p:cNvSpPr/>
          <p:nvPr/>
        </p:nvSpPr>
        <p:spPr>
          <a:xfrm>
            <a:off x="5464722" y="3976562"/>
            <a:ext cx="561575" cy="369182"/>
          </a:xfrm>
          <a:prstGeom prst="rect">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a:t>1</a:t>
            </a:r>
            <a:endParaRPr kumimoji="1" lang="zh-CN" altLang="en-US" sz="1400" dirty="0"/>
          </a:p>
        </p:txBody>
      </p:sp>
      <p:sp>
        <p:nvSpPr>
          <p:cNvPr id="46" name="矩形 45"/>
          <p:cNvSpPr/>
          <p:nvPr/>
        </p:nvSpPr>
        <p:spPr>
          <a:xfrm>
            <a:off x="3841640" y="4628557"/>
            <a:ext cx="551512" cy="359022"/>
          </a:xfrm>
          <a:prstGeom prst="rect">
            <a:avLst/>
          </a:prstGeom>
          <a:solidFill>
            <a:srgbClr val="5FA137"/>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smtClean="0"/>
              <a:t>2</a:t>
            </a:r>
            <a:endParaRPr kumimoji="1" lang="zh-CN" altLang="en-US" sz="1400" dirty="0"/>
          </a:p>
        </p:txBody>
      </p:sp>
      <p:sp>
        <p:nvSpPr>
          <p:cNvPr id="47" name="矩形 46"/>
          <p:cNvSpPr/>
          <p:nvPr/>
        </p:nvSpPr>
        <p:spPr>
          <a:xfrm>
            <a:off x="3834256" y="3149504"/>
            <a:ext cx="558896" cy="373437"/>
          </a:xfrm>
          <a:prstGeom prst="rect">
            <a:avLst/>
          </a:prstGeom>
          <a:solidFill>
            <a:srgbClr val="FCB508"/>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a:t>3</a:t>
            </a:r>
            <a:endParaRPr kumimoji="1" lang="zh-CN" altLang="en-US" sz="1400" dirty="0"/>
          </a:p>
        </p:txBody>
      </p:sp>
      <p:sp>
        <p:nvSpPr>
          <p:cNvPr id="48" name="矩形 47"/>
          <p:cNvSpPr/>
          <p:nvPr/>
        </p:nvSpPr>
        <p:spPr>
          <a:xfrm>
            <a:off x="4276053" y="1492357"/>
            <a:ext cx="840484" cy="498915"/>
          </a:xfrm>
          <a:prstGeom prst="rect">
            <a:avLst/>
          </a:prstGeom>
          <a:solidFill>
            <a:srgbClr val="5FA137"/>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smtClean="0"/>
              <a:t>2</a:t>
            </a:r>
            <a:endParaRPr kumimoji="1" lang="zh-CN" altLang="en-US" sz="1400" dirty="0"/>
          </a:p>
        </p:txBody>
      </p:sp>
      <p:sp>
        <p:nvSpPr>
          <p:cNvPr id="49" name="矩形 48"/>
          <p:cNvSpPr/>
          <p:nvPr/>
        </p:nvSpPr>
        <p:spPr>
          <a:xfrm>
            <a:off x="3368382" y="1492357"/>
            <a:ext cx="840484" cy="498915"/>
          </a:xfrm>
          <a:prstGeom prst="rect">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zh-CN" altLang="zh-CN" sz="1400" dirty="0" smtClean="0"/>
              <a:t>1</a:t>
            </a:r>
            <a:endParaRPr kumimoji="1" lang="zh-CN" altLang="en-US" sz="1400" dirty="0"/>
          </a:p>
        </p:txBody>
      </p:sp>
      <p:sp>
        <p:nvSpPr>
          <p:cNvPr id="50" name="矩形 49"/>
          <p:cNvSpPr/>
          <p:nvPr/>
        </p:nvSpPr>
        <p:spPr>
          <a:xfrm>
            <a:off x="5183724" y="1492357"/>
            <a:ext cx="840484" cy="498915"/>
          </a:xfrm>
          <a:prstGeom prst="rect">
            <a:avLst/>
          </a:prstGeom>
          <a:solidFill>
            <a:srgbClr val="FCB508"/>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1400" dirty="0" smtClean="0"/>
              <a:t>3</a:t>
            </a:r>
            <a:endParaRPr kumimoji="1" lang="zh-CN" altLang="en-US" sz="1400" dirty="0"/>
          </a:p>
        </p:txBody>
      </p:sp>
    </p:spTree>
    <p:extLst>
      <p:ext uri="{BB962C8B-B14F-4D97-AF65-F5344CB8AC3E}">
        <p14:creationId xmlns:p14="http://schemas.microsoft.com/office/powerpoint/2010/main" val="23814393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200" b="1" dirty="0" smtClean="0">
                <a:solidFill>
                  <a:schemeClr val="bg1">
                    <a:lumMod val="65000"/>
                  </a:schemeClr>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zh-CN" altLang="en-US" sz="3600" b="1" dirty="0" smtClean="0">
                <a:solidFill>
                  <a:srgbClr val="FF0000"/>
                </a:solidFill>
              </a:rPr>
              <a:t> 读写比</a:t>
            </a:r>
            <a:endParaRPr kumimoji="1" lang="en-US" altLang="zh-CN" sz="3600" b="1" dirty="0" smtClean="0">
              <a:solidFill>
                <a:srgbClr val="FF0000"/>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一致性</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保持简单</a:t>
            </a:r>
            <a:endParaRPr kumimoji="1" lang="zh-CN" altLang="en-US" sz="3200" b="1" dirty="0" smtClean="0">
              <a:solidFill>
                <a:schemeClr val="bg1">
                  <a:lumMod val="65000"/>
                </a:schemeClr>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5737610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kumimoji="1" lang="zh-CN" altLang="en-US" dirty="0"/>
              <a:t>只读状态</a:t>
            </a:r>
            <a:endParaRPr kumimoji="1" lang="en-US" altLang="zh-CN" dirty="0"/>
          </a:p>
          <a:p>
            <a:pPr lvl="1"/>
            <a:r>
              <a:rPr kumimoji="1" lang="zh-CN" altLang="en-US" dirty="0"/>
              <a:t>复制到内存</a:t>
            </a:r>
            <a:r>
              <a:rPr kumimoji="1" lang="en-US" altLang="zh-CN" dirty="0"/>
              <a:t>/</a:t>
            </a:r>
            <a:r>
              <a:rPr kumimoji="1" lang="zh-CN" altLang="en-US" dirty="0"/>
              <a:t>机房中</a:t>
            </a:r>
            <a:endParaRPr kumimoji="1" lang="en-US" altLang="zh-CN" dirty="0"/>
          </a:p>
          <a:p>
            <a:r>
              <a:rPr kumimoji="1" lang="zh-CN" altLang="en-US" dirty="0"/>
              <a:t>读写比</a:t>
            </a:r>
            <a:r>
              <a:rPr kumimoji="1" lang="en-US" altLang="zh-CN" dirty="0"/>
              <a:t>&gt;100</a:t>
            </a:r>
            <a:r>
              <a:rPr kumimoji="1" lang="zh-CN" altLang="en-US" dirty="0"/>
              <a:t> </a:t>
            </a:r>
            <a:r>
              <a:rPr kumimoji="1" lang="zh-CN" altLang="en-US" dirty="0" smtClean="0"/>
              <a:t>缓存</a:t>
            </a:r>
            <a:endParaRPr kumimoji="1" lang="en-US" altLang="zh-CN" dirty="0"/>
          </a:p>
          <a:p>
            <a:pPr lvl="1"/>
            <a:r>
              <a:rPr kumimoji="1" lang="en-US" altLang="en-US" dirty="0" smtClean="0"/>
              <a:t>写</a:t>
            </a:r>
            <a:r>
              <a:rPr kumimoji="1" lang="zh-CN" altLang="en-US" dirty="0" smtClean="0"/>
              <a:t>者</a:t>
            </a:r>
            <a:r>
              <a:rPr kumimoji="1" lang="zh-CN" altLang="en-US" dirty="0"/>
              <a:t>更新 </a:t>
            </a:r>
            <a:r>
              <a:rPr kumimoji="1" lang="en-US" altLang="zh-CN" dirty="0" err="1"/>
              <a:t>vs</a:t>
            </a:r>
            <a:r>
              <a:rPr kumimoji="1" lang="zh-CN" altLang="en-US" dirty="0"/>
              <a:t> </a:t>
            </a:r>
            <a:r>
              <a:rPr kumimoji="1" lang="zh-CN" altLang="en-US" dirty="0" smtClean="0"/>
              <a:t>读者</a:t>
            </a:r>
            <a:r>
              <a:rPr kumimoji="1" lang="zh-CN" altLang="en-US" dirty="0"/>
              <a:t>更新</a:t>
            </a:r>
            <a:endParaRPr kumimoji="1" lang="en-US" altLang="zh-CN" dirty="0"/>
          </a:p>
          <a:p>
            <a:r>
              <a:rPr kumimoji="1" lang="zh-CN" altLang="en-US" dirty="0"/>
              <a:t>读写比</a:t>
            </a:r>
            <a:r>
              <a:rPr kumimoji="1" lang="en-US" altLang="zh-CN" dirty="0"/>
              <a:t>&lt;0.01</a:t>
            </a:r>
            <a:r>
              <a:rPr kumimoji="1" lang="zh-CN" altLang="en-US" dirty="0"/>
              <a:t> </a:t>
            </a:r>
            <a:endParaRPr kumimoji="1" lang="en-US" altLang="zh-CN" dirty="0"/>
          </a:p>
          <a:p>
            <a:pPr lvl="1"/>
            <a:r>
              <a:rPr kumimoji="1" lang="zh-CN" altLang="en-US" dirty="0"/>
              <a:t>可容忍时考虑写归并</a:t>
            </a:r>
          </a:p>
          <a:p>
            <a:pPr>
              <a:lnSpc>
                <a:spcPct val="150000"/>
              </a:lnSpc>
            </a:pPr>
            <a:endParaRPr kumimoji="1" lang="en-US" altLang="zh-CN" dirty="0" smtClean="0"/>
          </a:p>
          <a:p>
            <a:pPr marL="457200" lvl="1" indent="0">
              <a:buNone/>
            </a:pPr>
            <a:endParaRPr kumimoji="1" lang="en-US" altLang="zh-CN" dirty="0" smtClean="0"/>
          </a:p>
        </p:txBody>
      </p:sp>
      <p:sp>
        <p:nvSpPr>
          <p:cNvPr id="3" name="标题 2"/>
          <p:cNvSpPr>
            <a:spLocks noGrp="1"/>
          </p:cNvSpPr>
          <p:nvPr>
            <p:ph type="title"/>
          </p:nvPr>
        </p:nvSpPr>
        <p:spPr/>
        <p:txBody>
          <a:bodyPr/>
          <a:lstStyle/>
          <a:p>
            <a:r>
              <a:rPr kumimoji="1" lang="zh-CN" altLang="en-US" dirty="0" smtClean="0"/>
              <a:t>读写比</a:t>
            </a:r>
            <a:endParaRPr kumimoji="1" lang="zh-CN" altLang="en-US" dirty="0"/>
          </a:p>
        </p:txBody>
      </p:sp>
    </p:spTree>
    <p:extLst>
      <p:ext uri="{BB962C8B-B14F-4D97-AF65-F5344CB8AC3E}">
        <p14:creationId xmlns:p14="http://schemas.microsoft.com/office/powerpoint/2010/main" val="1311511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r>
              <a:rPr kumimoji="1" lang="en-US" altLang="en-US" dirty="0" smtClean="0"/>
              <a:t>目标 </a:t>
            </a:r>
          </a:p>
          <a:p>
            <a:pPr lvl="1"/>
            <a:r>
              <a:rPr kumimoji="1" lang="en-US" altLang="en-US" dirty="0" smtClean="0"/>
              <a:t>支持单选项每秒几千次投票</a:t>
            </a:r>
          </a:p>
          <a:p>
            <a:r>
              <a:rPr kumimoji="1" lang="zh-CN" altLang="en-US" dirty="0" smtClean="0"/>
              <a:t>是否使用</a:t>
            </a:r>
            <a:r>
              <a:rPr kumimoji="1" lang="en-US" altLang="zh-CN" dirty="0" err="1" smtClean="0"/>
              <a:t>NoSQL</a:t>
            </a:r>
            <a:r>
              <a:rPr kumimoji="1" lang="en-US" altLang="zh-CN" dirty="0" smtClean="0"/>
              <a:t>?</a:t>
            </a:r>
            <a:r>
              <a:rPr kumimoji="1" lang="zh-CN" altLang="en-US" dirty="0" smtClean="0"/>
              <a:t> </a:t>
            </a:r>
            <a:endParaRPr kumimoji="1" lang="en-US" altLang="zh-CN" dirty="0" smtClean="0"/>
          </a:p>
          <a:p>
            <a:r>
              <a:rPr kumimoji="1" lang="zh-CN" altLang="en-US" dirty="0" smtClean="0"/>
              <a:t>投票包含两个状态</a:t>
            </a:r>
            <a:endParaRPr kumimoji="1" lang="en-US" altLang="zh-CN" dirty="0" smtClean="0"/>
          </a:p>
          <a:p>
            <a:pPr lvl="1"/>
            <a:r>
              <a:rPr kumimoji="1" lang="zh-CN" altLang="en-US" dirty="0" smtClean="0"/>
              <a:t>选项描述信息变化很少</a:t>
            </a:r>
            <a:endParaRPr kumimoji="1" lang="en-US" altLang="zh-CN" dirty="0" smtClean="0"/>
          </a:p>
          <a:p>
            <a:pPr lvl="1"/>
            <a:r>
              <a:rPr kumimoji="1" lang="zh-CN" altLang="en-US" dirty="0" smtClean="0"/>
              <a:t>选项投票数是个自增变量</a:t>
            </a:r>
            <a:endParaRPr kumimoji="1" lang="en-US" altLang="en-US" dirty="0" smtClean="0"/>
          </a:p>
        </p:txBody>
      </p:sp>
      <p:sp>
        <p:nvSpPr>
          <p:cNvPr id="3" name="标题 2"/>
          <p:cNvSpPr>
            <a:spLocks noGrp="1"/>
          </p:cNvSpPr>
          <p:nvPr>
            <p:ph type="title"/>
          </p:nvPr>
        </p:nvSpPr>
        <p:spPr/>
        <p:txBody>
          <a:bodyPr/>
          <a:lstStyle/>
          <a:p>
            <a:r>
              <a:rPr kumimoji="1" lang="zh-CN" altLang="en-US" dirty="0" smtClean="0"/>
              <a:t>投票功能</a:t>
            </a:r>
            <a:endParaRPr kumimoji="1" lang="zh-CN" altLang="en-US" dirty="0"/>
          </a:p>
        </p:txBody>
      </p:sp>
      <p:pic>
        <p:nvPicPr>
          <p:cNvPr id="5" name="图片 4" descr="52c0f9599dfec.png_n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650" y="425513"/>
            <a:ext cx="3333750" cy="258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80969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无标题.png"/>
          <p:cNvPicPr>
            <a:picLocks/>
          </p:cNvPicPr>
          <p:nvPr/>
        </p:nvPicPr>
        <p:blipFill>
          <a:blip r:embed="rId3">
            <a:extLst>
              <a:ext uri="{28A0092B-C50C-407E-A947-70E740481C1C}">
                <a14:useLocalDpi xmlns:a14="http://schemas.microsoft.com/office/drawing/2010/main" val="0"/>
              </a:ext>
            </a:extLst>
          </a:blip>
          <a:stretch>
            <a:fillRect/>
          </a:stretch>
        </p:blipFill>
        <p:spPr>
          <a:xfrm>
            <a:off x="640266" y="821902"/>
            <a:ext cx="3517200" cy="3747600"/>
          </a:xfrm>
          <a:prstGeom prst="rect">
            <a:avLst/>
          </a:prstGeom>
        </p:spPr>
      </p:pic>
      <p:sp>
        <p:nvSpPr>
          <p:cNvPr id="5" name="矩形 4"/>
          <p:cNvSpPr/>
          <p:nvPr/>
        </p:nvSpPr>
        <p:spPr>
          <a:xfrm>
            <a:off x="2107817" y="2328342"/>
            <a:ext cx="972838" cy="2972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6" name="文本框 5"/>
          <p:cNvSpPr txBox="1"/>
          <p:nvPr/>
        </p:nvSpPr>
        <p:spPr>
          <a:xfrm>
            <a:off x="2094316" y="1891370"/>
            <a:ext cx="1797047" cy="461665"/>
          </a:xfrm>
          <a:prstGeom prst="rect">
            <a:avLst/>
          </a:prstGeom>
          <a:noFill/>
        </p:spPr>
        <p:txBody>
          <a:bodyPr wrap="square" rtlCol="0">
            <a:spAutoFit/>
          </a:bodyPr>
          <a:lstStyle/>
          <a:p>
            <a:r>
              <a:rPr kumimoji="1" lang="en-US" altLang="zh-CN" sz="2400" dirty="0" smtClean="0">
                <a:solidFill>
                  <a:srgbClr val="FF0000"/>
                </a:solidFill>
              </a:rPr>
              <a:t>122,000,000</a:t>
            </a:r>
            <a:endParaRPr kumimoji="1" lang="zh-CN" altLang="en-US" sz="2400" dirty="0">
              <a:solidFill>
                <a:srgbClr val="FF0000"/>
              </a:solidFill>
            </a:endParaRPr>
          </a:p>
        </p:txBody>
      </p:sp>
      <p:pic>
        <p:nvPicPr>
          <p:cNvPr id="7" name="图片 6"/>
          <p:cNvPicPr>
            <a:picLocks noChangeAspect="1"/>
          </p:cNvPicPr>
          <p:nvPr/>
        </p:nvPicPr>
        <p:blipFill>
          <a:blip r:embed="rId4"/>
          <a:stretch>
            <a:fillRect/>
          </a:stretch>
        </p:blipFill>
        <p:spPr>
          <a:xfrm>
            <a:off x="4860457" y="821902"/>
            <a:ext cx="3517900" cy="3746500"/>
          </a:xfrm>
          <a:prstGeom prst="rect">
            <a:avLst/>
          </a:prstGeom>
        </p:spPr>
      </p:pic>
      <p:sp>
        <p:nvSpPr>
          <p:cNvPr id="10" name="矩形 9"/>
          <p:cNvSpPr/>
          <p:nvPr/>
        </p:nvSpPr>
        <p:spPr>
          <a:xfrm>
            <a:off x="5454978" y="2328342"/>
            <a:ext cx="972838" cy="2972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1" name="文本框 10"/>
          <p:cNvSpPr txBox="1"/>
          <p:nvPr/>
        </p:nvSpPr>
        <p:spPr>
          <a:xfrm>
            <a:off x="5509037" y="1891370"/>
            <a:ext cx="1797047" cy="461665"/>
          </a:xfrm>
          <a:prstGeom prst="rect">
            <a:avLst/>
          </a:prstGeom>
          <a:noFill/>
        </p:spPr>
        <p:txBody>
          <a:bodyPr wrap="square" rtlCol="0">
            <a:spAutoFit/>
          </a:bodyPr>
          <a:lstStyle/>
          <a:p>
            <a:r>
              <a:rPr kumimoji="1" lang="en-US" altLang="zh-CN" sz="2400" dirty="0" smtClean="0">
                <a:solidFill>
                  <a:srgbClr val="FF0000"/>
                </a:solidFill>
              </a:rPr>
              <a:t>224,000,000</a:t>
            </a:r>
            <a:endParaRPr kumimoji="1" lang="zh-CN" altLang="en-US" sz="2400" dirty="0">
              <a:solidFill>
                <a:srgbClr val="FF0000"/>
              </a:solidFill>
            </a:endParaRPr>
          </a:p>
        </p:txBody>
      </p:sp>
      <p:sp>
        <p:nvSpPr>
          <p:cNvPr id="15" name="矩形 14"/>
          <p:cNvSpPr/>
          <p:nvPr/>
        </p:nvSpPr>
        <p:spPr>
          <a:xfrm>
            <a:off x="682934" y="5243127"/>
            <a:ext cx="3647152" cy="923330"/>
          </a:xfrm>
          <a:prstGeom prst="rect">
            <a:avLst/>
          </a:prstGeom>
          <a:noFill/>
          <a:scene3d>
            <a:camera prst="orthographicFront">
              <a:rot lat="0" lon="0" rev="1200000"/>
            </a:camera>
            <a:lightRig rig="threePt" dir="t"/>
          </a:scene3d>
        </p:spPr>
        <p:txBody>
          <a:bodyPr wrap="non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琥珀"/>
                <a:ea typeface="华文琥珀"/>
                <a:cs typeface="华文琥珀"/>
              </a:rPr>
              <a:t>全民可扩展</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琥珀"/>
              <a:ea typeface="华文琥珀"/>
              <a:cs typeface="华文琥珀"/>
            </a:endParaRPr>
          </a:p>
        </p:txBody>
      </p:sp>
      <p:sp>
        <p:nvSpPr>
          <p:cNvPr id="17" name="矩形 16"/>
          <p:cNvSpPr/>
          <p:nvPr/>
        </p:nvSpPr>
        <p:spPr>
          <a:xfrm>
            <a:off x="4526610" y="5011132"/>
            <a:ext cx="3647152" cy="923330"/>
          </a:xfrm>
          <a:prstGeom prst="rect">
            <a:avLst/>
          </a:prstGeom>
          <a:noFill/>
          <a:scene3d>
            <a:camera prst="orthographicFront">
              <a:rot lat="0" lon="0" rev="1200000"/>
            </a:camera>
            <a:lightRig rig="threePt" dir="t"/>
          </a:scene3d>
        </p:spPr>
        <p:txBody>
          <a:bodyPr wrap="non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琥珀"/>
                <a:ea typeface="华文琥珀"/>
                <a:cs typeface="华文琥珀"/>
              </a:rPr>
              <a:t>天天高可用</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琥珀"/>
              <a:ea typeface="华文琥珀"/>
              <a:cs typeface="华文琥珀"/>
            </a:endParaRPr>
          </a:p>
        </p:txBody>
      </p:sp>
    </p:spTree>
    <p:extLst>
      <p:ext uri="{BB962C8B-B14F-4D97-AF65-F5344CB8AC3E}">
        <p14:creationId xmlns:p14="http://schemas.microsoft.com/office/powerpoint/2010/main" val="3861078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实现投票</a:t>
            </a:r>
            <a:endParaRPr kumimoji="1" lang="zh-CN" altLang="en-US" dirty="0"/>
          </a:p>
        </p:txBody>
      </p:sp>
      <p:grpSp>
        <p:nvGrpSpPr>
          <p:cNvPr id="24" name="组 23"/>
          <p:cNvGrpSpPr/>
          <p:nvPr/>
        </p:nvGrpSpPr>
        <p:grpSpPr>
          <a:xfrm>
            <a:off x="462074" y="1311213"/>
            <a:ext cx="8149365" cy="4019177"/>
            <a:chOff x="520498" y="1852705"/>
            <a:chExt cx="8149365" cy="4019177"/>
          </a:xfrm>
        </p:grpSpPr>
        <p:sp>
          <p:nvSpPr>
            <p:cNvPr id="5" name="矩形 4"/>
            <p:cNvSpPr/>
            <p:nvPr/>
          </p:nvSpPr>
          <p:spPr>
            <a:xfrm>
              <a:off x="520498" y="1852705"/>
              <a:ext cx="8149365" cy="4019177"/>
            </a:xfrm>
            <a:prstGeom prst="rect">
              <a:avLst/>
            </a:prstGeom>
            <a:ln w="28575" cmpd="sng">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sz="3200">
                <a:ln w="19050" cmpd="sng">
                  <a:solidFill>
                    <a:srgbClr val="000000"/>
                  </a:solidFill>
                </a:ln>
                <a:solidFill>
                  <a:schemeClr val="tx1"/>
                </a:solidFill>
              </a:endParaRPr>
            </a:p>
          </p:txBody>
        </p:sp>
        <p:sp>
          <p:nvSpPr>
            <p:cNvPr id="6" name="矩形 5"/>
            <p:cNvSpPr/>
            <p:nvPr/>
          </p:nvSpPr>
          <p:spPr>
            <a:xfrm>
              <a:off x="4135633" y="2083564"/>
              <a:ext cx="2488890" cy="3629118"/>
            </a:xfrm>
            <a:prstGeom prst="rect">
              <a:avLst/>
            </a:prstGeom>
            <a:solidFill>
              <a:schemeClr val="bg1">
                <a:lumMod val="85000"/>
              </a:schemeClr>
            </a:solidFill>
            <a:ln w="12700" cmpd="sng">
              <a:solidFill>
                <a:schemeClr val="accent1"/>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2000" dirty="0">
                <a:solidFill>
                  <a:srgbClr val="FF0000"/>
                </a:solidFill>
                <a:latin typeface="Calibri"/>
                <a:cs typeface="Calibri"/>
              </a:endParaRPr>
            </a:p>
          </p:txBody>
        </p:sp>
        <p:sp>
          <p:nvSpPr>
            <p:cNvPr id="7" name="矩形 6"/>
            <p:cNvSpPr/>
            <p:nvPr/>
          </p:nvSpPr>
          <p:spPr>
            <a:xfrm>
              <a:off x="4536757" y="2537602"/>
              <a:ext cx="1708170" cy="783200"/>
            </a:xfrm>
            <a:prstGeom prst="rect">
              <a:avLst/>
            </a:prstGeom>
            <a:noFill/>
            <a:ln w="9525" cmpd="sng">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2000" dirty="0" err="1" smtClean="0">
                  <a:solidFill>
                    <a:schemeClr val="tx1"/>
                  </a:solidFill>
                </a:rPr>
                <a:t>VoteFetcher</a:t>
              </a:r>
              <a:endParaRPr kumimoji="1" lang="zh-CN" altLang="en-US" sz="2000" dirty="0">
                <a:solidFill>
                  <a:schemeClr val="tx1"/>
                </a:solidFill>
              </a:endParaRPr>
            </a:p>
          </p:txBody>
        </p:sp>
        <p:sp>
          <p:nvSpPr>
            <p:cNvPr id="8" name="矩形 7"/>
            <p:cNvSpPr/>
            <p:nvPr/>
          </p:nvSpPr>
          <p:spPr>
            <a:xfrm>
              <a:off x="4536757" y="4048649"/>
              <a:ext cx="1708170" cy="697310"/>
            </a:xfrm>
            <a:prstGeom prst="rect">
              <a:avLst/>
            </a:prstGeom>
            <a:noFill/>
            <a:ln w="9525" cmpd="sng">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en-US" altLang="zh-CN" sz="2000" dirty="0" err="1" smtClean="0">
                  <a:solidFill>
                    <a:schemeClr val="tx1"/>
                  </a:solidFill>
                </a:rPr>
                <a:t>VoteWriter</a:t>
              </a:r>
              <a:endParaRPr kumimoji="1" lang="zh-CN" altLang="en-US" sz="2000" dirty="0">
                <a:solidFill>
                  <a:schemeClr val="tx1"/>
                </a:solidFill>
              </a:endParaRPr>
            </a:p>
          </p:txBody>
        </p:sp>
        <p:sp>
          <p:nvSpPr>
            <p:cNvPr id="9" name="环形箭头 8"/>
            <p:cNvSpPr/>
            <p:nvPr/>
          </p:nvSpPr>
          <p:spPr>
            <a:xfrm rot="16200000">
              <a:off x="4405919" y="4826447"/>
              <a:ext cx="393656" cy="435651"/>
            </a:xfrm>
            <a:prstGeom prst="circularArrow">
              <a:avLst>
                <a:gd name="adj1" fmla="val 0"/>
                <a:gd name="adj2" fmla="val 957215"/>
                <a:gd name="adj3" fmla="val 20190931"/>
                <a:gd name="adj4" fmla="val 1115746"/>
                <a:gd name="adj5" fmla="val 7326"/>
              </a:avLst>
            </a:prstGeom>
            <a:ln w="1905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2800">
                <a:solidFill>
                  <a:srgbClr val="000000"/>
                </a:solidFill>
              </a:endParaRPr>
            </a:p>
          </p:txBody>
        </p:sp>
        <p:sp>
          <p:nvSpPr>
            <p:cNvPr id="10" name="文本框 9"/>
            <p:cNvSpPr txBox="1"/>
            <p:nvPr/>
          </p:nvSpPr>
          <p:spPr>
            <a:xfrm>
              <a:off x="4662884" y="4849076"/>
              <a:ext cx="1980620" cy="369332"/>
            </a:xfrm>
            <a:prstGeom prst="rect">
              <a:avLst/>
            </a:prstGeom>
            <a:noFill/>
            <a:ln>
              <a:noFill/>
            </a:ln>
          </p:spPr>
          <p:txBody>
            <a:bodyPr wrap="square" rtlCol="0">
              <a:spAutoFit/>
            </a:bodyPr>
            <a:lstStyle/>
            <a:p>
              <a:pPr algn="ctr"/>
              <a:r>
                <a:rPr kumimoji="1" lang="en-US" altLang="zh-CN" dirty="0">
                  <a:solidFill>
                    <a:schemeClr val="accent6">
                      <a:lumMod val="75000"/>
                    </a:schemeClr>
                  </a:solidFill>
                  <a:latin typeface="微软雅黑"/>
                  <a:ea typeface="微软雅黑"/>
                  <a:cs typeface="微软雅黑"/>
                </a:rPr>
                <a:t>4</a:t>
              </a:r>
              <a:r>
                <a:rPr kumimoji="1" lang="en-US" altLang="zh-CN" dirty="0" smtClean="0">
                  <a:solidFill>
                    <a:schemeClr val="accent6">
                      <a:lumMod val="75000"/>
                    </a:schemeClr>
                  </a:solidFill>
                  <a:latin typeface="微软雅黑"/>
                  <a:ea typeface="微软雅黑"/>
                  <a:cs typeface="微软雅黑"/>
                </a:rPr>
                <a:t>.</a:t>
              </a:r>
              <a:r>
                <a:rPr kumimoji="1" lang="zh-CN" altLang="en-US" dirty="0" smtClean="0">
                  <a:solidFill>
                    <a:schemeClr val="accent6">
                      <a:lumMod val="75000"/>
                    </a:schemeClr>
                  </a:solidFill>
                  <a:latin typeface="微软雅黑"/>
                  <a:ea typeface="微软雅黑"/>
                  <a:cs typeface="微软雅黑"/>
                </a:rPr>
                <a:t> </a:t>
              </a:r>
              <a:r>
                <a:rPr kumimoji="1" lang="zh-CN" altLang="en-US" dirty="0" smtClean="0">
                  <a:latin typeface="微软雅黑"/>
                  <a:ea typeface="微软雅黑"/>
                  <a:cs typeface="微软雅黑"/>
                </a:rPr>
                <a:t>内存</a:t>
              </a:r>
              <a:r>
                <a:rPr kumimoji="1" lang="en-US" altLang="zh-CN" dirty="0" smtClean="0">
                  <a:latin typeface="微软雅黑"/>
                  <a:ea typeface="微软雅黑"/>
                  <a:cs typeface="微软雅黑"/>
                </a:rPr>
                <a:t>CAS</a:t>
              </a:r>
              <a:r>
                <a:rPr kumimoji="1" lang="zh-CN" altLang="en-US" dirty="0" smtClean="0">
                  <a:latin typeface="微软雅黑"/>
                  <a:ea typeface="微软雅黑"/>
                  <a:cs typeface="微软雅黑"/>
                </a:rPr>
                <a:t>自增</a:t>
              </a:r>
              <a:endParaRPr kumimoji="1" lang="en-US" altLang="zh-CN" dirty="0" smtClean="0">
                <a:latin typeface="微软雅黑"/>
                <a:ea typeface="微软雅黑"/>
                <a:cs typeface="微软雅黑"/>
              </a:endParaRPr>
            </a:p>
          </p:txBody>
        </p:sp>
        <p:cxnSp>
          <p:nvCxnSpPr>
            <p:cNvPr id="11" name="直线箭头连接符 10"/>
            <p:cNvCxnSpPr>
              <a:stCxn id="8" idx="0"/>
              <a:endCxn id="7" idx="2"/>
            </p:cNvCxnSpPr>
            <p:nvPr/>
          </p:nvCxnSpPr>
          <p:spPr>
            <a:xfrm flipV="1">
              <a:off x="5390843" y="3320802"/>
              <a:ext cx="0" cy="727847"/>
            </a:xfrm>
            <a:prstGeom prst="straightConnector1">
              <a:avLst/>
            </a:prstGeom>
            <a:ln w="12700" cmpd="sng">
              <a:solidFill>
                <a:schemeClr val="accent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7063910" y="3520368"/>
              <a:ext cx="1447313" cy="504341"/>
            </a:xfrm>
            <a:prstGeom prst="rect">
              <a:avLst/>
            </a:prstGeom>
            <a:noFill/>
            <a:ln w="9525" cmpd="sng">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kumimoji="1" lang="zh-CN" altLang="en-US" sz="2000" dirty="0" smtClean="0">
                  <a:solidFill>
                    <a:srgbClr val="FF0000"/>
                  </a:solidFill>
                  <a:latin typeface="黑体"/>
                  <a:ea typeface="黑体"/>
                  <a:cs typeface="黑体"/>
                </a:rPr>
                <a:t>客户端</a:t>
              </a:r>
              <a:endParaRPr kumimoji="1" lang="zh-CN" altLang="en-US" sz="2000" dirty="0">
                <a:solidFill>
                  <a:srgbClr val="FF0000"/>
                </a:solidFill>
                <a:latin typeface="黑体"/>
                <a:ea typeface="黑体"/>
                <a:cs typeface="黑体"/>
              </a:endParaRPr>
            </a:p>
          </p:txBody>
        </p:sp>
        <p:sp>
          <p:nvSpPr>
            <p:cNvPr id="13" name="文本框 12"/>
            <p:cNvSpPr txBox="1"/>
            <p:nvPr/>
          </p:nvSpPr>
          <p:spPr>
            <a:xfrm>
              <a:off x="4831409" y="3677165"/>
              <a:ext cx="1980620" cy="369332"/>
            </a:xfrm>
            <a:prstGeom prst="rect">
              <a:avLst/>
            </a:prstGeom>
            <a:noFill/>
            <a:ln>
              <a:noFill/>
            </a:ln>
          </p:spPr>
          <p:txBody>
            <a:bodyPr wrap="square" rtlCol="0">
              <a:spAutoFit/>
            </a:bodyPr>
            <a:lstStyle/>
            <a:p>
              <a:pPr algn="ctr"/>
              <a:r>
                <a:rPr kumimoji="1" lang="en-US" altLang="zh-CN" dirty="0">
                  <a:solidFill>
                    <a:schemeClr val="accent6">
                      <a:lumMod val="75000"/>
                    </a:schemeClr>
                  </a:solidFill>
                  <a:latin typeface="微软雅黑"/>
                  <a:ea typeface="微软雅黑"/>
                  <a:cs typeface="微软雅黑"/>
                </a:rPr>
                <a:t>3</a:t>
              </a:r>
              <a:r>
                <a:rPr kumimoji="1" lang="en-US" altLang="zh-CN" dirty="0" smtClean="0">
                  <a:solidFill>
                    <a:schemeClr val="accent6">
                      <a:lumMod val="75000"/>
                    </a:schemeClr>
                  </a:solidFill>
                  <a:latin typeface="微软雅黑"/>
                  <a:ea typeface="微软雅黑"/>
                  <a:cs typeface="微软雅黑"/>
                </a:rPr>
                <a:t>.</a:t>
              </a:r>
              <a:r>
                <a:rPr kumimoji="1" lang="zh-CN" altLang="en-US" dirty="0" smtClean="0">
                  <a:solidFill>
                    <a:schemeClr val="accent6">
                      <a:lumMod val="75000"/>
                    </a:schemeClr>
                  </a:solidFill>
                  <a:latin typeface="微软雅黑"/>
                  <a:ea typeface="微软雅黑"/>
                  <a:cs typeface="微软雅黑"/>
                </a:rPr>
                <a:t> </a:t>
              </a:r>
              <a:r>
                <a:rPr kumimoji="1" lang="zh-CN" altLang="en-US" dirty="0" smtClean="0">
                  <a:latin typeface="微软雅黑"/>
                  <a:ea typeface="微软雅黑"/>
                  <a:cs typeface="微软雅黑"/>
                </a:rPr>
                <a:t>校验</a:t>
              </a:r>
              <a:endParaRPr kumimoji="1" lang="en-US" altLang="zh-CN" dirty="0" smtClean="0">
                <a:latin typeface="微软雅黑"/>
                <a:ea typeface="微软雅黑"/>
                <a:cs typeface="微软雅黑"/>
              </a:endParaRPr>
            </a:p>
          </p:txBody>
        </p:sp>
        <p:sp>
          <p:nvSpPr>
            <p:cNvPr id="14" name="文本框 13"/>
            <p:cNvSpPr txBox="1"/>
            <p:nvPr/>
          </p:nvSpPr>
          <p:spPr>
            <a:xfrm>
              <a:off x="6253507" y="2515584"/>
              <a:ext cx="1980620" cy="369332"/>
            </a:xfrm>
            <a:prstGeom prst="rect">
              <a:avLst/>
            </a:prstGeom>
            <a:noFill/>
            <a:ln>
              <a:noFill/>
            </a:ln>
          </p:spPr>
          <p:txBody>
            <a:bodyPr wrap="square" rtlCol="0">
              <a:spAutoFit/>
            </a:bodyPr>
            <a:lstStyle/>
            <a:p>
              <a:pPr algn="ctr"/>
              <a:r>
                <a:rPr kumimoji="1" lang="en-US" altLang="zh-CN" dirty="0">
                  <a:solidFill>
                    <a:schemeClr val="accent6">
                      <a:lumMod val="75000"/>
                    </a:schemeClr>
                  </a:solidFill>
                  <a:latin typeface="微软雅黑"/>
                  <a:ea typeface="微软雅黑"/>
                  <a:cs typeface="微软雅黑"/>
                </a:rPr>
                <a:t>1</a:t>
              </a:r>
              <a:r>
                <a:rPr kumimoji="1" lang="en-US" altLang="zh-CN" dirty="0" smtClean="0">
                  <a:solidFill>
                    <a:schemeClr val="accent6">
                      <a:lumMod val="75000"/>
                    </a:schemeClr>
                  </a:solidFill>
                  <a:latin typeface="微软雅黑"/>
                  <a:ea typeface="微软雅黑"/>
                  <a:cs typeface="微软雅黑"/>
                </a:rPr>
                <a:t>.</a:t>
              </a:r>
              <a:r>
                <a:rPr kumimoji="1" lang="zh-CN" altLang="en-US" dirty="0" smtClean="0">
                  <a:solidFill>
                    <a:schemeClr val="accent6">
                      <a:lumMod val="75000"/>
                    </a:schemeClr>
                  </a:solidFill>
                  <a:latin typeface="微软雅黑"/>
                  <a:ea typeface="微软雅黑"/>
                  <a:cs typeface="微软雅黑"/>
                </a:rPr>
                <a:t> </a:t>
              </a:r>
              <a:r>
                <a:rPr kumimoji="1" lang="en-US" altLang="zh-CN" dirty="0" smtClean="0">
                  <a:solidFill>
                    <a:srgbClr val="4F6228"/>
                  </a:solidFill>
                  <a:latin typeface="微软雅黑"/>
                  <a:ea typeface="微软雅黑"/>
                  <a:cs typeface="微软雅黑"/>
                </a:rPr>
                <a:t>read</a:t>
              </a:r>
            </a:p>
          </p:txBody>
        </p:sp>
        <p:cxnSp>
          <p:nvCxnSpPr>
            <p:cNvPr id="15" name="肘形连接符 14"/>
            <p:cNvCxnSpPr>
              <a:stCxn id="12" idx="2"/>
              <a:endCxn id="8" idx="3"/>
            </p:cNvCxnSpPr>
            <p:nvPr/>
          </p:nvCxnSpPr>
          <p:spPr>
            <a:xfrm rot="5400000">
              <a:off x="6829951" y="3439686"/>
              <a:ext cx="372595" cy="1542641"/>
            </a:xfrm>
            <a:prstGeom prst="bentConnector2">
              <a:avLst/>
            </a:prstGeom>
            <a:ln w="9525" cmpd="sng">
              <a:solidFill>
                <a:srgbClr val="4F81B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文本框 15"/>
            <p:cNvSpPr txBox="1"/>
            <p:nvPr/>
          </p:nvSpPr>
          <p:spPr>
            <a:xfrm>
              <a:off x="6253507" y="4538555"/>
              <a:ext cx="1980620" cy="369332"/>
            </a:xfrm>
            <a:prstGeom prst="rect">
              <a:avLst/>
            </a:prstGeom>
            <a:noFill/>
            <a:ln>
              <a:noFill/>
            </a:ln>
          </p:spPr>
          <p:txBody>
            <a:bodyPr wrap="square" rtlCol="0">
              <a:spAutoFit/>
            </a:bodyPr>
            <a:lstStyle/>
            <a:p>
              <a:pPr algn="ctr"/>
              <a:r>
                <a:rPr kumimoji="1" lang="en-US" altLang="zh-CN" dirty="0">
                  <a:solidFill>
                    <a:schemeClr val="accent6">
                      <a:lumMod val="75000"/>
                    </a:schemeClr>
                  </a:solidFill>
                  <a:latin typeface="微软雅黑"/>
                  <a:ea typeface="微软雅黑"/>
                  <a:cs typeface="微软雅黑"/>
                </a:rPr>
                <a:t>2</a:t>
              </a:r>
              <a:r>
                <a:rPr kumimoji="1" lang="en-US" altLang="zh-CN" dirty="0" smtClean="0">
                  <a:solidFill>
                    <a:schemeClr val="accent6">
                      <a:lumMod val="75000"/>
                    </a:schemeClr>
                  </a:solidFill>
                  <a:latin typeface="微软雅黑"/>
                  <a:ea typeface="微软雅黑"/>
                  <a:cs typeface="微软雅黑"/>
                </a:rPr>
                <a:t>.</a:t>
              </a:r>
              <a:r>
                <a:rPr kumimoji="1" lang="zh-CN" altLang="en-US" dirty="0" smtClean="0">
                  <a:solidFill>
                    <a:schemeClr val="accent6">
                      <a:lumMod val="75000"/>
                    </a:schemeClr>
                  </a:solidFill>
                  <a:latin typeface="微软雅黑"/>
                  <a:ea typeface="微软雅黑"/>
                  <a:cs typeface="微软雅黑"/>
                </a:rPr>
                <a:t> </a:t>
              </a:r>
              <a:r>
                <a:rPr kumimoji="1" lang="en-US" altLang="zh-CN" dirty="0" smtClean="0">
                  <a:latin typeface="微软雅黑"/>
                  <a:ea typeface="微软雅黑"/>
                  <a:cs typeface="微软雅黑"/>
                </a:rPr>
                <a:t>send</a:t>
              </a:r>
            </a:p>
          </p:txBody>
        </p:sp>
        <p:sp>
          <p:nvSpPr>
            <p:cNvPr id="17" name="罐形 16"/>
            <p:cNvSpPr/>
            <p:nvPr/>
          </p:nvSpPr>
          <p:spPr>
            <a:xfrm>
              <a:off x="740222" y="3196259"/>
              <a:ext cx="1708170" cy="961810"/>
            </a:xfrm>
            <a:prstGeom prst="can">
              <a:avLst/>
            </a:prstGeom>
            <a:solidFill>
              <a:schemeClr val="bg1">
                <a:lumMod val="75000"/>
              </a:schemeClr>
            </a:solidFill>
            <a:ln w="9525" cmpd="sng"/>
          </p:spPr>
          <p:style>
            <a:lnRef idx="2">
              <a:schemeClr val="accent1"/>
            </a:lnRef>
            <a:fillRef idx="1">
              <a:schemeClr val="lt1"/>
            </a:fillRef>
            <a:effectRef idx="0">
              <a:schemeClr val="accent1"/>
            </a:effectRef>
            <a:fontRef idx="minor">
              <a:schemeClr val="dk1"/>
            </a:fontRef>
          </p:style>
          <p:txBody>
            <a:bodyPr rtlCol="0" anchor="ctr"/>
            <a:lstStyle/>
            <a:p>
              <a:pPr algn="ctr"/>
              <a:r>
                <a:rPr kumimoji="1" lang="zh-CN" altLang="en-US" sz="2000" dirty="0" smtClean="0">
                  <a:solidFill>
                    <a:srgbClr val="FF0000"/>
                  </a:solidFill>
                  <a:latin typeface="Calibri"/>
                  <a:ea typeface="微软雅黑"/>
                  <a:cs typeface="Calibri"/>
                </a:rPr>
                <a:t>数据库</a:t>
              </a:r>
              <a:endParaRPr kumimoji="1" lang="zh-CN" altLang="en-US" sz="2000" dirty="0">
                <a:solidFill>
                  <a:srgbClr val="FF0000"/>
                </a:solidFill>
                <a:latin typeface="Calibri"/>
                <a:ea typeface="微软雅黑"/>
                <a:cs typeface="Calibri"/>
              </a:endParaRPr>
            </a:p>
          </p:txBody>
        </p:sp>
        <p:cxnSp>
          <p:nvCxnSpPr>
            <p:cNvPr id="18" name="肘形连接符 17"/>
            <p:cNvCxnSpPr>
              <a:stCxn id="17" idx="4"/>
              <a:endCxn id="7" idx="1"/>
            </p:cNvCxnSpPr>
            <p:nvPr/>
          </p:nvCxnSpPr>
          <p:spPr>
            <a:xfrm flipV="1">
              <a:off x="2448392" y="2929202"/>
              <a:ext cx="2088365" cy="747963"/>
            </a:xfrm>
            <a:prstGeom prst="bentConnector3">
              <a:avLst>
                <a:gd name="adj1" fmla="val 50000"/>
              </a:avLst>
            </a:prstGeom>
            <a:ln w="9525" cmpd="sng">
              <a:solidFill>
                <a:srgbClr val="4F81B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肘形连接符 18"/>
            <p:cNvCxnSpPr>
              <a:stCxn id="8" idx="1"/>
            </p:cNvCxnSpPr>
            <p:nvPr/>
          </p:nvCxnSpPr>
          <p:spPr>
            <a:xfrm rot="10800000">
              <a:off x="2448394" y="3846499"/>
              <a:ext cx="2088365" cy="550807"/>
            </a:xfrm>
            <a:prstGeom prst="bentConnector3">
              <a:avLst>
                <a:gd name="adj1" fmla="val 50000"/>
              </a:avLst>
            </a:prstGeom>
            <a:ln w="9525" cmpd="sng">
              <a:solidFill>
                <a:srgbClr val="4F81B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2007618" y="2533831"/>
              <a:ext cx="2128015" cy="369332"/>
            </a:xfrm>
            <a:prstGeom prst="rect">
              <a:avLst/>
            </a:prstGeom>
            <a:noFill/>
            <a:ln>
              <a:noFill/>
            </a:ln>
          </p:spPr>
          <p:txBody>
            <a:bodyPr wrap="square" rtlCol="0">
              <a:spAutoFit/>
            </a:bodyPr>
            <a:lstStyle/>
            <a:p>
              <a:pPr algn="ctr"/>
              <a:r>
                <a:rPr kumimoji="1" lang="zh-CN" altLang="en-US" dirty="0" smtClean="0">
                  <a:latin typeface="微软雅黑"/>
                  <a:ea typeface="微软雅黑"/>
                  <a:cs typeface="微软雅黑"/>
                </a:rPr>
                <a:t>定时更新投票信息</a:t>
              </a:r>
              <a:endParaRPr kumimoji="1" lang="en-US" altLang="zh-CN" dirty="0" smtClean="0">
                <a:latin typeface="微软雅黑"/>
                <a:ea typeface="微软雅黑"/>
                <a:cs typeface="微软雅黑"/>
              </a:endParaRPr>
            </a:p>
          </p:txBody>
        </p:sp>
        <p:sp>
          <p:nvSpPr>
            <p:cNvPr id="21" name="文本框 20"/>
            <p:cNvSpPr txBox="1"/>
            <p:nvPr/>
          </p:nvSpPr>
          <p:spPr>
            <a:xfrm>
              <a:off x="1931697" y="4510312"/>
              <a:ext cx="2128015" cy="369332"/>
            </a:xfrm>
            <a:prstGeom prst="rect">
              <a:avLst/>
            </a:prstGeom>
            <a:noFill/>
            <a:ln>
              <a:noFill/>
            </a:ln>
          </p:spPr>
          <p:txBody>
            <a:bodyPr wrap="square" rtlCol="0">
              <a:spAutoFit/>
            </a:bodyPr>
            <a:lstStyle/>
            <a:p>
              <a:pPr algn="ctr"/>
              <a:r>
                <a:rPr kumimoji="1" lang="zh-CN" altLang="en-US" dirty="0" smtClean="0">
                  <a:latin typeface="微软雅黑"/>
                  <a:ea typeface="微软雅黑"/>
                  <a:cs typeface="微软雅黑"/>
                </a:rPr>
                <a:t>定时写回数据库</a:t>
              </a:r>
              <a:endParaRPr kumimoji="1" lang="en-US" altLang="zh-CN" dirty="0" smtClean="0">
                <a:latin typeface="微软雅黑"/>
                <a:ea typeface="微软雅黑"/>
                <a:cs typeface="微软雅黑"/>
              </a:endParaRPr>
            </a:p>
          </p:txBody>
        </p:sp>
        <p:sp>
          <p:nvSpPr>
            <p:cNvPr id="22" name="文本框 21"/>
            <p:cNvSpPr txBox="1"/>
            <p:nvPr/>
          </p:nvSpPr>
          <p:spPr>
            <a:xfrm>
              <a:off x="3672574" y="2083564"/>
              <a:ext cx="1980620" cy="461665"/>
            </a:xfrm>
            <a:prstGeom prst="rect">
              <a:avLst/>
            </a:prstGeom>
            <a:noFill/>
            <a:ln>
              <a:noFill/>
            </a:ln>
          </p:spPr>
          <p:txBody>
            <a:bodyPr wrap="square" rtlCol="0">
              <a:spAutoFit/>
            </a:bodyPr>
            <a:lstStyle/>
            <a:p>
              <a:pPr algn="ctr"/>
              <a:r>
                <a:rPr kumimoji="1" lang="en-US" altLang="zh-CN" sz="2400" dirty="0" smtClean="0">
                  <a:solidFill>
                    <a:srgbClr val="FF0000"/>
                  </a:solidFill>
                  <a:latin typeface="Calibri"/>
                  <a:ea typeface="微软雅黑"/>
                  <a:cs typeface="Calibri"/>
                </a:rPr>
                <a:t>Vote</a:t>
              </a:r>
            </a:p>
          </p:txBody>
        </p:sp>
        <p:cxnSp>
          <p:nvCxnSpPr>
            <p:cNvPr id="23" name="肘形连接符 22"/>
            <p:cNvCxnSpPr>
              <a:stCxn id="12" idx="0"/>
              <a:endCxn id="7" idx="3"/>
            </p:cNvCxnSpPr>
            <p:nvPr/>
          </p:nvCxnSpPr>
          <p:spPr>
            <a:xfrm rot="16200000" flipV="1">
              <a:off x="6720666" y="2453464"/>
              <a:ext cx="591166" cy="1542641"/>
            </a:xfrm>
            <a:prstGeom prst="bentConnector2">
              <a:avLst/>
            </a:prstGeom>
            <a:ln w="9525" cmpd="sng">
              <a:solidFill>
                <a:srgbClr val="4F81BD"/>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5" name="文本框 24"/>
          <p:cNvSpPr txBox="1"/>
          <p:nvPr/>
        </p:nvSpPr>
        <p:spPr>
          <a:xfrm>
            <a:off x="2321917" y="5617884"/>
            <a:ext cx="4487429" cy="646331"/>
          </a:xfrm>
          <a:prstGeom prst="rect">
            <a:avLst/>
          </a:prstGeom>
          <a:noFill/>
        </p:spPr>
        <p:txBody>
          <a:bodyPr wrap="square" rtlCol="0">
            <a:spAutoFit/>
          </a:bodyPr>
          <a:lstStyle/>
          <a:p>
            <a:r>
              <a:rPr kumimoji="1" lang="zh-CN" altLang="en-US" sz="2800" dirty="0" smtClean="0">
                <a:latin typeface="黑体"/>
                <a:ea typeface="黑体"/>
                <a:cs typeface="黑体"/>
              </a:rPr>
              <a:t>数据库</a:t>
            </a:r>
            <a:r>
              <a:rPr kumimoji="1" lang="zh-CN" altLang="en-US" sz="3600" dirty="0" smtClean="0">
                <a:latin typeface="黑体"/>
                <a:ea typeface="黑体"/>
                <a:cs typeface="黑体"/>
              </a:rPr>
              <a:t>压力</a:t>
            </a:r>
            <a:r>
              <a:rPr kumimoji="1" lang="zh-CN" altLang="en-US" sz="2800" dirty="0" smtClean="0">
                <a:latin typeface="黑体"/>
                <a:ea typeface="黑体"/>
                <a:cs typeface="黑体"/>
              </a:rPr>
              <a:t> </a:t>
            </a:r>
            <a:r>
              <a:rPr lang="zh-CN" altLang="zh-CN" sz="2800" dirty="0">
                <a:latin typeface="黑体"/>
                <a:ea typeface="黑体"/>
                <a:cs typeface="黑体"/>
              </a:rPr>
              <a:t>∝ </a:t>
            </a:r>
            <a:r>
              <a:rPr lang="zh-CN" altLang="en-US" sz="2800" dirty="0" smtClean="0">
                <a:latin typeface="黑体"/>
                <a:ea typeface="黑体"/>
                <a:cs typeface="黑体"/>
              </a:rPr>
              <a:t>集群规模</a:t>
            </a:r>
            <a:endParaRPr kumimoji="1" lang="zh-CN" altLang="en-US" sz="3200" dirty="0">
              <a:latin typeface="黑体"/>
              <a:ea typeface="黑体"/>
              <a:cs typeface="黑体"/>
            </a:endParaRPr>
          </a:p>
        </p:txBody>
      </p:sp>
    </p:spTree>
    <p:extLst>
      <p:ext uri="{BB962C8B-B14F-4D97-AF65-F5344CB8AC3E}">
        <p14:creationId xmlns:p14="http://schemas.microsoft.com/office/powerpoint/2010/main" val="25134487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200" b="1" dirty="0" smtClean="0">
                <a:solidFill>
                  <a:schemeClr val="bg1">
                    <a:lumMod val="65000"/>
                  </a:schemeClr>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读写比</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zh-CN" altLang="en-US" sz="3600" b="1" dirty="0" smtClean="0">
                <a:solidFill>
                  <a:srgbClr val="FF0000"/>
                </a:solidFill>
              </a:rPr>
              <a:t>一致性</a:t>
            </a:r>
            <a:endParaRPr kumimoji="1" lang="en-US" altLang="zh-CN" sz="3600" b="1" dirty="0" smtClean="0">
              <a:solidFill>
                <a:srgbClr val="FF0000"/>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保持简单</a:t>
            </a:r>
            <a:endParaRPr kumimoji="1" lang="zh-CN" altLang="en-US" sz="3200" b="1" dirty="0" smtClean="0">
              <a:solidFill>
                <a:schemeClr val="bg1">
                  <a:lumMod val="65000"/>
                </a:schemeClr>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5737610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一致性</a:t>
            </a:r>
            <a:endParaRPr kumimoji="1" lang="zh-CN" altLang="en-US" dirty="0"/>
          </a:p>
        </p:txBody>
      </p:sp>
      <p:graphicFrame>
        <p:nvGraphicFramePr>
          <p:cNvPr id="12" name="内容占位符 11"/>
          <p:cNvGraphicFramePr>
            <a:graphicFrameLocks noGrp="1"/>
          </p:cNvGraphicFramePr>
          <p:nvPr>
            <p:ph idx="1"/>
            <p:extLst>
              <p:ext uri="{D42A27DB-BD31-4B8C-83A1-F6EECF244321}">
                <p14:modId xmlns:p14="http://schemas.microsoft.com/office/powerpoint/2010/main" val="2725328200"/>
              </p:ext>
            </p:extLst>
          </p:nvPr>
        </p:nvGraphicFramePr>
        <p:xfrm>
          <a:off x="457200" y="1960716"/>
          <a:ext cx="8229600" cy="3131156"/>
        </p:xfrm>
        <a:graphic>
          <a:graphicData uri="http://schemas.openxmlformats.org/drawingml/2006/table">
            <a:tbl>
              <a:tblPr firstRow="1" bandRow="1">
                <a:tableStyleId>{5C22544A-7EE6-4342-B048-85BDC9FD1C3A}</a:tableStyleId>
              </a:tblPr>
              <a:tblGrid>
                <a:gridCol w="2057400"/>
                <a:gridCol w="1159645"/>
                <a:gridCol w="2955155"/>
                <a:gridCol w="2057400"/>
              </a:tblGrid>
              <a:tr h="782789">
                <a:tc>
                  <a:txBody>
                    <a:bodyPr/>
                    <a:lstStyle/>
                    <a:p>
                      <a:pPr algn="l"/>
                      <a:r>
                        <a:rPr lang="zh-CN" altLang="en-US" sz="2400" dirty="0" smtClean="0">
                          <a:latin typeface="黑体"/>
                          <a:ea typeface="黑体"/>
                          <a:cs typeface="黑体"/>
                        </a:rPr>
                        <a:t>业务需求</a:t>
                      </a:r>
                      <a:endParaRPr lang="zh-CN" altLang="en-US" sz="2400" dirty="0">
                        <a:latin typeface="黑体"/>
                        <a:ea typeface="黑体"/>
                        <a:cs typeface="黑体"/>
                      </a:endParaRPr>
                    </a:p>
                  </a:txBody>
                  <a:tcPr/>
                </a:tc>
                <a:tc>
                  <a:txBody>
                    <a:bodyPr/>
                    <a:lstStyle/>
                    <a:p>
                      <a:pPr algn="l"/>
                      <a:r>
                        <a:rPr lang="en-US" altLang="en-US" sz="2400" dirty="0" smtClean="0">
                          <a:latin typeface="黑体"/>
                          <a:ea typeface="黑体"/>
                          <a:cs typeface="黑体"/>
                        </a:rPr>
                        <a:t>扩展性</a:t>
                      </a:r>
                      <a:endParaRPr lang="zh-CN" altLang="en-US" sz="2400" dirty="0">
                        <a:latin typeface="黑体"/>
                        <a:ea typeface="黑体"/>
                        <a:cs typeface="黑体"/>
                      </a:endParaRPr>
                    </a:p>
                  </a:txBody>
                  <a:tcPr/>
                </a:tc>
                <a:tc>
                  <a:txBody>
                    <a:bodyPr/>
                    <a:lstStyle/>
                    <a:p>
                      <a:pPr algn="l"/>
                      <a:r>
                        <a:rPr lang="zh-CN" altLang="en-US" sz="2400" dirty="0" smtClean="0">
                          <a:latin typeface="黑体"/>
                          <a:ea typeface="黑体"/>
                          <a:cs typeface="黑体"/>
                        </a:rPr>
                        <a:t>处理方式</a:t>
                      </a:r>
                      <a:endParaRPr lang="zh-CN" altLang="en-US" sz="2400" dirty="0">
                        <a:latin typeface="黑体"/>
                        <a:ea typeface="黑体"/>
                        <a:cs typeface="黑体"/>
                      </a:endParaRPr>
                    </a:p>
                  </a:txBody>
                  <a:tcPr/>
                </a:tc>
                <a:tc>
                  <a:txBody>
                    <a:bodyPr/>
                    <a:lstStyle/>
                    <a:p>
                      <a:pPr algn="l"/>
                      <a:r>
                        <a:rPr lang="zh-CN" altLang="en-US" sz="2400" dirty="0" smtClean="0">
                          <a:latin typeface="黑体"/>
                          <a:ea typeface="黑体"/>
                          <a:cs typeface="黑体"/>
                        </a:rPr>
                        <a:t>例子</a:t>
                      </a:r>
                      <a:endParaRPr lang="zh-CN" altLang="en-US" sz="2400" dirty="0">
                        <a:latin typeface="黑体"/>
                        <a:ea typeface="黑体"/>
                        <a:cs typeface="黑体"/>
                      </a:endParaRPr>
                    </a:p>
                  </a:txBody>
                  <a:tcPr/>
                </a:tc>
              </a:tr>
              <a:tr h="782789">
                <a:tc>
                  <a:txBody>
                    <a:bodyPr/>
                    <a:lstStyle/>
                    <a:p>
                      <a:r>
                        <a:rPr lang="zh-CN" altLang="en-US" sz="2400" dirty="0" smtClean="0">
                          <a:solidFill>
                            <a:schemeClr val="accent2"/>
                          </a:solidFill>
                          <a:latin typeface="微软雅黑"/>
                          <a:ea typeface="微软雅黑"/>
                          <a:cs typeface="微软雅黑"/>
                        </a:rPr>
                        <a:t>强一致性</a:t>
                      </a:r>
                      <a:endParaRPr lang="zh-CN" altLang="en-US" sz="2400" dirty="0">
                        <a:solidFill>
                          <a:schemeClr val="accent2"/>
                        </a:solidFill>
                        <a:latin typeface="微软雅黑"/>
                        <a:ea typeface="微软雅黑"/>
                        <a:cs typeface="微软雅黑"/>
                      </a:endParaRPr>
                    </a:p>
                  </a:txBody>
                  <a:tcPr/>
                </a:tc>
                <a:tc>
                  <a:txBody>
                    <a:bodyPr/>
                    <a:lstStyle/>
                    <a:p>
                      <a:r>
                        <a:rPr lang="en-US" altLang="en-US" sz="2400" dirty="0" smtClean="0">
                          <a:latin typeface="微软雅黑"/>
                          <a:ea typeface="微软雅黑"/>
                          <a:cs typeface="微软雅黑"/>
                        </a:rPr>
                        <a:t>差</a:t>
                      </a:r>
                      <a:endParaRPr lang="zh-CN" altLang="en-US" sz="2400" dirty="0">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单拷贝，垂直扩展</a:t>
                      </a:r>
                      <a:endParaRPr lang="zh-CN" altLang="en-US" sz="2400" dirty="0">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财务信息</a:t>
                      </a:r>
                      <a:endParaRPr lang="zh-CN" altLang="en-US" sz="2400" dirty="0">
                        <a:latin typeface="微软雅黑"/>
                        <a:ea typeface="微软雅黑"/>
                        <a:cs typeface="微软雅黑"/>
                      </a:endParaRPr>
                    </a:p>
                  </a:txBody>
                  <a:tcPr/>
                </a:tc>
              </a:tr>
              <a:tr h="782789">
                <a:tc>
                  <a:txBody>
                    <a:bodyPr/>
                    <a:lstStyle/>
                    <a:p>
                      <a:r>
                        <a:rPr lang="en-US" altLang="en-US" sz="2400" dirty="0" smtClean="0">
                          <a:solidFill>
                            <a:schemeClr val="accent2"/>
                          </a:solidFill>
                          <a:latin typeface="微软雅黑"/>
                          <a:ea typeface="微软雅黑"/>
                          <a:cs typeface="微软雅黑"/>
                        </a:rPr>
                        <a:t>聚合值</a:t>
                      </a:r>
                      <a:endParaRPr lang="zh-CN" altLang="en-US" sz="2400" dirty="0">
                        <a:solidFill>
                          <a:schemeClr val="accent2"/>
                        </a:solidFill>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中</a:t>
                      </a:r>
                      <a:endParaRPr lang="zh-CN" altLang="en-US" sz="2400" dirty="0">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分而治之，即时汇总</a:t>
                      </a:r>
                      <a:endParaRPr lang="zh-CN" altLang="en-US" sz="2400" dirty="0">
                        <a:latin typeface="微软雅黑"/>
                        <a:ea typeface="微软雅黑"/>
                        <a:cs typeface="微软雅黑"/>
                      </a:endParaRPr>
                    </a:p>
                  </a:txBody>
                  <a:tcPr/>
                </a:tc>
                <a:tc>
                  <a:txBody>
                    <a:bodyPr/>
                    <a:lstStyle/>
                    <a:p>
                      <a:r>
                        <a:rPr lang="en-US" altLang="en-US" sz="2400" dirty="0" smtClean="0">
                          <a:latin typeface="微软雅黑"/>
                          <a:ea typeface="微软雅黑"/>
                          <a:cs typeface="微软雅黑"/>
                        </a:rPr>
                        <a:t>服务</a:t>
                      </a:r>
                      <a:r>
                        <a:rPr lang="zh-CN" altLang="en-US" sz="2400" dirty="0" smtClean="0">
                          <a:latin typeface="微软雅黑"/>
                          <a:ea typeface="微软雅黑"/>
                          <a:cs typeface="微软雅黑"/>
                        </a:rPr>
                        <a:t>调用总数</a:t>
                      </a:r>
                      <a:endParaRPr lang="zh-CN" altLang="en-US" sz="2400" dirty="0">
                        <a:latin typeface="微软雅黑"/>
                        <a:ea typeface="微软雅黑"/>
                        <a:cs typeface="微软雅黑"/>
                      </a:endParaRPr>
                    </a:p>
                  </a:txBody>
                  <a:tcPr/>
                </a:tc>
              </a:tr>
              <a:tr h="782789">
                <a:tc>
                  <a:txBody>
                    <a:bodyPr/>
                    <a:lstStyle/>
                    <a:p>
                      <a:r>
                        <a:rPr lang="zh-CN" altLang="en-US" sz="2400" dirty="0" smtClean="0">
                          <a:solidFill>
                            <a:schemeClr val="accent2"/>
                          </a:solidFill>
                          <a:latin typeface="微软雅黑"/>
                          <a:ea typeface="微软雅黑"/>
                          <a:cs typeface="微软雅黑"/>
                        </a:rPr>
                        <a:t>最终一致性</a:t>
                      </a:r>
                      <a:endParaRPr lang="zh-CN" altLang="en-US" sz="2400" dirty="0">
                        <a:solidFill>
                          <a:schemeClr val="accent2"/>
                        </a:solidFill>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好</a:t>
                      </a:r>
                      <a:endParaRPr lang="zh-CN" altLang="en-US" sz="2400" dirty="0">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分级缓存，异步刷新</a:t>
                      </a:r>
                      <a:endParaRPr lang="zh-CN" altLang="en-US" sz="2400" dirty="0">
                        <a:latin typeface="微软雅黑"/>
                        <a:ea typeface="微软雅黑"/>
                        <a:cs typeface="微软雅黑"/>
                      </a:endParaRPr>
                    </a:p>
                  </a:txBody>
                  <a:tcPr/>
                </a:tc>
                <a:tc>
                  <a:txBody>
                    <a:bodyPr/>
                    <a:lstStyle/>
                    <a:p>
                      <a:r>
                        <a:rPr lang="en-US" altLang="zh-CN" sz="2400" dirty="0" smtClean="0">
                          <a:latin typeface="微软雅黑"/>
                          <a:ea typeface="微软雅黑"/>
                          <a:cs typeface="微软雅黑"/>
                        </a:rPr>
                        <a:t>CDN</a:t>
                      </a:r>
                      <a:endParaRPr lang="zh-CN" altLang="en-US" sz="2400" dirty="0">
                        <a:latin typeface="微软雅黑"/>
                        <a:ea typeface="微软雅黑"/>
                        <a:cs typeface="微软雅黑"/>
                      </a:endParaRPr>
                    </a:p>
                  </a:txBody>
                  <a:tcPr/>
                </a:tc>
              </a:tr>
            </a:tbl>
          </a:graphicData>
        </a:graphic>
      </p:graphicFrame>
    </p:spTree>
    <p:extLst>
      <p:ext uri="{BB962C8B-B14F-4D97-AF65-F5344CB8AC3E}">
        <p14:creationId xmlns:p14="http://schemas.microsoft.com/office/powerpoint/2010/main" val="8588522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64236"/>
            <a:ext cx="8686800" cy="4936564"/>
          </a:xfrm>
        </p:spPr>
        <p:txBody>
          <a:bodyPr>
            <a:normAutofit/>
          </a:bodyPr>
          <a:lstStyle/>
          <a:p>
            <a:r>
              <a:rPr kumimoji="1" lang="zh-CN" altLang="en-US" dirty="0" smtClean="0"/>
              <a:t>目标</a:t>
            </a:r>
            <a:endParaRPr kumimoji="1" lang="en-US" altLang="zh-CN" dirty="0" smtClean="0"/>
          </a:p>
          <a:p>
            <a:pPr lvl="1"/>
            <a:r>
              <a:rPr kumimoji="1" lang="zh-CN" altLang="en-US" dirty="0" smtClean="0"/>
              <a:t>每秒大几千次抽奖</a:t>
            </a:r>
            <a:endParaRPr kumimoji="1" lang="en-US" altLang="zh-CN" dirty="0" smtClean="0"/>
          </a:p>
          <a:p>
            <a:pPr lvl="1"/>
            <a:r>
              <a:rPr kumimoji="1" lang="zh-CN" altLang="en-US" dirty="0" smtClean="0"/>
              <a:t>中奖概率实时变化</a:t>
            </a:r>
            <a:endParaRPr kumimoji="1" lang="en-US" altLang="zh-CN" dirty="0" smtClean="0"/>
          </a:p>
          <a:p>
            <a:pPr lvl="1"/>
            <a:r>
              <a:rPr kumimoji="1" lang="zh-CN" altLang="en-US" dirty="0" smtClean="0"/>
              <a:t>不允许超发奖品</a:t>
            </a:r>
            <a:endParaRPr kumimoji="1" lang="en-US" altLang="zh-CN" dirty="0"/>
          </a:p>
          <a:p>
            <a:pPr lvl="1"/>
            <a:r>
              <a:rPr kumimoji="1" lang="zh-CN" altLang="en-US" dirty="0" smtClean="0"/>
              <a:t>锁定和身份验证</a:t>
            </a:r>
            <a:endParaRPr kumimoji="1" lang="en-US" altLang="zh-CN" dirty="0" smtClean="0"/>
          </a:p>
        </p:txBody>
      </p:sp>
      <p:sp>
        <p:nvSpPr>
          <p:cNvPr id="3" name="标题 2"/>
          <p:cNvSpPr>
            <a:spLocks noGrp="1"/>
          </p:cNvSpPr>
          <p:nvPr>
            <p:ph type="title"/>
          </p:nvPr>
        </p:nvSpPr>
        <p:spPr/>
        <p:txBody>
          <a:bodyPr/>
          <a:lstStyle/>
          <a:p>
            <a:r>
              <a:rPr kumimoji="1" lang="zh-CN" altLang="en-US" dirty="0" smtClean="0"/>
              <a:t>抽奖功能</a:t>
            </a:r>
            <a:endParaRPr kumimoji="1" lang="zh-CN" altLang="en-US" dirty="0"/>
          </a:p>
        </p:txBody>
      </p:sp>
      <p:pic>
        <p:nvPicPr>
          <p:cNvPr id="6" name="图片 5" descr="无标题.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411" y="425513"/>
            <a:ext cx="4123765" cy="2667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21939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抽奖解决方案</a:t>
            </a:r>
            <a:endParaRPr kumimoji="1" lang="zh-CN" altLang="en-US" dirty="0"/>
          </a:p>
        </p:txBody>
      </p:sp>
      <p:graphicFrame>
        <p:nvGraphicFramePr>
          <p:cNvPr id="6" name="内容占位符 11"/>
          <p:cNvGraphicFramePr>
            <a:graphicFrameLocks/>
          </p:cNvGraphicFramePr>
          <p:nvPr>
            <p:extLst>
              <p:ext uri="{D42A27DB-BD31-4B8C-83A1-F6EECF244321}">
                <p14:modId xmlns:p14="http://schemas.microsoft.com/office/powerpoint/2010/main" val="3870140137"/>
              </p:ext>
            </p:extLst>
          </p:nvPr>
        </p:nvGraphicFramePr>
        <p:xfrm>
          <a:off x="571500" y="1490817"/>
          <a:ext cx="7962899" cy="3264165"/>
        </p:xfrm>
        <a:graphic>
          <a:graphicData uri="http://schemas.openxmlformats.org/drawingml/2006/table">
            <a:tbl>
              <a:tblPr firstRow="1" bandRow="1">
                <a:tableStyleId>{5C22544A-7EE6-4342-B048-85BDC9FD1C3A}</a:tableStyleId>
              </a:tblPr>
              <a:tblGrid>
                <a:gridCol w="1714500"/>
                <a:gridCol w="1460500"/>
                <a:gridCol w="1485900"/>
                <a:gridCol w="3301999"/>
              </a:tblGrid>
              <a:tr h="539415">
                <a:tc>
                  <a:txBody>
                    <a:bodyPr/>
                    <a:lstStyle/>
                    <a:p>
                      <a:pPr algn="l"/>
                      <a:r>
                        <a:rPr lang="zh-CN" altLang="en-US" sz="2400" dirty="0" smtClean="0">
                          <a:latin typeface="黑体"/>
                          <a:ea typeface="黑体"/>
                          <a:cs typeface="黑体"/>
                        </a:rPr>
                        <a:t>状态</a:t>
                      </a:r>
                      <a:endParaRPr lang="zh-CN" altLang="en-US" sz="2400" dirty="0">
                        <a:latin typeface="黑体"/>
                        <a:ea typeface="黑体"/>
                        <a:cs typeface="黑体"/>
                      </a:endParaRPr>
                    </a:p>
                  </a:txBody>
                  <a:tcPr/>
                </a:tc>
                <a:tc>
                  <a:txBody>
                    <a:bodyPr/>
                    <a:lstStyle/>
                    <a:p>
                      <a:pPr algn="l"/>
                      <a:r>
                        <a:rPr lang="zh-CN" altLang="en-US" sz="2400" dirty="0" smtClean="0">
                          <a:latin typeface="黑体"/>
                          <a:ea typeface="黑体"/>
                          <a:cs typeface="黑体"/>
                        </a:rPr>
                        <a:t>访问频率</a:t>
                      </a:r>
                      <a:endParaRPr lang="zh-CN" altLang="en-US" sz="2400" dirty="0">
                        <a:latin typeface="黑体"/>
                        <a:ea typeface="黑体"/>
                        <a:cs typeface="黑体"/>
                      </a:endParaRPr>
                    </a:p>
                  </a:txBody>
                  <a:tcPr/>
                </a:tc>
                <a:tc>
                  <a:txBody>
                    <a:bodyPr/>
                    <a:lstStyle/>
                    <a:p>
                      <a:pPr algn="l"/>
                      <a:r>
                        <a:rPr lang="en-US" altLang="en-US" sz="2400" dirty="0" smtClean="0">
                          <a:latin typeface="黑体"/>
                          <a:ea typeface="黑体"/>
                          <a:cs typeface="黑体"/>
                        </a:rPr>
                        <a:t>要求</a:t>
                      </a:r>
                      <a:endParaRPr lang="zh-CN" altLang="en-US" sz="2400" dirty="0">
                        <a:latin typeface="黑体"/>
                        <a:ea typeface="黑体"/>
                        <a:cs typeface="黑体"/>
                      </a:endParaRPr>
                    </a:p>
                  </a:txBody>
                  <a:tcPr/>
                </a:tc>
                <a:tc>
                  <a:txBody>
                    <a:bodyPr/>
                    <a:lstStyle/>
                    <a:p>
                      <a:pPr algn="l"/>
                      <a:r>
                        <a:rPr lang="zh-CN" altLang="en-US" sz="2400" dirty="0" smtClean="0">
                          <a:latin typeface="黑体"/>
                          <a:ea typeface="黑体"/>
                          <a:cs typeface="黑体"/>
                        </a:rPr>
                        <a:t>方案</a:t>
                      </a:r>
                      <a:endParaRPr lang="zh-CN" altLang="en-US" sz="2400" dirty="0">
                        <a:latin typeface="黑体"/>
                        <a:ea typeface="黑体"/>
                        <a:cs typeface="黑体"/>
                      </a:endParaRPr>
                    </a:p>
                  </a:txBody>
                  <a:tcPr/>
                </a:tc>
              </a:tr>
              <a:tr h="744168">
                <a:tc>
                  <a:txBody>
                    <a:bodyPr/>
                    <a:lstStyle/>
                    <a:p>
                      <a:r>
                        <a:rPr lang="zh-CN" altLang="en-US" sz="2400" dirty="0" smtClean="0">
                          <a:solidFill>
                            <a:schemeClr val="accent2"/>
                          </a:solidFill>
                          <a:latin typeface="微软雅黑"/>
                          <a:ea typeface="微软雅黑"/>
                          <a:cs typeface="微软雅黑"/>
                        </a:rPr>
                        <a:t>抽奖描述</a:t>
                      </a:r>
                      <a:endParaRPr lang="zh-CN" altLang="en-US" sz="2400" dirty="0">
                        <a:solidFill>
                          <a:schemeClr val="accent2"/>
                        </a:solidFill>
                        <a:latin typeface="微软雅黑"/>
                        <a:ea typeface="微软雅黑"/>
                        <a:cs typeface="微软雅黑"/>
                      </a:endParaRPr>
                    </a:p>
                  </a:txBody>
                  <a:tcPr/>
                </a:tc>
                <a:tc>
                  <a:txBody>
                    <a:bodyPr/>
                    <a:lstStyle/>
                    <a:p>
                      <a:r>
                        <a:rPr lang="zh-CN" altLang="en-US" sz="2400" dirty="0" smtClean="0">
                          <a:solidFill>
                            <a:schemeClr val="tx1"/>
                          </a:solidFill>
                          <a:latin typeface="微软雅黑"/>
                          <a:ea typeface="微软雅黑"/>
                          <a:cs typeface="微软雅黑"/>
                        </a:rPr>
                        <a:t>高</a:t>
                      </a:r>
                      <a:endParaRPr lang="zh-CN" altLang="en-US" sz="2400" dirty="0">
                        <a:solidFill>
                          <a:schemeClr val="tx1"/>
                        </a:solidFill>
                        <a:latin typeface="微软雅黑"/>
                        <a:ea typeface="微软雅黑"/>
                        <a:cs typeface="微软雅黑"/>
                      </a:endParaRPr>
                    </a:p>
                  </a:txBody>
                  <a:tcPr/>
                </a:tc>
                <a:tc>
                  <a:txBody>
                    <a:bodyPr/>
                    <a:lstStyle/>
                    <a:p>
                      <a:r>
                        <a:rPr lang="en-US" altLang="en-US" sz="2400" dirty="0" smtClean="0">
                          <a:latin typeface="微软雅黑"/>
                          <a:ea typeface="微软雅黑"/>
                          <a:cs typeface="微软雅黑"/>
                        </a:rPr>
                        <a:t>最终一致</a:t>
                      </a:r>
                      <a:endParaRPr lang="zh-CN" altLang="en-US" sz="2400" dirty="0">
                        <a:latin typeface="微软雅黑"/>
                        <a:ea typeface="微软雅黑"/>
                        <a:cs typeface="微软雅黑"/>
                      </a:endParaRPr>
                    </a:p>
                  </a:txBody>
                  <a:tcPr/>
                </a:tc>
                <a:tc>
                  <a:txBody>
                    <a:bodyPr/>
                    <a:lstStyle/>
                    <a:p>
                      <a:r>
                        <a:rPr lang="en-US" altLang="en-US" sz="2400" dirty="0" smtClean="0">
                          <a:latin typeface="微软雅黑"/>
                          <a:ea typeface="微软雅黑"/>
                          <a:cs typeface="微软雅黑"/>
                        </a:rPr>
                        <a:t>内存</a:t>
                      </a:r>
                      <a:r>
                        <a:rPr lang="zh-CN" altLang="en-US" sz="2400" dirty="0" smtClean="0">
                          <a:latin typeface="微软雅黑"/>
                          <a:ea typeface="微软雅黑"/>
                          <a:cs typeface="微软雅黑"/>
                        </a:rPr>
                        <a:t>缓存</a:t>
                      </a:r>
                      <a:endParaRPr lang="en-US" altLang="zh-CN" sz="2400" dirty="0" smtClean="0">
                        <a:latin typeface="微软雅黑"/>
                        <a:ea typeface="微软雅黑"/>
                        <a:cs typeface="微软雅黑"/>
                      </a:endParaRPr>
                    </a:p>
                    <a:p>
                      <a:r>
                        <a:rPr lang="zh-CN" altLang="en-US" sz="2400" dirty="0" smtClean="0">
                          <a:latin typeface="微软雅黑"/>
                          <a:ea typeface="微软雅黑"/>
                          <a:cs typeface="微软雅黑"/>
                        </a:rPr>
                        <a:t>定时刷新</a:t>
                      </a:r>
                      <a:endParaRPr lang="zh-CN" altLang="en-US" sz="2400" dirty="0">
                        <a:latin typeface="微软雅黑"/>
                        <a:ea typeface="微软雅黑"/>
                        <a:cs typeface="微软雅黑"/>
                      </a:endParaRPr>
                    </a:p>
                  </a:txBody>
                  <a:tcPr/>
                </a:tc>
              </a:tr>
              <a:tr h="744168">
                <a:tc>
                  <a:txBody>
                    <a:bodyPr/>
                    <a:lstStyle/>
                    <a:p>
                      <a:r>
                        <a:rPr lang="en-US" altLang="en-US" sz="2400" dirty="0" smtClean="0">
                          <a:solidFill>
                            <a:schemeClr val="accent2"/>
                          </a:solidFill>
                          <a:latin typeface="微软雅黑"/>
                          <a:ea typeface="微软雅黑"/>
                          <a:cs typeface="微软雅黑"/>
                        </a:rPr>
                        <a:t>奖品</a:t>
                      </a:r>
                      <a:endParaRPr lang="zh-CN" altLang="en-US" sz="2400" dirty="0">
                        <a:solidFill>
                          <a:schemeClr val="accent2"/>
                        </a:solidFill>
                        <a:latin typeface="微软雅黑"/>
                        <a:ea typeface="微软雅黑"/>
                        <a:cs typeface="微软雅黑"/>
                      </a:endParaRPr>
                    </a:p>
                  </a:txBody>
                  <a:tcPr/>
                </a:tc>
                <a:tc>
                  <a:txBody>
                    <a:bodyPr/>
                    <a:lstStyle/>
                    <a:p>
                      <a:r>
                        <a:rPr lang="zh-CN" altLang="en-US" sz="2400" dirty="0" smtClean="0">
                          <a:solidFill>
                            <a:schemeClr val="tx1"/>
                          </a:solidFill>
                          <a:latin typeface="微软雅黑"/>
                          <a:ea typeface="微软雅黑"/>
                          <a:cs typeface="微软雅黑"/>
                        </a:rPr>
                        <a:t>高</a:t>
                      </a:r>
                      <a:endParaRPr lang="zh-CN" altLang="en-US" sz="2400" dirty="0">
                        <a:solidFill>
                          <a:schemeClr val="tx1"/>
                        </a:solidFill>
                        <a:latin typeface="微软雅黑"/>
                        <a:ea typeface="微软雅黑"/>
                        <a:cs typeface="微软雅黑"/>
                      </a:endParaRPr>
                    </a:p>
                  </a:txBody>
                  <a:tcPr/>
                </a:tc>
                <a:tc>
                  <a:txBody>
                    <a:bodyPr/>
                    <a:lstStyle/>
                    <a:p>
                      <a:r>
                        <a:rPr lang="en-US" altLang="en-US" sz="2400" dirty="0" smtClean="0">
                          <a:latin typeface="微软雅黑"/>
                          <a:ea typeface="微软雅黑"/>
                          <a:cs typeface="微软雅黑"/>
                        </a:rPr>
                        <a:t>强一致</a:t>
                      </a:r>
                      <a:endParaRPr lang="zh-CN" altLang="en-US" sz="2400" dirty="0">
                        <a:latin typeface="微软雅黑"/>
                        <a:ea typeface="微软雅黑"/>
                        <a:cs typeface="微软雅黑"/>
                      </a:endParaRPr>
                    </a:p>
                  </a:txBody>
                  <a:tcPr/>
                </a:tc>
                <a:tc>
                  <a:txBody>
                    <a:bodyPr/>
                    <a:lstStyle/>
                    <a:p>
                      <a:r>
                        <a:rPr lang="en-US" altLang="zh-CN" sz="2400" dirty="0" err="1" smtClean="0">
                          <a:latin typeface="微软雅黑"/>
                          <a:ea typeface="微软雅黑"/>
                          <a:cs typeface="微软雅黑"/>
                        </a:rPr>
                        <a:t>Redis</a:t>
                      </a:r>
                      <a:endParaRPr lang="en-US" altLang="zh-CN" sz="2400" dirty="0" smtClean="0">
                        <a:latin typeface="微软雅黑"/>
                        <a:ea typeface="微软雅黑"/>
                        <a:cs typeface="微软雅黑"/>
                      </a:endParaRPr>
                    </a:p>
                    <a:p>
                      <a:r>
                        <a:rPr lang="zh-CN" altLang="en-US" sz="2400" dirty="0" smtClean="0">
                          <a:latin typeface="微软雅黑"/>
                          <a:ea typeface="微软雅黑"/>
                          <a:cs typeface="微软雅黑"/>
                        </a:rPr>
                        <a:t>分片</a:t>
                      </a:r>
                      <a:r>
                        <a:rPr lang="zh-CN" altLang="zh-CN" sz="2400" dirty="0" smtClean="0">
                          <a:latin typeface="微软雅黑"/>
                          <a:ea typeface="微软雅黑"/>
                          <a:cs typeface="微软雅黑"/>
                        </a:rPr>
                        <a:t>/</a:t>
                      </a:r>
                      <a:r>
                        <a:rPr lang="zh-CN" altLang="en-US" sz="2400" dirty="0" smtClean="0">
                          <a:latin typeface="微软雅黑"/>
                          <a:ea typeface="微软雅黑"/>
                          <a:cs typeface="微软雅黑"/>
                        </a:rPr>
                        <a:t>交叉热备</a:t>
                      </a:r>
                      <a:endParaRPr lang="zh-CN" altLang="en-US" sz="2400" dirty="0">
                        <a:latin typeface="微软雅黑"/>
                        <a:ea typeface="微软雅黑"/>
                        <a:cs typeface="微软雅黑"/>
                      </a:endParaRPr>
                    </a:p>
                  </a:txBody>
                  <a:tcPr/>
                </a:tc>
              </a:tr>
              <a:tr h="539415">
                <a:tc>
                  <a:txBody>
                    <a:bodyPr/>
                    <a:lstStyle/>
                    <a:p>
                      <a:r>
                        <a:rPr lang="en-US" altLang="en-US" sz="2400" dirty="0" smtClean="0">
                          <a:solidFill>
                            <a:schemeClr val="accent2"/>
                          </a:solidFill>
                          <a:latin typeface="微软雅黑"/>
                          <a:ea typeface="微软雅黑"/>
                          <a:cs typeface="微软雅黑"/>
                        </a:rPr>
                        <a:t>抽奖结果</a:t>
                      </a:r>
                      <a:endParaRPr lang="zh-CN" altLang="en-US" sz="2400" dirty="0">
                        <a:solidFill>
                          <a:schemeClr val="accent2"/>
                        </a:solidFill>
                        <a:latin typeface="微软雅黑"/>
                        <a:ea typeface="微软雅黑"/>
                        <a:cs typeface="微软雅黑"/>
                      </a:endParaRPr>
                    </a:p>
                  </a:txBody>
                  <a:tcPr/>
                </a:tc>
                <a:tc>
                  <a:txBody>
                    <a:bodyPr/>
                    <a:lstStyle/>
                    <a:p>
                      <a:r>
                        <a:rPr lang="zh-CN" altLang="en-US" sz="2400" dirty="0" smtClean="0">
                          <a:solidFill>
                            <a:schemeClr val="tx1"/>
                          </a:solidFill>
                          <a:latin typeface="微软雅黑"/>
                          <a:ea typeface="微软雅黑"/>
                          <a:cs typeface="微软雅黑"/>
                        </a:rPr>
                        <a:t>低</a:t>
                      </a:r>
                      <a:endParaRPr lang="zh-CN" altLang="en-US" sz="2400" dirty="0">
                        <a:solidFill>
                          <a:schemeClr val="tx1"/>
                        </a:solidFill>
                        <a:latin typeface="微软雅黑"/>
                        <a:ea typeface="微软雅黑"/>
                        <a:cs typeface="微软雅黑"/>
                      </a:endParaRPr>
                    </a:p>
                  </a:txBody>
                  <a:tcPr/>
                </a:tc>
                <a:tc>
                  <a:txBody>
                    <a:bodyPr/>
                    <a:lstStyle/>
                    <a:p>
                      <a:r>
                        <a:rPr lang="en-US" altLang="en-US" sz="2400" dirty="0" smtClean="0">
                          <a:latin typeface="微软雅黑"/>
                          <a:ea typeface="微软雅黑"/>
                          <a:cs typeface="微软雅黑"/>
                        </a:rPr>
                        <a:t>强一致</a:t>
                      </a:r>
                      <a:endParaRPr lang="zh-CN" altLang="en-US" sz="2400" dirty="0">
                        <a:latin typeface="微软雅黑"/>
                        <a:ea typeface="微软雅黑"/>
                        <a:cs typeface="微软雅黑"/>
                      </a:endParaRPr>
                    </a:p>
                  </a:txBody>
                  <a:tcPr/>
                </a:tc>
                <a:tc>
                  <a:txBody>
                    <a:bodyPr/>
                    <a:lstStyle/>
                    <a:p>
                      <a:r>
                        <a:rPr lang="zh-CN" altLang="en-US" sz="2400" dirty="0" smtClean="0">
                          <a:latin typeface="微软雅黑"/>
                          <a:ea typeface="微软雅黑"/>
                          <a:cs typeface="微软雅黑"/>
                        </a:rPr>
                        <a:t>数据库</a:t>
                      </a:r>
                      <a:endParaRPr lang="zh-CN" altLang="en-US" sz="2400" dirty="0">
                        <a:latin typeface="微软雅黑"/>
                        <a:ea typeface="微软雅黑"/>
                        <a:cs typeface="微软雅黑"/>
                      </a:endParaRPr>
                    </a:p>
                  </a:txBody>
                  <a:tcPr/>
                </a:tc>
              </a:tr>
              <a:tr h="539415">
                <a:tc>
                  <a:txBody>
                    <a:bodyPr/>
                    <a:lstStyle/>
                    <a:p>
                      <a:r>
                        <a:rPr lang="zh-CN" altLang="en-US" sz="2400" dirty="0" smtClean="0">
                          <a:solidFill>
                            <a:schemeClr val="accent2"/>
                          </a:solidFill>
                          <a:latin typeface="微软雅黑"/>
                          <a:ea typeface="微软雅黑"/>
                          <a:cs typeface="微软雅黑"/>
                        </a:rPr>
                        <a:t>可用奖品数</a:t>
                      </a:r>
                      <a:endParaRPr lang="zh-CN" altLang="en-US" sz="2400" dirty="0">
                        <a:solidFill>
                          <a:schemeClr val="accent2"/>
                        </a:solidFill>
                        <a:latin typeface="微软雅黑"/>
                        <a:ea typeface="微软雅黑"/>
                        <a:cs typeface="微软雅黑"/>
                      </a:endParaRPr>
                    </a:p>
                  </a:txBody>
                  <a:tcPr/>
                </a:tc>
                <a:tc>
                  <a:txBody>
                    <a:bodyPr/>
                    <a:lstStyle/>
                    <a:p>
                      <a:r>
                        <a:rPr lang="zh-CN" altLang="en-US" sz="2400" dirty="0" smtClean="0">
                          <a:solidFill>
                            <a:schemeClr val="tx1"/>
                          </a:solidFill>
                          <a:latin typeface="微软雅黑"/>
                          <a:ea typeface="微软雅黑"/>
                          <a:cs typeface="微软雅黑"/>
                        </a:rPr>
                        <a:t>高</a:t>
                      </a:r>
                      <a:endParaRPr lang="zh-CN" altLang="en-US" sz="2400" dirty="0">
                        <a:solidFill>
                          <a:schemeClr val="tx1"/>
                        </a:solidFill>
                        <a:latin typeface="微软雅黑"/>
                        <a:ea typeface="微软雅黑"/>
                        <a:cs typeface="微软雅黑"/>
                      </a:endParaRPr>
                    </a:p>
                  </a:txBody>
                  <a:tcPr/>
                </a:tc>
                <a:tc gridSpan="2">
                  <a:txBody>
                    <a:bodyPr/>
                    <a:lstStyle/>
                    <a:p>
                      <a:pPr algn="ctr"/>
                      <a:r>
                        <a:rPr lang="en-US" altLang="zh-CN" sz="2800" dirty="0" smtClean="0">
                          <a:latin typeface="微软雅黑"/>
                          <a:ea typeface="微软雅黑"/>
                          <a:cs typeface="微软雅黑"/>
                        </a:rPr>
                        <a:t>?</a:t>
                      </a:r>
                      <a:endParaRPr lang="zh-CN" altLang="en-US" sz="2400" dirty="0">
                        <a:latin typeface="微软雅黑"/>
                        <a:ea typeface="微软雅黑"/>
                        <a:cs typeface="微软雅黑"/>
                      </a:endParaRPr>
                    </a:p>
                  </a:txBody>
                  <a:tcPr/>
                </a:tc>
                <a:tc hMerge="1">
                  <a:txBody>
                    <a:bodyPr/>
                    <a:lstStyle/>
                    <a:p>
                      <a:endParaRPr lang="zh-CN" altLang="en-US" sz="2400" dirty="0">
                        <a:latin typeface="微软雅黑"/>
                        <a:ea typeface="微软雅黑"/>
                        <a:cs typeface="微软雅黑"/>
                      </a:endParaRPr>
                    </a:p>
                  </a:txBody>
                  <a:tcPr/>
                </a:tc>
              </a:tr>
            </a:tbl>
          </a:graphicData>
        </a:graphic>
      </p:graphicFrame>
      <p:sp>
        <p:nvSpPr>
          <p:cNvPr id="2" name="矩形 1"/>
          <p:cNvSpPr/>
          <p:nvPr/>
        </p:nvSpPr>
        <p:spPr>
          <a:xfrm>
            <a:off x="317500" y="4493525"/>
            <a:ext cx="8216899" cy="1759456"/>
          </a:xfrm>
          <a:prstGeom prst="rect">
            <a:avLst/>
          </a:prstGeom>
        </p:spPr>
        <p:txBody>
          <a:bodyPr wrap="square">
            <a:spAutoFit/>
          </a:bodyPr>
          <a:lstStyle/>
          <a:p>
            <a:pPr>
              <a:lnSpc>
                <a:spcPct val="150000"/>
              </a:lnSpc>
            </a:pPr>
            <a:endParaRPr kumimoji="1" lang="en-US" altLang="zh-CN" dirty="0">
              <a:solidFill>
                <a:schemeClr val="bg1">
                  <a:lumMod val="50000"/>
                </a:schemeClr>
              </a:solidFill>
            </a:endParaRPr>
          </a:p>
          <a:p>
            <a:pPr lvl="1">
              <a:lnSpc>
                <a:spcPct val="150000"/>
              </a:lnSpc>
            </a:pPr>
            <a:r>
              <a:rPr kumimoji="1" lang="zh-CN" altLang="en-US" sz="2400" dirty="0">
                <a:solidFill>
                  <a:schemeClr val="bg1">
                    <a:lumMod val="50000"/>
                  </a:schemeClr>
                </a:solidFill>
                <a:latin typeface="黑体"/>
                <a:ea typeface="黑体"/>
                <a:cs typeface="黑体"/>
              </a:rPr>
              <a:t>可用奖品数 </a:t>
            </a:r>
            <a:r>
              <a:rPr kumimoji="1" lang="en-US" altLang="zh-CN" sz="2400" dirty="0">
                <a:solidFill>
                  <a:schemeClr val="bg1">
                    <a:lumMod val="50000"/>
                  </a:schemeClr>
                </a:solidFill>
                <a:latin typeface="黑体"/>
                <a:ea typeface="黑体"/>
                <a:cs typeface="黑体"/>
              </a:rPr>
              <a:t>=</a:t>
            </a:r>
            <a:r>
              <a:rPr kumimoji="1" lang="zh-CN" altLang="en-US" sz="2400" dirty="0">
                <a:solidFill>
                  <a:schemeClr val="bg1">
                    <a:lumMod val="50000"/>
                  </a:schemeClr>
                </a:solidFill>
                <a:latin typeface="黑体"/>
                <a:ea typeface="黑体"/>
                <a:cs typeface="黑体"/>
              </a:rPr>
              <a:t> 剩余奖品总数</a:t>
            </a:r>
            <a:r>
              <a:rPr kumimoji="1" lang="en-US" altLang="zh-CN" sz="2400" dirty="0">
                <a:solidFill>
                  <a:schemeClr val="bg1">
                    <a:lumMod val="50000"/>
                  </a:schemeClr>
                </a:solidFill>
                <a:latin typeface="黑体"/>
                <a:ea typeface="黑体"/>
                <a:cs typeface="黑体"/>
              </a:rPr>
              <a:t>–</a:t>
            </a:r>
            <a:r>
              <a:rPr kumimoji="1" lang="zh-CN" altLang="en-US" sz="2400" dirty="0">
                <a:solidFill>
                  <a:schemeClr val="bg1">
                    <a:lumMod val="50000"/>
                  </a:schemeClr>
                </a:solidFill>
                <a:latin typeface="黑体"/>
                <a:ea typeface="黑体"/>
                <a:cs typeface="黑体"/>
              </a:rPr>
              <a:t>锁定奖</a:t>
            </a:r>
            <a:r>
              <a:rPr kumimoji="1" lang="zh-CN" altLang="en-US" sz="2400" dirty="0" smtClean="0">
                <a:solidFill>
                  <a:schemeClr val="bg1">
                    <a:lumMod val="50000"/>
                  </a:schemeClr>
                </a:solidFill>
                <a:latin typeface="黑体"/>
                <a:ea typeface="黑体"/>
                <a:cs typeface="黑体"/>
              </a:rPr>
              <a:t>品数</a:t>
            </a:r>
            <a:endParaRPr kumimoji="1" lang="en-US" altLang="zh-CN" sz="2400" dirty="0" smtClean="0">
              <a:solidFill>
                <a:schemeClr val="bg1">
                  <a:lumMod val="50000"/>
                </a:schemeClr>
              </a:solidFill>
              <a:latin typeface="黑体"/>
              <a:ea typeface="黑体"/>
              <a:cs typeface="黑体"/>
            </a:endParaRPr>
          </a:p>
          <a:p>
            <a:pPr lvl="1">
              <a:lnSpc>
                <a:spcPct val="150000"/>
              </a:lnSpc>
            </a:pPr>
            <a:r>
              <a:rPr kumimoji="1" lang="zh-CN" altLang="en-US" sz="2400" dirty="0" smtClean="0">
                <a:solidFill>
                  <a:schemeClr val="bg1">
                    <a:lumMod val="50000"/>
                  </a:schemeClr>
                </a:solidFill>
                <a:latin typeface="黑体"/>
                <a:ea typeface="黑体"/>
                <a:cs typeface="黑体"/>
              </a:rPr>
              <a:t>怎么实现</a:t>
            </a:r>
            <a:r>
              <a:rPr kumimoji="1" lang="zh-CN" altLang="en-US" sz="3200" dirty="0" smtClean="0">
                <a:solidFill>
                  <a:srgbClr val="FF0000"/>
                </a:solidFill>
                <a:latin typeface="黑体"/>
                <a:ea typeface="黑体"/>
                <a:cs typeface="黑体"/>
              </a:rPr>
              <a:t>锁定和解锁</a:t>
            </a:r>
            <a:r>
              <a:rPr kumimoji="1" lang="zh-CN" altLang="en-US" sz="2400" dirty="0" smtClean="0">
                <a:solidFill>
                  <a:schemeClr val="bg1">
                    <a:lumMod val="50000"/>
                  </a:schemeClr>
                </a:solidFill>
                <a:latin typeface="黑体"/>
                <a:ea typeface="黑体"/>
                <a:cs typeface="黑体"/>
              </a:rPr>
              <a:t>，才能</a:t>
            </a:r>
            <a:r>
              <a:rPr kumimoji="1" lang="zh-CN" altLang="en-US" sz="3200" dirty="0" smtClean="0">
                <a:solidFill>
                  <a:srgbClr val="FF0000"/>
                </a:solidFill>
                <a:latin typeface="黑体"/>
                <a:ea typeface="黑体"/>
                <a:cs typeface="黑体"/>
              </a:rPr>
              <a:t>高效</a:t>
            </a:r>
            <a:r>
              <a:rPr kumimoji="1" lang="zh-CN" altLang="en-US" sz="2400" dirty="0" smtClean="0">
                <a:solidFill>
                  <a:schemeClr val="bg1">
                    <a:lumMod val="50000"/>
                  </a:schemeClr>
                </a:solidFill>
                <a:latin typeface="黑体"/>
                <a:ea typeface="黑体"/>
                <a:cs typeface="黑体"/>
              </a:rPr>
              <a:t>获取可用奖品数</a:t>
            </a:r>
            <a:r>
              <a:rPr kumimoji="1" lang="en-US" altLang="zh-CN" sz="2400" dirty="0" smtClean="0">
                <a:solidFill>
                  <a:schemeClr val="bg1">
                    <a:lumMod val="50000"/>
                  </a:schemeClr>
                </a:solidFill>
                <a:latin typeface="黑体"/>
                <a:ea typeface="黑体"/>
                <a:cs typeface="黑体"/>
              </a:rPr>
              <a:t>?</a:t>
            </a:r>
            <a:r>
              <a:rPr kumimoji="1" lang="zh-CN" altLang="en-US" sz="2400" dirty="0" smtClean="0">
                <a:solidFill>
                  <a:schemeClr val="bg1">
                    <a:lumMod val="50000"/>
                  </a:schemeClr>
                </a:solidFill>
                <a:latin typeface="黑体"/>
                <a:ea typeface="黑体"/>
                <a:cs typeface="黑体"/>
              </a:rPr>
              <a:t> </a:t>
            </a:r>
            <a:endParaRPr kumimoji="1" lang="en-US" altLang="zh-CN" sz="2400" dirty="0" smtClean="0">
              <a:solidFill>
                <a:schemeClr val="bg1">
                  <a:lumMod val="50000"/>
                </a:schemeClr>
              </a:solidFill>
              <a:latin typeface="黑体"/>
              <a:ea typeface="黑体"/>
              <a:cs typeface="黑体"/>
            </a:endParaRPr>
          </a:p>
        </p:txBody>
      </p:sp>
    </p:spTree>
    <p:extLst>
      <p:ext uri="{BB962C8B-B14F-4D97-AF65-F5344CB8AC3E}">
        <p14:creationId xmlns:p14="http://schemas.microsoft.com/office/powerpoint/2010/main" val="1211291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锁定和解锁</a:t>
            </a:r>
            <a:r>
              <a:rPr kumimoji="1" lang="en-US" altLang="zh-CN" dirty="0" smtClean="0"/>
              <a:t>（</a:t>
            </a:r>
            <a:r>
              <a:rPr kumimoji="1" lang="zh-CN" altLang="en-US" dirty="0" smtClean="0"/>
              <a:t>锁定奖品的方案</a:t>
            </a:r>
            <a:r>
              <a:rPr kumimoji="1" lang="en-US" altLang="zh-CN" dirty="0" smtClean="0"/>
              <a:t>）</a:t>
            </a:r>
            <a:endParaRPr kumimoji="1" lang="zh-CN" altLang="en-US" dirty="0"/>
          </a:p>
        </p:txBody>
      </p:sp>
      <p:sp>
        <p:nvSpPr>
          <p:cNvPr id="8" name="椭圆 7"/>
          <p:cNvSpPr>
            <a:spLocks noChangeAspect="1"/>
          </p:cNvSpPr>
          <p:nvPr/>
        </p:nvSpPr>
        <p:spPr>
          <a:xfrm>
            <a:off x="2293646" y="2185409"/>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10" name="椭圆 9"/>
          <p:cNvSpPr>
            <a:spLocks noChangeAspect="1"/>
          </p:cNvSpPr>
          <p:nvPr/>
        </p:nvSpPr>
        <p:spPr>
          <a:xfrm>
            <a:off x="3761199" y="2185409"/>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12" name="罐形 11"/>
          <p:cNvSpPr/>
          <p:nvPr/>
        </p:nvSpPr>
        <p:spPr>
          <a:xfrm>
            <a:off x="1492140" y="1547885"/>
            <a:ext cx="2880659" cy="1404471"/>
          </a:xfrm>
          <a:prstGeom prst="ca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4" name="罐形 13"/>
          <p:cNvSpPr/>
          <p:nvPr/>
        </p:nvSpPr>
        <p:spPr>
          <a:xfrm>
            <a:off x="1492140" y="4129741"/>
            <a:ext cx="2880659" cy="1404471"/>
          </a:xfrm>
          <a:prstGeom prst="ca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5" name="椭圆 14"/>
          <p:cNvSpPr>
            <a:spLocks noChangeAspect="1"/>
          </p:cNvSpPr>
          <p:nvPr/>
        </p:nvSpPr>
        <p:spPr>
          <a:xfrm>
            <a:off x="2662528" y="4728398"/>
            <a:ext cx="504000" cy="504000"/>
          </a:xfrm>
          <a:prstGeom prst="ellipse">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zh-CN" altLang="en-US" dirty="0" smtClean="0">
                <a:solidFill>
                  <a:srgbClr val="FF0000"/>
                </a:solidFill>
                <a:latin typeface="黑体"/>
                <a:ea typeface="黑体"/>
                <a:cs typeface="黑体"/>
              </a:rPr>
              <a:t>验证</a:t>
            </a:r>
            <a:endParaRPr kumimoji="1" lang="zh-CN" altLang="en-US" dirty="0">
              <a:solidFill>
                <a:srgbClr val="FF0000"/>
              </a:solidFill>
              <a:latin typeface="黑体"/>
              <a:ea typeface="黑体"/>
              <a:cs typeface="黑体"/>
            </a:endParaRPr>
          </a:p>
        </p:txBody>
      </p:sp>
      <p:sp>
        <p:nvSpPr>
          <p:cNvPr id="16" name="左弧形箭头 15"/>
          <p:cNvSpPr/>
          <p:nvPr/>
        </p:nvSpPr>
        <p:spPr>
          <a:xfrm>
            <a:off x="4477387" y="2345764"/>
            <a:ext cx="1165412" cy="2674471"/>
          </a:xfrm>
          <a:prstGeom prst="curved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18" name="左弧形箭头 17"/>
          <p:cNvSpPr/>
          <p:nvPr/>
        </p:nvSpPr>
        <p:spPr>
          <a:xfrm rot="10800000">
            <a:off x="213175" y="2345764"/>
            <a:ext cx="1165412" cy="2674471"/>
          </a:xfrm>
          <a:prstGeom prst="curved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19" name="文本框 18"/>
          <p:cNvSpPr txBox="1"/>
          <p:nvPr/>
        </p:nvSpPr>
        <p:spPr>
          <a:xfrm>
            <a:off x="4265199" y="3588871"/>
            <a:ext cx="1228189" cy="369332"/>
          </a:xfrm>
          <a:prstGeom prst="rect">
            <a:avLst/>
          </a:prstGeom>
          <a:noFill/>
        </p:spPr>
        <p:txBody>
          <a:bodyPr wrap="square" rtlCol="0">
            <a:spAutoFit/>
          </a:bodyPr>
          <a:lstStyle/>
          <a:p>
            <a:r>
              <a:rPr kumimoji="1" lang="zh-CN" altLang="en-US" dirty="0" smtClean="0">
                <a:latin typeface="黑体"/>
                <a:ea typeface="黑体"/>
                <a:cs typeface="黑体"/>
              </a:rPr>
              <a:t>中奖锁定</a:t>
            </a:r>
            <a:endParaRPr kumimoji="1" lang="zh-CN" altLang="en-US" dirty="0">
              <a:latin typeface="黑体"/>
              <a:ea typeface="黑体"/>
              <a:cs typeface="黑体"/>
            </a:endParaRPr>
          </a:p>
        </p:txBody>
      </p:sp>
      <p:sp>
        <p:nvSpPr>
          <p:cNvPr id="21" name="文本框 20"/>
          <p:cNvSpPr txBox="1"/>
          <p:nvPr/>
        </p:nvSpPr>
        <p:spPr>
          <a:xfrm>
            <a:off x="431317" y="3588871"/>
            <a:ext cx="1267011" cy="369332"/>
          </a:xfrm>
          <a:prstGeom prst="rect">
            <a:avLst/>
          </a:prstGeom>
          <a:noFill/>
        </p:spPr>
        <p:txBody>
          <a:bodyPr wrap="square" rtlCol="0">
            <a:spAutoFit/>
          </a:bodyPr>
          <a:lstStyle/>
          <a:p>
            <a:r>
              <a:rPr kumimoji="1" lang="zh-CN" altLang="en-US" dirty="0" smtClean="0">
                <a:latin typeface="黑体"/>
                <a:ea typeface="黑体"/>
                <a:cs typeface="黑体"/>
              </a:rPr>
              <a:t>超时归还</a:t>
            </a:r>
            <a:endParaRPr kumimoji="1" lang="zh-CN" altLang="en-US" dirty="0">
              <a:latin typeface="黑体"/>
              <a:ea typeface="黑体"/>
              <a:cs typeface="黑体"/>
            </a:endParaRPr>
          </a:p>
        </p:txBody>
      </p:sp>
      <p:sp>
        <p:nvSpPr>
          <p:cNvPr id="22" name="文本框 21"/>
          <p:cNvSpPr txBox="1"/>
          <p:nvPr/>
        </p:nvSpPr>
        <p:spPr>
          <a:xfrm>
            <a:off x="5775677" y="1053958"/>
            <a:ext cx="3899647" cy="2375009"/>
          </a:xfrm>
          <a:prstGeom prst="rect">
            <a:avLst/>
          </a:prstGeom>
          <a:noFill/>
        </p:spPr>
        <p:txBody>
          <a:bodyPr wrap="square" rtlCol="0">
            <a:spAutoFit/>
          </a:bodyPr>
          <a:lstStyle/>
          <a:p>
            <a:pPr>
              <a:lnSpc>
                <a:spcPct val="150000"/>
              </a:lnSpc>
            </a:pPr>
            <a:r>
              <a:rPr kumimoji="1" lang="zh-CN" altLang="en-US" sz="2000" dirty="0" smtClean="0">
                <a:latin typeface="微软雅黑"/>
                <a:ea typeface="微软雅黑"/>
                <a:cs typeface="微软雅黑"/>
              </a:rPr>
              <a:t>锁定的奖品放在哪儿？</a:t>
            </a:r>
            <a:endParaRPr kumimoji="1" lang="en-US" altLang="zh-CN" sz="2400" dirty="0" smtClean="0">
              <a:latin typeface="微软雅黑"/>
              <a:ea typeface="微软雅黑"/>
              <a:cs typeface="微软雅黑"/>
            </a:endParaRPr>
          </a:p>
          <a:p>
            <a:pPr marL="342900" indent="-342900">
              <a:lnSpc>
                <a:spcPct val="150000"/>
              </a:lnSpc>
              <a:buClr>
                <a:srgbClr val="0000FF"/>
              </a:buClr>
              <a:buFont typeface="Arial"/>
              <a:buChar char="•"/>
            </a:pPr>
            <a:r>
              <a:rPr kumimoji="1" lang="en-US" altLang="zh-CN" sz="2000" dirty="0" err="1" smtClean="0">
                <a:latin typeface="微软雅黑"/>
                <a:ea typeface="微软雅黑"/>
                <a:cs typeface="微软雅黑"/>
              </a:rPr>
              <a:t>Redis</a:t>
            </a:r>
            <a:endParaRPr kumimoji="1" lang="en-US" altLang="zh-CN" sz="2000" dirty="0">
              <a:latin typeface="微软雅黑"/>
              <a:ea typeface="微软雅黑"/>
              <a:cs typeface="微软雅黑"/>
            </a:endParaRPr>
          </a:p>
          <a:p>
            <a:pPr marL="800100" lvl="1" indent="-342900">
              <a:lnSpc>
                <a:spcPct val="150000"/>
              </a:lnSpc>
              <a:buClr>
                <a:srgbClr val="0000FF"/>
              </a:buClr>
              <a:buFont typeface="Arial"/>
              <a:buChar char="•"/>
            </a:pPr>
            <a:r>
              <a:rPr kumimoji="1" lang="zh-CN" altLang="en-US" sz="2000" dirty="0" smtClean="0">
                <a:latin typeface="微软雅黑"/>
                <a:ea typeface="微软雅黑"/>
                <a:cs typeface="微软雅黑"/>
              </a:rPr>
              <a:t>无触发器，不好解锁</a:t>
            </a:r>
            <a:endParaRPr kumimoji="1" lang="en-US" altLang="zh-CN" sz="2000" dirty="0" smtClean="0">
              <a:latin typeface="微软雅黑"/>
              <a:ea typeface="微软雅黑"/>
              <a:cs typeface="微软雅黑"/>
            </a:endParaRPr>
          </a:p>
          <a:p>
            <a:pPr marL="342900" indent="-342900">
              <a:lnSpc>
                <a:spcPct val="150000"/>
              </a:lnSpc>
              <a:buClr>
                <a:srgbClr val="0000FF"/>
              </a:buClr>
              <a:buFont typeface="Arial"/>
              <a:buChar char="•"/>
            </a:pPr>
            <a:r>
              <a:rPr kumimoji="1" lang="zh-CN" altLang="en-US" sz="2000" dirty="0" smtClean="0">
                <a:latin typeface="微软雅黑"/>
                <a:ea typeface="微软雅黑"/>
                <a:cs typeface="微软雅黑"/>
              </a:rPr>
              <a:t>应用服务器</a:t>
            </a:r>
            <a:endParaRPr kumimoji="1" lang="en-US" altLang="zh-CN" sz="2000" dirty="0" smtClean="0">
              <a:latin typeface="微软雅黑"/>
              <a:ea typeface="微软雅黑"/>
              <a:cs typeface="微软雅黑"/>
            </a:endParaRPr>
          </a:p>
          <a:p>
            <a:pPr marL="800100" lvl="1" indent="-342900">
              <a:lnSpc>
                <a:spcPct val="150000"/>
              </a:lnSpc>
              <a:buClr>
                <a:srgbClr val="0000FF"/>
              </a:buClr>
              <a:buFont typeface="Arial"/>
              <a:buChar char="•"/>
            </a:pPr>
            <a:r>
              <a:rPr kumimoji="1" lang="zh-CN" altLang="en-US" sz="2000" dirty="0" smtClean="0">
                <a:latin typeface="微软雅黑"/>
                <a:ea typeface="微软雅黑"/>
                <a:cs typeface="微软雅黑"/>
              </a:rPr>
              <a:t>可解锁，不好</a:t>
            </a:r>
            <a:r>
              <a:rPr kumimoji="1" lang="en-US" altLang="zh-CN" sz="2000" dirty="0" smtClean="0">
                <a:latin typeface="微软雅黑"/>
                <a:ea typeface="微软雅黑"/>
                <a:cs typeface="微软雅黑"/>
              </a:rPr>
              <a:t>HA</a:t>
            </a:r>
          </a:p>
        </p:txBody>
      </p:sp>
      <p:sp>
        <p:nvSpPr>
          <p:cNvPr id="23" name="文本框 22"/>
          <p:cNvSpPr txBox="1"/>
          <p:nvPr/>
        </p:nvSpPr>
        <p:spPr>
          <a:xfrm>
            <a:off x="2456340" y="1486615"/>
            <a:ext cx="1170388" cy="400110"/>
          </a:xfrm>
          <a:prstGeom prst="rect">
            <a:avLst/>
          </a:prstGeom>
          <a:noFill/>
        </p:spPr>
        <p:txBody>
          <a:bodyPr wrap="square" rtlCol="0">
            <a:spAutoFit/>
          </a:bodyPr>
          <a:lstStyle/>
          <a:p>
            <a:r>
              <a:rPr kumimoji="1" lang="zh-CN" altLang="en-US" sz="2000" dirty="0" smtClean="0">
                <a:solidFill>
                  <a:schemeClr val="accent1"/>
                </a:solidFill>
                <a:latin typeface="黑体"/>
                <a:ea typeface="黑体"/>
                <a:cs typeface="黑体"/>
              </a:rPr>
              <a:t>奖品区</a:t>
            </a:r>
            <a:endParaRPr kumimoji="1" lang="zh-CN" altLang="en-US" sz="2000" dirty="0">
              <a:solidFill>
                <a:schemeClr val="accent1"/>
              </a:solidFill>
              <a:latin typeface="黑体"/>
              <a:ea typeface="黑体"/>
              <a:cs typeface="黑体"/>
            </a:endParaRPr>
          </a:p>
        </p:txBody>
      </p:sp>
      <p:sp>
        <p:nvSpPr>
          <p:cNvPr id="24" name="文本框 23"/>
          <p:cNvSpPr txBox="1"/>
          <p:nvPr/>
        </p:nvSpPr>
        <p:spPr>
          <a:xfrm>
            <a:off x="2456340" y="4129741"/>
            <a:ext cx="1170388" cy="400110"/>
          </a:xfrm>
          <a:prstGeom prst="rect">
            <a:avLst/>
          </a:prstGeom>
          <a:noFill/>
        </p:spPr>
        <p:txBody>
          <a:bodyPr wrap="square" rtlCol="0">
            <a:spAutoFit/>
          </a:bodyPr>
          <a:lstStyle/>
          <a:p>
            <a:r>
              <a:rPr kumimoji="1" lang="zh-CN" altLang="en-US" sz="2000" dirty="0" smtClean="0">
                <a:solidFill>
                  <a:schemeClr val="accent1"/>
                </a:solidFill>
                <a:latin typeface="黑体"/>
                <a:ea typeface="黑体"/>
                <a:cs typeface="黑体"/>
              </a:rPr>
              <a:t>锁定区</a:t>
            </a:r>
            <a:endParaRPr kumimoji="1" lang="zh-CN" altLang="en-US" sz="2000" dirty="0">
              <a:solidFill>
                <a:schemeClr val="accent1"/>
              </a:solidFill>
              <a:latin typeface="黑体"/>
              <a:ea typeface="黑体"/>
              <a:cs typeface="黑体"/>
            </a:endParaRPr>
          </a:p>
        </p:txBody>
      </p:sp>
      <p:sp>
        <p:nvSpPr>
          <p:cNvPr id="25" name="椭圆 24"/>
          <p:cNvSpPr>
            <a:spLocks noChangeAspect="1"/>
          </p:cNvSpPr>
          <p:nvPr/>
        </p:nvSpPr>
        <p:spPr>
          <a:xfrm>
            <a:off x="3027423" y="2185409"/>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26" name="椭圆 25"/>
          <p:cNvSpPr>
            <a:spLocks noChangeAspect="1"/>
          </p:cNvSpPr>
          <p:nvPr/>
        </p:nvSpPr>
        <p:spPr>
          <a:xfrm>
            <a:off x="1559869" y="2185409"/>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Tree>
    <p:extLst>
      <p:ext uri="{BB962C8B-B14F-4D97-AF65-F5344CB8AC3E}">
        <p14:creationId xmlns:p14="http://schemas.microsoft.com/office/powerpoint/2010/main" val="9691770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5220" y="1045882"/>
            <a:ext cx="3472559" cy="484812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3" name="标题 2"/>
          <p:cNvSpPr>
            <a:spLocks noGrp="1"/>
          </p:cNvSpPr>
          <p:nvPr>
            <p:ph type="title"/>
          </p:nvPr>
        </p:nvSpPr>
        <p:spPr/>
        <p:txBody>
          <a:bodyPr/>
          <a:lstStyle/>
          <a:p>
            <a:r>
              <a:rPr kumimoji="1" lang="zh-CN" altLang="en-US" dirty="0" smtClean="0"/>
              <a:t>锁定和解锁</a:t>
            </a:r>
            <a:r>
              <a:rPr kumimoji="1" lang="en-US" altLang="zh-CN" dirty="0" smtClean="0"/>
              <a:t>（</a:t>
            </a:r>
            <a:r>
              <a:rPr kumimoji="1" lang="zh-CN" altLang="en-US" dirty="0" smtClean="0"/>
              <a:t>锁定奖品数的方案</a:t>
            </a:r>
            <a:r>
              <a:rPr kumimoji="1" lang="en-US" altLang="zh-CN" dirty="0" smtClean="0"/>
              <a:t>）</a:t>
            </a:r>
            <a:endParaRPr kumimoji="1" lang="zh-CN" altLang="en-US" dirty="0"/>
          </a:p>
        </p:txBody>
      </p:sp>
      <p:sp>
        <p:nvSpPr>
          <p:cNvPr id="8" name="椭圆 7"/>
          <p:cNvSpPr>
            <a:spLocks noChangeAspect="1"/>
          </p:cNvSpPr>
          <p:nvPr/>
        </p:nvSpPr>
        <p:spPr>
          <a:xfrm>
            <a:off x="1335295" y="2080822"/>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9" name="椭圆 8"/>
          <p:cNvSpPr>
            <a:spLocks noChangeAspect="1"/>
          </p:cNvSpPr>
          <p:nvPr/>
        </p:nvSpPr>
        <p:spPr>
          <a:xfrm>
            <a:off x="2299495" y="2080822"/>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10" name="椭圆 9"/>
          <p:cNvSpPr>
            <a:spLocks noChangeAspect="1"/>
          </p:cNvSpPr>
          <p:nvPr/>
        </p:nvSpPr>
        <p:spPr>
          <a:xfrm>
            <a:off x="3263695" y="2080822"/>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12" name="罐形 11"/>
          <p:cNvSpPr/>
          <p:nvPr/>
        </p:nvSpPr>
        <p:spPr>
          <a:xfrm>
            <a:off x="1087429" y="1646517"/>
            <a:ext cx="2880659" cy="1404471"/>
          </a:xfrm>
          <a:prstGeom prst="ca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6" name="左弧形箭头 15"/>
          <p:cNvSpPr/>
          <p:nvPr/>
        </p:nvSpPr>
        <p:spPr>
          <a:xfrm>
            <a:off x="4183001" y="2345764"/>
            <a:ext cx="1260190" cy="3140636"/>
          </a:xfrm>
          <a:prstGeom prst="curved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19" name="文本框 18"/>
          <p:cNvSpPr txBox="1"/>
          <p:nvPr/>
        </p:nvSpPr>
        <p:spPr>
          <a:xfrm>
            <a:off x="4215002" y="3597374"/>
            <a:ext cx="1228189" cy="369332"/>
          </a:xfrm>
          <a:prstGeom prst="rect">
            <a:avLst/>
          </a:prstGeom>
          <a:noFill/>
        </p:spPr>
        <p:txBody>
          <a:bodyPr wrap="square" rtlCol="0">
            <a:spAutoFit/>
          </a:bodyPr>
          <a:lstStyle/>
          <a:p>
            <a:r>
              <a:rPr kumimoji="1" lang="zh-CN" altLang="en-US" dirty="0" smtClean="0">
                <a:latin typeface="黑体"/>
                <a:ea typeface="黑体"/>
                <a:cs typeface="黑体"/>
              </a:rPr>
              <a:t>中奖锁定</a:t>
            </a:r>
            <a:endParaRPr kumimoji="1" lang="zh-CN" altLang="en-US" dirty="0">
              <a:latin typeface="黑体"/>
              <a:ea typeface="黑体"/>
              <a:cs typeface="黑体"/>
            </a:endParaRPr>
          </a:p>
        </p:txBody>
      </p:sp>
      <p:sp>
        <p:nvSpPr>
          <p:cNvPr id="22" name="文本框 21"/>
          <p:cNvSpPr txBox="1"/>
          <p:nvPr/>
        </p:nvSpPr>
        <p:spPr>
          <a:xfrm>
            <a:off x="5534366" y="1045882"/>
            <a:ext cx="3693594" cy="4247317"/>
          </a:xfrm>
          <a:prstGeom prst="rect">
            <a:avLst/>
          </a:prstGeom>
          <a:noFill/>
        </p:spPr>
        <p:txBody>
          <a:bodyPr wrap="square" rtlCol="0">
            <a:spAutoFit/>
          </a:bodyPr>
          <a:lstStyle/>
          <a:p>
            <a:pPr>
              <a:lnSpc>
                <a:spcPct val="150000"/>
              </a:lnSpc>
            </a:pPr>
            <a:r>
              <a:rPr kumimoji="1" lang="zh-CN" altLang="en-US" sz="2000" dirty="0" smtClean="0">
                <a:latin typeface="微软雅黑"/>
                <a:ea typeface="微软雅黑"/>
                <a:cs typeface="微软雅黑"/>
              </a:rPr>
              <a:t>用</a:t>
            </a:r>
            <a:r>
              <a:rPr kumimoji="1" lang="en-US" altLang="zh-CN" sz="2000" dirty="0" err="1" smtClean="0">
                <a:latin typeface="微软雅黑"/>
                <a:ea typeface="微软雅黑"/>
                <a:cs typeface="微软雅黑"/>
              </a:rPr>
              <a:t>Redis</a:t>
            </a:r>
            <a:r>
              <a:rPr kumimoji="1" lang="zh-CN" altLang="en-US" sz="2000" dirty="0" smtClean="0">
                <a:latin typeface="微软雅黑"/>
                <a:ea typeface="微软雅黑"/>
                <a:cs typeface="微软雅黑"/>
              </a:rPr>
              <a:t>记录</a:t>
            </a:r>
            <a:endParaRPr kumimoji="1" lang="en-US" altLang="zh-CN" sz="2000" dirty="0" smtClean="0">
              <a:latin typeface="微软雅黑"/>
              <a:ea typeface="微软雅黑"/>
              <a:cs typeface="微软雅黑"/>
            </a:endParaRPr>
          </a:p>
          <a:p>
            <a:pPr marL="342900" indent="-342900">
              <a:lnSpc>
                <a:spcPct val="150000"/>
              </a:lnSpc>
              <a:buClr>
                <a:srgbClr val="0000FF"/>
              </a:buClr>
              <a:buFont typeface="Arial"/>
              <a:buChar char="•"/>
            </a:pPr>
            <a:r>
              <a:rPr kumimoji="1" lang="en-US" altLang="zh-CN" sz="2000" dirty="0">
                <a:latin typeface="微软雅黑"/>
                <a:ea typeface="微软雅黑"/>
                <a:cs typeface="微软雅黑"/>
              </a:rPr>
              <a:t>	</a:t>
            </a:r>
            <a:r>
              <a:rPr kumimoji="1" lang="zh-CN" altLang="en-US" sz="2000" dirty="0" smtClean="0">
                <a:latin typeface="微软雅黑"/>
                <a:ea typeface="微软雅黑"/>
                <a:cs typeface="微软雅黑"/>
              </a:rPr>
              <a:t>奖品区</a:t>
            </a:r>
            <a:endParaRPr kumimoji="1" lang="en-US" altLang="zh-CN" sz="2000" dirty="0" smtClean="0">
              <a:latin typeface="微软雅黑"/>
              <a:ea typeface="微软雅黑"/>
              <a:cs typeface="微软雅黑"/>
            </a:endParaRPr>
          </a:p>
          <a:p>
            <a:pPr marL="342900" indent="-342900">
              <a:lnSpc>
                <a:spcPct val="150000"/>
              </a:lnSpc>
              <a:buClr>
                <a:srgbClr val="0000FF"/>
              </a:buClr>
              <a:buFont typeface="Arial"/>
              <a:buChar char="•"/>
            </a:pPr>
            <a:r>
              <a:rPr kumimoji="1" lang="en-US" altLang="zh-CN" sz="2000" dirty="0">
                <a:latin typeface="微软雅黑"/>
                <a:ea typeface="微软雅黑"/>
                <a:cs typeface="微软雅黑"/>
              </a:rPr>
              <a:t>	</a:t>
            </a:r>
            <a:r>
              <a:rPr kumimoji="1" lang="en-US" altLang="zh-CN" sz="2000" dirty="0" smtClean="0">
                <a:latin typeface="微软雅黑"/>
                <a:ea typeface="微软雅黑"/>
                <a:cs typeface="微软雅黑"/>
              </a:rPr>
              <a:t>(</a:t>
            </a:r>
            <a:r>
              <a:rPr kumimoji="1" lang="zh-CN" altLang="en-US" sz="2000" dirty="0" smtClean="0">
                <a:latin typeface="微软雅黑"/>
                <a:ea typeface="微软雅黑"/>
                <a:cs typeface="微软雅黑"/>
              </a:rPr>
              <a:t>分钟粒度</a:t>
            </a:r>
            <a:r>
              <a:rPr kumimoji="1" lang="en-US" altLang="zh-CN" sz="2000" dirty="0" smtClean="0">
                <a:latin typeface="微软雅黑"/>
                <a:ea typeface="微软雅黑"/>
                <a:cs typeface="微软雅黑"/>
              </a:rPr>
              <a:t>)</a:t>
            </a:r>
            <a:r>
              <a:rPr kumimoji="1" lang="zh-CN" altLang="en-US" sz="2000" dirty="0" smtClean="0">
                <a:latin typeface="微软雅黑"/>
                <a:ea typeface="微软雅黑"/>
                <a:cs typeface="微软雅黑"/>
              </a:rPr>
              <a:t>即将解锁总数</a:t>
            </a:r>
            <a:endParaRPr kumimoji="1" lang="en-US" altLang="zh-CN" sz="2000" dirty="0" smtClean="0">
              <a:latin typeface="微软雅黑"/>
              <a:ea typeface="微软雅黑"/>
              <a:cs typeface="微软雅黑"/>
            </a:endParaRPr>
          </a:p>
          <a:p>
            <a:pPr>
              <a:lnSpc>
                <a:spcPct val="150000"/>
              </a:lnSpc>
            </a:pPr>
            <a:r>
              <a:rPr kumimoji="1" lang="zh-CN" altLang="en-US" sz="2000" smtClean="0">
                <a:latin typeface="微软雅黑"/>
                <a:ea typeface="微软雅黑"/>
                <a:cs typeface="微软雅黑"/>
              </a:rPr>
              <a:t>实时计算可抽奖</a:t>
            </a:r>
            <a:r>
              <a:rPr kumimoji="1" lang="zh-CN" altLang="en-US" sz="2000" dirty="0" smtClean="0">
                <a:latin typeface="微软雅黑"/>
                <a:ea typeface="微软雅黑"/>
                <a:cs typeface="微软雅黑"/>
              </a:rPr>
              <a:t>品数</a:t>
            </a:r>
            <a:endParaRPr kumimoji="1" lang="en-US" altLang="zh-CN" sz="2000" dirty="0" smtClean="0">
              <a:latin typeface="微软雅黑"/>
              <a:ea typeface="微软雅黑"/>
              <a:cs typeface="微软雅黑"/>
            </a:endParaRPr>
          </a:p>
          <a:p>
            <a:pPr marL="342900" indent="-342900">
              <a:lnSpc>
                <a:spcPct val="150000"/>
              </a:lnSpc>
              <a:buClr>
                <a:srgbClr val="0000FF"/>
              </a:buClr>
              <a:buFont typeface="Arial"/>
              <a:buChar char="•"/>
            </a:pPr>
            <a:r>
              <a:rPr kumimoji="1" lang="zh-CN" altLang="en-US" sz="2000" dirty="0" smtClean="0">
                <a:latin typeface="微软雅黑"/>
                <a:ea typeface="微软雅黑"/>
                <a:cs typeface="微软雅黑"/>
              </a:rPr>
              <a:t>只需要</a:t>
            </a:r>
            <a:r>
              <a:rPr kumimoji="1" lang="en-US" altLang="zh-CN" sz="2000" dirty="0" err="1" smtClean="0">
                <a:latin typeface="微软雅黑"/>
                <a:ea typeface="微软雅黑"/>
                <a:cs typeface="微软雅黑"/>
              </a:rPr>
              <a:t>Redis</a:t>
            </a:r>
            <a:r>
              <a:rPr kumimoji="1" lang="zh-CN" altLang="en-US" sz="2000" dirty="0" smtClean="0">
                <a:latin typeface="微软雅黑"/>
                <a:ea typeface="微软雅黑"/>
                <a:cs typeface="微软雅黑"/>
              </a:rPr>
              <a:t> </a:t>
            </a:r>
            <a:r>
              <a:rPr kumimoji="1" lang="en-US" altLang="zh-CN" sz="2000" dirty="0" smtClean="0">
                <a:latin typeface="微软雅黑"/>
                <a:ea typeface="微软雅黑"/>
                <a:cs typeface="微软雅黑"/>
              </a:rPr>
              <a:t>Expire</a:t>
            </a:r>
            <a:r>
              <a:rPr kumimoji="1" lang="zh-CN" altLang="en-US" sz="2000" dirty="0" smtClean="0">
                <a:latin typeface="微软雅黑"/>
                <a:ea typeface="微软雅黑"/>
                <a:cs typeface="微软雅黑"/>
              </a:rPr>
              <a:t> </a:t>
            </a:r>
            <a:r>
              <a:rPr kumimoji="1" lang="en-US" altLang="zh-CN" sz="2000" dirty="0" smtClean="0">
                <a:latin typeface="微软雅黑"/>
                <a:ea typeface="微软雅黑"/>
                <a:cs typeface="微软雅黑"/>
              </a:rPr>
              <a:t>(</a:t>
            </a:r>
            <a:r>
              <a:rPr kumimoji="1" lang="zh-CN" altLang="en-US" sz="2000" dirty="0" smtClean="0">
                <a:latin typeface="微软雅黑"/>
                <a:ea typeface="微软雅黑"/>
                <a:cs typeface="微软雅黑"/>
              </a:rPr>
              <a:t>性能</a:t>
            </a:r>
            <a:r>
              <a:rPr kumimoji="1" lang="en-US" altLang="zh-CN" sz="2000" dirty="0" smtClean="0">
                <a:latin typeface="微软雅黑"/>
                <a:ea typeface="微软雅黑"/>
                <a:cs typeface="微软雅黑"/>
              </a:rPr>
              <a:t>)</a:t>
            </a:r>
          </a:p>
          <a:p>
            <a:pPr marL="342900" indent="-342900">
              <a:lnSpc>
                <a:spcPct val="150000"/>
              </a:lnSpc>
              <a:buClr>
                <a:srgbClr val="0000FF"/>
              </a:buClr>
              <a:buFont typeface="Arial"/>
              <a:buChar char="•"/>
            </a:pPr>
            <a:r>
              <a:rPr kumimoji="1" lang="zh-CN" altLang="en-US" sz="2000" dirty="0" smtClean="0">
                <a:latin typeface="微软雅黑"/>
                <a:ea typeface="微软雅黑"/>
                <a:cs typeface="微软雅黑"/>
              </a:rPr>
              <a:t>应用服务器无状态</a:t>
            </a:r>
            <a:r>
              <a:rPr kumimoji="1" lang="en-US" altLang="zh-CN" sz="2000" dirty="0" smtClean="0">
                <a:latin typeface="微软雅黑"/>
                <a:ea typeface="微软雅黑"/>
                <a:cs typeface="微软雅黑"/>
              </a:rPr>
              <a:t>(</a:t>
            </a:r>
            <a:r>
              <a:rPr kumimoji="1" lang="zh-CN" altLang="en-US" sz="2000" dirty="0" smtClean="0">
                <a:latin typeface="微软雅黑"/>
                <a:ea typeface="微软雅黑"/>
                <a:cs typeface="微软雅黑"/>
              </a:rPr>
              <a:t>高可用</a:t>
            </a:r>
            <a:r>
              <a:rPr kumimoji="1" lang="en-US" altLang="en-US" sz="2000" dirty="0" smtClean="0">
                <a:latin typeface="微软雅黑"/>
                <a:ea typeface="微软雅黑"/>
                <a:cs typeface="微软雅黑"/>
              </a:rPr>
              <a:t>)</a:t>
            </a:r>
            <a:endParaRPr kumimoji="1" lang="en-US" altLang="zh-CN" sz="2000" dirty="0">
              <a:latin typeface="微软雅黑"/>
              <a:ea typeface="微软雅黑"/>
              <a:cs typeface="微软雅黑"/>
            </a:endParaRPr>
          </a:p>
          <a:p>
            <a:pPr marL="342900" indent="-342900">
              <a:lnSpc>
                <a:spcPct val="150000"/>
              </a:lnSpc>
              <a:buClr>
                <a:srgbClr val="0000FF"/>
              </a:buClr>
              <a:buFont typeface="Arial"/>
              <a:buChar char="•"/>
            </a:pPr>
            <a:r>
              <a:rPr kumimoji="1" lang="zh-CN" altLang="en-US" sz="2000" dirty="0" smtClean="0">
                <a:latin typeface="微软雅黑"/>
                <a:ea typeface="微软雅黑"/>
                <a:cs typeface="微软雅黑"/>
              </a:rPr>
              <a:t>以奖品区</a:t>
            </a:r>
            <a:r>
              <a:rPr kumimoji="1" lang="en-US" altLang="zh-CN" sz="2000" dirty="0" smtClean="0">
                <a:latin typeface="微软雅黑"/>
                <a:ea typeface="微软雅黑"/>
                <a:cs typeface="微软雅黑"/>
              </a:rPr>
              <a:t>pop</a:t>
            </a:r>
            <a:r>
              <a:rPr kumimoji="1" lang="zh-CN" altLang="en-US" sz="2000" dirty="0" smtClean="0">
                <a:latin typeface="微软雅黑"/>
                <a:ea typeface="微软雅黑"/>
                <a:cs typeface="微软雅黑"/>
              </a:rPr>
              <a:t>为准</a:t>
            </a:r>
            <a:r>
              <a:rPr kumimoji="1" lang="en-US" altLang="zh-CN" sz="2000" dirty="0" smtClean="0">
                <a:latin typeface="微软雅黑"/>
                <a:ea typeface="微软雅黑"/>
                <a:cs typeface="微软雅黑"/>
              </a:rPr>
              <a:t> (</a:t>
            </a:r>
            <a:r>
              <a:rPr kumimoji="1" lang="zh-CN" altLang="en-US" sz="2000" dirty="0" smtClean="0">
                <a:latin typeface="微软雅黑"/>
                <a:ea typeface="微软雅黑"/>
                <a:cs typeface="微软雅黑"/>
              </a:rPr>
              <a:t>一致性</a:t>
            </a:r>
            <a:r>
              <a:rPr kumimoji="1" lang="en-US" altLang="zh-CN" sz="2000" dirty="0" smtClean="0">
                <a:latin typeface="微软雅黑"/>
                <a:ea typeface="微软雅黑"/>
                <a:cs typeface="微软雅黑"/>
              </a:rPr>
              <a:t>)</a:t>
            </a:r>
            <a:endParaRPr kumimoji="1" lang="en-US" altLang="zh-CN" sz="2000" dirty="0">
              <a:latin typeface="微软雅黑"/>
              <a:ea typeface="微软雅黑"/>
              <a:cs typeface="微软雅黑"/>
            </a:endParaRPr>
          </a:p>
          <a:p>
            <a:endParaRPr kumimoji="1" lang="en-US" altLang="zh-CN" sz="2000" dirty="0">
              <a:latin typeface="微软雅黑"/>
              <a:ea typeface="微软雅黑"/>
              <a:cs typeface="微软雅黑"/>
            </a:endParaRPr>
          </a:p>
          <a:p>
            <a:endParaRPr kumimoji="1" lang="en-US" altLang="zh-CN" sz="2000" dirty="0" smtClean="0">
              <a:latin typeface="微软雅黑"/>
              <a:ea typeface="微软雅黑"/>
              <a:cs typeface="微软雅黑"/>
            </a:endParaRPr>
          </a:p>
          <a:p>
            <a:endParaRPr kumimoji="1" lang="zh-CN" altLang="en-US" sz="2000" dirty="0">
              <a:latin typeface="微软雅黑"/>
              <a:ea typeface="微软雅黑"/>
              <a:cs typeface="微软雅黑"/>
            </a:endParaRPr>
          </a:p>
        </p:txBody>
      </p:sp>
      <p:sp>
        <p:nvSpPr>
          <p:cNvPr id="23" name="文本框 22"/>
          <p:cNvSpPr txBox="1"/>
          <p:nvPr/>
        </p:nvSpPr>
        <p:spPr>
          <a:xfrm>
            <a:off x="2061822" y="1634563"/>
            <a:ext cx="1170388" cy="400110"/>
          </a:xfrm>
          <a:prstGeom prst="rect">
            <a:avLst/>
          </a:prstGeom>
          <a:noFill/>
        </p:spPr>
        <p:txBody>
          <a:bodyPr wrap="square" rtlCol="0">
            <a:spAutoFit/>
          </a:bodyPr>
          <a:lstStyle/>
          <a:p>
            <a:r>
              <a:rPr kumimoji="1" lang="zh-CN" altLang="en-US" sz="2000" dirty="0" smtClean="0">
                <a:solidFill>
                  <a:schemeClr val="accent1"/>
                </a:solidFill>
                <a:latin typeface="黑体"/>
                <a:ea typeface="黑体"/>
                <a:cs typeface="黑体"/>
              </a:rPr>
              <a:t>奖品区</a:t>
            </a:r>
            <a:endParaRPr kumimoji="1" lang="zh-CN" altLang="en-US" sz="2000" dirty="0">
              <a:solidFill>
                <a:schemeClr val="accent1"/>
              </a:solidFill>
              <a:latin typeface="黑体"/>
              <a:ea typeface="黑体"/>
              <a:cs typeface="黑体"/>
            </a:endParaRPr>
          </a:p>
        </p:txBody>
      </p:sp>
      <p:graphicFrame>
        <p:nvGraphicFramePr>
          <p:cNvPr id="2" name="表格 1"/>
          <p:cNvGraphicFramePr>
            <a:graphicFrameLocks noGrp="1"/>
          </p:cNvGraphicFramePr>
          <p:nvPr>
            <p:extLst>
              <p:ext uri="{D42A27DB-BD31-4B8C-83A1-F6EECF244321}">
                <p14:modId xmlns:p14="http://schemas.microsoft.com/office/powerpoint/2010/main" val="2188587506"/>
              </p:ext>
            </p:extLst>
          </p:nvPr>
        </p:nvGraphicFramePr>
        <p:xfrm>
          <a:off x="910881" y="4237603"/>
          <a:ext cx="3272120" cy="1483360"/>
        </p:xfrm>
        <a:graphic>
          <a:graphicData uri="http://schemas.openxmlformats.org/drawingml/2006/table">
            <a:tbl>
              <a:tblPr firstRow="1" bandRow="1">
                <a:tableStyleId>{5940675A-B579-460E-94D1-54222C63F5DA}</a:tableStyleId>
              </a:tblPr>
              <a:tblGrid>
                <a:gridCol w="1090707"/>
                <a:gridCol w="989566"/>
                <a:gridCol w="1191847"/>
              </a:tblGrid>
              <a:tr h="370840">
                <a:tc>
                  <a:txBody>
                    <a:bodyPr/>
                    <a:lstStyle/>
                    <a:p>
                      <a:r>
                        <a:rPr lang="en-US" altLang="zh-CN" dirty="0" smtClean="0">
                          <a:solidFill>
                            <a:schemeClr val="bg1"/>
                          </a:solidFill>
                        </a:rPr>
                        <a:t>Key</a:t>
                      </a:r>
                      <a:endParaRPr lang="zh-CN" altLang="en-US" dirty="0">
                        <a:solidFill>
                          <a:schemeClr val="bg1"/>
                        </a:solidFill>
                      </a:endParaRPr>
                    </a:p>
                  </a:txBody>
                  <a:tcPr>
                    <a:solidFill>
                      <a:schemeClr val="accent1"/>
                    </a:solidFill>
                  </a:tcPr>
                </a:tc>
                <a:tc>
                  <a:txBody>
                    <a:bodyPr/>
                    <a:lstStyle/>
                    <a:p>
                      <a:r>
                        <a:rPr lang="en-US" altLang="zh-CN" dirty="0" smtClean="0">
                          <a:solidFill>
                            <a:schemeClr val="bg1"/>
                          </a:solidFill>
                        </a:rPr>
                        <a:t>Value</a:t>
                      </a:r>
                      <a:endParaRPr lang="zh-CN" altLang="en-US" dirty="0">
                        <a:solidFill>
                          <a:schemeClr val="bg1"/>
                        </a:solidFill>
                      </a:endParaRPr>
                    </a:p>
                  </a:txBody>
                  <a:tcPr>
                    <a:solidFill>
                      <a:schemeClr val="accent1"/>
                    </a:solidFill>
                  </a:tcPr>
                </a:tc>
                <a:tc>
                  <a:txBody>
                    <a:bodyPr/>
                    <a:lstStyle/>
                    <a:p>
                      <a:r>
                        <a:rPr lang="zh-CN" altLang="en-US" dirty="0" smtClean="0">
                          <a:solidFill>
                            <a:schemeClr val="bg1"/>
                          </a:solidFill>
                          <a:latin typeface="黑体"/>
                          <a:ea typeface="黑体"/>
                          <a:cs typeface="黑体"/>
                        </a:rPr>
                        <a:t>过期时间</a:t>
                      </a:r>
                      <a:endParaRPr lang="zh-CN" altLang="en-US" dirty="0">
                        <a:solidFill>
                          <a:schemeClr val="bg1"/>
                        </a:solidFill>
                        <a:latin typeface="黑体"/>
                        <a:ea typeface="黑体"/>
                        <a:cs typeface="黑体"/>
                      </a:endParaRPr>
                    </a:p>
                  </a:txBody>
                  <a:tcPr>
                    <a:solidFill>
                      <a:schemeClr val="accent1"/>
                    </a:solidFill>
                  </a:tcPr>
                </a:tc>
              </a:tr>
              <a:tr h="370840">
                <a:tc>
                  <a:txBody>
                    <a:bodyPr/>
                    <a:lstStyle/>
                    <a:p>
                      <a:r>
                        <a:rPr lang="en-US" altLang="zh-CN" dirty="0" smtClean="0"/>
                        <a:t>K_0800</a:t>
                      </a:r>
                      <a:endParaRPr lang="zh-CN" altLang="en-US" dirty="0"/>
                    </a:p>
                  </a:txBody>
                  <a:tcPr>
                    <a:noFill/>
                  </a:tcPr>
                </a:tc>
                <a:tc>
                  <a:txBody>
                    <a:bodyPr/>
                    <a:lstStyle/>
                    <a:p>
                      <a:r>
                        <a:rPr lang="en-US" altLang="zh-CN" dirty="0" smtClean="0">
                          <a:solidFill>
                            <a:srgbClr val="FF0000"/>
                          </a:solidFill>
                        </a:rPr>
                        <a:t>1</a:t>
                      </a:r>
                      <a:endParaRPr lang="zh-CN" altLang="en-US" dirty="0">
                        <a:solidFill>
                          <a:srgbClr val="FF0000"/>
                        </a:solidFill>
                      </a:endParaRPr>
                    </a:p>
                  </a:txBody>
                  <a:tcPr>
                    <a:noFill/>
                  </a:tcPr>
                </a:tc>
                <a:tc>
                  <a:txBody>
                    <a:bodyPr/>
                    <a:lstStyle/>
                    <a:p>
                      <a:r>
                        <a:rPr lang="en-US" altLang="zh-CN" dirty="0" smtClean="0"/>
                        <a:t>08</a:t>
                      </a:r>
                      <a:r>
                        <a:rPr lang="en-US" altLang="en-US" dirty="0" smtClean="0"/>
                        <a:t>:</a:t>
                      </a:r>
                      <a:r>
                        <a:rPr lang="en-US" altLang="zh-CN" dirty="0" smtClean="0"/>
                        <a:t>00</a:t>
                      </a:r>
                      <a:endParaRPr lang="zh-CN" altLang="en-US" dirty="0"/>
                    </a:p>
                  </a:txBody>
                  <a:tcPr>
                    <a:noFill/>
                  </a:tcPr>
                </a:tc>
              </a:tr>
              <a:tr h="370840">
                <a:tc>
                  <a:txBody>
                    <a:bodyPr/>
                    <a:lstStyle/>
                    <a:p>
                      <a:r>
                        <a:rPr lang="en-US" altLang="zh-CN" dirty="0" smtClean="0"/>
                        <a:t>K_0801</a:t>
                      </a:r>
                      <a:endParaRPr lang="zh-CN" altLang="en-US" dirty="0"/>
                    </a:p>
                  </a:txBody>
                  <a:tcPr>
                    <a:noFill/>
                  </a:tcPr>
                </a:tc>
                <a:tc>
                  <a:txBody>
                    <a:bodyPr/>
                    <a:lstStyle/>
                    <a:p>
                      <a:r>
                        <a:rPr lang="en-US" altLang="zh-CN" dirty="0" smtClean="0">
                          <a:solidFill>
                            <a:srgbClr val="FF0000"/>
                          </a:solidFill>
                        </a:rPr>
                        <a:t>2</a:t>
                      </a:r>
                      <a:endParaRPr lang="zh-CN" altLang="en-US" dirty="0">
                        <a:solidFill>
                          <a:srgbClr val="FF0000"/>
                        </a:solidFill>
                      </a:endParaRPr>
                    </a:p>
                  </a:txBody>
                  <a:tcPr>
                    <a:noFill/>
                  </a:tcPr>
                </a:tc>
                <a:tc>
                  <a:txBody>
                    <a:bodyPr/>
                    <a:lstStyle/>
                    <a:p>
                      <a:r>
                        <a:rPr lang="en-US" altLang="zh-CN" dirty="0" smtClean="0"/>
                        <a:t>08:01</a:t>
                      </a:r>
                      <a:endParaRPr lang="zh-CN" altLang="en-US" dirty="0"/>
                    </a:p>
                  </a:txBody>
                  <a:tcPr>
                    <a:noFill/>
                  </a:tcPr>
                </a:tc>
              </a:tr>
              <a:tr h="370840">
                <a:tc>
                  <a:txBody>
                    <a:bodyPr/>
                    <a:lstStyle/>
                    <a:p>
                      <a:r>
                        <a:rPr lang="en-US" altLang="zh-CN" dirty="0" smtClean="0"/>
                        <a:t>K_0810</a:t>
                      </a:r>
                      <a:endParaRPr lang="zh-CN" altLang="en-US" dirty="0"/>
                    </a:p>
                  </a:txBody>
                  <a:tcPr>
                    <a:solidFill>
                      <a:schemeClr val="bg1">
                        <a:lumMod val="75000"/>
                      </a:schemeClr>
                    </a:solidFill>
                  </a:tcPr>
                </a:tc>
                <a:tc>
                  <a:txBody>
                    <a:bodyPr/>
                    <a:lstStyle/>
                    <a:p>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c>
                  <a:txBody>
                    <a:bodyPr/>
                    <a:lstStyle/>
                    <a:p>
                      <a:r>
                        <a:rPr lang="en-US" altLang="zh-CN" dirty="0" smtClean="0"/>
                        <a:t>08:10</a:t>
                      </a:r>
                      <a:endParaRPr lang="zh-CN" altLang="en-US" dirty="0"/>
                    </a:p>
                  </a:txBody>
                  <a:tcPr>
                    <a:solidFill>
                      <a:schemeClr val="bg1">
                        <a:lumMod val="75000"/>
                      </a:schemeClr>
                    </a:solidFill>
                  </a:tcPr>
                </a:tc>
              </a:tr>
            </a:tbl>
          </a:graphicData>
        </a:graphic>
      </p:graphicFrame>
      <p:sp>
        <p:nvSpPr>
          <p:cNvPr id="20" name="文本框 19"/>
          <p:cNvSpPr txBox="1"/>
          <p:nvPr/>
        </p:nvSpPr>
        <p:spPr>
          <a:xfrm>
            <a:off x="1274459" y="5894010"/>
            <a:ext cx="2020045" cy="400110"/>
          </a:xfrm>
          <a:prstGeom prst="rect">
            <a:avLst/>
          </a:prstGeom>
          <a:noFill/>
        </p:spPr>
        <p:txBody>
          <a:bodyPr wrap="square" rtlCol="0">
            <a:spAutoFit/>
          </a:bodyPr>
          <a:lstStyle/>
          <a:p>
            <a:r>
              <a:rPr kumimoji="1" lang="zh-CN" altLang="en-US" dirty="0" smtClean="0">
                <a:latin typeface="黑体"/>
                <a:ea typeface="黑体"/>
                <a:cs typeface="黑体"/>
              </a:rPr>
              <a:t>共锁定</a:t>
            </a:r>
            <a:r>
              <a:rPr kumimoji="1" lang="zh-CN" altLang="en-US" sz="2000" dirty="0" smtClean="0">
                <a:latin typeface="黑体"/>
                <a:ea typeface="黑体"/>
                <a:cs typeface="黑体"/>
              </a:rPr>
              <a:t> </a:t>
            </a:r>
            <a:r>
              <a:rPr kumimoji="1" lang="en-US" altLang="zh-CN" sz="2000" dirty="0" smtClean="0">
                <a:solidFill>
                  <a:srgbClr val="FF0000"/>
                </a:solidFill>
                <a:latin typeface="黑体"/>
                <a:ea typeface="黑体"/>
                <a:cs typeface="黑体"/>
              </a:rPr>
              <a:t>4</a:t>
            </a:r>
            <a:r>
              <a:rPr kumimoji="1" lang="zh-CN" altLang="en-US" sz="2000" dirty="0" smtClean="0">
                <a:solidFill>
                  <a:srgbClr val="FF0000"/>
                </a:solidFill>
                <a:latin typeface="黑体"/>
                <a:ea typeface="黑体"/>
                <a:cs typeface="黑体"/>
              </a:rPr>
              <a:t> </a:t>
            </a:r>
            <a:r>
              <a:rPr kumimoji="1" lang="zh-CN" altLang="en-US" dirty="0" smtClean="0">
                <a:latin typeface="黑体"/>
                <a:ea typeface="黑体"/>
                <a:cs typeface="黑体"/>
              </a:rPr>
              <a:t>个奖品</a:t>
            </a:r>
            <a:endParaRPr kumimoji="1" lang="zh-CN" altLang="en-US" sz="2000" dirty="0">
              <a:latin typeface="黑体"/>
              <a:ea typeface="黑体"/>
              <a:cs typeface="黑体"/>
            </a:endParaRPr>
          </a:p>
        </p:txBody>
      </p:sp>
      <p:sp>
        <p:nvSpPr>
          <p:cNvPr id="6" name="左大括号 5"/>
          <p:cNvSpPr/>
          <p:nvPr/>
        </p:nvSpPr>
        <p:spPr>
          <a:xfrm>
            <a:off x="515361" y="4736353"/>
            <a:ext cx="395520" cy="971176"/>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kumimoji="1" lang="en-US" altLang="zh-CN" dirty="0" smtClean="0">
                <a:ln>
                  <a:solidFill>
                    <a:srgbClr val="000000"/>
                  </a:solidFill>
                </a:ln>
              </a:rPr>
              <a:t>+</a:t>
            </a:r>
            <a:endParaRPr kumimoji="1" lang="zh-CN" altLang="en-US" dirty="0">
              <a:ln>
                <a:solidFill>
                  <a:srgbClr val="000000"/>
                </a:solidFill>
              </a:ln>
            </a:endParaRPr>
          </a:p>
        </p:txBody>
      </p:sp>
      <p:sp>
        <p:nvSpPr>
          <p:cNvPr id="7" name="文本框 6"/>
          <p:cNvSpPr txBox="1"/>
          <p:nvPr/>
        </p:nvSpPr>
        <p:spPr>
          <a:xfrm>
            <a:off x="-44823" y="5020235"/>
            <a:ext cx="591669" cy="369332"/>
          </a:xfrm>
          <a:prstGeom prst="rect">
            <a:avLst/>
          </a:prstGeom>
          <a:noFill/>
        </p:spPr>
        <p:txBody>
          <a:bodyPr wrap="square" rtlCol="0">
            <a:spAutoFit/>
          </a:bodyPr>
          <a:lstStyle/>
          <a:p>
            <a:r>
              <a:rPr kumimoji="1" lang="en-US" altLang="zh-CN" dirty="0" smtClean="0">
                <a:solidFill>
                  <a:srgbClr val="FF0000"/>
                </a:solidFill>
              </a:rPr>
              <a:t>Sum</a:t>
            </a:r>
            <a:endParaRPr kumimoji="1" lang="zh-CN" altLang="en-US" dirty="0">
              <a:solidFill>
                <a:srgbClr val="FF0000"/>
              </a:solidFill>
            </a:endParaRPr>
          </a:p>
        </p:txBody>
      </p:sp>
      <p:sp>
        <p:nvSpPr>
          <p:cNvPr id="25" name="椭圆 24"/>
          <p:cNvSpPr>
            <a:spLocks noChangeAspect="1"/>
          </p:cNvSpPr>
          <p:nvPr/>
        </p:nvSpPr>
        <p:spPr>
          <a:xfrm>
            <a:off x="1824354" y="2487224"/>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26" name="椭圆 25"/>
          <p:cNvSpPr>
            <a:spLocks noChangeAspect="1"/>
          </p:cNvSpPr>
          <p:nvPr/>
        </p:nvSpPr>
        <p:spPr>
          <a:xfrm>
            <a:off x="2788554" y="2487224"/>
            <a:ext cx="504000" cy="504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a:solidFill>
                <a:srgbClr val="C0504D"/>
              </a:solidFill>
            </a:endParaRPr>
          </a:p>
        </p:txBody>
      </p:sp>
      <p:sp>
        <p:nvSpPr>
          <p:cNvPr id="13" name="文本框 12"/>
          <p:cNvSpPr txBox="1"/>
          <p:nvPr/>
        </p:nvSpPr>
        <p:spPr>
          <a:xfrm>
            <a:off x="1274459" y="6294120"/>
            <a:ext cx="3167531" cy="400110"/>
          </a:xfrm>
          <a:prstGeom prst="rect">
            <a:avLst/>
          </a:prstGeom>
          <a:noFill/>
        </p:spPr>
        <p:txBody>
          <a:bodyPr wrap="square" rtlCol="0">
            <a:spAutoFit/>
          </a:bodyPr>
          <a:lstStyle/>
          <a:p>
            <a:r>
              <a:rPr kumimoji="1" lang="zh-CN" altLang="en-US" dirty="0" smtClean="0">
                <a:latin typeface="黑体"/>
                <a:ea typeface="黑体"/>
                <a:cs typeface="黑体"/>
              </a:rPr>
              <a:t>当前可抽奖品数</a:t>
            </a:r>
            <a:r>
              <a:rPr kumimoji="1" lang="en-US" altLang="zh-CN" dirty="0" smtClean="0">
                <a:latin typeface="黑体"/>
                <a:ea typeface="黑体"/>
                <a:cs typeface="黑体"/>
              </a:rPr>
              <a:t> </a:t>
            </a:r>
            <a:r>
              <a:rPr kumimoji="1" lang="en-US" altLang="zh-CN" sz="2000" dirty="0" smtClean="0">
                <a:solidFill>
                  <a:schemeClr val="accent3">
                    <a:lumMod val="75000"/>
                  </a:schemeClr>
                </a:solidFill>
                <a:latin typeface="黑体"/>
                <a:ea typeface="黑体"/>
                <a:cs typeface="黑体"/>
              </a:rPr>
              <a:t>5</a:t>
            </a:r>
            <a:r>
              <a:rPr kumimoji="1" lang="zh-CN" altLang="en-US" dirty="0" smtClean="0">
                <a:latin typeface="黑体"/>
                <a:ea typeface="黑体"/>
                <a:cs typeface="黑体"/>
              </a:rPr>
              <a:t> </a:t>
            </a:r>
            <a:r>
              <a:rPr kumimoji="1" lang="en-US" altLang="zh-CN" dirty="0" smtClean="0">
                <a:latin typeface="黑体"/>
                <a:ea typeface="黑体"/>
                <a:cs typeface="黑体"/>
              </a:rPr>
              <a:t>- </a:t>
            </a:r>
            <a:r>
              <a:rPr kumimoji="1" lang="en-US" altLang="zh-CN" sz="2000" dirty="0" smtClean="0">
                <a:solidFill>
                  <a:srgbClr val="FF0000"/>
                </a:solidFill>
                <a:latin typeface="黑体"/>
                <a:ea typeface="黑体"/>
                <a:cs typeface="黑体"/>
              </a:rPr>
              <a:t>4</a:t>
            </a:r>
            <a:r>
              <a:rPr kumimoji="1" lang="en-US" altLang="zh-CN" dirty="0" smtClean="0">
                <a:latin typeface="黑体"/>
                <a:ea typeface="黑体"/>
                <a:cs typeface="黑体"/>
              </a:rPr>
              <a:t> =</a:t>
            </a:r>
            <a:r>
              <a:rPr kumimoji="1" lang="zh-CN" altLang="en-US" dirty="0" smtClean="0">
                <a:latin typeface="黑体"/>
                <a:ea typeface="黑体"/>
                <a:cs typeface="黑体"/>
              </a:rPr>
              <a:t> </a:t>
            </a:r>
            <a:r>
              <a:rPr kumimoji="1" lang="en-US" altLang="zh-CN" sz="2000" dirty="0" smtClean="0">
                <a:latin typeface="黑体"/>
                <a:ea typeface="黑体"/>
                <a:cs typeface="黑体"/>
              </a:rPr>
              <a:t>1</a:t>
            </a:r>
            <a:endParaRPr kumimoji="1" lang="zh-CN" altLang="en-US" dirty="0">
              <a:latin typeface="黑体"/>
              <a:ea typeface="黑体"/>
              <a:cs typeface="黑体"/>
            </a:endParaRPr>
          </a:p>
        </p:txBody>
      </p:sp>
      <p:sp>
        <p:nvSpPr>
          <p:cNvPr id="5" name="文本框 4"/>
          <p:cNvSpPr txBox="1"/>
          <p:nvPr/>
        </p:nvSpPr>
        <p:spPr>
          <a:xfrm>
            <a:off x="2091053" y="3327400"/>
            <a:ext cx="979141" cy="461665"/>
          </a:xfrm>
          <a:prstGeom prst="rect">
            <a:avLst/>
          </a:prstGeom>
          <a:noFill/>
        </p:spPr>
        <p:txBody>
          <a:bodyPr wrap="square" rtlCol="0">
            <a:spAutoFit/>
          </a:bodyPr>
          <a:lstStyle/>
          <a:p>
            <a:r>
              <a:rPr kumimoji="1" lang="en-US" altLang="zh-CN" sz="2400" dirty="0" err="1" smtClean="0">
                <a:solidFill>
                  <a:schemeClr val="bg1">
                    <a:lumMod val="50000"/>
                  </a:schemeClr>
                </a:solidFill>
              </a:rPr>
              <a:t>Redis</a:t>
            </a:r>
            <a:endParaRPr kumimoji="1" lang="zh-CN" altLang="en-US" sz="2400" dirty="0">
              <a:solidFill>
                <a:schemeClr val="bg1">
                  <a:lumMod val="50000"/>
                </a:schemeClr>
              </a:solidFill>
            </a:endParaRPr>
          </a:p>
        </p:txBody>
      </p:sp>
    </p:spTree>
    <p:extLst>
      <p:ext uri="{BB962C8B-B14F-4D97-AF65-F5344CB8AC3E}">
        <p14:creationId xmlns:p14="http://schemas.microsoft.com/office/powerpoint/2010/main" val="15741893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200" b="1" dirty="0" smtClean="0">
                <a:solidFill>
                  <a:schemeClr val="bg1">
                    <a:lumMod val="65000"/>
                  </a:schemeClr>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读写比</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一致性</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600" b="1" dirty="0" smtClean="0">
                <a:solidFill>
                  <a:srgbClr val="FF0000"/>
                </a:solidFill>
              </a:rPr>
              <a:t>保持简单</a:t>
            </a:r>
            <a:endParaRPr kumimoji="1" lang="zh-CN" altLang="en-US" sz="3600" b="1" dirty="0" smtClean="0">
              <a:solidFill>
                <a:srgbClr val="FF0000"/>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5737610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保持简单</a:t>
            </a:r>
            <a:endParaRPr kumimoji="1" lang="zh-CN" altLang="en-US" dirty="0"/>
          </a:p>
        </p:txBody>
      </p:sp>
      <p:sp>
        <p:nvSpPr>
          <p:cNvPr id="4" name="文本框 3"/>
          <p:cNvSpPr txBox="1"/>
          <p:nvPr/>
        </p:nvSpPr>
        <p:spPr>
          <a:xfrm>
            <a:off x="954374" y="1542045"/>
            <a:ext cx="7732426" cy="1754327"/>
          </a:xfrm>
          <a:prstGeom prst="rect">
            <a:avLst/>
          </a:prstGeom>
          <a:noFill/>
        </p:spPr>
        <p:txBody>
          <a:bodyPr wrap="square" rtlCol="0">
            <a:spAutoFit/>
          </a:bodyPr>
          <a:lstStyle/>
          <a:p>
            <a:r>
              <a:rPr kumimoji="1" lang="zh-CN" altLang="en-US" sz="2800" spc="300" dirty="0" smtClean="0">
                <a:solidFill>
                  <a:schemeClr val="bg1">
                    <a:lumMod val="65000"/>
                  </a:schemeClr>
                </a:solidFill>
                <a:latin typeface="微软雅黑"/>
                <a:ea typeface="微软雅黑"/>
                <a:cs typeface="微软雅黑"/>
              </a:rPr>
              <a:t>有两种设计方法</a:t>
            </a:r>
            <a:r>
              <a:rPr kumimoji="1" lang="zh-CN" altLang="en-US" sz="2800" spc="300" dirty="0">
                <a:solidFill>
                  <a:schemeClr val="bg1">
                    <a:lumMod val="65000"/>
                  </a:schemeClr>
                </a:solidFill>
                <a:latin typeface="微软雅黑"/>
                <a:ea typeface="微软雅黑"/>
                <a:cs typeface="微软雅黑"/>
              </a:rPr>
              <a:t>，一种简单清晰，使得</a:t>
            </a:r>
            <a:r>
              <a:rPr kumimoji="1" lang="zh-CN" altLang="en-US" sz="3600" spc="300" dirty="0">
                <a:solidFill>
                  <a:srgbClr val="FF0000"/>
                </a:solidFill>
                <a:latin typeface="微软雅黑"/>
                <a:ea typeface="微软雅黑"/>
                <a:cs typeface="微软雅黑"/>
              </a:rPr>
              <a:t>明显没有错误</a:t>
            </a:r>
            <a:r>
              <a:rPr kumimoji="1" lang="zh-CN" altLang="en-US" sz="2800" spc="300" dirty="0">
                <a:solidFill>
                  <a:schemeClr val="bg1">
                    <a:lumMod val="65000"/>
                  </a:schemeClr>
                </a:solidFill>
                <a:latin typeface="微软雅黑"/>
                <a:ea typeface="微软雅黑"/>
                <a:cs typeface="微软雅黑"/>
              </a:rPr>
              <a:t>；一种周全完备，使得</a:t>
            </a:r>
            <a:r>
              <a:rPr kumimoji="1" lang="zh-CN" altLang="en-US" sz="3600" spc="300" dirty="0">
                <a:solidFill>
                  <a:srgbClr val="FF0000"/>
                </a:solidFill>
                <a:latin typeface="微软雅黑"/>
                <a:ea typeface="微软雅黑"/>
                <a:cs typeface="微软雅黑"/>
              </a:rPr>
              <a:t>没有明显错误</a:t>
            </a:r>
            <a:r>
              <a:rPr kumimoji="1" lang="zh-CN" altLang="en-US" sz="2800" spc="300" dirty="0">
                <a:solidFill>
                  <a:schemeClr val="bg1">
                    <a:lumMod val="65000"/>
                  </a:schemeClr>
                </a:solidFill>
                <a:latin typeface="微软雅黑"/>
                <a:ea typeface="微软雅黑"/>
                <a:cs typeface="微软雅黑"/>
              </a:rPr>
              <a:t>。前一种方法更困难。</a:t>
            </a:r>
            <a:endParaRPr kumimoji="1" lang="zh-CN" altLang="en-US" sz="2800" spc="300" dirty="0">
              <a:solidFill>
                <a:srgbClr val="FF0000"/>
              </a:solidFill>
              <a:latin typeface="微软雅黑"/>
              <a:ea typeface="微软雅黑"/>
              <a:cs typeface="微软雅黑"/>
            </a:endParaRPr>
          </a:p>
        </p:txBody>
      </p:sp>
      <p:sp>
        <p:nvSpPr>
          <p:cNvPr id="6" name="文本框 5"/>
          <p:cNvSpPr txBox="1"/>
          <p:nvPr/>
        </p:nvSpPr>
        <p:spPr>
          <a:xfrm>
            <a:off x="6413500" y="4457700"/>
            <a:ext cx="2730500" cy="2146742"/>
          </a:xfrm>
          <a:prstGeom prst="rect">
            <a:avLst/>
          </a:prstGeom>
          <a:noFill/>
        </p:spPr>
        <p:txBody>
          <a:bodyPr wrap="square" rtlCol="0">
            <a:spAutoFit/>
          </a:bodyPr>
          <a:lstStyle/>
          <a:p>
            <a:pPr>
              <a:lnSpc>
                <a:spcPct val="150000"/>
              </a:lnSpc>
            </a:pPr>
            <a:r>
              <a:rPr kumimoji="1" lang="en-US" altLang="zh-CN" sz="2400" b="1" dirty="0" smtClean="0">
                <a:latin typeface="微软雅黑"/>
                <a:ea typeface="微软雅黑"/>
                <a:cs typeface="微软雅黑"/>
              </a:rPr>
              <a:t>Tony</a:t>
            </a:r>
            <a:r>
              <a:rPr kumimoji="1" lang="zh-CN" altLang="en-US" sz="2400" b="1" dirty="0" smtClean="0">
                <a:latin typeface="微软雅黑"/>
                <a:ea typeface="微软雅黑"/>
                <a:cs typeface="微软雅黑"/>
              </a:rPr>
              <a:t> </a:t>
            </a:r>
            <a:r>
              <a:rPr kumimoji="1" lang="en-US" altLang="zh-CN" sz="2400" b="1" dirty="0" smtClean="0">
                <a:latin typeface="微软雅黑"/>
                <a:ea typeface="微软雅黑"/>
                <a:cs typeface="微软雅黑"/>
              </a:rPr>
              <a:t>Hoare</a:t>
            </a:r>
          </a:p>
          <a:p>
            <a:pPr>
              <a:lnSpc>
                <a:spcPct val="150000"/>
              </a:lnSpc>
            </a:pPr>
            <a:r>
              <a:rPr kumimoji="1" lang="zh-CN" altLang="en-US" sz="2400" i="1" dirty="0">
                <a:solidFill>
                  <a:schemeClr val="bg1">
                    <a:lumMod val="50000"/>
                  </a:schemeClr>
                </a:solidFill>
                <a:latin typeface="微软雅黑"/>
                <a:ea typeface="微软雅黑"/>
                <a:cs typeface="微软雅黑"/>
              </a:rPr>
              <a:t>图灵奖得</a:t>
            </a:r>
            <a:r>
              <a:rPr kumimoji="1" lang="zh-CN" altLang="en-US" sz="2400" i="1" dirty="0" smtClean="0">
                <a:solidFill>
                  <a:schemeClr val="bg1">
                    <a:lumMod val="50000"/>
                  </a:schemeClr>
                </a:solidFill>
                <a:latin typeface="微软雅黑"/>
                <a:ea typeface="微软雅黑"/>
                <a:cs typeface="微软雅黑"/>
              </a:rPr>
              <a:t>主</a:t>
            </a:r>
            <a:endParaRPr kumimoji="1" lang="en-US" altLang="zh-CN" sz="2400" i="1" dirty="0" smtClean="0">
              <a:solidFill>
                <a:schemeClr val="bg1">
                  <a:lumMod val="50000"/>
                </a:schemeClr>
              </a:solidFill>
              <a:latin typeface="微软雅黑"/>
              <a:ea typeface="微软雅黑"/>
              <a:cs typeface="微软雅黑"/>
            </a:endParaRPr>
          </a:p>
          <a:p>
            <a:pPr>
              <a:lnSpc>
                <a:spcPct val="150000"/>
              </a:lnSpc>
            </a:pPr>
            <a:r>
              <a:rPr kumimoji="1" lang="en-US" altLang="zh-CN" sz="2400" i="1" dirty="0" smtClean="0">
                <a:solidFill>
                  <a:schemeClr val="bg1">
                    <a:lumMod val="50000"/>
                  </a:schemeClr>
                </a:solidFill>
                <a:latin typeface="微软雅黑"/>
                <a:ea typeface="微软雅黑"/>
                <a:cs typeface="微软雅黑"/>
              </a:rPr>
              <a:t>Quick</a:t>
            </a:r>
            <a:r>
              <a:rPr kumimoji="1" lang="zh-CN" altLang="en-US" sz="2400" i="1" dirty="0" smtClean="0">
                <a:solidFill>
                  <a:schemeClr val="bg1">
                    <a:lumMod val="50000"/>
                  </a:schemeClr>
                </a:solidFill>
                <a:latin typeface="微软雅黑"/>
                <a:ea typeface="微软雅黑"/>
                <a:cs typeface="微软雅黑"/>
              </a:rPr>
              <a:t> </a:t>
            </a:r>
            <a:r>
              <a:rPr kumimoji="1" lang="en-US" altLang="zh-CN" sz="2400" i="1" dirty="0" smtClean="0">
                <a:solidFill>
                  <a:schemeClr val="bg1">
                    <a:lumMod val="50000"/>
                  </a:schemeClr>
                </a:solidFill>
                <a:latin typeface="微软雅黑"/>
                <a:ea typeface="微软雅黑"/>
                <a:cs typeface="微软雅黑"/>
              </a:rPr>
              <a:t>Sort </a:t>
            </a:r>
            <a:r>
              <a:rPr kumimoji="1" lang="zh-CN" altLang="en-US" sz="2400" i="1" dirty="0" smtClean="0">
                <a:solidFill>
                  <a:schemeClr val="bg1">
                    <a:lumMod val="50000"/>
                  </a:schemeClr>
                </a:solidFill>
                <a:latin typeface="微软雅黑"/>
                <a:ea typeface="微软雅黑"/>
                <a:cs typeface="微软雅黑"/>
              </a:rPr>
              <a:t>发明者</a:t>
            </a:r>
            <a:endParaRPr kumimoji="1" lang="en-US" altLang="zh-CN" sz="2400" i="1" dirty="0" smtClean="0">
              <a:solidFill>
                <a:schemeClr val="bg1">
                  <a:lumMod val="50000"/>
                </a:schemeClr>
              </a:solidFill>
              <a:latin typeface="微软雅黑"/>
              <a:ea typeface="微软雅黑"/>
              <a:cs typeface="微软雅黑"/>
            </a:endParaRPr>
          </a:p>
          <a:p>
            <a:pPr>
              <a:lnSpc>
                <a:spcPct val="150000"/>
              </a:lnSpc>
            </a:pPr>
            <a:endParaRPr kumimoji="1" lang="zh-CN" altLang="en-US" dirty="0">
              <a:latin typeface="微软雅黑"/>
              <a:ea typeface="微软雅黑"/>
              <a:cs typeface="微软雅黑"/>
            </a:endParaRPr>
          </a:p>
        </p:txBody>
      </p:sp>
      <p:pic>
        <p:nvPicPr>
          <p:cNvPr id="7" name="图片 6"/>
          <p:cNvPicPr>
            <a:picLocks noChangeAspect="1"/>
          </p:cNvPicPr>
          <p:nvPr/>
        </p:nvPicPr>
        <p:blipFill>
          <a:blip r:embed="rId3"/>
          <a:stretch>
            <a:fillRect/>
          </a:stretch>
        </p:blipFill>
        <p:spPr>
          <a:xfrm>
            <a:off x="4546600" y="4441536"/>
            <a:ext cx="1727200" cy="1737014"/>
          </a:xfrm>
          <a:prstGeom prst="rect">
            <a:avLst/>
          </a:prstGeom>
        </p:spPr>
      </p:pic>
    </p:spTree>
    <p:extLst>
      <p:ext uri="{BB962C8B-B14F-4D97-AF65-F5344CB8AC3E}">
        <p14:creationId xmlns:p14="http://schemas.microsoft.com/office/powerpoint/2010/main" val="1983866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525209" y="1047234"/>
            <a:ext cx="1015663" cy="4939814"/>
          </a:xfrm>
          <a:prstGeom prst="rect">
            <a:avLst/>
          </a:prstGeom>
        </p:spPr>
        <p:txBody>
          <a:bodyPr vert="eaVert" wrap="none">
            <a:spAutoFit/>
          </a:bodyPr>
          <a:lstStyle/>
          <a:p>
            <a:r>
              <a:rPr lang="zh-CN" altLang="zh-CN" sz="5400" b="1" dirty="0">
                <a:latin typeface="华文楷体"/>
                <a:ea typeface="华文楷体"/>
                <a:cs typeface="华文楷体"/>
              </a:rPr>
              <a:t>千淘万漉虽辛苦 </a:t>
            </a:r>
            <a:endParaRPr lang="zh-CN" altLang="en-US" sz="5400" b="1" dirty="0">
              <a:latin typeface="华文楷体"/>
              <a:ea typeface="华文楷体"/>
              <a:cs typeface="华文楷体"/>
            </a:endParaRPr>
          </a:p>
        </p:txBody>
      </p:sp>
      <p:sp>
        <p:nvSpPr>
          <p:cNvPr id="11" name="矩形 10"/>
          <p:cNvSpPr/>
          <p:nvPr/>
        </p:nvSpPr>
        <p:spPr>
          <a:xfrm>
            <a:off x="2235909" y="1047234"/>
            <a:ext cx="1015663" cy="4939814"/>
          </a:xfrm>
          <a:prstGeom prst="rect">
            <a:avLst/>
          </a:prstGeom>
        </p:spPr>
        <p:txBody>
          <a:bodyPr vert="eaVert" wrap="none">
            <a:spAutoFit/>
          </a:bodyPr>
          <a:lstStyle/>
          <a:p>
            <a:r>
              <a:rPr lang="zh-CN" altLang="en-US" sz="5400" b="1" dirty="0" smtClean="0">
                <a:latin typeface="华文楷体"/>
                <a:ea typeface="华文楷体"/>
                <a:cs typeface="华文楷体"/>
              </a:rPr>
              <a:t>吹尽黄沙始到金</a:t>
            </a:r>
            <a:endParaRPr lang="zh-CN" altLang="en-US" sz="5400" b="1" dirty="0">
              <a:latin typeface="华文楷体"/>
              <a:ea typeface="华文楷体"/>
              <a:cs typeface="华文楷体"/>
            </a:endParaRPr>
          </a:p>
        </p:txBody>
      </p:sp>
    </p:spTree>
    <p:extLst>
      <p:ext uri="{BB962C8B-B14F-4D97-AF65-F5344CB8AC3E}">
        <p14:creationId xmlns:p14="http://schemas.microsoft.com/office/powerpoint/2010/main" val="248910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600" b="1" dirty="0" smtClean="0">
                <a:solidFill>
                  <a:srgbClr val="FF0000"/>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读写比</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一致性</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保持简单</a:t>
            </a:r>
            <a:endParaRPr kumimoji="1" lang="zh-CN" altLang="en-US" sz="3200" b="1" dirty="0" smtClean="0">
              <a:solidFill>
                <a:schemeClr val="bg1">
                  <a:lumMod val="65000"/>
                </a:schemeClr>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9426612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1c180e392c2d2d969a79db39cbfe8c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753" y="1532964"/>
            <a:ext cx="3251200" cy="3251200"/>
          </a:xfrm>
          <a:prstGeom prst="rect">
            <a:avLst/>
          </a:prstGeom>
        </p:spPr>
      </p:pic>
    </p:spTree>
    <p:extLst>
      <p:ext uri="{BB962C8B-B14F-4D97-AF65-F5344CB8AC3E}">
        <p14:creationId xmlns:p14="http://schemas.microsoft.com/office/powerpoint/2010/main" val="6615474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zh-CN" altLang="en-US" dirty="0" smtClean="0"/>
              <a:t>传统展示广告</a:t>
            </a:r>
            <a:endParaRPr kumimoji="1" lang="zh-CN" altLang="en-US" dirty="0"/>
          </a:p>
        </p:txBody>
      </p:sp>
      <p:grpSp>
        <p:nvGrpSpPr>
          <p:cNvPr id="5" name="组合 4"/>
          <p:cNvGrpSpPr/>
          <p:nvPr/>
        </p:nvGrpSpPr>
        <p:grpSpPr>
          <a:xfrm>
            <a:off x="959829" y="2753488"/>
            <a:ext cx="1590806" cy="1277655"/>
            <a:chOff x="6501008" y="4233797"/>
            <a:chExt cx="1590806" cy="1277655"/>
          </a:xfrm>
        </p:grpSpPr>
        <p:sp>
          <p:nvSpPr>
            <p:cNvPr id="2" name="云形 1"/>
            <p:cNvSpPr/>
            <p:nvPr/>
          </p:nvSpPr>
          <p:spPr>
            <a:xfrm>
              <a:off x="6501008" y="4233797"/>
              <a:ext cx="1590806" cy="1277655"/>
            </a:xfrm>
            <a:prstGeom prst="cloud">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solidFill>
                  <a:srgbClr val="C0504D"/>
                </a:solidFill>
              </a:endParaRPr>
            </a:p>
          </p:txBody>
        </p:sp>
        <p:pic>
          <p:nvPicPr>
            <p:cNvPr id="1026"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4507086"/>
              <a:ext cx="360362" cy="555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987" y="4507086"/>
              <a:ext cx="360362" cy="55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51" y="4507086"/>
              <a:ext cx="360362" cy="55562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矩形 6"/>
          <p:cNvSpPr/>
          <p:nvPr/>
        </p:nvSpPr>
        <p:spPr>
          <a:xfrm>
            <a:off x="5881309" y="2821002"/>
            <a:ext cx="1777935" cy="1277655"/>
          </a:xfrm>
          <a:prstGeom prst="rect">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8" name="矩形 7"/>
          <p:cNvSpPr/>
          <p:nvPr/>
        </p:nvSpPr>
        <p:spPr>
          <a:xfrm>
            <a:off x="5957755" y="2912004"/>
            <a:ext cx="976438" cy="1002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0" name="矩形 9"/>
          <p:cNvSpPr/>
          <p:nvPr/>
        </p:nvSpPr>
        <p:spPr>
          <a:xfrm>
            <a:off x="5957755" y="3152160"/>
            <a:ext cx="976438" cy="10027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1" name="矩形 10"/>
          <p:cNvSpPr/>
          <p:nvPr/>
        </p:nvSpPr>
        <p:spPr>
          <a:xfrm>
            <a:off x="5957755" y="3392316"/>
            <a:ext cx="976438" cy="10027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2" name="矩形 11"/>
          <p:cNvSpPr/>
          <p:nvPr/>
        </p:nvSpPr>
        <p:spPr>
          <a:xfrm>
            <a:off x="5957755" y="3632472"/>
            <a:ext cx="1639371" cy="1002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13" name="矩形 12"/>
          <p:cNvSpPr/>
          <p:nvPr/>
        </p:nvSpPr>
        <p:spPr>
          <a:xfrm>
            <a:off x="5957754" y="3872626"/>
            <a:ext cx="1639371" cy="10027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pic>
        <p:nvPicPr>
          <p:cNvPr id="14" name="图片 13" descr="fa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749" y="2900209"/>
            <a:ext cx="592377" cy="592377"/>
          </a:xfrm>
          <a:prstGeom prst="rect">
            <a:avLst/>
          </a:prstGeom>
        </p:spPr>
      </p:pic>
      <p:sp>
        <p:nvSpPr>
          <p:cNvPr id="16" name="文本框 15"/>
          <p:cNvSpPr txBox="1"/>
          <p:nvPr/>
        </p:nvSpPr>
        <p:spPr>
          <a:xfrm>
            <a:off x="959829" y="4576373"/>
            <a:ext cx="1857946" cy="369332"/>
          </a:xfrm>
          <a:prstGeom prst="rect">
            <a:avLst/>
          </a:prstGeom>
          <a:noFill/>
        </p:spPr>
        <p:txBody>
          <a:bodyPr wrap="square" rtlCol="0">
            <a:spAutoFit/>
          </a:bodyPr>
          <a:lstStyle/>
          <a:p>
            <a:r>
              <a:rPr kumimoji="1" lang="zh-CN" altLang="en-US" dirty="0" smtClean="0">
                <a:solidFill>
                  <a:schemeClr val="bg1">
                    <a:lumMod val="65000"/>
                  </a:schemeClr>
                </a:solidFill>
                <a:latin typeface="微软雅黑"/>
                <a:ea typeface="微软雅黑"/>
                <a:cs typeface="微软雅黑"/>
              </a:rPr>
              <a:t>广告检索系统</a:t>
            </a:r>
            <a:endParaRPr kumimoji="1" lang="zh-CN" altLang="en-US" dirty="0">
              <a:solidFill>
                <a:schemeClr val="bg1">
                  <a:lumMod val="65000"/>
                </a:schemeClr>
              </a:solidFill>
              <a:latin typeface="微软雅黑"/>
              <a:ea typeface="微软雅黑"/>
              <a:cs typeface="微软雅黑"/>
            </a:endParaRPr>
          </a:p>
        </p:txBody>
      </p:sp>
      <p:sp>
        <p:nvSpPr>
          <p:cNvPr id="19" name="文本框 18"/>
          <p:cNvSpPr txBox="1"/>
          <p:nvPr/>
        </p:nvSpPr>
        <p:spPr>
          <a:xfrm>
            <a:off x="6215044" y="4576373"/>
            <a:ext cx="1123440" cy="369332"/>
          </a:xfrm>
          <a:prstGeom prst="rect">
            <a:avLst/>
          </a:prstGeom>
          <a:noFill/>
        </p:spPr>
        <p:txBody>
          <a:bodyPr wrap="square" rtlCol="0">
            <a:spAutoFit/>
          </a:bodyPr>
          <a:lstStyle/>
          <a:p>
            <a:r>
              <a:rPr kumimoji="1" lang="zh-CN" altLang="en-US" dirty="0" smtClean="0">
                <a:solidFill>
                  <a:srgbClr val="000000"/>
                </a:solidFill>
                <a:latin typeface="微软雅黑"/>
                <a:ea typeface="微软雅黑"/>
                <a:cs typeface="微软雅黑"/>
              </a:rPr>
              <a:t>展示广告</a:t>
            </a:r>
            <a:endParaRPr kumimoji="1" lang="zh-CN" altLang="en-US" dirty="0">
              <a:solidFill>
                <a:srgbClr val="000000"/>
              </a:solidFill>
              <a:latin typeface="微软雅黑"/>
              <a:ea typeface="微软雅黑"/>
              <a:cs typeface="微软雅黑"/>
            </a:endParaRPr>
          </a:p>
        </p:txBody>
      </p:sp>
      <p:sp>
        <p:nvSpPr>
          <p:cNvPr id="17" name="右箭头 16"/>
          <p:cNvSpPr/>
          <p:nvPr/>
        </p:nvSpPr>
        <p:spPr>
          <a:xfrm>
            <a:off x="3641857" y="3252430"/>
            <a:ext cx="1542804" cy="48031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20" name="文本框 19"/>
          <p:cNvSpPr txBox="1"/>
          <p:nvPr/>
        </p:nvSpPr>
        <p:spPr>
          <a:xfrm>
            <a:off x="4030182" y="2636336"/>
            <a:ext cx="692688" cy="369332"/>
          </a:xfrm>
          <a:prstGeom prst="rect">
            <a:avLst/>
          </a:prstGeom>
          <a:noFill/>
        </p:spPr>
        <p:txBody>
          <a:bodyPr wrap="square" rtlCol="0">
            <a:spAutoFit/>
          </a:bodyPr>
          <a:lstStyle/>
          <a:p>
            <a:r>
              <a:rPr kumimoji="1" lang="zh-CN" altLang="en-US" dirty="0" smtClean="0">
                <a:solidFill>
                  <a:schemeClr val="bg1">
                    <a:lumMod val="65000"/>
                  </a:schemeClr>
                </a:solidFill>
                <a:latin typeface="微软雅黑"/>
                <a:ea typeface="微软雅黑"/>
                <a:cs typeface="微软雅黑"/>
              </a:rPr>
              <a:t>选择</a:t>
            </a:r>
            <a:endParaRPr kumimoji="1" lang="zh-CN" altLang="en-US" dirty="0">
              <a:solidFill>
                <a:schemeClr val="bg1">
                  <a:lumMod val="65000"/>
                </a:schemeClr>
              </a:solidFill>
              <a:latin typeface="微软雅黑"/>
              <a:ea typeface="微软雅黑"/>
              <a:cs typeface="微软雅黑"/>
            </a:endParaRPr>
          </a:p>
        </p:txBody>
      </p:sp>
    </p:spTree>
    <p:extLst>
      <p:ext uri="{BB962C8B-B14F-4D97-AF65-F5344CB8AC3E}">
        <p14:creationId xmlns:p14="http://schemas.microsoft.com/office/powerpoint/2010/main" val="7618193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3389971" y="1276795"/>
            <a:ext cx="2120043" cy="483202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solidFill>
                <a:srgbClr val="C0504D"/>
              </a:solidFill>
            </a:endParaRPr>
          </a:p>
        </p:txBody>
      </p:sp>
      <p:sp>
        <p:nvSpPr>
          <p:cNvPr id="3" name="标题 2"/>
          <p:cNvSpPr>
            <a:spLocks noGrp="1"/>
          </p:cNvSpPr>
          <p:nvPr>
            <p:ph type="title"/>
          </p:nvPr>
        </p:nvSpPr>
        <p:spPr/>
        <p:txBody>
          <a:bodyPr/>
          <a:lstStyle/>
          <a:p>
            <a:r>
              <a:rPr kumimoji="1" lang="zh-CN" altLang="en-US" dirty="0" smtClean="0"/>
              <a:t>新型交互广告</a:t>
            </a:r>
            <a:endParaRPr kumimoji="1" lang="zh-CN" altLang="en-US" dirty="0"/>
          </a:p>
        </p:txBody>
      </p:sp>
      <p:grpSp>
        <p:nvGrpSpPr>
          <p:cNvPr id="5" name="组合 4"/>
          <p:cNvGrpSpPr/>
          <p:nvPr/>
        </p:nvGrpSpPr>
        <p:grpSpPr>
          <a:xfrm>
            <a:off x="240428" y="3150640"/>
            <a:ext cx="1590806" cy="1277655"/>
            <a:chOff x="6501008" y="4233797"/>
            <a:chExt cx="1590806" cy="1277655"/>
          </a:xfrm>
        </p:grpSpPr>
        <p:sp>
          <p:nvSpPr>
            <p:cNvPr id="2" name="云形 1"/>
            <p:cNvSpPr/>
            <p:nvPr/>
          </p:nvSpPr>
          <p:spPr>
            <a:xfrm>
              <a:off x="6501008" y="4233797"/>
              <a:ext cx="1590806" cy="1277655"/>
            </a:xfrm>
            <a:prstGeom prst="cloud">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a:solidFill>
                  <a:srgbClr val="C0504D"/>
                </a:solidFill>
              </a:endParaRPr>
            </a:p>
          </p:txBody>
        </p:sp>
        <p:pic>
          <p:nvPicPr>
            <p:cNvPr id="1026"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4507086"/>
              <a:ext cx="360362" cy="555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987" y="4507086"/>
              <a:ext cx="360362" cy="55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51" y="4507086"/>
              <a:ext cx="360362" cy="55562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文本框 15"/>
          <p:cNvSpPr txBox="1"/>
          <p:nvPr/>
        </p:nvSpPr>
        <p:spPr>
          <a:xfrm>
            <a:off x="240428" y="4511208"/>
            <a:ext cx="1857946" cy="369332"/>
          </a:xfrm>
          <a:prstGeom prst="rect">
            <a:avLst/>
          </a:prstGeom>
          <a:noFill/>
        </p:spPr>
        <p:txBody>
          <a:bodyPr wrap="square" rtlCol="0">
            <a:spAutoFit/>
          </a:bodyPr>
          <a:lstStyle/>
          <a:p>
            <a:r>
              <a:rPr kumimoji="1" lang="zh-CN" altLang="en-US" dirty="0" smtClean="0">
                <a:solidFill>
                  <a:schemeClr val="bg1">
                    <a:lumMod val="65000"/>
                  </a:schemeClr>
                </a:solidFill>
                <a:latin typeface="微软雅黑"/>
                <a:ea typeface="微软雅黑"/>
                <a:cs typeface="微软雅黑"/>
              </a:rPr>
              <a:t>广告检索系统</a:t>
            </a:r>
            <a:endParaRPr kumimoji="1" lang="zh-CN" altLang="en-US" dirty="0">
              <a:solidFill>
                <a:schemeClr val="bg1">
                  <a:lumMod val="65000"/>
                </a:schemeClr>
              </a:solidFill>
              <a:latin typeface="微软雅黑"/>
              <a:ea typeface="微软雅黑"/>
              <a:cs typeface="微软雅黑"/>
            </a:endParaRPr>
          </a:p>
        </p:txBody>
      </p:sp>
      <p:sp>
        <p:nvSpPr>
          <p:cNvPr id="25" name="矩形 24"/>
          <p:cNvSpPr/>
          <p:nvPr/>
        </p:nvSpPr>
        <p:spPr>
          <a:xfrm>
            <a:off x="3561860" y="1773436"/>
            <a:ext cx="1777935" cy="1277655"/>
          </a:xfrm>
          <a:prstGeom prst="rect">
            <a:avLst/>
          </a:prstGeom>
          <a:solidFill>
            <a:srgbClr val="FFFFFF"/>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44" name="矩形 43"/>
          <p:cNvSpPr/>
          <p:nvPr/>
        </p:nvSpPr>
        <p:spPr>
          <a:xfrm>
            <a:off x="3561860" y="4659915"/>
            <a:ext cx="1777935" cy="1277655"/>
          </a:xfrm>
          <a:prstGeom prst="rect">
            <a:avLst/>
          </a:prstGeom>
          <a:solidFill>
            <a:srgbClr val="FFFFFF"/>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7" name="矩形 6"/>
          <p:cNvSpPr/>
          <p:nvPr/>
        </p:nvSpPr>
        <p:spPr>
          <a:xfrm>
            <a:off x="3561860" y="3205976"/>
            <a:ext cx="1777935" cy="1277655"/>
          </a:xfrm>
          <a:prstGeom prst="rect">
            <a:avLst/>
          </a:prstGeom>
          <a:solidFill>
            <a:srgbClr val="FFFFFF"/>
          </a:solid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grpSp>
        <p:nvGrpSpPr>
          <p:cNvPr id="62" name="组合 4"/>
          <p:cNvGrpSpPr/>
          <p:nvPr/>
        </p:nvGrpSpPr>
        <p:grpSpPr>
          <a:xfrm>
            <a:off x="7095994" y="3081002"/>
            <a:ext cx="1590806" cy="1277655"/>
            <a:chOff x="6501008" y="4233797"/>
            <a:chExt cx="1590806" cy="1277655"/>
          </a:xfrm>
        </p:grpSpPr>
        <p:sp>
          <p:nvSpPr>
            <p:cNvPr id="63" name="云形 62"/>
            <p:cNvSpPr/>
            <p:nvPr/>
          </p:nvSpPr>
          <p:spPr>
            <a:xfrm>
              <a:off x="6501008" y="4233797"/>
              <a:ext cx="1590806" cy="1277655"/>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solidFill>
                  <a:srgbClr val="C0504D"/>
                </a:solidFill>
              </a:endParaRPr>
            </a:p>
          </p:txBody>
        </p:sp>
        <p:pic>
          <p:nvPicPr>
            <p:cNvPr id="64"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4507086"/>
              <a:ext cx="360362" cy="55562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987" y="4507086"/>
              <a:ext cx="360362" cy="55562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jinzixiang\AppData\Local\Microsoft\Windows\Temporary Internet Files\Content.IE5\FK135LMN\white-server-4630-mediu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51" y="4507086"/>
              <a:ext cx="360362" cy="555625"/>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文本框 66"/>
          <p:cNvSpPr txBox="1"/>
          <p:nvPr/>
        </p:nvSpPr>
        <p:spPr>
          <a:xfrm>
            <a:off x="7095994" y="4441570"/>
            <a:ext cx="2129344" cy="461665"/>
          </a:xfrm>
          <a:prstGeom prst="rect">
            <a:avLst/>
          </a:prstGeom>
          <a:noFill/>
        </p:spPr>
        <p:txBody>
          <a:bodyPr wrap="square" rtlCol="0">
            <a:spAutoFit/>
          </a:bodyPr>
          <a:lstStyle/>
          <a:p>
            <a:r>
              <a:rPr kumimoji="1" lang="zh-CN" altLang="en-US" sz="2400" dirty="0" smtClean="0">
                <a:solidFill>
                  <a:srgbClr val="FF0000"/>
                </a:solidFill>
                <a:latin typeface="微软雅黑"/>
                <a:ea typeface="微软雅黑"/>
                <a:cs typeface="微软雅黑"/>
              </a:rPr>
              <a:t>广告交互平台</a:t>
            </a:r>
            <a:endParaRPr kumimoji="1" lang="zh-CN" altLang="en-US" dirty="0">
              <a:solidFill>
                <a:srgbClr val="FF0000"/>
              </a:solidFill>
              <a:latin typeface="微软雅黑"/>
              <a:ea typeface="微软雅黑"/>
              <a:cs typeface="微软雅黑"/>
            </a:endParaRPr>
          </a:p>
        </p:txBody>
      </p:sp>
      <p:pic>
        <p:nvPicPr>
          <p:cNvPr id="68" name="图片 67"/>
          <p:cNvPicPr>
            <a:picLocks noChangeAspect="1"/>
          </p:cNvPicPr>
          <p:nvPr/>
        </p:nvPicPr>
        <p:blipFill>
          <a:blip r:embed="rId4"/>
          <a:stretch>
            <a:fillRect/>
          </a:stretch>
        </p:blipFill>
        <p:spPr>
          <a:xfrm rot="16200000">
            <a:off x="6552051" y="2093453"/>
            <a:ext cx="865911" cy="666085"/>
          </a:xfrm>
          <a:prstGeom prst="rect">
            <a:avLst/>
          </a:prstGeom>
        </p:spPr>
      </p:pic>
      <p:sp>
        <p:nvSpPr>
          <p:cNvPr id="71" name="右箭头 70"/>
          <p:cNvSpPr/>
          <p:nvPr/>
        </p:nvSpPr>
        <p:spPr>
          <a:xfrm>
            <a:off x="2098374" y="3536236"/>
            <a:ext cx="1117556" cy="48031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a:solidFill>
                <a:srgbClr val="C0504D"/>
              </a:solidFill>
            </a:endParaRPr>
          </a:p>
        </p:txBody>
      </p:sp>
      <p:sp>
        <p:nvSpPr>
          <p:cNvPr id="70" name="下弧形箭头 69"/>
          <p:cNvSpPr/>
          <p:nvPr/>
        </p:nvSpPr>
        <p:spPr>
          <a:xfrm>
            <a:off x="5814377" y="2957072"/>
            <a:ext cx="1122993" cy="628137"/>
          </a:xfrm>
          <a:prstGeom prst="curved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solidFill>
                <a:srgbClr val="C0504D"/>
              </a:solidFill>
            </a:endParaRPr>
          </a:p>
        </p:txBody>
      </p:sp>
      <p:sp>
        <p:nvSpPr>
          <p:cNvPr id="73" name="下弧形箭头 72"/>
          <p:cNvSpPr/>
          <p:nvPr/>
        </p:nvSpPr>
        <p:spPr>
          <a:xfrm rot="10800000">
            <a:off x="5740912" y="3750937"/>
            <a:ext cx="1122993" cy="628137"/>
          </a:xfrm>
          <a:prstGeom prst="curved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solidFill>
                <a:srgbClr val="C0504D"/>
              </a:solidFill>
            </a:endParaRPr>
          </a:p>
        </p:txBody>
      </p:sp>
      <p:sp>
        <p:nvSpPr>
          <p:cNvPr id="74" name="文本框 73"/>
          <p:cNvSpPr txBox="1"/>
          <p:nvPr/>
        </p:nvSpPr>
        <p:spPr>
          <a:xfrm>
            <a:off x="2298463" y="3044075"/>
            <a:ext cx="692688" cy="369332"/>
          </a:xfrm>
          <a:prstGeom prst="rect">
            <a:avLst/>
          </a:prstGeom>
          <a:noFill/>
        </p:spPr>
        <p:txBody>
          <a:bodyPr wrap="square" rtlCol="0">
            <a:spAutoFit/>
          </a:bodyPr>
          <a:lstStyle/>
          <a:p>
            <a:r>
              <a:rPr kumimoji="1" lang="zh-CN" altLang="en-US" dirty="0" smtClean="0">
                <a:solidFill>
                  <a:schemeClr val="bg1">
                    <a:lumMod val="65000"/>
                  </a:schemeClr>
                </a:solidFill>
                <a:latin typeface="微软雅黑"/>
                <a:ea typeface="微软雅黑"/>
                <a:cs typeface="微软雅黑"/>
              </a:rPr>
              <a:t>选择</a:t>
            </a:r>
            <a:endParaRPr kumimoji="1" lang="zh-CN" altLang="en-US" dirty="0">
              <a:solidFill>
                <a:schemeClr val="bg1">
                  <a:lumMod val="65000"/>
                </a:schemeClr>
              </a:solidFill>
              <a:latin typeface="微软雅黑"/>
              <a:ea typeface="微软雅黑"/>
              <a:cs typeface="微软雅黑"/>
            </a:endParaRPr>
          </a:p>
        </p:txBody>
      </p:sp>
      <p:sp>
        <p:nvSpPr>
          <p:cNvPr id="75" name="文本框 74"/>
          <p:cNvSpPr txBox="1"/>
          <p:nvPr/>
        </p:nvSpPr>
        <p:spPr>
          <a:xfrm>
            <a:off x="3865778" y="1297786"/>
            <a:ext cx="1384191" cy="369332"/>
          </a:xfrm>
          <a:prstGeom prst="rect">
            <a:avLst/>
          </a:prstGeom>
          <a:noFill/>
        </p:spPr>
        <p:txBody>
          <a:bodyPr wrap="square" rtlCol="0">
            <a:spAutoFit/>
          </a:bodyPr>
          <a:lstStyle/>
          <a:p>
            <a:r>
              <a:rPr kumimoji="1" lang="en-US" altLang="en-US" dirty="0" smtClean="0">
                <a:latin typeface="微软雅黑"/>
                <a:ea typeface="微软雅黑"/>
                <a:cs typeface="微软雅黑"/>
              </a:rPr>
              <a:t>交互广告</a:t>
            </a:r>
            <a:endParaRPr kumimoji="1" lang="zh-CN" altLang="en-US" dirty="0">
              <a:latin typeface="微软雅黑"/>
              <a:ea typeface="微软雅黑"/>
              <a:cs typeface="微软雅黑"/>
            </a:endParaRPr>
          </a:p>
        </p:txBody>
      </p:sp>
      <p:sp>
        <p:nvSpPr>
          <p:cNvPr id="76" name="文本框 75"/>
          <p:cNvSpPr txBox="1"/>
          <p:nvPr/>
        </p:nvSpPr>
        <p:spPr>
          <a:xfrm>
            <a:off x="7314768" y="1863594"/>
            <a:ext cx="2129344" cy="400110"/>
          </a:xfrm>
          <a:prstGeom prst="rect">
            <a:avLst/>
          </a:prstGeom>
          <a:noFill/>
        </p:spPr>
        <p:txBody>
          <a:bodyPr wrap="square" rtlCol="0">
            <a:spAutoFit/>
          </a:bodyPr>
          <a:lstStyle/>
          <a:p>
            <a:r>
              <a:rPr kumimoji="1" lang="en-US" altLang="en-US" sz="2000" dirty="0" smtClean="0">
                <a:solidFill>
                  <a:srgbClr val="FF0000"/>
                </a:solidFill>
                <a:latin typeface="微软雅黑"/>
                <a:ea typeface="微软雅黑"/>
                <a:cs typeface="微软雅黑"/>
              </a:rPr>
              <a:t>提供交互</a:t>
            </a:r>
            <a:r>
              <a:rPr kumimoji="1" lang="zh-CN" altLang="en-US" sz="2000" dirty="0" smtClean="0">
                <a:solidFill>
                  <a:srgbClr val="FF0000"/>
                </a:solidFill>
                <a:latin typeface="微软雅黑"/>
                <a:ea typeface="微软雅黑"/>
                <a:cs typeface="微软雅黑"/>
              </a:rPr>
              <a:t>能力</a:t>
            </a:r>
            <a:endParaRPr kumimoji="1" lang="zh-CN" altLang="en-US" sz="1600" dirty="0">
              <a:solidFill>
                <a:srgbClr val="FF0000"/>
              </a:solidFill>
              <a:latin typeface="微软雅黑"/>
              <a:ea typeface="微软雅黑"/>
              <a:cs typeface="微软雅黑"/>
            </a:endParaRPr>
          </a:p>
        </p:txBody>
      </p:sp>
      <p:pic>
        <p:nvPicPr>
          <p:cNvPr id="45" name="图片 44"/>
          <p:cNvPicPr>
            <a:picLocks noChangeAspect="1"/>
          </p:cNvPicPr>
          <p:nvPr/>
        </p:nvPicPr>
        <p:blipFill>
          <a:blip r:embed="rId5"/>
          <a:stretch>
            <a:fillRect/>
          </a:stretch>
        </p:blipFill>
        <p:spPr>
          <a:xfrm>
            <a:off x="3813352" y="4748355"/>
            <a:ext cx="1308875" cy="633880"/>
          </a:xfrm>
          <a:prstGeom prst="rect">
            <a:avLst/>
          </a:prstGeom>
        </p:spPr>
      </p:pic>
      <p:sp>
        <p:nvSpPr>
          <p:cNvPr id="46" name="椭圆 45"/>
          <p:cNvSpPr/>
          <p:nvPr/>
        </p:nvSpPr>
        <p:spPr>
          <a:xfrm>
            <a:off x="3591372" y="5382234"/>
            <a:ext cx="540000" cy="540000"/>
          </a:xfrm>
          <a:prstGeom prst="ellipse">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solidFill>
                <a:srgbClr val="C0504D"/>
              </a:solidFill>
            </a:endParaRPr>
          </a:p>
        </p:txBody>
      </p:sp>
      <p:sp>
        <p:nvSpPr>
          <p:cNvPr id="36" name="椭圆 35"/>
          <p:cNvSpPr/>
          <p:nvPr/>
        </p:nvSpPr>
        <p:spPr>
          <a:xfrm>
            <a:off x="3694339" y="5486368"/>
            <a:ext cx="324000" cy="324000"/>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kumimoji="1" lang="zh-CN" altLang="en-US">
              <a:solidFill>
                <a:srgbClr val="C0504D"/>
              </a:solidFill>
            </a:endParaRPr>
          </a:p>
        </p:txBody>
      </p:sp>
      <p:sp>
        <p:nvSpPr>
          <p:cNvPr id="48" name="椭圆 47"/>
          <p:cNvSpPr/>
          <p:nvPr/>
        </p:nvSpPr>
        <p:spPr>
          <a:xfrm>
            <a:off x="4654227" y="5564352"/>
            <a:ext cx="288000" cy="288000"/>
          </a:xfrm>
          <a:prstGeom prst="ellipse">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solidFill>
                <a:srgbClr val="9BBB59"/>
              </a:solidFill>
            </a:endParaRPr>
          </a:p>
        </p:txBody>
      </p:sp>
      <p:sp>
        <p:nvSpPr>
          <p:cNvPr id="49" name="椭圆 48"/>
          <p:cNvSpPr/>
          <p:nvPr/>
        </p:nvSpPr>
        <p:spPr>
          <a:xfrm>
            <a:off x="4989677" y="5564352"/>
            <a:ext cx="288000" cy="288000"/>
          </a:xfrm>
          <a:prstGeom prst="ellipse">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solidFill>
                <a:srgbClr val="9BBB59"/>
              </a:solidFill>
            </a:endParaRPr>
          </a:p>
        </p:txBody>
      </p:sp>
      <p:pic>
        <p:nvPicPr>
          <p:cNvPr id="50" name="图片 49" descr="1428494189_Bur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874" y="4863382"/>
            <a:ext cx="192705" cy="192705"/>
          </a:xfrm>
          <a:prstGeom prst="rect">
            <a:avLst/>
          </a:prstGeom>
        </p:spPr>
      </p:pic>
      <p:pic>
        <p:nvPicPr>
          <p:cNvPr id="9" name="图片 8"/>
          <p:cNvPicPr>
            <a:picLocks noChangeAspect="1"/>
          </p:cNvPicPr>
          <p:nvPr/>
        </p:nvPicPr>
        <p:blipFill>
          <a:blip r:embed="rId7"/>
          <a:stretch>
            <a:fillRect/>
          </a:stretch>
        </p:blipFill>
        <p:spPr>
          <a:xfrm>
            <a:off x="4634539" y="3296080"/>
            <a:ext cx="596900" cy="596900"/>
          </a:xfrm>
          <a:prstGeom prst="rect">
            <a:avLst/>
          </a:prstGeom>
        </p:spPr>
      </p:pic>
      <p:sp>
        <p:nvSpPr>
          <p:cNvPr id="23" name="矩形 22"/>
          <p:cNvSpPr/>
          <p:nvPr/>
        </p:nvSpPr>
        <p:spPr>
          <a:xfrm>
            <a:off x="3638306" y="4117715"/>
            <a:ext cx="1639371" cy="18124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pic>
        <p:nvPicPr>
          <p:cNvPr id="53" name="图片 52" descr="1428494425_CarGre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164" y="3021310"/>
            <a:ext cx="1043696" cy="1043696"/>
          </a:xfrm>
          <a:prstGeom prst="rect">
            <a:avLst/>
          </a:prstGeom>
        </p:spPr>
      </p:pic>
      <p:sp>
        <p:nvSpPr>
          <p:cNvPr id="22" name="矩形 21"/>
          <p:cNvSpPr/>
          <p:nvPr/>
        </p:nvSpPr>
        <p:spPr>
          <a:xfrm>
            <a:off x="3638307" y="2642186"/>
            <a:ext cx="633271" cy="230918"/>
          </a:xfrm>
          <a:prstGeom prst="rect">
            <a:avLst/>
          </a:prstGeom>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dirty="0">
              <a:solidFill>
                <a:srgbClr val="C0504D"/>
              </a:solidFill>
            </a:endParaRPr>
          </a:p>
        </p:txBody>
      </p:sp>
      <p:sp>
        <p:nvSpPr>
          <p:cNvPr id="30" name="椭圆 29"/>
          <p:cNvSpPr/>
          <p:nvPr/>
        </p:nvSpPr>
        <p:spPr>
          <a:xfrm>
            <a:off x="3633352" y="1883649"/>
            <a:ext cx="180000" cy="180000"/>
          </a:xfrm>
          <a:prstGeom prst="ellipse">
            <a:avLst/>
          </a:prstGeom>
          <a:solidFill>
            <a:schemeClr val="accent3"/>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a:solidFill>
                <a:srgbClr val="C0504D"/>
              </a:solidFill>
            </a:endParaRPr>
          </a:p>
        </p:txBody>
      </p:sp>
      <p:sp>
        <p:nvSpPr>
          <p:cNvPr id="31" name="矩形 30"/>
          <p:cNvSpPr/>
          <p:nvPr/>
        </p:nvSpPr>
        <p:spPr>
          <a:xfrm>
            <a:off x="3962423" y="1883650"/>
            <a:ext cx="1269016"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41" name="椭圆 40"/>
          <p:cNvSpPr/>
          <p:nvPr/>
        </p:nvSpPr>
        <p:spPr>
          <a:xfrm>
            <a:off x="3633352" y="2246495"/>
            <a:ext cx="180000" cy="180000"/>
          </a:xfrm>
          <a:prstGeom prst="ellipse">
            <a:avLst/>
          </a:prstGeom>
          <a:solidFill>
            <a:srgbClr val="A6A6A6"/>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a:solidFill>
                <a:srgbClr val="C0504D"/>
              </a:solidFill>
            </a:endParaRPr>
          </a:p>
        </p:txBody>
      </p:sp>
      <p:sp>
        <p:nvSpPr>
          <p:cNvPr id="42" name="矩形 41"/>
          <p:cNvSpPr/>
          <p:nvPr/>
        </p:nvSpPr>
        <p:spPr>
          <a:xfrm>
            <a:off x="3962423" y="2246496"/>
            <a:ext cx="1269016"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504D"/>
              </a:solidFill>
            </a:endParaRPr>
          </a:p>
        </p:txBody>
      </p:sp>
      <p:sp>
        <p:nvSpPr>
          <p:cNvPr id="43" name="矩形 42"/>
          <p:cNvSpPr/>
          <p:nvPr/>
        </p:nvSpPr>
        <p:spPr>
          <a:xfrm>
            <a:off x="4582880" y="2642186"/>
            <a:ext cx="633271" cy="230918"/>
          </a:xfrm>
          <a:prstGeom prst="rect">
            <a:avLst/>
          </a:prstGeom>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zh-CN" altLang="en-US" dirty="0">
              <a:solidFill>
                <a:srgbClr val="C0504D"/>
              </a:solidFill>
            </a:endParaRPr>
          </a:p>
        </p:txBody>
      </p:sp>
    </p:spTree>
    <p:extLst>
      <p:ext uri="{BB962C8B-B14F-4D97-AF65-F5344CB8AC3E}">
        <p14:creationId xmlns:p14="http://schemas.microsoft.com/office/powerpoint/2010/main" val="257485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kumimoji="1" lang="zh-CN" altLang="en-US" dirty="0" smtClean="0"/>
              <a:t>可扩展</a:t>
            </a:r>
            <a:endParaRPr kumimoji="1" lang="en-US" altLang="zh-CN" dirty="0" smtClean="0"/>
          </a:p>
          <a:p>
            <a:pPr lvl="1"/>
            <a:r>
              <a:rPr kumimoji="1" lang="zh-CN" altLang="en-US" dirty="0" smtClean="0"/>
              <a:t>承担比广告检索系统更大的流量</a:t>
            </a:r>
            <a:endParaRPr kumimoji="1" lang="en-US" altLang="zh-CN" dirty="0" smtClean="0"/>
          </a:p>
          <a:p>
            <a:r>
              <a:rPr kumimoji="1" lang="zh-CN" altLang="en-US" dirty="0" smtClean="0"/>
              <a:t>高可用</a:t>
            </a:r>
            <a:endParaRPr kumimoji="1" lang="en-US" altLang="zh-CN" dirty="0" smtClean="0"/>
          </a:p>
          <a:p>
            <a:pPr lvl="1"/>
            <a:r>
              <a:rPr kumimoji="1" lang="zh-CN" altLang="en-US" dirty="0" smtClean="0"/>
              <a:t>不能交互的交互广告</a:t>
            </a:r>
            <a:r>
              <a:rPr kumimoji="1" lang="en-US" altLang="zh-CN" dirty="0" smtClean="0"/>
              <a:t> = worse</a:t>
            </a:r>
          </a:p>
        </p:txBody>
      </p:sp>
      <p:sp>
        <p:nvSpPr>
          <p:cNvPr id="3" name="标题 2"/>
          <p:cNvSpPr>
            <a:spLocks noGrp="1"/>
          </p:cNvSpPr>
          <p:nvPr>
            <p:ph type="title"/>
          </p:nvPr>
        </p:nvSpPr>
        <p:spPr/>
        <p:txBody>
          <a:bodyPr/>
          <a:lstStyle/>
          <a:p>
            <a:r>
              <a:rPr kumimoji="1" lang="zh-CN" altLang="en-US" dirty="0" smtClean="0"/>
              <a:t>广告交互平台</a:t>
            </a:r>
            <a:endParaRPr kumimoji="1" lang="zh-CN" altLang="en-US" dirty="0"/>
          </a:p>
        </p:txBody>
      </p:sp>
    </p:spTree>
    <p:extLst>
      <p:ext uri="{BB962C8B-B14F-4D97-AF65-F5344CB8AC3E}">
        <p14:creationId xmlns:p14="http://schemas.microsoft.com/office/powerpoint/2010/main" val="6766446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584200"/>
            <a:ext cx="8229600" cy="5821364"/>
          </a:xfrm>
        </p:spPr>
        <p:txBody>
          <a:bodyPr>
            <a:normAutofit lnSpcReduction="10000"/>
          </a:bodyPr>
          <a:lstStyle/>
          <a:p>
            <a:pPr>
              <a:lnSpc>
                <a:spcPct val="150000"/>
              </a:lnSpc>
              <a:buClr>
                <a:schemeClr val="accent3"/>
              </a:buClr>
              <a:buFont typeface="Wingdings" charset="2"/>
              <a:buChar char="Ø"/>
            </a:pPr>
            <a:r>
              <a:rPr kumimoji="1" lang="zh-CN" altLang="en-US" sz="3200" dirty="0" smtClean="0">
                <a:solidFill>
                  <a:schemeClr val="bg1">
                    <a:lumMod val="65000"/>
                  </a:schemeClr>
                </a:solidFill>
              </a:rPr>
              <a:t>  </a:t>
            </a:r>
            <a:r>
              <a:rPr kumimoji="1" lang="en-US" altLang="en-US" sz="3200" b="1" dirty="0" smtClean="0">
                <a:solidFill>
                  <a:schemeClr val="bg1">
                    <a:lumMod val="65000"/>
                  </a:schemeClr>
                </a:solidFill>
              </a:rPr>
              <a:t>广告交互平台简介</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600" b="1" dirty="0" smtClean="0">
                <a:solidFill>
                  <a:srgbClr val="FF0000"/>
                </a:solidFill>
              </a:rPr>
              <a:t>设计之前</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可用与扩展</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状态持久化与重建</a:t>
            </a:r>
          </a:p>
          <a:p>
            <a:pPr>
              <a:lnSpc>
                <a:spcPct val="150000"/>
              </a:lnSpc>
              <a:buClr>
                <a:schemeClr val="accent3"/>
              </a:buClr>
              <a:buFont typeface="Wingdings" charset="2"/>
              <a:buChar char="Ø"/>
            </a:pPr>
            <a:r>
              <a:rPr kumimoji="1" lang="zh-CN" altLang="en-US" sz="3200" b="1" dirty="0" smtClean="0">
                <a:solidFill>
                  <a:schemeClr val="bg1">
                    <a:lumMod val="65000"/>
                  </a:schemeClr>
                </a:solidFill>
              </a:rPr>
              <a:t>  读写比</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一致性</a:t>
            </a:r>
            <a:endParaRPr kumimoji="1" lang="en-US" altLang="zh-CN" sz="3200" b="1" dirty="0" smtClean="0">
              <a:solidFill>
                <a:schemeClr val="bg1">
                  <a:lumMod val="65000"/>
                </a:schemeClr>
              </a:solidFill>
            </a:endParaRPr>
          </a:p>
          <a:p>
            <a:pPr>
              <a:lnSpc>
                <a:spcPct val="150000"/>
              </a:lnSpc>
              <a:buClr>
                <a:schemeClr val="accent3"/>
              </a:buClr>
              <a:buFont typeface="Wingdings" charset="2"/>
              <a:buChar char="Ø"/>
            </a:pPr>
            <a:r>
              <a:rPr kumimoji="1" lang="zh-CN" altLang="en-US" sz="3200" b="1" dirty="0" smtClean="0">
                <a:solidFill>
                  <a:schemeClr val="bg1">
                    <a:lumMod val="65000"/>
                  </a:schemeClr>
                </a:solidFill>
              </a:rPr>
              <a:t>  </a:t>
            </a:r>
            <a:r>
              <a:rPr kumimoji="1" lang="en-US" altLang="en-US" sz="3200" b="1" dirty="0" smtClean="0">
                <a:solidFill>
                  <a:schemeClr val="bg1">
                    <a:lumMod val="65000"/>
                  </a:schemeClr>
                </a:solidFill>
              </a:rPr>
              <a:t>保持简单</a:t>
            </a:r>
            <a:endParaRPr kumimoji="1" lang="zh-CN" altLang="en-US" sz="3200" b="1" dirty="0" smtClean="0">
              <a:solidFill>
                <a:schemeClr val="bg1">
                  <a:lumMod val="65000"/>
                </a:schemeClr>
              </a:solidFill>
            </a:endParaRPr>
          </a:p>
          <a:p>
            <a:pPr>
              <a:lnSpc>
                <a:spcPct val="150000"/>
              </a:lnSpc>
            </a:pPr>
            <a:endParaRPr kumimoji="1" lang="zh-CN" altLang="en-US" sz="3200" dirty="0">
              <a:solidFill>
                <a:schemeClr val="bg1">
                  <a:lumMod val="65000"/>
                </a:schemeClr>
              </a:solidFill>
            </a:endParaRPr>
          </a:p>
        </p:txBody>
      </p:sp>
    </p:spTree>
    <p:extLst>
      <p:ext uri="{BB962C8B-B14F-4D97-AF65-F5344CB8AC3E}">
        <p14:creationId xmlns:p14="http://schemas.microsoft.com/office/powerpoint/2010/main" val="35737610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箭头 9"/>
          <p:cNvSpPr/>
          <p:nvPr/>
        </p:nvSpPr>
        <p:spPr>
          <a:xfrm>
            <a:off x="403152" y="1715765"/>
            <a:ext cx="8686800" cy="80846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C0504D"/>
              </a:solidFill>
            </a:endParaRPr>
          </a:p>
        </p:txBody>
      </p:sp>
      <p:sp>
        <p:nvSpPr>
          <p:cNvPr id="3" name="标题 2"/>
          <p:cNvSpPr>
            <a:spLocks noGrp="1"/>
          </p:cNvSpPr>
          <p:nvPr>
            <p:ph type="title"/>
          </p:nvPr>
        </p:nvSpPr>
        <p:spPr/>
        <p:txBody>
          <a:bodyPr/>
          <a:lstStyle/>
          <a:p>
            <a:r>
              <a:rPr kumimoji="1" lang="zh-CN" altLang="en-US" dirty="0" smtClean="0"/>
              <a:t>考虑可扩展和高可用的时机</a:t>
            </a:r>
            <a:endParaRPr kumimoji="1" lang="zh-CN" altLang="en-US" dirty="0"/>
          </a:p>
        </p:txBody>
      </p:sp>
      <p:sp>
        <p:nvSpPr>
          <p:cNvPr id="4" name="椭圆 3"/>
          <p:cNvSpPr/>
          <p:nvPr/>
        </p:nvSpPr>
        <p:spPr>
          <a:xfrm>
            <a:off x="3090186" y="1619057"/>
            <a:ext cx="972838" cy="945698"/>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2000" dirty="0" smtClean="0">
                <a:solidFill>
                  <a:srgbClr val="FFFFFF"/>
                </a:solidFill>
                <a:latin typeface="微软雅黑"/>
                <a:ea typeface="微软雅黑"/>
                <a:cs typeface="微软雅黑"/>
              </a:rPr>
              <a:t>正式版</a:t>
            </a:r>
            <a:endParaRPr kumimoji="1" lang="zh-CN" altLang="en-US" sz="2000" dirty="0">
              <a:solidFill>
                <a:srgbClr val="FFFFFF"/>
              </a:solidFill>
              <a:latin typeface="微软雅黑"/>
              <a:ea typeface="微软雅黑"/>
              <a:cs typeface="微软雅黑"/>
            </a:endParaRPr>
          </a:p>
        </p:txBody>
      </p:sp>
      <p:sp>
        <p:nvSpPr>
          <p:cNvPr id="5" name="椭圆 4"/>
          <p:cNvSpPr/>
          <p:nvPr/>
        </p:nvSpPr>
        <p:spPr>
          <a:xfrm>
            <a:off x="963097" y="1619057"/>
            <a:ext cx="972838" cy="94569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kumimoji="1" lang="en-US" altLang="en-US" sz="2000" dirty="0" smtClean="0">
                <a:solidFill>
                  <a:schemeClr val="bg1"/>
                </a:solidFill>
                <a:latin typeface="微软雅黑"/>
                <a:ea typeface="微软雅黑"/>
                <a:cs typeface="微软雅黑"/>
              </a:rPr>
              <a:t>验证</a:t>
            </a:r>
            <a:r>
              <a:rPr kumimoji="1" lang="zh-CN" altLang="en-US" sz="2000" dirty="0" smtClean="0">
                <a:solidFill>
                  <a:schemeClr val="bg1"/>
                </a:solidFill>
                <a:latin typeface="微软雅黑"/>
                <a:ea typeface="微软雅黑"/>
                <a:cs typeface="微软雅黑"/>
              </a:rPr>
              <a:t>版</a:t>
            </a:r>
            <a:endParaRPr kumimoji="1" lang="zh-CN" altLang="en-US" sz="2000" dirty="0">
              <a:solidFill>
                <a:schemeClr val="bg1"/>
              </a:solidFill>
              <a:latin typeface="微软雅黑"/>
              <a:ea typeface="微软雅黑"/>
              <a:cs typeface="微软雅黑"/>
            </a:endParaRPr>
          </a:p>
        </p:txBody>
      </p:sp>
      <p:sp>
        <p:nvSpPr>
          <p:cNvPr id="6" name="椭圆 5"/>
          <p:cNvSpPr/>
          <p:nvPr/>
        </p:nvSpPr>
        <p:spPr>
          <a:xfrm>
            <a:off x="5217275" y="1619057"/>
            <a:ext cx="972838" cy="945698"/>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2000" dirty="0" smtClean="0">
                <a:solidFill>
                  <a:srgbClr val="FFFFFF"/>
                </a:solidFill>
                <a:latin typeface="微软雅黑"/>
                <a:ea typeface="微软雅黑"/>
                <a:cs typeface="微软雅黑"/>
              </a:rPr>
              <a:t>改进版</a:t>
            </a:r>
            <a:endParaRPr kumimoji="1" lang="zh-CN" altLang="en-US" sz="2000" dirty="0">
              <a:solidFill>
                <a:srgbClr val="FFFFFF"/>
              </a:solidFill>
              <a:latin typeface="微软雅黑"/>
              <a:ea typeface="微软雅黑"/>
              <a:cs typeface="微软雅黑"/>
            </a:endParaRPr>
          </a:p>
        </p:txBody>
      </p:sp>
      <p:sp>
        <p:nvSpPr>
          <p:cNvPr id="7" name="椭圆 6"/>
          <p:cNvSpPr/>
          <p:nvPr/>
        </p:nvSpPr>
        <p:spPr>
          <a:xfrm>
            <a:off x="7344363" y="1619057"/>
            <a:ext cx="972838" cy="945698"/>
          </a:xfrm>
          <a:prstGeom prst="ellipse">
            <a:avLst/>
          </a:prstGeom>
          <a:ln/>
        </p:spPr>
        <p:style>
          <a:lnRef idx="1">
            <a:schemeClr val="accent2"/>
          </a:lnRef>
          <a:fillRef idx="3">
            <a:schemeClr val="accent2"/>
          </a:fillRef>
          <a:effectRef idx="2">
            <a:schemeClr val="accent2"/>
          </a:effectRef>
          <a:fontRef idx="minor">
            <a:schemeClr val="lt1"/>
          </a:fontRef>
        </p:style>
        <p:txBody>
          <a:bodyPr wrap="none" rtlCol="0" anchor="ctr"/>
          <a:lstStyle/>
          <a:p>
            <a:pPr algn="ctr"/>
            <a:r>
              <a:rPr kumimoji="1" lang="zh-CN" altLang="en-US" sz="2000" dirty="0" smtClean="0">
                <a:solidFill>
                  <a:srgbClr val="FFFFFF"/>
                </a:solidFill>
                <a:latin typeface="微软雅黑"/>
                <a:ea typeface="微软雅黑"/>
                <a:cs typeface="微软雅黑"/>
              </a:rPr>
              <a:t>重构版</a:t>
            </a:r>
            <a:endParaRPr kumimoji="1" lang="zh-CN" altLang="en-US" sz="2000" dirty="0">
              <a:solidFill>
                <a:srgbClr val="FFFFFF"/>
              </a:solidFill>
              <a:latin typeface="微软雅黑"/>
              <a:ea typeface="微软雅黑"/>
              <a:cs typeface="微软雅黑"/>
            </a:endParaRPr>
          </a:p>
        </p:txBody>
      </p:sp>
      <p:pic>
        <p:nvPicPr>
          <p:cNvPr id="2" name="图片 1" descr="1.jp2"/>
          <p:cNvPicPr>
            <a:picLocks/>
          </p:cNvPicPr>
          <p:nvPr/>
        </p:nvPicPr>
        <p:blipFill>
          <a:blip r:embed="rId3">
            <a:extLst>
              <a:ext uri="{28A0092B-C50C-407E-A947-70E740481C1C}">
                <a14:useLocalDpi xmlns:a14="http://schemas.microsoft.com/office/drawing/2010/main" val="0"/>
              </a:ext>
            </a:extLst>
          </a:blip>
          <a:stretch>
            <a:fillRect/>
          </a:stretch>
        </p:blipFill>
        <p:spPr>
          <a:xfrm>
            <a:off x="544214" y="2863892"/>
            <a:ext cx="1803600" cy="2300400"/>
          </a:xfrm>
          <a:prstGeom prst="rect">
            <a:avLst/>
          </a:prstGeom>
        </p:spPr>
      </p:pic>
      <p:pic>
        <p:nvPicPr>
          <p:cNvPr id="9" name="图片 8"/>
          <p:cNvPicPr>
            <a:picLocks/>
          </p:cNvPicPr>
          <p:nvPr/>
        </p:nvPicPr>
        <p:blipFill>
          <a:blip r:embed="rId4"/>
          <a:stretch>
            <a:fillRect/>
          </a:stretch>
        </p:blipFill>
        <p:spPr>
          <a:xfrm>
            <a:off x="2674686" y="2861664"/>
            <a:ext cx="1803600" cy="2300400"/>
          </a:xfrm>
          <a:prstGeom prst="rect">
            <a:avLst/>
          </a:prstGeom>
        </p:spPr>
      </p:pic>
      <p:pic>
        <p:nvPicPr>
          <p:cNvPr id="16" name="图片 15"/>
          <p:cNvPicPr>
            <a:picLocks/>
          </p:cNvPicPr>
          <p:nvPr/>
        </p:nvPicPr>
        <p:blipFill>
          <a:blip r:embed="rId5"/>
          <a:stretch>
            <a:fillRect/>
          </a:stretch>
        </p:blipFill>
        <p:spPr>
          <a:xfrm>
            <a:off x="4851727" y="2863892"/>
            <a:ext cx="1803600" cy="2300400"/>
          </a:xfrm>
          <a:prstGeom prst="rect">
            <a:avLst/>
          </a:prstGeom>
        </p:spPr>
      </p:pic>
      <p:pic>
        <p:nvPicPr>
          <p:cNvPr id="18" name="图片 17"/>
          <p:cNvPicPr>
            <a:picLocks/>
          </p:cNvPicPr>
          <p:nvPr/>
        </p:nvPicPr>
        <p:blipFill>
          <a:blip r:embed="rId6"/>
          <a:stretch>
            <a:fillRect/>
          </a:stretch>
        </p:blipFill>
        <p:spPr>
          <a:xfrm>
            <a:off x="7061527" y="2861664"/>
            <a:ext cx="1803600" cy="2300400"/>
          </a:xfrm>
          <a:prstGeom prst="rect">
            <a:avLst/>
          </a:prstGeom>
        </p:spPr>
      </p:pic>
      <p:sp>
        <p:nvSpPr>
          <p:cNvPr id="8" name="文本框 7"/>
          <p:cNvSpPr txBox="1"/>
          <p:nvPr/>
        </p:nvSpPr>
        <p:spPr>
          <a:xfrm>
            <a:off x="747196" y="5372100"/>
            <a:ext cx="1711590" cy="769441"/>
          </a:xfrm>
          <a:prstGeom prst="rect">
            <a:avLst/>
          </a:prstGeom>
          <a:noFill/>
        </p:spPr>
        <p:txBody>
          <a:bodyPr wrap="square" rtlCol="0">
            <a:spAutoFit/>
          </a:bodyPr>
          <a:lstStyle/>
          <a:p>
            <a:r>
              <a:rPr kumimoji="1" lang="en-US" altLang="zh-CN" sz="4400" dirty="0" smtClean="0">
                <a:solidFill>
                  <a:schemeClr val="accent3"/>
                </a:solidFill>
              </a:rPr>
              <a:t>100%</a:t>
            </a:r>
            <a:endParaRPr kumimoji="1" lang="zh-CN" altLang="en-US" sz="4400" dirty="0">
              <a:solidFill>
                <a:schemeClr val="accent3"/>
              </a:solidFill>
            </a:endParaRPr>
          </a:p>
        </p:txBody>
      </p:sp>
      <p:sp>
        <p:nvSpPr>
          <p:cNvPr id="13" name="文本框 12"/>
          <p:cNvSpPr txBox="1"/>
          <p:nvPr/>
        </p:nvSpPr>
        <p:spPr>
          <a:xfrm>
            <a:off x="3052086" y="5372100"/>
            <a:ext cx="1388100" cy="769441"/>
          </a:xfrm>
          <a:prstGeom prst="rect">
            <a:avLst/>
          </a:prstGeom>
          <a:noFill/>
        </p:spPr>
        <p:txBody>
          <a:bodyPr wrap="square" rtlCol="0">
            <a:spAutoFit/>
          </a:bodyPr>
          <a:lstStyle/>
          <a:p>
            <a:r>
              <a:rPr kumimoji="1" lang="en-US" altLang="zh-CN" sz="4400" dirty="0" smtClean="0">
                <a:solidFill>
                  <a:schemeClr val="accent1"/>
                </a:solidFill>
              </a:rPr>
              <a:t>30%</a:t>
            </a:r>
            <a:endParaRPr kumimoji="1" lang="zh-CN" altLang="en-US" sz="4400" dirty="0">
              <a:solidFill>
                <a:schemeClr val="accent1"/>
              </a:solidFill>
            </a:endParaRPr>
          </a:p>
        </p:txBody>
      </p:sp>
      <p:sp>
        <p:nvSpPr>
          <p:cNvPr id="14" name="文本框 13"/>
          <p:cNvSpPr txBox="1"/>
          <p:nvPr/>
        </p:nvSpPr>
        <p:spPr>
          <a:xfrm>
            <a:off x="7699963" y="5372100"/>
            <a:ext cx="1214138" cy="769441"/>
          </a:xfrm>
          <a:prstGeom prst="rect">
            <a:avLst/>
          </a:prstGeom>
          <a:noFill/>
        </p:spPr>
        <p:txBody>
          <a:bodyPr wrap="square" rtlCol="0">
            <a:spAutoFit/>
          </a:bodyPr>
          <a:lstStyle/>
          <a:p>
            <a:r>
              <a:rPr kumimoji="1" lang="en-US" altLang="zh-CN" sz="4400" dirty="0" smtClean="0">
                <a:solidFill>
                  <a:srgbClr val="FF0000"/>
                </a:solidFill>
              </a:rPr>
              <a:t>1%</a:t>
            </a:r>
            <a:endParaRPr kumimoji="1" lang="zh-CN" altLang="en-US" sz="4400" dirty="0">
              <a:solidFill>
                <a:srgbClr val="FF0000"/>
              </a:solidFill>
            </a:endParaRPr>
          </a:p>
        </p:txBody>
      </p:sp>
    </p:spTree>
    <p:extLst>
      <p:ext uri="{BB962C8B-B14F-4D97-AF65-F5344CB8AC3E}">
        <p14:creationId xmlns:p14="http://schemas.microsoft.com/office/powerpoint/2010/main" val="1292965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a:noFill/>
        </a:ln>
      </a:spPr>
      <a:bodyPr rtlCol="0" anchor="ctr"/>
      <a:lstStyle>
        <a:defPPr algn="ctr">
          <a:defRPr kumimoji="1">
            <a:solidFill>
              <a:srgbClr val="C0504D"/>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67590</TotalTime>
  <Words>1320</Words>
  <Application>Microsoft Macintosh PowerPoint</Application>
  <PresentationFormat>全屏显示(4:3)</PresentationFormat>
  <Paragraphs>462</Paragraphs>
  <Slides>40</Slides>
  <Notes>37</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商业产品的广告交互架构</vt:lpstr>
      <vt:lpstr>自我介绍</vt:lpstr>
      <vt:lpstr>PowerPoint 演示文稿</vt:lpstr>
      <vt:lpstr>PowerPoint 演示文稿</vt:lpstr>
      <vt:lpstr>传统展示广告</vt:lpstr>
      <vt:lpstr>新型交互广告</vt:lpstr>
      <vt:lpstr>广告交互平台</vt:lpstr>
      <vt:lpstr>PowerPoint 演示文稿</vt:lpstr>
      <vt:lpstr>考虑可扩展和高可用的时机</vt:lpstr>
      <vt:lpstr>广告交互平台验证版</vt:lpstr>
      <vt:lpstr>正式版首先要明确</vt:lpstr>
      <vt:lpstr>消息推送服务</vt:lpstr>
      <vt:lpstr>延迟和吞吐量</vt:lpstr>
      <vt:lpstr>PowerPoint 演示文稿</vt:lpstr>
      <vt:lpstr>可用性</vt:lpstr>
      <vt:lpstr>扩展性</vt:lpstr>
      <vt:lpstr>设计高效的消息推送服务</vt:lpstr>
      <vt:lpstr>会话内通信</vt:lpstr>
      <vt:lpstr>路由信息参数化</vt:lpstr>
      <vt:lpstr>实现细节</vt:lpstr>
      <vt:lpstr>并非所有状态都能参数化</vt:lpstr>
      <vt:lpstr>PowerPoint 演示文稿</vt:lpstr>
      <vt:lpstr>状态持久化与重建</vt:lpstr>
      <vt:lpstr>弹幕功能</vt:lpstr>
      <vt:lpstr>弹幕解决方案</vt:lpstr>
      <vt:lpstr>重建会话</vt:lpstr>
      <vt:lpstr>PowerPoint 演示文稿</vt:lpstr>
      <vt:lpstr>读写比</vt:lpstr>
      <vt:lpstr>投票功能</vt:lpstr>
      <vt:lpstr>实现投票</vt:lpstr>
      <vt:lpstr>PowerPoint 演示文稿</vt:lpstr>
      <vt:lpstr>一致性</vt:lpstr>
      <vt:lpstr>抽奖功能</vt:lpstr>
      <vt:lpstr>抽奖解决方案</vt:lpstr>
      <vt:lpstr>锁定和解锁（锁定奖品的方案）</vt:lpstr>
      <vt:lpstr>锁定和解锁（锁定奖品数的方案）</vt:lpstr>
      <vt:lpstr>PowerPoint 演示文稿</vt:lpstr>
      <vt:lpstr>保持简单</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zixiang jin</dc:creator>
  <cp:lastModifiedBy>zixiang jin</cp:lastModifiedBy>
  <cp:revision>2917</cp:revision>
  <dcterms:created xsi:type="dcterms:W3CDTF">2013-08-07T08:13:29Z</dcterms:created>
  <dcterms:modified xsi:type="dcterms:W3CDTF">2015-04-24T06:39:34Z</dcterms:modified>
</cp:coreProperties>
</file>