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15" r:id="rId3"/>
    <p:sldId id="303" r:id="rId4"/>
    <p:sldId id="257" r:id="rId5"/>
    <p:sldId id="314" r:id="rId6"/>
    <p:sldId id="313" r:id="rId7"/>
    <p:sldId id="259" r:id="rId8"/>
    <p:sldId id="260" r:id="rId9"/>
    <p:sldId id="261" r:id="rId10"/>
    <p:sldId id="262" r:id="rId11"/>
    <p:sldId id="263" r:id="rId12"/>
    <p:sldId id="269" r:id="rId13"/>
    <p:sldId id="258" r:id="rId14"/>
    <p:sldId id="265" r:id="rId15"/>
    <p:sldId id="264" r:id="rId16"/>
    <p:sldId id="267" r:id="rId17"/>
    <p:sldId id="268" r:id="rId18"/>
    <p:sldId id="270" r:id="rId19"/>
    <p:sldId id="271" r:id="rId20"/>
    <p:sldId id="266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4" r:id="rId29"/>
    <p:sldId id="281" r:id="rId30"/>
    <p:sldId id="283" r:id="rId31"/>
    <p:sldId id="285" r:id="rId32"/>
    <p:sldId id="276" r:id="rId33"/>
    <p:sldId id="287" r:id="rId34"/>
    <p:sldId id="289" r:id="rId35"/>
    <p:sldId id="290" r:id="rId36"/>
    <p:sldId id="291" r:id="rId37"/>
    <p:sldId id="297" r:id="rId38"/>
    <p:sldId id="293" r:id="rId39"/>
    <p:sldId id="292" r:id="rId40"/>
    <p:sldId id="294" r:id="rId41"/>
    <p:sldId id="295" r:id="rId42"/>
    <p:sldId id="296" r:id="rId43"/>
    <p:sldId id="298" r:id="rId44"/>
    <p:sldId id="300" r:id="rId45"/>
    <p:sldId id="312" r:id="rId46"/>
    <p:sldId id="301" r:id="rId47"/>
    <p:sldId id="304" r:id="rId48"/>
    <p:sldId id="305" r:id="rId49"/>
    <p:sldId id="308" r:id="rId50"/>
    <p:sldId id="306" r:id="rId51"/>
    <p:sldId id="307" r:id="rId52"/>
    <p:sldId id="309" r:id="rId53"/>
    <p:sldId id="310" r:id="rId54"/>
    <p:sldId id="311" r:id="rId55"/>
    <p:sldId id="302" r:id="rId56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8B489E3-D94E-4223-8071-BDBF711C6FF6}" type="datetimeFigureOut">
              <a:rPr lang="zh-CN" altLang="en-US" smtClean="0"/>
              <a:t>2015/3/9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201CD58-4399-447B-B648-4113E8231B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38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1CD58-4399-447B-B648-4113E8231BEE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52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6552728" cy="1656184"/>
          </a:xfrm>
        </p:spPr>
        <p:txBody>
          <a:bodyPr>
            <a:normAutofit/>
          </a:bodyPr>
          <a:lstStyle>
            <a:lvl1pPr>
              <a:defRPr sz="3600"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79712" y="2780928"/>
            <a:ext cx="6400800" cy="7920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36" y="4149080"/>
            <a:ext cx="85820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884368" y="6525344"/>
            <a:ext cx="12596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版本号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V2013.1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18654"/>
            <a:ext cx="6059016" cy="63408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51520" y="6237312"/>
            <a:ext cx="2133600" cy="365125"/>
          </a:xfrm>
        </p:spPr>
        <p:txBody>
          <a:bodyPr/>
          <a:lstStyle/>
          <a:p>
            <a:fld id="{3CED7AD8-B701-4A38-ABCA-A5F7DE132B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980728"/>
            <a:ext cx="9144000" cy="3528392"/>
            <a:chOff x="1" y="1052736"/>
            <a:chExt cx="9180512" cy="3384550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052736"/>
              <a:ext cx="9180512" cy="338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矩形 5"/>
            <p:cNvSpPr/>
            <p:nvPr userDrawn="1"/>
          </p:nvSpPr>
          <p:spPr>
            <a:xfrm>
              <a:off x="5292080" y="1412776"/>
              <a:ext cx="3888432" cy="14401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4860032" y="1844824"/>
              <a:ext cx="4320480" cy="14401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4427984" y="2276872"/>
              <a:ext cx="4716016" cy="14401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0FFF5-089D-40F8-A2A9-6141CCA3AF8B}" type="datetimeFigureOut">
              <a:rPr lang="zh-CN" altLang="en-US" smtClean="0"/>
              <a:t>2015/3/9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9308-9A54-465D-891E-30BE713B4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58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404664"/>
            <a:ext cx="627504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0424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7AD8-B701-4A38-ABCA-A5F7DE132BB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779912" y="6505599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 smtClean="0">
                <a:effectLst/>
                <a:latin typeface="Bauhaus 93" pitchFamily="82" charset="0"/>
                <a:ea typeface="微软雅黑" pitchFamily="34" charset="-122"/>
              </a:rPr>
              <a:t>www.dnt.com.cn</a:t>
            </a:r>
            <a:endParaRPr lang="zh-CN" altLang="en-US" sz="1400" b="0" dirty="0">
              <a:effectLst/>
              <a:latin typeface="Bauhaus 93" pitchFamily="82" charset="0"/>
              <a:ea typeface="微软雅黑" pitchFamily="34" charset="-122"/>
            </a:endParaRPr>
          </a:p>
        </p:txBody>
      </p:sp>
      <p:pic>
        <p:nvPicPr>
          <p:cNvPr id="7" name="图片 6" descr="服务创造价值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237311"/>
            <a:ext cx="1547663" cy="62494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7384"/>
            <a:ext cx="91567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黑体" pitchFamily="2" charset="-122"/>
          <a:ea typeface="黑体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黑体" pitchFamily="2" charset="-122"/>
          <a:ea typeface="黑体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黑体" pitchFamily="2" charset="-122"/>
          <a:ea typeface="黑体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黑体" pitchFamily="2" charset="-122"/>
          <a:ea typeface="黑体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黑体" pitchFamily="2" charset="-122"/>
          <a:ea typeface="黑体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黑体" pitchFamily="2" charset="-122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秒杀场景的</a:t>
            </a:r>
            <a:r>
              <a:rPr lang="en-US" altLang="zh-CN" dirty="0" smtClean="0"/>
              <a:t>SQL</a:t>
            </a:r>
            <a:r>
              <a:rPr lang="zh-CN" altLang="en-US" dirty="0" smtClean="0"/>
              <a:t>解决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杭州平民软件有限公司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01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系统成本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处理不够快，拖跨整个站</a:t>
            </a:r>
            <a:endParaRPr lang="en-US" altLang="zh-CN" dirty="0" smtClean="0"/>
          </a:p>
          <a:p>
            <a:r>
              <a:rPr lang="zh-CN" altLang="en-US" dirty="0" smtClean="0"/>
              <a:t>数据不准确，加班又通宵</a:t>
            </a:r>
            <a:endParaRPr lang="en-US" altLang="zh-CN" dirty="0" smtClean="0"/>
          </a:p>
          <a:p>
            <a:r>
              <a:rPr lang="zh-CN" altLang="en-US" dirty="0" smtClean="0"/>
              <a:t>废单特别多，浪费又可耻</a:t>
            </a:r>
            <a:endParaRPr lang="en-US" altLang="zh-CN" dirty="0" smtClean="0"/>
          </a:p>
          <a:p>
            <a:r>
              <a:rPr lang="zh-CN" altLang="en-US" dirty="0" smtClean="0"/>
              <a:t>一两件商品，坏了一锅粥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12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库存快准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库存处理快，网站不能跨</a:t>
            </a:r>
            <a:endParaRPr lang="en-US" altLang="zh-CN" dirty="0" smtClean="0"/>
          </a:p>
          <a:p>
            <a:r>
              <a:rPr lang="zh-CN" altLang="en-US" dirty="0" smtClean="0"/>
              <a:t>库存处理准，大家都开心</a:t>
            </a:r>
            <a:endParaRPr lang="en-US" altLang="zh-CN" dirty="0" smtClean="0"/>
          </a:p>
          <a:p>
            <a:r>
              <a:rPr lang="zh-CN" altLang="en-US" dirty="0" smtClean="0"/>
              <a:t>库存机制好，商品买卖爽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32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契约精神</a:t>
            </a:r>
            <a:endParaRPr lang="zh-CN" altLang="en-US" dirty="0"/>
          </a:p>
        </p:txBody>
      </p:sp>
      <p:sp>
        <p:nvSpPr>
          <p:cNvPr id="4" name="流程图: 联系 3"/>
          <p:cNvSpPr/>
          <p:nvPr/>
        </p:nvSpPr>
        <p:spPr>
          <a:xfrm>
            <a:off x="3860304" y="1628800"/>
            <a:ext cx="936104" cy="79208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甲方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用户</a:t>
            </a:r>
            <a:endParaRPr lang="en-US" altLang="zh-CN" dirty="0" smtClean="0"/>
          </a:p>
        </p:txBody>
      </p:sp>
      <p:sp>
        <p:nvSpPr>
          <p:cNvPr id="5" name="流程图: 联系 4"/>
          <p:cNvSpPr/>
          <p:nvPr/>
        </p:nvSpPr>
        <p:spPr>
          <a:xfrm>
            <a:off x="1706479" y="3356992"/>
            <a:ext cx="936104" cy="79208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乙方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商家</a:t>
            </a:r>
            <a:endParaRPr lang="en-US" altLang="zh-CN" dirty="0" smtClean="0"/>
          </a:p>
        </p:txBody>
      </p:sp>
      <p:sp>
        <p:nvSpPr>
          <p:cNvPr id="6" name="流程图: 联系 5"/>
          <p:cNvSpPr/>
          <p:nvPr/>
        </p:nvSpPr>
        <p:spPr>
          <a:xfrm>
            <a:off x="6012160" y="3356992"/>
            <a:ext cx="936104" cy="79208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中介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网站</a:t>
            </a:r>
            <a:endParaRPr lang="en-US" altLang="zh-CN" dirty="0" smtClean="0"/>
          </a:p>
        </p:txBody>
      </p:sp>
      <p:sp>
        <p:nvSpPr>
          <p:cNvPr id="7" name="流程图: 联系 6"/>
          <p:cNvSpPr/>
          <p:nvPr/>
        </p:nvSpPr>
        <p:spPr>
          <a:xfrm>
            <a:off x="3860304" y="3356992"/>
            <a:ext cx="936104" cy="792088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库存</a:t>
            </a:r>
            <a:endParaRPr lang="en-US" altLang="zh-CN" dirty="0" smtClean="0"/>
          </a:p>
          <a:p>
            <a:pPr algn="ctr"/>
            <a:r>
              <a:rPr lang="zh-CN" altLang="en-US" dirty="0"/>
              <a:t>契约</a:t>
            </a:r>
            <a:endParaRPr lang="en-US" altLang="zh-CN" dirty="0" smtClean="0"/>
          </a:p>
        </p:txBody>
      </p:sp>
      <p:cxnSp>
        <p:nvCxnSpPr>
          <p:cNvPr id="8" name="直接箭头连接符 7"/>
          <p:cNvCxnSpPr>
            <a:stCxn id="4" idx="4"/>
            <a:endCxn id="7" idx="0"/>
          </p:cNvCxnSpPr>
          <p:nvPr/>
        </p:nvCxnSpPr>
        <p:spPr>
          <a:xfrm>
            <a:off x="4328356" y="2420888"/>
            <a:ext cx="0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7" idx="2"/>
            <a:endCxn id="5" idx="6"/>
          </p:cNvCxnSpPr>
          <p:nvPr/>
        </p:nvCxnSpPr>
        <p:spPr>
          <a:xfrm flipH="1">
            <a:off x="2642583" y="3753036"/>
            <a:ext cx="121772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7" idx="6"/>
            <a:endCxn id="6" idx="2"/>
          </p:cNvCxnSpPr>
          <p:nvPr/>
        </p:nvCxnSpPr>
        <p:spPr>
          <a:xfrm>
            <a:off x="4796408" y="3753036"/>
            <a:ext cx="12157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流程图: 联系 10"/>
          <p:cNvSpPr/>
          <p:nvPr/>
        </p:nvSpPr>
        <p:spPr>
          <a:xfrm>
            <a:off x="3860304" y="5013176"/>
            <a:ext cx="936104" cy="79208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合同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系统</a:t>
            </a:r>
            <a:endParaRPr lang="en-US" altLang="zh-CN" dirty="0" smtClean="0"/>
          </a:p>
        </p:txBody>
      </p:sp>
      <p:cxnSp>
        <p:nvCxnSpPr>
          <p:cNvPr id="12" name="直接箭头连接符 11"/>
          <p:cNvCxnSpPr>
            <a:stCxn id="7" idx="4"/>
            <a:endCxn id="11" idx="0"/>
          </p:cNvCxnSpPr>
          <p:nvPr/>
        </p:nvCxnSpPr>
        <p:spPr>
          <a:xfrm>
            <a:off x="4328356" y="4149080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>
            <a:stCxn id="5" idx="0"/>
            <a:endCxn id="4" idx="2"/>
          </p:cNvCxnSpPr>
          <p:nvPr/>
        </p:nvCxnSpPr>
        <p:spPr>
          <a:xfrm rot="5400000" flipH="1" flipV="1">
            <a:off x="2351343" y="1848032"/>
            <a:ext cx="1332148" cy="168577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>
            <a:stCxn id="4" idx="6"/>
            <a:endCxn id="6" idx="0"/>
          </p:cNvCxnSpPr>
          <p:nvPr/>
        </p:nvCxnSpPr>
        <p:spPr>
          <a:xfrm>
            <a:off x="4796408" y="2024844"/>
            <a:ext cx="1683804" cy="133214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>
            <a:stCxn id="5" idx="4"/>
            <a:endCxn id="11" idx="2"/>
          </p:cNvCxnSpPr>
          <p:nvPr/>
        </p:nvCxnSpPr>
        <p:spPr>
          <a:xfrm rot="16200000" flipH="1">
            <a:off x="2387347" y="3936263"/>
            <a:ext cx="1260140" cy="168577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/>
          <p:cNvCxnSpPr>
            <a:stCxn id="6" idx="4"/>
            <a:endCxn id="11" idx="6"/>
          </p:cNvCxnSpPr>
          <p:nvPr/>
        </p:nvCxnSpPr>
        <p:spPr>
          <a:xfrm rot="5400000">
            <a:off x="5008240" y="3937248"/>
            <a:ext cx="1260140" cy="168380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库存操作</a:t>
            </a:r>
            <a:endParaRPr lang="zh-CN" altLang="en-US" dirty="0"/>
          </a:p>
        </p:txBody>
      </p:sp>
      <p:sp>
        <p:nvSpPr>
          <p:cNvPr id="4" name="流程图: 联系 3"/>
          <p:cNvSpPr/>
          <p:nvPr/>
        </p:nvSpPr>
        <p:spPr>
          <a:xfrm>
            <a:off x="6804248" y="3356993"/>
            <a:ext cx="936104" cy="79208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用户</a:t>
            </a:r>
            <a:endParaRPr lang="zh-CN" altLang="en-US" dirty="0"/>
          </a:p>
        </p:txBody>
      </p:sp>
      <p:sp>
        <p:nvSpPr>
          <p:cNvPr id="5" name="流程图: 联系 4"/>
          <p:cNvSpPr/>
          <p:nvPr/>
        </p:nvSpPr>
        <p:spPr>
          <a:xfrm>
            <a:off x="1223628" y="3342746"/>
            <a:ext cx="936104" cy="79208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商家</a:t>
            </a:r>
            <a:endParaRPr lang="zh-CN" altLang="en-US" dirty="0"/>
          </a:p>
        </p:txBody>
      </p:sp>
      <p:sp>
        <p:nvSpPr>
          <p:cNvPr id="6" name="流程图: 联系 5"/>
          <p:cNvSpPr/>
          <p:nvPr/>
        </p:nvSpPr>
        <p:spPr>
          <a:xfrm>
            <a:off x="4040324" y="3356992"/>
            <a:ext cx="936104" cy="792088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库存</a:t>
            </a:r>
            <a:endParaRPr lang="zh-CN" altLang="en-US" dirty="0"/>
          </a:p>
        </p:txBody>
      </p:sp>
      <p:cxnSp>
        <p:nvCxnSpPr>
          <p:cNvPr id="9" name="曲线连接符 8"/>
          <p:cNvCxnSpPr>
            <a:stCxn id="5" idx="7"/>
            <a:endCxn id="6" idx="1"/>
          </p:cNvCxnSpPr>
          <p:nvPr/>
        </p:nvCxnSpPr>
        <p:spPr>
          <a:xfrm rot="16200000" flipH="1">
            <a:off x="3092905" y="2388483"/>
            <a:ext cx="14246" cy="2154770"/>
          </a:xfrm>
          <a:prstGeom prst="curvedConnector3">
            <a:avLst>
              <a:gd name="adj1" fmla="val -2418918"/>
            </a:avLst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>
            <a:stCxn id="5" idx="5"/>
            <a:endCxn id="6" idx="3"/>
          </p:cNvCxnSpPr>
          <p:nvPr/>
        </p:nvCxnSpPr>
        <p:spPr>
          <a:xfrm rot="16200000" flipH="1">
            <a:off x="3092905" y="2948573"/>
            <a:ext cx="14246" cy="2154770"/>
          </a:xfrm>
          <a:prstGeom prst="curvedConnector3">
            <a:avLst>
              <a:gd name="adj1" fmla="val 2518918"/>
            </a:avLst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曲线连接符 18"/>
          <p:cNvCxnSpPr>
            <a:stCxn id="6" idx="7"/>
            <a:endCxn id="4" idx="1"/>
          </p:cNvCxnSpPr>
          <p:nvPr/>
        </p:nvCxnSpPr>
        <p:spPr>
          <a:xfrm rot="16200000" flipH="1">
            <a:off x="5890337" y="2421992"/>
            <a:ext cx="1" cy="2101998"/>
          </a:xfrm>
          <a:prstGeom prst="curvedConnector3">
            <a:avLst>
              <a:gd name="adj1" fmla="val -34459900000"/>
            </a:avLst>
          </a:prstGeom>
          <a:ln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曲线连接符 22"/>
          <p:cNvCxnSpPr>
            <a:stCxn id="6" idx="5"/>
            <a:endCxn id="4" idx="3"/>
          </p:cNvCxnSpPr>
          <p:nvPr/>
        </p:nvCxnSpPr>
        <p:spPr>
          <a:xfrm rot="16200000" flipH="1">
            <a:off x="5890338" y="2982082"/>
            <a:ext cx="1" cy="2101998"/>
          </a:xfrm>
          <a:prstGeom prst="curvedConnector3">
            <a:avLst>
              <a:gd name="adj1" fmla="val 34460000000"/>
            </a:avLst>
          </a:prstGeom>
          <a:ln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76862" y="27176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调整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76861" y="44165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对账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67171" y="27176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售出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67170" y="44165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退货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2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77280" y="4869160"/>
            <a:ext cx="6840760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71600" y="3789040"/>
            <a:ext cx="684076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71600" y="2708920"/>
            <a:ext cx="6840760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1628800"/>
            <a:ext cx="684076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库存逻辑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63688" y="1916832"/>
            <a:ext cx="158417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拍下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63688" y="2996952"/>
            <a:ext cx="158417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扣减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55894" y="4077072"/>
            <a:ext cx="158417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付款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447456" y="1916832"/>
            <a:ext cx="164839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拍下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436096" y="2996952"/>
            <a:ext cx="164839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预扣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436096" y="4077072"/>
            <a:ext cx="164839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付款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447456" y="5121188"/>
            <a:ext cx="164839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扣减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48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库存技术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余额减</a:t>
            </a:r>
            <a:r>
              <a:rPr lang="zh-CN" altLang="en-US" dirty="0" smtClean="0"/>
              <a:t>一</a:t>
            </a:r>
            <a:endParaRPr lang="en-US" altLang="zh-CN" dirty="0" smtClean="0"/>
          </a:p>
          <a:p>
            <a:r>
              <a:rPr lang="zh-CN" altLang="en-US" dirty="0" smtClean="0"/>
              <a:t>操作明细</a:t>
            </a:r>
            <a:endParaRPr lang="en-US" altLang="zh-CN" dirty="0" smtClean="0"/>
          </a:p>
          <a:p>
            <a:r>
              <a:rPr lang="zh-CN" altLang="en-US" dirty="0" smtClean="0"/>
              <a:t>完整事务</a:t>
            </a:r>
            <a:endParaRPr lang="en-US" altLang="zh-CN" dirty="0" smtClean="0"/>
          </a:p>
          <a:p>
            <a:r>
              <a:rPr lang="zh-CN" altLang="en-US" dirty="0" smtClean="0"/>
              <a:t>数据落地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0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余额减</a:t>
            </a:r>
            <a:r>
              <a:rPr lang="zh-CN" altLang="en-US" dirty="0" smtClean="0"/>
              <a:t>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err="1" smtClean="0"/>
              <a:t>pthread_mutex_t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err="1" smtClean="0"/>
              <a:t>pthread_spinlock_t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smtClean="0"/>
              <a:t>CAS</a:t>
            </a:r>
            <a:r>
              <a:rPr lang="zh-CN" altLang="en-US" dirty="0" smtClean="0"/>
              <a:t>指令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__</a:t>
            </a:r>
            <a:r>
              <a:rPr lang="en-US" altLang="zh-CN" dirty="0" err="1" smtClean="0"/>
              <a:t>sync_fetch_and_add</a:t>
            </a:r>
            <a:endParaRPr lang="en-US" altLang="zh-CN" dirty="0" smtClean="0"/>
          </a:p>
          <a:p>
            <a:pPr lvl="1"/>
            <a:r>
              <a:rPr lang="en-US" altLang="zh-CN" dirty="0"/>
              <a:t>__</a:t>
            </a:r>
            <a:r>
              <a:rPr lang="en-US" altLang="zh-CN" dirty="0" err="1" smtClean="0"/>
              <a:t>sync_fetch_and_sub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__</a:t>
            </a:r>
            <a:r>
              <a:rPr lang="en-US" altLang="zh-CN" dirty="0" err="1" smtClean="0"/>
              <a:t>sync_add_and_fetch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__</a:t>
            </a:r>
            <a:r>
              <a:rPr lang="en-US" altLang="zh-CN" dirty="0" err="1" smtClean="0"/>
              <a:t>sync_sub_and_fetch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92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操作明细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下过的单有没有减？</a:t>
            </a:r>
            <a:endParaRPr lang="en-US" altLang="zh-CN" dirty="0" smtClean="0"/>
          </a:p>
          <a:p>
            <a:r>
              <a:rPr lang="zh-CN" altLang="en-US" dirty="0" smtClean="0"/>
              <a:t>付款的单有没有减？</a:t>
            </a:r>
            <a:endParaRPr lang="en-US" altLang="zh-CN" dirty="0" smtClean="0"/>
          </a:p>
          <a:p>
            <a:r>
              <a:rPr lang="zh-CN" altLang="en-US" dirty="0" smtClean="0"/>
              <a:t>预扣的单有没有加？</a:t>
            </a:r>
            <a:endParaRPr lang="en-US" altLang="zh-CN" dirty="0" smtClean="0"/>
          </a:p>
          <a:p>
            <a:r>
              <a:rPr lang="zh-CN" altLang="en-US" dirty="0" smtClean="0"/>
              <a:t>退货的单有没有加？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859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完整事务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扣了库存没有记明细？</a:t>
            </a:r>
            <a:endParaRPr lang="en-US" altLang="zh-CN" dirty="0" smtClean="0"/>
          </a:p>
          <a:p>
            <a:r>
              <a:rPr lang="zh-CN" altLang="en-US" dirty="0" smtClean="0"/>
              <a:t>记了明细没有扣库存？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332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数据落地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内存不可靠，丢了怎么办</a:t>
            </a:r>
            <a:endParaRPr lang="en-US" altLang="zh-CN" dirty="0" smtClean="0"/>
          </a:p>
          <a:p>
            <a:r>
              <a:rPr lang="zh-CN" altLang="en-US" dirty="0" smtClean="0"/>
              <a:t>搞错一辆车，可能赔得起</a:t>
            </a:r>
            <a:endParaRPr lang="en-US" altLang="zh-CN" dirty="0" smtClean="0"/>
          </a:p>
          <a:p>
            <a:r>
              <a:rPr lang="zh-CN" altLang="en-US" dirty="0" smtClean="0"/>
              <a:t>搞错一套房，还能赔得起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58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搞定库存秒杀问题需要什么技术？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NoSQL?</a:t>
            </a:r>
          </a:p>
          <a:p>
            <a:pPr lvl="1"/>
            <a:r>
              <a:rPr lang="en-US" altLang="zh-CN" dirty="0" smtClean="0"/>
              <a:t>SQL?</a:t>
            </a:r>
          </a:p>
          <a:p>
            <a:pPr lvl="1"/>
            <a:r>
              <a:rPr lang="en-US" altLang="zh-CN" dirty="0" smtClean="0"/>
              <a:t>Why?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48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库存方案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MySQL</a:t>
            </a:r>
          </a:p>
          <a:p>
            <a:r>
              <a:rPr lang="en-US" altLang="zh-CN" dirty="0" smtClean="0"/>
              <a:t>MySQL + Read Cache</a:t>
            </a:r>
          </a:p>
          <a:p>
            <a:r>
              <a:rPr lang="en-US" altLang="zh-CN" dirty="0" smtClean="0"/>
              <a:t>MySQL + Read/Write Cache</a:t>
            </a:r>
          </a:p>
          <a:p>
            <a:r>
              <a:rPr lang="en-US" altLang="zh-CN" dirty="0" smtClean="0"/>
              <a:t>MySQL + NoSQL + Cache</a:t>
            </a:r>
          </a:p>
          <a:p>
            <a:r>
              <a:rPr lang="en-US" altLang="zh-CN" dirty="0" smtClean="0"/>
              <a:t>NoSQL + Cache</a:t>
            </a:r>
          </a:p>
          <a:p>
            <a:r>
              <a:rPr lang="en-US" altLang="zh-CN" dirty="0" err="1" smtClean="0"/>
              <a:t>OneSQL</a:t>
            </a:r>
            <a:r>
              <a:rPr lang="en-US" altLang="zh-CN" dirty="0" smtClean="0"/>
              <a:t> </a:t>
            </a:r>
            <a:r>
              <a:rPr lang="en-US" altLang="zh-CN" dirty="0"/>
              <a:t>+ Read </a:t>
            </a:r>
            <a:r>
              <a:rPr lang="en-US" altLang="zh-CN" dirty="0" smtClean="0"/>
              <a:t>Cache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849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MySQL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最开始的模式</a:t>
            </a:r>
            <a:endParaRPr lang="en-US" altLang="zh-CN" dirty="0" smtClean="0"/>
          </a:p>
          <a:p>
            <a:r>
              <a:rPr lang="zh-CN" altLang="en-US" dirty="0" smtClean="0"/>
              <a:t>最省心的模式</a:t>
            </a:r>
            <a:endParaRPr lang="en-US" altLang="zh-CN" dirty="0" smtClean="0"/>
          </a:p>
          <a:p>
            <a:r>
              <a:rPr lang="zh-CN" altLang="en-US" dirty="0" smtClean="0"/>
              <a:t>规模小的模式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04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MySQL + Read </a:t>
            </a:r>
            <a:r>
              <a:rPr lang="en-US" altLang="zh-CN" dirty="0" smtClean="0"/>
              <a:t>Cache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顺然自然发展</a:t>
            </a:r>
            <a:endParaRPr lang="en-US" altLang="zh-CN" dirty="0" smtClean="0"/>
          </a:p>
          <a:p>
            <a:r>
              <a:rPr lang="zh-CN" altLang="en-US" dirty="0" smtClean="0"/>
              <a:t>比较省心模式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读</a:t>
            </a:r>
            <a:r>
              <a:rPr lang="en-US" altLang="zh-CN" dirty="0" smtClean="0"/>
              <a:t>Delay</a:t>
            </a:r>
            <a:r>
              <a:rPr lang="zh-CN" altLang="en-US" dirty="0" smtClean="0"/>
              <a:t>影响用户体验</a:t>
            </a:r>
            <a:endParaRPr lang="en-US" altLang="zh-CN" dirty="0" smtClean="0"/>
          </a:p>
          <a:p>
            <a:r>
              <a:rPr lang="zh-CN" altLang="en-US" dirty="0" smtClean="0"/>
              <a:t>规模中等模式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59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MySQL + </a:t>
            </a:r>
            <a:r>
              <a:rPr lang="en-US" altLang="zh-CN" dirty="0" smtClean="0"/>
              <a:t>Read/Write Cache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顺然自然</a:t>
            </a:r>
            <a:r>
              <a:rPr lang="zh-CN" altLang="en-US" dirty="0" smtClean="0"/>
              <a:t>发展</a:t>
            </a:r>
            <a:endParaRPr lang="en-US" altLang="zh-CN" dirty="0" smtClean="0"/>
          </a:p>
          <a:p>
            <a:r>
              <a:rPr lang="zh-CN" altLang="en-US" dirty="0" smtClean="0"/>
              <a:t>极度操心模式</a:t>
            </a:r>
            <a:endParaRPr lang="en-US" altLang="zh-CN" dirty="0" smtClean="0"/>
          </a:p>
          <a:p>
            <a:pPr lvl="1"/>
            <a:r>
              <a:rPr lang="zh-CN" altLang="en-US" dirty="0"/>
              <a:t>读</a:t>
            </a:r>
            <a:r>
              <a:rPr lang="en-US" altLang="zh-CN" dirty="0"/>
              <a:t>Delay</a:t>
            </a:r>
            <a:r>
              <a:rPr lang="zh-CN" altLang="en-US" dirty="0"/>
              <a:t>影响用户体验</a:t>
            </a:r>
            <a:endParaRPr lang="en-US" altLang="zh-CN" dirty="0"/>
          </a:p>
          <a:p>
            <a:pPr lvl="1"/>
            <a:r>
              <a:rPr lang="zh-CN" altLang="en-US" dirty="0" smtClean="0"/>
              <a:t>写操作丢失引起超卖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写操作丢失引起少卖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写节点漂移引起乱卖</a:t>
            </a:r>
            <a:endParaRPr lang="en-US" altLang="zh-CN" dirty="0"/>
          </a:p>
          <a:p>
            <a:r>
              <a:rPr lang="zh-CN" altLang="en-US" dirty="0" smtClean="0"/>
              <a:t>规模大型模式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17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Write Cache(</a:t>
            </a:r>
            <a:r>
              <a:rPr lang="zh-CN" altLang="en-US" dirty="0" smtClean="0"/>
              <a:t>全量）</a:t>
            </a:r>
            <a:endParaRPr lang="zh-CN" altLang="en-US" dirty="0"/>
          </a:p>
        </p:txBody>
      </p:sp>
      <p:sp>
        <p:nvSpPr>
          <p:cNvPr id="4" name="流程图: 磁盘 3"/>
          <p:cNvSpPr/>
          <p:nvPr/>
        </p:nvSpPr>
        <p:spPr>
          <a:xfrm>
            <a:off x="3851920" y="5013176"/>
            <a:ext cx="1140550" cy="93610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  <a:endParaRPr lang="zh-CN" altLang="en-US" dirty="0"/>
          </a:p>
        </p:txBody>
      </p:sp>
      <p:sp>
        <p:nvSpPr>
          <p:cNvPr id="5" name="流程图: 磁盘 4"/>
          <p:cNvSpPr/>
          <p:nvPr/>
        </p:nvSpPr>
        <p:spPr>
          <a:xfrm>
            <a:off x="1907704" y="3501008"/>
            <a:ext cx="1139552" cy="864096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Cache</a:t>
            </a:r>
          </a:p>
          <a:p>
            <a:pPr algn="ctr"/>
            <a:r>
              <a:rPr lang="en-US" altLang="zh-CN" dirty="0" smtClean="0"/>
              <a:t>(item1)</a:t>
            </a:r>
            <a:endParaRPr lang="zh-CN" altLang="en-US" dirty="0"/>
          </a:p>
        </p:txBody>
      </p:sp>
      <p:sp>
        <p:nvSpPr>
          <p:cNvPr id="6" name="流程图: 磁盘 5"/>
          <p:cNvSpPr/>
          <p:nvPr/>
        </p:nvSpPr>
        <p:spPr>
          <a:xfrm>
            <a:off x="3851920" y="3501008"/>
            <a:ext cx="1140550" cy="864096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Cache</a:t>
            </a:r>
          </a:p>
          <a:p>
            <a:pPr algn="ctr"/>
            <a:r>
              <a:rPr lang="en-US" altLang="zh-CN" dirty="0" smtClean="0"/>
              <a:t>(item2)</a:t>
            </a:r>
            <a:endParaRPr lang="zh-CN" altLang="en-US" dirty="0"/>
          </a:p>
        </p:txBody>
      </p:sp>
      <p:sp>
        <p:nvSpPr>
          <p:cNvPr id="7" name="流程图: 磁盘 6"/>
          <p:cNvSpPr/>
          <p:nvPr/>
        </p:nvSpPr>
        <p:spPr>
          <a:xfrm>
            <a:off x="5734871" y="3501008"/>
            <a:ext cx="1139552" cy="864096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Cache</a:t>
            </a:r>
          </a:p>
          <a:p>
            <a:pPr algn="ctr"/>
            <a:r>
              <a:rPr lang="en-US" altLang="zh-CN" dirty="0" smtClean="0"/>
              <a:t>(item3)</a:t>
            </a:r>
            <a:endParaRPr lang="zh-CN" altLang="en-US" dirty="0"/>
          </a:p>
        </p:txBody>
      </p:sp>
      <p:cxnSp>
        <p:nvCxnSpPr>
          <p:cNvPr id="9" name="肘形连接符 8"/>
          <p:cNvCxnSpPr>
            <a:stCxn id="5" idx="3"/>
            <a:endCxn id="4" idx="2"/>
          </p:cNvCxnSpPr>
          <p:nvPr/>
        </p:nvCxnSpPr>
        <p:spPr>
          <a:xfrm rot="16200000" flipH="1">
            <a:off x="2606638" y="4235946"/>
            <a:ext cx="1116124" cy="137444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6" idx="3"/>
            <a:endCxn id="4" idx="1"/>
          </p:cNvCxnSpPr>
          <p:nvPr/>
        </p:nvCxnSpPr>
        <p:spPr>
          <a:xfrm>
            <a:off x="4422195" y="4365104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4" idx="4"/>
            <a:endCxn id="7" idx="3"/>
          </p:cNvCxnSpPr>
          <p:nvPr/>
        </p:nvCxnSpPr>
        <p:spPr>
          <a:xfrm flipV="1">
            <a:off x="4992470" y="4365104"/>
            <a:ext cx="1312177" cy="1116124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71800" y="1916832"/>
            <a:ext cx="1139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App1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788024" y="1916832"/>
            <a:ext cx="1139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App2</a:t>
            </a:r>
            <a:endParaRPr lang="zh-CN" altLang="en-US" dirty="0"/>
          </a:p>
        </p:txBody>
      </p:sp>
      <p:cxnSp>
        <p:nvCxnSpPr>
          <p:cNvPr id="28" name="直接箭头连接符 27"/>
          <p:cNvCxnSpPr>
            <a:stCxn id="25" idx="2"/>
            <a:endCxn id="5" idx="1"/>
          </p:cNvCxnSpPr>
          <p:nvPr/>
        </p:nvCxnSpPr>
        <p:spPr>
          <a:xfrm flipH="1">
            <a:off x="2477480" y="2420888"/>
            <a:ext cx="864096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5" idx="2"/>
            <a:endCxn id="6" idx="1"/>
          </p:cNvCxnSpPr>
          <p:nvPr/>
        </p:nvCxnSpPr>
        <p:spPr>
          <a:xfrm>
            <a:off x="3341576" y="2420888"/>
            <a:ext cx="1080619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5" idx="2"/>
            <a:endCxn id="7" idx="1"/>
          </p:cNvCxnSpPr>
          <p:nvPr/>
        </p:nvCxnSpPr>
        <p:spPr>
          <a:xfrm>
            <a:off x="3341576" y="2420888"/>
            <a:ext cx="2963071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6" idx="2"/>
            <a:endCxn id="5" idx="1"/>
          </p:cNvCxnSpPr>
          <p:nvPr/>
        </p:nvCxnSpPr>
        <p:spPr>
          <a:xfrm flipH="1">
            <a:off x="2477480" y="2420888"/>
            <a:ext cx="288032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6" idx="2"/>
            <a:endCxn id="6" idx="1"/>
          </p:cNvCxnSpPr>
          <p:nvPr/>
        </p:nvCxnSpPr>
        <p:spPr>
          <a:xfrm flipH="1">
            <a:off x="4422195" y="2420888"/>
            <a:ext cx="935605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6" idx="2"/>
            <a:endCxn id="7" idx="1"/>
          </p:cNvCxnSpPr>
          <p:nvPr/>
        </p:nvCxnSpPr>
        <p:spPr>
          <a:xfrm>
            <a:off x="5357800" y="2420888"/>
            <a:ext cx="946847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Write Cache(</a:t>
            </a:r>
            <a:r>
              <a:rPr lang="zh-CN" altLang="en-US" dirty="0" smtClean="0"/>
              <a:t>问题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流程图: 磁盘 3"/>
          <p:cNvSpPr/>
          <p:nvPr/>
        </p:nvSpPr>
        <p:spPr>
          <a:xfrm>
            <a:off x="3851920" y="5013176"/>
            <a:ext cx="1140550" cy="93610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  <a:endParaRPr lang="zh-CN" altLang="en-US" dirty="0"/>
          </a:p>
        </p:txBody>
      </p:sp>
      <p:sp>
        <p:nvSpPr>
          <p:cNvPr id="5" name="流程图: 磁盘 4"/>
          <p:cNvSpPr/>
          <p:nvPr/>
        </p:nvSpPr>
        <p:spPr>
          <a:xfrm>
            <a:off x="1907704" y="3501008"/>
            <a:ext cx="1139552" cy="1188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Cache</a:t>
            </a:r>
          </a:p>
          <a:p>
            <a:pPr algn="ctr"/>
            <a:r>
              <a:rPr lang="en-US" altLang="zh-CN" dirty="0" smtClean="0"/>
              <a:t>(item1,</a:t>
            </a:r>
          </a:p>
          <a:p>
            <a:pPr algn="ctr"/>
            <a:r>
              <a:rPr lang="en-US" altLang="zh-CN" dirty="0" smtClean="0"/>
              <a:t>item2)</a:t>
            </a:r>
            <a:endParaRPr lang="zh-CN" altLang="en-US" dirty="0"/>
          </a:p>
        </p:txBody>
      </p:sp>
      <p:sp>
        <p:nvSpPr>
          <p:cNvPr id="6" name="流程图: 磁盘 5"/>
          <p:cNvSpPr/>
          <p:nvPr/>
        </p:nvSpPr>
        <p:spPr>
          <a:xfrm>
            <a:off x="3851920" y="3501008"/>
            <a:ext cx="1140550" cy="1188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Cache</a:t>
            </a:r>
          </a:p>
          <a:p>
            <a:pPr algn="ctr"/>
            <a:r>
              <a:rPr lang="en-US" altLang="zh-CN" dirty="0" smtClean="0"/>
              <a:t>(item2,</a:t>
            </a:r>
          </a:p>
          <a:p>
            <a:pPr algn="ctr"/>
            <a:r>
              <a:rPr lang="en-US" altLang="zh-CN" dirty="0" smtClean="0"/>
              <a:t>item3)</a:t>
            </a:r>
            <a:endParaRPr lang="zh-CN" altLang="en-US" dirty="0"/>
          </a:p>
        </p:txBody>
      </p:sp>
      <p:sp>
        <p:nvSpPr>
          <p:cNvPr id="7" name="流程图: 磁盘 6"/>
          <p:cNvSpPr/>
          <p:nvPr/>
        </p:nvSpPr>
        <p:spPr>
          <a:xfrm>
            <a:off x="5734871" y="3501008"/>
            <a:ext cx="1139552" cy="1188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Cache</a:t>
            </a:r>
          </a:p>
          <a:p>
            <a:pPr algn="ctr"/>
            <a:r>
              <a:rPr lang="en-US" altLang="zh-CN" dirty="0" smtClean="0"/>
              <a:t>(item3,</a:t>
            </a:r>
          </a:p>
          <a:p>
            <a:pPr algn="ctr"/>
            <a:r>
              <a:rPr lang="en-US" altLang="zh-CN" dirty="0" smtClean="0"/>
              <a:t>item1)</a:t>
            </a:r>
            <a:endParaRPr lang="zh-CN" altLang="en-US" dirty="0"/>
          </a:p>
        </p:txBody>
      </p:sp>
      <p:cxnSp>
        <p:nvCxnSpPr>
          <p:cNvPr id="9" name="肘形连接符 8"/>
          <p:cNvCxnSpPr>
            <a:stCxn id="5" idx="3"/>
            <a:endCxn id="4" idx="2"/>
          </p:cNvCxnSpPr>
          <p:nvPr/>
        </p:nvCxnSpPr>
        <p:spPr>
          <a:xfrm rot="16200000" flipH="1">
            <a:off x="2768656" y="4397964"/>
            <a:ext cx="792088" cy="137444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6" idx="3"/>
            <a:endCxn id="4" idx="1"/>
          </p:cNvCxnSpPr>
          <p:nvPr/>
        </p:nvCxnSpPr>
        <p:spPr>
          <a:xfrm>
            <a:off x="4422195" y="4689140"/>
            <a:ext cx="0" cy="324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4" idx="4"/>
            <a:endCxn id="7" idx="3"/>
          </p:cNvCxnSpPr>
          <p:nvPr/>
        </p:nvCxnSpPr>
        <p:spPr>
          <a:xfrm flipV="1">
            <a:off x="4992470" y="4689140"/>
            <a:ext cx="1312177" cy="79208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71800" y="1916832"/>
            <a:ext cx="1139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App1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788024" y="1916832"/>
            <a:ext cx="1139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App2</a:t>
            </a:r>
            <a:endParaRPr lang="zh-CN" altLang="en-US" dirty="0"/>
          </a:p>
        </p:txBody>
      </p:sp>
      <p:cxnSp>
        <p:nvCxnSpPr>
          <p:cNvPr id="28" name="直接箭头连接符 27"/>
          <p:cNvCxnSpPr>
            <a:stCxn id="25" idx="2"/>
            <a:endCxn id="5" idx="1"/>
          </p:cNvCxnSpPr>
          <p:nvPr/>
        </p:nvCxnSpPr>
        <p:spPr>
          <a:xfrm flipH="1">
            <a:off x="2477480" y="2420888"/>
            <a:ext cx="864096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5" idx="2"/>
            <a:endCxn id="6" idx="1"/>
          </p:cNvCxnSpPr>
          <p:nvPr/>
        </p:nvCxnSpPr>
        <p:spPr>
          <a:xfrm>
            <a:off x="3341576" y="2420888"/>
            <a:ext cx="1080619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5" idx="2"/>
            <a:endCxn id="7" idx="1"/>
          </p:cNvCxnSpPr>
          <p:nvPr/>
        </p:nvCxnSpPr>
        <p:spPr>
          <a:xfrm>
            <a:off x="3341576" y="2420888"/>
            <a:ext cx="2963071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6" idx="2"/>
            <a:endCxn id="5" idx="1"/>
          </p:cNvCxnSpPr>
          <p:nvPr/>
        </p:nvCxnSpPr>
        <p:spPr>
          <a:xfrm flipH="1">
            <a:off x="2477480" y="2420888"/>
            <a:ext cx="288032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6" idx="2"/>
            <a:endCxn id="6" idx="1"/>
          </p:cNvCxnSpPr>
          <p:nvPr/>
        </p:nvCxnSpPr>
        <p:spPr>
          <a:xfrm flipH="1">
            <a:off x="4422195" y="2420888"/>
            <a:ext cx="935605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6" idx="2"/>
            <a:endCxn id="7" idx="1"/>
          </p:cNvCxnSpPr>
          <p:nvPr/>
        </p:nvCxnSpPr>
        <p:spPr>
          <a:xfrm>
            <a:off x="5357800" y="2420888"/>
            <a:ext cx="946847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不等于号 16"/>
          <p:cNvSpPr/>
          <p:nvPr/>
        </p:nvSpPr>
        <p:spPr>
          <a:xfrm>
            <a:off x="4067944" y="2060848"/>
            <a:ext cx="576064" cy="216024"/>
          </a:xfrm>
          <a:prstGeom prst="mathNot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Write Cache(</a:t>
            </a:r>
            <a:r>
              <a:rPr lang="zh-CN" altLang="en-US" dirty="0" smtClean="0"/>
              <a:t>增量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流程图: 磁盘 3"/>
          <p:cNvSpPr/>
          <p:nvPr/>
        </p:nvSpPr>
        <p:spPr>
          <a:xfrm>
            <a:off x="3851920" y="5013176"/>
            <a:ext cx="1140550" cy="93610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  <a:endParaRPr lang="zh-CN" altLang="en-US" dirty="0"/>
          </a:p>
        </p:txBody>
      </p:sp>
      <p:sp>
        <p:nvSpPr>
          <p:cNvPr id="5" name="流程图: 磁盘 4"/>
          <p:cNvSpPr/>
          <p:nvPr/>
        </p:nvSpPr>
        <p:spPr>
          <a:xfrm>
            <a:off x="1907704" y="3501008"/>
            <a:ext cx="1139552" cy="1188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Cache</a:t>
            </a:r>
          </a:p>
          <a:p>
            <a:pPr algn="ctr"/>
            <a:r>
              <a:rPr lang="en-US" altLang="zh-CN" dirty="0" smtClean="0"/>
              <a:t>(item1,</a:t>
            </a:r>
          </a:p>
          <a:p>
            <a:pPr algn="ctr"/>
            <a:r>
              <a:rPr lang="en-US" altLang="zh-CN" dirty="0" smtClean="0"/>
              <a:t>item2)</a:t>
            </a:r>
            <a:endParaRPr lang="zh-CN" altLang="en-US" dirty="0"/>
          </a:p>
        </p:txBody>
      </p:sp>
      <p:sp>
        <p:nvSpPr>
          <p:cNvPr id="6" name="流程图: 磁盘 5"/>
          <p:cNvSpPr/>
          <p:nvPr/>
        </p:nvSpPr>
        <p:spPr>
          <a:xfrm>
            <a:off x="3851920" y="3501008"/>
            <a:ext cx="1140550" cy="1188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Cache</a:t>
            </a:r>
          </a:p>
          <a:p>
            <a:pPr algn="ctr"/>
            <a:r>
              <a:rPr lang="en-US" altLang="zh-CN" dirty="0" smtClean="0"/>
              <a:t>(item2,</a:t>
            </a:r>
          </a:p>
          <a:p>
            <a:pPr algn="ctr"/>
            <a:r>
              <a:rPr lang="en-US" altLang="zh-CN" dirty="0" smtClean="0"/>
              <a:t>item3)</a:t>
            </a:r>
            <a:endParaRPr lang="zh-CN" altLang="en-US" dirty="0"/>
          </a:p>
        </p:txBody>
      </p:sp>
      <p:sp>
        <p:nvSpPr>
          <p:cNvPr id="7" name="流程图: 磁盘 6"/>
          <p:cNvSpPr/>
          <p:nvPr/>
        </p:nvSpPr>
        <p:spPr>
          <a:xfrm>
            <a:off x="5734871" y="3501008"/>
            <a:ext cx="1139552" cy="1188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Cache</a:t>
            </a:r>
          </a:p>
          <a:p>
            <a:pPr algn="ctr"/>
            <a:r>
              <a:rPr lang="en-US" altLang="zh-CN" dirty="0" smtClean="0"/>
              <a:t>(item3,</a:t>
            </a:r>
          </a:p>
          <a:p>
            <a:pPr algn="ctr"/>
            <a:r>
              <a:rPr lang="en-US" altLang="zh-CN" dirty="0" smtClean="0"/>
              <a:t>item1)</a:t>
            </a:r>
            <a:endParaRPr lang="zh-CN" altLang="en-US" dirty="0"/>
          </a:p>
        </p:txBody>
      </p:sp>
      <p:cxnSp>
        <p:nvCxnSpPr>
          <p:cNvPr id="9" name="肘形连接符 8"/>
          <p:cNvCxnSpPr>
            <a:stCxn id="5" idx="3"/>
            <a:endCxn id="4" idx="2"/>
          </p:cNvCxnSpPr>
          <p:nvPr/>
        </p:nvCxnSpPr>
        <p:spPr>
          <a:xfrm rot="16200000" flipH="1">
            <a:off x="2768656" y="4397964"/>
            <a:ext cx="792088" cy="137444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6" idx="3"/>
            <a:endCxn id="4" idx="1"/>
          </p:cNvCxnSpPr>
          <p:nvPr/>
        </p:nvCxnSpPr>
        <p:spPr>
          <a:xfrm>
            <a:off x="4422195" y="4689140"/>
            <a:ext cx="0" cy="324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4" idx="4"/>
            <a:endCxn id="7" idx="3"/>
          </p:cNvCxnSpPr>
          <p:nvPr/>
        </p:nvCxnSpPr>
        <p:spPr>
          <a:xfrm flipV="1">
            <a:off x="4992470" y="4689140"/>
            <a:ext cx="1312177" cy="79208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71800" y="1916832"/>
            <a:ext cx="1139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App1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788024" y="1916832"/>
            <a:ext cx="1139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App2</a:t>
            </a:r>
            <a:endParaRPr lang="zh-CN" altLang="en-US" dirty="0"/>
          </a:p>
        </p:txBody>
      </p:sp>
      <p:cxnSp>
        <p:nvCxnSpPr>
          <p:cNvPr id="28" name="直接箭头连接符 27"/>
          <p:cNvCxnSpPr>
            <a:stCxn id="25" idx="2"/>
            <a:endCxn id="5" idx="1"/>
          </p:cNvCxnSpPr>
          <p:nvPr/>
        </p:nvCxnSpPr>
        <p:spPr>
          <a:xfrm flipH="1">
            <a:off x="2477480" y="2420888"/>
            <a:ext cx="864096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5" idx="2"/>
            <a:endCxn id="6" idx="1"/>
          </p:cNvCxnSpPr>
          <p:nvPr/>
        </p:nvCxnSpPr>
        <p:spPr>
          <a:xfrm>
            <a:off x="3341576" y="2420888"/>
            <a:ext cx="1080619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5" idx="2"/>
            <a:endCxn id="7" idx="1"/>
          </p:cNvCxnSpPr>
          <p:nvPr/>
        </p:nvCxnSpPr>
        <p:spPr>
          <a:xfrm>
            <a:off x="3341576" y="2420888"/>
            <a:ext cx="2963071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6" idx="2"/>
            <a:endCxn id="5" idx="1"/>
          </p:cNvCxnSpPr>
          <p:nvPr/>
        </p:nvCxnSpPr>
        <p:spPr>
          <a:xfrm flipH="1">
            <a:off x="2477480" y="2420888"/>
            <a:ext cx="288032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6" idx="2"/>
            <a:endCxn id="6" idx="1"/>
          </p:cNvCxnSpPr>
          <p:nvPr/>
        </p:nvCxnSpPr>
        <p:spPr>
          <a:xfrm flipH="1">
            <a:off x="4422195" y="2420888"/>
            <a:ext cx="935605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6" idx="2"/>
            <a:endCxn id="7" idx="1"/>
          </p:cNvCxnSpPr>
          <p:nvPr/>
        </p:nvCxnSpPr>
        <p:spPr>
          <a:xfrm>
            <a:off x="5357800" y="2420888"/>
            <a:ext cx="946847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Write Cache</a:t>
            </a:r>
            <a:r>
              <a:rPr lang="en-US" altLang="zh-CN" dirty="0" smtClean="0"/>
              <a:t>(</a:t>
            </a:r>
            <a:r>
              <a:rPr lang="zh-CN" altLang="en-US" dirty="0" smtClean="0"/>
              <a:t>问题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设置麻烦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增量与销量相关</a:t>
            </a:r>
            <a:endParaRPr lang="en-US" altLang="zh-CN" dirty="0" smtClean="0"/>
          </a:p>
          <a:p>
            <a:pPr lvl="1"/>
            <a:r>
              <a:rPr lang="zh-CN" altLang="en-US" dirty="0"/>
              <a:t>按</a:t>
            </a:r>
            <a:r>
              <a:rPr lang="zh-CN" altLang="en-US" dirty="0" smtClean="0"/>
              <a:t>商品逐人设置</a:t>
            </a:r>
            <a:endParaRPr lang="en-US" altLang="zh-CN" dirty="0" smtClean="0"/>
          </a:p>
          <a:p>
            <a:r>
              <a:rPr lang="zh-CN" altLang="en-US" dirty="0" smtClean="0"/>
              <a:t>秒杀商品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不能多</a:t>
            </a:r>
            <a:r>
              <a:rPr lang="zh-CN" altLang="en-US" dirty="0" smtClean="0"/>
              <a:t>卖，赶工无好货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不能少</a:t>
            </a:r>
            <a:r>
              <a:rPr lang="zh-CN" altLang="en-US" dirty="0" smtClean="0"/>
              <a:t>卖，成就唯品会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62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MySQL + NoSQL + Cache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方案复杂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数据复制需求过多</a:t>
            </a:r>
            <a:endParaRPr lang="en-US" altLang="zh-CN" dirty="0" smtClean="0"/>
          </a:p>
          <a:p>
            <a:r>
              <a:rPr lang="zh-CN" altLang="en-US" dirty="0" smtClean="0"/>
              <a:t>投入巨大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硬件资源投入巨大</a:t>
            </a:r>
            <a:endParaRPr lang="en-US" altLang="zh-CN" dirty="0" smtClean="0"/>
          </a:p>
          <a:p>
            <a:r>
              <a:rPr lang="zh-CN" altLang="en-US" dirty="0" smtClean="0"/>
              <a:t>不解决问题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只解决性能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未解决准确性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38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MySQL + NoSQL + </a:t>
            </a:r>
            <a:r>
              <a:rPr lang="en-US" altLang="zh-CN" dirty="0" smtClean="0"/>
              <a:t>Cache(</a:t>
            </a:r>
            <a:r>
              <a:rPr lang="zh-CN" altLang="en-US" dirty="0" smtClean="0"/>
              <a:t>全量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流程图: 磁盘 3"/>
          <p:cNvSpPr/>
          <p:nvPr/>
        </p:nvSpPr>
        <p:spPr>
          <a:xfrm>
            <a:off x="3851920" y="5013176"/>
            <a:ext cx="1140550" cy="93610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  <a:endParaRPr lang="zh-CN" altLang="en-US" dirty="0"/>
          </a:p>
        </p:txBody>
      </p:sp>
      <p:sp>
        <p:nvSpPr>
          <p:cNvPr id="5" name="流程图: 磁盘 4"/>
          <p:cNvSpPr/>
          <p:nvPr/>
        </p:nvSpPr>
        <p:spPr>
          <a:xfrm>
            <a:off x="1907704" y="3501008"/>
            <a:ext cx="1139552" cy="1188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NoSQL</a:t>
            </a:r>
          </a:p>
          <a:p>
            <a:pPr algn="ctr"/>
            <a:r>
              <a:rPr lang="en-US" altLang="zh-CN" dirty="0" smtClean="0"/>
              <a:t>(item1,</a:t>
            </a:r>
          </a:p>
          <a:p>
            <a:pPr algn="ctr"/>
            <a:r>
              <a:rPr lang="en-US" altLang="zh-CN" dirty="0" smtClean="0"/>
              <a:t>item2)</a:t>
            </a:r>
            <a:endParaRPr lang="zh-CN" altLang="en-US" dirty="0"/>
          </a:p>
        </p:txBody>
      </p:sp>
      <p:sp>
        <p:nvSpPr>
          <p:cNvPr id="6" name="流程图: 磁盘 5"/>
          <p:cNvSpPr/>
          <p:nvPr/>
        </p:nvSpPr>
        <p:spPr>
          <a:xfrm>
            <a:off x="3851920" y="3501008"/>
            <a:ext cx="1140550" cy="1188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NoSQL</a:t>
            </a:r>
          </a:p>
          <a:p>
            <a:pPr algn="ctr"/>
            <a:r>
              <a:rPr lang="en-US" altLang="zh-CN" dirty="0" smtClean="0"/>
              <a:t>(item2,</a:t>
            </a:r>
          </a:p>
          <a:p>
            <a:pPr algn="ctr"/>
            <a:r>
              <a:rPr lang="en-US" altLang="zh-CN" dirty="0" smtClean="0"/>
              <a:t>item3)</a:t>
            </a:r>
            <a:endParaRPr lang="zh-CN" altLang="en-US" dirty="0"/>
          </a:p>
        </p:txBody>
      </p:sp>
      <p:sp>
        <p:nvSpPr>
          <p:cNvPr id="7" name="流程图: 磁盘 6"/>
          <p:cNvSpPr/>
          <p:nvPr/>
        </p:nvSpPr>
        <p:spPr>
          <a:xfrm>
            <a:off x="5734871" y="3501008"/>
            <a:ext cx="1139552" cy="1188132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NoSQL</a:t>
            </a:r>
          </a:p>
          <a:p>
            <a:pPr algn="ctr"/>
            <a:r>
              <a:rPr lang="en-US" altLang="zh-CN" dirty="0" smtClean="0"/>
              <a:t>(item3,</a:t>
            </a:r>
          </a:p>
          <a:p>
            <a:pPr algn="ctr"/>
            <a:r>
              <a:rPr lang="en-US" altLang="zh-CN" dirty="0" smtClean="0"/>
              <a:t>item1)</a:t>
            </a:r>
            <a:endParaRPr lang="zh-CN" altLang="en-US" dirty="0"/>
          </a:p>
        </p:txBody>
      </p:sp>
      <p:cxnSp>
        <p:nvCxnSpPr>
          <p:cNvPr id="9" name="肘形连接符 8"/>
          <p:cNvCxnSpPr>
            <a:stCxn id="5" idx="3"/>
            <a:endCxn id="4" idx="2"/>
          </p:cNvCxnSpPr>
          <p:nvPr/>
        </p:nvCxnSpPr>
        <p:spPr>
          <a:xfrm rot="16200000" flipH="1">
            <a:off x="2768656" y="4397964"/>
            <a:ext cx="792088" cy="137444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6" idx="3"/>
            <a:endCxn id="4" idx="1"/>
          </p:cNvCxnSpPr>
          <p:nvPr/>
        </p:nvCxnSpPr>
        <p:spPr>
          <a:xfrm>
            <a:off x="4422195" y="4689140"/>
            <a:ext cx="0" cy="3240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4" idx="4"/>
            <a:endCxn id="7" idx="3"/>
          </p:cNvCxnSpPr>
          <p:nvPr/>
        </p:nvCxnSpPr>
        <p:spPr>
          <a:xfrm flipV="1">
            <a:off x="4992470" y="4689140"/>
            <a:ext cx="1312177" cy="79208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771800" y="1916832"/>
            <a:ext cx="1139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App1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788024" y="1916832"/>
            <a:ext cx="113955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App2</a:t>
            </a:r>
            <a:endParaRPr lang="zh-CN" altLang="en-US" dirty="0"/>
          </a:p>
        </p:txBody>
      </p:sp>
      <p:cxnSp>
        <p:nvCxnSpPr>
          <p:cNvPr id="28" name="直接箭头连接符 27"/>
          <p:cNvCxnSpPr>
            <a:stCxn id="25" idx="2"/>
            <a:endCxn id="5" idx="1"/>
          </p:cNvCxnSpPr>
          <p:nvPr/>
        </p:nvCxnSpPr>
        <p:spPr>
          <a:xfrm flipH="1">
            <a:off x="2477480" y="2420888"/>
            <a:ext cx="864096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5" idx="2"/>
            <a:endCxn id="6" idx="1"/>
          </p:cNvCxnSpPr>
          <p:nvPr/>
        </p:nvCxnSpPr>
        <p:spPr>
          <a:xfrm>
            <a:off x="3341576" y="2420888"/>
            <a:ext cx="1080619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5" idx="2"/>
            <a:endCxn id="7" idx="1"/>
          </p:cNvCxnSpPr>
          <p:nvPr/>
        </p:nvCxnSpPr>
        <p:spPr>
          <a:xfrm>
            <a:off x="3341576" y="2420888"/>
            <a:ext cx="2963071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6" idx="2"/>
            <a:endCxn id="5" idx="1"/>
          </p:cNvCxnSpPr>
          <p:nvPr/>
        </p:nvCxnSpPr>
        <p:spPr>
          <a:xfrm flipH="1">
            <a:off x="2477480" y="2420888"/>
            <a:ext cx="288032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6" idx="2"/>
            <a:endCxn id="6" idx="1"/>
          </p:cNvCxnSpPr>
          <p:nvPr/>
        </p:nvCxnSpPr>
        <p:spPr>
          <a:xfrm flipH="1">
            <a:off x="4422195" y="2420888"/>
            <a:ext cx="935605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26" idx="2"/>
            <a:endCxn id="7" idx="1"/>
          </p:cNvCxnSpPr>
          <p:nvPr/>
        </p:nvCxnSpPr>
        <p:spPr>
          <a:xfrm>
            <a:off x="5357800" y="2420888"/>
            <a:ext cx="946847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不等于号 16"/>
          <p:cNvSpPr/>
          <p:nvPr/>
        </p:nvSpPr>
        <p:spPr>
          <a:xfrm>
            <a:off x="4067944" y="2060848"/>
            <a:ext cx="576064" cy="216024"/>
          </a:xfrm>
          <a:prstGeom prst="mathNot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章节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库存业务？</a:t>
            </a:r>
            <a:endParaRPr lang="en-US" altLang="zh-CN" dirty="0" smtClean="0"/>
          </a:p>
          <a:p>
            <a:r>
              <a:rPr lang="zh-CN" altLang="en-US" dirty="0" smtClean="0"/>
              <a:t>库存技术？</a:t>
            </a:r>
            <a:endParaRPr lang="en-US" altLang="zh-CN" dirty="0" smtClean="0"/>
          </a:p>
          <a:p>
            <a:r>
              <a:rPr lang="zh-CN" altLang="en-US" dirty="0" smtClean="0"/>
              <a:t>库存方案？</a:t>
            </a:r>
            <a:endParaRPr lang="en-US" altLang="zh-CN" dirty="0" smtClean="0"/>
          </a:p>
          <a:p>
            <a:r>
              <a:rPr lang="zh-CN" altLang="en-US" dirty="0"/>
              <a:t>技术</a:t>
            </a:r>
            <a:r>
              <a:rPr lang="zh-CN" altLang="en-US" dirty="0" smtClean="0"/>
              <a:t>难点？</a:t>
            </a:r>
            <a:endParaRPr lang="en-US" altLang="zh-CN" dirty="0" smtClean="0"/>
          </a:p>
          <a:p>
            <a:r>
              <a:rPr lang="zh-CN" altLang="en-US" dirty="0" smtClean="0"/>
              <a:t>方案优化？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30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MySQL + NoSQL + Cache</a:t>
            </a:r>
            <a:r>
              <a:rPr lang="en-US" altLang="zh-CN" dirty="0" smtClean="0"/>
              <a:t>(</a:t>
            </a:r>
            <a:r>
              <a:rPr lang="zh-CN" altLang="en-US" dirty="0"/>
              <a:t>增</a:t>
            </a:r>
            <a:r>
              <a:rPr lang="zh-CN" altLang="en-US" dirty="0" smtClean="0"/>
              <a:t>量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设置麻烦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增量与销量相关</a:t>
            </a:r>
            <a:endParaRPr lang="en-US" altLang="zh-CN" dirty="0" smtClean="0"/>
          </a:p>
          <a:p>
            <a:pPr lvl="1"/>
            <a:r>
              <a:rPr lang="zh-CN" altLang="en-US" dirty="0"/>
              <a:t>按</a:t>
            </a:r>
            <a:r>
              <a:rPr lang="zh-CN" altLang="en-US" dirty="0" smtClean="0"/>
              <a:t>商品逐人设置</a:t>
            </a:r>
            <a:endParaRPr lang="en-US" altLang="zh-CN" dirty="0" smtClean="0"/>
          </a:p>
          <a:p>
            <a:r>
              <a:rPr lang="zh-CN" altLang="en-US" dirty="0" smtClean="0"/>
              <a:t>秒杀商品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不能多卖</a:t>
            </a:r>
            <a:r>
              <a:rPr lang="zh-CN" altLang="en-US" dirty="0"/>
              <a:t>，赶工无好货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不能少卖</a:t>
            </a:r>
            <a:r>
              <a:rPr lang="zh-CN" altLang="en-US" dirty="0" smtClean="0"/>
              <a:t>，成就唯</a:t>
            </a:r>
            <a:r>
              <a:rPr lang="zh-CN" altLang="en-US" dirty="0" smtClean="0"/>
              <a:t>品会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3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NoSQL + </a:t>
            </a:r>
            <a:r>
              <a:rPr lang="en-US" altLang="zh-CN" dirty="0" smtClean="0"/>
              <a:t>Cache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未敢正式偿试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缺少事务支持</a:t>
            </a:r>
            <a:endParaRPr lang="en-US" altLang="zh-CN" dirty="0" smtClean="0"/>
          </a:p>
          <a:p>
            <a:r>
              <a:rPr lang="en-US" altLang="zh-CN" dirty="0" smtClean="0"/>
              <a:t>NoSQL</a:t>
            </a:r>
            <a:r>
              <a:rPr lang="zh-CN" altLang="en-US" dirty="0" smtClean="0"/>
              <a:t>技术不适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准确性需事务支持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简单读的成本过高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0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MySQL</a:t>
            </a:r>
            <a:r>
              <a:rPr lang="zh-CN" altLang="en-US" dirty="0" smtClean="0"/>
              <a:t>问题定位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MySQL</a:t>
            </a:r>
            <a:r>
              <a:rPr lang="zh-CN" altLang="en-US" dirty="0" smtClean="0"/>
              <a:t>优势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事务机制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程序稳定</a:t>
            </a:r>
            <a:endParaRPr lang="en-US" altLang="zh-CN" dirty="0" smtClean="0"/>
          </a:p>
          <a:p>
            <a:r>
              <a:rPr lang="zh-CN" altLang="en-US" dirty="0" smtClean="0"/>
              <a:t>事务优化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单行更新</a:t>
            </a:r>
            <a:endParaRPr lang="en-US" altLang="zh-CN" dirty="0" smtClean="0"/>
          </a:p>
          <a:p>
            <a:r>
              <a:rPr lang="zh-CN" altLang="en-US" dirty="0" smtClean="0"/>
              <a:t>并发优化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最大并发数</a:t>
            </a:r>
            <a:endParaRPr lang="en-US" altLang="zh-CN" dirty="0" smtClean="0"/>
          </a:p>
          <a:p>
            <a:r>
              <a:rPr lang="zh-CN" altLang="en-US" dirty="0" smtClean="0"/>
              <a:t>排队优化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抢同一商品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34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OneSQL</a:t>
            </a:r>
            <a:r>
              <a:rPr lang="en-US" altLang="zh-CN" dirty="0" smtClean="0"/>
              <a:t> </a:t>
            </a:r>
            <a:r>
              <a:rPr lang="en-US" altLang="zh-CN" dirty="0"/>
              <a:t>+ Read </a:t>
            </a:r>
            <a:r>
              <a:rPr lang="en-US" altLang="zh-CN" dirty="0" smtClean="0"/>
              <a:t>Cache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关键技术突破</a:t>
            </a:r>
            <a:endParaRPr lang="en-US" altLang="zh-CN" dirty="0" smtClean="0"/>
          </a:p>
          <a:p>
            <a:r>
              <a:rPr lang="zh-CN" altLang="en-US" dirty="0" smtClean="0"/>
              <a:t>非常省心模式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读</a:t>
            </a:r>
            <a:r>
              <a:rPr lang="en-US" altLang="zh-CN" dirty="0" smtClean="0"/>
              <a:t>Delay</a:t>
            </a:r>
            <a:r>
              <a:rPr lang="zh-CN" altLang="en-US" dirty="0" smtClean="0"/>
              <a:t>影响用户体验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缓存实时更新技术</a:t>
            </a:r>
            <a:r>
              <a:rPr lang="zh-CN" altLang="en-US" dirty="0" smtClean="0"/>
              <a:t>突破</a:t>
            </a:r>
          </a:p>
          <a:p>
            <a:r>
              <a:rPr lang="zh-CN" altLang="en-US" dirty="0" smtClean="0"/>
              <a:t>大型模场景验证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48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技术难点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事务机制</a:t>
            </a:r>
            <a:endParaRPr lang="en-US" altLang="zh-CN" dirty="0" smtClean="0"/>
          </a:p>
          <a:p>
            <a:r>
              <a:rPr lang="zh-CN" altLang="en-US" dirty="0" smtClean="0"/>
              <a:t>单行</a:t>
            </a:r>
            <a:r>
              <a:rPr lang="zh-CN" altLang="en-US" dirty="0" smtClean="0"/>
              <a:t>并发</a:t>
            </a:r>
            <a:endParaRPr lang="en-US" altLang="zh-CN" dirty="0" smtClean="0"/>
          </a:p>
          <a:p>
            <a:r>
              <a:rPr lang="zh-CN" altLang="en-US" dirty="0" smtClean="0"/>
              <a:t>排队机制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29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事务机制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数据准确更</a:t>
            </a:r>
            <a:r>
              <a:rPr lang="zh-CN" altLang="en-US" dirty="0" smtClean="0"/>
              <a:t>重要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库存数据是可以盘点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多级库存对账成本高</a:t>
            </a:r>
            <a:endParaRPr lang="en-US" altLang="zh-CN" dirty="0" smtClean="0"/>
          </a:p>
          <a:p>
            <a:r>
              <a:rPr lang="zh-CN" altLang="en-US" dirty="0" smtClean="0"/>
              <a:t>事务机制最</a:t>
            </a:r>
            <a:r>
              <a:rPr lang="zh-CN" altLang="en-US" dirty="0" smtClean="0"/>
              <a:t>成熟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应用层无成熟事务机制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数据层数十年事务机制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042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单行</a:t>
            </a:r>
            <a:r>
              <a:rPr lang="zh-CN" altLang="en-US" dirty="0" smtClean="0"/>
              <a:t>并发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热点商品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资源有限，精确计数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关注度高，并发很高</a:t>
            </a:r>
            <a:endParaRPr lang="en-US" altLang="zh-CN" dirty="0" smtClean="0"/>
          </a:p>
          <a:p>
            <a:r>
              <a:rPr lang="zh-CN" altLang="en-US" dirty="0" smtClean="0"/>
              <a:t>瞬间压力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前一分钟，千万</a:t>
            </a:r>
            <a:r>
              <a:rPr lang="zh-CN" altLang="en-US" dirty="0" smtClean="0"/>
              <a:t>用户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容易堵塞，拖跨网站</a:t>
            </a:r>
            <a:endParaRPr lang="en-US" altLang="zh-CN" dirty="0" smtClean="0"/>
          </a:p>
          <a:p>
            <a:r>
              <a:rPr lang="en-US" altLang="zh-CN" dirty="0" smtClean="0"/>
              <a:t>SLA</a:t>
            </a:r>
            <a:r>
              <a:rPr lang="zh-CN" altLang="en-US" dirty="0" smtClean="0"/>
              <a:t>可计算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每秒要求</a:t>
            </a:r>
            <a:r>
              <a:rPr lang="en-US" altLang="zh-CN" dirty="0" smtClean="0"/>
              <a:t>500</a:t>
            </a:r>
            <a:r>
              <a:rPr lang="zh-CN" altLang="en-US" dirty="0" smtClean="0"/>
              <a:t>个？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171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OneSQL</a:t>
            </a:r>
            <a:r>
              <a:rPr lang="en-US" altLang="zh-CN" dirty="0" smtClean="0"/>
              <a:t> </a:t>
            </a:r>
            <a:r>
              <a:rPr lang="zh-CN" altLang="en-US" dirty="0" smtClean="0"/>
              <a:t>并发能力</a:t>
            </a:r>
            <a:endParaRPr lang="en-US" dirty="0"/>
          </a:p>
        </p:txBody>
      </p:sp>
      <p:pic>
        <p:nvPicPr>
          <p:cNvPr id="3" name="Picture 2" descr="temp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89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处理逻辑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Start transaction</a:t>
            </a:r>
          </a:p>
          <a:p>
            <a:r>
              <a:rPr lang="en-US" altLang="zh-CN" dirty="0" smtClean="0"/>
              <a:t>Insert</a:t>
            </a:r>
            <a:r>
              <a:rPr lang="zh-CN" altLang="en-US" dirty="0" smtClean="0"/>
              <a:t>库存明细</a:t>
            </a:r>
            <a:endParaRPr lang="en-US" altLang="zh-CN" dirty="0" smtClean="0"/>
          </a:p>
          <a:p>
            <a:r>
              <a:rPr lang="en-US" altLang="zh-CN" dirty="0" smtClean="0"/>
              <a:t>Update</a:t>
            </a:r>
            <a:r>
              <a:rPr lang="zh-CN" altLang="en-US" dirty="0" smtClean="0"/>
              <a:t>库存余额</a:t>
            </a:r>
            <a:endParaRPr lang="en-US" altLang="zh-CN" dirty="0" smtClean="0"/>
          </a:p>
          <a:p>
            <a:r>
              <a:rPr lang="en-US" altLang="zh-CN" dirty="0" smtClean="0"/>
              <a:t>Commit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81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过</a:t>
            </a:r>
            <a:r>
              <a:rPr lang="zh-CN" altLang="en-US" dirty="0" smtClean="0"/>
              <a:t>独木桥</a:t>
            </a:r>
            <a:endParaRPr lang="zh-CN" altLang="en-US" dirty="0"/>
          </a:p>
        </p:txBody>
      </p:sp>
      <p:sp>
        <p:nvSpPr>
          <p:cNvPr id="4" name="流程图: 合并 3"/>
          <p:cNvSpPr/>
          <p:nvPr/>
        </p:nvSpPr>
        <p:spPr>
          <a:xfrm rot="16200000">
            <a:off x="1691679" y="2770021"/>
            <a:ext cx="2520280" cy="1872208"/>
          </a:xfrm>
          <a:prstGeom prst="flowChartMer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箭头连接符 5"/>
          <p:cNvCxnSpPr>
            <a:stCxn id="4" idx="2"/>
            <a:endCxn id="7" idx="2"/>
          </p:cNvCxnSpPr>
          <p:nvPr/>
        </p:nvCxnSpPr>
        <p:spPr>
          <a:xfrm>
            <a:off x="3887923" y="3706125"/>
            <a:ext cx="16921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流程图: 磁盘 6"/>
          <p:cNvSpPr/>
          <p:nvPr/>
        </p:nvSpPr>
        <p:spPr>
          <a:xfrm>
            <a:off x="5580111" y="3130061"/>
            <a:ext cx="1440160" cy="115212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库存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（数据库）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4615" y="3321403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n</a:t>
            </a:r>
            <a:endParaRPr lang="zh-CN" alt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7092279" y="335218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168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库存业务</a:t>
            </a:r>
            <a:endParaRPr lang="zh-CN" altLang="en-US" dirty="0"/>
          </a:p>
        </p:txBody>
      </p:sp>
      <p:sp>
        <p:nvSpPr>
          <p:cNvPr id="4" name="流程图: 联系 3"/>
          <p:cNvSpPr/>
          <p:nvPr/>
        </p:nvSpPr>
        <p:spPr>
          <a:xfrm>
            <a:off x="3860304" y="1628800"/>
            <a:ext cx="936104" cy="79208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用户</a:t>
            </a:r>
            <a:endParaRPr lang="zh-CN" altLang="en-US" dirty="0"/>
          </a:p>
        </p:txBody>
      </p:sp>
      <p:sp>
        <p:nvSpPr>
          <p:cNvPr id="5" name="流程图: 联系 4"/>
          <p:cNvSpPr/>
          <p:nvPr/>
        </p:nvSpPr>
        <p:spPr>
          <a:xfrm>
            <a:off x="1706479" y="3356992"/>
            <a:ext cx="936104" cy="79208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商家</a:t>
            </a:r>
            <a:endParaRPr lang="zh-CN" altLang="en-US" dirty="0"/>
          </a:p>
        </p:txBody>
      </p:sp>
      <p:sp>
        <p:nvSpPr>
          <p:cNvPr id="6" name="流程图: 联系 5"/>
          <p:cNvSpPr/>
          <p:nvPr/>
        </p:nvSpPr>
        <p:spPr>
          <a:xfrm>
            <a:off x="6012160" y="3356992"/>
            <a:ext cx="936104" cy="79208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网站</a:t>
            </a:r>
            <a:endParaRPr lang="zh-CN" altLang="en-US" dirty="0"/>
          </a:p>
        </p:txBody>
      </p:sp>
      <p:sp>
        <p:nvSpPr>
          <p:cNvPr id="7" name="流程图: 联系 6"/>
          <p:cNvSpPr/>
          <p:nvPr/>
        </p:nvSpPr>
        <p:spPr>
          <a:xfrm>
            <a:off x="3860304" y="3356992"/>
            <a:ext cx="936104" cy="792088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库存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4" idx="4"/>
            <a:endCxn id="7" idx="0"/>
          </p:cNvCxnSpPr>
          <p:nvPr/>
        </p:nvCxnSpPr>
        <p:spPr>
          <a:xfrm>
            <a:off x="4328356" y="2420888"/>
            <a:ext cx="0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2"/>
            <a:endCxn id="5" idx="6"/>
          </p:cNvCxnSpPr>
          <p:nvPr/>
        </p:nvCxnSpPr>
        <p:spPr>
          <a:xfrm flipH="1">
            <a:off x="2642583" y="3753036"/>
            <a:ext cx="121772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7" idx="6"/>
            <a:endCxn id="6" idx="2"/>
          </p:cNvCxnSpPr>
          <p:nvPr/>
        </p:nvCxnSpPr>
        <p:spPr>
          <a:xfrm>
            <a:off x="4796408" y="3753036"/>
            <a:ext cx="12157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流程图: 联系 21"/>
          <p:cNvSpPr/>
          <p:nvPr/>
        </p:nvSpPr>
        <p:spPr>
          <a:xfrm>
            <a:off x="3860304" y="5013176"/>
            <a:ext cx="936104" cy="79208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系统</a:t>
            </a:r>
            <a:endParaRPr lang="zh-CN" altLang="en-US" dirty="0"/>
          </a:p>
        </p:txBody>
      </p:sp>
      <p:cxnSp>
        <p:nvCxnSpPr>
          <p:cNvPr id="24" name="直接箭头连接符 23"/>
          <p:cNvCxnSpPr>
            <a:stCxn id="7" idx="4"/>
            <a:endCxn id="22" idx="0"/>
          </p:cNvCxnSpPr>
          <p:nvPr/>
        </p:nvCxnSpPr>
        <p:spPr>
          <a:xfrm>
            <a:off x="4328356" y="4149080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曲线连接符 28"/>
          <p:cNvCxnSpPr>
            <a:stCxn id="5" idx="0"/>
            <a:endCxn id="4" idx="2"/>
          </p:cNvCxnSpPr>
          <p:nvPr/>
        </p:nvCxnSpPr>
        <p:spPr>
          <a:xfrm rot="5400000" flipH="1" flipV="1">
            <a:off x="2351343" y="1848032"/>
            <a:ext cx="1332148" cy="168577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4" idx="6"/>
            <a:endCxn id="6" idx="0"/>
          </p:cNvCxnSpPr>
          <p:nvPr/>
        </p:nvCxnSpPr>
        <p:spPr>
          <a:xfrm>
            <a:off x="4796408" y="2024844"/>
            <a:ext cx="1683804" cy="133214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曲线连接符 32"/>
          <p:cNvCxnSpPr>
            <a:stCxn id="5" idx="4"/>
            <a:endCxn id="22" idx="2"/>
          </p:cNvCxnSpPr>
          <p:nvPr/>
        </p:nvCxnSpPr>
        <p:spPr>
          <a:xfrm rot="16200000" flipH="1">
            <a:off x="2387347" y="3936263"/>
            <a:ext cx="1260140" cy="168577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曲线连接符 34"/>
          <p:cNvCxnSpPr>
            <a:stCxn id="6" idx="4"/>
            <a:endCxn id="22" idx="6"/>
          </p:cNvCxnSpPr>
          <p:nvPr/>
        </p:nvCxnSpPr>
        <p:spPr>
          <a:xfrm rot="5400000">
            <a:off x="5008240" y="3937248"/>
            <a:ext cx="1260140" cy="168380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8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网络确认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Commit</a:t>
            </a:r>
            <a:r>
              <a:rPr lang="zh-CN" altLang="en-US" dirty="0" smtClean="0"/>
              <a:t>后才放行</a:t>
            </a:r>
            <a:endParaRPr lang="en-US" altLang="zh-CN" dirty="0" smtClean="0"/>
          </a:p>
          <a:p>
            <a:r>
              <a:rPr lang="zh-CN" altLang="en-US" dirty="0" smtClean="0"/>
              <a:t>技术测试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本机</a:t>
            </a:r>
            <a:r>
              <a:rPr lang="en-US" altLang="zh-CN" dirty="0" smtClean="0"/>
              <a:t>Socket</a:t>
            </a:r>
            <a:r>
              <a:rPr lang="zh-CN" altLang="en-US" dirty="0" smtClean="0"/>
              <a:t>连接（</a:t>
            </a:r>
            <a:r>
              <a:rPr lang="en-US" altLang="zh-CN" dirty="0" smtClean="0"/>
              <a:t>CPU</a:t>
            </a:r>
            <a:r>
              <a:rPr lang="zh-CN" altLang="en-US" dirty="0" smtClean="0"/>
              <a:t>速度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Auto </a:t>
            </a:r>
            <a:r>
              <a:rPr lang="en-US" altLang="zh-CN" dirty="0" smtClean="0"/>
              <a:t>Commit</a:t>
            </a:r>
            <a:r>
              <a:rPr lang="zh-CN" altLang="en-US" dirty="0"/>
              <a:t>（</a:t>
            </a:r>
            <a:r>
              <a:rPr lang="en-US" altLang="zh-CN" dirty="0"/>
              <a:t>CPU</a:t>
            </a:r>
            <a:r>
              <a:rPr lang="zh-CN" altLang="en-US" dirty="0"/>
              <a:t>速度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0.2 </a:t>
            </a:r>
            <a:r>
              <a:rPr lang="en-US" altLang="zh-CN" dirty="0" err="1" smtClean="0"/>
              <a:t>ms</a:t>
            </a:r>
            <a:r>
              <a:rPr lang="zh-CN" altLang="en-US" dirty="0" smtClean="0"/>
              <a:t>网络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0.4 </a:t>
            </a:r>
            <a:r>
              <a:rPr lang="en-US" altLang="zh-CN" dirty="0" err="1" smtClean="0"/>
              <a:t>ms</a:t>
            </a:r>
            <a:r>
              <a:rPr lang="zh-CN" altLang="en-US" dirty="0" smtClean="0"/>
              <a:t>网络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2.0 </a:t>
            </a:r>
            <a:r>
              <a:rPr lang="en-US" altLang="zh-CN" dirty="0" err="1" smtClean="0"/>
              <a:t>ms</a:t>
            </a:r>
            <a:r>
              <a:rPr lang="zh-CN" altLang="en-US" dirty="0" smtClean="0"/>
              <a:t>网络</a:t>
            </a:r>
            <a:endParaRPr lang="en-US" altLang="zh-CN" dirty="0" smtClean="0"/>
          </a:p>
          <a:p>
            <a:r>
              <a:rPr lang="zh-CN" altLang="en-US" dirty="0" smtClean="0"/>
              <a:t>时延很</a:t>
            </a:r>
            <a:r>
              <a:rPr lang="zh-CN" altLang="en-US" dirty="0" smtClean="0"/>
              <a:t>关键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同城机房间时延？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Update</a:t>
            </a:r>
            <a:r>
              <a:rPr lang="zh-CN" altLang="en-US" dirty="0" smtClean="0"/>
              <a:t>后</a:t>
            </a:r>
            <a:r>
              <a:rPr lang="en-US" altLang="zh-CN" dirty="0" smtClean="0"/>
              <a:t>JVM GC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03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如何判断</a:t>
            </a:r>
            <a:r>
              <a:rPr lang="en-US" altLang="zh-CN" dirty="0" smtClean="0"/>
              <a:t>Update</a:t>
            </a:r>
            <a:r>
              <a:rPr lang="zh-CN" altLang="en-US" dirty="0" smtClean="0"/>
              <a:t>成功？</a:t>
            </a:r>
            <a:endParaRPr lang="en-US" altLang="zh-CN" dirty="0" smtClean="0"/>
          </a:p>
          <a:p>
            <a:r>
              <a:rPr lang="zh-CN" altLang="en-US" dirty="0" smtClean="0"/>
              <a:t>两个条件：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Update</a:t>
            </a:r>
            <a:r>
              <a:rPr lang="zh-CN" altLang="en-US" dirty="0" smtClean="0"/>
              <a:t>自身没报错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确认</a:t>
            </a:r>
            <a:r>
              <a:rPr lang="en-US" altLang="zh-CN" dirty="0" smtClean="0"/>
              <a:t>Update</a:t>
            </a:r>
            <a:r>
              <a:rPr lang="zh-CN" altLang="en-US" dirty="0" smtClean="0"/>
              <a:t>记录数</a:t>
            </a:r>
            <a:endParaRPr lang="en-US" altLang="zh-CN" dirty="0" smtClean="0"/>
          </a:p>
          <a:p>
            <a:r>
              <a:rPr lang="zh-CN" altLang="en-US" dirty="0" smtClean="0"/>
              <a:t>客户端：</a:t>
            </a:r>
            <a:endParaRPr lang="en-US" altLang="zh-CN" dirty="0" smtClean="0"/>
          </a:p>
          <a:p>
            <a:pPr lvl="1"/>
            <a:r>
              <a:rPr lang="zh-CN" altLang="en-US" dirty="0"/>
              <a:t>确认</a:t>
            </a:r>
            <a:r>
              <a:rPr lang="en-US" altLang="zh-CN" dirty="0"/>
              <a:t>Update</a:t>
            </a:r>
            <a:r>
              <a:rPr lang="zh-CN" altLang="en-US" dirty="0"/>
              <a:t>记录</a:t>
            </a:r>
            <a:r>
              <a:rPr lang="zh-CN" altLang="en-US" dirty="0" smtClean="0"/>
              <a:t>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通知服务器提交</a:t>
            </a:r>
            <a:endParaRPr lang="en-US" altLang="zh-CN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dirty="0" smtClean="0"/>
              <a:t>优化思路</a:t>
            </a:r>
            <a:endParaRPr lang="en-US" altLang="zh-CN" dirty="0"/>
          </a:p>
          <a:p>
            <a:pPr lvl="1"/>
            <a:r>
              <a:rPr lang="zh-CN" altLang="en-US" dirty="0" smtClean="0"/>
              <a:t>提前告知</a:t>
            </a:r>
            <a:r>
              <a:rPr lang="en-US" altLang="zh-CN" dirty="0"/>
              <a:t>Update</a:t>
            </a:r>
            <a:r>
              <a:rPr lang="zh-CN" altLang="en-US" dirty="0"/>
              <a:t>记录</a:t>
            </a:r>
            <a:r>
              <a:rPr lang="zh-CN" altLang="en-US" dirty="0" smtClean="0"/>
              <a:t>数？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05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开源定制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优化方案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Start transaction</a:t>
            </a:r>
          </a:p>
          <a:p>
            <a:pPr lvl="1"/>
            <a:r>
              <a:rPr lang="en-US" altLang="zh-CN" dirty="0" smtClean="0"/>
              <a:t>Insert </a:t>
            </a:r>
            <a:r>
              <a:rPr lang="zh-CN" altLang="en-US" dirty="0" smtClean="0"/>
              <a:t>明细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Update /*+ [</a:t>
            </a:r>
            <a:r>
              <a:rPr lang="en-US" altLang="zh-CN" dirty="0" err="1" smtClean="0"/>
              <a:t>auto_commit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affect_rows</a:t>
            </a:r>
            <a:r>
              <a:rPr lang="en-US" altLang="zh-CN" dirty="0" smtClean="0"/>
              <a:t> 1] */ …</a:t>
            </a:r>
          </a:p>
          <a:p>
            <a:pPr lvl="1"/>
            <a:r>
              <a:rPr lang="en-US" altLang="zh-CN" dirty="0" smtClean="0"/>
              <a:t>Commit</a:t>
            </a:r>
            <a:r>
              <a:rPr lang="zh-CN" altLang="en-US" dirty="0" smtClean="0"/>
              <a:t>可以省略</a:t>
            </a:r>
            <a:endParaRPr lang="en-US" altLang="zh-CN" dirty="0" smtClean="0"/>
          </a:p>
          <a:p>
            <a:r>
              <a:rPr lang="zh-CN" altLang="en-US" dirty="0" smtClean="0"/>
              <a:t>效果评</a:t>
            </a:r>
            <a:r>
              <a:rPr lang="zh-CN" altLang="en-US" dirty="0"/>
              <a:t>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保留事务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NoSQL</a:t>
            </a:r>
            <a:r>
              <a:rPr lang="zh-CN" altLang="en-US" dirty="0" smtClean="0"/>
              <a:t>性能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29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扩展定制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一致性查询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Start transaction</a:t>
            </a:r>
          </a:p>
          <a:p>
            <a:pPr lvl="1"/>
            <a:r>
              <a:rPr lang="en-US" altLang="zh-CN" dirty="0" smtClean="0"/>
              <a:t>Select /*+ [</a:t>
            </a:r>
            <a:r>
              <a:rPr lang="en-US" altLang="zh-CN" dirty="0" err="1" smtClean="0"/>
              <a:t>auto_rollback</a:t>
            </a:r>
            <a:r>
              <a:rPr lang="en-US" altLang="zh-CN" dirty="0" smtClean="0"/>
              <a:t>] */ … for update</a:t>
            </a:r>
          </a:p>
          <a:p>
            <a:r>
              <a:rPr lang="zh-CN" altLang="en-US" dirty="0"/>
              <a:t>效果评测</a:t>
            </a:r>
            <a:endParaRPr lang="en-US" altLang="zh-CN" dirty="0"/>
          </a:p>
          <a:p>
            <a:pPr lvl="1"/>
            <a:r>
              <a:rPr lang="zh-CN" altLang="en-US" dirty="0"/>
              <a:t>保留事务</a:t>
            </a:r>
            <a:endParaRPr lang="en-US" altLang="zh-CN" dirty="0"/>
          </a:p>
          <a:p>
            <a:pPr lvl="1"/>
            <a:r>
              <a:rPr lang="en-US" altLang="zh-CN" dirty="0"/>
              <a:t>NoSQL</a:t>
            </a:r>
            <a:r>
              <a:rPr lang="zh-CN" altLang="en-US" dirty="0" smtClean="0"/>
              <a:t>性能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6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JVM</a:t>
            </a:r>
            <a:r>
              <a:rPr lang="zh-CN" altLang="en-US" dirty="0"/>
              <a:t>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Start transaction</a:t>
            </a:r>
          </a:p>
          <a:p>
            <a:r>
              <a:rPr lang="en-US" altLang="zh-CN" dirty="0" smtClean="0"/>
              <a:t>Insert</a:t>
            </a:r>
            <a:r>
              <a:rPr lang="zh-CN" altLang="en-US" dirty="0" smtClean="0"/>
              <a:t>库存明细</a:t>
            </a:r>
            <a:endParaRPr lang="en-US" altLang="zh-CN" dirty="0" smtClean="0"/>
          </a:p>
          <a:p>
            <a:r>
              <a:rPr lang="en-US" altLang="zh-CN" dirty="0" smtClean="0"/>
              <a:t>Update</a:t>
            </a:r>
            <a:r>
              <a:rPr lang="zh-CN" altLang="en-US" dirty="0" smtClean="0"/>
              <a:t>库存余额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JVM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gc</a:t>
            </a:r>
            <a:r>
              <a:rPr lang="zh-CN" altLang="en-US" dirty="0" smtClean="0">
                <a:solidFill>
                  <a:srgbClr val="FF0000"/>
                </a:solidFill>
              </a:rPr>
              <a:t>回收内存（</a:t>
            </a:r>
            <a:r>
              <a:rPr lang="en-US" altLang="zh-CN" dirty="0" smtClean="0">
                <a:solidFill>
                  <a:srgbClr val="FF0000"/>
                </a:solidFill>
              </a:rPr>
              <a:t>100ms)</a:t>
            </a:r>
          </a:p>
          <a:p>
            <a:r>
              <a:rPr lang="en-US" altLang="zh-CN" dirty="0" smtClean="0"/>
              <a:t>Commit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0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测试用例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建表语句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Create table </a:t>
            </a:r>
            <a:r>
              <a:rPr lang="en-US" altLang="zh-CN" dirty="0" err="1" smtClean="0"/>
              <a:t>t_item</a:t>
            </a:r>
            <a:r>
              <a:rPr lang="en-US" altLang="zh-CN" dirty="0" smtClean="0"/>
              <a:t> (col1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not null primary key, col2 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);</a:t>
            </a:r>
          </a:p>
          <a:p>
            <a:pPr lvl="1"/>
            <a:r>
              <a:rPr lang="en-US" altLang="zh-CN" dirty="0" smtClean="0"/>
              <a:t>Insert into </a:t>
            </a:r>
            <a:r>
              <a:rPr lang="en-US" altLang="zh-CN" dirty="0" err="1" smtClean="0"/>
              <a:t>t_item</a:t>
            </a:r>
            <a:r>
              <a:rPr lang="en-US" altLang="zh-CN" dirty="0" smtClean="0"/>
              <a:t> values (1, 100000000);</a:t>
            </a:r>
          </a:p>
          <a:p>
            <a:r>
              <a:rPr lang="zh-CN" altLang="en-US" dirty="0" smtClean="0"/>
              <a:t>测试用例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Start transaction</a:t>
            </a:r>
          </a:p>
          <a:p>
            <a:pPr lvl="1"/>
            <a:r>
              <a:rPr lang="en-US" altLang="zh-CN" dirty="0" smtClean="0"/>
              <a:t>Update /*+ [</a:t>
            </a:r>
            <a:r>
              <a:rPr lang="en-US" altLang="zh-CN" dirty="0" err="1"/>
              <a:t>auto_commit</a:t>
            </a:r>
            <a:r>
              <a:rPr lang="en-US" altLang="zh-CN" dirty="0" smtClean="0"/>
              <a:t>] */ </a:t>
            </a:r>
            <a:r>
              <a:rPr lang="en-US" altLang="zh-CN" dirty="0" err="1" smtClean="0"/>
              <a:t>t_item</a:t>
            </a:r>
            <a:r>
              <a:rPr lang="en-US" altLang="zh-CN" dirty="0" smtClean="0"/>
              <a:t> set col2=col2-1 where col1 = 1;</a:t>
            </a:r>
          </a:p>
          <a:p>
            <a:pPr lvl="1"/>
            <a:r>
              <a:rPr lang="en-US" altLang="zh-CN" dirty="0" smtClean="0"/>
              <a:t>Commit;</a:t>
            </a:r>
          </a:p>
          <a:p>
            <a:r>
              <a:rPr lang="zh-CN" altLang="en-US" dirty="0" smtClean="0"/>
              <a:t>秒杀、大账号、额度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69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定制优势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治标治本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数据层治本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应用层治标</a:t>
            </a:r>
            <a:endParaRPr lang="en-US" altLang="zh-CN" dirty="0" smtClean="0"/>
          </a:p>
          <a:p>
            <a:r>
              <a:rPr lang="zh-CN" altLang="en-US" dirty="0" smtClean="0"/>
              <a:t>简洁方案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调整</a:t>
            </a:r>
            <a:r>
              <a:rPr lang="en-US" altLang="zh-CN" dirty="0" smtClean="0"/>
              <a:t>SQL</a:t>
            </a:r>
            <a:r>
              <a:rPr lang="zh-CN" altLang="en-US" dirty="0" smtClean="0"/>
              <a:t>顺序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扩展</a:t>
            </a:r>
            <a:r>
              <a:rPr lang="en-US" altLang="zh-CN" dirty="0" smtClean="0"/>
              <a:t>SQL</a:t>
            </a:r>
            <a:r>
              <a:rPr lang="zh-CN" altLang="en-US" dirty="0" smtClean="0"/>
              <a:t>语法</a:t>
            </a:r>
            <a:endParaRPr lang="en-US" altLang="zh-CN" dirty="0" smtClean="0"/>
          </a:p>
          <a:p>
            <a:r>
              <a:rPr lang="en-US" altLang="zh-CN" dirty="0" smtClean="0"/>
              <a:t>NoSQL vs SQL?</a:t>
            </a:r>
          </a:p>
          <a:p>
            <a:pPr lvl="1"/>
            <a:r>
              <a:rPr lang="en-US" altLang="zh-CN" dirty="0" smtClean="0"/>
              <a:t>SQL</a:t>
            </a:r>
            <a:r>
              <a:rPr lang="zh-CN" altLang="en-US" dirty="0" smtClean="0"/>
              <a:t>青春常驻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77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排队</a:t>
            </a:r>
            <a:r>
              <a:rPr lang="zh-CN" altLang="en-US" dirty="0" smtClean="0"/>
              <a:t>机制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应用层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如何阻太多会话进入</a:t>
            </a:r>
            <a:r>
              <a:rPr lang="en-US" altLang="zh-CN" dirty="0" smtClean="0"/>
              <a:t>MySQL?</a:t>
            </a:r>
            <a:endParaRPr lang="en-US" altLang="zh-CN" dirty="0" smtClean="0"/>
          </a:p>
          <a:p>
            <a:r>
              <a:rPr lang="en-US" altLang="zh-CN" dirty="0" smtClean="0"/>
              <a:t>MySQL Server</a:t>
            </a:r>
            <a:r>
              <a:rPr lang="zh-CN" altLang="en-US" dirty="0" smtClean="0"/>
              <a:t>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如何阻太多请求进入</a:t>
            </a:r>
            <a:r>
              <a:rPr lang="en-US" altLang="zh-CN" dirty="0" err="1" smtClean="0"/>
              <a:t>InnoDB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en-US" altLang="zh-CN" dirty="0" smtClean="0"/>
              <a:t>MySQL </a:t>
            </a:r>
            <a:r>
              <a:rPr lang="en-US" altLang="zh-CN" dirty="0" err="1" smtClean="0"/>
              <a:t>InnoDB</a:t>
            </a:r>
            <a:r>
              <a:rPr lang="zh-CN" altLang="en-US" dirty="0" smtClean="0"/>
              <a:t>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锁冲突检测成本非常高！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22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328877" y="4708838"/>
            <a:ext cx="6566638" cy="1296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328877" y="1721006"/>
            <a:ext cx="3207119" cy="25562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应用排队机制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93799" y="3625061"/>
            <a:ext cx="48176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Q1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69863" y="3629217"/>
            <a:ext cx="48176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66739" y="3629217"/>
            <a:ext cx="48176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73093" y="3635895"/>
            <a:ext cx="48176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Q4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20274" y="3635895"/>
            <a:ext cx="48176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Q5</a:t>
            </a:r>
            <a:endParaRPr lang="zh-CN" altLang="en-US" dirty="0"/>
          </a:p>
        </p:txBody>
      </p:sp>
      <p:sp>
        <p:nvSpPr>
          <p:cNvPr id="9" name="流程图: 离页连接符 8"/>
          <p:cNvSpPr/>
          <p:nvPr/>
        </p:nvSpPr>
        <p:spPr>
          <a:xfrm>
            <a:off x="2553013" y="2693113"/>
            <a:ext cx="720080" cy="504056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Item?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53013" y="1901025"/>
            <a:ext cx="720080" cy="3959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</a:t>
            </a:r>
            <a:endParaRPr lang="zh-CN" altLang="en-US" dirty="0"/>
          </a:p>
        </p:txBody>
      </p:sp>
      <p:sp>
        <p:nvSpPr>
          <p:cNvPr id="11" name="流程图: 磁盘 10"/>
          <p:cNvSpPr/>
          <p:nvPr/>
        </p:nvSpPr>
        <p:spPr>
          <a:xfrm>
            <a:off x="4105377" y="5140388"/>
            <a:ext cx="1013638" cy="64807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9" idx="2"/>
            <a:endCxn id="4" idx="0"/>
          </p:cNvCxnSpPr>
          <p:nvPr/>
        </p:nvCxnSpPr>
        <p:spPr>
          <a:xfrm flipH="1">
            <a:off x="1734680" y="3197169"/>
            <a:ext cx="1178373" cy="427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9" idx="2"/>
            <a:endCxn id="5" idx="0"/>
          </p:cNvCxnSpPr>
          <p:nvPr/>
        </p:nvCxnSpPr>
        <p:spPr>
          <a:xfrm flipH="1">
            <a:off x="2310744" y="3197169"/>
            <a:ext cx="602309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9" idx="2"/>
            <a:endCxn id="6" idx="0"/>
          </p:cNvCxnSpPr>
          <p:nvPr/>
        </p:nvCxnSpPr>
        <p:spPr>
          <a:xfrm flipH="1">
            <a:off x="2907620" y="3197169"/>
            <a:ext cx="5433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9" idx="2"/>
            <a:endCxn id="7" idx="0"/>
          </p:cNvCxnSpPr>
          <p:nvPr/>
        </p:nvCxnSpPr>
        <p:spPr>
          <a:xfrm>
            <a:off x="2913053" y="3197169"/>
            <a:ext cx="600921" cy="4387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9" idx="2"/>
            <a:endCxn id="8" idx="0"/>
          </p:cNvCxnSpPr>
          <p:nvPr/>
        </p:nvCxnSpPr>
        <p:spPr>
          <a:xfrm>
            <a:off x="2913053" y="3197169"/>
            <a:ext cx="1248102" cy="4387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0" idx="2"/>
            <a:endCxn id="9" idx="0"/>
          </p:cNvCxnSpPr>
          <p:nvPr/>
        </p:nvCxnSpPr>
        <p:spPr>
          <a:xfrm>
            <a:off x="2913053" y="2296960"/>
            <a:ext cx="0" cy="3961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2" idx="2"/>
            <a:endCxn id="11" idx="1"/>
          </p:cNvCxnSpPr>
          <p:nvPr/>
        </p:nvCxnSpPr>
        <p:spPr>
          <a:xfrm>
            <a:off x="2932437" y="4277290"/>
            <a:ext cx="1679759" cy="8630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4688396" y="1721395"/>
            <a:ext cx="3207119" cy="25562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4853318" y="3625450"/>
            <a:ext cx="48176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Q1</a:t>
            </a:r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>
            <a:off x="5429382" y="3629606"/>
            <a:ext cx="48176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Q2</a:t>
            </a:r>
            <a:endParaRPr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6026258" y="3629606"/>
            <a:ext cx="48176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Q3</a:t>
            </a:r>
            <a:endParaRPr lang="zh-CN" altLang="en-US" dirty="0"/>
          </a:p>
        </p:txBody>
      </p:sp>
      <p:sp>
        <p:nvSpPr>
          <p:cNvPr id="65" name="矩形 64"/>
          <p:cNvSpPr/>
          <p:nvPr/>
        </p:nvSpPr>
        <p:spPr>
          <a:xfrm>
            <a:off x="6632612" y="3636284"/>
            <a:ext cx="48176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Q4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7279793" y="3636284"/>
            <a:ext cx="48176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Q5</a:t>
            </a:r>
            <a:endParaRPr lang="zh-CN" altLang="en-US" dirty="0"/>
          </a:p>
        </p:txBody>
      </p:sp>
      <p:sp>
        <p:nvSpPr>
          <p:cNvPr id="67" name="流程图: 离页连接符 66"/>
          <p:cNvSpPr/>
          <p:nvPr/>
        </p:nvSpPr>
        <p:spPr>
          <a:xfrm>
            <a:off x="5912532" y="2693502"/>
            <a:ext cx="720080" cy="504056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Item?</a:t>
            </a:r>
            <a:endParaRPr lang="zh-CN" altLang="en-US" dirty="0"/>
          </a:p>
        </p:txBody>
      </p:sp>
      <p:sp>
        <p:nvSpPr>
          <p:cNvPr id="68" name="矩形 67"/>
          <p:cNvSpPr/>
          <p:nvPr/>
        </p:nvSpPr>
        <p:spPr>
          <a:xfrm>
            <a:off x="5912532" y="1901414"/>
            <a:ext cx="720080" cy="3959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</a:t>
            </a:r>
            <a:endParaRPr lang="zh-CN" altLang="en-US" dirty="0"/>
          </a:p>
        </p:txBody>
      </p:sp>
      <p:cxnSp>
        <p:nvCxnSpPr>
          <p:cNvPr id="69" name="直接箭头连接符 68"/>
          <p:cNvCxnSpPr>
            <a:stCxn id="67" idx="2"/>
            <a:endCxn id="62" idx="0"/>
          </p:cNvCxnSpPr>
          <p:nvPr/>
        </p:nvCxnSpPr>
        <p:spPr>
          <a:xfrm flipH="1">
            <a:off x="5094199" y="3197558"/>
            <a:ext cx="1178373" cy="427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7" idx="2"/>
            <a:endCxn id="63" idx="0"/>
          </p:cNvCxnSpPr>
          <p:nvPr/>
        </p:nvCxnSpPr>
        <p:spPr>
          <a:xfrm flipH="1">
            <a:off x="5670263" y="3197558"/>
            <a:ext cx="602309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67" idx="2"/>
            <a:endCxn id="64" idx="0"/>
          </p:cNvCxnSpPr>
          <p:nvPr/>
        </p:nvCxnSpPr>
        <p:spPr>
          <a:xfrm flipH="1">
            <a:off x="6267139" y="3197558"/>
            <a:ext cx="5433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67" idx="2"/>
            <a:endCxn id="65" idx="0"/>
          </p:cNvCxnSpPr>
          <p:nvPr/>
        </p:nvCxnSpPr>
        <p:spPr>
          <a:xfrm>
            <a:off x="6272572" y="3197558"/>
            <a:ext cx="600921" cy="4387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67" idx="2"/>
            <a:endCxn id="66" idx="0"/>
          </p:cNvCxnSpPr>
          <p:nvPr/>
        </p:nvCxnSpPr>
        <p:spPr>
          <a:xfrm>
            <a:off x="6272572" y="3197558"/>
            <a:ext cx="1248102" cy="4387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68" idx="2"/>
            <a:endCxn id="67" idx="0"/>
          </p:cNvCxnSpPr>
          <p:nvPr/>
        </p:nvCxnSpPr>
        <p:spPr>
          <a:xfrm>
            <a:off x="6272572" y="2297349"/>
            <a:ext cx="0" cy="3961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11" idx="1"/>
            <a:endCxn id="61" idx="2"/>
          </p:cNvCxnSpPr>
          <p:nvPr/>
        </p:nvCxnSpPr>
        <p:spPr>
          <a:xfrm flipV="1">
            <a:off x="4612196" y="4277679"/>
            <a:ext cx="1679760" cy="8627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应用排队缺点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应用需要改造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统一开发框架</a:t>
            </a:r>
            <a:endParaRPr lang="en-US" altLang="zh-CN" dirty="0" smtClean="0"/>
          </a:p>
          <a:p>
            <a:r>
              <a:rPr lang="zh-CN" altLang="en-US" dirty="0" smtClean="0"/>
              <a:t>应用集群扩容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控制不够精确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68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库存中心整理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1" y="1051873"/>
            <a:ext cx="8898175" cy="58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库存全景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7308304" y="5985284"/>
            <a:ext cx="288032" cy="10801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2627784" y="1556792"/>
            <a:ext cx="360040" cy="10801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809455" y="2837747"/>
            <a:ext cx="5400600" cy="31835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835696" y="1736812"/>
            <a:ext cx="5400600" cy="8280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MySQL</a:t>
            </a:r>
            <a:r>
              <a:rPr lang="zh-CN" altLang="en-US" dirty="0" smtClean="0"/>
              <a:t>排队机制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483768" y="4072916"/>
            <a:ext cx="7200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Q1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356248" y="4077072"/>
            <a:ext cx="7200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28728" y="4072916"/>
            <a:ext cx="7200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89966" y="4077072"/>
            <a:ext cx="7200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Q4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962446" y="4072916"/>
            <a:ext cx="72008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Q5</a:t>
            </a:r>
            <a:endParaRPr lang="zh-CN" altLang="en-US" dirty="0"/>
          </a:p>
        </p:txBody>
      </p:sp>
      <p:sp>
        <p:nvSpPr>
          <p:cNvPr id="9" name="流程图: 离页连接符 8"/>
          <p:cNvSpPr/>
          <p:nvPr/>
        </p:nvSpPr>
        <p:spPr>
          <a:xfrm>
            <a:off x="4228728" y="3068960"/>
            <a:ext cx="720080" cy="504056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Item?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55776" y="1952890"/>
            <a:ext cx="720080" cy="3959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</a:t>
            </a:r>
            <a:endParaRPr lang="zh-CN" altLang="en-US" dirty="0"/>
          </a:p>
        </p:txBody>
      </p:sp>
      <p:sp>
        <p:nvSpPr>
          <p:cNvPr id="11" name="流程图: 磁盘 10"/>
          <p:cNvSpPr/>
          <p:nvPr/>
        </p:nvSpPr>
        <p:spPr>
          <a:xfrm>
            <a:off x="4076329" y="5163761"/>
            <a:ext cx="1013638" cy="64807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InnoDB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9" idx="2"/>
            <a:endCxn id="4" idx="0"/>
          </p:cNvCxnSpPr>
          <p:nvPr/>
        </p:nvCxnSpPr>
        <p:spPr>
          <a:xfrm flipH="1">
            <a:off x="2843808" y="3573016"/>
            <a:ext cx="1744960" cy="499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9" idx="2"/>
            <a:endCxn id="5" idx="0"/>
          </p:cNvCxnSpPr>
          <p:nvPr/>
        </p:nvCxnSpPr>
        <p:spPr>
          <a:xfrm flipH="1">
            <a:off x="3716288" y="3573016"/>
            <a:ext cx="87248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9" idx="2"/>
            <a:endCxn id="6" idx="0"/>
          </p:cNvCxnSpPr>
          <p:nvPr/>
        </p:nvCxnSpPr>
        <p:spPr>
          <a:xfrm>
            <a:off x="4588768" y="3573016"/>
            <a:ext cx="0" cy="499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9" idx="2"/>
            <a:endCxn id="7" idx="0"/>
          </p:cNvCxnSpPr>
          <p:nvPr/>
        </p:nvCxnSpPr>
        <p:spPr>
          <a:xfrm>
            <a:off x="4588768" y="3573016"/>
            <a:ext cx="86123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9" idx="2"/>
            <a:endCxn id="8" idx="0"/>
          </p:cNvCxnSpPr>
          <p:nvPr/>
        </p:nvCxnSpPr>
        <p:spPr>
          <a:xfrm>
            <a:off x="4588768" y="3573016"/>
            <a:ext cx="1733718" cy="499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0" idx="2"/>
            <a:endCxn id="9" idx="0"/>
          </p:cNvCxnSpPr>
          <p:nvPr/>
        </p:nvCxnSpPr>
        <p:spPr>
          <a:xfrm>
            <a:off x="2915816" y="2348825"/>
            <a:ext cx="1672952" cy="7201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4" idx="2"/>
            <a:endCxn id="11" idx="1"/>
          </p:cNvCxnSpPr>
          <p:nvPr/>
        </p:nvCxnSpPr>
        <p:spPr>
          <a:xfrm>
            <a:off x="2843808" y="4504964"/>
            <a:ext cx="1739340" cy="6587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5" idx="2"/>
            <a:endCxn id="11" idx="1"/>
          </p:cNvCxnSpPr>
          <p:nvPr/>
        </p:nvCxnSpPr>
        <p:spPr>
          <a:xfrm>
            <a:off x="3716288" y="4509120"/>
            <a:ext cx="866860" cy="6546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6" idx="2"/>
            <a:endCxn id="11" idx="1"/>
          </p:cNvCxnSpPr>
          <p:nvPr/>
        </p:nvCxnSpPr>
        <p:spPr>
          <a:xfrm flipH="1">
            <a:off x="4583148" y="4504964"/>
            <a:ext cx="5620" cy="6587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7" idx="2"/>
            <a:endCxn id="11" idx="1"/>
          </p:cNvCxnSpPr>
          <p:nvPr/>
        </p:nvCxnSpPr>
        <p:spPr>
          <a:xfrm flipH="1">
            <a:off x="4583148" y="4509120"/>
            <a:ext cx="866858" cy="6546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8" idx="2"/>
            <a:endCxn id="11" idx="1"/>
          </p:cNvCxnSpPr>
          <p:nvPr/>
        </p:nvCxnSpPr>
        <p:spPr>
          <a:xfrm flipH="1">
            <a:off x="4583148" y="4504964"/>
            <a:ext cx="1739338" cy="6587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4228728" y="1952888"/>
            <a:ext cx="720080" cy="3959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5868144" y="1952890"/>
            <a:ext cx="720080" cy="3959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</a:t>
            </a:r>
            <a:endParaRPr lang="zh-CN" altLang="en-US" dirty="0"/>
          </a:p>
        </p:txBody>
      </p:sp>
      <p:cxnSp>
        <p:nvCxnSpPr>
          <p:cNvPr id="56" name="直接箭头连接符 55"/>
          <p:cNvCxnSpPr>
            <a:stCxn id="53" idx="2"/>
            <a:endCxn id="9" idx="0"/>
          </p:cNvCxnSpPr>
          <p:nvPr/>
        </p:nvCxnSpPr>
        <p:spPr>
          <a:xfrm>
            <a:off x="4588768" y="2348823"/>
            <a:ext cx="0" cy="7201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54" idx="2"/>
          </p:cNvCxnSpPr>
          <p:nvPr/>
        </p:nvCxnSpPr>
        <p:spPr>
          <a:xfrm flipH="1">
            <a:off x="4588768" y="2348825"/>
            <a:ext cx="1639416" cy="7201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6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MySQL</a:t>
            </a:r>
            <a:r>
              <a:rPr lang="zh-CN" altLang="en-US" dirty="0" smtClean="0"/>
              <a:t>排队优势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应用极少改造</a:t>
            </a:r>
            <a:endParaRPr lang="en-US" altLang="zh-CN" dirty="0"/>
          </a:p>
          <a:p>
            <a:pPr lvl="1"/>
            <a:r>
              <a:rPr lang="zh-CN" altLang="en-US" dirty="0" smtClean="0"/>
              <a:t>无需统一</a:t>
            </a:r>
            <a:r>
              <a:rPr lang="zh-CN" altLang="en-US" dirty="0"/>
              <a:t>开发</a:t>
            </a:r>
            <a:r>
              <a:rPr lang="zh-CN" altLang="en-US" dirty="0" smtClean="0"/>
              <a:t>框架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修改少量</a:t>
            </a:r>
            <a:r>
              <a:rPr lang="en-US" altLang="zh-CN" dirty="0" smtClean="0"/>
              <a:t>SQL</a:t>
            </a:r>
            <a:r>
              <a:rPr lang="zh-CN" altLang="en-US" dirty="0" smtClean="0"/>
              <a:t>语句</a:t>
            </a:r>
            <a:endParaRPr lang="en-US" altLang="zh-CN" dirty="0"/>
          </a:p>
          <a:p>
            <a:r>
              <a:rPr lang="zh-CN" altLang="en-US" dirty="0" smtClean="0"/>
              <a:t>排队非常精确</a:t>
            </a:r>
            <a:endParaRPr lang="en-US" altLang="zh-CN" dirty="0"/>
          </a:p>
          <a:p>
            <a:pPr lvl="1"/>
            <a:r>
              <a:rPr lang="zh-CN" altLang="en-US" dirty="0" smtClean="0"/>
              <a:t>发挥</a:t>
            </a:r>
            <a:r>
              <a:rPr lang="en-US" altLang="zh-CN" dirty="0" err="1" smtClean="0"/>
              <a:t>InnoDB</a:t>
            </a:r>
            <a:r>
              <a:rPr lang="zh-CN" altLang="en-US" dirty="0" smtClean="0"/>
              <a:t>最佳</a:t>
            </a:r>
            <a:r>
              <a:rPr lang="zh-CN" altLang="en-US" dirty="0" smtClean="0"/>
              <a:t>性能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81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方案优化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拆分有固定规则</a:t>
            </a:r>
            <a:endParaRPr lang="en-US" altLang="zh-CN" dirty="0" smtClean="0"/>
          </a:p>
          <a:p>
            <a:r>
              <a:rPr lang="zh-CN" altLang="en-US" dirty="0" smtClean="0"/>
              <a:t>热点商品无定律</a:t>
            </a:r>
            <a:endParaRPr lang="en-US" altLang="zh-CN" dirty="0" smtClean="0"/>
          </a:p>
          <a:p>
            <a:r>
              <a:rPr lang="zh-CN" altLang="en-US" dirty="0" smtClean="0"/>
              <a:t>热点需</a:t>
            </a:r>
            <a:r>
              <a:rPr lang="zh-CN" altLang="en-US" dirty="0" smtClean="0"/>
              <a:t>动态迁移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4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复制测试</a:t>
            </a:r>
            <a:endParaRPr lang="zh-CN" altLang="en-US" dirty="0"/>
          </a:p>
        </p:txBody>
      </p:sp>
      <p:sp>
        <p:nvSpPr>
          <p:cNvPr id="4" name="流程图: 磁盘 3"/>
          <p:cNvSpPr/>
          <p:nvPr/>
        </p:nvSpPr>
        <p:spPr>
          <a:xfrm>
            <a:off x="1376221" y="3590155"/>
            <a:ext cx="1013638" cy="864096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</a:p>
          <a:p>
            <a:pPr algn="ctr"/>
            <a:r>
              <a:rPr lang="en-US" altLang="zh-CN" dirty="0" smtClean="0"/>
              <a:t>Server1</a:t>
            </a:r>
            <a:endParaRPr lang="zh-CN" altLang="en-US" dirty="0"/>
          </a:p>
        </p:txBody>
      </p:sp>
      <p:sp>
        <p:nvSpPr>
          <p:cNvPr id="5" name="流程图: 磁盘 4"/>
          <p:cNvSpPr/>
          <p:nvPr/>
        </p:nvSpPr>
        <p:spPr>
          <a:xfrm>
            <a:off x="6156176" y="3573016"/>
            <a:ext cx="1013638" cy="864096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</a:p>
          <a:p>
            <a:pPr algn="ctr"/>
            <a:r>
              <a:rPr lang="en-US" altLang="zh-CN" dirty="0" smtClean="0"/>
              <a:t>Server2</a:t>
            </a:r>
            <a:endParaRPr lang="zh-CN" altLang="en-US" dirty="0"/>
          </a:p>
        </p:txBody>
      </p:sp>
      <p:sp>
        <p:nvSpPr>
          <p:cNvPr id="6" name="流程图: 文档 5"/>
          <p:cNvSpPr/>
          <p:nvPr/>
        </p:nvSpPr>
        <p:spPr>
          <a:xfrm>
            <a:off x="3779912" y="2420888"/>
            <a:ext cx="1008112" cy="864096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库存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余额</a:t>
            </a:r>
            <a:endParaRPr lang="zh-CN" altLang="en-US" dirty="0"/>
          </a:p>
        </p:txBody>
      </p:sp>
      <p:sp>
        <p:nvSpPr>
          <p:cNvPr id="7" name="流程图: 文档 6"/>
          <p:cNvSpPr/>
          <p:nvPr/>
        </p:nvSpPr>
        <p:spPr>
          <a:xfrm>
            <a:off x="3779912" y="4725144"/>
            <a:ext cx="1008112" cy="864096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库存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明细</a:t>
            </a:r>
            <a:endParaRPr lang="zh-CN" altLang="en-US" dirty="0"/>
          </a:p>
        </p:txBody>
      </p:sp>
      <p:cxnSp>
        <p:nvCxnSpPr>
          <p:cNvPr id="9" name="曲线连接符 8"/>
          <p:cNvCxnSpPr>
            <a:stCxn id="4" idx="1"/>
            <a:endCxn id="6" idx="1"/>
          </p:cNvCxnSpPr>
          <p:nvPr/>
        </p:nvCxnSpPr>
        <p:spPr>
          <a:xfrm rot="5400000" flipH="1" flipV="1">
            <a:off x="2462867" y="2273110"/>
            <a:ext cx="737219" cy="189687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曲线连接符 10"/>
          <p:cNvCxnSpPr>
            <a:stCxn id="6" idx="3"/>
            <a:endCxn id="5" idx="1"/>
          </p:cNvCxnSpPr>
          <p:nvPr/>
        </p:nvCxnSpPr>
        <p:spPr>
          <a:xfrm>
            <a:off x="4788024" y="2852936"/>
            <a:ext cx="1874971" cy="72008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>
            <a:stCxn id="4" idx="3"/>
            <a:endCxn id="7" idx="1"/>
          </p:cNvCxnSpPr>
          <p:nvPr/>
        </p:nvCxnSpPr>
        <p:spPr>
          <a:xfrm rot="16200000" flipH="1">
            <a:off x="2480006" y="3857285"/>
            <a:ext cx="702941" cy="189687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/>
          <p:cNvCxnSpPr>
            <a:stCxn id="7" idx="3"/>
            <a:endCxn id="5" idx="3"/>
          </p:cNvCxnSpPr>
          <p:nvPr/>
        </p:nvCxnSpPr>
        <p:spPr>
          <a:xfrm flipV="1">
            <a:off x="4788024" y="4437112"/>
            <a:ext cx="1874971" cy="72008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21245" y="566124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百条</a:t>
            </a:r>
            <a:r>
              <a:rPr lang="en-US" altLang="zh-CN" dirty="0" smtClean="0"/>
              <a:t>/1</a:t>
            </a:r>
            <a:r>
              <a:rPr lang="zh-CN" altLang="en-US" dirty="0" smtClean="0"/>
              <a:t>千条</a:t>
            </a:r>
            <a:r>
              <a:rPr lang="en-US" altLang="zh-CN" dirty="0" smtClean="0"/>
              <a:t>/1</a:t>
            </a:r>
            <a:r>
              <a:rPr lang="zh-CN" altLang="en-US" dirty="0" smtClean="0"/>
              <a:t>万条</a:t>
            </a:r>
            <a:r>
              <a:rPr lang="en-US" altLang="zh-CN" dirty="0" smtClean="0"/>
              <a:t>/10</a:t>
            </a:r>
            <a:r>
              <a:rPr lang="zh-CN" altLang="en-US" dirty="0" smtClean="0"/>
              <a:t>万条</a:t>
            </a:r>
            <a:r>
              <a:rPr lang="en-US" altLang="zh-CN" dirty="0" smtClean="0"/>
              <a:t>/100</a:t>
            </a:r>
            <a:r>
              <a:rPr lang="zh-CN" altLang="en-US" dirty="0" smtClean="0"/>
              <a:t>万条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49094" y="198884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条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5332" y="3837537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几毫秒 </a:t>
            </a:r>
            <a:r>
              <a:rPr lang="en-US" altLang="zh-CN" b="1" dirty="0" smtClean="0"/>
              <a:t>~ </a:t>
            </a:r>
            <a:r>
              <a:rPr lang="zh-CN" altLang="en-US" b="1" dirty="0" smtClean="0"/>
              <a:t>几秒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108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9592" y="3717032"/>
            <a:ext cx="4176464" cy="20882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热点库存</a:t>
            </a:r>
            <a:endParaRPr lang="zh-CN" altLang="en-US" dirty="0"/>
          </a:p>
        </p:txBody>
      </p:sp>
      <p:sp>
        <p:nvSpPr>
          <p:cNvPr id="4" name="流程图: 磁盘 3"/>
          <p:cNvSpPr/>
          <p:nvPr/>
        </p:nvSpPr>
        <p:spPr>
          <a:xfrm>
            <a:off x="1304213" y="3950195"/>
            <a:ext cx="1013638" cy="774949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</a:p>
        </p:txBody>
      </p:sp>
      <p:sp>
        <p:nvSpPr>
          <p:cNvPr id="5" name="流程图: 磁盘 4"/>
          <p:cNvSpPr/>
          <p:nvPr/>
        </p:nvSpPr>
        <p:spPr>
          <a:xfrm>
            <a:off x="1317422" y="4781404"/>
            <a:ext cx="1013638" cy="774949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</a:p>
        </p:txBody>
      </p:sp>
      <p:sp>
        <p:nvSpPr>
          <p:cNvPr id="6" name="流程图: 磁盘 5"/>
          <p:cNvSpPr/>
          <p:nvPr/>
        </p:nvSpPr>
        <p:spPr>
          <a:xfrm>
            <a:off x="2517958" y="3950194"/>
            <a:ext cx="1013638" cy="774949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</a:p>
        </p:txBody>
      </p:sp>
      <p:sp>
        <p:nvSpPr>
          <p:cNvPr id="7" name="流程图: 磁盘 6"/>
          <p:cNvSpPr/>
          <p:nvPr/>
        </p:nvSpPr>
        <p:spPr>
          <a:xfrm>
            <a:off x="2531167" y="4781403"/>
            <a:ext cx="1013638" cy="774949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</a:p>
        </p:txBody>
      </p:sp>
      <p:sp>
        <p:nvSpPr>
          <p:cNvPr id="9" name="流程图: 磁盘 8"/>
          <p:cNvSpPr/>
          <p:nvPr/>
        </p:nvSpPr>
        <p:spPr>
          <a:xfrm>
            <a:off x="3761177" y="3983082"/>
            <a:ext cx="1013638" cy="774949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</a:p>
        </p:txBody>
      </p:sp>
      <p:sp>
        <p:nvSpPr>
          <p:cNvPr id="10" name="流程图: 磁盘 9"/>
          <p:cNvSpPr/>
          <p:nvPr/>
        </p:nvSpPr>
        <p:spPr>
          <a:xfrm>
            <a:off x="3774386" y="4814291"/>
            <a:ext cx="1013638" cy="774949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</a:p>
        </p:txBody>
      </p:sp>
      <p:sp>
        <p:nvSpPr>
          <p:cNvPr id="11" name="矩形 10"/>
          <p:cNvSpPr/>
          <p:nvPr/>
        </p:nvSpPr>
        <p:spPr>
          <a:xfrm>
            <a:off x="6300192" y="3713915"/>
            <a:ext cx="1584176" cy="20882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磁盘 11"/>
          <p:cNvSpPr/>
          <p:nvPr/>
        </p:nvSpPr>
        <p:spPr>
          <a:xfrm>
            <a:off x="6588224" y="3983081"/>
            <a:ext cx="1013638" cy="774949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</a:p>
        </p:txBody>
      </p:sp>
      <p:sp>
        <p:nvSpPr>
          <p:cNvPr id="13" name="流程图: 磁盘 12"/>
          <p:cNvSpPr/>
          <p:nvPr/>
        </p:nvSpPr>
        <p:spPr>
          <a:xfrm>
            <a:off x="6601433" y="4814290"/>
            <a:ext cx="1013638" cy="774949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MySQL</a:t>
            </a:r>
          </a:p>
        </p:txBody>
      </p:sp>
      <p:sp>
        <p:nvSpPr>
          <p:cNvPr id="14" name="左右箭头 13"/>
          <p:cNvSpPr/>
          <p:nvPr/>
        </p:nvSpPr>
        <p:spPr>
          <a:xfrm>
            <a:off x="5148064" y="4506002"/>
            <a:ext cx="1080120" cy="504056"/>
          </a:xfrm>
          <a:prstGeom prst="leftRightArrow">
            <a:avLst>
              <a:gd name="adj1" fmla="val 67443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Move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774386" y="2212431"/>
            <a:ext cx="18002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热点</a:t>
            </a:r>
            <a:r>
              <a:rPr lang="zh-CN" altLang="en-US" dirty="0" smtClean="0"/>
              <a:t>库存路由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774386" y="2932511"/>
            <a:ext cx="180020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常规</a:t>
            </a:r>
            <a:r>
              <a:rPr lang="zh-CN" altLang="en-US" dirty="0" smtClean="0"/>
              <a:t>库存路由</a:t>
            </a:r>
            <a:endParaRPr lang="zh-CN" altLang="en-US" dirty="0"/>
          </a:p>
        </p:txBody>
      </p:sp>
      <p:cxnSp>
        <p:nvCxnSpPr>
          <p:cNvPr id="18" name="肘形连接符 17"/>
          <p:cNvCxnSpPr>
            <a:stCxn id="15" idx="3"/>
            <a:endCxn id="11" idx="0"/>
          </p:cNvCxnSpPr>
          <p:nvPr/>
        </p:nvCxnSpPr>
        <p:spPr>
          <a:xfrm>
            <a:off x="5574586" y="2428455"/>
            <a:ext cx="1517694" cy="128546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stCxn id="16" idx="1"/>
            <a:endCxn id="8" idx="0"/>
          </p:cNvCxnSpPr>
          <p:nvPr/>
        </p:nvCxnSpPr>
        <p:spPr>
          <a:xfrm rot="10800000" flipV="1">
            <a:off x="2987824" y="3148534"/>
            <a:ext cx="786562" cy="56849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5" idx="2"/>
            <a:endCxn id="16" idx="0"/>
          </p:cNvCxnSpPr>
          <p:nvPr/>
        </p:nvCxnSpPr>
        <p:spPr>
          <a:xfrm>
            <a:off x="4674486" y="264447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317421" y="1381496"/>
            <a:ext cx="1013639" cy="679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应用</a:t>
            </a:r>
            <a:endParaRPr lang="zh-CN" altLang="en-US" dirty="0"/>
          </a:p>
        </p:txBody>
      </p:sp>
      <p:cxnSp>
        <p:nvCxnSpPr>
          <p:cNvPr id="27" name="肘形连接符 26"/>
          <p:cNvCxnSpPr>
            <a:stCxn id="25" idx="3"/>
            <a:endCxn id="15" idx="0"/>
          </p:cNvCxnSpPr>
          <p:nvPr/>
        </p:nvCxnSpPr>
        <p:spPr>
          <a:xfrm>
            <a:off x="2331060" y="1721172"/>
            <a:ext cx="2343426" cy="49125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流程图: 文档 28"/>
          <p:cNvSpPr/>
          <p:nvPr/>
        </p:nvSpPr>
        <p:spPr>
          <a:xfrm>
            <a:off x="1317422" y="2644479"/>
            <a:ext cx="1000428" cy="828593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热点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配置</a:t>
            </a:r>
            <a:endParaRPr lang="zh-CN" altLang="en-US" dirty="0"/>
          </a:p>
        </p:txBody>
      </p:sp>
      <p:cxnSp>
        <p:nvCxnSpPr>
          <p:cNvPr id="33" name="直接箭头连接符 32"/>
          <p:cNvCxnSpPr>
            <a:stCxn id="29" idx="0"/>
            <a:endCxn id="25" idx="2"/>
          </p:cNvCxnSpPr>
          <p:nvPr/>
        </p:nvCxnSpPr>
        <p:spPr>
          <a:xfrm flipV="1">
            <a:off x="1817636" y="2060848"/>
            <a:ext cx="6605" cy="583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52555" y="5805264"/>
            <a:ext cx="111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Hot Spare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46036" y="580763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Normal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9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654877"/>
            <a:ext cx="7974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OneSQL</a:t>
            </a:r>
            <a:r>
              <a:rPr lang="en-US" altLang="zh-CN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 </a:t>
            </a:r>
            <a:r>
              <a:rPr lang="en-US" altLang="zh-CN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OneProxy</a:t>
            </a:r>
            <a:r>
              <a:rPr lang="en-US" altLang="zh-CN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Data Arch on Cloud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3065" y="3068960"/>
            <a:ext cx="2387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/>
              <a:t>Q &amp; A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2071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多种库存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115616" y="3140968"/>
            <a:ext cx="1440160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前端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库存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851920" y="3169014"/>
            <a:ext cx="1440160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后</a:t>
            </a:r>
            <a:r>
              <a:rPr lang="zh-CN" altLang="en-US" dirty="0" smtClean="0"/>
              <a:t>端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库存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6444208" y="3169014"/>
            <a:ext cx="1440160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实际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库存</a:t>
            </a:r>
            <a:endParaRPr lang="zh-CN" altLang="en-US" dirty="0"/>
          </a:p>
        </p:txBody>
      </p:sp>
      <p:cxnSp>
        <p:nvCxnSpPr>
          <p:cNvPr id="8" name="曲线连接符 7"/>
          <p:cNvCxnSpPr>
            <a:stCxn id="4" idx="7"/>
            <a:endCxn id="5" idx="1"/>
          </p:cNvCxnSpPr>
          <p:nvPr/>
        </p:nvCxnSpPr>
        <p:spPr>
          <a:xfrm rot="16200000" flipH="1">
            <a:off x="3189825" y="2485828"/>
            <a:ext cx="28046" cy="1717958"/>
          </a:xfrm>
          <a:prstGeom prst="curvedConnector3">
            <a:avLst>
              <a:gd name="adj1" fmla="val -149189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曲线连接符 8"/>
          <p:cNvCxnSpPr>
            <a:stCxn id="5" idx="7"/>
            <a:endCxn id="6" idx="1"/>
          </p:cNvCxnSpPr>
          <p:nvPr/>
        </p:nvCxnSpPr>
        <p:spPr>
          <a:xfrm rot="5400000" flipH="1" flipV="1">
            <a:off x="5868144" y="2571859"/>
            <a:ext cx="12700" cy="1573942"/>
          </a:xfrm>
          <a:prstGeom prst="curvedConnector3">
            <a:avLst>
              <a:gd name="adj1" fmla="val 329461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>
            <a:stCxn id="5" idx="3"/>
            <a:endCxn id="4" idx="5"/>
          </p:cNvCxnSpPr>
          <p:nvPr/>
        </p:nvCxnSpPr>
        <p:spPr>
          <a:xfrm rot="5400000" flipH="1">
            <a:off x="3189825" y="3402340"/>
            <a:ext cx="28046" cy="1717958"/>
          </a:xfrm>
          <a:prstGeom prst="curvedConnector3">
            <a:avLst>
              <a:gd name="adj1" fmla="val -149189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曲线连接符 14"/>
          <p:cNvCxnSpPr>
            <a:stCxn id="6" idx="3"/>
            <a:endCxn id="5" idx="5"/>
          </p:cNvCxnSpPr>
          <p:nvPr/>
        </p:nvCxnSpPr>
        <p:spPr>
          <a:xfrm rot="5400000">
            <a:off x="5868144" y="3488371"/>
            <a:ext cx="12700" cy="1573942"/>
          </a:xfrm>
          <a:prstGeom prst="curvedConnector3">
            <a:avLst>
              <a:gd name="adj1" fmla="val 329461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0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</a:t>
            </a:r>
            <a:r>
              <a:rPr lang="zh-CN" altLang="en-US" dirty="0" smtClean="0"/>
              <a:t>体验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实际有库存，显示零库存</a:t>
            </a:r>
            <a:endParaRPr lang="en-US" altLang="zh-CN" dirty="0" smtClean="0"/>
          </a:p>
          <a:p>
            <a:r>
              <a:rPr lang="zh-CN" altLang="en-US" dirty="0" smtClean="0"/>
              <a:t>显示有库存，实际零库存</a:t>
            </a:r>
            <a:endParaRPr lang="en-US" altLang="zh-CN" dirty="0" smtClean="0"/>
          </a:p>
          <a:p>
            <a:r>
              <a:rPr lang="zh-CN" altLang="en-US" dirty="0" smtClean="0"/>
              <a:t>已经下订单，得知零库存</a:t>
            </a:r>
            <a:endParaRPr lang="en-US" altLang="zh-CN" dirty="0" smtClean="0"/>
          </a:p>
          <a:p>
            <a:r>
              <a:rPr lang="zh-CN" altLang="en-US" dirty="0" smtClean="0"/>
              <a:t>已经付完款，得知零库存</a:t>
            </a:r>
            <a:endParaRPr lang="en-US" altLang="zh-CN" dirty="0" smtClean="0"/>
          </a:p>
          <a:p>
            <a:r>
              <a:rPr lang="zh-CN" altLang="en-US" dirty="0" smtClean="0"/>
              <a:t>付款遇问题，得知零库存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3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商家体验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实际有库存，显示零</a:t>
            </a:r>
            <a:r>
              <a:rPr lang="zh-CN" altLang="en-US" dirty="0" smtClean="0"/>
              <a:t>库存</a:t>
            </a:r>
            <a:endParaRPr lang="en-US" altLang="zh-CN" dirty="0" smtClean="0"/>
          </a:p>
          <a:p>
            <a:r>
              <a:rPr lang="zh-CN" altLang="en-US" dirty="0" smtClean="0"/>
              <a:t>显示有库存，实际零库存</a:t>
            </a:r>
            <a:endParaRPr lang="en-US" altLang="zh-CN" dirty="0" smtClean="0"/>
          </a:p>
          <a:p>
            <a:r>
              <a:rPr lang="zh-CN" altLang="en-US" dirty="0" smtClean="0"/>
              <a:t>库存数不对，常常做盘点</a:t>
            </a:r>
            <a:endParaRPr lang="en-US" altLang="zh-CN" dirty="0" smtClean="0"/>
          </a:p>
          <a:p>
            <a:r>
              <a:rPr lang="zh-CN" altLang="en-US" dirty="0" smtClean="0"/>
              <a:t>卖出太多货，加班来不及</a:t>
            </a:r>
            <a:endParaRPr lang="en-US" altLang="zh-CN" dirty="0" smtClean="0"/>
          </a:p>
          <a:p>
            <a:r>
              <a:rPr lang="zh-CN" altLang="en-US" dirty="0" smtClean="0"/>
              <a:t>下单数很高，付款数很低</a:t>
            </a:r>
            <a:endParaRPr lang="en-US" altLang="zh-CN" dirty="0" smtClean="0"/>
          </a:p>
          <a:p>
            <a:r>
              <a:rPr lang="zh-CN" altLang="en-US" dirty="0" smtClean="0"/>
              <a:t>特惠有限度，不能无止境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77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平台体验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实际有库存，显示零库存</a:t>
            </a:r>
            <a:endParaRPr lang="en-US" altLang="zh-CN" dirty="0"/>
          </a:p>
          <a:p>
            <a:r>
              <a:rPr lang="zh-CN" altLang="en-US" dirty="0"/>
              <a:t>显示有库存，实际零库存</a:t>
            </a:r>
            <a:endParaRPr lang="en-US" altLang="zh-CN" dirty="0"/>
          </a:p>
          <a:p>
            <a:r>
              <a:rPr lang="zh-CN" altLang="en-US" dirty="0"/>
              <a:t>库存数不对，常常做</a:t>
            </a:r>
            <a:r>
              <a:rPr lang="zh-CN" altLang="en-US" dirty="0" smtClean="0"/>
              <a:t>盘点</a:t>
            </a:r>
            <a:endParaRPr lang="en-US" altLang="zh-CN" dirty="0" smtClean="0"/>
          </a:p>
          <a:p>
            <a:r>
              <a:rPr lang="zh-CN" altLang="en-US" dirty="0"/>
              <a:t>卖出太多货，加班</a:t>
            </a:r>
            <a:r>
              <a:rPr lang="zh-CN" altLang="en-US" dirty="0" smtClean="0"/>
              <a:t>来不及</a:t>
            </a:r>
            <a:endParaRPr lang="en-US" altLang="zh-CN" dirty="0"/>
          </a:p>
          <a:p>
            <a:r>
              <a:rPr lang="zh-CN" altLang="en-US" dirty="0"/>
              <a:t>下单数很高，付款数很</a:t>
            </a:r>
            <a:r>
              <a:rPr lang="zh-CN" altLang="en-US" dirty="0" smtClean="0"/>
              <a:t>低</a:t>
            </a:r>
            <a:endParaRPr lang="en-US" altLang="zh-CN" dirty="0" smtClean="0"/>
          </a:p>
          <a:p>
            <a:r>
              <a:rPr lang="zh-CN" altLang="en-US" dirty="0" smtClean="0"/>
              <a:t>流量转化率，下</a:t>
            </a:r>
            <a:r>
              <a:rPr lang="zh-CN" altLang="en-US" dirty="0" smtClean="0"/>
              <a:t>单与成交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677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天玑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天玑模板</Template>
  <TotalTime>284</TotalTime>
  <Words>1253</Words>
  <Application>Microsoft Office PowerPoint</Application>
  <PresentationFormat>全屏显示(4:3)</PresentationFormat>
  <Paragraphs>399</Paragraphs>
  <Slides>55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6" baseType="lpstr">
      <vt:lpstr>天玑模板</vt:lpstr>
      <vt:lpstr>秒杀场景的SQL解决</vt:lpstr>
      <vt:lpstr>问题</vt:lpstr>
      <vt:lpstr>章节</vt:lpstr>
      <vt:lpstr>库存业务</vt:lpstr>
      <vt:lpstr>库存全景</vt:lpstr>
      <vt:lpstr>多种库存</vt:lpstr>
      <vt:lpstr>用户体验</vt:lpstr>
      <vt:lpstr>商家体验</vt:lpstr>
      <vt:lpstr>平台体验</vt:lpstr>
      <vt:lpstr>系统成本</vt:lpstr>
      <vt:lpstr>库存快准</vt:lpstr>
      <vt:lpstr>契约精神</vt:lpstr>
      <vt:lpstr>库存操作</vt:lpstr>
      <vt:lpstr>库存逻辑</vt:lpstr>
      <vt:lpstr>库存技术</vt:lpstr>
      <vt:lpstr>余额减一</vt:lpstr>
      <vt:lpstr>操作明细</vt:lpstr>
      <vt:lpstr>完整事务</vt:lpstr>
      <vt:lpstr>数据落地</vt:lpstr>
      <vt:lpstr>库存方案</vt:lpstr>
      <vt:lpstr>MySQL</vt:lpstr>
      <vt:lpstr>MySQL + Read Cache</vt:lpstr>
      <vt:lpstr>MySQL + Read/Write Cache</vt:lpstr>
      <vt:lpstr>Write Cache(全量）</vt:lpstr>
      <vt:lpstr>Write Cache(问题)</vt:lpstr>
      <vt:lpstr>Write Cache(增量)</vt:lpstr>
      <vt:lpstr>Write Cache(问题)</vt:lpstr>
      <vt:lpstr>MySQL + NoSQL + Cache</vt:lpstr>
      <vt:lpstr>MySQL + NoSQL + Cache(全量)</vt:lpstr>
      <vt:lpstr>MySQL + NoSQL + Cache(增量)</vt:lpstr>
      <vt:lpstr>NoSQL + Cache</vt:lpstr>
      <vt:lpstr>MySQL问题定位</vt:lpstr>
      <vt:lpstr>OneSQL + Read Cache</vt:lpstr>
      <vt:lpstr>技术难点</vt:lpstr>
      <vt:lpstr>事务机制</vt:lpstr>
      <vt:lpstr>单行并发</vt:lpstr>
      <vt:lpstr>OneSQL 并发能力</vt:lpstr>
      <vt:lpstr>处理逻辑</vt:lpstr>
      <vt:lpstr>过独木桥</vt:lpstr>
      <vt:lpstr>网络确认</vt:lpstr>
      <vt:lpstr>网络优化</vt:lpstr>
      <vt:lpstr>开源定制</vt:lpstr>
      <vt:lpstr>扩展定制</vt:lpstr>
      <vt:lpstr>JVM问题</vt:lpstr>
      <vt:lpstr>测试用例</vt:lpstr>
      <vt:lpstr>定制优势</vt:lpstr>
      <vt:lpstr>排队机制</vt:lpstr>
      <vt:lpstr>应用排队机制</vt:lpstr>
      <vt:lpstr>应用排队缺点</vt:lpstr>
      <vt:lpstr>MySQL排队机制</vt:lpstr>
      <vt:lpstr>MySQL排队优势</vt:lpstr>
      <vt:lpstr>方案优化</vt:lpstr>
      <vt:lpstr>复制测试</vt:lpstr>
      <vt:lpstr>热点库存</vt:lpstr>
      <vt:lpstr>PowerPoint 演示文稿</vt:lpstr>
    </vt:vector>
  </TitlesOfParts>
  <Company>alipay-z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库存秒杀问题</dc:title>
  <dc:creator>loufangxin</dc:creator>
  <cp:lastModifiedBy>loufangxin</cp:lastModifiedBy>
  <cp:revision>148</cp:revision>
  <cp:lastPrinted>2015-01-04T00:10:40Z</cp:lastPrinted>
  <dcterms:created xsi:type="dcterms:W3CDTF">2014-11-23T14:00:52Z</dcterms:created>
  <dcterms:modified xsi:type="dcterms:W3CDTF">2015-03-09T00:35:04Z</dcterms:modified>
</cp:coreProperties>
</file>