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62" r:id="rId5"/>
    <p:sldId id="264" r:id="rId6"/>
    <p:sldId id="276" r:id="rId7"/>
    <p:sldId id="269" r:id="rId8"/>
    <p:sldId id="265" r:id="rId9"/>
    <p:sldId id="294" r:id="rId10"/>
    <p:sldId id="263" r:id="rId11"/>
    <p:sldId id="270" r:id="rId12"/>
    <p:sldId id="271" r:id="rId13"/>
    <p:sldId id="272" r:id="rId14"/>
    <p:sldId id="273" r:id="rId15"/>
    <p:sldId id="274" r:id="rId16"/>
    <p:sldId id="275" r:id="rId17"/>
    <p:sldId id="278" r:id="rId18"/>
    <p:sldId id="279" r:id="rId19"/>
    <p:sldId id="280" r:id="rId20"/>
    <p:sldId id="284" r:id="rId21"/>
    <p:sldId id="295" r:id="rId22"/>
    <p:sldId id="296" r:id="rId23"/>
    <p:sldId id="285" r:id="rId24"/>
    <p:sldId id="286" r:id="rId25"/>
    <p:sldId id="288" r:id="rId26"/>
    <p:sldId id="289" r:id="rId27"/>
    <p:sldId id="290" r:id="rId28"/>
    <p:sldId id="291" r:id="rId29"/>
    <p:sldId id="259" r:id="rId30"/>
    <p:sldId id="261" r:id="rId31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E708C-6089-A747-ADB7-0A698F58F58D}" type="datetimeFigureOut">
              <a:rPr kumimoji="1" lang="zh-CN" altLang="en-US" smtClean="0"/>
              <a:t>4/23/15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9A57-6FE7-3A42-9BA1-44A334E9AB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12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 txBox="1">
            <a:spLocks noGrp="1" noChangeArrowheads="1"/>
          </p:cNvSpPr>
          <p:nvPr/>
        </p:nvSpPr>
        <p:spPr bwMode="auto">
          <a:xfrm>
            <a:off x="4021138" y="0"/>
            <a:ext cx="30749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36" tIns="50667" rIns="97436" bIns="50667"/>
          <a:lstStyle>
            <a:lvl1pPr defTabSz="481013"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81013"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81013"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81013"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81013"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810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810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810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810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r>
              <a:rPr lang="en-US" altLang="ja-JP" sz="1300">
                <a:solidFill>
                  <a:srgbClr val="000000"/>
                </a:solidFill>
              </a:rPr>
              <a:t>09/30/11</a:t>
            </a:r>
          </a:p>
        </p:txBody>
      </p:sp>
      <p:sp>
        <p:nvSpPr>
          <p:cNvPr id="63491" name="Rectangle 6"/>
          <p:cNvSpPr txBox="1">
            <a:spLocks noGrp="1" noChangeArrowheads="1"/>
          </p:cNvSpPr>
          <p:nvPr/>
        </p:nvSpPr>
        <p:spPr bwMode="auto">
          <a:xfrm>
            <a:off x="4021138" y="9721851"/>
            <a:ext cx="307498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36" tIns="50667" rIns="97436" bIns="50667" anchor="b"/>
          <a:lstStyle>
            <a:lvl1pPr defTabSz="481013"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81013"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81013"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81013"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81013"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810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810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810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810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63613" algn="l"/>
                <a:tab pos="1931988" algn="l"/>
                <a:tab pos="2897188" algn="l"/>
                <a:tab pos="3863975" algn="l"/>
                <a:tab pos="4832350" algn="l"/>
                <a:tab pos="5797550" algn="l"/>
                <a:tab pos="6764338" algn="l"/>
                <a:tab pos="7732713" algn="l"/>
                <a:tab pos="8696325" algn="l"/>
                <a:tab pos="9663113" algn="l"/>
                <a:tab pos="10631488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7EE0B7F6-854E-414B-82BA-7EFBC38128EB}" type="slidenum">
              <a:rPr lang="en-US" altLang="ja-JP" sz="1300">
                <a:solidFill>
                  <a:srgbClr val="000000"/>
                </a:solidFill>
              </a:rPr>
              <a:pPr algn="r" eaLnBrk="1" hangingPunct="1">
                <a:buSzPct val="100000"/>
              </a:pPr>
              <a:t>18</a:t>
            </a:fld>
            <a:endParaRPr lang="en-US" altLang="ja-JP" sz="13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34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u="sng" smtClean="0"/>
          </a:p>
        </p:txBody>
      </p:sp>
    </p:spTree>
    <p:extLst>
      <p:ext uri="{BB962C8B-B14F-4D97-AF65-F5344CB8AC3E}">
        <p14:creationId xmlns:p14="http://schemas.microsoft.com/office/powerpoint/2010/main" val="63945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2051" tIns="41026" rIns="82051" bIns="41026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6A7F-1FDC-4718-AE36-834FB2EF70BF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696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62426" y="10879139"/>
            <a:ext cx="318452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8293">
              <a:tabLst>
                <a:tab pos="0" algn="l"/>
                <a:tab pos="987337" algn="l"/>
                <a:tab pos="1977849" algn="l"/>
                <a:tab pos="2968360" algn="l"/>
                <a:tab pos="3958872" algn="l"/>
                <a:tab pos="4949384" algn="l"/>
                <a:tab pos="5939895" algn="l"/>
                <a:tab pos="6930408" algn="l"/>
                <a:tab pos="7920919" algn="l"/>
                <a:tab pos="8911431" algn="l"/>
                <a:tab pos="9901942" algn="l"/>
                <a:tab pos="10892455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83" indent="-285724" defTabSz="1068293">
              <a:tabLst>
                <a:tab pos="0" algn="l"/>
                <a:tab pos="987337" algn="l"/>
                <a:tab pos="1977849" algn="l"/>
                <a:tab pos="2968360" algn="l"/>
                <a:tab pos="3958872" algn="l"/>
                <a:tab pos="4949384" algn="l"/>
                <a:tab pos="5939895" algn="l"/>
                <a:tab pos="6930408" algn="l"/>
                <a:tab pos="7920919" algn="l"/>
                <a:tab pos="8911431" algn="l"/>
                <a:tab pos="9901942" algn="l"/>
                <a:tab pos="10892455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98" indent="-228580" defTabSz="1068293">
              <a:tabLst>
                <a:tab pos="0" algn="l"/>
                <a:tab pos="987337" algn="l"/>
                <a:tab pos="1977849" algn="l"/>
                <a:tab pos="2968360" algn="l"/>
                <a:tab pos="3958872" algn="l"/>
                <a:tab pos="4949384" algn="l"/>
                <a:tab pos="5939895" algn="l"/>
                <a:tab pos="6930408" algn="l"/>
                <a:tab pos="7920919" algn="l"/>
                <a:tab pos="8911431" algn="l"/>
                <a:tab pos="9901942" algn="l"/>
                <a:tab pos="10892455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057" indent="-228580" defTabSz="1068293">
              <a:tabLst>
                <a:tab pos="0" algn="l"/>
                <a:tab pos="987337" algn="l"/>
                <a:tab pos="1977849" algn="l"/>
                <a:tab pos="2968360" algn="l"/>
                <a:tab pos="3958872" algn="l"/>
                <a:tab pos="4949384" algn="l"/>
                <a:tab pos="5939895" algn="l"/>
                <a:tab pos="6930408" algn="l"/>
                <a:tab pos="7920919" algn="l"/>
                <a:tab pos="8911431" algn="l"/>
                <a:tab pos="9901942" algn="l"/>
                <a:tab pos="10892455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217" indent="-228580" defTabSz="1068293">
              <a:tabLst>
                <a:tab pos="0" algn="l"/>
                <a:tab pos="987337" algn="l"/>
                <a:tab pos="1977849" algn="l"/>
                <a:tab pos="2968360" algn="l"/>
                <a:tab pos="3958872" algn="l"/>
                <a:tab pos="4949384" algn="l"/>
                <a:tab pos="5939895" algn="l"/>
                <a:tab pos="6930408" algn="l"/>
                <a:tab pos="7920919" algn="l"/>
                <a:tab pos="8911431" algn="l"/>
                <a:tab pos="9901942" algn="l"/>
                <a:tab pos="10892455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376" indent="-228580" defTabSz="106829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7337" algn="l"/>
                <a:tab pos="1977849" algn="l"/>
                <a:tab pos="2968360" algn="l"/>
                <a:tab pos="3958872" algn="l"/>
                <a:tab pos="4949384" algn="l"/>
                <a:tab pos="5939895" algn="l"/>
                <a:tab pos="6930408" algn="l"/>
                <a:tab pos="7920919" algn="l"/>
                <a:tab pos="8911431" algn="l"/>
                <a:tab pos="9901942" algn="l"/>
                <a:tab pos="10892455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535" indent="-228580" defTabSz="106829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7337" algn="l"/>
                <a:tab pos="1977849" algn="l"/>
                <a:tab pos="2968360" algn="l"/>
                <a:tab pos="3958872" algn="l"/>
                <a:tab pos="4949384" algn="l"/>
                <a:tab pos="5939895" algn="l"/>
                <a:tab pos="6930408" algn="l"/>
                <a:tab pos="7920919" algn="l"/>
                <a:tab pos="8911431" algn="l"/>
                <a:tab pos="9901942" algn="l"/>
                <a:tab pos="10892455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695" indent="-228580" defTabSz="106829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7337" algn="l"/>
                <a:tab pos="1977849" algn="l"/>
                <a:tab pos="2968360" algn="l"/>
                <a:tab pos="3958872" algn="l"/>
                <a:tab pos="4949384" algn="l"/>
                <a:tab pos="5939895" algn="l"/>
                <a:tab pos="6930408" algn="l"/>
                <a:tab pos="7920919" algn="l"/>
                <a:tab pos="8911431" algn="l"/>
                <a:tab pos="9901942" algn="l"/>
                <a:tab pos="10892455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854" indent="-228580" defTabSz="106829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7337" algn="l"/>
                <a:tab pos="1977849" algn="l"/>
                <a:tab pos="2968360" algn="l"/>
                <a:tab pos="3958872" algn="l"/>
                <a:tab pos="4949384" algn="l"/>
                <a:tab pos="5939895" algn="l"/>
                <a:tab pos="6930408" algn="l"/>
                <a:tab pos="7920919" algn="l"/>
                <a:tab pos="8911431" algn="l"/>
                <a:tab pos="9901942" algn="l"/>
                <a:tab pos="10892455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023E4F-E980-4507-99C4-C132FC7A69DF}" type="slidenum">
              <a:rPr lang="en-US" altLang="ja-JP" sz="1400" b="0">
                <a:solidFill>
                  <a:srgbClr val="000000"/>
                </a:solidFill>
              </a:rPr>
              <a:pPr/>
              <a:t>22</a:t>
            </a:fld>
            <a:endParaRPr lang="en-US" altLang="ja-JP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5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4/23/15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4/23/15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4/23/15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ure_logo_wht.png"/>
          <p:cNvPicPr>
            <a:picLocks noChangeAspect="1"/>
          </p:cNvPicPr>
          <p:nvPr userDrawn="1"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2" y="75830"/>
            <a:ext cx="123924" cy="1710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32794" y="590084"/>
            <a:ext cx="8229600" cy="822960"/>
          </a:xfrm>
          <a:prstGeom prst="rect">
            <a:avLst/>
          </a:prstGeom>
        </p:spPr>
        <p:txBody>
          <a:bodyPr vert="horz" lIns="91440" anchor="t"/>
          <a:lstStyle>
            <a:lvl1pPr algn="l">
              <a:defRPr sz="2000" kern="800" spc="70">
                <a:solidFill>
                  <a:srgbClr val="0F5089"/>
                </a:solidFill>
                <a:latin typeface="HelvNeue Medium for IBM"/>
                <a:cs typeface="HelvNeue Medium for IBM"/>
              </a:defRPr>
            </a:lvl1pPr>
          </a:lstStyle>
          <a:p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17" name="Slide Number Placeholder 1"/>
          <p:cNvSpPr txBox="1">
            <a:spLocks/>
          </p:cNvSpPr>
          <p:nvPr userDrawn="1"/>
        </p:nvSpPr>
        <p:spPr>
          <a:xfrm>
            <a:off x="8544577" y="0"/>
            <a:ext cx="599423" cy="331344"/>
          </a:xfrm>
          <a:prstGeom prst="rect">
            <a:avLst/>
          </a:prstGeom>
        </p:spPr>
        <p:txBody>
          <a:bodyPr vert="horz" lIns="64008" tIns="0" rIns="182880" bIns="0" rtlCol="0" anchor="ctr"/>
          <a:lstStyle>
            <a:lvl1pPr algn="r" defTabSz="243728">
              <a:defRPr sz="1400">
                <a:solidFill>
                  <a:srgbClr val="7F7F7F"/>
                </a:solidFill>
                <a:latin typeface="Lubalin Demi for IBM"/>
                <a:ea typeface="+mn-ea"/>
                <a:cs typeface="Lubalin Demi for IBM"/>
                <a:sym typeface="Helvetica Light"/>
              </a:defRPr>
            </a:lvl1pPr>
            <a:lvl2pPr indent="95372" algn="ctr" defTabSz="243728">
              <a:defRPr sz="2100">
                <a:latin typeface="+mn-lt"/>
                <a:ea typeface="+mn-ea"/>
                <a:cs typeface="+mn-cs"/>
                <a:sym typeface="Helvetica Light"/>
              </a:defRPr>
            </a:lvl2pPr>
            <a:lvl3pPr indent="190744" algn="ctr" defTabSz="243728">
              <a:defRPr sz="2100">
                <a:latin typeface="+mn-lt"/>
                <a:ea typeface="+mn-ea"/>
                <a:cs typeface="+mn-cs"/>
                <a:sym typeface="Helvetica Light"/>
              </a:defRPr>
            </a:lvl3pPr>
            <a:lvl4pPr indent="286116" algn="ctr" defTabSz="243728">
              <a:defRPr sz="2100">
                <a:latin typeface="+mn-lt"/>
                <a:ea typeface="+mn-ea"/>
                <a:cs typeface="+mn-cs"/>
                <a:sym typeface="Helvetica Light"/>
              </a:defRPr>
            </a:lvl4pPr>
            <a:lvl5pPr indent="381487" algn="ctr" defTabSz="243728">
              <a:defRPr sz="2100">
                <a:latin typeface="+mn-lt"/>
                <a:ea typeface="+mn-ea"/>
                <a:cs typeface="+mn-cs"/>
                <a:sym typeface="Helvetica Light"/>
              </a:defRPr>
            </a:lvl5pPr>
            <a:lvl6pPr indent="476860" algn="ctr" defTabSz="243728">
              <a:defRPr sz="2100">
                <a:latin typeface="+mn-lt"/>
                <a:ea typeface="+mn-ea"/>
                <a:cs typeface="+mn-cs"/>
                <a:sym typeface="Helvetica Light"/>
              </a:defRPr>
            </a:lvl6pPr>
            <a:lvl7pPr indent="572232" algn="ctr" defTabSz="243728">
              <a:defRPr sz="2100">
                <a:latin typeface="+mn-lt"/>
                <a:ea typeface="+mn-ea"/>
                <a:cs typeface="+mn-cs"/>
                <a:sym typeface="Helvetica Light"/>
              </a:defRPr>
            </a:lvl7pPr>
            <a:lvl8pPr indent="667603" algn="ctr" defTabSz="243728">
              <a:defRPr sz="2100">
                <a:latin typeface="+mn-lt"/>
                <a:ea typeface="+mn-ea"/>
                <a:cs typeface="+mn-cs"/>
                <a:sym typeface="Helvetica Light"/>
              </a:defRPr>
            </a:lvl8pPr>
            <a:lvl9pPr indent="762976" algn="ctr" defTabSz="243728">
              <a:defRPr sz="21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590E1F35-52B6-8246-A53B-202FFDE132F5}" type="slidenum">
              <a:rPr lang="en-US" sz="1100" smtClean="0">
                <a:solidFill>
                  <a:schemeClr val="bg1">
                    <a:alpha val="90000"/>
                  </a:schemeClr>
                </a:solidFill>
                <a:latin typeface="HelvNeue Bold for IBM"/>
                <a:cs typeface="HelvNeue Bold for IBM"/>
              </a:rPr>
              <a:pPr/>
              <a:t>‹#›</a:t>
            </a:fld>
            <a:endParaRPr lang="en-US" sz="1100" dirty="0">
              <a:solidFill>
                <a:schemeClr val="bg1">
                  <a:alpha val="90000"/>
                </a:schemeClr>
              </a:solidFill>
              <a:latin typeface="HelvNeue Bold for IBM"/>
              <a:cs typeface="HelvNeue Bold for IBM"/>
            </a:endParaRPr>
          </a:p>
        </p:txBody>
      </p:sp>
    </p:spTree>
    <p:extLst>
      <p:ext uri="{BB962C8B-B14F-4D97-AF65-F5344CB8AC3E}">
        <p14:creationId xmlns:p14="http://schemas.microsoft.com/office/powerpoint/2010/main" val="310546253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bm_sp_lockup_western-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169863"/>
            <a:ext cx="10604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 flipH="1">
            <a:off x="260350" y="573088"/>
            <a:ext cx="86217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2413" y="739775"/>
            <a:ext cx="854233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zh-CN" noProof="0" dirty="0"/>
              <a:t>Click to edit Master text styles</a:t>
            </a:r>
          </a:p>
          <a:p>
            <a:pPr lvl="1"/>
            <a:r>
              <a:rPr lang="en-US" altLang="zh-CN" noProof="0" dirty="0"/>
              <a:t>Second level</a:t>
            </a:r>
          </a:p>
          <a:p>
            <a:pPr lvl="2"/>
            <a:r>
              <a:rPr lang="en-US" altLang="zh-CN" noProof="0" dirty="0"/>
              <a:t>Third level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113" y="142875"/>
            <a:ext cx="85455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zh-CN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4713336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4637"/>
            <a:ext cx="8229600" cy="672075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AAD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CE9B-6818-4D7D-8B5F-B770C3A0E5E3}" type="datetimeFigureOut">
              <a:rPr lang="zh-CN" altLang="en-US" smtClean="0"/>
              <a:t>4/23/15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CEC-96FA-485C-A838-C459FA61D62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452669"/>
            <a:ext cx="2700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 flipH="1">
            <a:off x="6444000" y="452669"/>
            <a:ext cx="2700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InfoQ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6" y="6309320"/>
            <a:ext cx="864095" cy="5760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499992" y="6309320"/>
            <a:ext cx="4464496" cy="480053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rmAutofit/>
          </a:bodyPr>
          <a:lstStyle/>
          <a:p>
            <a:pPr marL="0" marR="0" indent="0" algn="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200" b="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QClub Docker</a:t>
            </a:r>
            <a:r>
              <a:rPr lang="zh-CN" altLang="en-US" sz="1200" b="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专场：聚焦国内</a:t>
            </a:r>
            <a:r>
              <a:rPr lang="en-US" altLang="zh-CN" sz="1200" b="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Docker</a:t>
            </a:r>
            <a:r>
              <a:rPr lang="zh-CN" altLang="en-US" sz="1200" b="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创业与企业实践</a:t>
            </a:r>
          </a:p>
        </p:txBody>
      </p:sp>
    </p:spTree>
    <p:extLst>
      <p:ext uri="{BB962C8B-B14F-4D97-AF65-F5344CB8AC3E}">
        <p14:creationId xmlns:p14="http://schemas.microsoft.com/office/powerpoint/2010/main" val="25804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8C42-C07D-B745-AB5E-E43FB52A65C3}" type="datetimeFigureOut">
              <a:rPr kumimoji="1" lang="zh-CN" altLang="en-US" smtClean="0"/>
              <a:pPr/>
              <a:t>4/23/15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  <p:sldLayoutId id="2147483677" r:id="rId5"/>
    <p:sldLayoutId id="2147483678" r:id="rId6"/>
    <p:sldLayoutId id="214748367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hyperlink" Target="http://e.weibo.com/infoqchina" TargetMode="External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nfoq.com/cn" TargetMode="Externa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631" y="356300"/>
            <a:ext cx="8229600" cy="1096511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Calibri" pitchFamily="34" charset="0"/>
              </a:rPr>
              <a:t>企业应用从部署到运维需要考虑很</a:t>
            </a:r>
            <a:r>
              <a:rPr lang="zh-CN" altLang="en-US" sz="2400" dirty="0">
                <a:latin typeface="Calibri" pitchFamily="34" charset="0"/>
              </a:rPr>
              <a:t>多因素</a:t>
            </a:r>
            <a:br>
              <a:rPr lang="zh-CN" altLang="en-US" sz="2400" dirty="0">
                <a:latin typeface="Calibri" pitchFamily="34" charset="0"/>
              </a:rPr>
            </a:br>
            <a:r>
              <a:rPr lang="zh-CN" altLang="en-US" sz="1600" dirty="0">
                <a:latin typeface="Calibri" pitchFamily="34" charset="0"/>
              </a:rPr>
              <a:t>物理资源分配、部署、监控、安全、更新升级</a:t>
            </a:r>
            <a:r>
              <a:rPr lang="en-US" altLang="zh-CN" sz="1600" dirty="0" smtClean="0">
                <a:latin typeface="Calibri" pitchFamily="34" charset="0"/>
              </a:rPr>
              <a:t>…</a:t>
            </a:r>
            <a:endParaRPr kumimoji="1" lang="zh-CN" altLang="en-US" sz="1600" dirty="0"/>
          </a:p>
        </p:txBody>
      </p:sp>
      <p:pic>
        <p:nvPicPr>
          <p:cNvPr id="4" name="Picture 2" descr="2013-10-31_22-14-59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03" y="1538662"/>
            <a:ext cx="8516471" cy="473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5442" y="705225"/>
            <a:ext cx="7083752" cy="7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endParaRPr lang="en-US" altLang="zh-CN" sz="1400" dirty="0">
              <a:latin typeface="Calibri" pitchFamily="34" charset="0"/>
            </a:endParaRPr>
          </a:p>
        </p:txBody>
      </p:sp>
      <p:sp>
        <p:nvSpPr>
          <p:cNvPr id="6" name="Rounded Rectangle 3"/>
          <p:cNvSpPr/>
          <p:nvPr/>
        </p:nvSpPr>
        <p:spPr>
          <a:xfrm>
            <a:off x="3033678" y="5534026"/>
            <a:ext cx="2987675" cy="401637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Isn’t there a better way?</a:t>
            </a:r>
          </a:p>
        </p:txBody>
      </p:sp>
    </p:spTree>
    <p:extLst>
      <p:ext uri="{BB962C8B-B14F-4D97-AF65-F5344CB8AC3E}">
        <p14:creationId xmlns:p14="http://schemas.microsoft.com/office/powerpoint/2010/main" val="48014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1789" y="274638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en-US" sz="2800" dirty="0" smtClean="0"/>
              <a:t>面向企业应用的云平台</a:t>
            </a:r>
            <a:r>
              <a:rPr kumimoji="1" lang="zh-CN" altLang="en-US" sz="2800" dirty="0" smtClean="0"/>
              <a:t>中容器服务设计要点（</a:t>
            </a:r>
            <a:r>
              <a:rPr kumimoji="1" lang="en-US" altLang="zh-CN" sz="2800" dirty="0" smtClean="0"/>
              <a:t>1</a:t>
            </a:r>
            <a:r>
              <a:rPr kumimoji="1" lang="zh-CN" altLang="en-US" sz="2800" dirty="0" smtClean="0"/>
              <a:t>）</a:t>
            </a:r>
            <a:endParaRPr kumimoji="1" lang="zh-CN" altLang="en-US" sz="2800" dirty="0"/>
          </a:p>
        </p:txBody>
      </p:sp>
      <p:sp>
        <p:nvSpPr>
          <p:cNvPr id="4" name="文本占位符 2"/>
          <p:cNvSpPr txBox="1">
            <a:spLocks/>
          </p:cNvSpPr>
          <p:nvPr/>
        </p:nvSpPr>
        <p:spPr>
          <a:xfrm>
            <a:off x="909544" y="1849159"/>
            <a:ext cx="7502338" cy="4381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>
                <a:latin typeface="Arial" charset="0"/>
                <a:cs typeface="Arial" charset="0"/>
              </a:rPr>
              <a:t>Container Hub</a:t>
            </a:r>
          </a:p>
          <a:p>
            <a:pPr lvl="1"/>
            <a:r>
              <a:rPr lang="zh-CN" altLang="en-US" sz="1800" dirty="0" smtClean="0">
                <a:latin typeface="Arial" charset="0"/>
                <a:ea typeface="Arial" charset="0"/>
                <a:cs typeface="Arial" charset="0"/>
              </a:rPr>
              <a:t>支持私有以及公有</a:t>
            </a:r>
            <a:r>
              <a:rPr lang="en-US" altLang="zh-CN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 err="1" smtClean="0">
                <a:latin typeface="Arial" charset="0"/>
                <a:ea typeface="Arial" charset="0"/>
                <a:cs typeface="Arial" charset="0"/>
              </a:rPr>
              <a:t>Docker</a:t>
            </a:r>
            <a:r>
              <a:rPr lang="en-US" altLang="zh-CN" sz="1800" dirty="0" smtClean="0">
                <a:latin typeface="Arial" charset="0"/>
                <a:ea typeface="Arial" charset="0"/>
                <a:cs typeface="Arial" charset="0"/>
              </a:rPr>
              <a:t> Registry</a:t>
            </a:r>
          </a:p>
          <a:p>
            <a:pPr lvl="1"/>
            <a:r>
              <a:rPr lang="zh-CN" altLang="en-US" sz="1800" dirty="0" smtClean="0">
                <a:latin typeface="Arial" charset="0"/>
                <a:ea typeface="Arial" charset="0"/>
                <a:cs typeface="Arial" charset="0"/>
              </a:rPr>
              <a:t>提供针对企业应用的镜像</a:t>
            </a:r>
            <a:endParaRPr lang="en-US" altLang="zh-CN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zh-CN" altLang="en-US" sz="1800" dirty="0" smtClean="0">
                <a:latin typeface="Arial" charset="0"/>
                <a:cs typeface="Arial" charset="0"/>
              </a:rPr>
              <a:t>完整的生命周期管理</a:t>
            </a:r>
            <a:endParaRPr lang="en-US" altLang="zh-CN" sz="1800" dirty="0" smtClean="0">
              <a:latin typeface="Arial" charset="0"/>
              <a:cs typeface="Arial" charset="0"/>
            </a:endParaRPr>
          </a:p>
          <a:p>
            <a:pPr lvl="1"/>
            <a:r>
              <a:rPr lang="zh-CN" altLang="en-US" sz="1800" dirty="0" smtClean="0">
                <a:latin typeface="Arial" charset="0"/>
                <a:ea typeface="Arial" charset="0"/>
                <a:cs typeface="Arial" charset="0"/>
              </a:rPr>
              <a:t>单个容器</a:t>
            </a:r>
            <a:endParaRPr lang="en-US" altLang="zh-CN" sz="1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zh-CN" altLang="en-US" sz="1800" dirty="0" smtClean="0">
                <a:latin typeface="Arial" charset="0"/>
                <a:ea typeface="Arial" charset="0"/>
                <a:cs typeface="Arial" charset="0"/>
              </a:rPr>
              <a:t>多个容器构成的组合应用</a:t>
            </a:r>
            <a:endParaRPr lang="en-US" altLang="zh-CN" sz="1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zh-CN" altLang="en-US" sz="1800" dirty="0" smtClean="0">
                <a:latin typeface="Arial" charset="0"/>
                <a:ea typeface="Arial" charset="0"/>
                <a:cs typeface="Arial" charset="0"/>
              </a:rPr>
              <a:t>容器运行时环境</a:t>
            </a:r>
            <a:endParaRPr lang="en-US" altLang="zh-CN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zh-CN" altLang="en-US" sz="1800" dirty="0" smtClean="0">
                <a:latin typeface="Arial" charset="0"/>
                <a:cs typeface="Arial" charset="0"/>
              </a:rPr>
              <a:t>容器服务</a:t>
            </a:r>
            <a:endParaRPr lang="en-US" altLang="zh-CN" sz="1800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zh-CN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sz="1800" dirty="0" smtClean="0">
                <a:latin typeface="Arial" charset="0"/>
                <a:ea typeface="Arial" charset="0"/>
                <a:cs typeface="Arial" charset="0"/>
              </a:rPr>
              <a:t>提供单租户以及多租户选择</a:t>
            </a:r>
            <a:endParaRPr lang="en-US" altLang="zh-CN" sz="1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zh-CN" altLang="en-US" sz="1800" dirty="0" smtClean="0">
                <a:latin typeface="Arial" charset="0"/>
                <a:ea typeface="Arial" charset="0"/>
                <a:cs typeface="Arial" charset="0"/>
              </a:rPr>
              <a:t>基于物理机</a:t>
            </a:r>
            <a:endParaRPr lang="en-US" altLang="zh-CN" sz="1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zh-CN" altLang="en-US" sz="1800" dirty="0" smtClean="0">
                <a:latin typeface="Arial" charset="0"/>
                <a:ea typeface="Arial" charset="0"/>
                <a:cs typeface="Arial" charset="0"/>
              </a:rPr>
              <a:t>支持单主机多容器以及多主机多容器模式</a:t>
            </a:r>
            <a:endParaRPr lang="en-US" altLang="zh-CN" sz="1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zh-CN" altLang="en-US" sz="1800" dirty="0" smtClean="0">
                <a:latin typeface="Arial" charset="0"/>
                <a:ea typeface="Arial" charset="0"/>
                <a:cs typeface="Arial" charset="0"/>
              </a:rPr>
              <a:t>基于策略的资源管理</a:t>
            </a:r>
            <a:r>
              <a:rPr lang="en-US" altLang="zh-CN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sz="1800" dirty="0" smtClean="0">
                <a:latin typeface="Arial" charset="0"/>
                <a:ea typeface="Arial" charset="0"/>
                <a:cs typeface="Arial" charset="0"/>
              </a:rPr>
              <a:t>包括</a:t>
            </a:r>
            <a:r>
              <a:rPr lang="en-US" altLang="zh-CN" sz="1800" dirty="0" smtClean="0">
                <a:latin typeface="Arial" charset="0"/>
                <a:ea typeface="Arial" charset="0"/>
                <a:cs typeface="Arial" charset="0"/>
              </a:rPr>
              <a:t> placement, cleanup, movement </a:t>
            </a:r>
          </a:p>
        </p:txBody>
      </p:sp>
    </p:spTree>
    <p:extLst>
      <p:ext uri="{BB962C8B-B14F-4D97-AF65-F5344CB8AC3E}">
        <p14:creationId xmlns:p14="http://schemas.microsoft.com/office/powerpoint/2010/main" val="27318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zh-CN" altLang="en-US" sz="2800" dirty="0"/>
              <a:t>面向企业应用的云平台中容器服务设计要点</a:t>
            </a:r>
            <a:r>
              <a:rPr kumimoji="1" lang="zh-CN" altLang="en-US" sz="2800" dirty="0" smtClean="0"/>
              <a:t>（</a:t>
            </a:r>
            <a:r>
              <a:rPr kumimoji="1" lang="en-US" altLang="zh-CN" sz="2800" dirty="0" smtClean="0"/>
              <a:t>2</a:t>
            </a:r>
            <a:r>
              <a:rPr kumimoji="1" lang="zh-CN" altLang="en-US" sz="2800" dirty="0" smtClean="0"/>
              <a:t>）</a:t>
            </a:r>
            <a:endParaRPr kumimoji="1"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15460"/>
            <a:ext cx="8229600" cy="3838388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latin typeface="Arial" charset="0"/>
                <a:cs typeface="Arial" charset="0"/>
              </a:rPr>
              <a:t>网络</a:t>
            </a:r>
            <a:endParaRPr lang="en-US" altLang="zh-CN" sz="1800" dirty="0">
              <a:latin typeface="Arial" charset="0"/>
              <a:cs typeface="Arial" charset="0"/>
            </a:endParaRPr>
          </a:p>
          <a:p>
            <a:pPr lvl="1"/>
            <a:r>
              <a:rPr lang="en-US" altLang="zh-CN" sz="1600" dirty="0"/>
              <a:t>container-as-an-IP-host </a:t>
            </a:r>
            <a:endParaRPr lang="en-US" altLang="zh-CN" sz="18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zh-CN" altLang="en-US" sz="1800" dirty="0">
                <a:latin typeface="Arial" charset="0"/>
                <a:ea typeface="Arial" charset="0"/>
                <a:cs typeface="Arial" charset="0"/>
              </a:rPr>
              <a:t>支持容器组间的</a:t>
            </a:r>
            <a:r>
              <a:rPr lang="en-US" altLang="zh-CN" sz="1800" dirty="0">
                <a:latin typeface="Arial" charset="0"/>
                <a:ea typeface="Arial" charset="0"/>
                <a:cs typeface="Arial" charset="0"/>
              </a:rPr>
              <a:t>private overlay network</a:t>
            </a:r>
          </a:p>
          <a:p>
            <a:pPr lvl="1"/>
            <a:r>
              <a:rPr lang="zh-CN" altLang="en-US" sz="1800" dirty="0">
                <a:latin typeface="Arial" charset="0"/>
                <a:ea typeface="Arial" charset="0"/>
                <a:cs typeface="Arial" charset="0"/>
              </a:rPr>
              <a:t>租户网络使用子网和安全组进行细粒度连接控制</a:t>
            </a:r>
            <a:endParaRPr lang="en-US" altLang="zh-CN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zh-CN" altLang="en-US" sz="1800" dirty="0">
                <a:latin typeface="Arial" charset="0"/>
                <a:cs typeface="Arial" charset="0"/>
              </a:rPr>
              <a:t>存储</a:t>
            </a:r>
            <a:endParaRPr lang="en-US" altLang="zh-CN" sz="1800" dirty="0">
              <a:latin typeface="Arial" charset="0"/>
              <a:cs typeface="Arial" charset="0"/>
            </a:endParaRPr>
          </a:p>
          <a:p>
            <a:pPr lvl="1"/>
            <a:r>
              <a:rPr lang="zh-CN" altLang="en-US" sz="1800" dirty="0">
                <a:latin typeface="Arial" charset="0"/>
                <a:ea typeface="Arial" charset="0"/>
                <a:cs typeface="Arial" charset="0"/>
              </a:rPr>
              <a:t>支持容器在主机间移动时保持核心文件系统</a:t>
            </a:r>
            <a:endParaRPr lang="en-US" altLang="zh-CN" sz="18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zh-CN" altLang="en-US" sz="1800" dirty="0">
                <a:latin typeface="Arial" charset="0"/>
                <a:ea typeface="Arial" charset="0"/>
                <a:cs typeface="Arial" charset="0"/>
              </a:rPr>
              <a:t>支持持久，非脆性的卷挂载 （</a:t>
            </a:r>
            <a:r>
              <a:rPr lang="en-US" altLang="zh-CN" sz="1800" dirty="0">
                <a:latin typeface="Arial" charset="0"/>
                <a:ea typeface="Arial" charset="0"/>
                <a:cs typeface="Arial" charset="0"/>
              </a:rPr>
              <a:t>persistent non-brittle volume attach </a:t>
            </a:r>
            <a:r>
              <a:rPr lang="zh-CN" altLang="en-US" sz="1800" dirty="0">
                <a:latin typeface="Arial" charset="0"/>
                <a:ea typeface="Arial" charset="0"/>
                <a:cs typeface="Arial" charset="0"/>
              </a:rPr>
              <a:t>）</a:t>
            </a:r>
            <a:endParaRPr lang="en-US" altLang="zh-CN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zh-CN" altLang="en-US" sz="1800" dirty="0">
                <a:latin typeface="Arial" charset="0"/>
                <a:cs typeface="Arial" charset="0"/>
              </a:rPr>
              <a:t>更多企业特性</a:t>
            </a:r>
            <a:endParaRPr lang="en-US" altLang="zh-CN" sz="1800" dirty="0">
              <a:latin typeface="Arial" charset="0"/>
              <a:cs typeface="Arial" charset="0"/>
            </a:endParaRPr>
          </a:p>
          <a:p>
            <a:pPr lvl="1"/>
            <a:r>
              <a:rPr lang="zh-CN" altLang="en-US" sz="1800" dirty="0">
                <a:latin typeface="Arial" charset="0"/>
                <a:ea typeface="Arial" charset="0"/>
                <a:cs typeface="Arial" charset="0"/>
              </a:rPr>
              <a:t>安全性， 性能 ， 可用性，可见性， </a:t>
            </a:r>
            <a:r>
              <a:rPr lang="zh-CN" alt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sz="1800" dirty="0">
                <a:latin typeface="Arial" charset="0"/>
                <a:ea typeface="Arial" charset="0"/>
                <a:cs typeface="Arial" charset="0"/>
              </a:rPr>
              <a:t>企业内容</a:t>
            </a:r>
            <a:endParaRPr lang="en-US" altLang="zh-CN" sz="18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zh-CN" sz="1800" dirty="0">
                <a:latin typeface="Arial" charset="0"/>
                <a:ea typeface="Arial" charset="0"/>
                <a:cs typeface="Arial" charset="0"/>
              </a:rPr>
              <a:t>CI/CD 工具集成</a:t>
            </a:r>
          </a:p>
          <a:p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与现有</a:t>
            </a:r>
            <a:r>
              <a:rPr lang="en-US" altLang="zh-CN" sz="2000" dirty="0" err="1">
                <a:latin typeface="Arial" charset="0"/>
                <a:ea typeface="Arial" charset="0"/>
                <a:cs typeface="Arial" charset="0"/>
              </a:rPr>
              <a:t>IaaS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zh-CN" sz="2000" dirty="0" err="1">
                <a:latin typeface="Arial" charset="0"/>
                <a:ea typeface="Arial" charset="0"/>
                <a:cs typeface="Arial" charset="0"/>
              </a:rPr>
              <a:t>PaaS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平台以及传统系统的集成</a:t>
            </a:r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2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200" dirty="0" smtClean="0"/>
              <a:t>基于</a:t>
            </a:r>
            <a:r>
              <a:rPr kumimoji="1" lang="en-US" altLang="zh-CN" sz="3200" dirty="0" err="1" smtClean="0"/>
              <a:t>Docker</a:t>
            </a:r>
            <a:r>
              <a:rPr kumimoji="1" lang="zh-CN" altLang="en-US" sz="3200" dirty="0" smtClean="0"/>
              <a:t>的容器服务参考架构</a:t>
            </a:r>
            <a:endParaRPr kumimoji="1"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7581"/>
            <a:ext cx="8499132" cy="440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70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926" y="31021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en-US" sz="2400" dirty="0" err="1" smtClean="0">
                <a:solidFill>
                  <a:srgbClr val="000000"/>
                </a:solidFill>
              </a:rPr>
              <a:t>使用OpenStack</a:t>
            </a:r>
            <a:r>
              <a:rPr kumimoji="1" lang="en-US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en-US" sz="2400" dirty="0" err="1" smtClean="0">
                <a:solidFill>
                  <a:srgbClr val="000000"/>
                </a:solidFill>
              </a:rPr>
              <a:t>Docker</a:t>
            </a:r>
            <a:r>
              <a:rPr kumimoji="1" lang="en-US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en-US" sz="2400" dirty="0" err="1" smtClean="0">
                <a:solidFill>
                  <a:srgbClr val="000000"/>
                </a:solidFill>
              </a:rPr>
              <a:t>driver部署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和管理</a:t>
            </a:r>
            <a:r>
              <a:rPr kumimoji="1" lang="en-US" altLang="zh-CN" sz="2400" dirty="0" err="1" smtClean="0">
                <a:solidFill>
                  <a:srgbClr val="000000"/>
                </a:solidFill>
              </a:rPr>
              <a:t>Docker</a:t>
            </a:r>
            <a:r>
              <a:rPr kumimoji="1" lang="en-US" altLang="en-US" sz="2400" dirty="0" err="1" smtClean="0">
                <a:solidFill>
                  <a:srgbClr val="000000"/>
                </a:solidFill>
              </a:rPr>
              <a:t>容器（演化中</a:t>
            </a:r>
            <a:r>
              <a:rPr kumimoji="1" lang="en-US" altLang="en-US" sz="2400" dirty="0" smtClean="0">
                <a:solidFill>
                  <a:srgbClr val="000000"/>
                </a:solidFill>
              </a:rPr>
              <a:t>）</a:t>
            </a:r>
            <a:endParaRPr kumimoji="1" lang="zh-CN" altLang="en-US" sz="2400" dirty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75" y="2051094"/>
            <a:ext cx="7027434" cy="398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187981" y="6214906"/>
            <a:ext cx="5691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 smtClean="0"/>
              <a:t>Docker</a:t>
            </a:r>
            <a:r>
              <a:rPr kumimoji="1" lang="en-US" altLang="zh-CN" sz="2000" dirty="0" smtClean="0"/>
              <a:t> S</a:t>
            </a:r>
            <a:r>
              <a:rPr kumimoji="1" lang="en-US" altLang="zh-CN" sz="2000" dirty="0"/>
              <a:t>warm /  </a:t>
            </a:r>
            <a:r>
              <a:rPr kumimoji="1" lang="en-US" altLang="zh-CN" sz="2000" dirty="0" err="1"/>
              <a:t>kubernetes</a:t>
            </a:r>
            <a:r>
              <a:rPr kumimoji="1" lang="en-US" altLang="zh-CN" sz="2000" dirty="0"/>
              <a:t> </a:t>
            </a:r>
            <a:r>
              <a:rPr kumimoji="1" lang="zh-CN" altLang="en-US" sz="2000" dirty="0" smtClean="0"/>
              <a:t>的使用在验证中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9538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 err="1" smtClean="0"/>
              <a:t>Docker</a:t>
            </a:r>
            <a:r>
              <a:rPr kumimoji="1" lang="zh-CN" altLang="en-US" sz="3200" dirty="0" smtClean="0"/>
              <a:t>容器的监控</a:t>
            </a:r>
            <a:endParaRPr kumimoji="1"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6" y="1920774"/>
            <a:ext cx="8328291" cy="435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420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2800" dirty="0" smtClean="0"/>
              <a:t>集成的</a:t>
            </a:r>
            <a:r>
              <a:rPr kumimoji="1" lang="en-US" altLang="zh-CN" sz="2800" dirty="0" smtClean="0"/>
              <a:t>CI/CD</a:t>
            </a:r>
            <a:r>
              <a:rPr kumimoji="1" lang="zh-CN" altLang="en-US" sz="2800" dirty="0" smtClean="0"/>
              <a:t>用于混合云环境</a:t>
            </a:r>
            <a:r>
              <a:rPr kumimoji="1" lang="en-US" altLang="zh-CN" sz="2800" dirty="0" err="1" smtClean="0"/>
              <a:t>Docker</a:t>
            </a:r>
            <a:r>
              <a:rPr kumimoji="1" lang="zh-CN" altLang="en-US" sz="2800" dirty="0" smtClean="0"/>
              <a:t>应用的发布</a:t>
            </a:r>
            <a:endParaRPr kumimoji="1" lang="zh-CN" altLang="en-US" sz="2800" dirty="0"/>
          </a:p>
        </p:txBody>
      </p:sp>
      <p:cxnSp>
        <p:nvCxnSpPr>
          <p:cNvPr id="4" name="Straight Connector 4"/>
          <p:cNvCxnSpPr>
            <a:cxnSpLocks noChangeShapeType="1"/>
          </p:cNvCxnSpPr>
          <p:nvPr/>
        </p:nvCxnSpPr>
        <p:spPr bwMode="auto">
          <a:xfrm>
            <a:off x="844144" y="4353813"/>
            <a:ext cx="7936616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42" b="10002"/>
          <a:stretch>
            <a:fillRect/>
          </a:stretch>
        </p:blipFill>
        <p:spPr bwMode="auto">
          <a:xfrm>
            <a:off x="2567016" y="2085952"/>
            <a:ext cx="3660550" cy="236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 rot="16200000">
            <a:off x="248043" y="3052408"/>
            <a:ext cx="1357717" cy="23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9pPr>
          </a:lstStyle>
          <a:p>
            <a:pPr algn="ctr"/>
            <a:r>
              <a:rPr kumimoji="0" lang="en-US" altLang="zh-CN" sz="1100">
                <a:cs typeface="宋体" charset="0"/>
              </a:rPr>
              <a:t>Off-Prem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 rot="16200000">
            <a:off x="248044" y="5085867"/>
            <a:ext cx="1357719" cy="23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9pPr>
          </a:lstStyle>
          <a:p>
            <a:pPr algn="ctr"/>
            <a:r>
              <a:rPr kumimoji="0" lang="en-US" altLang="zh-CN" sz="1100">
                <a:cs typeface="宋体" charset="0"/>
              </a:rPr>
              <a:t>On-Prem</a:t>
            </a:r>
          </a:p>
        </p:txBody>
      </p:sp>
      <p:cxnSp>
        <p:nvCxnSpPr>
          <p:cNvPr id="8" name="Straight Arrow Connector 9"/>
          <p:cNvCxnSpPr>
            <a:cxnSpLocks noChangeShapeType="1"/>
            <a:stCxn id="10" idx="4"/>
          </p:cNvCxnSpPr>
          <p:nvPr/>
        </p:nvCxnSpPr>
        <p:spPr bwMode="auto">
          <a:xfrm flipV="1">
            <a:off x="1868951" y="2968318"/>
            <a:ext cx="838708" cy="114721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1235935" y="2733911"/>
            <a:ext cx="633016" cy="698255"/>
            <a:chOff x="1251110" y="2179776"/>
            <a:chExt cx="635033" cy="663410"/>
          </a:xfrm>
        </p:grpSpPr>
        <p:sp>
          <p:nvSpPr>
            <p:cNvPr id="10" name="Can 3"/>
            <p:cNvSpPr>
              <a:spLocks noChangeArrowheads="1"/>
            </p:cNvSpPr>
            <p:nvPr/>
          </p:nvSpPr>
          <p:spPr bwMode="auto">
            <a:xfrm>
              <a:off x="1251110" y="2179776"/>
              <a:ext cx="635033" cy="663410"/>
            </a:xfrm>
            <a:prstGeom prst="can">
              <a:avLst>
                <a:gd name="adj" fmla="val 27984"/>
              </a:avLst>
            </a:prstGeom>
            <a:gradFill rotWithShape="1">
              <a:gsLst>
                <a:gs pos="0">
                  <a:srgbClr val="A8A8EA"/>
                </a:gs>
                <a:gs pos="35001">
                  <a:srgbClr val="C3C3EF"/>
                </a:gs>
                <a:gs pos="100000">
                  <a:srgbClr val="E8E8FA"/>
                </a:gs>
              </a:gsLst>
              <a:lin ang="16200000" scaled="1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srgbClr val="000000"/>
                </a:solidFill>
                <a:latin typeface="Helvetica Light" charset="0"/>
                <a:cs typeface="Helvetica Light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865" y="2458412"/>
              <a:ext cx="504834" cy="21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2451488" y="3905932"/>
            <a:ext cx="2163824" cy="466088"/>
            <a:chOff x="3128525" y="3640046"/>
            <a:chExt cx="2169735" cy="442436"/>
          </a:xfrm>
        </p:grpSpPr>
        <p:sp>
          <p:nvSpPr>
            <p:cNvPr id="13" name="Can 20"/>
            <p:cNvSpPr>
              <a:spLocks noChangeArrowheads="1"/>
            </p:cNvSpPr>
            <p:nvPr/>
          </p:nvSpPr>
          <p:spPr bwMode="auto">
            <a:xfrm>
              <a:off x="3128525" y="3640046"/>
              <a:ext cx="2169735" cy="435186"/>
            </a:xfrm>
            <a:prstGeom prst="can">
              <a:avLst>
                <a:gd name="adj" fmla="val 23630"/>
              </a:avLst>
            </a:prstGeom>
            <a:gradFill rotWithShape="1">
              <a:gsLst>
                <a:gs pos="0">
                  <a:srgbClr val="A8A8EA"/>
                </a:gs>
                <a:gs pos="35001">
                  <a:srgbClr val="C3C3EF"/>
                </a:gs>
                <a:gs pos="100000">
                  <a:srgbClr val="E8E8FA"/>
                </a:gs>
              </a:gsLst>
              <a:lin ang="16200000" scaled="1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srgbClr val="000000"/>
                </a:solidFill>
                <a:latin typeface="Helvetica Light" charset="0"/>
                <a:cs typeface="Helvetica Light" charset="0"/>
              </a:endParaRPr>
            </a:p>
          </p:txBody>
        </p:sp>
        <p:sp>
          <p:nvSpPr>
            <p:cNvPr id="14" name="TextBox 23"/>
            <p:cNvSpPr txBox="1"/>
            <p:nvPr/>
          </p:nvSpPr>
          <p:spPr>
            <a:xfrm>
              <a:off x="3725342" y="3733778"/>
              <a:ext cx="1562877" cy="3487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Image Registry</a:t>
              </a:r>
            </a:p>
          </p:txBody>
        </p:sp>
      </p:grpSp>
      <p:pic>
        <p:nvPicPr>
          <p:cNvPr id="15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83" y="3582790"/>
            <a:ext cx="4571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83" y="3582790"/>
            <a:ext cx="4571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83" y="3582790"/>
            <a:ext cx="4571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83" y="3582790"/>
            <a:ext cx="4571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icture 30"/>
          <p:cNvSpPr>
            <a:spLocks noChangeAspect="1"/>
          </p:cNvSpPr>
          <p:nvPr/>
        </p:nvSpPr>
        <p:spPr bwMode="auto">
          <a:xfrm>
            <a:off x="3902283" y="3582790"/>
            <a:ext cx="4571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16" tIns="24108" rIns="48216" bIns="24108"/>
          <a:lstStyle/>
          <a:p>
            <a:endParaRPr lang="zh-CN" altLang="en-US"/>
          </a:p>
        </p:txBody>
      </p:sp>
      <p:sp>
        <p:nvSpPr>
          <p:cNvPr id="20" name="Picture 31"/>
          <p:cNvSpPr>
            <a:spLocks noChangeAspect="1"/>
          </p:cNvSpPr>
          <p:nvPr/>
        </p:nvSpPr>
        <p:spPr bwMode="auto">
          <a:xfrm>
            <a:off x="3902283" y="3582790"/>
            <a:ext cx="4571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16" tIns="24108" rIns="48216" bIns="24108"/>
          <a:lstStyle/>
          <a:p>
            <a:endParaRPr lang="zh-CN" altLang="en-US"/>
          </a:p>
        </p:txBody>
      </p:sp>
      <p:sp>
        <p:nvSpPr>
          <p:cNvPr id="21" name="Picture 32"/>
          <p:cNvSpPr>
            <a:spLocks noChangeAspect="1"/>
          </p:cNvSpPr>
          <p:nvPr/>
        </p:nvSpPr>
        <p:spPr bwMode="auto">
          <a:xfrm>
            <a:off x="3902283" y="3582790"/>
            <a:ext cx="4571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16" tIns="24108" rIns="48216" bIns="24108"/>
          <a:lstStyle/>
          <a:p>
            <a:endParaRPr lang="zh-CN" altLang="en-US"/>
          </a:p>
        </p:txBody>
      </p:sp>
      <p:pic>
        <p:nvPicPr>
          <p:cNvPr id="22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91" y="2729725"/>
            <a:ext cx="1442354" cy="104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38"/>
          <p:cNvCxnSpPr>
            <a:cxnSpLocks noChangeShapeType="1"/>
          </p:cNvCxnSpPr>
          <p:nvPr/>
        </p:nvCxnSpPr>
        <p:spPr bwMode="auto">
          <a:xfrm>
            <a:off x="4868364" y="3102263"/>
            <a:ext cx="1336119" cy="33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44"/>
          <p:cNvCxnSpPr>
            <a:cxnSpLocks noChangeShapeType="1"/>
          </p:cNvCxnSpPr>
          <p:nvPr/>
        </p:nvCxnSpPr>
        <p:spPr bwMode="auto">
          <a:xfrm>
            <a:off x="2999827" y="3252950"/>
            <a:ext cx="8900" cy="907496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ounded Rectangle 46"/>
          <p:cNvSpPr>
            <a:spLocks noChangeArrowheads="1"/>
          </p:cNvSpPr>
          <p:nvPr/>
        </p:nvSpPr>
        <p:spPr bwMode="auto">
          <a:xfrm>
            <a:off x="1449410" y="4773229"/>
            <a:ext cx="2390775" cy="42906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5959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68573" tIns="34287" rIns="68573" bIns="34287" anchor="ctr"/>
          <a:lstStyle/>
          <a:p>
            <a:pPr algn="ctr">
              <a:defRPr/>
            </a:pPr>
            <a:r>
              <a:rPr lang="en-US" sz="1100" dirty="0" err="1">
                <a:solidFill>
                  <a:schemeClr val="bg1"/>
                </a:solidFill>
              </a:rPr>
              <a:t>UrbanCode</a:t>
            </a:r>
            <a:r>
              <a:rPr lang="en-US" sz="1100" dirty="0">
                <a:solidFill>
                  <a:schemeClr val="bg1"/>
                </a:solidFill>
              </a:rPr>
              <a:t> Deploy</a:t>
            </a:r>
          </a:p>
        </p:txBody>
      </p:sp>
      <p:cxnSp>
        <p:nvCxnSpPr>
          <p:cNvPr id="26" name="Elbow Connector 48"/>
          <p:cNvCxnSpPr>
            <a:cxnSpLocks noChangeShapeType="1"/>
            <a:stCxn id="13" idx="3"/>
            <a:endCxn id="25" idx="0"/>
          </p:cNvCxnSpPr>
          <p:nvPr/>
        </p:nvCxnSpPr>
        <p:spPr bwMode="auto">
          <a:xfrm rot="5400000">
            <a:off x="2884676" y="4124504"/>
            <a:ext cx="408847" cy="88860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2"/>
            </a:solidFill>
            <a:prstDash val="dash"/>
            <a:miter lim="800000"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" name="Group 49"/>
          <p:cNvGrpSpPr>
            <a:grpSpLocks/>
          </p:cNvGrpSpPr>
          <p:nvPr/>
        </p:nvGrpSpPr>
        <p:grpSpPr bwMode="auto">
          <a:xfrm>
            <a:off x="5692964" y="4602448"/>
            <a:ext cx="1747747" cy="1418845"/>
            <a:chOff x="6823965" y="4151724"/>
            <a:chExt cx="1754371" cy="1345379"/>
          </a:xfrm>
        </p:grpSpPr>
        <p:pic>
          <p:nvPicPr>
            <p:cNvPr id="28" name="Picture 72" descr="blu-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416" y="4151724"/>
              <a:ext cx="1520707" cy="1345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3" descr="traditional-dat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3965" y="4588040"/>
              <a:ext cx="1754371" cy="816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30"/>
            <p:cNvSpPr txBox="1">
              <a:spLocks noChangeArrowheads="1"/>
            </p:cNvSpPr>
            <p:nvPr/>
          </p:nvSpPr>
          <p:spPr bwMode="auto">
            <a:xfrm>
              <a:off x="6947451" y="4250130"/>
              <a:ext cx="1421713" cy="34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  <a:sym typeface="Helvetica Light" charset="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5pPr>
              <a:lvl6pPr marL="2514600" indent="-228600" defTabSz="58420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6pPr>
              <a:lvl7pPr marL="2971800" indent="-228600" defTabSz="58420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7pPr>
              <a:lvl8pPr marL="3429000" indent="-228600" defTabSz="58420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8pPr>
              <a:lvl9pPr marL="3886200" indent="-228600" defTabSz="58420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9pPr>
            </a:lstStyle>
            <a:p>
              <a:pPr algn="ctr"/>
              <a:r>
                <a:rPr kumimoji="0" lang="en-US" altLang="zh-CN" sz="1100"/>
                <a:t>PROD</a:t>
              </a:r>
            </a:p>
          </p:txBody>
        </p:sp>
      </p:grpSp>
      <p:grpSp>
        <p:nvGrpSpPr>
          <p:cNvPr id="31" name="Group 53"/>
          <p:cNvGrpSpPr>
            <a:grpSpLocks/>
          </p:cNvGrpSpPr>
          <p:nvPr/>
        </p:nvGrpSpPr>
        <p:grpSpPr bwMode="auto">
          <a:xfrm>
            <a:off x="4227938" y="4602448"/>
            <a:ext cx="1748859" cy="1418845"/>
            <a:chOff x="6823965" y="4151724"/>
            <a:chExt cx="1754371" cy="1345379"/>
          </a:xfrm>
        </p:grpSpPr>
        <p:pic>
          <p:nvPicPr>
            <p:cNvPr id="32" name="Picture 72" descr="blu-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416" y="4151724"/>
              <a:ext cx="1520707" cy="1345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3" descr="traditional-dat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3965" y="4588040"/>
              <a:ext cx="1754371" cy="816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0"/>
            <p:cNvSpPr txBox="1">
              <a:spLocks noChangeArrowheads="1"/>
            </p:cNvSpPr>
            <p:nvPr/>
          </p:nvSpPr>
          <p:spPr bwMode="auto">
            <a:xfrm>
              <a:off x="6947451" y="4250130"/>
              <a:ext cx="1421714" cy="34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  <a:sym typeface="Helvetica Light" charset="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5pPr>
              <a:lvl6pPr marL="2514600" indent="-228600" defTabSz="58420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6pPr>
              <a:lvl7pPr marL="2971800" indent="-228600" defTabSz="58420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7pPr>
              <a:lvl8pPr marL="3429000" indent="-228600" defTabSz="58420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8pPr>
              <a:lvl9pPr marL="3886200" indent="-228600" defTabSz="58420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9pPr>
            </a:lstStyle>
            <a:p>
              <a:pPr algn="ctr"/>
              <a:r>
                <a:rPr kumimoji="0" lang="en-US" altLang="zh-CN" sz="1100"/>
                <a:t>STAGING</a:t>
              </a:r>
            </a:p>
          </p:txBody>
        </p:sp>
      </p:grpSp>
      <p:cxnSp>
        <p:nvCxnSpPr>
          <p:cNvPr id="35" name="Elbow Connector 60"/>
          <p:cNvCxnSpPr>
            <a:cxnSpLocks noChangeShapeType="1"/>
            <a:stCxn id="25" idx="3"/>
          </p:cNvCxnSpPr>
          <p:nvPr/>
        </p:nvCxnSpPr>
        <p:spPr bwMode="auto">
          <a:xfrm>
            <a:off x="3840185" y="4987760"/>
            <a:ext cx="502444" cy="564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Elbow Connector 62"/>
          <p:cNvCxnSpPr>
            <a:cxnSpLocks noChangeShapeType="1"/>
          </p:cNvCxnSpPr>
          <p:nvPr/>
        </p:nvCxnSpPr>
        <p:spPr bwMode="auto">
          <a:xfrm>
            <a:off x="2799746" y="5093024"/>
            <a:ext cx="4692548" cy="729994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8057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69655" y="1960893"/>
            <a:ext cx="4717050" cy="907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zh-CN" altLang="en-US" b="1" dirty="0" smtClean="0">
                <a:solidFill>
                  <a:srgbClr val="000000"/>
                </a:solidFill>
              </a:rPr>
              <a:t>企业应用需求与混合云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69655" y="3005255"/>
            <a:ext cx="4717050" cy="747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基于</a:t>
            </a:r>
            <a:r>
              <a:rPr lang="en-US" altLang="zh-CN" b="1" dirty="0" err="1" smtClean="0">
                <a:solidFill>
                  <a:schemeClr val="tx1"/>
                </a:solidFill>
              </a:rPr>
              <a:t>Docker</a:t>
            </a:r>
            <a:r>
              <a:rPr lang="zh-CN" altLang="en-US" b="1" dirty="0" smtClean="0">
                <a:solidFill>
                  <a:schemeClr val="tx1"/>
                </a:solidFill>
              </a:rPr>
              <a:t>的容器服务实践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69655" y="3856883"/>
            <a:ext cx="4717050" cy="794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zh-CN" altLang="en-US" b="1" dirty="0" smtClean="0">
                <a:solidFill>
                  <a:srgbClr val="0000FF"/>
                </a:solidFill>
              </a:rPr>
              <a:t>用于</a:t>
            </a:r>
            <a:r>
              <a:rPr lang="en-US" altLang="zh-CN" b="1" dirty="0" err="1" smtClean="0">
                <a:solidFill>
                  <a:srgbClr val="0000FF"/>
                </a:solidFill>
              </a:rPr>
              <a:t>Docker</a:t>
            </a:r>
            <a:r>
              <a:rPr lang="zh-CN" altLang="en-US" b="1" dirty="0" smtClean="0">
                <a:solidFill>
                  <a:srgbClr val="0000FF"/>
                </a:solidFill>
              </a:rPr>
              <a:t>的专家模式（</a:t>
            </a:r>
            <a:r>
              <a:rPr lang="en-US" altLang="zh-CN" b="1" dirty="0" smtClean="0">
                <a:solidFill>
                  <a:srgbClr val="0000FF"/>
                </a:solidFill>
              </a:rPr>
              <a:t>Pattern Engine</a:t>
            </a:r>
            <a:r>
              <a:rPr lang="zh-CN" altLang="en-US" b="1" dirty="0" smtClean="0">
                <a:solidFill>
                  <a:srgbClr val="0000FF"/>
                </a:solidFill>
              </a:rPr>
              <a:t>）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69654" y="4741401"/>
            <a:ext cx="4717051" cy="786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en-US" altLang="zh-CN" b="1" dirty="0" smtClean="0">
                <a:solidFill>
                  <a:schemeClr val="tx1"/>
                </a:solidFill>
              </a:rPr>
              <a:t>IBM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zh-CN" altLang="en-US" b="1" dirty="0" smtClean="0">
                <a:solidFill>
                  <a:schemeClr val="tx1"/>
                </a:solidFill>
              </a:rPr>
              <a:t>云平台</a:t>
            </a:r>
            <a:r>
              <a:rPr lang="en-US" altLang="zh-CN" b="1" dirty="0" err="1" smtClean="0">
                <a:solidFill>
                  <a:schemeClr val="tx1"/>
                </a:solidFill>
              </a:rPr>
              <a:t>Bluemix</a:t>
            </a:r>
            <a:r>
              <a:rPr lang="en-US" altLang="zh-CN" b="1" dirty="0" smtClean="0">
                <a:solidFill>
                  <a:schemeClr val="tx1"/>
                </a:solidFill>
              </a:rPr>
              <a:t>/Pure </a:t>
            </a:r>
            <a:r>
              <a:rPr lang="zh-CN" altLang="en-US" b="1" dirty="0" smtClean="0">
                <a:solidFill>
                  <a:schemeClr val="tx1"/>
                </a:solidFill>
              </a:rPr>
              <a:t>中</a:t>
            </a:r>
            <a:r>
              <a:rPr lang="en-US" altLang="zh-CN" b="1" dirty="0" err="1" smtClean="0">
                <a:solidFill>
                  <a:schemeClr val="tx1"/>
                </a:solidFill>
              </a:rPr>
              <a:t>Docker</a:t>
            </a:r>
            <a:r>
              <a:rPr lang="en-US" altLang="en-US" b="1" dirty="0" err="1" smtClean="0">
                <a:solidFill>
                  <a:schemeClr val="tx1"/>
                </a:solidFill>
              </a:rPr>
              <a:t>服务介绍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55" y="3752296"/>
            <a:ext cx="1078875" cy="811996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9421" y="444687"/>
            <a:ext cx="8229600" cy="855195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/>
              <a:t>主要内容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61348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" y="1574329"/>
            <a:ext cx="3251381" cy="2339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752725" y="973138"/>
            <a:ext cx="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round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889625" y="2503392"/>
            <a:ext cx="2978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 marL="342900" indent="-3429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561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/>
            <a:endParaRPr lang="en-US" altLang="ja-JP" sz="1300">
              <a:solidFill>
                <a:srgbClr val="4A452A"/>
              </a:solidFill>
              <a:latin typeface="HelvNeue Medium for IBM" charset="0"/>
              <a:sym typeface="Avenir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6163" y="1735865"/>
            <a:ext cx="5354637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spcAft>
                <a:spcPts val="1200"/>
              </a:spcAft>
              <a:buFont typeface="+mj-lt"/>
              <a:buAutoNum type="arabicPeriod"/>
              <a:defRPr/>
            </a:pPr>
            <a:r>
              <a:rPr kumimoji="1" lang="en-US" altLang="ja-JP" sz="1800" b="0" dirty="0">
                <a:solidFill>
                  <a:srgbClr val="262626"/>
                </a:solidFill>
                <a:latin typeface="HelvNeue Roman for IBM"/>
                <a:ea typeface="MS PGothic" charset="0"/>
                <a:cs typeface="HelvNeue Roman for IBM"/>
              </a:rPr>
              <a:t>Build, deploy and run </a:t>
            </a:r>
            <a:r>
              <a:rPr kumimoji="1" lang="en-US" altLang="ja-JP" sz="1800" b="0" dirty="0">
                <a:solidFill>
                  <a:srgbClr val="2F8FCD"/>
                </a:solidFill>
                <a:latin typeface="HelvNeue Medium for IBM"/>
                <a:ea typeface="MS PGothic" charset="0"/>
                <a:cs typeface="HelvNeue Medium for IBM"/>
              </a:rPr>
              <a:t>Patterns with Docker containers</a:t>
            </a:r>
            <a:r>
              <a:rPr kumimoji="1" lang="en-US" altLang="ja-JP" sz="1800" b="0" dirty="0">
                <a:solidFill>
                  <a:srgbClr val="00659D"/>
                </a:solidFill>
                <a:latin typeface="HelvNeue Roman for IBM"/>
                <a:ea typeface="MS PGothic" charset="0"/>
                <a:cs typeface="HelvNeue Roman for IBM"/>
              </a:rPr>
              <a:t> </a:t>
            </a:r>
            <a:r>
              <a:rPr kumimoji="1" lang="en-US" altLang="ja-JP" sz="1800" b="0" dirty="0" smtClean="0">
                <a:solidFill>
                  <a:srgbClr val="00659D"/>
                </a:solidFill>
                <a:latin typeface="HelvNeue Roman for IBM"/>
                <a:ea typeface="MS PGothic" charset="0"/>
                <a:cs typeface="HelvNeue Roman for IBM"/>
              </a:rPr>
              <a:t> </a:t>
            </a:r>
            <a:r>
              <a:rPr kumimoji="1" lang="en-US" altLang="ja-JP" dirty="0" smtClean="0">
                <a:solidFill>
                  <a:srgbClr val="00659D"/>
                </a:solidFill>
                <a:latin typeface="HelvNeue Roman for IBM"/>
                <a:ea typeface="MS PGothic" charset="0"/>
                <a:cs typeface="HelvNeue Roman for IBM"/>
              </a:rPr>
              <a:t>for Cloud</a:t>
            </a:r>
          </a:p>
          <a:p>
            <a:pPr marL="342900" indent="-342900" algn="l">
              <a:spcAft>
                <a:spcPts val="1200"/>
              </a:spcAft>
              <a:buFont typeface="+mj-lt"/>
              <a:buAutoNum type="arabicPeriod"/>
              <a:defRPr/>
            </a:pPr>
            <a:r>
              <a:rPr kumimoji="1" lang="en-US" altLang="ja-JP" dirty="0">
                <a:solidFill>
                  <a:srgbClr val="262626"/>
                </a:solidFill>
                <a:latin typeface="HelvNeue Roman for IBM"/>
                <a:ea typeface="MS PGothic" charset="0"/>
                <a:cs typeface="HelvNeue Roman for IBM"/>
              </a:rPr>
              <a:t>B</a:t>
            </a:r>
            <a:r>
              <a:rPr kumimoji="1" lang="en-US" altLang="ja-JP" sz="1800" b="0" dirty="0" smtClean="0">
                <a:solidFill>
                  <a:srgbClr val="262626"/>
                </a:solidFill>
                <a:latin typeface="HelvNeue Roman for IBM"/>
                <a:ea typeface="MS PGothic" charset="0"/>
                <a:cs typeface="HelvNeue Roman for IBM"/>
              </a:rPr>
              <a:t>rings </a:t>
            </a:r>
            <a:r>
              <a:rPr kumimoji="1" lang="en-US" altLang="ja-JP" sz="1800" b="0" dirty="0">
                <a:solidFill>
                  <a:srgbClr val="2F8FCD"/>
                </a:solidFill>
                <a:latin typeface="HelvNeue Medium for IBM"/>
                <a:ea typeface="MS PGothic" charset="0"/>
                <a:cs typeface="HelvNeue Medium for IBM"/>
              </a:rPr>
              <a:t>Enterprise-grade lifecycle management</a:t>
            </a:r>
            <a:r>
              <a:rPr kumimoji="1" lang="en-US" altLang="ja-JP" sz="1800" b="0" dirty="0">
                <a:solidFill>
                  <a:srgbClr val="2F8FCD"/>
                </a:solidFill>
                <a:latin typeface="HelvNeue Roman for IBM"/>
                <a:ea typeface="MS PGothic" charset="0"/>
                <a:cs typeface="HelvNeue Roman for IBM"/>
              </a:rPr>
              <a:t> </a:t>
            </a:r>
            <a:r>
              <a:rPr kumimoji="1" lang="en-US" altLang="ja-JP" sz="1800" b="0" dirty="0">
                <a:solidFill>
                  <a:srgbClr val="262626"/>
                </a:solidFill>
                <a:latin typeface="HelvNeue Roman for IBM"/>
                <a:ea typeface="MS PGothic" charset="0"/>
                <a:cs typeface="HelvNeue Roman for IBM"/>
              </a:rPr>
              <a:t>to </a:t>
            </a:r>
            <a:r>
              <a:rPr kumimoji="1" lang="en-US" altLang="ja-JP" sz="1800" b="0" dirty="0" smtClean="0">
                <a:solidFill>
                  <a:srgbClr val="262626"/>
                </a:solidFill>
                <a:latin typeface="HelvNeue Roman for IBM"/>
                <a:ea typeface="MS PGothic" charset="0"/>
                <a:cs typeface="HelvNeue Roman for IBM"/>
              </a:rPr>
              <a:t>Docker</a:t>
            </a:r>
            <a:endParaRPr kumimoji="1" lang="en-US" altLang="ja-JP" sz="1800" b="0" dirty="0">
              <a:solidFill>
                <a:srgbClr val="262626"/>
              </a:solidFill>
              <a:latin typeface="HelvNeue Roman for IBM"/>
              <a:ea typeface="MS PGothic" charset="0"/>
              <a:cs typeface="HelvNeue Roman for IBM"/>
            </a:endParaRPr>
          </a:p>
          <a:p>
            <a:pPr marL="342900" indent="-342900" algn="l">
              <a:spcAft>
                <a:spcPts val="1200"/>
              </a:spcAft>
              <a:buFont typeface="+mj-lt"/>
              <a:buAutoNum type="arabicPeriod"/>
              <a:defRPr/>
            </a:pPr>
            <a:r>
              <a:rPr kumimoji="1" lang="en-US" altLang="ja-JP" sz="1800" b="0" dirty="0">
                <a:solidFill>
                  <a:srgbClr val="262626"/>
                </a:solidFill>
                <a:latin typeface="HelvNeue Roman for IBM"/>
                <a:ea typeface="MS PGothic" charset="0"/>
                <a:cs typeface="HelvNeue Roman for IBM"/>
              </a:rPr>
              <a:t>Included private </a:t>
            </a:r>
            <a:r>
              <a:rPr kumimoji="1" lang="en-US" altLang="ja-JP" sz="1800" b="0" dirty="0">
                <a:solidFill>
                  <a:srgbClr val="2F8FCD"/>
                </a:solidFill>
                <a:latin typeface="HelvNeue Medium for IBM"/>
                <a:ea typeface="MS PGothic" charset="0"/>
                <a:cs typeface="HelvNeue Medium for IBM"/>
              </a:rPr>
              <a:t>Docker registry Pattern </a:t>
            </a:r>
            <a:r>
              <a:rPr kumimoji="1" lang="en-US" altLang="ja-JP" sz="1800" b="0" dirty="0">
                <a:solidFill>
                  <a:srgbClr val="262626"/>
                </a:solidFill>
                <a:latin typeface="HelvNeue Roman for IBM"/>
                <a:ea typeface="MS PGothic" charset="0"/>
                <a:cs typeface="HelvNeue Roman for IBM"/>
              </a:rPr>
              <a:t>deployable as a </a:t>
            </a:r>
            <a:r>
              <a:rPr kumimoji="1" lang="en-US" altLang="ja-JP" sz="1800" b="0" dirty="0">
                <a:solidFill>
                  <a:srgbClr val="2F8FCD"/>
                </a:solidFill>
                <a:latin typeface="HelvNeue Medium for IBM"/>
                <a:ea typeface="MS PGothic" charset="0"/>
                <a:cs typeface="HelvNeue Medium for IBM"/>
              </a:rPr>
              <a:t>shared service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605923" y="1966079"/>
            <a:ext cx="522488" cy="8302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HelvNeue Light for IBM"/>
                <a:ea typeface="ＭＳ Ｐゴシック" charset="0"/>
                <a:cs typeface="HelvNeue Light for IBM"/>
              </a:rPr>
              <a:t>+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86150" y="2950227"/>
            <a:ext cx="3005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333333"/>
                </a:solidFill>
                <a:latin typeface="Arial" charset="0"/>
                <a:ea typeface="MS Gothic" charset="0"/>
                <a:cs typeface="MS Gothic" charset="0"/>
              </a:defRPr>
            </a:lvl1pPr>
            <a:lvl2pPr marL="742950" indent="-285750">
              <a:defRPr sz="2400">
                <a:solidFill>
                  <a:srgbClr val="333333"/>
                </a:solidFill>
                <a:latin typeface="Arial" charset="0"/>
                <a:ea typeface="MS Gothic" charset="0"/>
                <a:cs typeface="MS Gothic" charset="0"/>
              </a:defRPr>
            </a:lvl2pPr>
            <a:lvl3pPr marL="1143000" indent="-228600">
              <a:defRPr sz="2400">
                <a:solidFill>
                  <a:srgbClr val="333333"/>
                </a:solidFill>
                <a:latin typeface="Arial" charset="0"/>
                <a:ea typeface="MS Gothic" charset="0"/>
                <a:cs typeface="MS Gothic" charset="0"/>
              </a:defRPr>
            </a:lvl3pPr>
            <a:lvl4pPr marL="1600200" indent="-228600">
              <a:defRPr sz="2400">
                <a:solidFill>
                  <a:srgbClr val="333333"/>
                </a:solidFill>
                <a:latin typeface="Arial" charset="0"/>
                <a:ea typeface="MS Gothic" charset="0"/>
                <a:cs typeface="MS Gothic" charset="0"/>
              </a:defRPr>
            </a:lvl4pPr>
            <a:lvl5pPr marL="2057400" indent="-228600">
              <a:defRPr sz="2400">
                <a:solidFill>
                  <a:srgbClr val="333333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>
              <a:defRPr/>
            </a:pPr>
            <a:r>
              <a:rPr lang="en-US" altLang="ja-JP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Neue Medium for IBM"/>
                <a:cs typeface="HelvNeue Medium for IBM"/>
              </a:rPr>
              <a:t>Enterprise Strength Docker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704393"/>
              </p:ext>
            </p:extLst>
          </p:nvPr>
        </p:nvGraphicFramePr>
        <p:xfrm>
          <a:off x="295275" y="4106767"/>
          <a:ext cx="8645525" cy="25639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45525"/>
              </a:tblGrid>
              <a:tr h="335262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 smtClean="0">
                          <a:latin typeface="HelvNeue Roman for IBM"/>
                          <a:cs typeface="HelvNeue Roman for IBM"/>
                          <a:sym typeface="Avenir Roman" charset="0"/>
                        </a:rPr>
                        <a:t>Improved</a:t>
                      </a:r>
                      <a:r>
                        <a:rPr lang="en-US" altLang="ja-JP" sz="1600" dirty="0" smtClean="0">
                          <a:latin typeface="HelvNeue Roman for IBM"/>
                          <a:cs typeface="HelvNeue Roman for IBM"/>
                          <a:sym typeface="Avenir Roman" charset="0"/>
                        </a:rPr>
                        <a:t> </a:t>
                      </a:r>
                      <a:r>
                        <a:rPr lang="en-US" altLang="ja-JP" sz="1600" b="0" dirty="0" smtClean="0">
                          <a:latin typeface="HelvNeue Roman for IBM"/>
                          <a:cs typeface="HelvNeue Roman for IBM"/>
                          <a:sym typeface="Avenir Roman" charset="0"/>
                        </a:rPr>
                        <a:t>Performance</a:t>
                      </a:r>
                    </a:p>
                  </a:txBody>
                  <a:tcPr marL="91433" marR="91433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9D"/>
                    </a:solidFill>
                  </a:tcPr>
                </a:tc>
              </a:tr>
              <a:tr h="822916">
                <a:tc>
                  <a:txBody>
                    <a:bodyPr/>
                    <a:lstStyle/>
                    <a:p>
                      <a:pPr marL="800100" lvl="1" indent="-342900" defTabSz="457200">
                        <a:buFont typeface="Arial"/>
                        <a:buChar char="•"/>
                        <a:defRPr/>
                      </a:pPr>
                      <a:r>
                        <a:rPr lang="en-US" altLang="ja-JP" sz="1600" b="0" dirty="0" smtClean="0">
                          <a:solidFill>
                            <a:srgbClr val="0F659B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Faster</a:t>
                      </a:r>
                      <a:r>
                        <a:rPr lang="en-US" altLang="ja-JP" sz="1600" dirty="0" smtClean="0">
                          <a:solidFill>
                            <a:srgbClr val="0F659B"/>
                          </a:solidFill>
                          <a:latin typeface="HelvNeue Roman for IBM"/>
                          <a:cs typeface="HelvNeue Roman for IBM"/>
                          <a:sym typeface="Avenir Roman" charset="0"/>
                        </a:rPr>
                        <a:t> </a:t>
                      </a:r>
                      <a:r>
                        <a:rPr lang="en-US" altLang="ja-JP" sz="1600" dirty="0" smtClean="0">
                          <a:latin typeface="HelvNeue Roman for IBM"/>
                          <a:cs typeface="HelvNeue Roman for IBM"/>
                          <a:sym typeface="Avenir Roman" charset="0"/>
                        </a:rPr>
                        <a:t>application deployment, start-up and scaling</a:t>
                      </a:r>
                      <a:endParaRPr lang="en-US" altLang="ja-JP" sz="16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HelvNeue Roman for IBM"/>
                        <a:cs typeface="HelvNeue Roman for IBM"/>
                        <a:sym typeface="Avenir Roman" charset="0"/>
                      </a:endParaRPr>
                    </a:p>
                    <a:p>
                      <a:pPr marL="800100" lvl="1" indent="-342900" defTabSz="457200">
                        <a:buFont typeface="Arial"/>
                        <a:buChar char="•"/>
                        <a:defRPr/>
                      </a:pPr>
                      <a:r>
                        <a:rPr lang="en-US" altLang="ja-JP" sz="1600" b="0" dirty="0" smtClean="0">
                          <a:solidFill>
                            <a:srgbClr val="0F659B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Higher</a:t>
                      </a:r>
                      <a:r>
                        <a:rPr lang="en-US" altLang="ja-JP" sz="1600" b="1" dirty="0" smtClean="0">
                          <a:solidFill>
                            <a:srgbClr val="0F659B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 </a:t>
                      </a:r>
                      <a:r>
                        <a:rPr lang="en-US" altLang="ja-JP" sz="1600" b="0" dirty="0" smtClean="0">
                          <a:solidFill>
                            <a:srgbClr val="0F659B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density</a:t>
                      </a:r>
                      <a:r>
                        <a:rPr lang="en-US" altLang="ja-JP" sz="1600" b="1" dirty="0" smtClean="0">
                          <a:solidFill>
                            <a:srgbClr val="0F659B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 </a:t>
                      </a:r>
                      <a:r>
                        <a:rPr lang="en-US" altLang="ja-JP" sz="1600" dirty="0" smtClean="0">
                          <a:latin typeface="HelvNeue Roman for IBM"/>
                          <a:cs typeface="HelvNeue Roman for IBM"/>
                          <a:sym typeface="Avenir Roman" charset="0"/>
                        </a:rPr>
                        <a:t>deployments</a:t>
                      </a:r>
                      <a:endParaRPr lang="en-US" altLang="ja-JP" sz="1600" dirty="0" smtClean="0">
                        <a:solidFill>
                          <a:srgbClr val="7F7F7F"/>
                        </a:solidFill>
                        <a:latin typeface="HelvNeue Roman for IBM"/>
                        <a:cs typeface="HelvNeue Roman for IBM"/>
                        <a:sym typeface="Avenir Roman" charset="0"/>
                      </a:endParaRPr>
                    </a:p>
                    <a:p>
                      <a:pPr marL="800100" lvl="1" indent="-342900" defTabSz="457200">
                        <a:buFont typeface="Arial"/>
                        <a:buChar char="•"/>
                        <a:defRPr/>
                      </a:pPr>
                      <a:r>
                        <a:rPr lang="en-US" altLang="ja-JP" sz="1600" dirty="0" smtClean="0">
                          <a:latin typeface="HelvNeue Roman for IBM"/>
                          <a:cs typeface="HelvNeue Roman for IBM"/>
                          <a:sym typeface="Avenir Roman" charset="0"/>
                        </a:rPr>
                        <a:t>More </a:t>
                      </a:r>
                      <a:r>
                        <a:rPr lang="en-US" altLang="ja-JP" sz="1600" b="0" dirty="0" smtClean="0">
                          <a:solidFill>
                            <a:srgbClr val="0F659B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efficient</a:t>
                      </a:r>
                      <a:r>
                        <a:rPr lang="en-US" altLang="ja-JP" sz="1600" b="1" dirty="0" smtClean="0">
                          <a:solidFill>
                            <a:srgbClr val="0F659B"/>
                          </a:solidFill>
                          <a:latin typeface="HelvNeue Roman for IBM"/>
                          <a:cs typeface="HelvNeue Roman for IBM"/>
                          <a:sym typeface="Avenir Roman" charset="0"/>
                        </a:rPr>
                        <a:t> </a:t>
                      </a:r>
                      <a:r>
                        <a:rPr lang="en-US" altLang="ja-JP" sz="1600" dirty="0" smtClean="0">
                          <a:latin typeface="HelvNeue Roman for IBM"/>
                          <a:cs typeface="HelvNeue Roman for IBM"/>
                          <a:sym typeface="Avenir Roman" charset="0"/>
                        </a:rPr>
                        <a:t>use of</a:t>
                      </a:r>
                      <a:r>
                        <a:rPr lang="en-US" altLang="ja-JP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HelvNeue Roman for IBM"/>
                          <a:cs typeface="HelvNeue Roman for IBM"/>
                          <a:sym typeface="Avenir Roman" charset="0"/>
                        </a:rPr>
                        <a:t> hardware</a:t>
                      </a:r>
                      <a:endParaRPr lang="en-US" altLang="ja-JP" sz="1600" dirty="0" smtClean="0">
                        <a:solidFill>
                          <a:srgbClr val="7F7F7F"/>
                        </a:solidFill>
                        <a:latin typeface="HelvNeue Roman for IBM"/>
                        <a:cs typeface="HelvNeue Roman for IBM"/>
                        <a:sym typeface="Avenir Roman" charset="0"/>
                      </a:endParaRPr>
                    </a:p>
                  </a:txBody>
                  <a:tcPr marL="91433" marR="91433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889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 smtClean="0">
                          <a:solidFill>
                            <a:srgbClr val="FFFFFF"/>
                          </a:solidFill>
                          <a:latin typeface="HelvNeue Roman for IBM"/>
                          <a:cs typeface="HelvNeue Roman for IBM"/>
                          <a:sym typeface="Avenir Roman" charset="0"/>
                        </a:rPr>
                        <a:t>Portability, Hybrid Cloud, Open ecosystem, Productivity</a:t>
                      </a:r>
                    </a:p>
                  </a:txBody>
                  <a:tcPr marL="91433" marR="91433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9D"/>
                    </a:solidFill>
                  </a:tcPr>
                </a:tc>
              </a:tr>
              <a:tr h="1066743">
                <a:tc>
                  <a:txBody>
                    <a:bodyPr/>
                    <a:lstStyle/>
                    <a:p>
                      <a:pPr marL="742950" lvl="1" indent="-285750" defTabSz="457200">
                        <a:buFont typeface="Arial"/>
                        <a:buChar char="•"/>
                        <a:defRPr/>
                      </a:pPr>
                      <a:r>
                        <a:rPr lang="en-US" altLang="ja-JP" sz="1600" dirty="0" smtClean="0">
                          <a:latin typeface="HelvNeue Roman for IBM"/>
                          <a:cs typeface="HelvNeue Roman for IBM"/>
                          <a:sym typeface="Avenir Roman" charset="0"/>
                        </a:rPr>
                        <a:t>More </a:t>
                      </a:r>
                      <a:r>
                        <a:rPr lang="en-US" altLang="ja-JP" sz="1600" b="0" dirty="0" smtClean="0">
                          <a:solidFill>
                            <a:srgbClr val="0F659B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seamless</a:t>
                      </a:r>
                      <a:r>
                        <a:rPr lang="en-US" altLang="ja-JP" sz="1600" dirty="0" smtClean="0">
                          <a:solidFill>
                            <a:srgbClr val="0F659B"/>
                          </a:solidFill>
                          <a:latin typeface="HelvNeue Roman for IBM"/>
                          <a:cs typeface="HelvNeue Roman for IBM"/>
                          <a:sym typeface="Avenir Roman" charset="0"/>
                        </a:rPr>
                        <a:t> </a:t>
                      </a:r>
                      <a:r>
                        <a:rPr lang="en-US" altLang="ja-JP" sz="1600" dirty="0" smtClean="0">
                          <a:latin typeface="HelvNeue Roman for IBM"/>
                          <a:cs typeface="HelvNeue Roman for IBM"/>
                          <a:sym typeface="Avenir Roman" charset="0"/>
                        </a:rPr>
                        <a:t>workload movement in </a:t>
                      </a:r>
                      <a:r>
                        <a:rPr lang="en-US" altLang="ja-JP" sz="1600" b="0" dirty="0" smtClean="0">
                          <a:solidFill>
                            <a:srgbClr val="00649D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hybrid</a:t>
                      </a:r>
                      <a:r>
                        <a:rPr lang="en-US" altLang="ja-JP" sz="1600" b="1" dirty="0" smtClean="0">
                          <a:solidFill>
                            <a:srgbClr val="00649D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 </a:t>
                      </a:r>
                      <a:r>
                        <a:rPr lang="en-US" altLang="ja-JP" sz="1600" b="0" dirty="0" smtClean="0">
                          <a:solidFill>
                            <a:srgbClr val="00649D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&amp;</a:t>
                      </a:r>
                      <a:r>
                        <a:rPr lang="en-US" altLang="ja-JP" sz="1600" b="1" dirty="0" smtClean="0">
                          <a:solidFill>
                            <a:srgbClr val="00649D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 </a:t>
                      </a:r>
                      <a:r>
                        <a:rPr lang="en-US" altLang="ja-JP" sz="1600" b="0" dirty="0" smtClean="0">
                          <a:solidFill>
                            <a:srgbClr val="00649D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borderless</a:t>
                      </a:r>
                      <a:r>
                        <a:rPr lang="en-US" altLang="ja-JP" sz="1600" b="1" dirty="0" smtClean="0">
                          <a:solidFill>
                            <a:srgbClr val="00649D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 </a:t>
                      </a:r>
                      <a:r>
                        <a:rPr lang="en-US" altLang="ja-JP" sz="1600" b="0" dirty="0" smtClean="0">
                          <a:solidFill>
                            <a:srgbClr val="00649D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cloud</a:t>
                      </a:r>
                      <a:r>
                        <a:rPr lang="en-US" altLang="ja-JP" sz="1600" b="1" dirty="0" smtClean="0">
                          <a:solidFill>
                            <a:srgbClr val="00649D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 </a:t>
                      </a:r>
                      <a:r>
                        <a:rPr lang="en-US" altLang="ja-JP" sz="1600" dirty="0" smtClean="0">
                          <a:latin typeface="HelvNeue Roman for IBM"/>
                          <a:cs typeface="HelvNeue Roman for IBM"/>
                          <a:sym typeface="Avenir Roman" charset="0"/>
                        </a:rPr>
                        <a:t>scenarios</a:t>
                      </a:r>
                    </a:p>
                    <a:p>
                      <a:pPr marL="742950" lvl="1" indent="-285750" defTabSz="457200">
                        <a:buFont typeface="Arial"/>
                        <a:buChar char="•"/>
                        <a:defRPr/>
                      </a:pPr>
                      <a:r>
                        <a:rPr lang="en-US" altLang="ja-JP" sz="1600" dirty="0" smtClean="0">
                          <a:latin typeface="HelvNeue Roman for IBM"/>
                          <a:cs typeface="HelvNeue Roman for IBM"/>
                          <a:sym typeface="Avenir Roman" charset="0"/>
                        </a:rPr>
                        <a:t>Access thousands of </a:t>
                      </a:r>
                      <a:r>
                        <a:rPr lang="en-US" altLang="ja-JP" sz="1600" b="0" dirty="0" smtClean="0">
                          <a:solidFill>
                            <a:srgbClr val="00649D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pre-built</a:t>
                      </a:r>
                      <a:r>
                        <a:rPr lang="en-US" altLang="ja-JP" sz="1600" b="1" dirty="0" smtClean="0">
                          <a:solidFill>
                            <a:srgbClr val="00649D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 </a:t>
                      </a:r>
                      <a:r>
                        <a:rPr lang="en-US" altLang="ja-JP" sz="1600" b="0" dirty="0" smtClean="0">
                          <a:solidFill>
                            <a:srgbClr val="00649D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applications</a:t>
                      </a:r>
                      <a:r>
                        <a:rPr lang="en-US" altLang="ja-JP" sz="1600" b="1" dirty="0" smtClean="0">
                          <a:solidFill>
                            <a:srgbClr val="00649D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 </a:t>
                      </a:r>
                      <a:r>
                        <a:rPr lang="en-US" altLang="ja-JP" sz="1600" dirty="0" smtClean="0">
                          <a:latin typeface="HelvNeue Roman for IBM"/>
                          <a:cs typeface="HelvNeue Roman for IBM"/>
                          <a:sym typeface="Avenir Roman" charset="0"/>
                        </a:rPr>
                        <a:t>on DockerHub</a:t>
                      </a:r>
                    </a:p>
                    <a:p>
                      <a:pPr marL="742950" lvl="1" indent="-285750" defTabSz="457200">
                        <a:buFont typeface="Arial"/>
                        <a:buChar char="•"/>
                        <a:defRPr/>
                      </a:pPr>
                      <a:r>
                        <a:rPr lang="en-US" altLang="ja-JP" sz="1600" b="0" dirty="0" smtClean="0">
                          <a:solidFill>
                            <a:srgbClr val="00649D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Simplified</a:t>
                      </a:r>
                      <a:r>
                        <a:rPr lang="en-US" altLang="ja-JP" sz="1600" dirty="0" smtClean="0">
                          <a:latin typeface="HelvNeue Roman for IBM"/>
                          <a:cs typeface="HelvNeue Roman for IBM"/>
                          <a:sym typeface="Avenir Roman" charset="0"/>
                        </a:rPr>
                        <a:t> configuration management</a:t>
                      </a:r>
                    </a:p>
                    <a:p>
                      <a:pPr marL="742950" lvl="1" indent="-285750" defTabSz="457200">
                        <a:buFont typeface="Arial"/>
                        <a:buChar char="•"/>
                        <a:defRPr/>
                      </a:pPr>
                      <a:r>
                        <a:rPr lang="en-US" altLang="ja-JP" sz="1600" dirty="0" smtClean="0">
                          <a:latin typeface="HelvNeue Roman for IBM"/>
                          <a:cs typeface="HelvNeue Roman for IBM"/>
                          <a:sym typeface="Avenir Roman" charset="0"/>
                        </a:rPr>
                        <a:t>More </a:t>
                      </a:r>
                      <a:r>
                        <a:rPr lang="en-US" altLang="ja-JP" sz="1600" b="0" dirty="0" smtClean="0">
                          <a:solidFill>
                            <a:srgbClr val="00649D"/>
                          </a:solidFill>
                          <a:latin typeface="HelvNeue Medium for IBM"/>
                          <a:cs typeface="HelvNeue Medium for IBM"/>
                          <a:sym typeface="Avenir Roman" charset="0"/>
                        </a:rPr>
                        <a:t>consistency</a:t>
                      </a:r>
                      <a:r>
                        <a:rPr lang="en-US" altLang="ja-JP" sz="1600" b="1" dirty="0" smtClean="0">
                          <a:solidFill>
                            <a:srgbClr val="00649D"/>
                          </a:solidFill>
                          <a:latin typeface="HelvNeue Roman for IBM"/>
                          <a:cs typeface="HelvNeue Roman for IBM"/>
                          <a:sym typeface="Avenir Roman" charset="0"/>
                        </a:rPr>
                        <a:t> </a:t>
                      </a:r>
                      <a:r>
                        <a:rPr lang="en-US" altLang="ja-JP" sz="1600" dirty="0" smtClean="0">
                          <a:latin typeface="HelvNeue Roman for IBM"/>
                          <a:cs typeface="HelvNeue Roman for IBM"/>
                          <a:sym typeface="Avenir Roman" charset="0"/>
                        </a:rPr>
                        <a:t>across development, test and production</a:t>
                      </a:r>
                    </a:p>
                  </a:txBody>
                  <a:tcPr marL="91433" marR="91433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551471" y="825910"/>
            <a:ext cx="258097" cy="2030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465" name="Title 2"/>
          <p:cNvSpPr>
            <a:spLocks noGrp="1"/>
          </p:cNvSpPr>
          <p:nvPr>
            <p:ph type="ctrTitle"/>
          </p:nvPr>
        </p:nvSpPr>
        <p:spPr>
          <a:xfrm>
            <a:off x="733425" y="11636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Docker</a:t>
            </a:r>
            <a:r>
              <a:rPr lang="en-US" altLang="ja-JP" dirty="0" smtClean="0"/>
              <a:t> </a:t>
            </a:r>
            <a:r>
              <a:rPr lang="en-US" altLang="ja-JP" dirty="0"/>
              <a:t>+</a:t>
            </a:r>
            <a:r>
              <a:rPr lang="en-US" altLang="ja-JP" dirty="0" smtClean="0"/>
              <a:t> Patterns</a:t>
            </a:r>
            <a:endParaRPr lang="ja-JP" altLang="en-US" dirty="0" smtClean="0"/>
          </a:p>
        </p:txBody>
      </p:sp>
      <p:pic>
        <p:nvPicPr>
          <p:cNvPr id="15" name="Picture 26" descr="docker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0"/>
          <a:stretch/>
        </p:blipFill>
        <p:spPr bwMode="auto">
          <a:xfrm>
            <a:off x="440298" y="2324303"/>
            <a:ext cx="989316" cy="31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atter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46" y="2093454"/>
            <a:ext cx="503021" cy="5007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71901" y="2566177"/>
            <a:ext cx="1072538" cy="3257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rgbClr val="595959"/>
                </a:solidFill>
                <a:latin typeface="HelvNeue Medium for IBM"/>
                <a:cs typeface="HelvNeue Medium for IBM"/>
              </a:rPr>
              <a:t>Patterns</a:t>
            </a:r>
            <a:endParaRPr lang="en-US" sz="1600" dirty="0">
              <a:solidFill>
                <a:srgbClr val="595959"/>
              </a:solidFill>
              <a:latin typeface="HelvNeue Medium for IBM"/>
              <a:cs typeface="HelvNeue Medium for IBM"/>
            </a:endParaRPr>
          </a:p>
        </p:txBody>
      </p:sp>
    </p:spTree>
    <p:extLst>
      <p:ext uri="{BB962C8B-B14F-4D97-AF65-F5344CB8AC3E}">
        <p14:creationId xmlns:p14="http://schemas.microsoft.com/office/powerpoint/2010/main" val="276344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13"/>
          <p:cNvSpPr>
            <a:spLocks noChangeArrowheads="1"/>
          </p:cNvSpPr>
          <p:nvPr/>
        </p:nvSpPr>
        <p:spPr bwMode="auto">
          <a:xfrm>
            <a:off x="103188" y="1741488"/>
            <a:ext cx="5276850" cy="4064000"/>
          </a:xfrm>
          <a:prstGeom prst="cloudCallout">
            <a:avLst>
              <a:gd name="adj1" fmla="val -25375"/>
              <a:gd name="adj2" fmla="val 41069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59595">
                <a:alpha val="74997"/>
              </a:srgbClr>
            </a:prstShdw>
          </a:effectLst>
          <a:extLst/>
        </p:spPr>
        <p:txBody>
          <a:bodyPr lIns="64282" tIns="32142" rIns="64282" bIns="32142"/>
          <a:lstStyle/>
          <a:p>
            <a:pPr algn="ctr"/>
            <a:endParaRPr lang="en-US"/>
          </a:p>
        </p:txBody>
      </p:sp>
      <p:pic>
        <p:nvPicPr>
          <p:cNvPr id="86018" name="Picture 16" descr="PureApplication Blue 3Q Small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224088"/>
            <a:ext cx="1619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标题 1"/>
          <p:cNvSpPr>
            <a:spLocks noGrp="1"/>
          </p:cNvSpPr>
          <p:nvPr>
            <p:ph type="title"/>
          </p:nvPr>
        </p:nvSpPr>
        <p:spPr>
          <a:xfrm>
            <a:off x="1177925" y="643558"/>
            <a:ext cx="6801614" cy="554038"/>
          </a:xfrm>
        </p:spPr>
        <p:txBody>
          <a:bodyPr>
            <a:noAutofit/>
          </a:bodyPr>
          <a:lstStyle/>
          <a:p>
            <a:pPr algn="l"/>
            <a:r>
              <a:rPr lang="zh-CN" alt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使用</a:t>
            </a:r>
            <a:r>
              <a:rPr lang="en-US" altLang="zh-CN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Pattern</a:t>
            </a:r>
            <a:r>
              <a:rPr lang="zh-CN" alt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来编排容器，软件部件和服务</a:t>
            </a:r>
            <a:endParaRPr lang="zh-CN" alt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6020" name="矩形 14"/>
          <p:cNvSpPr>
            <a:spLocks noChangeArrowheads="1"/>
          </p:cNvSpPr>
          <p:nvPr/>
        </p:nvSpPr>
        <p:spPr bwMode="auto">
          <a:xfrm>
            <a:off x="1231900" y="2490788"/>
            <a:ext cx="3825875" cy="298291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1" tIns="45711" rIns="91421" bIns="45711"/>
          <a:lstStyle/>
          <a:p>
            <a:endParaRPr lang="zh-CN" altLang="en-US"/>
          </a:p>
        </p:txBody>
      </p:sp>
      <p:sp>
        <p:nvSpPr>
          <p:cNvPr id="86021" name="TextBox 18"/>
          <p:cNvSpPr txBox="1">
            <a:spLocks noChangeArrowheads="1"/>
          </p:cNvSpPr>
          <p:nvPr/>
        </p:nvSpPr>
        <p:spPr bwMode="auto">
          <a:xfrm>
            <a:off x="1863725" y="2462213"/>
            <a:ext cx="935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r>
              <a:rPr lang="en-US" altLang="zh-CN" sz="1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Liberty </a:t>
            </a:r>
          </a:p>
          <a:p>
            <a:r>
              <a:rPr lang="en-US" altLang="zh-CN" sz="1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Containers</a:t>
            </a:r>
            <a:endParaRPr lang="zh-CN" altLang="en-US" sz="13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6022" name="TextBox 19"/>
          <p:cNvSpPr txBox="1">
            <a:spLocks noChangeArrowheads="1"/>
          </p:cNvSpPr>
          <p:nvPr/>
        </p:nvSpPr>
        <p:spPr bwMode="auto">
          <a:xfrm>
            <a:off x="3775075" y="2486025"/>
            <a:ext cx="1187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/>
          <a:p>
            <a:r>
              <a:rPr lang="en-US" altLang="zh-CN" sz="1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MongoDB Container</a:t>
            </a:r>
          </a:p>
        </p:txBody>
      </p:sp>
      <p:sp>
        <p:nvSpPr>
          <p:cNvPr id="86023" name="TextBox 22"/>
          <p:cNvSpPr txBox="1">
            <a:spLocks noChangeArrowheads="1"/>
          </p:cNvSpPr>
          <p:nvPr/>
        </p:nvSpPr>
        <p:spPr bwMode="auto">
          <a:xfrm>
            <a:off x="3890963" y="5153025"/>
            <a:ext cx="1195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Pattern Instance</a:t>
            </a:r>
            <a:endParaRPr lang="zh-CN" altLang="en-US" sz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6024" name="立方体 15"/>
          <p:cNvSpPr>
            <a:spLocks noChangeArrowheads="1"/>
          </p:cNvSpPr>
          <p:nvPr/>
        </p:nvSpPr>
        <p:spPr bwMode="auto">
          <a:xfrm>
            <a:off x="1539876" y="4776788"/>
            <a:ext cx="1821890" cy="482600"/>
          </a:xfrm>
          <a:prstGeom prst="cube">
            <a:avLst>
              <a:gd name="adj" fmla="val 25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1" tIns="45711" rIns="91421" bIns="45711"/>
          <a:lstStyle/>
          <a:p>
            <a:r>
              <a:rPr lang="en-US" altLang="zh-CN" sz="1300" dirty="0" smtClean="0"/>
              <a:t>VM/physical machine</a:t>
            </a:r>
            <a:endParaRPr lang="zh-CN" altLang="en-US" sz="1300" dirty="0"/>
          </a:p>
        </p:txBody>
      </p:sp>
      <p:pic>
        <p:nvPicPr>
          <p:cNvPr id="8602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5611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6" name="TextBox 18"/>
          <p:cNvSpPr txBox="1">
            <a:spLocks noChangeArrowheads="1"/>
          </p:cNvSpPr>
          <p:nvPr/>
        </p:nvSpPr>
        <p:spPr bwMode="auto">
          <a:xfrm>
            <a:off x="2354263" y="4364038"/>
            <a:ext cx="204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r>
              <a:rPr lang="en-US" altLang="zh-CN" sz="1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DB2</a:t>
            </a:r>
          </a:p>
          <a:p>
            <a:r>
              <a:rPr lang="en-US" altLang="zh-CN" sz="1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(Existing Software Components)</a:t>
            </a:r>
            <a:endParaRPr lang="zh-CN" altLang="en-US" sz="1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86027" name="直线箭头连接符 8"/>
          <p:cNvCxnSpPr>
            <a:cxnSpLocks noChangeShapeType="1"/>
          </p:cNvCxnSpPr>
          <p:nvPr/>
        </p:nvCxnSpPr>
        <p:spPr bwMode="auto">
          <a:xfrm flipV="1">
            <a:off x="2428875" y="3241675"/>
            <a:ext cx="1481138" cy="1588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8" name="直线箭头连接符 11"/>
          <p:cNvCxnSpPr>
            <a:cxnSpLocks noChangeShapeType="1"/>
          </p:cNvCxnSpPr>
          <p:nvPr/>
        </p:nvCxnSpPr>
        <p:spPr bwMode="auto">
          <a:xfrm>
            <a:off x="2241550" y="3424238"/>
            <a:ext cx="30163" cy="1031875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9" name="文本框 24"/>
          <p:cNvSpPr txBox="1">
            <a:spLocks noChangeArrowheads="1"/>
          </p:cNvSpPr>
          <p:nvPr/>
        </p:nvSpPr>
        <p:spPr bwMode="auto">
          <a:xfrm>
            <a:off x="2755900" y="3178175"/>
            <a:ext cx="9890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2" tIns="32142" rIns="64282" bIns="32142">
            <a:spAutoFit/>
          </a:bodyPr>
          <a:lstStyle/>
          <a:p>
            <a:r>
              <a:rPr kumimoji="1" lang="en-US" altLang="zh-CN" sz="1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Container Link</a:t>
            </a:r>
            <a:endParaRPr kumimoji="1" lang="zh-CN" altLang="en-US" sz="1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832" name="文本框 25"/>
          <p:cNvSpPr txBox="1">
            <a:spLocks noChangeArrowheads="1"/>
          </p:cNvSpPr>
          <p:nvPr/>
        </p:nvSpPr>
        <p:spPr bwMode="auto">
          <a:xfrm>
            <a:off x="2378075" y="4062413"/>
            <a:ext cx="11572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2" tIns="32142" rIns="64282" bIns="32142">
            <a:spAutoFit/>
          </a:bodyPr>
          <a:lstStyle/>
          <a:p>
            <a:pPr>
              <a:defRPr/>
            </a:pPr>
            <a:r>
              <a:rPr kumimoji="1" lang="en-US" altLang="zh-CN" sz="105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Data Dependency</a:t>
            </a:r>
            <a:endParaRPr kumimoji="1" lang="zh-CN" altLang="en-US" sz="105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696913" y="3079750"/>
            <a:ext cx="481012" cy="482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25308" tIns="0" rIns="25308" bIns="0" anchor="ctr"/>
          <a:lstStyle/>
          <a:p>
            <a:pPr algn="ctr">
              <a:defRPr/>
            </a:pPr>
            <a:endParaRPr lang="zh-CN" altLang="en-US" sz="800" dirty="0"/>
          </a:p>
        </p:txBody>
      </p:sp>
      <p:cxnSp>
        <p:nvCxnSpPr>
          <p:cNvPr id="86032" name="直线箭头连接符 8"/>
          <p:cNvCxnSpPr>
            <a:cxnSpLocks noChangeShapeType="1"/>
          </p:cNvCxnSpPr>
          <p:nvPr/>
        </p:nvCxnSpPr>
        <p:spPr bwMode="auto">
          <a:xfrm flipV="1">
            <a:off x="88900" y="3348038"/>
            <a:ext cx="608013" cy="3175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33" name="直线箭头连接符 8"/>
          <p:cNvCxnSpPr>
            <a:cxnSpLocks noChangeShapeType="1"/>
            <a:stCxn id="32" idx="7"/>
          </p:cNvCxnSpPr>
          <p:nvPr/>
        </p:nvCxnSpPr>
        <p:spPr bwMode="auto">
          <a:xfrm flipV="1">
            <a:off x="1108075" y="3079750"/>
            <a:ext cx="927100" cy="71438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罐形 37"/>
          <p:cNvSpPr/>
          <p:nvPr/>
        </p:nvSpPr>
        <p:spPr bwMode="auto">
          <a:xfrm>
            <a:off x="5780088" y="2630488"/>
            <a:ext cx="1011237" cy="1563687"/>
          </a:xfrm>
          <a:prstGeom prst="ca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/>
          </a:p>
        </p:txBody>
      </p:sp>
      <p:sp>
        <p:nvSpPr>
          <p:cNvPr id="39" name="Rectangle 1"/>
          <p:cNvSpPr/>
          <p:nvPr/>
        </p:nvSpPr>
        <p:spPr bwMode="auto">
          <a:xfrm>
            <a:off x="5838825" y="3667125"/>
            <a:ext cx="869950" cy="387350"/>
          </a:xfrm>
          <a:prstGeom prst="rect">
            <a:avLst/>
          </a:prstGeom>
          <a:solidFill>
            <a:schemeClr val="tx2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kumimoji="1" lang="en-US" altLang="ja-JP" sz="1050" dirty="0">
                <a:solidFill>
                  <a:schemeClr val="bg1"/>
                </a:solidFill>
                <a:latin typeface="Arial"/>
                <a:cs typeface="Arial"/>
              </a:rPr>
              <a:t>Enterprise</a:t>
            </a:r>
          </a:p>
          <a:p>
            <a:pPr algn="ctr">
              <a:defRPr/>
            </a:pPr>
            <a:r>
              <a:rPr kumimoji="1" lang="en-US" altLang="ja-JP" sz="1050" dirty="0">
                <a:solidFill>
                  <a:schemeClr val="bg1"/>
                </a:solidFill>
                <a:latin typeface="Arial"/>
                <a:cs typeface="Arial"/>
              </a:rPr>
              <a:t>registry</a:t>
            </a:r>
            <a:endParaRPr kumimoji="1" lang="ja-JP" altLang="en-US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6051" name="Picture 43" descr="http://fedoramagazine.org/wp-content/uploads/2013/09/dock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971671"/>
            <a:ext cx="83661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曲线连接符 43"/>
          <p:cNvCxnSpPr>
            <a:stCxn id="86047" idx="2"/>
            <a:endCxn id="39" idx="1"/>
          </p:cNvCxnSpPr>
          <p:nvPr/>
        </p:nvCxnSpPr>
        <p:spPr>
          <a:xfrm rot="16200000" flipH="1">
            <a:off x="4824413" y="2846388"/>
            <a:ext cx="344487" cy="1684337"/>
          </a:xfrm>
          <a:prstGeom prst="curvedConnector2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037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2943225"/>
            <a:ext cx="13271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曲线连接符 39"/>
          <p:cNvCxnSpPr>
            <a:stCxn id="86037" idx="1"/>
            <a:endCxn id="38" idx="4"/>
          </p:cNvCxnSpPr>
          <p:nvPr/>
        </p:nvCxnSpPr>
        <p:spPr>
          <a:xfrm rot="10800000" flipV="1">
            <a:off x="6791325" y="3403600"/>
            <a:ext cx="941388" cy="7938"/>
          </a:xfrm>
          <a:prstGeom prst="curvedConnector3">
            <a:avLst>
              <a:gd name="adj1" fmla="val 50000"/>
            </a:avLst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039" name="文本框 6"/>
          <p:cNvSpPr txBox="1">
            <a:spLocks noChangeArrowheads="1"/>
          </p:cNvSpPr>
          <p:nvPr/>
        </p:nvSpPr>
        <p:spPr bwMode="auto">
          <a:xfrm>
            <a:off x="7665981" y="2574897"/>
            <a:ext cx="1364448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>
            <a:spAutoFit/>
          </a:bodyPr>
          <a:lstStyle/>
          <a:p>
            <a:r>
              <a:rPr lang="en-US" altLang="zh-CN" sz="1600" b="1" dirty="0"/>
              <a:t>Docker Hub</a:t>
            </a:r>
          </a:p>
        </p:txBody>
      </p:sp>
      <p:pic>
        <p:nvPicPr>
          <p:cNvPr id="86041" name="图片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73388"/>
            <a:ext cx="481012" cy="48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42" name="图片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3079750"/>
            <a:ext cx="482600" cy="48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43" name="图片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187700"/>
            <a:ext cx="482600" cy="48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044" name="直线箭头连接符 8"/>
          <p:cNvCxnSpPr>
            <a:cxnSpLocks noChangeShapeType="1"/>
            <a:stCxn id="32" idx="5"/>
          </p:cNvCxnSpPr>
          <p:nvPr/>
        </p:nvCxnSpPr>
        <p:spPr bwMode="auto">
          <a:xfrm>
            <a:off x="1108075" y="3492500"/>
            <a:ext cx="1087438" cy="698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折角形 32"/>
          <p:cNvSpPr/>
          <p:nvPr/>
        </p:nvSpPr>
        <p:spPr bwMode="auto">
          <a:xfrm>
            <a:off x="2439988" y="2871788"/>
            <a:ext cx="530225" cy="276225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en-US" altLang="zh-CN" sz="800" dirty="0"/>
              <a:t>Scaling Policy</a:t>
            </a:r>
            <a:endParaRPr lang="zh-CN" altLang="en-US" sz="800" dirty="0"/>
          </a:p>
        </p:txBody>
      </p:sp>
      <p:pic>
        <p:nvPicPr>
          <p:cNvPr id="86047" name="图片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3033713"/>
            <a:ext cx="481012" cy="48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48" name="TextBox 19"/>
          <p:cNvSpPr txBox="1">
            <a:spLocks noChangeArrowheads="1"/>
          </p:cNvSpPr>
          <p:nvPr/>
        </p:nvSpPr>
        <p:spPr bwMode="auto">
          <a:xfrm>
            <a:off x="352425" y="2657475"/>
            <a:ext cx="1187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/>
          <a:p>
            <a:r>
              <a:rPr lang="en-US" altLang="zh-CN" sz="1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Elastic Load Balancer</a:t>
            </a:r>
          </a:p>
        </p:txBody>
      </p:sp>
      <p:cxnSp>
        <p:nvCxnSpPr>
          <p:cNvPr id="86034" name="直线箭头连接符 8"/>
          <p:cNvCxnSpPr>
            <a:cxnSpLocks noChangeShapeType="1"/>
            <a:stCxn id="32" idx="6"/>
            <a:endCxn id="86042" idx="1"/>
          </p:cNvCxnSpPr>
          <p:nvPr/>
        </p:nvCxnSpPr>
        <p:spPr bwMode="auto">
          <a:xfrm>
            <a:off x="1177925" y="3321050"/>
            <a:ext cx="911225" cy="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061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706" y="2130425"/>
            <a:ext cx="8396941" cy="1470025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面向企业应用及混合云的</a:t>
            </a:r>
            <a:r>
              <a:rPr lang="en-US" altLang="zh-CN" sz="3200" dirty="0" err="1" smtClean="0"/>
              <a:t>Docker</a:t>
            </a:r>
            <a:r>
              <a:rPr lang="zh-CN" altLang="en-US" sz="3200" dirty="0" smtClean="0"/>
              <a:t>容器服务实践</a:t>
            </a:r>
            <a:endParaRPr lang="zh-CN" alt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1516" y="3982569"/>
            <a:ext cx="6400800" cy="640976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杨博，</a:t>
            </a:r>
            <a:r>
              <a:rPr lang="en-US" altLang="zh-CN" sz="2400" dirty="0" smtClean="0"/>
              <a:t> IBM</a:t>
            </a:r>
            <a:r>
              <a:rPr lang="zh-CN" altLang="en-US" sz="2400" dirty="0" smtClean="0"/>
              <a:t>中国云平台服务部架构总监</a:t>
            </a:r>
            <a:endParaRPr lang="en-US" altLang="zh-CN" sz="2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2800" dirty="0" smtClean="0"/>
              <a:t>支持</a:t>
            </a:r>
            <a:r>
              <a:rPr kumimoji="1" lang="en-US" altLang="zh-CN" sz="2800" dirty="0" err="1" smtClean="0"/>
              <a:t>Docker</a:t>
            </a:r>
            <a:r>
              <a:rPr kumimoji="1" lang="zh-CN" altLang="en-US" sz="2800" dirty="0" smtClean="0"/>
              <a:t>的</a:t>
            </a:r>
            <a:r>
              <a:rPr kumimoji="1" lang="en-US" altLang="zh-CN" sz="2800" dirty="0" smtClean="0"/>
              <a:t>Pattern </a:t>
            </a:r>
            <a:r>
              <a:rPr kumimoji="1" lang="zh-CN" altLang="en-US" sz="2800" dirty="0" smtClean="0"/>
              <a:t>架构</a:t>
            </a:r>
            <a:endParaRPr kumimoji="1" lang="zh-CN" altLang="en-US" sz="2800" dirty="0"/>
          </a:p>
        </p:txBody>
      </p:sp>
      <p:sp>
        <p:nvSpPr>
          <p:cNvPr id="6" name="罐形 5"/>
          <p:cNvSpPr>
            <a:spLocks noChangeArrowheads="1"/>
          </p:cNvSpPr>
          <p:nvPr/>
        </p:nvSpPr>
        <p:spPr bwMode="auto">
          <a:xfrm>
            <a:off x="6218291" y="2515952"/>
            <a:ext cx="1011238" cy="1563688"/>
          </a:xfrm>
          <a:prstGeom prst="can">
            <a:avLst>
              <a:gd name="adj" fmla="val 24999"/>
            </a:avLst>
          </a:prstGeom>
          <a:solidFill>
            <a:srgbClr val="F5844B">
              <a:alpha val="50000"/>
            </a:srgbClr>
          </a:solidFill>
          <a:ln w="9525">
            <a:solidFill>
              <a:srgbClr val="F5844B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1"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18291" y="3552590"/>
            <a:ext cx="10112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/>
          <a:p>
            <a:pPr algn="ctr">
              <a:defRPr/>
            </a:pP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Neue Roman for IBM"/>
                <a:ea typeface="+mn-ea"/>
                <a:cs typeface="HelvNeue Roman for IBM"/>
              </a:rPr>
              <a:t>Enterprise</a:t>
            </a:r>
          </a:p>
          <a:p>
            <a:pPr algn="ctr">
              <a:defRPr/>
            </a:pP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Neue Roman for IBM"/>
                <a:ea typeface="+mn-ea"/>
                <a:cs typeface="HelvNeue Roman for IBM"/>
              </a:rPr>
              <a:t>registry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elvNeue Roman for IBM"/>
              <a:ea typeface="+mn-ea"/>
              <a:cs typeface="HelvNeue Roman for IBM"/>
            </a:endParaRP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041" y="2828690"/>
            <a:ext cx="13271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曲线连接符 8"/>
          <p:cNvCxnSpPr>
            <a:cxnSpLocks noChangeShapeType="1"/>
            <a:stCxn id="8" idx="1"/>
            <a:endCxn id="6" idx="4"/>
          </p:cNvCxnSpPr>
          <p:nvPr/>
        </p:nvCxnSpPr>
        <p:spPr bwMode="auto">
          <a:xfrm rot="10800000" flipV="1">
            <a:off x="7229529" y="3289065"/>
            <a:ext cx="544512" cy="952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文本框 6"/>
          <p:cNvSpPr txBox="1">
            <a:spLocks noChangeArrowheads="1"/>
          </p:cNvSpPr>
          <p:nvPr/>
        </p:nvSpPr>
        <p:spPr bwMode="auto">
          <a:xfrm>
            <a:off x="7774041" y="2542053"/>
            <a:ext cx="1192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>
                <a:solidFill>
                  <a:srgbClr val="333333"/>
                </a:solidFill>
                <a:ea typeface="MS Gothic" panose="020B0609070205080204" pitchFamily="49" charset="-128"/>
              </a:rPr>
              <a:t>Docker Hub</a:t>
            </a:r>
          </a:p>
        </p:txBody>
      </p:sp>
      <p:sp>
        <p:nvSpPr>
          <p:cNvPr id="11" name="罐形 10"/>
          <p:cNvSpPr>
            <a:spLocks noChangeArrowheads="1"/>
          </p:cNvSpPr>
          <p:nvPr/>
        </p:nvSpPr>
        <p:spPr bwMode="auto">
          <a:xfrm>
            <a:off x="516964" y="2427052"/>
            <a:ext cx="1011237" cy="1563688"/>
          </a:xfrm>
          <a:prstGeom prst="can">
            <a:avLst>
              <a:gd name="adj" fmla="val 24999"/>
            </a:avLst>
          </a:prstGeom>
          <a:solidFill>
            <a:srgbClr val="2F8FCD">
              <a:alpha val="50000"/>
            </a:srgbClr>
          </a:solidFill>
          <a:ln w="9525">
            <a:solidFill>
              <a:srgbClr val="2F8FCD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1" lang="zh-CN" altLang="en-US" sz="1800">
              <a:solidFill>
                <a:srgbClr val="FFFFFF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16964" y="2796940"/>
            <a:ext cx="1011236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b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1"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HelvNeue Roman for IBM"/>
              <a:ea typeface="MS Gothic" panose="020B0609070205080204" pitchFamily="49" charset="-128"/>
              <a:cs typeface="HelvNeue Roman for IBM"/>
            </a:endParaRPr>
          </a:p>
          <a:p>
            <a:pPr algn="ctr"/>
            <a:endParaRPr kumimoji="1"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HelvNeue Roman for IBM"/>
              <a:ea typeface="MS Gothic" panose="020B0609070205080204" pitchFamily="49" charset="-128"/>
              <a:cs typeface="HelvNeue Roman for IBM"/>
            </a:endParaRPr>
          </a:p>
          <a:p>
            <a:pPr algn="ctr">
              <a:spcAft>
                <a:spcPts val="600"/>
              </a:spcAft>
            </a:pPr>
            <a:r>
              <a:rPr kumimoji="1" lang="en-US" altLang="ja-JP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elvNeue Medium for IBM"/>
                <a:ea typeface="MS Gothic" panose="020B0609070205080204" pitchFamily="49" charset="-128"/>
                <a:cs typeface="HelvNeue Medium for IBM"/>
              </a:rPr>
              <a:t>Catalog</a:t>
            </a:r>
            <a:endParaRPr kumimoji="1" lang="en-US" altLang="ja-JP" b="0" dirty="0">
              <a:solidFill>
                <a:schemeClr val="tx1">
                  <a:lumMod val="75000"/>
                  <a:lumOff val="25000"/>
                </a:schemeClr>
              </a:solidFill>
              <a:latin typeface="HelvNeue Medium for IBM"/>
              <a:ea typeface="MS Gothic" panose="020B0609070205080204" pitchFamily="49" charset="-128"/>
              <a:cs typeface="HelvNeue Medium for IBM"/>
            </a:endParaRPr>
          </a:p>
          <a:p>
            <a:pPr algn="ctr"/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Neue Roman for IBM"/>
                <a:ea typeface="MS Gothic" panose="020B0609070205080204" pitchFamily="49" charset="-128"/>
                <a:cs typeface="HelvNeue Roman for IBM"/>
              </a:rPr>
              <a:t>Images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Neue Roman for IBM"/>
                <a:ea typeface="MS Gothic" panose="020B0609070205080204" pitchFamily="49" charset="-128"/>
                <a:cs typeface="HelvNeue Roman for IBM"/>
              </a:rPr>
              <a:t>, Software Components, scripts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13" name="圆角矩形 3"/>
          <p:cNvSpPr>
            <a:spLocks noChangeArrowheads="1"/>
          </p:cNvSpPr>
          <p:nvPr/>
        </p:nvSpPr>
        <p:spPr bwMode="auto">
          <a:xfrm>
            <a:off x="1918726" y="1790465"/>
            <a:ext cx="3217863" cy="755650"/>
          </a:xfrm>
          <a:prstGeom prst="rect">
            <a:avLst/>
          </a:prstGeom>
          <a:solidFill>
            <a:srgbClr val="2F8FCD">
              <a:alpha val="50000"/>
            </a:srgbClr>
          </a:solidFill>
          <a:ln w="9525">
            <a:solidFill>
              <a:srgbClr val="2F8FCD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Neue Roman for IBM"/>
                <a:ea typeface="MS Gothic" panose="020B0609070205080204" pitchFamily="49" charset="-128"/>
                <a:cs typeface="HelvNeue Roman for IBM"/>
              </a:rPr>
              <a:t>Web Console and Pattern Builder</a:t>
            </a:r>
            <a:endParaRPr lang="en-US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HelvNeue Roman for IBM"/>
              <a:ea typeface="MS Gothic" panose="020B0609070205080204" pitchFamily="49" charset="-128"/>
              <a:cs typeface="HelvNeue Roman for IBM"/>
            </a:endParaRPr>
          </a:p>
        </p:txBody>
      </p:sp>
      <p:cxnSp>
        <p:nvCxnSpPr>
          <p:cNvPr id="14" name="曲线连接符 13"/>
          <p:cNvCxnSpPr>
            <a:cxnSpLocks noChangeShapeType="1"/>
            <a:stCxn id="6" idx="2"/>
          </p:cNvCxnSpPr>
          <p:nvPr/>
        </p:nvCxnSpPr>
        <p:spPr bwMode="auto">
          <a:xfrm rot="10800000">
            <a:off x="5136589" y="2168290"/>
            <a:ext cx="1081702" cy="1129506"/>
          </a:xfrm>
          <a:prstGeom prst="curvedConnector3">
            <a:avLst>
              <a:gd name="adj1" fmla="val 50000"/>
            </a:avLst>
          </a:prstGeom>
          <a:noFill/>
          <a:ln w="19050" cmpd="sng">
            <a:solidFill>
              <a:srgbClr val="2F8FCD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曲线连接符 14"/>
          <p:cNvCxnSpPr>
            <a:cxnSpLocks noChangeShapeType="1"/>
            <a:stCxn id="11" idx="4"/>
          </p:cNvCxnSpPr>
          <p:nvPr/>
        </p:nvCxnSpPr>
        <p:spPr bwMode="auto">
          <a:xfrm flipV="1">
            <a:off x="1528201" y="2168290"/>
            <a:ext cx="390525" cy="1041400"/>
          </a:xfrm>
          <a:prstGeom prst="curvedConnector3">
            <a:avLst>
              <a:gd name="adj1" fmla="val 50000"/>
            </a:avLst>
          </a:prstGeom>
          <a:noFill/>
          <a:ln w="19050" cmpd="sng">
            <a:solidFill>
              <a:srgbClr val="2F8FCD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528200" y="4715535"/>
            <a:ext cx="4254385" cy="194865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ea typeface="MS Gothic" panose="020B0609070205080204" pitchFamily="49" charset="-128"/>
            </a:endParaRPr>
          </a:p>
        </p:txBody>
      </p:sp>
      <p:sp>
        <p:nvSpPr>
          <p:cNvPr id="17" name="Rounded Rectangle 65"/>
          <p:cNvSpPr>
            <a:spLocks noChangeArrowheads="1"/>
          </p:cNvSpPr>
          <p:nvPr/>
        </p:nvSpPr>
        <p:spPr bwMode="auto">
          <a:xfrm>
            <a:off x="1856814" y="6115021"/>
            <a:ext cx="3533775" cy="352425"/>
          </a:xfrm>
          <a:prstGeom prst="roundRect">
            <a:avLst>
              <a:gd name="adj" fmla="val 0"/>
            </a:avLst>
          </a:prstGeom>
          <a:solidFill>
            <a:srgbClr val="2F8FCD">
              <a:alpha val="50000"/>
            </a:srgbClr>
          </a:solidFill>
          <a:ln w="9525">
            <a:solidFill>
              <a:srgbClr val="2F8FCD"/>
            </a:solidFill>
            <a:round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200" dirty="0" smtClean="0">
                <a:solidFill>
                  <a:schemeClr val="dk1"/>
                </a:solidFill>
                <a:latin typeface="HelvNeue Roman for IBM"/>
                <a:cs typeface="HelvNeue Roman for IBM"/>
              </a:rPr>
              <a:t>VM/ physical machine</a:t>
            </a:r>
            <a:endParaRPr lang="en-US" sz="1200" dirty="0">
              <a:latin typeface="HelvNeue Roman for IBM"/>
              <a:ea typeface="MS Gothic" charset="0"/>
              <a:cs typeface="HelvNeue Roman for IBM"/>
            </a:endParaRPr>
          </a:p>
        </p:txBody>
      </p:sp>
      <p:sp>
        <p:nvSpPr>
          <p:cNvPr id="18" name="Rounded Rectangle 51"/>
          <p:cNvSpPr>
            <a:spLocks noChangeArrowheads="1"/>
          </p:cNvSpPr>
          <p:nvPr/>
        </p:nvSpPr>
        <p:spPr bwMode="auto">
          <a:xfrm>
            <a:off x="1866339" y="4876051"/>
            <a:ext cx="1057275" cy="215900"/>
          </a:xfrm>
          <a:prstGeom prst="roundRect">
            <a:avLst>
              <a:gd name="adj" fmla="val 0"/>
            </a:avLst>
          </a:prstGeom>
          <a:solidFill>
            <a:srgbClr val="2F8FCD">
              <a:alpha val="50000"/>
            </a:srgbClr>
          </a:solidFill>
          <a:ln w="9525">
            <a:solidFill>
              <a:srgbClr val="2F8FCD"/>
            </a:solidFill>
            <a:round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200" dirty="0">
                <a:solidFill>
                  <a:schemeClr val="dk1"/>
                </a:solidFill>
                <a:latin typeface="HelvNeue Roman for IBM"/>
                <a:cs typeface="HelvNeue Roman for IBM"/>
              </a:rPr>
              <a:t>Maestro</a:t>
            </a:r>
            <a:endParaRPr lang="en-US" sz="1200" dirty="0">
              <a:latin typeface="HelvNeue Roman for IBM"/>
              <a:ea typeface="MS Gothic" charset="0"/>
              <a:cs typeface="HelvNeue Roman for IBM"/>
            </a:endParaRPr>
          </a:p>
        </p:txBody>
      </p:sp>
      <p:sp>
        <p:nvSpPr>
          <p:cNvPr id="19" name="Rounded Rectangle 51"/>
          <p:cNvSpPr>
            <a:spLocks noChangeArrowheads="1"/>
          </p:cNvSpPr>
          <p:nvPr/>
        </p:nvSpPr>
        <p:spPr bwMode="auto">
          <a:xfrm>
            <a:off x="1866339" y="5176808"/>
            <a:ext cx="1057275" cy="854075"/>
          </a:xfrm>
          <a:prstGeom prst="roundRect">
            <a:avLst>
              <a:gd name="adj" fmla="val 0"/>
            </a:avLst>
          </a:prstGeom>
          <a:solidFill>
            <a:srgbClr val="F5844B">
              <a:alpha val="50000"/>
            </a:srgbClr>
          </a:solidFill>
          <a:ln w="9525">
            <a:solidFill>
              <a:srgbClr val="F26926"/>
            </a:solidFill>
            <a:round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100" dirty="0">
                <a:solidFill>
                  <a:schemeClr val="dk1"/>
                </a:solidFill>
                <a:latin typeface="HelvNeue Roman for IBM"/>
                <a:cs typeface="HelvNeue Roman for IBM"/>
              </a:rPr>
              <a:t>Docker Plugin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200" dirty="0">
              <a:solidFill>
                <a:schemeClr val="dk1"/>
              </a:solidFill>
              <a:latin typeface="HelvNeue Roman for IBM"/>
              <a:cs typeface="HelvNeue Roman for IBM"/>
            </a:endParaRP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200" dirty="0">
              <a:latin typeface="HelvNeue Roman for IBM"/>
              <a:ea typeface="MS Gothic" charset="0"/>
              <a:cs typeface="HelvNeue Roman for IBM"/>
            </a:endParaRP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200" dirty="0">
              <a:latin typeface="HelvNeue Roman for IBM"/>
              <a:ea typeface="MS Gothic" charset="0"/>
              <a:cs typeface="HelvNeue Roman for IBM"/>
            </a:endParaRPr>
          </a:p>
        </p:txBody>
      </p:sp>
      <p:cxnSp>
        <p:nvCxnSpPr>
          <p:cNvPr id="20" name="直线箭头连接符 19"/>
          <p:cNvCxnSpPr>
            <a:cxnSpLocks noChangeShapeType="1"/>
            <a:endCxn id="21" idx="1"/>
          </p:cNvCxnSpPr>
          <p:nvPr/>
        </p:nvCxnSpPr>
        <p:spPr bwMode="auto">
          <a:xfrm>
            <a:off x="2925201" y="5416521"/>
            <a:ext cx="233363" cy="3683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ounded Rectangle 51"/>
          <p:cNvSpPr>
            <a:spLocks noChangeArrowheads="1"/>
          </p:cNvSpPr>
          <p:nvPr/>
        </p:nvSpPr>
        <p:spPr bwMode="auto">
          <a:xfrm>
            <a:off x="3158564" y="5530821"/>
            <a:ext cx="2232025" cy="506412"/>
          </a:xfrm>
          <a:prstGeom prst="roundRect">
            <a:avLst>
              <a:gd name="adj" fmla="val 0"/>
            </a:avLst>
          </a:prstGeom>
          <a:solidFill>
            <a:srgbClr val="F5844B">
              <a:alpha val="50000"/>
            </a:srgbClr>
          </a:solidFill>
          <a:ln w="9525">
            <a:solidFill>
              <a:srgbClr val="F26926"/>
            </a:solidFill>
            <a:round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Neue Roman for IBM"/>
                <a:cs typeface="HelvNeue Roman for IBM"/>
              </a:rPr>
              <a:t>Docker Engine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Neue Roman for IBM"/>
              <a:ea typeface="MS Gothic" charset="0"/>
              <a:cs typeface="HelvNeue Roman for IBM"/>
            </a:endParaRPr>
          </a:p>
        </p:txBody>
      </p:sp>
      <p:sp>
        <p:nvSpPr>
          <p:cNvPr id="22" name="Rounded Rectangle 51"/>
          <p:cNvSpPr>
            <a:spLocks noChangeArrowheads="1"/>
          </p:cNvSpPr>
          <p:nvPr/>
        </p:nvSpPr>
        <p:spPr bwMode="auto">
          <a:xfrm>
            <a:off x="1896501" y="5655439"/>
            <a:ext cx="992188" cy="169863"/>
          </a:xfrm>
          <a:prstGeom prst="roundRect">
            <a:avLst>
              <a:gd name="adj" fmla="val 0"/>
            </a:avLst>
          </a:prstGeom>
          <a:solidFill>
            <a:srgbClr val="F5844B">
              <a:alpha val="50000"/>
            </a:srgbClr>
          </a:solidFill>
          <a:ln w="9525">
            <a:solidFill>
              <a:srgbClr val="F26926"/>
            </a:solidFill>
            <a:round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>
                <a:solidFill>
                  <a:schemeClr val="dk1"/>
                </a:solidFill>
                <a:latin typeface="HelvNeue Roman for IBM"/>
                <a:cs typeface="HelvNeue Roman for IBM"/>
              </a:rPr>
              <a:t>Scaling</a:t>
            </a:r>
            <a:endParaRPr lang="en-US" sz="1000" dirty="0">
              <a:latin typeface="HelvNeue Roman for IBM"/>
              <a:ea typeface="MS Gothic" charset="0"/>
              <a:cs typeface="HelvNeue Roman for IBM"/>
            </a:endParaRPr>
          </a:p>
        </p:txBody>
      </p:sp>
      <p:sp>
        <p:nvSpPr>
          <p:cNvPr id="23" name="Rounded Rectangle 51"/>
          <p:cNvSpPr>
            <a:spLocks noChangeArrowheads="1"/>
          </p:cNvSpPr>
          <p:nvPr/>
        </p:nvSpPr>
        <p:spPr bwMode="auto">
          <a:xfrm>
            <a:off x="1896502" y="5826096"/>
            <a:ext cx="992187" cy="171450"/>
          </a:xfrm>
          <a:prstGeom prst="roundRect">
            <a:avLst>
              <a:gd name="adj" fmla="val 0"/>
            </a:avLst>
          </a:prstGeom>
          <a:solidFill>
            <a:srgbClr val="F5844B">
              <a:alpha val="50000"/>
            </a:srgbClr>
          </a:solidFill>
          <a:ln w="9525">
            <a:solidFill>
              <a:srgbClr val="F26926"/>
            </a:solidFill>
            <a:round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>
                <a:solidFill>
                  <a:schemeClr val="dk1"/>
                </a:solidFill>
                <a:latin typeface="HelvNeue Roman for IBM"/>
                <a:cs typeface="HelvNeue Roman for IBM"/>
              </a:rPr>
              <a:t>Monitoring</a:t>
            </a:r>
            <a:endParaRPr lang="en-US" sz="1000" dirty="0">
              <a:latin typeface="HelvNeue Roman for IBM"/>
              <a:ea typeface="MS Gothic" charset="0"/>
              <a:cs typeface="HelvNeue Roman for IBM"/>
            </a:endParaRPr>
          </a:p>
        </p:txBody>
      </p:sp>
      <p:sp>
        <p:nvSpPr>
          <p:cNvPr id="24" name="椭圆 23"/>
          <p:cNvSpPr>
            <a:spLocks noChangeArrowheads="1"/>
          </p:cNvSpPr>
          <p:nvPr/>
        </p:nvSpPr>
        <p:spPr bwMode="auto">
          <a:xfrm>
            <a:off x="1738633" y="4744214"/>
            <a:ext cx="219075" cy="1840667"/>
          </a:xfrm>
          <a:prstGeom prst="ellipse">
            <a:avLst/>
          </a:prstGeom>
          <a:noFill/>
          <a:ln w="19050">
            <a:solidFill>
              <a:srgbClr val="2F8FCD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1"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25" name="曲线连接符 24"/>
          <p:cNvCxnSpPr>
            <a:cxnSpLocks noChangeShapeType="1"/>
            <a:stCxn id="21" idx="3"/>
            <a:endCxn id="6" idx="2"/>
          </p:cNvCxnSpPr>
          <p:nvPr/>
        </p:nvCxnSpPr>
        <p:spPr bwMode="auto">
          <a:xfrm flipV="1">
            <a:off x="5390589" y="3297796"/>
            <a:ext cx="827702" cy="2486231"/>
          </a:xfrm>
          <a:prstGeom prst="curvedConnector3">
            <a:avLst>
              <a:gd name="adj1" fmla="val 50000"/>
            </a:avLst>
          </a:prstGeom>
          <a:noFill/>
          <a:ln w="19050" cmpd="sng">
            <a:solidFill>
              <a:srgbClr val="2F8FCD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圆角矩形 38"/>
          <p:cNvSpPr>
            <a:spLocks noChangeArrowheads="1"/>
          </p:cNvSpPr>
          <p:nvPr/>
        </p:nvSpPr>
        <p:spPr bwMode="auto">
          <a:xfrm>
            <a:off x="1917139" y="3125552"/>
            <a:ext cx="3219450" cy="814388"/>
          </a:xfrm>
          <a:prstGeom prst="rect">
            <a:avLst/>
          </a:prstGeom>
          <a:solidFill>
            <a:srgbClr val="2F8FCD">
              <a:alpha val="50000"/>
            </a:srgbClr>
          </a:solidFill>
          <a:ln w="9525">
            <a:solidFill>
              <a:srgbClr val="2F8FCD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Neue Roman for IBM"/>
                <a:ea typeface="MS Gothic" panose="020B0609070205080204" pitchFamily="49" charset="-128"/>
                <a:cs typeface="HelvNeue Roman for IBM"/>
              </a:rPr>
              <a:t>Pattern Engine</a:t>
            </a:r>
          </a:p>
          <a:p>
            <a:pPr algn="ctr">
              <a:spcAft>
                <a:spcPts val="600"/>
              </a:spcAft>
            </a:pPr>
            <a:r>
              <a:rPr lang="en-US" alt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Neue Roman for IBM"/>
                <a:ea typeface="MS Gothic" panose="020B0609070205080204" pitchFamily="49" charset="-128"/>
                <a:cs typeface="HelvNeue Roman for IBM"/>
              </a:rPr>
              <a:t>PureApp System, Software, Service</a:t>
            </a:r>
            <a:endParaRPr lang="en-US" alt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HelvNeue Roman for IBM"/>
              <a:ea typeface="MS Gothic" panose="020B0609070205080204" pitchFamily="49" charset="-128"/>
              <a:cs typeface="HelvNeue Roman for IBM"/>
            </a:endParaRPr>
          </a:p>
        </p:txBody>
      </p:sp>
      <p:cxnSp>
        <p:nvCxnSpPr>
          <p:cNvPr id="27" name="曲线连接符 26"/>
          <p:cNvCxnSpPr>
            <a:cxnSpLocks noChangeShapeType="1"/>
            <a:stCxn id="18" idx="0"/>
            <a:endCxn id="11" idx="3"/>
          </p:cNvCxnSpPr>
          <p:nvPr/>
        </p:nvCxnSpPr>
        <p:spPr bwMode="auto">
          <a:xfrm rot="16200000" flipV="1">
            <a:off x="1266125" y="3747199"/>
            <a:ext cx="885311" cy="1372394"/>
          </a:xfrm>
          <a:prstGeom prst="curvedConnector3">
            <a:avLst>
              <a:gd name="adj1" fmla="val 50000"/>
            </a:avLst>
          </a:prstGeom>
          <a:noFill/>
          <a:ln w="19050" cmpd="sng">
            <a:solidFill>
              <a:srgbClr val="2F8FCD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曲线连接符 27"/>
          <p:cNvCxnSpPr>
            <a:cxnSpLocks noChangeShapeType="1"/>
            <a:endCxn id="11" idx="4"/>
          </p:cNvCxnSpPr>
          <p:nvPr/>
        </p:nvCxnSpPr>
        <p:spPr bwMode="auto">
          <a:xfrm rot="10800000">
            <a:off x="1528201" y="3209690"/>
            <a:ext cx="388938" cy="190500"/>
          </a:xfrm>
          <a:prstGeom prst="curvedConnector3">
            <a:avLst>
              <a:gd name="adj1" fmla="val 50000"/>
            </a:avLst>
          </a:prstGeom>
          <a:noFill/>
          <a:ln w="19050" cmpd="sng">
            <a:solidFill>
              <a:srgbClr val="2F8FCD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曲线连接符 28"/>
          <p:cNvCxnSpPr>
            <a:cxnSpLocks noChangeShapeType="1"/>
            <a:stCxn id="18" idx="0"/>
            <a:endCxn id="26" idx="2"/>
          </p:cNvCxnSpPr>
          <p:nvPr/>
        </p:nvCxnSpPr>
        <p:spPr bwMode="auto">
          <a:xfrm rot="5400000" flipH="1" flipV="1">
            <a:off x="2492865" y="3842053"/>
            <a:ext cx="936111" cy="1131887"/>
          </a:xfrm>
          <a:prstGeom prst="curvedConnector3">
            <a:avLst>
              <a:gd name="adj1" fmla="val 50000"/>
            </a:avLst>
          </a:prstGeom>
          <a:noFill/>
          <a:ln w="19050" cmpd="sng">
            <a:solidFill>
              <a:srgbClr val="2F8FCD"/>
            </a:solidFill>
            <a:prstDash val="dash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曲线连接符 29"/>
          <p:cNvCxnSpPr>
            <a:cxnSpLocks noChangeShapeType="1"/>
          </p:cNvCxnSpPr>
          <p:nvPr/>
        </p:nvCxnSpPr>
        <p:spPr bwMode="auto">
          <a:xfrm rot="5400000">
            <a:off x="3237145" y="2835834"/>
            <a:ext cx="579437" cy="0"/>
          </a:xfrm>
          <a:prstGeom prst="curvedConnector3">
            <a:avLst>
              <a:gd name="adj1" fmla="val 50000"/>
            </a:avLst>
          </a:prstGeom>
          <a:noFill/>
          <a:ln w="19050" cmpd="sng">
            <a:solidFill>
              <a:srgbClr val="2F8FCD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ounded Rectangle 51"/>
          <p:cNvSpPr>
            <a:spLocks noChangeArrowheads="1"/>
          </p:cNvSpPr>
          <p:nvPr/>
        </p:nvSpPr>
        <p:spPr bwMode="auto">
          <a:xfrm>
            <a:off x="3158564" y="5312565"/>
            <a:ext cx="2232025" cy="177419"/>
          </a:xfrm>
          <a:prstGeom prst="roundRect">
            <a:avLst>
              <a:gd name="adj" fmla="val 0"/>
            </a:avLst>
          </a:prstGeom>
          <a:solidFill>
            <a:srgbClr val="F5844B">
              <a:alpha val="50000"/>
            </a:srgbClr>
          </a:solidFill>
          <a:ln w="9525">
            <a:solidFill>
              <a:srgbClr val="F26926"/>
            </a:solidFill>
            <a:round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>
                <a:solidFill>
                  <a:srgbClr val="404040"/>
                </a:solidFill>
                <a:latin typeface="HelvNeue Roman for IBM"/>
                <a:cs typeface="HelvNeue Roman for IBM"/>
              </a:rPr>
              <a:t>C</a:t>
            </a:r>
            <a:r>
              <a:rPr lang="en-US" sz="1000" dirty="0" smtClean="0">
                <a:solidFill>
                  <a:srgbClr val="404040"/>
                </a:solidFill>
                <a:latin typeface="HelvNeue Roman for IBM"/>
                <a:cs typeface="HelvNeue Roman for IBM"/>
              </a:rPr>
              <a:t>ontainer</a:t>
            </a:r>
            <a:endParaRPr lang="en-US" sz="1000" dirty="0">
              <a:solidFill>
                <a:srgbClr val="404040"/>
              </a:solidFill>
              <a:latin typeface="HelvNeue Roman for IBM"/>
              <a:ea typeface="MS Gothic" charset="0"/>
              <a:cs typeface="HelvNeue Roman for IBM"/>
            </a:endParaRPr>
          </a:p>
        </p:txBody>
      </p:sp>
      <p:sp>
        <p:nvSpPr>
          <p:cNvPr id="32" name="Rounded Rectangle 51"/>
          <p:cNvSpPr>
            <a:spLocks noChangeArrowheads="1"/>
          </p:cNvSpPr>
          <p:nvPr/>
        </p:nvSpPr>
        <p:spPr bwMode="auto">
          <a:xfrm>
            <a:off x="3158564" y="4876051"/>
            <a:ext cx="2232025" cy="177419"/>
          </a:xfrm>
          <a:prstGeom prst="roundRect">
            <a:avLst>
              <a:gd name="adj" fmla="val 0"/>
            </a:avLst>
          </a:prstGeom>
          <a:solidFill>
            <a:srgbClr val="F5844B">
              <a:alpha val="50000"/>
            </a:srgbClr>
          </a:solidFill>
          <a:ln w="9525">
            <a:solidFill>
              <a:srgbClr val="F26926"/>
            </a:solidFill>
            <a:round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>
                <a:solidFill>
                  <a:srgbClr val="404040"/>
                </a:solidFill>
                <a:latin typeface="HelvNeue Roman for IBM"/>
                <a:cs typeface="HelvNeue Roman for IBM"/>
              </a:rPr>
              <a:t>C</a:t>
            </a:r>
            <a:r>
              <a:rPr lang="en-US" sz="1000" dirty="0" smtClean="0">
                <a:solidFill>
                  <a:srgbClr val="404040"/>
                </a:solidFill>
                <a:latin typeface="HelvNeue Roman for IBM"/>
                <a:cs typeface="HelvNeue Roman for IBM"/>
              </a:rPr>
              <a:t>ontainer</a:t>
            </a:r>
            <a:endParaRPr lang="en-US" sz="1000" dirty="0">
              <a:solidFill>
                <a:srgbClr val="404040"/>
              </a:solidFill>
              <a:latin typeface="HelvNeue Roman for IBM"/>
              <a:ea typeface="MS Gothic" charset="0"/>
              <a:cs typeface="HelvNeue Roman for IBM"/>
            </a:endParaRPr>
          </a:p>
        </p:txBody>
      </p:sp>
      <p:sp>
        <p:nvSpPr>
          <p:cNvPr id="33" name="Rounded Rectangle 51"/>
          <p:cNvSpPr>
            <a:spLocks noChangeArrowheads="1"/>
          </p:cNvSpPr>
          <p:nvPr/>
        </p:nvSpPr>
        <p:spPr bwMode="auto">
          <a:xfrm>
            <a:off x="3158564" y="5094308"/>
            <a:ext cx="2232025" cy="177419"/>
          </a:xfrm>
          <a:prstGeom prst="roundRect">
            <a:avLst>
              <a:gd name="adj" fmla="val 0"/>
            </a:avLst>
          </a:prstGeom>
          <a:solidFill>
            <a:srgbClr val="F5844B">
              <a:alpha val="50000"/>
            </a:srgbClr>
          </a:solidFill>
          <a:ln w="9525">
            <a:solidFill>
              <a:srgbClr val="F26926"/>
            </a:solidFill>
            <a:round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>
                <a:solidFill>
                  <a:srgbClr val="404040"/>
                </a:solidFill>
                <a:latin typeface="HelvNeue Roman for IBM"/>
                <a:cs typeface="HelvNeue Roman for IBM"/>
              </a:rPr>
              <a:t>C</a:t>
            </a:r>
            <a:r>
              <a:rPr lang="en-US" sz="1000" dirty="0" smtClean="0">
                <a:solidFill>
                  <a:srgbClr val="404040"/>
                </a:solidFill>
                <a:latin typeface="HelvNeue Roman for IBM"/>
                <a:cs typeface="HelvNeue Roman for IBM"/>
              </a:rPr>
              <a:t>ontainer</a:t>
            </a:r>
            <a:endParaRPr lang="en-US" sz="1000" dirty="0">
              <a:solidFill>
                <a:srgbClr val="404040"/>
              </a:solidFill>
              <a:latin typeface="HelvNeue Roman for IBM"/>
              <a:ea typeface="MS Gothic" charset="0"/>
              <a:cs typeface="HelvNeue Roman for IBM"/>
            </a:endParaRPr>
          </a:p>
        </p:txBody>
      </p:sp>
      <p:sp>
        <p:nvSpPr>
          <p:cNvPr id="34" name="Rounded Rectangle 51"/>
          <p:cNvSpPr>
            <a:spLocks noChangeArrowheads="1"/>
          </p:cNvSpPr>
          <p:nvPr/>
        </p:nvSpPr>
        <p:spPr bwMode="auto">
          <a:xfrm>
            <a:off x="1896502" y="5486371"/>
            <a:ext cx="992187" cy="168275"/>
          </a:xfrm>
          <a:prstGeom prst="roundRect">
            <a:avLst>
              <a:gd name="adj" fmla="val 0"/>
            </a:avLst>
          </a:prstGeom>
          <a:solidFill>
            <a:srgbClr val="F5844B">
              <a:alpha val="50000"/>
            </a:srgbClr>
          </a:solidFill>
          <a:ln w="9525">
            <a:solidFill>
              <a:srgbClr val="F26926"/>
            </a:solidFill>
            <a:round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>
                <a:solidFill>
                  <a:schemeClr val="dk1"/>
                </a:solidFill>
                <a:latin typeface="HelvNeue Roman for IBM"/>
                <a:cs typeface="HelvNeue Roman for IBM"/>
              </a:rPr>
              <a:t>L</a:t>
            </a:r>
            <a:r>
              <a:rPr lang="en-US" sz="1000" dirty="0" smtClean="0">
                <a:solidFill>
                  <a:schemeClr val="dk1"/>
                </a:solidFill>
                <a:latin typeface="HelvNeue Roman for IBM"/>
                <a:cs typeface="HelvNeue Roman for IBM"/>
              </a:rPr>
              <a:t>ogging</a:t>
            </a:r>
            <a:endParaRPr lang="en-US" sz="1000" dirty="0">
              <a:latin typeface="HelvNeue Roman for IBM"/>
              <a:ea typeface="MS Gothic" charset="0"/>
              <a:cs typeface="HelvNeue Roman for IBM"/>
            </a:endParaRPr>
          </a:p>
        </p:txBody>
      </p:sp>
      <p:pic>
        <p:nvPicPr>
          <p:cNvPr id="35" name="Picture 26" descr="dock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59" y="2858852"/>
            <a:ext cx="728281" cy="6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851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 1"/>
          <p:cNvSpPr>
            <a:spLocks noGrp="1"/>
          </p:cNvSpPr>
          <p:nvPr/>
        </p:nvSpPr>
        <p:spPr bwMode="auto">
          <a:xfrm>
            <a:off x="252413" y="739775"/>
            <a:ext cx="854233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6" name="标题 2"/>
          <p:cNvSpPr>
            <a:spLocks noGrp="1"/>
          </p:cNvSpPr>
          <p:nvPr>
            <p:ph type="title"/>
          </p:nvPr>
        </p:nvSpPr>
        <p:spPr>
          <a:xfrm>
            <a:off x="457200" y="398555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Calibri" charset="0"/>
              </a:rPr>
              <a:t>使用</a:t>
            </a:r>
            <a:r>
              <a:rPr lang="en-US" altLang="zh-CN" sz="2800" dirty="0" smtClean="0">
                <a:latin typeface="Calibri" charset="0"/>
              </a:rPr>
              <a:t>Pattern </a:t>
            </a:r>
            <a:r>
              <a:rPr lang="zh-CN" altLang="en-US" sz="2800" dirty="0" smtClean="0">
                <a:latin typeface="Calibri" charset="0"/>
              </a:rPr>
              <a:t>来部署和管理容器化的应用</a:t>
            </a:r>
            <a:endParaRPr lang="zh-CN" altLang="en-US" sz="2800" dirty="0">
              <a:latin typeface="Calibri" charset="0"/>
            </a:endParaRPr>
          </a:p>
        </p:txBody>
      </p:sp>
      <p:sp>
        <p:nvSpPr>
          <p:cNvPr id="36869" name="文本框 8"/>
          <p:cNvSpPr txBox="1">
            <a:spLocks noChangeArrowheads="1"/>
          </p:cNvSpPr>
          <p:nvPr/>
        </p:nvSpPr>
        <p:spPr bwMode="auto">
          <a:xfrm>
            <a:off x="1610893" y="1956718"/>
            <a:ext cx="5760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Symbol" charset="0"/>
              <a:buNone/>
            </a:pPr>
            <a:r>
              <a:rPr kumimoji="1" lang="en-US" altLang="zh-CN" b="1" dirty="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rPr>
              <a:t>Pattern of Containerized “</a:t>
            </a:r>
            <a:r>
              <a:rPr kumimoji="1" lang="en-US" altLang="zh-CN" b="1" dirty="0" err="1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rPr>
              <a:t>WordPress</a:t>
            </a:r>
            <a:r>
              <a:rPr kumimoji="1" lang="en-US" altLang="zh-CN" b="1" dirty="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rPr>
              <a:t>”</a:t>
            </a:r>
            <a:endParaRPr kumimoji="1" lang="zh-CN" altLang="en-US" b="1" dirty="0">
              <a:solidFill>
                <a:schemeClr val="tx1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246909" y="5199377"/>
            <a:ext cx="6883201" cy="1242987"/>
          </a:xfrm>
          <a:prstGeom prst="rect">
            <a:avLst/>
          </a:prstGeom>
          <a:solidFill>
            <a:srgbClr val="2F8FCD">
              <a:alpha val="50000"/>
            </a:srgbClr>
          </a:solidFill>
        </p:spPr>
        <p:txBody>
          <a:bodyPr>
            <a:no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altLang="ja-JP" sz="1400" dirty="0">
                <a:solidFill>
                  <a:srgbClr val="000000"/>
                </a:solidFill>
                <a:latin typeface="HelvNeue Roman for IBM"/>
                <a:cs typeface="HelvNeue Roman for IBM"/>
              </a:rPr>
              <a:t>Value:</a:t>
            </a:r>
          </a:p>
          <a:p>
            <a:pPr lvl="1" algn="l">
              <a:spcAft>
                <a:spcPts val="600"/>
              </a:spcAft>
            </a:pPr>
            <a:r>
              <a:rPr lang="en-US" altLang="ja-JP" sz="1400" dirty="0">
                <a:solidFill>
                  <a:srgbClr val="000000"/>
                </a:solidFill>
                <a:latin typeface="HelvNeue Roman for IBM"/>
                <a:cs typeface="HelvNeue Roman for IBM"/>
              </a:rPr>
              <a:t>Docker content gets </a:t>
            </a:r>
            <a:r>
              <a:rPr lang="en-US" altLang="ja-JP" sz="14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access to </a:t>
            </a:r>
            <a:r>
              <a:rPr lang="en-US" altLang="ja-JP" sz="1400" dirty="0" err="1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Pure’s</a:t>
            </a:r>
            <a:r>
              <a:rPr lang="en-US" altLang="ja-JP" sz="14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 enterprise</a:t>
            </a:r>
            <a:r>
              <a:rPr lang="en-US" altLang="ja-JP" sz="1400" dirty="0">
                <a:solidFill>
                  <a:srgbClr val="000000"/>
                </a:solidFill>
                <a:latin typeface="HelvNeue Roman for IBM"/>
                <a:cs typeface="HelvNeue Roman for IBM"/>
              </a:rPr>
              <a:t>-grade </a:t>
            </a:r>
            <a:r>
              <a:rPr lang="en-US" altLang="ja-JP" sz="14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lifecycle</a:t>
            </a:r>
          </a:p>
          <a:p>
            <a:pPr lvl="1" algn="l">
              <a:spcAft>
                <a:spcPts val="600"/>
              </a:spcAft>
            </a:pPr>
            <a:r>
              <a:rPr lang="en-US" altLang="ja-JP" sz="14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Patterns gain ability to run 40,000+ dockerized apps</a:t>
            </a:r>
            <a:endParaRPr lang="en-US" altLang="ja-JP" sz="140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893" y="2472055"/>
            <a:ext cx="5760720" cy="27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 smtClean="0"/>
              <a:t>使用</a:t>
            </a:r>
            <a:r>
              <a:rPr lang="en-US" altLang="ja-JP" sz="2400" dirty="0" smtClean="0"/>
              <a:t>Pattern </a:t>
            </a:r>
            <a:r>
              <a:rPr lang="ja-JP" altLang="en-US" sz="2400" dirty="0" smtClean="0"/>
              <a:t>部署和管理混合应用</a:t>
            </a:r>
            <a:endParaRPr lang="en-US" altLang="ja-JP" sz="2400" dirty="0" smtClean="0"/>
          </a:p>
        </p:txBody>
      </p:sp>
      <p:pic>
        <p:nvPicPr>
          <p:cNvPr id="76802" name="Picture 1" descr="Screen Shot 2015-02-03 at 3.20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2" y="1479918"/>
            <a:ext cx="7765689" cy="4064178"/>
          </a:xfrm>
          <a:prstGeom prst="rect">
            <a:avLst/>
          </a:prstGeom>
          <a:noFill/>
          <a:ln>
            <a:noFill/>
          </a:ln>
          <a:effectLst>
            <a:outerShdw blurRad="101600" dist="50800" dir="2700000" algn="tl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3274876" y="2779237"/>
            <a:ext cx="292608" cy="292608"/>
          </a:xfrm>
          <a:prstGeom prst="ellipse">
            <a:avLst/>
          </a:prstGeom>
          <a:solidFill>
            <a:srgbClr val="0F659B"/>
          </a:solidFill>
          <a:ln w="9525">
            <a:solidFill>
              <a:srgbClr val="0F659B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HelvNeue Medium for IBM"/>
                <a:ea typeface="+mn-ea"/>
                <a:cs typeface="HelvNeue Medium for IBM"/>
              </a:rPr>
              <a:t>1</a:t>
            </a:r>
          </a:p>
        </p:txBody>
      </p:sp>
      <p:sp>
        <p:nvSpPr>
          <p:cNvPr id="8" name="Oval 7"/>
          <p:cNvSpPr>
            <a:spLocks noChangeAspect="1" noChangeArrowheads="1"/>
          </p:cNvSpPr>
          <p:nvPr/>
        </p:nvSpPr>
        <p:spPr bwMode="auto">
          <a:xfrm>
            <a:off x="6043262" y="2201261"/>
            <a:ext cx="288925" cy="288988"/>
          </a:xfrm>
          <a:prstGeom prst="ellipse">
            <a:avLst/>
          </a:prstGeom>
          <a:solidFill>
            <a:srgbClr val="0F659B"/>
          </a:solidFill>
          <a:ln w="9525">
            <a:solidFill>
              <a:srgbClr val="0F659B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HelvNeue Medium for IBM"/>
                <a:ea typeface="+mn-ea"/>
                <a:cs typeface="HelvNeue Medium for IBM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982" y="5544095"/>
            <a:ext cx="7765689" cy="1109715"/>
          </a:xfrm>
          <a:prstGeom prst="rect">
            <a:avLst/>
          </a:prstGeom>
          <a:solidFill>
            <a:srgbClr val="2F8FCD">
              <a:alpha val="50000"/>
            </a:srgbClr>
          </a:solidFill>
        </p:spPr>
        <p:txBody>
          <a:bodyPr>
            <a:no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60375" lvl="1" indent="0" algn="l">
              <a:spcAft>
                <a:spcPts val="600"/>
              </a:spcAft>
            </a:pPr>
            <a:r>
              <a:rPr lang="en-US" altLang="ja-JP" sz="14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Compute </a:t>
            </a:r>
            <a:r>
              <a:rPr lang="en-US" altLang="ja-JP" sz="1400" dirty="0">
                <a:solidFill>
                  <a:srgbClr val="000000"/>
                </a:solidFill>
                <a:latin typeface="HelvNeue Roman for IBM"/>
                <a:cs typeface="HelvNeue Roman for IBM"/>
              </a:rPr>
              <a:t>node w/ Docker container, containing </a:t>
            </a:r>
            <a:r>
              <a:rPr lang="en-US" altLang="ja-JP" sz="14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Liberty, connected to...</a:t>
            </a:r>
          </a:p>
          <a:p>
            <a:pPr marL="460375" lvl="1" indent="0" algn="l">
              <a:spcAft>
                <a:spcPts val="600"/>
              </a:spcAft>
            </a:pPr>
            <a:endParaRPr lang="en-US" altLang="ja-JP" sz="1400" dirty="0" smtClean="0">
              <a:solidFill>
                <a:srgbClr val="000000"/>
              </a:solidFill>
              <a:latin typeface="HelvNeue Roman for IBM"/>
              <a:cs typeface="HelvNeue Roman for IBM"/>
            </a:endParaRPr>
          </a:p>
          <a:p>
            <a:pPr marL="460375" lvl="1" indent="0" algn="l">
              <a:spcAft>
                <a:spcPts val="600"/>
              </a:spcAft>
            </a:pPr>
            <a:r>
              <a:rPr lang="en-US" altLang="ja-JP" sz="14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Compute </a:t>
            </a:r>
            <a:r>
              <a:rPr lang="en-US" altLang="ja-JP" sz="1400" dirty="0">
                <a:solidFill>
                  <a:srgbClr val="000000"/>
                </a:solidFill>
                <a:latin typeface="HelvNeue Roman for IBM"/>
                <a:cs typeface="HelvNeue Roman for IBM"/>
              </a:rPr>
              <a:t>node w/ DB2 Pattern, and several script packages </a:t>
            </a:r>
          </a:p>
        </p:txBody>
      </p:sp>
      <p:sp>
        <p:nvSpPr>
          <p:cNvPr id="11" name="Oval 10"/>
          <p:cNvSpPr>
            <a:spLocks noChangeAspect="1" noChangeArrowheads="1"/>
          </p:cNvSpPr>
          <p:nvPr/>
        </p:nvSpPr>
        <p:spPr bwMode="auto">
          <a:xfrm>
            <a:off x="902635" y="5544096"/>
            <a:ext cx="292608" cy="292608"/>
          </a:xfrm>
          <a:prstGeom prst="ellipse">
            <a:avLst/>
          </a:prstGeom>
          <a:solidFill>
            <a:srgbClr val="0F659B"/>
          </a:solidFill>
          <a:ln w="9525">
            <a:solidFill>
              <a:srgbClr val="0F659B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HelvNeue Medium for IBM"/>
                <a:ea typeface="+mn-ea"/>
                <a:cs typeface="HelvNeue Medium for IBM"/>
              </a:rPr>
              <a:t>1</a:t>
            </a:r>
          </a:p>
        </p:txBody>
      </p:sp>
      <p:sp>
        <p:nvSpPr>
          <p:cNvPr id="12" name="Oval 11"/>
          <p:cNvSpPr>
            <a:spLocks noChangeAspect="1" noChangeArrowheads="1"/>
          </p:cNvSpPr>
          <p:nvPr/>
        </p:nvSpPr>
        <p:spPr bwMode="auto">
          <a:xfrm>
            <a:off x="902635" y="6087839"/>
            <a:ext cx="292608" cy="292608"/>
          </a:xfrm>
          <a:prstGeom prst="ellipse">
            <a:avLst/>
          </a:prstGeom>
          <a:solidFill>
            <a:srgbClr val="0F659B"/>
          </a:solidFill>
          <a:ln w="9525">
            <a:solidFill>
              <a:srgbClr val="0F659B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HelvNeue Medium for IBM"/>
                <a:ea typeface="+mn-ea"/>
                <a:cs typeface="HelvNeue Medium for IBM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70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69655" y="1960893"/>
            <a:ext cx="4717050" cy="907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zh-CN" altLang="en-US" b="1" dirty="0" smtClean="0">
                <a:solidFill>
                  <a:srgbClr val="000000"/>
                </a:solidFill>
              </a:rPr>
              <a:t>企业应用需求与混合云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69655" y="3005255"/>
            <a:ext cx="4717050" cy="747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基于</a:t>
            </a:r>
            <a:r>
              <a:rPr lang="en-US" altLang="zh-CN" b="1" dirty="0" err="1" smtClean="0">
                <a:solidFill>
                  <a:schemeClr val="tx1"/>
                </a:solidFill>
              </a:rPr>
              <a:t>Docker</a:t>
            </a:r>
            <a:r>
              <a:rPr lang="zh-CN" altLang="en-US" b="1" dirty="0" smtClean="0">
                <a:solidFill>
                  <a:schemeClr val="tx1"/>
                </a:solidFill>
              </a:rPr>
              <a:t>的容器服务实践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69655" y="3856883"/>
            <a:ext cx="4717050" cy="794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用于</a:t>
            </a:r>
            <a:r>
              <a:rPr lang="en-US" altLang="zh-CN" b="1" dirty="0" err="1" smtClean="0">
                <a:solidFill>
                  <a:schemeClr val="tx1"/>
                </a:solidFill>
              </a:rPr>
              <a:t>Docker</a:t>
            </a:r>
            <a:r>
              <a:rPr lang="zh-CN" altLang="en-US" b="1" dirty="0" smtClean="0">
                <a:solidFill>
                  <a:schemeClr val="tx1"/>
                </a:solidFill>
              </a:rPr>
              <a:t>的专家模式（</a:t>
            </a:r>
            <a:r>
              <a:rPr lang="en-US" altLang="zh-CN" b="1" dirty="0" smtClean="0">
                <a:solidFill>
                  <a:schemeClr val="tx1"/>
                </a:solidFill>
              </a:rPr>
              <a:t>Pattern Engine</a:t>
            </a:r>
            <a:r>
              <a:rPr lang="zh-CN" altLang="en-US" b="1" dirty="0" smtClean="0">
                <a:solidFill>
                  <a:schemeClr val="tx1"/>
                </a:solidFill>
              </a:rPr>
              <a:t>）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69654" y="4741401"/>
            <a:ext cx="4717051" cy="786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en-US" altLang="zh-CN" b="1" dirty="0" smtClean="0">
                <a:solidFill>
                  <a:srgbClr val="3366FF"/>
                </a:solidFill>
              </a:rPr>
              <a:t>IBM</a:t>
            </a:r>
            <a:r>
              <a:rPr lang="en-US" altLang="zh-CN" b="1" dirty="0">
                <a:solidFill>
                  <a:srgbClr val="3366FF"/>
                </a:solidFill>
              </a:rPr>
              <a:t> </a:t>
            </a:r>
            <a:r>
              <a:rPr lang="zh-CN" altLang="en-US" b="1" dirty="0" smtClean="0">
                <a:solidFill>
                  <a:srgbClr val="3366FF"/>
                </a:solidFill>
              </a:rPr>
              <a:t>云平台</a:t>
            </a:r>
            <a:r>
              <a:rPr lang="en-US" altLang="zh-CN" b="1" dirty="0" err="1" smtClean="0">
                <a:solidFill>
                  <a:srgbClr val="3366FF"/>
                </a:solidFill>
              </a:rPr>
              <a:t>Bluemix</a:t>
            </a:r>
            <a:r>
              <a:rPr lang="en-US" altLang="zh-CN" b="1" dirty="0" smtClean="0">
                <a:solidFill>
                  <a:srgbClr val="3366FF"/>
                </a:solidFill>
              </a:rPr>
              <a:t>/Pure </a:t>
            </a:r>
            <a:r>
              <a:rPr lang="zh-CN" altLang="en-US" b="1" dirty="0" smtClean="0">
                <a:solidFill>
                  <a:srgbClr val="3366FF"/>
                </a:solidFill>
              </a:rPr>
              <a:t>中</a:t>
            </a:r>
            <a:r>
              <a:rPr lang="en-US" altLang="zh-CN" b="1" dirty="0" err="1" smtClean="0">
                <a:solidFill>
                  <a:srgbClr val="3366FF"/>
                </a:solidFill>
              </a:rPr>
              <a:t>Docker</a:t>
            </a:r>
            <a:r>
              <a:rPr lang="en-US" altLang="en-US" b="1" dirty="0" err="1" smtClean="0">
                <a:solidFill>
                  <a:srgbClr val="3366FF"/>
                </a:solidFill>
              </a:rPr>
              <a:t>服务介绍</a:t>
            </a:r>
            <a:endParaRPr lang="zh-CN" altLang="en-US" b="1" dirty="0">
              <a:solidFill>
                <a:srgbClr val="3366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55" y="4564292"/>
            <a:ext cx="1078875" cy="811996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9421" y="444687"/>
            <a:ext cx="8229600" cy="855195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/>
              <a:t>主要内容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16233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300" dirty="0">
                <a:latin typeface="Arial" charset="0"/>
                <a:cs typeface="Arial" charset="0"/>
              </a:rPr>
              <a:t>IBM </a:t>
            </a:r>
            <a:r>
              <a:rPr lang="en-US" altLang="zh-CN" sz="2300" dirty="0" err="1">
                <a:latin typeface="Arial" charset="0"/>
                <a:cs typeface="Arial" charset="0"/>
              </a:rPr>
              <a:t>Bluemix</a:t>
            </a:r>
            <a:r>
              <a:rPr lang="zh-CN" altLang="en-US" sz="2300" dirty="0">
                <a:latin typeface="Arial" charset="0"/>
                <a:cs typeface="Arial" charset="0"/>
              </a:rPr>
              <a:t>提供不同的选择来帮助构建混合云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2253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8" y="1393033"/>
            <a:ext cx="8095879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1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latin typeface="Arial" charset="0"/>
                <a:cs typeface="Arial" charset="0"/>
              </a:rPr>
              <a:t>IBM </a:t>
            </a:r>
            <a:r>
              <a:rPr lang="en-US" altLang="zh-CN" sz="3200" dirty="0" err="1" smtClean="0">
                <a:latin typeface="Arial" charset="0"/>
                <a:cs typeface="Arial" charset="0"/>
              </a:rPr>
              <a:t>Bluemix</a:t>
            </a:r>
            <a:r>
              <a:rPr lang="en-US" altLang="zh-CN" sz="3200" dirty="0" smtClean="0">
                <a:latin typeface="Arial" charset="0"/>
                <a:cs typeface="Arial" charset="0"/>
              </a:rPr>
              <a:t> </a:t>
            </a:r>
            <a:r>
              <a:rPr lang="zh-CN" altLang="en-US" sz="3200" dirty="0">
                <a:latin typeface="Arial" charset="0"/>
                <a:cs typeface="Arial" charset="0"/>
              </a:rPr>
              <a:t>中基于</a:t>
            </a:r>
            <a:r>
              <a:rPr lang="en-US" altLang="zh-CN" sz="3200" dirty="0" err="1">
                <a:latin typeface="Arial" charset="0"/>
                <a:cs typeface="Arial" charset="0"/>
              </a:rPr>
              <a:t>Docker</a:t>
            </a:r>
            <a:r>
              <a:rPr lang="zh-CN" altLang="en-US" sz="3200" dirty="0">
                <a:latin typeface="Arial" charset="0"/>
                <a:cs typeface="Arial" charset="0"/>
              </a:rPr>
              <a:t>的容器服务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idx="1"/>
          </p:nvPr>
        </p:nvSpPr>
        <p:spPr>
          <a:xfrm>
            <a:off x="5766345" y="2166195"/>
            <a:ext cx="3388860" cy="372537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1600" dirty="0" err="1">
                <a:latin typeface="Arial" charset="0"/>
              </a:rPr>
              <a:t>自动构建Docker</a:t>
            </a:r>
            <a:r>
              <a:rPr lang="en-US" sz="1600" dirty="0">
                <a:latin typeface="Arial" charset="0"/>
              </a:rPr>
              <a:t> 镜像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1600" dirty="0" err="1">
                <a:latin typeface="Arial" charset="0"/>
              </a:rPr>
              <a:t>在私有Registry里管理和发布Docker</a:t>
            </a:r>
            <a:r>
              <a:rPr lang="en-US" sz="1600" dirty="0">
                <a:latin typeface="Arial" charset="0"/>
              </a:rPr>
              <a:t> 镜像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600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1600" dirty="0">
                <a:latin typeface="Arial" charset="0"/>
              </a:rPr>
              <a:t>内嵌的自动扩展和恢复能力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1600" dirty="0">
                <a:latin typeface="Arial" charset="0"/>
              </a:rPr>
              <a:t>内嵌的监控和日志能力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1600" dirty="0" err="1">
                <a:latin typeface="Arial" charset="0"/>
              </a:rPr>
              <a:t>与Cloud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Foundry的集成</a:t>
            </a:r>
            <a:endParaRPr lang="en-US" sz="1600" dirty="0">
              <a:latin typeface="Arial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/>
          <a:srcRect l="18186" b="76839"/>
          <a:stretch/>
        </p:blipFill>
        <p:spPr>
          <a:xfrm>
            <a:off x="339328" y="1819636"/>
            <a:ext cx="5250656" cy="2058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3" y="4284229"/>
            <a:ext cx="5587752" cy="160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62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latin typeface="Arial" charset="0"/>
                <a:cs typeface="Arial" charset="0"/>
              </a:rPr>
              <a:t>IBM </a:t>
            </a:r>
            <a:r>
              <a:rPr lang="en-US" altLang="zh-CN" sz="2400" dirty="0" err="1" smtClean="0">
                <a:latin typeface="Arial" charset="0"/>
                <a:cs typeface="Arial" charset="0"/>
              </a:rPr>
              <a:t>Bluemix</a:t>
            </a:r>
            <a:r>
              <a:rPr lang="en-US" altLang="zh-CN" sz="2400" dirty="0" smtClean="0">
                <a:latin typeface="Arial" charset="0"/>
                <a:cs typeface="Arial" charset="0"/>
              </a:rPr>
              <a:t> </a:t>
            </a:r>
            <a:r>
              <a:rPr lang="zh-CN" altLang="en-US" sz="2400" dirty="0">
                <a:latin typeface="Arial" charset="0"/>
                <a:cs typeface="Arial" charset="0"/>
              </a:rPr>
              <a:t>容器创建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2457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1" y="1600200"/>
            <a:ext cx="8313539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5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latin typeface="Arial" charset="0"/>
                <a:cs typeface="Arial" charset="0"/>
              </a:rPr>
              <a:t>命令行工具 </a:t>
            </a:r>
            <a:r>
              <a:rPr lang="en-US" altLang="zh-CN" sz="2400" dirty="0">
                <a:latin typeface="Arial" charset="0"/>
                <a:cs typeface="Arial" charset="0"/>
              </a:rPr>
              <a:t>ICE</a:t>
            </a:r>
            <a:endParaRPr lang="zh-CN" altLang="en-US" sz="2400" dirty="0">
              <a:latin typeface="Arial" charset="0"/>
              <a:cs typeface="Arial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idx="1"/>
          </p:nvPr>
        </p:nvSpPr>
        <p:spPr>
          <a:xfrm>
            <a:off x="5761707" y="2343699"/>
            <a:ext cx="3219373" cy="35423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1600" dirty="0" err="1">
                <a:latin typeface="Arial" charset="0"/>
              </a:rPr>
              <a:t>Docker</a:t>
            </a:r>
            <a:r>
              <a:rPr lang="en-US" sz="1600" dirty="0">
                <a:latin typeface="Arial" charset="0"/>
              </a:rPr>
              <a:t> CLI 扩展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endParaRPr lang="en-US" sz="1600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1600" dirty="0" err="1">
                <a:latin typeface="Arial" charset="0"/>
              </a:rPr>
              <a:t>调用Remote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Docker</a:t>
            </a:r>
            <a:r>
              <a:rPr lang="en-US" sz="1600" dirty="0">
                <a:latin typeface="Arial" charset="0"/>
              </a:rPr>
              <a:t> API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1600" dirty="0">
                <a:latin typeface="Arial" charset="0"/>
              </a:rPr>
              <a:t>支持多租户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600" dirty="0">
              <a:latin typeface="Arial" charset="0"/>
            </a:endParaRPr>
          </a:p>
        </p:txBody>
      </p:sp>
      <p:pic>
        <p:nvPicPr>
          <p:cNvPr id="2560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6" y="1441216"/>
            <a:ext cx="5010671" cy="10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6" y="2354531"/>
            <a:ext cx="4982765" cy="437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0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err="1">
                <a:latin typeface="Arial" charset="0"/>
                <a:cs typeface="Arial" charset="0"/>
              </a:rPr>
              <a:t>Bluemix</a:t>
            </a:r>
            <a:r>
              <a:rPr lang="en-US" altLang="zh-CN" sz="2400" dirty="0">
                <a:latin typeface="Arial" charset="0"/>
                <a:cs typeface="Arial" charset="0"/>
              </a:rPr>
              <a:t> </a:t>
            </a:r>
            <a:r>
              <a:rPr lang="zh-CN" altLang="en-US" sz="2400" dirty="0">
                <a:latin typeface="Arial" charset="0"/>
                <a:cs typeface="Arial" charset="0"/>
              </a:rPr>
              <a:t>容器仪表盘</a:t>
            </a:r>
          </a:p>
        </p:txBody>
      </p:sp>
      <p:pic>
        <p:nvPicPr>
          <p:cNvPr id="2662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0" y="2420257"/>
            <a:ext cx="8146930" cy="27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55952" y="2354413"/>
            <a:ext cx="144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>
                <a:solidFill>
                  <a:schemeClr val="bg1"/>
                </a:solidFill>
              </a:rPr>
              <a:t>谢谢！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69655" y="1960893"/>
            <a:ext cx="4717050" cy="907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zh-CN" altLang="en-US" b="1" dirty="0" smtClean="0">
                <a:solidFill>
                  <a:srgbClr val="3366FF"/>
                </a:solidFill>
              </a:rPr>
              <a:t>企业应用需求与混合云</a:t>
            </a:r>
            <a:endParaRPr lang="zh-CN" altLang="en-US" b="1" dirty="0">
              <a:solidFill>
                <a:srgbClr val="3366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69655" y="3005255"/>
            <a:ext cx="4717050" cy="747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基于</a:t>
            </a:r>
            <a:r>
              <a:rPr lang="en-US" altLang="zh-CN" b="1" dirty="0" err="1" smtClean="0">
                <a:solidFill>
                  <a:schemeClr val="tx1"/>
                </a:solidFill>
              </a:rPr>
              <a:t>Docker</a:t>
            </a:r>
            <a:r>
              <a:rPr lang="zh-CN" altLang="en-US" b="1" dirty="0" smtClean="0">
                <a:solidFill>
                  <a:schemeClr val="tx1"/>
                </a:solidFill>
              </a:rPr>
              <a:t>的容器服务实践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69655" y="3856883"/>
            <a:ext cx="4717050" cy="794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用于</a:t>
            </a:r>
            <a:r>
              <a:rPr lang="en-US" altLang="zh-CN" b="1" dirty="0" err="1" smtClean="0">
                <a:solidFill>
                  <a:schemeClr val="tx1"/>
                </a:solidFill>
              </a:rPr>
              <a:t>Docker</a:t>
            </a:r>
            <a:r>
              <a:rPr lang="zh-CN" altLang="en-US" b="1" dirty="0" smtClean="0">
                <a:solidFill>
                  <a:schemeClr val="tx1"/>
                </a:solidFill>
              </a:rPr>
              <a:t>的专家模式（</a:t>
            </a:r>
            <a:r>
              <a:rPr lang="en-US" altLang="zh-CN" b="1" dirty="0" smtClean="0">
                <a:solidFill>
                  <a:schemeClr val="tx1"/>
                </a:solidFill>
              </a:rPr>
              <a:t>Pattern Engine</a:t>
            </a:r>
            <a:r>
              <a:rPr lang="zh-CN" altLang="en-US" b="1" dirty="0" smtClean="0">
                <a:solidFill>
                  <a:schemeClr val="tx1"/>
                </a:solidFill>
              </a:rPr>
              <a:t>）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69654" y="4741401"/>
            <a:ext cx="4717051" cy="786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en-US" altLang="zh-CN" b="1" dirty="0" smtClean="0">
                <a:solidFill>
                  <a:schemeClr val="tx1"/>
                </a:solidFill>
              </a:rPr>
              <a:t>IBM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zh-CN" altLang="en-US" b="1" dirty="0" smtClean="0">
                <a:solidFill>
                  <a:schemeClr val="tx1"/>
                </a:solidFill>
              </a:rPr>
              <a:t>云平台</a:t>
            </a:r>
            <a:r>
              <a:rPr lang="en-US" altLang="zh-CN" b="1" dirty="0" err="1" smtClean="0">
                <a:solidFill>
                  <a:schemeClr val="tx1"/>
                </a:solidFill>
              </a:rPr>
              <a:t>Bluemix</a:t>
            </a:r>
            <a:r>
              <a:rPr lang="en-US" altLang="zh-CN" b="1" dirty="0" smtClean="0">
                <a:solidFill>
                  <a:schemeClr val="tx1"/>
                </a:solidFill>
              </a:rPr>
              <a:t>/Pure </a:t>
            </a:r>
            <a:r>
              <a:rPr lang="zh-CN" altLang="en-US" b="1" dirty="0" smtClean="0">
                <a:solidFill>
                  <a:schemeClr val="tx1"/>
                </a:solidFill>
              </a:rPr>
              <a:t>中</a:t>
            </a:r>
            <a:r>
              <a:rPr lang="en-US" altLang="zh-CN" b="1" dirty="0" err="1" smtClean="0">
                <a:solidFill>
                  <a:schemeClr val="tx1"/>
                </a:solidFill>
              </a:rPr>
              <a:t>Docker</a:t>
            </a:r>
            <a:r>
              <a:rPr lang="en-US" altLang="en-US" b="1" dirty="0" err="1" smtClean="0">
                <a:solidFill>
                  <a:schemeClr val="tx1"/>
                </a:solidFill>
              </a:rPr>
              <a:t>服务介绍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55" y="1960893"/>
            <a:ext cx="1078875" cy="811996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9421" y="444687"/>
            <a:ext cx="8229600" cy="855195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/>
              <a:t>主要内容</a:t>
            </a:r>
            <a:endParaRPr kumimoji="1" lang="zh-CN" alt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2177" y="-387424"/>
            <a:ext cx="9446177" cy="7268345"/>
          </a:xfrm>
          <a:prstGeom prst="rect">
            <a:avLst/>
          </a:prstGeom>
        </p:spPr>
      </p:pic>
      <p:sp>
        <p:nvSpPr>
          <p:cNvPr id="9" name="TextBox 8">
            <a:hlinkClick r:id="rId4"/>
          </p:cNvPr>
          <p:cNvSpPr txBox="1"/>
          <p:nvPr/>
        </p:nvSpPr>
        <p:spPr>
          <a:xfrm>
            <a:off x="5652120" y="306896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@</a:t>
            </a:r>
            <a:r>
              <a:rPr lang="en-US" altLang="zh-CN" dirty="0" err="1" smtClean="0"/>
              <a:t>InfoQ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996952"/>
            <a:ext cx="596467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320" y="3068960"/>
            <a:ext cx="123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infoqchina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996953"/>
            <a:ext cx="530585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421" y="444687"/>
            <a:ext cx="8229600" cy="855195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latin typeface="Arial" charset="0"/>
                <a:cs typeface="Arial" charset="0"/>
              </a:rPr>
              <a:t>企业同时面临优化和创新的挑战</a:t>
            </a:r>
            <a:endParaRPr kumimoji="1" lang="zh-CN" altLang="en-US" sz="3200" dirty="0"/>
          </a:p>
        </p:txBody>
      </p:sp>
      <p:sp>
        <p:nvSpPr>
          <p:cNvPr id="4" name="Rounded Rectangle 44"/>
          <p:cNvSpPr>
            <a:spLocks noChangeArrowheads="1"/>
          </p:cNvSpPr>
          <p:nvPr/>
        </p:nvSpPr>
        <p:spPr bwMode="auto">
          <a:xfrm rot="10800000">
            <a:off x="927745" y="4210416"/>
            <a:ext cx="2719621" cy="1903604"/>
          </a:xfrm>
          <a:prstGeom prst="roundRect">
            <a:avLst>
              <a:gd name="adj" fmla="val 11903"/>
            </a:avLst>
          </a:prstGeom>
          <a:gradFill flip="none" rotWithShape="1">
            <a:gsLst>
              <a:gs pos="19000">
                <a:srgbClr val="00B050">
                  <a:alpha val="0"/>
                  <a:lumMod val="27000"/>
                  <a:lumOff val="73000"/>
                </a:srgb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rot="10800000" lIns="48213" tIns="24107" rIns="48213" bIns="24107"/>
          <a:lstStyle>
            <a:lvl1pPr defTabSz="574675">
              <a:defRPr kumimoji="1" sz="36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  <a:sym typeface="Helvetica Light" charset="0"/>
              </a:defRPr>
            </a:lvl1pPr>
            <a:lvl2pPr marL="742950" indent="-285750" defTabSz="57467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2pPr>
            <a:lvl3pPr marL="1143000" indent="-228600" defTabSz="57467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3pPr>
            <a:lvl4pPr marL="1600200" indent="-228600" defTabSz="57467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4pPr>
            <a:lvl5pPr marL="2057400" indent="-228600" defTabSz="57467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5pPr>
            <a:lvl6pPr marL="2514600" indent="-228600" defTabSz="57467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6pPr>
            <a:lvl7pPr marL="2971800" indent="-228600" defTabSz="57467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7pPr>
            <a:lvl8pPr marL="3429000" indent="-228600" defTabSz="57467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8pPr>
            <a:lvl9pPr marL="3886200" indent="-228600" defTabSz="57467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9pPr>
          </a:lstStyle>
          <a:p>
            <a:pPr>
              <a:defRPr/>
            </a:pPr>
            <a:endParaRPr kumimoji="0" lang="en-US" sz="4400" smtClean="0">
              <a:cs typeface="Helvetica Light" charset="0"/>
            </a:endParaRPr>
          </a:p>
        </p:txBody>
      </p:sp>
      <p:sp>
        <p:nvSpPr>
          <p:cNvPr id="6" name="Oval 31"/>
          <p:cNvSpPr>
            <a:spLocks noChangeAspect="1" noChangeArrowheads="1"/>
          </p:cNvSpPr>
          <p:nvPr/>
        </p:nvSpPr>
        <p:spPr bwMode="auto">
          <a:xfrm>
            <a:off x="3097659" y="3768395"/>
            <a:ext cx="2173281" cy="1696389"/>
          </a:xfrm>
          <a:prstGeom prst="ellipse">
            <a:avLst/>
          </a:prstGeom>
          <a:solidFill>
            <a:srgbClr val="00B0F0">
              <a:alpha val="16078"/>
            </a:srgbClr>
          </a:solidFill>
          <a:ln w="9525">
            <a:solidFill>
              <a:srgbClr val="008ABF"/>
            </a:solidFill>
            <a:prstDash val="dash"/>
            <a:round/>
            <a:headEnd/>
            <a:tailEnd/>
          </a:ln>
        </p:spPr>
        <p:txBody>
          <a:bodyPr wrap="none" lIns="48213" tIns="24107" rIns="48213" bIns="24107" anchor="ctr"/>
          <a:lstStyle/>
          <a:p>
            <a:pPr defTabSz="480489"/>
            <a:endParaRPr lang="en-US" sz="2400"/>
          </a:p>
        </p:txBody>
      </p:sp>
      <p:pic>
        <p:nvPicPr>
          <p:cNvPr id="7" name="Picture 2" descr="C:\Users\IBM_ADMIN\Desktop\IBM GRAPHICS\Events\Interconnect\Presentations\0913 Mike Rhodin - Carolyn\support\intro-chart-4-white-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30005" r="5121" b="7346"/>
          <a:stretch>
            <a:fillRect/>
          </a:stretch>
        </p:blipFill>
        <p:spPr bwMode="auto">
          <a:xfrm>
            <a:off x="572629" y="1674431"/>
            <a:ext cx="8065530" cy="418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69764" y="2723622"/>
            <a:ext cx="1132109" cy="32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387" tIns="24642" rIns="47387" bIns="24642">
            <a:spAutoFit/>
          </a:bodyPr>
          <a:lstStyle>
            <a:lvl1pPr marL="4763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  <a:sym typeface="Helvetica Light" charset="0"/>
              </a:defRPr>
            </a:lvl1pPr>
            <a:lvl2pPr marL="742950" indent="-28575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2pPr>
            <a:lvl3pPr marL="1143000" indent="-2286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3pPr>
            <a:lvl4pPr marL="1600200" indent="-2286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4pPr>
            <a:lvl5pPr marL="2057400" indent="-2286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9pPr>
          </a:lstStyle>
          <a:p>
            <a:pPr>
              <a:buClr>
                <a:srgbClr val="FF3300"/>
              </a:buClr>
              <a:buSzPct val="100000"/>
            </a:pPr>
            <a:r>
              <a:rPr kumimoji="0" lang="en-US" sz="1800"/>
              <a:t>优化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67929" y="4612252"/>
            <a:ext cx="2400070" cy="143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387" tIns="24642" rIns="47387" bIns="24642">
            <a:spAutoFit/>
          </a:bodyPr>
          <a:lstStyle>
            <a:lvl1pPr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  <a:sym typeface="Helvetica Light" charset="0"/>
              </a:defRPr>
            </a:lvl1pPr>
            <a:lvl2pPr marL="292100" indent="-177800"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2pPr>
            <a:lvl3pPr marL="1143000" indent="-228600"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3pPr>
            <a:lvl4pPr marL="1600200" indent="-228600"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4pPr>
            <a:lvl5pPr marL="2057400" indent="-228600"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9pPr>
          </a:lstStyle>
          <a:p>
            <a:pPr>
              <a:spcBef>
                <a:spcPct val="30000"/>
              </a:spcBef>
              <a:buClr>
                <a:srgbClr val="FF3300"/>
              </a:buClr>
              <a:buSzPct val="100000"/>
            </a:pPr>
            <a:r>
              <a:rPr kumimoji="0" lang="en-US" altLang="zh-CN" sz="1400" b="1"/>
              <a:t>Focus on Operational Costs</a:t>
            </a:r>
            <a:endParaRPr kumimoji="0" lang="en-US" altLang="zh-CN" sz="1400"/>
          </a:p>
          <a:p>
            <a:pPr lvl="1">
              <a:spcBef>
                <a:spcPct val="30000"/>
              </a:spcBef>
              <a:buClr>
                <a:srgbClr val="00649D"/>
              </a:buClr>
              <a:buSzPct val="100000"/>
              <a:buFontTx/>
              <a:buChar char="•"/>
            </a:pPr>
            <a:r>
              <a:rPr kumimoji="0" lang="en-US" altLang="zh-CN" sz="1000">
                <a:ea typeface="宋体" charset="0"/>
              </a:rPr>
              <a:t>Consolidation and modernization</a:t>
            </a:r>
          </a:p>
          <a:p>
            <a:pPr lvl="1">
              <a:spcBef>
                <a:spcPct val="30000"/>
              </a:spcBef>
              <a:buClr>
                <a:srgbClr val="00649D"/>
              </a:buClr>
              <a:buSzPct val="100000"/>
              <a:buFontTx/>
              <a:buChar char="•"/>
            </a:pPr>
            <a:r>
              <a:rPr kumimoji="0" lang="en-US" altLang="zh-CN" sz="1000">
                <a:ea typeface="宋体" charset="0"/>
              </a:rPr>
              <a:t>Operations Automation </a:t>
            </a:r>
          </a:p>
          <a:p>
            <a:pPr lvl="1">
              <a:spcBef>
                <a:spcPct val="30000"/>
              </a:spcBef>
              <a:buClr>
                <a:srgbClr val="00649D"/>
              </a:buClr>
              <a:buSzPct val="100000"/>
              <a:buFontTx/>
              <a:buChar char="•"/>
            </a:pPr>
            <a:r>
              <a:rPr kumimoji="0" lang="en-US" altLang="zh-CN" sz="1000">
                <a:ea typeface="宋体" charset="0"/>
              </a:rPr>
              <a:t>Risk and compliance Management </a:t>
            </a:r>
          </a:p>
          <a:p>
            <a:pPr lvl="1">
              <a:spcBef>
                <a:spcPct val="30000"/>
              </a:spcBef>
              <a:buClr>
                <a:srgbClr val="00649D"/>
              </a:buClr>
              <a:buSzPct val="100000"/>
              <a:buFontTx/>
              <a:buChar char="•"/>
            </a:pPr>
            <a:r>
              <a:rPr kumimoji="0" lang="en-US" altLang="zh-CN" sz="1000">
                <a:ea typeface="宋体" charset="0"/>
              </a:rPr>
              <a:t>Manual policy to analytics driven optimization</a:t>
            </a:r>
          </a:p>
        </p:txBody>
      </p:sp>
      <p:sp>
        <p:nvSpPr>
          <p:cNvPr id="10" name="Rounded Rectangle 44"/>
          <p:cNvSpPr>
            <a:spLocks noChangeArrowheads="1"/>
          </p:cNvSpPr>
          <p:nvPr/>
        </p:nvSpPr>
        <p:spPr bwMode="auto">
          <a:xfrm rot="10800000">
            <a:off x="4825553" y="4210416"/>
            <a:ext cx="2719621" cy="1724422"/>
          </a:xfrm>
          <a:prstGeom prst="roundRect">
            <a:avLst>
              <a:gd name="adj" fmla="val 11903"/>
            </a:avLst>
          </a:prstGeom>
          <a:gradFill flip="none" rotWithShape="1">
            <a:gsLst>
              <a:gs pos="19000">
                <a:srgbClr val="00B050">
                  <a:alpha val="0"/>
                  <a:lumMod val="27000"/>
                  <a:lumOff val="73000"/>
                </a:srgb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rot="10800000" lIns="48213" tIns="24107" rIns="48213" bIns="24107"/>
          <a:lstStyle>
            <a:lvl1pPr defTabSz="574675">
              <a:defRPr kumimoji="1" sz="36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  <a:sym typeface="Helvetica Light" charset="0"/>
              </a:defRPr>
            </a:lvl1pPr>
            <a:lvl2pPr marL="742950" indent="-285750" defTabSz="57467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2pPr>
            <a:lvl3pPr marL="1143000" indent="-228600" defTabSz="57467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3pPr>
            <a:lvl4pPr marL="1600200" indent="-228600" defTabSz="57467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4pPr>
            <a:lvl5pPr marL="2057400" indent="-228600" defTabSz="57467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5pPr>
            <a:lvl6pPr marL="2514600" indent="-228600" defTabSz="57467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6pPr>
            <a:lvl7pPr marL="2971800" indent="-228600" defTabSz="57467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7pPr>
            <a:lvl8pPr marL="3429000" indent="-228600" defTabSz="57467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8pPr>
            <a:lvl9pPr marL="3886200" indent="-228600" defTabSz="57467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9pPr>
          </a:lstStyle>
          <a:p>
            <a:pPr>
              <a:defRPr/>
            </a:pPr>
            <a:endParaRPr kumimoji="0" lang="en-US" sz="4400" smtClean="0">
              <a:cs typeface="Helvetica Light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65738" y="4612252"/>
            <a:ext cx="2850084" cy="12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387" tIns="24642" rIns="47387" bIns="24642">
            <a:spAutoFit/>
          </a:bodyPr>
          <a:lstStyle>
            <a:lvl1pPr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  <a:sym typeface="Helvetica Light" charset="0"/>
              </a:defRPr>
            </a:lvl1pPr>
            <a:lvl2pPr marL="292100" indent="-177800"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2pPr>
            <a:lvl3pPr marL="1143000" indent="-228600"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3pPr>
            <a:lvl4pPr marL="1600200" indent="-228600"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4pPr>
            <a:lvl5pPr marL="2057400" indent="-228600"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9pPr>
          </a:lstStyle>
          <a:p>
            <a:pPr>
              <a:spcBef>
                <a:spcPct val="30000"/>
              </a:spcBef>
              <a:buClr>
                <a:srgbClr val="FF3300"/>
              </a:buClr>
              <a:buSzPct val="100000"/>
            </a:pPr>
            <a:r>
              <a:rPr kumimoji="0" lang="en-US" altLang="zh-CN" sz="1400" b="1"/>
              <a:t>Focus on Speed and Agility</a:t>
            </a:r>
            <a:endParaRPr kumimoji="0" lang="en-US" altLang="zh-CN" sz="1400"/>
          </a:p>
          <a:p>
            <a:pPr lvl="1">
              <a:spcBef>
                <a:spcPct val="30000"/>
              </a:spcBef>
              <a:buClr>
                <a:srgbClr val="00649D"/>
              </a:buClr>
              <a:buSzPct val="100000"/>
              <a:buFontTx/>
              <a:buChar char="•"/>
            </a:pPr>
            <a:r>
              <a:rPr kumimoji="0" lang="en-US" altLang="zh-CN" sz="1000">
                <a:ea typeface="宋体" charset="0"/>
              </a:rPr>
              <a:t>Assemble solutions from verified components and services</a:t>
            </a:r>
          </a:p>
          <a:p>
            <a:pPr lvl="1">
              <a:spcBef>
                <a:spcPct val="30000"/>
              </a:spcBef>
              <a:buClr>
                <a:srgbClr val="00649D"/>
              </a:buClr>
              <a:buSzPct val="100000"/>
              <a:buFontTx/>
              <a:buChar char="•"/>
            </a:pPr>
            <a:r>
              <a:rPr kumimoji="0" lang="en-US" altLang="zh-CN" sz="1000">
                <a:ea typeface="宋体" charset="0"/>
              </a:rPr>
              <a:t>Fast deployment and redeployment</a:t>
            </a:r>
          </a:p>
          <a:p>
            <a:pPr lvl="1">
              <a:spcBef>
                <a:spcPct val="30000"/>
              </a:spcBef>
              <a:buClr>
                <a:srgbClr val="00649D"/>
              </a:buClr>
              <a:buSzPct val="100000"/>
              <a:buFontTx/>
              <a:buChar char="•"/>
            </a:pPr>
            <a:r>
              <a:rPr kumimoji="0" lang="en-US" altLang="zh-CN" sz="1000">
                <a:ea typeface="宋体" charset="0"/>
              </a:rPr>
              <a:t>Agile to DevOps model</a:t>
            </a:r>
          </a:p>
          <a:p>
            <a:pPr lvl="1">
              <a:spcBef>
                <a:spcPct val="30000"/>
              </a:spcBef>
              <a:buClr>
                <a:srgbClr val="00649D"/>
              </a:buClr>
              <a:buSzPct val="100000"/>
              <a:buFontTx/>
              <a:buChar char="•"/>
            </a:pPr>
            <a:r>
              <a:rPr kumimoji="0" lang="en-US" altLang="zh-CN" sz="1000">
                <a:ea typeface="宋体" charset="0"/>
              </a:rPr>
              <a:t>User first delivery model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950694" y="2723622"/>
            <a:ext cx="905687" cy="32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387" tIns="24642" rIns="47387" bIns="24642">
            <a:spAutoFit/>
          </a:bodyPr>
          <a:lstStyle>
            <a:lvl1pPr marL="4763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  <a:sym typeface="Helvetica Light" charset="0"/>
              </a:defRPr>
            </a:lvl1pPr>
            <a:lvl2pPr marL="742950" indent="-28575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2pPr>
            <a:lvl3pPr marL="1143000" indent="-2286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3pPr>
            <a:lvl4pPr marL="1600200" indent="-2286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4pPr>
            <a:lvl5pPr marL="2057400" indent="-2286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9pPr>
          </a:lstStyle>
          <a:p>
            <a:pPr>
              <a:buClr>
                <a:srgbClr val="FF3300"/>
              </a:buClr>
              <a:buSzPct val="100000"/>
            </a:pPr>
            <a:r>
              <a:rPr kumimoji="0" lang="en-US" sz="1800" b="1"/>
              <a:t>创新</a:t>
            </a:r>
          </a:p>
        </p:txBody>
      </p: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5026472" y="3125459"/>
            <a:ext cx="2310446" cy="1616080"/>
            <a:chOff x="5602987" y="2015334"/>
            <a:chExt cx="2321781" cy="1211205"/>
          </a:xfrm>
        </p:grpSpPr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6310627" y="2389232"/>
              <a:ext cx="993940" cy="683188"/>
              <a:chOff x="4594225" y="1965325"/>
              <a:chExt cx="2046288" cy="1406525"/>
            </a:xfrm>
          </p:grpSpPr>
          <p:grpSp>
            <p:nvGrpSpPr>
              <p:cNvPr id="17" name="Group 73"/>
              <p:cNvGrpSpPr>
                <a:grpSpLocks/>
              </p:cNvGrpSpPr>
              <p:nvPr/>
            </p:nvGrpSpPr>
            <p:grpSpPr bwMode="auto">
              <a:xfrm>
                <a:off x="4937125" y="1965325"/>
                <a:ext cx="1703388" cy="1406525"/>
                <a:chOff x="4032526" y="2127140"/>
                <a:chExt cx="1703147" cy="1406635"/>
              </a:xfrm>
            </p:grpSpPr>
            <p:pic>
              <p:nvPicPr>
                <p:cNvPr id="21" name="Picture 6" descr="C:\Documents and Settings\Administrator\Desktop\IBM_GRAPHICS\Presentations\1211 Storage Hypervisor\support\Unified Recovery\widgets\laptop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2526" y="2127140"/>
                  <a:ext cx="1703147" cy="14066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1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427" t="15825" r="3911" b="33792"/>
                <a:stretch>
                  <a:fillRect/>
                </a:stretch>
              </p:blipFill>
              <p:spPr bwMode="auto">
                <a:xfrm>
                  <a:off x="4242021" y="2186609"/>
                  <a:ext cx="1272209" cy="787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8" name="Group 74"/>
              <p:cNvGrpSpPr>
                <a:grpSpLocks/>
              </p:cNvGrpSpPr>
              <p:nvPr/>
            </p:nvGrpSpPr>
            <p:grpSpPr bwMode="auto">
              <a:xfrm>
                <a:off x="4594225" y="2376488"/>
                <a:ext cx="539750" cy="868362"/>
                <a:chOff x="3689609" y="2538759"/>
                <a:chExt cx="539492" cy="867412"/>
              </a:xfrm>
            </p:grpSpPr>
            <p:pic>
              <p:nvPicPr>
                <p:cNvPr id="19" name="Picture 3" descr="C:\Documents and Settings\Administrator\My Documents\cell2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736281">
                  <a:off x="3689609" y="2538759"/>
                  <a:ext cx="539492" cy="867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14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849" t="14091" r="53679" b="41405"/>
                <a:stretch>
                  <a:fillRect/>
                </a:stretch>
              </p:blipFill>
              <p:spPr bwMode="auto">
                <a:xfrm rot="-712650">
                  <a:off x="3752743" y="2640911"/>
                  <a:ext cx="425070" cy="605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5" name="Picture 7" descr="C:\Users\IBM_ADMIN\Desktop\IBM GRAPHICS\Presentations\0112 Pulse VCA Leblanc - Cameron\support\breakout\peopl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0" t="38625" r="54897" b="40282"/>
            <a:stretch>
              <a:fillRect/>
            </a:stretch>
          </p:blipFill>
          <p:spPr bwMode="auto">
            <a:xfrm>
              <a:off x="5602987" y="2015334"/>
              <a:ext cx="811033" cy="1090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 descr="C:\Users\IBM_ADMIN\Desktop\IBM GRAPHICS\Presentations\0112 Pulse VCA Leblanc - Cameron\support\breakout\peopl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1" t="38625" r="37552" b="40282"/>
            <a:stretch>
              <a:fillRect/>
            </a:stretch>
          </p:blipFill>
          <p:spPr bwMode="auto">
            <a:xfrm>
              <a:off x="7177344" y="2132596"/>
              <a:ext cx="747424" cy="109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48"/>
          <p:cNvGrpSpPr>
            <a:grpSpLocks/>
          </p:cNvGrpSpPr>
          <p:nvPr/>
        </p:nvGrpSpPr>
        <p:grpSpPr bwMode="auto">
          <a:xfrm>
            <a:off x="1128663" y="2924540"/>
            <a:ext cx="2728382" cy="1455463"/>
            <a:chOff x="1342903" y="2087591"/>
            <a:chExt cx="2414838" cy="963074"/>
          </a:xfrm>
        </p:grpSpPr>
        <p:grpSp>
          <p:nvGrpSpPr>
            <p:cNvPr id="24" name="Group 71"/>
            <p:cNvGrpSpPr>
              <a:grpSpLocks/>
            </p:cNvGrpSpPr>
            <p:nvPr/>
          </p:nvGrpSpPr>
          <p:grpSpPr bwMode="auto">
            <a:xfrm>
              <a:off x="1554042" y="2087591"/>
              <a:ext cx="2203699" cy="751144"/>
              <a:chOff x="1609448" y="2018582"/>
              <a:chExt cx="2462674" cy="839418"/>
            </a:xfrm>
          </p:grpSpPr>
          <p:pic>
            <p:nvPicPr>
              <p:cNvPr id="30" name="Picture 11" descr="C:\Users\IBM_ADMIN\Desktop\IBM GRAPHICS\Events\Interconnect\Presentations\0913 Mike Rhodin - Carolyn\support\buildings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30" t="38182" r="9053" b="38214"/>
              <a:stretch>
                <a:fillRect/>
              </a:stretch>
            </p:blipFill>
            <p:spPr bwMode="auto">
              <a:xfrm>
                <a:off x="1609448" y="2118918"/>
                <a:ext cx="1976427" cy="739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4" descr="C:\Users\IBM_ADMIN\Desktop\IBM GRAPHICS\Presentations\1112 Orchestration - Matt Rodkey\support\flow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296" y="2018582"/>
                <a:ext cx="1340826" cy="601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Group 72"/>
            <p:cNvGrpSpPr>
              <a:grpSpLocks/>
            </p:cNvGrpSpPr>
            <p:nvPr/>
          </p:nvGrpSpPr>
          <p:grpSpPr bwMode="auto">
            <a:xfrm>
              <a:off x="1342901" y="2561108"/>
              <a:ext cx="1279528" cy="489563"/>
              <a:chOff x="1351721" y="2531440"/>
              <a:chExt cx="1311966" cy="501973"/>
            </a:xfrm>
          </p:grpSpPr>
          <p:pic>
            <p:nvPicPr>
              <p:cNvPr id="26" name="Picture 9" descr="C:\Users\IBM_ADMIN\Desktop\IBM GRAPHICS\Presentations\1211 Storage Hypervisor\support\widgets\data-center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4854" y="2672798"/>
                <a:ext cx="768833" cy="296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" name="Group 70"/>
              <p:cNvGrpSpPr>
                <a:grpSpLocks/>
              </p:cNvGrpSpPr>
              <p:nvPr/>
            </p:nvGrpSpPr>
            <p:grpSpPr bwMode="auto">
              <a:xfrm>
                <a:off x="1351721" y="2531440"/>
                <a:ext cx="675859" cy="501973"/>
                <a:chOff x="1272304" y="2472456"/>
                <a:chExt cx="755278" cy="560958"/>
              </a:xfrm>
            </p:grpSpPr>
            <p:pic>
              <p:nvPicPr>
                <p:cNvPr id="28" name="Picture 8" descr="C:\Users\IBM_ADMIN\Desktop\IBM GRAPHICS\Presentations\1211 Storage Hypervisor\support\widgets\server.p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0837" y="2515187"/>
                  <a:ext cx="406745" cy="4850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8" descr="C:\Users\IBM_ADMIN\Desktop\IBM GRAPHICS\Presentations\1211 Storage Hypervisor\support\widgets\server.pn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2304" y="2472456"/>
                  <a:ext cx="470355" cy="560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1305890" y="4317390"/>
            <a:ext cx="1912320" cy="3256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85297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213" tIns="24107" rIns="48213" bIns="24107">
            <a:spAutoFit/>
          </a:bodyPr>
          <a:lstStyle>
            <a:lvl1pPr defTabSz="911225">
              <a:defRPr kumimoji="1" sz="36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  <a:sym typeface="Helvetica Light" charset="0"/>
              </a:defRPr>
            </a:lvl1pPr>
            <a:lvl2pPr marL="742950" indent="-285750" defTabSz="91122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2pPr>
            <a:lvl3pPr marL="1143000" indent="-228600" defTabSz="91122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3pPr>
            <a:lvl4pPr marL="1600200" indent="-228600" defTabSz="91122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4pPr>
            <a:lvl5pPr marL="2057400" indent="-228600" defTabSz="91122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9pPr>
          </a:lstStyle>
          <a:p>
            <a:r>
              <a:rPr kumimoji="0" lang="en-US" sz="1800" dirty="0">
                <a:solidFill>
                  <a:srgbClr val="0000FF"/>
                </a:solidFill>
              </a:rPr>
              <a:t>记录系统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5026472" y="4380012"/>
            <a:ext cx="2429317" cy="3256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85297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213" tIns="24107" rIns="48213" bIns="24107">
            <a:spAutoFit/>
          </a:bodyPr>
          <a:lstStyle>
            <a:lvl1pPr defTabSz="911225">
              <a:defRPr kumimoji="1" sz="36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  <a:sym typeface="Helvetica Light" charset="0"/>
              </a:defRPr>
            </a:lvl1pPr>
            <a:lvl2pPr marL="742950" indent="-285750" defTabSz="91122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2pPr>
            <a:lvl3pPr marL="1143000" indent="-228600" defTabSz="91122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3pPr>
            <a:lvl4pPr marL="1600200" indent="-228600" defTabSz="91122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4pPr>
            <a:lvl5pPr marL="2057400" indent="-228600" defTabSz="911225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9pPr>
          </a:lstStyle>
          <a:p>
            <a:pPr algn="ctr"/>
            <a:r>
              <a:rPr kumimoji="0" lang="en-US" sz="1800" dirty="0">
                <a:solidFill>
                  <a:srgbClr val="0000FF"/>
                </a:solidFill>
              </a:rPr>
              <a:t>交互系统</a:t>
            </a: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3218210" y="3929131"/>
            <a:ext cx="1955718" cy="39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213" tIns="24107" rIns="48213" bIns="24107">
            <a:spAutoFit/>
          </a:bodyPr>
          <a:lstStyle/>
          <a:p>
            <a:pPr algn="ctr">
              <a:lnSpc>
                <a:spcPts val="844"/>
              </a:lnSpc>
            </a:pPr>
            <a:r>
              <a:rPr lang="en-US" sz="1400" b="1" i="1">
                <a:solidFill>
                  <a:srgbClr val="0000FF"/>
                </a:solidFill>
              </a:rPr>
              <a:t>混合云</a:t>
            </a:r>
            <a:endParaRPr lang="en-US" altLang="zh-CN" sz="1400" b="1" i="1">
              <a:solidFill>
                <a:srgbClr val="0000FF"/>
              </a:solidFill>
            </a:endParaRPr>
          </a:p>
          <a:p>
            <a:pPr algn="ctr">
              <a:lnSpc>
                <a:spcPts val="844"/>
              </a:lnSpc>
            </a:pPr>
            <a:endParaRPr lang="en-US" altLang="zh-CN" sz="1400" b="1" i="1">
              <a:solidFill>
                <a:srgbClr val="0000FF"/>
              </a:solidFill>
            </a:endParaRPr>
          </a:p>
          <a:p>
            <a:pPr algn="ctr">
              <a:lnSpc>
                <a:spcPts val="844"/>
              </a:lnSpc>
            </a:pPr>
            <a:r>
              <a:rPr lang="en-US" sz="1400" b="1" i="1">
                <a:solidFill>
                  <a:srgbClr val="0000FF"/>
                </a:solidFill>
              </a:rPr>
              <a:t>新的服务交付模式</a:t>
            </a:r>
          </a:p>
        </p:txBody>
      </p:sp>
    </p:spTree>
    <p:extLst>
      <p:ext uri="{BB962C8B-B14F-4D97-AF65-F5344CB8AC3E}">
        <p14:creationId xmlns:p14="http://schemas.microsoft.com/office/powerpoint/2010/main" val="365480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/>
              <a:t>混合云为企业提供更多选择</a:t>
            </a:r>
            <a:endParaRPr kumimoji="1" lang="zh-CN" altLang="en-US" sz="3600" dirty="0"/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1466331" y="2894036"/>
            <a:ext cx="6706493" cy="3485845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DBF5F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48210" tIns="24106" rIns="48210" bIns="24106" anchor="ctr"/>
          <a:lstStyle/>
          <a:p>
            <a:pPr marL="0" marR="0" lvl="0" indent="0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5645425" y="3818260"/>
            <a:ext cx="1261480" cy="1546857"/>
            <a:chOff x="4381" y="2479"/>
            <a:chExt cx="961" cy="905"/>
          </a:xfrm>
        </p:grpSpPr>
        <p:pic>
          <p:nvPicPr>
            <p:cNvPr id="6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479"/>
              <a:ext cx="699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20"/>
            <p:cNvSpPr txBox="1">
              <a:spLocks noChangeArrowheads="1"/>
            </p:cNvSpPr>
            <p:nvPr/>
          </p:nvSpPr>
          <p:spPr bwMode="gray">
            <a:xfrm>
              <a:off x="4381" y="3214"/>
              <a:ext cx="96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6" tIns="45714" rIns="91426" bIns="45714">
              <a:spAutoFit/>
            </a:bodyPr>
            <a:lstStyle>
              <a:lvl1pPr defTabSz="285750">
                <a:defRPr kumimoji="1" sz="36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  <a:sym typeface="Helvetica Light" charset="0"/>
                </a:defRPr>
              </a:lvl1pPr>
              <a:lvl2pPr marL="742950" indent="-28575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2pPr>
              <a:lvl3pPr marL="1143000" indent="-22860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3pPr>
              <a:lvl4pPr marL="1600200" indent="-22860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4pPr>
              <a:lvl5pPr marL="2057400" indent="-22860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5pPr>
              <a:lvl6pPr marL="25146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6pPr>
              <a:lvl7pPr marL="29718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7pPr>
              <a:lvl8pPr marL="34290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8pPr>
              <a:lvl9pPr marL="38862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9pPr>
            </a:lstStyle>
            <a:p>
              <a:pPr marL="0" marR="0" lvl="0" indent="0" algn="ctr" defTabSz="285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Arial" charset="0"/>
                  <a:sym typeface="Helvetica Light" charset="0"/>
                </a:rPr>
                <a:t>公有云</a:t>
              </a:r>
            </a:p>
          </p:txBody>
        </p:sp>
      </p:grpSp>
      <p:grpSp>
        <p:nvGrpSpPr>
          <p:cNvPr id="64" name="Group 7"/>
          <p:cNvGrpSpPr>
            <a:grpSpLocks/>
          </p:cNvGrpSpPr>
          <p:nvPr/>
        </p:nvGrpSpPr>
        <p:grpSpPr bwMode="auto">
          <a:xfrm>
            <a:off x="2953124" y="3818258"/>
            <a:ext cx="1265432" cy="1533642"/>
            <a:chOff x="1661" y="2487"/>
            <a:chExt cx="964" cy="896"/>
          </a:xfrm>
        </p:grpSpPr>
        <p:pic>
          <p:nvPicPr>
            <p:cNvPr id="6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" y="2487"/>
              <a:ext cx="67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20"/>
            <p:cNvSpPr txBox="1">
              <a:spLocks noChangeArrowheads="1"/>
            </p:cNvSpPr>
            <p:nvPr/>
          </p:nvSpPr>
          <p:spPr bwMode="gray">
            <a:xfrm>
              <a:off x="1661" y="3214"/>
              <a:ext cx="96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6" tIns="45714" rIns="91426" bIns="45714">
              <a:spAutoFit/>
            </a:bodyPr>
            <a:lstStyle>
              <a:lvl1pPr defTabSz="285750">
                <a:defRPr kumimoji="1" sz="36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  <a:sym typeface="Helvetica Light" charset="0"/>
                </a:defRPr>
              </a:lvl1pPr>
              <a:lvl2pPr marL="742950" indent="-28575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2pPr>
              <a:lvl3pPr marL="1143000" indent="-22860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3pPr>
              <a:lvl4pPr marL="1600200" indent="-22860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4pPr>
              <a:lvl5pPr marL="2057400" indent="-22860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5pPr>
              <a:lvl6pPr marL="25146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6pPr>
              <a:lvl7pPr marL="29718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7pPr>
              <a:lvl8pPr marL="34290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8pPr>
              <a:lvl9pPr marL="38862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9pPr>
            </a:lstStyle>
            <a:p>
              <a:pPr marL="0" marR="0" lvl="0" indent="0" algn="ctr" defTabSz="285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Arial" charset="0"/>
                  <a:sym typeface="Helvetica Light" charset="0"/>
                </a:rPr>
                <a:t>私有云</a:t>
              </a:r>
            </a:p>
          </p:txBody>
        </p:sp>
      </p:grpSp>
      <p:grpSp>
        <p:nvGrpSpPr>
          <p:cNvPr id="67" name="Group 10"/>
          <p:cNvGrpSpPr>
            <a:grpSpLocks/>
          </p:cNvGrpSpPr>
          <p:nvPr/>
        </p:nvGrpSpPr>
        <p:grpSpPr bwMode="auto">
          <a:xfrm>
            <a:off x="1747616" y="3657525"/>
            <a:ext cx="1241724" cy="1725262"/>
            <a:chOff x="497" y="2375"/>
            <a:chExt cx="946" cy="1008"/>
          </a:xfrm>
        </p:grpSpPr>
        <p:sp>
          <p:nvSpPr>
            <p:cNvPr id="68" name="Text Box 20"/>
            <p:cNvSpPr txBox="1">
              <a:spLocks noChangeArrowheads="1"/>
            </p:cNvSpPr>
            <p:nvPr/>
          </p:nvSpPr>
          <p:spPr bwMode="gray">
            <a:xfrm>
              <a:off x="497" y="3214"/>
              <a:ext cx="87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6" tIns="45714" rIns="91426" bIns="45714">
              <a:spAutoFit/>
            </a:bodyPr>
            <a:lstStyle>
              <a:lvl1pPr defTabSz="285750">
                <a:defRPr kumimoji="1" sz="36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  <a:sym typeface="Helvetica Light" charset="0"/>
                </a:defRPr>
              </a:lvl1pPr>
              <a:lvl2pPr marL="742950" indent="-28575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2pPr>
              <a:lvl3pPr marL="1143000" indent="-22860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3pPr>
              <a:lvl4pPr marL="1600200" indent="-22860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4pPr>
              <a:lvl5pPr marL="2057400" indent="-22860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5pPr>
              <a:lvl6pPr marL="25146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6pPr>
              <a:lvl7pPr marL="29718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7pPr>
              <a:lvl8pPr marL="34290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8pPr>
              <a:lvl9pPr marL="38862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9pPr>
            </a:lstStyle>
            <a:p>
              <a:pPr marL="0" marR="0" lvl="0" indent="0" algn="ctr" defTabSz="285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zh-CN" altLang="en-US" sz="14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Arial" charset="0"/>
                  <a:sym typeface="Helvetica Light" charset="0"/>
                </a:rPr>
                <a:t>传统</a:t>
              </a:r>
              <a:r>
                <a:rPr kumimoji="0" lang="en-US" altLang="zh-CN" sz="14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Arial" charset="0"/>
                  <a:sym typeface="Helvetica Light" charset="0"/>
                </a:rPr>
                <a:t>IT</a:t>
              </a:r>
              <a:r>
                <a:rPr kumimoji="0" lang="zh-CN" altLang="en-US" sz="14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Arial" charset="0"/>
                  <a:sym typeface="Helvetica Light" charset="0"/>
                </a:rPr>
                <a:t>系统</a:t>
              </a:r>
              <a:endParaRPr kumimoji="0" lang="en-US" altLang="zh-CN" sz="14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宋体" charset="0"/>
                <a:cs typeface="Arial" charset="0"/>
                <a:sym typeface="Helvetica Light" charset="0"/>
              </a:endParaRPr>
            </a:p>
          </p:txBody>
        </p:sp>
        <p:grpSp>
          <p:nvGrpSpPr>
            <p:cNvPr id="69" name="Group 29"/>
            <p:cNvGrpSpPr>
              <a:grpSpLocks/>
            </p:cNvGrpSpPr>
            <p:nvPr/>
          </p:nvGrpSpPr>
          <p:grpSpPr bwMode="auto">
            <a:xfrm>
              <a:off x="529" y="2375"/>
              <a:ext cx="914" cy="816"/>
              <a:chOff x="609600" y="2066414"/>
              <a:chExt cx="883635" cy="775211"/>
            </a:xfrm>
          </p:grpSpPr>
          <p:pic>
            <p:nvPicPr>
              <p:cNvPr id="70" name="Picture 1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rgbClr val="0F6FC6">
                    <a:shade val="45000"/>
                    <a:satMod val="135000"/>
                  </a:srgbClr>
                  <a:prstClr val="white"/>
                </a:duotone>
                <a:extLst/>
              </a:blip>
              <a:stretch>
                <a:fillRect/>
              </a:stretch>
            </p:blipFill>
            <p:spPr bwMode="auto">
              <a:xfrm>
                <a:off x="609600" y="2066414"/>
                <a:ext cx="567440" cy="775211"/>
              </a:xfrm>
              <a:prstGeom prst="rect">
                <a:avLst/>
              </a:prstGeom>
            </p:spPr>
          </p:pic>
          <p:pic>
            <p:nvPicPr>
              <p:cNvPr id="71" name="Picture 14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rgbClr val="0F6FC6">
                    <a:shade val="45000"/>
                    <a:satMod val="135000"/>
                  </a:srgbClr>
                  <a:prstClr val="white"/>
                </a:duotone>
                <a:extLst/>
              </a:blip>
              <a:stretch>
                <a:fillRect/>
              </a:stretch>
            </p:blipFill>
            <p:spPr bwMode="auto">
              <a:xfrm>
                <a:off x="925795" y="2066414"/>
                <a:ext cx="567440" cy="775211"/>
              </a:xfrm>
              <a:prstGeom prst="rect">
                <a:avLst/>
              </a:prstGeom>
            </p:spPr>
          </p:pic>
        </p:grpSp>
      </p:grpSp>
      <p:grpSp>
        <p:nvGrpSpPr>
          <p:cNvPr id="72" name="Group 15"/>
          <p:cNvGrpSpPr>
            <a:grpSpLocks/>
          </p:cNvGrpSpPr>
          <p:nvPr/>
        </p:nvGrpSpPr>
        <p:grpSpPr bwMode="auto">
          <a:xfrm>
            <a:off x="4279181" y="3818262"/>
            <a:ext cx="1264445" cy="1547410"/>
            <a:chOff x="3021" y="2479"/>
            <a:chExt cx="963" cy="904"/>
          </a:xfrm>
        </p:grpSpPr>
        <p:grpSp>
          <p:nvGrpSpPr>
            <p:cNvPr id="73" name="Group 16"/>
            <p:cNvGrpSpPr>
              <a:grpSpLocks/>
            </p:cNvGrpSpPr>
            <p:nvPr/>
          </p:nvGrpSpPr>
          <p:grpSpPr bwMode="auto">
            <a:xfrm>
              <a:off x="3153" y="2479"/>
              <a:ext cx="699" cy="609"/>
              <a:chOff x="3931" y="1995"/>
              <a:chExt cx="340" cy="296"/>
            </a:xfrm>
          </p:grpSpPr>
          <p:pic>
            <p:nvPicPr>
              <p:cNvPr id="7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1" y="1995"/>
                <a:ext cx="34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4" y="2097"/>
                <a:ext cx="13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4" name="Text Box 20"/>
            <p:cNvSpPr txBox="1">
              <a:spLocks noChangeArrowheads="1"/>
            </p:cNvSpPr>
            <p:nvPr/>
          </p:nvSpPr>
          <p:spPr bwMode="gray">
            <a:xfrm>
              <a:off x="3021" y="3214"/>
              <a:ext cx="96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6" tIns="45714" rIns="91426" bIns="45714">
              <a:spAutoFit/>
            </a:bodyPr>
            <a:lstStyle>
              <a:lvl1pPr defTabSz="285750">
                <a:defRPr kumimoji="1" sz="36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  <a:sym typeface="Helvetica Light" charset="0"/>
                </a:defRPr>
              </a:lvl1pPr>
              <a:lvl2pPr marL="742950" indent="-28575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2pPr>
              <a:lvl3pPr marL="1143000" indent="-22860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3pPr>
              <a:lvl4pPr marL="1600200" indent="-22860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4pPr>
              <a:lvl5pPr marL="2057400" indent="-228600" defTabSz="285750"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5pPr>
              <a:lvl6pPr marL="25146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6pPr>
              <a:lvl7pPr marL="29718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7pPr>
              <a:lvl8pPr marL="34290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8pPr>
              <a:lvl9pPr marL="3886200" indent="-228600" defTabSz="28575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Helvetica Light" charset="0"/>
                </a:defRPr>
              </a:lvl9pPr>
            </a:lstStyle>
            <a:p>
              <a:pPr marL="0" marR="0" lvl="0" indent="0" algn="ctr" defTabSz="285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Arial" charset="0"/>
                  <a:sym typeface="Helvetica Light" charset="0"/>
                </a:rPr>
                <a:t>虚拟专有云</a:t>
              </a:r>
            </a:p>
          </p:txBody>
        </p:sp>
      </p:grpSp>
      <p:sp>
        <p:nvSpPr>
          <p:cNvPr id="77" name="Text Box 33"/>
          <p:cNvSpPr txBox="1">
            <a:spLocks noChangeArrowheads="1"/>
          </p:cNvSpPr>
          <p:nvPr/>
        </p:nvSpPr>
        <p:spPr bwMode="auto">
          <a:xfrm>
            <a:off x="1466331" y="3336057"/>
            <a:ext cx="1065886" cy="19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7D93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210" tIns="24106" rIns="48210" bIns="24106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zh-CN" alt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宋体" charset="0"/>
                <a:cs typeface="Arial" charset="0"/>
                <a:sym typeface="Helvetica Light" charset="0"/>
              </a:rPr>
              <a:t>企业应用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宋体" charset="0"/>
              <a:cs typeface="Arial" charset="0"/>
              <a:sym typeface="Helvetica Light" charset="0"/>
            </a:endParaRPr>
          </a:p>
        </p:txBody>
      </p:sp>
      <p:sp>
        <p:nvSpPr>
          <p:cNvPr id="78" name="Text Box 34"/>
          <p:cNvSpPr txBox="1">
            <a:spLocks noChangeArrowheads="1"/>
          </p:cNvSpPr>
          <p:nvPr/>
        </p:nvSpPr>
        <p:spPr bwMode="auto">
          <a:xfrm>
            <a:off x="2912939" y="3424796"/>
            <a:ext cx="1441269" cy="19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7D93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210" tIns="24106" rIns="48210" bIns="24106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宋体" charset="0"/>
                <a:cs typeface="Arial" charset="0"/>
                <a:sym typeface="Helvetica Light" charset="0"/>
              </a:rPr>
              <a:t>Cloud Enabled</a:t>
            </a:r>
          </a:p>
        </p:txBody>
      </p:sp>
      <p:sp>
        <p:nvSpPr>
          <p:cNvPr id="79" name="AutoShape 35"/>
          <p:cNvSpPr>
            <a:spLocks noChangeArrowheads="1"/>
          </p:cNvSpPr>
          <p:nvPr/>
        </p:nvSpPr>
        <p:spPr bwMode="auto">
          <a:xfrm>
            <a:off x="1988717" y="3577157"/>
            <a:ext cx="4165751" cy="160637"/>
          </a:xfrm>
          <a:prstGeom prst="rightArrow">
            <a:avLst>
              <a:gd name="adj1" fmla="val 40324"/>
              <a:gd name="adj2" fmla="val 100405"/>
            </a:avLst>
          </a:prstGeom>
          <a:gradFill rotWithShape="1">
            <a:gsLst>
              <a:gs pos="0">
                <a:srgbClr val="0099FF"/>
              </a:gs>
              <a:gs pos="100000">
                <a:srgbClr val="E2D7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8210" tIns="24106" rIns="48210" bIns="24106" anchor="ctr"/>
          <a:lstStyle/>
          <a:p>
            <a:pPr marL="0" marR="0" lvl="0" indent="0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Oval 36"/>
          <p:cNvSpPr>
            <a:spLocks noChangeArrowheads="1"/>
          </p:cNvSpPr>
          <p:nvPr/>
        </p:nvSpPr>
        <p:spPr bwMode="auto">
          <a:xfrm>
            <a:off x="1868167" y="3536973"/>
            <a:ext cx="165959" cy="201945"/>
          </a:xfrm>
          <a:prstGeom prst="ellipse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8210" tIns="24106" rIns="48210" bIns="24106" anchor="ctr"/>
          <a:lstStyle/>
          <a:p>
            <a:pPr marL="0" marR="0" lvl="0" indent="0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Text Box 37"/>
          <p:cNvSpPr txBox="1">
            <a:spLocks noChangeArrowheads="1"/>
          </p:cNvSpPr>
          <p:nvPr/>
        </p:nvSpPr>
        <p:spPr bwMode="auto">
          <a:xfrm>
            <a:off x="4279181" y="2982776"/>
            <a:ext cx="2654345" cy="19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7D93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210" tIns="24106" rIns="48210" bIns="24106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宋体" charset="0"/>
                <a:cs typeface="Arial" charset="0"/>
                <a:sym typeface="Helvetica Light" charset="0"/>
              </a:rPr>
              <a:t>Cloud Native Apps/Services</a:t>
            </a:r>
          </a:p>
        </p:txBody>
      </p:sp>
      <p:sp>
        <p:nvSpPr>
          <p:cNvPr id="82" name="AutoShape 38"/>
          <p:cNvSpPr>
            <a:spLocks noChangeArrowheads="1"/>
          </p:cNvSpPr>
          <p:nvPr/>
        </p:nvSpPr>
        <p:spPr bwMode="auto">
          <a:xfrm>
            <a:off x="3314777" y="3175322"/>
            <a:ext cx="3660960" cy="212273"/>
          </a:xfrm>
          <a:prstGeom prst="leftArrow">
            <a:avLst>
              <a:gd name="adj1" fmla="val 45157"/>
              <a:gd name="adj2" fmla="val 95061"/>
            </a:avLst>
          </a:prstGeom>
          <a:gradFill rotWithShape="1">
            <a:gsLst>
              <a:gs pos="0">
                <a:srgbClr val="0099FF"/>
              </a:gs>
              <a:gs pos="100000">
                <a:srgbClr val="E2D7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8210" tIns="24106" rIns="48210" bIns="24106" anchor="ctr"/>
          <a:lstStyle/>
          <a:p>
            <a:pPr marL="0" marR="0" lvl="0" indent="0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Oval 39"/>
          <p:cNvSpPr>
            <a:spLocks noChangeArrowheads="1"/>
          </p:cNvSpPr>
          <p:nvPr/>
        </p:nvSpPr>
        <p:spPr bwMode="auto">
          <a:xfrm>
            <a:off x="6408913" y="3175321"/>
            <a:ext cx="165959" cy="201945"/>
          </a:xfrm>
          <a:prstGeom prst="ellipse">
            <a:avLst/>
          </a:prstGeom>
          <a:solidFill>
            <a:srgbClr val="E2D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8210" tIns="24106" rIns="48210" bIns="24106" anchor="ctr"/>
          <a:lstStyle/>
          <a:p>
            <a:pPr marL="0" marR="0" lvl="0" indent="0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Freeform 42"/>
          <p:cNvSpPr>
            <a:spLocks/>
          </p:cNvSpPr>
          <p:nvPr/>
        </p:nvSpPr>
        <p:spPr bwMode="auto">
          <a:xfrm>
            <a:off x="1179186" y="2078645"/>
            <a:ext cx="1116769" cy="862273"/>
          </a:xfrm>
          <a:custGeom>
            <a:avLst/>
            <a:gdLst>
              <a:gd name="T0" fmla="*/ 2147483647 w 1197"/>
              <a:gd name="T1" fmla="*/ 2147483647 h 882"/>
              <a:gd name="T2" fmla="*/ 2147483647 w 1197"/>
              <a:gd name="T3" fmla="*/ 2147483647 h 882"/>
              <a:gd name="T4" fmla="*/ 2147483647 w 1197"/>
              <a:gd name="T5" fmla="*/ 2147483647 h 882"/>
              <a:gd name="T6" fmla="*/ 2147483647 w 1197"/>
              <a:gd name="T7" fmla="*/ 0 h 882"/>
              <a:gd name="T8" fmla="*/ 2147483647 w 1197"/>
              <a:gd name="T9" fmla="*/ 2147483647 h 882"/>
              <a:gd name="T10" fmla="*/ 2147483647 w 1197"/>
              <a:gd name="T11" fmla="*/ 2147483647 h 882"/>
              <a:gd name="T12" fmla="*/ 2147483647 w 1197"/>
              <a:gd name="T13" fmla="*/ 2147483647 h 882"/>
              <a:gd name="T14" fmla="*/ 2147483647 w 1197"/>
              <a:gd name="T15" fmla="*/ 2147483647 h 882"/>
              <a:gd name="T16" fmla="*/ 2147483647 w 1197"/>
              <a:gd name="T17" fmla="*/ 2147483647 h 882"/>
              <a:gd name="T18" fmla="*/ 2147483647 w 1197"/>
              <a:gd name="T19" fmla="*/ 2147483647 h 882"/>
              <a:gd name="T20" fmla="*/ 2147483647 w 1197"/>
              <a:gd name="T21" fmla="*/ 2147483647 h 882"/>
              <a:gd name="T22" fmla="*/ 2147483647 w 1197"/>
              <a:gd name="T23" fmla="*/ 2147483647 h 882"/>
              <a:gd name="T24" fmla="*/ 0 w 1197"/>
              <a:gd name="T25" fmla="*/ 2147483647 h 882"/>
              <a:gd name="T26" fmla="*/ 2147483647 w 1197"/>
              <a:gd name="T27" fmla="*/ 2147483647 h 88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97"/>
              <a:gd name="T43" fmla="*/ 0 h 882"/>
              <a:gd name="T44" fmla="*/ 1197 w 1197"/>
              <a:gd name="T45" fmla="*/ 882 h 88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97" h="882">
                <a:moveTo>
                  <a:pt x="27" y="396"/>
                </a:moveTo>
                <a:lnTo>
                  <a:pt x="234" y="297"/>
                </a:lnTo>
                <a:lnTo>
                  <a:pt x="351" y="90"/>
                </a:lnTo>
                <a:lnTo>
                  <a:pt x="531" y="0"/>
                </a:lnTo>
                <a:lnTo>
                  <a:pt x="801" y="81"/>
                </a:lnTo>
                <a:lnTo>
                  <a:pt x="873" y="297"/>
                </a:lnTo>
                <a:lnTo>
                  <a:pt x="1071" y="351"/>
                </a:lnTo>
                <a:lnTo>
                  <a:pt x="1197" y="558"/>
                </a:lnTo>
                <a:lnTo>
                  <a:pt x="1134" y="765"/>
                </a:lnTo>
                <a:lnTo>
                  <a:pt x="963" y="873"/>
                </a:lnTo>
                <a:lnTo>
                  <a:pt x="180" y="882"/>
                </a:lnTo>
                <a:lnTo>
                  <a:pt x="18" y="720"/>
                </a:lnTo>
                <a:lnTo>
                  <a:pt x="0" y="549"/>
                </a:lnTo>
                <a:lnTo>
                  <a:pt x="27" y="39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3749" tIns="16875" rIns="33749" bIns="1687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85" y="1959768"/>
            <a:ext cx="1490979" cy="100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 Box 28"/>
          <p:cNvSpPr txBox="1">
            <a:spLocks noChangeArrowheads="1"/>
          </p:cNvSpPr>
          <p:nvPr/>
        </p:nvSpPr>
        <p:spPr bwMode="auto">
          <a:xfrm>
            <a:off x="1573487" y="2452017"/>
            <a:ext cx="736699" cy="25144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7D93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749" tIns="16875" rIns="33749" bIns="16875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Helvetica Light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zh-CN" alt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宋体" charset="0"/>
                <a:cs typeface="Arial" charset="0"/>
                <a:sym typeface="Helvetica Light" charset="0"/>
              </a:rPr>
              <a:t>混合云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宋体" charset="0"/>
              <a:cs typeface="Arial" charset="0"/>
              <a:sym typeface="Helvetica Light" charset="0"/>
            </a:endParaRPr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2752206" y="2210916"/>
            <a:ext cx="5420618" cy="54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210" tIns="24106" rIns="48210" bIns="2410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混合云是对来自两个及其以上源的服务的安全消费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， 从而使用户或者客户可以根据业务需求进行灵活选择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674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69655" y="1960893"/>
            <a:ext cx="4717050" cy="907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zh-CN" altLang="en-US" b="1" dirty="0" smtClean="0">
                <a:solidFill>
                  <a:srgbClr val="000000"/>
                </a:solidFill>
              </a:rPr>
              <a:t>企业应用需求与混合云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69655" y="3005255"/>
            <a:ext cx="4717050" cy="747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zh-CN" altLang="en-US" b="1" dirty="0" smtClean="0">
                <a:solidFill>
                  <a:srgbClr val="3366FF"/>
                </a:solidFill>
              </a:rPr>
              <a:t>基于</a:t>
            </a:r>
            <a:r>
              <a:rPr lang="en-US" altLang="zh-CN" b="1" dirty="0" err="1" smtClean="0">
                <a:solidFill>
                  <a:srgbClr val="3366FF"/>
                </a:solidFill>
              </a:rPr>
              <a:t>Docker</a:t>
            </a:r>
            <a:r>
              <a:rPr lang="zh-CN" altLang="en-US" b="1" dirty="0" smtClean="0">
                <a:solidFill>
                  <a:srgbClr val="3366FF"/>
                </a:solidFill>
              </a:rPr>
              <a:t>的容器服务实践</a:t>
            </a:r>
            <a:endParaRPr lang="zh-CN" altLang="en-US" b="1" dirty="0">
              <a:solidFill>
                <a:srgbClr val="3366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69655" y="3856883"/>
            <a:ext cx="4717050" cy="794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用于</a:t>
            </a:r>
            <a:r>
              <a:rPr lang="en-US" altLang="zh-CN" b="1" dirty="0" err="1" smtClean="0">
                <a:solidFill>
                  <a:schemeClr val="tx1"/>
                </a:solidFill>
              </a:rPr>
              <a:t>Docker</a:t>
            </a:r>
            <a:r>
              <a:rPr lang="zh-CN" altLang="en-US" b="1" dirty="0" smtClean="0">
                <a:solidFill>
                  <a:schemeClr val="tx1"/>
                </a:solidFill>
              </a:rPr>
              <a:t>的专家模式（</a:t>
            </a:r>
            <a:r>
              <a:rPr lang="en-US" altLang="zh-CN" b="1" dirty="0" smtClean="0">
                <a:solidFill>
                  <a:schemeClr val="tx1"/>
                </a:solidFill>
              </a:rPr>
              <a:t>Pattern Engine</a:t>
            </a:r>
            <a:r>
              <a:rPr lang="zh-CN" altLang="en-US" b="1" dirty="0" smtClean="0">
                <a:solidFill>
                  <a:schemeClr val="tx1"/>
                </a:solidFill>
              </a:rPr>
              <a:t>）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69654" y="4741401"/>
            <a:ext cx="4717051" cy="786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r>
              <a:rPr lang="en-US" altLang="zh-CN" b="1" dirty="0" smtClean="0">
                <a:solidFill>
                  <a:schemeClr val="tx1"/>
                </a:solidFill>
              </a:rPr>
              <a:t>IBM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zh-CN" altLang="en-US" b="1" dirty="0" smtClean="0">
                <a:solidFill>
                  <a:schemeClr val="tx1"/>
                </a:solidFill>
              </a:rPr>
              <a:t>云平台</a:t>
            </a:r>
            <a:r>
              <a:rPr lang="en-US" altLang="zh-CN" b="1" dirty="0" err="1" smtClean="0">
                <a:solidFill>
                  <a:schemeClr val="tx1"/>
                </a:solidFill>
              </a:rPr>
              <a:t>Bluemix</a:t>
            </a:r>
            <a:r>
              <a:rPr lang="en-US" altLang="zh-CN" b="1" dirty="0" smtClean="0">
                <a:solidFill>
                  <a:schemeClr val="tx1"/>
                </a:solidFill>
              </a:rPr>
              <a:t>/Pure </a:t>
            </a:r>
            <a:r>
              <a:rPr lang="zh-CN" altLang="en-US" b="1" dirty="0" smtClean="0">
                <a:solidFill>
                  <a:schemeClr val="tx1"/>
                </a:solidFill>
              </a:rPr>
              <a:t>中</a:t>
            </a:r>
            <a:r>
              <a:rPr lang="en-US" altLang="zh-CN" b="1" dirty="0" err="1" smtClean="0">
                <a:solidFill>
                  <a:schemeClr val="tx1"/>
                </a:solidFill>
              </a:rPr>
              <a:t>Docker</a:t>
            </a:r>
            <a:r>
              <a:rPr lang="en-US" altLang="en-US" b="1" dirty="0" err="1" smtClean="0">
                <a:solidFill>
                  <a:schemeClr val="tx1"/>
                </a:solidFill>
              </a:rPr>
              <a:t>服务介绍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55" y="3005255"/>
            <a:ext cx="1078875" cy="811996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9421" y="444687"/>
            <a:ext cx="8229600" cy="855195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/>
              <a:t>主要内容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7437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企业应用特点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2178384"/>
            <a:ext cx="8229600" cy="3763682"/>
          </a:xfrm>
        </p:spPr>
        <p:txBody>
          <a:bodyPr>
            <a:normAutofit/>
          </a:bodyPr>
          <a:lstStyle/>
          <a:p>
            <a:r>
              <a:rPr kumimoji="1" lang="en-US" altLang="en-US" sz="2400" dirty="0" smtClean="0">
                <a:solidFill>
                  <a:srgbClr val="000000"/>
                </a:solidFill>
              </a:rPr>
              <a:t>较复杂的拓</a:t>
            </a:r>
            <a:r>
              <a:rPr kumimoji="1" lang="en-US" altLang="en-US" sz="2400" dirty="0" smtClean="0">
                <a:solidFill>
                  <a:srgbClr val="000000"/>
                </a:solidFill>
              </a:rPr>
              <a:t>扑</a:t>
            </a:r>
          </a:p>
          <a:p>
            <a:r>
              <a:rPr kumimoji="1" lang="en-US" altLang="en-US" sz="2400" dirty="0" smtClean="0">
                <a:solidFill>
                  <a:srgbClr val="000000"/>
                </a:solidFill>
              </a:rPr>
              <a:t>应用多，很多来自外包</a:t>
            </a:r>
            <a:endParaRPr kumimoji="1" lang="en-US" altLang="en-US" sz="2400" dirty="0" smtClean="0">
              <a:solidFill>
                <a:srgbClr val="000000"/>
              </a:solidFill>
            </a:endParaRPr>
          </a:p>
          <a:p>
            <a:r>
              <a:rPr kumimoji="1" lang="en-US" altLang="en-US" sz="2400" dirty="0" smtClean="0">
                <a:solidFill>
                  <a:srgbClr val="000000"/>
                </a:solidFill>
              </a:rPr>
              <a:t>大而单一的应用，较少采用微服务</a:t>
            </a:r>
          </a:p>
          <a:p>
            <a:r>
              <a:rPr kumimoji="1" lang="en-US" altLang="en-US" sz="2400" dirty="0" smtClean="0">
                <a:solidFill>
                  <a:srgbClr val="000000"/>
                </a:solidFill>
              </a:rPr>
              <a:t>使用相对传统的技术</a:t>
            </a:r>
          </a:p>
          <a:p>
            <a:r>
              <a:rPr kumimoji="1" lang="en-US" altLang="en-US" sz="2400" dirty="0" smtClean="0">
                <a:solidFill>
                  <a:srgbClr val="000000"/>
                </a:solidFill>
              </a:rPr>
              <a:t>采用商用中间件，对 </a:t>
            </a:r>
            <a:r>
              <a:rPr kumimoji="1" lang="en-US" altLang="en-US" sz="2400" dirty="0">
                <a:solidFill>
                  <a:srgbClr val="000000"/>
                </a:solidFill>
              </a:rPr>
              <a:t>配置和调优</a:t>
            </a:r>
            <a:r>
              <a:rPr kumimoji="1" lang="en-US" altLang="en-US" sz="2400" dirty="0" smtClean="0">
                <a:solidFill>
                  <a:srgbClr val="000000"/>
                </a:solidFill>
              </a:rPr>
              <a:t>有较强</a:t>
            </a:r>
            <a:r>
              <a:rPr kumimoji="1" lang="en-US" altLang="en-US" sz="2400" dirty="0">
                <a:solidFill>
                  <a:srgbClr val="000000"/>
                </a:solidFill>
              </a:rPr>
              <a:t>的</a:t>
            </a:r>
            <a:r>
              <a:rPr kumimoji="1" lang="en-US" altLang="en-US" sz="2400" dirty="0" smtClean="0">
                <a:solidFill>
                  <a:srgbClr val="000000"/>
                </a:solidFill>
              </a:rPr>
              <a:t>依赖</a:t>
            </a:r>
          </a:p>
          <a:p>
            <a:r>
              <a:rPr kumimoji="1" lang="en-US" altLang="en-US" sz="2400" dirty="0" smtClean="0">
                <a:solidFill>
                  <a:srgbClr val="000000"/>
                </a:solidFill>
              </a:rPr>
              <a:t>较强的可靠性和安全性要求</a:t>
            </a:r>
          </a:p>
          <a:p>
            <a:r>
              <a:rPr kumimoji="1" lang="zh-CN" altLang="en-US" sz="2400" dirty="0" smtClean="0">
                <a:solidFill>
                  <a:srgbClr val="000000"/>
                </a:solidFill>
              </a:rPr>
              <a:t>需要简单易用的运维工具</a:t>
            </a:r>
            <a:endParaRPr kumimoji="1" lang="en-US" alt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6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容器技术与</a:t>
            </a:r>
            <a:r>
              <a:rPr kumimoji="1" lang="en-US" altLang="zh-CN" dirty="0" err="1" smtClean="0"/>
              <a:t>Docker</a:t>
            </a:r>
            <a:endParaRPr kumimoji="1" lang="zh-CN" altLang="en-US" dirty="0"/>
          </a:p>
        </p:txBody>
      </p:sp>
      <p:sp>
        <p:nvSpPr>
          <p:cNvPr id="4" name="Rounded Rectangle 62"/>
          <p:cNvSpPr/>
          <p:nvPr/>
        </p:nvSpPr>
        <p:spPr>
          <a:xfrm>
            <a:off x="4853132" y="2331119"/>
            <a:ext cx="1002098" cy="882613"/>
          </a:xfrm>
          <a:prstGeom prst="roundRect">
            <a:avLst>
              <a:gd name="adj" fmla="val 11078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63"/>
          <p:cNvSpPr/>
          <p:nvPr/>
        </p:nvSpPr>
        <p:spPr>
          <a:xfrm>
            <a:off x="5904598" y="2326349"/>
            <a:ext cx="2064617" cy="882613"/>
          </a:xfrm>
          <a:prstGeom prst="roundRect">
            <a:avLst>
              <a:gd name="adj" fmla="val 11078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48"/>
          <p:cNvSpPr/>
          <p:nvPr/>
        </p:nvSpPr>
        <p:spPr>
          <a:xfrm>
            <a:off x="3180226" y="2316412"/>
            <a:ext cx="1016446" cy="1467052"/>
          </a:xfrm>
          <a:prstGeom prst="roundRect">
            <a:avLst>
              <a:gd name="adj" fmla="val 1107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52"/>
          <p:cNvSpPr/>
          <p:nvPr/>
        </p:nvSpPr>
        <p:spPr>
          <a:xfrm>
            <a:off x="2129225" y="2302559"/>
            <a:ext cx="1016446" cy="1467052"/>
          </a:xfrm>
          <a:prstGeom prst="roundRect">
            <a:avLst>
              <a:gd name="adj" fmla="val 1107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60"/>
          <p:cNvSpPr/>
          <p:nvPr/>
        </p:nvSpPr>
        <p:spPr>
          <a:xfrm>
            <a:off x="1085529" y="2302559"/>
            <a:ext cx="1016446" cy="1467052"/>
          </a:xfrm>
          <a:prstGeom prst="roundRect">
            <a:avLst>
              <a:gd name="adj" fmla="val 1107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96963" y="1295585"/>
            <a:ext cx="6786562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ja-JP" sz="1800" dirty="0">
                <a:solidFill>
                  <a:srgbClr val="00659D"/>
                </a:solidFill>
                <a:latin typeface="HelvNeue Medium for IBM"/>
                <a:cs typeface="HelvNeue Medium for IBM"/>
              </a:rPr>
              <a:t>Containers</a:t>
            </a:r>
            <a:r>
              <a:rPr lang="en-US" altLang="ja-JP" sz="1800" b="0" dirty="0">
                <a:solidFill>
                  <a:srgbClr val="262626"/>
                </a:solidFill>
                <a:latin typeface="HelvNeue Roman for IBM"/>
                <a:cs typeface="HelvNeue Roman for IBM"/>
              </a:rPr>
              <a:t> </a:t>
            </a:r>
            <a:r>
              <a:rPr lang="en-US" altLang="ja-JP" sz="1800" b="0" dirty="0">
                <a:solidFill>
                  <a:srgbClr val="404040"/>
                </a:solidFill>
                <a:latin typeface="HelvNeue Roman for IBM"/>
                <a:cs typeface="HelvNeue Roman for IBM"/>
              </a:rPr>
              <a:t>are a</a:t>
            </a:r>
            <a:r>
              <a:rPr lang="en-US" altLang="ja-JP" sz="1800" b="0" dirty="0">
                <a:solidFill>
                  <a:srgbClr val="262626"/>
                </a:solidFill>
                <a:latin typeface="HelvNeue Roman for IBM"/>
                <a:cs typeface="HelvNeue Roman for IBM"/>
              </a:rPr>
              <a:t> </a:t>
            </a:r>
            <a:r>
              <a:rPr lang="en-US" altLang="ja-JP" sz="1800" dirty="0">
                <a:solidFill>
                  <a:srgbClr val="00659D"/>
                </a:solidFill>
                <a:latin typeface="HelvNeue Medium for IBM"/>
                <a:cs typeface="HelvNeue Medium for IBM"/>
              </a:rPr>
              <a:t>lightweight</a:t>
            </a:r>
            <a:r>
              <a:rPr lang="en-US" altLang="ja-JP" sz="1800" b="0" dirty="0">
                <a:solidFill>
                  <a:srgbClr val="262626"/>
                </a:solidFill>
                <a:latin typeface="HelvNeue Roman for IBM"/>
                <a:cs typeface="HelvNeue Roman for IBM"/>
              </a:rPr>
              <a:t> </a:t>
            </a:r>
            <a:r>
              <a:rPr lang="en-US" altLang="ja-JP" sz="1800" b="0" dirty="0">
                <a:solidFill>
                  <a:srgbClr val="404040"/>
                </a:solidFill>
                <a:latin typeface="HelvNeue Roman for IBM"/>
                <a:cs typeface="HelvNeue Roman for IBM"/>
              </a:rPr>
              <a:t>alternative to Virtual Machines for running software in </a:t>
            </a:r>
            <a:r>
              <a:rPr lang="en-US" altLang="ja-JP" sz="1800" dirty="0">
                <a:solidFill>
                  <a:srgbClr val="00659D"/>
                </a:solidFill>
                <a:latin typeface="HelvNeue Medium for IBM"/>
                <a:cs typeface="HelvNeue Medium for IBM"/>
              </a:rPr>
              <a:t>portable</a:t>
            </a:r>
            <a:r>
              <a:rPr lang="en-US" altLang="ja-JP" sz="1800" b="0" dirty="0">
                <a:solidFill>
                  <a:srgbClr val="262626"/>
                </a:solidFill>
                <a:latin typeface="HelvNeue Roman for IBM"/>
                <a:cs typeface="HelvNeue Roman for IBM"/>
              </a:rPr>
              <a:t> and </a:t>
            </a:r>
            <a:r>
              <a:rPr lang="en-US" altLang="ja-JP" sz="1800" dirty="0">
                <a:solidFill>
                  <a:srgbClr val="00659D"/>
                </a:solidFill>
                <a:latin typeface="HelvNeue Medium for IBM"/>
                <a:cs typeface="HelvNeue Medium for IBM"/>
              </a:rPr>
              <a:t>isolated</a:t>
            </a:r>
            <a:r>
              <a:rPr lang="en-US" altLang="ja-JP" sz="1800" b="0" i="1" dirty="0">
                <a:solidFill>
                  <a:srgbClr val="00659D"/>
                </a:solidFill>
                <a:latin typeface="HelvNeue Roman for IBM"/>
                <a:cs typeface="HelvNeue Roman for IBM"/>
              </a:rPr>
              <a:t> </a:t>
            </a:r>
            <a:r>
              <a:rPr lang="en-US" altLang="ja-JP" sz="1800" b="0" dirty="0">
                <a:solidFill>
                  <a:srgbClr val="262626"/>
                </a:solidFill>
                <a:latin typeface="HelvNeue Roman for IBM"/>
                <a:cs typeface="HelvNeue Roman for IBM"/>
              </a:rPr>
              <a:t>virtual environments</a:t>
            </a:r>
            <a:endParaRPr kumimoji="1" lang="ja-JP" altLang="en-US" sz="1800" b="0" dirty="0">
              <a:solidFill>
                <a:srgbClr val="262626"/>
              </a:solidFill>
              <a:latin typeface="HelvNeue Roman for IBM"/>
              <a:cs typeface="HelvNeue Roman for IBM"/>
            </a:endParaRPr>
          </a:p>
        </p:txBody>
      </p:sp>
      <p:graphicFrame>
        <p:nvGraphicFramePr>
          <p:cNvPr id="10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89657"/>
              </p:ext>
            </p:extLst>
          </p:nvPr>
        </p:nvGraphicFramePr>
        <p:xfrm>
          <a:off x="436563" y="4626524"/>
          <a:ext cx="8393112" cy="188467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97704"/>
                <a:gridCol w="2797704"/>
                <a:gridCol w="2797704"/>
              </a:tblGrid>
              <a:tr h="3046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FFFF"/>
                          </a:solidFill>
                          <a:latin typeface="HelvNeue Roman for IBM"/>
                          <a:cs typeface="HelvNeue Roman for IBM"/>
                        </a:rPr>
                        <a:t>Attribute</a:t>
                      </a:r>
                      <a:endParaRPr kumimoji="1" lang="ja-JP" altLang="en-US" sz="1400" dirty="0">
                        <a:solidFill>
                          <a:srgbClr val="FFFFFF"/>
                        </a:solidFill>
                        <a:latin typeface="HelvNeue Roman for IBM"/>
                        <a:cs typeface="HelvNeue Roman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FFFF"/>
                          </a:solidFill>
                          <a:latin typeface="HelvNeue Roman for IBM"/>
                          <a:cs typeface="HelvNeue Roman for IBM"/>
                        </a:rPr>
                        <a:t>VM</a:t>
                      </a:r>
                      <a:endParaRPr kumimoji="1" lang="ja-JP" altLang="en-US" sz="1400" dirty="0">
                        <a:solidFill>
                          <a:srgbClr val="FFFFFF"/>
                        </a:solidFill>
                        <a:latin typeface="HelvNeue Roman for IBM"/>
                        <a:cs typeface="HelvNeue Roman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HelvNeue Roman for IBM"/>
                          <a:cs typeface="HelvNeue Roman for IBM"/>
                        </a:rPr>
                        <a:t>Container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latin typeface="HelvNeue Roman for IBM"/>
                        <a:cs typeface="HelvNeue Roman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9D"/>
                    </a:solidFill>
                  </a:tcPr>
                </a:tc>
              </a:tr>
              <a:tr h="304688"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kumimoji="1" lang="en-US" altLang="ja-JP" sz="1400" b="0" dirty="0" smtClean="0">
                          <a:solidFill>
                            <a:srgbClr val="27519C"/>
                          </a:solidFill>
                          <a:latin typeface="HelvNeue Medium for IBM"/>
                          <a:cs typeface="HelvNeue Medium for IBM"/>
                        </a:rPr>
                        <a:t>Start-up time &amp; Performance</a:t>
                      </a:r>
                      <a:endParaRPr kumimoji="1" lang="ja-JP" altLang="en-US" sz="1400" b="0" dirty="0">
                        <a:solidFill>
                          <a:srgbClr val="27519C"/>
                        </a:solidFill>
                        <a:latin typeface="HelvNeue Medium for IBM"/>
                        <a:cs typeface="HelvNeue Medium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Neue Roman for IBM"/>
                          <a:ea typeface="MS Gothic" charset="0"/>
                          <a:cs typeface="HelvNeue Roman for IBM"/>
                        </a:rPr>
                        <a:t>Slow (minutes) HV overhead</a:t>
                      </a: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Neue Roman for IBM"/>
                          <a:ea typeface="MS Gothic" charset="0"/>
                          <a:cs typeface="HelvNeue Roman for IBM"/>
                        </a:rPr>
                        <a:t>Fast  (seconds) no HV overhead</a:t>
                      </a: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88"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kumimoji="1" lang="en-US" altLang="ja-JP" sz="1400" b="1" dirty="0" smtClean="0">
                          <a:solidFill>
                            <a:srgbClr val="27519C"/>
                          </a:solidFill>
                          <a:latin typeface="HelvNeue Medium for IBM"/>
                          <a:cs typeface="HelvNeue Medium for IBM"/>
                        </a:rPr>
                        <a:t>Footprint</a:t>
                      </a:r>
                      <a:endParaRPr kumimoji="1" lang="ja-JP" altLang="en-US" sz="1400" b="1" dirty="0">
                        <a:solidFill>
                          <a:srgbClr val="27519C"/>
                        </a:solidFill>
                        <a:latin typeface="HelvNeue Medium for IBM"/>
                        <a:cs typeface="HelvNeue Medium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Neue Roman for IBM"/>
                          <a:cs typeface="HelvNeue Roman for IBM"/>
                        </a:rPr>
                        <a:t>Large (nothing shared)</a:t>
                      </a:r>
                      <a:endParaRPr kumimoji="1" lang="ja-JP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Neue Roman for IBM"/>
                        <a:cs typeface="HelvNeue Roman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Neue Roman for IBM"/>
                          <a:cs typeface="HelvNeue Roman for IBM"/>
                        </a:rPr>
                        <a:t>Small (OS kernel shared)</a:t>
                      </a:r>
                      <a:endParaRPr kumimoji="1" lang="ja-JP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Neue Roman for IBM"/>
                        <a:cs typeface="HelvNeue Roman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88"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kumimoji="1" lang="en-US" altLang="ja-JP" sz="1400" b="1" dirty="0" smtClean="0">
                          <a:solidFill>
                            <a:srgbClr val="27519C"/>
                          </a:solidFill>
                          <a:latin typeface="HelvNeue Medium for IBM"/>
                          <a:cs typeface="HelvNeue Medium for IBM"/>
                        </a:rPr>
                        <a:t>Resource Constraints</a:t>
                      </a:r>
                      <a:endParaRPr kumimoji="1" lang="ja-JP" altLang="en-US" sz="1400" b="1" dirty="0">
                        <a:solidFill>
                          <a:srgbClr val="27519C"/>
                        </a:solidFill>
                        <a:latin typeface="HelvNeue Medium for IBM"/>
                        <a:cs typeface="HelvNeue Medium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Neue Roman for IBM"/>
                          <a:cs typeface="HelvNeue Roman for IBM"/>
                        </a:rPr>
                        <a:t>Yes</a:t>
                      </a:r>
                      <a:endParaRPr kumimoji="1" lang="ja-JP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Neue Roman for IBM"/>
                        <a:cs typeface="HelvNeue Roman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Neue Roman for IBM"/>
                          <a:cs typeface="HelvNeue Roman for IBM"/>
                        </a:rPr>
                        <a:t>Yes (CPU,</a:t>
                      </a:r>
                      <a:r>
                        <a:rPr kumimoji="1" lang="en-US" altLang="ja-JP" sz="14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Neue Roman for IBM"/>
                          <a:cs typeface="HelvNeue Roman for IBM"/>
                        </a:rPr>
                        <a:t> Memory)</a:t>
                      </a:r>
                      <a:endParaRPr kumimoji="1" lang="ja-JP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Neue Roman for IBM"/>
                        <a:cs typeface="HelvNeue Roman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05"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kumimoji="1" lang="en-US" altLang="ja-JP" sz="1400" b="1" dirty="0" smtClean="0">
                          <a:solidFill>
                            <a:srgbClr val="27519C"/>
                          </a:solidFill>
                          <a:latin typeface="HelvNeue Medium for IBM"/>
                          <a:cs typeface="HelvNeue Medium for IBM"/>
                        </a:rPr>
                        <a:t>Isolation &amp; Security</a:t>
                      </a:r>
                      <a:endParaRPr kumimoji="1" lang="ja-JP" altLang="en-US" sz="1400" b="1" dirty="0">
                        <a:solidFill>
                          <a:srgbClr val="27519C"/>
                        </a:solidFill>
                        <a:latin typeface="HelvNeue Medium for IBM"/>
                        <a:cs typeface="HelvNeue Medium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Neue Roman for IBM"/>
                          <a:cs typeface="HelvNeue Roman for IBM"/>
                        </a:rPr>
                        <a:t>High</a:t>
                      </a:r>
                      <a:endParaRPr kumimoji="1" lang="ja-JP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Neue Roman for IBM"/>
                        <a:cs typeface="HelvNeue Roman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Neue Roman for IBM"/>
                          <a:cs typeface="HelvNeue Roman for IBM"/>
                        </a:rPr>
                        <a:t>High</a:t>
                      </a:r>
                      <a:endParaRPr kumimoji="1" lang="ja-JP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Neue Roman for IBM"/>
                        <a:cs typeface="HelvNeue Roman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05"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kumimoji="1" lang="en-US" altLang="ja-JP" sz="1400" b="1" dirty="0" smtClean="0">
                          <a:solidFill>
                            <a:srgbClr val="27519C"/>
                          </a:solidFill>
                          <a:latin typeface="HelvNeue Medium for IBM"/>
                          <a:cs typeface="HelvNeue Medium for IBM"/>
                        </a:rPr>
                        <a:t>Portability</a:t>
                      </a:r>
                      <a:endParaRPr kumimoji="1" lang="ja-JP" altLang="en-US" sz="1400" b="1" dirty="0">
                        <a:solidFill>
                          <a:srgbClr val="27519C"/>
                        </a:solidFill>
                        <a:latin typeface="HelvNeue Medium for IBM"/>
                        <a:cs typeface="HelvNeue Medium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Neue Roman for IBM"/>
                          <a:cs typeface="HelvNeue Roman for IBM"/>
                        </a:rPr>
                        <a:t>Low</a:t>
                      </a:r>
                      <a:endParaRPr kumimoji="1" lang="ja-JP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Neue Roman for IBM"/>
                        <a:cs typeface="HelvNeue Roman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Neue Roman for IBM"/>
                          <a:cs typeface="HelvNeue Roman for IBM"/>
                        </a:rPr>
                        <a:t>High</a:t>
                      </a:r>
                      <a:endParaRPr kumimoji="1" lang="ja-JP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Neue Roman for IBM"/>
                        <a:cs typeface="HelvNeue Roman for IBM"/>
                      </a:endParaRPr>
                    </a:p>
                  </a:txBody>
                  <a:tcPr marL="91462" marR="91462" marT="45703" marB="45703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144028" y="2006711"/>
            <a:ext cx="3024953" cy="30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682" rIns="91360" bIns="45682">
            <a:spAutoFit/>
          </a:bodyPr>
          <a:lstStyle>
            <a:lvl1pPr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Neue Roman for IBM"/>
                <a:ea typeface="MS PGothic" panose="020B0600070205080204" pitchFamily="34" charset="-128"/>
                <a:cs typeface="HelvNeue Roman for IBM"/>
              </a:rPr>
              <a:t>Traditional Virtualization Approach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Neue Roman for IBM"/>
              <a:ea typeface="MS PGothic" panose="020B0600070205080204" pitchFamily="34" charset="-128"/>
              <a:cs typeface="HelvNeue Roman for IBM"/>
            </a:endParaRPr>
          </a:p>
        </p:txBody>
      </p:sp>
      <p:sp>
        <p:nvSpPr>
          <p:cNvPr id="12" name="Left Brace 33"/>
          <p:cNvSpPr/>
          <p:nvPr/>
        </p:nvSpPr>
        <p:spPr bwMode="auto">
          <a:xfrm>
            <a:off x="1054100" y="2329490"/>
            <a:ext cx="228600" cy="1254125"/>
          </a:xfrm>
          <a:prstGeom prst="leftBrace">
            <a:avLst>
              <a:gd name="adj1" fmla="val 0"/>
              <a:gd name="adj2" fmla="val 49279"/>
            </a:avLst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13" name="TextBox 62463"/>
          <p:cNvSpPr txBox="1">
            <a:spLocks noChangeArrowheads="1"/>
          </p:cNvSpPr>
          <p:nvPr/>
        </p:nvSpPr>
        <p:spPr bwMode="auto">
          <a:xfrm>
            <a:off x="368719" y="2969261"/>
            <a:ext cx="7677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ja-JP" sz="1200" b="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VMs</a:t>
            </a:r>
            <a:endParaRPr lang="en-US" altLang="ja-JP" sz="1200" b="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14" name="Rectangle 37"/>
          <p:cNvSpPr/>
          <p:nvPr/>
        </p:nvSpPr>
        <p:spPr>
          <a:xfrm>
            <a:off x="1144030" y="2399543"/>
            <a:ext cx="946153" cy="306836"/>
          </a:xfrm>
          <a:prstGeom prst="rect">
            <a:avLst/>
          </a:prstGeom>
          <a:solidFill>
            <a:srgbClr val="CA4727">
              <a:alpha val="61000"/>
            </a:srgbClr>
          </a:solidFill>
          <a:ln>
            <a:solidFill>
              <a:srgbClr val="A138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App A</a:t>
            </a:r>
            <a:endParaRPr lang="en-US" sz="120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15" name="Rectangle 38"/>
          <p:cNvSpPr/>
          <p:nvPr/>
        </p:nvSpPr>
        <p:spPr>
          <a:xfrm>
            <a:off x="2183945" y="2397406"/>
            <a:ext cx="946153" cy="306836"/>
          </a:xfrm>
          <a:prstGeom prst="rect">
            <a:avLst/>
          </a:prstGeom>
          <a:solidFill>
            <a:schemeClr val="bg1"/>
          </a:solidFill>
          <a:ln>
            <a:solidFill>
              <a:srgbClr val="A138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App B1</a:t>
            </a:r>
            <a:endParaRPr lang="en-US" sz="120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16" name="Rectangle 39"/>
          <p:cNvSpPr/>
          <p:nvPr/>
        </p:nvSpPr>
        <p:spPr>
          <a:xfrm>
            <a:off x="3222830" y="2396388"/>
            <a:ext cx="946153" cy="306836"/>
          </a:xfrm>
          <a:prstGeom prst="rect">
            <a:avLst/>
          </a:prstGeom>
          <a:solidFill>
            <a:schemeClr val="bg1"/>
          </a:solidFill>
          <a:ln>
            <a:solidFill>
              <a:srgbClr val="A138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App B2</a:t>
            </a:r>
            <a:endParaRPr lang="en-US" sz="120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17" name="Rectangle 40"/>
          <p:cNvSpPr/>
          <p:nvPr/>
        </p:nvSpPr>
        <p:spPr>
          <a:xfrm>
            <a:off x="1144029" y="2790429"/>
            <a:ext cx="946153" cy="386502"/>
          </a:xfrm>
          <a:prstGeom prst="rect">
            <a:avLst/>
          </a:prstGeom>
          <a:solidFill>
            <a:srgbClr val="147AB9">
              <a:alpha val="61000"/>
            </a:srgbClr>
          </a:solidFill>
          <a:ln>
            <a:solidFill>
              <a:srgbClr val="2F8FC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Bins &amp; Libs</a:t>
            </a:r>
            <a:endParaRPr lang="en-US" sz="120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18" name="Rectangle 41"/>
          <p:cNvSpPr/>
          <p:nvPr/>
        </p:nvSpPr>
        <p:spPr>
          <a:xfrm>
            <a:off x="2183945" y="2790428"/>
            <a:ext cx="946153" cy="386502"/>
          </a:xfrm>
          <a:prstGeom prst="rect">
            <a:avLst/>
          </a:prstGeom>
          <a:solidFill>
            <a:srgbClr val="147AB9">
              <a:alpha val="61000"/>
            </a:srgbClr>
          </a:solidFill>
          <a:ln>
            <a:solidFill>
              <a:srgbClr val="2F8FC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Bins &amp; Libs</a:t>
            </a:r>
            <a:endParaRPr lang="en-US" sz="120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19" name="Rectangle 42"/>
          <p:cNvSpPr/>
          <p:nvPr/>
        </p:nvSpPr>
        <p:spPr>
          <a:xfrm>
            <a:off x="3222830" y="2790429"/>
            <a:ext cx="946153" cy="386502"/>
          </a:xfrm>
          <a:prstGeom prst="rect">
            <a:avLst/>
          </a:prstGeom>
          <a:solidFill>
            <a:srgbClr val="147AB9">
              <a:alpha val="61000"/>
            </a:srgbClr>
          </a:solidFill>
          <a:ln>
            <a:solidFill>
              <a:srgbClr val="2F8FC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Bins &amp; Libs</a:t>
            </a:r>
            <a:endParaRPr lang="en-US" sz="120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20" name="Rectangle 43"/>
          <p:cNvSpPr/>
          <p:nvPr/>
        </p:nvSpPr>
        <p:spPr>
          <a:xfrm>
            <a:off x="1144030" y="3267891"/>
            <a:ext cx="946153" cy="452752"/>
          </a:xfrm>
          <a:prstGeom prst="rect">
            <a:avLst/>
          </a:prstGeom>
          <a:solidFill>
            <a:srgbClr val="70AA42">
              <a:alpha val="61000"/>
            </a:srgbClr>
          </a:solidFill>
          <a:ln>
            <a:solidFill>
              <a:srgbClr val="5885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Guest OS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Neue Roman for IBM"/>
                <a:cs typeface="HelvNeue Roman for IBM"/>
              </a:rPr>
              <a:t>(RHEL)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21" name="Rectangle 44"/>
          <p:cNvSpPr/>
          <p:nvPr/>
        </p:nvSpPr>
        <p:spPr>
          <a:xfrm>
            <a:off x="2183945" y="3258350"/>
            <a:ext cx="946153" cy="452752"/>
          </a:xfrm>
          <a:prstGeom prst="rect">
            <a:avLst/>
          </a:prstGeom>
          <a:solidFill>
            <a:srgbClr val="70AA42">
              <a:alpha val="61000"/>
            </a:srgbClr>
          </a:solidFill>
          <a:ln>
            <a:solidFill>
              <a:srgbClr val="5885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Guest OS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Neue Roman for IBM"/>
                <a:cs typeface="HelvNeue Roman for IBM"/>
              </a:rPr>
              <a:t>(RHEL)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22" name="Rectangle 45"/>
          <p:cNvSpPr/>
          <p:nvPr/>
        </p:nvSpPr>
        <p:spPr>
          <a:xfrm>
            <a:off x="3222829" y="3267891"/>
            <a:ext cx="946153" cy="452752"/>
          </a:xfrm>
          <a:prstGeom prst="rect">
            <a:avLst/>
          </a:prstGeom>
          <a:solidFill>
            <a:srgbClr val="70AA42">
              <a:alpha val="61000"/>
            </a:srgbClr>
          </a:solidFill>
          <a:ln>
            <a:solidFill>
              <a:srgbClr val="5885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Guest OS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Neue Roman for IBM"/>
                <a:cs typeface="HelvNeue Roman for IBM"/>
              </a:rPr>
              <a:t>(RHEL)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23" name="Rectangle 46"/>
          <p:cNvSpPr/>
          <p:nvPr/>
        </p:nvSpPr>
        <p:spPr>
          <a:xfrm>
            <a:off x="1144029" y="3831166"/>
            <a:ext cx="3024953" cy="290069"/>
          </a:xfrm>
          <a:prstGeom prst="rect">
            <a:avLst/>
          </a:prstGeom>
          <a:solidFill>
            <a:srgbClr val="2F8FCD">
              <a:alpha val="61000"/>
            </a:srgbClr>
          </a:solidFill>
          <a:ln>
            <a:solidFill>
              <a:srgbClr val="2F8FC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Hypervisor</a:t>
            </a:r>
            <a:endParaRPr lang="en-US" sz="120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24" name="Rectangle 47"/>
          <p:cNvSpPr/>
          <p:nvPr/>
        </p:nvSpPr>
        <p:spPr>
          <a:xfrm>
            <a:off x="1144029" y="4221429"/>
            <a:ext cx="3024953" cy="290069"/>
          </a:xfrm>
          <a:prstGeom prst="rect">
            <a:avLst/>
          </a:prstGeom>
          <a:solidFill>
            <a:schemeClr val="tx1">
              <a:lumMod val="65000"/>
              <a:lumOff val="35000"/>
              <a:alpha val="61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Server HW</a:t>
            </a:r>
            <a:endParaRPr lang="en-US" sz="120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cxnSp>
        <p:nvCxnSpPr>
          <p:cNvPr id="25" name="Straight Connector 49"/>
          <p:cNvCxnSpPr/>
          <p:nvPr/>
        </p:nvCxnSpPr>
        <p:spPr>
          <a:xfrm flipV="1">
            <a:off x="859326" y="2302559"/>
            <a:ext cx="224590" cy="1704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0"/>
          <p:cNvCxnSpPr/>
          <p:nvPr/>
        </p:nvCxnSpPr>
        <p:spPr>
          <a:xfrm flipV="1">
            <a:off x="868047" y="3811960"/>
            <a:ext cx="198380" cy="1704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1"/>
          <p:cNvCxnSpPr/>
          <p:nvPr/>
        </p:nvCxnSpPr>
        <p:spPr>
          <a:xfrm flipH="1" flipV="1">
            <a:off x="857007" y="2299136"/>
            <a:ext cx="15142" cy="1521828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62463"/>
          <p:cNvSpPr txBox="1">
            <a:spLocks noChangeArrowheads="1"/>
          </p:cNvSpPr>
          <p:nvPr/>
        </p:nvSpPr>
        <p:spPr bwMode="auto">
          <a:xfrm>
            <a:off x="8189899" y="2553485"/>
            <a:ext cx="776301" cy="6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>
            <a:no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ja-JP" sz="1200" b="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Containers</a:t>
            </a:r>
            <a:endParaRPr lang="en-US" altLang="ja-JP" sz="1200" b="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grpSp>
        <p:nvGrpSpPr>
          <p:cNvPr id="29" name="Group 4"/>
          <p:cNvGrpSpPr/>
          <p:nvPr/>
        </p:nvGrpSpPr>
        <p:grpSpPr>
          <a:xfrm>
            <a:off x="7994971" y="2404995"/>
            <a:ext cx="159759" cy="808737"/>
            <a:chOff x="7994972" y="2255585"/>
            <a:chExt cx="102444" cy="1312640"/>
          </a:xfrm>
        </p:grpSpPr>
        <p:cxnSp>
          <p:nvCxnSpPr>
            <p:cNvPr id="30" name="Straight Connector 67"/>
            <p:cNvCxnSpPr/>
            <p:nvPr/>
          </p:nvCxnSpPr>
          <p:spPr>
            <a:xfrm rot="16200000">
              <a:off x="8046269" y="2208933"/>
              <a:ext cx="1704" cy="97950"/>
            </a:xfrm>
            <a:prstGeom prst="line">
              <a:avLst/>
            </a:prstGeom>
            <a:ln w="952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68"/>
            <p:cNvCxnSpPr/>
            <p:nvPr/>
          </p:nvCxnSpPr>
          <p:spPr>
            <a:xfrm rot="16200000">
              <a:off x="8045342" y="3516151"/>
              <a:ext cx="1704" cy="102444"/>
            </a:xfrm>
            <a:prstGeom prst="line">
              <a:avLst/>
            </a:prstGeom>
            <a:ln w="952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69"/>
            <p:cNvCxnSpPr/>
            <p:nvPr/>
          </p:nvCxnSpPr>
          <p:spPr>
            <a:xfrm rot="16200000">
              <a:off x="7436276" y="2911905"/>
              <a:ext cx="1312640" cy="0"/>
            </a:xfrm>
            <a:prstGeom prst="line">
              <a:avLst/>
            </a:prstGeom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Left Brace 53"/>
          <p:cNvSpPr/>
          <p:nvPr/>
        </p:nvSpPr>
        <p:spPr bwMode="auto">
          <a:xfrm>
            <a:off x="4819164" y="2329490"/>
            <a:ext cx="228600" cy="1254125"/>
          </a:xfrm>
          <a:prstGeom prst="leftBrace">
            <a:avLst>
              <a:gd name="adj1" fmla="val 0"/>
              <a:gd name="adj2" fmla="val 49279"/>
            </a:avLst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34" name="Rectangle 55"/>
          <p:cNvSpPr/>
          <p:nvPr/>
        </p:nvSpPr>
        <p:spPr>
          <a:xfrm>
            <a:off x="4909094" y="2399543"/>
            <a:ext cx="946153" cy="306836"/>
          </a:xfrm>
          <a:prstGeom prst="rect">
            <a:avLst/>
          </a:prstGeom>
          <a:solidFill>
            <a:srgbClr val="CA4727">
              <a:alpha val="61000"/>
            </a:srgbClr>
          </a:solidFill>
          <a:ln>
            <a:solidFill>
              <a:srgbClr val="A138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App A</a:t>
            </a:r>
            <a:endParaRPr lang="en-US" sz="120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35" name="Rectangle 56"/>
          <p:cNvSpPr/>
          <p:nvPr/>
        </p:nvSpPr>
        <p:spPr>
          <a:xfrm>
            <a:off x="5949009" y="2397406"/>
            <a:ext cx="946153" cy="306836"/>
          </a:xfrm>
          <a:prstGeom prst="rect">
            <a:avLst/>
          </a:prstGeom>
          <a:solidFill>
            <a:schemeClr val="bg1"/>
          </a:solidFill>
          <a:ln>
            <a:solidFill>
              <a:srgbClr val="A138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App B1</a:t>
            </a:r>
            <a:endParaRPr lang="en-US" sz="120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36" name="Rectangle 57"/>
          <p:cNvSpPr/>
          <p:nvPr/>
        </p:nvSpPr>
        <p:spPr>
          <a:xfrm>
            <a:off x="6987894" y="2396388"/>
            <a:ext cx="946153" cy="306836"/>
          </a:xfrm>
          <a:prstGeom prst="rect">
            <a:avLst/>
          </a:prstGeom>
          <a:solidFill>
            <a:schemeClr val="bg1"/>
          </a:solidFill>
          <a:ln>
            <a:solidFill>
              <a:srgbClr val="A138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App B2</a:t>
            </a:r>
            <a:endParaRPr lang="en-US" sz="120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37" name="Rectangle 58"/>
          <p:cNvSpPr/>
          <p:nvPr/>
        </p:nvSpPr>
        <p:spPr>
          <a:xfrm>
            <a:off x="4909093" y="2790429"/>
            <a:ext cx="946153" cy="386502"/>
          </a:xfrm>
          <a:prstGeom prst="rect">
            <a:avLst/>
          </a:prstGeom>
          <a:solidFill>
            <a:srgbClr val="147AB9">
              <a:alpha val="61000"/>
            </a:srgbClr>
          </a:solidFill>
          <a:ln>
            <a:solidFill>
              <a:srgbClr val="2F8FC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Layer FS</a:t>
            </a:r>
            <a:endParaRPr lang="en-US" sz="120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38" name="Rectangle 59"/>
          <p:cNvSpPr/>
          <p:nvPr/>
        </p:nvSpPr>
        <p:spPr>
          <a:xfrm>
            <a:off x="5949009" y="2790428"/>
            <a:ext cx="1985039" cy="386502"/>
          </a:xfrm>
          <a:prstGeom prst="rect">
            <a:avLst/>
          </a:prstGeom>
          <a:solidFill>
            <a:srgbClr val="147AB9">
              <a:alpha val="61000"/>
            </a:srgbClr>
          </a:solidFill>
          <a:ln>
            <a:solidFill>
              <a:srgbClr val="2F8FC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latin typeface="HelvNeue Roman for IBM"/>
                <a:cs typeface="HelvNeue Roman for IBM"/>
              </a:rPr>
              <a:t>Layer FS</a:t>
            </a:r>
          </a:p>
        </p:txBody>
      </p:sp>
      <p:sp>
        <p:nvSpPr>
          <p:cNvPr id="39" name="Rectangle 61"/>
          <p:cNvSpPr/>
          <p:nvPr/>
        </p:nvSpPr>
        <p:spPr>
          <a:xfrm>
            <a:off x="4909094" y="3267891"/>
            <a:ext cx="3024952" cy="452752"/>
          </a:xfrm>
          <a:prstGeom prst="rect">
            <a:avLst/>
          </a:prstGeom>
          <a:solidFill>
            <a:srgbClr val="70AA42">
              <a:alpha val="61000"/>
            </a:srgbClr>
          </a:solidFill>
          <a:ln>
            <a:solidFill>
              <a:srgbClr val="5885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Host OS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Neue Roman for IBM"/>
                <a:cs typeface="HelvNeue Roman for IBM"/>
              </a:rPr>
              <a:t>(RHEL)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40" name="Rectangle 64"/>
          <p:cNvSpPr/>
          <p:nvPr/>
        </p:nvSpPr>
        <p:spPr>
          <a:xfrm>
            <a:off x="4909093" y="3831166"/>
            <a:ext cx="3024953" cy="290069"/>
          </a:xfrm>
          <a:prstGeom prst="rect">
            <a:avLst/>
          </a:prstGeom>
          <a:solidFill>
            <a:srgbClr val="2F8FCD">
              <a:alpha val="20000"/>
            </a:srgbClr>
          </a:solidFill>
          <a:ln>
            <a:solidFill>
              <a:srgbClr val="2F8FCD">
                <a:alpha val="50000"/>
              </a:srgb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Hypervisor (optional)</a:t>
            </a:r>
            <a:endParaRPr lang="en-US" sz="120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41" name="Rectangle 65"/>
          <p:cNvSpPr/>
          <p:nvPr/>
        </p:nvSpPr>
        <p:spPr>
          <a:xfrm>
            <a:off x="4909093" y="4221429"/>
            <a:ext cx="3024953" cy="290069"/>
          </a:xfrm>
          <a:prstGeom prst="rect">
            <a:avLst/>
          </a:prstGeom>
          <a:solidFill>
            <a:schemeClr val="tx1">
              <a:lumMod val="65000"/>
              <a:lumOff val="35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HelvNeue Roman for IBM"/>
                <a:cs typeface="HelvNeue Roman for IBM"/>
              </a:rPr>
              <a:t>Server HW</a:t>
            </a:r>
            <a:endParaRPr lang="en-US" sz="1200" dirty="0">
              <a:solidFill>
                <a:srgbClr val="000000"/>
              </a:solidFill>
              <a:latin typeface="HelvNeue Roman for IBM"/>
              <a:cs typeface="HelvNeue Roman for IBM"/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4909094" y="2006965"/>
            <a:ext cx="3024954" cy="30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682" rIns="91360" bIns="45682">
            <a:spAutoFit/>
          </a:bodyPr>
          <a:lstStyle>
            <a:lvl1pPr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2F8FCD"/>
                </a:solidFill>
                <a:latin typeface="HelvNeue Medium for IBM"/>
                <a:ea typeface="MS PGothic" panose="020B0600070205080204" pitchFamily="34" charset="-128"/>
                <a:cs typeface="HelvNeue Medium for IBM"/>
              </a:rPr>
              <a:t>Docker Container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Neue Roman for IBM"/>
                <a:ea typeface="MS PGothic" panose="020B0600070205080204" pitchFamily="34" charset="-128"/>
                <a:cs typeface="HelvNeue Roman for IBM"/>
              </a:rPr>
              <a:t>Approach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Neue Roman for IBM"/>
              <a:ea typeface="MS PGothic" panose="020B0600070205080204" pitchFamily="34" charset="-128"/>
              <a:cs typeface="HelvNeue Roman for IBM"/>
            </a:endParaRPr>
          </a:p>
        </p:txBody>
      </p:sp>
      <p:pic>
        <p:nvPicPr>
          <p:cNvPr id="43" name="Picture 26" descr="docke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0"/>
          <a:stretch/>
        </p:blipFill>
        <p:spPr bwMode="auto">
          <a:xfrm>
            <a:off x="6963957" y="3380978"/>
            <a:ext cx="846336" cy="27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66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zh-CN" altLang="en-US" sz="2800" dirty="0"/>
              <a:t>面向企业应用的混合云采用</a:t>
            </a:r>
            <a:r>
              <a:rPr kumimoji="1" lang="en-US" altLang="zh-CN" sz="2800" dirty="0" err="1"/>
              <a:t>Docker</a:t>
            </a:r>
            <a:r>
              <a:rPr kumimoji="1" lang="zh-CN" altLang="en-US" sz="2800" dirty="0"/>
              <a:t>的推动力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2016" y="2178692"/>
            <a:ext cx="3657600" cy="3987005"/>
          </a:xfrm>
        </p:spPr>
        <p:txBody>
          <a:bodyPr>
            <a:noAutofit/>
          </a:bodyPr>
          <a:lstStyle/>
          <a:p>
            <a:r>
              <a:rPr kumimoji="1" lang="zh-CN" altLang="en-US" sz="1600" dirty="0" smtClean="0">
                <a:solidFill>
                  <a:srgbClr val="000000"/>
                </a:solidFill>
                <a:latin typeface="+mn-ea"/>
              </a:rPr>
              <a:t>轻量</a:t>
            </a:r>
            <a:endParaRPr kumimoji="1" lang="en-US" altLang="zh-CN" sz="1600" dirty="0" smtClean="0">
              <a:solidFill>
                <a:srgbClr val="000000"/>
              </a:solidFill>
              <a:latin typeface="+mn-ea"/>
            </a:endParaRPr>
          </a:p>
          <a:p>
            <a:pPr lvl="1"/>
            <a:r>
              <a:rPr kumimoji="1" lang="zh-CN" altLang="en-US" sz="1600" dirty="0" smtClean="0">
                <a:solidFill>
                  <a:srgbClr val="000000"/>
                </a:solidFill>
                <a:latin typeface="+mn-ea"/>
              </a:rPr>
              <a:t>有帮助， 更多在于提高开发效率</a:t>
            </a:r>
            <a:endParaRPr kumimoji="1" lang="en-US" altLang="zh-CN" sz="1600" dirty="0" smtClean="0">
              <a:solidFill>
                <a:srgbClr val="000000"/>
              </a:solidFill>
              <a:latin typeface="+mn-ea"/>
            </a:endParaRPr>
          </a:p>
          <a:p>
            <a:r>
              <a:rPr kumimoji="1" lang="zh-CN" altLang="en-US" sz="1600" dirty="0" smtClean="0">
                <a:solidFill>
                  <a:srgbClr val="000000"/>
                </a:solidFill>
                <a:latin typeface="+mn-ea"/>
              </a:rPr>
              <a:t>性能</a:t>
            </a:r>
            <a:endParaRPr kumimoji="1" lang="en-US" altLang="zh-CN" sz="1600" dirty="0" smtClean="0">
              <a:solidFill>
                <a:srgbClr val="000000"/>
              </a:solidFill>
              <a:latin typeface="+mn-ea"/>
            </a:endParaRPr>
          </a:p>
          <a:p>
            <a:pPr lvl="1"/>
            <a:r>
              <a:rPr kumimoji="1" lang="zh-CN" altLang="en-US" sz="1600" dirty="0" smtClean="0">
                <a:solidFill>
                  <a:srgbClr val="000000"/>
                </a:solidFill>
                <a:latin typeface="+mn-ea"/>
              </a:rPr>
              <a:t>依赖于工作负载</a:t>
            </a:r>
            <a:endParaRPr kumimoji="1" lang="en-US" altLang="zh-CN" sz="1600" dirty="0" smtClean="0">
              <a:solidFill>
                <a:srgbClr val="000000"/>
              </a:solidFill>
              <a:latin typeface="+mn-ea"/>
            </a:endParaRPr>
          </a:p>
          <a:p>
            <a:r>
              <a:rPr kumimoji="1" lang="zh-CN" altLang="en-US" sz="1600" dirty="0" smtClean="0">
                <a:solidFill>
                  <a:srgbClr val="000000"/>
                </a:solidFill>
                <a:latin typeface="+mn-ea"/>
              </a:rPr>
              <a:t>启动</a:t>
            </a:r>
            <a:r>
              <a:rPr kumimoji="1" lang="zh-CN" altLang="en-US" sz="1600" dirty="0" smtClean="0">
                <a:solidFill>
                  <a:srgbClr val="000000"/>
                </a:solidFill>
                <a:latin typeface="+mn-ea"/>
              </a:rPr>
              <a:t>速度</a:t>
            </a:r>
            <a:endParaRPr kumimoji="1" lang="en-US" altLang="zh-CN" sz="1600" dirty="0" smtClean="0">
              <a:solidFill>
                <a:srgbClr val="000000"/>
              </a:solidFill>
              <a:latin typeface="+mn-ea"/>
            </a:endParaRPr>
          </a:p>
          <a:p>
            <a:pPr lvl="1"/>
            <a:r>
              <a:rPr kumimoji="1" lang="zh-CN" altLang="en-US" sz="1600" dirty="0" smtClean="0">
                <a:solidFill>
                  <a:srgbClr val="000000"/>
                </a:solidFill>
                <a:latin typeface="+mn-ea"/>
              </a:rPr>
              <a:t>有帮助</a:t>
            </a:r>
            <a:r>
              <a:rPr kumimoji="1" lang="zh-CN" altLang="en-US" sz="1600" dirty="0" smtClean="0">
                <a:solidFill>
                  <a:srgbClr val="000000"/>
                </a:solidFill>
                <a:latin typeface="+mn-ea"/>
              </a:rPr>
              <a:t>，</a:t>
            </a:r>
            <a:r>
              <a:rPr kumimoji="1" lang="en-US" altLang="en-US" sz="1600" dirty="0" smtClean="0">
                <a:solidFill>
                  <a:srgbClr val="000000"/>
                </a:solidFill>
                <a:latin typeface="+mn-ea"/>
              </a:rPr>
              <a:t>更多在于提高开发效率</a:t>
            </a:r>
            <a:endParaRPr kumimoji="1" lang="en-US" altLang="zh-CN" sz="1600" dirty="0" smtClean="0">
              <a:solidFill>
                <a:srgbClr val="000000"/>
              </a:solidFill>
              <a:latin typeface="+mn-ea"/>
            </a:endParaRPr>
          </a:p>
          <a:p>
            <a:r>
              <a:rPr kumimoji="1" lang="en-US" altLang="en-US" sz="1600" dirty="0" smtClean="0">
                <a:solidFill>
                  <a:srgbClr val="000000"/>
                </a:solidFill>
                <a:latin typeface="+mn-ea"/>
              </a:rPr>
              <a:t>隔离与安全性</a:t>
            </a:r>
          </a:p>
          <a:p>
            <a:pPr lvl="1"/>
            <a:r>
              <a:rPr kumimoji="1" lang="en-US" altLang="en-US" sz="1600" dirty="0" smtClean="0">
                <a:solidFill>
                  <a:srgbClr val="000000"/>
                </a:solidFill>
                <a:latin typeface="+mn-ea"/>
              </a:rPr>
              <a:t>不是优势</a:t>
            </a:r>
          </a:p>
          <a:p>
            <a:r>
              <a:rPr kumimoji="1" lang="en-US" altLang="en-US" sz="1600" dirty="0" smtClean="0">
                <a:solidFill>
                  <a:srgbClr val="000000"/>
                </a:solidFill>
                <a:latin typeface="+mn-ea"/>
              </a:rPr>
              <a:t>生态系统？</a:t>
            </a:r>
          </a:p>
          <a:p>
            <a:pPr lvl="1"/>
            <a:r>
              <a:rPr kumimoji="1" lang="en-US" altLang="en-US" sz="1600" dirty="0" smtClean="0">
                <a:solidFill>
                  <a:srgbClr val="000000"/>
                </a:solidFill>
                <a:latin typeface="+mn-ea"/>
              </a:rPr>
              <a:t>有帮助， 但不关键</a:t>
            </a:r>
            <a:endParaRPr kumimoji="1" lang="en-US" altLang="en-US" sz="1600" dirty="0" smtClean="0">
              <a:latin typeface="+mn-ea"/>
            </a:endParaRPr>
          </a:p>
          <a:p>
            <a:endParaRPr kumimoji="1"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59616" y="2193909"/>
            <a:ext cx="4208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en-US" dirty="0" smtClean="0">
                <a:solidFill>
                  <a:srgbClr val="000000"/>
                </a:solidFill>
              </a:rPr>
              <a:t>标准化</a:t>
            </a:r>
            <a:endParaRPr kumimoji="1" lang="en-US" altLang="en-US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kumimoji="1" lang="en-US" altLang="en-US" dirty="0" err="1" smtClean="0">
                <a:solidFill>
                  <a:srgbClr val="000000"/>
                </a:solidFill>
              </a:rPr>
              <a:t>简化了CI</a:t>
            </a:r>
            <a:r>
              <a:rPr kumimoji="1" lang="en-US" altLang="en-US" dirty="0" smtClean="0">
                <a:solidFill>
                  <a:srgbClr val="000000"/>
                </a:solidFill>
              </a:rPr>
              <a:t>/CD, 满足企业新应用创新需求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en-US" dirty="0">
                <a:solidFill>
                  <a:srgbClr val="000000"/>
                </a:solidFill>
              </a:rPr>
              <a:t>可移植</a:t>
            </a:r>
            <a:r>
              <a:rPr kumimoji="1" lang="en-US" altLang="en-US" dirty="0" smtClean="0">
                <a:solidFill>
                  <a:srgbClr val="000000"/>
                </a:solidFill>
              </a:rPr>
              <a:t>性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en-US" dirty="0" smtClean="0">
                <a:solidFill>
                  <a:srgbClr val="000000"/>
                </a:solidFill>
              </a:rPr>
              <a:t>解决了遗留系统</a:t>
            </a:r>
            <a:r>
              <a:rPr kumimoji="1" lang="zh-CN" altLang="en-US" dirty="0" smtClean="0">
                <a:solidFill>
                  <a:srgbClr val="000000"/>
                </a:solidFill>
              </a:rPr>
              <a:t>的</a:t>
            </a:r>
            <a:r>
              <a:rPr kumimoji="1" lang="en-US" altLang="en-US" dirty="0" smtClean="0">
                <a:solidFill>
                  <a:srgbClr val="000000"/>
                </a:solidFill>
              </a:rPr>
              <a:t>迁移问题</a:t>
            </a:r>
            <a:endParaRPr kumimoji="1" lang="en-US" alt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en-US" dirty="0" smtClean="0">
                <a:solidFill>
                  <a:srgbClr val="000000"/>
                </a:solidFill>
              </a:rPr>
              <a:t>灵活</a:t>
            </a:r>
            <a:r>
              <a:rPr kumimoji="1" lang="en-US" altLang="en-US" dirty="0">
                <a:solidFill>
                  <a:srgbClr val="000000"/>
                </a:solidFill>
              </a:rPr>
              <a:t>性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en-US" dirty="0" smtClean="0">
                <a:solidFill>
                  <a:srgbClr val="000000"/>
                </a:solidFill>
              </a:rPr>
              <a:t>解决了企业</a:t>
            </a:r>
            <a:r>
              <a:rPr kumimoji="1" lang="zh-CN" altLang="en-US" dirty="0" smtClean="0">
                <a:solidFill>
                  <a:srgbClr val="000000"/>
                </a:solidFill>
              </a:rPr>
              <a:t>应用对特定中间件依赖和和复杂配置问题</a:t>
            </a:r>
            <a:endParaRPr kumimoji="1" lang="en-US" altLang="zh-CN" dirty="0" smtClean="0">
              <a:solidFill>
                <a:srgbClr val="00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2025391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958</Words>
  <Application>Microsoft Macintosh PowerPoint</Application>
  <PresentationFormat>全屏显示(4:3)</PresentationFormat>
  <Paragraphs>255</Paragraphs>
  <Slides>30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自定义设计</vt:lpstr>
      <vt:lpstr>PowerPoint 演示文稿</vt:lpstr>
      <vt:lpstr>面向企业应用及混合云的Docker容器服务实践</vt:lpstr>
      <vt:lpstr>主要内容</vt:lpstr>
      <vt:lpstr>企业同时面临优化和创新的挑战</vt:lpstr>
      <vt:lpstr>混合云为企业提供更多选择</vt:lpstr>
      <vt:lpstr>主要内容</vt:lpstr>
      <vt:lpstr>企业应用特点</vt:lpstr>
      <vt:lpstr>容器技术与Docker</vt:lpstr>
      <vt:lpstr>面向企业应用的混合云采用Docker的推动力</vt:lpstr>
      <vt:lpstr>企业应用从部署到运维需要考虑很多因素 物理资源分配、部署、监控、安全、更新升级…</vt:lpstr>
      <vt:lpstr>面向企业应用的云平台中容器服务设计要点（1）</vt:lpstr>
      <vt:lpstr>面向企业应用的云平台中容器服务设计要点（2）</vt:lpstr>
      <vt:lpstr>基于Docker的容器服务参考架构</vt:lpstr>
      <vt:lpstr>使用OpenStack Docker driver部署和管理Docker容器（演化中）</vt:lpstr>
      <vt:lpstr>Docker容器的监控</vt:lpstr>
      <vt:lpstr>集成的CI/CD用于混合云环境Docker应用的发布</vt:lpstr>
      <vt:lpstr>主要内容</vt:lpstr>
      <vt:lpstr>Docker + Patterns</vt:lpstr>
      <vt:lpstr>使用Pattern来编排容器，软件部件和服务</vt:lpstr>
      <vt:lpstr>支持Docker的Pattern 架构</vt:lpstr>
      <vt:lpstr>使用Pattern 来部署和管理容器化的应用</vt:lpstr>
      <vt:lpstr>使用Pattern 部署和管理混合应用</vt:lpstr>
      <vt:lpstr>主要内容</vt:lpstr>
      <vt:lpstr>IBM Bluemix提供不同的选择来帮助构建混合云</vt:lpstr>
      <vt:lpstr>IBM Bluemix 中基于Docker的容器服务</vt:lpstr>
      <vt:lpstr>IBM Bluemix 容器创建</vt:lpstr>
      <vt:lpstr>命令行工具 ICE</vt:lpstr>
      <vt:lpstr>Bluemix 容器仪表盘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dido du</dc:creator>
  <cp:lastModifiedBy>Bo</cp:lastModifiedBy>
  <cp:revision>43</cp:revision>
  <dcterms:created xsi:type="dcterms:W3CDTF">2014-03-12T03:26:46Z</dcterms:created>
  <dcterms:modified xsi:type="dcterms:W3CDTF">2015-04-23T06:04:09Z</dcterms:modified>
</cp:coreProperties>
</file>