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7"/>
  </p:notesMasterIdLst>
  <p:sldIdLst>
    <p:sldId id="257" r:id="rId2"/>
    <p:sldId id="263" r:id="rId3"/>
    <p:sldId id="264" r:id="rId4"/>
    <p:sldId id="267" r:id="rId5"/>
    <p:sldId id="268" r:id="rId6"/>
    <p:sldId id="277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6" r:id="rId20"/>
    <p:sldId id="336" r:id="rId21"/>
    <p:sldId id="326" r:id="rId22"/>
    <p:sldId id="328" r:id="rId23"/>
    <p:sldId id="329" r:id="rId24"/>
    <p:sldId id="330" r:id="rId25"/>
    <p:sldId id="331" r:id="rId26"/>
    <p:sldId id="332" r:id="rId27"/>
    <p:sldId id="333" r:id="rId28"/>
    <p:sldId id="320" r:id="rId29"/>
    <p:sldId id="321" r:id="rId30"/>
    <p:sldId id="322" r:id="rId31"/>
    <p:sldId id="323" r:id="rId32"/>
    <p:sldId id="324" r:id="rId33"/>
    <p:sldId id="334" r:id="rId34"/>
    <p:sldId id="335" r:id="rId35"/>
    <p:sldId id="325" r:id="rId36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BC51-691D-4E82-A27A-C9525F820263}" type="datetimeFigureOut">
              <a:rPr lang="zh-CN" altLang="en-US" smtClean="0"/>
              <a:t>2015/4/3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31427-9F08-418E-A1D1-46B03E2F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0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A9DF2D57-E06E-49C6-8021-8A816CFC881B}" type="slidenum">
              <a:rPr lang="en-US" altLang="zh-CN" smtClean="0"/>
              <a:pPr eaLnBrk="1" hangingPunct="1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namespace+cgroup</a:t>
            </a:r>
            <a:r>
              <a:rPr lang="zh-CN" altLang="en-US" smtClean="0"/>
              <a:t>相当于</a:t>
            </a:r>
            <a:r>
              <a:rPr lang="en-US" altLang="zh-CN" smtClean="0"/>
              <a:t>hypervisor</a:t>
            </a:r>
            <a:r>
              <a:rPr lang="zh-CN" altLang="en-US" smtClean="0"/>
              <a:t>，都提供了虚拟化环境以及资源隔离功能</a:t>
            </a:r>
            <a:endParaRPr lang="en-US" altLang="zh-CN" smtClean="0"/>
          </a:p>
          <a:p>
            <a:r>
              <a:rPr lang="en-US" altLang="zh-CN" smtClean="0"/>
              <a:t>aufs</a:t>
            </a:r>
            <a:r>
              <a:rPr lang="zh-CN" altLang="en-US" smtClean="0"/>
              <a:t>是个联合文件系统，同一个机器上的</a:t>
            </a:r>
            <a:r>
              <a:rPr lang="en-US" altLang="zh-CN" smtClean="0"/>
              <a:t>container</a:t>
            </a:r>
            <a:r>
              <a:rPr lang="zh-CN" altLang="en-US" smtClean="0"/>
              <a:t>往往是同质或者同一个基础镜像的。</a:t>
            </a:r>
            <a:r>
              <a:rPr lang="en-US" altLang="zh-CN" smtClean="0"/>
              <a:t>aufs</a:t>
            </a:r>
            <a:r>
              <a:rPr lang="zh-CN" altLang="en-US" smtClean="0"/>
              <a:t>使得一个</a:t>
            </a:r>
            <a:r>
              <a:rPr lang="en-US" altLang="zh-CN" smtClean="0"/>
              <a:t>container</a:t>
            </a:r>
            <a:r>
              <a:rPr lang="zh-CN" altLang="en-US" smtClean="0"/>
              <a:t>的镜像非常小，相对于基础镜像的增量部分。这是</a:t>
            </a:r>
            <a:r>
              <a:rPr lang="en-US" altLang="zh-CN" smtClean="0"/>
              <a:t>docker</a:t>
            </a:r>
            <a:r>
              <a:rPr lang="zh-CN" altLang="en-US" smtClean="0"/>
              <a:t>非常依赖的</a:t>
            </a:r>
            <a:endParaRPr lang="en-US" altLang="zh-CN" smtClean="0"/>
          </a:p>
          <a:p>
            <a:endParaRPr lang="en-US" altLang="zh-CN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548C1A06-7F86-4AB6-AF3F-2A2E8FD2E42F}" type="slidenum">
              <a:rPr lang="en-US" altLang="zh-CN" smtClean="0"/>
              <a:pPr eaLnBrk="1" hangingPunct="1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2015/4/3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2015/4/3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622" y="2130425"/>
            <a:ext cx="8221916" cy="1470025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Gaia——</a:t>
            </a:r>
            <a:r>
              <a:rPr lang="zh-CN" altLang="en-US" sz="4000" b="1" dirty="0"/>
              <a:t>万台规模的</a:t>
            </a:r>
            <a:r>
              <a:rPr lang="en-US" altLang="zh-CN" sz="4000" b="1" dirty="0"/>
              <a:t>Docker</a:t>
            </a:r>
            <a:r>
              <a:rPr lang="zh-CN" altLang="en-US" sz="4000" b="1" dirty="0"/>
              <a:t>应用实战</a:t>
            </a:r>
            <a:endParaRPr lang="zh-CN" alt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罗韩</a:t>
            </a:r>
            <a:r>
              <a:rPr lang="zh-CN" altLang="en-US" dirty="0" smtClean="0"/>
              <a:t>梅（</a:t>
            </a:r>
            <a:r>
              <a:rPr lang="en-US" altLang="zh-CN" dirty="0" err="1" smtClean="0"/>
              <a:t>mavisluo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 as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Operation System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Ga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217948"/>
            <a:ext cx="7224997" cy="201622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1666490" y="5234172"/>
            <a:ext cx="6602114" cy="15501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All on Gaia</a:t>
            </a:r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！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3600" dirty="0" smtClean="0"/>
              <a:t>——</a:t>
            </a:r>
            <a:r>
              <a:rPr lang="zh-CN" altLang="en-US" sz="3600" dirty="0" smtClean="0"/>
              <a:t>成为公司级别基础设施</a:t>
            </a:r>
            <a:endParaRPr lang="en-US" altLang="zh-C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037" y="1617780"/>
            <a:ext cx="5112568" cy="9787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Gaia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（盖娅）：希腊神话中的大地之神，是众神之母，所有神灵中德高望重的显赫之神。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Gaia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以后可以承载各种编程框架、各种应用，是个统一的资源管理调度系统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各种业务都植根于“大地”之上。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8427"/>
            <a:ext cx="1800200" cy="184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云操作系统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——Gaia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（盖娅）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2247" name="Picture 1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9636"/>
            <a:ext cx="9144000" cy="37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运营现状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4" y="1781175"/>
            <a:ext cx="8740775" cy="1838325"/>
          </a:xfrm>
        </p:spPr>
        <p:txBody>
          <a:bodyPr numCol="2">
            <a:normAutofit lnSpcReduction="10000"/>
          </a:bodyPr>
          <a:lstStyle/>
          <a:p>
            <a:pPr lvl="0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8800</a:t>
            </a:r>
            <a:r>
              <a:rPr lang="zh-CN" altLang="zh-CN" sz="2000" b="1" dirty="0"/>
              <a:t>：</a:t>
            </a:r>
            <a:r>
              <a:rPr lang="zh-CN" altLang="zh-CN" sz="2000" dirty="0"/>
              <a:t>单集群节点数</a:t>
            </a:r>
          </a:p>
          <a:p>
            <a:pPr lvl="0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10w+</a:t>
            </a:r>
            <a:r>
              <a:rPr lang="zh-CN" altLang="zh-CN" sz="2000" b="1" dirty="0" smtClean="0"/>
              <a:t>：</a:t>
            </a:r>
            <a:r>
              <a:rPr lang="zh-CN" altLang="zh-CN" sz="2000" dirty="0"/>
              <a:t>调度能力覆盖</a:t>
            </a:r>
            <a:r>
              <a:rPr lang="en-US" altLang="zh-CN" sz="2000" dirty="0"/>
              <a:t>10w</a:t>
            </a:r>
            <a:r>
              <a:rPr lang="zh-CN" altLang="zh-CN" sz="2000" dirty="0"/>
              <a:t>个核</a:t>
            </a:r>
          </a:p>
          <a:p>
            <a:pPr lvl="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FF0000"/>
                </a:solidFill>
              </a:rPr>
              <a:t>3.5k</a:t>
            </a:r>
            <a:r>
              <a:rPr lang="zh-CN" altLang="zh-CN" sz="2000" b="1" dirty="0"/>
              <a:t>：</a:t>
            </a:r>
            <a:r>
              <a:rPr lang="zh-CN" altLang="zh-CN" sz="2000" dirty="0"/>
              <a:t>作业并发</a:t>
            </a:r>
            <a:r>
              <a:rPr lang="zh-CN" altLang="zh-CN" sz="2000" dirty="0" smtClean="0"/>
              <a:t>度</a:t>
            </a:r>
            <a:r>
              <a:rPr lang="zh-CN" altLang="en-US" sz="2000" dirty="0" smtClean="0"/>
              <a:t>数</a:t>
            </a:r>
            <a:endParaRPr lang="zh-CN" altLang="zh-CN" sz="2000" dirty="0"/>
          </a:p>
          <a:p>
            <a:pPr lvl="0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2500</a:t>
            </a:r>
            <a:r>
              <a:rPr lang="zh-CN" altLang="zh-CN" sz="2000" b="1" dirty="0"/>
              <a:t>：</a:t>
            </a:r>
            <a:r>
              <a:rPr lang="zh-CN" altLang="zh-CN" sz="2000" dirty="0"/>
              <a:t>资源池</a:t>
            </a:r>
            <a:r>
              <a:rPr lang="zh-CN" altLang="zh-CN" sz="2000" dirty="0" smtClean="0"/>
              <a:t>个数</a:t>
            </a:r>
            <a:endParaRPr lang="en-US" altLang="zh-CN" sz="2000" dirty="0" smtClean="0"/>
          </a:p>
          <a:p>
            <a:pPr lvl="0">
              <a:buFont typeface="Wingdings" panose="05000000000000000000" pitchFamily="2" charset="2"/>
              <a:buChar char="p"/>
            </a:pPr>
            <a:endParaRPr lang="zh-CN" altLang="zh-CN" sz="2000" dirty="0" smtClean="0"/>
          </a:p>
          <a:p>
            <a:pPr lvl="0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0.2ms</a:t>
            </a:r>
            <a:r>
              <a:rPr lang="zh-CN" altLang="zh-CN" sz="2000" b="1" dirty="0"/>
              <a:t>：</a:t>
            </a:r>
            <a:r>
              <a:rPr lang="en-US" altLang="zh-CN" sz="2000" dirty="0"/>
              <a:t>container</a:t>
            </a:r>
            <a:r>
              <a:rPr lang="zh-CN" altLang="zh-CN" sz="2000" dirty="0"/>
              <a:t>平均调度匹配时间</a:t>
            </a:r>
          </a:p>
          <a:p>
            <a:pPr lvl="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FF0000"/>
                </a:solidFill>
              </a:rPr>
              <a:t>95%</a:t>
            </a:r>
            <a:r>
              <a:rPr lang="zh-CN" altLang="zh-CN" sz="2000" b="1" dirty="0" smtClean="0"/>
              <a:t>：</a:t>
            </a:r>
            <a:r>
              <a:rPr lang="zh-CN" altLang="zh-CN" sz="2000" dirty="0" smtClean="0"/>
              <a:t>峰值</a:t>
            </a:r>
            <a:r>
              <a:rPr lang="en-US" altLang="zh-CN" sz="2000" dirty="0"/>
              <a:t>vcore</a:t>
            </a:r>
            <a:r>
              <a:rPr lang="zh-CN" altLang="zh-CN" sz="2000" dirty="0"/>
              <a:t>、</a:t>
            </a:r>
            <a:r>
              <a:rPr lang="en-US" altLang="zh-CN" sz="2000" dirty="0"/>
              <a:t>memory</a:t>
            </a:r>
            <a:r>
              <a:rPr lang="zh-CN" altLang="zh-CN" sz="2000" dirty="0"/>
              <a:t>使用率</a:t>
            </a:r>
          </a:p>
          <a:p>
            <a:pPr lvl="0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120w</a:t>
            </a:r>
            <a:r>
              <a:rPr lang="en-US" altLang="zh-CN" sz="2000" b="1" dirty="0"/>
              <a:t>: </a:t>
            </a:r>
            <a:r>
              <a:rPr lang="zh-CN" altLang="zh-CN" sz="2000" dirty="0"/>
              <a:t>日运行作业数</a:t>
            </a:r>
          </a:p>
          <a:p>
            <a:pPr lvl="0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9900w</a:t>
            </a:r>
            <a:r>
              <a:rPr lang="zh-CN" altLang="zh-CN" sz="2000" dirty="0"/>
              <a:t>：日运行</a:t>
            </a:r>
            <a:r>
              <a:rPr lang="en-US" altLang="zh-CN" sz="2000" dirty="0"/>
              <a:t>container</a:t>
            </a:r>
            <a:r>
              <a:rPr lang="zh-CN" altLang="zh-CN" sz="2000" dirty="0" smtClean="0"/>
              <a:t>数</a:t>
            </a:r>
            <a:endParaRPr lang="en-US" altLang="zh-CN" sz="2000" dirty="0" smtClean="0"/>
          </a:p>
        </p:txBody>
      </p:sp>
      <p:sp>
        <p:nvSpPr>
          <p:cNvPr id="4" name="矩形 3"/>
          <p:cNvSpPr/>
          <p:nvPr/>
        </p:nvSpPr>
        <p:spPr>
          <a:xfrm>
            <a:off x="2363795" y="6229945"/>
            <a:ext cx="417988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Gaia is ready for Docker</a:t>
            </a:r>
            <a:r>
              <a:rPr lang="zh-CN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！</a:t>
            </a:r>
            <a:endParaRPr lang="zh-CN" alt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2" y="3484337"/>
            <a:ext cx="5014412" cy="267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98" y="3594100"/>
            <a:ext cx="4805651" cy="24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的价值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资源共享、降低成本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68240"/>
            <a:ext cx="4511710" cy="2253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4431039"/>
            <a:ext cx="88325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月峰值利用率不到</a:t>
            </a:r>
            <a:r>
              <a:rPr lang="en-US" altLang="zh-CN" dirty="0"/>
              <a:t>30%</a:t>
            </a:r>
            <a:r>
              <a:rPr lang="zh-CN" altLang="zh-CN" dirty="0"/>
              <a:t>，月平均利用率不到</a:t>
            </a:r>
            <a:r>
              <a:rPr lang="en-US" altLang="zh-CN" dirty="0"/>
              <a:t>10%</a:t>
            </a:r>
            <a:r>
              <a:rPr lang="zh-CN" altLang="zh-CN" dirty="0" smtClean="0"/>
              <a:t>！</a:t>
            </a:r>
            <a:endParaRPr lang="en-US" altLang="zh-CN" dirty="0" smtClean="0"/>
          </a:p>
          <a:p>
            <a:endParaRPr lang="en-US" altLang="zh-CN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zh-CN" sz="1600" dirty="0"/>
              <a:t>为了满足峰值资源需求，业务只能以最大资源部署应用；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zh-CN" sz="1600" dirty="0"/>
              <a:t>业务间都是隔离封闭的，资源无共享，无法错峰交谷；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zh-CN" sz="1600" dirty="0"/>
              <a:t>整个业务存在这样的情况，单个进程也常以最大资源需求部署；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zh-CN" sz="1600" dirty="0"/>
              <a:t>不同业务都有自己的</a:t>
            </a:r>
            <a:r>
              <a:rPr lang="en-US" altLang="zh-CN" sz="1600" dirty="0"/>
              <a:t>buffer</a:t>
            </a:r>
            <a:r>
              <a:rPr lang="zh-CN" altLang="zh-CN" sz="1600" dirty="0"/>
              <a:t>，公司总的空闲机器就会有很多，这些</a:t>
            </a:r>
            <a:r>
              <a:rPr lang="en-US" altLang="zh-CN" sz="1600" dirty="0"/>
              <a:t>buffer</a:t>
            </a:r>
            <a:r>
              <a:rPr lang="zh-CN" altLang="zh-CN" sz="1600" dirty="0"/>
              <a:t>对业务迅速扩容很有意义，但是各个</a:t>
            </a:r>
            <a:r>
              <a:rPr lang="en-US" altLang="zh-CN" sz="1600" dirty="0"/>
              <a:t>buffer</a:t>
            </a:r>
            <a:r>
              <a:rPr lang="zh-CN" altLang="zh-CN" sz="1600" dirty="0"/>
              <a:t>加起来的资源空闲不能忽视</a:t>
            </a:r>
            <a:r>
              <a:rPr lang="zh-CN" altLang="zh-CN" sz="1600" dirty="0" smtClean="0"/>
              <a:t>。</a:t>
            </a:r>
            <a:endParaRPr lang="zh-CN" altLang="zh-CN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8" y="1768240"/>
            <a:ext cx="4501662" cy="2253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0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的价值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资源共享，降低成本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zh-CN" altLang="en-US" sz="3600" dirty="0" smtClean="0">
                <a:solidFill>
                  <a:srgbClr val="0000FF"/>
                </a:solidFill>
              </a:rPr>
              <a:t>为什么</a:t>
            </a:r>
            <a:r>
              <a:rPr lang="en-US" altLang="zh-CN" sz="3600" dirty="0" smtClean="0">
                <a:solidFill>
                  <a:srgbClr val="0000FF"/>
                </a:solidFill>
              </a:rPr>
              <a:t>Gaia</a:t>
            </a:r>
            <a:r>
              <a:rPr lang="zh-CN" altLang="en-US" sz="3600" dirty="0" smtClean="0">
                <a:solidFill>
                  <a:srgbClr val="0000FF"/>
                </a:solidFill>
              </a:rPr>
              <a:t>可以提升资源利用率？</a:t>
            </a:r>
            <a:endParaRPr lang="en-US" altLang="zh-CN" sz="3600" dirty="0" smtClean="0">
              <a:solidFill>
                <a:srgbClr val="0000FF"/>
              </a:solidFill>
            </a:endParaRPr>
          </a:p>
          <a:p>
            <a:pPr lvl="0">
              <a:buFont typeface="Wingdings" panose="05000000000000000000" pitchFamily="2" charset="2"/>
              <a:buChar char="p"/>
            </a:pPr>
            <a:r>
              <a:rPr lang="zh-CN" altLang="en-US" dirty="0" smtClean="0"/>
              <a:t>不同业务对资源需求不同，</a:t>
            </a:r>
            <a:r>
              <a:rPr lang="en-US" altLang="zh-CN" dirty="0" smtClean="0"/>
              <a:t>Gaia</a:t>
            </a:r>
            <a:r>
              <a:rPr lang="zh-CN" altLang="en-US" dirty="0" smtClean="0"/>
              <a:t>可提供灵活的资源模型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Cpu</a:t>
            </a:r>
            <a:r>
              <a:rPr lang="zh-CN" altLang="en-US" dirty="0" smtClean="0"/>
              <a:t>密集型，</a:t>
            </a:r>
            <a:r>
              <a:rPr lang="en-US" altLang="zh-CN" dirty="0" smtClean="0"/>
              <a:t>io</a:t>
            </a:r>
            <a:r>
              <a:rPr lang="zh-CN" altLang="en-US" dirty="0" smtClean="0"/>
              <a:t>密集型</a:t>
            </a:r>
            <a:r>
              <a:rPr lang="en-US" altLang="zh-CN" dirty="0" smtClean="0"/>
              <a:t>……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dirty="0"/>
              <a:t>不同业务的高峰期</a:t>
            </a:r>
            <a:r>
              <a:rPr lang="zh-CN" altLang="en-US" dirty="0" smtClean="0"/>
              <a:t>不一样（在线</a:t>
            </a:r>
            <a:r>
              <a:rPr lang="en-US" altLang="zh-CN" dirty="0" smtClean="0"/>
              <a:t>+</a:t>
            </a:r>
            <a:r>
              <a:rPr lang="zh-CN" altLang="en-US" dirty="0" smtClean="0"/>
              <a:t>离线共享集群）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100" dirty="0"/>
              <a:t>凌晨的离线批处理业务，白天的在线业务</a:t>
            </a:r>
            <a:r>
              <a:rPr lang="en-US" altLang="zh-CN" sz="2100" dirty="0"/>
              <a:t>……</a:t>
            </a:r>
          </a:p>
          <a:p>
            <a:pPr marL="342900" lvl="1" indent="0">
              <a:buNone/>
            </a:pPr>
            <a:endParaRPr lang="en-US" altLang="zh-CN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dirty="0"/>
              <a:t>同一个机器上分裂出多个</a:t>
            </a:r>
            <a:r>
              <a:rPr lang="en-US" altLang="zh-CN" dirty="0"/>
              <a:t>container</a:t>
            </a:r>
            <a:r>
              <a:rPr lang="zh-CN" altLang="en-US" dirty="0"/>
              <a:t>，</a:t>
            </a:r>
            <a:r>
              <a:rPr lang="en-US" altLang="zh-CN" dirty="0"/>
              <a:t>Gaia</a:t>
            </a:r>
            <a:r>
              <a:rPr lang="zh-CN" altLang="en-US" dirty="0"/>
              <a:t>提供其隔离性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100" dirty="0"/>
              <a:t>一个业务的问题不会影响同一个机器的其他</a:t>
            </a:r>
            <a:r>
              <a:rPr lang="zh-CN" altLang="en-US" sz="2100" dirty="0" smtClean="0"/>
              <a:t>业务</a:t>
            </a:r>
            <a:endParaRPr lang="en-US" altLang="zh-CN" sz="21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2100" dirty="0"/>
          </a:p>
          <a:p>
            <a:pPr lvl="0">
              <a:buFont typeface="Wingdings" panose="05000000000000000000" pitchFamily="2" charset="2"/>
              <a:buChar char="p"/>
            </a:pPr>
            <a:r>
              <a:rPr lang="zh-CN" altLang="en-US" dirty="0"/>
              <a:t>共享集群，节省</a:t>
            </a:r>
            <a:r>
              <a:rPr lang="en-US" altLang="zh-CN" dirty="0"/>
              <a:t>buffer</a:t>
            </a:r>
          </a:p>
          <a:p>
            <a:pPr lvl="0"/>
            <a:endParaRPr lang="en-US" altLang="zh-CN" dirty="0" smtClean="0"/>
          </a:p>
          <a:p>
            <a:pPr lvl="0"/>
            <a:endParaRPr lang="en-US" altLang="zh-CN" dirty="0" smtClean="0"/>
          </a:p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30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47183" y="3391537"/>
            <a:ext cx="4387566" cy="22608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Resource Pool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的价值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开发模式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15873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zh-CN" altLang="en-US" dirty="0" smtClean="0"/>
              <a:t>云时代</a:t>
            </a:r>
            <a:r>
              <a:rPr lang="en-US" altLang="zh-CN" dirty="0" smtClean="0"/>
              <a:t>——</a:t>
            </a:r>
            <a:r>
              <a:rPr lang="zh-CN" altLang="en-US" dirty="0"/>
              <a:t>像</a:t>
            </a:r>
            <a:r>
              <a:rPr lang="zh-CN" altLang="en-US" dirty="0" smtClean="0"/>
              <a:t>使用一台服务器一样，使用整个集群的资源。</a:t>
            </a:r>
            <a:endParaRPr lang="en-US" altLang="zh-CN" dirty="0" smtClean="0"/>
          </a:p>
          <a:p>
            <a:pPr lvl="0"/>
            <a:r>
              <a:rPr lang="en-US" altLang="zh-CN" dirty="0"/>
              <a:t>a</a:t>
            </a:r>
            <a:r>
              <a:rPr lang="en-US" altLang="zh-CN" dirty="0" smtClean="0"/>
              <a:t>pi</a:t>
            </a:r>
            <a:r>
              <a:rPr lang="zh-CN" altLang="en-US" dirty="0" smtClean="0"/>
              <a:t>时代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不超过十个的</a:t>
            </a:r>
            <a:r>
              <a:rPr lang="en-US" altLang="zh-CN" dirty="0" smtClean="0"/>
              <a:t>api</a:t>
            </a:r>
            <a:r>
              <a:rPr lang="zh-CN" altLang="en-US" dirty="0" smtClean="0"/>
              <a:t>完成所有的操作：控制、查询等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测试程序</a:t>
            </a:r>
            <a:endParaRPr lang="en-US" altLang="zh-CN" dirty="0" smtClean="0"/>
          </a:p>
        </p:txBody>
      </p:sp>
      <p:sp>
        <p:nvSpPr>
          <p:cNvPr id="4" name="Snip Single Corner Rectangle 3"/>
          <p:cNvSpPr/>
          <p:nvPr/>
        </p:nvSpPr>
        <p:spPr>
          <a:xfrm>
            <a:off x="215534" y="4376247"/>
            <a:ext cx="1492685" cy="500165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Gaia APIs</a:t>
            </a:r>
            <a:endParaRPr lang="zh-CN" altLang="en-US" dirty="0"/>
          </a:p>
        </p:txBody>
      </p:sp>
      <p:pic>
        <p:nvPicPr>
          <p:cNvPr id="3075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3" y="3862564"/>
            <a:ext cx="753626" cy="7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23" y="3891677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63" y="3878718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29" y="3878718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45" y="3878718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39" y="3891677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23" y="4508000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63" y="4495041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29" y="4495041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45" y="4495041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39" y="4508000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23" y="5140501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63" y="5127542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29" y="5127542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45" y="5127542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39" y="5140501"/>
            <a:ext cx="673040" cy="3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88" y="3984005"/>
            <a:ext cx="1974907" cy="94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3225521" y="3391537"/>
            <a:ext cx="1629518" cy="66549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3313242" y="4931046"/>
            <a:ext cx="1541797" cy="72137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1708218" y="4535234"/>
            <a:ext cx="617569" cy="2288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2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Up-Down Arrow 59"/>
          <p:cNvSpPr/>
          <p:nvPr/>
        </p:nvSpPr>
        <p:spPr>
          <a:xfrm>
            <a:off x="2181326" y="2544740"/>
            <a:ext cx="333267" cy="639754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493201" y="3220074"/>
            <a:ext cx="3669325" cy="2185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Resource Pool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643929" y="3554811"/>
            <a:ext cx="2224873" cy="176411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ounded Rectangle 38"/>
          <p:cNvSpPr/>
          <p:nvPr/>
        </p:nvSpPr>
        <p:spPr>
          <a:xfrm>
            <a:off x="719295" y="3554811"/>
            <a:ext cx="1575913" cy="86122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ounded Rectangle 32"/>
          <p:cNvSpPr/>
          <p:nvPr/>
        </p:nvSpPr>
        <p:spPr>
          <a:xfrm>
            <a:off x="4698437" y="2378107"/>
            <a:ext cx="1401745" cy="178191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920000"/>
                </a:solidFill>
              </a:rPr>
              <a:t>appMaster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的价值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动态伸缩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097" y="3630804"/>
            <a:ext cx="381837" cy="271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316334" y="3634153"/>
            <a:ext cx="381837" cy="271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840523" y="3630804"/>
            <a:ext cx="381837" cy="271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2364709" y="3630804"/>
            <a:ext cx="381837" cy="271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792145" y="4057859"/>
            <a:ext cx="381837" cy="271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1326382" y="4061208"/>
            <a:ext cx="381837" cy="271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1850571" y="4057859"/>
            <a:ext cx="381837" cy="271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2374757" y="4057859"/>
            <a:ext cx="381837" cy="271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2908994" y="3630804"/>
            <a:ext cx="381837" cy="271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3433180" y="3630804"/>
            <a:ext cx="381837" cy="2713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2919042" y="4057859"/>
            <a:ext cx="381837" cy="271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3443228" y="4057859"/>
            <a:ext cx="381837" cy="271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792145" y="4516735"/>
            <a:ext cx="381837" cy="271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326382" y="4520084"/>
            <a:ext cx="381837" cy="271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850571" y="4516735"/>
            <a:ext cx="381837" cy="271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2374757" y="4516735"/>
            <a:ext cx="381837" cy="271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/>
          <p:cNvSpPr/>
          <p:nvPr/>
        </p:nvSpPr>
        <p:spPr>
          <a:xfrm>
            <a:off x="802193" y="4943790"/>
            <a:ext cx="381837" cy="271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20"/>
          <p:cNvSpPr/>
          <p:nvPr/>
        </p:nvSpPr>
        <p:spPr>
          <a:xfrm>
            <a:off x="1336430" y="4947139"/>
            <a:ext cx="381837" cy="271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1860619" y="4943790"/>
            <a:ext cx="381837" cy="271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2384805" y="4943790"/>
            <a:ext cx="381837" cy="271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2919042" y="4516735"/>
            <a:ext cx="381837" cy="271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3443228" y="4516735"/>
            <a:ext cx="381837" cy="271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2929090" y="4943790"/>
            <a:ext cx="381837" cy="271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3453276" y="4943790"/>
            <a:ext cx="381837" cy="271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ctangle 28"/>
          <p:cNvSpPr/>
          <p:nvPr/>
        </p:nvSpPr>
        <p:spPr>
          <a:xfrm>
            <a:off x="4821530" y="2824842"/>
            <a:ext cx="1155560" cy="2914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Monitoring</a:t>
            </a:r>
            <a:endParaRPr lang="zh-CN" alt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4821530" y="3251897"/>
            <a:ext cx="1155560" cy="2914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Expand</a:t>
            </a:r>
            <a:endParaRPr lang="zh-CN" alt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4821530" y="3694023"/>
            <a:ext cx="1155560" cy="2914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Shrink</a:t>
            </a:r>
            <a:endParaRPr lang="zh-CN" altLang="en-US" sz="1400" dirty="0"/>
          </a:p>
        </p:txBody>
      </p:sp>
      <p:cxnSp>
        <p:nvCxnSpPr>
          <p:cNvPr id="35" name="Straight Arrow Connector 34"/>
          <p:cNvCxnSpPr>
            <a:stCxn id="13" idx="0"/>
          </p:cNvCxnSpPr>
          <p:nvPr/>
        </p:nvCxnSpPr>
        <p:spPr>
          <a:xfrm flipV="1">
            <a:off x="3624099" y="2378107"/>
            <a:ext cx="1076855" cy="125269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6499" y="3902110"/>
            <a:ext cx="924455" cy="25790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193230" y="2045243"/>
            <a:ext cx="2260046" cy="5313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ResourceManager</a:t>
            </a:r>
            <a:endParaRPr lang="zh-CN" altLang="en-US" dirty="0"/>
          </a:p>
        </p:txBody>
      </p:sp>
      <p:cxnSp>
        <p:nvCxnSpPr>
          <p:cNvPr id="42" name="Straight Arrow Connector 41"/>
          <p:cNvCxnSpPr>
            <a:endCxn id="41" idx="2"/>
          </p:cNvCxnSpPr>
          <p:nvPr/>
        </p:nvCxnSpPr>
        <p:spPr>
          <a:xfrm flipH="1" flipV="1">
            <a:off x="2323253" y="2576553"/>
            <a:ext cx="1310893" cy="105425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1"/>
            <a:endCxn id="41" idx="3"/>
          </p:cNvCxnSpPr>
          <p:nvPr/>
        </p:nvCxnSpPr>
        <p:spPr>
          <a:xfrm flipH="1" flipV="1">
            <a:off x="3453276" y="2310898"/>
            <a:ext cx="1368254" cy="1086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1" idx="1"/>
            <a:endCxn id="41" idx="3"/>
          </p:cNvCxnSpPr>
          <p:nvPr/>
        </p:nvCxnSpPr>
        <p:spPr>
          <a:xfrm flipH="1" flipV="1">
            <a:off x="3453276" y="2310898"/>
            <a:ext cx="1368254" cy="15288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9" idx="1"/>
            <a:endCxn id="41" idx="3"/>
          </p:cNvCxnSpPr>
          <p:nvPr/>
        </p:nvCxnSpPr>
        <p:spPr>
          <a:xfrm flipH="1" flipV="1">
            <a:off x="3453276" y="2310898"/>
            <a:ext cx="1368254" cy="6596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直接连接符 4"/>
          <p:cNvSpPr>
            <a:spLocks noChangeShapeType="1"/>
          </p:cNvSpPr>
          <p:nvPr/>
        </p:nvSpPr>
        <p:spPr bwMode="auto">
          <a:xfrm rot="5400000">
            <a:off x="3887913" y="3897151"/>
            <a:ext cx="4824735" cy="1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45382" y="1547429"/>
            <a:ext cx="27986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r>
              <a:rPr lang="en-US" altLang="zh-CN" sz="1600" dirty="0">
                <a:solidFill>
                  <a:srgbClr val="FF0000"/>
                </a:solidFill>
              </a:rPr>
              <a:t>M</a:t>
            </a:r>
            <a:r>
              <a:rPr lang="en-US" altLang="zh-CN" sz="1600" dirty="0" smtClean="0">
                <a:solidFill>
                  <a:srgbClr val="FF0000"/>
                </a:solidFill>
              </a:rPr>
              <a:t>onitoring</a:t>
            </a:r>
            <a:r>
              <a:rPr lang="zh-CN" altLang="en-US" sz="1600" dirty="0" smtClean="0">
                <a:solidFill>
                  <a:srgbClr val="FF0000"/>
                </a:solidFill>
              </a:rPr>
              <a:t>：</a:t>
            </a:r>
            <a:r>
              <a:rPr lang="zh-CN" altLang="en-US" sz="1600" dirty="0" smtClean="0"/>
              <a:t>自不但可以监控进程的存活，还可以监控业务本身的压力；</a:t>
            </a:r>
            <a:endParaRPr lang="en-US" altLang="zh-CN" sz="1600" dirty="0" smtClean="0"/>
          </a:p>
          <a:p>
            <a:pPr marL="0" lvl="1" indent="0"/>
            <a:endParaRPr lang="en-US" altLang="zh-CN" sz="1600" dirty="0" smtClean="0"/>
          </a:p>
          <a:p>
            <a:pPr marL="0" lvl="1"/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r>
              <a:rPr lang="en-US" altLang="zh-CN" sz="1600" dirty="0">
                <a:solidFill>
                  <a:srgbClr val="FF0000"/>
                </a:solidFill>
              </a:rPr>
              <a:t>E</a:t>
            </a:r>
            <a:r>
              <a:rPr lang="en-US" altLang="zh-CN" sz="1600" dirty="0" smtClean="0">
                <a:solidFill>
                  <a:srgbClr val="FF0000"/>
                </a:solidFill>
              </a:rPr>
              <a:t>xpand</a:t>
            </a:r>
            <a:r>
              <a:rPr lang="zh-CN" altLang="en-US" sz="1600" dirty="0" smtClean="0"/>
              <a:t>：根据决策逻辑，对业务进行扩容；</a:t>
            </a:r>
            <a:endParaRPr lang="en-US" altLang="zh-CN" sz="1600" dirty="0"/>
          </a:p>
          <a:p>
            <a:pPr marL="0" lvl="1" indent="0"/>
            <a:endParaRPr lang="en-US" altLang="zh-CN" sz="1600" dirty="0">
              <a:solidFill>
                <a:srgbClr val="FF0000"/>
              </a:solidFill>
            </a:endParaRPr>
          </a:p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r>
              <a:rPr lang="en-US" altLang="zh-CN" sz="1600" dirty="0" smtClean="0">
                <a:solidFill>
                  <a:srgbClr val="FF0000"/>
                </a:solidFill>
              </a:rPr>
              <a:t>Shrink</a:t>
            </a:r>
            <a:r>
              <a:rPr lang="zh-CN" altLang="en-US" sz="1600" dirty="0" smtClean="0">
                <a:solidFill>
                  <a:srgbClr val="FF0000"/>
                </a:solidFill>
              </a:rPr>
              <a:t>：</a:t>
            </a:r>
            <a:r>
              <a:rPr lang="zh-CN" altLang="en-US" sz="1600" dirty="0" smtClean="0"/>
              <a:t>根据决策逻辑，对业务进行缩容；</a:t>
            </a:r>
            <a:endParaRPr lang="en-US" altLang="zh-CN" sz="1600" dirty="0" smtClean="0"/>
          </a:p>
          <a:p>
            <a:pPr marL="0" lvl="1" indent="0"/>
            <a:endParaRPr lang="en-US" altLang="zh-CN" sz="1600" dirty="0"/>
          </a:p>
          <a:p>
            <a:pPr marL="0" lvl="1"/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</a:rPr>
              <a:t>）操作模式简单：</a:t>
            </a:r>
            <a:r>
              <a:rPr lang="zh-CN" altLang="en-US" sz="1600" dirty="0" smtClean="0"/>
              <a:t>以上特性利用</a:t>
            </a:r>
            <a:r>
              <a:rPr lang="en-US" altLang="zh-CN" sz="1600" dirty="0"/>
              <a:t>Gaia api</a:t>
            </a:r>
            <a:r>
              <a:rPr lang="zh-CN" altLang="en-US" sz="1600" dirty="0"/>
              <a:t>即可完成；</a:t>
            </a:r>
            <a:endParaRPr lang="en-US" altLang="zh-CN" sz="1600" dirty="0"/>
          </a:p>
          <a:p>
            <a:pPr marL="0" lvl="1" indent="0"/>
            <a:endParaRPr lang="en-US" altLang="zh-CN" sz="1600" dirty="0" smtClean="0"/>
          </a:p>
          <a:p>
            <a:pPr marL="0" lvl="1" indent="0"/>
            <a:endParaRPr lang="en-US" altLang="zh-CN" sz="1600" dirty="0" smtClean="0"/>
          </a:p>
          <a:p>
            <a:endParaRPr lang="zh-CN" altLang="en-US" dirty="0"/>
          </a:p>
        </p:txBody>
      </p:sp>
      <p:sp>
        <p:nvSpPr>
          <p:cNvPr id="64" name="Flowchart: Stored Data 63"/>
          <p:cNvSpPr/>
          <p:nvPr/>
        </p:nvSpPr>
        <p:spPr>
          <a:xfrm rot="2004153">
            <a:off x="3571347" y="2596103"/>
            <a:ext cx="1068471" cy="45302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Gaia API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61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的价值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容灾容错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29" y="1521540"/>
            <a:ext cx="6059156" cy="4557713"/>
          </a:xfrm>
          <a:prstGeom prst="rect">
            <a:avLst/>
          </a:prstGeom>
        </p:spPr>
      </p:pic>
      <p:sp>
        <p:nvSpPr>
          <p:cNvPr id="6" name="直接连接符 4"/>
          <p:cNvSpPr>
            <a:spLocks noChangeShapeType="1"/>
          </p:cNvSpPr>
          <p:nvPr/>
        </p:nvSpPr>
        <p:spPr bwMode="auto">
          <a:xfrm rot="5400000">
            <a:off x="3887913" y="3897151"/>
            <a:ext cx="4824735" cy="1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5382" y="1547429"/>
            <a:ext cx="279861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</a:rPr>
              <a:t>）本地</a:t>
            </a:r>
            <a:r>
              <a:rPr lang="en-US" altLang="zh-CN" sz="1600" dirty="0" smtClean="0">
                <a:solidFill>
                  <a:srgbClr val="FF0000"/>
                </a:solidFill>
              </a:rPr>
              <a:t>retry</a:t>
            </a:r>
            <a:r>
              <a:rPr lang="zh-CN" altLang="en-US" sz="1600" dirty="0" smtClean="0">
                <a:solidFill>
                  <a:srgbClr val="FF0000"/>
                </a:solidFill>
              </a:rPr>
              <a:t>：</a:t>
            </a:r>
            <a:r>
              <a:rPr lang="zh-CN" altLang="en-US" sz="1600" dirty="0" smtClean="0"/>
              <a:t>自动拉起重试</a:t>
            </a:r>
            <a:endParaRPr lang="en-US" altLang="zh-CN" sz="1600" dirty="0" smtClean="0"/>
          </a:p>
          <a:p>
            <a:pPr marL="0" lvl="1" indent="0"/>
            <a:endParaRPr lang="en-US" altLang="zh-CN" sz="1600" dirty="0" smtClean="0"/>
          </a:p>
          <a:p>
            <a:pPr marL="0" lvl="1"/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r>
              <a:rPr lang="en-US" altLang="zh-CN" sz="1600" dirty="0" smtClean="0">
                <a:solidFill>
                  <a:srgbClr val="FF0000"/>
                </a:solidFill>
              </a:rPr>
              <a:t>Application</a:t>
            </a:r>
            <a:r>
              <a:rPr lang="zh-CN" altLang="en-US" sz="1600" dirty="0" smtClean="0">
                <a:solidFill>
                  <a:srgbClr val="FF0000"/>
                </a:solidFill>
              </a:rPr>
              <a:t>级别</a:t>
            </a:r>
            <a:r>
              <a:rPr lang="en-US" altLang="zh-CN" sz="1600" dirty="0" smtClean="0">
                <a:solidFill>
                  <a:srgbClr val="FF0000"/>
                </a:solidFill>
              </a:rPr>
              <a:t>retry</a:t>
            </a:r>
            <a:r>
              <a:rPr lang="zh-CN" altLang="en-US" sz="1600" dirty="0" smtClean="0"/>
              <a:t>：一个</a:t>
            </a:r>
            <a:r>
              <a:rPr lang="en-US" altLang="zh-CN" sz="1600" dirty="0" smtClean="0"/>
              <a:t>attempt</a:t>
            </a:r>
            <a:r>
              <a:rPr lang="zh-CN" altLang="en-US" sz="1600" dirty="0" smtClean="0"/>
              <a:t>失败，可以自动重新启动新的</a:t>
            </a:r>
            <a:r>
              <a:rPr lang="en-US" altLang="zh-CN" sz="1600" dirty="0" smtClean="0"/>
              <a:t>attempt</a:t>
            </a:r>
            <a:r>
              <a:rPr lang="zh-CN" altLang="en-US" sz="1600" dirty="0" smtClean="0"/>
              <a:t>。</a:t>
            </a:r>
            <a:endParaRPr lang="en-US" altLang="zh-CN" sz="1600" dirty="0"/>
          </a:p>
          <a:p>
            <a:pPr marL="0" lvl="1" indent="0"/>
            <a:endParaRPr lang="en-US" altLang="zh-CN" sz="1600" dirty="0">
              <a:solidFill>
                <a:srgbClr val="FF0000"/>
              </a:solidFill>
            </a:endParaRPr>
          </a:p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r>
              <a:rPr lang="en-US" altLang="zh-CN" sz="1600" dirty="0" smtClean="0">
                <a:solidFill>
                  <a:srgbClr val="FF0000"/>
                </a:solidFill>
              </a:rPr>
              <a:t>migrate</a:t>
            </a:r>
            <a:r>
              <a:rPr lang="zh-CN" altLang="en-US" sz="1600" dirty="0" smtClean="0">
                <a:solidFill>
                  <a:srgbClr val="FF0000"/>
                </a:solidFill>
              </a:rPr>
              <a:t>机制：</a:t>
            </a:r>
            <a:r>
              <a:rPr lang="zh-CN" altLang="en-US" sz="1600" dirty="0" smtClean="0"/>
              <a:t>磁盘异常、机器异常等，将用户程序自动迁移。</a:t>
            </a:r>
            <a:endParaRPr lang="en-US" altLang="zh-CN" sz="1600" dirty="0" smtClean="0"/>
          </a:p>
          <a:p>
            <a:pPr marL="0" lvl="1" indent="0"/>
            <a:endParaRPr lang="en-US" altLang="zh-CN" sz="1600" dirty="0"/>
          </a:p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4</a:t>
            </a:r>
            <a:r>
              <a:rPr lang="zh-CN" altLang="en-US" sz="1600" dirty="0" smtClean="0">
                <a:solidFill>
                  <a:srgbClr val="FF0000"/>
                </a:solidFill>
              </a:rPr>
              <a:t>）系统灰名单、黑名单机制，避免失败：</a:t>
            </a:r>
            <a:r>
              <a:rPr lang="zh-CN" altLang="en-US" sz="1600" dirty="0" smtClean="0"/>
              <a:t>自动规避集群内异常的设备。</a:t>
            </a:r>
            <a:endParaRPr lang="en-US" altLang="zh-CN" sz="1600" dirty="0" smtClean="0"/>
          </a:p>
          <a:p>
            <a:pPr marL="0" lvl="1" indent="0"/>
            <a:endParaRPr lang="en-US" altLang="zh-CN" sz="1600" dirty="0">
              <a:solidFill>
                <a:srgbClr val="FF0000"/>
              </a:solidFill>
            </a:endParaRPr>
          </a:p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5</a:t>
            </a:r>
            <a:r>
              <a:rPr lang="zh-CN" altLang="en-US" sz="1600" dirty="0" smtClean="0">
                <a:solidFill>
                  <a:srgbClr val="FF0000"/>
                </a:solidFill>
              </a:rPr>
              <a:t>）利用</a:t>
            </a:r>
            <a:r>
              <a:rPr lang="en-US" altLang="zh-CN" sz="1600" dirty="0" smtClean="0">
                <a:solidFill>
                  <a:srgbClr val="FF0000"/>
                </a:solidFill>
              </a:rPr>
              <a:t>Gaia</a:t>
            </a:r>
            <a:r>
              <a:rPr lang="zh-CN" altLang="en-US" sz="1600" dirty="0" smtClean="0">
                <a:solidFill>
                  <a:srgbClr val="FF0000"/>
                </a:solidFill>
              </a:rPr>
              <a:t>的监控，应用自定义容灾</a:t>
            </a:r>
            <a:endParaRPr lang="en-US" altLang="zh-CN" sz="1600" dirty="0" smtClean="0"/>
          </a:p>
          <a:p>
            <a:pPr marL="0" lvl="1" indent="0"/>
            <a:endParaRPr lang="en-US" altLang="zh-CN" sz="16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14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的价值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运营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模式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057400"/>
            <a:ext cx="34210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otel Black Fabric Shower Curtain L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038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​​ 5"/>
          <p:cNvSpPr>
            <a:spLocks noChangeArrowheads="1"/>
          </p:cNvSpPr>
          <p:nvPr/>
        </p:nvSpPr>
        <p:spPr bwMode="auto">
          <a:xfrm>
            <a:off x="1981200" y="5181600"/>
            <a:ext cx="4492625" cy="4619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prstTxWarp prst="textCurveDown">
              <a:avLst/>
            </a:prstTxWarp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用户不</a:t>
            </a:r>
            <a:r>
              <a:rPr lang="zh-CN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需要</a:t>
            </a:r>
            <a:r>
              <a:rPr lang="zh-CN" altLang="en-US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知道幕布后是什么</a:t>
            </a:r>
            <a:r>
              <a:rPr lang="en-US" altLang="zh-CN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</a:t>
            </a:r>
          </a:p>
        </p:txBody>
      </p:sp>
      <p:cxnSp>
        <p:nvCxnSpPr>
          <p:cNvPr id="7" name="直接箭头​​连接符 2"/>
          <p:cNvCxnSpPr>
            <a:cxnSpLocks noChangeShapeType="1"/>
          </p:cNvCxnSpPr>
          <p:nvPr/>
        </p:nvCxnSpPr>
        <p:spPr bwMode="auto">
          <a:xfrm>
            <a:off x="4410075" y="2524125"/>
            <a:ext cx="1685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68825" y="2057400"/>
            <a:ext cx="1905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000" dirty="0">
                <a:effectLst>
                  <a:glow rad="101600">
                    <a:srgbClr val="FF66FF">
                      <a:alpha val="60000"/>
                    </a:srgbClr>
                  </a:glow>
                </a:effectLst>
                <a:latin typeface="Arial" charset="0"/>
              </a:rPr>
              <a:t>资源申请</a:t>
            </a:r>
          </a:p>
        </p:txBody>
      </p:sp>
      <p:cxnSp>
        <p:nvCxnSpPr>
          <p:cNvPr id="9" name="直接箭头​​连接符 2"/>
          <p:cNvCxnSpPr>
            <a:cxnSpLocks noChangeShapeType="1"/>
          </p:cNvCxnSpPr>
          <p:nvPr/>
        </p:nvCxnSpPr>
        <p:spPr bwMode="auto">
          <a:xfrm flipH="1">
            <a:off x="4419600" y="3048000"/>
            <a:ext cx="1676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91982" y="2647950"/>
            <a:ext cx="1905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Arial" charset="0"/>
              </a:rPr>
              <a:t>给我资源</a:t>
            </a:r>
          </a:p>
        </p:txBody>
      </p:sp>
      <p:cxnSp>
        <p:nvCxnSpPr>
          <p:cNvPr id="11" name="直接箭头​​连接符 5"/>
          <p:cNvCxnSpPr>
            <a:cxnSpLocks noChangeShapeType="1"/>
          </p:cNvCxnSpPr>
          <p:nvPr/>
        </p:nvCxnSpPr>
        <p:spPr bwMode="auto">
          <a:xfrm flipH="1">
            <a:off x="4410075" y="3581400"/>
            <a:ext cx="1685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568825" y="3181350"/>
            <a:ext cx="1905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charset="0"/>
              </a:rPr>
              <a:t>启动程序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568825" y="3702050"/>
            <a:ext cx="1905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监控程序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568825" y="4198938"/>
            <a:ext cx="1905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effectLst>
                  <a:glow rad="101600">
                    <a:srgbClr val="FF6600">
                      <a:alpha val="60000"/>
                    </a:srgbClr>
                  </a:glow>
                </a:effectLst>
                <a:latin typeface="Arial" charset="0"/>
              </a:rPr>
              <a:t>展示程序</a:t>
            </a:r>
          </a:p>
        </p:txBody>
      </p:sp>
      <p:cxnSp>
        <p:nvCxnSpPr>
          <p:cNvPr id="15" name="直接箭头​​连接符 18"/>
          <p:cNvCxnSpPr>
            <a:cxnSpLocks noChangeShapeType="1"/>
          </p:cNvCxnSpPr>
          <p:nvPr/>
        </p:nvCxnSpPr>
        <p:spPr bwMode="auto">
          <a:xfrm flipH="1">
            <a:off x="4419600" y="4086225"/>
            <a:ext cx="1676400" cy="15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箭头​​连接符 19"/>
          <p:cNvCxnSpPr>
            <a:cxnSpLocks noChangeShapeType="1"/>
          </p:cNvCxnSpPr>
          <p:nvPr/>
        </p:nvCxnSpPr>
        <p:spPr bwMode="auto">
          <a:xfrm flipH="1">
            <a:off x="4419600" y="4543425"/>
            <a:ext cx="1676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896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的价值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灰度运营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b="1" dirty="0" smtClean="0"/>
              <a:t>更加便捷、更加可靠的升级、回滚方式</a:t>
            </a:r>
            <a:endParaRPr lang="en-US" altLang="zh-CN" b="1" dirty="0" smtClean="0"/>
          </a:p>
          <a:p>
            <a:pPr lvl="0"/>
            <a:r>
              <a:rPr lang="zh-CN" altLang="en-US" b="1" dirty="0" smtClean="0"/>
              <a:t>操作粒度更加精细：以</a:t>
            </a:r>
            <a:r>
              <a:rPr lang="en-US" altLang="zh-CN" b="1" dirty="0" smtClean="0"/>
              <a:t>container</a:t>
            </a:r>
            <a:r>
              <a:rPr lang="zh-CN" altLang="en-US" b="1" dirty="0" smtClean="0"/>
              <a:t>为单位</a:t>
            </a:r>
            <a:endParaRPr lang="zh-CN" altLang="zh-CN" dirty="0"/>
          </a:p>
        </p:txBody>
      </p:sp>
      <p:sp>
        <p:nvSpPr>
          <p:cNvPr id="36" name="Rounded Rectangle 35"/>
          <p:cNvSpPr/>
          <p:nvPr/>
        </p:nvSpPr>
        <p:spPr>
          <a:xfrm>
            <a:off x="1307021" y="4978445"/>
            <a:ext cx="5867390" cy="15696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endParaRPr lang="en-US" altLang="zh-CN" b="1" dirty="0" smtClean="0"/>
          </a:p>
          <a:p>
            <a:pPr algn="ctr"/>
            <a:endParaRPr lang="en-US" altLang="zh-CN" b="1" dirty="0" smtClean="0"/>
          </a:p>
          <a:p>
            <a:pPr algn="ctr"/>
            <a:endParaRPr lang="en-US" altLang="zh-CN" b="1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</p:txBody>
      </p:sp>
      <p:cxnSp>
        <p:nvCxnSpPr>
          <p:cNvPr id="37" name="Straight Arrow Connector 36"/>
          <p:cNvCxnSpPr>
            <a:stCxn id="40" idx="2"/>
            <a:endCxn id="43" idx="0"/>
          </p:cNvCxnSpPr>
          <p:nvPr/>
        </p:nvCxnSpPr>
        <p:spPr>
          <a:xfrm>
            <a:off x="4261499" y="4576150"/>
            <a:ext cx="0" cy="5814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3" idx="2"/>
            <a:endCxn id="41" idx="0"/>
          </p:cNvCxnSpPr>
          <p:nvPr/>
        </p:nvCxnSpPr>
        <p:spPr>
          <a:xfrm flipH="1">
            <a:off x="2429225" y="5579306"/>
            <a:ext cx="1832274" cy="4177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7889" y="2946287"/>
            <a:ext cx="2751272" cy="6344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application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76989" y="4008114"/>
            <a:ext cx="1569019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attempt_n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847339" y="5997044"/>
            <a:ext cx="1163772" cy="42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container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679613" y="5157563"/>
            <a:ext cx="1163772" cy="42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AM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264556" y="6022071"/>
            <a:ext cx="1163772" cy="42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container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87530" y="6022071"/>
            <a:ext cx="891295" cy="42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……</a:t>
            </a:r>
          </a:p>
        </p:txBody>
      </p:sp>
      <p:cxnSp>
        <p:nvCxnSpPr>
          <p:cNvPr id="46" name="Straight Arrow Connector 45"/>
          <p:cNvCxnSpPr>
            <a:endCxn id="44" idx="0"/>
          </p:cNvCxnSpPr>
          <p:nvPr/>
        </p:nvCxnSpPr>
        <p:spPr>
          <a:xfrm flipH="1">
            <a:off x="3846442" y="5579307"/>
            <a:ext cx="427083" cy="4427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  <a:endCxn id="45" idx="0"/>
          </p:cNvCxnSpPr>
          <p:nvPr/>
        </p:nvCxnSpPr>
        <p:spPr>
          <a:xfrm>
            <a:off x="4261499" y="5579306"/>
            <a:ext cx="871679" cy="4427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851302" y="6022071"/>
            <a:ext cx="1163772" cy="42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container</a:t>
            </a:r>
          </a:p>
        </p:txBody>
      </p:sp>
      <p:cxnSp>
        <p:nvCxnSpPr>
          <p:cNvPr id="49" name="Straight Arrow Connector 48"/>
          <p:cNvCxnSpPr>
            <a:stCxn id="43" idx="2"/>
            <a:endCxn id="48" idx="0"/>
          </p:cNvCxnSpPr>
          <p:nvPr/>
        </p:nvCxnSpPr>
        <p:spPr>
          <a:xfrm>
            <a:off x="4261499" y="5579306"/>
            <a:ext cx="2171689" cy="4427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2"/>
            <a:endCxn id="40" idx="0"/>
          </p:cNvCxnSpPr>
          <p:nvPr/>
        </p:nvCxnSpPr>
        <p:spPr>
          <a:xfrm flipH="1">
            <a:off x="4261499" y="3580784"/>
            <a:ext cx="12026" cy="4273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7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5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0564" y="1987550"/>
            <a:ext cx="7886700" cy="4351338"/>
          </a:xfrm>
        </p:spPr>
        <p:txBody>
          <a:bodyPr numCol="1">
            <a:normAutofit/>
          </a:bodyPr>
          <a:lstStyle/>
          <a:p>
            <a:r>
              <a:rPr lang="en-US" altLang="zh-CN" sz="3200" b="1" dirty="0" smtClean="0">
                <a:solidFill>
                  <a:srgbClr val="2A51F6"/>
                </a:solidFill>
                <a:latin typeface="+mj-ea"/>
                <a:ea typeface="+mj-ea"/>
              </a:rPr>
              <a:t>Docker</a:t>
            </a:r>
            <a:endParaRPr lang="en-US" altLang="zh-CN" sz="1800" dirty="0" smtClean="0">
              <a:latin typeface="+mj-ea"/>
              <a:ea typeface="+mj-ea"/>
            </a:endParaRPr>
          </a:p>
          <a:p>
            <a:pPr marL="342900" lvl="1" indent="0">
              <a:buNone/>
            </a:pP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sz="3200" b="1" dirty="0" smtClean="0">
                <a:solidFill>
                  <a:srgbClr val="2A51F6"/>
                </a:solidFill>
                <a:latin typeface="+mj-ea"/>
                <a:ea typeface="+mj-ea"/>
              </a:rPr>
              <a:t>Gaia</a:t>
            </a:r>
            <a:endParaRPr lang="en-US" altLang="zh-CN" dirty="0">
              <a:latin typeface="+mj-ea"/>
              <a:ea typeface="+mj-ea"/>
            </a:endParaRPr>
          </a:p>
          <a:p>
            <a:pPr marL="914400" lvl="2" indent="0">
              <a:lnSpc>
                <a:spcPct val="110000"/>
              </a:lnSpc>
              <a:buNone/>
            </a:pPr>
            <a:endParaRPr lang="en-US" altLang="zh-CN" sz="1800" dirty="0">
              <a:latin typeface="+mj-ea"/>
              <a:ea typeface="+mj-ea"/>
            </a:endParaRPr>
          </a:p>
          <a:p>
            <a:r>
              <a:rPr lang="en-US" altLang="zh-CN" sz="3200" b="1" dirty="0">
                <a:solidFill>
                  <a:srgbClr val="2A51F6"/>
                </a:solidFill>
                <a:latin typeface="+mj-ea"/>
                <a:ea typeface="+mj-ea"/>
              </a:rPr>
              <a:t>Practical application</a:t>
            </a:r>
          </a:p>
          <a:p>
            <a:endParaRPr lang="en-US" altLang="zh-CN" dirty="0" smtClean="0">
              <a:latin typeface="+mj-ea"/>
              <a:ea typeface="+mj-ea"/>
            </a:endParaRPr>
          </a:p>
          <a:p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4" y="438150"/>
            <a:ext cx="1627140" cy="119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0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大规模</a:t>
            </a:r>
            <a:r>
              <a:rPr lang="en-US" altLang="zh-CN" dirty="0" smtClean="0"/>
              <a:t>Docker</a:t>
            </a:r>
            <a:r>
              <a:rPr lang="zh-CN" altLang="en-US" dirty="0" smtClean="0"/>
              <a:t>集群挑战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资源隔离</a:t>
            </a:r>
            <a:endParaRPr lang="en-US" altLang="zh-CN" dirty="0" smtClean="0"/>
          </a:p>
          <a:p>
            <a:pPr lvl="1"/>
            <a:r>
              <a:rPr lang="en-US" altLang="zh-CN" dirty="0" err="1"/>
              <a:t>c</a:t>
            </a:r>
            <a:r>
              <a:rPr lang="en-US" altLang="zh-CN" dirty="0" err="1" smtClean="0"/>
              <a:t>pu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disk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调度器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在线、离线？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吞吐</a:t>
            </a:r>
            <a:endParaRPr lang="en-US" altLang="zh-CN" dirty="0" smtClean="0"/>
          </a:p>
          <a:p>
            <a:pPr lvl="1"/>
            <a:r>
              <a:rPr lang="en-US" altLang="zh-CN" dirty="0"/>
              <a:t>……</a:t>
            </a:r>
            <a:endParaRPr lang="en-US" altLang="zh-CN" dirty="0" smtClean="0"/>
          </a:p>
          <a:p>
            <a:r>
              <a:rPr lang="en-US" altLang="zh-CN" dirty="0" smtClean="0"/>
              <a:t>Docker</a:t>
            </a:r>
            <a:r>
              <a:rPr lang="zh-CN" altLang="en-US" dirty="0" smtClean="0"/>
              <a:t>的坑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Bug</a:t>
            </a:r>
          </a:p>
          <a:p>
            <a:pPr lvl="1"/>
            <a:r>
              <a:rPr lang="en-US" altLang="zh-CN" dirty="0" smtClean="0"/>
              <a:t>Zookeeper session expire</a:t>
            </a:r>
          </a:p>
          <a:p>
            <a:pPr lvl="1"/>
            <a:r>
              <a:rPr lang="en-US" altLang="zh-CN" dirty="0" smtClean="0"/>
              <a:t>Swap</a:t>
            </a:r>
          </a:p>
          <a:p>
            <a:pPr marL="342900" lvl="1" indent="-342900">
              <a:buFont typeface="Arial"/>
              <a:buChar char="•"/>
            </a:pPr>
            <a:r>
              <a:rPr lang="en-US" altLang="zh-CN" sz="3200" dirty="0"/>
              <a:t>Gaia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挑战</a:t>
            </a:r>
            <a:endParaRPr lang="en-US" altLang="zh-CN" sz="3200" dirty="0" smtClean="0"/>
          </a:p>
          <a:p>
            <a:pPr lvl="1"/>
            <a:r>
              <a:rPr lang="zh-CN" altLang="en-US" dirty="0"/>
              <a:t>对业务的</a:t>
            </a:r>
            <a:r>
              <a:rPr lang="zh-CN" altLang="en-US" dirty="0" smtClean="0"/>
              <a:t>改变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自身稳定性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Overhead</a:t>
            </a:r>
            <a:endParaRPr lang="en-US" altLang="zh-CN" dirty="0"/>
          </a:p>
          <a:p>
            <a:pPr marL="457200" lvl="1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558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0575" y="692150"/>
            <a:ext cx="83534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2" tIns="45711" rIns="91422" bIns="45711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关键技术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 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调度器</a:t>
            </a:r>
            <a:r>
              <a:rPr lang="en-US" altLang="zh-C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sfair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67" y="2098471"/>
            <a:ext cx="87042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 smtClean="0"/>
              <a:t>多业务共享</a:t>
            </a:r>
            <a:endParaRPr lang="en-US" altLang="zh-CN" b="1" dirty="0" smtClean="0"/>
          </a:p>
          <a:p>
            <a:pPr lvl="1"/>
            <a:r>
              <a:rPr lang="zh-CN" altLang="en-US" dirty="0"/>
              <a:t>公平的使用集群资源</a:t>
            </a:r>
            <a:endParaRPr lang="en-US" altLang="zh-CN" dirty="0"/>
          </a:p>
          <a:p>
            <a:pPr lvl="1"/>
            <a:r>
              <a:rPr lang="zh-CN" altLang="en-US" dirty="0"/>
              <a:t>保证各自业务的</a:t>
            </a:r>
            <a:r>
              <a:rPr lang="en-US" altLang="zh-CN" dirty="0"/>
              <a:t>quota</a:t>
            </a:r>
          </a:p>
          <a:p>
            <a:endParaRPr lang="en-US" altLang="zh-CN" b="1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 smtClean="0"/>
              <a:t>保证高优先级作业</a:t>
            </a:r>
            <a:endParaRPr lang="en-US" altLang="zh-CN" b="1" dirty="0" smtClean="0"/>
          </a:p>
          <a:p>
            <a:pPr lvl="1"/>
            <a:r>
              <a:rPr lang="zh-CN" altLang="en-US" dirty="0"/>
              <a:t>抢占</a:t>
            </a:r>
            <a:endParaRPr lang="en-US" altLang="zh-CN" dirty="0"/>
          </a:p>
          <a:p>
            <a:pPr lvl="1"/>
            <a:r>
              <a:rPr lang="en-US" altLang="zh-CN" dirty="0"/>
              <a:t>Service</a:t>
            </a:r>
          </a:p>
          <a:p>
            <a:pPr lvl="1"/>
            <a:r>
              <a:rPr lang="en-US" altLang="zh-CN" dirty="0"/>
              <a:t>batch</a:t>
            </a:r>
          </a:p>
          <a:p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 smtClean="0"/>
              <a:t>集群整体资源利用率</a:t>
            </a:r>
            <a:endParaRPr lang="en-US" altLang="zh-CN" b="1" dirty="0" smtClean="0"/>
          </a:p>
          <a:p>
            <a:pPr lvl="1"/>
            <a:r>
              <a:rPr lang="en-US" altLang="zh-CN" dirty="0"/>
              <a:t>cpu</a:t>
            </a:r>
            <a:r>
              <a:rPr lang="zh-CN" altLang="zh-CN" dirty="0"/>
              <a:t>和</a:t>
            </a:r>
            <a:r>
              <a:rPr lang="en-US" altLang="zh-CN" dirty="0"/>
              <a:t>memory-intensive</a:t>
            </a:r>
            <a:r>
              <a:rPr lang="zh-CN" altLang="zh-CN" dirty="0"/>
              <a:t>的作业</a:t>
            </a:r>
            <a:r>
              <a:rPr lang="zh-CN" altLang="en-US" dirty="0"/>
              <a:t>混布</a:t>
            </a:r>
            <a:endParaRPr lang="en-US" altLang="zh-CN" dirty="0"/>
          </a:p>
          <a:p>
            <a:pPr lvl="1"/>
            <a:r>
              <a:rPr lang="zh-CN" altLang="en-US" dirty="0"/>
              <a:t>大作业和小作业混布</a:t>
            </a:r>
            <a:endParaRPr lang="en-US" altLang="zh-CN" dirty="0"/>
          </a:p>
          <a:p>
            <a:pPr lvl="1"/>
            <a:r>
              <a:rPr lang="en-US" altLang="zh-CN" dirty="0"/>
              <a:t>Service</a:t>
            </a:r>
            <a:r>
              <a:rPr lang="zh-CN" altLang="en-US" dirty="0"/>
              <a:t>和</a:t>
            </a:r>
            <a:r>
              <a:rPr lang="en-US" altLang="zh-CN" dirty="0"/>
              <a:t>batch</a:t>
            </a:r>
            <a:r>
              <a:rPr lang="zh-CN" altLang="en-US" dirty="0"/>
              <a:t>混布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/>
              <a:t>可</a:t>
            </a:r>
            <a:r>
              <a:rPr lang="zh-CN" altLang="en-US" b="1" dirty="0" smtClean="0"/>
              <a:t>扩展性</a:t>
            </a:r>
            <a:endParaRPr lang="en-US" altLang="zh-CN" b="1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 smtClean="0"/>
              <a:t>调度</a:t>
            </a:r>
            <a:r>
              <a:rPr lang="zh-CN" altLang="en-US" b="1" dirty="0"/>
              <a:t>吞吐</a:t>
            </a:r>
            <a:endParaRPr lang="en-US" altLang="zh-CN" b="1" dirty="0"/>
          </a:p>
        </p:txBody>
      </p:sp>
      <p:sp>
        <p:nvSpPr>
          <p:cNvPr id="8" name="Rectangle 12"/>
          <p:cNvSpPr/>
          <p:nvPr/>
        </p:nvSpPr>
        <p:spPr>
          <a:xfrm>
            <a:off x="194468" y="1403181"/>
            <a:ext cx="50577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Sfair——Scalable Fair Scheduler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35" y="2017246"/>
            <a:ext cx="3419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72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4338" y="692150"/>
            <a:ext cx="83534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normAutofit fontScale="90000"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registry and service discovery 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47650" y="1376079"/>
            <a:ext cx="8429625" cy="46367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2" tIns="45711" rIns="91422" bIns="4571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500"/>
              </a:spcBef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7030A0"/>
                </a:solidFill>
              </a:rPr>
              <a:t>Why do we need service discovery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？</a:t>
            </a:r>
            <a:endParaRPr lang="en-US" altLang="zh-CN" sz="2000" b="1" dirty="0">
              <a:solidFill>
                <a:srgbClr val="7030A0"/>
              </a:solidFill>
            </a:endParaRPr>
          </a:p>
          <a:p>
            <a:pPr marL="0" lvl="1" indent="0">
              <a:buClr>
                <a:srgbClr val="0BD0D9"/>
              </a:buClr>
              <a:buSzPct val="95000"/>
              <a:buNone/>
              <a:defRPr/>
            </a:pPr>
            <a:r>
              <a:rPr lang="en-US" altLang="zh-CN" sz="1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--Machine is </a:t>
            </a:r>
            <a:r>
              <a:rPr lang="en-US" altLang="zh-CN" sz="1600" dirty="0" smtClean="0"/>
              <a:t>anonymous.</a:t>
            </a:r>
          </a:p>
          <a:p>
            <a:pPr marL="0" lvl="1" indent="0">
              <a:buClr>
                <a:srgbClr val="0BD0D9"/>
              </a:buClr>
              <a:buSzPct val="95000"/>
              <a:buNone/>
              <a:defRPr/>
            </a:pPr>
            <a:r>
              <a:rPr lang="en-US" altLang="zh-CN" sz="1600" dirty="0" smtClean="0"/>
              <a:t>--Ports are  resources.</a:t>
            </a:r>
            <a:endParaRPr lang="en-US" altLang="zh-CN" sz="1600" dirty="0"/>
          </a:p>
          <a:p>
            <a:pPr marL="0" lvl="1" indent="0">
              <a:buClr>
                <a:srgbClr val="0BD0D9"/>
              </a:buClr>
              <a:buSzPct val="95000"/>
              <a:buNone/>
              <a:defRPr/>
            </a:pPr>
            <a:endParaRPr lang="en-US" altLang="zh-CN" sz="16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667000"/>
            <a:ext cx="886283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4338" y="692150"/>
            <a:ext cx="83534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normAutofit fontScale="90000"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Docker registry </a:t>
            </a:r>
          </a:p>
        </p:txBody>
      </p:sp>
      <p:cxnSp>
        <p:nvCxnSpPr>
          <p:cNvPr id="3" name="Straight Connector 14"/>
          <p:cNvCxnSpPr/>
          <p:nvPr/>
        </p:nvCxnSpPr>
        <p:spPr>
          <a:xfrm>
            <a:off x="6248393" y="1289929"/>
            <a:ext cx="0" cy="51632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45382" y="2252279"/>
            <a:ext cx="27986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</a:rPr>
              <a:t>）可靠性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marL="0" lvl="1" indent="0"/>
            <a:endParaRPr lang="en-US" altLang="zh-CN" sz="1600" dirty="0" smtClean="0"/>
          </a:p>
          <a:p>
            <a:pPr marL="0" lvl="1"/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</a:rPr>
              <a:t>）无限容量</a:t>
            </a:r>
            <a:endParaRPr lang="en-US" altLang="zh-CN" sz="1600" dirty="0"/>
          </a:p>
          <a:p>
            <a:pPr marL="0" lvl="1" indent="0"/>
            <a:endParaRPr lang="en-US" altLang="zh-CN" sz="1600" dirty="0">
              <a:solidFill>
                <a:srgbClr val="FF0000"/>
              </a:solidFill>
            </a:endParaRPr>
          </a:p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</a:rPr>
              <a:t>）多</a:t>
            </a:r>
            <a:r>
              <a:rPr lang="en-US" altLang="zh-CN" sz="1600" dirty="0" smtClean="0">
                <a:solidFill>
                  <a:srgbClr val="FF0000"/>
                </a:solidFill>
              </a:rPr>
              <a:t>server</a:t>
            </a:r>
            <a:r>
              <a:rPr lang="zh-CN" altLang="en-US" sz="1600" dirty="0" smtClean="0">
                <a:solidFill>
                  <a:srgbClr val="FF0000"/>
                </a:solidFill>
              </a:rPr>
              <a:t>的负载均衡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marL="0" lvl="1" indent="0"/>
            <a:endParaRPr lang="en-US" altLang="zh-CN" sz="1600" dirty="0"/>
          </a:p>
          <a:p>
            <a:pPr marL="0" lvl="1"/>
            <a:r>
              <a:rPr lang="en-US" altLang="zh-CN" sz="1600" dirty="0">
                <a:solidFill>
                  <a:srgbClr val="FF0000"/>
                </a:solidFill>
              </a:rPr>
              <a:t>4</a:t>
            </a:r>
            <a:r>
              <a:rPr lang="zh-CN" altLang="en-US" sz="1600" dirty="0" smtClean="0">
                <a:solidFill>
                  <a:srgbClr val="FF0000"/>
                </a:solidFill>
              </a:rPr>
              <a:t>）解决跨</a:t>
            </a:r>
            <a:r>
              <a:rPr lang="en-US" altLang="zh-CN" sz="1600" dirty="0" smtClean="0">
                <a:solidFill>
                  <a:srgbClr val="FF0000"/>
                </a:solidFill>
              </a:rPr>
              <a:t>IDC</a:t>
            </a:r>
            <a:r>
              <a:rPr lang="zh-CN" altLang="en-US" sz="1600" dirty="0" smtClean="0">
                <a:solidFill>
                  <a:srgbClr val="FF0000"/>
                </a:solidFill>
              </a:rPr>
              <a:t>问题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marL="0" lvl="1"/>
            <a:endParaRPr lang="en-US" altLang="zh-CN" dirty="0" smtClean="0"/>
          </a:p>
          <a:p>
            <a:pPr marL="0" lvl="1"/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zh-CN" altLang="en-US" sz="1600" dirty="0" smtClean="0">
                <a:solidFill>
                  <a:srgbClr val="FF0000"/>
                </a:solidFill>
              </a:rPr>
              <a:t>）可使用</a:t>
            </a:r>
            <a:r>
              <a:rPr lang="zh-CN" altLang="en-US" sz="1600" dirty="0">
                <a:solidFill>
                  <a:srgbClr val="FF0000"/>
                </a:solidFill>
              </a:rPr>
              <a:t>官方</a:t>
            </a:r>
            <a:r>
              <a:rPr lang="en-US" altLang="zh-CN" sz="1600" dirty="0" smtClean="0">
                <a:solidFill>
                  <a:srgbClr val="FF0000"/>
                </a:solidFill>
              </a:rPr>
              <a:t>image</a:t>
            </a:r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5" y="1952625"/>
            <a:ext cx="5975205" cy="31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81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4338" y="692150"/>
            <a:ext cx="83534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normAutofit fontScale="90000"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docker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8650" y="390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450" y="1810435"/>
            <a:ext cx="7581900" cy="382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77C5"/>
              </a:buClr>
              <a:buFont typeface="Wingdings" panose="05000000000000000000" pitchFamily="2" charset="2"/>
              <a:buChar char="l"/>
            </a:pPr>
            <a:r>
              <a:rPr lang="en-US" altLang="zh-CN" sz="21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Bug fix</a:t>
            </a:r>
            <a:r>
              <a:rPr lang="zh-CN" altLang="en-US" sz="21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endParaRPr lang="en-US" altLang="zh-CN" sz="21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+mj-ea"/>
                <a:ea typeface="+mj-ea"/>
              </a:rPr>
              <a:t>修复</a:t>
            </a:r>
            <a:r>
              <a:rPr lang="zh-CN" altLang="en-US" dirty="0">
                <a:latin typeface="+mj-ea"/>
                <a:ea typeface="+mj-ea"/>
              </a:rPr>
              <a:t>对于</a:t>
            </a:r>
            <a:r>
              <a:rPr lang="en-US" altLang="zh-CN" dirty="0" err="1">
                <a:latin typeface="+mj-ea"/>
                <a:ea typeface="+mj-ea"/>
              </a:rPr>
              <a:t>bindmount</a:t>
            </a:r>
            <a:r>
              <a:rPr lang="zh-CN" altLang="en-US" dirty="0">
                <a:latin typeface="+mj-ea"/>
                <a:ea typeface="+mj-ea"/>
              </a:rPr>
              <a:t>为</a:t>
            </a:r>
            <a:r>
              <a:rPr lang="en-US" altLang="zh-CN" dirty="0">
                <a:latin typeface="+mj-ea"/>
                <a:ea typeface="+mj-ea"/>
              </a:rPr>
              <a:t>true</a:t>
            </a:r>
            <a:r>
              <a:rPr lang="zh-CN" altLang="en-US" dirty="0">
                <a:latin typeface="+mj-ea"/>
                <a:ea typeface="+mj-ea"/>
              </a:rPr>
              <a:t>时，</a:t>
            </a:r>
            <a:r>
              <a:rPr lang="en-US" altLang="zh-CN" dirty="0" err="1">
                <a:latin typeface="+mj-ea"/>
                <a:ea typeface="+mj-ea"/>
              </a:rPr>
              <a:t>config</a:t>
            </a:r>
            <a:r>
              <a:rPr lang="en-US" altLang="zh-CN" dirty="0">
                <a:latin typeface="+mj-ea"/>
                <a:ea typeface="+mj-ea"/>
              </a:rPr>
              <a:t> path</a:t>
            </a:r>
            <a:r>
              <a:rPr lang="zh-CN" altLang="en-US" dirty="0">
                <a:latin typeface="+mj-ea"/>
                <a:ea typeface="+mj-ea"/>
              </a:rPr>
              <a:t>无法清除的</a:t>
            </a:r>
            <a:r>
              <a:rPr lang="zh-CN" altLang="en-US" dirty="0" smtClean="0">
                <a:latin typeface="+mj-ea"/>
                <a:ea typeface="+mj-ea"/>
              </a:rPr>
              <a:t>问题</a:t>
            </a:r>
            <a:endParaRPr lang="en-US" altLang="zh-CN" dirty="0" smtClean="0"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+mj-ea"/>
                <a:ea typeface="+mj-ea"/>
              </a:rPr>
              <a:t>修复</a:t>
            </a:r>
            <a:r>
              <a:rPr lang="en-US" altLang="zh-CN" dirty="0">
                <a:latin typeface="+mj-ea"/>
                <a:ea typeface="+mj-ea"/>
              </a:rPr>
              <a:t>Docker</a:t>
            </a:r>
            <a:r>
              <a:rPr lang="zh-CN" altLang="en-US" dirty="0">
                <a:latin typeface="+mj-ea"/>
                <a:ea typeface="+mj-ea"/>
              </a:rPr>
              <a:t>非</a:t>
            </a:r>
            <a:r>
              <a:rPr lang="en-US" altLang="zh-CN" dirty="0">
                <a:latin typeface="+mj-ea"/>
                <a:ea typeface="+mj-ea"/>
              </a:rPr>
              <a:t>0</a:t>
            </a:r>
            <a:r>
              <a:rPr lang="zh-CN" altLang="en-US" dirty="0">
                <a:latin typeface="+mj-ea"/>
                <a:ea typeface="+mj-ea"/>
              </a:rPr>
              <a:t>退出时</a:t>
            </a:r>
            <a:r>
              <a:rPr lang="en-US" altLang="zh-CN" dirty="0" err="1">
                <a:latin typeface="+mj-ea"/>
                <a:ea typeface="+mj-ea"/>
              </a:rPr>
              <a:t>rm</a:t>
            </a:r>
            <a:r>
              <a:rPr lang="zh-CN" altLang="en-US" dirty="0">
                <a:latin typeface="+mj-ea"/>
                <a:ea typeface="+mj-ea"/>
              </a:rPr>
              <a:t>不生效的</a:t>
            </a:r>
            <a:r>
              <a:rPr lang="zh-CN" altLang="en-US" dirty="0" smtClean="0">
                <a:latin typeface="+mj-ea"/>
                <a:ea typeface="+mj-ea"/>
              </a:rPr>
              <a:t>问题</a:t>
            </a:r>
            <a:endParaRPr lang="en-US" altLang="zh-CN" dirty="0" smtClean="0"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+mj-ea"/>
                <a:ea typeface="+mj-ea"/>
              </a:rPr>
              <a:t>退避</a:t>
            </a:r>
            <a:r>
              <a:rPr lang="en-US" altLang="zh-CN" dirty="0" smtClean="0">
                <a:latin typeface="+mj-ea"/>
                <a:ea typeface="+mj-ea"/>
              </a:rPr>
              <a:t>Address </a:t>
            </a:r>
            <a:r>
              <a:rPr lang="en-US" altLang="zh-CN" dirty="0">
                <a:latin typeface="+mj-ea"/>
                <a:ea typeface="+mj-ea"/>
              </a:rPr>
              <a:t>on use</a:t>
            </a:r>
            <a:r>
              <a:rPr lang="zh-CN" altLang="en-US" dirty="0">
                <a:latin typeface="+mj-ea"/>
                <a:ea typeface="+mj-ea"/>
              </a:rPr>
              <a:t>失败的</a:t>
            </a:r>
            <a:r>
              <a:rPr lang="zh-CN" altLang="en-US" dirty="0" smtClean="0">
                <a:latin typeface="+mj-ea"/>
                <a:ea typeface="+mj-ea"/>
              </a:rPr>
              <a:t>问题</a:t>
            </a:r>
            <a:endParaRPr lang="en-US" altLang="zh-CN" dirty="0" smtClean="0">
              <a:latin typeface="+mj-ea"/>
              <a:ea typeface="+mj-ea"/>
            </a:endParaRPr>
          </a:p>
          <a:p>
            <a:pPr lvl="1"/>
            <a:endParaRPr lang="en-US" altLang="zh-CN" dirty="0">
              <a:latin typeface="+mj-ea"/>
              <a:ea typeface="+mj-ea"/>
            </a:endParaRP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77C5"/>
              </a:buClr>
              <a:buFont typeface="Wingdings" panose="05000000000000000000" pitchFamily="2" charset="2"/>
              <a:buChar char="l"/>
            </a:pPr>
            <a:r>
              <a:rPr lang="zh-CN" altLang="en-US" sz="21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新增功能：</a:t>
            </a:r>
            <a:endParaRPr lang="en-US" altLang="zh-CN" sz="21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+mj-ea"/>
                <a:ea typeface="+mj-ea"/>
              </a:rPr>
              <a:t>解决</a:t>
            </a:r>
            <a:r>
              <a:rPr lang="zh-CN" altLang="en-US" dirty="0">
                <a:latin typeface="+mj-ea"/>
                <a:ea typeface="+mj-ea"/>
              </a:rPr>
              <a:t>本地完成</a:t>
            </a:r>
            <a:r>
              <a:rPr lang="en-US" altLang="zh-CN" dirty="0">
                <a:latin typeface="+mj-ea"/>
                <a:ea typeface="+mj-ea"/>
              </a:rPr>
              <a:t>container</a:t>
            </a:r>
            <a:r>
              <a:rPr lang="zh-CN" altLang="en-US" dirty="0">
                <a:latin typeface="+mj-ea"/>
                <a:ea typeface="+mj-ea"/>
              </a:rPr>
              <a:t>的</a:t>
            </a:r>
            <a:r>
              <a:rPr lang="en-US" altLang="zh-CN" dirty="0">
                <a:latin typeface="+mj-ea"/>
                <a:ea typeface="+mj-ea"/>
              </a:rPr>
              <a:t>image</a:t>
            </a:r>
            <a:r>
              <a:rPr lang="zh-CN" altLang="en-US" dirty="0">
                <a:latin typeface="+mj-ea"/>
                <a:ea typeface="+mj-ea"/>
              </a:rPr>
              <a:t>清理问题</a:t>
            </a:r>
            <a:endParaRPr lang="en-US" altLang="zh-CN" dirty="0">
              <a:latin typeface="+mj-ea"/>
              <a:ea typeface="+mj-ea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zh-CN" dirty="0">
                <a:latin typeface="+mj-ea"/>
                <a:ea typeface="+mj-ea"/>
              </a:rPr>
              <a:t>支持环境变量的传递</a:t>
            </a:r>
            <a:r>
              <a:rPr lang="zh-CN" altLang="zh-CN" dirty="0" smtClean="0">
                <a:latin typeface="+mj-ea"/>
                <a:ea typeface="+mj-ea"/>
              </a:rPr>
              <a:t>：</a:t>
            </a:r>
            <a:endParaRPr lang="en-US" altLang="zh-CN" dirty="0" smtClean="0">
              <a:latin typeface="+mj-ea"/>
              <a:ea typeface="+mj-ea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+mj-ea"/>
                <a:ea typeface="+mj-ea"/>
              </a:rPr>
              <a:t>   GAIA_HOST_IP</a:t>
            </a:r>
            <a:r>
              <a:rPr lang="zh-CN" altLang="en-US" dirty="0">
                <a:latin typeface="+mj-ea"/>
                <a:ea typeface="+mj-ea"/>
              </a:rPr>
              <a:t>：主机</a:t>
            </a:r>
            <a:r>
              <a:rPr lang="en-US" altLang="zh-CN" dirty="0" err="1">
                <a:latin typeface="+mj-ea"/>
                <a:ea typeface="+mj-ea"/>
              </a:rPr>
              <a:t>ip</a:t>
            </a:r>
            <a:endParaRPr lang="en-US" altLang="zh-CN" dirty="0">
              <a:latin typeface="+mj-ea"/>
              <a:ea typeface="+mj-ea"/>
            </a:endParaRPr>
          </a:p>
          <a:p>
            <a:pPr lvl="2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+mj-ea"/>
                <a:ea typeface="+mj-ea"/>
              </a:rPr>
              <a:t>GAIA_INSTANCE_ID</a:t>
            </a:r>
            <a:r>
              <a:rPr lang="zh-CN" altLang="en-US" dirty="0">
                <a:latin typeface="+mj-ea"/>
                <a:ea typeface="+mj-ea"/>
              </a:rPr>
              <a:t>：实例</a:t>
            </a:r>
            <a:r>
              <a:rPr lang="en-US" altLang="zh-CN" dirty="0">
                <a:latin typeface="+mj-ea"/>
                <a:ea typeface="+mj-ea"/>
              </a:rPr>
              <a:t>id</a:t>
            </a:r>
          </a:p>
          <a:p>
            <a:pPr lvl="2" indent="304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+mj-ea"/>
                <a:ea typeface="+mj-ea"/>
              </a:rPr>
              <a:t>GAIA_PORT_MAPPING</a:t>
            </a:r>
            <a:r>
              <a:rPr lang="zh-CN" altLang="en-US" dirty="0">
                <a:latin typeface="+mj-ea"/>
                <a:ea typeface="+mj-ea"/>
              </a:rPr>
              <a:t>：虚拟端口</a:t>
            </a:r>
            <a:r>
              <a:rPr lang="zh-CN" altLang="en-US" dirty="0" smtClean="0">
                <a:latin typeface="+mj-ea"/>
                <a:ea typeface="+mj-ea"/>
              </a:rPr>
              <a:t>映射</a:t>
            </a:r>
            <a:endParaRPr lang="en-US" altLang="zh-CN" dirty="0">
              <a:latin typeface="+mj-ea"/>
              <a:ea typeface="+mj-ea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+mj-ea"/>
              </a:rPr>
              <a:t>资源管理方面的优化</a:t>
            </a:r>
            <a:endParaRPr lang="en-US" altLang="zh-CN" dirty="0" smtClean="0">
              <a:latin typeface="+mj-ea"/>
            </a:endParaRPr>
          </a:p>
          <a:p>
            <a:pPr lvl="2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+mj-ea"/>
              <a:ea typeface="+mj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8650" y="372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8650" y="390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748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4338" y="692150"/>
            <a:ext cx="83534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normAutofit fontScale="90000"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资源管理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内存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7150" y="1433054"/>
            <a:ext cx="7286716" cy="145951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2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3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3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ounded Rectangle 31"/>
          <p:cNvSpPr/>
          <p:nvPr/>
        </p:nvSpPr>
        <p:spPr>
          <a:xfrm>
            <a:off x="173196" y="3879379"/>
            <a:ext cx="5867390" cy="21873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Softlimit</a:t>
            </a:r>
          </a:p>
          <a:p>
            <a:pPr algn="ctr"/>
            <a:endParaRPr lang="en-US" altLang="zh-CN" b="1" dirty="0" smtClean="0"/>
          </a:p>
          <a:p>
            <a:pPr algn="ctr"/>
            <a:endParaRPr lang="en-US" altLang="zh-CN" b="1" dirty="0" smtClean="0"/>
          </a:p>
          <a:p>
            <a:pPr algn="ctr"/>
            <a:endParaRPr lang="en-US" altLang="zh-CN" b="1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</p:txBody>
      </p:sp>
      <p:cxnSp>
        <p:nvCxnSpPr>
          <p:cNvPr id="5" name="Straight Connector 33"/>
          <p:cNvCxnSpPr/>
          <p:nvPr/>
        </p:nvCxnSpPr>
        <p:spPr>
          <a:xfrm>
            <a:off x="6211837" y="1268413"/>
            <a:ext cx="36556" cy="51847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4"/>
          <p:cNvCxnSpPr>
            <a:stCxn id="11" idx="2"/>
            <a:endCxn id="12" idx="0"/>
          </p:cNvCxnSpPr>
          <p:nvPr/>
        </p:nvCxnSpPr>
        <p:spPr>
          <a:xfrm flipH="1">
            <a:off x="1011387" y="3164802"/>
            <a:ext cx="1634847" cy="12661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5"/>
          <p:cNvCxnSpPr>
            <a:stCxn id="11" idx="2"/>
            <a:endCxn id="17" idx="0"/>
          </p:cNvCxnSpPr>
          <p:nvPr/>
        </p:nvCxnSpPr>
        <p:spPr>
          <a:xfrm flipH="1">
            <a:off x="2646222" y="3164802"/>
            <a:ext cx="12" cy="12661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36"/>
          <p:cNvCxnSpPr>
            <a:stCxn id="11" idx="2"/>
          </p:cNvCxnSpPr>
          <p:nvPr/>
        </p:nvCxnSpPr>
        <p:spPr>
          <a:xfrm>
            <a:off x="2646234" y="3164802"/>
            <a:ext cx="2535369" cy="13797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45382" y="1335323"/>
            <a:ext cx="2798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EMC——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0" lvl="1" indent="0"/>
            <a:r>
              <a:rPr lang="en-US" altLang="zh-CN" sz="1600" dirty="0" smtClean="0"/>
              <a:t>Elastic Memory Control</a:t>
            </a:r>
          </a:p>
          <a:p>
            <a:pPr marL="0" lvl="1" indent="0"/>
            <a:r>
              <a:rPr lang="zh-CN" altLang="en-US" sz="1600" dirty="0" smtClean="0"/>
              <a:t>（弹性内存控制）</a:t>
            </a:r>
            <a:endParaRPr lang="en-US" altLang="zh-CN" sz="1600" dirty="0" smtClean="0"/>
          </a:p>
          <a:p>
            <a:pPr marL="0" lvl="1" indent="0"/>
            <a:endParaRPr lang="en-US" altLang="zh-CN" sz="1600" dirty="0" smtClean="0">
              <a:solidFill>
                <a:srgbClr val="FF0000"/>
              </a:solidFill>
            </a:endParaRPr>
          </a:p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</a:rPr>
              <a:t>）不会触发系统</a:t>
            </a:r>
            <a:r>
              <a:rPr lang="en-US" altLang="zh-CN" sz="1600" dirty="0" smtClean="0">
                <a:solidFill>
                  <a:srgbClr val="FF0000"/>
                </a:solidFill>
              </a:rPr>
              <a:t>oom kill</a:t>
            </a:r>
            <a:r>
              <a:rPr lang="zh-CN" altLang="en-US" sz="1600" dirty="0" smtClean="0"/>
              <a:t>：使用了</a:t>
            </a:r>
            <a:r>
              <a:rPr lang="en-US" altLang="zh-CN" sz="1600" dirty="0" smtClean="0"/>
              <a:t>container</a:t>
            </a:r>
            <a:r>
              <a:rPr lang="zh-CN" altLang="en-US" sz="1600" dirty="0" smtClean="0"/>
              <a:t>机制，且</a:t>
            </a:r>
            <a:r>
              <a:rPr lang="en-US" altLang="zh-CN" sz="1600" dirty="0" smtClean="0"/>
              <a:t>task_cgroup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hardlimit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lvl="1" indent="0"/>
            <a:endParaRPr lang="en-US" altLang="zh-CN" sz="1600" dirty="0"/>
          </a:p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</a:rPr>
              <a:t>）可以容纳更多</a:t>
            </a:r>
            <a:r>
              <a:rPr lang="en-US" altLang="zh-CN" sz="1600" dirty="0" smtClean="0">
                <a:solidFill>
                  <a:srgbClr val="FF0000"/>
                </a:solidFill>
              </a:rPr>
              <a:t>container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  <a:p>
            <a:pPr marL="0" lvl="1" indent="0"/>
            <a:r>
              <a:rPr lang="zh-CN" altLang="en-US" sz="1600" dirty="0" smtClean="0"/>
              <a:t>可按照平均值分配</a:t>
            </a:r>
            <a:r>
              <a:rPr lang="en-US" altLang="zh-CN" sz="1600" dirty="0" smtClean="0"/>
              <a:t>container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0" lvl="1" indent="0"/>
            <a:endParaRPr lang="en-US" altLang="zh-CN" sz="1600" dirty="0"/>
          </a:p>
          <a:p>
            <a:pPr marL="0" lvl="1"/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</a:rPr>
              <a:t>） 作业失败率大大降低：</a:t>
            </a:r>
            <a:r>
              <a:rPr lang="en-US" altLang="zh-CN" sz="1600" dirty="0"/>
              <a:t>container</a:t>
            </a:r>
            <a:r>
              <a:rPr lang="zh-CN" altLang="en-US" sz="1600" dirty="0"/>
              <a:t>之间是</a:t>
            </a:r>
            <a:r>
              <a:rPr lang="en-US" altLang="zh-CN" sz="1600" dirty="0"/>
              <a:t>softlimit</a:t>
            </a:r>
            <a:r>
              <a:rPr lang="zh-CN" altLang="en-US" sz="1600" dirty="0"/>
              <a:t>机制</a:t>
            </a:r>
            <a:r>
              <a:rPr lang="zh-CN" altLang="en-US" sz="1600" dirty="0" smtClean="0"/>
              <a:t>。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marL="0" lvl="1" indent="0"/>
            <a:endParaRPr lang="en-US" altLang="zh-CN" sz="1600" dirty="0"/>
          </a:p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4</a:t>
            </a:r>
            <a:r>
              <a:rPr lang="zh-CN" altLang="en-US" sz="1600" dirty="0" smtClean="0">
                <a:solidFill>
                  <a:srgbClr val="FF0000"/>
                </a:solidFill>
              </a:rPr>
              <a:t>） 对用户资源评估能力要求降低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38"/>
          <p:cNvSpPr/>
          <p:nvPr/>
        </p:nvSpPr>
        <p:spPr>
          <a:xfrm>
            <a:off x="131628" y="1436589"/>
            <a:ext cx="5908958" cy="433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/cgroups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Rounded Rectangle 39"/>
          <p:cNvSpPr/>
          <p:nvPr/>
        </p:nvSpPr>
        <p:spPr>
          <a:xfrm>
            <a:off x="1537872" y="2596766"/>
            <a:ext cx="2216724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task_cgroups</a:t>
            </a:r>
          </a:p>
        </p:txBody>
      </p:sp>
      <p:sp>
        <p:nvSpPr>
          <p:cNvPr id="12" name="Flowchart: Punched Tape 40"/>
          <p:cNvSpPr/>
          <p:nvPr/>
        </p:nvSpPr>
        <p:spPr>
          <a:xfrm>
            <a:off x="339442" y="4386619"/>
            <a:ext cx="1343889" cy="44334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dirty="0" smtClean="0"/>
              <a:t>group 1</a:t>
            </a:r>
            <a:endParaRPr lang="zh-CN" altLang="en-US" dirty="0"/>
          </a:p>
        </p:txBody>
      </p:sp>
      <p:sp>
        <p:nvSpPr>
          <p:cNvPr id="13" name="Rounded Rectangle 41"/>
          <p:cNvSpPr/>
          <p:nvPr/>
        </p:nvSpPr>
        <p:spPr>
          <a:xfrm>
            <a:off x="242460" y="5342602"/>
            <a:ext cx="1537854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</a:t>
            </a:r>
            <a:r>
              <a:rPr lang="en-US" altLang="zh-CN" b="1" dirty="0" smtClean="0"/>
              <a:t>ontainer 1</a:t>
            </a:r>
          </a:p>
        </p:txBody>
      </p:sp>
      <p:sp>
        <p:nvSpPr>
          <p:cNvPr id="14" name="Rounded Rectangle 42"/>
          <p:cNvSpPr/>
          <p:nvPr/>
        </p:nvSpPr>
        <p:spPr>
          <a:xfrm>
            <a:off x="1877295" y="5342602"/>
            <a:ext cx="1537854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</a:t>
            </a:r>
            <a:r>
              <a:rPr lang="en-US" altLang="zh-CN" b="1" dirty="0" smtClean="0"/>
              <a:t>ontainer 2</a:t>
            </a:r>
          </a:p>
        </p:txBody>
      </p:sp>
      <p:sp>
        <p:nvSpPr>
          <p:cNvPr id="15" name="Rounded Rectangle 43"/>
          <p:cNvSpPr/>
          <p:nvPr/>
        </p:nvSpPr>
        <p:spPr>
          <a:xfrm>
            <a:off x="4412676" y="5342603"/>
            <a:ext cx="1537854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</a:t>
            </a:r>
            <a:r>
              <a:rPr lang="en-US" altLang="zh-CN" b="1" dirty="0" smtClean="0"/>
              <a:t>ontainer n</a:t>
            </a:r>
          </a:p>
        </p:txBody>
      </p:sp>
      <p:sp>
        <p:nvSpPr>
          <p:cNvPr id="16" name="Rounded Rectangle 44"/>
          <p:cNvSpPr/>
          <p:nvPr/>
        </p:nvSpPr>
        <p:spPr>
          <a:xfrm>
            <a:off x="3529446" y="5342602"/>
            <a:ext cx="768927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…</a:t>
            </a:r>
          </a:p>
        </p:txBody>
      </p:sp>
      <p:sp>
        <p:nvSpPr>
          <p:cNvPr id="17" name="Flowchart: Punched Tape 45"/>
          <p:cNvSpPr/>
          <p:nvPr/>
        </p:nvSpPr>
        <p:spPr>
          <a:xfrm>
            <a:off x="1974277" y="4386613"/>
            <a:ext cx="1343889" cy="44334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dirty="0" smtClean="0"/>
              <a:t>group 1</a:t>
            </a:r>
            <a:endParaRPr lang="zh-CN" altLang="en-US" dirty="0"/>
          </a:p>
        </p:txBody>
      </p:sp>
      <p:sp>
        <p:nvSpPr>
          <p:cNvPr id="18" name="Flowchart: Punched Tape 46"/>
          <p:cNvSpPr/>
          <p:nvPr/>
        </p:nvSpPr>
        <p:spPr>
          <a:xfrm>
            <a:off x="4509658" y="4389388"/>
            <a:ext cx="1343889" cy="44334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dirty="0" smtClean="0"/>
              <a:t>group 1</a:t>
            </a:r>
            <a:endParaRPr lang="zh-CN" altLang="en-US" dirty="0"/>
          </a:p>
        </p:txBody>
      </p:sp>
      <p:cxnSp>
        <p:nvCxnSpPr>
          <p:cNvPr id="19" name="Straight Arrow Connector 47"/>
          <p:cNvCxnSpPr>
            <a:stCxn id="13" idx="0"/>
            <a:endCxn id="12" idx="2"/>
          </p:cNvCxnSpPr>
          <p:nvPr/>
        </p:nvCxnSpPr>
        <p:spPr>
          <a:xfrm flipV="1">
            <a:off x="1011387" y="4785630"/>
            <a:ext cx="0" cy="5569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0660" y="4882615"/>
            <a:ext cx="9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attach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60075" y="4882609"/>
            <a:ext cx="9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attach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2" y="4926943"/>
            <a:ext cx="9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attach</a:t>
            </a:r>
            <a:endParaRPr lang="zh-CN" altLang="en-US" dirty="0"/>
          </a:p>
        </p:txBody>
      </p:sp>
      <p:cxnSp>
        <p:nvCxnSpPr>
          <p:cNvPr id="23" name="Straight Arrow Connector 51"/>
          <p:cNvCxnSpPr>
            <a:stCxn id="14" idx="0"/>
            <a:endCxn id="17" idx="2"/>
          </p:cNvCxnSpPr>
          <p:nvPr/>
        </p:nvCxnSpPr>
        <p:spPr>
          <a:xfrm flipV="1">
            <a:off x="2646222" y="4785624"/>
            <a:ext cx="0" cy="5569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2"/>
          <p:cNvCxnSpPr>
            <a:stCxn id="15" idx="0"/>
            <a:endCxn id="18" idx="2"/>
          </p:cNvCxnSpPr>
          <p:nvPr/>
        </p:nvCxnSpPr>
        <p:spPr>
          <a:xfrm flipV="1">
            <a:off x="5181603" y="4788399"/>
            <a:ext cx="0" cy="5542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unched Tape 53"/>
          <p:cNvSpPr/>
          <p:nvPr/>
        </p:nvSpPr>
        <p:spPr>
          <a:xfrm>
            <a:off x="3491351" y="4397705"/>
            <a:ext cx="865905" cy="44334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……</a:t>
            </a:r>
            <a:endParaRPr lang="zh-CN" altLang="en-US" b="1" dirty="0"/>
          </a:p>
        </p:txBody>
      </p:sp>
      <p:sp>
        <p:nvSpPr>
          <p:cNvPr id="26" name="Rectangle 54"/>
          <p:cNvSpPr/>
          <p:nvPr/>
        </p:nvSpPr>
        <p:spPr>
          <a:xfrm>
            <a:off x="4520043" y="2634009"/>
            <a:ext cx="1697177" cy="3974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callBackFunc</a:t>
            </a:r>
            <a:endParaRPr lang="zh-CN" altLang="en-US" b="1" dirty="0"/>
          </a:p>
        </p:txBody>
      </p:sp>
      <p:sp>
        <p:nvSpPr>
          <p:cNvPr id="27" name="Right Arrow 55"/>
          <p:cNvSpPr/>
          <p:nvPr/>
        </p:nvSpPr>
        <p:spPr>
          <a:xfrm>
            <a:off x="3754597" y="2780302"/>
            <a:ext cx="779302" cy="20096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8" name="Down Arrow 56"/>
          <p:cNvSpPr/>
          <p:nvPr/>
        </p:nvSpPr>
        <p:spPr>
          <a:xfrm>
            <a:off x="2538863" y="1870360"/>
            <a:ext cx="214742" cy="72640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Straight Arrow Connector 57"/>
          <p:cNvCxnSpPr>
            <a:stCxn id="26" idx="2"/>
            <a:endCxn id="12" idx="0"/>
          </p:cNvCxnSpPr>
          <p:nvPr/>
        </p:nvCxnSpPr>
        <p:spPr>
          <a:xfrm flipH="1">
            <a:off x="1011387" y="3031472"/>
            <a:ext cx="4357245" cy="139948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8"/>
          <p:cNvCxnSpPr>
            <a:stCxn id="26" idx="2"/>
            <a:endCxn id="17" idx="0"/>
          </p:cNvCxnSpPr>
          <p:nvPr/>
        </p:nvCxnSpPr>
        <p:spPr>
          <a:xfrm flipH="1">
            <a:off x="2646222" y="3031472"/>
            <a:ext cx="2722410" cy="139947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59"/>
          <p:cNvCxnSpPr>
            <a:stCxn id="26" idx="2"/>
            <a:endCxn id="18" idx="0"/>
          </p:cNvCxnSpPr>
          <p:nvPr/>
        </p:nvCxnSpPr>
        <p:spPr>
          <a:xfrm flipH="1">
            <a:off x="5181603" y="3031472"/>
            <a:ext cx="187029" cy="1402251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60"/>
          <p:cNvSpPr/>
          <p:nvPr/>
        </p:nvSpPr>
        <p:spPr>
          <a:xfrm>
            <a:off x="131628" y="2227307"/>
            <a:ext cx="1357756" cy="42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nm_cgroup</a:t>
            </a:r>
          </a:p>
        </p:txBody>
      </p:sp>
      <p:sp>
        <p:nvSpPr>
          <p:cNvPr id="33" name="Rounded Rectangle 61"/>
          <p:cNvSpPr/>
          <p:nvPr/>
        </p:nvSpPr>
        <p:spPr>
          <a:xfrm>
            <a:off x="131628" y="2692773"/>
            <a:ext cx="1357756" cy="42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/>
              <a:t>dn</a:t>
            </a:r>
            <a:r>
              <a:rPr lang="en-US" altLang="zh-CN" sz="1400" b="1" dirty="0" smtClean="0"/>
              <a:t>_cgroup</a:t>
            </a:r>
          </a:p>
        </p:txBody>
      </p:sp>
      <p:sp>
        <p:nvSpPr>
          <p:cNvPr id="34" name="Rounded Rectangle 62"/>
          <p:cNvSpPr/>
          <p:nvPr/>
        </p:nvSpPr>
        <p:spPr>
          <a:xfrm>
            <a:off x="131628" y="3171558"/>
            <a:ext cx="1357756" cy="42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sys_cgroup</a:t>
            </a:r>
          </a:p>
        </p:txBody>
      </p:sp>
      <p:sp>
        <p:nvSpPr>
          <p:cNvPr id="35" name="Trapezoid 63"/>
          <p:cNvSpPr/>
          <p:nvPr/>
        </p:nvSpPr>
        <p:spPr>
          <a:xfrm>
            <a:off x="3737268" y="3224317"/>
            <a:ext cx="2303318" cy="498763"/>
          </a:xfrm>
          <a:prstGeom prst="trapezoid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22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Gaia kill policy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6" name="Trapezoid 64"/>
          <p:cNvSpPr/>
          <p:nvPr/>
        </p:nvSpPr>
        <p:spPr>
          <a:xfrm>
            <a:off x="1745673" y="1996683"/>
            <a:ext cx="1891146" cy="369332"/>
          </a:xfrm>
          <a:prstGeom prst="trapezoi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hardlimit</a:t>
            </a:r>
            <a:endParaRPr lang="zh-CN" altLang="en-US" b="1" dirty="0"/>
          </a:p>
        </p:txBody>
      </p:sp>
      <p:pic>
        <p:nvPicPr>
          <p:cNvPr id="37" name="Picture 7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5" y="6161288"/>
            <a:ext cx="2676525" cy="2571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8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4338" y="692150"/>
            <a:ext cx="83534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normAutofit fontScale="90000"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资源管理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——CPU</a:t>
            </a: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7150" y="1433054"/>
            <a:ext cx="7286716" cy="145951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2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3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3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ounded Rectangle 31"/>
          <p:cNvSpPr/>
          <p:nvPr/>
        </p:nvSpPr>
        <p:spPr>
          <a:xfrm>
            <a:off x="173196" y="3407928"/>
            <a:ext cx="5867390" cy="13953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task_cgroups</a:t>
            </a:r>
            <a:endParaRPr lang="en-US" altLang="zh-CN" b="1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</p:txBody>
      </p:sp>
      <p:cxnSp>
        <p:nvCxnSpPr>
          <p:cNvPr id="5" name="Straight Connector 33"/>
          <p:cNvCxnSpPr/>
          <p:nvPr/>
        </p:nvCxnSpPr>
        <p:spPr>
          <a:xfrm>
            <a:off x="6211837" y="1268413"/>
            <a:ext cx="36556" cy="51847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9"/>
          <p:cNvSpPr/>
          <p:nvPr/>
        </p:nvSpPr>
        <p:spPr>
          <a:xfrm>
            <a:off x="1391445" y="1849063"/>
            <a:ext cx="3155155" cy="128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b="1" dirty="0" smtClean="0"/>
              <a:t>Root</a:t>
            </a:r>
          </a:p>
          <a:p>
            <a:pPr algn="r"/>
            <a:r>
              <a:rPr lang="en-US" altLang="zh-CN" b="1" dirty="0" smtClean="0"/>
              <a:t>(1024)</a:t>
            </a:r>
          </a:p>
        </p:txBody>
      </p:sp>
      <p:sp>
        <p:nvSpPr>
          <p:cNvPr id="7" name="Rounded Rectangle 41"/>
          <p:cNvSpPr/>
          <p:nvPr/>
        </p:nvSpPr>
        <p:spPr>
          <a:xfrm>
            <a:off x="242460" y="4079140"/>
            <a:ext cx="1537854" cy="5680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</a:t>
            </a:r>
            <a:r>
              <a:rPr lang="en-US" altLang="zh-CN" b="1" dirty="0" smtClean="0"/>
              <a:t>ontainer 1</a:t>
            </a:r>
          </a:p>
          <a:p>
            <a:pPr algn="ctr"/>
            <a:r>
              <a:rPr lang="zh-CN" altLang="en-US" b="1" dirty="0" smtClean="0"/>
              <a:t>（</a:t>
            </a:r>
            <a:r>
              <a:rPr lang="en-US" altLang="zh-CN" b="1" dirty="0" smtClean="0"/>
              <a:t>1024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</p:txBody>
      </p:sp>
      <p:sp>
        <p:nvSpPr>
          <p:cNvPr id="8" name="Rounded Rectangle 42"/>
          <p:cNvSpPr/>
          <p:nvPr/>
        </p:nvSpPr>
        <p:spPr>
          <a:xfrm>
            <a:off x="1877295" y="4079140"/>
            <a:ext cx="1537854" cy="5680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</a:t>
            </a:r>
            <a:r>
              <a:rPr lang="en-US" altLang="zh-CN" b="1" dirty="0" smtClean="0"/>
              <a:t>ontainer 2</a:t>
            </a:r>
          </a:p>
          <a:p>
            <a:pPr algn="ctr"/>
            <a:r>
              <a:rPr lang="zh-CN" altLang="en-US" b="1" dirty="0" smtClean="0"/>
              <a:t>（</a:t>
            </a:r>
            <a:r>
              <a:rPr lang="en-US" altLang="zh-CN" b="1" dirty="0" smtClean="0"/>
              <a:t>1024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</p:txBody>
      </p:sp>
      <p:sp>
        <p:nvSpPr>
          <p:cNvPr id="9" name="Rounded Rectangle 43"/>
          <p:cNvSpPr/>
          <p:nvPr/>
        </p:nvSpPr>
        <p:spPr>
          <a:xfrm>
            <a:off x="4412676" y="4079141"/>
            <a:ext cx="1537854" cy="5680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</a:t>
            </a:r>
            <a:r>
              <a:rPr lang="en-US" altLang="zh-CN" b="1" dirty="0" smtClean="0"/>
              <a:t>ontainer n</a:t>
            </a:r>
          </a:p>
          <a:p>
            <a:pPr algn="ctr"/>
            <a:r>
              <a:rPr lang="zh-CN" altLang="en-US" b="1" dirty="0" smtClean="0"/>
              <a:t>（</a:t>
            </a:r>
            <a:r>
              <a:rPr lang="en-US" altLang="zh-CN" b="1" dirty="0" smtClean="0"/>
              <a:t>1024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</p:txBody>
      </p:sp>
      <p:sp>
        <p:nvSpPr>
          <p:cNvPr id="10" name="Rounded Rectangle 44"/>
          <p:cNvSpPr/>
          <p:nvPr/>
        </p:nvSpPr>
        <p:spPr>
          <a:xfrm>
            <a:off x="3529446" y="4079140"/>
            <a:ext cx="768927" cy="5680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…</a:t>
            </a:r>
          </a:p>
        </p:txBody>
      </p:sp>
      <p:cxnSp>
        <p:nvCxnSpPr>
          <p:cNvPr id="11" name="Straight Arrow Connector 52"/>
          <p:cNvCxnSpPr>
            <a:endCxn id="7" idx="0"/>
          </p:cNvCxnSpPr>
          <p:nvPr/>
        </p:nvCxnSpPr>
        <p:spPr>
          <a:xfrm flipH="1">
            <a:off x="1011387" y="3130826"/>
            <a:ext cx="2902522" cy="948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65"/>
          <p:cNvSpPr/>
          <p:nvPr/>
        </p:nvSpPr>
        <p:spPr>
          <a:xfrm>
            <a:off x="1556532" y="2044748"/>
            <a:ext cx="1858617" cy="847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 smtClean="0"/>
              <a:t>sshd</a:t>
            </a:r>
            <a:r>
              <a:rPr lang="zh-CN" altLang="en-US" sz="1200" dirty="0" smtClean="0"/>
              <a:t>、</a:t>
            </a:r>
            <a:endParaRPr lang="en-US" altLang="zh-CN" sz="1200" dirty="0" smtClean="0"/>
          </a:p>
          <a:p>
            <a:r>
              <a:rPr lang="zh-CN" altLang="en-US" sz="1200" dirty="0" smtClean="0"/>
              <a:t>网管</a:t>
            </a:r>
            <a:r>
              <a:rPr lang="en-US" altLang="zh-CN" sz="1200" dirty="0" smtClean="0"/>
              <a:t>agent</a:t>
            </a:r>
            <a:r>
              <a:rPr lang="zh-CN" altLang="en-US" sz="1200" dirty="0" smtClean="0"/>
              <a:t>等系统进程</a:t>
            </a:r>
            <a:endParaRPr lang="en-US" altLang="zh-CN" sz="1200" dirty="0" smtClean="0"/>
          </a:p>
          <a:p>
            <a:r>
              <a:rPr lang="en-US" altLang="zh-CN" sz="1200" dirty="0" smtClean="0"/>
              <a:t>+ NM </a:t>
            </a:r>
            <a:r>
              <a:rPr lang="zh-CN" altLang="en-US" sz="1200" dirty="0" smtClean="0"/>
              <a:t>进程</a:t>
            </a:r>
            <a:endParaRPr lang="en-US" altLang="zh-CN" sz="1200" dirty="0" smtClean="0"/>
          </a:p>
          <a:p>
            <a:r>
              <a:rPr lang="en-US" altLang="zh-CN" sz="1200" dirty="0" smtClean="0"/>
              <a:t>+DataNode</a:t>
            </a:r>
            <a:r>
              <a:rPr lang="zh-CN" altLang="en-US" sz="1200" dirty="0" smtClean="0"/>
              <a:t>进程</a:t>
            </a:r>
            <a:endParaRPr lang="en-US" altLang="zh-CN" sz="1200" dirty="0" smtClean="0"/>
          </a:p>
        </p:txBody>
      </p:sp>
      <p:cxnSp>
        <p:nvCxnSpPr>
          <p:cNvPr id="13" name="Straight Arrow Connector 66"/>
          <p:cNvCxnSpPr>
            <a:endCxn id="8" idx="0"/>
          </p:cNvCxnSpPr>
          <p:nvPr/>
        </p:nvCxnSpPr>
        <p:spPr>
          <a:xfrm flipH="1">
            <a:off x="2646222" y="3130826"/>
            <a:ext cx="1267687" cy="948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67"/>
          <p:cNvCxnSpPr>
            <a:endCxn id="10" idx="0"/>
          </p:cNvCxnSpPr>
          <p:nvPr/>
        </p:nvCxnSpPr>
        <p:spPr>
          <a:xfrm>
            <a:off x="3913910" y="3130826"/>
            <a:ext cx="0" cy="948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8"/>
          <p:cNvCxnSpPr>
            <a:endCxn id="9" idx="0"/>
          </p:cNvCxnSpPr>
          <p:nvPr/>
        </p:nvCxnSpPr>
        <p:spPr>
          <a:xfrm>
            <a:off x="3913910" y="3130826"/>
            <a:ext cx="1267693" cy="9483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45382" y="1335323"/>
            <a:ext cx="27986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endParaRPr lang="en-US" altLang="zh-CN" sz="1600" dirty="0" smtClean="0">
              <a:solidFill>
                <a:srgbClr val="FF0000"/>
              </a:solidFill>
            </a:endParaRPr>
          </a:p>
          <a:p>
            <a:pPr marL="0" lvl="1" indent="0"/>
            <a:r>
              <a:rPr lang="en-US" altLang="zh-CN" sz="1600" dirty="0" smtClean="0"/>
              <a:t>1</a:t>
            </a:r>
            <a:r>
              <a:rPr lang="zh-CN" altLang="en-US" sz="1600" dirty="0" smtClean="0"/>
              <a:t>）</a:t>
            </a:r>
            <a:r>
              <a:rPr lang="en-US" altLang="zh-CN" sz="1600" dirty="0" smtClean="0"/>
              <a:t>cpu share + cpuset</a:t>
            </a:r>
            <a:r>
              <a:rPr lang="zh-CN" altLang="en-US" sz="1600" dirty="0" smtClean="0"/>
              <a:t>结合的机制；</a:t>
            </a:r>
            <a:endParaRPr lang="en-US" altLang="zh-CN" sz="1600" dirty="0" smtClean="0"/>
          </a:p>
          <a:p>
            <a:pPr marL="0" lvl="1" indent="0"/>
            <a:endParaRPr lang="en-US" altLang="zh-CN" sz="1600" dirty="0"/>
          </a:p>
          <a:p>
            <a:pPr marL="0" lvl="1" indent="0"/>
            <a:r>
              <a:rPr lang="en-US" altLang="zh-CN" sz="1600" dirty="0" smtClean="0"/>
              <a:t>2</a:t>
            </a:r>
            <a:r>
              <a:rPr lang="zh-CN" altLang="en-US" sz="1600" dirty="0" smtClean="0"/>
              <a:t>）为系统进程留足资源；</a:t>
            </a:r>
            <a:endParaRPr lang="en-US" altLang="zh-CN" sz="1600" dirty="0" smtClean="0"/>
          </a:p>
          <a:p>
            <a:pPr marL="0" lvl="1" indent="0"/>
            <a:endParaRPr lang="en-US" altLang="zh-CN" sz="1600" dirty="0"/>
          </a:p>
          <a:p>
            <a:pPr marL="0" lvl="1"/>
            <a:r>
              <a:rPr lang="en-US" altLang="zh-CN" sz="1600" dirty="0" smtClean="0"/>
              <a:t>3</a:t>
            </a:r>
            <a:r>
              <a:rPr lang="zh-CN" altLang="en-US" sz="1600" dirty="0"/>
              <a:t>）将</a:t>
            </a:r>
            <a:r>
              <a:rPr lang="en-US" altLang="zh-CN" sz="1600" dirty="0"/>
              <a:t>NM</a:t>
            </a:r>
            <a:r>
              <a:rPr lang="zh-CN" altLang="en-US" sz="1600" dirty="0"/>
              <a:t>与</a:t>
            </a:r>
            <a:r>
              <a:rPr lang="en-US" altLang="zh-CN" sz="1600" dirty="0"/>
              <a:t>DataNode</a:t>
            </a:r>
            <a:r>
              <a:rPr lang="zh-CN" altLang="en-US" sz="1600" dirty="0"/>
              <a:t>进程纳入</a:t>
            </a:r>
            <a:r>
              <a:rPr lang="en-US" altLang="zh-CN" sz="1600" dirty="0"/>
              <a:t>container</a:t>
            </a:r>
            <a:r>
              <a:rPr lang="zh-CN" altLang="en-US" sz="1600" dirty="0"/>
              <a:t>管理；</a:t>
            </a:r>
            <a:endParaRPr lang="en-US" altLang="zh-CN" sz="1600" dirty="0"/>
          </a:p>
          <a:p>
            <a:pPr marL="0" lvl="1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Rounded Rectangle 73"/>
          <p:cNvSpPr/>
          <p:nvPr/>
        </p:nvSpPr>
        <p:spPr>
          <a:xfrm>
            <a:off x="242460" y="3471781"/>
            <a:ext cx="962887" cy="3890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DataNode</a:t>
            </a:r>
          </a:p>
          <a:p>
            <a:pPr algn="ctr"/>
            <a:r>
              <a:rPr lang="en-US" altLang="zh-CN" sz="1200" dirty="0" smtClean="0"/>
              <a:t>(1024 * 3)</a:t>
            </a:r>
          </a:p>
        </p:txBody>
      </p:sp>
      <p:sp>
        <p:nvSpPr>
          <p:cNvPr id="18" name="Rounded Rectangle 74"/>
          <p:cNvSpPr/>
          <p:nvPr/>
        </p:nvSpPr>
        <p:spPr>
          <a:xfrm>
            <a:off x="1395851" y="3471780"/>
            <a:ext cx="962887" cy="38901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NM</a:t>
            </a:r>
            <a:r>
              <a:rPr lang="zh-CN" altLang="en-US" sz="1200" dirty="0" smtClean="0"/>
              <a:t>进程</a:t>
            </a:r>
            <a:endParaRPr lang="en-US" altLang="zh-CN" sz="1200" dirty="0" smtClean="0"/>
          </a:p>
          <a:p>
            <a:pPr algn="ctr"/>
            <a:r>
              <a:rPr lang="en-US" altLang="zh-CN" sz="1200" dirty="0" smtClean="0"/>
              <a:t>(1024)</a:t>
            </a:r>
          </a:p>
        </p:txBody>
      </p:sp>
      <p:sp>
        <p:nvSpPr>
          <p:cNvPr id="19" name="Rounded Rectangle 75"/>
          <p:cNvSpPr/>
          <p:nvPr/>
        </p:nvSpPr>
        <p:spPr>
          <a:xfrm>
            <a:off x="1722191" y="2105498"/>
            <a:ext cx="1480914" cy="725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系统进程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24060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4338" y="692150"/>
            <a:ext cx="83534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normAutofit fontScale="90000"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资源管理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网络带宽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7150" y="1433054"/>
            <a:ext cx="7286716" cy="145951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2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3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7C5"/>
              </a:buClr>
              <a:buFont typeface="Wingdings" panose="05000000000000000000" pitchFamily="2" charset="2"/>
              <a:buChar char="l"/>
              <a:defRPr sz="135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Straight Connector 33"/>
          <p:cNvCxnSpPr/>
          <p:nvPr/>
        </p:nvCxnSpPr>
        <p:spPr>
          <a:xfrm>
            <a:off x="6211837" y="1268413"/>
            <a:ext cx="36556" cy="51847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45382" y="1335323"/>
            <a:ext cx="279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altLang="zh-CN" sz="1600" dirty="0"/>
              <a:t>1</a:t>
            </a:r>
            <a:r>
              <a:rPr lang="zh-CN" altLang="en-US" sz="1600" dirty="0"/>
              <a:t>）</a:t>
            </a:r>
            <a:r>
              <a:rPr lang="en-US" altLang="zh-CN" sz="1600" dirty="0"/>
              <a:t>TC+cgroups</a:t>
            </a:r>
            <a:r>
              <a:rPr lang="zh-CN" altLang="en-US" sz="1600" dirty="0"/>
              <a:t>相结合的方式控制。</a:t>
            </a:r>
            <a:endParaRPr lang="en-US" altLang="zh-CN" sz="1600" dirty="0"/>
          </a:p>
          <a:p>
            <a:pPr marL="0" lvl="1" indent="0"/>
            <a:endParaRPr lang="en-US" altLang="zh-CN" sz="1600" dirty="0"/>
          </a:p>
          <a:p>
            <a:pPr marL="0" lvl="1" indent="0"/>
            <a:r>
              <a:rPr lang="en-US" altLang="zh-CN" sz="1600" dirty="0"/>
              <a:t>2</a:t>
            </a:r>
            <a:r>
              <a:rPr lang="zh-CN" altLang="en-US" sz="1600" dirty="0"/>
              <a:t>） </a:t>
            </a:r>
            <a:r>
              <a:rPr lang="en-US" altLang="zh-CN" sz="1600" dirty="0"/>
              <a:t>container</a:t>
            </a:r>
            <a:r>
              <a:rPr lang="zh-CN" altLang="en-US" sz="1600" dirty="0"/>
              <a:t>之间的网络带宽可以相互</a:t>
            </a:r>
            <a:r>
              <a:rPr lang="en-US" altLang="zh-CN" sz="1600" dirty="0"/>
              <a:t>borrow</a:t>
            </a:r>
            <a:r>
              <a:rPr lang="zh-CN" altLang="en-US" sz="1600" dirty="0"/>
              <a:t>，可以充分利用网络资源。</a:t>
            </a:r>
            <a:endParaRPr lang="en-US" altLang="zh-CN" sz="1600" dirty="0"/>
          </a:p>
        </p:txBody>
      </p:sp>
      <p:sp>
        <p:nvSpPr>
          <p:cNvPr id="6" name="Rounded Rectangle 65"/>
          <p:cNvSpPr/>
          <p:nvPr/>
        </p:nvSpPr>
        <p:spPr>
          <a:xfrm>
            <a:off x="180125" y="2941202"/>
            <a:ext cx="5867390" cy="21873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endParaRPr lang="en-US" altLang="zh-CN" b="1" dirty="0" smtClean="0"/>
          </a:p>
          <a:p>
            <a:pPr algn="ctr"/>
            <a:endParaRPr lang="en-US" altLang="zh-CN" b="1" dirty="0" smtClean="0"/>
          </a:p>
          <a:p>
            <a:pPr algn="ctr"/>
            <a:endParaRPr lang="en-US" altLang="zh-CN" b="1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</p:txBody>
      </p:sp>
      <p:cxnSp>
        <p:nvCxnSpPr>
          <p:cNvPr id="7" name="Straight Arrow Connector 66"/>
          <p:cNvCxnSpPr>
            <a:stCxn id="8" idx="2"/>
            <a:endCxn id="9" idx="0"/>
          </p:cNvCxnSpPr>
          <p:nvPr/>
        </p:nvCxnSpPr>
        <p:spPr>
          <a:xfrm flipH="1">
            <a:off x="1012552" y="2132205"/>
            <a:ext cx="2131871" cy="13716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7"/>
          <p:cNvSpPr/>
          <p:nvPr/>
        </p:nvSpPr>
        <p:spPr>
          <a:xfrm>
            <a:off x="1010257" y="1547429"/>
            <a:ext cx="4268331" cy="58477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Root class</a:t>
            </a:r>
            <a:r>
              <a:rPr lang="zh-CN" altLang="en-US" b="1" dirty="0" smtClean="0">
                <a:solidFill>
                  <a:schemeClr val="bg1"/>
                </a:solidFill>
              </a:rPr>
              <a:t>（</a:t>
            </a:r>
            <a:r>
              <a:rPr lang="en-US" altLang="zh-CN" b="1" dirty="0" smtClean="0">
                <a:solidFill>
                  <a:schemeClr val="bg1"/>
                </a:solidFill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</a:rPr>
              <a:t>：）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Flowchart: Punched Tape 68"/>
          <p:cNvSpPr/>
          <p:nvPr/>
        </p:nvSpPr>
        <p:spPr>
          <a:xfrm>
            <a:off x="243625" y="3459528"/>
            <a:ext cx="1537853" cy="44334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child class  1</a:t>
            </a:r>
            <a:endParaRPr lang="zh-CN" altLang="en-US" dirty="0"/>
          </a:p>
        </p:txBody>
      </p:sp>
      <p:sp>
        <p:nvSpPr>
          <p:cNvPr id="10" name="Rounded Rectangle 69"/>
          <p:cNvSpPr/>
          <p:nvPr/>
        </p:nvSpPr>
        <p:spPr>
          <a:xfrm>
            <a:off x="1884224" y="4404425"/>
            <a:ext cx="1537854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</a:t>
            </a:r>
            <a:r>
              <a:rPr lang="en-US" altLang="zh-CN" b="1" dirty="0" smtClean="0"/>
              <a:t>ontainer 2</a:t>
            </a:r>
          </a:p>
        </p:txBody>
      </p:sp>
      <p:sp>
        <p:nvSpPr>
          <p:cNvPr id="11" name="Rounded Rectangle 70"/>
          <p:cNvSpPr/>
          <p:nvPr/>
        </p:nvSpPr>
        <p:spPr>
          <a:xfrm>
            <a:off x="3536375" y="4404425"/>
            <a:ext cx="768927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4" y="3944432"/>
            <a:ext cx="9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attach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8531" y="3988766"/>
            <a:ext cx="9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attach</a:t>
            </a:r>
            <a:endParaRPr lang="zh-CN" altLang="en-US" dirty="0"/>
          </a:p>
        </p:txBody>
      </p:sp>
      <p:cxnSp>
        <p:nvCxnSpPr>
          <p:cNvPr id="14" name="Straight Arrow Connector 73"/>
          <p:cNvCxnSpPr>
            <a:stCxn id="10" idx="0"/>
          </p:cNvCxnSpPr>
          <p:nvPr/>
        </p:nvCxnSpPr>
        <p:spPr>
          <a:xfrm flipV="1">
            <a:off x="2653151" y="3847447"/>
            <a:ext cx="0" cy="5569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74"/>
          <p:cNvCxnSpPr/>
          <p:nvPr/>
        </p:nvCxnSpPr>
        <p:spPr>
          <a:xfrm flipV="1">
            <a:off x="5188532" y="3850222"/>
            <a:ext cx="0" cy="5542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unched Tape 75"/>
          <p:cNvSpPr/>
          <p:nvPr/>
        </p:nvSpPr>
        <p:spPr>
          <a:xfrm>
            <a:off x="3536380" y="3459528"/>
            <a:ext cx="865905" cy="44334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……</a:t>
            </a:r>
            <a:endParaRPr lang="zh-CN" altLang="en-US" b="1" dirty="0"/>
          </a:p>
        </p:txBody>
      </p:sp>
      <p:sp>
        <p:nvSpPr>
          <p:cNvPr id="17" name="Rounded Rectangle 76"/>
          <p:cNvSpPr/>
          <p:nvPr/>
        </p:nvSpPr>
        <p:spPr>
          <a:xfrm>
            <a:off x="241331" y="4404426"/>
            <a:ext cx="1537854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</a:t>
            </a:r>
            <a:r>
              <a:rPr lang="en-US" altLang="zh-CN" b="1" dirty="0" smtClean="0"/>
              <a:t>ontainer 1</a:t>
            </a:r>
          </a:p>
        </p:txBody>
      </p:sp>
      <p:sp>
        <p:nvSpPr>
          <p:cNvPr id="18" name="Flowchart: Punched Tape 77"/>
          <p:cNvSpPr/>
          <p:nvPr/>
        </p:nvSpPr>
        <p:spPr>
          <a:xfrm>
            <a:off x="1884224" y="3459528"/>
            <a:ext cx="1537853" cy="44334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child class  2</a:t>
            </a:r>
            <a:endParaRPr lang="zh-CN" altLang="en-US" dirty="0"/>
          </a:p>
        </p:txBody>
      </p:sp>
      <p:sp>
        <p:nvSpPr>
          <p:cNvPr id="19" name="Flowchart: Punched Tape 78"/>
          <p:cNvSpPr/>
          <p:nvPr/>
        </p:nvSpPr>
        <p:spPr>
          <a:xfrm>
            <a:off x="4509662" y="3416154"/>
            <a:ext cx="1537853" cy="443345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child class  n</a:t>
            </a:r>
            <a:endParaRPr lang="zh-CN" altLang="en-US" dirty="0"/>
          </a:p>
        </p:txBody>
      </p:sp>
      <p:sp>
        <p:nvSpPr>
          <p:cNvPr id="20" name="Rounded Rectangle 79"/>
          <p:cNvSpPr/>
          <p:nvPr/>
        </p:nvSpPr>
        <p:spPr>
          <a:xfrm>
            <a:off x="4419605" y="4404426"/>
            <a:ext cx="1537854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</a:t>
            </a:r>
            <a:r>
              <a:rPr lang="en-US" altLang="zh-CN" b="1" dirty="0" smtClean="0"/>
              <a:t>ontainer n</a:t>
            </a:r>
          </a:p>
        </p:txBody>
      </p:sp>
      <p:cxnSp>
        <p:nvCxnSpPr>
          <p:cNvPr id="21" name="Straight Arrow Connector 80"/>
          <p:cNvCxnSpPr>
            <a:stCxn id="8" idx="2"/>
            <a:endCxn id="16" idx="0"/>
          </p:cNvCxnSpPr>
          <p:nvPr/>
        </p:nvCxnSpPr>
        <p:spPr>
          <a:xfrm>
            <a:off x="3144423" y="2132205"/>
            <a:ext cx="824910" cy="13716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81"/>
          <p:cNvCxnSpPr>
            <a:stCxn id="8" idx="2"/>
            <a:endCxn id="19" idx="0"/>
          </p:cNvCxnSpPr>
          <p:nvPr/>
        </p:nvCxnSpPr>
        <p:spPr>
          <a:xfrm>
            <a:off x="3144423" y="2132205"/>
            <a:ext cx="2134166" cy="13282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82"/>
          <p:cNvCxnSpPr>
            <a:stCxn id="17" idx="0"/>
            <a:endCxn id="9" idx="2"/>
          </p:cNvCxnSpPr>
          <p:nvPr/>
        </p:nvCxnSpPr>
        <p:spPr>
          <a:xfrm flipV="1">
            <a:off x="1010258" y="3858539"/>
            <a:ext cx="2294" cy="545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83"/>
          <p:cNvCxnSpPr/>
          <p:nvPr/>
        </p:nvCxnSpPr>
        <p:spPr>
          <a:xfrm flipV="1">
            <a:off x="3918544" y="3858539"/>
            <a:ext cx="2294" cy="545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41176" y="3957466"/>
            <a:ext cx="9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attach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12552" y="3933664"/>
            <a:ext cx="9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attach</a:t>
            </a:r>
            <a:endParaRPr lang="zh-CN" altLang="en-US" dirty="0"/>
          </a:p>
        </p:txBody>
      </p:sp>
      <p:sp>
        <p:nvSpPr>
          <p:cNvPr id="27" name="Curved Down Arrow 86"/>
          <p:cNvSpPr/>
          <p:nvPr/>
        </p:nvSpPr>
        <p:spPr>
          <a:xfrm>
            <a:off x="910623" y="2985479"/>
            <a:ext cx="2060359" cy="588087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borrow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8" name="Straight Arrow Connector 87"/>
          <p:cNvCxnSpPr>
            <a:stCxn id="8" idx="2"/>
            <a:endCxn id="18" idx="0"/>
          </p:cNvCxnSpPr>
          <p:nvPr/>
        </p:nvCxnSpPr>
        <p:spPr>
          <a:xfrm flipH="1">
            <a:off x="2653151" y="2132205"/>
            <a:ext cx="491272" cy="13716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09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22313" y="207095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Practical </a:t>
            </a:r>
            <a:r>
              <a:rPr lang="en-US" altLang="zh-CN" dirty="0"/>
              <a:t>application</a:t>
            </a:r>
            <a:r>
              <a:rPr lang="en-US" altLang="zh-CN" sz="4800" b="1" dirty="0">
                <a:solidFill>
                  <a:srgbClr val="2A51F6"/>
                </a:solidFill>
              </a:rPr>
              <a:t/>
            </a:r>
            <a:br>
              <a:rPr lang="en-US" altLang="zh-CN" sz="4800" b="1" dirty="0">
                <a:solidFill>
                  <a:srgbClr val="2A51F6"/>
                </a:solidFill>
              </a:rPr>
            </a:b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吃到美味螃蟹的应用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92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on Gaia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597627"/>
              </p:ext>
            </p:extLst>
          </p:nvPr>
        </p:nvGraphicFramePr>
        <p:xfrm>
          <a:off x="1102860" y="1377949"/>
          <a:ext cx="6431415" cy="528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" name="Visio" r:id="rId3" imgW="9082140" imgH="7456521" progId="Visio.Drawing.11">
                  <p:embed/>
                </p:oleObj>
              </mc:Choice>
              <mc:Fallback>
                <p:oleObj name="Visio" r:id="rId3" imgW="9082140" imgH="74565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60" y="1377949"/>
                        <a:ext cx="6431415" cy="5280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0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22313" y="2267084"/>
            <a:ext cx="7772400" cy="868149"/>
          </a:xfrm>
        </p:spPr>
        <p:txBody>
          <a:bodyPr/>
          <a:lstStyle/>
          <a:p>
            <a:r>
              <a:rPr lang="en-US" altLang="zh-CN" dirty="0" smtClean="0"/>
              <a:t>Docker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docker</a:t>
            </a:r>
            <a:r>
              <a:rPr lang="zh-CN" altLang="en-US" dirty="0"/>
              <a:t>可移植、跨平台的特性将彻底改变程序的交付方式，并彻底释放了虚拟化的</a:t>
            </a:r>
            <a:r>
              <a:rPr lang="zh-CN" altLang="en-US" dirty="0" smtClean="0"/>
              <a:t>威力。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08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HECD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  <a:b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en-US" altLang="zh-C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Haproxy+Etcd+Confd+Docker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57087"/>
              </p:ext>
            </p:extLst>
          </p:nvPr>
        </p:nvGraphicFramePr>
        <p:xfrm>
          <a:off x="550636" y="1653723"/>
          <a:ext cx="7818438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" name="Visio" r:id="rId3" imgW="8855228" imgH="4409332" progId="Visio.Drawing.11">
                  <p:embed/>
                </p:oleObj>
              </mc:Choice>
              <mc:Fallback>
                <p:oleObj name="Visio" r:id="rId3" imgW="8855228" imgH="44093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36" y="1653723"/>
                        <a:ext cx="7818438" cy="388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8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Lhotse on Gaia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C:\Users\mavisluo\Documents\RTXC File List\C_Users_mavisluo_AppData_Local_Tencent_RTXLite_Application\Accounts\mavisluo\RTXDownload\imageCache\5487CD1E-602D-40B1-9754-6564CC4002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3" y="1613118"/>
            <a:ext cx="7678506" cy="4452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Hermes on Gaia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C:\Users\mavisluo\Documents\RTXC File List\C_Users_mavisluo_AppData_Local_Tencent_RTXLite_Application\Accounts\mavisluo\RTXDownload\imageCache\{871B1F53-C668-47EB-8235-3D41A94F8D48}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4" y="1544072"/>
            <a:ext cx="7706801" cy="4858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1029660" y="2285676"/>
            <a:ext cx="4264638" cy="25783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Gaia 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 cloud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Docker</a:t>
            </a:r>
            <a:r>
              <a:rPr lang="zh-CN" altLang="en-US" dirty="0" smtClean="0"/>
              <a:t>开发云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21652" y="2643306"/>
            <a:ext cx="975873" cy="522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Docker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91971" y="2643306"/>
            <a:ext cx="975873" cy="522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Docker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691971" y="3460373"/>
            <a:ext cx="975873" cy="522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Docker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12688" y="3460374"/>
            <a:ext cx="975873" cy="522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Docker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691971" y="4235181"/>
            <a:ext cx="975873" cy="522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Docker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321652" y="4235181"/>
            <a:ext cx="975873" cy="522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Docker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027707" y="2642026"/>
            <a:ext cx="975873" cy="522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Docker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027707" y="3459093"/>
            <a:ext cx="975873" cy="522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Docker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27707" y="4233901"/>
            <a:ext cx="975873" cy="522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Docker</a:t>
            </a:r>
            <a:endParaRPr lang="zh-CN" altLang="en-US" dirty="0"/>
          </a:p>
        </p:txBody>
      </p:sp>
      <p:cxnSp>
        <p:nvCxnSpPr>
          <p:cNvPr id="16" name="Straight Connector 14"/>
          <p:cNvCxnSpPr/>
          <p:nvPr/>
        </p:nvCxnSpPr>
        <p:spPr>
          <a:xfrm>
            <a:off x="6248393" y="1289929"/>
            <a:ext cx="0" cy="51632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45382" y="2252279"/>
            <a:ext cx="27986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</a:rPr>
              <a:t>）无</a:t>
            </a:r>
            <a:r>
              <a:rPr lang="en-US" altLang="zh-CN" sz="1600" dirty="0" smtClean="0">
                <a:solidFill>
                  <a:srgbClr val="FF0000"/>
                </a:solidFill>
              </a:rPr>
              <a:t>IP</a:t>
            </a:r>
          </a:p>
          <a:p>
            <a:pPr marL="0" lvl="1" indent="0"/>
            <a:endParaRPr lang="en-US" altLang="zh-CN" sz="1600" dirty="0" smtClean="0"/>
          </a:p>
          <a:p>
            <a:pPr marL="0" lvl="1"/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</a:rPr>
              <a:t>）有</a:t>
            </a:r>
            <a:r>
              <a:rPr lang="en-US" altLang="zh-CN" sz="1600" dirty="0" smtClean="0">
                <a:solidFill>
                  <a:srgbClr val="FF0000"/>
                </a:solidFill>
              </a:rPr>
              <a:t>root</a:t>
            </a:r>
            <a:endParaRPr lang="en-US" altLang="zh-CN" sz="1600" dirty="0"/>
          </a:p>
          <a:p>
            <a:pPr marL="0" lvl="1" indent="0"/>
            <a:endParaRPr lang="en-US" altLang="zh-CN" sz="1600" dirty="0">
              <a:solidFill>
                <a:srgbClr val="FF0000"/>
              </a:solidFill>
            </a:endParaRPr>
          </a:p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</a:rPr>
              <a:t>）易于共享和分发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marL="0" lvl="1" indent="0"/>
            <a:endParaRPr lang="en-US" altLang="zh-CN" sz="1600" dirty="0"/>
          </a:p>
          <a:p>
            <a:pPr marL="0" lvl="1"/>
            <a:r>
              <a:rPr lang="en-US" altLang="zh-CN" sz="1600" dirty="0">
                <a:solidFill>
                  <a:srgbClr val="FF0000"/>
                </a:solidFill>
              </a:rPr>
              <a:t>4</a:t>
            </a:r>
            <a:r>
              <a:rPr lang="zh-CN" altLang="en-US" sz="1600" dirty="0" smtClean="0">
                <a:solidFill>
                  <a:srgbClr val="FF0000"/>
                </a:solidFill>
              </a:rPr>
              <a:t>）节省资源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marL="0" lvl="1"/>
            <a:endParaRPr lang="en-US" altLang="zh-CN" dirty="0" smtClean="0"/>
          </a:p>
          <a:p>
            <a:pPr marL="0" lvl="1"/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webshell</a:t>
            </a:r>
            <a:r>
              <a:rPr lang="zh-CN" altLang="en-US" sz="1600" dirty="0" smtClean="0">
                <a:solidFill>
                  <a:srgbClr val="FF0000"/>
                </a:solidFill>
              </a:rPr>
              <a:t>编程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9" y="5184040"/>
            <a:ext cx="58578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97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74264" y="4126297"/>
            <a:ext cx="6802931" cy="43225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Gaia</a:t>
            </a:r>
            <a:r>
              <a:rPr lang="zh-CN" altLang="en-US" dirty="0" smtClean="0"/>
              <a:t>应用总结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32319" y="4767943"/>
            <a:ext cx="6166437" cy="1780774"/>
          </a:xfrm>
        </p:spPr>
        <p:txBody>
          <a:bodyPr/>
          <a:lstStyle/>
          <a:p>
            <a:r>
              <a:rPr lang="zh-CN" altLang="en-US" dirty="0" smtClean="0"/>
              <a:t>开发的云</a:t>
            </a:r>
            <a:endParaRPr lang="en-US" altLang="zh-CN" dirty="0" smtClean="0"/>
          </a:p>
          <a:p>
            <a:r>
              <a:rPr lang="zh-CN" altLang="en-US" dirty="0" smtClean="0"/>
              <a:t>        应用的云</a:t>
            </a:r>
            <a:endParaRPr lang="en-US" altLang="zh-CN" dirty="0" smtClean="0"/>
          </a:p>
          <a:p>
            <a:r>
              <a:rPr lang="zh-CN" altLang="en-US" dirty="0" smtClean="0"/>
              <a:t>                云</a:t>
            </a:r>
            <a:r>
              <a:rPr lang="zh-CN" altLang="en-US" dirty="0"/>
              <a:t>的云</a:t>
            </a:r>
          </a:p>
        </p:txBody>
      </p:sp>
      <p:sp>
        <p:nvSpPr>
          <p:cNvPr id="4" name="Rectangle 2"/>
          <p:cNvSpPr/>
          <p:nvPr/>
        </p:nvSpPr>
        <p:spPr>
          <a:xfrm>
            <a:off x="3504251" y="4124317"/>
            <a:ext cx="2636568" cy="4801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All on Gaia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！</a:t>
            </a:r>
          </a:p>
        </p:txBody>
      </p:sp>
      <p:sp>
        <p:nvSpPr>
          <p:cNvPr id="5" name="矩形 4"/>
          <p:cNvSpPr/>
          <p:nvPr/>
        </p:nvSpPr>
        <p:spPr>
          <a:xfrm>
            <a:off x="1260178" y="1813434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MR 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95489" y="1813433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Storm 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46168" y="1796784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Spark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587773" y="1817273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Hive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60177" y="2617695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</a:t>
            </a:r>
            <a:r>
              <a:rPr lang="en-US" altLang="zh-CN" dirty="0" smtClean="0"/>
              <a:t>ermes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978840" y="2617694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Lhotse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746168" y="2620252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TRE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587773" y="2618963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TDBank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74265" y="3423235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DNN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992928" y="3423234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PhoneBook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760256" y="3425792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TDP</a:t>
            </a:r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601861" y="3424503"/>
            <a:ext cx="1475335" cy="560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……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on Gaia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612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1900" y="2492830"/>
            <a:ext cx="2029545" cy="13255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94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Docker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核心技术栈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8" y="1650953"/>
            <a:ext cx="5705477" cy="44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直接连接符 4"/>
          <p:cNvSpPr>
            <a:spLocks noChangeShapeType="1"/>
          </p:cNvSpPr>
          <p:nvPr/>
        </p:nvSpPr>
        <p:spPr bwMode="auto">
          <a:xfrm rot="5400000">
            <a:off x="3887913" y="3897151"/>
            <a:ext cx="4824735" cy="1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5382" y="1547429"/>
            <a:ext cx="27986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r>
              <a:rPr lang="en-US" altLang="zh-CN" sz="1600" dirty="0" smtClean="0">
                <a:solidFill>
                  <a:srgbClr val="FF0000"/>
                </a:solidFill>
              </a:rPr>
              <a:t>namespace</a:t>
            </a:r>
            <a:r>
              <a:rPr lang="zh-CN" altLang="en-US" sz="1600" dirty="0" smtClean="0">
                <a:solidFill>
                  <a:srgbClr val="FF0000"/>
                </a:solidFill>
              </a:rPr>
              <a:t>：</a:t>
            </a:r>
            <a:r>
              <a:rPr lang="zh-CN" altLang="en-US" sz="1600" dirty="0" smtClean="0"/>
              <a:t>进程组虚拟化的手段</a:t>
            </a:r>
            <a:endParaRPr lang="en-US" altLang="zh-CN" sz="1600" dirty="0" smtClean="0"/>
          </a:p>
          <a:p>
            <a:pPr marL="0" lvl="1" indent="0"/>
            <a:endParaRPr lang="en-US" altLang="zh-CN" sz="1600" dirty="0" smtClean="0"/>
          </a:p>
          <a:p>
            <a:pPr marL="0" lvl="1"/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cgroups</a:t>
            </a:r>
            <a:r>
              <a:rPr lang="zh-CN" altLang="en-US" sz="1600" dirty="0" smtClean="0"/>
              <a:t>：资源的隔离和统计</a:t>
            </a:r>
            <a:endParaRPr lang="en-US" altLang="zh-CN" sz="1600" dirty="0" smtClean="0"/>
          </a:p>
          <a:p>
            <a:pPr marL="0" lvl="1" indent="0"/>
            <a:endParaRPr lang="en-US" altLang="zh-CN" sz="1600" dirty="0">
              <a:solidFill>
                <a:srgbClr val="FF0000"/>
              </a:solidFill>
            </a:endParaRPr>
          </a:p>
          <a:p>
            <a:pPr marL="0" lvl="1"/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</a:rPr>
              <a:t>）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aufs</a:t>
            </a:r>
            <a:r>
              <a:rPr lang="zh-CN" altLang="en-US" sz="1600" dirty="0" smtClean="0">
                <a:solidFill>
                  <a:srgbClr val="FF0000"/>
                </a:solidFill>
              </a:rPr>
              <a:t>：</a:t>
            </a:r>
            <a:r>
              <a:rPr lang="en-US" altLang="zh-CN" sz="1600" dirty="0"/>
              <a:t>Another Union File </a:t>
            </a:r>
            <a:r>
              <a:rPr lang="en-US" altLang="zh-CN" sz="1600" dirty="0" smtClean="0"/>
              <a:t>System</a:t>
            </a:r>
            <a:r>
              <a:rPr lang="zh-CN" altLang="en-US" sz="1600" dirty="0" smtClean="0"/>
              <a:t>，是一个联合文件系统</a:t>
            </a:r>
            <a:endParaRPr lang="en-US" altLang="zh-CN" sz="1600" dirty="0" smtClean="0"/>
          </a:p>
          <a:p>
            <a:pPr marL="0" lvl="1" indent="0"/>
            <a:endParaRPr lang="en-US" altLang="zh-CN" sz="16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9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Docker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核心技术栈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——Linux Namespace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935163"/>
            <a:ext cx="4135437" cy="4525962"/>
          </a:xfrm>
          <a:ln>
            <a:solidFill>
              <a:schemeClr val="accent1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7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进程运行的时候，周边的环境和资源有哪些？</a:t>
            </a:r>
          </a:p>
          <a:p>
            <a:pPr marL="685800" lvl="1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内核</a:t>
            </a:r>
          </a:p>
          <a:p>
            <a:pPr marL="685800" lvl="1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文件系统</a:t>
            </a:r>
          </a:p>
          <a:p>
            <a:pPr marL="685800" lvl="1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网络系统</a:t>
            </a:r>
          </a:p>
          <a:p>
            <a:pPr marL="685800" lvl="1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PID</a:t>
            </a:r>
            <a:r>
              <a:rPr lang="zh-CN" altLang="en-US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UID</a:t>
            </a:r>
            <a:r>
              <a:rPr lang="zh-CN" altLang="en-US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IPC</a:t>
            </a:r>
            <a:r>
              <a:rPr lang="zh-CN" altLang="en-US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等资源</a:t>
            </a:r>
            <a:endParaRPr lang="en-US" altLang="zh-CN" sz="2400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685800" lvl="1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内存、</a:t>
            </a:r>
            <a:r>
              <a:rPr lang="en-US" altLang="zh-CN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、磁盘等资源</a:t>
            </a:r>
          </a:p>
          <a:p>
            <a:pPr marL="685800" lvl="1" indent="-342900" defTabSz="9144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其它</a:t>
            </a:r>
          </a:p>
          <a:p>
            <a:pPr eaLnBrk="1" hangingPunct="1">
              <a:defRPr/>
            </a:pPr>
            <a:endParaRPr lang="en-US" altLang="zh-CN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29150" y="1935163"/>
            <a:ext cx="4335463" cy="4525962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进程虚拟化</a:t>
            </a:r>
            <a:r>
              <a:rPr lang="en-US" altLang="zh-CN" sz="2800" kern="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隔离</a:t>
            </a:r>
            <a:endParaRPr lang="en-US" altLang="zh-CN" sz="2800" kern="0" dirty="0">
              <a:latin typeface="微软雅黑" pitchFamily="34" charset="-122"/>
              <a:ea typeface="微软雅黑" pitchFamily="34" charset="-122"/>
            </a:endParaRPr>
          </a:p>
          <a:p>
            <a:pPr lvl="1">
              <a:spcBef>
                <a:spcPct val="20000"/>
              </a:spcBef>
              <a:defRPr/>
            </a:pPr>
            <a:endParaRPr lang="en-US" altLang="zh-CN" sz="3200" kern="0" dirty="0">
              <a:latin typeface="微软雅黑" pitchFamily="34" charset="-122"/>
              <a:ea typeface="微软雅黑" pitchFamily="34" charset="-122"/>
            </a:endParaRPr>
          </a:p>
          <a:p>
            <a:pPr lvl="1">
              <a:spcBef>
                <a:spcPct val="20000"/>
              </a:spcBef>
              <a:defRPr/>
            </a:pPr>
            <a:endParaRPr lang="en-US" altLang="zh-CN" sz="3200" kern="0" dirty="0">
              <a:latin typeface="微软雅黑" pitchFamily="34" charset="-122"/>
              <a:ea typeface="微软雅黑" pitchFamily="34" charset="-122"/>
            </a:endParaRPr>
          </a:p>
          <a:p>
            <a:pPr lvl="1">
              <a:spcBef>
                <a:spcPct val="20000"/>
              </a:spcBef>
              <a:defRPr/>
            </a:pPr>
            <a:endParaRPr lang="en-US" altLang="zh-CN" sz="3200" kern="0" dirty="0">
              <a:latin typeface="微软雅黑" pitchFamily="34" charset="-122"/>
              <a:ea typeface="微软雅黑" pitchFamily="34" charset="-122"/>
            </a:endParaRPr>
          </a:p>
          <a:p>
            <a:pPr lvl="1">
              <a:spcBef>
                <a:spcPct val="20000"/>
              </a:spcBef>
              <a:defRPr/>
            </a:pPr>
            <a:endParaRPr lang="en-US" altLang="zh-CN" sz="3200" kern="0" dirty="0">
              <a:latin typeface="微软雅黑" pitchFamily="34" charset="-122"/>
              <a:ea typeface="微软雅黑" pitchFamily="34" charset="-122"/>
            </a:endParaRPr>
          </a:p>
          <a:p>
            <a:pPr lvl="1">
              <a:spcBef>
                <a:spcPct val="20000"/>
              </a:spcBef>
              <a:defRPr/>
            </a:pPr>
            <a:endParaRPr lang="en-US" altLang="zh-CN" sz="3200" kern="0" dirty="0">
              <a:latin typeface="微软雅黑" pitchFamily="34" charset="-122"/>
              <a:ea typeface="微软雅黑" pitchFamily="34" charset="-122"/>
            </a:endParaRPr>
          </a:p>
          <a:p>
            <a:pPr lvl="1">
              <a:spcBef>
                <a:spcPct val="20000"/>
              </a:spcBef>
              <a:defRPr/>
            </a:pPr>
            <a:endParaRPr lang="en-US" altLang="zh-CN" sz="280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25" y="2686051"/>
            <a:ext cx="3449294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4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Docker </a:t>
            </a:r>
            <a:r>
              <a:rPr lang="en-US" altLang="zh-C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v.s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VM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188" y="5732463"/>
            <a:ext cx="3529012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Hardware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188" y="5157788"/>
            <a:ext cx="3529012" cy="5032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Host Kernel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188" y="4581525"/>
            <a:ext cx="3529012" cy="5032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Hypervisor(VMM)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3500438"/>
            <a:ext cx="1081087" cy="936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Guest</a:t>
            </a:r>
          </a:p>
          <a:p>
            <a:pPr algn="ctr">
              <a:defRPr/>
            </a:pPr>
            <a:r>
              <a:rPr lang="en-US"/>
              <a:t>Kernel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88" y="2420938"/>
            <a:ext cx="1081087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Binaries/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188" y="1484313"/>
            <a:ext cx="1081087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8888" y="6308725"/>
            <a:ext cx="23352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latin typeface="+mn-lt"/>
                <a:ea typeface="宋体" pitchFamily="2" charset="-122"/>
              </a:rPr>
              <a:t>System Virtualization</a:t>
            </a:r>
            <a:endParaRPr lang="en-US">
              <a:latin typeface="+mn-lt"/>
              <a:ea typeface="宋体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150" y="3500438"/>
            <a:ext cx="1081088" cy="936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Guest</a:t>
            </a:r>
          </a:p>
          <a:p>
            <a:pPr algn="ctr">
              <a:defRPr/>
            </a:pPr>
            <a:r>
              <a:rPr lang="en-US"/>
              <a:t>Kernel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5150" y="2420938"/>
            <a:ext cx="1081088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Binaries/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150" y="1484313"/>
            <a:ext cx="1081088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59113" y="3500438"/>
            <a:ext cx="1081087" cy="936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Guest</a:t>
            </a:r>
          </a:p>
          <a:p>
            <a:pPr algn="ctr">
              <a:defRPr/>
            </a:pPr>
            <a:r>
              <a:rPr lang="en-US"/>
              <a:t>Kernel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59113" y="2420938"/>
            <a:ext cx="1081087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Binaries/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59113" y="1484313"/>
            <a:ext cx="1081087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825" y="5732463"/>
            <a:ext cx="3527425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Hardware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76825" y="5157788"/>
            <a:ext cx="3527425" cy="5032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Host Kernel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76825" y="3500438"/>
            <a:ext cx="1079500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Binaries/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76825" y="2565400"/>
            <a:ext cx="1079500" cy="93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00788" y="3500438"/>
            <a:ext cx="1079500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Binaries/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00788" y="2565400"/>
            <a:ext cx="1079500" cy="93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24750" y="3429000"/>
            <a:ext cx="107950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Binaries/</a:t>
            </a:r>
          </a:p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24750" y="2565400"/>
            <a:ext cx="1079500" cy="93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1500" y="6308725"/>
            <a:ext cx="256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latin typeface="+mn-lt"/>
                <a:ea typeface="宋体" pitchFamily="2" charset="-122"/>
              </a:rPr>
              <a:t>Container Virtualization</a:t>
            </a:r>
            <a:endParaRPr lang="en-US">
              <a:latin typeface="+mn-lt"/>
              <a:ea typeface="宋体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76825" y="4652963"/>
            <a:ext cx="3527425" cy="5048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namespace &amp; </a:t>
            </a:r>
            <a:r>
              <a:rPr lang="en-US" err="1"/>
              <a:t>cgroup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76825" y="4652963"/>
            <a:ext cx="3527425" cy="1008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4515644" y="1369458"/>
            <a:ext cx="4058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/>
              <a:t>性能和大小</a:t>
            </a:r>
            <a:endParaRPr lang="en-US" altLang="zh-CN" sz="1600" b="1" dirty="0"/>
          </a:p>
          <a:p>
            <a:pPr lvl="2"/>
            <a:r>
              <a:rPr lang="zh-CN" altLang="en-US" sz="1600" b="1" dirty="0"/>
              <a:t>运行开销、部署速度、启动</a:t>
            </a:r>
            <a:r>
              <a:rPr lang="zh-CN" altLang="en-US" sz="1600" b="1" dirty="0" smtClean="0"/>
              <a:t>速度</a:t>
            </a:r>
            <a:endParaRPr lang="en-US" altLang="zh-CN" sz="1600" b="1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/>
              <a:t>迁移</a:t>
            </a:r>
            <a:endParaRPr lang="en-US" altLang="zh-CN" sz="1600" b="1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/>
              <a:t>隔离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27001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1380"/>
            <a:ext cx="5728447" cy="3351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Docker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带来的革命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5382" y="3060757"/>
            <a:ext cx="27986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en-US" altLang="zh-CN" sz="1600" dirty="0" smtClean="0"/>
              <a:t>1</a:t>
            </a:r>
            <a:r>
              <a:rPr lang="zh-CN" altLang="en-US" sz="1600" dirty="0" smtClean="0"/>
              <a:t>）快速分发、复制</a:t>
            </a:r>
            <a:endParaRPr lang="en-US" altLang="zh-CN" sz="1600" dirty="0" smtClean="0"/>
          </a:p>
          <a:p>
            <a:pPr marL="0" lvl="1">
              <a:spcBef>
                <a:spcPct val="0"/>
              </a:spcBef>
            </a:pPr>
            <a:endParaRPr lang="en-US" altLang="zh-CN" sz="1600" dirty="0"/>
          </a:p>
          <a:p>
            <a:pPr marL="0" lvl="1">
              <a:spcBef>
                <a:spcPct val="0"/>
              </a:spcBef>
            </a:pPr>
            <a:r>
              <a:rPr lang="en-US" altLang="zh-CN" sz="1600" dirty="0"/>
              <a:t>2</a:t>
            </a:r>
            <a:r>
              <a:rPr lang="zh-CN" altLang="en-US" sz="1600" dirty="0" smtClean="0"/>
              <a:t>）轻量</a:t>
            </a:r>
            <a:endParaRPr lang="en-US" altLang="zh-CN" sz="1600" dirty="0" smtClean="0"/>
          </a:p>
          <a:p>
            <a:pPr marL="0" lvl="1">
              <a:spcBef>
                <a:spcPct val="0"/>
              </a:spcBef>
            </a:pPr>
            <a:endParaRPr lang="en-US" altLang="zh-CN" sz="1600" dirty="0"/>
          </a:p>
          <a:p>
            <a:pPr marL="0" lvl="1">
              <a:spcBef>
                <a:spcPct val="0"/>
              </a:spcBef>
            </a:pPr>
            <a:r>
              <a:rPr lang="en-US" altLang="zh-CN" sz="1600" dirty="0" smtClean="0"/>
              <a:t>3</a:t>
            </a:r>
            <a:r>
              <a:rPr lang="zh-CN" altLang="en-US" sz="1600" dirty="0" smtClean="0"/>
              <a:t>）隔离</a:t>
            </a:r>
            <a:endParaRPr lang="en-US" altLang="zh-CN" sz="1600" dirty="0" smtClean="0"/>
          </a:p>
          <a:p>
            <a:pPr marL="0" lvl="1">
              <a:spcBef>
                <a:spcPct val="0"/>
              </a:spcBef>
            </a:pPr>
            <a:endParaRPr lang="en-US" altLang="zh-CN" sz="1600" dirty="0"/>
          </a:p>
          <a:p>
            <a:pPr marL="0" lvl="1">
              <a:spcBef>
                <a:spcPct val="0"/>
              </a:spcBef>
            </a:pPr>
            <a:r>
              <a:rPr lang="en-US" altLang="zh-CN" sz="1600" dirty="0" smtClean="0"/>
              <a:t>4</a:t>
            </a:r>
            <a:r>
              <a:rPr lang="zh-CN" altLang="en-US" sz="1600" dirty="0" smtClean="0"/>
              <a:t>）解决了环境依赖的复杂性</a:t>
            </a:r>
            <a:endParaRPr lang="en-US" altLang="zh-CN" sz="1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34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99153" y="2159427"/>
            <a:ext cx="7772400" cy="1362075"/>
          </a:xfrm>
        </p:spPr>
        <p:txBody>
          <a:bodyPr/>
          <a:lstStyle/>
          <a:p>
            <a:r>
              <a:rPr lang="en-US" altLang="zh-CN" dirty="0" smtClean="0"/>
              <a:t>Gaia(</a:t>
            </a:r>
            <a:r>
              <a:rPr lang="zh-CN" altLang="en-US" dirty="0" smtClean="0"/>
              <a:t>盖娅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云</a:t>
            </a:r>
            <a:r>
              <a:rPr lang="zh-CN" altLang="en-US" dirty="0" smtClean="0"/>
              <a:t>操作系统，为数据中心提供聪明的大脑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65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Docker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，不止是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Docker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685152"/>
            <a:ext cx="7372350" cy="41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71549" y="5972860"/>
            <a:ext cx="637222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Docker</a:t>
            </a: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可以更好的发挥能量的地方在于和云平台的</a:t>
            </a:r>
            <a:r>
              <a:rPr lang="zh-CN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结合！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6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</TotalTime>
  <Words>1470</Words>
  <Application>Microsoft Office PowerPoint</Application>
  <PresentationFormat>全屏显示(4:3)</PresentationFormat>
  <Paragraphs>396</Paragraphs>
  <Slides>35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自定义设计</vt:lpstr>
      <vt:lpstr>Visio</vt:lpstr>
      <vt:lpstr>Gaia——万台规模的Docker应用实战</vt:lpstr>
      <vt:lpstr>PowerPoint 演示文稿</vt:lpstr>
      <vt:lpstr>Docker</vt:lpstr>
      <vt:lpstr>Docker核心技术栈</vt:lpstr>
      <vt:lpstr>Docker 核心技术栈 ——Linux Namespace</vt:lpstr>
      <vt:lpstr>Docker v.s. VM</vt:lpstr>
      <vt:lpstr>Docker 带来的革命</vt:lpstr>
      <vt:lpstr>Gaia(盖娅) </vt:lpstr>
      <vt:lpstr>Docker，不止是Docker</vt:lpstr>
      <vt:lpstr>Gaia as Cluster Operation System</vt:lpstr>
      <vt:lpstr>云操作系统——Gaia（盖娅）</vt:lpstr>
      <vt:lpstr>Gaia运营现状</vt:lpstr>
      <vt:lpstr>Gaia的价值——资源共享、降低成本</vt:lpstr>
      <vt:lpstr>Gaia的价值——资源共享，降低成本</vt:lpstr>
      <vt:lpstr>Gaia的价值——开发模式</vt:lpstr>
      <vt:lpstr>Gaia的价值——动态伸缩</vt:lpstr>
      <vt:lpstr>Gaia的价值——容灾容错</vt:lpstr>
      <vt:lpstr>Gaia的价值——运营模式</vt:lpstr>
      <vt:lpstr>Gaia的价值——灰度运营</vt:lpstr>
      <vt:lpstr>大规模Docker集群挑战</vt:lpstr>
      <vt:lpstr>PowerPoint 演示文稿</vt:lpstr>
      <vt:lpstr>Service registry and service discovery </vt:lpstr>
      <vt:lpstr>Docker registry </vt:lpstr>
      <vt:lpstr>Better docker</vt:lpstr>
      <vt:lpstr>资源管理——内存</vt:lpstr>
      <vt:lpstr>资源管理——CPU</vt:lpstr>
      <vt:lpstr>资源管理——网络带宽</vt:lpstr>
      <vt:lpstr> Practical application </vt:lpstr>
      <vt:lpstr>applications on Gaia</vt:lpstr>
      <vt:lpstr>HECD on Gaia ——Haproxy+Etcd+Confd+Docker</vt:lpstr>
      <vt:lpstr>Lhotse on Gaia</vt:lpstr>
      <vt:lpstr>Hermes on Gaia</vt:lpstr>
      <vt:lpstr>Docker开发云</vt:lpstr>
      <vt:lpstr>Gaia应用总结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mavisluo(罗韩梅)</cp:lastModifiedBy>
  <cp:revision>149</cp:revision>
  <dcterms:created xsi:type="dcterms:W3CDTF">2014-03-12T03:26:46Z</dcterms:created>
  <dcterms:modified xsi:type="dcterms:W3CDTF">2015-04-03T05:34:45Z</dcterms:modified>
</cp:coreProperties>
</file>