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6"/>
  </p:notesMasterIdLst>
  <p:sldIdLst>
    <p:sldId id="256" r:id="rId2"/>
    <p:sldId id="257" r:id="rId3"/>
    <p:sldId id="258" r:id="rId4"/>
    <p:sldId id="268" r:id="rId5"/>
    <p:sldId id="269" r:id="rId6"/>
    <p:sldId id="270" r:id="rId7"/>
    <p:sldId id="271" r:id="rId8"/>
    <p:sldId id="273" r:id="rId9"/>
    <p:sldId id="272" r:id="rId10"/>
    <p:sldId id="274" r:id="rId11"/>
    <p:sldId id="275" r:id="rId12"/>
    <p:sldId id="276" r:id="rId13"/>
    <p:sldId id="277" r:id="rId14"/>
    <p:sldId id="278" r:id="rId15"/>
    <p:sldId id="302" r:id="rId16"/>
    <p:sldId id="303" r:id="rId17"/>
    <p:sldId id="298" r:id="rId18"/>
    <p:sldId id="299" r:id="rId19"/>
    <p:sldId id="301" r:id="rId20"/>
    <p:sldId id="300" r:id="rId21"/>
    <p:sldId id="284" r:id="rId22"/>
    <p:sldId id="285" r:id="rId23"/>
    <p:sldId id="289" r:id="rId24"/>
    <p:sldId id="279" r:id="rId25"/>
    <p:sldId id="291" r:id="rId26"/>
    <p:sldId id="304" r:id="rId27"/>
    <p:sldId id="293" r:id="rId28"/>
    <p:sldId id="295" r:id="rId29"/>
    <p:sldId id="294" r:id="rId30"/>
    <p:sldId id="297" r:id="rId31"/>
    <p:sldId id="305" r:id="rId32"/>
    <p:sldId id="296" r:id="rId33"/>
    <p:sldId id="259" r:id="rId34"/>
    <p:sldId id="261" r:id="rId35"/>
  </p:sldIdLst>
  <p:sldSz cx="9144000" cy="6858000" type="screen4x3"/>
  <p:notesSz cx="6858000" cy="9144000"/>
  <p:defaultText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关胜 王"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1E52"/>
    <a:srgbClr val="D69A98"/>
    <a:srgbClr val="F79646"/>
    <a:srgbClr val="829F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65" autoAdjust="0"/>
  </p:normalViewPr>
  <p:slideViewPr>
    <p:cSldViewPr snapToGrid="0" snapToObjects="1">
      <p:cViewPr varScale="1">
        <p:scale>
          <a:sx n="100" d="100"/>
          <a:sy n="100" d="100"/>
        </p:scale>
        <p:origin x="-188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commentAuthors" Target="commentAuthors.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4307D-08D7-4F55-9BAF-1AADBD8DFEEC}"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zh-CN" altLang="en-US"/>
        </a:p>
      </dgm:t>
    </dgm:pt>
    <dgm:pt modelId="{5CFA89E9-4291-4988-BC7A-7F78D3004A82}">
      <dgm:prSet phldrT="[文本]">
        <dgm:style>
          <a:lnRef idx="1">
            <a:schemeClr val="accent1"/>
          </a:lnRef>
          <a:fillRef idx="2">
            <a:schemeClr val="accent1"/>
          </a:fillRef>
          <a:effectRef idx="1">
            <a:schemeClr val="accent1"/>
          </a:effectRef>
          <a:fontRef idx="minor">
            <a:schemeClr val="dk1"/>
          </a:fontRef>
        </dgm:style>
      </dgm:prSet>
      <dgm:spPr/>
      <dgm:t>
        <a:bodyPr/>
        <a:lstStyle/>
        <a:p>
          <a:r>
            <a:rPr lang="zh-CN" altLang="en-US" b="0" dirty="0" smtClean="0">
              <a:latin typeface="微软雅黑" pitchFamily="34" charset="-122"/>
              <a:ea typeface="微软雅黑" pitchFamily="34" charset="-122"/>
            </a:rPr>
            <a:t>基于严谨的带层级的关联关系</a:t>
          </a:r>
          <a:endParaRPr lang="zh-CN" altLang="en-US" b="0" dirty="0">
            <a:latin typeface="微软雅黑" pitchFamily="34" charset="-122"/>
            <a:ea typeface="微软雅黑" pitchFamily="34" charset="-122"/>
          </a:endParaRPr>
        </a:p>
      </dgm:t>
    </dgm:pt>
    <dgm:pt modelId="{3C7CB8E2-0412-4D45-9D92-247E438CA996}" type="parTrans" cxnId="{0630C2FD-1888-45B6-939A-A2F4B7134F36}">
      <dgm:prSet/>
      <dgm:spPr/>
      <dgm:t>
        <a:bodyPr/>
        <a:lstStyle/>
        <a:p>
          <a:endParaRPr lang="zh-CN" altLang="en-US" b="1">
            <a:latin typeface="微软雅黑" pitchFamily="34" charset="-122"/>
            <a:ea typeface="微软雅黑" pitchFamily="34" charset="-122"/>
          </a:endParaRPr>
        </a:p>
      </dgm:t>
    </dgm:pt>
    <dgm:pt modelId="{258B8047-4C67-46F3-8728-956CBBEC7F45}" type="sibTrans" cxnId="{0630C2FD-1888-45B6-939A-A2F4B7134F36}">
      <dgm:prSet/>
      <dgm:spPr/>
      <dgm:t>
        <a:bodyPr/>
        <a:lstStyle/>
        <a:p>
          <a:endParaRPr lang="zh-CN" altLang="en-US" b="1">
            <a:latin typeface="微软雅黑" pitchFamily="34" charset="-122"/>
            <a:ea typeface="微软雅黑" pitchFamily="34" charset="-122"/>
          </a:endParaRPr>
        </a:p>
      </dgm:t>
    </dgm:pt>
    <dgm:pt modelId="{3F8D8A18-CD35-4C73-A848-99AB8E4A76A7}">
      <dgm:prSet/>
      <dgm:spPr/>
      <dgm:t>
        <a:bodyPr/>
        <a:lstStyle/>
        <a:p>
          <a:r>
            <a:rPr lang="zh-CN" altLang="en-US" b="0" dirty="0" smtClean="0">
              <a:latin typeface="微软雅黑" pitchFamily="34" charset="-122"/>
              <a:ea typeface="微软雅黑" pitchFamily="34" charset="-122"/>
            </a:rPr>
            <a:t>设计复杂，实现简单，可用性强</a:t>
          </a:r>
          <a:endParaRPr lang="en-US" altLang="zh-CN" b="0" dirty="0" smtClean="0">
            <a:latin typeface="微软雅黑" pitchFamily="34" charset="-122"/>
            <a:ea typeface="微软雅黑" pitchFamily="34" charset="-122"/>
          </a:endParaRPr>
        </a:p>
      </dgm:t>
    </dgm:pt>
    <dgm:pt modelId="{C65D5CCE-5F4D-4C05-A0DD-AEFBA8A1FC13}" type="parTrans" cxnId="{DCDC5468-2514-4635-9A6B-B1A13BADDD0C}">
      <dgm:prSet/>
      <dgm:spPr/>
      <dgm:t>
        <a:bodyPr/>
        <a:lstStyle/>
        <a:p>
          <a:endParaRPr lang="zh-CN" altLang="en-US" b="1">
            <a:latin typeface="微软雅黑" pitchFamily="34" charset="-122"/>
            <a:ea typeface="微软雅黑" pitchFamily="34" charset="-122"/>
          </a:endParaRPr>
        </a:p>
      </dgm:t>
    </dgm:pt>
    <dgm:pt modelId="{19C31A62-09E8-4273-A3BD-49B33605402F}" type="sibTrans" cxnId="{DCDC5468-2514-4635-9A6B-B1A13BADDD0C}">
      <dgm:prSet/>
      <dgm:spPr/>
      <dgm:t>
        <a:bodyPr/>
        <a:lstStyle/>
        <a:p>
          <a:endParaRPr lang="zh-CN" altLang="en-US" b="1">
            <a:latin typeface="微软雅黑" pitchFamily="34" charset="-122"/>
            <a:ea typeface="微软雅黑" pitchFamily="34" charset="-122"/>
          </a:endParaRPr>
        </a:p>
      </dgm:t>
    </dgm:pt>
    <dgm:pt modelId="{36AF7724-4E7E-4E41-AF32-2AE4687A8C5D}">
      <dgm:prSet/>
      <dgm:spPr/>
      <dgm:t>
        <a:bodyPr/>
        <a:lstStyle/>
        <a:p>
          <a:r>
            <a:rPr lang="zh-CN" altLang="en-US" b="0" dirty="0" smtClean="0">
              <a:latin typeface="微软雅黑" pitchFamily="34" charset="-122"/>
              <a:ea typeface="微软雅黑" pitchFamily="34" charset="-122"/>
            </a:rPr>
            <a:t>案例：</a:t>
          </a:r>
          <a:r>
            <a:rPr lang="en-US" altLang="zh-CN" b="0" dirty="0" smtClean="0">
              <a:latin typeface="微软雅黑" pitchFamily="34" charset="-122"/>
              <a:ea typeface="微软雅黑" pitchFamily="34" charset="-122"/>
            </a:rPr>
            <a:t>Sina</a:t>
          </a:r>
          <a:r>
            <a:rPr lang="zh-CN" altLang="en-US" b="0" dirty="0" smtClean="0">
              <a:latin typeface="微软雅黑" pitchFamily="34" charset="-122"/>
              <a:ea typeface="微软雅黑" pitchFamily="34" charset="-122"/>
            </a:rPr>
            <a:t> </a:t>
          </a:r>
          <a:r>
            <a:rPr lang="en-US" altLang="zh-CN" b="0" dirty="0" err="1" smtClean="0">
              <a:latin typeface="微软雅黑" pitchFamily="34" charset="-122"/>
              <a:ea typeface="微软雅黑" pitchFamily="34" charset="-122"/>
            </a:rPr>
            <a:t>Jpool</a:t>
          </a:r>
          <a:r>
            <a:rPr lang="zh-CN" altLang="en-US" b="0" dirty="0" smtClean="0">
              <a:latin typeface="微软雅黑" pitchFamily="34" charset="-122"/>
              <a:ea typeface="微软雅黑" pitchFamily="34" charset="-122"/>
            </a:rPr>
            <a:t>，</a:t>
          </a:r>
          <a:r>
            <a:rPr lang="en-US" altLang="zh-CN" b="0" dirty="0" err="1" smtClean="0">
              <a:latin typeface="微软雅黑" pitchFamily="34" charset="-122"/>
              <a:ea typeface="微软雅黑" pitchFamily="34" charset="-122"/>
            </a:rPr>
            <a:t>BaiDu</a:t>
          </a:r>
          <a:r>
            <a:rPr lang="zh-CN" altLang="en-US" b="0" dirty="0" smtClean="0">
              <a:latin typeface="微软雅黑" pitchFamily="34" charset="-122"/>
              <a:ea typeface="微软雅黑" pitchFamily="34" charset="-122"/>
            </a:rPr>
            <a:t> </a:t>
          </a:r>
          <a:r>
            <a:rPr lang="en-US" altLang="zh-CN" b="0" dirty="0" smtClean="0">
              <a:latin typeface="微软雅黑" pitchFamily="34" charset="-122"/>
              <a:ea typeface="微软雅黑" pitchFamily="34" charset="-122"/>
            </a:rPr>
            <a:t>Noah</a:t>
          </a:r>
        </a:p>
      </dgm:t>
    </dgm:pt>
    <dgm:pt modelId="{EB4013CA-8B47-4F78-9F22-8D41E7621D93}" type="parTrans" cxnId="{E965D903-3BA8-43E9-8306-898A838777F6}">
      <dgm:prSet/>
      <dgm:spPr/>
      <dgm:t>
        <a:bodyPr/>
        <a:lstStyle/>
        <a:p>
          <a:endParaRPr lang="zh-CN" altLang="en-US" b="1">
            <a:latin typeface="微软雅黑" pitchFamily="34" charset="-122"/>
            <a:ea typeface="微软雅黑" pitchFamily="34" charset="-122"/>
          </a:endParaRPr>
        </a:p>
      </dgm:t>
    </dgm:pt>
    <dgm:pt modelId="{CB0259CC-CB44-475E-ACED-C0C0EC01AE22}" type="sibTrans" cxnId="{E965D903-3BA8-43E9-8306-898A838777F6}">
      <dgm:prSet/>
      <dgm:spPr/>
      <dgm:t>
        <a:bodyPr/>
        <a:lstStyle/>
        <a:p>
          <a:endParaRPr lang="zh-CN" altLang="en-US" b="1">
            <a:latin typeface="微软雅黑" pitchFamily="34" charset="-122"/>
            <a:ea typeface="微软雅黑" pitchFamily="34" charset="-122"/>
          </a:endParaRPr>
        </a:p>
      </dgm:t>
    </dgm:pt>
    <dgm:pt modelId="{540829AC-2024-44E6-852D-2728478C5222}">
      <dgm:prSet>
        <dgm:style>
          <a:lnRef idx="1">
            <a:schemeClr val="accent1"/>
          </a:lnRef>
          <a:fillRef idx="2">
            <a:schemeClr val="accent1"/>
          </a:fillRef>
          <a:effectRef idx="1">
            <a:schemeClr val="accent1"/>
          </a:effectRef>
          <a:fontRef idx="minor">
            <a:schemeClr val="dk1"/>
          </a:fontRef>
        </dgm:style>
      </dgm:prSet>
      <dgm:spPr/>
      <dgm:t>
        <a:bodyPr/>
        <a:lstStyle/>
        <a:p>
          <a:r>
            <a:rPr lang="zh-CN" altLang="en-US" b="0" dirty="0" smtClean="0">
              <a:latin typeface="微软雅黑" pitchFamily="34" charset="-122"/>
              <a:ea typeface="微软雅黑" pitchFamily="34" charset="-122"/>
            </a:rPr>
            <a:t>基于</a:t>
          </a:r>
          <a:r>
            <a:rPr lang="en-US" altLang="zh-CN" b="0" dirty="0" smtClean="0">
              <a:latin typeface="微软雅黑" pitchFamily="34" charset="-122"/>
              <a:ea typeface="微软雅黑" pitchFamily="34" charset="-122"/>
            </a:rPr>
            <a:t>tag</a:t>
          </a:r>
          <a:r>
            <a:rPr lang="zh-CN" altLang="en-US" b="0" dirty="0" smtClean="0">
              <a:latin typeface="微软雅黑" pitchFamily="34" charset="-122"/>
              <a:ea typeface="微软雅黑" pitchFamily="34" charset="-122"/>
            </a:rPr>
            <a:t>形式的关系</a:t>
          </a:r>
          <a:endParaRPr lang="en-US" altLang="zh-CN" b="0" dirty="0" smtClean="0">
            <a:latin typeface="微软雅黑" pitchFamily="34" charset="-122"/>
            <a:ea typeface="微软雅黑" pitchFamily="34" charset="-122"/>
          </a:endParaRPr>
        </a:p>
      </dgm:t>
    </dgm:pt>
    <dgm:pt modelId="{88F03596-95E0-40D6-BACC-DB866B21C558}" type="parTrans" cxnId="{4F4A673E-0666-47C6-B271-5A431D18D241}">
      <dgm:prSet/>
      <dgm:spPr/>
      <dgm:t>
        <a:bodyPr/>
        <a:lstStyle/>
        <a:p>
          <a:endParaRPr lang="zh-CN" altLang="en-US" b="1">
            <a:latin typeface="微软雅黑" pitchFamily="34" charset="-122"/>
            <a:ea typeface="微软雅黑" pitchFamily="34" charset="-122"/>
          </a:endParaRPr>
        </a:p>
      </dgm:t>
    </dgm:pt>
    <dgm:pt modelId="{4E9B3968-53AB-4DB5-AD6E-5D755D78BC08}" type="sibTrans" cxnId="{4F4A673E-0666-47C6-B271-5A431D18D241}">
      <dgm:prSet/>
      <dgm:spPr/>
      <dgm:t>
        <a:bodyPr/>
        <a:lstStyle/>
        <a:p>
          <a:endParaRPr lang="zh-CN" altLang="en-US" b="1">
            <a:latin typeface="微软雅黑" pitchFamily="34" charset="-122"/>
            <a:ea typeface="微软雅黑" pitchFamily="34" charset="-122"/>
          </a:endParaRPr>
        </a:p>
      </dgm:t>
    </dgm:pt>
    <dgm:pt modelId="{3345DC01-24BB-446F-9EFF-7ACC48C7E5D9}">
      <dgm:prSet/>
      <dgm:spPr/>
      <dgm:t>
        <a:bodyPr/>
        <a:lstStyle/>
        <a:p>
          <a:r>
            <a:rPr lang="zh-CN" altLang="en-US" b="0" dirty="0" smtClean="0">
              <a:latin typeface="微软雅黑" pitchFamily="34" charset="-122"/>
              <a:ea typeface="微软雅黑" pitchFamily="34" charset="-122"/>
            </a:rPr>
            <a:t>设计简单，实现复杂，灵活多变，可扩展性强</a:t>
          </a:r>
          <a:endParaRPr lang="en-US" altLang="zh-CN" b="0" dirty="0" smtClean="0">
            <a:latin typeface="微软雅黑" pitchFamily="34" charset="-122"/>
            <a:ea typeface="微软雅黑" pitchFamily="34" charset="-122"/>
          </a:endParaRPr>
        </a:p>
      </dgm:t>
    </dgm:pt>
    <dgm:pt modelId="{5EA186EF-B5EB-4781-BD18-955B2BD076FC}" type="parTrans" cxnId="{DEFEFCCC-3084-4FC1-B64B-381DB15444D2}">
      <dgm:prSet/>
      <dgm:spPr/>
      <dgm:t>
        <a:bodyPr/>
        <a:lstStyle/>
        <a:p>
          <a:endParaRPr lang="zh-CN" altLang="en-US" b="1">
            <a:latin typeface="微软雅黑" pitchFamily="34" charset="-122"/>
            <a:ea typeface="微软雅黑" pitchFamily="34" charset="-122"/>
          </a:endParaRPr>
        </a:p>
      </dgm:t>
    </dgm:pt>
    <dgm:pt modelId="{382DC86C-14A4-44B4-B65B-466BFABEEB13}" type="sibTrans" cxnId="{DEFEFCCC-3084-4FC1-B64B-381DB15444D2}">
      <dgm:prSet/>
      <dgm:spPr/>
      <dgm:t>
        <a:bodyPr/>
        <a:lstStyle/>
        <a:p>
          <a:endParaRPr lang="zh-CN" altLang="en-US" b="1">
            <a:latin typeface="微软雅黑" pitchFamily="34" charset="-122"/>
            <a:ea typeface="微软雅黑" pitchFamily="34" charset="-122"/>
          </a:endParaRPr>
        </a:p>
      </dgm:t>
    </dgm:pt>
    <dgm:pt modelId="{D12E5CE5-8F83-4A73-98F3-8405D784FFE4}">
      <dgm:prSet>
        <dgm:style>
          <a:lnRef idx="1">
            <a:schemeClr val="accent1"/>
          </a:lnRef>
          <a:fillRef idx="2">
            <a:schemeClr val="accent1"/>
          </a:fillRef>
          <a:effectRef idx="1">
            <a:schemeClr val="accent1"/>
          </a:effectRef>
          <a:fontRef idx="minor">
            <a:schemeClr val="dk1"/>
          </a:fontRef>
        </dgm:style>
      </dgm:prSet>
      <dgm:spPr/>
      <dgm:t>
        <a:bodyPr/>
        <a:lstStyle/>
        <a:p>
          <a:r>
            <a:rPr lang="zh-CN" altLang="en-US" b="0" dirty="0" smtClean="0">
              <a:latin typeface="微软雅黑" pitchFamily="34" charset="-122"/>
              <a:ea typeface="微软雅黑" pitchFamily="34" charset="-122"/>
            </a:rPr>
            <a:t>混合型</a:t>
          </a:r>
          <a:endParaRPr lang="en-US" altLang="zh-CN" b="0" dirty="0" smtClean="0">
            <a:latin typeface="微软雅黑" pitchFamily="34" charset="-122"/>
            <a:ea typeface="微软雅黑" pitchFamily="34" charset="-122"/>
          </a:endParaRPr>
        </a:p>
      </dgm:t>
    </dgm:pt>
    <dgm:pt modelId="{157BAA92-7436-4BA2-A1D0-039C0560F738}" type="parTrans" cxnId="{41C38606-BD74-4F5B-A2E8-7A9601A18CB2}">
      <dgm:prSet/>
      <dgm:spPr/>
      <dgm:t>
        <a:bodyPr/>
        <a:lstStyle/>
        <a:p>
          <a:endParaRPr lang="zh-CN" altLang="en-US" b="1">
            <a:latin typeface="微软雅黑" pitchFamily="34" charset="-122"/>
            <a:ea typeface="微软雅黑" pitchFamily="34" charset="-122"/>
          </a:endParaRPr>
        </a:p>
      </dgm:t>
    </dgm:pt>
    <dgm:pt modelId="{2ACB4BD8-8EA8-4005-8497-05BA27E1BDEB}" type="sibTrans" cxnId="{41C38606-BD74-4F5B-A2E8-7A9601A18CB2}">
      <dgm:prSet/>
      <dgm:spPr/>
      <dgm:t>
        <a:bodyPr/>
        <a:lstStyle/>
        <a:p>
          <a:endParaRPr lang="zh-CN" altLang="en-US" b="1">
            <a:latin typeface="微软雅黑" pitchFamily="34" charset="-122"/>
            <a:ea typeface="微软雅黑" pitchFamily="34" charset="-122"/>
          </a:endParaRPr>
        </a:p>
      </dgm:t>
    </dgm:pt>
    <dgm:pt modelId="{0D26D4C2-2622-4E12-8886-CE42FDE06457}">
      <dgm:prSet/>
      <dgm:spPr/>
      <dgm:t>
        <a:bodyPr/>
        <a:lstStyle/>
        <a:p>
          <a:r>
            <a:rPr lang="zh-CN" altLang="en-US" b="0" dirty="0" smtClean="0">
              <a:latin typeface="微软雅黑" pitchFamily="34" charset="-122"/>
              <a:ea typeface="微软雅黑" pitchFamily="34" charset="-122"/>
            </a:rPr>
            <a:t>复杂的关联结构模型</a:t>
          </a:r>
          <a:endParaRPr lang="en-US" altLang="zh-CN" b="0" dirty="0" smtClean="0">
            <a:latin typeface="微软雅黑" pitchFamily="34" charset="-122"/>
            <a:ea typeface="微软雅黑" pitchFamily="34" charset="-122"/>
          </a:endParaRPr>
        </a:p>
      </dgm:t>
    </dgm:pt>
    <dgm:pt modelId="{C5375714-C05D-446D-A08D-9411C18B20DC}" type="parTrans" cxnId="{0B62A02E-97C8-4EB6-A935-F9D3186FEBBF}">
      <dgm:prSet/>
      <dgm:spPr/>
      <dgm:t>
        <a:bodyPr/>
        <a:lstStyle/>
        <a:p>
          <a:endParaRPr lang="zh-CN" altLang="en-US" b="1">
            <a:latin typeface="微软雅黑" pitchFamily="34" charset="-122"/>
            <a:ea typeface="微软雅黑" pitchFamily="34" charset="-122"/>
          </a:endParaRPr>
        </a:p>
      </dgm:t>
    </dgm:pt>
    <dgm:pt modelId="{7C2D1341-AEE1-404B-BC1E-D5729C66762E}" type="sibTrans" cxnId="{0B62A02E-97C8-4EB6-A935-F9D3186FEBBF}">
      <dgm:prSet/>
      <dgm:spPr/>
      <dgm:t>
        <a:bodyPr/>
        <a:lstStyle/>
        <a:p>
          <a:endParaRPr lang="zh-CN" altLang="en-US" b="1">
            <a:latin typeface="微软雅黑" pitchFamily="34" charset="-122"/>
            <a:ea typeface="微软雅黑" pitchFamily="34" charset="-122"/>
          </a:endParaRPr>
        </a:p>
      </dgm:t>
    </dgm:pt>
    <dgm:pt modelId="{F459E357-25A0-4126-AC96-171C1A8968CD}">
      <dgm:prSet/>
      <dgm:spPr/>
      <dgm:t>
        <a:bodyPr/>
        <a:lstStyle/>
        <a:p>
          <a:r>
            <a:rPr lang="zh-CN" altLang="en-US" b="0" dirty="0" smtClean="0">
              <a:latin typeface="微软雅黑" pitchFamily="34" charset="-122"/>
              <a:ea typeface="微软雅黑" pitchFamily="34" charset="-122"/>
            </a:rPr>
            <a:t>案例：</a:t>
          </a:r>
          <a:r>
            <a:rPr lang="en-US" altLang="zh-CN" b="0" dirty="0" smtClean="0">
              <a:latin typeface="微软雅黑" pitchFamily="34" charset="-122"/>
              <a:ea typeface="微软雅黑" pitchFamily="34" charset="-122"/>
            </a:rPr>
            <a:t>Amazon</a:t>
          </a:r>
        </a:p>
      </dgm:t>
    </dgm:pt>
    <dgm:pt modelId="{64AD5DE4-289C-459A-A86A-DDA4EF215A74}" type="parTrans" cxnId="{7C294DA4-A701-4158-81FB-688FE266BA8B}">
      <dgm:prSet/>
      <dgm:spPr/>
      <dgm:t>
        <a:bodyPr/>
        <a:lstStyle/>
        <a:p>
          <a:endParaRPr lang="zh-CN" altLang="en-US"/>
        </a:p>
      </dgm:t>
    </dgm:pt>
    <dgm:pt modelId="{D8AC29BA-E0DC-4845-BE4C-C32544B39798}" type="sibTrans" cxnId="{7C294DA4-A701-4158-81FB-688FE266BA8B}">
      <dgm:prSet/>
      <dgm:spPr/>
      <dgm:t>
        <a:bodyPr/>
        <a:lstStyle/>
        <a:p>
          <a:endParaRPr lang="zh-CN" altLang="en-US"/>
        </a:p>
      </dgm:t>
    </dgm:pt>
    <dgm:pt modelId="{A44A0C5B-2539-844E-BC4A-17558B951CD5}">
      <dgm:prSet/>
      <dgm:spPr/>
      <dgm:t>
        <a:bodyPr/>
        <a:lstStyle/>
        <a:p>
          <a:r>
            <a:rPr lang="zh-CN" altLang="en-US" b="0" dirty="0" smtClean="0">
              <a:latin typeface="微软雅黑" pitchFamily="34" charset="-122"/>
              <a:ea typeface="微软雅黑" pitchFamily="34" charset="-122"/>
            </a:rPr>
            <a:t>案例：小米，</a:t>
          </a:r>
          <a:r>
            <a:rPr lang="en-US" altLang="zh-CN" b="0" dirty="0" smtClean="0">
              <a:latin typeface="微软雅黑" pitchFamily="34" charset="-122"/>
              <a:ea typeface="微软雅黑" pitchFamily="34" charset="-122"/>
            </a:rPr>
            <a:t>Jpool2</a:t>
          </a:r>
        </a:p>
      </dgm:t>
    </dgm:pt>
    <dgm:pt modelId="{69620229-4AC8-9B40-8EC3-BB2F254D4327}" type="parTrans" cxnId="{2A247A14-D82E-E645-BE98-239D5675DF90}">
      <dgm:prSet/>
      <dgm:spPr/>
      <dgm:t>
        <a:bodyPr/>
        <a:lstStyle/>
        <a:p>
          <a:endParaRPr lang="zh-CN" altLang="en-US"/>
        </a:p>
      </dgm:t>
    </dgm:pt>
    <dgm:pt modelId="{5FD8F2A9-0141-A040-B744-3415303B0395}" type="sibTrans" cxnId="{2A247A14-D82E-E645-BE98-239D5675DF90}">
      <dgm:prSet/>
      <dgm:spPr/>
      <dgm:t>
        <a:bodyPr/>
        <a:lstStyle/>
        <a:p>
          <a:endParaRPr lang="zh-CN" altLang="en-US"/>
        </a:p>
      </dgm:t>
    </dgm:pt>
    <dgm:pt modelId="{A5DBFB62-5946-4C69-8447-CB385634F4E7}" type="pres">
      <dgm:prSet presAssocID="{B1C4307D-08D7-4F55-9BAF-1AADBD8DFEEC}" presName="linear" presStyleCnt="0">
        <dgm:presLayoutVars>
          <dgm:dir/>
          <dgm:animLvl val="lvl"/>
          <dgm:resizeHandles val="exact"/>
        </dgm:presLayoutVars>
      </dgm:prSet>
      <dgm:spPr/>
      <dgm:t>
        <a:bodyPr/>
        <a:lstStyle/>
        <a:p>
          <a:endParaRPr lang="zh-CN" altLang="en-US"/>
        </a:p>
      </dgm:t>
    </dgm:pt>
    <dgm:pt modelId="{F6E418C7-88A4-47D0-BB88-FAA650827B85}" type="pres">
      <dgm:prSet presAssocID="{5CFA89E9-4291-4988-BC7A-7F78D3004A82}" presName="parentLin" presStyleCnt="0"/>
      <dgm:spPr/>
    </dgm:pt>
    <dgm:pt modelId="{5C5EC69E-B4F6-4B7F-A661-B2A988CF5063}" type="pres">
      <dgm:prSet presAssocID="{5CFA89E9-4291-4988-BC7A-7F78D3004A82}" presName="parentLeftMargin" presStyleLbl="node1" presStyleIdx="0" presStyleCnt="3"/>
      <dgm:spPr/>
      <dgm:t>
        <a:bodyPr/>
        <a:lstStyle/>
        <a:p>
          <a:endParaRPr lang="zh-CN" altLang="en-US"/>
        </a:p>
      </dgm:t>
    </dgm:pt>
    <dgm:pt modelId="{DCEEE6C6-B20C-4899-A029-AD8DE02FD923}" type="pres">
      <dgm:prSet presAssocID="{5CFA89E9-4291-4988-BC7A-7F78D3004A82}" presName="parentText" presStyleLbl="node1" presStyleIdx="0" presStyleCnt="3">
        <dgm:presLayoutVars>
          <dgm:chMax val="0"/>
          <dgm:bulletEnabled val="1"/>
        </dgm:presLayoutVars>
      </dgm:prSet>
      <dgm:spPr/>
      <dgm:t>
        <a:bodyPr/>
        <a:lstStyle/>
        <a:p>
          <a:endParaRPr lang="zh-CN" altLang="en-US"/>
        </a:p>
      </dgm:t>
    </dgm:pt>
    <dgm:pt modelId="{5EFC2344-7B45-4814-BDD0-B5037C01ACB8}" type="pres">
      <dgm:prSet presAssocID="{5CFA89E9-4291-4988-BC7A-7F78D3004A82}" presName="negativeSpace" presStyleCnt="0"/>
      <dgm:spPr/>
    </dgm:pt>
    <dgm:pt modelId="{35A11A61-A7B3-4AFD-9BCF-A509485DB7E1}" type="pres">
      <dgm:prSet presAssocID="{5CFA89E9-4291-4988-BC7A-7F78D3004A82}" presName="childText" presStyleLbl="conFgAcc1" presStyleIdx="0" presStyleCnt="3">
        <dgm:presLayoutVars>
          <dgm:bulletEnabled val="1"/>
        </dgm:presLayoutVars>
      </dgm:prSet>
      <dgm:spPr/>
      <dgm:t>
        <a:bodyPr/>
        <a:lstStyle/>
        <a:p>
          <a:endParaRPr lang="zh-CN" altLang="en-US"/>
        </a:p>
      </dgm:t>
    </dgm:pt>
    <dgm:pt modelId="{3FC01750-0E62-479F-8C9B-E07A173F3A02}" type="pres">
      <dgm:prSet presAssocID="{258B8047-4C67-46F3-8728-956CBBEC7F45}" presName="spaceBetweenRectangles" presStyleCnt="0"/>
      <dgm:spPr/>
    </dgm:pt>
    <dgm:pt modelId="{07143046-6323-4680-AD44-07F388D30CC2}" type="pres">
      <dgm:prSet presAssocID="{540829AC-2024-44E6-852D-2728478C5222}" presName="parentLin" presStyleCnt="0"/>
      <dgm:spPr/>
    </dgm:pt>
    <dgm:pt modelId="{2A0B50E7-2B81-4D9B-BF4A-86AFCDA4D341}" type="pres">
      <dgm:prSet presAssocID="{540829AC-2024-44E6-852D-2728478C5222}" presName="parentLeftMargin" presStyleLbl="node1" presStyleIdx="0" presStyleCnt="3"/>
      <dgm:spPr/>
      <dgm:t>
        <a:bodyPr/>
        <a:lstStyle/>
        <a:p>
          <a:endParaRPr lang="zh-CN" altLang="en-US"/>
        </a:p>
      </dgm:t>
    </dgm:pt>
    <dgm:pt modelId="{EE269E44-390C-4CC3-A6EE-F6361E6E1107}" type="pres">
      <dgm:prSet presAssocID="{540829AC-2024-44E6-852D-2728478C5222}" presName="parentText" presStyleLbl="node1" presStyleIdx="1" presStyleCnt="3">
        <dgm:presLayoutVars>
          <dgm:chMax val="0"/>
          <dgm:bulletEnabled val="1"/>
        </dgm:presLayoutVars>
      </dgm:prSet>
      <dgm:spPr/>
      <dgm:t>
        <a:bodyPr/>
        <a:lstStyle/>
        <a:p>
          <a:endParaRPr lang="zh-CN" altLang="en-US"/>
        </a:p>
      </dgm:t>
    </dgm:pt>
    <dgm:pt modelId="{E024BF1D-76CB-455C-A747-1994854876EA}" type="pres">
      <dgm:prSet presAssocID="{540829AC-2024-44E6-852D-2728478C5222}" presName="negativeSpace" presStyleCnt="0"/>
      <dgm:spPr/>
    </dgm:pt>
    <dgm:pt modelId="{7351021E-2DFC-4DAC-9AD4-D20F0DC75D25}" type="pres">
      <dgm:prSet presAssocID="{540829AC-2024-44E6-852D-2728478C5222}" presName="childText" presStyleLbl="conFgAcc1" presStyleIdx="1" presStyleCnt="3">
        <dgm:presLayoutVars>
          <dgm:bulletEnabled val="1"/>
        </dgm:presLayoutVars>
      </dgm:prSet>
      <dgm:spPr/>
      <dgm:t>
        <a:bodyPr/>
        <a:lstStyle/>
        <a:p>
          <a:endParaRPr lang="zh-CN" altLang="en-US"/>
        </a:p>
      </dgm:t>
    </dgm:pt>
    <dgm:pt modelId="{3C521AB6-EA7B-409C-A55C-83AFDC333C8D}" type="pres">
      <dgm:prSet presAssocID="{4E9B3968-53AB-4DB5-AD6E-5D755D78BC08}" presName="spaceBetweenRectangles" presStyleCnt="0"/>
      <dgm:spPr/>
    </dgm:pt>
    <dgm:pt modelId="{98AEAC37-1233-4ECE-989C-74713A747FAA}" type="pres">
      <dgm:prSet presAssocID="{D12E5CE5-8F83-4A73-98F3-8405D784FFE4}" presName="parentLin" presStyleCnt="0"/>
      <dgm:spPr/>
    </dgm:pt>
    <dgm:pt modelId="{4D1DA2E9-C89C-4BFE-8BEB-FB7700A25F18}" type="pres">
      <dgm:prSet presAssocID="{D12E5CE5-8F83-4A73-98F3-8405D784FFE4}" presName="parentLeftMargin" presStyleLbl="node1" presStyleIdx="1" presStyleCnt="3"/>
      <dgm:spPr/>
      <dgm:t>
        <a:bodyPr/>
        <a:lstStyle/>
        <a:p>
          <a:endParaRPr lang="zh-CN" altLang="en-US"/>
        </a:p>
      </dgm:t>
    </dgm:pt>
    <dgm:pt modelId="{75879446-4ACC-4C75-A6AD-9A378BA823A2}" type="pres">
      <dgm:prSet presAssocID="{D12E5CE5-8F83-4A73-98F3-8405D784FFE4}" presName="parentText" presStyleLbl="node1" presStyleIdx="2" presStyleCnt="3">
        <dgm:presLayoutVars>
          <dgm:chMax val="0"/>
          <dgm:bulletEnabled val="1"/>
        </dgm:presLayoutVars>
      </dgm:prSet>
      <dgm:spPr/>
      <dgm:t>
        <a:bodyPr/>
        <a:lstStyle/>
        <a:p>
          <a:endParaRPr lang="zh-CN" altLang="en-US"/>
        </a:p>
      </dgm:t>
    </dgm:pt>
    <dgm:pt modelId="{037D3BBA-E051-4A62-BDAE-E7014FB648D0}" type="pres">
      <dgm:prSet presAssocID="{D12E5CE5-8F83-4A73-98F3-8405D784FFE4}" presName="negativeSpace" presStyleCnt="0"/>
      <dgm:spPr/>
    </dgm:pt>
    <dgm:pt modelId="{D206961F-8714-4011-8D72-8193E2E62D10}" type="pres">
      <dgm:prSet presAssocID="{D12E5CE5-8F83-4A73-98F3-8405D784FFE4}" presName="childText" presStyleLbl="conFgAcc1" presStyleIdx="2" presStyleCnt="3">
        <dgm:presLayoutVars>
          <dgm:bulletEnabled val="1"/>
        </dgm:presLayoutVars>
      </dgm:prSet>
      <dgm:spPr/>
      <dgm:t>
        <a:bodyPr/>
        <a:lstStyle/>
        <a:p>
          <a:endParaRPr lang="zh-CN" altLang="en-US"/>
        </a:p>
      </dgm:t>
    </dgm:pt>
  </dgm:ptLst>
  <dgm:cxnLst>
    <dgm:cxn modelId="{5AD477C5-00E5-234B-A0DC-B84E0CC3693B}" type="presOf" srcId="{3345DC01-24BB-446F-9EFF-7ACC48C7E5D9}" destId="{7351021E-2DFC-4DAC-9AD4-D20F0DC75D25}" srcOrd="0" destOrd="0" presId="urn:microsoft.com/office/officeart/2005/8/layout/list1"/>
    <dgm:cxn modelId="{E965D903-3BA8-43E9-8306-898A838777F6}" srcId="{5CFA89E9-4291-4988-BC7A-7F78D3004A82}" destId="{36AF7724-4E7E-4E41-AF32-2AE4687A8C5D}" srcOrd="1" destOrd="0" parTransId="{EB4013CA-8B47-4F78-9F22-8D41E7621D93}" sibTransId="{CB0259CC-CB44-475E-ACED-C0C0EC01AE22}"/>
    <dgm:cxn modelId="{DCDC5468-2514-4635-9A6B-B1A13BADDD0C}" srcId="{5CFA89E9-4291-4988-BC7A-7F78D3004A82}" destId="{3F8D8A18-CD35-4C73-A848-99AB8E4A76A7}" srcOrd="0" destOrd="0" parTransId="{C65D5CCE-5F4D-4C05-A0DD-AEFBA8A1FC13}" sibTransId="{19C31A62-09E8-4273-A3BD-49B33605402F}"/>
    <dgm:cxn modelId="{D65C16BC-82E6-A748-A71D-39119BFAB89D}" type="presOf" srcId="{3F8D8A18-CD35-4C73-A848-99AB8E4A76A7}" destId="{35A11A61-A7B3-4AFD-9BCF-A509485DB7E1}" srcOrd="0" destOrd="0" presId="urn:microsoft.com/office/officeart/2005/8/layout/list1"/>
    <dgm:cxn modelId="{FB14B510-97AE-FB48-A570-6C7BAC49F26A}" type="presOf" srcId="{5CFA89E9-4291-4988-BC7A-7F78D3004A82}" destId="{5C5EC69E-B4F6-4B7F-A661-B2A988CF5063}" srcOrd="0" destOrd="0" presId="urn:microsoft.com/office/officeart/2005/8/layout/list1"/>
    <dgm:cxn modelId="{0630C2FD-1888-45B6-939A-A2F4B7134F36}" srcId="{B1C4307D-08D7-4F55-9BAF-1AADBD8DFEEC}" destId="{5CFA89E9-4291-4988-BC7A-7F78D3004A82}" srcOrd="0" destOrd="0" parTransId="{3C7CB8E2-0412-4D45-9D92-247E438CA996}" sibTransId="{258B8047-4C67-46F3-8728-956CBBEC7F45}"/>
    <dgm:cxn modelId="{6AE201DA-DCE9-6848-88B8-21F00D27BEEA}" type="presOf" srcId="{540829AC-2024-44E6-852D-2728478C5222}" destId="{EE269E44-390C-4CC3-A6EE-F6361E6E1107}" srcOrd="1" destOrd="0" presId="urn:microsoft.com/office/officeart/2005/8/layout/list1"/>
    <dgm:cxn modelId="{2A247A14-D82E-E645-BE98-239D5675DF90}" srcId="{540829AC-2024-44E6-852D-2728478C5222}" destId="{A44A0C5B-2539-844E-BC4A-17558B951CD5}" srcOrd="1" destOrd="0" parTransId="{69620229-4AC8-9B40-8EC3-BB2F254D4327}" sibTransId="{5FD8F2A9-0141-A040-B744-3415303B0395}"/>
    <dgm:cxn modelId="{DEFEFCCC-3084-4FC1-B64B-381DB15444D2}" srcId="{540829AC-2024-44E6-852D-2728478C5222}" destId="{3345DC01-24BB-446F-9EFF-7ACC48C7E5D9}" srcOrd="0" destOrd="0" parTransId="{5EA186EF-B5EB-4781-BD18-955B2BD076FC}" sibTransId="{382DC86C-14A4-44B4-B65B-466BFABEEB13}"/>
    <dgm:cxn modelId="{CDD2DEE6-1811-0E43-A821-14DED5A83934}" type="presOf" srcId="{B1C4307D-08D7-4F55-9BAF-1AADBD8DFEEC}" destId="{A5DBFB62-5946-4C69-8447-CB385634F4E7}" srcOrd="0" destOrd="0" presId="urn:microsoft.com/office/officeart/2005/8/layout/list1"/>
    <dgm:cxn modelId="{DB74CEAB-F1F0-5546-8216-166C03D66F71}" type="presOf" srcId="{5CFA89E9-4291-4988-BC7A-7F78D3004A82}" destId="{DCEEE6C6-B20C-4899-A029-AD8DE02FD923}" srcOrd="1" destOrd="0" presId="urn:microsoft.com/office/officeart/2005/8/layout/list1"/>
    <dgm:cxn modelId="{9FD48D28-1678-0748-878E-2C0EBA50F4DE}" type="presOf" srcId="{D12E5CE5-8F83-4A73-98F3-8405D784FFE4}" destId="{4D1DA2E9-C89C-4BFE-8BEB-FB7700A25F18}" srcOrd="0" destOrd="0" presId="urn:microsoft.com/office/officeart/2005/8/layout/list1"/>
    <dgm:cxn modelId="{2D3D0972-0074-7F44-8515-15EC6C235C89}" type="presOf" srcId="{D12E5CE5-8F83-4A73-98F3-8405D784FFE4}" destId="{75879446-4ACC-4C75-A6AD-9A378BA823A2}" srcOrd="1" destOrd="0" presId="urn:microsoft.com/office/officeart/2005/8/layout/list1"/>
    <dgm:cxn modelId="{114EC673-4099-444D-86A1-F75CB7FDA569}" type="presOf" srcId="{540829AC-2024-44E6-852D-2728478C5222}" destId="{2A0B50E7-2B81-4D9B-BF4A-86AFCDA4D341}" srcOrd="0" destOrd="0" presId="urn:microsoft.com/office/officeart/2005/8/layout/list1"/>
    <dgm:cxn modelId="{106C84F3-F7C8-BB4E-9829-0AB91577094E}" type="presOf" srcId="{36AF7724-4E7E-4E41-AF32-2AE4687A8C5D}" destId="{35A11A61-A7B3-4AFD-9BCF-A509485DB7E1}" srcOrd="0" destOrd="1" presId="urn:microsoft.com/office/officeart/2005/8/layout/list1"/>
    <dgm:cxn modelId="{0B62A02E-97C8-4EB6-A935-F9D3186FEBBF}" srcId="{D12E5CE5-8F83-4A73-98F3-8405D784FFE4}" destId="{0D26D4C2-2622-4E12-8886-CE42FDE06457}" srcOrd="0" destOrd="0" parTransId="{C5375714-C05D-446D-A08D-9411C18B20DC}" sibTransId="{7C2D1341-AEE1-404B-BC1E-D5729C66762E}"/>
    <dgm:cxn modelId="{C6796A8F-F35A-EF43-8F2D-DBB43C6CD8B2}" type="presOf" srcId="{F459E357-25A0-4126-AC96-171C1A8968CD}" destId="{D206961F-8714-4011-8D72-8193E2E62D10}" srcOrd="0" destOrd="1" presId="urn:microsoft.com/office/officeart/2005/8/layout/list1"/>
    <dgm:cxn modelId="{4F4A673E-0666-47C6-B271-5A431D18D241}" srcId="{B1C4307D-08D7-4F55-9BAF-1AADBD8DFEEC}" destId="{540829AC-2024-44E6-852D-2728478C5222}" srcOrd="1" destOrd="0" parTransId="{88F03596-95E0-40D6-BACC-DB866B21C558}" sibTransId="{4E9B3968-53AB-4DB5-AD6E-5D755D78BC08}"/>
    <dgm:cxn modelId="{B80FA715-8D92-7545-BAA2-764177E61F5B}" type="presOf" srcId="{A44A0C5B-2539-844E-BC4A-17558B951CD5}" destId="{7351021E-2DFC-4DAC-9AD4-D20F0DC75D25}" srcOrd="0" destOrd="1" presId="urn:microsoft.com/office/officeart/2005/8/layout/list1"/>
    <dgm:cxn modelId="{29BD7797-4BD6-274D-8892-B56C0D2FB9F5}" type="presOf" srcId="{0D26D4C2-2622-4E12-8886-CE42FDE06457}" destId="{D206961F-8714-4011-8D72-8193E2E62D10}" srcOrd="0" destOrd="0" presId="urn:microsoft.com/office/officeart/2005/8/layout/list1"/>
    <dgm:cxn modelId="{41C38606-BD74-4F5B-A2E8-7A9601A18CB2}" srcId="{B1C4307D-08D7-4F55-9BAF-1AADBD8DFEEC}" destId="{D12E5CE5-8F83-4A73-98F3-8405D784FFE4}" srcOrd="2" destOrd="0" parTransId="{157BAA92-7436-4BA2-A1D0-039C0560F738}" sibTransId="{2ACB4BD8-8EA8-4005-8497-05BA27E1BDEB}"/>
    <dgm:cxn modelId="{7C294DA4-A701-4158-81FB-688FE266BA8B}" srcId="{D12E5CE5-8F83-4A73-98F3-8405D784FFE4}" destId="{F459E357-25A0-4126-AC96-171C1A8968CD}" srcOrd="1" destOrd="0" parTransId="{64AD5DE4-289C-459A-A86A-DDA4EF215A74}" sibTransId="{D8AC29BA-E0DC-4845-BE4C-C32544B39798}"/>
    <dgm:cxn modelId="{621F4E0D-EF89-B44C-8A2F-222966A391D0}" type="presParOf" srcId="{A5DBFB62-5946-4C69-8447-CB385634F4E7}" destId="{F6E418C7-88A4-47D0-BB88-FAA650827B85}" srcOrd="0" destOrd="0" presId="urn:microsoft.com/office/officeart/2005/8/layout/list1"/>
    <dgm:cxn modelId="{63D726C3-7E6C-BC41-B3AE-456E6EF9842E}" type="presParOf" srcId="{F6E418C7-88A4-47D0-BB88-FAA650827B85}" destId="{5C5EC69E-B4F6-4B7F-A661-B2A988CF5063}" srcOrd="0" destOrd="0" presId="urn:microsoft.com/office/officeart/2005/8/layout/list1"/>
    <dgm:cxn modelId="{29B5FE7B-FF3A-9E4E-88C5-E097A3239D6D}" type="presParOf" srcId="{F6E418C7-88A4-47D0-BB88-FAA650827B85}" destId="{DCEEE6C6-B20C-4899-A029-AD8DE02FD923}" srcOrd="1" destOrd="0" presId="urn:microsoft.com/office/officeart/2005/8/layout/list1"/>
    <dgm:cxn modelId="{00F9C34A-7241-D244-BC19-4C9B50182855}" type="presParOf" srcId="{A5DBFB62-5946-4C69-8447-CB385634F4E7}" destId="{5EFC2344-7B45-4814-BDD0-B5037C01ACB8}" srcOrd="1" destOrd="0" presId="urn:microsoft.com/office/officeart/2005/8/layout/list1"/>
    <dgm:cxn modelId="{57D42B33-EFA9-E74E-965A-0DB3EA3C486A}" type="presParOf" srcId="{A5DBFB62-5946-4C69-8447-CB385634F4E7}" destId="{35A11A61-A7B3-4AFD-9BCF-A509485DB7E1}" srcOrd="2" destOrd="0" presId="urn:microsoft.com/office/officeart/2005/8/layout/list1"/>
    <dgm:cxn modelId="{A0CCDC7A-F1D3-EC46-825F-CFAB02C8FBD8}" type="presParOf" srcId="{A5DBFB62-5946-4C69-8447-CB385634F4E7}" destId="{3FC01750-0E62-479F-8C9B-E07A173F3A02}" srcOrd="3" destOrd="0" presId="urn:microsoft.com/office/officeart/2005/8/layout/list1"/>
    <dgm:cxn modelId="{F5E575E4-7294-FE4D-9B2E-FD7B22FE84DE}" type="presParOf" srcId="{A5DBFB62-5946-4C69-8447-CB385634F4E7}" destId="{07143046-6323-4680-AD44-07F388D30CC2}" srcOrd="4" destOrd="0" presId="urn:microsoft.com/office/officeart/2005/8/layout/list1"/>
    <dgm:cxn modelId="{7500CDDF-1A16-F64C-8B59-D7ACD2C1561A}" type="presParOf" srcId="{07143046-6323-4680-AD44-07F388D30CC2}" destId="{2A0B50E7-2B81-4D9B-BF4A-86AFCDA4D341}" srcOrd="0" destOrd="0" presId="urn:microsoft.com/office/officeart/2005/8/layout/list1"/>
    <dgm:cxn modelId="{7B288581-43F1-CB4C-8B10-2E18164A5D27}" type="presParOf" srcId="{07143046-6323-4680-AD44-07F388D30CC2}" destId="{EE269E44-390C-4CC3-A6EE-F6361E6E1107}" srcOrd="1" destOrd="0" presId="urn:microsoft.com/office/officeart/2005/8/layout/list1"/>
    <dgm:cxn modelId="{290B99EA-697C-CD46-B9AA-6698A37B451E}" type="presParOf" srcId="{A5DBFB62-5946-4C69-8447-CB385634F4E7}" destId="{E024BF1D-76CB-455C-A747-1994854876EA}" srcOrd="5" destOrd="0" presId="urn:microsoft.com/office/officeart/2005/8/layout/list1"/>
    <dgm:cxn modelId="{0DC69C7B-FD93-CF44-80B0-A2119791C27E}" type="presParOf" srcId="{A5DBFB62-5946-4C69-8447-CB385634F4E7}" destId="{7351021E-2DFC-4DAC-9AD4-D20F0DC75D25}" srcOrd="6" destOrd="0" presId="urn:microsoft.com/office/officeart/2005/8/layout/list1"/>
    <dgm:cxn modelId="{83CED988-872A-C346-B476-A946F023F540}" type="presParOf" srcId="{A5DBFB62-5946-4C69-8447-CB385634F4E7}" destId="{3C521AB6-EA7B-409C-A55C-83AFDC333C8D}" srcOrd="7" destOrd="0" presId="urn:microsoft.com/office/officeart/2005/8/layout/list1"/>
    <dgm:cxn modelId="{834C59C0-F60C-B44E-900E-DC67BADFA3A7}" type="presParOf" srcId="{A5DBFB62-5946-4C69-8447-CB385634F4E7}" destId="{98AEAC37-1233-4ECE-989C-74713A747FAA}" srcOrd="8" destOrd="0" presId="urn:microsoft.com/office/officeart/2005/8/layout/list1"/>
    <dgm:cxn modelId="{3B36A128-5D84-B84B-93BD-B137B8BB4A22}" type="presParOf" srcId="{98AEAC37-1233-4ECE-989C-74713A747FAA}" destId="{4D1DA2E9-C89C-4BFE-8BEB-FB7700A25F18}" srcOrd="0" destOrd="0" presId="urn:microsoft.com/office/officeart/2005/8/layout/list1"/>
    <dgm:cxn modelId="{805681B9-05C2-784D-94B9-BB9D0334504E}" type="presParOf" srcId="{98AEAC37-1233-4ECE-989C-74713A747FAA}" destId="{75879446-4ACC-4C75-A6AD-9A378BA823A2}" srcOrd="1" destOrd="0" presId="urn:microsoft.com/office/officeart/2005/8/layout/list1"/>
    <dgm:cxn modelId="{6D6998AF-EBC9-8644-9579-08BCF9E14F61}" type="presParOf" srcId="{A5DBFB62-5946-4C69-8447-CB385634F4E7}" destId="{037D3BBA-E051-4A62-BDAE-E7014FB648D0}" srcOrd="9" destOrd="0" presId="urn:microsoft.com/office/officeart/2005/8/layout/list1"/>
    <dgm:cxn modelId="{C7FC22EF-8C55-B04B-BBD8-6BDF024EA59D}" type="presParOf" srcId="{A5DBFB62-5946-4C69-8447-CB385634F4E7}" destId="{D206961F-8714-4011-8D72-8193E2E62D10}"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FE1AC6-D38B-1440-89D4-BBF9009677E9}" type="doc">
      <dgm:prSet loTypeId="urn:microsoft.com/office/officeart/2005/8/layout/hierarchy2" loCatId="" qsTypeId="urn:microsoft.com/office/officeart/2005/8/quickstyle/simple2" qsCatId="simple" csTypeId="urn:microsoft.com/office/officeart/2005/8/colors/accent1_2" csCatId="accent1" phldr="1"/>
      <dgm:spPr/>
      <dgm:t>
        <a:bodyPr/>
        <a:lstStyle/>
        <a:p>
          <a:endParaRPr lang="zh-CN" altLang="en-US"/>
        </a:p>
      </dgm:t>
    </dgm:pt>
    <dgm:pt modelId="{AB4E549F-205C-F547-8D76-CB7583681F3F}">
      <dgm:prSet phldrT="[文本]" custT="1">
        <dgm:style>
          <a:lnRef idx="1">
            <a:schemeClr val="accent1"/>
          </a:lnRef>
          <a:fillRef idx="2">
            <a:schemeClr val="accent1"/>
          </a:fillRef>
          <a:effectRef idx="1">
            <a:schemeClr val="accent1"/>
          </a:effectRef>
          <a:fontRef idx="minor">
            <a:schemeClr val="dk1"/>
          </a:fontRef>
        </dgm:style>
      </dgm:prSet>
      <dgm:spPr/>
      <dgm:t>
        <a:bodyPr/>
        <a:lstStyle/>
        <a:p>
          <a:r>
            <a:rPr lang="en-US" altLang="zh-CN" sz="1200" dirty="0" err="1" smtClean="0">
              <a:latin typeface="微软雅黑"/>
              <a:ea typeface="微软雅黑"/>
              <a:cs typeface="微软雅黑"/>
            </a:rPr>
            <a:t>Nginx.conf</a:t>
          </a:r>
          <a:endParaRPr lang="zh-CN" altLang="en-US" sz="1200" dirty="0">
            <a:latin typeface="微软雅黑"/>
            <a:ea typeface="微软雅黑"/>
            <a:cs typeface="微软雅黑"/>
          </a:endParaRPr>
        </a:p>
      </dgm:t>
    </dgm:pt>
    <dgm:pt modelId="{85D52BFB-4522-D746-B484-1CE84A3E73C9}" type="parTrans" cxnId="{345D26C4-3047-1443-B471-3685390BEE9C}">
      <dgm:prSet/>
      <dgm:spPr/>
      <dgm:t>
        <a:bodyPr/>
        <a:lstStyle/>
        <a:p>
          <a:endParaRPr lang="zh-CN" altLang="en-US" sz="1200">
            <a:latin typeface="微软雅黑"/>
            <a:ea typeface="微软雅黑"/>
            <a:cs typeface="微软雅黑"/>
          </a:endParaRPr>
        </a:p>
      </dgm:t>
    </dgm:pt>
    <dgm:pt modelId="{6FE5EA2B-8DA3-7645-8334-8379743F4440}" type="sibTrans" cxnId="{345D26C4-3047-1443-B471-3685390BEE9C}">
      <dgm:prSet/>
      <dgm:spPr/>
      <dgm:t>
        <a:bodyPr/>
        <a:lstStyle/>
        <a:p>
          <a:endParaRPr lang="zh-CN" altLang="en-US" sz="1200">
            <a:latin typeface="微软雅黑"/>
            <a:ea typeface="微软雅黑"/>
            <a:cs typeface="微软雅黑"/>
          </a:endParaRPr>
        </a:p>
      </dgm:t>
    </dgm:pt>
    <dgm:pt modelId="{4680FF59-6DD7-0842-81D3-A7DAAC4EBE7B}">
      <dgm:prSet phldrT="[文本]" custT="1">
        <dgm:style>
          <a:lnRef idx="1">
            <a:schemeClr val="accent4"/>
          </a:lnRef>
          <a:fillRef idx="2">
            <a:schemeClr val="accent4"/>
          </a:fillRef>
          <a:effectRef idx="1">
            <a:schemeClr val="accent4"/>
          </a:effectRef>
          <a:fontRef idx="minor">
            <a:schemeClr val="dk1"/>
          </a:fontRef>
        </dgm:style>
      </dgm:prSet>
      <dgm:spPr/>
      <dgm:t>
        <a:bodyPr/>
        <a:lstStyle/>
        <a:p>
          <a:r>
            <a:rPr lang="en-US" altLang="zh-CN" sz="1200" dirty="0" smtClean="0">
              <a:latin typeface="微软雅黑"/>
              <a:ea typeface="微软雅黑"/>
              <a:cs typeface="微软雅黑"/>
            </a:rPr>
            <a:t>upstream</a:t>
          </a:r>
          <a:endParaRPr lang="zh-CN" altLang="en-US" sz="1200" dirty="0">
            <a:latin typeface="微软雅黑"/>
            <a:ea typeface="微软雅黑"/>
            <a:cs typeface="微软雅黑"/>
          </a:endParaRPr>
        </a:p>
      </dgm:t>
    </dgm:pt>
    <dgm:pt modelId="{1F8CEAF9-CA74-9347-B66A-173FECAA2D00}" type="parTrans" cxnId="{5655F307-6529-D64F-9B51-B1672005F96C}">
      <dgm:prSet custT="1"/>
      <dgm:spPr/>
      <dgm:t>
        <a:bodyPr/>
        <a:lstStyle/>
        <a:p>
          <a:endParaRPr lang="zh-CN" altLang="en-US" sz="1200">
            <a:latin typeface="微软雅黑"/>
            <a:ea typeface="微软雅黑"/>
            <a:cs typeface="微软雅黑"/>
          </a:endParaRPr>
        </a:p>
      </dgm:t>
    </dgm:pt>
    <dgm:pt modelId="{74D07D81-0CBF-AE46-9B7D-E6CDEDCA5896}" type="sibTrans" cxnId="{5655F307-6529-D64F-9B51-B1672005F96C}">
      <dgm:prSet/>
      <dgm:spPr/>
      <dgm:t>
        <a:bodyPr/>
        <a:lstStyle/>
        <a:p>
          <a:endParaRPr lang="zh-CN" altLang="en-US" sz="1200">
            <a:latin typeface="微软雅黑"/>
            <a:ea typeface="微软雅黑"/>
            <a:cs typeface="微软雅黑"/>
          </a:endParaRPr>
        </a:p>
      </dgm:t>
    </dgm:pt>
    <dgm:pt modelId="{8BDA6166-F7D4-BC4D-9580-3E6F97B6299B}">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200" dirty="0" smtClean="0">
              <a:latin typeface="微软雅黑"/>
              <a:ea typeface="微软雅黑"/>
              <a:cs typeface="微软雅黑"/>
            </a:rPr>
            <a:t>pool1</a:t>
          </a:r>
          <a:endParaRPr lang="zh-CN" altLang="en-US" sz="1200" dirty="0">
            <a:latin typeface="微软雅黑"/>
            <a:ea typeface="微软雅黑"/>
            <a:cs typeface="微软雅黑"/>
          </a:endParaRPr>
        </a:p>
      </dgm:t>
    </dgm:pt>
    <dgm:pt modelId="{AE7E23DF-8A3C-D24B-8EAC-3EDB3158B4B0}" type="parTrans" cxnId="{7AE1B082-B8C9-FA4D-8D59-C574D816AD7F}">
      <dgm:prSet custT="1"/>
      <dgm:spPr/>
      <dgm:t>
        <a:bodyPr/>
        <a:lstStyle/>
        <a:p>
          <a:endParaRPr lang="zh-CN" altLang="en-US" sz="1200">
            <a:latin typeface="微软雅黑"/>
            <a:ea typeface="微软雅黑"/>
            <a:cs typeface="微软雅黑"/>
          </a:endParaRPr>
        </a:p>
      </dgm:t>
    </dgm:pt>
    <dgm:pt modelId="{E61BB578-C1AB-DD46-AC1B-41ADB52B0A44}" type="sibTrans" cxnId="{7AE1B082-B8C9-FA4D-8D59-C574D816AD7F}">
      <dgm:prSet/>
      <dgm:spPr/>
      <dgm:t>
        <a:bodyPr/>
        <a:lstStyle/>
        <a:p>
          <a:endParaRPr lang="zh-CN" altLang="en-US" sz="1200">
            <a:latin typeface="微软雅黑"/>
            <a:ea typeface="微软雅黑"/>
            <a:cs typeface="微软雅黑"/>
          </a:endParaRPr>
        </a:p>
      </dgm:t>
    </dgm:pt>
    <dgm:pt modelId="{ADE58CDC-C0C0-2C48-A7AA-C2AE6E44B484}">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200" dirty="0" smtClean="0">
              <a:latin typeface="微软雅黑"/>
              <a:ea typeface="微软雅黑"/>
              <a:cs typeface="微软雅黑"/>
            </a:rPr>
            <a:t>pool2</a:t>
          </a:r>
          <a:endParaRPr lang="zh-CN" altLang="en-US" sz="1200" dirty="0">
            <a:latin typeface="微软雅黑"/>
            <a:ea typeface="微软雅黑"/>
            <a:cs typeface="微软雅黑"/>
          </a:endParaRPr>
        </a:p>
      </dgm:t>
    </dgm:pt>
    <dgm:pt modelId="{184C86B5-17DA-214E-B1B3-3639A5C068FF}" type="parTrans" cxnId="{BFF924B1-EEFB-734A-8E53-8190877E29BE}">
      <dgm:prSet custT="1"/>
      <dgm:spPr/>
      <dgm:t>
        <a:bodyPr/>
        <a:lstStyle/>
        <a:p>
          <a:endParaRPr lang="zh-CN" altLang="en-US" sz="1200">
            <a:latin typeface="微软雅黑"/>
            <a:ea typeface="微软雅黑"/>
            <a:cs typeface="微软雅黑"/>
          </a:endParaRPr>
        </a:p>
      </dgm:t>
    </dgm:pt>
    <dgm:pt modelId="{47BAE63F-7A50-8A47-9338-D0FA9581831E}" type="sibTrans" cxnId="{BFF924B1-EEFB-734A-8E53-8190877E29BE}">
      <dgm:prSet/>
      <dgm:spPr/>
      <dgm:t>
        <a:bodyPr/>
        <a:lstStyle/>
        <a:p>
          <a:endParaRPr lang="zh-CN" altLang="en-US" sz="1200">
            <a:latin typeface="微软雅黑"/>
            <a:ea typeface="微软雅黑"/>
            <a:cs typeface="微软雅黑"/>
          </a:endParaRPr>
        </a:p>
      </dgm:t>
    </dgm:pt>
    <dgm:pt modelId="{781463DC-8CB2-D34B-8F17-6C6D615D5B37}">
      <dgm:prSet phldrT="[文本]" custT="1">
        <dgm:style>
          <a:lnRef idx="1">
            <a:schemeClr val="accent4"/>
          </a:lnRef>
          <a:fillRef idx="2">
            <a:schemeClr val="accent4"/>
          </a:fillRef>
          <a:effectRef idx="1">
            <a:schemeClr val="accent4"/>
          </a:effectRef>
          <a:fontRef idx="minor">
            <a:schemeClr val="dk1"/>
          </a:fontRef>
        </dgm:style>
      </dgm:prSet>
      <dgm:spPr/>
      <dgm:t>
        <a:bodyPr/>
        <a:lstStyle/>
        <a:p>
          <a:r>
            <a:rPr lang="en-US" altLang="zh-CN" sz="1200" dirty="0" err="1" smtClean="0">
              <a:latin typeface="微软雅黑"/>
              <a:ea typeface="微软雅黑"/>
              <a:cs typeface="微软雅黑"/>
            </a:rPr>
            <a:t>vhost</a:t>
          </a:r>
          <a:endParaRPr lang="zh-CN" altLang="en-US" sz="1200" dirty="0">
            <a:latin typeface="微软雅黑"/>
            <a:ea typeface="微软雅黑"/>
            <a:cs typeface="微软雅黑"/>
          </a:endParaRPr>
        </a:p>
      </dgm:t>
    </dgm:pt>
    <dgm:pt modelId="{1C934B46-B1E3-264F-AD56-FF94198FF7FC}" type="parTrans" cxnId="{C70C780C-FBFE-594E-82CA-C7431AFE5C9E}">
      <dgm:prSet custT="1"/>
      <dgm:spPr/>
      <dgm:t>
        <a:bodyPr/>
        <a:lstStyle/>
        <a:p>
          <a:endParaRPr lang="zh-CN" altLang="en-US" sz="1200">
            <a:latin typeface="微软雅黑"/>
            <a:ea typeface="微软雅黑"/>
            <a:cs typeface="微软雅黑"/>
          </a:endParaRPr>
        </a:p>
      </dgm:t>
    </dgm:pt>
    <dgm:pt modelId="{310B6583-4670-0541-922F-6BA88CB695ED}" type="sibTrans" cxnId="{C70C780C-FBFE-594E-82CA-C7431AFE5C9E}">
      <dgm:prSet/>
      <dgm:spPr/>
      <dgm:t>
        <a:bodyPr/>
        <a:lstStyle/>
        <a:p>
          <a:endParaRPr lang="zh-CN" altLang="en-US" sz="1200">
            <a:latin typeface="微软雅黑"/>
            <a:ea typeface="微软雅黑"/>
            <a:cs typeface="微软雅黑"/>
          </a:endParaRPr>
        </a:p>
      </dgm:t>
    </dgm:pt>
    <dgm:pt modelId="{98907F00-6CEF-C940-84AF-0749131AE174}">
      <dgm:prSet phldrT="[文本]"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200" dirty="0" smtClean="0">
              <a:latin typeface="微软雅黑"/>
              <a:ea typeface="微软雅黑"/>
              <a:cs typeface="微软雅黑"/>
            </a:rPr>
            <a:t>server1</a:t>
          </a:r>
          <a:endParaRPr lang="zh-CN" altLang="en-US" sz="1200" dirty="0">
            <a:latin typeface="微软雅黑"/>
            <a:ea typeface="微软雅黑"/>
            <a:cs typeface="微软雅黑"/>
          </a:endParaRPr>
        </a:p>
      </dgm:t>
    </dgm:pt>
    <dgm:pt modelId="{685B2577-6542-8D46-B2D5-CD55CA309470}" type="parTrans" cxnId="{51611273-D9B0-864C-917A-238AA0423FB2}">
      <dgm:prSet custT="1"/>
      <dgm:spPr/>
      <dgm:t>
        <a:bodyPr/>
        <a:lstStyle/>
        <a:p>
          <a:endParaRPr lang="zh-CN" altLang="en-US" sz="1200">
            <a:latin typeface="微软雅黑"/>
            <a:ea typeface="微软雅黑"/>
            <a:cs typeface="微软雅黑"/>
          </a:endParaRPr>
        </a:p>
      </dgm:t>
    </dgm:pt>
    <dgm:pt modelId="{DDA0978C-7A29-AB4B-89E2-E71D02D53496}" type="sibTrans" cxnId="{51611273-D9B0-864C-917A-238AA0423FB2}">
      <dgm:prSet/>
      <dgm:spPr/>
      <dgm:t>
        <a:bodyPr/>
        <a:lstStyle/>
        <a:p>
          <a:endParaRPr lang="zh-CN" altLang="en-US" sz="1200">
            <a:latin typeface="微软雅黑"/>
            <a:ea typeface="微软雅黑"/>
            <a:cs typeface="微软雅黑"/>
          </a:endParaRPr>
        </a:p>
      </dgm:t>
    </dgm:pt>
    <dgm:pt modelId="{3ACCA6BD-AB19-9944-8185-5529EE867DF8}">
      <dgm:prSet custT="1">
        <dgm:style>
          <a:lnRef idx="1">
            <a:schemeClr val="accent5"/>
          </a:lnRef>
          <a:fillRef idx="2">
            <a:schemeClr val="accent5"/>
          </a:fillRef>
          <a:effectRef idx="1">
            <a:schemeClr val="accent5"/>
          </a:effectRef>
          <a:fontRef idx="minor">
            <a:schemeClr val="dk1"/>
          </a:fontRef>
        </dgm:style>
      </dgm:prSet>
      <dgm:spPr/>
      <dgm:t>
        <a:bodyPr/>
        <a:lstStyle/>
        <a:p>
          <a:r>
            <a:rPr lang="en-US" altLang="zh-CN" sz="1200" dirty="0" smtClean="0">
              <a:latin typeface="微软雅黑"/>
              <a:ea typeface="微软雅黑"/>
              <a:cs typeface="微软雅黑"/>
            </a:rPr>
            <a:t>server2</a:t>
          </a:r>
          <a:endParaRPr lang="zh-CN" altLang="en-US" sz="1200" dirty="0">
            <a:latin typeface="微软雅黑"/>
            <a:ea typeface="微软雅黑"/>
            <a:cs typeface="微软雅黑"/>
          </a:endParaRPr>
        </a:p>
      </dgm:t>
    </dgm:pt>
    <dgm:pt modelId="{7B7D597C-C362-464D-9D5B-E2E30A965F18}" type="parTrans" cxnId="{42E323C9-2CB6-9B41-96C6-2590CEB60286}">
      <dgm:prSet custT="1"/>
      <dgm:spPr/>
      <dgm:t>
        <a:bodyPr/>
        <a:lstStyle/>
        <a:p>
          <a:endParaRPr lang="zh-CN" altLang="en-US" sz="1200">
            <a:latin typeface="微软雅黑"/>
            <a:ea typeface="微软雅黑"/>
            <a:cs typeface="微软雅黑"/>
          </a:endParaRPr>
        </a:p>
      </dgm:t>
    </dgm:pt>
    <dgm:pt modelId="{DFFC3C2A-D4EC-AA4D-9C48-219217B2E925}" type="sibTrans" cxnId="{42E323C9-2CB6-9B41-96C6-2590CEB60286}">
      <dgm:prSet/>
      <dgm:spPr/>
      <dgm:t>
        <a:bodyPr/>
        <a:lstStyle/>
        <a:p>
          <a:endParaRPr lang="zh-CN" altLang="en-US" sz="1200">
            <a:latin typeface="微软雅黑"/>
            <a:ea typeface="微软雅黑"/>
            <a:cs typeface="微软雅黑"/>
          </a:endParaRPr>
        </a:p>
      </dgm:t>
    </dgm:pt>
    <dgm:pt modelId="{5CF02EDD-087A-0040-AA8A-CE7BEAAA600B}" type="pres">
      <dgm:prSet presAssocID="{FAFE1AC6-D38B-1440-89D4-BBF9009677E9}" presName="diagram" presStyleCnt="0">
        <dgm:presLayoutVars>
          <dgm:chPref val="1"/>
          <dgm:dir/>
          <dgm:animOne val="branch"/>
          <dgm:animLvl val="lvl"/>
          <dgm:resizeHandles val="exact"/>
        </dgm:presLayoutVars>
      </dgm:prSet>
      <dgm:spPr/>
      <dgm:t>
        <a:bodyPr/>
        <a:lstStyle/>
        <a:p>
          <a:endParaRPr lang="zh-CN" altLang="en-US"/>
        </a:p>
      </dgm:t>
    </dgm:pt>
    <dgm:pt modelId="{7C533499-4F88-B446-B576-6FA8A88AA560}" type="pres">
      <dgm:prSet presAssocID="{AB4E549F-205C-F547-8D76-CB7583681F3F}" presName="root1" presStyleCnt="0"/>
      <dgm:spPr/>
    </dgm:pt>
    <dgm:pt modelId="{471F8836-A9BF-5540-8A33-AE93610C4E7F}" type="pres">
      <dgm:prSet presAssocID="{AB4E549F-205C-F547-8D76-CB7583681F3F}" presName="LevelOneTextNode" presStyleLbl="node0" presStyleIdx="0" presStyleCnt="1" custScaleX="118886">
        <dgm:presLayoutVars>
          <dgm:chPref val="3"/>
        </dgm:presLayoutVars>
      </dgm:prSet>
      <dgm:spPr/>
      <dgm:t>
        <a:bodyPr/>
        <a:lstStyle/>
        <a:p>
          <a:endParaRPr lang="zh-CN" altLang="en-US"/>
        </a:p>
      </dgm:t>
    </dgm:pt>
    <dgm:pt modelId="{9F346644-4F71-544F-8D1E-B95E6D848E1D}" type="pres">
      <dgm:prSet presAssocID="{AB4E549F-205C-F547-8D76-CB7583681F3F}" presName="level2hierChild" presStyleCnt="0"/>
      <dgm:spPr/>
    </dgm:pt>
    <dgm:pt modelId="{6BB5D1B3-E5AB-5647-B57B-0F2A60D1F8DB}" type="pres">
      <dgm:prSet presAssocID="{1F8CEAF9-CA74-9347-B66A-173FECAA2D00}" presName="conn2-1" presStyleLbl="parChTrans1D2" presStyleIdx="0" presStyleCnt="2"/>
      <dgm:spPr/>
      <dgm:t>
        <a:bodyPr/>
        <a:lstStyle/>
        <a:p>
          <a:endParaRPr lang="zh-CN" altLang="en-US"/>
        </a:p>
      </dgm:t>
    </dgm:pt>
    <dgm:pt modelId="{DC3A0153-8D39-6F4B-A2FF-22AA6DF2E01F}" type="pres">
      <dgm:prSet presAssocID="{1F8CEAF9-CA74-9347-B66A-173FECAA2D00}" presName="connTx" presStyleLbl="parChTrans1D2" presStyleIdx="0" presStyleCnt="2"/>
      <dgm:spPr/>
      <dgm:t>
        <a:bodyPr/>
        <a:lstStyle/>
        <a:p>
          <a:endParaRPr lang="zh-CN" altLang="en-US"/>
        </a:p>
      </dgm:t>
    </dgm:pt>
    <dgm:pt modelId="{4DB0A257-2918-AB4C-8680-16A48103DA07}" type="pres">
      <dgm:prSet presAssocID="{4680FF59-6DD7-0842-81D3-A7DAAC4EBE7B}" presName="root2" presStyleCnt="0"/>
      <dgm:spPr/>
    </dgm:pt>
    <dgm:pt modelId="{3DED234C-47DA-354A-8414-A86C22A66B22}" type="pres">
      <dgm:prSet presAssocID="{4680FF59-6DD7-0842-81D3-A7DAAC4EBE7B}" presName="LevelTwoTextNode" presStyleLbl="node2" presStyleIdx="0" presStyleCnt="2">
        <dgm:presLayoutVars>
          <dgm:chPref val="3"/>
        </dgm:presLayoutVars>
      </dgm:prSet>
      <dgm:spPr/>
      <dgm:t>
        <a:bodyPr/>
        <a:lstStyle/>
        <a:p>
          <a:endParaRPr lang="zh-CN" altLang="en-US"/>
        </a:p>
      </dgm:t>
    </dgm:pt>
    <dgm:pt modelId="{47EC01D8-7E5E-8640-95F2-110F56FB20FD}" type="pres">
      <dgm:prSet presAssocID="{4680FF59-6DD7-0842-81D3-A7DAAC4EBE7B}" presName="level3hierChild" presStyleCnt="0"/>
      <dgm:spPr/>
    </dgm:pt>
    <dgm:pt modelId="{796A68A5-9FB3-0944-8952-CD568A7AAFCC}" type="pres">
      <dgm:prSet presAssocID="{AE7E23DF-8A3C-D24B-8EAC-3EDB3158B4B0}" presName="conn2-1" presStyleLbl="parChTrans1D3" presStyleIdx="0" presStyleCnt="4"/>
      <dgm:spPr/>
      <dgm:t>
        <a:bodyPr/>
        <a:lstStyle/>
        <a:p>
          <a:endParaRPr lang="zh-CN" altLang="en-US"/>
        </a:p>
      </dgm:t>
    </dgm:pt>
    <dgm:pt modelId="{5F83DAE3-D187-4442-9C80-E2F9C296B0D8}" type="pres">
      <dgm:prSet presAssocID="{AE7E23DF-8A3C-D24B-8EAC-3EDB3158B4B0}" presName="connTx" presStyleLbl="parChTrans1D3" presStyleIdx="0" presStyleCnt="4"/>
      <dgm:spPr/>
      <dgm:t>
        <a:bodyPr/>
        <a:lstStyle/>
        <a:p>
          <a:endParaRPr lang="zh-CN" altLang="en-US"/>
        </a:p>
      </dgm:t>
    </dgm:pt>
    <dgm:pt modelId="{32449E4E-27E7-C24A-9165-0B5DF679B0FA}" type="pres">
      <dgm:prSet presAssocID="{8BDA6166-F7D4-BC4D-9580-3E6F97B6299B}" presName="root2" presStyleCnt="0"/>
      <dgm:spPr/>
    </dgm:pt>
    <dgm:pt modelId="{525FFD6F-B96D-054C-B169-240E66FBAF11}" type="pres">
      <dgm:prSet presAssocID="{8BDA6166-F7D4-BC4D-9580-3E6F97B6299B}" presName="LevelTwoTextNode" presStyleLbl="node3" presStyleIdx="0" presStyleCnt="4">
        <dgm:presLayoutVars>
          <dgm:chPref val="3"/>
        </dgm:presLayoutVars>
      </dgm:prSet>
      <dgm:spPr/>
      <dgm:t>
        <a:bodyPr/>
        <a:lstStyle/>
        <a:p>
          <a:endParaRPr lang="zh-CN" altLang="en-US"/>
        </a:p>
      </dgm:t>
    </dgm:pt>
    <dgm:pt modelId="{4179EC07-FD9F-B64A-9C94-0720F7FE5DE7}" type="pres">
      <dgm:prSet presAssocID="{8BDA6166-F7D4-BC4D-9580-3E6F97B6299B}" presName="level3hierChild" presStyleCnt="0"/>
      <dgm:spPr/>
    </dgm:pt>
    <dgm:pt modelId="{2E2A145F-8F67-4447-9E6D-F2B02755846F}" type="pres">
      <dgm:prSet presAssocID="{184C86B5-17DA-214E-B1B3-3639A5C068FF}" presName="conn2-1" presStyleLbl="parChTrans1D3" presStyleIdx="1" presStyleCnt="4"/>
      <dgm:spPr/>
      <dgm:t>
        <a:bodyPr/>
        <a:lstStyle/>
        <a:p>
          <a:endParaRPr lang="zh-CN" altLang="en-US"/>
        </a:p>
      </dgm:t>
    </dgm:pt>
    <dgm:pt modelId="{AB7DF753-4E26-3743-AD2F-F99232298C3B}" type="pres">
      <dgm:prSet presAssocID="{184C86B5-17DA-214E-B1B3-3639A5C068FF}" presName="connTx" presStyleLbl="parChTrans1D3" presStyleIdx="1" presStyleCnt="4"/>
      <dgm:spPr/>
      <dgm:t>
        <a:bodyPr/>
        <a:lstStyle/>
        <a:p>
          <a:endParaRPr lang="zh-CN" altLang="en-US"/>
        </a:p>
      </dgm:t>
    </dgm:pt>
    <dgm:pt modelId="{4600CF03-9EDB-454F-910E-C08E42320DB7}" type="pres">
      <dgm:prSet presAssocID="{ADE58CDC-C0C0-2C48-A7AA-C2AE6E44B484}" presName="root2" presStyleCnt="0"/>
      <dgm:spPr/>
    </dgm:pt>
    <dgm:pt modelId="{262B770B-5E6A-B74D-9F31-41B0803FF625}" type="pres">
      <dgm:prSet presAssocID="{ADE58CDC-C0C0-2C48-A7AA-C2AE6E44B484}" presName="LevelTwoTextNode" presStyleLbl="node3" presStyleIdx="1" presStyleCnt="4">
        <dgm:presLayoutVars>
          <dgm:chPref val="3"/>
        </dgm:presLayoutVars>
      </dgm:prSet>
      <dgm:spPr/>
      <dgm:t>
        <a:bodyPr/>
        <a:lstStyle/>
        <a:p>
          <a:endParaRPr lang="zh-CN" altLang="en-US"/>
        </a:p>
      </dgm:t>
    </dgm:pt>
    <dgm:pt modelId="{F42196FE-84CF-9345-8A75-90939D200F77}" type="pres">
      <dgm:prSet presAssocID="{ADE58CDC-C0C0-2C48-A7AA-C2AE6E44B484}" presName="level3hierChild" presStyleCnt="0"/>
      <dgm:spPr/>
    </dgm:pt>
    <dgm:pt modelId="{E16B453C-783E-944F-9695-3AA5BF7D92D9}" type="pres">
      <dgm:prSet presAssocID="{1C934B46-B1E3-264F-AD56-FF94198FF7FC}" presName="conn2-1" presStyleLbl="parChTrans1D2" presStyleIdx="1" presStyleCnt="2"/>
      <dgm:spPr/>
      <dgm:t>
        <a:bodyPr/>
        <a:lstStyle/>
        <a:p>
          <a:endParaRPr lang="zh-CN" altLang="en-US"/>
        </a:p>
      </dgm:t>
    </dgm:pt>
    <dgm:pt modelId="{A7C8A973-689A-AF41-82B9-661685D44062}" type="pres">
      <dgm:prSet presAssocID="{1C934B46-B1E3-264F-AD56-FF94198FF7FC}" presName="connTx" presStyleLbl="parChTrans1D2" presStyleIdx="1" presStyleCnt="2"/>
      <dgm:spPr/>
      <dgm:t>
        <a:bodyPr/>
        <a:lstStyle/>
        <a:p>
          <a:endParaRPr lang="zh-CN" altLang="en-US"/>
        </a:p>
      </dgm:t>
    </dgm:pt>
    <dgm:pt modelId="{1554EFB0-E70D-214D-AF4A-CE6459C0AC8D}" type="pres">
      <dgm:prSet presAssocID="{781463DC-8CB2-D34B-8F17-6C6D615D5B37}" presName="root2" presStyleCnt="0"/>
      <dgm:spPr/>
    </dgm:pt>
    <dgm:pt modelId="{DF42A2CB-BEF7-0D44-92DC-442F37F83497}" type="pres">
      <dgm:prSet presAssocID="{781463DC-8CB2-D34B-8F17-6C6D615D5B37}" presName="LevelTwoTextNode" presStyleLbl="node2" presStyleIdx="1" presStyleCnt="2">
        <dgm:presLayoutVars>
          <dgm:chPref val="3"/>
        </dgm:presLayoutVars>
      </dgm:prSet>
      <dgm:spPr/>
      <dgm:t>
        <a:bodyPr/>
        <a:lstStyle/>
        <a:p>
          <a:endParaRPr lang="zh-CN" altLang="en-US"/>
        </a:p>
      </dgm:t>
    </dgm:pt>
    <dgm:pt modelId="{F32ACD5F-34E1-444A-ACC7-21CC5DF7710E}" type="pres">
      <dgm:prSet presAssocID="{781463DC-8CB2-D34B-8F17-6C6D615D5B37}" presName="level3hierChild" presStyleCnt="0"/>
      <dgm:spPr/>
    </dgm:pt>
    <dgm:pt modelId="{476DFE48-9FCD-AB46-901C-B8E0652502F6}" type="pres">
      <dgm:prSet presAssocID="{685B2577-6542-8D46-B2D5-CD55CA309470}" presName="conn2-1" presStyleLbl="parChTrans1D3" presStyleIdx="2" presStyleCnt="4"/>
      <dgm:spPr/>
      <dgm:t>
        <a:bodyPr/>
        <a:lstStyle/>
        <a:p>
          <a:endParaRPr lang="zh-CN" altLang="en-US"/>
        </a:p>
      </dgm:t>
    </dgm:pt>
    <dgm:pt modelId="{B7EF9ACB-F34F-4A4D-9355-04F16B6CEF04}" type="pres">
      <dgm:prSet presAssocID="{685B2577-6542-8D46-B2D5-CD55CA309470}" presName="connTx" presStyleLbl="parChTrans1D3" presStyleIdx="2" presStyleCnt="4"/>
      <dgm:spPr/>
      <dgm:t>
        <a:bodyPr/>
        <a:lstStyle/>
        <a:p>
          <a:endParaRPr lang="zh-CN" altLang="en-US"/>
        </a:p>
      </dgm:t>
    </dgm:pt>
    <dgm:pt modelId="{320F75F1-2950-7A42-B956-4216A35CB6C8}" type="pres">
      <dgm:prSet presAssocID="{98907F00-6CEF-C940-84AF-0749131AE174}" presName="root2" presStyleCnt="0"/>
      <dgm:spPr/>
    </dgm:pt>
    <dgm:pt modelId="{490181C5-6BCC-7E42-A90C-354B11379CBA}" type="pres">
      <dgm:prSet presAssocID="{98907F00-6CEF-C940-84AF-0749131AE174}" presName="LevelTwoTextNode" presStyleLbl="node3" presStyleIdx="2" presStyleCnt="4">
        <dgm:presLayoutVars>
          <dgm:chPref val="3"/>
        </dgm:presLayoutVars>
      </dgm:prSet>
      <dgm:spPr/>
      <dgm:t>
        <a:bodyPr/>
        <a:lstStyle/>
        <a:p>
          <a:endParaRPr lang="zh-CN" altLang="en-US"/>
        </a:p>
      </dgm:t>
    </dgm:pt>
    <dgm:pt modelId="{45417857-FFB4-F34A-85C4-88BA7C492E69}" type="pres">
      <dgm:prSet presAssocID="{98907F00-6CEF-C940-84AF-0749131AE174}" presName="level3hierChild" presStyleCnt="0"/>
      <dgm:spPr/>
    </dgm:pt>
    <dgm:pt modelId="{090D7202-FBAE-084B-A9B5-2BAACB76E2F4}" type="pres">
      <dgm:prSet presAssocID="{7B7D597C-C362-464D-9D5B-E2E30A965F18}" presName="conn2-1" presStyleLbl="parChTrans1D3" presStyleIdx="3" presStyleCnt="4"/>
      <dgm:spPr/>
      <dgm:t>
        <a:bodyPr/>
        <a:lstStyle/>
        <a:p>
          <a:endParaRPr lang="zh-CN" altLang="en-US"/>
        </a:p>
      </dgm:t>
    </dgm:pt>
    <dgm:pt modelId="{A4483A6C-10C8-D741-A53C-2050DC10EF9C}" type="pres">
      <dgm:prSet presAssocID="{7B7D597C-C362-464D-9D5B-E2E30A965F18}" presName="connTx" presStyleLbl="parChTrans1D3" presStyleIdx="3" presStyleCnt="4"/>
      <dgm:spPr/>
      <dgm:t>
        <a:bodyPr/>
        <a:lstStyle/>
        <a:p>
          <a:endParaRPr lang="zh-CN" altLang="en-US"/>
        </a:p>
      </dgm:t>
    </dgm:pt>
    <dgm:pt modelId="{97DCFC05-A563-9A4C-B75E-3235C5CE4701}" type="pres">
      <dgm:prSet presAssocID="{3ACCA6BD-AB19-9944-8185-5529EE867DF8}" presName="root2" presStyleCnt="0"/>
      <dgm:spPr/>
    </dgm:pt>
    <dgm:pt modelId="{078972F9-91DD-0741-902F-DD0BEC1E13D7}" type="pres">
      <dgm:prSet presAssocID="{3ACCA6BD-AB19-9944-8185-5529EE867DF8}" presName="LevelTwoTextNode" presStyleLbl="node3" presStyleIdx="3" presStyleCnt="4">
        <dgm:presLayoutVars>
          <dgm:chPref val="3"/>
        </dgm:presLayoutVars>
      </dgm:prSet>
      <dgm:spPr/>
      <dgm:t>
        <a:bodyPr/>
        <a:lstStyle/>
        <a:p>
          <a:endParaRPr lang="zh-CN" altLang="en-US"/>
        </a:p>
      </dgm:t>
    </dgm:pt>
    <dgm:pt modelId="{F06124BB-F1C0-3348-919E-C1B48298EAEF}" type="pres">
      <dgm:prSet presAssocID="{3ACCA6BD-AB19-9944-8185-5529EE867DF8}" presName="level3hierChild" presStyleCnt="0"/>
      <dgm:spPr/>
    </dgm:pt>
  </dgm:ptLst>
  <dgm:cxnLst>
    <dgm:cxn modelId="{0B3A95A9-03D9-A44F-BC4C-D45DE5D1721F}" type="presOf" srcId="{781463DC-8CB2-D34B-8F17-6C6D615D5B37}" destId="{DF42A2CB-BEF7-0D44-92DC-442F37F83497}" srcOrd="0" destOrd="0" presId="urn:microsoft.com/office/officeart/2005/8/layout/hierarchy2"/>
    <dgm:cxn modelId="{D1F05A93-6FD6-334B-B45A-D74141918F8D}" type="presOf" srcId="{4680FF59-6DD7-0842-81D3-A7DAAC4EBE7B}" destId="{3DED234C-47DA-354A-8414-A86C22A66B22}" srcOrd="0" destOrd="0" presId="urn:microsoft.com/office/officeart/2005/8/layout/hierarchy2"/>
    <dgm:cxn modelId="{D0A1FA1C-06A3-2548-A1B7-053C9BEEA24F}" type="presOf" srcId="{AE7E23DF-8A3C-D24B-8EAC-3EDB3158B4B0}" destId="{796A68A5-9FB3-0944-8952-CD568A7AAFCC}" srcOrd="0" destOrd="0" presId="urn:microsoft.com/office/officeart/2005/8/layout/hierarchy2"/>
    <dgm:cxn modelId="{C97EEAE5-B520-0449-BB6B-161D8E29CAB4}" type="presOf" srcId="{7B7D597C-C362-464D-9D5B-E2E30A965F18}" destId="{A4483A6C-10C8-D741-A53C-2050DC10EF9C}" srcOrd="1" destOrd="0" presId="urn:microsoft.com/office/officeart/2005/8/layout/hierarchy2"/>
    <dgm:cxn modelId="{566D6020-513F-F54C-B209-939D79F09F8D}" type="presOf" srcId="{1F8CEAF9-CA74-9347-B66A-173FECAA2D00}" destId="{6BB5D1B3-E5AB-5647-B57B-0F2A60D1F8DB}" srcOrd="0" destOrd="0" presId="urn:microsoft.com/office/officeart/2005/8/layout/hierarchy2"/>
    <dgm:cxn modelId="{EF49ADC7-1FC6-664A-9DC6-2ECC00F7F0CF}" type="presOf" srcId="{1F8CEAF9-CA74-9347-B66A-173FECAA2D00}" destId="{DC3A0153-8D39-6F4B-A2FF-22AA6DF2E01F}" srcOrd="1" destOrd="0" presId="urn:microsoft.com/office/officeart/2005/8/layout/hierarchy2"/>
    <dgm:cxn modelId="{32221ED1-0385-2648-85E6-887A635ABD00}" type="presOf" srcId="{AE7E23DF-8A3C-D24B-8EAC-3EDB3158B4B0}" destId="{5F83DAE3-D187-4442-9C80-E2F9C296B0D8}" srcOrd="1" destOrd="0" presId="urn:microsoft.com/office/officeart/2005/8/layout/hierarchy2"/>
    <dgm:cxn modelId="{345D26C4-3047-1443-B471-3685390BEE9C}" srcId="{FAFE1AC6-D38B-1440-89D4-BBF9009677E9}" destId="{AB4E549F-205C-F547-8D76-CB7583681F3F}" srcOrd="0" destOrd="0" parTransId="{85D52BFB-4522-D746-B484-1CE84A3E73C9}" sibTransId="{6FE5EA2B-8DA3-7645-8334-8379743F4440}"/>
    <dgm:cxn modelId="{4D3BFD7F-3637-6042-856D-4AA2854DAA04}" type="presOf" srcId="{7B7D597C-C362-464D-9D5B-E2E30A965F18}" destId="{090D7202-FBAE-084B-A9B5-2BAACB76E2F4}" srcOrd="0" destOrd="0" presId="urn:microsoft.com/office/officeart/2005/8/layout/hierarchy2"/>
    <dgm:cxn modelId="{3DB59C34-0A77-C144-BC5B-735CD6279281}" type="presOf" srcId="{184C86B5-17DA-214E-B1B3-3639A5C068FF}" destId="{AB7DF753-4E26-3743-AD2F-F99232298C3B}" srcOrd="1" destOrd="0" presId="urn:microsoft.com/office/officeart/2005/8/layout/hierarchy2"/>
    <dgm:cxn modelId="{9EDBC9BE-5607-1C41-880C-93C761682FCE}" type="presOf" srcId="{685B2577-6542-8D46-B2D5-CD55CA309470}" destId="{476DFE48-9FCD-AB46-901C-B8E0652502F6}" srcOrd="0" destOrd="0" presId="urn:microsoft.com/office/officeart/2005/8/layout/hierarchy2"/>
    <dgm:cxn modelId="{49539E5C-AC09-DD4D-A178-351352B03615}" type="presOf" srcId="{AB4E549F-205C-F547-8D76-CB7583681F3F}" destId="{471F8836-A9BF-5540-8A33-AE93610C4E7F}" srcOrd="0" destOrd="0" presId="urn:microsoft.com/office/officeart/2005/8/layout/hierarchy2"/>
    <dgm:cxn modelId="{7AE1B082-B8C9-FA4D-8D59-C574D816AD7F}" srcId="{4680FF59-6DD7-0842-81D3-A7DAAC4EBE7B}" destId="{8BDA6166-F7D4-BC4D-9580-3E6F97B6299B}" srcOrd="0" destOrd="0" parTransId="{AE7E23DF-8A3C-D24B-8EAC-3EDB3158B4B0}" sibTransId="{E61BB578-C1AB-DD46-AC1B-41ADB52B0A44}"/>
    <dgm:cxn modelId="{42E323C9-2CB6-9B41-96C6-2590CEB60286}" srcId="{781463DC-8CB2-D34B-8F17-6C6D615D5B37}" destId="{3ACCA6BD-AB19-9944-8185-5529EE867DF8}" srcOrd="1" destOrd="0" parTransId="{7B7D597C-C362-464D-9D5B-E2E30A965F18}" sibTransId="{DFFC3C2A-D4EC-AA4D-9C48-219217B2E925}"/>
    <dgm:cxn modelId="{C70C780C-FBFE-594E-82CA-C7431AFE5C9E}" srcId="{AB4E549F-205C-F547-8D76-CB7583681F3F}" destId="{781463DC-8CB2-D34B-8F17-6C6D615D5B37}" srcOrd="1" destOrd="0" parTransId="{1C934B46-B1E3-264F-AD56-FF94198FF7FC}" sibTransId="{310B6583-4670-0541-922F-6BA88CB695ED}"/>
    <dgm:cxn modelId="{C5CEC767-02B9-7644-B205-700FC94E2EE1}" type="presOf" srcId="{3ACCA6BD-AB19-9944-8185-5529EE867DF8}" destId="{078972F9-91DD-0741-902F-DD0BEC1E13D7}" srcOrd="0" destOrd="0" presId="urn:microsoft.com/office/officeart/2005/8/layout/hierarchy2"/>
    <dgm:cxn modelId="{0EED1D09-132B-0B46-AE56-F6F6139D49E8}" type="presOf" srcId="{685B2577-6542-8D46-B2D5-CD55CA309470}" destId="{B7EF9ACB-F34F-4A4D-9355-04F16B6CEF04}" srcOrd="1" destOrd="0" presId="urn:microsoft.com/office/officeart/2005/8/layout/hierarchy2"/>
    <dgm:cxn modelId="{717B68CB-28AE-2E4B-8626-D6CD5AB84CFD}" type="presOf" srcId="{98907F00-6CEF-C940-84AF-0749131AE174}" destId="{490181C5-6BCC-7E42-A90C-354B11379CBA}" srcOrd="0" destOrd="0" presId="urn:microsoft.com/office/officeart/2005/8/layout/hierarchy2"/>
    <dgm:cxn modelId="{51611273-D9B0-864C-917A-238AA0423FB2}" srcId="{781463DC-8CB2-D34B-8F17-6C6D615D5B37}" destId="{98907F00-6CEF-C940-84AF-0749131AE174}" srcOrd="0" destOrd="0" parTransId="{685B2577-6542-8D46-B2D5-CD55CA309470}" sibTransId="{DDA0978C-7A29-AB4B-89E2-E71D02D53496}"/>
    <dgm:cxn modelId="{5655F307-6529-D64F-9B51-B1672005F96C}" srcId="{AB4E549F-205C-F547-8D76-CB7583681F3F}" destId="{4680FF59-6DD7-0842-81D3-A7DAAC4EBE7B}" srcOrd="0" destOrd="0" parTransId="{1F8CEAF9-CA74-9347-B66A-173FECAA2D00}" sibTransId="{74D07D81-0CBF-AE46-9B7D-E6CDEDCA5896}"/>
    <dgm:cxn modelId="{5E22763B-3E00-AE4B-AEB4-10846CD19344}" type="presOf" srcId="{184C86B5-17DA-214E-B1B3-3639A5C068FF}" destId="{2E2A145F-8F67-4447-9E6D-F2B02755846F}" srcOrd="0" destOrd="0" presId="urn:microsoft.com/office/officeart/2005/8/layout/hierarchy2"/>
    <dgm:cxn modelId="{4DEF01A7-222B-0948-8880-65CC7FCDEC78}" type="presOf" srcId="{8BDA6166-F7D4-BC4D-9580-3E6F97B6299B}" destId="{525FFD6F-B96D-054C-B169-240E66FBAF11}" srcOrd="0" destOrd="0" presId="urn:microsoft.com/office/officeart/2005/8/layout/hierarchy2"/>
    <dgm:cxn modelId="{33C08263-D80A-0149-8525-59CAC1585BA9}" type="presOf" srcId="{FAFE1AC6-D38B-1440-89D4-BBF9009677E9}" destId="{5CF02EDD-087A-0040-AA8A-CE7BEAAA600B}" srcOrd="0" destOrd="0" presId="urn:microsoft.com/office/officeart/2005/8/layout/hierarchy2"/>
    <dgm:cxn modelId="{70F35D48-3CFB-9949-857B-41FA59FEDB3E}" type="presOf" srcId="{1C934B46-B1E3-264F-AD56-FF94198FF7FC}" destId="{A7C8A973-689A-AF41-82B9-661685D44062}" srcOrd="1" destOrd="0" presId="urn:microsoft.com/office/officeart/2005/8/layout/hierarchy2"/>
    <dgm:cxn modelId="{BFF924B1-EEFB-734A-8E53-8190877E29BE}" srcId="{4680FF59-6DD7-0842-81D3-A7DAAC4EBE7B}" destId="{ADE58CDC-C0C0-2C48-A7AA-C2AE6E44B484}" srcOrd="1" destOrd="0" parTransId="{184C86B5-17DA-214E-B1B3-3639A5C068FF}" sibTransId="{47BAE63F-7A50-8A47-9338-D0FA9581831E}"/>
    <dgm:cxn modelId="{313FC5B9-FAFE-E444-8B30-222A465391E0}" type="presOf" srcId="{1C934B46-B1E3-264F-AD56-FF94198FF7FC}" destId="{E16B453C-783E-944F-9695-3AA5BF7D92D9}" srcOrd="0" destOrd="0" presId="urn:microsoft.com/office/officeart/2005/8/layout/hierarchy2"/>
    <dgm:cxn modelId="{CD88A420-AC72-2C49-9AEB-7C261F1FDE0B}" type="presOf" srcId="{ADE58CDC-C0C0-2C48-A7AA-C2AE6E44B484}" destId="{262B770B-5E6A-B74D-9F31-41B0803FF625}" srcOrd="0" destOrd="0" presId="urn:microsoft.com/office/officeart/2005/8/layout/hierarchy2"/>
    <dgm:cxn modelId="{D01F32E2-19E4-C347-8287-DDEE7C64E22C}" type="presParOf" srcId="{5CF02EDD-087A-0040-AA8A-CE7BEAAA600B}" destId="{7C533499-4F88-B446-B576-6FA8A88AA560}" srcOrd="0" destOrd="0" presId="urn:microsoft.com/office/officeart/2005/8/layout/hierarchy2"/>
    <dgm:cxn modelId="{1D10F29A-473F-624E-8C5D-0D27BDFAC905}" type="presParOf" srcId="{7C533499-4F88-B446-B576-6FA8A88AA560}" destId="{471F8836-A9BF-5540-8A33-AE93610C4E7F}" srcOrd="0" destOrd="0" presId="urn:microsoft.com/office/officeart/2005/8/layout/hierarchy2"/>
    <dgm:cxn modelId="{7D5C4900-18D0-8040-99C5-8147A08FADA5}" type="presParOf" srcId="{7C533499-4F88-B446-B576-6FA8A88AA560}" destId="{9F346644-4F71-544F-8D1E-B95E6D848E1D}" srcOrd="1" destOrd="0" presId="urn:microsoft.com/office/officeart/2005/8/layout/hierarchy2"/>
    <dgm:cxn modelId="{1CEE948E-AA22-A44D-A155-267215476CDB}" type="presParOf" srcId="{9F346644-4F71-544F-8D1E-B95E6D848E1D}" destId="{6BB5D1B3-E5AB-5647-B57B-0F2A60D1F8DB}" srcOrd="0" destOrd="0" presId="urn:microsoft.com/office/officeart/2005/8/layout/hierarchy2"/>
    <dgm:cxn modelId="{1E42A9C1-1DCF-FC4C-973E-DBAE3EAAE366}" type="presParOf" srcId="{6BB5D1B3-E5AB-5647-B57B-0F2A60D1F8DB}" destId="{DC3A0153-8D39-6F4B-A2FF-22AA6DF2E01F}" srcOrd="0" destOrd="0" presId="urn:microsoft.com/office/officeart/2005/8/layout/hierarchy2"/>
    <dgm:cxn modelId="{23B5269E-E1A5-D946-AA56-ED64EC9E9E4A}" type="presParOf" srcId="{9F346644-4F71-544F-8D1E-B95E6D848E1D}" destId="{4DB0A257-2918-AB4C-8680-16A48103DA07}" srcOrd="1" destOrd="0" presId="urn:microsoft.com/office/officeart/2005/8/layout/hierarchy2"/>
    <dgm:cxn modelId="{466D3E4F-7AA8-F543-9602-697975621D31}" type="presParOf" srcId="{4DB0A257-2918-AB4C-8680-16A48103DA07}" destId="{3DED234C-47DA-354A-8414-A86C22A66B22}" srcOrd="0" destOrd="0" presId="urn:microsoft.com/office/officeart/2005/8/layout/hierarchy2"/>
    <dgm:cxn modelId="{6454CF0F-40AB-6F41-8014-2773D9EA5D38}" type="presParOf" srcId="{4DB0A257-2918-AB4C-8680-16A48103DA07}" destId="{47EC01D8-7E5E-8640-95F2-110F56FB20FD}" srcOrd="1" destOrd="0" presId="urn:microsoft.com/office/officeart/2005/8/layout/hierarchy2"/>
    <dgm:cxn modelId="{2CB323FE-E564-3040-8100-C902FE53257A}" type="presParOf" srcId="{47EC01D8-7E5E-8640-95F2-110F56FB20FD}" destId="{796A68A5-9FB3-0944-8952-CD568A7AAFCC}" srcOrd="0" destOrd="0" presId="urn:microsoft.com/office/officeart/2005/8/layout/hierarchy2"/>
    <dgm:cxn modelId="{3B97108E-FD75-424C-846D-B851DF113C02}" type="presParOf" srcId="{796A68A5-9FB3-0944-8952-CD568A7AAFCC}" destId="{5F83DAE3-D187-4442-9C80-E2F9C296B0D8}" srcOrd="0" destOrd="0" presId="urn:microsoft.com/office/officeart/2005/8/layout/hierarchy2"/>
    <dgm:cxn modelId="{8B072A21-CC54-2D40-BE7E-9C9ABD5F460D}" type="presParOf" srcId="{47EC01D8-7E5E-8640-95F2-110F56FB20FD}" destId="{32449E4E-27E7-C24A-9165-0B5DF679B0FA}" srcOrd="1" destOrd="0" presId="urn:microsoft.com/office/officeart/2005/8/layout/hierarchy2"/>
    <dgm:cxn modelId="{A70A4174-7EAD-AC49-B140-BD1E238730EA}" type="presParOf" srcId="{32449E4E-27E7-C24A-9165-0B5DF679B0FA}" destId="{525FFD6F-B96D-054C-B169-240E66FBAF11}" srcOrd="0" destOrd="0" presId="urn:microsoft.com/office/officeart/2005/8/layout/hierarchy2"/>
    <dgm:cxn modelId="{BAD59A5A-450E-3048-82CE-C405E105045A}" type="presParOf" srcId="{32449E4E-27E7-C24A-9165-0B5DF679B0FA}" destId="{4179EC07-FD9F-B64A-9C94-0720F7FE5DE7}" srcOrd="1" destOrd="0" presId="urn:microsoft.com/office/officeart/2005/8/layout/hierarchy2"/>
    <dgm:cxn modelId="{E714F048-91B5-8C4C-8CD6-E39B6621232A}" type="presParOf" srcId="{47EC01D8-7E5E-8640-95F2-110F56FB20FD}" destId="{2E2A145F-8F67-4447-9E6D-F2B02755846F}" srcOrd="2" destOrd="0" presId="urn:microsoft.com/office/officeart/2005/8/layout/hierarchy2"/>
    <dgm:cxn modelId="{5EEE4955-F2A4-9E48-BB6C-37EED33FF83F}" type="presParOf" srcId="{2E2A145F-8F67-4447-9E6D-F2B02755846F}" destId="{AB7DF753-4E26-3743-AD2F-F99232298C3B}" srcOrd="0" destOrd="0" presId="urn:microsoft.com/office/officeart/2005/8/layout/hierarchy2"/>
    <dgm:cxn modelId="{51E89B16-D1A1-8F4D-BB77-72FA4DCC621B}" type="presParOf" srcId="{47EC01D8-7E5E-8640-95F2-110F56FB20FD}" destId="{4600CF03-9EDB-454F-910E-C08E42320DB7}" srcOrd="3" destOrd="0" presId="urn:microsoft.com/office/officeart/2005/8/layout/hierarchy2"/>
    <dgm:cxn modelId="{AEF45122-5897-0645-9595-DB437EF2DC71}" type="presParOf" srcId="{4600CF03-9EDB-454F-910E-C08E42320DB7}" destId="{262B770B-5E6A-B74D-9F31-41B0803FF625}" srcOrd="0" destOrd="0" presId="urn:microsoft.com/office/officeart/2005/8/layout/hierarchy2"/>
    <dgm:cxn modelId="{2FFC0D84-63BF-C640-8C72-FCD92E22BC0B}" type="presParOf" srcId="{4600CF03-9EDB-454F-910E-C08E42320DB7}" destId="{F42196FE-84CF-9345-8A75-90939D200F77}" srcOrd="1" destOrd="0" presId="urn:microsoft.com/office/officeart/2005/8/layout/hierarchy2"/>
    <dgm:cxn modelId="{FBCBC6FE-5688-164C-BDA7-974941EBBF2F}" type="presParOf" srcId="{9F346644-4F71-544F-8D1E-B95E6D848E1D}" destId="{E16B453C-783E-944F-9695-3AA5BF7D92D9}" srcOrd="2" destOrd="0" presId="urn:microsoft.com/office/officeart/2005/8/layout/hierarchy2"/>
    <dgm:cxn modelId="{24C56967-005F-DC45-860B-7593F44D29D2}" type="presParOf" srcId="{E16B453C-783E-944F-9695-3AA5BF7D92D9}" destId="{A7C8A973-689A-AF41-82B9-661685D44062}" srcOrd="0" destOrd="0" presId="urn:microsoft.com/office/officeart/2005/8/layout/hierarchy2"/>
    <dgm:cxn modelId="{D6425464-D9FF-2E4D-8ADE-A598DAE4E8D6}" type="presParOf" srcId="{9F346644-4F71-544F-8D1E-B95E6D848E1D}" destId="{1554EFB0-E70D-214D-AF4A-CE6459C0AC8D}" srcOrd="3" destOrd="0" presId="urn:microsoft.com/office/officeart/2005/8/layout/hierarchy2"/>
    <dgm:cxn modelId="{F533B601-FA03-C943-9879-02A1B3877B72}" type="presParOf" srcId="{1554EFB0-E70D-214D-AF4A-CE6459C0AC8D}" destId="{DF42A2CB-BEF7-0D44-92DC-442F37F83497}" srcOrd="0" destOrd="0" presId="urn:microsoft.com/office/officeart/2005/8/layout/hierarchy2"/>
    <dgm:cxn modelId="{5884D763-810F-EF4D-8D13-351B7D905824}" type="presParOf" srcId="{1554EFB0-E70D-214D-AF4A-CE6459C0AC8D}" destId="{F32ACD5F-34E1-444A-ACC7-21CC5DF7710E}" srcOrd="1" destOrd="0" presId="urn:microsoft.com/office/officeart/2005/8/layout/hierarchy2"/>
    <dgm:cxn modelId="{288CFFE8-B18B-7E4F-A073-A458FC3266B1}" type="presParOf" srcId="{F32ACD5F-34E1-444A-ACC7-21CC5DF7710E}" destId="{476DFE48-9FCD-AB46-901C-B8E0652502F6}" srcOrd="0" destOrd="0" presId="urn:microsoft.com/office/officeart/2005/8/layout/hierarchy2"/>
    <dgm:cxn modelId="{0F578445-D3FF-D345-AD4D-ED7EDA8FF548}" type="presParOf" srcId="{476DFE48-9FCD-AB46-901C-B8E0652502F6}" destId="{B7EF9ACB-F34F-4A4D-9355-04F16B6CEF04}" srcOrd="0" destOrd="0" presId="urn:microsoft.com/office/officeart/2005/8/layout/hierarchy2"/>
    <dgm:cxn modelId="{50FD9365-C9A3-3046-A89F-4ADECC534326}" type="presParOf" srcId="{F32ACD5F-34E1-444A-ACC7-21CC5DF7710E}" destId="{320F75F1-2950-7A42-B956-4216A35CB6C8}" srcOrd="1" destOrd="0" presId="urn:microsoft.com/office/officeart/2005/8/layout/hierarchy2"/>
    <dgm:cxn modelId="{42E875D4-9084-C549-944C-2F8CFBDBF6CD}" type="presParOf" srcId="{320F75F1-2950-7A42-B956-4216A35CB6C8}" destId="{490181C5-6BCC-7E42-A90C-354B11379CBA}" srcOrd="0" destOrd="0" presId="urn:microsoft.com/office/officeart/2005/8/layout/hierarchy2"/>
    <dgm:cxn modelId="{7AB8D50B-E00B-814B-BFF4-62989318E228}" type="presParOf" srcId="{320F75F1-2950-7A42-B956-4216A35CB6C8}" destId="{45417857-FFB4-F34A-85C4-88BA7C492E69}" srcOrd="1" destOrd="0" presId="urn:microsoft.com/office/officeart/2005/8/layout/hierarchy2"/>
    <dgm:cxn modelId="{9C8D5955-1698-4048-A64F-E13B2FBDB445}" type="presParOf" srcId="{F32ACD5F-34E1-444A-ACC7-21CC5DF7710E}" destId="{090D7202-FBAE-084B-A9B5-2BAACB76E2F4}" srcOrd="2" destOrd="0" presId="urn:microsoft.com/office/officeart/2005/8/layout/hierarchy2"/>
    <dgm:cxn modelId="{9443927F-2C11-0743-B47D-3B137D0DAB04}" type="presParOf" srcId="{090D7202-FBAE-084B-A9B5-2BAACB76E2F4}" destId="{A4483A6C-10C8-D741-A53C-2050DC10EF9C}" srcOrd="0" destOrd="0" presId="urn:microsoft.com/office/officeart/2005/8/layout/hierarchy2"/>
    <dgm:cxn modelId="{3A3EC052-1859-7447-9450-4E66522FF157}" type="presParOf" srcId="{F32ACD5F-34E1-444A-ACC7-21CC5DF7710E}" destId="{97DCFC05-A563-9A4C-B75E-3235C5CE4701}" srcOrd="3" destOrd="0" presId="urn:microsoft.com/office/officeart/2005/8/layout/hierarchy2"/>
    <dgm:cxn modelId="{07011FAE-38E1-6D43-8CD7-01339FC72A5D}" type="presParOf" srcId="{97DCFC05-A563-9A4C-B75E-3235C5CE4701}" destId="{078972F9-91DD-0741-902F-DD0BEC1E13D7}" srcOrd="0" destOrd="0" presId="urn:microsoft.com/office/officeart/2005/8/layout/hierarchy2"/>
    <dgm:cxn modelId="{28C676B2-E89C-E14E-938F-F875484B173C}" type="presParOf" srcId="{97DCFC05-A563-9A4C-B75E-3235C5CE4701}" destId="{F06124BB-F1C0-3348-919E-C1B48298EAE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11A61-A7B3-4AFD-9BCF-A509485DB7E1}">
      <dsp:nvSpPr>
        <dsp:cNvPr id="0" name=""/>
        <dsp:cNvSpPr/>
      </dsp:nvSpPr>
      <dsp:spPr>
        <a:xfrm>
          <a:off x="0" y="353725"/>
          <a:ext cx="4265090" cy="7575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1018" tIns="270764" rIns="331018"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设计复杂，实现简单，可用性强</a:t>
          </a:r>
          <a:endParaRPr lang="en-US" altLang="zh-CN" sz="1300" b="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案例：</a:t>
          </a:r>
          <a:r>
            <a:rPr lang="en-US" altLang="zh-CN" sz="1300" b="0" kern="1200" dirty="0" smtClean="0">
              <a:latin typeface="微软雅黑" pitchFamily="34" charset="-122"/>
              <a:ea typeface="微软雅黑" pitchFamily="34" charset="-122"/>
            </a:rPr>
            <a:t>Sina</a:t>
          </a:r>
          <a:r>
            <a:rPr lang="zh-CN" altLang="en-US" sz="1300" b="0" kern="1200" dirty="0" smtClean="0">
              <a:latin typeface="微软雅黑" pitchFamily="34" charset="-122"/>
              <a:ea typeface="微软雅黑" pitchFamily="34" charset="-122"/>
            </a:rPr>
            <a:t> </a:t>
          </a:r>
          <a:r>
            <a:rPr lang="en-US" altLang="zh-CN" sz="1300" b="0" kern="1200" dirty="0" err="1" smtClean="0">
              <a:latin typeface="微软雅黑" pitchFamily="34" charset="-122"/>
              <a:ea typeface="微软雅黑" pitchFamily="34" charset="-122"/>
            </a:rPr>
            <a:t>Jpool</a:t>
          </a:r>
          <a:r>
            <a:rPr lang="zh-CN" altLang="en-US" sz="1300" b="0" kern="1200" dirty="0" smtClean="0">
              <a:latin typeface="微软雅黑" pitchFamily="34" charset="-122"/>
              <a:ea typeface="微软雅黑" pitchFamily="34" charset="-122"/>
            </a:rPr>
            <a:t>，</a:t>
          </a:r>
          <a:r>
            <a:rPr lang="en-US" altLang="zh-CN" sz="1300" b="0" kern="1200" dirty="0" err="1" smtClean="0">
              <a:latin typeface="微软雅黑" pitchFamily="34" charset="-122"/>
              <a:ea typeface="微软雅黑" pitchFamily="34" charset="-122"/>
            </a:rPr>
            <a:t>BaiDu</a:t>
          </a:r>
          <a:r>
            <a:rPr lang="zh-CN" altLang="en-US" sz="1300" b="0" kern="1200" dirty="0" smtClean="0">
              <a:latin typeface="微软雅黑" pitchFamily="34" charset="-122"/>
              <a:ea typeface="微软雅黑" pitchFamily="34" charset="-122"/>
            </a:rPr>
            <a:t> </a:t>
          </a:r>
          <a:r>
            <a:rPr lang="en-US" altLang="zh-CN" sz="1300" b="0" kern="1200" dirty="0" smtClean="0">
              <a:latin typeface="微软雅黑" pitchFamily="34" charset="-122"/>
              <a:ea typeface="微软雅黑" pitchFamily="34" charset="-122"/>
            </a:rPr>
            <a:t>Noah</a:t>
          </a:r>
        </a:p>
      </dsp:txBody>
      <dsp:txXfrm>
        <a:off x="0" y="353725"/>
        <a:ext cx="4265090" cy="757575"/>
      </dsp:txXfrm>
    </dsp:sp>
    <dsp:sp modelId="{DCEEE6C6-B20C-4899-A029-AD8DE02FD923}">
      <dsp:nvSpPr>
        <dsp:cNvPr id="0" name=""/>
        <dsp:cNvSpPr/>
      </dsp:nvSpPr>
      <dsp:spPr>
        <a:xfrm>
          <a:off x="213254" y="161845"/>
          <a:ext cx="2985563" cy="38376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2847" tIns="0" rIns="112847" bIns="0" numCol="1" spcCol="1270" anchor="ctr" anchorCtr="0">
          <a:noAutofit/>
        </a:bodyPr>
        <a:lstStyle/>
        <a:p>
          <a:pPr lvl="0" algn="l" defTabSz="577850">
            <a:lnSpc>
              <a:spcPct val="90000"/>
            </a:lnSpc>
            <a:spcBef>
              <a:spcPct val="0"/>
            </a:spcBef>
            <a:spcAft>
              <a:spcPct val="35000"/>
            </a:spcAft>
          </a:pPr>
          <a:r>
            <a:rPr lang="zh-CN" altLang="en-US" sz="1300" b="0" kern="1200" dirty="0" smtClean="0">
              <a:latin typeface="微软雅黑" pitchFamily="34" charset="-122"/>
              <a:ea typeface="微软雅黑" pitchFamily="34" charset="-122"/>
            </a:rPr>
            <a:t>基于严谨的带层级的关联关系</a:t>
          </a:r>
          <a:endParaRPr lang="zh-CN" altLang="en-US" sz="1300" b="0" kern="1200" dirty="0">
            <a:latin typeface="微软雅黑" pitchFamily="34" charset="-122"/>
            <a:ea typeface="微软雅黑" pitchFamily="34" charset="-122"/>
          </a:endParaRPr>
        </a:p>
      </dsp:txBody>
      <dsp:txXfrm>
        <a:off x="231988" y="180579"/>
        <a:ext cx="2948095" cy="346292"/>
      </dsp:txXfrm>
    </dsp:sp>
    <dsp:sp modelId="{7351021E-2DFC-4DAC-9AD4-D20F0DC75D25}">
      <dsp:nvSpPr>
        <dsp:cNvPr id="0" name=""/>
        <dsp:cNvSpPr/>
      </dsp:nvSpPr>
      <dsp:spPr>
        <a:xfrm>
          <a:off x="0" y="1373381"/>
          <a:ext cx="4265090" cy="7575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1018" tIns="270764" rIns="331018"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设计简单，实现复杂，灵活多变，可扩展性强</a:t>
          </a:r>
          <a:endParaRPr lang="en-US" altLang="zh-CN" sz="1300" b="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案例：小米，</a:t>
          </a:r>
          <a:r>
            <a:rPr lang="en-US" altLang="zh-CN" sz="1300" b="0" kern="1200" dirty="0" smtClean="0">
              <a:latin typeface="微软雅黑" pitchFamily="34" charset="-122"/>
              <a:ea typeface="微软雅黑" pitchFamily="34" charset="-122"/>
            </a:rPr>
            <a:t>Jpool2</a:t>
          </a:r>
        </a:p>
      </dsp:txBody>
      <dsp:txXfrm>
        <a:off x="0" y="1373381"/>
        <a:ext cx="4265090" cy="757575"/>
      </dsp:txXfrm>
    </dsp:sp>
    <dsp:sp modelId="{EE269E44-390C-4CC3-A6EE-F6361E6E1107}">
      <dsp:nvSpPr>
        <dsp:cNvPr id="0" name=""/>
        <dsp:cNvSpPr/>
      </dsp:nvSpPr>
      <dsp:spPr>
        <a:xfrm>
          <a:off x="213254" y="1181501"/>
          <a:ext cx="2985563" cy="38376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2847" tIns="0" rIns="112847" bIns="0" numCol="1" spcCol="1270" anchor="ctr" anchorCtr="0">
          <a:noAutofit/>
        </a:bodyPr>
        <a:lstStyle/>
        <a:p>
          <a:pPr lvl="0" algn="l" defTabSz="577850">
            <a:lnSpc>
              <a:spcPct val="90000"/>
            </a:lnSpc>
            <a:spcBef>
              <a:spcPct val="0"/>
            </a:spcBef>
            <a:spcAft>
              <a:spcPct val="35000"/>
            </a:spcAft>
          </a:pPr>
          <a:r>
            <a:rPr lang="zh-CN" altLang="en-US" sz="1300" b="0" kern="1200" dirty="0" smtClean="0">
              <a:latin typeface="微软雅黑" pitchFamily="34" charset="-122"/>
              <a:ea typeface="微软雅黑" pitchFamily="34" charset="-122"/>
            </a:rPr>
            <a:t>基于</a:t>
          </a:r>
          <a:r>
            <a:rPr lang="en-US" altLang="zh-CN" sz="1300" b="0" kern="1200" dirty="0" smtClean="0">
              <a:latin typeface="微软雅黑" pitchFamily="34" charset="-122"/>
              <a:ea typeface="微软雅黑" pitchFamily="34" charset="-122"/>
            </a:rPr>
            <a:t>tag</a:t>
          </a:r>
          <a:r>
            <a:rPr lang="zh-CN" altLang="en-US" sz="1300" b="0" kern="1200" dirty="0" smtClean="0">
              <a:latin typeface="微软雅黑" pitchFamily="34" charset="-122"/>
              <a:ea typeface="微软雅黑" pitchFamily="34" charset="-122"/>
            </a:rPr>
            <a:t>形式的关系</a:t>
          </a:r>
          <a:endParaRPr lang="en-US" altLang="zh-CN" sz="1300" b="0" kern="1200" dirty="0" smtClean="0">
            <a:latin typeface="微软雅黑" pitchFamily="34" charset="-122"/>
            <a:ea typeface="微软雅黑" pitchFamily="34" charset="-122"/>
          </a:endParaRPr>
        </a:p>
      </dsp:txBody>
      <dsp:txXfrm>
        <a:off x="231988" y="1200235"/>
        <a:ext cx="2948095" cy="346292"/>
      </dsp:txXfrm>
    </dsp:sp>
    <dsp:sp modelId="{D206961F-8714-4011-8D72-8193E2E62D10}">
      <dsp:nvSpPr>
        <dsp:cNvPr id="0" name=""/>
        <dsp:cNvSpPr/>
      </dsp:nvSpPr>
      <dsp:spPr>
        <a:xfrm>
          <a:off x="0" y="2393036"/>
          <a:ext cx="4265090" cy="757575"/>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31018" tIns="270764" rIns="331018" bIns="92456" numCol="1" spcCol="1270" anchor="t" anchorCtr="0">
          <a:noAutofit/>
        </a:bodyPr>
        <a:lstStyle/>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复杂的关联结构模型</a:t>
          </a:r>
          <a:endParaRPr lang="en-US" altLang="zh-CN" sz="1300" b="0" kern="1200" dirty="0" smtClean="0">
            <a:latin typeface="微软雅黑" pitchFamily="34" charset="-122"/>
            <a:ea typeface="微软雅黑" pitchFamily="34" charset="-122"/>
          </a:endParaRPr>
        </a:p>
        <a:p>
          <a:pPr marL="114300" lvl="1" indent="-114300" algn="l" defTabSz="577850">
            <a:lnSpc>
              <a:spcPct val="90000"/>
            </a:lnSpc>
            <a:spcBef>
              <a:spcPct val="0"/>
            </a:spcBef>
            <a:spcAft>
              <a:spcPct val="15000"/>
            </a:spcAft>
            <a:buChar char="••"/>
          </a:pPr>
          <a:r>
            <a:rPr lang="zh-CN" altLang="en-US" sz="1300" b="0" kern="1200" dirty="0" smtClean="0">
              <a:latin typeface="微软雅黑" pitchFamily="34" charset="-122"/>
              <a:ea typeface="微软雅黑" pitchFamily="34" charset="-122"/>
            </a:rPr>
            <a:t>案例：</a:t>
          </a:r>
          <a:r>
            <a:rPr lang="en-US" altLang="zh-CN" sz="1300" b="0" kern="1200" dirty="0" smtClean="0">
              <a:latin typeface="微软雅黑" pitchFamily="34" charset="-122"/>
              <a:ea typeface="微软雅黑" pitchFamily="34" charset="-122"/>
            </a:rPr>
            <a:t>Amazon</a:t>
          </a:r>
        </a:p>
      </dsp:txBody>
      <dsp:txXfrm>
        <a:off x="0" y="2393036"/>
        <a:ext cx="4265090" cy="757575"/>
      </dsp:txXfrm>
    </dsp:sp>
    <dsp:sp modelId="{75879446-4ACC-4C75-A6AD-9A378BA823A2}">
      <dsp:nvSpPr>
        <dsp:cNvPr id="0" name=""/>
        <dsp:cNvSpPr/>
      </dsp:nvSpPr>
      <dsp:spPr>
        <a:xfrm>
          <a:off x="213254" y="2201156"/>
          <a:ext cx="2985563" cy="38376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112847" tIns="0" rIns="112847" bIns="0" numCol="1" spcCol="1270" anchor="ctr" anchorCtr="0">
          <a:noAutofit/>
        </a:bodyPr>
        <a:lstStyle/>
        <a:p>
          <a:pPr lvl="0" algn="l" defTabSz="577850">
            <a:lnSpc>
              <a:spcPct val="90000"/>
            </a:lnSpc>
            <a:spcBef>
              <a:spcPct val="0"/>
            </a:spcBef>
            <a:spcAft>
              <a:spcPct val="35000"/>
            </a:spcAft>
          </a:pPr>
          <a:r>
            <a:rPr lang="zh-CN" altLang="en-US" sz="1300" b="0" kern="1200" dirty="0" smtClean="0">
              <a:latin typeface="微软雅黑" pitchFamily="34" charset="-122"/>
              <a:ea typeface="微软雅黑" pitchFamily="34" charset="-122"/>
            </a:rPr>
            <a:t>混合型</a:t>
          </a:r>
          <a:endParaRPr lang="en-US" altLang="zh-CN" sz="1300" b="0" kern="1200" dirty="0" smtClean="0">
            <a:latin typeface="微软雅黑" pitchFamily="34" charset="-122"/>
            <a:ea typeface="微软雅黑" pitchFamily="34" charset="-122"/>
          </a:endParaRPr>
        </a:p>
      </dsp:txBody>
      <dsp:txXfrm>
        <a:off x="231988" y="2219890"/>
        <a:ext cx="294809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F8836-A9BF-5540-8A33-AE93610C4E7F}">
      <dsp:nvSpPr>
        <dsp:cNvPr id="0" name=""/>
        <dsp:cNvSpPr/>
      </dsp:nvSpPr>
      <dsp:spPr>
        <a:xfrm>
          <a:off x="1630" y="698054"/>
          <a:ext cx="913780" cy="384309"/>
        </a:xfrm>
        <a:prstGeom prst="roundRect">
          <a:avLst>
            <a:gd name="adj" fmla="val 10000"/>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err="1" smtClean="0">
              <a:latin typeface="微软雅黑"/>
              <a:ea typeface="微软雅黑"/>
              <a:cs typeface="微软雅黑"/>
            </a:rPr>
            <a:t>Nginx.conf</a:t>
          </a:r>
          <a:endParaRPr lang="zh-CN" altLang="en-US" sz="1200" kern="1200" dirty="0">
            <a:latin typeface="微软雅黑"/>
            <a:ea typeface="微软雅黑"/>
            <a:cs typeface="微软雅黑"/>
          </a:endParaRPr>
        </a:p>
      </dsp:txBody>
      <dsp:txXfrm>
        <a:off x="12886" y="709310"/>
        <a:ext cx="891268" cy="361797"/>
      </dsp:txXfrm>
    </dsp:sp>
    <dsp:sp modelId="{6BB5D1B3-E5AB-5647-B57B-0F2A60D1F8DB}">
      <dsp:nvSpPr>
        <dsp:cNvPr id="0" name=""/>
        <dsp:cNvSpPr/>
      </dsp:nvSpPr>
      <dsp:spPr>
        <a:xfrm rot="18289469">
          <a:off x="799947" y="649804"/>
          <a:ext cx="538376" cy="38853"/>
        </a:xfrm>
        <a:custGeom>
          <a:avLst/>
          <a:gdLst/>
          <a:ahLst/>
          <a:cxnLst/>
          <a:rect l="0" t="0" r="0" b="0"/>
          <a:pathLst>
            <a:path>
              <a:moveTo>
                <a:pt x="0" y="19426"/>
              </a:moveTo>
              <a:lnTo>
                <a:pt x="538376" y="19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1055675" y="655772"/>
        <a:ext cx="26918" cy="26918"/>
      </dsp:txXfrm>
    </dsp:sp>
    <dsp:sp modelId="{3DED234C-47DA-354A-8414-A86C22A66B22}">
      <dsp:nvSpPr>
        <dsp:cNvPr id="0" name=""/>
        <dsp:cNvSpPr/>
      </dsp:nvSpPr>
      <dsp:spPr>
        <a:xfrm>
          <a:off x="1222859" y="256098"/>
          <a:ext cx="768619" cy="38430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a:ea typeface="微软雅黑"/>
              <a:cs typeface="微软雅黑"/>
            </a:rPr>
            <a:t>upstream</a:t>
          </a:r>
          <a:endParaRPr lang="zh-CN" altLang="en-US" sz="1200" kern="1200" dirty="0">
            <a:latin typeface="微软雅黑"/>
            <a:ea typeface="微软雅黑"/>
            <a:cs typeface="微软雅黑"/>
          </a:endParaRPr>
        </a:p>
      </dsp:txBody>
      <dsp:txXfrm>
        <a:off x="1234115" y="267354"/>
        <a:ext cx="746107" cy="361797"/>
      </dsp:txXfrm>
    </dsp:sp>
    <dsp:sp modelId="{796A68A5-9FB3-0944-8952-CD568A7AAFCC}">
      <dsp:nvSpPr>
        <dsp:cNvPr id="0" name=""/>
        <dsp:cNvSpPr/>
      </dsp:nvSpPr>
      <dsp:spPr>
        <a:xfrm rot="19457599">
          <a:off x="1955890" y="318337"/>
          <a:ext cx="378622" cy="38853"/>
        </a:xfrm>
        <a:custGeom>
          <a:avLst/>
          <a:gdLst/>
          <a:ahLst/>
          <a:cxnLst/>
          <a:rect l="0" t="0" r="0" b="0"/>
          <a:pathLst>
            <a:path>
              <a:moveTo>
                <a:pt x="0" y="19426"/>
              </a:moveTo>
              <a:lnTo>
                <a:pt x="378622" y="194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2135736" y="328298"/>
        <a:ext cx="18931" cy="18931"/>
      </dsp:txXfrm>
    </dsp:sp>
    <dsp:sp modelId="{525FFD6F-B96D-054C-B169-240E66FBAF11}">
      <dsp:nvSpPr>
        <dsp:cNvPr id="0" name=""/>
        <dsp:cNvSpPr/>
      </dsp:nvSpPr>
      <dsp:spPr>
        <a:xfrm>
          <a:off x="2298925" y="35120"/>
          <a:ext cx="768619" cy="38430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a:ea typeface="微软雅黑"/>
              <a:cs typeface="微软雅黑"/>
            </a:rPr>
            <a:t>pool1</a:t>
          </a:r>
          <a:endParaRPr lang="zh-CN" altLang="en-US" sz="1200" kern="1200" dirty="0">
            <a:latin typeface="微软雅黑"/>
            <a:ea typeface="微软雅黑"/>
            <a:cs typeface="微软雅黑"/>
          </a:endParaRPr>
        </a:p>
      </dsp:txBody>
      <dsp:txXfrm>
        <a:off x="2310181" y="46376"/>
        <a:ext cx="746107" cy="361797"/>
      </dsp:txXfrm>
    </dsp:sp>
    <dsp:sp modelId="{2E2A145F-8F67-4447-9E6D-F2B02755846F}">
      <dsp:nvSpPr>
        <dsp:cNvPr id="0" name=""/>
        <dsp:cNvSpPr/>
      </dsp:nvSpPr>
      <dsp:spPr>
        <a:xfrm rot="2142401">
          <a:off x="1955890" y="539315"/>
          <a:ext cx="378622" cy="38853"/>
        </a:xfrm>
        <a:custGeom>
          <a:avLst/>
          <a:gdLst/>
          <a:ahLst/>
          <a:cxnLst/>
          <a:rect l="0" t="0" r="0" b="0"/>
          <a:pathLst>
            <a:path>
              <a:moveTo>
                <a:pt x="0" y="19426"/>
              </a:moveTo>
              <a:lnTo>
                <a:pt x="378622" y="194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2135736" y="549276"/>
        <a:ext cx="18931" cy="18931"/>
      </dsp:txXfrm>
    </dsp:sp>
    <dsp:sp modelId="{262B770B-5E6A-B74D-9F31-41B0803FF625}">
      <dsp:nvSpPr>
        <dsp:cNvPr id="0" name=""/>
        <dsp:cNvSpPr/>
      </dsp:nvSpPr>
      <dsp:spPr>
        <a:xfrm>
          <a:off x="2298925" y="477076"/>
          <a:ext cx="768619" cy="38430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a:ea typeface="微软雅黑"/>
              <a:cs typeface="微软雅黑"/>
            </a:rPr>
            <a:t>pool2</a:t>
          </a:r>
          <a:endParaRPr lang="zh-CN" altLang="en-US" sz="1200" kern="1200" dirty="0">
            <a:latin typeface="微软雅黑"/>
            <a:ea typeface="微软雅黑"/>
            <a:cs typeface="微软雅黑"/>
          </a:endParaRPr>
        </a:p>
      </dsp:txBody>
      <dsp:txXfrm>
        <a:off x="2310181" y="488332"/>
        <a:ext cx="746107" cy="361797"/>
      </dsp:txXfrm>
    </dsp:sp>
    <dsp:sp modelId="{E16B453C-783E-944F-9695-3AA5BF7D92D9}">
      <dsp:nvSpPr>
        <dsp:cNvPr id="0" name=""/>
        <dsp:cNvSpPr/>
      </dsp:nvSpPr>
      <dsp:spPr>
        <a:xfrm rot="3310531">
          <a:off x="799947" y="1091760"/>
          <a:ext cx="538376" cy="38853"/>
        </a:xfrm>
        <a:custGeom>
          <a:avLst/>
          <a:gdLst/>
          <a:ahLst/>
          <a:cxnLst/>
          <a:rect l="0" t="0" r="0" b="0"/>
          <a:pathLst>
            <a:path>
              <a:moveTo>
                <a:pt x="0" y="19426"/>
              </a:moveTo>
              <a:lnTo>
                <a:pt x="538376" y="194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1055675" y="1097728"/>
        <a:ext cx="26918" cy="26918"/>
      </dsp:txXfrm>
    </dsp:sp>
    <dsp:sp modelId="{DF42A2CB-BEF7-0D44-92DC-442F37F83497}">
      <dsp:nvSpPr>
        <dsp:cNvPr id="0" name=""/>
        <dsp:cNvSpPr/>
      </dsp:nvSpPr>
      <dsp:spPr>
        <a:xfrm>
          <a:off x="1222859" y="1140010"/>
          <a:ext cx="768619" cy="384309"/>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err="1" smtClean="0">
              <a:latin typeface="微软雅黑"/>
              <a:ea typeface="微软雅黑"/>
              <a:cs typeface="微软雅黑"/>
            </a:rPr>
            <a:t>vhost</a:t>
          </a:r>
          <a:endParaRPr lang="zh-CN" altLang="en-US" sz="1200" kern="1200" dirty="0">
            <a:latin typeface="微软雅黑"/>
            <a:ea typeface="微软雅黑"/>
            <a:cs typeface="微软雅黑"/>
          </a:endParaRPr>
        </a:p>
      </dsp:txBody>
      <dsp:txXfrm>
        <a:off x="1234115" y="1151266"/>
        <a:ext cx="746107" cy="361797"/>
      </dsp:txXfrm>
    </dsp:sp>
    <dsp:sp modelId="{476DFE48-9FCD-AB46-901C-B8E0652502F6}">
      <dsp:nvSpPr>
        <dsp:cNvPr id="0" name=""/>
        <dsp:cNvSpPr/>
      </dsp:nvSpPr>
      <dsp:spPr>
        <a:xfrm rot="19457599">
          <a:off x="1955890" y="1202249"/>
          <a:ext cx="378622" cy="38853"/>
        </a:xfrm>
        <a:custGeom>
          <a:avLst/>
          <a:gdLst/>
          <a:ahLst/>
          <a:cxnLst/>
          <a:rect l="0" t="0" r="0" b="0"/>
          <a:pathLst>
            <a:path>
              <a:moveTo>
                <a:pt x="0" y="19426"/>
              </a:moveTo>
              <a:lnTo>
                <a:pt x="378622" y="194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2135736" y="1212210"/>
        <a:ext cx="18931" cy="18931"/>
      </dsp:txXfrm>
    </dsp:sp>
    <dsp:sp modelId="{490181C5-6BCC-7E42-A90C-354B11379CBA}">
      <dsp:nvSpPr>
        <dsp:cNvPr id="0" name=""/>
        <dsp:cNvSpPr/>
      </dsp:nvSpPr>
      <dsp:spPr>
        <a:xfrm>
          <a:off x="2298925" y="919032"/>
          <a:ext cx="768619" cy="38430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a:ea typeface="微软雅黑"/>
              <a:cs typeface="微软雅黑"/>
            </a:rPr>
            <a:t>server1</a:t>
          </a:r>
          <a:endParaRPr lang="zh-CN" altLang="en-US" sz="1200" kern="1200" dirty="0">
            <a:latin typeface="微软雅黑"/>
            <a:ea typeface="微软雅黑"/>
            <a:cs typeface="微软雅黑"/>
          </a:endParaRPr>
        </a:p>
      </dsp:txBody>
      <dsp:txXfrm>
        <a:off x="2310181" y="930288"/>
        <a:ext cx="746107" cy="361797"/>
      </dsp:txXfrm>
    </dsp:sp>
    <dsp:sp modelId="{090D7202-FBAE-084B-A9B5-2BAACB76E2F4}">
      <dsp:nvSpPr>
        <dsp:cNvPr id="0" name=""/>
        <dsp:cNvSpPr/>
      </dsp:nvSpPr>
      <dsp:spPr>
        <a:xfrm rot="2142401">
          <a:off x="1955890" y="1423227"/>
          <a:ext cx="378622" cy="38853"/>
        </a:xfrm>
        <a:custGeom>
          <a:avLst/>
          <a:gdLst/>
          <a:ahLst/>
          <a:cxnLst/>
          <a:rect l="0" t="0" r="0" b="0"/>
          <a:pathLst>
            <a:path>
              <a:moveTo>
                <a:pt x="0" y="19426"/>
              </a:moveTo>
              <a:lnTo>
                <a:pt x="378622" y="1942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zh-CN" altLang="en-US" sz="1200" kern="1200">
            <a:latin typeface="微软雅黑"/>
            <a:ea typeface="微软雅黑"/>
            <a:cs typeface="微软雅黑"/>
          </a:endParaRPr>
        </a:p>
      </dsp:txBody>
      <dsp:txXfrm>
        <a:off x="2135736" y="1433188"/>
        <a:ext cx="18931" cy="18931"/>
      </dsp:txXfrm>
    </dsp:sp>
    <dsp:sp modelId="{078972F9-91DD-0741-902F-DD0BEC1E13D7}">
      <dsp:nvSpPr>
        <dsp:cNvPr id="0" name=""/>
        <dsp:cNvSpPr/>
      </dsp:nvSpPr>
      <dsp:spPr>
        <a:xfrm>
          <a:off x="2298925" y="1360988"/>
          <a:ext cx="768619" cy="384309"/>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altLang="zh-CN" sz="1200" kern="1200" dirty="0" smtClean="0">
              <a:latin typeface="微软雅黑"/>
              <a:ea typeface="微软雅黑"/>
              <a:cs typeface="微软雅黑"/>
            </a:rPr>
            <a:t>server2</a:t>
          </a:r>
          <a:endParaRPr lang="zh-CN" altLang="en-US" sz="1200" kern="1200" dirty="0">
            <a:latin typeface="微软雅黑"/>
            <a:ea typeface="微软雅黑"/>
            <a:cs typeface="微软雅黑"/>
          </a:endParaRPr>
        </a:p>
      </dsp:txBody>
      <dsp:txXfrm>
        <a:off x="2310181" y="1372244"/>
        <a:ext cx="746107" cy="36179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CAAE15-CDD0-FC44-9CC5-4AB4CF00E4BF}" type="datetimeFigureOut">
              <a:rPr kumimoji="1" lang="zh-CN" altLang="en-US" smtClean="0"/>
              <a:t>15/4/24</a:t>
            </a:fld>
            <a:endParaRPr kumimoji="1"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2B2770-2C52-5246-99ED-00DD84B0EC13}" type="slidenum">
              <a:rPr kumimoji="1" lang="zh-CN" altLang="en-US" smtClean="0"/>
              <a:t>‹#›</a:t>
            </a:fld>
            <a:endParaRPr kumimoji="1" lang="zh-CN" altLang="en-US"/>
          </a:p>
        </p:txBody>
      </p:sp>
    </p:spTree>
    <p:extLst>
      <p:ext uri="{BB962C8B-B14F-4D97-AF65-F5344CB8AC3E}">
        <p14:creationId xmlns:p14="http://schemas.microsoft.com/office/powerpoint/2010/main" val="1013520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r>
              <a:rPr kumimoji="1" lang="zh-CN" altLang="en-US" dirty="0" smtClean="0"/>
              <a:t>要点：</a:t>
            </a:r>
            <a:endParaRPr kumimoji="1" lang="en-US" altLang="zh-CN" dirty="0" smtClean="0"/>
          </a:p>
          <a:p>
            <a:pPr marL="0" indent="0">
              <a:buNone/>
            </a:pPr>
            <a:r>
              <a:rPr kumimoji="1" lang="zh-CN" altLang="zh-CN" dirty="0" smtClean="0"/>
              <a:t>1</a:t>
            </a:r>
            <a:r>
              <a:rPr kumimoji="1" lang="zh-CN" altLang="en-US" dirty="0" smtClean="0"/>
              <a:t>）</a:t>
            </a:r>
            <a:r>
              <a:rPr kumimoji="1" lang="en-US" altLang="en-US" dirty="0" err="1" smtClean="0"/>
              <a:t>大家下午好，很高兴有机会在Qcon这个场合与大家一起探讨运维自动化领域的知识</a:t>
            </a:r>
            <a:r>
              <a:rPr kumimoji="1" lang="en-US" altLang="en-US" dirty="0" smtClean="0"/>
              <a:t>。</a:t>
            </a:r>
          </a:p>
          <a:p>
            <a:pPr marL="0" indent="0">
              <a:buNone/>
            </a:pPr>
            <a:endParaRPr kumimoji="1" lang="en-US" altLang="en-US" dirty="0" smtClean="0"/>
          </a:p>
          <a:p>
            <a:pPr marL="0" indent="0">
              <a:buNone/>
            </a:pPr>
            <a:r>
              <a:rPr kumimoji="1" lang="zh-CN" altLang="en-US" dirty="0" smtClean="0"/>
              <a:t>2</a:t>
            </a:r>
            <a:r>
              <a:rPr kumimoji="1" lang="en-US" altLang="zh-CN" dirty="0" smtClean="0"/>
              <a:t>)</a:t>
            </a:r>
            <a:r>
              <a:rPr kumimoji="1" lang="zh-CN" altLang="en-US" dirty="0" smtClean="0"/>
              <a:t> 首先自我介绍一下：我是来自新浪技术保障部的王关胜 </a:t>
            </a:r>
            <a:endParaRPr kumimoji="1" lang="en-US" altLang="zh-CN" dirty="0" smtClean="0"/>
          </a:p>
          <a:p>
            <a:pPr marL="0" indent="0">
              <a:buNone/>
            </a:pPr>
            <a:endParaRPr kumimoji="1" lang="en-US" altLang="zh-CN" dirty="0" smtClean="0"/>
          </a:p>
          <a:p>
            <a:pPr marL="0" indent="0">
              <a:buNone/>
            </a:pPr>
            <a:r>
              <a:rPr kumimoji="1" lang="zh-CN" altLang="zh-CN" dirty="0" smtClean="0"/>
              <a:t>3</a:t>
            </a:r>
            <a:r>
              <a:rPr kumimoji="1" lang="zh-CN" altLang="en-US" dirty="0" smtClean="0"/>
              <a:t>）今天，</a:t>
            </a:r>
            <a:r>
              <a:rPr kumimoji="1" lang="en-US" altLang="en-US" dirty="0" err="1" smtClean="0"/>
              <a:t>我分享的主题是：S</a:t>
            </a:r>
            <a:r>
              <a:rPr kumimoji="1" lang="en-US" altLang="zh-CN" dirty="0" err="1" smtClean="0"/>
              <a:t>ina</a:t>
            </a:r>
            <a:r>
              <a:rPr kumimoji="1" lang="zh-CN" altLang="en-US" dirty="0" smtClean="0"/>
              <a:t> </a:t>
            </a:r>
            <a:r>
              <a:rPr kumimoji="1" lang="en-US" altLang="zh-CN" dirty="0" err="1" smtClean="0"/>
              <a:t>JPool</a:t>
            </a:r>
            <a:r>
              <a:rPr kumimoji="1" lang="zh-CN" altLang="zh-CN" dirty="0" smtClean="0"/>
              <a:t>，</a:t>
            </a:r>
            <a:r>
              <a:rPr kumimoji="1" lang="zh-CN" altLang="en-US" dirty="0" smtClean="0"/>
              <a:t>微博平台自动化运维实践</a:t>
            </a:r>
            <a:endParaRPr kumimoji="1" lang="zh-CN" altLang="en-US" dirty="0"/>
          </a:p>
        </p:txBody>
      </p:sp>
      <p:sp>
        <p:nvSpPr>
          <p:cNvPr id="4" name="幻灯片编号占位符 3"/>
          <p:cNvSpPr>
            <a:spLocks noGrp="1"/>
          </p:cNvSpPr>
          <p:nvPr>
            <p:ph type="sldNum" sz="quarter" idx="10"/>
          </p:nvPr>
        </p:nvSpPr>
        <p:spPr/>
        <p:txBody>
          <a:bodyPr/>
          <a:lstStyle/>
          <a:p>
            <a:fld id="{852B2770-2C52-5246-99ED-00DD84B0EC13}" type="slidenum">
              <a:rPr kumimoji="1" lang="zh-CN" altLang="en-US" smtClean="0"/>
              <a:t>2</a:t>
            </a:fld>
            <a:endParaRPr kumimoji="1" lang="zh-CN" altLang="en-US"/>
          </a:p>
        </p:txBody>
      </p:sp>
    </p:spTree>
    <p:extLst>
      <p:ext uri="{BB962C8B-B14F-4D97-AF65-F5344CB8AC3E}">
        <p14:creationId xmlns:p14="http://schemas.microsoft.com/office/powerpoint/2010/main" val="855402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接下来看看，我们是怎么设计我们的综合运维平台的。</a:t>
            </a:r>
            <a:endParaRPr kumimoji="1" lang="zh-CN" altLang="en-US" dirty="0"/>
          </a:p>
        </p:txBody>
      </p:sp>
      <p:sp>
        <p:nvSpPr>
          <p:cNvPr id="4" name="幻灯片编号占位符 3"/>
          <p:cNvSpPr>
            <a:spLocks noGrp="1"/>
          </p:cNvSpPr>
          <p:nvPr>
            <p:ph type="sldNum" sz="quarter" idx="10"/>
          </p:nvPr>
        </p:nvSpPr>
        <p:spPr/>
        <p:txBody>
          <a:bodyPr/>
          <a:lstStyle/>
          <a:p>
            <a:fld id="{852B2770-2C52-5246-99ED-00DD84B0EC13}" type="slidenum">
              <a:rPr kumimoji="1" lang="zh-CN" altLang="en-US" smtClean="0"/>
              <a:t>11</a:t>
            </a:fld>
            <a:endParaRPr kumimoji="1" lang="zh-CN" altLang="en-US"/>
          </a:p>
        </p:txBody>
      </p:sp>
    </p:spTree>
    <p:extLst>
      <p:ext uri="{BB962C8B-B14F-4D97-AF65-F5344CB8AC3E}">
        <p14:creationId xmlns:p14="http://schemas.microsoft.com/office/powerpoint/2010/main" val="3617072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首先来看看一台物理机的生命周期：</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这里主要涉及基础运维与业务运维：</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1</a:t>
            </a:r>
            <a:r>
              <a:rPr lang="zh-CN" altLang="en-US" dirty="0" smtClean="0">
                <a:latin typeface="Arial" charset="0"/>
                <a:ea typeface="宋体" charset="0"/>
              </a:rPr>
              <a:t>）首先基础运维做的：</a:t>
            </a: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从采购拿到新机器，录入</a:t>
            </a:r>
            <a:r>
              <a:rPr lang="en-US" altLang="zh-CN" dirty="0" smtClean="0">
                <a:latin typeface="Arial" charset="0"/>
                <a:ea typeface="宋体" charset="0"/>
              </a:rPr>
              <a:t>CMDB</a:t>
            </a:r>
            <a:r>
              <a:rPr lang="zh-CN" altLang="en-US" dirty="0" smtClean="0">
                <a:latin typeface="Arial" charset="0"/>
                <a:ea typeface="宋体" charset="0"/>
              </a:rPr>
              <a:t>，再根据业务运维提的需求，进行上架到相应的</a:t>
            </a:r>
            <a:r>
              <a:rPr lang="en-US" altLang="zh-CN" dirty="0" smtClean="0">
                <a:latin typeface="Arial" charset="0"/>
                <a:ea typeface="宋体" charset="0"/>
              </a:rPr>
              <a:t>IDC,</a:t>
            </a:r>
            <a:r>
              <a:rPr lang="zh-CN" altLang="en-US" dirty="0" smtClean="0">
                <a:latin typeface="Arial" charset="0"/>
                <a:ea typeface="宋体" charset="0"/>
              </a:rPr>
              <a:t>机架，操作系统安装，网络配置，最后分给相应的业务运维，就是一台完整的可以登录的机器了。</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2</a:t>
            </a:r>
            <a:r>
              <a:rPr lang="zh-CN" altLang="en-US" dirty="0" smtClean="0">
                <a:latin typeface="Arial" charset="0"/>
                <a:ea typeface="宋体" charset="0"/>
              </a:rPr>
              <a:t>）业务运维拿到机器，需要对机器进行初始化配置，并继续服务部署。之后的流程就是运维上的一些变更，自动报修，过期下架或替换。</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那么从这个过程中，可以抽象出 我们的运维系统 应该具有哪些功能。</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12</a:t>
            </a:fld>
            <a:endParaRPr lang="en-US" altLang="zh-CN" b="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回到主题，抽象的功能模块，整合在一起就是我们的</a:t>
            </a:r>
            <a:r>
              <a:rPr lang="en-US" altLang="zh-CN" dirty="0" err="1" smtClean="0">
                <a:latin typeface="Arial" charset="0"/>
                <a:ea typeface="宋体" charset="0"/>
              </a:rPr>
              <a:t>Jpool</a:t>
            </a:r>
            <a:r>
              <a:rPr lang="en-US" altLang="zh-CN" dirty="0" smtClean="0">
                <a:latin typeface="Arial" charset="0"/>
                <a:ea typeface="宋体" charset="0"/>
              </a:rPr>
              <a:t>,</a:t>
            </a:r>
            <a:r>
              <a:rPr lang="zh-CN" altLang="en-US" dirty="0" smtClean="0">
                <a:latin typeface="Arial" charset="0"/>
                <a:ea typeface="宋体" charset="0"/>
              </a:rPr>
              <a:t>它是一个通用化的集群管控平台。</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主核心模块：就是上面的</a:t>
            </a:r>
            <a:r>
              <a:rPr lang="en-US" altLang="zh-CN" dirty="0" smtClean="0">
                <a:latin typeface="Arial" charset="0"/>
                <a:ea typeface="宋体" charset="0"/>
              </a:rPr>
              <a:t>8</a:t>
            </a:r>
            <a:r>
              <a:rPr lang="zh-CN" altLang="en-US" dirty="0" smtClean="0">
                <a:latin typeface="Arial" charset="0"/>
                <a:ea typeface="宋体" charset="0"/>
              </a:rPr>
              <a:t>大模块，最重要的是资源管理，配置管理，与任务的管理。</a:t>
            </a:r>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右边是目前的一个简单的系统结构。</a:t>
            </a: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13</a:t>
            </a:fld>
            <a:endParaRPr lang="en-US" altLang="zh-CN" b="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这个就是我们设计的</a:t>
            </a:r>
            <a:r>
              <a:rPr lang="en-US" altLang="zh-CN" dirty="0" err="1" smtClean="0">
                <a:latin typeface="Arial" charset="0"/>
                <a:ea typeface="宋体" charset="0"/>
              </a:rPr>
              <a:t>Jpool</a:t>
            </a:r>
            <a:r>
              <a:rPr lang="zh-CN" altLang="en-US" dirty="0" smtClean="0">
                <a:latin typeface="Arial" charset="0"/>
                <a:ea typeface="宋体" charset="0"/>
              </a:rPr>
              <a:t>技术框架：</a:t>
            </a:r>
            <a:endParaRPr lang="en-US" altLang="zh-CN" dirty="0" smtClean="0">
              <a:latin typeface="Arial" charset="0"/>
              <a:ea typeface="宋体" charset="0"/>
            </a:endParaRPr>
          </a:p>
          <a:p>
            <a:endParaRPr lang="en-US" altLang="zh-CN" dirty="0">
              <a:latin typeface="Arial" charset="0"/>
              <a:ea typeface="宋体" charset="0"/>
            </a:endParaRPr>
          </a:p>
          <a:p>
            <a:r>
              <a:rPr lang="en-US" altLang="zh-CN" dirty="0" smtClean="0">
                <a:latin typeface="Arial" charset="0"/>
                <a:ea typeface="宋体" charset="0"/>
              </a:rPr>
              <a:t>1)</a:t>
            </a:r>
            <a:r>
              <a:rPr lang="zh-CN" altLang="en-US" dirty="0" smtClean="0">
                <a:latin typeface="Arial" charset="0"/>
                <a:ea typeface="宋体" charset="0"/>
              </a:rPr>
              <a:t> 主要分为</a:t>
            </a:r>
            <a:r>
              <a:rPr lang="en-US" altLang="zh-CN" dirty="0" smtClean="0">
                <a:latin typeface="Arial" charset="0"/>
                <a:ea typeface="宋体" charset="0"/>
              </a:rPr>
              <a:t>4</a:t>
            </a:r>
            <a:r>
              <a:rPr lang="zh-CN" altLang="en-US" dirty="0" smtClean="0">
                <a:latin typeface="Arial" charset="0"/>
                <a:ea typeface="宋体" charset="0"/>
              </a:rPr>
              <a:t>层，最底层的是基础数据层，包括公司级的</a:t>
            </a:r>
            <a:r>
              <a:rPr lang="en-US" altLang="zh-CN" dirty="0" smtClean="0">
                <a:latin typeface="Arial" charset="0"/>
                <a:ea typeface="宋体" charset="0"/>
              </a:rPr>
              <a:t>CMDB</a:t>
            </a:r>
            <a:r>
              <a:rPr lang="zh-CN" altLang="en-US" dirty="0" smtClean="0">
                <a:latin typeface="Arial" charset="0"/>
                <a:ea typeface="宋体" charset="0"/>
              </a:rPr>
              <a:t>，配置数据库，关联系统的一些数据。</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 </a:t>
            </a:r>
            <a:r>
              <a:rPr lang="en-US" altLang="zh-CN" dirty="0" smtClean="0">
                <a:latin typeface="Arial" charset="0"/>
                <a:ea typeface="宋体" charset="0"/>
              </a:rPr>
              <a:t>2)</a:t>
            </a:r>
            <a:r>
              <a:rPr lang="zh-CN" altLang="en-US" dirty="0" smtClean="0">
                <a:latin typeface="Arial" charset="0"/>
                <a:ea typeface="宋体" charset="0"/>
              </a:rPr>
              <a:t> 第二层：是基于设备与产品，应用关系的设备资源管理层。</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3</a:t>
            </a:r>
            <a:r>
              <a:rPr lang="en-US" altLang="zh-CN" dirty="0" smtClean="0">
                <a:latin typeface="Arial" charset="0"/>
                <a:ea typeface="宋体" charset="0"/>
              </a:rPr>
              <a:t>)</a:t>
            </a:r>
            <a:r>
              <a:rPr lang="zh-CN" altLang="en-US" dirty="0" smtClean="0">
                <a:latin typeface="Arial" charset="0"/>
                <a:ea typeface="宋体" charset="0"/>
              </a:rPr>
              <a:t> 第三层就是调度与控制中心层，主要包括</a:t>
            </a:r>
            <a:r>
              <a:rPr lang="en-US" altLang="zh-CN" dirty="0" smtClean="0">
                <a:latin typeface="Arial" charset="0"/>
                <a:ea typeface="宋体" charset="0"/>
              </a:rPr>
              <a:t>dispatch,</a:t>
            </a:r>
            <a:r>
              <a:rPr lang="zh-CN" altLang="en-US" dirty="0" smtClean="0">
                <a:latin typeface="Arial" charset="0"/>
                <a:ea typeface="宋体" charset="0"/>
              </a:rPr>
              <a:t> </a:t>
            </a:r>
            <a:r>
              <a:rPr lang="en-US" altLang="zh-CN" dirty="0" smtClean="0">
                <a:latin typeface="Arial" charset="0"/>
                <a:ea typeface="宋体" charset="0"/>
              </a:rPr>
              <a:t>puppet</a:t>
            </a:r>
            <a:r>
              <a:rPr lang="zh-CN" altLang="en-US" dirty="0" smtClean="0">
                <a:latin typeface="Arial" charset="0"/>
                <a:ea typeface="宋体" charset="0"/>
              </a:rPr>
              <a:t> </a:t>
            </a:r>
            <a:r>
              <a:rPr lang="en-US" altLang="zh-CN" dirty="0" smtClean="0">
                <a:latin typeface="Arial" charset="0"/>
                <a:ea typeface="宋体" charset="0"/>
              </a:rPr>
              <a:t>master.</a:t>
            </a:r>
          </a:p>
          <a:p>
            <a:endParaRPr lang="en-US" altLang="zh-CN" dirty="0" smtClean="0">
              <a:latin typeface="Arial" charset="0"/>
              <a:ea typeface="宋体" charset="0"/>
            </a:endParaRPr>
          </a:p>
          <a:p>
            <a:r>
              <a:rPr lang="zh-CN" altLang="zh-CN" dirty="0" smtClean="0">
                <a:latin typeface="Arial" charset="0"/>
                <a:ea typeface="宋体" charset="0"/>
              </a:rPr>
              <a:t>4</a:t>
            </a:r>
            <a:r>
              <a:rPr lang="en-US" altLang="zh-CN" dirty="0" smtClean="0">
                <a:latin typeface="Arial" charset="0"/>
                <a:ea typeface="宋体" charset="0"/>
              </a:rPr>
              <a:t>)</a:t>
            </a:r>
            <a:r>
              <a:rPr lang="zh-CN" altLang="en-US" dirty="0" smtClean="0">
                <a:latin typeface="Arial" charset="0"/>
                <a:ea typeface="宋体" charset="0"/>
              </a:rPr>
              <a:t> 第四层就是应用层，主要包括，配置管理，任务管理，监控管理等业务运维来操作层面的。</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除此之外，就是些辅助的功能模块设计。</a:t>
            </a:r>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14</a:t>
            </a:fld>
            <a:endParaRPr lang="en-US" altLang="zh-CN" b="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再来看，要做一个综合性的运维平台，最核心的是，要理解业务，并将服务器设备进行关系化，这个其实就是资源管理。</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1</a:t>
            </a:r>
            <a:r>
              <a:rPr lang="zh-CN" altLang="en-US" dirty="0" smtClean="0">
                <a:latin typeface="Arial" charset="0"/>
                <a:ea typeface="宋体" charset="0"/>
              </a:rPr>
              <a:t>）主要的需求是进行</a:t>
            </a:r>
            <a:r>
              <a:rPr lang="en-US" altLang="zh-CN" dirty="0" smtClean="0">
                <a:latin typeface="Arial" charset="0"/>
                <a:ea typeface="宋体" charset="0"/>
              </a:rPr>
              <a:t>DB</a:t>
            </a:r>
            <a:r>
              <a:rPr lang="zh-CN" altLang="en-US" dirty="0" smtClean="0">
                <a:latin typeface="Arial" charset="0"/>
                <a:ea typeface="宋体" charset="0"/>
              </a:rPr>
              <a:t>化，池化管理，我们从设备及应用服务两个层面进行关系化的设计。</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其中设备信息的管理，强调唯一性；应用信息与设备之间是多对多的关系。</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2</a:t>
            </a:r>
            <a:r>
              <a:rPr lang="zh-CN" altLang="en-US" dirty="0" smtClean="0">
                <a:latin typeface="Arial" charset="0"/>
                <a:ea typeface="宋体" charset="0"/>
              </a:rPr>
              <a:t>）从这两个角度，可以抽象出具体的资源关联关系：</a:t>
            </a:r>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比如：</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3）右边是我了解的一些业界实践</a:t>
            </a:r>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15</a:t>
            </a:fld>
            <a:endParaRPr lang="en-US" altLang="zh-CN" b="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根据上面的关系，怎么去做设计呢？我做了一个图：</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1</a:t>
            </a:r>
            <a:r>
              <a:rPr lang="zh-CN" altLang="en-US" dirty="0" smtClean="0">
                <a:latin typeface="Arial" charset="0"/>
                <a:ea typeface="宋体" charset="0"/>
              </a:rPr>
              <a:t>）总体来说：主要分为基于基础配置拓扑的设备管理与基于应用服务拓扑的应用管理。</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2</a:t>
            </a:r>
            <a:r>
              <a:rPr lang="zh-CN" altLang="en-US" dirty="0" smtClean="0">
                <a:latin typeface="Arial" charset="0"/>
                <a:ea typeface="宋体" charset="0"/>
              </a:rPr>
              <a:t>）设备管理主要分为两级：设备池子，物理节点</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3</a:t>
            </a:r>
            <a:r>
              <a:rPr lang="zh-CN" altLang="en-US" dirty="0" smtClean="0">
                <a:latin typeface="Arial" charset="0"/>
                <a:ea typeface="宋体" charset="0"/>
              </a:rPr>
              <a:t>）应用管理主要分为</a:t>
            </a:r>
            <a:r>
              <a:rPr lang="en-US" altLang="zh-CN" dirty="0" smtClean="0">
                <a:latin typeface="Arial" charset="0"/>
                <a:ea typeface="宋体" charset="0"/>
              </a:rPr>
              <a:t>4</a:t>
            </a:r>
            <a:r>
              <a:rPr lang="zh-CN" altLang="en-US" dirty="0" smtClean="0">
                <a:latin typeface="Arial" charset="0"/>
                <a:ea typeface="宋体" charset="0"/>
              </a:rPr>
              <a:t>级：产品，应用，应用池子，应用设备</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这其中，应用的设备只能从物理设备中导入。</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4</a:t>
            </a:r>
            <a:r>
              <a:rPr lang="zh-CN" altLang="en-US" dirty="0" smtClean="0">
                <a:latin typeface="Arial" charset="0"/>
                <a:ea typeface="宋体" charset="0"/>
              </a:rPr>
              <a:t>）从横向看，对于一个具体的服务，我们还会根据网络拓扑，</a:t>
            </a:r>
            <a:r>
              <a:rPr lang="en-US" altLang="zh-CN" dirty="0" err="1" smtClean="0">
                <a:latin typeface="Arial" charset="0"/>
                <a:ea typeface="宋体" charset="0"/>
              </a:rPr>
              <a:t>idc</a:t>
            </a:r>
            <a:r>
              <a:rPr lang="zh-CN" altLang="en-US" dirty="0" smtClean="0">
                <a:latin typeface="Arial" charset="0"/>
                <a:ea typeface="宋体" charset="0"/>
              </a:rPr>
              <a:t>等划分更细的池子。</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5</a:t>
            </a:r>
            <a:r>
              <a:rPr lang="zh-CN" altLang="en-US" dirty="0" smtClean="0">
                <a:latin typeface="Arial" charset="0"/>
                <a:ea typeface="宋体" charset="0"/>
              </a:rPr>
              <a:t>）上层的一些应用，就基于这两级的资源管理做具体实现。</a:t>
            </a:r>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16</a:t>
            </a:fld>
            <a:endParaRPr lang="en-US" altLang="zh-CN" b="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有了资源管理后，就可以做配置管理。不过，我们的配置管理也经历了多个版本，最后一个版本的设计就是为了集成进</a:t>
            </a:r>
            <a:r>
              <a:rPr lang="en-US" altLang="zh-CN" dirty="0" err="1" smtClean="0">
                <a:latin typeface="Arial" charset="0"/>
                <a:ea typeface="宋体" charset="0"/>
              </a:rPr>
              <a:t>jpool</a:t>
            </a:r>
            <a:r>
              <a:rPr lang="zh-CN" altLang="en-US" dirty="0" smtClean="0">
                <a:latin typeface="Arial" charset="0"/>
                <a:ea typeface="宋体" charset="0"/>
              </a:rPr>
              <a:t>，进行</a:t>
            </a:r>
            <a:r>
              <a:rPr lang="en-US" altLang="zh-CN" dirty="0" err="1" smtClean="0">
                <a:latin typeface="Arial" charset="0"/>
                <a:ea typeface="宋体" charset="0"/>
              </a:rPr>
              <a:t>db</a:t>
            </a:r>
            <a:r>
              <a:rPr lang="zh-CN" altLang="en-US" dirty="0" smtClean="0">
                <a:latin typeface="Arial" charset="0"/>
                <a:ea typeface="宋体" charset="0"/>
              </a:rPr>
              <a:t>化的一个操作。</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首先来看主要的一些需求：</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这里我简单做了罗列，主要分为三类：</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1</a:t>
            </a:r>
            <a:r>
              <a:rPr lang="zh-CN" altLang="en-US" dirty="0" smtClean="0">
                <a:latin typeface="Arial" charset="0"/>
                <a:ea typeface="宋体" charset="0"/>
              </a:rPr>
              <a:t>） 基础配置相关的</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2</a:t>
            </a:r>
            <a:r>
              <a:rPr lang="zh-CN" altLang="en-US" dirty="0" smtClean="0">
                <a:latin typeface="Arial" charset="0"/>
                <a:ea typeface="宋体" charset="0"/>
              </a:rPr>
              <a:t>） 机房相关的</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3</a:t>
            </a:r>
            <a:r>
              <a:rPr lang="zh-CN" altLang="en-US" dirty="0" smtClean="0">
                <a:latin typeface="Arial" charset="0"/>
                <a:ea typeface="宋体" charset="0"/>
              </a:rPr>
              <a:t>） 业务相关的</a:t>
            </a:r>
            <a:endParaRPr lang="en-US" altLang="zh-CN" dirty="0" smtClean="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17</a:t>
            </a:fld>
            <a:endParaRPr lang="en-US" altLang="zh-CN" b="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根据总结的需求以及将来要</a:t>
            </a:r>
            <a:r>
              <a:rPr lang="en-US" altLang="zh-CN" dirty="0" smtClean="0">
                <a:latin typeface="Arial" charset="0"/>
                <a:ea typeface="宋体" charset="0"/>
              </a:rPr>
              <a:t>DB</a:t>
            </a:r>
            <a:r>
              <a:rPr lang="zh-CN" altLang="en-US" dirty="0" smtClean="0">
                <a:latin typeface="Arial" charset="0"/>
                <a:ea typeface="宋体" charset="0"/>
              </a:rPr>
              <a:t>化，我们设计了一版</a:t>
            </a:r>
            <a:r>
              <a:rPr lang="en-US" altLang="zh-CN" dirty="0" smtClean="0">
                <a:latin typeface="Arial" charset="0"/>
                <a:ea typeface="宋体" charset="0"/>
              </a:rPr>
              <a:t>Puppet</a:t>
            </a:r>
            <a:r>
              <a:rPr lang="zh-CN" altLang="en-US" dirty="0" smtClean="0">
                <a:latin typeface="Arial" charset="0"/>
                <a:ea typeface="宋体" charset="0"/>
              </a:rPr>
              <a:t>的规划：</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1</a:t>
            </a:r>
            <a:r>
              <a:rPr lang="zh-CN" altLang="en-US" dirty="0" smtClean="0">
                <a:latin typeface="Arial" charset="0"/>
                <a:ea typeface="宋体" charset="0"/>
              </a:rPr>
              <a:t>） 左边是源码的规划，右边是具体的实现。</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2</a:t>
            </a:r>
            <a:r>
              <a:rPr lang="zh-CN" altLang="en-US" dirty="0" smtClean="0">
                <a:latin typeface="Arial" charset="0"/>
                <a:ea typeface="宋体" charset="0"/>
              </a:rPr>
              <a:t>） 这一版，要对</a:t>
            </a:r>
            <a:r>
              <a:rPr lang="en-US" altLang="zh-CN" dirty="0" smtClean="0">
                <a:latin typeface="Arial" charset="0"/>
                <a:ea typeface="宋体" charset="0"/>
              </a:rPr>
              <a:t>Puppet</a:t>
            </a:r>
            <a:r>
              <a:rPr lang="zh-CN" altLang="en-US" dirty="0" smtClean="0">
                <a:latin typeface="Arial" charset="0"/>
                <a:ea typeface="宋体" charset="0"/>
              </a:rPr>
              <a:t>进行修改，还是比较麻烦，比如给某个集群增加一个</a:t>
            </a:r>
            <a:r>
              <a:rPr lang="en-US" altLang="zh-CN" dirty="0" err="1" smtClean="0">
                <a:latin typeface="Arial" charset="0"/>
                <a:ea typeface="宋体" charset="0"/>
              </a:rPr>
              <a:t>crontab</a:t>
            </a:r>
            <a:r>
              <a:rPr lang="zh-CN" altLang="en-US" dirty="0" smtClean="0">
                <a:latin typeface="Arial" charset="0"/>
                <a:ea typeface="宋体" charset="0"/>
              </a:rPr>
              <a:t>，可能涉及一堆</a:t>
            </a:r>
            <a:r>
              <a:rPr lang="en-US" altLang="zh-CN" dirty="0" smtClean="0">
                <a:latin typeface="Arial" charset="0"/>
                <a:ea typeface="宋体" charset="0"/>
              </a:rPr>
              <a:t>node</a:t>
            </a:r>
            <a:r>
              <a:rPr lang="zh-CN" altLang="en-US" dirty="0" smtClean="0">
                <a:latin typeface="Arial" charset="0"/>
                <a:ea typeface="宋体" charset="0"/>
              </a:rPr>
              <a:t>的修改，虽然可以写成批量化的脚本。</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因此，需要进行</a:t>
            </a:r>
            <a:r>
              <a:rPr lang="en-US" altLang="zh-CN" dirty="0" smtClean="0">
                <a:latin typeface="Arial" charset="0"/>
                <a:ea typeface="宋体" charset="0"/>
              </a:rPr>
              <a:t>DB</a:t>
            </a:r>
            <a:r>
              <a:rPr lang="zh-CN" altLang="en-US" dirty="0" smtClean="0">
                <a:latin typeface="Arial" charset="0"/>
                <a:ea typeface="宋体" charset="0"/>
              </a:rPr>
              <a:t>化。</a:t>
            </a:r>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18</a:t>
            </a:fld>
            <a:endParaRPr lang="en-US" altLang="zh-CN" b="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1） 首先要确定，哪些东西需要进行</a:t>
            </a:r>
            <a:r>
              <a:rPr lang="en-US" altLang="zh-CN" dirty="0" smtClean="0">
                <a:latin typeface="Arial" charset="0"/>
                <a:ea typeface="宋体" charset="0"/>
              </a:rPr>
              <a:t>DB</a:t>
            </a:r>
            <a:r>
              <a:rPr lang="zh-CN" altLang="en-US" dirty="0" smtClean="0">
                <a:latin typeface="Arial" charset="0"/>
                <a:ea typeface="宋体" charset="0"/>
              </a:rPr>
              <a:t>化？我们的原则是：经常需要进行配置修改的要进行</a:t>
            </a:r>
            <a:r>
              <a:rPr lang="en-US" altLang="zh-CN" dirty="0" smtClean="0">
                <a:latin typeface="Arial" charset="0"/>
                <a:ea typeface="宋体" charset="0"/>
              </a:rPr>
              <a:t>DB</a:t>
            </a:r>
            <a:r>
              <a:rPr lang="zh-CN" altLang="en-US" dirty="0" smtClean="0">
                <a:latin typeface="Arial" charset="0"/>
                <a:ea typeface="宋体" charset="0"/>
              </a:rPr>
              <a:t>化：</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比如变量，</a:t>
            </a:r>
            <a:r>
              <a:rPr lang="en-US" altLang="zh-CN" dirty="0" smtClean="0">
                <a:latin typeface="Arial" charset="0"/>
                <a:ea typeface="宋体" charset="0"/>
              </a:rPr>
              <a:t>module</a:t>
            </a:r>
            <a:r>
              <a:rPr lang="zh-CN" altLang="en-US" dirty="0" smtClean="0">
                <a:latin typeface="Arial" charset="0"/>
                <a:ea typeface="宋体" charset="0"/>
              </a:rPr>
              <a:t>，节点 与应用池</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2</a:t>
            </a:r>
            <a:r>
              <a:rPr lang="zh-CN" altLang="en-US" dirty="0" smtClean="0">
                <a:latin typeface="Arial" charset="0"/>
                <a:ea typeface="宋体" charset="0"/>
              </a:rPr>
              <a:t>） 除了此之外，我们的</a:t>
            </a:r>
            <a:r>
              <a:rPr lang="en-US" altLang="zh-CN" dirty="0" smtClean="0">
                <a:latin typeface="Arial" charset="0"/>
                <a:ea typeface="宋体" charset="0"/>
              </a:rPr>
              <a:t>Puppet</a:t>
            </a:r>
            <a:r>
              <a:rPr lang="zh-CN" altLang="en-US" dirty="0" smtClean="0">
                <a:latin typeface="Arial" charset="0"/>
                <a:ea typeface="宋体" charset="0"/>
              </a:rPr>
              <a:t>要支持灰度发布及回滚。因此还需要设计配置修改支持版本，支持快照。</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右边就是一个可视化修改某个</a:t>
            </a:r>
            <a:r>
              <a:rPr lang="en-US" altLang="zh-CN" dirty="0" smtClean="0">
                <a:latin typeface="Arial" charset="0"/>
                <a:ea typeface="宋体" charset="0"/>
              </a:rPr>
              <a:t>module</a:t>
            </a:r>
            <a:r>
              <a:rPr lang="zh-CN" altLang="en-US" dirty="0" smtClean="0">
                <a:latin typeface="Arial" charset="0"/>
                <a:ea typeface="宋体" charset="0"/>
              </a:rPr>
              <a:t>的案例。</a:t>
            </a:r>
            <a:endParaRPr lang="en-US" altLang="zh-CN" dirty="0" smtClean="0">
              <a:latin typeface="Arial" charset="0"/>
              <a:ea typeface="宋体" charset="0"/>
            </a:endParaRPr>
          </a:p>
          <a:p>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19</a:t>
            </a:fld>
            <a:endParaRPr lang="en-US" altLang="zh-CN" b="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这个就是我们的</a:t>
            </a:r>
            <a:r>
              <a:rPr lang="en-US" altLang="zh-CN" dirty="0" err="1" smtClean="0">
                <a:latin typeface="Arial" charset="0"/>
                <a:ea typeface="宋体" charset="0"/>
              </a:rPr>
              <a:t>db</a:t>
            </a:r>
            <a:r>
              <a:rPr lang="zh-CN" altLang="en-US" dirty="0" smtClean="0">
                <a:latin typeface="Arial" charset="0"/>
                <a:ea typeface="宋体" charset="0"/>
              </a:rPr>
              <a:t>化的一个具体实现。</a:t>
            </a:r>
            <a:endParaRPr lang="en-US" altLang="zh-CN" dirty="0" smtClean="0">
              <a:latin typeface="Arial" charset="0"/>
              <a:ea typeface="宋体" charset="0"/>
            </a:endParaRPr>
          </a:p>
          <a:p>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20</a:t>
            </a:fld>
            <a:endParaRPr lang="en-US" altLang="zh-CN" b="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要点：</a:t>
            </a:r>
            <a:endParaRPr kumimoji="1" lang="en-US" altLang="zh-CN" dirty="0" smtClean="0"/>
          </a:p>
          <a:p>
            <a:r>
              <a:rPr kumimoji="1" lang="zh-CN" altLang="en-US" dirty="0" smtClean="0"/>
              <a:t>我的分享主要分为四小节：</a:t>
            </a:r>
            <a:endParaRPr kumimoji="1" lang="en-US" altLang="zh-CN" dirty="0" smtClean="0"/>
          </a:p>
          <a:p>
            <a:r>
              <a:rPr kumimoji="1" lang="zh-CN" altLang="zh-CN" dirty="0" smtClean="0"/>
              <a:t>1</a:t>
            </a:r>
            <a:r>
              <a:rPr kumimoji="1" lang="zh-CN" altLang="en-US" dirty="0" smtClean="0"/>
              <a:t>）首先，会介绍一下业务背景</a:t>
            </a:r>
            <a:endParaRPr kumimoji="1" lang="en-US" altLang="zh-CN" dirty="0" smtClean="0"/>
          </a:p>
          <a:p>
            <a:endParaRPr kumimoji="1" lang="en-US" altLang="zh-CN" dirty="0" smtClean="0"/>
          </a:p>
          <a:p>
            <a:r>
              <a:rPr kumimoji="1" lang="zh-CN" altLang="zh-CN" dirty="0" smtClean="0"/>
              <a:t>2</a:t>
            </a:r>
            <a:r>
              <a:rPr kumimoji="1" lang="zh-CN" altLang="en-US" dirty="0" smtClean="0"/>
              <a:t>）第</a:t>
            </a:r>
            <a:r>
              <a:rPr kumimoji="1" lang="en-US" altLang="zh-CN" dirty="0" smtClean="0"/>
              <a:t>2-3</a:t>
            </a:r>
            <a:r>
              <a:rPr kumimoji="1" lang="zh-CN" altLang="en-US" dirty="0" smtClean="0"/>
              <a:t>小节会重点介绍我们的综合运维平台，内部取名叫</a:t>
            </a:r>
            <a:r>
              <a:rPr kumimoji="1" lang="en-US" altLang="zh-CN" dirty="0" err="1" smtClean="0"/>
              <a:t>JPool</a:t>
            </a:r>
            <a:r>
              <a:rPr kumimoji="1" lang="zh-CN" altLang="zh-CN" dirty="0" smtClean="0"/>
              <a:t>。</a:t>
            </a:r>
            <a:r>
              <a:rPr kumimoji="1" lang="zh-CN" altLang="en-US" dirty="0" smtClean="0"/>
              <a:t>我把它分为了两小节，首先会介绍</a:t>
            </a:r>
            <a:r>
              <a:rPr kumimoji="1" lang="en-US" altLang="zh-CN" dirty="0" smtClean="0"/>
              <a:t>Dispatch,</a:t>
            </a:r>
            <a:r>
              <a:rPr kumimoji="1" lang="zh-CN" altLang="en-US" dirty="0" smtClean="0"/>
              <a:t> 它是</a:t>
            </a:r>
            <a:r>
              <a:rPr kumimoji="1" lang="en-US" altLang="zh-CN" dirty="0" err="1" smtClean="0"/>
              <a:t>JPool</a:t>
            </a:r>
            <a:r>
              <a:rPr kumimoji="1" lang="zh-CN" altLang="en-US" dirty="0" smtClean="0"/>
              <a:t>的底层调度机制</a:t>
            </a:r>
            <a:r>
              <a:rPr kumimoji="1" lang="en-US" altLang="zh-CN" dirty="0" smtClean="0"/>
              <a:t>,</a:t>
            </a:r>
            <a:r>
              <a:rPr kumimoji="1" lang="zh-CN" altLang="en-US" dirty="0" smtClean="0"/>
              <a:t>然后再介绍</a:t>
            </a:r>
            <a:r>
              <a:rPr kumimoji="1" lang="en-US" altLang="zh-CN" dirty="0" err="1" smtClean="0"/>
              <a:t>Jpool</a:t>
            </a:r>
            <a:r>
              <a:rPr kumimoji="1" lang="zh-CN" altLang="en-US" dirty="0" smtClean="0"/>
              <a:t>的设计。</a:t>
            </a:r>
            <a:endParaRPr kumimoji="1" lang="en-US" altLang="zh-CN" dirty="0" smtClean="0"/>
          </a:p>
          <a:p>
            <a:endParaRPr kumimoji="1" lang="en-US" altLang="zh-CN" dirty="0" smtClean="0"/>
          </a:p>
          <a:p>
            <a:r>
              <a:rPr kumimoji="1" lang="zh-CN" altLang="zh-CN" dirty="0" smtClean="0"/>
              <a:t>3</a:t>
            </a:r>
            <a:r>
              <a:rPr kumimoji="1" lang="zh-CN" altLang="en-US" dirty="0" smtClean="0"/>
              <a:t>）最后在介绍一下</a:t>
            </a:r>
            <a:r>
              <a:rPr kumimoji="1" lang="en-US" altLang="zh-CN" dirty="0" err="1" smtClean="0"/>
              <a:t>Docker</a:t>
            </a:r>
            <a:r>
              <a:rPr kumimoji="1" lang="zh-CN" altLang="en-US" dirty="0" smtClean="0"/>
              <a:t>在微博平台的应用情况</a:t>
            </a:r>
            <a:endParaRPr kumimoji="1" lang="zh-CN" altLang="en-US" dirty="0"/>
          </a:p>
        </p:txBody>
      </p:sp>
      <p:sp>
        <p:nvSpPr>
          <p:cNvPr id="4" name="幻灯片编号占位符 3"/>
          <p:cNvSpPr>
            <a:spLocks noGrp="1"/>
          </p:cNvSpPr>
          <p:nvPr>
            <p:ph type="sldNum" sz="quarter" idx="10"/>
          </p:nvPr>
        </p:nvSpPr>
        <p:spPr/>
        <p:txBody>
          <a:bodyPr/>
          <a:lstStyle/>
          <a:p>
            <a:fld id="{852B2770-2C52-5246-99ED-00DD84B0EC13}" type="slidenum">
              <a:rPr kumimoji="1" lang="zh-CN" altLang="en-US" smtClean="0"/>
              <a:t>3</a:t>
            </a:fld>
            <a:endParaRPr kumimoji="1" lang="zh-CN" altLang="en-US"/>
          </a:p>
        </p:txBody>
      </p:sp>
    </p:spTree>
    <p:extLst>
      <p:ext uri="{BB962C8B-B14F-4D97-AF65-F5344CB8AC3E}">
        <p14:creationId xmlns:p14="http://schemas.microsoft.com/office/powerpoint/2010/main" val="2191430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en-US" altLang="zh-CN" dirty="0" smtClean="0">
                <a:latin typeface="Arial" charset="0"/>
                <a:ea typeface="宋体" charset="0"/>
              </a:rPr>
              <a:t>1)</a:t>
            </a:r>
            <a:r>
              <a:rPr lang="zh-CN" altLang="en-US" dirty="0" smtClean="0">
                <a:latin typeface="Arial" charset="0"/>
                <a:ea typeface="宋体" charset="0"/>
              </a:rPr>
              <a:t> 前面两个核心模块说完了，再来看看任务管理模块：</a:t>
            </a:r>
            <a:r>
              <a:rPr lang="en-US" altLang="zh-CN" dirty="0" smtClean="0">
                <a:latin typeface="Arial" charset="0"/>
                <a:ea typeface="宋体" charset="0"/>
              </a:rPr>
              <a:t>----</a:t>
            </a:r>
            <a:r>
              <a:rPr lang="zh-CN" altLang="en-US" dirty="0" smtClean="0">
                <a:latin typeface="Arial" charset="0"/>
                <a:ea typeface="宋体" charset="0"/>
              </a:rPr>
              <a:t>我们定位为通用的脚本自动执行平台。</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主要特性：安全，可靠，可视</a:t>
            </a:r>
            <a:endParaRPr lang="en-US" altLang="zh-CN" dirty="0" smtClean="0">
              <a:latin typeface="Arial" charset="0"/>
              <a:ea typeface="宋体" charset="0"/>
            </a:endParaRPr>
          </a:p>
          <a:p>
            <a:endParaRPr lang="en-US" altLang="zh-CN" dirty="0" smtClean="0">
              <a:latin typeface="Arial" charset="0"/>
              <a:ea typeface="宋体" charset="0"/>
            </a:endParaRPr>
          </a:p>
          <a:p>
            <a:r>
              <a:rPr lang="en-US" altLang="zh-CN" dirty="0" smtClean="0">
                <a:latin typeface="Arial" charset="0"/>
                <a:ea typeface="宋体" charset="0"/>
              </a:rPr>
              <a:t>2)</a:t>
            </a:r>
            <a:r>
              <a:rPr lang="zh-CN" altLang="en-US" dirty="0" smtClean="0">
                <a:latin typeface="Arial" charset="0"/>
                <a:ea typeface="宋体" charset="0"/>
              </a:rPr>
              <a:t> 前面已经讲到了，任务管理底层是</a:t>
            </a:r>
            <a:r>
              <a:rPr lang="en-US" altLang="zh-CN" dirty="0" smtClean="0">
                <a:latin typeface="Arial" charset="0"/>
                <a:ea typeface="宋体" charset="0"/>
              </a:rPr>
              <a:t>dispatch</a:t>
            </a:r>
            <a:r>
              <a:rPr lang="zh-CN" altLang="en-US" dirty="0" smtClean="0">
                <a:latin typeface="Arial" charset="0"/>
                <a:ea typeface="宋体" charset="0"/>
              </a:rPr>
              <a:t>的那一套调度机制。举个具体的案例，就是平台的</a:t>
            </a:r>
            <a:r>
              <a:rPr lang="en-US" altLang="zh-CN" dirty="0" smtClean="0">
                <a:latin typeface="Arial" charset="0"/>
                <a:ea typeface="宋体" charset="0"/>
              </a:rPr>
              <a:t>java</a:t>
            </a:r>
            <a:r>
              <a:rPr lang="zh-CN" altLang="en-US" dirty="0" smtClean="0">
                <a:latin typeface="Arial" charset="0"/>
                <a:ea typeface="宋体" charset="0"/>
              </a:rPr>
              <a:t>代码发布：如右边的图：</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需要考虑很多很细的步骤，如：</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我们用</a:t>
            </a:r>
            <a:r>
              <a:rPr lang="en-US" altLang="zh-CN" dirty="0" smtClean="0">
                <a:latin typeface="Arial" charset="0"/>
                <a:ea typeface="宋体" charset="0"/>
              </a:rPr>
              <a:t>Python</a:t>
            </a:r>
            <a:r>
              <a:rPr lang="zh-CN" altLang="en-US" dirty="0" smtClean="0">
                <a:latin typeface="Arial" charset="0"/>
                <a:ea typeface="宋体" charset="0"/>
              </a:rPr>
              <a:t>去实现具体的代码上线逻辑。用</a:t>
            </a:r>
            <a:r>
              <a:rPr lang="en-US" altLang="zh-CN" dirty="0" err="1" smtClean="0">
                <a:latin typeface="Arial" charset="0"/>
                <a:ea typeface="宋体" charset="0"/>
              </a:rPr>
              <a:t>Jpool</a:t>
            </a:r>
            <a:r>
              <a:rPr lang="zh-CN" altLang="en-US" dirty="0" smtClean="0">
                <a:latin typeface="Arial" charset="0"/>
                <a:ea typeface="宋体" charset="0"/>
              </a:rPr>
              <a:t>去调度。</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3</a:t>
            </a:r>
            <a:r>
              <a:rPr lang="zh-CN" altLang="en-US" dirty="0" smtClean="0">
                <a:latin typeface="Arial" charset="0"/>
                <a:ea typeface="宋体" charset="0"/>
              </a:rPr>
              <a:t>）我们可以看到</a:t>
            </a:r>
            <a:r>
              <a:rPr lang="en-US" altLang="zh-CN" dirty="0" smtClean="0">
                <a:latin typeface="Arial" charset="0"/>
                <a:ea typeface="宋体" charset="0"/>
              </a:rPr>
              <a:t>python</a:t>
            </a:r>
            <a:r>
              <a:rPr lang="zh-CN" altLang="en-US" dirty="0" smtClean="0">
                <a:latin typeface="Arial" charset="0"/>
                <a:ea typeface="宋体" charset="0"/>
              </a:rPr>
              <a:t>脚本的变量是来自</a:t>
            </a:r>
            <a:r>
              <a:rPr lang="en-US" altLang="zh-CN" dirty="0" err="1" smtClean="0">
                <a:latin typeface="Arial" charset="0"/>
                <a:ea typeface="宋体" charset="0"/>
              </a:rPr>
              <a:t>jpool</a:t>
            </a:r>
            <a:r>
              <a:rPr lang="zh-CN" altLang="en-US" dirty="0" smtClean="0">
                <a:latin typeface="Arial" charset="0"/>
                <a:ea typeface="宋体" charset="0"/>
              </a:rPr>
              <a:t>中很多变量的集合。还可以看到完成一类任务的脚本，我们定义为一个任务类型。</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zh-CN" dirty="0" smtClean="0">
                <a:latin typeface="Arial" charset="0"/>
                <a:ea typeface="宋体" charset="0"/>
              </a:rPr>
              <a:t>4</a:t>
            </a:r>
            <a:r>
              <a:rPr lang="zh-CN" altLang="en-US" dirty="0" smtClean="0">
                <a:latin typeface="Arial" charset="0"/>
                <a:ea typeface="宋体" charset="0"/>
              </a:rPr>
              <a:t>）任务是支持模板的。 比如代码上线，只需要 输入一个经过预览，测试通过的</a:t>
            </a:r>
            <a:r>
              <a:rPr lang="en-US" altLang="zh-CN" dirty="0" smtClean="0">
                <a:latin typeface="Arial" charset="0"/>
                <a:ea typeface="宋体" charset="0"/>
              </a:rPr>
              <a:t>tags</a:t>
            </a:r>
            <a:r>
              <a:rPr lang="zh-CN" altLang="en-US" dirty="0" smtClean="0">
                <a:latin typeface="Arial" charset="0"/>
                <a:ea typeface="宋体" charset="0"/>
              </a:rPr>
              <a:t>即可启动上线。</a:t>
            </a:r>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21</a:t>
            </a:fld>
            <a:endParaRPr lang="en-US" altLang="zh-CN" b="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这个就是我们一个任务在上线发布时的状态监控图。</a:t>
            </a: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22</a:t>
            </a:fld>
            <a:endParaRPr lang="en-US" altLang="zh-CN" b="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en-US" altLang="zh-CN" dirty="0" err="1" smtClean="0">
                <a:latin typeface="Arial" charset="0"/>
                <a:ea typeface="宋体" charset="0"/>
              </a:rPr>
              <a:t>Nginx</a:t>
            </a:r>
            <a:r>
              <a:rPr lang="zh-CN" altLang="en-US" dirty="0" smtClean="0">
                <a:latin typeface="Arial" charset="0"/>
                <a:ea typeface="宋体" charset="0"/>
              </a:rPr>
              <a:t>变更管理的</a:t>
            </a:r>
            <a:r>
              <a:rPr lang="en-US" altLang="zh-CN" dirty="0" err="1" smtClean="0">
                <a:latin typeface="Arial" charset="0"/>
                <a:ea typeface="宋体" charset="0"/>
              </a:rPr>
              <a:t>db</a:t>
            </a:r>
            <a:r>
              <a:rPr lang="zh-CN" altLang="en-US" dirty="0" smtClean="0">
                <a:latin typeface="Arial" charset="0"/>
                <a:ea typeface="宋体" charset="0"/>
              </a:rPr>
              <a:t>化，我就不细说了，基本思想跟配置管理一样。我们主要把</a:t>
            </a:r>
            <a:r>
              <a:rPr lang="en-US" altLang="zh-CN" dirty="0" err="1" smtClean="0">
                <a:latin typeface="Arial" charset="0"/>
                <a:ea typeface="宋体" charset="0"/>
              </a:rPr>
              <a:t>Nginx</a:t>
            </a:r>
            <a:r>
              <a:rPr lang="zh-CN" altLang="en-US" dirty="0" smtClean="0">
                <a:latin typeface="Arial" charset="0"/>
                <a:ea typeface="宋体" charset="0"/>
              </a:rPr>
              <a:t>的修改，</a:t>
            </a:r>
            <a:r>
              <a:rPr lang="en-US" altLang="zh-CN" dirty="0" smtClean="0">
                <a:latin typeface="Arial" charset="0"/>
                <a:ea typeface="宋体" charset="0"/>
              </a:rPr>
              <a:t>member</a:t>
            </a:r>
            <a:r>
              <a:rPr lang="zh-CN" altLang="en-US" dirty="0" smtClean="0">
                <a:latin typeface="Arial" charset="0"/>
                <a:ea typeface="宋体" charset="0"/>
              </a:rPr>
              <a:t>的修改，规则的修改都做到</a:t>
            </a:r>
            <a:r>
              <a:rPr lang="en-US" altLang="zh-CN" dirty="0" err="1" smtClean="0">
                <a:latin typeface="Arial" charset="0"/>
                <a:ea typeface="宋体" charset="0"/>
              </a:rPr>
              <a:t>jpool</a:t>
            </a:r>
            <a:r>
              <a:rPr lang="zh-CN" altLang="en-US" dirty="0" smtClean="0">
                <a:latin typeface="Arial" charset="0"/>
                <a:ea typeface="宋体" charset="0"/>
              </a:rPr>
              <a:t>中。</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当然做之前基础的工作是需要对</a:t>
            </a:r>
            <a:r>
              <a:rPr lang="en-US" altLang="zh-CN" dirty="0" err="1" smtClean="0">
                <a:latin typeface="Arial" charset="0"/>
                <a:ea typeface="宋体" charset="0"/>
              </a:rPr>
              <a:t>Nginx</a:t>
            </a:r>
            <a:r>
              <a:rPr lang="zh-CN" altLang="en-US" dirty="0" smtClean="0">
                <a:latin typeface="Arial" charset="0"/>
                <a:ea typeface="宋体" charset="0"/>
              </a:rPr>
              <a:t>的配置进行标准化并拆分。</a:t>
            </a:r>
            <a:endParaRPr lang="en-US" altLang="zh-CN" dirty="0" smtClean="0">
              <a:latin typeface="Arial" charset="0"/>
              <a:ea typeface="宋体" charset="0"/>
            </a:endParaRPr>
          </a:p>
          <a:p>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23</a:t>
            </a:fld>
            <a:endParaRPr lang="en-US" altLang="zh-CN" b="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这是</a:t>
            </a:r>
            <a:r>
              <a:rPr lang="en-US" altLang="zh-CN" dirty="0" err="1" smtClean="0">
                <a:latin typeface="Arial" charset="0"/>
                <a:ea typeface="宋体" charset="0"/>
              </a:rPr>
              <a:t>Nginx</a:t>
            </a:r>
            <a:r>
              <a:rPr lang="zh-CN" altLang="en-US" dirty="0" smtClean="0">
                <a:latin typeface="Arial" charset="0"/>
                <a:ea typeface="宋体" charset="0"/>
              </a:rPr>
              <a:t>的变更的一些流程图。</a:t>
            </a:r>
            <a:endParaRPr lang="en-US" altLang="zh-CN" dirty="0" smtClean="0">
              <a:latin typeface="Arial" charset="0"/>
              <a:ea typeface="宋体" charset="0"/>
            </a:endParaRPr>
          </a:p>
          <a:p>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这个流程，看似简单，设计中，也会做了各种细节的考虑。</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比如</a:t>
            </a:r>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配置文件</a:t>
            </a:r>
            <a:r>
              <a:rPr lang="en-US" altLang="zh-CN" dirty="0" smtClean="0">
                <a:latin typeface="Arial" charset="0"/>
                <a:ea typeface="宋体" charset="0"/>
              </a:rPr>
              <a:t>diff</a:t>
            </a:r>
          </a:p>
          <a:p>
            <a:r>
              <a:rPr lang="zh-CN" altLang="zh-CN" dirty="0" smtClean="0">
                <a:latin typeface="Arial" charset="0"/>
                <a:ea typeface="宋体" charset="0"/>
              </a:rPr>
              <a:t> </a:t>
            </a:r>
            <a:r>
              <a:rPr lang="zh-CN" altLang="en-US" dirty="0" smtClean="0">
                <a:latin typeface="Arial" charset="0"/>
                <a:ea typeface="宋体" charset="0"/>
              </a:rPr>
              <a:t>  下发版本校验</a:t>
            </a:r>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a:t>
            </a:r>
            <a:endParaRPr lang="en-US" altLang="zh-CN" dirty="0" smtClean="0">
              <a:latin typeface="Arial" charset="0"/>
              <a:ea typeface="宋体" charset="0"/>
            </a:endParaRPr>
          </a:p>
          <a:p>
            <a:r>
              <a:rPr lang="zh-CN" altLang="zh-CN" dirty="0" smtClean="0">
                <a:latin typeface="Arial" charset="0"/>
                <a:ea typeface="宋体" charset="0"/>
              </a:rPr>
              <a:t> </a:t>
            </a:r>
            <a:r>
              <a:rPr lang="zh-CN" altLang="en-US" dirty="0" smtClean="0">
                <a:latin typeface="Arial" charset="0"/>
                <a:ea typeface="宋体" charset="0"/>
              </a:rPr>
              <a:t>  一键发布与灰度发布等</a:t>
            </a:r>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24</a:t>
            </a:fld>
            <a:endParaRPr lang="en-US" altLang="zh-CN" b="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最后再讲一个降级封杀模块的应用。</a:t>
            </a:r>
            <a:endParaRPr lang="en-US" altLang="zh-CN" dirty="0" smtClean="0">
              <a:latin typeface="Arial" charset="0"/>
              <a:ea typeface="宋体" charset="0"/>
            </a:endParaRPr>
          </a:p>
          <a:p>
            <a:endParaRPr lang="en-US" altLang="zh-CN" dirty="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25</a:t>
            </a:fld>
            <a:endParaRPr lang="en-US" altLang="zh-CN" b="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r>
              <a:rPr lang="zh-CN" altLang="en-US" dirty="0" smtClean="0">
                <a:latin typeface="Arial" charset="0"/>
                <a:ea typeface="宋体" charset="0"/>
              </a:rPr>
              <a:t>有了这一套综合运维平台，我们怎么做变更呢？</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我们需要有相应的制度及策略去做约束。然后基本上依靠</a:t>
            </a:r>
            <a:r>
              <a:rPr lang="en-US" altLang="zh-CN" dirty="0" err="1" smtClean="0">
                <a:latin typeface="Arial" charset="0"/>
                <a:ea typeface="宋体" charset="0"/>
              </a:rPr>
              <a:t>jpool</a:t>
            </a:r>
            <a:r>
              <a:rPr lang="zh-CN" altLang="en-US" dirty="0" smtClean="0">
                <a:latin typeface="Arial" charset="0"/>
                <a:ea typeface="宋体" charset="0"/>
              </a:rPr>
              <a:t>，点点鼠标就可以做右边这些变更了。</a:t>
            </a:r>
            <a:endParaRPr lang="en-US" altLang="zh-CN" dirty="0" smtClean="0">
              <a:latin typeface="Arial" charset="0"/>
              <a:ea typeface="宋体" charset="0"/>
            </a:endParaRPr>
          </a:p>
          <a:p>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26</a:t>
            </a:fld>
            <a:endParaRPr lang="en-US" altLang="zh-CN" b="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r>
              <a:rPr lang="zh-CN" altLang="en-US" dirty="0" smtClean="0">
                <a:latin typeface="Arial" charset="0"/>
                <a:ea typeface="宋体" charset="0"/>
              </a:rPr>
              <a:t>1） </a:t>
            </a:r>
            <a:r>
              <a:rPr lang="en-US" altLang="zh-CN" dirty="0" smtClean="0">
                <a:latin typeface="Arial" charset="0"/>
                <a:ea typeface="宋体" charset="0"/>
              </a:rPr>
              <a:t>UMA</a:t>
            </a:r>
            <a:r>
              <a:rPr lang="zh-CN" altLang="en-US" dirty="0" smtClean="0">
                <a:latin typeface="Arial" charset="0"/>
                <a:ea typeface="宋体" charset="0"/>
              </a:rPr>
              <a:t> </a:t>
            </a:r>
            <a:r>
              <a:rPr lang="en-US" altLang="zh-CN" dirty="0" smtClean="0">
                <a:latin typeface="Arial" charset="0"/>
                <a:ea typeface="宋体" charset="0"/>
              </a:rPr>
              <a:t>VS</a:t>
            </a:r>
            <a:r>
              <a:rPr lang="zh-CN" altLang="en-US" dirty="0" smtClean="0">
                <a:latin typeface="Arial" charset="0"/>
                <a:ea typeface="宋体" charset="0"/>
              </a:rPr>
              <a:t> </a:t>
            </a:r>
            <a:r>
              <a:rPr lang="en-US" altLang="zh-CN" dirty="0" smtClean="0">
                <a:latin typeface="Arial" charset="0"/>
                <a:ea typeface="宋体" charset="0"/>
              </a:rPr>
              <a:t>NUMA</a:t>
            </a:r>
            <a:r>
              <a:rPr lang="zh-CN" altLang="en-US" dirty="0" smtClean="0">
                <a:latin typeface="Arial" charset="0"/>
                <a:ea typeface="宋体" charset="0"/>
              </a:rPr>
              <a:t> </a:t>
            </a:r>
            <a:endParaRPr lang="en-US" altLang="zh-CN" dirty="0" smtClean="0">
              <a:latin typeface="Arial" charset="0"/>
              <a:ea typeface="宋体" charset="0"/>
            </a:endParaRPr>
          </a:p>
          <a:p>
            <a:endParaRPr lang="en-US" altLang="zh-CN" dirty="0" smtClean="0">
              <a:latin typeface="Arial" charset="0"/>
              <a:ea typeface="宋体" charset="0"/>
            </a:endParaRPr>
          </a:p>
          <a:p>
            <a:r>
              <a:rPr lang="zh-CN" altLang="en-US" dirty="0" smtClean="0">
                <a:latin typeface="Arial" charset="0"/>
                <a:ea typeface="宋体" charset="0"/>
              </a:rPr>
              <a:t>新浪的服务器硬件设备：</a:t>
            </a:r>
            <a:r>
              <a:rPr lang="en-US" altLang="zh-CN" dirty="0" smtClean="0">
                <a:latin typeface="Arial" charset="0"/>
                <a:ea typeface="宋体" charset="0"/>
              </a:rPr>
              <a:t>NUMA</a:t>
            </a:r>
            <a:r>
              <a:rPr lang="zh-CN" altLang="en-US" dirty="0" smtClean="0">
                <a:latin typeface="Arial" charset="0"/>
                <a:ea typeface="宋体" charset="0"/>
              </a:rPr>
              <a:t> </a:t>
            </a:r>
            <a:r>
              <a:rPr lang="en-US" altLang="zh-CN" dirty="0" smtClean="0">
                <a:latin typeface="Arial" charset="0"/>
                <a:ea typeface="宋体" charset="0"/>
              </a:rPr>
              <a:t>(</a:t>
            </a:r>
            <a:r>
              <a:rPr lang="zh-CN" altLang="en-US" dirty="0" smtClean="0">
                <a:latin typeface="Arial" charset="0"/>
                <a:ea typeface="宋体" charset="0"/>
              </a:rPr>
              <a:t>非统一内存存取架构</a:t>
            </a:r>
            <a:r>
              <a:rPr lang="en-US" altLang="zh-CN" dirty="0" smtClean="0">
                <a:latin typeface="Arial" charset="0"/>
                <a:ea typeface="宋体" charset="0"/>
              </a:rPr>
              <a:t>)</a:t>
            </a: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28</a:t>
            </a:fld>
            <a:endParaRPr lang="en-US" altLang="zh-CN" b="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29</a:t>
            </a:fld>
            <a:endParaRPr lang="en-US" altLang="zh-CN" b="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30</a:t>
            </a:fld>
            <a:endParaRPr lang="en-US" altLang="zh-CN" b="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31</a:t>
            </a:fld>
            <a:endParaRPr lang="en-US" altLang="zh-CN" b="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首先来看一下我们的业务背景</a:t>
            </a:r>
            <a:r>
              <a:rPr lang="zh-CN" altLang="zh-CN" dirty="0" smtClean="0">
                <a:latin typeface="Arial" charset="0"/>
                <a:ea typeface="宋体" charset="0"/>
              </a:rPr>
              <a:t>,</a:t>
            </a:r>
            <a:r>
              <a:rPr lang="zh-CN" altLang="en-US" dirty="0" smtClean="0">
                <a:latin typeface="Arial" charset="0"/>
                <a:ea typeface="宋体" charset="0"/>
              </a:rPr>
              <a:t>这里具体的数据我就不细说了。</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我主要说明两点：</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1</a:t>
            </a:r>
            <a:r>
              <a:rPr lang="zh-CN" altLang="en-US" dirty="0" smtClean="0">
                <a:latin typeface="Arial" charset="0"/>
                <a:ea typeface="宋体" charset="0"/>
              </a:rPr>
              <a:t>）我们是应用运维团队，主要对接的是微博后端服务的业务，对外表现为各种各样的接口。即所谓的微博平台，主要是</a:t>
            </a:r>
            <a:r>
              <a:rPr lang="en-US" altLang="zh-CN" dirty="0" smtClean="0">
                <a:latin typeface="Arial" charset="0"/>
                <a:ea typeface="宋体" charset="0"/>
              </a:rPr>
              <a:t>Java</a:t>
            </a:r>
            <a:r>
              <a:rPr lang="zh-CN" altLang="en-US" dirty="0" smtClean="0">
                <a:latin typeface="Arial" charset="0"/>
                <a:ea typeface="宋体" charset="0"/>
              </a:rPr>
              <a:t>编写，运行在</a:t>
            </a:r>
            <a:r>
              <a:rPr lang="en-US" altLang="zh-CN" dirty="0" smtClean="0">
                <a:latin typeface="Arial" charset="0"/>
                <a:ea typeface="宋体" charset="0"/>
              </a:rPr>
              <a:t>Tomcat</a:t>
            </a:r>
            <a:r>
              <a:rPr lang="zh-CN" altLang="en-US" dirty="0" smtClean="0">
                <a:latin typeface="Arial" charset="0"/>
                <a:ea typeface="宋体" charset="0"/>
              </a:rPr>
              <a:t>和</a:t>
            </a:r>
            <a:r>
              <a:rPr lang="en-US" altLang="zh-CN" dirty="0" smtClean="0">
                <a:latin typeface="Arial" charset="0"/>
                <a:ea typeface="宋体" charset="0"/>
              </a:rPr>
              <a:t>jerry</a:t>
            </a:r>
            <a:r>
              <a:rPr lang="zh-CN" altLang="en-US" dirty="0" smtClean="0">
                <a:latin typeface="Arial" charset="0"/>
                <a:ea typeface="宋体" charset="0"/>
              </a:rPr>
              <a:t>上。</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2）</a:t>
            </a:r>
            <a:r>
              <a:rPr lang="zh-CN" altLang="en-US" dirty="0" smtClean="0">
                <a:latin typeface="Arial" charset="0"/>
                <a:ea typeface="宋体" charset="0"/>
              </a:rPr>
              <a:t>再来看看我们的业务量：接口调用量：每天 </a:t>
            </a:r>
            <a:r>
              <a:rPr lang="zh-CN" altLang="zh-CN" dirty="0" smtClean="0">
                <a:latin typeface="Arial" charset="0"/>
                <a:ea typeface="宋体" charset="0"/>
              </a:rPr>
              <a:t>6</a:t>
            </a:r>
            <a:r>
              <a:rPr lang="en-US" altLang="zh-CN" dirty="0" smtClean="0">
                <a:latin typeface="Arial" charset="0"/>
                <a:ea typeface="宋体" charset="0"/>
              </a:rPr>
              <a:t>00</a:t>
            </a:r>
            <a:r>
              <a:rPr lang="zh-CN" altLang="en-US" dirty="0" smtClean="0">
                <a:latin typeface="Arial" charset="0"/>
                <a:ea typeface="宋体" charset="0"/>
              </a:rPr>
              <a:t>亿；服务化后；</a:t>
            </a:r>
            <a:r>
              <a:rPr lang="en-US" altLang="zh-CN" dirty="0" smtClean="0">
                <a:latin typeface="Arial" charset="0"/>
                <a:ea typeface="宋体" charset="0"/>
              </a:rPr>
              <a:t>RPC</a:t>
            </a:r>
            <a:r>
              <a:rPr lang="zh-CN" altLang="en-US" dirty="0" smtClean="0">
                <a:latin typeface="Arial" charset="0"/>
                <a:ea typeface="宋体" charset="0"/>
              </a:rPr>
              <a:t>调用量，每天万亿级，产生的日志，不压缩的情况下是</a:t>
            </a:r>
            <a:r>
              <a:rPr lang="en-US" altLang="zh-CN" dirty="0" smtClean="0">
                <a:latin typeface="Arial" charset="0"/>
                <a:ea typeface="宋体" charset="0"/>
              </a:rPr>
              <a:t>150T</a:t>
            </a:r>
            <a:r>
              <a:rPr lang="zh-CN" altLang="en-US" dirty="0" smtClean="0">
                <a:latin typeface="Arial" charset="0"/>
                <a:ea typeface="宋体" charset="0"/>
              </a:rPr>
              <a:t>这个样子。这样的一个业务，所有加起来，大概</a:t>
            </a:r>
            <a:r>
              <a:rPr lang="zh-CN" altLang="zh-CN" dirty="0" smtClean="0">
                <a:latin typeface="Arial" charset="0"/>
                <a:ea typeface="宋体" charset="0"/>
              </a:rPr>
              <a:t>3</a:t>
            </a:r>
            <a:r>
              <a:rPr lang="en-US" altLang="zh-CN" dirty="0" smtClean="0">
                <a:latin typeface="Arial" charset="0"/>
                <a:ea typeface="宋体" charset="0"/>
              </a:rPr>
              <a:t>000</a:t>
            </a:r>
            <a:r>
              <a:rPr lang="zh-CN" altLang="en-US" dirty="0" smtClean="0">
                <a:latin typeface="Arial" charset="0"/>
                <a:ea typeface="宋体" charset="0"/>
              </a:rPr>
              <a:t>台设备，划分了</a:t>
            </a:r>
            <a:r>
              <a:rPr lang="en-US" altLang="zh-CN" dirty="0" smtClean="0">
                <a:latin typeface="Arial" charset="0"/>
                <a:ea typeface="宋体" charset="0"/>
              </a:rPr>
              <a:t>200</a:t>
            </a:r>
            <a:r>
              <a:rPr lang="zh-CN" altLang="en-US" dirty="0" smtClean="0">
                <a:latin typeface="Arial" charset="0"/>
                <a:ea typeface="宋体" charset="0"/>
              </a:rPr>
              <a:t>多个集群。右边是对运维的要求，以及</a:t>
            </a:r>
            <a:r>
              <a:rPr lang="en-US" altLang="zh-CN" dirty="0" smtClean="0">
                <a:latin typeface="Arial" charset="0"/>
                <a:ea typeface="宋体" charset="0"/>
              </a:rPr>
              <a:t>KPI.</a:t>
            </a: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总结：那么这么大的一个分布式系统，我们需要一个强大的运维工具平台。</a:t>
            </a:r>
            <a:endParaRPr lang="en-US" altLang="zh-CN" dirty="0" smtClean="0">
              <a:latin typeface="Arial" charset="0"/>
              <a:ea typeface="宋体" charset="0"/>
            </a:endParaRPr>
          </a:p>
          <a:p>
            <a:pPr eaLnBrk="1" hangingPunct="1">
              <a:spcBef>
                <a:spcPct val="0"/>
              </a:spcBef>
            </a:pP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4</a:t>
            </a:fld>
            <a:endParaRPr lang="en-US" altLang="zh-CN" b="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endParaRPr lang="en-US" altLang="zh-CN" dirty="0" smtClean="0">
              <a:latin typeface="Arial" charset="0"/>
              <a:ea typeface="宋体" charset="0"/>
            </a:endParaRPr>
          </a:p>
          <a:p>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32</a:t>
            </a:fld>
            <a:endParaRPr lang="en-US" altLang="zh-CN" b="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在讲</a:t>
            </a:r>
            <a:r>
              <a:rPr lang="en-US" altLang="zh-CN" dirty="0" err="1" smtClean="0">
                <a:latin typeface="Arial" charset="0"/>
                <a:ea typeface="宋体" charset="0"/>
              </a:rPr>
              <a:t>Jpool</a:t>
            </a:r>
            <a:r>
              <a:rPr lang="zh-CN" altLang="en-US" dirty="0" smtClean="0">
                <a:latin typeface="Arial" charset="0"/>
                <a:ea typeface="宋体" charset="0"/>
              </a:rPr>
              <a:t>之前</a:t>
            </a:r>
            <a:r>
              <a:rPr lang="zh-CN" altLang="zh-CN" dirty="0" smtClean="0">
                <a:latin typeface="Arial" charset="0"/>
                <a:ea typeface="宋体" charset="0"/>
              </a:rPr>
              <a:t>，</a:t>
            </a:r>
            <a:r>
              <a:rPr lang="zh-CN" altLang="en-US" dirty="0" smtClean="0">
                <a:latin typeface="Arial" charset="0"/>
                <a:ea typeface="宋体" charset="0"/>
              </a:rPr>
              <a:t>我简单总结了一下 自动化运维目前的发展概况。</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根据我的理解，我觉得自动化运维可以细分为四个阶段：</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要点：四阶段阐述</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en-US" dirty="0" smtClean="0">
                <a:latin typeface="Arial" charset="0"/>
                <a:ea typeface="宋体" charset="0"/>
              </a:rPr>
              <a:t>我个人认为我们目前还处于第三阶段。</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5</a:t>
            </a:fld>
            <a:endParaRPr lang="en-US" altLang="zh-CN" b="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zh-CN" altLang="en-US" dirty="0" smtClean="0"/>
              <a:t>下面来介绍</a:t>
            </a:r>
            <a:r>
              <a:rPr kumimoji="1" lang="en-US" altLang="zh-CN" dirty="0" smtClean="0"/>
              <a:t>Dispatch</a:t>
            </a:r>
            <a:r>
              <a:rPr kumimoji="1" lang="zh-CN" altLang="en-US" dirty="0" smtClean="0"/>
              <a:t>的架构设计。为什么要把这个独立来讲呢？因为它是</a:t>
            </a:r>
            <a:r>
              <a:rPr kumimoji="1" lang="en-US" altLang="zh-CN" dirty="0" smtClean="0"/>
              <a:t>JPOOL</a:t>
            </a:r>
            <a:r>
              <a:rPr kumimoji="1" lang="zh-CN" altLang="en-US" dirty="0" smtClean="0"/>
              <a:t>的基础，调度机制理解了，后面的内容就好理解。</a:t>
            </a:r>
            <a:endParaRPr kumimoji="1" lang="zh-CN" altLang="en-US" dirty="0"/>
          </a:p>
        </p:txBody>
      </p:sp>
      <p:sp>
        <p:nvSpPr>
          <p:cNvPr id="4" name="幻灯片编号占位符 3"/>
          <p:cNvSpPr>
            <a:spLocks noGrp="1"/>
          </p:cNvSpPr>
          <p:nvPr>
            <p:ph type="sldNum" sz="quarter" idx="10"/>
          </p:nvPr>
        </p:nvSpPr>
        <p:spPr/>
        <p:txBody>
          <a:bodyPr/>
          <a:lstStyle/>
          <a:p>
            <a:fld id="{852B2770-2C52-5246-99ED-00DD84B0EC13}" type="slidenum">
              <a:rPr kumimoji="1" lang="zh-CN" altLang="en-US" smtClean="0"/>
              <a:t>6</a:t>
            </a:fld>
            <a:endParaRPr kumimoji="1" lang="zh-CN" altLang="en-US"/>
          </a:p>
        </p:txBody>
      </p:sp>
    </p:spTree>
    <p:extLst>
      <p:ext uri="{BB962C8B-B14F-4D97-AF65-F5344CB8AC3E}">
        <p14:creationId xmlns:p14="http://schemas.microsoft.com/office/powerpoint/2010/main" val="2482170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什么是</a:t>
            </a:r>
            <a:r>
              <a:rPr lang="en-US" altLang="zh-CN" dirty="0" smtClean="0">
                <a:latin typeface="Arial" charset="0"/>
                <a:ea typeface="宋体" charset="0"/>
              </a:rPr>
              <a:t>Sina</a:t>
            </a:r>
            <a:r>
              <a:rPr lang="zh-CN" altLang="en-US" dirty="0" smtClean="0">
                <a:latin typeface="Arial" charset="0"/>
                <a:ea typeface="宋体" charset="0"/>
              </a:rPr>
              <a:t> </a:t>
            </a:r>
            <a:r>
              <a:rPr lang="en-US" altLang="zh-CN" dirty="0" smtClean="0">
                <a:latin typeface="Arial" charset="0"/>
                <a:ea typeface="宋体" charset="0"/>
              </a:rPr>
              <a:t>Dispatch</a:t>
            </a:r>
            <a:r>
              <a:rPr lang="zh-CN" altLang="en-US" dirty="0" smtClean="0">
                <a:latin typeface="Arial" charset="0"/>
                <a:ea typeface="宋体" charset="0"/>
              </a:rPr>
              <a:t>呢？</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marL="228600" indent="-228600" eaLnBrk="1" hangingPunct="1">
              <a:spcBef>
                <a:spcPct val="0"/>
              </a:spcBef>
              <a:buAutoNum type="arabicParenR"/>
            </a:pPr>
            <a:r>
              <a:rPr lang="zh-CN" altLang="en-US" dirty="0" smtClean="0">
                <a:latin typeface="Arial" charset="0"/>
                <a:ea typeface="宋体" charset="0"/>
              </a:rPr>
              <a:t>它是一个通用化的</a:t>
            </a:r>
            <a:r>
              <a:rPr lang="en-US" altLang="zh-CN" dirty="0" smtClean="0">
                <a:latin typeface="Arial" charset="0"/>
                <a:ea typeface="宋体" charset="0"/>
              </a:rPr>
              <a:t>shell</a:t>
            </a:r>
            <a:r>
              <a:rPr lang="zh-CN" altLang="en-US" dirty="0" smtClean="0">
                <a:latin typeface="Arial" charset="0"/>
                <a:ea typeface="宋体" charset="0"/>
              </a:rPr>
              <a:t>调度与任务调度平台。</a:t>
            </a:r>
            <a:r>
              <a:rPr lang="en-US" altLang="zh-CN" dirty="0" smtClean="0">
                <a:latin typeface="Arial" charset="0"/>
                <a:ea typeface="宋体" charset="0"/>
              </a:rPr>
              <a:t>2012</a:t>
            </a:r>
            <a:r>
              <a:rPr lang="zh-CN" altLang="en-US" dirty="0" smtClean="0">
                <a:latin typeface="Arial" charset="0"/>
                <a:ea typeface="宋体" charset="0"/>
              </a:rPr>
              <a:t>年我们内部团队自己研发的。主要基于</a:t>
            </a:r>
            <a:r>
              <a:rPr lang="en-US" altLang="zh-CN" dirty="0" err="1" smtClean="0">
                <a:latin typeface="Arial" charset="0"/>
                <a:ea typeface="宋体" charset="0"/>
              </a:rPr>
              <a:t>c++</a:t>
            </a:r>
            <a:r>
              <a:rPr lang="zh-CN" altLang="en-US" dirty="0" smtClean="0">
                <a:latin typeface="Arial" charset="0"/>
                <a:ea typeface="宋体" charset="0"/>
              </a:rPr>
              <a:t>与</a:t>
            </a:r>
            <a:r>
              <a:rPr lang="en-US" altLang="zh-CN" dirty="0" err="1" smtClean="0">
                <a:latin typeface="Arial" charset="0"/>
                <a:ea typeface="宋体" charset="0"/>
              </a:rPr>
              <a:t>Cwinux</a:t>
            </a:r>
            <a:r>
              <a:rPr lang="zh-CN" altLang="en-US" dirty="0" smtClean="0">
                <a:latin typeface="Arial" charset="0"/>
                <a:ea typeface="宋体" charset="0"/>
              </a:rPr>
              <a:t>通信架构库开发。 核心组件有：控制中心</a:t>
            </a:r>
            <a:r>
              <a:rPr lang="en-US" altLang="zh-CN" dirty="0" smtClean="0">
                <a:latin typeface="Arial" charset="0"/>
                <a:ea typeface="宋体" charset="0"/>
              </a:rPr>
              <a:t>dispatch</a:t>
            </a:r>
            <a:r>
              <a:rPr lang="zh-CN" altLang="en-US" dirty="0" smtClean="0">
                <a:latin typeface="Arial" charset="0"/>
                <a:ea typeface="宋体" charset="0"/>
              </a:rPr>
              <a:t>，运行在每台机器上的</a:t>
            </a:r>
            <a:r>
              <a:rPr lang="en-US" altLang="zh-CN" dirty="0" smtClean="0">
                <a:latin typeface="Arial" charset="0"/>
                <a:ea typeface="宋体" charset="0"/>
              </a:rPr>
              <a:t>agent</a:t>
            </a:r>
            <a:r>
              <a:rPr lang="zh-CN" altLang="en-US" dirty="0" smtClean="0">
                <a:latin typeface="Arial" charset="0"/>
                <a:ea typeface="宋体" charset="0"/>
              </a:rPr>
              <a:t>，及配置数据存储</a:t>
            </a:r>
            <a:r>
              <a:rPr lang="en-US" altLang="zh-CN" dirty="0" smtClean="0">
                <a:latin typeface="Arial" charset="0"/>
                <a:ea typeface="宋体" charset="0"/>
              </a:rPr>
              <a:t>MySQL</a:t>
            </a:r>
            <a:r>
              <a:rPr lang="zh-CN" altLang="en-US" dirty="0" smtClean="0">
                <a:latin typeface="Arial" charset="0"/>
                <a:ea typeface="宋体" charset="0"/>
              </a:rPr>
              <a:t>。</a:t>
            </a:r>
            <a:r>
              <a:rPr lang="zh-CN" altLang="zh-CN" dirty="0" smtClean="0">
                <a:latin typeface="Arial" charset="0"/>
                <a:ea typeface="宋体" charset="0"/>
              </a:rPr>
              <a:t> </a:t>
            </a:r>
            <a:endParaRPr lang="en-US" altLang="zh-CN" dirty="0" smtClean="0">
              <a:latin typeface="Arial" charset="0"/>
              <a:ea typeface="宋体" charset="0"/>
            </a:endParaRPr>
          </a:p>
          <a:p>
            <a:pPr marL="0" indent="0" eaLnBrk="1" hangingPunct="1">
              <a:spcBef>
                <a:spcPct val="0"/>
              </a:spcBef>
              <a:buNone/>
            </a:pPr>
            <a:r>
              <a:rPr lang="zh-CN" altLang="zh-CN" dirty="0" smtClean="0">
                <a:latin typeface="Arial" charset="0"/>
                <a:ea typeface="宋体" charset="0"/>
              </a:rPr>
              <a:t> </a:t>
            </a:r>
            <a:r>
              <a:rPr lang="zh-CN" altLang="en-US" dirty="0" smtClean="0">
                <a:latin typeface="Arial" charset="0"/>
                <a:ea typeface="宋体" charset="0"/>
              </a:rPr>
              <a:t>   其中： </a:t>
            </a:r>
            <a:r>
              <a:rPr lang="en-US" altLang="zh-CN" dirty="0" smtClean="0">
                <a:latin typeface="Arial" charset="0"/>
                <a:ea typeface="宋体" charset="0"/>
              </a:rPr>
              <a:t>Dispatch</a:t>
            </a:r>
            <a:r>
              <a:rPr lang="zh-CN" altLang="en-US" dirty="0" smtClean="0">
                <a:latin typeface="Arial" charset="0"/>
                <a:ea typeface="宋体" charset="0"/>
              </a:rPr>
              <a:t>与</a:t>
            </a:r>
            <a:r>
              <a:rPr lang="en-US" altLang="zh-CN" dirty="0" smtClean="0">
                <a:latin typeface="Arial" charset="0"/>
                <a:ea typeface="宋体" charset="0"/>
              </a:rPr>
              <a:t>agent</a:t>
            </a:r>
            <a:r>
              <a:rPr lang="zh-CN" altLang="en-US" dirty="0" smtClean="0">
                <a:latin typeface="Arial" charset="0"/>
                <a:ea typeface="宋体" charset="0"/>
              </a:rPr>
              <a:t>之间通信协议为</a:t>
            </a:r>
            <a:r>
              <a:rPr lang="en-US" altLang="zh-CN" dirty="0" err="1" smtClean="0">
                <a:latin typeface="Arial" charset="0"/>
                <a:ea typeface="宋体" charset="0"/>
              </a:rPr>
              <a:t>protobuf</a:t>
            </a:r>
            <a:r>
              <a:rPr lang="en-US" altLang="zh-CN" dirty="0" smtClean="0">
                <a:latin typeface="Arial" charset="0"/>
                <a:ea typeface="宋体" charset="0"/>
              </a:rPr>
              <a:t>.</a:t>
            </a:r>
          </a:p>
          <a:p>
            <a:pPr marL="228600" indent="-228600" eaLnBrk="1" hangingPunct="1">
              <a:spcBef>
                <a:spcPct val="0"/>
              </a:spcBef>
              <a:buAutoNum type="arabicParenR"/>
            </a:pPr>
            <a:endParaRPr lang="en-US" altLang="zh-CN" dirty="0" smtClean="0">
              <a:latin typeface="Arial" charset="0"/>
              <a:ea typeface="宋体" charset="0"/>
            </a:endParaRPr>
          </a:p>
          <a:p>
            <a:pPr marL="0" indent="0" eaLnBrk="1" hangingPunct="1">
              <a:spcBef>
                <a:spcPct val="0"/>
              </a:spcBef>
              <a:buNone/>
            </a:pPr>
            <a:r>
              <a:rPr lang="zh-CN" altLang="zh-CN" dirty="0" smtClean="0">
                <a:latin typeface="Arial" charset="0"/>
                <a:ea typeface="宋体" charset="0"/>
              </a:rPr>
              <a:t>2</a:t>
            </a:r>
            <a:r>
              <a:rPr lang="en-US" altLang="zh-CN" dirty="0" smtClean="0">
                <a:latin typeface="Arial" charset="0"/>
                <a:ea typeface="宋体" charset="0"/>
              </a:rPr>
              <a:t>)</a:t>
            </a:r>
            <a:r>
              <a:rPr lang="zh-CN" altLang="en-US" dirty="0" smtClean="0">
                <a:latin typeface="Arial" charset="0"/>
                <a:ea typeface="宋体" charset="0"/>
              </a:rPr>
              <a:t> 主要特性有</a:t>
            </a:r>
            <a:endParaRPr lang="en-US" altLang="zh-CN" dirty="0" smtClean="0">
              <a:latin typeface="Arial" charset="0"/>
              <a:ea typeface="宋体" charset="0"/>
            </a:endParaRPr>
          </a:p>
          <a:p>
            <a:pPr marL="0" indent="0" eaLnBrk="1" hangingPunct="1">
              <a:spcBef>
                <a:spcPct val="0"/>
              </a:spcBef>
              <a:buNone/>
            </a:pPr>
            <a:r>
              <a:rPr lang="zh-CN" altLang="zh-CN" dirty="0" smtClean="0">
                <a:latin typeface="Arial" charset="0"/>
                <a:ea typeface="宋体" charset="0"/>
              </a:rPr>
              <a:t> </a:t>
            </a:r>
            <a:r>
              <a:rPr lang="zh-CN" altLang="en-US" dirty="0" smtClean="0">
                <a:latin typeface="Arial" charset="0"/>
                <a:ea typeface="宋体" charset="0"/>
              </a:rPr>
              <a:t>   丰富的</a:t>
            </a:r>
            <a:r>
              <a:rPr lang="en-US" altLang="zh-CN" dirty="0" smtClean="0">
                <a:latin typeface="Arial" charset="0"/>
                <a:ea typeface="宋体" charset="0"/>
              </a:rPr>
              <a:t>API</a:t>
            </a:r>
          </a:p>
          <a:p>
            <a:pPr marL="0" indent="0" eaLnBrk="1" hangingPunct="1">
              <a:spcBef>
                <a:spcPct val="0"/>
              </a:spcBef>
              <a:buNone/>
            </a:pPr>
            <a:r>
              <a:rPr lang="zh-CN" altLang="zh-CN" dirty="0" smtClean="0">
                <a:latin typeface="Arial" charset="0"/>
                <a:ea typeface="宋体" charset="0"/>
              </a:rPr>
              <a:t> </a:t>
            </a:r>
            <a:r>
              <a:rPr lang="zh-CN" altLang="en-US" dirty="0" smtClean="0">
                <a:latin typeface="Arial" charset="0"/>
                <a:ea typeface="宋体" charset="0"/>
              </a:rPr>
              <a:t>   控制中心支持</a:t>
            </a:r>
            <a:r>
              <a:rPr lang="en-US" altLang="zh-CN" dirty="0" smtClean="0">
                <a:latin typeface="Arial" charset="0"/>
                <a:ea typeface="宋体" charset="0"/>
              </a:rPr>
              <a:t>master-slave</a:t>
            </a:r>
            <a:r>
              <a:rPr lang="zh-CN" altLang="en-US" dirty="0" smtClean="0">
                <a:latin typeface="Arial" charset="0"/>
                <a:ea typeface="宋体" charset="0"/>
              </a:rPr>
              <a:t>模式的高可用部署，而且可横向扩容。</a:t>
            </a:r>
            <a:endParaRPr lang="en-US" altLang="zh-CN" dirty="0" smtClean="0">
              <a:latin typeface="Arial" charset="0"/>
              <a:ea typeface="宋体" charset="0"/>
            </a:endParaRPr>
          </a:p>
          <a:p>
            <a:pPr marL="0" indent="0" eaLnBrk="1" hangingPunct="1">
              <a:spcBef>
                <a:spcPct val="0"/>
              </a:spcBef>
              <a:buNone/>
            </a:pPr>
            <a:r>
              <a:rPr lang="zh-CN" altLang="zh-CN" dirty="0" smtClean="0">
                <a:latin typeface="Arial" charset="0"/>
                <a:ea typeface="宋体" charset="0"/>
              </a:rPr>
              <a:t> </a:t>
            </a:r>
            <a:r>
              <a:rPr lang="zh-CN" altLang="en-US" dirty="0" smtClean="0">
                <a:latin typeface="Arial" charset="0"/>
                <a:ea typeface="宋体" charset="0"/>
              </a:rPr>
              <a:t>   在性能上，经过压测，支持万台服务器的并发调度。</a:t>
            </a:r>
            <a:endParaRPr lang="en-US" altLang="zh-CN" dirty="0" smtClean="0">
              <a:latin typeface="Arial" charset="0"/>
              <a:ea typeface="宋体" charset="0"/>
            </a:endParaRPr>
          </a:p>
          <a:p>
            <a:pPr marL="0" indent="0" eaLnBrk="1" hangingPunct="1">
              <a:spcBef>
                <a:spcPct val="0"/>
              </a:spcBef>
              <a:buNone/>
            </a:pPr>
            <a:r>
              <a:rPr lang="zh-CN" altLang="zh-CN" dirty="0" smtClean="0">
                <a:latin typeface="Arial" charset="0"/>
                <a:ea typeface="宋体" charset="0"/>
              </a:rPr>
              <a:t> </a:t>
            </a:r>
            <a:r>
              <a:rPr lang="zh-CN" altLang="en-US" dirty="0" smtClean="0">
                <a:latin typeface="Arial" charset="0"/>
                <a:ea typeface="宋体" charset="0"/>
              </a:rPr>
              <a:t>   并且安全性上，我们也做了很多工作。</a:t>
            </a:r>
            <a:endParaRPr lang="en-US" altLang="zh-CN" dirty="0" smtClean="0">
              <a:latin typeface="Arial" charset="0"/>
              <a:ea typeface="宋体" charset="0"/>
            </a:endParaRPr>
          </a:p>
          <a:p>
            <a:pPr marL="0" indent="0" eaLnBrk="1" hangingPunct="1">
              <a:spcBef>
                <a:spcPct val="0"/>
              </a:spcBef>
              <a:buNone/>
            </a:pPr>
            <a:endParaRPr lang="en-US" altLang="zh-CN" dirty="0">
              <a:latin typeface="Arial" charset="0"/>
              <a:ea typeface="宋体" charset="0"/>
            </a:endParaRPr>
          </a:p>
          <a:p>
            <a:pPr marL="0" indent="0" eaLnBrk="1" hangingPunct="1">
              <a:spcBef>
                <a:spcPct val="0"/>
              </a:spcBef>
              <a:buNone/>
            </a:pPr>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7</a:t>
            </a:fld>
            <a:endParaRPr lang="en-US" altLang="zh-CN" b="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我们再来看看</a:t>
            </a:r>
            <a:r>
              <a:rPr lang="en-US" altLang="zh-CN" dirty="0" smtClean="0">
                <a:latin typeface="Arial" charset="0"/>
                <a:ea typeface="宋体" charset="0"/>
              </a:rPr>
              <a:t>dispatch</a:t>
            </a:r>
            <a:r>
              <a:rPr lang="zh-CN" altLang="en-US" dirty="0" smtClean="0">
                <a:latin typeface="Arial" charset="0"/>
                <a:ea typeface="宋体" charset="0"/>
              </a:rPr>
              <a:t>的调度设计</a:t>
            </a:r>
            <a:r>
              <a:rPr lang="en-US" altLang="zh-CN" dirty="0" smtClean="0">
                <a:latin typeface="Arial" charset="0"/>
                <a:ea typeface="宋体" charset="0"/>
              </a:rPr>
              <a:t>:</a:t>
            </a:r>
            <a:r>
              <a:rPr lang="zh-CN" altLang="en-US" dirty="0" smtClean="0">
                <a:latin typeface="Arial" charset="0"/>
                <a:ea typeface="宋体" charset="0"/>
              </a:rPr>
              <a:t>最核心的两个调度功能</a:t>
            </a:r>
            <a:r>
              <a:rPr lang="zh-CN" altLang="zh-CN" dirty="0" smtClean="0">
                <a:latin typeface="Arial" charset="0"/>
                <a:ea typeface="宋体" charset="0"/>
              </a:rPr>
              <a:t>:</a:t>
            </a:r>
            <a:r>
              <a:rPr lang="zh-CN" altLang="en-US" dirty="0" smtClean="0">
                <a:latin typeface="Arial" charset="0"/>
                <a:ea typeface="宋体" charset="0"/>
              </a:rPr>
              <a:t> </a:t>
            </a:r>
            <a:r>
              <a:rPr lang="en-US" altLang="zh-CN" dirty="0" smtClean="0">
                <a:latin typeface="Arial" charset="0"/>
                <a:ea typeface="宋体" charset="0"/>
              </a:rPr>
              <a:t>Shell</a:t>
            </a:r>
            <a:r>
              <a:rPr lang="zh-CN" altLang="en-US" dirty="0" smtClean="0">
                <a:latin typeface="Arial" charset="0"/>
                <a:ea typeface="宋体" charset="0"/>
              </a:rPr>
              <a:t>调度与任务调度。</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en-US" altLang="zh-CN" dirty="0" smtClean="0">
                <a:latin typeface="Arial" charset="0"/>
                <a:ea typeface="宋体" charset="0"/>
              </a:rPr>
              <a:t>1</a:t>
            </a:r>
            <a:r>
              <a:rPr lang="zh-CN" altLang="en-US" dirty="0" smtClean="0">
                <a:latin typeface="Arial" charset="0"/>
                <a:ea typeface="宋体" charset="0"/>
              </a:rPr>
              <a:t>）我们知道，目前的一些通用的配置管理工具，如</a:t>
            </a:r>
            <a:r>
              <a:rPr lang="en-US" altLang="zh-CN" dirty="0" smtClean="0">
                <a:latin typeface="Arial" charset="0"/>
                <a:ea typeface="宋体" charset="0"/>
              </a:rPr>
              <a:t>Puppet</a:t>
            </a:r>
            <a:r>
              <a:rPr lang="zh-CN" altLang="en-US" dirty="0" smtClean="0">
                <a:latin typeface="Arial" charset="0"/>
                <a:ea typeface="宋体" charset="0"/>
              </a:rPr>
              <a:t>， </a:t>
            </a:r>
            <a:r>
              <a:rPr lang="en-US" altLang="zh-CN" dirty="0" err="1" smtClean="0">
                <a:latin typeface="Arial" charset="0"/>
                <a:ea typeface="宋体" charset="0"/>
              </a:rPr>
              <a:t>slatstack</a:t>
            </a:r>
            <a:r>
              <a:rPr lang="zh-CN" altLang="en-US" dirty="0" smtClean="0">
                <a:latin typeface="Arial" charset="0"/>
                <a:ea typeface="宋体" charset="0"/>
              </a:rPr>
              <a:t>等都支持远程命令，但是这种方式功能还是相对简单，安全性，扩展性需要自己去控制。</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因此，基于此思想，把命令包装起来以</a:t>
            </a:r>
            <a:r>
              <a:rPr lang="en-US" altLang="zh-CN" dirty="0" smtClean="0">
                <a:latin typeface="Arial" charset="0"/>
                <a:ea typeface="宋体" charset="0"/>
              </a:rPr>
              <a:t>shell</a:t>
            </a:r>
            <a:r>
              <a:rPr lang="zh-CN" altLang="en-US" dirty="0" smtClean="0">
                <a:latin typeface="Arial" charset="0"/>
                <a:ea typeface="宋体" charset="0"/>
              </a:rPr>
              <a:t>的形式，发往各机器执行，再把结果实时回显。</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以通用化的</a:t>
            </a:r>
            <a:r>
              <a:rPr lang="en-US" altLang="zh-CN" dirty="0" smtClean="0">
                <a:latin typeface="Arial" charset="0"/>
                <a:ea typeface="宋体" charset="0"/>
              </a:rPr>
              <a:t>API</a:t>
            </a:r>
            <a:r>
              <a:rPr lang="zh-CN" altLang="en-US" dirty="0" smtClean="0">
                <a:latin typeface="Arial" charset="0"/>
                <a:ea typeface="宋体" charset="0"/>
              </a:rPr>
              <a:t>实现</a:t>
            </a:r>
            <a:r>
              <a:rPr lang="en-US" altLang="zh-CN" dirty="0" smtClean="0">
                <a:latin typeface="Arial" charset="0"/>
                <a:ea typeface="宋体" charset="0"/>
              </a:rPr>
              <a:t>shell</a:t>
            </a:r>
            <a:r>
              <a:rPr lang="zh-CN" altLang="en-US" dirty="0" smtClean="0">
                <a:latin typeface="Arial" charset="0"/>
                <a:ea typeface="宋体" charset="0"/>
              </a:rPr>
              <a:t>调度。</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2</a:t>
            </a:r>
            <a:r>
              <a:rPr lang="zh-CN" altLang="en-US" dirty="0" smtClean="0">
                <a:latin typeface="Arial" charset="0"/>
                <a:ea typeface="宋体" charset="0"/>
              </a:rPr>
              <a:t>）除了</a:t>
            </a:r>
            <a:r>
              <a:rPr lang="en-US" altLang="zh-CN" dirty="0" smtClean="0">
                <a:latin typeface="Arial" charset="0"/>
                <a:ea typeface="宋体" charset="0"/>
              </a:rPr>
              <a:t>Shell</a:t>
            </a:r>
            <a:r>
              <a:rPr lang="zh-CN" altLang="en-US" dirty="0" smtClean="0">
                <a:latin typeface="Arial" charset="0"/>
                <a:ea typeface="宋体" charset="0"/>
              </a:rPr>
              <a:t>调度，对于</a:t>
            </a:r>
            <a:r>
              <a:rPr lang="en-US" altLang="zh-CN" dirty="0" smtClean="0">
                <a:latin typeface="Arial" charset="0"/>
                <a:ea typeface="宋体" charset="0"/>
              </a:rPr>
              <a:t>Java</a:t>
            </a:r>
            <a:r>
              <a:rPr lang="zh-CN" altLang="en-US" dirty="0" smtClean="0">
                <a:latin typeface="Arial" charset="0"/>
                <a:ea typeface="宋体" charset="0"/>
              </a:rPr>
              <a:t>的服务，发布代码我们需要精细的控制，因此设计了任务调度。它与</a:t>
            </a:r>
            <a:r>
              <a:rPr lang="en-US" altLang="zh-CN" dirty="0" smtClean="0">
                <a:latin typeface="Arial" charset="0"/>
                <a:ea typeface="宋体" charset="0"/>
              </a:rPr>
              <a:t>Shell</a:t>
            </a:r>
            <a:r>
              <a:rPr lang="zh-CN" altLang="en-US" dirty="0" smtClean="0">
                <a:latin typeface="Arial" charset="0"/>
                <a:ea typeface="宋体" charset="0"/>
              </a:rPr>
              <a:t>调度的主要区别是：策略上支持并发数控制，每个集群最大执行比例控制，超时控制。</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3</a:t>
            </a:r>
            <a:r>
              <a:rPr lang="zh-CN" altLang="en-US" dirty="0" smtClean="0">
                <a:latin typeface="Arial" charset="0"/>
                <a:ea typeface="宋体" charset="0"/>
              </a:rPr>
              <a:t>）同时要做任务的状态控制，还必须知道任务当前状态，我们设计了</a:t>
            </a:r>
            <a:r>
              <a:rPr lang="en-US" altLang="zh-CN" dirty="0" smtClean="0">
                <a:latin typeface="Arial" charset="0"/>
                <a:ea typeface="宋体" charset="0"/>
              </a:rPr>
              <a:t>4</a:t>
            </a:r>
            <a:r>
              <a:rPr lang="zh-CN" altLang="en-US" dirty="0" smtClean="0">
                <a:latin typeface="Arial" charset="0"/>
                <a:ea typeface="宋体" charset="0"/>
              </a:rPr>
              <a:t>种状态，进行任务的实时监控</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4</a:t>
            </a:r>
            <a:r>
              <a:rPr lang="zh-CN" altLang="en-US" dirty="0" smtClean="0">
                <a:latin typeface="Arial" charset="0"/>
                <a:ea typeface="宋体" charset="0"/>
              </a:rPr>
              <a:t>）对于一个任务，还要做精细的操作控制，我们设计了</a:t>
            </a:r>
            <a:r>
              <a:rPr lang="en-US" altLang="zh-CN" dirty="0" smtClean="0">
                <a:latin typeface="Arial" charset="0"/>
                <a:ea typeface="宋体" charset="0"/>
              </a:rPr>
              <a:t>6</a:t>
            </a:r>
            <a:r>
              <a:rPr lang="zh-CN" altLang="en-US" dirty="0" smtClean="0">
                <a:latin typeface="Arial" charset="0"/>
                <a:ea typeface="宋体" charset="0"/>
              </a:rPr>
              <a:t>种操作。</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a:t>
            </a: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8</a:t>
            </a:fld>
            <a:endParaRPr lang="en-US" altLang="zh-CN" b="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现在我们来看一下</a:t>
            </a:r>
            <a:r>
              <a:rPr lang="zh-CN" altLang="zh-CN" dirty="0" smtClean="0">
                <a:latin typeface="Arial" charset="0"/>
                <a:ea typeface="宋体" charset="0"/>
              </a:rPr>
              <a:t>,</a:t>
            </a:r>
            <a:r>
              <a:rPr lang="en-US" altLang="zh-CN" dirty="0" smtClean="0">
                <a:latin typeface="Arial" charset="0"/>
                <a:ea typeface="宋体" charset="0"/>
              </a:rPr>
              <a:t>Dispatch</a:t>
            </a:r>
            <a:r>
              <a:rPr lang="zh-CN" altLang="en-US" dirty="0" smtClean="0">
                <a:latin typeface="Arial" charset="0"/>
                <a:ea typeface="宋体" charset="0"/>
              </a:rPr>
              <a:t>的架构，主要有三大组件：就是前面提到的</a:t>
            </a:r>
            <a:r>
              <a:rPr lang="en-US" altLang="zh-CN" dirty="0" err="1" smtClean="0">
                <a:latin typeface="Arial" charset="0"/>
                <a:ea typeface="宋体" charset="0"/>
              </a:rPr>
              <a:t>dispatch,agent</a:t>
            </a:r>
            <a:r>
              <a:rPr lang="en-US" altLang="zh-CN" dirty="0" smtClean="0">
                <a:latin typeface="Arial" charset="0"/>
                <a:ea typeface="宋体" charset="0"/>
              </a:rPr>
              <a:t>,</a:t>
            </a:r>
            <a:r>
              <a:rPr lang="zh-CN" altLang="en-US" dirty="0" smtClean="0">
                <a:latin typeface="Arial" charset="0"/>
                <a:ea typeface="宋体" charset="0"/>
              </a:rPr>
              <a:t>配置数据库</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en-US" altLang="zh-CN" dirty="0" smtClean="0">
                <a:latin typeface="Arial" charset="0"/>
                <a:ea typeface="宋体" charset="0"/>
              </a:rPr>
              <a:t>Dispatch</a:t>
            </a:r>
            <a:r>
              <a:rPr lang="zh-CN" altLang="en-US" dirty="0" smtClean="0">
                <a:latin typeface="Arial" charset="0"/>
                <a:ea typeface="宋体" charset="0"/>
              </a:rPr>
              <a:t>主要有四个线程组成：</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1</a:t>
            </a:r>
            <a:r>
              <a:rPr lang="zh-CN" altLang="en-US" dirty="0" smtClean="0">
                <a:latin typeface="Arial" charset="0"/>
                <a:ea typeface="宋体" charset="0"/>
              </a:rPr>
              <a:t>） 首先是主线程，管理其他三个线程，同时还负责检测控制集群中谁是</a:t>
            </a:r>
            <a:r>
              <a:rPr lang="en-US" altLang="zh-CN" dirty="0" smtClean="0">
                <a:latin typeface="Arial" charset="0"/>
                <a:ea typeface="宋体" charset="0"/>
              </a:rPr>
              <a:t>master</a:t>
            </a:r>
            <a:r>
              <a:rPr lang="zh-CN" altLang="en-US" dirty="0" smtClean="0">
                <a:latin typeface="Arial" charset="0"/>
                <a:ea typeface="宋体" charset="0"/>
              </a:rPr>
              <a:t>，通知</a:t>
            </a:r>
            <a:r>
              <a:rPr lang="en-US" altLang="zh-CN" dirty="0" smtClean="0">
                <a:latin typeface="Arial" charset="0"/>
                <a:ea typeface="宋体" charset="0"/>
              </a:rPr>
              <a:t>admin</a:t>
            </a:r>
            <a:r>
              <a:rPr lang="zh-CN" altLang="en-US" dirty="0" smtClean="0">
                <a:latin typeface="Arial" charset="0"/>
                <a:ea typeface="宋体" charset="0"/>
              </a:rPr>
              <a:t>线程继续新</a:t>
            </a:r>
            <a:r>
              <a:rPr lang="en-US" altLang="zh-CN" dirty="0" smtClean="0">
                <a:latin typeface="Arial" charset="0"/>
                <a:ea typeface="宋体" charset="0"/>
              </a:rPr>
              <a:t>shell</a:t>
            </a:r>
            <a:r>
              <a:rPr lang="zh-CN" altLang="en-US" dirty="0" smtClean="0">
                <a:latin typeface="Arial" charset="0"/>
                <a:ea typeface="宋体" charset="0"/>
              </a:rPr>
              <a:t>调度，通知任务处理线程进行任务的分发。并接收返回的结果消息。 </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en-US" altLang="zh-CN" dirty="0" smtClean="0">
                <a:latin typeface="Arial" charset="0"/>
                <a:ea typeface="宋体" charset="0"/>
              </a:rPr>
              <a:t>2</a:t>
            </a:r>
            <a:r>
              <a:rPr lang="zh-CN" altLang="en-US" dirty="0" smtClean="0">
                <a:latin typeface="Arial" charset="0"/>
                <a:ea typeface="宋体" charset="0"/>
              </a:rPr>
              <a:t>） 管理线程：如果有新的</a:t>
            </a:r>
            <a:r>
              <a:rPr lang="en-US" altLang="zh-CN" dirty="0" smtClean="0">
                <a:latin typeface="Arial" charset="0"/>
                <a:ea typeface="宋体" charset="0"/>
              </a:rPr>
              <a:t>shell</a:t>
            </a:r>
            <a:r>
              <a:rPr lang="zh-CN" altLang="en-US" dirty="0" smtClean="0">
                <a:latin typeface="Arial" charset="0"/>
                <a:ea typeface="宋体" charset="0"/>
              </a:rPr>
              <a:t>执行操作，从配置库拉取</a:t>
            </a:r>
            <a:r>
              <a:rPr lang="en-US" altLang="zh-CN" dirty="0" smtClean="0">
                <a:latin typeface="Arial" charset="0"/>
                <a:ea typeface="宋体" charset="0"/>
              </a:rPr>
              <a:t>shell</a:t>
            </a:r>
            <a:r>
              <a:rPr lang="zh-CN" altLang="en-US" dirty="0" smtClean="0">
                <a:latin typeface="Arial" charset="0"/>
                <a:ea typeface="宋体" charset="0"/>
              </a:rPr>
              <a:t>数据，进行分发给</a:t>
            </a:r>
            <a:r>
              <a:rPr lang="en-US" altLang="zh-CN" dirty="0" smtClean="0">
                <a:latin typeface="Arial" charset="0"/>
                <a:ea typeface="宋体" charset="0"/>
              </a:rPr>
              <a:t>agent</a:t>
            </a:r>
            <a:r>
              <a:rPr lang="zh-CN" altLang="en-US" dirty="0" smtClean="0">
                <a:latin typeface="Arial" charset="0"/>
                <a:ea typeface="宋体" charset="0"/>
              </a:rPr>
              <a:t>执行并返回结果。</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3</a:t>
            </a:r>
            <a:r>
              <a:rPr lang="zh-CN" altLang="en-US" dirty="0" smtClean="0">
                <a:latin typeface="Arial" charset="0"/>
                <a:ea typeface="宋体" charset="0"/>
              </a:rPr>
              <a:t>） 任务处理线程：如果有的新的任务，同样会去配置库中拉去相关信息，进行任务的调度分发。</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4</a:t>
            </a:r>
            <a:r>
              <a:rPr lang="zh-CN" altLang="en-US" dirty="0" smtClean="0">
                <a:latin typeface="Arial" charset="0"/>
                <a:ea typeface="宋体" charset="0"/>
              </a:rPr>
              <a:t>）初此之外，还有一个与</a:t>
            </a:r>
            <a:r>
              <a:rPr lang="en-US" altLang="zh-CN" dirty="0" smtClean="0">
                <a:latin typeface="Arial" charset="0"/>
                <a:ea typeface="宋体" charset="0"/>
              </a:rPr>
              <a:t>agent</a:t>
            </a:r>
            <a:r>
              <a:rPr lang="zh-CN" altLang="en-US" dirty="0" smtClean="0">
                <a:latin typeface="Arial" charset="0"/>
                <a:ea typeface="宋体" charset="0"/>
              </a:rPr>
              <a:t>通信的通信线程</a:t>
            </a:r>
            <a:endParaRPr lang="en-US" altLang="zh-CN" dirty="0" smtClean="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9</a:t>
            </a:fld>
            <a:endParaRPr lang="en-US" altLang="zh-CN" b="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幻灯片图像占位符 1"/>
          <p:cNvSpPr>
            <a:spLocks noGrp="1" noRot="1" noChangeAspect="1" noTextEdit="1"/>
          </p:cNvSpPr>
          <p:nvPr>
            <p:ph type="sldImg"/>
          </p:nvPr>
        </p:nvSpPr>
        <p:spPr>
          <a:ln>
            <a:solidFill>
              <a:srgbClr val="000000"/>
            </a:solidFill>
            <a:miter lim="800000"/>
            <a:headEnd/>
            <a:tailEnd/>
          </a:ln>
        </p:spPr>
      </p:sp>
      <p:sp>
        <p:nvSpPr>
          <p:cNvPr id="8806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t"/>
          <a:lstStyle/>
          <a:p>
            <a:pPr eaLnBrk="1" hangingPunct="1">
              <a:spcBef>
                <a:spcPct val="0"/>
              </a:spcBef>
            </a:pPr>
            <a:r>
              <a:rPr lang="zh-CN" altLang="en-US" dirty="0" smtClean="0">
                <a:latin typeface="Arial" charset="0"/>
                <a:ea typeface="宋体" charset="0"/>
              </a:rPr>
              <a:t>再来看看</a:t>
            </a:r>
            <a:r>
              <a:rPr lang="en-US" altLang="zh-CN" dirty="0" smtClean="0">
                <a:latin typeface="Arial" charset="0"/>
                <a:ea typeface="宋体" charset="0"/>
              </a:rPr>
              <a:t>agent</a:t>
            </a:r>
            <a:r>
              <a:rPr lang="zh-CN" altLang="en-US" dirty="0" smtClean="0">
                <a:latin typeface="Arial" charset="0"/>
                <a:ea typeface="宋体" charset="0"/>
              </a:rPr>
              <a:t>的架构：</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图中可以看出，</a:t>
            </a:r>
            <a:r>
              <a:rPr lang="en-US" altLang="zh-CN" dirty="0" smtClean="0">
                <a:latin typeface="Arial" charset="0"/>
                <a:ea typeface="宋体" charset="0"/>
              </a:rPr>
              <a:t>dispatch</a:t>
            </a:r>
            <a:r>
              <a:rPr lang="zh-CN" altLang="en-US" dirty="0" smtClean="0">
                <a:latin typeface="Arial" charset="0"/>
                <a:ea typeface="宋体" charset="0"/>
              </a:rPr>
              <a:t>是可以支持高可用部署的，但同时只有一个</a:t>
            </a:r>
            <a:r>
              <a:rPr lang="en-US" altLang="zh-CN" dirty="0" smtClean="0">
                <a:latin typeface="Arial" charset="0"/>
                <a:ea typeface="宋体" charset="0"/>
              </a:rPr>
              <a:t>master</a:t>
            </a:r>
            <a:r>
              <a:rPr lang="zh-CN" altLang="en-US" dirty="0" smtClean="0">
                <a:latin typeface="Arial" charset="0"/>
                <a:ea typeface="宋体" charset="0"/>
              </a:rPr>
              <a:t>，二者区别一会再说。</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1</a:t>
            </a:r>
            <a:r>
              <a:rPr lang="zh-CN" altLang="en-US" dirty="0" smtClean="0">
                <a:latin typeface="Arial" charset="0"/>
                <a:ea typeface="宋体" charset="0"/>
              </a:rPr>
              <a:t>） 对于</a:t>
            </a:r>
            <a:r>
              <a:rPr lang="en-US" altLang="zh-CN" dirty="0" smtClean="0">
                <a:latin typeface="Arial" charset="0"/>
                <a:ea typeface="宋体" charset="0"/>
              </a:rPr>
              <a:t>shell</a:t>
            </a:r>
            <a:r>
              <a:rPr lang="zh-CN" altLang="en-US" dirty="0" smtClean="0">
                <a:latin typeface="Arial" charset="0"/>
                <a:ea typeface="宋体" charset="0"/>
              </a:rPr>
              <a:t>调度，</a:t>
            </a:r>
            <a:r>
              <a:rPr lang="en-US" altLang="zh-CN" dirty="0" smtClean="0">
                <a:latin typeface="Arial" charset="0"/>
                <a:ea typeface="宋体" charset="0"/>
              </a:rPr>
              <a:t>agent</a:t>
            </a:r>
            <a:r>
              <a:rPr lang="zh-CN" altLang="en-US" dirty="0" smtClean="0">
                <a:latin typeface="Arial" charset="0"/>
                <a:ea typeface="宋体" charset="0"/>
              </a:rPr>
              <a:t>接到</a:t>
            </a:r>
            <a:r>
              <a:rPr lang="en-US" altLang="zh-CN" dirty="0" smtClean="0">
                <a:latin typeface="Arial" charset="0"/>
                <a:ea typeface="宋体" charset="0"/>
              </a:rPr>
              <a:t>shell</a:t>
            </a:r>
            <a:r>
              <a:rPr lang="zh-CN" altLang="en-US" dirty="0" smtClean="0">
                <a:latin typeface="Arial" charset="0"/>
                <a:ea typeface="宋体" charset="0"/>
              </a:rPr>
              <a:t>内容后，会在本地生成一个内存型的操作队列，</a:t>
            </a:r>
            <a:r>
              <a:rPr lang="en-US" altLang="zh-CN" dirty="0" err="1" smtClean="0">
                <a:latin typeface="Arial" charset="0"/>
                <a:ea typeface="宋体" charset="0"/>
              </a:rPr>
              <a:t>vfork</a:t>
            </a:r>
            <a:r>
              <a:rPr lang="zh-CN" altLang="en-US" dirty="0" smtClean="0">
                <a:latin typeface="Arial" charset="0"/>
                <a:ea typeface="宋体" charset="0"/>
              </a:rPr>
              <a:t>出进程来进行</a:t>
            </a:r>
            <a:r>
              <a:rPr lang="en-US" altLang="zh-CN" dirty="0" smtClean="0">
                <a:latin typeface="Arial" charset="0"/>
                <a:ea typeface="宋体" charset="0"/>
              </a:rPr>
              <a:t>shell</a:t>
            </a:r>
            <a:r>
              <a:rPr lang="zh-CN" altLang="en-US" dirty="0" smtClean="0">
                <a:latin typeface="Arial" charset="0"/>
                <a:ea typeface="宋体" charset="0"/>
              </a:rPr>
              <a:t>的执行操作。</a:t>
            </a:r>
            <a:r>
              <a:rPr lang="en-US" altLang="zh-CN" dirty="0" smtClean="0">
                <a:latin typeface="Arial" charset="0"/>
                <a:ea typeface="宋体" charset="0"/>
              </a:rPr>
              <a:t>Shell</a:t>
            </a:r>
            <a:r>
              <a:rPr lang="zh-CN" altLang="en-US" dirty="0" smtClean="0">
                <a:latin typeface="Arial" charset="0"/>
                <a:ea typeface="宋体" charset="0"/>
              </a:rPr>
              <a:t>的执行是并行的。</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2</a:t>
            </a:r>
            <a:r>
              <a:rPr lang="zh-CN" altLang="en-US" dirty="0" smtClean="0">
                <a:latin typeface="Arial" charset="0"/>
                <a:ea typeface="宋体" charset="0"/>
              </a:rPr>
              <a:t>） 对于任务调度，</a:t>
            </a:r>
            <a:r>
              <a:rPr lang="en-US" altLang="zh-CN" dirty="0" smtClean="0">
                <a:latin typeface="Arial" charset="0"/>
                <a:ea typeface="宋体" charset="0"/>
              </a:rPr>
              <a:t>agent</a:t>
            </a:r>
            <a:r>
              <a:rPr lang="zh-CN" altLang="en-US" dirty="0" smtClean="0">
                <a:latin typeface="Arial" charset="0"/>
                <a:ea typeface="宋体" charset="0"/>
              </a:rPr>
              <a:t>接到后，会根据任务所涉及的集群池划分内存队列，并</a:t>
            </a:r>
            <a:r>
              <a:rPr lang="en-US" altLang="zh-CN" dirty="0" err="1" smtClean="0">
                <a:latin typeface="Arial" charset="0"/>
                <a:ea typeface="宋体" charset="0"/>
              </a:rPr>
              <a:t>vfork</a:t>
            </a:r>
            <a:r>
              <a:rPr lang="zh-CN" altLang="en-US" dirty="0" smtClean="0">
                <a:latin typeface="Arial" charset="0"/>
                <a:ea typeface="宋体" charset="0"/>
              </a:rPr>
              <a:t>出新进程来执行。</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a:t>
            </a: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主进程会监控新进程的状态并回收子进程。</a:t>
            </a:r>
            <a:endParaRPr lang="en-US" altLang="zh-CN" dirty="0" smtClean="0">
              <a:latin typeface="Arial" charset="0"/>
              <a:ea typeface="宋体" charset="0"/>
            </a:endParaRPr>
          </a:p>
          <a:p>
            <a:pPr eaLnBrk="1" hangingPunct="1">
              <a:spcBef>
                <a:spcPct val="0"/>
              </a:spcBef>
            </a:pPr>
            <a:endParaRPr lang="en-US" altLang="zh-CN" dirty="0" smtClean="0">
              <a:latin typeface="Arial" charset="0"/>
              <a:ea typeface="宋体" charset="0"/>
            </a:endParaRPr>
          </a:p>
          <a:p>
            <a:pPr eaLnBrk="1" hangingPunct="1">
              <a:spcBef>
                <a:spcPct val="0"/>
              </a:spcBef>
            </a:pPr>
            <a:r>
              <a:rPr lang="zh-CN" altLang="zh-CN" dirty="0" smtClean="0">
                <a:latin typeface="Arial" charset="0"/>
                <a:ea typeface="宋体" charset="0"/>
              </a:rPr>
              <a:t> </a:t>
            </a:r>
            <a:r>
              <a:rPr lang="zh-CN" altLang="en-US" dirty="0" smtClean="0">
                <a:latin typeface="Arial" charset="0"/>
                <a:ea typeface="宋体" charset="0"/>
              </a:rPr>
              <a:t>    这里我们可以看到，对于同一个集群池的任务是串行的，对不同集群池可以并行。</a:t>
            </a:r>
            <a:endParaRPr lang="zh-CN" altLang="en-US" dirty="0">
              <a:latin typeface="Arial" charset="0"/>
              <a:ea typeface="宋体" charset="0"/>
            </a:endParaRPr>
          </a:p>
        </p:txBody>
      </p:sp>
      <p:sp>
        <p:nvSpPr>
          <p:cNvPr id="8806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eaLnBrk="1" hangingPunct="1"/>
            <a:fld id="{6FECAE2F-80C5-C446-BB34-44DA2E553CD0}" type="slidenum">
              <a:rPr lang="en-US" altLang="zh-CN" b="0">
                <a:latin typeface="Arial" charset="0"/>
              </a:rPr>
              <a:pPr eaLnBrk="1" hangingPunct="1"/>
              <a:t>10</a:t>
            </a:fld>
            <a:endParaRPr lang="en-US" altLang="zh-CN" b="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1">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page 2">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kumimoji="1" lang="zh-CN" altLang="en-US" smtClean="0"/>
              <a:t>单击此处编辑母版标题样式</a:t>
            </a:r>
            <a:endParaRPr kumimoji="1"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2448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smtClean="0"/>
              <a:t>单击此处编辑母版标题样式</a:t>
            </a:r>
            <a:endParaRPr kumimoji="1" lang="zh-CN" altLang="en-US"/>
          </a:p>
        </p:txBody>
      </p:sp>
      <p:sp>
        <p:nvSpPr>
          <p:cNvPr id="3" name="内容占位符 2"/>
          <p:cNvSpPr>
            <a:spLocks noGrp="1"/>
          </p:cNvSpPr>
          <p:nvPr>
            <p:ph idx="1"/>
          </p:nvPr>
        </p:nvSpPr>
        <p:spPr/>
        <p:txBody>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67033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ack cover">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zh-CN" altLang="en-US" smtClean="0"/>
              <a:t>单击此处编辑母版文本样式</a:t>
            </a:r>
          </a:p>
        </p:txBody>
      </p:sp>
      <p:sp>
        <p:nvSpPr>
          <p:cNvPr id="4" name="日期占位符 3"/>
          <p:cNvSpPr>
            <a:spLocks noGrp="1"/>
          </p:cNvSpPr>
          <p:nvPr>
            <p:ph type="dt" sz="half" idx="10"/>
          </p:nvPr>
        </p:nvSpPr>
        <p:spPr/>
        <p:txBody>
          <a:bodyPr/>
          <a:lstStyle/>
          <a:p>
            <a:fld id="{47668C42-C07D-B745-AB5E-E43FB52A65C3}" type="datetimeFigureOut">
              <a:rPr kumimoji="1" lang="zh-CN" altLang="en-US" smtClean="0"/>
              <a:pPr/>
              <a:t>15/4/24</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DEB25BC6-F960-7E49-9DEA-DF63A07FAC1D}" type="slidenum">
              <a:rPr kumimoji="1" lang="zh-CN" altLang="en-US" smtClean="0"/>
              <a:pPr/>
              <a:t>‹#›</a:t>
            </a:fld>
            <a:endParaRPr kumimoji="1" lang="zh-CN" altLang="en-US"/>
          </a:p>
        </p:txBody>
      </p:sp>
      <p:pic>
        <p:nvPicPr>
          <p:cNvPr id="7" name="图片 6" descr="20131228_PPT模板_QCon-0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0851" cy="6858000"/>
          </a:xfrm>
          <a:prstGeom prst="rect">
            <a:avLst/>
          </a:prstGeom>
        </p:spPr>
      </p:pic>
    </p:spTree>
    <p:extLst>
      <p:ext uri="{BB962C8B-B14F-4D97-AF65-F5344CB8AC3E}">
        <p14:creationId xmlns:p14="http://schemas.microsoft.com/office/powerpoint/2010/main" val="31105259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68C42-C07D-B745-AB5E-E43FB52A65C3}" type="datetimeFigureOut">
              <a:rPr kumimoji="1" lang="zh-CN" altLang="en-US" smtClean="0"/>
              <a:pPr/>
              <a:t>15/4/24</a:t>
            </a:fld>
            <a:endParaRPr kumimoji="1"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B25BC6-F960-7E49-9DEA-DF63A07FAC1D}" type="slidenum">
              <a:rPr kumimoji="1" lang="zh-CN" altLang="en-US" smtClean="0"/>
              <a:pPr/>
              <a:t>‹#›</a:t>
            </a:fld>
            <a:endParaRPr kumimoji="1" lang="zh-CN" altLang="en-US"/>
          </a:p>
        </p:txBody>
      </p:sp>
      <p:pic>
        <p:nvPicPr>
          <p:cNvPr id="7" name="图片 6" descr="20131228_PPT模板_QCon-01.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0851" cy="6858000"/>
          </a:xfrm>
          <a:prstGeom prst="rect">
            <a:avLst/>
          </a:prstGeom>
        </p:spPr>
      </p:pic>
    </p:spTree>
    <p:extLst>
      <p:ext uri="{BB962C8B-B14F-4D97-AF65-F5344CB8AC3E}">
        <p14:creationId xmlns:p14="http://schemas.microsoft.com/office/powerpoint/2010/main" val="190582964"/>
      </p:ext>
    </p:extLst>
  </p:cSld>
  <p:clrMap bg1="lt1" tx1="dk1" bg2="lt2" tx2="dk2" accent1="accent1" accent2="accent2" accent3="accent3" accent4="accent4" accent5="accent5" accent6="accent6" hlink="hlink" folHlink="folHlink"/>
  <p:sldLayoutIdLst>
    <p:sldLayoutId id="2147483676" r:id="rId1"/>
    <p:sldLayoutId id="2147483673" r:id="rId2"/>
    <p:sldLayoutId id="2147483674" r:id="rId3"/>
    <p:sldLayoutId id="2147483675"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6.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21.tiff"/><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e.weibo.com/infoqchina" TargetMode="External"/><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3.xml"/><Relationship Id="rId2" Type="http://schemas.openxmlformats.org/officeDocument/2006/relationships/hyperlink" Target="http://www.infoq.com/c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4.Agent </a:t>
            </a:r>
            <a:r>
              <a:rPr lang="zh-CN" altLang="en-US" sz="4400" dirty="0" smtClean="0">
                <a:latin typeface="微软雅黑" charset="0"/>
                <a:ea typeface="微软雅黑" charset="0"/>
                <a:cs typeface="微软雅黑" charset="0"/>
              </a:rPr>
              <a:t>架构</a:t>
            </a:r>
            <a:endParaRPr lang="zh-CN" altLang="en-US" sz="4400" dirty="0">
              <a:latin typeface="微软雅黑" charset="0"/>
              <a:ea typeface="微软雅黑" charset="0"/>
              <a:cs typeface="微软雅黑" charset="0"/>
            </a:endParaRPr>
          </a:p>
        </p:txBody>
      </p:sp>
      <p:sp>
        <p:nvSpPr>
          <p:cNvPr id="8" name="圆角矩形 7"/>
          <p:cNvSpPr/>
          <p:nvPr/>
        </p:nvSpPr>
        <p:spPr>
          <a:xfrm>
            <a:off x="2747908" y="3469288"/>
            <a:ext cx="5709343" cy="297236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9" name="圆角矩形 8"/>
          <p:cNvSpPr/>
          <p:nvPr/>
        </p:nvSpPr>
        <p:spPr>
          <a:xfrm>
            <a:off x="2747908" y="2032124"/>
            <a:ext cx="5709343" cy="819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2" name="圆角矩形 21"/>
          <p:cNvSpPr/>
          <p:nvPr/>
        </p:nvSpPr>
        <p:spPr>
          <a:xfrm>
            <a:off x="2816016" y="3768952"/>
            <a:ext cx="5549208" cy="1932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dirty="0"/>
          </a:p>
        </p:txBody>
      </p:sp>
      <p:sp>
        <p:nvSpPr>
          <p:cNvPr id="24" name="矩形 23"/>
          <p:cNvSpPr/>
          <p:nvPr/>
        </p:nvSpPr>
        <p:spPr>
          <a:xfrm>
            <a:off x="3240555" y="2374479"/>
            <a:ext cx="1266091"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8" name="矩形 27"/>
          <p:cNvSpPr/>
          <p:nvPr/>
        </p:nvSpPr>
        <p:spPr>
          <a:xfrm>
            <a:off x="4925470" y="2374479"/>
            <a:ext cx="1332502"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9" name="矩形 28"/>
          <p:cNvSpPr/>
          <p:nvPr/>
        </p:nvSpPr>
        <p:spPr>
          <a:xfrm>
            <a:off x="6678160" y="2371858"/>
            <a:ext cx="1290703"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7" name="文本框 26"/>
          <p:cNvSpPr txBox="1"/>
          <p:nvPr/>
        </p:nvSpPr>
        <p:spPr>
          <a:xfrm>
            <a:off x="4925471" y="2389050"/>
            <a:ext cx="1332502" cy="369332"/>
          </a:xfrm>
          <a:prstGeom prst="rect">
            <a:avLst/>
          </a:prstGeom>
          <a:noFill/>
        </p:spPr>
        <p:txBody>
          <a:bodyPr wrap="square" rtlCol="0">
            <a:spAutoFit/>
          </a:bodyPr>
          <a:lstStyle/>
          <a:p>
            <a:pPr algn="ctr"/>
            <a:r>
              <a:rPr kumimoji="1" lang="en-US" altLang="zh-CN" dirty="0" smtClean="0">
                <a:latin typeface="微软雅黑"/>
                <a:ea typeface="微软雅黑"/>
                <a:cs typeface="微软雅黑"/>
              </a:rPr>
              <a:t>master</a:t>
            </a:r>
            <a:endParaRPr kumimoji="1" lang="zh-CN" altLang="en-US" dirty="0" smtClean="0">
              <a:latin typeface="微软雅黑"/>
              <a:ea typeface="微软雅黑"/>
              <a:cs typeface="微软雅黑"/>
            </a:endParaRPr>
          </a:p>
        </p:txBody>
      </p:sp>
      <p:sp>
        <p:nvSpPr>
          <p:cNvPr id="31" name="文本框 30"/>
          <p:cNvSpPr txBox="1"/>
          <p:nvPr/>
        </p:nvSpPr>
        <p:spPr>
          <a:xfrm>
            <a:off x="3061353" y="1973649"/>
            <a:ext cx="4849361" cy="338554"/>
          </a:xfrm>
          <a:prstGeom prst="rect">
            <a:avLst/>
          </a:prstGeom>
          <a:noFill/>
        </p:spPr>
        <p:txBody>
          <a:bodyPr wrap="square" rtlCol="0">
            <a:spAutoFit/>
          </a:bodyPr>
          <a:lstStyle/>
          <a:p>
            <a:pPr algn="ctr"/>
            <a:r>
              <a:rPr kumimoji="1" lang="en-US" altLang="zh-CN" sz="1600" dirty="0" smtClean="0">
                <a:solidFill>
                  <a:srgbClr val="A6A6A6"/>
                </a:solidFill>
                <a:latin typeface="微软雅黑"/>
                <a:ea typeface="微软雅黑"/>
                <a:cs typeface="微软雅黑"/>
              </a:rPr>
              <a:t>dispatch</a:t>
            </a:r>
            <a:endParaRPr kumimoji="1" lang="zh-CN" altLang="en-US" sz="1600" dirty="0" smtClean="0">
              <a:solidFill>
                <a:srgbClr val="A6A6A6"/>
              </a:solidFill>
              <a:latin typeface="微软雅黑"/>
              <a:ea typeface="微软雅黑"/>
              <a:cs typeface="微软雅黑"/>
            </a:endParaRPr>
          </a:p>
        </p:txBody>
      </p:sp>
      <p:cxnSp>
        <p:nvCxnSpPr>
          <p:cNvPr id="32" name="Straight Connector 6"/>
          <p:cNvCxnSpPr/>
          <p:nvPr/>
        </p:nvCxnSpPr>
        <p:spPr bwMode="auto">
          <a:xfrm>
            <a:off x="2730059" y="2265384"/>
            <a:ext cx="5709343"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35" name="文本框 34"/>
          <p:cNvSpPr txBox="1"/>
          <p:nvPr/>
        </p:nvSpPr>
        <p:spPr>
          <a:xfrm>
            <a:off x="2816016" y="3751041"/>
            <a:ext cx="5457182" cy="246221"/>
          </a:xfrm>
          <a:prstGeom prst="rect">
            <a:avLst/>
          </a:prstGeom>
          <a:noFill/>
        </p:spPr>
        <p:txBody>
          <a:bodyPr wrap="square" rtlCol="0">
            <a:spAutoFit/>
          </a:bodyPr>
          <a:lstStyle/>
          <a:p>
            <a:pPr algn="ctr"/>
            <a:r>
              <a:rPr kumimoji="1" lang="zh-CN" altLang="en-US" sz="1000" dirty="0" smtClean="0">
                <a:latin typeface="微软雅黑"/>
                <a:ea typeface="微软雅黑"/>
                <a:cs typeface="微软雅黑"/>
              </a:rPr>
              <a:t>通信层</a:t>
            </a:r>
          </a:p>
        </p:txBody>
      </p:sp>
      <p:cxnSp>
        <p:nvCxnSpPr>
          <p:cNvPr id="37" name="直线箭头连接符 36"/>
          <p:cNvCxnSpPr>
            <a:endCxn id="29" idx="2"/>
          </p:cNvCxnSpPr>
          <p:nvPr/>
        </p:nvCxnSpPr>
        <p:spPr>
          <a:xfrm flipV="1">
            <a:off x="6341357" y="2758354"/>
            <a:ext cx="982155" cy="718958"/>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9" name="直线箭头连接符 38"/>
          <p:cNvCxnSpPr>
            <a:endCxn id="24" idx="2"/>
          </p:cNvCxnSpPr>
          <p:nvPr/>
        </p:nvCxnSpPr>
        <p:spPr>
          <a:xfrm flipH="1" flipV="1">
            <a:off x="3873601" y="2760975"/>
            <a:ext cx="767484" cy="69108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直线箭头连接符 41"/>
          <p:cNvCxnSpPr/>
          <p:nvPr/>
        </p:nvCxnSpPr>
        <p:spPr>
          <a:xfrm flipV="1">
            <a:off x="5999524" y="2760975"/>
            <a:ext cx="0" cy="708313"/>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42013" name="文本框 42012"/>
          <p:cNvSpPr txBox="1"/>
          <p:nvPr/>
        </p:nvSpPr>
        <p:spPr>
          <a:xfrm rot="19474433">
            <a:off x="6292058" y="3004819"/>
            <a:ext cx="772210"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主动连接</a:t>
            </a:r>
          </a:p>
        </p:txBody>
      </p:sp>
      <p:sp>
        <p:nvSpPr>
          <p:cNvPr id="103" name="文本框 102"/>
          <p:cNvSpPr txBox="1"/>
          <p:nvPr/>
        </p:nvSpPr>
        <p:spPr>
          <a:xfrm rot="2481806">
            <a:off x="4074982" y="3021846"/>
            <a:ext cx="716084"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主动连接</a:t>
            </a:r>
          </a:p>
        </p:txBody>
      </p:sp>
      <p:sp>
        <p:nvSpPr>
          <p:cNvPr id="95" name="文本框 94"/>
          <p:cNvSpPr txBox="1"/>
          <p:nvPr/>
        </p:nvSpPr>
        <p:spPr>
          <a:xfrm>
            <a:off x="766417" y="2065322"/>
            <a:ext cx="1237203" cy="369332"/>
          </a:xfrm>
          <a:prstGeom prst="rect">
            <a:avLst/>
          </a:prstGeom>
          <a:noFill/>
        </p:spPr>
        <p:txBody>
          <a:bodyPr wrap="square" rtlCol="0">
            <a:spAutoFit/>
          </a:bodyPr>
          <a:lstStyle/>
          <a:p>
            <a:r>
              <a:rPr kumimoji="1" lang="zh-CN" altLang="en-US" dirty="0" smtClean="0">
                <a:latin typeface="微软雅黑"/>
                <a:ea typeface="微软雅黑"/>
                <a:cs typeface="微软雅黑"/>
              </a:rPr>
              <a:t>指令流：</a:t>
            </a:r>
          </a:p>
        </p:txBody>
      </p:sp>
      <p:cxnSp>
        <p:nvCxnSpPr>
          <p:cNvPr id="144" name="直线箭头连接符 143"/>
          <p:cNvCxnSpPr/>
          <p:nvPr/>
        </p:nvCxnSpPr>
        <p:spPr>
          <a:xfrm flipV="1">
            <a:off x="771662" y="2810378"/>
            <a:ext cx="599659" cy="989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98" name="文本框 97"/>
          <p:cNvSpPr txBox="1"/>
          <p:nvPr/>
        </p:nvSpPr>
        <p:spPr>
          <a:xfrm>
            <a:off x="1367275" y="2612787"/>
            <a:ext cx="1280782" cy="369332"/>
          </a:xfrm>
          <a:prstGeom prst="rect">
            <a:avLst/>
          </a:prstGeom>
          <a:noFill/>
        </p:spPr>
        <p:txBody>
          <a:bodyPr wrap="none" rtlCol="0">
            <a:spAutoFit/>
          </a:bodyPr>
          <a:lstStyle/>
          <a:p>
            <a:r>
              <a:rPr kumimoji="1" lang="en-US" altLang="zh-CN" dirty="0" smtClean="0">
                <a:latin typeface="微软雅黑"/>
                <a:ea typeface="微软雅黑"/>
                <a:cs typeface="微软雅黑"/>
              </a:rPr>
              <a:t>agent</a:t>
            </a:r>
            <a:r>
              <a:rPr kumimoji="1" lang="zh-CN" altLang="en-US" dirty="0" smtClean="0">
                <a:latin typeface="微软雅黑"/>
                <a:ea typeface="微软雅黑"/>
                <a:cs typeface="微软雅黑"/>
              </a:rPr>
              <a:t>上报</a:t>
            </a:r>
          </a:p>
        </p:txBody>
      </p:sp>
      <p:cxnSp>
        <p:nvCxnSpPr>
          <p:cNvPr id="148" name="直线箭头连接符 147"/>
          <p:cNvCxnSpPr/>
          <p:nvPr/>
        </p:nvCxnSpPr>
        <p:spPr>
          <a:xfrm>
            <a:off x="767616" y="3273533"/>
            <a:ext cx="603705"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01" name="文本框 100"/>
          <p:cNvSpPr txBox="1"/>
          <p:nvPr/>
        </p:nvSpPr>
        <p:spPr>
          <a:xfrm>
            <a:off x="1371321" y="3060964"/>
            <a:ext cx="1175510" cy="369332"/>
          </a:xfrm>
          <a:prstGeom prst="rect">
            <a:avLst/>
          </a:prstGeom>
          <a:noFill/>
        </p:spPr>
        <p:txBody>
          <a:bodyPr wrap="none" rtlCol="0">
            <a:spAutoFit/>
          </a:bodyPr>
          <a:lstStyle/>
          <a:p>
            <a:r>
              <a:rPr kumimoji="1" lang="en-US" altLang="zh-CN" dirty="0" smtClean="0">
                <a:latin typeface="微软雅黑"/>
                <a:ea typeface="微软雅黑"/>
                <a:cs typeface="微软雅黑"/>
              </a:rPr>
              <a:t>Shell</a:t>
            </a:r>
            <a:r>
              <a:rPr kumimoji="1" lang="zh-CN" altLang="en-US" dirty="0" smtClean="0">
                <a:latin typeface="微软雅黑"/>
                <a:ea typeface="微软雅黑"/>
                <a:cs typeface="微软雅黑"/>
              </a:rPr>
              <a:t>调度</a:t>
            </a:r>
          </a:p>
        </p:txBody>
      </p:sp>
      <p:cxnSp>
        <p:nvCxnSpPr>
          <p:cNvPr id="151" name="直线箭头连接符 150"/>
          <p:cNvCxnSpPr/>
          <p:nvPr/>
        </p:nvCxnSpPr>
        <p:spPr>
          <a:xfrm>
            <a:off x="763570" y="3741751"/>
            <a:ext cx="603705"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06" name="文本框 105"/>
          <p:cNvSpPr txBox="1"/>
          <p:nvPr/>
        </p:nvSpPr>
        <p:spPr>
          <a:xfrm>
            <a:off x="1367275" y="3557085"/>
            <a:ext cx="1107996" cy="369332"/>
          </a:xfrm>
          <a:prstGeom prst="rect">
            <a:avLst/>
          </a:prstGeom>
          <a:noFill/>
        </p:spPr>
        <p:txBody>
          <a:bodyPr wrap="none" rtlCol="0">
            <a:spAutoFit/>
          </a:bodyPr>
          <a:lstStyle/>
          <a:p>
            <a:r>
              <a:rPr kumimoji="1" lang="zh-CN" altLang="en-US" dirty="0" smtClean="0">
                <a:latin typeface="微软雅黑"/>
                <a:ea typeface="微软雅黑"/>
                <a:cs typeface="微软雅黑"/>
              </a:rPr>
              <a:t>任务调度</a:t>
            </a:r>
          </a:p>
        </p:txBody>
      </p:sp>
      <p:sp>
        <p:nvSpPr>
          <p:cNvPr id="59" name="文本框 58"/>
          <p:cNvSpPr txBox="1"/>
          <p:nvPr/>
        </p:nvSpPr>
        <p:spPr>
          <a:xfrm>
            <a:off x="3201084" y="2380999"/>
            <a:ext cx="1440001" cy="369332"/>
          </a:xfrm>
          <a:prstGeom prst="rect">
            <a:avLst/>
          </a:prstGeom>
          <a:noFill/>
        </p:spPr>
        <p:txBody>
          <a:bodyPr wrap="square" rtlCol="0">
            <a:spAutoFit/>
          </a:bodyPr>
          <a:lstStyle/>
          <a:p>
            <a:pPr algn="ctr"/>
            <a:r>
              <a:rPr kumimoji="1" lang="en-US" altLang="zh-CN" dirty="0" smtClean="0">
                <a:latin typeface="微软雅黑"/>
                <a:ea typeface="微软雅黑"/>
                <a:cs typeface="微软雅黑"/>
              </a:rPr>
              <a:t>slave</a:t>
            </a:r>
            <a:endParaRPr kumimoji="1" lang="zh-CN" altLang="en-US" dirty="0" smtClean="0">
              <a:latin typeface="微软雅黑"/>
              <a:ea typeface="微软雅黑"/>
              <a:cs typeface="微软雅黑"/>
            </a:endParaRPr>
          </a:p>
        </p:txBody>
      </p:sp>
      <p:sp>
        <p:nvSpPr>
          <p:cNvPr id="60" name="文本框 59"/>
          <p:cNvSpPr txBox="1"/>
          <p:nvPr/>
        </p:nvSpPr>
        <p:spPr>
          <a:xfrm>
            <a:off x="6603511" y="2380999"/>
            <a:ext cx="1440001" cy="369332"/>
          </a:xfrm>
          <a:prstGeom prst="rect">
            <a:avLst/>
          </a:prstGeom>
          <a:noFill/>
        </p:spPr>
        <p:txBody>
          <a:bodyPr wrap="square" rtlCol="0">
            <a:spAutoFit/>
          </a:bodyPr>
          <a:lstStyle/>
          <a:p>
            <a:pPr algn="ctr"/>
            <a:r>
              <a:rPr kumimoji="1" lang="en-US" altLang="zh-CN" dirty="0" smtClean="0">
                <a:latin typeface="微软雅黑"/>
                <a:ea typeface="微软雅黑"/>
                <a:cs typeface="微软雅黑"/>
              </a:rPr>
              <a:t>slave</a:t>
            </a:r>
            <a:endParaRPr kumimoji="1" lang="zh-CN" altLang="en-US" dirty="0" smtClean="0">
              <a:latin typeface="微软雅黑"/>
              <a:ea typeface="微软雅黑"/>
              <a:cs typeface="微软雅黑"/>
            </a:endParaRPr>
          </a:p>
        </p:txBody>
      </p:sp>
      <p:cxnSp>
        <p:nvCxnSpPr>
          <p:cNvPr id="64" name="Straight Connector 6"/>
          <p:cNvCxnSpPr/>
          <p:nvPr/>
        </p:nvCxnSpPr>
        <p:spPr bwMode="auto">
          <a:xfrm>
            <a:off x="2816016" y="3741877"/>
            <a:ext cx="5549208" cy="9164"/>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65" name="文本框 64"/>
          <p:cNvSpPr txBox="1"/>
          <p:nvPr/>
        </p:nvSpPr>
        <p:spPr>
          <a:xfrm>
            <a:off x="3147981" y="3430398"/>
            <a:ext cx="4849361" cy="338554"/>
          </a:xfrm>
          <a:prstGeom prst="rect">
            <a:avLst/>
          </a:prstGeom>
          <a:noFill/>
        </p:spPr>
        <p:txBody>
          <a:bodyPr wrap="square" rtlCol="0">
            <a:spAutoFit/>
          </a:bodyPr>
          <a:lstStyle/>
          <a:p>
            <a:pPr algn="ctr"/>
            <a:r>
              <a:rPr kumimoji="1" lang="en-US" altLang="zh-CN" sz="1600" dirty="0" smtClean="0">
                <a:solidFill>
                  <a:srgbClr val="A6A6A6"/>
                </a:solidFill>
                <a:latin typeface="微软雅黑"/>
                <a:ea typeface="微软雅黑"/>
                <a:cs typeface="微软雅黑"/>
              </a:rPr>
              <a:t>agent</a:t>
            </a:r>
            <a:endParaRPr kumimoji="1" lang="zh-CN" altLang="en-US" sz="1600" dirty="0" smtClean="0">
              <a:solidFill>
                <a:srgbClr val="A6A6A6"/>
              </a:solidFill>
              <a:latin typeface="微软雅黑"/>
              <a:ea typeface="微软雅黑"/>
              <a:cs typeface="微软雅黑"/>
            </a:endParaRPr>
          </a:p>
        </p:txBody>
      </p:sp>
      <p:sp>
        <p:nvSpPr>
          <p:cNvPr id="71" name="圆角矩形 70"/>
          <p:cNvSpPr/>
          <p:nvPr/>
        </p:nvSpPr>
        <p:spPr>
          <a:xfrm>
            <a:off x="3457685" y="4397398"/>
            <a:ext cx="997480" cy="2367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latin typeface="微软雅黑"/>
                <a:ea typeface="微软雅黑"/>
                <a:cs typeface="微软雅黑"/>
              </a:rPr>
              <a:t>Shell</a:t>
            </a:r>
            <a:r>
              <a:rPr kumimoji="1" lang="zh-CN" altLang="en-US" sz="1400" dirty="0" smtClean="0">
                <a:latin typeface="微软雅黑"/>
                <a:ea typeface="微软雅黑"/>
                <a:cs typeface="微软雅黑"/>
              </a:rPr>
              <a:t>处理</a:t>
            </a:r>
            <a:endParaRPr kumimoji="1" lang="zh-CN" altLang="en-US" sz="1400" dirty="0">
              <a:latin typeface="微软雅黑"/>
              <a:ea typeface="微软雅黑"/>
              <a:cs typeface="微软雅黑"/>
            </a:endParaRPr>
          </a:p>
        </p:txBody>
      </p:sp>
      <p:cxnSp>
        <p:nvCxnSpPr>
          <p:cNvPr id="74" name="直线箭头连接符 73"/>
          <p:cNvCxnSpPr/>
          <p:nvPr/>
        </p:nvCxnSpPr>
        <p:spPr>
          <a:xfrm>
            <a:off x="5589593" y="2750331"/>
            <a:ext cx="0" cy="710332"/>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79" name="圆角矩形 78"/>
          <p:cNvSpPr/>
          <p:nvPr/>
        </p:nvSpPr>
        <p:spPr>
          <a:xfrm>
            <a:off x="3509166" y="5015232"/>
            <a:ext cx="895627" cy="2367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sz="1200" dirty="0" smtClean="0">
                <a:latin typeface="微软雅黑"/>
                <a:ea typeface="微软雅黑"/>
                <a:cs typeface="微软雅黑"/>
              </a:rPr>
              <a:t>操作队列</a:t>
            </a:r>
            <a:endParaRPr kumimoji="1" lang="zh-CN" altLang="en-US" sz="1200" dirty="0">
              <a:latin typeface="微软雅黑"/>
              <a:ea typeface="微软雅黑"/>
              <a:cs typeface="微软雅黑"/>
            </a:endParaRPr>
          </a:p>
        </p:txBody>
      </p:sp>
      <p:sp>
        <p:nvSpPr>
          <p:cNvPr id="111" name="圆角矩形 110"/>
          <p:cNvSpPr/>
          <p:nvPr/>
        </p:nvSpPr>
        <p:spPr>
          <a:xfrm>
            <a:off x="3509166" y="5488607"/>
            <a:ext cx="895627"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a:latin typeface="微软雅黑"/>
                <a:ea typeface="微软雅黑"/>
                <a:cs typeface="微软雅黑"/>
              </a:rPr>
              <a:t>V</a:t>
            </a:r>
            <a:r>
              <a:rPr kumimoji="1" lang="en-US" altLang="zh-CN" sz="1400" dirty="0" err="1" smtClean="0">
                <a:latin typeface="微软雅黑"/>
                <a:ea typeface="微软雅黑"/>
                <a:cs typeface="微软雅黑"/>
              </a:rPr>
              <a:t>fork</a:t>
            </a:r>
            <a:endParaRPr kumimoji="1" lang="zh-CN" altLang="en-US" sz="1400" dirty="0">
              <a:latin typeface="微软雅黑"/>
              <a:ea typeface="微软雅黑"/>
              <a:cs typeface="微软雅黑"/>
            </a:endParaRPr>
          </a:p>
        </p:txBody>
      </p:sp>
      <p:sp>
        <p:nvSpPr>
          <p:cNvPr id="112" name="圆角矩形 111"/>
          <p:cNvSpPr/>
          <p:nvPr/>
        </p:nvSpPr>
        <p:spPr>
          <a:xfrm>
            <a:off x="3503545" y="6109026"/>
            <a:ext cx="947108"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zh-CN" dirty="0">
                <a:latin typeface="微软雅黑"/>
                <a:ea typeface="微软雅黑"/>
                <a:cs typeface="微软雅黑"/>
              </a:rPr>
              <a:t> </a:t>
            </a:r>
            <a:r>
              <a:rPr kumimoji="1" lang="zh-CN" altLang="en-US" sz="1400" dirty="0" smtClean="0">
                <a:latin typeface="微软雅黑"/>
                <a:ea typeface="微软雅黑"/>
                <a:cs typeface="微软雅黑"/>
              </a:rPr>
              <a:t>执行</a:t>
            </a:r>
            <a:r>
              <a:rPr kumimoji="1" lang="en-US" altLang="zh-CN" sz="1400" dirty="0" smtClean="0">
                <a:latin typeface="微软雅黑"/>
                <a:ea typeface="微软雅黑"/>
                <a:cs typeface="微软雅黑"/>
              </a:rPr>
              <a:t>shell</a:t>
            </a:r>
            <a:endParaRPr kumimoji="1" lang="zh-CN" altLang="en-US" sz="1400" dirty="0">
              <a:latin typeface="微软雅黑"/>
              <a:ea typeface="微软雅黑"/>
              <a:cs typeface="微软雅黑"/>
            </a:endParaRPr>
          </a:p>
        </p:txBody>
      </p:sp>
      <p:sp>
        <p:nvSpPr>
          <p:cNvPr id="113" name="圆角矩形 112"/>
          <p:cNvSpPr/>
          <p:nvPr/>
        </p:nvSpPr>
        <p:spPr>
          <a:xfrm>
            <a:off x="4545500" y="5023066"/>
            <a:ext cx="1846795" cy="2367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latin typeface="微软雅黑"/>
                <a:ea typeface="微软雅黑"/>
                <a:cs typeface="微软雅黑"/>
              </a:rPr>
              <a:t>app</a:t>
            </a:r>
            <a:r>
              <a:rPr kumimoji="1" lang="zh-CN" altLang="en-US" sz="1400" dirty="0" smtClean="0">
                <a:latin typeface="微软雅黑"/>
                <a:ea typeface="微软雅黑"/>
                <a:cs typeface="微软雅黑"/>
              </a:rPr>
              <a:t> </a:t>
            </a:r>
            <a:r>
              <a:rPr kumimoji="1" lang="en-US" altLang="zh-CN" sz="1400" dirty="0" smtClean="0">
                <a:latin typeface="微软雅黑"/>
                <a:ea typeface="微软雅黑"/>
                <a:cs typeface="微软雅黑"/>
              </a:rPr>
              <a:t>pool1</a:t>
            </a:r>
            <a:r>
              <a:rPr kumimoji="1" lang="zh-CN" altLang="en-US" sz="1400" dirty="0" smtClean="0">
                <a:latin typeface="微软雅黑"/>
                <a:ea typeface="微软雅黑"/>
                <a:cs typeface="微软雅黑"/>
              </a:rPr>
              <a:t> </a:t>
            </a:r>
            <a:r>
              <a:rPr kumimoji="1" lang="en-US" altLang="zh-CN" sz="1400" dirty="0" smtClean="0">
                <a:latin typeface="微软雅黑"/>
                <a:ea typeface="微软雅黑"/>
                <a:cs typeface="微软雅黑"/>
              </a:rPr>
              <a:t>Task</a:t>
            </a:r>
            <a:r>
              <a:rPr kumimoji="1" lang="zh-CN" altLang="en-US" sz="1400" dirty="0" smtClean="0">
                <a:latin typeface="微软雅黑"/>
                <a:ea typeface="微软雅黑"/>
                <a:cs typeface="微软雅黑"/>
              </a:rPr>
              <a:t>队列</a:t>
            </a:r>
            <a:endParaRPr kumimoji="1" lang="zh-CN" altLang="en-US" sz="1400" dirty="0">
              <a:latin typeface="微软雅黑"/>
              <a:ea typeface="微软雅黑"/>
              <a:cs typeface="微软雅黑"/>
            </a:endParaRPr>
          </a:p>
        </p:txBody>
      </p:sp>
      <p:sp>
        <p:nvSpPr>
          <p:cNvPr id="116" name="圆角矩形 115"/>
          <p:cNvSpPr/>
          <p:nvPr/>
        </p:nvSpPr>
        <p:spPr>
          <a:xfrm>
            <a:off x="5003284" y="5488607"/>
            <a:ext cx="895627"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a:latin typeface="微软雅黑"/>
                <a:ea typeface="微软雅黑"/>
                <a:cs typeface="微软雅黑"/>
              </a:rPr>
              <a:t>V</a:t>
            </a:r>
            <a:r>
              <a:rPr kumimoji="1" lang="en-US" altLang="zh-CN" sz="1400" dirty="0" err="1" smtClean="0">
                <a:latin typeface="微软雅黑"/>
                <a:ea typeface="微软雅黑"/>
                <a:cs typeface="微软雅黑"/>
              </a:rPr>
              <a:t>fork</a:t>
            </a:r>
            <a:endParaRPr kumimoji="1" lang="zh-CN" altLang="en-US" sz="1400" dirty="0">
              <a:latin typeface="微软雅黑"/>
              <a:ea typeface="微软雅黑"/>
              <a:cs typeface="微软雅黑"/>
            </a:endParaRPr>
          </a:p>
        </p:txBody>
      </p:sp>
      <p:sp>
        <p:nvSpPr>
          <p:cNvPr id="122" name="圆角矩形 121"/>
          <p:cNvSpPr/>
          <p:nvPr/>
        </p:nvSpPr>
        <p:spPr>
          <a:xfrm>
            <a:off x="5003284" y="6109026"/>
            <a:ext cx="996240"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latin typeface="微软雅黑"/>
                <a:ea typeface="微软雅黑"/>
                <a:cs typeface="微软雅黑"/>
              </a:rPr>
              <a:t>执行任务</a:t>
            </a:r>
            <a:endParaRPr kumimoji="1" lang="zh-CN" altLang="en-US" sz="1400" dirty="0">
              <a:latin typeface="微软雅黑"/>
              <a:ea typeface="微软雅黑"/>
              <a:cs typeface="微软雅黑"/>
            </a:endParaRPr>
          </a:p>
        </p:txBody>
      </p:sp>
      <p:sp>
        <p:nvSpPr>
          <p:cNvPr id="126" name="圆角矩形 125"/>
          <p:cNvSpPr/>
          <p:nvPr/>
        </p:nvSpPr>
        <p:spPr>
          <a:xfrm>
            <a:off x="7156921" y="5488607"/>
            <a:ext cx="895627"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a:latin typeface="微软雅黑"/>
                <a:ea typeface="微软雅黑"/>
                <a:cs typeface="微软雅黑"/>
              </a:rPr>
              <a:t>V</a:t>
            </a:r>
            <a:r>
              <a:rPr kumimoji="1" lang="en-US" altLang="zh-CN" sz="1400" dirty="0" err="1" smtClean="0">
                <a:latin typeface="微软雅黑"/>
                <a:ea typeface="微软雅黑"/>
                <a:cs typeface="微软雅黑"/>
              </a:rPr>
              <a:t>fork</a:t>
            </a:r>
            <a:endParaRPr kumimoji="1" lang="zh-CN" altLang="en-US" sz="1400" dirty="0">
              <a:latin typeface="微软雅黑"/>
              <a:ea typeface="微软雅黑"/>
              <a:cs typeface="微软雅黑"/>
            </a:endParaRPr>
          </a:p>
        </p:txBody>
      </p:sp>
      <p:sp>
        <p:nvSpPr>
          <p:cNvPr id="128" name="圆角矩形 127"/>
          <p:cNvSpPr/>
          <p:nvPr/>
        </p:nvSpPr>
        <p:spPr>
          <a:xfrm>
            <a:off x="5999524" y="4283149"/>
            <a:ext cx="1065540" cy="21859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latin typeface="微软雅黑"/>
                <a:ea typeface="微软雅黑"/>
                <a:cs typeface="微软雅黑"/>
              </a:rPr>
              <a:t>任务处理</a:t>
            </a:r>
            <a:endParaRPr kumimoji="1" lang="zh-CN" altLang="en-US" sz="1400" dirty="0">
              <a:latin typeface="微软雅黑"/>
              <a:ea typeface="微软雅黑"/>
              <a:cs typeface="微软雅黑"/>
            </a:endParaRPr>
          </a:p>
        </p:txBody>
      </p:sp>
      <p:cxnSp>
        <p:nvCxnSpPr>
          <p:cNvPr id="129" name="直线箭头连接符 128"/>
          <p:cNvCxnSpPr/>
          <p:nvPr/>
        </p:nvCxnSpPr>
        <p:spPr>
          <a:xfrm>
            <a:off x="3676555" y="3997262"/>
            <a:ext cx="0" cy="444674"/>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0" name="直线箭头连接符 129"/>
          <p:cNvCxnSpPr/>
          <p:nvPr/>
        </p:nvCxnSpPr>
        <p:spPr>
          <a:xfrm>
            <a:off x="4214821" y="4634176"/>
            <a:ext cx="0" cy="37158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1" name="直线箭头连接符 130"/>
          <p:cNvCxnSpPr/>
          <p:nvPr/>
        </p:nvCxnSpPr>
        <p:spPr>
          <a:xfrm flipV="1">
            <a:off x="4214821" y="3962199"/>
            <a:ext cx="0" cy="430247"/>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32" name="直线箭头连接符 131"/>
          <p:cNvCxnSpPr/>
          <p:nvPr/>
        </p:nvCxnSpPr>
        <p:spPr>
          <a:xfrm flipV="1">
            <a:off x="3676556" y="4634177"/>
            <a:ext cx="0" cy="37158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33" name="直线箭头连接符 132"/>
          <p:cNvCxnSpPr/>
          <p:nvPr/>
        </p:nvCxnSpPr>
        <p:spPr>
          <a:xfrm>
            <a:off x="3956425" y="5252010"/>
            <a:ext cx="0" cy="23659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7" name="直线箭头连接符 136"/>
          <p:cNvCxnSpPr>
            <a:stCxn id="111" idx="2"/>
          </p:cNvCxnSpPr>
          <p:nvPr/>
        </p:nvCxnSpPr>
        <p:spPr>
          <a:xfrm flipH="1">
            <a:off x="3956425" y="5725385"/>
            <a:ext cx="555" cy="383641"/>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139" name="直线箭头连接符 138"/>
          <p:cNvCxnSpPr/>
          <p:nvPr/>
        </p:nvCxnSpPr>
        <p:spPr>
          <a:xfrm>
            <a:off x="6157230" y="3947772"/>
            <a:ext cx="0" cy="33537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41" name="直线箭头连接符 140"/>
          <p:cNvCxnSpPr/>
          <p:nvPr/>
        </p:nvCxnSpPr>
        <p:spPr>
          <a:xfrm flipV="1">
            <a:off x="6782366" y="3947773"/>
            <a:ext cx="0" cy="33537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2" name="直线箭头连接符 141"/>
          <p:cNvCxnSpPr>
            <a:endCxn id="128" idx="1"/>
          </p:cNvCxnSpPr>
          <p:nvPr/>
        </p:nvCxnSpPr>
        <p:spPr>
          <a:xfrm flipV="1">
            <a:off x="5236318" y="4392446"/>
            <a:ext cx="763206" cy="62278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49" name="直线箭头连接符 148"/>
          <p:cNvCxnSpPr/>
          <p:nvPr/>
        </p:nvCxnSpPr>
        <p:spPr>
          <a:xfrm flipH="1">
            <a:off x="5696451" y="4501743"/>
            <a:ext cx="644906" cy="513489"/>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4" name="直线箭头连接符 163"/>
          <p:cNvCxnSpPr/>
          <p:nvPr/>
        </p:nvCxnSpPr>
        <p:spPr>
          <a:xfrm>
            <a:off x="6782366" y="4501743"/>
            <a:ext cx="631749" cy="513489"/>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68" name="直线箭头连接符 167"/>
          <p:cNvCxnSpPr>
            <a:endCxn id="128" idx="3"/>
          </p:cNvCxnSpPr>
          <p:nvPr/>
        </p:nvCxnSpPr>
        <p:spPr>
          <a:xfrm flipH="1" flipV="1">
            <a:off x="7065064" y="4392446"/>
            <a:ext cx="692436" cy="622786"/>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174" name="直线箭头连接符 173"/>
          <p:cNvCxnSpPr/>
          <p:nvPr/>
        </p:nvCxnSpPr>
        <p:spPr>
          <a:xfrm>
            <a:off x="5452414" y="5259844"/>
            <a:ext cx="0" cy="23659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75" name="直线箭头连接符 174"/>
          <p:cNvCxnSpPr/>
          <p:nvPr/>
        </p:nvCxnSpPr>
        <p:spPr>
          <a:xfrm>
            <a:off x="7596636" y="5259844"/>
            <a:ext cx="0" cy="236597"/>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76" name="直线箭头连接符 175"/>
          <p:cNvCxnSpPr/>
          <p:nvPr/>
        </p:nvCxnSpPr>
        <p:spPr>
          <a:xfrm flipH="1">
            <a:off x="5451859" y="5725385"/>
            <a:ext cx="555" cy="38364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177" name="直线箭头连接符 176"/>
          <p:cNvCxnSpPr/>
          <p:nvPr/>
        </p:nvCxnSpPr>
        <p:spPr>
          <a:xfrm flipH="1">
            <a:off x="7596636" y="5725385"/>
            <a:ext cx="555" cy="383641"/>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78" name="圆角矩形 177"/>
          <p:cNvSpPr/>
          <p:nvPr/>
        </p:nvSpPr>
        <p:spPr>
          <a:xfrm>
            <a:off x="6509227" y="5015232"/>
            <a:ext cx="1846795" cy="23677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latin typeface="微软雅黑"/>
                <a:ea typeface="微软雅黑"/>
                <a:cs typeface="微软雅黑"/>
              </a:rPr>
              <a:t>app</a:t>
            </a:r>
            <a:r>
              <a:rPr kumimoji="1" lang="zh-CN" altLang="en-US" sz="1400" dirty="0" smtClean="0">
                <a:latin typeface="微软雅黑"/>
                <a:ea typeface="微软雅黑"/>
                <a:cs typeface="微软雅黑"/>
              </a:rPr>
              <a:t> </a:t>
            </a:r>
            <a:r>
              <a:rPr kumimoji="1" lang="en-US" altLang="zh-CN" sz="1400" dirty="0" smtClean="0">
                <a:latin typeface="微软雅黑"/>
                <a:ea typeface="微软雅黑"/>
                <a:cs typeface="微软雅黑"/>
              </a:rPr>
              <a:t>pool2</a:t>
            </a:r>
            <a:r>
              <a:rPr kumimoji="1" lang="zh-CN" altLang="en-US" sz="1400" dirty="0" smtClean="0">
                <a:latin typeface="微软雅黑"/>
                <a:ea typeface="微软雅黑"/>
                <a:cs typeface="微软雅黑"/>
              </a:rPr>
              <a:t> </a:t>
            </a:r>
            <a:r>
              <a:rPr kumimoji="1" lang="en-US" altLang="zh-CN" sz="1400" dirty="0" smtClean="0">
                <a:latin typeface="微软雅黑"/>
                <a:ea typeface="微软雅黑"/>
                <a:cs typeface="微软雅黑"/>
              </a:rPr>
              <a:t>Task</a:t>
            </a:r>
            <a:r>
              <a:rPr kumimoji="1" lang="zh-CN" altLang="en-US" sz="1400" dirty="0" smtClean="0">
                <a:latin typeface="微软雅黑"/>
                <a:ea typeface="微软雅黑"/>
                <a:cs typeface="微软雅黑"/>
              </a:rPr>
              <a:t>队列</a:t>
            </a:r>
            <a:endParaRPr kumimoji="1" lang="zh-CN" altLang="en-US" sz="1400" dirty="0">
              <a:latin typeface="微软雅黑"/>
              <a:ea typeface="微软雅黑"/>
              <a:cs typeface="微软雅黑"/>
            </a:endParaRPr>
          </a:p>
        </p:txBody>
      </p:sp>
      <p:sp>
        <p:nvSpPr>
          <p:cNvPr id="179" name="圆角矩形 178"/>
          <p:cNvSpPr/>
          <p:nvPr/>
        </p:nvSpPr>
        <p:spPr>
          <a:xfrm>
            <a:off x="7098516" y="6109026"/>
            <a:ext cx="996240" cy="23677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latin typeface="微软雅黑"/>
                <a:ea typeface="微软雅黑"/>
                <a:cs typeface="微软雅黑"/>
              </a:rPr>
              <a:t>执行任务</a:t>
            </a:r>
            <a:endParaRPr kumimoji="1" lang="zh-CN" altLang="en-US" sz="1400" dirty="0">
              <a:latin typeface="微软雅黑"/>
              <a:ea typeface="微软雅黑"/>
              <a:cs typeface="微软雅黑"/>
            </a:endParaRPr>
          </a:p>
        </p:txBody>
      </p:sp>
      <p:sp>
        <p:nvSpPr>
          <p:cNvPr id="180" name="文本框 179"/>
          <p:cNvSpPr txBox="1"/>
          <p:nvPr/>
        </p:nvSpPr>
        <p:spPr>
          <a:xfrm rot="19142981">
            <a:off x="5126822" y="4511065"/>
            <a:ext cx="772210" cy="246221"/>
          </a:xfrm>
          <a:prstGeom prst="rect">
            <a:avLst/>
          </a:prstGeom>
          <a:noFill/>
        </p:spPr>
        <p:txBody>
          <a:bodyPr wrap="square" rtlCol="0">
            <a:spAutoFit/>
          </a:bodyPr>
          <a:lstStyle/>
          <a:p>
            <a:r>
              <a:rPr kumimoji="1" lang="en-US" altLang="en-US" sz="1000" dirty="0" smtClean="0">
                <a:solidFill>
                  <a:srgbClr val="8064A2"/>
                </a:solidFill>
                <a:latin typeface="微软雅黑"/>
                <a:ea typeface="微软雅黑"/>
                <a:cs typeface="微软雅黑"/>
              </a:rPr>
              <a:t>轮询</a:t>
            </a:r>
            <a:r>
              <a:rPr kumimoji="1" lang="zh-CN" altLang="en-US" sz="1000" dirty="0" smtClean="0">
                <a:solidFill>
                  <a:srgbClr val="8064A2"/>
                </a:solidFill>
                <a:latin typeface="微软雅黑"/>
                <a:ea typeface="微软雅黑"/>
                <a:cs typeface="微软雅黑"/>
              </a:rPr>
              <a:t>结果</a:t>
            </a:r>
          </a:p>
        </p:txBody>
      </p:sp>
      <p:sp>
        <p:nvSpPr>
          <p:cNvPr id="181" name="文本框 180"/>
          <p:cNvSpPr txBox="1"/>
          <p:nvPr/>
        </p:nvSpPr>
        <p:spPr>
          <a:xfrm rot="19248853">
            <a:off x="5517072" y="4555663"/>
            <a:ext cx="764630" cy="254455"/>
          </a:xfrm>
          <a:prstGeom prst="rect">
            <a:avLst/>
          </a:prstGeom>
          <a:noFill/>
        </p:spPr>
        <p:txBody>
          <a:bodyPr wrap="square" rtlCol="0">
            <a:spAutoFit/>
          </a:bodyPr>
          <a:lstStyle/>
          <a:p>
            <a:r>
              <a:rPr kumimoji="1" lang="en-US" altLang="zh-CN" sz="1000" dirty="0" smtClean="0">
                <a:solidFill>
                  <a:srgbClr val="4BACC6"/>
                </a:solidFill>
                <a:latin typeface="微软雅黑"/>
                <a:ea typeface="微软雅黑"/>
                <a:cs typeface="微软雅黑"/>
              </a:rPr>
              <a:t>push</a:t>
            </a:r>
            <a:r>
              <a:rPr kumimoji="1" lang="zh-CN" altLang="en-US" sz="1000" dirty="0" smtClean="0">
                <a:solidFill>
                  <a:srgbClr val="4BACC6"/>
                </a:solidFill>
                <a:latin typeface="微软雅黑"/>
                <a:ea typeface="微软雅黑"/>
                <a:cs typeface="微软雅黑"/>
              </a:rPr>
              <a:t>任务</a:t>
            </a:r>
          </a:p>
        </p:txBody>
      </p:sp>
      <p:sp>
        <p:nvSpPr>
          <p:cNvPr id="182" name="文本框 181"/>
          <p:cNvSpPr txBox="1"/>
          <p:nvPr/>
        </p:nvSpPr>
        <p:spPr>
          <a:xfrm rot="2342578">
            <a:off x="6821147" y="4604265"/>
            <a:ext cx="772210" cy="246221"/>
          </a:xfrm>
          <a:prstGeom prst="rect">
            <a:avLst/>
          </a:prstGeom>
          <a:noFill/>
        </p:spPr>
        <p:txBody>
          <a:bodyPr wrap="square" rtlCol="0">
            <a:spAutoFit/>
          </a:bodyPr>
          <a:lstStyle/>
          <a:p>
            <a:r>
              <a:rPr kumimoji="1" lang="en-US" altLang="zh-CN" sz="1000" dirty="0" smtClean="0">
                <a:solidFill>
                  <a:srgbClr val="4BACC6"/>
                </a:solidFill>
                <a:latin typeface="微软雅黑"/>
                <a:ea typeface="微软雅黑"/>
                <a:cs typeface="微软雅黑"/>
              </a:rPr>
              <a:t>push</a:t>
            </a:r>
            <a:r>
              <a:rPr kumimoji="1" lang="zh-CN" altLang="en-US" sz="1000" dirty="0" smtClean="0">
                <a:solidFill>
                  <a:srgbClr val="4BACC6"/>
                </a:solidFill>
                <a:latin typeface="微软雅黑"/>
                <a:ea typeface="微软雅黑"/>
                <a:cs typeface="微软雅黑"/>
              </a:rPr>
              <a:t>任务</a:t>
            </a:r>
          </a:p>
        </p:txBody>
      </p:sp>
      <p:sp>
        <p:nvSpPr>
          <p:cNvPr id="183" name="文本框 182"/>
          <p:cNvSpPr txBox="1"/>
          <p:nvPr/>
        </p:nvSpPr>
        <p:spPr>
          <a:xfrm rot="2465323">
            <a:off x="7122819" y="4545576"/>
            <a:ext cx="772210"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轮询结果</a:t>
            </a:r>
          </a:p>
        </p:txBody>
      </p:sp>
      <p:sp>
        <p:nvSpPr>
          <p:cNvPr id="190" name="文本框 189"/>
          <p:cNvSpPr txBox="1"/>
          <p:nvPr/>
        </p:nvSpPr>
        <p:spPr>
          <a:xfrm rot="16200000">
            <a:off x="5766659" y="3966163"/>
            <a:ext cx="465732" cy="246221"/>
          </a:xfrm>
          <a:prstGeom prst="rect">
            <a:avLst/>
          </a:prstGeom>
          <a:noFill/>
        </p:spPr>
        <p:txBody>
          <a:bodyPr wrap="square" rtlCol="0">
            <a:spAutoFit/>
          </a:bodyPr>
          <a:lstStyle/>
          <a:p>
            <a:r>
              <a:rPr kumimoji="1" lang="zh-CN" altLang="en-US" sz="1000" dirty="0" smtClean="0">
                <a:solidFill>
                  <a:srgbClr val="4BACC6"/>
                </a:solidFill>
                <a:latin typeface="微软雅黑"/>
                <a:ea typeface="微软雅黑"/>
                <a:cs typeface="微软雅黑"/>
              </a:rPr>
              <a:t>接收</a:t>
            </a:r>
          </a:p>
        </p:txBody>
      </p:sp>
      <p:sp>
        <p:nvSpPr>
          <p:cNvPr id="191" name="文本框 190"/>
          <p:cNvSpPr txBox="1"/>
          <p:nvPr/>
        </p:nvSpPr>
        <p:spPr>
          <a:xfrm rot="16200000">
            <a:off x="6076154" y="3984088"/>
            <a:ext cx="465732" cy="246221"/>
          </a:xfrm>
          <a:prstGeom prst="rect">
            <a:avLst/>
          </a:prstGeom>
          <a:noFill/>
        </p:spPr>
        <p:txBody>
          <a:bodyPr wrap="square" rtlCol="0">
            <a:spAutoFit/>
          </a:bodyPr>
          <a:lstStyle/>
          <a:p>
            <a:r>
              <a:rPr kumimoji="1" lang="zh-CN" altLang="en-US" sz="1000" dirty="0" smtClean="0">
                <a:solidFill>
                  <a:schemeClr val="accent5"/>
                </a:solidFill>
                <a:latin typeface="微软雅黑"/>
                <a:ea typeface="微软雅黑"/>
                <a:cs typeface="微软雅黑"/>
              </a:rPr>
              <a:t>任务</a:t>
            </a:r>
          </a:p>
        </p:txBody>
      </p:sp>
      <p:sp>
        <p:nvSpPr>
          <p:cNvPr id="192" name="文本框 191"/>
          <p:cNvSpPr txBox="1"/>
          <p:nvPr/>
        </p:nvSpPr>
        <p:spPr>
          <a:xfrm rot="16200000">
            <a:off x="6672613" y="3999323"/>
            <a:ext cx="46573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结果</a:t>
            </a:r>
          </a:p>
        </p:txBody>
      </p:sp>
      <p:sp>
        <p:nvSpPr>
          <p:cNvPr id="193" name="文本框 192"/>
          <p:cNvSpPr txBox="1"/>
          <p:nvPr/>
        </p:nvSpPr>
        <p:spPr>
          <a:xfrm rot="16200000">
            <a:off x="4125547" y="4085959"/>
            <a:ext cx="46573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结果</a:t>
            </a:r>
          </a:p>
        </p:txBody>
      </p:sp>
      <p:sp>
        <p:nvSpPr>
          <p:cNvPr id="194" name="文本框 193"/>
          <p:cNvSpPr txBox="1"/>
          <p:nvPr/>
        </p:nvSpPr>
        <p:spPr>
          <a:xfrm rot="16200000">
            <a:off x="3873130" y="4085959"/>
            <a:ext cx="465732" cy="246221"/>
          </a:xfrm>
          <a:prstGeom prst="rect">
            <a:avLst/>
          </a:prstGeom>
          <a:noFill/>
        </p:spPr>
        <p:txBody>
          <a:bodyPr wrap="square" rtlCol="0">
            <a:spAutoFit/>
          </a:bodyPr>
          <a:lstStyle/>
          <a:p>
            <a:r>
              <a:rPr kumimoji="1" lang="en-US" altLang="zh-CN" sz="1000" dirty="0" smtClean="0">
                <a:solidFill>
                  <a:schemeClr val="accent4"/>
                </a:solidFill>
                <a:latin typeface="微软雅黑"/>
                <a:ea typeface="微软雅黑"/>
                <a:cs typeface="微软雅黑"/>
              </a:rPr>
              <a:t>shell</a:t>
            </a:r>
            <a:endParaRPr kumimoji="1" lang="zh-CN" altLang="en-US" sz="1000" dirty="0" smtClean="0">
              <a:solidFill>
                <a:schemeClr val="accent4"/>
              </a:solidFill>
              <a:latin typeface="微软雅黑"/>
              <a:ea typeface="微软雅黑"/>
              <a:cs typeface="微软雅黑"/>
            </a:endParaRPr>
          </a:p>
        </p:txBody>
      </p:sp>
      <p:sp>
        <p:nvSpPr>
          <p:cNvPr id="195" name="文本框 194"/>
          <p:cNvSpPr txBox="1"/>
          <p:nvPr/>
        </p:nvSpPr>
        <p:spPr>
          <a:xfrm rot="16200000">
            <a:off x="6445294" y="3999324"/>
            <a:ext cx="46573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任务</a:t>
            </a:r>
          </a:p>
        </p:txBody>
      </p:sp>
      <p:sp>
        <p:nvSpPr>
          <p:cNvPr id="196" name="文本框 195"/>
          <p:cNvSpPr txBox="1"/>
          <p:nvPr/>
        </p:nvSpPr>
        <p:spPr>
          <a:xfrm rot="16200000">
            <a:off x="3317029" y="4057528"/>
            <a:ext cx="465732" cy="246221"/>
          </a:xfrm>
          <a:prstGeom prst="rect">
            <a:avLst/>
          </a:prstGeom>
          <a:noFill/>
        </p:spPr>
        <p:txBody>
          <a:bodyPr wrap="square" rtlCol="0">
            <a:spAutoFit/>
          </a:bodyPr>
          <a:lstStyle/>
          <a:p>
            <a:r>
              <a:rPr kumimoji="1" lang="zh-CN" altLang="en-US" sz="1000" dirty="0" smtClean="0">
                <a:solidFill>
                  <a:srgbClr val="9BBB59"/>
                </a:solidFill>
                <a:latin typeface="微软雅黑"/>
                <a:ea typeface="微软雅黑"/>
                <a:cs typeface="微软雅黑"/>
              </a:rPr>
              <a:t>接收</a:t>
            </a:r>
          </a:p>
        </p:txBody>
      </p:sp>
      <p:sp>
        <p:nvSpPr>
          <p:cNvPr id="197" name="文本框 196"/>
          <p:cNvSpPr txBox="1"/>
          <p:nvPr/>
        </p:nvSpPr>
        <p:spPr>
          <a:xfrm rot="16200000">
            <a:off x="3566800" y="4085959"/>
            <a:ext cx="465732" cy="246221"/>
          </a:xfrm>
          <a:prstGeom prst="rect">
            <a:avLst/>
          </a:prstGeom>
          <a:noFill/>
        </p:spPr>
        <p:txBody>
          <a:bodyPr wrap="square" rtlCol="0">
            <a:spAutoFit/>
          </a:bodyPr>
          <a:lstStyle/>
          <a:p>
            <a:r>
              <a:rPr kumimoji="1" lang="en-US" altLang="zh-CN" sz="1000" dirty="0" smtClean="0">
                <a:solidFill>
                  <a:srgbClr val="9BBB59"/>
                </a:solidFill>
                <a:latin typeface="微软雅黑"/>
                <a:ea typeface="微软雅黑"/>
                <a:cs typeface="微软雅黑"/>
              </a:rPr>
              <a:t>shell</a:t>
            </a:r>
            <a:endParaRPr kumimoji="1" lang="zh-CN" altLang="en-US" sz="1000" dirty="0" smtClean="0">
              <a:solidFill>
                <a:srgbClr val="9BBB59"/>
              </a:solidFill>
              <a:latin typeface="微软雅黑"/>
              <a:ea typeface="微软雅黑"/>
              <a:cs typeface="微软雅黑"/>
            </a:endParaRPr>
          </a:p>
        </p:txBody>
      </p:sp>
      <p:sp>
        <p:nvSpPr>
          <p:cNvPr id="198" name="文本框 197"/>
          <p:cNvSpPr txBox="1"/>
          <p:nvPr/>
        </p:nvSpPr>
        <p:spPr>
          <a:xfrm rot="16200000">
            <a:off x="3331518" y="4691819"/>
            <a:ext cx="46573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轮询</a:t>
            </a:r>
          </a:p>
        </p:txBody>
      </p:sp>
      <p:sp>
        <p:nvSpPr>
          <p:cNvPr id="199" name="文本框 198"/>
          <p:cNvSpPr txBox="1"/>
          <p:nvPr/>
        </p:nvSpPr>
        <p:spPr>
          <a:xfrm rot="16200000">
            <a:off x="3566800" y="4703350"/>
            <a:ext cx="46573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结果</a:t>
            </a:r>
          </a:p>
        </p:txBody>
      </p:sp>
      <p:sp>
        <p:nvSpPr>
          <p:cNvPr id="200" name="文本框 199"/>
          <p:cNvSpPr txBox="1"/>
          <p:nvPr/>
        </p:nvSpPr>
        <p:spPr>
          <a:xfrm rot="16200000">
            <a:off x="3815988" y="4673855"/>
            <a:ext cx="524722" cy="246221"/>
          </a:xfrm>
          <a:prstGeom prst="rect">
            <a:avLst/>
          </a:prstGeom>
          <a:noFill/>
        </p:spPr>
        <p:txBody>
          <a:bodyPr wrap="square" rtlCol="0">
            <a:spAutoFit/>
          </a:bodyPr>
          <a:lstStyle/>
          <a:p>
            <a:r>
              <a:rPr kumimoji="1" lang="en-US" altLang="zh-CN" sz="1000" dirty="0" smtClean="0">
                <a:solidFill>
                  <a:schemeClr val="accent3"/>
                </a:solidFill>
                <a:latin typeface="微软雅黑"/>
                <a:ea typeface="微软雅黑"/>
                <a:cs typeface="微软雅黑"/>
              </a:rPr>
              <a:t>push</a:t>
            </a:r>
            <a:endParaRPr kumimoji="1" lang="zh-CN" altLang="en-US" sz="1000" dirty="0" smtClean="0">
              <a:solidFill>
                <a:schemeClr val="accent3"/>
              </a:solidFill>
              <a:latin typeface="微软雅黑"/>
              <a:ea typeface="微软雅黑"/>
              <a:cs typeface="微软雅黑"/>
            </a:endParaRPr>
          </a:p>
        </p:txBody>
      </p:sp>
      <p:sp>
        <p:nvSpPr>
          <p:cNvPr id="201" name="文本框 200"/>
          <p:cNvSpPr txBox="1"/>
          <p:nvPr/>
        </p:nvSpPr>
        <p:spPr>
          <a:xfrm rot="16200000">
            <a:off x="4105427" y="4683229"/>
            <a:ext cx="505974" cy="246221"/>
          </a:xfrm>
          <a:prstGeom prst="rect">
            <a:avLst/>
          </a:prstGeom>
          <a:noFill/>
        </p:spPr>
        <p:txBody>
          <a:bodyPr wrap="square" rtlCol="0">
            <a:spAutoFit/>
          </a:bodyPr>
          <a:lstStyle/>
          <a:p>
            <a:r>
              <a:rPr kumimoji="1" lang="en-US" altLang="zh-CN" sz="1000" dirty="0" smtClean="0">
                <a:solidFill>
                  <a:srgbClr val="9BBB59"/>
                </a:solidFill>
                <a:latin typeface="微软雅黑"/>
                <a:ea typeface="微软雅黑"/>
                <a:cs typeface="微软雅黑"/>
              </a:rPr>
              <a:t>shell</a:t>
            </a:r>
            <a:endParaRPr kumimoji="1" lang="zh-CN" altLang="en-US" sz="1000" dirty="0" smtClean="0">
              <a:solidFill>
                <a:srgbClr val="9BBB59"/>
              </a:solidFill>
              <a:latin typeface="微软雅黑"/>
              <a:ea typeface="微软雅黑"/>
              <a:cs typeface="微软雅黑"/>
            </a:endParaRPr>
          </a:p>
        </p:txBody>
      </p:sp>
      <p:sp>
        <p:nvSpPr>
          <p:cNvPr id="202" name="文本框 201"/>
          <p:cNvSpPr txBox="1"/>
          <p:nvPr/>
        </p:nvSpPr>
        <p:spPr>
          <a:xfrm rot="16200000">
            <a:off x="3580338" y="5766197"/>
            <a:ext cx="465732" cy="246221"/>
          </a:xfrm>
          <a:prstGeom prst="rect">
            <a:avLst/>
          </a:prstGeom>
          <a:noFill/>
        </p:spPr>
        <p:txBody>
          <a:bodyPr wrap="square" rtlCol="0">
            <a:spAutoFit/>
          </a:bodyPr>
          <a:lstStyle/>
          <a:p>
            <a:r>
              <a:rPr kumimoji="1" lang="en-US" altLang="zh-CN" sz="1000" dirty="0" smtClean="0">
                <a:solidFill>
                  <a:srgbClr val="9BBB59"/>
                </a:solidFill>
                <a:latin typeface="微软雅黑"/>
                <a:ea typeface="微软雅黑"/>
                <a:cs typeface="微软雅黑"/>
              </a:rPr>
              <a:t>Exec</a:t>
            </a:r>
            <a:endParaRPr kumimoji="1" lang="zh-CN" altLang="en-US" sz="1000" dirty="0" smtClean="0">
              <a:solidFill>
                <a:srgbClr val="9BBB59"/>
              </a:solidFill>
              <a:latin typeface="微软雅黑"/>
              <a:ea typeface="微软雅黑"/>
              <a:cs typeface="微软雅黑"/>
            </a:endParaRPr>
          </a:p>
        </p:txBody>
      </p:sp>
      <p:sp>
        <p:nvSpPr>
          <p:cNvPr id="203" name="文本框 202"/>
          <p:cNvSpPr txBox="1"/>
          <p:nvPr/>
        </p:nvSpPr>
        <p:spPr>
          <a:xfrm rot="16200000">
            <a:off x="3850080" y="5766197"/>
            <a:ext cx="465732" cy="246221"/>
          </a:xfrm>
          <a:prstGeom prst="rect">
            <a:avLst/>
          </a:prstGeom>
          <a:noFill/>
        </p:spPr>
        <p:txBody>
          <a:bodyPr wrap="square" rtlCol="0">
            <a:spAutoFit/>
          </a:bodyPr>
          <a:lstStyle/>
          <a:p>
            <a:r>
              <a:rPr kumimoji="1" lang="en-US" altLang="zh-CN" sz="1000" dirty="0" smtClean="0">
                <a:solidFill>
                  <a:srgbClr val="9BBB59"/>
                </a:solidFill>
                <a:latin typeface="微软雅黑"/>
                <a:ea typeface="微软雅黑"/>
                <a:cs typeface="微软雅黑"/>
              </a:rPr>
              <a:t>shell</a:t>
            </a:r>
            <a:endParaRPr kumimoji="1" lang="zh-CN" altLang="en-US" sz="1000" dirty="0" smtClean="0">
              <a:solidFill>
                <a:srgbClr val="9BBB59"/>
              </a:solidFill>
              <a:latin typeface="微软雅黑"/>
              <a:ea typeface="微软雅黑"/>
              <a:cs typeface="微软雅黑"/>
            </a:endParaRPr>
          </a:p>
        </p:txBody>
      </p:sp>
      <p:sp>
        <p:nvSpPr>
          <p:cNvPr id="204" name="文本框 203"/>
          <p:cNvSpPr txBox="1"/>
          <p:nvPr/>
        </p:nvSpPr>
        <p:spPr>
          <a:xfrm rot="16200000">
            <a:off x="5126563" y="5770623"/>
            <a:ext cx="465732" cy="246221"/>
          </a:xfrm>
          <a:prstGeom prst="rect">
            <a:avLst/>
          </a:prstGeom>
          <a:noFill/>
        </p:spPr>
        <p:txBody>
          <a:bodyPr wrap="square" rtlCol="0">
            <a:spAutoFit/>
          </a:bodyPr>
          <a:lstStyle/>
          <a:p>
            <a:r>
              <a:rPr kumimoji="1" lang="en-US" altLang="zh-CN" sz="1000" dirty="0" smtClean="0">
                <a:solidFill>
                  <a:srgbClr val="4BACC6"/>
                </a:solidFill>
                <a:latin typeface="微软雅黑"/>
                <a:ea typeface="微软雅黑"/>
                <a:cs typeface="微软雅黑"/>
              </a:rPr>
              <a:t>Exec</a:t>
            </a:r>
            <a:endParaRPr kumimoji="1" lang="zh-CN" altLang="en-US" sz="1000" dirty="0" smtClean="0">
              <a:solidFill>
                <a:srgbClr val="4BACC6"/>
              </a:solidFill>
              <a:latin typeface="微软雅黑"/>
              <a:ea typeface="微软雅黑"/>
              <a:cs typeface="微软雅黑"/>
            </a:endParaRPr>
          </a:p>
        </p:txBody>
      </p:sp>
      <p:sp>
        <p:nvSpPr>
          <p:cNvPr id="205" name="文本框 204"/>
          <p:cNvSpPr txBox="1"/>
          <p:nvPr/>
        </p:nvSpPr>
        <p:spPr>
          <a:xfrm rot="16200000">
            <a:off x="5342660" y="5766198"/>
            <a:ext cx="465732" cy="246221"/>
          </a:xfrm>
          <a:prstGeom prst="rect">
            <a:avLst/>
          </a:prstGeom>
          <a:noFill/>
        </p:spPr>
        <p:txBody>
          <a:bodyPr wrap="square" rtlCol="0">
            <a:spAutoFit/>
          </a:bodyPr>
          <a:lstStyle/>
          <a:p>
            <a:r>
              <a:rPr kumimoji="1" lang="zh-CN" altLang="en-US" sz="1000" dirty="0" smtClean="0">
                <a:solidFill>
                  <a:srgbClr val="4BACC6"/>
                </a:solidFill>
                <a:latin typeface="微软雅黑"/>
                <a:ea typeface="微软雅黑"/>
                <a:cs typeface="微软雅黑"/>
              </a:rPr>
              <a:t>任务</a:t>
            </a:r>
          </a:p>
        </p:txBody>
      </p:sp>
      <p:sp>
        <p:nvSpPr>
          <p:cNvPr id="206" name="文本框 205"/>
          <p:cNvSpPr txBox="1"/>
          <p:nvPr/>
        </p:nvSpPr>
        <p:spPr>
          <a:xfrm rot="16200000">
            <a:off x="7239554" y="5790695"/>
            <a:ext cx="465732" cy="246221"/>
          </a:xfrm>
          <a:prstGeom prst="rect">
            <a:avLst/>
          </a:prstGeom>
          <a:noFill/>
        </p:spPr>
        <p:txBody>
          <a:bodyPr wrap="square" rtlCol="0">
            <a:spAutoFit/>
          </a:bodyPr>
          <a:lstStyle/>
          <a:p>
            <a:r>
              <a:rPr kumimoji="1" lang="en-US" altLang="zh-CN" sz="1000" dirty="0" smtClean="0">
                <a:solidFill>
                  <a:srgbClr val="4BACC6"/>
                </a:solidFill>
                <a:latin typeface="微软雅黑"/>
                <a:ea typeface="微软雅黑"/>
                <a:cs typeface="微软雅黑"/>
              </a:rPr>
              <a:t>Exec</a:t>
            </a:r>
            <a:endParaRPr kumimoji="1" lang="zh-CN" altLang="en-US" sz="1000" dirty="0" smtClean="0">
              <a:solidFill>
                <a:srgbClr val="4BACC6"/>
              </a:solidFill>
              <a:latin typeface="微软雅黑"/>
              <a:ea typeface="微软雅黑"/>
              <a:cs typeface="微软雅黑"/>
            </a:endParaRPr>
          </a:p>
        </p:txBody>
      </p:sp>
      <p:sp>
        <p:nvSpPr>
          <p:cNvPr id="207" name="文本框 206"/>
          <p:cNvSpPr txBox="1"/>
          <p:nvPr/>
        </p:nvSpPr>
        <p:spPr>
          <a:xfrm rot="16200000">
            <a:off x="7528798" y="5770624"/>
            <a:ext cx="465732" cy="246221"/>
          </a:xfrm>
          <a:prstGeom prst="rect">
            <a:avLst/>
          </a:prstGeom>
          <a:noFill/>
        </p:spPr>
        <p:txBody>
          <a:bodyPr wrap="square" rtlCol="0">
            <a:spAutoFit/>
          </a:bodyPr>
          <a:lstStyle/>
          <a:p>
            <a:r>
              <a:rPr kumimoji="1" lang="zh-CN" altLang="en-US" sz="1000" dirty="0" smtClean="0">
                <a:solidFill>
                  <a:srgbClr val="4BACC6"/>
                </a:solidFill>
                <a:latin typeface="微软雅黑"/>
                <a:ea typeface="微软雅黑"/>
                <a:cs typeface="微软雅黑"/>
              </a:rPr>
              <a:t>任务</a:t>
            </a:r>
          </a:p>
        </p:txBody>
      </p:sp>
      <p:sp>
        <p:nvSpPr>
          <p:cNvPr id="208" name="文本框 207"/>
          <p:cNvSpPr txBox="1"/>
          <p:nvPr/>
        </p:nvSpPr>
        <p:spPr>
          <a:xfrm rot="16200000">
            <a:off x="5524904" y="2960072"/>
            <a:ext cx="772210"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主动连接</a:t>
            </a:r>
          </a:p>
        </p:txBody>
      </p:sp>
      <p:cxnSp>
        <p:nvCxnSpPr>
          <p:cNvPr id="209" name="直线箭头连接符 208"/>
          <p:cNvCxnSpPr/>
          <p:nvPr/>
        </p:nvCxnSpPr>
        <p:spPr>
          <a:xfrm>
            <a:off x="5140623" y="2758354"/>
            <a:ext cx="0" cy="710332"/>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211" name="文本框 210"/>
          <p:cNvSpPr txBox="1"/>
          <p:nvPr/>
        </p:nvSpPr>
        <p:spPr>
          <a:xfrm rot="16200000">
            <a:off x="5096435" y="2921182"/>
            <a:ext cx="772210" cy="246221"/>
          </a:xfrm>
          <a:prstGeom prst="rect">
            <a:avLst/>
          </a:prstGeom>
          <a:noFill/>
        </p:spPr>
        <p:txBody>
          <a:bodyPr wrap="square" rtlCol="0">
            <a:spAutoFit/>
          </a:bodyPr>
          <a:lstStyle/>
          <a:p>
            <a:r>
              <a:rPr kumimoji="1" lang="zh-CN" altLang="en-US" sz="1000" dirty="0" smtClean="0">
                <a:solidFill>
                  <a:schemeClr val="accent5"/>
                </a:solidFill>
                <a:latin typeface="微软雅黑"/>
                <a:ea typeface="微软雅黑"/>
                <a:cs typeface="微软雅黑"/>
              </a:rPr>
              <a:t>任务调度</a:t>
            </a:r>
          </a:p>
        </p:txBody>
      </p:sp>
      <p:sp>
        <p:nvSpPr>
          <p:cNvPr id="213" name="文本框 212"/>
          <p:cNvSpPr txBox="1"/>
          <p:nvPr/>
        </p:nvSpPr>
        <p:spPr>
          <a:xfrm rot="16200000">
            <a:off x="4631411" y="2959470"/>
            <a:ext cx="772210" cy="246221"/>
          </a:xfrm>
          <a:prstGeom prst="rect">
            <a:avLst/>
          </a:prstGeom>
          <a:noFill/>
        </p:spPr>
        <p:txBody>
          <a:bodyPr wrap="square" rtlCol="0">
            <a:spAutoFit/>
          </a:bodyPr>
          <a:lstStyle/>
          <a:p>
            <a:r>
              <a:rPr kumimoji="1" lang="en-US" altLang="zh-CN" sz="1000" dirty="0" smtClean="0">
                <a:solidFill>
                  <a:schemeClr val="accent3"/>
                </a:solidFill>
                <a:latin typeface="微软雅黑"/>
                <a:ea typeface="微软雅黑"/>
                <a:cs typeface="微软雅黑"/>
              </a:rPr>
              <a:t>Shell</a:t>
            </a:r>
            <a:r>
              <a:rPr kumimoji="1" lang="zh-CN" altLang="en-US" sz="1000" dirty="0" smtClean="0">
                <a:solidFill>
                  <a:schemeClr val="accent3"/>
                </a:solidFill>
                <a:latin typeface="微软雅黑"/>
                <a:ea typeface="微软雅黑"/>
                <a:cs typeface="微软雅黑"/>
              </a:rPr>
              <a:t>调度</a:t>
            </a:r>
          </a:p>
        </p:txBody>
      </p:sp>
      <p:sp>
        <p:nvSpPr>
          <p:cNvPr id="215" name="文本框 214"/>
          <p:cNvSpPr txBox="1"/>
          <p:nvPr/>
        </p:nvSpPr>
        <p:spPr>
          <a:xfrm rot="2589739">
            <a:off x="3573729" y="2967099"/>
            <a:ext cx="772210" cy="246221"/>
          </a:xfrm>
          <a:prstGeom prst="rect">
            <a:avLst/>
          </a:prstGeom>
          <a:noFill/>
        </p:spPr>
        <p:txBody>
          <a:bodyPr wrap="square" rtlCol="0">
            <a:spAutoFit/>
          </a:bodyPr>
          <a:lstStyle/>
          <a:p>
            <a:r>
              <a:rPr kumimoji="1" lang="en-US" altLang="zh-CN" sz="1000" dirty="0" smtClean="0">
                <a:solidFill>
                  <a:schemeClr val="accent3">
                    <a:lumMod val="75000"/>
                  </a:schemeClr>
                </a:solidFill>
                <a:latin typeface="微软雅黑"/>
                <a:ea typeface="微软雅黑"/>
                <a:cs typeface="微软雅黑"/>
              </a:rPr>
              <a:t>Shell</a:t>
            </a:r>
            <a:r>
              <a:rPr kumimoji="1" lang="zh-CN" altLang="en-US" sz="1000" dirty="0" smtClean="0">
                <a:solidFill>
                  <a:schemeClr val="accent3">
                    <a:lumMod val="75000"/>
                  </a:schemeClr>
                </a:solidFill>
                <a:latin typeface="微软雅黑"/>
                <a:ea typeface="微软雅黑"/>
                <a:cs typeface="微软雅黑"/>
              </a:rPr>
              <a:t>调度</a:t>
            </a:r>
          </a:p>
        </p:txBody>
      </p:sp>
      <p:cxnSp>
        <p:nvCxnSpPr>
          <p:cNvPr id="216" name="直线箭头连接符 215"/>
          <p:cNvCxnSpPr/>
          <p:nvPr/>
        </p:nvCxnSpPr>
        <p:spPr>
          <a:xfrm>
            <a:off x="3457685" y="2760975"/>
            <a:ext cx="777617" cy="71633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222" name="直线箭头连接符 221"/>
          <p:cNvCxnSpPr/>
          <p:nvPr/>
        </p:nvCxnSpPr>
        <p:spPr>
          <a:xfrm flipH="1">
            <a:off x="6829826" y="2760975"/>
            <a:ext cx="927674" cy="716337"/>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228" name="文本框 227"/>
          <p:cNvSpPr txBox="1"/>
          <p:nvPr/>
        </p:nvSpPr>
        <p:spPr>
          <a:xfrm rot="19331932">
            <a:off x="6750902" y="3002125"/>
            <a:ext cx="772210" cy="246221"/>
          </a:xfrm>
          <a:prstGeom prst="rect">
            <a:avLst/>
          </a:prstGeom>
          <a:noFill/>
        </p:spPr>
        <p:txBody>
          <a:bodyPr wrap="square" rtlCol="0">
            <a:spAutoFit/>
          </a:bodyPr>
          <a:lstStyle/>
          <a:p>
            <a:r>
              <a:rPr kumimoji="1" lang="en-US" altLang="zh-CN" sz="1000" dirty="0" smtClean="0">
                <a:solidFill>
                  <a:srgbClr val="9BBB59"/>
                </a:solidFill>
                <a:latin typeface="微软雅黑"/>
                <a:ea typeface="微软雅黑"/>
                <a:cs typeface="微软雅黑"/>
              </a:rPr>
              <a:t>Shell</a:t>
            </a:r>
            <a:r>
              <a:rPr kumimoji="1" lang="zh-CN" altLang="en-US" sz="1000" dirty="0" smtClean="0">
                <a:solidFill>
                  <a:srgbClr val="9BBB59"/>
                </a:solidFill>
                <a:latin typeface="微软雅黑"/>
                <a:ea typeface="微软雅黑"/>
                <a:cs typeface="微软雅黑"/>
              </a:rPr>
              <a:t>调度</a:t>
            </a:r>
          </a:p>
        </p:txBody>
      </p:sp>
    </p:spTree>
    <p:extLst>
      <p:ext uri="{BB962C8B-B14F-4D97-AF65-F5344CB8AC3E}">
        <p14:creationId xmlns:p14="http://schemas.microsoft.com/office/powerpoint/2010/main" val="97128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checkerboard(across)">
                                      <p:cBhvr>
                                        <p:cTn id="7" dur="500"/>
                                        <p:tgtEl>
                                          <p:spTgt spid="20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3"/>
                                        </p:tgtEl>
                                        <p:attrNameLst>
                                          <p:attrName>style.visibility</p:attrName>
                                        </p:attrNameLst>
                                      </p:cBhvr>
                                      <p:to>
                                        <p:strVal val="visible"/>
                                      </p:to>
                                    </p:set>
                                    <p:animEffect transition="in" filter="checkerboard(across)">
                                      <p:cBhvr>
                                        <p:cTn id="10" dur="500"/>
                                        <p:tgtEl>
                                          <p:spTgt spid="2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8"/>
                                        </p:tgtEl>
                                        <p:attrNameLst>
                                          <p:attrName>style.visibility</p:attrName>
                                        </p:attrNameLst>
                                      </p:cBhvr>
                                      <p:to>
                                        <p:strVal val="visible"/>
                                      </p:to>
                                    </p:set>
                                    <p:animEffect transition="in" filter="checkerboard(across)">
                                      <p:cBhvr>
                                        <p:cTn id="13" dur="500"/>
                                        <p:tgtEl>
                                          <p:spTgt spid="228"/>
                                        </p:tgtEl>
                                      </p:cBhvr>
                                    </p:animEffect>
                                  </p:childTnLst>
                                </p:cTn>
                              </p:par>
                              <p:par>
                                <p:cTn id="14" presetID="5" presetClass="entr" presetSubtype="10" fill="hold" nodeType="withEffect">
                                  <p:stCondLst>
                                    <p:cond delay="0"/>
                                  </p:stCondLst>
                                  <p:childTnLst>
                                    <p:set>
                                      <p:cBhvr>
                                        <p:cTn id="15" dur="1" fill="hold">
                                          <p:stCondLst>
                                            <p:cond delay="0"/>
                                          </p:stCondLst>
                                        </p:cTn>
                                        <p:tgtEl>
                                          <p:spTgt spid="222"/>
                                        </p:tgtEl>
                                        <p:attrNameLst>
                                          <p:attrName>style.visibility</p:attrName>
                                        </p:attrNameLst>
                                      </p:cBhvr>
                                      <p:to>
                                        <p:strVal val="visible"/>
                                      </p:to>
                                    </p:set>
                                    <p:animEffect transition="in" filter="checkerboard(across)">
                                      <p:cBhvr>
                                        <p:cTn id="16" dur="500"/>
                                        <p:tgtEl>
                                          <p:spTgt spid="222"/>
                                        </p:tgtEl>
                                      </p:cBhvr>
                                    </p:animEffect>
                                  </p:childTnLst>
                                </p:cTn>
                              </p:par>
                              <p:par>
                                <p:cTn id="17" presetID="5" presetClass="entr" presetSubtype="10" fill="hold" nodeType="withEffect">
                                  <p:stCondLst>
                                    <p:cond delay="0"/>
                                  </p:stCondLst>
                                  <p:childTnLst>
                                    <p:set>
                                      <p:cBhvr>
                                        <p:cTn id="18" dur="1" fill="hold">
                                          <p:stCondLst>
                                            <p:cond delay="0"/>
                                          </p:stCondLst>
                                        </p:cTn>
                                        <p:tgtEl>
                                          <p:spTgt spid="216"/>
                                        </p:tgtEl>
                                        <p:attrNameLst>
                                          <p:attrName>style.visibility</p:attrName>
                                        </p:attrNameLst>
                                      </p:cBhvr>
                                      <p:to>
                                        <p:strVal val="visible"/>
                                      </p:to>
                                    </p:set>
                                    <p:animEffect transition="in" filter="checkerboard(across)">
                                      <p:cBhvr>
                                        <p:cTn id="19" dur="500"/>
                                        <p:tgtEl>
                                          <p:spTgt spid="216"/>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15"/>
                                        </p:tgtEl>
                                        <p:attrNameLst>
                                          <p:attrName>style.visibility</p:attrName>
                                        </p:attrNameLst>
                                      </p:cBhvr>
                                      <p:to>
                                        <p:strVal val="visible"/>
                                      </p:to>
                                    </p:set>
                                    <p:animEffect transition="in" filter="checkerboard(across)">
                                      <p:cBhvr>
                                        <p:cTn id="22" dur="500"/>
                                        <p:tgtEl>
                                          <p:spTgt spid="21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29"/>
                                        </p:tgtEl>
                                        <p:attrNameLst>
                                          <p:attrName>style.visibility</p:attrName>
                                        </p:attrNameLst>
                                      </p:cBhvr>
                                      <p:to>
                                        <p:strVal val="visible"/>
                                      </p:to>
                                    </p:set>
                                    <p:animEffect transition="in" filter="checkerboard(across)">
                                      <p:cBhvr>
                                        <p:cTn id="27" dur="500"/>
                                        <p:tgtEl>
                                          <p:spTgt spid="12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96"/>
                                        </p:tgtEl>
                                        <p:attrNameLst>
                                          <p:attrName>style.visibility</p:attrName>
                                        </p:attrNameLst>
                                      </p:cBhvr>
                                      <p:to>
                                        <p:strVal val="visible"/>
                                      </p:to>
                                    </p:set>
                                    <p:animEffect transition="in" filter="checkerboard(across)">
                                      <p:cBhvr>
                                        <p:cTn id="30" dur="500"/>
                                        <p:tgtEl>
                                          <p:spTgt spid="196"/>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97"/>
                                        </p:tgtEl>
                                        <p:attrNameLst>
                                          <p:attrName>style.visibility</p:attrName>
                                        </p:attrNameLst>
                                      </p:cBhvr>
                                      <p:to>
                                        <p:strVal val="visible"/>
                                      </p:to>
                                    </p:set>
                                    <p:animEffect transition="in" filter="checkerboard(across)">
                                      <p:cBhvr>
                                        <p:cTn id="33" dur="500"/>
                                        <p:tgtEl>
                                          <p:spTgt spid="197"/>
                                        </p:tgtEl>
                                      </p:cBhvr>
                                    </p:animEffect>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30"/>
                                        </p:tgtEl>
                                        <p:attrNameLst>
                                          <p:attrName>style.visibility</p:attrName>
                                        </p:attrNameLst>
                                      </p:cBhvr>
                                      <p:to>
                                        <p:strVal val="visible"/>
                                      </p:to>
                                    </p:set>
                                    <p:animEffect transition="in" filter="checkerboard(across)">
                                      <p:cBhvr>
                                        <p:cTn id="38" dur="500"/>
                                        <p:tgtEl>
                                          <p:spTgt spid="130"/>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200"/>
                                        </p:tgtEl>
                                        <p:attrNameLst>
                                          <p:attrName>style.visibility</p:attrName>
                                        </p:attrNameLst>
                                      </p:cBhvr>
                                      <p:to>
                                        <p:strVal val="visible"/>
                                      </p:to>
                                    </p:set>
                                    <p:animEffect transition="in" filter="checkerboard(across)">
                                      <p:cBhvr>
                                        <p:cTn id="41" dur="500"/>
                                        <p:tgtEl>
                                          <p:spTgt spid="200"/>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01"/>
                                        </p:tgtEl>
                                        <p:attrNameLst>
                                          <p:attrName>style.visibility</p:attrName>
                                        </p:attrNameLst>
                                      </p:cBhvr>
                                      <p:to>
                                        <p:strVal val="visible"/>
                                      </p:to>
                                    </p:set>
                                    <p:animEffect transition="in" filter="checkerboard(across)">
                                      <p:cBhvr>
                                        <p:cTn id="44" dur="500"/>
                                        <p:tgtEl>
                                          <p:spTgt spid="201"/>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nodeType="click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checkerboard(across)">
                                      <p:cBhvr>
                                        <p:cTn id="49" dur="500"/>
                                        <p:tgtEl>
                                          <p:spTgt spid="133"/>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checkerboard(across)">
                                      <p:cBhvr>
                                        <p:cTn id="54" dur="500"/>
                                        <p:tgtEl>
                                          <p:spTgt spid="137"/>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checkerboard(across)">
                                      <p:cBhvr>
                                        <p:cTn id="57" dur="500"/>
                                        <p:tgtEl>
                                          <p:spTgt spid="20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202"/>
                                        </p:tgtEl>
                                        <p:attrNameLst>
                                          <p:attrName>style.visibility</p:attrName>
                                        </p:attrNameLst>
                                      </p:cBhvr>
                                      <p:to>
                                        <p:strVal val="visible"/>
                                      </p:to>
                                    </p:set>
                                    <p:animEffect transition="in" filter="checkerboard(across)">
                                      <p:cBhvr>
                                        <p:cTn id="60" dur="500"/>
                                        <p:tgtEl>
                                          <p:spTgt spid="202"/>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nodeType="click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checkerboard(across)">
                                      <p:cBhvr>
                                        <p:cTn id="65" dur="500"/>
                                        <p:tgtEl>
                                          <p:spTgt spid="132"/>
                                        </p:tgtEl>
                                      </p:cBhvr>
                                    </p:animEffect>
                                  </p:childTnLst>
                                </p:cTn>
                              </p:par>
                              <p:par>
                                <p:cTn id="66" presetID="5" presetClass="entr" presetSubtype="10" fill="hold" grpId="0" nodeType="withEffect">
                                  <p:stCondLst>
                                    <p:cond delay="0"/>
                                  </p:stCondLst>
                                  <p:childTnLst>
                                    <p:set>
                                      <p:cBhvr>
                                        <p:cTn id="67" dur="1" fill="hold">
                                          <p:stCondLst>
                                            <p:cond delay="0"/>
                                          </p:stCondLst>
                                        </p:cTn>
                                        <p:tgtEl>
                                          <p:spTgt spid="198"/>
                                        </p:tgtEl>
                                        <p:attrNameLst>
                                          <p:attrName>style.visibility</p:attrName>
                                        </p:attrNameLst>
                                      </p:cBhvr>
                                      <p:to>
                                        <p:strVal val="visible"/>
                                      </p:to>
                                    </p:set>
                                    <p:animEffect transition="in" filter="checkerboard(across)">
                                      <p:cBhvr>
                                        <p:cTn id="68" dur="500"/>
                                        <p:tgtEl>
                                          <p:spTgt spid="198"/>
                                        </p:tgtEl>
                                      </p:cBhvr>
                                    </p:animEffect>
                                  </p:childTnLst>
                                </p:cTn>
                              </p:par>
                              <p:par>
                                <p:cTn id="69" presetID="5" presetClass="entr" presetSubtype="10" fill="hold" grpId="0" nodeType="withEffect">
                                  <p:stCondLst>
                                    <p:cond delay="0"/>
                                  </p:stCondLst>
                                  <p:childTnLst>
                                    <p:set>
                                      <p:cBhvr>
                                        <p:cTn id="70" dur="1" fill="hold">
                                          <p:stCondLst>
                                            <p:cond delay="0"/>
                                          </p:stCondLst>
                                        </p:cTn>
                                        <p:tgtEl>
                                          <p:spTgt spid="199"/>
                                        </p:tgtEl>
                                        <p:attrNameLst>
                                          <p:attrName>style.visibility</p:attrName>
                                        </p:attrNameLst>
                                      </p:cBhvr>
                                      <p:to>
                                        <p:strVal val="visible"/>
                                      </p:to>
                                    </p:set>
                                    <p:animEffect transition="in" filter="checkerboard(across)">
                                      <p:cBhvr>
                                        <p:cTn id="71" dur="500"/>
                                        <p:tgtEl>
                                          <p:spTgt spid="199"/>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nodeType="clickEffect">
                                  <p:stCondLst>
                                    <p:cond delay="0"/>
                                  </p:stCondLst>
                                  <p:childTnLst>
                                    <p:set>
                                      <p:cBhvr>
                                        <p:cTn id="75" dur="1" fill="hold">
                                          <p:stCondLst>
                                            <p:cond delay="0"/>
                                          </p:stCondLst>
                                        </p:cTn>
                                        <p:tgtEl>
                                          <p:spTgt spid="131"/>
                                        </p:tgtEl>
                                        <p:attrNameLst>
                                          <p:attrName>style.visibility</p:attrName>
                                        </p:attrNameLst>
                                      </p:cBhvr>
                                      <p:to>
                                        <p:strVal val="visible"/>
                                      </p:to>
                                    </p:set>
                                    <p:animEffect transition="in" filter="checkerboard(across)">
                                      <p:cBhvr>
                                        <p:cTn id="76" dur="500"/>
                                        <p:tgtEl>
                                          <p:spTgt spid="131"/>
                                        </p:tgtEl>
                                      </p:cBhvr>
                                    </p:animEffect>
                                  </p:childTnLst>
                                </p:cTn>
                              </p:par>
                              <p:par>
                                <p:cTn id="77" presetID="5" presetClass="entr" presetSubtype="10" fill="hold" grpId="0" nodeType="withEffect">
                                  <p:stCondLst>
                                    <p:cond delay="0"/>
                                  </p:stCondLst>
                                  <p:childTnLst>
                                    <p:set>
                                      <p:cBhvr>
                                        <p:cTn id="78" dur="1" fill="hold">
                                          <p:stCondLst>
                                            <p:cond delay="0"/>
                                          </p:stCondLst>
                                        </p:cTn>
                                        <p:tgtEl>
                                          <p:spTgt spid="194"/>
                                        </p:tgtEl>
                                        <p:attrNameLst>
                                          <p:attrName>style.visibility</p:attrName>
                                        </p:attrNameLst>
                                      </p:cBhvr>
                                      <p:to>
                                        <p:strVal val="visible"/>
                                      </p:to>
                                    </p:set>
                                    <p:animEffect transition="in" filter="checkerboard(across)">
                                      <p:cBhvr>
                                        <p:cTn id="79" dur="500"/>
                                        <p:tgtEl>
                                          <p:spTgt spid="194"/>
                                        </p:tgtEl>
                                      </p:cBhvr>
                                    </p:animEffect>
                                  </p:childTnLst>
                                </p:cTn>
                              </p:par>
                              <p:par>
                                <p:cTn id="80" presetID="5" presetClass="entr" presetSubtype="10" fill="hold" grpId="0" nodeType="withEffect">
                                  <p:stCondLst>
                                    <p:cond delay="0"/>
                                  </p:stCondLst>
                                  <p:childTnLst>
                                    <p:set>
                                      <p:cBhvr>
                                        <p:cTn id="81" dur="1" fill="hold">
                                          <p:stCondLst>
                                            <p:cond delay="0"/>
                                          </p:stCondLst>
                                        </p:cTn>
                                        <p:tgtEl>
                                          <p:spTgt spid="193"/>
                                        </p:tgtEl>
                                        <p:attrNameLst>
                                          <p:attrName>style.visibility</p:attrName>
                                        </p:attrNameLst>
                                      </p:cBhvr>
                                      <p:to>
                                        <p:strVal val="visible"/>
                                      </p:to>
                                    </p:set>
                                    <p:animEffect transition="in" filter="checkerboard(across)">
                                      <p:cBhvr>
                                        <p:cTn id="82" dur="500"/>
                                        <p:tgtEl>
                                          <p:spTgt spid="193"/>
                                        </p:tgtEl>
                                      </p:cBhvr>
                                    </p:animEffect>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nodeType="clickEffect">
                                  <p:stCondLst>
                                    <p:cond delay="0"/>
                                  </p:stCondLst>
                                  <p:childTnLst>
                                    <p:set>
                                      <p:cBhvr>
                                        <p:cTn id="86" dur="1" fill="hold">
                                          <p:stCondLst>
                                            <p:cond delay="0"/>
                                          </p:stCondLst>
                                        </p:cTn>
                                        <p:tgtEl>
                                          <p:spTgt spid="74"/>
                                        </p:tgtEl>
                                        <p:attrNameLst>
                                          <p:attrName>style.visibility</p:attrName>
                                        </p:attrNameLst>
                                      </p:cBhvr>
                                      <p:to>
                                        <p:strVal val="visible"/>
                                      </p:to>
                                    </p:set>
                                    <p:animEffect transition="in" filter="checkerboard(across)">
                                      <p:cBhvr>
                                        <p:cTn id="87" dur="500"/>
                                        <p:tgtEl>
                                          <p:spTgt spid="74"/>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211"/>
                                        </p:tgtEl>
                                        <p:attrNameLst>
                                          <p:attrName>style.visibility</p:attrName>
                                        </p:attrNameLst>
                                      </p:cBhvr>
                                      <p:to>
                                        <p:strVal val="visible"/>
                                      </p:to>
                                    </p:set>
                                    <p:animEffect transition="in" filter="checkerboard(across)">
                                      <p:cBhvr>
                                        <p:cTn id="90" dur="500"/>
                                        <p:tgtEl>
                                          <p:spTgt spid="211"/>
                                        </p:tgtEl>
                                      </p:cBhvr>
                                    </p:animEffect>
                                  </p:childTnLst>
                                </p:cTn>
                              </p:par>
                            </p:childTnLst>
                          </p:cTn>
                        </p:par>
                      </p:childTnLst>
                    </p:cTn>
                  </p:par>
                  <p:par>
                    <p:cTn id="91" fill="hold">
                      <p:stCondLst>
                        <p:cond delay="indefinite"/>
                      </p:stCondLst>
                      <p:childTnLst>
                        <p:par>
                          <p:cTn id="92" fill="hold">
                            <p:stCondLst>
                              <p:cond delay="0"/>
                            </p:stCondLst>
                            <p:childTnLst>
                              <p:par>
                                <p:cTn id="93" presetID="5" presetClass="entr" presetSubtype="10" fill="hold" nodeType="clickEffect">
                                  <p:stCondLst>
                                    <p:cond delay="0"/>
                                  </p:stCondLst>
                                  <p:childTnLst>
                                    <p:set>
                                      <p:cBhvr>
                                        <p:cTn id="94" dur="1" fill="hold">
                                          <p:stCondLst>
                                            <p:cond delay="0"/>
                                          </p:stCondLst>
                                        </p:cTn>
                                        <p:tgtEl>
                                          <p:spTgt spid="139"/>
                                        </p:tgtEl>
                                        <p:attrNameLst>
                                          <p:attrName>style.visibility</p:attrName>
                                        </p:attrNameLst>
                                      </p:cBhvr>
                                      <p:to>
                                        <p:strVal val="visible"/>
                                      </p:to>
                                    </p:set>
                                    <p:animEffect transition="in" filter="checkerboard(across)">
                                      <p:cBhvr>
                                        <p:cTn id="95" dur="500"/>
                                        <p:tgtEl>
                                          <p:spTgt spid="139"/>
                                        </p:tgtEl>
                                      </p:cBhvr>
                                    </p:animEffect>
                                  </p:childTnLst>
                                </p:cTn>
                              </p:par>
                              <p:par>
                                <p:cTn id="96" presetID="5" presetClass="entr" presetSubtype="10" fill="hold" grpId="0" nodeType="withEffect">
                                  <p:stCondLst>
                                    <p:cond delay="0"/>
                                  </p:stCondLst>
                                  <p:childTnLst>
                                    <p:set>
                                      <p:cBhvr>
                                        <p:cTn id="97" dur="1" fill="hold">
                                          <p:stCondLst>
                                            <p:cond delay="0"/>
                                          </p:stCondLst>
                                        </p:cTn>
                                        <p:tgtEl>
                                          <p:spTgt spid="190"/>
                                        </p:tgtEl>
                                        <p:attrNameLst>
                                          <p:attrName>style.visibility</p:attrName>
                                        </p:attrNameLst>
                                      </p:cBhvr>
                                      <p:to>
                                        <p:strVal val="visible"/>
                                      </p:to>
                                    </p:set>
                                    <p:animEffect transition="in" filter="checkerboard(across)">
                                      <p:cBhvr>
                                        <p:cTn id="98" dur="500"/>
                                        <p:tgtEl>
                                          <p:spTgt spid="190"/>
                                        </p:tgtEl>
                                      </p:cBhvr>
                                    </p:animEffect>
                                  </p:childTnLst>
                                </p:cTn>
                              </p:par>
                              <p:par>
                                <p:cTn id="99" presetID="5" presetClass="entr" presetSubtype="10" fill="hold" grpId="0" nodeType="withEffect">
                                  <p:stCondLst>
                                    <p:cond delay="0"/>
                                  </p:stCondLst>
                                  <p:childTnLst>
                                    <p:set>
                                      <p:cBhvr>
                                        <p:cTn id="100" dur="1" fill="hold">
                                          <p:stCondLst>
                                            <p:cond delay="0"/>
                                          </p:stCondLst>
                                        </p:cTn>
                                        <p:tgtEl>
                                          <p:spTgt spid="191"/>
                                        </p:tgtEl>
                                        <p:attrNameLst>
                                          <p:attrName>style.visibility</p:attrName>
                                        </p:attrNameLst>
                                      </p:cBhvr>
                                      <p:to>
                                        <p:strVal val="visible"/>
                                      </p:to>
                                    </p:set>
                                    <p:animEffect transition="in" filter="checkerboard(across)">
                                      <p:cBhvr>
                                        <p:cTn id="101" dur="500"/>
                                        <p:tgtEl>
                                          <p:spTgt spid="191"/>
                                        </p:tgtEl>
                                      </p:cBhvr>
                                    </p:animEffect>
                                  </p:childTnLst>
                                </p:cTn>
                              </p:par>
                            </p:childTnLst>
                          </p:cTn>
                        </p:par>
                      </p:childTnLst>
                    </p:cTn>
                  </p:par>
                  <p:par>
                    <p:cTn id="102" fill="hold">
                      <p:stCondLst>
                        <p:cond delay="indefinite"/>
                      </p:stCondLst>
                      <p:childTnLst>
                        <p:par>
                          <p:cTn id="103" fill="hold">
                            <p:stCondLst>
                              <p:cond delay="0"/>
                            </p:stCondLst>
                            <p:childTnLst>
                              <p:par>
                                <p:cTn id="104" presetID="5" presetClass="entr" presetSubtype="10" fill="hold" nodeType="clickEffect">
                                  <p:stCondLst>
                                    <p:cond delay="0"/>
                                  </p:stCondLst>
                                  <p:childTnLst>
                                    <p:set>
                                      <p:cBhvr>
                                        <p:cTn id="105" dur="1" fill="hold">
                                          <p:stCondLst>
                                            <p:cond delay="0"/>
                                          </p:stCondLst>
                                        </p:cTn>
                                        <p:tgtEl>
                                          <p:spTgt spid="164"/>
                                        </p:tgtEl>
                                        <p:attrNameLst>
                                          <p:attrName>style.visibility</p:attrName>
                                        </p:attrNameLst>
                                      </p:cBhvr>
                                      <p:to>
                                        <p:strVal val="visible"/>
                                      </p:to>
                                    </p:set>
                                    <p:animEffect transition="in" filter="checkerboard(across)">
                                      <p:cBhvr>
                                        <p:cTn id="106" dur="500"/>
                                        <p:tgtEl>
                                          <p:spTgt spid="164"/>
                                        </p:tgtEl>
                                      </p:cBhvr>
                                    </p:animEffect>
                                  </p:childTnLst>
                                </p:cTn>
                              </p:par>
                              <p:par>
                                <p:cTn id="107" presetID="5" presetClass="entr" presetSubtype="10" fill="hold" nodeType="withEffect">
                                  <p:stCondLst>
                                    <p:cond delay="0"/>
                                  </p:stCondLst>
                                  <p:childTnLst>
                                    <p:set>
                                      <p:cBhvr>
                                        <p:cTn id="108" dur="1" fill="hold">
                                          <p:stCondLst>
                                            <p:cond delay="0"/>
                                          </p:stCondLst>
                                        </p:cTn>
                                        <p:tgtEl>
                                          <p:spTgt spid="149"/>
                                        </p:tgtEl>
                                        <p:attrNameLst>
                                          <p:attrName>style.visibility</p:attrName>
                                        </p:attrNameLst>
                                      </p:cBhvr>
                                      <p:to>
                                        <p:strVal val="visible"/>
                                      </p:to>
                                    </p:set>
                                    <p:animEffect transition="in" filter="checkerboard(across)">
                                      <p:cBhvr>
                                        <p:cTn id="109" dur="500"/>
                                        <p:tgtEl>
                                          <p:spTgt spid="149"/>
                                        </p:tgtEl>
                                      </p:cBhvr>
                                    </p:animEffect>
                                  </p:childTnLst>
                                </p:cTn>
                              </p:par>
                              <p:par>
                                <p:cTn id="110" presetID="5" presetClass="entr" presetSubtype="10" fill="hold" grpId="0" nodeType="withEffect">
                                  <p:stCondLst>
                                    <p:cond delay="0"/>
                                  </p:stCondLst>
                                  <p:childTnLst>
                                    <p:set>
                                      <p:cBhvr>
                                        <p:cTn id="111" dur="1" fill="hold">
                                          <p:stCondLst>
                                            <p:cond delay="0"/>
                                          </p:stCondLst>
                                        </p:cTn>
                                        <p:tgtEl>
                                          <p:spTgt spid="181"/>
                                        </p:tgtEl>
                                        <p:attrNameLst>
                                          <p:attrName>style.visibility</p:attrName>
                                        </p:attrNameLst>
                                      </p:cBhvr>
                                      <p:to>
                                        <p:strVal val="visible"/>
                                      </p:to>
                                    </p:set>
                                    <p:animEffect transition="in" filter="checkerboard(across)">
                                      <p:cBhvr>
                                        <p:cTn id="112" dur="500"/>
                                        <p:tgtEl>
                                          <p:spTgt spid="181"/>
                                        </p:tgtEl>
                                      </p:cBhvr>
                                    </p:animEffect>
                                  </p:childTnLst>
                                </p:cTn>
                              </p:par>
                              <p:par>
                                <p:cTn id="113" presetID="5" presetClass="entr" presetSubtype="10" fill="hold" grpId="0" nodeType="withEffect">
                                  <p:stCondLst>
                                    <p:cond delay="0"/>
                                  </p:stCondLst>
                                  <p:childTnLst>
                                    <p:set>
                                      <p:cBhvr>
                                        <p:cTn id="114" dur="1" fill="hold">
                                          <p:stCondLst>
                                            <p:cond delay="0"/>
                                          </p:stCondLst>
                                        </p:cTn>
                                        <p:tgtEl>
                                          <p:spTgt spid="182"/>
                                        </p:tgtEl>
                                        <p:attrNameLst>
                                          <p:attrName>style.visibility</p:attrName>
                                        </p:attrNameLst>
                                      </p:cBhvr>
                                      <p:to>
                                        <p:strVal val="visible"/>
                                      </p:to>
                                    </p:set>
                                    <p:animEffect transition="in" filter="checkerboard(across)">
                                      <p:cBhvr>
                                        <p:cTn id="115" dur="500"/>
                                        <p:tgtEl>
                                          <p:spTgt spid="182"/>
                                        </p:tgtEl>
                                      </p:cBhvr>
                                    </p:animEffect>
                                  </p:childTnLst>
                                </p:cTn>
                              </p:par>
                            </p:childTnLst>
                          </p:cTn>
                        </p:par>
                      </p:childTnLst>
                    </p:cTn>
                  </p:par>
                  <p:par>
                    <p:cTn id="116" fill="hold">
                      <p:stCondLst>
                        <p:cond delay="indefinite"/>
                      </p:stCondLst>
                      <p:childTnLst>
                        <p:par>
                          <p:cTn id="117" fill="hold">
                            <p:stCondLst>
                              <p:cond delay="0"/>
                            </p:stCondLst>
                            <p:childTnLst>
                              <p:par>
                                <p:cTn id="118" presetID="5" presetClass="entr" presetSubtype="10" fill="hold" nodeType="clickEffect">
                                  <p:stCondLst>
                                    <p:cond delay="0"/>
                                  </p:stCondLst>
                                  <p:childTnLst>
                                    <p:set>
                                      <p:cBhvr>
                                        <p:cTn id="119" dur="1" fill="hold">
                                          <p:stCondLst>
                                            <p:cond delay="0"/>
                                          </p:stCondLst>
                                        </p:cTn>
                                        <p:tgtEl>
                                          <p:spTgt spid="174"/>
                                        </p:tgtEl>
                                        <p:attrNameLst>
                                          <p:attrName>style.visibility</p:attrName>
                                        </p:attrNameLst>
                                      </p:cBhvr>
                                      <p:to>
                                        <p:strVal val="visible"/>
                                      </p:to>
                                    </p:set>
                                    <p:animEffect transition="in" filter="checkerboard(across)">
                                      <p:cBhvr>
                                        <p:cTn id="120" dur="500"/>
                                        <p:tgtEl>
                                          <p:spTgt spid="174"/>
                                        </p:tgtEl>
                                      </p:cBhvr>
                                    </p:animEffect>
                                  </p:childTnLst>
                                </p:cTn>
                              </p:par>
                              <p:par>
                                <p:cTn id="121" presetID="5" presetClass="entr" presetSubtype="10" fill="hold" nodeType="withEffect">
                                  <p:stCondLst>
                                    <p:cond delay="0"/>
                                  </p:stCondLst>
                                  <p:childTnLst>
                                    <p:set>
                                      <p:cBhvr>
                                        <p:cTn id="122" dur="1" fill="hold">
                                          <p:stCondLst>
                                            <p:cond delay="0"/>
                                          </p:stCondLst>
                                        </p:cTn>
                                        <p:tgtEl>
                                          <p:spTgt spid="175"/>
                                        </p:tgtEl>
                                        <p:attrNameLst>
                                          <p:attrName>style.visibility</p:attrName>
                                        </p:attrNameLst>
                                      </p:cBhvr>
                                      <p:to>
                                        <p:strVal val="visible"/>
                                      </p:to>
                                    </p:set>
                                    <p:animEffect transition="in" filter="checkerboard(across)">
                                      <p:cBhvr>
                                        <p:cTn id="123" dur="500"/>
                                        <p:tgtEl>
                                          <p:spTgt spid="175"/>
                                        </p:tgtEl>
                                      </p:cBhvr>
                                    </p:animEffect>
                                  </p:childTnLst>
                                </p:cTn>
                              </p:par>
                            </p:childTnLst>
                          </p:cTn>
                        </p:par>
                      </p:childTnLst>
                    </p:cTn>
                  </p:par>
                  <p:par>
                    <p:cTn id="124" fill="hold">
                      <p:stCondLst>
                        <p:cond delay="indefinite"/>
                      </p:stCondLst>
                      <p:childTnLst>
                        <p:par>
                          <p:cTn id="125" fill="hold">
                            <p:stCondLst>
                              <p:cond delay="0"/>
                            </p:stCondLst>
                            <p:childTnLst>
                              <p:par>
                                <p:cTn id="126" presetID="5" presetClass="entr" presetSubtype="10" fill="hold" nodeType="clickEffect">
                                  <p:stCondLst>
                                    <p:cond delay="0"/>
                                  </p:stCondLst>
                                  <p:childTnLst>
                                    <p:set>
                                      <p:cBhvr>
                                        <p:cTn id="127" dur="1" fill="hold">
                                          <p:stCondLst>
                                            <p:cond delay="0"/>
                                          </p:stCondLst>
                                        </p:cTn>
                                        <p:tgtEl>
                                          <p:spTgt spid="176"/>
                                        </p:tgtEl>
                                        <p:attrNameLst>
                                          <p:attrName>style.visibility</p:attrName>
                                        </p:attrNameLst>
                                      </p:cBhvr>
                                      <p:to>
                                        <p:strVal val="visible"/>
                                      </p:to>
                                    </p:set>
                                    <p:animEffect transition="in" filter="checkerboard(across)">
                                      <p:cBhvr>
                                        <p:cTn id="128" dur="500"/>
                                        <p:tgtEl>
                                          <p:spTgt spid="176"/>
                                        </p:tgtEl>
                                      </p:cBhvr>
                                    </p:animEffect>
                                  </p:childTnLst>
                                </p:cTn>
                              </p:par>
                              <p:par>
                                <p:cTn id="129" presetID="5" presetClass="entr" presetSubtype="10" fill="hold" nodeType="withEffect">
                                  <p:stCondLst>
                                    <p:cond delay="0"/>
                                  </p:stCondLst>
                                  <p:childTnLst>
                                    <p:set>
                                      <p:cBhvr>
                                        <p:cTn id="130" dur="1" fill="hold">
                                          <p:stCondLst>
                                            <p:cond delay="0"/>
                                          </p:stCondLst>
                                        </p:cTn>
                                        <p:tgtEl>
                                          <p:spTgt spid="177"/>
                                        </p:tgtEl>
                                        <p:attrNameLst>
                                          <p:attrName>style.visibility</p:attrName>
                                        </p:attrNameLst>
                                      </p:cBhvr>
                                      <p:to>
                                        <p:strVal val="visible"/>
                                      </p:to>
                                    </p:set>
                                    <p:animEffect transition="in" filter="checkerboard(across)">
                                      <p:cBhvr>
                                        <p:cTn id="131" dur="500"/>
                                        <p:tgtEl>
                                          <p:spTgt spid="177"/>
                                        </p:tgtEl>
                                      </p:cBhvr>
                                    </p:animEffect>
                                  </p:childTnLst>
                                </p:cTn>
                              </p:par>
                              <p:par>
                                <p:cTn id="132" presetID="5" presetClass="entr" presetSubtype="10" fill="hold" grpId="0" nodeType="withEffect">
                                  <p:stCondLst>
                                    <p:cond delay="0"/>
                                  </p:stCondLst>
                                  <p:childTnLst>
                                    <p:set>
                                      <p:cBhvr>
                                        <p:cTn id="133" dur="1" fill="hold">
                                          <p:stCondLst>
                                            <p:cond delay="0"/>
                                          </p:stCondLst>
                                        </p:cTn>
                                        <p:tgtEl>
                                          <p:spTgt spid="204"/>
                                        </p:tgtEl>
                                        <p:attrNameLst>
                                          <p:attrName>style.visibility</p:attrName>
                                        </p:attrNameLst>
                                      </p:cBhvr>
                                      <p:to>
                                        <p:strVal val="visible"/>
                                      </p:to>
                                    </p:set>
                                    <p:animEffect transition="in" filter="checkerboard(across)">
                                      <p:cBhvr>
                                        <p:cTn id="134" dur="500"/>
                                        <p:tgtEl>
                                          <p:spTgt spid="204"/>
                                        </p:tgtEl>
                                      </p:cBhvr>
                                    </p:animEffect>
                                  </p:childTnLst>
                                </p:cTn>
                              </p:par>
                              <p:par>
                                <p:cTn id="135" presetID="5" presetClass="entr" presetSubtype="10" fill="hold" grpId="0" nodeType="withEffect">
                                  <p:stCondLst>
                                    <p:cond delay="0"/>
                                  </p:stCondLst>
                                  <p:childTnLst>
                                    <p:set>
                                      <p:cBhvr>
                                        <p:cTn id="136" dur="1" fill="hold">
                                          <p:stCondLst>
                                            <p:cond delay="0"/>
                                          </p:stCondLst>
                                        </p:cTn>
                                        <p:tgtEl>
                                          <p:spTgt spid="205"/>
                                        </p:tgtEl>
                                        <p:attrNameLst>
                                          <p:attrName>style.visibility</p:attrName>
                                        </p:attrNameLst>
                                      </p:cBhvr>
                                      <p:to>
                                        <p:strVal val="visible"/>
                                      </p:to>
                                    </p:set>
                                    <p:animEffect transition="in" filter="checkerboard(across)">
                                      <p:cBhvr>
                                        <p:cTn id="137" dur="500"/>
                                        <p:tgtEl>
                                          <p:spTgt spid="205"/>
                                        </p:tgtEl>
                                      </p:cBhvr>
                                    </p:animEffect>
                                  </p:childTnLst>
                                </p:cTn>
                              </p:par>
                              <p:par>
                                <p:cTn id="138" presetID="5" presetClass="entr" presetSubtype="10" fill="hold" grpId="0" nodeType="withEffect">
                                  <p:stCondLst>
                                    <p:cond delay="0"/>
                                  </p:stCondLst>
                                  <p:childTnLst>
                                    <p:set>
                                      <p:cBhvr>
                                        <p:cTn id="139" dur="1" fill="hold">
                                          <p:stCondLst>
                                            <p:cond delay="0"/>
                                          </p:stCondLst>
                                        </p:cTn>
                                        <p:tgtEl>
                                          <p:spTgt spid="206"/>
                                        </p:tgtEl>
                                        <p:attrNameLst>
                                          <p:attrName>style.visibility</p:attrName>
                                        </p:attrNameLst>
                                      </p:cBhvr>
                                      <p:to>
                                        <p:strVal val="visible"/>
                                      </p:to>
                                    </p:set>
                                    <p:animEffect transition="in" filter="checkerboard(across)">
                                      <p:cBhvr>
                                        <p:cTn id="140" dur="500"/>
                                        <p:tgtEl>
                                          <p:spTgt spid="206"/>
                                        </p:tgtEl>
                                      </p:cBhvr>
                                    </p:animEffect>
                                  </p:childTnLst>
                                </p:cTn>
                              </p:par>
                              <p:par>
                                <p:cTn id="141" presetID="5" presetClass="entr" presetSubtype="10" fill="hold" grpId="0" nodeType="withEffect">
                                  <p:stCondLst>
                                    <p:cond delay="0"/>
                                  </p:stCondLst>
                                  <p:childTnLst>
                                    <p:set>
                                      <p:cBhvr>
                                        <p:cTn id="142" dur="1" fill="hold">
                                          <p:stCondLst>
                                            <p:cond delay="0"/>
                                          </p:stCondLst>
                                        </p:cTn>
                                        <p:tgtEl>
                                          <p:spTgt spid="207"/>
                                        </p:tgtEl>
                                        <p:attrNameLst>
                                          <p:attrName>style.visibility</p:attrName>
                                        </p:attrNameLst>
                                      </p:cBhvr>
                                      <p:to>
                                        <p:strVal val="visible"/>
                                      </p:to>
                                    </p:set>
                                    <p:animEffect transition="in" filter="checkerboard(across)">
                                      <p:cBhvr>
                                        <p:cTn id="143" dur="500"/>
                                        <p:tgtEl>
                                          <p:spTgt spid="207"/>
                                        </p:tgtEl>
                                      </p:cBhvr>
                                    </p:animEffect>
                                  </p:childTnLst>
                                </p:cTn>
                              </p:par>
                            </p:childTnLst>
                          </p:cTn>
                        </p:par>
                      </p:childTnLst>
                    </p:cTn>
                  </p:par>
                  <p:par>
                    <p:cTn id="144" fill="hold">
                      <p:stCondLst>
                        <p:cond delay="indefinite"/>
                      </p:stCondLst>
                      <p:childTnLst>
                        <p:par>
                          <p:cTn id="145" fill="hold">
                            <p:stCondLst>
                              <p:cond delay="0"/>
                            </p:stCondLst>
                            <p:childTnLst>
                              <p:par>
                                <p:cTn id="146" presetID="5" presetClass="entr" presetSubtype="10" fill="hold" nodeType="clickEffect">
                                  <p:stCondLst>
                                    <p:cond delay="0"/>
                                  </p:stCondLst>
                                  <p:childTnLst>
                                    <p:set>
                                      <p:cBhvr>
                                        <p:cTn id="147" dur="1" fill="hold">
                                          <p:stCondLst>
                                            <p:cond delay="0"/>
                                          </p:stCondLst>
                                        </p:cTn>
                                        <p:tgtEl>
                                          <p:spTgt spid="142"/>
                                        </p:tgtEl>
                                        <p:attrNameLst>
                                          <p:attrName>style.visibility</p:attrName>
                                        </p:attrNameLst>
                                      </p:cBhvr>
                                      <p:to>
                                        <p:strVal val="visible"/>
                                      </p:to>
                                    </p:set>
                                    <p:animEffect transition="in" filter="checkerboard(across)">
                                      <p:cBhvr>
                                        <p:cTn id="148" dur="500"/>
                                        <p:tgtEl>
                                          <p:spTgt spid="142"/>
                                        </p:tgtEl>
                                      </p:cBhvr>
                                    </p:animEffect>
                                  </p:childTnLst>
                                </p:cTn>
                              </p:par>
                              <p:par>
                                <p:cTn id="149" presetID="5" presetClass="entr" presetSubtype="10" fill="hold" grpId="0" nodeType="withEffect">
                                  <p:stCondLst>
                                    <p:cond delay="0"/>
                                  </p:stCondLst>
                                  <p:childTnLst>
                                    <p:set>
                                      <p:cBhvr>
                                        <p:cTn id="150" dur="1" fill="hold">
                                          <p:stCondLst>
                                            <p:cond delay="0"/>
                                          </p:stCondLst>
                                        </p:cTn>
                                        <p:tgtEl>
                                          <p:spTgt spid="180"/>
                                        </p:tgtEl>
                                        <p:attrNameLst>
                                          <p:attrName>style.visibility</p:attrName>
                                        </p:attrNameLst>
                                      </p:cBhvr>
                                      <p:to>
                                        <p:strVal val="visible"/>
                                      </p:to>
                                    </p:set>
                                    <p:animEffect transition="in" filter="checkerboard(across)">
                                      <p:cBhvr>
                                        <p:cTn id="151" dur="500"/>
                                        <p:tgtEl>
                                          <p:spTgt spid="180"/>
                                        </p:tgtEl>
                                      </p:cBhvr>
                                    </p:animEffect>
                                  </p:childTnLst>
                                </p:cTn>
                              </p:par>
                              <p:par>
                                <p:cTn id="152" presetID="5" presetClass="entr" presetSubtype="10" fill="hold" nodeType="withEffect">
                                  <p:stCondLst>
                                    <p:cond delay="0"/>
                                  </p:stCondLst>
                                  <p:childTnLst>
                                    <p:set>
                                      <p:cBhvr>
                                        <p:cTn id="153" dur="1" fill="hold">
                                          <p:stCondLst>
                                            <p:cond delay="0"/>
                                          </p:stCondLst>
                                        </p:cTn>
                                        <p:tgtEl>
                                          <p:spTgt spid="168"/>
                                        </p:tgtEl>
                                        <p:attrNameLst>
                                          <p:attrName>style.visibility</p:attrName>
                                        </p:attrNameLst>
                                      </p:cBhvr>
                                      <p:to>
                                        <p:strVal val="visible"/>
                                      </p:to>
                                    </p:set>
                                    <p:animEffect transition="in" filter="checkerboard(across)">
                                      <p:cBhvr>
                                        <p:cTn id="154" dur="500"/>
                                        <p:tgtEl>
                                          <p:spTgt spid="168"/>
                                        </p:tgtEl>
                                      </p:cBhvr>
                                    </p:animEffect>
                                  </p:childTnLst>
                                </p:cTn>
                              </p:par>
                              <p:par>
                                <p:cTn id="155" presetID="5" presetClass="entr" presetSubtype="10" fill="hold" grpId="0" nodeType="withEffect">
                                  <p:stCondLst>
                                    <p:cond delay="0"/>
                                  </p:stCondLst>
                                  <p:childTnLst>
                                    <p:set>
                                      <p:cBhvr>
                                        <p:cTn id="156" dur="1" fill="hold">
                                          <p:stCondLst>
                                            <p:cond delay="0"/>
                                          </p:stCondLst>
                                        </p:cTn>
                                        <p:tgtEl>
                                          <p:spTgt spid="183"/>
                                        </p:tgtEl>
                                        <p:attrNameLst>
                                          <p:attrName>style.visibility</p:attrName>
                                        </p:attrNameLst>
                                      </p:cBhvr>
                                      <p:to>
                                        <p:strVal val="visible"/>
                                      </p:to>
                                    </p:set>
                                    <p:animEffect transition="in" filter="checkerboard(across)">
                                      <p:cBhvr>
                                        <p:cTn id="157" dur="500"/>
                                        <p:tgtEl>
                                          <p:spTgt spid="183"/>
                                        </p:tgtEl>
                                      </p:cBhvr>
                                    </p:animEffect>
                                  </p:childTnLst>
                                </p:cTn>
                              </p:par>
                            </p:childTnLst>
                          </p:cTn>
                        </p:par>
                      </p:childTnLst>
                    </p:cTn>
                  </p:par>
                  <p:par>
                    <p:cTn id="158" fill="hold">
                      <p:stCondLst>
                        <p:cond delay="indefinite"/>
                      </p:stCondLst>
                      <p:childTnLst>
                        <p:par>
                          <p:cTn id="159" fill="hold">
                            <p:stCondLst>
                              <p:cond delay="0"/>
                            </p:stCondLst>
                            <p:childTnLst>
                              <p:par>
                                <p:cTn id="160" presetID="5" presetClass="entr" presetSubtype="10" fill="hold" nodeType="clickEffect">
                                  <p:stCondLst>
                                    <p:cond delay="0"/>
                                  </p:stCondLst>
                                  <p:childTnLst>
                                    <p:set>
                                      <p:cBhvr>
                                        <p:cTn id="161" dur="1" fill="hold">
                                          <p:stCondLst>
                                            <p:cond delay="0"/>
                                          </p:stCondLst>
                                        </p:cTn>
                                        <p:tgtEl>
                                          <p:spTgt spid="141"/>
                                        </p:tgtEl>
                                        <p:attrNameLst>
                                          <p:attrName>style.visibility</p:attrName>
                                        </p:attrNameLst>
                                      </p:cBhvr>
                                      <p:to>
                                        <p:strVal val="visible"/>
                                      </p:to>
                                    </p:set>
                                    <p:animEffect transition="in" filter="checkerboard(across)">
                                      <p:cBhvr>
                                        <p:cTn id="162" dur="500"/>
                                        <p:tgtEl>
                                          <p:spTgt spid="141"/>
                                        </p:tgtEl>
                                      </p:cBhvr>
                                    </p:animEffect>
                                  </p:childTnLst>
                                </p:cTn>
                              </p:par>
                              <p:par>
                                <p:cTn id="163" presetID="5" presetClass="entr" presetSubtype="10" fill="hold" grpId="0" nodeType="withEffect">
                                  <p:stCondLst>
                                    <p:cond delay="0"/>
                                  </p:stCondLst>
                                  <p:childTnLst>
                                    <p:set>
                                      <p:cBhvr>
                                        <p:cTn id="164" dur="1" fill="hold">
                                          <p:stCondLst>
                                            <p:cond delay="0"/>
                                          </p:stCondLst>
                                        </p:cTn>
                                        <p:tgtEl>
                                          <p:spTgt spid="192"/>
                                        </p:tgtEl>
                                        <p:attrNameLst>
                                          <p:attrName>style.visibility</p:attrName>
                                        </p:attrNameLst>
                                      </p:cBhvr>
                                      <p:to>
                                        <p:strVal val="visible"/>
                                      </p:to>
                                    </p:set>
                                    <p:animEffect transition="in" filter="checkerboard(across)">
                                      <p:cBhvr>
                                        <p:cTn id="165" dur="500"/>
                                        <p:tgtEl>
                                          <p:spTgt spid="192"/>
                                        </p:tgtEl>
                                      </p:cBhvr>
                                    </p:animEffect>
                                  </p:childTnLst>
                                </p:cTn>
                              </p:par>
                              <p:par>
                                <p:cTn id="166" presetID="5" presetClass="entr" presetSubtype="10" fill="hold" grpId="0" nodeType="withEffect">
                                  <p:stCondLst>
                                    <p:cond delay="0"/>
                                  </p:stCondLst>
                                  <p:childTnLst>
                                    <p:set>
                                      <p:cBhvr>
                                        <p:cTn id="167" dur="1" fill="hold">
                                          <p:stCondLst>
                                            <p:cond delay="0"/>
                                          </p:stCondLst>
                                        </p:cTn>
                                        <p:tgtEl>
                                          <p:spTgt spid="195"/>
                                        </p:tgtEl>
                                        <p:attrNameLst>
                                          <p:attrName>style.visibility</p:attrName>
                                        </p:attrNameLst>
                                      </p:cBhvr>
                                      <p:to>
                                        <p:strVal val="visible"/>
                                      </p:to>
                                    </p:set>
                                    <p:animEffect transition="in" filter="checkerboard(across)">
                                      <p:cBhvr>
                                        <p:cTn id="168"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p:bldP spid="181" grpId="0"/>
      <p:bldP spid="182" grpId="0"/>
      <p:bldP spid="183" grpId="0"/>
      <p:bldP spid="190" grpId="0"/>
      <p:bldP spid="191" grpId="0"/>
      <p:bldP spid="192" grpId="0"/>
      <p:bldP spid="193" grpId="0"/>
      <p:bldP spid="194" grpId="0"/>
      <p:bldP spid="195" grpId="0"/>
      <p:bldP spid="196" grpId="0"/>
      <p:bldP spid="197" grpId="0"/>
      <p:bldP spid="198" grpId="0"/>
      <p:bldP spid="199" grpId="0"/>
      <p:bldP spid="200" grpId="0"/>
      <p:bldP spid="201" grpId="0"/>
      <p:bldP spid="202" grpId="0"/>
      <p:bldP spid="203" grpId="0"/>
      <p:bldP spid="204" grpId="0"/>
      <p:bldP spid="205" grpId="0"/>
      <p:bldP spid="206" grpId="0"/>
      <p:bldP spid="207" grpId="0"/>
      <p:bldP spid="211" grpId="0"/>
      <p:bldP spid="213" grpId="0"/>
      <p:bldP spid="215" grpId="0"/>
      <p:bldP spid="2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627" y="291740"/>
            <a:ext cx="8229600" cy="1143000"/>
          </a:xfrm>
        </p:spPr>
        <p:txBody>
          <a:bodyPr/>
          <a:lstStyle/>
          <a:p>
            <a:pPr algn="l"/>
            <a:r>
              <a:rPr lang="zh-CN" altLang="en-US" b="1" dirty="0" smtClean="0">
                <a:latin typeface="微软雅黑"/>
                <a:ea typeface="微软雅黑"/>
                <a:cs typeface="微软雅黑"/>
              </a:rPr>
              <a:t>目录  </a:t>
            </a:r>
            <a:r>
              <a:rPr lang="en-US" altLang="zh-CN" b="1" dirty="0" smtClean="0">
                <a:latin typeface="微软雅黑"/>
                <a:ea typeface="微软雅黑"/>
                <a:cs typeface="微软雅黑"/>
              </a:rPr>
              <a:t>CONTENT</a:t>
            </a:r>
            <a:endParaRPr lang="zh-CN" altLang="en-US" b="1" dirty="0">
              <a:latin typeface="微软雅黑"/>
              <a:ea typeface="微软雅黑"/>
              <a:cs typeface="微软雅黑"/>
            </a:endParaRPr>
          </a:p>
        </p:txBody>
      </p:sp>
      <p:grpSp>
        <p:nvGrpSpPr>
          <p:cNvPr id="6" name="Group 7"/>
          <p:cNvGrpSpPr>
            <a:grpSpLocks/>
          </p:cNvGrpSpPr>
          <p:nvPr/>
        </p:nvGrpSpPr>
        <p:grpSpPr bwMode="auto">
          <a:xfrm>
            <a:off x="1751677" y="2153286"/>
            <a:ext cx="5621999" cy="533400"/>
            <a:chOff x="1305" y="2044"/>
            <a:chExt cx="3159" cy="336"/>
          </a:xfrm>
        </p:grpSpPr>
        <p:sp>
          <p:nvSpPr>
            <p:cNvPr id="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Text Box 11"/>
            <p:cNvSpPr txBox="1">
              <a:spLocks noChangeArrowheads="1"/>
            </p:cNvSpPr>
            <p:nvPr/>
          </p:nvSpPr>
          <p:spPr bwMode="gray">
            <a:xfrm>
              <a:off x="1305" y="204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1</a:t>
              </a:r>
            </a:p>
          </p:txBody>
        </p:sp>
      </p:grpSp>
      <p:grpSp>
        <p:nvGrpSpPr>
          <p:cNvPr id="10" name="Group 12"/>
          <p:cNvGrpSpPr>
            <a:grpSpLocks/>
          </p:cNvGrpSpPr>
          <p:nvPr/>
        </p:nvGrpSpPr>
        <p:grpSpPr bwMode="auto">
          <a:xfrm>
            <a:off x="1650237" y="2969268"/>
            <a:ext cx="5723440" cy="582266"/>
            <a:chOff x="1248" y="2640"/>
            <a:chExt cx="3216" cy="350"/>
          </a:xfrm>
        </p:grpSpPr>
        <p:sp>
          <p:nvSpPr>
            <p:cNvPr id="11"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4" name="Text Box 16"/>
            <p:cNvSpPr txBox="1">
              <a:spLocks noChangeArrowheads="1"/>
            </p:cNvSpPr>
            <p:nvPr/>
          </p:nvSpPr>
          <p:spPr bwMode="gray">
            <a:xfrm>
              <a:off x="1305" y="2654"/>
              <a:ext cx="2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2</a:t>
              </a:r>
            </a:p>
          </p:txBody>
        </p:sp>
      </p:grpSp>
      <p:sp>
        <p:nvSpPr>
          <p:cNvPr id="15" name="Text Box 20"/>
          <p:cNvSpPr txBox="1">
            <a:spLocks noChangeArrowheads="1"/>
          </p:cNvSpPr>
          <p:nvPr/>
        </p:nvSpPr>
        <p:spPr bwMode="gray">
          <a:xfrm>
            <a:off x="2479043" y="2101910"/>
            <a:ext cx="3700544" cy="584776"/>
          </a:xfrm>
          <a:prstGeom prst="rect">
            <a:avLst/>
          </a:prstGeom>
          <a:noFill/>
          <a:ln w="9525" algn="ctr">
            <a:noFill/>
            <a:miter lim="800000"/>
            <a:headEnd/>
            <a:tailEnd/>
          </a:ln>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en-US" sz="3200" dirty="0" smtClean="0">
                <a:effectLst>
                  <a:outerShdw blurRad="38100" dist="38100" dir="2700000" algn="tl">
                    <a:srgbClr val="DDDDDD"/>
                  </a:outerShdw>
                </a:effectLst>
                <a:latin typeface="微软雅黑"/>
                <a:ea typeface="微软雅黑"/>
                <a:cs typeface="微软雅黑"/>
              </a:rPr>
              <a:t>微博平台业务背景</a:t>
            </a:r>
            <a:endParaRPr lang="en-US" altLang="zh-CN" sz="3200" dirty="0">
              <a:effectLst>
                <a:outerShdw blurRad="38100" dist="38100" dir="2700000" algn="tl">
                  <a:srgbClr val="DDDDDD"/>
                </a:outerShdw>
              </a:effectLst>
              <a:latin typeface="微软雅黑"/>
              <a:ea typeface="微软雅黑"/>
              <a:cs typeface="微软雅黑"/>
            </a:endParaRPr>
          </a:p>
        </p:txBody>
      </p:sp>
      <p:grpSp>
        <p:nvGrpSpPr>
          <p:cNvPr id="16" name="Group 12"/>
          <p:cNvGrpSpPr>
            <a:grpSpLocks/>
          </p:cNvGrpSpPr>
          <p:nvPr/>
        </p:nvGrpSpPr>
        <p:grpSpPr bwMode="auto">
          <a:xfrm>
            <a:off x="1608961" y="4680828"/>
            <a:ext cx="5764716" cy="613128"/>
            <a:chOff x="1248" y="2625"/>
            <a:chExt cx="3216" cy="368"/>
          </a:xfrm>
        </p:grpSpPr>
        <p:sp>
          <p:nvSpPr>
            <p:cNvPr id="17"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9" name="Text Box 15"/>
            <p:cNvSpPr txBox="1">
              <a:spLocks noChangeArrowheads="1"/>
            </p:cNvSpPr>
            <p:nvPr/>
          </p:nvSpPr>
          <p:spPr bwMode="gray">
            <a:xfrm>
              <a:off x="1647" y="2625"/>
              <a:ext cx="2504" cy="36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3200" dirty="0" err="1" smtClean="0">
                  <a:effectLst>
                    <a:outerShdw blurRad="38100" dist="38100" dir="2700000" algn="tl">
                      <a:srgbClr val="000000">
                        <a:alpha val="43137"/>
                      </a:srgbClr>
                    </a:outerShdw>
                  </a:effectLst>
                  <a:latin typeface="微软雅黑"/>
                  <a:ea typeface="微软雅黑"/>
                  <a:cs typeface="微软雅黑"/>
                </a:rPr>
                <a:t>Docker</a:t>
              </a:r>
              <a:r>
                <a:rPr lang="zh-CN" altLang="en-US" sz="3200" dirty="0" smtClean="0">
                  <a:effectLst>
                    <a:outerShdw blurRad="38100" dist="38100" dir="2700000" algn="tl">
                      <a:srgbClr val="000000">
                        <a:alpha val="43137"/>
                      </a:srgbClr>
                    </a:outerShdw>
                  </a:effectLst>
                  <a:latin typeface="微软雅黑"/>
                  <a:ea typeface="微软雅黑"/>
                  <a:cs typeface="微软雅黑"/>
                </a:rPr>
                <a:t>在平台的应用</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0" name="Text Box 16"/>
            <p:cNvSpPr txBox="1">
              <a:spLocks noChangeArrowheads="1"/>
            </p:cNvSpPr>
            <p:nvPr/>
          </p:nvSpPr>
          <p:spPr bwMode="gray">
            <a:xfrm>
              <a:off x="1306" y="2654"/>
              <a:ext cx="2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4</a:t>
              </a:r>
            </a:p>
          </p:txBody>
        </p:sp>
      </p:grpSp>
      <p:grpSp>
        <p:nvGrpSpPr>
          <p:cNvPr id="21" name="Group 12"/>
          <p:cNvGrpSpPr>
            <a:grpSpLocks/>
          </p:cNvGrpSpPr>
          <p:nvPr/>
        </p:nvGrpSpPr>
        <p:grpSpPr bwMode="auto">
          <a:xfrm>
            <a:off x="1631606" y="2087142"/>
            <a:ext cx="5742071" cy="2301669"/>
            <a:chOff x="1242" y="1541"/>
            <a:chExt cx="3222" cy="1449"/>
          </a:xfrm>
        </p:grpSpPr>
        <p:sp>
          <p:nvSpPr>
            <p:cNvPr id="2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Rectangle 14"/>
            <p:cNvSpPr>
              <a:spLocks noChangeArrowheads="1"/>
            </p:cNvSpPr>
            <p:nvPr/>
          </p:nvSpPr>
          <p:spPr bwMode="gray">
            <a:xfrm rot="3419336">
              <a:off x="1255" y="1528"/>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24" name="Text Box 15"/>
            <p:cNvSpPr txBox="1">
              <a:spLocks noChangeArrowheads="1"/>
            </p:cNvSpPr>
            <p:nvPr/>
          </p:nvSpPr>
          <p:spPr bwMode="gray">
            <a:xfrm>
              <a:off x="1779" y="2613"/>
              <a:ext cx="2622" cy="368"/>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effectLst>
                    <a:outerShdw blurRad="38100" dist="38100" dir="2700000" algn="tl">
                      <a:srgbClr val="000000">
                        <a:alpha val="43137"/>
                      </a:srgbClr>
                    </a:outerShdw>
                  </a:effectLst>
                  <a:latin typeface="微软雅黑"/>
                  <a:ea typeface="微软雅黑"/>
                  <a:cs typeface="微软雅黑"/>
                </a:rPr>
                <a:t>Sina</a:t>
              </a:r>
              <a:r>
                <a:rPr lang="zh-CN" altLang="en-US" sz="3200" dirty="0" smtClean="0">
                  <a:effectLst>
                    <a:outerShdw blurRad="38100" dist="38100" dir="2700000" algn="tl">
                      <a:srgbClr val="000000">
                        <a:alpha val="43137"/>
                      </a:srgbClr>
                    </a:outerShdw>
                  </a:effectLst>
                  <a:latin typeface="微软雅黑"/>
                  <a:ea typeface="微软雅黑"/>
                  <a:cs typeface="微软雅黑"/>
                </a:rPr>
                <a:t> </a:t>
              </a:r>
              <a:r>
                <a:rPr lang="en-US" altLang="zh-CN" sz="3200" dirty="0" err="1" smtClean="0">
                  <a:effectLst>
                    <a:outerShdw blurRad="38100" dist="38100" dir="2700000" algn="tl">
                      <a:srgbClr val="000000">
                        <a:alpha val="43137"/>
                      </a:srgbClr>
                    </a:outerShdw>
                  </a:effectLst>
                  <a:latin typeface="微软雅黑"/>
                  <a:ea typeface="微软雅黑"/>
                  <a:cs typeface="微软雅黑"/>
                </a:rPr>
                <a:t>Jpool</a:t>
              </a:r>
              <a:r>
                <a:rPr lang="zh-CN" altLang="en-US" sz="3200" dirty="0" smtClean="0">
                  <a:effectLst>
                    <a:outerShdw blurRad="38100" dist="38100" dir="2700000" algn="tl">
                      <a:srgbClr val="000000">
                        <a:alpha val="43137"/>
                      </a:srgbClr>
                    </a:outerShdw>
                  </a:effectLst>
                  <a:latin typeface="微软雅黑"/>
                  <a:ea typeface="微软雅黑"/>
                  <a:cs typeface="微软雅黑"/>
                </a:rPr>
                <a:t>综合运维平台</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5" name="Text Box 16"/>
            <p:cNvSpPr txBox="1">
              <a:spLocks noChangeArrowheads="1"/>
            </p:cNvSpPr>
            <p:nvPr/>
          </p:nvSpPr>
          <p:spPr bwMode="gray">
            <a:xfrm>
              <a:off x="1305" y="265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3</a:t>
              </a:r>
            </a:p>
          </p:txBody>
        </p:sp>
      </p:grpSp>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3615155"/>
            <a:ext cx="570068" cy="8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p:cNvSpPr txBox="1">
            <a:spLocks noChangeArrowheads="1"/>
          </p:cNvSpPr>
          <p:nvPr/>
        </p:nvSpPr>
        <p:spPr bwMode="gray">
          <a:xfrm>
            <a:off x="2479043" y="2967333"/>
            <a:ext cx="5067613" cy="584201"/>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Sina</a:t>
            </a:r>
            <a:r>
              <a:rPr lang="zh-CN" altLang="en-US" sz="3200" dirty="0">
                <a:solidFill>
                  <a:srgbClr val="000000"/>
                </a:solidFill>
                <a:effectLst>
                  <a:outerShdw blurRad="38100" dist="38100" dir="2700000" algn="tl">
                    <a:srgbClr val="000000">
                      <a:alpha val="43137"/>
                    </a:srgbClr>
                  </a:outerShdw>
                </a:effectLst>
                <a:latin typeface="微软雅黑"/>
                <a:ea typeface="微软雅黑"/>
                <a:cs typeface="微软雅黑"/>
              </a:rPr>
              <a:t> </a:t>
            </a: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Dispatch</a:t>
            </a:r>
            <a:r>
              <a:rPr lang="zh-CN" altLang="en-US"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的架构设计</a:t>
            </a:r>
            <a:endParaRPr lang="en-US" altLang="zh-CN" sz="3200" dirty="0">
              <a:solidFill>
                <a:srgbClr val="000000"/>
              </a:solidFill>
              <a:effectLst>
                <a:outerShdw blurRad="38100" dist="38100" dir="2700000" algn="tl">
                  <a:srgbClr val="000000">
                    <a:alpha val="43137"/>
                  </a:srgbClr>
                </a:outerShdw>
              </a:effectLst>
              <a:latin typeface="微软雅黑"/>
              <a:ea typeface="微软雅黑"/>
              <a:cs typeface="微软雅黑"/>
            </a:endParaRPr>
          </a:p>
        </p:txBody>
      </p:sp>
      <p:sp>
        <p:nvSpPr>
          <p:cNvPr id="28" name="Rectangle 9"/>
          <p:cNvSpPr>
            <a:spLocks noChangeArrowheads="1"/>
          </p:cNvSpPr>
          <p:nvPr/>
        </p:nvSpPr>
        <p:spPr bwMode="gray">
          <a:xfrm rot="3419336">
            <a:off x="1695203" y="3736920"/>
            <a:ext cx="479425" cy="583734"/>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29" name="Text Box 16"/>
          <p:cNvSpPr txBox="1">
            <a:spLocks noChangeArrowheads="1"/>
          </p:cNvSpPr>
          <p:nvPr/>
        </p:nvSpPr>
        <p:spPr bwMode="gray">
          <a:xfrm>
            <a:off x="1713445" y="3789964"/>
            <a:ext cx="365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3</a:t>
            </a:r>
            <a:endParaRPr lang="en-US" altLang="zh-CN" sz="2400" b="1" dirty="0">
              <a:solidFill>
                <a:srgbClr val="FFFFFF"/>
              </a:solidFill>
              <a:latin typeface="微软雅黑"/>
              <a:ea typeface="微软雅黑"/>
              <a:cs typeface="微软雅黑"/>
            </a:endParaRPr>
          </a:p>
        </p:txBody>
      </p:sp>
      <p:sp>
        <p:nvSpPr>
          <p:cNvPr id="30" name="Text Box 16"/>
          <p:cNvSpPr txBox="1">
            <a:spLocks noChangeArrowheads="1"/>
          </p:cNvSpPr>
          <p:nvPr/>
        </p:nvSpPr>
        <p:spPr bwMode="gray">
          <a:xfrm>
            <a:off x="1751679" y="2073577"/>
            <a:ext cx="365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1</a:t>
            </a:r>
            <a:endParaRPr lang="en-US" altLang="zh-CN" sz="2400" b="1" dirty="0">
              <a:solidFill>
                <a:srgbClr val="FFFFFF"/>
              </a:solidFill>
              <a:latin typeface="微软雅黑"/>
              <a:ea typeface="微软雅黑"/>
              <a:cs typeface="微软雅黑"/>
            </a:endParaRPr>
          </a:p>
        </p:txBody>
      </p:sp>
    </p:spTree>
    <p:extLst>
      <p:ext uri="{BB962C8B-B14F-4D97-AF65-F5344CB8AC3E}">
        <p14:creationId xmlns:p14="http://schemas.microsoft.com/office/powerpoint/2010/main" val="10873064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圆角矩形 202"/>
          <p:cNvSpPr/>
          <p:nvPr/>
        </p:nvSpPr>
        <p:spPr>
          <a:xfrm>
            <a:off x="378235" y="1789064"/>
            <a:ext cx="4925183" cy="1307361"/>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1.One</a:t>
            </a:r>
            <a:r>
              <a:rPr lang="zh-CN" altLang="en-US" sz="4400" dirty="0" smtClean="0">
                <a:latin typeface="微软雅黑" charset="0"/>
                <a:ea typeface="微软雅黑" charset="0"/>
                <a:cs typeface="微软雅黑" charset="0"/>
              </a:rPr>
              <a:t> </a:t>
            </a:r>
            <a:r>
              <a:rPr lang="en-US" altLang="zh-CN" sz="4400" dirty="0" smtClean="0">
                <a:latin typeface="微软雅黑" charset="0"/>
                <a:ea typeface="微软雅黑" charset="0"/>
                <a:cs typeface="微软雅黑" charset="0"/>
              </a:rPr>
              <a:t>host</a:t>
            </a:r>
            <a:r>
              <a:rPr lang="zh-CN" altLang="en-US" sz="4400" dirty="0" smtClean="0">
                <a:latin typeface="微软雅黑" charset="0"/>
                <a:ea typeface="微软雅黑" charset="0"/>
                <a:cs typeface="微软雅黑" charset="0"/>
              </a:rPr>
              <a:t>的生命周期</a:t>
            </a:r>
            <a:endParaRPr lang="zh-CN" altLang="en-US" sz="4400" dirty="0">
              <a:latin typeface="微软雅黑" charset="0"/>
              <a:ea typeface="微软雅黑" charset="0"/>
              <a:cs typeface="微软雅黑" charset="0"/>
            </a:endParaRPr>
          </a:p>
        </p:txBody>
      </p:sp>
      <p:sp>
        <p:nvSpPr>
          <p:cNvPr id="57" name="Text Box 106"/>
          <p:cNvSpPr txBox="1">
            <a:spLocks noChangeArrowheads="1"/>
          </p:cNvSpPr>
          <p:nvPr/>
        </p:nvSpPr>
        <p:spPr bwMode="gray">
          <a:xfrm>
            <a:off x="6301462" y="1827701"/>
            <a:ext cx="2443163" cy="461665"/>
          </a:xfrm>
          <a:prstGeom prst="rect">
            <a:avLst/>
          </a:prstGeom>
          <a:noFill/>
          <a:ln>
            <a:noFill/>
          </a:ln>
          <a:effectLst/>
          <a:extLst/>
        </p:spPr>
        <p:txBody>
          <a:bodyPr>
            <a:spAutoFit/>
          </a:bodyPr>
          <a:lstStyle/>
          <a:p>
            <a:pPr algn="ctr" fontAlgn="auto">
              <a:spcBef>
                <a:spcPct val="50000"/>
              </a:spcBef>
              <a:spcAft>
                <a:spcPts val="0"/>
              </a:spcAft>
              <a:defRPr/>
            </a:pPr>
            <a:r>
              <a:rPr lang="en-US" altLang="zh-CN" sz="2400" b="1" dirty="0">
                <a:solidFill>
                  <a:srgbClr val="FFFFFF"/>
                </a:solidFill>
                <a:latin typeface="+mj-ea"/>
                <a:ea typeface="+mj-ea"/>
                <a:cs typeface="+mn-cs"/>
              </a:rPr>
              <a:t>Text in here</a:t>
            </a:r>
          </a:p>
        </p:txBody>
      </p:sp>
      <p:sp>
        <p:nvSpPr>
          <p:cNvPr id="58" name="AutoShape 103"/>
          <p:cNvSpPr>
            <a:spLocks noChangeArrowheads="1"/>
          </p:cNvSpPr>
          <p:nvPr/>
        </p:nvSpPr>
        <p:spPr bwMode="gray">
          <a:xfrm>
            <a:off x="5561686" y="1854372"/>
            <a:ext cx="3317065" cy="4349554"/>
          </a:xfrm>
          <a:prstGeom prst="roundRect">
            <a:avLst>
              <a:gd name="adj" fmla="val 2259"/>
            </a:avLst>
          </a:prstGeom>
          <a:ln/>
        </p:spPr>
        <p:style>
          <a:lnRef idx="2">
            <a:schemeClr val="accent5"/>
          </a:lnRef>
          <a:fillRef idx="1">
            <a:schemeClr val="lt1"/>
          </a:fillRef>
          <a:effectRef idx="0">
            <a:schemeClr val="accent5"/>
          </a:effectRef>
          <a:fontRef idx="minor">
            <a:schemeClr val="dk1"/>
          </a:fontRef>
        </p:style>
        <p:txBody>
          <a:bodyPr wrap="none" anchor="ctr"/>
          <a:lstStyle/>
          <a:p>
            <a:pPr fontAlgn="auto">
              <a:spcBef>
                <a:spcPts val="0"/>
              </a:spcBef>
              <a:spcAft>
                <a:spcPts val="0"/>
              </a:spcAft>
              <a:defRPr/>
            </a:pPr>
            <a:endParaRPr lang="zh-CN" altLang="en-US" dirty="0">
              <a:latin typeface="+mj-ea"/>
              <a:ea typeface="+mj-ea"/>
            </a:endParaRPr>
          </a:p>
        </p:txBody>
      </p:sp>
      <p:sp>
        <p:nvSpPr>
          <p:cNvPr id="59" name="Rectangle 104"/>
          <p:cNvSpPr>
            <a:spLocks noChangeArrowheads="1"/>
          </p:cNvSpPr>
          <p:nvPr/>
        </p:nvSpPr>
        <p:spPr bwMode="auto">
          <a:xfrm>
            <a:off x="5644235" y="2258230"/>
            <a:ext cx="3170555" cy="3699474"/>
          </a:xfrm>
          <a:prstGeom prst="rect">
            <a:avLst/>
          </a:prstGeom>
          <a:noFill/>
          <a:ln>
            <a:noFill/>
          </a:ln>
          <a:effectLst/>
          <a:extLst/>
        </p:spPr>
        <p:txBody>
          <a:bodyPr wrap="square">
            <a:spAutoFit/>
          </a:bodyPr>
          <a:lstStyle/>
          <a:p>
            <a:pPr>
              <a:lnSpc>
                <a:spcPct val="120000"/>
              </a:lnSpc>
            </a:pPr>
            <a:r>
              <a:rPr lang="en-US" altLang="zh-CN" sz="2000" b="1" dirty="0">
                <a:solidFill>
                  <a:srgbClr val="D7181F"/>
                </a:solidFill>
                <a:latin typeface="微软雅黑" charset="0"/>
                <a:ea typeface="微软雅黑" charset="0"/>
                <a:cs typeface="微软雅黑" charset="0"/>
              </a:rPr>
              <a:t>Step1 </a:t>
            </a:r>
            <a:r>
              <a:rPr lang="zh-CN" altLang="en-US" sz="2000" b="1" dirty="0" smtClean="0">
                <a:solidFill>
                  <a:srgbClr val="D7181F"/>
                </a:solidFill>
                <a:latin typeface="微软雅黑" charset="0"/>
                <a:ea typeface="微软雅黑" charset="0"/>
                <a:cs typeface="微软雅黑" charset="0"/>
              </a:rPr>
              <a:t>机器初始化</a:t>
            </a:r>
            <a:endParaRPr lang="en-US" altLang="zh-CN" sz="2000" b="1" dirty="0" smtClean="0">
              <a:solidFill>
                <a:srgbClr val="D7181F"/>
              </a:solidFill>
              <a:latin typeface="微软雅黑" charset="0"/>
              <a:ea typeface="微软雅黑" charset="0"/>
              <a:cs typeface="微软雅黑" charset="0"/>
            </a:endParaRPr>
          </a:p>
          <a:p>
            <a:pPr>
              <a:lnSpc>
                <a:spcPct val="120000"/>
              </a:lnSpc>
            </a:pPr>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设备录入资源池（资源管理）</a:t>
            </a:r>
            <a:endParaRPr lang="en-US" altLang="zh-CN" sz="1600" b="1" dirty="0" smtClean="0">
              <a:latin typeface="微软雅黑" charset="0"/>
              <a:ea typeface="微软雅黑" charset="0"/>
              <a:cs typeface="微软雅黑" charset="0"/>
            </a:endParaRPr>
          </a:p>
          <a:p>
            <a:pPr>
              <a:lnSpc>
                <a:spcPct val="120000"/>
              </a:lnSpc>
            </a:pPr>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一键初始化</a:t>
            </a:r>
            <a:r>
              <a:rPr lang="zh-CN" altLang="en-US" sz="1600" b="1" dirty="0">
                <a:latin typeface="微软雅黑" charset="0"/>
                <a:ea typeface="微软雅黑" charset="0"/>
                <a:cs typeface="微软雅黑" charset="0"/>
              </a:rPr>
              <a:t>（配置管理</a:t>
            </a:r>
            <a:r>
              <a:rPr lang="zh-CN" altLang="en-US" sz="1600" b="1" dirty="0" smtClean="0">
                <a:latin typeface="微软雅黑" charset="0"/>
                <a:ea typeface="微软雅黑" charset="0"/>
                <a:cs typeface="微软雅黑" charset="0"/>
              </a:rPr>
              <a:t>）</a:t>
            </a:r>
            <a:endParaRPr lang="en-US" altLang="zh-CN" sz="1600" b="1" dirty="0" smtClean="0">
              <a:latin typeface="微软雅黑" charset="0"/>
              <a:ea typeface="微软雅黑" charset="0"/>
              <a:cs typeface="微软雅黑" charset="0"/>
            </a:endParaRPr>
          </a:p>
          <a:p>
            <a:r>
              <a:rPr lang="en-US" altLang="zh-CN" sz="2000" b="1" dirty="0" smtClean="0">
                <a:solidFill>
                  <a:srgbClr val="D7181F"/>
                </a:solidFill>
                <a:latin typeface="微软雅黑" charset="0"/>
                <a:ea typeface="微软雅黑" charset="0"/>
                <a:cs typeface="微软雅黑" charset="0"/>
              </a:rPr>
              <a:t>Step2 </a:t>
            </a:r>
            <a:r>
              <a:rPr lang="zh-CN" altLang="en-US" sz="2000" b="1" dirty="0" smtClean="0">
                <a:solidFill>
                  <a:srgbClr val="D7181F"/>
                </a:solidFill>
                <a:latin typeface="微软雅黑" charset="0"/>
                <a:ea typeface="微软雅黑" charset="0"/>
                <a:cs typeface="微软雅黑" charset="0"/>
              </a:rPr>
              <a:t>服务部署</a:t>
            </a:r>
            <a:endParaRPr lang="en-US" altLang="zh-CN" sz="2000" b="1" dirty="0" smtClean="0">
              <a:solidFill>
                <a:srgbClr val="D7181F"/>
              </a:solidFill>
              <a:latin typeface="微软雅黑" charset="0"/>
              <a:ea typeface="微软雅黑" charset="0"/>
              <a:cs typeface="微软雅黑" charset="0"/>
            </a:endParaRPr>
          </a:p>
          <a:p>
            <a:r>
              <a:rPr lang="en-US" altLang="zh-CN" sz="1600" b="1" dirty="0" smtClean="0">
                <a:latin typeface="微软雅黑" charset="0"/>
                <a:ea typeface="微软雅黑" charset="0"/>
                <a:cs typeface="微软雅黑" charset="0"/>
              </a:rPr>
              <a:t>   </a:t>
            </a:r>
            <a:r>
              <a:rPr lang="en-US" altLang="zh-CN" sz="1600" b="1" dirty="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环境部署</a:t>
            </a:r>
            <a:endParaRPr lang="en-US" altLang="zh-CN" sz="1600" b="1" dirty="0" smtClean="0">
              <a:latin typeface="微软雅黑" charset="0"/>
              <a:ea typeface="微软雅黑" charset="0"/>
              <a:cs typeface="微软雅黑" charset="0"/>
            </a:endParaRPr>
          </a:p>
          <a:p>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监控部署 </a:t>
            </a:r>
            <a:endParaRPr lang="en-US" altLang="zh-CN" sz="1600" b="1" dirty="0" smtClean="0">
              <a:latin typeface="微软雅黑" charset="0"/>
              <a:ea typeface="微软雅黑" charset="0"/>
              <a:cs typeface="微软雅黑" charset="0"/>
            </a:endParaRPr>
          </a:p>
          <a:p>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 </a:t>
            </a:r>
            <a:r>
              <a:rPr lang="zh-CN" altLang="en-US" sz="1600" b="1" dirty="0">
                <a:latin typeface="微软雅黑" charset="0"/>
                <a:ea typeface="微软雅黑" charset="0"/>
                <a:cs typeface="微软雅黑" charset="0"/>
              </a:rPr>
              <a:t>服务</a:t>
            </a:r>
            <a:r>
              <a:rPr lang="zh-CN" altLang="en-US" sz="1600" b="1" dirty="0" smtClean="0">
                <a:latin typeface="微软雅黑" charset="0"/>
                <a:ea typeface="微软雅黑" charset="0"/>
                <a:cs typeface="微软雅黑" charset="0"/>
              </a:rPr>
              <a:t>部署（代码 </a:t>
            </a:r>
            <a:r>
              <a:rPr lang="en-US" altLang="zh-CN" sz="1600" b="1" dirty="0" smtClean="0">
                <a:latin typeface="微软雅黑" charset="0"/>
                <a:ea typeface="微软雅黑" charset="0"/>
                <a:cs typeface="微软雅黑" charset="0"/>
              </a:rPr>
              <a:t>&amp;</a:t>
            </a:r>
            <a:r>
              <a:rPr lang="zh-CN" altLang="en-US" sz="1600" b="1" dirty="0" smtClean="0">
                <a:latin typeface="微软雅黑" charset="0"/>
                <a:ea typeface="微软雅黑" charset="0"/>
                <a:cs typeface="微软雅黑" charset="0"/>
              </a:rPr>
              <a:t> </a:t>
            </a:r>
            <a:r>
              <a:rPr lang="en-US" altLang="zh-CN" sz="1600" b="1" dirty="0" err="1" smtClean="0">
                <a:latin typeface="微软雅黑" charset="0"/>
                <a:ea typeface="微软雅黑" charset="0"/>
                <a:cs typeface="微软雅黑" charset="0"/>
              </a:rPr>
              <a:t>confs</a:t>
            </a:r>
            <a:r>
              <a:rPr lang="zh-CN" altLang="en-US" sz="1600" b="1" dirty="0" smtClean="0">
                <a:latin typeface="微软雅黑" charset="0"/>
                <a:ea typeface="微软雅黑" charset="0"/>
                <a:cs typeface="微软雅黑" charset="0"/>
              </a:rPr>
              <a:t>）</a:t>
            </a:r>
            <a:endParaRPr lang="en-US" altLang="zh-CN" sz="1600" b="1" dirty="0" smtClean="0">
              <a:latin typeface="微软雅黑" charset="0"/>
              <a:ea typeface="微软雅黑" charset="0"/>
              <a:cs typeface="微软雅黑" charset="0"/>
            </a:endParaRPr>
          </a:p>
          <a:p>
            <a:r>
              <a:rPr lang="en-US" altLang="zh-CN" sz="2000" b="1" dirty="0" smtClean="0">
                <a:solidFill>
                  <a:srgbClr val="D7181F"/>
                </a:solidFill>
                <a:latin typeface="微软雅黑" charset="0"/>
                <a:ea typeface="微软雅黑" charset="0"/>
                <a:cs typeface="微软雅黑" charset="0"/>
              </a:rPr>
              <a:t>Step3 </a:t>
            </a:r>
            <a:r>
              <a:rPr lang="zh-CN" altLang="en-US" sz="2000" b="1" dirty="0" smtClean="0">
                <a:solidFill>
                  <a:srgbClr val="D7181F"/>
                </a:solidFill>
                <a:latin typeface="微软雅黑" charset="0"/>
                <a:ea typeface="微软雅黑" charset="0"/>
                <a:cs typeface="微软雅黑" charset="0"/>
              </a:rPr>
              <a:t>运维变更</a:t>
            </a:r>
            <a:endParaRPr lang="en-US" altLang="zh-CN" sz="1400" b="1" dirty="0">
              <a:latin typeface="微软雅黑" charset="0"/>
              <a:ea typeface="微软雅黑" charset="0"/>
              <a:cs typeface="微软雅黑" charset="0"/>
            </a:endParaRPr>
          </a:p>
          <a:p>
            <a:r>
              <a:rPr lang="en-US" altLang="zh-CN" sz="1600" b="1" dirty="0">
                <a:latin typeface="微软雅黑" charset="0"/>
                <a:ea typeface="微软雅黑" charset="0"/>
                <a:cs typeface="微软雅黑" charset="0"/>
              </a:rPr>
              <a:t>   - </a:t>
            </a:r>
            <a:r>
              <a:rPr lang="zh-CN" altLang="en-US" sz="1600" b="1" dirty="0" smtClean="0">
                <a:latin typeface="微软雅黑" charset="0"/>
                <a:ea typeface="微软雅黑" charset="0"/>
                <a:cs typeface="微软雅黑" charset="0"/>
              </a:rPr>
              <a:t>系统变更，代码发布</a:t>
            </a:r>
            <a:endParaRPr lang="en-US" altLang="zh-CN" sz="1600" b="1" dirty="0" smtClean="0">
              <a:latin typeface="微软雅黑" charset="0"/>
              <a:ea typeface="微软雅黑" charset="0"/>
              <a:cs typeface="微软雅黑" charset="0"/>
            </a:endParaRPr>
          </a:p>
          <a:p>
            <a:r>
              <a:rPr lang="en-US" altLang="zh-CN" sz="1600" b="1" dirty="0" smtClean="0">
                <a:latin typeface="微软雅黑" charset="0"/>
                <a:ea typeface="微软雅黑" charset="0"/>
                <a:cs typeface="微软雅黑" charset="0"/>
              </a:rPr>
              <a:t>   </a:t>
            </a:r>
            <a:r>
              <a:rPr lang="en-US" altLang="zh-CN" sz="1600" b="1" dirty="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服务迁移（动态扩容）</a:t>
            </a:r>
            <a:endParaRPr lang="en-US" altLang="zh-CN" sz="1600" b="1" dirty="0">
              <a:latin typeface="微软雅黑" charset="0"/>
              <a:ea typeface="微软雅黑" charset="0"/>
              <a:cs typeface="微软雅黑" charset="0"/>
            </a:endParaRPr>
          </a:p>
          <a:p>
            <a:r>
              <a:rPr lang="en-US" altLang="zh-CN" sz="2000" b="1" dirty="0">
                <a:solidFill>
                  <a:srgbClr val="D7181F"/>
                </a:solidFill>
                <a:latin typeface="微软雅黑" charset="0"/>
                <a:ea typeface="微软雅黑" charset="0"/>
                <a:cs typeface="微软雅黑" charset="0"/>
              </a:rPr>
              <a:t>Step4 </a:t>
            </a:r>
            <a:r>
              <a:rPr lang="zh-CN" altLang="en-US" sz="2000" b="1" dirty="0" smtClean="0">
                <a:solidFill>
                  <a:srgbClr val="D7181F"/>
                </a:solidFill>
                <a:latin typeface="微软雅黑" charset="0"/>
                <a:ea typeface="微软雅黑" charset="0"/>
                <a:cs typeface="微软雅黑" charset="0"/>
              </a:rPr>
              <a:t>自动报修</a:t>
            </a:r>
            <a:r>
              <a:rPr lang="en-US" altLang="zh-CN" sz="2000" b="1" dirty="0" smtClean="0">
                <a:solidFill>
                  <a:srgbClr val="D7181F"/>
                </a:solidFill>
                <a:latin typeface="微软雅黑" charset="0"/>
                <a:ea typeface="微软雅黑" charset="0"/>
                <a:cs typeface="微软雅黑" charset="0"/>
              </a:rPr>
              <a:t>&amp;</a:t>
            </a:r>
            <a:r>
              <a:rPr lang="zh-CN" altLang="en-US" sz="2000" b="1" dirty="0" smtClean="0">
                <a:solidFill>
                  <a:srgbClr val="D7181F"/>
                </a:solidFill>
                <a:latin typeface="微软雅黑" charset="0"/>
                <a:ea typeface="微软雅黑" charset="0"/>
                <a:cs typeface="微软雅黑" charset="0"/>
              </a:rPr>
              <a:t>下架</a:t>
            </a:r>
            <a:endParaRPr lang="en-US" altLang="zh-CN" sz="2000" b="1" dirty="0" smtClean="0">
              <a:solidFill>
                <a:srgbClr val="D7181F"/>
              </a:solidFill>
              <a:latin typeface="微软雅黑" charset="0"/>
              <a:ea typeface="微软雅黑" charset="0"/>
              <a:cs typeface="微软雅黑" charset="0"/>
            </a:endParaRPr>
          </a:p>
          <a:p>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a:t>
            </a:r>
            <a:r>
              <a:rPr lang="zh-CN" altLang="en-US" sz="1600" b="1" dirty="0" smtClean="0">
                <a:latin typeface="微软雅黑" charset="0"/>
                <a:ea typeface="微软雅黑" charset="0"/>
                <a:cs typeface="微软雅黑" charset="0"/>
              </a:rPr>
              <a:t> 服务自动上下线</a:t>
            </a:r>
            <a:endParaRPr lang="en-US" altLang="zh-CN" sz="1600" b="1" dirty="0" smtClean="0">
              <a:latin typeface="微软雅黑" charset="0"/>
              <a:ea typeface="微软雅黑" charset="0"/>
              <a:cs typeface="微软雅黑" charset="0"/>
            </a:endParaRPr>
          </a:p>
          <a:p>
            <a:r>
              <a:rPr lang="en-US" altLang="zh-CN" sz="1600" b="1" dirty="0">
                <a:latin typeface="微软雅黑" charset="0"/>
                <a:ea typeface="微软雅黑" charset="0"/>
                <a:cs typeface="微软雅黑" charset="0"/>
              </a:rPr>
              <a:t> </a:t>
            </a:r>
            <a:r>
              <a:rPr lang="zh-CN" altLang="en-US" sz="1600" b="1" dirty="0" smtClean="0">
                <a:latin typeface="微软雅黑" charset="0"/>
                <a:ea typeface="微软雅黑" charset="0"/>
                <a:cs typeface="微软雅黑" charset="0"/>
              </a:rPr>
              <a:t>  </a:t>
            </a:r>
            <a:r>
              <a:rPr lang="en-US" altLang="zh-CN" sz="1600" b="1" dirty="0" smtClean="0">
                <a:latin typeface="微软雅黑" charset="0"/>
                <a:ea typeface="微软雅黑" charset="0"/>
                <a:cs typeface="微软雅黑" charset="0"/>
              </a:rPr>
              <a:t>-</a:t>
            </a:r>
            <a:r>
              <a:rPr lang="zh-CN" altLang="en-US" sz="1600" b="1" dirty="0" smtClean="0">
                <a:latin typeface="微软雅黑" charset="0"/>
                <a:ea typeface="微软雅黑" charset="0"/>
                <a:cs typeface="微软雅黑" charset="0"/>
              </a:rPr>
              <a:t> 机器置换或下架</a:t>
            </a:r>
            <a:endParaRPr lang="en-US" altLang="zh-CN" sz="1600" b="1" dirty="0">
              <a:solidFill>
                <a:srgbClr val="00B050"/>
              </a:solidFill>
              <a:latin typeface="微软雅黑" charset="0"/>
              <a:ea typeface="微软雅黑" charset="0"/>
              <a:cs typeface="微软雅黑" charset="0"/>
            </a:endParaRPr>
          </a:p>
        </p:txBody>
      </p:sp>
      <p:sp>
        <p:nvSpPr>
          <p:cNvPr id="60" name="AutoShape 105"/>
          <p:cNvSpPr>
            <a:spLocks noChangeArrowheads="1"/>
          </p:cNvSpPr>
          <p:nvPr/>
        </p:nvSpPr>
        <p:spPr bwMode="gray">
          <a:xfrm>
            <a:off x="5702975" y="1669587"/>
            <a:ext cx="2828566" cy="501014"/>
          </a:xfrm>
          <a:prstGeom prst="roundRect">
            <a:avLst>
              <a:gd name="adj" fmla="val 0"/>
            </a:avLst>
          </a:prstGeom>
          <a:gradFill rotWithShape="0">
            <a:gsLst>
              <a:gs pos="0">
                <a:schemeClr val="tx2">
                  <a:gamma/>
                  <a:shade val="46275"/>
                  <a:invGamma/>
                </a:schemeClr>
              </a:gs>
              <a:gs pos="100000">
                <a:schemeClr val="tx2"/>
              </a:gs>
            </a:gsLst>
            <a:lin ang="5400000" scaled="1"/>
          </a:gradFill>
          <a:ln w="19050" algn="ctr">
            <a:solidFill>
              <a:srgbClr val="DDDDDD"/>
            </a:solidFill>
            <a:round/>
            <a:headEnd/>
            <a:tailEnd/>
          </a:ln>
          <a:effectLst/>
          <a:extLst/>
        </p:spPr>
        <p:txBody>
          <a:bodyPr wrap="none" anchor="ctr"/>
          <a:lstStyle/>
          <a:p>
            <a:pPr fontAlgn="auto">
              <a:spcBef>
                <a:spcPts val="0"/>
              </a:spcBef>
              <a:spcAft>
                <a:spcPts val="0"/>
              </a:spcAft>
              <a:defRPr/>
            </a:pPr>
            <a:endParaRPr lang="zh-CN" altLang="en-US" dirty="0">
              <a:latin typeface="+mj-ea"/>
              <a:ea typeface="+mj-ea"/>
              <a:cs typeface="+mn-cs"/>
            </a:endParaRPr>
          </a:p>
        </p:txBody>
      </p:sp>
      <p:sp>
        <p:nvSpPr>
          <p:cNvPr id="64" name="Text Box 106"/>
          <p:cNvSpPr txBox="1">
            <a:spLocks noChangeArrowheads="1"/>
          </p:cNvSpPr>
          <p:nvPr/>
        </p:nvSpPr>
        <p:spPr bwMode="gray">
          <a:xfrm>
            <a:off x="5876229" y="1708936"/>
            <a:ext cx="2443162" cy="461665"/>
          </a:xfrm>
          <a:prstGeom prst="rect">
            <a:avLst/>
          </a:prstGeom>
          <a:noFill/>
          <a:ln>
            <a:noFill/>
          </a:ln>
          <a:effectLst/>
          <a:extLst/>
        </p:spPr>
        <p:txBody>
          <a:bodyPr>
            <a:spAutoFit/>
          </a:bodyPr>
          <a:lstStyle/>
          <a:p>
            <a:pPr algn="ctr" fontAlgn="auto">
              <a:spcBef>
                <a:spcPct val="50000"/>
              </a:spcBef>
              <a:spcAft>
                <a:spcPts val="0"/>
              </a:spcAft>
              <a:defRPr/>
            </a:pPr>
            <a:r>
              <a:rPr lang="zh-CN" altLang="en-US" sz="2400" b="1" dirty="0" smtClean="0">
                <a:solidFill>
                  <a:srgbClr val="FFFFFF"/>
                </a:solidFill>
                <a:latin typeface="+mj-ea"/>
                <a:ea typeface="+mj-ea"/>
              </a:rPr>
              <a:t>业务</a:t>
            </a:r>
            <a:r>
              <a:rPr lang="zh-CN" altLang="en-US" sz="2400" b="1" dirty="0" smtClean="0">
                <a:solidFill>
                  <a:srgbClr val="FFFFFF"/>
                </a:solidFill>
                <a:latin typeface="+mj-ea"/>
                <a:ea typeface="+mj-ea"/>
                <a:cs typeface="+mn-cs"/>
              </a:rPr>
              <a:t>运维可控</a:t>
            </a:r>
            <a:endParaRPr lang="en-US" altLang="zh-CN" sz="2400" b="1" dirty="0">
              <a:solidFill>
                <a:srgbClr val="FFFFFF"/>
              </a:solidFill>
              <a:latin typeface="+mj-ea"/>
              <a:ea typeface="+mj-ea"/>
              <a:cs typeface="+mn-cs"/>
            </a:endParaRPr>
          </a:p>
        </p:txBody>
      </p:sp>
      <p:sp>
        <p:nvSpPr>
          <p:cNvPr id="65" name="Oval 4"/>
          <p:cNvSpPr>
            <a:spLocks noChangeArrowheads="1"/>
          </p:cNvSpPr>
          <p:nvPr/>
        </p:nvSpPr>
        <p:spPr bwMode="gray">
          <a:xfrm>
            <a:off x="489492" y="2114146"/>
            <a:ext cx="648650" cy="574598"/>
          </a:xfrm>
          <a:prstGeom prst="ellipse">
            <a:avLst/>
          </a:prstGeom>
          <a:solidFill>
            <a:srgbClr val="8064A2"/>
          </a:solidFill>
          <a:ln w="38100">
            <a:solidFill>
              <a:schemeClr val="bg1"/>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defRPr/>
            </a:pPr>
            <a:endParaRPr lang="zh-CN" altLang="en-US" dirty="0">
              <a:solidFill>
                <a:schemeClr val="lt1"/>
              </a:solidFill>
              <a:latin typeface="+mj-ea"/>
              <a:ea typeface="+mj-ea"/>
              <a:cs typeface="+mn-cs"/>
            </a:endParaRPr>
          </a:p>
        </p:txBody>
      </p:sp>
      <p:sp>
        <p:nvSpPr>
          <p:cNvPr id="67" name="Oval 5"/>
          <p:cNvSpPr>
            <a:spLocks noChangeArrowheads="1"/>
          </p:cNvSpPr>
          <p:nvPr/>
        </p:nvSpPr>
        <p:spPr bwMode="gray">
          <a:xfrm>
            <a:off x="2684603" y="2077692"/>
            <a:ext cx="777875" cy="777240"/>
          </a:xfrm>
          <a:prstGeom prst="ellipse">
            <a:avLst/>
          </a:prstGeom>
          <a:solidFill>
            <a:srgbClr val="8064A2"/>
          </a:solidFill>
          <a:ln w="38100">
            <a:solidFill>
              <a:schemeClr val="bg1"/>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defRPr/>
            </a:pPr>
            <a:endParaRPr lang="zh-CN" altLang="en-US" dirty="0">
              <a:solidFill>
                <a:schemeClr val="lt1"/>
              </a:solidFill>
              <a:latin typeface="+mj-ea"/>
              <a:ea typeface="+mj-ea"/>
              <a:cs typeface="+mn-cs"/>
            </a:endParaRPr>
          </a:p>
        </p:txBody>
      </p:sp>
      <p:sp>
        <p:nvSpPr>
          <p:cNvPr id="68" name="Oval 6"/>
          <p:cNvSpPr>
            <a:spLocks noChangeArrowheads="1"/>
          </p:cNvSpPr>
          <p:nvPr/>
        </p:nvSpPr>
        <p:spPr bwMode="gray">
          <a:xfrm>
            <a:off x="4255063" y="3421162"/>
            <a:ext cx="777875" cy="777240"/>
          </a:xfrm>
          <a:prstGeom prst="ellipse">
            <a:avLst/>
          </a:prstGeom>
          <a:solidFill>
            <a:srgbClr val="D69A98"/>
          </a:solidFill>
          <a:ln w="38100">
            <a:solidFill>
              <a:schemeClr val="bg1"/>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defRPr/>
            </a:pPr>
            <a:endParaRPr lang="zh-CN" altLang="en-US" dirty="0">
              <a:solidFill>
                <a:schemeClr val="lt1"/>
              </a:solidFill>
              <a:latin typeface="+mj-ea"/>
              <a:ea typeface="+mj-ea"/>
              <a:cs typeface="+mn-cs"/>
            </a:endParaRPr>
          </a:p>
        </p:txBody>
      </p:sp>
      <p:sp>
        <p:nvSpPr>
          <p:cNvPr id="69" name="Text Box 12"/>
          <p:cNvSpPr txBox="1">
            <a:spLocks noChangeArrowheads="1"/>
          </p:cNvSpPr>
          <p:nvPr/>
        </p:nvSpPr>
        <p:spPr bwMode="gray">
          <a:xfrm>
            <a:off x="2586142" y="2272676"/>
            <a:ext cx="954088" cy="307777"/>
          </a:xfrm>
          <a:prstGeom prst="rect">
            <a:avLst/>
          </a:prstGeom>
          <a:noFill/>
          <a:ln>
            <a:noFill/>
          </a:ln>
          <a:effectLs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a:spcBef>
                <a:spcPct val="50000"/>
              </a:spcBef>
            </a:pPr>
            <a:r>
              <a:rPr lang="zh-CN" altLang="en-US" sz="1400" dirty="0" smtClean="0">
                <a:solidFill>
                  <a:schemeClr val="bg1"/>
                </a:solidFill>
                <a:latin typeface="微软雅黑" charset="0"/>
                <a:ea typeface="微软雅黑" charset="0"/>
                <a:cs typeface="微软雅黑" charset="0"/>
              </a:rPr>
              <a:t>上架装机</a:t>
            </a:r>
            <a:endParaRPr lang="en-US" altLang="zh-CN" sz="1400" dirty="0">
              <a:solidFill>
                <a:schemeClr val="bg1"/>
              </a:solidFill>
              <a:latin typeface="微软雅黑" charset="0"/>
              <a:ea typeface="微软雅黑" charset="0"/>
              <a:cs typeface="微软雅黑" charset="0"/>
            </a:endParaRPr>
          </a:p>
        </p:txBody>
      </p:sp>
      <p:grpSp>
        <p:nvGrpSpPr>
          <p:cNvPr id="126" name="Group 73"/>
          <p:cNvGrpSpPr>
            <a:grpSpLocks/>
          </p:cNvGrpSpPr>
          <p:nvPr/>
        </p:nvGrpSpPr>
        <p:grpSpPr bwMode="auto">
          <a:xfrm>
            <a:off x="281924" y="3330732"/>
            <a:ext cx="3589728" cy="1167508"/>
            <a:chOff x="2160" y="1488"/>
            <a:chExt cx="820" cy="988"/>
          </a:xfrm>
        </p:grpSpPr>
        <p:sp>
          <p:nvSpPr>
            <p:cNvPr id="127" name="Rectangle 74"/>
            <p:cNvSpPr>
              <a:spLocks noChangeArrowheads="1"/>
            </p:cNvSpPr>
            <p:nvPr/>
          </p:nvSpPr>
          <p:spPr bwMode="gray">
            <a:xfrm>
              <a:off x="2182" y="1672"/>
              <a:ext cx="605" cy="582"/>
            </a:xfrm>
            <a:prstGeom prst="rect">
              <a:avLst/>
            </a:prstGeom>
            <a:noFill/>
            <a:ln>
              <a:noFill/>
            </a:ln>
            <a:effectLst/>
            <a:extLst/>
          </p:spPr>
          <p:txBody>
            <a:bodyPr>
              <a:spAutoFit/>
            </a:bodyPr>
            <a:lstStyle/>
            <a:p>
              <a:pPr algn="ctr" fontAlgn="auto">
                <a:spcBef>
                  <a:spcPts val="0"/>
                </a:spcBef>
                <a:spcAft>
                  <a:spcPts val="0"/>
                </a:spcAft>
                <a:defRPr/>
              </a:pPr>
              <a:r>
                <a:rPr lang="en-US" altLang="zh-CN">
                  <a:solidFill>
                    <a:schemeClr val="bg1"/>
                  </a:solidFill>
                  <a:latin typeface="+mj-ea"/>
                  <a:ea typeface="+mj-ea"/>
                  <a:cs typeface="+mn-cs"/>
                </a:rPr>
                <a:t>Title in here</a:t>
              </a:r>
            </a:p>
          </p:txBody>
        </p:sp>
        <p:sp>
          <p:nvSpPr>
            <p:cNvPr id="128" name="Oval 75"/>
            <p:cNvSpPr>
              <a:spLocks noChangeArrowheads="1"/>
            </p:cNvSpPr>
            <p:nvPr/>
          </p:nvSpPr>
          <p:spPr bwMode="gray">
            <a:xfrm>
              <a:off x="2160" y="1488"/>
              <a:ext cx="820" cy="827"/>
            </a:xfrm>
            <a:prstGeom prst="ellipse">
              <a:avLst/>
            </a:prstGeom>
            <a:solidFill>
              <a:srgbClr val="EAEAEA">
                <a:alpha val="50000"/>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nvGrpSpPr>
            <p:cNvPr id="129" name="Group 76"/>
            <p:cNvGrpSpPr>
              <a:grpSpLocks/>
            </p:cNvGrpSpPr>
            <p:nvPr/>
          </p:nvGrpSpPr>
          <p:grpSpPr bwMode="auto">
            <a:xfrm>
              <a:off x="2189" y="1512"/>
              <a:ext cx="773" cy="964"/>
              <a:chOff x="3975" y="1593"/>
              <a:chExt cx="931" cy="1163"/>
            </a:xfrm>
          </p:grpSpPr>
          <p:pic>
            <p:nvPicPr>
              <p:cNvPr id="143" name="Picture 77"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5" name="Oval 78"/>
              <p:cNvSpPr>
                <a:spLocks noChangeArrowheads="1"/>
              </p:cNvSpPr>
              <p:nvPr/>
            </p:nvSpPr>
            <p:spPr bwMode="gray">
              <a:xfrm>
                <a:off x="3975" y="1593"/>
                <a:ext cx="931" cy="938"/>
              </a:xfrm>
              <a:prstGeom prst="ellipse">
                <a:avLst/>
              </a:prstGeom>
              <a:solidFill>
                <a:schemeClr val="accent1">
                  <a:alpha val="50000"/>
                </a:scheme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pic>
            <p:nvPicPr>
              <p:cNvPr id="146" name="Picture 79" descr="light_shadow1"/>
              <p:cNvPicPr>
                <a:picLocks noChangeAspect="1" noChangeArrowheads="1"/>
              </p:cNvPicPr>
              <p:nvPr/>
            </p:nvPicPr>
            <p:blipFill>
              <a:blip r:embed="rId4">
                <a:extLst>
                  <a:ext uri="{28A0092B-C50C-407E-A947-70E740481C1C}">
                    <a14:useLocalDpi xmlns:a14="http://schemas.microsoft.com/office/drawing/2010/main" val="0"/>
                  </a:ext>
                </a:extLst>
              </a:blip>
              <a:srcRect t="14285"/>
              <a:stretch>
                <a:fillRect/>
              </a:stretch>
            </p:blipFill>
            <p:spPr bwMode="gray">
              <a:xfrm>
                <a:off x="3984" y="1632"/>
                <a:ext cx="682"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7" name="Group 80"/>
              <p:cNvGrpSpPr>
                <a:grpSpLocks/>
              </p:cNvGrpSpPr>
              <p:nvPr/>
            </p:nvGrpSpPr>
            <p:grpSpPr bwMode="auto">
              <a:xfrm rot="-3733502" flipH="1" flipV="1">
                <a:off x="4257" y="2251"/>
                <a:ext cx="823" cy="187"/>
                <a:chOff x="2528" y="1065"/>
                <a:chExt cx="898" cy="235"/>
              </a:xfrm>
            </p:grpSpPr>
            <p:grpSp>
              <p:nvGrpSpPr>
                <p:cNvPr id="149" name="Group 81"/>
                <p:cNvGrpSpPr>
                  <a:grpSpLocks/>
                </p:cNvGrpSpPr>
                <p:nvPr/>
              </p:nvGrpSpPr>
              <p:grpSpPr bwMode="auto">
                <a:xfrm>
                  <a:off x="2528" y="1065"/>
                  <a:ext cx="753" cy="182"/>
                  <a:chOff x="1556" y="2581"/>
                  <a:chExt cx="1129" cy="274"/>
                </a:xfrm>
              </p:grpSpPr>
              <p:sp>
                <p:nvSpPr>
                  <p:cNvPr id="156" name="AutoShape 82"/>
                  <p:cNvSpPr>
                    <a:spLocks noChangeArrowheads="1"/>
                  </p:cNvSpPr>
                  <p:nvPr/>
                </p:nvSpPr>
                <p:spPr bwMode="white">
                  <a:xfrm rot="5263130">
                    <a:off x="1849" y="2290"/>
                    <a:ext cx="226"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7" name="AutoShape 83"/>
                  <p:cNvSpPr>
                    <a:spLocks noChangeArrowheads="1"/>
                  </p:cNvSpPr>
                  <p:nvPr/>
                </p:nvSpPr>
                <p:spPr bwMode="white">
                  <a:xfrm rot="6078281">
                    <a:off x="1988" y="2289"/>
                    <a:ext cx="226"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8" name="AutoShape 84"/>
                  <p:cNvSpPr>
                    <a:spLocks noChangeArrowheads="1"/>
                  </p:cNvSpPr>
                  <p:nvPr/>
                </p:nvSpPr>
                <p:spPr bwMode="white">
                  <a:xfrm rot="6373927">
                    <a:off x="2062" y="2309"/>
                    <a:ext cx="226" cy="815"/>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9" name="AutoShape 85"/>
                  <p:cNvSpPr>
                    <a:spLocks noChangeArrowheads="1"/>
                  </p:cNvSpPr>
                  <p:nvPr/>
                </p:nvSpPr>
                <p:spPr bwMode="white">
                  <a:xfrm rot="6906312">
                    <a:off x="2160" y="2337"/>
                    <a:ext cx="221"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150" name="Group 86"/>
                <p:cNvGrpSpPr>
                  <a:grpSpLocks/>
                </p:cNvGrpSpPr>
                <p:nvPr/>
              </p:nvGrpSpPr>
              <p:grpSpPr bwMode="auto">
                <a:xfrm rot="1353540">
                  <a:off x="2679" y="1114"/>
                  <a:ext cx="747" cy="186"/>
                  <a:chOff x="1562" y="2576"/>
                  <a:chExt cx="1126" cy="280"/>
                </a:xfrm>
              </p:grpSpPr>
              <p:sp>
                <p:nvSpPr>
                  <p:cNvPr id="152" name="AutoShape 87"/>
                  <p:cNvSpPr>
                    <a:spLocks noChangeArrowheads="1"/>
                  </p:cNvSpPr>
                  <p:nvPr/>
                </p:nvSpPr>
                <p:spPr bwMode="white">
                  <a:xfrm rot="5263130">
                    <a:off x="1860" y="2287"/>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3" name="AutoShape 88"/>
                  <p:cNvSpPr>
                    <a:spLocks noChangeArrowheads="1"/>
                  </p:cNvSpPr>
                  <p:nvPr/>
                </p:nvSpPr>
                <p:spPr bwMode="white">
                  <a:xfrm rot="6078281">
                    <a:off x="1995" y="2281"/>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4" name="AutoShape 89"/>
                  <p:cNvSpPr>
                    <a:spLocks noChangeArrowheads="1"/>
                  </p:cNvSpPr>
                  <p:nvPr/>
                </p:nvSpPr>
                <p:spPr bwMode="white">
                  <a:xfrm rot="6373927">
                    <a:off x="2075" y="2312"/>
                    <a:ext cx="226"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55" name="AutoShape 90"/>
                  <p:cNvSpPr>
                    <a:spLocks noChangeArrowheads="1"/>
                  </p:cNvSpPr>
                  <p:nvPr/>
                </p:nvSpPr>
                <p:spPr bwMode="white">
                  <a:xfrm rot="6906312">
                    <a:off x="2164" y="2336"/>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grpSp>
        <p:grpSp>
          <p:nvGrpSpPr>
            <p:cNvPr id="130" name="Group 91"/>
            <p:cNvGrpSpPr>
              <a:grpSpLocks/>
            </p:cNvGrpSpPr>
            <p:nvPr/>
          </p:nvGrpSpPr>
          <p:grpSpPr bwMode="auto">
            <a:xfrm rot="-3733502" flipH="1" flipV="1">
              <a:off x="2493" y="2067"/>
              <a:ext cx="610" cy="132"/>
              <a:chOff x="2522" y="1063"/>
              <a:chExt cx="906" cy="226"/>
            </a:xfrm>
          </p:grpSpPr>
          <p:grpSp>
            <p:nvGrpSpPr>
              <p:cNvPr id="132" name="Group 92"/>
              <p:cNvGrpSpPr>
                <a:grpSpLocks/>
              </p:cNvGrpSpPr>
              <p:nvPr/>
            </p:nvGrpSpPr>
            <p:grpSpPr bwMode="auto">
              <a:xfrm>
                <a:off x="2522" y="1063"/>
                <a:ext cx="739" cy="188"/>
                <a:chOff x="1562" y="2571"/>
                <a:chExt cx="1116" cy="282"/>
              </a:xfrm>
            </p:grpSpPr>
            <p:sp>
              <p:nvSpPr>
                <p:cNvPr id="138" name="AutoShape 93"/>
                <p:cNvSpPr>
                  <a:spLocks noChangeArrowheads="1"/>
                </p:cNvSpPr>
                <p:nvPr/>
              </p:nvSpPr>
              <p:spPr bwMode="white">
                <a:xfrm rot="5263130">
                  <a:off x="1855" y="2284"/>
                  <a:ext cx="231"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39" name="AutoShape 94"/>
                <p:cNvSpPr>
                  <a:spLocks noChangeArrowheads="1"/>
                </p:cNvSpPr>
                <p:nvPr/>
              </p:nvSpPr>
              <p:spPr bwMode="white">
                <a:xfrm rot="6078281">
                  <a:off x="1988" y="2281"/>
                  <a:ext cx="229"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41" name="AutoShape 95"/>
                <p:cNvSpPr>
                  <a:spLocks noChangeArrowheads="1"/>
                </p:cNvSpPr>
                <p:nvPr/>
              </p:nvSpPr>
              <p:spPr bwMode="white">
                <a:xfrm rot="6373927">
                  <a:off x="2068" y="2311"/>
                  <a:ext cx="223"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42" name="AutoShape 96"/>
                <p:cNvSpPr>
                  <a:spLocks noChangeArrowheads="1"/>
                </p:cNvSpPr>
                <p:nvPr/>
              </p:nvSpPr>
              <p:spPr bwMode="white">
                <a:xfrm rot="6906312">
                  <a:off x="2154" y="2334"/>
                  <a:ext cx="229"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133" name="Group 97"/>
              <p:cNvGrpSpPr>
                <a:grpSpLocks/>
              </p:cNvGrpSpPr>
              <p:nvPr/>
            </p:nvGrpSpPr>
            <p:grpSpPr bwMode="auto">
              <a:xfrm rot="1353540">
                <a:off x="2683" y="1104"/>
                <a:ext cx="745" cy="185"/>
                <a:chOff x="1563" y="2572"/>
                <a:chExt cx="1119" cy="279"/>
              </a:xfrm>
            </p:grpSpPr>
            <p:sp>
              <p:nvSpPr>
                <p:cNvPr id="134" name="AutoShape 98"/>
                <p:cNvSpPr>
                  <a:spLocks noChangeArrowheads="1"/>
                </p:cNvSpPr>
                <p:nvPr/>
              </p:nvSpPr>
              <p:spPr bwMode="white">
                <a:xfrm rot="5263130">
                  <a:off x="1862" y="2281"/>
                  <a:ext cx="225"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35" name="AutoShape 99"/>
                <p:cNvSpPr>
                  <a:spLocks noChangeArrowheads="1"/>
                </p:cNvSpPr>
                <p:nvPr/>
              </p:nvSpPr>
              <p:spPr bwMode="white">
                <a:xfrm rot="6078281">
                  <a:off x="1994" y="2283"/>
                  <a:ext cx="227" cy="811"/>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36" name="AutoShape 100"/>
                <p:cNvSpPr>
                  <a:spLocks noChangeArrowheads="1"/>
                </p:cNvSpPr>
                <p:nvPr/>
              </p:nvSpPr>
              <p:spPr bwMode="white">
                <a:xfrm rot="6373927">
                  <a:off x="2078" y="2307"/>
                  <a:ext cx="227"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37" name="AutoShape 101"/>
                <p:cNvSpPr>
                  <a:spLocks noChangeArrowheads="1"/>
                </p:cNvSpPr>
                <p:nvPr/>
              </p:nvSpPr>
              <p:spPr bwMode="white">
                <a:xfrm rot="6906312">
                  <a:off x="2163" y="2330"/>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sp>
          <p:nvSpPr>
            <p:cNvPr id="131" name="Rectangle 102"/>
            <p:cNvSpPr>
              <a:spLocks noChangeArrowheads="1"/>
            </p:cNvSpPr>
            <p:nvPr/>
          </p:nvSpPr>
          <p:spPr bwMode="gray">
            <a:xfrm>
              <a:off x="2458" y="1795"/>
              <a:ext cx="253" cy="313"/>
            </a:xfrm>
            <a:prstGeom prst="rect">
              <a:avLst/>
            </a:prstGeom>
            <a:noFill/>
            <a:ln>
              <a:noFill/>
            </a:ln>
            <a:effectLst/>
            <a:extLst/>
          </p:spPr>
          <p:txBody>
            <a:bodyPr wrap="none">
              <a:spAutoFit/>
              <a:flatTx/>
            </a:bodyPr>
            <a:lstStyle/>
            <a:p>
              <a:pPr algn="ctr"/>
              <a:r>
                <a:rPr lang="zh-CN" altLang="en-US" b="1" dirty="0" smtClean="0">
                  <a:solidFill>
                    <a:srgbClr val="FFFFFF"/>
                  </a:solidFill>
                  <a:latin typeface="微软雅黑" charset="0"/>
                  <a:ea typeface="微软雅黑" charset="0"/>
                  <a:cs typeface="微软雅黑" charset="0"/>
                </a:rPr>
                <a:t>服务部署</a:t>
              </a:r>
              <a:endParaRPr lang="en-US" altLang="zh-CN" b="1" dirty="0">
                <a:solidFill>
                  <a:srgbClr val="FFFFFF"/>
                </a:solidFill>
                <a:latin typeface="微软雅黑" charset="0"/>
                <a:ea typeface="微软雅黑" charset="0"/>
                <a:cs typeface="微软雅黑" charset="0"/>
              </a:endParaRPr>
            </a:p>
          </p:txBody>
        </p:sp>
      </p:grpSp>
      <p:sp>
        <p:nvSpPr>
          <p:cNvPr id="160" name="Text Box 12"/>
          <p:cNvSpPr txBox="1">
            <a:spLocks noChangeArrowheads="1"/>
          </p:cNvSpPr>
          <p:nvPr/>
        </p:nvSpPr>
        <p:spPr bwMode="gray">
          <a:xfrm>
            <a:off x="439036" y="2250730"/>
            <a:ext cx="788834"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a:spcBef>
                <a:spcPct val="50000"/>
              </a:spcBef>
            </a:pPr>
            <a:r>
              <a:rPr lang="zh-CN" altLang="en-US" sz="1400" b="1" dirty="0" smtClean="0">
                <a:solidFill>
                  <a:srgbClr val="FFFFFF"/>
                </a:solidFill>
                <a:latin typeface="微软雅黑" charset="0"/>
                <a:ea typeface="微软雅黑" charset="0"/>
                <a:cs typeface="微软雅黑" charset="0"/>
              </a:rPr>
              <a:t>新机器</a:t>
            </a:r>
            <a:endParaRPr lang="en-US" altLang="zh-CN" sz="1400" b="1" dirty="0">
              <a:solidFill>
                <a:srgbClr val="FFFFFF"/>
              </a:solidFill>
              <a:latin typeface="微软雅黑" charset="0"/>
              <a:ea typeface="微软雅黑" charset="0"/>
              <a:cs typeface="微软雅黑" charset="0"/>
            </a:endParaRPr>
          </a:p>
        </p:txBody>
      </p:sp>
      <p:sp>
        <p:nvSpPr>
          <p:cNvPr id="161" name="Text Box 12"/>
          <p:cNvSpPr txBox="1">
            <a:spLocks noChangeArrowheads="1"/>
          </p:cNvSpPr>
          <p:nvPr/>
        </p:nvSpPr>
        <p:spPr bwMode="gray">
          <a:xfrm>
            <a:off x="4171338" y="3646742"/>
            <a:ext cx="952500" cy="307777"/>
          </a:xfrm>
          <a:prstGeom prst="rect">
            <a:avLst/>
          </a:prstGeom>
          <a:noFill/>
          <a:ln>
            <a:noFill/>
          </a:ln>
          <a:effectLst/>
          <a:extLst/>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a:spcBef>
                <a:spcPct val="50000"/>
              </a:spcBef>
            </a:pPr>
            <a:r>
              <a:rPr lang="zh-CN" altLang="en-US" sz="1400" b="1" dirty="0" smtClean="0">
                <a:solidFill>
                  <a:srgbClr val="FFFFFF"/>
                </a:solidFill>
                <a:latin typeface="微软雅黑" charset="0"/>
                <a:ea typeface="微软雅黑" charset="0"/>
                <a:cs typeface="微软雅黑" charset="0"/>
              </a:rPr>
              <a:t>初始化</a:t>
            </a:r>
            <a:endParaRPr lang="en-US" altLang="zh-CN" sz="1400" b="1" dirty="0">
              <a:solidFill>
                <a:srgbClr val="FFFFFF"/>
              </a:solidFill>
              <a:latin typeface="微软雅黑" charset="0"/>
              <a:ea typeface="微软雅黑" charset="0"/>
              <a:cs typeface="微软雅黑" charset="0"/>
            </a:endParaRPr>
          </a:p>
        </p:txBody>
      </p:sp>
      <p:sp>
        <p:nvSpPr>
          <p:cNvPr id="162" name="下箭头 161"/>
          <p:cNvSpPr/>
          <p:nvPr/>
        </p:nvSpPr>
        <p:spPr>
          <a:xfrm rot="16200000">
            <a:off x="1251533" y="2204835"/>
            <a:ext cx="193635" cy="329319"/>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66" name="下箭头 165"/>
          <p:cNvSpPr/>
          <p:nvPr/>
        </p:nvSpPr>
        <p:spPr>
          <a:xfrm rot="10800000">
            <a:off x="775747" y="4443696"/>
            <a:ext cx="171702" cy="485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167" name="Group 73"/>
          <p:cNvGrpSpPr>
            <a:grpSpLocks/>
          </p:cNvGrpSpPr>
          <p:nvPr/>
        </p:nvGrpSpPr>
        <p:grpSpPr bwMode="auto">
          <a:xfrm>
            <a:off x="3871652" y="1796384"/>
            <a:ext cx="1350963" cy="1568137"/>
            <a:chOff x="2160" y="1488"/>
            <a:chExt cx="851" cy="988"/>
          </a:xfrm>
        </p:grpSpPr>
        <p:sp>
          <p:nvSpPr>
            <p:cNvPr id="168" name="Rectangle 74"/>
            <p:cNvSpPr>
              <a:spLocks noChangeArrowheads="1"/>
            </p:cNvSpPr>
            <p:nvPr/>
          </p:nvSpPr>
          <p:spPr bwMode="gray">
            <a:xfrm>
              <a:off x="2182" y="1672"/>
              <a:ext cx="605" cy="582"/>
            </a:xfrm>
            <a:prstGeom prst="rect">
              <a:avLst/>
            </a:prstGeom>
            <a:noFill/>
            <a:ln>
              <a:noFill/>
            </a:ln>
            <a:effectLst/>
            <a:extLst/>
          </p:spPr>
          <p:txBody>
            <a:bodyPr>
              <a:spAutoFit/>
            </a:bodyPr>
            <a:lstStyle/>
            <a:p>
              <a:pPr algn="ctr" fontAlgn="auto">
                <a:spcBef>
                  <a:spcPts val="0"/>
                </a:spcBef>
                <a:spcAft>
                  <a:spcPts val="0"/>
                </a:spcAft>
                <a:defRPr/>
              </a:pPr>
              <a:r>
                <a:rPr lang="en-US" altLang="zh-CN" dirty="0">
                  <a:solidFill>
                    <a:schemeClr val="bg1"/>
                  </a:solidFill>
                  <a:latin typeface="+mj-ea"/>
                  <a:ea typeface="+mj-ea"/>
                  <a:cs typeface="+mn-cs"/>
                </a:rPr>
                <a:t>Title in here</a:t>
              </a:r>
            </a:p>
          </p:txBody>
        </p:sp>
        <p:sp>
          <p:nvSpPr>
            <p:cNvPr id="169" name="Oval 75"/>
            <p:cNvSpPr>
              <a:spLocks noChangeArrowheads="1"/>
            </p:cNvSpPr>
            <p:nvPr/>
          </p:nvSpPr>
          <p:spPr bwMode="gray">
            <a:xfrm>
              <a:off x="2160" y="1488"/>
              <a:ext cx="820" cy="827"/>
            </a:xfrm>
            <a:prstGeom prst="ellipse">
              <a:avLst/>
            </a:prstGeom>
            <a:solidFill>
              <a:srgbClr val="EAEAEA">
                <a:alpha val="50000"/>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nvGrpSpPr>
            <p:cNvPr id="170" name="Group 76"/>
            <p:cNvGrpSpPr>
              <a:grpSpLocks/>
            </p:cNvGrpSpPr>
            <p:nvPr/>
          </p:nvGrpSpPr>
          <p:grpSpPr bwMode="auto">
            <a:xfrm>
              <a:off x="2189" y="1512"/>
              <a:ext cx="773" cy="964"/>
              <a:chOff x="3975" y="1593"/>
              <a:chExt cx="931" cy="1163"/>
            </a:xfrm>
          </p:grpSpPr>
          <p:pic>
            <p:nvPicPr>
              <p:cNvPr id="183" name="Picture 77" descr="circuler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gray">
              <a:xfrm>
                <a:off x="3975" y="1593"/>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 name="Oval 78"/>
              <p:cNvSpPr>
                <a:spLocks noChangeArrowheads="1"/>
              </p:cNvSpPr>
              <p:nvPr/>
            </p:nvSpPr>
            <p:spPr bwMode="gray">
              <a:xfrm>
                <a:off x="3975" y="1593"/>
                <a:ext cx="931" cy="938"/>
              </a:xfrm>
              <a:prstGeom prst="ellipse">
                <a:avLst/>
              </a:prstGeom>
              <a:solidFill>
                <a:schemeClr val="accent1">
                  <a:alpha val="50000"/>
                </a:scheme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nvGrpSpPr>
              <p:cNvPr id="186" name="Group 80"/>
              <p:cNvGrpSpPr>
                <a:grpSpLocks/>
              </p:cNvGrpSpPr>
              <p:nvPr/>
            </p:nvGrpSpPr>
            <p:grpSpPr bwMode="auto">
              <a:xfrm rot="-3733502" flipH="1" flipV="1">
                <a:off x="4257" y="2251"/>
                <a:ext cx="823" cy="187"/>
                <a:chOff x="2528" y="1065"/>
                <a:chExt cx="898" cy="235"/>
              </a:xfrm>
            </p:grpSpPr>
            <p:grpSp>
              <p:nvGrpSpPr>
                <p:cNvPr id="187" name="Group 81"/>
                <p:cNvGrpSpPr>
                  <a:grpSpLocks/>
                </p:cNvGrpSpPr>
                <p:nvPr/>
              </p:nvGrpSpPr>
              <p:grpSpPr bwMode="auto">
                <a:xfrm>
                  <a:off x="2528" y="1065"/>
                  <a:ext cx="753" cy="182"/>
                  <a:chOff x="1556" y="2581"/>
                  <a:chExt cx="1129" cy="274"/>
                </a:xfrm>
              </p:grpSpPr>
              <p:sp>
                <p:nvSpPr>
                  <p:cNvPr id="193" name="AutoShape 82"/>
                  <p:cNvSpPr>
                    <a:spLocks noChangeArrowheads="1"/>
                  </p:cNvSpPr>
                  <p:nvPr/>
                </p:nvSpPr>
                <p:spPr bwMode="white">
                  <a:xfrm rot="5263130">
                    <a:off x="1849" y="2290"/>
                    <a:ext cx="226"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4" name="AutoShape 83"/>
                  <p:cNvSpPr>
                    <a:spLocks noChangeArrowheads="1"/>
                  </p:cNvSpPr>
                  <p:nvPr/>
                </p:nvSpPr>
                <p:spPr bwMode="white">
                  <a:xfrm rot="6078281">
                    <a:off x="1988" y="2289"/>
                    <a:ext cx="226"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5" name="AutoShape 84"/>
                  <p:cNvSpPr>
                    <a:spLocks noChangeArrowheads="1"/>
                  </p:cNvSpPr>
                  <p:nvPr/>
                </p:nvSpPr>
                <p:spPr bwMode="white">
                  <a:xfrm rot="6373927">
                    <a:off x="2062" y="2309"/>
                    <a:ext cx="226" cy="815"/>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6" name="AutoShape 85"/>
                  <p:cNvSpPr>
                    <a:spLocks noChangeArrowheads="1"/>
                  </p:cNvSpPr>
                  <p:nvPr/>
                </p:nvSpPr>
                <p:spPr bwMode="white">
                  <a:xfrm rot="6906312">
                    <a:off x="2160" y="2337"/>
                    <a:ext cx="221"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188" name="Group 86"/>
                <p:cNvGrpSpPr>
                  <a:grpSpLocks/>
                </p:cNvGrpSpPr>
                <p:nvPr/>
              </p:nvGrpSpPr>
              <p:grpSpPr bwMode="auto">
                <a:xfrm rot="1353540">
                  <a:off x="2679" y="1114"/>
                  <a:ext cx="747" cy="186"/>
                  <a:chOff x="1562" y="2576"/>
                  <a:chExt cx="1126" cy="280"/>
                </a:xfrm>
              </p:grpSpPr>
              <p:sp>
                <p:nvSpPr>
                  <p:cNvPr id="189" name="AutoShape 87"/>
                  <p:cNvSpPr>
                    <a:spLocks noChangeArrowheads="1"/>
                  </p:cNvSpPr>
                  <p:nvPr/>
                </p:nvSpPr>
                <p:spPr bwMode="white">
                  <a:xfrm rot="5263130">
                    <a:off x="1860" y="2287"/>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0" name="AutoShape 88"/>
                  <p:cNvSpPr>
                    <a:spLocks noChangeArrowheads="1"/>
                  </p:cNvSpPr>
                  <p:nvPr/>
                </p:nvSpPr>
                <p:spPr bwMode="white">
                  <a:xfrm rot="6078281">
                    <a:off x="1995" y="2281"/>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1" name="AutoShape 89"/>
                  <p:cNvSpPr>
                    <a:spLocks noChangeArrowheads="1"/>
                  </p:cNvSpPr>
                  <p:nvPr/>
                </p:nvSpPr>
                <p:spPr bwMode="white">
                  <a:xfrm rot="6373927">
                    <a:off x="2075" y="2312"/>
                    <a:ext cx="226"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92" name="AutoShape 90"/>
                  <p:cNvSpPr>
                    <a:spLocks noChangeArrowheads="1"/>
                  </p:cNvSpPr>
                  <p:nvPr/>
                </p:nvSpPr>
                <p:spPr bwMode="white">
                  <a:xfrm rot="6906312">
                    <a:off x="2164" y="2336"/>
                    <a:ext cx="226"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grpSp>
        <p:grpSp>
          <p:nvGrpSpPr>
            <p:cNvPr id="171" name="Group 91"/>
            <p:cNvGrpSpPr>
              <a:grpSpLocks/>
            </p:cNvGrpSpPr>
            <p:nvPr/>
          </p:nvGrpSpPr>
          <p:grpSpPr bwMode="auto">
            <a:xfrm rot="-3733502" flipH="1" flipV="1">
              <a:off x="2493" y="2067"/>
              <a:ext cx="610" cy="132"/>
              <a:chOff x="2522" y="1063"/>
              <a:chExt cx="906" cy="226"/>
            </a:xfrm>
          </p:grpSpPr>
          <p:grpSp>
            <p:nvGrpSpPr>
              <p:cNvPr id="173" name="Group 92"/>
              <p:cNvGrpSpPr>
                <a:grpSpLocks/>
              </p:cNvGrpSpPr>
              <p:nvPr/>
            </p:nvGrpSpPr>
            <p:grpSpPr bwMode="auto">
              <a:xfrm>
                <a:off x="2522" y="1063"/>
                <a:ext cx="739" cy="188"/>
                <a:chOff x="1562" y="2571"/>
                <a:chExt cx="1116" cy="282"/>
              </a:xfrm>
            </p:grpSpPr>
            <p:sp>
              <p:nvSpPr>
                <p:cNvPr id="179" name="AutoShape 93"/>
                <p:cNvSpPr>
                  <a:spLocks noChangeArrowheads="1"/>
                </p:cNvSpPr>
                <p:nvPr/>
              </p:nvSpPr>
              <p:spPr bwMode="white">
                <a:xfrm rot="5263130">
                  <a:off x="1855" y="2284"/>
                  <a:ext cx="231"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80" name="AutoShape 94"/>
                <p:cNvSpPr>
                  <a:spLocks noChangeArrowheads="1"/>
                </p:cNvSpPr>
                <p:nvPr/>
              </p:nvSpPr>
              <p:spPr bwMode="white">
                <a:xfrm rot="6078281">
                  <a:off x="1988" y="2281"/>
                  <a:ext cx="229"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81" name="AutoShape 95"/>
                <p:cNvSpPr>
                  <a:spLocks noChangeArrowheads="1"/>
                </p:cNvSpPr>
                <p:nvPr/>
              </p:nvSpPr>
              <p:spPr bwMode="white">
                <a:xfrm rot="6373927">
                  <a:off x="2068" y="2311"/>
                  <a:ext cx="223"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82" name="AutoShape 96"/>
                <p:cNvSpPr>
                  <a:spLocks noChangeArrowheads="1"/>
                </p:cNvSpPr>
                <p:nvPr/>
              </p:nvSpPr>
              <p:spPr bwMode="white">
                <a:xfrm rot="6906312">
                  <a:off x="2154" y="2334"/>
                  <a:ext cx="229"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174" name="Group 97"/>
              <p:cNvGrpSpPr>
                <a:grpSpLocks/>
              </p:cNvGrpSpPr>
              <p:nvPr/>
            </p:nvGrpSpPr>
            <p:grpSpPr bwMode="auto">
              <a:xfrm rot="1353540">
                <a:off x="2683" y="1104"/>
                <a:ext cx="745" cy="185"/>
                <a:chOff x="1563" y="2572"/>
                <a:chExt cx="1119" cy="279"/>
              </a:xfrm>
            </p:grpSpPr>
            <p:sp>
              <p:nvSpPr>
                <p:cNvPr id="175" name="AutoShape 98"/>
                <p:cNvSpPr>
                  <a:spLocks noChangeArrowheads="1"/>
                </p:cNvSpPr>
                <p:nvPr/>
              </p:nvSpPr>
              <p:spPr bwMode="white">
                <a:xfrm rot="5263130">
                  <a:off x="1862" y="2281"/>
                  <a:ext cx="225"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76" name="AutoShape 99"/>
                <p:cNvSpPr>
                  <a:spLocks noChangeArrowheads="1"/>
                </p:cNvSpPr>
                <p:nvPr/>
              </p:nvSpPr>
              <p:spPr bwMode="white">
                <a:xfrm rot="6078281">
                  <a:off x="1994" y="2283"/>
                  <a:ext cx="227" cy="811"/>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77" name="AutoShape 100"/>
                <p:cNvSpPr>
                  <a:spLocks noChangeArrowheads="1"/>
                </p:cNvSpPr>
                <p:nvPr/>
              </p:nvSpPr>
              <p:spPr bwMode="white">
                <a:xfrm rot="6373927">
                  <a:off x="2078" y="2307"/>
                  <a:ext cx="227" cy="817"/>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178" name="AutoShape 101"/>
                <p:cNvSpPr>
                  <a:spLocks noChangeArrowheads="1"/>
                </p:cNvSpPr>
                <p:nvPr/>
              </p:nvSpPr>
              <p:spPr bwMode="white">
                <a:xfrm rot="6906312">
                  <a:off x="2163" y="2330"/>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sp>
          <p:nvSpPr>
            <p:cNvPr id="172" name="Rectangle 102"/>
            <p:cNvSpPr>
              <a:spLocks noChangeArrowheads="1"/>
            </p:cNvSpPr>
            <p:nvPr/>
          </p:nvSpPr>
          <p:spPr bwMode="gray">
            <a:xfrm>
              <a:off x="2160" y="1694"/>
              <a:ext cx="851" cy="407"/>
            </a:xfrm>
            <a:prstGeom prst="rect">
              <a:avLst/>
            </a:prstGeom>
            <a:noFill/>
            <a:ln>
              <a:noFill/>
            </a:ln>
            <a:effectLst/>
            <a:extLst/>
          </p:spPr>
          <p:txBody>
            <a:bodyPr wrap="none">
              <a:spAutoFit/>
              <a:flatTx/>
            </a:bodyPr>
            <a:lstStyle/>
            <a:p>
              <a:pPr algn="ctr"/>
              <a:r>
                <a:rPr lang="zh-CN" altLang="en-US" b="1" dirty="0" smtClean="0">
                  <a:solidFill>
                    <a:srgbClr val="FFFFFF"/>
                  </a:solidFill>
                  <a:latin typeface="微软雅黑" charset="0"/>
                  <a:ea typeface="微软雅黑" charset="0"/>
                  <a:cs typeface="微软雅黑" charset="0"/>
                </a:rPr>
                <a:t>分配给业务</a:t>
              </a:r>
              <a:endParaRPr lang="en-US" altLang="zh-CN" b="1" dirty="0" smtClean="0">
                <a:solidFill>
                  <a:srgbClr val="FFFFFF"/>
                </a:solidFill>
                <a:latin typeface="微软雅黑" charset="0"/>
                <a:ea typeface="微软雅黑" charset="0"/>
                <a:cs typeface="微软雅黑" charset="0"/>
              </a:endParaRPr>
            </a:p>
            <a:p>
              <a:pPr algn="ctr"/>
              <a:r>
                <a:rPr lang="zh-CN" altLang="en-US" b="1" dirty="0" smtClean="0">
                  <a:solidFill>
                    <a:srgbClr val="FFFFFF"/>
                  </a:solidFill>
                  <a:latin typeface="微软雅黑" charset="0"/>
                  <a:ea typeface="微软雅黑" charset="0"/>
                  <a:cs typeface="微软雅黑" charset="0"/>
                </a:rPr>
                <a:t>改管理员</a:t>
              </a:r>
              <a:endParaRPr lang="en-US" altLang="zh-CN" b="1" dirty="0">
                <a:solidFill>
                  <a:srgbClr val="FFFFFF"/>
                </a:solidFill>
                <a:latin typeface="微软雅黑" charset="0"/>
                <a:ea typeface="微软雅黑" charset="0"/>
                <a:cs typeface="微软雅黑" charset="0"/>
              </a:endParaRPr>
            </a:p>
          </p:txBody>
        </p:sp>
      </p:grpSp>
      <p:sp>
        <p:nvSpPr>
          <p:cNvPr id="197" name="Oval 4"/>
          <p:cNvSpPr>
            <a:spLocks noChangeArrowheads="1"/>
          </p:cNvSpPr>
          <p:nvPr/>
        </p:nvSpPr>
        <p:spPr bwMode="gray">
          <a:xfrm>
            <a:off x="1608780" y="2114146"/>
            <a:ext cx="648650" cy="574598"/>
          </a:xfrm>
          <a:prstGeom prst="ellipse">
            <a:avLst/>
          </a:prstGeom>
          <a:solidFill>
            <a:srgbClr val="8064A2"/>
          </a:solidFill>
          <a:ln w="38100">
            <a:solidFill>
              <a:schemeClr val="bg1"/>
            </a:solidFill>
            <a:round/>
            <a:headEnd/>
            <a:tailEnd/>
          </a:ln>
          <a:effectLst>
            <a:outerShdw blurRad="63500" dist="20000" dir="5400000" rotWithShape="0">
              <a:srgbClr val="000000">
                <a:alpha val="37999"/>
              </a:srgbClr>
            </a:outerShdw>
          </a:effectLst>
        </p:spPr>
        <p:txBody>
          <a:bodyPr wrap="none" anchor="ctr"/>
          <a:lstStyle/>
          <a:p>
            <a:pPr fontAlgn="auto">
              <a:spcBef>
                <a:spcPts val="0"/>
              </a:spcBef>
              <a:spcAft>
                <a:spcPts val="0"/>
              </a:spcAft>
              <a:defRPr/>
            </a:pPr>
            <a:endParaRPr lang="zh-CN" altLang="en-US" dirty="0">
              <a:solidFill>
                <a:schemeClr val="lt1"/>
              </a:solidFill>
              <a:latin typeface="+mj-ea"/>
              <a:ea typeface="+mj-ea"/>
              <a:cs typeface="+mn-cs"/>
            </a:endParaRPr>
          </a:p>
        </p:txBody>
      </p:sp>
      <p:sp>
        <p:nvSpPr>
          <p:cNvPr id="198" name="下箭头 197"/>
          <p:cNvSpPr/>
          <p:nvPr/>
        </p:nvSpPr>
        <p:spPr>
          <a:xfrm rot="16200000">
            <a:off x="2370821" y="2204835"/>
            <a:ext cx="193635" cy="329319"/>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199" name="Text Box 12"/>
          <p:cNvSpPr txBox="1">
            <a:spLocks noChangeArrowheads="1"/>
          </p:cNvSpPr>
          <p:nvPr/>
        </p:nvSpPr>
        <p:spPr bwMode="gray">
          <a:xfrm>
            <a:off x="1513010" y="2220905"/>
            <a:ext cx="788834" cy="307777"/>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a:spcBef>
                <a:spcPct val="50000"/>
              </a:spcBef>
            </a:pPr>
            <a:r>
              <a:rPr lang="en-US" altLang="zh-CN" sz="1400" dirty="0" smtClean="0">
                <a:solidFill>
                  <a:srgbClr val="FFFFFF"/>
                </a:solidFill>
                <a:latin typeface="微软雅黑" charset="0"/>
                <a:ea typeface="微软雅黑" charset="0"/>
                <a:cs typeface="微软雅黑" charset="0"/>
              </a:rPr>
              <a:t>CMDB</a:t>
            </a:r>
            <a:endParaRPr lang="en-US" altLang="zh-CN" sz="1400" dirty="0">
              <a:solidFill>
                <a:srgbClr val="FFFFFF"/>
              </a:solidFill>
              <a:latin typeface="微软雅黑" charset="0"/>
              <a:ea typeface="微软雅黑" charset="0"/>
              <a:cs typeface="微软雅黑" charset="0"/>
            </a:endParaRPr>
          </a:p>
        </p:txBody>
      </p:sp>
      <p:sp>
        <p:nvSpPr>
          <p:cNvPr id="200" name="下箭头 199"/>
          <p:cNvSpPr/>
          <p:nvPr/>
        </p:nvSpPr>
        <p:spPr>
          <a:xfrm rot="16200000">
            <a:off x="3610174" y="2206931"/>
            <a:ext cx="193635" cy="329319"/>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01" name="下箭头 200"/>
          <p:cNvSpPr/>
          <p:nvPr/>
        </p:nvSpPr>
        <p:spPr>
          <a:xfrm>
            <a:off x="4529963" y="3123986"/>
            <a:ext cx="191590" cy="297176"/>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02" name="下箭头 201"/>
          <p:cNvSpPr/>
          <p:nvPr/>
        </p:nvSpPr>
        <p:spPr>
          <a:xfrm rot="5400000">
            <a:off x="3936807" y="3706622"/>
            <a:ext cx="175869" cy="306179"/>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sp>
        <p:nvSpPr>
          <p:cNvPr id="204" name="圆角矩形 203"/>
          <p:cNvSpPr/>
          <p:nvPr/>
        </p:nvSpPr>
        <p:spPr>
          <a:xfrm>
            <a:off x="378235" y="3194976"/>
            <a:ext cx="4925183" cy="1248720"/>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206" name="下箭头 205"/>
          <p:cNvSpPr/>
          <p:nvPr/>
        </p:nvSpPr>
        <p:spPr>
          <a:xfrm>
            <a:off x="1877965" y="4460275"/>
            <a:ext cx="191590" cy="485665"/>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265" name="Group 44"/>
          <p:cNvGrpSpPr>
            <a:grpSpLocks/>
          </p:cNvGrpSpPr>
          <p:nvPr/>
        </p:nvGrpSpPr>
        <p:grpSpPr bwMode="auto">
          <a:xfrm>
            <a:off x="350772" y="4912139"/>
            <a:ext cx="998130" cy="1146547"/>
            <a:chOff x="1161" y="3252"/>
            <a:chExt cx="773" cy="879"/>
          </a:xfrm>
        </p:grpSpPr>
        <p:sp>
          <p:nvSpPr>
            <p:cNvPr id="266" name="Rectangle 45"/>
            <p:cNvSpPr>
              <a:spLocks noChangeArrowheads="1"/>
            </p:cNvSpPr>
            <p:nvPr/>
          </p:nvSpPr>
          <p:spPr bwMode="gray">
            <a:xfrm>
              <a:off x="1322" y="3252"/>
              <a:ext cx="605" cy="581"/>
            </a:xfrm>
            <a:prstGeom prst="rect">
              <a:avLst/>
            </a:prstGeom>
            <a:noFill/>
            <a:ln>
              <a:noFill/>
            </a:ln>
            <a:effectLst/>
            <a:extLst/>
          </p:spPr>
          <p:txBody>
            <a:bodyPr>
              <a:spAutoFit/>
            </a:bodyPr>
            <a:lstStyle/>
            <a:p>
              <a:pPr algn="ctr" fontAlgn="auto">
                <a:spcBef>
                  <a:spcPts val="0"/>
                </a:spcBef>
                <a:spcAft>
                  <a:spcPts val="0"/>
                </a:spcAft>
                <a:defRPr/>
              </a:pPr>
              <a:r>
                <a:rPr lang="en-US" altLang="zh-CN">
                  <a:solidFill>
                    <a:schemeClr val="bg1"/>
                  </a:solidFill>
                  <a:latin typeface="+mj-ea"/>
                  <a:ea typeface="+mj-ea"/>
                  <a:cs typeface="+mn-cs"/>
                </a:rPr>
                <a:t>Title in here</a:t>
              </a:r>
            </a:p>
          </p:txBody>
        </p:sp>
        <p:grpSp>
          <p:nvGrpSpPr>
            <p:cNvPr id="267" name="Group 46"/>
            <p:cNvGrpSpPr>
              <a:grpSpLocks/>
            </p:cNvGrpSpPr>
            <p:nvPr/>
          </p:nvGrpSpPr>
          <p:grpSpPr bwMode="auto">
            <a:xfrm>
              <a:off x="1161" y="3275"/>
              <a:ext cx="773" cy="782"/>
              <a:chOff x="3868" y="1894"/>
              <a:chExt cx="934" cy="945"/>
            </a:xfrm>
          </p:grpSpPr>
          <p:pic>
            <p:nvPicPr>
              <p:cNvPr id="280" name="Picture 47"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68" y="1894"/>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1" name="Oval 48"/>
              <p:cNvSpPr>
                <a:spLocks noChangeArrowheads="1"/>
              </p:cNvSpPr>
              <p:nvPr/>
            </p:nvSpPr>
            <p:spPr bwMode="gray">
              <a:xfrm>
                <a:off x="3870" y="1906"/>
                <a:ext cx="932" cy="933"/>
              </a:xfrm>
              <a:prstGeom prst="ellipse">
                <a:avLst/>
              </a:prstGeom>
              <a:solidFill>
                <a:schemeClr val="accent2">
                  <a:alpha val="50000"/>
                </a:schemeClr>
              </a:solidFill>
              <a:ln>
                <a:noFill/>
              </a:ln>
              <a:effectLst/>
              <a:extLst/>
            </p:spPr>
            <p:txBody>
              <a:bodyPr wrap="none" anchor="ctr"/>
              <a:lstStyle/>
              <a:p>
                <a:pPr fontAlgn="auto">
                  <a:spcBef>
                    <a:spcPts val="0"/>
                  </a:spcBef>
                  <a:spcAft>
                    <a:spcPts val="0"/>
                  </a:spcAft>
                  <a:defRPr/>
                </a:pPr>
                <a:endParaRPr lang="zh-CN" altLang="en-US" dirty="0">
                  <a:latin typeface="+mj-ea"/>
                  <a:ea typeface="+mj-ea"/>
                  <a:cs typeface="+mn-cs"/>
                </a:endParaRPr>
              </a:p>
            </p:txBody>
          </p:sp>
          <p:grpSp>
            <p:nvGrpSpPr>
              <p:cNvPr id="283" name="Group 50"/>
              <p:cNvGrpSpPr>
                <a:grpSpLocks/>
              </p:cNvGrpSpPr>
              <p:nvPr/>
            </p:nvGrpSpPr>
            <p:grpSpPr bwMode="auto">
              <a:xfrm rot="-3733502" flipH="1" flipV="1">
                <a:off x="4245" y="2247"/>
                <a:ext cx="824" cy="195"/>
                <a:chOff x="2532" y="1059"/>
                <a:chExt cx="896" cy="243"/>
              </a:xfrm>
            </p:grpSpPr>
            <p:grpSp>
              <p:nvGrpSpPr>
                <p:cNvPr id="284" name="Group 51"/>
                <p:cNvGrpSpPr>
                  <a:grpSpLocks/>
                </p:cNvGrpSpPr>
                <p:nvPr/>
              </p:nvGrpSpPr>
              <p:grpSpPr bwMode="auto">
                <a:xfrm>
                  <a:off x="2532" y="1059"/>
                  <a:ext cx="746" cy="185"/>
                  <a:chOff x="1563" y="2579"/>
                  <a:chExt cx="1121" cy="279"/>
                </a:xfrm>
              </p:grpSpPr>
              <p:sp>
                <p:nvSpPr>
                  <p:cNvPr id="290" name="AutoShape 52"/>
                  <p:cNvSpPr>
                    <a:spLocks noChangeArrowheads="1"/>
                  </p:cNvSpPr>
                  <p:nvPr/>
                </p:nvSpPr>
                <p:spPr bwMode="white">
                  <a:xfrm rot="5263130">
                    <a:off x="1862" y="2287"/>
                    <a:ext cx="225"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91" name="AutoShape 53"/>
                  <p:cNvSpPr>
                    <a:spLocks noChangeArrowheads="1"/>
                  </p:cNvSpPr>
                  <p:nvPr/>
                </p:nvSpPr>
                <p:spPr bwMode="white">
                  <a:xfrm rot="6078281">
                    <a:off x="1996" y="2290"/>
                    <a:ext cx="225"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92" name="AutoShape 54"/>
                  <p:cNvSpPr>
                    <a:spLocks noChangeArrowheads="1"/>
                  </p:cNvSpPr>
                  <p:nvPr/>
                </p:nvSpPr>
                <p:spPr bwMode="white">
                  <a:xfrm rot="6373927">
                    <a:off x="2063" y="2308"/>
                    <a:ext cx="227" cy="818"/>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93" name="AutoShape 55"/>
                  <p:cNvSpPr>
                    <a:spLocks noChangeArrowheads="1"/>
                  </p:cNvSpPr>
                  <p:nvPr/>
                </p:nvSpPr>
                <p:spPr bwMode="white">
                  <a:xfrm rot="6906312">
                    <a:off x="2167" y="2342"/>
                    <a:ext cx="227"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285" name="Group 56"/>
                <p:cNvGrpSpPr>
                  <a:grpSpLocks/>
                </p:cNvGrpSpPr>
                <p:nvPr/>
              </p:nvGrpSpPr>
              <p:grpSpPr bwMode="auto">
                <a:xfrm rot="1353540">
                  <a:off x="2683" y="1116"/>
                  <a:ext cx="745" cy="186"/>
                  <a:chOff x="1571" y="2579"/>
                  <a:chExt cx="1119" cy="279"/>
                </a:xfrm>
              </p:grpSpPr>
              <p:sp>
                <p:nvSpPr>
                  <p:cNvPr id="286" name="AutoShape 57"/>
                  <p:cNvSpPr>
                    <a:spLocks noChangeArrowheads="1"/>
                  </p:cNvSpPr>
                  <p:nvPr/>
                </p:nvSpPr>
                <p:spPr bwMode="white">
                  <a:xfrm rot="5263130">
                    <a:off x="1869" y="2289"/>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87" name="AutoShape 58"/>
                  <p:cNvSpPr>
                    <a:spLocks noChangeArrowheads="1"/>
                  </p:cNvSpPr>
                  <p:nvPr/>
                </p:nvSpPr>
                <p:spPr bwMode="white">
                  <a:xfrm rot="6078281">
                    <a:off x="2002" y="2291"/>
                    <a:ext cx="228"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88" name="AutoShape 59"/>
                  <p:cNvSpPr>
                    <a:spLocks noChangeArrowheads="1"/>
                  </p:cNvSpPr>
                  <p:nvPr/>
                </p:nvSpPr>
                <p:spPr bwMode="white">
                  <a:xfrm rot="6373927">
                    <a:off x="2084" y="2306"/>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89" name="AutoShape 60"/>
                  <p:cNvSpPr>
                    <a:spLocks noChangeArrowheads="1"/>
                  </p:cNvSpPr>
                  <p:nvPr/>
                </p:nvSpPr>
                <p:spPr bwMode="white">
                  <a:xfrm rot="6906312">
                    <a:off x="2172" y="2341"/>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grpSp>
        <p:grpSp>
          <p:nvGrpSpPr>
            <p:cNvPr id="268" name="Group 61"/>
            <p:cNvGrpSpPr>
              <a:grpSpLocks/>
            </p:cNvGrpSpPr>
            <p:nvPr/>
          </p:nvGrpSpPr>
          <p:grpSpPr bwMode="auto">
            <a:xfrm rot="-3733502" flipH="1" flipV="1">
              <a:off x="1371" y="3622"/>
              <a:ext cx="824" cy="194"/>
              <a:chOff x="2527" y="1054"/>
              <a:chExt cx="1231" cy="327"/>
            </a:xfrm>
          </p:grpSpPr>
          <p:grpSp>
            <p:nvGrpSpPr>
              <p:cNvPr id="270" name="Group 62"/>
              <p:cNvGrpSpPr>
                <a:grpSpLocks/>
              </p:cNvGrpSpPr>
              <p:nvPr/>
            </p:nvGrpSpPr>
            <p:grpSpPr bwMode="auto">
              <a:xfrm>
                <a:off x="2527" y="1054"/>
                <a:ext cx="1200" cy="219"/>
                <a:chOff x="1561" y="2572"/>
                <a:chExt cx="1810" cy="330"/>
              </a:xfrm>
            </p:grpSpPr>
            <p:sp>
              <p:nvSpPr>
                <p:cNvPr id="276" name="AutoShape 63"/>
                <p:cNvSpPr>
                  <a:spLocks noChangeArrowheads="1"/>
                </p:cNvSpPr>
                <p:nvPr/>
              </p:nvSpPr>
              <p:spPr bwMode="white">
                <a:xfrm rot="5263130">
                  <a:off x="1857" y="2281"/>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7" name="AutoShape 64"/>
                <p:cNvSpPr>
                  <a:spLocks noChangeArrowheads="1"/>
                </p:cNvSpPr>
                <p:nvPr/>
              </p:nvSpPr>
              <p:spPr bwMode="white">
                <a:xfrm rot="6078281">
                  <a:off x="1992" y="2277"/>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8" name="AutoShape 65"/>
                <p:cNvSpPr>
                  <a:spLocks noChangeArrowheads="1"/>
                </p:cNvSpPr>
                <p:nvPr/>
              </p:nvSpPr>
              <p:spPr bwMode="white">
                <a:xfrm rot="6373927">
                  <a:off x="2067" y="2300"/>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9" name="AutoShape 66"/>
                <p:cNvSpPr>
                  <a:spLocks noChangeArrowheads="1"/>
                </p:cNvSpPr>
                <p:nvPr/>
              </p:nvSpPr>
              <p:spPr bwMode="white">
                <a:xfrm rot="6906312">
                  <a:off x="2847" y="2378"/>
                  <a:ext cx="229"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271" name="Group 67"/>
              <p:cNvGrpSpPr>
                <a:grpSpLocks/>
              </p:cNvGrpSpPr>
              <p:nvPr/>
            </p:nvGrpSpPr>
            <p:grpSpPr bwMode="auto">
              <a:xfrm rot="1353540">
                <a:off x="2824" y="1088"/>
                <a:ext cx="934" cy="293"/>
                <a:chOff x="1771" y="2390"/>
                <a:chExt cx="1404" cy="439"/>
              </a:xfrm>
            </p:grpSpPr>
            <p:sp>
              <p:nvSpPr>
                <p:cNvPr id="272" name="AutoShape 68"/>
                <p:cNvSpPr>
                  <a:spLocks noChangeArrowheads="1"/>
                </p:cNvSpPr>
                <p:nvPr/>
              </p:nvSpPr>
              <p:spPr bwMode="white">
                <a:xfrm rot="5263130">
                  <a:off x="2541" y="2170"/>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3" name="AutoShape 69"/>
                <p:cNvSpPr>
                  <a:spLocks noChangeArrowheads="1"/>
                </p:cNvSpPr>
                <p:nvPr/>
              </p:nvSpPr>
              <p:spPr bwMode="white">
                <a:xfrm rot="6078281">
                  <a:off x="2655" y="2098"/>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4" name="AutoShape 70"/>
                <p:cNvSpPr>
                  <a:spLocks noChangeArrowheads="1"/>
                </p:cNvSpPr>
                <p:nvPr/>
              </p:nvSpPr>
              <p:spPr bwMode="white">
                <a:xfrm rot="6373927">
                  <a:off x="2070" y="2309"/>
                  <a:ext cx="225"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275" name="AutoShape 71"/>
                <p:cNvSpPr>
                  <a:spLocks noChangeArrowheads="1"/>
                </p:cNvSpPr>
                <p:nvPr/>
              </p:nvSpPr>
              <p:spPr bwMode="white">
                <a:xfrm rot="6906312">
                  <a:off x="2480" y="2279"/>
                  <a:ext cx="227"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sp>
          <p:nvSpPr>
            <p:cNvPr id="269" name="Rectangle 72"/>
            <p:cNvSpPr>
              <a:spLocks noChangeArrowheads="1"/>
            </p:cNvSpPr>
            <p:nvPr/>
          </p:nvSpPr>
          <p:spPr bwMode="gray">
            <a:xfrm>
              <a:off x="1191" y="3562"/>
              <a:ext cx="698" cy="233"/>
            </a:xfrm>
            <a:prstGeom prst="rect">
              <a:avLst/>
            </a:prstGeom>
            <a:noFill/>
            <a:ln>
              <a:noFill/>
            </a:ln>
            <a:effectLst/>
            <a:extLst/>
          </p:spPr>
          <p:txBody>
            <a:bodyPr wrap="none">
              <a:spAutoFit/>
              <a:flatTx/>
            </a:bodyPr>
            <a:lstStyle/>
            <a:p>
              <a:pPr algn="ctr"/>
              <a:r>
                <a:rPr lang="zh-CN" altLang="en-US" b="1" dirty="0" smtClean="0">
                  <a:solidFill>
                    <a:srgbClr val="000000"/>
                  </a:solidFill>
                  <a:latin typeface="微软雅黑" charset="0"/>
                  <a:ea typeface="微软雅黑" charset="0"/>
                  <a:cs typeface="微软雅黑" charset="0"/>
                </a:rPr>
                <a:t>运维变更</a:t>
              </a:r>
              <a:endParaRPr lang="en-US" altLang="zh-CN" b="1" dirty="0">
                <a:solidFill>
                  <a:srgbClr val="000000"/>
                </a:solidFill>
                <a:latin typeface="微软雅黑" charset="0"/>
                <a:ea typeface="微软雅黑" charset="0"/>
                <a:cs typeface="微软雅黑" charset="0"/>
              </a:endParaRPr>
            </a:p>
          </p:txBody>
        </p:sp>
      </p:grpSp>
      <p:sp>
        <p:nvSpPr>
          <p:cNvPr id="295" name="下箭头 294"/>
          <p:cNvSpPr/>
          <p:nvPr/>
        </p:nvSpPr>
        <p:spPr>
          <a:xfrm>
            <a:off x="2871242" y="4460275"/>
            <a:ext cx="191590" cy="485665"/>
          </a:xfrm>
          <a:prstGeom prst="downArrow">
            <a:avLst>
              <a:gd name="adj1" fmla="val 50000"/>
              <a:gd name="adj2" fmla="val 557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p>
        </p:txBody>
      </p:sp>
      <p:grpSp>
        <p:nvGrpSpPr>
          <p:cNvPr id="296" name="Group 44"/>
          <p:cNvGrpSpPr>
            <a:grpSpLocks/>
          </p:cNvGrpSpPr>
          <p:nvPr/>
        </p:nvGrpSpPr>
        <p:grpSpPr bwMode="auto">
          <a:xfrm>
            <a:off x="1338431" y="4929361"/>
            <a:ext cx="1107886" cy="1146547"/>
            <a:chOff x="1110" y="3252"/>
            <a:chExt cx="858" cy="879"/>
          </a:xfrm>
        </p:grpSpPr>
        <p:sp>
          <p:nvSpPr>
            <p:cNvPr id="297" name="Rectangle 45"/>
            <p:cNvSpPr>
              <a:spLocks noChangeArrowheads="1"/>
            </p:cNvSpPr>
            <p:nvPr/>
          </p:nvSpPr>
          <p:spPr bwMode="gray">
            <a:xfrm>
              <a:off x="1322" y="3252"/>
              <a:ext cx="605" cy="581"/>
            </a:xfrm>
            <a:prstGeom prst="rect">
              <a:avLst/>
            </a:prstGeom>
            <a:noFill/>
            <a:ln>
              <a:noFill/>
            </a:ln>
            <a:effectLst/>
            <a:extLst/>
          </p:spPr>
          <p:txBody>
            <a:bodyPr>
              <a:spAutoFit/>
            </a:bodyPr>
            <a:lstStyle/>
            <a:p>
              <a:pPr algn="ctr" fontAlgn="auto">
                <a:spcBef>
                  <a:spcPts val="0"/>
                </a:spcBef>
                <a:spcAft>
                  <a:spcPts val="0"/>
                </a:spcAft>
                <a:defRPr/>
              </a:pPr>
              <a:r>
                <a:rPr lang="en-US" altLang="zh-CN">
                  <a:solidFill>
                    <a:schemeClr val="bg1"/>
                  </a:solidFill>
                  <a:latin typeface="+mj-ea"/>
                  <a:ea typeface="+mj-ea"/>
                  <a:cs typeface="+mn-cs"/>
                </a:rPr>
                <a:t>Title in here</a:t>
              </a:r>
            </a:p>
          </p:txBody>
        </p:sp>
        <p:grpSp>
          <p:nvGrpSpPr>
            <p:cNvPr id="298" name="Group 46"/>
            <p:cNvGrpSpPr>
              <a:grpSpLocks/>
            </p:cNvGrpSpPr>
            <p:nvPr/>
          </p:nvGrpSpPr>
          <p:grpSpPr bwMode="auto">
            <a:xfrm>
              <a:off x="1161" y="3275"/>
              <a:ext cx="773" cy="782"/>
              <a:chOff x="3868" y="1894"/>
              <a:chExt cx="934" cy="945"/>
            </a:xfrm>
          </p:grpSpPr>
          <p:pic>
            <p:nvPicPr>
              <p:cNvPr id="311" name="Picture 47"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68" y="1894"/>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2" name="Oval 48"/>
              <p:cNvSpPr>
                <a:spLocks noChangeArrowheads="1"/>
              </p:cNvSpPr>
              <p:nvPr/>
            </p:nvSpPr>
            <p:spPr bwMode="gray">
              <a:xfrm>
                <a:off x="3870" y="1906"/>
                <a:ext cx="932" cy="933"/>
              </a:xfrm>
              <a:prstGeom prst="ellipse">
                <a:avLst/>
              </a:prstGeom>
              <a:solidFill>
                <a:schemeClr val="accent2">
                  <a:alpha val="50000"/>
                </a:schemeClr>
              </a:solidFill>
              <a:ln>
                <a:noFill/>
              </a:ln>
              <a:effectLst/>
              <a:extLst/>
            </p:spPr>
            <p:txBody>
              <a:bodyPr wrap="none" anchor="ctr"/>
              <a:lstStyle/>
              <a:p>
                <a:pPr fontAlgn="auto">
                  <a:spcBef>
                    <a:spcPts val="0"/>
                  </a:spcBef>
                  <a:spcAft>
                    <a:spcPts val="0"/>
                  </a:spcAft>
                  <a:defRPr/>
                </a:pPr>
                <a:endParaRPr lang="zh-CN" altLang="en-US" dirty="0">
                  <a:latin typeface="+mj-ea"/>
                  <a:ea typeface="+mj-ea"/>
                  <a:cs typeface="+mn-cs"/>
                </a:endParaRPr>
              </a:p>
            </p:txBody>
          </p:sp>
          <p:grpSp>
            <p:nvGrpSpPr>
              <p:cNvPr id="313" name="Group 50"/>
              <p:cNvGrpSpPr>
                <a:grpSpLocks/>
              </p:cNvGrpSpPr>
              <p:nvPr/>
            </p:nvGrpSpPr>
            <p:grpSpPr bwMode="auto">
              <a:xfrm rot="-3733502" flipH="1" flipV="1">
                <a:off x="4245" y="2247"/>
                <a:ext cx="824" cy="195"/>
                <a:chOff x="2532" y="1059"/>
                <a:chExt cx="896" cy="243"/>
              </a:xfrm>
            </p:grpSpPr>
            <p:grpSp>
              <p:nvGrpSpPr>
                <p:cNvPr id="314" name="Group 51"/>
                <p:cNvGrpSpPr>
                  <a:grpSpLocks/>
                </p:cNvGrpSpPr>
                <p:nvPr/>
              </p:nvGrpSpPr>
              <p:grpSpPr bwMode="auto">
                <a:xfrm>
                  <a:off x="2532" y="1059"/>
                  <a:ext cx="746" cy="185"/>
                  <a:chOff x="1563" y="2579"/>
                  <a:chExt cx="1121" cy="279"/>
                </a:xfrm>
              </p:grpSpPr>
              <p:sp>
                <p:nvSpPr>
                  <p:cNvPr id="320" name="AutoShape 52"/>
                  <p:cNvSpPr>
                    <a:spLocks noChangeArrowheads="1"/>
                  </p:cNvSpPr>
                  <p:nvPr/>
                </p:nvSpPr>
                <p:spPr bwMode="white">
                  <a:xfrm rot="5263130">
                    <a:off x="1862" y="2287"/>
                    <a:ext cx="225"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21" name="AutoShape 53"/>
                  <p:cNvSpPr>
                    <a:spLocks noChangeArrowheads="1"/>
                  </p:cNvSpPr>
                  <p:nvPr/>
                </p:nvSpPr>
                <p:spPr bwMode="white">
                  <a:xfrm rot="6078281">
                    <a:off x="1996" y="2290"/>
                    <a:ext cx="225"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22" name="AutoShape 54"/>
                  <p:cNvSpPr>
                    <a:spLocks noChangeArrowheads="1"/>
                  </p:cNvSpPr>
                  <p:nvPr/>
                </p:nvSpPr>
                <p:spPr bwMode="white">
                  <a:xfrm rot="6373927">
                    <a:off x="2063" y="2308"/>
                    <a:ext cx="227" cy="818"/>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23" name="AutoShape 55"/>
                  <p:cNvSpPr>
                    <a:spLocks noChangeArrowheads="1"/>
                  </p:cNvSpPr>
                  <p:nvPr/>
                </p:nvSpPr>
                <p:spPr bwMode="white">
                  <a:xfrm rot="6906312">
                    <a:off x="2167" y="2342"/>
                    <a:ext cx="227"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315" name="Group 56"/>
                <p:cNvGrpSpPr>
                  <a:grpSpLocks/>
                </p:cNvGrpSpPr>
                <p:nvPr/>
              </p:nvGrpSpPr>
              <p:grpSpPr bwMode="auto">
                <a:xfrm rot="1353540">
                  <a:off x="2683" y="1116"/>
                  <a:ext cx="745" cy="186"/>
                  <a:chOff x="1571" y="2579"/>
                  <a:chExt cx="1119" cy="279"/>
                </a:xfrm>
              </p:grpSpPr>
              <p:sp>
                <p:nvSpPr>
                  <p:cNvPr id="316" name="AutoShape 57"/>
                  <p:cNvSpPr>
                    <a:spLocks noChangeArrowheads="1"/>
                  </p:cNvSpPr>
                  <p:nvPr/>
                </p:nvSpPr>
                <p:spPr bwMode="white">
                  <a:xfrm rot="5263130">
                    <a:off x="1869" y="2289"/>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17" name="AutoShape 58"/>
                  <p:cNvSpPr>
                    <a:spLocks noChangeArrowheads="1"/>
                  </p:cNvSpPr>
                  <p:nvPr/>
                </p:nvSpPr>
                <p:spPr bwMode="white">
                  <a:xfrm rot="6078281">
                    <a:off x="2002" y="2291"/>
                    <a:ext cx="228"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18" name="AutoShape 59"/>
                  <p:cNvSpPr>
                    <a:spLocks noChangeArrowheads="1"/>
                  </p:cNvSpPr>
                  <p:nvPr/>
                </p:nvSpPr>
                <p:spPr bwMode="white">
                  <a:xfrm rot="6373927">
                    <a:off x="2084" y="2306"/>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19" name="AutoShape 60"/>
                  <p:cNvSpPr>
                    <a:spLocks noChangeArrowheads="1"/>
                  </p:cNvSpPr>
                  <p:nvPr/>
                </p:nvSpPr>
                <p:spPr bwMode="white">
                  <a:xfrm rot="6906312">
                    <a:off x="2172" y="2341"/>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grpSp>
        <p:grpSp>
          <p:nvGrpSpPr>
            <p:cNvPr id="299" name="Group 61"/>
            <p:cNvGrpSpPr>
              <a:grpSpLocks/>
            </p:cNvGrpSpPr>
            <p:nvPr/>
          </p:nvGrpSpPr>
          <p:grpSpPr bwMode="auto">
            <a:xfrm rot="-3733502" flipH="1" flipV="1">
              <a:off x="1371" y="3622"/>
              <a:ext cx="824" cy="194"/>
              <a:chOff x="2527" y="1054"/>
              <a:chExt cx="1231" cy="327"/>
            </a:xfrm>
          </p:grpSpPr>
          <p:grpSp>
            <p:nvGrpSpPr>
              <p:cNvPr id="301" name="Group 62"/>
              <p:cNvGrpSpPr>
                <a:grpSpLocks/>
              </p:cNvGrpSpPr>
              <p:nvPr/>
            </p:nvGrpSpPr>
            <p:grpSpPr bwMode="auto">
              <a:xfrm>
                <a:off x="2527" y="1054"/>
                <a:ext cx="1200" cy="219"/>
                <a:chOff x="1561" y="2572"/>
                <a:chExt cx="1810" cy="330"/>
              </a:xfrm>
            </p:grpSpPr>
            <p:sp>
              <p:nvSpPr>
                <p:cNvPr id="307" name="AutoShape 63"/>
                <p:cNvSpPr>
                  <a:spLocks noChangeArrowheads="1"/>
                </p:cNvSpPr>
                <p:nvPr/>
              </p:nvSpPr>
              <p:spPr bwMode="white">
                <a:xfrm rot="5263130">
                  <a:off x="1857" y="2281"/>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08" name="AutoShape 64"/>
                <p:cNvSpPr>
                  <a:spLocks noChangeArrowheads="1"/>
                </p:cNvSpPr>
                <p:nvPr/>
              </p:nvSpPr>
              <p:spPr bwMode="white">
                <a:xfrm rot="6078281">
                  <a:off x="1992" y="2277"/>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09" name="AutoShape 65"/>
                <p:cNvSpPr>
                  <a:spLocks noChangeArrowheads="1"/>
                </p:cNvSpPr>
                <p:nvPr/>
              </p:nvSpPr>
              <p:spPr bwMode="white">
                <a:xfrm rot="6373927">
                  <a:off x="2067" y="2300"/>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10" name="AutoShape 66"/>
                <p:cNvSpPr>
                  <a:spLocks noChangeArrowheads="1"/>
                </p:cNvSpPr>
                <p:nvPr/>
              </p:nvSpPr>
              <p:spPr bwMode="white">
                <a:xfrm rot="6906312">
                  <a:off x="2847" y="2378"/>
                  <a:ext cx="229"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302" name="Group 67"/>
              <p:cNvGrpSpPr>
                <a:grpSpLocks/>
              </p:cNvGrpSpPr>
              <p:nvPr/>
            </p:nvGrpSpPr>
            <p:grpSpPr bwMode="auto">
              <a:xfrm rot="1353540">
                <a:off x="2824" y="1088"/>
                <a:ext cx="934" cy="293"/>
                <a:chOff x="1771" y="2390"/>
                <a:chExt cx="1404" cy="439"/>
              </a:xfrm>
            </p:grpSpPr>
            <p:sp>
              <p:nvSpPr>
                <p:cNvPr id="303" name="AutoShape 68"/>
                <p:cNvSpPr>
                  <a:spLocks noChangeArrowheads="1"/>
                </p:cNvSpPr>
                <p:nvPr/>
              </p:nvSpPr>
              <p:spPr bwMode="white">
                <a:xfrm rot="5263130">
                  <a:off x="2541" y="2170"/>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04" name="AutoShape 69"/>
                <p:cNvSpPr>
                  <a:spLocks noChangeArrowheads="1"/>
                </p:cNvSpPr>
                <p:nvPr/>
              </p:nvSpPr>
              <p:spPr bwMode="white">
                <a:xfrm rot="6078281">
                  <a:off x="2655" y="2098"/>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05" name="AutoShape 70"/>
                <p:cNvSpPr>
                  <a:spLocks noChangeArrowheads="1"/>
                </p:cNvSpPr>
                <p:nvPr/>
              </p:nvSpPr>
              <p:spPr bwMode="white">
                <a:xfrm rot="6373927">
                  <a:off x="2070" y="2309"/>
                  <a:ext cx="225"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06" name="AutoShape 71"/>
                <p:cNvSpPr>
                  <a:spLocks noChangeArrowheads="1"/>
                </p:cNvSpPr>
                <p:nvPr/>
              </p:nvSpPr>
              <p:spPr bwMode="white">
                <a:xfrm rot="6906312">
                  <a:off x="2480" y="2279"/>
                  <a:ext cx="227"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sp>
          <p:nvSpPr>
            <p:cNvPr id="300" name="Rectangle 72"/>
            <p:cNvSpPr>
              <a:spLocks noChangeArrowheads="1"/>
            </p:cNvSpPr>
            <p:nvPr/>
          </p:nvSpPr>
          <p:spPr bwMode="gray">
            <a:xfrm>
              <a:off x="1110" y="3562"/>
              <a:ext cx="858" cy="283"/>
            </a:xfrm>
            <a:prstGeom prst="rect">
              <a:avLst/>
            </a:prstGeom>
            <a:noFill/>
            <a:ln>
              <a:noFill/>
            </a:ln>
            <a:effectLst/>
            <a:extLst/>
          </p:spPr>
          <p:txBody>
            <a:bodyPr wrap="none">
              <a:spAutoFit/>
              <a:flatTx/>
            </a:bodyPr>
            <a:lstStyle/>
            <a:p>
              <a:pPr algn="ctr"/>
              <a:r>
                <a:rPr lang="zh-CN" altLang="en-US" b="1" dirty="0" smtClean="0">
                  <a:solidFill>
                    <a:srgbClr val="000000"/>
                  </a:solidFill>
                  <a:latin typeface="微软雅黑" charset="0"/>
                  <a:ea typeface="微软雅黑" charset="0"/>
                  <a:cs typeface="微软雅黑" charset="0"/>
                </a:rPr>
                <a:t>自动报修</a:t>
              </a:r>
              <a:endParaRPr lang="en-US" altLang="zh-CN" b="1" dirty="0">
                <a:solidFill>
                  <a:srgbClr val="000000"/>
                </a:solidFill>
                <a:latin typeface="微软雅黑" charset="0"/>
                <a:ea typeface="微软雅黑" charset="0"/>
                <a:cs typeface="微软雅黑" charset="0"/>
              </a:endParaRPr>
            </a:p>
          </p:txBody>
        </p:sp>
      </p:grpSp>
      <p:grpSp>
        <p:nvGrpSpPr>
          <p:cNvPr id="324" name="Group 44"/>
          <p:cNvGrpSpPr>
            <a:grpSpLocks/>
          </p:cNvGrpSpPr>
          <p:nvPr/>
        </p:nvGrpSpPr>
        <p:grpSpPr bwMode="auto">
          <a:xfrm>
            <a:off x="2409837" y="4912139"/>
            <a:ext cx="1107886" cy="1146547"/>
            <a:chOff x="1110" y="3252"/>
            <a:chExt cx="858" cy="879"/>
          </a:xfrm>
        </p:grpSpPr>
        <p:sp>
          <p:nvSpPr>
            <p:cNvPr id="325" name="Rectangle 45"/>
            <p:cNvSpPr>
              <a:spLocks noChangeArrowheads="1"/>
            </p:cNvSpPr>
            <p:nvPr/>
          </p:nvSpPr>
          <p:spPr bwMode="gray">
            <a:xfrm>
              <a:off x="1322" y="3252"/>
              <a:ext cx="605" cy="581"/>
            </a:xfrm>
            <a:prstGeom prst="rect">
              <a:avLst/>
            </a:prstGeom>
            <a:noFill/>
            <a:ln>
              <a:noFill/>
            </a:ln>
            <a:effectLst/>
            <a:extLst/>
          </p:spPr>
          <p:txBody>
            <a:bodyPr>
              <a:spAutoFit/>
            </a:bodyPr>
            <a:lstStyle/>
            <a:p>
              <a:pPr algn="ctr" fontAlgn="auto">
                <a:spcBef>
                  <a:spcPts val="0"/>
                </a:spcBef>
                <a:spcAft>
                  <a:spcPts val="0"/>
                </a:spcAft>
                <a:defRPr/>
              </a:pPr>
              <a:r>
                <a:rPr lang="en-US" altLang="zh-CN">
                  <a:solidFill>
                    <a:schemeClr val="bg1"/>
                  </a:solidFill>
                  <a:latin typeface="+mj-ea"/>
                  <a:ea typeface="+mj-ea"/>
                  <a:cs typeface="+mn-cs"/>
                </a:rPr>
                <a:t>Title in here</a:t>
              </a:r>
            </a:p>
          </p:txBody>
        </p:sp>
        <p:grpSp>
          <p:nvGrpSpPr>
            <p:cNvPr id="326" name="Group 46"/>
            <p:cNvGrpSpPr>
              <a:grpSpLocks/>
            </p:cNvGrpSpPr>
            <p:nvPr/>
          </p:nvGrpSpPr>
          <p:grpSpPr bwMode="auto">
            <a:xfrm>
              <a:off x="1161" y="3275"/>
              <a:ext cx="773" cy="782"/>
              <a:chOff x="3868" y="1894"/>
              <a:chExt cx="934" cy="945"/>
            </a:xfrm>
          </p:grpSpPr>
          <p:pic>
            <p:nvPicPr>
              <p:cNvPr id="339" name="Picture 47" descr="circuler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3868" y="1894"/>
                <a:ext cx="925" cy="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0" name="Oval 48"/>
              <p:cNvSpPr>
                <a:spLocks noChangeArrowheads="1"/>
              </p:cNvSpPr>
              <p:nvPr/>
            </p:nvSpPr>
            <p:spPr bwMode="gray">
              <a:xfrm>
                <a:off x="3870" y="1906"/>
                <a:ext cx="932" cy="933"/>
              </a:xfrm>
              <a:prstGeom prst="ellipse">
                <a:avLst/>
              </a:prstGeom>
              <a:solidFill>
                <a:schemeClr val="accent2">
                  <a:alpha val="50000"/>
                </a:schemeClr>
              </a:solidFill>
              <a:ln>
                <a:noFill/>
              </a:ln>
              <a:effectLst/>
              <a:extLst/>
            </p:spPr>
            <p:txBody>
              <a:bodyPr wrap="none" anchor="ctr"/>
              <a:lstStyle/>
              <a:p>
                <a:pPr fontAlgn="auto">
                  <a:spcBef>
                    <a:spcPts val="0"/>
                  </a:spcBef>
                  <a:spcAft>
                    <a:spcPts val="0"/>
                  </a:spcAft>
                  <a:defRPr/>
                </a:pPr>
                <a:endParaRPr lang="zh-CN" altLang="en-US" dirty="0">
                  <a:latin typeface="+mj-ea"/>
                  <a:ea typeface="+mj-ea"/>
                  <a:cs typeface="+mn-cs"/>
                </a:endParaRPr>
              </a:p>
            </p:txBody>
          </p:sp>
          <p:grpSp>
            <p:nvGrpSpPr>
              <p:cNvPr id="341" name="Group 50"/>
              <p:cNvGrpSpPr>
                <a:grpSpLocks/>
              </p:cNvGrpSpPr>
              <p:nvPr/>
            </p:nvGrpSpPr>
            <p:grpSpPr bwMode="auto">
              <a:xfrm rot="-3733502" flipH="1" flipV="1">
                <a:off x="4245" y="2247"/>
                <a:ext cx="824" cy="195"/>
                <a:chOff x="2532" y="1059"/>
                <a:chExt cx="896" cy="243"/>
              </a:xfrm>
            </p:grpSpPr>
            <p:grpSp>
              <p:nvGrpSpPr>
                <p:cNvPr id="342" name="Group 51"/>
                <p:cNvGrpSpPr>
                  <a:grpSpLocks/>
                </p:cNvGrpSpPr>
                <p:nvPr/>
              </p:nvGrpSpPr>
              <p:grpSpPr bwMode="auto">
                <a:xfrm>
                  <a:off x="2532" y="1059"/>
                  <a:ext cx="746" cy="185"/>
                  <a:chOff x="1563" y="2579"/>
                  <a:chExt cx="1121" cy="279"/>
                </a:xfrm>
              </p:grpSpPr>
              <p:sp>
                <p:nvSpPr>
                  <p:cNvPr id="348" name="AutoShape 52"/>
                  <p:cNvSpPr>
                    <a:spLocks noChangeArrowheads="1"/>
                  </p:cNvSpPr>
                  <p:nvPr/>
                </p:nvSpPr>
                <p:spPr bwMode="white">
                  <a:xfrm rot="5263130">
                    <a:off x="1862" y="2287"/>
                    <a:ext cx="225"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49" name="AutoShape 53"/>
                  <p:cNvSpPr>
                    <a:spLocks noChangeArrowheads="1"/>
                  </p:cNvSpPr>
                  <p:nvPr/>
                </p:nvSpPr>
                <p:spPr bwMode="white">
                  <a:xfrm rot="6078281">
                    <a:off x="1996" y="2290"/>
                    <a:ext cx="225"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50" name="AutoShape 54"/>
                  <p:cNvSpPr>
                    <a:spLocks noChangeArrowheads="1"/>
                  </p:cNvSpPr>
                  <p:nvPr/>
                </p:nvSpPr>
                <p:spPr bwMode="white">
                  <a:xfrm rot="6373927">
                    <a:off x="2063" y="2308"/>
                    <a:ext cx="227" cy="818"/>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51" name="AutoShape 55"/>
                  <p:cNvSpPr>
                    <a:spLocks noChangeArrowheads="1"/>
                  </p:cNvSpPr>
                  <p:nvPr/>
                </p:nvSpPr>
                <p:spPr bwMode="white">
                  <a:xfrm rot="6906312">
                    <a:off x="2167" y="2342"/>
                    <a:ext cx="227" cy="814"/>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343" name="Group 56"/>
                <p:cNvGrpSpPr>
                  <a:grpSpLocks/>
                </p:cNvGrpSpPr>
                <p:nvPr/>
              </p:nvGrpSpPr>
              <p:grpSpPr bwMode="auto">
                <a:xfrm rot="1353540">
                  <a:off x="2683" y="1116"/>
                  <a:ext cx="745" cy="186"/>
                  <a:chOff x="1571" y="2579"/>
                  <a:chExt cx="1119" cy="279"/>
                </a:xfrm>
              </p:grpSpPr>
              <p:sp>
                <p:nvSpPr>
                  <p:cNvPr id="344" name="AutoShape 57"/>
                  <p:cNvSpPr>
                    <a:spLocks noChangeArrowheads="1"/>
                  </p:cNvSpPr>
                  <p:nvPr/>
                </p:nvSpPr>
                <p:spPr bwMode="white">
                  <a:xfrm rot="5263130">
                    <a:off x="1869" y="2289"/>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45" name="AutoShape 58"/>
                  <p:cNvSpPr>
                    <a:spLocks noChangeArrowheads="1"/>
                  </p:cNvSpPr>
                  <p:nvPr/>
                </p:nvSpPr>
                <p:spPr bwMode="white">
                  <a:xfrm rot="6078281">
                    <a:off x="2002" y="2291"/>
                    <a:ext cx="228"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46" name="AutoShape 59"/>
                  <p:cNvSpPr>
                    <a:spLocks noChangeArrowheads="1"/>
                  </p:cNvSpPr>
                  <p:nvPr/>
                </p:nvSpPr>
                <p:spPr bwMode="white">
                  <a:xfrm rot="6373927">
                    <a:off x="2084" y="2306"/>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47" name="AutoShape 60"/>
                  <p:cNvSpPr>
                    <a:spLocks noChangeArrowheads="1"/>
                  </p:cNvSpPr>
                  <p:nvPr/>
                </p:nvSpPr>
                <p:spPr bwMode="white">
                  <a:xfrm rot="6906312">
                    <a:off x="2172" y="2341"/>
                    <a:ext cx="226" cy="813"/>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grpSp>
        <p:grpSp>
          <p:nvGrpSpPr>
            <p:cNvPr id="327" name="Group 61"/>
            <p:cNvGrpSpPr>
              <a:grpSpLocks/>
            </p:cNvGrpSpPr>
            <p:nvPr/>
          </p:nvGrpSpPr>
          <p:grpSpPr bwMode="auto">
            <a:xfrm rot="-3733502" flipH="1" flipV="1">
              <a:off x="1371" y="3622"/>
              <a:ext cx="824" cy="194"/>
              <a:chOff x="2527" y="1054"/>
              <a:chExt cx="1231" cy="327"/>
            </a:xfrm>
          </p:grpSpPr>
          <p:grpSp>
            <p:nvGrpSpPr>
              <p:cNvPr id="329" name="Group 62"/>
              <p:cNvGrpSpPr>
                <a:grpSpLocks/>
              </p:cNvGrpSpPr>
              <p:nvPr/>
            </p:nvGrpSpPr>
            <p:grpSpPr bwMode="auto">
              <a:xfrm>
                <a:off x="2527" y="1054"/>
                <a:ext cx="1200" cy="219"/>
                <a:chOff x="1561" y="2572"/>
                <a:chExt cx="1810" cy="330"/>
              </a:xfrm>
            </p:grpSpPr>
            <p:sp>
              <p:nvSpPr>
                <p:cNvPr id="335" name="AutoShape 63"/>
                <p:cNvSpPr>
                  <a:spLocks noChangeArrowheads="1"/>
                </p:cNvSpPr>
                <p:nvPr/>
              </p:nvSpPr>
              <p:spPr bwMode="white">
                <a:xfrm rot="5263130">
                  <a:off x="1857" y="2281"/>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6" name="AutoShape 64"/>
                <p:cNvSpPr>
                  <a:spLocks noChangeArrowheads="1"/>
                </p:cNvSpPr>
                <p:nvPr/>
              </p:nvSpPr>
              <p:spPr bwMode="white">
                <a:xfrm rot="6078281">
                  <a:off x="1992" y="2277"/>
                  <a:ext cx="226"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7" name="AutoShape 65"/>
                <p:cNvSpPr>
                  <a:spLocks noChangeArrowheads="1"/>
                </p:cNvSpPr>
                <p:nvPr/>
              </p:nvSpPr>
              <p:spPr bwMode="white">
                <a:xfrm rot="6373927">
                  <a:off x="2067" y="2300"/>
                  <a:ext cx="224" cy="816"/>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8" name="AutoShape 66"/>
                <p:cNvSpPr>
                  <a:spLocks noChangeArrowheads="1"/>
                </p:cNvSpPr>
                <p:nvPr/>
              </p:nvSpPr>
              <p:spPr bwMode="white">
                <a:xfrm rot="6906312">
                  <a:off x="2847" y="2378"/>
                  <a:ext cx="229"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nvGrpSpPr>
              <p:cNvPr id="330" name="Group 67"/>
              <p:cNvGrpSpPr>
                <a:grpSpLocks/>
              </p:cNvGrpSpPr>
              <p:nvPr/>
            </p:nvGrpSpPr>
            <p:grpSpPr bwMode="auto">
              <a:xfrm rot="1353540">
                <a:off x="2824" y="1088"/>
                <a:ext cx="934" cy="293"/>
                <a:chOff x="1771" y="2390"/>
                <a:chExt cx="1404" cy="439"/>
              </a:xfrm>
            </p:grpSpPr>
            <p:sp>
              <p:nvSpPr>
                <p:cNvPr id="331" name="AutoShape 68"/>
                <p:cNvSpPr>
                  <a:spLocks noChangeArrowheads="1"/>
                </p:cNvSpPr>
                <p:nvPr/>
              </p:nvSpPr>
              <p:spPr bwMode="white">
                <a:xfrm rot="5263130">
                  <a:off x="2541" y="2170"/>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2" name="AutoShape 69"/>
                <p:cNvSpPr>
                  <a:spLocks noChangeArrowheads="1"/>
                </p:cNvSpPr>
                <p:nvPr/>
              </p:nvSpPr>
              <p:spPr bwMode="white">
                <a:xfrm rot="6078281">
                  <a:off x="2655" y="2098"/>
                  <a:ext cx="227" cy="819"/>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3" name="AutoShape 70"/>
                <p:cNvSpPr>
                  <a:spLocks noChangeArrowheads="1"/>
                </p:cNvSpPr>
                <p:nvPr/>
              </p:nvSpPr>
              <p:spPr bwMode="white">
                <a:xfrm rot="6373927">
                  <a:off x="2070" y="2309"/>
                  <a:ext cx="225"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sp>
              <p:nvSpPr>
                <p:cNvPr id="334" name="AutoShape 71"/>
                <p:cNvSpPr>
                  <a:spLocks noChangeArrowheads="1"/>
                </p:cNvSpPr>
                <p:nvPr/>
              </p:nvSpPr>
              <p:spPr bwMode="white">
                <a:xfrm rot="6906312">
                  <a:off x="2480" y="2279"/>
                  <a:ext cx="227" cy="822"/>
                </a:xfrm>
                <a:prstGeom prst="moon">
                  <a:avLst>
                    <a:gd name="adj" fmla="val 49773"/>
                  </a:avLst>
                </a:prstGeom>
                <a:solidFill>
                  <a:srgbClr val="FFFFFF">
                    <a:alpha val="3999"/>
                  </a:srgbClr>
                </a:solidFill>
                <a:ln>
                  <a:noFill/>
                </a:ln>
                <a:effectLst/>
                <a:extLst/>
              </p:spPr>
              <p:txBody>
                <a:bodyPr wrap="none" anchor="ctr"/>
                <a:lstStyle/>
                <a:p>
                  <a:pPr fontAlgn="auto">
                    <a:spcBef>
                      <a:spcPts val="0"/>
                    </a:spcBef>
                    <a:spcAft>
                      <a:spcPts val="0"/>
                    </a:spcAft>
                    <a:defRPr/>
                  </a:pPr>
                  <a:endParaRPr lang="zh-CN" altLang="en-US">
                    <a:latin typeface="+mj-ea"/>
                    <a:ea typeface="+mj-ea"/>
                    <a:cs typeface="+mn-cs"/>
                  </a:endParaRPr>
                </a:p>
              </p:txBody>
            </p:sp>
          </p:grpSp>
        </p:grpSp>
        <p:sp>
          <p:nvSpPr>
            <p:cNvPr id="328" name="Rectangle 72"/>
            <p:cNvSpPr>
              <a:spLocks noChangeArrowheads="1"/>
            </p:cNvSpPr>
            <p:nvPr/>
          </p:nvSpPr>
          <p:spPr bwMode="gray">
            <a:xfrm>
              <a:off x="1110" y="3562"/>
              <a:ext cx="858" cy="283"/>
            </a:xfrm>
            <a:prstGeom prst="rect">
              <a:avLst/>
            </a:prstGeom>
            <a:noFill/>
            <a:ln>
              <a:noFill/>
            </a:ln>
            <a:effectLst/>
            <a:extLst/>
          </p:spPr>
          <p:txBody>
            <a:bodyPr wrap="none">
              <a:spAutoFit/>
              <a:flatTx/>
            </a:bodyPr>
            <a:lstStyle/>
            <a:p>
              <a:pPr algn="ctr"/>
              <a:r>
                <a:rPr lang="zh-CN" altLang="en-US" b="1" dirty="0" smtClean="0">
                  <a:solidFill>
                    <a:srgbClr val="000000"/>
                  </a:solidFill>
                  <a:latin typeface="微软雅黑" charset="0"/>
                  <a:ea typeface="微软雅黑" charset="0"/>
                  <a:cs typeface="微软雅黑" charset="0"/>
                </a:rPr>
                <a:t>过期下架</a:t>
              </a:r>
              <a:endParaRPr lang="en-US" altLang="zh-CN" b="1" dirty="0">
                <a:solidFill>
                  <a:srgbClr val="000000"/>
                </a:solidFill>
                <a:latin typeface="微软雅黑" charset="0"/>
                <a:ea typeface="微软雅黑" charset="0"/>
                <a:cs typeface="微软雅黑" charset="0"/>
              </a:endParaRPr>
            </a:p>
          </p:txBody>
        </p:sp>
      </p:grpSp>
      <p:sp>
        <p:nvSpPr>
          <p:cNvPr id="352" name="圆角矩形 351"/>
          <p:cNvSpPr/>
          <p:nvPr/>
        </p:nvSpPr>
        <p:spPr>
          <a:xfrm>
            <a:off x="352909" y="4762836"/>
            <a:ext cx="3283092" cy="1216548"/>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Tree>
    <p:extLst>
      <p:ext uri="{BB962C8B-B14F-4D97-AF65-F5344CB8AC3E}">
        <p14:creationId xmlns:p14="http://schemas.microsoft.com/office/powerpoint/2010/main" val="279916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2.1 Sina</a:t>
            </a:r>
            <a:r>
              <a:rPr lang="zh-CN" altLang="en-US" sz="4400" dirty="0" smtClean="0">
                <a:latin typeface="微软雅黑" charset="0"/>
                <a:ea typeface="微软雅黑" charset="0"/>
                <a:cs typeface="微软雅黑" charset="0"/>
              </a:rPr>
              <a:t>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简介</a:t>
            </a:r>
            <a:endParaRPr lang="zh-CN" altLang="en-US" sz="4400" dirty="0">
              <a:latin typeface="微软雅黑" charset="0"/>
              <a:ea typeface="微软雅黑" charset="0"/>
              <a:cs typeface="微软雅黑" charset="0"/>
            </a:endParaRPr>
          </a:p>
        </p:txBody>
      </p:sp>
      <p:sp>
        <p:nvSpPr>
          <p:cNvPr id="3" name="圆角矩形 2"/>
          <p:cNvSpPr/>
          <p:nvPr/>
        </p:nvSpPr>
        <p:spPr>
          <a:xfrm>
            <a:off x="4841759" y="3255513"/>
            <a:ext cx="1140434" cy="42768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dirty="0" smtClean="0"/>
              <a:t>Dispatch</a:t>
            </a:r>
            <a:endParaRPr kumimoji="1" lang="zh-CN" altLang="en-US" dirty="0"/>
          </a:p>
        </p:txBody>
      </p:sp>
      <p:sp>
        <p:nvSpPr>
          <p:cNvPr id="185" name="圆角矩形 184"/>
          <p:cNvSpPr/>
          <p:nvPr/>
        </p:nvSpPr>
        <p:spPr>
          <a:xfrm>
            <a:off x="6277880" y="3255513"/>
            <a:ext cx="1705127" cy="42768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smtClean="0"/>
              <a:t>Puppet</a:t>
            </a:r>
            <a:r>
              <a:rPr kumimoji="1" lang="zh-CN" altLang="en-US" dirty="0" smtClean="0"/>
              <a:t> </a:t>
            </a:r>
            <a:r>
              <a:rPr kumimoji="1" lang="en-US" altLang="zh-CN" dirty="0" smtClean="0"/>
              <a:t>Master</a:t>
            </a:r>
            <a:endParaRPr kumimoji="1" lang="zh-CN" altLang="en-US" dirty="0"/>
          </a:p>
        </p:txBody>
      </p:sp>
      <p:sp>
        <p:nvSpPr>
          <p:cNvPr id="205" name="圆角矩形 204"/>
          <p:cNvSpPr/>
          <p:nvPr/>
        </p:nvSpPr>
        <p:spPr>
          <a:xfrm>
            <a:off x="4251050" y="4350450"/>
            <a:ext cx="4398874" cy="10823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207" name="矩形 206"/>
          <p:cNvSpPr/>
          <p:nvPr/>
        </p:nvSpPr>
        <p:spPr>
          <a:xfrm>
            <a:off x="4656323" y="4888924"/>
            <a:ext cx="782227"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08" name="矩形 207"/>
          <p:cNvSpPr/>
          <p:nvPr/>
        </p:nvSpPr>
        <p:spPr>
          <a:xfrm>
            <a:off x="5498374" y="4883875"/>
            <a:ext cx="896458"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10" name="文本框 209"/>
          <p:cNvSpPr txBox="1"/>
          <p:nvPr/>
        </p:nvSpPr>
        <p:spPr>
          <a:xfrm>
            <a:off x="4656323" y="4888303"/>
            <a:ext cx="850690" cy="369332"/>
          </a:xfrm>
          <a:prstGeom prst="rect">
            <a:avLst/>
          </a:prstGeom>
          <a:noFill/>
        </p:spPr>
        <p:txBody>
          <a:bodyPr wrap="square" rtlCol="0">
            <a:spAutoFit/>
          </a:bodyPr>
          <a:lstStyle/>
          <a:p>
            <a:r>
              <a:rPr kumimoji="1" lang="en-US" altLang="zh-CN" dirty="0" smtClean="0">
                <a:latin typeface="微软雅黑"/>
                <a:ea typeface="微软雅黑"/>
                <a:cs typeface="微软雅黑"/>
              </a:rPr>
              <a:t>agent</a:t>
            </a:r>
            <a:endParaRPr kumimoji="1" lang="zh-CN" altLang="en-US" dirty="0" smtClean="0">
              <a:latin typeface="微软雅黑"/>
              <a:ea typeface="微软雅黑"/>
              <a:cs typeface="微软雅黑"/>
            </a:endParaRPr>
          </a:p>
        </p:txBody>
      </p:sp>
      <p:sp>
        <p:nvSpPr>
          <p:cNvPr id="211" name="文本框 210"/>
          <p:cNvSpPr txBox="1"/>
          <p:nvPr/>
        </p:nvSpPr>
        <p:spPr>
          <a:xfrm>
            <a:off x="4481116" y="4322843"/>
            <a:ext cx="3736284"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服务器集群</a:t>
            </a:r>
          </a:p>
        </p:txBody>
      </p:sp>
      <p:cxnSp>
        <p:nvCxnSpPr>
          <p:cNvPr id="212" name="Straight Connector 6"/>
          <p:cNvCxnSpPr/>
          <p:nvPr/>
        </p:nvCxnSpPr>
        <p:spPr bwMode="auto">
          <a:xfrm>
            <a:off x="4251050" y="4624823"/>
            <a:ext cx="4398874"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213" name="文本框 212"/>
          <p:cNvSpPr txBox="1"/>
          <p:nvPr/>
        </p:nvSpPr>
        <p:spPr>
          <a:xfrm>
            <a:off x="5439457" y="4883875"/>
            <a:ext cx="1011589" cy="369332"/>
          </a:xfrm>
          <a:prstGeom prst="rect">
            <a:avLst/>
          </a:prstGeom>
          <a:noFill/>
        </p:spPr>
        <p:txBody>
          <a:bodyPr wrap="square" rtlCol="0">
            <a:spAutoFit/>
          </a:bodyPr>
          <a:lstStyle/>
          <a:p>
            <a:r>
              <a:rPr kumimoji="1" lang="en-US" altLang="zh-CN" dirty="0" smtClean="0">
                <a:latin typeface="微软雅黑"/>
                <a:ea typeface="微软雅黑"/>
                <a:cs typeface="微软雅黑"/>
              </a:rPr>
              <a:t>puppet</a:t>
            </a:r>
            <a:endParaRPr kumimoji="1" lang="zh-CN" altLang="en-US" dirty="0" smtClean="0">
              <a:latin typeface="微软雅黑"/>
              <a:ea typeface="微软雅黑"/>
              <a:cs typeface="微软雅黑"/>
            </a:endParaRPr>
          </a:p>
        </p:txBody>
      </p:sp>
      <p:sp>
        <p:nvSpPr>
          <p:cNvPr id="215" name="圆角矩形 214"/>
          <p:cNvSpPr/>
          <p:nvPr/>
        </p:nvSpPr>
        <p:spPr>
          <a:xfrm>
            <a:off x="4551524" y="4782969"/>
            <a:ext cx="1899522" cy="580704"/>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216" name="矩形 215"/>
          <p:cNvSpPr/>
          <p:nvPr/>
        </p:nvSpPr>
        <p:spPr>
          <a:xfrm>
            <a:off x="6652031" y="4888924"/>
            <a:ext cx="782227"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17" name="矩形 216"/>
          <p:cNvSpPr/>
          <p:nvPr/>
        </p:nvSpPr>
        <p:spPr>
          <a:xfrm>
            <a:off x="7494082" y="4883875"/>
            <a:ext cx="896458"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18" name="文本框 217"/>
          <p:cNvSpPr txBox="1"/>
          <p:nvPr/>
        </p:nvSpPr>
        <p:spPr>
          <a:xfrm>
            <a:off x="6652031" y="4888303"/>
            <a:ext cx="850690" cy="369332"/>
          </a:xfrm>
          <a:prstGeom prst="rect">
            <a:avLst/>
          </a:prstGeom>
          <a:noFill/>
        </p:spPr>
        <p:txBody>
          <a:bodyPr wrap="square" rtlCol="0">
            <a:spAutoFit/>
          </a:bodyPr>
          <a:lstStyle/>
          <a:p>
            <a:r>
              <a:rPr kumimoji="1" lang="en-US" altLang="zh-CN" dirty="0" smtClean="0">
                <a:latin typeface="微软雅黑"/>
                <a:ea typeface="微软雅黑"/>
                <a:cs typeface="微软雅黑"/>
              </a:rPr>
              <a:t>agent</a:t>
            </a:r>
            <a:endParaRPr kumimoji="1" lang="zh-CN" altLang="en-US" dirty="0" smtClean="0">
              <a:latin typeface="微软雅黑"/>
              <a:ea typeface="微软雅黑"/>
              <a:cs typeface="微软雅黑"/>
            </a:endParaRPr>
          </a:p>
        </p:txBody>
      </p:sp>
      <p:sp>
        <p:nvSpPr>
          <p:cNvPr id="219" name="文本框 218"/>
          <p:cNvSpPr txBox="1"/>
          <p:nvPr/>
        </p:nvSpPr>
        <p:spPr>
          <a:xfrm>
            <a:off x="7435165" y="4883875"/>
            <a:ext cx="1011589" cy="369332"/>
          </a:xfrm>
          <a:prstGeom prst="rect">
            <a:avLst/>
          </a:prstGeom>
          <a:noFill/>
        </p:spPr>
        <p:txBody>
          <a:bodyPr wrap="square" rtlCol="0">
            <a:spAutoFit/>
          </a:bodyPr>
          <a:lstStyle/>
          <a:p>
            <a:r>
              <a:rPr kumimoji="1" lang="en-US" altLang="zh-CN" dirty="0" smtClean="0">
                <a:latin typeface="微软雅黑"/>
                <a:ea typeface="微软雅黑"/>
                <a:cs typeface="微软雅黑"/>
              </a:rPr>
              <a:t>puppet</a:t>
            </a:r>
            <a:endParaRPr kumimoji="1" lang="zh-CN" altLang="en-US" dirty="0" smtClean="0">
              <a:latin typeface="微软雅黑"/>
              <a:ea typeface="微软雅黑"/>
              <a:cs typeface="微软雅黑"/>
            </a:endParaRPr>
          </a:p>
        </p:txBody>
      </p:sp>
      <p:sp>
        <p:nvSpPr>
          <p:cNvPr id="220" name="圆角矩形 219"/>
          <p:cNvSpPr/>
          <p:nvPr/>
        </p:nvSpPr>
        <p:spPr>
          <a:xfrm>
            <a:off x="6547232" y="4782969"/>
            <a:ext cx="1899522" cy="580704"/>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cxnSp>
        <p:nvCxnSpPr>
          <p:cNvPr id="227" name="直线箭头连接符 226"/>
          <p:cNvCxnSpPr/>
          <p:nvPr/>
        </p:nvCxnSpPr>
        <p:spPr>
          <a:xfrm>
            <a:off x="5170879" y="3683193"/>
            <a:ext cx="0" cy="6715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8" name="直线箭头连接符 227"/>
          <p:cNvCxnSpPr/>
          <p:nvPr/>
        </p:nvCxnSpPr>
        <p:spPr>
          <a:xfrm flipH="1" flipV="1">
            <a:off x="5623986" y="3683194"/>
            <a:ext cx="907" cy="64396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29" name="直线箭头连接符 228"/>
          <p:cNvCxnSpPr/>
          <p:nvPr/>
        </p:nvCxnSpPr>
        <p:spPr>
          <a:xfrm>
            <a:off x="6667952" y="3683194"/>
            <a:ext cx="0" cy="671577"/>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0" name="直线箭头连接符 229"/>
          <p:cNvCxnSpPr/>
          <p:nvPr/>
        </p:nvCxnSpPr>
        <p:spPr>
          <a:xfrm flipH="1" flipV="1">
            <a:off x="7522504" y="3683193"/>
            <a:ext cx="907" cy="64396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231" name="Straight Connector 6"/>
          <p:cNvCxnSpPr/>
          <p:nvPr/>
        </p:nvCxnSpPr>
        <p:spPr bwMode="auto">
          <a:xfrm>
            <a:off x="4202124" y="3126983"/>
            <a:ext cx="4398874"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pic>
        <p:nvPicPr>
          <p:cNvPr id="9" name="图片 8"/>
          <p:cNvPicPr>
            <a:picLocks noChangeAspect="1"/>
          </p:cNvPicPr>
          <p:nvPr/>
        </p:nvPicPr>
        <p:blipFill>
          <a:blip r:embed="rId3"/>
          <a:stretch>
            <a:fillRect/>
          </a:stretch>
        </p:blipFill>
        <p:spPr>
          <a:xfrm>
            <a:off x="3982646" y="2287833"/>
            <a:ext cx="996940" cy="839150"/>
          </a:xfrm>
          <a:prstGeom prst="rect">
            <a:avLst/>
          </a:prstGeom>
        </p:spPr>
      </p:pic>
      <p:sp>
        <p:nvSpPr>
          <p:cNvPr id="10" name="文本框 9"/>
          <p:cNvSpPr txBox="1"/>
          <p:nvPr/>
        </p:nvSpPr>
        <p:spPr>
          <a:xfrm>
            <a:off x="4979586" y="2503833"/>
            <a:ext cx="884516" cy="461665"/>
          </a:xfrm>
          <a:prstGeom prst="rect">
            <a:avLst/>
          </a:prstGeom>
          <a:noFill/>
        </p:spPr>
        <p:txBody>
          <a:bodyPr wrap="square" rtlCol="0">
            <a:spAutoFit/>
          </a:bodyPr>
          <a:lstStyle/>
          <a:p>
            <a:r>
              <a:rPr kumimoji="1" lang="en-US" altLang="zh-CN" sz="2400" dirty="0" smtClean="0">
                <a:latin typeface="微软雅黑"/>
                <a:ea typeface="微软雅黑"/>
                <a:cs typeface="微软雅黑"/>
              </a:rPr>
              <a:t>Web</a:t>
            </a:r>
            <a:endParaRPr kumimoji="1" lang="zh-CN" altLang="en-US" sz="2400" dirty="0" smtClean="0">
              <a:latin typeface="微软雅黑"/>
              <a:ea typeface="微软雅黑"/>
              <a:cs typeface="微软雅黑"/>
            </a:endParaRPr>
          </a:p>
        </p:txBody>
      </p:sp>
      <p:cxnSp>
        <p:nvCxnSpPr>
          <p:cNvPr id="233" name="Straight Connector 6"/>
          <p:cNvCxnSpPr/>
          <p:nvPr/>
        </p:nvCxnSpPr>
        <p:spPr bwMode="auto">
          <a:xfrm>
            <a:off x="5872369" y="2357447"/>
            <a:ext cx="0" cy="769536"/>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234" name="文本框 233"/>
          <p:cNvSpPr txBox="1"/>
          <p:nvPr/>
        </p:nvSpPr>
        <p:spPr>
          <a:xfrm>
            <a:off x="5976530" y="2503833"/>
            <a:ext cx="884516" cy="461665"/>
          </a:xfrm>
          <a:prstGeom prst="rect">
            <a:avLst/>
          </a:prstGeom>
          <a:noFill/>
        </p:spPr>
        <p:txBody>
          <a:bodyPr wrap="square" rtlCol="0">
            <a:spAutoFit/>
          </a:bodyPr>
          <a:lstStyle/>
          <a:p>
            <a:r>
              <a:rPr kumimoji="1" lang="en-US" altLang="zh-CN" sz="2400" dirty="0" smtClean="0">
                <a:latin typeface="微软雅黑"/>
                <a:ea typeface="微软雅黑"/>
                <a:cs typeface="微软雅黑"/>
              </a:rPr>
              <a:t>APP</a:t>
            </a:r>
            <a:endParaRPr kumimoji="1" lang="zh-CN" altLang="en-US" sz="2400" dirty="0" smtClean="0">
              <a:latin typeface="微软雅黑"/>
              <a:ea typeface="微软雅黑"/>
              <a:cs typeface="微软雅黑"/>
            </a:endParaRPr>
          </a:p>
        </p:txBody>
      </p:sp>
      <p:sp>
        <p:nvSpPr>
          <p:cNvPr id="235" name="文本框 234"/>
          <p:cNvSpPr txBox="1"/>
          <p:nvPr/>
        </p:nvSpPr>
        <p:spPr>
          <a:xfrm>
            <a:off x="6861046" y="2503833"/>
            <a:ext cx="884516" cy="461665"/>
          </a:xfrm>
          <a:prstGeom prst="rect">
            <a:avLst/>
          </a:prstGeom>
          <a:noFill/>
        </p:spPr>
        <p:txBody>
          <a:bodyPr wrap="square" rtlCol="0">
            <a:spAutoFit/>
          </a:bodyPr>
          <a:lstStyle/>
          <a:p>
            <a:r>
              <a:rPr kumimoji="1" lang="en-US" altLang="zh-CN" sz="2400" dirty="0" smtClean="0">
                <a:latin typeface="微软雅黑"/>
                <a:ea typeface="微软雅黑"/>
                <a:cs typeface="微软雅黑"/>
              </a:rPr>
              <a:t>CLI</a:t>
            </a:r>
            <a:endParaRPr kumimoji="1" lang="zh-CN" altLang="en-US" sz="2400" dirty="0" smtClean="0">
              <a:latin typeface="微软雅黑"/>
              <a:ea typeface="微软雅黑"/>
              <a:cs typeface="微软雅黑"/>
            </a:endParaRPr>
          </a:p>
        </p:txBody>
      </p:sp>
      <p:sp>
        <p:nvSpPr>
          <p:cNvPr id="236" name="文本框 235"/>
          <p:cNvSpPr txBox="1"/>
          <p:nvPr/>
        </p:nvSpPr>
        <p:spPr>
          <a:xfrm>
            <a:off x="7716482" y="2503833"/>
            <a:ext cx="884516" cy="461665"/>
          </a:xfrm>
          <a:prstGeom prst="rect">
            <a:avLst/>
          </a:prstGeom>
          <a:noFill/>
        </p:spPr>
        <p:txBody>
          <a:bodyPr wrap="square" rtlCol="0">
            <a:spAutoFit/>
          </a:bodyPr>
          <a:lstStyle/>
          <a:p>
            <a:r>
              <a:rPr kumimoji="1" lang="en-US" altLang="zh-CN" sz="2400" dirty="0" smtClean="0">
                <a:latin typeface="微软雅黑"/>
                <a:ea typeface="微软雅黑"/>
                <a:cs typeface="微软雅黑"/>
              </a:rPr>
              <a:t>API</a:t>
            </a:r>
            <a:endParaRPr kumimoji="1" lang="zh-CN" altLang="en-US" sz="2400" dirty="0" smtClean="0">
              <a:latin typeface="微软雅黑"/>
              <a:ea typeface="微软雅黑"/>
              <a:cs typeface="微软雅黑"/>
            </a:endParaRPr>
          </a:p>
        </p:txBody>
      </p:sp>
      <p:cxnSp>
        <p:nvCxnSpPr>
          <p:cNvPr id="237" name="Straight Connector 6"/>
          <p:cNvCxnSpPr/>
          <p:nvPr/>
        </p:nvCxnSpPr>
        <p:spPr bwMode="auto">
          <a:xfrm>
            <a:off x="6775472" y="2366087"/>
            <a:ext cx="0" cy="769536"/>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cxnSp>
        <p:nvCxnSpPr>
          <p:cNvPr id="238" name="Straight Connector 6"/>
          <p:cNvCxnSpPr/>
          <p:nvPr/>
        </p:nvCxnSpPr>
        <p:spPr bwMode="auto">
          <a:xfrm>
            <a:off x="7631746" y="2368981"/>
            <a:ext cx="0" cy="769536"/>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5" name="文本框 14"/>
          <p:cNvSpPr txBox="1"/>
          <p:nvPr/>
        </p:nvSpPr>
        <p:spPr>
          <a:xfrm>
            <a:off x="647975" y="1856125"/>
            <a:ext cx="3438584" cy="4708982"/>
          </a:xfrm>
          <a:prstGeom prst="rect">
            <a:avLst/>
          </a:prstGeom>
          <a:noFill/>
        </p:spPr>
        <p:txBody>
          <a:bodyPr wrap="square" rtlCol="0">
            <a:spAutoFit/>
          </a:bodyPr>
          <a:lstStyle/>
          <a:p>
            <a:pPr marL="285750" indent="-285750">
              <a:buFont typeface="Wingdings" charset="2"/>
              <a:buChar char="l"/>
            </a:pPr>
            <a:r>
              <a:rPr kumimoji="1" lang="zh-CN" altLang="en-US" sz="2400" dirty="0">
                <a:latin typeface="微软雅黑"/>
                <a:ea typeface="微软雅黑"/>
                <a:cs typeface="微软雅黑"/>
              </a:rPr>
              <a:t>什么是</a:t>
            </a:r>
            <a:r>
              <a:rPr kumimoji="1" lang="en-US" altLang="zh-CN" sz="2400" dirty="0">
                <a:latin typeface="微软雅黑"/>
                <a:ea typeface="微软雅黑"/>
                <a:cs typeface="微软雅黑"/>
              </a:rPr>
              <a:t>Sina</a:t>
            </a:r>
            <a:r>
              <a:rPr kumimoji="1" lang="zh-CN" altLang="en-US" sz="2400" dirty="0">
                <a:latin typeface="微软雅黑"/>
                <a:ea typeface="微软雅黑"/>
                <a:cs typeface="微软雅黑"/>
              </a:rPr>
              <a:t> </a:t>
            </a:r>
            <a:r>
              <a:rPr kumimoji="1" lang="en-US" altLang="zh-CN" sz="2400" dirty="0" err="1">
                <a:latin typeface="微软雅黑"/>
                <a:ea typeface="微软雅黑"/>
                <a:cs typeface="微软雅黑"/>
              </a:rPr>
              <a:t>Jpool</a:t>
            </a:r>
            <a:r>
              <a:rPr kumimoji="1" lang="en-US" altLang="zh-CN" sz="2400" dirty="0" smtClean="0">
                <a:latin typeface="微软雅黑"/>
                <a:ea typeface="微软雅黑"/>
                <a:cs typeface="微软雅黑"/>
              </a:rPr>
              <a:t>?</a:t>
            </a:r>
          </a:p>
          <a:p>
            <a:pPr marL="800100" lvl="1" indent="-342900">
              <a:lnSpc>
                <a:spcPts val="2600"/>
              </a:lnSpc>
              <a:buFont typeface="Wingdings" charset="2"/>
              <a:buChar char="u"/>
            </a:pPr>
            <a:r>
              <a:rPr kumimoji="1" lang="zh-CN" altLang="en-US" sz="2000" dirty="0" smtClean="0">
                <a:solidFill>
                  <a:srgbClr val="0000FF"/>
                </a:solidFill>
                <a:latin typeface="微软雅黑"/>
                <a:ea typeface="微软雅黑"/>
                <a:cs typeface="微软雅黑"/>
              </a:rPr>
              <a:t>通用化集群管控平台</a:t>
            </a:r>
            <a:endParaRPr kumimoji="1" lang="en-US" altLang="zh-CN" sz="2000" dirty="0" smtClean="0">
              <a:solidFill>
                <a:srgbClr val="0000FF"/>
              </a:solidFill>
              <a:latin typeface="微软雅黑"/>
              <a:ea typeface="微软雅黑"/>
              <a:cs typeface="微软雅黑"/>
            </a:endParaRPr>
          </a:p>
          <a:p>
            <a:pPr marL="800100" lvl="1" indent="-342900">
              <a:lnSpc>
                <a:spcPts val="2600"/>
              </a:lnSpc>
              <a:buFont typeface="Wingdings" charset="2"/>
              <a:buChar char="u"/>
            </a:pPr>
            <a:r>
              <a:rPr kumimoji="1" lang="zh-CN" altLang="en-US" sz="2000" dirty="0" smtClean="0">
                <a:latin typeface="微软雅黑"/>
                <a:ea typeface="微软雅黑"/>
                <a:cs typeface="微软雅黑"/>
              </a:rPr>
              <a:t>核心模块</a:t>
            </a:r>
            <a:endParaRPr kumimoji="1" lang="en-US" altLang="zh-CN" sz="2000" dirty="0" smtClean="0">
              <a:latin typeface="微软雅黑"/>
              <a:ea typeface="微软雅黑"/>
              <a:cs typeface="微软雅黑"/>
            </a:endParaRPr>
          </a:p>
          <a:p>
            <a:pPr marL="1257300" lvl="2" indent="-342900">
              <a:lnSpc>
                <a:spcPts val="2600"/>
              </a:lnSpc>
              <a:buFont typeface="Wingdings" charset="2"/>
              <a:buChar char="Ø"/>
            </a:pPr>
            <a:r>
              <a:rPr kumimoji="1" lang="zh-CN" altLang="en-US" sz="1600" dirty="0">
                <a:latin typeface="微软雅黑"/>
                <a:ea typeface="微软雅黑"/>
                <a:cs typeface="微软雅黑"/>
              </a:rPr>
              <a:t>用户</a:t>
            </a:r>
            <a:r>
              <a:rPr kumimoji="1" lang="en-US" altLang="zh-CN" sz="1600" dirty="0">
                <a:latin typeface="微软雅黑"/>
                <a:ea typeface="微软雅黑"/>
                <a:cs typeface="微软雅黑"/>
              </a:rPr>
              <a:t>&amp;</a:t>
            </a:r>
            <a:r>
              <a:rPr kumimoji="1" lang="zh-CN" altLang="en-US" sz="1600" dirty="0" smtClean="0">
                <a:latin typeface="微软雅黑"/>
                <a:ea typeface="微软雅黑"/>
                <a:cs typeface="微软雅黑"/>
              </a:rPr>
              <a:t>权限</a:t>
            </a:r>
            <a:endParaRPr kumimoji="1" lang="en-US" altLang="zh-CN" sz="1600" dirty="0" smtClean="0">
              <a:latin typeface="微软雅黑"/>
              <a:ea typeface="微软雅黑"/>
              <a:cs typeface="微软雅黑"/>
            </a:endParaRPr>
          </a:p>
          <a:p>
            <a:pPr marL="1257300" lvl="2" indent="-342900">
              <a:lnSpc>
                <a:spcPts val="2600"/>
              </a:lnSpc>
              <a:buFont typeface="Wingdings" charset="2"/>
              <a:buChar char="Ø"/>
            </a:pPr>
            <a:r>
              <a:rPr kumimoji="1" lang="zh-CN" altLang="en-US" sz="1600" dirty="0" smtClean="0">
                <a:solidFill>
                  <a:srgbClr val="0000FF"/>
                </a:solidFill>
                <a:latin typeface="微软雅黑"/>
                <a:ea typeface="微软雅黑"/>
                <a:cs typeface="微软雅黑"/>
              </a:rPr>
              <a:t>资源管理</a:t>
            </a:r>
            <a:endParaRPr kumimoji="1" lang="en-US" altLang="zh-CN" sz="1600" dirty="0" smtClean="0">
              <a:solidFill>
                <a:srgbClr val="0000FF"/>
              </a:solidFill>
              <a:latin typeface="微软雅黑"/>
              <a:ea typeface="微软雅黑"/>
              <a:cs typeface="微软雅黑"/>
            </a:endParaRPr>
          </a:p>
          <a:p>
            <a:pPr marL="1714500" lvl="3" indent="-342900">
              <a:lnSpc>
                <a:spcPts val="2600"/>
              </a:lnSpc>
              <a:buFont typeface="Wingdings" charset="2"/>
              <a:buChar char="²"/>
            </a:pPr>
            <a:r>
              <a:rPr kumimoji="1" lang="zh-CN" altLang="en-US" sz="1200" dirty="0" smtClean="0">
                <a:solidFill>
                  <a:srgbClr val="0000FF"/>
                </a:solidFill>
                <a:latin typeface="微软雅黑"/>
                <a:ea typeface="微软雅黑"/>
                <a:cs typeface="微软雅黑"/>
              </a:rPr>
              <a:t>设备管理</a:t>
            </a:r>
            <a:endParaRPr kumimoji="1" lang="en-US" altLang="zh-CN" sz="1200" dirty="0" smtClean="0">
              <a:solidFill>
                <a:srgbClr val="0000FF"/>
              </a:solidFill>
              <a:latin typeface="微软雅黑"/>
              <a:ea typeface="微软雅黑"/>
              <a:cs typeface="微软雅黑"/>
            </a:endParaRPr>
          </a:p>
          <a:p>
            <a:pPr marL="1714500" lvl="3" indent="-342900">
              <a:lnSpc>
                <a:spcPts val="2600"/>
              </a:lnSpc>
              <a:buFont typeface="Wingdings" charset="2"/>
              <a:buChar char="²"/>
            </a:pPr>
            <a:r>
              <a:rPr kumimoji="1" lang="en-US" altLang="zh-CN" sz="1200" dirty="0" smtClean="0">
                <a:solidFill>
                  <a:srgbClr val="0000FF"/>
                </a:solidFill>
                <a:latin typeface="微软雅黑"/>
                <a:ea typeface="微软雅黑"/>
                <a:cs typeface="微软雅黑"/>
              </a:rPr>
              <a:t>APP</a:t>
            </a:r>
            <a:r>
              <a:rPr kumimoji="1" lang="zh-CN" altLang="en-US" sz="1200" dirty="0" smtClean="0">
                <a:solidFill>
                  <a:srgbClr val="0000FF"/>
                </a:solidFill>
                <a:latin typeface="微软雅黑"/>
                <a:ea typeface="微软雅黑"/>
                <a:cs typeface="微软雅黑"/>
              </a:rPr>
              <a:t>管理</a:t>
            </a:r>
            <a:endParaRPr kumimoji="1" lang="en-US" altLang="zh-CN" sz="1200" dirty="0" smtClean="0">
              <a:solidFill>
                <a:srgbClr val="0000FF"/>
              </a:solidFill>
              <a:latin typeface="微软雅黑"/>
              <a:ea typeface="微软雅黑"/>
              <a:cs typeface="微软雅黑"/>
            </a:endParaRPr>
          </a:p>
          <a:p>
            <a:pPr marL="1257300" lvl="2" indent="-342900">
              <a:lnSpc>
                <a:spcPts val="2600"/>
              </a:lnSpc>
              <a:buFont typeface="Wingdings" charset="2"/>
              <a:buChar char="Ø"/>
            </a:pPr>
            <a:r>
              <a:rPr kumimoji="1" lang="zh-CN" altLang="en-US" sz="1600" dirty="0" smtClean="0">
                <a:solidFill>
                  <a:srgbClr val="0000FF"/>
                </a:solidFill>
                <a:latin typeface="微软雅黑"/>
                <a:ea typeface="微软雅黑"/>
                <a:cs typeface="微软雅黑"/>
              </a:rPr>
              <a:t>配置管理</a:t>
            </a:r>
            <a:endParaRPr kumimoji="1" lang="en-US" altLang="zh-CN" sz="1600" dirty="0" smtClean="0">
              <a:solidFill>
                <a:srgbClr val="0000FF"/>
              </a:solidFill>
              <a:latin typeface="微软雅黑"/>
              <a:ea typeface="微软雅黑"/>
              <a:cs typeface="微软雅黑"/>
            </a:endParaRPr>
          </a:p>
          <a:p>
            <a:pPr marL="1257300" lvl="2" indent="-342900">
              <a:lnSpc>
                <a:spcPts val="2600"/>
              </a:lnSpc>
              <a:buFont typeface="Wingdings" charset="2"/>
              <a:buChar char="Ø"/>
            </a:pPr>
            <a:r>
              <a:rPr kumimoji="1" lang="en-US" altLang="en-US" sz="1600" dirty="0" smtClean="0">
                <a:latin typeface="微软雅黑"/>
                <a:ea typeface="微软雅黑"/>
                <a:cs typeface="微软雅黑"/>
              </a:rPr>
              <a:t>部署管理</a:t>
            </a:r>
          </a:p>
          <a:p>
            <a:pPr marL="1257300" lvl="2" indent="-342900">
              <a:lnSpc>
                <a:spcPts val="2600"/>
              </a:lnSpc>
              <a:buFont typeface="Wingdings" charset="2"/>
              <a:buChar char="Ø"/>
            </a:pPr>
            <a:r>
              <a:rPr kumimoji="1" lang="en-US" altLang="en-US" sz="1600" dirty="0" smtClean="0">
                <a:solidFill>
                  <a:srgbClr val="0000FF"/>
                </a:solidFill>
                <a:latin typeface="微软雅黑"/>
                <a:ea typeface="微软雅黑"/>
                <a:cs typeface="微软雅黑"/>
              </a:rPr>
              <a:t>任务管理</a:t>
            </a:r>
          </a:p>
          <a:p>
            <a:pPr marL="1257300" lvl="2" indent="-342900">
              <a:lnSpc>
                <a:spcPts val="2600"/>
              </a:lnSpc>
              <a:buFont typeface="Wingdings" charset="2"/>
              <a:buChar char="Ø"/>
            </a:pPr>
            <a:r>
              <a:rPr kumimoji="1" lang="en-US" altLang="en-US" sz="1600" dirty="0" err="1" smtClean="0">
                <a:latin typeface="微软雅黑"/>
                <a:ea typeface="微软雅黑"/>
                <a:cs typeface="微软雅黑"/>
              </a:rPr>
              <a:t>N</a:t>
            </a:r>
            <a:r>
              <a:rPr kumimoji="1" lang="en-US" altLang="zh-CN" sz="1600" dirty="0" err="1" smtClean="0">
                <a:latin typeface="微软雅黑"/>
                <a:ea typeface="微软雅黑"/>
                <a:cs typeface="微软雅黑"/>
              </a:rPr>
              <a:t>ginx</a:t>
            </a:r>
            <a:r>
              <a:rPr kumimoji="1" lang="zh-CN" altLang="en-US" sz="1600" dirty="0" smtClean="0">
                <a:latin typeface="微软雅黑"/>
                <a:ea typeface="微软雅黑"/>
                <a:cs typeface="微软雅黑"/>
              </a:rPr>
              <a:t>变更管理</a:t>
            </a:r>
            <a:endParaRPr kumimoji="1" lang="en-US" altLang="en-US" sz="1600" dirty="0" smtClean="0">
              <a:latin typeface="微软雅黑"/>
              <a:ea typeface="微软雅黑"/>
              <a:cs typeface="微软雅黑"/>
            </a:endParaRPr>
          </a:p>
          <a:p>
            <a:pPr marL="1257300" lvl="2" indent="-342900">
              <a:lnSpc>
                <a:spcPts val="2600"/>
              </a:lnSpc>
              <a:buFont typeface="Wingdings" charset="2"/>
              <a:buChar char="Ø"/>
            </a:pPr>
            <a:r>
              <a:rPr kumimoji="1" lang="zh-CN" altLang="en-US" sz="1600" dirty="0" smtClean="0">
                <a:latin typeface="微软雅黑"/>
                <a:ea typeface="微软雅黑"/>
                <a:cs typeface="微软雅黑"/>
              </a:rPr>
              <a:t>降级</a:t>
            </a:r>
            <a:r>
              <a:rPr kumimoji="1" lang="en-US" altLang="zh-CN" sz="1600" dirty="0" smtClean="0">
                <a:latin typeface="微软雅黑"/>
                <a:ea typeface="微软雅黑"/>
                <a:cs typeface="微软雅黑"/>
              </a:rPr>
              <a:t>/</a:t>
            </a:r>
            <a:r>
              <a:rPr kumimoji="1" lang="zh-CN" altLang="en-US" sz="1600" dirty="0" smtClean="0">
                <a:latin typeface="微软雅黑"/>
                <a:ea typeface="微软雅黑"/>
                <a:cs typeface="微软雅黑"/>
              </a:rPr>
              <a:t>封杀管理</a:t>
            </a:r>
            <a:endParaRPr kumimoji="1" lang="en-US" altLang="zh-CN" sz="1600" dirty="0" smtClean="0">
              <a:latin typeface="微软雅黑"/>
              <a:ea typeface="微软雅黑"/>
              <a:cs typeface="微软雅黑"/>
            </a:endParaRPr>
          </a:p>
          <a:p>
            <a:pPr marL="1257300" lvl="2" indent="-342900">
              <a:lnSpc>
                <a:spcPts val="2600"/>
              </a:lnSpc>
              <a:buFont typeface="Wingdings" charset="2"/>
              <a:buChar char="Ø"/>
            </a:pPr>
            <a:r>
              <a:rPr kumimoji="1" lang="zh-CN" altLang="en-US" sz="1600" dirty="0" smtClean="0">
                <a:latin typeface="微软雅黑"/>
                <a:ea typeface="微软雅黑"/>
                <a:cs typeface="微软雅黑"/>
              </a:rPr>
              <a:t>日志查询平台</a:t>
            </a:r>
            <a:endParaRPr kumimoji="1" lang="en-US" altLang="en-US" sz="1600" dirty="0">
              <a:latin typeface="微软雅黑"/>
              <a:ea typeface="微软雅黑"/>
              <a:cs typeface="微软雅黑"/>
            </a:endParaRPr>
          </a:p>
          <a:p>
            <a:pPr marL="1257300" lvl="2" indent="-342900">
              <a:buFont typeface="Wingdings" charset="2"/>
              <a:buChar char="Ø"/>
            </a:pPr>
            <a:endParaRPr kumimoji="1" lang="en-US" altLang="zh-CN" sz="1600" dirty="0" smtClean="0">
              <a:latin typeface="微软雅黑"/>
              <a:ea typeface="微软雅黑"/>
              <a:cs typeface="微软雅黑"/>
            </a:endParaRPr>
          </a:p>
        </p:txBody>
      </p:sp>
    </p:spTree>
    <p:extLst>
      <p:ext uri="{BB962C8B-B14F-4D97-AF65-F5344CB8AC3E}">
        <p14:creationId xmlns:p14="http://schemas.microsoft.com/office/powerpoint/2010/main" val="3838487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225566" y="5984668"/>
            <a:ext cx="6471918" cy="3455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公司级</a:t>
            </a:r>
            <a:r>
              <a:rPr kumimoji="1" lang="en-US" altLang="zh-CN" dirty="0" smtClean="0">
                <a:solidFill>
                  <a:schemeClr val="tx1"/>
                </a:solidFill>
                <a:latin typeface="微软雅黑"/>
                <a:ea typeface="微软雅黑"/>
                <a:cs typeface="微软雅黑"/>
              </a:rPr>
              <a:t>CMDB</a:t>
            </a:r>
            <a:endParaRPr kumimoji="1" lang="zh-CN" altLang="en-US" dirty="0">
              <a:solidFill>
                <a:schemeClr val="tx1"/>
              </a:solidFill>
              <a:latin typeface="微软雅黑"/>
              <a:ea typeface="微软雅黑"/>
              <a:cs typeface="微软雅黑"/>
            </a:endParaRPr>
          </a:p>
        </p:txBody>
      </p:sp>
      <p:sp>
        <p:nvSpPr>
          <p:cNvPr id="185" name="圆角矩形 184"/>
          <p:cNvSpPr/>
          <p:nvPr/>
        </p:nvSpPr>
        <p:spPr>
          <a:xfrm>
            <a:off x="1225566" y="5654948"/>
            <a:ext cx="4093122" cy="329720"/>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配置数据库</a:t>
            </a:r>
            <a:endParaRPr kumimoji="1" lang="zh-CN" altLang="en-US" dirty="0">
              <a:solidFill>
                <a:schemeClr val="tx1"/>
              </a:solidFill>
              <a:latin typeface="微软雅黑"/>
              <a:ea typeface="微软雅黑"/>
              <a:cs typeface="微软雅黑"/>
            </a:endParaRPr>
          </a:p>
        </p:txBody>
      </p:sp>
      <p:cxnSp>
        <p:nvCxnSpPr>
          <p:cNvPr id="212" name="Straight Connector 6"/>
          <p:cNvCxnSpPr/>
          <p:nvPr/>
        </p:nvCxnSpPr>
        <p:spPr bwMode="auto">
          <a:xfrm flipV="1">
            <a:off x="1977848" y="4523788"/>
            <a:ext cx="4861542" cy="6315"/>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38" name="圆角矩形 37"/>
          <p:cNvSpPr/>
          <p:nvPr/>
        </p:nvSpPr>
        <p:spPr>
          <a:xfrm>
            <a:off x="1968795" y="5019132"/>
            <a:ext cx="4887619" cy="329720"/>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资源管理</a:t>
            </a:r>
            <a:endParaRPr kumimoji="1" lang="zh-CN" altLang="en-US" dirty="0">
              <a:solidFill>
                <a:schemeClr val="tx1"/>
              </a:solidFill>
              <a:latin typeface="微软雅黑"/>
              <a:ea typeface="微软雅黑"/>
              <a:cs typeface="微软雅黑"/>
            </a:endParaRPr>
          </a:p>
        </p:txBody>
      </p:sp>
      <p:sp>
        <p:nvSpPr>
          <p:cNvPr id="45" name="圆角矩形 44"/>
          <p:cNvSpPr/>
          <p:nvPr/>
        </p:nvSpPr>
        <p:spPr>
          <a:xfrm>
            <a:off x="5318686" y="5654948"/>
            <a:ext cx="2378798" cy="329720"/>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关联系统</a:t>
            </a:r>
            <a:r>
              <a:rPr kumimoji="1" lang="en-US" altLang="zh-CN" dirty="0" smtClean="0">
                <a:solidFill>
                  <a:schemeClr val="tx1"/>
                </a:solidFill>
                <a:latin typeface="微软雅黑"/>
                <a:ea typeface="微软雅黑"/>
                <a:cs typeface="微软雅黑"/>
              </a:rPr>
              <a:t>API</a:t>
            </a:r>
            <a:endParaRPr kumimoji="1" lang="zh-CN" altLang="en-US" dirty="0">
              <a:solidFill>
                <a:schemeClr val="tx1"/>
              </a:solidFill>
              <a:latin typeface="微软雅黑"/>
              <a:ea typeface="微软雅黑"/>
              <a:cs typeface="微软雅黑"/>
            </a:endParaRPr>
          </a:p>
        </p:txBody>
      </p:sp>
      <p:sp>
        <p:nvSpPr>
          <p:cNvPr id="47" name="圆角矩形 46"/>
          <p:cNvSpPr/>
          <p:nvPr/>
        </p:nvSpPr>
        <p:spPr>
          <a:xfrm>
            <a:off x="1968795" y="4689412"/>
            <a:ext cx="2393589" cy="329720"/>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设备管理</a:t>
            </a:r>
            <a:endParaRPr kumimoji="1" lang="zh-CN" altLang="en-US" dirty="0">
              <a:solidFill>
                <a:schemeClr val="tx1"/>
              </a:solidFill>
              <a:latin typeface="微软雅黑"/>
              <a:ea typeface="微软雅黑"/>
              <a:cs typeface="微软雅黑"/>
            </a:endParaRPr>
          </a:p>
        </p:txBody>
      </p:sp>
      <p:sp>
        <p:nvSpPr>
          <p:cNvPr id="48" name="圆角矩形 47"/>
          <p:cNvSpPr/>
          <p:nvPr/>
        </p:nvSpPr>
        <p:spPr>
          <a:xfrm>
            <a:off x="4362384" y="4689412"/>
            <a:ext cx="2494030" cy="329720"/>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smtClean="0">
                <a:solidFill>
                  <a:schemeClr val="tx1"/>
                </a:solidFill>
                <a:latin typeface="微软雅黑"/>
                <a:ea typeface="微软雅黑"/>
                <a:cs typeface="微软雅黑"/>
              </a:rPr>
              <a:t>APP</a:t>
            </a:r>
            <a:r>
              <a:rPr kumimoji="1" lang="zh-CN" altLang="en-US" dirty="0" smtClean="0">
                <a:solidFill>
                  <a:schemeClr val="tx1"/>
                </a:solidFill>
                <a:latin typeface="微软雅黑"/>
                <a:ea typeface="微软雅黑"/>
                <a:cs typeface="微软雅黑"/>
              </a:rPr>
              <a:t>集群管理</a:t>
            </a:r>
            <a:endParaRPr kumimoji="1" lang="zh-CN" altLang="en-US" dirty="0">
              <a:solidFill>
                <a:schemeClr val="tx1"/>
              </a:solidFill>
              <a:latin typeface="微软雅黑"/>
              <a:ea typeface="微软雅黑"/>
              <a:cs typeface="微软雅黑"/>
            </a:endParaRPr>
          </a:p>
        </p:txBody>
      </p:sp>
      <p:sp>
        <p:nvSpPr>
          <p:cNvPr id="49" name="圆角矩形 48"/>
          <p:cNvSpPr/>
          <p:nvPr/>
        </p:nvSpPr>
        <p:spPr>
          <a:xfrm>
            <a:off x="1991384" y="3202150"/>
            <a:ext cx="4887621" cy="329720"/>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配置管理</a:t>
            </a:r>
            <a:endParaRPr kumimoji="1" lang="zh-CN" altLang="en-US" dirty="0">
              <a:solidFill>
                <a:schemeClr val="tx1"/>
              </a:solidFill>
              <a:latin typeface="微软雅黑"/>
              <a:ea typeface="微软雅黑"/>
              <a:cs typeface="微软雅黑"/>
            </a:endParaRPr>
          </a:p>
        </p:txBody>
      </p:sp>
      <p:sp>
        <p:nvSpPr>
          <p:cNvPr id="50" name="圆角矩形 49"/>
          <p:cNvSpPr/>
          <p:nvPr/>
        </p:nvSpPr>
        <p:spPr>
          <a:xfrm>
            <a:off x="3592140" y="2568671"/>
            <a:ext cx="790401" cy="53649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服务部署</a:t>
            </a:r>
            <a:endParaRPr kumimoji="1" lang="zh-CN" altLang="en-US" dirty="0">
              <a:solidFill>
                <a:schemeClr val="tx1"/>
              </a:solidFill>
              <a:latin typeface="微软雅黑"/>
              <a:ea typeface="微软雅黑"/>
              <a:cs typeface="微软雅黑"/>
            </a:endParaRPr>
          </a:p>
        </p:txBody>
      </p:sp>
      <p:sp>
        <p:nvSpPr>
          <p:cNvPr id="54" name="圆角矩形 53"/>
          <p:cNvSpPr/>
          <p:nvPr/>
        </p:nvSpPr>
        <p:spPr>
          <a:xfrm>
            <a:off x="1991384" y="2568671"/>
            <a:ext cx="790401" cy="53649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任务管理</a:t>
            </a:r>
            <a:endParaRPr kumimoji="1" lang="zh-CN" altLang="en-US" dirty="0">
              <a:solidFill>
                <a:schemeClr val="tx1"/>
              </a:solidFill>
              <a:latin typeface="微软雅黑"/>
              <a:ea typeface="微软雅黑"/>
              <a:cs typeface="微软雅黑"/>
            </a:endParaRPr>
          </a:p>
        </p:txBody>
      </p:sp>
      <p:sp>
        <p:nvSpPr>
          <p:cNvPr id="55" name="圆角矩形 54"/>
          <p:cNvSpPr/>
          <p:nvPr/>
        </p:nvSpPr>
        <p:spPr>
          <a:xfrm>
            <a:off x="2808428" y="2568671"/>
            <a:ext cx="783712" cy="53649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dirty="0" smtClean="0">
                <a:solidFill>
                  <a:schemeClr val="tx1"/>
                </a:solidFill>
                <a:latin typeface="微软雅黑"/>
                <a:ea typeface="微软雅黑"/>
                <a:cs typeface="微软雅黑"/>
              </a:rPr>
              <a:t>Shell</a:t>
            </a:r>
            <a:r>
              <a:rPr kumimoji="1" lang="zh-CN" altLang="en-US" dirty="0" smtClean="0">
                <a:solidFill>
                  <a:schemeClr val="tx1"/>
                </a:solidFill>
                <a:latin typeface="微软雅黑"/>
                <a:ea typeface="微软雅黑"/>
                <a:cs typeface="微软雅黑"/>
              </a:rPr>
              <a:t>管理</a:t>
            </a:r>
            <a:endParaRPr kumimoji="1" lang="zh-CN" altLang="en-US" dirty="0">
              <a:solidFill>
                <a:schemeClr val="tx1"/>
              </a:solidFill>
              <a:latin typeface="微软雅黑"/>
              <a:ea typeface="微软雅黑"/>
              <a:cs typeface="微软雅黑"/>
            </a:endParaRPr>
          </a:p>
        </p:txBody>
      </p:sp>
      <p:sp>
        <p:nvSpPr>
          <p:cNvPr id="59" name="圆角矩形 58"/>
          <p:cNvSpPr/>
          <p:nvPr/>
        </p:nvSpPr>
        <p:spPr>
          <a:xfrm>
            <a:off x="5933939" y="2568671"/>
            <a:ext cx="913227" cy="53649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dirty="0" err="1">
                <a:solidFill>
                  <a:schemeClr val="tx1"/>
                </a:solidFill>
                <a:latin typeface="微软雅黑"/>
                <a:ea typeface="微软雅黑"/>
                <a:cs typeface="微软雅黑"/>
              </a:rPr>
              <a:t>N</a:t>
            </a:r>
            <a:r>
              <a:rPr kumimoji="1" lang="en-US" altLang="zh-CN" dirty="0" err="1" smtClean="0">
                <a:solidFill>
                  <a:schemeClr val="tx1"/>
                </a:solidFill>
                <a:latin typeface="微软雅黑"/>
                <a:ea typeface="微软雅黑"/>
                <a:cs typeface="微软雅黑"/>
              </a:rPr>
              <a:t>ginx</a:t>
            </a:r>
            <a:endParaRPr kumimoji="1" lang="en-US" altLang="zh-CN" dirty="0" smtClean="0">
              <a:solidFill>
                <a:schemeClr val="tx1"/>
              </a:solidFill>
              <a:latin typeface="微软雅黑"/>
              <a:ea typeface="微软雅黑"/>
              <a:cs typeface="微软雅黑"/>
            </a:endParaRPr>
          </a:p>
          <a:p>
            <a:pPr algn="ctr"/>
            <a:r>
              <a:rPr kumimoji="1" lang="zh-CN" altLang="en-US" dirty="0" smtClean="0">
                <a:solidFill>
                  <a:schemeClr val="tx1"/>
                </a:solidFill>
                <a:latin typeface="微软雅黑"/>
                <a:ea typeface="微软雅黑"/>
                <a:cs typeface="微软雅黑"/>
              </a:rPr>
              <a:t>管理</a:t>
            </a:r>
            <a:endParaRPr kumimoji="1" lang="zh-CN" altLang="en-US" dirty="0">
              <a:solidFill>
                <a:schemeClr val="tx1"/>
              </a:solidFill>
              <a:latin typeface="微软雅黑"/>
              <a:ea typeface="微软雅黑"/>
              <a:cs typeface="微软雅黑"/>
            </a:endParaRPr>
          </a:p>
        </p:txBody>
      </p:sp>
      <p:sp>
        <p:nvSpPr>
          <p:cNvPr id="60" name="圆角矩形 59"/>
          <p:cNvSpPr/>
          <p:nvPr/>
        </p:nvSpPr>
        <p:spPr>
          <a:xfrm>
            <a:off x="5143538" y="2568672"/>
            <a:ext cx="790401" cy="53649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降级</a:t>
            </a:r>
            <a:endParaRPr kumimoji="1" lang="en-US" altLang="zh-CN" dirty="0" smtClean="0">
              <a:solidFill>
                <a:schemeClr val="tx1"/>
              </a:solidFill>
              <a:latin typeface="微软雅黑"/>
              <a:ea typeface="微软雅黑"/>
              <a:cs typeface="微软雅黑"/>
            </a:endParaRPr>
          </a:p>
          <a:p>
            <a:pPr algn="ctr"/>
            <a:r>
              <a:rPr kumimoji="1" lang="zh-CN" altLang="en-US" dirty="0" smtClean="0">
                <a:solidFill>
                  <a:schemeClr val="tx1"/>
                </a:solidFill>
                <a:latin typeface="微软雅黑"/>
                <a:ea typeface="微软雅黑"/>
                <a:cs typeface="微软雅黑"/>
              </a:rPr>
              <a:t>封杀</a:t>
            </a:r>
            <a:endParaRPr kumimoji="1" lang="zh-CN" altLang="en-US" dirty="0">
              <a:solidFill>
                <a:schemeClr val="tx1"/>
              </a:solidFill>
              <a:latin typeface="微软雅黑"/>
              <a:ea typeface="微软雅黑"/>
              <a:cs typeface="微软雅黑"/>
            </a:endParaRPr>
          </a:p>
        </p:txBody>
      </p:sp>
      <p:sp>
        <p:nvSpPr>
          <p:cNvPr id="62" name="圆角矩形 61"/>
          <p:cNvSpPr/>
          <p:nvPr/>
        </p:nvSpPr>
        <p:spPr>
          <a:xfrm>
            <a:off x="4384975" y="2568672"/>
            <a:ext cx="758563" cy="536494"/>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监控管理</a:t>
            </a:r>
            <a:endParaRPr kumimoji="1" lang="en-US" altLang="zh-CN" dirty="0" smtClean="0">
              <a:solidFill>
                <a:schemeClr val="tx1"/>
              </a:solidFill>
              <a:latin typeface="微软雅黑"/>
              <a:ea typeface="微软雅黑"/>
              <a:cs typeface="微软雅黑"/>
            </a:endParaRPr>
          </a:p>
        </p:txBody>
      </p:sp>
      <p:cxnSp>
        <p:nvCxnSpPr>
          <p:cNvPr id="67" name="Straight Connector 6"/>
          <p:cNvCxnSpPr/>
          <p:nvPr/>
        </p:nvCxnSpPr>
        <p:spPr bwMode="auto">
          <a:xfrm flipV="1">
            <a:off x="1968795" y="5488740"/>
            <a:ext cx="4924800" cy="1"/>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cxnSp>
        <p:nvCxnSpPr>
          <p:cNvPr id="69" name="Straight Connector 6"/>
          <p:cNvCxnSpPr/>
          <p:nvPr/>
        </p:nvCxnSpPr>
        <p:spPr bwMode="auto">
          <a:xfrm flipV="1">
            <a:off x="1977847" y="2407274"/>
            <a:ext cx="4861542" cy="6315"/>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cxnSp>
        <p:nvCxnSpPr>
          <p:cNvPr id="71" name="Straight Connector 6"/>
          <p:cNvCxnSpPr/>
          <p:nvPr/>
        </p:nvCxnSpPr>
        <p:spPr bwMode="auto">
          <a:xfrm flipV="1">
            <a:off x="1975614" y="3670146"/>
            <a:ext cx="4861542" cy="6315"/>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74" name="圆角矩形 73"/>
          <p:cNvSpPr/>
          <p:nvPr/>
        </p:nvSpPr>
        <p:spPr>
          <a:xfrm>
            <a:off x="1975614" y="3816728"/>
            <a:ext cx="2428337" cy="536495"/>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a:solidFill>
                  <a:schemeClr val="tx1"/>
                </a:solidFill>
                <a:latin typeface="微软雅黑"/>
                <a:ea typeface="微软雅黑"/>
                <a:cs typeface="微软雅黑"/>
              </a:rPr>
              <a:t>d</a:t>
            </a:r>
            <a:r>
              <a:rPr kumimoji="1" lang="en-US" altLang="zh-CN" dirty="0" smtClean="0">
                <a:solidFill>
                  <a:schemeClr val="tx1"/>
                </a:solidFill>
                <a:latin typeface="微软雅黑"/>
                <a:ea typeface="微软雅黑"/>
                <a:cs typeface="微软雅黑"/>
              </a:rPr>
              <a:t>ispatch</a:t>
            </a:r>
            <a:endParaRPr kumimoji="1" lang="zh-CN" altLang="en-US" dirty="0">
              <a:solidFill>
                <a:schemeClr val="tx1"/>
              </a:solidFill>
              <a:latin typeface="微软雅黑"/>
              <a:ea typeface="微软雅黑"/>
              <a:cs typeface="微软雅黑"/>
            </a:endParaRPr>
          </a:p>
        </p:txBody>
      </p:sp>
      <p:sp>
        <p:nvSpPr>
          <p:cNvPr id="75" name="圆角矩形 74"/>
          <p:cNvSpPr/>
          <p:nvPr/>
        </p:nvSpPr>
        <p:spPr>
          <a:xfrm>
            <a:off x="4400146" y="3816728"/>
            <a:ext cx="2478859" cy="536495"/>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dirty="0" smtClean="0">
                <a:solidFill>
                  <a:schemeClr val="tx1"/>
                </a:solidFill>
                <a:latin typeface="微软雅黑"/>
                <a:ea typeface="微软雅黑"/>
                <a:cs typeface="微软雅黑"/>
              </a:rPr>
              <a:t>puppet</a:t>
            </a:r>
            <a:r>
              <a:rPr kumimoji="1" lang="zh-CN" altLang="en-US" dirty="0" smtClean="0">
                <a:solidFill>
                  <a:schemeClr val="tx1"/>
                </a:solidFill>
                <a:latin typeface="微软雅黑"/>
                <a:ea typeface="微软雅黑"/>
                <a:cs typeface="微软雅黑"/>
              </a:rPr>
              <a:t> </a:t>
            </a:r>
            <a:r>
              <a:rPr kumimoji="1" lang="en-US" altLang="zh-CN" dirty="0" smtClean="0">
                <a:solidFill>
                  <a:schemeClr val="tx1"/>
                </a:solidFill>
                <a:latin typeface="微软雅黑"/>
                <a:ea typeface="微软雅黑"/>
                <a:cs typeface="微软雅黑"/>
              </a:rPr>
              <a:t>master</a:t>
            </a:r>
            <a:endParaRPr kumimoji="1" lang="zh-CN" altLang="en-US" dirty="0">
              <a:solidFill>
                <a:schemeClr val="tx1"/>
              </a:solidFill>
              <a:latin typeface="微软雅黑"/>
              <a:ea typeface="微软雅黑"/>
              <a:cs typeface="微软雅黑"/>
            </a:endParaRPr>
          </a:p>
        </p:txBody>
      </p:sp>
      <p:sp>
        <p:nvSpPr>
          <p:cNvPr id="77" name="圆角矩形 76"/>
          <p:cNvSpPr/>
          <p:nvPr/>
        </p:nvSpPr>
        <p:spPr>
          <a:xfrm rot="5400000">
            <a:off x="-510539" y="3553562"/>
            <a:ext cx="3801929" cy="329720"/>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dirty="0">
              <a:solidFill>
                <a:schemeClr val="tx1"/>
              </a:solidFill>
              <a:latin typeface="微软雅黑"/>
              <a:ea typeface="微软雅黑"/>
              <a:cs typeface="微软雅黑"/>
            </a:endParaRPr>
          </a:p>
        </p:txBody>
      </p:sp>
      <p:sp>
        <p:nvSpPr>
          <p:cNvPr id="78" name="圆角矩形 77"/>
          <p:cNvSpPr/>
          <p:nvPr/>
        </p:nvSpPr>
        <p:spPr>
          <a:xfrm rot="5400000">
            <a:off x="-135287" y="3553563"/>
            <a:ext cx="3801929" cy="329720"/>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dirty="0">
              <a:solidFill>
                <a:schemeClr val="tx1"/>
              </a:solidFill>
              <a:latin typeface="微软雅黑"/>
              <a:ea typeface="微软雅黑"/>
              <a:cs typeface="微软雅黑"/>
            </a:endParaRPr>
          </a:p>
        </p:txBody>
      </p:sp>
      <p:sp>
        <p:nvSpPr>
          <p:cNvPr id="79" name="圆角矩形 78"/>
          <p:cNvSpPr/>
          <p:nvPr/>
        </p:nvSpPr>
        <p:spPr>
          <a:xfrm rot="5400000">
            <a:off x="5246838" y="3553561"/>
            <a:ext cx="3801929" cy="329720"/>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dirty="0">
              <a:solidFill>
                <a:schemeClr val="tx1"/>
              </a:solidFill>
              <a:latin typeface="微软雅黑"/>
              <a:ea typeface="微软雅黑"/>
              <a:cs typeface="微软雅黑"/>
            </a:endParaRPr>
          </a:p>
        </p:txBody>
      </p:sp>
      <p:sp>
        <p:nvSpPr>
          <p:cNvPr id="82" name="圆角矩形 81"/>
          <p:cNvSpPr/>
          <p:nvPr/>
        </p:nvSpPr>
        <p:spPr>
          <a:xfrm rot="5400000">
            <a:off x="5631659" y="3553561"/>
            <a:ext cx="3801929" cy="329720"/>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zh-CN" altLang="en-US" dirty="0">
              <a:solidFill>
                <a:schemeClr val="tx1"/>
              </a:solidFill>
              <a:latin typeface="微软雅黑"/>
              <a:ea typeface="微软雅黑"/>
              <a:cs typeface="微软雅黑"/>
            </a:endParaRPr>
          </a:p>
        </p:txBody>
      </p:sp>
      <p:sp>
        <p:nvSpPr>
          <p:cNvPr id="83" name="文本框 82"/>
          <p:cNvSpPr txBox="1"/>
          <p:nvPr/>
        </p:nvSpPr>
        <p:spPr>
          <a:xfrm>
            <a:off x="1172496" y="2370328"/>
            <a:ext cx="428321" cy="2585323"/>
          </a:xfrm>
          <a:prstGeom prst="rect">
            <a:avLst/>
          </a:prstGeom>
          <a:noFill/>
        </p:spPr>
        <p:txBody>
          <a:bodyPr wrap="square" rtlCol="0">
            <a:spAutoFit/>
          </a:bodyPr>
          <a:lstStyle/>
          <a:p>
            <a:r>
              <a:rPr kumimoji="1" lang="zh-CN" altLang="zh-CN" dirty="0">
                <a:latin typeface="微软雅黑"/>
                <a:ea typeface="微软雅黑"/>
                <a:cs typeface="微软雅黑"/>
              </a:rPr>
              <a:t> </a:t>
            </a:r>
            <a:r>
              <a:rPr kumimoji="1" lang="zh-CN" altLang="en-US" dirty="0" smtClean="0">
                <a:latin typeface="微软雅黑"/>
                <a:ea typeface="微软雅黑"/>
                <a:cs typeface="微软雅黑"/>
              </a:rPr>
              <a:t>用</a:t>
            </a:r>
            <a:endParaRPr kumimoji="1" lang="en-US" altLang="zh-CN" dirty="0" smtClean="0">
              <a:latin typeface="微软雅黑"/>
              <a:ea typeface="微软雅黑"/>
              <a:cs typeface="微软雅黑"/>
            </a:endParaRPr>
          </a:p>
          <a:p>
            <a:r>
              <a:rPr kumimoji="1" lang="zh-CN" altLang="en-US" dirty="0" smtClean="0">
                <a:latin typeface="微软雅黑"/>
                <a:ea typeface="微软雅黑"/>
                <a:cs typeface="微软雅黑"/>
              </a:rPr>
              <a:t>户</a:t>
            </a:r>
            <a:endParaRPr kumimoji="1" lang="en-US" altLang="zh-CN" dirty="0" smtClean="0">
              <a:latin typeface="微软雅黑"/>
              <a:ea typeface="微软雅黑"/>
              <a:cs typeface="微软雅黑"/>
            </a:endParaRPr>
          </a:p>
          <a:p>
            <a:r>
              <a:rPr kumimoji="1" lang="zh-CN" altLang="zh-CN" dirty="0" smtClean="0">
                <a:latin typeface="微软雅黑"/>
                <a:ea typeface="微软雅黑"/>
                <a:cs typeface="微软雅黑"/>
              </a:rPr>
              <a:t>&amp;</a:t>
            </a:r>
            <a:endParaRPr kumimoji="1" lang="en-US" altLang="zh-CN" dirty="0" smtClean="0">
              <a:latin typeface="微软雅黑"/>
              <a:ea typeface="微软雅黑"/>
              <a:cs typeface="微软雅黑"/>
            </a:endParaRPr>
          </a:p>
          <a:p>
            <a:r>
              <a:rPr kumimoji="1" lang="zh-CN" altLang="en-US" dirty="0" smtClean="0">
                <a:latin typeface="微软雅黑"/>
                <a:ea typeface="微软雅黑"/>
                <a:cs typeface="微软雅黑"/>
              </a:rPr>
              <a:t>权</a:t>
            </a:r>
            <a:endParaRPr kumimoji="1" lang="en-US" altLang="zh-CN" dirty="0" smtClean="0">
              <a:latin typeface="微软雅黑"/>
              <a:ea typeface="微软雅黑"/>
              <a:cs typeface="微软雅黑"/>
            </a:endParaRPr>
          </a:p>
          <a:p>
            <a:r>
              <a:rPr kumimoji="1" lang="zh-CN" altLang="en-US" dirty="0" smtClean="0">
                <a:latin typeface="微软雅黑"/>
                <a:ea typeface="微软雅黑"/>
                <a:cs typeface="微软雅黑"/>
              </a:rPr>
              <a:t>限</a:t>
            </a:r>
            <a:r>
              <a:rPr kumimoji="1" lang="en-US" altLang="zh-CN" dirty="0" smtClean="0">
                <a:latin typeface="微软雅黑"/>
                <a:ea typeface="微软雅黑"/>
                <a:cs typeface="微软雅黑"/>
              </a:rPr>
              <a:t>&amp;</a:t>
            </a:r>
          </a:p>
          <a:p>
            <a:r>
              <a:rPr kumimoji="1" lang="zh-CN" altLang="en-US" dirty="0" smtClean="0">
                <a:latin typeface="微软雅黑"/>
                <a:ea typeface="微软雅黑"/>
                <a:cs typeface="微软雅黑"/>
              </a:rPr>
              <a:t>审计</a:t>
            </a:r>
            <a:endParaRPr kumimoji="1" lang="en-US" altLang="zh-CN" dirty="0" smtClean="0">
              <a:latin typeface="微软雅黑"/>
              <a:ea typeface="微软雅黑"/>
              <a:cs typeface="微软雅黑"/>
            </a:endParaRPr>
          </a:p>
          <a:p>
            <a:endParaRPr kumimoji="1" lang="en-US" altLang="zh-CN" dirty="0" smtClean="0">
              <a:latin typeface="微软雅黑"/>
              <a:ea typeface="微软雅黑"/>
              <a:cs typeface="微软雅黑"/>
            </a:endParaRPr>
          </a:p>
        </p:txBody>
      </p:sp>
      <p:sp>
        <p:nvSpPr>
          <p:cNvPr id="84" name="文本框 83"/>
          <p:cNvSpPr txBox="1"/>
          <p:nvPr/>
        </p:nvSpPr>
        <p:spPr>
          <a:xfrm>
            <a:off x="1540474" y="2598896"/>
            <a:ext cx="428321" cy="2031325"/>
          </a:xfrm>
          <a:prstGeom prst="rect">
            <a:avLst/>
          </a:prstGeom>
          <a:noFill/>
        </p:spPr>
        <p:txBody>
          <a:bodyPr wrap="square" rtlCol="0">
            <a:spAutoFit/>
          </a:bodyPr>
          <a:lstStyle/>
          <a:p>
            <a:r>
              <a:rPr kumimoji="1" lang="zh-CN" altLang="en-US" dirty="0" smtClean="0">
                <a:latin typeface="微软雅黑"/>
                <a:ea typeface="微软雅黑"/>
                <a:cs typeface="微软雅黑"/>
              </a:rPr>
              <a:t>流程</a:t>
            </a:r>
            <a:r>
              <a:rPr kumimoji="1" lang="en-US" altLang="zh-CN" dirty="0" smtClean="0">
                <a:latin typeface="微软雅黑"/>
                <a:ea typeface="微软雅黑"/>
                <a:cs typeface="微软雅黑"/>
              </a:rPr>
              <a:t>&amp;</a:t>
            </a:r>
            <a:r>
              <a:rPr kumimoji="1" lang="zh-CN" altLang="en-US" dirty="0" smtClean="0">
                <a:latin typeface="微软雅黑"/>
                <a:ea typeface="微软雅黑"/>
                <a:cs typeface="微软雅黑"/>
              </a:rPr>
              <a:t>灰度发布</a:t>
            </a:r>
            <a:endParaRPr kumimoji="1" lang="en-US" altLang="zh-CN" dirty="0" smtClean="0">
              <a:latin typeface="微软雅黑"/>
              <a:ea typeface="微软雅黑"/>
              <a:cs typeface="微软雅黑"/>
            </a:endParaRPr>
          </a:p>
        </p:txBody>
      </p:sp>
      <p:sp>
        <p:nvSpPr>
          <p:cNvPr id="85" name="文本框 84"/>
          <p:cNvSpPr txBox="1"/>
          <p:nvPr/>
        </p:nvSpPr>
        <p:spPr>
          <a:xfrm>
            <a:off x="6939442" y="2837955"/>
            <a:ext cx="428321" cy="1200329"/>
          </a:xfrm>
          <a:prstGeom prst="rect">
            <a:avLst/>
          </a:prstGeom>
          <a:noFill/>
        </p:spPr>
        <p:txBody>
          <a:bodyPr wrap="square" rtlCol="0">
            <a:spAutoFit/>
          </a:bodyPr>
          <a:lstStyle/>
          <a:p>
            <a:r>
              <a:rPr kumimoji="1" lang="zh-CN" altLang="en-US" dirty="0" smtClean="0">
                <a:latin typeface="微软雅黑"/>
                <a:ea typeface="微软雅黑"/>
                <a:cs typeface="微软雅黑"/>
              </a:rPr>
              <a:t>工单管理</a:t>
            </a:r>
            <a:endParaRPr kumimoji="1" lang="en-US" altLang="zh-CN" dirty="0" smtClean="0">
              <a:latin typeface="微软雅黑"/>
              <a:ea typeface="微软雅黑"/>
              <a:cs typeface="微软雅黑"/>
            </a:endParaRPr>
          </a:p>
        </p:txBody>
      </p:sp>
      <p:sp>
        <p:nvSpPr>
          <p:cNvPr id="86" name="文本框 85"/>
          <p:cNvSpPr txBox="1"/>
          <p:nvPr/>
        </p:nvSpPr>
        <p:spPr>
          <a:xfrm>
            <a:off x="7312663" y="2837955"/>
            <a:ext cx="428321" cy="1200329"/>
          </a:xfrm>
          <a:prstGeom prst="rect">
            <a:avLst/>
          </a:prstGeom>
          <a:noFill/>
        </p:spPr>
        <p:txBody>
          <a:bodyPr wrap="square" rtlCol="0">
            <a:spAutoFit/>
          </a:bodyPr>
          <a:lstStyle/>
          <a:p>
            <a:r>
              <a:rPr kumimoji="1" lang="zh-CN" altLang="en-US" dirty="0" smtClean="0">
                <a:latin typeface="微软雅黑"/>
                <a:ea typeface="微软雅黑"/>
                <a:cs typeface="微软雅黑"/>
              </a:rPr>
              <a:t>问题管理</a:t>
            </a:r>
            <a:endParaRPr kumimoji="1" lang="en-US" altLang="zh-CN" dirty="0" smtClean="0">
              <a:latin typeface="微软雅黑"/>
              <a:ea typeface="微软雅黑"/>
              <a:cs typeface="微软雅黑"/>
            </a:endParaRPr>
          </a:p>
        </p:txBody>
      </p:sp>
      <p:sp>
        <p:nvSpPr>
          <p:cNvPr id="100" name="文本框 99"/>
          <p:cNvSpPr txBox="1"/>
          <p:nvPr/>
        </p:nvSpPr>
        <p:spPr>
          <a:xfrm>
            <a:off x="4999949" y="3889678"/>
            <a:ext cx="184666" cy="369332"/>
          </a:xfrm>
          <a:prstGeom prst="rect">
            <a:avLst/>
          </a:prstGeom>
          <a:noFill/>
        </p:spPr>
        <p:txBody>
          <a:bodyPr wrap="none" rtlCol="0">
            <a:spAutoFit/>
          </a:bodyPr>
          <a:lstStyle/>
          <a:p>
            <a:endParaRPr kumimoji="1" lang="zh-CN" altLang="en-US" dirty="0" smtClean="0">
              <a:latin typeface="微软雅黑"/>
              <a:ea typeface="微软雅黑"/>
              <a:cs typeface="微软雅黑"/>
            </a:endParaRPr>
          </a:p>
        </p:txBody>
      </p:sp>
      <p:sp>
        <p:nvSpPr>
          <p:cNvPr id="102" name="圆角矩形 101"/>
          <p:cNvSpPr/>
          <p:nvPr/>
        </p:nvSpPr>
        <p:spPr>
          <a:xfrm>
            <a:off x="1991384" y="1906264"/>
            <a:ext cx="4887621" cy="329720"/>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solidFill>
                  <a:schemeClr val="tx1"/>
                </a:solidFill>
                <a:latin typeface="微软雅黑"/>
                <a:ea typeface="微软雅黑"/>
                <a:cs typeface="微软雅黑"/>
              </a:rPr>
              <a:t>运维变更窗口</a:t>
            </a:r>
            <a:endParaRPr kumimoji="1" lang="zh-CN" altLang="en-US" dirty="0">
              <a:solidFill>
                <a:schemeClr val="tx1"/>
              </a:solidFill>
              <a:latin typeface="微软雅黑"/>
              <a:ea typeface="微软雅黑"/>
              <a:cs typeface="微软雅黑"/>
            </a:endParaRPr>
          </a:p>
        </p:txBody>
      </p:sp>
      <p:sp>
        <p:nvSpPr>
          <p:cNvPr id="10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2.2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技术框架</a:t>
            </a:r>
            <a:endParaRPr lang="zh-CN" altLang="en-US" sz="4400" dirty="0">
              <a:latin typeface="微软雅黑" charset="0"/>
              <a:ea typeface="微软雅黑" charset="0"/>
              <a:cs typeface="微软雅黑" charset="0"/>
            </a:endParaRPr>
          </a:p>
        </p:txBody>
      </p:sp>
    </p:spTree>
    <p:extLst>
      <p:ext uri="{BB962C8B-B14F-4D97-AF65-F5344CB8AC3E}">
        <p14:creationId xmlns:p14="http://schemas.microsoft.com/office/powerpoint/2010/main" val="4797327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nvSpPr>
        <p:spPr>
          <a:xfrm>
            <a:off x="743010" y="1769725"/>
            <a:ext cx="4795012" cy="4031873"/>
          </a:xfrm>
          <a:prstGeom prst="rect">
            <a:avLst/>
          </a:prstGeom>
          <a:noFill/>
        </p:spPr>
        <p:txBody>
          <a:bodyPr wrap="square" rtlCol="0">
            <a:spAutoFit/>
          </a:bodyPr>
          <a:lstStyle/>
          <a:p>
            <a:pPr marL="285750" indent="-285750">
              <a:buFont typeface="Wingdings" charset="2"/>
              <a:buChar char="l"/>
            </a:pPr>
            <a:r>
              <a:rPr kumimoji="1" lang="zh-CN" altLang="en-US" sz="2400" dirty="0" smtClean="0">
                <a:latin typeface="微软雅黑"/>
                <a:ea typeface="微软雅黑"/>
                <a:cs typeface="微软雅黑"/>
              </a:rPr>
              <a:t>平台核心需求</a:t>
            </a:r>
            <a:r>
              <a:rPr kumimoji="1" lang="zh-CN" altLang="zh-CN" sz="2400" dirty="0" smtClean="0">
                <a:latin typeface="微软雅黑"/>
                <a:ea typeface="微软雅黑"/>
                <a:cs typeface="微软雅黑"/>
              </a:rPr>
              <a:t>：</a:t>
            </a:r>
            <a:r>
              <a:rPr kumimoji="1" lang="en-US" altLang="zh-CN" sz="2400" dirty="0" smtClean="0">
                <a:solidFill>
                  <a:srgbClr val="0000FF"/>
                </a:solidFill>
                <a:latin typeface="微软雅黑"/>
                <a:ea typeface="微软雅黑"/>
                <a:cs typeface="微软雅黑"/>
              </a:rPr>
              <a:t>DB</a:t>
            </a:r>
            <a:r>
              <a:rPr kumimoji="1" lang="zh-CN" altLang="en-US" sz="2400" dirty="0" smtClean="0">
                <a:solidFill>
                  <a:srgbClr val="0000FF"/>
                </a:solidFill>
                <a:latin typeface="微软雅黑"/>
                <a:ea typeface="微软雅黑"/>
                <a:cs typeface="微软雅黑"/>
              </a:rPr>
              <a:t>化</a:t>
            </a:r>
            <a:endParaRPr kumimoji="1" lang="en-US" altLang="zh-CN" sz="2400" dirty="0" smtClean="0">
              <a:solidFill>
                <a:srgbClr val="0000FF"/>
              </a:solidFill>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设备信息</a:t>
            </a:r>
            <a:r>
              <a:rPr kumimoji="1" lang="en-US" altLang="zh-CN" sz="2000" dirty="0" smtClean="0">
                <a:latin typeface="微软雅黑"/>
                <a:ea typeface="微软雅黑"/>
                <a:cs typeface="微软雅黑"/>
              </a:rPr>
              <a:t>-</a:t>
            </a:r>
            <a:r>
              <a:rPr kumimoji="1" lang="zh-CN" altLang="en-US" sz="2000" dirty="0" smtClean="0">
                <a:solidFill>
                  <a:srgbClr val="0000FF"/>
                </a:solidFill>
                <a:latin typeface="微软雅黑"/>
                <a:ea typeface="微软雅黑"/>
                <a:cs typeface="微软雅黑"/>
              </a:rPr>
              <a:t>唯一性</a:t>
            </a:r>
            <a:endParaRPr kumimoji="1" lang="en-US" altLang="zh-CN" sz="2000" dirty="0" smtClean="0">
              <a:solidFill>
                <a:srgbClr val="0000FF"/>
              </a:solidFill>
              <a:latin typeface="微软雅黑"/>
              <a:ea typeface="微软雅黑"/>
              <a:cs typeface="微软雅黑"/>
            </a:endParaRPr>
          </a:p>
          <a:p>
            <a:pPr marL="1257300" lvl="2" indent="-342900">
              <a:buFont typeface="Wingdings" charset="2"/>
              <a:buChar char="Ø"/>
            </a:pPr>
            <a:r>
              <a:rPr kumimoji="1" lang="zh-CN" altLang="en-US" sz="1600" dirty="0" smtClean="0">
                <a:latin typeface="微软雅黑"/>
                <a:ea typeface="微软雅黑"/>
                <a:cs typeface="微软雅黑"/>
              </a:rPr>
              <a:t>配置管理</a:t>
            </a:r>
            <a:endParaRPr kumimoji="1" lang="en-US" altLang="zh-CN" sz="1600" dirty="0" smtClean="0">
              <a:latin typeface="微软雅黑"/>
              <a:ea typeface="微软雅黑"/>
              <a:cs typeface="微软雅黑"/>
            </a:endParaRPr>
          </a:p>
          <a:p>
            <a:pPr marL="1257300" lvl="2" indent="-342900">
              <a:buFont typeface="Wingdings" charset="2"/>
              <a:buChar char="Ø"/>
            </a:pPr>
            <a:r>
              <a:rPr kumimoji="1" lang="zh-CN" altLang="en-US" sz="1600" dirty="0" smtClean="0">
                <a:latin typeface="微软雅黑"/>
                <a:ea typeface="微软雅黑"/>
                <a:cs typeface="微软雅黑"/>
              </a:rPr>
              <a:t>系统监控</a:t>
            </a:r>
            <a:endParaRPr kumimoji="1" lang="en-US" altLang="zh-CN" sz="1600" dirty="0" smtClean="0">
              <a:latin typeface="微软雅黑"/>
              <a:ea typeface="微软雅黑"/>
              <a:cs typeface="微软雅黑"/>
            </a:endParaRPr>
          </a:p>
          <a:p>
            <a:pPr marL="1257300" lvl="2" indent="-342900">
              <a:buFont typeface="Wingdings" charset="2"/>
              <a:buChar char="Ø"/>
            </a:pPr>
            <a:r>
              <a:rPr kumimoji="1" lang="zh-CN" altLang="zh-CN" sz="1600" dirty="0" smtClean="0">
                <a:latin typeface="微软雅黑"/>
                <a:ea typeface="微软雅黑"/>
                <a:cs typeface="微软雅黑"/>
              </a:rPr>
              <a:t>。</a:t>
            </a:r>
            <a:r>
              <a:rPr kumimoji="1" lang="zh-CN" altLang="en-US" sz="1600" dirty="0" smtClean="0">
                <a:latin typeface="微软雅黑"/>
                <a:ea typeface="微软雅黑"/>
                <a:cs typeface="微软雅黑"/>
              </a:rPr>
              <a:t>。。</a:t>
            </a:r>
            <a:endParaRPr kumimoji="1" lang="en-US" altLang="zh-CN" sz="16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应用信息</a:t>
            </a:r>
            <a:r>
              <a:rPr kumimoji="1" lang="en-US" altLang="zh-CN" sz="2000" dirty="0" smtClean="0">
                <a:latin typeface="微软雅黑"/>
                <a:ea typeface="微软雅黑"/>
                <a:cs typeface="微软雅黑"/>
              </a:rPr>
              <a:t>-</a:t>
            </a:r>
            <a:r>
              <a:rPr kumimoji="1" lang="zh-CN" altLang="en-US" sz="2000" dirty="0" smtClean="0">
                <a:solidFill>
                  <a:srgbClr val="0000FF"/>
                </a:solidFill>
                <a:latin typeface="微软雅黑"/>
                <a:ea typeface="微软雅黑"/>
                <a:cs typeface="微软雅黑"/>
              </a:rPr>
              <a:t>多对多</a:t>
            </a:r>
            <a:endParaRPr kumimoji="1" lang="en-US" altLang="zh-CN" sz="2000" dirty="0" smtClean="0">
              <a:solidFill>
                <a:srgbClr val="0000FF"/>
              </a:solidFill>
              <a:latin typeface="微软雅黑"/>
              <a:ea typeface="微软雅黑"/>
              <a:cs typeface="微软雅黑"/>
            </a:endParaRPr>
          </a:p>
          <a:p>
            <a:pPr marL="1257300" lvl="2" indent="-342900">
              <a:buFont typeface="Wingdings" charset="2"/>
              <a:buChar char="Ø"/>
            </a:pPr>
            <a:r>
              <a:rPr kumimoji="1" lang="zh-CN" altLang="en-US" sz="1600" dirty="0">
                <a:latin typeface="微软雅黑"/>
                <a:ea typeface="微软雅黑"/>
                <a:cs typeface="微软雅黑"/>
              </a:rPr>
              <a:t>应</a:t>
            </a:r>
            <a:r>
              <a:rPr kumimoji="1" lang="zh-CN" altLang="en-US" sz="1600" dirty="0" smtClean="0">
                <a:latin typeface="微软雅黑"/>
                <a:ea typeface="微软雅黑"/>
                <a:cs typeface="微软雅黑"/>
              </a:rPr>
              <a:t>用</a:t>
            </a:r>
            <a:r>
              <a:rPr kumimoji="1" lang="en-US" altLang="zh-CN" sz="1600" dirty="0" smtClean="0">
                <a:latin typeface="微软雅黑"/>
                <a:ea typeface="微软雅黑"/>
                <a:cs typeface="微软雅黑"/>
              </a:rPr>
              <a:t>&amp;</a:t>
            </a:r>
            <a:r>
              <a:rPr kumimoji="1" lang="zh-CN" altLang="en-US" sz="1600" dirty="0" smtClean="0">
                <a:latin typeface="微软雅黑"/>
                <a:ea typeface="微软雅黑"/>
                <a:cs typeface="微软雅黑"/>
              </a:rPr>
              <a:t>发布部署</a:t>
            </a:r>
            <a:endParaRPr kumimoji="1" lang="en-US" altLang="zh-CN" sz="1600" dirty="0">
              <a:latin typeface="微软雅黑"/>
              <a:ea typeface="微软雅黑"/>
              <a:cs typeface="微软雅黑"/>
            </a:endParaRPr>
          </a:p>
          <a:p>
            <a:pPr marL="1257300" lvl="2" indent="-342900">
              <a:buFont typeface="Wingdings" charset="2"/>
              <a:buChar char="Ø"/>
            </a:pPr>
            <a:r>
              <a:rPr kumimoji="1" lang="zh-CN" altLang="en-US" sz="1600" dirty="0" smtClean="0">
                <a:latin typeface="微软雅黑"/>
                <a:ea typeface="微软雅黑"/>
                <a:cs typeface="微软雅黑"/>
              </a:rPr>
              <a:t>降级</a:t>
            </a:r>
            <a:r>
              <a:rPr kumimoji="1" lang="en-US" altLang="zh-CN" sz="1600" dirty="0" smtClean="0">
                <a:latin typeface="微软雅黑"/>
                <a:ea typeface="微软雅黑"/>
                <a:cs typeface="微软雅黑"/>
              </a:rPr>
              <a:t>&amp;</a:t>
            </a:r>
            <a:r>
              <a:rPr kumimoji="1" lang="zh-CN" altLang="en-US" sz="1600" dirty="0" smtClean="0">
                <a:latin typeface="微软雅黑"/>
                <a:ea typeface="微软雅黑"/>
                <a:cs typeface="微软雅黑"/>
              </a:rPr>
              <a:t>封杀</a:t>
            </a:r>
            <a:endParaRPr kumimoji="1" lang="en-US" altLang="zh-CN" sz="1600" dirty="0" smtClean="0">
              <a:latin typeface="微软雅黑"/>
              <a:ea typeface="微软雅黑"/>
              <a:cs typeface="微软雅黑"/>
            </a:endParaRPr>
          </a:p>
          <a:p>
            <a:pPr marL="1257300" lvl="2" indent="-342900">
              <a:buFont typeface="Wingdings" charset="2"/>
              <a:buChar char="Ø"/>
            </a:pPr>
            <a:r>
              <a:rPr kumimoji="1" lang="en-US" altLang="zh-CN" sz="1600" dirty="0" err="1" smtClean="0">
                <a:latin typeface="微软雅黑"/>
                <a:ea typeface="微软雅黑"/>
                <a:cs typeface="微软雅黑"/>
              </a:rPr>
              <a:t>Nginx</a:t>
            </a:r>
            <a:r>
              <a:rPr kumimoji="1" lang="zh-CN" altLang="en-US" sz="1600" dirty="0" smtClean="0">
                <a:latin typeface="微软雅黑"/>
                <a:ea typeface="微软雅黑"/>
                <a:cs typeface="微软雅黑"/>
              </a:rPr>
              <a:t>变更</a:t>
            </a:r>
            <a:endParaRPr kumimoji="1" lang="en-US" altLang="zh-CN" sz="1600" dirty="0" smtClean="0">
              <a:latin typeface="微软雅黑"/>
              <a:ea typeface="微软雅黑"/>
              <a:cs typeface="微软雅黑"/>
            </a:endParaRPr>
          </a:p>
          <a:p>
            <a:pPr marL="1257300" lvl="2" indent="-342900">
              <a:buFont typeface="Wingdings" charset="2"/>
              <a:buChar char="Ø"/>
            </a:pPr>
            <a:r>
              <a:rPr kumimoji="1" lang="zh-CN" altLang="zh-CN" sz="1600" dirty="0" smtClean="0">
                <a:latin typeface="微软雅黑"/>
                <a:ea typeface="微软雅黑"/>
                <a:cs typeface="微软雅黑"/>
              </a:rPr>
              <a:t>。</a:t>
            </a:r>
            <a:r>
              <a:rPr kumimoji="1" lang="zh-CN" altLang="en-US" sz="1600" dirty="0" smtClean="0">
                <a:latin typeface="微软雅黑"/>
                <a:ea typeface="微软雅黑"/>
                <a:cs typeface="微软雅黑"/>
              </a:rPr>
              <a:t>。。</a:t>
            </a:r>
            <a:endParaRPr kumimoji="1" lang="en-US" altLang="zh-CN" sz="16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关联关系</a:t>
            </a:r>
            <a:endParaRPr kumimoji="1" lang="en-US" altLang="zh-CN" sz="2000" dirty="0" smtClean="0">
              <a:latin typeface="微软雅黑"/>
              <a:ea typeface="微软雅黑"/>
              <a:cs typeface="微软雅黑"/>
            </a:endParaRPr>
          </a:p>
          <a:p>
            <a:pPr lvl="1"/>
            <a:endParaRPr kumimoji="1" lang="en-US" altLang="zh-CN" sz="2000" dirty="0" smtClean="0">
              <a:latin typeface="微软雅黑"/>
              <a:ea typeface="微软雅黑"/>
              <a:cs typeface="微软雅黑"/>
            </a:endParaRPr>
          </a:p>
          <a:p>
            <a:pPr marL="285750" indent="-285750">
              <a:buFont typeface="Wingdings" charset="2"/>
              <a:buChar char="l"/>
            </a:pPr>
            <a:endParaRPr kumimoji="1" lang="en-US" altLang="zh-CN" sz="2400" dirty="0" smtClean="0">
              <a:latin typeface="微软雅黑"/>
              <a:ea typeface="微软雅黑"/>
              <a:cs typeface="微软雅黑"/>
            </a:endParaRPr>
          </a:p>
          <a:p>
            <a:pPr marL="1257300" lvl="2" indent="-342900">
              <a:buFont typeface="Wingdings" charset="2"/>
              <a:buChar char="Ø"/>
            </a:pPr>
            <a:endParaRPr kumimoji="1" lang="en-US" altLang="zh-CN" sz="1600" dirty="0" smtClean="0">
              <a:latin typeface="微软雅黑"/>
              <a:ea typeface="微软雅黑"/>
              <a:cs typeface="微软雅黑"/>
            </a:endParaRPr>
          </a:p>
        </p:txBody>
      </p:sp>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3.1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-资源管理</a:t>
            </a:r>
            <a:endParaRPr lang="zh-CN" altLang="en-US" sz="4400" dirty="0">
              <a:latin typeface="微软雅黑" charset="0"/>
              <a:ea typeface="微软雅黑" charset="0"/>
              <a:cs typeface="微软雅黑" charset="0"/>
            </a:endParaRPr>
          </a:p>
        </p:txBody>
      </p:sp>
      <p:sp>
        <p:nvSpPr>
          <p:cNvPr id="33" name="圆角矩形 32"/>
          <p:cNvSpPr/>
          <p:nvPr/>
        </p:nvSpPr>
        <p:spPr>
          <a:xfrm>
            <a:off x="1627806" y="4955826"/>
            <a:ext cx="774020" cy="2696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400" dirty="0" smtClean="0">
                <a:latin typeface="微软雅黑"/>
                <a:ea typeface="微软雅黑"/>
                <a:cs typeface="微软雅黑"/>
              </a:rPr>
              <a:t>设备池</a:t>
            </a:r>
            <a:endParaRPr kumimoji="1" lang="zh-CN" altLang="en-US" sz="1400" dirty="0">
              <a:latin typeface="微软雅黑"/>
              <a:ea typeface="微软雅黑"/>
              <a:cs typeface="微软雅黑"/>
            </a:endParaRPr>
          </a:p>
        </p:txBody>
      </p:sp>
      <p:sp>
        <p:nvSpPr>
          <p:cNvPr id="34" name="圆角矩形 33"/>
          <p:cNvSpPr/>
          <p:nvPr/>
        </p:nvSpPr>
        <p:spPr>
          <a:xfrm>
            <a:off x="3076154" y="4960932"/>
            <a:ext cx="967206" cy="26960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400" dirty="0" smtClean="0">
                <a:latin typeface="微软雅黑"/>
                <a:ea typeface="微软雅黑"/>
                <a:cs typeface="微软雅黑"/>
              </a:rPr>
              <a:t>设备列表</a:t>
            </a:r>
            <a:endParaRPr kumimoji="1" lang="zh-CN" altLang="en-US" sz="1400" dirty="0">
              <a:latin typeface="微软雅黑"/>
              <a:ea typeface="微软雅黑"/>
              <a:cs typeface="微软雅黑"/>
            </a:endParaRPr>
          </a:p>
        </p:txBody>
      </p:sp>
      <p:cxnSp>
        <p:nvCxnSpPr>
          <p:cNvPr id="5" name="直线连接符 4"/>
          <p:cNvCxnSpPr>
            <a:endCxn id="34" idx="1"/>
          </p:cNvCxnSpPr>
          <p:nvPr/>
        </p:nvCxnSpPr>
        <p:spPr>
          <a:xfrm flipV="1">
            <a:off x="2401826" y="5095736"/>
            <a:ext cx="674328" cy="97"/>
          </a:xfrm>
          <a:prstGeom prst="line">
            <a:avLst/>
          </a:prstGeom>
        </p:spPr>
        <p:style>
          <a:lnRef idx="2">
            <a:schemeClr val="accent1"/>
          </a:lnRef>
          <a:fillRef idx="0">
            <a:schemeClr val="accent1"/>
          </a:fillRef>
          <a:effectRef idx="1">
            <a:schemeClr val="accent1"/>
          </a:effectRef>
          <a:fontRef idx="minor">
            <a:schemeClr val="tx1"/>
          </a:fontRef>
        </p:style>
      </p:cxnSp>
      <p:sp>
        <p:nvSpPr>
          <p:cNvPr id="7" name="文本框 6"/>
          <p:cNvSpPr txBox="1"/>
          <p:nvPr/>
        </p:nvSpPr>
        <p:spPr>
          <a:xfrm>
            <a:off x="2479799" y="4838934"/>
            <a:ext cx="536094" cy="276999"/>
          </a:xfrm>
          <a:prstGeom prst="rect">
            <a:avLst/>
          </a:prstGeom>
          <a:noFill/>
        </p:spPr>
        <p:txBody>
          <a:bodyPr wrap="square" rtlCol="0">
            <a:spAutoFit/>
          </a:bodyPr>
          <a:lstStyle/>
          <a:p>
            <a:r>
              <a:rPr kumimoji="1" lang="en-US" altLang="zh-CN" sz="1200" dirty="0" smtClean="0">
                <a:latin typeface="微软雅黑"/>
                <a:ea typeface="微软雅黑"/>
                <a:cs typeface="微软雅黑"/>
              </a:rPr>
              <a:t>1</a:t>
            </a:r>
            <a:r>
              <a:rPr kumimoji="1" lang="zh-CN" altLang="en-US" sz="1200" dirty="0" smtClean="0">
                <a:latin typeface="微软雅黑"/>
                <a:ea typeface="微软雅黑"/>
                <a:cs typeface="微软雅黑"/>
              </a:rPr>
              <a:t>：</a:t>
            </a:r>
            <a:r>
              <a:rPr kumimoji="1" lang="en-US" altLang="zh-CN" sz="1200" dirty="0" smtClean="0">
                <a:latin typeface="微软雅黑"/>
                <a:ea typeface="微软雅黑"/>
                <a:cs typeface="微软雅黑"/>
              </a:rPr>
              <a:t>n</a:t>
            </a:r>
            <a:endParaRPr kumimoji="1" lang="zh-CN" altLang="en-US" sz="1200" dirty="0" smtClean="0">
              <a:latin typeface="微软雅黑"/>
              <a:ea typeface="微软雅黑"/>
              <a:cs typeface="微软雅黑"/>
            </a:endParaRPr>
          </a:p>
        </p:txBody>
      </p:sp>
      <p:sp>
        <p:nvSpPr>
          <p:cNvPr id="43" name="圆角矩形 42"/>
          <p:cNvSpPr/>
          <p:nvPr/>
        </p:nvSpPr>
        <p:spPr>
          <a:xfrm>
            <a:off x="1627806" y="5893710"/>
            <a:ext cx="583947" cy="2696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latin typeface="微软雅黑"/>
                <a:ea typeface="微软雅黑"/>
                <a:cs typeface="微软雅黑"/>
              </a:rPr>
              <a:t>应用</a:t>
            </a:r>
            <a:endParaRPr kumimoji="1" lang="zh-CN" altLang="en-US" sz="1400" dirty="0">
              <a:latin typeface="微软雅黑"/>
              <a:ea typeface="微软雅黑"/>
              <a:cs typeface="微软雅黑"/>
            </a:endParaRPr>
          </a:p>
        </p:txBody>
      </p:sp>
      <p:sp>
        <p:nvSpPr>
          <p:cNvPr id="44" name="圆角矩形 43"/>
          <p:cNvSpPr/>
          <p:nvPr/>
        </p:nvSpPr>
        <p:spPr>
          <a:xfrm>
            <a:off x="2747847" y="5903185"/>
            <a:ext cx="803054" cy="2696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latin typeface="微软雅黑"/>
                <a:ea typeface="微软雅黑"/>
                <a:cs typeface="微软雅黑"/>
              </a:rPr>
              <a:t>应用池</a:t>
            </a:r>
            <a:endParaRPr kumimoji="1" lang="zh-CN" altLang="en-US" sz="1400" dirty="0">
              <a:latin typeface="微软雅黑"/>
              <a:ea typeface="微软雅黑"/>
              <a:cs typeface="微软雅黑"/>
            </a:endParaRPr>
          </a:p>
        </p:txBody>
      </p:sp>
      <p:cxnSp>
        <p:nvCxnSpPr>
          <p:cNvPr id="45" name="直线连接符 44"/>
          <p:cNvCxnSpPr/>
          <p:nvPr/>
        </p:nvCxnSpPr>
        <p:spPr>
          <a:xfrm flipV="1">
            <a:off x="2211753" y="6037989"/>
            <a:ext cx="536094" cy="1"/>
          </a:xfrm>
          <a:prstGeom prst="line">
            <a:avLst/>
          </a:prstGeom>
        </p:spPr>
        <p:style>
          <a:lnRef idx="2">
            <a:schemeClr val="accent1"/>
          </a:lnRef>
          <a:fillRef idx="0">
            <a:schemeClr val="accent1"/>
          </a:fillRef>
          <a:effectRef idx="1">
            <a:schemeClr val="accent1"/>
          </a:effectRef>
          <a:fontRef idx="minor">
            <a:schemeClr val="tx1"/>
          </a:fontRef>
        </p:style>
      </p:cxnSp>
      <p:sp>
        <p:nvSpPr>
          <p:cNvPr id="46" name="文本框 45"/>
          <p:cNvSpPr txBox="1"/>
          <p:nvPr/>
        </p:nvSpPr>
        <p:spPr>
          <a:xfrm>
            <a:off x="2211753" y="5800559"/>
            <a:ext cx="536094" cy="276999"/>
          </a:xfrm>
          <a:prstGeom prst="rect">
            <a:avLst/>
          </a:prstGeom>
          <a:noFill/>
        </p:spPr>
        <p:txBody>
          <a:bodyPr wrap="square" rtlCol="0">
            <a:spAutoFit/>
          </a:bodyPr>
          <a:lstStyle/>
          <a:p>
            <a:r>
              <a:rPr kumimoji="1" lang="en-US" altLang="zh-CN" sz="1200" dirty="0" smtClean="0">
                <a:latin typeface="微软雅黑"/>
                <a:ea typeface="微软雅黑"/>
                <a:cs typeface="微软雅黑"/>
              </a:rPr>
              <a:t>1</a:t>
            </a:r>
            <a:r>
              <a:rPr kumimoji="1" lang="zh-CN" altLang="en-US" sz="1200" dirty="0" smtClean="0">
                <a:latin typeface="微软雅黑"/>
                <a:ea typeface="微软雅黑"/>
                <a:cs typeface="微软雅黑"/>
              </a:rPr>
              <a:t>：</a:t>
            </a:r>
            <a:r>
              <a:rPr kumimoji="1" lang="en-US" altLang="zh-CN" sz="1200" dirty="0" smtClean="0">
                <a:latin typeface="微软雅黑"/>
                <a:ea typeface="微软雅黑"/>
                <a:cs typeface="微软雅黑"/>
              </a:rPr>
              <a:t>n</a:t>
            </a:r>
            <a:endParaRPr kumimoji="1" lang="zh-CN" altLang="en-US" sz="1200" dirty="0" smtClean="0">
              <a:latin typeface="微软雅黑"/>
              <a:ea typeface="微软雅黑"/>
              <a:cs typeface="微软雅黑"/>
            </a:endParaRPr>
          </a:p>
        </p:txBody>
      </p:sp>
      <p:sp>
        <p:nvSpPr>
          <p:cNvPr id="48" name="圆角矩形 47"/>
          <p:cNvSpPr/>
          <p:nvPr/>
        </p:nvSpPr>
        <p:spPr>
          <a:xfrm>
            <a:off x="1627806" y="5407603"/>
            <a:ext cx="583947" cy="2696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latin typeface="微软雅黑"/>
                <a:ea typeface="微软雅黑"/>
                <a:cs typeface="微软雅黑"/>
              </a:rPr>
              <a:t>设备</a:t>
            </a:r>
            <a:endParaRPr kumimoji="1" lang="zh-CN" altLang="en-US" sz="1400" dirty="0">
              <a:latin typeface="微软雅黑"/>
              <a:ea typeface="微软雅黑"/>
              <a:cs typeface="微软雅黑"/>
            </a:endParaRPr>
          </a:p>
        </p:txBody>
      </p:sp>
      <p:sp>
        <p:nvSpPr>
          <p:cNvPr id="49" name="圆角矩形 48"/>
          <p:cNvSpPr/>
          <p:nvPr/>
        </p:nvSpPr>
        <p:spPr>
          <a:xfrm>
            <a:off x="3954286" y="5882331"/>
            <a:ext cx="967206" cy="269607"/>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latin typeface="微软雅黑"/>
                <a:ea typeface="微软雅黑"/>
                <a:cs typeface="微软雅黑"/>
              </a:rPr>
              <a:t>应用设备</a:t>
            </a:r>
            <a:endParaRPr kumimoji="1" lang="zh-CN" altLang="en-US" sz="1400" dirty="0">
              <a:latin typeface="微软雅黑"/>
              <a:ea typeface="微软雅黑"/>
              <a:cs typeface="微软雅黑"/>
            </a:endParaRPr>
          </a:p>
        </p:txBody>
      </p:sp>
      <p:cxnSp>
        <p:nvCxnSpPr>
          <p:cNvPr id="50" name="直线连接符 49"/>
          <p:cNvCxnSpPr/>
          <p:nvPr/>
        </p:nvCxnSpPr>
        <p:spPr>
          <a:xfrm>
            <a:off x="3550901" y="6037990"/>
            <a:ext cx="403385" cy="0"/>
          </a:xfrm>
          <a:prstGeom prst="line">
            <a:avLst/>
          </a:prstGeom>
        </p:spPr>
        <p:style>
          <a:lnRef idx="2">
            <a:schemeClr val="accent1"/>
          </a:lnRef>
          <a:fillRef idx="0">
            <a:schemeClr val="accent1"/>
          </a:fillRef>
          <a:effectRef idx="1">
            <a:schemeClr val="accent1"/>
          </a:effectRef>
          <a:fontRef idx="minor">
            <a:schemeClr val="tx1"/>
          </a:fontRef>
        </p:style>
      </p:cxnSp>
      <p:sp>
        <p:nvSpPr>
          <p:cNvPr id="51" name="文本框 50"/>
          <p:cNvSpPr txBox="1"/>
          <p:nvPr/>
        </p:nvSpPr>
        <p:spPr>
          <a:xfrm>
            <a:off x="3507267" y="5808965"/>
            <a:ext cx="536094" cy="276999"/>
          </a:xfrm>
          <a:prstGeom prst="rect">
            <a:avLst/>
          </a:prstGeom>
          <a:noFill/>
        </p:spPr>
        <p:txBody>
          <a:bodyPr wrap="square" rtlCol="0">
            <a:spAutoFit/>
          </a:bodyPr>
          <a:lstStyle/>
          <a:p>
            <a:r>
              <a:rPr kumimoji="1" lang="en-US" altLang="zh-CN" sz="1200" dirty="0" smtClean="0">
                <a:latin typeface="微软雅黑"/>
                <a:ea typeface="微软雅黑"/>
                <a:cs typeface="微软雅黑"/>
              </a:rPr>
              <a:t>1</a:t>
            </a:r>
            <a:r>
              <a:rPr kumimoji="1" lang="zh-CN" altLang="en-US" sz="1200" dirty="0" smtClean="0">
                <a:latin typeface="微软雅黑"/>
                <a:ea typeface="微软雅黑"/>
                <a:cs typeface="微软雅黑"/>
              </a:rPr>
              <a:t>：</a:t>
            </a:r>
            <a:r>
              <a:rPr kumimoji="1" lang="en-US" altLang="zh-CN" sz="1200" dirty="0" smtClean="0">
                <a:latin typeface="微软雅黑"/>
                <a:ea typeface="微软雅黑"/>
                <a:cs typeface="微软雅黑"/>
              </a:rPr>
              <a:t>n</a:t>
            </a:r>
            <a:endParaRPr kumimoji="1" lang="zh-CN" altLang="en-US" sz="1200" dirty="0" smtClean="0">
              <a:latin typeface="微软雅黑"/>
              <a:ea typeface="微软雅黑"/>
              <a:cs typeface="微软雅黑"/>
            </a:endParaRPr>
          </a:p>
        </p:txBody>
      </p:sp>
      <p:sp>
        <p:nvSpPr>
          <p:cNvPr id="53" name="圆角矩形 52"/>
          <p:cNvSpPr/>
          <p:nvPr/>
        </p:nvSpPr>
        <p:spPr>
          <a:xfrm>
            <a:off x="2609178" y="5407603"/>
            <a:ext cx="583947" cy="2696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latin typeface="微软雅黑"/>
                <a:ea typeface="微软雅黑"/>
                <a:cs typeface="微软雅黑"/>
              </a:rPr>
              <a:t>应用</a:t>
            </a:r>
            <a:endParaRPr kumimoji="1" lang="zh-CN" altLang="en-US" sz="1400" dirty="0">
              <a:latin typeface="微软雅黑"/>
              <a:ea typeface="微软雅黑"/>
              <a:cs typeface="微软雅黑"/>
            </a:endParaRPr>
          </a:p>
        </p:txBody>
      </p:sp>
      <p:sp>
        <p:nvSpPr>
          <p:cNvPr id="54" name="文本框 53"/>
          <p:cNvSpPr txBox="1"/>
          <p:nvPr/>
        </p:nvSpPr>
        <p:spPr>
          <a:xfrm>
            <a:off x="2133779" y="5283215"/>
            <a:ext cx="536094" cy="276999"/>
          </a:xfrm>
          <a:prstGeom prst="rect">
            <a:avLst/>
          </a:prstGeom>
          <a:noFill/>
        </p:spPr>
        <p:txBody>
          <a:bodyPr wrap="square" rtlCol="0">
            <a:spAutoFit/>
          </a:bodyPr>
          <a:lstStyle/>
          <a:p>
            <a:r>
              <a:rPr kumimoji="1" lang="en-US" altLang="zh-CN" sz="1200" dirty="0" smtClean="0">
                <a:latin typeface="微软雅黑"/>
                <a:ea typeface="微软雅黑"/>
                <a:cs typeface="微软雅黑"/>
              </a:rPr>
              <a:t>1</a:t>
            </a:r>
            <a:r>
              <a:rPr kumimoji="1" lang="zh-CN" altLang="en-US" sz="1200" dirty="0" smtClean="0">
                <a:latin typeface="微软雅黑"/>
                <a:ea typeface="微软雅黑"/>
                <a:cs typeface="微软雅黑"/>
              </a:rPr>
              <a:t>：</a:t>
            </a:r>
            <a:r>
              <a:rPr kumimoji="1" lang="en-US" altLang="zh-CN" sz="1200" dirty="0" smtClean="0">
                <a:latin typeface="微软雅黑"/>
                <a:ea typeface="微软雅黑"/>
                <a:cs typeface="微软雅黑"/>
              </a:rPr>
              <a:t>n</a:t>
            </a:r>
            <a:endParaRPr kumimoji="1" lang="zh-CN" altLang="en-US" sz="1200" dirty="0" smtClean="0">
              <a:latin typeface="微软雅黑"/>
              <a:ea typeface="微软雅黑"/>
              <a:cs typeface="微软雅黑"/>
            </a:endParaRPr>
          </a:p>
        </p:txBody>
      </p:sp>
      <p:cxnSp>
        <p:nvCxnSpPr>
          <p:cNvPr id="56" name="直线连接符 55"/>
          <p:cNvCxnSpPr>
            <a:stCxn id="48" idx="3"/>
          </p:cNvCxnSpPr>
          <p:nvPr/>
        </p:nvCxnSpPr>
        <p:spPr>
          <a:xfrm>
            <a:off x="2211753" y="5542407"/>
            <a:ext cx="397425" cy="0"/>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72" name="图示 3"/>
          <p:cNvGraphicFramePr/>
          <p:nvPr>
            <p:extLst>
              <p:ext uri="{D42A27DB-BD31-4B8C-83A1-F6EECF244321}">
                <p14:modId xmlns:p14="http://schemas.microsoft.com/office/powerpoint/2010/main" val="2505529381"/>
              </p:ext>
            </p:extLst>
          </p:nvPr>
        </p:nvGraphicFramePr>
        <p:xfrm>
          <a:off x="4491555" y="2434344"/>
          <a:ext cx="4265090" cy="33124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文本框 24"/>
          <p:cNvSpPr txBox="1"/>
          <p:nvPr/>
        </p:nvSpPr>
        <p:spPr>
          <a:xfrm>
            <a:off x="4482674" y="1865893"/>
            <a:ext cx="4265090"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kumimoji="1" lang="zh-CN" altLang="en-US" sz="2400" dirty="0" smtClean="0">
                <a:latin typeface="微软雅黑"/>
                <a:ea typeface="微软雅黑"/>
                <a:cs typeface="微软雅黑"/>
              </a:rPr>
              <a:t>业界实践</a:t>
            </a:r>
          </a:p>
        </p:txBody>
      </p:sp>
    </p:spTree>
    <p:extLst>
      <p:ext uri="{BB962C8B-B14F-4D97-AF65-F5344CB8AC3E}">
        <p14:creationId xmlns:p14="http://schemas.microsoft.com/office/powerpoint/2010/main" val="263834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3.2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-资源管理关系图</a:t>
            </a:r>
            <a:endParaRPr lang="zh-CN" altLang="en-US" sz="4400" dirty="0">
              <a:latin typeface="微软雅黑" charset="0"/>
              <a:ea typeface="微软雅黑" charset="0"/>
              <a:cs typeface="微软雅黑" charset="0"/>
            </a:endParaRPr>
          </a:p>
        </p:txBody>
      </p:sp>
      <p:sp>
        <p:nvSpPr>
          <p:cNvPr id="32" name="圆角矩形 31"/>
          <p:cNvSpPr/>
          <p:nvPr/>
        </p:nvSpPr>
        <p:spPr>
          <a:xfrm>
            <a:off x="4035900" y="2800026"/>
            <a:ext cx="4297520" cy="12461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36" name="文本框 35"/>
          <p:cNvSpPr txBox="1"/>
          <p:nvPr/>
        </p:nvSpPr>
        <p:spPr>
          <a:xfrm>
            <a:off x="4335914" y="2747654"/>
            <a:ext cx="3047675"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应用管理</a:t>
            </a:r>
          </a:p>
        </p:txBody>
      </p:sp>
      <p:cxnSp>
        <p:nvCxnSpPr>
          <p:cNvPr id="37" name="Straight Connector 6"/>
          <p:cNvCxnSpPr/>
          <p:nvPr/>
        </p:nvCxnSpPr>
        <p:spPr bwMode="auto">
          <a:xfrm flipV="1">
            <a:off x="4035900" y="3049635"/>
            <a:ext cx="4297520" cy="24764"/>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51" name="圆角矩形 50"/>
          <p:cNvSpPr/>
          <p:nvPr/>
        </p:nvSpPr>
        <p:spPr>
          <a:xfrm>
            <a:off x="1672742" y="2800026"/>
            <a:ext cx="1856110" cy="12461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52" name="文本框 51"/>
          <p:cNvSpPr txBox="1"/>
          <p:nvPr/>
        </p:nvSpPr>
        <p:spPr>
          <a:xfrm>
            <a:off x="1805119" y="2775262"/>
            <a:ext cx="1270806"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设备管理</a:t>
            </a:r>
          </a:p>
        </p:txBody>
      </p:sp>
      <p:cxnSp>
        <p:nvCxnSpPr>
          <p:cNvPr id="53" name="Straight Connector 6"/>
          <p:cNvCxnSpPr/>
          <p:nvPr/>
        </p:nvCxnSpPr>
        <p:spPr bwMode="auto">
          <a:xfrm>
            <a:off x="1672742" y="3074399"/>
            <a:ext cx="1856110"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56" name="圆角矩形 55"/>
          <p:cNvSpPr/>
          <p:nvPr/>
        </p:nvSpPr>
        <p:spPr>
          <a:xfrm>
            <a:off x="4131918" y="3170133"/>
            <a:ext cx="639687" cy="78817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产品</a:t>
            </a:r>
            <a:endParaRPr kumimoji="1" lang="zh-CN" altLang="en-US" sz="1400" dirty="0">
              <a:solidFill>
                <a:schemeClr val="tx1"/>
              </a:solidFill>
              <a:latin typeface="微软雅黑"/>
              <a:ea typeface="微软雅黑"/>
              <a:cs typeface="微软雅黑"/>
            </a:endParaRPr>
          </a:p>
        </p:txBody>
      </p:sp>
      <p:sp>
        <p:nvSpPr>
          <p:cNvPr id="57" name="圆角矩形 56"/>
          <p:cNvSpPr/>
          <p:nvPr/>
        </p:nvSpPr>
        <p:spPr>
          <a:xfrm>
            <a:off x="5030890" y="3142044"/>
            <a:ext cx="576094" cy="229386"/>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APP</a:t>
            </a:r>
            <a:endParaRPr kumimoji="1" lang="zh-CN" altLang="en-US" sz="1400" dirty="0">
              <a:solidFill>
                <a:schemeClr val="tx1"/>
              </a:solidFill>
              <a:latin typeface="微软雅黑"/>
              <a:ea typeface="微软雅黑"/>
              <a:cs typeface="微软雅黑"/>
            </a:endParaRPr>
          </a:p>
        </p:txBody>
      </p:sp>
      <p:sp>
        <p:nvSpPr>
          <p:cNvPr id="58" name="圆角矩形 57"/>
          <p:cNvSpPr/>
          <p:nvPr/>
        </p:nvSpPr>
        <p:spPr>
          <a:xfrm>
            <a:off x="5030889" y="3409137"/>
            <a:ext cx="576095" cy="229386"/>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APP</a:t>
            </a:r>
            <a:endParaRPr kumimoji="1" lang="zh-CN" altLang="en-US" sz="1400" dirty="0">
              <a:solidFill>
                <a:schemeClr val="tx1"/>
              </a:solidFill>
              <a:latin typeface="微软雅黑"/>
              <a:ea typeface="微软雅黑"/>
              <a:cs typeface="微软雅黑"/>
            </a:endParaRPr>
          </a:p>
        </p:txBody>
      </p:sp>
      <p:sp>
        <p:nvSpPr>
          <p:cNvPr id="61" name="圆角矩形 60"/>
          <p:cNvSpPr/>
          <p:nvPr/>
        </p:nvSpPr>
        <p:spPr>
          <a:xfrm>
            <a:off x="5030889" y="3720102"/>
            <a:ext cx="576095" cy="229386"/>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APP</a:t>
            </a:r>
            <a:endParaRPr kumimoji="1" lang="zh-CN" altLang="en-US" sz="1400" dirty="0">
              <a:solidFill>
                <a:schemeClr val="tx1"/>
              </a:solidFill>
              <a:latin typeface="微软雅黑"/>
              <a:ea typeface="微软雅黑"/>
              <a:cs typeface="微软雅黑"/>
            </a:endParaRPr>
          </a:p>
        </p:txBody>
      </p:sp>
      <p:sp>
        <p:nvSpPr>
          <p:cNvPr id="63" name="圆角矩形 62"/>
          <p:cNvSpPr/>
          <p:nvPr/>
        </p:nvSpPr>
        <p:spPr>
          <a:xfrm>
            <a:off x="5874840" y="3143552"/>
            <a:ext cx="1055664"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APP_Pool</a:t>
            </a:r>
            <a:endParaRPr kumimoji="1" lang="zh-CN" altLang="en-US" sz="1400" dirty="0">
              <a:solidFill>
                <a:schemeClr val="tx1"/>
              </a:solidFill>
              <a:latin typeface="微软雅黑"/>
              <a:ea typeface="微软雅黑"/>
              <a:cs typeface="微软雅黑"/>
            </a:endParaRPr>
          </a:p>
        </p:txBody>
      </p:sp>
      <p:sp>
        <p:nvSpPr>
          <p:cNvPr id="64" name="圆角矩形 63"/>
          <p:cNvSpPr/>
          <p:nvPr/>
        </p:nvSpPr>
        <p:spPr>
          <a:xfrm>
            <a:off x="5874839" y="3410645"/>
            <a:ext cx="1055665"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APP_Pool</a:t>
            </a:r>
            <a:endParaRPr kumimoji="1" lang="zh-CN" altLang="en-US" sz="1400" dirty="0">
              <a:solidFill>
                <a:schemeClr val="tx1"/>
              </a:solidFill>
              <a:latin typeface="微软雅黑"/>
              <a:ea typeface="微软雅黑"/>
              <a:cs typeface="微软雅黑"/>
            </a:endParaRPr>
          </a:p>
        </p:txBody>
      </p:sp>
      <p:sp>
        <p:nvSpPr>
          <p:cNvPr id="65" name="圆角矩形 64"/>
          <p:cNvSpPr/>
          <p:nvPr/>
        </p:nvSpPr>
        <p:spPr>
          <a:xfrm>
            <a:off x="5874839" y="3721610"/>
            <a:ext cx="1055665"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APP_Pool</a:t>
            </a:r>
            <a:endParaRPr kumimoji="1" lang="zh-CN" altLang="en-US" sz="1400" dirty="0">
              <a:solidFill>
                <a:schemeClr val="tx1"/>
              </a:solidFill>
              <a:latin typeface="微软雅黑"/>
              <a:ea typeface="微软雅黑"/>
              <a:cs typeface="微软雅黑"/>
            </a:endParaRPr>
          </a:p>
        </p:txBody>
      </p:sp>
      <p:sp>
        <p:nvSpPr>
          <p:cNvPr id="10" name="云形 9"/>
          <p:cNvSpPr/>
          <p:nvPr/>
        </p:nvSpPr>
        <p:spPr>
          <a:xfrm>
            <a:off x="7294779" y="3259432"/>
            <a:ext cx="967593" cy="532832"/>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200" dirty="0" smtClean="0">
                <a:solidFill>
                  <a:schemeClr val="tx1"/>
                </a:solidFill>
                <a:latin typeface="微软雅黑"/>
                <a:ea typeface="微软雅黑"/>
                <a:cs typeface="微软雅黑"/>
              </a:rPr>
              <a:t>N</a:t>
            </a:r>
            <a:r>
              <a:rPr kumimoji="1" lang="zh-CN" altLang="en-US" sz="1200" dirty="0" smtClean="0">
                <a:solidFill>
                  <a:schemeClr val="tx1"/>
                </a:solidFill>
                <a:latin typeface="微软雅黑"/>
                <a:ea typeface="微软雅黑"/>
                <a:cs typeface="微软雅黑"/>
              </a:rPr>
              <a:t> 个设备</a:t>
            </a:r>
            <a:endParaRPr kumimoji="1" lang="zh-CN" altLang="en-US" sz="1200" dirty="0">
              <a:solidFill>
                <a:schemeClr val="tx1"/>
              </a:solidFill>
              <a:latin typeface="微软雅黑"/>
              <a:ea typeface="微软雅黑"/>
              <a:cs typeface="微软雅黑"/>
            </a:endParaRPr>
          </a:p>
        </p:txBody>
      </p:sp>
      <p:sp>
        <p:nvSpPr>
          <p:cNvPr id="66" name="圆角矩形 65"/>
          <p:cNvSpPr/>
          <p:nvPr/>
        </p:nvSpPr>
        <p:spPr>
          <a:xfrm>
            <a:off x="1805119" y="3175980"/>
            <a:ext cx="639687" cy="788175"/>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设备池子</a:t>
            </a:r>
            <a:endParaRPr kumimoji="1" lang="zh-CN" altLang="en-US" sz="1400" dirty="0">
              <a:solidFill>
                <a:schemeClr val="tx1"/>
              </a:solidFill>
              <a:latin typeface="微软雅黑"/>
              <a:ea typeface="微软雅黑"/>
              <a:cs typeface="微软雅黑"/>
            </a:endParaRPr>
          </a:p>
        </p:txBody>
      </p:sp>
      <p:sp>
        <p:nvSpPr>
          <p:cNvPr id="73" name="圆角矩形 72"/>
          <p:cNvSpPr/>
          <p:nvPr/>
        </p:nvSpPr>
        <p:spPr>
          <a:xfrm>
            <a:off x="2704090" y="3170133"/>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76" name="圆角矩形 75"/>
          <p:cNvSpPr/>
          <p:nvPr/>
        </p:nvSpPr>
        <p:spPr>
          <a:xfrm>
            <a:off x="2704090" y="3437226"/>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80" name="圆角矩形 79"/>
          <p:cNvSpPr/>
          <p:nvPr/>
        </p:nvSpPr>
        <p:spPr>
          <a:xfrm>
            <a:off x="2704090" y="3748191"/>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cxnSp>
        <p:nvCxnSpPr>
          <p:cNvPr id="13" name="直线连接符 12"/>
          <p:cNvCxnSpPr>
            <a:endCxn id="76" idx="1"/>
          </p:cNvCxnSpPr>
          <p:nvPr/>
        </p:nvCxnSpPr>
        <p:spPr>
          <a:xfrm>
            <a:off x="2444806" y="3551919"/>
            <a:ext cx="259284" cy="0"/>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1" name="直线连接符 80"/>
          <p:cNvCxnSpPr>
            <a:endCxn id="73" idx="1"/>
          </p:cNvCxnSpPr>
          <p:nvPr/>
        </p:nvCxnSpPr>
        <p:spPr>
          <a:xfrm flipV="1">
            <a:off x="2444806" y="3284826"/>
            <a:ext cx="259284" cy="255244"/>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7" name="直线连接符 86"/>
          <p:cNvCxnSpPr>
            <a:endCxn id="80" idx="1"/>
          </p:cNvCxnSpPr>
          <p:nvPr/>
        </p:nvCxnSpPr>
        <p:spPr>
          <a:xfrm>
            <a:off x="2444806" y="3564848"/>
            <a:ext cx="259284" cy="298036"/>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8" name="直线连接符 87"/>
          <p:cNvCxnSpPr/>
          <p:nvPr/>
        </p:nvCxnSpPr>
        <p:spPr>
          <a:xfrm>
            <a:off x="4771605" y="3538990"/>
            <a:ext cx="259284" cy="0"/>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89" name="直线连接符 88"/>
          <p:cNvCxnSpPr/>
          <p:nvPr/>
        </p:nvCxnSpPr>
        <p:spPr>
          <a:xfrm flipV="1">
            <a:off x="4771605" y="3271897"/>
            <a:ext cx="259284" cy="255244"/>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0" name="直线连接符 89"/>
          <p:cNvCxnSpPr/>
          <p:nvPr/>
        </p:nvCxnSpPr>
        <p:spPr>
          <a:xfrm>
            <a:off x="4771605" y="3551919"/>
            <a:ext cx="259284" cy="298036"/>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2" name="直线连接符 91"/>
          <p:cNvCxnSpPr/>
          <p:nvPr/>
        </p:nvCxnSpPr>
        <p:spPr>
          <a:xfrm>
            <a:off x="5606984" y="3512409"/>
            <a:ext cx="259284" cy="0"/>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3" name="直线连接符 92"/>
          <p:cNvCxnSpPr/>
          <p:nvPr/>
        </p:nvCxnSpPr>
        <p:spPr>
          <a:xfrm flipV="1">
            <a:off x="5606984" y="3245316"/>
            <a:ext cx="259284" cy="255244"/>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4" name="直线连接符 93"/>
          <p:cNvCxnSpPr/>
          <p:nvPr/>
        </p:nvCxnSpPr>
        <p:spPr>
          <a:xfrm>
            <a:off x="5606984" y="3525338"/>
            <a:ext cx="259284" cy="298036"/>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95" name="直线连接符 94"/>
          <p:cNvCxnSpPr>
            <a:endCxn id="10" idx="2"/>
          </p:cNvCxnSpPr>
          <p:nvPr/>
        </p:nvCxnSpPr>
        <p:spPr>
          <a:xfrm>
            <a:off x="6930504" y="3514272"/>
            <a:ext cx="367276" cy="11576"/>
          </a:xfrm>
          <a:prstGeom prst="line">
            <a:avLst/>
          </a:prstGeom>
          <a:ln w="127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27" name="直线箭头连接符 26"/>
          <p:cNvCxnSpPr>
            <a:stCxn id="51" idx="3"/>
            <a:endCxn id="32" idx="1"/>
          </p:cNvCxnSpPr>
          <p:nvPr/>
        </p:nvCxnSpPr>
        <p:spPr>
          <a:xfrm>
            <a:off x="3528852" y="3423111"/>
            <a:ext cx="507048" cy="0"/>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9" name="文本框 28"/>
          <p:cNvSpPr txBox="1"/>
          <p:nvPr/>
        </p:nvSpPr>
        <p:spPr>
          <a:xfrm>
            <a:off x="3528853" y="3177374"/>
            <a:ext cx="507047" cy="246221"/>
          </a:xfrm>
          <a:prstGeom prst="rect">
            <a:avLst/>
          </a:prstGeom>
          <a:noFill/>
          <a:ln w="12700">
            <a:noFill/>
          </a:ln>
        </p:spPr>
        <p:txBody>
          <a:bodyPr wrap="square" rtlCol="0">
            <a:spAutoFit/>
          </a:bodyPr>
          <a:lstStyle/>
          <a:p>
            <a:r>
              <a:rPr kumimoji="1" lang="zh-CN" altLang="en-US" sz="1000" dirty="0" smtClean="0">
                <a:latin typeface="微软雅黑"/>
                <a:ea typeface="微软雅黑"/>
                <a:cs typeface="微软雅黑"/>
              </a:rPr>
              <a:t>导入</a:t>
            </a:r>
          </a:p>
        </p:txBody>
      </p:sp>
      <p:sp>
        <p:nvSpPr>
          <p:cNvPr id="30" name="文本框 29"/>
          <p:cNvSpPr txBox="1"/>
          <p:nvPr/>
        </p:nvSpPr>
        <p:spPr>
          <a:xfrm>
            <a:off x="546342" y="3043626"/>
            <a:ext cx="1080860" cy="400110"/>
          </a:xfrm>
          <a:prstGeom prst="rect">
            <a:avLst/>
          </a:prstGeom>
          <a:noFill/>
        </p:spPr>
        <p:txBody>
          <a:bodyPr wrap="square" rtlCol="0">
            <a:spAutoFit/>
          </a:bodyPr>
          <a:lstStyle/>
          <a:p>
            <a:r>
              <a:rPr kumimoji="1" lang="zh-CN" altLang="en-US" sz="1000" dirty="0" smtClean="0">
                <a:latin typeface="微软雅黑"/>
                <a:ea typeface="微软雅黑"/>
                <a:cs typeface="微软雅黑"/>
              </a:rPr>
              <a:t>基于网络拓扑</a:t>
            </a:r>
            <a:r>
              <a:rPr kumimoji="1" lang="zh-CN" altLang="zh-CN" sz="1000" dirty="0" smtClean="0">
                <a:latin typeface="微软雅黑"/>
                <a:ea typeface="微软雅黑"/>
                <a:cs typeface="微软雅黑"/>
              </a:rPr>
              <a:t>，</a:t>
            </a:r>
            <a:r>
              <a:rPr kumimoji="1" lang="zh-CN" altLang="en-US" sz="1000" dirty="0" smtClean="0">
                <a:latin typeface="微软雅黑"/>
                <a:ea typeface="微软雅黑"/>
                <a:cs typeface="微软雅黑"/>
              </a:rPr>
              <a:t>设备类型</a:t>
            </a:r>
          </a:p>
        </p:txBody>
      </p:sp>
      <p:cxnSp>
        <p:nvCxnSpPr>
          <p:cNvPr id="101" name="直线箭头连接符 100"/>
          <p:cNvCxnSpPr>
            <a:endCxn id="51" idx="1"/>
          </p:cNvCxnSpPr>
          <p:nvPr/>
        </p:nvCxnSpPr>
        <p:spPr>
          <a:xfrm>
            <a:off x="493008" y="3423111"/>
            <a:ext cx="1179734" cy="0"/>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99" name="文本框 98"/>
          <p:cNvSpPr txBox="1"/>
          <p:nvPr/>
        </p:nvSpPr>
        <p:spPr>
          <a:xfrm>
            <a:off x="3677687" y="1789089"/>
            <a:ext cx="908464"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zh-CN" dirty="0" err="1" smtClean="0">
                <a:latin typeface="微软雅黑"/>
                <a:ea typeface="微软雅黑"/>
                <a:cs typeface="微软雅黑"/>
              </a:rPr>
              <a:t>JPool</a:t>
            </a:r>
            <a:endParaRPr kumimoji="1" lang="zh-CN" altLang="en-US" dirty="0" smtClean="0">
              <a:latin typeface="微软雅黑"/>
              <a:ea typeface="微软雅黑"/>
              <a:cs typeface="微软雅黑"/>
            </a:endParaRPr>
          </a:p>
        </p:txBody>
      </p:sp>
      <p:cxnSp>
        <p:nvCxnSpPr>
          <p:cNvPr id="107" name="直线箭头连接符 106"/>
          <p:cNvCxnSpPr>
            <a:endCxn id="51" idx="0"/>
          </p:cNvCxnSpPr>
          <p:nvPr/>
        </p:nvCxnSpPr>
        <p:spPr>
          <a:xfrm flipH="1">
            <a:off x="2600797" y="2158421"/>
            <a:ext cx="1554915" cy="641605"/>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08" name="直线箭头连接符 107"/>
          <p:cNvCxnSpPr>
            <a:endCxn id="36" idx="0"/>
          </p:cNvCxnSpPr>
          <p:nvPr/>
        </p:nvCxnSpPr>
        <p:spPr>
          <a:xfrm>
            <a:off x="4131918" y="2158421"/>
            <a:ext cx="1727834" cy="589233"/>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sp>
        <p:nvSpPr>
          <p:cNvPr id="112" name="文本框 111"/>
          <p:cNvSpPr txBox="1"/>
          <p:nvPr/>
        </p:nvSpPr>
        <p:spPr>
          <a:xfrm rot="1099985">
            <a:off x="4598381" y="2245301"/>
            <a:ext cx="1043929" cy="246221"/>
          </a:xfrm>
          <a:prstGeom prst="rect">
            <a:avLst/>
          </a:prstGeom>
          <a:noFill/>
        </p:spPr>
        <p:txBody>
          <a:bodyPr wrap="square" rtlCol="0">
            <a:spAutoFit/>
          </a:bodyPr>
          <a:lstStyle/>
          <a:p>
            <a:r>
              <a:rPr kumimoji="1" lang="zh-CN" altLang="en-US" sz="1000" dirty="0" smtClean="0">
                <a:latin typeface="微软雅黑"/>
                <a:ea typeface="微软雅黑"/>
                <a:cs typeface="微软雅黑"/>
              </a:rPr>
              <a:t>应用服务拓扑</a:t>
            </a:r>
          </a:p>
        </p:txBody>
      </p:sp>
      <p:sp>
        <p:nvSpPr>
          <p:cNvPr id="116" name="文本框 115"/>
          <p:cNvSpPr txBox="1"/>
          <p:nvPr/>
        </p:nvSpPr>
        <p:spPr>
          <a:xfrm rot="20266394">
            <a:off x="2788411" y="2227348"/>
            <a:ext cx="1043929" cy="246221"/>
          </a:xfrm>
          <a:prstGeom prst="rect">
            <a:avLst/>
          </a:prstGeom>
          <a:noFill/>
        </p:spPr>
        <p:txBody>
          <a:bodyPr wrap="square" rtlCol="0">
            <a:spAutoFit/>
          </a:bodyPr>
          <a:lstStyle/>
          <a:p>
            <a:r>
              <a:rPr kumimoji="1" lang="zh-CN" altLang="en-US" sz="1000" dirty="0" smtClean="0">
                <a:latin typeface="微软雅黑"/>
                <a:ea typeface="微软雅黑"/>
                <a:cs typeface="微软雅黑"/>
              </a:rPr>
              <a:t>基础配置拓扑</a:t>
            </a:r>
          </a:p>
        </p:txBody>
      </p:sp>
      <p:sp>
        <p:nvSpPr>
          <p:cNvPr id="117" name="圆角矩形 116"/>
          <p:cNvSpPr/>
          <p:nvPr/>
        </p:nvSpPr>
        <p:spPr>
          <a:xfrm>
            <a:off x="950208" y="4861743"/>
            <a:ext cx="2007084" cy="153537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18" name="文本框 117"/>
          <p:cNvSpPr txBox="1"/>
          <p:nvPr/>
        </p:nvSpPr>
        <p:spPr>
          <a:xfrm>
            <a:off x="1308788" y="4836979"/>
            <a:ext cx="1270806"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配置管理</a:t>
            </a:r>
          </a:p>
        </p:txBody>
      </p:sp>
      <p:cxnSp>
        <p:nvCxnSpPr>
          <p:cNvPr id="119" name="Straight Connector 6"/>
          <p:cNvCxnSpPr/>
          <p:nvPr/>
        </p:nvCxnSpPr>
        <p:spPr bwMode="auto">
          <a:xfrm>
            <a:off x="1029464" y="5136116"/>
            <a:ext cx="1856110"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21" name="圆角矩形 120"/>
          <p:cNvSpPr/>
          <p:nvPr/>
        </p:nvSpPr>
        <p:spPr>
          <a:xfrm>
            <a:off x="1107944" y="5354200"/>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122" name="圆角矩形 121"/>
          <p:cNvSpPr/>
          <p:nvPr/>
        </p:nvSpPr>
        <p:spPr>
          <a:xfrm>
            <a:off x="1107944" y="5664218"/>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127" name="圆角矩形 126"/>
          <p:cNvSpPr/>
          <p:nvPr/>
        </p:nvSpPr>
        <p:spPr>
          <a:xfrm>
            <a:off x="2037562" y="5350308"/>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128" name="圆角矩形 127"/>
          <p:cNvSpPr/>
          <p:nvPr/>
        </p:nvSpPr>
        <p:spPr>
          <a:xfrm>
            <a:off x="2037562" y="5660326"/>
            <a:ext cx="727908" cy="229386"/>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Node</a:t>
            </a:r>
            <a:endParaRPr kumimoji="1" lang="zh-CN" altLang="en-US" sz="1400" dirty="0">
              <a:solidFill>
                <a:schemeClr val="tx1"/>
              </a:solidFill>
              <a:latin typeface="微软雅黑"/>
              <a:ea typeface="微软雅黑"/>
              <a:cs typeface="微软雅黑"/>
            </a:endParaRPr>
          </a:p>
        </p:txBody>
      </p:sp>
      <p:sp>
        <p:nvSpPr>
          <p:cNvPr id="129" name="圆角矩形 128"/>
          <p:cNvSpPr/>
          <p:nvPr/>
        </p:nvSpPr>
        <p:spPr>
          <a:xfrm>
            <a:off x="1037842" y="5313069"/>
            <a:ext cx="871503" cy="648900"/>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130" name="圆角矩形 129"/>
          <p:cNvSpPr/>
          <p:nvPr/>
        </p:nvSpPr>
        <p:spPr>
          <a:xfrm>
            <a:off x="2009054" y="5315596"/>
            <a:ext cx="871503" cy="648900"/>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131" name="圆角矩形 130"/>
          <p:cNvSpPr/>
          <p:nvPr/>
        </p:nvSpPr>
        <p:spPr>
          <a:xfrm>
            <a:off x="3431998" y="4883515"/>
            <a:ext cx="1856110" cy="15136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32" name="文本框 131"/>
          <p:cNvSpPr txBox="1"/>
          <p:nvPr/>
        </p:nvSpPr>
        <p:spPr>
          <a:xfrm>
            <a:off x="3711322" y="4858751"/>
            <a:ext cx="1270806" cy="338554"/>
          </a:xfrm>
          <a:prstGeom prst="rect">
            <a:avLst/>
          </a:prstGeom>
          <a:noFill/>
        </p:spPr>
        <p:txBody>
          <a:bodyPr wrap="square" rtlCol="0">
            <a:spAutoFit/>
          </a:bodyPr>
          <a:lstStyle/>
          <a:p>
            <a:pPr algn="ctr"/>
            <a:r>
              <a:rPr kumimoji="1" lang="en-US" altLang="zh-CN" sz="1600" dirty="0" smtClean="0">
                <a:solidFill>
                  <a:srgbClr val="A6A6A6"/>
                </a:solidFill>
                <a:latin typeface="微软雅黑"/>
                <a:ea typeface="微软雅黑"/>
                <a:cs typeface="微软雅黑"/>
              </a:rPr>
              <a:t>Shell</a:t>
            </a:r>
            <a:r>
              <a:rPr kumimoji="1" lang="zh-CN" altLang="en-US" sz="1600" dirty="0" smtClean="0">
                <a:solidFill>
                  <a:srgbClr val="A6A6A6"/>
                </a:solidFill>
                <a:latin typeface="微软雅黑"/>
                <a:ea typeface="微软雅黑"/>
                <a:cs typeface="微软雅黑"/>
              </a:rPr>
              <a:t>操作</a:t>
            </a:r>
          </a:p>
        </p:txBody>
      </p:sp>
      <p:cxnSp>
        <p:nvCxnSpPr>
          <p:cNvPr id="133" name="Straight Connector 6"/>
          <p:cNvCxnSpPr/>
          <p:nvPr/>
        </p:nvCxnSpPr>
        <p:spPr bwMode="auto">
          <a:xfrm>
            <a:off x="3431998" y="5157888"/>
            <a:ext cx="1856110"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34" name="圆角矩形 133"/>
          <p:cNvSpPr/>
          <p:nvPr/>
        </p:nvSpPr>
        <p:spPr>
          <a:xfrm>
            <a:off x="3510478" y="5375972"/>
            <a:ext cx="727908"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操作</a:t>
            </a:r>
            <a:endParaRPr kumimoji="1" lang="zh-CN" altLang="en-US" sz="1400" dirty="0">
              <a:solidFill>
                <a:schemeClr val="tx1"/>
              </a:solidFill>
              <a:latin typeface="微软雅黑"/>
              <a:ea typeface="微软雅黑"/>
              <a:cs typeface="微软雅黑"/>
            </a:endParaRPr>
          </a:p>
        </p:txBody>
      </p:sp>
      <p:sp>
        <p:nvSpPr>
          <p:cNvPr id="135" name="圆角矩形 134"/>
          <p:cNvSpPr/>
          <p:nvPr/>
        </p:nvSpPr>
        <p:spPr>
          <a:xfrm>
            <a:off x="3510478" y="5816069"/>
            <a:ext cx="727908" cy="454746"/>
          </a:xfrm>
          <a:prstGeom prst="roundRect">
            <a:avLst>
              <a:gd name="adj" fmla="val 257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脚本文件</a:t>
            </a:r>
            <a:endParaRPr kumimoji="1" lang="zh-CN" altLang="en-US" sz="1400" dirty="0">
              <a:solidFill>
                <a:schemeClr val="tx1"/>
              </a:solidFill>
              <a:latin typeface="微软雅黑"/>
              <a:ea typeface="微软雅黑"/>
              <a:cs typeface="微软雅黑"/>
            </a:endParaRPr>
          </a:p>
        </p:txBody>
      </p:sp>
      <p:sp>
        <p:nvSpPr>
          <p:cNvPr id="140" name="圆角矩形 139"/>
          <p:cNvSpPr/>
          <p:nvPr/>
        </p:nvSpPr>
        <p:spPr>
          <a:xfrm>
            <a:off x="5755528" y="4883514"/>
            <a:ext cx="2577892" cy="151360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141" name="文本框 140"/>
          <p:cNvSpPr txBox="1"/>
          <p:nvPr/>
        </p:nvSpPr>
        <p:spPr>
          <a:xfrm>
            <a:off x="6034852" y="4858751"/>
            <a:ext cx="1764981"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任务（子任务）</a:t>
            </a:r>
          </a:p>
        </p:txBody>
      </p:sp>
      <p:cxnSp>
        <p:nvCxnSpPr>
          <p:cNvPr id="142" name="Straight Connector 6"/>
          <p:cNvCxnSpPr/>
          <p:nvPr/>
        </p:nvCxnSpPr>
        <p:spPr bwMode="auto">
          <a:xfrm>
            <a:off x="5755529" y="5157888"/>
            <a:ext cx="2577891"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43" name="圆角矩形 142"/>
          <p:cNvSpPr/>
          <p:nvPr/>
        </p:nvSpPr>
        <p:spPr>
          <a:xfrm>
            <a:off x="5834009" y="5261279"/>
            <a:ext cx="1010968"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任务模板</a:t>
            </a:r>
            <a:endParaRPr kumimoji="1" lang="zh-CN" altLang="en-US" sz="1400" dirty="0">
              <a:solidFill>
                <a:schemeClr val="tx1"/>
              </a:solidFill>
              <a:latin typeface="微软雅黑"/>
              <a:ea typeface="微软雅黑"/>
              <a:cs typeface="微软雅黑"/>
            </a:endParaRPr>
          </a:p>
        </p:txBody>
      </p:sp>
      <p:sp>
        <p:nvSpPr>
          <p:cNvPr id="144" name="圆角矩形 143"/>
          <p:cNvSpPr/>
          <p:nvPr/>
        </p:nvSpPr>
        <p:spPr>
          <a:xfrm>
            <a:off x="5834009" y="5659643"/>
            <a:ext cx="1010968"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任务</a:t>
            </a:r>
            <a:endParaRPr kumimoji="1" lang="zh-CN" altLang="en-US" sz="1400" dirty="0">
              <a:solidFill>
                <a:schemeClr val="tx1"/>
              </a:solidFill>
              <a:latin typeface="微软雅黑"/>
              <a:ea typeface="微软雅黑"/>
              <a:cs typeface="微软雅黑"/>
            </a:endParaRPr>
          </a:p>
        </p:txBody>
      </p:sp>
      <p:sp>
        <p:nvSpPr>
          <p:cNvPr id="150" name="圆角矩形 149"/>
          <p:cNvSpPr/>
          <p:nvPr/>
        </p:nvSpPr>
        <p:spPr>
          <a:xfrm>
            <a:off x="5834009" y="6041429"/>
            <a:ext cx="1010968" cy="229386"/>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历史任务</a:t>
            </a:r>
            <a:endParaRPr kumimoji="1" lang="zh-CN" altLang="en-US" sz="1400" dirty="0">
              <a:solidFill>
                <a:schemeClr val="tx1"/>
              </a:solidFill>
              <a:latin typeface="微软雅黑"/>
              <a:ea typeface="微软雅黑"/>
              <a:cs typeface="微软雅黑"/>
            </a:endParaRPr>
          </a:p>
        </p:txBody>
      </p:sp>
      <p:sp>
        <p:nvSpPr>
          <p:cNvPr id="151" name="圆角矩形 150"/>
          <p:cNvSpPr/>
          <p:nvPr/>
        </p:nvSpPr>
        <p:spPr>
          <a:xfrm>
            <a:off x="4457400" y="5266238"/>
            <a:ext cx="772889" cy="78817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200" dirty="0" smtClean="0">
                <a:solidFill>
                  <a:schemeClr val="tx1"/>
                </a:solidFill>
                <a:latin typeface="微软雅黑"/>
                <a:ea typeface="微软雅黑"/>
                <a:cs typeface="微软雅黑"/>
              </a:rPr>
              <a:t>并发</a:t>
            </a:r>
            <a:r>
              <a:rPr kumimoji="1" lang="en-US" altLang="zh-CN" sz="1200" dirty="0" smtClean="0">
                <a:solidFill>
                  <a:schemeClr val="tx1"/>
                </a:solidFill>
                <a:latin typeface="微软雅黑"/>
                <a:ea typeface="微软雅黑"/>
                <a:cs typeface="微软雅黑"/>
              </a:rPr>
              <a:t>&amp;</a:t>
            </a:r>
          </a:p>
          <a:p>
            <a:pPr algn="ctr"/>
            <a:r>
              <a:rPr kumimoji="1" lang="zh-CN" altLang="en-US" sz="1200" dirty="0" smtClean="0">
                <a:solidFill>
                  <a:schemeClr val="tx1"/>
                </a:solidFill>
                <a:latin typeface="微软雅黑"/>
                <a:ea typeface="微软雅黑"/>
                <a:cs typeface="微软雅黑"/>
              </a:rPr>
              <a:t>回显</a:t>
            </a:r>
            <a:endParaRPr kumimoji="1" lang="zh-CN" altLang="en-US" sz="1200" dirty="0">
              <a:solidFill>
                <a:schemeClr val="tx1"/>
              </a:solidFill>
              <a:latin typeface="微软雅黑"/>
              <a:ea typeface="微软雅黑"/>
              <a:cs typeface="微软雅黑"/>
            </a:endParaRPr>
          </a:p>
        </p:txBody>
      </p:sp>
      <p:sp>
        <p:nvSpPr>
          <p:cNvPr id="152" name="圆角矩形 151"/>
          <p:cNvSpPr/>
          <p:nvPr/>
        </p:nvSpPr>
        <p:spPr>
          <a:xfrm>
            <a:off x="7245305" y="5540459"/>
            <a:ext cx="961494" cy="843020"/>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200" dirty="0" smtClean="0">
                <a:solidFill>
                  <a:schemeClr val="tx1"/>
                </a:solidFill>
                <a:latin typeface="微软雅黑"/>
                <a:ea typeface="微软雅黑"/>
                <a:cs typeface="微软雅黑"/>
              </a:rPr>
              <a:t>比例并行</a:t>
            </a:r>
            <a:endParaRPr kumimoji="1" lang="en-US" altLang="zh-CN" sz="1200" dirty="0" smtClean="0">
              <a:solidFill>
                <a:schemeClr val="tx1"/>
              </a:solidFill>
              <a:latin typeface="微软雅黑"/>
              <a:ea typeface="微软雅黑"/>
              <a:cs typeface="微软雅黑"/>
            </a:endParaRPr>
          </a:p>
          <a:p>
            <a:pPr algn="ctr"/>
            <a:r>
              <a:rPr kumimoji="1" lang="zh-CN" altLang="en-US" sz="1200" dirty="0" smtClean="0">
                <a:solidFill>
                  <a:schemeClr val="tx1"/>
                </a:solidFill>
                <a:latin typeface="微软雅黑"/>
                <a:ea typeface="微软雅黑"/>
                <a:cs typeface="微软雅黑"/>
              </a:rPr>
              <a:t>执行状态</a:t>
            </a:r>
            <a:endParaRPr kumimoji="1" lang="en-US" altLang="zh-CN" sz="1200" dirty="0" smtClean="0">
              <a:solidFill>
                <a:schemeClr val="tx1"/>
              </a:solidFill>
              <a:latin typeface="微软雅黑"/>
              <a:ea typeface="微软雅黑"/>
              <a:cs typeface="微软雅黑"/>
            </a:endParaRPr>
          </a:p>
          <a:p>
            <a:pPr algn="ctr"/>
            <a:r>
              <a:rPr kumimoji="1" lang="zh-CN" altLang="en-US" sz="1200" dirty="0" smtClean="0">
                <a:solidFill>
                  <a:schemeClr val="tx1"/>
                </a:solidFill>
                <a:latin typeface="微软雅黑"/>
                <a:ea typeface="微软雅黑"/>
                <a:cs typeface="微软雅黑"/>
              </a:rPr>
              <a:t>任务操作</a:t>
            </a:r>
            <a:endParaRPr kumimoji="1" lang="en-US" altLang="zh-CN" sz="1200" dirty="0" smtClean="0">
              <a:solidFill>
                <a:schemeClr val="tx1"/>
              </a:solidFill>
              <a:latin typeface="微软雅黑"/>
              <a:ea typeface="微软雅黑"/>
              <a:cs typeface="微软雅黑"/>
            </a:endParaRPr>
          </a:p>
          <a:p>
            <a:pPr algn="ctr"/>
            <a:r>
              <a:rPr kumimoji="1" lang="zh-CN" altLang="en-US" sz="1200" dirty="0" smtClean="0">
                <a:solidFill>
                  <a:schemeClr val="tx1"/>
                </a:solidFill>
                <a:latin typeface="微软雅黑"/>
                <a:ea typeface="微软雅黑"/>
                <a:cs typeface="微软雅黑"/>
              </a:rPr>
              <a:t>实时回显</a:t>
            </a:r>
            <a:endParaRPr kumimoji="1" lang="zh-CN" altLang="en-US" sz="1200" dirty="0">
              <a:solidFill>
                <a:schemeClr val="tx1"/>
              </a:solidFill>
              <a:latin typeface="微软雅黑"/>
              <a:ea typeface="微软雅黑"/>
              <a:cs typeface="微软雅黑"/>
            </a:endParaRPr>
          </a:p>
        </p:txBody>
      </p:sp>
      <p:sp>
        <p:nvSpPr>
          <p:cNvPr id="153" name="圆角矩形 152"/>
          <p:cNvSpPr/>
          <p:nvPr/>
        </p:nvSpPr>
        <p:spPr>
          <a:xfrm>
            <a:off x="7245305" y="5235615"/>
            <a:ext cx="1010968" cy="229386"/>
          </a:xfrm>
          <a:prstGeom prst="roundRect">
            <a:avLst>
              <a:gd name="adj" fmla="val 257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任务脚本</a:t>
            </a:r>
            <a:endParaRPr kumimoji="1" lang="zh-CN" altLang="en-US" sz="1400" dirty="0">
              <a:solidFill>
                <a:schemeClr val="tx1"/>
              </a:solidFill>
              <a:latin typeface="微软雅黑"/>
              <a:ea typeface="微软雅黑"/>
              <a:cs typeface="微软雅黑"/>
            </a:endParaRPr>
          </a:p>
        </p:txBody>
      </p:sp>
      <p:cxnSp>
        <p:nvCxnSpPr>
          <p:cNvPr id="156" name="直线箭头连接符 155"/>
          <p:cNvCxnSpPr>
            <a:endCxn id="61" idx="2"/>
          </p:cNvCxnSpPr>
          <p:nvPr/>
        </p:nvCxnSpPr>
        <p:spPr>
          <a:xfrm flipH="1" flipV="1">
            <a:off x="5318937" y="3949488"/>
            <a:ext cx="1013339" cy="912255"/>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62" name="直线箭头连接符 161"/>
          <p:cNvCxnSpPr/>
          <p:nvPr/>
        </p:nvCxnSpPr>
        <p:spPr>
          <a:xfrm flipV="1">
            <a:off x="6332276" y="3977578"/>
            <a:ext cx="0" cy="905937"/>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65" name="直线箭头连接符 164"/>
          <p:cNvCxnSpPr>
            <a:endCxn id="144" idx="0"/>
          </p:cNvCxnSpPr>
          <p:nvPr/>
        </p:nvCxnSpPr>
        <p:spPr>
          <a:xfrm>
            <a:off x="6332276" y="5490665"/>
            <a:ext cx="7217" cy="168978"/>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67" name="直线箭头连接符 166"/>
          <p:cNvCxnSpPr>
            <a:stCxn id="144" idx="2"/>
            <a:endCxn id="150" idx="0"/>
          </p:cNvCxnSpPr>
          <p:nvPr/>
        </p:nvCxnSpPr>
        <p:spPr>
          <a:xfrm>
            <a:off x="6339493" y="5889029"/>
            <a:ext cx="0" cy="152400"/>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71" name="直线箭头连接符 170"/>
          <p:cNvCxnSpPr>
            <a:stCxn id="143" idx="3"/>
          </p:cNvCxnSpPr>
          <p:nvPr/>
        </p:nvCxnSpPr>
        <p:spPr>
          <a:xfrm>
            <a:off x="6844977" y="5375972"/>
            <a:ext cx="400328" cy="0"/>
          </a:xfrm>
          <a:prstGeom prst="straightConnector1">
            <a:avLst/>
          </a:prstGeom>
          <a:ln w="127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75" name="直线箭头连接符 174"/>
          <p:cNvCxnSpPr>
            <a:stCxn id="134" idx="2"/>
            <a:endCxn id="135" idx="0"/>
          </p:cNvCxnSpPr>
          <p:nvPr/>
        </p:nvCxnSpPr>
        <p:spPr>
          <a:xfrm>
            <a:off x="3874432" y="5605358"/>
            <a:ext cx="0" cy="210711"/>
          </a:xfrm>
          <a:prstGeom prst="straightConnector1">
            <a:avLst/>
          </a:prstGeom>
          <a:ln w="12700">
            <a:tailEnd type="arrow"/>
          </a:ln>
        </p:spPr>
        <p:style>
          <a:lnRef idx="2">
            <a:schemeClr val="accent1"/>
          </a:lnRef>
          <a:fillRef idx="0">
            <a:schemeClr val="accent1"/>
          </a:fillRef>
          <a:effectRef idx="1">
            <a:schemeClr val="accent1"/>
          </a:effectRef>
          <a:fontRef idx="minor">
            <a:schemeClr val="tx1"/>
          </a:fontRef>
        </p:style>
      </p:cxnSp>
      <p:cxnSp>
        <p:nvCxnSpPr>
          <p:cNvPr id="182" name="直线箭头连接符 181"/>
          <p:cNvCxnSpPr/>
          <p:nvPr/>
        </p:nvCxnSpPr>
        <p:spPr>
          <a:xfrm>
            <a:off x="6844977" y="5808738"/>
            <a:ext cx="400328" cy="0"/>
          </a:xfrm>
          <a:prstGeom prst="straightConnector1">
            <a:avLst/>
          </a:prstGeom>
          <a:ln w="127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183" name="直线箭头连接符 182"/>
          <p:cNvCxnSpPr>
            <a:stCxn id="131" idx="0"/>
          </p:cNvCxnSpPr>
          <p:nvPr/>
        </p:nvCxnSpPr>
        <p:spPr>
          <a:xfrm flipH="1" flipV="1">
            <a:off x="2037562" y="4046196"/>
            <a:ext cx="2322491" cy="837319"/>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86" name="直线箭头连接符 185"/>
          <p:cNvCxnSpPr/>
          <p:nvPr/>
        </p:nvCxnSpPr>
        <p:spPr>
          <a:xfrm flipV="1">
            <a:off x="4335914" y="4046197"/>
            <a:ext cx="1996362" cy="837319"/>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88" name="直线箭头连接符 187"/>
          <p:cNvCxnSpPr/>
          <p:nvPr/>
        </p:nvCxnSpPr>
        <p:spPr>
          <a:xfrm flipV="1">
            <a:off x="2024413" y="4046197"/>
            <a:ext cx="2311501" cy="817055"/>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198" name="直线箭头连接符 197"/>
          <p:cNvCxnSpPr/>
          <p:nvPr/>
        </p:nvCxnSpPr>
        <p:spPr>
          <a:xfrm flipV="1">
            <a:off x="2037562" y="4046197"/>
            <a:ext cx="0" cy="823896"/>
          </a:xfrm>
          <a:prstGeom prst="straightConnector1">
            <a:avLst/>
          </a:prstGeom>
          <a:ln>
            <a:prstDash val="sysDash"/>
            <a:tailEnd type="arrow"/>
          </a:ln>
        </p:spPr>
        <p:style>
          <a:lnRef idx="1">
            <a:schemeClr val="accent4"/>
          </a:lnRef>
          <a:fillRef idx="0">
            <a:schemeClr val="accent4"/>
          </a:fillRef>
          <a:effectRef idx="0">
            <a:schemeClr val="accent4"/>
          </a:effectRef>
          <a:fontRef idx="minor">
            <a:schemeClr val="tx1"/>
          </a:fontRef>
        </p:style>
      </p:cxnSp>
      <p:cxnSp>
        <p:nvCxnSpPr>
          <p:cNvPr id="203" name="直线箭头连接符 202"/>
          <p:cNvCxnSpPr/>
          <p:nvPr/>
        </p:nvCxnSpPr>
        <p:spPr>
          <a:xfrm flipV="1">
            <a:off x="4238386" y="5465573"/>
            <a:ext cx="219014" cy="25092"/>
          </a:xfrm>
          <a:prstGeom prst="straightConnector1">
            <a:avLst/>
          </a:prstGeom>
          <a:ln w="12700">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49127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4.1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-配置管理需求</a:t>
            </a:r>
            <a:endParaRPr lang="zh-CN" altLang="en-US" sz="4400" dirty="0">
              <a:latin typeface="微软雅黑" charset="0"/>
              <a:ea typeface="微软雅黑" charset="0"/>
              <a:cs typeface="微软雅黑" charset="0"/>
            </a:endParaRPr>
          </a:p>
        </p:txBody>
      </p:sp>
      <p:sp>
        <p:nvSpPr>
          <p:cNvPr id="21" name="Rounded Rectangle 56"/>
          <p:cNvSpPr/>
          <p:nvPr/>
        </p:nvSpPr>
        <p:spPr bwMode="auto">
          <a:xfrm>
            <a:off x="936111" y="2886092"/>
            <a:ext cx="2031288" cy="2854026"/>
          </a:xfrm>
          <a:prstGeom prst="roundRect">
            <a:avLst>
              <a:gd name="adj" fmla="val 0"/>
            </a:avLst>
          </a:prstGeom>
          <a:gradFill>
            <a:gsLst>
              <a:gs pos="12000">
                <a:srgbClr val="FFFFFF">
                  <a:alpha val="0"/>
                </a:srgbClr>
              </a:gs>
              <a:gs pos="72000">
                <a:srgbClr val="FFFFFF">
                  <a:alpha val="55000"/>
                </a:srgbClr>
              </a:gs>
              <a:gs pos="100000">
                <a:srgbClr val="FFFFFF"/>
              </a:gs>
            </a:gsLst>
            <a:lin ang="5400000" scaled="0"/>
          </a:gradFill>
          <a:ln w="15875" cap="flat" cmpd="sng" algn="ctr">
            <a:gradFill>
              <a:gsLst>
                <a:gs pos="0">
                  <a:srgbClr val="BBE0E3">
                    <a:tint val="66000"/>
                    <a:satMod val="160000"/>
                    <a:alpha val="0"/>
                  </a:srgbClr>
                </a:gs>
                <a:gs pos="50000">
                  <a:srgbClr val="BBE0E3">
                    <a:tint val="44500"/>
                    <a:satMod val="160000"/>
                    <a:alpha val="0"/>
                  </a:srgbClr>
                </a:gs>
                <a:gs pos="100000">
                  <a:srgbClr val="FFFFFF"/>
                </a:gs>
              </a:gsLst>
              <a:lin ang="5400000" scaled="0"/>
            </a:gradFill>
            <a:prstDash val="solid"/>
          </a:ln>
          <a:effectLst>
            <a:outerShdw blurRad="292100" dist="63500" dir="5760000" sx="105000" sy="105000" algn="tl" rotWithShape="0">
              <a:prstClr val="black">
                <a:alpha val="41000"/>
              </a:prstClr>
            </a:outerShdw>
          </a:effectLst>
        </p:spPr>
        <p:txBody>
          <a:bodyPr lIns="182880" tIns="640080" rIns="365760"/>
          <a:lstStyle/>
          <a:p>
            <a:pPr defTabSz="914099" fontAlgn="auto">
              <a:spcBef>
                <a:spcPts val="0"/>
              </a:spcBef>
              <a:spcAft>
                <a:spcPts val="0"/>
              </a:spcAft>
              <a:defRPr/>
            </a:pPr>
            <a:endParaRPr lang="en-US" b="1" kern="0" dirty="0">
              <a:solidFill>
                <a:srgbClr val="FFFFFF"/>
              </a:solidFill>
              <a:latin typeface="微软雅黑" pitchFamily="34" charset="-122"/>
              <a:ea typeface="微软雅黑" pitchFamily="34" charset="-122"/>
              <a:cs typeface="Segoe UI" pitchFamily="34" charset="0"/>
            </a:endParaRPr>
          </a:p>
        </p:txBody>
      </p:sp>
      <p:sp>
        <p:nvSpPr>
          <p:cNvPr id="22" name="TextBox 4"/>
          <p:cNvSpPr txBox="1">
            <a:spLocks noChangeArrowheads="1"/>
          </p:cNvSpPr>
          <p:nvPr/>
        </p:nvSpPr>
        <p:spPr bwMode="auto">
          <a:xfrm>
            <a:off x="936111" y="3057391"/>
            <a:ext cx="2001914"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marL="285750" indent="-285750" eaLnBrk="1" hangingPunct="1">
              <a:buFont typeface="Wingdings" charset="2"/>
              <a:buChar char="l"/>
            </a:pPr>
            <a:r>
              <a:rPr lang="en-US" altLang="zh-CN" dirty="0">
                <a:latin typeface="微软雅黑" charset="0"/>
                <a:ea typeface="微软雅黑" charset="0"/>
                <a:cs typeface="微软雅黑" charset="0"/>
              </a:rPr>
              <a:t>h</a:t>
            </a:r>
            <a:r>
              <a:rPr lang="en-US" altLang="zh-CN" dirty="0" smtClean="0">
                <a:latin typeface="微软雅黑" charset="0"/>
                <a:ea typeface="微软雅黑" charset="0"/>
                <a:cs typeface="微软雅黑" charset="0"/>
              </a:rPr>
              <a:t>ostname</a:t>
            </a:r>
          </a:p>
          <a:p>
            <a:pPr marL="285750" indent="-285750" eaLnBrk="1" hangingPunct="1">
              <a:buFont typeface="Wingdings" charset="2"/>
              <a:buChar char="l"/>
            </a:pPr>
            <a:r>
              <a:rPr lang="en-US" altLang="zh-CN" dirty="0">
                <a:latin typeface="微软雅黑" charset="0"/>
                <a:ea typeface="微软雅黑" charset="0"/>
                <a:cs typeface="微软雅黑" charset="0"/>
              </a:rPr>
              <a:t>h</a:t>
            </a:r>
            <a:r>
              <a:rPr lang="en-US" altLang="zh-CN" dirty="0" smtClean="0">
                <a:latin typeface="微软雅黑" charset="0"/>
                <a:ea typeface="微软雅黑" charset="0"/>
                <a:cs typeface="微软雅黑" charset="0"/>
              </a:rPr>
              <a:t>osts</a:t>
            </a:r>
          </a:p>
          <a:p>
            <a:pPr marL="285750" indent="-285750" eaLnBrk="1" hangingPunct="1">
              <a:buFont typeface="Wingdings" charset="2"/>
              <a:buChar char="l"/>
            </a:pPr>
            <a:r>
              <a:rPr lang="en-US" altLang="zh-CN" dirty="0" err="1">
                <a:latin typeface="微软雅黑" charset="0"/>
                <a:ea typeface="微软雅黑" charset="0"/>
                <a:cs typeface="微软雅黑" charset="0"/>
              </a:rPr>
              <a:t>s</a:t>
            </a:r>
            <a:r>
              <a:rPr lang="en-US" altLang="zh-CN" dirty="0" err="1" smtClean="0">
                <a:latin typeface="微软雅黑" charset="0"/>
                <a:ea typeface="微软雅黑" charset="0"/>
                <a:cs typeface="微软雅黑" charset="0"/>
              </a:rPr>
              <a:t>udo</a:t>
            </a:r>
            <a:endParaRPr lang="en-US" altLang="zh-CN" dirty="0" smtClean="0">
              <a:latin typeface="微软雅黑" charset="0"/>
              <a:ea typeface="微软雅黑" charset="0"/>
              <a:cs typeface="微软雅黑" charset="0"/>
            </a:endParaRPr>
          </a:p>
          <a:p>
            <a:pPr marL="285750" indent="-285750" eaLnBrk="1" hangingPunct="1">
              <a:buFont typeface="Wingdings" charset="2"/>
              <a:buChar char="l"/>
            </a:pPr>
            <a:r>
              <a:rPr lang="en-US" altLang="zh-CN" dirty="0">
                <a:latin typeface="微软雅黑" charset="0"/>
                <a:ea typeface="微软雅黑" charset="0"/>
                <a:cs typeface="微软雅黑" charset="0"/>
              </a:rPr>
              <a:t>r</a:t>
            </a:r>
            <a:r>
              <a:rPr lang="en-US" altLang="zh-CN" dirty="0" smtClean="0">
                <a:latin typeface="微软雅黑" charset="0"/>
                <a:ea typeface="微软雅黑" charset="0"/>
                <a:cs typeface="微软雅黑" charset="0"/>
              </a:rPr>
              <a:t>epo</a:t>
            </a:r>
          </a:p>
          <a:p>
            <a:pPr marL="285750" indent="-285750" eaLnBrk="1" hangingPunct="1">
              <a:buFont typeface="Wingdings" charset="2"/>
              <a:buChar char="l"/>
            </a:pPr>
            <a:r>
              <a:rPr lang="en-US" altLang="zh-CN" dirty="0">
                <a:latin typeface="微软雅黑" charset="0"/>
                <a:ea typeface="微软雅黑" charset="0"/>
                <a:cs typeface="微软雅黑" charset="0"/>
              </a:rPr>
              <a:t>s</a:t>
            </a:r>
            <a:r>
              <a:rPr lang="en-US" altLang="zh-CN" dirty="0" smtClean="0">
                <a:latin typeface="微软雅黑" charset="0"/>
                <a:ea typeface="微软雅黑" charset="0"/>
                <a:cs typeface="微软雅黑" charset="0"/>
              </a:rPr>
              <a:t>cripts</a:t>
            </a:r>
          </a:p>
          <a:p>
            <a:pPr marL="285750" indent="-285750" eaLnBrk="1" hangingPunct="1">
              <a:buFont typeface="Wingdings" charset="2"/>
              <a:buChar char="l"/>
            </a:pPr>
            <a:r>
              <a:rPr lang="en-US" altLang="zh-CN" dirty="0" err="1">
                <a:latin typeface="微软雅黑" charset="0"/>
                <a:ea typeface="微软雅黑" charset="0"/>
                <a:cs typeface="微软雅黑" charset="0"/>
              </a:rPr>
              <a:t>s</a:t>
            </a:r>
            <a:r>
              <a:rPr lang="en-US" altLang="zh-CN" dirty="0" err="1" smtClean="0">
                <a:latin typeface="微软雅黑" charset="0"/>
                <a:ea typeface="微软雅黑" charset="0"/>
                <a:cs typeface="微软雅黑" charset="0"/>
              </a:rPr>
              <a:t>ysctl</a:t>
            </a:r>
            <a:endParaRPr lang="en-US" altLang="zh-CN" dirty="0" smtClean="0">
              <a:latin typeface="微软雅黑" charset="0"/>
              <a:ea typeface="微软雅黑" charset="0"/>
              <a:cs typeface="微软雅黑" charset="0"/>
            </a:endParaRPr>
          </a:p>
          <a:p>
            <a:pPr marL="285750" indent="-285750" eaLnBrk="1" hangingPunct="1">
              <a:buFont typeface="Wingdings" charset="2"/>
              <a:buChar char="l"/>
            </a:pPr>
            <a:r>
              <a:rPr lang="en-US" altLang="zh-CN" dirty="0" err="1" smtClean="0">
                <a:latin typeface="微软雅黑" charset="0"/>
                <a:ea typeface="微软雅黑" charset="0"/>
                <a:cs typeface="微软雅黑" charset="0"/>
              </a:rPr>
              <a:t>nrpe</a:t>
            </a:r>
            <a:endParaRPr lang="en-US" altLang="zh-CN" dirty="0" smtClean="0">
              <a:latin typeface="微软雅黑" charset="0"/>
              <a:ea typeface="微软雅黑" charset="0"/>
              <a:cs typeface="微软雅黑" charset="0"/>
            </a:endParaRPr>
          </a:p>
          <a:p>
            <a:pPr marL="285750" indent="-285750" eaLnBrk="1" hangingPunct="1">
              <a:buFont typeface="Wingdings" charset="2"/>
              <a:buChar char="l"/>
            </a:pPr>
            <a:r>
              <a:rPr lang="en-US" altLang="zh-CN" dirty="0" err="1">
                <a:latin typeface="微软雅黑" charset="0"/>
                <a:ea typeface="微软雅黑" charset="0"/>
                <a:cs typeface="微软雅黑" charset="0"/>
              </a:rPr>
              <a:t>s</a:t>
            </a:r>
            <a:r>
              <a:rPr lang="en-US" altLang="zh-CN" dirty="0" err="1" smtClean="0">
                <a:latin typeface="微软雅黑" charset="0"/>
                <a:ea typeface="微软雅黑" charset="0"/>
                <a:cs typeface="微软雅黑" charset="0"/>
              </a:rPr>
              <a:t>ys_init</a:t>
            </a:r>
            <a:endParaRPr lang="en-US" altLang="zh-CN" dirty="0" smtClean="0">
              <a:latin typeface="微软雅黑" charset="0"/>
              <a:ea typeface="微软雅黑" charset="0"/>
              <a:cs typeface="微软雅黑" charset="0"/>
            </a:endParaRPr>
          </a:p>
          <a:p>
            <a:pPr marL="285750" indent="-285750" eaLnBrk="1" hangingPunct="1">
              <a:buFont typeface="Wingdings" charset="2"/>
              <a:buChar char="l"/>
            </a:pPr>
            <a:r>
              <a:rPr lang="en-US" altLang="zh-CN" dirty="0">
                <a:latin typeface="微软雅黑" charset="0"/>
                <a:ea typeface="微软雅黑" charset="0"/>
                <a:cs typeface="微软雅黑" charset="0"/>
              </a:rPr>
              <a:t>a</a:t>
            </a:r>
            <a:r>
              <a:rPr lang="en-US" altLang="zh-CN" dirty="0" smtClean="0">
                <a:latin typeface="微软雅黑" charset="0"/>
                <a:ea typeface="微软雅黑" charset="0"/>
                <a:cs typeface="微软雅黑" charset="0"/>
              </a:rPr>
              <a:t>ll</a:t>
            </a:r>
            <a:r>
              <a:rPr lang="zh-CN" altLang="en-US" dirty="0" smtClean="0">
                <a:latin typeface="微软雅黑" charset="0"/>
                <a:ea typeface="微软雅黑" charset="0"/>
                <a:cs typeface="微软雅黑" charset="0"/>
              </a:rPr>
              <a:t> </a:t>
            </a:r>
            <a:r>
              <a:rPr lang="en-US" altLang="zh-CN" dirty="0" smtClean="0">
                <a:latin typeface="微软雅黑" charset="0"/>
                <a:ea typeface="微软雅黑" charset="0"/>
                <a:cs typeface="微软雅黑" charset="0"/>
              </a:rPr>
              <a:t>agent</a:t>
            </a:r>
            <a:r>
              <a:rPr lang="zh-CN" altLang="en-US" dirty="0" smtClean="0">
                <a:latin typeface="微软雅黑" charset="0"/>
                <a:ea typeface="微软雅黑" charset="0"/>
                <a:cs typeface="微软雅黑" charset="0"/>
              </a:rPr>
              <a:t> </a:t>
            </a:r>
            <a:endParaRPr lang="en-US" altLang="zh-CN" dirty="0" smtClean="0">
              <a:latin typeface="微软雅黑" charset="0"/>
              <a:ea typeface="微软雅黑" charset="0"/>
              <a:cs typeface="微软雅黑" charset="0"/>
            </a:endParaRPr>
          </a:p>
        </p:txBody>
      </p:sp>
      <p:sp>
        <p:nvSpPr>
          <p:cNvPr id="23" name="TextBox 5"/>
          <p:cNvSpPr>
            <a:spLocks noChangeArrowheads="1"/>
          </p:cNvSpPr>
          <p:nvPr/>
        </p:nvSpPr>
        <p:spPr bwMode="auto">
          <a:xfrm>
            <a:off x="1010181" y="2108701"/>
            <a:ext cx="1813029" cy="518160"/>
          </a:xfrm>
          <a:prstGeom prst="roundRect">
            <a:avLst>
              <a:gd name="adj" fmla="val 23685"/>
            </a:avLst>
          </a:prstGeom>
          <a:gradFill rotWithShape="1">
            <a:gsLst>
              <a:gs pos="0">
                <a:srgbClr val="769535"/>
              </a:gs>
              <a:gs pos="80000">
                <a:srgbClr val="9BC348"/>
              </a:gs>
              <a:gs pos="100000">
                <a:srgbClr val="9CC746"/>
              </a:gs>
            </a:gsLst>
            <a:lin ang="16200000"/>
          </a:gradFill>
          <a:ln w="9525">
            <a:solidFill>
              <a:srgbClr val="98B954"/>
            </a:solidFill>
            <a:round/>
            <a:headEnd/>
            <a:tailEnd/>
          </a:ln>
          <a:effectLst>
            <a:outerShdw blurRad="63500" dist="23000" dir="5400000" rotWithShape="0">
              <a:srgbClr val="000000">
                <a:alpha val="34999"/>
              </a:srgbClr>
            </a:outerShdw>
          </a:effectLst>
        </p:spPr>
        <p:txBody>
          <a:bodyPr anchor="ctr"/>
          <a:lstStyle/>
          <a:p>
            <a:pPr algn="ctr">
              <a:spcBef>
                <a:spcPts val="600"/>
              </a:spcBef>
            </a:pPr>
            <a:r>
              <a:rPr lang="zh-CN" altLang="en-US" dirty="0" smtClean="0">
                <a:solidFill>
                  <a:schemeClr val="bg1"/>
                </a:solidFill>
                <a:latin typeface="微软雅黑" charset="0"/>
                <a:ea typeface="微软雅黑" charset="0"/>
                <a:cs typeface="微软雅黑" charset="0"/>
              </a:rPr>
              <a:t>基础配置</a:t>
            </a:r>
            <a:endParaRPr lang="en-US" dirty="0">
              <a:solidFill>
                <a:schemeClr val="bg1"/>
              </a:solidFill>
              <a:latin typeface="微软雅黑" charset="0"/>
              <a:ea typeface="微软雅黑" charset="0"/>
              <a:cs typeface="微软雅黑" charset="0"/>
            </a:endParaRPr>
          </a:p>
        </p:txBody>
      </p:sp>
      <p:sp>
        <p:nvSpPr>
          <p:cNvPr id="24" name="Rounded Rectangle 56"/>
          <p:cNvSpPr/>
          <p:nvPr/>
        </p:nvSpPr>
        <p:spPr bwMode="auto">
          <a:xfrm>
            <a:off x="3600407" y="2886958"/>
            <a:ext cx="2031288" cy="2853160"/>
          </a:xfrm>
          <a:prstGeom prst="roundRect">
            <a:avLst>
              <a:gd name="adj" fmla="val 0"/>
            </a:avLst>
          </a:prstGeom>
          <a:gradFill>
            <a:gsLst>
              <a:gs pos="12000">
                <a:srgbClr val="FFFFFF">
                  <a:alpha val="0"/>
                </a:srgbClr>
              </a:gs>
              <a:gs pos="72000">
                <a:srgbClr val="FFFFFF">
                  <a:alpha val="55000"/>
                </a:srgbClr>
              </a:gs>
              <a:gs pos="100000">
                <a:srgbClr val="FFFFFF"/>
              </a:gs>
            </a:gsLst>
            <a:lin ang="5400000" scaled="0"/>
          </a:gradFill>
          <a:ln w="15875" cap="flat" cmpd="sng" algn="ctr">
            <a:gradFill>
              <a:gsLst>
                <a:gs pos="0">
                  <a:srgbClr val="BBE0E3">
                    <a:tint val="66000"/>
                    <a:satMod val="160000"/>
                    <a:alpha val="0"/>
                  </a:srgbClr>
                </a:gs>
                <a:gs pos="50000">
                  <a:srgbClr val="BBE0E3">
                    <a:tint val="44500"/>
                    <a:satMod val="160000"/>
                    <a:alpha val="0"/>
                  </a:srgbClr>
                </a:gs>
                <a:gs pos="100000">
                  <a:srgbClr val="FFFFFF"/>
                </a:gs>
              </a:gsLst>
              <a:lin ang="5400000" scaled="0"/>
            </a:gradFill>
            <a:prstDash val="solid"/>
          </a:ln>
          <a:effectLst>
            <a:outerShdw blurRad="292100" dist="63500" dir="5760000" sx="105000" sy="105000" algn="tl" rotWithShape="0">
              <a:prstClr val="black">
                <a:alpha val="41000"/>
              </a:prstClr>
            </a:outerShdw>
          </a:effectLst>
        </p:spPr>
        <p:txBody>
          <a:bodyPr lIns="182880" tIns="640080" rIns="365760"/>
          <a:lstStyle/>
          <a:p>
            <a:pPr defTabSz="914099" fontAlgn="auto">
              <a:spcBef>
                <a:spcPts val="0"/>
              </a:spcBef>
              <a:spcAft>
                <a:spcPts val="0"/>
              </a:spcAft>
              <a:defRPr/>
            </a:pPr>
            <a:endParaRPr lang="en-US" b="1" kern="0" dirty="0">
              <a:solidFill>
                <a:srgbClr val="FFFFFF"/>
              </a:solidFill>
              <a:latin typeface="微软雅黑" pitchFamily="34" charset="-122"/>
              <a:ea typeface="微软雅黑" pitchFamily="34" charset="-122"/>
              <a:cs typeface="Segoe UI" pitchFamily="34" charset="0"/>
            </a:endParaRPr>
          </a:p>
        </p:txBody>
      </p:sp>
      <p:sp>
        <p:nvSpPr>
          <p:cNvPr id="26" name="TextBox 4"/>
          <p:cNvSpPr txBox="1">
            <a:spLocks noChangeArrowheads="1"/>
          </p:cNvSpPr>
          <p:nvPr/>
        </p:nvSpPr>
        <p:spPr bwMode="auto">
          <a:xfrm>
            <a:off x="3629582" y="3057391"/>
            <a:ext cx="20019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marL="285750" indent="-285750" eaLnBrk="1" hangingPunct="1">
              <a:buFont typeface="Wingdings" charset="2"/>
              <a:buChar char="l"/>
            </a:pPr>
            <a:r>
              <a:rPr lang="en-US" altLang="zh-CN" sz="1600" dirty="0">
                <a:solidFill>
                  <a:srgbClr val="000000"/>
                </a:solidFill>
                <a:latin typeface="微软雅黑" charset="0"/>
                <a:ea typeface="微软雅黑" charset="0"/>
                <a:cs typeface="微软雅黑" charset="0"/>
              </a:rPr>
              <a:t>r</a:t>
            </a:r>
            <a:r>
              <a:rPr lang="en-US" altLang="zh-CN" sz="1600" dirty="0" smtClean="0">
                <a:solidFill>
                  <a:srgbClr val="000000"/>
                </a:solidFill>
                <a:latin typeface="微软雅黑" charset="0"/>
                <a:ea typeface="微软雅黑" charset="0"/>
                <a:cs typeface="微软雅黑" charset="0"/>
              </a:rPr>
              <a:t>oute</a:t>
            </a:r>
          </a:p>
          <a:p>
            <a:pPr marL="285750" indent="-285750" eaLnBrk="1" hangingPunct="1">
              <a:buFont typeface="Wingdings" charset="2"/>
              <a:buChar char="l"/>
            </a:pPr>
            <a:r>
              <a:rPr lang="en-US" altLang="zh-CN" sz="1600" dirty="0">
                <a:solidFill>
                  <a:srgbClr val="000000"/>
                </a:solidFill>
                <a:latin typeface="微软雅黑" charset="0"/>
                <a:ea typeface="微软雅黑" charset="0"/>
                <a:cs typeface="微软雅黑" charset="0"/>
              </a:rPr>
              <a:t>r</a:t>
            </a:r>
            <a:r>
              <a:rPr lang="en-US" altLang="zh-CN" sz="1600" dirty="0" smtClean="0">
                <a:solidFill>
                  <a:srgbClr val="000000"/>
                </a:solidFill>
                <a:latin typeface="微软雅黑" charset="0"/>
                <a:ea typeface="微软雅黑" charset="0"/>
                <a:cs typeface="微软雅黑" charset="0"/>
              </a:rPr>
              <a:t>esolver</a:t>
            </a:r>
            <a:endParaRPr lang="en-US" altLang="zh-CN" sz="1600" dirty="0">
              <a:solidFill>
                <a:srgbClr val="000000"/>
              </a:solidFill>
              <a:latin typeface="微软雅黑" charset="0"/>
              <a:ea typeface="微软雅黑" charset="0"/>
              <a:cs typeface="微软雅黑" charset="0"/>
            </a:endParaRPr>
          </a:p>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dnsmasq</a:t>
            </a:r>
            <a:endParaRPr lang="en-US" altLang="zh-CN" sz="1600" dirty="0" smtClean="0">
              <a:solidFill>
                <a:srgbClr val="000000"/>
              </a:solidFill>
              <a:latin typeface="微软雅黑" charset="0"/>
              <a:ea typeface="微软雅黑" charset="0"/>
              <a:cs typeface="微软雅黑" charset="0"/>
            </a:endParaRPr>
          </a:p>
          <a:p>
            <a:pPr eaLnBrk="1" hangingPunct="1"/>
            <a:endParaRPr lang="en-US" altLang="zh-CN" sz="1600" dirty="0" smtClean="0">
              <a:solidFill>
                <a:srgbClr val="000000"/>
              </a:solidFill>
              <a:latin typeface="微软雅黑" charset="0"/>
              <a:ea typeface="微软雅黑" charset="0"/>
              <a:cs typeface="微软雅黑" charset="0"/>
            </a:endParaRPr>
          </a:p>
          <a:p>
            <a:pPr marL="285750" indent="-285750" eaLnBrk="1" hangingPunct="1">
              <a:buFont typeface="Wingdings" charset="2"/>
              <a:buChar char="l"/>
            </a:pPr>
            <a:endParaRPr lang="zh-CN" altLang="en-US" sz="1600" dirty="0">
              <a:solidFill>
                <a:srgbClr val="000000"/>
              </a:solidFill>
              <a:latin typeface="微软雅黑" charset="0"/>
              <a:ea typeface="微软雅黑" charset="0"/>
              <a:cs typeface="微软雅黑" charset="0"/>
            </a:endParaRPr>
          </a:p>
        </p:txBody>
      </p:sp>
      <p:sp>
        <p:nvSpPr>
          <p:cNvPr id="27" name="TextBox 8"/>
          <p:cNvSpPr>
            <a:spLocks noChangeArrowheads="1"/>
          </p:cNvSpPr>
          <p:nvPr/>
        </p:nvSpPr>
        <p:spPr bwMode="auto">
          <a:xfrm>
            <a:off x="3674006" y="2108701"/>
            <a:ext cx="1813029" cy="518160"/>
          </a:xfrm>
          <a:prstGeom prst="roundRect">
            <a:avLst>
              <a:gd name="adj" fmla="val 23685"/>
            </a:avLst>
          </a:prstGeom>
          <a:gradFill rotWithShape="1">
            <a:gsLst>
              <a:gs pos="0">
                <a:srgbClr val="5D417E"/>
              </a:gs>
              <a:gs pos="80000">
                <a:srgbClr val="7B58A6"/>
              </a:gs>
              <a:gs pos="100000">
                <a:srgbClr val="7B57A8"/>
              </a:gs>
            </a:gsLst>
            <a:lin ang="16200000"/>
          </a:gradFill>
          <a:ln w="9525">
            <a:solidFill>
              <a:srgbClr val="7D60A0"/>
            </a:solidFill>
            <a:round/>
            <a:headEnd/>
            <a:tailEnd/>
          </a:ln>
          <a:effectLst>
            <a:outerShdw blurRad="63500" dist="23000" dir="5400000" rotWithShape="0">
              <a:srgbClr val="000000">
                <a:alpha val="34999"/>
              </a:srgbClr>
            </a:outerShdw>
          </a:effectLst>
        </p:spPr>
        <p:txBody>
          <a:bodyPr anchor="ctr"/>
          <a:lstStyle/>
          <a:p>
            <a:pPr algn="ctr">
              <a:spcBef>
                <a:spcPts val="600"/>
              </a:spcBef>
              <a:spcAft>
                <a:spcPts val="0"/>
              </a:spcAft>
              <a:defRPr/>
            </a:pPr>
            <a:r>
              <a:rPr lang="zh-CN" altLang="en-US" dirty="0" smtClean="0">
                <a:solidFill>
                  <a:schemeClr val="bg1"/>
                </a:solidFill>
                <a:latin typeface="微软雅黑" pitchFamily="34" charset="-122"/>
                <a:ea typeface="微软雅黑" pitchFamily="34" charset="-122"/>
              </a:rPr>
              <a:t>机房相关</a:t>
            </a:r>
            <a:endParaRPr lang="en-US" altLang="en-US" dirty="0">
              <a:solidFill>
                <a:schemeClr val="bg1"/>
              </a:solidFill>
              <a:latin typeface="微软雅黑" pitchFamily="34" charset="-122"/>
              <a:ea typeface="微软雅黑" pitchFamily="34" charset="-122"/>
              <a:cs typeface="+mn-cs"/>
            </a:endParaRPr>
          </a:p>
        </p:txBody>
      </p:sp>
      <p:sp>
        <p:nvSpPr>
          <p:cNvPr id="28" name="Rounded Rectangle 56"/>
          <p:cNvSpPr/>
          <p:nvPr/>
        </p:nvSpPr>
        <p:spPr bwMode="auto">
          <a:xfrm>
            <a:off x="6264703" y="2886092"/>
            <a:ext cx="2031288" cy="2854026"/>
          </a:xfrm>
          <a:prstGeom prst="roundRect">
            <a:avLst>
              <a:gd name="adj" fmla="val 0"/>
            </a:avLst>
          </a:prstGeom>
          <a:gradFill>
            <a:gsLst>
              <a:gs pos="12000">
                <a:srgbClr val="FFFFFF">
                  <a:alpha val="0"/>
                </a:srgbClr>
              </a:gs>
              <a:gs pos="72000">
                <a:srgbClr val="FFFFFF">
                  <a:alpha val="55000"/>
                </a:srgbClr>
              </a:gs>
              <a:gs pos="100000">
                <a:srgbClr val="FFFFFF"/>
              </a:gs>
            </a:gsLst>
            <a:lin ang="5400000" scaled="0"/>
          </a:gradFill>
          <a:ln w="15875" cap="flat" cmpd="sng" algn="ctr">
            <a:gradFill>
              <a:gsLst>
                <a:gs pos="0">
                  <a:srgbClr val="BBE0E3">
                    <a:tint val="66000"/>
                    <a:satMod val="160000"/>
                    <a:alpha val="0"/>
                  </a:srgbClr>
                </a:gs>
                <a:gs pos="50000">
                  <a:srgbClr val="BBE0E3">
                    <a:tint val="44500"/>
                    <a:satMod val="160000"/>
                    <a:alpha val="0"/>
                  </a:srgbClr>
                </a:gs>
                <a:gs pos="100000">
                  <a:srgbClr val="FFFFFF"/>
                </a:gs>
              </a:gsLst>
              <a:lin ang="5400000" scaled="0"/>
            </a:gradFill>
            <a:prstDash val="solid"/>
          </a:ln>
          <a:effectLst>
            <a:outerShdw blurRad="292100" dist="63500" dir="5760000" sx="105000" sy="105000" algn="tl" rotWithShape="0">
              <a:prstClr val="black">
                <a:alpha val="41000"/>
              </a:prstClr>
            </a:outerShdw>
          </a:effectLst>
        </p:spPr>
        <p:txBody>
          <a:bodyPr lIns="182880" tIns="640080" rIns="365760"/>
          <a:lstStyle/>
          <a:p>
            <a:pPr defTabSz="914099" fontAlgn="auto">
              <a:spcBef>
                <a:spcPts val="0"/>
              </a:spcBef>
              <a:spcAft>
                <a:spcPts val="0"/>
              </a:spcAft>
              <a:defRPr/>
            </a:pPr>
            <a:endParaRPr lang="en-US" b="1" kern="0" dirty="0">
              <a:solidFill>
                <a:srgbClr val="FFFFFF"/>
              </a:solidFill>
              <a:latin typeface="微软雅黑" pitchFamily="34" charset="-122"/>
              <a:ea typeface="微软雅黑" pitchFamily="34" charset="-122"/>
              <a:cs typeface="Segoe UI" pitchFamily="34" charset="0"/>
            </a:endParaRPr>
          </a:p>
        </p:txBody>
      </p:sp>
      <p:sp>
        <p:nvSpPr>
          <p:cNvPr id="29" name="TextBox 4"/>
          <p:cNvSpPr txBox="1">
            <a:spLocks noChangeArrowheads="1"/>
          </p:cNvSpPr>
          <p:nvPr/>
        </p:nvSpPr>
        <p:spPr bwMode="auto">
          <a:xfrm>
            <a:off x="6294995" y="3057391"/>
            <a:ext cx="2001914"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crontab</a:t>
            </a:r>
            <a:endParaRPr lang="en-US" altLang="zh-CN" sz="1600" dirty="0">
              <a:solidFill>
                <a:srgbClr val="000000"/>
              </a:solidFill>
              <a:latin typeface="微软雅黑" charset="0"/>
              <a:ea typeface="微软雅黑" charset="0"/>
              <a:cs typeface="微软雅黑" charset="0"/>
            </a:endParaRPr>
          </a:p>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rsync</a:t>
            </a:r>
            <a:endParaRPr lang="en-US" altLang="zh-CN" sz="1600" dirty="0">
              <a:solidFill>
                <a:srgbClr val="000000"/>
              </a:solidFill>
              <a:latin typeface="微软雅黑" charset="0"/>
              <a:ea typeface="微软雅黑" charset="0"/>
              <a:cs typeface="微软雅黑" charset="0"/>
            </a:endParaRPr>
          </a:p>
          <a:p>
            <a:pPr marL="285750" indent="-285750" eaLnBrk="1" hangingPunct="1">
              <a:buFont typeface="Wingdings" charset="2"/>
              <a:buChar char="l"/>
            </a:pPr>
            <a:r>
              <a:rPr lang="en-US" altLang="zh-CN" sz="1600" dirty="0" smtClean="0">
                <a:solidFill>
                  <a:srgbClr val="000000"/>
                </a:solidFill>
                <a:latin typeface="微软雅黑" charset="0"/>
                <a:ea typeface="微软雅黑" charset="0"/>
                <a:cs typeface="微软雅黑" charset="0"/>
              </a:rPr>
              <a:t>scribe</a:t>
            </a:r>
          </a:p>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service_confs</a:t>
            </a:r>
            <a:endParaRPr lang="en-US" altLang="zh-CN" sz="1600" dirty="0" smtClean="0">
              <a:solidFill>
                <a:srgbClr val="000000"/>
              </a:solidFill>
              <a:latin typeface="微软雅黑" charset="0"/>
              <a:ea typeface="微软雅黑" charset="0"/>
              <a:cs typeface="微软雅黑" charset="0"/>
            </a:endParaRPr>
          </a:p>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name_pool</a:t>
            </a:r>
            <a:endParaRPr lang="en-US" altLang="zh-CN" sz="1600" dirty="0" smtClean="0">
              <a:solidFill>
                <a:srgbClr val="000000"/>
              </a:solidFill>
              <a:latin typeface="微软雅黑" charset="0"/>
              <a:ea typeface="微软雅黑" charset="0"/>
              <a:cs typeface="微软雅黑" charset="0"/>
            </a:endParaRPr>
          </a:p>
          <a:p>
            <a:pPr marL="285750" indent="-285750" eaLnBrk="1" hangingPunct="1">
              <a:buFont typeface="Wingdings" charset="2"/>
              <a:buChar char="l"/>
            </a:pPr>
            <a:r>
              <a:rPr lang="en-US" altLang="zh-CN" sz="1600" dirty="0" err="1" smtClean="0">
                <a:solidFill>
                  <a:srgbClr val="000000"/>
                </a:solidFill>
                <a:latin typeface="微软雅黑" charset="0"/>
                <a:ea typeface="微软雅黑" charset="0"/>
                <a:cs typeface="微软雅黑" charset="0"/>
              </a:rPr>
              <a:t>logtailer</a:t>
            </a:r>
            <a:endParaRPr lang="en-US" altLang="zh-CN" sz="1600" dirty="0">
              <a:solidFill>
                <a:srgbClr val="000000"/>
              </a:solidFill>
              <a:latin typeface="微软雅黑" charset="0"/>
              <a:ea typeface="微软雅黑" charset="0"/>
              <a:cs typeface="微软雅黑" charset="0"/>
            </a:endParaRPr>
          </a:p>
          <a:p>
            <a:pPr eaLnBrk="1" hangingPunct="1"/>
            <a:endParaRPr lang="zh-CN" altLang="en-US" sz="1600" dirty="0">
              <a:latin typeface="微软雅黑" charset="0"/>
              <a:ea typeface="微软雅黑" charset="0"/>
              <a:cs typeface="微软雅黑" charset="0"/>
            </a:endParaRPr>
          </a:p>
        </p:txBody>
      </p:sp>
      <p:sp>
        <p:nvSpPr>
          <p:cNvPr id="30" name="TextBox 11"/>
          <p:cNvSpPr>
            <a:spLocks noChangeArrowheads="1"/>
          </p:cNvSpPr>
          <p:nvPr/>
        </p:nvSpPr>
        <p:spPr bwMode="auto">
          <a:xfrm>
            <a:off x="6339418" y="2108701"/>
            <a:ext cx="1813028" cy="518160"/>
          </a:xfrm>
          <a:prstGeom prst="roundRect">
            <a:avLst>
              <a:gd name="adj" fmla="val 23685"/>
            </a:avLst>
          </a:prstGeom>
          <a:gradFill rotWithShape="1">
            <a:gsLst>
              <a:gs pos="0">
                <a:srgbClr val="9B2D2A"/>
              </a:gs>
              <a:gs pos="80000">
                <a:srgbClr val="CB3D3A"/>
              </a:gs>
              <a:gs pos="100000">
                <a:srgbClr val="CE3B37"/>
              </a:gs>
            </a:gsLst>
            <a:lin ang="16200000"/>
          </a:gradFill>
          <a:ln w="9525">
            <a:solidFill>
              <a:srgbClr val="BE4B48"/>
            </a:solidFill>
            <a:round/>
            <a:headEnd/>
            <a:tailEnd/>
          </a:ln>
          <a:effectLst>
            <a:outerShdw blurRad="63500" dist="23000" dir="5400000" rotWithShape="0">
              <a:srgbClr val="000000">
                <a:alpha val="34999"/>
              </a:srgbClr>
            </a:outerShdw>
          </a:effectLst>
        </p:spPr>
        <p:txBody>
          <a:bodyPr anchor="ctr"/>
          <a:lstStyle/>
          <a:p>
            <a:pPr algn="ctr">
              <a:spcBef>
                <a:spcPts val="600"/>
              </a:spcBef>
              <a:spcAft>
                <a:spcPts val="0"/>
              </a:spcAft>
              <a:defRPr/>
            </a:pPr>
            <a:r>
              <a:rPr lang="zh-CN" altLang="en-US" dirty="0" smtClean="0">
                <a:solidFill>
                  <a:schemeClr val="bg1"/>
                </a:solidFill>
                <a:latin typeface="微软雅黑" pitchFamily="34" charset="-122"/>
                <a:ea typeface="微软雅黑" pitchFamily="34" charset="-122"/>
              </a:rPr>
              <a:t>业务相关</a:t>
            </a:r>
            <a:endParaRPr lang="en-US" altLang="en-US" dirty="0">
              <a:solidFill>
                <a:schemeClr val="bg1"/>
              </a:solidFill>
              <a:latin typeface="微软雅黑" pitchFamily="34" charset="-122"/>
              <a:ea typeface="微软雅黑" pitchFamily="34" charset="-122"/>
              <a:cs typeface="+mn-cs"/>
            </a:endParaRPr>
          </a:p>
        </p:txBody>
      </p:sp>
    </p:spTree>
    <p:extLst>
      <p:ext uri="{BB962C8B-B14F-4D97-AF65-F5344CB8AC3E}">
        <p14:creationId xmlns:p14="http://schemas.microsoft.com/office/powerpoint/2010/main" val="2394628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4.2 </a:t>
            </a:r>
            <a:r>
              <a:rPr lang="zh-CN" altLang="en-US" sz="4400" dirty="0" smtClean="0">
                <a:latin typeface="微软雅黑" charset="0"/>
                <a:ea typeface="微软雅黑" charset="0"/>
                <a:cs typeface="微软雅黑" charset="0"/>
              </a:rPr>
              <a:t>基于</a:t>
            </a:r>
            <a:r>
              <a:rPr lang="en-US" altLang="zh-CN" sz="4400" dirty="0" smtClean="0">
                <a:latin typeface="微软雅黑" charset="0"/>
                <a:ea typeface="微软雅黑" charset="0"/>
                <a:cs typeface="微软雅黑" charset="0"/>
              </a:rPr>
              <a:t>Puppet</a:t>
            </a:r>
            <a:r>
              <a:rPr lang="zh-CN" altLang="en-US" sz="4400" dirty="0" smtClean="0">
                <a:latin typeface="微软雅黑" charset="0"/>
                <a:ea typeface="微软雅黑" charset="0"/>
                <a:cs typeface="微软雅黑" charset="0"/>
              </a:rPr>
              <a:t>的实践</a:t>
            </a:r>
            <a:endParaRPr lang="zh-CN" altLang="en-US" sz="4400" dirty="0">
              <a:latin typeface="微软雅黑" charset="0"/>
              <a:ea typeface="微软雅黑" charset="0"/>
              <a:cs typeface="微软雅黑" charset="0"/>
            </a:endParaRPr>
          </a:p>
        </p:txBody>
      </p:sp>
      <p:sp>
        <p:nvSpPr>
          <p:cNvPr id="2" name="矩形 1"/>
          <p:cNvSpPr/>
          <p:nvPr/>
        </p:nvSpPr>
        <p:spPr>
          <a:xfrm>
            <a:off x="922313" y="2173908"/>
            <a:ext cx="4596700" cy="3908762"/>
          </a:xfrm>
          <a:prstGeom prst="rect">
            <a:avLst/>
          </a:prstGeom>
        </p:spPr>
        <p:txBody>
          <a:bodyPr wrap="square">
            <a:spAutoFit/>
          </a:bodyPr>
          <a:lstStyle/>
          <a:p>
            <a:r>
              <a:rPr lang="en-US" altLang="zh-CN" sz="1000" dirty="0">
                <a:latin typeface="微软雅黑"/>
                <a:ea typeface="微软雅黑"/>
                <a:cs typeface="微软雅黑"/>
              </a:rPr>
              <a:t>--install</a:t>
            </a:r>
            <a:endParaRPr lang="zh-CN" altLang="zh-CN" sz="1000" dirty="0">
              <a:latin typeface="微软雅黑"/>
              <a:ea typeface="微软雅黑"/>
              <a:cs typeface="微软雅黑"/>
            </a:endParaRPr>
          </a:p>
          <a:p>
            <a:r>
              <a:rPr lang="en-US" altLang="zh-CN" sz="1000" dirty="0">
                <a:latin typeface="微软雅黑"/>
                <a:ea typeface="微软雅黑"/>
                <a:cs typeface="微软雅黑"/>
              </a:rPr>
              <a:t>       |--</a:t>
            </a:r>
            <a:r>
              <a:rPr lang="en-US" altLang="zh-CN" sz="1000" dirty="0" err="1">
                <a:latin typeface="微软雅黑"/>
                <a:ea typeface="微软雅黑"/>
                <a:cs typeface="微软雅黑"/>
              </a:rPr>
              <a:t>puppet.conf</a:t>
            </a:r>
            <a:r>
              <a:rPr lang="zh-CN" altLang="zh-CN" sz="1000" dirty="0">
                <a:latin typeface="微软雅黑"/>
                <a:ea typeface="微软雅黑"/>
                <a:cs typeface="微软雅黑"/>
              </a:rPr>
              <a:t>：</a:t>
            </a:r>
            <a:r>
              <a:rPr lang="en-US" altLang="zh-CN" sz="1000" dirty="0">
                <a:latin typeface="微软雅黑"/>
                <a:ea typeface="微软雅黑"/>
                <a:cs typeface="微软雅黑"/>
              </a:rPr>
              <a:t>  </a:t>
            </a:r>
            <a:r>
              <a:rPr lang="zh-CN" altLang="zh-CN" sz="1000" dirty="0">
                <a:latin typeface="微软雅黑"/>
                <a:ea typeface="微软雅黑"/>
                <a:cs typeface="微软雅黑"/>
              </a:rPr>
              <a:t>配置文件</a:t>
            </a:r>
          </a:p>
          <a:p>
            <a:r>
              <a:rPr lang="en-US" altLang="zh-CN" sz="1000" dirty="0">
                <a:latin typeface="微软雅黑"/>
                <a:ea typeface="微软雅黑"/>
                <a:cs typeface="微软雅黑"/>
              </a:rPr>
              <a:t>       |--</a:t>
            </a:r>
            <a:r>
              <a:rPr lang="en-US" altLang="zh-CN" sz="1000" dirty="0" err="1">
                <a:latin typeface="微软雅黑"/>
                <a:ea typeface="微软雅黑"/>
                <a:cs typeface="微软雅黑"/>
              </a:rPr>
              <a:t>fileserver.conf</a:t>
            </a:r>
            <a:r>
              <a:rPr lang="zh-CN" altLang="zh-CN" sz="1000" dirty="0">
                <a:latin typeface="微软雅黑"/>
                <a:ea typeface="微软雅黑"/>
                <a:cs typeface="微软雅黑"/>
              </a:rPr>
              <a:t>：</a:t>
            </a:r>
            <a:r>
              <a:rPr lang="en-US" altLang="zh-CN" sz="1000" dirty="0">
                <a:latin typeface="微软雅黑"/>
                <a:ea typeface="微软雅黑"/>
                <a:cs typeface="微软雅黑"/>
              </a:rPr>
              <a:t>  file server</a:t>
            </a:r>
            <a:r>
              <a:rPr lang="zh-CN" altLang="zh-CN" sz="1000" dirty="0">
                <a:latin typeface="微软雅黑"/>
                <a:ea typeface="微软雅黑"/>
                <a:cs typeface="微软雅黑"/>
              </a:rPr>
              <a:t>的配置文件</a:t>
            </a:r>
          </a:p>
          <a:p>
            <a:r>
              <a:rPr lang="en-US" altLang="zh-CN" sz="1000" dirty="0">
                <a:latin typeface="微软雅黑"/>
                <a:ea typeface="微软雅黑"/>
                <a:cs typeface="微软雅黑"/>
              </a:rPr>
              <a:t>       |--</a:t>
            </a:r>
            <a:r>
              <a:rPr lang="en-US" altLang="zh-CN" sz="1000" dirty="0" err="1">
                <a:latin typeface="微软雅黑"/>
                <a:ea typeface="微软雅黑"/>
                <a:cs typeface="微软雅黑"/>
              </a:rPr>
              <a:t>auth.conf</a:t>
            </a:r>
            <a:r>
              <a:rPr lang="zh-CN" altLang="zh-CN" sz="1000" dirty="0">
                <a:latin typeface="微软雅黑"/>
                <a:ea typeface="微软雅黑"/>
                <a:cs typeface="微软雅黑"/>
              </a:rPr>
              <a:t>：</a:t>
            </a:r>
            <a:r>
              <a:rPr lang="en-US" altLang="zh-CN" sz="1000" dirty="0">
                <a:latin typeface="微软雅黑"/>
                <a:ea typeface="微软雅黑"/>
                <a:cs typeface="微软雅黑"/>
              </a:rPr>
              <a:t>  </a:t>
            </a:r>
            <a:r>
              <a:rPr lang="zh-CN" altLang="zh-CN" sz="1000" dirty="0">
                <a:latin typeface="微软雅黑"/>
                <a:ea typeface="微软雅黑"/>
                <a:cs typeface="微软雅黑"/>
              </a:rPr>
              <a:t>权限的配置文件</a:t>
            </a:r>
          </a:p>
          <a:p>
            <a:r>
              <a:rPr lang="en-US" altLang="zh-CN" sz="1000" dirty="0">
                <a:latin typeface="微软雅黑"/>
                <a:ea typeface="微软雅黑"/>
                <a:cs typeface="微软雅黑"/>
              </a:rPr>
              <a:t>       |--files</a:t>
            </a:r>
            <a:r>
              <a:rPr lang="zh-CN" altLang="zh-CN" sz="1000" dirty="0">
                <a:latin typeface="微软雅黑"/>
                <a:ea typeface="微软雅黑"/>
                <a:cs typeface="微软雅黑"/>
              </a:rPr>
              <a:t>：</a:t>
            </a:r>
            <a:r>
              <a:rPr lang="en-US" altLang="zh-CN" sz="1000" dirty="0">
                <a:latin typeface="微软雅黑"/>
                <a:ea typeface="微软雅黑"/>
                <a:cs typeface="微软雅黑"/>
              </a:rPr>
              <a:t>   </a:t>
            </a:r>
            <a:r>
              <a:rPr lang="en-US" altLang="zh-CN" sz="1000" dirty="0" smtClean="0">
                <a:latin typeface="微软雅黑"/>
                <a:ea typeface="微软雅黑"/>
                <a:cs typeface="微软雅黑"/>
              </a:rPr>
              <a:t>puppet</a:t>
            </a:r>
            <a:r>
              <a:rPr lang="zh-CN" altLang="zh-CN" sz="1000" dirty="0">
                <a:latin typeface="微软雅黑"/>
                <a:ea typeface="微软雅黑"/>
                <a:cs typeface="微软雅黑"/>
              </a:rPr>
              <a:t>的文件</a:t>
            </a:r>
            <a:r>
              <a:rPr lang="zh-CN" altLang="zh-CN" sz="1000" dirty="0" smtClean="0">
                <a:latin typeface="微软雅黑"/>
                <a:ea typeface="微软雅黑"/>
                <a:cs typeface="微软雅黑"/>
              </a:rPr>
              <a:t>目录</a:t>
            </a:r>
          </a:p>
          <a:p>
            <a:r>
              <a:rPr lang="en-US" altLang="zh-CN" sz="1000" dirty="0" smtClean="0">
                <a:latin typeface="微软雅黑"/>
                <a:ea typeface="微软雅黑"/>
                <a:cs typeface="微软雅黑"/>
              </a:rPr>
              <a:t>       |      |--module1</a:t>
            </a:r>
            <a:endParaRPr lang="zh-CN" altLang="zh-CN" sz="1000" dirty="0" smtClean="0">
              <a:latin typeface="微软雅黑"/>
              <a:ea typeface="微软雅黑"/>
              <a:cs typeface="微软雅黑"/>
            </a:endParaRPr>
          </a:p>
          <a:p>
            <a:r>
              <a:rPr lang="en-US" altLang="zh-CN" sz="1000" dirty="0" smtClean="0">
                <a:latin typeface="微软雅黑"/>
                <a:ea typeface="微软雅黑"/>
                <a:cs typeface="微软雅黑"/>
              </a:rPr>
              <a:t>       </a:t>
            </a:r>
            <a:r>
              <a:rPr lang="en-US" altLang="zh-CN" sz="1000" dirty="0">
                <a:latin typeface="微软雅黑"/>
                <a:ea typeface="微软雅黑"/>
                <a:cs typeface="微软雅黑"/>
              </a:rPr>
              <a:t>|      |     |--</a:t>
            </a:r>
            <a:r>
              <a:rPr lang="zh-CN" altLang="zh-CN" sz="1000" dirty="0">
                <a:latin typeface="微软雅黑"/>
                <a:ea typeface="微软雅黑"/>
                <a:cs typeface="微软雅黑"/>
              </a:rPr>
              <a:t>池子</a:t>
            </a:r>
            <a:r>
              <a:rPr lang="en-US" altLang="zh-CN" sz="1000" dirty="0">
                <a:latin typeface="微软雅黑"/>
                <a:ea typeface="微软雅黑"/>
                <a:cs typeface="微软雅黑"/>
              </a:rPr>
              <a:t>1</a:t>
            </a:r>
            <a:endParaRPr lang="zh-CN" altLang="zh-CN" sz="1000" dirty="0">
              <a:latin typeface="微软雅黑"/>
              <a:ea typeface="微软雅黑"/>
              <a:cs typeface="微软雅黑"/>
            </a:endParaRPr>
          </a:p>
          <a:p>
            <a:r>
              <a:rPr lang="en-US" altLang="zh-CN" sz="1000" dirty="0">
                <a:latin typeface="微软雅黑"/>
                <a:ea typeface="微软雅黑"/>
                <a:cs typeface="微软雅黑"/>
              </a:rPr>
              <a:t>       |      |     |    |--</a:t>
            </a:r>
            <a:r>
              <a:rPr lang="zh-CN" altLang="zh-CN" sz="1000" dirty="0">
                <a:latin typeface="微软雅黑"/>
                <a:ea typeface="微软雅黑"/>
                <a:cs typeface="微软雅黑"/>
              </a:rPr>
              <a:t>各个资源文件的各个版本</a:t>
            </a: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     |--</a:t>
            </a:r>
            <a:r>
              <a:rPr lang="zh-CN" altLang="zh-CN" sz="1000" dirty="0">
                <a:latin typeface="微软雅黑"/>
                <a:ea typeface="微软雅黑"/>
                <a:cs typeface="微软雅黑"/>
              </a:rPr>
              <a:t>池子</a:t>
            </a:r>
            <a:r>
              <a:rPr lang="en-US" altLang="zh-CN" sz="1000" dirty="0" smtClean="0">
                <a:latin typeface="微软雅黑"/>
                <a:ea typeface="微软雅黑"/>
                <a:cs typeface="微软雅黑"/>
              </a:rPr>
              <a:t>2</a:t>
            </a: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      |--module2</a:t>
            </a:r>
            <a:endParaRPr lang="zh-CN" altLang="zh-CN" sz="1000" dirty="0">
              <a:latin typeface="微软雅黑"/>
              <a:ea typeface="微软雅黑"/>
              <a:cs typeface="微软雅黑"/>
            </a:endParaRPr>
          </a:p>
          <a:p>
            <a:r>
              <a:rPr lang="en-US" altLang="zh-CN" sz="1000" dirty="0">
                <a:latin typeface="微软雅黑"/>
                <a:ea typeface="微软雅黑"/>
                <a:cs typeface="微软雅黑"/>
              </a:rPr>
              <a:t>       |--manifests</a:t>
            </a:r>
            <a:r>
              <a:rPr lang="zh-CN" altLang="zh-CN" sz="1000" dirty="0">
                <a:latin typeface="微软雅黑"/>
                <a:ea typeface="微软雅黑"/>
                <a:cs typeface="微软雅黑"/>
              </a:rPr>
              <a:t>：</a:t>
            </a:r>
            <a:r>
              <a:rPr lang="en-US" altLang="zh-CN" sz="1000" dirty="0">
                <a:latin typeface="微软雅黑"/>
                <a:ea typeface="微软雅黑"/>
                <a:cs typeface="微软雅黑"/>
              </a:rPr>
              <a:t>  </a:t>
            </a:r>
            <a:r>
              <a:rPr lang="zh-CN" altLang="zh-CN" sz="1000" dirty="0">
                <a:latin typeface="微软雅黑"/>
                <a:ea typeface="微软雅黑"/>
                <a:cs typeface="微软雅黑"/>
              </a:rPr>
              <a:t>节点定义目录</a:t>
            </a:r>
          </a:p>
          <a:p>
            <a:r>
              <a:rPr lang="en-US" altLang="zh-CN" sz="1000" dirty="0">
                <a:latin typeface="微软雅黑"/>
                <a:ea typeface="微软雅黑"/>
                <a:cs typeface="微软雅黑"/>
              </a:rPr>
              <a:t>       |    |-</a:t>
            </a:r>
            <a:r>
              <a:rPr lang="en-US" altLang="zh-CN" sz="1000" dirty="0" smtClean="0">
                <a:latin typeface="微软雅黑"/>
                <a:ea typeface="微软雅黑"/>
                <a:cs typeface="微软雅黑"/>
              </a:rPr>
              <a:t>-variable    </a:t>
            </a:r>
            <a:r>
              <a:rPr lang="zh-CN" altLang="en-US" sz="1000" dirty="0" smtClean="0">
                <a:latin typeface="微软雅黑"/>
                <a:ea typeface="微软雅黑"/>
                <a:cs typeface="微软雅黑"/>
              </a:rPr>
              <a:t>池子的变量</a:t>
            </a:r>
            <a:r>
              <a:rPr lang="zh-CN" altLang="zh-CN" sz="1000" dirty="0" smtClean="0">
                <a:latin typeface="微软雅黑"/>
                <a:ea typeface="微软雅黑"/>
                <a:cs typeface="微软雅黑"/>
              </a:rPr>
              <a:t>目录</a:t>
            </a:r>
            <a:endParaRPr lang="zh-CN" altLang="zh-CN" sz="1000" dirty="0">
              <a:latin typeface="微软雅黑"/>
              <a:ea typeface="微软雅黑"/>
              <a:cs typeface="微软雅黑"/>
            </a:endParaRPr>
          </a:p>
          <a:p>
            <a:r>
              <a:rPr lang="en-US" altLang="zh-CN" sz="1000" dirty="0">
                <a:latin typeface="微软雅黑"/>
                <a:ea typeface="微软雅黑"/>
                <a:cs typeface="微软雅黑"/>
              </a:rPr>
              <a:t>       |    |    |--</a:t>
            </a:r>
            <a:r>
              <a:rPr lang="zh-CN" altLang="zh-CN" sz="1000" dirty="0">
                <a:latin typeface="微软雅黑"/>
                <a:ea typeface="微软雅黑"/>
                <a:cs typeface="微软雅黑"/>
              </a:rPr>
              <a:t>池子</a:t>
            </a:r>
            <a:r>
              <a:rPr lang="en-US" altLang="zh-CN" sz="1000" dirty="0" smtClean="0">
                <a:latin typeface="微软雅黑"/>
                <a:ea typeface="微软雅黑"/>
                <a:cs typeface="微软雅黑"/>
              </a:rPr>
              <a:t>1</a:t>
            </a:r>
            <a:r>
              <a:rPr lang="en-US" altLang="zh-CN" sz="1000" dirty="0">
                <a:latin typeface="微软雅黑"/>
                <a:ea typeface="微软雅黑"/>
                <a:cs typeface="微软雅黑"/>
              </a:rPr>
              <a:t>~n</a:t>
            </a:r>
            <a:endParaRPr lang="zh-CN" altLang="zh-CN" sz="1000" dirty="0">
              <a:latin typeface="微软雅黑"/>
              <a:ea typeface="微软雅黑"/>
              <a:cs typeface="微软雅黑"/>
            </a:endParaRPr>
          </a:p>
          <a:p>
            <a:r>
              <a:rPr lang="en-US" altLang="zh-CN" sz="1000" dirty="0">
                <a:latin typeface="微软雅黑"/>
                <a:ea typeface="微软雅黑"/>
                <a:cs typeface="微软雅黑"/>
              </a:rPr>
              <a:t>       |    |    |     |--</a:t>
            </a:r>
            <a:r>
              <a:rPr lang="en-US" altLang="zh-CN" sz="1000" dirty="0" err="1">
                <a:latin typeface="微软雅黑"/>
                <a:ea typeface="微软雅黑"/>
                <a:cs typeface="微软雅黑"/>
              </a:rPr>
              <a:t>pool_env</a:t>
            </a:r>
            <a:r>
              <a:rPr lang="en-US" altLang="zh-CN" sz="1000" dirty="0">
                <a:latin typeface="微软雅黑"/>
                <a:ea typeface="微软雅黑"/>
                <a:cs typeface="微软雅黑"/>
              </a:rPr>
              <a:t>  </a:t>
            </a:r>
            <a:r>
              <a:rPr lang="zh-CN" altLang="zh-CN" sz="1000" dirty="0">
                <a:latin typeface="微软雅黑"/>
                <a:ea typeface="微软雅黑"/>
                <a:cs typeface="微软雅黑"/>
              </a:rPr>
              <a:t>池子参数目录</a:t>
            </a:r>
          </a:p>
          <a:p>
            <a:r>
              <a:rPr lang="en-US" altLang="zh-CN" sz="1000" dirty="0">
                <a:latin typeface="微软雅黑"/>
                <a:ea typeface="微软雅黑"/>
                <a:cs typeface="微软雅黑"/>
              </a:rPr>
              <a:t>       |    |    |         |--</a:t>
            </a:r>
            <a:r>
              <a:rPr lang="zh-CN" altLang="zh-CN" sz="1000" dirty="0">
                <a:latin typeface="微软雅黑"/>
                <a:ea typeface="微软雅黑"/>
                <a:cs typeface="微软雅黑"/>
              </a:rPr>
              <a:t>池子的参数文件，存在多个版本。</a:t>
            </a: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    |     |--</a:t>
            </a:r>
            <a:r>
              <a:rPr lang="en-US" altLang="zh-CN" sz="1000" dirty="0" err="1">
                <a:latin typeface="微软雅黑"/>
                <a:ea typeface="微软雅黑"/>
                <a:cs typeface="微软雅黑"/>
              </a:rPr>
              <a:t>pool_module_env</a:t>
            </a:r>
            <a:endParaRPr lang="zh-CN" altLang="zh-CN" sz="1000" dirty="0">
              <a:latin typeface="微软雅黑"/>
              <a:ea typeface="微软雅黑"/>
              <a:cs typeface="微软雅黑"/>
            </a:endParaRP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    |           |--</a:t>
            </a:r>
            <a:r>
              <a:rPr lang="zh-CN" altLang="zh-CN" sz="1000" dirty="0">
                <a:latin typeface="微软雅黑"/>
                <a:ea typeface="微软雅黑"/>
                <a:cs typeface="微软雅黑"/>
              </a:rPr>
              <a:t>池子加载的各个</a:t>
            </a:r>
            <a:r>
              <a:rPr lang="en-US" altLang="zh-CN" sz="1000" dirty="0" err="1">
                <a:latin typeface="微软雅黑"/>
                <a:ea typeface="微软雅黑"/>
                <a:cs typeface="微软雅黑"/>
              </a:rPr>
              <a:t>modlue</a:t>
            </a:r>
            <a:r>
              <a:rPr lang="zh-CN" altLang="zh-CN" sz="1000" dirty="0">
                <a:latin typeface="微软雅黑"/>
                <a:ea typeface="微软雅黑"/>
                <a:cs typeface="微软雅黑"/>
              </a:rPr>
              <a:t>的参数文件，存在多个版本。</a:t>
            </a: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a:t>
            </a:r>
            <a:r>
              <a:rPr lang="en-US" altLang="zh-CN" sz="1000" dirty="0" smtClean="0">
                <a:latin typeface="微软雅黑"/>
                <a:ea typeface="微软雅黑"/>
                <a:cs typeface="微软雅黑"/>
              </a:rPr>
              <a:t>nodes </a:t>
            </a:r>
            <a:r>
              <a:rPr lang="zh-CN" altLang="zh-CN" sz="1000" dirty="0">
                <a:latin typeface="微软雅黑"/>
                <a:ea typeface="微软雅黑"/>
                <a:cs typeface="微软雅黑"/>
              </a:rPr>
              <a:t>节点目录</a:t>
            </a:r>
            <a:r>
              <a:rPr lang="en-US" altLang="zh-CN" sz="1000" dirty="0">
                <a:latin typeface="微软雅黑"/>
                <a:ea typeface="微软雅黑"/>
                <a:cs typeface="微软雅黑"/>
              </a:rPr>
              <a:t> </a:t>
            </a:r>
            <a:endParaRPr lang="zh-CN" altLang="zh-CN" sz="1000" dirty="0">
              <a:latin typeface="微软雅黑"/>
              <a:ea typeface="微软雅黑"/>
              <a:cs typeface="微软雅黑"/>
            </a:endParaRPr>
          </a:p>
          <a:p>
            <a:r>
              <a:rPr lang="en-US" altLang="zh-CN" sz="1000" dirty="0">
                <a:latin typeface="微软雅黑"/>
                <a:ea typeface="微软雅黑"/>
                <a:cs typeface="微软雅黑"/>
              </a:rPr>
              <a:t>       |    |    |--</a:t>
            </a:r>
            <a:r>
              <a:rPr lang="zh-CN" altLang="zh-CN" sz="1000" dirty="0">
                <a:latin typeface="微软雅黑"/>
                <a:ea typeface="微软雅黑"/>
                <a:cs typeface="微软雅黑"/>
              </a:rPr>
              <a:t>池子</a:t>
            </a:r>
            <a:r>
              <a:rPr lang="en-US" altLang="zh-CN" sz="1000" dirty="0" smtClean="0">
                <a:latin typeface="微软雅黑"/>
                <a:ea typeface="微软雅黑"/>
                <a:cs typeface="微软雅黑"/>
              </a:rPr>
              <a:t>1~n</a:t>
            </a:r>
            <a:endParaRPr lang="zh-CN" altLang="zh-CN" sz="1000" dirty="0">
              <a:latin typeface="微软雅黑"/>
              <a:ea typeface="微软雅黑"/>
              <a:cs typeface="微软雅黑"/>
            </a:endParaRP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    </a:t>
            </a:r>
            <a:r>
              <a:rPr lang="en-US" altLang="zh-CN" sz="1000" dirty="0">
                <a:latin typeface="微软雅黑"/>
                <a:ea typeface="微软雅黑"/>
                <a:cs typeface="微软雅黑"/>
              </a:rPr>
              <a:t>|    |     |--</a:t>
            </a:r>
            <a:r>
              <a:rPr lang="zh-CN" altLang="zh-CN" sz="1000" dirty="0">
                <a:latin typeface="微软雅黑"/>
                <a:ea typeface="微软雅黑"/>
                <a:cs typeface="微软雅黑"/>
              </a:rPr>
              <a:t>池子下的服务器</a:t>
            </a:r>
          </a:p>
          <a:p>
            <a:r>
              <a:rPr lang="zh-CN" altLang="en-US" sz="1000" dirty="0" smtClean="0">
                <a:latin typeface="微软雅黑"/>
                <a:ea typeface="微软雅黑"/>
                <a:cs typeface="微软雅黑"/>
              </a:rPr>
              <a:t>       </a:t>
            </a:r>
            <a:r>
              <a:rPr lang="en-US" altLang="zh-CN" sz="1000" dirty="0" smtClean="0">
                <a:latin typeface="微软雅黑"/>
                <a:ea typeface="微软雅黑"/>
                <a:cs typeface="微软雅黑"/>
              </a:rPr>
              <a:t>|--modules</a:t>
            </a:r>
            <a:r>
              <a:rPr lang="zh-CN" altLang="zh-CN" sz="1000" dirty="0" smtClean="0">
                <a:latin typeface="微软雅黑"/>
                <a:ea typeface="微软雅黑"/>
                <a:cs typeface="微软雅黑"/>
              </a:rPr>
              <a:t>：</a:t>
            </a:r>
            <a:r>
              <a:rPr lang="en-US" altLang="zh-CN" sz="1000" dirty="0" smtClean="0">
                <a:latin typeface="微软雅黑"/>
                <a:ea typeface="微软雅黑"/>
                <a:cs typeface="微软雅黑"/>
              </a:rPr>
              <a:t>     </a:t>
            </a:r>
            <a:r>
              <a:rPr lang="zh-CN" altLang="zh-CN" sz="1000" dirty="0" smtClean="0">
                <a:latin typeface="微软雅黑"/>
                <a:ea typeface="微软雅黑"/>
                <a:cs typeface="微软雅黑"/>
              </a:rPr>
              <a:t>模块定义目录</a:t>
            </a:r>
          </a:p>
          <a:p>
            <a:r>
              <a:rPr lang="en-US" altLang="zh-CN" sz="1000" dirty="0" smtClean="0">
                <a:latin typeface="微软雅黑"/>
                <a:ea typeface="微软雅黑"/>
                <a:cs typeface="微软雅黑"/>
              </a:rPr>
              <a:t>       </a:t>
            </a:r>
            <a:r>
              <a:rPr lang="en-US" altLang="zh-CN" sz="1000" dirty="0">
                <a:latin typeface="微软雅黑"/>
                <a:ea typeface="微软雅黑"/>
                <a:cs typeface="微软雅黑"/>
              </a:rPr>
              <a:t>|   |--module</a:t>
            </a:r>
            <a:r>
              <a:rPr lang="zh-CN" altLang="zh-CN" sz="1000" dirty="0">
                <a:latin typeface="微软雅黑"/>
                <a:ea typeface="微软雅黑"/>
                <a:cs typeface="微软雅黑"/>
              </a:rPr>
              <a:t>的参数化</a:t>
            </a:r>
            <a:r>
              <a:rPr lang="en-US" altLang="zh-CN" sz="1000" dirty="0">
                <a:latin typeface="微软雅黑"/>
                <a:ea typeface="微软雅黑"/>
                <a:cs typeface="微软雅黑"/>
              </a:rPr>
              <a:t>class</a:t>
            </a:r>
            <a:r>
              <a:rPr lang="zh-CN" altLang="zh-CN" sz="1000" dirty="0">
                <a:latin typeface="微软雅黑"/>
                <a:ea typeface="微软雅黑"/>
                <a:cs typeface="微软雅黑"/>
              </a:rPr>
              <a:t>，一个</a:t>
            </a:r>
            <a:r>
              <a:rPr lang="en-US" altLang="zh-CN" sz="1000" dirty="0">
                <a:latin typeface="微软雅黑"/>
                <a:ea typeface="微软雅黑"/>
                <a:cs typeface="微软雅黑"/>
              </a:rPr>
              <a:t>module</a:t>
            </a:r>
            <a:r>
              <a:rPr lang="zh-CN" altLang="zh-CN" sz="1000" dirty="0">
                <a:latin typeface="微软雅黑"/>
                <a:ea typeface="微软雅黑"/>
                <a:cs typeface="微软雅黑"/>
              </a:rPr>
              <a:t>存在多个版本的文件</a:t>
            </a:r>
          </a:p>
          <a:p>
            <a:r>
              <a:rPr lang="en-US" altLang="zh-CN" sz="1000" dirty="0">
                <a:latin typeface="微软雅黑"/>
                <a:ea typeface="微软雅黑"/>
                <a:cs typeface="微软雅黑"/>
              </a:rPr>
              <a:t>       |--test</a:t>
            </a:r>
            <a:r>
              <a:rPr lang="zh-CN" altLang="zh-CN" sz="1000" dirty="0">
                <a:latin typeface="微软雅黑"/>
                <a:ea typeface="微软雅黑"/>
                <a:cs typeface="微软雅黑"/>
              </a:rPr>
              <a:t>：</a:t>
            </a:r>
            <a:r>
              <a:rPr lang="en-US" altLang="zh-CN" sz="1000" dirty="0">
                <a:latin typeface="微软雅黑"/>
                <a:ea typeface="微软雅黑"/>
                <a:cs typeface="微软雅黑"/>
              </a:rPr>
              <a:t>         </a:t>
            </a:r>
            <a:r>
              <a:rPr lang="zh-CN" altLang="zh-CN" sz="1000" dirty="0">
                <a:latin typeface="微软雅黑"/>
                <a:ea typeface="微软雅黑"/>
                <a:cs typeface="微软雅黑"/>
              </a:rPr>
              <a:t>测试目录</a:t>
            </a:r>
            <a:endParaRPr lang="en-US" altLang="zh-CN" sz="1000" dirty="0" smtClean="0">
              <a:latin typeface="微软雅黑"/>
              <a:ea typeface="微软雅黑"/>
              <a:cs typeface="微软雅黑"/>
            </a:endParaRPr>
          </a:p>
          <a:p>
            <a:endParaRPr lang="zh-CN" altLang="zh-CN" dirty="0"/>
          </a:p>
        </p:txBody>
      </p:sp>
      <p:sp>
        <p:nvSpPr>
          <p:cNvPr id="3" name="文本框 2"/>
          <p:cNvSpPr txBox="1"/>
          <p:nvPr/>
        </p:nvSpPr>
        <p:spPr>
          <a:xfrm>
            <a:off x="847301" y="1804576"/>
            <a:ext cx="1932421" cy="369332"/>
          </a:xfrm>
          <a:prstGeom prst="rect">
            <a:avLst/>
          </a:prstGeom>
          <a:noFill/>
        </p:spPr>
        <p:txBody>
          <a:bodyPr wrap="square" rtlCol="0">
            <a:spAutoFit/>
          </a:bodyPr>
          <a:lstStyle/>
          <a:p>
            <a:pPr marL="285750" indent="-285750">
              <a:buFont typeface="Wingdings" charset="2"/>
              <a:buChar char="l"/>
            </a:pPr>
            <a:r>
              <a:rPr kumimoji="1" lang="zh-CN" altLang="en-US" dirty="0" smtClean="0">
                <a:latin typeface="微软雅黑"/>
                <a:ea typeface="微软雅黑"/>
                <a:cs typeface="微软雅黑"/>
              </a:rPr>
              <a:t>源码目录规划：</a:t>
            </a:r>
          </a:p>
        </p:txBody>
      </p:sp>
      <p:sp>
        <p:nvSpPr>
          <p:cNvPr id="4" name="文本框 3"/>
          <p:cNvSpPr txBox="1"/>
          <p:nvPr/>
        </p:nvSpPr>
        <p:spPr>
          <a:xfrm>
            <a:off x="6101180" y="1795413"/>
            <a:ext cx="119004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zh-CN" altLang="en-US" dirty="0" smtClean="0">
                <a:latin typeface="微软雅黑"/>
                <a:ea typeface="微软雅黑"/>
                <a:cs typeface="微软雅黑"/>
              </a:rPr>
              <a:t>线上实践</a:t>
            </a:r>
          </a:p>
        </p:txBody>
      </p:sp>
      <p:pic>
        <p:nvPicPr>
          <p:cNvPr id="6" name="图片 5"/>
          <p:cNvPicPr>
            <a:picLocks noChangeAspect="1"/>
          </p:cNvPicPr>
          <p:nvPr/>
        </p:nvPicPr>
        <p:blipFill>
          <a:blip r:embed="rId3"/>
          <a:stretch>
            <a:fillRect/>
          </a:stretch>
        </p:blipFill>
        <p:spPr>
          <a:xfrm>
            <a:off x="5519013" y="2243127"/>
            <a:ext cx="2347395" cy="4182736"/>
          </a:xfrm>
          <a:prstGeom prst="rect">
            <a:avLst/>
          </a:prstGeom>
        </p:spPr>
      </p:pic>
    </p:spTree>
    <p:extLst>
      <p:ext uri="{BB962C8B-B14F-4D97-AF65-F5344CB8AC3E}">
        <p14:creationId xmlns:p14="http://schemas.microsoft.com/office/powerpoint/2010/main" val="175865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4.3 Puppet</a:t>
            </a:r>
            <a:r>
              <a:rPr lang="zh-CN" altLang="en-US" sz="4400" dirty="0" smtClean="0">
                <a:latin typeface="微软雅黑" charset="0"/>
                <a:ea typeface="微软雅黑" charset="0"/>
                <a:cs typeface="微软雅黑" charset="0"/>
              </a:rPr>
              <a:t> </a:t>
            </a:r>
            <a:r>
              <a:rPr lang="en-US" altLang="zh-CN" sz="4400" dirty="0" smtClean="0">
                <a:latin typeface="微软雅黑" charset="0"/>
                <a:ea typeface="微软雅黑" charset="0"/>
                <a:cs typeface="微软雅黑" charset="0"/>
              </a:rPr>
              <a:t>DB</a:t>
            </a:r>
            <a:r>
              <a:rPr lang="zh-CN" altLang="en-US" sz="4400" dirty="0" smtClean="0">
                <a:latin typeface="微软雅黑" charset="0"/>
                <a:ea typeface="微软雅黑" charset="0"/>
                <a:cs typeface="微软雅黑" charset="0"/>
              </a:rPr>
              <a:t>化</a:t>
            </a:r>
            <a:endParaRPr lang="zh-CN" altLang="en-US" sz="4400" dirty="0">
              <a:latin typeface="微软雅黑" charset="0"/>
              <a:ea typeface="微软雅黑" charset="0"/>
              <a:cs typeface="微软雅黑" charset="0"/>
            </a:endParaRPr>
          </a:p>
        </p:txBody>
      </p:sp>
      <p:pic>
        <p:nvPicPr>
          <p:cNvPr id="3" name="图片 2"/>
          <p:cNvPicPr>
            <a:picLocks noChangeAspect="1"/>
          </p:cNvPicPr>
          <p:nvPr/>
        </p:nvPicPr>
        <p:blipFill>
          <a:blip r:embed="rId3"/>
          <a:stretch>
            <a:fillRect/>
          </a:stretch>
        </p:blipFill>
        <p:spPr>
          <a:xfrm>
            <a:off x="3357621" y="2357336"/>
            <a:ext cx="5786379" cy="3774951"/>
          </a:xfrm>
          <a:prstGeom prst="rect">
            <a:avLst/>
          </a:prstGeom>
        </p:spPr>
      </p:pic>
      <p:sp>
        <p:nvSpPr>
          <p:cNvPr id="4" name="文本框 3"/>
          <p:cNvSpPr txBox="1"/>
          <p:nvPr/>
        </p:nvSpPr>
        <p:spPr>
          <a:xfrm>
            <a:off x="5310782" y="1882676"/>
            <a:ext cx="184722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zh-CN" altLang="en-US" dirty="0" smtClean="0">
                <a:latin typeface="微软雅黑"/>
                <a:ea typeface="微软雅黑"/>
                <a:cs typeface="微软雅黑"/>
              </a:rPr>
              <a:t>可视化操作界面</a:t>
            </a:r>
          </a:p>
        </p:txBody>
      </p:sp>
      <p:sp>
        <p:nvSpPr>
          <p:cNvPr id="6" name="文本框 5"/>
          <p:cNvSpPr txBox="1"/>
          <p:nvPr/>
        </p:nvSpPr>
        <p:spPr>
          <a:xfrm>
            <a:off x="825923" y="1784992"/>
            <a:ext cx="2948461" cy="4555093"/>
          </a:xfrm>
          <a:prstGeom prst="rect">
            <a:avLst/>
          </a:prstGeom>
          <a:noFill/>
        </p:spPr>
        <p:txBody>
          <a:bodyPr wrap="square" rtlCol="0">
            <a:spAutoFit/>
          </a:bodyPr>
          <a:lstStyle/>
          <a:p>
            <a:pPr marL="285750" indent="-285750">
              <a:buFont typeface="Wingdings" charset="2"/>
              <a:buChar char="l"/>
            </a:pPr>
            <a:r>
              <a:rPr kumimoji="1" lang="zh-CN" altLang="en-US" sz="2400" dirty="0" smtClean="0">
                <a:latin typeface="微软雅黑"/>
                <a:ea typeface="微软雅黑"/>
                <a:cs typeface="微软雅黑"/>
              </a:rPr>
              <a:t>配置修改范围</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变量</a:t>
            </a:r>
            <a:endParaRPr kumimoji="1" lang="en-US" altLang="zh-CN" sz="2000" dirty="0" smtClean="0">
              <a:latin typeface="微软雅黑"/>
              <a:ea typeface="微软雅黑"/>
              <a:cs typeface="微软雅黑"/>
            </a:endParaRPr>
          </a:p>
          <a:p>
            <a:pPr marL="1200150" lvl="2" indent="-285750">
              <a:buFont typeface="Wingdings" charset="2"/>
              <a:buChar char="Ø"/>
            </a:pPr>
            <a:r>
              <a:rPr kumimoji="1" lang="zh-CN" altLang="en-US" sz="1600" dirty="0" smtClean="0">
                <a:latin typeface="微软雅黑"/>
                <a:ea typeface="微软雅黑"/>
                <a:cs typeface="微软雅黑"/>
              </a:rPr>
              <a:t>公共变量</a:t>
            </a:r>
            <a:endParaRPr kumimoji="1" lang="en-US" altLang="zh-CN" sz="1600" dirty="0" smtClean="0">
              <a:latin typeface="微软雅黑"/>
              <a:ea typeface="微软雅黑"/>
              <a:cs typeface="微软雅黑"/>
            </a:endParaRPr>
          </a:p>
          <a:p>
            <a:pPr marL="1200150" lvl="2" indent="-285750">
              <a:buFont typeface="Wingdings" charset="2"/>
              <a:buChar char="Ø"/>
            </a:pPr>
            <a:r>
              <a:rPr kumimoji="1" lang="en-US" altLang="zh-CN" sz="1600" dirty="0" smtClean="0">
                <a:latin typeface="微软雅黑"/>
                <a:ea typeface="微软雅黑"/>
                <a:cs typeface="微软雅黑"/>
              </a:rPr>
              <a:t>module</a:t>
            </a:r>
            <a:r>
              <a:rPr kumimoji="1" lang="zh-CN" altLang="en-US" sz="1600" dirty="0" smtClean="0">
                <a:latin typeface="微软雅黑"/>
                <a:ea typeface="微软雅黑"/>
                <a:cs typeface="微软雅黑"/>
              </a:rPr>
              <a:t>变量</a:t>
            </a:r>
            <a:endParaRPr kumimoji="1" lang="en-US" altLang="zh-CN" sz="1600" dirty="0" smtClean="0">
              <a:latin typeface="微软雅黑"/>
              <a:ea typeface="微软雅黑"/>
              <a:cs typeface="微软雅黑"/>
            </a:endParaRPr>
          </a:p>
          <a:p>
            <a:pPr marL="1200150" lvl="2" indent="-285750">
              <a:buFont typeface="Wingdings" charset="2"/>
              <a:buChar char="Ø"/>
            </a:pPr>
            <a:r>
              <a:rPr kumimoji="1" lang="zh-CN" altLang="en-US" sz="1600" dirty="0" smtClean="0">
                <a:latin typeface="微软雅黑"/>
                <a:ea typeface="微软雅黑"/>
                <a:cs typeface="微软雅黑"/>
              </a:rPr>
              <a:t>池子变量</a:t>
            </a:r>
            <a:endParaRPr kumimoji="1" lang="en-US" altLang="zh-CN" sz="1600" dirty="0" smtClean="0">
              <a:latin typeface="微软雅黑"/>
              <a:ea typeface="微软雅黑"/>
              <a:cs typeface="微软雅黑"/>
            </a:endParaRPr>
          </a:p>
          <a:p>
            <a:pPr marL="800100" lvl="1" indent="-342900">
              <a:buFont typeface="Wingdings" charset="2"/>
              <a:buChar char="u"/>
            </a:pPr>
            <a:r>
              <a:rPr kumimoji="1" lang="en-US" altLang="zh-CN" sz="2000" dirty="0">
                <a:latin typeface="微软雅黑"/>
                <a:ea typeface="微软雅黑"/>
                <a:cs typeface="微软雅黑"/>
              </a:rPr>
              <a:t>module</a:t>
            </a:r>
          </a:p>
          <a:p>
            <a:pPr marL="800100" lvl="1" indent="-342900">
              <a:buFont typeface="Wingdings" charset="2"/>
              <a:buChar char="u"/>
            </a:pPr>
            <a:r>
              <a:rPr kumimoji="1" lang="zh-CN" altLang="en-US" sz="2000" dirty="0">
                <a:latin typeface="微软雅黑"/>
                <a:ea typeface="微软雅黑"/>
                <a:cs typeface="微软雅黑"/>
              </a:rPr>
              <a:t>节点与</a:t>
            </a:r>
            <a:r>
              <a:rPr kumimoji="1" lang="zh-CN" altLang="en-US" sz="2000" dirty="0" smtClean="0">
                <a:latin typeface="微软雅黑"/>
                <a:ea typeface="微软雅黑"/>
                <a:cs typeface="微软雅黑"/>
              </a:rPr>
              <a:t>池</a:t>
            </a:r>
            <a:endParaRPr kumimoji="1" lang="en-US" altLang="zh-CN" sz="2000" dirty="0" smtClean="0">
              <a:latin typeface="微软雅黑"/>
              <a:ea typeface="微软雅黑"/>
              <a:cs typeface="微软雅黑"/>
            </a:endParaRPr>
          </a:p>
          <a:p>
            <a:pPr lvl="1"/>
            <a:endParaRPr kumimoji="1" lang="en-US" altLang="zh-CN" sz="2000" dirty="0">
              <a:latin typeface="微软雅黑"/>
              <a:ea typeface="微软雅黑"/>
              <a:cs typeface="微软雅黑"/>
            </a:endParaRPr>
          </a:p>
          <a:p>
            <a:pPr marL="285750" indent="-285750">
              <a:buFont typeface="Wingdings" charset="2"/>
              <a:buChar char="l"/>
            </a:pPr>
            <a:r>
              <a:rPr kumimoji="1" lang="zh-CN" altLang="en-US" sz="2400" dirty="0">
                <a:latin typeface="微软雅黑"/>
                <a:ea typeface="微软雅黑"/>
                <a:cs typeface="微软雅黑"/>
              </a:rPr>
              <a:t>版本化管理</a:t>
            </a:r>
            <a:endParaRPr kumimoji="1" lang="en-US" altLang="zh-CN" sz="2400" dirty="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版本</a:t>
            </a:r>
            <a:endParaRPr kumimoji="1" lang="en-US" altLang="zh-CN" sz="2000" dirty="0" smtClean="0">
              <a:latin typeface="微软雅黑"/>
              <a:ea typeface="微软雅黑"/>
              <a:cs typeface="微软雅黑"/>
            </a:endParaRPr>
          </a:p>
          <a:p>
            <a:pPr marL="1200150" lvl="2" indent="-285750">
              <a:buFont typeface="Wingdings" charset="2"/>
              <a:buChar char="Ø"/>
            </a:pPr>
            <a:r>
              <a:rPr kumimoji="1" lang="zh-CN" altLang="en-US" sz="1600" dirty="0">
                <a:latin typeface="微软雅黑"/>
                <a:ea typeface="微软雅黑"/>
                <a:cs typeface="微软雅黑"/>
              </a:rPr>
              <a:t>变量</a:t>
            </a:r>
            <a:endParaRPr kumimoji="1" lang="en-US" altLang="zh-CN" sz="1600" dirty="0">
              <a:latin typeface="微软雅黑"/>
              <a:ea typeface="微软雅黑"/>
              <a:cs typeface="微软雅黑"/>
            </a:endParaRPr>
          </a:p>
          <a:p>
            <a:pPr marL="1200150" lvl="2" indent="-285750">
              <a:buFont typeface="Wingdings" charset="2"/>
              <a:buChar char="Ø"/>
            </a:pPr>
            <a:r>
              <a:rPr kumimoji="1" lang="en-US" altLang="zh-CN" sz="1600" dirty="0" smtClean="0">
                <a:latin typeface="微软雅黑"/>
                <a:ea typeface="微软雅黑"/>
                <a:cs typeface="微软雅黑"/>
              </a:rPr>
              <a:t>module</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快照：池</a:t>
            </a:r>
            <a:endParaRPr kumimoji="1" lang="en-US" altLang="zh-CN" sz="2000" dirty="0" smtClean="0">
              <a:latin typeface="微软雅黑"/>
              <a:ea typeface="微软雅黑"/>
              <a:cs typeface="微软雅黑"/>
            </a:endParaRPr>
          </a:p>
          <a:p>
            <a:pPr marL="0" lvl="1"/>
            <a:endParaRPr kumimoji="1" lang="en-US" altLang="zh-CN" sz="2400" dirty="0">
              <a:latin typeface="微软雅黑"/>
              <a:ea typeface="微软雅黑"/>
              <a:cs typeface="微软雅黑"/>
            </a:endParaRPr>
          </a:p>
          <a:p>
            <a:endParaRPr kumimoji="1" lang="zh-CN" altLang="en-US" dirty="0" smtClean="0">
              <a:latin typeface="微软雅黑"/>
              <a:ea typeface="微软雅黑"/>
              <a:cs typeface="微软雅黑"/>
            </a:endParaRPr>
          </a:p>
        </p:txBody>
      </p:sp>
    </p:spTree>
    <p:extLst>
      <p:ext uri="{BB962C8B-B14F-4D97-AF65-F5344CB8AC3E}">
        <p14:creationId xmlns:p14="http://schemas.microsoft.com/office/powerpoint/2010/main" val="2535131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b="1" dirty="0" smtClean="0">
                <a:latin typeface="微软雅黑"/>
                <a:ea typeface="微软雅黑"/>
                <a:cs typeface="微软雅黑"/>
              </a:rPr>
              <a:t>Sina </a:t>
            </a:r>
            <a:r>
              <a:rPr lang="en-US" altLang="zh-CN" b="1" dirty="0" err="1" smtClean="0">
                <a:latin typeface="微软雅黑"/>
                <a:ea typeface="微软雅黑"/>
                <a:cs typeface="微软雅黑"/>
              </a:rPr>
              <a:t>JPool</a:t>
            </a:r>
            <a:endParaRPr lang="zh-CN" altLang="en-US" b="1" dirty="0">
              <a:latin typeface="微软雅黑"/>
              <a:ea typeface="微软雅黑"/>
              <a:cs typeface="微软雅黑"/>
            </a:endParaRPr>
          </a:p>
        </p:txBody>
      </p:sp>
      <p:sp>
        <p:nvSpPr>
          <p:cNvPr id="3" name="Subtitle 2"/>
          <p:cNvSpPr>
            <a:spLocks noGrp="1"/>
          </p:cNvSpPr>
          <p:nvPr>
            <p:ph type="subTitle" idx="1"/>
          </p:nvPr>
        </p:nvSpPr>
        <p:spPr/>
        <p:txBody>
          <a:bodyPr/>
          <a:lstStyle/>
          <a:p>
            <a:r>
              <a:rPr lang="zh-CN" altLang="en-US" dirty="0" smtClean="0">
                <a:latin typeface="微软雅黑"/>
                <a:ea typeface="微软雅黑"/>
                <a:cs typeface="微软雅黑"/>
              </a:rPr>
              <a:t>微博平台自动化运维实践</a:t>
            </a:r>
            <a:endParaRPr lang="zh-CN" altLang="en-US" dirty="0">
              <a:latin typeface="微软雅黑"/>
              <a:ea typeface="微软雅黑"/>
              <a:cs typeface="微软雅黑"/>
            </a:endParaRPr>
          </a:p>
        </p:txBody>
      </p:sp>
      <p:sp>
        <p:nvSpPr>
          <p:cNvPr id="4" name="文本框 3"/>
          <p:cNvSpPr txBox="1"/>
          <p:nvPr/>
        </p:nvSpPr>
        <p:spPr>
          <a:xfrm>
            <a:off x="3334818" y="4822533"/>
            <a:ext cx="2455530" cy="369332"/>
          </a:xfrm>
          <a:prstGeom prst="rect">
            <a:avLst/>
          </a:prstGeom>
          <a:noFill/>
        </p:spPr>
        <p:txBody>
          <a:bodyPr wrap="square" rtlCol="0">
            <a:spAutoFit/>
          </a:bodyPr>
          <a:lstStyle/>
          <a:p>
            <a:r>
              <a:rPr kumimoji="1" lang="en-US" altLang="zh-CN" dirty="0" smtClean="0">
                <a:latin typeface="微软雅黑"/>
                <a:ea typeface="微软雅黑"/>
                <a:cs typeface="微软雅黑"/>
              </a:rPr>
              <a:t>@</a:t>
            </a:r>
            <a:r>
              <a:rPr kumimoji="1" lang="zh-CN" altLang="en-US" dirty="0" smtClean="0">
                <a:latin typeface="微软雅黑"/>
                <a:ea typeface="微软雅黑"/>
                <a:cs typeface="微软雅黑"/>
              </a:rPr>
              <a:t>王关胜  运维架构师</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4.4 Puppet</a:t>
            </a:r>
            <a:r>
              <a:rPr lang="zh-CN" altLang="en-US" sz="4400" dirty="0" smtClean="0">
                <a:latin typeface="微软雅黑" charset="0"/>
                <a:ea typeface="微软雅黑" charset="0"/>
                <a:cs typeface="微软雅黑" charset="0"/>
              </a:rPr>
              <a:t>配置</a:t>
            </a:r>
            <a:r>
              <a:rPr lang="en-US" altLang="zh-CN" sz="4400" dirty="0" smtClean="0">
                <a:latin typeface="微软雅黑" charset="0"/>
                <a:ea typeface="微软雅黑" charset="0"/>
                <a:cs typeface="微软雅黑" charset="0"/>
              </a:rPr>
              <a:t>DB</a:t>
            </a:r>
            <a:r>
              <a:rPr lang="zh-CN" altLang="en-US" sz="4400" dirty="0" smtClean="0">
                <a:latin typeface="微软雅黑" charset="0"/>
                <a:ea typeface="微软雅黑" charset="0"/>
                <a:cs typeface="微软雅黑" charset="0"/>
              </a:rPr>
              <a:t>化架构</a:t>
            </a:r>
            <a:endParaRPr lang="zh-CN" altLang="en-US" sz="4400" dirty="0">
              <a:latin typeface="微软雅黑" charset="0"/>
              <a:ea typeface="微软雅黑" charset="0"/>
              <a:cs typeface="微软雅黑" charset="0"/>
            </a:endParaRPr>
          </a:p>
        </p:txBody>
      </p:sp>
      <p:sp>
        <p:nvSpPr>
          <p:cNvPr id="8" name="圆角矩形 7"/>
          <p:cNvSpPr/>
          <p:nvPr/>
        </p:nvSpPr>
        <p:spPr>
          <a:xfrm>
            <a:off x="863746" y="2059845"/>
            <a:ext cx="894673" cy="648502"/>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模块</a:t>
            </a:r>
            <a:r>
              <a:rPr kumimoji="1" lang="en-US" altLang="zh-CN" sz="1400" dirty="0" smtClean="0">
                <a:solidFill>
                  <a:schemeClr val="tx1"/>
                </a:solidFill>
                <a:latin typeface="微软雅黑"/>
                <a:ea typeface="微软雅黑"/>
                <a:cs typeface="微软雅黑"/>
              </a:rPr>
              <a:t>UI</a:t>
            </a:r>
            <a:endParaRPr kumimoji="1" lang="zh-CN" altLang="en-US" sz="1400" dirty="0">
              <a:solidFill>
                <a:schemeClr val="tx1"/>
              </a:solidFill>
              <a:latin typeface="微软雅黑"/>
              <a:ea typeface="微软雅黑"/>
              <a:cs typeface="微软雅黑"/>
            </a:endParaRPr>
          </a:p>
        </p:txBody>
      </p:sp>
      <p:sp>
        <p:nvSpPr>
          <p:cNvPr id="9" name="圆角矩形 8"/>
          <p:cNvSpPr/>
          <p:nvPr/>
        </p:nvSpPr>
        <p:spPr>
          <a:xfrm>
            <a:off x="3242955" y="2059845"/>
            <a:ext cx="894673" cy="648502"/>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JPool</a:t>
            </a:r>
            <a:endParaRPr kumimoji="1" lang="zh-CN" altLang="en-US" sz="1400" dirty="0">
              <a:solidFill>
                <a:schemeClr val="tx1"/>
              </a:solidFill>
              <a:latin typeface="微软雅黑"/>
              <a:ea typeface="微软雅黑"/>
              <a:cs typeface="微软雅黑"/>
            </a:endParaRPr>
          </a:p>
        </p:txBody>
      </p:sp>
      <p:sp>
        <p:nvSpPr>
          <p:cNvPr id="5" name="罐形 4"/>
          <p:cNvSpPr/>
          <p:nvPr/>
        </p:nvSpPr>
        <p:spPr>
          <a:xfrm>
            <a:off x="6198870" y="2059845"/>
            <a:ext cx="1491991" cy="648502"/>
          </a:xfrm>
          <a:prstGeom prst="can">
            <a:avLst>
              <a:gd name="adj" fmla="val 2352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dirty="0" smtClean="0"/>
              <a:t>配置管理库</a:t>
            </a:r>
            <a:endParaRPr kumimoji="1" lang="zh-CN" altLang="en-US" dirty="0"/>
          </a:p>
        </p:txBody>
      </p:sp>
      <p:cxnSp>
        <p:nvCxnSpPr>
          <p:cNvPr id="11" name="直线箭头连接符 10"/>
          <p:cNvCxnSpPr/>
          <p:nvPr/>
        </p:nvCxnSpPr>
        <p:spPr>
          <a:xfrm>
            <a:off x="1758419" y="2271413"/>
            <a:ext cx="1484536" cy="0"/>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3" name="直线箭头连接符 12"/>
          <p:cNvCxnSpPr/>
          <p:nvPr/>
        </p:nvCxnSpPr>
        <p:spPr>
          <a:xfrm>
            <a:off x="1758419" y="2530380"/>
            <a:ext cx="1484536" cy="0"/>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直线箭头连接符 13"/>
          <p:cNvCxnSpPr/>
          <p:nvPr/>
        </p:nvCxnSpPr>
        <p:spPr>
          <a:xfrm>
            <a:off x="4137628" y="2271413"/>
            <a:ext cx="2061242" cy="0"/>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线箭头连接符 15"/>
          <p:cNvCxnSpPr/>
          <p:nvPr/>
        </p:nvCxnSpPr>
        <p:spPr>
          <a:xfrm>
            <a:off x="4137628" y="2530380"/>
            <a:ext cx="2061242" cy="0"/>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1758418" y="2025192"/>
            <a:ext cx="1369084" cy="246221"/>
          </a:xfrm>
          <a:prstGeom prst="rect">
            <a:avLst/>
          </a:prstGeom>
          <a:noFill/>
        </p:spPr>
        <p:txBody>
          <a:bodyPr wrap="square" rtlCol="0">
            <a:spAutoFit/>
          </a:bodyPr>
          <a:lstStyle/>
          <a:p>
            <a:r>
              <a:rPr kumimoji="1" lang="zh-CN" altLang="zh-CN" sz="1000" dirty="0" smtClean="0">
                <a:solidFill>
                  <a:srgbClr val="008000"/>
                </a:solidFill>
                <a:latin typeface="微软雅黑"/>
                <a:ea typeface="微软雅黑"/>
                <a:cs typeface="微软雅黑"/>
              </a:rPr>
              <a:t>1</a:t>
            </a:r>
            <a:r>
              <a:rPr kumimoji="1" lang="en-US" altLang="zh-CN" sz="1000" dirty="0" smtClean="0">
                <a:solidFill>
                  <a:srgbClr val="008000"/>
                </a:solidFill>
                <a:latin typeface="微软雅黑"/>
                <a:ea typeface="微软雅黑"/>
                <a:cs typeface="微软雅黑"/>
              </a:rPr>
              <a:t>.Puppet</a:t>
            </a:r>
            <a:r>
              <a:rPr kumimoji="1" lang="zh-CN" altLang="en-US" sz="1000" dirty="0" smtClean="0">
                <a:solidFill>
                  <a:srgbClr val="008000"/>
                </a:solidFill>
                <a:latin typeface="微软雅黑"/>
                <a:ea typeface="微软雅黑"/>
                <a:cs typeface="微软雅黑"/>
              </a:rPr>
              <a:t>配置修改</a:t>
            </a:r>
          </a:p>
        </p:txBody>
      </p:sp>
      <p:sp>
        <p:nvSpPr>
          <p:cNvPr id="19" name="文本框 18"/>
          <p:cNvSpPr txBox="1"/>
          <p:nvPr/>
        </p:nvSpPr>
        <p:spPr>
          <a:xfrm>
            <a:off x="4556617" y="2036051"/>
            <a:ext cx="993947" cy="246221"/>
          </a:xfrm>
          <a:prstGeom prst="rect">
            <a:avLst/>
          </a:prstGeom>
          <a:noFill/>
        </p:spPr>
        <p:txBody>
          <a:bodyPr wrap="square" rtlCol="0">
            <a:spAutoFit/>
          </a:bodyPr>
          <a:lstStyle/>
          <a:p>
            <a:r>
              <a:rPr kumimoji="1" lang="zh-CN" altLang="zh-CN" sz="1000" dirty="0">
                <a:solidFill>
                  <a:srgbClr val="008000"/>
                </a:solidFill>
                <a:latin typeface="微软雅黑"/>
                <a:ea typeface="微软雅黑"/>
                <a:cs typeface="微软雅黑"/>
              </a:rPr>
              <a:t>2</a:t>
            </a:r>
            <a:r>
              <a:rPr kumimoji="1" lang="en-US" altLang="zh-CN" sz="1000" dirty="0" smtClean="0">
                <a:solidFill>
                  <a:srgbClr val="008000"/>
                </a:solidFill>
                <a:latin typeface="微软雅黑"/>
                <a:ea typeface="微软雅黑"/>
                <a:cs typeface="微软雅黑"/>
              </a:rPr>
              <a:t>.</a:t>
            </a:r>
            <a:r>
              <a:rPr kumimoji="1" lang="zh-CN" altLang="en-US" sz="1000" dirty="0" smtClean="0">
                <a:solidFill>
                  <a:srgbClr val="008000"/>
                </a:solidFill>
                <a:latin typeface="微软雅黑"/>
                <a:ea typeface="微软雅黑"/>
                <a:cs typeface="微软雅黑"/>
              </a:rPr>
              <a:t>配置入库</a:t>
            </a:r>
          </a:p>
        </p:txBody>
      </p:sp>
      <p:sp>
        <p:nvSpPr>
          <p:cNvPr id="20" name="文本框 19"/>
          <p:cNvSpPr txBox="1"/>
          <p:nvPr/>
        </p:nvSpPr>
        <p:spPr>
          <a:xfrm>
            <a:off x="1976492" y="2288799"/>
            <a:ext cx="852567" cy="246221"/>
          </a:xfrm>
          <a:prstGeom prst="rect">
            <a:avLst/>
          </a:prstGeom>
          <a:noFill/>
        </p:spPr>
        <p:txBody>
          <a:bodyPr wrap="square" rtlCol="0">
            <a:spAutoFit/>
          </a:bodyPr>
          <a:lstStyle/>
          <a:p>
            <a:r>
              <a:rPr kumimoji="1" lang="zh-CN" altLang="zh-CN" sz="1000" dirty="0">
                <a:solidFill>
                  <a:srgbClr val="F79646"/>
                </a:solidFill>
                <a:latin typeface="微软雅黑"/>
                <a:ea typeface="微软雅黑"/>
                <a:cs typeface="微软雅黑"/>
              </a:rPr>
              <a:t>3</a:t>
            </a:r>
            <a:r>
              <a:rPr kumimoji="1" lang="en-US" altLang="zh-CN" sz="1000" dirty="0" smtClean="0">
                <a:solidFill>
                  <a:srgbClr val="F79646"/>
                </a:solidFill>
                <a:latin typeface="微软雅黑"/>
                <a:ea typeface="微软雅黑"/>
                <a:cs typeface="微软雅黑"/>
              </a:rPr>
              <a:t>.</a:t>
            </a:r>
            <a:r>
              <a:rPr kumimoji="1" lang="zh-CN" altLang="en-US" sz="1000" dirty="0" smtClean="0">
                <a:solidFill>
                  <a:srgbClr val="F79646"/>
                </a:solidFill>
                <a:latin typeface="微软雅黑"/>
                <a:ea typeface="微软雅黑"/>
                <a:cs typeface="微软雅黑"/>
              </a:rPr>
              <a:t>应用配置</a:t>
            </a:r>
          </a:p>
        </p:txBody>
      </p:sp>
      <p:sp>
        <p:nvSpPr>
          <p:cNvPr id="23" name="圆角矩形 22"/>
          <p:cNvSpPr/>
          <p:nvPr/>
        </p:nvSpPr>
        <p:spPr>
          <a:xfrm>
            <a:off x="6198870" y="2909337"/>
            <a:ext cx="959138" cy="715368"/>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SVN</a:t>
            </a:r>
            <a:r>
              <a:rPr kumimoji="1" lang="zh-CN" altLang="en-US" sz="1400" dirty="0" smtClean="0">
                <a:solidFill>
                  <a:schemeClr val="tx1"/>
                </a:solidFill>
                <a:latin typeface="微软雅黑"/>
                <a:ea typeface="微软雅黑"/>
                <a:cs typeface="微软雅黑"/>
              </a:rPr>
              <a:t>服务器</a:t>
            </a:r>
            <a:endParaRPr kumimoji="1" lang="zh-CN" altLang="en-US" sz="1400" dirty="0">
              <a:solidFill>
                <a:schemeClr val="tx1"/>
              </a:solidFill>
              <a:latin typeface="微软雅黑"/>
              <a:ea typeface="微软雅黑"/>
              <a:cs typeface="微软雅黑"/>
            </a:endParaRPr>
          </a:p>
        </p:txBody>
      </p:sp>
      <p:sp>
        <p:nvSpPr>
          <p:cNvPr id="25" name="圆角矩形 24"/>
          <p:cNvSpPr/>
          <p:nvPr/>
        </p:nvSpPr>
        <p:spPr>
          <a:xfrm>
            <a:off x="4146726" y="3461450"/>
            <a:ext cx="993234" cy="514083"/>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Master1</a:t>
            </a:r>
            <a:endParaRPr kumimoji="1" lang="zh-CN" altLang="en-US" sz="1400" dirty="0">
              <a:solidFill>
                <a:schemeClr val="tx1"/>
              </a:solidFill>
              <a:latin typeface="微软雅黑"/>
              <a:ea typeface="微软雅黑"/>
              <a:cs typeface="微软雅黑"/>
            </a:endParaRPr>
          </a:p>
        </p:txBody>
      </p:sp>
      <p:sp>
        <p:nvSpPr>
          <p:cNvPr id="26" name="圆角矩形 25"/>
          <p:cNvSpPr/>
          <p:nvPr/>
        </p:nvSpPr>
        <p:spPr>
          <a:xfrm>
            <a:off x="3127502" y="4453538"/>
            <a:ext cx="827791" cy="413204"/>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en-US" altLang="zh-CN" sz="1400" dirty="0">
              <a:solidFill>
                <a:schemeClr val="tx1"/>
              </a:solidFill>
              <a:latin typeface="微软雅黑"/>
              <a:ea typeface="微软雅黑"/>
              <a:cs typeface="微软雅黑"/>
            </a:endParaRPr>
          </a:p>
        </p:txBody>
      </p:sp>
      <p:sp>
        <p:nvSpPr>
          <p:cNvPr id="27" name="圆角矩形 26"/>
          <p:cNvSpPr/>
          <p:nvPr/>
        </p:nvSpPr>
        <p:spPr>
          <a:xfrm>
            <a:off x="1162189" y="5540379"/>
            <a:ext cx="1408341"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client</a:t>
            </a:r>
            <a:endParaRPr kumimoji="1" lang="zh-CN" altLang="en-US" sz="1400" dirty="0">
              <a:solidFill>
                <a:schemeClr val="tx1"/>
              </a:solidFill>
              <a:latin typeface="微软雅黑"/>
              <a:ea typeface="微软雅黑"/>
              <a:cs typeface="微软雅黑"/>
            </a:endParaRPr>
          </a:p>
        </p:txBody>
      </p:sp>
      <p:sp>
        <p:nvSpPr>
          <p:cNvPr id="30" name="圆角矩形 29"/>
          <p:cNvSpPr/>
          <p:nvPr/>
        </p:nvSpPr>
        <p:spPr>
          <a:xfrm>
            <a:off x="2837227" y="5540379"/>
            <a:ext cx="1408341"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client</a:t>
            </a:r>
            <a:endParaRPr kumimoji="1" lang="zh-CN" altLang="en-US" sz="1400" dirty="0">
              <a:solidFill>
                <a:schemeClr val="tx1"/>
              </a:solidFill>
              <a:latin typeface="微软雅黑"/>
              <a:ea typeface="微软雅黑"/>
              <a:cs typeface="微软雅黑"/>
            </a:endParaRPr>
          </a:p>
        </p:txBody>
      </p:sp>
      <p:sp>
        <p:nvSpPr>
          <p:cNvPr id="31" name="圆角矩形 30"/>
          <p:cNvSpPr/>
          <p:nvPr/>
        </p:nvSpPr>
        <p:spPr>
          <a:xfrm>
            <a:off x="4558968" y="5540379"/>
            <a:ext cx="1408341"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client</a:t>
            </a:r>
            <a:endParaRPr kumimoji="1" lang="zh-CN" altLang="en-US" sz="1400" dirty="0">
              <a:solidFill>
                <a:schemeClr val="tx1"/>
              </a:solidFill>
              <a:latin typeface="微软雅黑"/>
              <a:ea typeface="微软雅黑"/>
              <a:cs typeface="微软雅黑"/>
            </a:endParaRPr>
          </a:p>
        </p:txBody>
      </p:sp>
      <p:cxnSp>
        <p:nvCxnSpPr>
          <p:cNvPr id="33" name="直线箭头连接符 32"/>
          <p:cNvCxnSpPr>
            <a:stCxn id="27" idx="0"/>
          </p:cNvCxnSpPr>
          <p:nvPr/>
        </p:nvCxnSpPr>
        <p:spPr>
          <a:xfrm flipV="1">
            <a:off x="1866360" y="4866742"/>
            <a:ext cx="1559586" cy="673637"/>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线箭头连接符 35"/>
          <p:cNvCxnSpPr>
            <a:stCxn id="31" idx="0"/>
          </p:cNvCxnSpPr>
          <p:nvPr/>
        </p:nvCxnSpPr>
        <p:spPr>
          <a:xfrm flipH="1" flipV="1">
            <a:off x="3698098" y="4866743"/>
            <a:ext cx="1565041" cy="673636"/>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46" name="直线箭头连接符 45"/>
          <p:cNvCxnSpPr>
            <a:stCxn id="30" idx="0"/>
            <a:endCxn id="26" idx="2"/>
          </p:cNvCxnSpPr>
          <p:nvPr/>
        </p:nvCxnSpPr>
        <p:spPr>
          <a:xfrm flipV="1">
            <a:off x="3541398" y="4866742"/>
            <a:ext cx="0" cy="673637"/>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49" name="圆角矩形 48"/>
          <p:cNvSpPr/>
          <p:nvPr/>
        </p:nvSpPr>
        <p:spPr>
          <a:xfrm>
            <a:off x="2132841" y="3438215"/>
            <a:ext cx="994661" cy="537318"/>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Puppet</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Master2</a:t>
            </a:r>
            <a:endParaRPr kumimoji="1" lang="zh-CN" altLang="en-US" sz="1400" dirty="0">
              <a:solidFill>
                <a:schemeClr val="tx1"/>
              </a:solidFill>
              <a:latin typeface="微软雅黑"/>
              <a:ea typeface="微软雅黑"/>
              <a:cs typeface="微软雅黑"/>
            </a:endParaRPr>
          </a:p>
        </p:txBody>
      </p:sp>
      <p:cxnSp>
        <p:nvCxnSpPr>
          <p:cNvPr id="53" name="直线箭头连接符 52"/>
          <p:cNvCxnSpPr>
            <a:stCxn id="26" idx="0"/>
            <a:endCxn id="25" idx="2"/>
          </p:cNvCxnSpPr>
          <p:nvPr/>
        </p:nvCxnSpPr>
        <p:spPr>
          <a:xfrm flipV="1">
            <a:off x="3541398" y="3975533"/>
            <a:ext cx="1101945" cy="478005"/>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55" name="直线箭头连接符 54"/>
          <p:cNvCxnSpPr/>
          <p:nvPr/>
        </p:nvCxnSpPr>
        <p:spPr>
          <a:xfrm flipH="1">
            <a:off x="3127502" y="3688710"/>
            <a:ext cx="1049375" cy="12109"/>
          </a:xfrm>
          <a:prstGeom prst="straightConnector1">
            <a:avLst/>
          </a:prstGeom>
          <a:ln w="12700" cmpd="sng">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60" name="直线箭头连接符 59"/>
          <p:cNvCxnSpPr>
            <a:endCxn id="23" idx="1"/>
          </p:cNvCxnSpPr>
          <p:nvPr/>
        </p:nvCxnSpPr>
        <p:spPr>
          <a:xfrm>
            <a:off x="4137628" y="2530380"/>
            <a:ext cx="2061242" cy="736641"/>
          </a:xfrm>
          <a:prstGeom prst="straightConnector1">
            <a:avLst/>
          </a:prstGeom>
          <a:ln w="12700">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68" name="直线箭头连接符 67"/>
          <p:cNvCxnSpPr>
            <a:stCxn id="25" idx="3"/>
            <a:endCxn id="23" idx="1"/>
          </p:cNvCxnSpPr>
          <p:nvPr/>
        </p:nvCxnSpPr>
        <p:spPr>
          <a:xfrm flipV="1">
            <a:off x="5139960" y="3267021"/>
            <a:ext cx="1058910" cy="451471"/>
          </a:xfrm>
          <a:prstGeom prst="straightConnector1">
            <a:avLst/>
          </a:prstGeom>
          <a:ln w="12700">
            <a:solidFill>
              <a:schemeClr val="accent5"/>
            </a:solidFill>
            <a:tailEnd type="arrow"/>
          </a:ln>
        </p:spPr>
        <p:style>
          <a:lnRef idx="2">
            <a:schemeClr val="accent1"/>
          </a:lnRef>
          <a:fillRef idx="0">
            <a:schemeClr val="accent1"/>
          </a:fillRef>
          <a:effectRef idx="1">
            <a:schemeClr val="accent1"/>
          </a:effectRef>
          <a:fontRef idx="minor">
            <a:schemeClr val="tx1"/>
          </a:fontRef>
        </p:style>
      </p:cxnSp>
      <p:sp>
        <p:nvSpPr>
          <p:cNvPr id="78" name="文本框 77"/>
          <p:cNvSpPr txBox="1"/>
          <p:nvPr/>
        </p:nvSpPr>
        <p:spPr>
          <a:xfrm rot="1068720">
            <a:off x="4978532" y="2786227"/>
            <a:ext cx="993947" cy="246221"/>
          </a:xfrm>
          <a:prstGeom prst="rect">
            <a:avLst/>
          </a:prstGeom>
          <a:noFill/>
        </p:spPr>
        <p:txBody>
          <a:bodyPr wrap="square" rtlCol="0">
            <a:spAutoFit/>
          </a:bodyPr>
          <a:lstStyle/>
          <a:p>
            <a:r>
              <a:rPr kumimoji="1" lang="zh-CN" altLang="zh-CN" sz="1000" dirty="0" smtClean="0">
                <a:solidFill>
                  <a:srgbClr val="F79646"/>
                </a:solidFill>
                <a:latin typeface="微软雅黑"/>
                <a:ea typeface="微软雅黑"/>
                <a:cs typeface="微软雅黑"/>
              </a:rPr>
              <a:t>4</a:t>
            </a:r>
            <a:r>
              <a:rPr kumimoji="1" lang="en-US" altLang="zh-CN" sz="1000" dirty="0" smtClean="0">
                <a:solidFill>
                  <a:srgbClr val="F79646"/>
                </a:solidFill>
                <a:latin typeface="微软雅黑"/>
                <a:ea typeface="微软雅黑"/>
                <a:cs typeface="微软雅黑"/>
              </a:rPr>
              <a:t>.</a:t>
            </a:r>
            <a:r>
              <a:rPr kumimoji="1" lang="zh-CN" altLang="en-US" sz="1000" dirty="0" smtClean="0">
                <a:solidFill>
                  <a:srgbClr val="F79646"/>
                </a:solidFill>
                <a:latin typeface="微软雅黑"/>
                <a:ea typeface="微软雅黑"/>
                <a:cs typeface="微软雅黑"/>
              </a:rPr>
              <a:t>提交</a:t>
            </a:r>
            <a:r>
              <a:rPr kumimoji="1" lang="en-US" altLang="zh-CN" sz="1000" dirty="0" smtClean="0">
                <a:solidFill>
                  <a:srgbClr val="F79646"/>
                </a:solidFill>
                <a:latin typeface="微软雅黑"/>
                <a:ea typeface="微软雅黑"/>
                <a:cs typeface="微软雅黑"/>
              </a:rPr>
              <a:t>SVN</a:t>
            </a:r>
            <a:endParaRPr kumimoji="1" lang="zh-CN" altLang="en-US" sz="1000" dirty="0" smtClean="0">
              <a:solidFill>
                <a:srgbClr val="F79646"/>
              </a:solidFill>
              <a:latin typeface="微软雅黑"/>
              <a:ea typeface="微软雅黑"/>
              <a:cs typeface="微软雅黑"/>
            </a:endParaRPr>
          </a:p>
        </p:txBody>
      </p:sp>
      <p:sp>
        <p:nvSpPr>
          <p:cNvPr id="79" name="文本框 78"/>
          <p:cNvSpPr txBox="1"/>
          <p:nvPr/>
        </p:nvSpPr>
        <p:spPr>
          <a:xfrm>
            <a:off x="4556617" y="2301517"/>
            <a:ext cx="993947" cy="246221"/>
          </a:xfrm>
          <a:prstGeom prst="rect">
            <a:avLst/>
          </a:prstGeom>
          <a:noFill/>
        </p:spPr>
        <p:txBody>
          <a:bodyPr wrap="square" rtlCol="0">
            <a:spAutoFit/>
          </a:bodyPr>
          <a:lstStyle/>
          <a:p>
            <a:r>
              <a:rPr kumimoji="1" lang="zh-CN" altLang="zh-CN" sz="1000" dirty="0" smtClean="0">
                <a:solidFill>
                  <a:srgbClr val="F79646"/>
                </a:solidFill>
                <a:latin typeface="微软雅黑"/>
                <a:ea typeface="微软雅黑"/>
                <a:cs typeface="微软雅黑"/>
              </a:rPr>
              <a:t>5</a:t>
            </a:r>
            <a:r>
              <a:rPr kumimoji="1" lang="en-US" altLang="zh-CN" sz="1000" dirty="0" smtClean="0">
                <a:solidFill>
                  <a:srgbClr val="F79646"/>
                </a:solidFill>
                <a:latin typeface="微软雅黑"/>
                <a:ea typeface="微软雅黑"/>
                <a:cs typeface="微软雅黑"/>
              </a:rPr>
              <a:t>.</a:t>
            </a:r>
            <a:r>
              <a:rPr kumimoji="1" lang="zh-CN" altLang="en-US" sz="1000" dirty="0" smtClean="0">
                <a:solidFill>
                  <a:srgbClr val="F79646"/>
                </a:solidFill>
                <a:latin typeface="微软雅黑"/>
                <a:ea typeface="微软雅黑"/>
                <a:cs typeface="微软雅黑"/>
              </a:rPr>
              <a:t>修改状态</a:t>
            </a:r>
          </a:p>
        </p:txBody>
      </p:sp>
      <p:sp>
        <p:nvSpPr>
          <p:cNvPr id="86" name="文本框 85"/>
          <p:cNvSpPr txBox="1"/>
          <p:nvPr/>
        </p:nvSpPr>
        <p:spPr>
          <a:xfrm rot="20173698">
            <a:off x="2073556" y="5008030"/>
            <a:ext cx="993947" cy="246221"/>
          </a:xfrm>
          <a:prstGeom prst="rect">
            <a:avLst/>
          </a:prstGeom>
          <a:noFill/>
        </p:spPr>
        <p:txBody>
          <a:bodyPr wrap="square" rtlCol="0">
            <a:spAutoFit/>
          </a:bodyPr>
          <a:lstStyle/>
          <a:p>
            <a:r>
              <a:rPr kumimoji="1" lang="zh-CN" altLang="zh-CN" sz="1000" dirty="0">
                <a:solidFill>
                  <a:srgbClr val="0000FF"/>
                </a:solidFill>
                <a:latin typeface="微软雅黑"/>
                <a:ea typeface="微软雅黑"/>
                <a:cs typeface="微软雅黑"/>
              </a:rPr>
              <a:t>7</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配置同步</a:t>
            </a:r>
          </a:p>
        </p:txBody>
      </p:sp>
      <p:sp>
        <p:nvSpPr>
          <p:cNvPr id="87" name="文本框 86"/>
          <p:cNvSpPr txBox="1"/>
          <p:nvPr/>
        </p:nvSpPr>
        <p:spPr>
          <a:xfrm rot="1389814">
            <a:off x="4109530" y="5012349"/>
            <a:ext cx="993947" cy="246221"/>
          </a:xfrm>
          <a:prstGeom prst="rect">
            <a:avLst/>
          </a:prstGeom>
          <a:noFill/>
        </p:spPr>
        <p:txBody>
          <a:bodyPr wrap="square" rtlCol="0">
            <a:spAutoFit/>
          </a:bodyPr>
          <a:lstStyle/>
          <a:p>
            <a:r>
              <a:rPr kumimoji="1" lang="zh-CN" altLang="zh-CN" sz="1000" dirty="0">
                <a:solidFill>
                  <a:srgbClr val="0000FF"/>
                </a:solidFill>
                <a:latin typeface="微软雅黑"/>
                <a:ea typeface="微软雅黑"/>
                <a:cs typeface="微软雅黑"/>
              </a:rPr>
              <a:t>7</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配置同步</a:t>
            </a:r>
          </a:p>
        </p:txBody>
      </p:sp>
      <p:sp>
        <p:nvSpPr>
          <p:cNvPr id="88" name="文本框 87"/>
          <p:cNvSpPr txBox="1"/>
          <p:nvPr/>
        </p:nvSpPr>
        <p:spPr>
          <a:xfrm rot="16200000">
            <a:off x="3057882" y="5077589"/>
            <a:ext cx="793721" cy="230832"/>
          </a:xfrm>
          <a:prstGeom prst="rect">
            <a:avLst/>
          </a:prstGeom>
          <a:noFill/>
        </p:spPr>
        <p:txBody>
          <a:bodyPr wrap="square" rtlCol="0">
            <a:spAutoFit/>
          </a:bodyPr>
          <a:lstStyle/>
          <a:p>
            <a:r>
              <a:rPr kumimoji="1" lang="zh-CN" altLang="zh-CN" sz="900" dirty="0">
                <a:solidFill>
                  <a:srgbClr val="0000FF"/>
                </a:solidFill>
                <a:latin typeface="微软雅黑"/>
                <a:ea typeface="微软雅黑"/>
                <a:cs typeface="微软雅黑"/>
              </a:rPr>
              <a:t>7</a:t>
            </a:r>
            <a:r>
              <a:rPr kumimoji="1" lang="en-US" altLang="zh-CN" sz="900" dirty="0" smtClean="0">
                <a:solidFill>
                  <a:srgbClr val="0000FF"/>
                </a:solidFill>
                <a:latin typeface="微软雅黑"/>
                <a:ea typeface="微软雅黑"/>
                <a:cs typeface="微软雅黑"/>
              </a:rPr>
              <a:t>.</a:t>
            </a:r>
            <a:r>
              <a:rPr kumimoji="1" lang="zh-CN" altLang="en-US" sz="900" dirty="0" smtClean="0">
                <a:solidFill>
                  <a:srgbClr val="0000FF"/>
                </a:solidFill>
                <a:latin typeface="微软雅黑"/>
                <a:ea typeface="微软雅黑"/>
                <a:cs typeface="微软雅黑"/>
              </a:rPr>
              <a:t>配置同步</a:t>
            </a:r>
          </a:p>
        </p:txBody>
      </p:sp>
      <p:sp>
        <p:nvSpPr>
          <p:cNvPr id="89" name="文本框 88"/>
          <p:cNvSpPr txBox="1"/>
          <p:nvPr/>
        </p:nvSpPr>
        <p:spPr>
          <a:xfrm rot="20143398">
            <a:off x="5152681" y="3283244"/>
            <a:ext cx="857055" cy="246221"/>
          </a:xfrm>
          <a:prstGeom prst="rect">
            <a:avLst/>
          </a:prstGeom>
          <a:noFill/>
        </p:spPr>
        <p:txBody>
          <a:bodyPr wrap="square" rtlCol="0">
            <a:spAutoFit/>
          </a:bodyPr>
          <a:lstStyle/>
          <a:p>
            <a:r>
              <a:rPr kumimoji="1" lang="zh-CN" altLang="zh-CN" sz="1000" dirty="0" smtClean="0">
                <a:solidFill>
                  <a:schemeClr val="accent5">
                    <a:lumMod val="75000"/>
                  </a:schemeClr>
                </a:solidFill>
                <a:latin typeface="微软雅黑"/>
                <a:ea typeface="微软雅黑"/>
                <a:cs typeface="微软雅黑"/>
              </a:rPr>
              <a:t>6</a:t>
            </a:r>
            <a:r>
              <a:rPr kumimoji="1" lang="en-US" altLang="zh-CN" sz="1000" dirty="0" smtClean="0">
                <a:solidFill>
                  <a:schemeClr val="accent5">
                    <a:lumMod val="75000"/>
                  </a:schemeClr>
                </a:solidFill>
                <a:latin typeface="微软雅黑"/>
                <a:ea typeface="微软雅黑"/>
                <a:cs typeface="微软雅黑"/>
              </a:rPr>
              <a:t>.</a:t>
            </a:r>
            <a:r>
              <a:rPr kumimoji="1" lang="zh-CN" altLang="en-US" sz="1000" dirty="0" smtClean="0">
                <a:solidFill>
                  <a:schemeClr val="accent5">
                    <a:lumMod val="75000"/>
                  </a:schemeClr>
                </a:solidFill>
                <a:latin typeface="微软雅黑"/>
                <a:ea typeface="微软雅黑"/>
                <a:cs typeface="微软雅黑"/>
              </a:rPr>
              <a:t>定时拉取</a:t>
            </a:r>
          </a:p>
        </p:txBody>
      </p:sp>
      <p:sp>
        <p:nvSpPr>
          <p:cNvPr id="90" name="文本框 89"/>
          <p:cNvSpPr txBox="1"/>
          <p:nvPr/>
        </p:nvSpPr>
        <p:spPr>
          <a:xfrm>
            <a:off x="3074965" y="3457878"/>
            <a:ext cx="1133414" cy="230832"/>
          </a:xfrm>
          <a:prstGeom prst="rect">
            <a:avLst/>
          </a:prstGeom>
          <a:noFill/>
        </p:spPr>
        <p:txBody>
          <a:bodyPr wrap="square" rtlCol="0">
            <a:spAutoFit/>
          </a:bodyPr>
          <a:lstStyle/>
          <a:p>
            <a:r>
              <a:rPr kumimoji="1" lang="en-US" altLang="zh-CN" sz="900" dirty="0" smtClean="0">
                <a:latin typeface="微软雅黑"/>
                <a:ea typeface="微软雅黑"/>
                <a:cs typeface="微软雅黑"/>
              </a:rPr>
              <a:t>Backup</a:t>
            </a:r>
            <a:r>
              <a:rPr kumimoji="1" lang="zh-CN" altLang="zh-CN" sz="900" dirty="0" smtClean="0">
                <a:latin typeface="微软雅黑"/>
                <a:ea typeface="微软雅黑"/>
                <a:cs typeface="微软雅黑"/>
              </a:rPr>
              <a:t>(</a:t>
            </a:r>
            <a:r>
              <a:rPr kumimoji="1" lang="zh-CN" altLang="en-US" sz="900" dirty="0" smtClean="0">
                <a:latin typeface="微软雅黑"/>
                <a:ea typeface="微软雅黑"/>
                <a:cs typeface="微软雅黑"/>
              </a:rPr>
              <a:t>配置同步</a:t>
            </a:r>
            <a:r>
              <a:rPr kumimoji="1" lang="en-US" altLang="zh-CN" sz="900" dirty="0" smtClean="0">
                <a:latin typeface="微软雅黑"/>
                <a:ea typeface="微软雅黑"/>
                <a:cs typeface="微软雅黑"/>
              </a:rPr>
              <a:t>)</a:t>
            </a:r>
            <a:endParaRPr kumimoji="1" lang="zh-CN" altLang="en-US" sz="900" dirty="0" smtClean="0">
              <a:latin typeface="微软雅黑"/>
              <a:ea typeface="微软雅黑"/>
              <a:cs typeface="微软雅黑"/>
            </a:endParaRPr>
          </a:p>
        </p:txBody>
      </p:sp>
      <p:sp>
        <p:nvSpPr>
          <p:cNvPr id="101" name="文本框 100"/>
          <p:cNvSpPr txBox="1"/>
          <p:nvPr/>
        </p:nvSpPr>
        <p:spPr>
          <a:xfrm rot="20213333">
            <a:off x="3513753" y="4024916"/>
            <a:ext cx="883079" cy="246221"/>
          </a:xfrm>
          <a:prstGeom prst="rect">
            <a:avLst/>
          </a:prstGeom>
          <a:noFill/>
        </p:spPr>
        <p:txBody>
          <a:bodyPr wrap="square" rtlCol="0">
            <a:spAutoFit/>
          </a:bodyPr>
          <a:lstStyle/>
          <a:p>
            <a:r>
              <a:rPr kumimoji="1" lang="zh-CN" altLang="zh-CN" sz="1000" dirty="0" smtClean="0">
                <a:solidFill>
                  <a:srgbClr val="0000FF"/>
                </a:solidFill>
                <a:latin typeface="微软雅黑"/>
                <a:ea typeface="微软雅黑"/>
                <a:cs typeface="微软雅黑"/>
              </a:rPr>
              <a:t>8</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转发请求</a:t>
            </a:r>
          </a:p>
        </p:txBody>
      </p:sp>
    </p:spTree>
    <p:extLst>
      <p:ext uri="{BB962C8B-B14F-4D97-AF65-F5344CB8AC3E}">
        <p14:creationId xmlns:p14="http://schemas.microsoft.com/office/powerpoint/2010/main" val="90958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a:latin typeface="微软雅黑" charset="0"/>
                <a:ea typeface="微软雅黑" charset="0"/>
                <a:cs typeface="微软雅黑" charset="0"/>
              </a:rPr>
              <a:t>5</a:t>
            </a:r>
            <a:r>
              <a:rPr lang="en-US" altLang="zh-CN" sz="4400" dirty="0" smtClean="0">
                <a:latin typeface="微软雅黑" charset="0"/>
                <a:ea typeface="微软雅黑" charset="0"/>
                <a:cs typeface="微软雅黑" charset="0"/>
              </a:rPr>
              <a:t>.1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-任务管理</a:t>
            </a:r>
            <a:endParaRPr lang="zh-CN" altLang="en-US" sz="4400" dirty="0">
              <a:latin typeface="微软雅黑" charset="0"/>
              <a:ea typeface="微软雅黑" charset="0"/>
              <a:cs typeface="微软雅黑" charset="0"/>
            </a:endParaRPr>
          </a:p>
        </p:txBody>
      </p:sp>
      <p:sp>
        <p:nvSpPr>
          <p:cNvPr id="15" name="文本框 14"/>
          <p:cNvSpPr txBox="1"/>
          <p:nvPr/>
        </p:nvSpPr>
        <p:spPr>
          <a:xfrm>
            <a:off x="743009" y="1769725"/>
            <a:ext cx="5047339" cy="3785652"/>
          </a:xfrm>
          <a:prstGeom prst="rect">
            <a:avLst/>
          </a:prstGeom>
          <a:noFill/>
        </p:spPr>
        <p:txBody>
          <a:bodyPr wrap="square" rtlCol="0">
            <a:spAutoFit/>
          </a:bodyPr>
          <a:lstStyle/>
          <a:p>
            <a:pPr marL="285750" indent="-285750">
              <a:buFont typeface="Wingdings" charset="2"/>
              <a:buChar char="l"/>
            </a:pPr>
            <a:r>
              <a:rPr kumimoji="1" lang="en-US" altLang="en-US" sz="2400" dirty="0" smtClean="0">
                <a:latin typeface="微软雅黑"/>
                <a:ea typeface="微软雅黑"/>
                <a:cs typeface="微软雅黑"/>
              </a:rPr>
              <a:t>任务设计</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通用的</a:t>
            </a:r>
            <a:r>
              <a:rPr kumimoji="1" lang="zh-CN" altLang="en-US" sz="2000" dirty="0">
                <a:latin typeface="微软雅黑"/>
                <a:ea typeface="微软雅黑"/>
                <a:cs typeface="微软雅黑"/>
              </a:rPr>
              <a:t>脚本</a:t>
            </a:r>
            <a:r>
              <a:rPr kumimoji="1" lang="zh-CN" altLang="en-US" sz="2000" dirty="0" smtClean="0">
                <a:latin typeface="微软雅黑"/>
                <a:ea typeface="微软雅黑"/>
                <a:cs typeface="微软雅黑"/>
              </a:rPr>
              <a:t>自动执</a:t>
            </a:r>
            <a:r>
              <a:rPr kumimoji="1" lang="zh-CN" altLang="en-US" sz="2000" dirty="0">
                <a:latin typeface="微软雅黑"/>
                <a:ea typeface="微软雅黑"/>
                <a:cs typeface="微软雅黑"/>
              </a:rPr>
              <a:t>行平台</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安全，可靠，可视</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任务变量：内置变量 </a:t>
            </a:r>
            <a:r>
              <a:rPr kumimoji="1" lang="en-US" altLang="zh-CN" sz="2000" dirty="0" smtClean="0">
                <a:latin typeface="微软雅黑"/>
                <a:ea typeface="微软雅黑"/>
                <a:cs typeface="微软雅黑"/>
              </a:rPr>
              <a:t>+</a:t>
            </a:r>
            <a:r>
              <a:rPr kumimoji="1" lang="zh-CN" altLang="en-US" sz="2000" dirty="0" smtClean="0">
                <a:latin typeface="微软雅黑"/>
                <a:ea typeface="微软雅黑"/>
                <a:cs typeface="微软雅黑"/>
              </a:rPr>
              <a:t> 自定义变量</a:t>
            </a:r>
            <a:endParaRPr kumimoji="1" lang="en-US" altLang="zh-CN" sz="2000" dirty="0" smtClean="0">
              <a:latin typeface="微软雅黑"/>
              <a:ea typeface="微软雅黑"/>
              <a:cs typeface="微软雅黑"/>
            </a:endParaRPr>
          </a:p>
          <a:p>
            <a:pPr marL="1257300" lvl="2" indent="-342900">
              <a:buFont typeface="Wingdings" charset="2"/>
              <a:buChar char="Ø"/>
            </a:pPr>
            <a:r>
              <a:rPr kumimoji="1" lang="zh-CN" altLang="en-US" sz="1600" dirty="0" smtClean="0">
                <a:solidFill>
                  <a:srgbClr val="0000FF"/>
                </a:solidFill>
                <a:latin typeface="微软雅黑"/>
                <a:ea typeface="微软雅黑"/>
                <a:cs typeface="微软雅黑"/>
              </a:rPr>
              <a:t>任务脚本变量 </a:t>
            </a:r>
            <a:r>
              <a:rPr kumimoji="1" lang="en-US" altLang="zh-CN" sz="1600" dirty="0" smtClean="0">
                <a:solidFill>
                  <a:srgbClr val="0000FF"/>
                </a:solidFill>
                <a:latin typeface="微软雅黑"/>
                <a:ea typeface="微软雅黑"/>
                <a:cs typeface="微软雅黑"/>
              </a:rPr>
              <a:t>=</a:t>
            </a:r>
            <a:r>
              <a:rPr kumimoji="1" lang="zh-CN" altLang="en-US" sz="1600" dirty="0" smtClean="0">
                <a:solidFill>
                  <a:srgbClr val="0000FF"/>
                </a:solidFill>
                <a:latin typeface="微软雅黑"/>
                <a:ea typeface="微软雅黑"/>
                <a:cs typeface="微软雅黑"/>
              </a:rPr>
              <a:t> </a:t>
            </a:r>
            <a:r>
              <a:rPr kumimoji="1" lang="en-US" altLang="zh-CN" sz="1600" dirty="0" smtClean="0">
                <a:solidFill>
                  <a:srgbClr val="0000FF"/>
                </a:solidFill>
                <a:latin typeface="微软雅黑"/>
                <a:ea typeface="微软雅黑"/>
                <a:cs typeface="微软雅黑"/>
              </a:rPr>
              <a:t>app</a:t>
            </a:r>
            <a:r>
              <a:rPr kumimoji="1" lang="zh-CN" altLang="en-US" sz="1600" dirty="0" smtClean="0">
                <a:solidFill>
                  <a:srgbClr val="0000FF"/>
                </a:solidFill>
                <a:latin typeface="微软雅黑"/>
                <a:ea typeface="微软雅黑"/>
                <a:cs typeface="微软雅黑"/>
              </a:rPr>
              <a:t>变量</a:t>
            </a:r>
            <a:r>
              <a:rPr kumimoji="1" lang="en-US" altLang="zh-CN" sz="1600" dirty="0" smtClean="0">
                <a:solidFill>
                  <a:srgbClr val="0000FF"/>
                </a:solidFill>
                <a:latin typeface="微软雅黑"/>
                <a:ea typeface="微软雅黑"/>
                <a:cs typeface="微软雅黑"/>
              </a:rPr>
              <a:t>+</a:t>
            </a:r>
          </a:p>
          <a:p>
            <a:pPr lvl="2"/>
            <a:r>
              <a:rPr kumimoji="1" lang="zh-CN" altLang="zh-CN" sz="1600" dirty="0" smtClean="0">
                <a:solidFill>
                  <a:srgbClr val="0000FF"/>
                </a:solidFill>
                <a:latin typeface="微软雅黑"/>
                <a:ea typeface="微软雅黑"/>
                <a:cs typeface="微软雅黑"/>
              </a:rPr>
              <a:t> </a:t>
            </a:r>
            <a:r>
              <a:rPr kumimoji="1" lang="zh-CN" altLang="en-US" sz="1600" dirty="0" smtClean="0">
                <a:solidFill>
                  <a:srgbClr val="0000FF"/>
                </a:solidFill>
                <a:latin typeface="微软雅黑"/>
                <a:ea typeface="微软雅黑"/>
                <a:cs typeface="微软雅黑"/>
              </a:rPr>
              <a:t>                              </a:t>
            </a:r>
            <a:r>
              <a:rPr kumimoji="1" lang="en-US" altLang="zh-CN" sz="1600" dirty="0" err="1" smtClean="0">
                <a:solidFill>
                  <a:srgbClr val="0000FF"/>
                </a:solidFill>
                <a:latin typeface="微软雅黑"/>
                <a:ea typeface="微软雅黑"/>
                <a:cs typeface="微软雅黑"/>
              </a:rPr>
              <a:t>app_pool</a:t>
            </a:r>
            <a:r>
              <a:rPr kumimoji="1" lang="zh-CN" altLang="en-US" sz="1600" dirty="0" smtClean="0">
                <a:solidFill>
                  <a:srgbClr val="0000FF"/>
                </a:solidFill>
                <a:latin typeface="微软雅黑"/>
                <a:ea typeface="微软雅黑"/>
                <a:cs typeface="微软雅黑"/>
              </a:rPr>
              <a:t>变量</a:t>
            </a:r>
            <a:r>
              <a:rPr kumimoji="1" lang="en-US" altLang="zh-CN" sz="1600" dirty="0" smtClean="0">
                <a:solidFill>
                  <a:srgbClr val="0000FF"/>
                </a:solidFill>
                <a:latin typeface="微软雅黑"/>
                <a:ea typeface="微软雅黑"/>
                <a:cs typeface="微软雅黑"/>
              </a:rPr>
              <a:t>+</a:t>
            </a:r>
          </a:p>
          <a:p>
            <a:pPr lvl="2"/>
            <a:r>
              <a:rPr kumimoji="1" lang="zh-CN" altLang="zh-CN" sz="1600" dirty="0" smtClean="0">
                <a:solidFill>
                  <a:srgbClr val="0000FF"/>
                </a:solidFill>
                <a:latin typeface="微软雅黑"/>
                <a:ea typeface="微软雅黑"/>
                <a:cs typeface="微软雅黑"/>
              </a:rPr>
              <a:t> </a:t>
            </a:r>
            <a:r>
              <a:rPr kumimoji="1" lang="zh-CN" altLang="en-US" sz="1600" dirty="0" smtClean="0">
                <a:solidFill>
                  <a:srgbClr val="0000FF"/>
                </a:solidFill>
                <a:latin typeface="微软雅黑"/>
                <a:ea typeface="微软雅黑"/>
                <a:cs typeface="微软雅黑"/>
              </a:rPr>
              <a:t>                              任务变量</a:t>
            </a:r>
            <a:r>
              <a:rPr kumimoji="1" lang="en-US" altLang="zh-CN" sz="1600" dirty="0" smtClean="0">
                <a:solidFill>
                  <a:srgbClr val="0000FF"/>
                </a:solidFill>
                <a:latin typeface="微软雅黑"/>
                <a:ea typeface="微软雅黑"/>
                <a:cs typeface="微软雅黑"/>
              </a:rPr>
              <a:t>+</a:t>
            </a:r>
          </a:p>
          <a:p>
            <a:pPr marL="800100" lvl="1" indent="-342900">
              <a:buFont typeface="Wingdings" charset="2"/>
              <a:buChar char="u"/>
            </a:pPr>
            <a:r>
              <a:rPr kumimoji="1" lang="zh-CN" altLang="en-US" sz="2000" dirty="0" smtClean="0">
                <a:latin typeface="微软雅黑"/>
                <a:ea typeface="微软雅黑"/>
                <a:cs typeface="微软雅黑"/>
              </a:rPr>
              <a:t>任务类型</a:t>
            </a:r>
            <a:r>
              <a:rPr kumimoji="1" lang="en-US" altLang="zh-CN" sz="2000" dirty="0" smtClean="0">
                <a:latin typeface="微软雅黑"/>
                <a:ea typeface="微软雅黑"/>
                <a:cs typeface="微软雅黑"/>
              </a:rPr>
              <a:t>&amp;</a:t>
            </a:r>
            <a:r>
              <a:rPr kumimoji="1" lang="zh-CN" altLang="en-US" sz="2000" dirty="0" smtClean="0">
                <a:latin typeface="微软雅黑"/>
                <a:ea typeface="微软雅黑"/>
                <a:cs typeface="微软雅黑"/>
              </a:rPr>
              <a:t>任务模板</a:t>
            </a:r>
            <a:endParaRPr kumimoji="1" lang="en-US" altLang="zh-CN" sz="2000" dirty="0" smtClean="0">
              <a:latin typeface="微软雅黑"/>
              <a:ea typeface="微软雅黑"/>
              <a:cs typeface="微软雅黑"/>
            </a:endParaRPr>
          </a:p>
          <a:p>
            <a:pPr marL="285750" lvl="1" indent="-285750">
              <a:buFont typeface="Wingdings" charset="2"/>
              <a:buChar char="l"/>
            </a:pPr>
            <a:endParaRPr kumimoji="1" lang="en-US" altLang="zh-CN" sz="2400" dirty="0" smtClean="0">
              <a:latin typeface="微软雅黑"/>
              <a:ea typeface="微软雅黑"/>
              <a:cs typeface="微软雅黑"/>
            </a:endParaRPr>
          </a:p>
          <a:p>
            <a:pPr marL="285750" lvl="1" indent="-285750">
              <a:buFont typeface="Wingdings" charset="2"/>
              <a:buChar char="l"/>
            </a:pPr>
            <a:r>
              <a:rPr kumimoji="1" lang="zh-CN" altLang="en-US" sz="2400" dirty="0" smtClean="0">
                <a:latin typeface="微软雅黑"/>
                <a:ea typeface="微软雅黑"/>
                <a:cs typeface="微软雅黑"/>
              </a:rPr>
              <a:t>线上某服务代码发布</a:t>
            </a:r>
            <a:endParaRPr kumimoji="1" lang="en-US" altLang="zh-CN" sz="2400" dirty="0" smtClean="0">
              <a:latin typeface="微软雅黑"/>
              <a:ea typeface="微软雅黑"/>
              <a:cs typeface="微软雅黑"/>
            </a:endParaRPr>
          </a:p>
          <a:p>
            <a:endParaRPr kumimoji="1" lang="en-US" altLang="zh-CN" sz="2400" dirty="0" smtClean="0">
              <a:latin typeface="微软雅黑"/>
              <a:ea typeface="微软雅黑"/>
              <a:cs typeface="微软雅黑"/>
            </a:endParaRPr>
          </a:p>
          <a:p>
            <a:pPr marL="1257300" lvl="2" indent="-342900">
              <a:buFont typeface="Wingdings" charset="2"/>
              <a:buChar char="Ø"/>
            </a:pPr>
            <a:endParaRPr kumimoji="1" lang="en-US" altLang="zh-CN" sz="1600" dirty="0" smtClean="0">
              <a:latin typeface="微软雅黑"/>
              <a:ea typeface="微软雅黑"/>
              <a:cs typeface="微软雅黑"/>
            </a:endParaRPr>
          </a:p>
        </p:txBody>
      </p:sp>
      <p:pic>
        <p:nvPicPr>
          <p:cNvPr id="2" name="图片 1"/>
          <p:cNvPicPr>
            <a:picLocks noChangeAspect="1"/>
          </p:cNvPicPr>
          <p:nvPr/>
        </p:nvPicPr>
        <p:blipFill>
          <a:blip r:embed="rId3"/>
          <a:stretch>
            <a:fillRect/>
          </a:stretch>
        </p:blipFill>
        <p:spPr>
          <a:xfrm>
            <a:off x="3436910" y="4959858"/>
            <a:ext cx="1712075" cy="1344504"/>
          </a:xfrm>
          <a:prstGeom prst="rect">
            <a:avLst/>
          </a:prstGeom>
        </p:spPr>
      </p:pic>
      <p:pic>
        <p:nvPicPr>
          <p:cNvPr id="3" name="图片 2"/>
          <p:cNvPicPr>
            <a:picLocks noChangeAspect="1"/>
          </p:cNvPicPr>
          <p:nvPr/>
        </p:nvPicPr>
        <p:blipFill>
          <a:blip r:embed="rId4"/>
          <a:stretch>
            <a:fillRect/>
          </a:stretch>
        </p:blipFill>
        <p:spPr>
          <a:xfrm>
            <a:off x="1310102" y="4959858"/>
            <a:ext cx="2037999" cy="1332155"/>
          </a:xfrm>
          <a:prstGeom prst="rect">
            <a:avLst/>
          </a:prstGeom>
        </p:spPr>
      </p:pic>
      <p:sp>
        <p:nvSpPr>
          <p:cNvPr id="4" name="文本框 3"/>
          <p:cNvSpPr txBox="1"/>
          <p:nvPr/>
        </p:nvSpPr>
        <p:spPr>
          <a:xfrm>
            <a:off x="6127823" y="2007002"/>
            <a:ext cx="2015965"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zh-CN" dirty="0" smtClean="0">
                <a:latin typeface="微软雅黑"/>
                <a:ea typeface="微软雅黑"/>
                <a:cs typeface="微软雅黑"/>
              </a:rPr>
              <a:t>Java</a:t>
            </a:r>
            <a:r>
              <a:rPr kumimoji="1" lang="zh-CN" altLang="en-US" dirty="0" smtClean="0">
                <a:latin typeface="微软雅黑"/>
                <a:ea typeface="微软雅黑"/>
                <a:cs typeface="微软雅黑"/>
              </a:rPr>
              <a:t>服务代码发布</a:t>
            </a:r>
          </a:p>
        </p:txBody>
      </p:sp>
      <p:sp>
        <p:nvSpPr>
          <p:cNvPr id="7" name="圆角矩形 6"/>
          <p:cNvSpPr/>
          <p:nvPr/>
        </p:nvSpPr>
        <p:spPr>
          <a:xfrm>
            <a:off x="6012370" y="2581398"/>
            <a:ext cx="648307" cy="481218"/>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Tag</a:t>
            </a:r>
            <a:endParaRPr kumimoji="1" lang="zh-CN" altLang="en-US" sz="1400" dirty="0">
              <a:solidFill>
                <a:schemeClr val="tx1"/>
              </a:solidFill>
              <a:latin typeface="微软雅黑"/>
              <a:ea typeface="微软雅黑"/>
              <a:cs typeface="微软雅黑"/>
            </a:endParaRPr>
          </a:p>
        </p:txBody>
      </p:sp>
      <p:cxnSp>
        <p:nvCxnSpPr>
          <p:cNvPr id="8" name="Straight Connector 6"/>
          <p:cNvCxnSpPr/>
          <p:nvPr/>
        </p:nvCxnSpPr>
        <p:spPr bwMode="auto">
          <a:xfrm>
            <a:off x="5790348" y="3188115"/>
            <a:ext cx="2966223"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0" name="文本框 9"/>
          <p:cNvSpPr txBox="1"/>
          <p:nvPr/>
        </p:nvSpPr>
        <p:spPr>
          <a:xfrm>
            <a:off x="8392381" y="2539396"/>
            <a:ext cx="364190" cy="523220"/>
          </a:xfrm>
          <a:prstGeom prst="rect">
            <a:avLst/>
          </a:prstGeom>
          <a:noFill/>
        </p:spPr>
        <p:txBody>
          <a:bodyPr wrap="square" rtlCol="0">
            <a:spAutoFit/>
          </a:bodyPr>
          <a:lstStyle/>
          <a:p>
            <a:r>
              <a:rPr kumimoji="1" lang="zh-CN" altLang="en-US" sz="1400" dirty="0" smtClean="0">
                <a:latin typeface="微软雅黑"/>
                <a:ea typeface="微软雅黑"/>
                <a:cs typeface="微软雅黑"/>
              </a:rPr>
              <a:t>输</a:t>
            </a:r>
            <a:endParaRPr kumimoji="1" lang="en-US" altLang="zh-CN" sz="1400" dirty="0" smtClean="0">
              <a:latin typeface="微软雅黑"/>
              <a:ea typeface="微软雅黑"/>
              <a:cs typeface="微软雅黑"/>
            </a:endParaRPr>
          </a:p>
          <a:p>
            <a:r>
              <a:rPr kumimoji="1" lang="zh-CN" altLang="en-US" sz="1400" dirty="0" smtClean="0">
                <a:latin typeface="微软雅黑"/>
                <a:ea typeface="微软雅黑"/>
                <a:cs typeface="微软雅黑"/>
              </a:rPr>
              <a:t>入</a:t>
            </a:r>
          </a:p>
        </p:txBody>
      </p:sp>
      <p:sp>
        <p:nvSpPr>
          <p:cNvPr id="13" name="圆角矩形 12"/>
          <p:cNvSpPr/>
          <p:nvPr/>
        </p:nvSpPr>
        <p:spPr>
          <a:xfrm>
            <a:off x="7637577" y="2581398"/>
            <a:ext cx="648307" cy="481218"/>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任务创建</a:t>
            </a:r>
            <a:endParaRPr kumimoji="1" lang="zh-CN" altLang="en-US" sz="1400" dirty="0">
              <a:solidFill>
                <a:schemeClr val="tx1"/>
              </a:solidFill>
              <a:latin typeface="微软雅黑"/>
              <a:ea typeface="微软雅黑"/>
              <a:cs typeface="微软雅黑"/>
            </a:endParaRPr>
          </a:p>
        </p:txBody>
      </p:sp>
      <p:cxnSp>
        <p:nvCxnSpPr>
          <p:cNvPr id="14" name="直线箭头连接符 13"/>
          <p:cNvCxnSpPr>
            <a:stCxn id="7" idx="3"/>
            <a:endCxn id="13" idx="1"/>
          </p:cNvCxnSpPr>
          <p:nvPr/>
        </p:nvCxnSpPr>
        <p:spPr>
          <a:xfrm>
            <a:off x="6660677" y="2822007"/>
            <a:ext cx="976900" cy="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7" name="圆角矩形 16"/>
          <p:cNvSpPr/>
          <p:nvPr/>
        </p:nvSpPr>
        <p:spPr>
          <a:xfrm>
            <a:off x="7708622" y="3328797"/>
            <a:ext cx="648307" cy="48121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变量</a:t>
            </a:r>
            <a:r>
              <a:rPr kumimoji="1" lang="en-US" altLang="zh-CN" sz="1000" dirty="0" err="1" smtClean="0">
                <a:solidFill>
                  <a:schemeClr val="tx1"/>
                </a:solidFill>
                <a:latin typeface="微软雅黑"/>
                <a:ea typeface="微软雅黑"/>
                <a:cs typeface="微软雅黑"/>
              </a:rPr>
              <a:t>Init</a:t>
            </a:r>
            <a:endParaRPr kumimoji="1" lang="zh-CN" altLang="en-US" sz="1000" dirty="0">
              <a:solidFill>
                <a:schemeClr val="tx1"/>
              </a:solidFill>
              <a:latin typeface="微软雅黑"/>
              <a:ea typeface="微软雅黑"/>
              <a:cs typeface="微软雅黑"/>
            </a:endParaRPr>
          </a:p>
        </p:txBody>
      </p:sp>
      <p:sp>
        <p:nvSpPr>
          <p:cNvPr id="18" name="圆角矩形 17"/>
          <p:cNvSpPr/>
          <p:nvPr/>
        </p:nvSpPr>
        <p:spPr>
          <a:xfrm>
            <a:off x="5790348" y="3328793"/>
            <a:ext cx="759320" cy="481219"/>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判断应用</a:t>
            </a:r>
            <a:endParaRPr kumimoji="1" lang="en-US" altLang="zh-CN" sz="1000" dirty="0" smtClean="0">
              <a:solidFill>
                <a:schemeClr val="tx1"/>
              </a:solidFill>
              <a:latin typeface="微软雅黑"/>
              <a:ea typeface="微软雅黑"/>
              <a:cs typeface="微软雅黑"/>
            </a:endParaRPr>
          </a:p>
          <a:p>
            <a:pPr algn="ctr"/>
            <a:r>
              <a:rPr kumimoji="1" lang="en-US" altLang="zh-CN" sz="1000" dirty="0" smtClean="0">
                <a:solidFill>
                  <a:schemeClr val="tx1"/>
                </a:solidFill>
                <a:latin typeface="微软雅黑"/>
                <a:ea typeface="微软雅黑"/>
                <a:cs typeface="微软雅黑"/>
              </a:rPr>
              <a:t>server</a:t>
            </a:r>
            <a:endParaRPr kumimoji="1" lang="zh-CN" altLang="en-US" sz="1000" dirty="0">
              <a:solidFill>
                <a:schemeClr val="tx1"/>
              </a:solidFill>
              <a:latin typeface="微软雅黑"/>
              <a:ea typeface="微软雅黑"/>
              <a:cs typeface="微软雅黑"/>
            </a:endParaRPr>
          </a:p>
        </p:txBody>
      </p:sp>
      <p:sp>
        <p:nvSpPr>
          <p:cNvPr id="19" name="圆角矩形 18"/>
          <p:cNvSpPr/>
          <p:nvPr/>
        </p:nvSpPr>
        <p:spPr>
          <a:xfrm>
            <a:off x="6767152" y="3328796"/>
            <a:ext cx="730454" cy="481219"/>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判断</a:t>
            </a:r>
            <a:r>
              <a:rPr kumimoji="1" lang="en-US" altLang="zh-CN" sz="1000" dirty="0" smtClean="0">
                <a:solidFill>
                  <a:schemeClr val="tx1"/>
                </a:solidFill>
                <a:latin typeface="微软雅黑"/>
                <a:ea typeface="微软雅黑"/>
                <a:cs typeface="微软雅黑"/>
              </a:rPr>
              <a:t>Tag</a:t>
            </a:r>
          </a:p>
          <a:p>
            <a:pPr algn="ctr"/>
            <a:r>
              <a:rPr kumimoji="1" lang="zh-CN" altLang="en-US" sz="1000" dirty="0" smtClean="0">
                <a:solidFill>
                  <a:schemeClr val="tx1"/>
                </a:solidFill>
                <a:latin typeface="微软雅黑"/>
                <a:ea typeface="微软雅黑"/>
                <a:cs typeface="微软雅黑"/>
              </a:rPr>
              <a:t>类型</a:t>
            </a:r>
            <a:endParaRPr kumimoji="1" lang="zh-CN" altLang="en-US" sz="1000" dirty="0">
              <a:solidFill>
                <a:schemeClr val="tx1"/>
              </a:solidFill>
              <a:latin typeface="微软雅黑"/>
              <a:ea typeface="微软雅黑"/>
              <a:cs typeface="微软雅黑"/>
            </a:endParaRPr>
          </a:p>
        </p:txBody>
      </p:sp>
      <p:sp>
        <p:nvSpPr>
          <p:cNvPr id="21" name="圆角矩形 20"/>
          <p:cNvSpPr/>
          <p:nvPr/>
        </p:nvSpPr>
        <p:spPr>
          <a:xfrm>
            <a:off x="5790348" y="4068760"/>
            <a:ext cx="759320" cy="481218"/>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增量下载</a:t>
            </a:r>
            <a:r>
              <a:rPr kumimoji="1" lang="en-US" altLang="zh-CN" sz="1000" dirty="0" smtClean="0">
                <a:solidFill>
                  <a:schemeClr val="tx1"/>
                </a:solidFill>
                <a:latin typeface="微软雅黑"/>
                <a:ea typeface="微软雅黑"/>
                <a:cs typeface="微软雅黑"/>
              </a:rPr>
              <a:t>Tag</a:t>
            </a:r>
            <a:endParaRPr kumimoji="1" lang="zh-CN" altLang="en-US" sz="1000" dirty="0">
              <a:solidFill>
                <a:schemeClr val="tx1"/>
              </a:solidFill>
              <a:latin typeface="微软雅黑"/>
              <a:ea typeface="微软雅黑"/>
              <a:cs typeface="微软雅黑"/>
            </a:endParaRPr>
          </a:p>
        </p:txBody>
      </p:sp>
      <p:sp>
        <p:nvSpPr>
          <p:cNvPr id="22" name="圆角矩形 21"/>
          <p:cNvSpPr/>
          <p:nvPr/>
        </p:nvSpPr>
        <p:spPr>
          <a:xfrm>
            <a:off x="7667442" y="4052320"/>
            <a:ext cx="759320" cy="48121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切走流量 停服务</a:t>
            </a:r>
            <a:endParaRPr kumimoji="1" lang="zh-CN" altLang="en-US" sz="1000" dirty="0">
              <a:solidFill>
                <a:schemeClr val="tx1"/>
              </a:solidFill>
              <a:latin typeface="微软雅黑"/>
              <a:ea typeface="微软雅黑"/>
              <a:cs typeface="微软雅黑"/>
            </a:endParaRPr>
          </a:p>
        </p:txBody>
      </p:sp>
      <p:sp>
        <p:nvSpPr>
          <p:cNvPr id="23" name="圆角矩形 22"/>
          <p:cNvSpPr/>
          <p:nvPr/>
        </p:nvSpPr>
        <p:spPr>
          <a:xfrm>
            <a:off x="6788234" y="4044344"/>
            <a:ext cx="661628" cy="481218"/>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拷贝</a:t>
            </a:r>
            <a:endParaRPr kumimoji="1" lang="en-US" altLang="zh-CN" sz="1000" dirty="0" smtClean="0">
              <a:solidFill>
                <a:schemeClr val="tx1"/>
              </a:solidFill>
              <a:latin typeface="微软雅黑"/>
              <a:ea typeface="微软雅黑"/>
              <a:cs typeface="微软雅黑"/>
            </a:endParaRPr>
          </a:p>
          <a:p>
            <a:pPr algn="ctr"/>
            <a:r>
              <a:rPr kumimoji="1" lang="zh-CN" altLang="en-US" sz="1000" dirty="0" smtClean="0">
                <a:solidFill>
                  <a:schemeClr val="tx1"/>
                </a:solidFill>
                <a:latin typeface="微软雅黑"/>
                <a:ea typeface="微软雅黑"/>
                <a:cs typeface="微软雅黑"/>
              </a:rPr>
              <a:t>代码</a:t>
            </a:r>
            <a:endParaRPr kumimoji="1" lang="zh-CN" altLang="en-US" sz="1000" dirty="0">
              <a:solidFill>
                <a:schemeClr val="tx1"/>
              </a:solidFill>
              <a:latin typeface="微软雅黑"/>
              <a:ea typeface="微软雅黑"/>
              <a:cs typeface="微软雅黑"/>
            </a:endParaRPr>
          </a:p>
        </p:txBody>
      </p:sp>
      <p:sp>
        <p:nvSpPr>
          <p:cNvPr id="24" name="圆角矩形 23"/>
          <p:cNvSpPr/>
          <p:nvPr/>
        </p:nvSpPr>
        <p:spPr>
          <a:xfrm>
            <a:off x="5803669" y="4816156"/>
            <a:ext cx="648307" cy="481218"/>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切回流量</a:t>
            </a:r>
            <a:endParaRPr kumimoji="1" lang="en-US" altLang="zh-CN" sz="1000" dirty="0" smtClean="0">
              <a:solidFill>
                <a:schemeClr val="tx1"/>
              </a:solidFill>
              <a:latin typeface="微软雅黑"/>
              <a:ea typeface="微软雅黑"/>
              <a:cs typeface="微软雅黑"/>
            </a:endParaRPr>
          </a:p>
        </p:txBody>
      </p:sp>
      <p:cxnSp>
        <p:nvCxnSpPr>
          <p:cNvPr id="25" name="Straight Connector 6"/>
          <p:cNvCxnSpPr/>
          <p:nvPr/>
        </p:nvCxnSpPr>
        <p:spPr bwMode="auto">
          <a:xfrm flipV="1">
            <a:off x="5803669" y="5425777"/>
            <a:ext cx="2952902" cy="6383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26" name="文本框 25"/>
          <p:cNvSpPr txBox="1"/>
          <p:nvPr/>
        </p:nvSpPr>
        <p:spPr>
          <a:xfrm>
            <a:off x="8450216" y="3384162"/>
            <a:ext cx="364190" cy="1815882"/>
          </a:xfrm>
          <a:prstGeom prst="rect">
            <a:avLst/>
          </a:prstGeom>
          <a:noFill/>
        </p:spPr>
        <p:txBody>
          <a:bodyPr wrap="square" rtlCol="0">
            <a:spAutoFit/>
          </a:bodyPr>
          <a:lstStyle/>
          <a:p>
            <a:r>
              <a:rPr kumimoji="1" lang="zh-CN" altLang="en-US" sz="1400" dirty="0" smtClean="0">
                <a:latin typeface="微软雅黑"/>
                <a:ea typeface="微软雅黑"/>
                <a:cs typeface="微软雅黑"/>
              </a:rPr>
              <a:t>代码上线逻辑</a:t>
            </a:r>
            <a:endParaRPr kumimoji="1" lang="en-US" altLang="zh-CN" sz="1400" dirty="0" smtClean="0">
              <a:latin typeface="微软雅黑"/>
              <a:ea typeface="微软雅黑"/>
              <a:cs typeface="微软雅黑"/>
            </a:endParaRPr>
          </a:p>
          <a:p>
            <a:r>
              <a:rPr kumimoji="1" lang="zh-CN" altLang="en-US" sz="1400" dirty="0" smtClean="0">
                <a:latin typeface="微软雅黑"/>
                <a:ea typeface="微软雅黑"/>
                <a:cs typeface="微软雅黑"/>
              </a:rPr>
              <a:t>处理</a:t>
            </a:r>
            <a:endParaRPr kumimoji="1" lang="en-US" altLang="zh-CN" sz="1400" dirty="0" smtClean="0">
              <a:latin typeface="微软雅黑"/>
              <a:ea typeface="微软雅黑"/>
              <a:cs typeface="微软雅黑"/>
            </a:endParaRPr>
          </a:p>
        </p:txBody>
      </p:sp>
      <p:sp>
        <p:nvSpPr>
          <p:cNvPr id="27" name="文本框 26"/>
          <p:cNvSpPr txBox="1"/>
          <p:nvPr/>
        </p:nvSpPr>
        <p:spPr>
          <a:xfrm>
            <a:off x="8450216" y="5489607"/>
            <a:ext cx="364190" cy="523220"/>
          </a:xfrm>
          <a:prstGeom prst="rect">
            <a:avLst/>
          </a:prstGeom>
          <a:noFill/>
        </p:spPr>
        <p:txBody>
          <a:bodyPr wrap="square" rtlCol="0">
            <a:spAutoFit/>
          </a:bodyPr>
          <a:lstStyle/>
          <a:p>
            <a:r>
              <a:rPr kumimoji="1" lang="zh-CN" altLang="en-US" sz="1400" dirty="0" smtClean="0">
                <a:latin typeface="微软雅黑"/>
                <a:ea typeface="微软雅黑"/>
                <a:cs typeface="微软雅黑"/>
              </a:rPr>
              <a:t>输出</a:t>
            </a:r>
            <a:endParaRPr kumimoji="1" lang="en-US" altLang="zh-CN" sz="1400" dirty="0" smtClean="0">
              <a:latin typeface="微软雅黑"/>
              <a:ea typeface="微软雅黑"/>
              <a:cs typeface="微软雅黑"/>
            </a:endParaRPr>
          </a:p>
        </p:txBody>
      </p:sp>
      <p:sp>
        <p:nvSpPr>
          <p:cNvPr id="28" name="圆角矩形 27"/>
          <p:cNvSpPr/>
          <p:nvPr/>
        </p:nvSpPr>
        <p:spPr>
          <a:xfrm>
            <a:off x="6660678" y="4816156"/>
            <a:ext cx="759320" cy="48121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日志检测服务检测</a:t>
            </a:r>
            <a:endParaRPr kumimoji="1" lang="zh-CN" altLang="en-US" sz="1000" dirty="0">
              <a:solidFill>
                <a:schemeClr val="tx1"/>
              </a:solidFill>
              <a:latin typeface="微软雅黑"/>
              <a:ea typeface="微软雅黑"/>
              <a:cs typeface="微软雅黑"/>
            </a:endParaRPr>
          </a:p>
        </p:txBody>
      </p:sp>
      <p:sp>
        <p:nvSpPr>
          <p:cNvPr id="29" name="圆角矩形 28"/>
          <p:cNvSpPr/>
          <p:nvPr/>
        </p:nvSpPr>
        <p:spPr>
          <a:xfrm>
            <a:off x="7597609" y="4816156"/>
            <a:ext cx="759320" cy="481218"/>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启动服务</a:t>
            </a:r>
            <a:endParaRPr kumimoji="1" lang="zh-CN" altLang="en-US" sz="1000" dirty="0">
              <a:solidFill>
                <a:schemeClr val="tx1"/>
              </a:solidFill>
              <a:latin typeface="微软雅黑"/>
              <a:ea typeface="微软雅黑"/>
              <a:cs typeface="微软雅黑"/>
            </a:endParaRPr>
          </a:p>
        </p:txBody>
      </p:sp>
      <p:cxnSp>
        <p:nvCxnSpPr>
          <p:cNvPr id="31" name="直线箭头连接符 30"/>
          <p:cNvCxnSpPr/>
          <p:nvPr/>
        </p:nvCxnSpPr>
        <p:spPr>
          <a:xfrm>
            <a:off x="7961959" y="3062616"/>
            <a:ext cx="0" cy="266178"/>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37" name="直线箭头连接符 36"/>
          <p:cNvCxnSpPr>
            <a:stCxn id="19" idx="1"/>
            <a:endCxn id="18" idx="3"/>
          </p:cNvCxnSpPr>
          <p:nvPr/>
        </p:nvCxnSpPr>
        <p:spPr>
          <a:xfrm flipH="1" flipV="1">
            <a:off x="6549668" y="3569403"/>
            <a:ext cx="217484" cy="3"/>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4" name="直线箭头连接符 43"/>
          <p:cNvCxnSpPr/>
          <p:nvPr/>
        </p:nvCxnSpPr>
        <p:spPr>
          <a:xfrm flipH="1">
            <a:off x="6119564" y="3820346"/>
            <a:ext cx="6663" cy="248414"/>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8" name="直线箭头连接符 47"/>
          <p:cNvCxnSpPr>
            <a:endCxn id="22" idx="1"/>
          </p:cNvCxnSpPr>
          <p:nvPr/>
        </p:nvCxnSpPr>
        <p:spPr>
          <a:xfrm flipV="1">
            <a:off x="7449862" y="4292929"/>
            <a:ext cx="217580" cy="6109"/>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1" name="直线箭头连接符 50"/>
          <p:cNvCxnSpPr/>
          <p:nvPr/>
        </p:nvCxnSpPr>
        <p:spPr>
          <a:xfrm>
            <a:off x="7949833" y="4549978"/>
            <a:ext cx="0" cy="266178"/>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3" name="直线箭头连接符 52"/>
          <p:cNvCxnSpPr/>
          <p:nvPr/>
        </p:nvCxnSpPr>
        <p:spPr>
          <a:xfrm flipH="1">
            <a:off x="7380031" y="5045004"/>
            <a:ext cx="217579" cy="2"/>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4" name="直线箭头连接符 53"/>
          <p:cNvCxnSpPr/>
          <p:nvPr/>
        </p:nvCxnSpPr>
        <p:spPr>
          <a:xfrm flipH="1">
            <a:off x="6443098" y="5045006"/>
            <a:ext cx="217579" cy="2"/>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55" name="圆角矩形 54"/>
          <p:cNvSpPr/>
          <p:nvPr/>
        </p:nvSpPr>
        <p:spPr>
          <a:xfrm>
            <a:off x="5803669" y="5625936"/>
            <a:ext cx="1039066" cy="329550"/>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实时任务状态</a:t>
            </a:r>
            <a:endParaRPr kumimoji="1" lang="en-US" altLang="zh-CN" sz="1000" dirty="0" smtClean="0">
              <a:solidFill>
                <a:schemeClr val="tx1"/>
              </a:solidFill>
              <a:latin typeface="微软雅黑"/>
              <a:ea typeface="微软雅黑"/>
              <a:cs typeface="微软雅黑"/>
            </a:endParaRPr>
          </a:p>
        </p:txBody>
      </p:sp>
      <p:sp>
        <p:nvSpPr>
          <p:cNvPr id="58" name="圆角矩形 57"/>
          <p:cNvSpPr/>
          <p:nvPr/>
        </p:nvSpPr>
        <p:spPr>
          <a:xfrm>
            <a:off x="7788552" y="5603711"/>
            <a:ext cx="556446" cy="329550"/>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sz="1000" dirty="0" smtClean="0">
                <a:solidFill>
                  <a:schemeClr val="tx1"/>
                </a:solidFill>
                <a:latin typeface="微软雅黑"/>
                <a:ea typeface="微软雅黑"/>
                <a:cs typeface="微软雅黑"/>
              </a:rPr>
              <a:t>完成</a:t>
            </a:r>
            <a:endParaRPr kumimoji="1" lang="en-US" altLang="zh-CN" sz="1000" dirty="0" smtClean="0">
              <a:solidFill>
                <a:schemeClr val="tx1"/>
              </a:solidFill>
              <a:latin typeface="微软雅黑"/>
              <a:ea typeface="微软雅黑"/>
              <a:cs typeface="微软雅黑"/>
            </a:endParaRPr>
          </a:p>
        </p:txBody>
      </p:sp>
      <p:cxnSp>
        <p:nvCxnSpPr>
          <p:cNvPr id="59" name="直线箭头连接符 58"/>
          <p:cNvCxnSpPr>
            <a:stCxn id="24" idx="2"/>
          </p:cNvCxnSpPr>
          <p:nvPr/>
        </p:nvCxnSpPr>
        <p:spPr>
          <a:xfrm>
            <a:off x="6127823" y="5297374"/>
            <a:ext cx="2" cy="328562"/>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64" name="直线箭头连接符 63"/>
          <p:cNvCxnSpPr>
            <a:endCxn id="58" idx="1"/>
          </p:cNvCxnSpPr>
          <p:nvPr/>
        </p:nvCxnSpPr>
        <p:spPr>
          <a:xfrm flipV="1">
            <a:off x="6842735" y="5768486"/>
            <a:ext cx="945817" cy="28594"/>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43" name="直线箭头连接符 42"/>
          <p:cNvCxnSpPr/>
          <p:nvPr/>
        </p:nvCxnSpPr>
        <p:spPr>
          <a:xfrm flipH="1">
            <a:off x="7488819" y="3569401"/>
            <a:ext cx="217579" cy="2"/>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52" name="直线箭头连接符 51"/>
          <p:cNvCxnSpPr/>
          <p:nvPr/>
        </p:nvCxnSpPr>
        <p:spPr>
          <a:xfrm flipV="1">
            <a:off x="6549572" y="4292929"/>
            <a:ext cx="217580" cy="6109"/>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12818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a:latin typeface="微软雅黑" charset="0"/>
                <a:ea typeface="微软雅黑" charset="0"/>
                <a:cs typeface="微软雅黑" charset="0"/>
              </a:rPr>
              <a:t>5</a:t>
            </a:r>
            <a:r>
              <a:rPr lang="en-US" altLang="zh-CN" sz="4400" dirty="0" smtClean="0">
                <a:latin typeface="微软雅黑" charset="0"/>
                <a:ea typeface="微软雅黑" charset="0"/>
                <a:cs typeface="微软雅黑" charset="0"/>
              </a:rPr>
              <a:t>.2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-任务状态监控</a:t>
            </a:r>
            <a:endParaRPr lang="zh-CN" altLang="en-US" sz="4400" dirty="0">
              <a:latin typeface="微软雅黑" charset="0"/>
              <a:ea typeface="微软雅黑" charset="0"/>
              <a:cs typeface="微软雅黑" charset="0"/>
            </a:endParaRPr>
          </a:p>
        </p:txBody>
      </p:sp>
      <p:sp>
        <p:nvSpPr>
          <p:cNvPr id="15" name="文本框 14"/>
          <p:cNvSpPr txBox="1"/>
          <p:nvPr/>
        </p:nvSpPr>
        <p:spPr>
          <a:xfrm>
            <a:off x="743010" y="1769725"/>
            <a:ext cx="4795012" cy="1015663"/>
          </a:xfrm>
          <a:prstGeom prst="rect">
            <a:avLst/>
          </a:prstGeom>
          <a:noFill/>
        </p:spPr>
        <p:txBody>
          <a:bodyPr wrap="square" rtlCol="0">
            <a:spAutoFit/>
          </a:bodyPr>
          <a:lstStyle/>
          <a:p>
            <a:pPr lvl="1"/>
            <a:endParaRPr kumimoji="1" lang="en-US" altLang="zh-CN" sz="2000" dirty="0" smtClean="0">
              <a:latin typeface="微软雅黑"/>
              <a:ea typeface="微软雅黑"/>
              <a:cs typeface="微软雅黑"/>
            </a:endParaRPr>
          </a:p>
          <a:p>
            <a:pPr marL="285750" indent="-285750">
              <a:buFont typeface="Wingdings" charset="2"/>
              <a:buChar char="l"/>
            </a:pPr>
            <a:endParaRPr kumimoji="1" lang="en-US" altLang="zh-CN" sz="2400" dirty="0" smtClean="0">
              <a:latin typeface="微软雅黑"/>
              <a:ea typeface="微软雅黑"/>
              <a:cs typeface="微软雅黑"/>
            </a:endParaRPr>
          </a:p>
          <a:p>
            <a:pPr marL="1257300" lvl="2" indent="-342900">
              <a:buFont typeface="Wingdings" charset="2"/>
              <a:buChar char="Ø"/>
            </a:pPr>
            <a:endParaRPr kumimoji="1" lang="en-US" altLang="zh-CN" sz="1600" dirty="0" smtClean="0">
              <a:latin typeface="微软雅黑"/>
              <a:ea typeface="微软雅黑"/>
              <a:cs typeface="微软雅黑"/>
            </a:endParaRPr>
          </a:p>
        </p:txBody>
      </p:sp>
      <p:pic>
        <p:nvPicPr>
          <p:cNvPr id="3" name="图片 2" descr="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23" y="1769725"/>
            <a:ext cx="6136705" cy="4516864"/>
          </a:xfrm>
          <a:prstGeom prst="rect">
            <a:avLst/>
          </a:prstGeom>
        </p:spPr>
      </p:pic>
      <p:cxnSp>
        <p:nvCxnSpPr>
          <p:cNvPr id="6" name="直线箭头连接符 5"/>
          <p:cNvCxnSpPr/>
          <p:nvPr/>
        </p:nvCxnSpPr>
        <p:spPr>
          <a:xfrm flipH="1">
            <a:off x="3374745" y="1871789"/>
            <a:ext cx="728232" cy="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2" name="直线箭头连接符 11"/>
          <p:cNvCxnSpPr/>
          <p:nvPr/>
        </p:nvCxnSpPr>
        <p:spPr>
          <a:xfrm flipH="1">
            <a:off x="3078496" y="2369956"/>
            <a:ext cx="574407" cy="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线箭头连接符 15"/>
          <p:cNvCxnSpPr/>
          <p:nvPr/>
        </p:nvCxnSpPr>
        <p:spPr>
          <a:xfrm flipH="1">
            <a:off x="2638893" y="2573352"/>
            <a:ext cx="1632821" cy="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17" name="文本框 16"/>
          <p:cNvSpPr txBox="1"/>
          <p:nvPr/>
        </p:nvSpPr>
        <p:spPr>
          <a:xfrm>
            <a:off x="3652903" y="2231456"/>
            <a:ext cx="41740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zh-CN" sz="1200" dirty="0" smtClean="0">
                <a:latin typeface="微软雅黑"/>
                <a:ea typeface="微软雅黑"/>
                <a:cs typeface="微软雅黑"/>
              </a:rPr>
              <a:t>tag</a:t>
            </a:r>
            <a:endParaRPr kumimoji="1" lang="zh-CN" altLang="en-US" sz="1200" dirty="0" smtClean="0">
              <a:latin typeface="微软雅黑"/>
              <a:ea typeface="微软雅黑"/>
              <a:cs typeface="微软雅黑"/>
            </a:endParaRPr>
          </a:p>
        </p:txBody>
      </p:sp>
      <p:sp>
        <p:nvSpPr>
          <p:cNvPr id="20" name="文本框 19"/>
          <p:cNvSpPr txBox="1"/>
          <p:nvPr/>
        </p:nvSpPr>
        <p:spPr>
          <a:xfrm>
            <a:off x="4271713" y="2434852"/>
            <a:ext cx="799283"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zh-CN" altLang="en-US" sz="1200" dirty="0" smtClean="0">
                <a:latin typeface="微软雅黑"/>
                <a:ea typeface="微软雅黑"/>
                <a:cs typeface="微软雅黑"/>
              </a:rPr>
              <a:t>部署路径</a:t>
            </a:r>
          </a:p>
        </p:txBody>
      </p:sp>
      <p:sp>
        <p:nvSpPr>
          <p:cNvPr id="21" name="文本框 20"/>
          <p:cNvSpPr txBox="1"/>
          <p:nvPr/>
        </p:nvSpPr>
        <p:spPr>
          <a:xfrm>
            <a:off x="4102976" y="1733289"/>
            <a:ext cx="88809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zh-CN" altLang="en-US" sz="1200" dirty="0" smtClean="0">
                <a:latin typeface="微软雅黑"/>
                <a:ea typeface="微软雅黑"/>
                <a:cs typeface="微软雅黑"/>
              </a:rPr>
              <a:t>任务状态</a:t>
            </a:r>
          </a:p>
        </p:txBody>
      </p:sp>
      <p:cxnSp>
        <p:nvCxnSpPr>
          <p:cNvPr id="22" name="直线箭头连接符 21"/>
          <p:cNvCxnSpPr/>
          <p:nvPr/>
        </p:nvCxnSpPr>
        <p:spPr>
          <a:xfrm flipH="1">
            <a:off x="1650097" y="2983863"/>
            <a:ext cx="445796" cy="13349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4" name="文本框 23"/>
          <p:cNvSpPr txBox="1"/>
          <p:nvPr/>
        </p:nvSpPr>
        <p:spPr>
          <a:xfrm>
            <a:off x="2095892" y="2845363"/>
            <a:ext cx="817044"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zh-CN" altLang="en-US" sz="1200" dirty="0" smtClean="0">
                <a:latin typeface="微软雅黑"/>
                <a:ea typeface="微软雅黑"/>
                <a:cs typeface="微软雅黑"/>
              </a:rPr>
              <a:t>超时时间</a:t>
            </a:r>
          </a:p>
        </p:txBody>
      </p:sp>
      <p:cxnSp>
        <p:nvCxnSpPr>
          <p:cNvPr id="25" name="直线箭头连接符 24"/>
          <p:cNvCxnSpPr/>
          <p:nvPr/>
        </p:nvCxnSpPr>
        <p:spPr>
          <a:xfrm flipH="1">
            <a:off x="5230525" y="2711851"/>
            <a:ext cx="542062" cy="272012"/>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27" name="文本框 26"/>
          <p:cNvSpPr txBox="1"/>
          <p:nvPr/>
        </p:nvSpPr>
        <p:spPr>
          <a:xfrm>
            <a:off x="5772586" y="2551730"/>
            <a:ext cx="950257"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zh-CN" altLang="en-US" sz="1200" dirty="0" smtClean="0">
                <a:latin typeface="微软雅黑"/>
                <a:ea typeface="微软雅黑"/>
                <a:cs typeface="微软雅黑"/>
              </a:rPr>
              <a:t>步长</a:t>
            </a:r>
            <a:r>
              <a:rPr kumimoji="1" lang="en-US" altLang="zh-CN" sz="1200" dirty="0" smtClean="0">
                <a:latin typeface="微软雅黑"/>
                <a:ea typeface="微软雅黑"/>
                <a:cs typeface="微软雅黑"/>
              </a:rPr>
              <a:t>&amp;</a:t>
            </a:r>
            <a:r>
              <a:rPr kumimoji="1" lang="zh-CN" altLang="en-US" sz="1200" dirty="0" smtClean="0">
                <a:latin typeface="微软雅黑"/>
                <a:ea typeface="微软雅黑"/>
                <a:cs typeface="微软雅黑"/>
              </a:rPr>
              <a:t>比例</a:t>
            </a:r>
          </a:p>
        </p:txBody>
      </p:sp>
      <p:cxnSp>
        <p:nvCxnSpPr>
          <p:cNvPr id="29" name="直线箭头连接符 28"/>
          <p:cNvCxnSpPr/>
          <p:nvPr/>
        </p:nvCxnSpPr>
        <p:spPr>
          <a:xfrm flipH="1" flipV="1">
            <a:off x="1855781" y="4140046"/>
            <a:ext cx="106899" cy="317987"/>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2" name="文本框 31"/>
          <p:cNvSpPr txBox="1"/>
          <p:nvPr/>
        </p:nvSpPr>
        <p:spPr>
          <a:xfrm>
            <a:off x="1962680" y="4319533"/>
            <a:ext cx="119892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en-US" altLang="zh-CN" sz="1200" dirty="0" err="1" smtClean="0">
                <a:latin typeface="微软雅黑"/>
                <a:ea typeface="微软雅黑"/>
                <a:cs typeface="微软雅黑"/>
              </a:rPr>
              <a:t>APP_Pool</a:t>
            </a:r>
            <a:r>
              <a:rPr kumimoji="1" lang="zh-CN" altLang="en-US" sz="1200" dirty="0" smtClean="0">
                <a:latin typeface="微软雅黑"/>
                <a:ea typeface="微软雅黑"/>
                <a:cs typeface="微软雅黑"/>
              </a:rPr>
              <a:t>列表</a:t>
            </a:r>
          </a:p>
        </p:txBody>
      </p:sp>
      <p:sp>
        <p:nvSpPr>
          <p:cNvPr id="30" name="文本框 29"/>
          <p:cNvSpPr txBox="1"/>
          <p:nvPr/>
        </p:nvSpPr>
        <p:spPr>
          <a:xfrm>
            <a:off x="3516838" y="4319532"/>
            <a:ext cx="754875" cy="1692595"/>
          </a:xfrm>
          <a:prstGeom prst="rect">
            <a:avLst/>
          </a:prstGeom>
          <a:solidFill>
            <a:schemeClr val="lt1">
              <a:alpha val="0"/>
            </a:schemeClr>
          </a:solidFill>
          <a:ln>
            <a:solidFill>
              <a:schemeClr val="accent2"/>
            </a:solidFill>
            <a:prstDash val="sysDash"/>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kumimoji="1" lang="zh-CN" altLang="en-US" dirty="0" smtClean="0">
              <a:latin typeface="微软雅黑"/>
              <a:ea typeface="微软雅黑"/>
              <a:cs typeface="微软雅黑"/>
            </a:endParaRPr>
          </a:p>
        </p:txBody>
      </p:sp>
      <p:cxnSp>
        <p:nvCxnSpPr>
          <p:cNvPr id="34" name="直线箭头连接符 33"/>
          <p:cNvCxnSpPr/>
          <p:nvPr/>
        </p:nvCxnSpPr>
        <p:spPr>
          <a:xfrm flipH="1">
            <a:off x="4255377" y="4458033"/>
            <a:ext cx="309407" cy="0"/>
          </a:xfrm>
          <a:prstGeom prst="straightConnector1">
            <a:avLst/>
          </a:prstGeom>
          <a:ln w="12700">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6" name="文本框 35"/>
          <p:cNvSpPr txBox="1"/>
          <p:nvPr/>
        </p:nvSpPr>
        <p:spPr>
          <a:xfrm>
            <a:off x="4564784" y="4319532"/>
            <a:ext cx="888092" cy="27699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kumimoji="1" lang="zh-CN" altLang="en-US" sz="1200" dirty="0" smtClean="0">
                <a:latin typeface="微软雅黑"/>
                <a:ea typeface="微软雅黑"/>
                <a:cs typeface="微软雅黑"/>
              </a:rPr>
              <a:t>状态分布</a:t>
            </a:r>
          </a:p>
        </p:txBody>
      </p:sp>
      <p:pic>
        <p:nvPicPr>
          <p:cNvPr id="37" name="图片 36"/>
          <p:cNvPicPr>
            <a:picLocks noChangeAspect="1"/>
          </p:cNvPicPr>
          <p:nvPr/>
        </p:nvPicPr>
        <p:blipFill>
          <a:blip r:embed="rId4"/>
          <a:stretch>
            <a:fillRect/>
          </a:stretch>
        </p:blipFill>
        <p:spPr>
          <a:xfrm>
            <a:off x="7353300" y="2381568"/>
            <a:ext cx="1059186" cy="3916633"/>
          </a:xfrm>
          <a:prstGeom prst="rect">
            <a:avLst/>
          </a:prstGeom>
        </p:spPr>
      </p:pic>
      <p:sp>
        <p:nvSpPr>
          <p:cNvPr id="38" name="文本框 37"/>
          <p:cNvSpPr txBox="1"/>
          <p:nvPr/>
        </p:nvSpPr>
        <p:spPr>
          <a:xfrm>
            <a:off x="7184563" y="1864621"/>
            <a:ext cx="158977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zh-CN" altLang="en-US" dirty="0" smtClean="0">
                <a:latin typeface="微软雅黑"/>
                <a:ea typeface="微软雅黑"/>
                <a:cs typeface="微软雅黑"/>
              </a:rPr>
              <a:t>任务实时回显</a:t>
            </a:r>
          </a:p>
        </p:txBody>
      </p:sp>
    </p:spTree>
    <p:extLst>
      <p:ext uri="{BB962C8B-B14F-4D97-AF65-F5344CB8AC3E}">
        <p14:creationId xmlns:p14="http://schemas.microsoft.com/office/powerpoint/2010/main" val="166311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6.1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a:t>
            </a:r>
            <a:r>
              <a:rPr lang="en-US" altLang="zh-CN" sz="4400" dirty="0" err="1" smtClean="0">
                <a:latin typeface="微软雅黑" charset="0"/>
                <a:ea typeface="微软雅黑" charset="0"/>
                <a:cs typeface="微软雅黑" charset="0"/>
              </a:rPr>
              <a:t>Nginx</a:t>
            </a:r>
            <a:r>
              <a:rPr lang="zh-CN" altLang="en-US" sz="4400" dirty="0" smtClean="0">
                <a:latin typeface="微软雅黑" charset="0"/>
                <a:ea typeface="微软雅黑" charset="0"/>
                <a:cs typeface="微软雅黑" charset="0"/>
              </a:rPr>
              <a:t>变更管理</a:t>
            </a:r>
            <a:endParaRPr lang="zh-CN" altLang="en-US" sz="4400" dirty="0">
              <a:latin typeface="微软雅黑" charset="0"/>
              <a:ea typeface="微软雅黑" charset="0"/>
              <a:cs typeface="微软雅黑" charset="0"/>
            </a:endParaRPr>
          </a:p>
        </p:txBody>
      </p:sp>
      <p:sp>
        <p:nvSpPr>
          <p:cNvPr id="2" name="文本框 1"/>
          <p:cNvSpPr txBox="1"/>
          <p:nvPr/>
        </p:nvSpPr>
        <p:spPr>
          <a:xfrm>
            <a:off x="737207" y="1891556"/>
            <a:ext cx="3082895" cy="2062103"/>
          </a:xfrm>
          <a:prstGeom prst="rect">
            <a:avLst/>
          </a:prstGeom>
          <a:noFill/>
        </p:spPr>
        <p:txBody>
          <a:bodyPr wrap="none" rtlCol="0">
            <a:spAutoFit/>
          </a:bodyPr>
          <a:lstStyle/>
          <a:p>
            <a:pPr marL="342900" indent="-342900">
              <a:buFont typeface="Wingdings" charset="2"/>
              <a:buChar char="l"/>
            </a:pPr>
            <a:r>
              <a:rPr kumimoji="1" lang="zh-CN" altLang="en-US" sz="2400" dirty="0" smtClean="0">
                <a:latin typeface="微软雅黑"/>
                <a:ea typeface="微软雅黑"/>
                <a:cs typeface="微软雅黑"/>
              </a:rPr>
              <a:t>变更需求</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参数调整</a:t>
            </a:r>
            <a:endParaRPr kumimoji="1" lang="en-US" altLang="zh-CN" sz="2000" dirty="0" smtClean="0">
              <a:latin typeface="微软雅黑"/>
              <a:ea typeface="微软雅黑"/>
              <a:cs typeface="微软雅黑"/>
            </a:endParaRPr>
          </a:p>
          <a:p>
            <a:pPr marL="800100" lvl="1" indent="-342900">
              <a:buFont typeface="Wingdings" charset="2"/>
              <a:buChar char="u"/>
            </a:pPr>
            <a:r>
              <a:rPr kumimoji="1" lang="en-US" altLang="zh-CN" sz="2000" dirty="0" smtClean="0">
                <a:latin typeface="微软雅黑"/>
                <a:ea typeface="微软雅黑"/>
                <a:cs typeface="微软雅黑"/>
              </a:rPr>
              <a:t>member</a:t>
            </a:r>
            <a:r>
              <a:rPr kumimoji="1" lang="zh-CN" altLang="en-US" sz="2000" dirty="0" smtClean="0">
                <a:latin typeface="微软雅黑"/>
                <a:ea typeface="微软雅黑"/>
                <a:cs typeface="微软雅黑"/>
              </a:rPr>
              <a:t>修改</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规则修改</a:t>
            </a:r>
            <a:endParaRPr kumimoji="1" lang="en-US" altLang="zh-CN" sz="2000" dirty="0" smtClean="0">
              <a:latin typeface="微软雅黑"/>
              <a:ea typeface="微软雅黑"/>
              <a:cs typeface="微软雅黑"/>
            </a:endParaRPr>
          </a:p>
          <a:p>
            <a:pPr lvl="1"/>
            <a:endParaRPr kumimoji="1" lang="en-US" altLang="zh-CN" sz="2000" dirty="0" smtClean="0">
              <a:latin typeface="微软雅黑"/>
              <a:ea typeface="微软雅黑"/>
              <a:cs typeface="微软雅黑"/>
            </a:endParaRPr>
          </a:p>
          <a:p>
            <a:pPr marL="342900" lvl="1" indent="-342900">
              <a:buFont typeface="Wingdings" charset="2"/>
              <a:buChar char="l"/>
            </a:pPr>
            <a:r>
              <a:rPr kumimoji="1" lang="zh-CN" altLang="en-US" sz="2400" dirty="0" smtClean="0">
                <a:latin typeface="微软雅黑"/>
                <a:ea typeface="微软雅黑"/>
                <a:cs typeface="微软雅黑"/>
              </a:rPr>
              <a:t>配置拆分 </a:t>
            </a:r>
            <a:r>
              <a:rPr kumimoji="1" lang="zh-CN" altLang="zh-CN" sz="2400" dirty="0" smtClean="0">
                <a:latin typeface="微软雅黑"/>
                <a:ea typeface="微软雅黑"/>
                <a:cs typeface="微软雅黑"/>
              </a:rPr>
              <a:t>:</a:t>
            </a:r>
            <a:r>
              <a:rPr kumimoji="1" lang="zh-CN" altLang="en-US" sz="2400" dirty="0" smtClean="0">
                <a:latin typeface="微软雅黑"/>
                <a:ea typeface="微软雅黑"/>
                <a:cs typeface="微软雅黑"/>
              </a:rPr>
              <a:t> </a:t>
            </a:r>
            <a:r>
              <a:rPr kumimoji="1" lang="en-US" altLang="zh-CN" sz="2400" dirty="0" smtClean="0">
                <a:latin typeface="微软雅黑"/>
                <a:ea typeface="微软雅黑"/>
                <a:cs typeface="微软雅黑"/>
              </a:rPr>
              <a:t>include</a:t>
            </a:r>
            <a:endParaRPr kumimoji="1" lang="zh-CN" altLang="en-US" sz="2400" dirty="0">
              <a:latin typeface="微软雅黑"/>
              <a:ea typeface="微软雅黑"/>
              <a:cs typeface="微软雅黑"/>
            </a:endParaRPr>
          </a:p>
        </p:txBody>
      </p:sp>
      <p:graphicFrame>
        <p:nvGraphicFramePr>
          <p:cNvPr id="4" name="图表 3"/>
          <p:cNvGraphicFramePr/>
          <p:nvPr>
            <p:extLst>
              <p:ext uri="{D42A27DB-BD31-4B8C-83A1-F6EECF244321}">
                <p14:modId xmlns:p14="http://schemas.microsoft.com/office/powerpoint/2010/main" val="2772275155"/>
              </p:ext>
            </p:extLst>
          </p:nvPr>
        </p:nvGraphicFramePr>
        <p:xfrm>
          <a:off x="1051564" y="4086867"/>
          <a:ext cx="3069176" cy="178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p:cNvPicPr>
            <a:picLocks noChangeAspect="1"/>
          </p:cNvPicPr>
          <p:nvPr/>
        </p:nvPicPr>
        <p:blipFill>
          <a:blip r:embed="rId8"/>
          <a:stretch>
            <a:fillRect/>
          </a:stretch>
        </p:blipFill>
        <p:spPr>
          <a:xfrm>
            <a:off x="4801543" y="2415507"/>
            <a:ext cx="3297841" cy="3733519"/>
          </a:xfrm>
          <a:prstGeom prst="rect">
            <a:avLst/>
          </a:prstGeom>
        </p:spPr>
      </p:pic>
      <p:sp>
        <p:nvSpPr>
          <p:cNvPr id="46" name="文本框 45"/>
          <p:cNvSpPr txBox="1"/>
          <p:nvPr/>
        </p:nvSpPr>
        <p:spPr>
          <a:xfrm>
            <a:off x="5367754" y="1891556"/>
            <a:ext cx="2287583"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zh-CN" dirty="0" err="1" smtClean="0">
                <a:latin typeface="微软雅黑"/>
                <a:ea typeface="微软雅黑"/>
                <a:cs typeface="微软雅黑"/>
              </a:rPr>
              <a:t>Nginx</a:t>
            </a:r>
            <a:r>
              <a:rPr kumimoji="1" lang="en-US" altLang="en-US" dirty="0" err="1" smtClean="0">
                <a:latin typeface="微软雅黑"/>
                <a:ea typeface="微软雅黑"/>
                <a:cs typeface="微软雅黑"/>
              </a:rPr>
              <a:t>变更</a:t>
            </a:r>
            <a:r>
              <a:rPr kumimoji="1" lang="zh-CN" altLang="en-US" dirty="0" smtClean="0">
                <a:latin typeface="微软雅黑"/>
                <a:ea typeface="微软雅黑"/>
                <a:cs typeface="微软雅黑"/>
              </a:rPr>
              <a:t>窗口示例</a:t>
            </a:r>
          </a:p>
        </p:txBody>
      </p:sp>
    </p:spTree>
    <p:extLst>
      <p:ext uri="{BB962C8B-B14F-4D97-AF65-F5344CB8AC3E}">
        <p14:creationId xmlns:p14="http://schemas.microsoft.com/office/powerpoint/2010/main" val="3635886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6.2 </a:t>
            </a:r>
            <a:r>
              <a:rPr lang="en-US" altLang="zh-CN" sz="4400" dirty="0" err="1" smtClean="0">
                <a:latin typeface="微软雅黑" charset="0"/>
                <a:ea typeface="微软雅黑" charset="0"/>
                <a:cs typeface="微软雅黑" charset="0"/>
              </a:rPr>
              <a:t>Nginx</a:t>
            </a:r>
            <a:r>
              <a:rPr lang="zh-CN" altLang="en-US" sz="4400" dirty="0" smtClean="0">
                <a:latin typeface="微软雅黑" charset="0"/>
                <a:ea typeface="微软雅黑" charset="0"/>
                <a:cs typeface="微软雅黑" charset="0"/>
              </a:rPr>
              <a:t>变更流程</a:t>
            </a:r>
            <a:endParaRPr lang="zh-CN" altLang="en-US" sz="4400" dirty="0">
              <a:latin typeface="微软雅黑" charset="0"/>
              <a:ea typeface="微软雅黑" charset="0"/>
              <a:cs typeface="微软雅黑" charset="0"/>
            </a:endParaRPr>
          </a:p>
        </p:txBody>
      </p:sp>
      <p:sp>
        <p:nvSpPr>
          <p:cNvPr id="11" name="圆角矩形 10"/>
          <p:cNvSpPr/>
          <p:nvPr/>
        </p:nvSpPr>
        <p:spPr>
          <a:xfrm>
            <a:off x="4280673" y="3175372"/>
            <a:ext cx="858750" cy="561951"/>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r>
              <a:rPr kumimoji="1" lang="zh-CN" altLang="en-US" sz="1400" dirty="0" smtClean="0">
                <a:solidFill>
                  <a:schemeClr val="tx1"/>
                </a:solidFill>
                <a:latin typeface="微软雅黑"/>
                <a:ea typeface="微软雅黑"/>
                <a:cs typeface="微软雅黑"/>
              </a:rPr>
              <a:t> 模块</a:t>
            </a:r>
            <a:r>
              <a:rPr kumimoji="1" lang="en-US" altLang="zh-CN" sz="1400" dirty="0" smtClean="0">
                <a:solidFill>
                  <a:schemeClr val="tx1"/>
                </a:solidFill>
                <a:latin typeface="微软雅黑"/>
                <a:ea typeface="微软雅黑"/>
                <a:cs typeface="微软雅黑"/>
              </a:rPr>
              <a:t>UI</a:t>
            </a:r>
            <a:endParaRPr kumimoji="1" lang="zh-CN" altLang="en-US" sz="1400" dirty="0">
              <a:solidFill>
                <a:schemeClr val="tx1"/>
              </a:solidFill>
              <a:latin typeface="微软雅黑"/>
              <a:ea typeface="微软雅黑"/>
              <a:cs typeface="微软雅黑"/>
            </a:endParaRPr>
          </a:p>
        </p:txBody>
      </p:sp>
      <p:sp>
        <p:nvSpPr>
          <p:cNvPr id="12" name="圆角矩形 11"/>
          <p:cNvSpPr/>
          <p:nvPr/>
        </p:nvSpPr>
        <p:spPr>
          <a:xfrm>
            <a:off x="6095626" y="3175372"/>
            <a:ext cx="673523" cy="561951"/>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本地文件</a:t>
            </a:r>
            <a:endParaRPr kumimoji="1" lang="zh-CN" altLang="en-US" sz="1400" dirty="0">
              <a:solidFill>
                <a:schemeClr val="tx1"/>
              </a:solidFill>
              <a:latin typeface="微软雅黑"/>
              <a:ea typeface="微软雅黑"/>
              <a:cs typeface="微软雅黑"/>
            </a:endParaRPr>
          </a:p>
        </p:txBody>
      </p:sp>
      <p:sp>
        <p:nvSpPr>
          <p:cNvPr id="13" name="罐形 12"/>
          <p:cNvSpPr/>
          <p:nvPr/>
        </p:nvSpPr>
        <p:spPr>
          <a:xfrm>
            <a:off x="7257592" y="2473920"/>
            <a:ext cx="1119464" cy="427251"/>
          </a:xfrm>
          <a:prstGeom prst="can">
            <a:avLst>
              <a:gd name="adj" fmla="val 2352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zh-CN" altLang="en-US" sz="1400" dirty="0" smtClean="0"/>
              <a:t>配置管理库</a:t>
            </a:r>
            <a:endParaRPr kumimoji="1" lang="zh-CN" altLang="en-US" sz="1400" dirty="0"/>
          </a:p>
        </p:txBody>
      </p:sp>
      <p:cxnSp>
        <p:nvCxnSpPr>
          <p:cNvPr id="14" name="直线箭头连接符 13"/>
          <p:cNvCxnSpPr/>
          <p:nvPr/>
        </p:nvCxnSpPr>
        <p:spPr>
          <a:xfrm>
            <a:off x="5162176" y="3455920"/>
            <a:ext cx="915005" cy="428"/>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16" name="直线箭头连接符 15"/>
          <p:cNvCxnSpPr>
            <a:endCxn id="22" idx="0"/>
          </p:cNvCxnSpPr>
          <p:nvPr/>
        </p:nvCxnSpPr>
        <p:spPr>
          <a:xfrm>
            <a:off x="4703879" y="3737323"/>
            <a:ext cx="787433" cy="703741"/>
          </a:xfrm>
          <a:prstGeom prst="straightConnector1">
            <a:avLst/>
          </a:prstGeom>
          <a:ln>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5163628" y="3475094"/>
            <a:ext cx="952778" cy="246221"/>
          </a:xfrm>
          <a:prstGeom prst="rect">
            <a:avLst/>
          </a:prstGeom>
          <a:noFill/>
        </p:spPr>
        <p:txBody>
          <a:bodyPr wrap="square" rtlCol="0">
            <a:spAutoFit/>
          </a:bodyPr>
          <a:lstStyle/>
          <a:p>
            <a:r>
              <a:rPr kumimoji="1" lang="zh-CN" altLang="zh-CN" sz="1000" dirty="0" smtClean="0">
                <a:solidFill>
                  <a:srgbClr val="008000"/>
                </a:solidFill>
                <a:latin typeface="微软雅黑"/>
                <a:ea typeface="微软雅黑"/>
                <a:cs typeface="微软雅黑"/>
              </a:rPr>
              <a:t>1</a:t>
            </a:r>
            <a:r>
              <a:rPr kumimoji="1" lang="en-US" altLang="zh-CN" sz="1000" dirty="0" smtClean="0">
                <a:solidFill>
                  <a:srgbClr val="008000"/>
                </a:solidFill>
                <a:latin typeface="微软雅黑"/>
                <a:ea typeface="微软雅黑"/>
                <a:cs typeface="微软雅黑"/>
              </a:rPr>
              <a:t>.</a:t>
            </a:r>
            <a:r>
              <a:rPr kumimoji="1" lang="en-US" altLang="zh-CN" sz="1000" dirty="0" err="1" smtClean="0">
                <a:solidFill>
                  <a:srgbClr val="008000"/>
                </a:solidFill>
                <a:latin typeface="微软雅黑"/>
                <a:ea typeface="微软雅黑"/>
                <a:cs typeface="微软雅黑"/>
              </a:rPr>
              <a:t>Nginx</a:t>
            </a:r>
            <a:r>
              <a:rPr kumimoji="1" lang="zh-CN" altLang="en-US" sz="1000" dirty="0" smtClean="0">
                <a:solidFill>
                  <a:srgbClr val="008000"/>
                </a:solidFill>
                <a:latin typeface="微软雅黑"/>
                <a:ea typeface="微软雅黑"/>
                <a:cs typeface="微软雅黑"/>
              </a:rPr>
              <a:t>修改</a:t>
            </a:r>
          </a:p>
        </p:txBody>
      </p:sp>
      <p:sp>
        <p:nvSpPr>
          <p:cNvPr id="19" name="文本框 18"/>
          <p:cNvSpPr txBox="1"/>
          <p:nvPr/>
        </p:nvSpPr>
        <p:spPr>
          <a:xfrm rot="20454515">
            <a:off x="5758242" y="2828257"/>
            <a:ext cx="993947" cy="246221"/>
          </a:xfrm>
          <a:prstGeom prst="rect">
            <a:avLst/>
          </a:prstGeom>
          <a:noFill/>
        </p:spPr>
        <p:txBody>
          <a:bodyPr wrap="square" rtlCol="0">
            <a:spAutoFit/>
          </a:bodyPr>
          <a:lstStyle/>
          <a:p>
            <a:r>
              <a:rPr kumimoji="1" lang="zh-CN" altLang="zh-CN" sz="1000" dirty="0">
                <a:solidFill>
                  <a:srgbClr val="008000"/>
                </a:solidFill>
                <a:latin typeface="微软雅黑"/>
                <a:ea typeface="微软雅黑"/>
                <a:cs typeface="微软雅黑"/>
              </a:rPr>
              <a:t>2</a:t>
            </a:r>
            <a:r>
              <a:rPr kumimoji="1" lang="en-US" altLang="zh-CN" sz="1000" dirty="0" smtClean="0">
                <a:solidFill>
                  <a:srgbClr val="008000"/>
                </a:solidFill>
                <a:latin typeface="微软雅黑"/>
                <a:ea typeface="微软雅黑"/>
                <a:cs typeface="微软雅黑"/>
              </a:rPr>
              <a:t>.</a:t>
            </a:r>
            <a:r>
              <a:rPr kumimoji="1" lang="zh-CN" altLang="en-US" sz="1000" dirty="0" smtClean="0">
                <a:solidFill>
                  <a:srgbClr val="008000"/>
                </a:solidFill>
                <a:latin typeface="微软雅黑"/>
                <a:ea typeface="微软雅黑"/>
                <a:cs typeface="微软雅黑"/>
              </a:rPr>
              <a:t>拉取池信息</a:t>
            </a:r>
          </a:p>
        </p:txBody>
      </p:sp>
      <p:sp>
        <p:nvSpPr>
          <p:cNvPr id="21" name="圆角矩形 20"/>
          <p:cNvSpPr/>
          <p:nvPr/>
        </p:nvSpPr>
        <p:spPr>
          <a:xfrm>
            <a:off x="7433938" y="3129760"/>
            <a:ext cx="863000" cy="648501"/>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SVN</a:t>
            </a:r>
            <a:r>
              <a:rPr kumimoji="1" lang="zh-CN" altLang="en-US" sz="1400" dirty="0" smtClean="0">
                <a:solidFill>
                  <a:schemeClr val="tx1"/>
                </a:solidFill>
                <a:latin typeface="微软雅黑"/>
                <a:ea typeface="微软雅黑"/>
                <a:cs typeface="微软雅黑"/>
              </a:rPr>
              <a:t>服务器</a:t>
            </a:r>
            <a:endParaRPr kumimoji="1" lang="zh-CN" altLang="en-US" sz="1400" dirty="0">
              <a:solidFill>
                <a:schemeClr val="tx1"/>
              </a:solidFill>
              <a:latin typeface="微软雅黑"/>
              <a:ea typeface="微软雅黑"/>
              <a:cs typeface="微软雅黑"/>
            </a:endParaRPr>
          </a:p>
        </p:txBody>
      </p:sp>
      <p:sp>
        <p:nvSpPr>
          <p:cNvPr id="22" name="圆角矩形 21"/>
          <p:cNvSpPr/>
          <p:nvPr/>
        </p:nvSpPr>
        <p:spPr>
          <a:xfrm>
            <a:off x="4994695" y="4441064"/>
            <a:ext cx="993234" cy="514083"/>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dispatch</a:t>
            </a:r>
            <a:endParaRPr kumimoji="1" lang="zh-CN" altLang="en-US" sz="1400" dirty="0">
              <a:solidFill>
                <a:schemeClr val="tx1"/>
              </a:solidFill>
              <a:latin typeface="微软雅黑"/>
              <a:ea typeface="微软雅黑"/>
              <a:cs typeface="微软雅黑"/>
            </a:endParaRPr>
          </a:p>
        </p:txBody>
      </p:sp>
      <p:sp>
        <p:nvSpPr>
          <p:cNvPr id="31" name="圆角矩形 30"/>
          <p:cNvSpPr/>
          <p:nvPr/>
        </p:nvSpPr>
        <p:spPr>
          <a:xfrm>
            <a:off x="4132761" y="5817731"/>
            <a:ext cx="814302"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cxnSp>
        <p:nvCxnSpPr>
          <p:cNvPr id="34" name="直线箭头连接符 33"/>
          <p:cNvCxnSpPr>
            <a:stCxn id="22" idx="2"/>
            <a:endCxn id="31" idx="0"/>
          </p:cNvCxnSpPr>
          <p:nvPr/>
        </p:nvCxnSpPr>
        <p:spPr>
          <a:xfrm flipH="1">
            <a:off x="4539912" y="4955147"/>
            <a:ext cx="951400" cy="862584"/>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5" name="直线箭头连接符 34"/>
          <p:cNvCxnSpPr>
            <a:stCxn id="22" idx="2"/>
            <a:endCxn id="52" idx="0"/>
          </p:cNvCxnSpPr>
          <p:nvPr/>
        </p:nvCxnSpPr>
        <p:spPr>
          <a:xfrm>
            <a:off x="5491312" y="4955147"/>
            <a:ext cx="993020" cy="862584"/>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6" name="直线箭头连接符 35"/>
          <p:cNvCxnSpPr>
            <a:stCxn id="22" idx="2"/>
            <a:endCxn id="51" idx="0"/>
          </p:cNvCxnSpPr>
          <p:nvPr/>
        </p:nvCxnSpPr>
        <p:spPr>
          <a:xfrm>
            <a:off x="5491312" y="4955147"/>
            <a:ext cx="19339" cy="862584"/>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37" name="文本框 36"/>
          <p:cNvSpPr txBox="1"/>
          <p:nvPr/>
        </p:nvSpPr>
        <p:spPr>
          <a:xfrm rot="18961874">
            <a:off x="4480937" y="5132593"/>
            <a:ext cx="932250" cy="246221"/>
          </a:xfrm>
          <a:prstGeom prst="rect">
            <a:avLst/>
          </a:prstGeom>
          <a:noFill/>
        </p:spPr>
        <p:txBody>
          <a:bodyPr wrap="square" rtlCol="0">
            <a:spAutoFit/>
          </a:bodyPr>
          <a:lstStyle/>
          <a:p>
            <a:r>
              <a:rPr kumimoji="1" lang="zh-CN" altLang="zh-CN" sz="1000" dirty="0" smtClean="0">
                <a:solidFill>
                  <a:srgbClr val="0000FF"/>
                </a:solidFill>
                <a:latin typeface="微软雅黑"/>
                <a:ea typeface="微软雅黑"/>
                <a:cs typeface="微软雅黑"/>
              </a:rPr>
              <a:t>5</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任务下发</a:t>
            </a:r>
          </a:p>
        </p:txBody>
      </p:sp>
      <p:sp>
        <p:nvSpPr>
          <p:cNvPr id="38" name="文本框 37"/>
          <p:cNvSpPr txBox="1"/>
          <p:nvPr/>
        </p:nvSpPr>
        <p:spPr>
          <a:xfrm rot="2484032">
            <a:off x="5668710" y="5216019"/>
            <a:ext cx="881986" cy="246221"/>
          </a:xfrm>
          <a:prstGeom prst="rect">
            <a:avLst/>
          </a:prstGeom>
          <a:noFill/>
        </p:spPr>
        <p:txBody>
          <a:bodyPr wrap="square" rtlCol="0">
            <a:spAutoFit/>
          </a:bodyPr>
          <a:lstStyle/>
          <a:p>
            <a:r>
              <a:rPr kumimoji="1" lang="zh-CN" altLang="zh-CN" sz="1000" dirty="0" smtClean="0">
                <a:solidFill>
                  <a:srgbClr val="0000FF"/>
                </a:solidFill>
                <a:latin typeface="微软雅黑"/>
                <a:ea typeface="微软雅黑"/>
                <a:cs typeface="微软雅黑"/>
              </a:rPr>
              <a:t>5</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任务下发</a:t>
            </a:r>
          </a:p>
        </p:txBody>
      </p:sp>
      <p:sp>
        <p:nvSpPr>
          <p:cNvPr id="39" name="文本框 38"/>
          <p:cNvSpPr txBox="1"/>
          <p:nvPr/>
        </p:nvSpPr>
        <p:spPr>
          <a:xfrm rot="16200000">
            <a:off x="5009562" y="5305455"/>
            <a:ext cx="793721" cy="230832"/>
          </a:xfrm>
          <a:prstGeom prst="rect">
            <a:avLst/>
          </a:prstGeom>
          <a:noFill/>
        </p:spPr>
        <p:txBody>
          <a:bodyPr wrap="square" rtlCol="0">
            <a:spAutoFit/>
          </a:bodyPr>
          <a:lstStyle/>
          <a:p>
            <a:r>
              <a:rPr kumimoji="1" lang="zh-CN" altLang="zh-CN" sz="900" dirty="0" smtClean="0">
                <a:solidFill>
                  <a:srgbClr val="0000FF"/>
                </a:solidFill>
                <a:latin typeface="微软雅黑"/>
                <a:ea typeface="微软雅黑"/>
                <a:cs typeface="微软雅黑"/>
              </a:rPr>
              <a:t>5</a:t>
            </a:r>
            <a:r>
              <a:rPr kumimoji="1" lang="en-US" altLang="zh-CN" sz="900" dirty="0" smtClean="0">
                <a:solidFill>
                  <a:srgbClr val="0000FF"/>
                </a:solidFill>
                <a:latin typeface="微软雅黑"/>
                <a:ea typeface="微软雅黑"/>
                <a:cs typeface="微软雅黑"/>
              </a:rPr>
              <a:t>.</a:t>
            </a:r>
            <a:r>
              <a:rPr kumimoji="1" lang="zh-CN" altLang="en-US" sz="900" dirty="0" smtClean="0">
                <a:solidFill>
                  <a:srgbClr val="0000FF"/>
                </a:solidFill>
                <a:latin typeface="微软雅黑"/>
                <a:ea typeface="微软雅黑"/>
                <a:cs typeface="微软雅黑"/>
              </a:rPr>
              <a:t>任务下发</a:t>
            </a:r>
          </a:p>
        </p:txBody>
      </p:sp>
      <p:sp>
        <p:nvSpPr>
          <p:cNvPr id="51" name="圆角矩形 50"/>
          <p:cNvSpPr/>
          <p:nvPr/>
        </p:nvSpPr>
        <p:spPr>
          <a:xfrm>
            <a:off x="5103500" y="5817731"/>
            <a:ext cx="814302"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sp>
        <p:nvSpPr>
          <p:cNvPr id="52" name="圆角矩形 51"/>
          <p:cNvSpPr/>
          <p:nvPr/>
        </p:nvSpPr>
        <p:spPr>
          <a:xfrm>
            <a:off x="6077181" y="5817731"/>
            <a:ext cx="814302" cy="329758"/>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cxnSp>
        <p:nvCxnSpPr>
          <p:cNvPr id="66" name="直线箭头连接符 65"/>
          <p:cNvCxnSpPr>
            <a:stCxn id="12" idx="3"/>
            <a:endCxn id="21" idx="1"/>
          </p:cNvCxnSpPr>
          <p:nvPr/>
        </p:nvCxnSpPr>
        <p:spPr>
          <a:xfrm flipV="1">
            <a:off x="6769149" y="3454011"/>
            <a:ext cx="664789" cy="2337"/>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0" name="文本框 69"/>
          <p:cNvSpPr txBox="1"/>
          <p:nvPr/>
        </p:nvSpPr>
        <p:spPr>
          <a:xfrm>
            <a:off x="6769148" y="3210127"/>
            <a:ext cx="664790" cy="246221"/>
          </a:xfrm>
          <a:prstGeom prst="rect">
            <a:avLst/>
          </a:prstGeom>
          <a:noFill/>
        </p:spPr>
        <p:txBody>
          <a:bodyPr wrap="square" rtlCol="0">
            <a:spAutoFit/>
          </a:bodyPr>
          <a:lstStyle/>
          <a:p>
            <a:r>
              <a:rPr kumimoji="1" lang="zh-CN" altLang="zh-CN" sz="1000" dirty="0" smtClean="0">
                <a:solidFill>
                  <a:srgbClr val="008000"/>
                </a:solidFill>
                <a:latin typeface="微软雅黑"/>
                <a:ea typeface="微软雅黑"/>
                <a:cs typeface="微软雅黑"/>
              </a:rPr>
              <a:t>3</a:t>
            </a:r>
            <a:r>
              <a:rPr kumimoji="1" lang="en-US" altLang="zh-CN" sz="1000" dirty="0" smtClean="0">
                <a:solidFill>
                  <a:srgbClr val="008000"/>
                </a:solidFill>
                <a:latin typeface="微软雅黑"/>
                <a:ea typeface="微软雅黑"/>
                <a:cs typeface="微软雅黑"/>
              </a:rPr>
              <a:t>.</a:t>
            </a:r>
            <a:r>
              <a:rPr kumimoji="1" lang="zh-CN" altLang="en-US" sz="1000" dirty="0" smtClean="0">
                <a:solidFill>
                  <a:srgbClr val="008000"/>
                </a:solidFill>
                <a:latin typeface="微软雅黑"/>
                <a:ea typeface="微软雅黑"/>
                <a:cs typeface="微软雅黑"/>
              </a:rPr>
              <a:t>提交</a:t>
            </a:r>
          </a:p>
        </p:txBody>
      </p:sp>
      <p:cxnSp>
        <p:nvCxnSpPr>
          <p:cNvPr id="71" name="直线箭头连接符 70"/>
          <p:cNvCxnSpPr>
            <a:stCxn id="11" idx="3"/>
            <a:endCxn id="13" idx="2"/>
          </p:cNvCxnSpPr>
          <p:nvPr/>
        </p:nvCxnSpPr>
        <p:spPr>
          <a:xfrm flipV="1">
            <a:off x="5139423" y="2687546"/>
            <a:ext cx="2118169" cy="768802"/>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77" name="文本框 76"/>
          <p:cNvSpPr txBox="1"/>
          <p:nvPr/>
        </p:nvSpPr>
        <p:spPr>
          <a:xfrm rot="2466347">
            <a:off x="4737251" y="3951950"/>
            <a:ext cx="1107510" cy="246221"/>
          </a:xfrm>
          <a:prstGeom prst="rect">
            <a:avLst/>
          </a:prstGeom>
          <a:noFill/>
        </p:spPr>
        <p:txBody>
          <a:bodyPr wrap="square" rtlCol="0">
            <a:spAutoFit/>
          </a:bodyPr>
          <a:lstStyle/>
          <a:p>
            <a:r>
              <a:rPr kumimoji="1" lang="zh-CN" altLang="zh-CN" sz="1000" dirty="0" smtClean="0">
                <a:solidFill>
                  <a:srgbClr val="0000FF"/>
                </a:solidFill>
                <a:latin typeface="微软雅黑"/>
                <a:ea typeface="微软雅黑"/>
                <a:cs typeface="微软雅黑"/>
              </a:rPr>
              <a:t>4</a:t>
            </a:r>
            <a:r>
              <a:rPr kumimoji="1" lang="en-US" altLang="zh-CN" sz="1000" dirty="0" smtClean="0">
                <a:solidFill>
                  <a:srgbClr val="0000FF"/>
                </a:solidFill>
                <a:latin typeface="微软雅黑"/>
                <a:ea typeface="微软雅黑"/>
                <a:cs typeface="微软雅黑"/>
              </a:rPr>
              <a:t>.</a:t>
            </a:r>
            <a:r>
              <a:rPr kumimoji="1" lang="zh-CN" altLang="en-US" sz="1000" dirty="0" smtClean="0">
                <a:solidFill>
                  <a:srgbClr val="0000FF"/>
                </a:solidFill>
                <a:latin typeface="微软雅黑"/>
                <a:ea typeface="微软雅黑"/>
                <a:cs typeface="微软雅黑"/>
              </a:rPr>
              <a:t>创建下发任务</a:t>
            </a:r>
          </a:p>
        </p:txBody>
      </p:sp>
      <p:sp>
        <p:nvSpPr>
          <p:cNvPr id="250" name="文本框 249"/>
          <p:cNvSpPr txBox="1"/>
          <p:nvPr/>
        </p:nvSpPr>
        <p:spPr>
          <a:xfrm>
            <a:off x="4823377" y="1998121"/>
            <a:ext cx="1888646"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en-US" altLang="zh-CN" dirty="0" err="1" smtClean="0">
                <a:latin typeface="微软雅黑"/>
                <a:ea typeface="微软雅黑"/>
                <a:cs typeface="微软雅黑"/>
              </a:rPr>
              <a:t>Nginx</a:t>
            </a:r>
            <a:r>
              <a:rPr kumimoji="1" lang="en-US" altLang="en-US" dirty="0" err="1" smtClean="0">
                <a:latin typeface="微软雅黑"/>
                <a:ea typeface="微软雅黑"/>
                <a:cs typeface="微软雅黑"/>
              </a:rPr>
              <a:t>配置变更</a:t>
            </a:r>
            <a:endParaRPr kumimoji="1" lang="zh-CN" altLang="en-US" dirty="0" smtClean="0">
              <a:latin typeface="微软雅黑"/>
              <a:ea typeface="微软雅黑"/>
              <a:cs typeface="微软雅黑"/>
            </a:endParaRPr>
          </a:p>
        </p:txBody>
      </p:sp>
      <p:sp>
        <p:nvSpPr>
          <p:cNvPr id="79" name="文本框 78"/>
          <p:cNvSpPr txBox="1"/>
          <p:nvPr/>
        </p:nvSpPr>
        <p:spPr>
          <a:xfrm>
            <a:off x="737207" y="1910070"/>
            <a:ext cx="2531462" cy="3416320"/>
          </a:xfrm>
          <a:prstGeom prst="rect">
            <a:avLst/>
          </a:prstGeom>
          <a:noFill/>
        </p:spPr>
        <p:txBody>
          <a:bodyPr wrap="none" rtlCol="0">
            <a:spAutoFit/>
          </a:bodyPr>
          <a:lstStyle/>
          <a:p>
            <a:pPr marL="342900" indent="-342900">
              <a:buFont typeface="Wingdings" charset="2"/>
              <a:buChar char="l"/>
            </a:pPr>
            <a:r>
              <a:rPr kumimoji="1" lang="en-US" altLang="en-US" sz="2400" dirty="0" smtClean="0">
                <a:latin typeface="微软雅黑"/>
                <a:ea typeface="微软雅黑"/>
                <a:cs typeface="微软雅黑"/>
              </a:rPr>
              <a:t>主要特性</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配置文件</a:t>
            </a:r>
            <a:r>
              <a:rPr kumimoji="1" lang="en-US" altLang="zh-CN" sz="2000" dirty="0" smtClean="0">
                <a:latin typeface="微软雅黑"/>
                <a:ea typeface="微软雅黑"/>
                <a:cs typeface="微软雅黑"/>
              </a:rPr>
              <a:t>diff</a:t>
            </a:r>
          </a:p>
          <a:p>
            <a:pPr marL="800100" lvl="1" indent="-342900">
              <a:buFont typeface="Wingdings" charset="2"/>
              <a:buChar char="u"/>
            </a:pPr>
            <a:r>
              <a:rPr kumimoji="1" lang="zh-CN" altLang="en-US" sz="2000" dirty="0" smtClean="0">
                <a:latin typeface="微软雅黑"/>
                <a:ea typeface="微软雅黑"/>
                <a:cs typeface="微软雅黑"/>
              </a:rPr>
              <a:t>下发版本校验</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审批工作流</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记录查询</a:t>
            </a:r>
            <a:endParaRPr kumimoji="1" lang="en-US" altLang="zh-CN" sz="2000" dirty="0" smtClean="0">
              <a:latin typeface="微软雅黑"/>
              <a:ea typeface="微软雅黑"/>
              <a:cs typeface="微软雅黑"/>
            </a:endParaRPr>
          </a:p>
          <a:p>
            <a:pPr marL="800100" lvl="1" indent="-342900">
              <a:buFont typeface="Wingdings" charset="2"/>
              <a:buChar char="u"/>
            </a:pPr>
            <a:r>
              <a:rPr kumimoji="1" lang="en-US" altLang="zh-CN" sz="2000" dirty="0" smtClean="0">
                <a:latin typeface="微软雅黑"/>
                <a:ea typeface="微软雅黑"/>
                <a:cs typeface="微软雅黑"/>
              </a:rPr>
              <a:t>API</a:t>
            </a:r>
            <a:r>
              <a:rPr kumimoji="1" lang="zh-CN" altLang="en-US" sz="2000" dirty="0" smtClean="0">
                <a:latin typeface="微软雅黑"/>
                <a:ea typeface="微软雅黑"/>
                <a:cs typeface="微软雅黑"/>
              </a:rPr>
              <a:t>化</a:t>
            </a:r>
            <a:endParaRPr kumimoji="1" lang="en-US" altLang="zh-CN" sz="2000" dirty="0" smtClean="0">
              <a:latin typeface="微软雅黑"/>
              <a:ea typeface="微软雅黑"/>
              <a:cs typeface="微软雅黑"/>
            </a:endParaRPr>
          </a:p>
          <a:p>
            <a:pPr marL="800100" lvl="1" indent="-342900">
              <a:buFont typeface="Wingdings" charset="2"/>
              <a:buChar char="u"/>
            </a:pPr>
            <a:endParaRPr kumimoji="1" lang="en-US" altLang="zh-CN" sz="2000" dirty="0">
              <a:latin typeface="微软雅黑"/>
              <a:ea typeface="微软雅黑"/>
              <a:cs typeface="微软雅黑"/>
            </a:endParaRPr>
          </a:p>
          <a:p>
            <a:pPr marL="342900" indent="-342900">
              <a:buFont typeface="Wingdings" charset="2"/>
              <a:buChar char="l"/>
            </a:pPr>
            <a:r>
              <a:rPr kumimoji="1" lang="zh-CN" altLang="en-US" sz="2400" dirty="0" smtClean="0">
                <a:latin typeface="微软雅黑"/>
                <a:ea typeface="微软雅黑"/>
                <a:cs typeface="微软雅黑"/>
              </a:rPr>
              <a:t>下发控制</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一键发布</a:t>
            </a:r>
            <a:endParaRPr kumimoji="1" lang="en-US" altLang="zh-CN" sz="2000" dirty="0">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灰度发布</a:t>
            </a:r>
            <a:endParaRPr kumimoji="1" lang="en-US" altLang="zh-CN" sz="2000" dirty="0">
              <a:latin typeface="微软雅黑"/>
              <a:ea typeface="微软雅黑"/>
              <a:cs typeface="微软雅黑"/>
            </a:endParaRPr>
          </a:p>
        </p:txBody>
      </p:sp>
      <p:cxnSp>
        <p:nvCxnSpPr>
          <p:cNvPr id="27" name="直线箭头连接符 26"/>
          <p:cNvCxnSpPr/>
          <p:nvPr/>
        </p:nvCxnSpPr>
        <p:spPr>
          <a:xfrm>
            <a:off x="6885545" y="4955146"/>
            <a:ext cx="603705" cy="0"/>
          </a:xfrm>
          <a:prstGeom prst="straightConnector1">
            <a:avLst/>
          </a:prstGeom>
          <a:ln>
            <a:solidFill>
              <a:srgbClr val="008000"/>
            </a:solidFill>
            <a:tailEnd type="arrow"/>
          </a:ln>
        </p:spPr>
        <p:style>
          <a:lnRef idx="1">
            <a:schemeClr val="accent3"/>
          </a:lnRef>
          <a:fillRef idx="0">
            <a:schemeClr val="accent3"/>
          </a:fillRef>
          <a:effectRef idx="0">
            <a:schemeClr val="accent3"/>
          </a:effectRef>
          <a:fontRef idx="minor">
            <a:schemeClr val="tx1"/>
          </a:fontRef>
        </p:style>
      </p:cxnSp>
      <p:cxnSp>
        <p:nvCxnSpPr>
          <p:cNvPr id="28" name="直线箭头连接符 27"/>
          <p:cNvCxnSpPr/>
          <p:nvPr/>
        </p:nvCxnSpPr>
        <p:spPr>
          <a:xfrm>
            <a:off x="6885545" y="5287952"/>
            <a:ext cx="603705" cy="0"/>
          </a:xfrm>
          <a:prstGeom prst="straightConnector1">
            <a:avLst/>
          </a:prstGeom>
          <a:ln>
            <a:solidFill>
              <a:srgbClr val="0000FF"/>
            </a:solidFill>
            <a:tailEnd type="arrow"/>
          </a:ln>
        </p:spPr>
        <p:style>
          <a:lnRef idx="1">
            <a:schemeClr val="accent5"/>
          </a:lnRef>
          <a:fillRef idx="0">
            <a:schemeClr val="accent5"/>
          </a:fillRef>
          <a:effectRef idx="0">
            <a:schemeClr val="accent5"/>
          </a:effectRef>
          <a:fontRef idx="minor">
            <a:schemeClr val="tx1"/>
          </a:fontRef>
        </p:style>
      </p:cxnSp>
      <p:sp>
        <p:nvSpPr>
          <p:cNvPr id="2" name="文本框 1"/>
          <p:cNvSpPr txBox="1"/>
          <p:nvPr/>
        </p:nvSpPr>
        <p:spPr>
          <a:xfrm>
            <a:off x="7578036" y="4793772"/>
            <a:ext cx="907144" cy="30777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kumimoji="1" lang="zh-CN" altLang="en-US" sz="1400" dirty="0" smtClean="0">
                <a:latin typeface="微软雅黑"/>
                <a:ea typeface="微软雅黑"/>
                <a:cs typeface="微软雅黑"/>
              </a:rPr>
              <a:t>配置修改</a:t>
            </a:r>
          </a:p>
        </p:txBody>
      </p:sp>
      <p:sp>
        <p:nvSpPr>
          <p:cNvPr id="30" name="文本框 29"/>
          <p:cNvSpPr txBox="1"/>
          <p:nvPr/>
        </p:nvSpPr>
        <p:spPr>
          <a:xfrm>
            <a:off x="7578036" y="5162325"/>
            <a:ext cx="907144" cy="30777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kumimoji="1" lang="zh-CN" altLang="en-US" sz="1400" dirty="0" smtClean="0">
                <a:latin typeface="微软雅黑"/>
                <a:ea typeface="微软雅黑"/>
                <a:cs typeface="微软雅黑"/>
              </a:rPr>
              <a:t>应用变更</a:t>
            </a:r>
          </a:p>
        </p:txBody>
      </p:sp>
    </p:spTree>
    <p:extLst>
      <p:ext uri="{BB962C8B-B14F-4D97-AF65-F5344CB8AC3E}">
        <p14:creationId xmlns:p14="http://schemas.microsoft.com/office/powerpoint/2010/main" val="140224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7.</a:t>
            </a:r>
            <a:r>
              <a:rPr lang="zh-CN" altLang="en-US" sz="4400" dirty="0" smtClean="0">
                <a:latin typeface="微软雅黑" charset="0"/>
                <a:ea typeface="微软雅黑" charset="0"/>
                <a:cs typeface="微软雅黑" charset="0"/>
              </a:rPr>
              <a:t> </a:t>
            </a:r>
            <a:r>
              <a:rPr lang="en-US" altLang="zh-CN" sz="4400" dirty="0" err="1" smtClean="0">
                <a:latin typeface="微软雅黑" charset="0"/>
                <a:ea typeface="微软雅黑" charset="0"/>
                <a:cs typeface="微软雅黑" charset="0"/>
              </a:rPr>
              <a:t>Jpool</a:t>
            </a:r>
            <a:r>
              <a:rPr lang="zh-CN" altLang="en-US" sz="4400" dirty="0" smtClean="0">
                <a:latin typeface="微软雅黑" charset="0"/>
                <a:ea typeface="微软雅黑" charset="0"/>
                <a:cs typeface="微软雅黑" charset="0"/>
              </a:rPr>
              <a:t>-降级封杀管理</a:t>
            </a:r>
            <a:endParaRPr lang="zh-CN" altLang="en-US" sz="4400" dirty="0">
              <a:latin typeface="微软雅黑" charset="0"/>
              <a:ea typeface="微软雅黑" charset="0"/>
              <a:cs typeface="微软雅黑" charset="0"/>
            </a:endParaRPr>
          </a:p>
        </p:txBody>
      </p:sp>
      <p:sp>
        <p:nvSpPr>
          <p:cNvPr id="2" name="文本框 1"/>
          <p:cNvSpPr txBox="1"/>
          <p:nvPr/>
        </p:nvSpPr>
        <p:spPr>
          <a:xfrm>
            <a:off x="195380" y="1847155"/>
            <a:ext cx="4484857" cy="2308324"/>
          </a:xfrm>
          <a:prstGeom prst="rect">
            <a:avLst/>
          </a:prstGeom>
          <a:noFill/>
        </p:spPr>
        <p:txBody>
          <a:bodyPr wrap="square" rtlCol="0">
            <a:spAutoFit/>
          </a:bodyPr>
          <a:lstStyle/>
          <a:p>
            <a:pPr marL="742950" lvl="2" indent="-285750">
              <a:spcBef>
                <a:spcPts val="1000"/>
              </a:spcBef>
              <a:buFont typeface="Wingdings" charset="2"/>
              <a:buChar char="l"/>
            </a:pPr>
            <a:r>
              <a:rPr lang="zh-CN" altLang="en-US" sz="2000" dirty="0" smtClean="0">
                <a:latin typeface="微软雅黑"/>
                <a:ea typeface="微软雅黑"/>
                <a:cs typeface="微软雅黑"/>
              </a:rPr>
              <a:t>降级封杀：</a:t>
            </a:r>
            <a:r>
              <a:rPr lang="en-US" altLang="zh-CN" sz="2000" dirty="0">
                <a:latin typeface="微软雅黑"/>
                <a:ea typeface="微软雅黑"/>
                <a:cs typeface="微软雅黑"/>
              </a:rPr>
              <a:t>5000</a:t>
            </a:r>
            <a:r>
              <a:rPr lang="en-US" altLang="zh-CN" sz="2000" dirty="0" smtClean="0">
                <a:latin typeface="微软雅黑"/>
                <a:ea typeface="微软雅黑"/>
                <a:cs typeface="微软雅黑"/>
              </a:rPr>
              <a:t>+</a:t>
            </a:r>
            <a:r>
              <a:rPr lang="zh-CN" altLang="en-US" sz="2000" dirty="0" smtClean="0">
                <a:latin typeface="微软雅黑"/>
                <a:ea typeface="微软雅黑"/>
                <a:cs typeface="微软雅黑"/>
              </a:rPr>
              <a:t>开关</a:t>
            </a:r>
            <a:endParaRPr lang="en-US" altLang="zh-CN" sz="2000" dirty="0">
              <a:latin typeface="微软雅黑"/>
              <a:ea typeface="微软雅黑"/>
              <a:cs typeface="微软雅黑"/>
            </a:endParaRPr>
          </a:p>
          <a:p>
            <a:pPr marL="1257300" lvl="3" indent="-342900">
              <a:spcBef>
                <a:spcPts val="1000"/>
              </a:spcBef>
              <a:buFont typeface="Wingdings" charset="2"/>
              <a:buChar char="u"/>
            </a:pPr>
            <a:r>
              <a:rPr lang="zh-CN" altLang="en-US" sz="1300" dirty="0">
                <a:latin typeface="微软雅黑"/>
                <a:ea typeface="微软雅黑"/>
                <a:cs typeface="微软雅黑"/>
              </a:rPr>
              <a:t>原则：覆盖全，开关避免手输</a:t>
            </a:r>
            <a:endParaRPr lang="en-US" altLang="zh-CN" sz="1300" dirty="0">
              <a:latin typeface="微软雅黑"/>
              <a:ea typeface="微软雅黑"/>
              <a:cs typeface="微软雅黑"/>
            </a:endParaRPr>
          </a:p>
          <a:p>
            <a:pPr marL="1257300" lvl="3" indent="-342900">
              <a:spcBef>
                <a:spcPts val="1000"/>
              </a:spcBef>
              <a:buFont typeface="Wingdings" charset="2"/>
              <a:buChar char="u"/>
            </a:pPr>
            <a:r>
              <a:rPr lang="zh-CN" altLang="en-US" sz="1300" dirty="0">
                <a:latin typeface="微软雅黑"/>
                <a:ea typeface="微软雅黑"/>
                <a:cs typeface="微软雅黑"/>
              </a:rPr>
              <a:t>方案：</a:t>
            </a:r>
            <a:endParaRPr lang="en-US" altLang="zh-CN" sz="1300" dirty="0">
              <a:latin typeface="微软雅黑"/>
              <a:ea typeface="微软雅黑"/>
              <a:cs typeface="微软雅黑"/>
            </a:endParaRPr>
          </a:p>
          <a:p>
            <a:pPr marL="1714500" lvl="4" indent="-342900">
              <a:spcBef>
                <a:spcPts val="1000"/>
              </a:spcBef>
              <a:buFont typeface="Wingdings" charset="2"/>
              <a:buChar char="Ø"/>
            </a:pPr>
            <a:r>
              <a:rPr lang="zh-CN" altLang="en-US" sz="1200" dirty="0" smtClean="0">
                <a:latin typeface="微软雅黑"/>
                <a:ea typeface="微软雅黑"/>
                <a:cs typeface="微软雅黑"/>
              </a:rPr>
              <a:t>业务代码框架层实现</a:t>
            </a:r>
            <a:endParaRPr lang="en-US" altLang="zh-CN" sz="1200" dirty="0" smtClean="0">
              <a:latin typeface="微软雅黑"/>
              <a:ea typeface="微软雅黑"/>
              <a:cs typeface="微软雅黑"/>
            </a:endParaRPr>
          </a:p>
          <a:p>
            <a:pPr marL="1714500" lvl="4" indent="-342900">
              <a:spcBef>
                <a:spcPts val="1000"/>
              </a:spcBef>
              <a:buFont typeface="Wingdings" charset="2"/>
              <a:buChar char="Ø"/>
            </a:pPr>
            <a:r>
              <a:rPr lang="zh-CN" altLang="en-US" sz="1200" dirty="0" smtClean="0">
                <a:latin typeface="微软雅黑"/>
                <a:ea typeface="微软雅黑"/>
                <a:cs typeface="微软雅黑"/>
              </a:rPr>
              <a:t>动态修改运行时变量值</a:t>
            </a:r>
            <a:endParaRPr lang="en-US" altLang="zh-CN" sz="1200" dirty="0">
              <a:latin typeface="微软雅黑"/>
              <a:ea typeface="微软雅黑"/>
              <a:cs typeface="微软雅黑"/>
            </a:endParaRPr>
          </a:p>
          <a:p>
            <a:pPr marL="1714500" lvl="4" indent="-342900">
              <a:spcBef>
                <a:spcPts val="1000"/>
              </a:spcBef>
              <a:buFont typeface="Wingdings" charset="2"/>
              <a:buChar char="Ø"/>
            </a:pPr>
            <a:r>
              <a:rPr lang="zh-CN" altLang="en-US" sz="1200" dirty="0" smtClean="0">
                <a:latin typeface="微软雅黑"/>
                <a:ea typeface="微软雅黑"/>
                <a:cs typeface="微软雅黑"/>
              </a:rPr>
              <a:t>前端监听端</a:t>
            </a:r>
            <a:r>
              <a:rPr lang="zh-CN" altLang="en-US" sz="1200" dirty="0">
                <a:latin typeface="微软雅黑"/>
                <a:ea typeface="微软雅黑"/>
                <a:cs typeface="微软雅黑"/>
              </a:rPr>
              <a:t>口，支持</a:t>
            </a:r>
            <a:r>
              <a:rPr lang="en-US" altLang="zh-CN" sz="1200" dirty="0">
                <a:latin typeface="微软雅黑"/>
                <a:ea typeface="微软雅黑"/>
                <a:cs typeface="微软雅黑"/>
              </a:rPr>
              <a:t>check</a:t>
            </a:r>
            <a:r>
              <a:rPr lang="zh-CN" altLang="zh-CN" sz="1200" dirty="0">
                <a:latin typeface="微软雅黑"/>
                <a:ea typeface="微软雅黑"/>
                <a:cs typeface="微软雅黑"/>
              </a:rPr>
              <a:t>/</a:t>
            </a:r>
            <a:r>
              <a:rPr lang="en-US" altLang="zh-CN" sz="1200" dirty="0">
                <a:latin typeface="微软雅黑"/>
                <a:ea typeface="微软雅黑"/>
                <a:cs typeface="微软雅黑"/>
              </a:rPr>
              <a:t>on</a:t>
            </a:r>
            <a:r>
              <a:rPr lang="zh-CN" altLang="zh-CN" sz="1200" dirty="0">
                <a:latin typeface="微软雅黑"/>
                <a:ea typeface="微软雅黑"/>
                <a:cs typeface="微软雅黑"/>
              </a:rPr>
              <a:t>/</a:t>
            </a:r>
            <a:r>
              <a:rPr lang="en-US" altLang="zh-CN" sz="1200" dirty="0" smtClean="0">
                <a:latin typeface="微软雅黑"/>
                <a:ea typeface="微软雅黑"/>
                <a:cs typeface="微软雅黑"/>
              </a:rPr>
              <a:t>off</a:t>
            </a:r>
            <a:endParaRPr lang="en-US" altLang="zh-CN" sz="1200" dirty="0">
              <a:latin typeface="微软雅黑"/>
              <a:ea typeface="微软雅黑"/>
              <a:cs typeface="微软雅黑"/>
            </a:endParaRPr>
          </a:p>
          <a:p>
            <a:pPr marL="1714500" lvl="4" indent="-342900">
              <a:spcBef>
                <a:spcPts val="1000"/>
              </a:spcBef>
              <a:buFont typeface="Wingdings" charset="2"/>
              <a:buChar char="Ø"/>
            </a:pPr>
            <a:r>
              <a:rPr lang="zh-CN" altLang="en-US" sz="1200" dirty="0" smtClean="0">
                <a:latin typeface="微软雅黑"/>
                <a:ea typeface="微软雅黑"/>
                <a:cs typeface="微软雅黑"/>
              </a:rPr>
              <a:t>集成</a:t>
            </a:r>
            <a:r>
              <a:rPr lang="en-US" altLang="zh-CN" sz="1200" dirty="0" err="1" smtClean="0">
                <a:latin typeface="微软雅黑"/>
                <a:ea typeface="微软雅黑"/>
                <a:cs typeface="微软雅黑"/>
              </a:rPr>
              <a:t>JPool</a:t>
            </a:r>
            <a:endParaRPr lang="en-US" altLang="zh-CN" sz="1200" dirty="0">
              <a:latin typeface="微软雅黑"/>
              <a:ea typeface="微软雅黑"/>
              <a:cs typeface="微软雅黑"/>
            </a:endParaRPr>
          </a:p>
        </p:txBody>
      </p:sp>
      <p:pic>
        <p:nvPicPr>
          <p:cNvPr id="7" name="图片 6"/>
          <p:cNvPicPr>
            <a:picLocks noChangeAspect="1"/>
          </p:cNvPicPr>
          <p:nvPr/>
        </p:nvPicPr>
        <p:blipFill>
          <a:blip r:embed="rId3"/>
          <a:stretch>
            <a:fillRect/>
          </a:stretch>
        </p:blipFill>
        <p:spPr>
          <a:xfrm>
            <a:off x="999374" y="4155479"/>
            <a:ext cx="2786495" cy="2246011"/>
          </a:xfrm>
          <a:prstGeom prst="rect">
            <a:avLst/>
          </a:prstGeom>
        </p:spPr>
      </p:pic>
      <p:pic>
        <p:nvPicPr>
          <p:cNvPr id="8" name="图片 7"/>
          <p:cNvPicPr>
            <a:picLocks noChangeAspect="1"/>
          </p:cNvPicPr>
          <p:nvPr/>
        </p:nvPicPr>
        <p:blipFill>
          <a:blip r:embed="rId4"/>
          <a:stretch>
            <a:fillRect/>
          </a:stretch>
        </p:blipFill>
        <p:spPr>
          <a:xfrm>
            <a:off x="4505737" y="2491021"/>
            <a:ext cx="4277550" cy="3777261"/>
          </a:xfrm>
          <a:prstGeom prst="rect">
            <a:avLst/>
          </a:prstGeom>
        </p:spPr>
      </p:pic>
      <p:sp>
        <p:nvSpPr>
          <p:cNvPr id="9" name="文本框 8"/>
          <p:cNvSpPr txBox="1"/>
          <p:nvPr/>
        </p:nvSpPr>
        <p:spPr>
          <a:xfrm>
            <a:off x="5551611" y="1971469"/>
            <a:ext cx="164192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zh-CN" altLang="en-US" dirty="0" smtClean="0">
                <a:latin typeface="微软雅黑"/>
                <a:ea typeface="微软雅黑"/>
                <a:cs typeface="微软雅黑"/>
              </a:rPr>
              <a:t>降级封杀窗口</a:t>
            </a:r>
          </a:p>
        </p:txBody>
      </p:sp>
    </p:spTree>
    <p:extLst>
      <p:ext uri="{BB962C8B-B14F-4D97-AF65-F5344CB8AC3E}">
        <p14:creationId xmlns:p14="http://schemas.microsoft.com/office/powerpoint/2010/main" val="413956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a:latin typeface="微软雅黑" charset="0"/>
                <a:ea typeface="微软雅黑" charset="0"/>
                <a:cs typeface="微软雅黑" charset="0"/>
              </a:rPr>
              <a:t>8</a:t>
            </a:r>
            <a:r>
              <a:rPr lang="en-US" altLang="zh-CN" sz="4400" dirty="0" smtClean="0">
                <a:latin typeface="微软雅黑" charset="0"/>
                <a:ea typeface="微软雅黑" charset="0"/>
                <a:cs typeface="微软雅黑" charset="0"/>
              </a:rPr>
              <a:t>.</a:t>
            </a:r>
            <a:r>
              <a:rPr lang="zh-CN" altLang="en-US" sz="4400" dirty="0" smtClean="0">
                <a:latin typeface="微软雅黑" charset="0"/>
                <a:ea typeface="微软雅黑" charset="0"/>
                <a:cs typeface="微软雅黑" charset="0"/>
              </a:rPr>
              <a:t> 自动化变更</a:t>
            </a:r>
            <a:endParaRPr lang="zh-CN" altLang="en-US" sz="4400" dirty="0">
              <a:latin typeface="微软雅黑" charset="0"/>
              <a:ea typeface="微软雅黑" charset="0"/>
              <a:cs typeface="微软雅黑" charset="0"/>
            </a:endParaRPr>
          </a:p>
        </p:txBody>
      </p:sp>
      <p:sp>
        <p:nvSpPr>
          <p:cNvPr id="12" name="AutoShape 4"/>
          <p:cNvSpPr>
            <a:spLocks noChangeArrowheads="1"/>
          </p:cNvSpPr>
          <p:nvPr/>
        </p:nvSpPr>
        <p:spPr bwMode="gray">
          <a:xfrm>
            <a:off x="6735453" y="3512504"/>
            <a:ext cx="1643264" cy="311010"/>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836613" lvl="1" indent="-374650" algn="ctr"/>
            <a:r>
              <a:rPr lang="zh-CN" altLang="en-US" dirty="0" smtClean="0"/>
              <a:t>服务降级</a:t>
            </a:r>
            <a:r>
              <a:rPr lang="en-US" altLang="zh-CN" dirty="0" smtClean="0"/>
              <a:t>/</a:t>
            </a:r>
            <a:r>
              <a:rPr lang="zh-CN" altLang="en-US" dirty="0" smtClean="0"/>
              <a:t>封禁</a:t>
            </a:r>
            <a:endParaRPr lang="en-US" altLang="zh-CN" dirty="0" smtClean="0"/>
          </a:p>
        </p:txBody>
      </p:sp>
      <p:sp>
        <p:nvSpPr>
          <p:cNvPr id="13" name="AutoShape 4"/>
          <p:cNvSpPr>
            <a:spLocks noChangeArrowheads="1"/>
          </p:cNvSpPr>
          <p:nvPr/>
        </p:nvSpPr>
        <p:spPr bwMode="gray">
          <a:xfrm>
            <a:off x="6735453" y="4823699"/>
            <a:ext cx="1207000" cy="351086"/>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836613" lvl="1" indent="-374650" algn="ctr"/>
            <a:r>
              <a:rPr lang="zh-CN" altLang="en-US" dirty="0" smtClean="0"/>
              <a:t>流量切换</a:t>
            </a:r>
            <a:endParaRPr lang="en-US" altLang="zh-CN" dirty="0" smtClean="0"/>
          </a:p>
        </p:txBody>
      </p:sp>
      <p:grpSp>
        <p:nvGrpSpPr>
          <p:cNvPr id="14" name="组合 28"/>
          <p:cNvGrpSpPr/>
          <p:nvPr/>
        </p:nvGrpSpPr>
        <p:grpSpPr>
          <a:xfrm>
            <a:off x="3639819" y="3615971"/>
            <a:ext cx="1528763" cy="1514475"/>
            <a:chOff x="4096133" y="2760216"/>
            <a:chExt cx="1528763" cy="1514475"/>
          </a:xfrm>
        </p:grpSpPr>
        <p:grpSp>
          <p:nvGrpSpPr>
            <p:cNvPr id="15" name="Group 105"/>
            <p:cNvGrpSpPr>
              <a:grpSpLocks/>
            </p:cNvGrpSpPr>
            <p:nvPr/>
          </p:nvGrpSpPr>
          <p:grpSpPr bwMode="auto">
            <a:xfrm rot="19765573" flipH="1">
              <a:off x="4096133" y="2760216"/>
              <a:ext cx="1528763" cy="1514475"/>
              <a:chOff x="5580063" y="2757488"/>
              <a:chExt cx="1031875" cy="1022350"/>
            </a:xfrm>
          </p:grpSpPr>
          <p:sp>
            <p:nvSpPr>
              <p:cNvPr id="17" name="Ellipse 44"/>
              <p:cNvSpPr/>
              <p:nvPr/>
            </p:nvSpPr>
            <p:spPr bwMode="auto">
              <a:xfrm rot="21052097">
                <a:off x="5590124" y="2757488"/>
                <a:ext cx="1021814" cy="1022350"/>
              </a:xfrm>
              <a:prstGeom prst="ellipse">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da-DK" u="sng" dirty="0">
                  <a:solidFill>
                    <a:srgbClr val="FFFFFF"/>
                  </a:solidFill>
                  <a:latin typeface="Calibri" pitchFamily="-65" charset="0"/>
                </a:endParaRPr>
              </a:p>
            </p:txBody>
          </p:sp>
          <p:sp>
            <p:nvSpPr>
              <p:cNvPr id="18" name="Måne 63"/>
              <p:cNvSpPr/>
              <p:nvPr/>
            </p:nvSpPr>
            <p:spPr bwMode="auto">
              <a:xfrm rot="16552097">
                <a:off x="5850994" y="3038453"/>
                <a:ext cx="450073" cy="991936"/>
              </a:xfrm>
              <a:prstGeom prst="moon">
                <a:avLst>
                  <a:gd name="adj" fmla="val 18952"/>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da-DK" u="sng">
                  <a:solidFill>
                    <a:srgbClr val="FFFFFF"/>
                  </a:solidFill>
                  <a:latin typeface="Calibri" pitchFamily="-65" charset="0"/>
                </a:endParaRPr>
              </a:p>
            </p:txBody>
          </p:sp>
          <p:sp>
            <p:nvSpPr>
              <p:cNvPr id="19" name="Ellipse 45"/>
              <p:cNvSpPr>
                <a:spLocks noChangeArrowheads="1"/>
              </p:cNvSpPr>
              <p:nvPr/>
            </p:nvSpPr>
            <p:spPr bwMode="auto">
              <a:xfrm>
                <a:off x="5735638" y="2786063"/>
                <a:ext cx="722312" cy="539750"/>
              </a:xfrm>
              <a:prstGeom prst="ellipse">
                <a:avLst/>
              </a:prstGeom>
              <a:ln>
                <a:headEnd/>
                <a:tailEnd/>
              </a:ln>
            </p:spPr>
            <p:style>
              <a:lnRef idx="1">
                <a:schemeClr val="accent4"/>
              </a:lnRef>
              <a:fillRef idx="2">
                <a:schemeClr val="accent4"/>
              </a:fillRef>
              <a:effectRef idx="1">
                <a:schemeClr val="accent4"/>
              </a:effectRef>
              <a:fontRef idx="minor">
                <a:schemeClr val="dk1"/>
              </a:fontRef>
            </p:style>
            <p:txBody>
              <a:bodyPr anchor="ctr"/>
              <a:lstStyle/>
              <a:p>
                <a:pPr algn="ctr"/>
                <a:endParaRPr lang="da-DK" altLang="zh-CN" u="sng">
                  <a:solidFill>
                    <a:srgbClr val="FFFFFF"/>
                  </a:solidFill>
                  <a:latin typeface="Calibri" pitchFamily="34" charset="0"/>
                </a:endParaRPr>
              </a:p>
            </p:txBody>
          </p:sp>
        </p:grpSp>
        <p:sp>
          <p:nvSpPr>
            <p:cNvPr id="16" name="Rektangel 76"/>
            <p:cNvSpPr>
              <a:spLocks noChangeArrowheads="1"/>
            </p:cNvSpPr>
            <p:nvPr/>
          </p:nvSpPr>
          <p:spPr bwMode="auto">
            <a:xfrm>
              <a:off x="4223869" y="3110683"/>
              <a:ext cx="911747"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en-US" altLang="zh-CN" b="1" kern="0" dirty="0" smtClean="0">
                  <a:solidFill>
                    <a:srgbClr val="1E1C11"/>
                  </a:solidFill>
                  <a:latin typeface="Arial" charset="0"/>
                </a:rPr>
                <a:t> </a:t>
              </a:r>
              <a:r>
                <a:rPr lang="en-US" altLang="zh-CN" b="1" kern="0" dirty="0" err="1" smtClean="0">
                  <a:solidFill>
                    <a:srgbClr val="1E1C11"/>
                  </a:solidFill>
                  <a:latin typeface="Arial" charset="0"/>
                </a:rPr>
                <a:t>JPool</a:t>
              </a:r>
              <a:endParaRPr lang="da-DK" sz="2000" b="1" kern="0" dirty="0">
                <a:solidFill>
                  <a:srgbClr val="1E1C11"/>
                </a:solidFill>
                <a:latin typeface="微软雅黑"/>
                <a:ea typeface="微软雅黑"/>
                <a:cs typeface="微软雅黑"/>
              </a:endParaRPr>
            </a:p>
          </p:txBody>
        </p:sp>
      </p:grpSp>
      <p:sp>
        <p:nvSpPr>
          <p:cNvPr id="20" name="Right Arrow 70"/>
          <p:cNvSpPr>
            <a:spLocks noChangeArrowheads="1"/>
          </p:cNvSpPr>
          <p:nvPr/>
        </p:nvSpPr>
        <p:spPr bwMode="auto">
          <a:xfrm rot="3015207">
            <a:off x="3233886" y="3470868"/>
            <a:ext cx="373062" cy="358775"/>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pitchFamily="-65" charset="0"/>
            </a:endParaRPr>
          </a:p>
        </p:txBody>
      </p:sp>
      <p:sp>
        <p:nvSpPr>
          <p:cNvPr id="21" name="Right Arrow 69"/>
          <p:cNvSpPr>
            <a:spLocks noChangeArrowheads="1"/>
          </p:cNvSpPr>
          <p:nvPr/>
        </p:nvSpPr>
        <p:spPr bwMode="auto">
          <a:xfrm rot="18900000">
            <a:off x="3228584" y="5110677"/>
            <a:ext cx="373062" cy="358775"/>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pitchFamily="-65" charset="0"/>
            </a:endParaRPr>
          </a:p>
        </p:txBody>
      </p:sp>
      <p:sp>
        <p:nvSpPr>
          <p:cNvPr id="22" name="Right Arrow 76"/>
          <p:cNvSpPr>
            <a:spLocks noChangeArrowheads="1"/>
          </p:cNvSpPr>
          <p:nvPr/>
        </p:nvSpPr>
        <p:spPr bwMode="auto">
          <a:xfrm>
            <a:off x="3209801" y="4214747"/>
            <a:ext cx="373062" cy="358775"/>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pitchFamily="-65" charset="0"/>
            </a:endParaRPr>
          </a:p>
        </p:txBody>
      </p:sp>
      <p:sp>
        <p:nvSpPr>
          <p:cNvPr id="23" name="AutoShape 4"/>
          <p:cNvSpPr>
            <a:spLocks noChangeArrowheads="1"/>
          </p:cNvSpPr>
          <p:nvPr/>
        </p:nvSpPr>
        <p:spPr bwMode="gray">
          <a:xfrm>
            <a:off x="6735454" y="5209724"/>
            <a:ext cx="792296" cy="338087"/>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836613" lvl="1" indent="-374650" algn="ctr"/>
            <a:r>
              <a:rPr lang="zh-CN" altLang="en-US" dirty="0" smtClean="0"/>
              <a:t>限流</a:t>
            </a:r>
            <a:endParaRPr lang="en-US" altLang="zh-CN" dirty="0" smtClean="0"/>
          </a:p>
        </p:txBody>
      </p:sp>
      <p:sp>
        <p:nvSpPr>
          <p:cNvPr id="24" name="AutoShape 4"/>
          <p:cNvSpPr>
            <a:spLocks noChangeArrowheads="1"/>
          </p:cNvSpPr>
          <p:nvPr/>
        </p:nvSpPr>
        <p:spPr bwMode="gray">
          <a:xfrm>
            <a:off x="6735453" y="4235087"/>
            <a:ext cx="1643264" cy="311896"/>
          </a:xfrm>
          <a:prstGeom prst="roundRect">
            <a:avLst>
              <a:gd name="adj" fmla="val 50000"/>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marL="836613" lvl="1" indent="-374650" algn="ctr"/>
            <a:r>
              <a:rPr lang="en-US" altLang="zh-CN" dirty="0" err="1" smtClean="0"/>
              <a:t>Docker</a:t>
            </a:r>
            <a:r>
              <a:rPr lang="zh-CN" altLang="en-US" dirty="0" smtClean="0"/>
              <a:t>机动池</a:t>
            </a:r>
            <a:endParaRPr lang="en-US" altLang="zh-CN" dirty="0" smtClean="0"/>
          </a:p>
        </p:txBody>
      </p:sp>
      <p:sp>
        <p:nvSpPr>
          <p:cNvPr id="25" name="AutoShape 4"/>
          <p:cNvSpPr>
            <a:spLocks noChangeArrowheads="1"/>
          </p:cNvSpPr>
          <p:nvPr/>
        </p:nvSpPr>
        <p:spPr bwMode="gray">
          <a:xfrm>
            <a:off x="6738059" y="5579040"/>
            <a:ext cx="1204394" cy="338087"/>
          </a:xfrm>
          <a:prstGeom prst="roundRect">
            <a:avLst>
              <a:gd name="adj" fmla="val 50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marL="836613" lvl="1" indent="-374650" algn="ctr"/>
            <a:r>
              <a:rPr lang="zh-CN" altLang="en-US" dirty="0" smtClean="0"/>
              <a:t>数据修复</a:t>
            </a:r>
            <a:endParaRPr lang="en-US" altLang="zh-CN" dirty="0" smtClean="0"/>
          </a:p>
        </p:txBody>
      </p:sp>
      <p:cxnSp>
        <p:nvCxnSpPr>
          <p:cNvPr id="26" name="Straight Connector 35"/>
          <p:cNvCxnSpPr/>
          <p:nvPr/>
        </p:nvCxnSpPr>
        <p:spPr bwMode="auto">
          <a:xfrm>
            <a:off x="6505962" y="2968578"/>
            <a:ext cx="32336" cy="1377294"/>
          </a:xfrm>
          <a:prstGeom prst="line">
            <a:avLst/>
          </a:prstGeom>
          <a:ln w="12700">
            <a:solidFill>
              <a:schemeClr val="accent1"/>
            </a:solidFill>
            <a:prstDash val="dash"/>
          </a:ln>
        </p:spPr>
        <p:style>
          <a:lnRef idx="2">
            <a:schemeClr val="dk1"/>
          </a:lnRef>
          <a:fillRef idx="0">
            <a:schemeClr val="dk1"/>
          </a:fillRef>
          <a:effectRef idx="1">
            <a:schemeClr val="dk1"/>
          </a:effectRef>
          <a:fontRef idx="minor">
            <a:schemeClr val="tx1"/>
          </a:fontRef>
        </p:style>
      </p:cxnSp>
      <p:cxnSp>
        <p:nvCxnSpPr>
          <p:cNvPr id="27" name="Straight Connector 35"/>
          <p:cNvCxnSpPr/>
          <p:nvPr/>
        </p:nvCxnSpPr>
        <p:spPr bwMode="auto">
          <a:xfrm>
            <a:off x="6554466" y="4669883"/>
            <a:ext cx="32336" cy="1377294"/>
          </a:xfrm>
          <a:prstGeom prst="line">
            <a:avLst/>
          </a:prstGeom>
          <a:ln w="12700">
            <a:solidFill>
              <a:schemeClr val="accent1"/>
            </a:solidFill>
            <a:prstDash val="dash"/>
          </a:ln>
        </p:spPr>
        <p:style>
          <a:lnRef idx="2">
            <a:schemeClr val="dk1"/>
          </a:lnRef>
          <a:fillRef idx="0">
            <a:schemeClr val="dk1"/>
          </a:fillRef>
          <a:effectRef idx="1">
            <a:schemeClr val="dk1"/>
          </a:effectRef>
          <a:fontRef idx="minor">
            <a:schemeClr val="tx1"/>
          </a:fontRef>
        </p:style>
      </p:cxnSp>
      <p:sp>
        <p:nvSpPr>
          <p:cNvPr id="28" name="Right Arrow 69"/>
          <p:cNvSpPr>
            <a:spLocks noChangeArrowheads="1"/>
          </p:cNvSpPr>
          <p:nvPr/>
        </p:nvSpPr>
        <p:spPr bwMode="auto">
          <a:xfrm rot="19189732">
            <a:off x="5111399" y="3766285"/>
            <a:ext cx="469322" cy="358775"/>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pitchFamily="-65" charset="0"/>
            </a:endParaRPr>
          </a:p>
        </p:txBody>
      </p:sp>
      <p:sp>
        <p:nvSpPr>
          <p:cNvPr id="29" name="AutoShape 4"/>
          <p:cNvSpPr>
            <a:spLocks noChangeArrowheads="1"/>
          </p:cNvSpPr>
          <p:nvPr/>
        </p:nvSpPr>
        <p:spPr bwMode="gray">
          <a:xfrm>
            <a:off x="5586200" y="3486128"/>
            <a:ext cx="919762" cy="321456"/>
          </a:xfrm>
          <a:prstGeom prst="roundRect">
            <a:avLst>
              <a:gd name="adj" fmla="val 50000"/>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marL="836613" lvl="1" indent="-374650" algn="ctr"/>
            <a:r>
              <a:rPr lang="zh-CN" altLang="en-US" dirty="0" smtClean="0"/>
              <a:t>日常</a:t>
            </a:r>
            <a:endParaRPr lang="en-US" altLang="zh-CN" dirty="0" smtClean="0"/>
          </a:p>
        </p:txBody>
      </p:sp>
      <p:sp>
        <p:nvSpPr>
          <p:cNvPr id="30" name="Right Arrow 70"/>
          <p:cNvSpPr>
            <a:spLocks noChangeArrowheads="1"/>
          </p:cNvSpPr>
          <p:nvPr/>
        </p:nvSpPr>
        <p:spPr bwMode="auto">
          <a:xfrm rot="1935475">
            <a:off x="5195008" y="4437459"/>
            <a:ext cx="448088" cy="362711"/>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rgbClr val="FFFFFF"/>
              </a:solidFill>
              <a:latin typeface="Calibri" pitchFamily="-65" charset="0"/>
            </a:endParaRPr>
          </a:p>
        </p:txBody>
      </p:sp>
      <p:sp>
        <p:nvSpPr>
          <p:cNvPr id="31" name="AutoShape 4"/>
          <p:cNvSpPr>
            <a:spLocks noChangeArrowheads="1"/>
          </p:cNvSpPr>
          <p:nvPr/>
        </p:nvSpPr>
        <p:spPr bwMode="gray">
          <a:xfrm>
            <a:off x="5586200" y="4727093"/>
            <a:ext cx="919762" cy="321456"/>
          </a:xfrm>
          <a:prstGeom prst="roundRect">
            <a:avLst>
              <a:gd name="adj" fmla="val 500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marL="836613" lvl="1" indent="-374650" algn="ctr"/>
            <a:r>
              <a:rPr lang="zh-CN" altLang="en-US" dirty="0" smtClean="0"/>
              <a:t>其他</a:t>
            </a:r>
            <a:endParaRPr lang="en-US" altLang="zh-CN" dirty="0" smtClean="0"/>
          </a:p>
        </p:txBody>
      </p:sp>
      <p:sp>
        <p:nvSpPr>
          <p:cNvPr id="36" name="文本框 35"/>
          <p:cNvSpPr txBox="1"/>
          <p:nvPr/>
        </p:nvSpPr>
        <p:spPr>
          <a:xfrm>
            <a:off x="1016141" y="2270986"/>
            <a:ext cx="1623644"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zh-CN" altLang="en-US" sz="2400" dirty="0" smtClean="0">
                <a:solidFill>
                  <a:schemeClr val="tx1"/>
                </a:solidFill>
                <a:latin typeface="微软雅黑"/>
                <a:ea typeface="微软雅黑"/>
                <a:cs typeface="微软雅黑"/>
              </a:rPr>
              <a:t>变更策略</a:t>
            </a:r>
          </a:p>
        </p:txBody>
      </p:sp>
      <p:sp>
        <p:nvSpPr>
          <p:cNvPr id="37" name="文本框 36"/>
          <p:cNvSpPr txBox="1"/>
          <p:nvPr/>
        </p:nvSpPr>
        <p:spPr>
          <a:xfrm>
            <a:off x="6732847" y="2040153"/>
            <a:ext cx="1545343" cy="461665"/>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kumimoji="1" lang="zh-CN" altLang="en-US" sz="2400" dirty="0" smtClean="0">
                <a:solidFill>
                  <a:schemeClr val="tx1"/>
                </a:solidFill>
                <a:latin typeface="微软雅黑"/>
                <a:ea typeface="微软雅黑"/>
                <a:cs typeface="微软雅黑"/>
              </a:rPr>
              <a:t>变更手段</a:t>
            </a:r>
          </a:p>
        </p:txBody>
      </p:sp>
      <p:sp>
        <p:nvSpPr>
          <p:cNvPr id="38" name="AutoShape 4"/>
          <p:cNvSpPr>
            <a:spLocks noChangeArrowheads="1"/>
          </p:cNvSpPr>
          <p:nvPr/>
        </p:nvSpPr>
        <p:spPr bwMode="gray">
          <a:xfrm>
            <a:off x="6735454" y="3879985"/>
            <a:ext cx="1207000" cy="308223"/>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836613" lvl="1" indent="-374650" algn="ctr"/>
            <a:r>
              <a:rPr lang="zh-CN" altLang="en-US" dirty="0" smtClean="0"/>
              <a:t>扩容</a:t>
            </a:r>
            <a:r>
              <a:rPr lang="en-US" altLang="zh-CN" dirty="0" smtClean="0"/>
              <a:t>/</a:t>
            </a:r>
            <a:r>
              <a:rPr lang="zh-CN" altLang="en-US" dirty="0" smtClean="0"/>
              <a:t>缩容</a:t>
            </a:r>
            <a:endParaRPr lang="en-US" altLang="zh-CN" dirty="0" smtClean="0"/>
          </a:p>
        </p:txBody>
      </p:sp>
      <p:sp>
        <p:nvSpPr>
          <p:cNvPr id="39" name="Rektangel 76"/>
          <p:cNvSpPr>
            <a:spLocks noChangeArrowheads="1"/>
          </p:cNvSpPr>
          <p:nvPr/>
        </p:nvSpPr>
        <p:spPr bwMode="auto">
          <a:xfrm>
            <a:off x="3788119" y="4518489"/>
            <a:ext cx="1118811" cy="369332"/>
          </a:xfrm>
          <a:prstGeom prst="rect">
            <a:avLst/>
          </a:prstGeom>
          <a:noFill/>
          <a:ln w="9525">
            <a:noFill/>
            <a:miter lim="800000"/>
            <a:headEnd/>
            <a:tailEnd/>
          </a:ln>
        </p:spPr>
        <p:txBody>
          <a:bodyPr wrap="square">
            <a:spAutoFit/>
          </a:bodyPr>
          <a:lstStyle/>
          <a:p>
            <a:pPr fontAlgn="auto">
              <a:spcBef>
                <a:spcPts val="0"/>
              </a:spcBef>
              <a:spcAft>
                <a:spcPts val="0"/>
              </a:spcAft>
              <a:defRPr/>
            </a:pPr>
            <a:r>
              <a:rPr lang="zh-CN" altLang="en-US" b="1" kern="0" dirty="0" smtClean="0">
                <a:solidFill>
                  <a:srgbClr val="1E1C11"/>
                </a:solidFill>
                <a:latin typeface="Arial" charset="0"/>
              </a:rPr>
              <a:t>依赖系统</a:t>
            </a:r>
            <a:endParaRPr lang="da-DK" sz="2000" b="1" kern="0" dirty="0">
              <a:solidFill>
                <a:srgbClr val="1E1C11"/>
              </a:solidFill>
              <a:latin typeface="微软雅黑"/>
              <a:ea typeface="微软雅黑"/>
              <a:cs typeface="微软雅黑"/>
            </a:endParaRPr>
          </a:p>
        </p:txBody>
      </p:sp>
      <p:sp>
        <p:nvSpPr>
          <p:cNvPr id="5" name="文本框 4"/>
          <p:cNvSpPr txBox="1"/>
          <p:nvPr/>
        </p:nvSpPr>
        <p:spPr>
          <a:xfrm>
            <a:off x="577736" y="2923358"/>
            <a:ext cx="24974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lgn="ctr"/>
            <a:r>
              <a:rPr lang="zh-CN" altLang="en-US" dirty="0" smtClean="0"/>
              <a:t>分工</a:t>
            </a:r>
            <a:r>
              <a:rPr lang="en-US" altLang="zh-CN" dirty="0" smtClean="0"/>
              <a:t>&amp;</a:t>
            </a:r>
            <a:r>
              <a:rPr lang="zh-CN" altLang="en-US" dirty="0" smtClean="0"/>
              <a:t>职责</a:t>
            </a:r>
            <a:r>
              <a:rPr lang="en-US" altLang="zh-CN" dirty="0" smtClean="0"/>
              <a:t>&amp;</a:t>
            </a:r>
            <a:r>
              <a:rPr lang="zh-CN" altLang="en-US" dirty="0" smtClean="0"/>
              <a:t>流程</a:t>
            </a:r>
            <a:endParaRPr lang="en-US" altLang="zh-CN" dirty="0"/>
          </a:p>
        </p:txBody>
      </p:sp>
      <p:sp>
        <p:nvSpPr>
          <p:cNvPr id="41" name="文本框 40"/>
          <p:cNvSpPr txBox="1"/>
          <p:nvPr/>
        </p:nvSpPr>
        <p:spPr>
          <a:xfrm>
            <a:off x="577736" y="3539043"/>
            <a:ext cx="2497478"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lgn="ctr"/>
            <a:r>
              <a:rPr lang="zh-CN" altLang="en-US" dirty="0" smtClean="0"/>
              <a:t>工单系统</a:t>
            </a:r>
            <a:r>
              <a:rPr lang="en-US" altLang="zh-CN" dirty="0" smtClean="0"/>
              <a:t>&amp;</a:t>
            </a:r>
            <a:r>
              <a:rPr lang="zh-CN" altLang="en-US" dirty="0" smtClean="0"/>
              <a:t>量化</a:t>
            </a:r>
            <a:r>
              <a:rPr lang="en-US" altLang="zh-CN" dirty="0" smtClean="0"/>
              <a:t>KPI</a:t>
            </a:r>
            <a:endParaRPr lang="en-US" altLang="zh-CN" dirty="0"/>
          </a:p>
        </p:txBody>
      </p:sp>
      <p:sp>
        <p:nvSpPr>
          <p:cNvPr id="42" name="文本框 41"/>
          <p:cNvSpPr txBox="1"/>
          <p:nvPr/>
        </p:nvSpPr>
        <p:spPr>
          <a:xfrm>
            <a:off x="577735" y="4170500"/>
            <a:ext cx="2497479"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r>
              <a:rPr lang="en-US" altLang="zh-CN" dirty="0" smtClean="0"/>
              <a:t>checklist</a:t>
            </a:r>
            <a:r>
              <a:rPr lang="zh-CN" altLang="en-US" dirty="0" smtClean="0"/>
              <a:t> </a:t>
            </a:r>
            <a:r>
              <a:rPr lang="en-US" altLang="zh-CN" dirty="0" smtClean="0"/>
              <a:t>&amp;</a:t>
            </a:r>
            <a:r>
              <a:rPr lang="zh-CN" altLang="en-US" dirty="0" smtClean="0"/>
              <a:t> </a:t>
            </a:r>
            <a:r>
              <a:rPr lang="en-US" altLang="zh-CN" dirty="0" smtClean="0"/>
              <a:t>Double</a:t>
            </a:r>
            <a:r>
              <a:rPr lang="zh-CN" altLang="en-US" dirty="0" smtClean="0"/>
              <a:t> </a:t>
            </a:r>
            <a:r>
              <a:rPr lang="en-US" altLang="zh-CN" dirty="0" smtClean="0"/>
              <a:t>check</a:t>
            </a:r>
            <a:endParaRPr lang="en-US" altLang="zh-CN" dirty="0"/>
          </a:p>
        </p:txBody>
      </p:sp>
      <p:sp>
        <p:nvSpPr>
          <p:cNvPr id="44" name="文本框 43"/>
          <p:cNvSpPr txBox="1"/>
          <p:nvPr/>
        </p:nvSpPr>
        <p:spPr>
          <a:xfrm>
            <a:off x="577735" y="4807972"/>
            <a:ext cx="2497479"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lgn="ctr"/>
            <a:r>
              <a:rPr lang="zh-CN" altLang="en-US" dirty="0" smtClean="0"/>
              <a:t>区分四种环境</a:t>
            </a:r>
            <a:endParaRPr lang="en-US" altLang="zh-CN" dirty="0"/>
          </a:p>
        </p:txBody>
      </p:sp>
      <p:sp>
        <p:nvSpPr>
          <p:cNvPr id="45" name="文本框 44"/>
          <p:cNvSpPr txBox="1"/>
          <p:nvPr/>
        </p:nvSpPr>
        <p:spPr>
          <a:xfrm>
            <a:off x="577735" y="5402403"/>
            <a:ext cx="2497479"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0" lvl="1" algn="ctr"/>
            <a:r>
              <a:rPr lang="zh-CN" altLang="en-US" dirty="0" smtClean="0"/>
              <a:t>灰度发布</a:t>
            </a:r>
            <a:endParaRPr lang="en-US" altLang="zh-CN" dirty="0"/>
          </a:p>
        </p:txBody>
      </p:sp>
      <p:sp>
        <p:nvSpPr>
          <p:cNvPr id="33" name="AutoShape 4"/>
          <p:cNvSpPr>
            <a:spLocks noChangeArrowheads="1"/>
          </p:cNvSpPr>
          <p:nvPr/>
        </p:nvSpPr>
        <p:spPr bwMode="gray">
          <a:xfrm>
            <a:off x="6735453" y="3104256"/>
            <a:ext cx="1111964" cy="341135"/>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836613" lvl="1" indent="-374650" algn="ctr"/>
            <a:r>
              <a:rPr lang="zh-CN" altLang="en-US" dirty="0" smtClean="0"/>
              <a:t>代码部署</a:t>
            </a:r>
            <a:endParaRPr lang="en-US" altLang="zh-CN" dirty="0" smtClean="0"/>
          </a:p>
        </p:txBody>
      </p:sp>
      <p:sp>
        <p:nvSpPr>
          <p:cNvPr id="34" name="AutoShape 4"/>
          <p:cNvSpPr>
            <a:spLocks noChangeArrowheads="1"/>
          </p:cNvSpPr>
          <p:nvPr/>
        </p:nvSpPr>
        <p:spPr bwMode="gray">
          <a:xfrm>
            <a:off x="6735453" y="2732651"/>
            <a:ext cx="1899464" cy="340006"/>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0" lvl="1" indent="-374650" algn="ctr"/>
            <a:r>
              <a:rPr lang="en-US" altLang="zh-CN" dirty="0"/>
              <a:t>Puppet/</a:t>
            </a:r>
            <a:r>
              <a:rPr lang="en-US" altLang="zh-CN" dirty="0" err="1"/>
              <a:t>Nginx</a:t>
            </a:r>
            <a:r>
              <a:rPr lang="zh-CN" altLang="en-US" dirty="0"/>
              <a:t>变</a:t>
            </a:r>
            <a:r>
              <a:rPr lang="zh-CN" altLang="en-US" dirty="0" smtClean="0"/>
              <a:t>更</a:t>
            </a:r>
            <a:endParaRPr lang="en-US" altLang="zh-CN" dirty="0" smtClean="0"/>
          </a:p>
        </p:txBody>
      </p:sp>
    </p:spTree>
    <p:extLst>
      <p:ext uri="{BB962C8B-B14F-4D97-AF65-F5344CB8AC3E}">
        <p14:creationId xmlns:p14="http://schemas.microsoft.com/office/powerpoint/2010/main" val="1638233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627" y="291740"/>
            <a:ext cx="8229600" cy="1143000"/>
          </a:xfrm>
        </p:spPr>
        <p:txBody>
          <a:bodyPr/>
          <a:lstStyle/>
          <a:p>
            <a:pPr algn="l"/>
            <a:r>
              <a:rPr lang="zh-CN" altLang="en-US" b="1" dirty="0" smtClean="0">
                <a:latin typeface="微软雅黑"/>
                <a:ea typeface="微软雅黑"/>
                <a:cs typeface="微软雅黑"/>
              </a:rPr>
              <a:t>目录  </a:t>
            </a:r>
            <a:r>
              <a:rPr lang="en-US" altLang="zh-CN" b="1" dirty="0" smtClean="0">
                <a:latin typeface="微软雅黑"/>
                <a:ea typeface="微软雅黑"/>
                <a:cs typeface="微软雅黑"/>
              </a:rPr>
              <a:t>CONTENT</a:t>
            </a:r>
            <a:endParaRPr lang="zh-CN" altLang="en-US" b="1" dirty="0">
              <a:latin typeface="微软雅黑"/>
              <a:ea typeface="微软雅黑"/>
              <a:cs typeface="微软雅黑"/>
            </a:endParaRPr>
          </a:p>
        </p:txBody>
      </p:sp>
      <p:grpSp>
        <p:nvGrpSpPr>
          <p:cNvPr id="6" name="Group 7"/>
          <p:cNvGrpSpPr>
            <a:grpSpLocks/>
          </p:cNvGrpSpPr>
          <p:nvPr/>
        </p:nvGrpSpPr>
        <p:grpSpPr bwMode="auto">
          <a:xfrm>
            <a:off x="1751677" y="2153286"/>
            <a:ext cx="5621999" cy="533400"/>
            <a:chOff x="1305" y="2044"/>
            <a:chExt cx="3159" cy="336"/>
          </a:xfrm>
        </p:grpSpPr>
        <p:sp>
          <p:nvSpPr>
            <p:cNvPr id="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9" name="Text Box 11"/>
            <p:cNvSpPr txBox="1">
              <a:spLocks noChangeArrowheads="1"/>
            </p:cNvSpPr>
            <p:nvPr/>
          </p:nvSpPr>
          <p:spPr bwMode="gray">
            <a:xfrm>
              <a:off x="1305" y="204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1</a:t>
              </a:r>
            </a:p>
          </p:txBody>
        </p:sp>
      </p:grpSp>
      <p:grpSp>
        <p:nvGrpSpPr>
          <p:cNvPr id="10" name="Group 12"/>
          <p:cNvGrpSpPr>
            <a:grpSpLocks/>
          </p:cNvGrpSpPr>
          <p:nvPr/>
        </p:nvGrpSpPr>
        <p:grpSpPr bwMode="auto">
          <a:xfrm>
            <a:off x="1650237" y="2969268"/>
            <a:ext cx="5723440" cy="582266"/>
            <a:chOff x="1248" y="2640"/>
            <a:chExt cx="3216" cy="350"/>
          </a:xfrm>
        </p:grpSpPr>
        <p:sp>
          <p:nvSpPr>
            <p:cNvPr id="11"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4" name="Text Box 16"/>
            <p:cNvSpPr txBox="1">
              <a:spLocks noChangeArrowheads="1"/>
            </p:cNvSpPr>
            <p:nvPr/>
          </p:nvSpPr>
          <p:spPr bwMode="gray">
            <a:xfrm>
              <a:off x="1305" y="2654"/>
              <a:ext cx="2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2</a:t>
              </a:r>
            </a:p>
          </p:txBody>
        </p:sp>
      </p:grpSp>
      <p:sp>
        <p:nvSpPr>
          <p:cNvPr id="15" name="Text Box 20"/>
          <p:cNvSpPr txBox="1">
            <a:spLocks noChangeArrowheads="1"/>
          </p:cNvSpPr>
          <p:nvPr/>
        </p:nvSpPr>
        <p:spPr bwMode="gray">
          <a:xfrm>
            <a:off x="2479043" y="2101910"/>
            <a:ext cx="3700544" cy="584776"/>
          </a:xfrm>
          <a:prstGeom prst="rect">
            <a:avLst/>
          </a:prstGeom>
          <a:noFill/>
          <a:ln w="9525" algn="ctr">
            <a:noFill/>
            <a:miter lim="800000"/>
            <a:headEnd/>
            <a:tailEnd/>
          </a:ln>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en-US" sz="3200" dirty="0" smtClean="0">
                <a:effectLst>
                  <a:outerShdw blurRad="38100" dist="38100" dir="2700000" algn="tl">
                    <a:srgbClr val="DDDDDD"/>
                  </a:outerShdw>
                </a:effectLst>
                <a:latin typeface="微软雅黑"/>
                <a:ea typeface="微软雅黑"/>
                <a:cs typeface="微软雅黑"/>
              </a:rPr>
              <a:t>微博平台业务背景</a:t>
            </a:r>
            <a:endParaRPr lang="en-US" altLang="zh-CN" sz="3200" dirty="0">
              <a:effectLst>
                <a:outerShdw blurRad="38100" dist="38100" dir="2700000" algn="tl">
                  <a:srgbClr val="DDDDDD"/>
                </a:outerShdw>
              </a:effectLst>
              <a:latin typeface="微软雅黑"/>
              <a:ea typeface="微软雅黑"/>
              <a:cs typeface="微软雅黑"/>
            </a:endParaRPr>
          </a:p>
        </p:txBody>
      </p:sp>
      <p:grpSp>
        <p:nvGrpSpPr>
          <p:cNvPr id="16" name="Group 12"/>
          <p:cNvGrpSpPr>
            <a:grpSpLocks/>
          </p:cNvGrpSpPr>
          <p:nvPr/>
        </p:nvGrpSpPr>
        <p:grpSpPr bwMode="auto">
          <a:xfrm>
            <a:off x="1770287" y="2075034"/>
            <a:ext cx="5603390" cy="3218922"/>
            <a:chOff x="1338" y="1061"/>
            <a:chExt cx="3126" cy="1932"/>
          </a:xfrm>
        </p:grpSpPr>
        <p:sp>
          <p:nvSpPr>
            <p:cNvPr id="17"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9" name="Text Box 15"/>
            <p:cNvSpPr txBox="1">
              <a:spLocks noChangeArrowheads="1"/>
            </p:cNvSpPr>
            <p:nvPr/>
          </p:nvSpPr>
          <p:spPr bwMode="gray">
            <a:xfrm>
              <a:off x="1647" y="2625"/>
              <a:ext cx="2504" cy="36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3200" dirty="0" err="1" smtClean="0">
                  <a:effectLst>
                    <a:outerShdw blurRad="38100" dist="38100" dir="2700000" algn="tl">
                      <a:srgbClr val="000000">
                        <a:alpha val="43137"/>
                      </a:srgbClr>
                    </a:outerShdw>
                  </a:effectLst>
                  <a:latin typeface="微软雅黑"/>
                  <a:ea typeface="微软雅黑"/>
                  <a:cs typeface="微软雅黑"/>
                </a:rPr>
                <a:t>Docker</a:t>
              </a:r>
              <a:r>
                <a:rPr lang="zh-CN" altLang="en-US" sz="3200" dirty="0" smtClean="0">
                  <a:effectLst>
                    <a:outerShdw blurRad="38100" dist="38100" dir="2700000" algn="tl">
                      <a:srgbClr val="000000">
                        <a:alpha val="43137"/>
                      </a:srgbClr>
                    </a:outerShdw>
                  </a:effectLst>
                  <a:latin typeface="微软雅黑"/>
                  <a:ea typeface="微软雅黑"/>
                  <a:cs typeface="微软雅黑"/>
                </a:rPr>
                <a:t>在平台的应用</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0" name="Text Box 16"/>
            <p:cNvSpPr txBox="1">
              <a:spLocks noChangeArrowheads="1"/>
            </p:cNvSpPr>
            <p:nvPr/>
          </p:nvSpPr>
          <p:spPr bwMode="gray">
            <a:xfrm>
              <a:off x="1338" y="1061"/>
              <a:ext cx="2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1</a:t>
              </a:r>
              <a:endParaRPr lang="en-US" altLang="zh-CN" sz="2400" b="1" dirty="0">
                <a:solidFill>
                  <a:srgbClr val="FFFFFF"/>
                </a:solidFill>
                <a:latin typeface="微软雅黑"/>
                <a:ea typeface="微软雅黑"/>
                <a:cs typeface="微软雅黑"/>
              </a:endParaRPr>
            </a:p>
          </p:txBody>
        </p:sp>
      </p:grpSp>
      <p:grpSp>
        <p:nvGrpSpPr>
          <p:cNvPr id="21" name="Group 12"/>
          <p:cNvGrpSpPr>
            <a:grpSpLocks/>
          </p:cNvGrpSpPr>
          <p:nvPr/>
        </p:nvGrpSpPr>
        <p:grpSpPr bwMode="auto">
          <a:xfrm>
            <a:off x="1642299" y="3789965"/>
            <a:ext cx="5731378" cy="598847"/>
            <a:chOff x="1248" y="2613"/>
            <a:chExt cx="3216" cy="377"/>
          </a:xfrm>
        </p:grpSpPr>
        <p:sp>
          <p:nvSpPr>
            <p:cNvPr id="2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24" name="Text Box 15"/>
            <p:cNvSpPr txBox="1">
              <a:spLocks noChangeArrowheads="1"/>
            </p:cNvSpPr>
            <p:nvPr/>
          </p:nvSpPr>
          <p:spPr bwMode="gray">
            <a:xfrm>
              <a:off x="1779" y="2613"/>
              <a:ext cx="2622" cy="368"/>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effectLst>
                    <a:outerShdw blurRad="38100" dist="38100" dir="2700000" algn="tl">
                      <a:srgbClr val="000000">
                        <a:alpha val="43137"/>
                      </a:srgbClr>
                    </a:outerShdw>
                  </a:effectLst>
                  <a:latin typeface="微软雅黑"/>
                  <a:ea typeface="微软雅黑"/>
                  <a:cs typeface="微软雅黑"/>
                </a:rPr>
                <a:t>Sina</a:t>
              </a:r>
              <a:r>
                <a:rPr lang="zh-CN" altLang="en-US" sz="3200" dirty="0" smtClean="0">
                  <a:effectLst>
                    <a:outerShdw blurRad="38100" dist="38100" dir="2700000" algn="tl">
                      <a:srgbClr val="000000">
                        <a:alpha val="43137"/>
                      </a:srgbClr>
                    </a:outerShdw>
                  </a:effectLst>
                  <a:latin typeface="微软雅黑"/>
                  <a:ea typeface="微软雅黑"/>
                  <a:cs typeface="微软雅黑"/>
                </a:rPr>
                <a:t> </a:t>
              </a:r>
              <a:r>
                <a:rPr lang="en-US" altLang="zh-CN" sz="3200" dirty="0" err="1" smtClean="0">
                  <a:effectLst>
                    <a:outerShdw blurRad="38100" dist="38100" dir="2700000" algn="tl">
                      <a:srgbClr val="000000">
                        <a:alpha val="43137"/>
                      </a:srgbClr>
                    </a:outerShdw>
                  </a:effectLst>
                  <a:latin typeface="微软雅黑"/>
                  <a:ea typeface="微软雅黑"/>
                  <a:cs typeface="微软雅黑"/>
                </a:rPr>
                <a:t>Jpool</a:t>
              </a:r>
              <a:r>
                <a:rPr lang="zh-CN" altLang="en-US" sz="3200" dirty="0" smtClean="0">
                  <a:effectLst>
                    <a:outerShdw blurRad="38100" dist="38100" dir="2700000" algn="tl">
                      <a:srgbClr val="000000">
                        <a:alpha val="43137"/>
                      </a:srgbClr>
                    </a:outerShdw>
                  </a:effectLst>
                  <a:latin typeface="微软雅黑"/>
                  <a:ea typeface="微软雅黑"/>
                  <a:cs typeface="微软雅黑"/>
                </a:rPr>
                <a:t>综合运维平台</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5" name="Text Box 16"/>
            <p:cNvSpPr txBox="1">
              <a:spLocks noChangeArrowheads="1"/>
            </p:cNvSpPr>
            <p:nvPr/>
          </p:nvSpPr>
          <p:spPr bwMode="gray">
            <a:xfrm>
              <a:off x="1305" y="265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3</a:t>
              </a:r>
            </a:p>
          </p:txBody>
        </p:sp>
      </p:grpSp>
      <p:pic>
        <p:nvPicPr>
          <p:cNvPr id="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680" y="4471037"/>
            <a:ext cx="570068" cy="8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p:cNvSpPr txBox="1">
            <a:spLocks noChangeArrowheads="1"/>
          </p:cNvSpPr>
          <p:nvPr/>
        </p:nvSpPr>
        <p:spPr bwMode="gray">
          <a:xfrm>
            <a:off x="2479043" y="2967333"/>
            <a:ext cx="5067613" cy="584201"/>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Sina</a:t>
            </a:r>
            <a:r>
              <a:rPr lang="zh-CN" altLang="en-US" sz="3200" dirty="0">
                <a:solidFill>
                  <a:srgbClr val="000000"/>
                </a:solidFill>
                <a:effectLst>
                  <a:outerShdw blurRad="38100" dist="38100" dir="2700000" algn="tl">
                    <a:srgbClr val="000000">
                      <a:alpha val="43137"/>
                    </a:srgbClr>
                  </a:outerShdw>
                </a:effectLst>
                <a:latin typeface="微软雅黑"/>
                <a:ea typeface="微软雅黑"/>
                <a:cs typeface="微软雅黑"/>
              </a:rPr>
              <a:t> </a:t>
            </a: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Dispatch</a:t>
            </a:r>
            <a:r>
              <a:rPr lang="zh-CN" altLang="en-US"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的架构设计</a:t>
            </a:r>
            <a:endParaRPr lang="en-US" altLang="zh-CN" sz="3200" dirty="0">
              <a:solidFill>
                <a:srgbClr val="000000"/>
              </a:solidFill>
              <a:effectLst>
                <a:outerShdw blurRad="38100" dist="38100" dir="2700000" algn="tl">
                  <a:srgbClr val="000000">
                    <a:alpha val="43137"/>
                  </a:srgbClr>
                </a:outerShdw>
              </a:effectLst>
              <a:latin typeface="微软雅黑"/>
              <a:ea typeface="微软雅黑"/>
              <a:cs typeface="微软雅黑"/>
            </a:endParaRPr>
          </a:p>
        </p:txBody>
      </p:sp>
      <p:sp>
        <p:nvSpPr>
          <p:cNvPr id="28" name="Rectangle 9"/>
          <p:cNvSpPr>
            <a:spLocks noChangeArrowheads="1"/>
          </p:cNvSpPr>
          <p:nvPr/>
        </p:nvSpPr>
        <p:spPr bwMode="gray">
          <a:xfrm rot="3419336">
            <a:off x="1694439" y="4637067"/>
            <a:ext cx="479425" cy="583734"/>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29" name="Rectangle 14"/>
          <p:cNvSpPr>
            <a:spLocks noChangeArrowheads="1"/>
          </p:cNvSpPr>
          <p:nvPr/>
        </p:nvSpPr>
        <p:spPr bwMode="gray">
          <a:xfrm rot="3419336">
            <a:off x="1692491" y="2021588"/>
            <a:ext cx="503165" cy="587944"/>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30" name="Text Box 16"/>
          <p:cNvSpPr txBox="1">
            <a:spLocks noChangeArrowheads="1"/>
          </p:cNvSpPr>
          <p:nvPr/>
        </p:nvSpPr>
        <p:spPr bwMode="gray">
          <a:xfrm>
            <a:off x="1743881" y="2101910"/>
            <a:ext cx="365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1</a:t>
            </a:r>
            <a:endParaRPr lang="en-US" altLang="zh-CN" sz="2400" b="1" dirty="0">
              <a:solidFill>
                <a:srgbClr val="FFFFFF"/>
              </a:solidFill>
              <a:latin typeface="微软雅黑"/>
              <a:ea typeface="微软雅黑"/>
              <a:cs typeface="微软雅黑"/>
            </a:endParaRPr>
          </a:p>
        </p:txBody>
      </p:sp>
      <p:sp>
        <p:nvSpPr>
          <p:cNvPr id="31" name="Text Box 16"/>
          <p:cNvSpPr txBox="1">
            <a:spLocks noChangeArrowheads="1"/>
          </p:cNvSpPr>
          <p:nvPr/>
        </p:nvSpPr>
        <p:spPr bwMode="gray">
          <a:xfrm>
            <a:off x="1751359" y="4696018"/>
            <a:ext cx="365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4</a:t>
            </a:r>
            <a:endParaRPr lang="en-US" altLang="zh-CN" sz="2400" b="1" dirty="0">
              <a:solidFill>
                <a:srgbClr val="FFFFFF"/>
              </a:solidFill>
              <a:latin typeface="微软雅黑"/>
              <a:ea typeface="微软雅黑"/>
              <a:cs typeface="微软雅黑"/>
            </a:endParaRPr>
          </a:p>
        </p:txBody>
      </p:sp>
    </p:spTree>
    <p:extLst>
      <p:ext uri="{BB962C8B-B14F-4D97-AF65-F5344CB8AC3E}">
        <p14:creationId xmlns:p14="http://schemas.microsoft.com/office/powerpoint/2010/main" val="14789012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kumimoji="1" lang="en-US" altLang="zh-CN" sz="4400" dirty="0" smtClean="0">
                <a:latin typeface="微软雅黑"/>
                <a:ea typeface="微软雅黑"/>
                <a:cs typeface="微软雅黑"/>
              </a:rPr>
              <a:t>1.</a:t>
            </a:r>
            <a:r>
              <a:rPr kumimoji="1" lang="zh-CN" altLang="en-US" sz="4400" dirty="0" smtClean="0">
                <a:latin typeface="微软雅黑"/>
                <a:ea typeface="微软雅黑"/>
                <a:cs typeface="微软雅黑"/>
              </a:rPr>
              <a:t> 双实例</a:t>
            </a:r>
            <a:r>
              <a:rPr lang="en-US" altLang="zh-CN" sz="4400" dirty="0" err="1" smtClean="0">
                <a:latin typeface="微软雅黑" charset="0"/>
                <a:ea typeface="微软雅黑" charset="0"/>
                <a:cs typeface="微软雅黑" charset="0"/>
              </a:rPr>
              <a:t>Cgroup</a:t>
            </a:r>
            <a:r>
              <a:rPr lang="zh-CN" altLang="en-US" sz="4400" dirty="0" smtClean="0">
                <a:latin typeface="微软雅黑" charset="0"/>
                <a:ea typeface="微软雅黑" charset="0"/>
                <a:cs typeface="微软雅黑" charset="0"/>
              </a:rPr>
              <a:t>隔离方案</a:t>
            </a:r>
            <a:endParaRPr lang="zh-CN" altLang="en-US" sz="4400" dirty="0">
              <a:latin typeface="微软雅黑" charset="0"/>
              <a:ea typeface="微软雅黑" charset="0"/>
              <a:cs typeface="微软雅黑" charset="0"/>
            </a:endParaRPr>
          </a:p>
        </p:txBody>
      </p:sp>
      <p:pic>
        <p:nvPicPr>
          <p:cNvPr id="2" name="图片 1"/>
          <p:cNvPicPr>
            <a:picLocks noChangeAspect="1"/>
          </p:cNvPicPr>
          <p:nvPr/>
        </p:nvPicPr>
        <p:blipFill>
          <a:blip r:embed="rId3"/>
          <a:stretch>
            <a:fillRect/>
          </a:stretch>
        </p:blipFill>
        <p:spPr>
          <a:xfrm>
            <a:off x="3356273" y="1850154"/>
            <a:ext cx="5710421" cy="4532168"/>
          </a:xfrm>
          <a:prstGeom prst="rect">
            <a:avLst/>
          </a:prstGeom>
        </p:spPr>
      </p:pic>
      <p:sp>
        <p:nvSpPr>
          <p:cNvPr id="3" name="文本框 2"/>
          <p:cNvSpPr txBox="1"/>
          <p:nvPr/>
        </p:nvSpPr>
        <p:spPr>
          <a:xfrm>
            <a:off x="740730" y="1850154"/>
            <a:ext cx="2782693" cy="3662541"/>
          </a:xfrm>
          <a:prstGeom prst="rect">
            <a:avLst/>
          </a:prstGeom>
          <a:noFill/>
        </p:spPr>
        <p:txBody>
          <a:bodyPr wrap="square" rtlCol="0">
            <a:spAutoFit/>
          </a:bodyPr>
          <a:lstStyle/>
          <a:p>
            <a:pPr marL="285750" indent="-285750">
              <a:buFont typeface="Wingdings" charset="2"/>
              <a:buChar char="l"/>
            </a:pPr>
            <a:r>
              <a:rPr kumimoji="1" lang="en-US" altLang="zh-CN" sz="2400" dirty="0" err="1" smtClean="0">
                <a:latin typeface="微软雅黑"/>
                <a:ea typeface="微软雅黑"/>
                <a:cs typeface="微软雅黑"/>
              </a:rPr>
              <a:t>Cgroup</a:t>
            </a:r>
            <a:r>
              <a:rPr kumimoji="1" lang="zh-CN" altLang="en-US" sz="2400" dirty="0" smtClean="0">
                <a:latin typeface="微软雅黑"/>
                <a:ea typeface="微软雅黑"/>
                <a:cs typeface="微软雅黑"/>
              </a:rPr>
              <a:t>优化</a:t>
            </a:r>
            <a:endParaRPr kumimoji="1" lang="en-US" altLang="zh-CN" sz="2400" dirty="0" smtClean="0">
              <a:latin typeface="微软雅黑"/>
              <a:ea typeface="微软雅黑"/>
              <a:cs typeface="微软雅黑"/>
            </a:endParaRPr>
          </a:p>
          <a:p>
            <a:pPr marL="742950" lvl="1" indent="-285750">
              <a:buFont typeface="Wingdings" charset="2"/>
              <a:buChar char="u"/>
            </a:pPr>
            <a:r>
              <a:rPr kumimoji="1" lang="zh-CN" altLang="en-US" sz="2000" dirty="0" smtClean="0">
                <a:latin typeface="微软雅黑"/>
                <a:ea typeface="微软雅黑"/>
                <a:cs typeface="微软雅黑"/>
              </a:rPr>
              <a:t>硬件配置</a:t>
            </a:r>
            <a:endParaRPr kumimoji="1" lang="en-US" altLang="zh-CN" sz="2000" dirty="0" smtClean="0">
              <a:latin typeface="微软雅黑"/>
              <a:ea typeface="微软雅黑"/>
              <a:cs typeface="微软雅黑"/>
            </a:endParaRPr>
          </a:p>
          <a:p>
            <a:pPr marL="1200150" lvl="2" indent="-285750">
              <a:buFont typeface="Wingdings" charset="2"/>
              <a:buChar char="Ø"/>
            </a:pPr>
            <a:r>
              <a:rPr kumimoji="1" lang="en-US" altLang="zh-CN" sz="1600" dirty="0" smtClean="0">
                <a:latin typeface="微软雅黑"/>
                <a:ea typeface="微软雅黑"/>
                <a:cs typeface="微软雅黑"/>
              </a:rPr>
              <a:t>2CPU-</a:t>
            </a:r>
            <a:r>
              <a:rPr kumimoji="1" lang="zh-CN" altLang="zh-CN" sz="1600" dirty="0" smtClean="0">
                <a:latin typeface="微软雅黑"/>
                <a:ea typeface="微软雅黑"/>
                <a:cs typeface="微软雅黑"/>
              </a:rPr>
              <a:t>1</a:t>
            </a:r>
            <a:r>
              <a:rPr kumimoji="1" lang="en-US" altLang="zh-CN" sz="1600" dirty="0" smtClean="0">
                <a:latin typeface="微软雅黑"/>
                <a:ea typeface="微软雅黑"/>
                <a:cs typeface="微软雅黑"/>
              </a:rPr>
              <a:t>2</a:t>
            </a:r>
            <a:r>
              <a:rPr kumimoji="1" lang="zh-CN" altLang="en-US" sz="1600" dirty="0" smtClean="0">
                <a:latin typeface="微软雅黑"/>
                <a:ea typeface="微软雅黑"/>
                <a:cs typeface="微软雅黑"/>
              </a:rPr>
              <a:t>核</a:t>
            </a:r>
            <a:endParaRPr kumimoji="1" lang="en-US" altLang="zh-CN" sz="1600" dirty="0" smtClean="0">
              <a:latin typeface="微软雅黑"/>
              <a:ea typeface="微软雅黑"/>
              <a:cs typeface="微软雅黑"/>
            </a:endParaRPr>
          </a:p>
          <a:p>
            <a:pPr marL="1200150" lvl="2" indent="-285750">
              <a:buFont typeface="Wingdings" charset="2"/>
              <a:buChar char="Ø"/>
            </a:pPr>
            <a:r>
              <a:rPr kumimoji="1" lang="en-US" altLang="zh-CN" sz="1600" dirty="0" smtClean="0">
                <a:latin typeface="微软雅黑"/>
                <a:ea typeface="微软雅黑"/>
                <a:cs typeface="微软雅黑"/>
              </a:rPr>
              <a:t>Mem:12G</a:t>
            </a:r>
            <a:endParaRPr kumimoji="1" lang="en-US" altLang="zh-CN" sz="1600" dirty="0">
              <a:latin typeface="微软雅黑"/>
              <a:ea typeface="微软雅黑"/>
              <a:cs typeface="微软雅黑"/>
            </a:endParaRPr>
          </a:p>
          <a:p>
            <a:pPr marL="1200150" lvl="2" indent="-285750">
              <a:buFont typeface="Wingdings" charset="2"/>
              <a:buChar char="Ø"/>
            </a:pPr>
            <a:endParaRPr kumimoji="1" lang="en-US" altLang="zh-CN" sz="1600" dirty="0" smtClean="0">
              <a:latin typeface="微软雅黑"/>
              <a:ea typeface="微软雅黑"/>
              <a:cs typeface="微软雅黑"/>
            </a:endParaRPr>
          </a:p>
          <a:p>
            <a:pPr marL="742950" lvl="1" indent="-285750">
              <a:buFont typeface="Wingdings" charset="2"/>
              <a:buChar char="u"/>
            </a:pPr>
            <a:r>
              <a:rPr kumimoji="1" lang="zh-CN" altLang="en-US" sz="2000" dirty="0">
                <a:latin typeface="微软雅黑"/>
                <a:ea typeface="微软雅黑"/>
                <a:cs typeface="微软雅黑"/>
              </a:rPr>
              <a:t>隔离方</a:t>
            </a:r>
            <a:r>
              <a:rPr kumimoji="1" lang="zh-CN" altLang="en-US" sz="2000" dirty="0" smtClean="0">
                <a:latin typeface="微软雅黑"/>
                <a:ea typeface="微软雅黑"/>
                <a:cs typeface="微软雅黑"/>
              </a:rPr>
              <a:t>案</a:t>
            </a:r>
            <a:endParaRPr kumimoji="1" lang="en-US" altLang="zh-CN" sz="2000" dirty="0" smtClean="0">
              <a:latin typeface="微软雅黑"/>
              <a:ea typeface="微软雅黑"/>
              <a:cs typeface="微软雅黑"/>
            </a:endParaRPr>
          </a:p>
          <a:p>
            <a:pPr marL="1200150" lvl="2" indent="-285750">
              <a:buFont typeface="Wingdings" charset="2"/>
              <a:buChar char="Ø"/>
            </a:pPr>
            <a:r>
              <a:rPr kumimoji="1" lang="en-US" altLang="zh-CN" sz="1600" dirty="0" smtClean="0">
                <a:solidFill>
                  <a:srgbClr val="0000FF"/>
                </a:solidFill>
                <a:latin typeface="微软雅黑"/>
                <a:ea typeface="微软雅黑"/>
                <a:cs typeface="微软雅黑"/>
              </a:rPr>
              <a:t>CPU</a:t>
            </a:r>
            <a:r>
              <a:rPr kumimoji="1" lang="zh-CN" altLang="en-US" sz="1600" dirty="0" smtClean="0">
                <a:solidFill>
                  <a:srgbClr val="0000FF"/>
                </a:solidFill>
                <a:latin typeface="微软雅黑"/>
                <a:ea typeface="微软雅黑"/>
                <a:cs typeface="微软雅黑"/>
              </a:rPr>
              <a:t>分组</a:t>
            </a:r>
            <a:endParaRPr kumimoji="1" lang="en-US" altLang="zh-CN" sz="1600" dirty="0" smtClean="0">
              <a:solidFill>
                <a:srgbClr val="0000FF"/>
              </a:solidFill>
              <a:latin typeface="微软雅黑"/>
              <a:ea typeface="微软雅黑"/>
              <a:cs typeface="微软雅黑"/>
            </a:endParaRPr>
          </a:p>
          <a:p>
            <a:pPr marL="1200150" lvl="2" indent="-285750">
              <a:buFont typeface="Wingdings" charset="2"/>
              <a:buChar char="Ø"/>
            </a:pPr>
            <a:r>
              <a:rPr kumimoji="1" lang="zh-CN" altLang="en-US" sz="1600" dirty="0" smtClean="0">
                <a:solidFill>
                  <a:srgbClr val="0000FF"/>
                </a:solidFill>
                <a:latin typeface="微软雅黑"/>
                <a:ea typeface="微软雅黑"/>
                <a:cs typeface="微软雅黑"/>
              </a:rPr>
              <a:t>内存分组</a:t>
            </a:r>
            <a:endParaRPr kumimoji="1" lang="en-US" altLang="zh-CN" sz="1600" dirty="0">
              <a:solidFill>
                <a:srgbClr val="0000FF"/>
              </a:solidFill>
              <a:latin typeface="微软雅黑"/>
              <a:ea typeface="微软雅黑"/>
              <a:cs typeface="微软雅黑"/>
            </a:endParaRPr>
          </a:p>
          <a:p>
            <a:pPr lvl="2"/>
            <a:r>
              <a:rPr kumimoji="1" lang="zh-CN" altLang="zh-CN" sz="1600" dirty="0" smtClean="0">
                <a:solidFill>
                  <a:srgbClr val="0000FF"/>
                </a:solidFill>
                <a:latin typeface="微软雅黑"/>
                <a:ea typeface="微软雅黑"/>
                <a:cs typeface="微软雅黑"/>
              </a:rPr>
              <a:t> </a:t>
            </a:r>
            <a:endParaRPr kumimoji="1" lang="en-US" altLang="zh-CN" sz="1600" dirty="0" smtClean="0">
              <a:solidFill>
                <a:srgbClr val="0000FF"/>
              </a:solidFill>
              <a:latin typeface="微软雅黑"/>
              <a:ea typeface="微软雅黑"/>
              <a:cs typeface="微软雅黑"/>
            </a:endParaRPr>
          </a:p>
          <a:p>
            <a:pPr marL="285750" lvl="1" indent="-285750">
              <a:buFont typeface="Wingdings" charset="2"/>
              <a:buChar char="l"/>
            </a:pPr>
            <a:r>
              <a:rPr kumimoji="1" lang="en-US" altLang="zh-CN" sz="2400" dirty="0">
                <a:latin typeface="微软雅黑"/>
                <a:ea typeface="微软雅黑"/>
                <a:cs typeface="微软雅黑"/>
              </a:rPr>
              <a:t>UMA</a:t>
            </a:r>
            <a:r>
              <a:rPr kumimoji="1" lang="zh-CN" altLang="en-US" sz="2400" dirty="0">
                <a:latin typeface="微软雅黑"/>
                <a:ea typeface="微软雅黑"/>
                <a:cs typeface="微软雅黑"/>
              </a:rPr>
              <a:t> </a:t>
            </a:r>
            <a:r>
              <a:rPr kumimoji="1" lang="en-US" altLang="zh-CN" sz="2400" dirty="0" err="1" smtClean="0">
                <a:latin typeface="微软雅黑"/>
                <a:ea typeface="微软雅黑"/>
                <a:cs typeface="微软雅黑"/>
              </a:rPr>
              <a:t>vs</a:t>
            </a:r>
            <a:r>
              <a:rPr kumimoji="1" lang="zh-CN" altLang="en-US" sz="2400" dirty="0" smtClean="0">
                <a:latin typeface="微软雅黑"/>
                <a:ea typeface="微软雅黑"/>
                <a:cs typeface="微软雅黑"/>
              </a:rPr>
              <a:t> </a:t>
            </a:r>
            <a:r>
              <a:rPr kumimoji="1" lang="en-US" altLang="zh-CN" sz="2400" dirty="0" smtClean="0">
                <a:latin typeface="微软雅黑"/>
                <a:ea typeface="微软雅黑"/>
                <a:cs typeface="微软雅黑"/>
              </a:rPr>
              <a:t>NUMA</a:t>
            </a:r>
            <a:endParaRPr kumimoji="1" lang="en-US" altLang="zh-CN" sz="2400" dirty="0">
              <a:latin typeface="微软雅黑"/>
              <a:ea typeface="微软雅黑"/>
              <a:cs typeface="微软雅黑"/>
            </a:endParaRPr>
          </a:p>
          <a:p>
            <a:pPr lvl="2"/>
            <a:endParaRPr kumimoji="1" lang="en-US" altLang="zh-CN" sz="1600" dirty="0" smtClean="0">
              <a:solidFill>
                <a:srgbClr val="0000FF"/>
              </a:solidFill>
              <a:latin typeface="微软雅黑"/>
              <a:ea typeface="微软雅黑"/>
              <a:cs typeface="微软雅黑"/>
            </a:endParaRPr>
          </a:p>
          <a:p>
            <a:pPr marL="1200150" lvl="2" indent="-285750">
              <a:buFont typeface="Wingdings" charset="2"/>
              <a:buChar char="Ø"/>
            </a:pPr>
            <a:endParaRPr kumimoji="1" lang="en-US" altLang="zh-CN" sz="1600" dirty="0">
              <a:latin typeface="微软雅黑"/>
              <a:ea typeface="微软雅黑"/>
              <a:cs typeface="微软雅黑"/>
            </a:endParaRPr>
          </a:p>
          <a:p>
            <a:pPr marL="1200150" lvl="2" indent="-285750">
              <a:buFont typeface="Wingdings" charset="2"/>
              <a:buChar char="Ø"/>
            </a:pPr>
            <a:endParaRPr kumimoji="1" lang="en-US" altLang="zh-CN" sz="1600" dirty="0" smtClean="0">
              <a:latin typeface="微软雅黑"/>
              <a:ea typeface="微软雅黑"/>
              <a:cs typeface="微软雅黑"/>
            </a:endParaRPr>
          </a:p>
        </p:txBody>
      </p:sp>
      <p:pic>
        <p:nvPicPr>
          <p:cNvPr id="4" name="图片 3"/>
          <p:cNvPicPr>
            <a:picLocks noChangeAspect="1"/>
          </p:cNvPicPr>
          <p:nvPr/>
        </p:nvPicPr>
        <p:blipFill>
          <a:blip r:embed="rId4"/>
          <a:stretch>
            <a:fillRect/>
          </a:stretch>
        </p:blipFill>
        <p:spPr>
          <a:xfrm>
            <a:off x="729944" y="4794727"/>
            <a:ext cx="2564871" cy="1267807"/>
          </a:xfrm>
          <a:prstGeom prst="rect">
            <a:avLst/>
          </a:prstGeom>
        </p:spPr>
      </p:pic>
    </p:spTree>
    <p:extLst>
      <p:ext uri="{BB962C8B-B14F-4D97-AF65-F5344CB8AC3E}">
        <p14:creationId xmlns:p14="http://schemas.microsoft.com/office/powerpoint/2010/main" val="4173297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2.Docker</a:t>
            </a:r>
            <a:r>
              <a:rPr lang="zh-CN" altLang="en-US" sz="4400" dirty="0" smtClean="0">
                <a:latin typeface="微软雅黑" charset="0"/>
                <a:ea typeface="微软雅黑" charset="0"/>
                <a:cs typeface="微软雅黑" charset="0"/>
              </a:rPr>
              <a:t>单机部署方案</a:t>
            </a:r>
            <a:endParaRPr lang="zh-CN" altLang="en-US" sz="4400" dirty="0">
              <a:latin typeface="微软雅黑" charset="0"/>
              <a:ea typeface="微软雅黑" charset="0"/>
              <a:cs typeface="微软雅黑" charset="0"/>
            </a:endParaRPr>
          </a:p>
        </p:txBody>
      </p:sp>
      <p:sp>
        <p:nvSpPr>
          <p:cNvPr id="205" name="圆角矩形 204"/>
          <p:cNvSpPr/>
          <p:nvPr/>
        </p:nvSpPr>
        <p:spPr>
          <a:xfrm>
            <a:off x="3045466" y="2076012"/>
            <a:ext cx="4827012" cy="225108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212" name="Straight Connector 6"/>
          <p:cNvCxnSpPr/>
          <p:nvPr/>
        </p:nvCxnSpPr>
        <p:spPr bwMode="auto">
          <a:xfrm>
            <a:off x="3045466" y="2357395"/>
            <a:ext cx="4745369"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2" name="圆角矩形 11"/>
          <p:cNvSpPr/>
          <p:nvPr/>
        </p:nvSpPr>
        <p:spPr>
          <a:xfrm>
            <a:off x="6696821" y="4911311"/>
            <a:ext cx="830943" cy="561951"/>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statsd</a:t>
            </a:r>
            <a:endParaRPr kumimoji="1" lang="zh-CN" altLang="en-US" sz="1400" dirty="0">
              <a:solidFill>
                <a:schemeClr val="tx1"/>
              </a:solidFill>
              <a:latin typeface="微软雅黑"/>
              <a:ea typeface="微软雅黑"/>
              <a:cs typeface="微软雅黑"/>
            </a:endParaRPr>
          </a:p>
        </p:txBody>
      </p:sp>
      <p:sp>
        <p:nvSpPr>
          <p:cNvPr id="13" name="罐形 12"/>
          <p:cNvSpPr/>
          <p:nvPr/>
        </p:nvSpPr>
        <p:spPr>
          <a:xfrm>
            <a:off x="6187896" y="3303504"/>
            <a:ext cx="636712" cy="607851"/>
          </a:xfrm>
          <a:prstGeom prst="can">
            <a:avLst>
              <a:gd name="adj" fmla="val 2352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sz="1400" dirty="0" smtClean="0"/>
              <a:t>Logs1</a:t>
            </a:r>
            <a:endParaRPr kumimoji="1" lang="zh-CN" altLang="en-US" sz="1400" dirty="0"/>
          </a:p>
        </p:txBody>
      </p:sp>
      <p:sp>
        <p:nvSpPr>
          <p:cNvPr id="21" name="圆角矩形 20"/>
          <p:cNvSpPr/>
          <p:nvPr/>
        </p:nvSpPr>
        <p:spPr>
          <a:xfrm>
            <a:off x="1332135" y="2158026"/>
            <a:ext cx="958966" cy="648501"/>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cxnSp>
        <p:nvCxnSpPr>
          <p:cNvPr id="66" name="直线箭头连接符 65"/>
          <p:cNvCxnSpPr/>
          <p:nvPr/>
        </p:nvCxnSpPr>
        <p:spPr>
          <a:xfrm flipV="1">
            <a:off x="2270055" y="2482277"/>
            <a:ext cx="775411" cy="1"/>
          </a:xfrm>
          <a:prstGeom prst="straightConnector1">
            <a:avLst/>
          </a:prstGeom>
          <a:ln w="12700">
            <a:solidFill>
              <a:schemeClr val="accent4"/>
            </a:solidFill>
            <a:tailEnd type="arrow"/>
          </a:ln>
        </p:spPr>
        <p:style>
          <a:lnRef idx="2">
            <a:schemeClr val="accent1"/>
          </a:lnRef>
          <a:fillRef idx="0">
            <a:schemeClr val="accent1"/>
          </a:fillRef>
          <a:effectRef idx="1">
            <a:schemeClr val="accent1"/>
          </a:effectRef>
          <a:fontRef idx="minor">
            <a:schemeClr val="tx1"/>
          </a:fontRef>
        </p:style>
      </p:cxnSp>
      <p:sp>
        <p:nvSpPr>
          <p:cNvPr id="70" name="文本框 69"/>
          <p:cNvSpPr txBox="1"/>
          <p:nvPr/>
        </p:nvSpPr>
        <p:spPr>
          <a:xfrm>
            <a:off x="2291101" y="3477339"/>
            <a:ext cx="664790" cy="246221"/>
          </a:xfrm>
          <a:prstGeom prst="rect">
            <a:avLst/>
          </a:prstGeom>
          <a:noFill/>
        </p:spPr>
        <p:txBody>
          <a:bodyPr wrap="square" rtlCol="0">
            <a:spAutoFit/>
          </a:bodyPr>
          <a:lstStyle/>
          <a:p>
            <a:r>
              <a:rPr kumimoji="1" lang="zh-CN" altLang="en-US" sz="1000" dirty="0" smtClean="0">
                <a:solidFill>
                  <a:schemeClr val="accent4"/>
                </a:solidFill>
                <a:latin typeface="微软雅黑"/>
                <a:ea typeface="微软雅黑"/>
                <a:cs typeface="微软雅黑"/>
              </a:rPr>
              <a:t>打镜像</a:t>
            </a:r>
          </a:p>
        </p:txBody>
      </p:sp>
      <p:sp>
        <p:nvSpPr>
          <p:cNvPr id="40" name="圆角矩形 39"/>
          <p:cNvSpPr/>
          <p:nvPr/>
        </p:nvSpPr>
        <p:spPr>
          <a:xfrm>
            <a:off x="5098848" y="3929426"/>
            <a:ext cx="764952" cy="381859"/>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scribe</a:t>
            </a:r>
            <a:endParaRPr kumimoji="1" lang="zh-CN" altLang="en-US" sz="1400" dirty="0">
              <a:solidFill>
                <a:schemeClr val="tx1"/>
              </a:solidFill>
              <a:latin typeface="微软雅黑"/>
              <a:ea typeface="微软雅黑"/>
              <a:cs typeface="微软雅黑"/>
            </a:endParaRPr>
          </a:p>
        </p:txBody>
      </p:sp>
      <p:sp>
        <p:nvSpPr>
          <p:cNvPr id="41" name="圆角矩形 40"/>
          <p:cNvSpPr/>
          <p:nvPr/>
        </p:nvSpPr>
        <p:spPr>
          <a:xfrm>
            <a:off x="3443434" y="3929426"/>
            <a:ext cx="999318" cy="369031"/>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cadvisor</a:t>
            </a:r>
            <a:endParaRPr kumimoji="1" lang="zh-CN" altLang="en-US" sz="1400" dirty="0">
              <a:solidFill>
                <a:schemeClr val="tx1"/>
              </a:solidFill>
              <a:latin typeface="微软雅黑"/>
              <a:ea typeface="微软雅黑"/>
              <a:cs typeface="微软雅黑"/>
            </a:endParaRPr>
          </a:p>
        </p:txBody>
      </p:sp>
      <p:sp>
        <p:nvSpPr>
          <p:cNvPr id="42" name="圆角矩形 41"/>
          <p:cNvSpPr/>
          <p:nvPr/>
        </p:nvSpPr>
        <p:spPr>
          <a:xfrm>
            <a:off x="3784905" y="2919222"/>
            <a:ext cx="999318" cy="539449"/>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sp>
        <p:nvSpPr>
          <p:cNvPr id="45" name="圆角矩形 44"/>
          <p:cNvSpPr/>
          <p:nvPr/>
        </p:nvSpPr>
        <p:spPr>
          <a:xfrm>
            <a:off x="3494307" y="4886440"/>
            <a:ext cx="858750" cy="561951"/>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ELK</a:t>
            </a:r>
            <a:endParaRPr kumimoji="1" lang="zh-CN" altLang="en-US" sz="1400" dirty="0">
              <a:solidFill>
                <a:schemeClr val="tx1"/>
              </a:solidFill>
              <a:latin typeface="微软雅黑"/>
              <a:ea typeface="微软雅黑"/>
              <a:cs typeface="微软雅黑"/>
            </a:endParaRPr>
          </a:p>
        </p:txBody>
      </p:sp>
      <p:sp>
        <p:nvSpPr>
          <p:cNvPr id="46" name="圆角矩形 45"/>
          <p:cNvSpPr/>
          <p:nvPr/>
        </p:nvSpPr>
        <p:spPr>
          <a:xfrm>
            <a:off x="5142143" y="4884381"/>
            <a:ext cx="764952" cy="561951"/>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日志中心</a:t>
            </a:r>
            <a:endParaRPr kumimoji="1" lang="zh-CN" altLang="en-US" sz="1400" dirty="0">
              <a:solidFill>
                <a:schemeClr val="tx1"/>
              </a:solidFill>
              <a:latin typeface="微软雅黑"/>
              <a:ea typeface="微软雅黑"/>
              <a:cs typeface="微软雅黑"/>
            </a:endParaRPr>
          </a:p>
        </p:txBody>
      </p:sp>
      <p:sp>
        <p:nvSpPr>
          <p:cNvPr id="47" name="文本框 46"/>
          <p:cNvSpPr txBox="1"/>
          <p:nvPr/>
        </p:nvSpPr>
        <p:spPr>
          <a:xfrm>
            <a:off x="3494307" y="2065150"/>
            <a:ext cx="3736284" cy="338554"/>
          </a:xfrm>
          <a:prstGeom prst="rect">
            <a:avLst/>
          </a:prstGeom>
          <a:noFill/>
        </p:spPr>
        <p:txBody>
          <a:bodyPr wrap="square" rtlCol="0">
            <a:spAutoFit/>
          </a:bodyPr>
          <a:lstStyle/>
          <a:p>
            <a:pPr algn="ctr"/>
            <a:r>
              <a:rPr kumimoji="1" lang="en-US" altLang="zh-CN" sz="1600" dirty="0" smtClean="0">
                <a:solidFill>
                  <a:srgbClr val="A6A6A6"/>
                </a:solidFill>
                <a:latin typeface="微软雅黑"/>
                <a:ea typeface="微软雅黑"/>
                <a:cs typeface="微软雅黑"/>
              </a:rPr>
              <a:t>HOST(</a:t>
            </a:r>
            <a:r>
              <a:rPr kumimoji="1" lang="zh-CN" altLang="en-US" sz="1600" dirty="0" smtClean="0">
                <a:solidFill>
                  <a:srgbClr val="A6A6A6"/>
                </a:solidFill>
                <a:latin typeface="微软雅黑"/>
                <a:ea typeface="微软雅黑"/>
                <a:cs typeface="微软雅黑"/>
              </a:rPr>
              <a:t>1</a:t>
            </a:r>
            <a:r>
              <a:rPr kumimoji="1" lang="zh-CN" altLang="zh-CN" sz="1600" dirty="0" smtClean="0">
                <a:solidFill>
                  <a:srgbClr val="A6A6A6"/>
                </a:solidFill>
                <a:latin typeface="微软雅黑"/>
                <a:ea typeface="微软雅黑"/>
                <a:cs typeface="微软雅黑"/>
              </a:rPr>
              <a:t>0</a:t>
            </a:r>
            <a:r>
              <a:rPr kumimoji="1" lang="en-US" altLang="zh-CN" sz="1600" dirty="0" smtClean="0">
                <a:solidFill>
                  <a:srgbClr val="A6A6A6"/>
                </a:solidFill>
                <a:latin typeface="微软雅黑"/>
                <a:ea typeface="微软雅黑"/>
                <a:cs typeface="微软雅黑"/>
              </a:rPr>
              <a:t>.75.0.2)</a:t>
            </a:r>
            <a:endParaRPr kumimoji="1" lang="zh-CN" altLang="en-US" sz="1600" dirty="0" smtClean="0">
              <a:solidFill>
                <a:srgbClr val="A6A6A6"/>
              </a:solidFill>
              <a:latin typeface="微软雅黑"/>
              <a:ea typeface="微软雅黑"/>
              <a:cs typeface="微软雅黑"/>
            </a:endParaRPr>
          </a:p>
        </p:txBody>
      </p:sp>
      <p:sp>
        <p:nvSpPr>
          <p:cNvPr id="49" name="圆角矩形 48"/>
          <p:cNvSpPr/>
          <p:nvPr/>
        </p:nvSpPr>
        <p:spPr>
          <a:xfrm>
            <a:off x="1332135" y="3367791"/>
            <a:ext cx="958965" cy="648501"/>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Jenkins</a:t>
            </a:r>
            <a:endParaRPr kumimoji="1" lang="zh-CN" altLang="en-US" sz="1400" dirty="0">
              <a:solidFill>
                <a:schemeClr val="tx1"/>
              </a:solidFill>
              <a:latin typeface="微软雅黑"/>
              <a:ea typeface="微软雅黑"/>
              <a:cs typeface="微软雅黑"/>
            </a:endParaRPr>
          </a:p>
        </p:txBody>
      </p:sp>
      <p:sp>
        <p:nvSpPr>
          <p:cNvPr id="9" name="文本框 8"/>
          <p:cNvSpPr txBox="1"/>
          <p:nvPr/>
        </p:nvSpPr>
        <p:spPr>
          <a:xfrm>
            <a:off x="3784905" y="2919222"/>
            <a:ext cx="532855" cy="246221"/>
          </a:xfrm>
          <a:prstGeom prst="rect">
            <a:avLst/>
          </a:prstGeom>
          <a:noFill/>
        </p:spPr>
        <p:txBody>
          <a:bodyPr wrap="square" rtlCol="0">
            <a:spAutoFit/>
          </a:bodyPr>
          <a:lstStyle/>
          <a:p>
            <a:r>
              <a:rPr kumimoji="1" lang="en-US" altLang="zh-CN" sz="1000" dirty="0" smtClean="0">
                <a:latin typeface="微软雅黑"/>
                <a:ea typeface="微软雅黑"/>
                <a:cs typeface="微软雅黑"/>
              </a:rPr>
              <a:t>8080</a:t>
            </a:r>
            <a:endParaRPr kumimoji="1" lang="zh-CN" altLang="en-US" sz="1000" dirty="0" smtClean="0">
              <a:latin typeface="微软雅黑"/>
              <a:ea typeface="微软雅黑"/>
              <a:cs typeface="微软雅黑"/>
            </a:endParaRPr>
          </a:p>
        </p:txBody>
      </p:sp>
      <p:sp>
        <p:nvSpPr>
          <p:cNvPr id="10" name="文本框 9"/>
          <p:cNvSpPr txBox="1"/>
          <p:nvPr/>
        </p:nvSpPr>
        <p:spPr>
          <a:xfrm>
            <a:off x="4059906" y="3171397"/>
            <a:ext cx="655824" cy="307777"/>
          </a:xfrm>
          <a:prstGeom prst="rect">
            <a:avLst/>
          </a:prstGeom>
          <a:noFill/>
        </p:spPr>
        <p:txBody>
          <a:bodyPr wrap="square" rtlCol="0">
            <a:spAutoFit/>
          </a:bodyPr>
          <a:lstStyle/>
          <a:p>
            <a:r>
              <a:rPr kumimoji="1" lang="en-US" altLang="zh-CN" sz="1400" dirty="0" smtClean="0">
                <a:latin typeface="微软雅黑"/>
                <a:ea typeface="微软雅黑"/>
                <a:cs typeface="微软雅黑"/>
              </a:rPr>
              <a:t>APP1</a:t>
            </a:r>
            <a:endParaRPr kumimoji="1" lang="zh-CN" altLang="en-US" sz="1400" dirty="0" smtClean="0">
              <a:latin typeface="微软雅黑"/>
              <a:ea typeface="微软雅黑"/>
              <a:cs typeface="微软雅黑"/>
            </a:endParaRPr>
          </a:p>
        </p:txBody>
      </p:sp>
      <p:sp>
        <p:nvSpPr>
          <p:cNvPr id="53" name="圆角矩形 52"/>
          <p:cNvSpPr/>
          <p:nvPr/>
        </p:nvSpPr>
        <p:spPr>
          <a:xfrm>
            <a:off x="4958280" y="2555602"/>
            <a:ext cx="999318" cy="539449"/>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sp>
        <p:nvSpPr>
          <p:cNvPr id="54" name="文本框 53"/>
          <p:cNvSpPr txBox="1"/>
          <p:nvPr/>
        </p:nvSpPr>
        <p:spPr>
          <a:xfrm>
            <a:off x="4958280" y="2555602"/>
            <a:ext cx="532855" cy="246221"/>
          </a:xfrm>
          <a:prstGeom prst="rect">
            <a:avLst/>
          </a:prstGeom>
          <a:noFill/>
        </p:spPr>
        <p:txBody>
          <a:bodyPr wrap="square" rtlCol="0">
            <a:spAutoFit/>
          </a:bodyPr>
          <a:lstStyle/>
          <a:p>
            <a:r>
              <a:rPr kumimoji="1" lang="en-US" altLang="zh-CN" sz="1000" dirty="0" smtClean="0">
                <a:latin typeface="微软雅黑"/>
                <a:ea typeface="微软雅黑"/>
                <a:cs typeface="微软雅黑"/>
              </a:rPr>
              <a:t>8081</a:t>
            </a:r>
            <a:endParaRPr kumimoji="1" lang="zh-CN" altLang="en-US" sz="1000" dirty="0" smtClean="0">
              <a:latin typeface="微软雅黑"/>
              <a:ea typeface="微软雅黑"/>
              <a:cs typeface="微软雅黑"/>
            </a:endParaRPr>
          </a:p>
        </p:txBody>
      </p:sp>
      <p:sp>
        <p:nvSpPr>
          <p:cNvPr id="55" name="文本框 54"/>
          <p:cNvSpPr txBox="1"/>
          <p:nvPr/>
        </p:nvSpPr>
        <p:spPr>
          <a:xfrm>
            <a:off x="5233281" y="2807777"/>
            <a:ext cx="655824" cy="307777"/>
          </a:xfrm>
          <a:prstGeom prst="rect">
            <a:avLst/>
          </a:prstGeom>
          <a:noFill/>
        </p:spPr>
        <p:txBody>
          <a:bodyPr wrap="square" rtlCol="0">
            <a:spAutoFit/>
          </a:bodyPr>
          <a:lstStyle/>
          <a:p>
            <a:r>
              <a:rPr kumimoji="1" lang="en-US" altLang="zh-CN" sz="1400" dirty="0" smtClean="0">
                <a:latin typeface="微软雅黑"/>
                <a:ea typeface="微软雅黑"/>
                <a:cs typeface="微软雅黑"/>
              </a:rPr>
              <a:t>APP</a:t>
            </a:r>
            <a:r>
              <a:rPr kumimoji="1" lang="zh-CN" altLang="zh-CN" sz="1400" dirty="0">
                <a:latin typeface="微软雅黑"/>
                <a:ea typeface="微软雅黑"/>
                <a:cs typeface="微软雅黑"/>
              </a:rPr>
              <a:t>2</a:t>
            </a:r>
            <a:endParaRPr kumimoji="1" lang="zh-CN" altLang="en-US" sz="1400" dirty="0" smtClean="0">
              <a:latin typeface="微软雅黑"/>
              <a:ea typeface="微软雅黑"/>
              <a:cs typeface="微软雅黑"/>
            </a:endParaRPr>
          </a:p>
        </p:txBody>
      </p:sp>
      <p:cxnSp>
        <p:nvCxnSpPr>
          <p:cNvPr id="64" name="直线箭头连接符 63"/>
          <p:cNvCxnSpPr/>
          <p:nvPr/>
        </p:nvCxnSpPr>
        <p:spPr>
          <a:xfrm>
            <a:off x="4784223" y="3171399"/>
            <a:ext cx="1403673" cy="379129"/>
          </a:xfrm>
          <a:prstGeom prst="straightConnector1">
            <a:avLst/>
          </a:prstGeom>
          <a:ln w="12700">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7" name="罐形 66"/>
          <p:cNvSpPr/>
          <p:nvPr/>
        </p:nvSpPr>
        <p:spPr>
          <a:xfrm>
            <a:off x="6793937" y="2521401"/>
            <a:ext cx="636712" cy="607851"/>
          </a:xfrm>
          <a:prstGeom prst="can">
            <a:avLst>
              <a:gd name="adj" fmla="val 2352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sz="1400" dirty="0" smtClean="0"/>
              <a:t>Logs2</a:t>
            </a:r>
            <a:endParaRPr kumimoji="1" lang="zh-CN" altLang="en-US" sz="1400" dirty="0"/>
          </a:p>
        </p:txBody>
      </p:sp>
      <p:cxnSp>
        <p:nvCxnSpPr>
          <p:cNvPr id="69" name="直线箭头连接符 68"/>
          <p:cNvCxnSpPr>
            <a:stCxn id="53" idx="3"/>
            <a:endCxn id="67" idx="2"/>
          </p:cNvCxnSpPr>
          <p:nvPr/>
        </p:nvCxnSpPr>
        <p:spPr>
          <a:xfrm>
            <a:off x="5957598" y="2825327"/>
            <a:ext cx="836339" cy="0"/>
          </a:xfrm>
          <a:prstGeom prst="straightConnector1">
            <a:avLst/>
          </a:prstGeom>
          <a:ln w="12700">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2" name="直线箭头连接符 71"/>
          <p:cNvCxnSpPr>
            <a:endCxn id="40" idx="0"/>
          </p:cNvCxnSpPr>
          <p:nvPr/>
        </p:nvCxnSpPr>
        <p:spPr>
          <a:xfrm>
            <a:off x="4784223" y="3171399"/>
            <a:ext cx="697101" cy="758027"/>
          </a:xfrm>
          <a:prstGeom prst="straightConnector1">
            <a:avLst/>
          </a:prstGeom>
          <a:ln w="12700">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4" name="直线箭头连接符 73"/>
          <p:cNvCxnSpPr>
            <a:endCxn id="40" idx="0"/>
          </p:cNvCxnSpPr>
          <p:nvPr/>
        </p:nvCxnSpPr>
        <p:spPr>
          <a:xfrm>
            <a:off x="5481324" y="3115554"/>
            <a:ext cx="0" cy="813872"/>
          </a:xfrm>
          <a:prstGeom prst="straightConnector1">
            <a:avLst/>
          </a:prstGeom>
          <a:ln w="12700">
            <a:solidFill>
              <a:srgbClr val="FF66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5" name="直线箭头连接符 84"/>
          <p:cNvCxnSpPr>
            <a:endCxn id="45" idx="0"/>
          </p:cNvCxnSpPr>
          <p:nvPr/>
        </p:nvCxnSpPr>
        <p:spPr>
          <a:xfrm>
            <a:off x="3923682" y="4334826"/>
            <a:ext cx="0" cy="551614"/>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88" name="直线箭头连接符 87"/>
          <p:cNvCxnSpPr/>
          <p:nvPr/>
        </p:nvCxnSpPr>
        <p:spPr>
          <a:xfrm>
            <a:off x="5517407" y="4334826"/>
            <a:ext cx="0" cy="551614"/>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0" name="直线箭头连接符 89"/>
          <p:cNvCxnSpPr>
            <a:endCxn id="12" idx="0"/>
          </p:cNvCxnSpPr>
          <p:nvPr/>
        </p:nvCxnSpPr>
        <p:spPr>
          <a:xfrm>
            <a:off x="6533490" y="3911355"/>
            <a:ext cx="578803" cy="999956"/>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92" name="直线箭头连接符 91"/>
          <p:cNvCxnSpPr>
            <a:stCxn id="67" idx="3"/>
            <a:endCxn id="12" idx="0"/>
          </p:cNvCxnSpPr>
          <p:nvPr/>
        </p:nvCxnSpPr>
        <p:spPr>
          <a:xfrm>
            <a:off x="7112293" y="3129252"/>
            <a:ext cx="0" cy="1782059"/>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02" name="直线箭头连接符 101"/>
          <p:cNvCxnSpPr/>
          <p:nvPr/>
        </p:nvCxnSpPr>
        <p:spPr>
          <a:xfrm flipV="1">
            <a:off x="2291101" y="3721287"/>
            <a:ext cx="775411" cy="1"/>
          </a:xfrm>
          <a:prstGeom prst="straightConnector1">
            <a:avLst/>
          </a:prstGeom>
          <a:ln w="12700">
            <a:solidFill>
              <a:srgbClr val="8064A2"/>
            </a:solidFill>
            <a:tailEnd type="arrow"/>
          </a:ln>
        </p:spPr>
        <p:style>
          <a:lnRef idx="2">
            <a:schemeClr val="accent1"/>
          </a:lnRef>
          <a:fillRef idx="0">
            <a:schemeClr val="accent1"/>
          </a:fillRef>
          <a:effectRef idx="1">
            <a:schemeClr val="accent1"/>
          </a:effectRef>
          <a:fontRef idx="minor">
            <a:schemeClr val="tx1"/>
          </a:fontRef>
        </p:style>
      </p:cxnSp>
      <p:sp>
        <p:nvSpPr>
          <p:cNvPr id="103" name="文本框 102"/>
          <p:cNvSpPr txBox="1"/>
          <p:nvPr/>
        </p:nvSpPr>
        <p:spPr>
          <a:xfrm>
            <a:off x="2291100" y="2234284"/>
            <a:ext cx="775411" cy="246221"/>
          </a:xfrm>
          <a:prstGeom prst="rect">
            <a:avLst/>
          </a:prstGeom>
          <a:noFill/>
        </p:spPr>
        <p:txBody>
          <a:bodyPr wrap="square" rtlCol="0">
            <a:spAutoFit/>
          </a:bodyPr>
          <a:lstStyle/>
          <a:p>
            <a:r>
              <a:rPr kumimoji="1" lang="zh-CN" altLang="en-US" sz="1000" dirty="0" smtClean="0">
                <a:solidFill>
                  <a:schemeClr val="accent4"/>
                </a:solidFill>
                <a:latin typeface="微软雅黑"/>
                <a:ea typeface="微软雅黑"/>
                <a:cs typeface="微软雅黑"/>
              </a:rPr>
              <a:t>流量调度</a:t>
            </a:r>
          </a:p>
        </p:txBody>
      </p:sp>
      <p:sp>
        <p:nvSpPr>
          <p:cNvPr id="104" name="圆角矩形 103"/>
          <p:cNvSpPr/>
          <p:nvPr/>
        </p:nvSpPr>
        <p:spPr>
          <a:xfrm>
            <a:off x="3040859" y="4688293"/>
            <a:ext cx="4831620" cy="978929"/>
          </a:xfrm>
          <a:prstGeom prst="roundRect">
            <a:avLst/>
          </a:prstGeom>
          <a:solidFill>
            <a:schemeClr val="lt1">
              <a:alpha val="0"/>
            </a:schemeClr>
          </a:solidFill>
          <a:ln>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105" name="文本框 104"/>
          <p:cNvSpPr txBox="1"/>
          <p:nvPr/>
        </p:nvSpPr>
        <p:spPr>
          <a:xfrm>
            <a:off x="3933199" y="4428611"/>
            <a:ext cx="775411"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容器监控</a:t>
            </a:r>
          </a:p>
        </p:txBody>
      </p:sp>
      <p:sp>
        <p:nvSpPr>
          <p:cNvPr id="106" name="文本框 105"/>
          <p:cNvSpPr txBox="1"/>
          <p:nvPr/>
        </p:nvSpPr>
        <p:spPr>
          <a:xfrm>
            <a:off x="5510330" y="4442072"/>
            <a:ext cx="757549"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行为日志</a:t>
            </a:r>
          </a:p>
        </p:txBody>
      </p:sp>
      <p:sp>
        <p:nvSpPr>
          <p:cNvPr id="107" name="文本框 106"/>
          <p:cNvSpPr txBox="1"/>
          <p:nvPr/>
        </p:nvSpPr>
        <p:spPr>
          <a:xfrm>
            <a:off x="7148989" y="4428611"/>
            <a:ext cx="757549"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业务日志</a:t>
            </a:r>
          </a:p>
        </p:txBody>
      </p:sp>
      <p:sp>
        <p:nvSpPr>
          <p:cNvPr id="109" name="文本框 108"/>
          <p:cNvSpPr txBox="1"/>
          <p:nvPr/>
        </p:nvSpPr>
        <p:spPr>
          <a:xfrm>
            <a:off x="6121427" y="2526066"/>
            <a:ext cx="412063" cy="307777"/>
          </a:xfrm>
          <a:prstGeom prst="rect">
            <a:avLst/>
          </a:prstGeom>
          <a:noFill/>
        </p:spPr>
        <p:txBody>
          <a:bodyPr wrap="square" rtlCol="0">
            <a:spAutoFit/>
          </a:bodyPr>
          <a:lstStyle/>
          <a:p>
            <a:r>
              <a:rPr kumimoji="1" lang="en-US" altLang="zh-CN" sz="1400" dirty="0" smtClean="0">
                <a:solidFill>
                  <a:srgbClr val="F79646"/>
                </a:solidFill>
                <a:latin typeface="微软雅黑"/>
                <a:ea typeface="微软雅黑"/>
                <a:cs typeface="微软雅黑"/>
              </a:rPr>
              <a:t>-v</a:t>
            </a:r>
            <a:endParaRPr kumimoji="1" lang="zh-CN" altLang="en-US" sz="1400" dirty="0" smtClean="0">
              <a:solidFill>
                <a:srgbClr val="F79646"/>
              </a:solidFill>
              <a:latin typeface="微软雅黑"/>
              <a:ea typeface="微软雅黑"/>
              <a:cs typeface="微软雅黑"/>
            </a:endParaRPr>
          </a:p>
        </p:txBody>
      </p:sp>
      <p:sp>
        <p:nvSpPr>
          <p:cNvPr id="110" name="文本框 109"/>
          <p:cNvSpPr txBox="1"/>
          <p:nvPr/>
        </p:nvSpPr>
        <p:spPr>
          <a:xfrm rot="1057694">
            <a:off x="5657768" y="3170723"/>
            <a:ext cx="412063" cy="307777"/>
          </a:xfrm>
          <a:prstGeom prst="rect">
            <a:avLst/>
          </a:prstGeom>
          <a:noFill/>
        </p:spPr>
        <p:txBody>
          <a:bodyPr wrap="square" rtlCol="0">
            <a:spAutoFit/>
          </a:bodyPr>
          <a:lstStyle/>
          <a:p>
            <a:r>
              <a:rPr kumimoji="1" lang="en-US" altLang="zh-CN" sz="1400" dirty="0" smtClean="0">
                <a:solidFill>
                  <a:srgbClr val="F79646"/>
                </a:solidFill>
                <a:latin typeface="微软雅黑"/>
                <a:ea typeface="微软雅黑"/>
                <a:cs typeface="微软雅黑"/>
              </a:rPr>
              <a:t>-v</a:t>
            </a:r>
            <a:endParaRPr kumimoji="1" lang="zh-CN" altLang="en-US" sz="1400" dirty="0" smtClean="0">
              <a:solidFill>
                <a:srgbClr val="F79646"/>
              </a:solidFill>
              <a:latin typeface="微软雅黑"/>
              <a:ea typeface="微软雅黑"/>
              <a:cs typeface="微软雅黑"/>
            </a:endParaRPr>
          </a:p>
        </p:txBody>
      </p:sp>
      <p:sp>
        <p:nvSpPr>
          <p:cNvPr id="111" name="文本框 110"/>
          <p:cNvSpPr txBox="1"/>
          <p:nvPr/>
        </p:nvSpPr>
        <p:spPr>
          <a:xfrm rot="5400000">
            <a:off x="5367640" y="3491286"/>
            <a:ext cx="523989" cy="276999"/>
          </a:xfrm>
          <a:prstGeom prst="rect">
            <a:avLst/>
          </a:prstGeom>
          <a:noFill/>
        </p:spPr>
        <p:txBody>
          <a:bodyPr wrap="square" rtlCol="0">
            <a:spAutoFit/>
          </a:bodyPr>
          <a:lstStyle/>
          <a:p>
            <a:r>
              <a:rPr kumimoji="1" lang="en-US" altLang="zh-CN" sz="1200" dirty="0" smtClean="0">
                <a:solidFill>
                  <a:srgbClr val="F79646"/>
                </a:solidFill>
                <a:latin typeface="微软雅黑"/>
                <a:ea typeface="微软雅黑"/>
                <a:cs typeface="微软雅黑"/>
              </a:rPr>
              <a:t>-link</a:t>
            </a:r>
            <a:endParaRPr kumimoji="1" lang="zh-CN" altLang="en-US" sz="1200" dirty="0" smtClean="0">
              <a:solidFill>
                <a:srgbClr val="F79646"/>
              </a:solidFill>
              <a:latin typeface="微软雅黑"/>
              <a:ea typeface="微软雅黑"/>
              <a:cs typeface="微软雅黑"/>
            </a:endParaRPr>
          </a:p>
        </p:txBody>
      </p:sp>
      <p:sp>
        <p:nvSpPr>
          <p:cNvPr id="113" name="文本框 112"/>
          <p:cNvSpPr txBox="1"/>
          <p:nvPr/>
        </p:nvSpPr>
        <p:spPr>
          <a:xfrm rot="2828441">
            <a:off x="4939597" y="3320170"/>
            <a:ext cx="523989" cy="276999"/>
          </a:xfrm>
          <a:prstGeom prst="rect">
            <a:avLst/>
          </a:prstGeom>
          <a:noFill/>
        </p:spPr>
        <p:txBody>
          <a:bodyPr wrap="square" rtlCol="0">
            <a:spAutoFit/>
          </a:bodyPr>
          <a:lstStyle/>
          <a:p>
            <a:r>
              <a:rPr kumimoji="1" lang="en-US" altLang="zh-CN" sz="1200" dirty="0" smtClean="0">
                <a:solidFill>
                  <a:srgbClr val="F79646"/>
                </a:solidFill>
                <a:latin typeface="微软雅黑"/>
                <a:ea typeface="微软雅黑"/>
                <a:cs typeface="微软雅黑"/>
              </a:rPr>
              <a:t>-link</a:t>
            </a:r>
            <a:endParaRPr kumimoji="1" lang="zh-CN" altLang="en-US" sz="1200" dirty="0" smtClean="0">
              <a:solidFill>
                <a:srgbClr val="F79646"/>
              </a:solidFill>
              <a:latin typeface="微软雅黑"/>
              <a:ea typeface="微软雅黑"/>
              <a:cs typeface="微软雅黑"/>
            </a:endParaRPr>
          </a:p>
        </p:txBody>
      </p:sp>
      <p:sp>
        <p:nvSpPr>
          <p:cNvPr id="114" name="文本框 113"/>
          <p:cNvSpPr txBox="1"/>
          <p:nvPr/>
        </p:nvSpPr>
        <p:spPr>
          <a:xfrm>
            <a:off x="4199874" y="2919222"/>
            <a:ext cx="643030" cy="276999"/>
          </a:xfrm>
          <a:prstGeom prst="rect">
            <a:avLst/>
          </a:prstGeom>
          <a:noFill/>
        </p:spPr>
        <p:txBody>
          <a:bodyPr wrap="square" rtlCol="0">
            <a:spAutoFit/>
          </a:bodyPr>
          <a:lstStyle/>
          <a:p>
            <a:r>
              <a:rPr kumimoji="1" lang="zh-CN" altLang="zh-CN" sz="1200" dirty="0" smtClean="0">
                <a:solidFill>
                  <a:srgbClr val="0000FF"/>
                </a:solidFill>
                <a:latin typeface="微软雅黑"/>
                <a:ea typeface="微软雅黑"/>
                <a:cs typeface="微软雅黑"/>
              </a:rPr>
              <a:t>-</a:t>
            </a:r>
            <a:r>
              <a:rPr kumimoji="1" lang="en-US" altLang="zh-CN" sz="1200" dirty="0" smtClean="0">
                <a:solidFill>
                  <a:srgbClr val="0000FF"/>
                </a:solidFill>
                <a:latin typeface="微软雅黑"/>
                <a:ea typeface="微软雅黑"/>
                <a:cs typeface="微软雅黑"/>
              </a:rPr>
              <a:t>host</a:t>
            </a:r>
            <a:endParaRPr kumimoji="1" lang="zh-CN" altLang="en-US" sz="1200" dirty="0" smtClean="0">
              <a:solidFill>
                <a:srgbClr val="0000FF"/>
              </a:solidFill>
              <a:latin typeface="微软雅黑"/>
              <a:ea typeface="微软雅黑"/>
              <a:cs typeface="微软雅黑"/>
            </a:endParaRPr>
          </a:p>
        </p:txBody>
      </p:sp>
      <p:sp>
        <p:nvSpPr>
          <p:cNvPr id="115" name="文本框 114"/>
          <p:cNvSpPr txBox="1"/>
          <p:nvPr/>
        </p:nvSpPr>
        <p:spPr>
          <a:xfrm>
            <a:off x="5384305" y="2548328"/>
            <a:ext cx="643030" cy="276999"/>
          </a:xfrm>
          <a:prstGeom prst="rect">
            <a:avLst/>
          </a:prstGeom>
          <a:noFill/>
        </p:spPr>
        <p:txBody>
          <a:bodyPr wrap="square" rtlCol="0">
            <a:spAutoFit/>
          </a:bodyPr>
          <a:lstStyle/>
          <a:p>
            <a:r>
              <a:rPr kumimoji="1" lang="zh-CN" altLang="zh-CN" sz="1200" dirty="0" smtClean="0">
                <a:solidFill>
                  <a:srgbClr val="0000FF"/>
                </a:solidFill>
                <a:latin typeface="微软雅黑"/>
                <a:ea typeface="微软雅黑"/>
                <a:cs typeface="微软雅黑"/>
              </a:rPr>
              <a:t>-</a:t>
            </a:r>
            <a:r>
              <a:rPr kumimoji="1" lang="en-US" altLang="zh-CN" sz="1200" dirty="0" smtClean="0">
                <a:solidFill>
                  <a:srgbClr val="0000FF"/>
                </a:solidFill>
                <a:latin typeface="微软雅黑"/>
                <a:ea typeface="微软雅黑"/>
                <a:cs typeface="微软雅黑"/>
              </a:rPr>
              <a:t>host</a:t>
            </a:r>
            <a:endParaRPr kumimoji="1" lang="zh-CN" altLang="en-US" sz="1200" dirty="0" smtClean="0">
              <a:solidFill>
                <a:srgbClr val="0000FF"/>
              </a:solidFill>
              <a:latin typeface="微软雅黑"/>
              <a:ea typeface="微软雅黑"/>
              <a:cs typeface="微软雅黑"/>
            </a:endParaRPr>
          </a:p>
        </p:txBody>
      </p:sp>
      <p:sp>
        <p:nvSpPr>
          <p:cNvPr id="116" name="圆角矩形 115"/>
          <p:cNvSpPr/>
          <p:nvPr/>
        </p:nvSpPr>
        <p:spPr>
          <a:xfrm>
            <a:off x="953727" y="4567344"/>
            <a:ext cx="516945" cy="145313"/>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cxnSp>
        <p:nvCxnSpPr>
          <p:cNvPr id="32" name="直线连接符 31"/>
          <p:cNvCxnSpPr>
            <a:stCxn id="116" idx="3"/>
          </p:cNvCxnSpPr>
          <p:nvPr/>
        </p:nvCxnSpPr>
        <p:spPr>
          <a:xfrm>
            <a:off x="1470672" y="4640001"/>
            <a:ext cx="337475" cy="6898"/>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19" name="文本框 118"/>
          <p:cNvSpPr txBox="1"/>
          <p:nvPr/>
        </p:nvSpPr>
        <p:spPr>
          <a:xfrm>
            <a:off x="1808147" y="4499555"/>
            <a:ext cx="664790" cy="307777"/>
          </a:xfrm>
          <a:prstGeom prst="rect">
            <a:avLst/>
          </a:prstGeom>
          <a:noFill/>
        </p:spPr>
        <p:txBody>
          <a:bodyPr wrap="square" rtlCol="0">
            <a:spAutoFit/>
          </a:bodyPr>
          <a:lstStyle/>
          <a:p>
            <a:r>
              <a:rPr kumimoji="1" lang="zh-CN" altLang="en-US" sz="1400" dirty="0" smtClean="0">
                <a:latin typeface="微软雅黑"/>
                <a:ea typeface="微软雅黑"/>
                <a:cs typeface="微软雅黑"/>
              </a:rPr>
              <a:t>容器</a:t>
            </a:r>
          </a:p>
        </p:txBody>
      </p:sp>
      <p:sp>
        <p:nvSpPr>
          <p:cNvPr id="122" name="圆角矩形 121"/>
          <p:cNvSpPr/>
          <p:nvPr/>
        </p:nvSpPr>
        <p:spPr>
          <a:xfrm>
            <a:off x="953727" y="4873347"/>
            <a:ext cx="516945" cy="145313"/>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cxnSp>
        <p:nvCxnSpPr>
          <p:cNvPr id="123" name="直线连接符 122"/>
          <p:cNvCxnSpPr>
            <a:stCxn id="122" idx="3"/>
          </p:cNvCxnSpPr>
          <p:nvPr/>
        </p:nvCxnSpPr>
        <p:spPr>
          <a:xfrm>
            <a:off x="1470672" y="4946004"/>
            <a:ext cx="337475" cy="6898"/>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24" name="文本框 123"/>
          <p:cNvSpPr txBox="1"/>
          <p:nvPr/>
        </p:nvSpPr>
        <p:spPr>
          <a:xfrm>
            <a:off x="1808147" y="4805558"/>
            <a:ext cx="758288" cy="307777"/>
          </a:xfrm>
          <a:prstGeom prst="rect">
            <a:avLst/>
          </a:prstGeom>
          <a:noFill/>
        </p:spPr>
        <p:txBody>
          <a:bodyPr wrap="square" rtlCol="0">
            <a:spAutoFit/>
          </a:bodyPr>
          <a:lstStyle/>
          <a:p>
            <a:r>
              <a:rPr kumimoji="1" lang="zh-CN" altLang="en-US" sz="1400" dirty="0" smtClean="0">
                <a:latin typeface="微软雅黑"/>
                <a:ea typeface="微软雅黑"/>
                <a:cs typeface="微软雅黑"/>
              </a:rPr>
              <a:t>存储卷</a:t>
            </a:r>
          </a:p>
        </p:txBody>
      </p:sp>
      <p:sp>
        <p:nvSpPr>
          <p:cNvPr id="128" name="圆角矩形 127"/>
          <p:cNvSpPr/>
          <p:nvPr/>
        </p:nvSpPr>
        <p:spPr>
          <a:xfrm>
            <a:off x="953727" y="5177942"/>
            <a:ext cx="516945" cy="145313"/>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cxnSp>
        <p:nvCxnSpPr>
          <p:cNvPr id="129" name="直线连接符 128"/>
          <p:cNvCxnSpPr>
            <a:stCxn id="128" idx="3"/>
          </p:cNvCxnSpPr>
          <p:nvPr/>
        </p:nvCxnSpPr>
        <p:spPr>
          <a:xfrm>
            <a:off x="1470672" y="5250599"/>
            <a:ext cx="337475" cy="6898"/>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30" name="文本框 129"/>
          <p:cNvSpPr txBox="1"/>
          <p:nvPr/>
        </p:nvSpPr>
        <p:spPr>
          <a:xfrm>
            <a:off x="1808147" y="5110153"/>
            <a:ext cx="664790" cy="307777"/>
          </a:xfrm>
          <a:prstGeom prst="rect">
            <a:avLst/>
          </a:prstGeom>
          <a:noFill/>
        </p:spPr>
        <p:txBody>
          <a:bodyPr wrap="square" rtlCol="0">
            <a:spAutoFit/>
          </a:bodyPr>
          <a:lstStyle/>
          <a:p>
            <a:r>
              <a:rPr kumimoji="1" lang="zh-CN" altLang="en-US" sz="1400" dirty="0" smtClean="0">
                <a:latin typeface="微软雅黑"/>
                <a:ea typeface="微软雅黑"/>
                <a:cs typeface="微软雅黑"/>
              </a:rPr>
              <a:t>系统</a:t>
            </a:r>
          </a:p>
        </p:txBody>
      </p:sp>
      <p:sp>
        <p:nvSpPr>
          <p:cNvPr id="131" name="圆角矩形 130"/>
          <p:cNvSpPr/>
          <p:nvPr/>
        </p:nvSpPr>
        <p:spPr>
          <a:xfrm>
            <a:off x="967151" y="5478639"/>
            <a:ext cx="516945" cy="145313"/>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sz="1400" dirty="0">
              <a:solidFill>
                <a:schemeClr val="tx1"/>
              </a:solidFill>
              <a:latin typeface="微软雅黑"/>
              <a:ea typeface="微软雅黑"/>
              <a:cs typeface="微软雅黑"/>
            </a:endParaRPr>
          </a:p>
        </p:txBody>
      </p:sp>
      <p:cxnSp>
        <p:nvCxnSpPr>
          <p:cNvPr id="132" name="直线连接符 131"/>
          <p:cNvCxnSpPr>
            <a:stCxn id="131" idx="3"/>
          </p:cNvCxnSpPr>
          <p:nvPr/>
        </p:nvCxnSpPr>
        <p:spPr>
          <a:xfrm>
            <a:off x="1484096" y="5551296"/>
            <a:ext cx="337475" cy="6898"/>
          </a:xfrm>
          <a:prstGeom prst="line">
            <a:avLst/>
          </a:prstGeom>
          <a:ln>
            <a:prstDash val="dot"/>
          </a:ln>
        </p:spPr>
        <p:style>
          <a:lnRef idx="2">
            <a:schemeClr val="accent1"/>
          </a:lnRef>
          <a:fillRef idx="0">
            <a:schemeClr val="accent1"/>
          </a:fillRef>
          <a:effectRef idx="1">
            <a:schemeClr val="accent1"/>
          </a:effectRef>
          <a:fontRef idx="minor">
            <a:schemeClr val="tx1"/>
          </a:fontRef>
        </p:style>
      </p:cxnSp>
      <p:sp>
        <p:nvSpPr>
          <p:cNvPr id="133" name="文本框 132"/>
          <p:cNvSpPr txBox="1"/>
          <p:nvPr/>
        </p:nvSpPr>
        <p:spPr>
          <a:xfrm>
            <a:off x="1821571" y="5410850"/>
            <a:ext cx="664790" cy="307777"/>
          </a:xfrm>
          <a:prstGeom prst="rect">
            <a:avLst/>
          </a:prstGeom>
          <a:noFill/>
        </p:spPr>
        <p:txBody>
          <a:bodyPr wrap="square" rtlCol="0">
            <a:spAutoFit/>
          </a:bodyPr>
          <a:lstStyle/>
          <a:p>
            <a:r>
              <a:rPr kumimoji="1" lang="zh-CN" altLang="en-US" sz="1400" dirty="0" smtClean="0">
                <a:latin typeface="微软雅黑"/>
                <a:ea typeface="微软雅黑"/>
                <a:cs typeface="微软雅黑"/>
              </a:rPr>
              <a:t>工具</a:t>
            </a:r>
          </a:p>
        </p:txBody>
      </p:sp>
    </p:spTree>
    <p:extLst>
      <p:ext uri="{BB962C8B-B14F-4D97-AF65-F5344CB8AC3E}">
        <p14:creationId xmlns:p14="http://schemas.microsoft.com/office/powerpoint/2010/main" val="2606934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627" y="291740"/>
            <a:ext cx="8229600" cy="1143000"/>
          </a:xfrm>
        </p:spPr>
        <p:txBody>
          <a:bodyPr/>
          <a:lstStyle/>
          <a:p>
            <a:pPr algn="l"/>
            <a:r>
              <a:rPr lang="zh-CN" altLang="en-US" b="1" dirty="0" smtClean="0">
                <a:latin typeface="微软雅黑"/>
                <a:ea typeface="微软雅黑"/>
                <a:cs typeface="微软雅黑"/>
              </a:rPr>
              <a:t>目录  </a:t>
            </a:r>
            <a:r>
              <a:rPr lang="en-US" altLang="zh-CN" b="1" dirty="0" smtClean="0">
                <a:latin typeface="微软雅黑"/>
                <a:ea typeface="微软雅黑"/>
                <a:cs typeface="微软雅黑"/>
              </a:rPr>
              <a:t>CONTENT</a:t>
            </a:r>
            <a:endParaRPr lang="zh-CN" altLang="en-US" b="1" dirty="0">
              <a:latin typeface="微软雅黑"/>
              <a:ea typeface="微软雅黑"/>
              <a:cs typeface="微软雅黑"/>
            </a:endParaRPr>
          </a:p>
        </p:txBody>
      </p:sp>
      <p:grpSp>
        <p:nvGrpSpPr>
          <p:cNvPr id="6" name="Group 7"/>
          <p:cNvGrpSpPr>
            <a:grpSpLocks/>
          </p:cNvGrpSpPr>
          <p:nvPr/>
        </p:nvGrpSpPr>
        <p:grpSpPr bwMode="auto">
          <a:xfrm>
            <a:off x="1650236" y="2131061"/>
            <a:ext cx="5723441" cy="555625"/>
            <a:chOff x="1248" y="2030"/>
            <a:chExt cx="3216" cy="350"/>
          </a:xfrm>
        </p:grpSpPr>
        <p:sp>
          <p:nvSpPr>
            <p:cNvPr id="7" name="Line 8"/>
            <p:cNvSpPr>
              <a:spLocks noChangeShapeType="1"/>
            </p:cNvSpPr>
            <p:nvPr/>
          </p:nvSpPr>
          <p:spPr bwMode="gray">
            <a:xfrm>
              <a:off x="1440" y="238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8" name="Rectangle 9"/>
            <p:cNvSpPr>
              <a:spLocks noChangeArrowheads="1"/>
            </p:cNvSpPr>
            <p:nvPr/>
          </p:nvSpPr>
          <p:spPr bwMode="gray">
            <a:xfrm rot="3419336">
              <a:off x="1261" y="2017"/>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9" name="Text Box 11"/>
            <p:cNvSpPr txBox="1">
              <a:spLocks noChangeArrowheads="1"/>
            </p:cNvSpPr>
            <p:nvPr/>
          </p:nvSpPr>
          <p:spPr bwMode="gray">
            <a:xfrm>
              <a:off x="1305" y="204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1</a:t>
              </a:r>
            </a:p>
          </p:txBody>
        </p:sp>
      </p:grpSp>
      <p:grpSp>
        <p:nvGrpSpPr>
          <p:cNvPr id="10" name="Group 12"/>
          <p:cNvGrpSpPr>
            <a:grpSpLocks/>
          </p:cNvGrpSpPr>
          <p:nvPr/>
        </p:nvGrpSpPr>
        <p:grpSpPr bwMode="auto">
          <a:xfrm>
            <a:off x="1650237" y="2969268"/>
            <a:ext cx="5723440" cy="582266"/>
            <a:chOff x="1248" y="2640"/>
            <a:chExt cx="3216" cy="350"/>
          </a:xfrm>
        </p:grpSpPr>
        <p:sp>
          <p:nvSpPr>
            <p:cNvPr id="11"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4" name="Text Box 16"/>
            <p:cNvSpPr txBox="1">
              <a:spLocks noChangeArrowheads="1"/>
            </p:cNvSpPr>
            <p:nvPr/>
          </p:nvSpPr>
          <p:spPr bwMode="gray">
            <a:xfrm>
              <a:off x="1305" y="2654"/>
              <a:ext cx="2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2</a:t>
              </a:r>
            </a:p>
          </p:txBody>
        </p:sp>
      </p:grpSp>
      <p:sp>
        <p:nvSpPr>
          <p:cNvPr id="15" name="Text Box 20"/>
          <p:cNvSpPr txBox="1">
            <a:spLocks noChangeArrowheads="1"/>
          </p:cNvSpPr>
          <p:nvPr/>
        </p:nvSpPr>
        <p:spPr bwMode="gray">
          <a:xfrm>
            <a:off x="2479043" y="2101910"/>
            <a:ext cx="3700544" cy="584776"/>
          </a:xfrm>
          <a:prstGeom prst="rect">
            <a:avLst/>
          </a:prstGeom>
          <a:noFill/>
          <a:ln w="9525" algn="ctr">
            <a:noFill/>
            <a:miter lim="800000"/>
            <a:headEnd/>
            <a:tailEnd/>
          </a:ln>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en-US" sz="3200" dirty="0" smtClean="0">
                <a:effectLst>
                  <a:outerShdw blurRad="38100" dist="38100" dir="2700000" algn="tl">
                    <a:srgbClr val="DDDDDD"/>
                  </a:outerShdw>
                </a:effectLst>
                <a:latin typeface="微软雅黑"/>
                <a:ea typeface="微软雅黑"/>
                <a:cs typeface="微软雅黑"/>
              </a:rPr>
              <a:t>微博平台业务背景</a:t>
            </a:r>
            <a:endParaRPr lang="en-US" altLang="zh-CN" sz="3200" dirty="0">
              <a:effectLst>
                <a:outerShdw blurRad="38100" dist="38100" dir="2700000" algn="tl">
                  <a:srgbClr val="DDDDDD"/>
                </a:outerShdw>
              </a:effectLst>
              <a:latin typeface="微软雅黑"/>
              <a:ea typeface="微软雅黑"/>
              <a:cs typeface="微软雅黑"/>
            </a:endParaRPr>
          </a:p>
        </p:txBody>
      </p:sp>
      <p:grpSp>
        <p:nvGrpSpPr>
          <p:cNvPr id="16" name="Group 12"/>
          <p:cNvGrpSpPr>
            <a:grpSpLocks/>
          </p:cNvGrpSpPr>
          <p:nvPr/>
        </p:nvGrpSpPr>
        <p:grpSpPr bwMode="auto">
          <a:xfrm>
            <a:off x="1608961" y="4680828"/>
            <a:ext cx="5764716" cy="613128"/>
            <a:chOff x="1248" y="2625"/>
            <a:chExt cx="3216" cy="368"/>
          </a:xfrm>
        </p:grpSpPr>
        <p:sp>
          <p:nvSpPr>
            <p:cNvPr id="17"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9" name="Text Box 15"/>
            <p:cNvSpPr txBox="1">
              <a:spLocks noChangeArrowheads="1"/>
            </p:cNvSpPr>
            <p:nvPr/>
          </p:nvSpPr>
          <p:spPr bwMode="gray">
            <a:xfrm>
              <a:off x="1647" y="2625"/>
              <a:ext cx="2504" cy="36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3200" dirty="0" err="1" smtClean="0">
                  <a:effectLst>
                    <a:outerShdw blurRad="38100" dist="38100" dir="2700000" algn="tl">
                      <a:srgbClr val="000000">
                        <a:alpha val="43137"/>
                      </a:srgbClr>
                    </a:outerShdw>
                  </a:effectLst>
                  <a:latin typeface="微软雅黑"/>
                  <a:ea typeface="微软雅黑"/>
                  <a:cs typeface="微软雅黑"/>
                </a:rPr>
                <a:t>Docker</a:t>
              </a:r>
              <a:r>
                <a:rPr lang="zh-CN" altLang="en-US" sz="3200" dirty="0" smtClean="0">
                  <a:effectLst>
                    <a:outerShdw blurRad="38100" dist="38100" dir="2700000" algn="tl">
                      <a:srgbClr val="000000">
                        <a:alpha val="43137"/>
                      </a:srgbClr>
                    </a:outerShdw>
                  </a:effectLst>
                  <a:latin typeface="微软雅黑"/>
                  <a:ea typeface="微软雅黑"/>
                  <a:cs typeface="微软雅黑"/>
                </a:rPr>
                <a:t>在平台的应用</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0" name="Text Box 16"/>
            <p:cNvSpPr txBox="1">
              <a:spLocks noChangeArrowheads="1"/>
            </p:cNvSpPr>
            <p:nvPr/>
          </p:nvSpPr>
          <p:spPr bwMode="gray">
            <a:xfrm>
              <a:off x="1306" y="2654"/>
              <a:ext cx="2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4</a:t>
              </a:r>
            </a:p>
          </p:txBody>
        </p:sp>
      </p:grpSp>
      <p:grpSp>
        <p:nvGrpSpPr>
          <p:cNvPr id="21" name="Group 12"/>
          <p:cNvGrpSpPr>
            <a:grpSpLocks/>
          </p:cNvGrpSpPr>
          <p:nvPr/>
        </p:nvGrpSpPr>
        <p:grpSpPr bwMode="auto">
          <a:xfrm>
            <a:off x="1642299" y="3789965"/>
            <a:ext cx="5731378" cy="598847"/>
            <a:chOff x="1248" y="2613"/>
            <a:chExt cx="3216" cy="377"/>
          </a:xfrm>
        </p:grpSpPr>
        <p:sp>
          <p:nvSpPr>
            <p:cNvPr id="2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24" name="Text Box 15"/>
            <p:cNvSpPr txBox="1">
              <a:spLocks noChangeArrowheads="1"/>
            </p:cNvSpPr>
            <p:nvPr/>
          </p:nvSpPr>
          <p:spPr bwMode="gray">
            <a:xfrm>
              <a:off x="1779" y="2613"/>
              <a:ext cx="2622" cy="368"/>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effectLst>
                    <a:outerShdw blurRad="38100" dist="38100" dir="2700000" algn="tl">
                      <a:srgbClr val="000000">
                        <a:alpha val="43137"/>
                      </a:srgbClr>
                    </a:outerShdw>
                  </a:effectLst>
                  <a:latin typeface="微软雅黑"/>
                  <a:ea typeface="微软雅黑"/>
                  <a:cs typeface="微软雅黑"/>
                </a:rPr>
                <a:t>Sina</a:t>
              </a:r>
              <a:r>
                <a:rPr lang="zh-CN" altLang="en-US" sz="3200" dirty="0" smtClean="0">
                  <a:effectLst>
                    <a:outerShdw blurRad="38100" dist="38100" dir="2700000" algn="tl">
                      <a:srgbClr val="000000">
                        <a:alpha val="43137"/>
                      </a:srgbClr>
                    </a:outerShdw>
                  </a:effectLst>
                  <a:latin typeface="微软雅黑"/>
                  <a:ea typeface="微软雅黑"/>
                  <a:cs typeface="微软雅黑"/>
                </a:rPr>
                <a:t> </a:t>
              </a:r>
              <a:r>
                <a:rPr lang="en-US" altLang="zh-CN" sz="3200" dirty="0" err="1" smtClean="0">
                  <a:effectLst>
                    <a:outerShdw blurRad="38100" dist="38100" dir="2700000" algn="tl">
                      <a:srgbClr val="000000">
                        <a:alpha val="43137"/>
                      </a:srgbClr>
                    </a:outerShdw>
                  </a:effectLst>
                  <a:latin typeface="微软雅黑"/>
                  <a:ea typeface="微软雅黑"/>
                  <a:cs typeface="微软雅黑"/>
                </a:rPr>
                <a:t>Jpool</a:t>
              </a:r>
              <a:r>
                <a:rPr lang="zh-CN" altLang="en-US" sz="3200" dirty="0" smtClean="0">
                  <a:effectLst>
                    <a:outerShdw blurRad="38100" dist="38100" dir="2700000" algn="tl">
                      <a:srgbClr val="000000">
                        <a:alpha val="43137"/>
                      </a:srgbClr>
                    </a:outerShdw>
                  </a:effectLst>
                  <a:latin typeface="微软雅黑"/>
                  <a:ea typeface="微软雅黑"/>
                  <a:cs typeface="微软雅黑"/>
                </a:rPr>
                <a:t>综合运维平台</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5" name="Text Box 16"/>
            <p:cNvSpPr txBox="1">
              <a:spLocks noChangeArrowheads="1"/>
            </p:cNvSpPr>
            <p:nvPr/>
          </p:nvSpPr>
          <p:spPr bwMode="gray">
            <a:xfrm>
              <a:off x="1305" y="265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3</a:t>
              </a:r>
            </a:p>
          </p:txBody>
        </p:sp>
      </p:grpSp>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1961647"/>
            <a:ext cx="570068" cy="8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p:cNvSpPr txBox="1">
            <a:spLocks noChangeArrowheads="1"/>
          </p:cNvSpPr>
          <p:nvPr/>
        </p:nvSpPr>
        <p:spPr bwMode="gray">
          <a:xfrm>
            <a:off x="2479043" y="2967333"/>
            <a:ext cx="5067613" cy="584201"/>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Sina</a:t>
            </a:r>
            <a:r>
              <a:rPr lang="zh-CN" altLang="en-US" sz="3200" dirty="0">
                <a:solidFill>
                  <a:srgbClr val="000000"/>
                </a:solidFill>
                <a:effectLst>
                  <a:outerShdw blurRad="38100" dist="38100" dir="2700000" algn="tl">
                    <a:srgbClr val="000000">
                      <a:alpha val="43137"/>
                    </a:srgbClr>
                  </a:outerShdw>
                </a:effectLst>
                <a:latin typeface="微软雅黑"/>
                <a:ea typeface="微软雅黑"/>
                <a:cs typeface="微软雅黑"/>
              </a:rPr>
              <a:t> </a:t>
            </a: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Dispatch</a:t>
            </a:r>
            <a:r>
              <a:rPr lang="zh-CN" altLang="en-US"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的架构设计</a:t>
            </a:r>
            <a:endParaRPr lang="en-US" altLang="zh-CN" sz="3200" dirty="0">
              <a:solidFill>
                <a:srgbClr val="000000"/>
              </a:solidFill>
              <a:effectLst>
                <a:outerShdw blurRad="38100" dist="38100" dir="2700000" algn="tl">
                  <a:srgbClr val="000000">
                    <a:alpha val="43137"/>
                  </a:srgbClr>
                </a:outerShdw>
              </a:effectLst>
              <a:latin typeface="微软雅黑"/>
              <a:ea typeface="微软雅黑"/>
              <a:cs typeface="微软雅黑"/>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3.Docker</a:t>
            </a:r>
            <a:r>
              <a:rPr lang="zh-CN" altLang="en-US" sz="4400" dirty="0" smtClean="0">
                <a:latin typeface="微软雅黑" charset="0"/>
                <a:ea typeface="微软雅黑" charset="0"/>
                <a:cs typeface="微软雅黑" charset="0"/>
              </a:rPr>
              <a:t>集群部署</a:t>
            </a:r>
            <a:endParaRPr lang="zh-CN" altLang="en-US" sz="4400" dirty="0">
              <a:latin typeface="微软雅黑" charset="0"/>
              <a:ea typeface="微软雅黑" charset="0"/>
              <a:cs typeface="微软雅黑" charset="0"/>
            </a:endParaRPr>
          </a:p>
        </p:txBody>
      </p:sp>
      <p:sp>
        <p:nvSpPr>
          <p:cNvPr id="57" name="文本框 56"/>
          <p:cNvSpPr txBox="1"/>
          <p:nvPr/>
        </p:nvSpPr>
        <p:spPr>
          <a:xfrm>
            <a:off x="847301" y="1844274"/>
            <a:ext cx="5520307" cy="3293209"/>
          </a:xfrm>
          <a:prstGeom prst="rect">
            <a:avLst/>
          </a:prstGeom>
          <a:noFill/>
        </p:spPr>
        <p:txBody>
          <a:bodyPr wrap="square" rtlCol="0">
            <a:spAutoFit/>
          </a:bodyPr>
          <a:lstStyle/>
          <a:p>
            <a:pPr marL="285750" indent="-285750">
              <a:buFont typeface="Wingdings" charset="2"/>
              <a:buChar char="l"/>
            </a:pPr>
            <a:r>
              <a:rPr kumimoji="1" lang="zh-CN" altLang="en-US" sz="2400" dirty="0" smtClean="0">
                <a:latin typeface="微软雅黑"/>
                <a:ea typeface="微软雅黑"/>
                <a:cs typeface="微软雅黑"/>
              </a:rPr>
              <a:t>部署原则</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发布代码一样发布镜像</a:t>
            </a:r>
            <a:endParaRPr kumimoji="1" lang="en-US" altLang="zh-CN" sz="2000" dirty="0" smtClean="0">
              <a:latin typeface="微软雅黑"/>
              <a:ea typeface="微软雅黑"/>
              <a:cs typeface="微软雅黑"/>
            </a:endParaRPr>
          </a:p>
          <a:p>
            <a:pPr marL="800100" lvl="1" indent="-342900">
              <a:buFont typeface="Wingdings" charset="2"/>
              <a:buChar char="u"/>
            </a:pPr>
            <a:r>
              <a:rPr kumimoji="1" lang="en-US" altLang="en-US" sz="2000" dirty="0" smtClean="0">
                <a:latin typeface="微软雅黑"/>
                <a:ea typeface="微软雅黑"/>
                <a:cs typeface="微软雅黑"/>
              </a:rPr>
              <a:t>部署时间成本：分钟级</a:t>
            </a:r>
          </a:p>
          <a:p>
            <a:pPr marL="800100" lvl="1" indent="-342900">
              <a:buFont typeface="Wingdings" charset="2"/>
              <a:buChar char="u"/>
            </a:pPr>
            <a:r>
              <a:rPr kumimoji="1" lang="en-US" altLang="en-US" sz="2000" dirty="0" smtClean="0">
                <a:latin typeface="微软雅黑"/>
                <a:ea typeface="微软雅黑"/>
                <a:cs typeface="微软雅黑"/>
              </a:rPr>
              <a:t>快速</a:t>
            </a:r>
            <a:r>
              <a:rPr kumimoji="1" lang="zh-CN" altLang="en-US" sz="2000" dirty="0" smtClean="0">
                <a:latin typeface="微软雅黑"/>
                <a:ea typeface="微软雅黑"/>
                <a:cs typeface="微软雅黑"/>
              </a:rPr>
              <a:t>流量转移</a:t>
            </a:r>
            <a:endParaRPr kumimoji="1" lang="en-US" altLang="zh-CN" sz="2000" dirty="0" smtClean="0">
              <a:latin typeface="微软雅黑"/>
              <a:ea typeface="微软雅黑"/>
              <a:cs typeface="微软雅黑"/>
            </a:endParaRPr>
          </a:p>
          <a:p>
            <a:pPr marL="800100" lvl="1" indent="-342900">
              <a:buFont typeface="Wingdings" charset="2"/>
              <a:buChar char="u"/>
            </a:pPr>
            <a:endParaRPr kumimoji="1" lang="en-US" altLang="zh-CN" sz="2000" dirty="0">
              <a:latin typeface="微软雅黑"/>
              <a:ea typeface="微软雅黑"/>
              <a:cs typeface="微软雅黑"/>
            </a:endParaRPr>
          </a:p>
          <a:p>
            <a:pPr marL="285750" lvl="1" indent="-285750">
              <a:buFont typeface="Wingdings" charset="2"/>
              <a:buChar char="l"/>
            </a:pPr>
            <a:r>
              <a:rPr kumimoji="1" lang="zh-CN" altLang="en-US" sz="2400" dirty="0" smtClean="0">
                <a:latin typeface="微软雅黑"/>
                <a:ea typeface="微软雅黑"/>
                <a:cs typeface="微软雅黑"/>
              </a:rPr>
              <a:t>部署明细：</a:t>
            </a:r>
            <a:r>
              <a:rPr kumimoji="1" lang="en-US" altLang="zh-CN" sz="2400" dirty="0" smtClean="0">
                <a:latin typeface="微软雅黑"/>
                <a:ea typeface="微软雅黑"/>
                <a:cs typeface="微软雅黑"/>
              </a:rPr>
              <a:t>5</a:t>
            </a:r>
            <a:r>
              <a:rPr kumimoji="1" lang="zh-CN" altLang="en-US" sz="2400" dirty="0" smtClean="0">
                <a:latin typeface="微软雅黑"/>
                <a:ea typeface="微软雅黑"/>
                <a:cs typeface="微软雅黑"/>
              </a:rPr>
              <a:t>分钟</a:t>
            </a:r>
            <a:endParaRPr kumimoji="1" lang="en-US" altLang="zh-CN" sz="2400" dirty="0" smtClean="0">
              <a:latin typeface="微软雅黑"/>
              <a:ea typeface="微软雅黑"/>
              <a:cs typeface="微软雅黑"/>
            </a:endParaRPr>
          </a:p>
          <a:p>
            <a:pPr marL="800100" lvl="2" indent="-342900">
              <a:buFont typeface="Wingdings" charset="2"/>
              <a:buChar char="u"/>
            </a:pPr>
            <a:r>
              <a:rPr kumimoji="1" lang="zh-CN" altLang="en-US" sz="2000" dirty="0" smtClean="0">
                <a:latin typeface="微软雅黑"/>
                <a:ea typeface="微软雅黑"/>
                <a:cs typeface="微软雅黑"/>
              </a:rPr>
              <a:t>设备录入及迁移</a:t>
            </a:r>
            <a:endParaRPr kumimoji="1" lang="en-US" altLang="zh-CN" sz="2000" dirty="0" smtClean="0">
              <a:latin typeface="微软雅黑"/>
              <a:ea typeface="微软雅黑"/>
              <a:cs typeface="微软雅黑"/>
            </a:endParaRPr>
          </a:p>
          <a:p>
            <a:pPr marL="800100" lvl="2" indent="-342900">
              <a:buFont typeface="Wingdings" charset="2"/>
              <a:buChar char="u"/>
            </a:pPr>
            <a:r>
              <a:rPr kumimoji="1" lang="zh-CN" altLang="en-US" sz="2000" dirty="0" smtClean="0">
                <a:latin typeface="微软雅黑"/>
                <a:ea typeface="微软雅黑"/>
                <a:cs typeface="微软雅黑"/>
              </a:rPr>
              <a:t>前端镜像发布</a:t>
            </a:r>
            <a:endParaRPr kumimoji="1" lang="en-US" altLang="zh-CN" sz="2000" dirty="0" smtClean="0">
              <a:latin typeface="微软雅黑"/>
              <a:ea typeface="微软雅黑"/>
              <a:cs typeface="微软雅黑"/>
            </a:endParaRPr>
          </a:p>
          <a:p>
            <a:pPr marL="800100" lvl="2" indent="-342900">
              <a:buFont typeface="Wingdings" charset="2"/>
              <a:buChar char="u"/>
            </a:pPr>
            <a:r>
              <a:rPr kumimoji="1" lang="en-US" altLang="zh-CN" sz="2000" dirty="0" err="1" smtClean="0">
                <a:latin typeface="微软雅黑"/>
                <a:ea typeface="微软雅黑"/>
                <a:cs typeface="微软雅黑"/>
              </a:rPr>
              <a:t>Nginx</a:t>
            </a:r>
            <a:r>
              <a:rPr kumimoji="1" lang="zh-CN" altLang="en-US" sz="2000" dirty="0" smtClean="0">
                <a:latin typeface="微软雅黑"/>
                <a:ea typeface="微软雅黑"/>
                <a:cs typeface="微软雅黑"/>
              </a:rPr>
              <a:t>变更</a:t>
            </a:r>
            <a:endParaRPr kumimoji="1" lang="en-US" altLang="zh-CN" sz="2000" dirty="0" smtClean="0">
              <a:latin typeface="微软雅黑"/>
              <a:ea typeface="微软雅黑"/>
              <a:cs typeface="微软雅黑"/>
            </a:endParaRPr>
          </a:p>
          <a:p>
            <a:pPr marL="457200" lvl="2"/>
            <a:endParaRPr kumimoji="1" lang="en-US" altLang="zh-CN" sz="2000" dirty="0">
              <a:latin typeface="微软雅黑"/>
              <a:ea typeface="微软雅黑"/>
              <a:cs typeface="微软雅黑"/>
            </a:endParaRPr>
          </a:p>
        </p:txBody>
      </p:sp>
      <p:sp>
        <p:nvSpPr>
          <p:cNvPr id="59" name="圆角矩形 58"/>
          <p:cNvSpPr/>
          <p:nvPr/>
        </p:nvSpPr>
        <p:spPr>
          <a:xfrm>
            <a:off x="4080025" y="3327977"/>
            <a:ext cx="866712" cy="395915"/>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新设备</a:t>
            </a:r>
            <a:endParaRPr kumimoji="1" lang="zh-CN" altLang="en-US" sz="1400" dirty="0">
              <a:solidFill>
                <a:schemeClr val="tx1"/>
              </a:solidFill>
              <a:latin typeface="微软雅黑"/>
              <a:ea typeface="微软雅黑"/>
              <a:cs typeface="微软雅黑"/>
            </a:endParaRPr>
          </a:p>
        </p:txBody>
      </p:sp>
      <p:sp>
        <p:nvSpPr>
          <p:cNvPr id="60" name="圆角矩形 59"/>
          <p:cNvSpPr/>
          <p:nvPr/>
        </p:nvSpPr>
        <p:spPr>
          <a:xfrm>
            <a:off x="4080025" y="3986568"/>
            <a:ext cx="1053212" cy="395915"/>
          </a:xfrm>
          <a:prstGeom prst="roundRect">
            <a:avLst>
              <a:gd name="adj" fmla="val 25759"/>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迁移设备</a:t>
            </a:r>
            <a:endParaRPr kumimoji="1" lang="zh-CN" altLang="en-US" sz="1400" dirty="0">
              <a:solidFill>
                <a:schemeClr val="tx1"/>
              </a:solidFill>
              <a:latin typeface="微软雅黑"/>
              <a:ea typeface="微软雅黑"/>
              <a:cs typeface="微软雅黑"/>
            </a:endParaRPr>
          </a:p>
        </p:txBody>
      </p:sp>
      <p:sp>
        <p:nvSpPr>
          <p:cNvPr id="61" name="圆角矩形 60"/>
          <p:cNvSpPr/>
          <p:nvPr/>
        </p:nvSpPr>
        <p:spPr>
          <a:xfrm>
            <a:off x="5839869" y="3327977"/>
            <a:ext cx="696550" cy="395915"/>
          </a:xfrm>
          <a:prstGeom prst="roundRect">
            <a:avLst>
              <a:gd name="adj" fmla="val 25759"/>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CM</a:t>
            </a:r>
            <a:r>
              <a:rPr kumimoji="1" lang="zh-CN" altLang="en-US" sz="1400" dirty="0" smtClean="0">
                <a:solidFill>
                  <a:schemeClr val="tx1"/>
                </a:solidFill>
                <a:latin typeface="微软雅黑"/>
                <a:ea typeface="微软雅黑"/>
                <a:cs typeface="微软雅黑"/>
              </a:rPr>
              <a:t>系统</a:t>
            </a:r>
            <a:endParaRPr kumimoji="1" lang="zh-CN" altLang="en-US" sz="1400" dirty="0">
              <a:solidFill>
                <a:schemeClr val="tx1"/>
              </a:solidFill>
              <a:latin typeface="微软雅黑"/>
              <a:ea typeface="微软雅黑"/>
              <a:cs typeface="微软雅黑"/>
            </a:endParaRPr>
          </a:p>
        </p:txBody>
      </p:sp>
      <p:sp>
        <p:nvSpPr>
          <p:cNvPr id="62" name="圆角矩形 61"/>
          <p:cNvSpPr/>
          <p:nvPr/>
        </p:nvSpPr>
        <p:spPr>
          <a:xfrm>
            <a:off x="7324404" y="3327977"/>
            <a:ext cx="1307907" cy="39591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Jpool</a:t>
            </a:r>
            <a:r>
              <a:rPr kumimoji="1" lang="zh-CN" altLang="en-US" sz="1400" dirty="0" smtClean="0">
                <a:solidFill>
                  <a:schemeClr val="tx1"/>
                </a:solidFill>
                <a:latin typeface="微软雅黑"/>
                <a:ea typeface="微软雅黑"/>
                <a:cs typeface="微软雅黑"/>
              </a:rPr>
              <a:t>资源池</a:t>
            </a:r>
            <a:endParaRPr kumimoji="1" lang="zh-CN" altLang="en-US" sz="1400" dirty="0">
              <a:solidFill>
                <a:schemeClr val="tx1"/>
              </a:solidFill>
              <a:latin typeface="微软雅黑"/>
              <a:ea typeface="微软雅黑"/>
              <a:cs typeface="微软雅黑"/>
            </a:endParaRPr>
          </a:p>
        </p:txBody>
      </p:sp>
      <p:sp>
        <p:nvSpPr>
          <p:cNvPr id="4" name="文本框 3"/>
          <p:cNvSpPr txBox="1"/>
          <p:nvPr/>
        </p:nvSpPr>
        <p:spPr>
          <a:xfrm>
            <a:off x="6764908" y="2706710"/>
            <a:ext cx="1118993" cy="27699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kumimoji="1" lang="zh-CN" altLang="en-US" sz="1200" dirty="0" smtClean="0">
                <a:latin typeface="微软雅黑"/>
                <a:ea typeface="微软雅黑"/>
                <a:cs typeface="微软雅黑"/>
              </a:rPr>
              <a:t>简易服务发现</a:t>
            </a:r>
          </a:p>
        </p:txBody>
      </p:sp>
      <p:sp>
        <p:nvSpPr>
          <p:cNvPr id="68" name="圆角矩形 67"/>
          <p:cNvSpPr/>
          <p:nvPr/>
        </p:nvSpPr>
        <p:spPr>
          <a:xfrm>
            <a:off x="6304525" y="4270745"/>
            <a:ext cx="1137745" cy="395915"/>
          </a:xfrm>
          <a:prstGeom prst="roundRect">
            <a:avLst>
              <a:gd name="adj" fmla="val 257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zh-CN" altLang="zh-CN" sz="1400" dirty="0" smtClean="0">
                <a:solidFill>
                  <a:schemeClr val="tx1"/>
                </a:solidFill>
                <a:latin typeface="微软雅黑"/>
                <a:ea typeface="微软雅黑"/>
                <a:cs typeface="微软雅黑"/>
              </a:rPr>
              <a:t>u</a:t>
            </a:r>
            <a:r>
              <a:rPr kumimoji="1" lang="en-US" altLang="zh-CN" sz="1400" dirty="0" err="1" smtClean="0">
                <a:solidFill>
                  <a:schemeClr val="tx1"/>
                </a:solidFill>
                <a:latin typeface="微软雅黑"/>
                <a:ea typeface="微软雅黑"/>
                <a:cs typeface="微软雅黑"/>
              </a:rPr>
              <a:t>pstream</a:t>
            </a:r>
            <a:endParaRPr kumimoji="1" lang="en-US" altLang="zh-CN" sz="1400" dirty="0" smtClean="0">
              <a:solidFill>
                <a:schemeClr val="tx1"/>
              </a:solidFill>
              <a:latin typeface="微软雅黑"/>
              <a:ea typeface="微软雅黑"/>
              <a:cs typeface="微软雅黑"/>
            </a:endParaRPr>
          </a:p>
          <a:p>
            <a:pPr algn="ctr"/>
            <a:r>
              <a:rPr kumimoji="1" lang="zh-CN" altLang="en-US" sz="1400" dirty="0" smtClean="0">
                <a:solidFill>
                  <a:schemeClr val="tx1"/>
                </a:solidFill>
                <a:latin typeface="微软雅黑"/>
                <a:ea typeface="微软雅黑"/>
                <a:cs typeface="微软雅黑"/>
              </a:rPr>
              <a:t>生成</a:t>
            </a:r>
            <a:r>
              <a:rPr kumimoji="1" lang="en-US" altLang="zh-CN" sz="1400" dirty="0" smtClean="0">
                <a:solidFill>
                  <a:schemeClr val="tx1"/>
                </a:solidFill>
                <a:latin typeface="微软雅黑"/>
                <a:ea typeface="微软雅黑"/>
                <a:cs typeface="微软雅黑"/>
              </a:rPr>
              <a:t>&amp;</a:t>
            </a:r>
            <a:r>
              <a:rPr kumimoji="1" lang="zh-CN" altLang="en-US" sz="1400" dirty="0" smtClean="0">
                <a:solidFill>
                  <a:schemeClr val="tx1"/>
                </a:solidFill>
                <a:latin typeface="微软雅黑"/>
                <a:ea typeface="微软雅黑"/>
                <a:cs typeface="微软雅黑"/>
              </a:rPr>
              <a:t>提交</a:t>
            </a:r>
            <a:endParaRPr kumimoji="1" lang="zh-CN" altLang="en-US" sz="1400" dirty="0">
              <a:solidFill>
                <a:schemeClr val="tx1"/>
              </a:solidFill>
              <a:latin typeface="微软雅黑"/>
              <a:ea typeface="微软雅黑"/>
              <a:cs typeface="微软雅黑"/>
            </a:endParaRPr>
          </a:p>
        </p:txBody>
      </p:sp>
      <p:sp>
        <p:nvSpPr>
          <p:cNvPr id="71" name="圆角矩形 70"/>
          <p:cNvSpPr/>
          <p:nvPr/>
        </p:nvSpPr>
        <p:spPr>
          <a:xfrm>
            <a:off x="7324404" y="5399061"/>
            <a:ext cx="1256047" cy="395915"/>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dispatch</a:t>
            </a:r>
            <a:endParaRPr kumimoji="1" lang="zh-CN" altLang="en-US" sz="1400" dirty="0">
              <a:solidFill>
                <a:schemeClr val="tx1"/>
              </a:solidFill>
              <a:latin typeface="微软雅黑"/>
              <a:ea typeface="微软雅黑"/>
              <a:cs typeface="微软雅黑"/>
            </a:endParaRPr>
          </a:p>
        </p:txBody>
      </p:sp>
      <p:cxnSp>
        <p:nvCxnSpPr>
          <p:cNvPr id="73" name="直线箭头连接符 72"/>
          <p:cNvCxnSpPr>
            <a:endCxn id="61" idx="1"/>
          </p:cNvCxnSpPr>
          <p:nvPr/>
        </p:nvCxnSpPr>
        <p:spPr>
          <a:xfrm>
            <a:off x="4946737" y="3519899"/>
            <a:ext cx="893132" cy="6036"/>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5" name="直线箭头连接符 74"/>
          <p:cNvCxnSpPr>
            <a:stCxn id="60" idx="3"/>
            <a:endCxn id="61" idx="1"/>
          </p:cNvCxnSpPr>
          <p:nvPr/>
        </p:nvCxnSpPr>
        <p:spPr>
          <a:xfrm flipV="1">
            <a:off x="5133237" y="3525935"/>
            <a:ext cx="706632" cy="658591"/>
          </a:xfrm>
          <a:prstGeom prst="straightConnector1">
            <a:avLst/>
          </a:prstGeom>
          <a:ln w="12700">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76" name="直线箭头连接符 75"/>
          <p:cNvCxnSpPr/>
          <p:nvPr/>
        </p:nvCxnSpPr>
        <p:spPr>
          <a:xfrm flipH="1">
            <a:off x="6536419" y="3004680"/>
            <a:ext cx="556973" cy="323297"/>
          </a:xfrm>
          <a:prstGeom prst="straightConnector1">
            <a:avLst/>
          </a:prstGeom>
          <a:ln w="12700">
            <a:solidFill>
              <a:srgbClr val="660066"/>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77" name="直线箭头连接符 76"/>
          <p:cNvCxnSpPr>
            <a:endCxn id="62" idx="1"/>
          </p:cNvCxnSpPr>
          <p:nvPr/>
        </p:nvCxnSpPr>
        <p:spPr>
          <a:xfrm flipV="1">
            <a:off x="6536419" y="3525935"/>
            <a:ext cx="787985" cy="365"/>
          </a:xfrm>
          <a:prstGeom prst="straightConnector1">
            <a:avLst/>
          </a:prstGeom>
          <a:ln w="12700">
            <a:solidFill>
              <a:srgbClr val="008000"/>
            </a:solidFill>
            <a:tailEnd type="arrow"/>
          </a:ln>
        </p:spPr>
        <p:style>
          <a:lnRef idx="2">
            <a:schemeClr val="accent1"/>
          </a:lnRef>
          <a:fillRef idx="0">
            <a:schemeClr val="accent1"/>
          </a:fillRef>
          <a:effectRef idx="1">
            <a:schemeClr val="accent1"/>
          </a:effectRef>
          <a:fontRef idx="minor">
            <a:schemeClr val="tx1"/>
          </a:fontRef>
        </p:style>
      </p:cxnSp>
      <p:cxnSp>
        <p:nvCxnSpPr>
          <p:cNvPr id="78" name="直线箭头连接符 77"/>
          <p:cNvCxnSpPr>
            <a:stCxn id="61" idx="2"/>
            <a:endCxn id="68" idx="0"/>
          </p:cNvCxnSpPr>
          <p:nvPr/>
        </p:nvCxnSpPr>
        <p:spPr>
          <a:xfrm>
            <a:off x="6188144" y="3723892"/>
            <a:ext cx="685254" cy="546853"/>
          </a:xfrm>
          <a:prstGeom prst="straightConnector1">
            <a:avLst/>
          </a:prstGeom>
          <a:ln w="12700">
            <a:solidFill>
              <a:srgbClr val="660066"/>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0" name="直线箭头连接符 79"/>
          <p:cNvCxnSpPr>
            <a:endCxn id="68" idx="0"/>
          </p:cNvCxnSpPr>
          <p:nvPr/>
        </p:nvCxnSpPr>
        <p:spPr>
          <a:xfrm flipH="1">
            <a:off x="6873398" y="3727102"/>
            <a:ext cx="1029475" cy="543643"/>
          </a:xfrm>
          <a:prstGeom prst="straightConnector1">
            <a:avLst/>
          </a:prstGeom>
          <a:ln w="12700">
            <a:solidFill>
              <a:srgbClr val="660066"/>
            </a:solidFill>
            <a:prstDash val="dot"/>
            <a:tailEnd type="arrow"/>
          </a:ln>
        </p:spPr>
        <p:style>
          <a:lnRef idx="2">
            <a:schemeClr val="accent1"/>
          </a:lnRef>
          <a:fillRef idx="0">
            <a:schemeClr val="accent1"/>
          </a:fillRef>
          <a:effectRef idx="1">
            <a:schemeClr val="accent1"/>
          </a:effectRef>
          <a:fontRef idx="minor">
            <a:schemeClr val="tx1"/>
          </a:fontRef>
        </p:style>
      </p:cxnSp>
      <p:cxnSp>
        <p:nvCxnSpPr>
          <p:cNvPr id="82" name="直线箭头连接符 81"/>
          <p:cNvCxnSpPr/>
          <p:nvPr/>
        </p:nvCxnSpPr>
        <p:spPr>
          <a:xfrm>
            <a:off x="6873398" y="4666660"/>
            <a:ext cx="1010503" cy="732401"/>
          </a:xfrm>
          <a:prstGeom prst="straightConnector1">
            <a:avLst/>
          </a:prstGeom>
          <a:ln w="127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84" name="直线箭头连接符 83"/>
          <p:cNvCxnSpPr/>
          <p:nvPr/>
        </p:nvCxnSpPr>
        <p:spPr>
          <a:xfrm>
            <a:off x="7918220" y="3757193"/>
            <a:ext cx="18972" cy="1671959"/>
          </a:xfrm>
          <a:prstGeom prst="straightConnector1">
            <a:avLst/>
          </a:prstGeom>
          <a:ln w="12700">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1" name="文本框 90"/>
          <p:cNvSpPr txBox="1"/>
          <p:nvPr/>
        </p:nvSpPr>
        <p:spPr>
          <a:xfrm>
            <a:off x="5023825" y="3250066"/>
            <a:ext cx="639869"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新扩容</a:t>
            </a:r>
          </a:p>
        </p:txBody>
      </p:sp>
      <p:sp>
        <p:nvSpPr>
          <p:cNvPr id="94" name="文本框 93"/>
          <p:cNvSpPr txBox="1"/>
          <p:nvPr/>
        </p:nvSpPr>
        <p:spPr>
          <a:xfrm rot="19037364">
            <a:off x="5011187" y="3685231"/>
            <a:ext cx="725035"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快速扩容</a:t>
            </a:r>
          </a:p>
        </p:txBody>
      </p:sp>
      <p:sp>
        <p:nvSpPr>
          <p:cNvPr id="95" name="文本框 94"/>
          <p:cNvSpPr txBox="1"/>
          <p:nvPr/>
        </p:nvSpPr>
        <p:spPr>
          <a:xfrm>
            <a:off x="6553463" y="3287322"/>
            <a:ext cx="770941" cy="246221"/>
          </a:xfrm>
          <a:prstGeom prst="rect">
            <a:avLst/>
          </a:prstGeom>
          <a:noFill/>
        </p:spPr>
        <p:txBody>
          <a:bodyPr wrap="square" rtlCol="0">
            <a:spAutoFit/>
          </a:bodyPr>
          <a:lstStyle/>
          <a:p>
            <a:r>
              <a:rPr kumimoji="1" lang="zh-CN" altLang="en-US" sz="1000" dirty="0" smtClean="0">
                <a:solidFill>
                  <a:srgbClr val="008000"/>
                </a:solidFill>
                <a:latin typeface="微软雅黑"/>
                <a:ea typeface="微软雅黑"/>
                <a:cs typeface="微软雅黑"/>
              </a:rPr>
              <a:t>服务同步</a:t>
            </a:r>
          </a:p>
        </p:txBody>
      </p:sp>
      <p:sp>
        <p:nvSpPr>
          <p:cNvPr id="96" name="文本框 95"/>
          <p:cNvSpPr txBox="1"/>
          <p:nvPr/>
        </p:nvSpPr>
        <p:spPr>
          <a:xfrm>
            <a:off x="6577709" y="3533543"/>
            <a:ext cx="639869" cy="246221"/>
          </a:xfrm>
          <a:prstGeom prst="rect">
            <a:avLst/>
          </a:prstGeom>
          <a:noFill/>
        </p:spPr>
        <p:txBody>
          <a:bodyPr wrap="square" rtlCol="0">
            <a:spAutoFit/>
          </a:bodyPr>
          <a:lstStyle/>
          <a:p>
            <a:r>
              <a:rPr kumimoji="1" lang="en-US" altLang="zh-CN" sz="1000" dirty="0" err="1">
                <a:solidFill>
                  <a:srgbClr val="008000"/>
                </a:solidFill>
                <a:latin typeface="微软雅黑"/>
                <a:ea typeface="微软雅黑"/>
                <a:cs typeface="微软雅黑"/>
              </a:rPr>
              <a:t>i</a:t>
            </a:r>
            <a:r>
              <a:rPr kumimoji="1" lang="en-US" altLang="zh-CN" sz="1000" dirty="0" err="1" smtClean="0">
                <a:solidFill>
                  <a:srgbClr val="008000"/>
                </a:solidFill>
                <a:latin typeface="微软雅黑"/>
                <a:ea typeface="微软雅黑"/>
                <a:cs typeface="微软雅黑"/>
              </a:rPr>
              <a:t>p</a:t>
            </a:r>
            <a:r>
              <a:rPr kumimoji="1" lang="zh-CN" altLang="zh-CN" sz="1000" dirty="0" smtClean="0">
                <a:solidFill>
                  <a:srgbClr val="008000"/>
                </a:solidFill>
                <a:latin typeface="微软雅黑"/>
                <a:ea typeface="微软雅黑"/>
                <a:cs typeface="微软雅黑"/>
              </a:rPr>
              <a:t>:</a:t>
            </a:r>
            <a:r>
              <a:rPr kumimoji="1" lang="en-US" altLang="zh-CN" sz="1000" dirty="0" smtClean="0">
                <a:solidFill>
                  <a:srgbClr val="008000"/>
                </a:solidFill>
                <a:latin typeface="微软雅黑"/>
                <a:ea typeface="微软雅黑"/>
                <a:cs typeface="微软雅黑"/>
              </a:rPr>
              <a:t>port</a:t>
            </a:r>
            <a:endParaRPr kumimoji="1" lang="zh-CN" altLang="en-US" sz="1000" dirty="0" smtClean="0">
              <a:solidFill>
                <a:srgbClr val="008000"/>
              </a:solidFill>
              <a:latin typeface="微软雅黑"/>
              <a:ea typeface="微软雅黑"/>
              <a:cs typeface="微软雅黑"/>
            </a:endParaRPr>
          </a:p>
        </p:txBody>
      </p:sp>
      <p:sp>
        <p:nvSpPr>
          <p:cNvPr id="97" name="文本框 96"/>
          <p:cNvSpPr txBox="1"/>
          <p:nvPr/>
        </p:nvSpPr>
        <p:spPr>
          <a:xfrm rot="2279419">
            <a:off x="6432440" y="3823514"/>
            <a:ext cx="408452" cy="246221"/>
          </a:xfrm>
          <a:prstGeom prst="rect">
            <a:avLst/>
          </a:prstGeom>
          <a:noFill/>
        </p:spPr>
        <p:txBody>
          <a:bodyPr wrap="square" rtlCol="0">
            <a:spAutoFit/>
          </a:bodyPr>
          <a:lstStyle/>
          <a:p>
            <a:r>
              <a:rPr kumimoji="1" lang="en-US" altLang="zh-CN" sz="1000" dirty="0" smtClean="0">
                <a:solidFill>
                  <a:srgbClr val="660066"/>
                </a:solidFill>
                <a:latin typeface="微软雅黑"/>
                <a:ea typeface="微软雅黑"/>
                <a:cs typeface="微软雅黑"/>
              </a:rPr>
              <a:t>API</a:t>
            </a:r>
            <a:endParaRPr kumimoji="1" lang="zh-CN" altLang="en-US" sz="1000" dirty="0" smtClean="0">
              <a:solidFill>
                <a:srgbClr val="660066"/>
              </a:solidFill>
              <a:latin typeface="微软雅黑"/>
              <a:ea typeface="微软雅黑"/>
              <a:cs typeface="微软雅黑"/>
            </a:endParaRPr>
          </a:p>
        </p:txBody>
      </p:sp>
      <p:sp>
        <p:nvSpPr>
          <p:cNvPr id="98" name="文本框 97"/>
          <p:cNvSpPr txBox="1"/>
          <p:nvPr/>
        </p:nvSpPr>
        <p:spPr>
          <a:xfrm rot="19913699">
            <a:off x="7050517" y="3838885"/>
            <a:ext cx="408452" cy="246221"/>
          </a:xfrm>
          <a:prstGeom prst="rect">
            <a:avLst/>
          </a:prstGeom>
          <a:noFill/>
        </p:spPr>
        <p:txBody>
          <a:bodyPr wrap="square" rtlCol="0">
            <a:spAutoFit/>
          </a:bodyPr>
          <a:lstStyle/>
          <a:p>
            <a:r>
              <a:rPr kumimoji="1" lang="en-US" altLang="zh-CN" sz="1000" dirty="0" smtClean="0">
                <a:solidFill>
                  <a:srgbClr val="660066"/>
                </a:solidFill>
                <a:latin typeface="微软雅黑"/>
                <a:ea typeface="微软雅黑"/>
                <a:cs typeface="微软雅黑"/>
              </a:rPr>
              <a:t>API</a:t>
            </a:r>
            <a:endParaRPr kumimoji="1" lang="zh-CN" altLang="en-US" sz="1000" dirty="0" smtClean="0">
              <a:solidFill>
                <a:srgbClr val="660066"/>
              </a:solidFill>
              <a:latin typeface="微软雅黑"/>
              <a:ea typeface="微软雅黑"/>
              <a:cs typeface="微软雅黑"/>
            </a:endParaRPr>
          </a:p>
        </p:txBody>
      </p:sp>
      <p:sp>
        <p:nvSpPr>
          <p:cNvPr id="99" name="文本框 98"/>
          <p:cNvSpPr txBox="1"/>
          <p:nvPr/>
        </p:nvSpPr>
        <p:spPr>
          <a:xfrm rot="2232186">
            <a:off x="7094342" y="4882581"/>
            <a:ext cx="797082" cy="246221"/>
          </a:xfrm>
          <a:prstGeom prst="rect">
            <a:avLst/>
          </a:prstGeom>
          <a:noFill/>
        </p:spPr>
        <p:txBody>
          <a:bodyPr wrap="square" rtlCol="0">
            <a:spAutoFit/>
          </a:bodyPr>
          <a:lstStyle/>
          <a:p>
            <a:r>
              <a:rPr kumimoji="1" lang="en-US" altLang="zh-CN" sz="1000" dirty="0" err="1" smtClean="0">
                <a:solidFill>
                  <a:schemeClr val="accent6">
                    <a:lumMod val="50000"/>
                  </a:schemeClr>
                </a:solidFill>
                <a:latin typeface="微软雅黑"/>
                <a:ea typeface="微软雅黑"/>
                <a:cs typeface="微软雅黑"/>
              </a:rPr>
              <a:t>Nginx</a:t>
            </a:r>
            <a:r>
              <a:rPr kumimoji="1" lang="zh-CN" altLang="en-US" sz="1000" dirty="0" smtClean="0">
                <a:solidFill>
                  <a:schemeClr val="accent6">
                    <a:lumMod val="50000"/>
                  </a:schemeClr>
                </a:solidFill>
                <a:latin typeface="微软雅黑"/>
                <a:ea typeface="微软雅黑"/>
                <a:cs typeface="微软雅黑"/>
              </a:rPr>
              <a:t>变更</a:t>
            </a:r>
          </a:p>
        </p:txBody>
      </p:sp>
      <p:sp>
        <p:nvSpPr>
          <p:cNvPr id="100" name="文本框 99"/>
          <p:cNvSpPr txBox="1"/>
          <p:nvPr/>
        </p:nvSpPr>
        <p:spPr>
          <a:xfrm rot="5400000">
            <a:off x="7648026" y="4546177"/>
            <a:ext cx="797082" cy="246221"/>
          </a:xfrm>
          <a:prstGeom prst="rect">
            <a:avLst/>
          </a:prstGeom>
          <a:noFill/>
        </p:spPr>
        <p:txBody>
          <a:bodyPr wrap="square" rtlCol="0">
            <a:spAutoFit/>
          </a:bodyPr>
          <a:lstStyle/>
          <a:p>
            <a:r>
              <a:rPr kumimoji="1" lang="zh-CN" altLang="en-US" sz="1000" dirty="0" smtClean="0">
                <a:solidFill>
                  <a:srgbClr val="984807"/>
                </a:solidFill>
                <a:latin typeface="微软雅黑"/>
                <a:ea typeface="微软雅黑"/>
                <a:cs typeface="微软雅黑"/>
              </a:rPr>
              <a:t>镜像发布</a:t>
            </a:r>
          </a:p>
        </p:txBody>
      </p:sp>
    </p:spTree>
    <p:extLst>
      <p:ext uri="{BB962C8B-B14F-4D97-AF65-F5344CB8AC3E}">
        <p14:creationId xmlns:p14="http://schemas.microsoft.com/office/powerpoint/2010/main" val="3606220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圆角矩形 84"/>
          <p:cNvSpPr/>
          <p:nvPr/>
        </p:nvSpPr>
        <p:spPr>
          <a:xfrm>
            <a:off x="154996" y="4256054"/>
            <a:ext cx="2096735" cy="915280"/>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81" name="圆角矩形 80"/>
          <p:cNvSpPr/>
          <p:nvPr/>
        </p:nvSpPr>
        <p:spPr>
          <a:xfrm>
            <a:off x="169914" y="2791041"/>
            <a:ext cx="2096735" cy="915280"/>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55" name="圆角矩形 54"/>
          <p:cNvSpPr/>
          <p:nvPr/>
        </p:nvSpPr>
        <p:spPr>
          <a:xfrm>
            <a:off x="5506295" y="2092493"/>
            <a:ext cx="2120318" cy="949196"/>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54" name="圆角矩形 53"/>
          <p:cNvSpPr/>
          <p:nvPr/>
        </p:nvSpPr>
        <p:spPr>
          <a:xfrm>
            <a:off x="5506295" y="3185110"/>
            <a:ext cx="2120318" cy="566126"/>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53" name="圆角矩形 52"/>
          <p:cNvSpPr/>
          <p:nvPr/>
        </p:nvSpPr>
        <p:spPr>
          <a:xfrm>
            <a:off x="5506295" y="3932117"/>
            <a:ext cx="2120318" cy="566126"/>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52" name="圆角矩形 51"/>
          <p:cNvSpPr/>
          <p:nvPr/>
        </p:nvSpPr>
        <p:spPr>
          <a:xfrm>
            <a:off x="5506295" y="4689268"/>
            <a:ext cx="2120318" cy="1410120"/>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37" name="圆角矩形 36"/>
          <p:cNvSpPr/>
          <p:nvPr/>
        </p:nvSpPr>
        <p:spPr>
          <a:xfrm>
            <a:off x="2650728" y="2908783"/>
            <a:ext cx="2503714" cy="1859866"/>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a:latin typeface="微软雅黑" charset="0"/>
                <a:ea typeface="微软雅黑" charset="0"/>
                <a:cs typeface="微软雅黑" charset="0"/>
              </a:rPr>
              <a:t>4</a:t>
            </a:r>
            <a:r>
              <a:rPr lang="en-US" altLang="zh-CN" sz="4400" dirty="0" smtClean="0">
                <a:latin typeface="微软雅黑" charset="0"/>
                <a:ea typeface="微软雅黑" charset="0"/>
                <a:cs typeface="微软雅黑" charset="0"/>
              </a:rPr>
              <a:t>.JPool2</a:t>
            </a:r>
            <a:r>
              <a:rPr lang="en-US" altLang="zh-CN" sz="4400" dirty="0" smtClean="0">
                <a:latin typeface="微软雅黑" charset="0"/>
                <a:ea typeface="微软雅黑" charset="0"/>
                <a:cs typeface="微软雅黑" charset="0"/>
              </a:rPr>
              <a:t>-P</a:t>
            </a:r>
            <a:r>
              <a:rPr lang="en-US" altLang="zh-CN" sz="4400" dirty="0" smtClean="0">
                <a:latin typeface="微软雅黑" charset="0"/>
                <a:ea typeface="微软雅黑" charset="0"/>
                <a:cs typeface="微软雅黑" charset="0"/>
              </a:rPr>
              <a:t>aas</a:t>
            </a:r>
            <a:r>
              <a:rPr lang="zh-CN" altLang="en-US" sz="4400" dirty="0" smtClean="0">
                <a:latin typeface="微软雅黑" charset="0"/>
                <a:ea typeface="微软雅黑" charset="0"/>
                <a:cs typeface="微软雅黑" charset="0"/>
              </a:rPr>
              <a:t>平台</a:t>
            </a:r>
            <a:endParaRPr lang="zh-CN" altLang="en-US" sz="4400" dirty="0">
              <a:latin typeface="微软雅黑" charset="0"/>
              <a:ea typeface="微软雅黑" charset="0"/>
              <a:cs typeface="微软雅黑" charset="0"/>
            </a:endParaRPr>
          </a:p>
        </p:txBody>
      </p:sp>
      <p:cxnSp>
        <p:nvCxnSpPr>
          <p:cNvPr id="76" name="直线箭头连接符 75"/>
          <p:cNvCxnSpPr>
            <a:stCxn id="51" idx="2"/>
            <a:endCxn id="37" idx="0"/>
          </p:cNvCxnSpPr>
          <p:nvPr/>
        </p:nvCxnSpPr>
        <p:spPr>
          <a:xfrm flipH="1">
            <a:off x="3902585" y="2400694"/>
            <a:ext cx="4330" cy="508089"/>
          </a:xfrm>
          <a:prstGeom prst="straightConnector1">
            <a:avLst/>
          </a:prstGeom>
          <a:ln w="1905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94" name="文本框 93"/>
          <p:cNvSpPr txBox="1"/>
          <p:nvPr/>
        </p:nvSpPr>
        <p:spPr>
          <a:xfrm rot="19037364">
            <a:off x="7184750" y="-229060"/>
            <a:ext cx="725035" cy="246221"/>
          </a:xfrm>
          <a:prstGeom prst="rect">
            <a:avLst/>
          </a:prstGeom>
          <a:noFill/>
        </p:spPr>
        <p:txBody>
          <a:bodyPr wrap="square" rtlCol="0">
            <a:spAutoFit/>
          </a:bodyPr>
          <a:lstStyle/>
          <a:p>
            <a:r>
              <a:rPr kumimoji="1" lang="zh-CN" altLang="en-US" sz="1000" dirty="0" smtClean="0">
                <a:solidFill>
                  <a:srgbClr val="0000FF"/>
                </a:solidFill>
                <a:latin typeface="微软雅黑"/>
                <a:ea typeface="微软雅黑"/>
                <a:cs typeface="微软雅黑"/>
              </a:rPr>
              <a:t>快速扩容</a:t>
            </a:r>
          </a:p>
        </p:txBody>
      </p:sp>
      <p:sp>
        <p:nvSpPr>
          <p:cNvPr id="28" name="圆角矩形 27"/>
          <p:cNvSpPr/>
          <p:nvPr/>
        </p:nvSpPr>
        <p:spPr>
          <a:xfrm>
            <a:off x="2782604" y="5373959"/>
            <a:ext cx="2238790" cy="395915"/>
          </a:xfrm>
          <a:prstGeom prst="roundRect">
            <a:avLst>
              <a:gd name="adj" fmla="val 25759"/>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Networking</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tools</a:t>
            </a:r>
            <a:endParaRPr kumimoji="1" lang="zh-CN" altLang="en-US" sz="1400" dirty="0">
              <a:solidFill>
                <a:schemeClr val="tx1"/>
              </a:solidFill>
              <a:latin typeface="微软雅黑"/>
              <a:ea typeface="微软雅黑"/>
              <a:cs typeface="微软雅黑"/>
            </a:endParaRPr>
          </a:p>
        </p:txBody>
      </p:sp>
      <p:sp>
        <p:nvSpPr>
          <p:cNvPr id="29" name="圆角矩形 28"/>
          <p:cNvSpPr/>
          <p:nvPr/>
        </p:nvSpPr>
        <p:spPr>
          <a:xfrm>
            <a:off x="2782604" y="3838716"/>
            <a:ext cx="2238790" cy="395915"/>
          </a:xfrm>
          <a:prstGeom prst="roundRect">
            <a:avLst>
              <a:gd name="adj" fmla="val 25759"/>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RPC</a:t>
            </a:r>
            <a:endParaRPr kumimoji="1" lang="zh-CN" altLang="en-US" sz="1400" dirty="0">
              <a:solidFill>
                <a:schemeClr val="tx1"/>
              </a:solidFill>
              <a:latin typeface="微软雅黑"/>
              <a:ea typeface="微软雅黑"/>
              <a:cs typeface="微软雅黑"/>
            </a:endParaRPr>
          </a:p>
        </p:txBody>
      </p:sp>
      <p:sp>
        <p:nvSpPr>
          <p:cNvPr id="30" name="圆角矩形 29"/>
          <p:cNvSpPr/>
          <p:nvPr/>
        </p:nvSpPr>
        <p:spPr>
          <a:xfrm>
            <a:off x="2782604" y="3442801"/>
            <a:ext cx="858762" cy="395915"/>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APP</a:t>
            </a:r>
            <a:endParaRPr kumimoji="1" lang="zh-CN" altLang="en-US" sz="1400" dirty="0">
              <a:solidFill>
                <a:schemeClr val="tx1"/>
              </a:solidFill>
              <a:latin typeface="微软雅黑"/>
              <a:ea typeface="微软雅黑"/>
              <a:cs typeface="微软雅黑"/>
            </a:endParaRPr>
          </a:p>
        </p:txBody>
      </p:sp>
      <p:sp>
        <p:nvSpPr>
          <p:cNvPr id="31" name="圆角矩形 30"/>
          <p:cNvSpPr/>
          <p:nvPr/>
        </p:nvSpPr>
        <p:spPr>
          <a:xfrm>
            <a:off x="2782604" y="3035997"/>
            <a:ext cx="2238790" cy="395915"/>
          </a:xfrm>
          <a:prstGeom prst="roundRect">
            <a:avLst>
              <a:gd name="adj" fmla="val 25759"/>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sp>
        <p:nvSpPr>
          <p:cNvPr id="32" name="圆角矩形 31"/>
          <p:cNvSpPr/>
          <p:nvPr/>
        </p:nvSpPr>
        <p:spPr>
          <a:xfrm>
            <a:off x="3665557" y="3442801"/>
            <a:ext cx="1355837" cy="395915"/>
          </a:xfrm>
          <a:prstGeom prst="roundRect">
            <a:avLst>
              <a:gd name="adj" fmla="val 2575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MqProcess</a:t>
            </a:r>
            <a:endParaRPr kumimoji="1" lang="zh-CN" altLang="en-US" sz="1400" dirty="0">
              <a:solidFill>
                <a:schemeClr val="tx1"/>
              </a:solidFill>
              <a:latin typeface="微软雅黑"/>
              <a:ea typeface="微软雅黑"/>
              <a:cs typeface="微软雅黑"/>
            </a:endParaRPr>
          </a:p>
        </p:txBody>
      </p:sp>
      <p:sp>
        <p:nvSpPr>
          <p:cNvPr id="33" name="圆角矩形 32"/>
          <p:cNvSpPr/>
          <p:nvPr/>
        </p:nvSpPr>
        <p:spPr>
          <a:xfrm>
            <a:off x="2782604" y="4234631"/>
            <a:ext cx="618028" cy="395915"/>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MC</a:t>
            </a:r>
            <a:endParaRPr kumimoji="1" lang="zh-CN" altLang="en-US" sz="1400" dirty="0">
              <a:solidFill>
                <a:schemeClr val="tx1"/>
              </a:solidFill>
              <a:latin typeface="微软雅黑"/>
              <a:ea typeface="微软雅黑"/>
              <a:cs typeface="微软雅黑"/>
            </a:endParaRPr>
          </a:p>
        </p:txBody>
      </p:sp>
      <p:sp>
        <p:nvSpPr>
          <p:cNvPr id="34" name="圆角矩形 33"/>
          <p:cNvSpPr/>
          <p:nvPr/>
        </p:nvSpPr>
        <p:spPr>
          <a:xfrm>
            <a:off x="3400632" y="4234631"/>
            <a:ext cx="725714" cy="395915"/>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err="1" smtClean="0">
                <a:solidFill>
                  <a:schemeClr val="tx1"/>
                </a:solidFill>
                <a:latin typeface="微软雅黑"/>
                <a:ea typeface="微软雅黑"/>
                <a:cs typeface="微软雅黑"/>
              </a:rPr>
              <a:t>Redis</a:t>
            </a:r>
            <a:endParaRPr kumimoji="1" lang="zh-CN" altLang="en-US" sz="1400" dirty="0">
              <a:solidFill>
                <a:schemeClr val="tx1"/>
              </a:solidFill>
              <a:latin typeface="微软雅黑"/>
              <a:ea typeface="微软雅黑"/>
              <a:cs typeface="微软雅黑"/>
            </a:endParaRPr>
          </a:p>
        </p:txBody>
      </p:sp>
      <p:sp>
        <p:nvSpPr>
          <p:cNvPr id="35" name="圆角矩形 34"/>
          <p:cNvSpPr/>
          <p:nvPr/>
        </p:nvSpPr>
        <p:spPr>
          <a:xfrm>
            <a:off x="4126346" y="4234631"/>
            <a:ext cx="895048" cy="395915"/>
          </a:xfrm>
          <a:prstGeom prst="roundRect">
            <a:avLst>
              <a:gd name="adj" fmla="val 25759"/>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MySQL</a:t>
            </a:r>
            <a:endParaRPr kumimoji="1" lang="zh-CN" altLang="en-US" sz="1400" dirty="0">
              <a:solidFill>
                <a:schemeClr val="tx1"/>
              </a:solidFill>
              <a:latin typeface="微软雅黑"/>
              <a:ea typeface="微软雅黑"/>
              <a:cs typeface="微软雅黑"/>
            </a:endParaRPr>
          </a:p>
        </p:txBody>
      </p:sp>
      <p:sp>
        <p:nvSpPr>
          <p:cNvPr id="38" name="圆角矩形 37"/>
          <p:cNvSpPr/>
          <p:nvPr/>
        </p:nvSpPr>
        <p:spPr>
          <a:xfrm>
            <a:off x="5581512" y="5573283"/>
            <a:ext cx="1919922"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Service(</a:t>
            </a:r>
            <a:r>
              <a:rPr kumimoji="1" lang="en-US" altLang="zh-CN" sz="1400" dirty="0" err="1">
                <a:solidFill>
                  <a:schemeClr val="tx1"/>
                </a:solidFill>
                <a:latin typeface="微软雅黑"/>
                <a:ea typeface="微软雅黑"/>
                <a:cs typeface="微软雅黑"/>
              </a:rPr>
              <a:t>i</a:t>
            </a:r>
            <a:r>
              <a:rPr kumimoji="1" lang="en-US" altLang="zh-CN" sz="1400" dirty="0" err="1" smtClean="0">
                <a:solidFill>
                  <a:schemeClr val="tx1"/>
                </a:solidFill>
                <a:latin typeface="微软雅黑"/>
                <a:ea typeface="微软雅黑"/>
                <a:cs typeface="微软雅黑"/>
              </a:rPr>
              <a:t>p:port</a:t>
            </a:r>
            <a:r>
              <a:rPr kumimoji="1" lang="en-US" altLang="zh-CN" sz="1400" dirty="0" smtClean="0">
                <a:solidFill>
                  <a:schemeClr val="tx1"/>
                </a:solidFill>
                <a:latin typeface="微软雅黑"/>
                <a:ea typeface="微软雅黑"/>
                <a:cs typeface="微软雅黑"/>
              </a:rPr>
              <a:t>)</a:t>
            </a:r>
            <a:endParaRPr kumimoji="1" lang="zh-CN" altLang="en-US" sz="1400" dirty="0">
              <a:solidFill>
                <a:schemeClr val="tx1"/>
              </a:solidFill>
              <a:latin typeface="微软雅黑"/>
              <a:ea typeface="微软雅黑"/>
              <a:cs typeface="微软雅黑"/>
            </a:endParaRPr>
          </a:p>
        </p:txBody>
      </p:sp>
      <p:sp>
        <p:nvSpPr>
          <p:cNvPr id="39" name="圆角矩形 38"/>
          <p:cNvSpPr/>
          <p:nvPr/>
        </p:nvSpPr>
        <p:spPr>
          <a:xfrm>
            <a:off x="5589395" y="4781453"/>
            <a:ext cx="866712"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RPC</a:t>
            </a:r>
            <a:endParaRPr kumimoji="1" lang="zh-CN" altLang="en-US" sz="1400" dirty="0">
              <a:solidFill>
                <a:schemeClr val="tx1"/>
              </a:solidFill>
              <a:latin typeface="微软雅黑"/>
              <a:ea typeface="微软雅黑"/>
              <a:cs typeface="微软雅黑"/>
            </a:endParaRPr>
          </a:p>
        </p:txBody>
      </p:sp>
      <p:sp>
        <p:nvSpPr>
          <p:cNvPr id="40" name="圆角矩形 39"/>
          <p:cNvSpPr/>
          <p:nvPr/>
        </p:nvSpPr>
        <p:spPr>
          <a:xfrm>
            <a:off x="6456105" y="4781453"/>
            <a:ext cx="1045329"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err="1" smtClean="0">
                <a:solidFill>
                  <a:schemeClr val="tx1"/>
                </a:solidFill>
                <a:latin typeface="微软雅黑"/>
                <a:ea typeface="微软雅黑"/>
                <a:cs typeface="微软雅黑"/>
              </a:rPr>
              <a:t>Nginx</a:t>
            </a:r>
            <a:endParaRPr kumimoji="1" lang="zh-CN" altLang="en-US" sz="1400" dirty="0">
              <a:solidFill>
                <a:schemeClr val="tx1"/>
              </a:solidFill>
              <a:latin typeface="微软雅黑"/>
              <a:ea typeface="微软雅黑"/>
              <a:cs typeface="微软雅黑"/>
            </a:endParaRPr>
          </a:p>
        </p:txBody>
      </p:sp>
      <p:sp>
        <p:nvSpPr>
          <p:cNvPr id="41" name="圆角矩形 40"/>
          <p:cNvSpPr/>
          <p:nvPr/>
        </p:nvSpPr>
        <p:spPr>
          <a:xfrm>
            <a:off x="5589395" y="5177368"/>
            <a:ext cx="866712"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err="1" smtClean="0">
                <a:solidFill>
                  <a:schemeClr val="tx1"/>
                </a:solidFill>
                <a:latin typeface="微软雅黑"/>
                <a:ea typeface="微软雅黑"/>
                <a:cs typeface="微软雅黑"/>
              </a:rPr>
              <a:t>Wserf</a:t>
            </a:r>
            <a:endParaRPr kumimoji="1" lang="zh-CN" altLang="en-US" sz="1400" dirty="0">
              <a:solidFill>
                <a:schemeClr val="tx1"/>
              </a:solidFill>
              <a:latin typeface="微软雅黑"/>
              <a:ea typeface="微软雅黑"/>
              <a:cs typeface="微软雅黑"/>
            </a:endParaRPr>
          </a:p>
        </p:txBody>
      </p:sp>
      <p:sp>
        <p:nvSpPr>
          <p:cNvPr id="42" name="圆角矩形 41"/>
          <p:cNvSpPr/>
          <p:nvPr/>
        </p:nvSpPr>
        <p:spPr>
          <a:xfrm>
            <a:off x="6456106" y="5187085"/>
            <a:ext cx="1045328"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Consul</a:t>
            </a:r>
            <a:endParaRPr kumimoji="1" lang="zh-CN" altLang="en-US" sz="1400" dirty="0">
              <a:solidFill>
                <a:schemeClr val="tx1"/>
              </a:solidFill>
              <a:latin typeface="微软雅黑"/>
              <a:ea typeface="微软雅黑"/>
              <a:cs typeface="微软雅黑"/>
            </a:endParaRPr>
          </a:p>
        </p:txBody>
      </p:sp>
      <p:sp>
        <p:nvSpPr>
          <p:cNvPr id="43" name="圆角矩形 42"/>
          <p:cNvSpPr/>
          <p:nvPr/>
        </p:nvSpPr>
        <p:spPr>
          <a:xfrm>
            <a:off x="5589395" y="4014116"/>
            <a:ext cx="1935689"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Dispatch</a:t>
            </a:r>
            <a:endParaRPr kumimoji="1" lang="zh-CN" altLang="en-US" sz="1400" dirty="0">
              <a:solidFill>
                <a:schemeClr val="tx1"/>
              </a:solidFill>
              <a:latin typeface="微软雅黑"/>
              <a:ea typeface="微软雅黑"/>
              <a:cs typeface="微软雅黑"/>
            </a:endParaRPr>
          </a:p>
        </p:txBody>
      </p:sp>
      <p:sp>
        <p:nvSpPr>
          <p:cNvPr id="44" name="圆角矩形 43"/>
          <p:cNvSpPr/>
          <p:nvPr/>
        </p:nvSpPr>
        <p:spPr>
          <a:xfrm>
            <a:off x="5589395" y="3248681"/>
            <a:ext cx="1912040"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err="1" smtClean="0">
                <a:solidFill>
                  <a:schemeClr val="tx1"/>
                </a:solidFill>
                <a:latin typeface="微软雅黑"/>
                <a:ea typeface="微软雅黑"/>
                <a:cs typeface="微软雅黑"/>
              </a:rPr>
              <a:t>JPool</a:t>
            </a:r>
            <a:endParaRPr kumimoji="1" lang="zh-CN" altLang="en-US" sz="1400" dirty="0">
              <a:solidFill>
                <a:schemeClr val="tx1"/>
              </a:solidFill>
              <a:latin typeface="微软雅黑"/>
              <a:ea typeface="微软雅黑"/>
              <a:cs typeface="微软雅黑"/>
            </a:endParaRPr>
          </a:p>
        </p:txBody>
      </p:sp>
      <p:sp>
        <p:nvSpPr>
          <p:cNvPr id="45" name="圆角矩形 44"/>
          <p:cNvSpPr/>
          <p:nvPr/>
        </p:nvSpPr>
        <p:spPr>
          <a:xfrm>
            <a:off x="5589395" y="2171176"/>
            <a:ext cx="1927806"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Graphite</a:t>
            </a:r>
            <a:r>
              <a:rPr kumimoji="1" lang="zh-CN" altLang="en-US" sz="1400" dirty="0" smtClean="0">
                <a:solidFill>
                  <a:schemeClr val="tx1"/>
                </a:solidFill>
                <a:latin typeface="微软雅黑"/>
                <a:ea typeface="微软雅黑"/>
                <a:cs typeface="微软雅黑"/>
              </a:rPr>
              <a:t> </a:t>
            </a:r>
            <a:r>
              <a:rPr kumimoji="1" lang="zh-CN" altLang="zh-CN" sz="1400" dirty="0">
                <a:solidFill>
                  <a:schemeClr val="tx1"/>
                </a:solidFill>
                <a:latin typeface="微软雅黑"/>
                <a:ea typeface="微软雅黑"/>
                <a:cs typeface="微软雅黑"/>
              </a:rPr>
              <a:t>&amp;</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ELK</a:t>
            </a:r>
            <a:endParaRPr kumimoji="1" lang="zh-CN" altLang="en-US" sz="1400" dirty="0">
              <a:solidFill>
                <a:schemeClr val="tx1"/>
              </a:solidFill>
              <a:latin typeface="微软雅黑"/>
              <a:ea typeface="微软雅黑"/>
              <a:cs typeface="微软雅黑"/>
            </a:endParaRPr>
          </a:p>
        </p:txBody>
      </p:sp>
      <p:sp>
        <p:nvSpPr>
          <p:cNvPr id="46" name="圆角矩形 45"/>
          <p:cNvSpPr/>
          <p:nvPr/>
        </p:nvSpPr>
        <p:spPr>
          <a:xfrm>
            <a:off x="5581511" y="2555574"/>
            <a:ext cx="1935690" cy="395915"/>
          </a:xfrm>
          <a:prstGeom prst="roundRect">
            <a:avLst>
              <a:gd name="adj" fmla="val 25759"/>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kumimoji="1" lang="en-US" altLang="zh-CN" sz="1400" dirty="0" err="1" smtClean="0">
                <a:solidFill>
                  <a:schemeClr val="tx1"/>
                </a:solidFill>
                <a:latin typeface="微软雅黑"/>
                <a:ea typeface="微软雅黑"/>
                <a:cs typeface="微软雅黑"/>
              </a:rPr>
              <a:t>Cadvisor&amp;Logstash</a:t>
            </a:r>
            <a:endParaRPr kumimoji="1" lang="zh-CN" altLang="en-US" sz="1400" dirty="0">
              <a:solidFill>
                <a:schemeClr val="tx1"/>
              </a:solidFill>
              <a:latin typeface="微软雅黑"/>
              <a:ea typeface="微软雅黑"/>
              <a:cs typeface="微软雅黑"/>
            </a:endParaRPr>
          </a:p>
        </p:txBody>
      </p:sp>
      <p:sp>
        <p:nvSpPr>
          <p:cNvPr id="47" name="圆角矩形 46"/>
          <p:cNvSpPr/>
          <p:nvPr/>
        </p:nvSpPr>
        <p:spPr>
          <a:xfrm>
            <a:off x="7869412" y="2258637"/>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监控</a:t>
            </a:r>
            <a:endParaRPr kumimoji="1" lang="zh-CN" altLang="en-US" sz="1400" dirty="0">
              <a:solidFill>
                <a:schemeClr val="tx1"/>
              </a:solidFill>
              <a:latin typeface="微软雅黑"/>
              <a:ea typeface="微软雅黑"/>
              <a:cs typeface="微软雅黑"/>
            </a:endParaRPr>
          </a:p>
        </p:txBody>
      </p:sp>
      <p:sp>
        <p:nvSpPr>
          <p:cNvPr id="48" name="圆角矩形 47"/>
          <p:cNvSpPr/>
          <p:nvPr/>
        </p:nvSpPr>
        <p:spPr>
          <a:xfrm>
            <a:off x="7869412" y="3167679"/>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编排</a:t>
            </a:r>
            <a:endParaRPr kumimoji="1" lang="zh-CN" altLang="en-US" sz="1400" dirty="0">
              <a:solidFill>
                <a:schemeClr val="tx1"/>
              </a:solidFill>
              <a:latin typeface="微软雅黑"/>
              <a:ea typeface="微软雅黑"/>
              <a:cs typeface="微软雅黑"/>
            </a:endParaRPr>
          </a:p>
        </p:txBody>
      </p:sp>
      <p:sp>
        <p:nvSpPr>
          <p:cNvPr id="49" name="圆角矩形 48"/>
          <p:cNvSpPr/>
          <p:nvPr/>
        </p:nvSpPr>
        <p:spPr>
          <a:xfrm>
            <a:off x="7869412" y="3954261"/>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负载调度</a:t>
            </a:r>
            <a:endParaRPr kumimoji="1" lang="zh-CN" altLang="en-US" sz="1400" dirty="0">
              <a:solidFill>
                <a:schemeClr val="tx1"/>
              </a:solidFill>
              <a:latin typeface="微软雅黑"/>
              <a:ea typeface="微软雅黑"/>
              <a:cs typeface="微软雅黑"/>
            </a:endParaRPr>
          </a:p>
        </p:txBody>
      </p:sp>
      <p:sp>
        <p:nvSpPr>
          <p:cNvPr id="50" name="圆角矩形 49"/>
          <p:cNvSpPr/>
          <p:nvPr/>
        </p:nvSpPr>
        <p:spPr>
          <a:xfrm>
            <a:off x="7863630" y="5103100"/>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服务发现</a:t>
            </a:r>
            <a:endParaRPr kumimoji="1" lang="zh-CN" altLang="en-US" sz="1400" dirty="0">
              <a:solidFill>
                <a:schemeClr val="tx1"/>
              </a:solidFill>
              <a:latin typeface="微软雅黑"/>
              <a:ea typeface="微软雅黑"/>
              <a:cs typeface="微软雅黑"/>
            </a:endParaRPr>
          </a:p>
        </p:txBody>
      </p:sp>
      <p:sp>
        <p:nvSpPr>
          <p:cNvPr id="51" name="圆角矩形 50"/>
          <p:cNvSpPr/>
          <p:nvPr/>
        </p:nvSpPr>
        <p:spPr>
          <a:xfrm>
            <a:off x="2930360" y="1833829"/>
            <a:ext cx="1953110" cy="566865"/>
          </a:xfrm>
          <a:prstGeom prst="roundRect">
            <a:avLst>
              <a:gd name="adj" fmla="val 25759"/>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zh-CN" sz="2400" dirty="0" smtClean="0">
                <a:solidFill>
                  <a:schemeClr val="tx1"/>
                </a:solidFill>
                <a:latin typeface="微软雅黑"/>
                <a:ea typeface="微软雅黑"/>
                <a:cs typeface="微软雅黑"/>
              </a:rPr>
              <a:t>JPool2</a:t>
            </a:r>
            <a:endParaRPr kumimoji="1" lang="zh-CN" altLang="en-US" sz="2400" dirty="0">
              <a:solidFill>
                <a:schemeClr val="tx1"/>
              </a:solidFill>
              <a:latin typeface="微软雅黑"/>
              <a:ea typeface="微软雅黑"/>
              <a:cs typeface="微软雅黑"/>
            </a:endParaRPr>
          </a:p>
        </p:txBody>
      </p:sp>
      <p:sp>
        <p:nvSpPr>
          <p:cNvPr id="56" name="圆角矩形 55"/>
          <p:cNvSpPr/>
          <p:nvPr/>
        </p:nvSpPr>
        <p:spPr>
          <a:xfrm>
            <a:off x="221940" y="4696200"/>
            <a:ext cx="1943573" cy="395915"/>
          </a:xfrm>
          <a:prstGeom prst="roundRect">
            <a:avLst>
              <a:gd name="adj" fmla="val 257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Jenkins</a:t>
            </a:r>
            <a:endParaRPr kumimoji="1" lang="zh-CN" altLang="en-US" sz="1400" dirty="0">
              <a:solidFill>
                <a:schemeClr val="tx1"/>
              </a:solidFill>
              <a:latin typeface="微软雅黑"/>
              <a:ea typeface="微软雅黑"/>
              <a:cs typeface="微软雅黑"/>
            </a:endParaRPr>
          </a:p>
        </p:txBody>
      </p:sp>
      <p:sp>
        <p:nvSpPr>
          <p:cNvPr id="64" name="圆角矩形 63"/>
          <p:cNvSpPr/>
          <p:nvPr/>
        </p:nvSpPr>
        <p:spPr>
          <a:xfrm>
            <a:off x="229824" y="4300285"/>
            <a:ext cx="866712" cy="395915"/>
          </a:xfrm>
          <a:prstGeom prst="roundRect">
            <a:avLst>
              <a:gd name="adj" fmla="val 257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CI</a:t>
            </a:r>
            <a:endParaRPr kumimoji="1" lang="zh-CN" altLang="en-US" sz="1400" dirty="0">
              <a:solidFill>
                <a:schemeClr val="tx1"/>
              </a:solidFill>
              <a:latin typeface="微软雅黑"/>
              <a:ea typeface="微软雅黑"/>
              <a:cs typeface="微软雅黑"/>
            </a:endParaRPr>
          </a:p>
        </p:txBody>
      </p:sp>
      <p:sp>
        <p:nvSpPr>
          <p:cNvPr id="65" name="圆角矩形 64"/>
          <p:cNvSpPr/>
          <p:nvPr/>
        </p:nvSpPr>
        <p:spPr>
          <a:xfrm>
            <a:off x="1096534" y="4310002"/>
            <a:ext cx="1068979" cy="395915"/>
          </a:xfrm>
          <a:prstGeom prst="roundRect">
            <a:avLst>
              <a:gd name="adj" fmla="val 257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CD</a:t>
            </a:r>
            <a:endParaRPr kumimoji="1" lang="zh-CN" altLang="en-US" sz="1400" dirty="0">
              <a:solidFill>
                <a:schemeClr val="tx1"/>
              </a:solidFill>
              <a:latin typeface="微软雅黑"/>
              <a:ea typeface="微软雅黑"/>
              <a:cs typeface="微软雅黑"/>
            </a:endParaRPr>
          </a:p>
        </p:txBody>
      </p:sp>
      <p:sp>
        <p:nvSpPr>
          <p:cNvPr id="69" name="圆角矩形 68"/>
          <p:cNvSpPr/>
          <p:nvPr/>
        </p:nvSpPr>
        <p:spPr>
          <a:xfrm>
            <a:off x="252626" y="2852766"/>
            <a:ext cx="1927806" cy="395915"/>
          </a:xfrm>
          <a:prstGeom prst="roundRect">
            <a:avLst>
              <a:gd name="adj" fmla="val 257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zh-CN" altLang="en-US" sz="1400" dirty="0" smtClean="0">
                <a:solidFill>
                  <a:schemeClr val="tx1"/>
                </a:solidFill>
                <a:latin typeface="微软雅黑"/>
                <a:ea typeface="微软雅黑"/>
                <a:cs typeface="微软雅黑"/>
              </a:rPr>
              <a:t> </a:t>
            </a:r>
            <a:r>
              <a:rPr kumimoji="1" lang="en-US" altLang="zh-CN" sz="1400" dirty="0" err="1" smtClean="0">
                <a:solidFill>
                  <a:schemeClr val="tx1"/>
                </a:solidFill>
                <a:latin typeface="微软雅黑"/>
                <a:ea typeface="微软雅黑"/>
                <a:cs typeface="微软雅黑"/>
              </a:rPr>
              <a:t>Gitlab</a:t>
            </a:r>
            <a:r>
              <a:rPr kumimoji="1" lang="zh-CN" altLang="en-US" sz="1400" dirty="0" smtClean="0">
                <a:solidFill>
                  <a:schemeClr val="tx1"/>
                </a:solidFill>
                <a:latin typeface="微软雅黑"/>
                <a:ea typeface="微软雅黑"/>
                <a:cs typeface="微软雅黑"/>
              </a:rPr>
              <a:t> </a:t>
            </a:r>
            <a:endParaRPr kumimoji="1" lang="zh-CN" altLang="en-US" sz="1400" dirty="0">
              <a:solidFill>
                <a:schemeClr val="tx1"/>
              </a:solidFill>
              <a:latin typeface="微软雅黑"/>
              <a:ea typeface="微软雅黑"/>
              <a:cs typeface="微软雅黑"/>
            </a:endParaRPr>
          </a:p>
        </p:txBody>
      </p:sp>
      <p:sp>
        <p:nvSpPr>
          <p:cNvPr id="70" name="圆角矩形 69"/>
          <p:cNvSpPr/>
          <p:nvPr/>
        </p:nvSpPr>
        <p:spPr>
          <a:xfrm>
            <a:off x="244742" y="3237164"/>
            <a:ext cx="1935690" cy="395915"/>
          </a:xfrm>
          <a:prstGeom prst="roundRect">
            <a:avLst>
              <a:gd name="adj" fmla="val 25759"/>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zh-CN" sz="1400" dirty="0" smtClean="0">
                <a:solidFill>
                  <a:schemeClr val="tx1"/>
                </a:solidFill>
                <a:latin typeface="微软雅黑"/>
                <a:ea typeface="微软雅黑"/>
                <a:cs typeface="微软雅黑"/>
              </a:rPr>
              <a:t>Registry</a:t>
            </a:r>
            <a:r>
              <a:rPr kumimoji="1" lang="zh-CN" altLang="en-US" sz="1400" dirty="0" smtClean="0">
                <a:solidFill>
                  <a:schemeClr val="tx1"/>
                </a:solidFill>
                <a:latin typeface="微软雅黑"/>
                <a:ea typeface="微软雅黑"/>
                <a:cs typeface="微软雅黑"/>
              </a:rPr>
              <a:t> </a:t>
            </a:r>
            <a:r>
              <a:rPr kumimoji="1" lang="en-US" altLang="zh-CN" sz="1400" dirty="0" smtClean="0">
                <a:solidFill>
                  <a:schemeClr val="tx1"/>
                </a:solidFill>
                <a:latin typeface="微软雅黑"/>
                <a:ea typeface="微软雅黑"/>
                <a:cs typeface="微软雅黑"/>
              </a:rPr>
              <a:t>Hub</a:t>
            </a:r>
            <a:endParaRPr kumimoji="1" lang="zh-CN" altLang="en-US" sz="1400" dirty="0">
              <a:solidFill>
                <a:schemeClr val="tx1"/>
              </a:solidFill>
              <a:latin typeface="微软雅黑"/>
              <a:ea typeface="微软雅黑"/>
              <a:cs typeface="微软雅黑"/>
            </a:endParaRPr>
          </a:p>
        </p:txBody>
      </p:sp>
      <p:sp>
        <p:nvSpPr>
          <p:cNvPr id="86" name="圆角矩形 85"/>
          <p:cNvSpPr/>
          <p:nvPr/>
        </p:nvSpPr>
        <p:spPr>
          <a:xfrm>
            <a:off x="522008" y="2117262"/>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DEV</a:t>
            </a:r>
            <a:endParaRPr kumimoji="1" lang="zh-CN" altLang="en-US" sz="1400" dirty="0">
              <a:solidFill>
                <a:schemeClr val="tx1"/>
              </a:solidFill>
              <a:latin typeface="微软雅黑"/>
              <a:ea typeface="微软雅黑"/>
              <a:cs typeface="微软雅黑"/>
            </a:endParaRPr>
          </a:p>
        </p:txBody>
      </p:sp>
      <p:sp>
        <p:nvSpPr>
          <p:cNvPr id="87" name="圆角矩形 86"/>
          <p:cNvSpPr/>
          <p:nvPr/>
        </p:nvSpPr>
        <p:spPr>
          <a:xfrm>
            <a:off x="522008" y="5263808"/>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1400" dirty="0" smtClean="0">
                <a:solidFill>
                  <a:schemeClr val="tx1"/>
                </a:solidFill>
                <a:latin typeface="微软雅黑"/>
                <a:ea typeface="微软雅黑"/>
                <a:cs typeface="微软雅黑"/>
              </a:rPr>
              <a:t>TEST</a:t>
            </a:r>
            <a:endParaRPr kumimoji="1" lang="zh-CN" altLang="en-US" sz="1400" dirty="0">
              <a:solidFill>
                <a:schemeClr val="tx1"/>
              </a:solidFill>
              <a:latin typeface="微软雅黑"/>
              <a:ea typeface="微软雅黑"/>
              <a:cs typeface="微软雅黑"/>
            </a:endParaRPr>
          </a:p>
        </p:txBody>
      </p:sp>
      <p:cxnSp>
        <p:nvCxnSpPr>
          <p:cNvPr id="89" name="直线箭头连接符 88"/>
          <p:cNvCxnSpPr>
            <a:stCxn id="37" idx="3"/>
            <a:endCxn id="55" idx="1"/>
          </p:cNvCxnSpPr>
          <p:nvPr/>
        </p:nvCxnSpPr>
        <p:spPr>
          <a:xfrm flipV="1">
            <a:off x="5154442" y="2567091"/>
            <a:ext cx="351853" cy="1271625"/>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90" name="直线箭头连接符 89"/>
          <p:cNvCxnSpPr>
            <a:stCxn id="37" idx="3"/>
            <a:endCxn id="54" idx="1"/>
          </p:cNvCxnSpPr>
          <p:nvPr/>
        </p:nvCxnSpPr>
        <p:spPr>
          <a:xfrm flipV="1">
            <a:off x="5154442" y="3468173"/>
            <a:ext cx="351853" cy="370543"/>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92" name="直线箭头连接符 91"/>
          <p:cNvCxnSpPr>
            <a:stCxn id="37" idx="3"/>
            <a:endCxn id="53" idx="1"/>
          </p:cNvCxnSpPr>
          <p:nvPr/>
        </p:nvCxnSpPr>
        <p:spPr>
          <a:xfrm>
            <a:off x="5154442" y="3838716"/>
            <a:ext cx="351853" cy="376464"/>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93" name="直线箭头连接符 92"/>
          <p:cNvCxnSpPr>
            <a:stCxn id="37" idx="3"/>
            <a:endCxn id="52" idx="1"/>
          </p:cNvCxnSpPr>
          <p:nvPr/>
        </p:nvCxnSpPr>
        <p:spPr>
          <a:xfrm>
            <a:off x="5154442" y="3838716"/>
            <a:ext cx="351853" cy="1555612"/>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1" name="直线箭头连接符 100"/>
          <p:cNvCxnSpPr>
            <a:stCxn id="37" idx="2"/>
            <a:endCxn id="105" idx="0"/>
          </p:cNvCxnSpPr>
          <p:nvPr/>
        </p:nvCxnSpPr>
        <p:spPr>
          <a:xfrm>
            <a:off x="3902585" y="4768649"/>
            <a:ext cx="4330" cy="540542"/>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2" name="直线箭头连接符 101"/>
          <p:cNvCxnSpPr>
            <a:stCxn id="37" idx="1"/>
            <a:endCxn id="81" idx="3"/>
          </p:cNvCxnSpPr>
          <p:nvPr/>
        </p:nvCxnSpPr>
        <p:spPr>
          <a:xfrm flipH="1" flipV="1">
            <a:off x="2266649" y="3248681"/>
            <a:ext cx="384079" cy="590035"/>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103" name="直线箭头连接符 102"/>
          <p:cNvCxnSpPr>
            <a:stCxn id="37" idx="1"/>
            <a:endCxn id="85" idx="3"/>
          </p:cNvCxnSpPr>
          <p:nvPr/>
        </p:nvCxnSpPr>
        <p:spPr>
          <a:xfrm flipH="1">
            <a:off x="2251731" y="3838716"/>
            <a:ext cx="398997" cy="874978"/>
          </a:xfrm>
          <a:prstGeom prst="straightConnector1">
            <a:avLst/>
          </a:prstGeom>
          <a:ln w="19050">
            <a:solidFill>
              <a:srgbClr val="0000FF"/>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104" name="圆角矩形 103"/>
          <p:cNvSpPr/>
          <p:nvPr/>
        </p:nvSpPr>
        <p:spPr>
          <a:xfrm>
            <a:off x="3332387" y="5978550"/>
            <a:ext cx="1149056" cy="593873"/>
          </a:xfrm>
          <a:prstGeom prst="roundRect">
            <a:avLst>
              <a:gd name="adj" fmla="val 2575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zh-CN" altLang="en-US" sz="1400" dirty="0" smtClean="0">
                <a:solidFill>
                  <a:schemeClr val="tx1"/>
                </a:solidFill>
                <a:latin typeface="微软雅黑"/>
                <a:ea typeface="微软雅黑"/>
                <a:cs typeface="微软雅黑"/>
              </a:rPr>
              <a:t>基础设施</a:t>
            </a:r>
            <a:endParaRPr kumimoji="1" lang="zh-CN" altLang="en-US" sz="1400" dirty="0">
              <a:solidFill>
                <a:schemeClr val="tx1"/>
              </a:solidFill>
              <a:latin typeface="微软雅黑"/>
              <a:ea typeface="微软雅黑"/>
              <a:cs typeface="微软雅黑"/>
            </a:endParaRPr>
          </a:p>
        </p:txBody>
      </p:sp>
      <p:sp>
        <p:nvSpPr>
          <p:cNvPr id="105" name="圆角矩形 104"/>
          <p:cNvSpPr/>
          <p:nvPr/>
        </p:nvSpPr>
        <p:spPr>
          <a:xfrm>
            <a:off x="2720996" y="5309191"/>
            <a:ext cx="2371838" cy="566126"/>
          </a:xfrm>
          <a:prstGeom prst="roundRect">
            <a:avLst/>
          </a:prstGeom>
          <a:solidFill>
            <a:schemeClr val="bg1">
              <a:alpha val="0"/>
            </a:schemeClr>
          </a:solidFill>
          <a:ln>
            <a:solidFill>
              <a:srgbClr val="4F81BD"/>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Tree>
    <p:extLst>
      <p:ext uri="{BB962C8B-B14F-4D97-AF65-F5344CB8AC3E}">
        <p14:creationId xmlns:p14="http://schemas.microsoft.com/office/powerpoint/2010/main" val="3205896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en-US" sz="4400" dirty="0">
                <a:latin typeface="微软雅黑" charset="0"/>
                <a:ea typeface="微软雅黑" charset="0"/>
                <a:cs typeface="微软雅黑" charset="0"/>
              </a:rPr>
              <a:t>5</a:t>
            </a:r>
            <a:r>
              <a:rPr lang="en-US" altLang="en-US" sz="4400" dirty="0" smtClean="0">
                <a:latin typeface="微软雅黑" charset="0"/>
                <a:ea typeface="微软雅黑" charset="0"/>
                <a:cs typeface="微软雅黑" charset="0"/>
              </a:rPr>
              <a:t>.平台Docker化进展</a:t>
            </a:r>
            <a:endParaRPr lang="zh-CN" altLang="en-US" sz="4400" dirty="0">
              <a:latin typeface="微软雅黑" charset="0"/>
              <a:ea typeface="微软雅黑" charset="0"/>
              <a:cs typeface="微软雅黑" charset="0"/>
            </a:endParaRPr>
          </a:p>
        </p:txBody>
      </p:sp>
      <p:sp>
        <p:nvSpPr>
          <p:cNvPr id="57" name="文本框 56"/>
          <p:cNvSpPr txBox="1"/>
          <p:nvPr/>
        </p:nvSpPr>
        <p:spPr>
          <a:xfrm>
            <a:off x="847301" y="1844274"/>
            <a:ext cx="5520307" cy="2677656"/>
          </a:xfrm>
          <a:prstGeom prst="rect">
            <a:avLst/>
          </a:prstGeom>
          <a:noFill/>
        </p:spPr>
        <p:txBody>
          <a:bodyPr wrap="square" rtlCol="0">
            <a:spAutoFit/>
          </a:bodyPr>
          <a:lstStyle/>
          <a:p>
            <a:pPr marL="285750" indent="-285750">
              <a:buFont typeface="Wingdings" charset="2"/>
              <a:buChar char="l"/>
            </a:pPr>
            <a:r>
              <a:rPr kumimoji="1" lang="zh-CN" altLang="en-US" sz="2400" dirty="0" smtClean="0">
                <a:latin typeface="微软雅黑"/>
                <a:ea typeface="微软雅黑"/>
                <a:cs typeface="微软雅黑"/>
              </a:rPr>
              <a:t>部署进度</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前端</a:t>
            </a:r>
            <a:r>
              <a:rPr kumimoji="1" lang="en-US" altLang="zh-CN" sz="2000" dirty="0" err="1" smtClean="0">
                <a:latin typeface="微软雅黑"/>
                <a:ea typeface="微软雅黑"/>
                <a:cs typeface="微软雅黑"/>
              </a:rPr>
              <a:t>Docker</a:t>
            </a:r>
            <a:r>
              <a:rPr kumimoji="1" lang="zh-CN" altLang="en-US" sz="2000" dirty="0" smtClean="0">
                <a:latin typeface="微软雅黑"/>
                <a:ea typeface="微软雅黑"/>
                <a:cs typeface="微软雅黑"/>
              </a:rPr>
              <a:t>化比率：</a:t>
            </a:r>
            <a:r>
              <a:rPr kumimoji="1" lang="en-US" altLang="zh-CN" sz="2000" dirty="0" smtClean="0">
                <a:latin typeface="微软雅黑"/>
                <a:ea typeface="微软雅黑"/>
                <a:cs typeface="微软雅黑"/>
              </a:rPr>
              <a:t>53%</a:t>
            </a:r>
          </a:p>
          <a:p>
            <a:pPr marL="800100" lvl="1" indent="-342900">
              <a:buFont typeface="Wingdings" charset="2"/>
              <a:buChar char="u"/>
            </a:pPr>
            <a:r>
              <a:rPr kumimoji="1" lang="zh-CN" altLang="en-US" sz="2000" dirty="0" smtClean="0">
                <a:latin typeface="微软雅黑"/>
                <a:ea typeface="微软雅黑"/>
                <a:cs typeface="微软雅黑"/>
              </a:rPr>
              <a:t>实例数：</a:t>
            </a:r>
            <a:r>
              <a:rPr kumimoji="1" lang="zh-CN" altLang="zh-CN" sz="2000" dirty="0" smtClean="0">
                <a:latin typeface="微软雅黑"/>
                <a:ea typeface="微软雅黑"/>
                <a:cs typeface="微软雅黑"/>
              </a:rPr>
              <a:t>1</a:t>
            </a:r>
            <a:r>
              <a:rPr kumimoji="1" lang="en-US" altLang="zh-CN" sz="2000" dirty="0" smtClean="0">
                <a:latin typeface="微软雅黑"/>
                <a:ea typeface="微软雅黑"/>
                <a:cs typeface="微软雅黑"/>
              </a:rPr>
              <a:t>000+</a:t>
            </a:r>
          </a:p>
          <a:p>
            <a:pPr marL="800100" lvl="1" indent="-342900">
              <a:buFont typeface="Wingdings" charset="2"/>
              <a:buChar char="u"/>
            </a:pPr>
            <a:endParaRPr kumimoji="1" lang="en-US" altLang="zh-CN" sz="2000" dirty="0">
              <a:latin typeface="微软雅黑"/>
              <a:ea typeface="微软雅黑"/>
              <a:cs typeface="微软雅黑"/>
            </a:endParaRPr>
          </a:p>
          <a:p>
            <a:pPr marL="285750" lvl="1" indent="-285750">
              <a:buFont typeface="Wingdings" charset="2"/>
              <a:buChar char="l"/>
            </a:pPr>
            <a:r>
              <a:rPr kumimoji="1" lang="zh-CN" altLang="en-US" sz="2400" dirty="0" smtClean="0">
                <a:latin typeface="微软雅黑"/>
                <a:ea typeface="微软雅黑"/>
                <a:cs typeface="微软雅黑"/>
              </a:rPr>
              <a:t>春晚大考</a:t>
            </a:r>
            <a:endParaRPr kumimoji="1" lang="en-US" altLang="zh-CN" sz="2400" dirty="0" smtClean="0">
              <a:latin typeface="微软雅黑"/>
              <a:ea typeface="微软雅黑"/>
              <a:cs typeface="微软雅黑"/>
            </a:endParaRPr>
          </a:p>
          <a:p>
            <a:pPr marL="800100" lvl="2" indent="-342900">
              <a:buFont typeface="Wingdings" charset="2"/>
              <a:buChar char="u"/>
            </a:pPr>
            <a:r>
              <a:rPr kumimoji="1" lang="en-US" altLang="zh-CN" sz="2000" dirty="0" smtClean="0">
                <a:latin typeface="微软雅黑"/>
                <a:ea typeface="微软雅黑"/>
                <a:cs typeface="微软雅黑"/>
              </a:rPr>
              <a:t>10</a:t>
            </a:r>
            <a:r>
              <a:rPr kumimoji="1" lang="zh-CN" altLang="en-US" sz="2000" dirty="0" smtClean="0">
                <a:latin typeface="微软雅黑"/>
                <a:ea typeface="微软雅黑"/>
                <a:cs typeface="微软雅黑"/>
              </a:rPr>
              <a:t>次动态扩容</a:t>
            </a:r>
            <a:endParaRPr kumimoji="1" lang="en-US" altLang="zh-CN" sz="2000" dirty="0" smtClean="0">
              <a:latin typeface="微软雅黑"/>
              <a:ea typeface="微软雅黑"/>
              <a:cs typeface="微软雅黑"/>
            </a:endParaRPr>
          </a:p>
          <a:p>
            <a:pPr marL="800100" lvl="2" indent="-342900">
              <a:buFont typeface="Wingdings" charset="2"/>
              <a:buChar char="u"/>
            </a:pPr>
            <a:r>
              <a:rPr kumimoji="1" lang="zh-CN" altLang="en-US" sz="2000" dirty="0" smtClean="0">
                <a:latin typeface="微软雅黑"/>
                <a:ea typeface="微软雅黑"/>
                <a:cs typeface="微软雅黑"/>
              </a:rPr>
              <a:t>节点迁移数：</a:t>
            </a:r>
            <a:r>
              <a:rPr kumimoji="1" lang="en-US" altLang="zh-CN" sz="2000" dirty="0" smtClean="0">
                <a:latin typeface="微软雅黑"/>
                <a:ea typeface="微软雅黑"/>
                <a:cs typeface="微软雅黑"/>
              </a:rPr>
              <a:t>200+</a:t>
            </a:r>
          </a:p>
          <a:p>
            <a:pPr marL="800100" lvl="2" indent="-342900">
              <a:buFont typeface="Wingdings" charset="2"/>
              <a:buChar char="u"/>
            </a:pPr>
            <a:r>
              <a:rPr kumimoji="1" lang="zh-CN" altLang="en-US" sz="2000" dirty="0" smtClean="0">
                <a:latin typeface="微软雅黑"/>
                <a:ea typeface="微软雅黑"/>
                <a:cs typeface="微软雅黑"/>
              </a:rPr>
              <a:t>单次操作时间：</a:t>
            </a:r>
            <a:r>
              <a:rPr kumimoji="1" lang="zh-CN" altLang="zh-CN" sz="2000" dirty="0" smtClean="0">
                <a:latin typeface="微软雅黑"/>
                <a:ea typeface="微软雅黑"/>
                <a:cs typeface="微软雅黑"/>
              </a:rPr>
              <a:t>&lt;</a:t>
            </a:r>
            <a:r>
              <a:rPr kumimoji="1" lang="en-US" altLang="zh-CN" sz="2000" dirty="0" smtClean="0">
                <a:latin typeface="微软雅黑"/>
                <a:ea typeface="微软雅黑"/>
                <a:cs typeface="微软雅黑"/>
              </a:rPr>
              <a:t>5</a:t>
            </a:r>
            <a:r>
              <a:rPr kumimoji="1" lang="zh-CN" altLang="en-US" sz="2000" dirty="0" smtClean="0">
                <a:latin typeface="微软雅黑"/>
                <a:ea typeface="微软雅黑"/>
                <a:cs typeface="微软雅黑"/>
              </a:rPr>
              <a:t>分钟</a:t>
            </a:r>
            <a:endParaRPr kumimoji="1" lang="en-US" altLang="zh-CN" sz="2000" dirty="0" smtClean="0">
              <a:latin typeface="微软雅黑"/>
              <a:ea typeface="微软雅黑"/>
              <a:cs typeface="微软雅黑"/>
            </a:endParaRPr>
          </a:p>
        </p:txBody>
      </p:sp>
      <p:pic>
        <p:nvPicPr>
          <p:cNvPr id="101" name="图片 100"/>
          <p:cNvPicPr>
            <a:picLocks noChangeAspect="1"/>
          </p:cNvPicPr>
          <p:nvPr/>
        </p:nvPicPr>
        <p:blipFill>
          <a:blip r:embed="rId3"/>
          <a:stretch>
            <a:fillRect/>
          </a:stretch>
        </p:blipFill>
        <p:spPr>
          <a:xfrm>
            <a:off x="1532798" y="4521930"/>
            <a:ext cx="3325057" cy="1914517"/>
          </a:xfrm>
          <a:prstGeom prst="rect">
            <a:avLst/>
          </a:prstGeom>
        </p:spPr>
      </p:pic>
      <p:pic>
        <p:nvPicPr>
          <p:cNvPr id="108" name="图片 107"/>
          <p:cNvPicPr>
            <a:picLocks noChangeAspect="1"/>
          </p:cNvPicPr>
          <p:nvPr/>
        </p:nvPicPr>
        <p:blipFill>
          <a:blip r:embed="rId4"/>
          <a:stretch>
            <a:fillRect/>
          </a:stretch>
        </p:blipFill>
        <p:spPr>
          <a:xfrm>
            <a:off x="5315465" y="2163868"/>
            <a:ext cx="2943105" cy="3457516"/>
          </a:xfrm>
          <a:prstGeom prst="rect">
            <a:avLst/>
          </a:prstGeom>
        </p:spPr>
      </p:pic>
      <p:sp>
        <p:nvSpPr>
          <p:cNvPr id="23" name="文本框 22"/>
          <p:cNvSpPr txBox="1"/>
          <p:nvPr/>
        </p:nvSpPr>
        <p:spPr>
          <a:xfrm>
            <a:off x="5923562" y="2163868"/>
            <a:ext cx="159856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zh-CN" altLang="en-US" dirty="0" smtClean="0">
                <a:latin typeface="微软雅黑"/>
                <a:ea typeface="微软雅黑"/>
                <a:cs typeface="微软雅黑"/>
              </a:rPr>
              <a:t>业务部署范围</a:t>
            </a:r>
          </a:p>
        </p:txBody>
      </p:sp>
    </p:spTree>
    <p:extLst>
      <p:ext uri="{BB962C8B-B14F-4D97-AF65-F5344CB8AC3E}">
        <p14:creationId xmlns:p14="http://schemas.microsoft.com/office/powerpoint/2010/main" val="1581228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576819" y="4302720"/>
            <a:ext cx="1857527" cy="830997"/>
          </a:xfrm>
          <a:prstGeom prst="rect">
            <a:avLst/>
          </a:prstGeom>
          <a:noFill/>
        </p:spPr>
        <p:txBody>
          <a:bodyPr wrap="square" rtlCol="0">
            <a:spAutoFit/>
          </a:bodyPr>
          <a:lstStyle/>
          <a:p>
            <a:r>
              <a:rPr kumimoji="1" lang="zh-CN" altLang="en-US" sz="4800" dirty="0" smtClean="0">
                <a:latin typeface="微软雅黑"/>
                <a:ea typeface="微软雅黑"/>
                <a:cs typeface="微软雅黑"/>
              </a:rPr>
              <a:t>谢谢！</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8" name="Picture 7">
            <a:hlinkClick r:id="rId2"/>
          </p:cNvPr>
          <p:cNvPicPr>
            <a:picLocks noChangeAspect="1"/>
          </p:cNvPicPr>
          <p:nvPr/>
        </p:nvPicPr>
        <p:blipFill>
          <a:blip r:embed="rId3" cstate="print"/>
          <a:stretch>
            <a:fillRect/>
          </a:stretch>
        </p:blipFill>
        <p:spPr>
          <a:xfrm>
            <a:off x="-302177" y="-387424"/>
            <a:ext cx="9446177" cy="7268345"/>
          </a:xfrm>
          <a:prstGeom prst="rect">
            <a:avLst/>
          </a:prstGeom>
        </p:spPr>
      </p:pic>
      <p:sp>
        <p:nvSpPr>
          <p:cNvPr id="9" name="TextBox 8">
            <a:hlinkClick r:id="rId4"/>
          </p:cNvPr>
          <p:cNvSpPr txBox="1"/>
          <p:nvPr/>
        </p:nvSpPr>
        <p:spPr>
          <a:xfrm>
            <a:off x="5652120" y="3068960"/>
            <a:ext cx="983563" cy="369332"/>
          </a:xfrm>
          <a:prstGeom prst="rect">
            <a:avLst/>
          </a:prstGeom>
          <a:noFill/>
        </p:spPr>
        <p:txBody>
          <a:bodyPr wrap="none" rtlCol="0">
            <a:spAutoFit/>
          </a:bodyPr>
          <a:lstStyle/>
          <a:p>
            <a:r>
              <a:rPr lang="en-US" altLang="zh-CN" dirty="0" smtClean="0"/>
              <a:t>@</a:t>
            </a:r>
            <a:r>
              <a:rPr lang="en-US" altLang="zh-CN" dirty="0" err="1" smtClean="0"/>
              <a:t>InfoQ</a:t>
            </a:r>
            <a:endParaRPr lang="en-US" dirty="0"/>
          </a:p>
        </p:txBody>
      </p:sp>
      <p:pic>
        <p:nvPicPr>
          <p:cNvPr id="10" name="Picture 9"/>
          <p:cNvPicPr>
            <a:picLocks noChangeAspect="1"/>
          </p:cNvPicPr>
          <p:nvPr/>
        </p:nvPicPr>
        <p:blipFill>
          <a:blip r:embed="rId5" cstate="print"/>
          <a:stretch>
            <a:fillRect/>
          </a:stretch>
        </p:blipFill>
        <p:spPr>
          <a:xfrm>
            <a:off x="6876256" y="2996952"/>
            <a:ext cx="596467" cy="504056"/>
          </a:xfrm>
          <a:prstGeom prst="rect">
            <a:avLst/>
          </a:prstGeom>
        </p:spPr>
      </p:pic>
      <p:sp>
        <p:nvSpPr>
          <p:cNvPr id="11" name="TextBox 10"/>
          <p:cNvSpPr txBox="1"/>
          <p:nvPr/>
        </p:nvSpPr>
        <p:spPr>
          <a:xfrm>
            <a:off x="7452320" y="3068960"/>
            <a:ext cx="1237050" cy="369332"/>
          </a:xfrm>
          <a:prstGeom prst="rect">
            <a:avLst/>
          </a:prstGeom>
          <a:noFill/>
        </p:spPr>
        <p:txBody>
          <a:bodyPr wrap="none" rtlCol="0">
            <a:spAutoFit/>
          </a:bodyPr>
          <a:lstStyle/>
          <a:p>
            <a:r>
              <a:rPr lang="en-US" altLang="zh-CN" dirty="0" err="1" smtClean="0"/>
              <a:t>infoqchina</a:t>
            </a:r>
            <a:endParaRPr lang="en-US" dirty="0"/>
          </a:p>
        </p:txBody>
      </p:sp>
      <p:pic>
        <p:nvPicPr>
          <p:cNvPr id="12" name="Picture 11"/>
          <p:cNvPicPr>
            <a:picLocks noChangeAspect="1"/>
          </p:cNvPicPr>
          <p:nvPr/>
        </p:nvPicPr>
        <p:blipFill>
          <a:blip r:embed="rId6" cstate="print"/>
          <a:stretch>
            <a:fillRect/>
          </a:stretch>
        </p:blipFill>
        <p:spPr>
          <a:xfrm>
            <a:off x="5148064" y="2996953"/>
            <a:ext cx="530585" cy="504056"/>
          </a:xfrm>
          <a:prstGeom prst="rect">
            <a:avLst/>
          </a:prstGeom>
        </p:spPr>
      </p:pic>
    </p:spTree>
    <p:extLst>
      <p:ext uri="{BB962C8B-B14F-4D97-AF65-F5344CB8AC3E}">
        <p14:creationId xmlns:p14="http://schemas.microsoft.com/office/powerpoint/2010/main" val="1958162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1.</a:t>
            </a:r>
            <a:r>
              <a:rPr lang="zh-CN" altLang="en-US" sz="4400" dirty="0" smtClean="0">
                <a:latin typeface="微软雅黑" charset="0"/>
                <a:ea typeface="微软雅黑" charset="0"/>
                <a:cs typeface="微软雅黑" charset="0"/>
              </a:rPr>
              <a:t>微博平台业务背景</a:t>
            </a:r>
            <a:endParaRPr lang="zh-CN" altLang="en-US" sz="4400" dirty="0">
              <a:latin typeface="微软雅黑" charset="0"/>
              <a:ea typeface="微软雅黑" charset="0"/>
              <a:cs typeface="微软雅黑" charset="0"/>
            </a:endParaRPr>
          </a:p>
        </p:txBody>
      </p:sp>
      <p:sp>
        <p:nvSpPr>
          <p:cNvPr id="20" name="Right Arrow 3"/>
          <p:cNvSpPr>
            <a:spLocks noChangeArrowheads="1"/>
          </p:cNvSpPr>
          <p:nvPr/>
        </p:nvSpPr>
        <p:spPr bwMode="auto">
          <a:xfrm>
            <a:off x="283704" y="2141628"/>
            <a:ext cx="8723240" cy="1371981"/>
          </a:xfrm>
          <a:prstGeom prst="rightArrow">
            <a:avLst>
              <a:gd name="adj1" fmla="val 50000"/>
              <a:gd name="adj2" fmla="val 50015"/>
            </a:avLst>
          </a:prstGeom>
          <a:solidFill>
            <a:schemeClr val="accent2"/>
          </a:solidFill>
          <a:ln w="38100">
            <a:solidFill>
              <a:schemeClr val="bg1"/>
            </a:solidFill>
            <a:miter lim="800000"/>
            <a:headEnd/>
            <a:tailEnd/>
          </a:ln>
          <a:effectLst>
            <a:outerShdw blurRad="63500" sx="102000" sy="102000" algn="ctr" rotWithShape="0">
              <a:srgbClr val="000000">
                <a:alpha val="42999"/>
              </a:srgbClr>
            </a:outerShdw>
          </a:effectLst>
        </p:spPr>
        <p:txBody>
          <a:bodyPr anchor="ctr"/>
          <a:lstStyle/>
          <a:p>
            <a:pPr algn="ctr" defTabSz="914138" fontAlgn="auto">
              <a:spcBef>
                <a:spcPts val="0"/>
              </a:spcBef>
              <a:spcAft>
                <a:spcPts val="0"/>
              </a:spcAft>
              <a:defRPr/>
            </a:pPr>
            <a:endParaRPr lang="en-US" dirty="0">
              <a:solidFill>
                <a:schemeClr val="lt1"/>
              </a:solidFill>
              <a:latin typeface="微软雅黑" pitchFamily="34" charset="-122"/>
              <a:ea typeface="微软雅黑" pitchFamily="34" charset="-122"/>
              <a:cs typeface="+mn-cs"/>
            </a:endParaRPr>
          </a:p>
        </p:txBody>
      </p:sp>
      <p:sp>
        <p:nvSpPr>
          <p:cNvPr id="21" name="Round Diagonal Corner Rectangle 4"/>
          <p:cNvSpPr>
            <a:spLocks noChangeArrowheads="1"/>
          </p:cNvSpPr>
          <p:nvPr/>
        </p:nvSpPr>
        <p:spPr bwMode="auto">
          <a:xfrm>
            <a:off x="2029880" y="2244206"/>
            <a:ext cx="1443038" cy="2545787"/>
          </a:xfrm>
          <a:custGeom>
            <a:avLst/>
            <a:gdLst>
              <a:gd name="T0" fmla="*/ 1443038 w 1443038"/>
              <a:gd name="T1" fmla="*/ 1060450 h 2120900"/>
              <a:gd name="T2" fmla="*/ 721519 w 1443038"/>
              <a:gd name="T3" fmla="*/ 2120900 h 2120900"/>
              <a:gd name="T4" fmla="*/ 0 w 1443038"/>
              <a:gd name="T5" fmla="*/ 1060450 h 2120900"/>
              <a:gd name="T6" fmla="*/ 721519 w 1443038"/>
              <a:gd name="T7" fmla="*/ 0 h 2120900"/>
              <a:gd name="T8" fmla="*/ 0 60000 65536"/>
              <a:gd name="T9" fmla="*/ 5898240 60000 65536"/>
              <a:gd name="T10" fmla="*/ 11796480 60000 65536"/>
              <a:gd name="T11" fmla="*/ 17694720 60000 65536"/>
              <a:gd name="T12" fmla="*/ 70443 w 1443038"/>
              <a:gd name="T13" fmla="*/ 70443 h 2120900"/>
              <a:gd name="T14" fmla="*/ 1372595 w 1443038"/>
              <a:gd name="T15" fmla="*/ 2050457 h 2120900"/>
            </a:gdLst>
            <a:ahLst/>
            <a:cxnLst>
              <a:cxn ang="T8">
                <a:pos x="T0" y="T1"/>
              </a:cxn>
              <a:cxn ang="T9">
                <a:pos x="T2" y="T3"/>
              </a:cxn>
              <a:cxn ang="T10">
                <a:pos x="T4" y="T5"/>
              </a:cxn>
              <a:cxn ang="T11">
                <a:pos x="T6" y="T7"/>
              </a:cxn>
            </a:cxnLst>
            <a:rect l="T12" t="T13" r="T14" b="T15"/>
            <a:pathLst>
              <a:path w="1443038" h="2120900">
                <a:moveTo>
                  <a:pt x="240511" y="0"/>
                </a:moveTo>
                <a:lnTo>
                  <a:pt x="1443038" y="0"/>
                </a:lnTo>
                <a:lnTo>
                  <a:pt x="1443038" y="1880389"/>
                </a:lnTo>
                <a:cubicBezTo>
                  <a:pt x="1443038" y="2013219"/>
                  <a:pt x="1335357" y="2120899"/>
                  <a:pt x="1202527" y="2120899"/>
                </a:cubicBezTo>
                <a:lnTo>
                  <a:pt x="0" y="2120900"/>
                </a:lnTo>
                <a:lnTo>
                  <a:pt x="0" y="240511"/>
                </a:lnTo>
                <a:lnTo>
                  <a:pt x="-1" y="240510"/>
                </a:lnTo>
                <a:cubicBezTo>
                  <a:pt x="-1" y="107680"/>
                  <a:pt x="107680" y="-1"/>
                  <a:pt x="240511" y="-1"/>
                </a:cubicBezTo>
                <a:close/>
              </a:path>
            </a:pathLst>
          </a:custGeom>
          <a:solidFill>
            <a:srgbClr val="206A99"/>
          </a:solidFill>
          <a:ln w="28575">
            <a:solidFill>
              <a:schemeClr val="bg1"/>
            </a:solidFill>
            <a:miter lim="800000"/>
            <a:headEnd/>
            <a:tailEnd/>
          </a:ln>
          <a:effectLst>
            <a:outerShdw blurRad="63500" sx="102000" sy="102000" algn="ctr" rotWithShape="0">
              <a:srgbClr val="000000">
                <a:alpha val="42999"/>
              </a:srgbClr>
            </a:outerShdw>
          </a:effectLst>
        </p:spPr>
        <p:txBody>
          <a:bodyPr anchor="ctr"/>
          <a:lstStyle/>
          <a:p>
            <a:pPr algn="ctr" defTabSz="914138" fontAlgn="auto">
              <a:spcBef>
                <a:spcPts val="0"/>
              </a:spcBef>
              <a:spcAft>
                <a:spcPts val="0"/>
              </a:spcAft>
              <a:defRPr/>
            </a:pPr>
            <a:endParaRPr lang="en-US" dirty="0">
              <a:solidFill>
                <a:schemeClr val="dk1"/>
              </a:solidFill>
              <a:latin typeface="微软雅黑" pitchFamily="34" charset="-122"/>
              <a:ea typeface="微软雅黑" pitchFamily="34" charset="-122"/>
              <a:cs typeface="+mn-cs"/>
            </a:endParaRPr>
          </a:p>
        </p:txBody>
      </p:sp>
      <p:sp>
        <p:nvSpPr>
          <p:cNvPr id="22" name="Round Diagonal Corner Rectangle 5"/>
          <p:cNvSpPr>
            <a:spLocks noChangeArrowheads="1"/>
          </p:cNvSpPr>
          <p:nvPr/>
        </p:nvSpPr>
        <p:spPr bwMode="auto">
          <a:xfrm>
            <a:off x="3611030" y="2244206"/>
            <a:ext cx="1443038" cy="2547693"/>
          </a:xfrm>
          <a:custGeom>
            <a:avLst/>
            <a:gdLst>
              <a:gd name="T0" fmla="*/ 1443038 w 1443038"/>
              <a:gd name="T1" fmla="*/ 1061244 h 2122488"/>
              <a:gd name="T2" fmla="*/ 721519 w 1443038"/>
              <a:gd name="T3" fmla="*/ 2122488 h 2122488"/>
              <a:gd name="T4" fmla="*/ 0 w 1443038"/>
              <a:gd name="T5" fmla="*/ 1061244 h 2122488"/>
              <a:gd name="T6" fmla="*/ 721519 w 1443038"/>
              <a:gd name="T7" fmla="*/ 0 h 2122488"/>
              <a:gd name="T8" fmla="*/ 0 60000 65536"/>
              <a:gd name="T9" fmla="*/ 5898240 60000 65536"/>
              <a:gd name="T10" fmla="*/ 11796480 60000 65536"/>
              <a:gd name="T11" fmla="*/ 17694720 60000 65536"/>
              <a:gd name="T12" fmla="*/ 70443 w 1443038"/>
              <a:gd name="T13" fmla="*/ 70443 h 2122488"/>
              <a:gd name="T14" fmla="*/ 1372595 w 1443038"/>
              <a:gd name="T15" fmla="*/ 2052045 h 2122488"/>
            </a:gdLst>
            <a:ahLst/>
            <a:cxnLst>
              <a:cxn ang="T8">
                <a:pos x="T0" y="T1"/>
              </a:cxn>
              <a:cxn ang="T9">
                <a:pos x="T2" y="T3"/>
              </a:cxn>
              <a:cxn ang="T10">
                <a:pos x="T4" y="T5"/>
              </a:cxn>
              <a:cxn ang="T11">
                <a:pos x="T6" y="T7"/>
              </a:cxn>
            </a:cxnLst>
            <a:rect l="T12" t="T13" r="T14" b="T15"/>
            <a:pathLst>
              <a:path w="1443038" h="2122488">
                <a:moveTo>
                  <a:pt x="240511" y="0"/>
                </a:moveTo>
                <a:lnTo>
                  <a:pt x="1443038" y="0"/>
                </a:lnTo>
                <a:lnTo>
                  <a:pt x="1443038" y="1881977"/>
                </a:lnTo>
                <a:cubicBezTo>
                  <a:pt x="1443038" y="2014807"/>
                  <a:pt x="1335357" y="2122487"/>
                  <a:pt x="1202527" y="2122487"/>
                </a:cubicBezTo>
                <a:lnTo>
                  <a:pt x="0" y="2122488"/>
                </a:lnTo>
                <a:lnTo>
                  <a:pt x="0" y="240511"/>
                </a:lnTo>
                <a:lnTo>
                  <a:pt x="-1" y="240510"/>
                </a:lnTo>
                <a:cubicBezTo>
                  <a:pt x="-1" y="107680"/>
                  <a:pt x="107680" y="-1"/>
                  <a:pt x="240511" y="-1"/>
                </a:cubicBezTo>
                <a:close/>
              </a:path>
            </a:pathLst>
          </a:custGeom>
          <a:solidFill>
            <a:srgbClr val="389831"/>
          </a:solidFill>
          <a:ln w="28575">
            <a:solidFill>
              <a:schemeClr val="bg1"/>
            </a:solidFill>
            <a:miter lim="800000"/>
            <a:headEnd/>
            <a:tailEnd/>
          </a:ln>
          <a:effectLst>
            <a:outerShdw blurRad="63500" dist="38100" algn="r" rotWithShape="0">
              <a:srgbClr val="000000">
                <a:alpha val="42999"/>
              </a:srgbClr>
            </a:outerShdw>
          </a:effectLst>
        </p:spPr>
        <p:txBody>
          <a:bodyPr anchor="ctr"/>
          <a:lstStyle/>
          <a:p>
            <a:pPr algn="ctr" defTabSz="914138" fontAlgn="auto">
              <a:spcBef>
                <a:spcPts val="0"/>
              </a:spcBef>
              <a:spcAft>
                <a:spcPts val="0"/>
              </a:spcAft>
              <a:defRPr/>
            </a:pPr>
            <a:endParaRPr lang="en-US" dirty="0">
              <a:solidFill>
                <a:srgbClr val="63A12C"/>
              </a:solidFill>
              <a:latin typeface="微软雅黑" pitchFamily="34" charset="-122"/>
              <a:ea typeface="微软雅黑" pitchFamily="34" charset="-122"/>
              <a:cs typeface="+mn-cs"/>
            </a:endParaRPr>
          </a:p>
        </p:txBody>
      </p:sp>
      <p:sp>
        <p:nvSpPr>
          <p:cNvPr id="23" name="Round Diagonal Corner Rectangle 6"/>
          <p:cNvSpPr>
            <a:spLocks noChangeArrowheads="1"/>
          </p:cNvSpPr>
          <p:nvPr/>
        </p:nvSpPr>
        <p:spPr bwMode="auto">
          <a:xfrm>
            <a:off x="5195355" y="2244206"/>
            <a:ext cx="1443038" cy="2547693"/>
          </a:xfrm>
          <a:custGeom>
            <a:avLst/>
            <a:gdLst>
              <a:gd name="T0" fmla="*/ 1443038 w 1443038"/>
              <a:gd name="T1" fmla="*/ 1061244 h 2122488"/>
              <a:gd name="T2" fmla="*/ 721519 w 1443038"/>
              <a:gd name="T3" fmla="*/ 2122488 h 2122488"/>
              <a:gd name="T4" fmla="*/ 0 w 1443038"/>
              <a:gd name="T5" fmla="*/ 1061244 h 2122488"/>
              <a:gd name="T6" fmla="*/ 721519 w 1443038"/>
              <a:gd name="T7" fmla="*/ 0 h 2122488"/>
              <a:gd name="T8" fmla="*/ 0 60000 65536"/>
              <a:gd name="T9" fmla="*/ 5898240 60000 65536"/>
              <a:gd name="T10" fmla="*/ 11796480 60000 65536"/>
              <a:gd name="T11" fmla="*/ 17694720 60000 65536"/>
              <a:gd name="T12" fmla="*/ 70443 w 1443038"/>
              <a:gd name="T13" fmla="*/ 70443 h 2122488"/>
              <a:gd name="T14" fmla="*/ 1372595 w 1443038"/>
              <a:gd name="T15" fmla="*/ 2052045 h 2122488"/>
            </a:gdLst>
            <a:ahLst/>
            <a:cxnLst>
              <a:cxn ang="T8">
                <a:pos x="T0" y="T1"/>
              </a:cxn>
              <a:cxn ang="T9">
                <a:pos x="T2" y="T3"/>
              </a:cxn>
              <a:cxn ang="T10">
                <a:pos x="T4" y="T5"/>
              </a:cxn>
              <a:cxn ang="T11">
                <a:pos x="T6" y="T7"/>
              </a:cxn>
            </a:cxnLst>
            <a:rect l="T12" t="T13" r="T14" b="T15"/>
            <a:pathLst>
              <a:path w="1443038" h="2122488">
                <a:moveTo>
                  <a:pt x="240511" y="0"/>
                </a:moveTo>
                <a:lnTo>
                  <a:pt x="1443038" y="0"/>
                </a:lnTo>
                <a:lnTo>
                  <a:pt x="1443038" y="1881977"/>
                </a:lnTo>
                <a:cubicBezTo>
                  <a:pt x="1443038" y="2014807"/>
                  <a:pt x="1335357" y="2122487"/>
                  <a:pt x="1202527" y="2122487"/>
                </a:cubicBezTo>
                <a:lnTo>
                  <a:pt x="0" y="2122488"/>
                </a:lnTo>
                <a:lnTo>
                  <a:pt x="0" y="240511"/>
                </a:lnTo>
                <a:lnTo>
                  <a:pt x="-1" y="240510"/>
                </a:lnTo>
                <a:cubicBezTo>
                  <a:pt x="-1" y="107680"/>
                  <a:pt x="107680" y="-1"/>
                  <a:pt x="240511" y="-1"/>
                </a:cubicBezTo>
                <a:close/>
              </a:path>
            </a:pathLst>
          </a:custGeom>
          <a:solidFill>
            <a:srgbClr val="F79646"/>
          </a:solidFill>
          <a:ln w="38100">
            <a:solidFill>
              <a:schemeClr val="bg1"/>
            </a:solidFill>
            <a:miter lim="800000"/>
            <a:headEnd/>
            <a:tailEnd/>
          </a:ln>
          <a:effectLst>
            <a:outerShdw blurRad="63500" dist="20000" dir="5400000" rotWithShape="0">
              <a:srgbClr val="000000">
                <a:alpha val="37999"/>
              </a:srgbClr>
            </a:outerShdw>
          </a:effectLst>
        </p:spPr>
        <p:txBody>
          <a:bodyPr anchor="ctr"/>
          <a:lstStyle/>
          <a:p>
            <a:pPr algn="ctr" defTabSz="914138" fontAlgn="auto">
              <a:spcBef>
                <a:spcPts val="0"/>
              </a:spcBef>
              <a:spcAft>
                <a:spcPts val="0"/>
              </a:spcAft>
              <a:defRPr/>
            </a:pPr>
            <a:endParaRPr lang="en-US" dirty="0">
              <a:solidFill>
                <a:schemeClr val="lt1"/>
              </a:solidFill>
              <a:latin typeface="微软雅黑" pitchFamily="34" charset="-122"/>
              <a:ea typeface="微软雅黑" pitchFamily="34" charset="-122"/>
              <a:cs typeface="+mn-cs"/>
            </a:endParaRPr>
          </a:p>
        </p:txBody>
      </p:sp>
      <p:sp>
        <p:nvSpPr>
          <p:cNvPr id="24" name="TextBox 23"/>
          <p:cNvSpPr txBox="1"/>
          <p:nvPr/>
        </p:nvSpPr>
        <p:spPr>
          <a:xfrm>
            <a:off x="1982255" y="2284224"/>
            <a:ext cx="1512888" cy="1446550"/>
          </a:xfrm>
          <a:prstGeom prst="rect">
            <a:avLst/>
          </a:prstGeom>
          <a:noFill/>
        </p:spPr>
        <p:txBody>
          <a:bodyPr>
            <a:spAutoFit/>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algn="ctr" eaLnBrk="1" hangingPunct="1"/>
            <a:r>
              <a:rPr lang="zh-CN" altLang="en-US" sz="2000" dirty="0" smtClean="0">
                <a:solidFill>
                  <a:schemeClr val="bg1"/>
                </a:solidFill>
                <a:effectLst>
                  <a:outerShdw blurRad="38100" dist="38100" dir="2700000" algn="tl">
                    <a:srgbClr val="DDDDDD"/>
                  </a:outerShdw>
                </a:effectLst>
                <a:latin typeface="微软雅黑" charset="0"/>
                <a:ea typeface="微软雅黑" charset="0"/>
                <a:cs typeface="微软雅黑" charset="0"/>
              </a:rPr>
              <a:t>业务量</a:t>
            </a:r>
            <a:endParaRPr lang="en-US" sz="2000" dirty="0">
              <a:solidFill>
                <a:schemeClr val="bg1"/>
              </a:solidFill>
              <a:effectLst>
                <a:outerShdw blurRad="38100" dist="38100" dir="2700000" algn="tl">
                  <a:srgbClr val="DDDDDD"/>
                </a:outerShdw>
              </a:effectLst>
              <a:latin typeface="微软雅黑" charset="0"/>
              <a:ea typeface="微软雅黑" charset="0"/>
              <a:cs typeface="微软雅黑" charset="0"/>
            </a:endParaRPr>
          </a:p>
          <a:p>
            <a:pPr algn="ctr" eaLnBrk="1" hangingPunct="1"/>
            <a:endParaRPr lang="en-US" altLang="zh-CN" sz="1400" dirty="0" smtClean="0">
              <a:solidFill>
                <a:schemeClr val="bg1"/>
              </a:solidFill>
              <a:latin typeface="微软雅黑" charset="0"/>
              <a:ea typeface="微软雅黑" charset="0"/>
              <a:cs typeface="微软雅黑" charset="0"/>
            </a:endParaRPr>
          </a:p>
          <a:p>
            <a:pPr algn="ctr" eaLnBrk="1" hangingPunct="1"/>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日志：</a:t>
            </a:r>
            <a:r>
              <a:rPr lang="zh-CN" altLang="en-US" dirty="0" smtClean="0">
                <a:latin typeface="微软雅黑" charset="0"/>
                <a:ea typeface="微软雅黑" charset="0"/>
                <a:cs typeface="微软雅黑" charset="0"/>
              </a:rPr>
              <a:t>百</a:t>
            </a:r>
            <a:r>
              <a:rPr lang="en-US" altLang="zh-CN" dirty="0" smtClean="0">
                <a:latin typeface="微软雅黑" charset="0"/>
                <a:ea typeface="微软雅黑" charset="0"/>
                <a:cs typeface="微软雅黑" charset="0"/>
              </a:rPr>
              <a:t>T+</a:t>
            </a:r>
            <a:endParaRPr lang="en-US" altLang="zh-CN" dirty="0" smtClean="0">
              <a:solidFill>
                <a:schemeClr val="bg1"/>
              </a:solidFill>
              <a:latin typeface="微软雅黑" charset="0"/>
              <a:ea typeface="微软雅黑" charset="0"/>
              <a:cs typeface="微软雅黑" charset="0"/>
            </a:endParaRPr>
          </a:p>
          <a:p>
            <a:pPr algn="ctr" eaLnBrk="1" hangingPunct="1"/>
            <a:r>
              <a:rPr lang="en-US" altLang="zh-CN" sz="1400" dirty="0">
                <a:solidFill>
                  <a:schemeClr val="bg1"/>
                </a:solidFill>
                <a:effectLst>
                  <a:outerShdw blurRad="38100" dist="38100" dir="2700000" algn="tl">
                    <a:srgbClr val="DDDDDD"/>
                  </a:outerShdw>
                </a:effectLst>
                <a:latin typeface="微软雅黑" charset="0"/>
                <a:ea typeface="微软雅黑" charset="0"/>
                <a:cs typeface="Rockwell" charset="0"/>
              </a:rPr>
              <a:t>RPC</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zh-CN" altLang="en-US" dirty="0" smtClean="0">
                <a:latin typeface="微软雅黑" charset="0"/>
                <a:ea typeface="微软雅黑" charset="0"/>
                <a:cs typeface="微软雅黑" charset="0"/>
              </a:rPr>
              <a:t>万亿</a:t>
            </a:r>
            <a:r>
              <a:rPr lang="zh-CN" altLang="zh-CN" dirty="0">
                <a:latin typeface="微软雅黑" charset="0"/>
                <a:ea typeface="微软雅黑" charset="0"/>
                <a:cs typeface="微软雅黑" charset="0"/>
              </a:rPr>
              <a:t>+</a:t>
            </a:r>
            <a:endParaRPr lang="en-US" altLang="zh-CN" dirty="0">
              <a:latin typeface="微软雅黑" charset="0"/>
              <a:ea typeface="微软雅黑" charset="0"/>
              <a:cs typeface="微软雅黑" charset="0"/>
            </a:endParaRPr>
          </a:p>
          <a:p>
            <a:pPr algn="ctr" eaLnBrk="1" hangingPunct="1"/>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接</a:t>
            </a:r>
            <a:r>
              <a:rPr lang="zh-CN" altLang="en-US" sz="1400">
                <a:solidFill>
                  <a:schemeClr val="bg1"/>
                </a:solidFill>
                <a:effectLst>
                  <a:outerShdw blurRad="38100" dist="38100" dir="2700000" algn="tl">
                    <a:srgbClr val="DDDDDD"/>
                  </a:outerShdw>
                </a:effectLst>
                <a:latin typeface="微软雅黑" charset="0"/>
                <a:ea typeface="微软雅黑" charset="0"/>
                <a:cs typeface="Rockwell" charset="0"/>
              </a:rPr>
              <a:t>口</a:t>
            </a:r>
            <a:r>
              <a:rPr lang="zh-CN" altLang="en-US" sz="1400" smtClean="0">
                <a:solidFill>
                  <a:schemeClr val="bg1"/>
                </a:solidFill>
                <a:effectLst>
                  <a:outerShdw blurRad="38100" dist="38100" dir="2700000" algn="tl">
                    <a:srgbClr val="DDDDDD"/>
                  </a:outerShdw>
                </a:effectLst>
                <a:latin typeface="微软雅黑" charset="0"/>
                <a:ea typeface="微软雅黑" charset="0"/>
                <a:cs typeface="Rockwell" charset="0"/>
              </a:rPr>
              <a:t>：</a:t>
            </a:r>
            <a:r>
              <a:rPr lang="zh-CN" altLang="zh-CN" dirty="0">
                <a:latin typeface="微软雅黑" charset="0"/>
                <a:ea typeface="微软雅黑" charset="0"/>
                <a:cs typeface="微软雅黑" charset="0"/>
              </a:rPr>
              <a:t>6</a:t>
            </a:r>
            <a:r>
              <a:rPr lang="en-US" altLang="zh-CN" smtClean="0">
                <a:latin typeface="微软雅黑" charset="0"/>
                <a:ea typeface="微软雅黑" charset="0"/>
                <a:cs typeface="微软雅黑" charset="0"/>
              </a:rPr>
              <a:t>00</a:t>
            </a:r>
            <a:r>
              <a:rPr lang="zh-CN" altLang="en-US" dirty="0">
                <a:latin typeface="微软雅黑" charset="0"/>
                <a:ea typeface="微软雅黑" charset="0"/>
                <a:cs typeface="微软雅黑" charset="0"/>
              </a:rPr>
              <a:t>亿</a:t>
            </a:r>
            <a:r>
              <a:rPr lang="en-US" altLang="zh-CN" dirty="0" smtClean="0">
                <a:latin typeface="微软雅黑" charset="0"/>
                <a:ea typeface="微软雅黑" charset="0"/>
                <a:cs typeface="微软雅黑" charset="0"/>
              </a:rPr>
              <a:t>+</a:t>
            </a:r>
            <a:endParaRPr lang="en-US" altLang="zh-CN" dirty="0">
              <a:latin typeface="微软雅黑" charset="0"/>
              <a:ea typeface="微软雅黑" charset="0"/>
              <a:cs typeface="微软雅黑" charset="0"/>
            </a:endParaRPr>
          </a:p>
        </p:txBody>
      </p:sp>
      <p:sp>
        <p:nvSpPr>
          <p:cNvPr id="41992" name="TextBox 8"/>
          <p:cNvSpPr txBox="1">
            <a:spLocks noChangeArrowheads="1"/>
          </p:cNvSpPr>
          <p:nvPr/>
        </p:nvSpPr>
        <p:spPr bwMode="auto">
          <a:xfrm>
            <a:off x="5150906" y="2284223"/>
            <a:ext cx="1557337"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algn="ctr" defTabSz="912813" eaLnBrk="1" hangingPunct="1"/>
            <a:r>
              <a:rPr lang="zh-CN" altLang="en-US" sz="2000" dirty="0">
                <a:solidFill>
                  <a:schemeClr val="bg1"/>
                </a:solidFill>
                <a:effectLst>
                  <a:outerShdw blurRad="38100" dist="38100" dir="2700000" algn="tl">
                    <a:srgbClr val="DDDDDD"/>
                  </a:outerShdw>
                </a:effectLst>
                <a:latin typeface="微软雅黑" charset="0"/>
                <a:ea typeface="微软雅黑" charset="0"/>
                <a:cs typeface="微软雅黑" charset="0"/>
              </a:rPr>
              <a:t>运维</a:t>
            </a:r>
            <a:endParaRPr lang="en-US" altLang="zh-CN" sz="2000" dirty="0">
              <a:solidFill>
                <a:schemeClr val="bg1"/>
              </a:solidFill>
              <a:effectLst>
                <a:outerShdw blurRad="38100" dist="38100" dir="2700000" algn="tl">
                  <a:srgbClr val="DDDDDD"/>
                </a:outerShdw>
              </a:effectLst>
              <a:latin typeface="微软雅黑" charset="0"/>
              <a:ea typeface="微软雅黑" charset="0"/>
              <a:cs typeface="微软雅黑" charset="0"/>
            </a:endParaRPr>
          </a:p>
          <a:p>
            <a:pPr algn="ctr" eaLnBrk="1" hangingPunct="1"/>
            <a:endParaRPr lang="en-US" altLang="zh-CN" sz="1400" dirty="0" smtClean="0">
              <a:latin typeface="微软雅黑" charset="0"/>
              <a:ea typeface="微软雅黑" charset="0"/>
              <a:cs typeface="Rockwell" charset="0"/>
            </a:endParaRPr>
          </a:p>
          <a:p>
            <a:pPr algn="ctr" eaLnBrk="1" hangingPunct="1"/>
            <a:r>
              <a:rPr lang="en-US" altLang="zh-CN" sz="1400" dirty="0" err="1" smtClean="0">
                <a:solidFill>
                  <a:schemeClr val="bg1"/>
                </a:solidFill>
                <a:effectLst>
                  <a:outerShdw blurRad="38100" dist="38100" dir="2700000" algn="tl">
                    <a:srgbClr val="DDDDDD"/>
                  </a:outerShdw>
                </a:effectLst>
                <a:latin typeface="微软雅黑" charset="0"/>
                <a:ea typeface="微软雅黑" charset="0"/>
                <a:cs typeface="Rockwell" charset="0"/>
              </a:rPr>
              <a:t>Docker</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53</a:t>
            </a:r>
            <a:r>
              <a:rPr lang="en-US" altLang="zh-CN" dirty="0">
                <a:latin typeface="微软雅黑" charset="0"/>
                <a:ea typeface="微软雅黑" charset="0"/>
                <a:cs typeface="微软雅黑" charset="0"/>
              </a:rPr>
              <a:t>%</a:t>
            </a:r>
          </a:p>
          <a:p>
            <a:pPr algn="ctr" eaLnBrk="1" hangingPunct="1"/>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扩</a:t>
            </a:r>
            <a:r>
              <a:rPr lang="zh-CN" altLang="en-US" sz="1400" dirty="0" smtClean="0">
                <a:solidFill>
                  <a:schemeClr val="bg1"/>
                </a:solidFill>
                <a:effectLst>
                  <a:outerShdw blurRad="38100" dist="38100" dir="2700000" algn="tl">
                    <a:srgbClr val="DDDDDD"/>
                  </a:outerShdw>
                </a:effectLst>
                <a:latin typeface="微软雅黑" charset="0"/>
                <a:ea typeface="微软雅黑" charset="0"/>
                <a:cs typeface="Rockwell" charset="0"/>
              </a:rPr>
              <a:t>容</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5min</a:t>
            </a:r>
            <a:endParaRPr lang="en-US" altLang="zh-CN" dirty="0">
              <a:latin typeface="微软雅黑" charset="0"/>
              <a:ea typeface="微软雅黑" charset="0"/>
              <a:cs typeface="微软雅黑" charset="0"/>
            </a:endParaRPr>
          </a:p>
          <a:p>
            <a:pPr algn="ctr" eaLnBrk="1" hangingPunct="1"/>
            <a:r>
              <a:rPr lang="zh-CN" altLang="en-US" sz="1400" dirty="0" smtClean="0">
                <a:solidFill>
                  <a:schemeClr val="bg1"/>
                </a:solidFill>
                <a:effectLst>
                  <a:outerShdw blurRad="38100" dist="38100" dir="2700000" algn="tl">
                    <a:srgbClr val="DDDDDD"/>
                  </a:outerShdw>
                </a:effectLst>
                <a:latin typeface="微软雅黑" charset="0"/>
                <a:ea typeface="微软雅黑" charset="0"/>
                <a:cs typeface="Rockwell" charset="0"/>
              </a:rPr>
              <a:t>变更</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15</a:t>
            </a:r>
            <a:r>
              <a:rPr lang="zh-CN" altLang="en-US" dirty="0">
                <a:latin typeface="微软雅黑" charset="0"/>
                <a:ea typeface="微软雅黑" charset="0"/>
                <a:cs typeface="微软雅黑" charset="0"/>
              </a:rPr>
              <a:t>次</a:t>
            </a:r>
            <a:r>
              <a:rPr lang="en-US" altLang="zh-CN" dirty="0" smtClean="0">
                <a:latin typeface="微软雅黑" charset="0"/>
                <a:ea typeface="微软雅黑" charset="0"/>
                <a:cs typeface="微软雅黑" charset="0"/>
              </a:rPr>
              <a:t>/</a:t>
            </a:r>
            <a:r>
              <a:rPr lang="en-US" altLang="zh-CN" dirty="0">
                <a:latin typeface="微软雅黑" charset="0"/>
                <a:ea typeface="微软雅黑" charset="0"/>
                <a:cs typeface="微软雅黑" charset="0"/>
              </a:rPr>
              <a:t>w</a:t>
            </a:r>
          </a:p>
          <a:p>
            <a:pPr algn="ctr" eaLnBrk="1" hangingPunct="1"/>
            <a:endParaRPr lang="en-US" altLang="zh-CN" sz="1400" dirty="0">
              <a:latin typeface="微软雅黑" charset="0"/>
              <a:ea typeface="微软雅黑" charset="0"/>
              <a:cs typeface="Rockwell" charset="0"/>
            </a:endParaRPr>
          </a:p>
        </p:txBody>
      </p:sp>
      <p:sp>
        <p:nvSpPr>
          <p:cNvPr id="26" name="TextBox 25"/>
          <p:cNvSpPr txBox="1"/>
          <p:nvPr/>
        </p:nvSpPr>
        <p:spPr>
          <a:xfrm>
            <a:off x="3566581" y="2284224"/>
            <a:ext cx="1584325" cy="1877437"/>
          </a:xfrm>
          <a:prstGeom prst="rect">
            <a:avLst/>
          </a:prstGeom>
          <a:noFill/>
        </p:spPr>
        <p:txBody>
          <a:bodyPr>
            <a:spAutoFit/>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algn="ctr" eaLnBrk="1" hangingPunct="1"/>
            <a:r>
              <a:rPr lang="zh-CN" altLang="en-US" sz="2000" dirty="0" smtClean="0">
                <a:solidFill>
                  <a:schemeClr val="bg1"/>
                </a:solidFill>
                <a:effectLst>
                  <a:outerShdw blurRad="38100" dist="38100" dir="2700000" algn="tl">
                    <a:srgbClr val="DDDDDD"/>
                  </a:outerShdw>
                </a:effectLst>
                <a:latin typeface="微软雅黑" charset="0"/>
                <a:ea typeface="微软雅黑" charset="0"/>
                <a:cs typeface="微软雅黑" charset="0"/>
              </a:rPr>
              <a:t>系统</a:t>
            </a:r>
            <a:endParaRPr lang="en-US" altLang="zh-CN" sz="2000" dirty="0">
              <a:solidFill>
                <a:schemeClr val="bg1"/>
              </a:solidFill>
              <a:effectLst>
                <a:outerShdw blurRad="38100" dist="38100" dir="2700000" algn="tl">
                  <a:srgbClr val="DDDDDD"/>
                </a:outerShdw>
              </a:effectLst>
              <a:latin typeface="微软雅黑" charset="0"/>
              <a:ea typeface="微软雅黑" charset="0"/>
              <a:cs typeface="微软雅黑" charset="0"/>
            </a:endParaRPr>
          </a:p>
          <a:p>
            <a:pPr algn="ctr" eaLnBrk="1" hangingPunct="1"/>
            <a:endParaRPr lang="en-US" altLang="zh-CN" sz="1400" dirty="0">
              <a:solidFill>
                <a:schemeClr val="bg1"/>
              </a:solidFill>
              <a:effectLst>
                <a:outerShdw blurRad="38100" dist="38100" dir="2700000" algn="tl">
                  <a:srgbClr val="DDDDDD"/>
                </a:outerShdw>
              </a:effectLst>
              <a:latin typeface="微软雅黑" charset="0"/>
              <a:ea typeface="微软雅黑" charset="0"/>
              <a:cs typeface="Rockwell" charset="0"/>
            </a:endParaRPr>
          </a:p>
          <a:p>
            <a:pPr algn="ctr" eaLnBrk="1" hangingPunct="1"/>
            <a:r>
              <a:rPr lang="zh-CN" altLang="en-US" sz="1400" dirty="0" smtClean="0">
                <a:solidFill>
                  <a:schemeClr val="bg1"/>
                </a:solidFill>
                <a:effectLst>
                  <a:outerShdw blurRad="38100" dist="38100" dir="2700000" algn="tl">
                    <a:srgbClr val="DDDDDD"/>
                  </a:outerShdw>
                </a:effectLst>
                <a:latin typeface="微软雅黑" charset="0"/>
                <a:ea typeface="微软雅黑" charset="0"/>
                <a:cs typeface="Rockwell" charset="0"/>
              </a:rPr>
              <a:t>设备：</a:t>
            </a:r>
            <a:r>
              <a:rPr lang="en-US" altLang="zh-CN" dirty="0">
                <a:latin typeface="微软雅黑" charset="0"/>
                <a:ea typeface="微软雅黑" charset="0"/>
                <a:cs typeface="微软雅黑" charset="0"/>
              </a:rPr>
              <a:t>3</a:t>
            </a:r>
            <a:r>
              <a:rPr lang="en-US" altLang="zh-CN" dirty="0" smtClean="0">
                <a:latin typeface="微软雅黑" charset="0"/>
                <a:ea typeface="微软雅黑" charset="0"/>
                <a:cs typeface="微软雅黑" charset="0"/>
              </a:rPr>
              <a:t>000</a:t>
            </a:r>
            <a:r>
              <a:rPr lang="en-US" altLang="zh-CN" dirty="0">
                <a:latin typeface="微软雅黑" charset="0"/>
                <a:ea typeface="微软雅黑" charset="0"/>
                <a:cs typeface="微软雅黑" charset="0"/>
              </a:rPr>
              <a:t>+</a:t>
            </a:r>
          </a:p>
          <a:p>
            <a:pPr algn="ctr" eaLnBrk="1" hangingPunct="1"/>
            <a:r>
              <a:rPr lang="zh-CN" altLang="en-US" sz="1400" dirty="0" smtClean="0">
                <a:solidFill>
                  <a:schemeClr val="bg1"/>
                </a:solidFill>
                <a:effectLst>
                  <a:outerShdw blurRad="38100" dist="38100" dir="2700000" algn="tl">
                    <a:srgbClr val="DDDDDD"/>
                  </a:outerShdw>
                </a:effectLst>
                <a:latin typeface="微软雅黑" charset="0"/>
                <a:ea typeface="微软雅黑" charset="0"/>
                <a:cs typeface="Rockwell" charset="0"/>
              </a:rPr>
              <a:t>集群：</a:t>
            </a:r>
            <a:r>
              <a:rPr lang="en-US" altLang="zh-CN" dirty="0">
                <a:latin typeface="微软雅黑" charset="0"/>
                <a:ea typeface="微软雅黑" charset="0"/>
                <a:cs typeface="微软雅黑" charset="0"/>
              </a:rPr>
              <a:t>200+</a:t>
            </a:r>
          </a:p>
          <a:p>
            <a:pPr algn="ctr" eaLnBrk="1" hangingPunct="1"/>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业务模块：</a:t>
            </a:r>
            <a:r>
              <a:rPr lang="en-US" altLang="zh-CN" dirty="0">
                <a:latin typeface="微软雅黑" charset="0"/>
                <a:ea typeface="微软雅黑" charset="0"/>
                <a:cs typeface="微软雅黑" charset="0"/>
              </a:rPr>
              <a:t>50+</a:t>
            </a:r>
          </a:p>
          <a:p>
            <a:pPr algn="ctr" eaLnBrk="1" hangingPunct="1"/>
            <a:endParaRPr lang="en-US" altLang="zh-CN" sz="1400" dirty="0" smtClean="0">
              <a:solidFill>
                <a:schemeClr val="bg1"/>
              </a:solidFill>
              <a:effectLst>
                <a:outerShdw blurRad="38100" dist="38100" dir="2700000" algn="tl">
                  <a:srgbClr val="DDDDDD"/>
                </a:outerShdw>
              </a:effectLst>
              <a:latin typeface="微软雅黑" charset="0"/>
              <a:ea typeface="微软雅黑" charset="0"/>
              <a:cs typeface="Rockwell" charset="0"/>
            </a:endParaRPr>
          </a:p>
          <a:p>
            <a:pPr algn="ctr" eaLnBrk="1" hangingPunct="1"/>
            <a:endParaRPr lang="en-US" altLang="zh-CN" sz="1400" dirty="0">
              <a:solidFill>
                <a:schemeClr val="bg1"/>
              </a:solidFill>
              <a:effectLst>
                <a:outerShdw blurRad="38100" dist="38100" dir="2700000" algn="tl">
                  <a:srgbClr val="DDDDDD"/>
                </a:outerShdw>
              </a:effectLst>
              <a:latin typeface="微软雅黑" charset="0"/>
              <a:ea typeface="微软雅黑" charset="0"/>
              <a:cs typeface="Rockwell" charset="0"/>
            </a:endParaRPr>
          </a:p>
        </p:txBody>
      </p:sp>
      <p:sp>
        <p:nvSpPr>
          <p:cNvPr id="27" name="Curved Up Arrow 10"/>
          <p:cNvSpPr>
            <a:spLocks noChangeArrowheads="1"/>
          </p:cNvSpPr>
          <p:nvPr/>
        </p:nvSpPr>
        <p:spPr bwMode="auto">
          <a:xfrm flipH="1">
            <a:off x="1469493" y="4830010"/>
            <a:ext cx="5638800" cy="1303382"/>
          </a:xfrm>
          <a:prstGeom prst="curvedUpArrow">
            <a:avLst>
              <a:gd name="adj1" fmla="val 25003"/>
              <a:gd name="adj2" fmla="val 50006"/>
              <a:gd name="adj3" fmla="val 25000"/>
            </a:avLst>
          </a:prstGeom>
          <a:solidFill>
            <a:schemeClr val="accent2"/>
          </a:solidFill>
          <a:ln w="9525">
            <a:solidFill>
              <a:schemeClr val="bg1"/>
            </a:solidFill>
            <a:miter lim="800000"/>
            <a:headEnd/>
            <a:tailEnd/>
          </a:ln>
          <a:effectLst>
            <a:outerShdw blurRad="63500" dist="38100" algn="r" rotWithShape="0">
              <a:srgbClr val="000000">
                <a:alpha val="42999"/>
              </a:srgbClr>
            </a:outerShdw>
          </a:effectLst>
        </p:spPr>
        <p:txBody>
          <a:bodyPr anchor="ctr"/>
          <a:lstStyle/>
          <a:p>
            <a:pPr algn="ctr" defTabSz="914138" fontAlgn="auto">
              <a:spcBef>
                <a:spcPts val="0"/>
              </a:spcBef>
              <a:spcAft>
                <a:spcPts val="0"/>
              </a:spcAft>
              <a:defRPr/>
            </a:pPr>
            <a:endParaRPr lang="en-US" dirty="0">
              <a:latin typeface="微软雅黑" pitchFamily="34" charset="-122"/>
              <a:ea typeface="微软雅黑" pitchFamily="34" charset="-122"/>
              <a:cs typeface="+mn-cs"/>
            </a:endParaRPr>
          </a:p>
        </p:txBody>
      </p:sp>
      <p:sp>
        <p:nvSpPr>
          <p:cNvPr id="28" name="Round Diagonal Corner Rectangle 13"/>
          <p:cNvSpPr>
            <a:spLocks noChangeArrowheads="1"/>
          </p:cNvSpPr>
          <p:nvPr/>
        </p:nvSpPr>
        <p:spPr bwMode="auto">
          <a:xfrm>
            <a:off x="3298293" y="5096784"/>
            <a:ext cx="2311916" cy="617391"/>
          </a:xfrm>
          <a:custGeom>
            <a:avLst/>
            <a:gdLst>
              <a:gd name="T0" fmla="*/ 2133600 w 2133600"/>
              <a:gd name="T1" fmla="*/ 257175 h 514350"/>
              <a:gd name="T2" fmla="*/ 1066800 w 2133600"/>
              <a:gd name="T3" fmla="*/ 514350 h 514350"/>
              <a:gd name="T4" fmla="*/ 0 w 2133600"/>
              <a:gd name="T5" fmla="*/ 257175 h 514350"/>
              <a:gd name="T6" fmla="*/ 1066800 w 2133600"/>
              <a:gd name="T7" fmla="*/ 0 h 514350"/>
              <a:gd name="T8" fmla="*/ 0 60000 65536"/>
              <a:gd name="T9" fmla="*/ 5898240 60000 65536"/>
              <a:gd name="T10" fmla="*/ 11796480 60000 65536"/>
              <a:gd name="T11" fmla="*/ 17694720 60000 65536"/>
              <a:gd name="T12" fmla="*/ 25109 w 2133600"/>
              <a:gd name="T13" fmla="*/ 25109 h 514350"/>
              <a:gd name="T14" fmla="*/ 2108491 w 2133600"/>
              <a:gd name="T15" fmla="*/ 489241 h 514350"/>
            </a:gdLst>
            <a:ahLst/>
            <a:cxnLst>
              <a:cxn ang="T8">
                <a:pos x="T0" y="T1"/>
              </a:cxn>
              <a:cxn ang="T9">
                <a:pos x="T2" y="T3"/>
              </a:cxn>
              <a:cxn ang="T10">
                <a:pos x="T4" y="T5"/>
              </a:cxn>
              <a:cxn ang="T11">
                <a:pos x="T6" y="T7"/>
              </a:cxn>
            </a:cxnLst>
            <a:rect l="T12" t="T13" r="T14" b="T15"/>
            <a:pathLst>
              <a:path w="2133600" h="514350">
                <a:moveTo>
                  <a:pt x="85727" y="0"/>
                </a:moveTo>
                <a:lnTo>
                  <a:pt x="2133600" y="0"/>
                </a:lnTo>
                <a:lnTo>
                  <a:pt x="2133600" y="428623"/>
                </a:lnTo>
                <a:cubicBezTo>
                  <a:pt x="2133600" y="475968"/>
                  <a:pt x="2095218" y="514349"/>
                  <a:pt x="2047873" y="514349"/>
                </a:cubicBezTo>
                <a:lnTo>
                  <a:pt x="0" y="514350"/>
                </a:lnTo>
                <a:lnTo>
                  <a:pt x="0" y="85727"/>
                </a:lnTo>
                <a:lnTo>
                  <a:pt x="-1" y="85726"/>
                </a:lnTo>
                <a:cubicBezTo>
                  <a:pt x="-1" y="38381"/>
                  <a:pt x="38381" y="-1"/>
                  <a:pt x="85727" y="-1"/>
                </a:cubicBezTo>
                <a:close/>
              </a:path>
            </a:pathLst>
          </a:custGeom>
          <a:solidFill>
            <a:srgbClr val="38A7B6"/>
          </a:solidFill>
          <a:ln w="28575">
            <a:solidFill>
              <a:schemeClr val="bg1"/>
            </a:solidFill>
            <a:miter lim="800000"/>
            <a:headEnd/>
            <a:tailEnd/>
          </a:ln>
          <a:effectLst>
            <a:outerShdw blurRad="63500" sx="102000" sy="102000" algn="ctr" rotWithShape="0">
              <a:srgbClr val="000000">
                <a:alpha val="42999"/>
              </a:srgbClr>
            </a:outerShdw>
          </a:effectLst>
        </p:spPr>
        <p:txBody>
          <a:bodyPr anchor="ctr"/>
          <a:lstStyle/>
          <a:p>
            <a:pPr algn="ctr" defTabSz="912813"/>
            <a:r>
              <a:rPr lang="zh-CN" altLang="en-US" dirty="0" smtClean="0">
                <a:solidFill>
                  <a:srgbClr val="FFFFFF"/>
                </a:solidFill>
                <a:effectLst>
                  <a:outerShdw blurRad="38100" dist="38100" dir="2700000" algn="tl">
                    <a:srgbClr val="000000"/>
                  </a:outerShdw>
                </a:effectLst>
                <a:latin typeface="微软雅黑" charset="0"/>
                <a:ea typeface="微软雅黑" charset="0"/>
                <a:cs typeface="微软雅黑" charset="0"/>
              </a:rPr>
              <a:t>强大的运维工具平台</a:t>
            </a:r>
            <a:endParaRPr lang="en-US" dirty="0">
              <a:solidFill>
                <a:srgbClr val="FFFFFF"/>
              </a:solidFill>
              <a:effectLst>
                <a:outerShdw blurRad="38100" dist="38100" dir="2700000" algn="tl">
                  <a:srgbClr val="000000"/>
                </a:outerShdw>
              </a:effectLst>
              <a:latin typeface="微软雅黑" charset="0"/>
              <a:ea typeface="微软雅黑" charset="0"/>
              <a:cs typeface="微软雅黑" charset="0"/>
            </a:endParaRPr>
          </a:p>
        </p:txBody>
      </p:sp>
      <p:sp>
        <p:nvSpPr>
          <p:cNvPr id="29" name="Round Diagonal Corner Rectangle 6"/>
          <p:cNvSpPr>
            <a:spLocks noChangeArrowheads="1"/>
          </p:cNvSpPr>
          <p:nvPr/>
        </p:nvSpPr>
        <p:spPr bwMode="auto">
          <a:xfrm>
            <a:off x="6779680" y="2244207"/>
            <a:ext cx="1443038" cy="2507676"/>
          </a:xfrm>
          <a:custGeom>
            <a:avLst/>
            <a:gdLst>
              <a:gd name="T0" fmla="*/ 1443038 w 1443038"/>
              <a:gd name="T1" fmla="*/ 1044575 h 2089150"/>
              <a:gd name="T2" fmla="*/ 721519 w 1443038"/>
              <a:gd name="T3" fmla="*/ 2089150 h 2089150"/>
              <a:gd name="T4" fmla="*/ 0 w 1443038"/>
              <a:gd name="T5" fmla="*/ 1044575 h 2089150"/>
              <a:gd name="T6" fmla="*/ 721519 w 1443038"/>
              <a:gd name="T7" fmla="*/ 0 h 2089150"/>
              <a:gd name="T8" fmla="*/ 0 60000 65536"/>
              <a:gd name="T9" fmla="*/ 5898240 60000 65536"/>
              <a:gd name="T10" fmla="*/ 11796480 60000 65536"/>
              <a:gd name="T11" fmla="*/ 17694720 60000 65536"/>
              <a:gd name="T12" fmla="*/ 70443 w 1443038"/>
              <a:gd name="T13" fmla="*/ 70443 h 2089150"/>
              <a:gd name="T14" fmla="*/ 1372595 w 1443038"/>
              <a:gd name="T15" fmla="*/ 2018707 h 2089150"/>
            </a:gdLst>
            <a:ahLst/>
            <a:cxnLst>
              <a:cxn ang="T8">
                <a:pos x="T0" y="T1"/>
              </a:cxn>
              <a:cxn ang="T9">
                <a:pos x="T2" y="T3"/>
              </a:cxn>
              <a:cxn ang="T10">
                <a:pos x="T4" y="T5"/>
              </a:cxn>
              <a:cxn ang="T11">
                <a:pos x="T6" y="T7"/>
              </a:cxn>
            </a:cxnLst>
            <a:rect l="T12" t="T13" r="T14" b="T15"/>
            <a:pathLst>
              <a:path w="1443038" h="2089150">
                <a:moveTo>
                  <a:pt x="240511" y="0"/>
                </a:moveTo>
                <a:lnTo>
                  <a:pt x="1443038" y="0"/>
                </a:lnTo>
                <a:lnTo>
                  <a:pt x="1443038" y="1848639"/>
                </a:lnTo>
                <a:cubicBezTo>
                  <a:pt x="1443038" y="1981469"/>
                  <a:pt x="1335357" y="2089149"/>
                  <a:pt x="1202527" y="2089149"/>
                </a:cubicBezTo>
                <a:lnTo>
                  <a:pt x="0" y="2089150"/>
                </a:lnTo>
                <a:lnTo>
                  <a:pt x="0" y="240511"/>
                </a:lnTo>
                <a:lnTo>
                  <a:pt x="-1" y="240510"/>
                </a:lnTo>
                <a:cubicBezTo>
                  <a:pt x="-1" y="107680"/>
                  <a:pt x="107680" y="-1"/>
                  <a:pt x="240511" y="-1"/>
                </a:cubicBezTo>
                <a:close/>
              </a:path>
            </a:pathLst>
          </a:custGeom>
          <a:solidFill>
            <a:srgbClr val="FF6600"/>
          </a:solidFill>
          <a:ln w="28575">
            <a:solidFill>
              <a:schemeClr val="bg1"/>
            </a:solidFill>
            <a:miter lim="800000"/>
            <a:headEnd/>
            <a:tailEnd/>
          </a:ln>
          <a:effectLst>
            <a:outerShdw blurRad="63500" dist="38100" algn="r" rotWithShape="0">
              <a:srgbClr val="000000">
                <a:alpha val="42999"/>
              </a:srgbClr>
            </a:outerShdw>
          </a:effectLst>
        </p:spPr>
        <p:txBody>
          <a:bodyPr anchor="ctr"/>
          <a:lstStyle/>
          <a:p>
            <a:pPr algn="ctr" defTabSz="914138" fontAlgn="auto">
              <a:spcBef>
                <a:spcPts val="0"/>
              </a:spcBef>
              <a:spcAft>
                <a:spcPts val="0"/>
              </a:spcAft>
              <a:defRPr/>
            </a:pPr>
            <a:endParaRPr lang="en-US" dirty="0">
              <a:solidFill>
                <a:schemeClr val="dk1"/>
              </a:solidFill>
              <a:latin typeface="微软雅黑" pitchFamily="34" charset="-122"/>
              <a:ea typeface="微软雅黑" pitchFamily="34" charset="-122"/>
              <a:cs typeface="+mn-cs"/>
            </a:endParaRPr>
          </a:p>
        </p:txBody>
      </p:sp>
      <p:sp>
        <p:nvSpPr>
          <p:cNvPr id="41997" name="TextBox 12"/>
          <p:cNvSpPr txBox="1">
            <a:spLocks noChangeArrowheads="1"/>
          </p:cNvSpPr>
          <p:nvPr/>
        </p:nvSpPr>
        <p:spPr bwMode="auto">
          <a:xfrm>
            <a:off x="6708243" y="2284224"/>
            <a:ext cx="160656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algn="ctr" defTabSz="912813" eaLnBrk="1" hangingPunct="1"/>
            <a:r>
              <a:rPr lang="en-US" altLang="zh-CN" sz="2000" dirty="0">
                <a:solidFill>
                  <a:schemeClr val="bg1"/>
                </a:solidFill>
                <a:effectLst>
                  <a:outerShdw blurRad="38100" dist="38100" dir="2700000" algn="tl">
                    <a:srgbClr val="DDDDDD"/>
                  </a:outerShdw>
                </a:effectLst>
                <a:latin typeface="微软雅黑" charset="0"/>
                <a:ea typeface="微软雅黑" charset="0"/>
                <a:cs typeface="微软雅黑" charset="0"/>
              </a:rPr>
              <a:t>KPI</a:t>
            </a:r>
          </a:p>
          <a:p>
            <a:pPr algn="ctr" eaLnBrk="1" hangingPunct="1"/>
            <a:endParaRPr lang="en-US" altLang="zh-CN" sz="1400" dirty="0" smtClean="0">
              <a:latin typeface="微软雅黑" charset="0"/>
              <a:ea typeface="微软雅黑" charset="0"/>
              <a:cs typeface="微软雅黑" charset="0"/>
            </a:endParaRPr>
          </a:p>
          <a:p>
            <a:pPr algn="ctr" eaLnBrk="1" hangingPunct="1"/>
            <a:r>
              <a:rPr lang="en-US" altLang="zh-CN" sz="1400" dirty="0" smtClean="0">
                <a:solidFill>
                  <a:schemeClr val="bg1"/>
                </a:solidFill>
                <a:effectLst>
                  <a:outerShdw blurRad="38100" dist="38100" dir="2700000" algn="tl">
                    <a:srgbClr val="DDDDDD"/>
                  </a:outerShdw>
                </a:effectLst>
                <a:latin typeface="微软雅黑" charset="0"/>
                <a:ea typeface="微软雅黑" charset="0"/>
                <a:cs typeface="Rockwell" charset="0"/>
              </a:rPr>
              <a:t>SLA</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a:latin typeface="微软雅黑" charset="0"/>
                <a:ea typeface="微软雅黑" charset="0"/>
                <a:cs typeface="微软雅黑" charset="0"/>
              </a:rPr>
              <a:t>99.99%</a:t>
            </a:r>
          </a:p>
          <a:p>
            <a:pPr algn="ctr" eaLnBrk="1" hangingPunct="1"/>
            <a:r>
              <a:rPr lang="en-US" altLang="zh-CN" sz="1400" dirty="0" smtClean="0">
                <a:solidFill>
                  <a:schemeClr val="bg1"/>
                </a:solidFill>
                <a:effectLst>
                  <a:outerShdw blurRad="38100" dist="38100" dir="2700000" algn="tl">
                    <a:srgbClr val="DDDDDD"/>
                  </a:outerShdw>
                </a:effectLst>
                <a:latin typeface="微软雅黑" charset="0"/>
                <a:ea typeface="微软雅黑" charset="0"/>
                <a:cs typeface="Rockwell" charset="0"/>
              </a:rPr>
              <a:t>RT</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a:latin typeface="微软雅黑" charset="0"/>
                <a:ea typeface="微软雅黑" charset="0"/>
                <a:cs typeface="微软雅黑" charset="0"/>
              </a:rPr>
              <a:t>150ms</a:t>
            </a:r>
          </a:p>
          <a:p>
            <a:pPr algn="ctr" eaLnBrk="1" hangingPunct="1"/>
            <a:r>
              <a:rPr lang="zh-CN" altLang="en-US" sz="1400" dirty="0" smtClean="0">
                <a:solidFill>
                  <a:schemeClr val="bg1"/>
                </a:solidFill>
                <a:effectLst>
                  <a:outerShdw blurRad="38100" dist="38100" dir="2700000" algn="tl">
                    <a:srgbClr val="DDDDDD"/>
                  </a:outerShdw>
                </a:effectLst>
                <a:latin typeface="微软雅黑" charset="0"/>
                <a:ea typeface="微软雅黑" charset="0"/>
                <a:cs typeface="Rockwell" charset="0"/>
              </a:rPr>
              <a:t>故障分</a:t>
            </a:r>
            <a:r>
              <a:rPr lang="zh-CN" altLang="en-US"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&lt;2</a:t>
            </a:r>
            <a:r>
              <a:rPr lang="zh-CN" altLang="en-US" dirty="0" smtClean="0">
                <a:latin typeface="微软雅黑" charset="0"/>
                <a:ea typeface="微软雅黑" charset="0"/>
                <a:cs typeface="微软雅黑" charset="0"/>
              </a:rPr>
              <a:t>/</a:t>
            </a:r>
            <a:r>
              <a:rPr lang="zh-CN" altLang="en-US" dirty="0">
                <a:latin typeface="微软雅黑" charset="0"/>
                <a:ea typeface="微软雅黑" charset="0"/>
                <a:cs typeface="微软雅黑" charset="0"/>
              </a:rPr>
              <a:t>季</a:t>
            </a:r>
            <a:endParaRPr lang="en-US" altLang="zh-CN" dirty="0">
              <a:latin typeface="微软雅黑" charset="0"/>
              <a:ea typeface="微软雅黑" charset="0"/>
              <a:cs typeface="微软雅黑" charset="0"/>
            </a:endParaRPr>
          </a:p>
        </p:txBody>
      </p:sp>
      <p:sp>
        <p:nvSpPr>
          <p:cNvPr id="31" name="Round Diagonal Corner Rectangle 4"/>
          <p:cNvSpPr>
            <a:spLocks noChangeArrowheads="1"/>
          </p:cNvSpPr>
          <p:nvPr/>
        </p:nvSpPr>
        <p:spPr bwMode="auto">
          <a:xfrm>
            <a:off x="445555" y="2244206"/>
            <a:ext cx="1398588" cy="2545787"/>
          </a:xfrm>
          <a:custGeom>
            <a:avLst/>
            <a:gdLst>
              <a:gd name="T0" fmla="*/ 1398588 w 1398588"/>
              <a:gd name="T1" fmla="*/ 1060450 h 2120900"/>
              <a:gd name="T2" fmla="*/ 699294 w 1398588"/>
              <a:gd name="T3" fmla="*/ 2120900 h 2120900"/>
              <a:gd name="T4" fmla="*/ 0 w 1398588"/>
              <a:gd name="T5" fmla="*/ 1060450 h 2120900"/>
              <a:gd name="T6" fmla="*/ 699294 w 1398588"/>
              <a:gd name="T7" fmla="*/ 0 h 2120900"/>
              <a:gd name="T8" fmla="*/ 0 60000 65536"/>
              <a:gd name="T9" fmla="*/ 5898240 60000 65536"/>
              <a:gd name="T10" fmla="*/ 11796480 60000 65536"/>
              <a:gd name="T11" fmla="*/ 17694720 60000 65536"/>
              <a:gd name="T12" fmla="*/ 68273 w 1398588"/>
              <a:gd name="T13" fmla="*/ 68273 h 2120900"/>
              <a:gd name="T14" fmla="*/ 1330315 w 1398588"/>
              <a:gd name="T15" fmla="*/ 2052627 h 2120900"/>
            </a:gdLst>
            <a:ahLst/>
            <a:cxnLst>
              <a:cxn ang="T8">
                <a:pos x="T0" y="T1"/>
              </a:cxn>
              <a:cxn ang="T9">
                <a:pos x="T2" y="T3"/>
              </a:cxn>
              <a:cxn ang="T10">
                <a:pos x="T4" y="T5"/>
              </a:cxn>
              <a:cxn ang="T11">
                <a:pos x="T6" y="T7"/>
              </a:cxn>
            </a:cxnLst>
            <a:rect l="T12" t="T13" r="T14" b="T15"/>
            <a:pathLst>
              <a:path w="1398588" h="2120900">
                <a:moveTo>
                  <a:pt x="233103" y="0"/>
                </a:moveTo>
                <a:lnTo>
                  <a:pt x="1398588" y="0"/>
                </a:lnTo>
                <a:lnTo>
                  <a:pt x="1398588" y="1887797"/>
                </a:lnTo>
                <a:cubicBezTo>
                  <a:pt x="1398588" y="2016536"/>
                  <a:pt x="1294224" y="2120899"/>
                  <a:pt x="1165485" y="2120899"/>
                </a:cubicBezTo>
                <a:lnTo>
                  <a:pt x="0" y="2120900"/>
                </a:lnTo>
                <a:lnTo>
                  <a:pt x="0" y="233103"/>
                </a:lnTo>
                <a:lnTo>
                  <a:pt x="-1" y="233102"/>
                </a:lnTo>
                <a:cubicBezTo>
                  <a:pt x="-1" y="104363"/>
                  <a:pt x="104363" y="-1"/>
                  <a:pt x="233103" y="-1"/>
                </a:cubicBezTo>
                <a:close/>
              </a:path>
            </a:pathLst>
          </a:custGeom>
          <a:solidFill>
            <a:srgbClr val="8EB4E3"/>
          </a:solidFill>
          <a:ln w="28575">
            <a:solidFill>
              <a:schemeClr val="bg1"/>
            </a:solidFill>
            <a:miter lim="800000"/>
            <a:headEnd/>
            <a:tailEnd/>
          </a:ln>
          <a:effectLst>
            <a:outerShdw blurRad="63500" sx="102000" sy="102000" algn="ctr" rotWithShape="0">
              <a:srgbClr val="000000">
                <a:alpha val="42999"/>
              </a:srgbClr>
            </a:outerShdw>
          </a:effectLst>
        </p:spPr>
        <p:txBody>
          <a:bodyPr anchor="ctr"/>
          <a:lstStyle/>
          <a:p>
            <a:pPr algn="ctr" defTabSz="914138" fontAlgn="auto">
              <a:spcBef>
                <a:spcPts val="0"/>
              </a:spcBef>
              <a:spcAft>
                <a:spcPts val="0"/>
              </a:spcAft>
              <a:defRPr/>
            </a:pPr>
            <a:r>
              <a:rPr lang="en-US" dirty="0">
                <a:solidFill>
                  <a:schemeClr val="dk1"/>
                </a:solidFill>
                <a:latin typeface="微软雅黑" pitchFamily="34" charset="-122"/>
                <a:ea typeface="微软雅黑" pitchFamily="34" charset="-122"/>
                <a:cs typeface="+mn-cs"/>
              </a:rPr>
              <a:t>                                                                                                    </a:t>
            </a:r>
          </a:p>
        </p:txBody>
      </p:sp>
      <p:sp>
        <p:nvSpPr>
          <p:cNvPr id="32" name="TextBox 31"/>
          <p:cNvSpPr txBox="1"/>
          <p:nvPr/>
        </p:nvSpPr>
        <p:spPr>
          <a:xfrm>
            <a:off x="397931" y="2284223"/>
            <a:ext cx="1511733" cy="1446550"/>
          </a:xfrm>
          <a:prstGeom prst="rect">
            <a:avLst/>
          </a:prstGeom>
          <a:noFill/>
        </p:spPr>
        <p:txBody>
          <a:bodyPr wrap="square">
            <a:spAutoFit/>
          </a:bodyPr>
          <a:lstStyle>
            <a:lvl1pPr defTabSz="912813" eaLnBrk="0" hangingPunct="0">
              <a:defRPr b="1">
                <a:solidFill>
                  <a:schemeClr val="tx1"/>
                </a:solidFill>
                <a:latin typeface="黑体" charset="0"/>
                <a:ea typeface="宋体" charset="0"/>
                <a:cs typeface="宋体" charset="0"/>
              </a:defRPr>
            </a:lvl1pPr>
            <a:lvl2pPr marL="742950" indent="-285750" defTabSz="912813" eaLnBrk="0" hangingPunct="0">
              <a:defRPr b="1">
                <a:solidFill>
                  <a:schemeClr val="tx1"/>
                </a:solidFill>
                <a:latin typeface="黑体" charset="0"/>
                <a:ea typeface="宋体" charset="0"/>
              </a:defRPr>
            </a:lvl2pPr>
            <a:lvl3pPr marL="1143000" indent="-228600" defTabSz="912813" eaLnBrk="0" hangingPunct="0">
              <a:defRPr b="1">
                <a:solidFill>
                  <a:schemeClr val="tx1"/>
                </a:solidFill>
                <a:latin typeface="黑体" charset="0"/>
                <a:ea typeface="宋体" charset="0"/>
              </a:defRPr>
            </a:lvl3pPr>
            <a:lvl4pPr marL="1600200" indent="-228600" defTabSz="912813" eaLnBrk="0" hangingPunct="0">
              <a:defRPr b="1">
                <a:solidFill>
                  <a:schemeClr val="tx1"/>
                </a:solidFill>
                <a:latin typeface="黑体" charset="0"/>
                <a:ea typeface="宋体" charset="0"/>
              </a:defRPr>
            </a:lvl4pPr>
            <a:lvl5pPr marL="2057400" indent="-228600" defTabSz="912813" eaLnBrk="0" hangingPunct="0">
              <a:defRPr b="1">
                <a:solidFill>
                  <a:schemeClr val="tx1"/>
                </a:solidFill>
                <a:latin typeface="黑体" charset="0"/>
                <a:ea typeface="宋体" charset="0"/>
              </a:defRPr>
            </a:lvl5pPr>
            <a:lvl6pPr marL="2514600" indent="-228600" defTabSz="912813" eaLnBrk="0" fontAlgn="base" hangingPunct="0">
              <a:spcBef>
                <a:spcPct val="0"/>
              </a:spcBef>
              <a:spcAft>
                <a:spcPct val="0"/>
              </a:spcAft>
              <a:defRPr b="1">
                <a:solidFill>
                  <a:schemeClr val="tx1"/>
                </a:solidFill>
                <a:latin typeface="黑体" charset="0"/>
                <a:ea typeface="宋体" charset="0"/>
              </a:defRPr>
            </a:lvl6pPr>
            <a:lvl7pPr marL="2971800" indent="-228600" defTabSz="912813" eaLnBrk="0" fontAlgn="base" hangingPunct="0">
              <a:spcBef>
                <a:spcPct val="0"/>
              </a:spcBef>
              <a:spcAft>
                <a:spcPct val="0"/>
              </a:spcAft>
              <a:defRPr b="1">
                <a:solidFill>
                  <a:schemeClr val="tx1"/>
                </a:solidFill>
                <a:latin typeface="黑体" charset="0"/>
                <a:ea typeface="宋体" charset="0"/>
              </a:defRPr>
            </a:lvl7pPr>
            <a:lvl8pPr marL="3429000" indent="-228600" defTabSz="912813" eaLnBrk="0" fontAlgn="base" hangingPunct="0">
              <a:spcBef>
                <a:spcPct val="0"/>
              </a:spcBef>
              <a:spcAft>
                <a:spcPct val="0"/>
              </a:spcAft>
              <a:defRPr b="1">
                <a:solidFill>
                  <a:schemeClr val="tx1"/>
                </a:solidFill>
                <a:latin typeface="黑体" charset="0"/>
                <a:ea typeface="宋体" charset="0"/>
              </a:defRPr>
            </a:lvl8pPr>
            <a:lvl9pPr marL="3886200" indent="-228600" defTabSz="912813" eaLnBrk="0" fontAlgn="base" hangingPunct="0">
              <a:spcBef>
                <a:spcPct val="0"/>
              </a:spcBef>
              <a:spcAft>
                <a:spcPct val="0"/>
              </a:spcAft>
              <a:defRPr b="1">
                <a:solidFill>
                  <a:schemeClr val="tx1"/>
                </a:solidFill>
                <a:latin typeface="黑体" charset="0"/>
                <a:ea typeface="宋体" charset="0"/>
              </a:defRPr>
            </a:lvl9pPr>
          </a:lstStyle>
          <a:p>
            <a:pPr algn="ctr" eaLnBrk="1" hangingPunct="1"/>
            <a:r>
              <a:rPr lang="zh-CN" altLang="en-US" sz="2000" dirty="0">
                <a:solidFill>
                  <a:schemeClr val="bg1"/>
                </a:solidFill>
                <a:effectLst>
                  <a:outerShdw blurRad="38100" dist="38100" dir="2700000" algn="tl">
                    <a:srgbClr val="DDDDDD"/>
                  </a:outerShdw>
                </a:effectLst>
                <a:latin typeface="微软雅黑" charset="0"/>
                <a:ea typeface="微软雅黑" charset="0"/>
                <a:cs typeface="微软雅黑" charset="0"/>
              </a:rPr>
              <a:t>用户</a:t>
            </a:r>
            <a:endParaRPr lang="en-US" altLang="zh-CN" sz="2000" dirty="0">
              <a:solidFill>
                <a:schemeClr val="bg1"/>
              </a:solidFill>
              <a:effectLst>
                <a:outerShdw blurRad="38100" dist="38100" dir="2700000" algn="tl">
                  <a:srgbClr val="DDDDDD"/>
                </a:outerShdw>
              </a:effectLst>
              <a:latin typeface="微软雅黑" charset="0"/>
              <a:ea typeface="微软雅黑" charset="0"/>
              <a:cs typeface="微软雅黑" charset="0"/>
            </a:endParaRPr>
          </a:p>
          <a:p>
            <a:pPr algn="ctr" eaLnBrk="1" hangingPunct="1"/>
            <a:endParaRPr lang="en-US" sz="1400" dirty="0">
              <a:solidFill>
                <a:schemeClr val="bg1"/>
              </a:solidFill>
              <a:latin typeface="微软雅黑" charset="0"/>
              <a:ea typeface="微软雅黑" charset="0"/>
              <a:cs typeface="微软雅黑" charset="0"/>
            </a:endParaRPr>
          </a:p>
          <a:p>
            <a:pPr algn="ctr" eaLnBrk="1" hangingPunct="1"/>
            <a:r>
              <a:rPr lang="en-US" sz="1400" dirty="0">
                <a:solidFill>
                  <a:schemeClr val="bg1"/>
                </a:solidFill>
                <a:effectLst>
                  <a:outerShdw blurRad="38100" dist="38100" dir="2700000" algn="tl">
                    <a:srgbClr val="DDDDDD"/>
                  </a:outerShdw>
                </a:effectLst>
                <a:latin typeface="微软雅黑" charset="0"/>
                <a:ea typeface="微软雅黑" charset="0"/>
                <a:cs typeface="Rockwell" charset="0"/>
              </a:rPr>
              <a:t>用户：</a:t>
            </a:r>
            <a:r>
              <a:rPr lang="en-US" dirty="0" smtClean="0">
                <a:latin typeface="微软雅黑" charset="0"/>
                <a:ea typeface="微软雅黑" charset="0"/>
                <a:cs typeface="微软雅黑" charset="0"/>
              </a:rPr>
              <a:t>8亿</a:t>
            </a:r>
          </a:p>
          <a:p>
            <a:pPr algn="ctr" eaLnBrk="1" hangingPunct="1"/>
            <a:r>
              <a:rPr lang="en-US" sz="1400" dirty="0">
                <a:solidFill>
                  <a:schemeClr val="bg1"/>
                </a:solidFill>
                <a:effectLst>
                  <a:outerShdw blurRad="38100" dist="38100" dir="2700000" algn="tl">
                    <a:srgbClr val="DDDDDD"/>
                  </a:outerShdw>
                </a:effectLst>
                <a:latin typeface="微软雅黑" charset="0"/>
                <a:ea typeface="微软雅黑" charset="0"/>
                <a:cs typeface="Rockwell" charset="0"/>
              </a:rPr>
              <a:t>DAU</a:t>
            </a:r>
            <a:r>
              <a:rPr lang="zh-CN" altLang="zh-CN"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8</a:t>
            </a:r>
            <a:r>
              <a:rPr lang="zh-CN" altLang="en-US" dirty="0" smtClean="0">
                <a:latin typeface="微软雅黑" charset="0"/>
                <a:ea typeface="微软雅黑" charset="0"/>
                <a:cs typeface="微软雅黑" charset="0"/>
              </a:rPr>
              <a:t>千万</a:t>
            </a:r>
            <a:endParaRPr lang="en-US" dirty="0">
              <a:latin typeface="微软雅黑" charset="0"/>
              <a:ea typeface="微软雅黑" charset="0"/>
              <a:cs typeface="微软雅黑" charset="0"/>
            </a:endParaRPr>
          </a:p>
          <a:p>
            <a:pPr algn="ctr" eaLnBrk="1" hangingPunct="1"/>
            <a:r>
              <a:rPr lang="en-US" sz="1400" dirty="0">
                <a:solidFill>
                  <a:schemeClr val="bg1"/>
                </a:solidFill>
                <a:effectLst>
                  <a:outerShdw blurRad="38100" dist="38100" dir="2700000" algn="tl">
                    <a:srgbClr val="DDDDDD"/>
                  </a:outerShdw>
                </a:effectLst>
                <a:latin typeface="微软雅黑" charset="0"/>
                <a:ea typeface="微软雅黑" charset="0"/>
                <a:cs typeface="Rockwell" charset="0"/>
              </a:rPr>
              <a:t>MAU</a:t>
            </a:r>
            <a:r>
              <a:rPr lang="zh-CN" altLang="zh-CN" sz="1400" dirty="0">
                <a:solidFill>
                  <a:schemeClr val="bg1"/>
                </a:solidFill>
                <a:effectLst>
                  <a:outerShdw blurRad="38100" dist="38100" dir="2700000" algn="tl">
                    <a:srgbClr val="DDDDDD"/>
                  </a:outerShdw>
                </a:effectLst>
                <a:latin typeface="微软雅黑" charset="0"/>
                <a:ea typeface="微软雅黑" charset="0"/>
                <a:cs typeface="Rockwell" charset="0"/>
              </a:rPr>
              <a:t>：</a:t>
            </a:r>
            <a:r>
              <a:rPr lang="en-US" altLang="zh-CN" dirty="0" smtClean="0">
                <a:latin typeface="微软雅黑" charset="0"/>
                <a:ea typeface="微软雅黑" charset="0"/>
                <a:cs typeface="微软雅黑" charset="0"/>
              </a:rPr>
              <a:t>1.75</a:t>
            </a:r>
            <a:r>
              <a:rPr lang="zh-CN" altLang="en-US" dirty="0" smtClean="0">
                <a:latin typeface="微软雅黑" charset="0"/>
                <a:ea typeface="微软雅黑" charset="0"/>
                <a:cs typeface="微软雅黑" charset="0"/>
              </a:rPr>
              <a:t>亿</a:t>
            </a:r>
            <a:endParaRPr lang="en-US" dirty="0">
              <a:latin typeface="微软雅黑" charset="0"/>
              <a:ea typeface="微软雅黑" charset="0"/>
              <a:cs typeface="微软雅黑" charset="0"/>
            </a:endParaRPr>
          </a:p>
        </p:txBody>
      </p:sp>
    </p:spTree>
    <p:extLst>
      <p:ext uri="{BB962C8B-B14F-4D97-AF65-F5344CB8AC3E}">
        <p14:creationId xmlns:p14="http://schemas.microsoft.com/office/powerpoint/2010/main" val="136815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2.</a:t>
            </a:r>
            <a:r>
              <a:rPr lang="zh-CN" altLang="en-US" sz="4400" dirty="0" smtClean="0">
                <a:latin typeface="微软雅黑" charset="0"/>
                <a:ea typeface="微软雅黑" charset="0"/>
                <a:cs typeface="微软雅黑" charset="0"/>
              </a:rPr>
              <a:t>纵观自动化运维发展概况</a:t>
            </a:r>
            <a:endParaRPr lang="zh-CN" altLang="en-US" sz="4400" dirty="0">
              <a:latin typeface="微软雅黑" charset="0"/>
              <a:ea typeface="微软雅黑" charset="0"/>
              <a:cs typeface="微软雅黑" charset="0"/>
            </a:endParaRPr>
          </a:p>
        </p:txBody>
      </p:sp>
      <p:sp>
        <p:nvSpPr>
          <p:cNvPr id="16" name="Freeform 19"/>
          <p:cNvSpPr>
            <a:spLocks/>
          </p:cNvSpPr>
          <p:nvPr/>
        </p:nvSpPr>
        <p:spPr bwMode="auto">
          <a:xfrm>
            <a:off x="1178693" y="2870624"/>
            <a:ext cx="6115808" cy="1809005"/>
          </a:xfrm>
          <a:custGeom>
            <a:avLst/>
            <a:gdLst>
              <a:gd name="T0" fmla="*/ 0 w 4749"/>
              <a:gd name="T1" fmla="*/ 2147483647 h 2272"/>
              <a:gd name="T2" fmla="*/ 2147483647 w 4749"/>
              <a:gd name="T3" fmla="*/ 2147483647 h 2272"/>
              <a:gd name="T4" fmla="*/ 2147483647 w 4749"/>
              <a:gd name="T5" fmla="*/ 2147483647 h 2272"/>
              <a:gd name="T6" fmla="*/ 2147483647 w 4749"/>
              <a:gd name="T7" fmla="*/ 2147483647 h 2272"/>
              <a:gd name="T8" fmla="*/ 2147483647 w 4749"/>
              <a:gd name="T9" fmla="*/ 2147483647 h 2272"/>
              <a:gd name="T10" fmla="*/ 2147483647 w 4749"/>
              <a:gd name="T11" fmla="*/ 2147483647 h 2272"/>
              <a:gd name="T12" fmla="*/ 2147483647 w 4749"/>
              <a:gd name="T13" fmla="*/ 0 h 2272"/>
              <a:gd name="T14" fmla="*/ 2147483647 w 4749"/>
              <a:gd name="T15" fmla="*/ 0 h 2272"/>
              <a:gd name="T16" fmla="*/ 0 60000 65536"/>
              <a:gd name="T17" fmla="*/ 0 60000 65536"/>
              <a:gd name="T18" fmla="*/ 0 60000 65536"/>
              <a:gd name="T19" fmla="*/ 0 60000 65536"/>
              <a:gd name="T20" fmla="*/ 0 60000 65536"/>
              <a:gd name="T21" fmla="*/ 0 60000 65536"/>
              <a:gd name="T22" fmla="*/ 0 60000 65536"/>
              <a:gd name="T23" fmla="*/ 0 60000 65536"/>
              <a:gd name="T24" fmla="*/ 0 w 4749"/>
              <a:gd name="T25" fmla="*/ 0 h 2272"/>
              <a:gd name="T26" fmla="*/ 4749 w 4749"/>
              <a:gd name="T27" fmla="*/ 2272 h 22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49" h="2272">
                <a:moveTo>
                  <a:pt x="0" y="2272"/>
                </a:moveTo>
                <a:lnTo>
                  <a:pt x="879" y="2272"/>
                </a:lnTo>
                <a:lnTo>
                  <a:pt x="879" y="1756"/>
                </a:lnTo>
                <a:lnTo>
                  <a:pt x="2100" y="1756"/>
                </a:lnTo>
                <a:lnTo>
                  <a:pt x="2102" y="1000"/>
                </a:lnTo>
                <a:lnTo>
                  <a:pt x="3394" y="1005"/>
                </a:lnTo>
                <a:lnTo>
                  <a:pt x="3393" y="0"/>
                </a:lnTo>
                <a:lnTo>
                  <a:pt x="4749" y="0"/>
                </a:lnTo>
              </a:path>
            </a:pathLst>
          </a:custGeom>
          <a:noFill/>
          <a:ln w="9525">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dirty="0"/>
          </a:p>
        </p:txBody>
      </p:sp>
      <p:cxnSp>
        <p:nvCxnSpPr>
          <p:cNvPr id="5" name="直线连接符 4"/>
          <p:cNvCxnSpPr/>
          <p:nvPr/>
        </p:nvCxnSpPr>
        <p:spPr>
          <a:xfrm>
            <a:off x="1178693" y="4677828"/>
            <a:ext cx="0" cy="392865"/>
          </a:xfrm>
          <a:prstGeom prst="line">
            <a:avLst/>
          </a:prstGeom>
          <a:ln w="11430"/>
        </p:spPr>
        <p:style>
          <a:lnRef idx="2">
            <a:schemeClr val="accent1"/>
          </a:lnRef>
          <a:fillRef idx="0">
            <a:schemeClr val="accent1"/>
          </a:fillRef>
          <a:effectRef idx="1">
            <a:schemeClr val="accent1"/>
          </a:effectRef>
          <a:fontRef idx="minor">
            <a:schemeClr val="tx1"/>
          </a:fontRef>
        </p:style>
      </p:cxnSp>
      <p:sp>
        <p:nvSpPr>
          <p:cNvPr id="30" name="AutoShape 43"/>
          <p:cNvSpPr>
            <a:spLocks noChangeArrowheads="1"/>
          </p:cNvSpPr>
          <p:nvPr/>
        </p:nvSpPr>
        <p:spPr bwMode="auto">
          <a:xfrm>
            <a:off x="872151" y="5408741"/>
            <a:ext cx="7468106" cy="660929"/>
          </a:xfrm>
          <a:prstGeom prst="rightArrow">
            <a:avLst>
              <a:gd name="adj1" fmla="val 49722"/>
              <a:gd name="adj2" fmla="val 146735"/>
            </a:avLst>
          </a:prstGeom>
          <a:solidFill>
            <a:schemeClr val="accent2"/>
          </a:solidFill>
          <a:ln w="9525">
            <a:solidFill>
              <a:schemeClr val="tx1"/>
            </a:solidFill>
            <a:miter lim="800000"/>
            <a:headEnd/>
            <a:tailEnd/>
          </a:ln>
        </p:spPr>
        <p:txBody>
          <a:bodyPr wrap="none" anchor="ctr"/>
          <a:lstStyle/>
          <a:p>
            <a:pPr algn="ctr"/>
            <a:r>
              <a:rPr lang="zh-CN" altLang="en-US" sz="2400" b="1" dirty="0" smtClean="0">
                <a:latin typeface="微软雅黑" charset="0"/>
                <a:ea typeface="微软雅黑" charset="0"/>
                <a:cs typeface="微软雅黑" charset="0"/>
              </a:rPr>
              <a:t>自动化运维发展概况</a:t>
            </a:r>
            <a:endParaRPr lang="zh-CN" altLang="en-US" sz="2400" b="1" dirty="0">
              <a:latin typeface="微软雅黑" charset="0"/>
              <a:ea typeface="微软雅黑" charset="0"/>
              <a:cs typeface="微软雅黑" charset="0"/>
            </a:endParaRPr>
          </a:p>
        </p:txBody>
      </p:sp>
      <p:sp>
        <p:nvSpPr>
          <p:cNvPr id="33" name="TextBox 43"/>
          <p:cNvSpPr txBox="1">
            <a:spLocks noChangeArrowheads="1"/>
          </p:cNvSpPr>
          <p:nvPr/>
        </p:nvSpPr>
        <p:spPr bwMode="auto">
          <a:xfrm>
            <a:off x="1000071" y="3653701"/>
            <a:ext cx="1308893" cy="584776"/>
          </a:xfrm>
          <a:prstGeom prst="rect">
            <a:avLst/>
          </a:prstGeom>
          <a:noFill/>
          <a:ln w="9525">
            <a:noFill/>
            <a:miter lim="800000"/>
            <a:headEnd/>
            <a:tailEnd/>
          </a:ln>
        </p:spPr>
        <p:txBody>
          <a:bodyPr wrap="square">
            <a:spAutoFit/>
          </a:bodyPr>
          <a:lstStyle/>
          <a:p>
            <a:pPr algn="ctr"/>
            <a:r>
              <a:rPr lang="zh-CN" altLang="en-US" sz="3200" b="1" dirty="0">
                <a:solidFill>
                  <a:srgbClr val="0000FF"/>
                </a:solidFill>
                <a:latin typeface="微软雅黑" pitchFamily="34" charset="-122"/>
                <a:ea typeface="微软雅黑" pitchFamily="34" charset="-122"/>
              </a:rPr>
              <a:t>阶段</a:t>
            </a:r>
            <a:r>
              <a:rPr lang="en-US" altLang="zh-CN" sz="3200" b="1" dirty="0">
                <a:solidFill>
                  <a:srgbClr val="0000FF"/>
                </a:solidFill>
                <a:latin typeface="微软雅黑" pitchFamily="34" charset="-122"/>
                <a:ea typeface="微软雅黑" pitchFamily="34" charset="-122"/>
              </a:rPr>
              <a:t>1</a:t>
            </a:r>
          </a:p>
        </p:txBody>
      </p:sp>
      <p:sp>
        <p:nvSpPr>
          <p:cNvPr id="34" name="TextBox 43"/>
          <p:cNvSpPr txBox="1">
            <a:spLocks noChangeArrowheads="1"/>
          </p:cNvSpPr>
          <p:nvPr/>
        </p:nvSpPr>
        <p:spPr bwMode="auto">
          <a:xfrm>
            <a:off x="2389397" y="3143634"/>
            <a:ext cx="1308893" cy="584776"/>
          </a:xfrm>
          <a:prstGeom prst="rect">
            <a:avLst/>
          </a:prstGeom>
          <a:noFill/>
          <a:ln w="9525">
            <a:noFill/>
            <a:miter lim="800000"/>
            <a:headEnd/>
            <a:tailEnd/>
          </a:ln>
        </p:spPr>
        <p:txBody>
          <a:bodyPr wrap="square">
            <a:spAutoFit/>
          </a:bodyPr>
          <a:lstStyle/>
          <a:p>
            <a:pPr algn="ctr"/>
            <a:r>
              <a:rPr lang="zh-CN" altLang="en-US" sz="3200" b="1" dirty="0" smtClean="0">
                <a:solidFill>
                  <a:srgbClr val="0000FF"/>
                </a:solidFill>
                <a:latin typeface="微软雅黑" pitchFamily="34" charset="-122"/>
                <a:ea typeface="微软雅黑" pitchFamily="34" charset="-122"/>
              </a:rPr>
              <a:t>阶段</a:t>
            </a:r>
            <a:r>
              <a:rPr lang="zh-CN" altLang="zh-CN" sz="3200" b="1" dirty="0">
                <a:solidFill>
                  <a:srgbClr val="0000FF"/>
                </a:solidFill>
                <a:latin typeface="微软雅黑" pitchFamily="34" charset="-122"/>
                <a:ea typeface="微软雅黑" pitchFamily="34" charset="-122"/>
              </a:rPr>
              <a:t>2</a:t>
            </a:r>
            <a:endParaRPr lang="en-US" altLang="zh-CN" sz="3200" b="1" dirty="0">
              <a:solidFill>
                <a:srgbClr val="0000FF"/>
              </a:solidFill>
              <a:latin typeface="微软雅黑" pitchFamily="34" charset="-122"/>
              <a:ea typeface="微软雅黑" pitchFamily="34" charset="-122"/>
            </a:endParaRPr>
          </a:p>
        </p:txBody>
      </p:sp>
      <p:sp>
        <p:nvSpPr>
          <p:cNvPr id="35" name="TextBox 43"/>
          <p:cNvSpPr txBox="1">
            <a:spLocks noChangeArrowheads="1"/>
          </p:cNvSpPr>
          <p:nvPr/>
        </p:nvSpPr>
        <p:spPr bwMode="auto">
          <a:xfrm>
            <a:off x="3959767" y="2512259"/>
            <a:ext cx="1308893" cy="584776"/>
          </a:xfrm>
          <a:prstGeom prst="rect">
            <a:avLst/>
          </a:prstGeom>
          <a:noFill/>
          <a:ln w="9525">
            <a:noFill/>
            <a:miter lim="800000"/>
            <a:headEnd/>
            <a:tailEnd/>
          </a:ln>
        </p:spPr>
        <p:txBody>
          <a:bodyPr wrap="square">
            <a:spAutoFit/>
          </a:bodyPr>
          <a:lstStyle/>
          <a:p>
            <a:pPr algn="ctr"/>
            <a:r>
              <a:rPr lang="zh-CN" altLang="en-US" sz="3200" b="1" dirty="0" smtClean="0">
                <a:solidFill>
                  <a:srgbClr val="0000FF"/>
                </a:solidFill>
                <a:latin typeface="微软雅黑" pitchFamily="34" charset="-122"/>
                <a:ea typeface="微软雅黑" pitchFamily="34" charset="-122"/>
              </a:rPr>
              <a:t>阶段</a:t>
            </a:r>
            <a:r>
              <a:rPr lang="zh-CN" altLang="zh-CN" sz="3200" b="1" dirty="0">
                <a:solidFill>
                  <a:srgbClr val="0000FF"/>
                </a:solidFill>
                <a:latin typeface="微软雅黑" pitchFamily="34" charset="-122"/>
                <a:ea typeface="微软雅黑" pitchFamily="34" charset="-122"/>
              </a:rPr>
              <a:t>3</a:t>
            </a:r>
            <a:endParaRPr lang="en-US" altLang="zh-CN" sz="3200" b="1" dirty="0">
              <a:solidFill>
                <a:srgbClr val="0000FF"/>
              </a:solidFill>
              <a:latin typeface="微软雅黑" pitchFamily="34" charset="-122"/>
              <a:ea typeface="微软雅黑" pitchFamily="34" charset="-122"/>
            </a:endParaRPr>
          </a:p>
        </p:txBody>
      </p:sp>
      <p:sp>
        <p:nvSpPr>
          <p:cNvPr id="36" name="TextBox 43"/>
          <p:cNvSpPr txBox="1">
            <a:spLocks noChangeArrowheads="1"/>
          </p:cNvSpPr>
          <p:nvPr/>
        </p:nvSpPr>
        <p:spPr bwMode="auto">
          <a:xfrm>
            <a:off x="5684526" y="1899373"/>
            <a:ext cx="1308893" cy="584776"/>
          </a:xfrm>
          <a:prstGeom prst="rect">
            <a:avLst/>
          </a:prstGeom>
          <a:noFill/>
          <a:ln w="9525">
            <a:noFill/>
            <a:miter lim="800000"/>
            <a:headEnd/>
            <a:tailEnd/>
          </a:ln>
        </p:spPr>
        <p:txBody>
          <a:bodyPr wrap="square">
            <a:spAutoFit/>
          </a:bodyPr>
          <a:lstStyle/>
          <a:p>
            <a:pPr algn="ctr"/>
            <a:r>
              <a:rPr lang="zh-CN" altLang="en-US" sz="3200" b="1" dirty="0" smtClean="0">
                <a:solidFill>
                  <a:srgbClr val="0000FF"/>
                </a:solidFill>
                <a:latin typeface="微软雅黑" pitchFamily="34" charset="-122"/>
                <a:ea typeface="微软雅黑" pitchFamily="34" charset="-122"/>
              </a:rPr>
              <a:t>阶段</a:t>
            </a:r>
            <a:r>
              <a:rPr lang="zh-CN" altLang="zh-CN" sz="3200" b="1" dirty="0">
                <a:solidFill>
                  <a:srgbClr val="0000FF"/>
                </a:solidFill>
                <a:latin typeface="微软雅黑" pitchFamily="34" charset="-122"/>
                <a:ea typeface="微软雅黑" pitchFamily="34" charset="-122"/>
              </a:rPr>
              <a:t>4</a:t>
            </a:r>
            <a:endParaRPr lang="en-US" altLang="zh-CN" sz="3200" b="1" dirty="0">
              <a:solidFill>
                <a:srgbClr val="0000FF"/>
              </a:solidFill>
              <a:latin typeface="微软雅黑" pitchFamily="34" charset="-122"/>
              <a:ea typeface="微软雅黑" pitchFamily="34" charset="-122"/>
            </a:endParaRPr>
          </a:p>
        </p:txBody>
      </p:sp>
      <p:grpSp>
        <p:nvGrpSpPr>
          <p:cNvPr id="38" name="组合 26"/>
          <p:cNvGrpSpPr/>
          <p:nvPr/>
        </p:nvGrpSpPr>
        <p:grpSpPr>
          <a:xfrm>
            <a:off x="4182453" y="1775061"/>
            <a:ext cx="513782" cy="877917"/>
            <a:chOff x="14003374" y="2447909"/>
            <a:chExt cx="571503" cy="928693"/>
          </a:xfrm>
          <a:effectLst>
            <a:outerShdw blurRad="76200" dist="177800" sx="50000" sy="50000" kx="-1200000" algn="bl" rotWithShape="0">
              <a:prstClr val="black">
                <a:alpha val="33000"/>
              </a:prstClr>
            </a:outerShdw>
          </a:effectLst>
        </p:grpSpPr>
        <p:sp>
          <p:nvSpPr>
            <p:cNvPr id="39" name="等腰三角形 38"/>
            <p:cNvSpPr/>
            <p:nvPr/>
          </p:nvSpPr>
          <p:spPr>
            <a:xfrm flipV="1">
              <a:off x="14217704" y="2876536"/>
              <a:ext cx="142876" cy="50006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b="1">
                <a:solidFill>
                  <a:schemeClr val="tx1">
                    <a:lumMod val="75000"/>
                    <a:lumOff val="25000"/>
                  </a:schemeClr>
                </a:solidFill>
              </a:endParaRPr>
            </a:p>
          </p:txBody>
        </p:sp>
        <p:sp>
          <p:nvSpPr>
            <p:cNvPr id="40" name="椭圆 39"/>
            <p:cNvSpPr/>
            <p:nvPr/>
          </p:nvSpPr>
          <p:spPr>
            <a:xfrm>
              <a:off x="14003374" y="2447909"/>
              <a:ext cx="571503" cy="5715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dirty="0">
                  <a:solidFill>
                    <a:schemeClr val="bg1"/>
                  </a:solidFill>
                </a:rPr>
                <a:t>！</a:t>
              </a:r>
            </a:p>
          </p:txBody>
        </p:sp>
      </p:grpSp>
      <p:sp>
        <p:nvSpPr>
          <p:cNvPr id="11" name="文本框 10"/>
          <p:cNvSpPr txBox="1"/>
          <p:nvPr/>
        </p:nvSpPr>
        <p:spPr>
          <a:xfrm>
            <a:off x="1178693" y="4319636"/>
            <a:ext cx="1130271" cy="369332"/>
          </a:xfrm>
          <a:prstGeom prst="rect">
            <a:avLst/>
          </a:prstGeom>
          <a:noFill/>
        </p:spPr>
        <p:txBody>
          <a:bodyPr wrap="square" rtlCol="0">
            <a:spAutoFit/>
          </a:bodyPr>
          <a:lstStyle/>
          <a:p>
            <a:r>
              <a:rPr kumimoji="1" lang="zh-CN" altLang="en-US" dirty="0" smtClean="0">
                <a:latin typeface="微软雅黑"/>
                <a:ea typeface="微软雅黑"/>
                <a:cs typeface="微软雅黑"/>
              </a:rPr>
              <a:t>原始阶段</a:t>
            </a:r>
            <a:endParaRPr kumimoji="1" lang="zh-CN" altLang="en-US" dirty="0">
              <a:latin typeface="微软雅黑"/>
              <a:ea typeface="微软雅黑"/>
              <a:cs typeface="微软雅黑"/>
            </a:endParaRPr>
          </a:p>
        </p:txBody>
      </p:sp>
      <p:sp>
        <p:nvSpPr>
          <p:cNvPr id="44" name="文本框 43"/>
          <p:cNvSpPr txBox="1"/>
          <p:nvPr/>
        </p:nvSpPr>
        <p:spPr>
          <a:xfrm>
            <a:off x="2262151" y="3892266"/>
            <a:ext cx="1510179" cy="369332"/>
          </a:xfrm>
          <a:prstGeom prst="rect">
            <a:avLst/>
          </a:prstGeom>
          <a:noFill/>
        </p:spPr>
        <p:txBody>
          <a:bodyPr wrap="square" rtlCol="0">
            <a:spAutoFit/>
          </a:bodyPr>
          <a:lstStyle/>
          <a:p>
            <a:pPr algn="ctr"/>
            <a:r>
              <a:rPr kumimoji="1" lang="zh-CN" altLang="en-US" dirty="0" smtClean="0">
                <a:latin typeface="微软雅黑"/>
                <a:ea typeface="微软雅黑"/>
                <a:cs typeface="微软雅黑"/>
              </a:rPr>
              <a:t> 工具系统</a:t>
            </a:r>
            <a:endParaRPr kumimoji="1" lang="zh-CN" altLang="en-US" dirty="0">
              <a:latin typeface="微软雅黑"/>
              <a:ea typeface="微软雅黑"/>
              <a:cs typeface="微软雅黑"/>
            </a:endParaRPr>
          </a:p>
        </p:txBody>
      </p:sp>
      <p:sp>
        <p:nvSpPr>
          <p:cNvPr id="45" name="文本框 44"/>
          <p:cNvSpPr txBox="1"/>
          <p:nvPr/>
        </p:nvSpPr>
        <p:spPr>
          <a:xfrm>
            <a:off x="3845960" y="3273899"/>
            <a:ext cx="1663318" cy="369332"/>
          </a:xfrm>
          <a:prstGeom prst="rect">
            <a:avLst/>
          </a:prstGeom>
          <a:noFill/>
        </p:spPr>
        <p:txBody>
          <a:bodyPr wrap="square" rtlCol="0">
            <a:spAutoFit/>
          </a:bodyPr>
          <a:lstStyle/>
          <a:p>
            <a:pPr algn="ctr"/>
            <a:r>
              <a:rPr kumimoji="1" lang="zh-CN" altLang="en-US" dirty="0" smtClean="0">
                <a:latin typeface="微软雅黑"/>
                <a:ea typeface="微软雅黑"/>
                <a:cs typeface="微软雅黑"/>
              </a:rPr>
              <a:t>综合运维平台</a:t>
            </a:r>
            <a:endParaRPr kumimoji="1" lang="zh-CN" altLang="en-US" dirty="0">
              <a:latin typeface="微软雅黑"/>
              <a:ea typeface="微软雅黑"/>
              <a:cs typeface="微软雅黑"/>
            </a:endParaRPr>
          </a:p>
        </p:txBody>
      </p:sp>
      <p:sp>
        <p:nvSpPr>
          <p:cNvPr id="46" name="文本框 45"/>
          <p:cNvSpPr txBox="1"/>
          <p:nvPr/>
        </p:nvSpPr>
        <p:spPr>
          <a:xfrm>
            <a:off x="5445317" y="2475167"/>
            <a:ext cx="2010595" cy="369332"/>
          </a:xfrm>
          <a:prstGeom prst="rect">
            <a:avLst/>
          </a:prstGeom>
          <a:noFill/>
        </p:spPr>
        <p:txBody>
          <a:bodyPr wrap="square" rtlCol="0">
            <a:spAutoFit/>
          </a:bodyPr>
          <a:lstStyle/>
          <a:p>
            <a:pPr algn="ctr"/>
            <a:r>
              <a:rPr kumimoji="1" lang="zh-CN" altLang="en-US" dirty="0" smtClean="0">
                <a:latin typeface="微软雅黑"/>
                <a:ea typeface="微软雅黑"/>
                <a:cs typeface="微软雅黑"/>
              </a:rPr>
              <a:t>云计算</a:t>
            </a:r>
            <a:r>
              <a:rPr kumimoji="1" lang="en-US" altLang="zh-CN" dirty="0" smtClean="0">
                <a:latin typeface="微软雅黑"/>
                <a:ea typeface="微软雅黑"/>
                <a:cs typeface="微软雅黑"/>
              </a:rPr>
              <a:t>&amp;</a:t>
            </a:r>
            <a:r>
              <a:rPr kumimoji="1" lang="zh-CN" altLang="en-US" dirty="0" smtClean="0">
                <a:latin typeface="微软雅黑"/>
                <a:ea typeface="微软雅黑"/>
                <a:cs typeface="微软雅黑"/>
              </a:rPr>
              <a:t>智能运维</a:t>
            </a:r>
            <a:endParaRPr kumimoji="1" lang="zh-CN" altLang="en-US" dirty="0">
              <a:latin typeface="微软雅黑"/>
              <a:ea typeface="微软雅黑"/>
              <a:cs typeface="微软雅黑"/>
            </a:endParaRPr>
          </a:p>
        </p:txBody>
      </p:sp>
      <p:sp>
        <p:nvSpPr>
          <p:cNvPr id="47" name="文本框 46"/>
          <p:cNvSpPr txBox="1"/>
          <p:nvPr/>
        </p:nvSpPr>
        <p:spPr>
          <a:xfrm>
            <a:off x="1114733" y="4703363"/>
            <a:ext cx="1382442" cy="338554"/>
          </a:xfrm>
          <a:prstGeom prst="rect">
            <a:avLst/>
          </a:prstGeom>
          <a:noFill/>
        </p:spPr>
        <p:txBody>
          <a:bodyPr wrap="square" rtlCol="0">
            <a:spAutoFit/>
          </a:bodyPr>
          <a:lstStyle/>
          <a:p>
            <a:r>
              <a:rPr kumimoji="1" lang="zh-CN" altLang="en-US" sz="1600" dirty="0" smtClean="0">
                <a:solidFill>
                  <a:srgbClr val="0000FF"/>
                </a:solidFill>
                <a:latin typeface="微软雅黑"/>
                <a:ea typeface="微软雅黑"/>
                <a:cs typeface="微软雅黑"/>
              </a:rPr>
              <a:t>变更脚本化</a:t>
            </a:r>
            <a:endParaRPr kumimoji="1" lang="zh-CN" altLang="en-US" sz="1600" dirty="0">
              <a:solidFill>
                <a:srgbClr val="0000FF"/>
              </a:solidFill>
              <a:latin typeface="微软雅黑"/>
              <a:ea typeface="微软雅黑"/>
              <a:cs typeface="微软雅黑"/>
            </a:endParaRPr>
          </a:p>
        </p:txBody>
      </p:sp>
      <p:sp>
        <p:nvSpPr>
          <p:cNvPr id="48" name="文本框 47"/>
          <p:cNvSpPr txBox="1"/>
          <p:nvPr/>
        </p:nvSpPr>
        <p:spPr>
          <a:xfrm>
            <a:off x="2262152" y="4248008"/>
            <a:ext cx="1722772" cy="400110"/>
          </a:xfrm>
          <a:prstGeom prst="rect">
            <a:avLst/>
          </a:prstGeom>
          <a:noFill/>
        </p:spPr>
        <p:txBody>
          <a:bodyPr wrap="square" rtlCol="0">
            <a:spAutoFit/>
          </a:bodyPr>
          <a:lstStyle/>
          <a:p>
            <a:r>
              <a:rPr kumimoji="1" lang="zh-CN" altLang="en-US" sz="2000" dirty="0" smtClean="0">
                <a:solidFill>
                  <a:srgbClr val="0000FF"/>
                </a:solidFill>
                <a:latin typeface="微软雅黑"/>
                <a:ea typeface="微软雅黑"/>
                <a:cs typeface="微软雅黑"/>
              </a:rPr>
              <a:t>运维标准化</a:t>
            </a:r>
            <a:endParaRPr kumimoji="1" lang="zh-CN" altLang="en-US" sz="2000" dirty="0">
              <a:solidFill>
                <a:srgbClr val="0000FF"/>
              </a:solidFill>
              <a:latin typeface="微软雅黑"/>
              <a:ea typeface="微软雅黑"/>
              <a:cs typeface="微软雅黑"/>
            </a:endParaRPr>
          </a:p>
        </p:txBody>
      </p:sp>
      <p:sp>
        <p:nvSpPr>
          <p:cNvPr id="49" name="文本框 48"/>
          <p:cNvSpPr txBox="1"/>
          <p:nvPr/>
        </p:nvSpPr>
        <p:spPr>
          <a:xfrm>
            <a:off x="2262151" y="4635631"/>
            <a:ext cx="1920301" cy="400110"/>
          </a:xfrm>
          <a:prstGeom prst="rect">
            <a:avLst/>
          </a:prstGeom>
          <a:noFill/>
        </p:spPr>
        <p:txBody>
          <a:bodyPr wrap="square" rtlCol="0">
            <a:spAutoFit/>
          </a:bodyPr>
          <a:lstStyle/>
          <a:p>
            <a:r>
              <a:rPr kumimoji="1" lang="zh-CN" altLang="en-US" sz="2000" dirty="0" smtClean="0">
                <a:solidFill>
                  <a:srgbClr val="0000FF"/>
                </a:solidFill>
                <a:latin typeface="微软雅黑"/>
                <a:ea typeface="微软雅黑"/>
                <a:cs typeface="微软雅黑"/>
              </a:rPr>
              <a:t>工具</a:t>
            </a:r>
            <a:r>
              <a:rPr kumimoji="1" lang="en-US" altLang="zh-CN" sz="2000" dirty="0" smtClean="0">
                <a:solidFill>
                  <a:srgbClr val="0000FF"/>
                </a:solidFill>
                <a:latin typeface="微软雅黑"/>
                <a:ea typeface="微软雅黑"/>
                <a:cs typeface="微软雅黑"/>
              </a:rPr>
              <a:t>Web</a:t>
            </a:r>
            <a:r>
              <a:rPr kumimoji="1" lang="zh-CN" altLang="en-US" sz="2000" dirty="0" smtClean="0">
                <a:solidFill>
                  <a:srgbClr val="0000FF"/>
                </a:solidFill>
                <a:latin typeface="微软雅黑"/>
                <a:ea typeface="微软雅黑"/>
                <a:cs typeface="微软雅黑"/>
              </a:rPr>
              <a:t>化</a:t>
            </a:r>
            <a:endParaRPr kumimoji="1" lang="zh-CN" altLang="en-US" sz="2000" dirty="0">
              <a:solidFill>
                <a:srgbClr val="0000FF"/>
              </a:solidFill>
              <a:latin typeface="微软雅黑"/>
              <a:ea typeface="微软雅黑"/>
              <a:cs typeface="微软雅黑"/>
            </a:endParaRPr>
          </a:p>
        </p:txBody>
      </p:sp>
      <p:sp>
        <p:nvSpPr>
          <p:cNvPr id="50" name="文本框 49"/>
          <p:cNvSpPr txBox="1"/>
          <p:nvPr/>
        </p:nvSpPr>
        <p:spPr>
          <a:xfrm>
            <a:off x="3831375" y="3643231"/>
            <a:ext cx="1722772" cy="461665"/>
          </a:xfrm>
          <a:prstGeom prst="rect">
            <a:avLst/>
          </a:prstGeom>
          <a:noFill/>
        </p:spPr>
        <p:txBody>
          <a:bodyPr wrap="square" rtlCol="0">
            <a:spAutoFit/>
          </a:bodyPr>
          <a:lstStyle/>
          <a:p>
            <a:r>
              <a:rPr kumimoji="1" lang="zh-CN" altLang="en-US" sz="2400" dirty="0" smtClean="0">
                <a:solidFill>
                  <a:srgbClr val="0000FF"/>
                </a:solidFill>
                <a:latin typeface="微软雅黑"/>
                <a:ea typeface="微软雅黑"/>
                <a:cs typeface="微软雅黑"/>
              </a:rPr>
              <a:t>运维精细化</a:t>
            </a:r>
            <a:endParaRPr kumimoji="1" lang="zh-CN" altLang="en-US" sz="2400" dirty="0">
              <a:solidFill>
                <a:srgbClr val="0000FF"/>
              </a:solidFill>
              <a:latin typeface="微软雅黑"/>
              <a:ea typeface="微软雅黑"/>
              <a:cs typeface="微软雅黑"/>
            </a:endParaRPr>
          </a:p>
        </p:txBody>
      </p:sp>
      <p:sp>
        <p:nvSpPr>
          <p:cNvPr id="51" name="文本框 50"/>
          <p:cNvSpPr txBox="1"/>
          <p:nvPr/>
        </p:nvSpPr>
        <p:spPr>
          <a:xfrm>
            <a:off x="3834849" y="4088803"/>
            <a:ext cx="1722772" cy="461665"/>
          </a:xfrm>
          <a:prstGeom prst="rect">
            <a:avLst/>
          </a:prstGeom>
          <a:noFill/>
        </p:spPr>
        <p:txBody>
          <a:bodyPr wrap="square" rtlCol="0">
            <a:spAutoFit/>
          </a:bodyPr>
          <a:lstStyle/>
          <a:p>
            <a:r>
              <a:rPr kumimoji="1" lang="zh-CN" altLang="en-US" sz="2400" dirty="0" smtClean="0">
                <a:solidFill>
                  <a:srgbClr val="0000FF"/>
                </a:solidFill>
                <a:latin typeface="微软雅黑"/>
                <a:ea typeface="微软雅黑"/>
                <a:cs typeface="微软雅黑"/>
              </a:rPr>
              <a:t>工具平台化</a:t>
            </a:r>
            <a:endParaRPr kumimoji="1" lang="zh-CN" altLang="en-US" sz="2400" dirty="0">
              <a:solidFill>
                <a:srgbClr val="0000FF"/>
              </a:solidFill>
              <a:latin typeface="微软雅黑"/>
              <a:ea typeface="微软雅黑"/>
              <a:cs typeface="微软雅黑"/>
            </a:endParaRPr>
          </a:p>
        </p:txBody>
      </p:sp>
      <p:sp>
        <p:nvSpPr>
          <p:cNvPr id="52" name="文本框 51"/>
          <p:cNvSpPr txBox="1"/>
          <p:nvPr/>
        </p:nvSpPr>
        <p:spPr>
          <a:xfrm>
            <a:off x="3831375" y="4503308"/>
            <a:ext cx="1722772" cy="461665"/>
          </a:xfrm>
          <a:prstGeom prst="rect">
            <a:avLst/>
          </a:prstGeom>
          <a:noFill/>
        </p:spPr>
        <p:txBody>
          <a:bodyPr wrap="square" rtlCol="0">
            <a:spAutoFit/>
          </a:bodyPr>
          <a:lstStyle/>
          <a:p>
            <a:r>
              <a:rPr kumimoji="1" lang="zh-CN" altLang="en-US" sz="2400" dirty="0" smtClean="0">
                <a:solidFill>
                  <a:srgbClr val="0000FF"/>
                </a:solidFill>
                <a:latin typeface="微软雅黑"/>
                <a:ea typeface="微软雅黑"/>
                <a:cs typeface="微软雅黑"/>
              </a:rPr>
              <a:t>数据</a:t>
            </a:r>
            <a:r>
              <a:rPr kumimoji="1" lang="en-US" altLang="zh-CN" sz="2400" dirty="0" smtClean="0">
                <a:solidFill>
                  <a:srgbClr val="0000FF"/>
                </a:solidFill>
                <a:latin typeface="微软雅黑"/>
                <a:ea typeface="微软雅黑"/>
                <a:cs typeface="微软雅黑"/>
              </a:rPr>
              <a:t>API</a:t>
            </a:r>
            <a:r>
              <a:rPr kumimoji="1" lang="zh-CN" altLang="en-US" sz="2400" dirty="0" smtClean="0">
                <a:solidFill>
                  <a:srgbClr val="0000FF"/>
                </a:solidFill>
                <a:latin typeface="微软雅黑"/>
                <a:ea typeface="微软雅黑"/>
                <a:cs typeface="微软雅黑"/>
              </a:rPr>
              <a:t>化</a:t>
            </a:r>
            <a:endParaRPr kumimoji="1" lang="zh-CN" altLang="en-US" sz="2400" dirty="0">
              <a:solidFill>
                <a:srgbClr val="0000FF"/>
              </a:solidFill>
              <a:latin typeface="微软雅黑"/>
              <a:ea typeface="微软雅黑"/>
              <a:cs typeface="微软雅黑"/>
            </a:endParaRPr>
          </a:p>
        </p:txBody>
      </p:sp>
      <p:sp>
        <p:nvSpPr>
          <p:cNvPr id="53" name="文本框 52"/>
          <p:cNvSpPr txBox="1"/>
          <p:nvPr/>
        </p:nvSpPr>
        <p:spPr>
          <a:xfrm>
            <a:off x="5502826" y="2844499"/>
            <a:ext cx="2044485" cy="523220"/>
          </a:xfrm>
          <a:prstGeom prst="rect">
            <a:avLst/>
          </a:prstGeom>
          <a:noFill/>
        </p:spPr>
        <p:txBody>
          <a:bodyPr wrap="square" rtlCol="0">
            <a:spAutoFit/>
          </a:bodyPr>
          <a:lstStyle/>
          <a:p>
            <a:r>
              <a:rPr kumimoji="1" lang="zh-CN" altLang="en-US" sz="2800" dirty="0" smtClean="0">
                <a:solidFill>
                  <a:srgbClr val="0000FF"/>
                </a:solidFill>
                <a:latin typeface="微软雅黑"/>
                <a:ea typeface="微软雅黑"/>
                <a:cs typeface="微软雅黑"/>
              </a:rPr>
              <a:t>运维服务化</a:t>
            </a:r>
            <a:endParaRPr kumimoji="1" lang="zh-CN" altLang="en-US" sz="2800" dirty="0">
              <a:solidFill>
                <a:srgbClr val="0000FF"/>
              </a:solidFill>
              <a:latin typeface="微软雅黑"/>
              <a:ea typeface="微软雅黑"/>
              <a:cs typeface="微软雅黑"/>
            </a:endParaRPr>
          </a:p>
        </p:txBody>
      </p:sp>
      <p:sp>
        <p:nvSpPr>
          <p:cNvPr id="54" name="文本框 53"/>
          <p:cNvSpPr txBox="1"/>
          <p:nvPr/>
        </p:nvSpPr>
        <p:spPr>
          <a:xfrm>
            <a:off x="5502826" y="3364111"/>
            <a:ext cx="2044485" cy="523220"/>
          </a:xfrm>
          <a:prstGeom prst="rect">
            <a:avLst/>
          </a:prstGeom>
          <a:noFill/>
        </p:spPr>
        <p:txBody>
          <a:bodyPr wrap="square" rtlCol="0">
            <a:spAutoFit/>
          </a:bodyPr>
          <a:lstStyle/>
          <a:p>
            <a:r>
              <a:rPr kumimoji="1" lang="zh-CN" altLang="en-US" sz="2800" dirty="0" smtClean="0">
                <a:solidFill>
                  <a:srgbClr val="0000FF"/>
                </a:solidFill>
                <a:latin typeface="微软雅黑"/>
                <a:ea typeface="微软雅黑"/>
                <a:cs typeface="微软雅黑"/>
              </a:rPr>
              <a:t>智能化运维</a:t>
            </a:r>
            <a:endParaRPr kumimoji="1" lang="zh-CN" altLang="en-US" sz="2800" dirty="0">
              <a:solidFill>
                <a:srgbClr val="0000FF"/>
              </a:solidFill>
              <a:latin typeface="微软雅黑"/>
              <a:ea typeface="微软雅黑"/>
              <a:cs typeface="微软雅黑"/>
            </a:endParaRPr>
          </a:p>
        </p:txBody>
      </p:sp>
      <p:sp>
        <p:nvSpPr>
          <p:cNvPr id="55" name="文本框 54"/>
          <p:cNvSpPr txBox="1"/>
          <p:nvPr/>
        </p:nvSpPr>
        <p:spPr>
          <a:xfrm>
            <a:off x="5502826" y="3843286"/>
            <a:ext cx="2044485" cy="523220"/>
          </a:xfrm>
          <a:prstGeom prst="rect">
            <a:avLst/>
          </a:prstGeom>
          <a:noFill/>
        </p:spPr>
        <p:txBody>
          <a:bodyPr wrap="square" rtlCol="0">
            <a:spAutoFit/>
          </a:bodyPr>
          <a:lstStyle/>
          <a:p>
            <a:r>
              <a:rPr kumimoji="1" lang="en-US" altLang="zh-CN" sz="2800" dirty="0" err="1" smtClean="0">
                <a:solidFill>
                  <a:srgbClr val="0000FF"/>
                </a:solidFill>
                <a:latin typeface="微软雅黑"/>
                <a:ea typeface="微软雅黑"/>
                <a:cs typeface="微软雅黑"/>
              </a:rPr>
              <a:t>DevOPS</a:t>
            </a:r>
            <a:endParaRPr kumimoji="1" lang="zh-CN" altLang="en-US" sz="2800" dirty="0">
              <a:solidFill>
                <a:srgbClr val="0000FF"/>
              </a:solidFill>
              <a:latin typeface="微软雅黑"/>
              <a:ea typeface="微软雅黑"/>
              <a:cs typeface="微软雅黑"/>
            </a:endParaRPr>
          </a:p>
        </p:txBody>
      </p:sp>
      <p:sp>
        <p:nvSpPr>
          <p:cNvPr id="56" name="文本框 55"/>
          <p:cNvSpPr txBox="1"/>
          <p:nvPr/>
        </p:nvSpPr>
        <p:spPr>
          <a:xfrm>
            <a:off x="5512336" y="4319636"/>
            <a:ext cx="2044485" cy="523220"/>
          </a:xfrm>
          <a:prstGeom prst="rect">
            <a:avLst/>
          </a:prstGeom>
          <a:noFill/>
        </p:spPr>
        <p:txBody>
          <a:bodyPr wrap="square" rtlCol="0">
            <a:spAutoFit/>
          </a:bodyPr>
          <a:lstStyle/>
          <a:p>
            <a:r>
              <a:rPr kumimoji="1" lang="zh-CN" altLang="en-US" sz="2800" dirty="0" smtClean="0">
                <a:solidFill>
                  <a:srgbClr val="0000FF"/>
                </a:solidFill>
                <a:latin typeface="微软雅黑"/>
                <a:ea typeface="微软雅黑"/>
                <a:cs typeface="微软雅黑"/>
              </a:rPr>
              <a:t>*</a:t>
            </a:r>
            <a:r>
              <a:rPr kumimoji="1" lang="en-US" altLang="zh-CN" sz="2800" dirty="0" err="1" smtClean="0">
                <a:solidFill>
                  <a:srgbClr val="0000FF"/>
                </a:solidFill>
                <a:latin typeface="微软雅黑"/>
                <a:ea typeface="微软雅黑"/>
                <a:cs typeface="微软雅黑"/>
              </a:rPr>
              <a:t>aaS</a:t>
            </a:r>
            <a:endParaRPr kumimoji="1" lang="zh-CN" altLang="en-US" sz="2800" dirty="0">
              <a:solidFill>
                <a:srgbClr val="0000FF"/>
              </a:solidFill>
              <a:latin typeface="微软雅黑"/>
              <a:ea typeface="微软雅黑"/>
              <a:cs typeface="微软雅黑"/>
            </a:endParaRPr>
          </a:p>
        </p:txBody>
      </p:sp>
    </p:spTree>
    <p:extLst>
      <p:ext uri="{BB962C8B-B14F-4D97-AF65-F5344CB8AC3E}">
        <p14:creationId xmlns:p14="http://schemas.microsoft.com/office/powerpoint/2010/main" val="2156150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3627" y="291740"/>
            <a:ext cx="8229600" cy="1143000"/>
          </a:xfrm>
        </p:spPr>
        <p:txBody>
          <a:bodyPr/>
          <a:lstStyle/>
          <a:p>
            <a:pPr algn="l"/>
            <a:r>
              <a:rPr lang="zh-CN" altLang="en-US" b="1" dirty="0" smtClean="0">
                <a:latin typeface="微软雅黑"/>
                <a:ea typeface="微软雅黑"/>
                <a:cs typeface="微软雅黑"/>
              </a:rPr>
              <a:t>目录  </a:t>
            </a:r>
            <a:r>
              <a:rPr lang="en-US" altLang="zh-CN" b="1" dirty="0" smtClean="0">
                <a:latin typeface="微软雅黑"/>
                <a:ea typeface="微软雅黑"/>
                <a:cs typeface="微软雅黑"/>
              </a:rPr>
              <a:t>CONTENT</a:t>
            </a:r>
            <a:endParaRPr lang="zh-CN" altLang="en-US" b="1" dirty="0">
              <a:latin typeface="微软雅黑"/>
              <a:ea typeface="微软雅黑"/>
              <a:cs typeface="微软雅黑"/>
            </a:endParaRPr>
          </a:p>
        </p:txBody>
      </p:sp>
      <p:grpSp>
        <p:nvGrpSpPr>
          <p:cNvPr id="6" name="Group 7"/>
          <p:cNvGrpSpPr>
            <a:grpSpLocks/>
          </p:cNvGrpSpPr>
          <p:nvPr/>
        </p:nvGrpSpPr>
        <p:grpSpPr bwMode="auto">
          <a:xfrm>
            <a:off x="1628077" y="2687221"/>
            <a:ext cx="5707425" cy="1011238"/>
            <a:chOff x="348" y="1698"/>
            <a:chExt cx="3207" cy="637"/>
          </a:xfrm>
        </p:grpSpPr>
        <p:sp>
          <p:nvSpPr>
            <p:cNvPr id="7" name="Line 8"/>
            <p:cNvSpPr>
              <a:spLocks noChangeShapeType="1"/>
            </p:cNvSpPr>
            <p:nvPr/>
          </p:nvSpPr>
          <p:spPr bwMode="gray">
            <a:xfrm>
              <a:off x="531" y="1698"/>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dirty="0"/>
            </a:p>
          </p:txBody>
        </p:sp>
        <p:sp>
          <p:nvSpPr>
            <p:cNvPr id="8" name="Rectangle 9"/>
            <p:cNvSpPr>
              <a:spLocks noChangeArrowheads="1"/>
            </p:cNvSpPr>
            <p:nvPr/>
          </p:nvSpPr>
          <p:spPr bwMode="gray">
            <a:xfrm rot="3419336">
              <a:off x="361" y="1848"/>
              <a:ext cx="302" cy="328"/>
            </a:xfrm>
            <a:prstGeom prst="rect">
              <a:avLst/>
            </a:prstGeom>
            <a:gradFill rotWithShape="1">
              <a:gsLst>
                <a:gs pos="0">
                  <a:srgbClr val="99CC00"/>
                </a:gs>
                <a:gs pos="100000">
                  <a:srgbClr val="475E00"/>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99CC00"/>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9" name="Text Box 11"/>
            <p:cNvSpPr txBox="1">
              <a:spLocks noChangeArrowheads="1"/>
            </p:cNvSpPr>
            <p:nvPr/>
          </p:nvSpPr>
          <p:spPr bwMode="gray">
            <a:xfrm>
              <a:off x="1305" y="204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1</a:t>
              </a:r>
            </a:p>
          </p:txBody>
        </p:sp>
      </p:grpSp>
      <p:grpSp>
        <p:nvGrpSpPr>
          <p:cNvPr id="10" name="Group 12"/>
          <p:cNvGrpSpPr>
            <a:grpSpLocks/>
          </p:cNvGrpSpPr>
          <p:nvPr/>
        </p:nvGrpSpPr>
        <p:grpSpPr bwMode="auto">
          <a:xfrm>
            <a:off x="1609305" y="2065924"/>
            <a:ext cx="5764373" cy="1485610"/>
            <a:chOff x="1225" y="2097"/>
            <a:chExt cx="3239" cy="893"/>
          </a:xfrm>
        </p:grpSpPr>
        <p:sp>
          <p:nvSpPr>
            <p:cNvPr id="11"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2" name="Rectangle 14"/>
            <p:cNvSpPr>
              <a:spLocks noChangeArrowheads="1"/>
            </p:cNvSpPr>
            <p:nvPr/>
          </p:nvSpPr>
          <p:spPr bwMode="gray">
            <a:xfrm rot="3419336">
              <a:off x="1238" y="2084"/>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dirty="0">
                <a:latin typeface="Arial Unicode MS" charset="0"/>
                <a:ea typeface="微软雅黑" charset="0"/>
                <a:cs typeface="微软雅黑" charset="0"/>
              </a:endParaRPr>
            </a:p>
          </p:txBody>
        </p:sp>
        <p:sp>
          <p:nvSpPr>
            <p:cNvPr id="14" name="Text Box 16"/>
            <p:cNvSpPr txBox="1">
              <a:spLocks noChangeArrowheads="1"/>
            </p:cNvSpPr>
            <p:nvPr/>
          </p:nvSpPr>
          <p:spPr bwMode="gray">
            <a:xfrm>
              <a:off x="1305" y="2654"/>
              <a:ext cx="205" cy="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2</a:t>
              </a:r>
            </a:p>
          </p:txBody>
        </p:sp>
      </p:grpSp>
      <p:sp>
        <p:nvSpPr>
          <p:cNvPr id="15" name="Text Box 20"/>
          <p:cNvSpPr txBox="1">
            <a:spLocks noChangeArrowheads="1"/>
          </p:cNvSpPr>
          <p:nvPr/>
        </p:nvSpPr>
        <p:spPr bwMode="gray">
          <a:xfrm>
            <a:off x="2479043" y="2101910"/>
            <a:ext cx="3700544" cy="584776"/>
          </a:xfrm>
          <a:prstGeom prst="rect">
            <a:avLst/>
          </a:prstGeom>
          <a:noFill/>
          <a:ln w="9525" algn="ctr">
            <a:noFill/>
            <a:miter lim="800000"/>
            <a:headEnd/>
            <a:tailEnd/>
          </a:ln>
        </p:spPr>
        <p:txBody>
          <a:bodyPr wrap="squar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en-US" sz="3200" dirty="0" smtClean="0">
                <a:effectLst>
                  <a:outerShdw blurRad="38100" dist="38100" dir="2700000" algn="tl">
                    <a:srgbClr val="DDDDDD"/>
                  </a:outerShdw>
                </a:effectLst>
                <a:latin typeface="微软雅黑"/>
                <a:ea typeface="微软雅黑"/>
                <a:cs typeface="微软雅黑"/>
              </a:rPr>
              <a:t>微博平台业务背景</a:t>
            </a:r>
            <a:endParaRPr lang="en-US" altLang="zh-CN" sz="3200" dirty="0">
              <a:effectLst>
                <a:outerShdw blurRad="38100" dist="38100" dir="2700000" algn="tl">
                  <a:srgbClr val="DDDDDD"/>
                </a:outerShdw>
              </a:effectLst>
              <a:latin typeface="微软雅黑"/>
              <a:ea typeface="微软雅黑"/>
              <a:cs typeface="微软雅黑"/>
            </a:endParaRPr>
          </a:p>
        </p:txBody>
      </p:sp>
      <p:grpSp>
        <p:nvGrpSpPr>
          <p:cNvPr id="16" name="Group 12"/>
          <p:cNvGrpSpPr>
            <a:grpSpLocks/>
          </p:cNvGrpSpPr>
          <p:nvPr/>
        </p:nvGrpSpPr>
        <p:grpSpPr bwMode="auto">
          <a:xfrm>
            <a:off x="1608961" y="4680828"/>
            <a:ext cx="5764716" cy="613128"/>
            <a:chOff x="1248" y="2625"/>
            <a:chExt cx="3216" cy="368"/>
          </a:xfrm>
        </p:grpSpPr>
        <p:sp>
          <p:nvSpPr>
            <p:cNvPr id="17"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8"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19" name="Text Box 15"/>
            <p:cNvSpPr txBox="1">
              <a:spLocks noChangeArrowheads="1"/>
            </p:cNvSpPr>
            <p:nvPr/>
          </p:nvSpPr>
          <p:spPr bwMode="gray">
            <a:xfrm>
              <a:off x="1647" y="2625"/>
              <a:ext cx="2504" cy="368"/>
            </a:xfrm>
            <a:prstGeom prst="rect">
              <a:avLst/>
            </a:prstGeom>
            <a:noFill/>
            <a:ln w="9525" algn="ctr">
              <a:noFill/>
              <a:miter lim="800000"/>
              <a:headEnd/>
              <a:tailEnd/>
            </a:ln>
          </p:spPr>
          <p:txBody>
            <a:bodyPr wrap="none">
              <a:spAutoFit/>
            </a:bodyPr>
            <a:lstStyle/>
            <a:p>
              <a:pPr algn="ctr" fontAlgn="auto">
                <a:spcBef>
                  <a:spcPts val="0"/>
                </a:spcBef>
                <a:spcAft>
                  <a:spcPts val="0"/>
                </a:spcAft>
                <a:defRPr/>
              </a:pPr>
              <a:r>
                <a:rPr lang="en-US" altLang="zh-CN" sz="3200" dirty="0" err="1" smtClean="0">
                  <a:effectLst>
                    <a:outerShdw blurRad="38100" dist="38100" dir="2700000" algn="tl">
                      <a:srgbClr val="000000">
                        <a:alpha val="43137"/>
                      </a:srgbClr>
                    </a:outerShdw>
                  </a:effectLst>
                  <a:latin typeface="微软雅黑"/>
                  <a:ea typeface="微软雅黑"/>
                  <a:cs typeface="微软雅黑"/>
                </a:rPr>
                <a:t>Docker</a:t>
              </a:r>
              <a:r>
                <a:rPr lang="zh-CN" altLang="en-US" sz="3200" dirty="0" smtClean="0">
                  <a:effectLst>
                    <a:outerShdw blurRad="38100" dist="38100" dir="2700000" algn="tl">
                      <a:srgbClr val="000000">
                        <a:alpha val="43137"/>
                      </a:srgbClr>
                    </a:outerShdw>
                  </a:effectLst>
                  <a:latin typeface="微软雅黑"/>
                  <a:ea typeface="微软雅黑"/>
                  <a:cs typeface="微软雅黑"/>
                </a:rPr>
                <a:t>在平台的应用</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0" name="Text Box 16"/>
            <p:cNvSpPr txBox="1">
              <a:spLocks noChangeArrowheads="1"/>
            </p:cNvSpPr>
            <p:nvPr/>
          </p:nvSpPr>
          <p:spPr bwMode="gray">
            <a:xfrm>
              <a:off x="1306" y="2654"/>
              <a:ext cx="204" cy="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4</a:t>
              </a:r>
            </a:p>
          </p:txBody>
        </p:sp>
      </p:grpSp>
      <p:grpSp>
        <p:nvGrpSpPr>
          <p:cNvPr id="21" name="Group 12"/>
          <p:cNvGrpSpPr>
            <a:grpSpLocks/>
          </p:cNvGrpSpPr>
          <p:nvPr/>
        </p:nvGrpSpPr>
        <p:grpSpPr bwMode="auto">
          <a:xfrm>
            <a:off x="1642299" y="3789965"/>
            <a:ext cx="5731378" cy="598847"/>
            <a:chOff x="1248" y="2613"/>
            <a:chExt cx="3216" cy="377"/>
          </a:xfrm>
        </p:grpSpPr>
        <p:sp>
          <p:nvSpPr>
            <p:cNvPr id="22" name="Line 13"/>
            <p:cNvSpPr>
              <a:spLocks noChangeShapeType="1"/>
            </p:cNvSpPr>
            <p:nvPr/>
          </p:nvSpPr>
          <p:spPr bwMode="gray">
            <a:xfrm>
              <a:off x="1440" y="2990"/>
              <a:ext cx="3024" cy="0"/>
            </a:xfrm>
            <a:prstGeom prst="line">
              <a:avLst/>
            </a:prstGeom>
            <a:noFill/>
            <a:ln w="25400">
              <a:solidFill>
                <a:srgbClr val="969696"/>
              </a:solidFill>
              <a:prstDash val="sysDot"/>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3" name="Rectangle 14"/>
            <p:cNvSpPr>
              <a:spLocks noChangeArrowheads="1"/>
            </p:cNvSpPr>
            <p:nvPr/>
          </p:nvSpPr>
          <p:spPr bwMode="gray">
            <a:xfrm rot="3419336">
              <a:off x="1261" y="2627"/>
              <a:ext cx="302" cy="328"/>
            </a:xfrm>
            <a:prstGeom prst="rect">
              <a:avLst/>
            </a:prstGeom>
            <a:gradFill rotWithShape="1">
              <a:gsLst>
                <a:gs pos="0">
                  <a:srgbClr val="006699"/>
                </a:gs>
                <a:gs pos="100000">
                  <a:srgbClr val="002F47"/>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006699"/>
              </a:extrusionClr>
            </a:sp3d>
          </p:spPr>
          <p:txBody>
            <a:bodyPr wrap="none" anchor="ctr">
              <a:flatTx/>
            </a:bodyPr>
            <a:lstStyle/>
            <a:p>
              <a:pPr algn="ctr"/>
              <a:endParaRPr lang="zh-CN" altLang="en-US">
                <a:latin typeface="Arial Unicode MS" charset="0"/>
                <a:ea typeface="微软雅黑" charset="0"/>
                <a:cs typeface="微软雅黑" charset="0"/>
              </a:endParaRPr>
            </a:p>
          </p:txBody>
        </p:sp>
        <p:sp>
          <p:nvSpPr>
            <p:cNvPr id="24" name="Text Box 15"/>
            <p:cNvSpPr txBox="1">
              <a:spLocks noChangeArrowheads="1"/>
            </p:cNvSpPr>
            <p:nvPr/>
          </p:nvSpPr>
          <p:spPr bwMode="gray">
            <a:xfrm>
              <a:off x="1779" y="2613"/>
              <a:ext cx="2622" cy="368"/>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effectLst>
                    <a:outerShdw blurRad="38100" dist="38100" dir="2700000" algn="tl">
                      <a:srgbClr val="000000">
                        <a:alpha val="43137"/>
                      </a:srgbClr>
                    </a:outerShdw>
                  </a:effectLst>
                  <a:latin typeface="微软雅黑"/>
                  <a:ea typeface="微软雅黑"/>
                  <a:cs typeface="微软雅黑"/>
                </a:rPr>
                <a:t>Sina</a:t>
              </a:r>
              <a:r>
                <a:rPr lang="zh-CN" altLang="en-US" sz="3200" dirty="0" smtClean="0">
                  <a:effectLst>
                    <a:outerShdw blurRad="38100" dist="38100" dir="2700000" algn="tl">
                      <a:srgbClr val="000000">
                        <a:alpha val="43137"/>
                      </a:srgbClr>
                    </a:outerShdw>
                  </a:effectLst>
                  <a:latin typeface="微软雅黑"/>
                  <a:ea typeface="微软雅黑"/>
                  <a:cs typeface="微软雅黑"/>
                </a:rPr>
                <a:t> </a:t>
              </a:r>
              <a:r>
                <a:rPr lang="en-US" altLang="zh-CN" sz="3200" dirty="0" err="1" smtClean="0">
                  <a:effectLst>
                    <a:outerShdw blurRad="38100" dist="38100" dir="2700000" algn="tl">
                      <a:srgbClr val="000000">
                        <a:alpha val="43137"/>
                      </a:srgbClr>
                    </a:outerShdw>
                  </a:effectLst>
                  <a:latin typeface="微软雅黑"/>
                  <a:ea typeface="微软雅黑"/>
                  <a:cs typeface="微软雅黑"/>
                </a:rPr>
                <a:t>Jpool</a:t>
              </a:r>
              <a:r>
                <a:rPr lang="zh-CN" altLang="en-US" sz="3200" dirty="0" smtClean="0">
                  <a:effectLst>
                    <a:outerShdw blurRad="38100" dist="38100" dir="2700000" algn="tl">
                      <a:srgbClr val="000000">
                        <a:alpha val="43137"/>
                      </a:srgbClr>
                    </a:outerShdw>
                  </a:effectLst>
                  <a:latin typeface="微软雅黑"/>
                  <a:ea typeface="微软雅黑"/>
                  <a:cs typeface="微软雅黑"/>
                </a:rPr>
                <a:t>综合运维平台</a:t>
              </a:r>
              <a:endParaRPr lang="en-US" altLang="zh-CN" sz="3200" dirty="0">
                <a:effectLst>
                  <a:outerShdw blurRad="38100" dist="38100" dir="2700000" algn="tl">
                    <a:srgbClr val="000000">
                      <a:alpha val="43137"/>
                    </a:srgbClr>
                  </a:outerShdw>
                </a:effectLst>
                <a:latin typeface="微软雅黑"/>
                <a:ea typeface="微软雅黑"/>
                <a:cs typeface="微软雅黑"/>
              </a:endParaRPr>
            </a:p>
          </p:txBody>
        </p:sp>
        <p:sp>
          <p:nvSpPr>
            <p:cNvPr id="25" name="Text Box 16"/>
            <p:cNvSpPr txBox="1">
              <a:spLocks noChangeArrowheads="1"/>
            </p:cNvSpPr>
            <p:nvPr/>
          </p:nvSpPr>
          <p:spPr bwMode="gray">
            <a:xfrm>
              <a:off x="1305" y="2654"/>
              <a:ext cx="20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en-US" altLang="zh-CN" sz="2400" b="1" dirty="0">
                  <a:solidFill>
                    <a:srgbClr val="FFFFFF"/>
                  </a:solidFill>
                  <a:latin typeface="微软雅黑"/>
                  <a:ea typeface="微软雅黑"/>
                  <a:cs typeface="微软雅黑"/>
                </a:rPr>
                <a:t>3</a:t>
              </a:r>
            </a:p>
          </p:txBody>
        </p:sp>
      </p:grpSp>
      <p:pic>
        <p:nvPicPr>
          <p:cNvPr id="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 y="2850811"/>
            <a:ext cx="570068" cy="817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 Box 15"/>
          <p:cNvSpPr txBox="1">
            <a:spLocks noChangeArrowheads="1"/>
          </p:cNvSpPr>
          <p:nvPr/>
        </p:nvSpPr>
        <p:spPr bwMode="gray">
          <a:xfrm>
            <a:off x="2479043" y="2967333"/>
            <a:ext cx="5067613" cy="584201"/>
          </a:xfrm>
          <a:prstGeom prst="rect">
            <a:avLst/>
          </a:prstGeom>
          <a:noFill/>
          <a:ln w="9525" algn="ctr">
            <a:noFill/>
            <a:miter lim="800000"/>
            <a:headEnd/>
            <a:tailEnd/>
          </a:ln>
        </p:spPr>
        <p:txBody>
          <a:bodyPr wrap="square">
            <a:spAutoFit/>
          </a:bodyPr>
          <a:lstStyle/>
          <a:p>
            <a:pPr algn="ctr" fontAlgn="auto">
              <a:spcBef>
                <a:spcPts val="0"/>
              </a:spcBef>
              <a:spcAft>
                <a:spcPts val="0"/>
              </a:spcAft>
              <a:defRPr/>
            </a:pP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Sina</a:t>
            </a:r>
            <a:r>
              <a:rPr lang="zh-CN" altLang="en-US" sz="3200" dirty="0">
                <a:solidFill>
                  <a:srgbClr val="000000"/>
                </a:solidFill>
                <a:effectLst>
                  <a:outerShdw blurRad="38100" dist="38100" dir="2700000" algn="tl">
                    <a:srgbClr val="000000">
                      <a:alpha val="43137"/>
                    </a:srgbClr>
                  </a:outerShdw>
                </a:effectLst>
                <a:latin typeface="微软雅黑"/>
                <a:ea typeface="微软雅黑"/>
                <a:cs typeface="微软雅黑"/>
              </a:rPr>
              <a:t> </a:t>
            </a:r>
            <a:r>
              <a:rPr lang="en-US" altLang="zh-CN"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Dispatch</a:t>
            </a:r>
            <a:r>
              <a:rPr lang="zh-CN" altLang="en-US" sz="3200" dirty="0" smtClean="0">
                <a:solidFill>
                  <a:srgbClr val="000000"/>
                </a:solidFill>
                <a:effectLst>
                  <a:outerShdw blurRad="38100" dist="38100" dir="2700000" algn="tl">
                    <a:srgbClr val="000000">
                      <a:alpha val="43137"/>
                    </a:srgbClr>
                  </a:outerShdw>
                </a:effectLst>
                <a:latin typeface="微软雅黑"/>
                <a:ea typeface="微软雅黑"/>
                <a:cs typeface="微软雅黑"/>
              </a:rPr>
              <a:t>的架构设计</a:t>
            </a:r>
            <a:endParaRPr lang="en-US" altLang="zh-CN" sz="3200" dirty="0">
              <a:solidFill>
                <a:srgbClr val="000000"/>
              </a:solidFill>
              <a:effectLst>
                <a:outerShdw blurRad="38100" dist="38100" dir="2700000" algn="tl">
                  <a:srgbClr val="000000">
                    <a:alpha val="43137"/>
                  </a:srgbClr>
                </a:outerShdw>
              </a:effectLst>
              <a:latin typeface="微软雅黑"/>
              <a:ea typeface="微软雅黑"/>
              <a:cs typeface="微软雅黑"/>
            </a:endParaRPr>
          </a:p>
        </p:txBody>
      </p:sp>
      <p:sp>
        <p:nvSpPr>
          <p:cNvPr id="28" name="Text Box 16"/>
          <p:cNvSpPr txBox="1">
            <a:spLocks noChangeArrowheads="1"/>
          </p:cNvSpPr>
          <p:nvPr/>
        </p:nvSpPr>
        <p:spPr bwMode="gray">
          <a:xfrm>
            <a:off x="1770546" y="2087239"/>
            <a:ext cx="3651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r>
              <a:rPr lang="zh-CN" altLang="zh-CN" sz="2400" b="1" dirty="0">
                <a:solidFill>
                  <a:srgbClr val="FFFFFF"/>
                </a:solidFill>
                <a:latin typeface="微软雅黑"/>
                <a:ea typeface="微软雅黑"/>
                <a:cs typeface="微软雅黑"/>
              </a:rPr>
              <a:t>1</a:t>
            </a:r>
            <a:endParaRPr lang="en-US" altLang="zh-CN" sz="2400" b="1" dirty="0">
              <a:solidFill>
                <a:srgbClr val="FFFFFF"/>
              </a:solidFill>
              <a:latin typeface="微软雅黑"/>
              <a:ea typeface="微软雅黑"/>
              <a:cs typeface="微软雅黑"/>
            </a:endParaRPr>
          </a:p>
        </p:txBody>
      </p:sp>
    </p:spTree>
    <p:extLst>
      <p:ext uri="{BB962C8B-B14F-4D97-AF65-F5344CB8AC3E}">
        <p14:creationId xmlns:p14="http://schemas.microsoft.com/office/powerpoint/2010/main" val="40791571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1.Sina</a:t>
            </a:r>
            <a:r>
              <a:rPr lang="zh-CN" altLang="en-US" sz="4400" dirty="0" smtClean="0">
                <a:latin typeface="微软雅黑" charset="0"/>
                <a:ea typeface="微软雅黑" charset="0"/>
                <a:cs typeface="微软雅黑" charset="0"/>
              </a:rPr>
              <a:t> </a:t>
            </a:r>
            <a:r>
              <a:rPr lang="en-US" altLang="zh-CN" sz="4400" dirty="0" smtClean="0">
                <a:latin typeface="微软雅黑" charset="0"/>
                <a:ea typeface="微软雅黑" charset="0"/>
                <a:cs typeface="微软雅黑" charset="0"/>
              </a:rPr>
              <a:t>Dispatch</a:t>
            </a:r>
            <a:r>
              <a:rPr lang="zh-CN" altLang="en-US" sz="4400" dirty="0" smtClean="0">
                <a:latin typeface="微软雅黑" charset="0"/>
                <a:ea typeface="微软雅黑" charset="0"/>
                <a:cs typeface="微软雅黑" charset="0"/>
              </a:rPr>
              <a:t>介绍</a:t>
            </a:r>
            <a:endParaRPr lang="zh-CN" altLang="en-US" sz="4400" dirty="0">
              <a:latin typeface="微软雅黑" charset="0"/>
              <a:ea typeface="微软雅黑" charset="0"/>
              <a:cs typeface="微软雅黑" charset="0"/>
            </a:endParaRPr>
          </a:p>
        </p:txBody>
      </p:sp>
      <p:sp>
        <p:nvSpPr>
          <p:cNvPr id="3" name="文本框 2"/>
          <p:cNvSpPr txBox="1"/>
          <p:nvPr/>
        </p:nvSpPr>
        <p:spPr>
          <a:xfrm>
            <a:off x="565023" y="1812847"/>
            <a:ext cx="8361564" cy="4278094"/>
          </a:xfrm>
          <a:prstGeom prst="rect">
            <a:avLst/>
          </a:prstGeom>
          <a:noFill/>
        </p:spPr>
        <p:txBody>
          <a:bodyPr wrap="square" rtlCol="0">
            <a:spAutoFit/>
          </a:bodyPr>
          <a:lstStyle/>
          <a:p>
            <a:pPr marL="285750" indent="-285750">
              <a:buFont typeface="Wingdings" charset="2"/>
              <a:buChar char="l"/>
            </a:pPr>
            <a:r>
              <a:rPr kumimoji="1" lang="zh-CN" altLang="en-US" sz="2400" dirty="0" smtClean="0">
                <a:latin typeface="微软雅黑"/>
                <a:ea typeface="微软雅黑"/>
                <a:cs typeface="微软雅黑"/>
              </a:rPr>
              <a:t>什么是</a:t>
            </a:r>
            <a:r>
              <a:rPr kumimoji="1" lang="en-US" altLang="zh-CN" sz="2400" dirty="0" smtClean="0">
                <a:latin typeface="微软雅黑"/>
                <a:ea typeface="微软雅黑"/>
                <a:cs typeface="微软雅黑"/>
              </a:rPr>
              <a:t>Sina</a:t>
            </a:r>
            <a:r>
              <a:rPr kumimoji="1" lang="zh-CN" altLang="en-US" sz="2400" dirty="0" smtClean="0">
                <a:latin typeface="微软雅黑"/>
                <a:ea typeface="微软雅黑"/>
                <a:cs typeface="微软雅黑"/>
              </a:rPr>
              <a:t> </a:t>
            </a:r>
            <a:r>
              <a:rPr kumimoji="1" lang="en-US" altLang="zh-CN" sz="2400" dirty="0" smtClean="0">
                <a:latin typeface="微软雅黑"/>
                <a:ea typeface="微软雅黑"/>
                <a:cs typeface="微软雅黑"/>
              </a:rPr>
              <a:t>Dispatch?</a:t>
            </a:r>
          </a:p>
          <a:p>
            <a:pPr marL="800100" lvl="2" indent="-342900">
              <a:buFont typeface="Wingdings" charset="2"/>
              <a:buChar char="u"/>
            </a:pPr>
            <a:r>
              <a:rPr kumimoji="1" lang="zh-CN" altLang="en-US" sz="2000" dirty="0" smtClean="0">
                <a:solidFill>
                  <a:srgbClr val="0000FF"/>
                </a:solidFill>
                <a:latin typeface="微软雅黑"/>
                <a:ea typeface="微软雅黑"/>
                <a:cs typeface="微软雅黑"/>
              </a:rPr>
              <a:t>通用化</a:t>
            </a:r>
            <a:r>
              <a:rPr kumimoji="1" lang="zh-CN" altLang="en-US" sz="2000" dirty="0" smtClean="0">
                <a:latin typeface="微软雅黑"/>
                <a:ea typeface="微软雅黑"/>
                <a:cs typeface="微软雅黑"/>
              </a:rPr>
              <a:t>的</a:t>
            </a:r>
            <a:r>
              <a:rPr kumimoji="1" lang="en-US" altLang="zh-CN" sz="2000" dirty="0" smtClean="0">
                <a:latin typeface="微软雅黑"/>
                <a:ea typeface="微软雅黑"/>
                <a:cs typeface="微软雅黑"/>
              </a:rPr>
              <a:t>Shell</a:t>
            </a:r>
            <a:r>
              <a:rPr kumimoji="1" lang="zh-CN" altLang="en-US" sz="2000" dirty="0" smtClean="0">
                <a:latin typeface="微软雅黑"/>
                <a:ea typeface="微软雅黑"/>
                <a:cs typeface="微软雅黑"/>
              </a:rPr>
              <a:t>调度与任务调度</a:t>
            </a:r>
            <a:endParaRPr kumimoji="1" lang="en-US" altLang="zh-CN" sz="2400" dirty="0" smtClean="0">
              <a:latin typeface="微软雅黑"/>
              <a:ea typeface="微软雅黑"/>
              <a:cs typeface="微软雅黑"/>
            </a:endParaRPr>
          </a:p>
          <a:p>
            <a:pPr marL="800100" lvl="2" indent="-342900">
              <a:buFont typeface="Wingdings" charset="2"/>
              <a:buChar char="u"/>
            </a:pPr>
            <a:r>
              <a:rPr kumimoji="1" lang="zh-CN" altLang="en-US" sz="2000" dirty="0">
                <a:latin typeface="微软雅黑"/>
                <a:ea typeface="微软雅黑"/>
                <a:cs typeface="微软雅黑"/>
              </a:rPr>
              <a:t>2</a:t>
            </a:r>
            <a:r>
              <a:rPr kumimoji="1" lang="en-US" altLang="zh-CN" sz="2000" dirty="0">
                <a:latin typeface="微软雅黑"/>
                <a:ea typeface="微软雅黑"/>
                <a:cs typeface="微软雅黑"/>
              </a:rPr>
              <a:t>012</a:t>
            </a:r>
            <a:r>
              <a:rPr kumimoji="1" lang="zh-CN" altLang="en-US" sz="2000" dirty="0">
                <a:latin typeface="微软雅黑"/>
                <a:ea typeface="微软雅黑"/>
                <a:cs typeface="微软雅黑"/>
              </a:rPr>
              <a:t>年新浪内部</a:t>
            </a:r>
            <a:r>
              <a:rPr kumimoji="1" lang="zh-CN" altLang="en-US" sz="2000" dirty="0" smtClean="0">
                <a:latin typeface="微软雅黑"/>
                <a:ea typeface="微软雅黑"/>
                <a:cs typeface="微软雅黑"/>
              </a:rPr>
              <a:t>自研</a:t>
            </a:r>
            <a:endParaRPr kumimoji="1" lang="en-US" altLang="zh-CN" sz="2000" dirty="0" smtClean="0">
              <a:latin typeface="微软雅黑"/>
              <a:ea typeface="微软雅黑"/>
              <a:cs typeface="微软雅黑"/>
            </a:endParaRPr>
          </a:p>
          <a:p>
            <a:pPr marL="800100" lvl="2" indent="-342900">
              <a:buFont typeface="Wingdings" charset="2"/>
              <a:buChar char="u"/>
            </a:pPr>
            <a:r>
              <a:rPr kumimoji="1" lang="zh-CN" altLang="en-US" sz="2000" dirty="0">
                <a:latin typeface="微软雅黑"/>
                <a:ea typeface="微软雅黑"/>
                <a:cs typeface="微软雅黑"/>
              </a:rPr>
              <a:t>基于</a:t>
            </a:r>
            <a:r>
              <a:rPr kumimoji="1" lang="en-US" altLang="zh-CN" sz="2000" dirty="0">
                <a:solidFill>
                  <a:srgbClr val="0000FF"/>
                </a:solidFill>
                <a:latin typeface="微软雅黑"/>
                <a:ea typeface="微软雅黑"/>
                <a:cs typeface="微软雅黑"/>
              </a:rPr>
              <a:t>C++</a:t>
            </a:r>
            <a:r>
              <a:rPr kumimoji="1" lang="zh-CN" altLang="en-US" sz="2000" dirty="0">
                <a:latin typeface="微软雅黑"/>
                <a:ea typeface="微软雅黑"/>
                <a:cs typeface="微软雅黑"/>
              </a:rPr>
              <a:t>及</a:t>
            </a:r>
            <a:r>
              <a:rPr kumimoji="1" lang="en-US" altLang="zh-CN" sz="2000" dirty="0" err="1" smtClean="0">
                <a:solidFill>
                  <a:srgbClr val="0000FF"/>
                </a:solidFill>
                <a:latin typeface="微软雅黑"/>
                <a:ea typeface="微软雅黑"/>
                <a:cs typeface="微软雅黑"/>
              </a:rPr>
              <a:t>Cwinux</a:t>
            </a:r>
            <a:r>
              <a:rPr kumimoji="1" lang="zh-CN" altLang="en-US" sz="2000" dirty="0" smtClean="0">
                <a:latin typeface="微软雅黑"/>
                <a:ea typeface="微软雅黑"/>
                <a:cs typeface="微软雅黑"/>
              </a:rPr>
              <a:t>通信架构库开发</a:t>
            </a:r>
            <a:endParaRPr kumimoji="1" lang="en-US" altLang="zh-CN" sz="2000" dirty="0" smtClean="0">
              <a:latin typeface="微软雅黑"/>
              <a:ea typeface="微软雅黑"/>
              <a:cs typeface="微软雅黑"/>
            </a:endParaRPr>
          </a:p>
          <a:p>
            <a:pPr marL="800100" lvl="2" indent="-342900">
              <a:buFont typeface="Wingdings" charset="2"/>
              <a:buChar char="u"/>
            </a:pPr>
            <a:r>
              <a:rPr kumimoji="1" lang="zh-CN" altLang="en-US" sz="2000" dirty="0" smtClean="0">
                <a:latin typeface="微软雅黑"/>
                <a:ea typeface="微软雅黑"/>
                <a:cs typeface="微软雅黑"/>
              </a:rPr>
              <a:t>主要组件：</a:t>
            </a:r>
            <a:r>
              <a:rPr kumimoji="1" lang="en-US" altLang="zh-CN" sz="2000" dirty="0" smtClean="0">
                <a:latin typeface="微软雅黑"/>
                <a:ea typeface="微软雅黑"/>
                <a:cs typeface="微软雅黑"/>
              </a:rPr>
              <a:t>dispatch</a:t>
            </a:r>
            <a:r>
              <a:rPr kumimoji="1" lang="zh-CN" altLang="en-US" sz="2000" dirty="0" smtClean="0">
                <a:latin typeface="微软雅黑"/>
                <a:ea typeface="微软雅黑"/>
                <a:cs typeface="微软雅黑"/>
              </a:rPr>
              <a:t>，</a:t>
            </a:r>
            <a:r>
              <a:rPr kumimoji="1" lang="en-US" altLang="zh-CN" sz="2000" dirty="0" smtClean="0">
                <a:latin typeface="微软雅黑"/>
                <a:ea typeface="微软雅黑"/>
                <a:cs typeface="微软雅黑"/>
              </a:rPr>
              <a:t>agent</a:t>
            </a:r>
            <a:r>
              <a:rPr kumimoji="1" lang="zh-CN" altLang="en-US" sz="2000" dirty="0" smtClean="0">
                <a:latin typeface="微软雅黑"/>
                <a:ea typeface="微软雅黑"/>
                <a:cs typeface="微软雅黑"/>
              </a:rPr>
              <a:t>，</a:t>
            </a:r>
            <a:r>
              <a:rPr kumimoji="1" lang="en-US" altLang="zh-CN" sz="2000" dirty="0" smtClean="0">
                <a:latin typeface="微软雅黑"/>
                <a:ea typeface="微软雅黑"/>
                <a:cs typeface="微软雅黑"/>
              </a:rPr>
              <a:t>MySQL</a:t>
            </a:r>
            <a:endParaRPr kumimoji="1" lang="en-US" altLang="zh-CN" sz="2000" dirty="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消息协议：</a:t>
            </a:r>
            <a:r>
              <a:rPr kumimoji="1" lang="en-US" altLang="zh-CN" sz="2000" dirty="0" smtClean="0">
                <a:solidFill>
                  <a:srgbClr val="0000FF"/>
                </a:solidFill>
                <a:latin typeface="微软雅黑"/>
                <a:ea typeface="微软雅黑"/>
                <a:cs typeface="微软雅黑"/>
              </a:rPr>
              <a:t>PB(</a:t>
            </a:r>
            <a:r>
              <a:rPr kumimoji="1" lang="en-US" altLang="zh-CN" sz="2000" dirty="0" err="1" smtClean="0">
                <a:solidFill>
                  <a:srgbClr val="0000FF"/>
                </a:solidFill>
                <a:latin typeface="微软雅黑"/>
                <a:ea typeface="微软雅黑"/>
                <a:cs typeface="微软雅黑"/>
              </a:rPr>
              <a:t>ProtoBuf</a:t>
            </a:r>
            <a:r>
              <a:rPr kumimoji="1" lang="en-US" altLang="zh-CN" sz="2000" dirty="0" smtClean="0">
                <a:solidFill>
                  <a:srgbClr val="0000FF"/>
                </a:solidFill>
                <a:latin typeface="微软雅黑"/>
                <a:ea typeface="微软雅黑"/>
                <a:cs typeface="微软雅黑"/>
              </a:rPr>
              <a:t>)</a:t>
            </a:r>
          </a:p>
          <a:p>
            <a:endParaRPr kumimoji="1" lang="en-US" altLang="zh-CN" sz="2400" dirty="0" smtClean="0">
              <a:latin typeface="微软雅黑"/>
              <a:ea typeface="微软雅黑"/>
              <a:cs typeface="微软雅黑"/>
            </a:endParaRPr>
          </a:p>
          <a:p>
            <a:pPr marL="285750" indent="-285750">
              <a:buFont typeface="Wingdings" charset="2"/>
              <a:buChar char="l"/>
            </a:pPr>
            <a:r>
              <a:rPr kumimoji="1" lang="en-US" altLang="zh-CN" sz="2400" dirty="0" smtClean="0">
                <a:latin typeface="微软雅黑"/>
                <a:ea typeface="微软雅黑"/>
                <a:cs typeface="微软雅黑"/>
              </a:rPr>
              <a:t>Dispatch</a:t>
            </a:r>
            <a:r>
              <a:rPr kumimoji="1" lang="zh-CN" altLang="en-US" sz="2400" dirty="0" smtClean="0">
                <a:latin typeface="微软雅黑"/>
                <a:ea typeface="微软雅黑"/>
                <a:cs typeface="微软雅黑"/>
              </a:rPr>
              <a:t>主要特性</a:t>
            </a:r>
            <a:endParaRPr kumimoji="1" lang="en-US" altLang="zh-CN" sz="24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丰富的</a:t>
            </a:r>
            <a:r>
              <a:rPr kumimoji="1" lang="en-US" altLang="zh-CN" sz="2000" dirty="0" smtClean="0">
                <a:latin typeface="微软雅黑"/>
                <a:ea typeface="微软雅黑"/>
                <a:cs typeface="微软雅黑"/>
              </a:rPr>
              <a:t>API</a:t>
            </a:r>
            <a:r>
              <a:rPr kumimoji="1" lang="zh-CN" altLang="zh-CN" sz="2000" dirty="0" smtClean="0">
                <a:latin typeface="微软雅黑"/>
                <a:ea typeface="微软雅黑"/>
                <a:cs typeface="微软雅黑"/>
              </a:rPr>
              <a:t>：</a:t>
            </a:r>
            <a:r>
              <a:rPr kumimoji="1" lang="zh-CN" altLang="en-US" sz="2000" dirty="0" smtClean="0">
                <a:latin typeface="微软雅黑"/>
                <a:ea typeface="微软雅黑"/>
                <a:cs typeface="微软雅黑"/>
              </a:rPr>
              <a:t>控制操作</a:t>
            </a:r>
            <a:r>
              <a:rPr kumimoji="1" lang="zh-CN" altLang="en-US" sz="2000" dirty="0" smtClean="0">
                <a:solidFill>
                  <a:srgbClr val="0000FF"/>
                </a:solidFill>
                <a:latin typeface="微软雅黑"/>
                <a:ea typeface="微软雅黑"/>
                <a:cs typeface="微软雅黑"/>
              </a:rPr>
              <a:t>接口化</a:t>
            </a:r>
            <a:endParaRPr kumimoji="1" lang="en-US" altLang="zh-CN" sz="2000" dirty="0">
              <a:solidFill>
                <a:srgbClr val="0000FF"/>
              </a:solidFill>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高可用：</a:t>
            </a:r>
            <a:r>
              <a:rPr kumimoji="1" lang="en-US" altLang="zh-CN" sz="2000" dirty="0" smtClean="0">
                <a:solidFill>
                  <a:srgbClr val="0000FF"/>
                </a:solidFill>
                <a:latin typeface="微软雅黑"/>
                <a:ea typeface="微软雅黑"/>
                <a:cs typeface="微软雅黑"/>
              </a:rPr>
              <a:t>Master-Slave</a:t>
            </a:r>
            <a:r>
              <a:rPr kumimoji="1" lang="zh-CN" altLang="en-US" sz="2000" dirty="0" smtClean="0">
                <a:latin typeface="微软雅黑"/>
                <a:ea typeface="微软雅黑"/>
                <a:cs typeface="微软雅黑"/>
              </a:rPr>
              <a:t>部署方式</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高性能：支持</a:t>
            </a:r>
            <a:r>
              <a:rPr kumimoji="1" lang="zh-CN" altLang="en-US" sz="2000" dirty="0" smtClean="0">
                <a:solidFill>
                  <a:srgbClr val="0000FF"/>
                </a:solidFill>
                <a:latin typeface="微软雅黑"/>
                <a:ea typeface="微软雅黑"/>
                <a:cs typeface="微软雅黑"/>
              </a:rPr>
              <a:t>万台</a:t>
            </a:r>
            <a:r>
              <a:rPr kumimoji="1" lang="zh-CN" altLang="en-US" sz="2000" dirty="0" smtClean="0">
                <a:latin typeface="微软雅黑"/>
                <a:ea typeface="微软雅黑"/>
                <a:cs typeface="微软雅黑"/>
              </a:rPr>
              <a:t>服务器的</a:t>
            </a:r>
            <a:r>
              <a:rPr kumimoji="1" lang="zh-CN" altLang="en-US" sz="2000" dirty="0" smtClean="0">
                <a:solidFill>
                  <a:srgbClr val="0000FF"/>
                </a:solidFill>
                <a:latin typeface="微软雅黑"/>
                <a:ea typeface="微软雅黑"/>
                <a:cs typeface="微软雅黑"/>
              </a:rPr>
              <a:t>并发</a:t>
            </a:r>
            <a:r>
              <a:rPr kumimoji="1" lang="zh-CN" altLang="en-US" sz="2000" dirty="0" smtClean="0">
                <a:latin typeface="微软雅黑"/>
                <a:ea typeface="微软雅黑"/>
                <a:cs typeface="微软雅黑"/>
              </a:rPr>
              <a:t>调度</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安全性强：</a:t>
            </a:r>
            <a:r>
              <a:rPr kumimoji="1" lang="en-US" altLang="zh-CN" sz="2000" dirty="0" smtClean="0">
                <a:latin typeface="微软雅黑"/>
                <a:ea typeface="微软雅黑"/>
                <a:cs typeface="微软雅黑"/>
              </a:rPr>
              <a:t>MD5</a:t>
            </a:r>
            <a:r>
              <a:rPr kumimoji="1" lang="zh-CN" altLang="en-US" sz="2000" dirty="0" smtClean="0">
                <a:latin typeface="微软雅黑"/>
                <a:ea typeface="微软雅黑"/>
                <a:cs typeface="微软雅黑"/>
              </a:rPr>
              <a:t>值校验，特殊字符过滤</a:t>
            </a:r>
            <a:endParaRPr kumimoji="1" lang="en-US" altLang="zh-CN" sz="2000" dirty="0" smtClean="0">
              <a:latin typeface="微软雅黑"/>
              <a:ea typeface="微软雅黑"/>
              <a:cs typeface="微软雅黑"/>
            </a:endParaRPr>
          </a:p>
          <a:p>
            <a:pPr marL="800100" lvl="1" indent="-342900">
              <a:buFont typeface="Wingdings" charset="2"/>
              <a:buChar char="u"/>
            </a:pPr>
            <a:endParaRPr kumimoji="1" lang="en-US" altLang="zh-CN" sz="2000" dirty="0">
              <a:latin typeface="微软雅黑"/>
              <a:ea typeface="微软雅黑"/>
              <a:cs typeface="微软雅黑"/>
            </a:endParaRPr>
          </a:p>
        </p:txBody>
      </p:sp>
    </p:spTree>
    <p:extLst>
      <p:ext uri="{BB962C8B-B14F-4D97-AF65-F5344CB8AC3E}">
        <p14:creationId xmlns:p14="http://schemas.microsoft.com/office/powerpoint/2010/main" val="258917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2.Dispatch</a:t>
            </a:r>
            <a:r>
              <a:rPr lang="zh-CN" altLang="en-US" sz="4400" dirty="0" smtClean="0">
                <a:latin typeface="微软雅黑" charset="0"/>
                <a:ea typeface="微软雅黑" charset="0"/>
                <a:cs typeface="微软雅黑" charset="0"/>
              </a:rPr>
              <a:t> 调度设计</a:t>
            </a:r>
            <a:endParaRPr lang="zh-CN" altLang="en-US" sz="4400" dirty="0">
              <a:latin typeface="微软雅黑" charset="0"/>
              <a:ea typeface="微软雅黑" charset="0"/>
              <a:cs typeface="微软雅黑" charset="0"/>
            </a:endParaRPr>
          </a:p>
        </p:txBody>
      </p:sp>
      <p:sp>
        <p:nvSpPr>
          <p:cNvPr id="3" name="文本框 2"/>
          <p:cNvSpPr txBox="1"/>
          <p:nvPr/>
        </p:nvSpPr>
        <p:spPr>
          <a:xfrm>
            <a:off x="565023" y="1802337"/>
            <a:ext cx="8361564" cy="5478423"/>
          </a:xfrm>
          <a:prstGeom prst="rect">
            <a:avLst/>
          </a:prstGeom>
          <a:noFill/>
        </p:spPr>
        <p:txBody>
          <a:bodyPr wrap="square" rtlCol="0">
            <a:spAutoFit/>
          </a:bodyPr>
          <a:lstStyle/>
          <a:p>
            <a:pPr marL="285750" indent="-285750">
              <a:buFont typeface="Wingdings" charset="2"/>
              <a:buChar char="l"/>
            </a:pPr>
            <a:r>
              <a:rPr kumimoji="1" lang="en-US" altLang="zh-CN" sz="2400" dirty="0">
                <a:latin typeface="微软雅黑"/>
                <a:ea typeface="微软雅黑"/>
                <a:cs typeface="微软雅黑"/>
              </a:rPr>
              <a:t>Shell</a:t>
            </a:r>
            <a:r>
              <a:rPr kumimoji="1" lang="zh-CN" altLang="en-US" sz="2400" dirty="0">
                <a:latin typeface="微软雅黑"/>
                <a:ea typeface="微软雅黑"/>
                <a:cs typeface="微软雅黑"/>
              </a:rPr>
              <a:t>调度</a:t>
            </a:r>
            <a:endParaRPr kumimoji="1" lang="en-US" altLang="zh-CN" sz="2400" dirty="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变量</a:t>
            </a:r>
            <a:r>
              <a:rPr kumimoji="1" lang="zh-CN" altLang="en-US" sz="2000" dirty="0">
                <a:latin typeface="微软雅黑"/>
                <a:ea typeface="微软雅黑"/>
                <a:cs typeface="微软雅黑"/>
              </a:rPr>
              <a:t>：</a:t>
            </a:r>
            <a:r>
              <a:rPr kumimoji="1" lang="zh-CN" altLang="en-US" sz="2000" dirty="0" smtClean="0">
                <a:latin typeface="微软雅黑"/>
                <a:ea typeface="微软雅黑"/>
                <a:cs typeface="微软雅黑"/>
              </a:rPr>
              <a:t>内置</a:t>
            </a:r>
            <a:r>
              <a:rPr kumimoji="1" lang="en-US" altLang="zh-CN" sz="2000" dirty="0" smtClean="0">
                <a:latin typeface="微软雅黑"/>
                <a:ea typeface="微软雅黑"/>
                <a:cs typeface="微软雅黑"/>
              </a:rPr>
              <a:t>Shell</a:t>
            </a:r>
            <a:r>
              <a:rPr kumimoji="1" lang="zh-CN" altLang="en-US" sz="2000" dirty="0" smtClean="0">
                <a:latin typeface="微软雅黑"/>
                <a:ea typeface="微软雅黑"/>
                <a:cs typeface="微软雅黑"/>
              </a:rPr>
              <a:t>变量 </a:t>
            </a:r>
            <a:r>
              <a:rPr kumimoji="1" lang="en-US" altLang="zh-CN" sz="2000" dirty="0">
                <a:latin typeface="微软雅黑"/>
                <a:ea typeface="微软雅黑"/>
                <a:cs typeface="微软雅黑"/>
              </a:rPr>
              <a:t>+</a:t>
            </a:r>
            <a:r>
              <a:rPr kumimoji="1" lang="zh-CN" altLang="en-US" sz="2000" dirty="0">
                <a:latin typeface="微软雅黑"/>
                <a:ea typeface="微软雅黑"/>
                <a:cs typeface="微软雅黑"/>
              </a:rPr>
              <a:t> </a:t>
            </a:r>
            <a:r>
              <a:rPr kumimoji="1" lang="zh-CN" altLang="en-US" sz="2000" dirty="0" smtClean="0">
                <a:latin typeface="微软雅黑"/>
                <a:ea typeface="微软雅黑"/>
                <a:cs typeface="微软雅黑"/>
              </a:rPr>
              <a:t>自定义变量</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安全</a:t>
            </a:r>
            <a:r>
              <a:rPr kumimoji="1" lang="zh-CN" altLang="en-US" sz="2000" dirty="0">
                <a:latin typeface="微软雅黑"/>
                <a:ea typeface="微软雅黑"/>
                <a:cs typeface="微软雅黑"/>
              </a:rPr>
              <a:t>：</a:t>
            </a:r>
            <a:r>
              <a:rPr kumimoji="1" lang="en-US" altLang="zh-CN" sz="2000" dirty="0">
                <a:latin typeface="微软雅黑"/>
                <a:ea typeface="微软雅黑"/>
                <a:cs typeface="微软雅黑"/>
              </a:rPr>
              <a:t>MD5</a:t>
            </a:r>
            <a:r>
              <a:rPr kumimoji="1" lang="zh-CN" altLang="en-US" sz="2000" dirty="0">
                <a:latin typeface="微软雅黑"/>
                <a:ea typeface="微软雅黑"/>
                <a:cs typeface="微软雅黑"/>
              </a:rPr>
              <a:t>值签名</a:t>
            </a:r>
            <a:r>
              <a:rPr kumimoji="1" lang="zh-CN" altLang="en-US" sz="2000" dirty="0" smtClean="0">
                <a:latin typeface="微软雅黑"/>
                <a:ea typeface="微软雅黑"/>
                <a:cs typeface="微软雅黑"/>
              </a:rPr>
              <a:t>，密码保护</a:t>
            </a:r>
            <a:endParaRPr kumimoji="1" lang="en-US" altLang="zh-CN" sz="2000" dirty="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策略：可设置超时时间</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其他：同时</a:t>
            </a:r>
            <a:r>
              <a:rPr kumimoji="1" lang="zh-CN" altLang="en-US" sz="2000" dirty="0" smtClean="0">
                <a:solidFill>
                  <a:srgbClr val="0000FF"/>
                </a:solidFill>
                <a:latin typeface="微软雅黑"/>
                <a:ea typeface="微软雅黑"/>
                <a:cs typeface="微软雅黑"/>
              </a:rPr>
              <a:t>并发</a:t>
            </a:r>
            <a:r>
              <a:rPr kumimoji="1" lang="zh-CN" altLang="en-US" sz="2000" dirty="0" smtClean="0">
                <a:latin typeface="微软雅黑"/>
                <a:ea typeface="微软雅黑"/>
                <a:cs typeface="微软雅黑"/>
              </a:rPr>
              <a:t>执行，输出实时回显</a:t>
            </a:r>
            <a:endParaRPr kumimoji="1" lang="en-US" altLang="zh-CN" sz="2000" dirty="0" smtClean="0">
              <a:latin typeface="微软雅黑"/>
              <a:ea typeface="微软雅黑"/>
              <a:cs typeface="微软雅黑"/>
            </a:endParaRPr>
          </a:p>
          <a:p>
            <a:pPr marL="800100" lvl="1" indent="-342900">
              <a:buFont typeface="Wingdings" charset="2"/>
              <a:buChar char="u"/>
            </a:pPr>
            <a:endParaRPr kumimoji="1" lang="en-US" altLang="zh-CN" sz="2000" dirty="0">
              <a:latin typeface="微软雅黑"/>
              <a:ea typeface="微软雅黑"/>
              <a:cs typeface="微软雅黑"/>
            </a:endParaRPr>
          </a:p>
          <a:p>
            <a:pPr marL="285750" indent="-285750">
              <a:buFont typeface="Wingdings" charset="2"/>
              <a:buChar char="l"/>
            </a:pPr>
            <a:r>
              <a:rPr kumimoji="1" lang="zh-CN" altLang="en-US" sz="2400" dirty="0">
                <a:latin typeface="微软雅黑"/>
                <a:ea typeface="微软雅黑"/>
                <a:cs typeface="微软雅黑"/>
              </a:rPr>
              <a:t>任务调度</a:t>
            </a:r>
            <a:endParaRPr kumimoji="1" lang="en-US" altLang="zh-CN" sz="2400" dirty="0">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变量：内置任务变量 </a:t>
            </a:r>
            <a:r>
              <a:rPr kumimoji="1" lang="en-US" altLang="zh-CN" sz="2000" dirty="0">
                <a:latin typeface="微软雅黑"/>
                <a:ea typeface="微软雅黑"/>
                <a:cs typeface="微软雅黑"/>
              </a:rPr>
              <a:t>+</a:t>
            </a:r>
            <a:r>
              <a:rPr kumimoji="1" lang="zh-CN" altLang="en-US" sz="2000" dirty="0">
                <a:latin typeface="微软雅黑"/>
                <a:ea typeface="微软雅黑"/>
                <a:cs typeface="微软雅黑"/>
              </a:rPr>
              <a:t> </a:t>
            </a:r>
            <a:r>
              <a:rPr kumimoji="1" lang="zh-CN" altLang="en-US" sz="2000" dirty="0" smtClean="0">
                <a:latin typeface="微软雅黑"/>
                <a:ea typeface="微软雅黑"/>
                <a:cs typeface="微软雅黑"/>
              </a:rPr>
              <a:t>自定义变量</a:t>
            </a:r>
            <a:endParaRPr kumimoji="1" lang="en-US" altLang="zh-CN" sz="2000" dirty="0" smtClean="0">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安全：</a:t>
            </a:r>
            <a:r>
              <a:rPr kumimoji="1" lang="en-US" altLang="zh-CN" sz="2000" dirty="0">
                <a:latin typeface="微软雅黑"/>
                <a:ea typeface="微软雅黑"/>
                <a:cs typeface="微软雅黑"/>
              </a:rPr>
              <a:t>MD5</a:t>
            </a:r>
            <a:r>
              <a:rPr kumimoji="1" lang="zh-CN" altLang="en-US" sz="2000" dirty="0">
                <a:latin typeface="微软雅黑"/>
                <a:ea typeface="微软雅黑"/>
                <a:cs typeface="微软雅黑"/>
              </a:rPr>
              <a:t>值签名，签名错误拒绝执</a:t>
            </a:r>
            <a:r>
              <a:rPr kumimoji="1" lang="zh-CN" altLang="en-US" sz="2000" dirty="0" smtClean="0">
                <a:latin typeface="微软雅黑"/>
                <a:ea typeface="微软雅黑"/>
                <a:cs typeface="微软雅黑"/>
              </a:rPr>
              <a:t>行</a:t>
            </a:r>
            <a:endParaRPr kumimoji="1" lang="en-US" altLang="zh-CN" sz="2000" dirty="0">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策略：</a:t>
            </a:r>
            <a:r>
              <a:rPr kumimoji="1" lang="zh-CN" altLang="en-US" sz="2000" dirty="0">
                <a:solidFill>
                  <a:srgbClr val="0000FF"/>
                </a:solidFill>
                <a:latin typeface="微软雅黑"/>
                <a:ea typeface="微软雅黑"/>
                <a:cs typeface="微软雅黑"/>
              </a:rPr>
              <a:t>并发数控制，最大比例</a:t>
            </a:r>
            <a:r>
              <a:rPr kumimoji="1" lang="zh-CN" altLang="en-US" sz="2000" dirty="0" smtClean="0">
                <a:solidFill>
                  <a:srgbClr val="0000FF"/>
                </a:solidFill>
                <a:latin typeface="微软雅黑"/>
                <a:ea typeface="微软雅黑"/>
                <a:cs typeface="微软雅黑"/>
              </a:rPr>
              <a:t>控制，超时控制</a:t>
            </a:r>
            <a:endParaRPr kumimoji="1" lang="en-US" altLang="zh-CN" sz="2000" dirty="0" smtClean="0">
              <a:solidFill>
                <a:srgbClr val="0000FF"/>
              </a:solidFill>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输出：</a:t>
            </a:r>
            <a:r>
              <a:rPr kumimoji="1" lang="en-US" altLang="zh-CN" sz="2000" dirty="0" err="1">
                <a:latin typeface="微软雅黑"/>
                <a:ea typeface="微软雅黑"/>
                <a:cs typeface="微软雅黑"/>
              </a:rPr>
              <a:t>stdout</a:t>
            </a:r>
            <a:r>
              <a:rPr kumimoji="1" lang="zh-CN" altLang="en-US" sz="2000" dirty="0">
                <a:latin typeface="微软雅黑"/>
                <a:ea typeface="微软雅黑"/>
                <a:cs typeface="微软雅黑"/>
              </a:rPr>
              <a:t> </a:t>
            </a:r>
            <a:r>
              <a:rPr kumimoji="1" lang="zh-CN" altLang="zh-CN" sz="2000" dirty="0">
                <a:latin typeface="微软雅黑"/>
                <a:ea typeface="微软雅黑"/>
                <a:cs typeface="微软雅黑"/>
              </a:rPr>
              <a:t>,</a:t>
            </a:r>
            <a:r>
              <a:rPr kumimoji="1" lang="zh-CN" altLang="en-US" sz="2000" dirty="0">
                <a:latin typeface="微软雅黑"/>
                <a:ea typeface="微软雅黑"/>
                <a:cs typeface="微软雅黑"/>
              </a:rPr>
              <a:t> </a:t>
            </a:r>
            <a:r>
              <a:rPr kumimoji="1" lang="en-US" altLang="zh-CN" sz="2000" dirty="0" err="1">
                <a:latin typeface="微软雅黑"/>
                <a:ea typeface="微软雅黑"/>
                <a:cs typeface="微软雅黑"/>
              </a:rPr>
              <a:t>stderr</a:t>
            </a:r>
            <a:r>
              <a:rPr kumimoji="1" lang="zh-CN" altLang="en-US" sz="2000" dirty="0" smtClean="0">
                <a:latin typeface="微软雅黑"/>
                <a:ea typeface="微软雅黑"/>
                <a:cs typeface="微软雅黑"/>
              </a:rPr>
              <a:t>实时回显</a:t>
            </a:r>
            <a:endParaRPr kumimoji="1" lang="en-US" altLang="zh-CN" sz="2000" dirty="0">
              <a:solidFill>
                <a:srgbClr val="0000FF"/>
              </a:solidFill>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脚本：支持</a:t>
            </a:r>
            <a:r>
              <a:rPr kumimoji="1" lang="en-US" altLang="zh-CN" sz="2000" dirty="0">
                <a:latin typeface="微软雅黑"/>
                <a:ea typeface="微软雅黑"/>
                <a:cs typeface="微软雅黑"/>
              </a:rPr>
              <a:t>Shell</a:t>
            </a:r>
            <a:r>
              <a:rPr kumimoji="1" lang="zh-CN" altLang="en-US" sz="2000" dirty="0">
                <a:latin typeface="微软雅黑"/>
                <a:ea typeface="微软雅黑"/>
                <a:cs typeface="微软雅黑"/>
              </a:rPr>
              <a:t>，</a:t>
            </a:r>
            <a:r>
              <a:rPr kumimoji="1" lang="en-US" altLang="zh-CN" sz="2000" dirty="0">
                <a:latin typeface="微软雅黑"/>
                <a:ea typeface="微软雅黑"/>
                <a:cs typeface="微软雅黑"/>
              </a:rPr>
              <a:t>Python</a:t>
            </a:r>
            <a:r>
              <a:rPr kumimoji="1" lang="zh-CN" altLang="en-US" sz="2000" dirty="0">
                <a:latin typeface="微软雅黑"/>
                <a:ea typeface="微软雅黑"/>
                <a:cs typeface="微软雅黑"/>
              </a:rPr>
              <a:t>，</a:t>
            </a:r>
            <a:r>
              <a:rPr kumimoji="1" lang="en-US" altLang="zh-CN" sz="2000" dirty="0">
                <a:latin typeface="微软雅黑"/>
                <a:ea typeface="微软雅黑"/>
                <a:cs typeface="微软雅黑"/>
              </a:rPr>
              <a:t>PHP</a:t>
            </a:r>
            <a:r>
              <a:rPr kumimoji="1" lang="zh-CN" altLang="en-US" sz="2000" dirty="0">
                <a:latin typeface="微软雅黑"/>
                <a:ea typeface="微软雅黑"/>
                <a:cs typeface="微软雅黑"/>
              </a:rPr>
              <a:t>等脚本语言</a:t>
            </a:r>
            <a:endParaRPr kumimoji="1" lang="en-US" altLang="zh-CN" sz="2000" dirty="0">
              <a:latin typeface="微软雅黑"/>
              <a:ea typeface="微软雅黑"/>
              <a:cs typeface="微软雅黑"/>
            </a:endParaRPr>
          </a:p>
          <a:p>
            <a:pPr marL="800100" lvl="1" indent="-342900">
              <a:buFont typeface="Wingdings" charset="2"/>
              <a:buChar char="u"/>
            </a:pPr>
            <a:r>
              <a:rPr kumimoji="1" lang="zh-CN" altLang="en-US" sz="2000" dirty="0" smtClean="0">
                <a:latin typeface="微软雅黑"/>
                <a:ea typeface="微软雅黑"/>
                <a:cs typeface="微软雅黑"/>
              </a:rPr>
              <a:t>状态</a:t>
            </a:r>
            <a:r>
              <a:rPr kumimoji="1" lang="zh-CN" altLang="zh-CN" sz="2000" dirty="0">
                <a:latin typeface="微软雅黑"/>
                <a:ea typeface="微软雅黑"/>
                <a:cs typeface="微软雅黑"/>
              </a:rPr>
              <a:t>：</a:t>
            </a:r>
            <a:r>
              <a:rPr kumimoji="1" lang="zh-CN" altLang="en-US" sz="2000" dirty="0">
                <a:solidFill>
                  <a:srgbClr val="0000FF"/>
                </a:solidFill>
                <a:latin typeface="微软雅黑"/>
                <a:ea typeface="微软雅黑"/>
                <a:cs typeface="微软雅黑"/>
              </a:rPr>
              <a:t>执行中，超时，失败</a:t>
            </a:r>
            <a:r>
              <a:rPr kumimoji="1" lang="zh-CN" altLang="zh-CN" sz="2000" dirty="0">
                <a:solidFill>
                  <a:srgbClr val="0000FF"/>
                </a:solidFill>
                <a:latin typeface="微软雅黑"/>
                <a:ea typeface="微软雅黑"/>
                <a:cs typeface="微软雅黑"/>
              </a:rPr>
              <a:t>，</a:t>
            </a:r>
            <a:r>
              <a:rPr kumimoji="1" lang="zh-CN" altLang="en-US" sz="2000" dirty="0">
                <a:solidFill>
                  <a:srgbClr val="0000FF"/>
                </a:solidFill>
                <a:latin typeface="微软雅黑"/>
                <a:ea typeface="微软雅黑"/>
                <a:cs typeface="微软雅黑"/>
              </a:rPr>
              <a:t>完成</a:t>
            </a:r>
            <a:endParaRPr kumimoji="1" lang="en-US" altLang="zh-CN" sz="2000" dirty="0">
              <a:solidFill>
                <a:srgbClr val="0000FF"/>
              </a:solidFill>
              <a:latin typeface="微软雅黑"/>
              <a:ea typeface="微软雅黑"/>
              <a:cs typeface="微软雅黑"/>
            </a:endParaRPr>
          </a:p>
          <a:p>
            <a:pPr marL="800100" lvl="1" indent="-342900">
              <a:buFont typeface="Wingdings" charset="2"/>
              <a:buChar char="u"/>
            </a:pPr>
            <a:r>
              <a:rPr kumimoji="1" lang="zh-CN" altLang="en-US" sz="2000" dirty="0">
                <a:latin typeface="微软雅黑"/>
                <a:ea typeface="微软雅黑"/>
                <a:cs typeface="微软雅黑"/>
              </a:rPr>
              <a:t>操作：</a:t>
            </a:r>
            <a:r>
              <a:rPr kumimoji="1" lang="zh-CN" altLang="en-US" sz="2000" dirty="0">
                <a:solidFill>
                  <a:srgbClr val="0000FF"/>
                </a:solidFill>
                <a:latin typeface="微软雅黑"/>
                <a:ea typeface="微软雅黑"/>
                <a:cs typeface="微软雅黑"/>
              </a:rPr>
              <a:t>启动，暂停，取消，重做，完成，回滚</a:t>
            </a:r>
            <a:endParaRPr kumimoji="1" lang="en-US" altLang="zh-CN" sz="2000" dirty="0">
              <a:solidFill>
                <a:srgbClr val="0000FF"/>
              </a:solidFill>
              <a:latin typeface="微软雅黑"/>
              <a:ea typeface="微软雅黑"/>
              <a:cs typeface="微软雅黑"/>
            </a:endParaRPr>
          </a:p>
          <a:p>
            <a:pPr marL="800100" lvl="1" indent="-342900">
              <a:buFont typeface="Wingdings" charset="2"/>
              <a:buChar char="u"/>
            </a:pPr>
            <a:endParaRPr kumimoji="1" lang="en-US" altLang="zh-CN" sz="2000" dirty="0">
              <a:latin typeface="微软雅黑"/>
              <a:ea typeface="微软雅黑"/>
              <a:cs typeface="微软雅黑"/>
            </a:endParaRPr>
          </a:p>
          <a:p>
            <a:endParaRPr kumimoji="1" lang="en-US" altLang="zh-CN" sz="2400" dirty="0" smtClean="0">
              <a:latin typeface="微软雅黑"/>
              <a:ea typeface="微软雅黑"/>
              <a:cs typeface="微软雅黑"/>
            </a:endParaRPr>
          </a:p>
          <a:p>
            <a:endParaRPr kumimoji="1" lang="zh-CN" altLang="en-US" dirty="0" smtClean="0">
              <a:latin typeface="微软雅黑"/>
              <a:ea typeface="微软雅黑"/>
              <a:cs typeface="微软雅黑"/>
            </a:endParaRPr>
          </a:p>
        </p:txBody>
      </p:sp>
    </p:spTree>
    <p:extLst>
      <p:ext uri="{BB962C8B-B14F-4D97-AF65-F5344CB8AC3E}">
        <p14:creationId xmlns:p14="http://schemas.microsoft.com/office/powerpoint/2010/main" val="29402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2"/>
          <p:cNvSpPr txBox="1">
            <a:spLocks noChangeArrowheads="1"/>
          </p:cNvSpPr>
          <p:nvPr/>
        </p:nvSpPr>
        <p:spPr bwMode="auto">
          <a:xfrm>
            <a:off x="936111" y="427861"/>
            <a:ext cx="7696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黑体" charset="0"/>
                <a:ea typeface="宋体" charset="0"/>
                <a:cs typeface="宋体" charset="0"/>
              </a:defRPr>
            </a:lvl1pPr>
            <a:lvl2pPr marL="742950" indent="-285750" eaLnBrk="0" hangingPunct="0">
              <a:defRPr b="1">
                <a:solidFill>
                  <a:schemeClr val="tx1"/>
                </a:solidFill>
                <a:latin typeface="黑体" charset="0"/>
                <a:ea typeface="宋体" charset="0"/>
              </a:defRPr>
            </a:lvl2pPr>
            <a:lvl3pPr marL="1143000" indent="-228600" eaLnBrk="0" hangingPunct="0">
              <a:defRPr b="1">
                <a:solidFill>
                  <a:schemeClr val="tx1"/>
                </a:solidFill>
                <a:latin typeface="黑体" charset="0"/>
                <a:ea typeface="宋体" charset="0"/>
              </a:defRPr>
            </a:lvl3pPr>
            <a:lvl4pPr marL="1600200" indent="-228600" eaLnBrk="0" hangingPunct="0">
              <a:defRPr b="1">
                <a:solidFill>
                  <a:schemeClr val="tx1"/>
                </a:solidFill>
                <a:latin typeface="黑体" charset="0"/>
                <a:ea typeface="宋体" charset="0"/>
              </a:defRPr>
            </a:lvl4pPr>
            <a:lvl5pPr marL="2057400" indent="-228600" eaLnBrk="0" hangingPunct="0">
              <a:defRPr b="1">
                <a:solidFill>
                  <a:schemeClr val="tx1"/>
                </a:solidFill>
                <a:latin typeface="黑体" charset="0"/>
                <a:ea typeface="宋体" charset="0"/>
              </a:defRPr>
            </a:lvl5pPr>
            <a:lvl6pPr marL="2514600" indent="-228600" eaLnBrk="0" fontAlgn="base" hangingPunct="0">
              <a:spcBef>
                <a:spcPct val="0"/>
              </a:spcBef>
              <a:spcAft>
                <a:spcPct val="0"/>
              </a:spcAft>
              <a:defRPr b="1">
                <a:solidFill>
                  <a:schemeClr val="tx1"/>
                </a:solidFill>
                <a:latin typeface="黑体" charset="0"/>
                <a:ea typeface="宋体" charset="0"/>
              </a:defRPr>
            </a:lvl6pPr>
            <a:lvl7pPr marL="2971800" indent="-228600" eaLnBrk="0" fontAlgn="base" hangingPunct="0">
              <a:spcBef>
                <a:spcPct val="0"/>
              </a:spcBef>
              <a:spcAft>
                <a:spcPct val="0"/>
              </a:spcAft>
              <a:defRPr b="1">
                <a:solidFill>
                  <a:schemeClr val="tx1"/>
                </a:solidFill>
                <a:latin typeface="黑体" charset="0"/>
                <a:ea typeface="宋体" charset="0"/>
              </a:defRPr>
            </a:lvl7pPr>
            <a:lvl8pPr marL="3429000" indent="-228600" eaLnBrk="0" fontAlgn="base" hangingPunct="0">
              <a:spcBef>
                <a:spcPct val="0"/>
              </a:spcBef>
              <a:spcAft>
                <a:spcPct val="0"/>
              </a:spcAft>
              <a:defRPr b="1">
                <a:solidFill>
                  <a:schemeClr val="tx1"/>
                </a:solidFill>
                <a:latin typeface="黑体" charset="0"/>
                <a:ea typeface="宋体" charset="0"/>
              </a:defRPr>
            </a:lvl8pPr>
            <a:lvl9pPr marL="3886200" indent="-228600" eaLnBrk="0" fontAlgn="base" hangingPunct="0">
              <a:spcBef>
                <a:spcPct val="0"/>
              </a:spcBef>
              <a:spcAft>
                <a:spcPct val="0"/>
              </a:spcAft>
              <a:defRPr b="1">
                <a:solidFill>
                  <a:schemeClr val="tx1"/>
                </a:solidFill>
                <a:latin typeface="黑体" charset="0"/>
                <a:ea typeface="宋体" charset="0"/>
              </a:defRPr>
            </a:lvl9pPr>
          </a:lstStyle>
          <a:p>
            <a:pPr eaLnBrk="1" hangingPunct="1"/>
            <a:r>
              <a:rPr lang="en-US" altLang="zh-CN" sz="4400" dirty="0" smtClean="0">
                <a:latin typeface="微软雅黑" charset="0"/>
                <a:ea typeface="微软雅黑" charset="0"/>
                <a:cs typeface="微软雅黑" charset="0"/>
              </a:rPr>
              <a:t>3.Dispatch </a:t>
            </a:r>
            <a:r>
              <a:rPr lang="zh-CN" altLang="en-US" sz="4400" dirty="0" smtClean="0">
                <a:latin typeface="微软雅黑" charset="0"/>
                <a:ea typeface="微软雅黑" charset="0"/>
                <a:cs typeface="微软雅黑" charset="0"/>
              </a:rPr>
              <a:t>架构</a:t>
            </a:r>
            <a:endParaRPr lang="zh-CN" altLang="en-US" sz="4400" dirty="0">
              <a:latin typeface="微软雅黑" charset="0"/>
              <a:ea typeface="微软雅黑" charset="0"/>
              <a:cs typeface="微软雅黑" charset="0"/>
            </a:endParaRPr>
          </a:p>
        </p:txBody>
      </p:sp>
      <p:sp>
        <p:nvSpPr>
          <p:cNvPr id="7" name="罐形 6"/>
          <p:cNvSpPr/>
          <p:nvPr/>
        </p:nvSpPr>
        <p:spPr>
          <a:xfrm>
            <a:off x="5396806" y="1942921"/>
            <a:ext cx="1739305" cy="414103"/>
          </a:xfrm>
          <a:prstGeom prst="ca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dirty="0"/>
          </a:p>
        </p:txBody>
      </p:sp>
      <p:sp>
        <p:nvSpPr>
          <p:cNvPr id="8" name="圆角矩形 7"/>
          <p:cNvSpPr/>
          <p:nvPr/>
        </p:nvSpPr>
        <p:spPr>
          <a:xfrm>
            <a:off x="3022519" y="2899959"/>
            <a:ext cx="4398874" cy="1858861"/>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sp>
        <p:nvSpPr>
          <p:cNvPr id="9" name="圆角矩形 8"/>
          <p:cNvSpPr/>
          <p:nvPr/>
        </p:nvSpPr>
        <p:spPr>
          <a:xfrm>
            <a:off x="3022519" y="5264946"/>
            <a:ext cx="4398874" cy="8190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p>
        </p:txBody>
      </p:sp>
      <p:cxnSp>
        <p:nvCxnSpPr>
          <p:cNvPr id="14" name="Straight Connector 6"/>
          <p:cNvCxnSpPr/>
          <p:nvPr/>
        </p:nvCxnSpPr>
        <p:spPr bwMode="auto">
          <a:xfrm>
            <a:off x="3022519" y="3216419"/>
            <a:ext cx="4398874"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19" name="文本框 18"/>
          <p:cNvSpPr txBox="1"/>
          <p:nvPr/>
        </p:nvSpPr>
        <p:spPr>
          <a:xfrm>
            <a:off x="3388778" y="2899959"/>
            <a:ext cx="3018475" cy="369332"/>
          </a:xfrm>
          <a:prstGeom prst="rect">
            <a:avLst/>
          </a:prstGeom>
          <a:noFill/>
        </p:spPr>
        <p:txBody>
          <a:bodyPr wrap="square" rtlCol="0">
            <a:spAutoFit/>
          </a:bodyPr>
          <a:lstStyle/>
          <a:p>
            <a:pPr algn="ctr"/>
            <a:r>
              <a:rPr kumimoji="1" lang="en-US" altLang="zh-CN" dirty="0">
                <a:solidFill>
                  <a:schemeClr val="bg1">
                    <a:lumMod val="65000"/>
                  </a:schemeClr>
                </a:solidFill>
                <a:latin typeface="微软雅黑"/>
                <a:ea typeface="微软雅黑"/>
                <a:cs typeface="微软雅黑"/>
              </a:rPr>
              <a:t>d</a:t>
            </a:r>
            <a:r>
              <a:rPr kumimoji="1" lang="en-US" altLang="zh-CN" dirty="0" smtClean="0">
                <a:solidFill>
                  <a:schemeClr val="bg1">
                    <a:lumMod val="65000"/>
                  </a:schemeClr>
                </a:solidFill>
                <a:latin typeface="微软雅黑"/>
                <a:ea typeface="微软雅黑"/>
                <a:cs typeface="微软雅黑"/>
              </a:rPr>
              <a:t>ispatch</a:t>
            </a:r>
            <a:endParaRPr kumimoji="1" lang="zh-CN" altLang="en-US" dirty="0" smtClean="0">
              <a:solidFill>
                <a:schemeClr val="bg1">
                  <a:lumMod val="65000"/>
                </a:schemeClr>
              </a:solidFill>
              <a:latin typeface="微软雅黑"/>
              <a:ea typeface="微软雅黑"/>
              <a:cs typeface="微软雅黑"/>
            </a:endParaRPr>
          </a:p>
        </p:txBody>
      </p:sp>
      <p:sp>
        <p:nvSpPr>
          <p:cNvPr id="22" name="圆角矩形 21"/>
          <p:cNvSpPr/>
          <p:nvPr/>
        </p:nvSpPr>
        <p:spPr>
          <a:xfrm>
            <a:off x="3252585" y="4519560"/>
            <a:ext cx="3984755" cy="193247"/>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zh-CN" altLang="en-US" dirty="0"/>
          </a:p>
        </p:txBody>
      </p:sp>
      <p:sp>
        <p:nvSpPr>
          <p:cNvPr id="23" name="圆角矩形 22"/>
          <p:cNvSpPr/>
          <p:nvPr/>
        </p:nvSpPr>
        <p:spPr>
          <a:xfrm>
            <a:off x="3110501" y="3278493"/>
            <a:ext cx="1030698" cy="33128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zh-CN" altLang="en-US" dirty="0" smtClean="0">
                <a:latin typeface="微软雅黑"/>
                <a:ea typeface="微软雅黑"/>
                <a:cs typeface="微软雅黑"/>
              </a:rPr>
              <a:t>主线程</a:t>
            </a:r>
            <a:endParaRPr kumimoji="1" lang="zh-CN" altLang="en-US" dirty="0">
              <a:latin typeface="微软雅黑"/>
              <a:ea typeface="微软雅黑"/>
              <a:cs typeface="微软雅黑"/>
            </a:endParaRPr>
          </a:p>
        </p:txBody>
      </p:sp>
      <p:sp>
        <p:nvSpPr>
          <p:cNvPr id="25" name="圆角矩形 24"/>
          <p:cNvSpPr/>
          <p:nvPr/>
        </p:nvSpPr>
        <p:spPr>
          <a:xfrm>
            <a:off x="4274081" y="3817069"/>
            <a:ext cx="1421254" cy="33128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zh-CN" dirty="0" smtClean="0">
                <a:latin typeface="微软雅黑"/>
                <a:ea typeface="微软雅黑"/>
                <a:cs typeface="微软雅黑"/>
              </a:rPr>
              <a:t>admin</a:t>
            </a:r>
            <a:r>
              <a:rPr kumimoji="1" lang="zh-CN" altLang="en-US" dirty="0" smtClean="0">
                <a:latin typeface="微软雅黑"/>
                <a:ea typeface="微软雅黑"/>
                <a:cs typeface="微软雅黑"/>
              </a:rPr>
              <a:t>线程</a:t>
            </a:r>
            <a:endParaRPr kumimoji="1" lang="zh-CN" altLang="en-US" dirty="0">
              <a:latin typeface="微软雅黑"/>
              <a:ea typeface="微软雅黑"/>
              <a:cs typeface="微软雅黑"/>
            </a:endParaRPr>
          </a:p>
        </p:txBody>
      </p:sp>
      <p:sp>
        <p:nvSpPr>
          <p:cNvPr id="26" name="圆角矩形 25"/>
          <p:cNvSpPr/>
          <p:nvPr/>
        </p:nvSpPr>
        <p:spPr>
          <a:xfrm>
            <a:off x="5770072" y="3279733"/>
            <a:ext cx="1642120" cy="33128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zh-CN" altLang="en-US" dirty="0" smtClean="0">
                <a:latin typeface="微软雅黑"/>
                <a:ea typeface="微软雅黑"/>
                <a:cs typeface="微软雅黑"/>
              </a:rPr>
              <a:t>任务处理线程</a:t>
            </a:r>
            <a:endParaRPr kumimoji="1" lang="zh-CN" altLang="en-US" dirty="0">
              <a:latin typeface="微软雅黑"/>
              <a:ea typeface="微软雅黑"/>
              <a:cs typeface="微软雅黑"/>
            </a:endParaRPr>
          </a:p>
        </p:txBody>
      </p:sp>
      <p:sp>
        <p:nvSpPr>
          <p:cNvPr id="24" name="矩形 23"/>
          <p:cNvSpPr/>
          <p:nvPr/>
        </p:nvSpPr>
        <p:spPr>
          <a:xfrm>
            <a:off x="3625850" y="5642240"/>
            <a:ext cx="782227"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8" name="矩形 27"/>
          <p:cNvSpPr/>
          <p:nvPr/>
        </p:nvSpPr>
        <p:spPr>
          <a:xfrm>
            <a:off x="4812992" y="5641000"/>
            <a:ext cx="782227"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9" name="矩形 28"/>
          <p:cNvSpPr/>
          <p:nvPr/>
        </p:nvSpPr>
        <p:spPr>
          <a:xfrm>
            <a:off x="5994981" y="5642240"/>
            <a:ext cx="782227" cy="38649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kumimoji="1" lang="zh-CN" altLang="en-US" dirty="0"/>
          </a:p>
        </p:txBody>
      </p:sp>
      <p:sp>
        <p:nvSpPr>
          <p:cNvPr id="27" name="文本框 26"/>
          <p:cNvSpPr txBox="1"/>
          <p:nvPr/>
        </p:nvSpPr>
        <p:spPr>
          <a:xfrm>
            <a:off x="3625850" y="5641619"/>
            <a:ext cx="850690" cy="369332"/>
          </a:xfrm>
          <a:prstGeom prst="rect">
            <a:avLst/>
          </a:prstGeom>
          <a:noFill/>
        </p:spPr>
        <p:txBody>
          <a:bodyPr wrap="square" rtlCol="0">
            <a:spAutoFit/>
          </a:bodyPr>
          <a:lstStyle/>
          <a:p>
            <a:r>
              <a:rPr kumimoji="1" lang="en-US" altLang="zh-CN" dirty="0" smtClean="0">
                <a:latin typeface="微软雅黑"/>
                <a:ea typeface="微软雅黑"/>
                <a:cs typeface="微软雅黑"/>
              </a:rPr>
              <a:t>agent</a:t>
            </a:r>
            <a:endParaRPr kumimoji="1" lang="zh-CN" altLang="en-US" dirty="0" smtClean="0">
              <a:latin typeface="微软雅黑"/>
              <a:ea typeface="微软雅黑"/>
              <a:cs typeface="微软雅黑"/>
            </a:endParaRPr>
          </a:p>
        </p:txBody>
      </p:sp>
      <p:sp>
        <p:nvSpPr>
          <p:cNvPr id="31" name="文本框 30"/>
          <p:cNvSpPr txBox="1"/>
          <p:nvPr/>
        </p:nvSpPr>
        <p:spPr>
          <a:xfrm>
            <a:off x="3252585" y="5237339"/>
            <a:ext cx="3736284" cy="338554"/>
          </a:xfrm>
          <a:prstGeom prst="rect">
            <a:avLst/>
          </a:prstGeom>
          <a:noFill/>
        </p:spPr>
        <p:txBody>
          <a:bodyPr wrap="square" rtlCol="0">
            <a:spAutoFit/>
          </a:bodyPr>
          <a:lstStyle/>
          <a:p>
            <a:pPr algn="ctr"/>
            <a:r>
              <a:rPr kumimoji="1" lang="zh-CN" altLang="en-US" sz="1600" dirty="0" smtClean="0">
                <a:solidFill>
                  <a:srgbClr val="A6A6A6"/>
                </a:solidFill>
                <a:latin typeface="微软雅黑"/>
                <a:ea typeface="微软雅黑"/>
                <a:cs typeface="微软雅黑"/>
              </a:rPr>
              <a:t>服务器集群</a:t>
            </a:r>
          </a:p>
        </p:txBody>
      </p:sp>
      <p:cxnSp>
        <p:nvCxnSpPr>
          <p:cNvPr id="32" name="Straight Connector 6"/>
          <p:cNvCxnSpPr/>
          <p:nvPr/>
        </p:nvCxnSpPr>
        <p:spPr bwMode="auto">
          <a:xfrm>
            <a:off x="3022519" y="5539319"/>
            <a:ext cx="4398874" cy="0"/>
          </a:xfrm>
          <a:prstGeom prst="line">
            <a:avLst/>
          </a:prstGeom>
          <a:ln w="25400">
            <a:solidFill>
              <a:srgbClr val="F79646"/>
            </a:solidFill>
            <a:prstDash val="dash"/>
          </a:ln>
        </p:spPr>
        <p:style>
          <a:lnRef idx="2">
            <a:schemeClr val="dk1"/>
          </a:lnRef>
          <a:fillRef idx="0">
            <a:schemeClr val="dk1"/>
          </a:fillRef>
          <a:effectRef idx="1">
            <a:schemeClr val="dk1"/>
          </a:effectRef>
          <a:fontRef idx="minor">
            <a:schemeClr val="tx1"/>
          </a:fontRef>
        </p:style>
      </p:cxnSp>
      <p:sp>
        <p:nvSpPr>
          <p:cNvPr id="35" name="文本框 34"/>
          <p:cNvSpPr txBox="1"/>
          <p:nvPr/>
        </p:nvSpPr>
        <p:spPr>
          <a:xfrm>
            <a:off x="3252585" y="4466586"/>
            <a:ext cx="3883526" cy="246221"/>
          </a:xfrm>
          <a:prstGeom prst="rect">
            <a:avLst/>
          </a:prstGeom>
          <a:noFill/>
        </p:spPr>
        <p:txBody>
          <a:bodyPr wrap="square" rtlCol="0">
            <a:spAutoFit/>
          </a:bodyPr>
          <a:lstStyle/>
          <a:p>
            <a:pPr algn="ctr"/>
            <a:r>
              <a:rPr kumimoji="1" lang="zh-CN" altLang="en-US" sz="1000" dirty="0" smtClean="0">
                <a:latin typeface="微软雅黑"/>
                <a:ea typeface="微软雅黑"/>
                <a:cs typeface="微软雅黑"/>
              </a:rPr>
              <a:t>与</a:t>
            </a:r>
            <a:r>
              <a:rPr kumimoji="1" lang="en-US" altLang="zh-CN" sz="1000" dirty="0" smtClean="0">
                <a:latin typeface="微软雅黑"/>
                <a:ea typeface="微软雅黑"/>
                <a:cs typeface="微软雅黑"/>
              </a:rPr>
              <a:t>agent</a:t>
            </a:r>
            <a:r>
              <a:rPr kumimoji="1" lang="zh-CN" altLang="en-US" sz="1000" dirty="0" smtClean="0">
                <a:latin typeface="微软雅黑"/>
                <a:ea typeface="微软雅黑"/>
                <a:cs typeface="微软雅黑"/>
              </a:rPr>
              <a:t>连接的通信协议层及通信线程</a:t>
            </a:r>
          </a:p>
        </p:txBody>
      </p:sp>
      <p:cxnSp>
        <p:nvCxnSpPr>
          <p:cNvPr id="37" name="直线箭头连接符 36"/>
          <p:cNvCxnSpPr/>
          <p:nvPr/>
        </p:nvCxnSpPr>
        <p:spPr>
          <a:xfrm flipV="1">
            <a:off x="3980154" y="4768022"/>
            <a:ext cx="1204992" cy="88342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39" name="直线箭头连接符 38"/>
          <p:cNvCxnSpPr>
            <a:stCxn id="29" idx="0"/>
            <a:endCxn id="8" idx="2"/>
          </p:cNvCxnSpPr>
          <p:nvPr/>
        </p:nvCxnSpPr>
        <p:spPr>
          <a:xfrm flipH="1" flipV="1">
            <a:off x="5221956" y="4758820"/>
            <a:ext cx="1164139" cy="883420"/>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42" name="直线箭头连接符 41"/>
          <p:cNvCxnSpPr/>
          <p:nvPr/>
        </p:nvCxnSpPr>
        <p:spPr>
          <a:xfrm flipV="1">
            <a:off x="5204106" y="4768022"/>
            <a:ext cx="0" cy="891382"/>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61" name="文本框 60"/>
          <p:cNvSpPr txBox="1"/>
          <p:nvPr/>
        </p:nvSpPr>
        <p:spPr>
          <a:xfrm>
            <a:off x="4766979" y="5639760"/>
            <a:ext cx="850690" cy="369332"/>
          </a:xfrm>
          <a:prstGeom prst="rect">
            <a:avLst/>
          </a:prstGeom>
          <a:noFill/>
        </p:spPr>
        <p:txBody>
          <a:bodyPr wrap="square" rtlCol="0">
            <a:spAutoFit/>
          </a:bodyPr>
          <a:lstStyle/>
          <a:p>
            <a:r>
              <a:rPr kumimoji="1" lang="en-US" altLang="zh-CN" dirty="0" smtClean="0">
                <a:latin typeface="微软雅黑"/>
                <a:ea typeface="微软雅黑"/>
                <a:cs typeface="微软雅黑"/>
              </a:rPr>
              <a:t>agent</a:t>
            </a:r>
            <a:endParaRPr kumimoji="1" lang="zh-CN" altLang="en-US" dirty="0" smtClean="0">
              <a:latin typeface="微软雅黑"/>
              <a:ea typeface="微软雅黑"/>
              <a:cs typeface="微软雅黑"/>
            </a:endParaRPr>
          </a:p>
        </p:txBody>
      </p:sp>
      <p:sp>
        <p:nvSpPr>
          <p:cNvPr id="62" name="文本框 61"/>
          <p:cNvSpPr txBox="1"/>
          <p:nvPr/>
        </p:nvSpPr>
        <p:spPr>
          <a:xfrm>
            <a:off x="5990937" y="5642241"/>
            <a:ext cx="850690" cy="369332"/>
          </a:xfrm>
          <a:prstGeom prst="rect">
            <a:avLst/>
          </a:prstGeom>
          <a:noFill/>
        </p:spPr>
        <p:txBody>
          <a:bodyPr wrap="square" rtlCol="0">
            <a:spAutoFit/>
          </a:bodyPr>
          <a:lstStyle/>
          <a:p>
            <a:r>
              <a:rPr kumimoji="1" lang="en-US" altLang="zh-CN" dirty="0" smtClean="0">
                <a:latin typeface="微软雅黑"/>
                <a:ea typeface="微软雅黑"/>
                <a:cs typeface="微软雅黑"/>
              </a:rPr>
              <a:t>agent</a:t>
            </a:r>
            <a:endParaRPr kumimoji="1" lang="zh-CN" altLang="en-US" dirty="0" smtClean="0">
              <a:latin typeface="微软雅黑"/>
              <a:ea typeface="微软雅黑"/>
              <a:cs typeface="微软雅黑"/>
            </a:endParaRPr>
          </a:p>
        </p:txBody>
      </p:sp>
      <p:cxnSp>
        <p:nvCxnSpPr>
          <p:cNvPr id="63" name="直线箭头连接符 62"/>
          <p:cNvCxnSpPr>
            <a:stCxn id="23" idx="0"/>
          </p:cNvCxnSpPr>
          <p:nvPr/>
        </p:nvCxnSpPr>
        <p:spPr>
          <a:xfrm flipV="1">
            <a:off x="3625850" y="2357024"/>
            <a:ext cx="1840533" cy="921469"/>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66" name="直线箭头连接符 65"/>
          <p:cNvCxnSpPr/>
          <p:nvPr/>
        </p:nvCxnSpPr>
        <p:spPr>
          <a:xfrm>
            <a:off x="5586015" y="2357024"/>
            <a:ext cx="0" cy="1460045"/>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cxnSp>
        <p:nvCxnSpPr>
          <p:cNvPr id="72" name="直线箭头连接符 71"/>
          <p:cNvCxnSpPr/>
          <p:nvPr/>
        </p:nvCxnSpPr>
        <p:spPr>
          <a:xfrm>
            <a:off x="6114614" y="2357024"/>
            <a:ext cx="0" cy="92271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77" name="直线箭头连接符 76"/>
          <p:cNvCxnSpPr/>
          <p:nvPr/>
        </p:nvCxnSpPr>
        <p:spPr>
          <a:xfrm flipV="1">
            <a:off x="6841628" y="3611016"/>
            <a:ext cx="0" cy="90854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80" name="直线箭头连接符 79"/>
          <p:cNvCxnSpPr/>
          <p:nvPr/>
        </p:nvCxnSpPr>
        <p:spPr>
          <a:xfrm flipV="1">
            <a:off x="6841628" y="2357024"/>
            <a:ext cx="0" cy="90854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cxnSp>
        <p:nvCxnSpPr>
          <p:cNvPr id="81" name="直线箭头连接符 80"/>
          <p:cNvCxnSpPr/>
          <p:nvPr/>
        </p:nvCxnSpPr>
        <p:spPr>
          <a:xfrm>
            <a:off x="6110570" y="3611016"/>
            <a:ext cx="0" cy="92271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cxnSp>
        <p:nvCxnSpPr>
          <p:cNvPr id="83" name="直线箭头连接符 82"/>
          <p:cNvCxnSpPr/>
          <p:nvPr/>
        </p:nvCxnSpPr>
        <p:spPr>
          <a:xfrm flipV="1">
            <a:off x="3581507" y="3611016"/>
            <a:ext cx="0" cy="90854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84" name="直线箭头连接符 83"/>
          <p:cNvCxnSpPr>
            <a:endCxn id="26" idx="1"/>
          </p:cNvCxnSpPr>
          <p:nvPr/>
        </p:nvCxnSpPr>
        <p:spPr>
          <a:xfrm>
            <a:off x="4136041" y="3445374"/>
            <a:ext cx="1634031"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2" name="直线箭头连接符 91"/>
          <p:cNvCxnSpPr/>
          <p:nvPr/>
        </p:nvCxnSpPr>
        <p:spPr>
          <a:xfrm>
            <a:off x="4136041" y="3445374"/>
            <a:ext cx="966280" cy="371695"/>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99" name="直线箭头连接符 98"/>
          <p:cNvCxnSpPr/>
          <p:nvPr/>
        </p:nvCxnSpPr>
        <p:spPr>
          <a:xfrm>
            <a:off x="5586015" y="4148351"/>
            <a:ext cx="0" cy="385375"/>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42013" name="文本框 42012"/>
          <p:cNvSpPr txBox="1"/>
          <p:nvPr/>
        </p:nvSpPr>
        <p:spPr>
          <a:xfrm rot="19405361">
            <a:off x="4191408" y="4953064"/>
            <a:ext cx="702414" cy="246221"/>
          </a:xfrm>
          <a:prstGeom prst="rect">
            <a:avLst/>
          </a:prstGeom>
          <a:noFill/>
        </p:spPr>
        <p:txBody>
          <a:bodyPr wrap="square" rtlCol="0">
            <a:spAutoFit/>
          </a:bodyPr>
          <a:lstStyle/>
          <a:p>
            <a:r>
              <a:rPr kumimoji="1" lang="zh-CN" altLang="en-US" sz="1000" dirty="0" smtClean="0">
                <a:solidFill>
                  <a:schemeClr val="accent4"/>
                </a:solidFill>
                <a:latin typeface="微软雅黑"/>
                <a:ea typeface="微软雅黑"/>
                <a:cs typeface="微软雅黑"/>
              </a:rPr>
              <a:t>主动连接</a:t>
            </a:r>
          </a:p>
        </p:txBody>
      </p:sp>
      <p:sp>
        <p:nvSpPr>
          <p:cNvPr id="103" name="文本框 102"/>
          <p:cNvSpPr txBox="1"/>
          <p:nvPr/>
        </p:nvSpPr>
        <p:spPr>
          <a:xfrm rot="2148386">
            <a:off x="5482480" y="4959754"/>
            <a:ext cx="689242"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主动连接</a:t>
            </a:r>
          </a:p>
        </p:txBody>
      </p:sp>
      <p:sp>
        <p:nvSpPr>
          <p:cNvPr id="109" name="文本框 108"/>
          <p:cNvSpPr txBox="1"/>
          <p:nvPr/>
        </p:nvSpPr>
        <p:spPr>
          <a:xfrm>
            <a:off x="4333877" y="3223138"/>
            <a:ext cx="1128277" cy="246221"/>
          </a:xfrm>
          <a:prstGeom prst="rect">
            <a:avLst/>
          </a:prstGeom>
          <a:noFill/>
        </p:spPr>
        <p:txBody>
          <a:bodyPr wrap="square" rtlCol="0">
            <a:spAutoFit/>
          </a:bodyPr>
          <a:lstStyle/>
          <a:p>
            <a:r>
              <a:rPr kumimoji="1" lang="zh-CN" altLang="en-US" sz="1000" dirty="0" smtClean="0">
                <a:solidFill>
                  <a:srgbClr val="C0504D"/>
                </a:solidFill>
                <a:latin typeface="微软雅黑"/>
                <a:ea typeface="微软雅黑"/>
                <a:cs typeface="微软雅黑"/>
              </a:rPr>
              <a:t>通知</a:t>
            </a:r>
            <a:r>
              <a:rPr kumimoji="1" lang="en-US" altLang="zh-CN" sz="1000" dirty="0" smtClean="0">
                <a:solidFill>
                  <a:srgbClr val="C0504D"/>
                </a:solidFill>
                <a:latin typeface="微软雅黑"/>
                <a:ea typeface="微软雅黑"/>
                <a:cs typeface="微软雅黑"/>
              </a:rPr>
              <a:t>master</a:t>
            </a:r>
            <a:r>
              <a:rPr kumimoji="1" lang="zh-CN" altLang="en-US" sz="1000" dirty="0" smtClean="0">
                <a:solidFill>
                  <a:srgbClr val="C0504D"/>
                </a:solidFill>
                <a:latin typeface="微软雅黑"/>
                <a:ea typeface="微软雅黑"/>
                <a:cs typeface="微软雅黑"/>
              </a:rPr>
              <a:t>变化</a:t>
            </a:r>
          </a:p>
        </p:txBody>
      </p:sp>
      <p:sp>
        <p:nvSpPr>
          <p:cNvPr id="110" name="文本框 109"/>
          <p:cNvSpPr txBox="1"/>
          <p:nvPr/>
        </p:nvSpPr>
        <p:spPr>
          <a:xfrm rot="19994532">
            <a:off x="4119709" y="2487228"/>
            <a:ext cx="1168389" cy="246221"/>
          </a:xfrm>
          <a:prstGeom prst="rect">
            <a:avLst/>
          </a:prstGeom>
          <a:noFill/>
        </p:spPr>
        <p:txBody>
          <a:bodyPr wrap="square" rtlCol="0">
            <a:spAutoFit/>
          </a:bodyPr>
          <a:lstStyle/>
          <a:p>
            <a:r>
              <a:rPr kumimoji="1" lang="zh-CN" altLang="en-US" sz="1000" dirty="0" smtClean="0">
                <a:solidFill>
                  <a:schemeClr val="accent2"/>
                </a:solidFill>
                <a:latin typeface="微软雅黑"/>
                <a:ea typeface="微软雅黑"/>
                <a:cs typeface="微软雅黑"/>
              </a:rPr>
              <a:t>检测谁是</a:t>
            </a:r>
            <a:r>
              <a:rPr kumimoji="1" lang="en-US" altLang="zh-CN" sz="1000" dirty="0" smtClean="0">
                <a:solidFill>
                  <a:schemeClr val="accent2"/>
                </a:solidFill>
                <a:latin typeface="微软雅黑"/>
                <a:ea typeface="微软雅黑"/>
                <a:cs typeface="微软雅黑"/>
              </a:rPr>
              <a:t>master</a:t>
            </a:r>
            <a:endParaRPr kumimoji="1" lang="zh-CN" altLang="en-US" sz="1000" dirty="0" smtClean="0">
              <a:solidFill>
                <a:schemeClr val="accent2"/>
              </a:solidFill>
              <a:latin typeface="微软雅黑"/>
              <a:ea typeface="微软雅黑"/>
              <a:cs typeface="微软雅黑"/>
            </a:endParaRPr>
          </a:p>
        </p:txBody>
      </p:sp>
      <p:sp>
        <p:nvSpPr>
          <p:cNvPr id="114" name="文本框 113"/>
          <p:cNvSpPr txBox="1"/>
          <p:nvPr/>
        </p:nvSpPr>
        <p:spPr>
          <a:xfrm rot="1336657">
            <a:off x="4319293" y="3503293"/>
            <a:ext cx="857001" cy="215444"/>
          </a:xfrm>
          <a:prstGeom prst="rect">
            <a:avLst/>
          </a:prstGeom>
          <a:noFill/>
        </p:spPr>
        <p:txBody>
          <a:bodyPr wrap="square" rtlCol="0">
            <a:spAutoFit/>
          </a:bodyPr>
          <a:lstStyle/>
          <a:p>
            <a:r>
              <a:rPr kumimoji="1" lang="en-US" altLang="zh-CN" sz="800" dirty="0" smtClean="0">
                <a:solidFill>
                  <a:srgbClr val="C0504D"/>
                </a:solidFill>
                <a:latin typeface="微软雅黑"/>
                <a:ea typeface="微软雅黑"/>
                <a:cs typeface="微软雅黑"/>
              </a:rPr>
              <a:t>Shell</a:t>
            </a:r>
            <a:r>
              <a:rPr kumimoji="1" lang="zh-CN" altLang="en-US" sz="800" dirty="0" smtClean="0">
                <a:solidFill>
                  <a:srgbClr val="C0504D"/>
                </a:solidFill>
                <a:latin typeface="微软雅黑"/>
                <a:ea typeface="微软雅黑"/>
                <a:cs typeface="微软雅黑"/>
              </a:rPr>
              <a:t>消息通知</a:t>
            </a:r>
          </a:p>
        </p:txBody>
      </p:sp>
      <p:sp>
        <p:nvSpPr>
          <p:cNvPr id="115" name="文本框 114"/>
          <p:cNvSpPr txBox="1"/>
          <p:nvPr/>
        </p:nvSpPr>
        <p:spPr>
          <a:xfrm rot="16200000">
            <a:off x="4830325" y="2844880"/>
            <a:ext cx="1283568" cy="246221"/>
          </a:xfrm>
          <a:prstGeom prst="rect">
            <a:avLst/>
          </a:prstGeom>
          <a:noFill/>
        </p:spPr>
        <p:txBody>
          <a:bodyPr wrap="square" rtlCol="0">
            <a:spAutoFit/>
          </a:bodyPr>
          <a:lstStyle/>
          <a:p>
            <a:r>
              <a:rPr kumimoji="1" lang="zh-CN" altLang="en-US" sz="1000" dirty="0" smtClean="0">
                <a:solidFill>
                  <a:schemeClr val="accent3"/>
                </a:solidFill>
                <a:latin typeface="微软雅黑"/>
                <a:ea typeface="微软雅黑"/>
                <a:cs typeface="微软雅黑"/>
              </a:rPr>
              <a:t>获取</a:t>
            </a:r>
            <a:r>
              <a:rPr kumimoji="1" lang="en-US" altLang="zh-CN" sz="1000" dirty="0" smtClean="0">
                <a:solidFill>
                  <a:schemeClr val="accent3"/>
                </a:solidFill>
                <a:latin typeface="微软雅黑"/>
                <a:ea typeface="微软雅黑"/>
                <a:cs typeface="微软雅黑"/>
              </a:rPr>
              <a:t>shell</a:t>
            </a:r>
            <a:r>
              <a:rPr kumimoji="1" lang="zh-CN" altLang="en-US" sz="1000" dirty="0" smtClean="0">
                <a:solidFill>
                  <a:schemeClr val="accent3"/>
                </a:solidFill>
                <a:latin typeface="微软雅黑"/>
                <a:ea typeface="微软雅黑"/>
                <a:cs typeface="微软雅黑"/>
              </a:rPr>
              <a:t>指令定义</a:t>
            </a:r>
          </a:p>
        </p:txBody>
      </p:sp>
      <p:sp>
        <p:nvSpPr>
          <p:cNvPr id="117" name="文本框 116"/>
          <p:cNvSpPr txBox="1"/>
          <p:nvPr/>
        </p:nvSpPr>
        <p:spPr>
          <a:xfrm rot="16200000">
            <a:off x="5566530" y="2679601"/>
            <a:ext cx="841859" cy="246221"/>
          </a:xfrm>
          <a:prstGeom prst="rect">
            <a:avLst/>
          </a:prstGeom>
          <a:noFill/>
        </p:spPr>
        <p:txBody>
          <a:bodyPr wrap="square" rtlCol="0">
            <a:spAutoFit/>
          </a:bodyPr>
          <a:lstStyle/>
          <a:p>
            <a:r>
              <a:rPr kumimoji="1" lang="zh-CN" altLang="en-US" sz="1000" dirty="0" smtClean="0">
                <a:solidFill>
                  <a:schemeClr val="accent5"/>
                </a:solidFill>
                <a:latin typeface="微软雅黑"/>
                <a:ea typeface="微软雅黑"/>
                <a:cs typeface="微软雅黑"/>
              </a:rPr>
              <a:t>获取新任务</a:t>
            </a:r>
          </a:p>
        </p:txBody>
      </p:sp>
      <p:sp>
        <p:nvSpPr>
          <p:cNvPr id="118" name="文本框 117"/>
          <p:cNvSpPr txBox="1"/>
          <p:nvPr/>
        </p:nvSpPr>
        <p:spPr>
          <a:xfrm rot="16200000">
            <a:off x="6073358" y="2583996"/>
            <a:ext cx="1283568"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更新任务执行态</a:t>
            </a:r>
          </a:p>
        </p:txBody>
      </p:sp>
      <p:sp>
        <p:nvSpPr>
          <p:cNvPr id="119" name="文本框 118"/>
          <p:cNvSpPr txBox="1"/>
          <p:nvPr/>
        </p:nvSpPr>
        <p:spPr>
          <a:xfrm rot="16200000">
            <a:off x="5625106" y="3864311"/>
            <a:ext cx="724710" cy="246221"/>
          </a:xfrm>
          <a:prstGeom prst="rect">
            <a:avLst/>
          </a:prstGeom>
          <a:noFill/>
        </p:spPr>
        <p:txBody>
          <a:bodyPr wrap="square" rtlCol="0">
            <a:spAutoFit/>
          </a:bodyPr>
          <a:lstStyle/>
          <a:p>
            <a:r>
              <a:rPr kumimoji="1" lang="zh-CN" altLang="en-US" sz="1000" dirty="0" smtClean="0">
                <a:solidFill>
                  <a:srgbClr val="4BACC6"/>
                </a:solidFill>
                <a:latin typeface="微软雅黑"/>
                <a:ea typeface="微软雅黑"/>
                <a:cs typeface="微软雅黑"/>
              </a:rPr>
              <a:t>发送任务</a:t>
            </a:r>
          </a:p>
        </p:txBody>
      </p:sp>
      <p:sp>
        <p:nvSpPr>
          <p:cNvPr id="120" name="文本框 119"/>
          <p:cNvSpPr txBox="1"/>
          <p:nvPr/>
        </p:nvSpPr>
        <p:spPr>
          <a:xfrm rot="16200000">
            <a:off x="6356164" y="3923644"/>
            <a:ext cx="724710" cy="246221"/>
          </a:xfrm>
          <a:prstGeom prst="rect">
            <a:avLst/>
          </a:prstGeom>
          <a:noFill/>
        </p:spPr>
        <p:txBody>
          <a:bodyPr wrap="square" rtlCol="0">
            <a:spAutoFit/>
          </a:bodyPr>
          <a:lstStyle/>
          <a:p>
            <a:r>
              <a:rPr kumimoji="1" lang="zh-CN" altLang="en-US" sz="1000" dirty="0" smtClean="0">
                <a:solidFill>
                  <a:srgbClr val="8064A2"/>
                </a:solidFill>
                <a:latin typeface="微软雅黑"/>
                <a:ea typeface="微软雅黑"/>
                <a:cs typeface="微软雅黑"/>
              </a:rPr>
              <a:t>接收消息 </a:t>
            </a:r>
          </a:p>
        </p:txBody>
      </p:sp>
      <p:sp>
        <p:nvSpPr>
          <p:cNvPr id="121" name="文本框 120"/>
          <p:cNvSpPr txBox="1"/>
          <p:nvPr/>
        </p:nvSpPr>
        <p:spPr>
          <a:xfrm rot="16200000">
            <a:off x="3096042" y="3981120"/>
            <a:ext cx="724710" cy="246221"/>
          </a:xfrm>
          <a:prstGeom prst="rect">
            <a:avLst/>
          </a:prstGeom>
          <a:noFill/>
        </p:spPr>
        <p:txBody>
          <a:bodyPr wrap="square" rtlCol="0">
            <a:spAutoFit/>
          </a:bodyPr>
          <a:lstStyle/>
          <a:p>
            <a:r>
              <a:rPr kumimoji="1" lang="zh-CN" altLang="en-US" sz="1000" dirty="0" smtClean="0">
                <a:solidFill>
                  <a:srgbClr val="C0504D"/>
                </a:solidFill>
                <a:latin typeface="微软雅黑"/>
                <a:ea typeface="微软雅黑"/>
                <a:cs typeface="微软雅黑"/>
              </a:rPr>
              <a:t>接收消息 </a:t>
            </a:r>
          </a:p>
        </p:txBody>
      </p:sp>
      <p:sp>
        <p:nvSpPr>
          <p:cNvPr id="123" name="文本框 122"/>
          <p:cNvSpPr txBox="1"/>
          <p:nvPr/>
        </p:nvSpPr>
        <p:spPr>
          <a:xfrm rot="16200000">
            <a:off x="5127684" y="4076293"/>
            <a:ext cx="514755" cy="400110"/>
          </a:xfrm>
          <a:prstGeom prst="rect">
            <a:avLst/>
          </a:prstGeom>
          <a:noFill/>
        </p:spPr>
        <p:txBody>
          <a:bodyPr wrap="square" rtlCol="0">
            <a:spAutoFit/>
          </a:bodyPr>
          <a:lstStyle/>
          <a:p>
            <a:r>
              <a:rPr kumimoji="1" lang="zh-CN" altLang="en-US" sz="1000" dirty="0" smtClean="0">
                <a:solidFill>
                  <a:srgbClr val="9BBB59"/>
                </a:solidFill>
                <a:latin typeface="微软雅黑"/>
                <a:ea typeface="微软雅黑"/>
                <a:cs typeface="微软雅黑"/>
              </a:rPr>
              <a:t>发送</a:t>
            </a:r>
            <a:r>
              <a:rPr kumimoji="1" lang="en-US" altLang="zh-CN" sz="1000" dirty="0" smtClean="0">
                <a:solidFill>
                  <a:srgbClr val="9BBB59"/>
                </a:solidFill>
                <a:latin typeface="微软雅黑"/>
                <a:ea typeface="微软雅黑"/>
                <a:cs typeface="微软雅黑"/>
              </a:rPr>
              <a:t>shell</a:t>
            </a:r>
            <a:r>
              <a:rPr kumimoji="1" lang="zh-CN" altLang="en-US" sz="1000" dirty="0" smtClean="0">
                <a:solidFill>
                  <a:srgbClr val="3366FF"/>
                </a:solidFill>
                <a:latin typeface="微软雅黑"/>
                <a:ea typeface="微软雅黑"/>
                <a:cs typeface="微软雅黑"/>
              </a:rPr>
              <a:t> </a:t>
            </a:r>
          </a:p>
        </p:txBody>
      </p:sp>
      <p:sp>
        <p:nvSpPr>
          <p:cNvPr id="124" name="文本框 123"/>
          <p:cNvSpPr txBox="1"/>
          <p:nvPr/>
        </p:nvSpPr>
        <p:spPr>
          <a:xfrm rot="16200000">
            <a:off x="5489061" y="4190551"/>
            <a:ext cx="440130" cy="246221"/>
          </a:xfrm>
          <a:prstGeom prst="rect">
            <a:avLst/>
          </a:prstGeom>
          <a:noFill/>
        </p:spPr>
        <p:txBody>
          <a:bodyPr wrap="square" rtlCol="0">
            <a:spAutoFit/>
          </a:bodyPr>
          <a:lstStyle/>
          <a:p>
            <a:r>
              <a:rPr kumimoji="1" lang="zh-CN" altLang="en-US" sz="1000" dirty="0" smtClean="0">
                <a:solidFill>
                  <a:srgbClr val="9BBB59"/>
                </a:solidFill>
                <a:latin typeface="微软雅黑"/>
                <a:ea typeface="微软雅黑"/>
                <a:cs typeface="微软雅黑"/>
              </a:rPr>
              <a:t>指令</a:t>
            </a:r>
            <a:r>
              <a:rPr kumimoji="1" lang="zh-CN" altLang="en-US" sz="1000" dirty="0" smtClean="0">
                <a:solidFill>
                  <a:srgbClr val="3366FF"/>
                </a:solidFill>
                <a:latin typeface="微软雅黑"/>
                <a:ea typeface="微软雅黑"/>
                <a:cs typeface="微软雅黑"/>
              </a:rPr>
              <a:t> </a:t>
            </a:r>
          </a:p>
        </p:txBody>
      </p:sp>
      <p:sp>
        <p:nvSpPr>
          <p:cNvPr id="73" name="文本框 72"/>
          <p:cNvSpPr txBox="1"/>
          <p:nvPr/>
        </p:nvSpPr>
        <p:spPr>
          <a:xfrm>
            <a:off x="5585117" y="2012450"/>
            <a:ext cx="1403752" cy="369332"/>
          </a:xfrm>
          <a:prstGeom prst="rect">
            <a:avLst/>
          </a:prstGeom>
          <a:noFill/>
        </p:spPr>
        <p:txBody>
          <a:bodyPr wrap="square" rtlCol="0">
            <a:spAutoFit/>
          </a:bodyPr>
          <a:lstStyle/>
          <a:p>
            <a:r>
              <a:rPr kumimoji="1" lang="zh-CN" altLang="en-US" dirty="0" smtClean="0">
                <a:latin typeface="微软雅黑"/>
                <a:ea typeface="微软雅黑"/>
                <a:cs typeface="微软雅黑"/>
              </a:rPr>
              <a:t>配置数据库</a:t>
            </a:r>
          </a:p>
        </p:txBody>
      </p:sp>
      <p:cxnSp>
        <p:nvCxnSpPr>
          <p:cNvPr id="140" name="直线箭头连接符 139"/>
          <p:cNvCxnSpPr/>
          <p:nvPr/>
        </p:nvCxnSpPr>
        <p:spPr>
          <a:xfrm flipV="1">
            <a:off x="824194" y="2640686"/>
            <a:ext cx="599659" cy="1"/>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94" name="文本框 93"/>
          <p:cNvSpPr txBox="1"/>
          <p:nvPr/>
        </p:nvSpPr>
        <p:spPr>
          <a:xfrm>
            <a:off x="1423853" y="2456020"/>
            <a:ext cx="877163" cy="369332"/>
          </a:xfrm>
          <a:prstGeom prst="rect">
            <a:avLst/>
          </a:prstGeom>
          <a:noFill/>
        </p:spPr>
        <p:txBody>
          <a:bodyPr wrap="none" rtlCol="0">
            <a:spAutoFit/>
          </a:bodyPr>
          <a:lstStyle/>
          <a:p>
            <a:r>
              <a:rPr kumimoji="1" lang="zh-CN" altLang="en-US" dirty="0" smtClean="0">
                <a:latin typeface="微软雅黑"/>
                <a:ea typeface="微软雅黑"/>
                <a:cs typeface="微软雅黑"/>
              </a:rPr>
              <a:t>主线程</a:t>
            </a:r>
          </a:p>
        </p:txBody>
      </p:sp>
      <p:sp>
        <p:nvSpPr>
          <p:cNvPr id="95" name="文本框 94"/>
          <p:cNvSpPr txBox="1"/>
          <p:nvPr/>
        </p:nvSpPr>
        <p:spPr>
          <a:xfrm>
            <a:off x="766417" y="2065322"/>
            <a:ext cx="1237203" cy="369332"/>
          </a:xfrm>
          <a:prstGeom prst="rect">
            <a:avLst/>
          </a:prstGeom>
          <a:noFill/>
        </p:spPr>
        <p:txBody>
          <a:bodyPr wrap="square" rtlCol="0">
            <a:spAutoFit/>
          </a:bodyPr>
          <a:lstStyle/>
          <a:p>
            <a:r>
              <a:rPr kumimoji="1" lang="zh-CN" altLang="en-US" dirty="0" smtClean="0">
                <a:latin typeface="微软雅黑"/>
                <a:ea typeface="微软雅黑"/>
                <a:cs typeface="微软雅黑"/>
              </a:rPr>
              <a:t>指令流：</a:t>
            </a:r>
          </a:p>
        </p:txBody>
      </p:sp>
      <p:cxnSp>
        <p:nvCxnSpPr>
          <p:cNvPr id="144" name="直线箭头连接符 143"/>
          <p:cNvCxnSpPr/>
          <p:nvPr/>
        </p:nvCxnSpPr>
        <p:spPr>
          <a:xfrm flipV="1">
            <a:off x="828240" y="3080316"/>
            <a:ext cx="599659" cy="9894"/>
          </a:xfrm>
          <a:prstGeom prst="straightConnector1">
            <a:avLst/>
          </a:prstGeom>
          <a:ln>
            <a:tailEnd type="arrow"/>
          </a:ln>
        </p:spPr>
        <p:style>
          <a:lnRef idx="1">
            <a:schemeClr val="accent4"/>
          </a:lnRef>
          <a:fillRef idx="0">
            <a:schemeClr val="accent4"/>
          </a:fillRef>
          <a:effectRef idx="0">
            <a:schemeClr val="accent4"/>
          </a:effectRef>
          <a:fontRef idx="minor">
            <a:schemeClr val="tx1"/>
          </a:fontRef>
        </p:style>
      </p:cxnSp>
      <p:sp>
        <p:nvSpPr>
          <p:cNvPr id="98" name="文本框 97"/>
          <p:cNvSpPr txBox="1"/>
          <p:nvPr/>
        </p:nvSpPr>
        <p:spPr>
          <a:xfrm>
            <a:off x="1423853" y="2882725"/>
            <a:ext cx="1280782" cy="369332"/>
          </a:xfrm>
          <a:prstGeom prst="rect">
            <a:avLst/>
          </a:prstGeom>
          <a:noFill/>
        </p:spPr>
        <p:txBody>
          <a:bodyPr wrap="none" rtlCol="0">
            <a:spAutoFit/>
          </a:bodyPr>
          <a:lstStyle/>
          <a:p>
            <a:r>
              <a:rPr kumimoji="1" lang="en-US" altLang="zh-CN" dirty="0" smtClean="0">
                <a:latin typeface="微软雅黑"/>
                <a:ea typeface="微软雅黑"/>
                <a:cs typeface="微软雅黑"/>
              </a:rPr>
              <a:t>agent</a:t>
            </a:r>
            <a:r>
              <a:rPr kumimoji="1" lang="zh-CN" altLang="en-US" dirty="0" smtClean="0">
                <a:latin typeface="微软雅黑"/>
                <a:ea typeface="微软雅黑"/>
                <a:cs typeface="微软雅黑"/>
              </a:rPr>
              <a:t>上报</a:t>
            </a:r>
          </a:p>
        </p:txBody>
      </p:sp>
      <p:cxnSp>
        <p:nvCxnSpPr>
          <p:cNvPr id="148" name="直线箭头连接符 147"/>
          <p:cNvCxnSpPr/>
          <p:nvPr/>
        </p:nvCxnSpPr>
        <p:spPr>
          <a:xfrm>
            <a:off x="824194" y="3543471"/>
            <a:ext cx="603705" cy="0"/>
          </a:xfrm>
          <a:prstGeom prst="straightConnector1">
            <a:avLst/>
          </a:prstGeom>
          <a:ln>
            <a:tailEnd type="arrow"/>
          </a:ln>
        </p:spPr>
        <p:style>
          <a:lnRef idx="1">
            <a:schemeClr val="accent3"/>
          </a:lnRef>
          <a:fillRef idx="0">
            <a:schemeClr val="accent3"/>
          </a:fillRef>
          <a:effectRef idx="0">
            <a:schemeClr val="accent3"/>
          </a:effectRef>
          <a:fontRef idx="minor">
            <a:schemeClr val="tx1"/>
          </a:fontRef>
        </p:style>
      </p:cxnSp>
      <p:sp>
        <p:nvSpPr>
          <p:cNvPr id="101" name="文本框 100"/>
          <p:cNvSpPr txBox="1"/>
          <p:nvPr/>
        </p:nvSpPr>
        <p:spPr>
          <a:xfrm>
            <a:off x="1427899" y="3330902"/>
            <a:ext cx="1175510" cy="369332"/>
          </a:xfrm>
          <a:prstGeom prst="rect">
            <a:avLst/>
          </a:prstGeom>
          <a:noFill/>
        </p:spPr>
        <p:txBody>
          <a:bodyPr wrap="none" rtlCol="0">
            <a:spAutoFit/>
          </a:bodyPr>
          <a:lstStyle/>
          <a:p>
            <a:r>
              <a:rPr kumimoji="1" lang="en-US" altLang="zh-CN" dirty="0" smtClean="0">
                <a:latin typeface="微软雅黑"/>
                <a:ea typeface="微软雅黑"/>
                <a:cs typeface="微软雅黑"/>
              </a:rPr>
              <a:t>Shell</a:t>
            </a:r>
            <a:r>
              <a:rPr kumimoji="1" lang="zh-CN" altLang="en-US" dirty="0" smtClean="0">
                <a:latin typeface="微软雅黑"/>
                <a:ea typeface="微软雅黑"/>
                <a:cs typeface="微软雅黑"/>
              </a:rPr>
              <a:t>调度</a:t>
            </a:r>
          </a:p>
        </p:txBody>
      </p:sp>
      <p:cxnSp>
        <p:nvCxnSpPr>
          <p:cNvPr id="151" name="直线箭头连接符 150"/>
          <p:cNvCxnSpPr/>
          <p:nvPr/>
        </p:nvCxnSpPr>
        <p:spPr>
          <a:xfrm>
            <a:off x="820148" y="4011689"/>
            <a:ext cx="603705" cy="0"/>
          </a:xfrm>
          <a:prstGeom prst="straightConnector1">
            <a:avLst/>
          </a:prstGeom>
          <a:ln>
            <a:tailEnd type="arrow"/>
          </a:ln>
        </p:spPr>
        <p:style>
          <a:lnRef idx="1">
            <a:schemeClr val="accent5"/>
          </a:lnRef>
          <a:fillRef idx="0">
            <a:schemeClr val="accent5"/>
          </a:fillRef>
          <a:effectRef idx="0">
            <a:schemeClr val="accent5"/>
          </a:effectRef>
          <a:fontRef idx="minor">
            <a:schemeClr val="tx1"/>
          </a:fontRef>
        </p:style>
      </p:cxnSp>
      <p:sp>
        <p:nvSpPr>
          <p:cNvPr id="106" name="文本框 105"/>
          <p:cNvSpPr txBox="1"/>
          <p:nvPr/>
        </p:nvSpPr>
        <p:spPr>
          <a:xfrm>
            <a:off x="1423853" y="3827023"/>
            <a:ext cx="1107996" cy="369332"/>
          </a:xfrm>
          <a:prstGeom prst="rect">
            <a:avLst/>
          </a:prstGeom>
          <a:noFill/>
        </p:spPr>
        <p:txBody>
          <a:bodyPr wrap="none" rtlCol="0">
            <a:spAutoFit/>
          </a:bodyPr>
          <a:lstStyle/>
          <a:p>
            <a:r>
              <a:rPr kumimoji="1" lang="zh-CN" altLang="en-US" dirty="0" smtClean="0">
                <a:latin typeface="微软雅黑"/>
                <a:ea typeface="微软雅黑"/>
                <a:cs typeface="微软雅黑"/>
              </a:rPr>
              <a:t>任务调度</a:t>
            </a:r>
          </a:p>
        </p:txBody>
      </p:sp>
    </p:spTree>
    <p:extLst>
      <p:ext uri="{BB962C8B-B14F-4D97-AF65-F5344CB8AC3E}">
        <p14:creationId xmlns:p14="http://schemas.microsoft.com/office/powerpoint/2010/main" val="1263262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2013"/>
                                        </p:tgtEl>
                                        <p:attrNameLst>
                                          <p:attrName>style.visibility</p:attrName>
                                        </p:attrNameLst>
                                      </p:cBhvr>
                                      <p:to>
                                        <p:strVal val="visible"/>
                                      </p:to>
                                    </p:set>
                                    <p:animEffect transition="in" filter="checkerboard(across)">
                                      <p:cBhvr>
                                        <p:cTn id="7" dur="500"/>
                                        <p:tgtEl>
                                          <p:spTgt spid="42013"/>
                                        </p:tgtEl>
                                      </p:cBhvr>
                                    </p:animEffect>
                                  </p:childTnLst>
                                </p:cTn>
                              </p:par>
                              <p:par>
                                <p:cTn id="8" presetID="5" presetClass="entr" presetSubtype="10"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checkerboard(across)">
                                      <p:cBhvr>
                                        <p:cTn id="10" dur="500"/>
                                        <p:tgtEl>
                                          <p:spTgt spid="37"/>
                                        </p:tgtEl>
                                      </p:cBhvr>
                                    </p:animEffect>
                                  </p:childTnLst>
                                </p:cTn>
                              </p:par>
                              <p:par>
                                <p:cTn id="11" presetID="5" presetClass="entr" presetSubtype="10" fill="hold"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checkerboard(across)">
                                      <p:cBhvr>
                                        <p:cTn id="13" dur="500"/>
                                        <p:tgtEl>
                                          <p:spTgt spid="42"/>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checkerboard(across)">
                                      <p:cBhvr>
                                        <p:cTn id="16" dur="500"/>
                                        <p:tgtEl>
                                          <p:spTgt spid="103"/>
                                        </p:tgtEl>
                                      </p:cBhvr>
                                    </p:animEffect>
                                  </p:childTnLst>
                                </p:cTn>
                              </p:par>
                              <p:par>
                                <p:cTn id="17" presetID="5" presetClass="entr" presetSubtype="1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checkerboard(across)">
                                      <p:cBhvr>
                                        <p:cTn id="19" dur="500"/>
                                        <p:tgtEl>
                                          <p:spTgt spid="39"/>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09"/>
                                        </p:tgtEl>
                                        <p:attrNameLst>
                                          <p:attrName>style.visibility</p:attrName>
                                        </p:attrNameLst>
                                      </p:cBhvr>
                                      <p:to>
                                        <p:strVal val="visible"/>
                                      </p:to>
                                    </p:set>
                                    <p:animEffect transition="in" filter="checkerboard(across)">
                                      <p:cBhvr>
                                        <p:cTn id="24" dur="500"/>
                                        <p:tgtEl>
                                          <p:spTgt spid="109"/>
                                        </p:tgtEl>
                                      </p:cBhvr>
                                    </p:animEffect>
                                  </p:childTnLst>
                                </p:cTn>
                              </p:par>
                              <p:par>
                                <p:cTn id="25" presetID="5" presetClass="entr" presetSubtype="10" fill="hold" nodeType="withEffect">
                                  <p:stCondLst>
                                    <p:cond delay="0"/>
                                  </p:stCondLst>
                                  <p:childTnLst>
                                    <p:set>
                                      <p:cBhvr>
                                        <p:cTn id="26" dur="1" fill="hold">
                                          <p:stCondLst>
                                            <p:cond delay="0"/>
                                          </p:stCondLst>
                                        </p:cTn>
                                        <p:tgtEl>
                                          <p:spTgt spid="92"/>
                                        </p:tgtEl>
                                        <p:attrNameLst>
                                          <p:attrName>style.visibility</p:attrName>
                                        </p:attrNameLst>
                                      </p:cBhvr>
                                      <p:to>
                                        <p:strVal val="visible"/>
                                      </p:to>
                                    </p:set>
                                    <p:animEffect transition="in" filter="checkerboard(across)">
                                      <p:cBhvr>
                                        <p:cTn id="27" dur="500"/>
                                        <p:tgtEl>
                                          <p:spTgt spid="92"/>
                                        </p:tgtEl>
                                      </p:cBhvr>
                                    </p:animEffect>
                                  </p:childTnLst>
                                </p:cTn>
                              </p:par>
                              <p:par>
                                <p:cTn id="28" presetID="5" presetClass="entr" presetSubtype="10" fill="hold" nodeType="withEffect">
                                  <p:stCondLst>
                                    <p:cond delay="0"/>
                                  </p:stCondLst>
                                  <p:childTnLst>
                                    <p:set>
                                      <p:cBhvr>
                                        <p:cTn id="29" dur="1" fill="hold">
                                          <p:stCondLst>
                                            <p:cond delay="0"/>
                                          </p:stCondLst>
                                        </p:cTn>
                                        <p:tgtEl>
                                          <p:spTgt spid="84"/>
                                        </p:tgtEl>
                                        <p:attrNameLst>
                                          <p:attrName>style.visibility</p:attrName>
                                        </p:attrNameLst>
                                      </p:cBhvr>
                                      <p:to>
                                        <p:strVal val="visible"/>
                                      </p:to>
                                    </p:set>
                                    <p:animEffect transition="in" filter="checkerboard(across)">
                                      <p:cBhvr>
                                        <p:cTn id="30" dur="500"/>
                                        <p:tgtEl>
                                          <p:spTgt spid="8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checkerboard(across)">
                                      <p:cBhvr>
                                        <p:cTn id="33" dur="500"/>
                                        <p:tgtEl>
                                          <p:spTgt spid="114"/>
                                        </p:tgtEl>
                                      </p:cBhvr>
                                    </p:animEffect>
                                  </p:childTnLst>
                                </p:cTn>
                              </p:par>
                              <p:par>
                                <p:cTn id="34" presetID="5" presetClass="entr" presetSubtype="10" fill="hold" nodeType="with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checkerboard(across)">
                                      <p:cBhvr>
                                        <p:cTn id="36" dur="500"/>
                                        <p:tgtEl>
                                          <p:spTgt spid="8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10"/>
                                        </p:tgtEl>
                                        <p:attrNameLst>
                                          <p:attrName>style.visibility</p:attrName>
                                        </p:attrNameLst>
                                      </p:cBhvr>
                                      <p:to>
                                        <p:strVal val="visible"/>
                                      </p:to>
                                    </p:set>
                                    <p:animEffect transition="in" filter="checkerboard(across)">
                                      <p:cBhvr>
                                        <p:cTn id="39" dur="500"/>
                                        <p:tgtEl>
                                          <p:spTgt spid="110"/>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checkerboard(across)">
                                      <p:cBhvr>
                                        <p:cTn id="42" dur="500"/>
                                        <p:tgtEl>
                                          <p:spTgt spid="121"/>
                                        </p:tgtEl>
                                      </p:cBhvr>
                                    </p:animEffect>
                                  </p:childTnLst>
                                </p:cTn>
                              </p:par>
                              <p:par>
                                <p:cTn id="43" presetID="5" presetClass="entr" presetSubtype="10" fill="hold" nodeType="withEffect">
                                  <p:stCondLst>
                                    <p:cond delay="0"/>
                                  </p:stCondLst>
                                  <p:childTnLst>
                                    <p:set>
                                      <p:cBhvr>
                                        <p:cTn id="44" dur="1" fill="hold">
                                          <p:stCondLst>
                                            <p:cond delay="0"/>
                                          </p:stCondLst>
                                        </p:cTn>
                                        <p:tgtEl>
                                          <p:spTgt spid="63"/>
                                        </p:tgtEl>
                                        <p:attrNameLst>
                                          <p:attrName>style.visibility</p:attrName>
                                        </p:attrNameLst>
                                      </p:cBhvr>
                                      <p:to>
                                        <p:strVal val="visible"/>
                                      </p:to>
                                    </p:set>
                                    <p:animEffect transition="in" filter="checkerboard(across)">
                                      <p:cBhvr>
                                        <p:cTn id="45" dur="500"/>
                                        <p:tgtEl>
                                          <p:spTgt spid="63"/>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checkerboard(across)">
                                      <p:cBhvr>
                                        <p:cTn id="50" dur="500"/>
                                        <p:tgtEl>
                                          <p:spTgt spid="66"/>
                                        </p:tgtEl>
                                      </p:cBhvr>
                                    </p:animEffect>
                                  </p:childTnLst>
                                </p:cTn>
                              </p:par>
                              <p:par>
                                <p:cTn id="51" presetID="5" presetClass="entr" presetSubtype="10" fill="hold" nodeType="with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checkerboard(across)">
                                      <p:cBhvr>
                                        <p:cTn id="53" dur="500"/>
                                        <p:tgtEl>
                                          <p:spTgt spid="99"/>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115"/>
                                        </p:tgtEl>
                                        <p:attrNameLst>
                                          <p:attrName>style.visibility</p:attrName>
                                        </p:attrNameLst>
                                      </p:cBhvr>
                                      <p:to>
                                        <p:strVal val="visible"/>
                                      </p:to>
                                    </p:set>
                                    <p:animEffect transition="in" filter="checkerboard(across)">
                                      <p:cBhvr>
                                        <p:cTn id="56" dur="500"/>
                                        <p:tgtEl>
                                          <p:spTgt spid="115"/>
                                        </p:tgtEl>
                                      </p:cBhvr>
                                    </p:animEffect>
                                  </p:childTnLst>
                                </p:cTn>
                              </p:par>
                              <p:par>
                                <p:cTn id="57" presetID="5" presetClass="entr" presetSubtype="10" fill="hold" grpId="0" nodeType="withEffect">
                                  <p:stCondLst>
                                    <p:cond delay="0"/>
                                  </p:stCondLst>
                                  <p:childTnLst>
                                    <p:set>
                                      <p:cBhvr>
                                        <p:cTn id="58" dur="1" fill="hold">
                                          <p:stCondLst>
                                            <p:cond delay="0"/>
                                          </p:stCondLst>
                                        </p:cTn>
                                        <p:tgtEl>
                                          <p:spTgt spid="123"/>
                                        </p:tgtEl>
                                        <p:attrNameLst>
                                          <p:attrName>style.visibility</p:attrName>
                                        </p:attrNameLst>
                                      </p:cBhvr>
                                      <p:to>
                                        <p:strVal val="visible"/>
                                      </p:to>
                                    </p:set>
                                    <p:animEffect transition="in" filter="checkerboard(across)">
                                      <p:cBhvr>
                                        <p:cTn id="59" dur="500"/>
                                        <p:tgtEl>
                                          <p:spTgt spid="12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24"/>
                                        </p:tgtEl>
                                        <p:attrNameLst>
                                          <p:attrName>style.visibility</p:attrName>
                                        </p:attrNameLst>
                                      </p:cBhvr>
                                      <p:to>
                                        <p:strVal val="visible"/>
                                      </p:to>
                                    </p:set>
                                    <p:animEffect transition="in" filter="checkerboard(across)">
                                      <p:cBhvr>
                                        <p:cTn id="62" dur="500"/>
                                        <p:tgtEl>
                                          <p:spTgt spid="124"/>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checkerboard(across)">
                                      <p:cBhvr>
                                        <p:cTn id="67" dur="500"/>
                                        <p:tgtEl>
                                          <p:spTgt spid="72"/>
                                        </p:tgtEl>
                                      </p:cBhvr>
                                    </p:animEffect>
                                  </p:childTnLst>
                                </p:cTn>
                              </p:par>
                              <p:par>
                                <p:cTn id="68" presetID="5" presetClass="entr" presetSubtype="10"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checkerboard(across)">
                                      <p:cBhvr>
                                        <p:cTn id="70" dur="500"/>
                                        <p:tgtEl>
                                          <p:spTgt spid="81"/>
                                        </p:tgtEl>
                                      </p:cBhvr>
                                    </p:animEffect>
                                  </p:childTnLst>
                                </p:cTn>
                              </p:par>
                              <p:par>
                                <p:cTn id="71" presetID="5" presetClass="entr" presetSubtype="10" fill="hold" grpId="0" nodeType="withEffect">
                                  <p:stCondLst>
                                    <p:cond delay="0"/>
                                  </p:stCondLst>
                                  <p:childTnLst>
                                    <p:set>
                                      <p:cBhvr>
                                        <p:cTn id="72" dur="1" fill="hold">
                                          <p:stCondLst>
                                            <p:cond delay="0"/>
                                          </p:stCondLst>
                                        </p:cTn>
                                        <p:tgtEl>
                                          <p:spTgt spid="117"/>
                                        </p:tgtEl>
                                        <p:attrNameLst>
                                          <p:attrName>style.visibility</p:attrName>
                                        </p:attrNameLst>
                                      </p:cBhvr>
                                      <p:to>
                                        <p:strVal val="visible"/>
                                      </p:to>
                                    </p:set>
                                    <p:animEffect transition="in" filter="checkerboard(across)">
                                      <p:cBhvr>
                                        <p:cTn id="73" dur="500"/>
                                        <p:tgtEl>
                                          <p:spTgt spid="117"/>
                                        </p:tgtEl>
                                      </p:cBhvr>
                                    </p:animEffect>
                                  </p:childTnLst>
                                </p:cTn>
                              </p:par>
                              <p:par>
                                <p:cTn id="74" presetID="5" presetClass="entr" presetSubtype="10" fill="hold" grpId="0" nodeType="withEffect">
                                  <p:stCondLst>
                                    <p:cond delay="0"/>
                                  </p:stCondLst>
                                  <p:childTnLst>
                                    <p:set>
                                      <p:cBhvr>
                                        <p:cTn id="75" dur="1" fill="hold">
                                          <p:stCondLst>
                                            <p:cond delay="0"/>
                                          </p:stCondLst>
                                        </p:cTn>
                                        <p:tgtEl>
                                          <p:spTgt spid="119"/>
                                        </p:tgtEl>
                                        <p:attrNameLst>
                                          <p:attrName>style.visibility</p:attrName>
                                        </p:attrNameLst>
                                      </p:cBhvr>
                                      <p:to>
                                        <p:strVal val="visible"/>
                                      </p:to>
                                    </p:set>
                                    <p:animEffect transition="in" filter="checkerboard(across)">
                                      <p:cBhvr>
                                        <p:cTn id="76" dur="500"/>
                                        <p:tgtEl>
                                          <p:spTgt spid="119"/>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77"/>
                                        </p:tgtEl>
                                        <p:attrNameLst>
                                          <p:attrName>style.visibility</p:attrName>
                                        </p:attrNameLst>
                                      </p:cBhvr>
                                      <p:to>
                                        <p:strVal val="visible"/>
                                      </p:to>
                                    </p:set>
                                    <p:animEffect transition="in" filter="checkerboard(across)">
                                      <p:cBhvr>
                                        <p:cTn id="81" dur="500"/>
                                        <p:tgtEl>
                                          <p:spTgt spid="77"/>
                                        </p:tgtEl>
                                      </p:cBhvr>
                                    </p:animEffect>
                                  </p:childTnLst>
                                </p:cTn>
                              </p:par>
                              <p:par>
                                <p:cTn id="82" presetID="5" presetClass="entr" presetSubtype="10" fill="hold" nodeType="with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checkerboard(across)">
                                      <p:cBhvr>
                                        <p:cTn id="84" dur="500"/>
                                        <p:tgtEl>
                                          <p:spTgt spid="80"/>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18"/>
                                        </p:tgtEl>
                                        <p:attrNameLst>
                                          <p:attrName>style.visibility</p:attrName>
                                        </p:attrNameLst>
                                      </p:cBhvr>
                                      <p:to>
                                        <p:strVal val="visible"/>
                                      </p:to>
                                    </p:set>
                                    <p:animEffect transition="in" filter="checkerboard(across)">
                                      <p:cBhvr>
                                        <p:cTn id="87" dur="500"/>
                                        <p:tgtEl>
                                          <p:spTgt spid="118"/>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120"/>
                                        </p:tgtEl>
                                        <p:attrNameLst>
                                          <p:attrName>style.visibility</p:attrName>
                                        </p:attrNameLst>
                                      </p:cBhvr>
                                      <p:to>
                                        <p:strVal val="visible"/>
                                      </p:to>
                                    </p:set>
                                    <p:animEffect transition="in" filter="checkerboard(across)">
                                      <p:cBhvr>
                                        <p:cTn id="90" dur="5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13" grpId="0"/>
      <p:bldP spid="103" grpId="0"/>
      <p:bldP spid="109" grpId="0"/>
      <p:bldP spid="110" grpId="0"/>
      <p:bldP spid="114" grpId="0"/>
      <p:bldP spid="115" grpId="0"/>
      <p:bldP spid="117" grpId="0"/>
      <p:bldP spid="118" grpId="0"/>
      <p:bldP spid="119" grpId="0"/>
      <p:bldP spid="120" grpId="0"/>
      <p:bldP spid="121" grpId="0"/>
      <p:bldP spid="123" grpId="0"/>
      <p:bldP spid="124" grpId="0"/>
    </p:bldLst>
  </p:timing>
</p:sld>
</file>

<file path=ppt/theme/theme1.xml><?xml version="1.0" encoding="utf-8"?>
<a:theme xmlns:a="http://schemas.openxmlformats.org/drawingml/2006/main" name="自定义设计">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kumimoji="1" dirty="0" smtClean="0">
            <a:latin typeface="微软雅黑"/>
            <a:ea typeface="微软雅黑"/>
            <a:cs typeface="微软雅黑"/>
          </a:defRPr>
        </a:defPPr>
      </a:lstStyle>
    </a:txDef>
  </a:objectDefaults>
  <a:extraClrSchemeLst/>
</a:theme>
</file>

<file path=ppt/theme/theme2.xml><?xml version="1.0" encoding="utf-8"?>
<a:theme xmlns:a="http://schemas.openxmlformats.org/drawingml/2006/main" name="Office 主题">
  <a:themeElements>
    <a:clrScheme name="办公室">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6602</TotalTime>
  <Words>3144</Words>
  <Application>Microsoft Macintosh PowerPoint</Application>
  <PresentationFormat>全屏显示(4:3)</PresentationFormat>
  <Paragraphs>899</Paragraphs>
  <Slides>34</Slides>
  <Notes>30</Notes>
  <HiddenSlides>0</HiddenSlides>
  <MMClips>0</MMClips>
  <ScaleCrop>false</ScaleCrop>
  <HeadingPairs>
    <vt:vector size="4" baseType="variant">
      <vt:variant>
        <vt:lpstr>主题</vt:lpstr>
      </vt:variant>
      <vt:variant>
        <vt:i4>1</vt:i4>
      </vt:variant>
      <vt:variant>
        <vt:lpstr>幻灯片标题</vt:lpstr>
      </vt:variant>
      <vt:variant>
        <vt:i4>34</vt:i4>
      </vt:variant>
    </vt:vector>
  </HeadingPairs>
  <TitlesOfParts>
    <vt:vector size="35" baseType="lpstr">
      <vt:lpstr>自定义设计</vt:lpstr>
      <vt:lpstr>PowerPoint 演示文稿</vt:lpstr>
      <vt:lpstr>Sina JPool</vt:lpstr>
      <vt:lpstr>目录  CONTENT</vt:lpstr>
      <vt:lpstr>PowerPoint 演示文稿</vt:lpstr>
      <vt:lpstr>PowerPoint 演示文稿</vt:lpstr>
      <vt:lpstr>目录  CONTENT</vt:lpstr>
      <vt:lpstr>PowerPoint 演示文稿</vt:lpstr>
      <vt:lpstr>PowerPoint 演示文稿</vt:lpstr>
      <vt:lpstr>PowerPoint 演示文稿</vt:lpstr>
      <vt:lpstr>PowerPoint 演示文稿</vt:lpstr>
      <vt:lpstr>目录  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目录  CONTENT</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dido du</dc:creator>
  <cp:lastModifiedBy>关胜 王</cp:lastModifiedBy>
  <cp:revision>256</cp:revision>
  <dcterms:created xsi:type="dcterms:W3CDTF">2014-03-12T03:26:46Z</dcterms:created>
  <dcterms:modified xsi:type="dcterms:W3CDTF">2015-04-24T04:33:03Z</dcterms:modified>
</cp:coreProperties>
</file>