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4"/>
  </p:notesMasterIdLst>
  <p:handoutMasterIdLst>
    <p:handoutMasterId r:id="rId35"/>
  </p:handoutMasterIdLst>
  <p:sldIdLst>
    <p:sldId id="507" r:id="rId2"/>
    <p:sldId id="623" r:id="rId3"/>
    <p:sldId id="578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40" r:id="rId17"/>
    <p:sldId id="657" r:id="rId18"/>
    <p:sldId id="662" r:id="rId19"/>
    <p:sldId id="661" r:id="rId20"/>
    <p:sldId id="579" r:id="rId21"/>
    <p:sldId id="650" r:id="rId22"/>
    <p:sldId id="651" r:id="rId23"/>
    <p:sldId id="652" r:id="rId24"/>
    <p:sldId id="658" r:id="rId25"/>
    <p:sldId id="653" r:id="rId26"/>
    <p:sldId id="654" r:id="rId27"/>
    <p:sldId id="655" r:id="rId28"/>
    <p:sldId id="659" r:id="rId29"/>
    <p:sldId id="656" r:id="rId30"/>
    <p:sldId id="660" r:id="rId31"/>
    <p:sldId id="649" r:id="rId32"/>
    <p:sldId id="343" r:id="rId3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940"/>
    <a:srgbClr val="AB8671"/>
    <a:srgbClr val="355469"/>
    <a:srgbClr val="5382A1"/>
    <a:srgbClr val="00B050"/>
    <a:srgbClr val="FFB500"/>
    <a:srgbClr val="7A7A7A"/>
    <a:srgbClr val="B3B3B3"/>
    <a:srgbClr val="F3F3F3"/>
    <a:srgbClr val="FF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6074" autoAdjust="0"/>
  </p:normalViewPr>
  <p:slideViewPr>
    <p:cSldViewPr snapToGrid="0">
      <p:cViewPr varScale="1">
        <p:scale>
          <a:sx n="127" d="100"/>
          <a:sy n="127" d="100"/>
        </p:scale>
        <p:origin x="-296" y="-10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672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7/11/13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7/11/13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64AF7C-9092-B943-9827-55864294B248}" type="slidenum">
              <a:rPr lang="en-US" sz="1200" b="0">
                <a:latin typeface="Times" charset="0"/>
              </a:rPr>
              <a:pPr/>
              <a:t>20</a:t>
            </a:fld>
            <a:endParaRPr lang="en-US" sz="1200" b="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0" y="514350"/>
            <a:ext cx="8128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CCB1B-A173-CA4C-8538-C2EF2964410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5755342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5764669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242092" y="1156648"/>
            <a:ext cx="290190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4741821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5" y="1163620"/>
            <a:ext cx="4703795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1" y="4914904"/>
            <a:ext cx="2133600" cy="1262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446-3C18-F44F-AE94-28F908EA9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40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76645" y="4767263"/>
            <a:ext cx="743154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849610"/>
            <a:ext cx="8229600" cy="4149679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Code Slide, N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664325" y="4622800"/>
            <a:ext cx="2159000" cy="55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87810"/>
            <a:ext cx="8229600" cy="4811480"/>
          </a:xfrm>
        </p:spPr>
        <p:txBody>
          <a:bodyPr/>
          <a:lstStyle>
            <a:lvl1pPr marL="60325" indent="0">
              <a:buNone/>
              <a:defRPr>
                <a:solidFill>
                  <a:schemeClr val="bg1"/>
                </a:solidFill>
                <a:latin typeface="Consolas"/>
                <a:cs typeface="Consola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B8671"/>
              </a:gs>
              <a:gs pos="90000">
                <a:srgbClr val="86594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15" y="4638876"/>
            <a:ext cx="2121267" cy="5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wmf"/><Relationship Id="rId23" Type="http://schemas.openxmlformats.org/officeDocument/2006/relationships/image" Target="../media/image2.png"/><Relationship Id="rId24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56" r:id="rId3"/>
    <p:sldLayoutId id="2147483757" r:id="rId4"/>
    <p:sldLayoutId id="2147483740" r:id="rId5"/>
    <p:sldLayoutId id="2147483741" r:id="rId6"/>
    <p:sldLayoutId id="2147483747" r:id="rId7"/>
    <p:sldLayoutId id="2147483733" r:id="rId8"/>
    <p:sldLayoutId id="2147483744" r:id="rId9"/>
    <p:sldLayoutId id="2147483694" r:id="rId10"/>
    <p:sldLayoutId id="2147483695" r:id="rId11"/>
    <p:sldLayoutId id="2147483701" r:id="rId12"/>
    <p:sldLayoutId id="2147483719" r:id="rId13"/>
    <p:sldLayoutId id="2147483700" r:id="rId14"/>
    <p:sldLayoutId id="2147483746" r:id="rId15"/>
    <p:sldLayoutId id="2147483745" r:id="rId16"/>
    <p:sldLayoutId id="2147483685" r:id="rId17"/>
    <p:sldLayoutId id="2147483686" r:id="rId18"/>
    <p:sldLayoutId id="2147483755" r:id="rId19"/>
    <p:sldLayoutId id="214748375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vFestWest.com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liconvalley-codecamp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the Client – JavaFX and HTML5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Stephen Chin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@steveonjava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Kevin Nilson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@javaclimber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517D9C"/>
                </a:solidFill>
              </a:rPr>
              <a:t>http://acid3.acidtests.org</a:t>
            </a:r>
            <a:endParaRPr lang="en-US" dirty="0">
              <a:solidFill>
                <a:srgbClr val="517D9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04" y="2272670"/>
            <a:ext cx="6477508" cy="2301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36" y="269928"/>
            <a:ext cx="2982976" cy="17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jQuery On The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698081"/>
            <a:ext cx="8229600" cy="3466858"/>
          </a:xfrm>
        </p:spPr>
        <p:txBody>
          <a:bodyPr/>
          <a:lstStyle/>
          <a:p>
            <a:r>
              <a:rPr lang="en-US" dirty="0" smtClean="0"/>
              <a:t>66.41% </a:t>
            </a:r>
            <a:r>
              <a:rPr lang="en-US" dirty="0"/>
              <a:t>of Top 10,000 sites use </a:t>
            </a:r>
            <a:r>
              <a:rPr lang="en-US" dirty="0" err="1"/>
              <a:t>jQuery</a:t>
            </a:r>
            <a:r>
              <a:rPr lang="en-US" dirty="0"/>
              <a:t> (</a:t>
            </a:r>
            <a:r>
              <a:rPr lang="en-US" dirty="0" err="1"/>
              <a:t>builtwith.com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07-12 at 12.0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9" y="1202251"/>
            <a:ext cx="6514464" cy="29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jQuery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1-10-01 at 9.4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" y="2050864"/>
            <a:ext cx="5293106" cy="2346071"/>
          </a:xfrm>
          <a:prstGeom prst="rect">
            <a:avLst/>
          </a:prstGeom>
        </p:spPr>
      </p:pic>
      <p:pic>
        <p:nvPicPr>
          <p:cNvPr id="6" name="Picture 5" descr="Screen Shot 2011-10-01 at 9.4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10" y="2540927"/>
            <a:ext cx="2818581" cy="92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23" y="1068917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517D9C"/>
                </a:solidFill>
              </a:rPr>
              <a:t>http://jsfiddle.net/</a:t>
            </a:r>
            <a:r>
              <a:rPr lang="en-US" sz="2800" dirty="0" smtClean="0">
                <a:solidFill>
                  <a:srgbClr val="517D9C"/>
                </a:solidFill>
              </a:rPr>
              <a:t>3urR9</a:t>
            </a:r>
            <a:endParaRPr lang="en-US" sz="2800" dirty="0">
              <a:solidFill>
                <a:srgbClr val="517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Older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Chrome Frame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IE6, IE7, IE8 running Chrome</a:t>
            </a:r>
          </a:p>
          <a:p>
            <a:pPr>
              <a:spcBef>
                <a:spcPts val="3600"/>
              </a:spcBef>
              <a:buFont typeface="Arial"/>
              <a:buChar char="•"/>
            </a:pPr>
            <a:r>
              <a:rPr lang="en-US" dirty="0" smtClean="0"/>
              <a:t>Modernizer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Feature detection rather than User Agent Sniffing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2-04-26 at 11.0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79" y="796480"/>
            <a:ext cx="3416621" cy="37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UI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5881" y="4001297"/>
            <a:ext cx="3098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17D9C"/>
                </a:solidFill>
              </a:rPr>
              <a:t>http:/</a:t>
            </a:r>
            <a:r>
              <a:rPr lang="en-US" sz="2800" dirty="0" smtClean="0">
                <a:solidFill>
                  <a:srgbClr val="517D9C"/>
                </a:solidFill>
              </a:rPr>
              <a:t>/</a:t>
            </a:r>
            <a:r>
              <a:rPr lang="en-US" sz="2800" dirty="0" err="1" smtClean="0">
                <a:solidFill>
                  <a:srgbClr val="517D9C"/>
                </a:solidFill>
              </a:rPr>
              <a:t>www.just.me</a:t>
            </a:r>
            <a:endParaRPr lang="en-US" sz="2800" dirty="0">
              <a:solidFill>
                <a:srgbClr val="517D9C"/>
              </a:solidFill>
            </a:endParaRPr>
          </a:p>
        </p:txBody>
      </p:sp>
      <p:pic>
        <p:nvPicPr>
          <p:cNvPr id="3" name="Picture 2" descr="Screen Shot 2013-07-12 at 12.0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6" y="746559"/>
            <a:ext cx="6282194" cy="33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dirty="0" smtClean="0"/>
              <a:t>iPhone UIWebView</a:t>
            </a:r>
          </a:p>
          <a:p>
            <a:pPr lvl="1"/>
            <a:r>
              <a:rPr lang="en-US" dirty="0" smtClean="0"/>
              <a:t>Formatting Text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Indalo is an iPhone App Kevin Helped Write</a:t>
            </a:r>
            <a:endParaRPr lang="en-US" sz="1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417" y="707093"/>
            <a:ext cx="2709616" cy="38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Browser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3-07-12 at 12.1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2" y="625184"/>
            <a:ext cx="7960217" cy="41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Browser </a:t>
            </a:r>
            <a:r>
              <a:rPr lang="en-US" dirty="0" smtClean="0"/>
              <a:t>Usage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12 at 12.1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" y="665129"/>
            <a:ext cx="7995015" cy="39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e6countdown.com</a:t>
            </a:r>
            <a:endParaRPr lang="en-US" dirty="0"/>
          </a:p>
        </p:txBody>
      </p:sp>
      <p:pic>
        <p:nvPicPr>
          <p:cNvPr id="3" name="Picture 2" descr="Screen Shot 2013-07-12 at 12.1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" y="926564"/>
            <a:ext cx="8057461" cy="37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4346" y="1201839"/>
            <a:ext cx="6400801" cy="29298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/>
                <a:cs typeface="ヒラギノ角ゴ Pro W3"/>
              </a:rPr>
              <a:t>The following is intended to outline our general product direction. </a:t>
            </a: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intended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for </a:t>
            </a:r>
            <a:r>
              <a:rPr lang="en-US" dirty="0">
                <a:ea typeface="ヒラギノ角ゴ Pro W3"/>
                <a:cs typeface="ヒラギノ角ゴ Pro W3"/>
              </a:rPr>
              <a:t>information purposes only, and may not be incorporated into any contract. </a:t>
            </a:r>
            <a:r>
              <a:rPr lang="en-US" dirty="0" smtClean="0">
                <a:ea typeface="ヒラギノ角ゴ Pro W3"/>
                <a:cs typeface="ヒラギノ角ゴ Pro W3"/>
              </a:rPr>
              <a:t/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It </a:t>
            </a:r>
            <a:r>
              <a:rPr lang="en-US" dirty="0">
                <a:ea typeface="ヒラギノ角ゴ Pro W3"/>
                <a:cs typeface="ヒラギノ角ゴ Pro W3"/>
              </a:rPr>
              <a:t>is not a commitment to deliver any material, code, </a:t>
            </a:r>
            <a:r>
              <a:rPr lang="en-US" dirty="0" smtClean="0">
                <a:ea typeface="ヒラギノ角ゴ Pro W3"/>
                <a:cs typeface="ヒラギノ角ゴ Pro W3"/>
              </a:rPr>
              <a:t>or </a:t>
            </a:r>
            <a:r>
              <a:rPr lang="en-US" dirty="0">
                <a:ea typeface="ヒラギノ角ゴ Pro W3"/>
                <a:cs typeface="ヒラギノ角ゴ Pro W3"/>
              </a:rPr>
              <a:t>functionality, and should not be relied upon in making purchasing decisions. The development, release, and timing of any features or functionality described for Oracle</a:t>
            </a:r>
            <a:r>
              <a:rPr lang="ja-JP" altLang="en-US" dirty="0">
                <a:ea typeface="ヒラギノ角ゴ Pro W3"/>
                <a:cs typeface="ヒラギノ角ゴ Pro W3"/>
              </a:rPr>
              <a:t>’</a:t>
            </a:r>
            <a:r>
              <a:rPr lang="en-US" altLang="ja-JP" dirty="0">
                <a:ea typeface="ヒラギノ角ゴ Pro W3"/>
                <a:cs typeface="ヒラギノ角ゴ Pro W3"/>
              </a:rPr>
              <a:t>s products remains at the sole discretion of Oracle.</a:t>
            </a:r>
            <a:endParaRPr lang="en-US" dirty="0">
              <a:ea typeface="ヒラギノ角ゴ Pro W3"/>
              <a:cs typeface="ヒラギノ角ゴ Pro W3"/>
            </a:endParaRPr>
          </a:p>
          <a:p>
            <a:pPr marL="0" indent="0">
              <a:buNone/>
            </a:pPr>
            <a:endParaRPr lang="en-US" dirty="0"/>
          </a:p>
          <a:p>
            <a:pPr marL="603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Cross-platform Animation, Video, Charting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Integrate Java, JavaScript, and HTML5 in the same application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 graphics stack takes advantage of hardware acceleration for 2D and 3D 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your favorite IDE: NetBeans, Eclipse, IntelliJ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Immersive Application Experience</a:t>
            </a:r>
            <a:endParaRPr lang="en-US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JavaFX 2.0 Platform</a:t>
            </a:r>
            <a:endParaRPr lang="en-US" dirty="0"/>
          </a:p>
        </p:txBody>
      </p:sp>
      <p:pic>
        <p:nvPicPr>
          <p:cNvPr id="6" name="Picture 5" descr="Screen shot 2011-05-11 at 1.42.1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93" y="763494"/>
            <a:ext cx="2054382" cy="1599238"/>
          </a:xfrm>
          <a:prstGeom prst="rect">
            <a:avLst/>
          </a:prstGeom>
        </p:spPr>
      </p:pic>
      <p:pic>
        <p:nvPicPr>
          <p:cNvPr id="3" name="Picture 2" descr="Screen shot 2011-05-11 at 1.42.4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97" y="2650441"/>
            <a:ext cx="2525113" cy="1733288"/>
          </a:xfrm>
          <a:prstGeom prst="rect">
            <a:avLst/>
          </a:prstGeom>
        </p:spPr>
      </p:pic>
      <p:pic>
        <p:nvPicPr>
          <p:cNvPr id="2" name="Picture 1" descr="Screen shot 2011-05-11 at 1.42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70" y="1921311"/>
            <a:ext cx="1706667" cy="15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HTML in JavaFX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public class WebViewTest extends Application {</a:t>
            </a:r>
          </a:p>
          <a:p>
            <a:pPr marL="0" indent="0">
              <a:buNone/>
            </a:pPr>
            <a:r>
              <a:rPr lang="en-US" dirty="0"/>
              <a:t>    public static void main(String[] args) {</a:t>
            </a:r>
          </a:p>
          <a:p>
            <a:pPr marL="0" indent="0">
              <a:buNone/>
            </a:pPr>
            <a:r>
              <a:rPr lang="en-US" dirty="0"/>
              <a:t>        launch</a:t>
            </a:r>
            <a:r>
              <a:rPr lang="en-US" dirty="0" smtClean="0"/>
              <a:t>(args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@Override public void start(Stage stage) {</a:t>
            </a:r>
          </a:p>
          <a:p>
            <a:pPr marL="0" indent="0">
              <a:buNone/>
            </a:pPr>
            <a:r>
              <a:rPr lang="en-US" dirty="0"/>
              <a:t>        WebView webView = new WebView();</a:t>
            </a:r>
          </a:p>
          <a:p>
            <a:pPr marL="0" indent="0">
              <a:buNone/>
            </a:pPr>
            <a:r>
              <a:rPr lang="en-US" dirty="0"/>
              <a:t>        webView.getEngine().load("http:/</a:t>
            </a:r>
            <a:r>
              <a:rPr lang="en-US" dirty="0" smtClean="0"/>
              <a:t>/oracle.com/javaone"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Scene scene = new Scene(webView);</a:t>
            </a:r>
          </a:p>
          <a:p>
            <a:pPr marL="0" indent="0">
              <a:buNone/>
            </a:pPr>
            <a:r>
              <a:rPr lang="en-US" dirty="0"/>
              <a:t>        stage.setScene(scene);</a:t>
            </a:r>
          </a:p>
          <a:p>
            <a:pPr marL="0" indent="0">
              <a:buNone/>
            </a:pPr>
            <a:r>
              <a:rPr lang="en-US" dirty="0"/>
              <a:t>        stage.setTitle("Web Test");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stage.show();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HTML in JavaFX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-24692" r="-24692"/>
          <a:stretch>
            <a:fillRect/>
          </a:stretch>
        </p:blipFill>
        <p:spPr>
          <a:xfrm>
            <a:off x="457200" y="1076945"/>
            <a:ext cx="8229600" cy="350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 smtClean="0"/>
              <a:t>JavaScript </a:t>
            </a:r>
            <a:r>
              <a:rPr lang="en-US" dirty="0"/>
              <a:t>from </a:t>
            </a: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String script = "alert('We have got a message, Houston!')</a:t>
            </a:r>
            <a:r>
              <a:rPr lang="en-US" sz="2400" dirty="0" smtClean="0">
                <a:latin typeface="Calibri"/>
                <a:cs typeface="Calibri"/>
              </a:rPr>
              <a:t>;";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eng.executeScript(script)</a:t>
            </a:r>
            <a:r>
              <a:rPr lang="en-US" sz="2400" dirty="0" smtClean="0">
                <a:latin typeface="Calibri"/>
                <a:cs typeface="Calibri"/>
              </a:rPr>
              <a:t>;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back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10846"/>
            <a:ext cx="8229600" cy="3062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public class </a:t>
            </a:r>
            <a:r>
              <a:rPr lang="en-US" dirty="0" err="1">
                <a:latin typeface="Calibri"/>
                <a:cs typeface="Calibri"/>
              </a:rPr>
              <a:t>JavaApplication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public </a:t>
            </a:r>
            <a:r>
              <a:rPr lang="en-US" dirty="0">
                <a:latin typeface="Calibri"/>
                <a:cs typeface="Calibri"/>
              </a:rPr>
              <a:t>void exit() </a:t>
            </a:r>
            <a:r>
              <a:rPr lang="en-US" dirty="0" smtClean="0">
                <a:latin typeface="Calibri"/>
                <a:cs typeface="Calibri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</a:t>
            </a:r>
            <a:r>
              <a:rPr lang="en-US" dirty="0" err="1" smtClean="0">
                <a:latin typeface="Calibri"/>
                <a:cs typeface="Calibri"/>
              </a:rPr>
              <a:t>Platform.exit</a:t>
            </a:r>
            <a:r>
              <a:rPr lang="en-US" dirty="0">
                <a:latin typeface="Calibri"/>
                <a:cs typeface="Calibri"/>
              </a:rPr>
              <a:t>()</a:t>
            </a:r>
            <a:r>
              <a:rPr lang="en-US" dirty="0" smtClean="0"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}}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err="1" smtClean="0">
                <a:latin typeface="Calibri"/>
                <a:cs typeface="Calibri"/>
              </a:rPr>
              <a:t>JSObject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window = (</a:t>
            </a:r>
            <a:r>
              <a:rPr lang="en-US" dirty="0" err="1">
                <a:latin typeface="Calibri"/>
                <a:cs typeface="Calibri"/>
              </a:rPr>
              <a:t>JSObject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 err="1">
                <a:latin typeface="Calibri"/>
                <a:cs typeface="Calibri"/>
              </a:rPr>
              <a:t>webEngine.executeScript</a:t>
            </a:r>
            <a:r>
              <a:rPr lang="en-US" dirty="0">
                <a:latin typeface="Calibri"/>
                <a:cs typeface="Calibri"/>
              </a:rPr>
              <a:t>("window")</a:t>
            </a:r>
            <a:r>
              <a:rPr lang="en-US" dirty="0" smtClean="0"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alibri"/>
                <a:cs typeface="Calibri"/>
              </a:rPr>
              <a:t>window.setMember</a:t>
            </a:r>
            <a:r>
              <a:rPr lang="en-US" dirty="0">
                <a:latin typeface="Calibri"/>
                <a:cs typeface="Calibri"/>
              </a:rPr>
              <a:t>("app", new </a:t>
            </a:r>
            <a:r>
              <a:rPr lang="en-US" dirty="0" err="1">
                <a:latin typeface="Calibri"/>
                <a:cs typeface="Calibri"/>
              </a:rPr>
              <a:t>JavaApplication</a:t>
            </a:r>
            <a:r>
              <a:rPr lang="en-US" dirty="0">
                <a:latin typeface="Calibri"/>
                <a:cs typeface="Calibri"/>
              </a:rPr>
              <a:t>()); 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&lt;</a:t>
            </a:r>
            <a:r>
              <a:rPr lang="en-US" dirty="0">
                <a:latin typeface="Calibri"/>
                <a:cs typeface="Calibri"/>
              </a:rPr>
              <a:t>a </a:t>
            </a:r>
            <a:r>
              <a:rPr lang="en-US" dirty="0" err="1">
                <a:latin typeface="Calibri"/>
                <a:cs typeface="Calibri"/>
              </a:rPr>
              <a:t>href</a:t>
            </a:r>
            <a:r>
              <a:rPr lang="en-US" dirty="0">
                <a:latin typeface="Calibri"/>
                <a:cs typeface="Calibri"/>
              </a:rPr>
              <a:t>="" </a:t>
            </a:r>
            <a:r>
              <a:rPr lang="en-US" dirty="0" err="1">
                <a:latin typeface="Calibri"/>
                <a:cs typeface="Calibri"/>
              </a:rPr>
              <a:t>onclick</a:t>
            </a:r>
            <a:r>
              <a:rPr lang="en-US" dirty="0">
                <a:latin typeface="Calibri"/>
                <a:cs typeface="Calibri"/>
              </a:rPr>
              <a:t>="</a:t>
            </a:r>
            <a:r>
              <a:rPr lang="en-US" dirty="0" err="1">
                <a:latin typeface="Calibri"/>
                <a:cs typeface="Calibri"/>
              </a:rPr>
              <a:t>app.exit</a:t>
            </a:r>
            <a:r>
              <a:rPr lang="en-US" dirty="0">
                <a:latin typeface="Calibri"/>
                <a:cs typeface="Calibri"/>
              </a:rPr>
              <a:t>()"&gt;Click here to exit application&lt;/a&gt;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Calling Java from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to Java Type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50457"/>
              </p:ext>
            </p:extLst>
          </p:nvPr>
        </p:nvGraphicFramePr>
        <p:xfrm>
          <a:off x="288559" y="1236052"/>
          <a:ext cx="848042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213"/>
                <a:gridCol w="4240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JavaScript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undefined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“undefined”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java.lang.Number (Integer or Double)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java.lang.String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boolean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java.lang.Boolean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netscape.javascript.JSObject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Browser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1100"/>
              </a:spcAft>
              <a:buSzPct val="110000"/>
            </a:pPr>
            <a:r>
              <a:rPr lang="en-US" dirty="0" smtClean="0"/>
              <a:t>Alert</a:t>
            </a:r>
            <a:r>
              <a:rPr lang="en-US" dirty="0"/>
              <a:t>/Confirm/</a:t>
            </a:r>
            <a:r>
              <a:rPr lang="en-US" dirty="0" smtClean="0"/>
              <a:t>Prompt</a:t>
            </a:r>
            <a:r>
              <a:rPr lang="en-US" dirty="0"/>
              <a:t> – </a:t>
            </a:r>
            <a:r>
              <a:rPr lang="en-US" dirty="0" smtClean="0"/>
              <a:t>Respond </a:t>
            </a:r>
            <a:r>
              <a:rPr lang="en-US" dirty="0"/>
              <a:t>to JavaScript user interaction functions</a:t>
            </a:r>
          </a:p>
          <a:p>
            <a:pPr>
              <a:spcAft>
                <a:spcPts val="1100"/>
              </a:spcAft>
              <a:buSzPct val="110000"/>
              <a:buFont typeface="Arial"/>
              <a:buChar char="•"/>
            </a:pPr>
            <a:r>
              <a:rPr lang="en-US" dirty="0" smtClean="0"/>
              <a:t>Resize</a:t>
            </a:r>
            <a:r>
              <a:rPr lang="en-US" dirty="0"/>
              <a:t> – </a:t>
            </a:r>
            <a:r>
              <a:rPr lang="en-US" dirty="0" smtClean="0"/>
              <a:t>Web </a:t>
            </a:r>
            <a:r>
              <a:rPr lang="en-US" dirty="0"/>
              <a:t>page moves or resizes the window object</a:t>
            </a:r>
          </a:p>
          <a:p>
            <a:pPr>
              <a:spcAft>
                <a:spcPts val="1100"/>
              </a:spcAft>
              <a:buSzPct val="110000"/>
              <a:buFont typeface="Arial"/>
              <a:buChar char="•"/>
            </a:pPr>
            <a:r>
              <a:rPr lang="en-US" dirty="0" smtClean="0"/>
              <a:t>Status</a:t>
            </a:r>
            <a:r>
              <a:rPr lang="en-US" dirty="0"/>
              <a:t> – </a:t>
            </a:r>
            <a:r>
              <a:rPr lang="en-US" dirty="0" smtClean="0"/>
              <a:t>Web </a:t>
            </a:r>
            <a:r>
              <a:rPr lang="en-US" dirty="0"/>
              <a:t>page changes the status text</a:t>
            </a:r>
          </a:p>
          <a:p>
            <a:pPr>
              <a:spcAft>
                <a:spcPts val="1100"/>
              </a:spcAft>
              <a:buSzPct val="110000"/>
              <a:buFont typeface="Arial"/>
              <a:buChar char="•"/>
            </a:pPr>
            <a:r>
              <a:rPr lang="en-US" dirty="0" smtClean="0"/>
              <a:t>Visibility – Hide </a:t>
            </a:r>
            <a:r>
              <a:rPr lang="en-US" dirty="0"/>
              <a:t>or show the window object</a:t>
            </a:r>
          </a:p>
          <a:p>
            <a:pPr>
              <a:spcAft>
                <a:spcPts val="1100"/>
              </a:spcAft>
              <a:buSzPct val="110000"/>
              <a:buFont typeface="Arial"/>
              <a:buChar char="•"/>
            </a:pPr>
            <a:r>
              <a:rPr lang="en-US" dirty="0" smtClean="0"/>
              <a:t>Popup – Spawn </a:t>
            </a:r>
            <a:r>
              <a:rPr lang="en-US" dirty="0"/>
              <a:t>a second web view/</a:t>
            </a:r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The Java Conference Tour app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l="-28765" r="-28765"/>
          <a:stretch>
            <a:fillRect/>
          </a:stretch>
        </p:blipFill>
        <p:spPr>
          <a:xfrm>
            <a:off x="457200" y="1120522"/>
            <a:ext cx="8229600" cy="335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1202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Packaging Your EE Apps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-39932" r="-39932"/>
          <a:stretch>
            <a:fillRect/>
          </a:stretch>
        </p:blipFill>
        <p:spPr>
          <a:xfrm>
            <a:off x="457200" y="1151647"/>
            <a:ext cx="8229600" cy="339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5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Local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Silicon Valley Code Camp</a:t>
            </a:r>
          </a:p>
          <a:p>
            <a:pPr lvl="1"/>
            <a:r>
              <a:rPr lang="en-US" dirty="0" smtClean="0"/>
              <a:t>October 6 &amp; 7</a:t>
            </a:r>
          </a:p>
          <a:p>
            <a:pPr lvl="1"/>
            <a:r>
              <a:rPr lang="en-US" dirty="0" smtClean="0">
                <a:hlinkClick r:id="rId2"/>
              </a:rPr>
              <a:t>siliconvalley-codecamp.com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DevFest West </a:t>
            </a:r>
          </a:p>
          <a:p>
            <a:pPr lvl="1"/>
            <a:r>
              <a:rPr lang="en-US" dirty="0" smtClean="0"/>
              <a:t>October 20 &amp; 21</a:t>
            </a:r>
          </a:p>
          <a:p>
            <a:pPr lvl="1"/>
            <a:r>
              <a:rPr lang="en-US" dirty="0" smtClean="0">
                <a:hlinkClick r:id="rId3"/>
              </a:rPr>
              <a:t>DevFestWest.com</a:t>
            </a:r>
            <a:endParaRPr lang="en-US" dirty="0" smtClean="0"/>
          </a:p>
          <a:p>
            <a:pPr lvl="1"/>
            <a:r>
              <a:rPr lang="en-US" dirty="0" smtClean="0"/>
              <a:t>Google Developer Group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78" y="1483857"/>
            <a:ext cx="44577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784" y="3537374"/>
            <a:ext cx="3981776" cy="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Presenters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4294967295"/>
          </p:nvPr>
        </p:nvSpPr>
        <p:spPr>
          <a:xfrm>
            <a:off x="514848" y="940662"/>
            <a:ext cx="4040188" cy="479822"/>
          </a:xfrm>
          <a:prstGeom prst="rect">
            <a:avLst/>
          </a:prstGeom>
        </p:spPr>
        <p:txBody>
          <a:bodyPr/>
          <a:lstStyle/>
          <a:p>
            <a:pPr marL="60325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Stephen Chin</a:t>
            </a:r>
          </a:p>
        </p:txBody>
      </p:sp>
      <p:pic>
        <p:nvPicPr>
          <p:cNvPr id="28" name="Content Placeholder 16" descr="IMG_0004_edited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343" y="1696087"/>
            <a:ext cx="2569464" cy="27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2895392" y="2902786"/>
            <a:ext cx="1680308" cy="4278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Motorcyclist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5040" y="2029417"/>
            <a:ext cx="1899138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 Man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4294967295"/>
          </p:nvPr>
        </p:nvSpPr>
        <p:spPr>
          <a:xfrm>
            <a:off x="4628987" y="940662"/>
            <a:ext cx="4040188" cy="479822"/>
          </a:xfrm>
          <a:prstGeom prst="rect">
            <a:avLst/>
          </a:prstGeom>
        </p:spPr>
        <p:txBody>
          <a:bodyPr/>
          <a:lstStyle/>
          <a:p>
            <a:pPr marL="60325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Kevin Nilson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idx="4294967295"/>
          </p:nvPr>
        </p:nvSpPr>
        <p:spPr>
          <a:xfrm>
            <a:off x="514843" y="1308842"/>
            <a:ext cx="4040188" cy="219215"/>
          </a:xfrm>
          <a:prstGeom prst="rect">
            <a:avLst/>
          </a:prstGeom>
        </p:spPr>
        <p:txBody>
          <a:bodyPr/>
          <a:lstStyle/>
          <a:p>
            <a:pPr marL="60325" indent="0" algn="ctr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@steveonjava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4294967295"/>
          </p:nvPr>
        </p:nvSpPr>
        <p:spPr>
          <a:xfrm>
            <a:off x="4628982" y="1308842"/>
            <a:ext cx="4040188" cy="219215"/>
          </a:xfrm>
          <a:prstGeom prst="rect">
            <a:avLst/>
          </a:prstGeom>
        </p:spPr>
        <p:txBody>
          <a:bodyPr/>
          <a:lstStyle/>
          <a:p>
            <a:pPr marL="60325" indent="0" algn="ctr">
              <a:buNone/>
            </a:pPr>
            <a:r>
              <a:rPr lang="en-US" sz="1400" dirty="0" smtClean="0">
                <a:solidFill>
                  <a:schemeClr val="bg2"/>
                </a:solidFill>
              </a:rPr>
              <a:t>@javaclimber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039795" y="2694252"/>
            <a:ext cx="3214962" cy="17250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/>
            <a:r>
              <a:rPr lang="en-US" u="sng" dirty="0" smtClean="0"/>
              <a:t>User Groups</a:t>
            </a:r>
          </a:p>
          <a:p>
            <a:pPr algn="l"/>
            <a:r>
              <a:rPr lang="en-US" dirty="0" smtClean="0"/>
              <a:t>Silicon </a:t>
            </a:r>
            <a:r>
              <a:rPr lang="en-US" dirty="0" smtClean="0"/>
              <a:t>Valley </a:t>
            </a:r>
            <a:r>
              <a:rPr lang="en-US" dirty="0" smtClean="0"/>
              <a:t>JUG</a:t>
            </a:r>
          </a:p>
          <a:p>
            <a:pPr algn="l"/>
            <a:r>
              <a:rPr lang="en-US" dirty="0" smtClean="0"/>
              <a:t>Silicon Valley JS Meetup</a:t>
            </a:r>
            <a:endParaRPr lang="en-US" dirty="0"/>
          </a:p>
          <a:p>
            <a:pPr algn="l"/>
            <a:r>
              <a:rPr lang="en-US" dirty="0" smtClean="0"/>
              <a:t>Silicon Valley Google Developer Group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82843" y="1877501"/>
            <a:ext cx="328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ust.me VP of Engineering</a:t>
            </a:r>
          </a:p>
          <a:p>
            <a:r>
              <a:rPr lang="en-US" dirty="0" smtClean="0"/>
              <a:t>Author </a:t>
            </a:r>
            <a:r>
              <a:rPr lang="en-US" dirty="0"/>
              <a:t>Web 2.0 Fundamentals</a:t>
            </a:r>
          </a:p>
        </p:txBody>
      </p:sp>
    </p:spTree>
    <p:extLst>
      <p:ext uri="{BB962C8B-B14F-4D97-AF65-F5344CB8AC3E}">
        <p14:creationId xmlns:p14="http://schemas.microsoft.com/office/powerpoint/2010/main" val="28457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"/>
            <a:ext cx="679316" cy="612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74" y="1"/>
            <a:ext cx="8339653" cy="406395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 smtClean="0">
                <a:latin typeface="Copperplate Gothic Bold"/>
                <a:cs typeface="Copperplate Gothic Bold"/>
              </a:rPr>
              <a:t>NightHacking</a:t>
            </a:r>
            <a:r>
              <a:rPr lang="en-US" sz="2600" dirty="0" smtClean="0">
                <a:latin typeface="Copperplate Gothic Bold"/>
                <a:cs typeface="Copperplate Gothic Bold"/>
              </a:rPr>
              <a:t> Tour</a:t>
            </a:r>
            <a:endParaRPr lang="en-US" sz="2600" dirty="0">
              <a:latin typeface="Copperplate Gothic Bold"/>
              <a:cs typeface="Copperplate Gothic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72" t="11487" r="4789" b="12700"/>
          <a:stretch/>
        </p:blipFill>
        <p:spPr>
          <a:xfrm>
            <a:off x="50946" y="726352"/>
            <a:ext cx="8869936" cy="342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2125" y="4523632"/>
            <a:ext cx="381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BE4C54"/>
                </a:solidFill>
                <a:latin typeface="Copperplate Gothic Bold"/>
                <a:cs typeface="Copperplate Gothic Bold"/>
              </a:rPr>
              <a:t>nighthacking.com</a:t>
            </a:r>
            <a:endParaRPr lang="en-US" sz="2800" u="sng" dirty="0" smtClean="0">
              <a:solidFill>
                <a:srgbClr val="BE4C54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201" y="4022172"/>
            <a:ext cx="3991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Oct 29 to Nov 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6602" y="406436"/>
            <a:ext cx="305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-- The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Road to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Devoxx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 --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335" y="1378303"/>
            <a:ext cx="4771331" cy="1780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Nighthacking_Tour1.00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223" y="-8548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49352" y="1353550"/>
            <a:ext cx="28078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Stephen Chin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tweet: @steveonjava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706" t="11487" r="25826" b="12700"/>
          <a:stretch/>
        </p:blipFill>
        <p:spPr>
          <a:xfrm>
            <a:off x="6200602" y="1321633"/>
            <a:ext cx="2672961" cy="211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46505" y="4182680"/>
            <a:ext cx="2781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B91F36"/>
                </a:solidFill>
                <a:latin typeface="Copperplate Gothic Bold"/>
                <a:cs typeface="Copperplate Gothic Bold"/>
              </a:rPr>
              <a:t>nighthacking.com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7150" y="3595736"/>
            <a:ext cx="303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Oct 29 to Nov 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9059" y="703654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-- The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Road to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Devoxx --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7375" y="223732"/>
            <a:ext cx="267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NightHacking Tour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9352" y="2570076"/>
            <a:ext cx="27289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Kevin Nilson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tweet: @javaclimber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1991 </a:t>
            </a:r>
            <a:r>
              <a:rPr lang="en-US" dirty="0" smtClean="0">
                <a:solidFill>
                  <a:srgbClr val="FF0000"/>
                </a:solidFill>
              </a:rPr>
              <a:t>HTML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1994 </a:t>
            </a:r>
            <a:r>
              <a:rPr lang="en-US" dirty="0" smtClean="0">
                <a:solidFill>
                  <a:srgbClr val="FF0000"/>
                </a:solidFill>
              </a:rPr>
              <a:t>HTML 2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1996 </a:t>
            </a:r>
            <a:r>
              <a:rPr lang="en-US" dirty="0" smtClean="0">
                <a:solidFill>
                  <a:schemeClr val="accent1"/>
                </a:solidFill>
              </a:rPr>
              <a:t>CSS 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3"/>
                </a:solidFill>
              </a:rPr>
              <a:t>JavaScript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1997 </a:t>
            </a:r>
            <a:r>
              <a:rPr lang="en-US" dirty="0" smtClean="0">
                <a:solidFill>
                  <a:srgbClr val="FF0000"/>
                </a:solidFill>
              </a:rPr>
              <a:t>HTML 4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1998 </a:t>
            </a:r>
            <a:r>
              <a:rPr lang="en-US" dirty="0" smtClean="0">
                <a:solidFill>
                  <a:srgbClr val="4F81BD"/>
                </a:solidFill>
              </a:rPr>
              <a:t>CSS 2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dirty="0" smtClean="0"/>
              <a:t>2000 </a:t>
            </a:r>
            <a:r>
              <a:rPr lang="en-US" dirty="0" smtClean="0">
                <a:solidFill>
                  <a:srgbClr val="FF0000"/>
                </a:solidFill>
              </a:rPr>
              <a:t>XHTML 1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b="1" dirty="0" smtClean="0"/>
              <a:t>2002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4F81BD"/>
                </a:solidFill>
              </a:rPr>
              <a:t>Tableless Web Design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b="1" dirty="0" smtClean="0"/>
              <a:t>2005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BBB59"/>
                </a:solidFill>
              </a:rPr>
              <a:t>AJAX</a:t>
            </a:r>
          </a:p>
          <a:p>
            <a:pPr marL="508000" indent="-508000">
              <a:buSzPct val="100000"/>
              <a:buFont typeface="Arial"/>
              <a:buChar char="•"/>
            </a:pPr>
            <a:r>
              <a:rPr lang="en-US" b="1" dirty="0" smtClean="0"/>
              <a:t>2009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HTML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2400" dirty="0" smtClean="0"/>
              <a:t>Web Hypertext Application Technology Working Group (</a:t>
            </a:r>
            <a:r>
              <a:rPr lang="en-US" sz="2400" b="1" dirty="0" smtClean="0"/>
              <a:t>WHATWG</a:t>
            </a:r>
            <a:r>
              <a:rPr lang="en-US" sz="2400" dirty="0" smtClean="0"/>
              <a:t>)</a:t>
            </a:r>
          </a:p>
          <a:p>
            <a:pPr>
              <a:buSzPct val="100000"/>
              <a:buFont typeface="Arial"/>
              <a:buChar char="•"/>
            </a:pP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r>
              <a:rPr lang="en-US" sz="2400" dirty="0" smtClean="0"/>
              <a:t>HTML5 </a:t>
            </a:r>
            <a:r>
              <a:rPr lang="en-US" sz="2400" b="1" dirty="0" smtClean="0"/>
              <a:t>! =</a:t>
            </a:r>
            <a:r>
              <a:rPr lang="en-US" sz="2400" dirty="0" smtClean="0"/>
              <a:t> HTML + CSS + JavaScript</a:t>
            </a:r>
          </a:p>
          <a:p>
            <a:pPr>
              <a:buSzPct val="100000"/>
              <a:buFont typeface="Arial"/>
              <a:buChar char="•"/>
            </a:pPr>
            <a:r>
              <a:rPr lang="en-US" sz="2400" dirty="0" smtClean="0"/>
              <a:t>HTML5 = Next Generation Features for Modern Web Development</a:t>
            </a:r>
          </a:p>
          <a:p>
            <a:pPr>
              <a:buSzPct val="100000"/>
              <a:buFont typeface="Arial"/>
              <a:buChar char="•"/>
            </a:pPr>
            <a:endParaRPr lang="en-US" sz="2400" dirty="0" smtClean="0"/>
          </a:p>
          <a:p>
            <a:pPr>
              <a:buSzPct val="100000"/>
              <a:buFont typeface="Arial"/>
              <a:buChar char="•"/>
            </a:pPr>
            <a:r>
              <a:rPr lang="en-US" sz="2400" dirty="0" smtClean="0"/>
              <a:t>Offline Storage, Web SQL Database, IndexedDB, Application Cache, Web Workers, WebSocket, Notifications, Native Drag &amp; Drop, File System, GeoLocation, Speech Input,  Form Types, Audio, Video, Canvas, SVG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Rounded Corners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20730"/>
            <a:ext cx="8229600" cy="3062606"/>
          </a:xfrm>
        </p:spPr>
        <p:txBody>
          <a:bodyPr/>
          <a:lstStyle/>
          <a:p>
            <a:pP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http://slides.html5rocks.com/#rounded-corners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3" y="2260289"/>
            <a:ext cx="2596386" cy="2475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05" y="2257928"/>
            <a:ext cx="2596387" cy="2491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633" y="1854634"/>
            <a:ext cx="28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5506" y="1854634"/>
            <a:ext cx="28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HTML5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Canvas 3D (WebGL)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199211"/>
            <a:ext cx="8229600" cy="3062606"/>
          </a:xfrm>
        </p:spPr>
        <p:txBody>
          <a:bodyPr/>
          <a:lstStyle/>
          <a:p>
            <a:pPr>
              <a:buSzPct val="100000"/>
              <a:buFont typeface="Arial"/>
              <a:buChar char="•"/>
            </a:pPr>
            <a:r>
              <a:rPr lang="en-US" dirty="0">
                <a:solidFill>
                  <a:schemeClr val="accent1"/>
                </a:solidFill>
              </a:rPr>
              <a:t>http://oos.moxiecode.com/js_webgl/fish/index.html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0-01 at 8.5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16" y="1656194"/>
            <a:ext cx="6333258" cy="28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-webkit-text-fill-color: black;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-webkit-column-count: 2;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Before the Spec is final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Before the Browser implementation is Verified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Browsers behave fairly differently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HTML5 Non-Ambiguous Spec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JavaScript Frameworks (jQuery, Dojo, Ember, YUI) give consistent API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_8-15-12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JavaOne_Template_16x9_8-15-12</Template>
  <TotalTime>6965</TotalTime>
  <Words>703</Words>
  <Application>Microsoft Macintosh PowerPoint</Application>
  <PresentationFormat>On-screen Show (16:9)</PresentationFormat>
  <Paragraphs>163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JavaOne_Template_16x9_8-15-12</vt:lpstr>
      <vt:lpstr>Moving to the Client – JavaFX and HTML5</vt:lpstr>
      <vt:lpstr>PowerPoint Presentation</vt:lpstr>
      <vt:lpstr>Meet the Presenters</vt:lpstr>
      <vt:lpstr>History of the Web</vt:lpstr>
      <vt:lpstr>What is HTML5</vt:lpstr>
      <vt:lpstr>HTML5 Rounded Corners</vt:lpstr>
      <vt:lpstr>HTML5 Canvas 3D (WebGL)</vt:lpstr>
      <vt:lpstr>Prefixes</vt:lpstr>
      <vt:lpstr>Cross Browser</vt:lpstr>
      <vt:lpstr>Acid Test</vt:lpstr>
      <vt:lpstr>jQuery On The Rise</vt:lpstr>
      <vt:lpstr>jQuery</vt:lpstr>
      <vt:lpstr>Reaching Older Browsers</vt:lpstr>
      <vt:lpstr>Bootstrap</vt:lpstr>
      <vt:lpstr>Responsive UI</vt:lpstr>
      <vt:lpstr>PowerPoint Presentation</vt:lpstr>
      <vt:lpstr>Global Browser Usage </vt:lpstr>
      <vt:lpstr>China Browser Usage </vt:lpstr>
      <vt:lpstr>ie6countdown.com</vt:lpstr>
      <vt:lpstr>JavaFX 2.0 Platform</vt:lpstr>
      <vt:lpstr>Displaying HTML in JavaFX</vt:lpstr>
      <vt:lpstr>Displaying HTML in JavaFX</vt:lpstr>
      <vt:lpstr>Calling JavaScript from Java</vt:lpstr>
      <vt:lpstr>And back again…</vt:lpstr>
      <vt:lpstr>JavaScript to Java Type Conversion</vt:lpstr>
      <vt:lpstr>Responding to Browser Events</vt:lpstr>
      <vt:lpstr>Use Case 1: The Java Conference Tour app</vt:lpstr>
      <vt:lpstr>Use Case 2: Packaging Your EE Apps</vt:lpstr>
      <vt:lpstr>Upcoming Local Events</vt:lpstr>
      <vt:lpstr>NightHacking Tour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Steve</dc:creator>
  <cp:lastModifiedBy>Kevin Nilson</cp:lastModifiedBy>
  <cp:revision>44</cp:revision>
  <cp:lastPrinted>2012-08-08T17:55:43Z</cp:lastPrinted>
  <dcterms:created xsi:type="dcterms:W3CDTF">2012-09-05T14:12:34Z</dcterms:created>
  <dcterms:modified xsi:type="dcterms:W3CDTF">2013-07-12T07:22:13Z</dcterms:modified>
</cp:coreProperties>
</file>