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4"/>
  </p:notesMasterIdLst>
  <p:handoutMasterIdLst>
    <p:handoutMasterId r:id="rId35"/>
  </p:handoutMasterIdLst>
  <p:sldIdLst>
    <p:sldId id="507" r:id="rId2"/>
    <p:sldId id="623" r:id="rId3"/>
    <p:sldId id="578" r:id="rId4"/>
    <p:sldId id="627" r:id="rId5"/>
    <p:sldId id="628" r:id="rId6"/>
    <p:sldId id="629" r:id="rId7"/>
    <p:sldId id="630" r:id="rId8"/>
    <p:sldId id="631" r:id="rId9"/>
    <p:sldId id="632" r:id="rId10"/>
    <p:sldId id="633" r:id="rId11"/>
    <p:sldId id="634" r:id="rId12"/>
    <p:sldId id="635" r:id="rId13"/>
    <p:sldId id="636" r:id="rId14"/>
    <p:sldId id="637" r:id="rId15"/>
    <p:sldId id="638" r:id="rId16"/>
    <p:sldId id="640" r:id="rId17"/>
    <p:sldId id="657" r:id="rId18"/>
    <p:sldId id="662" r:id="rId19"/>
    <p:sldId id="661" r:id="rId20"/>
    <p:sldId id="579" r:id="rId21"/>
    <p:sldId id="650" r:id="rId22"/>
    <p:sldId id="651" r:id="rId23"/>
    <p:sldId id="652" r:id="rId24"/>
    <p:sldId id="658" r:id="rId25"/>
    <p:sldId id="653" r:id="rId26"/>
    <p:sldId id="654" r:id="rId27"/>
    <p:sldId id="655" r:id="rId28"/>
    <p:sldId id="659" r:id="rId29"/>
    <p:sldId id="656" r:id="rId30"/>
    <p:sldId id="660" r:id="rId31"/>
    <p:sldId id="649" r:id="rId32"/>
    <p:sldId id="343" r:id="rId3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65940"/>
    <a:srgbClr val="AB8671"/>
    <a:srgbClr val="355469"/>
    <a:srgbClr val="5382A1"/>
    <a:srgbClr val="00B050"/>
    <a:srgbClr val="FFB500"/>
    <a:srgbClr val="7A7A7A"/>
    <a:srgbClr val="B3B3B3"/>
    <a:srgbClr val="F3F3F3"/>
    <a:srgbClr val="FF141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6104" autoAdjust="0"/>
  </p:normalViewPr>
  <p:slideViewPr>
    <p:cSldViewPr snapToGrid="0">
      <p:cViewPr varScale="1">
        <p:scale>
          <a:sx n="59" d="100"/>
          <a:sy n="59" d="100"/>
        </p:scale>
        <p:origin x="-84" y="-768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outlineViewPr>
    <p:cViewPr>
      <p:scale>
        <a:sx n="33" d="100"/>
        <a:sy n="33" d="100"/>
      </p:scale>
      <p:origin x="0" y="119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672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7/18/2013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7/18/2013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884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2CCB1B-A173-CA4C-8538-C2EF2964410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64AF7C-9092-B943-9827-55864294B248}" type="slidenum">
              <a:rPr lang="en-US" sz="1200" b="0">
                <a:latin typeface="Times" charset="0"/>
              </a:rPr>
              <a:pPr/>
              <a:t>20</a:t>
            </a:fld>
            <a:endParaRPr lang="en-US" sz="1200" b="0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2CCB1B-A173-CA4C-8538-C2EF2964410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2CCB1B-A173-CA4C-8538-C2EF2964410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Java_blk_rgb.png"/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27" y="2025650"/>
            <a:ext cx="3573245" cy="18315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7971"/>
            <a:ext cx="5755342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5764669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6242092" y="1156648"/>
            <a:ext cx="290190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4741821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04345" y="1163620"/>
            <a:ext cx="4703795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3554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 bwMode="white"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avaOne_clr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35" y="863600"/>
            <a:ext cx="6847687" cy="30358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1" y="4914904"/>
            <a:ext cx="2133600" cy="12620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45446-3C18-F44F-AE94-28F908EA9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2540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6"/>
            <a:ext cx="6569039" cy="4460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5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276645" y="4767263"/>
            <a:ext cx="743154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 cstate="print">
            <a:alphaModFix amt="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06" y="0"/>
            <a:ext cx="1608794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5066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Cod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664325" y="4622800"/>
            <a:ext cx="2159000" cy="555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849610"/>
            <a:ext cx="8229600" cy="4149679"/>
          </a:xfrm>
        </p:spPr>
        <p:txBody>
          <a:bodyPr/>
          <a:lstStyle>
            <a:lvl1pPr marL="60325" indent="0">
              <a:buNone/>
              <a:defRPr>
                <a:solidFill>
                  <a:schemeClr val="bg1"/>
                </a:solidFill>
                <a:latin typeface="Consolas"/>
                <a:cs typeface="Consola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B8671"/>
              </a:gs>
              <a:gs pos="90000">
                <a:srgbClr val="86594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15" y="4638876"/>
            <a:ext cx="2121267" cy="5242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9752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Code Slide, No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664325" y="4622800"/>
            <a:ext cx="2159000" cy="555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87810"/>
            <a:ext cx="8229600" cy="4811480"/>
          </a:xfrm>
        </p:spPr>
        <p:txBody>
          <a:bodyPr/>
          <a:lstStyle>
            <a:lvl1pPr marL="60325" indent="0">
              <a:buNone/>
              <a:defRPr>
                <a:solidFill>
                  <a:schemeClr val="bg1"/>
                </a:solidFill>
                <a:latin typeface="Consolas"/>
                <a:cs typeface="Consola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B8671"/>
              </a:gs>
              <a:gs pos="90000">
                <a:srgbClr val="86594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15" y="4638876"/>
            <a:ext cx="2121267" cy="5242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2272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9" name="Picture 8" descr="JavaOn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0"/>
            <a:ext cx="2331837" cy="1033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13" name="Picture 12" descr="JavaOn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0"/>
            <a:ext cx="2331837" cy="1033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51435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355469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14" name="Picture 13" descr="O_signature_wht_rgb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452" y="4819820"/>
              <a:ext cx="919344" cy="283464"/>
            </a:xfrm>
            <a:prstGeom prst="rect">
              <a:avLst/>
            </a:prstGeom>
          </p:spPr>
        </p:pic>
        <p:pic>
          <p:nvPicPr>
            <p:cNvPr id="15" name="Picture 14" descr="Java_clr_hori.bmp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1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buNone/>
            </a:pPr>
            <a:fld id="{6A5A4AC0-1BEC-FE47-8A68-418BE237F8CE}" type="slidenum">
              <a:rPr lang="en-US" sz="600" b="0" i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‹#›</a:t>
            </a:fld>
            <a:endParaRPr lang="en-US" sz="600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687321" y="4641335"/>
            <a:ext cx="2116475" cy="516126"/>
            <a:chOff x="6687321" y="4628635"/>
            <a:chExt cx="2116475" cy="516126"/>
          </a:xfrm>
        </p:grpSpPr>
        <p:pic>
          <p:nvPicPr>
            <p:cNvPr id="24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50" y="4820656"/>
              <a:ext cx="920846" cy="2826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JavaOne_clr.bmp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321" y="4628635"/>
              <a:ext cx="1164708" cy="516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56" r:id="rId3"/>
    <p:sldLayoutId id="2147483757" r:id="rId4"/>
    <p:sldLayoutId id="2147483740" r:id="rId5"/>
    <p:sldLayoutId id="2147483741" r:id="rId6"/>
    <p:sldLayoutId id="2147483747" r:id="rId7"/>
    <p:sldLayoutId id="2147483733" r:id="rId8"/>
    <p:sldLayoutId id="2147483744" r:id="rId9"/>
    <p:sldLayoutId id="2147483694" r:id="rId10"/>
    <p:sldLayoutId id="2147483695" r:id="rId11"/>
    <p:sldLayoutId id="2147483701" r:id="rId12"/>
    <p:sldLayoutId id="2147483719" r:id="rId13"/>
    <p:sldLayoutId id="2147483700" r:id="rId14"/>
    <p:sldLayoutId id="2147483746" r:id="rId15"/>
    <p:sldLayoutId id="2147483745" r:id="rId16"/>
    <p:sldLayoutId id="2147483685" r:id="rId17"/>
    <p:sldLayoutId id="2147483686" r:id="rId18"/>
    <p:sldLayoutId id="2147483755" r:id="rId19"/>
    <p:sldLayoutId id="2147483758" r:id="rId20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evFestWest.com" TargetMode="External"/><Relationship Id="rId2" Type="http://schemas.openxmlformats.org/officeDocument/2006/relationships/hyperlink" Target="http://siliconvalley-codecamp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 dirty="0" err="1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转战客户端</a:t>
            </a:r>
            <a:r>
              <a:rPr lang="en-US" sz="2800" b="1" i="0" dirty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— </a:t>
            </a:r>
            <a:r>
              <a:rPr lang="en-US" sz="2800" b="1" i="0" dirty="0" err="1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JavaFX</a:t>
            </a:r>
            <a:r>
              <a:rPr lang="en-US" sz="2800" b="1" i="0" dirty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和 HTML5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 dirty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Stephen Chin (</a:t>
            </a:r>
            <a:r>
              <a:rPr lang="en-US" sz="2000" b="0" i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@</a:t>
            </a:r>
            <a:r>
              <a:rPr lang="en-US" sz="2000" b="0" i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steveonjava</a:t>
            </a:r>
            <a:r>
              <a:rPr lang="en-US" sz="2000" b="0" i="0" dirty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)</a:t>
            </a: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 dirty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Kevin </a:t>
            </a:r>
            <a:r>
              <a:rPr lang="en-US" sz="2000" b="0" i="0" dirty="0" err="1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Nilson</a:t>
            </a:r>
            <a:r>
              <a:rPr lang="en-US" sz="2000" b="0" i="0" dirty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(</a:t>
            </a:r>
            <a:r>
              <a:rPr lang="en-US" sz="2000" b="0" i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@</a:t>
            </a:r>
            <a:r>
              <a:rPr lang="en-US" sz="2000" b="0" i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javaclimber</a:t>
            </a:r>
            <a:r>
              <a:rPr lang="en-US" sz="2000" b="0" i="0" dirty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)</a:t>
            </a:r>
          </a:p>
        </p:txBody>
      </p:sp>
      <p:pic>
        <p:nvPicPr>
          <p:cNvPr id="3" name="Picture Placeholder 2" descr="JavaOne PPT Title v3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4" b="74"/>
          <a:stretch>
            <a:fillRect/>
          </a:stretch>
        </p:blipFill>
        <p:spPr/>
      </p:pic>
      <p:pic>
        <p:nvPicPr>
          <p:cNvPr id="9" name="Picture 8" descr="O_signature_wht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25" y="4055396"/>
            <a:ext cx="1050909" cy="3240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Acid 测试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r>
              <a:rPr lang="en-US" sz="2000" b="0" i="0">
                <a:solidFill>
                  <a:srgbClr val="517D9C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http://acid3.acidtests.org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4304" y="2272670"/>
            <a:ext cx="6477508" cy="2301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8836" y="269928"/>
            <a:ext cx="2982976" cy="1771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0723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不断增长的 jQuery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698081"/>
            <a:ext cx="8229600" cy="3466858"/>
          </a:xfrm>
        </p:spPr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前 10,000 家网站中 66.41% 使用了 jQuery (builtwith.com)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5" name="Picture 4" descr="Screen Shot 2013-07-12 at 12.06.08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9" y="1202251"/>
            <a:ext cx="6514464" cy="29862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2387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jQuery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1-10-01 at 9.40.54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5" y="2050864"/>
            <a:ext cx="5293106" cy="2346071"/>
          </a:xfrm>
          <a:prstGeom prst="rect">
            <a:avLst/>
          </a:prstGeom>
        </p:spPr>
      </p:pic>
      <p:pic>
        <p:nvPicPr>
          <p:cNvPr id="6" name="Picture 5" descr="Screen Shot 2011-10-01 at 9.41.21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10" y="2540927"/>
            <a:ext cx="2818581" cy="925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223" y="1068917"/>
            <a:ext cx="4147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3464" indent="-283464" algn="l" defTabSz="914400">
              <a:buClr>
                <a:srgbClr val="517D9C"/>
              </a:buClr>
              <a:buFont typeface="Arial"/>
              <a:buChar char="•"/>
            </a:pPr>
            <a:r>
              <a:rPr lang="en-US" sz="2800" b="0" i="0">
                <a:solidFill>
                  <a:srgbClr val="517D9C"/>
                </a:solidFill>
                <a:latin typeface="Arial"/>
                <a:ea typeface="+mn-ea"/>
                <a:cs typeface="+mn-cs"/>
              </a:rPr>
              <a:t>http://jsfiddle.net/3urR9</a:t>
            </a:r>
          </a:p>
        </p:txBody>
      </p:sp>
    </p:spTree>
    <p:extLst>
      <p:ext uri="{BB962C8B-B14F-4D97-AF65-F5344CB8AC3E}">
        <p14:creationId xmlns="" xmlns:p14="http://schemas.microsoft.com/office/powerpoint/2010/main" val="3639838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延伸到旧版浏览器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•"/>
            </a:pP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Chrome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框架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•"/>
            </a:pPr>
            <a:r>
              <a:rPr lang="en-US" sz="2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运行</a:t>
            </a:r>
            <a:r>
              <a:rPr lang="en-US" sz="2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Chrome 的 </a:t>
            </a:r>
            <a:r>
              <a:rPr lang="en-US" sz="2800" b="0" i="0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IE6, IE7, IE8</a:t>
            </a:r>
            <a:endParaRPr lang="en-US" sz="2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360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•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Modernizr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•"/>
            </a:pPr>
            <a:r>
              <a:rPr lang="en-US" sz="2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特性检测，而不是用户代理嗅探</a:t>
            </a:r>
            <a:endParaRPr lang="en-US" sz="2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6322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引导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2-04-26 at 11.09.2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79" y="796480"/>
            <a:ext cx="3416621" cy="37863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9921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响应式 UI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85881" y="4001297"/>
            <a:ext cx="3098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2800" b="0" i="0">
                <a:solidFill>
                  <a:srgbClr val="517D9C"/>
                </a:solidFill>
                <a:latin typeface="Arial"/>
                <a:ea typeface="+mn-ea"/>
                <a:cs typeface="+mn-cs"/>
              </a:rPr>
              <a:t>http://www.just.me</a:t>
            </a:r>
          </a:p>
        </p:txBody>
      </p:sp>
      <p:pic>
        <p:nvPicPr>
          <p:cNvPr id="3" name="Picture 2" descr="Screen Shot 2013-07-12 at 12.09.56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66" y="746559"/>
            <a:ext cx="6282194" cy="33335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0903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52893" y="1522101"/>
            <a:ext cx="8481054" cy="3062606"/>
          </a:xfrm>
        </p:spPr>
        <p:txBody>
          <a:bodyPr>
            <a:normAutofit/>
          </a:bodyPr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iPhone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UIWebView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格式化文本</a:t>
            </a:r>
            <a:endParaRPr lang="en-US" sz="1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0" i="1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Indalo</a:t>
            </a:r>
            <a:r>
              <a:rPr lang="en-US" sz="1800" b="0" i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800" b="0" i="1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是一款由</a:t>
            </a:r>
            <a:r>
              <a:rPr lang="en-US" sz="1800" b="0" i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Kevin </a:t>
            </a:r>
            <a:r>
              <a:rPr lang="en-US" sz="1800" b="0" i="1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帮助编写的</a:t>
            </a:r>
            <a:r>
              <a:rPr lang="en-US" sz="1800" b="0" i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800" b="0" i="1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iPhone</a:t>
            </a:r>
            <a:r>
              <a:rPr lang="en-US" sz="1800" b="0" i="1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800" b="0" i="1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应用程序</a:t>
            </a:r>
            <a:endParaRPr lang="en-US" sz="1800" b="0" i="1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5417" y="707093"/>
            <a:ext cx="2709616" cy="38950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8059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全球浏览器使用情况</a:t>
            </a:r>
            <a:b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2800" b="1" i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creen Shot 2013-07-12 at 12.17.38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2" y="625184"/>
            <a:ext cx="7960217" cy="4104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0766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中国浏览器使用情况</a:t>
            </a:r>
            <a:b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2800" b="1" i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7-12 at 12.18.09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25" y="665129"/>
            <a:ext cx="7995015" cy="39929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5932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ie6countdown.com</a:t>
            </a:r>
          </a:p>
        </p:txBody>
      </p:sp>
      <p:pic>
        <p:nvPicPr>
          <p:cNvPr id="3" name="Picture 2" descr="Screen Shot 2013-07-12 at 12.11.57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0" y="926564"/>
            <a:ext cx="8057461" cy="37632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7090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4346" y="1201839"/>
            <a:ext cx="6400801" cy="2929889"/>
          </a:xfrm>
        </p:spPr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以下内容旨在概述产品的总体发展方向</a:t>
            </a:r>
            <a:r>
              <a:rPr lang="en-US" sz="14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r>
              <a:rPr lang="en-US" sz="1400" b="0" i="0" dirty="0" err="1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该内容仅供参考</a:t>
            </a:r>
            <a:r>
              <a:rPr lang="en-US" sz="1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，不可纳入任何合同</a:t>
            </a:r>
            <a:r>
              <a:rPr lang="en-US" sz="14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br>
              <a:rPr lang="en-US" sz="14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其内容不构成提供任何材料、代码或功能的承诺，并且不应该作为制定购买决策的依据</a:t>
            </a:r>
            <a:r>
              <a:rPr lang="en-US" sz="14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r>
              <a:rPr lang="en-US" sz="1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此处所述有关</a:t>
            </a:r>
            <a:r>
              <a:rPr lang="en-US" sz="14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Oracle </a:t>
            </a:r>
            <a:r>
              <a:rPr lang="en-US" sz="1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产品的任何特性或功能的开发、发布以及相应的日程安排均由</a:t>
            </a:r>
            <a:r>
              <a:rPr lang="en-US" sz="14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Oracle </a:t>
            </a:r>
            <a:r>
              <a:rPr lang="en-US" sz="1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自行决定</a:t>
            </a:r>
            <a:r>
              <a:rPr lang="en-US" sz="14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4008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0100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•"/>
            </a:pPr>
            <a:r>
              <a:rPr lang="en-US" sz="16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跨平台动画、视频、图表</a:t>
            </a:r>
            <a:endParaRPr lang="en-US" sz="16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•"/>
            </a:pPr>
            <a:r>
              <a:rPr lang="en-US" sz="16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将 </a:t>
            </a:r>
            <a:r>
              <a:rPr lang="en-US" sz="16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Java、JavaScript</a:t>
            </a:r>
            <a:r>
              <a:rPr lang="en-US" sz="16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和 HTML5 </a:t>
            </a:r>
            <a:r>
              <a:rPr lang="en-US" sz="16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集成到同一应用程序中</a:t>
            </a:r>
            <a:endParaRPr lang="en-US" sz="16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•"/>
            </a:pPr>
            <a:r>
              <a:rPr lang="en-US" sz="16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新的图形体系使用了针对</a:t>
            </a:r>
            <a:r>
              <a:rPr lang="en-US" sz="16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2D 和 3D </a:t>
            </a:r>
            <a:r>
              <a:rPr lang="en-US" sz="16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应用程序的硬件加速</a:t>
            </a:r>
            <a:endParaRPr lang="en-US" sz="16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•"/>
            </a:pPr>
            <a:r>
              <a:rPr lang="en-US" sz="16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使用您喜欢的</a:t>
            </a:r>
            <a:r>
              <a:rPr lang="en-US" sz="16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600" b="0" i="0" dirty="0" err="1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IDE：NetBeans</a:t>
            </a:r>
            <a:r>
              <a:rPr lang="en-US" sz="1600" b="0" i="0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, Eclipse, </a:t>
            </a:r>
            <a:r>
              <a:rPr lang="en-US" sz="1600" b="0" i="0" dirty="0" err="1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IntelliJ</a:t>
            </a:r>
            <a:endParaRPr lang="en-US" sz="16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0" baseline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身临其境的应用程序体验</a:t>
            </a: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JavaFX 2.0 平台</a:t>
            </a:r>
          </a:p>
        </p:txBody>
      </p:sp>
      <p:pic>
        <p:nvPicPr>
          <p:cNvPr id="6" name="Picture 5" descr="Screen shot 2011-05-11 at 1.42.1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493" y="763494"/>
            <a:ext cx="2054382" cy="1599238"/>
          </a:xfrm>
          <a:prstGeom prst="rect">
            <a:avLst/>
          </a:prstGeom>
        </p:spPr>
      </p:pic>
      <p:pic>
        <p:nvPicPr>
          <p:cNvPr id="3" name="Picture 2" descr="Screen shot 2011-05-11 at 1.42.40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097" y="2650441"/>
            <a:ext cx="2525113" cy="1733288"/>
          </a:xfrm>
          <a:prstGeom prst="rect">
            <a:avLst/>
          </a:prstGeom>
        </p:spPr>
      </p:pic>
      <p:pic>
        <p:nvPicPr>
          <p:cNvPr id="2" name="Picture 1" descr="Screen shot 2011-05-11 at 1.42.28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070" y="1921311"/>
            <a:ext cx="1706667" cy="15431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2252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 JavaFX 中显示 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public class WebViewTest extends Application {</a:t>
            </a: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 public static void main(String[] args) {</a:t>
            </a: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     launch(args);</a:t>
            </a: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 }</a:t>
            </a: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 @Override public void start(Stage stage) {</a:t>
            </a: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     WebView webView = new WebView();</a:t>
            </a: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     webView.getEngine().load("http://oracle.com/javaone");</a:t>
            </a: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     Scene scene = new Scene(webView);</a:t>
            </a: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     stage.setScene(scene);</a:t>
            </a: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     stage.setTitle("Web Test");</a:t>
            </a: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     stage.show();</a:t>
            </a: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}}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9661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 </a:t>
            </a:r>
            <a:r>
              <a:rPr lang="en-US" sz="2800" b="1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JavaFX</a:t>
            </a:r>
            <a:r>
              <a:rPr lang="en-US" sz="28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中显示</a:t>
            </a:r>
            <a:r>
              <a:rPr lang="en-US" sz="28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HTML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2" cstate="print"/>
          <a:srcRect l="-24692" r="-24692"/>
          <a:stretch>
            <a:fillRect/>
          </a:stretch>
        </p:blipFill>
        <p:spPr>
          <a:xfrm>
            <a:off x="457200" y="1076945"/>
            <a:ext cx="8229600" cy="3507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7395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从 Java </a:t>
            </a:r>
            <a:r>
              <a:rPr lang="en-US" sz="2800" b="1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调用</a:t>
            </a:r>
            <a:r>
              <a:rPr lang="en-US" sz="28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JavaScript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alibri"/>
                <a:cs typeface="Calibri"/>
              </a:rPr>
              <a:t>String script = "alert('We have got a message, Houston!')</a:t>
            </a:r>
            <a:r>
              <a:rPr lang="en-US" sz="2400" dirty="0" smtClean="0">
                <a:latin typeface="Calibri"/>
                <a:cs typeface="Calibri"/>
              </a:rPr>
              <a:t>;";</a:t>
            </a: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cs typeface="Calibri"/>
              </a:rPr>
              <a:t>eng.executeScript(script)</a:t>
            </a:r>
            <a:r>
              <a:rPr lang="en-US" sz="2400" dirty="0" smtClean="0">
                <a:latin typeface="Calibri"/>
                <a:cs typeface="Calibri"/>
              </a:rPr>
              <a:t>;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8924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再次返回……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从 JavaScript 调用 Java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210846"/>
            <a:ext cx="8229600" cy="306260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public class </a:t>
            </a:r>
            <a:r>
              <a:rPr lang="en-US" dirty="0" err="1">
                <a:latin typeface="Calibri"/>
                <a:cs typeface="Calibri"/>
              </a:rPr>
              <a:t>JavaApplication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public </a:t>
            </a:r>
            <a:r>
              <a:rPr lang="en-US" dirty="0">
                <a:latin typeface="Calibri"/>
                <a:cs typeface="Calibri"/>
              </a:rPr>
              <a:t>void exit() </a:t>
            </a:r>
            <a:r>
              <a:rPr lang="en-US" dirty="0" smtClean="0">
                <a:latin typeface="Calibri"/>
                <a:cs typeface="Calibri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</a:t>
            </a:r>
            <a:r>
              <a:rPr lang="en-US" dirty="0" err="1" smtClean="0">
                <a:latin typeface="Calibri"/>
                <a:cs typeface="Calibri"/>
              </a:rPr>
              <a:t>Platform.exit</a:t>
            </a:r>
            <a:r>
              <a:rPr lang="en-US" dirty="0">
                <a:latin typeface="Calibri"/>
                <a:cs typeface="Calibri"/>
              </a:rPr>
              <a:t>()</a:t>
            </a:r>
            <a:r>
              <a:rPr lang="en-US" dirty="0" smtClean="0">
                <a:latin typeface="Calibri"/>
                <a:cs typeface="Calibri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}}</a:t>
            </a:r>
          </a:p>
          <a:p>
            <a:pPr marL="0" indent="0"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err="1" smtClean="0">
                <a:latin typeface="Calibri"/>
                <a:cs typeface="Calibri"/>
              </a:rPr>
              <a:t>JSObject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window = (</a:t>
            </a:r>
            <a:r>
              <a:rPr lang="en-US" dirty="0" err="1">
                <a:latin typeface="Calibri"/>
                <a:cs typeface="Calibri"/>
              </a:rPr>
              <a:t>JSObject</a:t>
            </a:r>
            <a:r>
              <a:rPr lang="en-US" dirty="0">
                <a:latin typeface="Calibri"/>
                <a:cs typeface="Calibri"/>
              </a:rPr>
              <a:t>) </a:t>
            </a:r>
            <a:r>
              <a:rPr lang="en-US" dirty="0" err="1">
                <a:latin typeface="Calibri"/>
                <a:cs typeface="Calibri"/>
              </a:rPr>
              <a:t>webEngine.executeScript</a:t>
            </a:r>
            <a:r>
              <a:rPr lang="en-US" dirty="0">
                <a:latin typeface="Calibri"/>
                <a:cs typeface="Calibri"/>
              </a:rPr>
              <a:t>("window")</a:t>
            </a:r>
            <a:r>
              <a:rPr lang="en-US" dirty="0" smtClean="0">
                <a:latin typeface="Calibri"/>
                <a:cs typeface="Calibri"/>
              </a:rPr>
              <a:t>;</a:t>
            </a:r>
          </a:p>
          <a:p>
            <a:pPr marL="0" indent="0">
              <a:buNone/>
            </a:pPr>
            <a:r>
              <a:rPr lang="en-US" dirty="0" err="1" smtClean="0">
                <a:latin typeface="Calibri"/>
                <a:cs typeface="Calibri"/>
              </a:rPr>
              <a:t>window.setMember</a:t>
            </a:r>
            <a:r>
              <a:rPr lang="en-US" dirty="0">
                <a:latin typeface="Calibri"/>
                <a:cs typeface="Calibri"/>
              </a:rPr>
              <a:t>("app", new </a:t>
            </a:r>
            <a:r>
              <a:rPr lang="en-US" dirty="0" err="1">
                <a:latin typeface="Calibri"/>
                <a:cs typeface="Calibri"/>
              </a:rPr>
              <a:t>JavaApplication</a:t>
            </a:r>
            <a:r>
              <a:rPr lang="en-US" dirty="0">
                <a:latin typeface="Calibri"/>
                <a:cs typeface="Calibri"/>
              </a:rPr>
              <a:t>()); </a:t>
            </a:r>
            <a:endParaRPr lang="en-US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&lt;</a:t>
            </a:r>
            <a:r>
              <a:rPr lang="en-US" dirty="0">
                <a:latin typeface="Calibri"/>
                <a:cs typeface="Calibri"/>
              </a:rPr>
              <a:t>a </a:t>
            </a:r>
            <a:r>
              <a:rPr lang="en-US" dirty="0" err="1">
                <a:latin typeface="Calibri"/>
                <a:cs typeface="Calibri"/>
              </a:rPr>
              <a:t>href</a:t>
            </a:r>
            <a:r>
              <a:rPr lang="en-US" dirty="0">
                <a:latin typeface="Calibri"/>
                <a:cs typeface="Calibri"/>
              </a:rPr>
              <a:t>="" </a:t>
            </a:r>
            <a:r>
              <a:rPr lang="en-US" dirty="0" err="1">
                <a:latin typeface="Calibri"/>
                <a:cs typeface="Calibri"/>
              </a:rPr>
              <a:t>onclick</a:t>
            </a:r>
            <a:r>
              <a:rPr lang="en-US" dirty="0">
                <a:latin typeface="Calibri"/>
                <a:cs typeface="Calibri"/>
              </a:rPr>
              <a:t>="</a:t>
            </a:r>
            <a:r>
              <a:rPr lang="en-US" dirty="0" err="1">
                <a:latin typeface="Calibri"/>
                <a:cs typeface="Calibri"/>
              </a:rPr>
              <a:t>app.exit</a:t>
            </a:r>
            <a:r>
              <a:rPr lang="en-US" dirty="0">
                <a:latin typeface="Calibri"/>
                <a:cs typeface="Calibri"/>
              </a:rPr>
              <a:t>()"&gt;Click here to exit application&lt;/a&gt; </a:t>
            </a:r>
          </a:p>
        </p:txBody>
      </p:sp>
    </p:spTree>
    <p:extLst>
      <p:ext uri="{BB962C8B-B14F-4D97-AF65-F5344CB8AC3E}">
        <p14:creationId xmlns="" xmlns:p14="http://schemas.microsoft.com/office/powerpoint/2010/main" val="1648409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JavaScript 到 Java 类型转换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56950457"/>
              </p:ext>
            </p:extLst>
          </p:nvPr>
        </p:nvGraphicFramePr>
        <p:xfrm>
          <a:off x="288559" y="1236052"/>
          <a:ext cx="8480426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0213"/>
                <a:gridCol w="4240213"/>
              </a:tblGrid>
              <a:tr h="370840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2000" b="1" i="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+mn-cs"/>
                        </a:rPr>
                        <a:t>JavaScript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2000" b="1" i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+mn-cs"/>
                        </a:rPr>
                        <a:t>Java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2000" b="0" i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2000" b="0" i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2000" b="0" i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undefined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2000" b="0" i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“undefined”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2000" b="0" i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2000" b="0" i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java.lang.Number（Integer</a:t>
                      </a:r>
                      <a:r>
                        <a:rPr lang="en-US" sz="2000" b="0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chemeClr val="dk1"/>
                          </a:solidFill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或</a:t>
                      </a:r>
                      <a:r>
                        <a:rPr lang="en-US" sz="2000" b="0" i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Double）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2000" b="0" i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2000" b="0" i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java.lang.String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2000" b="0" i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boolean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2000" b="0" i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java.lang.Boolean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2000" b="0" i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>
                        <a:buNone/>
                      </a:pPr>
                      <a:r>
                        <a:rPr lang="en-US" sz="2000" b="0" i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netscape.javascript.JSObject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71319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响应浏览器事件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228600" indent="-164592" algn="l" defTabSz="228600">
              <a:spcBef>
                <a:spcPts val="0"/>
              </a:spcBef>
              <a:spcAft>
                <a:spcPts val="1100"/>
              </a:spcAft>
              <a:buClr>
                <a:srgbClr val="5382A1"/>
              </a:buClr>
              <a:buSzPct val="110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警告/确认/提示 — 响应 JavaScript 用户交互功能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1100"/>
              </a:spcAft>
              <a:buClr>
                <a:srgbClr val="5382A1"/>
              </a:buClr>
              <a:buSzPct val="110000"/>
              <a:buFont typeface="Arial"/>
              <a:buChar char="•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调整大小 — Web 页面移动或调整窗口对象的大小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1100"/>
              </a:spcAft>
              <a:buClr>
                <a:srgbClr val="5382A1"/>
              </a:buClr>
              <a:buSzPct val="110000"/>
              <a:buFont typeface="Arial"/>
              <a:buChar char="•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状态 — Web 页面更改状态文本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1100"/>
              </a:spcAft>
              <a:buClr>
                <a:srgbClr val="5382A1"/>
              </a:buClr>
              <a:buSzPct val="110000"/>
              <a:buFont typeface="Arial"/>
              <a:buChar char="•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可见性 — 隐藏或显示窗口对象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1100"/>
              </a:spcAft>
              <a:buClr>
                <a:srgbClr val="5382A1"/>
              </a:buClr>
              <a:buSzPct val="110000"/>
              <a:buFont typeface="Arial"/>
              <a:buChar char="•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弹出 — 生成另一个 web 视图/引擎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1723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用例 1：Java 盛会之旅应用程序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3" cstate="print"/>
          <a:srcRect l="-28765" r="-28765"/>
          <a:stretch>
            <a:fillRect/>
          </a:stretch>
        </p:blipFill>
        <p:spPr>
          <a:xfrm>
            <a:off x="457200" y="1120522"/>
            <a:ext cx="8229600" cy="3358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071202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用例 2：打包您的 EE 应用程序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2" cstate="print"/>
          <a:srcRect l="-39932" r="-39932"/>
          <a:stretch>
            <a:fillRect/>
          </a:stretch>
        </p:blipFill>
        <p:spPr>
          <a:xfrm>
            <a:off x="457200" y="1151647"/>
            <a:ext cx="8229600" cy="339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66563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即将举办的本地活动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硅谷代码营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10 月 6 日 - 7 日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  <a:hlinkClick r:id="rId2"/>
              </a:rPr>
              <a:t>siliconvalley-codecamp.com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SzPct val="85000"/>
              <a:buFont typeface="Arial"/>
              <a:buChar char="–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SzPct val="85000"/>
              <a:buFont typeface="Arial"/>
              <a:buChar char="–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DevFest West 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10 月 20 日 - 21 日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  <a:hlinkClick r:id="rId3"/>
              </a:rPr>
              <a:t>DevFestWest.com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Google Developer Group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7878" y="1483857"/>
            <a:ext cx="44577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77784" y="3537374"/>
            <a:ext cx="3981776" cy="678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7694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演讲人简介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4294967295"/>
          </p:nvPr>
        </p:nvSpPr>
        <p:spPr>
          <a:xfrm>
            <a:off x="514848" y="940662"/>
            <a:ext cx="4040188" cy="479822"/>
          </a:xfrm>
          <a:prstGeom prst="rect">
            <a:avLst/>
          </a:prstGeom>
        </p:spPr>
        <p:txBody>
          <a:bodyPr/>
          <a:lstStyle/>
          <a:p>
            <a:pPr marL="64008" indent="0" algn="ctr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ea typeface="黑体" pitchFamily="49" charset="-122"/>
              </a:rPr>
              <a:t>Stephen Chin</a:t>
            </a:r>
          </a:p>
        </p:txBody>
      </p:sp>
      <p:pic>
        <p:nvPicPr>
          <p:cNvPr id="28" name="Content Placeholder 16" descr="IMG_0004_edited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343" y="1696087"/>
            <a:ext cx="2569464" cy="270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2895392" y="2902786"/>
            <a:ext cx="1680308" cy="4278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en-US" sz="1800" b="0" i="0">
                <a:latin typeface="Arial" pitchFamily="34" charset="0"/>
                <a:ea typeface="黑体" pitchFamily="49" charset="-122"/>
                <a:cs typeface="Arial" pitchFamily="34" charset="0"/>
              </a:rPr>
              <a:t>摩托车手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5040" y="2029417"/>
            <a:ext cx="1899138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None/>
            </a:pPr>
            <a:r>
              <a:rPr lang="en-US" sz="1800" b="0" i="0">
                <a:latin typeface="Arial" pitchFamily="34" charset="0"/>
                <a:ea typeface="黑体" pitchFamily="49" charset="-122"/>
                <a:cs typeface="Arial" pitchFamily="34" charset="0"/>
              </a:rPr>
              <a:t>居家男人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294967295"/>
          </p:nvPr>
        </p:nvSpPr>
        <p:spPr>
          <a:xfrm>
            <a:off x="4628987" y="940662"/>
            <a:ext cx="4040188" cy="479822"/>
          </a:xfrm>
          <a:prstGeom prst="rect">
            <a:avLst/>
          </a:prstGeom>
        </p:spPr>
        <p:txBody>
          <a:bodyPr/>
          <a:lstStyle/>
          <a:p>
            <a:pPr marL="64008" indent="0" algn="ctr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ea typeface="黑体" pitchFamily="49" charset="-122"/>
              </a:rPr>
              <a:t>Kevin Nilson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4294967295"/>
          </p:nvPr>
        </p:nvSpPr>
        <p:spPr>
          <a:xfrm>
            <a:off x="514843" y="1308842"/>
            <a:ext cx="4040188" cy="219215"/>
          </a:xfrm>
          <a:prstGeom prst="rect">
            <a:avLst/>
          </a:prstGeom>
        </p:spPr>
        <p:txBody>
          <a:bodyPr/>
          <a:lstStyle/>
          <a:p>
            <a:pPr marL="64008" indent="0" algn="ctr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i="0">
                <a:solidFill>
                  <a:srgbClr val="A3A3A3"/>
                </a:solidFill>
                <a:ea typeface="黑体" pitchFamily="49" charset="-122"/>
              </a:rPr>
              <a:t>@steveonjava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4294967295"/>
          </p:nvPr>
        </p:nvSpPr>
        <p:spPr>
          <a:xfrm>
            <a:off x="4628982" y="1308842"/>
            <a:ext cx="4040188" cy="219215"/>
          </a:xfrm>
          <a:prstGeom prst="rect">
            <a:avLst/>
          </a:prstGeom>
        </p:spPr>
        <p:txBody>
          <a:bodyPr/>
          <a:lstStyle/>
          <a:p>
            <a:pPr marL="64008" indent="0" algn="ctr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i="0">
                <a:solidFill>
                  <a:srgbClr val="A3A3A3"/>
                </a:solidFill>
                <a:ea typeface="黑体" pitchFamily="49" charset="-122"/>
              </a:rPr>
              <a:t>@javaclimber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5039795" y="2694252"/>
            <a:ext cx="3214962" cy="172508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u="sng">
                <a:solidFill>
                  <a:srgbClr val="000000"/>
                </a:solidFill>
                <a:ea typeface="黑体" pitchFamily="49" charset="-122"/>
              </a:rPr>
              <a:t>用户群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ea typeface="黑体" pitchFamily="49" charset="-122"/>
              </a:rPr>
              <a:t>硅谷 JUG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ea typeface="黑体" pitchFamily="49" charset="-122"/>
              </a:rPr>
              <a:t>硅谷 JS 见面会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ea typeface="黑体" pitchFamily="49" charset="-122"/>
              </a:rPr>
              <a:t>硅谷 Google Developer Group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82843" y="1877501"/>
            <a:ext cx="3625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just.me</a:t>
            </a:r>
            <a:r>
              <a:rPr lang="en-US" sz="18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工程副总裁</a:t>
            </a:r>
            <a:endParaRPr lang="en-US" sz="1800" b="0" i="0" dirty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algn="l" defTabSz="914400">
              <a:buNone/>
            </a:pPr>
            <a:r>
              <a:rPr lang="en-US" sz="1800" b="0" i="0" dirty="0">
                <a:latin typeface="Arial" pitchFamily="34" charset="0"/>
                <a:ea typeface="黑体" pitchFamily="49" charset="-122"/>
                <a:cs typeface="Arial" pitchFamily="34" charset="0"/>
              </a:rPr>
              <a:t>《Web 2.0 </a:t>
            </a:r>
            <a:r>
              <a:rPr lang="en-US" sz="1800" b="0" i="0" dirty="0" err="1">
                <a:latin typeface="Arial" pitchFamily="34" charset="0"/>
                <a:ea typeface="黑体" pitchFamily="49" charset="-122"/>
                <a:cs typeface="Arial" pitchFamily="34" charset="0"/>
              </a:rPr>
              <a:t>Fundamentals》作者</a:t>
            </a:r>
            <a:endParaRPr lang="en-US" sz="1800" b="0" i="0" dirty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731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"/>
            <a:ext cx="679316" cy="6128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74" y="1"/>
            <a:ext cx="8339653" cy="406395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b="1" i="0">
                <a:solidFill>
                  <a:srgbClr val="FFFF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NightHacking 之旅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5872" t="11487" r="4789" b="12700"/>
          <a:stretch/>
        </p:blipFill>
        <p:spPr>
          <a:xfrm>
            <a:off x="50946" y="726352"/>
            <a:ext cx="8869936" cy="3421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62125" y="4523632"/>
            <a:ext cx="3819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None/>
            </a:pPr>
            <a:r>
              <a:rPr lang="en-US" sz="2800" b="0" i="0" u="sng">
                <a:solidFill>
                  <a:srgbClr val="BE4C54"/>
                </a:solidFill>
                <a:latin typeface="Copperplate Gothic Bold"/>
                <a:ea typeface="+mn-ea"/>
                <a:cs typeface="Copperplate Gothic Bold"/>
              </a:rPr>
              <a:t>nighthacking.com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6201" y="4022172"/>
            <a:ext cx="39915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None/>
            </a:pPr>
            <a:r>
              <a:rPr lang="en-US" sz="3200" b="0" i="0">
                <a:solidFill>
                  <a:srgbClr val="A3A3A3">
                    <a:lumMod val="60000"/>
                    <a:lumOff val="40000"/>
                  </a:srgbClr>
                </a:solidFill>
                <a:latin typeface="Copperplate Gothic Bold"/>
                <a:ea typeface="+mn-ea"/>
                <a:cs typeface="Copperplate Gothic Bold"/>
              </a:rPr>
              <a:t>10 月 29 日到 11 月 11 日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6602" y="406436"/>
            <a:ext cx="3050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None/>
            </a:pPr>
            <a:r>
              <a:rPr lang="en-US" sz="1800" b="0" i="0" dirty="0">
                <a:solidFill>
                  <a:srgbClr val="A3A3A3">
                    <a:lumMod val="60000"/>
                    <a:lumOff val="40000"/>
                  </a:srgbClr>
                </a:solidFill>
                <a:latin typeface="Copperplate Gothic Bold"/>
                <a:ea typeface="+mn-ea"/>
                <a:cs typeface="Copperplate Gothic Bold"/>
              </a:rPr>
              <a:t>— </a:t>
            </a:r>
            <a:r>
              <a:rPr lang="en-US" sz="1800" b="0" i="0" dirty="0" err="1">
                <a:solidFill>
                  <a:srgbClr val="A3A3A3">
                    <a:lumMod val="60000"/>
                    <a:lumOff val="40000"/>
                  </a:srgbClr>
                </a:solidFill>
                <a:latin typeface="Copperplate Gothic Bold"/>
                <a:ea typeface="+mn-ea"/>
                <a:cs typeface="Copperplate Gothic Bold"/>
              </a:rPr>
              <a:t>Devoxx</a:t>
            </a:r>
            <a:r>
              <a:rPr lang="en-US" sz="1800" b="0" i="0" dirty="0">
                <a:solidFill>
                  <a:srgbClr val="A3A3A3">
                    <a:lumMod val="60000"/>
                    <a:lumOff val="40000"/>
                  </a:srgbClr>
                </a:solidFill>
                <a:latin typeface="Copperplate Gothic Bold"/>
                <a:ea typeface="+mn-ea"/>
                <a:cs typeface="Copperplate Gothic Bold"/>
              </a:rPr>
              <a:t> </a:t>
            </a:r>
            <a:r>
              <a:rPr lang="en-US" sz="1800" b="0" i="0" dirty="0" err="1">
                <a:solidFill>
                  <a:srgbClr val="A3A3A3">
                    <a:lumMod val="60000"/>
                    <a:lumOff val="40000"/>
                  </a:srgbClr>
                </a:solidFill>
                <a:latin typeface="Copperplate Gothic Bold"/>
                <a:ea typeface="+mn-ea"/>
                <a:cs typeface="Copperplate Gothic Bold"/>
              </a:rPr>
              <a:t>之路</a:t>
            </a:r>
            <a:r>
              <a:rPr lang="en-US" sz="1800" b="0" i="0" dirty="0">
                <a:solidFill>
                  <a:srgbClr val="A3A3A3">
                    <a:lumMod val="60000"/>
                    <a:lumOff val="40000"/>
                  </a:srgbClr>
                </a:solidFill>
                <a:latin typeface="Copperplate Gothic Bold"/>
                <a:ea typeface="+mn-ea"/>
                <a:cs typeface="Copperplate Gothic Bold"/>
              </a:rPr>
              <a:t> —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6335" y="1378303"/>
            <a:ext cx="4771331" cy="17801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9" descr="Nighthacking_Tour1.001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9223" y="-85483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0489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49352" y="1353550"/>
            <a:ext cx="280785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914400">
              <a:buNone/>
            </a:pPr>
            <a:r>
              <a:rPr lang="en-US" sz="2800" b="0" i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Stephen Chin</a:t>
            </a:r>
          </a:p>
          <a:p>
            <a:pPr algn="l" defTabSz="914400">
              <a:buNone/>
            </a:pPr>
            <a:r>
              <a:rPr lang="en-US" sz="2200" b="0" i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tweet：@steveonjava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/>
          <a:srcRect l="30706" t="11487" r="25826" b="12700"/>
          <a:stretch/>
        </p:blipFill>
        <p:spPr>
          <a:xfrm>
            <a:off x="6200602" y="1321633"/>
            <a:ext cx="2672961" cy="2119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146505" y="4182680"/>
            <a:ext cx="2781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None/>
            </a:pPr>
            <a:r>
              <a:rPr lang="en-US" sz="2000" b="0" i="0" u="sng">
                <a:solidFill>
                  <a:srgbClr val="B91F36"/>
                </a:solidFill>
                <a:latin typeface="Copperplate Gothic Bold"/>
                <a:ea typeface="+mn-ea"/>
                <a:cs typeface="Copperplate Gothic Bold"/>
              </a:rPr>
              <a:t>nighthacking.com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4377" y="3617001"/>
            <a:ext cx="3039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buNone/>
            </a:pPr>
            <a:r>
              <a:rPr lang="en-US" sz="2400" b="0" i="0" dirty="0">
                <a:solidFill>
                  <a:srgbClr val="A3A3A3">
                    <a:lumMod val="60000"/>
                    <a:lumOff val="40000"/>
                  </a:srgbClr>
                </a:solidFill>
                <a:latin typeface="Copperplate Gothic Bold"/>
                <a:ea typeface="+mn-ea"/>
                <a:cs typeface="Copperplate Gothic Bold"/>
              </a:rPr>
              <a:t>10 月 29 </a:t>
            </a:r>
            <a:r>
              <a:rPr lang="en-US" sz="2400" b="0" i="0" dirty="0" err="1">
                <a:solidFill>
                  <a:srgbClr val="A3A3A3">
                    <a:lumMod val="60000"/>
                    <a:lumOff val="40000"/>
                  </a:srgbClr>
                </a:solidFill>
                <a:latin typeface="Copperplate Gothic Bold"/>
                <a:ea typeface="+mn-ea"/>
                <a:cs typeface="Copperplate Gothic Bold"/>
              </a:rPr>
              <a:t>日到</a:t>
            </a:r>
            <a:r>
              <a:rPr lang="en-US" sz="2400" b="0" i="0" dirty="0">
                <a:solidFill>
                  <a:srgbClr val="A3A3A3">
                    <a:lumMod val="60000"/>
                    <a:lumOff val="40000"/>
                  </a:srgbClr>
                </a:solidFill>
                <a:latin typeface="Copperplate Gothic Bold"/>
                <a:ea typeface="+mn-ea"/>
                <a:cs typeface="Copperplate Gothic Bold"/>
              </a:rPr>
              <a:t> 11 月 11 日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29059" y="703654"/>
            <a:ext cx="2416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None/>
            </a:pPr>
            <a:r>
              <a:rPr lang="en-US" sz="1400" b="0" i="0">
                <a:solidFill>
                  <a:srgbClr val="A3A3A3">
                    <a:lumMod val="60000"/>
                    <a:lumOff val="40000"/>
                  </a:srgbClr>
                </a:solidFill>
                <a:latin typeface="Copperplate Gothic Bold"/>
                <a:ea typeface="+mn-ea"/>
                <a:cs typeface="Copperplate Gothic Bold"/>
              </a:rPr>
              <a:t>— Devoxx 之路 —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7375" y="223732"/>
            <a:ext cx="2679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800" b="0" i="0">
                <a:solidFill>
                  <a:schemeClr val="bg1"/>
                </a:solidFill>
                <a:latin typeface="Copperplate Gothic Bold"/>
                <a:ea typeface="+mn-ea"/>
                <a:cs typeface="Copperplate Gothic Bold"/>
              </a:rPr>
              <a:t>NightHacking 之旅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49352" y="2570076"/>
            <a:ext cx="272892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914400">
              <a:buNone/>
            </a:pPr>
            <a:r>
              <a:rPr lang="en-US" sz="2800" b="0" i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Kevin Nilson</a:t>
            </a:r>
          </a:p>
          <a:p>
            <a:pPr algn="l" defTabSz="914400">
              <a:buNone/>
            </a:pPr>
            <a:r>
              <a:rPr lang="en-US" sz="2200" b="0" i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tweet：@javaclimber</a:t>
            </a:r>
          </a:p>
        </p:txBody>
      </p:sp>
    </p:spTree>
    <p:extLst>
      <p:ext uri="{BB962C8B-B14F-4D97-AF65-F5344CB8AC3E}">
        <p14:creationId xmlns="" xmlns:p14="http://schemas.microsoft.com/office/powerpoint/2010/main" val="2275980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Web 历史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512064" indent="-512064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1991 </a:t>
            </a:r>
            <a:r>
              <a:rPr lang="en-US" sz="2000" b="0" i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HTML</a:t>
            </a:r>
          </a:p>
          <a:p>
            <a:pPr marL="512064" indent="-512064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1994 </a:t>
            </a:r>
            <a:r>
              <a:rPr lang="en-US" sz="2000" b="0" i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HTML 2</a:t>
            </a:r>
          </a:p>
          <a:p>
            <a:pPr marL="512064" indent="-512064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1996 </a:t>
            </a: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CSS 1</a:t>
            </a: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+ </a:t>
            </a:r>
            <a:r>
              <a:rPr lang="en-US" sz="2000" b="0" i="0">
                <a:solidFill>
                  <a:srgbClr val="8BAAC3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JavaScript</a:t>
            </a:r>
          </a:p>
          <a:p>
            <a:pPr marL="512064" indent="-512064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1997 </a:t>
            </a:r>
            <a:r>
              <a:rPr lang="en-US" sz="2000" b="0" i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HTML 4</a:t>
            </a:r>
          </a:p>
          <a:p>
            <a:pPr marL="512064" indent="-512064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1998 </a:t>
            </a:r>
            <a:r>
              <a:rPr lang="en-US" sz="2000" b="0" i="0">
                <a:solidFill>
                  <a:srgbClr val="4F81BD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CSS 2</a:t>
            </a:r>
          </a:p>
          <a:p>
            <a:pPr marL="512064" indent="-512064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2000 </a:t>
            </a:r>
            <a:r>
              <a:rPr lang="en-US" sz="2000" b="0" i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XHTML 1</a:t>
            </a:r>
          </a:p>
          <a:p>
            <a:pPr marL="512064" indent="-512064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r>
              <a:rPr lang="en-US" sz="20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2002</a:t>
            </a: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000" b="0" i="0">
                <a:solidFill>
                  <a:srgbClr val="4F81BD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无表化 Web 设计</a:t>
            </a:r>
          </a:p>
          <a:p>
            <a:pPr marL="512064" indent="-512064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r>
              <a:rPr lang="en-US" sz="20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2005</a:t>
            </a: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000" b="0" i="0">
                <a:solidFill>
                  <a:srgbClr val="9BBB59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AJAX</a:t>
            </a:r>
          </a:p>
          <a:p>
            <a:pPr marL="512064" indent="-512064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r>
              <a:rPr lang="en-US" sz="20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2009</a:t>
            </a: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000" b="0" i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HTML 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0237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什么是 HTML5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7701700" cy="3062606"/>
          </a:xfrm>
        </p:spPr>
        <p:txBody>
          <a:bodyPr>
            <a:normAutofit fontScale="92500" lnSpcReduction="20000"/>
          </a:bodyPr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r>
              <a:rPr lang="en-US" sz="24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Web </a:t>
            </a:r>
            <a:r>
              <a:rPr lang="en-US" sz="2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超文本应用技术工作组</a:t>
            </a:r>
            <a:r>
              <a:rPr lang="en-US" sz="24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(</a:t>
            </a:r>
            <a:r>
              <a:rPr lang="en-US" sz="24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WHATWG</a:t>
            </a:r>
            <a:r>
              <a:rPr lang="en-US" sz="24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)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endParaRPr lang="en-US" sz="2400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r>
              <a:rPr lang="en-US" sz="24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HTML5 </a:t>
            </a:r>
            <a:r>
              <a:rPr lang="en-US" sz="24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!=</a:t>
            </a:r>
            <a:r>
              <a:rPr lang="en-US" sz="24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HTML + CSS + JavaScript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r>
              <a:rPr lang="en-US" sz="24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HTML5 = </a:t>
            </a:r>
            <a:r>
              <a:rPr lang="en-US" sz="2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用于现代</a:t>
            </a:r>
            <a:r>
              <a:rPr lang="en-US" sz="24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Web </a:t>
            </a:r>
            <a:r>
              <a:rPr lang="en-US" sz="2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开发的下一代特性</a:t>
            </a:r>
            <a:endParaRPr lang="en-US" sz="24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endParaRPr lang="en-US" sz="2400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r>
              <a:rPr lang="en-US" sz="2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离线存储、Web</a:t>
            </a:r>
            <a:r>
              <a:rPr lang="en-US" sz="24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SQL </a:t>
            </a:r>
            <a:r>
              <a:rPr lang="en-US" sz="2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数据库、IndexedDB、应用程序缓存、Web</a:t>
            </a:r>
            <a:r>
              <a:rPr lang="en-US" sz="24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辅助进程、WebSocket、通知、原生拖放、文件系统、地理位置、语音输入、表单类型、音频、视频、Canvas、SVG</a:t>
            </a:r>
            <a:endParaRPr lang="en-US" sz="24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5629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HTML5 圆角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220730"/>
            <a:ext cx="8229600" cy="3062606"/>
          </a:xfrm>
        </p:spPr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http://slides.html5rocks.com/#rounded-corners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633" y="2260289"/>
            <a:ext cx="2596386" cy="2475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5505" y="2257928"/>
            <a:ext cx="2596387" cy="2491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4633" y="1854634"/>
            <a:ext cx="28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800" b="0" i="0">
                <a:latin typeface="Arial"/>
                <a:ea typeface="+mn-ea"/>
                <a:cs typeface="+mn-cs"/>
              </a:rPr>
              <a:t>HTML5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5506" y="1854634"/>
            <a:ext cx="28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800" b="0" i="0" dirty="0">
                <a:latin typeface="黑体" pitchFamily="49" charset="-122"/>
                <a:ea typeface="黑体" pitchFamily="49" charset="-122"/>
              </a:rPr>
              <a:t>非</a:t>
            </a:r>
            <a:r>
              <a:rPr lang="en-US" sz="1800" b="0" i="0" dirty="0">
                <a:latin typeface="Arial"/>
                <a:ea typeface="+mn-ea"/>
                <a:cs typeface="+mn-cs"/>
              </a:rPr>
              <a:t> HTML5</a:t>
            </a:r>
          </a:p>
        </p:txBody>
      </p:sp>
    </p:spTree>
    <p:extLst>
      <p:ext uri="{BB962C8B-B14F-4D97-AF65-F5344CB8AC3E}">
        <p14:creationId xmlns="" xmlns:p14="http://schemas.microsoft.com/office/powerpoint/2010/main" val="3434575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HTML5 Canvas 3D (WebGL)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199211"/>
            <a:ext cx="8229600" cy="3062606"/>
          </a:xfrm>
        </p:spPr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http://oos.moxiecode.com/js_webgl/fish/index.html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1-10-01 at 8.57.21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16" y="1656194"/>
            <a:ext cx="6333258" cy="2887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4365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前缀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r>
              <a:rPr lang="en-US" sz="32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-</a:t>
            </a:r>
            <a:r>
              <a:rPr lang="en-US" sz="32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webkit</a:t>
            </a:r>
            <a:r>
              <a:rPr lang="en-US" sz="32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-text-fill-color</a:t>
            </a:r>
            <a:r>
              <a:rPr lang="en-US" sz="3200" b="0" i="0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: black</a:t>
            </a:r>
            <a:r>
              <a:rPr lang="en-US" sz="32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;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r>
              <a:rPr lang="en-US" sz="32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-</a:t>
            </a:r>
            <a:r>
              <a:rPr lang="en-US" sz="32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webkit</a:t>
            </a:r>
            <a:r>
              <a:rPr lang="en-US" sz="32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-column-count: 2;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endParaRPr lang="en-US" sz="3200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r>
              <a:rPr lang="en-US" sz="32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该规范为最终规范之前</a:t>
            </a:r>
            <a:endParaRPr lang="en-US" sz="32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endParaRPr lang="en-US" sz="3200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r>
              <a:rPr lang="en-US" sz="32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对浏览器实现进行验证之前</a:t>
            </a:r>
            <a:endParaRPr lang="en-US" sz="32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7514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跨浏览器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r>
              <a:rPr lang="en-US" sz="32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浏览器行为显著不同</a:t>
            </a:r>
            <a:endParaRPr lang="en-US" sz="32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endParaRPr lang="en-US" sz="3200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r>
              <a:rPr lang="en-US" sz="32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HTML5 </a:t>
            </a:r>
            <a:r>
              <a:rPr lang="en-US" sz="32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无歧义规范</a:t>
            </a:r>
            <a:endParaRPr lang="en-US" sz="32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100000"/>
              <a:buFont typeface="Arial"/>
              <a:buChar char="•"/>
            </a:pPr>
            <a:endParaRPr lang="en-US" sz="3200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indent="-164592">
              <a:buClr>
                <a:srgbClr val="5382A1"/>
              </a:buClr>
              <a:buSzPct val="100000"/>
              <a:buFont typeface="Arial"/>
              <a:buChar char="•"/>
            </a:pPr>
            <a:r>
              <a:rPr lang="en-US" sz="32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JavaScript </a:t>
            </a:r>
            <a:r>
              <a:rPr lang="en-US" sz="3200" b="0" i="0" dirty="0" err="1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框架</a:t>
            </a:r>
            <a:r>
              <a:rPr lang="en-US" altLang="zh-CN" sz="3200" dirty="0" smtClean="0"/>
              <a:t> </a:t>
            </a:r>
            <a:r>
              <a:rPr lang="en-US" altLang="zh-CN" sz="3200" dirty="0" smtClean="0"/>
              <a:t>(</a:t>
            </a:r>
            <a:r>
              <a:rPr lang="en-US" altLang="zh-CN" sz="3200" dirty="0" err="1" smtClean="0"/>
              <a:t>jQuery</a:t>
            </a:r>
            <a:r>
              <a:rPr lang="en-US" altLang="zh-CN" sz="3200" dirty="0" smtClean="0"/>
              <a:t>, Dojo, Ember, YUI) </a:t>
            </a:r>
            <a:r>
              <a:rPr lang="en-US" sz="3200" b="0" i="0" dirty="0" err="1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提供一致的</a:t>
            </a:r>
            <a:r>
              <a:rPr lang="en-US" sz="3200" b="0" i="0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32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API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1145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vaOne_Template_16x9_8-15-12">
  <a:themeElements>
    <a:clrScheme name="Custom 26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5382A1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JavaOne_Template_16x9_8-15-12</Template>
  <TotalTime>6997</TotalTime>
  <Words>491</Words>
  <Application>Microsoft Office PowerPoint</Application>
  <PresentationFormat>全屏显示(16:9)</PresentationFormat>
  <Paragraphs>163</Paragraphs>
  <Slides>32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JavaOne_Template_16x9_8-15-12</vt:lpstr>
      <vt:lpstr>转战客户端 — JavaFX 和 HTML5</vt:lpstr>
      <vt:lpstr>幻灯片 2</vt:lpstr>
      <vt:lpstr>演讲人简介</vt:lpstr>
      <vt:lpstr>Web 历史</vt:lpstr>
      <vt:lpstr>什么是 HTML5</vt:lpstr>
      <vt:lpstr>HTML5 圆角</vt:lpstr>
      <vt:lpstr>HTML5 Canvas 3D (WebGL)</vt:lpstr>
      <vt:lpstr>前缀</vt:lpstr>
      <vt:lpstr>跨浏览器</vt:lpstr>
      <vt:lpstr>Acid 测试</vt:lpstr>
      <vt:lpstr>不断增长的 jQuery</vt:lpstr>
      <vt:lpstr>jQuery</vt:lpstr>
      <vt:lpstr>延伸到旧版浏览器</vt:lpstr>
      <vt:lpstr>引导</vt:lpstr>
      <vt:lpstr>响应式 UI</vt:lpstr>
      <vt:lpstr>幻灯片 16</vt:lpstr>
      <vt:lpstr>全球浏览器使用情况 </vt:lpstr>
      <vt:lpstr>中国浏览器使用情况 </vt:lpstr>
      <vt:lpstr>ie6countdown.com</vt:lpstr>
      <vt:lpstr>JavaFX 2.0 平台</vt:lpstr>
      <vt:lpstr>在 JavaFX 中显示 HTML</vt:lpstr>
      <vt:lpstr>在 JavaFX 中显示 HTML</vt:lpstr>
      <vt:lpstr>从 Java 调用 JavaScript</vt:lpstr>
      <vt:lpstr>再次返回……</vt:lpstr>
      <vt:lpstr>JavaScript 到 Java 类型转换</vt:lpstr>
      <vt:lpstr>响应浏览器事件</vt:lpstr>
      <vt:lpstr>用例 1：Java 盛会之旅应用程序</vt:lpstr>
      <vt:lpstr>用例 2：打包您的 EE 应用程序</vt:lpstr>
      <vt:lpstr>即将举办的本地活动</vt:lpstr>
      <vt:lpstr>NightHacking 之旅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Goes Here</dc:title>
  <dc:creator>Steve</dc:creator>
  <cp:lastModifiedBy>annie</cp:lastModifiedBy>
  <cp:revision>47</cp:revision>
  <cp:lastPrinted>2012-08-08T17:55:43Z</cp:lastPrinted>
  <dcterms:created xsi:type="dcterms:W3CDTF">2012-09-05T14:12:34Z</dcterms:created>
  <dcterms:modified xsi:type="dcterms:W3CDTF">2013-07-18T07:44:43Z</dcterms:modified>
</cp:coreProperties>
</file>