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312" r:id="rId3"/>
    <p:sldId id="314" r:id="rId4"/>
    <p:sldId id="335" r:id="rId5"/>
    <p:sldId id="336" r:id="rId6"/>
    <p:sldId id="334" r:id="rId7"/>
    <p:sldId id="337" r:id="rId8"/>
    <p:sldId id="338" r:id="rId9"/>
    <p:sldId id="339" r:id="rId10"/>
    <p:sldId id="340" r:id="rId11"/>
    <p:sldId id="341" r:id="rId12"/>
    <p:sldId id="333" r:id="rId13"/>
    <p:sldId id="331" r:id="rId14"/>
    <p:sldId id="343" r:id="rId15"/>
    <p:sldId id="346" r:id="rId16"/>
    <p:sldId id="345" r:id="rId17"/>
    <p:sldId id="344" r:id="rId18"/>
    <p:sldId id="342" r:id="rId19"/>
    <p:sldId id="317" r:id="rId20"/>
    <p:sldId id="319" r:id="rId21"/>
    <p:sldId id="320" r:id="rId22"/>
    <p:sldId id="332" r:id="rId23"/>
    <p:sldId id="323" r:id="rId24"/>
    <p:sldId id="322" r:id="rId25"/>
    <p:sldId id="330" r:id="rId26"/>
    <p:sldId id="347" r:id="rId27"/>
    <p:sldId id="324" r:id="rId28"/>
    <p:sldId id="348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86379" autoAdjust="0"/>
  </p:normalViewPr>
  <p:slideViewPr>
    <p:cSldViewPr>
      <p:cViewPr>
        <p:scale>
          <a:sx n="60" d="100"/>
          <a:sy n="60" d="100"/>
        </p:scale>
        <p:origin x="-135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D4E14-1993-4DEE-B2AF-943699B8101C}" type="datetimeFigureOut">
              <a:rPr lang="zh-CN" altLang="en-US" smtClean="0"/>
              <a:pPr/>
              <a:t>2013-6-5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807A-14DE-4316-B936-2FC1D1960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83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01-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357298"/>
            <a:ext cx="80010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New Java Card Platform for Mobile Payment</a:t>
            </a:r>
          </a:p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– China Introduction</a:t>
            </a:r>
          </a:p>
          <a:p>
            <a:pPr algn="ctr"/>
            <a:endParaRPr lang="en-US" altLang="zh-CN" sz="4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i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Hu</a:t>
            </a:r>
            <a:r>
              <a:rPr lang="en-US" altLang="zh-CN" sz="28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Yan     </a:t>
            </a:r>
            <a:r>
              <a:rPr lang="en-US" altLang="zh-CN" sz="2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Alipay China</a:t>
            </a:r>
            <a:endParaRPr lang="zh-CN" altLang="en-US" sz="2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再一次改变支付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- MOBILE</a:t>
            </a:r>
            <a:endParaRPr lang="zh-CN" altLang="en-US" dirty="0"/>
          </a:p>
        </p:txBody>
      </p:sp>
      <p:sp>
        <p:nvSpPr>
          <p:cNvPr id="4" name="文本占位符 2"/>
          <p:cNvSpPr txBox="1">
            <a:spLocks/>
          </p:cNvSpPr>
          <p:nvPr/>
        </p:nvSpPr>
        <p:spPr bwMode="auto">
          <a:xfrm>
            <a:off x="107950" y="1773238"/>
            <a:ext cx="2241550" cy="401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cashier</a:t>
            </a: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文本占位符 4"/>
          <p:cNvSpPr txBox="1">
            <a:spLocks/>
          </p:cNvSpPr>
          <p:nvPr/>
        </p:nvSpPr>
        <p:spPr bwMode="auto">
          <a:xfrm>
            <a:off x="2862263" y="1773238"/>
            <a:ext cx="2933700" cy="401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a payment method</a:t>
            </a:r>
          </a:p>
        </p:txBody>
      </p:sp>
      <p:pic>
        <p:nvPicPr>
          <p:cNvPr id="6" name="内容占位符 13" descr="SuperScreenshot002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790825" y="2349500"/>
            <a:ext cx="2286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内容占位符 12" descr="SuperScreenshot002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17475" y="2349500"/>
            <a:ext cx="2286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SuperScreenshot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0" y="2349500"/>
            <a:ext cx="2286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占位符 4"/>
          <p:cNvSpPr txBox="1">
            <a:spLocks/>
          </p:cNvSpPr>
          <p:nvPr/>
        </p:nvSpPr>
        <p:spPr>
          <a:xfrm>
            <a:off x="6732588" y="1773238"/>
            <a:ext cx="2303462" cy="401637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1600" b="1" dirty="0">
                <a:latin typeface="Arial" charset="0"/>
                <a:ea typeface="宋体" charset="-122"/>
              </a:rPr>
              <a:t>Successful pay</a:t>
            </a:r>
            <a:endParaRPr lang="zh-CN" altLang="en-US" sz="16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422525" y="3573463"/>
            <a:ext cx="349250" cy="3603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076825" y="3573463"/>
            <a:ext cx="349250" cy="3603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383338" y="3573463"/>
            <a:ext cx="349250" cy="36036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图片 25" descr="png-134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073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219700" y="2420938"/>
            <a:ext cx="1439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/>
              <a:t>Mobile banking processes</a:t>
            </a:r>
          </a:p>
          <a:p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5292725" y="4221163"/>
            <a:ext cx="129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/>
              <a:t>Recharge the successful return</a:t>
            </a:r>
          </a:p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Payment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00232" y="1214422"/>
            <a:ext cx="4631585" cy="2643206"/>
            <a:chOff x="2000232" y="1357298"/>
            <a:chExt cx="4631585" cy="2643206"/>
          </a:xfrm>
        </p:grpSpPr>
        <p:pic>
          <p:nvPicPr>
            <p:cNvPr id="4" name="Picture 2" descr="C:\Documents and Settings\guochang\桌面\新支付\img\194.jpg"/>
            <p:cNvPicPr>
              <a:picLocks noChangeAspect="1" noChangeArrowheads="1"/>
            </p:cNvPicPr>
            <p:nvPr/>
          </p:nvPicPr>
          <p:blipFill>
            <a:blip r:embed="rId2"/>
            <a:srcRect t="18485" b="26061"/>
            <a:stretch>
              <a:fillRect/>
            </a:stretch>
          </p:blipFill>
          <p:spPr bwMode="auto">
            <a:xfrm>
              <a:off x="2000232" y="2071678"/>
              <a:ext cx="4631585" cy="1928826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guochang\桌面\新支付\img\816934_141640_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357298"/>
              <a:ext cx="2639959" cy="1659403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333875"/>
            <a:ext cx="5476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组合 21"/>
          <p:cNvGrpSpPr/>
          <p:nvPr/>
        </p:nvGrpSpPr>
        <p:grpSpPr>
          <a:xfrm>
            <a:off x="357158" y="4572008"/>
            <a:ext cx="2714644" cy="1948275"/>
            <a:chOff x="357158" y="1142984"/>
            <a:chExt cx="8358246" cy="5377299"/>
          </a:xfrm>
        </p:grpSpPr>
        <p:pic>
          <p:nvPicPr>
            <p:cNvPr id="16" name="Picture 3" descr="C:\Documents and Settings\guochang\桌面\新支付\img\招行对账单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214422"/>
              <a:ext cx="2928958" cy="5305861"/>
            </a:xfrm>
            <a:prstGeom prst="rect">
              <a:avLst/>
            </a:prstGeom>
            <a:noFill/>
          </p:spPr>
        </p:pic>
        <p:grpSp>
          <p:nvGrpSpPr>
            <p:cNvPr id="17" name="组合 16"/>
            <p:cNvGrpSpPr/>
            <p:nvPr/>
          </p:nvGrpSpPr>
          <p:grpSpPr>
            <a:xfrm>
              <a:off x="6357950" y="1142984"/>
              <a:ext cx="2357454" cy="5369575"/>
              <a:chOff x="4286248" y="1214422"/>
              <a:chExt cx="2357454" cy="5369575"/>
            </a:xfrm>
          </p:grpSpPr>
          <p:pic>
            <p:nvPicPr>
              <p:cNvPr id="18" name="Picture 2" descr="C:\Documents and Settings\guochang\桌面\新支付\img\POS43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86248" y="4818526"/>
                <a:ext cx="2357454" cy="176547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Documents and Settings\guochang\桌面\新支付\img\信用卡月对账单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86248" y="1214422"/>
                <a:ext cx="2357454" cy="1762197"/>
              </a:xfrm>
              <a:prstGeom prst="rect">
                <a:avLst/>
              </a:prstGeom>
              <a:noFill/>
            </p:spPr>
          </p:pic>
          <p:pic>
            <p:nvPicPr>
              <p:cNvPr id="20" name="Picture 5" descr="C:\Documents and Settings\guochang\桌面\新支付\img\信用卡存单.gif"/>
              <p:cNvPicPr>
                <a:picLocks noChangeAspect="1" noChangeArrowheads="1"/>
              </p:cNvPicPr>
              <p:nvPr/>
            </p:nvPicPr>
            <p:blipFill>
              <a:blip r:embed="rId8"/>
              <a:srcRect r="6249" b="24456"/>
              <a:stretch>
                <a:fillRect/>
              </a:stretch>
            </p:blipFill>
            <p:spPr bwMode="auto">
              <a:xfrm>
                <a:off x="4286248" y="3000372"/>
                <a:ext cx="2357454" cy="1747659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7" descr="C:\Documents and Settings\guochang\桌面\新支付\img\交易签名.jpg"/>
            <p:cNvPicPr>
              <a:picLocks noChangeAspect="1" noChangeArrowheads="1"/>
            </p:cNvPicPr>
            <p:nvPr/>
          </p:nvPicPr>
          <p:blipFill>
            <a:blip r:embed="rId9" cstate="print"/>
            <a:srcRect r="1961" b="16214"/>
            <a:stretch>
              <a:fillRect/>
            </a:stretch>
          </p:blipFill>
          <p:spPr bwMode="auto">
            <a:xfrm>
              <a:off x="2214546" y="1285860"/>
              <a:ext cx="4214842" cy="480492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srgbClr val="FF0000">
                  <a:alpha val="40000"/>
                </a:srgbClr>
              </a:outerShdw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支付的未来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钱的本质代表的就是价值</a:t>
            </a:r>
            <a:endParaRPr lang="en-US" altLang="zh-CN" dirty="0" smtClean="0"/>
          </a:p>
          <a:p>
            <a:r>
              <a:rPr lang="zh-CN" altLang="en-US" dirty="0" smtClean="0"/>
              <a:t>支付的本质是一种价值交换。</a:t>
            </a:r>
            <a:endParaRPr lang="en-US" altLang="zh-CN" dirty="0" smtClean="0"/>
          </a:p>
          <a:p>
            <a:r>
              <a:rPr lang="zh-CN" altLang="en-US" dirty="0" smtClean="0"/>
              <a:t>未来，所有有价值的东西都是可以用来支付，“包括你所在的地点、你的时间，你各种消费与信任的积累等各种信息。”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Overview of payment</a:t>
            </a:r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8" name="内容占位符 7" descr="a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5143536" cy="1722166"/>
          </a:xfrm>
        </p:spPr>
      </p:pic>
      <p:sp>
        <p:nvSpPr>
          <p:cNvPr id="5" name="Pentagon 4"/>
          <p:cNvSpPr/>
          <p:nvPr/>
        </p:nvSpPr>
        <p:spPr bwMode="auto">
          <a:xfrm>
            <a:off x="857224" y="4210070"/>
            <a:ext cx="2465387" cy="1196975"/>
          </a:xfrm>
          <a:prstGeom prst="homePlate">
            <a:avLst/>
          </a:prstGeom>
          <a:gradFill flip="none" rotWithShape="1">
            <a:gsLst>
              <a:gs pos="69000">
                <a:schemeClr val="tx2"/>
              </a:gs>
              <a:gs pos="87000">
                <a:schemeClr val="tx2">
                  <a:lumMod val="20000"/>
                  <a:lumOff val="80000"/>
                </a:scheme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l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+mn-ea"/>
              </a:rPr>
              <a:t>Payment Community</a:t>
            </a:r>
            <a:endParaRPr lang="en-US" sz="2000" dirty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024" y="3727470"/>
            <a:ext cx="3101975" cy="255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ight Arrow 7"/>
          <p:cNvSpPr/>
          <p:nvPr/>
        </p:nvSpPr>
        <p:spPr bwMode="auto">
          <a:xfrm>
            <a:off x="5647022" y="4310100"/>
            <a:ext cx="833036" cy="1167653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 marL="119063" indent="-119063"/>
            <a:endParaRPr lang="zh-CN" altLang="zh-CN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11" y="4071958"/>
            <a:ext cx="16684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Pay Anywhere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476485" y="2951185"/>
          <a:ext cx="1000125" cy="1328737"/>
        </p:xfrm>
        <a:graphic>
          <a:graphicData uri="http://schemas.openxmlformats.org/presentationml/2006/ole">
            <p:oleObj spid="_x0000_s7170" r:id="rId3" imgW="2732086" imgH="3634310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840272" y="1751035"/>
          <a:ext cx="638175" cy="820737"/>
        </p:xfrm>
        <a:graphic>
          <a:graphicData uri="http://schemas.openxmlformats.org/presentationml/2006/ole">
            <p:oleObj spid="_x0000_s7171" r:id="rId4" imgW="2350865" imgH="3024356" progId="">
              <p:embed/>
            </p:oleObj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8060" y="3467122"/>
            <a:ext cx="909637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35" y="5076847"/>
            <a:ext cx="10858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0347" y="5176860"/>
            <a:ext cx="836613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57422" y="4256110"/>
            <a:ext cx="1204913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>
              <a:lnSpc>
                <a:spcPct val="87000"/>
              </a:lnSpc>
              <a:tabLst>
                <a:tab pos="723900" algn="l"/>
              </a:tabLst>
            </a:pPr>
            <a:r>
              <a:rPr lang="en-GB" sz="1400" b="0">
                <a:solidFill>
                  <a:srgbClr val="000000"/>
                </a:solidFill>
                <a:ea typeface="宋体" pitchFamily="2" charset="-122"/>
              </a:rPr>
              <a:t>Passports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06872" y="6421460"/>
            <a:ext cx="1565275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>
              <a:lnSpc>
                <a:spcPct val="87000"/>
              </a:lnSpc>
              <a:tabLst>
                <a:tab pos="723900" algn="l"/>
                <a:tab pos="1447800" algn="l"/>
              </a:tabLst>
            </a:pPr>
            <a:r>
              <a:rPr lang="en-GB" sz="1400" b="0">
                <a:solidFill>
                  <a:srgbClr val="000000"/>
                </a:solidFill>
                <a:ea typeface="宋体" pitchFamily="2" charset="-122"/>
              </a:rPr>
              <a:t>Contactless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06635" y="6338910"/>
            <a:ext cx="1831975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>
              <a:lnSpc>
                <a:spcPct val="87000"/>
              </a:lnSpc>
              <a:tabLst>
                <a:tab pos="723900" algn="l"/>
                <a:tab pos="1447800" algn="l"/>
              </a:tabLst>
            </a:pPr>
            <a:r>
              <a:rPr lang="en-GB" sz="1400" b="0">
                <a:solidFill>
                  <a:srgbClr val="000000"/>
                </a:solidFill>
                <a:ea typeface="宋体" pitchFamily="2" charset="-122"/>
              </a:rPr>
              <a:t>Smart Cards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019410" y="2476522"/>
            <a:ext cx="1109662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>
            <a:spAutoFit/>
          </a:bodyPr>
          <a:lstStyle/>
          <a:p>
            <a:pPr>
              <a:lnSpc>
                <a:spcPct val="87000"/>
              </a:lnSpc>
              <a:tabLst>
                <a:tab pos="723900" algn="l"/>
              </a:tabLst>
            </a:pPr>
            <a:r>
              <a:rPr lang="en-GB" sz="1400" b="0">
                <a:solidFill>
                  <a:srgbClr val="000000"/>
                </a:solidFill>
                <a:ea typeface="宋体" pitchFamily="2" charset="-122"/>
              </a:rPr>
              <a:t>SIM Cards</a:t>
            </a:r>
          </a:p>
        </p:txBody>
      </p:sp>
      <p:pic>
        <p:nvPicPr>
          <p:cNvPr id="13" name="Picture 18" descr="java_clr_vert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8372" y="3236935"/>
            <a:ext cx="1066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8447" y="1517672"/>
            <a:ext cx="1333500" cy="110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TW" dirty="0" smtClean="0">
                <a:solidFill>
                  <a:schemeClr val="bg1"/>
                </a:solidFill>
                <a:ea typeface="微软雅黑" pitchFamily="34" charset="-122"/>
              </a:rPr>
              <a:t>Using Cryptographic services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500"/>
              </a:spcBef>
            </a:pPr>
            <a:r>
              <a:rPr lang="en-GB" altLang="zh-TW" dirty="0" smtClean="0"/>
              <a:t>Store </a:t>
            </a:r>
            <a:r>
              <a:rPr lang="en-GB" altLang="zh-TW" dirty="0" smtClean="0"/>
              <a:t>certificates</a:t>
            </a:r>
          </a:p>
          <a:p>
            <a:pPr>
              <a:lnSpc>
                <a:spcPct val="170000"/>
              </a:lnSpc>
              <a:spcBef>
                <a:spcPts val="500"/>
              </a:spcBef>
            </a:pPr>
            <a:r>
              <a:rPr lang="en-GB" altLang="zh-TW" smtClean="0"/>
              <a:t>Use </a:t>
            </a:r>
            <a:r>
              <a:rPr lang="en-GB" altLang="zh-TW" dirty="0" smtClean="0"/>
              <a:t>the Java Card Cryptographic API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TW" dirty="0" smtClean="0">
                <a:solidFill>
                  <a:schemeClr val="bg1"/>
                </a:solidFill>
                <a:ea typeface="微软雅黑" pitchFamily="34" charset="-122"/>
              </a:rPr>
              <a:t>Java Card Crypto API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25"/>
              </a:lnSpc>
              <a:spcBef>
                <a:spcPts val="1013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3400" dirty="0" err="1" smtClean="0"/>
              <a:t>javacard.security</a:t>
            </a:r>
            <a:endParaRPr lang="en-GB" altLang="zh-TW" sz="3400" dirty="0" smtClean="0"/>
          </a:p>
          <a:p>
            <a:pPr lvl="1">
              <a:lnSpc>
                <a:spcPct val="110000"/>
              </a:lnSpc>
              <a:spcBef>
                <a:spcPts val="7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dirty="0" smtClean="0"/>
              <a:t>authentication classes and a set of symmetric and asymmetric cryptography key interfaces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dirty="0" smtClean="0"/>
              <a:t>Random Data</a:t>
            </a:r>
          </a:p>
          <a:p>
            <a:pPr lvl="2">
              <a:lnSpc>
                <a:spcPct val="90000"/>
              </a:lnSpc>
              <a:spcBef>
                <a:spcPts val="800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600" dirty="0" smtClean="0"/>
              <a:t>Pseudo Random and Secure Random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dirty="0" smtClean="0"/>
              <a:t>Message Digest</a:t>
            </a:r>
          </a:p>
          <a:p>
            <a:pPr lvl="2">
              <a:lnSpc>
                <a:spcPct val="90000"/>
              </a:lnSpc>
              <a:spcBef>
                <a:spcPts val="800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600" dirty="0" smtClean="0"/>
              <a:t>MD5, SHA1, RIPEMD160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dirty="0" smtClean="0"/>
              <a:t>Digital Signature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Java Card Crypto API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13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4000" dirty="0" err="1" smtClean="0"/>
              <a:t>javacardx.crypto</a:t>
            </a:r>
            <a:r>
              <a:rPr lang="en-GB" altLang="zh-TW" sz="4000" dirty="0" smtClean="0"/>
              <a:t>	</a:t>
            </a:r>
            <a:endParaRPr lang="en-GB" altLang="zh-TW" sz="3400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TW" dirty="0" smtClean="0"/>
              <a:t>the cipher class, which allows the use of strong encryption and decryption</a:t>
            </a:r>
          </a:p>
          <a:p>
            <a:pPr lvl="1">
              <a:spcBef>
                <a:spcPts val="800"/>
              </a:spcBef>
              <a:buSzPct val="9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3000" dirty="0" smtClean="0"/>
              <a:t>DES, DES3, RSA</a:t>
            </a:r>
            <a:endParaRPr lang="en-GB" altLang="zh-TW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因为信任、所以简单</a:t>
            </a:r>
          </a:p>
        </p:txBody>
      </p:sp>
      <p:pic>
        <p:nvPicPr>
          <p:cNvPr id="5" name="Picture 2" descr="http://cdn-img.easyicon.cn/png/263/263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020540" cy="3020542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4071934" y="1500174"/>
            <a:ext cx="4019380" cy="8064894"/>
            <a:chOff x="4071934" y="1500174"/>
            <a:chExt cx="4019380" cy="8064894"/>
          </a:xfrm>
        </p:grpSpPr>
        <p:pic>
          <p:nvPicPr>
            <p:cNvPr id="6" name="Picture 16" descr="ppt_xx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1934" y="1500174"/>
              <a:ext cx="4019380" cy="806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359966" y="2364270"/>
              <a:ext cx="3384375" cy="564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About the architecture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 an infrastructure service</a:t>
            </a:r>
          </a:p>
          <a:p>
            <a:r>
              <a:rPr lang="en-US" altLang="zh-CN" dirty="0" smtClean="0"/>
              <a:t>Security payment service offers the account service and payment service for upper layers applications. </a:t>
            </a:r>
          </a:p>
          <a:p>
            <a:r>
              <a:rPr lang="en-US" altLang="zh-CN" dirty="0" smtClean="0"/>
              <a:t>The security service includes encryption, authentication, authorization, cash-in channel and transaction query.</a:t>
            </a:r>
          </a:p>
          <a:p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6429388" y="4857760"/>
            <a:ext cx="2214579" cy="1428760"/>
            <a:chOff x="343994" y="1500175"/>
            <a:chExt cx="8442849" cy="5000659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28729" y="1500175"/>
              <a:ext cx="6143668" cy="2143140"/>
              <a:chOff x="1735" y="4128"/>
              <a:chExt cx="8825" cy="2715"/>
            </a:xfrm>
          </p:grpSpPr>
          <p:sp>
            <p:nvSpPr>
              <p:cNvPr id="5" name="AutoShape 17"/>
              <p:cNvSpPr>
                <a:spLocks noChangeArrowheads="1"/>
              </p:cNvSpPr>
              <p:nvPr/>
            </p:nvSpPr>
            <p:spPr bwMode="auto">
              <a:xfrm>
                <a:off x="1735" y="4128"/>
                <a:ext cx="8825" cy="27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1860" y="4263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" name="AutoShape 15"/>
              <p:cNvSpPr>
                <a:spLocks noChangeArrowheads="1"/>
              </p:cNvSpPr>
              <p:nvPr/>
            </p:nvSpPr>
            <p:spPr bwMode="auto">
              <a:xfrm>
                <a:off x="4028" y="4263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>
                <a:off x="6177" y="4278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9" name="AutoShape 13"/>
              <p:cNvSpPr>
                <a:spLocks noChangeArrowheads="1"/>
              </p:cNvSpPr>
              <p:nvPr/>
            </p:nvSpPr>
            <p:spPr bwMode="auto">
              <a:xfrm>
                <a:off x="8290" y="4263"/>
                <a:ext cx="1965" cy="1785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716365" y="4063125"/>
              <a:ext cx="7784725" cy="243770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lvl="0" algn="ctr"/>
              <a:endPara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080050" y="4616112"/>
              <a:ext cx="3477681" cy="4392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651633" y="4616112"/>
              <a:ext cx="3495203" cy="43925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sz="24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026678" y="3562639"/>
              <a:ext cx="645253" cy="990317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3438500" y="3581689"/>
              <a:ext cx="561996" cy="99031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846078" y="3543589"/>
              <a:ext cx="645253" cy="990317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257900" y="3562639"/>
              <a:ext cx="561996" cy="99031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899700" y="5172286"/>
              <a:ext cx="1600599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6327672" y="5172286"/>
              <a:ext cx="1673351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2606314" y="5172286"/>
              <a:ext cx="2037124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Oval 1"/>
            <p:cNvSpPr>
              <a:spLocks noChangeArrowheads="1"/>
            </p:cNvSpPr>
            <p:nvPr/>
          </p:nvSpPr>
          <p:spPr bwMode="auto">
            <a:xfrm>
              <a:off x="4759985" y="5172286"/>
              <a:ext cx="1455089" cy="6856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43994" y="3843738"/>
              <a:ext cx="727513" cy="1371213"/>
              <a:chOff x="0" y="4143379"/>
              <a:chExt cx="714349" cy="1285885"/>
            </a:xfrm>
          </p:grpSpPr>
          <p:pic>
            <p:nvPicPr>
              <p:cNvPr id="22" name="内容占位符 65" descr="NexusOne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4143379"/>
                <a:ext cx="714348" cy="1285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图片 22" descr="未标题-1.png"/>
              <p:cNvPicPr>
                <a:picLocks noChangeAspect="1"/>
              </p:cNvPicPr>
              <p:nvPr/>
            </p:nvPicPr>
            <p:blipFill>
              <a:blip r:embed="rId3" cstate="print"/>
              <a:srcRect l="21332" t="15494" r="13111" b="16335"/>
              <a:stretch>
                <a:fillRect/>
              </a:stretch>
            </p:blipFill>
            <p:spPr>
              <a:xfrm>
                <a:off x="71406" y="4361557"/>
                <a:ext cx="642943" cy="781955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24" name="图片 23" descr="未标题-1.png"/>
            <p:cNvPicPr>
              <a:picLocks noChangeAspect="1"/>
            </p:cNvPicPr>
            <p:nvPr/>
          </p:nvPicPr>
          <p:blipFill>
            <a:blip r:embed="rId4" cstate="print"/>
            <a:srcRect l="21332" t="15494" r="13111" b="16335"/>
            <a:stretch>
              <a:fillRect/>
            </a:stretch>
          </p:blipFill>
          <p:spPr>
            <a:xfrm>
              <a:off x="8101236" y="3805740"/>
              <a:ext cx="685607" cy="83384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图片 24" descr="logoo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5119" y="1616300"/>
              <a:ext cx="609427" cy="812568"/>
            </a:xfrm>
            <a:prstGeom prst="rect">
              <a:avLst/>
            </a:prstGeom>
          </p:spPr>
        </p:pic>
        <p:pic>
          <p:nvPicPr>
            <p:cNvPr id="26" name="图片 25" descr="T1wTGgXgFnXXXXXXXX-60-6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4797" y="1828921"/>
              <a:ext cx="457071" cy="457071"/>
            </a:xfrm>
            <a:prstGeom prst="rect">
              <a:avLst/>
            </a:prstGeom>
          </p:spPr>
        </p:pic>
        <p:pic>
          <p:nvPicPr>
            <p:cNvPr id="27" name="Picture 2" descr="http://www.fsvi.cn/uploadfile/2009/1031/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62838" y="1748003"/>
              <a:ext cx="609426" cy="609427"/>
            </a:xfrm>
            <a:prstGeom prst="rect">
              <a:avLst/>
            </a:prstGeom>
            <a:noFill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43557" y="1757483"/>
              <a:ext cx="457071" cy="457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大纲</a:t>
            </a:r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43510"/>
          </a:xfrm>
        </p:spPr>
        <p:txBody>
          <a:bodyPr/>
          <a:lstStyle/>
          <a:p>
            <a:r>
              <a:rPr lang="zh-CN" altLang="en-US" dirty="0" smtClean="0">
                <a:ea typeface="微软雅黑" pitchFamily="34" charset="-122"/>
              </a:rPr>
              <a:t>什么是支付</a:t>
            </a:r>
            <a:endParaRPr lang="en-US" altLang="zh-CN" dirty="0" smtClean="0">
              <a:ea typeface="微软雅黑" pitchFamily="34" charset="-122"/>
            </a:endParaRPr>
          </a:p>
          <a:p>
            <a:r>
              <a:rPr lang="zh-CN" altLang="en-US" dirty="0" smtClean="0">
                <a:ea typeface="微软雅黑" pitchFamily="34" charset="-122"/>
              </a:rPr>
              <a:t>支付的发展进程</a:t>
            </a:r>
            <a:r>
              <a:rPr lang="en-US" altLang="zh-CN" dirty="0" smtClean="0">
                <a:ea typeface="微软雅黑" pitchFamily="34" charset="-122"/>
              </a:rPr>
              <a:t> </a:t>
            </a:r>
          </a:p>
          <a:p>
            <a:r>
              <a:rPr lang="zh-CN" altLang="en-US" dirty="0" smtClean="0">
                <a:ea typeface="微软雅黑" pitchFamily="34" charset="-122"/>
              </a:rPr>
              <a:t>支付的改变</a:t>
            </a:r>
            <a:r>
              <a:rPr lang="en-US" altLang="zh-CN" dirty="0" smtClean="0">
                <a:ea typeface="微软雅黑" pitchFamily="34" charset="-122"/>
              </a:rPr>
              <a:t>-BANK</a:t>
            </a:r>
          </a:p>
          <a:p>
            <a:r>
              <a:rPr lang="zh-CN" altLang="en-US" dirty="0" smtClean="0">
                <a:ea typeface="微软雅黑" pitchFamily="34" charset="-122"/>
              </a:rPr>
              <a:t>再一次改变支付</a:t>
            </a:r>
            <a:r>
              <a:rPr lang="en-US" altLang="zh-CN" dirty="0" smtClean="0">
                <a:ea typeface="微软雅黑" pitchFamily="34" charset="-122"/>
              </a:rPr>
              <a:t>- MOBILE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New Mobile Payment-Java Card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Service Functional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Mobile Secure Payment Service (1)</a:t>
            </a:r>
          </a:p>
          <a:p>
            <a:r>
              <a:rPr lang="en-US" altLang="zh-CN" dirty="0" smtClean="0"/>
              <a:t>Payment service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application can call the payment service of security service, and the payment service will finish the transaction for the application. The payment service is a black-box for all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Service Functional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Mobile Secure Payment Service (2)</a:t>
            </a:r>
          </a:p>
          <a:p>
            <a:r>
              <a:rPr lang="en-US" altLang="zh-CN" dirty="0" smtClean="0"/>
              <a:t>Account service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Based on the features of security service , account service will supply the account solution and allows application login and logout by connecting with application servers.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Service API Definition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437" y="1643050"/>
            <a:ext cx="8382000" cy="521495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Payments in apps - Mobile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Initialization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zh-CN" sz="2400" kern="0" dirty="0" smtClean="0">
                <a:latin typeface="+mn-lt"/>
                <a:ea typeface="宋体" pitchFamily="2" charset="-122"/>
              </a:rPr>
              <a:t>Create  the order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400" kern="0" dirty="0" smtClean="0">
                <a:ea typeface="宋体" pitchFamily="2" charset="-122"/>
              </a:rPr>
              <a:t>Pay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1142976" y="3643314"/>
            <a:ext cx="6715125" cy="1785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orderString</a:t>
            </a:r>
            <a:r>
              <a:rPr lang="en-US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partner=</a:t>
            </a:r>
            <a:r>
              <a:rPr lang="en-US" dirty="0">
                <a:solidFill>
                  <a:srgbClr val="174DFF"/>
                </a:solidFill>
                <a:latin typeface="Courier New" pitchFamily="49" charset="0"/>
                <a:cs typeface="Courier New" pitchFamily="49" charset="0"/>
              </a:rPr>
              <a:t>2088301265823075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seller=</a:t>
            </a:r>
            <a:r>
              <a:rPr lang="en-US" dirty="0">
                <a:solidFill>
                  <a:srgbClr val="174DFF"/>
                </a:solidFill>
                <a:latin typeface="Courier New" pitchFamily="49" charset="0"/>
                <a:cs typeface="Courier New" pitchFamily="49" charset="0"/>
              </a:rPr>
              <a:t>2088301265823075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&amp;out_trade_no=</a:t>
            </a:r>
            <a:r>
              <a:rPr 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500000000006548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subject=</a:t>
            </a:r>
            <a:r>
              <a:rPr lang="ja-JP" alt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道具</a:t>
            </a:r>
            <a:r>
              <a:rPr lang="en-US" altLang="ja-JP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1&amp;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body=</a:t>
            </a:r>
            <a:r>
              <a:rPr lang="ja-JP" alt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道具</a:t>
            </a:r>
            <a:r>
              <a:rPr lang="en-US" altLang="ja-JP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1&amp;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total_fee=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30.0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notify_url</a:t>
            </a: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=http://notify.java.jpxx.org/index.jsp&amp;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sign=kU2Fa3x6V985g8ayTo...5f1xg%3D&amp;sign_type=RSA</a:t>
            </a:r>
            <a:r>
              <a:rPr lang="en-US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";</a:t>
            </a:r>
            <a:endParaRPr lang="en-US" b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1143000" y="2501888"/>
            <a:ext cx="6715125" cy="704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0" dirty="0" err="1">
                <a:latin typeface="Courier New" pitchFamily="49" charset="0"/>
                <a:cs typeface="Courier New" pitchFamily="49" charset="0"/>
              </a:rPr>
              <a:t>com.alipay.service</a:t>
            </a:r>
            <a:r>
              <a:rPr lang="en-US" b="0" dirty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0" dirty="0" err="1">
                <a:latin typeface="Courier New" pitchFamily="49" charset="0"/>
                <a:cs typeface="Courier New" pitchFamily="49" charset="0"/>
              </a:rPr>
              <a:t>Alixpay</a:t>
            </a:r>
            <a:r>
              <a:rPr lang="en-US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0" dirty="0" err="1" smtClean="0">
                <a:latin typeface="Courier New" pitchFamily="49" charset="0"/>
                <a:cs typeface="Courier New" pitchFamily="49" charset="0"/>
              </a:rPr>
              <a:t>alixcardpay</a:t>
            </a:r>
            <a:r>
              <a:rPr lang="en-US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0" dirty="0" err="1">
                <a:latin typeface="Courier New" pitchFamily="49" charset="0"/>
                <a:cs typeface="Courier New" pitchFamily="49" charset="0"/>
              </a:rPr>
              <a:t>Alixpay.getInstance</a:t>
            </a:r>
            <a:r>
              <a:rPr lang="en-US" b="0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7" name="Rounded Rectangular Callout 8"/>
          <p:cNvSpPr>
            <a:spLocks noChangeArrowheads="1"/>
          </p:cNvSpPr>
          <p:nvPr/>
        </p:nvSpPr>
        <p:spPr bwMode="auto">
          <a:xfrm>
            <a:off x="7929586" y="3000372"/>
            <a:ext cx="1142976" cy="428626"/>
          </a:xfrm>
          <a:prstGeom prst="wedgeRoundRectCallout">
            <a:avLst>
              <a:gd name="adj1" fmla="val -209380"/>
              <a:gd name="adj2" fmla="val 126500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eaLnBrk="0" hangingPunct="0">
              <a:spcBef>
                <a:spcPct val="20000"/>
              </a:spcBef>
            </a:pPr>
            <a:r>
              <a:rPr lang="en-US" altLang="zh-CN" b="0" i="1" dirty="0" smtClean="0">
                <a:ea typeface="宋体" pitchFamily="2" charset="-122"/>
              </a:rPr>
              <a:t>Seller id</a:t>
            </a:r>
            <a:endParaRPr lang="en-US" altLang="zh-CN" b="0" i="1" dirty="0">
              <a:ea typeface="宋体" pitchFamily="2" charset="-122"/>
            </a:endParaRPr>
          </a:p>
        </p:txBody>
      </p:sp>
      <p:sp>
        <p:nvSpPr>
          <p:cNvPr id="8" name="Rounded Rectangular Callout 9"/>
          <p:cNvSpPr>
            <a:spLocks noChangeArrowheads="1"/>
          </p:cNvSpPr>
          <p:nvPr/>
        </p:nvSpPr>
        <p:spPr bwMode="auto">
          <a:xfrm>
            <a:off x="7858148" y="4500570"/>
            <a:ext cx="1214406" cy="357190"/>
          </a:xfrm>
          <a:prstGeom prst="wedgeRoundRectCallout">
            <a:avLst>
              <a:gd name="adj1" fmla="val -133625"/>
              <a:gd name="adj2" fmla="val -72560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eaLnBrk="0" hangingPunct="0">
              <a:spcBef>
                <a:spcPct val="20000"/>
              </a:spcBef>
            </a:pPr>
            <a:r>
              <a:rPr lang="en-US" altLang="zh-CN" i="1" dirty="0" err="1" smtClean="0">
                <a:ea typeface="宋体" pitchFamily="2" charset="-122"/>
              </a:rPr>
              <a:t>trade_no</a:t>
            </a:r>
            <a:endParaRPr lang="en-US" altLang="zh-CN" b="0" i="1" dirty="0">
              <a:ea typeface="宋体" pitchFamily="2" charset="-122"/>
            </a:endParaRPr>
          </a:p>
        </p:txBody>
      </p:sp>
      <p:sp>
        <p:nvSpPr>
          <p:cNvPr id="9" name="Rounded Rectangular Callout 10"/>
          <p:cNvSpPr>
            <a:spLocks noChangeArrowheads="1"/>
          </p:cNvSpPr>
          <p:nvPr/>
        </p:nvSpPr>
        <p:spPr bwMode="auto">
          <a:xfrm>
            <a:off x="7858148" y="5643581"/>
            <a:ext cx="1214414" cy="428625"/>
          </a:xfrm>
          <a:prstGeom prst="wedgeRoundRectCallout">
            <a:avLst>
              <a:gd name="adj1" fmla="val -290038"/>
              <a:gd name="adj2" fmla="val -252238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pPr eaLnBrk="0" hangingPunct="0">
              <a:spcBef>
                <a:spcPct val="20000"/>
              </a:spcBef>
            </a:pPr>
            <a:r>
              <a:rPr lang="en-US" altLang="zh-CN" i="1" dirty="0" err="1" smtClean="0">
                <a:latin typeface="+mn-lt"/>
                <a:ea typeface="宋体" pitchFamily="2" charset="-122"/>
              </a:rPr>
              <a:t>total_fee</a:t>
            </a:r>
            <a:endParaRPr lang="en-US" altLang="zh-CN" i="1" dirty="0" smtClean="0">
              <a:latin typeface="+mn-lt"/>
              <a:ea typeface="宋体" pitchFamily="2" charset="-122"/>
            </a:endParaRPr>
          </a:p>
        </p:txBody>
      </p:sp>
      <p:sp>
        <p:nvSpPr>
          <p:cNvPr id="12" name="Rectangle 7"/>
          <p:cNvSpPr/>
          <p:nvPr/>
        </p:nvSpPr>
        <p:spPr bwMode="auto">
          <a:xfrm>
            <a:off x="1071538" y="5929330"/>
            <a:ext cx="6715125" cy="5000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 result = 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alixcardpay.pay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orderString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Process outlined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7158" y="2649526"/>
            <a:ext cx="2808288" cy="338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lIns="91430" tIns="45715" rIns="91430" bIns="45715" anchor="b"/>
          <a:lstStyle/>
          <a:p>
            <a:pPr eaLnBrk="0" hangingPunct="0">
              <a:spcBef>
                <a:spcPct val="20000"/>
              </a:spcBef>
              <a:defRPr/>
            </a:pPr>
            <a:endParaRPr lang="zh-CN" altLang="en-US" sz="900" b="0">
              <a:latin typeface="Arial" pitchFamily="34" charset="0"/>
            </a:endParaRPr>
          </a:p>
        </p:txBody>
      </p:sp>
      <p:pic>
        <p:nvPicPr>
          <p:cNvPr id="10" name="Picture 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46" y="2865426"/>
            <a:ext cx="10906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933" y="2865426"/>
            <a:ext cx="10906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58" y="4449751"/>
            <a:ext cx="10779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Pictur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58" y="4449751"/>
            <a:ext cx="10874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8"/>
          <p:cNvCxnSpPr>
            <a:cxnSpLocks noChangeShapeType="1"/>
          </p:cNvCxnSpPr>
          <p:nvPr/>
        </p:nvCxnSpPr>
        <p:spPr bwMode="auto">
          <a:xfrm>
            <a:off x="2949546" y="3297226"/>
            <a:ext cx="2376487" cy="1588"/>
          </a:xfrm>
          <a:prstGeom prst="straightConnector1">
            <a:avLst/>
          </a:prstGeom>
          <a:noFill/>
          <a:ln w="254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5" name="Rounded Rectangle 21"/>
          <p:cNvSpPr>
            <a:spLocks noChangeArrowheads="1"/>
          </p:cNvSpPr>
          <p:nvPr/>
        </p:nvSpPr>
        <p:spPr bwMode="auto">
          <a:xfrm>
            <a:off x="5326033" y="2720964"/>
            <a:ext cx="1008063" cy="324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lIns="91430" tIns="45715" rIns="91430" bIns="45715"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1700" b="0" dirty="0" smtClean="0">
                <a:latin typeface="Arial" pitchFamily="34" charset="0"/>
              </a:rPr>
              <a:t>Alipay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1700" dirty="0" smtClean="0">
                <a:latin typeface="Arial" pitchFamily="34" charset="0"/>
              </a:rPr>
              <a:t>JAVACARD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1700" dirty="0" smtClean="0">
                <a:latin typeface="Arial" pitchFamily="34" charset="0"/>
              </a:rPr>
              <a:t>API</a:t>
            </a:r>
            <a:r>
              <a:rPr lang="en-US" altLang="zh-CN" sz="1700" b="0" dirty="0" smtClean="0">
                <a:latin typeface="Arial" pitchFamily="34" charset="0"/>
              </a:rPr>
              <a:t> </a:t>
            </a:r>
            <a:endParaRPr lang="en-US" altLang="zh-CN" sz="1700" b="0" dirty="0">
              <a:latin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1700" b="0" dirty="0">
                <a:latin typeface="Arial" pitchFamily="34" charset="0"/>
              </a:rPr>
              <a:t>Server</a:t>
            </a:r>
            <a:endParaRPr lang="zh-CN" altLang="en-US" sz="1700" b="0" dirty="0">
              <a:latin typeface="Arial" pitchFamily="34" charset="0"/>
            </a:endParaRPr>
          </a:p>
        </p:txBody>
      </p:sp>
      <p:sp>
        <p:nvSpPr>
          <p:cNvPr id="16" name="Rounded Rectangle 27"/>
          <p:cNvSpPr>
            <a:spLocks noChangeArrowheads="1"/>
          </p:cNvSpPr>
          <p:nvPr/>
        </p:nvSpPr>
        <p:spPr bwMode="auto">
          <a:xfrm>
            <a:off x="7700933" y="2649526"/>
            <a:ext cx="1152525" cy="33845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lIns="91430" tIns="45715" rIns="91430" bIns="45715" anchor="b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1700" b="0" dirty="0" smtClean="0">
                <a:latin typeface="Arial" pitchFamily="34" charset="0"/>
              </a:rPr>
              <a:t>Cloud </a:t>
            </a:r>
            <a:endParaRPr lang="en-US" altLang="zh-CN" sz="1700" b="0" dirty="0">
              <a:latin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1700" b="0" dirty="0">
                <a:latin typeface="Arial" pitchFamily="34" charset="0"/>
              </a:rPr>
              <a:t>Server</a:t>
            </a:r>
            <a:endParaRPr lang="zh-CN" altLang="en-US" sz="1700" b="0" dirty="0">
              <a:latin typeface="Arial" pitchFamily="34" charset="0"/>
            </a:endParaRPr>
          </a:p>
        </p:txBody>
      </p:sp>
      <p:cxnSp>
        <p:nvCxnSpPr>
          <p:cNvPr id="17" name="Shape 31"/>
          <p:cNvCxnSpPr>
            <a:cxnSpLocks noChangeShapeType="1"/>
          </p:cNvCxnSpPr>
          <p:nvPr/>
        </p:nvCxnSpPr>
        <p:spPr bwMode="auto">
          <a:xfrm rot="10800000">
            <a:off x="2949546" y="3729026"/>
            <a:ext cx="2376487" cy="15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8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1755746" y="2217726"/>
            <a:ext cx="1588" cy="1296987"/>
          </a:xfrm>
          <a:prstGeom prst="bentConnector3">
            <a:avLst>
              <a:gd name="adj1" fmla="val 40347824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3071802" y="3416868"/>
            <a:ext cx="2351906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dirty="0"/>
              <a:t>wait for order confirm</a:t>
            </a:r>
            <a:endParaRPr lang="zh-CN" altLang="en-US" dirty="0"/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3054321" y="2857496"/>
            <a:ext cx="327542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dirty="0"/>
              <a:t>send(partner, seller, buyer, …)</a:t>
            </a:r>
            <a:endParaRPr lang="zh-CN" altLang="en-US" dirty="0"/>
          </a:p>
        </p:txBody>
      </p:sp>
      <p:sp>
        <p:nvSpPr>
          <p:cNvPr id="21" name="TextBox 54"/>
          <p:cNvSpPr txBox="1">
            <a:spLocks noChangeArrowheads="1"/>
          </p:cNvSpPr>
          <p:nvPr/>
        </p:nvSpPr>
        <p:spPr bwMode="auto">
          <a:xfrm>
            <a:off x="428596" y="1643050"/>
            <a:ext cx="4903182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dirty="0" err="1" smtClean="0"/>
              <a:t>Alixpay.Pay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(partner, seller, </a:t>
            </a:r>
            <a:r>
              <a:rPr lang="en-US" altLang="zh-CN" sz="2400" dirty="0" err="1"/>
              <a:t>midlet</a:t>
            </a:r>
            <a:r>
              <a:rPr lang="en-US" altLang="zh-CN" sz="2400" dirty="0"/>
              <a:t>)</a:t>
            </a:r>
          </a:p>
        </p:txBody>
      </p:sp>
      <p:cxnSp>
        <p:nvCxnSpPr>
          <p:cNvPr id="22" name="Straight Arrow Connector 58"/>
          <p:cNvCxnSpPr>
            <a:cxnSpLocks noChangeShapeType="1"/>
          </p:cNvCxnSpPr>
          <p:nvPr/>
        </p:nvCxnSpPr>
        <p:spPr bwMode="auto">
          <a:xfrm>
            <a:off x="2949546" y="4143380"/>
            <a:ext cx="2376487" cy="1587"/>
          </a:xfrm>
          <a:prstGeom prst="straightConnector1">
            <a:avLst/>
          </a:prstGeom>
          <a:noFill/>
          <a:ln w="254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3054321" y="3825864"/>
            <a:ext cx="154399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dirty="0"/>
              <a:t>confirm order</a:t>
            </a:r>
            <a:endParaRPr lang="zh-CN" altLang="en-US" dirty="0"/>
          </a:p>
        </p:txBody>
      </p:sp>
      <p:cxnSp>
        <p:nvCxnSpPr>
          <p:cNvPr id="24" name="Shape 31"/>
          <p:cNvCxnSpPr>
            <a:cxnSpLocks noChangeShapeType="1"/>
          </p:cNvCxnSpPr>
          <p:nvPr/>
        </p:nvCxnSpPr>
        <p:spPr bwMode="auto">
          <a:xfrm rot="10800000">
            <a:off x="2949546" y="4810114"/>
            <a:ext cx="2376487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3054321" y="4429132"/>
            <a:ext cx="23006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dirty="0"/>
              <a:t>order payment result</a:t>
            </a:r>
            <a:endParaRPr lang="zh-CN" altLang="en-US" dirty="0"/>
          </a:p>
        </p:txBody>
      </p:sp>
      <p:cxnSp>
        <p:nvCxnSpPr>
          <p:cNvPr id="26" name="Straight Arrow Connector 70"/>
          <p:cNvCxnSpPr>
            <a:cxnSpLocks noChangeShapeType="1"/>
          </p:cNvCxnSpPr>
          <p:nvPr/>
        </p:nvCxnSpPr>
        <p:spPr bwMode="auto">
          <a:xfrm>
            <a:off x="6334096" y="4810114"/>
            <a:ext cx="1366837" cy="1587"/>
          </a:xfrm>
          <a:prstGeom prst="straightConnector1">
            <a:avLst/>
          </a:prstGeom>
          <a:noFill/>
          <a:ln w="25400">
            <a:solidFill>
              <a:srgbClr val="AAE2CA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7" name="TextBox 74"/>
          <p:cNvSpPr txBox="1">
            <a:spLocks noChangeArrowheads="1"/>
          </p:cNvSpPr>
          <p:nvPr/>
        </p:nvSpPr>
        <p:spPr bwMode="auto">
          <a:xfrm>
            <a:off x="1292196" y="6321414"/>
            <a:ext cx="995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dirty="0"/>
              <a:t>success</a:t>
            </a:r>
          </a:p>
        </p:txBody>
      </p:sp>
      <p:sp>
        <p:nvSpPr>
          <p:cNvPr id="28" name="TextBox 75"/>
          <p:cNvSpPr txBox="1">
            <a:spLocks noChangeArrowheads="1"/>
          </p:cNvSpPr>
          <p:nvPr/>
        </p:nvSpPr>
        <p:spPr bwMode="auto">
          <a:xfrm>
            <a:off x="6078508" y="4429132"/>
            <a:ext cx="217236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dirty="0"/>
              <a:t>TRADE_FINISHED</a:t>
            </a:r>
            <a:endParaRPr lang="zh-CN" altLang="en-US" dirty="0"/>
          </a:p>
        </p:txBody>
      </p:sp>
      <p:cxnSp>
        <p:nvCxnSpPr>
          <p:cNvPr id="29" name="Shape 29"/>
          <p:cNvCxnSpPr>
            <a:cxnSpLocks noChangeShapeType="1"/>
          </p:cNvCxnSpPr>
          <p:nvPr/>
        </p:nvCxnSpPr>
        <p:spPr bwMode="auto">
          <a:xfrm rot="5400000">
            <a:off x="1762096" y="5245089"/>
            <a:ext cx="1587" cy="1290637"/>
          </a:xfrm>
          <a:prstGeom prst="bentConnector3">
            <a:avLst>
              <a:gd name="adj1" fmla="val 26207130"/>
            </a:avLst>
          </a:prstGeom>
          <a:noFill/>
          <a:ln w="25400">
            <a:solidFill>
              <a:srgbClr val="AAE2CA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0" name="Rounded Rectangular Callout 24"/>
          <p:cNvSpPr>
            <a:spLocks noChangeArrowheads="1"/>
          </p:cNvSpPr>
          <p:nvPr/>
        </p:nvSpPr>
        <p:spPr bwMode="auto">
          <a:xfrm>
            <a:off x="3714744" y="6215082"/>
            <a:ext cx="4786312" cy="428620"/>
          </a:xfrm>
          <a:prstGeom prst="wedgeRoundRectCallout">
            <a:avLst>
              <a:gd name="adj1" fmla="val 11496"/>
              <a:gd name="adj2" fmla="val -365280"/>
              <a:gd name="adj3" fmla="val 16667"/>
            </a:avLst>
          </a:prstGeom>
          <a:solidFill>
            <a:srgbClr val="C0F8CD"/>
          </a:solidFill>
          <a:ln w="9525" algn="ctr">
            <a:solidFill>
              <a:srgbClr val="00CC99"/>
            </a:solidFill>
            <a:round/>
            <a:headEnd/>
            <a:tailEnd/>
          </a:ln>
        </p:spPr>
        <p:txBody>
          <a:bodyPr wrap="none" anchor="b"/>
          <a:lstStyle/>
          <a:p>
            <a:r>
              <a:rPr lang="en-US" altLang="zh-CN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Sent to Cloud Payment</a:t>
            </a:r>
            <a:endParaRPr lang="en-US" altLang="zh-CN" b="0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Process outlined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29" y="2500306"/>
            <a:ext cx="18621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1779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571604" y="3714752"/>
            <a:ext cx="8016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>
            <a:off x="4143372" y="3714752"/>
            <a:ext cx="7921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6786578" y="3714752"/>
            <a:ext cx="93662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7" name="矩形 16"/>
          <p:cNvSpPr/>
          <p:nvPr/>
        </p:nvSpPr>
        <p:spPr>
          <a:xfrm>
            <a:off x="2071670" y="4929198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evokes secure payment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643570" y="492919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/>
              <a:t>pay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Security Service in </a:t>
            </a:r>
            <a:r>
              <a:rPr lang="en-US" altLang="zh-CN" dirty="0" err="1" smtClean="0">
                <a:solidFill>
                  <a:schemeClr val="bg1"/>
                </a:solidFill>
              </a:rPr>
              <a:t>JavaCard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Pentagon 4"/>
          <p:cNvSpPr/>
          <p:nvPr/>
        </p:nvSpPr>
        <p:spPr bwMode="auto">
          <a:xfrm>
            <a:off x="787400" y="3652855"/>
            <a:ext cx="5210175" cy="1695450"/>
          </a:xfrm>
          <a:prstGeom prst="homePlate">
            <a:avLst/>
          </a:prstGeom>
          <a:gradFill flip="none" rotWithShape="1">
            <a:gsLst>
              <a:gs pos="69000">
                <a:srgbClr val="FF0000"/>
              </a:gs>
              <a:gs pos="87000">
                <a:srgbClr val="FF0000">
                  <a:lumMod val="20000"/>
                  <a:lumOff val="80000"/>
                </a:srgb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marR="0" lvl="0" indent="-1190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Pentagon 5"/>
          <p:cNvSpPr>
            <a:spLocks noChangeArrowheads="1"/>
          </p:cNvSpPr>
          <p:nvPr/>
        </p:nvSpPr>
        <p:spPr bwMode="auto">
          <a:xfrm>
            <a:off x="2033588" y="3786205"/>
            <a:ext cx="1331912" cy="603250"/>
          </a:xfrm>
          <a:prstGeom prst="homePlate">
            <a:avLst>
              <a:gd name="adj" fmla="val 50005"/>
            </a:avLst>
          </a:prstGeom>
          <a:gradFill rotWithShape="1">
            <a:gsLst>
              <a:gs pos="0">
                <a:srgbClr val="FF6666"/>
              </a:gs>
              <a:gs pos="100000">
                <a:srgbClr val="FFCCCC"/>
              </a:gs>
            </a:gsLst>
            <a:lin ang="0" scaled="1"/>
          </a:gradFill>
          <a:ln w="47625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lIns="92075" tIns="46038" rIns="92075" bIns="46038" anchor="ctr"/>
          <a:lstStyle/>
          <a:p>
            <a:pPr marL="119063" marR="0" lvl="0" indent="-1190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5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Pentagon 7"/>
          <p:cNvSpPr>
            <a:spLocks noChangeArrowheads="1"/>
          </p:cNvSpPr>
          <p:nvPr/>
        </p:nvSpPr>
        <p:spPr bwMode="auto">
          <a:xfrm rot="10800000">
            <a:off x="1862138" y="4549792"/>
            <a:ext cx="1330325" cy="604838"/>
          </a:xfrm>
          <a:prstGeom prst="homePlate">
            <a:avLst>
              <a:gd name="adj" fmla="val 49997"/>
            </a:avLst>
          </a:prstGeom>
          <a:gradFill rotWithShape="1">
            <a:gsLst>
              <a:gs pos="0">
                <a:srgbClr val="FF6666"/>
              </a:gs>
              <a:gs pos="100000">
                <a:srgbClr val="FFCCCC"/>
              </a:gs>
            </a:gsLst>
            <a:lin ang="0" scaled="1"/>
          </a:gradFill>
          <a:ln w="47625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lIns="92075" tIns="46038" rIns="92075" bIns="46038" anchor="ctr"/>
          <a:lstStyle/>
          <a:p>
            <a:pPr marL="119063" marR="0" lvl="0" indent="-1190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5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1936750" y="4708542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Feedback</a:t>
            </a: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1811338" y="3813192"/>
            <a:ext cx="1701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Services co-marketing</a:t>
            </a:r>
          </a:p>
        </p:txBody>
      </p:sp>
      <p:sp>
        <p:nvSpPr>
          <p:cNvPr id="55" name="Rounded Rectangle 10"/>
          <p:cNvSpPr/>
          <p:nvPr/>
        </p:nvSpPr>
        <p:spPr bwMode="auto">
          <a:xfrm>
            <a:off x="1714500" y="3013092"/>
            <a:ext cx="1808163" cy="2844800"/>
          </a:xfrm>
          <a:prstGeom prst="roundRect">
            <a:avLst/>
          </a:prstGeom>
          <a:solidFill>
            <a:srgbClr val="FF0000">
              <a:lumMod val="50000"/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 marL="119063" marR="0" lvl="0" indent="-1190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579563" y="5334017"/>
            <a:ext cx="20732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Issuer / Trusted Service Manager</a:t>
            </a:r>
          </a:p>
        </p:txBody>
      </p:sp>
      <p:pic>
        <p:nvPicPr>
          <p:cNvPr id="57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950" y="3614755"/>
            <a:ext cx="2470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238642"/>
            <a:ext cx="1412875" cy="1165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3448067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4230705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5032392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3587750" y="3894155"/>
            <a:ext cx="40973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algn="l" eaLnBrk="0" hangingPunc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Times" charset="0"/>
              <a:buChar char="•"/>
              <a:defRPr/>
            </a:pPr>
            <a:r>
              <a:rPr lang="en-US" sz="1400" b="0" kern="0" dirty="0">
                <a:latin typeface="+mn-lt"/>
                <a:ea typeface="ＭＳ Ｐゴシック" charset="-128"/>
                <a:cs typeface="ＭＳ Ｐゴシック" charset="-128"/>
              </a:rPr>
              <a:t>Gaming</a:t>
            </a:r>
          </a:p>
          <a:p>
            <a:pPr marL="227013" indent="-227013" algn="l" eaLnBrk="0" hangingPunc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Times" charset="0"/>
              <a:buChar char="•"/>
              <a:defRPr/>
            </a:pPr>
            <a:r>
              <a:rPr lang="en-US" sz="1400" b="0" kern="0" dirty="0">
                <a:latin typeface="+mn-lt"/>
                <a:ea typeface="ＭＳ Ｐゴシック" charset="-128"/>
                <a:cs typeface="ＭＳ Ｐゴシック" charset="-128"/>
              </a:rPr>
              <a:t>Music</a:t>
            </a:r>
          </a:p>
          <a:p>
            <a:pPr marL="227013" indent="-227013" algn="l" eaLnBrk="0" hangingPunc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Times" charset="0"/>
              <a:buChar char="•"/>
              <a:defRPr/>
            </a:pPr>
            <a:r>
              <a:rPr lang="en-US" sz="1400" b="0" kern="0" dirty="0">
                <a:latin typeface="+mn-lt"/>
                <a:ea typeface="ＭＳ Ｐゴシック" charset="-128"/>
                <a:cs typeface="ＭＳ Ｐゴシック" charset="-128"/>
              </a:rPr>
              <a:t>Sports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564063" y="3897330"/>
            <a:ext cx="4098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algn="l" eaLnBrk="0" hangingPunc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Times" charset="0"/>
              <a:buChar char="•"/>
              <a:defRPr/>
            </a:pPr>
            <a:r>
              <a:rPr lang="en-US" sz="1400" b="0" kern="0" dirty="0">
                <a:latin typeface="+mn-lt"/>
                <a:ea typeface="ＭＳ Ｐゴシック" charset="-128"/>
                <a:cs typeface="ＭＳ Ｐゴシック" charset="-128"/>
              </a:rPr>
              <a:t>Movies</a:t>
            </a:r>
          </a:p>
          <a:p>
            <a:pPr marL="227013" indent="-227013" algn="l" eaLnBrk="0" hangingPunc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Times" charset="0"/>
              <a:buChar char="•"/>
              <a:defRPr/>
            </a:pPr>
            <a:r>
              <a:rPr lang="en-US" sz="1400" b="0" kern="0" dirty="0">
                <a:latin typeface="+mn-lt"/>
                <a:ea typeface="ＭＳ Ｐゴシック" charset="-128"/>
                <a:cs typeface="ＭＳ Ｐゴシック" charset="-128"/>
              </a:rPr>
              <a:t>Shopping</a:t>
            </a:r>
          </a:p>
        </p:txBody>
      </p:sp>
      <p:sp>
        <p:nvSpPr>
          <p:cNvPr id="64" name="矩形 63"/>
          <p:cNvSpPr/>
          <p:nvPr/>
        </p:nvSpPr>
        <p:spPr>
          <a:xfrm>
            <a:off x="1357290" y="1714488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Facilitating New Business Models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Payment Service in Cloud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500166" y="2357430"/>
            <a:ext cx="5827106" cy="3152057"/>
            <a:chOff x="357158" y="2143116"/>
            <a:chExt cx="8398874" cy="3580685"/>
          </a:xfrm>
        </p:grpSpPr>
        <p:sp>
          <p:nvSpPr>
            <p:cNvPr id="12" name="圆角矩形 11"/>
            <p:cNvSpPr/>
            <p:nvPr/>
          </p:nvSpPr>
          <p:spPr>
            <a:xfrm>
              <a:off x="7000892" y="2143116"/>
              <a:ext cx="1755140" cy="136842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16"/>
            <p:cNvGrpSpPr/>
            <p:nvPr/>
          </p:nvGrpSpPr>
          <p:grpSpPr>
            <a:xfrm>
              <a:off x="7000892" y="3357562"/>
              <a:ext cx="1720591" cy="2366239"/>
              <a:chOff x="7241984" y="1978584"/>
              <a:chExt cx="1720591" cy="2366239"/>
            </a:xfrm>
          </p:grpSpPr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7241984" y="1978571"/>
                <a:ext cx="1720591" cy="2366237"/>
                <a:chOff x="4598221" y="5499899"/>
                <a:chExt cx="2838680" cy="863600"/>
              </a:xfrm>
            </p:grpSpPr>
            <p:sp>
              <p:nvSpPr>
                <p:cNvPr id="23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4598221" y="5533533"/>
                  <a:ext cx="2838680" cy="112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S PGothic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GB" dirty="0"/>
                    <a:t>Service </a:t>
                  </a:r>
                  <a:r>
                    <a:rPr lang="en-GB" dirty="0" smtClean="0"/>
                    <a:t>Providers</a:t>
                  </a:r>
                  <a:endParaRPr lang="en-GB" dirty="0"/>
                </a:p>
              </p:txBody>
            </p:sp>
            <p:sp>
              <p:nvSpPr>
                <p:cNvPr id="24" name="Rounded Rectangle 48"/>
                <p:cNvSpPr>
                  <a:spLocks noChangeArrowheads="1"/>
                </p:cNvSpPr>
                <p:nvPr/>
              </p:nvSpPr>
              <p:spPr bwMode="auto">
                <a:xfrm>
                  <a:off x="4694334" y="5499899"/>
                  <a:ext cx="2652764" cy="8636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53792" t="19490" r="34819" b="68104"/>
              <a:stretch/>
            </p:blipFill>
            <p:spPr bwMode="auto">
              <a:xfrm>
                <a:off x="7343709" y="2414051"/>
                <a:ext cx="725696" cy="544247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68628" t="20550" r="20732" b="68104"/>
              <a:stretch/>
            </p:blipFill>
            <p:spPr bwMode="auto">
              <a:xfrm>
                <a:off x="7345946" y="3003187"/>
                <a:ext cx="720255" cy="533523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85262" t="20796" r="5747" b="68104"/>
              <a:stretch/>
            </p:blipFill>
            <p:spPr bwMode="auto">
              <a:xfrm>
                <a:off x="7345488" y="3578491"/>
                <a:ext cx="724682" cy="547532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010755" y="3129551"/>
                <a:ext cx="8261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Payment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18012" y="2510879"/>
                <a:ext cx="76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Content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10755" y="3691980"/>
                <a:ext cx="9458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Enterprise</a:t>
                </a:r>
                <a:endParaRPr lang="en-US" sz="1200" dirty="0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2357430"/>
              <a:ext cx="638175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矩形 25"/>
          <p:cNvSpPr/>
          <p:nvPr/>
        </p:nvSpPr>
        <p:spPr>
          <a:xfrm>
            <a:off x="1357290" y="1714488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Facilitating New Business Models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Merits for Alipay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2776"/>
                </a:solidFill>
                <a:latin typeface="Arial" charset="0"/>
              </a:rPr>
              <a:t>Revenue opportunity is increased by “Alipay module” embedded into mobile handset.</a:t>
            </a:r>
          </a:p>
          <a:p>
            <a:r>
              <a:rPr lang="en-US" altLang="ja-JP" dirty="0" smtClean="0">
                <a:solidFill>
                  <a:srgbClr val="002776"/>
                </a:solidFill>
                <a:latin typeface="Arial" charset="0"/>
              </a:rPr>
              <a:t>Trusted and qualified brand making of “Alipay”, with embedded into market-recognized manufacturers  hardware and devices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New Mobile Payment-Java Card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Architecture   </a:t>
            </a:r>
            <a:endParaRPr lang="zh-CN" altLang="en-US" dirty="0"/>
          </a:p>
        </p:txBody>
      </p:sp>
      <p:pic>
        <p:nvPicPr>
          <p:cNvPr id="4" name="Picture 8" descr="http://www.cbc.ca/news/pointofview/cellphones-_hand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233822"/>
            <a:ext cx="7286676" cy="140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642910" y="2714620"/>
            <a:ext cx="7286676" cy="2857520"/>
          </a:xfrm>
          <a:prstGeom prst="roundRect">
            <a:avLst/>
          </a:prstGeom>
          <a:solidFill>
            <a:srgbClr val="7030A0">
              <a:alpha val="43000"/>
            </a:srgbClr>
          </a:solidFill>
          <a:ln w="635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Java Card Payment Service</a:t>
            </a:r>
            <a:endParaRPr lang="zh-CN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5786" y="3357562"/>
            <a:ext cx="6858048" cy="21431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Java Card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支付服务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662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安全加密</a:t>
            </a:r>
          </a:p>
        </p:txBody>
      </p:sp>
      <p:sp>
        <p:nvSpPr>
          <p:cNvPr id="8" name="椭圆 7"/>
          <p:cNvSpPr/>
          <p:nvPr/>
        </p:nvSpPr>
        <p:spPr>
          <a:xfrm>
            <a:off x="2571736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身份验证</a:t>
            </a:r>
          </a:p>
        </p:txBody>
      </p:sp>
      <p:sp>
        <p:nvSpPr>
          <p:cNvPr id="9" name="椭圆 8"/>
          <p:cNvSpPr/>
          <p:nvPr/>
        </p:nvSpPr>
        <p:spPr>
          <a:xfrm>
            <a:off x="4286248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资金管理</a:t>
            </a:r>
          </a:p>
        </p:txBody>
      </p:sp>
      <p:sp>
        <p:nvSpPr>
          <p:cNvPr id="10" name="椭圆 9"/>
          <p:cNvSpPr/>
          <p:nvPr/>
        </p:nvSpPr>
        <p:spPr>
          <a:xfrm>
            <a:off x="6000760" y="4286256"/>
            <a:ext cx="1500198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通知服务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00100" y="3643314"/>
            <a:ext cx="3143272" cy="4286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支付服务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86248" y="3643314"/>
            <a:ext cx="3143272" cy="42862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账户服务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682694" cy="178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5400" dir="2400000" algn="tl" rotWithShape="0">
              <a:prstClr val="black">
                <a:alpha val="6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Overview of Payment </a:t>
            </a:r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payment is the transfer of money from one party (such as a person or company) to another.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sz="2400" dirty="0" smtClean="0"/>
              <a:t>A payment is usually made in exchange for the provision of goods, services or both, or to fulfill a legal obligation.</a:t>
            </a:r>
            <a:endParaRPr lang="zh-CN" altLang="en-US" dirty="0"/>
          </a:p>
        </p:txBody>
      </p:sp>
      <p:pic>
        <p:nvPicPr>
          <p:cNvPr id="3" name="Picture 2" descr="C:\Documents and Settings\guochang\桌面\新支付\img\194.jpg"/>
          <p:cNvPicPr>
            <a:picLocks noChangeAspect="1" noChangeArrowheads="1"/>
          </p:cNvPicPr>
          <p:nvPr/>
        </p:nvPicPr>
        <p:blipFill>
          <a:blip r:embed="rId2"/>
          <a:srcRect t="18485" b="26061"/>
          <a:stretch>
            <a:fillRect/>
          </a:stretch>
        </p:blipFill>
        <p:spPr bwMode="auto">
          <a:xfrm>
            <a:off x="2285984" y="3071810"/>
            <a:ext cx="4631585" cy="1928826"/>
          </a:xfrm>
          <a:prstGeom prst="rect">
            <a:avLst/>
          </a:prstGeom>
          <a:noFill/>
        </p:spPr>
      </p:pic>
      <p:pic>
        <p:nvPicPr>
          <p:cNvPr id="1027" name="Picture 3" descr="C:\Documents and Settings\guochang\桌面\新支付\img\816934_141640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428868"/>
            <a:ext cx="2639959" cy="165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支付的发展进程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...</a:t>
            </a:r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价值</a:t>
            </a:r>
          </a:p>
        </p:txBody>
      </p:sp>
      <p:pic>
        <p:nvPicPr>
          <p:cNvPr id="2050" name="Picture 2" descr="C:\Documents and Settings\guochang\桌面\新支付\img\20091101040711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40" y="1591880"/>
            <a:ext cx="6243638" cy="1837120"/>
          </a:xfrm>
          <a:prstGeom prst="rect">
            <a:avLst/>
          </a:prstGeom>
          <a:noFill/>
        </p:spPr>
      </p:pic>
      <p:pic>
        <p:nvPicPr>
          <p:cNvPr id="2051" name="Picture 3" descr="C:\Documents and Settings\guochang\桌面\新支付\img\qianlongtb.jpg"/>
          <p:cNvPicPr>
            <a:picLocks noChangeAspect="1" noChangeArrowheads="1"/>
          </p:cNvPicPr>
          <p:nvPr/>
        </p:nvPicPr>
        <p:blipFill>
          <a:blip r:embed="rId3"/>
          <a:srcRect l="8912" r="8412"/>
          <a:stretch>
            <a:fillRect/>
          </a:stretch>
        </p:blipFill>
        <p:spPr bwMode="auto">
          <a:xfrm>
            <a:off x="2714612" y="3857628"/>
            <a:ext cx="2714644" cy="2462613"/>
          </a:xfrm>
          <a:prstGeom prst="rect">
            <a:avLst/>
          </a:prstGeom>
          <a:noFill/>
        </p:spPr>
      </p:pic>
      <p:pic>
        <p:nvPicPr>
          <p:cNvPr id="2052" name="Picture 4" descr="C:\Documents and Settings\guochang\桌面\新支付\img\daobiqian.jpg"/>
          <p:cNvPicPr>
            <a:picLocks noChangeAspect="1" noChangeArrowheads="1"/>
          </p:cNvPicPr>
          <p:nvPr/>
        </p:nvPicPr>
        <p:blipFill>
          <a:blip r:embed="rId4"/>
          <a:srcRect l="27857" r="29285"/>
          <a:stretch>
            <a:fillRect/>
          </a:stretch>
        </p:blipFill>
        <p:spPr bwMode="auto">
          <a:xfrm>
            <a:off x="7358082" y="1557337"/>
            <a:ext cx="1071570" cy="1871663"/>
          </a:xfrm>
          <a:prstGeom prst="rect">
            <a:avLst/>
          </a:prstGeom>
          <a:noFill/>
        </p:spPr>
      </p:pic>
      <p:pic>
        <p:nvPicPr>
          <p:cNvPr id="2053" name="Picture 5" descr="C:\Documents and Settings\guochang\桌面\新支付\img\646197_161806508000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72008"/>
            <a:ext cx="1939031" cy="1357322"/>
          </a:xfrm>
          <a:prstGeom prst="rect">
            <a:avLst/>
          </a:prstGeom>
          <a:noFill/>
        </p:spPr>
      </p:pic>
      <p:pic>
        <p:nvPicPr>
          <p:cNvPr id="2054" name="Picture 6" descr="C:\Documents and Settings\guochang\桌面\20129205719200049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3" y="3857628"/>
            <a:ext cx="2479218" cy="250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uochang\桌面\4540272_11464609835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78342"/>
            <a:ext cx="8358246" cy="247965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支付的改变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-Bank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4" name="Picture 3" descr="C:\Documents and Settings\guochang\桌面\新支付\img\支付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00" t="15190" r="27586" b="6751"/>
          <a:stretch>
            <a:fillRect/>
          </a:stretch>
        </p:blipFill>
        <p:spPr bwMode="auto">
          <a:xfrm>
            <a:off x="500034" y="1643049"/>
            <a:ext cx="3929090" cy="3173495"/>
          </a:xfrm>
          <a:prstGeom prst="rect">
            <a:avLst/>
          </a:prstGeom>
          <a:noFill/>
        </p:spPr>
      </p:pic>
      <p:pic>
        <p:nvPicPr>
          <p:cNvPr id="4098" name="Picture 2" descr="C:\Documents and Settings\guochang\桌面\新支付\img\68502499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809990" cy="329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支付的改变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-Bank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074" name="Picture 2" descr="C:\Documents and Settings\guochang\桌面\新支付\img\ydzf0703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4794259" cy="3414309"/>
          </a:xfrm>
          <a:prstGeom prst="rect">
            <a:avLst/>
          </a:prstGeom>
          <a:noFill/>
        </p:spPr>
      </p:pic>
      <p:pic>
        <p:nvPicPr>
          <p:cNvPr id="6" name="Picture 2" descr="C:\Documents and Settings\guochang\桌面\新支付\img\6850249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2881296" cy="249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guochang\桌面\新支付\img\招行对账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928958" cy="530586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支付的改变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-Bank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357950" y="1142984"/>
            <a:ext cx="2357454" cy="5369575"/>
            <a:chOff x="4286248" y="1214422"/>
            <a:chExt cx="2357454" cy="5369575"/>
          </a:xfrm>
        </p:grpSpPr>
        <p:pic>
          <p:nvPicPr>
            <p:cNvPr id="5122" name="Picture 2" descr="C:\Documents and Settings\guochang\桌面\新支付\img\POS43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4818526"/>
              <a:ext cx="2357454" cy="1765471"/>
            </a:xfrm>
            <a:prstGeom prst="rect">
              <a:avLst/>
            </a:prstGeom>
            <a:noFill/>
          </p:spPr>
        </p:pic>
        <p:pic>
          <p:nvPicPr>
            <p:cNvPr id="5124" name="Picture 4" descr="C:\Documents and Settings\guochang\桌面\新支付\img\信用卡月对账单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6248" y="1214422"/>
              <a:ext cx="2357454" cy="1762197"/>
            </a:xfrm>
            <a:prstGeom prst="rect">
              <a:avLst/>
            </a:prstGeom>
            <a:noFill/>
          </p:spPr>
        </p:pic>
        <p:pic>
          <p:nvPicPr>
            <p:cNvPr id="5125" name="Picture 5" descr="C:\Documents and Settings\guochang\桌面\新支付\img\信用卡存单.gif"/>
            <p:cNvPicPr>
              <a:picLocks noChangeAspect="1" noChangeArrowheads="1"/>
            </p:cNvPicPr>
            <p:nvPr/>
          </p:nvPicPr>
          <p:blipFill>
            <a:blip r:embed="rId5"/>
            <a:srcRect r="6249" b="24456"/>
            <a:stretch>
              <a:fillRect/>
            </a:stretch>
          </p:blipFill>
          <p:spPr bwMode="auto">
            <a:xfrm>
              <a:off x="4286248" y="3000372"/>
              <a:ext cx="2357454" cy="1747659"/>
            </a:xfrm>
            <a:prstGeom prst="rect">
              <a:avLst/>
            </a:prstGeom>
            <a:noFill/>
          </p:spPr>
        </p:pic>
      </p:grpSp>
      <p:pic>
        <p:nvPicPr>
          <p:cNvPr id="5127" name="Picture 7" descr="C:\Documents and Settings\guochang\桌面\新支付\img\交易签名.jpg"/>
          <p:cNvPicPr>
            <a:picLocks noChangeAspect="1" noChangeArrowheads="1"/>
          </p:cNvPicPr>
          <p:nvPr/>
        </p:nvPicPr>
        <p:blipFill>
          <a:blip r:embed="rId6"/>
          <a:srcRect r="1961" b="16214"/>
          <a:stretch>
            <a:fillRect/>
          </a:stretch>
        </p:blipFill>
        <p:spPr bwMode="auto">
          <a:xfrm>
            <a:off x="2679520" y="928670"/>
            <a:ext cx="3964182" cy="4519168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rgbClr val="FF0000">
                <a:alpha val="40000"/>
              </a:srgbClr>
            </a:outerShdw>
            <a:softEdge rad="112500"/>
          </a:effectLst>
        </p:spPr>
      </p:pic>
      <p:pic>
        <p:nvPicPr>
          <p:cNvPr id="3" name="Picture 2" descr="C:\Documents and Settings\guochang\桌面\新支付\img\招行还月账单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048260"/>
            <a:ext cx="2357434" cy="15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再一次改变支付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- MOBILE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4" name="Picture 4" descr="http://www.pinnacle-websolutions.com/wp-content/uploads/2011/06/Internet_Marketing_Business_Training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256"/>
            <a:ext cx="3724163" cy="2195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uochang\桌面\新支付\img\alipaymob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142984"/>
            <a:ext cx="3228982" cy="5381636"/>
          </a:xfrm>
          <a:prstGeom prst="rect">
            <a:avLst/>
          </a:prstGeom>
          <a:noFill/>
        </p:spPr>
      </p:pic>
      <p:pic>
        <p:nvPicPr>
          <p:cNvPr id="7" name="Picture 2" descr="http://cdn-img.easyicon.cn/png/263/263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285860"/>
            <a:ext cx="3020540" cy="302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再一次改变支付</a:t>
            </a: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- MOBILE</a:t>
            </a:r>
            <a:endParaRPr lang="zh-CN" altLang="en-US" dirty="0" smtClean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074" name="Picture 2" descr="C:\Documents and Settings\guochang\桌面\新支付\img\20121129070725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3" y="2285992"/>
            <a:ext cx="2990841" cy="3996669"/>
          </a:xfrm>
          <a:prstGeom prst="rect">
            <a:avLst/>
          </a:prstGeom>
          <a:noFill/>
        </p:spPr>
      </p:pic>
      <p:pic>
        <p:nvPicPr>
          <p:cNvPr id="3075" name="Picture 3" descr="C:\Documents and Settings\guochang\桌面\新支付\img\19_13041510074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5273867" cy="400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uxgG0cKEzFb2R2aoJye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X5YFZphVMt7O0hRsgvQo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578</Words>
  <Application>Microsoft Office PowerPoint</Application>
  <PresentationFormat>全屏显示(4:3)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默认设计模板</vt:lpstr>
      <vt:lpstr>幻灯片 1</vt:lpstr>
      <vt:lpstr>大纲</vt:lpstr>
      <vt:lpstr>Overview of Payment </vt:lpstr>
      <vt:lpstr>支付的发展进程...价值</vt:lpstr>
      <vt:lpstr>支付的改变-Bank</vt:lpstr>
      <vt:lpstr>支付的改变-Bank</vt:lpstr>
      <vt:lpstr>支付的改变-Bank</vt:lpstr>
      <vt:lpstr>再一次改变支付- MOBILE</vt:lpstr>
      <vt:lpstr>再一次改变支付- MOBILE</vt:lpstr>
      <vt:lpstr>再一次改变支付- MOBILE</vt:lpstr>
      <vt:lpstr>Payment</vt:lpstr>
      <vt:lpstr>支付的未来</vt:lpstr>
      <vt:lpstr>Overview of payment</vt:lpstr>
      <vt:lpstr>Pay Anywhere</vt:lpstr>
      <vt:lpstr>Using Cryptographic services</vt:lpstr>
      <vt:lpstr>Java Card Crypto API</vt:lpstr>
      <vt:lpstr>Java Card Crypto API</vt:lpstr>
      <vt:lpstr>因为信任、所以简单</vt:lpstr>
      <vt:lpstr>About the architecture</vt:lpstr>
      <vt:lpstr>Service Functional </vt:lpstr>
      <vt:lpstr>Service Functional </vt:lpstr>
      <vt:lpstr>Service API Definition</vt:lpstr>
      <vt:lpstr>Process outlined</vt:lpstr>
      <vt:lpstr>Process outlined</vt:lpstr>
      <vt:lpstr>Security Service in JavaCard</vt:lpstr>
      <vt:lpstr>Payment Service in Cloud</vt:lpstr>
      <vt:lpstr>Merits for Alipay </vt:lpstr>
      <vt:lpstr>New Mobile Payment-Java Card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寒修</dc:creator>
  <cp:lastModifiedBy>alipay</cp:lastModifiedBy>
  <cp:revision>285</cp:revision>
  <dcterms:modified xsi:type="dcterms:W3CDTF">2013-06-04T21:18:52Z</dcterms:modified>
</cp:coreProperties>
</file>