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</p:sldMasterIdLst>
  <p:sldIdLst>
    <p:sldId id="290" r:id="rId13"/>
    <p:sldId id="258" r:id="rId14"/>
    <p:sldId id="297" r:id="rId15"/>
    <p:sldId id="306" r:id="rId16"/>
    <p:sldId id="256" r:id="rId17"/>
    <p:sldId id="260" r:id="rId18"/>
    <p:sldId id="261" r:id="rId19"/>
    <p:sldId id="273" r:id="rId20"/>
    <p:sldId id="262" r:id="rId21"/>
    <p:sldId id="295" r:id="rId22"/>
    <p:sldId id="307" r:id="rId23"/>
    <p:sldId id="296" r:id="rId24"/>
    <p:sldId id="303" r:id="rId25"/>
    <p:sldId id="279" r:id="rId26"/>
    <p:sldId id="265" r:id="rId27"/>
    <p:sldId id="298" r:id="rId28"/>
    <p:sldId id="267" r:id="rId29"/>
    <p:sldId id="266" r:id="rId30"/>
    <p:sldId id="268" r:id="rId31"/>
    <p:sldId id="299" r:id="rId32"/>
    <p:sldId id="278" r:id="rId33"/>
    <p:sldId id="300" r:id="rId34"/>
    <p:sldId id="277" r:id="rId35"/>
    <p:sldId id="301" r:id="rId36"/>
    <p:sldId id="302" r:id="rId37"/>
    <p:sldId id="293" r:id="rId38"/>
    <p:sldId id="271" r:id="rId39"/>
    <p:sldId id="288" r:id="rId40"/>
    <p:sldId id="257" r:id="rId41"/>
    <p:sldId id="294" r:id="rId42"/>
    <p:sldId id="291" r:id="rId43"/>
    <p:sldId id="292" r:id="rId44"/>
    <p:sldId id="304" r:id="rId45"/>
    <p:sldId id="305" r:id="rId4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5pPr>
    <a:lvl6pPr marL="2286000" algn="l" defTabSz="914400" rtl="0" eaLnBrk="1" latinLnBrk="0" hangingPunct="1"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6pPr>
    <a:lvl7pPr marL="2743200" algn="l" defTabSz="914400" rtl="0" eaLnBrk="1" latinLnBrk="0" hangingPunct="1"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7pPr>
    <a:lvl8pPr marL="3200400" algn="l" defTabSz="914400" rtl="0" eaLnBrk="1" latinLnBrk="0" hangingPunct="1"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8pPr>
    <a:lvl9pPr marL="3657600" algn="l" defTabSz="914400" rtl="0" eaLnBrk="1" latinLnBrk="0" hangingPunct="1">
      <a:defRPr sz="2800" kern="1200">
        <a:solidFill>
          <a:srgbClr val="FFFF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63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slide" Target="slides/slide2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slide" Target="slides/slide3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slide" Target="slides/slide3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slide" Target="slides/slide2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slide" Target="slides/slide3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49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slide" Target="slides/slide32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slide" Target="slides/slide31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8125" y="177800"/>
            <a:ext cx="2009775" cy="57785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177800"/>
            <a:ext cx="5876925" cy="57785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77800"/>
            <a:ext cx="2057400" cy="5948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77800"/>
            <a:ext cx="6019800" cy="5948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1943100"/>
            <a:ext cx="17335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444750" y="1943100"/>
            <a:ext cx="17335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8125" y="177800"/>
            <a:ext cx="2009775" cy="57785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177800"/>
            <a:ext cx="5876925" cy="57785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1943100"/>
            <a:ext cx="17335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444750" y="1943100"/>
            <a:ext cx="17335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8125" y="177800"/>
            <a:ext cx="2009775" cy="57785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177800"/>
            <a:ext cx="5876925" cy="57785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3429000"/>
            <a:ext cx="1733550" cy="212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444750" y="3429000"/>
            <a:ext cx="1733550" cy="212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1943100"/>
            <a:ext cx="39433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550" y="1943100"/>
            <a:ext cx="39433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273425" y="977900"/>
            <a:ext cx="904875" cy="4572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977900"/>
            <a:ext cx="2562225" cy="4572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5638800"/>
            <a:ext cx="3943350" cy="109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550" y="5638800"/>
            <a:ext cx="3943350" cy="109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8125" y="4787900"/>
            <a:ext cx="2009775" cy="19431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4787900"/>
            <a:ext cx="5876925" cy="19431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3416300"/>
            <a:ext cx="3898900" cy="212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10100" y="3416300"/>
            <a:ext cx="3898900" cy="2120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21450" y="965200"/>
            <a:ext cx="1987550" cy="4572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965200"/>
            <a:ext cx="5810250" cy="4572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78400" y="1943100"/>
            <a:ext cx="17335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864350" y="1943100"/>
            <a:ext cx="17335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8125" y="177800"/>
            <a:ext cx="2009775" cy="57785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177800"/>
            <a:ext cx="5876925" cy="57785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1943100"/>
            <a:ext cx="39433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550" y="1943100"/>
            <a:ext cx="3943350" cy="401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88125" y="177800"/>
            <a:ext cx="2009775" cy="57785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58800" y="177800"/>
            <a:ext cx="5876925" cy="57785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58800" y="965200"/>
            <a:ext cx="39433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550" y="965200"/>
            <a:ext cx="39433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18162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181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1778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1943100"/>
            <a:ext cx="80391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258050" y="6108700"/>
            <a:ext cx="1778000" cy="6985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1778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509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95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7399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84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641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98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56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4013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25781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ts val="17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509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95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7399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84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641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98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56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4013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1778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1943100"/>
            <a:ext cx="36195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1778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1943100"/>
            <a:ext cx="36195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977900"/>
            <a:ext cx="3619500" cy="246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3429000"/>
            <a:ext cx="3619500" cy="212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4787900"/>
            <a:ext cx="8039100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5638800"/>
            <a:ext cx="8039100" cy="1092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965200"/>
            <a:ext cx="7950200" cy="246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3416300"/>
            <a:ext cx="7950200" cy="212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258050" y="6108700"/>
            <a:ext cx="1778000" cy="6985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4572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9144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13716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1828800" algn="l" rtl="0" fontAlgn="base">
        <a:spcBef>
          <a:spcPts val="800"/>
        </a:spcBef>
        <a:spcAft>
          <a:spcPct val="0"/>
        </a:spcAft>
        <a:defRPr sz="2800">
          <a:solidFill>
            <a:srgbClr val="62B0FF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1778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78400" y="1943100"/>
            <a:ext cx="36195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58800" y="177800"/>
            <a:ext cx="8039100" cy="171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1943100"/>
            <a:ext cx="8039100" cy="401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258050" y="6108700"/>
            <a:ext cx="1778000" cy="6985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17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8800" y="965200"/>
            <a:ext cx="8039100" cy="4927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Helvetica Neue Light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Helvetica Neue Light" charset="0"/>
              </a:rPr>
              <a:t>Second level</a:t>
            </a:r>
          </a:p>
          <a:p>
            <a:pPr lvl="2"/>
            <a:r>
              <a:rPr lang="en-US" altLang="zh-CN" smtClean="0">
                <a:sym typeface="Helvetica Neue Light" charset="0"/>
              </a:rPr>
              <a:t>Third level</a:t>
            </a:r>
          </a:p>
          <a:p>
            <a:pPr lvl="3"/>
            <a:r>
              <a:rPr lang="en-US" altLang="zh-CN" smtClean="0">
                <a:sym typeface="Helvetica Neue Light" charset="0"/>
              </a:rPr>
              <a:t>Fourth level</a:t>
            </a:r>
          </a:p>
          <a:p>
            <a:pPr lvl="4"/>
            <a:r>
              <a:rPr lang="en-US" altLang="zh-CN" smtClean="0">
                <a:sym typeface="Helvetica Neue Light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4064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1pPr>
      <a:lvl2pPr marL="8001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2pPr>
      <a:lvl3pPr marL="12446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3pPr>
      <a:lvl4pPr marL="16891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4pPr>
      <a:lvl5pPr marL="21336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5pPr>
      <a:lvl6pPr marL="25908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6pPr>
      <a:lvl7pPr marL="30480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7pPr>
      <a:lvl8pPr marL="35052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8pPr>
      <a:lvl9pPr marL="3962400" indent="-406400" algn="l" rtl="0" fontAlgn="base">
        <a:spcBef>
          <a:spcPts val="2500"/>
        </a:spcBef>
        <a:spcAft>
          <a:spcPct val="0"/>
        </a:spcAft>
        <a:buSzPct val="46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Helvetica Neue Light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shinetech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1142976" y="785794"/>
            <a:ext cx="6811982" cy="1714500"/>
          </a:xfrm>
          <a:ln/>
        </p:spPr>
        <p:txBody>
          <a:bodyPr/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企业</a:t>
            </a:r>
            <a:r>
              <a:rPr lang="en-US" altLang="zh-CN" sz="50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 Java </a:t>
            </a:r>
            <a:r>
              <a:rPr lang="en-US" altLang="zh-CN" sz="5000" b="0" i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体系上的持续交付</a:t>
            </a:r>
            <a:endParaRPr lang="en-US" altLang="zh-CN" sz="50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Shine </a:t>
            </a:r>
            <a:r>
              <a:rPr lang="en-US" altLang="zh-CN" sz="2400" b="0" i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Technologies，高级顾问，Marc</a:t>
            </a:r>
            <a:r>
              <a:rPr lang="en-US" altLang="zh-CN" sz="24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 </a:t>
            </a:r>
            <a:r>
              <a:rPr lang="en-US" altLang="zh-CN" sz="2400" b="0" i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Fasel</a:t>
            </a:r>
            <a:endParaRPr lang="en-US" altLang="zh-CN" sz="24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@</a:t>
            </a:r>
            <a:r>
              <a:rPr lang="en-US" altLang="zh-CN" sz="2400" b="0" i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marcfasel</a:t>
            </a:r>
            <a:endParaRPr lang="en-US" altLang="zh-CN" sz="24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  <a:hlinkClick r:id="rId3"/>
              </a:rPr>
              <a:t>http://blog.shinetech.com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环境</a:t>
            </a:r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647700" y="3784600"/>
            <a:ext cx="1676400" cy="17145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pPr algn="ctr"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构建</a:t>
            </a: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 rot="10800000">
            <a:off x="1473200" y="3217863"/>
            <a:ext cx="19050" cy="57785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/>
          <a:p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5121275" y="4662488"/>
            <a:ext cx="1231900" cy="7937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/>
          <a:p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2287588" y="4254500"/>
            <a:ext cx="461665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ctr">
              <a:buNone/>
            </a:pPr>
            <a:r>
              <a:rPr lang="en-US" altLang="zh-CN" sz="18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推广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5194300" y="4254500"/>
            <a:ext cx="461665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ctr">
              <a:buNone/>
            </a:pPr>
            <a:r>
              <a:rPr lang="en-US" altLang="zh-CN" sz="18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推广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1560513" y="3302000"/>
            <a:ext cx="923330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ctr">
              <a:buNone/>
            </a:pPr>
            <a:r>
              <a:rPr lang="en-US" altLang="zh-CN" sz="18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本地部署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6337300" y="34290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464300" y="35560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6591300" y="36830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6718300" y="38100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6845300" y="39370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6997700" y="41148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ctr"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生产</a:t>
            </a: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175000" y="37465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endParaRPr lang="en-US" altLang="zh-CN" sz="24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327400" y="38735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ctr"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UAT</a:t>
            </a: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 flipH="1">
            <a:off x="2332038" y="4657725"/>
            <a:ext cx="992187" cy="127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</p:spPr>
        <p:txBody>
          <a:bodyPr lIns="0" tIns="0" rIns="0" bIns="0"/>
          <a:lstStyle/>
          <a:p>
            <a:endParaRPr lang="zh-CN" altLang="en-US"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647700" y="1485900"/>
            <a:ext cx="1676400" cy="1612900"/>
          </a:xfrm>
          <a:prstGeom prst="rect">
            <a:avLst/>
          </a:prstGeom>
          <a:gradFill rotWithShape="0">
            <a:gsLst>
              <a:gs pos="0">
                <a:srgbClr val="0082E5">
                  <a:alpha val="75000"/>
                </a:srgbClr>
              </a:gs>
              <a:gs pos="100000">
                <a:srgbClr val="0057E5">
                  <a:alpha val="64999"/>
                </a:srgbClr>
              </a:gs>
            </a:gsLst>
            <a:lin ang="5400000" scaled="1"/>
          </a:gradFill>
          <a:ln w="12700" cap="flat">
            <a:noFill/>
            <a:miter lim="800000"/>
            <a:headEnd type="none" w="med" len="med"/>
            <a:tailEnd type="none" w="med" len="med"/>
          </a:ln>
          <a:effectLst>
            <a:outerShdw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 anchor="ctr"/>
          <a:lstStyle/>
          <a:p>
            <a:pPr algn="ctr"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</a:t>
            </a:r>
          </a:p>
          <a:p>
            <a:pPr algn="ctr"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集成服务器</a:t>
            </a: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  <a:p>
            <a:pPr algn="ctr">
              <a:buNone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生产环境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包含 20 个节点的集群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负载平衡器 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使用 Puppet 创建节点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Tomcat 和 Apache 连接至单一 Oracle 数据库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1. 自动部署至构建服务器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不同的部件共同协作：构建构件、配置、数据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复制构建构件到应用程序服务器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复制配置文件（Tomcat、Apache Httpd)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事先手动进行非破坏性数据库迁移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数据库迁移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803400"/>
            <a:ext cx="8039100" cy="4749800"/>
          </a:xfrm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理想情形：自动数据库迁移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版本控制中的数据库模式更改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部署和推广期间自动执行数据库脚本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在客户端不可能实现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DBA 团队通过附加的脚本获得更改请求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数据库更改的审查 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独立于软件发布周期的执行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558800" y="177800"/>
            <a:ext cx="8280400" cy="1714500"/>
          </a:xfrm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2. 自动验收测试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Selenium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贯穿主要用例运行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编写代码不记录脚本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使用页面模式以促进可重用性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伴随每次部署运行，以获得快速反馈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测试仅针对 Firefox 运行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自动验收测试的问题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数据必须在环境中设置/重置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与开发人员使用的测试数据不存在冲突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3. 按钮推广至 UAT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构件、配置和数据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推广：复制现有构件，而非重建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所有特定于环境的配置都在外部完成 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数据库更改事先完成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4. 手动用户验收测试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UAT 对于小规模的特性没有问题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瓶颈为手动回归测试；即使具备良好的测试计划，这项任务也需要 2 个小时单调乏味的工作才能完成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大批量的特性有必要减少手动回归测试必须执行的次数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良好的平衡为 2 周的迭代，包括数天的 UAT 和 1/2 天的手动回归测试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自动多浏览器验收测试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针对受支持的浏览器和操作系统运行 Selenium 测试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此类环境的维护相当费时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测试人员掌握的技术不足以负责脚本化的验收测试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=&gt; 依赖手动验收测试和（痛苦的）手动回归测试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手动回归测试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手动回归测试在 UAT 完成后进行，否则：如果 UAT 未能通过，则手动回归测试必须重做 =&gt; 大量的工作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时间压力很大，因为需要在 UAT 完成后的 1/2 天内完成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46100" y="177800"/>
            <a:ext cx="8039100" cy="1714500"/>
          </a:xfrm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Shine Technologies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专长企业软件开发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蓝筹客户 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技术关注点 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企业 Java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Ruby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AWS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移动开发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5. 按钮发布至生产环境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使用与 UAT 推广相同的脚本：复制构件、从 SVN 复制生产配置、数据库设置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零中断部署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随时部署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生产部署需要对用户透明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 集群中的循环部署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会话共享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通过编程移除构成负载平衡器集群的节点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会话共享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可能的不同方法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应用程序服务器允许自动会话复制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会话可以存储在应用程序服务器之外，即 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在客户端上保持会话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我们选择实施客户端会话共享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负载平衡器可见性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通过编程从负载平衡器中移除集群节点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从集群中移除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部署新的软件版本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将服务器添加回集群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创造性的解决方案：Apache HTTPD 中的运行状况检查文件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零中断部署的优势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随时部署 &lt;=&gt; 星期五早上 7:00 的部署时间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部署成为了“家常便饭”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如果部署失败，我们可以在一小时后重做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支持敏捷开发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受控制的环境：不再需要人工步骤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在数小时内交付热修复程序，无需数天或数周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问题：生产环境中不同的软件版本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943100"/>
            <a:ext cx="8039100" cy="4508500"/>
          </a:xfrm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循环部署意味着多个软件版本将在相同的集群中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用户通过新的前端特性登录到服务器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用户提交页面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用户通过之前的版本登录到服务器 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错误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仅在开发期间发生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我们选择忽略它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报告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监视日志中的异常数量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监视服务器的停机时间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灾难恢复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943100"/>
            <a:ext cx="8039100" cy="4711700"/>
          </a:xfrm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回滚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部署最新的工作版本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无需分析问题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几乎立即恢复正常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前滚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修复问题并再次发布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分析可能会花费一段时间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对于全天候应用程序不可行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灾难恢复：示例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数据库表缺少索引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UAT 数据库将大型表截断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长时间运行的查询互相阻碍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整个集群停止工作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回滚恢复的操作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根本原因分析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持续集成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943100"/>
            <a:ext cx="8039100" cy="3289300"/>
          </a:xfrm>
          <a:ln/>
        </p:spPr>
        <p:txBody>
          <a:bodyPr/>
          <a:lstStyle/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开发人员的持续签入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自动构建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自动单元测试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=&gt; 提前检测集成问题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58800" y="177800"/>
            <a:ext cx="8153400" cy="1714500"/>
          </a:xfrm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什么是持续交付？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943100"/>
            <a:ext cx="8039100" cy="4813300"/>
          </a:xfrm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快速、可重复、可靠、低风险的部署 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软件交付流程的自动化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持续集成的扩展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开发人员的持续签入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自动构建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自动单元测试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None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=&gt; 提前检测集成问题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持续部署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将持续交付向前推进一步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一旦就绪，就将代码推广至生产环境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减少批量规模至每次发布一个特性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超越两周的冲刺：尽快交付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持续部署的缺点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业务可能请求更多部署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手动测试仍是最重要的回归测试关卡；部署的越多，此步骤就越不彻底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持续交付并非“免费的午餐”：手动测试仍旧耗时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回归测试的时间通常多于测试新特性的时间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未涵盖</a:t>
            </a: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自动性能测试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开发人员通过 JMeter 进行抽查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在由外部团体对软件实施重要重写后进行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版本控制中的生产数据库密码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无法轻易自动化的系统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成果</a:t>
            </a: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快速、可靠、可重复、低风险的部署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现有敏捷流程的扩展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两周的发布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随时的热修复程序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快乐的开发人员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快乐的业务用户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疑难解答</a:t>
            </a:r>
            <a:endParaRPr lang="en-US" altLang="zh-CN" sz="50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黑体" pitchFamily="49" charset="-122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FontTx/>
              <a:buBlip>
                <a:blip r:embed="rId2"/>
              </a:buBlip>
            </a:pPr>
            <a:endParaRPr lang="en-US" altLang="zh-CN">
              <a:ea typeface="宋体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业务动机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587500"/>
            <a:ext cx="8039100" cy="3619500"/>
          </a:xfrm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让企业能够控制软件发布周期 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降低风险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交付小批量至生产环境</a:t>
            </a:r>
          </a:p>
          <a:p>
            <a:pPr marL="850392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提高敏捷性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允许短迭代</a:t>
            </a:r>
          </a:p>
          <a:p>
            <a:pPr marL="1298448" lvl="2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随时触发部署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持续交付项目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蓝筹澳大利亚零售商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网站随着全国性的营销活动一起重新启动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高性能 Web 应用程序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1,000,000 次请求每小时的预期负载 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全天候可用性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全新开发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新特性的快速发布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部署现状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8800" y="1943100"/>
            <a:ext cx="8039100" cy="3784600"/>
          </a:xfrm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软件的每月部署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高度手动的流程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需要专业知识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乏味而不愉快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手动流程导致的故障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不快速、不可重复、不可靠、高风险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持续交付的实施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99000"/>
              <a:buFontTx/>
              <a:buAutoNum type="arabicPeriod"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自动部署至应用程序服务器 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99000"/>
              <a:buFontTx/>
              <a:buAutoNum type="arabicPeriod"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自动验收测试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99000"/>
              <a:buFontTx/>
              <a:buAutoNum type="arabicPeriod"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按钮推广至用户验收测试 (UAT) 环境 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99000"/>
              <a:buFontTx/>
              <a:buAutoNum type="arabicPeriod"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手动用户验收测试</a:t>
            </a:r>
          </a:p>
          <a:p>
            <a:pPr marL="402336" lvl="1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99000"/>
              <a:buFontTx/>
              <a:buAutoNum type="arabicPeriod"/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按钮发布至生产环境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持续交付流水线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0" y="1562100"/>
            <a:ext cx="6383338" cy="457200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0483" name="Rectangle 3"/>
          <p:cNvSpPr>
            <a:spLocks/>
          </p:cNvSpPr>
          <p:nvPr/>
        </p:nvSpPr>
        <p:spPr bwMode="auto">
          <a:xfrm>
            <a:off x="5108575" y="6261100"/>
            <a:ext cx="1893888" cy="368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pPr algn="ctr">
              <a:buNone/>
            </a:pPr>
            <a:r>
              <a:rPr lang="en-US" altLang="zh-CN" sz="18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Neue Light"/>
                <a:ea typeface="宋体"/>
                <a:cs typeface="ヒラギノ角ゴ ProN W3"/>
              </a:rPr>
              <a:t>信息来源：Wikipedia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50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起点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持续集成已经实现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灵活实践方兴未艾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借助 Puppet 的虚拟机自动供应已经实现 — 计算机可靠地一致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开发和部署均由 Shine 管理 =&gt; DevOps</a:t>
            </a:r>
          </a:p>
          <a:p>
            <a:pPr marL="402336" indent="-402336" algn="l">
              <a:spcBef>
                <a:spcPts val="1700"/>
              </a:spcBef>
              <a:spcAft>
                <a:spcPts val="0"/>
              </a:spcAft>
              <a:buClr>
                <a:srgbClr val="FFFFFF"/>
              </a:buClr>
              <a:buSzPct val="46000"/>
              <a:buFontTx/>
              <a:buBlip>
                <a:blip r:embed="rId2"/>
              </a:buBlip>
            </a:pPr>
            <a:r>
              <a:rPr lang="en-US" altLang="zh-CN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黑体" pitchFamily="49" charset="-122"/>
                <a:cs typeface="Arial" pitchFamily="34" charset="0"/>
              </a:rPr>
              <a:t>访问生产计算机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R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Helvetica Neue Light"/>
        <a:ea typeface="ヒラギノ角ゴ ProN W3"/>
        <a:cs typeface="ヒラギノ角ゴ ProN W3"/>
      </a:majorFont>
      <a:minorFont>
        <a:latin typeface="Helvetica Neue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0082E5">
                <a:alpha val="75000"/>
              </a:srgbClr>
            </a:gs>
            <a:gs pos="100000">
              <a:srgbClr val="0057E5">
                <a:alpha val="64999"/>
              </a:srgbClr>
            </a:gs>
          </a:gsLst>
          <a:lin ang="5400000" scaled="1"/>
        </a:gra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Pages>0</Pages>
  <Words>379</Words>
  <Characters>0</Characters>
  <PresentationFormat>全屏显示(4:3)</PresentationFormat>
  <Lines>0</Lines>
  <Paragraphs>208</Paragraphs>
  <Slides>34</Slides>
  <Notes>0</Notes>
  <HiddenSlides>1</HiddenSlides>
  <MMClips>0</MMClips>
  <ScaleCrop>false</ScaleCrop>
  <HeadingPairs>
    <vt:vector size="4" baseType="variant">
      <vt:variant>
        <vt:lpstr>主题</vt:lpstr>
      </vt:variant>
      <vt:variant>
        <vt:i4>12</vt:i4>
      </vt:variant>
      <vt:variant>
        <vt:lpstr>幻灯片标题</vt:lpstr>
      </vt:variant>
      <vt:variant>
        <vt:i4>34</vt:i4>
      </vt:variant>
    </vt:vector>
  </HeadingPairs>
  <TitlesOfParts>
    <vt:vector size="46" baseType="lpstr">
      <vt:lpstr>Title &amp; Bullets</vt:lpstr>
      <vt:lpstr>Title &amp; Bullets - Left</vt:lpstr>
      <vt:lpstr>Title, Bullets &amp; Photo</vt:lpstr>
      <vt:lpstr>Photo - Vertical</vt:lpstr>
      <vt:lpstr>Photo - Horizontal</vt:lpstr>
      <vt:lpstr>Title &amp; Subtitle</vt:lpstr>
      <vt:lpstr>Title &amp; Bullets - Right</vt:lpstr>
      <vt:lpstr>Title &amp; Bullets - 2 Column</vt:lpstr>
      <vt:lpstr>Bullets</vt:lpstr>
      <vt:lpstr>Title - Top</vt:lpstr>
      <vt:lpstr>Title - Center</vt:lpstr>
      <vt:lpstr>Blank</vt:lpstr>
      <vt:lpstr>企业 Java 体系上的持续交付</vt:lpstr>
      <vt:lpstr>Shine Technologies</vt:lpstr>
      <vt:lpstr>什么是持续交付？</vt:lpstr>
      <vt:lpstr>业务动机</vt:lpstr>
      <vt:lpstr>持续交付项目</vt:lpstr>
      <vt:lpstr>部署现状</vt:lpstr>
      <vt:lpstr>持续交付的实施</vt:lpstr>
      <vt:lpstr>持续交付流水线</vt:lpstr>
      <vt:lpstr>起点</vt:lpstr>
      <vt:lpstr>环境</vt:lpstr>
      <vt:lpstr>生产环境</vt:lpstr>
      <vt:lpstr>1. 自动部署至构建服务器</vt:lpstr>
      <vt:lpstr>数据库迁移</vt:lpstr>
      <vt:lpstr>2. 自动验收测试</vt:lpstr>
      <vt:lpstr>自动验收测试的问题</vt:lpstr>
      <vt:lpstr>3. 按钮推广至 UAT</vt:lpstr>
      <vt:lpstr>4. 手动用户验收测试</vt:lpstr>
      <vt:lpstr>自动多浏览器验收测试</vt:lpstr>
      <vt:lpstr>手动回归测试</vt:lpstr>
      <vt:lpstr>5. 按钮发布至生产环境</vt:lpstr>
      <vt:lpstr>零中断部署</vt:lpstr>
      <vt:lpstr>会话共享</vt:lpstr>
      <vt:lpstr>负载平衡器可见性</vt:lpstr>
      <vt:lpstr>零中断部署的优势</vt:lpstr>
      <vt:lpstr>问题：生产环境中不同的软件版本</vt:lpstr>
      <vt:lpstr>报告</vt:lpstr>
      <vt:lpstr>灾难恢复</vt:lpstr>
      <vt:lpstr>灾难恢复：示例</vt:lpstr>
      <vt:lpstr>持续集成</vt:lpstr>
      <vt:lpstr>持续部署</vt:lpstr>
      <vt:lpstr>持续部署的缺点</vt:lpstr>
      <vt:lpstr>未涵盖</vt:lpstr>
      <vt:lpstr>成果</vt:lpstr>
      <vt:lpstr>疑难解答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wanggz</cp:lastModifiedBy>
  <cp:revision>2</cp:revision>
  <dcterms:modified xsi:type="dcterms:W3CDTF">2013-07-13T02:12:13Z</dcterms:modified>
</cp:coreProperties>
</file>