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267" r:id="rId2"/>
    <p:sldId id="507" r:id="rId3"/>
    <p:sldId id="599" r:id="rId4"/>
    <p:sldId id="509" r:id="rId5"/>
    <p:sldId id="401" r:id="rId6"/>
    <p:sldId id="576" r:id="rId7"/>
    <p:sldId id="579" r:id="rId8"/>
    <p:sldId id="581" r:id="rId9"/>
    <p:sldId id="582" r:id="rId10"/>
    <p:sldId id="583" r:id="rId11"/>
    <p:sldId id="584" r:id="rId12"/>
    <p:sldId id="585" r:id="rId13"/>
    <p:sldId id="587" r:id="rId14"/>
    <p:sldId id="588" r:id="rId15"/>
    <p:sldId id="589" r:id="rId16"/>
    <p:sldId id="597" r:id="rId17"/>
    <p:sldId id="591" r:id="rId18"/>
    <p:sldId id="592" r:id="rId19"/>
    <p:sldId id="594" r:id="rId20"/>
    <p:sldId id="595" r:id="rId21"/>
    <p:sldId id="593" r:id="rId22"/>
    <p:sldId id="573" r:id="rId23"/>
    <p:sldId id="343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469"/>
    <a:srgbClr val="5382A1"/>
    <a:srgbClr val="00B050"/>
    <a:srgbClr val="FFB500"/>
    <a:srgbClr val="7A7A7A"/>
    <a:srgbClr val="B3B3B3"/>
    <a:srgbClr val="F3F3F3"/>
    <a:srgbClr val="FF1414"/>
    <a:srgbClr val="8BAA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6069" autoAdjust="0"/>
  </p:normalViewPr>
  <p:slideViewPr>
    <p:cSldViewPr snapToGrid="0">
      <p:cViewPr varScale="1">
        <p:scale>
          <a:sx n="119" d="100"/>
          <a:sy n="119" d="100"/>
        </p:scale>
        <p:origin x="-102" y="-19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672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130300"/>
            <a:ext cx="2607406" cy="313690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  <a:lvl2pPr marL="173736" indent="-173736">
              <a:buClr>
                <a:schemeClr val="accent1"/>
              </a:buClr>
              <a:buFont typeface="Wingdings" charset="2"/>
              <a:buChar char="§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143250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53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53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53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715000" y="0"/>
            <a:ext cx="34290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15000" y="-24964"/>
            <a:ext cx="3429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715000" y="-25400"/>
            <a:ext cx="34290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219456" indent="-219456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87321" y="4641335"/>
            <a:ext cx="2116475" cy="516126"/>
            <a:chOff x="6687321" y="4641335"/>
            <a:chExt cx="2116475" cy="516126"/>
          </a:xfrm>
        </p:grpSpPr>
        <p:pic>
          <p:nvPicPr>
            <p:cNvPr id="8" name="Picture 7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32520"/>
              <a:ext cx="919344" cy="283464"/>
            </a:xfrm>
            <a:prstGeom prst="rect">
              <a:avLst/>
            </a:prstGeom>
          </p:spPr>
        </p:pic>
        <p:pic>
          <p:nvPicPr>
            <p:cNvPr id="9" name="Picture 8" descr="JavaOne_clr.bmp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413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5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JavaOne_clr.bmp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46" r:id="rId13"/>
    <p:sldLayoutId id="2147483745" r:id="rId14"/>
    <p:sldLayoutId id="2147483685" r:id="rId15"/>
    <p:sldLayoutId id="214748368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 </a:t>
            </a:r>
            <a:r>
              <a:rPr lang="en-US" altLang="zh-CN" dirty="0" smtClean="0"/>
              <a:t>NIST</a:t>
            </a:r>
            <a:r>
              <a:rPr lang="zh-CN" altLang="en-US" dirty="0"/>
              <a:t>密码管理建</a:t>
            </a:r>
            <a:r>
              <a:rPr lang="zh-CN" altLang="en-US" dirty="0" smtClean="0"/>
              <a:t>议 </a:t>
            </a:r>
            <a:r>
              <a:rPr lang="en-US" altLang="zh-CN" dirty="0" smtClean="0"/>
              <a:t>(IV)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9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512661"/>
              </p:ext>
            </p:extLst>
          </p:nvPr>
        </p:nvGraphicFramePr>
        <p:xfrm>
          <a:off x="744538" y="1303340"/>
          <a:ext cx="7580313" cy="32260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55925"/>
                <a:gridCol w="1065200"/>
                <a:gridCol w="1407334"/>
                <a:gridCol w="1407334"/>
                <a:gridCol w="1372260"/>
                <a:gridCol w="1372260"/>
              </a:tblGrid>
              <a:tr h="28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6321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对称密码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2TDEA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3TDEA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AES-128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ASE-192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AES-256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77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数字签名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HASH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算法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77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HMAC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算法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b="1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b="1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1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密码合规管</a:t>
            </a:r>
            <a:r>
              <a:rPr lang="zh-CN" altLang="en-US" dirty="0" smtClean="0"/>
              <a:t>理的需</a:t>
            </a:r>
            <a:r>
              <a:rPr lang="zh-CN" altLang="en-US" dirty="0" smtClean="0"/>
              <a:t>求</a:t>
            </a:r>
            <a:r>
              <a:rPr lang="en-US" altLang="zh-CN" dirty="0" smtClean="0"/>
              <a:t>(I)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/>
              <a:t>不同</a:t>
            </a:r>
            <a:r>
              <a:rPr lang="zh-CN" altLang="en-US" dirty="0" smtClean="0"/>
              <a:t>的应用有不同的约束</a:t>
            </a:r>
            <a:endParaRPr lang="en-US" altLang="zh-CN" dirty="0" smtClean="0"/>
          </a:p>
          <a:p>
            <a:r>
              <a:rPr lang="zh-CN" altLang="en-US" dirty="0"/>
              <a:t>不</a:t>
            </a:r>
            <a:r>
              <a:rPr lang="zh-CN" altLang="en-US" dirty="0" smtClean="0"/>
              <a:t>同的组织有不同的建议</a:t>
            </a:r>
            <a:endParaRPr lang="en-US" altLang="zh-CN" dirty="0"/>
          </a:p>
          <a:p>
            <a:r>
              <a:rPr lang="zh-CN" altLang="en-US" dirty="0"/>
              <a:t>合</a:t>
            </a:r>
            <a:r>
              <a:rPr lang="zh-CN" altLang="en-US" dirty="0" smtClean="0"/>
              <a:t>规约束随时间变化而变化</a:t>
            </a:r>
            <a:endParaRPr lang="en-US" altLang="zh-CN" dirty="0" smtClean="0"/>
          </a:p>
          <a:p>
            <a:r>
              <a:rPr lang="zh-CN" altLang="en-US" dirty="0" smtClean="0"/>
              <a:t>算法有适用范围</a:t>
            </a:r>
            <a:endParaRPr lang="en-US" altLang="zh-CN" dirty="0" smtClean="0"/>
          </a:p>
          <a:p>
            <a:r>
              <a:rPr lang="zh-CN" altLang="en-US" dirty="0"/>
              <a:t>算法有适</a:t>
            </a:r>
            <a:r>
              <a:rPr lang="zh-CN" altLang="en-US" dirty="0" smtClean="0"/>
              <a:t>用时限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804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密码合规管</a:t>
            </a:r>
            <a:r>
              <a:rPr lang="zh-CN" altLang="en-US" dirty="0" smtClean="0"/>
              <a:t>理的需</a:t>
            </a:r>
            <a:r>
              <a:rPr lang="zh-CN" altLang="en-US" dirty="0" smtClean="0"/>
              <a:t>求</a:t>
            </a:r>
            <a:r>
              <a:rPr lang="en-US" altLang="zh-CN" dirty="0" smtClean="0"/>
              <a:t>(II)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 smtClean="0"/>
              <a:t>独立于算法实现库</a:t>
            </a:r>
            <a:endParaRPr lang="en-US" altLang="zh-CN" dirty="0" smtClean="0"/>
          </a:p>
          <a:p>
            <a:r>
              <a:rPr lang="zh-CN" altLang="en-US" dirty="0" smtClean="0"/>
              <a:t>集中的密码合规管理模式</a:t>
            </a:r>
            <a:endParaRPr lang="en-US" altLang="zh-CN" dirty="0" smtClean="0"/>
          </a:p>
          <a:p>
            <a:r>
              <a:rPr lang="zh-CN" altLang="en-US" dirty="0" smtClean="0"/>
              <a:t>一致的</a:t>
            </a:r>
            <a:r>
              <a:rPr lang="zh-CN" altLang="en-US" dirty="0"/>
              <a:t>密码合规管</a:t>
            </a:r>
            <a:r>
              <a:rPr lang="zh-CN" altLang="en-US" dirty="0" smtClean="0"/>
              <a:t>理接口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597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密码合规管理的基本框架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/>
              <a:t>统</a:t>
            </a:r>
            <a:r>
              <a:rPr lang="zh-CN" altLang="en-US" dirty="0" smtClean="0"/>
              <a:t>一接口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java.security.AlgorithmConstraints</a:t>
            </a:r>
            <a:endParaRPr lang="en-US" altLang="zh-CN" dirty="0" smtClean="0"/>
          </a:p>
          <a:p>
            <a:r>
              <a:rPr lang="zh-CN" altLang="en-US" dirty="0"/>
              <a:t>创</a:t>
            </a:r>
            <a:r>
              <a:rPr lang="zh-CN" altLang="en-US" dirty="0" smtClean="0"/>
              <a:t>建模式</a:t>
            </a:r>
            <a:endParaRPr lang="en-US" altLang="zh-CN" dirty="0" smtClean="0"/>
          </a:p>
          <a:p>
            <a:pPr lvl="1"/>
            <a:r>
              <a:rPr lang="en-US" altLang="zh-CN" dirty="0" err="1" smtClean="0">
                <a:solidFill>
                  <a:srgbClr val="00B050"/>
                </a:solidFill>
              </a:rPr>
              <a:t>java.security.AlgorithmConstraintsFactory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zh-CN" altLang="en-US" dirty="0"/>
              <a:t>运用模式</a:t>
            </a:r>
            <a:endParaRPr lang="en-US" altLang="zh-CN" dirty="0"/>
          </a:p>
          <a:p>
            <a:pPr lvl="1"/>
            <a:r>
              <a:rPr lang="en-US" altLang="zh-CN" dirty="0" err="1" smtClean="0">
                <a:solidFill>
                  <a:srgbClr val="00B050"/>
                </a:solidFill>
              </a:rPr>
              <a:t>XXX.setAlgorithmConstraints</a:t>
            </a:r>
            <a:r>
              <a:rPr lang="en-US" altLang="zh-CN" dirty="0" smtClean="0">
                <a:solidFill>
                  <a:srgbClr val="00B050"/>
                </a:solidFill>
              </a:rPr>
              <a:t>(</a:t>
            </a:r>
            <a:r>
              <a:rPr lang="en-US" altLang="zh-CN" dirty="0" err="1">
                <a:solidFill>
                  <a:srgbClr val="00B050"/>
                </a:solidFill>
              </a:rPr>
              <a:t>AlgorithmConstraints</a:t>
            </a:r>
            <a:r>
              <a:rPr lang="en-US" altLang="zh-CN" dirty="0" smtClean="0">
                <a:solidFill>
                  <a:srgbClr val="00B050"/>
                </a:solidFill>
              </a:rPr>
              <a:t>)</a:t>
            </a:r>
          </a:p>
          <a:p>
            <a:r>
              <a:rPr lang="zh-CN" altLang="en-US" dirty="0" smtClean="0"/>
              <a:t>集中管理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00B050"/>
                </a:solidFill>
              </a:rPr>
              <a:t>Java security properties</a:t>
            </a:r>
            <a:endParaRPr lang="en-US" altLang="zh-C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AlgorithmConstraints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altLang="zh-CN" dirty="0" smtClean="0"/>
              <a:t>package </a:t>
            </a:r>
            <a:r>
              <a:rPr lang="en-US" altLang="zh-CN" dirty="0" err="1" smtClean="0"/>
              <a:t>java.security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60325" indent="0">
              <a:buNone/>
            </a:pPr>
            <a:r>
              <a:rPr lang="en-US" altLang="zh-CN" dirty="0" smtClean="0"/>
              <a:t>public </a:t>
            </a:r>
            <a:r>
              <a:rPr lang="en-US" altLang="zh-CN" dirty="0"/>
              <a:t>interface </a:t>
            </a:r>
            <a:r>
              <a:rPr lang="en-US" altLang="zh-CN" dirty="0" err="1"/>
              <a:t>AlgorithmConstraints</a:t>
            </a:r>
            <a:r>
              <a:rPr lang="en-US" altLang="zh-CN" dirty="0"/>
              <a:t> </a:t>
            </a:r>
            <a:r>
              <a:rPr lang="en-US" altLang="zh-CN" dirty="0" smtClean="0"/>
              <a:t>{</a:t>
            </a:r>
          </a:p>
          <a:p>
            <a:pPr marL="60325" indent="0">
              <a:buNone/>
            </a:pPr>
            <a:r>
              <a:rPr lang="en-US" altLang="zh-CN" dirty="0" smtClean="0"/>
              <a:t>     </a:t>
            </a:r>
            <a:r>
              <a:rPr lang="en-US" altLang="zh-CN" dirty="0"/>
              <a:t>public </a:t>
            </a:r>
            <a:r>
              <a:rPr lang="en-US" altLang="zh-CN" dirty="0" err="1"/>
              <a:t>boolean</a:t>
            </a:r>
            <a:r>
              <a:rPr lang="en-US" altLang="zh-CN" dirty="0"/>
              <a:t> permits(Set&lt;</a:t>
            </a:r>
            <a:r>
              <a:rPr lang="en-US" altLang="zh-CN" dirty="0" err="1"/>
              <a:t>CryptoPrimitive</a:t>
            </a:r>
            <a:r>
              <a:rPr lang="en-US" altLang="zh-CN" dirty="0"/>
              <a:t>&gt; primitives,</a:t>
            </a:r>
          </a:p>
          <a:p>
            <a:pPr marL="60325" indent="0">
              <a:buNone/>
            </a:pPr>
            <a:r>
              <a:rPr lang="en-US" altLang="zh-CN" dirty="0"/>
              <a:t>            String algorithm, </a:t>
            </a:r>
            <a:r>
              <a:rPr lang="en-US" altLang="zh-CN" dirty="0" err="1"/>
              <a:t>AlgorithmParameters</a:t>
            </a:r>
            <a:r>
              <a:rPr lang="en-US" altLang="zh-CN" dirty="0"/>
              <a:t> parameters</a:t>
            </a:r>
            <a:r>
              <a:rPr lang="en-US" altLang="zh-CN" dirty="0" smtClean="0"/>
              <a:t>);</a:t>
            </a:r>
          </a:p>
          <a:p>
            <a:pPr marL="60325" indent="0">
              <a:buNone/>
            </a:pPr>
            <a:r>
              <a:rPr lang="en-US" altLang="zh-CN" dirty="0" smtClean="0"/>
              <a:t>     public </a:t>
            </a:r>
            <a:r>
              <a:rPr lang="en-US" altLang="zh-CN" dirty="0" err="1"/>
              <a:t>boolean</a:t>
            </a:r>
            <a:r>
              <a:rPr lang="en-US" altLang="zh-CN" dirty="0"/>
              <a:t> permits(Set&lt;</a:t>
            </a:r>
            <a:r>
              <a:rPr lang="en-US" altLang="zh-CN" dirty="0" err="1"/>
              <a:t>CryptoPrimitive</a:t>
            </a:r>
            <a:r>
              <a:rPr lang="en-US" altLang="zh-CN" dirty="0"/>
              <a:t>&gt; primitives, Key key</a:t>
            </a:r>
            <a:r>
              <a:rPr lang="en-US" altLang="zh-CN" dirty="0" smtClean="0"/>
              <a:t>);</a:t>
            </a:r>
          </a:p>
          <a:p>
            <a:pPr marL="60325" indent="0">
              <a:buNone/>
            </a:pPr>
            <a:r>
              <a:rPr lang="en-US" altLang="zh-CN" dirty="0" smtClean="0"/>
              <a:t>     public </a:t>
            </a:r>
            <a:r>
              <a:rPr lang="en-US" altLang="zh-CN" dirty="0" err="1"/>
              <a:t>boolean</a:t>
            </a:r>
            <a:r>
              <a:rPr lang="en-US" altLang="zh-CN" dirty="0"/>
              <a:t> permits(Set&lt;</a:t>
            </a:r>
            <a:r>
              <a:rPr lang="en-US" altLang="zh-CN" dirty="0" err="1"/>
              <a:t>CryptoPrimitive</a:t>
            </a:r>
            <a:r>
              <a:rPr lang="en-US" altLang="zh-CN" dirty="0"/>
              <a:t>&gt; primitives,</a:t>
            </a:r>
          </a:p>
          <a:p>
            <a:pPr marL="60325" indent="0">
              <a:buNone/>
            </a:pPr>
            <a:r>
              <a:rPr lang="en-US" altLang="zh-CN" dirty="0"/>
              <a:t>                String algorithm, Key </a:t>
            </a:r>
            <a:r>
              <a:rPr lang="en-US" altLang="zh-CN" dirty="0" err="1"/>
              <a:t>key</a:t>
            </a:r>
            <a:r>
              <a:rPr lang="en-US" altLang="zh-CN" dirty="0"/>
              <a:t>, </a:t>
            </a:r>
            <a:r>
              <a:rPr lang="en-US" altLang="zh-CN" dirty="0" err="1"/>
              <a:t>AlgorithmParameters</a:t>
            </a:r>
            <a:r>
              <a:rPr lang="en-US" altLang="zh-CN" dirty="0"/>
              <a:t> parameters</a:t>
            </a:r>
            <a:r>
              <a:rPr lang="en-US" altLang="zh-CN" dirty="0" smtClean="0"/>
              <a:t>);</a:t>
            </a:r>
          </a:p>
          <a:p>
            <a:pPr marL="60325" indent="0">
              <a:buNone/>
            </a:pPr>
            <a:r>
              <a:rPr lang="en-US" altLang="zh-CN" dirty="0"/>
              <a:t>}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222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AlgorithmConstraintsFactory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altLang="zh-CN" dirty="0" smtClean="0"/>
              <a:t>package </a:t>
            </a:r>
            <a:r>
              <a:rPr lang="en-US" altLang="zh-CN" dirty="0" err="1" smtClean="0"/>
              <a:t>java.security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60325" indent="0">
              <a:buNone/>
            </a:pPr>
            <a:r>
              <a:rPr lang="en-US" altLang="zh-CN" dirty="0" smtClean="0"/>
              <a:t>public class </a:t>
            </a:r>
            <a:r>
              <a:rPr lang="en-US" altLang="zh-CN" dirty="0" err="1" smtClean="0"/>
              <a:t>AlgorithmConstraintsFactory</a:t>
            </a:r>
            <a:r>
              <a:rPr lang="en-US" altLang="zh-CN" dirty="0" smtClean="0"/>
              <a:t> </a:t>
            </a:r>
            <a:r>
              <a:rPr lang="en-US" altLang="zh-CN" dirty="0"/>
              <a:t>{</a:t>
            </a:r>
            <a:endParaRPr lang="en-US" altLang="zh-CN" dirty="0" smtClean="0"/>
          </a:p>
          <a:p>
            <a:pPr marL="60325" indent="0">
              <a:buNone/>
            </a:pPr>
            <a:r>
              <a:rPr lang="en-US" altLang="zh-CN" dirty="0" smtClean="0"/>
              <a:t>     </a:t>
            </a:r>
            <a:r>
              <a:rPr lang="en-US" altLang="zh-CN" dirty="0"/>
              <a:t>public </a:t>
            </a:r>
            <a:r>
              <a:rPr lang="en-US" altLang="zh-CN" dirty="0" err="1" smtClean="0"/>
              <a:t>AlgorithmConstraints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getInstance</a:t>
            </a:r>
            <a:r>
              <a:rPr lang="en-US" altLang="zh-CN" dirty="0" smtClean="0"/>
              <a:t>(</a:t>
            </a:r>
          </a:p>
          <a:p>
            <a:pPr marL="60325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en-US" altLang="zh-CN" dirty="0"/>
              <a:t>                   </a:t>
            </a:r>
            <a:r>
              <a:rPr lang="en-US" altLang="zh-CN" dirty="0" smtClean="0"/>
              <a:t>String name, Provider provider);</a:t>
            </a:r>
          </a:p>
          <a:p>
            <a:pPr marL="60325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…</a:t>
            </a:r>
          </a:p>
          <a:p>
            <a:pPr marL="60325" indent="0">
              <a:buNone/>
            </a:pPr>
            <a:r>
              <a:rPr lang="en-US" altLang="zh-CN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0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运用模式示例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altLang="zh-CN" dirty="0"/>
              <a:t>package </a:t>
            </a:r>
            <a:r>
              <a:rPr lang="en-US" altLang="zh-CN" dirty="0" err="1"/>
              <a:t>javax.net.ssl</a:t>
            </a:r>
            <a:r>
              <a:rPr lang="en-US" altLang="zh-CN" dirty="0"/>
              <a:t>; </a:t>
            </a:r>
            <a:endParaRPr lang="en-US" altLang="zh-CN" dirty="0" smtClean="0"/>
          </a:p>
          <a:p>
            <a:pPr marL="60325" indent="0">
              <a:buNone/>
            </a:pPr>
            <a:r>
              <a:rPr lang="en-US" altLang="zh-CN" dirty="0"/>
              <a:t>public class </a:t>
            </a:r>
            <a:r>
              <a:rPr lang="en-US" altLang="zh-CN" dirty="0" err="1"/>
              <a:t>SSLParameters</a:t>
            </a:r>
            <a:r>
              <a:rPr lang="en-US" altLang="zh-CN" dirty="0"/>
              <a:t> {</a:t>
            </a:r>
          </a:p>
          <a:p>
            <a:pPr marL="60325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public </a:t>
            </a:r>
            <a:r>
              <a:rPr lang="en-US" altLang="zh-CN" dirty="0"/>
              <a:t>void </a:t>
            </a:r>
            <a:r>
              <a:rPr lang="en-US" altLang="zh-CN" dirty="0" err="1"/>
              <a:t>setAlgorithmConstraints</a:t>
            </a:r>
            <a:r>
              <a:rPr lang="en-US" altLang="zh-CN" dirty="0" smtClean="0"/>
              <a:t>(</a:t>
            </a:r>
          </a:p>
          <a:p>
            <a:pPr marL="60325" indent="0">
              <a:buNone/>
            </a:pPr>
            <a:r>
              <a:rPr lang="en-US" altLang="zh-CN" dirty="0" smtClean="0"/>
              <a:t>                                   </a:t>
            </a:r>
            <a:r>
              <a:rPr lang="en-US" altLang="zh-CN" dirty="0" err="1"/>
              <a:t>AlgorithmConstraints</a:t>
            </a:r>
            <a:r>
              <a:rPr lang="en-US" altLang="zh-CN" dirty="0" smtClean="0"/>
              <a:t> constraints);</a:t>
            </a:r>
          </a:p>
          <a:p>
            <a:pPr marL="60325" indent="0">
              <a:buNone/>
            </a:pPr>
            <a:r>
              <a:rPr lang="en-US" altLang="zh-CN" dirty="0" smtClean="0"/>
              <a:t>     public </a:t>
            </a:r>
            <a:r>
              <a:rPr lang="en-US" altLang="zh-CN" dirty="0" err="1"/>
              <a:t>AlgorithmConstraints</a:t>
            </a:r>
            <a:r>
              <a:rPr lang="en-US" altLang="zh-CN" dirty="0"/>
              <a:t> </a:t>
            </a:r>
            <a:r>
              <a:rPr lang="en-US" altLang="zh-CN" dirty="0" err="1"/>
              <a:t>getAlgorithmConstraints</a:t>
            </a:r>
            <a:r>
              <a:rPr lang="en-US" altLang="zh-CN" dirty="0" smtClean="0"/>
              <a:t>();</a:t>
            </a:r>
          </a:p>
          <a:p>
            <a:pPr marL="60325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…</a:t>
            </a:r>
          </a:p>
          <a:p>
            <a:pPr marL="60325" indent="0">
              <a:buNone/>
            </a:pPr>
            <a:r>
              <a:rPr lang="en-US" altLang="zh-CN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27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 security </a:t>
            </a:r>
            <a:r>
              <a:rPr lang="en-US" altLang="zh-CN" dirty="0" smtClean="0"/>
              <a:t>property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 err="1" smtClean="0"/>
              <a:t>jdk.algorithmConstraints</a:t>
            </a:r>
            <a:endParaRPr lang="en-US" altLang="zh-CN" dirty="0" smtClean="0"/>
          </a:p>
          <a:p>
            <a:r>
              <a:rPr lang="en-US" altLang="zh-CN" dirty="0" err="1" smtClean="0"/>
              <a:t>jdk.tls.algorithmConstraints</a:t>
            </a:r>
            <a:endParaRPr lang="en-US" altLang="zh-CN" dirty="0" smtClean="0"/>
          </a:p>
          <a:p>
            <a:r>
              <a:rPr lang="en-US" altLang="zh-CN" dirty="0" err="1" smtClean="0"/>
              <a:t>jdk.certpath.algorithmConstraints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93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算法约束框架</a:t>
            </a:r>
            <a:r>
              <a:rPr lang="zh-CN" altLang="en-US" dirty="0" smtClean="0"/>
              <a:t>的</a:t>
            </a:r>
            <a:r>
              <a:rPr lang="zh-CN" altLang="en-US" dirty="0"/>
              <a:t>当前</a:t>
            </a:r>
            <a:r>
              <a:rPr lang="zh-CN" altLang="en-US" dirty="0" smtClean="0"/>
              <a:t>应</a:t>
            </a:r>
            <a:r>
              <a:rPr lang="zh-CN" altLang="en-US" dirty="0"/>
              <a:t>用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 smtClean="0"/>
              <a:t>PKI</a:t>
            </a:r>
            <a:r>
              <a:rPr lang="zh-CN" altLang="en-US" dirty="0" smtClean="0"/>
              <a:t>数字证书验证</a:t>
            </a:r>
            <a:endParaRPr lang="en-US" altLang="zh-CN" dirty="0" smtClean="0"/>
          </a:p>
          <a:p>
            <a:r>
              <a:rPr lang="en-US" altLang="zh-CN" dirty="0" smtClean="0"/>
              <a:t>JSSE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TLS</a:t>
            </a:r>
            <a:r>
              <a:rPr lang="zh-CN" altLang="en-US" dirty="0" smtClean="0"/>
              <a:t>算法筛选</a:t>
            </a:r>
            <a:endParaRPr lang="en-US" altLang="zh-CN" dirty="0" smtClean="0"/>
          </a:p>
          <a:p>
            <a:r>
              <a:rPr lang="en-US" altLang="zh-CN" dirty="0" smtClean="0"/>
              <a:t>Java Security Property</a:t>
            </a:r>
          </a:p>
          <a:p>
            <a:pPr lvl="1"/>
            <a:r>
              <a:rPr lang="en-US" altLang="zh-CN" dirty="0" err="1" smtClean="0"/>
              <a:t>jdk.certpath.disabledAlgorithms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jdk.tls.disabledAlgorithms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423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算法约束框架</a:t>
            </a:r>
            <a:r>
              <a:rPr lang="zh-CN" altLang="en-US" dirty="0" smtClean="0"/>
              <a:t>的展</a:t>
            </a:r>
            <a:r>
              <a:rPr lang="zh-CN" altLang="en-US" dirty="0" smtClean="0"/>
              <a:t>望</a:t>
            </a:r>
            <a:r>
              <a:rPr lang="en-US" altLang="zh-CN" dirty="0" smtClean="0"/>
              <a:t>(I)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 smtClean="0"/>
              <a:t>将算法约束扩展到更多模块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Kerberos</a:t>
            </a:r>
          </a:p>
          <a:p>
            <a:pPr lvl="1"/>
            <a:r>
              <a:rPr lang="en-US" altLang="zh-CN" dirty="0" smtClean="0"/>
              <a:t>Tools</a:t>
            </a:r>
          </a:p>
          <a:p>
            <a:pPr lvl="1"/>
            <a:r>
              <a:rPr lang="en-US" altLang="zh-CN" dirty="0" smtClean="0"/>
              <a:t>XML</a:t>
            </a:r>
            <a:r>
              <a:rPr lang="zh-CN" altLang="en-US" dirty="0"/>
              <a:t>安</a:t>
            </a:r>
            <a:r>
              <a:rPr lang="zh-CN" altLang="en-US" dirty="0" smtClean="0"/>
              <a:t>全</a:t>
            </a:r>
            <a:endParaRPr lang="en-US" altLang="zh-CN" dirty="0" smtClean="0"/>
          </a:p>
          <a:p>
            <a:r>
              <a:rPr lang="zh-CN" altLang="en-US" dirty="0" smtClean="0"/>
              <a:t>更加便捷的集中控制属性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jdk.algorithmConstraints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NIST-192</a:t>
            </a:r>
          </a:p>
        </p:txBody>
      </p:sp>
    </p:spTree>
    <p:extLst>
      <p:ext uri="{BB962C8B-B14F-4D97-AF65-F5344CB8AC3E}">
        <p14:creationId xmlns:p14="http://schemas.microsoft.com/office/powerpoint/2010/main" val="1019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Java-PPT-Title-v5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</a:t>
            </a:r>
            <a:r>
              <a:rPr lang="zh-CN" altLang="en-US" dirty="0" smtClean="0"/>
              <a:t>法约束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密码合规管理统一框架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范学雷 王卫军</a:t>
            </a:r>
            <a:endParaRPr lang="en-US" altLang="zh-CN" dirty="0" smtClean="0"/>
          </a:p>
          <a:p>
            <a:r>
              <a:rPr lang="zh-CN" altLang="en-US" dirty="0" smtClean="0"/>
              <a:t>高级软件工程师</a:t>
            </a:r>
            <a:endParaRPr lang="en-US" dirty="0"/>
          </a:p>
        </p:txBody>
      </p:sp>
      <p:pic>
        <p:nvPicPr>
          <p:cNvPr id="2" name="Picture 1" descr="OJiaguwen_wh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2" y="4048708"/>
            <a:ext cx="1041403" cy="4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算法约束框架</a:t>
            </a:r>
            <a:r>
              <a:rPr lang="zh-CN" altLang="en-US" dirty="0" smtClean="0"/>
              <a:t>的展</a:t>
            </a:r>
            <a:r>
              <a:rPr lang="zh-CN" altLang="en-US" dirty="0" smtClean="0"/>
              <a:t>望</a:t>
            </a:r>
            <a:r>
              <a:rPr lang="en-US" altLang="zh-CN" dirty="0" smtClean="0"/>
              <a:t>(II)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 smtClean="0"/>
              <a:t>便捷的算法约束</a:t>
            </a:r>
            <a:r>
              <a:rPr lang="zh-CN" altLang="en-US" dirty="0"/>
              <a:t>集</a:t>
            </a:r>
            <a:r>
              <a:rPr lang="zh-CN" altLang="en-US" dirty="0" smtClean="0"/>
              <a:t>创建模式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AlgorithmConstraintsFactory.getInstance</a:t>
            </a:r>
            <a:r>
              <a:rPr lang="en-US" altLang="zh-CN" dirty="0" smtClean="0"/>
              <a:t>(“NIST-256”)</a:t>
            </a:r>
          </a:p>
          <a:p>
            <a:r>
              <a:rPr lang="zh-CN" altLang="en-US" dirty="0" smtClean="0"/>
              <a:t>灵活的</a:t>
            </a:r>
            <a:r>
              <a:rPr lang="zh-CN" altLang="en-US" dirty="0"/>
              <a:t>算法约束</a:t>
            </a:r>
            <a:r>
              <a:rPr lang="zh-CN" altLang="en-US" dirty="0" smtClean="0"/>
              <a:t>集导入模式</a:t>
            </a:r>
            <a:endParaRPr lang="en-US" altLang="zh-CN" dirty="0" smtClean="0"/>
          </a:p>
          <a:p>
            <a:pPr lvl="1"/>
            <a:r>
              <a:rPr lang="en-US" altLang="zh-CN" dirty="0" err="1"/>
              <a:t>PKIXParameters.setAlgorithmConstraints</a:t>
            </a:r>
            <a:r>
              <a:rPr lang="en-US" altLang="zh-CN" dirty="0"/>
              <a:t>(</a:t>
            </a:r>
            <a:r>
              <a:rPr lang="en-US" altLang="zh-CN" dirty="0" err="1"/>
              <a:t>AlgorithmConstraints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r>
              <a:rPr lang="zh-CN" altLang="en-US" dirty="0"/>
              <a:t>建</a:t>
            </a:r>
            <a:r>
              <a:rPr lang="zh-CN" altLang="en-US" dirty="0" smtClean="0"/>
              <a:t>议第三方采取统一的框架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554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实例演</a:t>
            </a:r>
            <a:r>
              <a:rPr lang="zh-CN" altLang="en-US" dirty="0"/>
              <a:t>示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Placeholder 6" descr="ph-hitech-dev-72779945-20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 r="10239"/>
          <a:stretch/>
        </p:blipFill>
        <p:spPr>
          <a:xfrm>
            <a:off x="5715000" y="-1588"/>
            <a:ext cx="3429000" cy="4629151"/>
          </a:xfrm>
        </p:spPr>
      </p:pic>
      <p:grpSp>
        <p:nvGrpSpPr>
          <p:cNvPr id="4" name="Group 3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5" name="Rectangle 4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089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</a:t>
            </a:r>
            <a:r>
              <a:rPr lang="en-US" smtClean="0"/>
              <a:t>Section Divider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OJiaguwen_wh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4146551"/>
            <a:ext cx="1123950" cy="5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346" y="1201839"/>
            <a:ext cx="6400801" cy="29298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/>
                <a:cs typeface="ヒラギノ角ゴ Pro W3"/>
              </a:rPr>
              <a:t>The following is intended to outline our general product direction. </a:t>
            </a: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intended </a:t>
            </a:r>
            <a:r>
              <a:rPr lang="en-US" dirty="0" smtClean="0">
                <a:ea typeface="ヒラギノ角ゴ Pro W3"/>
                <a:cs typeface="ヒラギノ角ゴ Pro W3"/>
              </a:rPr>
              <a:t/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for </a:t>
            </a:r>
            <a:r>
              <a:rPr lang="en-US" dirty="0">
                <a:ea typeface="ヒラギノ角ゴ Pro W3"/>
                <a:cs typeface="ヒラギノ角ゴ Pro W3"/>
              </a:rPr>
              <a:t>information purposes only, and may not be incorporated into any contract. </a:t>
            </a:r>
            <a:r>
              <a:rPr lang="en-US" dirty="0" smtClean="0">
                <a:ea typeface="ヒラギノ角ゴ Pro W3"/>
                <a:cs typeface="ヒラギノ角ゴ Pro W3"/>
              </a:rPr>
              <a:t/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not a commitment to deliver any material, code, </a:t>
            </a:r>
            <a:r>
              <a:rPr lang="en-US" dirty="0" smtClean="0">
                <a:ea typeface="ヒラギノ角ゴ Pro W3"/>
                <a:cs typeface="ヒラギノ角ゴ Pro W3"/>
              </a:rPr>
              <a:t>or </a:t>
            </a:r>
            <a:r>
              <a:rPr lang="en-US" dirty="0">
                <a:ea typeface="ヒラギノ角ゴ Pro W3"/>
                <a:cs typeface="ヒラギノ角ゴ Pro W3"/>
              </a:rPr>
              <a:t>functionality, and should not be relied upon in making purchasing decisions. The development, release, and timing of any features or functionality described for Oracle</a:t>
            </a:r>
            <a:r>
              <a:rPr lang="ja-JP" altLang="en-US" dirty="0">
                <a:ea typeface="ヒラギノ角ゴ Pro W3"/>
                <a:cs typeface="ヒラギノ角ゴ Pro W3"/>
              </a:rPr>
              <a:t>’</a:t>
            </a:r>
            <a:r>
              <a:rPr lang="en-US" altLang="ja-JP" dirty="0">
                <a:ea typeface="ヒラギノ角ゴ Pro W3"/>
                <a:cs typeface="ヒラギノ角ゴ Pro W3"/>
              </a:rPr>
              <a:t>s products remains at the sole discretion of Oracle.</a:t>
            </a:r>
            <a:endParaRPr lang="en-US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dirty="0"/>
          </a:p>
          <a:p>
            <a:pPr marL="603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议程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密码合规管理的背景和需求</a:t>
            </a:r>
            <a:endParaRPr lang="en-US" dirty="0" smtClean="0"/>
          </a:p>
          <a:p>
            <a:r>
              <a:rPr lang="zh-CN" altLang="en-US" dirty="0"/>
              <a:t>密码合规管</a:t>
            </a:r>
            <a:r>
              <a:rPr lang="zh-CN" altLang="en-US" dirty="0" smtClean="0"/>
              <a:t>理的基本框架</a:t>
            </a:r>
            <a:endParaRPr lang="en-US" altLang="zh-CN" dirty="0" smtClean="0"/>
          </a:p>
          <a:p>
            <a:r>
              <a:rPr lang="zh-CN" altLang="en-US" dirty="0" smtClean="0"/>
              <a:t>算法</a:t>
            </a:r>
            <a:r>
              <a:rPr lang="zh-CN" altLang="en-US" dirty="0"/>
              <a:t>约束框架的</a:t>
            </a:r>
            <a:r>
              <a:rPr lang="zh-CN" altLang="en-US" dirty="0" smtClean="0"/>
              <a:t>应用</a:t>
            </a:r>
            <a:endParaRPr lang="en-US" altLang="zh-CN" dirty="0" smtClean="0"/>
          </a:p>
          <a:p>
            <a:r>
              <a:rPr lang="zh-CN" altLang="en-US" dirty="0"/>
              <a:t>算法约</a:t>
            </a:r>
            <a:r>
              <a:rPr lang="zh-CN" altLang="en-US" dirty="0" smtClean="0"/>
              <a:t>束</a:t>
            </a:r>
            <a:r>
              <a:rPr lang="zh-CN" altLang="en-US" dirty="0"/>
              <a:t>框架</a:t>
            </a:r>
            <a:r>
              <a:rPr lang="zh-CN" altLang="en-US" dirty="0" smtClean="0"/>
              <a:t>的展望</a:t>
            </a:r>
            <a:endParaRPr lang="en-US" altLang="zh-CN" dirty="0" smtClean="0"/>
          </a:p>
          <a:p>
            <a:r>
              <a:rPr lang="zh-CN" altLang="en-US" dirty="0" smtClean="0"/>
              <a:t>演</a:t>
            </a:r>
            <a:r>
              <a:rPr lang="zh-CN" altLang="en-US" dirty="0"/>
              <a:t>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密码合规管理的背景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 smtClean="0"/>
              <a:t>MD2/MD5/SHA-1</a:t>
            </a:r>
            <a:r>
              <a:rPr lang="zh-CN" altLang="en-US" dirty="0" smtClean="0"/>
              <a:t>的安全性</a:t>
            </a:r>
            <a:endParaRPr lang="en-US" altLang="zh-CN" dirty="0" smtClean="0"/>
          </a:p>
          <a:p>
            <a:r>
              <a:rPr lang="en-US" dirty="0" smtClean="0"/>
              <a:t>RSA/DSA</a:t>
            </a:r>
            <a:r>
              <a:rPr lang="zh-CN" altLang="en-US" dirty="0" smtClean="0"/>
              <a:t>密钥长度</a:t>
            </a:r>
            <a:endParaRPr lang="en-US" altLang="zh-CN" dirty="0" smtClean="0"/>
          </a:p>
          <a:p>
            <a:r>
              <a:rPr lang="en-US" dirty="0" smtClean="0"/>
              <a:t>DES</a:t>
            </a:r>
            <a:r>
              <a:rPr lang="en-US" altLang="zh-CN" dirty="0" smtClean="0"/>
              <a:t>/RC4_40/DES_40</a:t>
            </a:r>
            <a:r>
              <a:rPr lang="zh-CN" altLang="en-US" dirty="0"/>
              <a:t>的安全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r>
              <a:rPr lang="en-US" altLang="zh-CN" dirty="0" smtClean="0"/>
              <a:t>SHA-2</a:t>
            </a:r>
          </a:p>
          <a:p>
            <a:r>
              <a:rPr lang="en-US" dirty="0" smtClean="0"/>
              <a:t>AEAD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密码分析的发展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密码合规管理的背景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/>
              <a:t>美国国家标准与技术研究院 </a:t>
            </a:r>
            <a:r>
              <a:rPr lang="en-US" altLang="zh-CN" dirty="0" smtClean="0"/>
              <a:t>(NIST)</a:t>
            </a:r>
          </a:p>
          <a:p>
            <a:r>
              <a:rPr lang="zh-CN" altLang="en-US" dirty="0"/>
              <a:t>欧洲卓越密码网</a:t>
            </a:r>
            <a:r>
              <a:rPr lang="zh-CN" altLang="en-US" dirty="0" smtClean="0"/>
              <a:t>络</a:t>
            </a:r>
            <a:r>
              <a:rPr lang="en-US" altLang="zh-CN" dirty="0" smtClean="0"/>
              <a:t>(ECRYPT)</a:t>
            </a:r>
            <a:r>
              <a:rPr lang="zh-CN" altLang="en-US" dirty="0" smtClean="0"/>
              <a:t>计划</a:t>
            </a:r>
            <a:endParaRPr lang="en-US" altLang="zh-CN" dirty="0" smtClean="0"/>
          </a:p>
          <a:p>
            <a:r>
              <a:rPr lang="zh-CN" altLang="en-US" dirty="0"/>
              <a:t>德国联邦信息安全办公</a:t>
            </a:r>
            <a:r>
              <a:rPr lang="zh-CN" altLang="en-US" dirty="0" smtClean="0"/>
              <a:t>室</a:t>
            </a:r>
            <a:r>
              <a:rPr lang="en-US" altLang="zh-CN" dirty="0" smtClean="0"/>
              <a:t>(BSI)</a:t>
            </a:r>
          </a:p>
          <a:p>
            <a:r>
              <a:rPr lang="zh-CN" altLang="en-US" dirty="0"/>
              <a:t>美</a:t>
            </a:r>
            <a:r>
              <a:rPr lang="zh-CN" altLang="en-US" dirty="0" smtClean="0"/>
              <a:t>国</a:t>
            </a:r>
            <a:r>
              <a:rPr lang="zh-CN" altLang="en-US" dirty="0"/>
              <a:t>国</a:t>
            </a:r>
            <a:r>
              <a:rPr lang="zh-CN" altLang="en-US" dirty="0" smtClean="0"/>
              <a:t>家安</a:t>
            </a:r>
            <a:r>
              <a:rPr lang="zh-CN" altLang="en-US" dirty="0"/>
              <a:t>全</a:t>
            </a:r>
            <a:r>
              <a:rPr lang="zh-CN" altLang="en-US" dirty="0" smtClean="0"/>
              <a:t>局 </a:t>
            </a:r>
            <a:r>
              <a:rPr lang="en-US" altLang="zh-CN" dirty="0" smtClean="0"/>
              <a:t>(NSA </a:t>
            </a:r>
            <a:r>
              <a:rPr lang="en-US" dirty="0"/>
              <a:t>Suite B</a:t>
            </a:r>
            <a:r>
              <a:rPr lang="en-US" altLang="zh-CN" dirty="0" smtClean="0"/>
              <a:t>)</a:t>
            </a:r>
          </a:p>
          <a:p>
            <a:r>
              <a:rPr lang="zh-CN" altLang="en-US" dirty="0"/>
              <a:t>法国网络与信息安全</a:t>
            </a:r>
            <a:r>
              <a:rPr lang="zh-CN" altLang="en-US" dirty="0" smtClean="0"/>
              <a:t>局</a:t>
            </a:r>
            <a:r>
              <a:rPr lang="en-US" altLang="zh-CN" dirty="0" smtClean="0"/>
              <a:t>(ANSSI)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密码管理建议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97479"/>
              </p:ext>
            </p:extLst>
          </p:nvPr>
        </p:nvGraphicFramePr>
        <p:xfrm>
          <a:off x="744538" y="1303338"/>
          <a:ext cx="7554912" cy="2970213"/>
        </p:xfrm>
        <a:graphic>
          <a:graphicData uri="http://schemas.openxmlformats.org/drawingml/2006/table">
            <a:tbl>
              <a:tblPr/>
              <a:tblGrid>
                <a:gridCol w="1211785"/>
                <a:gridCol w="855224"/>
                <a:gridCol w="960482"/>
                <a:gridCol w="993375"/>
                <a:gridCol w="919694"/>
                <a:gridCol w="919694"/>
                <a:gridCol w="847329"/>
                <a:gridCol w="847329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112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192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256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加密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34270" marB="3427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解密</a:t>
                      </a:r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34270" marB="3427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加密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34270" marB="3427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解密</a:t>
                      </a:r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34270" marB="3427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&lt;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2010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2014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2030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X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&gt; 2030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035" marR="93035" marT="34263" marB="3426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X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X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93035" marR="93035" marT="34263" marB="3426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440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示例：</a:t>
            </a:r>
            <a:r>
              <a:rPr lang="en-US" altLang="zh-CN" dirty="0" smtClean="0"/>
              <a:t>NIST</a:t>
            </a:r>
            <a:r>
              <a:rPr lang="zh-CN" altLang="en-US" dirty="0"/>
              <a:t>密码管理建</a:t>
            </a:r>
            <a:r>
              <a:rPr lang="zh-CN" altLang="en-US" dirty="0" smtClean="0"/>
              <a:t>议 </a:t>
            </a:r>
            <a:r>
              <a:rPr lang="en-US" altLang="zh-CN" dirty="0" smtClean="0"/>
              <a:t>(I)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8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 </a:t>
            </a:r>
            <a:r>
              <a:rPr lang="en-US" altLang="zh-CN" dirty="0" smtClean="0"/>
              <a:t>NIST</a:t>
            </a:r>
            <a:r>
              <a:rPr lang="zh-CN" altLang="en-US" dirty="0"/>
              <a:t>密码管理建</a:t>
            </a:r>
            <a:r>
              <a:rPr lang="zh-CN" altLang="en-US" dirty="0" smtClean="0"/>
              <a:t>议 </a:t>
            </a:r>
            <a:r>
              <a:rPr lang="en-US" altLang="zh-CN" dirty="0" smtClean="0"/>
              <a:t>(II)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9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640989"/>
              </p:ext>
            </p:extLst>
          </p:nvPr>
        </p:nvGraphicFramePr>
        <p:xfrm>
          <a:off x="744538" y="1303340"/>
          <a:ext cx="7580313" cy="32260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55925"/>
                <a:gridCol w="1065200"/>
                <a:gridCol w="1407334"/>
                <a:gridCol w="1407334"/>
                <a:gridCol w="1372260"/>
                <a:gridCol w="1372260"/>
              </a:tblGrid>
              <a:tr h="28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6321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对称密码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2TDEA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3TDEA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AES-128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ASE-192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AES-256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77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数字签名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HASH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算法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77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HMAC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算法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SHA-224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SHA-256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SHA-384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en-US" sz="1100" dirty="0" smtClean="0"/>
                        <a:t>SHA-512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 </a:t>
            </a:r>
            <a:r>
              <a:rPr lang="en-US" altLang="zh-CN" dirty="0" smtClean="0"/>
              <a:t>NIST</a:t>
            </a:r>
            <a:r>
              <a:rPr lang="zh-CN" altLang="en-US" dirty="0"/>
              <a:t>密码管理建</a:t>
            </a:r>
            <a:r>
              <a:rPr lang="zh-CN" altLang="en-US" dirty="0" smtClean="0"/>
              <a:t>议</a:t>
            </a:r>
            <a:r>
              <a:rPr lang="en-US" altLang="zh-CN" dirty="0" smtClean="0"/>
              <a:t>(III)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9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736857"/>
              </p:ext>
            </p:extLst>
          </p:nvPr>
        </p:nvGraphicFramePr>
        <p:xfrm>
          <a:off x="744538" y="1303340"/>
          <a:ext cx="7580313" cy="260015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55925"/>
                <a:gridCol w="1065200"/>
                <a:gridCol w="1407334"/>
                <a:gridCol w="1407334"/>
                <a:gridCol w="1372260"/>
                <a:gridCol w="1372260"/>
              </a:tblGrid>
              <a:tr h="28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位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 = 1024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 = 2048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 = 3072 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 = 7680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 = 15360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77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DSA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 = 1024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 = 160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 = 2048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 = 224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 = 3072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 = 256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 = 7680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 = 384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 = 15360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n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 = 512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77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椭圆曲线（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ECC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）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34268" marB="34268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f = 160-223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f = 224-255 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f = 256-383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f = 384-511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f = 512+</a:t>
                      </a:r>
                    </a:p>
                  </a:txBody>
                  <a:tcPr marL="91437" marR="91437" marT="34268" marB="3426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1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JavaOne_Template_16x9.potx</Template>
  <TotalTime>9253</TotalTime>
  <Words>940</Words>
  <Application>Microsoft Office PowerPoint</Application>
  <PresentationFormat>On-screen Show (16:9)</PresentationFormat>
  <Paragraphs>290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JavaOne_Template_16x9</vt:lpstr>
      <vt:lpstr>PowerPoint Presentation</vt:lpstr>
      <vt:lpstr>算法约束:  密码合规管理统一框架 </vt:lpstr>
      <vt:lpstr>PowerPoint Presentation</vt:lpstr>
      <vt:lpstr>议程</vt:lpstr>
      <vt:lpstr>密码合规管理的背景</vt:lpstr>
      <vt:lpstr>密码合规管理的背景</vt:lpstr>
      <vt:lpstr>示例：NIST密码管理建议 (I)</vt:lpstr>
      <vt:lpstr>示例： NIST密码管理建议 (II)</vt:lpstr>
      <vt:lpstr>示例： NIST密码管理建议(III)</vt:lpstr>
      <vt:lpstr>示例： NIST密码管理建议 (IV)</vt:lpstr>
      <vt:lpstr>密码合规管理的需求(I)</vt:lpstr>
      <vt:lpstr>密码合规管理的需求(II)</vt:lpstr>
      <vt:lpstr>密码合规管理的基本框架</vt:lpstr>
      <vt:lpstr>AlgorithmConstraints</vt:lpstr>
      <vt:lpstr>AlgorithmConstraintsFactory</vt:lpstr>
      <vt:lpstr>运用模式示例</vt:lpstr>
      <vt:lpstr>Java security property</vt:lpstr>
      <vt:lpstr>算法约束框架的当前应用</vt:lpstr>
      <vt:lpstr>算法约束框架的展望(I)</vt:lpstr>
      <vt:lpstr>算法约束框架的展望(II)</vt:lpstr>
      <vt:lpstr>实例演示  </vt:lpstr>
      <vt:lpstr>Graphic Section Divider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simple</cp:lastModifiedBy>
  <cp:revision>996</cp:revision>
  <cp:lastPrinted>2012-08-08T17:55:00Z</cp:lastPrinted>
  <dcterms:created xsi:type="dcterms:W3CDTF">2012-05-31T20:53:14Z</dcterms:created>
  <dcterms:modified xsi:type="dcterms:W3CDTF">2013-07-18T08:40:41Z</dcterms:modified>
</cp:coreProperties>
</file>