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52"/>
  </p:notesMasterIdLst>
  <p:handoutMasterIdLst>
    <p:handoutMasterId r:id="rId53"/>
  </p:handoutMasterIdLst>
  <p:sldIdLst>
    <p:sldId id="560" r:id="rId2"/>
    <p:sldId id="566" r:id="rId3"/>
    <p:sldId id="557" r:id="rId4"/>
    <p:sldId id="543" r:id="rId5"/>
    <p:sldId id="511" r:id="rId6"/>
    <p:sldId id="541" r:id="rId7"/>
    <p:sldId id="531" r:id="rId8"/>
    <p:sldId id="508" r:id="rId9"/>
    <p:sldId id="509" r:id="rId10"/>
    <p:sldId id="514" r:id="rId11"/>
    <p:sldId id="515" r:id="rId12"/>
    <p:sldId id="512" r:id="rId13"/>
    <p:sldId id="555" r:id="rId14"/>
    <p:sldId id="532" r:id="rId15"/>
    <p:sldId id="516" r:id="rId16"/>
    <p:sldId id="518" r:id="rId17"/>
    <p:sldId id="517" r:id="rId18"/>
    <p:sldId id="522" r:id="rId19"/>
    <p:sldId id="533" r:id="rId20"/>
    <p:sldId id="521" r:id="rId21"/>
    <p:sldId id="542" r:id="rId22"/>
    <p:sldId id="554" r:id="rId23"/>
    <p:sldId id="563" r:id="rId24"/>
    <p:sldId id="534" r:id="rId25"/>
    <p:sldId id="551" r:id="rId26"/>
    <p:sldId id="523" r:id="rId27"/>
    <p:sldId id="524" r:id="rId28"/>
    <p:sldId id="536" r:id="rId29"/>
    <p:sldId id="535" r:id="rId30"/>
    <p:sldId id="525" r:id="rId31"/>
    <p:sldId id="564" r:id="rId32"/>
    <p:sldId id="526" r:id="rId33"/>
    <p:sldId id="550" r:id="rId34"/>
    <p:sldId id="537" r:id="rId35"/>
    <p:sldId id="544" r:id="rId36"/>
    <p:sldId id="529" r:id="rId37"/>
    <p:sldId id="530" r:id="rId38"/>
    <p:sldId id="510" r:id="rId39"/>
    <p:sldId id="539" r:id="rId40"/>
    <p:sldId id="540" r:id="rId41"/>
    <p:sldId id="545" r:id="rId42"/>
    <p:sldId id="546" r:id="rId43"/>
    <p:sldId id="547" r:id="rId44"/>
    <p:sldId id="552" r:id="rId45"/>
    <p:sldId id="565" r:id="rId46"/>
    <p:sldId id="548" r:id="rId47"/>
    <p:sldId id="549" r:id="rId48"/>
    <p:sldId id="538" r:id="rId49"/>
    <p:sldId id="567" r:id="rId50"/>
    <p:sldId id="561" r:id="rId5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  <a:srgbClr val="DC1414"/>
    <a:srgbClr val="B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94" autoAdjust="0"/>
    <p:restoredTop sz="98529" autoAdjust="0"/>
  </p:normalViewPr>
  <p:slideViewPr>
    <p:cSldViewPr snapToGrid="0">
      <p:cViewPr>
        <p:scale>
          <a:sx n="100" d="100"/>
          <a:sy n="100" d="100"/>
        </p:scale>
        <p:origin x="-660" y="13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29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155</a:t>
            </a:r>
          </a:p>
          <a:p>
            <a:r>
              <a:rPr lang="en-US"/>
              <a:t>Completion</a:t>
            </a:r>
            <a:r>
              <a:rPr lang="en-US" baseline="0"/>
              <a:t> based design.  Multiple threads getting stalled by one thread.  The way round this is to basically pass on the work from a thread that is waiting to the one doing the work.  The waiting thread is then free to be reused.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23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107</a:t>
            </a:r>
          </a:p>
          <a:p>
            <a:r>
              <a:rPr lang="en-US"/>
              <a:t>Heavily linked to the ideas of JSR-335, Lanbdas and extension methods.  Stream</a:t>
            </a:r>
            <a:r>
              <a:rPr lang="en-US" baseline="0"/>
              <a:t> implementation for lazy, or parallel implementation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79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47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JEP150</a:t>
            </a:r>
          </a:p>
          <a:p>
            <a:r>
              <a:rPr lang="en-US"/>
              <a:t>Internal storage using just the</a:t>
            </a:r>
            <a:r>
              <a:rPr lang="en-US" baseline="0"/>
              <a:t> offset in nanosecods from the Epoch.  Things like day and date, etc calculated on demand to improve efficiency.</a:t>
            </a:r>
          </a:p>
          <a:p>
            <a:r>
              <a:rPr lang="en-US" baseline="0"/>
              <a:t>Partial, e.g. March 20</a:t>
            </a:r>
            <a:r>
              <a:rPr lang="en-US" baseline="30000"/>
              <a:t>th</a:t>
            </a:r>
            <a:r>
              <a:rPr lang="en-US" baseline="0"/>
              <a:t> (no year).  Not specific</a:t>
            </a:r>
          </a:p>
          <a:p>
            <a:r>
              <a:rPr lang="en-US" baseline="0"/>
              <a:t>Duration (nanos), period (minutes, days, etc), interval nanos between two points in 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06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JEP170 / JSR-310 Date and Time API</a:t>
            </a:r>
          </a:p>
          <a:p>
            <a:r>
              <a:rPr lang="en-US"/>
              <a:t>REF_CURSOR for RecordSets</a:t>
            </a:r>
            <a:r>
              <a:rPr lang="en-US" baseline="0"/>
              <a:t> from stored procedures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7787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705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119, 112, 149</a:t>
            </a:r>
          </a:p>
          <a:p>
            <a:r>
              <a:rPr lang="en-US"/>
              <a:t>javax.lang.model used for annotation processing.  Currently limited to compile time, but this would make it available</a:t>
            </a:r>
            <a:r>
              <a:rPr lang="en-US" baseline="0"/>
              <a:t> at runtime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584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177, 178, 180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019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JEP127</a:t>
            </a:r>
          </a:p>
          <a:p>
            <a:r>
              <a:rPr lang="en-US"/>
              <a:t>Locale Data Markup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734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JEP128</a:t>
            </a:r>
          </a:p>
          <a:p>
            <a:r>
              <a:rPr lang="en-US"/>
              <a:t>BCP – Best Current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6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32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0194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JEP124</a:t>
            </a:r>
          </a:p>
          <a:p>
            <a:r>
              <a:rPr lang="en-US"/>
              <a:t>Revocation</a:t>
            </a:r>
            <a:r>
              <a:rPr lang="en-US" baseline="0"/>
              <a:t>Checker can evaluate the status of a certificate revocation based on a RevocationParmaters object that encapsulates the revocation requestproperties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928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96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doPrivileged,</a:t>
            </a:r>
            <a:r>
              <a:rPr lang="en-US" baseline="0"/>
              <a:t> allows a Lambda expression (i.e. a functional interface) to have it’s method executed </a:t>
            </a:r>
          </a:p>
          <a:p>
            <a:r>
              <a:rPr lang="en-US"/>
              <a:t>Authenticated Encryption with Associated Data (AEAD)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secure hash algorithm</a:t>
            </a:r>
            <a:r>
              <a:rPr lang="en-US" baseline="0"/>
              <a:t> SHA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Advanced</a:t>
            </a:r>
            <a:r>
              <a:rPr lang="en-US" baseline="0"/>
              <a:t> encryption standard (AES)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JEP 140, 129, 115, 130, 164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845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PKCS – Public Key Cryptography Standard from</a:t>
            </a:r>
            <a:r>
              <a:rPr lang="en-US" baseline="0"/>
              <a:t> RSA Labs (Hardware devices and smart cards)</a:t>
            </a:r>
          </a:p>
          <a:p>
            <a:r>
              <a:rPr lang="en-US" baseline="0"/>
              <a:t>JKS-JCEKS-PKCS12 </a:t>
            </a:r>
          </a:p>
          <a:p>
            <a:r>
              <a:rPr lang="en-US" baseline="0"/>
              <a:t>Java Key Store (from SUN days in the JDK)</a:t>
            </a:r>
          </a:p>
          <a:p>
            <a:r>
              <a:rPr lang="en-US"/>
              <a:t>Java Cryptography Extensions Key Store</a:t>
            </a:r>
          </a:p>
          <a:p>
            <a:endParaRPr lang="en-US"/>
          </a:p>
          <a:p>
            <a:r>
              <a:rPr lang="en-US"/>
              <a:t>JEP 113, 114, 131, 121, 166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9433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1211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059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</a:t>
            </a:r>
            <a:r>
              <a:rPr lang="en-US" baseline="0"/>
              <a:t> 162</a:t>
            </a:r>
            <a:endParaRPr lang="en-US"/>
          </a:p>
          <a:p>
            <a:r>
              <a:rPr lang="en-US"/>
              <a:t>ServiceLoader.</a:t>
            </a:r>
            <a:r>
              <a:rPr lang="en-US" baseline="0"/>
              <a:t>  JAXP does not use ServiceLoader (which provides a consistenet interface to an SPI)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285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160</a:t>
            </a:r>
          </a:p>
          <a:p>
            <a:r>
              <a:rPr lang="en-US"/>
              <a:t>Move code from assembly language to Java for implementing</a:t>
            </a:r>
            <a:r>
              <a:rPr lang="en-US" baseline="0"/>
              <a:t> method handles.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14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049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820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</a:t>
            </a:r>
            <a:r>
              <a:rPr lang="en-US" baseline="0"/>
              <a:t> 173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998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996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loadFence prevent reordering</a:t>
            </a:r>
            <a:r>
              <a:rPr lang="en-US" baseline="0"/>
              <a:t> of load operations before this call with loads and stores after this call</a:t>
            </a:r>
          </a:p>
          <a:p>
            <a:r>
              <a:rPr lang="en-US" baseline="0"/>
              <a:t>storeFence </a:t>
            </a:r>
            <a:r>
              <a:rPr lang="en-US"/>
              <a:t>prevent reordering</a:t>
            </a:r>
            <a:r>
              <a:rPr lang="en-US" baseline="0"/>
              <a:t> of store operations before this call with loads and stores after this call</a:t>
            </a:r>
          </a:p>
          <a:p>
            <a:r>
              <a:rPr lang="en-US" baseline="0"/>
              <a:t>ringFence prevent reordering of all memory operations before this call with loads and stores after this call</a:t>
            </a:r>
          </a:p>
          <a:p>
            <a:r>
              <a:rPr lang="en-US"/>
              <a:t>JEP 171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4765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6105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136, 142, 147, 148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02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138, 139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2232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48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68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51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JEP101</a:t>
            </a:r>
          </a:p>
          <a:p>
            <a:r>
              <a:rPr lang="en-US" b="1">
                <a:solidFill>
                  <a:srgbClr val="FF0000"/>
                </a:solidFill>
              </a:rPr>
              <a:t>Add inferrence in argument</a:t>
            </a:r>
            <a:r>
              <a:rPr lang="en-US" b="1" baseline="0">
                <a:solidFill>
                  <a:srgbClr val="FF0000"/>
                </a:solidFill>
              </a:rPr>
              <a:t> position and chained calls</a:t>
            </a:r>
            <a:r>
              <a:rPr lang="en-US" baseline="0"/>
              <a:t>.</a:t>
            </a:r>
          </a:p>
          <a:p>
            <a:r>
              <a:rPr lang="en-US" baseline="0"/>
              <a:t>List.cons is a static method, but the type cannot currently be inferred from the fact that the first parameter is an int that would be autoboxed to an Integer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45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JEP118</a:t>
            </a:r>
          </a:p>
          <a:p>
            <a:r>
              <a:rPr lang="en-US"/>
              <a:t>Currently parameter names of methods and constructors</a:t>
            </a:r>
            <a:r>
              <a:rPr lang="en-US" baseline="0"/>
              <a:t> cannot be retrieved via reflection</a:t>
            </a:r>
          </a:p>
          <a:p>
            <a:r>
              <a:rPr lang="en-US" baseline="0"/>
              <a:t>Parameter types can be retrieved, but not names (Look at Method and Constructor classes in java.lang.reflect)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693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JEPS 120, 117, 105, 172, 106</a:t>
            </a:r>
          </a:p>
          <a:p>
            <a:r>
              <a:rPr lang="en-US"/>
              <a:t>JSR</a:t>
            </a:r>
            <a:r>
              <a:rPr lang="en-US" baseline="0"/>
              <a:t> 269 Pluggable Annotation Processing API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01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</a:t>
            </a:r>
            <a:r>
              <a:rPr lang="en-US" baseline="0"/>
              <a:t> 109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69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4897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931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474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3514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3832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版权所有</a:t>
              </a:r>
              <a:r>
                <a:rPr lang="en-US" sz="600" b="0" i="0" baseline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600" b="0" i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©</a:t>
              </a:r>
              <a:r>
                <a:rPr lang="en-US" sz="600" b="0" i="0" baseline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 2012，Oracle 和/或其分支机构。保留所有权利。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3832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从幻灯片 16 起插入信息保护政策分类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3832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0" dirty="0" err="1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版权所有</a:t>
              </a:r>
              <a:r>
                <a:rPr lang="en-US" sz="600" b="0" i="0" baseline="0" dirty="0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 </a:t>
              </a:r>
              <a:r>
                <a:rPr lang="en-US" sz="600" b="0" i="0" dirty="0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©</a:t>
              </a:r>
              <a:r>
                <a:rPr lang="en-US" sz="600" b="0" i="0" baseline="0" dirty="0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 2012，Oracle 和/</a:t>
              </a:r>
              <a:r>
                <a:rPr lang="en-US" sz="600" b="0" i="0" baseline="0" dirty="0" err="1" smtClean="0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或其</a:t>
              </a:r>
              <a:r>
                <a:rPr lang="zh-CN" altLang="en-US" sz="600" b="0" i="0" baseline="0" dirty="0" smtClean="0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关联公司</a:t>
              </a:r>
              <a:r>
                <a:rPr lang="en-US" sz="600" b="0" i="0" baseline="0" dirty="0" smtClean="0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。</a:t>
              </a:r>
              <a:r>
                <a:rPr lang="en-US" sz="600" b="0" i="0" baseline="0" dirty="0" err="1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保留所有权利</a:t>
              </a:r>
              <a:r>
                <a:rPr lang="en-US" sz="600" b="0" i="0" baseline="0" dirty="0">
                  <a:solidFill>
                    <a:srgbClr val="424545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。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fld id="{6A5A4AC0-1BEC-FE47-8A68-418BE237F8CE}" type="slidenum">
              <a:rPr lang="en-US" sz="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‹#›</a:t>
            </a:fld>
            <a:endParaRPr lang="en-US" sz="600" b="0" i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  <p:sldLayoutId id="2147483748" r:id="rId18"/>
    <p:sldLayoutId id="2147483749" r:id="rId19"/>
    <p:sldLayoutId id="2147483750" r:id="rId2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66519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针对 Java 类型的批注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批注当前只能用在类型声明上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类、方法、变量定义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所有类型放置位置的扩展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例如，参数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允许通过可插入的类型检查器进行错误检测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例如，空指针错误、争用条件等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175" y="3982996"/>
            <a:ext cx="710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0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public void process(@notnull List data) {…}</a:t>
            </a:r>
          </a:p>
        </p:txBody>
      </p:sp>
    </p:spTree>
    <p:extLst>
      <p:ext uri="{BB962C8B-B14F-4D97-AF65-F5344CB8AC3E}">
        <p14:creationId xmlns="" xmlns:p14="http://schemas.microsoft.com/office/powerpoint/2010/main" val="1123763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归纳式目标类型推断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基本数据类型的可用性得到改进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175" y="1312614"/>
            <a:ext cx="8316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class List&lt;E&gt; {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   static &lt;Z&gt; List&lt;Z&gt; nil() { ... };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   static &lt;Z&gt; List&lt;Z&gt; cons(Z head, List&lt;Z&gt; tail) { ... };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   E head() { ... }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307" y="2855000"/>
            <a:ext cx="738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List&lt;String&gt; ls = List.nil();  // Inferred correctly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698" y="3967461"/>
            <a:ext cx="839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List.cons(42, </a:t>
            </a:r>
            <a:r>
              <a:rPr lang="en-US" sz="1800" b="1" i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List.nil()</a:t>
            </a:r>
            <a:r>
              <a:rPr lang="en-US" sz="1800" b="1" i="0">
                <a:latin typeface="Courier New"/>
                <a:ea typeface="+mn-ea"/>
                <a:cs typeface="Courier New"/>
              </a:rPr>
              <a:t>);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7982" y="3442249"/>
            <a:ext cx="4636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1600" b="0" i="0" dirty="0" err="1">
                <a:latin typeface="Arial" pitchFamily="34" charset="0"/>
                <a:ea typeface="黑体" pitchFamily="2" charset="-122"/>
                <a:cs typeface="Arial" pitchFamily="34" charset="0"/>
              </a:rPr>
              <a:t>错误：</a:t>
            </a:r>
            <a:r>
              <a:rPr lang="en-US" sz="1600" b="0" i="0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预期List</a:t>
            </a:r>
            <a:r>
              <a:rPr lang="en-US" sz="1600" b="0" i="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&lt;Integer</a:t>
            </a:r>
            <a:r>
              <a:rPr lang="en-US" sz="1600" b="0" i="0" dirty="0">
                <a:latin typeface="Arial" pitchFamily="34" charset="0"/>
                <a:ea typeface="黑体" pitchFamily="2" charset="-122"/>
                <a:cs typeface="Arial" pitchFamily="34" charset="0"/>
              </a:rPr>
              <a:t>&gt;，</a:t>
            </a:r>
            <a:r>
              <a:rPr lang="en-US" sz="1600" b="0" i="0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发现List</a:t>
            </a:r>
            <a:r>
              <a:rPr lang="en-US" sz="1600" b="0" i="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&lt;Object</a:t>
            </a:r>
            <a:r>
              <a:rPr lang="en-US" sz="1600" b="0" i="0" dirty="0">
                <a:latin typeface="Arial" pitchFamily="34" charset="0"/>
                <a:ea typeface="黑体" pitchFamily="2" charset="-122"/>
                <a:cs typeface="Arial" pitchFamily="34" charset="0"/>
              </a:rPr>
              <a:t>&gt;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3447053" y="3611526"/>
            <a:ext cx="700929" cy="427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9878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在运行时访问参数名称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用于检索方法和构造函数的参数名称的机制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在运行时通过核反射实现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改进的代码可读性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消除冗余批注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改进 IDE 功能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自动生成模板代码</a:t>
            </a:r>
          </a:p>
        </p:txBody>
      </p:sp>
    </p:spTree>
    <p:extLst>
      <p:ext uri="{BB962C8B-B14F-4D97-AF65-F5344CB8AC3E}">
        <p14:creationId xmlns="" xmlns:p14="http://schemas.microsoft.com/office/powerpoint/2010/main" val="1277415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小改进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6749" y="1077875"/>
            <a:ext cx="8229600" cy="3655539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重复批注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402336" lvl="1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具有同一类型的多个批注应用到单个程序元素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不再有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apt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工具和关联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完成到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JSR 269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实施的过渡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DocTree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提供对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javadoc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注释语义元素的访问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DocLint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工具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DocTree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识别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javadoc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注释中的基本错误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javax.tools</a:t>
            </a:r>
            <a:endParaRPr lang="en-US" sz="20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从 API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以及命令行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/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执行调用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javadoc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工具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179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600" b="0" i="0" dirty="0" err="1">
                <a:solidFill>
                  <a:srgbClr val="424545"/>
                </a:solidFill>
                <a:latin typeface="黑体" pitchFamily="2" charset="-122"/>
                <a:ea typeface="黑体" pitchFamily="2" charset="-122"/>
              </a:rPr>
              <a:t>核心库</a:t>
            </a:r>
            <a:endParaRPr lang="en-US" sz="3600" b="0" i="0" dirty="0">
              <a:solidFill>
                <a:srgbClr val="424545"/>
              </a:solidFill>
              <a:latin typeface="黑体" pitchFamily="2" charset="-122"/>
              <a:ea typeface="黑体" pitchFamily="2" charset="-122"/>
            </a:endParaRPr>
          </a:p>
          <a:p>
            <a:pPr algn="ctr" defTabSz="914400"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9475" y="1472155"/>
            <a:ext cx="4719826" cy="3089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902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 Lambdas 增强核心库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无小任务！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7 具有 4024 个标准类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实现现代化的通用库 API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提升性能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 invokedynamic 获得实现 Lambdas 的优势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演示扩展方法最佳实践</a:t>
            </a:r>
          </a:p>
        </p:txBody>
      </p:sp>
    </p:spTree>
    <p:extLst>
      <p:ext uri="{BB962C8B-B14F-4D97-AF65-F5344CB8AC3E}">
        <p14:creationId xmlns="" xmlns:p14="http://schemas.microsoft.com/office/powerpoint/2010/main" val="133883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并发更新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可伸缩的更新变量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DoubleAccumulator</a:t>
            </a:r>
            <a:r>
              <a:rPr lang="en-US" sz="18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、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DoubleAdder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多个变量避免更新争用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适用于频繁更新、不频繁读取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ConcurrentHashMap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更新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改进的扫描支持</a:t>
            </a:r>
            <a:r>
              <a:rPr 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、</a:t>
            </a:r>
            <a:r>
              <a:rPr lang="zh-CN" alt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键值</a:t>
            </a:r>
            <a:r>
              <a:rPr lang="en-US" altLang="zh-CN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(key)</a:t>
            </a: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计算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ForkJoinPool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改进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为 IO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绑定应用程序提供的基于完成的设计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被阻止的线程将工作交给正在运行的线程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612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对集合执行批量数据操作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添加 .Net 功能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LINQ 样式处理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串行和并行实现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一般用 Lambda 语句表达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并行实现构建于 Fork-Join 框架之上</a:t>
            </a:r>
          </a:p>
          <a:p>
            <a:pPr marL="402336" lvl="1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的筛选、映射、化简</a:t>
            </a:r>
          </a:p>
        </p:txBody>
      </p:sp>
    </p:spTree>
    <p:extLst>
      <p:ext uri="{BB962C8B-B14F-4D97-AF65-F5344CB8AC3E}">
        <p14:creationId xmlns="" xmlns:p14="http://schemas.microsoft.com/office/powerpoint/2010/main" val="2475723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并行阵列排序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java.util.Arrays</a:t>
            </a:r>
            <a:endParaRPr lang="en-US" sz="20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parallelSort</a:t>
            </a:r>
            <a:r>
              <a:rPr lang="en-US" sz="18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（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不同基元的不同签名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顺序排序预期最低改进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30% 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适用于具有适当数据集大小的双核系统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构建于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fork-join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框架之上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Doug Lea 的 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ParallelArray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实现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要求工作区与排序阵列的大小相同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122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日期和时间 API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适用于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Java SE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平台的新日期、时间和日历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支持标准时间概念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部分、持续时间、期间、间隔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日期、时间、瞬间和时区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提供有限的日历系统集，并且可延伸到其他集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使用相关标准，包括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ISO-8601、CLDR 和 BCP47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基于明确时间刻度，与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UTC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有关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211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Java-PPT-Title-v5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" b="3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/>
            </a:r>
            <a:b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</a:b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</a:t>
            </a:r>
            <a:r>
              <a:rPr lang="en-US" sz="2800" b="1" i="0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8</a:t>
            </a:r>
            <a:r>
              <a:rPr lang="en-US" dirty="0">
                <a:ea typeface="黑体" pitchFamily="2" charset="-122"/>
              </a:rPr>
              <a:t> </a:t>
            </a:r>
            <a:r>
              <a:rPr lang="en-US" sz="2800" b="1" i="0" dirty="0" err="1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中的</a:t>
            </a:r>
            <a:r>
              <a:rPr lang="en-US" sz="2800" b="1" i="0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55 </a:t>
            </a:r>
            <a:r>
              <a:rPr lang="en-US" sz="2800" b="1" i="0" dirty="0" err="1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个新特性</a:t>
            </a:r>
            <a:r>
              <a:rPr lang="en-US" sz="2800" b="1" i="0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/>
            </a:r>
            <a:br>
              <a:rPr lang="en-US" sz="2800" b="1" i="0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</a:br>
            <a:r>
              <a:rPr lang="en-US" sz="2800" b="1" i="0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（</a:t>
            </a:r>
            <a:r>
              <a:rPr lang="en-US" sz="2800" b="1" i="0" dirty="0" err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计划</a:t>
            </a: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B </a:t>
            </a:r>
            <a:r>
              <a:rPr lang="en-US" sz="2800" b="1" i="0" dirty="0" err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的第</a:t>
            </a: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2 </a:t>
            </a:r>
            <a:r>
              <a:rPr lang="en-US" sz="2800" b="1" i="0" dirty="0" err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部分</a:t>
            </a: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）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0849" y="2914275"/>
            <a:ext cx="5027083" cy="1491647"/>
          </a:xfrm>
        </p:spPr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Simon Ritter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</a:t>
            </a:r>
            <a:r>
              <a:rPr lang="en-US" sz="2000" b="0" i="0" dirty="0" err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技术宣讲师</a:t>
            </a:r>
            <a:endParaRPr lang="en-US" sz="2000" b="0" i="0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Twitter：@</a:t>
            </a:r>
            <a:r>
              <a:rPr lang="en-US" sz="2400" b="0" i="0" dirty="0" err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speakjava</a:t>
            </a:r>
            <a:endParaRPr lang="en-US" sz="2400" b="0" i="0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pic>
        <p:nvPicPr>
          <p:cNvPr id="2" name="Picture 1" descr="OJiaguwen_wh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2" y="4048708"/>
            <a:ext cx="1041403" cy="491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588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JDBC 4.2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439022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添加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setter/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更新方法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ResultSet</a:t>
            </a:r>
            <a:r>
              <a:rPr lang="en-US" sz="18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、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PreparedStatement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和 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CallableStatement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支持新数据类型，如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JSR 310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中定义的类型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REF_CURSOR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CallableStatement</a:t>
            </a:r>
            <a:endParaRPr lang="en-US" sz="20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DatabaseMetaData.getIndexInfo</a:t>
            </a:r>
            <a:r>
              <a:rPr lang="en-US" sz="2000" b="0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CARDINALITY 和 PAGES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的新列，返回长值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新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DatabaseMetaData</a:t>
            </a:r>
            <a:r>
              <a:rPr lang="en-US" sz="2000" b="0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方法</a:t>
            </a:r>
            <a:endParaRPr lang="en-US" sz="2000" b="0" i="0" dirty="0">
              <a:solidFill>
                <a:srgbClr val="424545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getMaxLogicalLobSize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为 LOB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返回逻辑最大大小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可用性和可移植性得到些许增强</a:t>
            </a:r>
          </a:p>
        </p:txBody>
      </p:sp>
    </p:spTree>
    <p:extLst>
      <p:ext uri="{BB962C8B-B14F-4D97-AF65-F5344CB8AC3E}">
        <p14:creationId xmlns="" xmlns:p14="http://schemas.microsoft.com/office/powerpoint/2010/main" val="332083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Base64 编解码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开发人员当前被迫使用非公共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sun.misc.BASE64Encoder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sun.misc.BASE64Decoder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8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现在有了标准方法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java.util.Base64.Encoder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java.util.Base64.Decoder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encode</a:t>
            </a:r>
            <a:r>
              <a:rPr lang="en-US" sz="1800" b="0" i="0" dirty="0" err="1">
                <a:solidFill>
                  <a:srgbClr val="000000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、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encodeToString</a:t>
            </a:r>
            <a:r>
              <a:rPr lang="en-US" sz="18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、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decode</a:t>
            </a:r>
            <a:r>
              <a:rPr lang="en-US" sz="18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、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wrap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方法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58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小改进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javax.lang.model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实现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统一批注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以查看编译时和运行时反射信息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字符集实现改进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字符集规模减小、编解码性能改进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降低了核心库内存使用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对象大小减小、禁用反射编译器、内部表大小等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834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小改进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优化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java.text.DecimalFormat.format</a:t>
            </a:r>
            <a:endParaRPr lang="en-US" sz="2000" b="1" i="0" dirty="0">
              <a:solidFill>
                <a:srgbClr val="424545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性能是原来的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100.0 或 1000.0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倍（仅限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2 或 3 DP）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静态链接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JNI 库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嵌入式应用程序所需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目前仅支持动态链接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用平衡树处理频繁</a:t>
            </a:r>
            <a:r>
              <a:rPr lang="en-US" sz="2000" b="1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HashMap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冲突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散列区段在特定阈值从链接列表切换到平衡树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744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600" b="0" i="0" dirty="0" err="1">
                <a:solidFill>
                  <a:srgbClr val="424545"/>
                </a:solidFill>
                <a:latin typeface="黑体" pitchFamily="2" charset="-122"/>
                <a:ea typeface="黑体" pitchFamily="2" charset="-122"/>
              </a:rPr>
              <a:t>国际化</a:t>
            </a:r>
            <a:endParaRPr lang="en-US" sz="3600" b="0" i="0" dirty="0">
              <a:solidFill>
                <a:srgbClr val="424545"/>
              </a:solidFill>
              <a:latin typeface="黑体" pitchFamily="2" charset="-122"/>
              <a:ea typeface="黑体" pitchFamily="2" charset="-122"/>
            </a:endParaRPr>
          </a:p>
          <a:p>
            <a:pPr algn="ctr" defTabSz="914400">
              <a:buNone/>
            </a:pPr>
            <a:r>
              <a:rPr lang="en-US" sz="3600" b="0" i="0" dirty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(I18N)</a:t>
            </a:r>
          </a:p>
          <a:p>
            <a:pPr algn="ctr" defTabSz="914400"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906" y="2064354"/>
            <a:ext cx="3769966" cy="2487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6599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区域设置数据打包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生成区域设置数据文件的工具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从 LDML 格式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Unicode 通用区域设置数据信息库 (CLDR) 支持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从底层平台支持区域设置元素</a:t>
            </a:r>
          </a:p>
        </p:txBody>
      </p:sp>
    </p:spTree>
    <p:extLst>
      <p:ext uri="{BB962C8B-B14F-4D97-AF65-F5344CB8AC3E}">
        <p14:creationId xmlns="" xmlns:p14="http://schemas.microsoft.com/office/powerpoint/2010/main" val="2181706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BCP 47 区域设置映射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379110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指示用于信息对象的语言的语言标记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RFC-5646（语言范围）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RFC-5456（语言优先级、首选项）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语言范围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Collection&lt;String&gt;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语言优先级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List &lt;String&gt;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向 </a:t>
            </a:r>
            <a:r>
              <a:rPr lang="en-US" sz="20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Locale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类添加三个操作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filterBasic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filterExtended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lookup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992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Unicode 6.2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7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Unicode 6.0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Unicode 6.1 中的变更（2012 年 2 月）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添加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11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个新块到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java.lang.Character.UnicodeBlock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添加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7 </a:t>
            </a:r>
            <a:r>
              <a:rPr lang="en-US" sz="18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个新脚本到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java.lang.Character.UnicodeScript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java.lang.Character</a:t>
            </a:r>
            <a:r>
              <a:rPr lang="en-US" sz="18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、</a:t>
            </a: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String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和其他类中支持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700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多种新字符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Unicode 6.2 中的变更（2012 年 9 月）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支持新土耳其货币符号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(U+20BA)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068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4400" b="0" i="0" dirty="0" err="1">
                <a:solidFill>
                  <a:srgbClr val="424545"/>
                </a:solidFill>
                <a:latin typeface="黑体" pitchFamily="2" charset="-122"/>
                <a:ea typeface="黑体" pitchFamily="2" charset="-122"/>
              </a:rPr>
              <a:t>安全性</a:t>
            </a:r>
            <a:endParaRPr lang="en-US" sz="4400" b="0" i="0" dirty="0">
              <a:solidFill>
                <a:srgbClr val="424545"/>
              </a:solidFill>
              <a:latin typeface="黑体" pitchFamily="2" charset="-122"/>
              <a:ea typeface="黑体" pitchFamily="2" charset="-122"/>
            </a:endParaRPr>
          </a:p>
          <a:p>
            <a:pPr algn="ctr" defTabSz="914400"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902" y="168297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4078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423043" cy="42378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可配置的安全随机数生成器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更好实现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SecureRandom</a:t>
            </a:r>
            <a:endParaRPr lang="en-US" sz="20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当前，应用程序可在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Linux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上挂起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JVM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1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/dev/random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如果系统熵池</a:t>
            </a:r>
            <a:r>
              <a:rPr lang="zh-CN" alt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不是</a:t>
            </a: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足够大</a:t>
            </a:r>
            <a:r>
              <a:rPr 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，</a:t>
            </a:r>
            <a:r>
              <a:rPr lang="zh-CN" altLang="en-US" dirty="0" smtClean="0">
                <a:solidFill>
                  <a:srgbClr val="424545"/>
                </a:solidFill>
                <a:ea typeface="黑体" pitchFamily="2" charset="-122"/>
              </a:rPr>
              <a:t>该功能将被</a:t>
            </a: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阻止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这项工作尚在进行中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998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55969" y="1019851"/>
            <a:ext cx="6869029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 defTabSz="914400">
              <a:buNone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以下内容旨在概述产品的总体发展方向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。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该内容仅供参考，不可纳入任何合同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。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其内容不构成提供任何材料、代码或功能的承诺，并且不应该作为制定购买决策的依据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。</a:t>
            </a:r>
            <a:b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</a:b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algn="l" defTabSz="914400">
              <a:buNone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此处所述有关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Oracle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产品的任何特性或功能的开发、发布以及相应的日程安排均由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Oracle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自行决定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4285523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增强的证书吊销-检查 API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当前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java.security.cert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API </a:t>
            </a:r>
            <a:r>
              <a:rPr lang="zh-CN" altLang="en-US" sz="20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要么</a:t>
            </a:r>
            <a:r>
              <a:rPr lang="en-US" sz="20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是全部</a:t>
            </a:r>
            <a:r>
              <a:rPr lang="en-US" sz="20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，</a:t>
            </a:r>
            <a:r>
              <a:rPr lang="zh-CN" altLang="en-US" sz="20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要么</a:t>
            </a:r>
            <a:r>
              <a:rPr lang="en-US" sz="20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什么都不是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未能连接服务器是</a:t>
            </a:r>
            <a:r>
              <a:rPr lang="zh-CN" alt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致命</a:t>
            </a: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错误</a:t>
            </a:r>
            <a:r>
              <a:rPr 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(Fate error)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新类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RevocationChecker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RevocationParameters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924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HTTP URL 权限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416364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新的网络权限类型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按 URL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而非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IP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地址授予访问权限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当前指定网络权限的方法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java.net.SocketPermission</a:t>
            </a:r>
            <a:endParaRPr lang="en-US" sz="1800" b="1" i="0" dirty="0">
              <a:solidFill>
                <a:srgbClr val="424545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不仅仅局限于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HTTP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仅按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IP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地址操作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更高级的新功能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HTTP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操作（POST、GET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等）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基于受限的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1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doPrivilege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特性构建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619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小事项</a:t>
            </a:r>
            <a:endParaRPr lang="en-US" sz="2800" b="1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104802"/>
            <a:ext cx="8229600" cy="3698188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受限的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doPrivilege</a:t>
            </a:r>
            <a:endParaRPr lang="en-US" sz="20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用启用的权限执行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Lambda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表达式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NSA Suite B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加密算法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符合标准，可满足美国政府和银行的要求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AEAD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CipherSuite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符合标准，可满足美国政府和银行的要求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SHA-224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消息摘要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由于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SHA-1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中的已知缺陷而必需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利用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CPU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指令实现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AES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加密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改进加密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/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解密性能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490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小更改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094561"/>
            <a:ext cx="8229600" cy="3698187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Microsoft Services For UNIX (MS-SFU) Kerberos 5 扩展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增强的 Microsoft 互操作性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TLS Server Name Indication (SNI) 扩展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更灵活的安全虚拟托管、虚拟机基础架构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适用于 64 位 Windows 的 PKCS#11 加密提供程序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允许使用广泛可用的本地库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基于口令加密的更强大算法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研究人员和黑客均继续发展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革新 JKS-JCEKS-PKCS12 密钥存储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为加密应用程序简化与 Java SE 密钥存储的交互</a:t>
            </a:r>
          </a:p>
        </p:txBody>
      </p:sp>
    </p:spTree>
    <p:extLst>
      <p:ext uri="{BB962C8B-B14F-4D97-AF65-F5344CB8AC3E}">
        <p14:creationId xmlns="" xmlns:p14="http://schemas.microsoft.com/office/powerpoint/2010/main" val="847281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4400" b="0" i="0" dirty="0" err="1">
                <a:solidFill>
                  <a:srgbClr val="424545"/>
                </a:solidFill>
                <a:latin typeface="黑体" pitchFamily="2" charset="-122"/>
                <a:ea typeface="黑体" pitchFamily="2" charset="-122"/>
              </a:rPr>
              <a:t>平台</a:t>
            </a:r>
            <a:endParaRPr lang="en-US" sz="4400" b="0" i="0" dirty="0">
              <a:solidFill>
                <a:srgbClr val="424545"/>
              </a:solidFill>
              <a:latin typeface="黑体" pitchFamily="2" charset="-122"/>
              <a:ea typeface="黑体" pitchFamily="2" charset="-122"/>
            </a:endParaRPr>
          </a:p>
          <a:p>
            <a:pPr algn="ctr" defTabSz="914400"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995" y="1619767"/>
            <a:ext cx="3797300" cy="326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4379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启动 JavaFX 应用程序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支持直接启动 JavaFX 应用程序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命令行启动器增强</a:t>
            </a:r>
          </a:p>
        </p:txBody>
      </p:sp>
    </p:spTree>
    <p:extLst>
      <p:ext uri="{BB962C8B-B14F-4D97-AF65-F5344CB8AC3E}">
        <p14:creationId xmlns="" xmlns:p14="http://schemas.microsoft.com/office/powerpoint/2010/main" val="973185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紧凑型配置文件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大致的静态空间占用目标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2870079" y="1339935"/>
            <a:ext cx="3820104" cy="3039852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10066" y="3615044"/>
            <a:ext cx="4890134" cy="1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315435" y="1300596"/>
            <a:ext cx="2891526" cy="2314449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4406" y="2937930"/>
            <a:ext cx="4890134" cy="1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754624" y="1321078"/>
            <a:ext cx="2001665" cy="160782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3436" y="2221066"/>
            <a:ext cx="4890134" cy="1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189186" y="1321079"/>
            <a:ext cx="1157404" cy="8909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63469" y="1577101"/>
            <a:ext cx="245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Compact1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配置文件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1156" y="2397325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Compact2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配置文件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6427" y="310394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Compact3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配置文件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5146" y="383105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完整 JRE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21651" y="386177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140Mb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72588" y="31551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‎24Mb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85565" y="2458771"/>
            <a:ext cx="76174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17Mb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54837" y="181359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10Mb</a:t>
            </a:r>
          </a:p>
        </p:txBody>
      </p:sp>
    </p:spTree>
    <p:extLst>
      <p:ext uri="{BB962C8B-B14F-4D97-AF65-F5344CB8AC3E}">
        <p14:creationId xmlns="" xmlns:p14="http://schemas.microsoft.com/office/powerpoint/2010/main" val="1434011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模块化准备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修正对类加载器的某些假设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ServiceLoader</a:t>
            </a:r>
            <a:r>
              <a:rPr lang="en-US" sz="2000" b="0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而非专有的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SPI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代码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用来分析应用程序代码相关性的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JDK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工具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弃用会妨碍模块化的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例如</a:t>
            </a:r>
            <a:r>
              <a:rPr lang="en-US" sz="1600" b="1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，</a:t>
            </a:r>
            <a:r>
              <a:rPr lang="en-US" sz="16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java.util.logging.LogManager.addPropertyChangeListener</a:t>
            </a:r>
            <a:endParaRPr lang="en-US" sz="16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审核并有可能更改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$JAVA_HOME</a:t>
            </a:r>
            <a:r>
              <a:rPr lang="en-US" sz="2000" b="0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规范性引用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相对与绝对路径名称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为 Jigsaw 作好准备</a:t>
            </a:r>
          </a:p>
        </p:txBody>
      </p:sp>
    </p:spTree>
    <p:extLst>
      <p:ext uri="{BB962C8B-B14F-4D97-AF65-F5344CB8AC3E}">
        <p14:creationId xmlns="" xmlns:p14="http://schemas.microsoft.com/office/powerpoint/2010/main" val="3504452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精简实现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随附 JRE 的应用程序不必包含所有类库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这不会破坏“编写一次，随处运行”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只适用于绑定的 JRE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其他应用程序无法使用 JRE</a:t>
            </a:r>
          </a:p>
        </p:txBody>
      </p:sp>
    </p:spTree>
    <p:extLst>
      <p:ext uri="{BB962C8B-B14F-4D97-AF65-F5344CB8AC3E}">
        <p14:creationId xmlns="" xmlns:p14="http://schemas.microsoft.com/office/powerpoint/2010/main" val="661140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4400" b="0" i="0" dirty="0" err="1">
                <a:solidFill>
                  <a:srgbClr val="424545"/>
                </a:solidFill>
                <a:latin typeface="黑体" pitchFamily="2" charset="-122"/>
                <a:ea typeface="黑体" pitchFamily="2" charset="-122"/>
              </a:rPr>
              <a:t>虚拟机</a:t>
            </a:r>
            <a:endParaRPr lang="en-US" sz="4400" b="0" i="0" dirty="0">
              <a:solidFill>
                <a:srgbClr val="424545"/>
              </a:solidFill>
              <a:latin typeface="黑体" pitchFamily="2" charset="-122"/>
              <a:ea typeface="黑体" pitchFamily="2" charset="-122"/>
            </a:endParaRPr>
          </a:p>
          <a:p>
            <a:pPr algn="ctr" defTabSz="914400"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798" y="1779441"/>
            <a:ext cx="3724255" cy="2733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305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795" y="187236"/>
            <a:ext cx="73848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6000" b="0" i="0" dirty="0" err="1">
                <a:solidFill>
                  <a:srgbClr val="FF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重要免责声明</a:t>
            </a:r>
            <a:endParaRPr lang="en-US" sz="6000" b="0" i="0" dirty="0">
              <a:solidFill>
                <a:srgbClr val="FF0000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algn="ctr" defTabSz="914400">
              <a:buNone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algn="ctr" defTabSz="914400">
              <a:buNone/>
            </a:pPr>
            <a:r>
              <a:rPr lang="en-US" sz="2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8 </a:t>
            </a:r>
            <a:r>
              <a:rPr lang="en-US" sz="2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规范不是最终的</a:t>
            </a:r>
            <a:endParaRPr lang="en-US" sz="2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algn="ctr" defTabSz="914400">
              <a:buNone/>
            </a:pPr>
            <a:r>
              <a:rPr lang="en-US" sz="2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某些特性如有更改，恕不另行通知</a:t>
            </a:r>
            <a:r>
              <a:rPr lang="en-US" sz="2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</a:p>
          <a:p>
            <a:pPr algn="ctr" defTabSz="914400">
              <a:buNone/>
            </a:pPr>
            <a:r>
              <a:rPr lang="en-US" sz="2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某些特性尚未实现</a:t>
            </a:r>
            <a:endParaRPr lang="en-US" sz="2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1542" y="2934361"/>
            <a:ext cx="2459599" cy="205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21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适用于方法句柄的 Lambda 形式的表示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改善方法句柄和 invokedynamic 的性能、质量和可移植性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减少 JVM 中汇编代码的数量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减少方法句柄处理期间的本地调用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更好的 JSR 292 参考实现 (invokedynamic)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中重写的汇编语言代码</a:t>
            </a:r>
          </a:p>
        </p:txBody>
      </p:sp>
    </p:spTree>
    <p:extLst>
      <p:ext uri="{BB962C8B-B14F-4D97-AF65-F5344CB8AC3E}">
        <p14:creationId xmlns="" xmlns:p14="http://schemas.microsoft.com/office/powerpoint/2010/main" val="2868555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Nashorn JavaScript 引擎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高性能的轻型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JavaScript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引擎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集成到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JRE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使用现有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javax.script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符合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ECMAScript-262 5.1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版语言规范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新命令行工具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jjs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可运行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JavaScript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国际化的错误消息和文档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641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停用很少使用的 GC 组合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很少使用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DefNew + CMS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ParNew + SerialOld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增量 CMS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大量测试尝试，返回数量少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将生成弃用选项消息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尚不会消失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592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消除持久代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不再需要调整其大小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当前对象移到 Java 堆或本地内存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Interned 字符串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类元数据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类静态变量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部分 HotSpot、JRockit 整合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永久</a:t>
            </a:r>
          </a:p>
        </p:txBody>
      </p:sp>
    </p:spTree>
    <p:extLst>
      <p:ext uri="{BB962C8B-B14F-4D97-AF65-F5344CB8AC3E}">
        <p14:creationId xmlns="" xmlns:p14="http://schemas.microsoft.com/office/powerpoint/2010/main" val="170829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内在防御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sun.misc.Unsafe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类中的三个新方法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loadFence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storeFence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ringFence</a:t>
            </a:r>
            <a:endParaRPr lang="en-US" sz="1800" b="1" i="0" dirty="0">
              <a:solidFill>
                <a:srgbClr val="0000FF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库代码所需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确保内存访问操作不重新排序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设计意图不是给应用程序开发人员使用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以后可能以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API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形式公开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82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80486"/>
            <a:ext cx="8461411" cy="42378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调用程序敏感方法的机械检查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提高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JDK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方法句柄实现的安全性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新的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1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@</a:t>
            </a:r>
            <a:r>
              <a:rPr lang="en-US" sz="2000" b="1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CallerSensitive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批注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SecurityManager.checkMemberAccess</a:t>
            </a:r>
            <a:r>
              <a:rPr lang="en-US" sz="20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已弃用</a:t>
            </a:r>
            <a:endParaRPr lang="en-US" sz="2000" b="0" i="0" dirty="0">
              <a:solidFill>
                <a:srgbClr val="424545"/>
              </a:solidFill>
              <a:latin typeface="Courier New" pitchFamily="49" charset="0"/>
              <a:ea typeface="黑体" pitchFamily="2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未来，可能抛出无条件异常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1" i="0" dirty="0" err="1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java.util.logging.Logger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已修改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删除资源包搜索中的堆栈审核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与模块化准备相关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681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小改进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46958" y="1125285"/>
            <a:ext cx="8229600" cy="3762062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增强的验证错误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字节代码验证错误上的附加上下文信息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减少指定字段的缓存争用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可避免共享缓存行的平台变量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减少类元数据空间占用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使用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Java ME CDC 的 CVM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所提供的技术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小型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VM 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libjvm.so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&lt;3MB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525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基于自动配置的构建系统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0000FF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./configure</a:t>
            </a:r>
            <a:r>
              <a:rPr lang="en-US" sz="1800" b="0" i="0" dirty="0">
                <a:solidFill>
                  <a:srgbClr val="424545"/>
                </a:solidFill>
                <a:latin typeface="Courier New" pitchFamily="49" charset="0"/>
                <a:ea typeface="黑体" pitchFamily="2" charset="-122"/>
                <a:cs typeface="Courier New" pitchFamily="49" charset="0"/>
              </a:rPr>
              <a:t> 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样式构建设置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增强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javac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以提高构建速度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在所有可用内核上运行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跟踪版本之间的包相关性和类相关性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为原生方法自动生成头文件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清除不再需要的类和头文件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提高构建速度、简化安装</a:t>
            </a:r>
          </a:p>
        </p:txBody>
      </p:sp>
    </p:spTree>
    <p:extLst>
      <p:ext uri="{BB962C8B-B14F-4D97-AF65-F5344CB8AC3E}">
        <p14:creationId xmlns="" xmlns:p14="http://schemas.microsoft.com/office/powerpoint/2010/main" val="806679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总结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8 将添加大量新特性（并删除某些特性）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语言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库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JVM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在不断发展！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jdk8.java.net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www.jcp.org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openjdk.java.net/jeps</a:t>
            </a:r>
          </a:p>
        </p:txBody>
      </p:sp>
    </p:spTree>
    <p:extLst>
      <p:ext uri="{BB962C8B-B14F-4D97-AF65-F5344CB8AC3E}">
        <p14:creationId xmlns="" xmlns:p14="http://schemas.microsoft.com/office/powerpoint/2010/main" val="4184708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总结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8 将添加大量新特性（并删除某些特性）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语言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库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JVM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在不断发展！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jdk8.java.net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www.jcp.org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openjdk.java.net/jeps</a:t>
            </a:r>
          </a:p>
        </p:txBody>
      </p:sp>
    </p:spTree>
    <p:extLst>
      <p:ext uri="{BB962C8B-B14F-4D97-AF65-F5344CB8AC3E}">
        <p14:creationId xmlns="" xmlns:p14="http://schemas.microsoft.com/office/powerpoint/2010/main" val="4184708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Java SE 8 (JSR 337)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339165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新功能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308：类型的批注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310：日期和时间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335：Lambda 表达式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更新的功能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114：JDBC 行集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160：JMX 远程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199：Java 编译器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173：XML 的流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206：Java API for XML Processing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221：JDBC 4.0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JSR 269：可插拔的批注处理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组件 JSR</a:t>
            </a:r>
          </a:p>
        </p:txBody>
      </p:sp>
    </p:spTree>
    <p:extLst>
      <p:ext uri="{BB962C8B-B14F-4D97-AF65-F5344CB8AC3E}">
        <p14:creationId xmlns="" xmlns:p14="http://schemas.microsoft.com/office/powerpoint/2010/main" val="92083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66519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JDK 增强建议 (JEP)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6749" y="1116000"/>
            <a:ext cx="8229600" cy="3878291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定期更新的建议清单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充当 JDK 发行项目的长期路线图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路线图至少维持 3 年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增强建议的统一格式和集中存档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相关方可查找、读取、评论并提出建议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流程面向每个 OpenJDK Committer 开放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增强是对 JDK 代码库的重要修改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两周或数周的工程投入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对 JDK 或开发流程和基础架构的重大更改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对开发人员或客户的要求更高</a:t>
            </a:r>
          </a:p>
        </p:txBody>
      </p:sp>
    </p:spTree>
    <p:extLst>
      <p:ext uri="{BB962C8B-B14F-4D97-AF65-F5344CB8AC3E}">
        <p14:creationId xmlns="" xmlns:p14="http://schemas.microsoft.com/office/powerpoint/2010/main" val="3030947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600" b="0" i="0" dirty="0" err="1">
                <a:solidFill>
                  <a:srgbClr val="424545"/>
                </a:solidFill>
                <a:latin typeface="黑体" pitchFamily="2" charset="-122"/>
                <a:ea typeface="黑体" pitchFamily="2" charset="-122"/>
              </a:rPr>
              <a:t>语言</a:t>
            </a:r>
            <a:endParaRPr lang="en-US" sz="3600" b="0" i="0" dirty="0">
              <a:solidFill>
                <a:srgbClr val="424545"/>
              </a:solidFill>
              <a:latin typeface="黑体" pitchFamily="2" charset="-122"/>
              <a:ea typeface="黑体" pitchFamily="2" charset="-122"/>
            </a:endParaRPr>
          </a:p>
          <a:p>
            <a:pPr algn="ctr" defTabSz="914400"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3794" y="1444466"/>
            <a:ext cx="4167050" cy="2949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214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Lambda 表达式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Lambda 表达式向 Java 提供匿名函数类型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替换单一抽象方法类型的使用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闭包和功能编程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7270" y="2231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public interface DoStuff {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  boolean isGood(int x);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}</a:t>
            </a:r>
          </a:p>
          <a:p>
            <a:pPr algn="l" defTabSz="914400">
              <a:spcBef>
                <a:spcPts val="0"/>
              </a:spcBef>
              <a:buNone/>
            </a:pPr>
            <a:endParaRPr lang="en-US" sz="1600" dirty="0" smtClean="0">
              <a:solidFill>
                <a:srgbClr val="000000"/>
              </a:solidFill>
              <a:latin typeface="Courier New Bold"/>
              <a:cs typeface="Courier New Bold"/>
            </a:endParaRP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void doSomething(DoStuff d) {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  if (d.isGood(myVariable))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    ...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}</a:t>
            </a:r>
          </a:p>
          <a:p>
            <a:pPr algn="l" defTabSz="914400">
              <a:spcBef>
                <a:spcPts val="0"/>
              </a:spcBef>
              <a:buNone/>
            </a:pPr>
            <a:endParaRPr lang="en-US" sz="1600" dirty="0" smtClean="0">
              <a:solidFill>
                <a:srgbClr val="000000"/>
              </a:solidFill>
              <a:latin typeface="Courier New Bold"/>
              <a:cs typeface="Courier New Bold"/>
            </a:endParaRP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doSomething(answer -&gt; answer == 42);</a:t>
            </a:r>
          </a:p>
        </p:txBody>
      </p:sp>
    </p:spTree>
    <p:extLst>
      <p:ext uri="{BB962C8B-B14F-4D97-AF65-F5344CB8AC3E}">
        <p14:creationId xmlns="" xmlns:p14="http://schemas.microsoft.com/office/powerpoint/2010/main" val="1391512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扩展方法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199" y="1412030"/>
            <a:ext cx="8504995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提供相应机制将新方法添加到现有</a:t>
            </a:r>
            <a:r>
              <a:rPr lang="zh-CN" altLang="en-US" sz="20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接口</a:t>
            </a:r>
            <a:endParaRPr lang="en-US" sz="20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未破环向后兼容性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为 Java </a:t>
            </a: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提供行为及类型</a:t>
            </a:r>
            <a:r>
              <a:rPr lang="en-US" sz="1800" b="0" i="0" dirty="0" err="1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（而不是状态</a:t>
            </a:r>
            <a:r>
              <a:rPr lang="en-US" sz="1800" b="0" i="0" dirty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！）</a:t>
            </a:r>
            <a:r>
              <a:rPr 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的</a:t>
            </a:r>
            <a:r>
              <a:rPr lang="zh-CN" altLang="en-US" sz="1800" b="0" i="0" dirty="0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多</a:t>
            </a:r>
            <a:r>
              <a:rPr lang="en-US" sz="1800" b="0" i="0" dirty="0" err="1" smtClean="0">
                <a:solidFill>
                  <a:srgbClr val="424545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继承</a:t>
            </a:r>
            <a:endParaRPr lang="en-US" sz="1800" b="0" i="0" dirty="0">
              <a:solidFill>
                <a:srgbClr val="424545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将（功能）的多个继承带到 Java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231" y="2650384"/>
            <a:ext cx="65532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public interface Set&lt;T&gt; extends Collection&lt;T&gt; {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   public int size();</a:t>
            </a:r>
          </a:p>
          <a:p>
            <a:pPr algn="l" defTabSz="914400">
              <a:spcBef>
                <a:spcPts val="0"/>
              </a:spcBef>
              <a:buNone/>
            </a:pPr>
            <a:endParaRPr lang="en-US" sz="1600" dirty="0" smtClean="0">
              <a:solidFill>
                <a:srgbClr val="000000"/>
              </a:solidFill>
              <a:latin typeface="Courier New Bold"/>
              <a:cs typeface="Courier New Bold"/>
            </a:endParaRP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   ...   // The rest of the existing Set methods</a:t>
            </a:r>
          </a:p>
          <a:p>
            <a:pPr algn="l" defTabSz="914400">
              <a:spcBef>
                <a:spcPts val="0"/>
              </a:spcBef>
              <a:buNone/>
            </a:pPr>
            <a:endParaRPr lang="en-US" sz="1600" dirty="0" smtClean="0">
              <a:solidFill>
                <a:srgbClr val="000000"/>
              </a:solidFill>
              <a:latin typeface="Courier New Bold"/>
              <a:cs typeface="Courier New Bold"/>
            </a:endParaRP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   public T reduce(Reducer&lt;T&gt; r)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     </a:t>
            </a:r>
            <a:r>
              <a:rPr lang="en-US" sz="1600" b="1" i="0">
                <a:solidFill>
                  <a:srgbClr val="0000FF"/>
                </a:solidFill>
                <a:latin typeface="Courier New Bold"/>
                <a:ea typeface="+mn-ea"/>
                <a:cs typeface="Courier New Bold"/>
              </a:rPr>
              <a:t>default </a:t>
            </a: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Collections.&lt;T&gt;setReducer;</a:t>
            </a:r>
          </a:p>
          <a:p>
            <a:pPr algn="l" defTabSz="914400">
              <a:spcBef>
                <a:spcPts val="0"/>
              </a:spcBef>
              <a:buNone/>
            </a:pPr>
            <a:r>
              <a:rPr lang="en-US" sz="1600" b="1" i="0">
                <a:solidFill>
                  <a:srgbClr val="000000"/>
                </a:solidFill>
                <a:latin typeface="Courier New Bold"/>
                <a:ea typeface="+mn-ea"/>
                <a:cs typeface="Courier New Bold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317239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.Java.2013.16x9-SHORT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Template.Java.2013.16x9-SHORT.potx</Template>
  <TotalTime>12490</TotalTime>
  <Words>1548</Words>
  <Application>Microsoft Office PowerPoint</Application>
  <PresentationFormat>全屏显示(16:9)</PresentationFormat>
  <Paragraphs>458</Paragraphs>
  <Slides>50</Slides>
  <Notes>37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Template.Java.2013.16x9-SHORT</vt:lpstr>
      <vt:lpstr>幻灯片 1</vt:lpstr>
      <vt:lpstr> Java SE 8 中的 55 个新特性 （计划 B 的第 2 部分）</vt:lpstr>
      <vt:lpstr>幻灯片 3</vt:lpstr>
      <vt:lpstr>幻灯片 4</vt:lpstr>
      <vt:lpstr>Java SE 8 (JSR 337)</vt:lpstr>
      <vt:lpstr>JDK 增强建议 (JEP)</vt:lpstr>
      <vt:lpstr>幻灯片 7</vt:lpstr>
      <vt:lpstr>Lambda 表达式</vt:lpstr>
      <vt:lpstr>扩展方法</vt:lpstr>
      <vt:lpstr>针对 Java 类型的批注</vt:lpstr>
      <vt:lpstr>归纳式目标类型推断</vt:lpstr>
      <vt:lpstr>在运行时访问参数名称</vt:lpstr>
      <vt:lpstr>小改进</vt:lpstr>
      <vt:lpstr>幻灯片 14</vt:lpstr>
      <vt:lpstr>使用 Lambdas 增强核心库</vt:lpstr>
      <vt:lpstr>并发更新</vt:lpstr>
      <vt:lpstr>对集合执行批量数据操作</vt:lpstr>
      <vt:lpstr>并行阵列排序</vt:lpstr>
      <vt:lpstr>日期和时间 API</vt:lpstr>
      <vt:lpstr>JDBC 4.2</vt:lpstr>
      <vt:lpstr>Base64 编解码</vt:lpstr>
      <vt:lpstr>小改进</vt:lpstr>
      <vt:lpstr>小改进</vt:lpstr>
      <vt:lpstr>幻灯片 24</vt:lpstr>
      <vt:lpstr>区域设置数据打包</vt:lpstr>
      <vt:lpstr>BCP 47 区域设置映射</vt:lpstr>
      <vt:lpstr>Unicode 6.2</vt:lpstr>
      <vt:lpstr>幻灯片 28</vt:lpstr>
      <vt:lpstr>可配置的安全随机数生成器</vt:lpstr>
      <vt:lpstr>增强的证书吊销-检查 API</vt:lpstr>
      <vt:lpstr>HTTP URL 权限</vt:lpstr>
      <vt:lpstr>小事项</vt:lpstr>
      <vt:lpstr>小更改</vt:lpstr>
      <vt:lpstr>幻灯片 34</vt:lpstr>
      <vt:lpstr>启动 JavaFX 应用程序</vt:lpstr>
      <vt:lpstr>紧凑型配置文件</vt:lpstr>
      <vt:lpstr>模块化准备</vt:lpstr>
      <vt:lpstr>精简实现</vt:lpstr>
      <vt:lpstr>幻灯片 39</vt:lpstr>
      <vt:lpstr>适用于方法句柄的 Lambda 形式的表示</vt:lpstr>
      <vt:lpstr>Nashorn JavaScript 引擎</vt:lpstr>
      <vt:lpstr>停用很少使用的 GC 组合</vt:lpstr>
      <vt:lpstr>消除持久代</vt:lpstr>
      <vt:lpstr>内在防御</vt:lpstr>
      <vt:lpstr>调用程序敏感方法的机械检查</vt:lpstr>
      <vt:lpstr>小改进</vt:lpstr>
      <vt:lpstr>JDK</vt:lpstr>
      <vt:lpstr>总结</vt:lpstr>
      <vt:lpstr>总结</vt:lpstr>
      <vt:lpstr>幻灯片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wanggz</cp:lastModifiedBy>
  <cp:revision>909</cp:revision>
  <cp:lastPrinted>2012-06-18T19:05:44Z</cp:lastPrinted>
  <dcterms:created xsi:type="dcterms:W3CDTF">2012-05-31T20:53:14Z</dcterms:created>
  <dcterms:modified xsi:type="dcterms:W3CDTF">2013-07-18T07:11:22Z</dcterms:modified>
</cp:coreProperties>
</file>