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51"/>
  </p:notesMasterIdLst>
  <p:handoutMasterIdLst>
    <p:handoutMasterId r:id="rId52"/>
  </p:handoutMasterIdLst>
  <p:sldIdLst>
    <p:sldId id="560" r:id="rId2"/>
    <p:sldId id="566" r:id="rId3"/>
    <p:sldId id="557" r:id="rId4"/>
    <p:sldId id="543" r:id="rId5"/>
    <p:sldId id="511" r:id="rId6"/>
    <p:sldId id="541" r:id="rId7"/>
    <p:sldId id="531" r:id="rId8"/>
    <p:sldId id="508" r:id="rId9"/>
    <p:sldId id="509" r:id="rId10"/>
    <p:sldId id="514" r:id="rId11"/>
    <p:sldId id="515" r:id="rId12"/>
    <p:sldId id="512" r:id="rId13"/>
    <p:sldId id="555" r:id="rId14"/>
    <p:sldId id="532" r:id="rId15"/>
    <p:sldId id="516" r:id="rId16"/>
    <p:sldId id="518" r:id="rId17"/>
    <p:sldId id="517" r:id="rId18"/>
    <p:sldId id="522" r:id="rId19"/>
    <p:sldId id="533" r:id="rId20"/>
    <p:sldId id="521" r:id="rId21"/>
    <p:sldId id="542" r:id="rId22"/>
    <p:sldId id="554" r:id="rId23"/>
    <p:sldId id="563" r:id="rId24"/>
    <p:sldId id="534" r:id="rId25"/>
    <p:sldId id="551" r:id="rId26"/>
    <p:sldId id="523" r:id="rId27"/>
    <p:sldId id="524" r:id="rId28"/>
    <p:sldId id="536" r:id="rId29"/>
    <p:sldId id="535" r:id="rId30"/>
    <p:sldId id="525" r:id="rId31"/>
    <p:sldId id="564" r:id="rId32"/>
    <p:sldId id="526" r:id="rId33"/>
    <p:sldId id="550" r:id="rId34"/>
    <p:sldId id="537" r:id="rId35"/>
    <p:sldId id="544" r:id="rId36"/>
    <p:sldId id="529" r:id="rId37"/>
    <p:sldId id="530" r:id="rId38"/>
    <p:sldId id="510" r:id="rId39"/>
    <p:sldId id="539" r:id="rId40"/>
    <p:sldId id="540" r:id="rId41"/>
    <p:sldId id="545" r:id="rId42"/>
    <p:sldId id="546" r:id="rId43"/>
    <p:sldId id="547" r:id="rId44"/>
    <p:sldId id="552" r:id="rId45"/>
    <p:sldId id="565" r:id="rId46"/>
    <p:sldId id="548" r:id="rId47"/>
    <p:sldId id="549" r:id="rId48"/>
    <p:sldId id="538" r:id="rId49"/>
    <p:sldId id="561" r:id="rId5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355469"/>
    <a:srgbClr val="FF1414"/>
    <a:srgbClr val="8BAAC3"/>
    <a:srgbClr val="FF0000"/>
    <a:srgbClr val="DC0000"/>
    <a:srgbClr val="820000"/>
    <a:srgbClr val="C90000"/>
    <a:srgbClr val="DC1414"/>
    <a:srgbClr val="B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1" autoAdjust="0"/>
    <p:restoredTop sz="87849" autoAdjust="0"/>
  </p:normalViewPr>
  <p:slideViewPr>
    <p:cSldViewPr snapToGrid="0">
      <p:cViewPr varScale="1">
        <p:scale>
          <a:sx n="130" d="100"/>
          <a:sy n="130" d="100"/>
        </p:scale>
        <p:origin x="-1040" y="-10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17/06/2013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17/06/2013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155</a:t>
            </a:r>
          </a:p>
          <a:p>
            <a:r>
              <a:rPr lang="en-US"/>
              <a:t>Completion</a:t>
            </a:r>
            <a:r>
              <a:rPr lang="en-US" baseline="0"/>
              <a:t> based design.  Multiple threads getting stalled by one thread.  The way round this is to basically pass on the work from a thread that is waiting to the one doing the work.  The waiting thread is then free to be reused.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37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107</a:t>
            </a:r>
          </a:p>
          <a:p>
            <a:r>
              <a:rPr lang="en-US"/>
              <a:t>Heavily linked to the ideas of JSR-335, Lanbdas and extension methods.  Stream</a:t>
            </a:r>
            <a:r>
              <a:rPr lang="en-US" baseline="0"/>
              <a:t> implementation for lazy, or parallel implementation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96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73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JEP150</a:t>
            </a:r>
          </a:p>
          <a:p>
            <a:r>
              <a:rPr lang="en-US"/>
              <a:t>Internal storage using just the</a:t>
            </a:r>
            <a:r>
              <a:rPr lang="en-US" baseline="0"/>
              <a:t> offset in nanosecods from the Epoch.  Things like day and date, etc calculated on demand to improve efficiency.</a:t>
            </a:r>
          </a:p>
          <a:p>
            <a:r>
              <a:rPr lang="en-US" baseline="0"/>
              <a:t>Partial, e.g. March 20</a:t>
            </a:r>
            <a:r>
              <a:rPr lang="en-US" baseline="30000"/>
              <a:t>th</a:t>
            </a:r>
            <a:r>
              <a:rPr lang="en-US" baseline="0"/>
              <a:t> (no year).  Not specific</a:t>
            </a:r>
          </a:p>
          <a:p>
            <a:r>
              <a:rPr lang="en-US" baseline="0"/>
              <a:t>Duration (nanos), period (minutes, days, etc), interval nanos between two points in time.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60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JEP170 / JSR-310 Date and Time API</a:t>
            </a:r>
          </a:p>
          <a:p>
            <a:r>
              <a:rPr lang="en-US"/>
              <a:t>REF_CURSOR for RecordSets</a:t>
            </a:r>
            <a:r>
              <a:rPr lang="en-US" baseline="0"/>
              <a:t> from stored procedures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87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05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119, 112, 149</a:t>
            </a:r>
          </a:p>
          <a:p>
            <a:r>
              <a:rPr lang="en-US"/>
              <a:t>javax.lang.model used for annotation processing.  Currently limited to compile time, but this would make it available</a:t>
            </a:r>
            <a:r>
              <a:rPr lang="en-US" baseline="0"/>
              <a:t> at runtime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84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177, 178, 180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94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JEP127</a:t>
            </a:r>
          </a:p>
          <a:p>
            <a:r>
              <a:rPr lang="en-US"/>
              <a:t>Locale Data Markup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4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JEP128</a:t>
            </a:r>
          </a:p>
          <a:p>
            <a:r>
              <a:rPr lang="en-US"/>
              <a:t>BCP – Best Current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2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94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JEP124</a:t>
            </a:r>
          </a:p>
          <a:p>
            <a:r>
              <a:rPr lang="en-US"/>
              <a:t>Revocation</a:t>
            </a:r>
            <a:r>
              <a:rPr lang="en-US" baseline="0"/>
              <a:t>Checker can evaluate the status of a certificate revocation based on a RevocationParmaters object that encapsulates the revocation requestproperties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28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6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doPrivileged,</a:t>
            </a:r>
            <a:r>
              <a:rPr lang="en-US" baseline="0"/>
              <a:t> allows a Lambda expression (i.e. a functional interface) to have it’s method executed </a:t>
            </a:r>
          </a:p>
          <a:p>
            <a:r>
              <a:rPr lang="en-US"/>
              <a:t>Authenticated Encryption with Associated Data (AEAD)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secure hash algorithm</a:t>
            </a:r>
            <a:r>
              <a:rPr lang="en-US" baseline="0"/>
              <a:t> SHA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Advanced</a:t>
            </a:r>
            <a:r>
              <a:rPr lang="en-US" baseline="0"/>
              <a:t> encryption standard (AES)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JEP 140, 129, 115, 130, 164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45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PKCS – Public Key Cryptography Standard from</a:t>
            </a:r>
            <a:r>
              <a:rPr lang="en-US" baseline="0"/>
              <a:t> RSA Labs (Hardware devices and smart cards)</a:t>
            </a:r>
          </a:p>
          <a:p>
            <a:r>
              <a:rPr lang="en-US" baseline="0"/>
              <a:t>JKS-JCEKS-PKCS12 </a:t>
            </a:r>
          </a:p>
          <a:p>
            <a:r>
              <a:rPr lang="en-US" baseline="0"/>
              <a:t>Java Key Store (from SUN days in the JDK)</a:t>
            </a:r>
          </a:p>
          <a:p>
            <a:r>
              <a:rPr lang="en-US"/>
              <a:t>Java Cryptography Extensions Key Store</a:t>
            </a:r>
          </a:p>
          <a:p>
            <a:endParaRPr lang="en-US"/>
          </a:p>
          <a:p>
            <a:r>
              <a:rPr lang="en-US"/>
              <a:t>JEP 113, 114, 131, 121, 166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33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11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59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</a:t>
            </a:r>
            <a:r>
              <a:rPr lang="en-US" baseline="0"/>
              <a:t> 162</a:t>
            </a:r>
            <a:endParaRPr lang="en-US"/>
          </a:p>
          <a:p>
            <a:r>
              <a:rPr lang="en-US"/>
              <a:t>ServiceLoader.</a:t>
            </a:r>
            <a:r>
              <a:rPr lang="en-US" baseline="0"/>
              <a:t>  JAXP does not use ServiceLoader (which provides a consistenet interface to an SPI)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85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160</a:t>
            </a:r>
          </a:p>
          <a:p>
            <a:r>
              <a:rPr lang="en-US"/>
              <a:t>Move code from assembly language to Java for implementing</a:t>
            </a:r>
            <a:r>
              <a:rPr lang="en-US" baseline="0"/>
              <a:t> method handles.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4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49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20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</a:t>
            </a:r>
            <a:r>
              <a:rPr lang="en-US" baseline="0"/>
              <a:t> 173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98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96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loadFence prevent reordering</a:t>
            </a:r>
            <a:r>
              <a:rPr lang="en-US" baseline="0"/>
              <a:t> of load operations before this call with loads and stores after this call</a:t>
            </a:r>
          </a:p>
          <a:p>
            <a:r>
              <a:rPr lang="en-US" baseline="0"/>
              <a:t>storeFence </a:t>
            </a:r>
            <a:r>
              <a:rPr lang="en-US"/>
              <a:t>prevent reordering</a:t>
            </a:r>
            <a:r>
              <a:rPr lang="en-US" baseline="0"/>
              <a:t> of store operations before this call with loads and stores after this call</a:t>
            </a:r>
          </a:p>
          <a:p>
            <a:r>
              <a:rPr lang="en-US" baseline="0"/>
              <a:t>ringFence prevent reordering of all memory operations before this call with loads and stores after this call</a:t>
            </a:r>
          </a:p>
          <a:p>
            <a:r>
              <a:rPr lang="en-US"/>
              <a:t>JEP 171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652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051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136, 142, 147, 148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24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 138, 139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32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8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1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JEP101</a:t>
            </a:r>
          </a:p>
          <a:p>
            <a:r>
              <a:rPr lang="en-US" b="1">
                <a:solidFill>
                  <a:srgbClr val="FF0000"/>
                </a:solidFill>
              </a:rPr>
              <a:t>Add inferrence in argument</a:t>
            </a:r>
            <a:r>
              <a:rPr lang="en-US" b="1" baseline="0">
                <a:solidFill>
                  <a:srgbClr val="FF0000"/>
                </a:solidFill>
              </a:rPr>
              <a:t> position and chained calls</a:t>
            </a:r>
            <a:r>
              <a:rPr lang="en-US" baseline="0"/>
              <a:t>.</a:t>
            </a:r>
          </a:p>
          <a:p>
            <a:r>
              <a:rPr lang="en-US" baseline="0"/>
              <a:t>List.cons is a static method, but the type cannot currently be inferred from the fact that the first parameter is an int that would be autoboxed to an Integer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5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JEP118</a:t>
            </a:r>
          </a:p>
          <a:p>
            <a:r>
              <a:rPr lang="en-US"/>
              <a:t>Currently parameter names of methods and constructors</a:t>
            </a:r>
            <a:r>
              <a:rPr lang="en-US" baseline="0"/>
              <a:t> cannot be retrieved via reflection</a:t>
            </a:r>
          </a:p>
          <a:p>
            <a:r>
              <a:rPr lang="en-US" baseline="0"/>
              <a:t>Parameter types can be retrieved, but not names (Look at Method and Constructor classes in java.lang.reflect)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3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JEPS 120, 117, 105, 172, 106</a:t>
            </a:r>
          </a:p>
          <a:p>
            <a:r>
              <a:rPr lang="en-US"/>
              <a:t>JSR</a:t>
            </a:r>
            <a:r>
              <a:rPr lang="en-US" baseline="0"/>
              <a:t> 269 Pluggable Annotation Processing API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1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JEP</a:t>
            </a:r>
            <a:r>
              <a:rPr lang="en-US" baseline="0"/>
              <a:t> 109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9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95085" y="1159938"/>
            <a:ext cx="6148915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4000500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39989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034367" y="1156648"/>
            <a:ext cx="5109632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06397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348134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c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ava_clr.bm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27" y="681179"/>
            <a:ext cx="5802373" cy="30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 &amp; Guideline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1557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975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9" name="Picture 8" descr="JavaOn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avaOne_clr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5" y="863600"/>
            <a:ext cx="6847687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558801" y="4887247"/>
            <a:ext cx="4868332" cy="25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361054" y="0"/>
            <a:ext cx="6782945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514561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</a:t>
              </a:r>
              <a:r>
                <a:rPr lang="en-US" sz="600" dirty="0" smtClean="0">
                  <a:solidFill>
                    <a:srgbClr val="424545"/>
                  </a:solidFill>
                </a:rPr>
                <a:t>©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rgbClr val="424545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2"/>
                  </a:solidFill>
                </a:rPr>
                <a:t>Insert Information Protection Policy Classification from Slide 16</a:t>
              </a:r>
              <a:endParaRPr lang="en-US" sz="8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22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0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43599" y="0"/>
            <a:ext cx="3200400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39" y="0"/>
            <a:ext cx="2880361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9" name="Picture 8" descr="O_signature_wht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4" name="Picture 13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58138" y="0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47733" y="4631267"/>
            <a:ext cx="3996267" cy="512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18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6246"/>
            <a:ext cx="4822538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</p:txBody>
      </p:sp>
      <p:pic>
        <p:nvPicPr>
          <p:cNvPr id="14" name="Picture 13" descr="Java_blk_rgb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wmf"/><Relationship Id="rId23" Type="http://schemas.openxmlformats.org/officeDocument/2006/relationships/image" Target="../media/image2.png"/><Relationship Id="rId24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</a:t>
              </a:r>
              <a:r>
                <a:rPr lang="en-US" sz="600" dirty="0" smtClean="0">
                  <a:solidFill>
                    <a:srgbClr val="424545"/>
                  </a:solidFill>
                </a:rPr>
                <a:t>©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rgbClr val="424545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21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Java_clr_hori.bmp"/>
            <p:cNvPicPr>
              <a:picLocks noChangeAspect="1"/>
            </p:cNvPicPr>
            <p:nvPr userDrawn="1"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92" r:id="rId2"/>
    <p:sldLayoutId id="2147483691" r:id="rId3"/>
    <p:sldLayoutId id="2147483740" r:id="rId4"/>
    <p:sldLayoutId id="2147483747" r:id="rId5"/>
    <p:sldLayoutId id="2147483738" r:id="rId6"/>
    <p:sldLayoutId id="2147483733" r:id="rId7"/>
    <p:sldLayoutId id="2147483744" r:id="rId8"/>
    <p:sldLayoutId id="2147483694" r:id="rId9"/>
    <p:sldLayoutId id="2147483695" r:id="rId10"/>
    <p:sldLayoutId id="2147483701" r:id="rId11"/>
    <p:sldLayoutId id="2147483719" r:id="rId12"/>
    <p:sldLayoutId id="2147483700" r:id="rId13"/>
    <p:sldLayoutId id="2147483746" r:id="rId14"/>
    <p:sldLayoutId id="2147483745" r:id="rId15"/>
    <p:sldLayoutId id="2147483685" r:id="rId16"/>
    <p:sldLayoutId id="2147483686" r:id="rId17"/>
    <p:sldLayoutId id="2147483748" r:id="rId18"/>
    <p:sldLayoutId id="2147483749" r:id="rId19"/>
    <p:sldLayoutId id="214748375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5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Annotations On Java Types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Annotations can currently only be used on type declarations</a:t>
            </a:r>
          </a:p>
          <a:p>
            <a:pPr lvl="1"/>
            <a:r>
              <a:rPr lang="en-US"/>
              <a:t>Classes, methods, variable definitions</a:t>
            </a:r>
          </a:p>
          <a:p>
            <a:r>
              <a:rPr lang="en-US"/>
              <a:t>Extension for places where types are used</a:t>
            </a:r>
          </a:p>
          <a:p>
            <a:pPr lvl="1"/>
            <a:r>
              <a:rPr lang="en-US"/>
              <a:t>e.g. parameters</a:t>
            </a:r>
          </a:p>
          <a:p>
            <a:r>
              <a:rPr lang="en-US"/>
              <a:t>Permits error detection by pluggable type checkers</a:t>
            </a:r>
          </a:p>
          <a:p>
            <a:pPr lvl="1"/>
            <a:r>
              <a:rPr lang="en-US"/>
              <a:t>e.g. null pointer errors, race conditions, etc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5175" y="3982996"/>
            <a:ext cx="710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  <a:latin typeface="Courier New"/>
                <a:cs typeface="Courier New"/>
              </a:rPr>
              <a:t>public void process(@notnull List data) {…}</a:t>
            </a:r>
          </a:p>
        </p:txBody>
      </p:sp>
    </p:spTree>
    <p:extLst>
      <p:ext uri="{BB962C8B-B14F-4D97-AF65-F5344CB8AC3E}">
        <p14:creationId xmlns:p14="http://schemas.microsoft.com/office/powerpoint/2010/main" val="11237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Generalised Target-Type Inference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Improved usability of generics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175" y="1312614"/>
            <a:ext cx="8316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Courier New"/>
                <a:cs typeface="Courier New"/>
              </a:rPr>
              <a:t>class List&lt;E&gt; {</a:t>
            </a:r>
          </a:p>
          <a:p>
            <a:r>
              <a:rPr lang="en-US" b="1">
                <a:latin typeface="Courier New"/>
                <a:cs typeface="Courier New"/>
              </a:rPr>
              <a:t>   static &lt;Z&gt; List&lt;Z&gt; nil() { ... };</a:t>
            </a:r>
          </a:p>
          <a:p>
            <a:r>
              <a:rPr lang="en-US" b="1">
                <a:latin typeface="Courier New"/>
                <a:cs typeface="Courier New"/>
              </a:rPr>
              <a:t>   static &lt;Z&gt; List&lt;Z&gt; cons(Z head, List&lt;Z&gt; tail) { ... };</a:t>
            </a:r>
          </a:p>
          <a:p>
            <a:r>
              <a:rPr lang="en-US" b="1">
                <a:latin typeface="Courier New"/>
                <a:cs typeface="Courier New"/>
              </a:rPr>
              <a:t>   E head() { ... }</a:t>
            </a:r>
          </a:p>
          <a:p>
            <a:r>
              <a:rPr lang="en-US" b="1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307" y="2855000"/>
            <a:ext cx="7387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Courier New"/>
                <a:cs typeface="Courier New"/>
              </a:rPr>
              <a:t>List&lt;String&gt; ls = List.nil();  // Inferred correctly</a:t>
            </a:r>
          </a:p>
        </p:txBody>
      </p:sp>
      <p:sp>
        <p:nvSpPr>
          <p:cNvPr id="8" name="Rectangle 7"/>
          <p:cNvSpPr/>
          <p:nvPr/>
        </p:nvSpPr>
        <p:spPr>
          <a:xfrm>
            <a:off x="557698" y="3967461"/>
            <a:ext cx="839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Courier New"/>
                <a:cs typeface="Courier New"/>
              </a:rPr>
              <a:t>List.cons(42, </a:t>
            </a:r>
            <a:r>
              <a:rPr lang="en-US" b="1">
                <a:solidFill>
                  <a:srgbClr val="FF0000"/>
                </a:solidFill>
                <a:latin typeface="Courier New"/>
                <a:cs typeface="Courier New"/>
              </a:rPr>
              <a:t>List.nil()</a:t>
            </a:r>
            <a:r>
              <a:rPr lang="en-US" b="1">
                <a:latin typeface="Courier New"/>
                <a:cs typeface="Courier New"/>
              </a:rPr>
              <a:t>);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7982" y="3442249"/>
            <a:ext cx="4636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cs typeface="Courier New"/>
              </a:rPr>
              <a:t>error: expected List&lt;Integer&gt;, found List&lt;Object&gt;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3447053" y="3611526"/>
            <a:ext cx="700929" cy="427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8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To Parameter Names At Runtime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Mechanism to retrieve parameter names of methods and constructors</a:t>
            </a:r>
          </a:p>
          <a:p>
            <a:pPr lvl="1"/>
            <a:r>
              <a:rPr lang="en-US"/>
              <a:t> At runtime via core reflection</a:t>
            </a:r>
          </a:p>
          <a:p>
            <a:r>
              <a:rPr lang="en-US"/>
              <a:t>Improved code readability</a:t>
            </a:r>
          </a:p>
          <a:p>
            <a:pPr lvl="1"/>
            <a:r>
              <a:rPr lang="en-US"/>
              <a:t>Eliminate redundant annotations</a:t>
            </a:r>
          </a:p>
          <a:p>
            <a:r>
              <a:rPr lang="en-US"/>
              <a:t>Improve IDE capabilities</a:t>
            </a:r>
          </a:p>
          <a:p>
            <a:pPr lvl="1"/>
            <a:r>
              <a:rPr lang="en-US"/>
              <a:t>Auto-generate template code</a:t>
            </a:r>
          </a:p>
        </p:txBody>
      </p:sp>
    </p:spTree>
    <p:extLst>
      <p:ext uri="{BB962C8B-B14F-4D97-AF65-F5344CB8AC3E}">
        <p14:creationId xmlns:p14="http://schemas.microsoft.com/office/powerpoint/2010/main" val="12774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Things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66749" y="1077875"/>
            <a:ext cx="8229600" cy="3655539"/>
          </a:xfrm>
        </p:spPr>
        <p:txBody>
          <a:bodyPr/>
          <a:lstStyle/>
          <a:p>
            <a:r>
              <a:rPr lang="en-US"/>
              <a:t>Repeating annotations</a:t>
            </a:r>
          </a:p>
          <a:p>
            <a:pPr marL="403225" lvl="1" indent="0">
              <a:buNone/>
            </a:pPr>
            <a:r>
              <a:rPr lang="en-US"/>
              <a:t>Multiple annotations with the same type applied to a single program element</a:t>
            </a:r>
          </a:p>
          <a:p>
            <a:r>
              <a:rPr lang="en-US"/>
              <a:t>No more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apt</a:t>
            </a:r>
            <a:r>
              <a:rPr lang="en-US"/>
              <a:t> tool and associated API</a:t>
            </a:r>
          </a:p>
          <a:p>
            <a:pPr lvl="1"/>
            <a:r>
              <a:rPr lang="en-US"/>
              <a:t>Complete the transition to the JSR 269 implementation</a:t>
            </a:r>
          </a:p>
          <a:p>
            <a:r>
              <a:rPr lang="en-US"/>
              <a:t>DocTree API</a:t>
            </a:r>
          </a:p>
          <a:p>
            <a:pPr lvl="1"/>
            <a:r>
              <a:rPr lang="en-US"/>
              <a:t>Provide access to the syntactic elements of a javadoc comment</a:t>
            </a:r>
          </a:p>
          <a:p>
            <a:r>
              <a:rPr lang="en-US"/>
              <a:t>DocLint tool</a:t>
            </a:r>
          </a:p>
          <a:p>
            <a:pPr lvl="1"/>
            <a:r>
              <a:rPr lang="en-US"/>
              <a:t>Use DocTree API to identify basic errors in javadoc comments</a:t>
            </a:r>
          </a:p>
          <a:p>
            <a:r>
              <a:rPr lang="en-US"/>
              <a:t>Javadoc support in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javax.tools</a:t>
            </a:r>
          </a:p>
          <a:p>
            <a:pPr lvl="1"/>
            <a:r>
              <a:rPr lang="en-US"/>
              <a:t>Invoke javadoc tools from API as well as command line/exec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7185" y="722801"/>
            <a:ext cx="5513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Core Libraries</a:t>
            </a:r>
          </a:p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9475" y="1472155"/>
            <a:ext cx="4719826" cy="30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 Core Libraries With Lambdas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No small task!</a:t>
            </a:r>
          </a:p>
          <a:p>
            <a:pPr lvl="1"/>
            <a:r>
              <a:rPr lang="en-US"/>
              <a:t>Java SE 7 has 4024 standard classes</a:t>
            </a:r>
          </a:p>
          <a:p>
            <a:r>
              <a:rPr lang="en-US"/>
              <a:t>Modernise general library APIs</a:t>
            </a:r>
          </a:p>
          <a:p>
            <a:r>
              <a:rPr lang="en-US"/>
              <a:t>Improve performance</a:t>
            </a:r>
          </a:p>
          <a:p>
            <a:pPr lvl="1"/>
            <a:r>
              <a:rPr lang="en-US"/>
              <a:t>Gains from use of invokedynamic to implement Lambdas</a:t>
            </a:r>
          </a:p>
          <a:p>
            <a:r>
              <a:rPr lang="en-US"/>
              <a:t>Demonstrate best practices for extension methods</a:t>
            </a:r>
          </a:p>
        </p:txBody>
      </p:sp>
    </p:spTree>
    <p:extLst>
      <p:ext uri="{BB962C8B-B14F-4D97-AF65-F5344CB8AC3E}">
        <p14:creationId xmlns:p14="http://schemas.microsoft.com/office/powerpoint/2010/main" val="13388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Concurrency 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Scalable update variables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DoubleAccumulator</a:t>
            </a:r>
            <a:r>
              <a:rPr lang="en-US"/>
              <a:t>,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DoubleAdder</a:t>
            </a:r>
            <a:r>
              <a:rPr lang="en-US"/>
              <a:t>, etc</a:t>
            </a:r>
          </a:p>
          <a:p>
            <a:pPr lvl="1"/>
            <a:r>
              <a:rPr lang="en-US"/>
              <a:t>Multiple variables avoid update contention</a:t>
            </a:r>
          </a:p>
          <a:p>
            <a:pPr lvl="1"/>
            <a:r>
              <a:rPr lang="en-US"/>
              <a:t>Good for frequent updates, infrequent reads</a:t>
            </a:r>
          </a:p>
          <a:p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ConcurrentHashMap</a:t>
            </a:r>
            <a:r>
              <a:rPr lang="en-US"/>
              <a:t> updates</a:t>
            </a:r>
          </a:p>
          <a:p>
            <a:pPr lvl="1"/>
            <a:r>
              <a:rPr lang="en-US"/>
              <a:t>Improved scanning support, key computation</a:t>
            </a:r>
          </a:p>
          <a:p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ForkJoinPool</a:t>
            </a:r>
            <a:r>
              <a:rPr lang="en-US"/>
              <a:t> improvements</a:t>
            </a:r>
          </a:p>
          <a:p>
            <a:pPr lvl="1"/>
            <a:r>
              <a:rPr lang="en-US"/>
              <a:t>Completion based design for IO bound applications</a:t>
            </a:r>
          </a:p>
          <a:p>
            <a:pPr lvl="1"/>
            <a:r>
              <a:rPr lang="en-US"/>
              <a:t>Thread that is blocked hands work to thread that is running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Bulk Data Operations For Collections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Adding .Net functionality</a:t>
            </a:r>
          </a:p>
          <a:p>
            <a:pPr lvl="1"/>
            <a:r>
              <a:rPr lang="en-US"/>
              <a:t>LINQ style processing</a:t>
            </a:r>
          </a:p>
          <a:p>
            <a:r>
              <a:rPr lang="en-US"/>
              <a:t>Serial and parallel implementations</a:t>
            </a:r>
          </a:p>
          <a:p>
            <a:pPr lvl="1"/>
            <a:r>
              <a:rPr lang="en-US"/>
              <a:t>Generally expressed with Lambda statements</a:t>
            </a:r>
          </a:p>
          <a:p>
            <a:r>
              <a:rPr lang="en-US"/>
              <a:t>Parallel implementation builds on Fork-Join framework</a:t>
            </a:r>
          </a:p>
          <a:p>
            <a:pPr marL="403225" lvl="1" indent="0">
              <a:buNone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Filter, Map, Reduce for Java</a:t>
            </a:r>
          </a:p>
        </p:txBody>
      </p:sp>
    </p:spTree>
    <p:extLst>
      <p:ext uri="{BB962C8B-B14F-4D97-AF65-F5344CB8AC3E}">
        <p14:creationId xmlns:p14="http://schemas.microsoft.com/office/powerpoint/2010/main" val="247572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Array Sorting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Additional utility methods in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java.util.Arrays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parallelSort</a:t>
            </a:r>
            <a:r>
              <a:rPr lang="en-US"/>
              <a:t> (multiple signatures for different primitives)</a:t>
            </a:r>
          </a:p>
          <a:p>
            <a:r>
              <a:rPr lang="en-US"/>
              <a:t>Anticipated minimum improvement of 30% over sequential sort</a:t>
            </a:r>
          </a:p>
          <a:p>
            <a:pPr lvl="1"/>
            <a:r>
              <a:rPr lang="en-US"/>
              <a:t>For dual core system with appropriate sized data set</a:t>
            </a:r>
          </a:p>
          <a:p>
            <a:r>
              <a:rPr lang="en-US"/>
              <a:t>Built on top of the fork-join framework</a:t>
            </a:r>
          </a:p>
          <a:p>
            <a:pPr lvl="1"/>
            <a:r>
              <a:rPr lang="en-US"/>
              <a:t>Uses Doug Lea’s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ParallelArray</a:t>
            </a:r>
            <a:r>
              <a:rPr lang="en-US"/>
              <a:t> implementation</a:t>
            </a:r>
          </a:p>
          <a:p>
            <a:pPr lvl="1"/>
            <a:r>
              <a:rPr lang="en-US"/>
              <a:t>Requires working space the same size as the array being sorted</a:t>
            </a:r>
          </a:p>
        </p:txBody>
      </p:sp>
    </p:spTree>
    <p:extLst>
      <p:ext uri="{BB962C8B-B14F-4D97-AF65-F5344CB8AC3E}">
        <p14:creationId xmlns:p14="http://schemas.microsoft.com/office/powerpoint/2010/main" val="10131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Date And Time APIs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A new date, time, and calendar API for the Java SE platform</a:t>
            </a:r>
          </a:p>
          <a:p>
            <a:r>
              <a:rPr lang="en-US"/>
              <a:t>Supports standard time concepts</a:t>
            </a:r>
          </a:p>
          <a:p>
            <a:pPr lvl="1"/>
            <a:r>
              <a:rPr lang="en-US"/>
              <a:t>Partial, duration, period, intervals</a:t>
            </a:r>
          </a:p>
          <a:p>
            <a:pPr lvl="1"/>
            <a:r>
              <a:rPr lang="en-US"/>
              <a:t>date, time, instant, and time-zone</a:t>
            </a:r>
          </a:p>
          <a:p>
            <a:r>
              <a:rPr lang="en-US"/>
              <a:t>Provides a limited set of calendar systems and be extensible to others</a:t>
            </a:r>
          </a:p>
          <a:p>
            <a:r>
              <a:rPr lang="en-US"/>
              <a:t>Uses relevant standards, including ISO-8601, CLDR, and BCP47</a:t>
            </a:r>
          </a:p>
          <a:p>
            <a:r>
              <a:rPr lang="en-US"/>
              <a:t>Based on an explicit time-scale with a connection to UTC</a:t>
            </a:r>
          </a:p>
        </p:txBody>
      </p:sp>
    </p:spTree>
    <p:extLst>
      <p:ext uri="{BB962C8B-B14F-4D97-AF65-F5344CB8AC3E}">
        <p14:creationId xmlns:p14="http://schemas.microsoft.com/office/powerpoint/2010/main" val="28242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Java-PPT-Title-v5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55 New Features in </a:t>
            </a:r>
            <a:br>
              <a:rPr lang="en-US"/>
            </a:br>
            <a:r>
              <a:rPr lang="en-US"/>
              <a:t>Java SE 8</a:t>
            </a:r>
            <a:br>
              <a:rPr lang="en-US"/>
            </a:br>
            <a:r>
              <a:rPr lang="en-US"/>
              <a:t>(Part 2 of Plan B)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0849" y="2914275"/>
            <a:ext cx="5027083" cy="1491647"/>
          </a:xfrm>
        </p:spPr>
        <p:txBody>
          <a:bodyPr/>
          <a:lstStyle/>
          <a:p>
            <a:r>
              <a:rPr lang="en-US"/>
              <a:t>Simon Ritter</a:t>
            </a:r>
          </a:p>
          <a:p>
            <a:r>
              <a:rPr lang="en-US"/>
              <a:t>Java Technology Evangelist</a:t>
            </a:r>
          </a:p>
          <a:p>
            <a:endParaRPr lang="en-US"/>
          </a:p>
          <a:p>
            <a:r>
              <a:rPr lang="en-US" sz="2400"/>
              <a:t>Twitter: @speakjava</a:t>
            </a:r>
          </a:p>
        </p:txBody>
      </p:sp>
      <p:pic>
        <p:nvPicPr>
          <p:cNvPr id="2" name="Picture 1" descr="OJiaguwen_wh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2" y="4048708"/>
            <a:ext cx="1041403" cy="4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JDBC 4.2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439022"/>
          </a:xfrm>
        </p:spPr>
        <p:txBody>
          <a:bodyPr/>
          <a:lstStyle/>
          <a:p>
            <a:r>
              <a:rPr lang="en-US"/>
              <a:t>Add setter/update methods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ResultSet</a:t>
            </a:r>
            <a:r>
              <a:rPr lang="en-US"/>
              <a:t>,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PreparedStatement</a:t>
            </a:r>
            <a:r>
              <a:rPr lang="en-US"/>
              <a:t>, and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CallableStatement</a:t>
            </a:r>
          </a:p>
          <a:p>
            <a:pPr lvl="1"/>
            <a:r>
              <a:rPr lang="en-US"/>
              <a:t>Support new data types such as those being defined in JSR 310</a:t>
            </a:r>
          </a:p>
          <a:p>
            <a:r>
              <a:rPr lang="en-US"/>
              <a:t>REF_CURSOR support for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CallableStatement</a:t>
            </a:r>
          </a:p>
          <a:p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DatabaseMetaData.getIndexInfo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/>
              <a:t>extended</a:t>
            </a:r>
          </a:p>
          <a:p>
            <a:pPr lvl="1"/>
            <a:r>
              <a:rPr lang="en-US"/>
              <a:t>new columns for CARDINALITY and PAGES which return a long value</a:t>
            </a:r>
          </a:p>
          <a:p>
            <a:r>
              <a:rPr lang="en-US"/>
              <a:t>New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DatabaseMetaData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/>
              <a:t>method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getMaxLogicalLobSize</a:t>
            </a:r>
          </a:p>
          <a:p>
            <a:pPr lvl="1"/>
            <a:r>
              <a:rPr lang="en-US"/>
              <a:t>Return the logical maximum size for a LOB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Minor enhancements for usability and portability</a:t>
            </a:r>
          </a:p>
        </p:txBody>
      </p:sp>
    </p:spTree>
    <p:extLst>
      <p:ext uri="{BB962C8B-B14F-4D97-AF65-F5344CB8AC3E}">
        <p14:creationId xmlns:p14="http://schemas.microsoft.com/office/powerpoint/2010/main" val="33208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Base64 Encoding and Decoding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Currently developers are forced to use non-public APIs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sun.misc.BASE64Encoder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sun.misc.BASE64Decoder</a:t>
            </a:r>
          </a:p>
          <a:p>
            <a:r>
              <a:rPr lang="en-US"/>
              <a:t>Java SE 8 now has a standard way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java.util.Base64.Encoder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java.util.Base64.Decoder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encode</a:t>
            </a:r>
            <a:r>
              <a:rPr lang="en-US">
                <a:solidFill>
                  <a:schemeClr val="tx1"/>
                </a:solidFill>
                <a:latin typeface="+mn-lt"/>
                <a:cs typeface="Courier New"/>
              </a:rPr>
              <a:t>,</a:t>
            </a:r>
            <a:r>
              <a:rPr lang="en-US">
                <a:solidFill>
                  <a:srgbClr val="0000FF"/>
                </a:solidFill>
                <a:latin typeface="+mn-lt"/>
                <a:cs typeface="Courier New"/>
              </a:rPr>
              <a:t>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encodeToString</a:t>
            </a:r>
            <a:r>
              <a:rPr lang="en-US">
                <a:latin typeface="+mn-lt"/>
                <a:cs typeface="Courier New"/>
              </a:rPr>
              <a:t>,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decode</a:t>
            </a:r>
            <a:r>
              <a:rPr lang="en-US">
                <a:latin typeface="+mn-lt"/>
                <a:cs typeface="Courier New"/>
              </a:rPr>
              <a:t>,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wrap</a:t>
            </a:r>
            <a:r>
              <a:rPr lang="en-US"/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38835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Things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javax.lang.model</a:t>
            </a:r>
            <a:r>
              <a:rPr lang="en-US"/>
              <a:t> implementation backed by core reflection</a:t>
            </a:r>
          </a:p>
          <a:p>
            <a:pPr lvl="1"/>
            <a:r>
              <a:rPr lang="en-US"/>
              <a:t>Uniform annotation API to view compile-time and runtime reflective information</a:t>
            </a:r>
          </a:p>
          <a:p>
            <a:r>
              <a:rPr lang="en-US"/>
              <a:t>Charset implementation improvements</a:t>
            </a:r>
          </a:p>
          <a:p>
            <a:pPr lvl="1"/>
            <a:r>
              <a:rPr lang="en-US"/>
              <a:t>Reduced size of charsets, improved performance of encoding/decoding</a:t>
            </a:r>
          </a:p>
          <a:p>
            <a:r>
              <a:rPr lang="en-US"/>
              <a:t>Reduced core-library memory usage</a:t>
            </a:r>
          </a:p>
          <a:p>
            <a:pPr lvl="1"/>
            <a:r>
              <a:rPr lang="en-US"/>
              <a:t>Reduced object size, disable reflection compiler, internal table sizes, etc</a:t>
            </a:r>
          </a:p>
        </p:txBody>
      </p:sp>
    </p:spTree>
    <p:extLst>
      <p:ext uri="{BB962C8B-B14F-4D97-AF65-F5344CB8AC3E}">
        <p14:creationId xmlns:p14="http://schemas.microsoft.com/office/powerpoint/2010/main" val="26218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Things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Optimize </a:t>
            </a:r>
            <a:r>
              <a:rPr lang="en-US" b="1">
                <a:latin typeface="Courier New"/>
                <a:cs typeface="Courier New"/>
              </a:rPr>
              <a:t>java.text.DecimalFormat.format</a:t>
            </a:r>
          </a:p>
          <a:p>
            <a:pPr lvl="1"/>
            <a:r>
              <a:rPr lang="en-US"/>
              <a:t>Improve performance, multiply by 100.0 or 1000.0 (2 or 3 DP only)</a:t>
            </a:r>
          </a:p>
          <a:p>
            <a:r>
              <a:rPr lang="en-US"/>
              <a:t>Statically Linked JNI Libraries</a:t>
            </a:r>
          </a:p>
          <a:p>
            <a:pPr lvl="1"/>
            <a:r>
              <a:rPr lang="en-US"/>
              <a:t>Needed for embedded applications</a:t>
            </a:r>
          </a:p>
          <a:p>
            <a:pPr lvl="1"/>
            <a:r>
              <a:rPr lang="en-US"/>
              <a:t>Currently only dynamically linked supported</a:t>
            </a:r>
          </a:p>
          <a:p>
            <a:r>
              <a:rPr lang="en-US"/>
              <a:t>Handle frequent </a:t>
            </a:r>
            <a:r>
              <a:rPr lang="en-US" b="1">
                <a:latin typeface="Courier New"/>
                <a:cs typeface="Courier New"/>
              </a:rPr>
              <a:t>HashMap</a:t>
            </a:r>
            <a:r>
              <a:rPr lang="en-US"/>
              <a:t> collisions with balanced trees</a:t>
            </a:r>
          </a:p>
          <a:p>
            <a:pPr lvl="1"/>
            <a:r>
              <a:rPr lang="en-US"/>
              <a:t>Hash bucket switches from linked list to balanced tree at certain threshold</a:t>
            </a:r>
          </a:p>
        </p:txBody>
      </p:sp>
    </p:spTree>
    <p:extLst>
      <p:ext uri="{BB962C8B-B14F-4D97-AF65-F5344CB8AC3E}">
        <p14:creationId xmlns:p14="http://schemas.microsoft.com/office/powerpoint/2010/main" val="366974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7185" y="722801"/>
            <a:ext cx="55135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Internationalisation</a:t>
            </a: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(I18N)</a:t>
            </a:r>
            <a:endParaRPr lang="en-US" sz="3600" dirty="0" err="1" smtClean="0">
              <a:solidFill>
                <a:schemeClr val="tx2"/>
              </a:solidFill>
            </a:endParaRPr>
          </a:p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3906" y="2064354"/>
            <a:ext cx="3769966" cy="24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Locale Data Packing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Tool to generate locale data files</a:t>
            </a:r>
          </a:p>
          <a:p>
            <a:pPr lvl="1"/>
            <a:r>
              <a:rPr lang="en-US"/>
              <a:t>From LDML format</a:t>
            </a:r>
          </a:p>
          <a:p>
            <a:r>
              <a:rPr lang="en-US"/>
              <a:t>Unicode Common Locale Data Repository (CLDR) support</a:t>
            </a:r>
          </a:p>
          <a:p>
            <a:r>
              <a:rPr lang="en-US"/>
              <a:t>Locale elements supported from underlying platform</a:t>
            </a:r>
          </a:p>
        </p:txBody>
      </p:sp>
    </p:spTree>
    <p:extLst>
      <p:ext uri="{BB962C8B-B14F-4D97-AF65-F5344CB8AC3E}">
        <p14:creationId xmlns:p14="http://schemas.microsoft.com/office/powerpoint/2010/main" val="2181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BCP 47 Locale Mapping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379110"/>
          </a:xfrm>
        </p:spPr>
        <p:txBody>
          <a:bodyPr/>
          <a:lstStyle/>
          <a:p>
            <a:r>
              <a:rPr lang="en-US"/>
              <a:t>Language tags to indicate the language used for an information object</a:t>
            </a:r>
          </a:p>
          <a:p>
            <a:pPr lvl="1"/>
            <a:r>
              <a:rPr lang="en-US"/>
              <a:t>RFC-5646 (Language range)</a:t>
            </a:r>
          </a:p>
          <a:p>
            <a:pPr lvl="1"/>
            <a:r>
              <a:rPr lang="en-US"/>
              <a:t>RFC-5456 (Language priority, preference)</a:t>
            </a:r>
          </a:p>
          <a:p>
            <a:r>
              <a:rPr lang="en-US"/>
              <a:t>Language range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Collection&lt;String&gt;</a:t>
            </a:r>
          </a:p>
          <a:p>
            <a:r>
              <a:rPr lang="en-US"/>
              <a:t>Language priority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List &lt;String&gt;</a:t>
            </a:r>
          </a:p>
          <a:p>
            <a:r>
              <a:rPr lang="en-US"/>
              <a:t>Three operations added to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Locale</a:t>
            </a:r>
            <a:r>
              <a:rPr lang="en-US"/>
              <a:t> class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filterBasic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filterExtended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lookup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Unicode 6.2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Java SE 7 support Unicode 6.0</a:t>
            </a:r>
          </a:p>
          <a:p>
            <a:r>
              <a:rPr lang="en-US"/>
              <a:t>Changes in Unicode 6.1 (February, 2012)</a:t>
            </a:r>
          </a:p>
          <a:p>
            <a:pPr lvl="1"/>
            <a:r>
              <a:rPr lang="en-US"/>
              <a:t>Add 11 new blocks to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java.lang.Character.UnicodeBlock</a:t>
            </a:r>
            <a:endParaRPr lang="en-US">
              <a:solidFill>
                <a:srgbClr val="0000FF"/>
              </a:solidFill>
            </a:endParaRPr>
          </a:p>
          <a:p>
            <a:pPr lvl="1"/>
            <a:r>
              <a:rPr lang="en-US"/>
              <a:t>Add 7 new scripts to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java.lang.Character.UnicodeScript</a:t>
            </a:r>
            <a:endParaRPr lang="en-US">
              <a:solidFill>
                <a:srgbClr val="0000FF"/>
              </a:solidFill>
            </a:endParaRPr>
          </a:p>
          <a:p>
            <a:pPr lvl="1"/>
            <a:r>
              <a:rPr lang="en-US"/>
              <a:t>Support over 700 new characters in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java.lang.Character</a:t>
            </a:r>
            <a:r>
              <a:rPr lang="en-US"/>
              <a:t>,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String</a:t>
            </a:r>
            <a:r>
              <a:rPr lang="en-US"/>
              <a:t>, and other classes</a:t>
            </a:r>
          </a:p>
          <a:p>
            <a:r>
              <a:rPr lang="en-US"/>
              <a:t>Changes in Unicode 6.2 (September, 2012)</a:t>
            </a:r>
          </a:p>
          <a:p>
            <a:pPr lvl="1"/>
            <a:r>
              <a:rPr lang="en-US"/>
              <a:t>Support a new Turkish currency sign (U+20BA)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7185" y="722801"/>
            <a:ext cx="5513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2"/>
                </a:solidFill>
              </a:rPr>
              <a:t>Security</a:t>
            </a:r>
          </a:p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6902" y="168297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423043" cy="423784"/>
          </a:xfrm>
        </p:spPr>
        <p:txBody>
          <a:bodyPr/>
          <a:lstStyle/>
          <a:p>
            <a:r>
              <a:rPr lang="en-US"/>
              <a:t>Configurable Secure Random Number Generator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Better implementation of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SecureRandom</a:t>
            </a:r>
          </a:p>
          <a:p>
            <a:r>
              <a:rPr lang="en-US"/>
              <a:t>Currently applications can hang on Linux</a:t>
            </a:r>
          </a:p>
          <a:p>
            <a:pPr lvl="1"/>
            <a:r>
              <a:rPr lang="en-US"/>
              <a:t>JVM uses </a:t>
            </a:r>
            <a:r>
              <a:rPr lang="en-US" b="1">
                <a:latin typeface="Courier New"/>
                <a:cs typeface="Courier New"/>
              </a:rPr>
              <a:t>/dev/random</a:t>
            </a:r>
          </a:p>
          <a:p>
            <a:pPr lvl="1"/>
            <a:r>
              <a:rPr lang="en-US"/>
              <a:t>This will block if the system entropy pool is not large enough</a:t>
            </a:r>
          </a:p>
          <a:p>
            <a:r>
              <a:rPr lang="en-US"/>
              <a:t>Still a 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274299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55969" y="1019851"/>
            <a:ext cx="7315200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Arial"/>
                <a:cs typeface="Times New Roman" charset="0"/>
              </a:rPr>
              <a:t>The following is intended to outline our general product direction. It is intended for information purposes only, and may not be incorporated into any contract. It is not a commitment to deliver any material, code, or functionality, and should not be relied upon in making purchasing decisions.</a:t>
            </a:r>
            <a:br>
              <a:rPr lang="en-US" sz="2000">
                <a:solidFill>
                  <a:srgbClr val="000000"/>
                </a:solidFill>
                <a:latin typeface="Arial"/>
                <a:cs typeface="Times New Roman" charset="0"/>
              </a:rPr>
            </a:br>
            <a:endParaRPr lang="en-US" sz="2000">
              <a:solidFill>
                <a:srgbClr val="000000"/>
              </a:solidFill>
              <a:latin typeface="Arial"/>
              <a:cs typeface="Times New Roman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Arial"/>
                <a:cs typeface="Times New Roman" charset="0"/>
              </a:rPr>
              <a:t>The development, release, and timing of any features or functionality described for Oracle’s products remains at the sole discretion of Oracle.</a:t>
            </a:r>
          </a:p>
        </p:txBody>
      </p:sp>
    </p:spTree>
    <p:extLst>
      <p:ext uri="{BB962C8B-B14F-4D97-AF65-F5344CB8AC3E}">
        <p14:creationId xmlns:p14="http://schemas.microsoft.com/office/powerpoint/2010/main" val="42855236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Certificate Revocation-Checking API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Current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java.security.cert</a:t>
            </a:r>
            <a:r>
              <a:rPr lang="en-US"/>
              <a:t> API is all-or-nothing</a:t>
            </a:r>
          </a:p>
          <a:p>
            <a:pPr lvl="1"/>
            <a:r>
              <a:rPr lang="en-US"/>
              <a:t>Failure to contact server is a fatal error</a:t>
            </a:r>
          </a:p>
          <a:p>
            <a:r>
              <a:rPr lang="en-US"/>
              <a:t>New classes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RevocationChecker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RevocationParameters</a:t>
            </a:r>
          </a:p>
        </p:txBody>
      </p:sp>
    </p:spTree>
    <p:extLst>
      <p:ext uri="{BB962C8B-B14F-4D97-AF65-F5344CB8AC3E}">
        <p14:creationId xmlns:p14="http://schemas.microsoft.com/office/powerpoint/2010/main" val="28929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URL Permissions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416364"/>
          </a:xfrm>
        </p:spPr>
        <p:txBody>
          <a:bodyPr/>
          <a:lstStyle/>
          <a:p>
            <a:r>
              <a:rPr lang="en-US"/>
              <a:t>New type of network permission</a:t>
            </a:r>
          </a:p>
          <a:p>
            <a:pPr lvl="1"/>
            <a:r>
              <a:rPr lang="en-US"/>
              <a:t>Grant access in terms of URLs, rather than IP addresses</a:t>
            </a:r>
          </a:p>
          <a:p>
            <a:r>
              <a:rPr lang="en-US"/>
              <a:t>Current way to specify network permissions</a:t>
            </a:r>
          </a:p>
          <a:p>
            <a:pPr lvl="1"/>
            <a:r>
              <a:rPr lang="en-US" b="1">
                <a:latin typeface="Courier New"/>
                <a:cs typeface="Courier New"/>
              </a:rPr>
              <a:t>java.net.SocketPermission</a:t>
            </a:r>
          </a:p>
          <a:p>
            <a:pPr lvl="1"/>
            <a:r>
              <a:rPr lang="en-US"/>
              <a:t>Not restricted to just HTTP</a:t>
            </a:r>
          </a:p>
          <a:p>
            <a:pPr lvl="1"/>
            <a:r>
              <a:rPr lang="en-US"/>
              <a:t>Operates in terms of IP addresses only</a:t>
            </a:r>
          </a:p>
          <a:p>
            <a:r>
              <a:rPr lang="en-US"/>
              <a:t>New, higher level capabilities</a:t>
            </a:r>
          </a:p>
          <a:p>
            <a:pPr lvl="1"/>
            <a:r>
              <a:rPr lang="en-US"/>
              <a:t>Support HTTP operations (POST, GET, etc)</a:t>
            </a:r>
          </a:p>
          <a:p>
            <a:pPr lvl="1"/>
            <a:r>
              <a:rPr lang="en-US"/>
              <a:t>Build on limited </a:t>
            </a:r>
            <a:r>
              <a:rPr lang="en-US" b="1">
                <a:latin typeface="Courier New"/>
                <a:cs typeface="Courier New"/>
              </a:rPr>
              <a:t>doPrivilege</a:t>
            </a:r>
            <a:r>
              <a:rPr lang="en-US"/>
              <a:t> feature</a:t>
            </a:r>
          </a:p>
        </p:txBody>
      </p:sp>
    </p:spTree>
    <p:extLst>
      <p:ext uri="{BB962C8B-B14F-4D97-AF65-F5344CB8AC3E}">
        <p14:creationId xmlns:p14="http://schemas.microsoft.com/office/powerpoint/2010/main" val="52961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Items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104802"/>
            <a:ext cx="8229600" cy="3698188"/>
          </a:xfrm>
        </p:spPr>
        <p:txBody>
          <a:bodyPr/>
          <a:lstStyle/>
          <a:p>
            <a:r>
              <a:rPr lang="en-US"/>
              <a:t>Limited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doPrivilege</a:t>
            </a:r>
          </a:p>
          <a:p>
            <a:pPr lvl="1"/>
            <a:r>
              <a:rPr lang="en-US"/>
              <a:t>Execute Lambda expression with privileges enabled</a:t>
            </a:r>
          </a:p>
          <a:p>
            <a:r>
              <a:rPr lang="en-US"/>
              <a:t>NSA Suite B cryptographic algorithms </a:t>
            </a:r>
          </a:p>
          <a:p>
            <a:pPr lvl="1"/>
            <a:r>
              <a:rPr lang="en-US"/>
              <a:t>Conform to standards to meet U.S. government, banking requirements</a:t>
            </a:r>
          </a:p>
          <a:p>
            <a:r>
              <a:rPr lang="en-US"/>
              <a:t>AEAD CipherSuite support</a:t>
            </a:r>
          </a:p>
          <a:p>
            <a:pPr lvl="1"/>
            <a:r>
              <a:rPr lang="en-US"/>
              <a:t>Conform to standards to meet U.S. government, banking requirements</a:t>
            </a:r>
          </a:p>
          <a:p>
            <a:r>
              <a:rPr lang="en-US"/>
              <a:t> SHA-224 message digests</a:t>
            </a:r>
          </a:p>
          <a:p>
            <a:pPr lvl="1"/>
            <a:r>
              <a:rPr lang="en-US"/>
              <a:t>Required due to known flaw in SHA-1</a:t>
            </a:r>
          </a:p>
          <a:p>
            <a:r>
              <a:rPr lang="en-US"/>
              <a:t>Leverage CPU instructions for AES cryptography</a:t>
            </a:r>
          </a:p>
          <a:p>
            <a:pPr lvl="1"/>
            <a:r>
              <a:rPr lang="en-US"/>
              <a:t>Improve encryption/decryption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39364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Changes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094561"/>
            <a:ext cx="8229600" cy="3698187"/>
          </a:xfrm>
        </p:spPr>
        <p:txBody>
          <a:bodyPr/>
          <a:lstStyle/>
          <a:p>
            <a:r>
              <a:rPr lang="en-US"/>
              <a:t>Microsoft Services For UNIX (MS-SFU) Kerberos 5 extensions</a:t>
            </a:r>
          </a:p>
          <a:p>
            <a:pPr lvl="1"/>
            <a:r>
              <a:rPr lang="en-US"/>
              <a:t>Enhanced Microsoft interoperability</a:t>
            </a:r>
          </a:p>
          <a:p>
            <a:r>
              <a:rPr lang="en-US"/>
              <a:t>TLS Server Name Indication (SNI) extension</a:t>
            </a:r>
          </a:p>
          <a:p>
            <a:pPr lvl="1"/>
            <a:r>
              <a:rPr lang="en-US"/>
              <a:t>More flexible secure virtual hosting, virtual-machine infrastructure</a:t>
            </a:r>
          </a:p>
          <a:p>
            <a:r>
              <a:rPr lang="en-US"/>
              <a:t>PKCS#11 crypto provider for 64-bit Windows</a:t>
            </a:r>
          </a:p>
          <a:p>
            <a:pPr lvl="1"/>
            <a:r>
              <a:rPr lang="en-US"/>
              <a:t>Allow use of widely available native libraries</a:t>
            </a:r>
          </a:p>
          <a:p>
            <a:r>
              <a:rPr lang="en-US"/>
              <a:t>Stronger algorithms for password-based encryption</a:t>
            </a:r>
          </a:p>
          <a:p>
            <a:pPr lvl="1"/>
            <a:r>
              <a:rPr lang="en-US"/>
              <a:t>Researchers and hackers move on</a:t>
            </a:r>
          </a:p>
          <a:p>
            <a:r>
              <a:rPr lang="en-US"/>
              <a:t>Overhaul JKS-JCEKS-PKCS12 keystores</a:t>
            </a:r>
          </a:p>
          <a:p>
            <a:pPr lvl="1"/>
            <a:r>
              <a:rPr lang="en-US"/>
              <a:t>Simplify interacting with Java SE keystores for cryptographic applications</a:t>
            </a:r>
          </a:p>
        </p:txBody>
      </p:sp>
    </p:spTree>
    <p:extLst>
      <p:ext uri="{BB962C8B-B14F-4D97-AF65-F5344CB8AC3E}">
        <p14:creationId xmlns:p14="http://schemas.microsoft.com/office/powerpoint/2010/main" val="8472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7185" y="722801"/>
            <a:ext cx="5513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2"/>
                </a:solidFill>
              </a:rPr>
              <a:t>The Platform</a:t>
            </a:r>
          </a:p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6995" y="1619767"/>
            <a:ext cx="37973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Launch JavaFX Applications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Support the direct launching of JavaFX applications</a:t>
            </a:r>
          </a:p>
          <a:p>
            <a:r>
              <a:rPr lang="en-US"/>
              <a:t>Enhancement to the java command line launcher</a:t>
            </a:r>
          </a:p>
        </p:txBody>
      </p:sp>
    </p:spTree>
    <p:extLst>
      <p:ext uri="{BB962C8B-B14F-4D97-AF65-F5344CB8AC3E}">
        <p14:creationId xmlns:p14="http://schemas.microsoft.com/office/powerpoint/2010/main" val="97318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 Profiles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Approximate static footprint goals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2870079" y="1339935"/>
            <a:ext cx="3820104" cy="3039852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10066" y="3615044"/>
            <a:ext cx="4890134" cy="10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3315435" y="1300596"/>
            <a:ext cx="2891526" cy="2314449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44406" y="2937930"/>
            <a:ext cx="4890134" cy="10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754624" y="1321078"/>
            <a:ext cx="2001665" cy="1607824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03436" y="2221066"/>
            <a:ext cx="4890134" cy="10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4189186" y="1321079"/>
            <a:ext cx="1157404" cy="89096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53351" y="1577101"/>
            <a:ext cx="226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</a:rPr>
              <a:t>Compact1 Profile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24904" y="2397325"/>
            <a:ext cx="1955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Compact2 Profile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63991" y="3103949"/>
            <a:ext cx="1955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Compact3 Profile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35146" y="3831054"/>
            <a:ext cx="1056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Full JRE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21651" y="3861776"/>
            <a:ext cx="89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140Mb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72588" y="3155153"/>
            <a:ext cx="76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24Mb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85565" y="2458771"/>
            <a:ext cx="76208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17Mb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54837" y="1813593"/>
            <a:ext cx="76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10Mb</a:t>
            </a:r>
          </a:p>
        </p:txBody>
      </p:sp>
    </p:spTree>
    <p:extLst>
      <p:ext uri="{BB962C8B-B14F-4D97-AF65-F5344CB8AC3E}">
        <p14:creationId xmlns:p14="http://schemas.microsoft.com/office/powerpoint/2010/main" val="14340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Modularisation Preparation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Fix some assumptions about classloaders</a:t>
            </a:r>
          </a:p>
          <a:p>
            <a:r>
              <a:rPr lang="en-US"/>
              <a:t>Use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ServiceLoader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/>
              <a:t>rather than proprietary SPI code</a:t>
            </a:r>
          </a:p>
          <a:p>
            <a:r>
              <a:rPr lang="en-US"/>
              <a:t>JDK tool to analyse application code dependencies</a:t>
            </a:r>
          </a:p>
          <a:p>
            <a:r>
              <a:rPr lang="en-US"/>
              <a:t>Deprecate APIs that will impede modularisation</a:t>
            </a:r>
          </a:p>
          <a:p>
            <a:pPr lvl="1"/>
            <a:r>
              <a:rPr lang="en-US"/>
              <a:t>e.g</a:t>
            </a:r>
            <a:r>
              <a:rPr lang="en-US" sz="1600" b="1">
                <a:latin typeface="Courier New"/>
                <a:cs typeface="Courier New"/>
              </a:rPr>
              <a:t>. </a:t>
            </a:r>
            <a:r>
              <a:rPr lang="en-US" sz="1600" b="1">
                <a:solidFill>
                  <a:srgbClr val="0000FF"/>
                </a:solidFill>
                <a:latin typeface="Courier New"/>
                <a:cs typeface="Courier New"/>
              </a:rPr>
              <a:t>java.util.logging.LogManager.addPropertyChangeListener</a:t>
            </a:r>
          </a:p>
          <a:p>
            <a:r>
              <a:rPr lang="en-US">
                <a:latin typeface="+mn-lt"/>
                <a:cs typeface="Courier New"/>
              </a:rPr>
              <a:t>Review and possibly change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$JAVA_HOME</a:t>
            </a:r>
            <a:r>
              <a:rPr lang="en-US">
                <a:solidFill>
                  <a:srgbClr val="0000FF"/>
                </a:solidFill>
                <a:latin typeface="+mn-lt"/>
                <a:cs typeface="Courier New"/>
              </a:rPr>
              <a:t> </a:t>
            </a:r>
            <a:r>
              <a:rPr lang="en-US">
                <a:latin typeface="+mn-lt"/>
                <a:cs typeface="Courier New"/>
              </a:rPr>
              <a:t>normative references</a:t>
            </a:r>
          </a:p>
          <a:p>
            <a:pPr lvl="1"/>
            <a:r>
              <a:rPr lang="en-US">
                <a:latin typeface="+mn-lt"/>
                <a:cs typeface="Courier New"/>
              </a:rPr>
              <a:t>Relative v. absolute pathnames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Getting Ready For Jigsaw</a:t>
            </a:r>
          </a:p>
        </p:txBody>
      </p:sp>
    </p:spTree>
    <p:extLst>
      <p:ext uri="{BB962C8B-B14F-4D97-AF65-F5344CB8AC3E}">
        <p14:creationId xmlns:p14="http://schemas.microsoft.com/office/powerpoint/2010/main" val="35044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Stripped Implementations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Applications that ship bundled with a JRE don’t need to include all the class libraries</a:t>
            </a:r>
          </a:p>
          <a:p>
            <a:r>
              <a:rPr lang="en-US"/>
              <a:t>This does not break ‘Write once, run anywhere’</a:t>
            </a:r>
          </a:p>
          <a:p>
            <a:r>
              <a:rPr lang="en-US"/>
              <a:t>Only applicable for bundled JRE</a:t>
            </a:r>
          </a:p>
          <a:p>
            <a:pPr lvl="1"/>
            <a:r>
              <a:rPr lang="en-US"/>
              <a:t>JRE cannot be used by other applications</a:t>
            </a:r>
          </a:p>
        </p:txBody>
      </p:sp>
    </p:spTree>
    <p:extLst>
      <p:ext uri="{BB962C8B-B14F-4D97-AF65-F5344CB8AC3E}">
        <p14:creationId xmlns:p14="http://schemas.microsoft.com/office/powerpoint/2010/main" val="66114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7185" y="722801"/>
            <a:ext cx="5513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2"/>
                </a:solidFill>
              </a:rPr>
              <a:t>Virtual Machine</a:t>
            </a:r>
          </a:p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7798" y="1779441"/>
            <a:ext cx="3724255" cy="27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2795" y="187236"/>
            <a:ext cx="73848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Big</a:t>
            </a:r>
            <a:r>
              <a:rPr lang="en-US" sz="6000" dirty="0" err="1" smtClean="0">
                <a:solidFill>
                  <a:schemeClr val="tx2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Disclaimer</a:t>
            </a:r>
          </a:p>
          <a:p>
            <a:pPr algn="ctr"/>
            <a:endParaRPr lang="en-US" sz="2000" dirty="0" err="1">
              <a:solidFill>
                <a:schemeClr val="tx2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</a:rPr>
              <a:t>The Java SE 8 Specification is not final</a:t>
            </a:r>
          </a:p>
          <a:p>
            <a:pPr algn="ctr"/>
            <a:r>
              <a:rPr lang="en-US" sz="2800" dirty="0" err="1">
                <a:solidFill>
                  <a:schemeClr val="tx2"/>
                </a:solidFill>
              </a:rPr>
              <a:t>Some features are subject to change </a:t>
            </a:r>
          </a:p>
          <a:p>
            <a:pPr algn="ctr"/>
            <a:r>
              <a:rPr lang="en-US" sz="2800" dirty="0" err="1">
                <a:solidFill>
                  <a:schemeClr val="tx2"/>
                </a:solidFill>
              </a:rPr>
              <a:t>Some features are not implemented yet</a:t>
            </a:r>
            <a:endParaRPr lang="en-US" sz="2800" dirty="0" err="1" smtClean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1542" y="2934361"/>
            <a:ext cx="2459599" cy="20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Lambda-Form Representation For Method Handles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Improve performance, quality, and portability of method handles and invokedynamic</a:t>
            </a:r>
          </a:p>
          <a:p>
            <a:r>
              <a:rPr lang="en-US"/>
              <a:t>Reduce the amount of assembly code in the JVM</a:t>
            </a:r>
          </a:p>
          <a:p>
            <a:r>
              <a:rPr lang="en-US"/>
              <a:t>Reduce native calls during method handle processing</a:t>
            </a:r>
          </a:p>
          <a:p>
            <a:r>
              <a:rPr lang="en-US"/>
              <a:t>Better reference implementation of JSR 292 (invokedynamic)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Assembly language code re-written in Java</a:t>
            </a:r>
          </a:p>
        </p:txBody>
      </p:sp>
    </p:spTree>
    <p:extLst>
      <p:ext uri="{BB962C8B-B14F-4D97-AF65-F5344CB8AC3E}">
        <p14:creationId xmlns:p14="http://schemas.microsoft.com/office/powerpoint/2010/main" val="28685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Nashorn JavaScript Engine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Lightweight, high-performance JavaScript engine</a:t>
            </a:r>
          </a:p>
          <a:p>
            <a:pPr lvl="1"/>
            <a:r>
              <a:rPr lang="en-US"/>
              <a:t>Integrated into JRE</a:t>
            </a:r>
          </a:p>
          <a:p>
            <a:r>
              <a:rPr lang="en-US"/>
              <a:t>Use existing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javax.script</a:t>
            </a:r>
            <a:r>
              <a:rPr lang="en-US"/>
              <a:t> API</a:t>
            </a:r>
          </a:p>
          <a:p>
            <a:r>
              <a:rPr lang="en-US"/>
              <a:t>ECMAScript-262 Edition 5.1 language specification compliance</a:t>
            </a:r>
          </a:p>
          <a:p>
            <a:r>
              <a:rPr lang="en-US"/>
              <a:t>New command-line tool,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jjs</a:t>
            </a:r>
            <a:r>
              <a:rPr lang="en-US"/>
              <a:t> to run JavaScript</a:t>
            </a:r>
          </a:p>
          <a:p>
            <a:r>
              <a:rPr lang="en-US"/>
              <a:t>Internationalised error messages and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4806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Retire Rarely-Used GC Combinations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Rarely used</a:t>
            </a:r>
          </a:p>
          <a:p>
            <a:pPr lvl="1"/>
            <a:r>
              <a:rPr lang="en-US"/>
              <a:t>DefNew + CMS</a:t>
            </a:r>
          </a:p>
          <a:p>
            <a:pPr lvl="1"/>
            <a:r>
              <a:rPr lang="en-US"/>
              <a:t>ParNew + SerialOld</a:t>
            </a:r>
          </a:p>
          <a:p>
            <a:pPr lvl="1"/>
            <a:r>
              <a:rPr lang="en-US"/>
              <a:t>Incremental CMS</a:t>
            </a:r>
          </a:p>
          <a:p>
            <a:r>
              <a:rPr lang="en-US"/>
              <a:t>Large testing effort for little return</a:t>
            </a:r>
          </a:p>
          <a:p>
            <a:r>
              <a:rPr lang="en-US"/>
              <a:t>Will generate deprecated option messages</a:t>
            </a:r>
          </a:p>
          <a:p>
            <a:pPr lvl="1"/>
            <a:r>
              <a:rPr lang="en-US"/>
              <a:t>Won’t disappear just yet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Remove The Permanent Generation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No more need to tune the size of it</a:t>
            </a:r>
          </a:p>
          <a:p>
            <a:r>
              <a:rPr lang="en-US"/>
              <a:t>Current objects moved to Java heap or native memory</a:t>
            </a:r>
          </a:p>
          <a:p>
            <a:pPr lvl="1"/>
            <a:r>
              <a:rPr lang="en-US"/>
              <a:t>Interned strings</a:t>
            </a:r>
          </a:p>
          <a:p>
            <a:pPr lvl="1"/>
            <a:r>
              <a:rPr lang="en-US"/>
              <a:t>Class metadata</a:t>
            </a:r>
          </a:p>
          <a:p>
            <a:pPr lvl="1"/>
            <a:r>
              <a:rPr lang="en-US"/>
              <a:t>Class static variables</a:t>
            </a:r>
          </a:p>
          <a:p>
            <a:r>
              <a:rPr lang="en-US"/>
              <a:t>Part of the HotSpot, JRockit convergence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Permanently</a:t>
            </a:r>
          </a:p>
        </p:txBody>
      </p:sp>
    </p:spTree>
    <p:extLst>
      <p:ext uri="{BB962C8B-B14F-4D97-AF65-F5344CB8AC3E}">
        <p14:creationId xmlns:p14="http://schemas.microsoft.com/office/powerpoint/2010/main" val="17082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Fence Intrinsics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Three new methods in </a:t>
            </a:r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sun.misc.Unsafe</a:t>
            </a:r>
            <a:r>
              <a:rPr lang="en-US"/>
              <a:t> class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loadFence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storeFence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ringFence</a:t>
            </a:r>
          </a:p>
          <a:p>
            <a:r>
              <a:rPr lang="en-US"/>
              <a:t>Required by library code </a:t>
            </a:r>
          </a:p>
          <a:p>
            <a:pPr lvl="1"/>
            <a:r>
              <a:rPr lang="en-US"/>
              <a:t>Ensure memory access operations do not get reordered</a:t>
            </a:r>
          </a:p>
          <a:p>
            <a:r>
              <a:rPr lang="en-US"/>
              <a:t>Not intended to be used by application developers</a:t>
            </a:r>
          </a:p>
          <a:p>
            <a:pPr lvl="1"/>
            <a:r>
              <a:rPr lang="en-US"/>
              <a:t>May be exposed as public API later</a:t>
            </a:r>
          </a:p>
        </p:txBody>
      </p:sp>
    </p:spTree>
    <p:extLst>
      <p:ext uri="{BB962C8B-B14F-4D97-AF65-F5344CB8AC3E}">
        <p14:creationId xmlns:p14="http://schemas.microsoft.com/office/powerpoint/2010/main" val="2532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80486"/>
            <a:ext cx="8461411" cy="423784"/>
          </a:xfrm>
        </p:spPr>
        <p:txBody>
          <a:bodyPr/>
          <a:lstStyle/>
          <a:p>
            <a:r>
              <a:rPr lang="en-US"/>
              <a:t>Mechanical Checking of Caller-Sensitive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Improve security of JDK method-handle implementation</a:t>
            </a:r>
          </a:p>
          <a:p>
            <a:r>
              <a:rPr lang="en-US"/>
              <a:t>New </a:t>
            </a:r>
            <a:r>
              <a:rPr lang="en-US" b="1">
                <a:latin typeface="Courier New"/>
                <a:cs typeface="Courier New"/>
              </a:rPr>
              <a:t>@CallerSensitive</a:t>
            </a:r>
            <a:r>
              <a:rPr lang="en-US"/>
              <a:t> annotation</a:t>
            </a:r>
          </a:p>
          <a:p>
            <a:r>
              <a:rPr lang="en-US" b="1">
                <a:latin typeface="Courier New"/>
                <a:cs typeface="Courier New"/>
              </a:rPr>
              <a:t>SecurityManager.checkMemberAccess</a:t>
            </a:r>
            <a:r>
              <a:rPr lang="en-US"/>
              <a:t> deprecated</a:t>
            </a:r>
          </a:p>
          <a:p>
            <a:pPr lvl="1"/>
            <a:r>
              <a:rPr lang="en-US"/>
              <a:t>In future may throw an unconditional exception</a:t>
            </a:r>
          </a:p>
          <a:p>
            <a:r>
              <a:rPr lang="en-US" b="1">
                <a:latin typeface="Courier New"/>
                <a:cs typeface="Courier New"/>
              </a:rPr>
              <a:t>java.util.logging.Logger</a:t>
            </a:r>
            <a:r>
              <a:rPr lang="en-US"/>
              <a:t> revised</a:t>
            </a:r>
          </a:p>
          <a:p>
            <a:pPr lvl="1"/>
            <a:r>
              <a:rPr lang="en-US"/>
              <a:t> Remove stack walk in search of resource bundle</a:t>
            </a:r>
          </a:p>
          <a:p>
            <a:pPr lvl="1"/>
            <a:r>
              <a:rPr lang="en-US"/>
              <a:t>Related to modularisation preparation</a:t>
            </a:r>
          </a:p>
        </p:txBody>
      </p:sp>
    </p:spTree>
    <p:extLst>
      <p:ext uri="{BB962C8B-B14F-4D97-AF65-F5344CB8AC3E}">
        <p14:creationId xmlns:p14="http://schemas.microsoft.com/office/powerpoint/2010/main" val="12866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Things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46958" y="1125285"/>
            <a:ext cx="8229600" cy="3762062"/>
          </a:xfrm>
        </p:spPr>
        <p:txBody>
          <a:bodyPr/>
          <a:lstStyle/>
          <a:p>
            <a:r>
              <a:rPr lang="en-US"/>
              <a:t>Enhanced verification errors</a:t>
            </a:r>
          </a:p>
          <a:p>
            <a:pPr lvl="1"/>
            <a:r>
              <a:rPr lang="en-US"/>
              <a:t>Additional contextual information on bytecode verification errors</a:t>
            </a:r>
          </a:p>
          <a:p>
            <a:r>
              <a:rPr lang="en-US"/>
              <a:t>Reduce cache contention on specified fields</a:t>
            </a:r>
          </a:p>
          <a:p>
            <a:pPr lvl="1"/>
            <a:r>
              <a:rPr lang="en-US"/>
              <a:t>Pad variables to avoid sharing cache lines</a:t>
            </a:r>
          </a:p>
          <a:p>
            <a:r>
              <a:rPr lang="en-US"/>
              <a:t>Reduce class metadata footprint</a:t>
            </a:r>
          </a:p>
          <a:p>
            <a:pPr lvl="1"/>
            <a:r>
              <a:rPr lang="en-US"/>
              <a:t>Use techniques from CVM of Java ME CDC </a:t>
            </a:r>
          </a:p>
          <a:p>
            <a:r>
              <a:rPr lang="en-US"/>
              <a:t>Small VM 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libjvm.so</a:t>
            </a:r>
            <a:r>
              <a:rPr lang="en-US"/>
              <a:t> &lt;3MB by compiling for size over speed 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2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JDK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Autoconf based build system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Courier New"/>
                <a:cs typeface="Courier New"/>
              </a:rPr>
              <a:t>./configure</a:t>
            </a:r>
            <a:r>
              <a:rPr lang="en-US"/>
              <a:t> style build setup</a:t>
            </a:r>
          </a:p>
          <a:p>
            <a:r>
              <a:rPr lang="en-US"/>
              <a:t>Enhance javac to improve build speed</a:t>
            </a:r>
          </a:p>
          <a:p>
            <a:pPr lvl="1"/>
            <a:r>
              <a:rPr lang="en-US"/>
              <a:t>Run on all available cores</a:t>
            </a:r>
          </a:p>
          <a:p>
            <a:pPr lvl="1"/>
            <a:r>
              <a:rPr lang="en-US"/>
              <a:t>Track package and class dependences between builds</a:t>
            </a:r>
          </a:p>
          <a:p>
            <a:pPr lvl="1"/>
            <a:r>
              <a:rPr lang="en-US"/>
              <a:t>Automatically generate header files for native methods</a:t>
            </a:r>
          </a:p>
          <a:p>
            <a:pPr lvl="1"/>
            <a:r>
              <a:rPr lang="en-US"/>
              <a:t>Clean up class and header files that are no longer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Increased Build Speed, Simplified Setup</a:t>
            </a:r>
          </a:p>
        </p:txBody>
      </p:sp>
    </p:spTree>
    <p:extLst>
      <p:ext uri="{BB962C8B-B14F-4D97-AF65-F5344CB8AC3E}">
        <p14:creationId xmlns:p14="http://schemas.microsoft.com/office/powerpoint/2010/main" val="8066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Java SE 8 will add plenty of new features (and remove a few)</a:t>
            </a:r>
          </a:p>
          <a:p>
            <a:pPr lvl="1"/>
            <a:r>
              <a:rPr lang="en-US"/>
              <a:t>Language</a:t>
            </a:r>
          </a:p>
          <a:p>
            <a:pPr lvl="1"/>
            <a:r>
              <a:rPr lang="en-US"/>
              <a:t>Libraries</a:t>
            </a:r>
          </a:p>
          <a:p>
            <a:pPr lvl="1"/>
            <a:r>
              <a:rPr lang="en-US"/>
              <a:t>JVM</a:t>
            </a:r>
          </a:p>
          <a:p>
            <a:r>
              <a:rPr lang="en-US"/>
              <a:t>Java continues to evolve!</a:t>
            </a:r>
          </a:p>
          <a:p>
            <a:pPr lvl="1"/>
            <a:r>
              <a:rPr lang="en-US"/>
              <a:t>jdk8.java.net</a:t>
            </a:r>
          </a:p>
          <a:p>
            <a:pPr lvl="1"/>
            <a:r>
              <a:rPr lang="en-US"/>
              <a:t>www.jcp.org</a:t>
            </a:r>
          </a:p>
          <a:p>
            <a:pPr lvl="1"/>
            <a:r>
              <a:rPr lang="en-US"/>
              <a:t>openjdk.java.net/jeps</a:t>
            </a:r>
          </a:p>
        </p:txBody>
      </p:sp>
    </p:spTree>
    <p:extLst>
      <p:ext uri="{BB962C8B-B14F-4D97-AF65-F5344CB8AC3E}">
        <p14:creationId xmlns:p14="http://schemas.microsoft.com/office/powerpoint/2010/main" val="41847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5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 SE 8 (JSR 337)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339165"/>
            <a:ext cx="8229600" cy="3062606"/>
          </a:xfrm>
        </p:spPr>
        <p:txBody>
          <a:bodyPr/>
          <a:lstStyle/>
          <a:p>
            <a:r>
              <a:rPr lang="en-US" sz="1800"/>
              <a:t>New functionality</a:t>
            </a:r>
          </a:p>
          <a:p>
            <a:pPr lvl="1"/>
            <a:r>
              <a:rPr lang="en-US" sz="1400"/>
              <a:t>JSR 308: Annotations on types</a:t>
            </a:r>
          </a:p>
          <a:p>
            <a:pPr lvl="1"/>
            <a:r>
              <a:rPr lang="en-US" sz="1400"/>
              <a:t>JSR 310: Date and Time API</a:t>
            </a:r>
          </a:p>
          <a:p>
            <a:pPr lvl="1"/>
            <a:r>
              <a:rPr lang="en-US" sz="1400"/>
              <a:t>JSR 335: Lambda expressions</a:t>
            </a:r>
          </a:p>
          <a:p>
            <a:r>
              <a:rPr lang="en-US" sz="1800"/>
              <a:t>Updated functionality</a:t>
            </a:r>
          </a:p>
          <a:p>
            <a:pPr lvl="1"/>
            <a:r>
              <a:rPr lang="en-US" sz="1400"/>
              <a:t>JSR 114: JDBC Rowsets</a:t>
            </a:r>
          </a:p>
          <a:p>
            <a:pPr lvl="1"/>
            <a:r>
              <a:rPr lang="en-US" sz="1400"/>
              <a:t>JSR 160: JMX Remote API</a:t>
            </a:r>
          </a:p>
          <a:p>
            <a:pPr lvl="1"/>
            <a:r>
              <a:rPr lang="en-US" sz="1400"/>
              <a:t>JSR 199: Java Compiler API</a:t>
            </a:r>
          </a:p>
          <a:p>
            <a:pPr lvl="1"/>
            <a:r>
              <a:rPr lang="en-US" sz="1400"/>
              <a:t>JSR 173: Streaming API for XML</a:t>
            </a:r>
          </a:p>
          <a:p>
            <a:pPr lvl="1"/>
            <a:r>
              <a:rPr lang="en-US" sz="1400"/>
              <a:t>JSR 206: Java API for XML Processing</a:t>
            </a:r>
          </a:p>
          <a:p>
            <a:pPr lvl="1"/>
            <a:r>
              <a:rPr lang="en-US" sz="1400"/>
              <a:t>JSR 221: JDBC 4.0</a:t>
            </a:r>
          </a:p>
          <a:p>
            <a:pPr lvl="1"/>
            <a:r>
              <a:rPr lang="en-US" sz="1400"/>
              <a:t>JSR 269: Pluggable Annotation-Processing API</a:t>
            </a:r>
          </a:p>
          <a:p>
            <a:pPr lvl="1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Component JSRs</a:t>
            </a:r>
          </a:p>
        </p:txBody>
      </p:sp>
    </p:spTree>
    <p:extLst>
      <p:ext uri="{BB962C8B-B14F-4D97-AF65-F5344CB8AC3E}">
        <p14:creationId xmlns:p14="http://schemas.microsoft.com/office/powerpoint/2010/main" val="920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JDK Enhancement Proposals (JEPs)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6749" y="1116000"/>
            <a:ext cx="8229600" cy="3878291"/>
          </a:xfrm>
        </p:spPr>
        <p:txBody>
          <a:bodyPr/>
          <a:lstStyle/>
          <a:p>
            <a:r>
              <a:rPr lang="en-US"/>
              <a:t>Regularly updated list of proposals</a:t>
            </a:r>
          </a:p>
          <a:p>
            <a:pPr lvl="1"/>
            <a:r>
              <a:rPr lang="en-US"/>
              <a:t>Serve as the long-term roadmap for JDK release projects</a:t>
            </a:r>
          </a:p>
          <a:p>
            <a:pPr lvl="1"/>
            <a:r>
              <a:rPr lang="en-US"/>
              <a:t>Roadmap extends for at least three years</a:t>
            </a:r>
          </a:p>
          <a:p>
            <a:r>
              <a:rPr lang="en-US"/>
              <a:t>Uniform format and a central archive for enhancement proposals</a:t>
            </a:r>
          </a:p>
          <a:p>
            <a:pPr lvl="1"/>
            <a:r>
              <a:rPr lang="en-US"/>
              <a:t>Interested parties can find, read, comment, and contribute</a:t>
            </a:r>
          </a:p>
          <a:p>
            <a:r>
              <a:rPr lang="en-US"/>
              <a:t>Process is open to every OpenJDK Committer</a:t>
            </a:r>
          </a:p>
          <a:p>
            <a:r>
              <a:rPr lang="en-US"/>
              <a:t>Enhancement is a non-trivial change to the JDK code base</a:t>
            </a:r>
          </a:p>
          <a:p>
            <a:pPr lvl="1"/>
            <a:r>
              <a:rPr lang="en-US"/>
              <a:t>Two or more weeks of engineering effort</a:t>
            </a:r>
          </a:p>
          <a:p>
            <a:pPr lvl="1"/>
            <a:r>
              <a:rPr lang="en-US"/>
              <a:t>significant change to JDK or development processes and infrastructure</a:t>
            </a:r>
          </a:p>
          <a:p>
            <a:pPr lvl="1"/>
            <a:r>
              <a:rPr lang="en-US"/>
              <a:t>High demand from developers or customers</a:t>
            </a:r>
          </a:p>
        </p:txBody>
      </p:sp>
    </p:spTree>
    <p:extLst>
      <p:ext uri="{BB962C8B-B14F-4D97-AF65-F5344CB8AC3E}">
        <p14:creationId xmlns:p14="http://schemas.microsoft.com/office/powerpoint/2010/main" val="30309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7185" y="722801"/>
            <a:ext cx="5513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Language</a:t>
            </a:r>
          </a:p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3794" y="1444466"/>
            <a:ext cx="4167050" cy="29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Lambda Expressions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Lambda expressions provide anonymous function types to Java</a:t>
            </a:r>
          </a:p>
          <a:p>
            <a:pPr lvl="1"/>
            <a:r>
              <a:rPr lang="en-US"/>
              <a:t>Replace use of single abstract method types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Closures and Functional Programming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7270" y="22310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 Bold" charset="0"/>
                <a:cs typeface="Courier New Bold" charset="0"/>
                <a:sym typeface="Courier New Bold" charset="0"/>
              </a:rPr>
              <a:t>public interface DoStuff {</a:t>
            </a:r>
          </a:p>
          <a:p>
            <a:pPr lvl="0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 Bold" charset="0"/>
                <a:cs typeface="Courier New Bold" charset="0"/>
                <a:sym typeface="Courier New Bold" charset="0"/>
              </a:rPr>
              <a:t>  boolean isGood(int x);</a:t>
            </a:r>
          </a:p>
          <a:p>
            <a:pPr lvl="0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  <a:p>
            <a:pPr lvl="0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 lvl="0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 Bold" charset="0"/>
                <a:cs typeface="Courier New Bold" charset="0"/>
                <a:sym typeface="Courier New Bold" charset="0"/>
              </a:rPr>
              <a:t>void doSomething(DoStuff d) {</a:t>
            </a:r>
          </a:p>
          <a:p>
            <a:pPr lvl="0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 Bold" charset="0"/>
                <a:cs typeface="Courier New Bold" charset="0"/>
                <a:sym typeface="Courier New Bold" charset="0"/>
              </a:rPr>
              <a:t>  if (d.isGood(myVariable))</a:t>
            </a:r>
          </a:p>
          <a:p>
            <a:pPr lvl="0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 Bold" charset="0"/>
                <a:cs typeface="Courier New Bold" charset="0"/>
                <a:sym typeface="Courier New Bold" charset="0"/>
              </a:rPr>
              <a:t>    ...</a:t>
            </a:r>
          </a:p>
          <a:p>
            <a:pPr lvl="0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  <a:p>
            <a:pPr lvl="0"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 lvl="0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ourier New Bold" charset="0"/>
                <a:cs typeface="Courier New Bold" charset="0"/>
                <a:sym typeface="Courier New Bold" charset="0"/>
              </a:rPr>
              <a:t>doSomething(answer -&gt; answer == 42);</a:t>
            </a:r>
          </a:p>
        </p:txBody>
      </p:sp>
    </p:spTree>
    <p:extLst>
      <p:ext uri="{BB962C8B-B14F-4D97-AF65-F5344CB8AC3E}">
        <p14:creationId xmlns:p14="http://schemas.microsoft.com/office/powerpoint/2010/main" val="13915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Extension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7199" y="1412030"/>
            <a:ext cx="8504995" cy="3062606"/>
          </a:xfrm>
        </p:spPr>
        <p:txBody>
          <a:bodyPr/>
          <a:lstStyle/>
          <a:p>
            <a:r>
              <a:rPr lang="en-US"/>
              <a:t>Provide a mechanism to add new methods to existing interfaces</a:t>
            </a:r>
          </a:p>
          <a:p>
            <a:pPr lvl="1"/>
            <a:r>
              <a:rPr lang="en-US"/>
              <a:t>Without breaking backwards compatability</a:t>
            </a:r>
          </a:p>
          <a:p>
            <a:pPr lvl="1"/>
            <a:r>
              <a:rPr lang="en-US"/>
              <a:t>Gives Java multiple inheritance of behaviour, as well as types (but not state!)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Bringing Multiple Inheritance (of Functionality) to Java</a:t>
            </a:r>
          </a:p>
        </p:txBody>
      </p:sp>
      <p:sp>
        <p:nvSpPr>
          <p:cNvPr id="3" name="Rectangle 2"/>
          <p:cNvSpPr/>
          <p:nvPr/>
        </p:nvSpPr>
        <p:spPr>
          <a:xfrm>
            <a:off x="944231" y="2650384"/>
            <a:ext cx="65532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tabLst>
                <a:tab pos="298450" algn="l"/>
                <a:tab pos="596900" algn="l"/>
                <a:tab pos="895350" algn="l"/>
                <a:tab pos="1193800" algn="l"/>
                <a:tab pos="1492250" algn="l"/>
                <a:tab pos="1790700" algn="l"/>
                <a:tab pos="2089150" algn="l"/>
                <a:tab pos="2387600" algn="l"/>
                <a:tab pos="2686050" algn="l"/>
                <a:tab pos="2984500" algn="l"/>
                <a:tab pos="3282950" algn="l"/>
                <a:tab pos="3581400" algn="l"/>
              </a:tabLst>
            </a:pPr>
            <a:r>
              <a:rPr lang="en-US" sz="1600" b="1">
                <a:solidFill>
                  <a:srgbClr val="000000"/>
                </a:solidFill>
                <a:latin typeface="Courier New Bold" charset="0"/>
                <a:cs typeface="Courier New Bold" charset="0"/>
                <a:sym typeface="Courier New Bold" charset="0"/>
              </a:rPr>
              <a:t>public interface Set&lt;T&gt; extends Collection&lt;T&gt; {</a:t>
            </a:r>
          </a:p>
          <a:p>
            <a:pPr>
              <a:spcBef>
                <a:spcPct val="0"/>
              </a:spcBef>
              <a:tabLst>
                <a:tab pos="298450" algn="l"/>
                <a:tab pos="596900" algn="l"/>
                <a:tab pos="895350" algn="l"/>
                <a:tab pos="1193800" algn="l"/>
                <a:tab pos="1492250" algn="l"/>
                <a:tab pos="1790700" algn="l"/>
                <a:tab pos="2089150" algn="l"/>
                <a:tab pos="2387600" algn="l"/>
                <a:tab pos="2686050" algn="l"/>
                <a:tab pos="2984500" algn="l"/>
                <a:tab pos="3282950" algn="l"/>
                <a:tab pos="3581400" algn="l"/>
              </a:tabLst>
            </a:pPr>
            <a:r>
              <a:rPr lang="en-US" sz="1600" b="1">
                <a:solidFill>
                  <a:srgbClr val="000000"/>
                </a:solidFill>
                <a:latin typeface="Courier New Bold" charset="0"/>
                <a:cs typeface="Courier New Bold" charset="0"/>
                <a:sym typeface="Courier New Bold" charset="0"/>
              </a:rPr>
              <a:t>   public int size();</a:t>
            </a:r>
          </a:p>
          <a:p>
            <a:pPr>
              <a:spcBef>
                <a:spcPct val="0"/>
              </a:spcBef>
              <a:tabLst>
                <a:tab pos="298450" algn="l"/>
                <a:tab pos="596900" algn="l"/>
                <a:tab pos="895350" algn="l"/>
                <a:tab pos="1193800" algn="l"/>
                <a:tab pos="1492250" algn="l"/>
                <a:tab pos="1790700" algn="l"/>
                <a:tab pos="2089150" algn="l"/>
                <a:tab pos="2387600" algn="l"/>
                <a:tab pos="2686050" algn="l"/>
                <a:tab pos="2984500" algn="l"/>
                <a:tab pos="3282950" algn="l"/>
                <a:tab pos="3581400" algn="l"/>
              </a:tabLst>
            </a:pPr>
            <a:endParaRPr lang="en-US" sz="1600" b="1">
              <a:solidFill>
                <a:srgbClr val="000000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>
              <a:spcBef>
                <a:spcPct val="0"/>
              </a:spcBef>
              <a:tabLst>
                <a:tab pos="298450" algn="l"/>
                <a:tab pos="596900" algn="l"/>
                <a:tab pos="895350" algn="l"/>
                <a:tab pos="1193800" algn="l"/>
                <a:tab pos="1492250" algn="l"/>
                <a:tab pos="1790700" algn="l"/>
                <a:tab pos="2089150" algn="l"/>
                <a:tab pos="2387600" algn="l"/>
                <a:tab pos="2686050" algn="l"/>
                <a:tab pos="2984500" algn="l"/>
                <a:tab pos="3282950" algn="l"/>
                <a:tab pos="3581400" algn="l"/>
              </a:tabLst>
            </a:pPr>
            <a:r>
              <a:rPr lang="en-US" sz="1600" b="1">
                <a:solidFill>
                  <a:srgbClr val="000000"/>
                </a:solidFill>
                <a:latin typeface="Courier New Bold" charset="0"/>
                <a:cs typeface="Courier New Bold" charset="0"/>
                <a:sym typeface="Courier New Bold" charset="0"/>
              </a:rPr>
              <a:t>   ...   // The rest of the existing Set methods</a:t>
            </a:r>
          </a:p>
          <a:p>
            <a:pPr>
              <a:spcBef>
                <a:spcPct val="0"/>
              </a:spcBef>
              <a:tabLst>
                <a:tab pos="298450" algn="l"/>
                <a:tab pos="596900" algn="l"/>
                <a:tab pos="895350" algn="l"/>
                <a:tab pos="1193800" algn="l"/>
                <a:tab pos="1492250" algn="l"/>
                <a:tab pos="1790700" algn="l"/>
                <a:tab pos="2089150" algn="l"/>
                <a:tab pos="2387600" algn="l"/>
                <a:tab pos="2686050" algn="l"/>
                <a:tab pos="2984500" algn="l"/>
                <a:tab pos="3282950" algn="l"/>
                <a:tab pos="3581400" algn="l"/>
              </a:tabLst>
            </a:pPr>
            <a:endParaRPr lang="en-US" sz="1600" b="1">
              <a:solidFill>
                <a:srgbClr val="000000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>
              <a:spcBef>
                <a:spcPct val="0"/>
              </a:spcBef>
              <a:tabLst>
                <a:tab pos="298450" algn="l"/>
                <a:tab pos="596900" algn="l"/>
                <a:tab pos="895350" algn="l"/>
                <a:tab pos="1193800" algn="l"/>
                <a:tab pos="1492250" algn="l"/>
                <a:tab pos="1790700" algn="l"/>
                <a:tab pos="2089150" algn="l"/>
                <a:tab pos="2387600" algn="l"/>
                <a:tab pos="2686050" algn="l"/>
                <a:tab pos="2984500" algn="l"/>
                <a:tab pos="3282950" algn="l"/>
                <a:tab pos="3581400" algn="l"/>
              </a:tabLst>
            </a:pPr>
            <a:r>
              <a:rPr lang="en-US" sz="1600" b="1">
                <a:solidFill>
                  <a:srgbClr val="000000"/>
                </a:solidFill>
                <a:latin typeface="Courier New Bold" charset="0"/>
                <a:cs typeface="Courier New Bold" charset="0"/>
                <a:sym typeface="Courier New Bold" charset="0"/>
              </a:rPr>
              <a:t>   public T reduce(Reducer&lt;T&gt; r)</a:t>
            </a:r>
          </a:p>
          <a:p>
            <a:pPr>
              <a:spcBef>
                <a:spcPct val="0"/>
              </a:spcBef>
              <a:tabLst>
                <a:tab pos="298450" algn="l"/>
                <a:tab pos="596900" algn="l"/>
                <a:tab pos="895350" algn="l"/>
                <a:tab pos="1193800" algn="l"/>
                <a:tab pos="1492250" algn="l"/>
                <a:tab pos="1790700" algn="l"/>
                <a:tab pos="2089150" algn="l"/>
                <a:tab pos="2387600" algn="l"/>
                <a:tab pos="2686050" algn="l"/>
                <a:tab pos="2984500" algn="l"/>
                <a:tab pos="3282950" algn="l"/>
                <a:tab pos="3581400" algn="l"/>
              </a:tabLst>
            </a:pPr>
            <a:r>
              <a:rPr lang="en-US" sz="1600" b="1">
                <a:solidFill>
                  <a:srgbClr val="000000"/>
                </a:solidFill>
                <a:latin typeface="Courier New Bold" charset="0"/>
                <a:cs typeface="Courier New Bold" charset="0"/>
                <a:sym typeface="Courier New Bold" charset="0"/>
              </a:rPr>
              <a:t>     </a:t>
            </a:r>
            <a:r>
              <a:rPr lang="en-US" sz="1600" b="1">
                <a:solidFill>
                  <a:srgbClr val="0000FF"/>
                </a:solidFill>
                <a:latin typeface="Courier New Bold" charset="0"/>
                <a:cs typeface="Courier New Bold" charset="0"/>
                <a:sym typeface="Courier New Bold" charset="0"/>
              </a:rPr>
              <a:t>default </a:t>
            </a:r>
            <a:r>
              <a:rPr lang="en-US" sz="1600" b="1">
                <a:solidFill>
                  <a:srgbClr val="000000"/>
                </a:solidFill>
                <a:latin typeface="Courier New Bold" charset="0"/>
                <a:cs typeface="Courier New Bold" charset="0"/>
                <a:sym typeface="Courier New Bold" charset="0"/>
              </a:rPr>
              <a:t>Collections.&lt;T&gt;setReducer;</a:t>
            </a:r>
          </a:p>
          <a:p>
            <a:pPr>
              <a:spcBef>
                <a:spcPct val="0"/>
              </a:spcBef>
              <a:tabLst>
                <a:tab pos="298450" algn="l"/>
                <a:tab pos="596900" algn="l"/>
                <a:tab pos="895350" algn="l"/>
                <a:tab pos="1193800" algn="l"/>
                <a:tab pos="1492250" algn="l"/>
                <a:tab pos="1790700" algn="l"/>
                <a:tab pos="2089150" algn="l"/>
                <a:tab pos="2387600" algn="l"/>
                <a:tab pos="2686050" algn="l"/>
                <a:tab pos="2984500" algn="l"/>
                <a:tab pos="3282950" algn="l"/>
                <a:tab pos="3581400" algn="l"/>
              </a:tabLst>
            </a:pPr>
            <a:r>
              <a:rPr lang="en-US" sz="1600" b="1">
                <a:solidFill>
                  <a:srgbClr val="000000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17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.Java.2013.16x9-SHORT">
  <a:themeElements>
    <a:clrScheme name="Custom 19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Template.Java.2013.16x9-SHORT.potx</Template>
  <TotalTime>11893</TotalTime>
  <Words>2612</Words>
  <Application>Microsoft Macintosh PowerPoint</Application>
  <PresentationFormat>On-screen Show (16:9)</PresentationFormat>
  <Paragraphs>449</Paragraphs>
  <Slides>49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Template.Java.2013.16x9-SHORT</vt:lpstr>
      <vt:lpstr>PowerPoint Presentation</vt:lpstr>
      <vt:lpstr>55 New Features in  Java SE 8 (Part 2 of Plan B)</vt:lpstr>
      <vt:lpstr>PowerPoint Presentation</vt:lpstr>
      <vt:lpstr>PowerPoint Presentation</vt:lpstr>
      <vt:lpstr>Java SE 8 (JSR 337)</vt:lpstr>
      <vt:lpstr>JDK Enhancement Proposals (JEPs)</vt:lpstr>
      <vt:lpstr>PowerPoint Presentation</vt:lpstr>
      <vt:lpstr>Lambda Expressions</vt:lpstr>
      <vt:lpstr>Extension Methods</vt:lpstr>
      <vt:lpstr>Annotations On Java Types</vt:lpstr>
      <vt:lpstr>Generalised Target-Type Inference</vt:lpstr>
      <vt:lpstr>Access To Parameter Names At Runtime</vt:lpstr>
      <vt:lpstr>Small Things</vt:lpstr>
      <vt:lpstr>PowerPoint Presentation</vt:lpstr>
      <vt:lpstr>Enhance Core Libraries With Lambdas</vt:lpstr>
      <vt:lpstr>Concurrency Updates</vt:lpstr>
      <vt:lpstr>Bulk Data Operations For Collections</vt:lpstr>
      <vt:lpstr>Parallel Array Sorting</vt:lpstr>
      <vt:lpstr>Date And Time APIs</vt:lpstr>
      <vt:lpstr>JDBC 4.2</vt:lpstr>
      <vt:lpstr>Base64 Encoding and Decoding</vt:lpstr>
      <vt:lpstr>Small Things</vt:lpstr>
      <vt:lpstr>Small Things</vt:lpstr>
      <vt:lpstr>PowerPoint Presentation</vt:lpstr>
      <vt:lpstr>Locale Data Packing</vt:lpstr>
      <vt:lpstr>BCP 47 Locale Mapping</vt:lpstr>
      <vt:lpstr>Unicode 6.2</vt:lpstr>
      <vt:lpstr>PowerPoint Presentation</vt:lpstr>
      <vt:lpstr>Configurable Secure Random Number Generator</vt:lpstr>
      <vt:lpstr>Enhanced Certificate Revocation-Checking API</vt:lpstr>
      <vt:lpstr>HTTP URL Permissions</vt:lpstr>
      <vt:lpstr>Small Items</vt:lpstr>
      <vt:lpstr>Small Changes</vt:lpstr>
      <vt:lpstr>PowerPoint Presentation</vt:lpstr>
      <vt:lpstr>Launch JavaFX Applications</vt:lpstr>
      <vt:lpstr>Compact Profiles</vt:lpstr>
      <vt:lpstr>Modularisation Preparation</vt:lpstr>
      <vt:lpstr>Stripped Implementations</vt:lpstr>
      <vt:lpstr>PowerPoint Presentation</vt:lpstr>
      <vt:lpstr>Lambda-Form Representation For Method Handles</vt:lpstr>
      <vt:lpstr>Nashorn JavaScript Engine</vt:lpstr>
      <vt:lpstr>Retire Rarely-Used GC Combinations</vt:lpstr>
      <vt:lpstr>Remove The Permanent Generation</vt:lpstr>
      <vt:lpstr>Fence Intrinsics</vt:lpstr>
      <vt:lpstr>Mechanical Checking of Caller-Sensitive Methods</vt:lpstr>
      <vt:lpstr>Small Things</vt:lpstr>
      <vt:lpstr>The JDK</vt:lpstr>
      <vt:lpstr>Conclusions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Simon Ritter</cp:lastModifiedBy>
  <cp:revision>880</cp:revision>
  <cp:lastPrinted>2012-06-18T19:05:44Z</cp:lastPrinted>
  <dcterms:created xsi:type="dcterms:W3CDTF">2012-05-31T20:53:14Z</dcterms:created>
  <dcterms:modified xsi:type="dcterms:W3CDTF">2013-06-17T13:21:09Z</dcterms:modified>
</cp:coreProperties>
</file>