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3" r:id="rId1"/>
  </p:sldMasterIdLst>
  <p:notesMasterIdLst>
    <p:notesMasterId r:id="rId40"/>
  </p:notesMasterIdLst>
  <p:handoutMasterIdLst>
    <p:handoutMasterId r:id="rId41"/>
  </p:handoutMasterIdLst>
  <p:sldIdLst>
    <p:sldId id="267" r:id="rId2"/>
    <p:sldId id="507" r:id="rId3"/>
    <p:sldId id="513" r:id="rId4"/>
    <p:sldId id="505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531" r:id="rId23"/>
    <p:sldId id="532" r:id="rId24"/>
    <p:sldId id="533" r:id="rId25"/>
    <p:sldId id="534" r:id="rId26"/>
    <p:sldId id="535" r:id="rId27"/>
    <p:sldId id="536" r:id="rId28"/>
    <p:sldId id="537" r:id="rId29"/>
    <p:sldId id="538" r:id="rId30"/>
    <p:sldId id="539" r:id="rId31"/>
    <p:sldId id="540" r:id="rId32"/>
    <p:sldId id="541" r:id="rId33"/>
    <p:sldId id="542" r:id="rId34"/>
    <p:sldId id="543" r:id="rId35"/>
    <p:sldId id="544" r:id="rId36"/>
    <p:sldId id="545" r:id="rId37"/>
    <p:sldId id="546" r:id="rId38"/>
    <p:sldId id="343" r:id="rId39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B6B6B6"/>
    <a:srgbClr val="355469"/>
    <a:srgbClr val="FF1414"/>
    <a:srgbClr val="8BAAC3"/>
    <a:srgbClr val="FF0000"/>
    <a:srgbClr val="DC0000"/>
    <a:srgbClr val="820000"/>
    <a:srgbClr val="C90000"/>
    <a:srgbClr val="DC1414"/>
    <a:srgbClr val="BF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011" autoAdjust="0"/>
    <p:restoredTop sz="71505" autoAdjust="0"/>
  </p:normalViewPr>
  <p:slideViewPr>
    <p:cSldViewPr snapToGrid="0">
      <p:cViewPr>
        <p:scale>
          <a:sx n="150" d="100"/>
          <a:sy n="150" d="100"/>
        </p:scale>
        <p:origin x="-704" y="-88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7/5/13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7/5/13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Note that a </a:t>
            </a:r>
            <a:r>
              <a:rPr lang="en-GB" dirty="0" err="1" smtClean="0"/>
              <a:t>StreamMessage</a:t>
            </a:r>
            <a:r>
              <a:rPr lang="en-GB" dirty="0" smtClean="0"/>
              <a:t> cannot be created this way.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Here's an example of how you would use a </a:t>
            </a:r>
            <a:r>
              <a:rPr lang="en-GB" dirty="0" err="1" smtClean="0"/>
              <a:t>JMSConsumer</a:t>
            </a:r>
            <a:r>
              <a:rPr lang="en-GB" dirty="0" smtClean="0"/>
              <a:t> to receive a </a:t>
            </a:r>
            <a:r>
              <a:rPr lang="en-GB" dirty="0" err="1" smtClean="0"/>
              <a:t>TextMessage</a:t>
            </a:r>
            <a:r>
              <a:rPr lang="en-GB" dirty="0" smtClean="0"/>
              <a:t> and extract its payload in a single method call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Just to show that the simplified API is available in Java SE as well as Java EE applications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This example is for Java SE not Java EE, so we include the code to lookup the connection factory and destination.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788" eaLnBrk="1" hangingPunct="1">
              <a:spcBef>
                <a:spcPct val="0"/>
              </a:spcBef>
            </a:pPr>
            <a:r>
              <a:rPr lang="en-GB" dirty="0" smtClean="0"/>
              <a:t> </a:t>
            </a:r>
          </a:p>
          <a:p>
            <a:pPr defTabSz="966788" eaLnBrk="1" hangingPunct="1">
              <a:spcBef>
                <a:spcPct val="0"/>
              </a:spcBef>
            </a:pPr>
            <a:endParaRPr lang="en-GB" dirty="0" smtClean="0"/>
          </a:p>
          <a:p>
            <a:pPr defTabSz="966788" eaLnBrk="1" hangingPunct="1">
              <a:spcBef>
                <a:spcPct val="0"/>
              </a:spcBef>
            </a:pPr>
            <a:r>
              <a:rPr lang="en-GB" dirty="0" smtClean="0"/>
              <a:t> </a:t>
            </a:r>
            <a:r>
              <a:rPr lang="en-GB" sz="1200" dirty="0" smtClean="0">
                <a:latin typeface="Courier New" charset="0"/>
                <a:ea typeface="ヒラギノ角ゴ ProN W3" charset="-128"/>
                <a:sym typeface="Gill Sans" charset="0"/>
              </a:rPr>
              <a:t>@</a:t>
            </a:r>
            <a:r>
              <a:rPr lang="en-GB" sz="1200" dirty="0" err="1" smtClean="0">
                <a:latin typeface="Courier New" charset="0"/>
                <a:ea typeface="ヒラギノ角ゴ ProN W3" charset="-128"/>
                <a:sym typeface="Gill Sans" charset="0"/>
              </a:rPr>
              <a:t>JMSConnectionFactory</a:t>
            </a:r>
            <a:r>
              <a:rPr lang="en-GB" sz="1200" dirty="0" smtClean="0">
                <a:latin typeface="Courier New" charset="0"/>
                <a:ea typeface="ヒラギノ角ゴ ProN W3" charset="-128"/>
                <a:sym typeface="Gill Sans" charset="0"/>
              </a:rPr>
              <a:t> annotation used to specify connection factory used when the </a:t>
            </a:r>
            <a:r>
              <a:rPr lang="en-GB" sz="1200" dirty="0" err="1" smtClean="0">
                <a:latin typeface="Courier New" charset="0"/>
                <a:ea typeface="ヒラギノ角ゴ ProN W3" charset="-128"/>
                <a:sym typeface="Gill Sans" charset="0"/>
              </a:rPr>
              <a:t>JMSContext</a:t>
            </a:r>
            <a:r>
              <a:rPr lang="en-GB" sz="1200" dirty="0" smtClean="0">
                <a:latin typeface="Courier New" charset="0"/>
                <a:ea typeface="ヒラギノ角ゴ ProN W3" charset="-128"/>
                <a:sym typeface="Gill Sans" charset="0"/>
              </a:rPr>
              <a:t> is created</a:t>
            </a:r>
            <a:endParaRPr lang="en-GB" dirty="0" smtClean="0"/>
          </a:p>
          <a:p>
            <a:pPr defTabSz="966788" eaLnBrk="1" hangingPunct="1">
              <a:spcBef>
                <a:spcPct val="0"/>
              </a:spcBef>
            </a:pPr>
            <a:endParaRPr lang="en-GB" dirty="0" smtClean="0"/>
          </a:p>
          <a:p>
            <a:pPr defTabSz="966788" eaLnBrk="1" hangingPunct="1">
              <a:spcBef>
                <a:spcPct val="0"/>
              </a:spcBef>
            </a:pPr>
            <a:r>
              <a:rPr lang="en-GB" dirty="0" smtClean="0"/>
              <a:t>...</a:t>
            </a:r>
          </a:p>
          <a:p>
            <a:pPr defTabSz="966788" eaLnBrk="1" hangingPunct="1">
              <a:spcBef>
                <a:spcPct val="0"/>
              </a:spcBef>
            </a:pPr>
            <a:r>
              <a:rPr lang="en-GB" dirty="0" smtClean="0"/>
              <a:t>There are some other annotations...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300" indent="-241300" eaLnBrk="1" hangingPunct="1">
              <a:spcBef>
                <a:spcPct val="0"/>
              </a:spcBef>
              <a:buFontTx/>
              <a:buAutoNum type="arabicPeriod"/>
            </a:pPr>
            <a:r>
              <a:rPr lang="en-GB" dirty="0" smtClean="0"/>
              <a:t>default connection factory</a:t>
            </a:r>
          </a:p>
          <a:p>
            <a:pPr marL="241300" indent="-241300" eaLnBrk="1" hangingPunct="1">
              <a:spcBef>
                <a:spcPct val="0"/>
              </a:spcBef>
              <a:buFontTx/>
              <a:buAutoNum type="arabicPeriod"/>
            </a:pPr>
            <a:r>
              <a:rPr lang="en-GB" dirty="0" smtClean="0"/>
              <a:t>Session mode</a:t>
            </a:r>
          </a:p>
          <a:p>
            <a:pPr marL="241300" indent="-241300" eaLnBrk="1" hangingPunct="1">
              <a:spcBef>
                <a:spcPct val="0"/>
              </a:spcBef>
              <a:buFontTx/>
              <a:buAutoNum type="arabicPeriod"/>
            </a:pPr>
            <a:r>
              <a:rPr lang="en-GB" dirty="0" smtClean="0"/>
              <a:t>User/password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Explain the problem with poison messages - messages which cannot be consumed for some reason and need to be redelivered. 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JMS currently define how these should be handled, though individual vendors do offer dead-message features.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Not currently looking at standardising dead message features, but making it easier for applications or app servers to do this themselves: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Each time a message was redelivered. this value would be incremented. So application could decide a message has been redelivered </a:t>
            </a:r>
            <a:r>
              <a:rPr lang="en-GB" dirty="0" err="1" smtClean="0"/>
              <a:t>n</a:t>
            </a:r>
            <a:r>
              <a:rPr lang="en-GB" dirty="0" smtClean="0"/>
              <a:t> times and forwards it somewhere else.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This property wouldn't need to be perfectly accurate every time. For example, it wouldn't be necessary to persist this value in the server. A "best efforts" implementation would probably be adequately.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To create two consumers on the same durable subscription, need to use the same connection or leave </a:t>
            </a:r>
            <a:r>
              <a:rPr lang="en-GB" dirty="0" err="1" smtClean="0"/>
              <a:t>clientId</a:t>
            </a:r>
            <a:r>
              <a:rPr lang="en-GB" smtClean="0"/>
              <a:t> unset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So, what's going to be in JMS 2.0?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Here's an example of how you would use the JMS 1.1 API to send a single message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This is a Java EE application so I can use @Resource annotations to look up my connection factory and queue objects,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but apart from that exactly the same applies to Java SE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The main thing to observe is that this is quite a lot of code just to send 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Let's start with a simple example of how JMS 2.0 is simplifying the *existing* API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788" eaLnBrk="1" hangingPunct="1">
              <a:spcBef>
                <a:spcPct val="0"/>
              </a:spcBef>
            </a:pPr>
            <a:r>
              <a:rPr lang="en-GB" dirty="0" smtClean="0"/>
              <a:t>Another example of simplifying the *existing* API  </a:t>
            </a:r>
          </a:p>
          <a:p>
            <a:pPr defTabSz="966788" eaLnBrk="1" hangingPunct="1">
              <a:spcBef>
                <a:spcPct val="0"/>
              </a:spcBef>
            </a:pPr>
            <a:endParaRPr lang="en-GB" dirty="0" smtClean="0"/>
          </a:p>
          <a:p>
            <a:pPr defTabSz="966788" eaLnBrk="1" hangingPunct="1">
              <a:spcBef>
                <a:spcPct val="0"/>
              </a:spcBef>
            </a:pPr>
            <a:endParaRPr lang="en-GB" dirty="0" smtClean="0"/>
          </a:p>
          <a:p>
            <a:pPr defTabSz="966788" eaLnBrk="1" hangingPunct="1">
              <a:spcBef>
                <a:spcPct val="0"/>
              </a:spcBef>
            </a:pPr>
            <a:r>
              <a:rPr lang="en-GB" dirty="0" smtClean="0"/>
              <a:t>This is a new feature of Java SE 7.</a:t>
            </a:r>
          </a:p>
          <a:p>
            <a:pPr defTabSz="966788" eaLnBrk="1" hangingPunct="1">
              <a:spcBef>
                <a:spcPct val="0"/>
              </a:spcBef>
            </a:pPr>
            <a:endParaRPr lang="en-GB" dirty="0" smtClean="0"/>
          </a:p>
          <a:p>
            <a:pPr defTabSz="966788" eaLnBrk="1" hangingPunct="1">
              <a:spcBef>
                <a:spcPct val="0"/>
              </a:spcBef>
            </a:pPr>
            <a:r>
              <a:rPr lang="en-GB" dirty="0" smtClean="0"/>
              <a:t>Example on 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Here's an example of the use of </a:t>
            </a:r>
            <a:r>
              <a:rPr lang="en-GB" dirty="0" err="1" smtClean="0"/>
              <a:t>AutoCloseable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This is now defined in JMS 2.0, but 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since GlassFish is still built using Java 6 we can't add this to GlassFish just yet.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(when you're ready to move on)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This is an example of simplifying the *existing* API . However the need for backwards compatibility limits the scope to change the existing API, so in addition JMS 2.0 is introducing a new "parallel" API: the simplified API (next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Here's an example of the use of the simplified API to send a message. 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Compare this with the example we saw earlier.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We'll examine this in detail in the 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You can use a </a:t>
            </a:r>
            <a:r>
              <a:rPr lang="en-GB" dirty="0" err="1" smtClean="0"/>
              <a:t>JMSProducer</a:t>
            </a:r>
            <a:r>
              <a:rPr lang="en-GB" dirty="0" smtClean="0"/>
              <a:t> in much the same way as a </a:t>
            </a:r>
            <a:r>
              <a:rPr lang="en-GB" dirty="0" err="1" smtClean="0"/>
              <a:t>MessageProducer</a:t>
            </a:r>
            <a:r>
              <a:rPr lang="en-GB" dirty="0" smtClean="0"/>
              <a:t> in the existing JMS 1.1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(when time to move on)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...or...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905994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95085" y="1159938"/>
            <a:ext cx="6148915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343593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4000500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39989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034367" y="1156648"/>
            <a:ext cx="5109632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06397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348134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271720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829432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455817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Orac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ava_clr.bm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39827" y="681179"/>
            <a:ext cx="5802373" cy="307802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21037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nstruction &amp; Guideline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1557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38521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065123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149749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11341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313870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113274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with logo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351422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558801" y="4887247"/>
            <a:ext cx="4868332" cy="25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361054" y="0"/>
            <a:ext cx="6782945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514561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</a:t>
              </a:r>
              <a:r>
                <a:rPr lang="en-US" sz="600" dirty="0" smtClean="0">
                  <a:solidFill>
                    <a:srgbClr val="424545"/>
                  </a:solidFill>
                </a:rPr>
                <a:t>©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rgbClr val="424545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2"/>
                  </a:solidFill>
                </a:rPr>
                <a:t>Insert Information Protection Policy Classification from Slide 16</a:t>
              </a:r>
              <a:endParaRPr lang="en-US" sz="8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22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Java_clr_hori.bmp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302105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43599" y="0"/>
            <a:ext cx="3200400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39" y="0"/>
            <a:ext cx="2880361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9" name="Picture 8" descr="O_signature_wht_rgb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4" name="Picture 13" descr="Java_clr_hori.bmp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455753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58138" y="0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47733" y="4631267"/>
            <a:ext cx="3996267" cy="512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18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Java_clr_hori.bmp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997719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6246"/>
            <a:ext cx="4822538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</p:txBody>
      </p:sp>
      <p:pic>
        <p:nvPicPr>
          <p:cNvPr id="14" name="Picture 13" descr="Java_blk_rgb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119745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</a:t>
              </a:r>
              <a:r>
                <a:rPr lang="en-US" sz="600" dirty="0" smtClean="0">
                  <a:solidFill>
                    <a:srgbClr val="424545"/>
                  </a:solidFill>
                </a:rPr>
                <a:t>©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rgbClr val="424545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2"/>
                  </a:solidFill>
                </a:rPr>
                <a:t>Insert Information Protection Policy Classification from Slide 13</a:t>
              </a:r>
              <a:endParaRPr lang="en-US" sz="8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21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Java_clr_hori.bmp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92" r:id="rId2"/>
    <p:sldLayoutId id="2147483691" r:id="rId3"/>
    <p:sldLayoutId id="2147483740" r:id="rId4"/>
    <p:sldLayoutId id="2147483747" r:id="rId5"/>
    <p:sldLayoutId id="2147483738" r:id="rId6"/>
    <p:sldLayoutId id="2147483733" r:id="rId7"/>
    <p:sldLayoutId id="2147483744" r:id="rId8"/>
    <p:sldLayoutId id="2147483694" r:id="rId9"/>
    <p:sldLayoutId id="2147483695" r:id="rId10"/>
    <p:sldLayoutId id="2147483701" r:id="rId11"/>
    <p:sldLayoutId id="2147483719" r:id="rId12"/>
    <p:sldLayoutId id="2147483700" r:id="rId13"/>
    <p:sldLayoutId id="2147483746" r:id="rId14"/>
    <p:sldLayoutId id="2147483745" r:id="rId15"/>
    <p:sldLayoutId id="2147483685" r:id="rId16"/>
    <p:sldLayoutId id="2147483686" r:id="rId17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jms-spec.java.net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lassfish.java.net/" TargetMode="External"/><Relationship Id="rId4" Type="http://schemas.openxmlformats.org/officeDocument/2006/relationships/hyperlink" Target="http://dlc.sun.com.edgesuite.net/glassfish/4.0/promoted/" TargetMode="External"/><Relationship Id="rId5" Type="http://schemas.openxmlformats.org/officeDocument/2006/relationships/hyperlink" Target="http://mq.java.net/" TargetMode="External"/><Relationship Id="rId6" Type="http://schemas.openxmlformats.org/officeDocument/2006/relationships/hyperlink" Target="http://mq.java.net/5.0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jcp.or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38432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the Existing JMS 1.1 API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Simpler API to close JMS objects</a:t>
            </a:r>
            <a:endParaRPr lang="en-US" dirty="0"/>
          </a:p>
        </p:txBody>
      </p:sp>
      <p:graphicFrame>
        <p:nvGraphicFramePr>
          <p:cNvPr id="4" name="Group 13"/>
          <p:cNvGraphicFramePr>
            <a:graphicFrameLocks noGrp="1"/>
          </p:cNvGraphicFramePr>
          <p:nvPr/>
        </p:nvGraphicFramePr>
        <p:xfrm>
          <a:off x="562496" y="1276883"/>
          <a:ext cx="8185150" cy="3611880"/>
        </p:xfrm>
        <a:graphic>
          <a:graphicData uri="http://schemas.openxmlformats.org/drawingml/2006/table">
            <a:tbl>
              <a:tblPr/>
              <a:tblGrid>
                <a:gridCol w="8185150"/>
              </a:tblGrid>
              <a:tr h="2743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Resource(lookup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= "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jms/connFactory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")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</a:b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ConnectionFactory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cf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;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Resource(lookup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="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jms/inboundQueue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Destination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dest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public void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sendMessage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(String payload) throws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JMSException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try ( Connection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conn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connectionFactory.createConnection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();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        Session session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conn.createSession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();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       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MessageProducer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producer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session.createProducer(dest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  )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{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     Message mess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sess.createTextMessage(payload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);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    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producer.send(mess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);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  }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catch(JMSException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){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     // exception handling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  }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/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}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Simplified API for JMS 2.0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JMSContext</a:t>
            </a:r>
            <a:r>
              <a:rPr lang="en-US" dirty="0" smtClean="0"/>
              <a:t> and </a:t>
            </a:r>
            <a:r>
              <a:rPr lang="en-US" dirty="0" err="1" smtClean="0"/>
              <a:t>JMSProducer</a:t>
            </a:r>
            <a:endParaRPr lang="en-US" dirty="0"/>
          </a:p>
        </p:txBody>
      </p:sp>
      <p:graphicFrame>
        <p:nvGraphicFramePr>
          <p:cNvPr id="4" name="Group 12"/>
          <p:cNvGraphicFramePr>
            <a:graphicFrameLocks noGrp="1"/>
          </p:cNvGraphicFramePr>
          <p:nvPr/>
        </p:nvGraphicFramePr>
        <p:xfrm>
          <a:off x="475192" y="1456271"/>
          <a:ext cx="8185150" cy="2876233"/>
        </p:xfrm>
        <a:graphic>
          <a:graphicData uri="http://schemas.openxmlformats.org/drawingml/2006/table">
            <a:tbl>
              <a:tblPr/>
              <a:tblGrid>
                <a:gridCol w="8185150"/>
              </a:tblGrid>
              <a:tr h="28762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Resource(lookup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= "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java:global/jms/demoConnectionFactory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ConnectionFactory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connectionFactory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;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Resource(lookup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= "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java:global/jms/demoQueue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Queue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demoQueue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public void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sendMessageNew(String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payload)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try 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JMSContext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context =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connectionFactory.createContext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();){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context.createProducer().send(demoQueue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, payload);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} catch 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JMSRuntimeException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ex)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Logger.getLogger(getClass().getName()).log(Level.SEVERE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, null, ex);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}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}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JMSContext</a:t>
            </a:r>
            <a:r>
              <a:rPr lang="en-US" dirty="0" smtClean="0"/>
              <a:t> (1/2)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A new object which encapsulates a Connection, a Session and an anonymous MessageProducer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Created from a ConnectionFactory 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Call close() after use, or create in a try-with-resources block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Can also be injected (into a Java EE web or EJB application)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91616" y="2486565"/>
          <a:ext cx="8221662" cy="344488"/>
        </p:xfrm>
        <a:graphic>
          <a:graphicData uri="http://schemas.openxmlformats.org/drawingml/2006/table">
            <a:tbl>
              <a:tblPr/>
              <a:tblGrid>
                <a:gridCol w="8221662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JMSContext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context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connectionFactory.createContext(sessionMode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);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JMSContext</a:t>
            </a:r>
            <a:r>
              <a:rPr lang="en-US" dirty="0" smtClean="0"/>
              <a:t> (2/2)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Can also create from an existing JMSContext 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(to reuse its connection – Java SE only)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Used to create JMSProducer objects for sending messages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Used to create JMSConsumer objects for receiving messages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Methods on JMSContext, JMSProducer and JMSConsumer throw only unchecked exceptions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57757" y="2202922"/>
          <a:ext cx="8221662" cy="415925"/>
        </p:xfrm>
        <a:graphic>
          <a:graphicData uri="http://schemas.openxmlformats.org/drawingml/2006/table">
            <a:tbl>
              <a:tblPr/>
              <a:tblGrid>
                <a:gridCol w="8221662"/>
              </a:tblGrid>
              <a:tr h="415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JMSContext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context2 = context1.createContext(sessionMode);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JMSProducer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Messages are sent by creating a </a:t>
            </a:r>
            <a:r>
              <a:rPr lang="en-GB" dirty="0" err="1" smtClean="0">
                <a:latin typeface="Arial" charset="0"/>
                <a:cs typeface="Arial" charset="0"/>
              </a:rPr>
              <a:t>JMSProducer</a:t>
            </a:r>
            <a:r>
              <a:rPr lang="en-GB" dirty="0" smtClean="0">
                <a:latin typeface="Arial" charset="0"/>
                <a:cs typeface="Arial" charset="0"/>
              </a:rPr>
              <a:t> object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does </a:t>
            </a:r>
            <a:r>
              <a:rPr lang="en-GB" i="1" dirty="0" smtClean="0">
                <a:latin typeface="Arial" charset="0"/>
                <a:cs typeface="Arial" charset="0"/>
              </a:rPr>
              <a:t>not</a:t>
            </a:r>
            <a:r>
              <a:rPr lang="en-GB" dirty="0" smtClean="0">
                <a:latin typeface="Arial" charset="0"/>
                <a:cs typeface="Arial" charset="0"/>
              </a:rPr>
              <a:t> encapsulate a </a:t>
            </a:r>
            <a:r>
              <a:rPr lang="en-GB" dirty="0" err="1" smtClean="0">
                <a:latin typeface="Arial" charset="0"/>
                <a:cs typeface="Arial" charset="0"/>
              </a:rPr>
              <a:t>MessageProducer</a:t>
            </a:r>
            <a:r>
              <a:rPr lang="en-GB" dirty="0" smtClean="0">
                <a:latin typeface="Arial" charset="0"/>
                <a:cs typeface="Arial" charset="0"/>
              </a:rPr>
              <a:t> so is lightweight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supports method chaining for a fluid style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JMS 1.1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JMS 2.0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Group 17"/>
          <p:cNvGraphicFramePr>
            <a:graphicFrameLocks noGrp="1"/>
          </p:cNvGraphicFramePr>
          <p:nvPr/>
        </p:nvGraphicFramePr>
        <p:xfrm>
          <a:off x="733951" y="2902490"/>
          <a:ext cx="8221662" cy="518159"/>
        </p:xfrm>
        <a:graphic>
          <a:graphicData uri="http://schemas.openxmlformats.org/drawingml/2006/table">
            <a:tbl>
              <a:tblPr/>
              <a:tblGrid>
                <a:gridCol w="8221662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MessageProducer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producer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session.createProducer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();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producer.send(destination,message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);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8"/>
          <p:cNvGraphicFramePr>
            <a:graphicFrameLocks noGrp="1"/>
          </p:cNvGraphicFramePr>
          <p:nvPr/>
        </p:nvGraphicFramePr>
        <p:xfrm>
          <a:off x="726013" y="4090467"/>
          <a:ext cx="8221663" cy="518159"/>
        </p:xfrm>
        <a:graphic>
          <a:graphicData uri="http://schemas.openxmlformats.org/drawingml/2006/table">
            <a:tbl>
              <a:tblPr/>
              <a:tblGrid>
                <a:gridCol w="8221663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JMSProducer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producer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context.createProducer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();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producer.send(destination,message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);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JMSProducer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JMS 1.1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JMS 2.0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Setting message delivery options using method chaining</a:t>
            </a:r>
            <a:endParaRPr lang="en-US" dirty="0"/>
          </a:p>
        </p:txBody>
      </p:sp>
      <p:graphicFrame>
        <p:nvGraphicFramePr>
          <p:cNvPr id="5" name="Group 17"/>
          <p:cNvGraphicFramePr>
            <a:graphicFrameLocks noGrp="1"/>
          </p:cNvGraphicFramePr>
          <p:nvPr/>
        </p:nvGraphicFramePr>
        <p:xfrm>
          <a:off x="647171" y="3902075"/>
          <a:ext cx="8221662" cy="518159"/>
        </p:xfrm>
        <a:graphic>
          <a:graphicData uri="http://schemas.openxmlformats.org/drawingml/2006/table">
            <a:tbl>
              <a:tblPr/>
              <a:tblGrid>
                <a:gridCol w="8221662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context.createProducer().setDeliveryMode(DeliveryMode.NON_PERSISTENT).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/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setPriority(1).setTimeToLive(1000).send(destination,message);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18"/>
          <p:cNvGraphicFramePr>
            <a:graphicFrameLocks noGrp="1"/>
          </p:cNvGraphicFramePr>
          <p:nvPr/>
        </p:nvGraphicFramePr>
        <p:xfrm>
          <a:off x="697971" y="2000250"/>
          <a:ext cx="8221662" cy="1158239"/>
        </p:xfrm>
        <a:graphic>
          <a:graphicData uri="http://schemas.openxmlformats.org/drawingml/2006/table">
            <a:tbl>
              <a:tblPr/>
              <a:tblGrid>
                <a:gridCol w="8221662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MessageProducer producer = session.createProducer();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producer.setDeliveryMode(DeliveryMode.NON_PERSISTENT);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producer.setPriority(1);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producer.setTimeToLive(1000);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producer.send(destination,message);</a:t>
                      </a: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JMSProducer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JMS 1.1 (need to set on the message)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JMS 2.0 (can also set on the </a:t>
            </a:r>
            <a:r>
              <a:rPr lang="en-GB" dirty="0" err="1" smtClean="0">
                <a:latin typeface="Arial" charset="0"/>
                <a:cs typeface="Arial" charset="0"/>
              </a:rPr>
              <a:t>JMSProducer</a:t>
            </a:r>
            <a:r>
              <a:rPr lang="en-GB" dirty="0" smtClean="0">
                <a:latin typeface="Arial" charset="0"/>
                <a:cs typeface="Arial" charset="0"/>
              </a:rPr>
              <a:t>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Setting message properties and headers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95325" y="3927475"/>
          <a:ext cx="8310563" cy="344488"/>
        </p:xfrm>
        <a:graphic>
          <a:graphicData uri="http://schemas.openxmlformats.org/drawingml/2006/table">
            <a:tbl>
              <a:tblPr/>
              <a:tblGrid>
                <a:gridCol w="8310563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context.createProducer().setProperty("foo","bar").send(destination,"Hello");</a:t>
                      </a: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17"/>
          <p:cNvGraphicFramePr>
            <a:graphicFrameLocks noGrp="1"/>
          </p:cNvGraphicFramePr>
          <p:nvPr/>
        </p:nvGraphicFramePr>
        <p:xfrm>
          <a:off x="681038" y="2025650"/>
          <a:ext cx="8374062" cy="944879"/>
        </p:xfrm>
        <a:graphic>
          <a:graphicData uri="http://schemas.openxmlformats.org/drawingml/2006/table">
            <a:tbl>
              <a:tblPr/>
              <a:tblGrid>
                <a:gridCol w="8374062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MessageProducer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producer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session.createProducer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();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TextMessage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textMessage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session.createTextMessage("Hello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textMessage.setStringProperty("foo","bar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");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producer.send(destination,message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);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JMSProducer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Methods on </a:t>
            </a:r>
            <a:r>
              <a:rPr lang="en-GB" dirty="0" err="1" smtClean="0">
                <a:latin typeface="Arial" charset="0"/>
                <a:cs typeface="Arial" charset="0"/>
              </a:rPr>
              <a:t>JMSProducer</a:t>
            </a:r>
            <a:r>
              <a:rPr lang="en-GB" dirty="0" smtClean="0">
                <a:latin typeface="Arial" charset="0"/>
                <a:cs typeface="Arial" charset="0"/>
              </a:rPr>
              <a:t> to send a Message</a:t>
            </a:r>
          </a:p>
          <a:p>
            <a:pPr lvl="1"/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send(Destination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dest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, Message message)</a:t>
            </a:r>
            <a:r>
              <a:rPr lang="en-GB" dirty="0" smtClean="0">
                <a:latin typeface="Arial" charset="0"/>
                <a:cs typeface="Arial" charset="0"/>
              </a:rPr>
              <a:t>	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No need to create a Message</a:t>
            </a:r>
          </a:p>
          <a:p>
            <a:pPr lvl="1"/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send(Destination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dest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, Map&lt;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String,Object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&gt; payload)</a:t>
            </a:r>
          </a:p>
          <a:p>
            <a:pPr lvl="1"/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send(Destination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dest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, Serializable payload)</a:t>
            </a:r>
          </a:p>
          <a:p>
            <a:pPr lvl="1"/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send(Destination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dest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, String payload)</a:t>
            </a:r>
          </a:p>
          <a:p>
            <a:pPr lvl="1"/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send(Destination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dest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, byte[] payload)</a:t>
            </a: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Use methods on </a:t>
            </a:r>
            <a:r>
              <a:rPr lang="en-GB" dirty="0" err="1" smtClean="0">
                <a:latin typeface="Arial" charset="0"/>
                <a:ea typeface="Courier New" charset="0"/>
                <a:cs typeface="Courier New" charset="0"/>
              </a:rPr>
              <a:t>JMSProducer</a:t>
            </a:r>
            <a:r>
              <a:rPr lang="en-GB" dirty="0" smtClean="0">
                <a:latin typeface="Arial" charset="0"/>
                <a:cs typeface="Arial" charset="0"/>
              </a:rPr>
              <a:t> to set delivery options, message headers and message properties</a:t>
            </a:r>
            <a:endParaRPr lang="en-GB" b="1" dirty="0" smtClean="0">
              <a:latin typeface="Arial" charset="0"/>
              <a:ea typeface="Courier New" charset="0"/>
              <a:cs typeface="Courier New" charset="0"/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Sending message payload directly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JMSConsumer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Messages are consumed by creating a </a:t>
            </a:r>
            <a:r>
              <a:rPr lang="en-GB" dirty="0" err="1" smtClean="0">
                <a:latin typeface="Arial" charset="0"/>
                <a:cs typeface="Arial" charset="0"/>
              </a:rPr>
              <a:t>JMSConsumer</a:t>
            </a:r>
            <a:r>
              <a:rPr lang="en-GB" dirty="0" smtClean="0">
                <a:latin typeface="Arial" charset="0"/>
                <a:cs typeface="Arial" charset="0"/>
              </a:rPr>
              <a:t> object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encapsulates a </a:t>
            </a:r>
            <a:r>
              <a:rPr lang="en-GB" dirty="0" err="1" smtClean="0">
                <a:latin typeface="Arial" charset="0"/>
                <a:cs typeface="Arial" charset="0"/>
              </a:rPr>
              <a:t>MessageConsumer</a:t>
            </a:r>
            <a:endParaRPr lang="en-GB" dirty="0" smtClean="0">
              <a:latin typeface="Arial" charset="0"/>
              <a:cs typeface="Arial" charset="0"/>
            </a:endParaRP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similar functionality and API to </a:t>
            </a:r>
            <a:r>
              <a:rPr lang="en-GB" dirty="0" err="1" smtClean="0">
                <a:latin typeface="Arial" charset="0"/>
                <a:cs typeface="Arial" charset="0"/>
              </a:rPr>
              <a:t>MessageConsumer</a:t>
            </a: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Synchronous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Asynchronous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45594" y="2942180"/>
          <a:ext cx="8222283" cy="5193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2283"/>
              </a:tblGrid>
              <a:tr h="519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b="1" dirty="0" err="1" smtClean="0">
                          <a:latin typeface="Courier New" pitchFamily="49" charset="0"/>
                          <a:cs typeface="Courier New" pitchFamily="49" charset="0"/>
                        </a:rPr>
                        <a:t>JMSConsumer</a:t>
                      </a:r>
                      <a:r>
                        <a:rPr lang="en-GB" sz="1400" b="1" dirty="0" smtClean="0">
                          <a:latin typeface="Courier New" pitchFamily="49" charset="0"/>
                          <a:cs typeface="Courier New" pitchFamily="49" charset="0"/>
                        </a:rPr>
                        <a:t> consumer = </a:t>
                      </a:r>
                      <a:r>
                        <a:rPr lang="en-GB" sz="1400" b="1" dirty="0" err="1" smtClean="0">
                          <a:latin typeface="Courier New" pitchFamily="49" charset="0"/>
                          <a:cs typeface="Courier New" pitchFamily="49" charset="0"/>
                        </a:rPr>
                        <a:t>context.createConsumer</a:t>
                      </a:r>
                      <a:r>
                        <a:rPr lang="en-GB" sz="1400" b="1" dirty="0" smtClean="0">
                          <a:latin typeface="Courier New" pitchFamily="49" charset="0"/>
                          <a:cs typeface="Courier New" pitchFamily="49" charset="0"/>
                        </a:rPr>
                        <a:t>(destination);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Message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message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=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consumer.receive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(1000);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7656" y="4097349"/>
          <a:ext cx="8222283" cy="5193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2283"/>
              </a:tblGrid>
              <a:tr h="519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b="1" dirty="0" err="1" smtClean="0">
                          <a:latin typeface="Courier New" pitchFamily="49" charset="0"/>
                          <a:cs typeface="Courier New" pitchFamily="49" charset="0"/>
                        </a:rPr>
                        <a:t>JMSConsumer</a:t>
                      </a:r>
                      <a:r>
                        <a:rPr lang="en-GB" sz="1400" b="1" dirty="0" smtClean="0">
                          <a:latin typeface="Courier New" pitchFamily="49" charset="0"/>
                          <a:cs typeface="Courier New" pitchFamily="49" charset="0"/>
                        </a:rPr>
                        <a:t> consumer = </a:t>
                      </a:r>
                      <a:r>
                        <a:rPr lang="en-GB" sz="1400" b="1" dirty="0" err="1" smtClean="0">
                          <a:latin typeface="Courier New" pitchFamily="49" charset="0"/>
                          <a:cs typeface="Courier New" pitchFamily="49" charset="0"/>
                        </a:rPr>
                        <a:t>context.createConsumer</a:t>
                      </a:r>
                      <a:r>
                        <a:rPr lang="en-GB" sz="1400" b="1" dirty="0" smtClean="0">
                          <a:latin typeface="Courier New" pitchFamily="49" charset="0"/>
                          <a:cs typeface="Courier New" pitchFamily="49" charset="0"/>
                        </a:rPr>
                        <a:t>(destination);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consumer.setMessageListener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messageListener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JMSConsumer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Methods on </a:t>
            </a:r>
            <a:r>
              <a:rPr lang="en-GB" dirty="0" err="1" smtClean="0">
                <a:latin typeface="Arial" charset="0"/>
                <a:cs typeface="Arial" charset="0"/>
              </a:rPr>
              <a:t>JMSConsumer</a:t>
            </a:r>
            <a:r>
              <a:rPr lang="en-GB" dirty="0" smtClean="0">
                <a:latin typeface="Arial" charset="0"/>
                <a:cs typeface="Arial" charset="0"/>
              </a:rPr>
              <a:t> that return a Message</a:t>
            </a:r>
          </a:p>
          <a:p>
            <a:pPr lvl="1"/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Message receive();</a:t>
            </a:r>
          </a:p>
          <a:p>
            <a:pPr lvl="1"/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Message 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receive(long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 timeout);</a:t>
            </a:r>
          </a:p>
          <a:p>
            <a:pPr lvl="1"/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Message 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receiveNoWait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Methods on </a:t>
            </a:r>
            <a:r>
              <a:rPr lang="en-GB" dirty="0" err="1" smtClean="0">
                <a:latin typeface="Arial" charset="0"/>
                <a:cs typeface="Arial" charset="0"/>
              </a:rPr>
              <a:t>JMSConsumer</a:t>
            </a:r>
            <a:r>
              <a:rPr lang="en-GB" dirty="0" smtClean="0">
                <a:latin typeface="Arial" charset="0"/>
                <a:cs typeface="Arial" charset="0"/>
              </a:rPr>
              <a:t> that return message payload directly</a:t>
            </a:r>
          </a:p>
          <a:p>
            <a:pPr lvl="1"/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&lt;T&gt; T 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receivePayload(Class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&lt;T&gt;  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c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lvl="1"/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&lt;T&gt; T 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receivePayload(Class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&lt;T&gt; 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c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, long timeout);</a:t>
            </a:r>
          </a:p>
          <a:p>
            <a:pPr lvl="1"/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&lt;T&gt; T 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receivePayloadNoWait(Class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&lt;T&gt; 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c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Receiving message payloads directly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Java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74" b="74"/>
          <a:stretch>
            <a:fillRect/>
          </a:stretch>
        </p:blipFill>
        <p:spPr/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What’s New in 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Java Message Service 2.0?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4900083" cy="1048124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dirty="0" smtClean="0">
                <a:latin typeface="Arial" charset="0"/>
                <a:cs typeface="Arial" charset="0"/>
              </a:rPr>
              <a:t>John Clingan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Java EE and GlassFish Product Manager</a:t>
            </a:r>
          </a:p>
          <a:p>
            <a:pPr>
              <a:spcAft>
                <a:spcPct val="0"/>
              </a:spcAft>
            </a:pPr>
            <a:r>
              <a:rPr lang="en-US" dirty="0" err="1" smtClean="0">
                <a:latin typeface="Arial" charset="0"/>
                <a:cs typeface="Arial" charset="0"/>
              </a:rPr>
              <a:t>john.clingan@oracle.com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648999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JMSConsumer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Receiving message payloads directly</a:t>
            </a:r>
          </a:p>
          <a:p>
            <a:endParaRPr lang="en-US" dirty="0"/>
          </a:p>
        </p:txBody>
      </p:sp>
      <p:graphicFrame>
        <p:nvGraphicFramePr>
          <p:cNvPr id="4" name="Group 11"/>
          <p:cNvGraphicFramePr>
            <a:graphicFrameLocks noGrp="1"/>
          </p:cNvGraphicFramePr>
          <p:nvPr/>
        </p:nvGraphicFramePr>
        <p:xfrm>
          <a:off x="472533" y="1528763"/>
          <a:ext cx="8223250" cy="2438400"/>
        </p:xfrm>
        <a:graphic>
          <a:graphicData uri="http://schemas.openxmlformats.org/drawingml/2006/table">
            <a:tbl>
              <a:tblPr/>
              <a:tblGrid>
                <a:gridCol w="8223250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public String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receiveMessage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() throws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NamingException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{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InitialContext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initialContext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getInitialContext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();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ConnectionFactory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connectionFactory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=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   (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ConnectionFactory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)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initialContext.lookup("jms/connectionFactory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");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Queue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inboundQueue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= (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Queue)initialContext.lookup("jms/inboundQueue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");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try (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JMSContext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context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connectionFactory.createContext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();) {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  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JMSConsumer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consumer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context.createConsumer(inboundQueue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);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   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return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consumer.receivePayload(String.class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);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}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} 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of </a:t>
            </a:r>
            <a:r>
              <a:rPr lang="en-US" dirty="0" err="1" smtClean="0"/>
              <a:t>JMSContext</a:t>
            </a:r>
            <a:r>
              <a:rPr lang="en-US" dirty="0" smtClean="0"/>
              <a:t> Objects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Java EE Web or EJB container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6725" y="1528233"/>
          <a:ext cx="8185150" cy="2274888"/>
        </p:xfrm>
        <a:graphic>
          <a:graphicData uri="http://schemas.openxmlformats.org/drawingml/2006/table">
            <a:tbl>
              <a:tblPr/>
              <a:tblGrid>
                <a:gridCol w="8185150"/>
              </a:tblGrid>
              <a:tr h="22748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@Inject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JMSConnectionFactory("jms/connectionFactory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")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private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JMSContext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context;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Resource(mappedName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= "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jms/inboundQueue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")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private Queue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inboundQueue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;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public void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sendMessage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(String payload) {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context.createProducer().send(inboundQueue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, payload);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} 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of </a:t>
            </a:r>
            <a:r>
              <a:rPr lang="en-US" dirty="0" err="1" smtClean="0"/>
              <a:t>JMSContext</a:t>
            </a:r>
            <a:r>
              <a:rPr lang="en-US" dirty="0" smtClean="0"/>
              <a:t> Objects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344294"/>
            <a:ext cx="8229600" cy="3062606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Connection factory will default to platform default JMS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Specifying session mode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Specifying user and password (may be aliased)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Java EE Web or EJB container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6013" y="1671647"/>
          <a:ext cx="8120063" cy="373063"/>
        </p:xfrm>
        <a:graphic>
          <a:graphicData uri="http://schemas.openxmlformats.org/drawingml/2006/table">
            <a:tbl>
              <a:tblPr/>
              <a:tblGrid>
                <a:gridCol w="8120063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@Inject private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JMSContext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context;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8076" y="2497147"/>
          <a:ext cx="8120062" cy="1090613"/>
        </p:xfrm>
        <a:graphic>
          <a:graphicData uri="http://schemas.openxmlformats.org/drawingml/2006/table">
            <a:tbl>
              <a:tblPr/>
              <a:tblGrid>
                <a:gridCol w="8120062"/>
              </a:tblGrid>
              <a:tr h="1090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@Inject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JMSConnectionFactory("jms/connectionFactory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JMSSessionMode(JMSContext.AUTO_ACKNOWLEDGE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private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JMSContext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context;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23"/>
          <p:cNvGraphicFramePr>
            <a:graphicFrameLocks noGrp="1"/>
          </p:cNvGraphicFramePr>
          <p:nvPr/>
        </p:nvGraphicFramePr>
        <p:xfrm>
          <a:off x="687913" y="4027497"/>
          <a:ext cx="8120063" cy="944879"/>
        </p:xfrm>
        <a:graphic>
          <a:graphicData uri="http://schemas.openxmlformats.org/drawingml/2006/table">
            <a:tbl>
              <a:tblPr/>
              <a:tblGrid>
                <a:gridCol w="8120063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@Inject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@JMSConnectionFactory("jms/connectionFactory")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@JMSPasswordCredential(userName="admin",password="mypassword")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private JMSContext context;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of </a:t>
            </a:r>
            <a:r>
              <a:rPr lang="en-US" dirty="0" err="1" smtClean="0"/>
              <a:t>JMSContext</a:t>
            </a:r>
            <a:r>
              <a:rPr lang="en-US" dirty="0" smtClean="0"/>
              <a:t> Objects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Injected </a:t>
            </a:r>
            <a:r>
              <a:rPr lang="en-GB" dirty="0" err="1" smtClean="0">
                <a:latin typeface="Arial" charset="0"/>
                <a:cs typeface="Arial" charset="0"/>
              </a:rPr>
              <a:t>JMSContext</a:t>
            </a:r>
            <a:r>
              <a:rPr lang="en-GB" dirty="0" smtClean="0">
                <a:latin typeface="Arial" charset="0"/>
                <a:cs typeface="Arial" charset="0"/>
              </a:rPr>
              <a:t> objects have a scope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In a JTA transaction, scope is the transaction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If no JTA transaction, scope is the request</a:t>
            </a:r>
          </a:p>
          <a:p>
            <a:r>
              <a:rPr lang="en-GB" dirty="0" err="1" smtClean="0">
                <a:latin typeface="Arial" charset="0"/>
                <a:cs typeface="Arial" charset="0"/>
              </a:rPr>
              <a:t>JMSContext</a:t>
            </a:r>
            <a:r>
              <a:rPr lang="en-GB" dirty="0" smtClean="0">
                <a:latin typeface="Arial" charset="0"/>
                <a:cs typeface="Arial" charset="0"/>
              </a:rPr>
              <a:t> is automatically closed when scope ends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Inject two </a:t>
            </a:r>
            <a:r>
              <a:rPr lang="en-GB" dirty="0" err="1" smtClean="0">
                <a:latin typeface="Arial" charset="0"/>
                <a:cs typeface="Arial" charset="0"/>
              </a:rPr>
              <a:t>JMSContext</a:t>
            </a:r>
            <a:r>
              <a:rPr lang="en-GB" dirty="0" smtClean="0">
                <a:latin typeface="Arial" charset="0"/>
                <a:cs typeface="Arial" charset="0"/>
              </a:rPr>
              <a:t> objects within the same scope and you get the same object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if @</a:t>
            </a:r>
            <a:r>
              <a:rPr lang="en-GB" dirty="0" err="1" smtClean="0">
                <a:latin typeface="Arial" charset="0"/>
                <a:cs typeface="Arial" charset="0"/>
              </a:rPr>
              <a:t>JMSConnectionFactory</a:t>
            </a:r>
            <a:r>
              <a:rPr lang="en-GB" dirty="0" smtClean="0">
                <a:latin typeface="Arial" charset="0"/>
                <a:cs typeface="Arial" charset="0"/>
              </a:rPr>
              <a:t>, @</a:t>
            </a:r>
            <a:r>
              <a:rPr lang="en-GB" dirty="0" err="1" smtClean="0">
                <a:latin typeface="Arial" charset="0"/>
                <a:cs typeface="Arial" charset="0"/>
              </a:rPr>
              <a:t>JMSPasswordCredential</a:t>
            </a:r>
            <a:r>
              <a:rPr lang="en-GB" dirty="0" smtClean="0">
                <a:latin typeface="Arial" charset="0"/>
                <a:cs typeface="Arial" charset="0"/>
              </a:rPr>
              <a:t> and @</a:t>
            </a:r>
            <a:r>
              <a:rPr lang="en-GB" dirty="0" err="1" smtClean="0">
                <a:latin typeface="Arial" charset="0"/>
                <a:cs typeface="Arial" charset="0"/>
              </a:rPr>
              <a:t>JMSSessionMode</a:t>
            </a:r>
            <a:r>
              <a:rPr lang="en-GB" dirty="0" smtClean="0">
                <a:latin typeface="Arial" charset="0"/>
                <a:cs typeface="Arial" charset="0"/>
              </a:rPr>
              <a:t> annotations match  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Makes it easier to use same session within a transaction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Java EE Web or EJB container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JMS 2.0:</a:t>
            </a:r>
            <a:br>
              <a:rPr lang="en-US" dirty="0" smtClean="0"/>
            </a:br>
            <a:r>
              <a:rPr lang="en-US" dirty="0" smtClean="0"/>
              <a:t>New Features</a:t>
            </a:r>
            <a:endParaRPr lang="en-US" dirty="0"/>
          </a:p>
        </p:txBody>
      </p:sp>
      <p:pic>
        <p:nvPicPr>
          <p:cNvPr id="8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251" r="41457"/>
          <a:stretch/>
        </p:blipFill>
        <p:spPr>
          <a:xfrm>
            <a:off x="6257925" y="0"/>
            <a:ext cx="2239963" cy="4629150"/>
          </a:xfrm>
        </p:spPr>
      </p:pic>
      <p:pic>
        <p:nvPicPr>
          <p:cNvPr id="7" name="Picture Placeholder 6" descr="ph-hitech-dev-72779945-20.jpg"/>
          <p:cNvPicPr>
            <a:picLocks noChangeAspect="1"/>
          </p:cNvPicPr>
          <p:nvPr/>
        </p:nvPicPr>
        <p:blipFill>
          <a:blip r:embed="rId4"/>
          <a:srcRect l="37393" r="10239"/>
          <a:stretch>
            <a:fillRect/>
          </a:stretch>
        </p:blipFill>
        <p:spPr bwMode="auto">
          <a:xfrm>
            <a:off x="5715000" y="-1588"/>
            <a:ext cx="3429000" cy="46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607036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Delay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Allows a JMS client to schedule the future delivery of a message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New method on </a:t>
            </a:r>
            <a:r>
              <a:rPr lang="en-GB" dirty="0" err="1" smtClean="0">
                <a:latin typeface="Arial" charset="0"/>
                <a:cs typeface="Arial" charset="0"/>
              </a:rPr>
              <a:t>MessageProducer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New method on </a:t>
            </a:r>
            <a:r>
              <a:rPr lang="en-GB" dirty="0" err="1" smtClean="0">
                <a:latin typeface="Arial" charset="0"/>
                <a:cs typeface="Arial" charset="0"/>
              </a:rPr>
              <a:t>JMSProducer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Sets minimum time in ms from that a message should be retained by the messaging system before delivery to a consumer</a:t>
            </a:r>
          </a:p>
          <a:p>
            <a:r>
              <a:rPr lang="en-GB" i="1" dirty="0" smtClean="0">
                <a:latin typeface="Arial" charset="0"/>
                <a:cs typeface="Arial" charset="0"/>
              </a:rPr>
              <a:t>Why? </a:t>
            </a:r>
            <a:r>
              <a:rPr lang="en-GB" dirty="0" smtClean="0">
                <a:latin typeface="Arial" charset="0"/>
                <a:cs typeface="Arial" charset="0"/>
              </a:rPr>
              <a:t>If the business requires deferred processing, e.g. end of day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2042" y="3291946"/>
          <a:ext cx="8120063" cy="512763"/>
        </p:xfrm>
        <a:graphic>
          <a:graphicData uri="http://schemas.openxmlformats.org/drawingml/2006/table">
            <a:tbl>
              <a:tblPr/>
              <a:tblGrid>
                <a:gridCol w="8120063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public JMSProducer setDeliveryDelay(long deliveryDelay)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64105" y="2236258"/>
          <a:ext cx="8120062" cy="512763"/>
        </p:xfrm>
        <a:graphic>
          <a:graphicData uri="http://schemas.openxmlformats.org/drawingml/2006/table">
            <a:tbl>
              <a:tblPr/>
              <a:tblGrid>
                <a:gridCol w="8120062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public void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setDeliveryDelay(long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deliveryDelay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)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Send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Send a message and return immediately without blocking until an acknowledgement has been received from the server. 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Instead, when the acknowledgement is received, an asynchronous </a:t>
            </a:r>
            <a:r>
              <a:rPr lang="en-GB" dirty="0" err="1" smtClean="0">
                <a:latin typeface="Arial" charset="0"/>
                <a:cs typeface="Arial" charset="0"/>
              </a:rPr>
              <a:t>callback</a:t>
            </a:r>
            <a:r>
              <a:rPr lang="en-GB" dirty="0" smtClean="0">
                <a:latin typeface="Arial" charset="0"/>
                <a:cs typeface="Arial" charset="0"/>
              </a:rPr>
              <a:t> will be invoked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New methods on </a:t>
            </a:r>
            <a:r>
              <a:rPr lang="en-GB" dirty="0" err="1" smtClean="0">
                <a:latin typeface="Arial" charset="0"/>
                <a:cs typeface="Arial" charset="0"/>
              </a:rPr>
              <a:t>MessageProducer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Feature also available on </a:t>
            </a:r>
            <a:r>
              <a:rPr lang="en-GB" dirty="0" err="1" smtClean="0">
                <a:latin typeface="Arial" charset="0"/>
                <a:cs typeface="Arial" charset="0"/>
              </a:rPr>
              <a:t>JMSProducer</a:t>
            </a: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i="1" dirty="0" smtClean="0">
                <a:latin typeface="Arial" charset="0"/>
                <a:cs typeface="Arial" charset="0"/>
              </a:rPr>
              <a:t>Why? </a:t>
            </a:r>
            <a:r>
              <a:rPr lang="en-GB" dirty="0" smtClean="0">
                <a:latin typeface="Arial" charset="0"/>
                <a:cs typeface="Arial" charset="0"/>
              </a:rPr>
              <a:t>Allows thread to do other work whilst waiting for the acknowledgement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9342" y="3294062"/>
          <a:ext cx="8119870" cy="45354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9870"/>
              </a:tblGrid>
              <a:tr h="4535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  <a:defRPr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messageProducer.send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message,completionListener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Send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Application specifies a </a:t>
            </a:r>
            <a:r>
              <a:rPr lang="en-GB" dirty="0" err="1" smtClean="0">
                <a:latin typeface="Arial" charset="0"/>
                <a:cs typeface="Arial" charset="0"/>
              </a:rPr>
              <a:t>CompletionListener</a:t>
            </a:r>
            <a:r>
              <a:rPr lang="en-GB" dirty="0" smtClean="0">
                <a:latin typeface="Arial" charset="0"/>
                <a:cs typeface="Arial" charset="0"/>
              </a:rPr>
              <a:t> instance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0875" y="2085447"/>
          <a:ext cx="8118475" cy="1039813"/>
        </p:xfrm>
        <a:graphic>
          <a:graphicData uri="http://schemas.openxmlformats.org/drawingml/2006/table">
            <a:tbl>
              <a:tblPr/>
              <a:tblGrid>
                <a:gridCol w="8118475"/>
              </a:tblGrid>
              <a:tr h="1039813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public interface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CompletionListener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{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void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onCompletion(Message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message);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</a:t>
                      </a: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void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onException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(Message message, Exception exception);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}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Handling of “Poison” Messages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JMS 1.1 defines an optional JMS defined message property 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JMSXDeliveryCount</a:t>
            </a:r>
            <a:r>
              <a:rPr lang="en-GB" dirty="0" smtClean="0">
                <a:latin typeface="Arial" charset="0"/>
                <a:cs typeface="Arial" charset="0"/>
              </a:rPr>
              <a:t>. 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When used, this is set by the JMS provider when a message is received, and is set to the number of times this message has been delivered (including the first time). The first time is 1, the second time 2, etc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JMS 2.0 will make this mandatory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i="1" dirty="0" smtClean="0">
                <a:latin typeface="Arial" charset="0"/>
                <a:cs typeface="Arial" charset="0"/>
              </a:rPr>
              <a:t>Why? </a:t>
            </a:r>
            <a:r>
              <a:rPr lang="en-GB" dirty="0" smtClean="0">
                <a:latin typeface="Arial" charset="0"/>
                <a:cs typeface="Arial" charset="0"/>
              </a:rPr>
              <a:t>Allows app servers and applications to handle "poisonous" messages better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 err="1" smtClean="0"/>
              <a:t>JMSMXDeliveryCount</a:t>
            </a:r>
            <a:r>
              <a:rPr lang="en-US" dirty="0" smtClean="0"/>
              <a:t> mandatory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Consumers on a Topic Subscription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Allows scalable consumption of messages from a topic subscription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multiple threads, multiple </a:t>
            </a:r>
            <a:r>
              <a:rPr lang="en-GB" dirty="0" err="1" smtClean="0">
                <a:latin typeface="Arial" charset="0"/>
                <a:cs typeface="Arial" charset="0"/>
              </a:rPr>
              <a:t>JVMs</a:t>
            </a: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New methods needed for non-durable subscriptions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Existing methods used for durable subscriptions 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Also available on </a:t>
            </a:r>
            <a:r>
              <a:rPr lang="en-GB" dirty="0" err="1" smtClean="0">
                <a:latin typeface="Arial" charset="0"/>
                <a:cs typeface="Arial" charset="0"/>
              </a:rPr>
              <a:t>JMSContext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1934" y="2574925"/>
          <a:ext cx="8120063" cy="579438"/>
        </p:xfrm>
        <a:graphic>
          <a:graphicData uri="http://schemas.openxmlformats.org/drawingml/2006/table">
            <a:tbl>
              <a:tblPr/>
              <a:tblGrid>
                <a:gridCol w="8120063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MessageConsumer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messageConsumer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=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session.createSharedConsumer(topic,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sharedSubscriptionName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);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6222" y="3706813"/>
          <a:ext cx="8120062" cy="579438"/>
        </p:xfrm>
        <a:graphic>
          <a:graphicData uri="http://schemas.openxmlformats.org/drawingml/2006/table">
            <a:tbl>
              <a:tblPr/>
              <a:tblGrid>
                <a:gridCol w="8120062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MessageConsumer messageConsumer=</a:t>
                      </a:r>
                      <a:b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</a:b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session.createDurableConsumer(topic,durableSubscriptionName);</a:t>
                      </a: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Small, successful messaging API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JMS 1.1 last updated in 2002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JMS 2.0 launched in 2011 as JSR 343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JMS 2.0 now final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More information at </a:t>
            </a:r>
            <a:r>
              <a:rPr lang="en-US" dirty="0" smtClean="0">
                <a:latin typeface="Arial" charset="0"/>
                <a:cs typeface="Arial" charset="0"/>
                <a:hlinkClick r:id="rId2"/>
              </a:rPr>
              <a:t>http://jms-spec.java.net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JMS 2.0:</a:t>
            </a:r>
            <a:br>
              <a:rPr lang="en-US" dirty="0" smtClean="0"/>
            </a:br>
            <a:r>
              <a:rPr lang="en-US" dirty="0" smtClean="0"/>
              <a:t>Easier Definition of JMS Resources in Java EE</a:t>
            </a:r>
            <a:endParaRPr lang="en-US" dirty="0"/>
          </a:p>
        </p:txBody>
      </p:sp>
      <p:pic>
        <p:nvPicPr>
          <p:cNvPr id="8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251" r="41457"/>
          <a:stretch/>
        </p:blipFill>
        <p:spPr>
          <a:xfrm>
            <a:off x="6257925" y="0"/>
            <a:ext cx="2239963" cy="4629150"/>
          </a:xfrm>
        </p:spPr>
      </p:pic>
      <p:pic>
        <p:nvPicPr>
          <p:cNvPr id="9" name="Picture Placeholder 6" descr="ph-hitech-dev-72779945-20.jpg"/>
          <p:cNvPicPr>
            <a:picLocks noChangeAspect="1"/>
          </p:cNvPicPr>
          <p:nvPr/>
        </p:nvPicPr>
        <p:blipFill>
          <a:blip r:embed="rId4"/>
          <a:srcRect l="37393" r="10239"/>
          <a:stretch>
            <a:fillRect/>
          </a:stretch>
        </p:blipFill>
        <p:spPr bwMode="auto">
          <a:xfrm>
            <a:off x="5715000" y="-1588"/>
            <a:ext cx="3429000" cy="46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607036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Easier Definition of JMS Resources in Java EE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Java EE and JMS recommend applications should obtain JMS </a:t>
            </a:r>
            <a:r>
              <a:rPr lang="en-GB" dirty="0" err="1" smtClean="0">
                <a:latin typeface="Arial" charset="0"/>
                <a:cs typeface="Arial" charset="0"/>
              </a:rPr>
              <a:t>ConnectionFactory</a:t>
            </a:r>
            <a:r>
              <a:rPr lang="en-GB" dirty="0" smtClean="0">
                <a:latin typeface="Arial" charset="0"/>
                <a:cs typeface="Arial" charset="0"/>
              </a:rPr>
              <a:t> and Destination resources by lookup from JNDI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Keeps application code portable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Creating these resources is a burden on the </a:t>
            </a:r>
            <a:r>
              <a:rPr lang="en-GB" dirty="0" err="1" smtClean="0">
                <a:latin typeface="Arial" charset="0"/>
                <a:cs typeface="Arial" charset="0"/>
              </a:rPr>
              <a:t>deployer</a:t>
            </a:r>
            <a:r>
              <a:rPr lang="en-GB" dirty="0" smtClean="0">
                <a:latin typeface="Arial" charset="0"/>
                <a:cs typeface="Arial" charset="0"/>
              </a:rPr>
              <a:t>, and is non-standard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Defining the problem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3575" y="2176463"/>
          <a:ext cx="8185150" cy="585788"/>
        </p:xfrm>
        <a:graphic>
          <a:graphicData uri="http://schemas.openxmlformats.org/drawingml/2006/table">
            <a:tbl>
              <a:tblPr/>
              <a:tblGrid>
                <a:gridCol w="8185150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Resource(lookupName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= "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jms/inboundQueue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")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private Queue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inboundQueue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; 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Default Connection Factory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If you simply want to use the application server's built in JMS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Make the simple case … simple!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5108" y="2184930"/>
          <a:ext cx="8185150" cy="640080"/>
        </p:xfrm>
        <a:graphic>
          <a:graphicData uri="http://schemas.openxmlformats.org/drawingml/2006/table">
            <a:tbl>
              <a:tblPr/>
              <a:tblGrid>
                <a:gridCol w="8185150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@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Resource(lookup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="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java:comp/defaultJMSConnectionFactory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")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ConnectionFactory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myJMScf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;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Easier Definition of JMS Resources in Java EE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Application may specify the JMS connection factories and JMS destinations that it needs using annotations</a:t>
            </a:r>
          </a:p>
          <a:p>
            <a:r>
              <a:rPr lang="en-GB" dirty="0" err="1" smtClean="0">
                <a:latin typeface="Arial" charset="0"/>
                <a:cs typeface="Arial" charset="0"/>
              </a:rPr>
              <a:t>Deployer</a:t>
            </a:r>
            <a:r>
              <a:rPr lang="en-GB" dirty="0" smtClean="0">
                <a:latin typeface="Arial" charset="0"/>
                <a:cs typeface="Arial" charset="0"/>
              </a:rPr>
              <a:t> can further define requirements using deployment descriptor elements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Application server can use this information to create resources automatically when application is deployed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The JMS equivalent to @</a:t>
            </a:r>
            <a:r>
              <a:rPr lang="en-GB" dirty="0" err="1" smtClean="0">
                <a:latin typeface="Arial" charset="0"/>
                <a:cs typeface="Arial" charset="0"/>
              </a:rPr>
              <a:t>DataSourceDefinition</a:t>
            </a:r>
            <a:r>
              <a:rPr lang="en-GB" dirty="0" smtClean="0">
                <a:latin typeface="Arial" charset="0"/>
                <a:cs typeface="Arial" charset="0"/>
              </a:rPr>
              <a:t> annotations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Supporting these automatically is </a:t>
            </a:r>
            <a:r>
              <a:rPr lang="en-GB" i="1" dirty="0" smtClean="0">
                <a:latin typeface="Arial" charset="0"/>
                <a:cs typeface="Arial" charset="0"/>
              </a:rPr>
              <a:t>optional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New optional feature in Java EE 7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Easier Definition of JMS Resources in Java 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4019768"/>
            <a:ext cx="8229600" cy="49297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Can also specify deployment-specific properties via annotations, but these are best added at deployment time</a:t>
            </a:r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Application defines required resources using annotations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2016" y="2744788"/>
          <a:ext cx="8185150" cy="1258888"/>
        </p:xfrm>
        <a:graphic>
          <a:graphicData uri="http://schemas.openxmlformats.org/drawingml/2006/table">
            <a:tbl>
              <a:tblPr/>
              <a:tblGrid>
                <a:gridCol w="8185150"/>
              </a:tblGrid>
              <a:tr h="12588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@JMSDestinationDefinition(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 name = "java:global/jms/demoQueue",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 description = "Queue to use in demonstration",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 interfaceName = "javax.jms.Queue",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 destinationName="demoQueue")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6141" y="1452563"/>
          <a:ext cx="8185150" cy="1028700"/>
        </p:xfrm>
        <a:graphic>
          <a:graphicData uri="http://schemas.openxmlformats.org/drawingml/2006/table">
            <a:tbl>
              <a:tblPr/>
              <a:tblGrid>
                <a:gridCol w="818515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JMSConnectionFactoryDefinition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(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 name = "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java:global/jms/demoConnectionFactory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interfaceName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= "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javax.jms.ConnectionFactory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 description = "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ConnectionFactory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to use in demonstration")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Easier Definition of JMS Resources in Java EE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Deployer</a:t>
            </a:r>
            <a:r>
              <a:rPr lang="en-US" dirty="0" smtClean="0"/>
              <a:t> adds further requirements using deployment descriptor</a:t>
            </a:r>
            <a:endParaRPr lang="en-US" dirty="0"/>
          </a:p>
        </p:txBody>
      </p:sp>
      <p:graphicFrame>
        <p:nvGraphicFramePr>
          <p:cNvPr id="10" name="Group 18"/>
          <p:cNvGraphicFramePr>
            <a:graphicFrameLocks noGrp="1"/>
          </p:cNvGraphicFramePr>
          <p:nvPr/>
        </p:nvGraphicFramePr>
        <p:xfrm>
          <a:off x="455613" y="2777596"/>
          <a:ext cx="8032750" cy="2225040"/>
        </p:xfrm>
        <a:graphic>
          <a:graphicData uri="http://schemas.openxmlformats.org/drawingml/2006/table">
            <a:tbl>
              <a:tblPr/>
              <a:tblGrid>
                <a:gridCol w="8032750"/>
              </a:tblGrid>
              <a:tr h="1228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&lt;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jms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-connection-factory&gt;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&lt;name&gt;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java:global/jms/demoConnectionFactory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&lt;/name&gt;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&lt;property&gt;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   &lt;name&gt;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addressList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&lt;/name&gt;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   &lt;value&gt;mq://localhost:7676&lt;/value&gt;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&lt;/property&gt;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&lt;max-pool-size&gt;30&lt;/max-pool-size&gt;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&lt;min-pool-size&gt;20&lt;/min-pool-size&gt;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&lt;max-idle-time&gt;5&lt;/max-idle-time&gt;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&lt;/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jms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-connection-factory&gt;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19"/>
          <p:cNvGraphicFramePr>
            <a:graphicFrameLocks noGrp="1"/>
          </p:cNvGraphicFramePr>
          <p:nvPr/>
        </p:nvGraphicFramePr>
        <p:xfrm>
          <a:off x="447675" y="1305983"/>
          <a:ext cx="8032750" cy="1371600"/>
        </p:xfrm>
        <a:graphic>
          <a:graphicData uri="http://schemas.openxmlformats.org/drawingml/2006/table">
            <a:tbl>
              <a:tblPr/>
              <a:tblGrid>
                <a:gridCol w="8032750"/>
              </a:tblGrid>
              <a:tr h="12588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&lt;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jms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-destination&gt;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&lt;name&gt;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java:global/jms/demoQueue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&lt;/name&gt;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&lt;interface-name&gt;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javax.jms.Queue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&lt;/interface-name&gt;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&lt;resource-adapter-name&gt;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jmsra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&lt;/resource-adapter-name&gt;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&lt;destination-name&gt;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demoQueue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&lt;/destination-name&gt;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&lt;/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jms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-destination&gt;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JMS 2.0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API modernization/simplicity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New features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Better Java EE integration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define the slightly different JMS API more clearly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simpler resource configuration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standardized configuration of JMS </a:t>
            </a:r>
            <a:r>
              <a:rPr lang="en-US" dirty="0" err="1" smtClean="0">
                <a:latin typeface="Arial" charset="0"/>
                <a:cs typeface="Arial" charset="0"/>
              </a:rPr>
              <a:t>MDBs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Minor corrections and clarifications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037334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Read JSR 343 specification at </a:t>
            </a:r>
            <a:r>
              <a:rPr lang="en-GB" dirty="0" smtClean="0">
                <a:latin typeface="Arial" charset="0"/>
                <a:cs typeface="Arial" charset="0"/>
                <a:hlinkClick r:id="rId2"/>
              </a:rPr>
              <a:t>http://jcp.org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GlassFish 4.0 </a:t>
            </a:r>
          </a:p>
          <a:p>
            <a:pPr marL="742950" lvl="1" indent="-285750"/>
            <a:r>
              <a:rPr lang="en-GB" dirty="0" smtClean="0">
                <a:latin typeface="Arial" charset="0"/>
                <a:cs typeface="Arial" charset="0"/>
                <a:hlinkClick r:id="rId3"/>
              </a:rPr>
              <a:t>http://glassfish.java.net/</a:t>
            </a:r>
            <a:endParaRPr lang="en-GB" dirty="0" smtClean="0">
              <a:latin typeface="Arial" charset="0"/>
              <a:cs typeface="Arial" charset="0"/>
            </a:endParaRPr>
          </a:p>
          <a:p>
            <a:pPr marL="742950" lvl="1" indent="-285750"/>
            <a:r>
              <a:rPr lang="en-GB" dirty="0" smtClean="0">
                <a:latin typeface="Arial" charset="0"/>
                <a:cs typeface="Arial" charset="0"/>
                <a:hlinkClick r:id="rId4"/>
              </a:rPr>
              <a:t>http://dlc.sun.com.edgesuite.net/glassfish/4.0/promoted/</a:t>
            </a: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Open Message Queue 5.0</a:t>
            </a:r>
          </a:p>
          <a:p>
            <a:pPr marL="742950" lvl="1" indent="-285750"/>
            <a:r>
              <a:rPr lang="en-GB" dirty="0" smtClean="0">
                <a:latin typeface="Arial" charset="0"/>
                <a:cs typeface="Arial" charset="0"/>
                <a:hlinkClick r:id="rId5"/>
              </a:rPr>
              <a:t>http://mq.java.net/</a:t>
            </a:r>
            <a:endParaRPr lang="en-GB" dirty="0" smtClean="0">
              <a:latin typeface="Arial" charset="0"/>
              <a:cs typeface="Arial" charset="0"/>
            </a:endParaRPr>
          </a:p>
          <a:p>
            <a:pPr marL="742950" lvl="1" indent="-285750"/>
            <a:r>
              <a:rPr lang="en-GB" dirty="0" smtClean="0">
                <a:latin typeface="Arial" charset="0"/>
                <a:cs typeface="Arial" charset="0"/>
                <a:hlinkClick r:id="rId6"/>
              </a:rPr>
              <a:t>http://mq.java.net/5.0.html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94306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JMS 2.0</a:t>
            </a:r>
            <a:br>
              <a:rPr lang="en-US" dirty="0" smtClean="0"/>
            </a:b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API modernization/simplicity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New features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Better Java EE integration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define the slightly different JMS API more clearly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simpler resource configuration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standardized configuration of JMS </a:t>
            </a:r>
            <a:r>
              <a:rPr lang="en-US" dirty="0" err="1" smtClean="0">
                <a:latin typeface="Arial" charset="0"/>
                <a:cs typeface="Arial" charset="0"/>
              </a:rPr>
              <a:t>MDBs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Minor corrections and clarifications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037334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Modernizing the JMS API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251" r="41457"/>
          <a:stretch/>
        </p:blipFill>
        <p:spPr>
          <a:xfrm>
            <a:off x="6257925" y="0"/>
            <a:ext cx="2239963" cy="4629150"/>
          </a:xfrm>
        </p:spPr>
      </p:pic>
      <p:pic>
        <p:nvPicPr>
          <p:cNvPr id="7" name="Picture Placeholder 6" descr="ph-hitech-dev-72779945-20.jpg"/>
          <p:cNvPicPr>
            <a:picLocks noChangeAspect="1"/>
          </p:cNvPicPr>
          <p:nvPr/>
        </p:nvPicPr>
        <p:blipFill>
          <a:blip r:embed="rId4"/>
          <a:srcRect l="37393" r="10239"/>
          <a:stretch>
            <a:fillRect/>
          </a:stretch>
        </p:blipFill>
        <p:spPr bwMode="auto">
          <a:xfrm>
            <a:off x="5715000" y="-1588"/>
            <a:ext cx="3429000" cy="46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607036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JMS 1.1: Sending a Message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838" y="966268"/>
          <a:ext cx="8383219" cy="398160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383219"/>
              </a:tblGrid>
              <a:tr h="398160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@Resource(lookup = "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java:global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/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jms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/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demoConnectionFactory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")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ConnectionFactory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connectionFactory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@Resource(lookup = "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java:global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/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jms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/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demoQueue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")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Queue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demoQueue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public void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sendMessage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(String payload)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try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Connection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connection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=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connectionFactory.createConnection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try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   Session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session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=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connection.createSession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false,Session.AUTO_ACKNOWLEDGE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   MessageProducer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messageProducer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=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session.createProducer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demoQueue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 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TextMessage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textMessage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=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session.createTextMessage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(payload);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 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messageProducer.send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textMessage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)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} finally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 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connection.close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}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} catch 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JMSException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ex)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Logger.getLogger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getClass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().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getName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()).log(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Level.SEVERE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, null, ex);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}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}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the JMS API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Simplify existing JMS 1.1 API where it won't break compatibility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Define new simplified API requiring fewer objects</a:t>
            </a:r>
          </a:p>
          <a:p>
            <a:pPr lvl="1"/>
            <a:r>
              <a:rPr lang="en-GB" dirty="0" err="1" smtClean="0">
                <a:latin typeface="Arial" charset="0"/>
                <a:cs typeface="Arial" charset="0"/>
              </a:rPr>
              <a:t>JMSContext</a:t>
            </a:r>
            <a:r>
              <a:rPr lang="en-GB" dirty="0" smtClean="0">
                <a:latin typeface="Arial" charset="0"/>
                <a:cs typeface="Arial" charset="0"/>
              </a:rPr>
              <a:t>, </a:t>
            </a:r>
            <a:r>
              <a:rPr lang="en-GB" dirty="0" err="1" smtClean="0">
                <a:latin typeface="Arial" charset="0"/>
                <a:cs typeface="Arial" charset="0"/>
              </a:rPr>
              <a:t>JMSProducer</a:t>
            </a:r>
            <a:r>
              <a:rPr lang="en-GB" dirty="0" smtClean="0">
                <a:latin typeface="Arial" charset="0"/>
                <a:cs typeface="Arial" charset="0"/>
              </a:rPr>
              <a:t>, </a:t>
            </a:r>
            <a:r>
              <a:rPr lang="en-GB" dirty="0" err="1" smtClean="0">
                <a:latin typeface="Arial" charset="0"/>
                <a:cs typeface="Arial" charset="0"/>
              </a:rPr>
              <a:t>JMSConsumer</a:t>
            </a: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In Java EE, allow </a:t>
            </a:r>
            <a:r>
              <a:rPr lang="en-GB" dirty="0" err="1" smtClean="0">
                <a:latin typeface="Arial" charset="0"/>
                <a:cs typeface="Arial" charset="0"/>
              </a:rPr>
              <a:t>JMSContext</a:t>
            </a:r>
            <a:r>
              <a:rPr lang="en-GB" dirty="0" smtClean="0">
                <a:latin typeface="Arial" charset="0"/>
                <a:cs typeface="Arial" charset="0"/>
              </a:rPr>
              <a:t> to be injected and managed by the container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 the Existing JMS 1.1 API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Need to maintain backwards compatibility limits scope for change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New methods on 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javax.jms.Connection</a:t>
            </a:r>
            <a:r>
              <a:rPr lang="en-GB" dirty="0" smtClean="0">
                <a:latin typeface="Arial" charset="0"/>
                <a:cs typeface="Arial" charset="0"/>
              </a:rPr>
              <a:t> to create a Session: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Existing method (will remain)</a:t>
            </a:r>
          </a:p>
          <a:p>
            <a:pPr lvl="1"/>
            <a:endParaRPr lang="en-GB" dirty="0" smtClean="0">
              <a:latin typeface="Arial" charset="0"/>
              <a:cs typeface="Arial" charset="0"/>
            </a:endParaRP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New method mainly for Java SE</a:t>
            </a:r>
          </a:p>
          <a:p>
            <a:pPr lvl="1"/>
            <a:endParaRPr lang="en-GB" dirty="0" smtClean="0">
              <a:latin typeface="Arial" charset="0"/>
              <a:cs typeface="Arial" charset="0"/>
            </a:endParaRP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New method mainly for Java EE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Simpler API to create a session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5105" y="2534705"/>
          <a:ext cx="7278622" cy="3657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8622"/>
              </a:tblGrid>
              <a:tr h="3438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connection.createSession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transacted,deliveryMode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57805" y="3206218"/>
          <a:ext cx="7278622" cy="3657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8622"/>
              </a:tblGrid>
              <a:tr h="3438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connection.createSession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sessionMode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87968" y="3915830"/>
          <a:ext cx="7278622" cy="3657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8622"/>
              </a:tblGrid>
              <a:tr h="3438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connection.createSession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 the Existing JMS 1.1 API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Make JMS objects implement 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java.jang.AutoCloseable</a:t>
            </a:r>
            <a:endParaRPr lang="en-GB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Connection </a:t>
            </a:r>
          </a:p>
          <a:p>
            <a:pPr lvl="1"/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Session </a:t>
            </a:r>
          </a:p>
          <a:p>
            <a:pPr lvl="1"/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MessageProducer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lvl="1"/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MessageConsumer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lvl="1"/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QueueBrowser</a:t>
            </a:r>
            <a:endParaRPr lang="en-GB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GB" dirty="0" smtClean="0">
                <a:latin typeface="Arial" charset="0"/>
                <a:ea typeface="Courier New" charset="0"/>
                <a:cs typeface="Courier New" charset="0"/>
              </a:rPr>
              <a:t>Requires Java SE 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Simpler API to close JMS Objects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Java_Template">
  <a:themeElements>
    <a:clrScheme name="Custom 19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Java_Template.potx</Template>
  <TotalTime>85</TotalTime>
  <Words>2874</Words>
  <Application>Microsoft Macintosh PowerPoint</Application>
  <PresentationFormat>On-screen Show (16:9)</PresentationFormat>
  <Paragraphs>418</Paragraphs>
  <Slides>38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Java_Template</vt:lpstr>
      <vt:lpstr>Slide 1</vt:lpstr>
      <vt:lpstr>What’s New in  Java Message Service 2.0?</vt:lpstr>
      <vt:lpstr>JMS</vt:lpstr>
      <vt:lpstr>JMS 2.0 Goals</vt:lpstr>
      <vt:lpstr>Modernizing the JMS API  </vt:lpstr>
      <vt:lpstr>JMS 1.1: Sending a Message</vt:lpstr>
      <vt:lpstr>Simplifying the JMS API</vt:lpstr>
      <vt:lpstr>Simplify the Existing JMS 1.1 API</vt:lpstr>
      <vt:lpstr>Simplify the Existing JMS 1.1 API</vt:lpstr>
      <vt:lpstr>Simplifying the Existing JMS 1.1 API</vt:lpstr>
      <vt:lpstr>New Simplified API for JMS 2.0</vt:lpstr>
      <vt:lpstr>JMSContext (1/2)</vt:lpstr>
      <vt:lpstr>JMSContext (2/2)</vt:lpstr>
      <vt:lpstr>JMSProducer</vt:lpstr>
      <vt:lpstr>JMSProducer</vt:lpstr>
      <vt:lpstr>JMSProducer</vt:lpstr>
      <vt:lpstr>JMSProducer</vt:lpstr>
      <vt:lpstr>JMSConsumer</vt:lpstr>
      <vt:lpstr>JMSConsumer</vt:lpstr>
      <vt:lpstr>JMSConsumer</vt:lpstr>
      <vt:lpstr>Injection of JMSContext Objects</vt:lpstr>
      <vt:lpstr>Injection of JMSContext Objects</vt:lpstr>
      <vt:lpstr>Injection of JMSContext Objects</vt:lpstr>
      <vt:lpstr>JMS 2.0: New Features</vt:lpstr>
      <vt:lpstr>Delivery Delay</vt:lpstr>
      <vt:lpstr>Asynchronous Send</vt:lpstr>
      <vt:lpstr>Asynchronous Send</vt:lpstr>
      <vt:lpstr>Better Handling of “Poison” Messages</vt:lpstr>
      <vt:lpstr>Multiple Consumers on a Topic Subscription</vt:lpstr>
      <vt:lpstr>JMS 2.0: Easier Definition of JMS Resources in Java EE</vt:lpstr>
      <vt:lpstr>Easier Definition of JMS Resources in Java EE</vt:lpstr>
      <vt:lpstr>Platform Default Connection Factory</vt:lpstr>
      <vt:lpstr>Easier Definition of JMS Resources in Java EE</vt:lpstr>
      <vt:lpstr>Easier Definition of JMS Resources in Java EE</vt:lpstr>
      <vt:lpstr>Easier Definition of JMS Resources in Java EE</vt:lpstr>
      <vt:lpstr>What’s New in JMS 2.0</vt:lpstr>
      <vt:lpstr>Additional Resources</vt:lpstr>
      <vt:lpstr>Slide 38</vt:lpstr>
    </vt:vector>
  </TitlesOfParts>
  <Company>Oracle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Clingan</dc:creator>
  <cp:lastModifiedBy>John Clingan</cp:lastModifiedBy>
  <cp:revision>6</cp:revision>
  <cp:lastPrinted>2012-06-18T19:05:44Z</cp:lastPrinted>
  <dcterms:created xsi:type="dcterms:W3CDTF">2013-07-05T21:24:15Z</dcterms:created>
  <dcterms:modified xsi:type="dcterms:W3CDTF">2013-07-05T21:24:40Z</dcterms:modified>
</cp:coreProperties>
</file>