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0"/>
  </p:notesMasterIdLst>
  <p:handoutMasterIdLst>
    <p:handoutMasterId r:id="rId41"/>
  </p:handoutMasterIdLst>
  <p:sldIdLst>
    <p:sldId id="267" r:id="rId2"/>
    <p:sldId id="507" r:id="rId3"/>
    <p:sldId id="513" r:id="rId4"/>
    <p:sldId id="505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343" r:id="rId39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7774" autoAdjust="0"/>
  </p:normalViewPr>
  <p:slideViewPr>
    <p:cSldViewPr snapToGrid="0">
      <p:cViewPr varScale="1">
        <p:scale>
          <a:sx n="149" d="100"/>
          <a:sy n="149" d="100"/>
        </p:scale>
        <p:origin x="-576" y="-96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485CFA-CD1C-4886-8F92-1186064B31CD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A91F0D7-F5FE-4311-9BCB-D325114D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43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149104-AB67-49B1-AD34-D93A23595FF1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94BACB-0540-4FEF-A957-88315594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8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C92B1F-B102-4507-9DA0-94D3035BB0F1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Note that a </a:t>
            </a:r>
            <a:r>
              <a:rPr lang="en-GB" altLang="zh-CN" dirty="0" err="1" smtClean="0">
                <a:ea typeface="黑体" pitchFamily="49" charset="-122"/>
              </a:rPr>
              <a:t>StreamMessage</a:t>
            </a:r>
            <a:r>
              <a:rPr lang="en-GB" altLang="zh-CN" dirty="0" smtClean="0">
                <a:ea typeface="黑体" pitchFamily="49" charset="-122"/>
              </a:rPr>
              <a:t> cannot be created this way.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787DA-AC34-4C92-A674-04C3EA5C8608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Here's an example of how you would use a </a:t>
            </a:r>
            <a:r>
              <a:rPr lang="en-GB" altLang="zh-CN" dirty="0" err="1" smtClean="0">
                <a:ea typeface="黑体" pitchFamily="49" charset="-122"/>
              </a:rPr>
              <a:t>JMSConsumer</a:t>
            </a:r>
            <a:r>
              <a:rPr lang="en-GB" altLang="zh-CN" dirty="0" smtClean="0">
                <a:ea typeface="黑体" pitchFamily="49" charset="-122"/>
              </a:rPr>
              <a:t> to receive a </a:t>
            </a:r>
            <a:r>
              <a:rPr lang="en-GB" altLang="zh-CN" dirty="0" err="1" smtClean="0">
                <a:ea typeface="黑体" pitchFamily="49" charset="-122"/>
              </a:rPr>
              <a:t>TextMessage</a:t>
            </a:r>
            <a:r>
              <a:rPr lang="en-GB" altLang="zh-CN" dirty="0" smtClean="0">
                <a:ea typeface="黑体" pitchFamily="49" charset="-122"/>
              </a:rPr>
              <a:t> and extract its payload in a single method call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Just to show that the simplified API is available in Java SE as well as Java EE applications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example is for Java SE not Java EE, so we include the code to lookup the connection factory and destination. 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FA68E-25EB-46A5-AFED-C95707FAB05F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788">
              <a:spcBef>
                <a:spcPct val="0"/>
              </a:spcBef>
            </a:pPr>
            <a:endParaRPr lang="zh-CN" altLang="zh-CN" dirty="0" smtClean="0"/>
          </a:p>
          <a:p>
            <a:pPr defTabSz="966788"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r>
              <a:rPr lang="en-GB" altLang="zh-CN" dirty="0" smtClean="0">
                <a:latin typeface="Courier New" pitchFamily="49" charset="0"/>
                <a:ea typeface="ヒラギノ角ゴ ProN W3"/>
                <a:cs typeface="ヒラギノ角ゴ ProN W3"/>
                <a:sym typeface="Gill Sans"/>
              </a:rPr>
              <a:t>@</a:t>
            </a:r>
            <a:r>
              <a:rPr lang="en-GB" altLang="zh-CN" dirty="0" err="1" smtClean="0">
                <a:latin typeface="Courier New" pitchFamily="49" charset="0"/>
                <a:ea typeface="ヒラギノ角ゴ ProN W3"/>
                <a:cs typeface="ヒラギノ角ゴ ProN W3"/>
                <a:sym typeface="Gill Sans"/>
              </a:rPr>
              <a:t>JMSConnectionFactory</a:t>
            </a:r>
            <a:r>
              <a:rPr lang="en-GB" altLang="zh-CN" dirty="0" smtClean="0">
                <a:latin typeface="Courier New" pitchFamily="49" charset="0"/>
                <a:ea typeface="ヒラギノ角ゴ ProN W3"/>
                <a:cs typeface="ヒラギノ角ゴ ProN W3"/>
                <a:sym typeface="Gill Sans"/>
              </a:rPr>
              <a:t> annotation used to specify connection factory used when the </a:t>
            </a:r>
            <a:r>
              <a:rPr lang="en-GB" altLang="zh-CN" dirty="0" err="1" smtClean="0">
                <a:latin typeface="Courier New" pitchFamily="49" charset="0"/>
                <a:ea typeface="ヒラギノ角ゴ ProN W3"/>
                <a:cs typeface="ヒラギノ角ゴ ProN W3"/>
                <a:sym typeface="Gill Sans"/>
              </a:rPr>
              <a:t>JMSContext</a:t>
            </a:r>
            <a:r>
              <a:rPr lang="en-GB" altLang="zh-CN" dirty="0" smtClean="0">
                <a:latin typeface="Courier New" pitchFamily="49" charset="0"/>
                <a:ea typeface="ヒラギノ角ゴ ProN W3"/>
                <a:cs typeface="ヒラギノ角ゴ ProN W3"/>
                <a:sym typeface="Gill Sans"/>
              </a:rPr>
              <a:t> is created</a:t>
            </a: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...</a:t>
            </a:r>
          </a:p>
          <a:p>
            <a:pPr defTabSz="966788"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There are some other annotations...</a:t>
            </a:r>
          </a:p>
          <a:p>
            <a:pPr defTabSz="966788"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81576-D14C-4404-989B-33D3BF4284D1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41300" indent="-241300">
              <a:spcBef>
                <a:spcPct val="0"/>
              </a:spcBef>
              <a:buFontTx/>
              <a:buAutoNum type="arabicPeriod"/>
            </a:pPr>
            <a:r>
              <a:rPr lang="en-GB" altLang="zh-CN" dirty="0" smtClean="0">
                <a:ea typeface="黑体" pitchFamily="49" charset="-122"/>
              </a:rPr>
              <a:t>default connection factory</a:t>
            </a:r>
          </a:p>
          <a:p>
            <a:pPr marL="241300" indent="-241300">
              <a:spcBef>
                <a:spcPct val="0"/>
              </a:spcBef>
              <a:buFontTx/>
              <a:buAutoNum type="arabicPeriod"/>
            </a:pPr>
            <a:r>
              <a:rPr lang="en-GB" altLang="zh-CN" dirty="0" smtClean="0">
                <a:ea typeface="黑体" pitchFamily="49" charset="-122"/>
              </a:rPr>
              <a:t>Session mode</a:t>
            </a:r>
          </a:p>
          <a:p>
            <a:pPr marL="241300" indent="-241300">
              <a:spcBef>
                <a:spcPct val="0"/>
              </a:spcBef>
              <a:buFontTx/>
              <a:buAutoNum type="arabicPeriod"/>
            </a:pPr>
            <a:r>
              <a:rPr lang="en-GB" altLang="zh-CN" dirty="0" smtClean="0">
                <a:ea typeface="黑体" pitchFamily="49" charset="-122"/>
              </a:rPr>
              <a:t>User/password</a:t>
            </a:r>
          </a:p>
          <a:p>
            <a:pPr marL="241300" indent="-241300"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CEEFC-DE51-4C1F-BA6B-9ECF1F73FB9D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Explain the problem with poison messages - messages which cannot be consumed for some reason and need to be redelivered. 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JMS currently define how these should be handled, though individual vendors do offer dead-message features.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Not currently looking at standardising dead message features, but making it easier for applications or app servers to do this themselves: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Each time a message was redelivered. this value would be incremented. So application could decide a message has been redelivered n times and forwards it somewhere else.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property wouldn't need to be perfectly accurate every time. For example, it wouldn't be necessary to persist this value in the server. A "best efforts" implementation would probably be adequately.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8C9D5-16DD-4F4D-B518-52F96255FF41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To create two consumers on the same durable subscription, need to use the same connection or leave </a:t>
            </a:r>
            <a:r>
              <a:rPr lang="en-GB" altLang="zh-CN" dirty="0" err="1" smtClean="0">
                <a:ea typeface="黑体" pitchFamily="49" charset="-122"/>
              </a:rPr>
              <a:t>clientId</a:t>
            </a:r>
            <a:r>
              <a:rPr lang="en-GB" altLang="zh-CN" dirty="0" smtClean="0">
                <a:ea typeface="黑体" pitchFamily="49" charset="-122"/>
              </a:rPr>
              <a:t> unset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87728-42D9-480C-93AA-E112592F26E1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9E01B4-6A17-44B3-9517-C96C270DE389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8D104-1B18-4807-8D7B-5CBE354DE913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ea typeface="黑体" pitchFamily="49" charset="-122"/>
              </a:rPr>
              <a:t>So, what's going to be in JMS 2.0?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Here's an example of how you would use the JMS 1.1 API to send a single message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is a Java EE application so I can use @Resource annotations to look up my connection factory and queue objects,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but apart from that exactly the same applies to Java SE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The main thing to observe is that this is quite a lot of code just to send 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68535-CE1C-4CA7-81D4-8557EFC1A794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Let's start with a simple example of how JMS 2.0 is simplifying the *existing* API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CA113C-BA79-41A8-84EF-1AD731583682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788"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Another example of simplifying the *existing* API  </a:t>
            </a:r>
          </a:p>
          <a:p>
            <a:pPr defTabSz="966788"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is a new feature of Java SE 7.</a:t>
            </a:r>
          </a:p>
          <a:p>
            <a:pPr defTabSz="966788"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 defTabSz="966788"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Example on next slide</a:t>
            </a:r>
          </a:p>
          <a:p>
            <a:pPr defTabSz="966788"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B2E331-2161-49D3-8B13-1B35F3BAE691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Here's an example of the use of </a:t>
            </a:r>
            <a:r>
              <a:rPr lang="en-GB" altLang="zh-CN" dirty="0" err="1" smtClean="0">
                <a:ea typeface="黑体" pitchFamily="49" charset="-122"/>
              </a:rPr>
              <a:t>AutoCloseable</a:t>
            </a: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is now defined in JMS 2.0, but 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since </a:t>
            </a:r>
            <a:r>
              <a:rPr lang="en-GB" altLang="zh-CN" dirty="0" err="1" smtClean="0">
                <a:ea typeface="黑体" pitchFamily="49" charset="-122"/>
              </a:rPr>
              <a:t>GlassFish</a:t>
            </a:r>
            <a:r>
              <a:rPr lang="en-GB" altLang="zh-CN" dirty="0" smtClean="0">
                <a:ea typeface="黑体" pitchFamily="49" charset="-122"/>
              </a:rPr>
              <a:t> is still built using Java 6 we can't add this to </a:t>
            </a:r>
            <a:r>
              <a:rPr lang="en-GB" altLang="zh-CN" dirty="0" err="1" smtClean="0">
                <a:ea typeface="黑体" pitchFamily="49" charset="-122"/>
              </a:rPr>
              <a:t>GlassFish</a:t>
            </a:r>
            <a:r>
              <a:rPr lang="en-GB" altLang="zh-CN" dirty="0" smtClean="0">
                <a:ea typeface="黑体" pitchFamily="49" charset="-122"/>
              </a:rPr>
              <a:t> just yet.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(when you're ready to move on)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This is an example of simplifying the *existing* API . However the need for backwards compatibility limits the scope to change the existing API, so in addition JMS 2.0 is introducing a new "parallel" API: the simplified API (next slide)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374863-62F8-4480-85D6-1A36ACFF5E66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Here's an example of the use of the simplified API to send a message. 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Compare this with the example we saw earlier.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We'll examine this in detail in the next slide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3391D-9830-40F0-A808-8D60658D2620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You can use a </a:t>
            </a:r>
            <a:r>
              <a:rPr lang="en-GB" altLang="zh-CN" dirty="0" err="1" smtClean="0">
                <a:ea typeface="黑体" pitchFamily="49" charset="-122"/>
              </a:rPr>
              <a:t>JMSProducer</a:t>
            </a:r>
            <a:r>
              <a:rPr lang="en-GB" altLang="zh-CN" dirty="0" smtClean="0">
                <a:ea typeface="黑体" pitchFamily="49" charset="-122"/>
              </a:rPr>
              <a:t> in much the same way as a </a:t>
            </a:r>
            <a:r>
              <a:rPr lang="en-GB" altLang="zh-CN" dirty="0" err="1" smtClean="0">
                <a:ea typeface="黑体" pitchFamily="49" charset="-122"/>
              </a:rPr>
              <a:t>MessageProducer</a:t>
            </a:r>
            <a:r>
              <a:rPr lang="en-GB" altLang="zh-CN" dirty="0" smtClean="0">
                <a:ea typeface="黑体" pitchFamily="49" charset="-122"/>
              </a:rPr>
              <a:t> in the existing JMS 1.1</a:t>
            </a:r>
          </a:p>
          <a:p>
            <a:pPr>
              <a:spcBef>
                <a:spcPct val="0"/>
              </a:spcBef>
            </a:pPr>
            <a:endParaRPr lang="en-GB" altLang="zh-CN" dirty="0" smtClean="0">
              <a:ea typeface="黑体" pitchFamily="49" charset="-122"/>
            </a:endParaRP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(when time to move on)</a:t>
            </a:r>
          </a:p>
          <a:p>
            <a:pPr>
              <a:spcBef>
                <a:spcPct val="0"/>
              </a:spcBef>
            </a:pPr>
            <a:r>
              <a:rPr lang="en-GB" altLang="zh-CN" dirty="0" smtClean="0">
                <a:ea typeface="黑体" pitchFamily="49" charset="-122"/>
              </a:rPr>
              <a:t>...or...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F527D-DB12-4646-8EAB-1BC138FA3E0C}" type="slidenum">
              <a:rPr lang="en-US" altLang="zh-CN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 dirty="0">
              <a:ea typeface="黑体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2995613" y="1160463"/>
            <a:ext cx="6148387" cy="2971800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1708150"/>
            <a:ext cx="4000500" cy="24209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 userDrawn="1"/>
        </p:nvSpPr>
        <p:spPr bwMode="auto">
          <a:xfrm>
            <a:off x="1588" y="1157288"/>
            <a:ext cx="39989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199" y="1163620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52455" y="2844803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52455" y="3343623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黑体" pitchFamily="49" charset="-122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zh-CN" altLang="en-US" noProof="0" dirty="0" smtClean="0"/>
              <a:t>单击图标添加图表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Java_clr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39888" y="681038"/>
            <a:ext cx="580231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3" y="1171557"/>
            <a:ext cx="5030787" cy="1100723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331788"/>
            <a:ext cx="1338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0" y="-25400"/>
            <a:ext cx="9144000" cy="415766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5943600" y="-25400"/>
            <a:ext cx="3200400" cy="415766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9" descr="O_signatur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331788"/>
            <a:ext cx="1338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 userDrawn="1"/>
        </p:nvSpPr>
        <p:spPr>
          <a:xfrm>
            <a:off x="558800" y="4887913"/>
            <a:ext cx="4868863" cy="25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2360613" y="0"/>
            <a:ext cx="6783387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2681288" y="-1588"/>
            <a:ext cx="6462712" cy="514508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598488" y="4913313"/>
            <a:ext cx="4584700" cy="219075"/>
            <a:chOff x="597807" y="4913790"/>
            <a:chExt cx="4584912" cy="219168"/>
          </a:xfrm>
        </p:grpSpPr>
        <p:sp>
          <p:nvSpPr>
            <p:cNvPr id="9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424545"/>
                  </a:solidFill>
                  <a:latin typeface="Arial"/>
                  <a:ea typeface="+mn-ea"/>
                </a:rPr>
                <a:t>版权所有© 2012，Oracle 和/或其分支机构。保留所有权利。</a:t>
              </a:r>
            </a:p>
          </p:txBody>
        </p:sp>
        <p:cxnSp>
          <p:nvCxnSpPr>
            <p:cNvPr id="10" name="Straight Connector 18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424545"/>
                  </a:solidFill>
                  <a:latin typeface="Arial"/>
                  <a:ea typeface="+mn-ea"/>
                </a:rPr>
                <a:t>插入幻灯片 16 中的保护政策分类等级</a:t>
              </a:r>
            </a:p>
          </p:txBody>
        </p:sp>
        <p:cxnSp>
          <p:nvCxnSpPr>
            <p:cNvPr id="12" name="Straight Connector 20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4"/>
          <p:cNvGrpSpPr>
            <a:grpSpLocks/>
          </p:cNvGrpSpPr>
          <p:nvPr userDrawn="1"/>
        </p:nvGrpSpPr>
        <p:grpSpPr bwMode="auto">
          <a:xfrm>
            <a:off x="6765925" y="4646613"/>
            <a:ext cx="2038350" cy="457200"/>
            <a:chOff x="6765364" y="4646084"/>
            <a:chExt cx="2038432" cy="457200"/>
          </a:xfrm>
        </p:grpSpPr>
        <p:pic>
          <p:nvPicPr>
            <p:cNvPr id="1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Java_clr_hori.bmp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159" b="15044"/>
            <a:stretch>
              <a:fillRect/>
            </a:stretch>
          </p:blipFill>
          <p:spPr bwMode="auto">
            <a:xfrm>
              <a:off x="6765364" y="4646084"/>
              <a:ext cx="948422" cy="43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835" y="1171557"/>
            <a:ext cx="1724448" cy="760334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1"/>
          <p:cNvSpPr/>
          <p:nvPr userDrawn="1"/>
        </p:nvSpPr>
        <p:spPr>
          <a:xfrm>
            <a:off x="6264275" y="0"/>
            <a:ext cx="2879725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6765925" y="4646613"/>
            <a:ext cx="2038350" cy="457200"/>
            <a:chOff x="6765364" y="4646084"/>
            <a:chExt cx="2038432" cy="457200"/>
          </a:xfrm>
        </p:grpSpPr>
        <p:pic>
          <p:nvPicPr>
            <p:cNvPr id="6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452" y="4819820"/>
              <a:ext cx="919344" cy="283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Java_clr_hori.bmp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 t="14159" b="15044"/>
            <a:stretch>
              <a:fillRect/>
            </a:stretch>
          </p:blipFill>
          <p:spPr bwMode="auto">
            <a:xfrm>
              <a:off x="6765364" y="4646084"/>
              <a:ext cx="948422" cy="43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100723"/>
          </a:xfrm>
        </p:spPr>
        <p:txBody>
          <a:bodyPr anchor="t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8497888" y="0"/>
            <a:ext cx="646112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>
            <a:off x="5943600" y="-1588"/>
            <a:ext cx="320675" cy="4630738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>
          <a:xfrm>
            <a:off x="6264275" y="-1588"/>
            <a:ext cx="2233613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 userDrawn="1"/>
        </p:nvSpPr>
        <p:spPr>
          <a:xfrm>
            <a:off x="6264275" y="-1588"/>
            <a:ext cx="2233613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 userDrawn="1"/>
        </p:nvSpPr>
        <p:spPr>
          <a:xfrm>
            <a:off x="5148263" y="4630738"/>
            <a:ext cx="3995737" cy="512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6"/>
          <p:cNvGrpSpPr>
            <a:grpSpLocks noChangeAspect="1"/>
          </p:cNvGrpSpPr>
          <p:nvPr userDrawn="1"/>
        </p:nvGrpSpPr>
        <p:grpSpPr bwMode="auto">
          <a:xfrm>
            <a:off x="6765925" y="4646613"/>
            <a:ext cx="2038350" cy="457200"/>
            <a:chOff x="6446993" y="4546600"/>
            <a:chExt cx="2374390" cy="532552"/>
          </a:xfrm>
        </p:grpSpPr>
        <p:pic>
          <p:nvPicPr>
            <p:cNvPr id="1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 descr="Java_clr_hori.bmp"/>
            <p:cNvPicPr>
              <a:picLocks noChangeAspect="1"/>
            </p:cNvPicPr>
            <p:nvPr userDrawn="1"/>
          </p:nvPicPr>
          <p:blipFill>
            <a:blip r:embed="rId3" cstate="print"/>
            <a:srcRect t="14159" b="15044"/>
            <a:stretch>
              <a:fillRect/>
            </a:stretch>
          </p:blipFill>
          <p:spPr bwMode="auto">
            <a:xfrm>
              <a:off x="6446993" y="4546600"/>
              <a:ext cx="1104733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100723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3" descr="Java_blk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2025650"/>
            <a:ext cx="35734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586246"/>
            <a:ext cx="4822538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1013"/>
            <a:ext cx="82296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</p:txBody>
      </p:sp>
      <p:pic>
        <p:nvPicPr>
          <p:cNvPr id="1028" name="Picture 20" descr="Oracle WHITE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15288" y="4668838"/>
            <a:ext cx="7048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3"/>
          <p:cNvGrpSpPr>
            <a:grpSpLocks/>
          </p:cNvGrpSpPr>
          <p:nvPr/>
        </p:nvGrpSpPr>
        <p:grpSpPr bwMode="auto">
          <a:xfrm>
            <a:off x="598488" y="4913313"/>
            <a:ext cx="4584700" cy="219075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424545"/>
                  </a:solidFill>
                  <a:latin typeface="Arial"/>
                  <a:ea typeface="+mn-ea"/>
                </a:rPr>
                <a:t>版权所有© 2012，Oracle 和/或其分支机构。保留所有权利。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424545"/>
                  </a:solidFill>
                  <a:latin typeface="Arial"/>
                  <a:ea typeface="+mn-ea"/>
                </a:rPr>
                <a:t>插入幻灯片 13 中的保护政策分类等级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5600" y="4883150"/>
            <a:ext cx="279400" cy="185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959496-5092-4573-8710-E222C4D7DDAB}" type="slidenum">
              <a:rPr lang="en-US" sz="600">
                <a:solidFill>
                  <a:srgbClr val="424545"/>
                </a:solidFill>
                <a:latin typeface="Arial"/>
                <a:ea typeface="黑体" pitchFamily="49" charset="-12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黑体" pitchFamily="49" charset="-122"/>
            </a:endParaRPr>
          </a:p>
        </p:txBody>
      </p:sp>
      <p:grpSp>
        <p:nvGrpSpPr>
          <p:cNvPr id="1031" name="Group 17"/>
          <p:cNvGrpSpPr>
            <a:grpSpLocks noChangeAspect="1"/>
          </p:cNvGrpSpPr>
          <p:nvPr/>
        </p:nvGrpSpPr>
        <p:grpSpPr bwMode="auto">
          <a:xfrm>
            <a:off x="6765925" y="4646613"/>
            <a:ext cx="2038350" cy="457200"/>
            <a:chOff x="6446993" y="4546600"/>
            <a:chExt cx="2374390" cy="532552"/>
          </a:xfrm>
        </p:grpSpPr>
        <p:pic>
          <p:nvPicPr>
            <p:cNvPr id="103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2" descr="Java_clr_hori.bmp"/>
            <p:cNvPicPr>
              <a:picLocks noChangeAspect="1"/>
            </p:cNvPicPr>
            <p:nvPr userDrawn="1"/>
          </p:nvPicPr>
          <p:blipFill>
            <a:blip r:embed="rId21" cstate="print"/>
            <a:srcRect t="14159" b="15044"/>
            <a:stretch>
              <a:fillRect/>
            </a:stretch>
          </p:blipFill>
          <p:spPr bwMode="auto">
            <a:xfrm>
              <a:off x="6446993" y="4546600"/>
              <a:ext cx="1104733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698" r:id="rId15"/>
    <p:sldLayoutId id="2147483699" r:id="rId16"/>
    <p:sldLayoutId id="214748370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168275" algn="l" defTabSz="228600" rtl="0" fontAlgn="base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fontAlgn="base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fontAlgn="base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fontAlgn="base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rtl="0" fontAlgn="base">
        <a:spcBef>
          <a:spcPct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jms-spec.java.net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lassfish.java.net/" TargetMode="External"/><Relationship Id="rId2" Type="http://schemas.openxmlformats.org/officeDocument/2006/relationships/hyperlink" Target="http://jc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q.java.net/5.0.html" TargetMode="External"/><Relationship Id="rId5" Type="http://schemas.openxmlformats.org/officeDocument/2006/relationships/hyperlink" Target="http://mq.java.net/" TargetMode="External"/><Relationship Id="rId4" Type="http://schemas.openxmlformats.org/officeDocument/2006/relationships/hyperlink" Target="http://dlc.sun.com.edgesuite.net/glassfish/4.0/promoted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简化现有的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1.1 API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更简单的用于关闭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 JMS </a:t>
            </a: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对象的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 API</a:t>
            </a:r>
            <a:endParaRPr lang="en-US" altLang="zh-CN" dirty="0">
              <a:solidFill>
                <a:srgbClr val="5382A1"/>
              </a:solidFill>
              <a:ea typeface="黑体" pitchFamily="49" charset="-122"/>
            </a:endParaRPr>
          </a:p>
        </p:txBody>
      </p:sp>
      <p:graphicFrame>
        <p:nvGraphicFramePr>
          <p:cNvPr id="5" name="Group 13"/>
          <p:cNvGraphicFramePr>
            <a:graphicFrameLocks noGrp="1"/>
          </p:cNvGraphicFramePr>
          <p:nvPr/>
        </p:nvGraphicFramePr>
        <p:xfrm>
          <a:off x="562496" y="1276883"/>
          <a:ext cx="8185150" cy="367284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743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jms/connFactory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</a:b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ConnectionFactorycf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="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Destination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dest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dirty="0"/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(String payload) throws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JMSException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try ( Connection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connectionFactory.createConnection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();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   Session session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conn.createSession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MessageProducer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producer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session.createProducer(dest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)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Message mess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sess.createTextMessage(payload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producer.send(mess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}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catch(JMSExceptione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){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   // exception handling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</a:rPr>
                        <a:t>   }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/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2.0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中新的简化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API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引入 </a:t>
            </a:r>
            <a:r>
              <a:rPr lang="en-US" altLang="zh-CN" dirty="0" err="1" smtClean="0">
                <a:solidFill>
                  <a:srgbClr val="5382A1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和 </a:t>
            </a:r>
            <a:r>
              <a:rPr lang="en-US" altLang="zh-CN" dirty="0" err="1" smtClean="0">
                <a:solidFill>
                  <a:srgbClr val="5382A1"/>
                </a:solidFill>
                <a:ea typeface="黑体" pitchFamily="49" charset="-122"/>
              </a:rPr>
              <a:t>JMSProducer</a:t>
            </a:r>
            <a:endParaRPr lang="en-US" altLang="zh-CN" dirty="0" smtClean="0">
              <a:solidFill>
                <a:srgbClr val="5382A1"/>
              </a:solidFill>
              <a:ea typeface="黑体" pitchFamily="49" charset="-122"/>
            </a:endParaRPr>
          </a:p>
        </p:txBody>
      </p:sp>
      <p:graphicFrame>
        <p:nvGraphicFramePr>
          <p:cNvPr id="5" name="Group 12"/>
          <p:cNvGraphicFramePr>
            <a:graphicFrameLocks noGrp="1"/>
          </p:cNvGraphicFramePr>
          <p:nvPr/>
        </p:nvGraphicFramePr>
        <p:xfrm>
          <a:off x="475192" y="1456271"/>
          <a:ext cx="8185150" cy="292608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8762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java:global/jms/demoConnectionFactory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ConnectionFactoryconnectionFactory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Resource(lookup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java:global/jms/demoQueue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Queue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dirty="0"/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sendMessageNew(String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payload)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try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 =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connectionFactory.createContext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();){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context.createProducer().send(demoQueue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payload);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} catch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JMSRuntimeException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ex)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Logger.getLogger(getClass().getName()).log(Level.SEVERE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null, ex);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(1/2)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一个新对象，将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Connection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、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Session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和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匿名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MessageProducer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封装在了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一起</a:t>
            </a:r>
            <a:endParaRPr lang="en-GB" dirty="0">
              <a:solidFill>
                <a:srgbClr val="424545"/>
              </a:solidFill>
              <a:ea typeface="黑体" pitchFamily="49" charset="-122"/>
            </a:endParaRPr>
          </a:p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通过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ConnectionFactory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创建</a:t>
            </a:r>
            <a:endParaRPr lang="en-GB" dirty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使用后调用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close()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，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或者在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try-with-resources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块中创建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还可以注入（到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EE web 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或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EJB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应用程序中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）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096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2150" y="2486025"/>
          <a:ext cx="8221662" cy="344488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JMSContext context = connectionFactory.createContext(sessionMode);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(2/2)</a:t>
            </a:r>
          </a:p>
        </p:txBody>
      </p:sp>
      <p:sp>
        <p:nvSpPr>
          <p:cNvPr id="41986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也可以从现有的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创建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/>
            </a:r>
            <a:br>
              <a:rPr lang="en-GB" dirty="0" smtClean="0">
                <a:solidFill>
                  <a:srgbClr val="424545"/>
                </a:solidFill>
                <a:ea typeface="黑体" pitchFamily="49" charset="-122"/>
              </a:rPr>
            </a:b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（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以重用其连接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—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仅限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SE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）</a:t>
            </a:r>
            <a:br>
              <a:rPr lang="en-GB" dirty="0" smtClean="0">
                <a:solidFill>
                  <a:srgbClr val="424545"/>
                </a:solidFill>
                <a:ea typeface="黑体" pitchFamily="49" charset="-122"/>
              </a:rPr>
            </a:b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/>
            </a:r>
            <a:br>
              <a:rPr lang="en-GB" dirty="0" smtClean="0">
                <a:solidFill>
                  <a:srgbClr val="424545"/>
                </a:solidFill>
                <a:ea typeface="黑体" pitchFamily="49" charset="-122"/>
              </a:rPr>
            </a:b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用来创建发送消息的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用来创建接收消息的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、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和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JMSConsumer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上的方法仅抛出非检查的异常</a:t>
            </a:r>
            <a:endParaRPr lang="zh-CN" altLang="en-GB" dirty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198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7225" y="2203450"/>
          <a:ext cx="8221662" cy="415925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415925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JMSContext context2 = context1.createContext(sessionMode);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30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将通过创建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对象来发送消息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i="1" dirty="0" smtClean="0">
                <a:solidFill>
                  <a:srgbClr val="424545"/>
                </a:solidFill>
                <a:ea typeface="黑体" pitchFamily="49" charset="-122"/>
              </a:rPr>
              <a:t>不</a:t>
            </a:r>
            <a:r>
              <a:rPr lang="en-GB" altLang="zh-CN" i="1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封装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MessageProducer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，因此是轻型的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支持方法链以实现流畅风格</a:t>
            </a: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1.1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2.0</a:t>
            </a:r>
          </a:p>
        </p:txBody>
      </p:sp>
      <p:sp>
        <p:nvSpPr>
          <p:cNvPr id="430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7" name="Group 17"/>
          <p:cNvGraphicFramePr>
            <a:graphicFrameLocks noGrp="1"/>
          </p:cNvGraphicFramePr>
          <p:nvPr/>
        </p:nvGraphicFramePr>
        <p:xfrm>
          <a:off x="733425" y="2901950"/>
          <a:ext cx="8221662" cy="518160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MessageProducer producer = session.createProducer();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producer.send(destination,message);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8"/>
          <p:cNvGraphicFramePr>
            <a:graphicFrameLocks noGrp="1"/>
          </p:cNvGraphicFramePr>
          <p:nvPr/>
        </p:nvGraphicFramePr>
        <p:xfrm>
          <a:off x="725488" y="4090988"/>
          <a:ext cx="8221663" cy="518160"/>
        </p:xfrm>
        <a:graphic>
          <a:graphicData uri="http://schemas.openxmlformats.org/drawingml/2006/table">
            <a:tbl>
              <a:tblPr/>
              <a:tblGrid>
                <a:gridCol w="8221663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JMSProducer producer = context.createProducer();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producer.send(destination,message);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5058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1.1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2.0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使用方法链设置消息传递选项</a:t>
            </a:r>
          </a:p>
        </p:txBody>
      </p:sp>
      <p:graphicFrame>
        <p:nvGraphicFramePr>
          <p:cNvPr id="5" name="Group 17"/>
          <p:cNvGraphicFramePr>
            <a:graphicFrameLocks noGrp="1"/>
          </p:cNvGraphicFramePr>
          <p:nvPr/>
        </p:nvGraphicFramePr>
        <p:xfrm>
          <a:off x="647700" y="3902075"/>
          <a:ext cx="8221662" cy="518160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context.createProducer().setDeliveryMode(DeliveryMode.NON_PERSISTENT).</a:t>
                      </a:r>
                      <a:b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</a:b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   setPriority(1).setTimeToLive(1000).send(destination,message);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8"/>
          <p:cNvGraphicFramePr>
            <a:graphicFrameLocks noGrp="1"/>
          </p:cNvGraphicFramePr>
          <p:nvPr/>
        </p:nvGraphicFramePr>
        <p:xfrm>
          <a:off x="698500" y="2000250"/>
          <a:ext cx="8221662" cy="1158240"/>
        </p:xfrm>
        <a:graphic>
          <a:graphicData uri="http://schemas.openxmlformats.org/drawingml/2006/table">
            <a:tbl>
              <a:tblPr/>
              <a:tblGrid>
                <a:gridCol w="8221662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MessageProducer producer = session.createProducer();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producer.setDeliveryMode(DeliveryMode.NON_PERSISTENT);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producer.setPriority(1);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producer.setTimeToLive(1000);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producer.send(destination,message);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6082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1.1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（需要在消息上设置）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2.0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（还可以在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上设置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）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608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设置消息属性和消息头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95325" y="3927475"/>
          <a:ext cx="8310563" cy="344488"/>
        </p:xfrm>
        <a:graphic>
          <a:graphicData uri="http://schemas.openxmlformats.org/drawingml/2006/table">
            <a:tbl>
              <a:tblPr/>
              <a:tblGrid>
                <a:gridCol w="8310563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context.createProducer().setProperty("foo","bar").send(destination,"Hello");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7"/>
          <p:cNvGraphicFramePr>
            <a:graphicFrameLocks noGrp="1"/>
          </p:cNvGraphicFramePr>
          <p:nvPr/>
        </p:nvGraphicFramePr>
        <p:xfrm>
          <a:off x="681038" y="2025650"/>
          <a:ext cx="8374062" cy="944880"/>
        </p:xfrm>
        <a:graphic>
          <a:graphicData uri="http://schemas.openxmlformats.org/drawingml/2006/table">
            <a:tbl>
              <a:tblPr/>
              <a:tblGrid>
                <a:gridCol w="8374062"/>
              </a:tblGrid>
              <a:tr h="3444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MessageProducer producer = session.createProducer();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TextMessage textMessage = session.createTextMessage("Hello);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textMessage.setStringProperty("foo","bar");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producer.send(destination,message);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7106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上用于发送消息的方法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send(Destination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dest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, Message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message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)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不需要创建消息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send(Destination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dest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, Map&lt;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String,Object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&gt; payload)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send(Destination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dest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, 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Serializable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 payload)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send(Destination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dest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, String payload)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send(Destination </a:t>
            </a:r>
            <a:r>
              <a:rPr lang="en-GB" altLang="zh-CN" b="1" dirty="0" err="1" smtClean="0">
                <a:solidFill>
                  <a:srgbClr val="424545"/>
                </a:solidFill>
                <a:ea typeface="黑体" pitchFamily="49" charset="-122"/>
              </a:rPr>
              <a:t>dest</a:t>
            </a:r>
            <a:r>
              <a:rPr lang="en-GB" altLang="zh-CN" b="1" dirty="0" smtClean="0">
                <a:solidFill>
                  <a:srgbClr val="424545"/>
                </a:solidFill>
                <a:ea typeface="黑体" pitchFamily="49" charset="-122"/>
              </a:rPr>
              <a:t>, byte[] payload)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使用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上的方法设置传递选项、消息头和消息属性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4710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直接发送消息负载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915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将通过创建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对象来使用消息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封装了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MessageConsumer</a:t>
            </a:r>
            <a:endParaRPr lang="en-GB" altLang="zh-CN" dirty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与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MessageConsumer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类似的功能和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API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同步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异步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491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6125" y="2941638"/>
          <a:ext cx="8222283" cy="5193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2283"/>
              </a:tblGrid>
              <a:tr h="51938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latin typeface="Courier New"/>
                          <a:ea typeface="+mn-ea"/>
                          <a:cs typeface="Courier New"/>
                        </a:rPr>
                        <a:t>JMSConsumer consumer = context.createConsumer(destination);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Message message = consumer.receive(1000);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8188" y="4097338"/>
          <a:ext cx="8222283" cy="5193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2283"/>
              </a:tblGrid>
              <a:tr h="51938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>
                          <a:solidFill>
                            <a:srgbClr val="000000"/>
                          </a:solidFill>
                          <a:latin typeface="Courier New"/>
                          <a:ea typeface="+mn-ea"/>
                          <a:cs typeface="Courier New"/>
                        </a:rPr>
                        <a:t>JMSConsumer consumer = context.createConsumer(destination);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consumer.setMessageListener(messageListener);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50178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US" altLang="zh-CN" dirty="0" err="1"/>
              <a:t>JMSConsumer</a:t>
            </a:r>
            <a:r>
              <a:rPr lang="en-US" altLang="zh-CN" dirty="0"/>
              <a:t> </a:t>
            </a:r>
            <a:r>
              <a:rPr lang="zh-CN" altLang="zh-CN" dirty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上用于返回消息的方法</a:t>
            </a:r>
            <a:endParaRPr lang="en-GB" dirty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Message receive();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Message receive(long timeout);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Message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receiveNoWait</a:t>
            </a: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();</a:t>
            </a: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上用于直接返回消息负载的方法</a:t>
            </a:r>
            <a:endParaRPr lang="en-GB" dirty="0" smtClean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&lt;T&gt; T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receivePayload</a:t>
            </a: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(Class&lt;T&gt;  c);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&lt;T&gt; T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receivePayload</a:t>
            </a: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(Class&lt;T&gt; c, long timeout);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&lt;T&gt; T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receivePayloadNoWait</a:t>
            </a: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(Class&lt;T&gt; c);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5017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直接接收消息负载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/>
          </a:blip>
          <a:srcRect t="74" b="74"/>
          <a:stretch>
            <a:fillRect/>
          </a:stretch>
        </p:blipFill>
        <p:spPr/>
      </p:pic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450850" y="2054225"/>
            <a:ext cx="4637088" cy="760413"/>
          </a:xfrm>
        </p:spPr>
        <p:txBody>
          <a:bodyPr/>
          <a:lstStyle/>
          <a:p>
            <a:r>
              <a:rPr lang="en-GB" altLang="zh-CN" dirty="0" smtClean="0">
                <a:ea typeface="黑体" pitchFamily="49" charset="-122"/>
              </a:rPr>
              <a:t>Java Message Service 2.0</a:t>
            </a:r>
            <a:br>
              <a:rPr lang="en-GB" altLang="zh-CN" dirty="0" smtClean="0">
                <a:ea typeface="黑体" pitchFamily="49" charset="-122"/>
              </a:rPr>
            </a:br>
            <a:r>
              <a:rPr lang="en-GB" dirty="0" err="1" smtClean="0"/>
              <a:t>中的新</a:t>
            </a:r>
            <a:r>
              <a:rPr lang="zh-CN" altLang="en-GB" dirty="0" smtClean="0">
                <a:ea typeface="黑体" pitchFamily="49" charset="-122"/>
              </a:rPr>
              <a:t>特性</a:t>
            </a:r>
          </a:p>
        </p:txBody>
      </p:sp>
      <p:sp>
        <p:nvSpPr>
          <p:cNvPr id="2355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0850" y="2914650"/>
            <a:ext cx="4900613" cy="104775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dirty="0" smtClean="0">
                <a:ea typeface="黑体" pitchFamily="49" charset="-122"/>
              </a:rPr>
              <a:t>John </a:t>
            </a:r>
            <a:r>
              <a:rPr lang="en-US" altLang="zh-CN" dirty="0" err="1" smtClean="0">
                <a:ea typeface="黑体" pitchFamily="49" charset="-122"/>
              </a:rPr>
              <a:t>Clingan</a:t>
            </a:r>
            <a:r>
              <a:rPr lang="en-US" altLang="zh-CN" dirty="0" smtClean="0">
                <a:ea typeface="黑体" pitchFamily="49" charset="-122"/>
              </a:rPr>
              <a:t/>
            </a:r>
            <a:br>
              <a:rPr lang="en-US" altLang="zh-CN" dirty="0" smtClean="0">
                <a:ea typeface="黑体" pitchFamily="49" charset="-122"/>
              </a:rPr>
            </a:br>
            <a:r>
              <a:rPr lang="en-US" altLang="zh-CN" dirty="0" smtClean="0">
                <a:ea typeface="黑体" pitchFamily="49" charset="-122"/>
              </a:rPr>
              <a:t>Java EE </a:t>
            </a:r>
            <a:r>
              <a:rPr lang="zh-CN" altLang="en-US" dirty="0" smtClean="0">
                <a:ea typeface="黑体" pitchFamily="49" charset="-122"/>
              </a:rPr>
              <a:t>和 </a:t>
            </a:r>
            <a:r>
              <a:rPr lang="en-US" altLang="zh-CN" dirty="0" err="1" smtClean="0">
                <a:ea typeface="黑体" pitchFamily="49" charset="-122"/>
              </a:rPr>
              <a:t>GlassFish</a:t>
            </a:r>
            <a:r>
              <a:rPr lang="en-US" altLang="zh-CN" dirty="0" smtClean="0">
                <a:ea typeface="黑体" pitchFamily="49" charset="-122"/>
              </a:rPr>
              <a:t> </a:t>
            </a:r>
            <a:r>
              <a:rPr lang="zh-CN" altLang="en-US" dirty="0" smtClean="0">
                <a:ea typeface="黑体" pitchFamily="49" charset="-122"/>
              </a:rPr>
              <a:t>产品经理</a:t>
            </a:r>
          </a:p>
          <a:p>
            <a:pPr>
              <a:spcAft>
                <a:spcPct val="0"/>
              </a:spcAft>
            </a:pPr>
            <a:r>
              <a:rPr lang="en-US" altLang="zh-CN" dirty="0" smtClean="0">
                <a:ea typeface="黑体" pitchFamily="49" charset="-122"/>
              </a:rPr>
              <a:t>john.clingan@oracle.com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5120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直接接收消息负载</a:t>
            </a:r>
          </a:p>
          <a:p>
            <a:pPr>
              <a:spcAft>
                <a:spcPts val="60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5" name="Group 11"/>
          <p:cNvGraphicFramePr>
            <a:graphicFrameLocks noGrp="1"/>
          </p:cNvGraphicFramePr>
          <p:nvPr/>
        </p:nvGraphicFramePr>
        <p:xfrm>
          <a:off x="472533" y="1528763"/>
          <a:ext cx="8223250" cy="2499360"/>
        </p:xfrm>
        <a:graphic>
          <a:graphicData uri="http://schemas.openxmlformats.org/drawingml/2006/table">
            <a:tbl>
              <a:tblPr/>
              <a:tblGrid>
                <a:gridCol w="82232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public String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receiveMessage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 throws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NamingException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{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InitialContextinitialContext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getInitialContext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  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initialContext.lookup("jms/connectionFactory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Queue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=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Queue)initialContext.lookup("jms/inboundQueue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");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dirty="0"/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try (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context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connectionFactory.createContext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();) {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JMSConsumer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consumer =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context.createConsumer(inboundQueue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return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consumer.receivePayload(String.class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);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   }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}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对象的注入</a:t>
            </a:r>
          </a:p>
        </p:txBody>
      </p:sp>
      <p:sp>
        <p:nvSpPr>
          <p:cNvPr id="5325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Java EE Web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或 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EJB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容器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466725" y="1528233"/>
          <a:ext cx="8185150" cy="22748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2274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@Inject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JMSConnectionFactory("jms/connectionFactory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JMSContext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context;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@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Resource(mappedName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= "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jms/inboundQueue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")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private Queue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public void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sendMessage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 (String payload) {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context.createProducer().send(inboundQueue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, payload);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ヒラギノ角ゴ ProN W3" charset="-128"/>
                          <a:cs typeface="Courier New" charset="0"/>
                          <a:sym typeface="Gill Sans" charset="0"/>
                        </a:rPr>
                        <a:t>} 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-128"/>
                        <a:cs typeface="Courier New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对象的注入</a:t>
            </a:r>
          </a:p>
        </p:txBody>
      </p:sp>
      <p:sp>
        <p:nvSpPr>
          <p:cNvPr id="55298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344613"/>
            <a:ext cx="8229600" cy="3062287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连接工厂将默认为平台的默认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指定会话模式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指定用户和口令（可以用别名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）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5529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Java EE Web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或 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EJB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容器</a:t>
            </a:r>
          </a:p>
          <a:p>
            <a:pPr>
              <a:spcAft>
                <a:spcPts val="60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488" y="1671638"/>
          <a:ext cx="8120063" cy="373063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37306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@Inject private </a:t>
                      </a:r>
                      <a:r>
                        <a:rPr lang="en-GB" sz="14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JMSContext</a:t>
                      </a:r>
                      <a:r>
                        <a:rPr lang="en-GB" sz="1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 context;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7550" y="2497138"/>
          <a:ext cx="8120062" cy="1090613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109061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@Inject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@JMSConnectionFactory("jms/connectionFactory")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@JMSSessionMode(JMSContext.AUTO_ACKNOWLEDGE)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private JMSContext context;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23"/>
          <p:cNvGraphicFramePr>
            <a:graphicFrameLocks noGrp="1"/>
          </p:cNvGraphicFramePr>
          <p:nvPr/>
        </p:nvGraphicFramePr>
        <p:xfrm>
          <a:off x="687388" y="4027488"/>
          <a:ext cx="8120063" cy="944880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37306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@Inject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@JMSConnectionFactory("jms/connectionFactory")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@JMSPasswordCredential(userName="admin",password="mypassword")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private JMSContext context;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对象的注入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注入的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对象具有作用域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在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JTA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事务中，作用域是事务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如果不是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JTA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事务，则作用域是请求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在作用域结束时自动关闭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满足以下条件时，在同一作用域内注入两个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对象，您将得到同一个对象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当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@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JMSConnectionFactory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、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@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JMSPasswordCredential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和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@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JMSSessionMode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注解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匹配时</a:t>
            </a:r>
            <a:endParaRPr lang="en-GB" dirty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这使得在事务内使用同一会话变得容易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Java EE Web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或 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EJB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容器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JMS 2.0</a:t>
            </a: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：</a:t>
            </a:r>
            <a:b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</a:b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新特性</a:t>
            </a:r>
          </a:p>
        </p:txBody>
      </p:sp>
      <p:pic>
        <p:nvPicPr>
          <p:cNvPr id="58370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  <p:pic>
        <p:nvPicPr>
          <p:cNvPr id="58371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zh-CN" dirty="0"/>
              <a:t>延迟交付</a:t>
            </a:r>
            <a:endParaRPr lang="zh-CN" altLang="en-US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60418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允许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客户端将消息安排在将来传递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MessageProducer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上的新方法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/>
            </a:r>
            <a:br>
              <a:rPr lang="en-GB" dirty="0" smtClean="0">
                <a:solidFill>
                  <a:srgbClr val="424545"/>
                </a:solidFill>
                <a:ea typeface="黑体" pitchFamily="49" charset="-122"/>
              </a:rPr>
            </a:b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/>
            </a:r>
            <a:br>
              <a:rPr lang="en-GB" dirty="0" smtClean="0">
                <a:solidFill>
                  <a:srgbClr val="424545"/>
                </a:solidFill>
                <a:ea typeface="黑体" pitchFamily="49" charset="-122"/>
              </a:rPr>
            </a:b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上的新方法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设置消息传递系统的最小保留时间，这是系统在将消息</a:t>
            </a:r>
            <a:r>
              <a:rPr lang="zh-CN" altLang="zh-CN" dirty="0" smtClean="0">
                <a:solidFill>
                  <a:srgbClr val="424545"/>
                </a:solidFill>
                <a:ea typeface="黑体" pitchFamily="49" charset="-122"/>
              </a:rPr>
              <a:t>传递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给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使用者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之前应该延迟的时间，单位为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毫秒</a:t>
            </a:r>
            <a:endParaRPr lang="en-GB" dirty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zh-CN" altLang="en-GB" i="1" dirty="0" smtClean="0">
                <a:solidFill>
                  <a:srgbClr val="424545"/>
                </a:solidFill>
                <a:ea typeface="黑体" pitchFamily="49" charset="-122"/>
              </a:rPr>
              <a:t>为何</a:t>
            </a:r>
            <a:r>
              <a:rPr lang="zh-CN" altLang="en-GB" i="1" dirty="0" smtClean="0">
                <a:solidFill>
                  <a:srgbClr val="424545"/>
                </a:solidFill>
                <a:ea typeface="黑体" pitchFamily="49" charset="-122"/>
              </a:rPr>
              <a:t>增加该特性？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应对业务要求延迟处理的情况，如延迟到一天结束时</a:t>
            </a: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6041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1513" y="3292475"/>
          <a:ext cx="8120063" cy="512763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51276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public JMSProducer setDeliveryDelay(long deliveryDelay)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63575" y="2236788"/>
          <a:ext cx="8120062" cy="512763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51276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public void setDeliveryDelay(long deliveryDelay)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异步发送</a:t>
            </a:r>
          </a:p>
        </p:txBody>
      </p:sp>
      <p:sp>
        <p:nvSpPr>
          <p:cNvPr id="61442" name="Content Placeholder 3"/>
          <p:cNvSpPr>
            <a:spLocks noGrp="1"/>
          </p:cNvSpPr>
          <p:nvPr>
            <p:ph sz="quarter" idx="12"/>
          </p:nvPr>
        </p:nvSpPr>
        <p:spPr>
          <a:xfrm>
            <a:off x="433388" y="1466850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发送消息并立即返回，在从服务器收到确认之前不会阻塞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。</a:t>
            </a:r>
          </a:p>
          <a:p>
            <a:pPr indent="-163513">
              <a:buClr>
                <a:srgbClr val="5382A1"/>
              </a:buClr>
            </a:pP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但当收到确认时，将调用异步回调</a:t>
            </a:r>
            <a:endParaRPr lang="en-GB" dirty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MessageProducer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上的新方法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上也提供了该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特性</a:t>
            </a:r>
          </a:p>
          <a:p>
            <a:pPr indent="-163513">
              <a:buClr>
                <a:srgbClr val="5382A1"/>
              </a:buClr>
            </a:pPr>
            <a:r>
              <a:rPr lang="zh-CN" altLang="en-GB" i="1" dirty="0" smtClean="0">
                <a:solidFill>
                  <a:srgbClr val="424545"/>
                </a:solidFill>
                <a:ea typeface="黑体" pitchFamily="49" charset="-122"/>
              </a:rPr>
              <a:t>为何增加该特性？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允许线程在等待确认的同时执行其他工作</a:t>
            </a: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313" y="2744788"/>
          <a:ext cx="8119870" cy="4535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9870"/>
              </a:tblGrid>
              <a:tr h="453543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messageProducer.send(message,completionListener)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异步发送</a:t>
            </a:r>
          </a:p>
        </p:txBody>
      </p:sp>
      <p:sp>
        <p:nvSpPr>
          <p:cNvPr id="62466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应用包含了</a:t>
            </a:r>
            <a:r>
              <a:rPr lang="zh-CN" altLang="zh-CN" dirty="0" smtClean="0">
                <a:solidFill>
                  <a:srgbClr val="424545"/>
                </a:solidFill>
                <a:ea typeface="黑体" pitchFamily="49" charset="-122"/>
              </a:rPr>
              <a:t>实现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US" altLang="zh-CN" dirty="0" err="1" smtClean="0">
                <a:solidFill>
                  <a:srgbClr val="424545"/>
                </a:solidFill>
                <a:ea typeface="黑体" pitchFamily="49" charset="-122"/>
              </a:rPr>
              <a:t>CompletionListener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接口的</a:t>
            </a:r>
            <a:r>
              <a:rPr lang="zh-CN" altLang="zh-CN" dirty="0" smtClean="0">
                <a:solidFill>
                  <a:srgbClr val="424545"/>
                </a:solidFill>
                <a:ea typeface="黑体" pitchFamily="49" charset="-122"/>
              </a:rPr>
              <a:t>实例</a:t>
            </a: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624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0875" y="2085975"/>
          <a:ext cx="8118475" cy="1039813"/>
        </p:xfrm>
        <a:graphic>
          <a:graphicData uri="http://schemas.openxmlformats.org/drawingml/2006/table">
            <a:tbl>
              <a:tblPr/>
              <a:tblGrid>
                <a:gridCol w="8118475"/>
              </a:tblGrid>
              <a:tr h="1039813">
                <a:tc>
                  <a:txBody>
                    <a:bodyPr/>
                    <a:lstStyle/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public interface CompletionListener {</a:t>
                      </a:r>
                    </a:p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void onCompletion(Message message);</a:t>
                      </a:r>
                    </a:p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void onException(Message message, Exception exception);</a:t>
                      </a:r>
                    </a:p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更好地处理“恶意”消息</a:t>
            </a:r>
          </a:p>
        </p:txBody>
      </p:sp>
      <p:sp>
        <p:nvSpPr>
          <p:cNvPr id="63490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1.1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定义了一个由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定义的可选消息属性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JMSXDeliveryCount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。</a:t>
            </a:r>
          </a:p>
          <a:p>
            <a:pPr marL="630238" lvl="1">
              <a:buClr>
                <a:srgbClr val="5382A1"/>
              </a:buClr>
            </a:pP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使用该属性时，它是由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提供程序在收到消息时设置的，并且设置为该消息已被传递的次数（包括第一次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）。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第一次是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1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，第二次是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2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，依此类推</a:t>
            </a: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2.0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将使此属性成为必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要属性</a:t>
            </a: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zh-CN" altLang="en-GB" i="1" dirty="0" smtClean="0">
                <a:solidFill>
                  <a:srgbClr val="424545"/>
                </a:solidFill>
                <a:ea typeface="黑体" pitchFamily="49" charset="-122"/>
              </a:rPr>
              <a:t>为何增加该特性</a:t>
            </a:r>
            <a:r>
              <a:rPr lang="en-GB" i="1" dirty="0" smtClean="0">
                <a:solidFill>
                  <a:srgbClr val="424545"/>
                </a:solidFill>
                <a:ea typeface="黑体" pitchFamily="49" charset="-122"/>
              </a:rPr>
              <a:t>？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使应用服务器和应用程序可以更好地处理“恶意”消息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6349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强制使用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 </a:t>
            </a:r>
            <a:r>
              <a:rPr lang="en-US" altLang="zh-CN" dirty="0" err="1">
                <a:solidFill>
                  <a:srgbClr val="5382A1"/>
                </a:solidFill>
                <a:ea typeface="黑体" pitchFamily="49" charset="-122"/>
              </a:rPr>
              <a:t>JMSMXDeliveryCount</a:t>
            </a:r>
            <a:endParaRPr lang="zh-CN" altLang="en-US" dirty="0">
              <a:solidFill>
                <a:srgbClr val="5382A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主题订阅上的多个使用者</a:t>
            </a:r>
          </a:p>
        </p:txBody>
      </p:sp>
      <p:sp>
        <p:nvSpPr>
          <p:cNvPr id="65538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允许以动态伸缩的方式使用主题</a:t>
            </a:r>
            <a:r>
              <a:rPr lang="zh-CN" altLang="zh-CN" dirty="0" smtClean="0">
                <a:solidFill>
                  <a:srgbClr val="424545"/>
                </a:solidFill>
                <a:ea typeface="黑体" pitchFamily="49" charset="-122"/>
              </a:rPr>
              <a:t>订阅中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的</a:t>
            </a:r>
            <a:r>
              <a:rPr lang="zh-CN" altLang="zh-CN" dirty="0" smtClean="0">
                <a:solidFill>
                  <a:srgbClr val="424545"/>
                </a:solidFill>
                <a:ea typeface="黑体" pitchFamily="49" charset="-122"/>
              </a:rPr>
              <a:t>消息</a:t>
            </a:r>
            <a:endParaRPr lang="zh-CN" alt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多个线程、多个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JVM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非持久订阅所需的新方法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用于持久订阅的现有方法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在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上也可用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6553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463" y="2574925"/>
          <a:ext cx="8120063" cy="579438"/>
        </p:xfrm>
        <a:graphic>
          <a:graphicData uri="http://schemas.openxmlformats.org/drawingml/2006/table">
            <a:tbl>
              <a:tblPr/>
              <a:tblGrid>
                <a:gridCol w="8120063"/>
              </a:tblGrid>
              <a:tr h="579438">
                <a:tc>
                  <a:txBody>
                    <a:bodyPr/>
                    <a:lstStyle/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MessageConsumermessageConsumer=</a:t>
                      </a:r>
                      <a:b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</a:b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session.createSharedConsumer(topic,</a:t>
                      </a:r>
                      <a:r>
                        <a:rPr lang="en-GB" sz="1400" b="1" i="0" u="none" strike="noStrike" cap="none" baseline="0">
                          <a:solidFill>
                            <a:srgbClr val="FF0000"/>
                          </a:solidFill>
                          <a:effectLst/>
                          <a:latin typeface="Courier New"/>
                          <a:cs typeface="Courier New"/>
                        </a:rPr>
                        <a:t>sharedSubscriptionName</a:t>
                      </a: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6750" y="3706813"/>
          <a:ext cx="8120062" cy="579438"/>
        </p:xfrm>
        <a:graphic>
          <a:graphicData uri="http://schemas.openxmlformats.org/drawingml/2006/table">
            <a:tbl>
              <a:tblPr/>
              <a:tblGrid>
                <a:gridCol w="8120062"/>
              </a:tblGrid>
              <a:tr h="579438">
                <a:tc>
                  <a:txBody>
                    <a:bodyPr/>
                    <a:lstStyle/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MessageConsumer messageConsumer=</a:t>
                      </a:r>
                      <a:b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</a:b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   session.createDurableConsumer(topic,durableSubscriptionName);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zh-CN" altLang="en-US" dirty="0">
                <a:solidFill>
                  <a:srgbClr val="424545"/>
                </a:solidFill>
                <a:ea typeface="黑体" pitchFamily="49" charset="-122"/>
              </a:rPr>
              <a:t>轻巧的、并获得成功的消息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传递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API</a:t>
            </a:r>
            <a:endParaRPr lang="en-US" altLang="zh-CN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1.1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最后更新是在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2002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年</a:t>
            </a:r>
          </a:p>
          <a:p>
            <a:pPr indent="-163513">
              <a:buClr>
                <a:srgbClr val="5382A1"/>
              </a:buClr>
            </a:pP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2.0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于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2011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年作为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JSR 343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发布</a:t>
            </a:r>
          </a:p>
          <a:p>
            <a:pPr indent="-163513">
              <a:buClr>
                <a:srgbClr val="5382A1"/>
              </a:buClr>
            </a:pPr>
            <a:r>
              <a:rPr lang="en-US" altLang="zh-CN" dirty="0"/>
              <a:t>JMS 2.0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现在成为了最终版本</a:t>
            </a:r>
            <a:endParaRPr lang="zh-CN" altLang="en-US" dirty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更多信息，请访问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  <a:hlinkClick r:id="rId2"/>
              </a:rPr>
              <a:t>http://jms-spec.java.net</a:t>
            </a: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JMS 2.0</a:t>
            </a: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：</a:t>
            </a:r>
            <a:b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</a:br>
            <a:r>
              <a:rPr lang="zh-CN" altLang="zh-CN" dirty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更容易在</a:t>
            </a:r>
            <a:r>
              <a:rPr lang="en-US" altLang="zh-CN" dirty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 Java EE </a:t>
            </a:r>
            <a:r>
              <a:rPr lang="zh-CN" altLang="zh-CN" dirty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中定义</a:t>
            </a:r>
            <a:r>
              <a:rPr lang="en-US" altLang="zh-CN" dirty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 JMS </a:t>
            </a:r>
            <a:r>
              <a:rPr lang="zh-CN"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资源</a:t>
            </a:r>
            <a:endParaRPr lang="zh-CN" altLang="en-US" dirty="0" smtClean="0">
              <a:ln>
                <a:noFill/>
              </a:ln>
              <a:solidFill>
                <a:srgbClr val="424545"/>
              </a:solidFill>
              <a:ea typeface="黑体" pitchFamily="49" charset="-122"/>
            </a:endParaRPr>
          </a:p>
        </p:txBody>
      </p:sp>
      <p:pic>
        <p:nvPicPr>
          <p:cNvPr id="67586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  <p:pic>
        <p:nvPicPr>
          <p:cNvPr id="6758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更轻松地在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中定义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资源</a:t>
            </a:r>
          </a:p>
        </p:txBody>
      </p:sp>
      <p:sp>
        <p:nvSpPr>
          <p:cNvPr id="69634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和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推荐应用程序应当通过从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JNDI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进行查询来获取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ConnectionFactory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和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Destination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资源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保持应用程序代码可移植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创建这些资源是部署人员的职责，并且是非标准的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6963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定义问题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3575" y="2176463"/>
          <a:ext cx="8185150" cy="5857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5857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@Resource(lookupName = "jms/inboundQueue")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private Queue inboundQueue;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平台的默认连接工厂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如果您只是希望使用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中内置的应用服务器的资源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使简单的事情……简单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！</a:t>
            </a:r>
            <a:endParaRPr lang="zh-CN" altLang="en-US" dirty="0" smtClean="0">
              <a:solidFill>
                <a:srgbClr val="5382A1"/>
              </a:solidFill>
              <a:ea typeface="黑体" pitchFamily="49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638" y="2184400"/>
          <a:ext cx="8185150" cy="64008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585788">
                <a:tc>
                  <a:txBody>
                    <a:bodyPr/>
                    <a:lstStyle/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@Resource(lookup="java:comp/defaultJMSConnectionFactory")</a:t>
                      </a:r>
                    </a:p>
                    <a:p>
                      <a:pPr marL="0" marR="0" indent="0" algn="l" defTabSz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ConnectionFactory myJMScf;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更轻松地在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中定义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资源</a:t>
            </a:r>
          </a:p>
        </p:txBody>
      </p:sp>
      <p:sp>
        <p:nvSpPr>
          <p:cNvPr id="71682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应用程序可以使用批注指定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自己需要的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连接工厂和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目标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部署人员可以使用部署描述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文件元素进一步定义需求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部署应用程序时，应用服务器可以使用该信息来自动创建资源</a:t>
            </a:r>
            <a:endParaRPr lang="en-GB" dirty="0" smtClean="0">
              <a:solidFill>
                <a:srgbClr val="424545"/>
              </a:solidFill>
              <a:ea typeface="黑体" pitchFamily="49" charset="-122"/>
            </a:endParaRPr>
          </a:p>
          <a:p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与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@</a:t>
            </a:r>
            <a:r>
              <a:rPr lang="en-US" altLang="zh-CN" dirty="0" err="1">
                <a:solidFill>
                  <a:srgbClr val="424545"/>
                </a:solidFill>
                <a:ea typeface="黑体" pitchFamily="49" charset="-122"/>
              </a:rPr>
              <a:t>DataSourceDefinition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类似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的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 JMS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注解</a:t>
            </a:r>
            <a:endParaRPr lang="en-GB" altLang="zh-CN" dirty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zh-CN" altLang="en-GB" i="1" dirty="0" smtClean="0">
                <a:solidFill>
                  <a:srgbClr val="424545"/>
                </a:solidFill>
                <a:ea typeface="黑体" pitchFamily="49" charset="-122"/>
              </a:rPr>
              <a:t>可选择 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是否自动支持这些功能</a:t>
            </a:r>
            <a:endParaRPr lang="zh-CN" altLang="en-GB" i="1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7168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Java EE 7 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中新的可选特性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更轻松地在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中定义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资源</a:t>
            </a:r>
          </a:p>
        </p:txBody>
      </p:sp>
      <p:sp>
        <p:nvSpPr>
          <p:cNvPr id="72706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4019550"/>
            <a:ext cx="8229600" cy="493713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还可以通过批注指定特定于部署的属性，但这些属性最好在部署时添加</a:t>
            </a:r>
            <a:endParaRPr lang="en-GB" dirty="0" smtClean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7270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应用程序使用批注定义所需资源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488" y="2744788"/>
          <a:ext cx="8185150" cy="1258888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12588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@JMSDestinationDefinition(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name = "java:global/jms/demoQueue",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description = "Queue to use in demonstration",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interfaceName = "javax.jms.Queue",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destinationName="demoQueue")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5613" y="1452563"/>
          <a:ext cx="8185150" cy="1028700"/>
        </p:xfrm>
        <a:graphic>
          <a:graphicData uri="http://schemas.openxmlformats.org/drawingml/2006/table">
            <a:tbl>
              <a:tblPr/>
              <a:tblGrid>
                <a:gridCol w="8185150"/>
              </a:tblGrid>
              <a:tr h="102870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@JMSConnectionFactoryDefinition(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name = "java:global/jms/demoConnectionFactory",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interfaceName = "javax.jms.ConnectionFactory",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description = "ConnectionFactory to use in demonstration")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更轻松地在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中定义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资源</a:t>
            </a:r>
          </a:p>
        </p:txBody>
      </p:sp>
      <p:sp>
        <p:nvSpPr>
          <p:cNvPr id="737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部署人员使用部署描述文件添加进一步的需求</a:t>
            </a:r>
          </a:p>
        </p:txBody>
      </p:sp>
      <p:graphicFrame>
        <p:nvGraphicFramePr>
          <p:cNvPr id="10" name="Group 18"/>
          <p:cNvGraphicFramePr>
            <a:graphicFrameLocks noGrp="1"/>
          </p:cNvGraphicFramePr>
          <p:nvPr/>
        </p:nvGraphicFramePr>
        <p:xfrm>
          <a:off x="455613" y="2778125"/>
          <a:ext cx="8032750" cy="2225040"/>
        </p:xfrm>
        <a:graphic>
          <a:graphicData uri="http://schemas.openxmlformats.org/drawingml/2006/table">
            <a:tbl>
              <a:tblPr/>
              <a:tblGrid>
                <a:gridCol w="8032750"/>
              </a:tblGrid>
              <a:tr h="1228725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&lt;jms-connection-factory&gt;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&lt;name&gt;java:global/jms/demoConnectionFactory&lt;/name&gt;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&lt;property&gt;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&lt;name&gt;addressList&lt;/name&gt;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&lt;value&gt;mq://localhost:7676&lt;/value&gt;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&lt;/property&gt;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&lt;max-pool-size&gt;30&lt;/max-pool-size&gt;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&lt;min-pool-size&gt;20&lt;/min-pool-size&gt;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&lt;max-idle-time&gt;5&lt;/max-idle-time&gt;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&lt;/jms-connection-factory&gt;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9"/>
          <p:cNvGraphicFramePr>
            <a:graphicFrameLocks noGrp="1"/>
          </p:cNvGraphicFramePr>
          <p:nvPr/>
        </p:nvGraphicFramePr>
        <p:xfrm>
          <a:off x="447675" y="1306513"/>
          <a:ext cx="8032750" cy="1371600"/>
        </p:xfrm>
        <a:graphic>
          <a:graphicData uri="http://schemas.openxmlformats.org/drawingml/2006/table">
            <a:tbl>
              <a:tblPr/>
              <a:tblGrid>
                <a:gridCol w="8032750"/>
              </a:tblGrid>
              <a:tr h="125888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&lt;jms-destination&gt;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&lt;name&gt;java:global/jms/demoQueue&lt;/name&gt;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&lt;interface-name&gt;javax.jms.Queue&lt;/interface-name&gt;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&lt;resource-adapter-name&gt;jmsra&lt;/resource-adapter-name&gt;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&lt;destination-name&gt;demoQueue&lt;/destination-name&gt;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cs typeface="Courier New"/>
                        </a:rPr>
                        <a:t>&lt;/jms-destination&gt;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1171575"/>
            <a:ext cx="1725613" cy="760413"/>
          </a:xfrm>
        </p:spPr>
        <p:txBody>
          <a:bodyPr/>
          <a:lstStyle/>
          <a:p>
            <a: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JMS 2.0 </a:t>
            </a: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中新特性</a:t>
            </a:r>
          </a:p>
        </p:txBody>
      </p:sp>
      <p:sp>
        <p:nvSpPr>
          <p:cNvPr id="7475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75000" y="1122363"/>
            <a:ext cx="5545138" cy="3116262"/>
          </a:xfrm>
        </p:spPr>
        <p:txBody>
          <a:bodyPr/>
          <a:lstStyle/>
          <a:p>
            <a:pPr marL="346075" indent="-346075">
              <a:buClr>
                <a:srgbClr val="5382A1"/>
              </a:buClr>
            </a:pPr>
            <a:r>
              <a:rPr lang="en-US" altLang="zh-CN" dirty="0"/>
              <a:t>API 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现代化</a:t>
            </a:r>
            <a:r>
              <a:rPr lang="en-US" altLang="zh-CN" dirty="0">
                <a:solidFill>
                  <a:srgbClr val="424545"/>
                </a:solidFill>
                <a:ea typeface="黑体" pitchFamily="49" charset="-122"/>
              </a:rPr>
              <a:t>/</a:t>
            </a:r>
            <a:r>
              <a:rPr lang="zh-CN" altLang="zh-CN" dirty="0">
                <a:solidFill>
                  <a:srgbClr val="424545"/>
                </a:solidFill>
                <a:ea typeface="黑体" pitchFamily="49" charset="-122"/>
              </a:rPr>
              <a:t>简单性</a:t>
            </a:r>
            <a:endParaRPr lang="zh-CN" altLang="en-US" dirty="0">
              <a:solidFill>
                <a:srgbClr val="424545"/>
              </a:solidFill>
              <a:ea typeface="黑体" pitchFamily="49" charset="-122"/>
            </a:endParaRP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新特性</a:t>
            </a: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更好的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集成</a:t>
            </a:r>
          </a:p>
          <a:p>
            <a:pPr lvl="1">
              <a:spcBef>
                <a:spcPts val="0"/>
              </a:spcBef>
            </a:pPr>
            <a:r>
              <a:rPr lang="zh-CN" altLang="en-US" dirty="0" smtClean="0">
                <a:ea typeface="黑体" pitchFamily="49" charset="-122"/>
              </a:rPr>
              <a:t>更清晰地定义略微不同的 </a:t>
            </a:r>
            <a:r>
              <a:rPr lang="en-US" altLang="zh-CN" dirty="0" smtClean="0">
                <a:ea typeface="黑体" pitchFamily="49" charset="-122"/>
              </a:rPr>
              <a:t>JMS API</a:t>
            </a:r>
          </a:p>
          <a:p>
            <a:pPr lvl="1">
              <a:spcBef>
                <a:spcPts val="0"/>
              </a:spcBef>
            </a:pPr>
            <a:r>
              <a:rPr lang="zh-CN" altLang="en-US" dirty="0" smtClean="0">
                <a:ea typeface="黑体" pitchFamily="49" charset="-122"/>
              </a:rPr>
              <a:t>更简单的资源配置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>
                <a:ea typeface="黑体" pitchFamily="49" charset="-122"/>
              </a:rPr>
              <a:t>JMS MDB </a:t>
            </a:r>
            <a:r>
              <a:rPr lang="zh-CN" altLang="en-US" dirty="0" smtClean="0">
                <a:ea typeface="黑体" pitchFamily="49" charset="-122"/>
              </a:rPr>
              <a:t>的标准化配置</a:t>
            </a: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微小的更正和澄清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其他资源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阅读位于这里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  <a:hlinkClick r:id="rId2"/>
              </a:rPr>
              <a:t>http://jcp.org </a:t>
            </a:r>
            <a:r>
              <a:rPr lang="zh-CN" altLang="en-GB" dirty="0" smtClean="0">
                <a:solidFill>
                  <a:srgbClr val="424545"/>
                </a:solidFill>
                <a:ea typeface="黑体" pitchFamily="49" charset="-122"/>
              </a:rPr>
              <a:t>的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JSR 343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规范</a:t>
            </a:r>
            <a:endParaRPr lang="en-GB" altLang="zh-CN" dirty="0" smtClean="0">
              <a:solidFill>
                <a:srgbClr val="424545"/>
              </a:solidFill>
              <a:latin typeface="黑体" pitchFamily="49" charset="-122"/>
              <a:ea typeface="黑体" pitchFamily="49" charset="-122"/>
              <a:hlinkClick r:id="rId2"/>
            </a:endParaRPr>
          </a:p>
          <a:p>
            <a:pPr indent="-163513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GlassFish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4.0</a:t>
            </a:r>
          </a:p>
          <a:p>
            <a:pPr marL="739775" lvl="1" indent="-282575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  <a:hlinkClick r:id="rId3"/>
              </a:rPr>
              <a:t>http://glassfish.java.net/</a:t>
            </a:r>
          </a:p>
          <a:p>
            <a:pPr marL="739775" lvl="1" indent="-282575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  <a:hlinkClick r:id="rId4"/>
              </a:rPr>
              <a:t>http://dlc.sun.com.edgesuite.net/glassfish/4.0/promoted/</a:t>
            </a:r>
          </a:p>
          <a:p>
            <a:pPr indent="-163513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Open Message Queue 5.0</a:t>
            </a:r>
          </a:p>
          <a:p>
            <a:pPr marL="739775" lvl="1" indent="-282575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  <a:hlinkClick r:id="rId5"/>
              </a:rPr>
              <a:t>http://mq.java.net/</a:t>
            </a:r>
          </a:p>
          <a:p>
            <a:pPr marL="739775" lvl="1" indent="-282575">
              <a:buClr>
                <a:srgbClr val="5382A1"/>
              </a:buClr>
            </a:pP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  <a:hlinkClick r:id="rId6"/>
              </a:rPr>
              <a:t>http://mq.java.net/5.0.html</a:t>
            </a: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7577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71575"/>
            <a:ext cx="1725613" cy="760413"/>
          </a:xfrm>
        </p:spPr>
        <p:txBody>
          <a:bodyPr/>
          <a:lstStyle/>
          <a:p>
            <a: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JMS 2.0</a:t>
            </a:r>
            <a:b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</a:b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目标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75000" y="1122363"/>
            <a:ext cx="5545138" cy="3116262"/>
          </a:xfrm>
        </p:spPr>
        <p:txBody>
          <a:bodyPr/>
          <a:lstStyle/>
          <a:p>
            <a:pPr marL="346075" indent="-346075">
              <a:buClr>
                <a:srgbClr val="5382A1"/>
              </a:buClr>
            </a:pP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API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现代化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/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简单性</a:t>
            </a:r>
            <a:endParaRPr lang="zh-CN" altLang="en-US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新特性</a:t>
            </a: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更好的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集成</a:t>
            </a:r>
          </a:p>
          <a:p>
            <a:pPr lvl="1">
              <a:spcBef>
                <a:spcPts val="0"/>
              </a:spcBef>
            </a:pPr>
            <a:r>
              <a:rPr lang="zh-CN" altLang="en-US" dirty="0">
                <a:ea typeface="黑体" pitchFamily="49" charset="-122"/>
              </a:rPr>
              <a:t>更清晰地定义了存在略微差异的 </a:t>
            </a:r>
            <a:r>
              <a:rPr lang="en-US" altLang="zh-CN" dirty="0">
                <a:ea typeface="黑体" pitchFamily="49" charset="-122"/>
              </a:rPr>
              <a:t>JMS API</a:t>
            </a:r>
            <a:endParaRPr lang="en-US" altLang="zh-CN" dirty="0" smtClean="0">
              <a:ea typeface="黑体" pitchFamily="49" charset="-122"/>
            </a:endParaRPr>
          </a:p>
          <a:p>
            <a:pPr lvl="1">
              <a:spcBef>
                <a:spcPts val="0"/>
              </a:spcBef>
            </a:pPr>
            <a:r>
              <a:rPr lang="zh-CN" altLang="en-US" dirty="0" smtClean="0">
                <a:ea typeface="黑体" pitchFamily="49" charset="-122"/>
              </a:rPr>
              <a:t>更简单的资源配置</a:t>
            </a:r>
          </a:p>
          <a:p>
            <a:pPr lvl="1">
              <a:spcBef>
                <a:spcPts val="0"/>
              </a:spcBef>
            </a:pPr>
            <a:r>
              <a:rPr lang="zh-CN" altLang="en-US" dirty="0" smtClean="0">
                <a:ea typeface="黑体" pitchFamily="49" charset="-122"/>
              </a:rPr>
              <a:t>使 </a:t>
            </a:r>
            <a:r>
              <a:rPr lang="en-US" altLang="zh-CN" dirty="0" smtClean="0">
                <a:ea typeface="黑体" pitchFamily="49" charset="-122"/>
              </a:rPr>
              <a:t>JMS </a:t>
            </a:r>
            <a:r>
              <a:rPr lang="en-US" altLang="zh-CN" dirty="0">
                <a:ea typeface="黑体" pitchFamily="49" charset="-122"/>
              </a:rPr>
              <a:t>MDB </a:t>
            </a:r>
            <a:r>
              <a:rPr lang="zh-CN" altLang="en-US" dirty="0">
                <a:ea typeface="黑体" pitchFamily="49" charset="-122"/>
              </a:rPr>
              <a:t>的配置标准化</a:t>
            </a:r>
            <a:endParaRPr lang="zh-CN" altLang="en-US" dirty="0" smtClean="0">
              <a:ea typeface="黑体" pitchFamily="49" charset="-122"/>
            </a:endParaRPr>
          </a:p>
          <a:p>
            <a:pPr marL="346075" indent="-346075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微小的更正和澄清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使 </a:t>
            </a:r>
            <a:r>
              <a:rPr lang="en-US"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JMS API </a:t>
            </a:r>
            <a:r>
              <a:rPr lang="zh-CN" altLang="en-US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更</a:t>
            </a:r>
            <a:r>
              <a:rPr lang="zh-CN" altLang="en-US" dirty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具现代化</a:t>
            </a:r>
            <a: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/>
            </a:r>
            <a:br>
              <a:rPr altLang="zh-CN" dirty="0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</a:br>
            <a:endParaRPr altLang="zh-CN" dirty="0" smtClean="0">
              <a:ln>
                <a:noFill/>
              </a:ln>
              <a:solidFill>
                <a:srgbClr val="424545"/>
              </a:solidFill>
              <a:ea typeface="黑体" pitchFamily="49" charset="-122"/>
            </a:endParaRPr>
          </a:p>
        </p:txBody>
      </p:sp>
      <p:pic>
        <p:nvPicPr>
          <p:cNvPr id="27650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  <p:pic>
        <p:nvPicPr>
          <p:cNvPr id="27651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1.1</a:t>
            </a: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：发送消息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50838" y="966268"/>
          <a:ext cx="8383219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83219"/>
              </a:tblGrid>
              <a:tr h="39816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@Resource(lookup = "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java:global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demoConnectionFactory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dirty="0"/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@Resource(lookup = "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java:global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")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Queue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endParaRPr dirty="0"/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public void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sendMessage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(String payload)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try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Connection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connectionFactory.createConnection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try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Session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connection.createSession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false,Session.AUTO_ACKNOWLEDGE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   MessageProducer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messageProducer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session.createProducer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demoQueue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TextMessagetextMessage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=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session.createTextMessage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(payload);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messageProducer.send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textMessage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} finally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connection.close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} catch 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JMSException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ex) {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Logger.getLogger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getClass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().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getName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()).log(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Level.SEVERE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, null, ex);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   }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895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ヒラギノ角ゴ ProN W3" charset="-128"/>
                          <a:cs typeface="Courier New" pitchFamily="49" charset="0"/>
                          <a:sym typeface="Gill Sans" charset="0"/>
                        </a:rPr>
                        <a:t>}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简化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API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在不破坏兼容性的情况下简化现有的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1.1 API</a:t>
            </a:r>
          </a:p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定义新的需要更少对象的简化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API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、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JMSProducer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、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JMSConsumer</a:t>
            </a:r>
            <a:endParaRPr lang="en-GB" altLang="zh-CN" dirty="0" smtClean="0">
              <a:solidFill>
                <a:srgbClr val="424545"/>
              </a:solidFill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在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en-GB" dirty="0" err="1" smtClean="0">
                <a:solidFill>
                  <a:srgbClr val="424545"/>
                </a:solidFill>
                <a:ea typeface="黑体" pitchFamily="49" charset="-122"/>
              </a:rPr>
              <a:t>中，允许容器注入并管理</a:t>
            </a:r>
            <a:r>
              <a:rPr lang="en-GB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dirty="0" err="1" smtClean="0">
                <a:solidFill>
                  <a:srgbClr val="424545"/>
                </a:solidFill>
                <a:ea typeface="黑体" pitchFamily="49" charset="-122"/>
              </a:rPr>
              <a:t>JMSContext</a:t>
            </a:r>
            <a:endParaRPr lang="en-GB" altLang="zh-CN" dirty="0" smtClean="0">
              <a:solidFill>
                <a:srgbClr val="424545"/>
              </a:solidFill>
              <a:ea typeface="黑体" pitchFamily="49" charset="-122"/>
            </a:endParaRPr>
          </a:p>
        </p:txBody>
      </p:sp>
      <p:sp>
        <p:nvSpPr>
          <p:cNvPr id="3174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>
                <a:solidFill>
                  <a:srgbClr val="5382A1"/>
                </a:solidFill>
                <a:ea typeface="黑体" pitchFamily="49" charset="-122"/>
              </a:rPr>
              <a:t>策略</a:t>
            </a:r>
            <a:endParaRPr lang="zh-CN" altLang="en-US" dirty="0" smtClean="0">
              <a:solidFill>
                <a:srgbClr val="5382A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简化现有的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1.1 API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需要针对更改</a:t>
            </a:r>
            <a:r>
              <a:rPr lang="zh-CN" altLang="en-GB" dirty="0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维持向后兼容性限制范围</a:t>
            </a:r>
          </a:p>
          <a:p>
            <a:pPr indent="-163513">
              <a:buClr>
                <a:srgbClr val="5382A1"/>
              </a:buClr>
            </a:pP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javax.jms.Connection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上用于创建会话的新方法</a:t>
            </a:r>
            <a:r>
              <a:rPr lang="en-GB" dirty="0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现有方法（将保留</a:t>
            </a:r>
            <a:r>
              <a:rPr lang="en-GB" dirty="0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  <a:p>
            <a:pPr marL="630238" lvl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主要用于</a:t>
            </a:r>
            <a:r>
              <a:rPr lang="en-GB" dirty="0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SE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的新方法</a:t>
            </a:r>
            <a:endParaRPr lang="en-GB" dirty="0" smtClean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主要用于</a:t>
            </a:r>
            <a:r>
              <a:rPr lang="en-GB" dirty="0" smtClean="0">
                <a:solidFill>
                  <a:srgbClr val="424545"/>
                </a:solidFill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Java EE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的新方法</a:t>
            </a:r>
            <a:endParaRPr lang="en-GB" dirty="0" smtClean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dirty="0">
                <a:solidFill>
                  <a:srgbClr val="5382A1"/>
                </a:solidFill>
                <a:ea typeface="黑体" pitchFamily="49" charset="-122"/>
              </a:rPr>
              <a:t>用于创建会话的更简单的 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API</a:t>
            </a:r>
            <a:endParaRPr lang="en-US" altLang="zh-CN" dirty="0" smtClean="0">
              <a:solidFill>
                <a:srgbClr val="5382A1"/>
              </a:solidFill>
              <a:ea typeface="黑体" pitchFamily="49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4588" y="2535238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connection.createSession</a:t>
                      </a:r>
                      <a:r>
                        <a:rPr lang="en-GB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(</a:t>
                      </a:r>
                      <a:r>
                        <a:rPr lang="en-GB" sz="18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transacted,deliveryMode</a:t>
                      </a:r>
                      <a:r>
                        <a:rPr lang="en-GB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7288" y="3206750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connection.createSession</a:t>
                      </a:r>
                      <a:r>
                        <a:rPr lang="en-GB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(</a:t>
                      </a:r>
                      <a:r>
                        <a:rPr lang="en-GB" sz="18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sessionMode</a:t>
                      </a:r>
                      <a:r>
                        <a:rPr lang="en-GB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87450" y="3916363"/>
          <a:ext cx="7278622" cy="3657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8622"/>
              </a:tblGrid>
              <a:tr h="343814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ヒラギノ角ゴ ProN W3"/>
                          <a:cs typeface="Courier New"/>
                        </a:rPr>
                        <a:t>connection.createSession()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4238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简化现有的 </a:t>
            </a:r>
            <a:r>
              <a:rPr lang="en-US" altLang="zh-CN" dirty="0" smtClean="0">
                <a:solidFill>
                  <a:srgbClr val="424545"/>
                </a:solidFill>
                <a:ea typeface="黑体" pitchFamily="49" charset="-122"/>
              </a:rPr>
              <a:t>JMS 1.1 API</a:t>
            </a:r>
          </a:p>
        </p:txBody>
      </p:sp>
      <p:sp>
        <p:nvSpPr>
          <p:cNvPr id="34818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229600" cy="3063875"/>
          </a:xfrm>
        </p:spPr>
        <p:txBody>
          <a:bodyPr/>
          <a:lstStyle/>
          <a:p>
            <a:pPr indent="-163513">
              <a:buClr>
                <a:srgbClr val="5382A1"/>
              </a:buClr>
            </a:pPr>
            <a:r>
              <a:rPr lang="en-GB" dirty="0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使</a:t>
            </a:r>
            <a:r>
              <a:rPr lang="en-GB" dirty="0" smtClean="0">
                <a:solidFill>
                  <a:srgbClr val="424545"/>
                </a:solidFill>
              </a:rPr>
              <a:t> 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JMS </a:t>
            </a:r>
            <a:r>
              <a:rPr lang="en-GB" dirty="0" err="1" smtClean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对象实现</a:t>
            </a:r>
            <a:r>
              <a:rPr lang="en-GB" altLang="zh-CN" dirty="0" smtClean="0">
                <a:solidFill>
                  <a:srgbClr val="424545"/>
                </a:solidFill>
                <a:ea typeface="黑体" pitchFamily="49" charset="-122"/>
              </a:rPr>
              <a:t> </a:t>
            </a: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java.jang.AutoCloseable</a:t>
            </a:r>
            <a:endParaRPr lang="en-GB" altLang="zh-CN" b="1" dirty="0" smtClean="0">
              <a:solidFill>
                <a:srgbClr val="424545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Connection</a:t>
            </a:r>
          </a:p>
          <a:p>
            <a:pPr marL="630238" lvl="1">
              <a:buClr>
                <a:srgbClr val="5382A1"/>
              </a:buClr>
            </a:pPr>
            <a:r>
              <a:rPr lang="en-GB" altLang="zh-CN" b="1" dirty="0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Session</a:t>
            </a:r>
            <a:endParaRPr lang="en-GB" b="1" dirty="0" smtClean="0">
              <a:solidFill>
                <a:srgbClr val="424545"/>
              </a:solidFill>
              <a:latin typeface="Courier New" pitchFamily="49" charset="0"/>
              <a:cs typeface="Courier New" pitchFamily="49" charset="0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MessageProducer</a:t>
            </a:r>
            <a:endParaRPr lang="en-GB" altLang="zh-CN" b="1" dirty="0" smtClean="0">
              <a:solidFill>
                <a:srgbClr val="424545"/>
              </a:solidFill>
              <a:latin typeface="Courier New" pitchFamily="49" charset="0"/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MessageConsumer</a:t>
            </a:r>
            <a:endParaRPr lang="en-GB" altLang="zh-CN" b="1" dirty="0" smtClean="0">
              <a:solidFill>
                <a:srgbClr val="424545"/>
              </a:solidFill>
              <a:latin typeface="Courier New" pitchFamily="49" charset="0"/>
              <a:ea typeface="黑体" pitchFamily="49" charset="-122"/>
            </a:endParaRPr>
          </a:p>
          <a:p>
            <a:pPr marL="630238" lvl="1">
              <a:buClr>
                <a:srgbClr val="5382A1"/>
              </a:buClr>
            </a:pPr>
            <a:r>
              <a:rPr lang="en-GB" altLang="zh-CN" b="1" dirty="0" err="1" smtClean="0">
                <a:solidFill>
                  <a:srgbClr val="424545"/>
                </a:solidFill>
                <a:latin typeface="Courier New" pitchFamily="49" charset="0"/>
                <a:ea typeface="黑体" pitchFamily="49" charset="-122"/>
              </a:rPr>
              <a:t>QueueBrowser</a:t>
            </a:r>
            <a:endParaRPr lang="en-GB" altLang="zh-CN" b="1" dirty="0" smtClean="0">
              <a:solidFill>
                <a:srgbClr val="424545"/>
              </a:solidFill>
              <a:latin typeface="Courier New" pitchFamily="49" charset="0"/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r>
              <a:rPr lang="zh-CN" altLang="zh-CN" dirty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需要</a:t>
            </a:r>
            <a:r>
              <a:rPr lang="en-US" altLang="zh-CN" dirty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 Java SE 7 </a:t>
            </a:r>
            <a:r>
              <a:rPr lang="zh-CN" altLang="zh-CN" dirty="0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支持</a:t>
            </a:r>
            <a:endParaRPr lang="en-GB" altLang="zh-CN" dirty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  <a:p>
            <a:pPr indent="-163513">
              <a:buClr>
                <a:srgbClr val="5382A1"/>
              </a:buClr>
            </a:pPr>
            <a:endParaRPr lang="zh-CN" altLang="en-US" dirty="0" smtClean="0">
              <a:ea typeface="黑体" pitchFamily="49" charset="-122"/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更简单的用于关闭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 JMS </a:t>
            </a:r>
            <a:r>
              <a:rPr lang="zh-CN" altLang="zh-CN" dirty="0">
                <a:solidFill>
                  <a:srgbClr val="5382A1"/>
                </a:solidFill>
                <a:ea typeface="黑体" pitchFamily="49" charset="-122"/>
              </a:rPr>
              <a:t>对象的</a:t>
            </a:r>
            <a:r>
              <a:rPr lang="en-US" altLang="zh-CN" dirty="0">
                <a:solidFill>
                  <a:srgbClr val="5382A1"/>
                </a:solidFill>
                <a:ea typeface="黑体" pitchFamily="49" charset="-122"/>
              </a:rPr>
              <a:t> API</a:t>
            </a:r>
            <a:endParaRPr lang="en-US" altLang="zh-CN" dirty="0">
              <a:solidFill>
                <a:srgbClr val="5382A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Java_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Java_Template.potx</Template>
  <TotalTime>208</TotalTime>
  <Words>1874</Words>
  <Application>Microsoft Office PowerPoint</Application>
  <PresentationFormat>全屏显示(16:9)</PresentationFormat>
  <Paragraphs>418</Paragraphs>
  <Slides>38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Java_Template</vt:lpstr>
      <vt:lpstr>PowerPoint 演示文稿</vt:lpstr>
      <vt:lpstr>Java Message Service 2.0 中的新特性</vt:lpstr>
      <vt:lpstr>JMS</vt:lpstr>
      <vt:lpstr>JMS 2.0 目标</vt:lpstr>
      <vt:lpstr>使 JMS API 更具现代化 </vt:lpstr>
      <vt:lpstr>JMS 1.1：发送消息</vt:lpstr>
      <vt:lpstr>简化 JMS API</vt:lpstr>
      <vt:lpstr>简化现有的 JMS 1.1 API</vt:lpstr>
      <vt:lpstr>简化现有的 JMS 1.1 API</vt:lpstr>
      <vt:lpstr>简化现有的 JMS 1.1 API</vt:lpstr>
      <vt:lpstr>JMS 2.0 中新的简化 API</vt:lpstr>
      <vt:lpstr>JMSContext (1/2)</vt:lpstr>
      <vt:lpstr>JMSContext (2/2)</vt:lpstr>
      <vt:lpstr>JMSProducer</vt:lpstr>
      <vt:lpstr>JMSProducer</vt:lpstr>
      <vt:lpstr>JMSProducer</vt:lpstr>
      <vt:lpstr>JMSProducer</vt:lpstr>
      <vt:lpstr>JMSConsumer</vt:lpstr>
      <vt:lpstr>JMSConsumer</vt:lpstr>
      <vt:lpstr>JMSConsumer</vt:lpstr>
      <vt:lpstr>JMSContext 对象的注入</vt:lpstr>
      <vt:lpstr>JMSContext 对象的注入</vt:lpstr>
      <vt:lpstr>JMSContext 对象的注入</vt:lpstr>
      <vt:lpstr>JMS 2.0： 新特性</vt:lpstr>
      <vt:lpstr>延迟交付</vt:lpstr>
      <vt:lpstr>异步发送</vt:lpstr>
      <vt:lpstr>异步发送</vt:lpstr>
      <vt:lpstr>更好地处理“恶意”消息</vt:lpstr>
      <vt:lpstr>主题订阅上的多个使用者</vt:lpstr>
      <vt:lpstr>JMS 2.0： 更容易在 Java EE 中定义 JMS 资源</vt:lpstr>
      <vt:lpstr>更轻松地在 Java EE 中定义 JMS 资源</vt:lpstr>
      <vt:lpstr>平台的默认连接工厂</vt:lpstr>
      <vt:lpstr>更轻松地在 Java EE 中定义 JMS 资源</vt:lpstr>
      <vt:lpstr>更轻松地在 Java EE 中定义 JMS 资源</vt:lpstr>
      <vt:lpstr>更轻松地在 Java EE 中定义 JMS 资源</vt:lpstr>
      <vt:lpstr>JMS 2.0 中新特性</vt:lpstr>
      <vt:lpstr>其他资源</vt:lpstr>
      <vt:lpstr>PowerPoint 演示文稿</vt:lpstr>
    </vt:vector>
  </TitlesOfParts>
  <Company>Oracle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Clingan</dc:creator>
  <cp:lastModifiedBy>ZYD</cp:lastModifiedBy>
  <cp:revision>58</cp:revision>
  <cp:lastPrinted>2012-06-18T19:05:44Z</cp:lastPrinted>
  <dcterms:created xsi:type="dcterms:W3CDTF">2013-07-05T21:24:15Z</dcterms:created>
  <dcterms:modified xsi:type="dcterms:W3CDTF">2013-07-19T04:22:59Z</dcterms:modified>
</cp:coreProperties>
</file>