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62" r:id="rId2"/>
  </p:sldMasterIdLst>
  <p:notesMasterIdLst>
    <p:notesMasterId r:id="rId47"/>
  </p:notesMasterIdLst>
  <p:handoutMasterIdLst>
    <p:handoutMasterId r:id="rId48"/>
  </p:handoutMasterIdLst>
  <p:sldIdLst>
    <p:sldId id="622" r:id="rId3"/>
    <p:sldId id="623" r:id="rId4"/>
    <p:sldId id="584" r:id="rId5"/>
    <p:sldId id="509" r:id="rId6"/>
    <p:sldId id="580" r:id="rId7"/>
    <p:sldId id="615" r:id="rId8"/>
    <p:sldId id="616" r:id="rId9"/>
    <p:sldId id="579" r:id="rId10"/>
    <p:sldId id="576" r:id="rId11"/>
    <p:sldId id="585" r:id="rId12"/>
    <p:sldId id="589" r:id="rId13"/>
    <p:sldId id="601" r:id="rId14"/>
    <p:sldId id="611" r:id="rId15"/>
    <p:sldId id="590" r:id="rId16"/>
    <p:sldId id="604" r:id="rId17"/>
    <p:sldId id="620" r:id="rId18"/>
    <p:sldId id="626" r:id="rId19"/>
    <p:sldId id="612" r:id="rId20"/>
    <p:sldId id="595" r:id="rId21"/>
    <p:sldId id="596" r:id="rId22"/>
    <p:sldId id="587" r:id="rId23"/>
    <p:sldId id="618" r:id="rId24"/>
    <p:sldId id="591" r:id="rId25"/>
    <p:sldId id="588" r:id="rId26"/>
    <p:sldId id="594" r:id="rId27"/>
    <p:sldId id="605" r:id="rId28"/>
    <p:sldId id="610" r:id="rId29"/>
    <p:sldId id="592" r:id="rId30"/>
    <p:sldId id="593" r:id="rId31"/>
    <p:sldId id="609" r:id="rId32"/>
    <p:sldId id="624" r:id="rId33"/>
    <p:sldId id="600" r:id="rId34"/>
    <p:sldId id="617" r:id="rId35"/>
    <p:sldId id="597" r:id="rId36"/>
    <p:sldId id="598" r:id="rId37"/>
    <p:sldId id="599" r:id="rId38"/>
    <p:sldId id="619" r:id="rId39"/>
    <p:sldId id="608" r:id="rId40"/>
    <p:sldId id="606" r:id="rId41"/>
    <p:sldId id="625" r:id="rId42"/>
    <p:sldId id="602" r:id="rId43"/>
    <p:sldId id="603" r:id="rId44"/>
    <p:sldId id="575" r:id="rId45"/>
    <p:sldId id="627" r:id="rId4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469"/>
    <a:srgbClr val="5382A1"/>
    <a:srgbClr val="00B050"/>
    <a:srgbClr val="FFB500"/>
    <a:srgbClr val="7A7A7A"/>
    <a:srgbClr val="B3B3B3"/>
    <a:srgbClr val="F3F3F3"/>
    <a:srgbClr val="FF1414"/>
    <a:srgbClr val="8BAAC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3" autoAdjust="0"/>
    <p:restoredTop sz="99817" autoAdjust="0"/>
  </p:normalViewPr>
  <p:slideViewPr>
    <p:cSldViewPr snapToGrid="0">
      <p:cViewPr varScale="1">
        <p:scale>
          <a:sx n="149" d="100"/>
          <a:sy n="149" d="100"/>
        </p:scale>
        <p:origin x="-216" y="-10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17/06/2013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17/06/2013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Thumb – making code</a:t>
            </a:r>
            <a:r>
              <a:rPr lang="en-US" baseline="0"/>
              <a:t> more condensed.  Thumb =16bit, thumb 2 = 32 bit, thumb extended execution good for JIT type compilation</a:t>
            </a:r>
          </a:p>
          <a:p>
            <a:r>
              <a:rPr lang="en-US" baseline="0"/>
              <a:t>NEON enhanced SIMD (Single Instruction, multiple data)  Media Processing Engine, optimised for media</a:t>
            </a:r>
          </a:p>
          <a:p>
            <a:r>
              <a:rPr lang="en-US" baseline="0"/>
              <a:t>TrustZone adds an extra bit to indicate security.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8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avaOne_clr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5" y="863600"/>
            <a:ext cx="6847687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10150" y="4767263"/>
            <a:ext cx="1221317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4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6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6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9" name="Picture 8" descr="JavaOn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6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13" name="Picture 12" descr="JavaOn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0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14" name="Picture 13" descr="O_signature_wht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5" name="Picture 14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076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1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8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7" name="Picture 16" descr="Java_blk_rgb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63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0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2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5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9" name="Picture 8" descr="JavaOn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avaOne_clr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5" y="863600"/>
            <a:ext cx="6847687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66" y="4555067"/>
            <a:ext cx="2531533" cy="5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13" name="Picture 12" descr="JavaOn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" y="0"/>
            <a:ext cx="2331837" cy="10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14" name="Picture 13" descr="O_signature_wht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5" name="Picture 14" descr="Java_clr_hori.bmp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1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Java_blk_rgb.png"/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18" Type="http://schemas.openxmlformats.org/officeDocument/2006/relationships/image" Target="../media/image1.wmf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87321" y="4641335"/>
            <a:ext cx="2116475" cy="516126"/>
            <a:chOff x="6687321" y="4628635"/>
            <a:chExt cx="2116475" cy="516126"/>
          </a:xfrm>
        </p:grpSpPr>
        <p:pic>
          <p:nvPicPr>
            <p:cNvPr id="24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JavaOne_clr.bmp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21" y="4628635"/>
              <a:ext cx="1164708" cy="51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46" r:id="rId13"/>
    <p:sldLayoutId id="2147483745" r:id="rId14"/>
    <p:sldLayoutId id="2147483685" r:id="rId15"/>
    <p:sldLayoutId id="2147483686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fontAlgn="base" hangingPunct="1">
                <a:spcAft>
                  <a:spcPct val="0"/>
                </a:spcAft>
                <a:buClr>
                  <a:srgbClr val="5382A1"/>
                </a:buClr>
                <a:buFont typeface="Arial"/>
                <a:buNone/>
                <a:defRPr/>
              </a:pPr>
              <a:r>
                <a:rPr lang="en-US" sz="600" dirty="0" smtClean="0">
                  <a:solidFill>
                    <a:srgbClr val="000000"/>
                  </a:solidFill>
                </a:rPr>
                <a:t>Copyright © 2012, Oracle and/or its affiliates. All rights reserved.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42851" eaLnBrk="1" fontAlgn="base" hangingPunct="1">
                <a:spcAft>
                  <a:spcPct val="0"/>
                </a:spcAft>
                <a:buClr>
                  <a:srgbClr val="5382A1"/>
                </a:buClr>
                <a:buFont typeface="Arial"/>
                <a:buNone/>
                <a:defRPr/>
              </a:pPr>
              <a:r>
                <a:rPr lang="en-US" sz="600" smtClean="0">
                  <a:solidFill>
                    <a:srgbClr val="000000"/>
                  </a:solidFill>
                </a:rPr>
                <a:t>Insert Information Protection Policy Classification from Slide 13</a:t>
              </a:r>
              <a:endParaRPr lang="en-US" sz="8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rgbClr val="000000"/>
                </a:solidFill>
                <a:latin typeface="Arial"/>
              </a:rPr>
              <a:pPr algn="r"/>
              <a:t>‹#›</a:t>
            </a:fld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87321" y="4641335"/>
            <a:ext cx="2116475" cy="516126"/>
            <a:chOff x="6687321" y="4628635"/>
            <a:chExt cx="2116475" cy="516126"/>
          </a:xfrm>
        </p:grpSpPr>
        <p:pic>
          <p:nvPicPr>
            <p:cNvPr id="24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JavaOne_clr.bmp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321" y="4628635"/>
              <a:ext cx="1164708" cy="516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023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6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Brief (But Interesting) History Lesson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93674" y="1031227"/>
            <a:ext cx="8229600" cy="3062606"/>
          </a:xfrm>
        </p:spPr>
        <p:txBody>
          <a:bodyPr/>
          <a:lstStyle/>
          <a:p>
            <a:r>
              <a:rPr lang="en-US"/>
              <a:t>Acorn BBC Micro (6502 based)</a:t>
            </a:r>
          </a:p>
          <a:p>
            <a:pPr lvl="1"/>
            <a:r>
              <a:rPr lang="en-US"/>
              <a:t>Not powerful enough for Acorn’s plans for a business computer</a:t>
            </a:r>
          </a:p>
          <a:p>
            <a:r>
              <a:rPr lang="en-US"/>
              <a:t>Berkeley RISC Project</a:t>
            </a:r>
          </a:p>
          <a:p>
            <a:pPr lvl="1"/>
            <a:r>
              <a:rPr lang="en-US"/>
              <a:t>UNIX kernel only used 30% of instruction set of Motorola 68000</a:t>
            </a:r>
          </a:p>
          <a:p>
            <a:pPr lvl="1"/>
            <a:r>
              <a:rPr lang="en-US"/>
              <a:t>More registers, less instructions (Register windows)</a:t>
            </a:r>
          </a:p>
          <a:p>
            <a:pPr lvl="1"/>
            <a:r>
              <a:rPr lang="en-US"/>
              <a:t>One chip architecture to come from this was… SPARC</a:t>
            </a:r>
          </a:p>
          <a:p>
            <a:r>
              <a:rPr lang="en-US"/>
              <a:t>Acorn RISC Machine (ARM)</a:t>
            </a:r>
          </a:p>
          <a:p>
            <a:pPr lvl="1"/>
            <a:r>
              <a:rPr lang="en-US"/>
              <a:t>32-bit data, 26-bit address space, 27 registers</a:t>
            </a:r>
          </a:p>
          <a:p>
            <a:pPr lvl="1"/>
            <a:r>
              <a:rPr lang="en-US"/>
              <a:t>First machine was Acorn Archimedes</a:t>
            </a:r>
          </a:p>
          <a:p>
            <a:r>
              <a:rPr lang="en-US"/>
              <a:t>Spin off from Acorn, Advanced RISC Machines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0650" y="3280729"/>
            <a:ext cx="2202470" cy="14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ARM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219690"/>
            <a:ext cx="8229600" cy="3062606"/>
          </a:xfrm>
        </p:spPr>
        <p:txBody>
          <a:bodyPr/>
          <a:lstStyle/>
          <a:p>
            <a:r>
              <a:rPr lang="en-US"/>
              <a:t>32-bit RISC Architecture</a:t>
            </a:r>
          </a:p>
          <a:p>
            <a:pPr lvl="1"/>
            <a:r>
              <a:rPr lang="en-US"/>
              <a:t>ARM accounts for 75% of embedded 32-bit CPUs today</a:t>
            </a:r>
          </a:p>
          <a:p>
            <a:pPr lvl="1"/>
            <a:r>
              <a:rPr lang="en-US"/>
              <a:t>8 billion chips sold last year, more than 30 billion in total</a:t>
            </a:r>
          </a:p>
          <a:p>
            <a:pPr lvl="2"/>
            <a:r>
              <a:rPr lang="en-US"/>
              <a:t>zero manufactured by ARM</a:t>
            </a:r>
          </a:p>
          <a:p>
            <a:r>
              <a:rPr lang="en-US"/>
              <a:t>Abstract architecture and microprocessor core designs</a:t>
            </a:r>
          </a:p>
          <a:p>
            <a:pPr lvl="1"/>
            <a:r>
              <a:rPr lang="en-US"/>
              <a:t>Raspberry Pi uses an ARM11 with the ARMv6 instruction set</a:t>
            </a:r>
          </a:p>
          <a:p>
            <a:r>
              <a:rPr lang="en-US"/>
              <a:t>Low power consumption</a:t>
            </a:r>
          </a:p>
          <a:p>
            <a:pPr lvl="1"/>
            <a:r>
              <a:rPr lang="en-US"/>
              <a:t>Good for mobile devices</a:t>
            </a:r>
          </a:p>
          <a:p>
            <a:pPr lvl="1"/>
            <a:r>
              <a:rPr lang="en-US"/>
              <a:t>Raspberry Pi can be powered from 700mA 5V only PSU</a:t>
            </a:r>
          </a:p>
          <a:p>
            <a:pPr lvl="1"/>
            <a:r>
              <a:rPr lang="en-US"/>
              <a:t>Raspberry Pi does not require heatsink or fan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4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ARM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ARMv6</a:t>
            </a:r>
          </a:p>
          <a:p>
            <a:pPr lvl="1"/>
            <a:r>
              <a:rPr lang="en-US"/>
              <a:t>ARM 11, ARM Cortex-M</a:t>
            </a:r>
          </a:p>
          <a:p>
            <a:r>
              <a:rPr lang="en-US"/>
              <a:t>ARMv7</a:t>
            </a:r>
          </a:p>
          <a:p>
            <a:pPr lvl="1"/>
            <a:r>
              <a:rPr lang="en-US"/>
              <a:t>ARM Cortex-A, ARM Cortex-M, ARM Cortex-R</a:t>
            </a:r>
          </a:p>
          <a:p>
            <a:r>
              <a:rPr lang="en-US"/>
              <a:t>ARMv8 (Announced)</a:t>
            </a:r>
          </a:p>
          <a:p>
            <a:pPr lvl="1"/>
            <a:r>
              <a:rPr lang="en-US"/>
              <a:t>Will support 64-bit data and addressing</a:t>
            </a:r>
          </a:p>
          <a:p>
            <a:pPr lvl="1"/>
            <a:r>
              <a:rPr lang="en-US"/>
              <a:t>32-bit instructions, 30 registers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47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2761" y="1571843"/>
            <a:ext cx="4709040" cy="1100723"/>
          </a:xfrm>
        </p:spPr>
        <p:txBody>
          <a:bodyPr/>
          <a:lstStyle/>
          <a:p>
            <a:r>
              <a:rPr lang="en-US" dirty="0"/>
              <a:t>Java On The ARM and Raspberry Pi</a:t>
            </a:r>
          </a:p>
        </p:txBody>
      </p:sp>
      <p:pic>
        <p:nvPicPr>
          <p:cNvPr id="2" name="Picture 1" descr="jav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91" y="241928"/>
            <a:ext cx="3931093" cy="44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 Specifics For 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Despite being an ARMv6 processor it does include an FPU</a:t>
            </a:r>
          </a:p>
          <a:p>
            <a:pPr lvl="1"/>
            <a:r>
              <a:rPr lang="en-US"/>
              <a:t>FPU only became standard as of ARMv7</a:t>
            </a:r>
          </a:p>
          <a:p>
            <a:r>
              <a:rPr lang="en-US"/>
              <a:t>FPU (Hard Float, or HF) is much faster than a software library</a:t>
            </a:r>
          </a:p>
          <a:p>
            <a:r>
              <a:rPr lang="en-US"/>
              <a:t>Linux distros and Oracle JVM for ARM assume no HF on ARMv6</a:t>
            </a:r>
          </a:p>
          <a:p>
            <a:pPr lvl="1"/>
            <a:r>
              <a:rPr lang="en-US"/>
              <a:t>Need special build of both</a:t>
            </a:r>
          </a:p>
          <a:p>
            <a:pPr lvl="1"/>
            <a:r>
              <a:rPr lang="en-US"/>
              <a:t>Raspbian distro build now available</a:t>
            </a:r>
          </a:p>
          <a:p>
            <a:pPr lvl="1"/>
            <a:r>
              <a:rPr lang="en-US"/>
              <a:t>Oracle JVM just released (Early Access)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Floating Point Operations</a:t>
            </a:r>
          </a:p>
        </p:txBody>
      </p:sp>
    </p:spTree>
    <p:extLst>
      <p:ext uri="{BB962C8B-B14F-4D97-AF65-F5344CB8AC3E}">
        <p14:creationId xmlns:p14="http://schemas.microsoft.com/office/powerpoint/2010/main" val="14304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RISC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86073" y="1184074"/>
            <a:ext cx="8229600" cy="3062606"/>
          </a:xfrm>
        </p:spPr>
        <p:txBody>
          <a:bodyPr/>
          <a:lstStyle/>
          <a:p>
            <a:r>
              <a:rPr lang="en-US"/>
              <a:t>DSP Enhancements</a:t>
            </a:r>
          </a:p>
          <a:p>
            <a:r>
              <a:rPr lang="en-US"/>
              <a:t>Jazelle</a:t>
            </a:r>
          </a:p>
          <a:p>
            <a:r>
              <a:rPr lang="en-US"/>
              <a:t>Thumb / Thumb2 / ThumbEE (Reduced instruction set RISC)</a:t>
            </a:r>
          </a:p>
          <a:p>
            <a:pPr lvl="1"/>
            <a:r>
              <a:rPr lang="en-US"/>
              <a:t>Better code density</a:t>
            </a:r>
          </a:p>
          <a:p>
            <a:r>
              <a:rPr lang="en-US"/>
              <a:t>Floating Point (VFP)</a:t>
            </a:r>
          </a:p>
          <a:p>
            <a:r>
              <a:rPr lang="en-US"/>
              <a:t>NEON</a:t>
            </a:r>
          </a:p>
          <a:p>
            <a:r>
              <a:rPr lang="en-US"/>
              <a:t>Security Enhancements (TrustZone)</a:t>
            </a:r>
          </a:p>
          <a:p>
            <a:pPr lvl="1"/>
            <a:r>
              <a:rPr lang="en-US"/>
              <a:t>2 Virtual processors (mode switch)</a:t>
            </a:r>
          </a:p>
          <a:p>
            <a:pPr lvl="1"/>
            <a:r>
              <a:rPr lang="en-US"/>
              <a:t>Hardware based access control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Performance Improvements</a:t>
            </a:r>
          </a:p>
        </p:txBody>
      </p:sp>
    </p:spTree>
    <p:extLst>
      <p:ext uri="{BB962C8B-B14F-4D97-AF65-F5344CB8AC3E}">
        <p14:creationId xmlns:p14="http://schemas.microsoft.com/office/powerpoint/2010/main" val="15105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JDK8 Early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Released at end of 2012</a:t>
            </a:r>
          </a:p>
          <a:p>
            <a:r>
              <a:rPr lang="en-US"/>
              <a:t>Hard floating point support compiled in</a:t>
            </a:r>
          </a:p>
          <a:p>
            <a:r>
              <a:rPr lang="en-US"/>
              <a:t>Includes JavaFX libraries</a:t>
            </a:r>
          </a:p>
          <a:p>
            <a:r>
              <a:rPr lang="en-US"/>
              <a:t>Tested specifically for the Raspberry Pi</a:t>
            </a:r>
          </a:p>
          <a:p>
            <a:r>
              <a:rPr lang="en-US"/>
              <a:t>Java SE 7 to follow at a later 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Official Java For The Raspberry Pi</a:t>
            </a:r>
          </a:p>
        </p:txBody>
      </p:sp>
    </p:spTree>
    <p:extLst>
      <p:ext uri="{BB962C8B-B14F-4D97-AF65-F5344CB8AC3E}">
        <p14:creationId xmlns:p14="http://schemas.microsoft.com/office/powerpoint/2010/main" val="33900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 ME Embedded 3.3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Intended for small footprint devices</a:t>
            </a:r>
          </a:p>
          <a:p>
            <a:pPr lvl="1"/>
            <a:r>
              <a:rPr lang="en-US"/>
              <a:t>10s of Mb RAM</a:t>
            </a:r>
          </a:p>
          <a:p>
            <a:pPr lvl="1"/>
            <a:r>
              <a:rPr lang="en-US"/>
              <a:t>Low power processor</a:t>
            </a:r>
          </a:p>
          <a:p>
            <a:r>
              <a:rPr lang="en-US"/>
              <a:t>Raspberry Pi is cheap platform to start development</a:t>
            </a:r>
          </a:p>
          <a:p>
            <a:r>
              <a:rPr lang="en-US"/>
              <a:t>Includes Device Access API</a:t>
            </a:r>
          </a:p>
          <a:p>
            <a:pPr lvl="1"/>
            <a:r>
              <a:rPr lang="en-US"/>
              <a:t>GPIO, SPI, I2C, UART support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Raspberry Pi Version</a:t>
            </a:r>
          </a:p>
        </p:txBody>
      </p:sp>
    </p:spTree>
    <p:extLst>
      <p:ext uri="{BB962C8B-B14F-4D97-AF65-F5344CB8AC3E}">
        <p14:creationId xmlns:p14="http://schemas.microsoft.com/office/powerpoint/2010/main" val="12008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2761" y="1571843"/>
            <a:ext cx="4709040" cy="1100723"/>
          </a:xfrm>
        </p:spPr>
        <p:txBody>
          <a:bodyPr/>
          <a:lstStyle/>
          <a:p>
            <a:r>
              <a:rPr lang="en-US" dirty="0"/>
              <a:t>Using Java on the </a:t>
            </a:r>
            <a:br>
              <a:rPr lang="en-US" dirty="0"/>
            </a:br>
            <a:r>
              <a:rPr lang="en-US" dirty="0"/>
              <a:t>Raspberry Pi</a:t>
            </a:r>
          </a:p>
        </p:txBody>
      </p:sp>
      <p:pic>
        <p:nvPicPr>
          <p:cNvPr id="3" name="Picture 2" descr="RasPi-Duk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09" y="252008"/>
            <a:ext cx="4206027" cy="42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A Noise With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294660"/>
            <a:ext cx="8229600" cy="3396326"/>
          </a:xfrm>
        </p:spPr>
        <p:txBody>
          <a:bodyPr/>
          <a:lstStyle/>
          <a:p>
            <a:r>
              <a:rPr lang="en-US"/>
              <a:t>Sound drivers now included in distros</a:t>
            </a:r>
          </a:p>
          <a:p>
            <a:r>
              <a:rPr lang="en-US"/>
              <a:t>Java Sound API</a:t>
            </a:r>
          </a:p>
          <a:p>
            <a:pPr lvl="1"/>
            <a:r>
              <a:rPr lang="en-US"/>
              <a:t>Remember to add audio to user’s groups</a:t>
            </a:r>
          </a:p>
          <a:p>
            <a:pPr lvl="1"/>
            <a:r>
              <a:rPr lang="en-US" b="1">
                <a:latin typeface="Courier New"/>
                <a:cs typeface="Courier New"/>
              </a:rPr>
              <a:t>modprobe snd_pcm_oss </a:t>
            </a:r>
          </a:p>
          <a:p>
            <a:pPr lvl="2"/>
            <a:r>
              <a:rPr lang="en-US"/>
              <a:t>creates </a:t>
            </a:r>
            <a:r>
              <a:rPr lang="en-US" b="1">
                <a:latin typeface="Courier New"/>
                <a:cs typeface="Courier New"/>
              </a:rPr>
              <a:t>/dev/dsp</a:t>
            </a:r>
            <a:r>
              <a:rPr lang="en-US"/>
              <a:t>, needed by MIDI interface</a:t>
            </a:r>
          </a:p>
          <a:p>
            <a:pPr lvl="1"/>
            <a:r>
              <a:rPr lang="en-US"/>
              <a:t>Some bits work, others not so much</a:t>
            </a:r>
          </a:p>
          <a:p>
            <a:pPr lvl="2"/>
            <a:r>
              <a:rPr lang="en-US"/>
              <a:t>Playing (the right format) WAV file works</a:t>
            </a:r>
          </a:p>
          <a:p>
            <a:pPr lvl="2"/>
            <a:r>
              <a:rPr lang="en-US"/>
              <a:t>MIDI seems unbelievably slow</a:t>
            </a:r>
          </a:p>
          <a:p>
            <a:r>
              <a:rPr lang="en-US"/>
              <a:t>FreeTTS text-to-speech</a:t>
            </a:r>
          </a:p>
          <a:p>
            <a:pPr lvl="1"/>
            <a:r>
              <a:rPr lang="en-US"/>
              <a:t>Some bits working (limited domain voice)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6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Like Coffee With Your Dessert?</a:t>
            </a:r>
            <a:br>
              <a:rPr lang="en-US" dirty="0" smtClean="0"/>
            </a:br>
            <a:r>
              <a:rPr lang="en-US" dirty="0" smtClean="0"/>
              <a:t>Java and The Raspberry Pi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0849" y="2914275"/>
            <a:ext cx="5027083" cy="1434087"/>
          </a:xfrm>
        </p:spPr>
        <p:txBody>
          <a:bodyPr/>
          <a:lstStyle/>
          <a:p>
            <a:r>
              <a:rPr lang="en-US" dirty="0" smtClean="0"/>
              <a:t>Simon Ritter</a:t>
            </a:r>
          </a:p>
          <a:p>
            <a:r>
              <a:rPr lang="en-US" dirty="0" smtClean="0"/>
              <a:t>Java Technology Evangelist</a:t>
            </a:r>
          </a:p>
          <a:p>
            <a:endParaRPr lang="en-US" dirty="0"/>
          </a:p>
          <a:p>
            <a:r>
              <a:rPr lang="en-US" sz="2800" dirty="0"/>
              <a:t>Twitter: @speakjava</a:t>
            </a:r>
          </a:p>
          <a:p>
            <a:endParaRPr lang="en-US" dirty="0"/>
          </a:p>
        </p:txBody>
      </p:sp>
      <p:pic>
        <p:nvPicPr>
          <p:cNvPr id="3" name="Picture Placeholder 2" descr="JavaOne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/>
      </p:pic>
      <p:pic>
        <p:nvPicPr>
          <p:cNvPr id="9" name="Picture 8" descr="O_signature_wht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25" y="4055396"/>
            <a:ext cx="1050909" cy="32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JavaFX on the Raspberry 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Work involves optimal implementation of Prism graphics engine</a:t>
            </a:r>
          </a:p>
          <a:p>
            <a:pPr lvl="1"/>
            <a:r>
              <a:rPr lang="en-US"/>
              <a:t>Take advantage of Videocore 4 GPU</a:t>
            </a:r>
          </a:p>
          <a:p>
            <a:r>
              <a:rPr lang="en-US"/>
              <a:t>Configure with </a:t>
            </a:r>
            <a:r>
              <a:rPr lang="en-US" b="1">
                <a:latin typeface="Courier New"/>
                <a:cs typeface="Courier New"/>
              </a:rPr>
              <a:t>-Djavafx.platform</a:t>
            </a:r>
          </a:p>
          <a:p>
            <a:pPr lvl="1"/>
            <a:r>
              <a:rPr lang="en-US" b="1" strike="sngStrike">
                <a:latin typeface="Courier New"/>
                <a:cs typeface="Courier New"/>
              </a:rPr>
              <a:t>x11</a:t>
            </a:r>
            <a:r>
              <a:rPr lang="en-US" strike="sngStrike"/>
              <a:t> (X11, software rendering)</a:t>
            </a:r>
            <a:r>
              <a:rPr lang="en-US"/>
              <a:t> No X11 support</a:t>
            </a:r>
            <a:endParaRPr lang="en-US" strike="sngStrike"/>
          </a:p>
          <a:p>
            <a:pPr lvl="1"/>
            <a:r>
              <a:rPr lang="en-US" b="1">
                <a:latin typeface="Courier New"/>
                <a:cs typeface="Courier New"/>
              </a:rPr>
              <a:t>eglfb</a:t>
            </a:r>
            <a:r>
              <a:rPr lang="en-US"/>
              <a:t> (OpenGL rendering to framebuffer) (JDK8 EA)</a:t>
            </a:r>
          </a:p>
          <a:p>
            <a:r>
              <a:rPr lang="en-US"/>
              <a:t>Some things not supported</a:t>
            </a:r>
          </a:p>
          <a:p>
            <a:pPr lvl="1"/>
            <a:r>
              <a:rPr lang="en-US"/>
              <a:t>Media</a:t>
            </a:r>
          </a:p>
          <a:p>
            <a:pPr lvl="1"/>
            <a:r>
              <a:rPr lang="en-US"/>
              <a:t>WebEngine, WebView</a:t>
            </a:r>
          </a:p>
          <a:p>
            <a:pPr lvl="1"/>
            <a:r>
              <a:rPr lang="en-US"/>
              <a:t>Some IO still needs work (gamepad)</a:t>
            </a:r>
          </a:p>
          <a:p>
            <a:pPr lvl="1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5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9439" y="1365909"/>
            <a:ext cx="4158311" cy="3222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Serial 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61565" y="1522101"/>
            <a:ext cx="4891686" cy="3062606"/>
          </a:xfrm>
        </p:spPr>
        <p:txBody>
          <a:bodyPr/>
          <a:lstStyle/>
          <a:p>
            <a:r>
              <a:rPr lang="en-US"/>
              <a:t>UART provides TTL level signals (3.3V)</a:t>
            </a:r>
          </a:p>
          <a:p>
            <a:r>
              <a:rPr lang="en-US"/>
              <a:t>RS-232 uses 12V signals</a:t>
            </a:r>
          </a:p>
          <a:p>
            <a:r>
              <a:rPr lang="en-US"/>
              <a:t>Use MAX3232 chip to convert</a:t>
            </a:r>
          </a:p>
          <a:p>
            <a:r>
              <a:rPr lang="en-US"/>
              <a:t>Use this for access to serial console</a:t>
            </a:r>
          </a:p>
          <a:p>
            <a:r>
              <a:rPr lang="en-US"/>
              <a:t>Serial port connectivity</a:t>
            </a:r>
          </a:p>
          <a:p>
            <a:pPr lvl="1"/>
            <a:r>
              <a:rPr lang="en-US" b="1">
                <a:latin typeface="Courier New"/>
                <a:cs typeface="Courier New"/>
              </a:rPr>
              <a:t>/dev/ttyAMA0</a:t>
            </a:r>
            <a:endParaRPr lang="en-US"/>
          </a:p>
          <a:p>
            <a:pPr lvl="1"/>
            <a:endParaRPr lang="en-US"/>
          </a:p>
          <a:p>
            <a:pPr marL="403225" lvl="1" indent="0">
              <a:buNone/>
            </a:pPr>
            <a:endParaRPr lang="en-US"/>
          </a:p>
          <a:p>
            <a:pPr lvl="1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40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Talking Raspberry 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8" y="1522101"/>
            <a:ext cx="6007080" cy="3062606"/>
          </a:xfrm>
        </p:spPr>
        <p:txBody>
          <a:bodyPr/>
          <a:lstStyle/>
          <a:p>
            <a:r>
              <a:rPr lang="en-US"/>
              <a:t>SP03 text to speech board</a:t>
            </a:r>
          </a:p>
          <a:p>
            <a:pPr lvl="1"/>
            <a:r>
              <a:rPr lang="en-US"/>
              <a:t>Connected to UART via RS-232</a:t>
            </a:r>
          </a:p>
          <a:p>
            <a:r>
              <a:rPr lang="en-US"/>
              <a:t>Disable console output</a:t>
            </a:r>
          </a:p>
          <a:p>
            <a:pPr lvl="1"/>
            <a:r>
              <a:rPr lang="en-US"/>
              <a:t>Edit </a:t>
            </a:r>
            <a:r>
              <a:rPr lang="en-US" b="1">
                <a:latin typeface="Courier New"/>
                <a:cs typeface="Courier New"/>
              </a:rPr>
              <a:t>/etc/inittab</a:t>
            </a:r>
            <a:endParaRPr lang="en-US"/>
          </a:p>
          <a:p>
            <a:pPr lvl="2"/>
            <a:r>
              <a:rPr lang="en-US"/>
              <a:t>Comment out </a:t>
            </a:r>
            <a:r>
              <a:rPr lang="en-US" b="1">
                <a:latin typeface="Courier New"/>
                <a:cs typeface="Courier New"/>
              </a:rPr>
              <a:t>getty</a:t>
            </a:r>
            <a:r>
              <a:rPr lang="en-US"/>
              <a:t> </a:t>
            </a:r>
            <a:r>
              <a:rPr lang="en-US" b="1">
                <a:latin typeface="Courier New"/>
                <a:cs typeface="Courier New"/>
              </a:rPr>
              <a:t>/dev/ttyAMA0</a:t>
            </a:r>
            <a:endParaRPr lang="en-US"/>
          </a:p>
          <a:p>
            <a:pPr lvl="1"/>
            <a:r>
              <a:rPr lang="en-US"/>
              <a:t>Edit </a:t>
            </a:r>
            <a:r>
              <a:rPr lang="en-US" b="1">
                <a:latin typeface="Courier New"/>
                <a:cs typeface="Courier New"/>
              </a:rPr>
              <a:t>/boot/cmdline.txt</a:t>
            </a:r>
          </a:p>
          <a:p>
            <a:pPr lvl="2"/>
            <a:r>
              <a:rPr lang="en-US"/>
              <a:t>remove console and kgdboc references</a:t>
            </a:r>
          </a:p>
          <a:p>
            <a:r>
              <a:rPr lang="en-US"/>
              <a:t>38,400 baud, 8 Bit, 2 stop bits, no parity</a:t>
            </a:r>
          </a:p>
          <a:p>
            <a:r>
              <a:rPr lang="en-US"/>
              <a:t>Simple byte sequence to send text to the 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698731" y="1841331"/>
            <a:ext cx="2139043" cy="22142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>
            <a:off x="7808477" y="1595535"/>
            <a:ext cx="5457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7220742" y="1490566"/>
            <a:ext cx="540725" cy="204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>
            <a:off x="7005808" y="1590481"/>
            <a:ext cx="545754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>
            <a:off x="6769446" y="1475014"/>
            <a:ext cx="498744" cy="2359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70859" y="1312117"/>
            <a:ext cx="640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2"/>
                </a:solidFill>
              </a:rPr>
              <a:t>+5V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35312" y="990991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err="1">
                <a:solidFill>
                  <a:srgbClr val="424545"/>
                </a:solidFill>
              </a:rPr>
              <a:t>GND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85195" y="990991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err="1">
                <a:solidFill>
                  <a:srgbClr val="424545"/>
                </a:solidFill>
              </a:rPr>
              <a:t>TX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71448" y="980494"/>
            <a:ext cx="434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424545"/>
                </a:solidFill>
              </a:rPr>
              <a:t>RX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USB Peripherals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Easy devices are ones that appear as simple serial devices</a:t>
            </a:r>
          </a:p>
          <a:p>
            <a:pPr lvl="1"/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/dev/ttyUSB0</a:t>
            </a:r>
          </a:p>
          <a:p>
            <a:r>
              <a:rPr lang="en-US"/>
              <a:t>More complex devices need native code and libusb</a:t>
            </a:r>
          </a:p>
          <a:p>
            <a:pPr lvl="1"/>
            <a:r>
              <a:rPr lang="en-US" b="1">
                <a:solidFill>
                  <a:srgbClr val="3E6279"/>
                </a:solidFill>
                <a:latin typeface="Courier New"/>
                <a:cs typeface="Courier New"/>
              </a:rPr>
              <a:t>apt-get install libusb-1.0-0-dev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Universal Serial Bus (But not as simple as serial)</a:t>
            </a:r>
          </a:p>
        </p:txBody>
      </p:sp>
    </p:spTree>
    <p:extLst>
      <p:ext uri="{BB962C8B-B14F-4D97-AF65-F5344CB8AC3E}">
        <p14:creationId xmlns:p14="http://schemas.microsoft.com/office/powerpoint/2010/main" val="34357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 and Serial Port/USB Serial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Install RXTX package</a:t>
            </a:r>
          </a:p>
          <a:p>
            <a:pPr lvl="1"/>
            <a:r>
              <a:rPr lang="en-US" b="1">
                <a:solidFill>
                  <a:srgbClr val="3E6279"/>
                </a:solidFill>
                <a:latin typeface="Courier New"/>
                <a:cs typeface="Courier New"/>
              </a:rPr>
              <a:t>apt-get install librxtx-java</a:t>
            </a:r>
          </a:p>
          <a:p>
            <a:r>
              <a:rPr lang="en-US"/>
              <a:t>How to solve the </a:t>
            </a:r>
            <a:r>
              <a:rPr lang="en-US" b="1">
                <a:latin typeface="Courier New"/>
                <a:cs typeface="Courier New"/>
              </a:rPr>
              <a:t>/dev/ttyS*</a:t>
            </a:r>
            <a:r>
              <a:rPr lang="en-US"/>
              <a:t> only problem</a:t>
            </a:r>
          </a:p>
          <a:p>
            <a:pPr lvl="1"/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System.setProperty(“gnu.io.rxtx.SerialPorts”, </a:t>
            </a:r>
          </a:p>
          <a:p>
            <a:pPr marL="403225" lvl="1" indent="0">
              <a:buNone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   “/dev/ttyUSB0”);</a:t>
            </a:r>
          </a:p>
          <a:p>
            <a:pPr lvl="1"/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System.setProperty(“gnu.io.rxtx.SerialPorts”, </a:t>
            </a:r>
          </a:p>
          <a:p>
            <a:pPr marL="403225" lvl="1" indent="0">
              <a:buNone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</a:rPr>
              <a:t>    “/dev/ttyAMA0”);</a:t>
            </a:r>
          </a:p>
          <a:p>
            <a:pPr marL="403225" lvl="1" indent="0">
              <a:buNone/>
            </a:pPr>
            <a:endParaRPr lang="en-US" b="1">
              <a:solidFill>
                <a:schemeClr val="accent1">
                  <a:lumMod val="75000"/>
                </a:schemeClr>
              </a:solidFill>
              <a:latin typeface="Courier New"/>
              <a:cs typeface="Courier New"/>
            </a:endParaRP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JavaComm API</a:t>
            </a:r>
          </a:p>
        </p:txBody>
      </p:sp>
    </p:spTree>
    <p:extLst>
      <p:ext uri="{BB962C8B-B14F-4D97-AF65-F5344CB8AC3E}">
        <p14:creationId xmlns:p14="http://schemas.microsoft.com/office/powerpoint/2010/main" val="23503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0110" y="0"/>
            <a:ext cx="4383890" cy="4383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OWI Robot 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Comes with USB interface</a:t>
            </a:r>
          </a:p>
          <a:p>
            <a:pPr lvl="1"/>
            <a:r>
              <a:rPr lang="en-US"/>
              <a:t>Windows only driver</a:t>
            </a:r>
          </a:p>
          <a:p>
            <a:pPr lvl="1"/>
            <a:r>
              <a:rPr lang="en-US"/>
              <a:t>Recognized as USB device by Linux</a:t>
            </a:r>
          </a:p>
          <a:p>
            <a:r>
              <a:rPr lang="en-US"/>
              <a:t>Use native code for control and JNI</a:t>
            </a:r>
          </a:p>
          <a:p>
            <a:r>
              <a:rPr lang="en-US"/>
              <a:t>Simple control protocol</a:t>
            </a:r>
          </a:p>
          <a:p>
            <a:pPr lvl="1"/>
            <a:r>
              <a:rPr lang="en-US"/>
              <a:t>3 bytes (1 = arm, 2 = base, 3 = light)</a:t>
            </a:r>
          </a:p>
          <a:p>
            <a:pPr lvl="1"/>
            <a:r>
              <a:rPr lang="en-US"/>
              <a:t>Combining movements requires some bit twiddling</a:t>
            </a:r>
          </a:p>
          <a:p>
            <a:pPr lvl="1"/>
            <a:r>
              <a:rPr lang="en-US"/>
              <a:t>Can only stop all motors, not individually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Cheap and cheerful</a:t>
            </a:r>
          </a:p>
        </p:txBody>
      </p:sp>
    </p:spTree>
    <p:extLst>
      <p:ext uri="{BB962C8B-B14F-4D97-AF65-F5344CB8AC3E}">
        <p14:creationId xmlns:p14="http://schemas.microsoft.com/office/powerpoint/2010/main" val="2481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Robot Arm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Native C functions</a:t>
            </a:r>
          </a:p>
          <a:p>
            <a:pPr lvl="1"/>
            <a:r>
              <a:rPr lang="en-US"/>
              <a:t>Initialisation of arm using libusb and appropriate device</a:t>
            </a:r>
          </a:p>
          <a:p>
            <a:pPr lvl="1"/>
            <a:r>
              <a:rPr lang="en-US"/>
              <a:t>Separate function for each control element</a:t>
            </a:r>
          </a:p>
          <a:p>
            <a:pPr lvl="1"/>
            <a:r>
              <a:rPr lang="en-US"/>
              <a:t>Compile to shared library</a:t>
            </a:r>
          </a:p>
          <a:p>
            <a:r>
              <a:rPr lang="en-US"/>
              <a:t>Use JNI to generate header file appropriate to Java code usage</a:t>
            </a:r>
          </a:p>
          <a:p>
            <a:pPr lvl="1"/>
            <a:r>
              <a:rPr lang="en-US"/>
              <a:t>e.g. </a:t>
            </a:r>
            <a:r>
              <a:rPr lang="en-US" b="1">
                <a:latin typeface="Courier New"/>
                <a:cs typeface="Courier New"/>
              </a:rPr>
              <a:t>native int arm_usb_init()</a:t>
            </a:r>
          </a:p>
          <a:p>
            <a:pPr lvl="1"/>
            <a:r>
              <a:rPr lang="en-US"/>
              <a:t>Implement appropriate stub to call library</a:t>
            </a:r>
          </a:p>
          <a:p>
            <a:pPr lvl="1"/>
            <a:r>
              <a:rPr lang="en-US"/>
              <a:t>Compile to shared library</a:t>
            </a:r>
          </a:p>
          <a:p>
            <a:pPr lvl="1"/>
            <a:r>
              <a:rPr lang="en-US"/>
              <a:t>JNI can be fiddly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JNI Code</a:t>
            </a:r>
          </a:p>
        </p:txBody>
      </p:sp>
    </p:spTree>
    <p:extLst>
      <p:ext uri="{BB962C8B-B14F-4D97-AF65-F5344CB8AC3E}">
        <p14:creationId xmlns:p14="http://schemas.microsoft.com/office/powerpoint/2010/main" val="38423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Arm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Java code is simple</a:t>
            </a:r>
          </a:p>
          <a:p>
            <a:pPr lvl="1"/>
            <a:r>
              <a:rPr lang="en-US" dirty="0"/>
              <a:t>Calibration required to determine time for specific movement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Java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8590" y="2449526"/>
            <a:ext cx="6339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tx2"/>
                </a:solidFill>
                <a:latin typeface="Courier New"/>
                <a:cs typeface="Courier New"/>
              </a:rPr>
              <a:t>arm_gripper_move(OPEN);</a:t>
            </a:r>
          </a:p>
          <a:p>
            <a:r>
              <a:rPr lang="en-US" sz="1600" b="1" dirty="0" err="1">
                <a:solidFill>
                  <a:schemeClr val="tx2"/>
                </a:solidFill>
                <a:latin typeface="Courier New"/>
                <a:cs typeface="Courier New"/>
              </a:rPr>
              <a:t>uSleep(500);</a:t>
            </a:r>
          </a:p>
          <a:p>
            <a:r>
              <a:rPr lang="en-US" sz="1600" b="1" dirty="0" err="1" smtClean="0">
                <a:solidFill>
                  <a:schemeClr val="tx2"/>
                </a:solidFill>
                <a:latin typeface="Courier New"/>
                <a:cs typeface="Courier New"/>
              </a:rPr>
              <a:t>arm_gripper_move(STOP);</a:t>
            </a:r>
          </a:p>
          <a:p>
            <a:r>
              <a:rPr lang="en-US" sz="1600" b="1" dirty="0" err="1">
                <a:solidFill>
                  <a:schemeClr val="tx2"/>
                </a:solidFill>
                <a:latin typeface="Courier New"/>
                <a:cs typeface="Courier New"/>
              </a:rPr>
              <a:t>uSleep(500);</a:t>
            </a:r>
          </a:p>
          <a:p>
            <a:r>
              <a:rPr lang="en-US" sz="1600" b="1" dirty="0" err="1" smtClean="0">
                <a:solidFill>
                  <a:schemeClr val="tx2"/>
                </a:solidFill>
                <a:latin typeface="Courier New"/>
                <a:cs typeface="Courier New"/>
              </a:rPr>
              <a:t>arm_gripper_move(CLOSE);</a:t>
            </a:r>
          </a:p>
          <a:p>
            <a:r>
              <a:rPr lang="en-US" sz="1600" b="1" dirty="0" err="1">
                <a:solidFill>
                  <a:schemeClr val="tx2"/>
                </a:solidFill>
                <a:latin typeface="Courier New"/>
                <a:cs typeface="Courier New"/>
              </a:rPr>
              <a:t>uSleep(500);</a:t>
            </a:r>
          </a:p>
          <a:p>
            <a:r>
              <a:rPr lang="en-US" sz="1600" b="1" dirty="0" err="1" smtClean="0">
                <a:solidFill>
                  <a:schemeClr val="tx2"/>
                </a:solidFill>
                <a:latin typeface="Courier New"/>
                <a:cs typeface="Courier New"/>
              </a:rPr>
              <a:t>arm_gripper_move(STOP);</a:t>
            </a:r>
          </a:p>
        </p:txBody>
      </p:sp>
    </p:spTree>
    <p:extLst>
      <p:ext uri="{BB962C8B-B14F-4D97-AF65-F5344CB8AC3E}">
        <p14:creationId xmlns:p14="http://schemas.microsoft.com/office/powerpoint/2010/main" val="8014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Gamepad Controller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Manual dexterity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187875"/>
            <a:ext cx="8229600" cy="3062606"/>
          </a:xfrm>
        </p:spPr>
        <p:txBody>
          <a:bodyPr/>
          <a:lstStyle/>
          <a:p>
            <a:r>
              <a:rPr lang="en-US"/>
              <a:t>Linux supports most of these out of the box</a:t>
            </a:r>
          </a:p>
          <a:p>
            <a:r>
              <a:rPr lang="en-US"/>
              <a:t>Drivers create entries in </a:t>
            </a:r>
            <a:r>
              <a:rPr lang="en-US" b="1">
                <a:solidFill>
                  <a:srgbClr val="3E6279"/>
                </a:solidFill>
                <a:latin typeface="Courier New"/>
                <a:cs typeface="Courier New"/>
              </a:rPr>
              <a:t>/dev/input</a:t>
            </a:r>
          </a:p>
          <a:p>
            <a:r>
              <a:rPr lang="en-US"/>
              <a:t>Java API through Jinput</a:t>
            </a:r>
          </a:p>
          <a:p>
            <a:pPr lvl="1"/>
            <a:r>
              <a:rPr lang="en-US"/>
              <a:t>Mature technology (not been touched since 2003)</a:t>
            </a:r>
          </a:p>
          <a:p>
            <a:pPr lvl="1"/>
            <a:r>
              <a:rPr lang="en-US"/>
              <a:t>Recompile code on RasPi</a:t>
            </a:r>
          </a:p>
          <a:p>
            <a:pPr lvl="1"/>
            <a:r>
              <a:rPr lang="en-US"/>
              <a:t>Needed to tweak build script for incomplete classpath</a:t>
            </a:r>
          </a:p>
          <a:p>
            <a:pPr lvl="2"/>
            <a:r>
              <a:rPr lang="en-US"/>
              <a:t>EVIOCGUSAGE disappeared</a:t>
            </a:r>
          </a:p>
          <a:p>
            <a:pPr lvl="2"/>
            <a:r>
              <a:rPr lang="en-US"/>
              <a:t>Rename </a:t>
            </a:r>
            <a:r>
              <a:rPr lang="en-US" b="1">
                <a:solidFill>
                  <a:srgbClr val="3E6279"/>
                </a:solidFill>
                <a:latin typeface="Courier New"/>
                <a:cs typeface="Courier New"/>
              </a:rPr>
              <a:t>libjinput-linux.so</a:t>
            </a:r>
            <a:r>
              <a:rPr lang="en-US"/>
              <a:t> to </a:t>
            </a:r>
            <a:r>
              <a:rPr lang="en-US" b="1">
                <a:solidFill>
                  <a:srgbClr val="3E6279"/>
                </a:solidFill>
                <a:latin typeface="Courier New"/>
                <a:cs typeface="Courier New"/>
              </a:rPr>
              <a:t>libjinput-linux64.so</a:t>
            </a:r>
          </a:p>
          <a:p>
            <a:pPr lvl="1"/>
            <a:r>
              <a:rPr lang="en-US"/>
              <a:t>Devices do not have general read/write access</a:t>
            </a:r>
          </a:p>
          <a:p>
            <a:pPr lvl="2"/>
            <a:r>
              <a:rPr lang="en-US"/>
              <a:t>Possible (but frustratingly difficult) to use udev.rules to fix this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8223" y="0"/>
            <a:ext cx="2635777" cy="26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Gamepad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947585"/>
          </a:xfrm>
        </p:spPr>
        <p:txBody>
          <a:bodyPr/>
          <a:lstStyle/>
          <a:p>
            <a:r>
              <a:rPr lang="en-US"/>
              <a:t>Wrote library on top of JInput</a:t>
            </a:r>
          </a:p>
          <a:p>
            <a:pPr lvl="1"/>
            <a:r>
              <a:rPr lang="en-US"/>
              <a:t>JInput too generic, needed code to be more specific to gamepad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412" y="2842659"/>
            <a:ext cx="8113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tx2"/>
                </a:solidFill>
                <a:latin typeface="Courier New"/>
                <a:cs typeface="Courier New"/>
              </a:rPr>
              <a:t>GamePadController gpc = new GamePadController();</a:t>
            </a:r>
          </a:p>
          <a:p>
            <a:r>
              <a:rPr lang="en-US" sz="1600" b="1" dirty="0" err="1">
                <a:solidFill>
                  <a:schemeClr val="tx2"/>
                </a:solidFill>
                <a:latin typeface="Courier New"/>
                <a:cs typeface="Courier New"/>
              </a:rPr>
              <a:t>gpc.addButtonListener(GamePadController.BUTTON_1, this);</a:t>
            </a:r>
          </a:p>
          <a:p>
            <a:r>
              <a:rPr lang="en-US" sz="1600" b="1" dirty="0" err="1" smtClean="0">
                <a:solidFill>
                  <a:schemeClr val="tx2"/>
                </a:solidFill>
                <a:latin typeface="Courier New"/>
                <a:cs typeface="Courier New"/>
              </a:rPr>
              <a:t>gpc.addJoystickListener(GamePadController.JOYSTICK_LEFT, this);</a:t>
            </a:r>
          </a:p>
          <a:p>
            <a:r>
              <a:rPr lang="en-US" sz="1600" b="1" dirty="0" err="1">
                <a:solidFill>
                  <a:schemeClr val="tx2"/>
                </a:solidFill>
                <a:latin typeface="Courier New"/>
                <a:cs typeface="Courier New"/>
              </a:rPr>
              <a:t>new Thread(gpc).start();</a:t>
            </a:r>
            <a:endParaRPr lang="en-US" sz="1600" b="1" dirty="0" err="1" smtClean="0">
              <a:solidFill>
                <a:schemeClr val="tx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04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97376" y="1307465"/>
            <a:ext cx="7315200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The following is intended to outline our general product direction. It is intended for information purposes only, and may not be incorporated into any contract. It is not a commitment to deliver any material, code, or functionality, and should not be relied upon in making purchasing decisions.</a:t>
            </a:r>
            <a:br>
              <a:rPr lang="en-US" sz="2000" dirty="0">
                <a:solidFill>
                  <a:srgbClr val="000000"/>
                </a:solidFill>
                <a:cs typeface="Times New Roman" charset="0"/>
              </a:rPr>
            </a:b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The development, release, and timing of any features or functionality described for Oracle’s products remains at the sole discretion of Oracle.</a:t>
            </a:r>
          </a:p>
        </p:txBody>
      </p:sp>
    </p:spTree>
    <p:extLst>
      <p:ext uri="{BB962C8B-B14F-4D97-AF65-F5344CB8AC3E}">
        <p14:creationId xmlns:p14="http://schemas.microsoft.com/office/powerpoint/2010/main" val="26376891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Gamepad Controller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333" y="1320526"/>
            <a:ext cx="81134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2"/>
                </a:solidFill>
                <a:latin typeface="Courier New"/>
                <a:cs typeface="Courier New"/>
              </a:rPr>
              <a:t>public void buttonAction(ButtonEvent be) {</a:t>
            </a:r>
          </a:p>
          <a:p>
            <a:r>
              <a:rPr lang="en-US" sz="1600" b="1" dirty="0" err="1" smtClean="0">
                <a:solidFill>
                  <a:schemeClr val="tx2"/>
                </a:solidFill>
                <a:latin typeface="Courier New"/>
                <a:cs typeface="Courier New"/>
              </a:rPr>
              <a:t>  if (be.getId() == GamePadController.BUTTON_1)</a:t>
            </a:r>
          </a:p>
          <a:p>
            <a:r>
              <a:rPr lang="en-US" sz="1600" b="1" dirty="0" err="1" smtClean="0">
                <a:solidFill>
                  <a:schemeClr val="tx2"/>
                </a:solidFill>
                <a:latin typeface="Courier New"/>
                <a:cs typeface="Courier New"/>
              </a:rPr>
              <a:t>    robotArm.setGripperLight(true);</a:t>
            </a:r>
          </a:p>
          <a:p>
            <a:r>
              <a:rPr lang="en-US" sz="1600" b="1" dirty="0" err="1">
                <a:solidFill>
                  <a:schemeClr val="tx2"/>
                </a:solidFill>
                <a:latin typeface="Courier New"/>
                <a:cs typeface="Courier New"/>
              </a:rPr>
              <a:t>  ...</a:t>
            </a:r>
          </a:p>
          <a:p>
            <a:r>
              <a:rPr lang="en-US" sz="1600" b="1" dirty="0" err="1" smtClean="0">
                <a:solidFill>
                  <a:schemeClr val="tx2"/>
                </a:solidFill>
                <a:latin typeface="Courier New"/>
                <a:cs typeface="Courier New"/>
              </a:rPr>
              <a:t>}</a:t>
            </a:r>
          </a:p>
          <a:p>
            <a:endParaRPr lang="en-US" sz="1600" b="1" dirty="0" err="1" smtClean="0">
              <a:solidFill>
                <a:schemeClr val="tx2"/>
              </a:solidFill>
              <a:latin typeface="Courier New"/>
              <a:cs typeface="Courier New"/>
            </a:endParaRPr>
          </a:p>
          <a:p>
            <a:r>
              <a:rPr lang="en-US" sz="1600" b="1" dirty="0" err="1">
                <a:solidFill>
                  <a:schemeClr val="tx2"/>
                </a:solidFill>
                <a:latin typeface="Courier New"/>
                <a:cs typeface="Courier New"/>
              </a:rPr>
              <a:t>public void joystickAction(JoystickEvent jse) {</a:t>
            </a:r>
          </a:p>
          <a:p>
            <a:r>
              <a:rPr lang="en-US" sz="1600" b="1" dirty="0" err="1" smtClean="0">
                <a:solidFill>
                  <a:schemeClr val="tx2"/>
                </a:solidFill>
                <a:latin typeface="Courier New"/>
                <a:cs typeface="Courier New"/>
              </a:rPr>
              <a:t>  if (jse.getId() == GamePadController.JOYSTICK_LEFT) {</a:t>
            </a:r>
          </a:p>
          <a:p>
            <a:r>
              <a:rPr lang="en-US" sz="1600" b="1" dirty="0" err="1">
                <a:solidFill>
                  <a:schemeClr val="tx2"/>
                </a:solidFill>
                <a:latin typeface="Courier New"/>
                <a:cs typeface="Courier New"/>
              </a:rPr>
              <a:t>    if ((position &amp; JoystickEvent.POSITION_LEFT) != 0)</a:t>
            </a:r>
          </a:p>
          <a:p>
            <a:r>
              <a:rPr lang="en-US" sz="1600" b="1" dirty="0" err="1" smtClean="0">
                <a:solidFill>
                  <a:schemeClr val="tx2"/>
                </a:solidFill>
                <a:latin typeface="Courier New"/>
                <a:cs typeface="Courier New"/>
              </a:rPr>
              <a:t>      robotArm.moveElbow(ArmController.UP);</a:t>
            </a:r>
          </a:p>
          <a:p>
            <a:r>
              <a:rPr lang="en-US" sz="1600" b="1" dirty="0" err="1">
                <a:solidFill>
                  <a:schemeClr val="tx2"/>
                </a:solidFill>
                <a:latin typeface="Courier New"/>
                <a:cs typeface="Courier New"/>
              </a:rPr>
              <a:t>  }</a:t>
            </a:r>
          </a:p>
          <a:p>
            <a:r>
              <a:rPr lang="en-US" sz="1600" b="1" dirty="0" err="1" smtClean="0">
                <a:solidFill>
                  <a:schemeClr val="tx2"/>
                </a:solidFill>
                <a:latin typeface="Courier New"/>
                <a:cs typeface="Courier New"/>
              </a:rPr>
              <a:t>  ...</a:t>
            </a:r>
          </a:p>
          <a:p>
            <a:r>
              <a:rPr lang="en-US" sz="1600" b="1" dirty="0" err="1" smtClean="0">
                <a:solidFill>
                  <a:schemeClr val="tx2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951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Mind Controlled Raspberry 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Neurosky headset</a:t>
            </a:r>
          </a:p>
          <a:p>
            <a:r>
              <a:rPr lang="en-US"/>
              <a:t>Bluetooth USB dongle</a:t>
            </a:r>
          </a:p>
          <a:p>
            <a:pPr lvl="1"/>
            <a:r>
              <a:rPr lang="en-US"/>
              <a:t>Serial communications</a:t>
            </a:r>
          </a:p>
          <a:p>
            <a:r>
              <a:rPr lang="en-US"/>
              <a:t>Custom Java library to gather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6575" y="711442"/>
            <a:ext cx="4158881" cy="28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1049170" y="2802095"/>
            <a:ext cx="427951" cy="400299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GPIO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P1 Connector Layout (REV 1)</a:t>
            </a:r>
          </a:p>
        </p:txBody>
      </p:sp>
      <p:sp>
        <p:nvSpPr>
          <p:cNvPr id="5" name="Oval 4"/>
          <p:cNvSpPr/>
          <p:nvPr/>
        </p:nvSpPr>
        <p:spPr>
          <a:xfrm>
            <a:off x="1049170" y="2236153"/>
            <a:ext cx="427951" cy="4002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73960" y="2360385"/>
            <a:ext cx="178915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88106" y="2236715"/>
            <a:ext cx="427951" cy="40029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12896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78690" y="2236715"/>
            <a:ext cx="427951" cy="400299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03480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30886" y="2236715"/>
            <a:ext cx="427951" cy="400299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55676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755471" y="2236715"/>
            <a:ext cx="427951" cy="400299"/>
            <a:chOff x="2705755" y="1753034"/>
            <a:chExt cx="427951" cy="400299"/>
          </a:xfrm>
        </p:grpSpPr>
        <p:sp>
          <p:nvSpPr>
            <p:cNvPr id="20" name="Oval 19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4280056" y="2236715"/>
            <a:ext cx="427951" cy="400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04846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804641" y="2236715"/>
            <a:ext cx="427951" cy="400299"/>
            <a:chOff x="2705755" y="1753034"/>
            <a:chExt cx="427951" cy="400299"/>
          </a:xfrm>
        </p:grpSpPr>
        <p:sp>
          <p:nvSpPr>
            <p:cNvPr id="26" name="Oval 25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43577" y="2237277"/>
            <a:ext cx="427951" cy="400299"/>
            <a:chOff x="2705755" y="1753034"/>
            <a:chExt cx="427951" cy="400299"/>
          </a:xfrm>
        </p:grpSpPr>
        <p:sp>
          <p:nvSpPr>
            <p:cNvPr id="29" name="Oval 28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>
            <a:off x="5881966" y="2237277"/>
            <a:ext cx="427951" cy="40029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06756" y="236150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140848" y="2237278"/>
            <a:ext cx="427951" cy="4002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265638" y="2361510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406552" y="2237277"/>
            <a:ext cx="427951" cy="400299"/>
            <a:chOff x="2705755" y="1753034"/>
            <a:chExt cx="427951" cy="400299"/>
          </a:xfrm>
        </p:grpSpPr>
        <p:sp>
          <p:nvSpPr>
            <p:cNvPr id="38" name="Oval 37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/>
          <p:cNvSpPr/>
          <p:nvPr/>
        </p:nvSpPr>
        <p:spPr>
          <a:xfrm>
            <a:off x="6931137" y="2237277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55927" y="236150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441370" y="2236715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566160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188312" y="292688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602458" y="2803217"/>
            <a:ext cx="427951" cy="400299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727248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40847" y="2803217"/>
            <a:ext cx="427951" cy="400299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265637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2693043" y="2803217"/>
            <a:ext cx="427951" cy="400299"/>
            <a:chOff x="2705755" y="1753034"/>
            <a:chExt cx="427951" cy="400299"/>
          </a:xfrm>
        </p:grpSpPr>
        <p:sp>
          <p:nvSpPr>
            <p:cNvPr id="56" name="Oval 55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Oval 58"/>
          <p:cNvSpPr/>
          <p:nvPr/>
        </p:nvSpPr>
        <p:spPr>
          <a:xfrm>
            <a:off x="3217628" y="2803217"/>
            <a:ext cx="427951" cy="40029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342418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3742213" y="2803217"/>
            <a:ext cx="427951" cy="400299"/>
            <a:chOff x="2705755" y="1753034"/>
            <a:chExt cx="427951" cy="400299"/>
          </a:xfrm>
        </p:grpSpPr>
        <p:sp>
          <p:nvSpPr>
            <p:cNvPr id="62" name="Oval 61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266798" y="2803217"/>
            <a:ext cx="427951" cy="400299"/>
            <a:chOff x="2705755" y="1753034"/>
            <a:chExt cx="427951" cy="400299"/>
          </a:xfrm>
        </p:grpSpPr>
        <p:sp>
          <p:nvSpPr>
            <p:cNvPr id="65" name="Oval 64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805734" y="2803779"/>
            <a:ext cx="427951" cy="400299"/>
            <a:chOff x="2705755" y="1753034"/>
            <a:chExt cx="427951" cy="400299"/>
          </a:xfrm>
        </p:grpSpPr>
        <p:sp>
          <p:nvSpPr>
            <p:cNvPr id="68" name="Oval 67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5344123" y="2803779"/>
            <a:ext cx="427951" cy="400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468913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896319" y="2803779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021109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420904" y="2803779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545694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945489" y="2803779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070279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455722" y="2803217"/>
            <a:ext cx="427951" cy="400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580512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34683" y="2829701"/>
            <a:ext cx="731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P1-01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21560" y="1780642"/>
            <a:ext cx="427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5V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046887" y="1807341"/>
            <a:ext cx="64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424545"/>
                </a:solidFill>
              </a:rPr>
              <a:t>GND</a:t>
            </a:r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1587557" y="3078164"/>
            <a:ext cx="430887" cy="9662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</a:rPr>
              <a:t>0 (SDA)</a:t>
            </a:r>
            <a:endParaRPr lang="en-US" sz="1600" dirty="0" err="1" smtClean="0">
              <a:solidFill>
                <a:schemeClr val="tx2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122744" y="3227073"/>
            <a:ext cx="430887" cy="79925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</a:rPr>
              <a:t>1 (SCL)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664340" y="1049058"/>
            <a:ext cx="430887" cy="11318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14 (TXD)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230340" y="1159487"/>
            <a:ext cx="430887" cy="10352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15 (RXD)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754924" y="1794445"/>
            <a:ext cx="56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18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820654" y="1807340"/>
            <a:ext cx="41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424545"/>
                </a:solidFill>
              </a:rPr>
              <a:t>23</a:t>
            </a:r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5342484" y="1794445"/>
            <a:ext cx="4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24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419265" y="1780642"/>
            <a:ext cx="4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25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43849" y="1780641"/>
            <a:ext cx="41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440824" y="1794444"/>
            <a:ext cx="41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894678" y="3271411"/>
            <a:ext cx="430887" cy="10287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10 (MOSI)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419263" y="3243803"/>
            <a:ext cx="430887" cy="9873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9 (MISO)</a:t>
            </a:r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6572779" y="3590554"/>
            <a:ext cx="1170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11 (SCLK)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776485" y="3285215"/>
            <a:ext cx="496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196680" y="3285215"/>
            <a:ext cx="552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685900" y="3285214"/>
            <a:ext cx="538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650535" y="3285215"/>
            <a:ext cx="483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06" name="TextBox 105"/>
          <p:cNvSpPr txBox="1"/>
          <p:nvPr/>
        </p:nvSpPr>
        <p:spPr>
          <a:xfrm rot="16200000">
            <a:off x="940565" y="3393804"/>
            <a:ext cx="631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3.3V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27949" y="4417095"/>
            <a:ext cx="51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</a:rPr>
              <a:t>P2 Connector: Pin 1 = 3.3V </a:t>
            </a:r>
            <a:r>
              <a:rPr lang="en-US" sz="2000" dirty="0" err="1" smtClean="0">
                <a:solidFill>
                  <a:srgbClr val="FF0000"/>
                </a:solidFill>
              </a:rPr>
              <a:t>Pin 7,8 = GND</a:t>
            </a:r>
          </a:p>
        </p:txBody>
      </p:sp>
      <p:sp>
        <p:nvSpPr>
          <p:cNvPr id="3" name="Rectangle 2"/>
          <p:cNvSpPr/>
          <p:nvPr/>
        </p:nvSpPr>
        <p:spPr>
          <a:xfrm>
            <a:off x="4175802" y="1799526"/>
            <a:ext cx="62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424545"/>
                </a:solidFill>
              </a:rPr>
              <a:t>DNC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77602" y="1790049"/>
            <a:ext cx="62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424545"/>
                </a:solidFill>
              </a:rPr>
              <a:t>DNC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0679" y="3277898"/>
            <a:ext cx="62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424545"/>
                </a:solidFill>
              </a:rPr>
              <a:t>DNC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43774" y="3277898"/>
            <a:ext cx="62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424545"/>
                </a:solidFill>
              </a:rPr>
              <a:t>DNC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57391" y="3277897"/>
            <a:ext cx="62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424545"/>
                </a:solidFill>
              </a:rPr>
              <a:t>DNC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99923" y="1799526"/>
            <a:ext cx="62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424545"/>
                </a:solidFill>
              </a:rPr>
              <a:t>DNC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GPIO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P1 Connector Layout (Rev 2)</a:t>
            </a:r>
          </a:p>
        </p:txBody>
      </p:sp>
      <p:sp>
        <p:nvSpPr>
          <p:cNvPr id="287" name="Rectangle 286"/>
          <p:cNvSpPr/>
          <p:nvPr/>
        </p:nvSpPr>
        <p:spPr>
          <a:xfrm>
            <a:off x="1049170" y="2802095"/>
            <a:ext cx="427951" cy="400299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049170" y="2236153"/>
            <a:ext cx="427951" cy="4002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1173960" y="2360385"/>
            <a:ext cx="178915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588106" y="2236715"/>
            <a:ext cx="427951" cy="4002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1712896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2678690" y="2236715"/>
            <a:ext cx="427951" cy="400299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2803480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3230886" y="2236715"/>
            <a:ext cx="427951" cy="400299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3355676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6" name="Group 295"/>
          <p:cNvGrpSpPr/>
          <p:nvPr/>
        </p:nvGrpSpPr>
        <p:grpSpPr>
          <a:xfrm>
            <a:off x="3755471" y="2236715"/>
            <a:ext cx="427951" cy="400299"/>
            <a:chOff x="2705755" y="1753034"/>
            <a:chExt cx="427951" cy="400299"/>
          </a:xfrm>
        </p:grpSpPr>
        <p:sp>
          <p:nvSpPr>
            <p:cNvPr id="297" name="Oval 296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Oval 298"/>
          <p:cNvSpPr/>
          <p:nvPr/>
        </p:nvSpPr>
        <p:spPr>
          <a:xfrm>
            <a:off x="4280056" y="2236715"/>
            <a:ext cx="427951" cy="4002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4404846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1" name="Group 300"/>
          <p:cNvGrpSpPr/>
          <p:nvPr/>
        </p:nvGrpSpPr>
        <p:grpSpPr>
          <a:xfrm>
            <a:off x="4804641" y="2236715"/>
            <a:ext cx="427951" cy="400299"/>
            <a:chOff x="2705755" y="1753034"/>
            <a:chExt cx="427951" cy="400299"/>
          </a:xfrm>
        </p:grpSpPr>
        <p:sp>
          <p:nvSpPr>
            <p:cNvPr id="302" name="Oval 301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5343577" y="2237277"/>
            <a:ext cx="427951" cy="400299"/>
            <a:chOff x="2705755" y="1753034"/>
            <a:chExt cx="427951" cy="400299"/>
          </a:xfrm>
        </p:grpSpPr>
        <p:sp>
          <p:nvSpPr>
            <p:cNvPr id="305" name="Oval 304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" name="Oval 306"/>
          <p:cNvSpPr/>
          <p:nvPr/>
        </p:nvSpPr>
        <p:spPr>
          <a:xfrm>
            <a:off x="5881966" y="2237277"/>
            <a:ext cx="427951" cy="40029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006756" y="236150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2140848" y="2237278"/>
            <a:ext cx="427951" cy="4002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2265638" y="2361510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" name="Group 310"/>
          <p:cNvGrpSpPr/>
          <p:nvPr/>
        </p:nvGrpSpPr>
        <p:grpSpPr>
          <a:xfrm>
            <a:off x="6406552" y="2237277"/>
            <a:ext cx="427951" cy="400299"/>
            <a:chOff x="2705755" y="1753034"/>
            <a:chExt cx="427951" cy="400299"/>
          </a:xfrm>
        </p:grpSpPr>
        <p:sp>
          <p:nvSpPr>
            <p:cNvPr id="312" name="Oval 311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4" name="Oval 313"/>
          <p:cNvSpPr/>
          <p:nvPr/>
        </p:nvSpPr>
        <p:spPr>
          <a:xfrm>
            <a:off x="6931137" y="2237277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7055927" y="236150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7441370" y="2236715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7566160" y="236094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1188312" y="2926887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1602458" y="2803217"/>
            <a:ext cx="427951" cy="400299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1727248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2140847" y="2803217"/>
            <a:ext cx="427951" cy="400299"/>
          </a:xfrm>
          <a:prstGeom prst="ellipse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2265637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3" name="Group 322"/>
          <p:cNvGrpSpPr/>
          <p:nvPr/>
        </p:nvGrpSpPr>
        <p:grpSpPr>
          <a:xfrm>
            <a:off x="2693043" y="2803217"/>
            <a:ext cx="427951" cy="400299"/>
            <a:chOff x="2705755" y="1753034"/>
            <a:chExt cx="427951" cy="400299"/>
          </a:xfrm>
        </p:grpSpPr>
        <p:sp>
          <p:nvSpPr>
            <p:cNvPr id="324" name="Oval 323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6" name="Oval 325"/>
          <p:cNvSpPr/>
          <p:nvPr/>
        </p:nvSpPr>
        <p:spPr>
          <a:xfrm>
            <a:off x="3217628" y="2803217"/>
            <a:ext cx="427951" cy="40029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3342418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8" name="Group 327"/>
          <p:cNvGrpSpPr/>
          <p:nvPr/>
        </p:nvGrpSpPr>
        <p:grpSpPr>
          <a:xfrm>
            <a:off x="3742213" y="2803217"/>
            <a:ext cx="427951" cy="400299"/>
            <a:chOff x="2705755" y="1753034"/>
            <a:chExt cx="427951" cy="400299"/>
          </a:xfrm>
        </p:grpSpPr>
        <p:sp>
          <p:nvSpPr>
            <p:cNvPr id="329" name="Oval 328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4266798" y="2803217"/>
            <a:ext cx="427951" cy="400299"/>
            <a:chOff x="2705755" y="1753034"/>
            <a:chExt cx="427951" cy="400299"/>
          </a:xfrm>
        </p:grpSpPr>
        <p:sp>
          <p:nvSpPr>
            <p:cNvPr id="332" name="Oval 331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4805734" y="2803779"/>
            <a:ext cx="427951" cy="400299"/>
            <a:chOff x="2705755" y="1753034"/>
            <a:chExt cx="427951" cy="400299"/>
          </a:xfrm>
        </p:grpSpPr>
        <p:sp>
          <p:nvSpPr>
            <p:cNvPr id="335" name="Oval 334"/>
            <p:cNvSpPr/>
            <p:nvPr/>
          </p:nvSpPr>
          <p:spPr>
            <a:xfrm>
              <a:off x="2705755" y="1753034"/>
              <a:ext cx="427951" cy="400299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2830545" y="1877266"/>
              <a:ext cx="178915" cy="152400"/>
            </a:xfrm>
            <a:prstGeom prst="ellipse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" name="Oval 336"/>
          <p:cNvSpPr/>
          <p:nvPr/>
        </p:nvSpPr>
        <p:spPr>
          <a:xfrm>
            <a:off x="5344123" y="2803779"/>
            <a:ext cx="427951" cy="40029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5468913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5896319" y="2803779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6021109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6420904" y="2803779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6545694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6945489" y="2803779"/>
            <a:ext cx="427951" cy="400299"/>
          </a:xfrm>
          <a:prstGeom prst="ellipse">
            <a:avLst/>
          </a:prstGeom>
          <a:solidFill>
            <a:srgbClr val="66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7070279" y="2928011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7455722" y="2803217"/>
            <a:ext cx="427951" cy="4002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TextBox 346"/>
          <p:cNvSpPr txBox="1"/>
          <p:nvPr/>
        </p:nvSpPr>
        <p:spPr>
          <a:xfrm>
            <a:off x="234683" y="2829701"/>
            <a:ext cx="731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P1-01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1021560" y="1780642"/>
            <a:ext cx="427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5V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2046887" y="1807341"/>
            <a:ext cx="64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424545"/>
                </a:solidFill>
              </a:rPr>
              <a:t>GND</a:t>
            </a:r>
            <a:endParaRPr lang="en-US"/>
          </a:p>
        </p:txBody>
      </p:sp>
      <p:sp>
        <p:nvSpPr>
          <p:cNvPr id="350" name="TextBox 349"/>
          <p:cNvSpPr txBox="1"/>
          <p:nvPr/>
        </p:nvSpPr>
        <p:spPr>
          <a:xfrm>
            <a:off x="1587557" y="3078164"/>
            <a:ext cx="430887" cy="9662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</a:rPr>
              <a:t>0 (SDA)</a:t>
            </a:r>
            <a:endParaRPr lang="en-US" sz="1600" dirty="0" err="1" smtClean="0">
              <a:solidFill>
                <a:schemeClr val="tx2"/>
              </a:solidFill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2122744" y="3227073"/>
            <a:ext cx="430887" cy="79925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</a:rPr>
              <a:t>1 (SCL)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2664340" y="1049058"/>
            <a:ext cx="430887" cy="11318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14 (TXD)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3230340" y="1159487"/>
            <a:ext cx="430887" cy="10352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15 (RXD)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3754924" y="1794445"/>
            <a:ext cx="56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18</a:t>
            </a:r>
          </a:p>
        </p:txBody>
      </p:sp>
      <p:sp>
        <p:nvSpPr>
          <p:cNvPr id="355" name="Rectangle 354"/>
          <p:cNvSpPr/>
          <p:nvPr/>
        </p:nvSpPr>
        <p:spPr>
          <a:xfrm>
            <a:off x="4820654" y="1807340"/>
            <a:ext cx="41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424545"/>
                </a:solidFill>
              </a:rPr>
              <a:t>23</a:t>
            </a:r>
            <a:endParaRPr lang="en-US"/>
          </a:p>
        </p:txBody>
      </p:sp>
      <p:sp>
        <p:nvSpPr>
          <p:cNvPr id="356" name="TextBox 355"/>
          <p:cNvSpPr txBox="1"/>
          <p:nvPr/>
        </p:nvSpPr>
        <p:spPr>
          <a:xfrm>
            <a:off x="5342484" y="1794445"/>
            <a:ext cx="4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24</a:t>
            </a:r>
          </a:p>
        </p:txBody>
      </p:sp>
      <p:sp>
        <p:nvSpPr>
          <p:cNvPr id="357" name="TextBox 356"/>
          <p:cNvSpPr txBox="1"/>
          <p:nvPr/>
        </p:nvSpPr>
        <p:spPr>
          <a:xfrm>
            <a:off x="6419265" y="1780642"/>
            <a:ext cx="4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25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6943849" y="1780641"/>
            <a:ext cx="414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359" name="TextBox 358"/>
          <p:cNvSpPr txBox="1"/>
          <p:nvPr/>
        </p:nvSpPr>
        <p:spPr>
          <a:xfrm>
            <a:off x="7440824" y="1794444"/>
            <a:ext cx="41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5894678" y="3271411"/>
            <a:ext cx="430887" cy="10287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10 (MOSI)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6419263" y="3243803"/>
            <a:ext cx="430887" cy="9873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9 (MISO)</a:t>
            </a:r>
          </a:p>
        </p:txBody>
      </p:sp>
      <p:sp>
        <p:nvSpPr>
          <p:cNvPr id="362" name="TextBox 361"/>
          <p:cNvSpPr txBox="1"/>
          <p:nvPr/>
        </p:nvSpPr>
        <p:spPr>
          <a:xfrm rot="16200000">
            <a:off x="6572779" y="3590554"/>
            <a:ext cx="1170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11 (SCLK)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4776485" y="3285215"/>
            <a:ext cx="496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4196680" y="3285215"/>
            <a:ext cx="55219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27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3685900" y="3285214"/>
            <a:ext cx="538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17</a:t>
            </a:r>
          </a:p>
        </p:txBody>
      </p:sp>
      <p:sp>
        <p:nvSpPr>
          <p:cNvPr id="366" name="TextBox 365"/>
          <p:cNvSpPr txBox="1"/>
          <p:nvPr/>
        </p:nvSpPr>
        <p:spPr>
          <a:xfrm>
            <a:off x="2650535" y="3285215"/>
            <a:ext cx="483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67" name="TextBox 366"/>
          <p:cNvSpPr txBox="1"/>
          <p:nvPr/>
        </p:nvSpPr>
        <p:spPr>
          <a:xfrm rot="16200000">
            <a:off x="940565" y="3393804"/>
            <a:ext cx="631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3.3V</a:t>
            </a:r>
          </a:p>
        </p:txBody>
      </p:sp>
      <p:sp>
        <p:nvSpPr>
          <p:cNvPr id="346" name="Oval 345"/>
          <p:cNvSpPr/>
          <p:nvPr/>
        </p:nvSpPr>
        <p:spPr>
          <a:xfrm>
            <a:off x="7580512" y="2927449"/>
            <a:ext cx="178915" cy="152400"/>
          </a:xfrm>
          <a:prstGeom prst="ellipse">
            <a:avLst/>
          </a:prstGeom>
          <a:solidFill>
            <a:srgbClr val="E5E5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/>
          <p:cNvSpPr/>
          <p:nvPr/>
        </p:nvSpPr>
        <p:spPr>
          <a:xfrm>
            <a:off x="1559846" y="1780573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err="1">
                <a:solidFill>
                  <a:srgbClr val="424545"/>
                </a:solidFill>
              </a:rPr>
              <a:t>5V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4223193" y="1799526"/>
            <a:ext cx="64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424545"/>
                </a:solidFill>
              </a:rPr>
              <a:t>GND</a:t>
            </a:r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5787080" y="1790049"/>
            <a:ext cx="64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424545"/>
                </a:solidFill>
              </a:rPr>
              <a:t>GND</a:t>
            </a:r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3114255" y="3287374"/>
            <a:ext cx="64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424545"/>
                </a:solidFill>
              </a:rPr>
              <a:t>GND</a:t>
            </a:r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5237350" y="3277897"/>
            <a:ext cx="64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424545"/>
                </a:solidFill>
              </a:rPr>
              <a:t>GND</a:t>
            </a:r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7332011" y="3277898"/>
            <a:ext cx="64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424545"/>
                </a:solidFill>
              </a:rPr>
              <a:t>GND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GPIO 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Magic Incantations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6049" y="1157184"/>
            <a:ext cx="76397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latin typeface="Courier New"/>
                <a:cs typeface="Courier New"/>
              </a:rPr>
              <a:t>#define BCM2708_PERI_BASE 0x20000000</a:t>
            </a:r>
          </a:p>
          <a:p>
            <a:r>
              <a:rPr lang="en-US" sz="1600" b="1">
                <a:latin typeface="Courier New"/>
                <a:cs typeface="Courier New"/>
              </a:rPr>
              <a:t>#define GPIO_BASE (BCM2708_PERI_BASE + 0x200000)</a:t>
            </a:r>
          </a:p>
          <a:p>
            <a:r>
              <a:rPr lang="en-US" sz="1600" b="1">
                <a:latin typeface="Courier New"/>
                <a:cs typeface="Courier New"/>
              </a:rPr>
              <a:t>#define BLOCK_SIZE (1024 * 4)</a:t>
            </a:r>
          </a:p>
          <a:p>
            <a:r>
              <a:rPr lang="en-US" sz="1600" b="1">
                <a:latin typeface="Courier New"/>
                <a:cs typeface="Courier New"/>
              </a:rPr>
              <a:t>#define PAGE_SIZE (1024 * 4)</a:t>
            </a:r>
          </a:p>
          <a:p>
            <a:endParaRPr lang="en-US" sz="1600" b="1">
              <a:latin typeface="Courier New"/>
              <a:cs typeface="Courier New"/>
            </a:endParaRPr>
          </a:p>
          <a:p>
            <a:r>
              <a:rPr lang="en-US" sz="1600" b="1">
                <a:latin typeface="Courier New"/>
                <a:cs typeface="Courier New"/>
              </a:rPr>
              <a:t>/* MMAP */ </a:t>
            </a:r>
          </a:p>
          <a:p>
            <a:r>
              <a:rPr lang="en-US" sz="1600" b="1">
                <a:latin typeface="Courier New"/>
                <a:cs typeface="Courier New"/>
              </a:rPr>
              <a:t>mem_fd = open(“/dev/mem”, O_RDWR | O_SYNC);</a:t>
            </a:r>
          </a:p>
          <a:p>
            <a:r>
              <a:rPr lang="en-US" sz="1600" b="1">
                <a:latin typeface="Courier New"/>
                <a:cs typeface="Courier New"/>
              </a:rPr>
              <a:t>gpio_mem = malloc(BLOCK_SIZE + (PAGE_SIZE – 1));</a:t>
            </a:r>
          </a:p>
          <a:p>
            <a:endParaRPr lang="en-US" sz="1600" b="1">
              <a:latin typeface="Courier New"/>
              <a:cs typeface="Courier New"/>
            </a:endParaRPr>
          </a:p>
          <a:p>
            <a:r>
              <a:rPr lang="en-US" sz="1600" b="1">
                <a:latin typeface="Courier New"/>
                <a:cs typeface="Courier New"/>
              </a:rPr>
              <a:t>gpio_map = (unsigned char *)mmap(</a:t>
            </a:r>
          </a:p>
          <a:p>
            <a:r>
              <a:rPr lang="en-US" sz="1600" b="1">
                <a:latin typeface="Courier New"/>
                <a:cs typeface="Courier New"/>
              </a:rPr>
              <a:t>  (caddr_t)gpio_mem, BLOCK_SIZE, PROT_READ | PROT_WRITE,</a:t>
            </a:r>
          </a:p>
          <a:p>
            <a:r>
              <a:rPr lang="en-US" sz="1600" b="1">
                <a:latin typeface="Courier New"/>
                <a:cs typeface="Courier New"/>
              </a:rPr>
              <a:t>  MAP_SHARED | MAP_FIXED, mem_fd, GPIO_BASE);</a:t>
            </a:r>
          </a:p>
          <a:p>
            <a:endParaRPr lang="en-US" sz="1600" b="1">
              <a:latin typeface="Courier New"/>
              <a:cs typeface="Courier New"/>
            </a:endParaRPr>
          </a:p>
          <a:p>
            <a:r>
              <a:rPr lang="en-US" sz="1600" b="1">
                <a:latin typeface="Courier New"/>
                <a:cs typeface="Courier New"/>
              </a:rPr>
              <a:t>gpio = (volatile unsigned *)gpio_map;</a:t>
            </a:r>
          </a:p>
        </p:txBody>
      </p:sp>
    </p:spTree>
    <p:extLst>
      <p:ext uri="{BB962C8B-B14F-4D97-AF65-F5344CB8AC3E}">
        <p14:creationId xmlns:p14="http://schemas.microsoft.com/office/powerpoint/2010/main" val="35890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GPIO 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More Magic Incantations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05891" y="1308389"/>
            <a:ext cx="76397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latin typeface="Courier New"/>
                <a:cs typeface="Courier New"/>
              </a:rPr>
              <a:t>/* Pin input */</a:t>
            </a:r>
          </a:p>
          <a:p>
            <a:r>
              <a:rPr lang="en-US" sz="1600" b="1">
                <a:latin typeface="Courier New"/>
                <a:cs typeface="Courier New"/>
              </a:rPr>
              <a:t>*(gpio + (pin / 10)) &amp;= ~(7 &lt;&lt; ((pin % 10) * 3));</a:t>
            </a:r>
          </a:p>
          <a:p>
            <a:endParaRPr lang="en-US" sz="1600" b="1">
              <a:latin typeface="Courier New"/>
              <a:cs typeface="Courier New"/>
            </a:endParaRPr>
          </a:p>
          <a:p>
            <a:r>
              <a:rPr lang="en-US" sz="1600" b="1">
                <a:latin typeface="Courier New"/>
                <a:cs typeface="Courier New"/>
              </a:rPr>
              <a:t>/* Pin output */</a:t>
            </a:r>
          </a:p>
          <a:p>
            <a:r>
              <a:rPr lang="en-US" sz="1600" b="1">
                <a:latin typeface="Courier New"/>
                <a:cs typeface="Courier New"/>
              </a:rPr>
              <a:t>*(gpio + (pin / 10)) &amp;= ~(7 &lt;&lt; ((pin % 10) * 3));</a:t>
            </a:r>
          </a:p>
          <a:p>
            <a:r>
              <a:rPr lang="en-US" sz="1600" b="1">
                <a:latin typeface="Courier New"/>
                <a:cs typeface="Courier New"/>
              </a:rPr>
              <a:t>*(gpio + (pin / 10)) |= (1 &lt;&lt; ((pin % 10) * 3));</a:t>
            </a:r>
          </a:p>
          <a:p>
            <a:endParaRPr lang="en-US" sz="1600" b="1">
              <a:latin typeface="Courier New"/>
              <a:cs typeface="Courier New"/>
            </a:endParaRPr>
          </a:p>
          <a:p>
            <a:r>
              <a:rPr lang="en-US" sz="1600" b="1">
                <a:latin typeface="Courier New"/>
                <a:cs typeface="Courier New"/>
              </a:rPr>
              <a:t>/* Pin high */</a:t>
            </a:r>
          </a:p>
          <a:p>
            <a:r>
              <a:rPr lang="en-US" sz="1600" b="1">
                <a:latin typeface="Courier New"/>
                <a:cs typeface="Courier New"/>
              </a:rPr>
              <a:t>*(gpio + 7) = 1 &lt;&lt; pin;</a:t>
            </a:r>
          </a:p>
          <a:p>
            <a:endParaRPr lang="en-US" sz="1600" b="1">
              <a:latin typeface="Courier New"/>
              <a:cs typeface="Courier New"/>
            </a:endParaRPr>
          </a:p>
          <a:p>
            <a:r>
              <a:rPr lang="en-US" sz="1600" b="1">
                <a:latin typeface="Courier New"/>
                <a:cs typeface="Courier New"/>
              </a:rPr>
              <a:t>/* Pin low */</a:t>
            </a:r>
          </a:p>
          <a:p>
            <a:r>
              <a:rPr lang="en-US" sz="1600" b="1">
                <a:latin typeface="Courier New"/>
                <a:cs typeface="Courier New"/>
              </a:rPr>
              <a:t>*(gpio + 10) = 1 &lt;&lt; pin;</a:t>
            </a:r>
          </a:p>
        </p:txBody>
      </p:sp>
    </p:spTree>
    <p:extLst>
      <p:ext uri="{BB962C8B-B14F-4D97-AF65-F5344CB8AC3E}">
        <p14:creationId xmlns:p14="http://schemas.microsoft.com/office/powerpoint/2010/main" val="4491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Hide The Magic Incantations With JNI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Access to </a:t>
            </a:r>
            <a:r>
              <a:rPr lang="en-US" b="1">
                <a:solidFill>
                  <a:schemeClr val="accent1"/>
                </a:solidFill>
                <a:latin typeface="Courier New"/>
                <a:cs typeface="Courier New"/>
              </a:rPr>
              <a:t>/dev/mem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needs root access</a:t>
            </a:r>
          </a:p>
          <a:p>
            <a:pPr lvl="1"/>
            <a:r>
              <a:rPr lang="en-US"/>
              <a:t>Could solve this by writing our own device driver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Simple Java Interface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885044" y="2298987"/>
            <a:ext cx="73090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Courier New"/>
                <a:cs typeface="Courier New"/>
              </a:rPr>
              <a:t>gpio_init();</a:t>
            </a:r>
          </a:p>
          <a:p>
            <a:r>
              <a:rPr lang="en-US" b="1">
                <a:latin typeface="Courier New"/>
                <a:cs typeface="Courier New"/>
              </a:rPr>
              <a:t>gpio_pin_output(MOTOR_PIN_CLKWISE);</a:t>
            </a:r>
          </a:p>
          <a:p>
            <a:r>
              <a:rPr lang="en-US" b="1">
                <a:latin typeface="Courier New"/>
                <a:cs typeface="Courier New"/>
              </a:rPr>
              <a:t>gpio_pin_output(MOTOR_PIN_ACLKWISE);</a:t>
            </a:r>
            <a:endParaRPr lang="en-US"/>
          </a:p>
          <a:p>
            <a:endParaRPr lang="en-US" b="1">
              <a:latin typeface="Courier New"/>
              <a:cs typeface="Courier New"/>
            </a:endParaRPr>
          </a:p>
          <a:p>
            <a:r>
              <a:rPr lang="en-US" b="1">
                <a:latin typeface="Courier New"/>
                <a:cs typeface="Courier New"/>
              </a:rPr>
              <a:t>/* Turn clockwise */</a:t>
            </a:r>
          </a:p>
          <a:p>
            <a:r>
              <a:rPr lang="en-US" b="1">
                <a:latin typeface="Courier New"/>
                <a:cs typeface="Courier New"/>
              </a:rPr>
              <a:t>gpio_pin_low(MOTOR_PIN_ACLKWISE);</a:t>
            </a:r>
          </a:p>
          <a:p>
            <a:r>
              <a:rPr lang="en-US" b="1">
                <a:latin typeface="Courier New"/>
                <a:cs typeface="Courier New"/>
              </a:rPr>
              <a:t>gpio_pin_high(MOTOR_PIN_CLKWISE);</a:t>
            </a:r>
          </a:p>
        </p:txBody>
      </p:sp>
    </p:spTree>
    <p:extLst>
      <p:ext uri="{BB962C8B-B14F-4D97-AF65-F5344CB8AC3E}">
        <p14:creationId xmlns:p14="http://schemas.microsoft.com/office/powerpoint/2010/main" val="39810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Pi4J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Bridge between native code and Java</a:t>
            </a:r>
          </a:p>
          <a:p>
            <a:pPr lvl="1"/>
            <a:r>
              <a:rPr lang="en-US"/>
              <a:t>GPIO</a:t>
            </a:r>
          </a:p>
          <a:p>
            <a:pPr lvl="1"/>
            <a:r>
              <a:rPr lang="en-US"/>
              <a:t>I2C</a:t>
            </a:r>
          </a:p>
          <a:p>
            <a:pPr lvl="1"/>
            <a:r>
              <a:rPr lang="en-US"/>
              <a:t>SPI</a:t>
            </a:r>
          </a:p>
          <a:p>
            <a:r>
              <a:rPr lang="en-US"/>
              <a:t>GPIO code is simple and easy to use</a:t>
            </a:r>
          </a:p>
          <a:p>
            <a:r>
              <a:rPr lang="en-US"/>
              <a:t>Still needs root access</a:t>
            </a:r>
          </a:p>
          <a:p>
            <a:r>
              <a:rPr lang="en-US"/>
              <a:t>Still in development</a:t>
            </a:r>
          </a:p>
          <a:p>
            <a:pPr lvl="1"/>
            <a:r>
              <a:rPr lang="en-US"/>
              <a:t>Current version 0.0.4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Simpler IO</a:t>
            </a:r>
          </a:p>
        </p:txBody>
      </p:sp>
    </p:spTree>
    <p:extLst>
      <p:ext uri="{BB962C8B-B14F-4D97-AF65-F5344CB8AC3E}">
        <p14:creationId xmlns:p14="http://schemas.microsoft.com/office/powerpoint/2010/main" val="37870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GPIO Example: LEGO Motors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Using L293D Dual H-Bridge</a:t>
            </a:r>
          </a:p>
        </p:txBody>
      </p:sp>
      <p:pic>
        <p:nvPicPr>
          <p:cNvPr id="7" name="Picture 6" descr="l293d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14" y="1019540"/>
            <a:ext cx="4610100" cy="339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88029" y="1709327"/>
            <a:ext cx="110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</a:rPr>
              <a:t>GPIO line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85595" y="1995562"/>
            <a:ext cx="962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solidFill>
                  <a:srgbClr val="424545"/>
                </a:solidFill>
              </a:rPr>
              <a:t>GPIO 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1284" y="1709083"/>
            <a:ext cx="962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solidFill>
                  <a:srgbClr val="424545"/>
                </a:solidFill>
              </a:rPr>
              <a:t>GPIO line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1735" y="2005111"/>
            <a:ext cx="962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solidFill>
                  <a:srgbClr val="424545"/>
                </a:solidFill>
              </a:rPr>
              <a:t>GPIO line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12502" y="3704889"/>
            <a:ext cx="1120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solidFill>
                  <a:srgbClr val="424545"/>
                </a:solidFill>
              </a:rPr>
              <a:t>+9V Supply</a:t>
            </a:r>
          </a:p>
        </p:txBody>
      </p:sp>
    </p:spTree>
    <p:extLst>
      <p:ext uri="{BB962C8B-B14F-4D97-AF65-F5344CB8AC3E}">
        <p14:creationId xmlns:p14="http://schemas.microsoft.com/office/powerpoint/2010/main" val="266012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SPI and I2C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Drivers still experimental</a:t>
            </a:r>
          </a:p>
          <a:p>
            <a:pPr lvl="1"/>
            <a:r>
              <a:rPr lang="en-US"/>
              <a:t>Check Chris Boot’s blog (www.bootc.net)</a:t>
            </a:r>
          </a:p>
          <a:p>
            <a:r>
              <a:rPr lang="en-US"/>
              <a:t>Devices for SPI</a:t>
            </a:r>
          </a:p>
          <a:p>
            <a:pPr lvl="1"/>
            <a:r>
              <a:rPr lang="en-US" b="1">
                <a:solidFill>
                  <a:srgbClr val="5382A1"/>
                </a:solidFill>
                <a:latin typeface="Courier New"/>
                <a:cs typeface="Courier New"/>
              </a:rPr>
              <a:t>/dev/spidev-0.0</a:t>
            </a:r>
            <a:r>
              <a:rPr lang="en-US"/>
              <a:t> and </a:t>
            </a:r>
            <a:r>
              <a:rPr lang="en-US" b="1">
                <a:solidFill>
                  <a:srgbClr val="5382A1"/>
                </a:solidFill>
                <a:latin typeface="Courier New"/>
                <a:cs typeface="Courier New"/>
              </a:rPr>
              <a:t>/dev/spidev-0.1</a:t>
            </a:r>
          </a:p>
          <a:p>
            <a:r>
              <a:rPr lang="en-US"/>
              <a:t>Devices for I2C</a:t>
            </a:r>
          </a:p>
          <a:p>
            <a:pPr lvl="1"/>
            <a:r>
              <a:rPr lang="en-US"/>
              <a:t>Run </a:t>
            </a:r>
            <a:r>
              <a:rPr lang="en-US" b="1">
                <a:solidFill>
                  <a:srgbClr val="5382A1"/>
                </a:solidFill>
                <a:latin typeface="Courier New"/>
                <a:cs typeface="Courier New"/>
              </a:rPr>
              <a:t>i2c-dev</a:t>
            </a:r>
          </a:p>
          <a:p>
            <a:pPr lvl="1"/>
            <a:r>
              <a:rPr lang="en-US" b="1">
                <a:solidFill>
                  <a:srgbClr val="5382A1"/>
                </a:solidFill>
                <a:latin typeface="Courier New"/>
                <a:cs typeface="Courier New"/>
              </a:rPr>
              <a:t>/dev/i2c-0</a:t>
            </a:r>
          </a:p>
          <a:p>
            <a:r>
              <a:rPr lang="en-US">
                <a:solidFill>
                  <a:srgbClr val="000000"/>
                </a:solidFill>
                <a:latin typeface="+mn-lt"/>
                <a:cs typeface="Courier New"/>
              </a:rPr>
              <a:t>Not yet tried these with Java (Screen and JavaFX project next)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Even more complex peripherals</a:t>
            </a:r>
          </a:p>
        </p:txBody>
      </p:sp>
    </p:spTree>
    <p:extLst>
      <p:ext uri="{BB962C8B-B14F-4D97-AF65-F5344CB8AC3E}">
        <p14:creationId xmlns:p14="http://schemas.microsoft.com/office/powerpoint/2010/main" val="2156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Raspberry Pi</a:t>
            </a:r>
          </a:p>
          <a:p>
            <a:r>
              <a:rPr lang="en-US" dirty="0" smtClean="0"/>
              <a:t>ARM Processors</a:t>
            </a:r>
          </a:p>
          <a:p>
            <a:r>
              <a:rPr lang="en-US" dirty="0" smtClean="0"/>
              <a:t>Java on ARM and the Raspberry Pi</a:t>
            </a:r>
          </a:p>
          <a:p>
            <a:r>
              <a:rPr lang="en-US" dirty="0" smtClean="0"/>
              <a:t>Using Java on the Raspberry Pi </a:t>
            </a:r>
          </a:p>
          <a:p>
            <a:r>
              <a:rPr lang="en-US" dirty="0"/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lm327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02" y="2895320"/>
            <a:ext cx="2407535" cy="2407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Project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In Car Raspberry Pi with JavaFX</a:t>
            </a:r>
          </a:p>
        </p:txBody>
      </p:sp>
      <p:pic>
        <p:nvPicPr>
          <p:cNvPr id="5" name="Picture 4" descr="Screen Shot 2013-05-09 at 06.12.1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04" y="241619"/>
            <a:ext cx="4118876" cy="2858204"/>
          </a:xfrm>
          <a:prstGeom prst="rect">
            <a:avLst/>
          </a:prstGeom>
        </p:spPr>
      </p:pic>
      <p:pic>
        <p:nvPicPr>
          <p:cNvPr id="8" name="Picture 7" descr="003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860396"/>
            <a:ext cx="3549423" cy="1991004"/>
          </a:xfrm>
          <a:prstGeom prst="rect">
            <a:avLst/>
          </a:prstGeom>
        </p:spPr>
      </p:pic>
      <p:pic>
        <p:nvPicPr>
          <p:cNvPr id="6" name="Picture 5" descr="Audi-S3-1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85" y="1098174"/>
            <a:ext cx="3405848" cy="224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5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Raspberry Pi is a very cool (and cheap) computer</a:t>
            </a:r>
          </a:p>
          <a:p>
            <a:pPr lvl="1"/>
            <a:r>
              <a:rPr lang="en-US"/>
              <a:t>Great for teaching</a:t>
            </a:r>
          </a:p>
          <a:p>
            <a:pPr lvl="1"/>
            <a:r>
              <a:rPr lang="en-US"/>
              <a:t>Great introduction to ARM</a:t>
            </a:r>
          </a:p>
          <a:p>
            <a:r>
              <a:rPr lang="en-US"/>
              <a:t>Java works well and will get better</a:t>
            </a:r>
          </a:p>
          <a:p>
            <a:r>
              <a:rPr lang="en-US"/>
              <a:t>Opportunities are limitless!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java.oracle.com</a:t>
            </a:r>
          </a:p>
          <a:p>
            <a:r>
              <a:rPr lang="en-US"/>
              <a:t>www.oracle.com/technetwork/java/embedded</a:t>
            </a:r>
          </a:p>
          <a:p>
            <a:r>
              <a:rPr lang="en-US"/>
              <a:t>Raspberry Pi User Guide – Eben Upton, Gareth Halfacree</a:t>
            </a:r>
          </a:p>
          <a:p>
            <a:r>
              <a:rPr lang="en-US"/>
              <a:t>www.raspberrypi.org</a:t>
            </a:r>
          </a:p>
          <a:p>
            <a:r>
              <a:rPr lang="en-US"/>
              <a:t>blogs.oracle.com/speakjava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9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vaDuke_Classic_full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62" y="1250239"/>
            <a:ext cx="3878264" cy="36625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7924" y="426846"/>
            <a:ext cx="2625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2"/>
                </a:solidFill>
              </a:rPr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39220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6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8618" y="402453"/>
            <a:ext cx="3208447" cy="584224"/>
          </a:xfrm>
        </p:spPr>
        <p:txBody>
          <a:bodyPr/>
          <a:lstStyle/>
          <a:p>
            <a:pPr algn="ctr"/>
            <a:r>
              <a:rPr lang="en-US" dirty="0" smtClean="0"/>
              <a:t>The Raspberry Pi</a:t>
            </a:r>
            <a:endParaRPr lang="en-US" dirty="0"/>
          </a:p>
        </p:txBody>
      </p:sp>
      <p:pic>
        <p:nvPicPr>
          <p:cNvPr id="6" name="Picture 5" descr="Raspberry-P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7" y="1790632"/>
            <a:ext cx="3423840" cy="2297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9800" y="1443469"/>
            <a:ext cx="4291349" cy="29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Raspberry 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Project started in 2006</a:t>
            </a:r>
          </a:p>
          <a:p>
            <a:pPr lvl="1"/>
            <a:r>
              <a:rPr lang="en-US" dirty="0"/>
              <a:t>Goal was to devise a computer to inspire children</a:t>
            </a:r>
          </a:p>
          <a:p>
            <a:pPr lvl="1"/>
            <a:r>
              <a:rPr lang="en-US" dirty="0"/>
              <a:t>Inspiration from the BBC Micro project from 1981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History and Goals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1478" y="2895786"/>
            <a:ext cx="2554657" cy="1799614"/>
          </a:xfrm>
          <a:prstGeom prst="rect">
            <a:avLst/>
          </a:prstGeom>
        </p:spPr>
      </p:pic>
      <p:pic>
        <p:nvPicPr>
          <p:cNvPr id="6" name="Picture 5" descr="Raspberry-P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28" y="2936291"/>
            <a:ext cx="2403670" cy="161298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868017" y="3584363"/>
            <a:ext cx="619028" cy="405505"/>
          </a:xfrm>
          <a:prstGeom prst="rightArrow">
            <a:avLst/>
          </a:prstGeom>
          <a:solidFill>
            <a:srgbClr val="3333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42" y="2936291"/>
            <a:ext cx="2285777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Raspberry 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Officially launched on </a:t>
            </a:r>
            <a:r>
              <a:rPr lang="en-US" dirty="0" err="1"/>
              <a:t>Febuary</a:t>
            </a:r>
            <a:r>
              <a:rPr lang="en-US"/>
              <a:t> 29</a:t>
            </a:r>
            <a:r>
              <a:rPr lang="en-US" baseline="30000"/>
              <a:t>th</a:t>
            </a:r>
            <a:r>
              <a:rPr lang="en-US"/>
              <a:t> 2012</a:t>
            </a:r>
          </a:p>
          <a:p>
            <a:pPr lvl="1"/>
            <a:r>
              <a:rPr lang="en-US"/>
              <a:t>First production run was 10,000 boards</a:t>
            </a:r>
          </a:p>
          <a:p>
            <a:pPr lvl="1"/>
            <a:r>
              <a:rPr lang="en-US"/>
              <a:t>Both RS and Farnell’s servers were stalled on the day of launch</a:t>
            </a:r>
          </a:p>
          <a:p>
            <a:pPr lvl="1"/>
            <a:r>
              <a:rPr lang="en-US"/>
              <a:t>RS reported over 100,000 pre-orders in one day</a:t>
            </a:r>
          </a:p>
          <a:p>
            <a:pPr lvl="1"/>
            <a:r>
              <a:rPr lang="en-US"/>
              <a:t>Current production is about 4,000 boards per day</a:t>
            </a:r>
          </a:p>
          <a:p>
            <a:pPr lvl="2"/>
            <a:r>
              <a:rPr lang="en-US"/>
              <a:t>Originally in China, now by Sony in the UK</a:t>
            </a:r>
          </a:p>
          <a:p>
            <a:pPr lvl="1"/>
            <a:r>
              <a:rPr lang="en-US"/>
              <a:t>Current estimate is that around 1 million boards sold so far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History and Goals</a:t>
            </a:r>
          </a:p>
        </p:txBody>
      </p:sp>
    </p:spTree>
    <p:extLst>
      <p:ext uri="{BB962C8B-B14F-4D97-AF65-F5344CB8AC3E}">
        <p14:creationId xmlns:p14="http://schemas.microsoft.com/office/powerpoint/2010/main" val="3634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Raspberry 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14842" y="1375144"/>
            <a:ext cx="8229600" cy="3062606"/>
          </a:xfrm>
        </p:spPr>
        <p:txBody>
          <a:bodyPr/>
          <a:lstStyle/>
          <a:p>
            <a:r>
              <a:rPr lang="en-US"/>
              <a:t>CPU: ARM 11 core running at 700MHz</a:t>
            </a:r>
          </a:p>
          <a:p>
            <a:pPr lvl="1"/>
            <a:r>
              <a:rPr lang="en-US"/>
              <a:t>Broadcom SoC package</a:t>
            </a:r>
          </a:p>
          <a:p>
            <a:pPr lvl="1"/>
            <a:r>
              <a:rPr lang="en-US"/>
              <a:t>Can now be overclocked to 1GHz (without breaking the warranty!)</a:t>
            </a:r>
          </a:p>
          <a:p>
            <a:r>
              <a:rPr lang="en-US"/>
              <a:t>Memory: </a:t>
            </a:r>
            <a:r>
              <a:rPr lang="en-US" strike="sngStrike"/>
              <a:t>256Mb</a:t>
            </a:r>
            <a:r>
              <a:rPr lang="en-US"/>
              <a:t> 512Mb</a:t>
            </a:r>
          </a:p>
          <a:p>
            <a:r>
              <a:rPr lang="en-US"/>
              <a:t>I/O:</a:t>
            </a:r>
          </a:p>
          <a:p>
            <a:pPr lvl="1"/>
            <a:r>
              <a:rPr lang="en-US" sz="1600"/>
              <a:t>HDMI and composite video</a:t>
            </a:r>
          </a:p>
          <a:p>
            <a:pPr lvl="1"/>
            <a:r>
              <a:rPr lang="en-US" sz="1600"/>
              <a:t>Audio out (3.5mm plug)</a:t>
            </a:r>
          </a:p>
          <a:p>
            <a:pPr lvl="1"/>
            <a:r>
              <a:rPr lang="en-US" sz="1600"/>
              <a:t>2 x USB ports (Model B only)</a:t>
            </a:r>
          </a:p>
          <a:p>
            <a:pPr lvl="1"/>
            <a:r>
              <a:rPr lang="en-US" sz="1600"/>
              <a:t>Ethernet (Model B only)</a:t>
            </a:r>
          </a:p>
          <a:p>
            <a:pPr lvl="1"/>
            <a:r>
              <a:rPr lang="en-US" sz="1600"/>
              <a:t>Header pins for GPIO, UART, SPI and I2C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Specification</a:t>
            </a:r>
          </a:p>
        </p:txBody>
      </p:sp>
    </p:spTree>
    <p:extLst>
      <p:ext uri="{BB962C8B-B14F-4D97-AF65-F5344CB8AC3E}">
        <p14:creationId xmlns:p14="http://schemas.microsoft.com/office/powerpoint/2010/main" val="13226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Architecture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844"/>
            <a:ext cx="3429000" cy="4574286"/>
          </a:xfrm>
        </p:spPr>
      </p:pic>
    </p:spTree>
    <p:extLst>
      <p:ext uri="{BB962C8B-B14F-4D97-AF65-F5344CB8AC3E}">
        <p14:creationId xmlns:p14="http://schemas.microsoft.com/office/powerpoint/2010/main" val="265620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avaOne_Template_16x9-short">
  <a:themeElements>
    <a:clrScheme name="Custom 26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JavaOne_Template_16x9_8-15-12">
  <a:themeElements>
    <a:clrScheme name="Custom 26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JavaOne_Template_16x9-short.potx</Template>
  <TotalTime>24443</TotalTime>
  <Words>2083</Words>
  <Application>Microsoft Macintosh PowerPoint</Application>
  <PresentationFormat>On-screen Show (16:9)</PresentationFormat>
  <Paragraphs>394</Paragraphs>
  <Slides>44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JavaOne_Template_16x9-short</vt:lpstr>
      <vt:lpstr>JavaOne_Template_16x9_8-15-12</vt:lpstr>
      <vt:lpstr>PowerPoint Presentation</vt:lpstr>
      <vt:lpstr>Do You Like Coffee With Your Dessert? Java and The Raspberry Pi</vt:lpstr>
      <vt:lpstr>PowerPoint Presentation</vt:lpstr>
      <vt:lpstr>Program Agenda</vt:lpstr>
      <vt:lpstr>The Raspberry Pi</vt:lpstr>
      <vt:lpstr>Raspberry Pi</vt:lpstr>
      <vt:lpstr>Raspberry Pi</vt:lpstr>
      <vt:lpstr>Raspberry Pi</vt:lpstr>
      <vt:lpstr>ARM Architecture</vt:lpstr>
      <vt:lpstr>A Brief (But Interesting) History Lesson</vt:lpstr>
      <vt:lpstr>ARM Features</vt:lpstr>
      <vt:lpstr>Current ARM Technology</vt:lpstr>
      <vt:lpstr>Java On The ARM and Raspberry Pi</vt:lpstr>
      <vt:lpstr>Java Specifics For ARM</vt:lpstr>
      <vt:lpstr>Beyond RISC</vt:lpstr>
      <vt:lpstr>JDK8 Early Access</vt:lpstr>
      <vt:lpstr>Java ME Embedded 3.3</vt:lpstr>
      <vt:lpstr>Using Java on the  Raspberry Pi</vt:lpstr>
      <vt:lpstr>Making A Noise With Java</vt:lpstr>
      <vt:lpstr>JavaFX on the Raspberry Pi</vt:lpstr>
      <vt:lpstr>Using The Serial Port</vt:lpstr>
      <vt:lpstr>The Talking Raspberry Pi</vt:lpstr>
      <vt:lpstr>USB Peripherals</vt:lpstr>
      <vt:lpstr>Java and Serial Port/USB Serial Device</vt:lpstr>
      <vt:lpstr>The OWI Robot Arm</vt:lpstr>
      <vt:lpstr>Robot Arm Control</vt:lpstr>
      <vt:lpstr>Robot Arm Control</vt:lpstr>
      <vt:lpstr>Gamepad Controller</vt:lpstr>
      <vt:lpstr>Gamepad Controller</vt:lpstr>
      <vt:lpstr>Gamepad Controller</vt:lpstr>
      <vt:lpstr>Mind Controlled Raspberry Pi</vt:lpstr>
      <vt:lpstr>Using The GPIO Lines</vt:lpstr>
      <vt:lpstr>Using the GPIO Lines</vt:lpstr>
      <vt:lpstr>Using the GPIO Lines</vt:lpstr>
      <vt:lpstr>Using the GPIO Lines</vt:lpstr>
      <vt:lpstr>Hide The Magic Incantations With JNI</vt:lpstr>
      <vt:lpstr>Pi4J</vt:lpstr>
      <vt:lpstr>GPIO Example: LEGO Motors</vt:lpstr>
      <vt:lpstr>How to Use SPI and I2C</vt:lpstr>
      <vt:lpstr>Current Project</vt:lpstr>
      <vt:lpstr>Conclusions</vt:lpstr>
      <vt:lpstr>Further Information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Simon Ritter</cp:lastModifiedBy>
  <cp:revision>1026</cp:revision>
  <cp:lastPrinted>2012-08-08T17:55:43Z</cp:lastPrinted>
  <dcterms:created xsi:type="dcterms:W3CDTF">2012-05-31T20:53:14Z</dcterms:created>
  <dcterms:modified xsi:type="dcterms:W3CDTF">2013-06-17T13:27:52Z</dcterms:modified>
</cp:coreProperties>
</file>