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3.xml" ContentType="application/vnd.openxmlformats-officedocument.drawingml.chart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6"/>
  </p:notesMasterIdLst>
  <p:sldIdLst>
    <p:sldId id="259" r:id="rId2"/>
    <p:sldId id="361" r:id="rId3"/>
    <p:sldId id="357" r:id="rId4"/>
    <p:sldId id="257" r:id="rId5"/>
    <p:sldId id="273" r:id="rId6"/>
    <p:sldId id="281" r:id="rId7"/>
    <p:sldId id="263" r:id="rId8"/>
    <p:sldId id="282" r:id="rId9"/>
    <p:sldId id="267" r:id="rId10"/>
    <p:sldId id="262" r:id="rId11"/>
    <p:sldId id="287" r:id="rId12"/>
    <p:sldId id="323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  <p:sldId id="356" r:id="rId22"/>
    <p:sldId id="358" r:id="rId23"/>
    <p:sldId id="359" r:id="rId24"/>
    <p:sldId id="360" r:id="rId25"/>
    <p:sldId id="275" r:id="rId26"/>
    <p:sldId id="325" r:id="rId27"/>
    <p:sldId id="327" r:id="rId28"/>
    <p:sldId id="345" r:id="rId29"/>
    <p:sldId id="328" r:id="rId30"/>
    <p:sldId id="343" r:id="rId31"/>
    <p:sldId id="344" r:id="rId32"/>
    <p:sldId id="331" r:id="rId33"/>
    <p:sldId id="332" r:id="rId34"/>
    <p:sldId id="333" r:id="rId35"/>
    <p:sldId id="342" r:id="rId36"/>
    <p:sldId id="334" r:id="rId37"/>
    <p:sldId id="337" r:id="rId38"/>
    <p:sldId id="338" r:id="rId39"/>
    <p:sldId id="277" r:id="rId40"/>
    <p:sldId id="284" r:id="rId41"/>
    <p:sldId id="286" r:id="rId42"/>
    <p:sldId id="279" r:id="rId43"/>
    <p:sldId id="278" r:id="rId44"/>
    <p:sldId id="319" r:id="rId4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2353" autoAdjust="0"/>
  </p:normalViewPr>
  <p:slideViewPr>
    <p:cSldViewPr>
      <p:cViewPr varScale="1">
        <p:scale>
          <a:sx n="87" d="100"/>
          <a:sy n="87" d="100"/>
        </p:scale>
        <p:origin x="-876" y="-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306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\PM\Features\G1\G1%20graph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\PM\Features\G1\G1%20graphs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/>
            </a:pPr>
            <a:r>
              <a:rPr lang="en-US" dirty="0" smtClean="0"/>
              <a:t>Typical</a:t>
            </a:r>
            <a:r>
              <a:rPr lang="en-US" baseline="0" dirty="0" smtClean="0"/>
              <a:t> </a:t>
            </a:r>
            <a:r>
              <a:rPr lang="en-US" dirty="0" smtClean="0"/>
              <a:t>Java EE </a:t>
            </a:r>
            <a:r>
              <a:rPr lang="en-US" dirty="0"/>
              <a:t>Application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Sheet1!$B$2</c:f>
              <c:strCache>
                <c:ptCount val="1"/>
                <c:pt idx="0">
                  <c:v>G1</c:v>
                </c:pt>
              </c:strCache>
            </c:strRef>
          </c:tx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0.21315800000000001</c:v>
                </c:pt>
                <c:pt idx="1">
                  <c:v>0.21358700000000005</c:v>
                </c:pt>
                <c:pt idx="2">
                  <c:v>0.21995100000000006</c:v>
                </c:pt>
                <c:pt idx="3">
                  <c:v>0.24972300000000006</c:v>
                </c:pt>
                <c:pt idx="4">
                  <c:v>0.29558800000000013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CMS</c:v>
                </c:pt>
              </c:strCache>
            </c:strRef>
          </c:tx>
          <c:spPr>
            <a:solidFill>
              <a:schemeClr val="accent5"/>
            </a:solidFill>
          </c:spPr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0.18010800000000005</c:v>
                </c:pt>
                <c:pt idx="1">
                  <c:v>0.1809410000000001</c:v>
                </c:pt>
                <c:pt idx="2">
                  <c:v>0.18126000000000006</c:v>
                </c:pt>
                <c:pt idx="3">
                  <c:v>0.18691700000000011</c:v>
                </c:pt>
                <c:pt idx="4">
                  <c:v>0.23432600000000001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Parallel</c:v>
                </c:pt>
              </c:strCache>
            </c:strRef>
          </c:tx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Sheet1!$D$3:$D$7</c:f>
              <c:numCache>
                <c:formatCode>General</c:formatCode>
                <c:ptCount val="5"/>
                <c:pt idx="0">
                  <c:v>2.8061419999999977</c:v>
                </c:pt>
                <c:pt idx="1">
                  <c:v>2.985827</c:v>
                </c:pt>
                <c:pt idx="2">
                  <c:v>2.98848</c:v>
                </c:pt>
                <c:pt idx="3">
                  <c:v>3.150779</c:v>
                </c:pt>
                <c:pt idx="4">
                  <c:v>3.5354849999999987</c:v>
                </c:pt>
              </c:numCache>
            </c:numRef>
          </c:val>
        </c:ser>
        <c:dLbls/>
        <c:axId val="66488960"/>
        <c:axId val="66511616"/>
      </c:barChart>
      <c:catAx>
        <c:axId val="66488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5 Longest GCs</a:t>
                </a:r>
              </a:p>
            </c:rich>
          </c:tx>
        </c:title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6511616"/>
        <c:crosses val="autoZero"/>
        <c:auto val="1"/>
        <c:lblAlgn val="ctr"/>
        <c:lblOffset val="100"/>
      </c:catAx>
      <c:valAx>
        <c:axId val="665116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GC Length</a:t>
                </a:r>
                <a:r>
                  <a:rPr lang="en-US" baseline="0"/>
                  <a:t> (s)</a:t>
                </a:r>
                <a:endParaRPr lang="en-US"/>
              </a:p>
            </c:rich>
          </c:tx>
        </c:title>
        <c:numFmt formatCode="#,##0.0" sourceLinked="0"/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6488960"/>
        <c:crosses val="autoZero"/>
        <c:crossBetween val="between"/>
      </c:valAx>
    </c:plotArea>
    <c:legend>
      <c:legendPos val="r"/>
      <c:txPr>
        <a:bodyPr/>
        <a:lstStyle/>
        <a:p>
          <a:pPr>
            <a:defRPr lang="en-US"/>
          </a:pPr>
          <a:endParaRPr lang="zh-CN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/>
            </a:pPr>
            <a:r>
              <a:rPr lang="en-US" dirty="0" smtClean="0"/>
              <a:t>Typical Java EE Application </a:t>
            </a:r>
            <a:r>
              <a:rPr lang="en-US" dirty="0"/>
              <a:t>with Fragmentation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Sheet1!$G$2</c:f>
              <c:strCache>
                <c:ptCount val="1"/>
                <c:pt idx="0">
                  <c:v>G1</c:v>
                </c:pt>
              </c:strCache>
            </c:strRef>
          </c:tx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Sheet1!$G$3:$G$7</c:f>
              <c:numCache>
                <c:formatCode>General</c:formatCode>
                <c:ptCount val="5"/>
                <c:pt idx="0">
                  <c:v>1.4342439999999999</c:v>
                </c:pt>
                <c:pt idx="1">
                  <c:v>1.4552359999999998</c:v>
                </c:pt>
                <c:pt idx="2">
                  <c:v>1.8273459999999999</c:v>
                </c:pt>
                <c:pt idx="3">
                  <c:v>1.9124180000000035</c:v>
                </c:pt>
                <c:pt idx="4">
                  <c:v>1.9434709999999999</c:v>
                </c:pt>
              </c:numCache>
            </c:numRef>
          </c:val>
        </c:ser>
        <c:ser>
          <c:idx val="1"/>
          <c:order val="1"/>
          <c:tx>
            <c:strRef>
              <c:f>Sheet1!$H$2</c:f>
              <c:strCache>
                <c:ptCount val="1"/>
                <c:pt idx="0">
                  <c:v>CMS</c:v>
                </c:pt>
              </c:strCache>
            </c:strRef>
          </c:tx>
          <c:spPr>
            <a:solidFill>
              <a:schemeClr val="accent5"/>
            </a:solidFill>
          </c:spPr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Sheet1!$H$3:$H$7</c:f>
              <c:numCache>
                <c:formatCode>General</c:formatCode>
                <c:ptCount val="5"/>
                <c:pt idx="0">
                  <c:v>16.752165999999999</c:v>
                </c:pt>
                <c:pt idx="1">
                  <c:v>17.070201000000001</c:v>
                </c:pt>
                <c:pt idx="2">
                  <c:v>20.112053000000031</c:v>
                </c:pt>
                <c:pt idx="3">
                  <c:v>22.052451999999999</c:v>
                </c:pt>
                <c:pt idx="4">
                  <c:v>33.177826000000003</c:v>
                </c:pt>
              </c:numCache>
            </c:numRef>
          </c:val>
        </c:ser>
        <c:ser>
          <c:idx val="2"/>
          <c:order val="2"/>
          <c:tx>
            <c:strRef>
              <c:f>Sheet1!$I$2</c:f>
              <c:strCache>
                <c:ptCount val="1"/>
                <c:pt idx="0">
                  <c:v>Parallel</c:v>
                </c:pt>
              </c:strCache>
            </c:strRef>
          </c:tx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Sheet1!$I$3:$I$7</c:f>
              <c:numCache>
                <c:formatCode>General</c:formatCode>
                <c:ptCount val="5"/>
                <c:pt idx="0">
                  <c:v>11.073404000000034</c:v>
                </c:pt>
                <c:pt idx="1">
                  <c:v>11.644913999999998</c:v>
                </c:pt>
                <c:pt idx="2">
                  <c:v>13.205859</c:v>
                </c:pt>
                <c:pt idx="3">
                  <c:v>14.742967</c:v>
                </c:pt>
                <c:pt idx="4">
                  <c:v>15.989351000000001</c:v>
                </c:pt>
              </c:numCache>
            </c:numRef>
          </c:val>
        </c:ser>
        <c:dLbls/>
        <c:axId val="66240512"/>
        <c:axId val="66242432"/>
      </c:barChart>
      <c:catAx>
        <c:axId val="66240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5 Longest GCs</a:t>
                </a:r>
              </a:p>
            </c:rich>
          </c:tx>
        </c:title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6242432"/>
        <c:crosses val="autoZero"/>
        <c:auto val="1"/>
        <c:lblAlgn val="ctr"/>
        <c:lblOffset val="100"/>
      </c:catAx>
      <c:valAx>
        <c:axId val="662424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GC Length</a:t>
                </a:r>
                <a:r>
                  <a:rPr lang="en-US" baseline="0"/>
                  <a:t> (s)</a:t>
                </a:r>
                <a:endParaRPr lang="en-US"/>
              </a:p>
            </c:rich>
          </c:tx>
        </c:title>
        <c:numFmt formatCode="General" sourceLinked="0"/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6240512"/>
        <c:crosses val="autoZero"/>
        <c:crossBetween val="between"/>
      </c:valAx>
    </c:plotArea>
    <c:legend>
      <c:legendPos val="r"/>
      <c:txPr>
        <a:bodyPr/>
        <a:lstStyle/>
        <a:p>
          <a:pPr>
            <a:defRPr lang="en-US"/>
          </a:pPr>
          <a:endParaRPr lang="zh-CN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Performance Improvement</c:v>
                </c:pt>
              </c:strCache>
            </c:strRef>
          </c:tx>
          <c:spPr>
            <a:ln w="38100">
              <a:solidFill>
                <a:schemeClr val="accent1"/>
              </a:solidFill>
              <a:prstDash val="solid"/>
            </a:ln>
          </c:spPr>
          <c:marker>
            <c:symbol val="diamond"/>
            <c:size val="3"/>
            <c:spPr>
              <a:solidFill>
                <a:srgbClr val="DD0806"/>
              </a:solidFill>
              <a:ln>
                <a:solidFill>
                  <a:srgbClr val="DD0806"/>
                </a:solidFill>
                <a:prstDash val="solid"/>
              </a:ln>
            </c:spPr>
          </c:marker>
          <c:cat>
            <c:strRef>
              <c:f>Sheet1!$A$2:$A$14</c:f>
              <c:strCache>
                <c:ptCount val="13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80</c:v>
                </c:pt>
                <c:pt idx="7">
                  <c:v>90</c:v>
                </c:pt>
                <c:pt idx="8">
                  <c:v>100</c:v>
                </c:pt>
                <c:pt idx="9">
                  <c:v>110</c:v>
                </c:pt>
                <c:pt idx="10">
                  <c:v>120</c:v>
                </c:pt>
                <c:pt idx="11">
                  <c:v>132</c:v>
                </c:pt>
                <c:pt idx="12">
                  <c:v>138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1144925</c:v>
                </c:pt>
                <c:pt idx="1">
                  <c:v>1279461</c:v>
                </c:pt>
                <c:pt idx="2">
                  <c:v>1316802</c:v>
                </c:pt>
                <c:pt idx="3">
                  <c:v>1524227</c:v>
                </c:pt>
                <c:pt idx="4">
                  <c:v>1543412</c:v>
                </c:pt>
                <c:pt idx="5">
                  <c:v>1645913</c:v>
                </c:pt>
                <c:pt idx="6">
                  <c:v>1773161</c:v>
                </c:pt>
                <c:pt idx="7">
                  <c:v>1824407</c:v>
                </c:pt>
                <c:pt idx="8">
                  <c:v>1809325</c:v>
                </c:pt>
                <c:pt idx="9">
                  <c:v>1882113.0000000002</c:v>
                </c:pt>
                <c:pt idx="10">
                  <c:v>1906115.0000000002</c:v>
                </c:pt>
                <c:pt idx="11">
                  <c:v>2186144</c:v>
                </c:pt>
                <c:pt idx="12">
                  <c:v>2504606</c:v>
                </c:pt>
              </c:numCache>
            </c:numRef>
          </c:val>
        </c:ser>
        <c:dLbls/>
        <c:hiLowLines/>
        <c:marker val="1"/>
        <c:axId val="116767744"/>
        <c:axId val="116769920"/>
      </c:lineChart>
      <c:catAx>
        <c:axId val="116767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 dirty="0" smtClean="0"/>
                  <a:t>JDK 7 Build</a:t>
                </a:r>
                <a:endParaRPr lang="en-US" sz="1400" dirty="0"/>
              </a:p>
            </c:rich>
          </c:tx>
        </c:title>
        <c:numFmt formatCode="General" sourceLinked="1"/>
        <c:majorTickMark val="none"/>
        <c:tickLblPos val="low"/>
        <c:spPr>
          <a:ln w="903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996" b="0" i="0" u="none" strike="noStrike" baseline="0">
                <a:solidFill>
                  <a:srgbClr val="000000"/>
                </a:solidFill>
                <a:latin typeface="Gill Sans"/>
                <a:ea typeface="Gill Sans"/>
                <a:cs typeface="Gill Sans"/>
              </a:defRPr>
            </a:pPr>
            <a:endParaRPr lang="zh-CN"/>
          </a:p>
        </c:txPr>
        <c:crossAx val="116769920"/>
        <c:crosses val="autoZero"/>
        <c:auto val="1"/>
        <c:lblAlgn val="ctr"/>
        <c:lblOffset val="100"/>
        <c:tickLblSkip val="1"/>
        <c:tickMarkSkip val="1"/>
      </c:catAx>
      <c:valAx>
        <c:axId val="116769920"/>
        <c:scaling>
          <c:orientation val="minMax"/>
        </c:scaling>
        <c:axPos val="l"/>
        <c:majorGridlines>
          <c:spPr>
            <a:ln w="9038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 dirty="0" smtClean="0"/>
                  <a:t>SPECjbb2005</a:t>
                </a:r>
                <a:r>
                  <a:rPr lang="en-US" sz="1400" baseline="0" dirty="0" smtClean="0"/>
                  <a:t> bops </a:t>
                </a:r>
                <a:endParaRPr lang="en-US" sz="1400" dirty="0"/>
              </a:p>
            </c:rich>
          </c:tx>
        </c:title>
        <c:numFmt formatCode="General" sourceLinked="1"/>
        <c:tickLblPos val="low"/>
        <c:txPr>
          <a:bodyPr rot="0" vert="horz"/>
          <a:lstStyle/>
          <a:p>
            <a:pPr>
              <a:defRPr lang="en-US" sz="996" b="0" i="0" u="none" strike="noStrike" baseline="0">
                <a:solidFill>
                  <a:srgbClr val="000000"/>
                </a:solidFill>
                <a:latin typeface="Gill Sans"/>
                <a:ea typeface="Gill Sans"/>
                <a:cs typeface="Gill Sans"/>
              </a:defRPr>
            </a:pPr>
            <a:endParaRPr lang="zh-CN"/>
          </a:p>
        </c:txPr>
        <c:crossAx val="116767744"/>
        <c:crosses val="autoZero"/>
        <c:crossBetween val="midCat"/>
      </c:valAx>
      <c:spPr>
        <a:noFill/>
        <a:ln w="18076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850" b="0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zh-CN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40217-6AAA-4FE6-A939-890CAD9830F3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5F247-9C59-4B75-94EF-0EBFB02E8D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07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8841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Available commands</a:t>
            </a:r>
          </a:p>
          <a:p>
            <a:r>
              <a:rPr lang="en-US" dirty="0" err="1" smtClean="0"/>
              <a:t>VM.commercial_features</a:t>
            </a:r>
            <a:endParaRPr lang="en-US" dirty="0" smtClean="0"/>
          </a:p>
          <a:p>
            <a:r>
              <a:rPr lang="en-US" dirty="0" err="1" smtClean="0"/>
              <a:t>ManagementAgent.stop</a:t>
            </a:r>
            <a:endParaRPr lang="en-US" dirty="0" smtClean="0"/>
          </a:p>
          <a:p>
            <a:r>
              <a:rPr lang="en-US" dirty="0" err="1" smtClean="0"/>
              <a:t>ManagementAgent.start_local</a:t>
            </a:r>
            <a:endParaRPr lang="en-US" dirty="0" smtClean="0"/>
          </a:p>
          <a:p>
            <a:r>
              <a:rPr lang="en-US" dirty="0" err="1" smtClean="0"/>
              <a:t>ManagementAgent.start</a:t>
            </a:r>
            <a:endParaRPr lang="en-US" dirty="0" smtClean="0"/>
          </a:p>
          <a:p>
            <a:r>
              <a:rPr lang="en-US" dirty="0" err="1" smtClean="0"/>
              <a:t>Thread.print</a:t>
            </a:r>
            <a:endParaRPr lang="en-US" dirty="0" smtClean="0"/>
          </a:p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err="1" smtClean="0"/>
              <a:t>GC.heap_dump</a:t>
            </a:r>
            <a:endParaRPr lang="en-US" dirty="0" smtClean="0"/>
          </a:p>
          <a:p>
            <a:r>
              <a:rPr lang="en-US" dirty="0" err="1" smtClean="0"/>
              <a:t>GC.run_finalization</a:t>
            </a:r>
            <a:endParaRPr lang="en-US" dirty="0" smtClean="0"/>
          </a:p>
          <a:p>
            <a:r>
              <a:rPr lang="en-US" dirty="0" err="1" smtClean="0"/>
              <a:t>GC.run</a:t>
            </a:r>
            <a:endParaRPr lang="en-US" dirty="0" smtClean="0"/>
          </a:p>
          <a:p>
            <a:r>
              <a:rPr lang="en-US" dirty="0" err="1" smtClean="0"/>
              <a:t>VM.uptime</a:t>
            </a:r>
            <a:endParaRPr lang="en-US" dirty="0" smtClean="0"/>
          </a:p>
          <a:p>
            <a:r>
              <a:rPr lang="en-US" dirty="0" err="1" smtClean="0"/>
              <a:t>VM.flags</a:t>
            </a:r>
            <a:endParaRPr lang="en-US" dirty="0" smtClean="0"/>
          </a:p>
          <a:p>
            <a:r>
              <a:rPr lang="en-US" dirty="0" err="1" smtClean="0"/>
              <a:t>VM.system_properties</a:t>
            </a:r>
            <a:endParaRPr lang="en-US" dirty="0" smtClean="0"/>
          </a:p>
          <a:p>
            <a:r>
              <a:rPr lang="en-US" dirty="0" err="1" smtClean="0"/>
              <a:t>VM.command_line</a:t>
            </a:r>
            <a:endParaRPr lang="en-US" dirty="0" smtClean="0"/>
          </a:p>
          <a:p>
            <a:r>
              <a:rPr lang="en-US" dirty="0" err="1" smtClean="0"/>
              <a:t>VM.version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Available commands</a:t>
            </a:r>
          </a:p>
          <a:p>
            <a:r>
              <a:rPr lang="en-US" dirty="0" err="1" smtClean="0"/>
              <a:t>VM.commercial_features</a:t>
            </a:r>
            <a:endParaRPr lang="en-US" dirty="0" smtClean="0"/>
          </a:p>
          <a:p>
            <a:r>
              <a:rPr lang="en-US" dirty="0" err="1" smtClean="0"/>
              <a:t>ManagementAgent.stop</a:t>
            </a:r>
            <a:endParaRPr lang="en-US" dirty="0" smtClean="0"/>
          </a:p>
          <a:p>
            <a:r>
              <a:rPr lang="en-US" dirty="0" err="1" smtClean="0"/>
              <a:t>ManagementAgent.start_local</a:t>
            </a:r>
            <a:endParaRPr lang="en-US" dirty="0" smtClean="0"/>
          </a:p>
          <a:p>
            <a:r>
              <a:rPr lang="en-US" dirty="0" err="1" smtClean="0"/>
              <a:t>ManagementAgent.start</a:t>
            </a:r>
            <a:endParaRPr lang="en-US" dirty="0" smtClean="0"/>
          </a:p>
          <a:p>
            <a:r>
              <a:rPr lang="en-US" dirty="0" err="1" smtClean="0"/>
              <a:t>Thread.print</a:t>
            </a:r>
            <a:endParaRPr lang="en-US" dirty="0" smtClean="0"/>
          </a:p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err="1" smtClean="0"/>
              <a:t>GC.heap_dump</a:t>
            </a:r>
            <a:endParaRPr lang="en-US" dirty="0" smtClean="0"/>
          </a:p>
          <a:p>
            <a:r>
              <a:rPr lang="en-US" dirty="0" err="1" smtClean="0"/>
              <a:t>GC.run_finalization</a:t>
            </a:r>
            <a:endParaRPr lang="en-US" dirty="0" smtClean="0"/>
          </a:p>
          <a:p>
            <a:r>
              <a:rPr lang="en-US" dirty="0" err="1" smtClean="0"/>
              <a:t>GC.run</a:t>
            </a:r>
            <a:endParaRPr lang="en-US" dirty="0" smtClean="0"/>
          </a:p>
          <a:p>
            <a:r>
              <a:rPr lang="en-US" dirty="0" err="1" smtClean="0"/>
              <a:t>VM.uptime</a:t>
            </a:r>
            <a:endParaRPr lang="en-US" dirty="0" smtClean="0"/>
          </a:p>
          <a:p>
            <a:r>
              <a:rPr lang="en-US" dirty="0" err="1" smtClean="0"/>
              <a:t>VM.flags</a:t>
            </a:r>
            <a:endParaRPr lang="en-US" dirty="0" smtClean="0"/>
          </a:p>
          <a:p>
            <a:r>
              <a:rPr lang="en-US" dirty="0" err="1" smtClean="0"/>
              <a:t>VM.system_properties</a:t>
            </a:r>
            <a:endParaRPr lang="en-US" dirty="0" smtClean="0"/>
          </a:p>
          <a:p>
            <a:r>
              <a:rPr lang="en-US" dirty="0" err="1" smtClean="0"/>
              <a:t>VM.command_line</a:t>
            </a:r>
            <a:endParaRPr lang="en-US" dirty="0" smtClean="0"/>
          </a:p>
          <a:p>
            <a:r>
              <a:rPr lang="en-US" dirty="0" err="1" smtClean="0"/>
              <a:t>VM.version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smtClean="0"/>
              <a:t>Provide statistics about the Java heap usage.</a:t>
            </a:r>
          </a:p>
          <a:p>
            <a:endParaRPr lang="en-US" dirty="0" smtClean="0"/>
          </a:p>
          <a:p>
            <a:r>
              <a:rPr lang="en-US" dirty="0" smtClean="0"/>
              <a:t>Impact: High: Depends on Java heap size and content.</a:t>
            </a:r>
          </a:p>
          <a:p>
            <a:endParaRPr lang="en-US" dirty="0" smtClean="0"/>
          </a:p>
          <a:p>
            <a:r>
              <a:rPr lang="en-US" dirty="0" smtClean="0"/>
              <a:t>Syntax : </a:t>
            </a:r>
            <a:r>
              <a:rPr lang="en-US" dirty="0" err="1" smtClean="0"/>
              <a:t>GC.class_histogram</a:t>
            </a:r>
            <a:r>
              <a:rPr lang="en-US" dirty="0" smtClean="0"/>
              <a:t> [options]</a:t>
            </a:r>
          </a:p>
          <a:p>
            <a:endParaRPr lang="en-US" dirty="0" smtClean="0"/>
          </a:p>
          <a:p>
            <a:r>
              <a:rPr lang="en-US" dirty="0" smtClean="0"/>
              <a:t>Options: (options must be specified using the &lt;key&gt; or &lt;key&gt;=&lt;value&gt; syntax)</a:t>
            </a:r>
          </a:p>
          <a:p>
            <a:r>
              <a:rPr lang="en-US" dirty="0" smtClean="0"/>
              <a:t>        -all : [optional] Inspect all objects, including unreachable objects (BOOLEAN, false)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XRender</a:t>
            </a:r>
            <a:r>
              <a:rPr lang="en-US" b="1" dirty="0" smtClean="0"/>
              <a:t>-Based Rendering Pipeline: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· A new </a:t>
            </a:r>
            <a:r>
              <a:rPr lang="en-US" dirty="0" err="1" smtClean="0"/>
              <a:t>XRender</a:t>
            </a:r>
            <a:r>
              <a:rPr lang="en-US" dirty="0" smtClean="0"/>
              <a:t>-based Java 2D rendering pipeline is supported for modern X11-based desktops, offering improved graphics performance. The pipeline is disabled by default, but may be enabled by setting the command line property -Dsun.java2d.xrender=true. Older X11 configurations may not be able to support </a:t>
            </a:r>
            <a:r>
              <a:rPr lang="en-US" dirty="0" err="1" smtClean="0"/>
              <a:t>XRender</a:t>
            </a:r>
            <a:r>
              <a:rPr lang="en-US" dirty="0" smtClean="0"/>
              <a:t>. The verbose form, -Dsun.java2d.xrender=True, can be used to enable a message to </a:t>
            </a:r>
            <a:r>
              <a:rPr lang="en-US" dirty="0" err="1" smtClean="0"/>
              <a:t>stdout</a:t>
            </a:r>
            <a:r>
              <a:rPr lang="en-US" dirty="0" smtClean="0"/>
              <a:t> indicating whether the pipeline was actually enabled.</a:t>
            </a:r>
            <a:br>
              <a:rPr lang="en-US" dirty="0" smtClean="0"/>
            </a:br>
            <a:r>
              <a:rPr lang="en-US" dirty="0" smtClean="0"/>
              <a:t>· This flag is listed in the System Properties for Java 2D Technology page.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155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ontent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68803"/>
          </a:xfrm>
        </p:spPr>
        <p:txBody>
          <a:bodyPr anchor="t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1029231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059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1716438"/>
            <a:ext cx="4284133" cy="242047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1524" y="1156648"/>
            <a:ext cx="4291076" cy="55132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 anchor="ctr"/>
          <a:lstStyle/>
          <a:p>
            <a:pPr marL="119063" indent="-119063" algn="ctr">
              <a:defRPr/>
            </a:pPr>
            <a:endParaRPr lang="en-US" sz="4000" b="1" dirty="0">
              <a:solidFill>
                <a:srgbClr val="FFFFFF"/>
              </a:solidFill>
              <a:latin typeface="Arial" pitchFamily="-106" charset="0"/>
              <a:ea typeface="ＭＳ Ｐゴシック" pitchFamily="34" charset="-128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4318000" y="1156648"/>
            <a:ext cx="4825998" cy="2971800"/>
          </a:xfrm>
          <a:effectLst>
            <a:reflection blurRad="63500" stA="50000" endPos="7000" dir="5400000" sy="-100000" algn="bl" rotWithShape="0"/>
          </a:effectLst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753544" y="1859644"/>
            <a:ext cx="3131820" cy="213741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804346" y="1163620"/>
            <a:ext cx="3412068" cy="544351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Master Text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4346" y="245538"/>
            <a:ext cx="8221121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717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1159938"/>
            <a:ext cx="9144000" cy="2971799"/>
          </a:xfrm>
          <a:prstGeom prst="rect">
            <a:avLst/>
          </a:prstGeom>
          <a:gradFill flip="none" rotWithShape="1">
            <a:gsLst>
              <a:gs pos="0">
                <a:srgbClr val="355469"/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 bwMode="white">
          <a:xfrm>
            <a:off x="797999" y="1422404"/>
            <a:ext cx="7617881" cy="1354667"/>
          </a:xfrm>
        </p:spPr>
        <p:txBody>
          <a:bodyPr lIns="0" tIns="0" rIns="0" bIns="0" anchor="t" anchorCtr="0">
            <a:normAutofit/>
          </a:bodyPr>
          <a:lstStyle>
            <a:lvl1pPr marL="114300" indent="-1143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defRPr sz="24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22"/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899602" y="2844803"/>
            <a:ext cx="3994149" cy="443953"/>
          </a:xfrm>
          <a:noFill/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2000" b="1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name</a:t>
            </a:r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899602" y="3343623"/>
            <a:ext cx="3994149" cy="703448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1600" b="0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title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294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1517907"/>
            <a:ext cx="2607406" cy="2488686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sz="1800" b="0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7" hasCustomPrompt="1"/>
          </p:nvPr>
        </p:nvSpPr>
        <p:spPr>
          <a:xfrm>
            <a:off x="3482976" y="1123950"/>
            <a:ext cx="5236560" cy="3284538"/>
          </a:xfrm>
        </p:spPr>
        <p:txBody>
          <a:bodyPr anchor="ctr" anchorCtr="1"/>
          <a:lstStyle>
            <a:lvl1pPr marL="60325" indent="0" algn="ctr">
              <a:buNone/>
              <a:defRPr/>
            </a:lvl1pPr>
          </a:lstStyle>
          <a:p>
            <a:r>
              <a:rPr lang="en-US" dirty="0" smtClean="0"/>
              <a:t>Insert Chart Here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 flipH="1">
            <a:off x="3171825" y="1118350"/>
            <a:ext cx="27432" cy="315515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34281" tIns="17140" rIns="34281" bIns="17140" anchor="ctr"/>
          <a:lstStyle/>
          <a:p>
            <a:pPr lvl="0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4558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JavaOne_clr_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3535" y="863600"/>
            <a:ext cx="6847687" cy="30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21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0" y="1571843"/>
            <a:ext cx="5030787" cy="1100723"/>
          </a:xfrm>
        </p:spPr>
        <p:txBody>
          <a:bodyPr anchor="t" anchorCtr="0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1385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0651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406396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149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without logo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1132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7835" y="1171557"/>
            <a:ext cx="1724448" cy="760334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175011" y="1122129"/>
            <a:ext cx="5544524" cy="3116236"/>
          </a:xfrm>
        </p:spPr>
        <p:txBody>
          <a:bodyPr lIns="0" tIns="0"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483021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73894"/>
            <a:ext cx="5030787" cy="1100723"/>
          </a:xfrm>
        </p:spPr>
        <p:txBody>
          <a:bodyPr anchor="t" anchorCtr="0"/>
          <a:lstStyle>
            <a:lvl1pPr>
              <a:defRPr sz="2800" b="1">
                <a:ln w="0"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455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4347" y="245538"/>
            <a:ext cx="8229586" cy="406395"/>
          </a:xfrm>
        </p:spPr>
        <p:txBody>
          <a:bodyPr anchor="t" anchorCtr="0"/>
          <a:lstStyle/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2204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919160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79059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010150" y="4767263"/>
            <a:ext cx="1221317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6239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43598" y="0"/>
            <a:ext cx="3200402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51484" y="1583267"/>
            <a:ext cx="5026449" cy="1230657"/>
          </a:xfr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9" name="Picture 8" descr="JavaOne_wht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0348" y="0"/>
            <a:ext cx="2331837" cy="10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1132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24964"/>
            <a:ext cx="9144000" cy="51684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-24964"/>
            <a:ext cx="9144000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3598" y="-24964"/>
            <a:ext cx="3200402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51485" y="1583267"/>
            <a:ext cx="5026448" cy="1230657"/>
          </a:xfr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 lIns="0" tIns="0"/>
          <a:lstStyle>
            <a:lvl1pPr marL="0" marR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-25400"/>
            <a:ext cx="3200400" cy="4157663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lIns="0" tIns="0" rIns="0" bIns="0" rtlCol="0" anchor="ctr" anchorCtr="1">
            <a:noAutofit/>
          </a:bodyPr>
          <a:lstStyle>
            <a:lvl1pPr>
              <a:buFontTx/>
              <a:buNone/>
              <a:defRPr lang="en-US" baseline="0">
                <a:solidFill>
                  <a:schemeClr val="bg1"/>
                </a:solidFill>
              </a:defRPr>
            </a:lvl1pPr>
          </a:lstStyle>
          <a:p>
            <a:pPr marL="60325" lvl="0" indent="0">
              <a:buFontTx/>
              <a:buNone/>
            </a:pPr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13" name="Picture 12" descr="JavaOne_wht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0348" y="0"/>
            <a:ext cx="2331837" cy="10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3588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1159938"/>
            <a:ext cx="9143998" cy="2980266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04981" y="245538"/>
            <a:ext cx="7771752" cy="761995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81" y="1363132"/>
            <a:ext cx="7771752" cy="2616201"/>
          </a:xfrm>
        </p:spPr>
        <p:txBody>
          <a:bodyPr lIns="0" tIns="0"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2148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1" y="1571843"/>
            <a:ext cx="4709053" cy="1100723"/>
          </a:xfrm>
        </p:spPr>
        <p:txBody>
          <a:bodyPr anchor="t" anchorCtr="0"/>
          <a:lstStyle>
            <a:lvl1pPr>
              <a:defRPr sz="2800" b="1">
                <a:ln w="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355469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05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O_signature_wht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84452" y="4819820"/>
            <a:ext cx="919344" cy="283464"/>
          </a:xfrm>
          <a:prstGeom prst="rect">
            <a:avLst/>
          </a:prstGeom>
        </p:spPr>
      </p:pic>
      <p:pic>
        <p:nvPicPr>
          <p:cNvPr id="1026" name="Picture 2" descr="D:\Temp\JavaOne_w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4622" y="4622292"/>
            <a:ext cx="1183978" cy="521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3455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715000" y="0"/>
            <a:ext cx="3429000" cy="4631267"/>
          </a:xfrm>
          <a:prstGeom prst="rect">
            <a:avLst/>
          </a:prstGeom>
          <a:gradFill flip="none" rotWithShape="1">
            <a:gsLst>
              <a:gs pos="100000">
                <a:srgbClr val="F3F3F3"/>
              </a:gs>
              <a:gs pos="0">
                <a:srgbClr val="B3B3B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1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1" y="1571843"/>
            <a:ext cx="4709040" cy="1100723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5000" y="-2117"/>
            <a:ext cx="3429000" cy="4629150"/>
          </a:xfrm>
          <a:ln>
            <a:noFill/>
          </a:ln>
          <a:effectLst/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997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Announc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2" y="1159938"/>
            <a:ext cx="9144000" cy="2971800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04347" y="1459241"/>
            <a:ext cx="5029186" cy="2410019"/>
          </a:xfrm>
        </p:spPr>
        <p:txBody>
          <a:bodyPr anchor="t" anchorCtr="0">
            <a:noAutofit/>
          </a:bodyPr>
          <a:lstStyle>
            <a:lvl1pPr marL="0" marR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 sz="4400" b="1" cap="all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</a:t>
            </a:r>
          </a:p>
          <a:p>
            <a:pPr marL="0" marR="0" lvl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/>
            </a:pPr>
            <a:endParaRPr lang="en-US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Java_blk_rgb.png"/>
          <p:cNvPicPr>
            <a:picLocks noChangeAspect="1"/>
          </p:cNvPicPr>
          <p:nvPr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6427" y="2025650"/>
            <a:ext cx="3573245" cy="18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1197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Announcement Key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90088" y="1159938"/>
            <a:ext cx="6153912" cy="2971800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36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443821" y="1430281"/>
            <a:ext cx="5369979" cy="2523657"/>
          </a:xfrm>
        </p:spPr>
        <p:txBody>
          <a:bodyPr anchor="t" anchorCtr="0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6351" y="1159936"/>
            <a:ext cx="2944368" cy="2971800"/>
          </a:xfrm>
          <a:ln>
            <a:noFill/>
          </a:ln>
          <a:effectLst>
            <a:reflection stA="30000" endPos="4000" dir="5400000" sy="-100000" algn="bl" rotWithShape="0"/>
          </a:effectLst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3435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90" cy="4063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347" y="1523585"/>
            <a:ext cx="8229600" cy="29298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13" name="Picture 20" descr="Oracle WHITE"/>
          <p:cNvPicPr>
            <a:picLocks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8015479" y="4668926"/>
            <a:ext cx="704056" cy="8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3"/>
          <p:cNvGrpSpPr/>
          <p:nvPr/>
        </p:nvGrpSpPr>
        <p:grpSpPr>
          <a:xfrm>
            <a:off x="597807" y="4913790"/>
            <a:ext cx="4584912" cy="219168"/>
            <a:chOff x="597807" y="4913790"/>
            <a:chExt cx="4584912" cy="219168"/>
          </a:xfrm>
        </p:grpSpPr>
        <p:sp>
          <p:nvSpPr>
            <p:cNvPr id="15" name="Text Box 14"/>
            <p:cNvSpPr txBox="1">
              <a:spLocks noChangeArrowheads="1"/>
            </p:cNvSpPr>
            <p:nvPr userDrawn="1"/>
          </p:nvSpPr>
          <p:spPr bwMode="auto">
            <a:xfrm>
              <a:off x="631886" y="4913973"/>
              <a:ext cx="2505014" cy="218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3832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0" i="0" dirty="0" err="1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版权所有</a:t>
              </a:r>
              <a:r>
                <a:rPr lang="en-US" sz="600" b="0" i="0" baseline="0" dirty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 </a:t>
              </a:r>
              <a:r>
                <a:rPr lang="en-US" sz="600" b="0" i="0" dirty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©</a:t>
              </a:r>
              <a:r>
                <a:rPr lang="en-US" sz="600" b="0" i="0" baseline="0" dirty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 2012，Oracle 和/</a:t>
              </a:r>
              <a:r>
                <a:rPr lang="en-US" sz="600" b="0" i="0" baseline="0" dirty="0" err="1" smtClean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或其</a:t>
              </a:r>
              <a:r>
                <a:rPr lang="zh-CN" altLang="en-US" sz="600" b="0" i="0" baseline="0" dirty="0" smtClean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关联公司</a:t>
              </a:r>
              <a:r>
                <a:rPr lang="en-US" sz="600" b="0" i="0" baseline="0" dirty="0" smtClean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。</a:t>
              </a:r>
              <a:r>
                <a:rPr lang="en-US" sz="600" b="0" i="0" baseline="0" dirty="0" err="1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保留所有权利</a:t>
              </a:r>
              <a:r>
                <a:rPr lang="en-US" sz="600" b="0" i="0" baseline="0" dirty="0">
                  <a:solidFill>
                    <a:srgbClr val="000000"/>
                  </a:solidFill>
                  <a:latin typeface="Arial" pitchFamily="34" charset="0"/>
                  <a:ea typeface="黑体" pitchFamily="2" charset="-122"/>
                  <a:cs typeface="Arial" pitchFamily="34" charset="0"/>
                </a:rPr>
                <a:t>。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 flipH="1">
              <a:off x="597807" y="4935973"/>
              <a:ext cx="1092" cy="9662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 Box 14"/>
            <p:cNvSpPr txBox="1">
              <a:spLocks noChangeArrowheads="1"/>
            </p:cNvSpPr>
            <p:nvPr userDrawn="1"/>
          </p:nvSpPr>
          <p:spPr bwMode="auto">
            <a:xfrm>
              <a:off x="2923362" y="4913790"/>
              <a:ext cx="2259357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42851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Arial"/>
                <a:buNone/>
                <a:tabLst/>
                <a:defRPr/>
              </a:pPr>
              <a:endParaRPr lang="en-US" sz="8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56299" y="4883819"/>
            <a:ext cx="278705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>
              <a:buNone/>
            </a:pPr>
            <a:fld id="{6A5A4AC0-1BEC-FE47-8A68-418BE237F8CE}" type="slidenum">
              <a:rPr lang="en-US" sz="600" b="0" i="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defTabSz="914400">
                <a:buNone/>
              </a:pPr>
              <a:t>‹#›</a:t>
            </a:fld>
            <a:endParaRPr lang="en-US" sz="600" b="0" i="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grpSp>
        <p:nvGrpSpPr>
          <p:cNvPr id="5" name="Group 17"/>
          <p:cNvGrpSpPr/>
          <p:nvPr/>
        </p:nvGrpSpPr>
        <p:grpSpPr>
          <a:xfrm>
            <a:off x="6687321" y="4641335"/>
            <a:ext cx="2116475" cy="516126"/>
            <a:chOff x="6687321" y="4628635"/>
            <a:chExt cx="2116475" cy="516126"/>
          </a:xfrm>
        </p:grpSpPr>
        <p:pic>
          <p:nvPicPr>
            <p:cNvPr id="24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950" y="4820656"/>
              <a:ext cx="920846" cy="282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4" descr="JavaOne_clr.bmp"/>
            <p:cNvPicPr>
              <a:picLocks noChangeAspect="1"/>
            </p:cNvPicPr>
            <p:nvPr userDrawn="1"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687321" y="4628635"/>
              <a:ext cx="1164708" cy="5161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1798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8" r:id="rId17"/>
    <p:sldLayoutId id="2147483799" r:id="rId18"/>
    <p:sldLayoutId id="2147483800" r:id="rId19"/>
    <p:sldLayoutId id="2147483801" r:id="rId20"/>
    <p:sldLayoutId id="2147483802" r:id="rId2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16827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1825" indent="-228600" algn="l" defTabSz="228600" rtl="0" eaLnBrk="1" latinLnBrk="0" hangingPunct="1">
        <a:spcBef>
          <a:spcPts val="0"/>
        </a:spcBef>
        <a:spcAft>
          <a:spcPts val="600"/>
        </a:spcAft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74725" indent="-17462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1925" indent="-228600" algn="l" defTabSz="228600" rtl="0" eaLnBrk="1" latinLnBrk="0" hangingPunct="1">
        <a:spcBef>
          <a:spcPts val="0"/>
        </a:spcBef>
        <a:spcAft>
          <a:spcPts val="600"/>
        </a:spcAft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-168275" algn="l" defTabSz="914400" rtl="0" eaLnBrk="1" latinLnBrk="0" hangingPunct="1">
        <a:spcBef>
          <a:spcPts val="0"/>
        </a:spcBef>
        <a:spcAft>
          <a:spcPts val="600"/>
        </a:spcAft>
        <a:buClr>
          <a:srgbClr val="FF0000"/>
        </a:buClr>
        <a:buFont typeface="Arial" pitchFamily="34" charset="0"/>
        <a:buChar char="»"/>
        <a:defRPr sz="1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eol-135779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sdp/index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se/compatibility-417013.html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jelastic.com/2012/09/12/software-stack-market-share-august-2012" TargetMode="External"/><Relationship Id="rId2" Type="http://schemas.openxmlformats.org/officeDocument/2006/relationships/hyperlink" Target="http://zeroturnaround.com/labs/developer-productivity-report-2012-java-tools-tech-devs-and-dat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se/config-41799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支持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6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6 公共更新于 2013 年 2 月截止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通过支持合同获得更新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7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公共更新最晚可持续到 2014 年 7 月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公共更新</a:t>
            </a:r>
          </a:p>
          <a:p>
            <a:pPr marL="804672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AutoNum type="alphaLcParenR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该版本正式发布后 3 年</a:t>
            </a:r>
          </a:p>
          <a:p>
            <a:pPr marL="804672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AutoNum type="alphaLcParenR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后续的主要版本发布后 1 年</a:t>
            </a:r>
          </a:p>
          <a:p>
            <a:pPr marL="804672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AutoNum type="alphaLcParenR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后续的主要版本成为默认 JRE 后 6 个月</a:t>
            </a:r>
          </a:p>
          <a:p>
            <a:pPr marL="4745736" indent="-54864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2"/>
              </a:rPr>
              <a:t>http://www.oracle.com/technetwork/java/eol-135779.html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免费和商业支持更新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7 实施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OpenJDK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大部分开发工作在 OpenJDK 中完成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许可证持有者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SAP、HP、Fujitsu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IBM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 JVM 特性</a:t>
            </a:r>
          </a:p>
          <a:p>
            <a:pPr marL="978408" lvl="2" indent="-173736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平衡的 GC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优化的类库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新特性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开发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特性和性能开发主要针对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更新版本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8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6 未完全冻结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RedHat 接管了 OpenJDK 6 项目的领导权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集中资源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可服务性特性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Mission Control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监视、管理、分析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Flight Recorder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分析、问题分析、调试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中获得部分实施</a:t>
            </a:r>
          </a:p>
          <a:p>
            <a:pPr marL="978408" lvl="2" indent="-173736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仅支持 Oracle 融合中间件探测器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JRockit/HotSpot 整合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诊断命令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完整的工具链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易于实施和集成的框架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命令行工具 jcmd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jcmd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列出运行的 Java 进程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jcmd &lt;pid&gt; help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列出所有可用的命令，当前大约 15 个不同的命令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自省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诊断命令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838200" y="1352550"/>
            <a:ext cx="8229600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 err="1">
                <a:solidFill>
                  <a:srgbClr val="000000"/>
                </a:solidFill>
                <a:latin typeface="Courier New"/>
                <a:cs typeface="Courier New"/>
              </a:rPr>
              <a:t>jcmd</a:t>
            </a:r>
            <a:r>
              <a:rPr lang="en-US" sz="1400" b="1" dirty="0">
                <a:solidFill>
                  <a:srgbClr val="000000"/>
                </a:solidFill>
                <a:latin typeface="Courier New"/>
                <a:cs typeface="Courier New"/>
              </a:rPr>
              <a:t> &lt;</a:t>
            </a:r>
            <a:r>
              <a:rPr lang="en-US" sz="1400" b="1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b="1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400" b="1" dirty="0" err="1">
                <a:solidFill>
                  <a:srgbClr val="000000"/>
                </a:solidFill>
                <a:latin typeface="Courier New"/>
                <a:cs typeface="Courier New"/>
              </a:rPr>
              <a:t>GC.class_histogram</a:t>
            </a:r>
            <a:endParaRPr lang="en-US" sz="14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sz="1400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num     #instances         #bytes  class name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----------------------------------------------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1:          5466        9460256  [I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2:         54844        7491712  &lt;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constMethodKlass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&gt;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3:         54844        7474144  &lt;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methodKlass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&gt;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4:          4722        5887584  &lt;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constantPoolKlass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&gt;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5:          4722        4133992  &lt;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instanceKlassKlass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&gt;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6:          4091        3663584  &lt;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constantPoolCacheKlass</a:t>
            </a: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&gt;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7:         27380        2352496  [C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8:         12229        2181656  [B</a:t>
            </a: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 9:         27066         649584  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java.lang.String</a:t>
            </a:r>
            <a:endParaRPr lang="en-US" sz="1000" b="1" i="0" dirty="0">
              <a:solidFill>
                <a:srgbClr val="000000"/>
              </a:solidFill>
              <a:latin typeface="Courier New" pitchFamily="49" charset="0"/>
              <a:ea typeface="黑体" pitchFamily="2" charset="-122"/>
              <a:cs typeface="Courier New" pitchFamily="49" charset="0"/>
            </a:endParaRP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10:          5082         622520  </a:t>
            </a:r>
            <a:r>
              <a:rPr lang="en-US" sz="1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java.lang.Class</a:t>
            </a:r>
            <a:endParaRPr lang="en-US" sz="1000" b="1" i="0" dirty="0">
              <a:solidFill>
                <a:srgbClr val="000000"/>
              </a:solidFill>
              <a:latin typeface="Courier New" pitchFamily="49" charset="0"/>
              <a:ea typeface="黑体" pitchFamily="2" charset="-122"/>
              <a:cs typeface="Courier New" pitchFamily="49" charset="0"/>
            </a:endParaRPr>
          </a:p>
          <a:p>
            <a:pPr marL="22860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	...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类柱状图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G1 — Garbage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支持从 7u4 开始的正式版产品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具有 GC 延迟要求的大型堆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通常约 6GB 或更大型的堆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稳定和可预见的 GC 延迟小于 0.5 秒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应用程序具有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超过 50% 的实时数据在堆上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多种对象分配率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意外的长时间 GC 或压缩停顿（大于 0.5 秒）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推荐用例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G1 — Garbage First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xmlns="" val="255798698"/>
              </p:ext>
            </p:extLst>
          </p:nvPr>
        </p:nvGraphicFramePr>
        <p:xfrm>
          <a:off x="914400" y="1200150"/>
          <a:ext cx="7315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G1 — Garbage First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3167471184"/>
              </p:ext>
            </p:extLst>
          </p:nvPr>
        </p:nvGraphicFramePr>
        <p:xfrm>
          <a:off x="914400" y="1200150"/>
          <a:ext cx="7315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 descr="Java-PPT-Title-v5.jp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0" b="30"/>
          <a:stretch>
            <a:fillRect/>
          </a:stretch>
        </p:blipFill>
        <p:spPr/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1484" y="1583267"/>
            <a:ext cx="5339716" cy="123065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400" b="1" i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为什么要迁移到 Java SE 7？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0849" y="2914276"/>
            <a:ext cx="5027083" cy="1410074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Simon Ritter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</a:t>
            </a:r>
            <a:r>
              <a:rPr lang="en-US" sz="2000" b="0" i="0" dirty="0" err="1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技术宣讲师</a:t>
            </a:r>
            <a: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/>
            </a:r>
            <a:b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000" b="0" i="0" dirty="0">
              <a:solidFill>
                <a:schemeClr val="bg1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0" i="0" dirty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Twitter：@</a:t>
            </a:r>
            <a:r>
              <a:rPr lang="en-US" sz="2800" b="0" i="0" dirty="0" err="1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speakjava</a:t>
            </a:r>
            <a:endParaRPr lang="en-US" sz="2800" b="0" i="0" dirty="0">
              <a:solidFill>
                <a:schemeClr val="bg1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pic>
        <p:nvPicPr>
          <p:cNvPr id="2" name="Picture 1" descr="OJiaguwen_wht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81702" y="4048708"/>
            <a:ext cx="1041403" cy="49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229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运行时编译器改进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TieredCompilation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解释器 -&gt; 客户端编译器 (C1) -&gt; 高度优化的服务器编译器 (C2)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默认情况下不启用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调优挑战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当前的启发方式不充分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组合 C1+C2 编译代码给 ReservedCodeCache 带来压力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73074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套接字直连协议 (SDP)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透明地支持使用普通套接字的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IB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网络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java.net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和 NIO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默认情况下禁用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SDP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支持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创建一个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SDP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配置文件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。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设置指定配置文件位置的系统属性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使用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18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Dcom.sun.sdp.conf</a:t>
            </a:r>
            <a:r>
              <a:rPr lang="en-US" sz="18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&lt;conf-file&gt;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2"/>
              </a:rPr>
              <a:t>http://docs.oracle.com/javase/tutorial/sdp/index.html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Infiniband 支持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新语言特性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在 Switch 语句中使用字符串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改进的泛型支持（尖括号运算符）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Try with resources 语句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提高了代码可靠性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多重捕获语句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简化维护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帮助开发人员开发新应用程序</a:t>
            </a:r>
          </a:p>
        </p:txBody>
      </p:sp>
    </p:spTree>
    <p:extLst>
      <p:ext uri="{BB962C8B-B14F-4D97-AF65-F5344CB8AC3E}">
        <p14:creationId xmlns:p14="http://schemas.microsoft.com/office/powerpoint/2010/main" xmlns="" val="82339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 API 特性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 IO 2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最终方法调用文件复制和移动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并发性实用程序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Fork-Join 框架</a:t>
            </a:r>
          </a:p>
        </p:txBody>
      </p:sp>
    </p:spTree>
    <p:extLst>
      <p:ext uri="{BB962C8B-B14F-4D97-AF65-F5344CB8AC3E}">
        <p14:creationId xmlns:p14="http://schemas.microsoft.com/office/powerpoint/2010/main" xmlns="" val="2671533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虚拟机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新字节码 invokedynamic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动态类型语言的巨大优势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为 Java SE 8 奠定基础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使 Lambda 语句的实现更简单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不仅有关 Java</a:t>
            </a:r>
          </a:p>
        </p:txBody>
      </p:sp>
    </p:spTree>
    <p:extLst>
      <p:ext uri="{BB962C8B-B14F-4D97-AF65-F5344CB8AC3E}">
        <p14:creationId xmlns:p14="http://schemas.microsoft.com/office/powerpoint/2010/main" xmlns="" val="262026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性能优势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避免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Date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中的争用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从 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HashTable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修改为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ConcurrentHashMap</a:t>
            </a:r>
            <a:endParaRPr lang="en-US" sz="1800" b="1" i="0" dirty="0">
              <a:solidFill>
                <a:srgbClr val="000000"/>
              </a:solidFill>
              <a:latin typeface="Courier New" pitchFamily="49" charset="0"/>
              <a:ea typeface="黑体" pitchFamily="2" charset="-122"/>
              <a:cs typeface="Courier New" pitchFamily="49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Courier New" pitchFamily="49" charset="0"/>
              <a:ea typeface="黑体" pitchFamily="2" charset="-122"/>
              <a:cs typeface="Courier New" pitchFamily="49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BigDecimal</a:t>
            </a:r>
            <a:r>
              <a:rPr lang="en-US" sz="20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改进，CR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7013110 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许多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sunpkcs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JNI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调用中的复制被省略，CR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6988081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类库</a:t>
            </a:r>
          </a:p>
        </p:txBody>
      </p:sp>
    </p:spTree>
    <p:extLst>
      <p:ext uri="{BB962C8B-B14F-4D97-AF65-F5344CB8AC3E}">
        <p14:creationId xmlns:p14="http://schemas.microsoft.com/office/powerpoint/2010/main" xmlns="" val="33092293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类库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2878449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String(byte[] bytes, String csn) 和 String.getBytes(String csn) 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优化了 String char[]                 byte[] 转换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在微观基准测试中使用小字符串使性能提高了 2 到 3 倍</a:t>
            </a:r>
          </a:p>
        </p:txBody>
      </p:sp>
      <p:sp>
        <p:nvSpPr>
          <p:cNvPr id="9" name="Left-Right Arrow 8"/>
          <p:cNvSpPr/>
          <p:nvPr/>
        </p:nvSpPr>
        <p:spPr>
          <a:xfrm>
            <a:off x="3386134" y="1962150"/>
            <a:ext cx="685800" cy="228600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50157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JSR 166y：Fork Join 框架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旨在利用多个处理器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针对可进一步分解的任务而设计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例如，Fibonacci number fib(10) = fib(9) + fib(8)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使用 fork join 的典型算法 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38138" y="3028950"/>
            <a:ext cx="8504237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l" defTabSz="914400">
              <a:buNone/>
            </a:pP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if I can manage the task</a:t>
            </a:r>
          </a:p>
          <a:p>
            <a:pPr algn="l" defTabSz="914400">
              <a:buNone/>
            </a:pP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	perform the task</a:t>
            </a:r>
          </a:p>
          <a:p>
            <a:pPr algn="l" defTabSz="914400">
              <a:buNone/>
            </a:pP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else</a:t>
            </a:r>
          </a:p>
          <a:p>
            <a:pPr algn="l" defTabSz="914400">
              <a:buNone/>
            </a:pP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	fork task into </a:t>
            </a:r>
            <a:r>
              <a:rPr lang="en-US" sz="1800" b="1" i="1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x</a:t>
            </a: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 number of smaller/similar task</a:t>
            </a:r>
          </a:p>
          <a:p>
            <a:pPr algn="l" defTabSz="914400">
              <a:buNone/>
            </a:pPr>
            <a:r>
              <a:rPr lang="en-US" sz="1800" b="1" i="0" dirty="0">
                <a:solidFill>
                  <a:srgbClr val="000000"/>
                </a:solidFill>
                <a:latin typeface="Courier New"/>
                <a:ea typeface="+mn-ea"/>
                <a:cs typeface="ＭＳ Ｐゴシック"/>
              </a:rPr>
              <a:t>	join the results</a:t>
            </a:r>
          </a:p>
        </p:txBody>
      </p:sp>
    </p:spTree>
    <p:extLst>
      <p:ext uri="{BB962C8B-B14F-4D97-AF65-F5344CB8AC3E}">
        <p14:creationId xmlns:p14="http://schemas.microsoft.com/office/powerpoint/2010/main" xmlns="" val="31154807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HotSpot JVM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更新的本机编译器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gcc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4.2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Oracle Studio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-XX:+</a:t>
            </a:r>
            <a:r>
              <a:rPr lang="en-US" sz="2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UseNUMA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（Java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7 上）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Linux kernel 2.6.19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或更高版本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glibc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2.6.1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2024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97376" y="1307465"/>
            <a:ext cx="7315200" cy="163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 defTabSz="914400">
              <a:buNone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以下内容旨在概述产品的总体发展方向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。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该内容仅供参考，不可纳入任何合同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。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其内容不构成提供任何材料、代码或功能的承诺，并且不应该作为制定购买决策的依据</a:t>
            </a:r>
            <a:r>
              <a:rPr lang="en-US" sz="2000" b="0" i="0" dirty="0" smtClean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。</a:t>
            </a:r>
            <a:r>
              <a:rPr lang="en-US" sz="2000" b="0" i="0" dirty="0" err="1" smtClean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此处所述有关</a:t>
            </a:r>
            <a:r>
              <a:rPr lang="en-US" sz="2000" b="0" i="0" dirty="0" smtClean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Oracle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产品的任何特性或功能的开发、发布以及相应的日程安排均由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Oracle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自行决定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298532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HotSpot JVM：部分消除持久代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消除 JDK 7 中的部分持久代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Interned 字符串移动到 Java 堆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第一步：在 JDK 8 中完全消除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可能有必要调整 GC 调优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目前位于堆中的 Interned 字符串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具有高 GC 时间的应用程序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含有大量 interned 字符串的应用程序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可能需要更大规模的堆</a:t>
            </a:r>
          </a:p>
        </p:txBody>
      </p:sp>
    </p:spTree>
    <p:extLst>
      <p:ext uri="{BB962C8B-B14F-4D97-AF65-F5344CB8AC3E}">
        <p14:creationId xmlns:p14="http://schemas.microsoft.com/office/powerpoint/2010/main" xmlns="" val="31566308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Interned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字符串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加载不同类名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Hashtable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实现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默认表大小为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1009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如果大于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1009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会明显影响性能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如果需要可增加大小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：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Interned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字符串</a:t>
            </a:r>
            <a:r>
              <a:rPr lang="en-US" sz="1800" b="0" i="0" dirty="0" smtClean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：</a:t>
            </a:r>
            <a:r>
              <a:rPr lang="en-US" sz="1600" b="1" i="0" dirty="0" smtClean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</a:t>
            </a:r>
            <a:r>
              <a:rPr lang="en-US" sz="16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XX:StringTableSize</a:t>
            </a:r>
            <a:r>
              <a:rPr lang="en-US" sz="16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=n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不同类名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：</a:t>
            </a:r>
            <a:r>
              <a:rPr lang="en-US" sz="16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-XX:+</a:t>
            </a:r>
            <a:r>
              <a:rPr lang="en-US" sz="16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UnlockExperimentalVMOptions</a:t>
            </a:r>
            <a:r>
              <a:rPr lang="en-US" sz="16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</a:t>
            </a:r>
            <a:r>
              <a:rPr lang="en-US" sz="1600" b="1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/>
            </a:r>
            <a:br>
              <a:rPr lang="en-US" sz="1600" b="1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r>
              <a:rPr lang="en-US" sz="16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  -</a:t>
            </a:r>
            <a:r>
              <a:rPr lang="en-US" sz="16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XX:PredictedClassLoadCount</a:t>
            </a:r>
            <a:r>
              <a:rPr lang="en-US" sz="16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=#</a:t>
            </a:r>
          </a:p>
          <a:p>
            <a:pPr marL="978408" lvl="2" indent="-173736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HotSpot JVM：内部 JVM 数据结构</a:t>
            </a:r>
          </a:p>
        </p:txBody>
      </p:sp>
    </p:spTree>
    <p:extLst>
      <p:ext uri="{BB962C8B-B14F-4D97-AF65-F5344CB8AC3E}">
        <p14:creationId xmlns:p14="http://schemas.microsoft.com/office/powerpoint/2010/main" xmlns="" val="12474336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Nimbus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外观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可实现半透明异形窗体的平台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API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JLayer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（前身来自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Swing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实验室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）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优化的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2D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呈现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Linux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上改进的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Xrender</a:t>
            </a: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支持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客户端库更新</a:t>
            </a:r>
          </a:p>
        </p:txBody>
      </p:sp>
    </p:spTree>
    <p:extLst>
      <p:ext uri="{BB962C8B-B14F-4D97-AF65-F5344CB8AC3E}">
        <p14:creationId xmlns:p14="http://schemas.microsoft.com/office/powerpoint/2010/main" xmlns="" val="2988344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60325" indent="0">
              <a:buNone/>
            </a:pPr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 dirty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JDBC 4.1 </a:t>
            </a:r>
            <a:r>
              <a:rPr lang="en-US" sz="2000" b="0" i="0" dirty="0" err="1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更新</a:t>
            </a:r>
            <a:endParaRPr lang="en-US" sz="2000" b="0" i="0" dirty="0">
              <a:solidFill>
                <a:srgbClr val="5382A1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2101"/>
            <a:ext cx="8424347" cy="23450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800" b="0" i="0" dirty="0" err="1">
                <a:ea typeface="黑体" pitchFamily="2" charset="-122"/>
              </a:rPr>
              <a:t>允许与</a:t>
            </a:r>
            <a:r>
              <a:rPr lang="en-US" sz="1800" b="0" i="0" dirty="0">
                <a:ea typeface="黑体" pitchFamily="2" charset="-122"/>
              </a:rPr>
              <a:t> try-with-resources </a:t>
            </a:r>
            <a:r>
              <a:rPr lang="en-US" sz="1800" b="0" i="0" dirty="0" err="1">
                <a:ea typeface="黑体" pitchFamily="2" charset="-122"/>
              </a:rPr>
              <a:t>语句一起使用</a:t>
            </a:r>
            <a:r>
              <a:rPr lang="en-US" sz="1800" b="0" i="0" dirty="0">
                <a:ea typeface="黑体" pitchFamily="2" charset="-122"/>
              </a:rPr>
              <a:t> 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Connection</a:t>
            </a:r>
            <a:r>
              <a:rPr lang="en-US" sz="1800" b="0" i="0" dirty="0" err="1">
                <a:latin typeface="Arial"/>
                <a:ea typeface="+mn-ea"/>
                <a:cs typeface="+mn-cs"/>
              </a:rPr>
              <a:t>、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ResultSet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和 </a:t>
            </a:r>
            <a:r>
              <a:rPr lang="en-US" sz="1800" b="1" i="0" dirty="0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Statement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对象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lvl="1" defTabSz="914400"/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实现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AutoCloseable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接口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defTabSz="914400"/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RowSetFactory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和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RowSetProvider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类添加到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javax.sql.rowset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包中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lvl="1" algn="l" defTabSz="91440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146983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60325" indent="0">
              <a:buNone/>
            </a:pPr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endParaRPr lang="en-US" dirty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XML API 更新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2101"/>
            <a:ext cx="8424347" cy="30308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800" b="0" i="0" dirty="0">
                <a:latin typeface="Arial"/>
                <a:ea typeface="+mn-ea"/>
                <a:cs typeface="+mn-cs"/>
              </a:rPr>
              <a:t>JAXP 1.4.5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（分析） </a:t>
            </a:r>
          </a:p>
          <a:p>
            <a:pPr lvl="1" defTabSz="914400"/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错误修复、一致性、安全性、性能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lvl="1" defTabSz="914400"/>
            <a:r>
              <a:rPr lang="en-US" sz="1800" b="0" i="0" dirty="0" err="1">
                <a:latin typeface="Arial"/>
                <a:ea typeface="+mn-ea"/>
                <a:cs typeface="+mn-cs"/>
              </a:rPr>
              <a:t>StAX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升级到版本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 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1.2</a:t>
            </a:r>
          </a:p>
          <a:p>
            <a:pPr defTabSz="914400"/>
            <a:r>
              <a:rPr lang="en-US" sz="1800" b="0" i="0" dirty="0">
                <a:latin typeface="Arial"/>
                <a:ea typeface="+mn-ea"/>
                <a:cs typeface="+mn-cs"/>
              </a:rPr>
              <a:t>JAXB 2.2.3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（绑定）</a:t>
            </a:r>
          </a:p>
          <a:p>
            <a:pPr lvl="1" defTabSz="914400"/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对</a:t>
            </a:r>
            <a:r>
              <a:rPr lang="en-US" sz="1800" b="1" i="0" dirty="0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800" b="1" i="0" dirty="0" err="1">
                <a:solidFill>
                  <a:srgbClr val="5382A1"/>
                </a:solidFill>
                <a:latin typeface="Courier New"/>
                <a:ea typeface="+mn-ea"/>
                <a:cs typeface="Courier New"/>
              </a:rPr>
              <a:t>XMLElement</a:t>
            </a:r>
            <a:r>
              <a:rPr lang="en-US" sz="1800" b="0" i="0" dirty="0">
                <a:solidFill>
                  <a:srgbClr val="5382A1"/>
                </a:solidFill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接口的细微更改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defTabSz="914400"/>
            <a:r>
              <a:rPr lang="en-US" sz="1800" b="0" i="0" dirty="0">
                <a:latin typeface="Arial"/>
                <a:ea typeface="+mn-ea"/>
                <a:cs typeface="+mn-cs"/>
              </a:rPr>
              <a:t>JAX-WS 2.2.4（Web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服务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）</a:t>
            </a:r>
          </a:p>
          <a:p>
            <a:pPr lvl="1" defTabSz="914400"/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细微更改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lvl="1" defTabSz="914400"/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支持使用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 </a:t>
            </a:r>
            <a:r>
              <a:rPr lang="en-US" sz="1800" b="0" i="0" dirty="0" err="1">
                <a:latin typeface="Arial"/>
                <a:ea typeface="+mn-ea"/>
                <a:cs typeface="+mn-cs"/>
              </a:rPr>
              <a:t>Servlet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3.0 API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的异步</a:t>
            </a:r>
            <a:r>
              <a:rPr lang="en-US" sz="1800" b="0" i="0" dirty="0">
                <a:latin typeface="黑体" pitchFamily="2" charset="-122"/>
                <a:ea typeface="黑体" pitchFamily="2" charset="-122"/>
                <a:cs typeface="+mn-cs"/>
              </a:rPr>
              <a:t> </a:t>
            </a:r>
            <a:r>
              <a:rPr lang="en-US" sz="1800" b="0" i="0" dirty="0" err="1">
                <a:latin typeface="Arial"/>
                <a:ea typeface="+mn-ea"/>
                <a:cs typeface="+mn-cs"/>
              </a:rPr>
              <a:t>Servlet</a:t>
            </a:r>
            <a:r>
              <a:rPr lang="en-US" sz="1800" b="0" i="0" dirty="0">
                <a:latin typeface="Arial"/>
                <a:ea typeface="+mn-ea"/>
                <a:cs typeface="+mn-cs"/>
              </a:rPr>
              <a:t> </a:t>
            </a:r>
            <a:r>
              <a:rPr lang="en-US" sz="1800" b="0" i="0" dirty="0" err="1">
                <a:latin typeface="黑体" pitchFamily="2" charset="-122"/>
                <a:ea typeface="黑体" pitchFamily="2" charset="-122"/>
                <a:cs typeface="+mn-cs"/>
              </a:rPr>
              <a:t>传输</a:t>
            </a:r>
            <a:endParaRPr lang="en-US" sz="1800" b="0" i="0" dirty="0">
              <a:latin typeface="黑体" pitchFamily="2" charset="-122"/>
              <a:ea typeface="黑体" pitchFamily="2" charset="-122"/>
              <a:cs typeface="+mn-cs"/>
            </a:endParaRPr>
          </a:p>
          <a:p>
            <a:pPr lvl="1" algn="l" defTabSz="91440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5706232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性能特性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类库 — 异步 I/O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2345049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java.io</a:t>
            </a: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简史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1.4 之前 — 阻塞 I/O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1.4 及更高版本 — 非阻塞 I/O、内存映射文件、文件锁、通道和缓冲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— 异步 I/O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为套接字和文件提供异步 I/O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利用可用的操作系统 I/O 工具</a:t>
            </a:r>
          </a:p>
        </p:txBody>
      </p:sp>
    </p:spTree>
    <p:extLst>
      <p:ext uri="{BB962C8B-B14F-4D97-AF65-F5344CB8AC3E}">
        <p14:creationId xmlns:p14="http://schemas.microsoft.com/office/powerpoint/2010/main" xmlns="" val="15482101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7 性能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7 开发构建过程中的 SPECjbb2005</a:t>
            </a:r>
          </a:p>
        </p:txBody>
      </p:sp>
      <p:graphicFrame>
        <p:nvGraphicFramePr>
          <p:cNvPr id="5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23028883"/>
              </p:ext>
            </p:extLst>
          </p:nvPr>
        </p:nvGraphicFramePr>
        <p:xfrm>
          <a:off x="76200" y="971550"/>
          <a:ext cx="8331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8"/>
          <p:cNvSpPr>
            <a:spLocks/>
          </p:cNvSpPr>
          <p:nvPr/>
        </p:nvSpPr>
        <p:spPr bwMode="auto">
          <a:xfrm>
            <a:off x="749300" y="53340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 defTabSz="914400">
              <a:lnSpc>
                <a:spcPct val="100000"/>
              </a:lnSpc>
              <a:buNone/>
            </a:pPr>
            <a:r>
              <a:rPr lang="en-US" sz="1400" b="0" i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4x2.4GHz WSM-EX，Oracle Solaris 11 Express snv_156 X86</a:t>
            </a:r>
          </a:p>
          <a:p>
            <a:pPr algn="l" defTabSz="914400">
              <a:lnSpc>
                <a:spcPct val="100000"/>
              </a:lnSpc>
              <a:buNone/>
            </a:pPr>
            <a:r>
              <a:rPr lang="en-US" sz="1400" b="0" i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通过 JDK 7 开发性能提高了 2.2 倍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901700" y="54864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 defTabSz="914400">
              <a:lnSpc>
                <a:spcPct val="100000"/>
              </a:lnSpc>
              <a:buNone/>
            </a:pP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4x2.4GHz WSM-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EX，Oracle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Solaris 11 Express snv_156 X86</a:t>
            </a:r>
          </a:p>
          <a:p>
            <a:pPr algn="l" defTabSz="914400">
              <a:lnSpc>
                <a:spcPct val="100000"/>
              </a:lnSpc>
              <a:buNone/>
            </a:pP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通过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JDK 7 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开发性能提高了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2.2 倍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1054100" y="56388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 defTabSz="914400">
              <a:lnSpc>
                <a:spcPct val="100000"/>
              </a:lnSpc>
              <a:buNone/>
            </a:pP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4x2.4GHz WSM-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EX，Oracle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Solaris 11 Express snv_156 X86</a:t>
            </a:r>
          </a:p>
          <a:p>
            <a:pPr algn="l" defTabSz="914400">
              <a:lnSpc>
                <a:spcPct val="100000"/>
              </a:lnSpc>
              <a:buNone/>
            </a:pP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* 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通过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JDK 7 </a:t>
            </a:r>
            <a:r>
              <a:rPr lang="en-US" sz="14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开发性能提高了</a:t>
            </a:r>
            <a:r>
              <a:rPr lang="en-US" sz="14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2.2 倍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990600" y="4629150"/>
            <a:ext cx="7670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marL="173736" indent="-173736" algn="l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0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4x2.4GHz WSM-</a:t>
            </a:r>
            <a:r>
              <a:rPr lang="en-US" sz="1000" b="0" i="0" dirty="0" err="1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EX，Oracle</a:t>
            </a:r>
            <a:r>
              <a:rPr lang="en-US" sz="1000" b="0" i="0" dirty="0">
                <a:solidFill>
                  <a:srgbClr val="000000"/>
                </a:solidFill>
                <a:latin typeface="Verdana"/>
                <a:ea typeface="ＭＳ Ｐゴシック"/>
                <a:cs typeface="Verdana"/>
              </a:rPr>
              <a:t> Solaris 11 Express snv_156 X86</a:t>
            </a:r>
          </a:p>
          <a:p>
            <a:pPr marL="173736" indent="-173736" algn="l" defTabSz="914400">
              <a:buFont typeface="Arial"/>
              <a:buChar char="•"/>
            </a:pPr>
            <a:r>
              <a:rPr lang="en-US" sz="1000" b="0" i="0" dirty="0" err="1">
                <a:latin typeface="Verdana"/>
                <a:ea typeface="ＭＳ Ｐゴシック"/>
                <a:cs typeface="Verdana"/>
              </a:rPr>
              <a:t>通过</a:t>
            </a:r>
            <a:r>
              <a:rPr lang="en-US" sz="1000" b="0" i="0" dirty="0">
                <a:latin typeface="Verdana"/>
                <a:ea typeface="ＭＳ Ｐゴシック"/>
                <a:cs typeface="Verdana"/>
              </a:rPr>
              <a:t> JDK 7 </a:t>
            </a:r>
            <a:r>
              <a:rPr lang="en-US" sz="1000" b="0" i="0" dirty="0" err="1">
                <a:latin typeface="Verdana"/>
                <a:ea typeface="ＭＳ Ｐゴシック"/>
                <a:cs typeface="Verdana"/>
              </a:rPr>
              <a:t>开发性能提高了</a:t>
            </a:r>
            <a:r>
              <a:rPr lang="en-US" sz="1000" b="0" i="0" dirty="0">
                <a:latin typeface="Verdana"/>
                <a:ea typeface="ＭＳ Ｐゴシック"/>
                <a:cs typeface="Verdana"/>
              </a:rPr>
              <a:t> 2.2 倍</a:t>
            </a:r>
          </a:p>
        </p:txBody>
      </p:sp>
    </p:spTree>
    <p:extLst>
      <p:ext uri="{BB962C8B-B14F-4D97-AF65-F5344CB8AC3E}">
        <p14:creationId xmlns:p14="http://schemas.microsoft.com/office/powerpoint/2010/main" xmlns="" val="2489110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7 性能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SPECjbb2005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(IBM J9) 是当前 4 核 CPU 性能领先者 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SPECjEnterprise2010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(Oracle HotSpot JVM) 是当前 x86_64 平台上的性能领先者 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SPECpower_ssj2008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(IBM J9) 是能耗/性能比领先者之一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竞争格局</a:t>
            </a:r>
          </a:p>
        </p:txBody>
      </p:sp>
    </p:spTree>
    <p:extLst>
      <p:ext uri="{BB962C8B-B14F-4D97-AF65-F5344CB8AC3E}">
        <p14:creationId xmlns:p14="http://schemas.microsoft.com/office/powerpoint/2010/main" xmlns="" val="1292293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7 性能 </a:t>
            </a:r>
            <a:b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endParaRPr lang="en-US" sz="2800" b="1" i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JDK 7 Update 4 和更高版本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所测试的应用程序，97% 快于 Java 6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所测试的应用程序，96% 快于 JRockit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实际性能</a:t>
            </a:r>
          </a:p>
        </p:txBody>
      </p:sp>
    </p:spTree>
    <p:extLst>
      <p:ext uri="{BB962C8B-B14F-4D97-AF65-F5344CB8AC3E}">
        <p14:creationId xmlns:p14="http://schemas.microsoft.com/office/powerpoint/2010/main" xmlns="" val="1056504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向后兼容性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议题</a:t>
            </a:r>
            <a:endParaRPr lang="en-US" sz="2800" b="1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成熟并获得推荐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新特性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性能优势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向后兼容性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总结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向后兼容性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源代码兼容性 </a:t>
            </a: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— 可继续编译旧 Java 源代码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二进制兼容性 </a:t>
            </a: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— 可继续链接旧 Java 类文件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行为兼容性 </a:t>
            </a: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— 执行产生相同的结果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7 和 JDK 7 兼容性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2"/>
              </a:rPr>
              <a:t>http://www.oracle.com/technetwork/java/javase/compatibility-417013.html</a:t>
            </a: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主要缺陷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SE 7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类文件具有更严格的字节码校验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主要是修改字节码时存在问题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大多数应用程序已经更新以生成正确的代码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解决方法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：</a:t>
            </a:r>
            <a:r>
              <a:rPr lang="en-US" sz="1800" b="1" i="0" dirty="0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-XX:-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2" charset="-122"/>
                <a:cs typeface="Courier New" pitchFamily="49" charset="0"/>
              </a:rPr>
              <a:t>UseSplitVerifier</a:t>
            </a:r>
            <a:endParaRPr lang="en-US" sz="1800" b="1" i="0" dirty="0">
              <a:solidFill>
                <a:srgbClr val="000000"/>
              </a:solidFill>
              <a:latin typeface="Courier New" pitchFamily="49" charset="0"/>
              <a:ea typeface="黑体" pitchFamily="2" charset="-122"/>
              <a:cs typeface="Courier New" pitchFamily="49" charset="0"/>
            </a:endParaRP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从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getMethods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返回的方法的顺序发生更改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总是指定为未指定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受影响最大的应用程序已经更新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解决方法：无</a:t>
            </a:r>
            <a:endParaRPr lang="en-US" sz="1800" b="0" i="0" dirty="0">
              <a:solidFill>
                <a:srgbClr val="000000"/>
              </a:solidFill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曾经遇到过的问题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总结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总结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成熟且经过实践检验的版本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继续提供免费公共更新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一些新特性和性能改进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推荐并提供全面支持的版本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为什么要迁移到 Java SE 7？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成熟并获得推荐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部署和使用情况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 numCol="1"/>
          <a:lstStyle/>
          <a:p>
            <a:pPr marL="228600" lvl="1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ZeroTurnaround 的研究表明 23% 的调查对象使用 JDK 7</a:t>
            </a:r>
            <a:r>
              <a:rPr lang="en-US" sz="1800" b="0" i="0" baseline="3000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[1]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6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这发生在 Java SE 7 发布后不到 6 个月的时间里！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Jelastic 最新报告显示，</a:t>
            </a:r>
            <a:b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</a:b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他们的 Java PaaS 中 79% 的部署使用 JDK 7</a:t>
            </a:r>
            <a:r>
              <a:rPr lang="en-US" sz="1800" b="0" i="0" baseline="3000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[2]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188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AutoNum type="arabicParenR"/>
            </a:pPr>
            <a:endParaRPr lang="en-US" sz="800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188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AutoNum type="arabicParenR"/>
            </a:pPr>
            <a:r>
              <a:rPr lang="en-US" sz="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2"/>
              </a:rPr>
              <a:t>http://zeroturnaround.com/labs/developer-productivity-report-2012-java-tools-tech-devs-and-data</a:t>
            </a:r>
            <a:r>
              <a:rPr lang="en-US" sz="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</a:p>
          <a:p>
            <a:pPr marL="228600" indent="-1188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AutoNum type="arabicParenR"/>
            </a:pPr>
            <a:r>
              <a:rPr lang="en-US" sz="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3"/>
              </a:rPr>
              <a:t>http://blog.jelastic.com/2012/09/12/software-stack-market-share-august-2012</a:t>
            </a:r>
            <a:r>
              <a:rPr lang="en-US" sz="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迅速获得采用并且采用率不断增长</a:t>
            </a:r>
          </a:p>
        </p:txBody>
      </p:sp>
      <p:pic>
        <p:nvPicPr>
          <p:cNvPr id="43010" name="Picture 2" descr="http://jelastic.files.wordpress.com/2012/09/august_jvm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2278756"/>
            <a:ext cx="2667000" cy="196939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成熟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已经过大量应用程序和库的试验和测试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和 OpenJDK 社区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ISV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Oracle 的 Java 产品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22 个更新版本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错误和安全修复程序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性能增强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新特性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自发布正式版本已过去两年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经过认证并获得推荐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获得了所有主要应用的认证和支持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IDE 和开发工具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Java EE 应用服务器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推荐的 JDK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新部署 — 服务器和客户端应用程序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现在可以在使用中自动更新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简化了管理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认证的平台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Windows — x86 和 x64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Linux — x86、x64 和 </a:t>
            </a: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ARM v6 及 v7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Solaris — x86、x64、SPARC 和 SPARC v9</a:t>
            </a:r>
          </a:p>
          <a:p>
            <a:pPr marL="1828800" lvl="4" indent="-164592" algn="l" defTabSz="91440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/>
              <a:buChar char="»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Mac OS X — x64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2" charset="-122"/>
              <a:cs typeface="Arial" pitchFamily="34" charset="0"/>
            </a:endParaRPr>
          </a:p>
          <a:p>
            <a:pPr marL="3721608" indent="-64008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1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  <a:hlinkClick r:id="rId2"/>
              </a:rPr>
              <a:t>http://www.oracle.com/technetwork/java/javase/config-417990.html</a:t>
            </a:r>
            <a:r>
              <a:rPr lang="en-US" sz="1100" b="1" i="0">
                <a:solidFill>
                  <a:srgbClr val="000000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2" charset="-122"/>
                <a:cs typeface="Arial" pitchFamily="34" charset="0"/>
              </a:rPr>
              <a:t>Oracle JDK 7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vaone 2012">
  <a:themeElements>
    <a:clrScheme name="Custom 26">
      <a:dk1>
        <a:srgbClr val="000000"/>
      </a:dk1>
      <a:lt1>
        <a:sysClr val="window" lastClr="FFFFFF"/>
      </a:lt1>
      <a:dk2>
        <a:srgbClr val="424545"/>
      </a:dk2>
      <a:lt2>
        <a:srgbClr val="A3A3A3"/>
      </a:lt2>
      <a:accent1>
        <a:srgbClr val="5382A1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6">
    <a:dk1>
      <a:srgbClr val="000000"/>
    </a:dk1>
    <a:lt1>
      <a:sysClr val="window" lastClr="FFFFFF"/>
    </a:lt1>
    <a:dk2>
      <a:srgbClr val="424545"/>
    </a:dk2>
    <a:lt2>
      <a:srgbClr val="A3A3A3"/>
    </a:lt2>
    <a:accent1>
      <a:srgbClr val="5382A1"/>
    </a:accent1>
    <a:accent2>
      <a:srgbClr val="E5E5E5"/>
    </a:accent2>
    <a:accent3>
      <a:srgbClr val="8BAAC3"/>
    </a:accent3>
    <a:accent4>
      <a:srgbClr val="5B6981"/>
    </a:accent4>
    <a:accent5>
      <a:srgbClr val="7D7369"/>
    </a:accent5>
    <a:accent6>
      <a:srgbClr val="786464"/>
    </a:accent6>
    <a:hlink>
      <a:srgbClr val="0000FF"/>
    </a:hlink>
    <a:folHlink>
      <a:srgbClr val="800080"/>
    </a:folHlink>
  </a:clrScheme>
  <a:fontScheme name="Oracle Font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6">
    <a:dk1>
      <a:srgbClr val="000000"/>
    </a:dk1>
    <a:lt1>
      <a:sysClr val="window" lastClr="FFFFFF"/>
    </a:lt1>
    <a:dk2>
      <a:srgbClr val="424545"/>
    </a:dk2>
    <a:lt2>
      <a:srgbClr val="A3A3A3"/>
    </a:lt2>
    <a:accent1>
      <a:srgbClr val="5382A1"/>
    </a:accent1>
    <a:accent2>
      <a:srgbClr val="E5E5E5"/>
    </a:accent2>
    <a:accent3>
      <a:srgbClr val="8BAAC3"/>
    </a:accent3>
    <a:accent4>
      <a:srgbClr val="5B6981"/>
    </a:accent4>
    <a:accent5>
      <a:srgbClr val="7D7369"/>
    </a:accent5>
    <a:accent6>
      <a:srgbClr val="786464"/>
    </a:accent6>
    <a:hlink>
      <a:srgbClr val="0000FF"/>
    </a:hlink>
    <a:folHlink>
      <a:srgbClr val="800080"/>
    </a:folHlink>
  </a:clrScheme>
  <a:fontScheme name="Oracle Font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javaone 2012</Template>
  <TotalTime>13046</TotalTime>
  <Words>1063</Words>
  <Application>Microsoft Office PowerPoint</Application>
  <PresentationFormat>全屏显示(16:9)</PresentationFormat>
  <Paragraphs>373</Paragraphs>
  <Slides>44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javaone 2012</vt:lpstr>
      <vt:lpstr>幻灯片 1</vt:lpstr>
      <vt:lpstr>为什么要迁移到 Java SE 7？</vt:lpstr>
      <vt:lpstr>幻灯片 3</vt:lpstr>
      <vt:lpstr>议题</vt:lpstr>
      <vt:lpstr>成熟并获得推荐</vt:lpstr>
      <vt:lpstr>部署和使用情况</vt:lpstr>
      <vt:lpstr>成熟</vt:lpstr>
      <vt:lpstr>经过认证并获得推荐</vt:lpstr>
      <vt:lpstr>认证的平台</vt:lpstr>
      <vt:lpstr>支持</vt:lpstr>
      <vt:lpstr>Java SE 7 实施</vt:lpstr>
      <vt:lpstr>新特性</vt:lpstr>
      <vt:lpstr>开发</vt:lpstr>
      <vt:lpstr>可服务性特性</vt:lpstr>
      <vt:lpstr>Java 诊断命令</vt:lpstr>
      <vt:lpstr>诊断命令</vt:lpstr>
      <vt:lpstr>G1 — Garbage First</vt:lpstr>
      <vt:lpstr>G1 — Garbage First</vt:lpstr>
      <vt:lpstr>G1 — Garbage First</vt:lpstr>
      <vt:lpstr>运行时编译器改进</vt:lpstr>
      <vt:lpstr>套接字直连协议 (SDP)</vt:lpstr>
      <vt:lpstr>新语言特性</vt:lpstr>
      <vt:lpstr>新 API 特性</vt:lpstr>
      <vt:lpstr>Java 虚拟机</vt:lpstr>
      <vt:lpstr>性能优势</vt:lpstr>
      <vt:lpstr>性能特性</vt:lpstr>
      <vt:lpstr>性能特性</vt:lpstr>
      <vt:lpstr>性能特性</vt:lpstr>
      <vt:lpstr>性能特性 </vt:lpstr>
      <vt:lpstr>性能特性 </vt:lpstr>
      <vt:lpstr>性能特性 </vt:lpstr>
      <vt:lpstr>性能特性 </vt:lpstr>
      <vt:lpstr>性能特性</vt:lpstr>
      <vt:lpstr>性能特性</vt:lpstr>
      <vt:lpstr>性能特性</vt:lpstr>
      <vt:lpstr>Java 7 性能 </vt:lpstr>
      <vt:lpstr>Java 7 性能 </vt:lpstr>
      <vt:lpstr>Java 7 性能  </vt:lpstr>
      <vt:lpstr>向后兼容性</vt:lpstr>
      <vt:lpstr>向后兼容性</vt:lpstr>
      <vt:lpstr>主要缺陷</vt:lpstr>
      <vt:lpstr>总结</vt:lpstr>
      <vt:lpstr>总结</vt:lpstr>
      <vt:lpstr>幻灯片 44</vt:lpstr>
    </vt:vector>
  </TitlesOfParts>
  <Company>Oracle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sfriberg</dc:creator>
  <cp:lastModifiedBy>wanggz</cp:lastModifiedBy>
  <cp:revision>592</cp:revision>
  <dcterms:created xsi:type="dcterms:W3CDTF">2012-07-20T16:33:27Z</dcterms:created>
  <dcterms:modified xsi:type="dcterms:W3CDTF">2013-07-18T07:20:46Z</dcterms:modified>
</cp:coreProperties>
</file>