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jpg" ContentType="image/jpeg"/>
  <Default Extension="emf" ContentType="image/x-emf"/>
  <Default Extension="xlsx" ContentType="application/vnd.openxmlformats-officedocument.spreadsheetml.sheet"/>
  <Default Extension="rels" ContentType="application/vnd.openxmlformats-package.relationships+xm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46"/>
  </p:notesMasterIdLst>
  <p:sldIdLst>
    <p:sldId id="259" r:id="rId2"/>
    <p:sldId id="361" r:id="rId3"/>
    <p:sldId id="357" r:id="rId4"/>
    <p:sldId id="257" r:id="rId5"/>
    <p:sldId id="273" r:id="rId6"/>
    <p:sldId id="281" r:id="rId7"/>
    <p:sldId id="263" r:id="rId8"/>
    <p:sldId id="282" r:id="rId9"/>
    <p:sldId id="267" r:id="rId10"/>
    <p:sldId id="262" r:id="rId11"/>
    <p:sldId id="287" r:id="rId12"/>
    <p:sldId id="323" r:id="rId13"/>
    <p:sldId id="348" r:id="rId14"/>
    <p:sldId id="349" r:id="rId15"/>
    <p:sldId id="350" r:id="rId16"/>
    <p:sldId id="351" r:id="rId17"/>
    <p:sldId id="352" r:id="rId18"/>
    <p:sldId id="353" r:id="rId19"/>
    <p:sldId id="354" r:id="rId20"/>
    <p:sldId id="355" r:id="rId21"/>
    <p:sldId id="356" r:id="rId22"/>
    <p:sldId id="358" r:id="rId23"/>
    <p:sldId id="359" r:id="rId24"/>
    <p:sldId id="360" r:id="rId25"/>
    <p:sldId id="275" r:id="rId26"/>
    <p:sldId id="325" r:id="rId27"/>
    <p:sldId id="327" r:id="rId28"/>
    <p:sldId id="345" r:id="rId29"/>
    <p:sldId id="328" r:id="rId30"/>
    <p:sldId id="343" r:id="rId31"/>
    <p:sldId id="344" r:id="rId32"/>
    <p:sldId id="331" r:id="rId33"/>
    <p:sldId id="332" r:id="rId34"/>
    <p:sldId id="333" r:id="rId35"/>
    <p:sldId id="342" r:id="rId36"/>
    <p:sldId id="334" r:id="rId37"/>
    <p:sldId id="337" r:id="rId38"/>
    <p:sldId id="338" r:id="rId39"/>
    <p:sldId id="277" r:id="rId40"/>
    <p:sldId id="284" r:id="rId41"/>
    <p:sldId id="286" r:id="rId42"/>
    <p:sldId id="279" r:id="rId43"/>
    <p:sldId id="278" r:id="rId44"/>
    <p:sldId id="319" r:id="rId4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295" autoAdjust="0"/>
  </p:normalViewPr>
  <p:slideViewPr>
    <p:cSldViewPr>
      <p:cViewPr varScale="1">
        <p:scale>
          <a:sx n="134" d="100"/>
          <a:sy n="134" d="100"/>
        </p:scale>
        <p:origin x="-728" y="-11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notesMaster" Target="notesMasters/notesMaster1.xml"/><Relationship Id="rId47" Type="http://schemas.openxmlformats.org/officeDocument/2006/relationships/printerSettings" Target="printerSettings/printerSettings1.bin"/><Relationship Id="rId48" Type="http://schemas.openxmlformats.org/officeDocument/2006/relationships/presProps" Target="presProps.xml"/><Relationship Id="rId49" Type="http://schemas.openxmlformats.org/officeDocument/2006/relationships/viewProps" Target="view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heme" Target="theme/theme1.xml"/><Relationship Id="rId5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file:///D:\Documents\PM\Features\G1\G1%20graphs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oleObject" Target="file:///D:\Documents\PM\Features\G1\G1%20graphs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Typical</a:t>
            </a:r>
            <a:r>
              <a:rPr lang="en-US" baseline="0" dirty="0" smtClean="0"/>
              <a:t> </a:t>
            </a:r>
            <a:r>
              <a:rPr lang="en-US" dirty="0" smtClean="0"/>
              <a:t>Java EE </a:t>
            </a:r>
            <a:r>
              <a:rPr lang="en-US" dirty="0"/>
              <a:t>Application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G1</c:v>
                </c:pt>
              </c:strCache>
            </c:strRef>
          </c:tx>
          <c:invertIfNegative val="0"/>
          <c:cat>
            <c:strRef>
              <c:f>Sheet1!$A$3:$A$7</c:f>
              <c:strCache>
                <c:ptCount val="5"/>
                <c:pt idx="0">
                  <c:v>N-4</c:v>
                </c:pt>
                <c:pt idx="1">
                  <c:v>N-3</c:v>
                </c:pt>
                <c:pt idx="2">
                  <c:v>N-2</c:v>
                </c:pt>
                <c:pt idx="3">
                  <c:v>N-1</c:v>
                </c:pt>
                <c:pt idx="4">
                  <c:v>N</c:v>
                </c:pt>
              </c:strCache>
            </c:strRef>
          </c:cat>
          <c:val>
            <c:numRef>
              <c:f>Sheet1!$B$3:$B$7</c:f>
              <c:numCache>
                <c:formatCode>General</c:formatCode>
                <c:ptCount val="5"/>
                <c:pt idx="0">
                  <c:v>0.213158</c:v>
                </c:pt>
                <c:pt idx="1">
                  <c:v>0.213587</c:v>
                </c:pt>
                <c:pt idx="2">
                  <c:v>0.219951</c:v>
                </c:pt>
                <c:pt idx="3">
                  <c:v>0.249723</c:v>
                </c:pt>
                <c:pt idx="4">
                  <c:v>0.295588</c:v>
                </c:pt>
              </c:numCache>
            </c:numRef>
          </c:val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CMS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cat>
            <c:strRef>
              <c:f>Sheet1!$A$3:$A$7</c:f>
              <c:strCache>
                <c:ptCount val="5"/>
                <c:pt idx="0">
                  <c:v>N-4</c:v>
                </c:pt>
                <c:pt idx="1">
                  <c:v>N-3</c:v>
                </c:pt>
                <c:pt idx="2">
                  <c:v>N-2</c:v>
                </c:pt>
                <c:pt idx="3">
                  <c:v>N-1</c:v>
                </c:pt>
                <c:pt idx="4">
                  <c:v>N</c:v>
                </c:pt>
              </c:strCache>
            </c:strRef>
          </c:cat>
          <c:val>
            <c:numRef>
              <c:f>Sheet1!$C$3:$C$7</c:f>
              <c:numCache>
                <c:formatCode>General</c:formatCode>
                <c:ptCount val="5"/>
                <c:pt idx="0">
                  <c:v>0.180108</c:v>
                </c:pt>
                <c:pt idx="1">
                  <c:v>0.180941</c:v>
                </c:pt>
                <c:pt idx="2">
                  <c:v>0.18126</c:v>
                </c:pt>
                <c:pt idx="3">
                  <c:v>0.186917</c:v>
                </c:pt>
                <c:pt idx="4">
                  <c:v>0.234326</c:v>
                </c:pt>
              </c:numCache>
            </c:numRef>
          </c:val>
        </c:ser>
        <c:ser>
          <c:idx val="2"/>
          <c:order val="2"/>
          <c:tx>
            <c:strRef>
              <c:f>Sheet1!$D$2</c:f>
              <c:strCache>
                <c:ptCount val="1"/>
                <c:pt idx="0">
                  <c:v>Parallel</c:v>
                </c:pt>
              </c:strCache>
            </c:strRef>
          </c:tx>
          <c:invertIfNegative val="0"/>
          <c:cat>
            <c:strRef>
              <c:f>Sheet1!$A$3:$A$7</c:f>
              <c:strCache>
                <c:ptCount val="5"/>
                <c:pt idx="0">
                  <c:v>N-4</c:v>
                </c:pt>
                <c:pt idx="1">
                  <c:v>N-3</c:v>
                </c:pt>
                <c:pt idx="2">
                  <c:v>N-2</c:v>
                </c:pt>
                <c:pt idx="3">
                  <c:v>N-1</c:v>
                </c:pt>
                <c:pt idx="4">
                  <c:v>N</c:v>
                </c:pt>
              </c:strCache>
            </c:strRef>
          </c:cat>
          <c:val>
            <c:numRef>
              <c:f>Sheet1!$D$3:$D$7</c:f>
              <c:numCache>
                <c:formatCode>General</c:formatCode>
                <c:ptCount val="5"/>
                <c:pt idx="0">
                  <c:v>2.806141999999998</c:v>
                </c:pt>
                <c:pt idx="1">
                  <c:v>2.985827</c:v>
                </c:pt>
                <c:pt idx="2">
                  <c:v>2.98848</c:v>
                </c:pt>
                <c:pt idx="3">
                  <c:v>3.150779</c:v>
                </c:pt>
                <c:pt idx="4">
                  <c:v>3.535484999999999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98168056"/>
        <c:axId val="-2086260648"/>
      </c:barChart>
      <c:catAx>
        <c:axId val="-209816805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5 Longest GCs</a:t>
                </a:r>
              </a:p>
            </c:rich>
          </c:tx>
          <c:layout/>
          <c:overlay val="0"/>
        </c:title>
        <c:majorTickMark val="out"/>
        <c:minorTickMark val="none"/>
        <c:tickLblPos val="nextTo"/>
        <c:crossAx val="-2086260648"/>
        <c:crosses val="autoZero"/>
        <c:auto val="1"/>
        <c:lblAlgn val="ctr"/>
        <c:lblOffset val="100"/>
        <c:noMultiLvlLbl val="0"/>
      </c:catAx>
      <c:valAx>
        <c:axId val="-208626064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GC Length</a:t>
                </a:r>
                <a:r>
                  <a:rPr lang="en-US" baseline="0"/>
                  <a:t> (s)</a:t>
                </a:r>
                <a:endParaRPr lang="en-US"/>
              </a:p>
            </c:rich>
          </c:tx>
          <c:layout/>
          <c:overlay val="0"/>
        </c:title>
        <c:numFmt formatCode="#,##0.0" sourceLinked="0"/>
        <c:majorTickMark val="out"/>
        <c:minorTickMark val="none"/>
        <c:tickLblPos val="nextTo"/>
        <c:crossAx val="-209816805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Typical Java EE Application </a:t>
            </a:r>
            <a:r>
              <a:rPr lang="en-US" dirty="0"/>
              <a:t>with Fragmentation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Sheet1!$G$2</c:f>
              <c:strCache>
                <c:ptCount val="1"/>
                <c:pt idx="0">
                  <c:v>G1</c:v>
                </c:pt>
              </c:strCache>
            </c:strRef>
          </c:tx>
          <c:invertIfNegative val="0"/>
          <c:cat>
            <c:strRef>
              <c:f>Sheet1!$F$3:$F$7</c:f>
              <c:strCache>
                <c:ptCount val="5"/>
                <c:pt idx="0">
                  <c:v>N-4</c:v>
                </c:pt>
                <c:pt idx="1">
                  <c:v>N-3</c:v>
                </c:pt>
                <c:pt idx="2">
                  <c:v>N-2</c:v>
                </c:pt>
                <c:pt idx="3">
                  <c:v>N-1</c:v>
                </c:pt>
                <c:pt idx="4">
                  <c:v>N</c:v>
                </c:pt>
              </c:strCache>
            </c:strRef>
          </c:cat>
          <c:val>
            <c:numRef>
              <c:f>Sheet1!$G$3:$G$7</c:f>
              <c:numCache>
                <c:formatCode>General</c:formatCode>
                <c:ptCount val="5"/>
                <c:pt idx="0">
                  <c:v>1.434244</c:v>
                </c:pt>
                <c:pt idx="1">
                  <c:v>1.455236</c:v>
                </c:pt>
                <c:pt idx="2">
                  <c:v>1.827346</c:v>
                </c:pt>
                <c:pt idx="3">
                  <c:v>1.912418000000003</c:v>
                </c:pt>
                <c:pt idx="4">
                  <c:v>1.943471</c:v>
                </c:pt>
              </c:numCache>
            </c:numRef>
          </c:val>
        </c:ser>
        <c:ser>
          <c:idx val="1"/>
          <c:order val="1"/>
          <c:tx>
            <c:strRef>
              <c:f>Sheet1!$H$2</c:f>
              <c:strCache>
                <c:ptCount val="1"/>
                <c:pt idx="0">
                  <c:v>CMS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cat>
            <c:strRef>
              <c:f>Sheet1!$F$3:$F$7</c:f>
              <c:strCache>
                <c:ptCount val="5"/>
                <c:pt idx="0">
                  <c:v>N-4</c:v>
                </c:pt>
                <c:pt idx="1">
                  <c:v>N-3</c:v>
                </c:pt>
                <c:pt idx="2">
                  <c:v>N-2</c:v>
                </c:pt>
                <c:pt idx="3">
                  <c:v>N-1</c:v>
                </c:pt>
                <c:pt idx="4">
                  <c:v>N</c:v>
                </c:pt>
              </c:strCache>
            </c:strRef>
          </c:cat>
          <c:val>
            <c:numRef>
              <c:f>Sheet1!$H$3:$H$7</c:f>
              <c:numCache>
                <c:formatCode>General</c:formatCode>
                <c:ptCount val="5"/>
                <c:pt idx="0">
                  <c:v>16.752166</c:v>
                </c:pt>
                <c:pt idx="1">
                  <c:v>17.070201</c:v>
                </c:pt>
                <c:pt idx="2">
                  <c:v>20.11205300000003</c:v>
                </c:pt>
                <c:pt idx="3">
                  <c:v>22.052452</c:v>
                </c:pt>
                <c:pt idx="4">
                  <c:v>33.177826</c:v>
                </c:pt>
              </c:numCache>
            </c:numRef>
          </c:val>
        </c:ser>
        <c:ser>
          <c:idx val="2"/>
          <c:order val="2"/>
          <c:tx>
            <c:strRef>
              <c:f>Sheet1!$I$2</c:f>
              <c:strCache>
                <c:ptCount val="1"/>
                <c:pt idx="0">
                  <c:v>Parallel</c:v>
                </c:pt>
              </c:strCache>
            </c:strRef>
          </c:tx>
          <c:invertIfNegative val="0"/>
          <c:cat>
            <c:strRef>
              <c:f>Sheet1!$F$3:$F$7</c:f>
              <c:strCache>
                <c:ptCount val="5"/>
                <c:pt idx="0">
                  <c:v>N-4</c:v>
                </c:pt>
                <c:pt idx="1">
                  <c:v>N-3</c:v>
                </c:pt>
                <c:pt idx="2">
                  <c:v>N-2</c:v>
                </c:pt>
                <c:pt idx="3">
                  <c:v>N-1</c:v>
                </c:pt>
                <c:pt idx="4">
                  <c:v>N</c:v>
                </c:pt>
              </c:strCache>
            </c:strRef>
          </c:cat>
          <c:val>
            <c:numRef>
              <c:f>Sheet1!$I$3:$I$7</c:f>
              <c:numCache>
                <c:formatCode>General</c:formatCode>
                <c:ptCount val="5"/>
                <c:pt idx="0">
                  <c:v>11.07340400000003</c:v>
                </c:pt>
                <c:pt idx="1">
                  <c:v>11.644914</c:v>
                </c:pt>
                <c:pt idx="2">
                  <c:v>13.205859</c:v>
                </c:pt>
                <c:pt idx="3">
                  <c:v>14.742967</c:v>
                </c:pt>
                <c:pt idx="4">
                  <c:v>15.989351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85284920"/>
        <c:axId val="-2086225592"/>
      </c:barChart>
      <c:catAx>
        <c:axId val="-208528492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5 Longest GCs</a:t>
                </a:r>
              </a:p>
            </c:rich>
          </c:tx>
          <c:layout/>
          <c:overlay val="0"/>
        </c:title>
        <c:majorTickMark val="out"/>
        <c:minorTickMark val="none"/>
        <c:tickLblPos val="nextTo"/>
        <c:crossAx val="-2086225592"/>
        <c:crosses val="autoZero"/>
        <c:auto val="1"/>
        <c:lblAlgn val="ctr"/>
        <c:lblOffset val="100"/>
        <c:noMultiLvlLbl val="0"/>
      </c:catAx>
      <c:valAx>
        <c:axId val="-208622559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GC Length</a:t>
                </a:r>
                <a:r>
                  <a:rPr lang="en-US" baseline="0"/>
                  <a:t> (s)</a:t>
                </a:r>
                <a:endParaRPr lang="en-US"/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nextTo"/>
        <c:crossAx val="-208528492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Performance Improvement</c:v>
                </c:pt>
              </c:strCache>
            </c:strRef>
          </c:tx>
          <c:spPr>
            <a:ln w="38100">
              <a:solidFill>
                <a:schemeClr val="accent1"/>
              </a:solidFill>
              <a:prstDash val="solid"/>
            </a:ln>
          </c:spPr>
          <c:marker>
            <c:symbol val="diamond"/>
            <c:size val="3"/>
            <c:spPr>
              <a:solidFill>
                <a:srgbClr val="DD0806"/>
              </a:solidFill>
              <a:ln>
                <a:solidFill>
                  <a:srgbClr val="DD0806"/>
                </a:solidFill>
                <a:prstDash val="solid"/>
              </a:ln>
            </c:spPr>
          </c:marker>
          <c:cat>
            <c:strRef>
              <c:f>Sheet1!$A$2:$A$14</c:f>
              <c:strCache>
                <c:ptCount val="13"/>
                <c:pt idx="0">
                  <c:v>10</c:v>
                </c:pt>
                <c:pt idx="1">
                  <c:v>20</c:v>
                </c:pt>
                <c:pt idx="2">
                  <c:v>30</c:v>
                </c:pt>
                <c:pt idx="3">
                  <c:v>40</c:v>
                </c:pt>
                <c:pt idx="4">
                  <c:v>50</c:v>
                </c:pt>
                <c:pt idx="5">
                  <c:v>60</c:v>
                </c:pt>
                <c:pt idx="6">
                  <c:v>80</c:v>
                </c:pt>
                <c:pt idx="7">
                  <c:v>90</c:v>
                </c:pt>
                <c:pt idx="8">
                  <c:v>100</c:v>
                </c:pt>
                <c:pt idx="9">
                  <c:v>110</c:v>
                </c:pt>
                <c:pt idx="10">
                  <c:v>120</c:v>
                </c:pt>
                <c:pt idx="11">
                  <c:v>132</c:v>
                </c:pt>
                <c:pt idx="12">
                  <c:v>138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1.144925E6</c:v>
                </c:pt>
                <c:pt idx="1">
                  <c:v>1.279461E6</c:v>
                </c:pt>
                <c:pt idx="2">
                  <c:v>1.316802E6</c:v>
                </c:pt>
                <c:pt idx="3">
                  <c:v>1.524227E6</c:v>
                </c:pt>
                <c:pt idx="4">
                  <c:v>1.543412E6</c:v>
                </c:pt>
                <c:pt idx="5">
                  <c:v>1.645913E6</c:v>
                </c:pt>
                <c:pt idx="6">
                  <c:v>1.773161E6</c:v>
                </c:pt>
                <c:pt idx="7">
                  <c:v>1.824407E6</c:v>
                </c:pt>
                <c:pt idx="8">
                  <c:v>1.809325E6</c:v>
                </c:pt>
                <c:pt idx="9">
                  <c:v>1.882113E6</c:v>
                </c:pt>
                <c:pt idx="10">
                  <c:v>1.906115E6</c:v>
                </c:pt>
                <c:pt idx="11">
                  <c:v>2.186144E6</c:v>
                </c:pt>
                <c:pt idx="12">
                  <c:v>2.504606E6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/>
        <c:marker val="1"/>
        <c:smooth val="0"/>
        <c:axId val="2102531672"/>
        <c:axId val="-2067605416"/>
      </c:lineChart>
      <c:catAx>
        <c:axId val="210253167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 dirty="0" smtClean="0"/>
                  <a:t>JDK 7 Build</a:t>
                </a:r>
                <a:endParaRPr lang="en-US" sz="1400" dirty="0"/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low"/>
        <c:spPr>
          <a:ln w="9038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96" b="0" i="0" u="none" strike="noStrike" baseline="0">
                <a:solidFill>
                  <a:srgbClr val="000000"/>
                </a:solidFill>
                <a:latin typeface="Gill Sans"/>
                <a:ea typeface="Gill Sans"/>
                <a:cs typeface="Gill Sans"/>
              </a:defRPr>
            </a:pPr>
            <a:endParaRPr lang="en-US"/>
          </a:p>
        </c:txPr>
        <c:crossAx val="-20676054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-2067605416"/>
        <c:scaling>
          <c:orientation val="minMax"/>
        </c:scaling>
        <c:delete val="0"/>
        <c:axPos val="l"/>
        <c:majorGridlines>
          <c:spPr>
            <a:ln w="9038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 dirty="0" smtClean="0"/>
                  <a:t>SPECjbb2005</a:t>
                </a:r>
                <a:r>
                  <a:rPr lang="en-US" sz="1400" baseline="0" dirty="0" smtClean="0"/>
                  <a:t> bops </a:t>
                </a:r>
                <a:endParaRPr lang="en-US" sz="1400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low"/>
        <c:txPr>
          <a:bodyPr rot="0" vert="horz"/>
          <a:lstStyle/>
          <a:p>
            <a:pPr>
              <a:defRPr sz="996" b="0" i="0" u="none" strike="noStrike" baseline="0">
                <a:solidFill>
                  <a:srgbClr val="000000"/>
                </a:solidFill>
                <a:latin typeface="Gill Sans"/>
                <a:ea typeface="Gill Sans"/>
                <a:cs typeface="Gill Sans"/>
              </a:defRPr>
            </a:pPr>
            <a:endParaRPr lang="en-US"/>
          </a:p>
        </c:txPr>
        <c:crossAx val="2102531672"/>
        <c:crosses val="autoZero"/>
        <c:crossBetween val="midCat"/>
      </c:valAx>
      <c:spPr>
        <a:noFill/>
        <a:ln w="1807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50" b="0" i="0" u="none" strike="noStrike" baseline="0">
          <a:solidFill>
            <a:srgbClr val="000000"/>
          </a:solidFill>
          <a:latin typeface="Gill Sans"/>
          <a:ea typeface="Gill Sans"/>
          <a:cs typeface="Gill Sans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F40217-6AAA-4FE6-A939-890CAD9830F3}" type="datetimeFigureOut">
              <a:rPr lang="en-US" smtClean="0"/>
              <a:pPr/>
              <a:t>17/06/2013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05F247-9C59-4B75-94EF-0EBFB02E8D8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0714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E82501-53DA-4152-84B0-51135B15EEA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8411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Available commands</a:t>
            </a:r>
          </a:p>
          <a:p>
            <a:r>
              <a:rPr lang="en-US" dirty="0" err="1" smtClean="0"/>
              <a:t>VM.commercial_features</a:t>
            </a:r>
            <a:endParaRPr lang="en-US" dirty="0" smtClean="0"/>
          </a:p>
          <a:p>
            <a:r>
              <a:rPr lang="en-US" dirty="0" err="1" smtClean="0"/>
              <a:t>ManagementAgent.stop</a:t>
            </a:r>
            <a:endParaRPr lang="en-US" dirty="0" smtClean="0"/>
          </a:p>
          <a:p>
            <a:r>
              <a:rPr lang="en-US" dirty="0" err="1" smtClean="0"/>
              <a:t>ManagementAgent.start_local</a:t>
            </a:r>
            <a:endParaRPr lang="en-US" dirty="0" smtClean="0"/>
          </a:p>
          <a:p>
            <a:r>
              <a:rPr lang="en-US" dirty="0" err="1" smtClean="0"/>
              <a:t>ManagementAgent.start</a:t>
            </a:r>
            <a:endParaRPr lang="en-US" dirty="0" smtClean="0"/>
          </a:p>
          <a:p>
            <a:r>
              <a:rPr lang="en-US" dirty="0" err="1" smtClean="0"/>
              <a:t>Thread.print</a:t>
            </a:r>
            <a:endParaRPr lang="en-US" dirty="0" smtClean="0"/>
          </a:p>
          <a:p>
            <a:r>
              <a:rPr lang="en-US" dirty="0" err="1" smtClean="0"/>
              <a:t>GC.class_histogram</a:t>
            </a:r>
            <a:endParaRPr lang="en-US" dirty="0" smtClean="0"/>
          </a:p>
          <a:p>
            <a:r>
              <a:rPr lang="en-US" dirty="0" err="1" smtClean="0"/>
              <a:t>GC.heap_dump</a:t>
            </a:r>
            <a:endParaRPr lang="en-US" dirty="0" smtClean="0"/>
          </a:p>
          <a:p>
            <a:r>
              <a:rPr lang="en-US" dirty="0" err="1" smtClean="0"/>
              <a:t>GC.run_finalization</a:t>
            </a:r>
            <a:endParaRPr lang="en-US" dirty="0" smtClean="0"/>
          </a:p>
          <a:p>
            <a:r>
              <a:rPr lang="en-US" dirty="0" err="1" smtClean="0"/>
              <a:t>GC.run</a:t>
            </a:r>
            <a:endParaRPr lang="en-US" dirty="0" smtClean="0"/>
          </a:p>
          <a:p>
            <a:r>
              <a:rPr lang="en-US" dirty="0" err="1" smtClean="0"/>
              <a:t>VM.uptime</a:t>
            </a:r>
            <a:endParaRPr lang="en-US" dirty="0" smtClean="0"/>
          </a:p>
          <a:p>
            <a:r>
              <a:rPr lang="en-US" dirty="0" err="1" smtClean="0"/>
              <a:t>VM.flags</a:t>
            </a:r>
            <a:endParaRPr lang="en-US" dirty="0" smtClean="0"/>
          </a:p>
          <a:p>
            <a:r>
              <a:rPr lang="en-US" dirty="0" err="1" smtClean="0"/>
              <a:t>VM.system_properties</a:t>
            </a:r>
            <a:endParaRPr lang="en-US" dirty="0" smtClean="0"/>
          </a:p>
          <a:p>
            <a:r>
              <a:rPr lang="en-US" dirty="0" err="1" smtClean="0"/>
              <a:t>VM.command_line</a:t>
            </a:r>
            <a:endParaRPr lang="en-US" dirty="0" smtClean="0"/>
          </a:p>
          <a:p>
            <a:r>
              <a:rPr lang="en-US" dirty="0" err="1" smtClean="0"/>
              <a:t>VM.version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05F247-9C59-4B75-94EF-0EBFB02E8D8C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Available commands</a:t>
            </a:r>
          </a:p>
          <a:p>
            <a:r>
              <a:rPr lang="en-US" dirty="0" err="1" smtClean="0"/>
              <a:t>VM.commercial_features</a:t>
            </a:r>
            <a:endParaRPr lang="en-US" dirty="0" smtClean="0"/>
          </a:p>
          <a:p>
            <a:r>
              <a:rPr lang="en-US" dirty="0" err="1" smtClean="0"/>
              <a:t>ManagementAgent.stop</a:t>
            </a:r>
            <a:endParaRPr lang="en-US" dirty="0" smtClean="0"/>
          </a:p>
          <a:p>
            <a:r>
              <a:rPr lang="en-US" dirty="0" err="1" smtClean="0"/>
              <a:t>ManagementAgent.start_local</a:t>
            </a:r>
            <a:endParaRPr lang="en-US" dirty="0" smtClean="0"/>
          </a:p>
          <a:p>
            <a:r>
              <a:rPr lang="en-US" dirty="0" err="1" smtClean="0"/>
              <a:t>ManagementAgent.start</a:t>
            </a:r>
            <a:endParaRPr lang="en-US" dirty="0" smtClean="0"/>
          </a:p>
          <a:p>
            <a:r>
              <a:rPr lang="en-US" dirty="0" err="1" smtClean="0"/>
              <a:t>Thread.print</a:t>
            </a:r>
            <a:endParaRPr lang="en-US" dirty="0" smtClean="0"/>
          </a:p>
          <a:p>
            <a:r>
              <a:rPr lang="en-US" dirty="0" err="1" smtClean="0"/>
              <a:t>GC.class_histogram</a:t>
            </a:r>
            <a:endParaRPr lang="en-US" dirty="0" smtClean="0"/>
          </a:p>
          <a:p>
            <a:r>
              <a:rPr lang="en-US" dirty="0" err="1" smtClean="0"/>
              <a:t>GC.heap_dump</a:t>
            </a:r>
            <a:endParaRPr lang="en-US" dirty="0" smtClean="0"/>
          </a:p>
          <a:p>
            <a:r>
              <a:rPr lang="en-US" dirty="0" err="1" smtClean="0"/>
              <a:t>GC.run_finalization</a:t>
            </a:r>
            <a:endParaRPr lang="en-US" dirty="0" smtClean="0"/>
          </a:p>
          <a:p>
            <a:r>
              <a:rPr lang="en-US" dirty="0" err="1" smtClean="0"/>
              <a:t>GC.run</a:t>
            </a:r>
            <a:endParaRPr lang="en-US" dirty="0" smtClean="0"/>
          </a:p>
          <a:p>
            <a:r>
              <a:rPr lang="en-US" dirty="0" err="1" smtClean="0"/>
              <a:t>VM.uptime</a:t>
            </a:r>
            <a:endParaRPr lang="en-US" dirty="0" smtClean="0"/>
          </a:p>
          <a:p>
            <a:r>
              <a:rPr lang="en-US" dirty="0" err="1" smtClean="0"/>
              <a:t>VM.flags</a:t>
            </a:r>
            <a:endParaRPr lang="en-US" dirty="0" smtClean="0"/>
          </a:p>
          <a:p>
            <a:r>
              <a:rPr lang="en-US" dirty="0" err="1" smtClean="0"/>
              <a:t>VM.system_properties</a:t>
            </a:r>
            <a:endParaRPr lang="en-US" dirty="0" smtClean="0"/>
          </a:p>
          <a:p>
            <a:r>
              <a:rPr lang="en-US" dirty="0" err="1" smtClean="0"/>
              <a:t>VM.command_line</a:t>
            </a:r>
            <a:endParaRPr lang="en-US" dirty="0" smtClean="0"/>
          </a:p>
          <a:p>
            <a:r>
              <a:rPr lang="en-US" dirty="0" err="1" smtClean="0"/>
              <a:t>VM.version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05F247-9C59-4B75-94EF-0EBFB02E8D8C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GC.class_histogram</a:t>
            </a:r>
            <a:endParaRPr lang="en-US" dirty="0" smtClean="0"/>
          </a:p>
          <a:p>
            <a:r>
              <a:rPr lang="en-US" dirty="0" smtClean="0"/>
              <a:t>Provide statistics about the Java heap usage.</a:t>
            </a:r>
          </a:p>
          <a:p>
            <a:endParaRPr lang="en-US" dirty="0" smtClean="0"/>
          </a:p>
          <a:p>
            <a:r>
              <a:rPr lang="en-US" dirty="0" smtClean="0"/>
              <a:t>Impact: High: Depends on Java heap size and content.</a:t>
            </a:r>
          </a:p>
          <a:p>
            <a:endParaRPr lang="en-US" dirty="0" smtClean="0"/>
          </a:p>
          <a:p>
            <a:r>
              <a:rPr lang="en-US" dirty="0" smtClean="0"/>
              <a:t>Syntax : </a:t>
            </a:r>
            <a:r>
              <a:rPr lang="en-US" dirty="0" err="1" smtClean="0"/>
              <a:t>GC.class_histogram</a:t>
            </a:r>
            <a:r>
              <a:rPr lang="en-US" dirty="0" smtClean="0"/>
              <a:t> [options]</a:t>
            </a:r>
          </a:p>
          <a:p>
            <a:endParaRPr lang="en-US" dirty="0" smtClean="0"/>
          </a:p>
          <a:p>
            <a:r>
              <a:rPr lang="en-US" dirty="0" smtClean="0"/>
              <a:t>Options: (options must be specified using the &lt;key&gt; or &lt;key&gt;=&lt;value&gt; syntax)</a:t>
            </a:r>
          </a:p>
          <a:p>
            <a:r>
              <a:rPr lang="en-US" dirty="0" smtClean="0"/>
              <a:t>        -all : [optional] Inspect all objects, including unreachable objects (BOOLEAN, false)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05F247-9C59-4B75-94EF-0EBFB02E8D8C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05F247-9C59-4B75-94EF-0EBFB02E8D8C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XRender</a:t>
            </a:r>
            <a:r>
              <a:rPr lang="en-US" b="1" dirty="0" smtClean="0"/>
              <a:t>-Based Rendering Pipeline: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· A new </a:t>
            </a:r>
            <a:r>
              <a:rPr lang="en-US" dirty="0" err="1" smtClean="0"/>
              <a:t>XRender</a:t>
            </a:r>
            <a:r>
              <a:rPr lang="en-US" dirty="0" smtClean="0"/>
              <a:t>-based Java 2D rendering pipeline is supported for modern X11-based desktops, offering improved graphics performance. The pipeline is disabled by default, but may be enabled by setting the command line property -Dsun.java2d.xrender=true. Older X11 configurations may not be able to support </a:t>
            </a:r>
            <a:r>
              <a:rPr lang="en-US" dirty="0" err="1" smtClean="0"/>
              <a:t>XRender</a:t>
            </a:r>
            <a:r>
              <a:rPr lang="en-US" dirty="0" smtClean="0"/>
              <a:t>. The verbose form, -Dsun.java2d.xrender=True, can be used to enable a message to </a:t>
            </a:r>
            <a:r>
              <a:rPr lang="en-US" dirty="0" err="1" smtClean="0"/>
              <a:t>stdout</a:t>
            </a:r>
            <a:r>
              <a:rPr lang="en-US" dirty="0" smtClean="0"/>
              <a:t> indicating whether the pipeline was actually enabled.</a:t>
            </a:r>
            <a:br>
              <a:rPr lang="en-US" dirty="0" smtClean="0"/>
            </a:br>
            <a:r>
              <a:rPr lang="en-US" dirty="0" smtClean="0"/>
              <a:t>· This flag is listed in the System Properties for Java 2D Technology page.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05F247-9C59-4B75-94EF-0EBFB02E8D8C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05F247-9C59-4B75-94EF-0EBFB02E8D8C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5506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jpeg"/><Relationship Id="rId3" Type="http://schemas.openxmlformats.org/officeDocument/2006/relationships/image" Target="../media/image9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jpe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jpe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jpe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ew Template_Content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347" y="245538"/>
            <a:ext cx="8229586" cy="768803"/>
          </a:xfrm>
        </p:spPr>
        <p:txBody>
          <a:bodyPr anchor="t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/>
          </p:nvPr>
        </p:nvSpPr>
        <p:spPr>
          <a:xfrm>
            <a:off x="804347" y="1522101"/>
            <a:ext cx="8229600" cy="306260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347" y="1029231"/>
            <a:ext cx="8229600" cy="304800"/>
          </a:xfrm>
        </p:spPr>
        <p:txBody>
          <a:bodyPr anchor="t" anchorCtr="0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20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576072" cy="557784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059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ew Template_Case Stu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1" y="1716438"/>
            <a:ext cx="4284133" cy="2420477"/>
          </a:xfrm>
          <a:prstGeom prst="rect">
            <a:avLst/>
          </a:prstGeom>
          <a:gradFill flip="none" rotWithShape="1">
            <a:gsLst>
              <a:gs pos="0">
                <a:srgbClr val="B3B3B3"/>
              </a:gs>
              <a:gs pos="100000">
                <a:srgbClr val="F3F3F3"/>
              </a:gs>
            </a:gsLst>
            <a:lin ang="16200000" scaled="0"/>
            <a:tileRect/>
          </a:gradFill>
          <a:ln>
            <a:noFill/>
          </a:ln>
          <a:effectLst>
            <a:outerShdw blurRad="152400" dist="63500" dir="78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1524" y="1156648"/>
            <a:ext cx="4291076" cy="551323"/>
          </a:xfrm>
          <a:prstGeom prst="rect">
            <a:avLst/>
          </a:prstGeom>
          <a:gradFill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2075" tIns="46038" rIns="92075" bIns="46038" anchor="ctr"/>
          <a:lstStyle/>
          <a:p>
            <a:pPr marL="119063" indent="-119063" algn="ctr">
              <a:defRPr/>
            </a:pPr>
            <a:endParaRPr lang="en-US" sz="4000" b="1" dirty="0">
              <a:solidFill>
                <a:srgbClr val="FFFFFF"/>
              </a:solidFill>
              <a:latin typeface="Arial" pitchFamily="-106" charset="0"/>
              <a:ea typeface="ＭＳ Ｐゴシック" pitchFamily="34" charset="-128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5" hasCustomPrompt="1"/>
          </p:nvPr>
        </p:nvSpPr>
        <p:spPr>
          <a:xfrm>
            <a:off x="4318000" y="1156648"/>
            <a:ext cx="4825998" cy="2971800"/>
          </a:xfrm>
          <a:effectLst>
            <a:reflection blurRad="63500" stA="50000" endPos="7000" dir="5400000" sy="-100000" algn="bl" rotWithShape="0"/>
          </a:effectLst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en-US" dirty="0" smtClean="0"/>
              <a:t>Insert Picture Here</a:t>
            </a:r>
            <a:endParaRPr lang="en-US" dirty="0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13"/>
          </p:nvPr>
        </p:nvSpPr>
        <p:spPr>
          <a:xfrm>
            <a:off x="753544" y="1859644"/>
            <a:ext cx="3131820" cy="2137410"/>
          </a:xfrm>
        </p:spPr>
        <p:txBody>
          <a:bodyPr>
            <a:normAutofit/>
          </a:bodyPr>
          <a:lstStyle>
            <a:lvl1pPr>
              <a:defRPr sz="16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 Placeholder 22"/>
          <p:cNvSpPr>
            <a:spLocks noGrp="1"/>
          </p:cNvSpPr>
          <p:nvPr>
            <p:ph type="body" sz="quarter" idx="14" hasCustomPrompt="1"/>
          </p:nvPr>
        </p:nvSpPr>
        <p:spPr bwMode="white">
          <a:xfrm>
            <a:off x="804346" y="1163620"/>
            <a:ext cx="3412068" cy="544351"/>
          </a:xfrm>
          <a:noFill/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2000" b="1" cap="none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Master Text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804346" y="245538"/>
            <a:ext cx="8221121" cy="770462"/>
          </a:xfrm>
        </p:spPr>
        <p:txBody>
          <a:bodyPr anchor="t" anchorCtr="0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576072" cy="557784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717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ew Template_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1159938"/>
            <a:ext cx="9144000" cy="2971799"/>
          </a:xfrm>
          <a:prstGeom prst="rect">
            <a:avLst/>
          </a:prstGeom>
          <a:gradFill flip="none" rotWithShape="1">
            <a:gsLst>
              <a:gs pos="0">
                <a:srgbClr val="355469"/>
              </a:gs>
              <a:gs pos="100000">
                <a:schemeClr val="accent1"/>
              </a:gs>
            </a:gsLst>
            <a:lin ang="16200000" scaled="0"/>
            <a:tileRect/>
          </a:gradFill>
          <a:ln>
            <a:noFill/>
          </a:ln>
          <a:effectLst>
            <a:outerShdw blurRad="152400" dist="63500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/>
          </p:nvPr>
        </p:nvSpPr>
        <p:spPr bwMode="white">
          <a:xfrm>
            <a:off x="797999" y="1422404"/>
            <a:ext cx="7617881" cy="1354667"/>
          </a:xfrm>
        </p:spPr>
        <p:txBody>
          <a:bodyPr lIns="0" tIns="0" rIns="0" bIns="0" anchor="t" anchorCtr="0">
            <a:normAutofit/>
          </a:bodyPr>
          <a:lstStyle>
            <a:lvl1pPr marL="114300" indent="-114300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  <a:buNone/>
              <a:defRPr sz="2400" b="0" cap="none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Text Placeholder 22"/>
          <p:cNvSpPr>
            <a:spLocks noGrp="1"/>
          </p:cNvSpPr>
          <p:nvPr>
            <p:ph type="body" sz="quarter" idx="16" hasCustomPrompt="1"/>
          </p:nvPr>
        </p:nvSpPr>
        <p:spPr bwMode="white">
          <a:xfrm>
            <a:off x="899602" y="2844803"/>
            <a:ext cx="3994149" cy="443953"/>
          </a:xfrm>
          <a:noFill/>
        </p:spPr>
        <p:txBody>
          <a:bodyPr lIns="0" tIns="0" rIns="0" bIns="0" anchor="b" anchorCtr="0">
            <a:norm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  <a:buFont typeface="Arial" pitchFamily="34" charset="0"/>
              <a:buNone/>
              <a:defRPr lang="en-US" sz="2000" b="1" kern="1200" cap="none" baseline="0" dirty="0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Wingdings" pitchFamily="2" charset="2"/>
              <a:buNone/>
            </a:pPr>
            <a:r>
              <a:rPr lang="en-US" dirty="0" smtClean="0"/>
              <a:t>Click to edit name</a:t>
            </a:r>
          </a:p>
        </p:txBody>
      </p:sp>
      <p:sp>
        <p:nvSpPr>
          <p:cNvPr id="8" name="Text Placeholder 22"/>
          <p:cNvSpPr>
            <a:spLocks noGrp="1"/>
          </p:cNvSpPr>
          <p:nvPr>
            <p:ph type="body" sz="quarter" idx="17" hasCustomPrompt="1"/>
          </p:nvPr>
        </p:nvSpPr>
        <p:spPr bwMode="white">
          <a:xfrm>
            <a:off x="899602" y="3343623"/>
            <a:ext cx="3994149" cy="703448"/>
          </a:xfrm>
          <a:noFill/>
        </p:spPr>
        <p:txBody>
          <a:bodyPr lIns="0" tIns="0" rIns="0" bIns="0" anchor="t" anchorCtr="0">
            <a:norm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  <a:buFont typeface="Arial" pitchFamily="34" charset="0"/>
              <a:buNone/>
              <a:defRPr lang="en-US" sz="1600" b="0" kern="1200" cap="none" baseline="0" dirty="0" smtClean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Wingdings" pitchFamily="2" charset="2"/>
              <a:buNone/>
            </a:pPr>
            <a:r>
              <a:rPr lang="en-US" dirty="0" smtClean="0"/>
              <a:t>Click to edit title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576072" cy="557784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294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ew Template_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22"/>
          <p:cNvSpPr>
            <a:spLocks noGrp="1"/>
          </p:cNvSpPr>
          <p:nvPr>
            <p:ph type="body" sz="quarter" idx="16" hasCustomPrompt="1"/>
          </p:nvPr>
        </p:nvSpPr>
        <p:spPr>
          <a:xfrm>
            <a:off x="457201" y="1517907"/>
            <a:ext cx="2607406" cy="2488686"/>
          </a:xfrm>
          <a:noFill/>
        </p:spPr>
        <p:txBody>
          <a:bodyPr lIns="0" tIns="0" rIns="0" bIns="0" anchor="ctr" anchorCtr="0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1800"/>
              </a:spcAft>
              <a:buFont typeface="Arial" pitchFamily="34" charset="0"/>
              <a:buNone/>
              <a:defRPr sz="1800" b="0" cap="none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Click to edit master text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7" hasCustomPrompt="1"/>
          </p:nvPr>
        </p:nvSpPr>
        <p:spPr>
          <a:xfrm>
            <a:off x="3482976" y="1123950"/>
            <a:ext cx="5236560" cy="3284538"/>
          </a:xfrm>
        </p:spPr>
        <p:txBody>
          <a:bodyPr anchor="ctr" anchorCtr="1"/>
          <a:lstStyle>
            <a:lvl1pPr marL="60325" indent="0" algn="ctr">
              <a:buNone/>
              <a:defRPr/>
            </a:lvl1pPr>
          </a:lstStyle>
          <a:p>
            <a:r>
              <a:rPr lang="en-US" dirty="0" smtClean="0"/>
              <a:t>Insert Chart Here</a:t>
            </a:r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804347" y="245538"/>
            <a:ext cx="8229586" cy="770462"/>
          </a:xfrm>
        </p:spPr>
        <p:txBody>
          <a:bodyPr anchor="t" anchorCtr="0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Rectangle 26"/>
          <p:cNvSpPr>
            <a:spLocks noChangeArrowheads="1"/>
          </p:cNvSpPr>
          <p:nvPr/>
        </p:nvSpPr>
        <p:spPr bwMode="auto">
          <a:xfrm flipH="1">
            <a:off x="3171825" y="1118350"/>
            <a:ext cx="27432" cy="3155157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ln>
            <a:noFill/>
          </a:ln>
          <a:effectLst/>
          <a:extLst/>
        </p:spPr>
        <p:txBody>
          <a:bodyPr wrap="none" lIns="34281" tIns="17140" rIns="34281" bIns="17140" anchor="ctr"/>
          <a:lstStyle/>
          <a:p>
            <a:pPr lvl="0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576072" cy="557784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558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ew Template_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JavaOne_clr_rgb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535" y="863600"/>
            <a:ext cx="6847687" cy="3035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10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 NOT USE_Instruction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2466" y="4555067"/>
            <a:ext cx="2531533" cy="588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802760" y="1571843"/>
            <a:ext cx="5030787" cy="1100723"/>
          </a:xfrm>
        </p:spPr>
        <p:txBody>
          <a:bodyPr anchor="t" anchorCtr="0"/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1" kern="1200" dirty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Click to edit text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385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 NOT USE_Instruction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2466" y="4555067"/>
            <a:ext cx="2531533" cy="588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04347" y="245538"/>
            <a:ext cx="8229600" cy="770462"/>
          </a:xfrm>
        </p:spPr>
        <p:txBody>
          <a:bodyPr anchor="t" anchorCtr="0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4347" y="1201839"/>
            <a:ext cx="8229600" cy="3564894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buClr>
                <a:schemeClr val="accent1"/>
              </a:buClr>
              <a:defRPr sz="11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651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 NOT USE_Instruction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2466" y="4555067"/>
            <a:ext cx="2531533" cy="588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04347" y="245538"/>
            <a:ext cx="8229600" cy="406396"/>
          </a:xfrm>
        </p:spPr>
        <p:txBody>
          <a:bodyPr anchor="t" anchorCtr="0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347" y="648216"/>
            <a:ext cx="8229600" cy="304800"/>
          </a:xfrm>
        </p:spPr>
        <p:txBody>
          <a:bodyPr anchor="t" anchorCtr="0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20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4347" y="1201839"/>
            <a:ext cx="8229600" cy="3564894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buClr>
                <a:schemeClr val="accent1"/>
              </a:buClr>
              <a:defRPr sz="11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497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without logo and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451485" y="2053590"/>
            <a:ext cx="4636982" cy="760334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50850" y="2914276"/>
            <a:ext cx="4636982" cy="1048124"/>
          </a:xfrm>
        </p:spPr>
        <p:txBody>
          <a:bodyPr lIns="0" tIns="0"/>
          <a:lstStyle>
            <a:lvl1pPr marL="0" indent="0">
              <a:spcAft>
                <a:spcPts val="0"/>
              </a:spcAft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5943600" y="0"/>
            <a:ext cx="3200400" cy="5143500"/>
          </a:xfrm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anchor="ctr" anchorCtr="1"/>
          <a:lstStyle>
            <a:lvl1pPr marL="60325" indent="0">
              <a:buFontTx/>
              <a:buNone/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Insert Picture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132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5" grpId="0" build="p">
        <p:tmplLst>
          <p:tmpl lvl="1">
            <p:tnLst>
              <p:par>
                <p:cTn xmlns:p14="http://schemas.microsoft.com/office/powerpoint/2010/main" presetID="10" presetClass="entr" presetSubtype="0" fill="hold" nodeType="withEffect">
                  <p:stCondLst>
                    <p:cond delay="1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rogram Agen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457835" y="1171557"/>
            <a:ext cx="1724448" cy="760334"/>
          </a:xfrm>
        </p:spPr>
        <p:txBody>
          <a:bodyPr anchor="t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1" kern="1200" dirty="0">
                <a:ln w="0"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3175011" y="1122129"/>
            <a:ext cx="5544524" cy="3116236"/>
          </a:xfrm>
        </p:spPr>
        <p:txBody>
          <a:bodyPr lIns="0" tIns="0"/>
          <a:lstStyle>
            <a:lvl1pPr marL="342900" indent="-342900">
              <a:lnSpc>
                <a:spcPct val="120000"/>
              </a:lnSpc>
              <a:buSzPct val="90000"/>
              <a:buFont typeface="Wingdings" pitchFamily="2" charset="2"/>
              <a:buChar char="§"/>
              <a:defRPr sz="2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83021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Graphic 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5613" y="1173894"/>
            <a:ext cx="5030787" cy="1100723"/>
          </a:xfrm>
        </p:spPr>
        <p:txBody>
          <a:bodyPr anchor="t" anchorCtr="0"/>
          <a:lstStyle>
            <a:lvl1pPr>
              <a:defRPr sz="2800" b="1">
                <a:ln w="0">
                  <a:noFill/>
                </a:ln>
                <a:solidFill>
                  <a:schemeClr val="tx2"/>
                </a:solidFill>
                <a:effectLst/>
              </a:defRPr>
            </a:lvl1pPr>
          </a:lstStyle>
          <a:p>
            <a:r>
              <a:rPr lang="en-US" dirty="0" smtClean="0"/>
              <a:t>Click to edit text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557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ew Template_Content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4347" y="245538"/>
            <a:ext cx="8229586" cy="406395"/>
          </a:xfrm>
        </p:spPr>
        <p:txBody>
          <a:bodyPr anchor="t" anchorCtr="0"/>
          <a:lstStyle/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/>
          </p:nvPr>
        </p:nvSpPr>
        <p:spPr>
          <a:xfrm>
            <a:off x="804347" y="1522101"/>
            <a:ext cx="8229600" cy="306260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347" y="648216"/>
            <a:ext cx="8229600" cy="304800"/>
          </a:xfrm>
        </p:spPr>
        <p:txBody>
          <a:bodyPr anchor="t" anchorCtr="0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20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576072" cy="557784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204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 w/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0486"/>
            <a:ext cx="8229600" cy="42378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/>
          </p:nvPr>
        </p:nvSpPr>
        <p:spPr>
          <a:xfrm>
            <a:off x="457200" y="1412030"/>
            <a:ext cx="8229600" cy="306260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57200" y="919160"/>
            <a:ext cx="8229600" cy="304800"/>
          </a:xfrm>
        </p:spPr>
        <p:txBody>
          <a:bodyPr anchor="t" anchorCtr="0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20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79059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5010150" y="4767263"/>
            <a:ext cx="1221317" cy="27463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239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ew Template_Title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5143499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>
            <a:outerShdw blurRad="152400" dist="63500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943598" y="0"/>
            <a:ext cx="3200402" cy="5143500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>
            <a:outerShdw blurRad="635000" dir="108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451484" y="1583267"/>
            <a:ext cx="5026449" cy="1230657"/>
          </a:xfrm>
        </p:spPr>
        <p:txBody>
          <a:bodyPr anchor="b" anchorCtr="0"/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 bwMode="white">
          <a:xfrm>
            <a:off x="450849" y="2914276"/>
            <a:ext cx="5027083" cy="1048124"/>
          </a:xfrm>
        </p:spPr>
        <p:txBody>
          <a:bodyPr lIns="0" tIns="0"/>
          <a:lstStyle>
            <a:lvl1pPr marL="0" indent="0">
              <a:spcAft>
                <a:spcPts val="0"/>
              </a:spcAft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5943600" y="0"/>
            <a:ext cx="3200400" cy="5143500"/>
          </a:xfrm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anchor="ctr" anchorCtr="1"/>
          <a:lstStyle>
            <a:lvl1pPr marL="60325" indent="0">
              <a:buFontTx/>
              <a:buNone/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Insert Picture Here</a:t>
            </a:r>
            <a:endParaRPr lang="en-US" dirty="0"/>
          </a:p>
        </p:txBody>
      </p:sp>
      <p:pic>
        <p:nvPicPr>
          <p:cNvPr id="9" name="Picture 8" descr="JavaOne_wht_rgb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348" y="0"/>
            <a:ext cx="2331837" cy="1033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1132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5" grpId="0" build="p">
        <p:tmplLst>
          <p:tmpl lvl="1">
            <p:tnLst>
              <p:par>
                <p:cTn xmlns:p14="http://schemas.microsoft.com/office/powerpoint/2010/main" presetID="10" presetClass="entr" presetSubtype="0" fill="hold" nodeType="withEffect">
                  <p:stCondLst>
                    <p:cond delay="10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ew Template_Title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-24964"/>
            <a:ext cx="9144000" cy="516846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-24964"/>
            <a:ext cx="9144000" cy="4157107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>
            <a:outerShdw blurRad="152400" dist="63500" dir="2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943598" y="-24964"/>
            <a:ext cx="3200402" cy="4157107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>
            <a:outerShdw blurRad="635000" dir="108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451485" y="1583267"/>
            <a:ext cx="5026448" cy="1230657"/>
          </a:xfrm>
        </p:spPr>
        <p:txBody>
          <a:bodyPr anchor="b" anchorCtr="0"/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 bwMode="white">
          <a:xfrm>
            <a:off x="450849" y="2914276"/>
            <a:ext cx="5027083" cy="1048124"/>
          </a:xfrm>
        </p:spPr>
        <p:txBody>
          <a:bodyPr lIns="0" tIns="0"/>
          <a:lstStyle>
            <a:lvl1pPr marL="0" marR="0" indent="0" algn="l" defTabSz="2286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85000"/>
              <a:buFont typeface="Wingdings" pitchFamily="2" charset="2"/>
              <a:buNone/>
              <a:tabLst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5943600" y="-25400"/>
            <a:ext cx="3200400" cy="4157663"/>
          </a:xfrm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vert="horz" lIns="0" tIns="0" rIns="0" bIns="0" rtlCol="0" anchor="ctr" anchorCtr="1">
            <a:noAutofit/>
          </a:bodyPr>
          <a:lstStyle>
            <a:lvl1pPr>
              <a:buFontTx/>
              <a:buNone/>
              <a:defRPr lang="en-US" baseline="0">
                <a:solidFill>
                  <a:schemeClr val="bg1"/>
                </a:solidFill>
              </a:defRPr>
            </a:lvl1pPr>
          </a:lstStyle>
          <a:p>
            <a:pPr marL="60325" lvl="0" indent="0">
              <a:buFontTx/>
              <a:buNone/>
            </a:pPr>
            <a:r>
              <a:rPr lang="en-US" dirty="0" smtClean="0"/>
              <a:t>Insert Picture Here</a:t>
            </a:r>
            <a:endParaRPr lang="en-US" dirty="0"/>
          </a:p>
        </p:txBody>
      </p:sp>
      <p:pic>
        <p:nvPicPr>
          <p:cNvPr id="13" name="Picture 12" descr="JavaOne_wht_rgb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348" y="0"/>
            <a:ext cx="2331837" cy="1033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3588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5" grpId="0" build="p">
        <p:tmplLst>
          <p:tmpl lvl="1">
            <p:tnLst>
              <p:par>
                <p:cTn xmlns:p14="http://schemas.microsoft.com/office/powerpoint/2010/main" presetID="10" presetClass="entr" presetSubtype="0" fill="hold" nodeType="withEffect">
                  <p:stCondLst>
                    <p:cond delay="10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ew Template_Program Agen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1159938"/>
            <a:ext cx="9143998" cy="2980266"/>
          </a:xfrm>
          <a:prstGeom prst="rect">
            <a:avLst/>
          </a:prstGeom>
          <a:gradFill flip="none" rotWithShape="1">
            <a:gsLst>
              <a:gs pos="0">
                <a:srgbClr val="B3B3B3"/>
              </a:gs>
              <a:gs pos="100000">
                <a:srgbClr val="F3F3F3"/>
              </a:gs>
            </a:gsLst>
            <a:lin ang="16200000" scaled="0"/>
            <a:tileRect/>
          </a:gradFill>
          <a:ln>
            <a:noFill/>
          </a:ln>
          <a:effectLst>
            <a:outerShdw blurRad="152400" dist="63500" dir="78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804981" y="245538"/>
            <a:ext cx="7771752" cy="761995"/>
          </a:xfrm>
        </p:spPr>
        <p:txBody>
          <a:bodyPr anchor="t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1" kern="1200" dirty="0">
                <a:ln w="0"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81" y="1363132"/>
            <a:ext cx="7771752" cy="2616201"/>
          </a:xfrm>
        </p:spPr>
        <p:txBody>
          <a:bodyPr lIns="0" tIns="0"/>
          <a:lstStyle>
            <a:lvl1pPr marL="342900" indent="-342900">
              <a:lnSpc>
                <a:spcPct val="120000"/>
              </a:lnSpc>
              <a:buSzPct val="90000"/>
              <a:buFont typeface="Wingdings" pitchFamily="2" charset="2"/>
              <a:buChar char="§"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0"/>
            <a:ext cx="576072" cy="557784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148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ew Template_Graphic 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802761" y="1571843"/>
            <a:ext cx="4709053" cy="1100723"/>
          </a:xfrm>
        </p:spPr>
        <p:txBody>
          <a:bodyPr anchor="t" anchorCtr="0"/>
          <a:lstStyle>
            <a:lvl1pPr>
              <a:defRPr sz="2800" b="1">
                <a:ln w="0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Click to edit text 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715000" y="0"/>
            <a:ext cx="3429000" cy="5143500"/>
          </a:xfrm>
          <a:prstGeom prst="rect">
            <a:avLst/>
          </a:prstGeom>
          <a:gradFill flip="none" rotWithShape="1">
            <a:gsLst>
              <a:gs pos="100000">
                <a:schemeClr val="accent1"/>
              </a:gs>
              <a:gs pos="0">
                <a:srgbClr val="355469"/>
              </a:gs>
            </a:gsLst>
            <a:lin ang="16200000" scaled="0"/>
            <a:tileRect/>
          </a:gradFill>
          <a:ln>
            <a:noFill/>
          </a:ln>
          <a:effectLst>
            <a:outerShdw blurRad="152400" dist="63500" dir="105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576072" cy="557784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 descr="O_signature_wht_rgb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452" y="4819820"/>
            <a:ext cx="919344" cy="283464"/>
          </a:xfrm>
          <a:prstGeom prst="rect">
            <a:avLst/>
          </a:prstGeom>
        </p:spPr>
      </p:pic>
      <p:pic>
        <p:nvPicPr>
          <p:cNvPr id="1026" name="Picture 2" descr="D:\Temp\JavaOne_wh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4622" y="4622292"/>
            <a:ext cx="1183978" cy="52120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34557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ew Template_Image 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5715000" y="0"/>
            <a:ext cx="3429000" cy="4631267"/>
          </a:xfrm>
          <a:prstGeom prst="rect">
            <a:avLst/>
          </a:prstGeom>
          <a:gradFill flip="none" rotWithShape="1">
            <a:gsLst>
              <a:gs pos="100000">
                <a:srgbClr val="F3F3F3"/>
              </a:gs>
              <a:gs pos="0">
                <a:srgbClr val="B3B3B3"/>
              </a:gs>
            </a:gsLst>
            <a:lin ang="16200000" scaled="0"/>
            <a:tileRect/>
          </a:gradFill>
          <a:ln>
            <a:noFill/>
          </a:ln>
          <a:effectLst>
            <a:outerShdw blurRad="152400" dist="63500" dir="117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802761" y="1571843"/>
            <a:ext cx="4709040" cy="1100723"/>
          </a:xfrm>
        </p:spPr>
        <p:txBody>
          <a:bodyPr anchor="t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1" kern="1200" dirty="0">
                <a:ln w="0"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Click to edit text </a:t>
            </a:r>
            <a:endParaRPr lang="en-US" dirty="0"/>
          </a:p>
        </p:txBody>
      </p:sp>
      <p:sp>
        <p:nvSpPr>
          <p:cNvPr id="10" name="Picture Placeholder 11"/>
          <p:cNvSpPr>
            <a:spLocks noGrp="1"/>
          </p:cNvSpPr>
          <p:nvPr>
            <p:ph type="pic" sz="quarter" idx="12" hasCustomPrompt="1"/>
          </p:nvPr>
        </p:nvSpPr>
        <p:spPr>
          <a:xfrm>
            <a:off x="5715000" y="-2117"/>
            <a:ext cx="3429000" cy="4629150"/>
          </a:xfrm>
          <a:ln>
            <a:noFill/>
          </a:ln>
          <a:effectLst/>
        </p:spPr>
        <p:txBody>
          <a:bodyPr anchor="ctr" anchorCtr="0"/>
          <a:lstStyle>
            <a:lvl1pPr marL="0" indent="0" algn="ctr">
              <a:buNone/>
              <a:defRPr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Insert Picture Here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576072" cy="557784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977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ew Template_Announc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-2" y="1159938"/>
            <a:ext cx="9144000" cy="2971800"/>
          </a:xfrm>
          <a:prstGeom prst="rect">
            <a:avLst/>
          </a:prstGeom>
          <a:gradFill flip="none" rotWithShape="1">
            <a:gsLst>
              <a:gs pos="0">
                <a:srgbClr val="B3B3B3"/>
              </a:gs>
              <a:gs pos="100000">
                <a:srgbClr val="F3F3F3"/>
              </a:gs>
            </a:gsLst>
            <a:lin ang="16200000" scaled="0"/>
            <a:tileRect/>
          </a:gradFill>
          <a:ln>
            <a:noFill/>
          </a:ln>
          <a:effectLst>
            <a:outerShdw blurRad="152400" dist="63500" dir="78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804347" y="1459241"/>
            <a:ext cx="5029186" cy="2410019"/>
          </a:xfrm>
        </p:spPr>
        <p:txBody>
          <a:bodyPr anchor="t" anchorCtr="0">
            <a:noAutofit/>
          </a:bodyPr>
          <a:lstStyle>
            <a:lvl1pPr marL="0" marR="0" indent="0" algn="l" defTabSz="2286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85000"/>
              <a:buFont typeface="Wingdings" pitchFamily="2" charset="2"/>
              <a:buNone/>
              <a:tabLst/>
              <a:defRPr sz="4400" b="1" cap="all" baseline="0">
                <a:solidFill>
                  <a:schemeClr val="tx1"/>
                </a:solidFill>
              </a:defRPr>
            </a:lvl1pPr>
          </a:lstStyle>
          <a:p>
            <a:pPr marL="0" marR="0" lvl="0" indent="0" algn="l" defTabSz="2286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85000"/>
              <a:buFont typeface="Wingdings" pitchFamily="2" charset="2"/>
              <a:buNone/>
              <a:tabLst/>
              <a:defRPr/>
            </a:pPr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TEXT</a:t>
            </a:r>
          </a:p>
          <a:p>
            <a:pPr marL="0" marR="0" lvl="0" indent="0" algn="l" defTabSz="2286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85000"/>
              <a:buFont typeface="Wingdings" pitchFamily="2" charset="2"/>
              <a:buNone/>
              <a:tabLst/>
              <a:defRPr/>
            </a:pPr>
            <a:endParaRPr lang="en-US" dirty="0" smtClean="0"/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576072" cy="557784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 descr="Java_blk_rgb.png"/>
          <p:cNvPicPr>
            <a:picLocks noChangeAspect="1"/>
          </p:cNvPicPr>
          <p:nvPr/>
        </p:nvPicPr>
        <p:blipFill>
          <a:blip r:embed="rId2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6427" y="2025650"/>
            <a:ext cx="3573245" cy="1831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1197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ew Template_Announcement Key Fea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990088" y="1159938"/>
            <a:ext cx="6153912" cy="2971800"/>
          </a:xfrm>
          <a:prstGeom prst="rect">
            <a:avLst/>
          </a:prstGeom>
          <a:gradFill flip="none" rotWithShape="1">
            <a:gsLst>
              <a:gs pos="0">
                <a:srgbClr val="B3B3B3"/>
              </a:gs>
              <a:gs pos="100000">
                <a:srgbClr val="F3F3F3"/>
              </a:gs>
            </a:gsLst>
            <a:lin ang="16200000" scaled="0"/>
            <a:tileRect/>
          </a:gradFill>
          <a:ln>
            <a:noFill/>
          </a:ln>
          <a:effectLst>
            <a:outerShdw blurRad="152400" dist="63500" dir="36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3443821" y="1430281"/>
            <a:ext cx="5369979" cy="2523657"/>
          </a:xfrm>
        </p:spPr>
        <p:txBody>
          <a:bodyPr anchor="t" anchorCtr="0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04347" y="245538"/>
            <a:ext cx="8229586" cy="770462"/>
          </a:xfrm>
        </p:spPr>
        <p:txBody>
          <a:bodyPr anchor="t" anchorCtr="0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Picture Placeholder 11"/>
          <p:cNvSpPr>
            <a:spLocks noGrp="1"/>
          </p:cNvSpPr>
          <p:nvPr>
            <p:ph type="pic" sz="quarter" idx="13" hasCustomPrompt="1"/>
          </p:nvPr>
        </p:nvSpPr>
        <p:spPr>
          <a:xfrm>
            <a:off x="6351" y="1159936"/>
            <a:ext cx="2944368" cy="2971800"/>
          </a:xfrm>
          <a:ln>
            <a:noFill/>
          </a:ln>
          <a:effectLst>
            <a:reflection stA="30000" endPos="4000" dir="5400000" sy="-100000" algn="bl" rotWithShape="0"/>
          </a:effectLst>
        </p:spPr>
        <p:txBody>
          <a:bodyPr anchor="ctr" anchorCtr="0"/>
          <a:lstStyle>
            <a:lvl1pPr marL="0" indent="0" algn="ctr">
              <a:buNone/>
              <a:defRPr>
                <a:ln>
                  <a:noFill/>
                </a:ln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Insert Picture Here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576072" cy="557784"/>
          </a:xfrm>
          <a:prstGeom prst="rect">
            <a:avLst/>
          </a:prstGeom>
          <a:gradFill flip="none" rotWithShape="1">
            <a:gsLst>
              <a:gs pos="20000">
                <a:srgbClr val="355469"/>
              </a:gs>
              <a:gs pos="90000">
                <a:schemeClr val="accent1"/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435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21.xml"/><Relationship Id="rId22" Type="http://schemas.openxmlformats.org/officeDocument/2006/relationships/theme" Target="../theme/theme1.xml"/><Relationship Id="rId23" Type="http://schemas.openxmlformats.org/officeDocument/2006/relationships/image" Target="../media/image1.wmf"/><Relationship Id="rId24" Type="http://schemas.openxmlformats.org/officeDocument/2006/relationships/image" Target="../media/image2.png"/><Relationship Id="rId2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4347" y="245538"/>
            <a:ext cx="8229590" cy="40639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4347" y="1523585"/>
            <a:ext cx="8229600" cy="292988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pic>
        <p:nvPicPr>
          <p:cNvPr id="13" name="Picture 20" descr="Oracle WHITE"/>
          <p:cNvPicPr>
            <a:picLocks noChangeArrowheads="1"/>
          </p:cNvPicPr>
          <p:nvPr/>
        </p:nvPicPr>
        <p:blipFill>
          <a:blip r:embed="rId23" cstate="print"/>
          <a:srcRect/>
          <a:stretch>
            <a:fillRect/>
          </a:stretch>
        </p:blipFill>
        <p:spPr bwMode="auto">
          <a:xfrm>
            <a:off x="8015479" y="4668926"/>
            <a:ext cx="704056" cy="88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" name="Group 13"/>
          <p:cNvGrpSpPr/>
          <p:nvPr/>
        </p:nvGrpSpPr>
        <p:grpSpPr>
          <a:xfrm>
            <a:off x="597807" y="4913790"/>
            <a:ext cx="4584912" cy="219168"/>
            <a:chOff x="597807" y="4913790"/>
            <a:chExt cx="4584912" cy="219168"/>
          </a:xfrm>
        </p:grpSpPr>
        <p:sp>
          <p:nvSpPr>
            <p:cNvPr id="15" name="Text Box 14"/>
            <p:cNvSpPr txBox="1">
              <a:spLocks noChangeArrowheads="1"/>
            </p:cNvSpPr>
            <p:nvPr userDrawn="1"/>
          </p:nvSpPr>
          <p:spPr bwMode="auto">
            <a:xfrm>
              <a:off x="631886" y="4913973"/>
              <a:ext cx="2505014" cy="2185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34523" tIns="17262" rIns="34523" bIns="17262"/>
            <a:lstStyle>
              <a:lvl1pPr defTabSz="342900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1pPr>
              <a:lvl2pPr marL="14224000" indent="-14052550" defTabSz="342900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2pPr>
              <a:lvl3pPr marL="19388138" indent="-19045238" defTabSz="342900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9pPr>
            </a:lstStyle>
            <a:p>
              <a:pPr marL="0" marR="0" indent="0" algn="l" defTabSz="342851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ct val="0"/>
                </a:spcAft>
                <a:buClr>
                  <a:schemeClr val="accent1"/>
                </a:buClr>
                <a:buSzTx/>
                <a:buFont typeface="Arial"/>
                <a:buNone/>
                <a:tabLst/>
                <a:defRPr/>
              </a:pPr>
              <a:r>
                <a:rPr lang="en-US" sz="600" dirty="0" smtClean="0">
                  <a:solidFill>
                    <a:schemeClr val="tx1"/>
                  </a:solidFill>
                </a:rPr>
                <a:t>Copyright</a:t>
              </a:r>
              <a:r>
                <a:rPr lang="en-US" sz="600" baseline="0" dirty="0" smtClean="0">
                  <a:solidFill>
                    <a:schemeClr val="tx1"/>
                  </a:solidFill>
                </a:rPr>
                <a:t> </a:t>
              </a:r>
              <a:r>
                <a:rPr lang="en-US" sz="600" dirty="0" smtClean="0">
                  <a:solidFill>
                    <a:schemeClr val="tx1"/>
                  </a:solidFill>
                </a:rPr>
                <a:t>©</a:t>
              </a:r>
              <a:r>
                <a:rPr lang="en-US" sz="600" baseline="0" dirty="0" smtClean="0">
                  <a:solidFill>
                    <a:schemeClr val="tx1"/>
                  </a:solidFill>
                </a:rPr>
                <a:t> 2012, Oracle and/or its affiliates. All rights reserved.</a:t>
              </a:r>
              <a:endParaRPr lang="en-US" sz="6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16" name="Straight Connector 15"/>
            <p:cNvCxnSpPr/>
            <p:nvPr userDrawn="1"/>
          </p:nvCxnSpPr>
          <p:spPr>
            <a:xfrm flipH="1">
              <a:off x="597807" y="4935973"/>
              <a:ext cx="1092" cy="96623"/>
            </a:xfrm>
            <a:prstGeom prst="line">
              <a:avLst/>
            </a:prstGeom>
            <a:ln w="6350" cmpd="sng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Text Box 14"/>
            <p:cNvSpPr txBox="1">
              <a:spLocks noChangeArrowheads="1"/>
            </p:cNvSpPr>
            <p:nvPr userDrawn="1"/>
          </p:nvSpPr>
          <p:spPr bwMode="auto">
            <a:xfrm>
              <a:off x="2923362" y="4913790"/>
              <a:ext cx="2259357" cy="219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34523" tIns="17262" rIns="34523" bIns="17262"/>
            <a:lstStyle>
              <a:lvl1pPr defTabSz="342900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1pPr>
              <a:lvl2pPr marL="14224000" indent="-14052550" defTabSz="342900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2pPr>
              <a:lvl3pPr marL="19388138" indent="-19045238" defTabSz="342900"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3pPr>
              <a:lvl4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4pPr>
              <a:lvl5pPr eaLnBrk="0" hangingPunct="0"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5000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" charset="0"/>
                  <a:ea typeface="ＭＳ Ｐゴシック" pitchFamily="16" charset="-128"/>
                </a:defRPr>
              </a:lvl9pPr>
            </a:lstStyle>
            <a:p>
              <a:pPr marL="0" marR="0" indent="0" algn="l" defTabSz="342851" rtl="0" eaLnBrk="1" fontAlgn="base" latinLnBrk="0" hangingPunct="1">
                <a:lnSpc>
                  <a:spcPct val="100000"/>
                </a:lnSpc>
                <a:spcBef>
                  <a:spcPts val="0"/>
                </a:spcBef>
                <a:spcAft>
                  <a:spcPct val="0"/>
                </a:spcAft>
                <a:buClr>
                  <a:schemeClr val="accent1"/>
                </a:buClr>
                <a:buSzTx/>
                <a:buFont typeface="Arial"/>
                <a:buNone/>
                <a:tabLst/>
                <a:defRPr/>
              </a:pPr>
              <a:endParaRPr lang="en-US" sz="800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20" name="Rectangle 19"/>
          <p:cNvSpPr/>
          <p:nvPr/>
        </p:nvSpPr>
        <p:spPr>
          <a:xfrm>
            <a:off x="356299" y="4883819"/>
            <a:ext cx="278705" cy="184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6A5A4AC0-1BEC-FE47-8A68-418BE237F8CE}" type="slidenum">
              <a:rPr lang="en-US" sz="600" smtClean="0">
                <a:solidFill>
                  <a:schemeClr val="tx1"/>
                </a:solidFill>
              </a:rPr>
              <a:pPr algn="r"/>
              <a:t>‹#›</a:t>
            </a:fld>
            <a:endParaRPr lang="en-US" sz="600" dirty="0">
              <a:solidFill>
                <a:schemeClr val="tx1"/>
              </a:solidFill>
            </a:endParaRPr>
          </a:p>
        </p:txBody>
      </p:sp>
      <p:grpSp>
        <p:nvGrpSpPr>
          <p:cNvPr id="5" name="Group 17"/>
          <p:cNvGrpSpPr/>
          <p:nvPr/>
        </p:nvGrpSpPr>
        <p:grpSpPr>
          <a:xfrm>
            <a:off x="6687321" y="4641335"/>
            <a:ext cx="2116475" cy="516126"/>
            <a:chOff x="6687321" y="4628635"/>
            <a:chExt cx="2116475" cy="516126"/>
          </a:xfrm>
        </p:grpSpPr>
        <p:pic>
          <p:nvPicPr>
            <p:cNvPr id="24" name="Picture 27" descr="O_signature_clr_rgb"/>
            <p:cNvPicPr>
              <a:picLocks noChangeAspect="1" noChangeArrowheads="1"/>
            </p:cNvPicPr>
            <p:nvPr userDrawn="1"/>
          </p:nvPicPr>
          <p:blipFill>
            <a:blip r:embed="rId2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82950" y="4820656"/>
              <a:ext cx="920846" cy="2826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" name="Picture 24" descr="JavaOne_clr.bmp"/>
            <p:cNvPicPr>
              <a:picLocks noChangeAspect="1"/>
            </p:cNvPicPr>
            <p:nvPr userDrawn="1"/>
          </p:nvPicPr>
          <p:blipFill>
            <a:blip r:embed="rId2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87321" y="4628635"/>
              <a:ext cx="1164708" cy="51612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7983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  <p:sldLayoutId id="2147483795" r:id="rId15"/>
    <p:sldLayoutId id="2147483796" r:id="rId16"/>
    <p:sldLayoutId id="2147483798" r:id="rId17"/>
    <p:sldLayoutId id="2147483799" r:id="rId18"/>
    <p:sldLayoutId id="2147483800" r:id="rId19"/>
    <p:sldLayoutId id="2147483801" r:id="rId20"/>
    <p:sldLayoutId id="2147483802" r:id="rId2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228600" indent="-168275" algn="l" defTabSz="228600" rtl="0" eaLnBrk="1" latinLnBrk="0" hangingPunct="1">
        <a:spcBef>
          <a:spcPts val="0"/>
        </a:spcBef>
        <a:spcAft>
          <a:spcPts val="600"/>
        </a:spcAft>
        <a:buClr>
          <a:schemeClr val="accent1"/>
        </a:buClr>
        <a:buSzPct val="85000"/>
        <a:buFont typeface="Wingdings" pitchFamily="2" charset="2"/>
        <a:buChar char="§"/>
        <a:tabLst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631825" indent="-228600" algn="l" defTabSz="228600" rtl="0" eaLnBrk="1" latinLnBrk="0" hangingPunct="1">
        <a:spcBef>
          <a:spcPts val="0"/>
        </a:spcBef>
        <a:spcAft>
          <a:spcPts val="600"/>
        </a:spcAft>
        <a:buSzPct val="85000"/>
        <a:buFont typeface="Arial" pitchFamily="34" charset="0"/>
        <a:buChar char="–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974725" indent="-174625" algn="l" defTabSz="228600" rtl="0" eaLnBrk="1" latinLnBrk="0" hangingPunct="1">
        <a:spcBef>
          <a:spcPts val="0"/>
        </a:spcBef>
        <a:spcAft>
          <a:spcPts val="600"/>
        </a:spcAft>
        <a:buClr>
          <a:schemeClr val="accent1"/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1925" indent="-228600" algn="l" defTabSz="228600" rtl="0" eaLnBrk="1" latinLnBrk="0" hangingPunct="1">
        <a:spcBef>
          <a:spcPts val="0"/>
        </a:spcBef>
        <a:spcAft>
          <a:spcPts val="600"/>
        </a:spcAft>
        <a:buSzPct val="85000"/>
        <a:buFont typeface="Arial" pitchFamily="34" charset="0"/>
        <a:buChar char="–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828800" indent="-168275" algn="l" defTabSz="914400" rtl="0" eaLnBrk="1" latinLnBrk="0" hangingPunct="1">
        <a:spcBef>
          <a:spcPts val="0"/>
        </a:spcBef>
        <a:spcAft>
          <a:spcPts val="600"/>
        </a:spcAft>
        <a:buClr>
          <a:srgbClr val="FF0000"/>
        </a:buClr>
        <a:buFont typeface="Arial" pitchFamily="34" charset="0"/>
        <a:buChar char="»"/>
        <a:defRPr sz="1400" kern="1200">
          <a:solidFill>
            <a:schemeClr val="tx2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oracle.com/technetwork/java/eol-135779.html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4" Type="http://schemas.openxmlformats.org/officeDocument/2006/relationships/image" Target="../media/image11.emf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docs.oracle.com/javase/tutorial/sdp/index.html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oracle.com/technetwork/java/javase/compatibility-417013.html" TargetMode="Externa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blog.jelastic.com/2012/09/12/software-stack-market-share-august-2012" TargetMode="External"/><Relationship Id="rId4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zeroturnaround.com/labs/developer-productivity-report-2012-java-tools-tech-devs-and-data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oracle.com/technetwork/java/javase/config-417990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 smtClean="0"/>
              <a:t>Java SE 6</a:t>
            </a:r>
          </a:p>
          <a:p>
            <a:pPr lvl="1"/>
            <a:r>
              <a:rPr lang="en-US" sz="1600" dirty="0" smtClean="0"/>
              <a:t>Public updates of Java SE </a:t>
            </a:r>
            <a:r>
              <a:rPr lang="en-US" sz="1600" smtClean="0"/>
              <a:t>6 ended </a:t>
            </a:r>
            <a:r>
              <a:rPr lang="en-US" sz="1600" dirty="0" smtClean="0"/>
              <a:t>in February 2013</a:t>
            </a:r>
          </a:p>
          <a:p>
            <a:pPr lvl="1"/>
            <a:r>
              <a:rPr lang="en-US" sz="1600" dirty="0" smtClean="0"/>
              <a:t>Updates available via support contract</a:t>
            </a:r>
          </a:p>
          <a:p>
            <a:r>
              <a:rPr lang="en-US" dirty="0" smtClean="0"/>
              <a:t>Java SE 7</a:t>
            </a:r>
          </a:p>
          <a:p>
            <a:pPr lvl="1"/>
            <a:r>
              <a:rPr lang="en-US" sz="1600" dirty="0" smtClean="0"/>
              <a:t>Public updates available until at least July 2014</a:t>
            </a:r>
          </a:p>
          <a:p>
            <a:r>
              <a:rPr lang="en-US" dirty="0" smtClean="0"/>
              <a:t>Java SE public updates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600" dirty="0" smtClean="0"/>
              <a:t>3 years after it has been made generally available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600" dirty="0" smtClean="0"/>
              <a:t>1 year after a subsequent major release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sz="1600" dirty="0" smtClean="0"/>
              <a:t>6 months after a subsequent major release has become the default JRE</a:t>
            </a:r>
          </a:p>
          <a:p>
            <a:pPr marL="4746625" indent="-58738">
              <a:buNone/>
            </a:pPr>
            <a:r>
              <a:rPr lang="en-US" sz="1000" dirty="0" smtClean="0">
                <a:hlinkClick r:id="rId2"/>
              </a:rPr>
              <a:t>http://www.oracle.com/technetwork/java/eol-135779.html</a:t>
            </a:r>
            <a:endParaRPr lang="en-US" sz="1000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Free and commercial support updates</a:t>
            </a:r>
          </a:p>
        </p:txBody>
      </p:sp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SE 7 Implementations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 smtClean="0"/>
              <a:t>OpenJDK</a:t>
            </a:r>
          </a:p>
          <a:p>
            <a:pPr lvl="1"/>
            <a:r>
              <a:rPr lang="en-US" dirty="0" smtClean="0"/>
              <a:t>Most of our development work is done in OpenJDK</a:t>
            </a:r>
          </a:p>
          <a:p>
            <a:r>
              <a:rPr lang="en-US" dirty="0" smtClean="0"/>
              <a:t>Java SE Licensees</a:t>
            </a:r>
          </a:p>
          <a:p>
            <a:pPr lvl="1"/>
            <a:r>
              <a:rPr lang="en-US" dirty="0" smtClean="0"/>
              <a:t>SAP, HP, Fujitsu</a:t>
            </a:r>
          </a:p>
          <a:p>
            <a:r>
              <a:rPr lang="en-US" dirty="0" smtClean="0"/>
              <a:t>IBM</a:t>
            </a:r>
          </a:p>
          <a:p>
            <a:pPr lvl="1"/>
            <a:r>
              <a:rPr lang="en-US" dirty="0" smtClean="0"/>
              <a:t>New JVM features</a:t>
            </a:r>
          </a:p>
          <a:p>
            <a:pPr lvl="2"/>
            <a:r>
              <a:rPr lang="en-US" dirty="0" smtClean="0"/>
              <a:t>Balanced GC</a:t>
            </a:r>
          </a:p>
          <a:p>
            <a:pPr lvl="1"/>
            <a:r>
              <a:rPr lang="en-US" dirty="0" smtClean="0"/>
              <a:t>Optimized class libraries</a:t>
            </a:r>
          </a:p>
        </p:txBody>
      </p:sp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Features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 smtClean="0"/>
              <a:t>Feature and performance development is targeted for</a:t>
            </a:r>
          </a:p>
          <a:p>
            <a:pPr lvl="1"/>
            <a:r>
              <a:rPr lang="en-US" dirty="0" smtClean="0"/>
              <a:t>JDK 7 update releases</a:t>
            </a:r>
          </a:p>
          <a:p>
            <a:pPr lvl="1"/>
            <a:r>
              <a:rPr lang="en-US" dirty="0" smtClean="0"/>
              <a:t>JDK 8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JDK 6 not completely frozen</a:t>
            </a:r>
          </a:p>
          <a:p>
            <a:pPr lvl="1"/>
            <a:r>
              <a:rPr lang="en-US" smtClean="0"/>
              <a:t>RedHat taken on leadership of OpenJDK 6 project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Focusing Resources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Serviceability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 smtClean="0"/>
              <a:t>Java Mission Control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onitor</a:t>
            </a:r>
            <a:r>
              <a:rPr lang="en-US" dirty="0"/>
              <a:t>, manage, </a:t>
            </a:r>
            <a:r>
              <a:rPr lang="en-US" dirty="0" smtClean="0"/>
              <a:t>profile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Java Flight Recorder</a:t>
            </a:r>
          </a:p>
          <a:p>
            <a:pPr lvl="1"/>
            <a:r>
              <a:rPr lang="en-US" dirty="0" smtClean="0"/>
              <a:t>Profiling, problem analysis, debugging</a:t>
            </a:r>
          </a:p>
          <a:p>
            <a:pPr lvl="1"/>
            <a:r>
              <a:rPr lang="en-US" dirty="0" smtClean="0"/>
              <a:t>Partial implementation in JDK 7</a:t>
            </a:r>
          </a:p>
          <a:p>
            <a:pPr lvl="2"/>
            <a:r>
              <a:rPr lang="en-US" dirty="0" smtClean="0"/>
              <a:t>Oracle Fusion Middleware probes only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JRockit / HotSpot Convergence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Diagnostic Commands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 smtClean="0"/>
              <a:t>Complete tool chain</a:t>
            </a:r>
          </a:p>
          <a:p>
            <a:pPr lvl="1"/>
            <a:r>
              <a:rPr lang="en-US" dirty="0" smtClean="0"/>
              <a:t>Framework for easy implementation and integration</a:t>
            </a:r>
          </a:p>
          <a:p>
            <a:pPr lvl="1"/>
            <a:r>
              <a:rPr lang="en-US" dirty="0" smtClean="0"/>
              <a:t>Command line tool, </a:t>
            </a:r>
            <a:r>
              <a:rPr lang="en-US" dirty="0" err="1" smtClean="0"/>
              <a:t>jcmd</a:t>
            </a:r>
            <a:endParaRPr lang="en-US" dirty="0" smtClean="0"/>
          </a:p>
          <a:p>
            <a:pPr lvl="4"/>
            <a:endParaRPr lang="en-US" dirty="0" smtClean="0"/>
          </a:p>
          <a:p>
            <a:r>
              <a:rPr lang="en-US" dirty="0" err="1" smtClean="0"/>
              <a:t>jcmd</a:t>
            </a:r>
            <a:endParaRPr lang="en-US" dirty="0" smtClean="0"/>
          </a:p>
          <a:p>
            <a:pPr lvl="1"/>
            <a:r>
              <a:rPr lang="en-US" dirty="0" smtClean="0"/>
              <a:t>List running Java processes</a:t>
            </a:r>
          </a:p>
          <a:p>
            <a:pPr lvl="4"/>
            <a:endParaRPr lang="en-US" dirty="0" smtClean="0"/>
          </a:p>
          <a:p>
            <a:r>
              <a:rPr lang="en-US" dirty="0" err="1" smtClean="0"/>
              <a:t>jcmd</a:t>
            </a:r>
            <a:r>
              <a:rPr lang="en-US" dirty="0" smtClean="0"/>
              <a:t> &lt;</a:t>
            </a:r>
            <a:r>
              <a:rPr lang="en-US" dirty="0" err="1" smtClean="0"/>
              <a:t>pid</a:t>
            </a:r>
            <a:r>
              <a:rPr lang="en-US" dirty="0" smtClean="0"/>
              <a:t>&gt; help</a:t>
            </a:r>
          </a:p>
          <a:p>
            <a:pPr lvl="1"/>
            <a:r>
              <a:rPr lang="en-US" dirty="0" smtClean="0"/>
              <a:t>List all available commands, currently ~15 different commands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JDK Introspection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Diagnostic Commands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>
          <a:xfrm>
            <a:off x="838200" y="1352550"/>
            <a:ext cx="8229600" cy="3062606"/>
          </a:xfrm>
        </p:spPr>
        <p:txBody>
          <a:bodyPr/>
          <a:lstStyle/>
          <a:p>
            <a:pPr>
              <a:buNone/>
            </a:pPr>
            <a:r>
              <a:rPr lang="en-US" sz="1400" b="1" dirty="0" err="1" smtClean="0">
                <a:latin typeface="Courier New" pitchFamily="49" charset="0"/>
                <a:cs typeface="Courier New" pitchFamily="49" charset="0"/>
              </a:rPr>
              <a:t>jcmd</a:t>
            </a:r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 &lt;</a:t>
            </a:r>
            <a:r>
              <a:rPr lang="en-US" sz="1400" b="1" dirty="0" err="1" smtClean="0">
                <a:latin typeface="Courier New" pitchFamily="49" charset="0"/>
                <a:cs typeface="Courier New" pitchFamily="49" charset="0"/>
              </a:rPr>
              <a:t>pid</a:t>
            </a:r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&gt; GC.class_histogram</a:t>
            </a:r>
          </a:p>
          <a:p>
            <a:pPr>
              <a:buNone/>
            </a:pPr>
            <a:endParaRPr lang="en-US" sz="1400" b="1" dirty="0" smtClean="0">
              <a:latin typeface="Courier New" pitchFamily="49" charset="0"/>
              <a:cs typeface="Courier New" pitchFamily="49" charset="0"/>
            </a:endParaRPr>
          </a:p>
          <a:p>
            <a:pPr indent="3175">
              <a:buNone/>
            </a:pPr>
            <a:r>
              <a:rPr lang="en-US" sz="1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000" b="1" dirty="0" smtClean="0">
                <a:latin typeface="Courier New" pitchFamily="49" charset="0"/>
                <a:cs typeface="Courier New" pitchFamily="49" charset="0"/>
              </a:rPr>
              <a:t>num     #instances         #bytes  class name</a:t>
            </a:r>
          </a:p>
          <a:p>
            <a:pPr indent="3175">
              <a:buNone/>
            </a:pPr>
            <a:r>
              <a:rPr lang="en-US" sz="1000" b="1" dirty="0" smtClean="0">
                <a:latin typeface="Courier New" pitchFamily="49" charset="0"/>
                <a:cs typeface="Courier New" pitchFamily="49" charset="0"/>
              </a:rPr>
              <a:t>----------------------------------------------</a:t>
            </a:r>
          </a:p>
          <a:p>
            <a:pPr indent="3175">
              <a:buNone/>
            </a:pPr>
            <a:r>
              <a:rPr lang="en-US" sz="1000" b="1" dirty="0" smtClean="0">
                <a:latin typeface="Courier New" pitchFamily="49" charset="0"/>
                <a:cs typeface="Courier New" pitchFamily="49" charset="0"/>
              </a:rPr>
              <a:t>   1:          5466        9460256  [I</a:t>
            </a:r>
          </a:p>
          <a:p>
            <a:pPr indent="3175">
              <a:buNone/>
            </a:pPr>
            <a:r>
              <a:rPr lang="en-US" sz="1000" b="1" dirty="0" smtClean="0">
                <a:latin typeface="Courier New" pitchFamily="49" charset="0"/>
                <a:cs typeface="Courier New" pitchFamily="49" charset="0"/>
              </a:rPr>
              <a:t>   2:         54844        7491712  &lt;</a:t>
            </a:r>
            <a:r>
              <a:rPr lang="en-US" sz="1000" b="1" dirty="0" err="1" smtClean="0">
                <a:latin typeface="Courier New" pitchFamily="49" charset="0"/>
                <a:cs typeface="Courier New" pitchFamily="49" charset="0"/>
              </a:rPr>
              <a:t>constMethodKlass</a:t>
            </a:r>
            <a:r>
              <a:rPr lang="en-US" sz="1000" b="1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indent="3175">
              <a:buNone/>
            </a:pPr>
            <a:r>
              <a:rPr lang="en-US" sz="1000" b="1" dirty="0" smtClean="0">
                <a:latin typeface="Courier New" pitchFamily="49" charset="0"/>
                <a:cs typeface="Courier New" pitchFamily="49" charset="0"/>
              </a:rPr>
              <a:t>   3:         54844        7474144  &lt;</a:t>
            </a:r>
            <a:r>
              <a:rPr lang="en-US" sz="1000" b="1" dirty="0" err="1" smtClean="0">
                <a:latin typeface="Courier New" pitchFamily="49" charset="0"/>
                <a:cs typeface="Courier New" pitchFamily="49" charset="0"/>
              </a:rPr>
              <a:t>methodKlass</a:t>
            </a:r>
            <a:r>
              <a:rPr lang="en-US" sz="1000" b="1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indent="3175">
              <a:buNone/>
            </a:pPr>
            <a:r>
              <a:rPr lang="en-US" sz="1000" b="1" dirty="0" smtClean="0">
                <a:latin typeface="Courier New" pitchFamily="49" charset="0"/>
                <a:cs typeface="Courier New" pitchFamily="49" charset="0"/>
              </a:rPr>
              <a:t>   4:          4722        5887584  &lt;</a:t>
            </a:r>
            <a:r>
              <a:rPr lang="en-US" sz="1000" b="1" dirty="0" err="1" smtClean="0">
                <a:latin typeface="Courier New" pitchFamily="49" charset="0"/>
                <a:cs typeface="Courier New" pitchFamily="49" charset="0"/>
              </a:rPr>
              <a:t>constantPoolKlass</a:t>
            </a:r>
            <a:r>
              <a:rPr lang="en-US" sz="1000" b="1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indent="3175">
              <a:buNone/>
            </a:pPr>
            <a:r>
              <a:rPr lang="en-US" sz="1000" b="1" dirty="0" smtClean="0">
                <a:latin typeface="Courier New" pitchFamily="49" charset="0"/>
                <a:cs typeface="Courier New" pitchFamily="49" charset="0"/>
              </a:rPr>
              <a:t>   5:          4722        4133992  &lt;</a:t>
            </a:r>
            <a:r>
              <a:rPr lang="en-US" sz="1000" b="1" dirty="0" err="1" smtClean="0">
                <a:latin typeface="Courier New" pitchFamily="49" charset="0"/>
                <a:cs typeface="Courier New" pitchFamily="49" charset="0"/>
              </a:rPr>
              <a:t>instanceKlassKlass</a:t>
            </a:r>
            <a:r>
              <a:rPr lang="en-US" sz="1000" b="1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indent="3175">
              <a:buNone/>
            </a:pPr>
            <a:r>
              <a:rPr lang="en-US" sz="1000" b="1" dirty="0" smtClean="0">
                <a:latin typeface="Courier New" pitchFamily="49" charset="0"/>
                <a:cs typeface="Courier New" pitchFamily="49" charset="0"/>
              </a:rPr>
              <a:t>   6:          4091        3663584  &lt;</a:t>
            </a:r>
            <a:r>
              <a:rPr lang="en-US" sz="1000" b="1" dirty="0" err="1" smtClean="0">
                <a:latin typeface="Courier New" pitchFamily="49" charset="0"/>
                <a:cs typeface="Courier New" pitchFamily="49" charset="0"/>
              </a:rPr>
              <a:t>constantPoolCacheKlass</a:t>
            </a:r>
            <a:r>
              <a:rPr lang="en-US" sz="1000" b="1" dirty="0" smtClean="0">
                <a:latin typeface="Courier New" pitchFamily="49" charset="0"/>
                <a:cs typeface="Courier New" pitchFamily="49" charset="0"/>
              </a:rPr>
              <a:t>&gt;</a:t>
            </a:r>
          </a:p>
          <a:p>
            <a:pPr indent="3175">
              <a:buNone/>
            </a:pPr>
            <a:r>
              <a:rPr lang="en-US" sz="1000" b="1" dirty="0" smtClean="0">
                <a:latin typeface="Courier New" pitchFamily="49" charset="0"/>
                <a:cs typeface="Courier New" pitchFamily="49" charset="0"/>
              </a:rPr>
              <a:t>   7:         27380        2352496  [C</a:t>
            </a:r>
          </a:p>
          <a:p>
            <a:pPr indent="3175">
              <a:buNone/>
            </a:pPr>
            <a:r>
              <a:rPr lang="en-US" sz="1000" b="1" dirty="0" smtClean="0">
                <a:latin typeface="Courier New" pitchFamily="49" charset="0"/>
                <a:cs typeface="Courier New" pitchFamily="49" charset="0"/>
              </a:rPr>
              <a:t>   8:         12229        2181656  [B</a:t>
            </a:r>
          </a:p>
          <a:p>
            <a:pPr indent="3175">
              <a:buNone/>
            </a:pPr>
            <a:r>
              <a:rPr lang="en-US" sz="1000" b="1" dirty="0" smtClean="0">
                <a:latin typeface="Courier New" pitchFamily="49" charset="0"/>
                <a:cs typeface="Courier New" pitchFamily="49" charset="0"/>
              </a:rPr>
              <a:t>   9:         27066         649584  </a:t>
            </a:r>
            <a:r>
              <a:rPr lang="en-US" sz="1000" b="1" dirty="0" err="1" smtClean="0">
                <a:latin typeface="Courier New" pitchFamily="49" charset="0"/>
                <a:cs typeface="Courier New" pitchFamily="49" charset="0"/>
              </a:rPr>
              <a:t>java.lang.String</a:t>
            </a:r>
            <a:endParaRPr lang="en-US" sz="1000" b="1" dirty="0" smtClean="0">
              <a:latin typeface="Courier New" pitchFamily="49" charset="0"/>
              <a:cs typeface="Courier New" pitchFamily="49" charset="0"/>
            </a:endParaRPr>
          </a:p>
          <a:p>
            <a:pPr indent="3175">
              <a:buNone/>
            </a:pPr>
            <a:r>
              <a:rPr lang="en-US" sz="1000" b="1" dirty="0" smtClean="0">
                <a:latin typeface="Courier New" pitchFamily="49" charset="0"/>
                <a:cs typeface="Courier New" pitchFamily="49" charset="0"/>
              </a:rPr>
              <a:t>  10:          5082         622520  </a:t>
            </a:r>
            <a:r>
              <a:rPr lang="en-US" sz="1000" b="1" dirty="0" err="1" smtClean="0">
                <a:latin typeface="Courier New" pitchFamily="49" charset="0"/>
                <a:cs typeface="Courier New" pitchFamily="49" charset="0"/>
              </a:rPr>
              <a:t>java.lang.Class</a:t>
            </a:r>
            <a:endParaRPr lang="en-US" sz="1000" b="1" dirty="0" smtClean="0">
              <a:latin typeface="Courier New" pitchFamily="49" charset="0"/>
              <a:cs typeface="Courier New" pitchFamily="49" charset="0"/>
            </a:endParaRPr>
          </a:p>
          <a:p>
            <a:pPr indent="3175">
              <a:buNone/>
            </a:pPr>
            <a:r>
              <a:rPr lang="en-US" sz="1000" dirty="0" smtClean="0">
                <a:latin typeface="Courier New" pitchFamily="49" charset="0"/>
                <a:cs typeface="Courier New" pitchFamily="49" charset="0"/>
              </a:rPr>
              <a:t>	...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Class Histogram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G1 – Garbage First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 smtClean="0"/>
              <a:t>Supported for production use since 7u4</a:t>
            </a:r>
          </a:p>
          <a:p>
            <a:r>
              <a:rPr lang="en-US" dirty="0" smtClean="0"/>
              <a:t>Large heaps with GC latency requirements</a:t>
            </a:r>
          </a:p>
          <a:p>
            <a:pPr lvl="1"/>
            <a:r>
              <a:rPr lang="en-US" dirty="0" smtClean="0"/>
              <a:t>Typically ~6GB or larger heaps</a:t>
            </a:r>
          </a:p>
          <a:p>
            <a:pPr lvl="1"/>
            <a:r>
              <a:rPr lang="en-US" dirty="0" smtClean="0"/>
              <a:t>Stable and predictable GC latencies below 0.5 seconds</a:t>
            </a:r>
          </a:p>
          <a:p>
            <a:r>
              <a:rPr lang="en-US" dirty="0" smtClean="0"/>
              <a:t>Applications that have</a:t>
            </a:r>
          </a:p>
          <a:p>
            <a:pPr lvl="1"/>
            <a:r>
              <a:rPr lang="en-US" dirty="0" smtClean="0"/>
              <a:t>more than 50% live data on the heap</a:t>
            </a:r>
          </a:p>
          <a:p>
            <a:pPr lvl="1"/>
            <a:r>
              <a:rPr lang="en-US" dirty="0" smtClean="0"/>
              <a:t>varied object allocation rate</a:t>
            </a:r>
          </a:p>
          <a:p>
            <a:pPr lvl="1"/>
            <a:r>
              <a:rPr lang="en-US" dirty="0" smtClean="0"/>
              <a:t>undesired long GC or compaction pauses (greater than 0.5s)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Recommended Use Cases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G1 – Garbage First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Performance</a:t>
            </a:r>
            <a:endParaRPr lang="en-US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55798698"/>
              </p:ext>
            </p:extLst>
          </p:nvPr>
        </p:nvGraphicFramePr>
        <p:xfrm>
          <a:off x="914400" y="1200150"/>
          <a:ext cx="73152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G1 – Garbage First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Performance</a:t>
            </a:r>
            <a:endParaRPr lang="en-US" dirty="0"/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3167471184"/>
              </p:ext>
            </p:extLst>
          </p:nvPr>
        </p:nvGraphicFramePr>
        <p:xfrm>
          <a:off x="914400" y="1200150"/>
          <a:ext cx="73152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Placeholder 2" descr="Java-PPT-Title-v5.jpg"/>
          <p:cNvPicPr>
            <a:picLocks noGrp="1" noChangeAspect="1"/>
          </p:cNvPicPr>
          <p:nvPr>
            <p:ph type="pic"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" b="30"/>
          <a:stretch>
            <a:fillRect/>
          </a:stretch>
        </p:blipFill>
        <p:spPr/>
      </p:pic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1484" y="1583267"/>
            <a:ext cx="5339716" cy="1230657"/>
          </a:xfrm>
        </p:spPr>
        <p:txBody>
          <a:bodyPr/>
          <a:lstStyle/>
          <a:p>
            <a:r>
              <a:rPr lang="en-US" sz="2400"/>
              <a:t>Why </a:t>
            </a:r>
            <a:r>
              <a:rPr lang="en-US" sz="2400" dirty="0"/>
              <a:t>Should I Switch to Java SE 7?</a:t>
            </a:r>
            <a:endParaRPr lang="en-US" sz="240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50849" y="2914276"/>
            <a:ext cx="5027083" cy="1410074"/>
          </a:xfrm>
        </p:spPr>
        <p:txBody>
          <a:bodyPr/>
          <a:lstStyle/>
          <a:p>
            <a:r>
              <a:rPr lang="en-US"/>
              <a:t>Simon Ritter</a:t>
            </a:r>
          </a:p>
          <a:p>
            <a:r>
              <a:rPr lang="en-US"/>
              <a:t>Java Technology Evangelist</a:t>
            </a:r>
            <a:r>
              <a:rPr lang="en-US" dirty="0"/>
              <a:t/>
            </a:r>
            <a:br>
              <a:rPr lang="en-US" dirty="0"/>
            </a:br>
            <a:endParaRPr lang="en-US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2800" dirty="0"/>
              <a:t>Twitter: @speakjava</a:t>
            </a:r>
          </a:p>
        </p:txBody>
      </p:sp>
      <p:pic>
        <p:nvPicPr>
          <p:cNvPr id="2" name="Picture 1" descr="OJiaguwen_wht.ep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1702" y="4048708"/>
            <a:ext cx="1041403" cy="491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2296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Runtime Compiler Improvements</a:t>
            </a:r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04347" y="648216"/>
            <a:ext cx="8229600" cy="304800"/>
          </a:xfrm>
        </p:spPr>
        <p:txBody>
          <a:bodyPr/>
          <a:lstStyle/>
          <a:p>
            <a:r>
              <a:rPr lang="en-US" dirty="0" smtClean="0"/>
              <a:t>Performance 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sz="quarter" idx="12"/>
          </p:nvPr>
        </p:nvSpPr>
        <p:spPr>
          <a:xfrm>
            <a:off x="609600" y="1522101"/>
            <a:ext cx="8424347" cy="3030849"/>
          </a:xfrm>
        </p:spPr>
        <p:txBody>
          <a:bodyPr/>
          <a:lstStyle/>
          <a:p>
            <a:r>
              <a:rPr lang="en-US" dirty="0" err="1" smtClean="0"/>
              <a:t>TieredCompilation</a:t>
            </a:r>
            <a:endParaRPr lang="en-US" dirty="0"/>
          </a:p>
          <a:p>
            <a:pPr lvl="1"/>
            <a:r>
              <a:rPr lang="en-US" dirty="0" smtClean="0"/>
              <a:t>Interpreter -&gt; Client Compiler (C1) -&gt; Highly Optimized Server Compiler (C2)</a:t>
            </a:r>
          </a:p>
          <a:p>
            <a:pPr lvl="1"/>
            <a:r>
              <a:rPr lang="en-US" dirty="0" smtClean="0"/>
              <a:t>Not on by default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Tuning challenges</a:t>
            </a:r>
          </a:p>
          <a:p>
            <a:pPr lvl="1"/>
            <a:r>
              <a:rPr lang="en-US" dirty="0" smtClean="0"/>
              <a:t>Current heuristics are insufficient</a:t>
            </a:r>
          </a:p>
          <a:p>
            <a:pPr lvl="1"/>
            <a:r>
              <a:rPr lang="en-US" dirty="0" smtClean="0"/>
              <a:t>Combined C1+C2 compiled code puts pressure on </a:t>
            </a:r>
            <a:r>
              <a:rPr lang="en-US" dirty="0" err="1" smtClean="0"/>
              <a:t>ReservedCodeCache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307456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Sockets Direct Protocol (SDP)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 smtClean="0"/>
              <a:t>Transparent support for IB networks using regular Sockets</a:t>
            </a:r>
          </a:p>
          <a:p>
            <a:pPr lvl="1"/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java.net</a:t>
            </a:r>
            <a:r>
              <a:rPr lang="en-US" dirty="0" smtClean="0"/>
              <a:t> and NIO</a:t>
            </a:r>
          </a:p>
          <a:p>
            <a:endParaRPr lang="en-US" dirty="0" smtClean="0"/>
          </a:p>
          <a:p>
            <a:r>
              <a:rPr lang="en-US" dirty="0" smtClean="0"/>
              <a:t>SDP support is disabled by default</a:t>
            </a:r>
          </a:p>
          <a:p>
            <a:pPr lvl="1"/>
            <a:r>
              <a:rPr lang="en-US" dirty="0" smtClean="0"/>
              <a:t>Create an SDP configuration file.</a:t>
            </a:r>
          </a:p>
          <a:p>
            <a:pPr lvl="1"/>
            <a:r>
              <a:rPr lang="en-US" dirty="0" smtClean="0"/>
              <a:t>Set the system property that specifies the location of the configuration file</a:t>
            </a:r>
          </a:p>
          <a:p>
            <a:pPr lvl="1"/>
            <a:r>
              <a:rPr lang="en-US" dirty="0"/>
              <a:t>Start JVM with </a:t>
            </a:r>
            <a:r>
              <a:rPr lang="en-US" b="1" dirty="0">
                <a:latin typeface="Courier New"/>
                <a:cs typeface="Courier New"/>
              </a:rPr>
              <a:t>-Dcom.sun.sdp.conf=</a:t>
            </a:r>
            <a:r>
              <a:rPr lang="en-US" b="1" i="1" dirty="0">
                <a:latin typeface="Courier New"/>
                <a:cs typeface="Courier New"/>
              </a:rPr>
              <a:t>&lt;conf-file&gt;</a:t>
            </a:r>
            <a:endParaRPr lang="en-US" b="1" i="1" dirty="0" smtClean="0">
              <a:latin typeface="Courier New"/>
              <a:cs typeface="Courier New"/>
            </a:endParaRPr>
          </a:p>
          <a:p>
            <a:endParaRPr lang="en-US" dirty="0" smtClean="0"/>
          </a:p>
          <a:p>
            <a:r>
              <a:rPr lang="en-US" dirty="0" smtClean="0">
                <a:hlinkClick r:id="rId2"/>
              </a:rPr>
              <a:t>http://docs.oracle.com/javase/tutorial/sdp/index.html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err="1" smtClean="0"/>
              <a:t>Infiniband</a:t>
            </a:r>
            <a:r>
              <a:rPr lang="en-US" dirty="0" smtClean="0"/>
              <a:t> Support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New Language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/>
              <a:t>Strings in switch statements</a:t>
            </a:r>
          </a:p>
          <a:p>
            <a:r>
              <a:rPr lang="en-US"/>
              <a:t>Improved generics support (diamond operator)</a:t>
            </a:r>
          </a:p>
          <a:p>
            <a:r>
              <a:rPr lang="en-US"/>
              <a:t>Try with resources</a:t>
            </a:r>
          </a:p>
          <a:p>
            <a:pPr lvl="1"/>
            <a:r>
              <a:rPr lang="en-US"/>
              <a:t>Improved reliability of code</a:t>
            </a:r>
          </a:p>
          <a:p>
            <a:r>
              <a:rPr lang="en-US"/>
              <a:t>Multi-catch statement</a:t>
            </a:r>
          </a:p>
          <a:p>
            <a:pPr lvl="1"/>
            <a:r>
              <a:rPr lang="en-US"/>
              <a:t>Simplified maintenance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Helping Developers For New Applications</a:t>
            </a:r>
          </a:p>
        </p:txBody>
      </p:sp>
    </p:spTree>
    <p:extLst>
      <p:ext uri="{BB962C8B-B14F-4D97-AF65-F5344CB8AC3E}">
        <p14:creationId xmlns:p14="http://schemas.microsoft.com/office/powerpoint/2010/main" val="82339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New API Features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/>
              <a:t>New IO 2</a:t>
            </a:r>
          </a:p>
          <a:p>
            <a:pPr lvl="1"/>
            <a:r>
              <a:rPr lang="en-US"/>
              <a:t>Finally method calls for file copy and move</a:t>
            </a:r>
          </a:p>
          <a:p>
            <a:r>
              <a:rPr lang="en-US"/>
              <a:t>Concurrency utilities</a:t>
            </a:r>
          </a:p>
          <a:p>
            <a:pPr lvl="1"/>
            <a:r>
              <a:rPr lang="en-US"/>
              <a:t>Fork-Join framework</a:t>
            </a:r>
          </a:p>
        </p:txBody>
      </p:sp>
    </p:spTree>
    <p:extLst>
      <p:ext uri="{BB962C8B-B14F-4D97-AF65-F5344CB8AC3E}">
        <p14:creationId xmlns:p14="http://schemas.microsoft.com/office/powerpoint/2010/main" val="2671533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Java Virtual Machine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/>
              <a:t>New bytecode, invokedynamic</a:t>
            </a:r>
          </a:p>
          <a:p>
            <a:pPr lvl="1"/>
            <a:r>
              <a:rPr lang="en-US"/>
              <a:t>Significant benefit to dynamically typed languages</a:t>
            </a:r>
          </a:p>
          <a:p>
            <a:r>
              <a:rPr lang="en-US"/>
              <a:t>Laying the groundwork for Java SE 8</a:t>
            </a:r>
          </a:p>
          <a:p>
            <a:pPr lvl="1"/>
            <a:r>
              <a:rPr lang="en-US"/>
              <a:t>Makes Lambda statement implementation much simpler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It’s Not Just About Java</a:t>
            </a:r>
          </a:p>
        </p:txBody>
      </p:sp>
    </p:spTree>
    <p:extLst>
      <p:ext uri="{BB962C8B-B14F-4D97-AF65-F5344CB8AC3E}">
        <p14:creationId xmlns:p14="http://schemas.microsoft.com/office/powerpoint/2010/main" val="2620262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Benefits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 smtClean="0"/>
              <a:t>Avoid Contention in </a:t>
            </a:r>
            <a:r>
              <a:rPr lang="en-US" b="1" dirty="0" smtClean="0">
                <a:latin typeface="Courier New"/>
                <a:cs typeface="Courier New"/>
              </a:rPr>
              <a:t>Date</a:t>
            </a:r>
          </a:p>
          <a:p>
            <a:pPr lvl="1"/>
            <a:r>
              <a:rPr lang="en-US" dirty="0" smtClean="0"/>
              <a:t>Changed from </a:t>
            </a:r>
            <a:r>
              <a:rPr lang="en-US" b="1" dirty="0" err="1" smtClean="0">
                <a:latin typeface="Courier New"/>
                <a:cs typeface="Courier New"/>
              </a:rPr>
              <a:t>HashTable</a:t>
            </a:r>
            <a:r>
              <a:rPr lang="en-US" dirty="0" smtClean="0"/>
              <a:t> to </a:t>
            </a:r>
            <a:r>
              <a:rPr lang="en-US" b="1" dirty="0" err="1" smtClean="0">
                <a:latin typeface="Courier New"/>
                <a:cs typeface="Courier New"/>
              </a:rPr>
              <a:t>ConcurrentHashMap</a:t>
            </a:r>
            <a:endParaRPr lang="en-US" b="1" dirty="0" smtClean="0">
              <a:latin typeface="Courier New"/>
              <a:cs typeface="Courier New"/>
            </a:endParaRPr>
          </a:p>
          <a:p>
            <a:pPr lvl="1"/>
            <a:endParaRPr lang="en-US" dirty="0" smtClean="0"/>
          </a:p>
          <a:p>
            <a:r>
              <a:rPr lang="en-US" b="1" dirty="0" err="1" smtClean="0">
                <a:latin typeface="Courier New"/>
                <a:cs typeface="Courier New"/>
              </a:rPr>
              <a:t>BigDecimal</a:t>
            </a:r>
            <a:r>
              <a:rPr lang="en-US" dirty="0" smtClean="0"/>
              <a:t> </a:t>
            </a:r>
            <a:r>
              <a:rPr lang="en-US" dirty="0"/>
              <a:t>improvements, CR </a:t>
            </a:r>
            <a:r>
              <a:rPr lang="en-US" dirty="0" smtClean="0"/>
              <a:t>7013110 </a:t>
            </a:r>
          </a:p>
          <a:p>
            <a:pPr lvl="1"/>
            <a:endParaRPr lang="en-US" dirty="0"/>
          </a:p>
          <a:p>
            <a:r>
              <a:rPr lang="en-US" dirty="0"/>
              <a:t>Copy elision in many of the </a:t>
            </a:r>
            <a:r>
              <a:rPr lang="en-US" dirty="0" err="1"/>
              <a:t>sunpkcs</a:t>
            </a:r>
            <a:r>
              <a:rPr lang="en-US" dirty="0"/>
              <a:t> JNI calls, CR </a:t>
            </a:r>
            <a:r>
              <a:rPr lang="en-US" dirty="0" smtClean="0"/>
              <a:t>6988081</a:t>
            </a:r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Java Class Libraries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229356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Features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Java Class Libraries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sz="quarter" idx="12"/>
          </p:nvPr>
        </p:nvSpPr>
        <p:spPr>
          <a:xfrm>
            <a:off x="609600" y="1522101"/>
            <a:ext cx="8424347" cy="2878449"/>
          </a:xfrm>
        </p:spPr>
        <p:txBody>
          <a:bodyPr/>
          <a:lstStyle/>
          <a:p>
            <a:r>
              <a:rPr lang="en-US" dirty="0"/>
              <a:t>String(byte[] bytes, String </a:t>
            </a:r>
            <a:r>
              <a:rPr lang="en-US" dirty="0" err="1"/>
              <a:t>csn</a:t>
            </a:r>
            <a:r>
              <a:rPr lang="en-US" dirty="0"/>
              <a:t>) and </a:t>
            </a:r>
            <a:r>
              <a:rPr lang="en-US" dirty="0" err="1"/>
              <a:t>String.getBytes</a:t>
            </a:r>
            <a:r>
              <a:rPr lang="en-US" dirty="0"/>
              <a:t>(String </a:t>
            </a:r>
            <a:r>
              <a:rPr lang="en-US" dirty="0" err="1"/>
              <a:t>csn</a:t>
            </a:r>
            <a:r>
              <a:rPr lang="en-US" dirty="0"/>
              <a:t>) </a:t>
            </a:r>
            <a:endParaRPr lang="en-US" dirty="0" smtClean="0"/>
          </a:p>
          <a:p>
            <a:pPr lvl="1"/>
            <a:r>
              <a:rPr lang="en-US" dirty="0" smtClean="0"/>
              <a:t>Optimized String char[]                 byte[] conversion</a:t>
            </a:r>
          </a:p>
          <a:p>
            <a:pPr lvl="1"/>
            <a:r>
              <a:rPr lang="en-US" dirty="0" smtClean="0"/>
              <a:t>2 – 3x performance improvement in micro-benchmarks with small Strings</a:t>
            </a:r>
          </a:p>
        </p:txBody>
      </p:sp>
      <p:sp>
        <p:nvSpPr>
          <p:cNvPr id="9" name="Left-Right Arrow 8"/>
          <p:cNvSpPr/>
          <p:nvPr/>
        </p:nvSpPr>
        <p:spPr>
          <a:xfrm>
            <a:off x="3733800" y="1962150"/>
            <a:ext cx="685800" cy="228600"/>
          </a:xfrm>
          <a:prstGeom prst="left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015746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3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1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Features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JSR 166y: Fork Join Framework</a:t>
            </a:r>
          </a:p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Goal is to take advantage of multiple processor</a:t>
            </a:r>
          </a:p>
          <a:p>
            <a:r>
              <a:rPr lang="en-US" dirty="0"/>
              <a:t>Designed for task that can be broken down into smaller pieces</a:t>
            </a:r>
          </a:p>
          <a:p>
            <a:pPr lvl="1"/>
            <a:r>
              <a:rPr lang="en-US" dirty="0" err="1"/>
              <a:t>Eg</a:t>
            </a:r>
            <a:r>
              <a:rPr lang="en-US" dirty="0"/>
              <a:t>. Fibonacci number fib(10) = fib(9) + fib(8)</a:t>
            </a:r>
          </a:p>
          <a:p>
            <a:r>
              <a:rPr lang="en-US" dirty="0"/>
              <a:t>Typical algorithm that uses fork join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338138" y="3028950"/>
            <a:ext cx="8504237" cy="176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SimSun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SimSun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SimSun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SimSun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SimSun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SimSun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SimSun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SimSun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SimSun" charset="0"/>
              </a:defRPr>
            </a:lvl9pPr>
          </a:lstStyle>
          <a:p>
            <a:pPr>
              <a:buClrTx/>
              <a:buFontTx/>
              <a:buNone/>
            </a:pPr>
            <a:r>
              <a:rPr lang="en-US" sz="1800" b="1" dirty="0">
                <a:solidFill>
                  <a:srgbClr val="000000"/>
                </a:solidFill>
                <a:latin typeface="Courier New" charset="0"/>
                <a:cs typeface="ＭＳ Ｐゴシック" charset="0"/>
              </a:rPr>
              <a:t>if I can manage the task</a:t>
            </a:r>
          </a:p>
          <a:p>
            <a:pPr>
              <a:buClrTx/>
              <a:buFontTx/>
              <a:buNone/>
            </a:pPr>
            <a:r>
              <a:rPr lang="en-US" sz="1800" b="1" dirty="0">
                <a:solidFill>
                  <a:srgbClr val="000000"/>
                </a:solidFill>
                <a:latin typeface="Courier New" charset="0"/>
                <a:cs typeface="ＭＳ Ｐゴシック" charset="0"/>
              </a:rPr>
              <a:t>	perform the task</a:t>
            </a:r>
          </a:p>
          <a:p>
            <a:pPr>
              <a:buClrTx/>
              <a:buFontTx/>
              <a:buNone/>
            </a:pPr>
            <a:r>
              <a:rPr lang="en-US" sz="1800" b="1" dirty="0">
                <a:solidFill>
                  <a:srgbClr val="000000"/>
                </a:solidFill>
                <a:latin typeface="Courier New" charset="0"/>
                <a:cs typeface="ＭＳ Ｐゴシック" charset="0"/>
              </a:rPr>
              <a:t>else</a:t>
            </a:r>
          </a:p>
          <a:p>
            <a:pPr>
              <a:buClrTx/>
              <a:buFontTx/>
              <a:buNone/>
            </a:pPr>
            <a:r>
              <a:rPr lang="en-US" sz="1800" b="1" dirty="0">
                <a:solidFill>
                  <a:srgbClr val="000000"/>
                </a:solidFill>
                <a:latin typeface="Courier New" charset="0"/>
                <a:cs typeface="ＭＳ Ｐゴシック" charset="0"/>
              </a:rPr>
              <a:t>	fork task into </a:t>
            </a:r>
            <a:r>
              <a:rPr lang="en-US" sz="1800" b="1" i="1" dirty="0">
                <a:solidFill>
                  <a:srgbClr val="000000"/>
                </a:solidFill>
                <a:latin typeface="Courier New" charset="0"/>
                <a:cs typeface="ＭＳ Ｐゴシック" charset="0"/>
              </a:rPr>
              <a:t>x</a:t>
            </a:r>
            <a:r>
              <a:rPr lang="en-US" sz="1800" b="1" dirty="0">
                <a:solidFill>
                  <a:srgbClr val="000000"/>
                </a:solidFill>
                <a:latin typeface="Courier New" charset="0"/>
                <a:cs typeface="ＭＳ Ｐゴシック" charset="0"/>
              </a:rPr>
              <a:t> number of smaller/similar task</a:t>
            </a:r>
          </a:p>
          <a:p>
            <a:pPr>
              <a:buClrTx/>
              <a:buFontTx/>
              <a:buNone/>
            </a:pPr>
            <a:r>
              <a:rPr lang="en-US" sz="1800" b="1" dirty="0">
                <a:solidFill>
                  <a:srgbClr val="000000"/>
                </a:solidFill>
                <a:latin typeface="Courier New" charset="0"/>
                <a:cs typeface="ＭＳ Ｐゴシック" charset="0"/>
              </a:rPr>
              <a:t>	join the results</a:t>
            </a:r>
          </a:p>
        </p:txBody>
      </p:sp>
    </p:spTree>
    <p:extLst>
      <p:ext uri="{BB962C8B-B14F-4D97-AF65-F5344CB8AC3E}">
        <p14:creationId xmlns:p14="http://schemas.microsoft.com/office/powerpoint/2010/main" val="3115480799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Features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04347" y="648216"/>
            <a:ext cx="8229600" cy="304800"/>
          </a:xfrm>
        </p:spPr>
        <p:txBody>
          <a:bodyPr/>
          <a:lstStyle/>
          <a:p>
            <a:r>
              <a:rPr lang="en-US" dirty="0" err="1" smtClean="0"/>
              <a:t>HotSpot</a:t>
            </a:r>
            <a:r>
              <a:rPr lang="en-US" dirty="0" smtClean="0"/>
              <a:t> JVM 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sz="quarter" idx="12"/>
          </p:nvPr>
        </p:nvSpPr>
        <p:spPr>
          <a:xfrm>
            <a:off x="609600" y="1522101"/>
            <a:ext cx="8424347" cy="3030849"/>
          </a:xfrm>
        </p:spPr>
        <p:txBody>
          <a:bodyPr/>
          <a:lstStyle/>
          <a:p>
            <a:r>
              <a:rPr lang="en-US" dirty="0" smtClean="0"/>
              <a:t>Updated native compilers</a:t>
            </a:r>
          </a:p>
          <a:p>
            <a:pPr lvl="1"/>
            <a:r>
              <a:rPr lang="en-US" dirty="0" err="1" smtClean="0"/>
              <a:t>gcc</a:t>
            </a:r>
            <a:r>
              <a:rPr lang="en-US" dirty="0" smtClean="0"/>
              <a:t> 4.2</a:t>
            </a:r>
          </a:p>
          <a:p>
            <a:pPr lvl="1"/>
            <a:r>
              <a:rPr lang="en-US" dirty="0" smtClean="0"/>
              <a:t>Oracle Studio</a:t>
            </a:r>
          </a:p>
          <a:p>
            <a:pPr lvl="1"/>
            <a:endParaRPr lang="en-US" dirty="0" smtClean="0"/>
          </a:p>
          <a:p>
            <a:r>
              <a:rPr lang="en-US" b="1" dirty="0">
                <a:latin typeface="Courier New"/>
                <a:cs typeface="Courier New"/>
              </a:rPr>
              <a:t>-XX:+</a:t>
            </a:r>
            <a:r>
              <a:rPr lang="en-US" b="1" dirty="0" err="1">
                <a:latin typeface="Courier New"/>
                <a:cs typeface="Courier New"/>
              </a:rPr>
              <a:t>UseNUMA</a:t>
            </a:r>
            <a:r>
              <a:rPr lang="en-US" dirty="0"/>
              <a:t> on Java </a:t>
            </a:r>
            <a:r>
              <a:rPr lang="en-US" dirty="0" smtClean="0"/>
              <a:t>7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Linux kernel 2.6.19 or </a:t>
            </a:r>
            <a:r>
              <a:rPr lang="en-US" dirty="0" smtClean="0"/>
              <a:t>later</a:t>
            </a:r>
          </a:p>
          <a:p>
            <a:pPr lvl="1"/>
            <a:r>
              <a:rPr lang="en-US" dirty="0" smtClean="0"/>
              <a:t> </a:t>
            </a:r>
            <a:r>
              <a:rPr lang="en-US" dirty="0" err="1"/>
              <a:t>glibc</a:t>
            </a:r>
            <a:r>
              <a:rPr lang="en-US" dirty="0"/>
              <a:t> 2.6.1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202461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997376" y="1307465"/>
            <a:ext cx="7315200" cy="25567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dirty="0">
                <a:solidFill>
                  <a:srgbClr val="000000"/>
                </a:solidFill>
                <a:cs typeface="Times New Roman" charset="0"/>
              </a:rPr>
              <a:t>The following is intended to outline our general product direction. It is intended for information purposes only, and may not be incorporated into any contract. It is not a commitment to deliver any material, code, or functionality, and should not be relied upon in making purchasing decisions.</a:t>
            </a:r>
            <a:br>
              <a:rPr lang="en-US" sz="2000" dirty="0">
                <a:solidFill>
                  <a:srgbClr val="000000"/>
                </a:solidFill>
                <a:cs typeface="Times New Roman" charset="0"/>
              </a:rPr>
            </a:br>
            <a:r>
              <a:rPr lang="en-US" sz="2000" dirty="0">
                <a:solidFill>
                  <a:srgbClr val="000000"/>
                </a:solidFill>
                <a:cs typeface="Times New Roman" charset="0"/>
              </a:rPr>
              <a:t>The development, release, and timing of any features or functionality described for Oracle’s products remains at the sole discretion of Oracle.</a:t>
            </a:r>
          </a:p>
        </p:txBody>
      </p:sp>
    </p:spTree>
    <p:extLst>
      <p:ext uri="{BB962C8B-B14F-4D97-AF65-F5344CB8AC3E}">
        <p14:creationId xmlns:p14="http://schemas.microsoft.com/office/powerpoint/2010/main" val="2985323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Features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04347" y="648216"/>
            <a:ext cx="8229600" cy="304800"/>
          </a:xfrm>
        </p:spPr>
        <p:txBody>
          <a:bodyPr/>
          <a:lstStyle/>
          <a:p>
            <a:r>
              <a:rPr lang="en-US" dirty="0" smtClean="0"/>
              <a:t>HotSpot JVM: Partial Perm Gen Removal 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sz="quarter" idx="12"/>
          </p:nvPr>
        </p:nvSpPr>
        <p:spPr>
          <a:xfrm>
            <a:off x="609600" y="1522101"/>
            <a:ext cx="8424347" cy="3030849"/>
          </a:xfrm>
        </p:spPr>
        <p:txBody>
          <a:bodyPr/>
          <a:lstStyle/>
          <a:p>
            <a:r>
              <a:rPr lang="en-US" dirty="0" smtClean="0"/>
              <a:t>Partial Permanent Generation removal in JDK 7</a:t>
            </a:r>
          </a:p>
          <a:p>
            <a:pPr lvl="1"/>
            <a:r>
              <a:rPr lang="en-US" dirty="0" smtClean="0"/>
              <a:t>Interned Strings moved to Java heap</a:t>
            </a:r>
            <a:endParaRPr lang="en-US" dirty="0"/>
          </a:p>
          <a:p>
            <a:r>
              <a:rPr lang="en-US" dirty="0" smtClean="0"/>
              <a:t>First step:  Full removal in JDK 8</a:t>
            </a:r>
          </a:p>
          <a:p>
            <a:r>
              <a:rPr lang="en-US" dirty="0" smtClean="0"/>
              <a:t>My be necessary to adjust GC tuning</a:t>
            </a:r>
          </a:p>
          <a:p>
            <a:pPr lvl="1"/>
            <a:r>
              <a:rPr lang="en-US" dirty="0" smtClean="0"/>
              <a:t>Interned Strings now in heap</a:t>
            </a:r>
          </a:p>
          <a:p>
            <a:pPr lvl="1"/>
            <a:r>
              <a:rPr lang="en-US" dirty="0" smtClean="0"/>
              <a:t>Applications with high GC time</a:t>
            </a:r>
          </a:p>
          <a:p>
            <a:pPr lvl="1"/>
            <a:r>
              <a:rPr lang="en-US" dirty="0" smtClean="0"/>
              <a:t>Applications with high interned String count</a:t>
            </a:r>
          </a:p>
          <a:p>
            <a:pPr lvl="1"/>
            <a:r>
              <a:rPr lang="en-US" dirty="0" smtClean="0"/>
              <a:t>Larger heap size may be needed</a:t>
            </a:r>
          </a:p>
        </p:txBody>
      </p:sp>
    </p:spTree>
    <p:extLst>
      <p:ext uri="{BB962C8B-B14F-4D97-AF65-F5344CB8AC3E}">
        <p14:creationId xmlns:p14="http://schemas.microsoft.com/office/powerpoint/2010/main" val="3156630892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Features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 smtClean="0"/>
              <a:t>Interned Strings</a:t>
            </a:r>
          </a:p>
          <a:p>
            <a:r>
              <a:rPr lang="en-US" dirty="0" smtClean="0"/>
              <a:t>Distinct class names loaded</a:t>
            </a:r>
          </a:p>
          <a:p>
            <a:r>
              <a:rPr lang="en-US" dirty="0" err="1" smtClean="0"/>
              <a:t>Hashtable</a:t>
            </a:r>
            <a:r>
              <a:rPr lang="en-US" dirty="0" smtClean="0"/>
              <a:t> implementation</a:t>
            </a:r>
          </a:p>
          <a:p>
            <a:pPr lvl="1"/>
            <a:r>
              <a:rPr lang="en-US" dirty="0" smtClean="0"/>
              <a:t>Default table size is 1009</a:t>
            </a:r>
          </a:p>
          <a:p>
            <a:pPr lvl="1"/>
            <a:r>
              <a:rPr lang="en-US" dirty="0" smtClean="0"/>
              <a:t>Significant performance impact if more than 1009</a:t>
            </a:r>
          </a:p>
          <a:p>
            <a:r>
              <a:rPr lang="en-US" dirty="0" smtClean="0"/>
              <a:t>Increase sizes if needed:</a:t>
            </a:r>
          </a:p>
          <a:p>
            <a:pPr lvl="1"/>
            <a:r>
              <a:rPr lang="en-US" dirty="0" smtClean="0"/>
              <a:t>Interned Strings:</a:t>
            </a:r>
            <a:r>
              <a:rPr lang="en-US" sz="1600" dirty="0" smtClean="0"/>
              <a:t> </a:t>
            </a:r>
            <a:r>
              <a:rPr lang="en-US" sz="1600" b="1" dirty="0">
                <a:solidFill>
                  <a:prstClr val="black"/>
                </a:solidFill>
                <a:latin typeface="Courier New"/>
                <a:cs typeface="Courier New"/>
              </a:rPr>
              <a:t>-</a:t>
            </a:r>
            <a:r>
              <a:rPr lang="en-US" sz="1600" b="1" dirty="0" err="1">
                <a:solidFill>
                  <a:prstClr val="black"/>
                </a:solidFill>
                <a:latin typeface="Courier New"/>
                <a:cs typeface="Courier New"/>
              </a:rPr>
              <a:t>XX:StringTableSize</a:t>
            </a:r>
            <a:r>
              <a:rPr lang="en-US" sz="1600" b="1" dirty="0">
                <a:solidFill>
                  <a:prstClr val="black"/>
                </a:solidFill>
                <a:latin typeface="Courier New"/>
                <a:cs typeface="Courier New"/>
              </a:rPr>
              <a:t>=</a:t>
            </a:r>
            <a:r>
              <a:rPr lang="en-US" sz="1600" b="1" dirty="0" smtClean="0">
                <a:solidFill>
                  <a:prstClr val="black"/>
                </a:solidFill>
                <a:latin typeface="Courier New"/>
                <a:cs typeface="Courier New"/>
              </a:rPr>
              <a:t>n</a:t>
            </a:r>
            <a:endParaRPr lang="en-US" sz="1600" b="1" dirty="0" smtClean="0"/>
          </a:p>
          <a:p>
            <a:pPr lvl="1"/>
            <a:r>
              <a:rPr lang="en-US" dirty="0" smtClean="0"/>
              <a:t>Distinct Class names:</a:t>
            </a:r>
            <a:r>
              <a:rPr lang="en-US" sz="1600" b="1" dirty="0" smtClean="0">
                <a:solidFill>
                  <a:prstClr val="black"/>
                </a:solidFill>
                <a:latin typeface="Courier New"/>
                <a:cs typeface="Courier New"/>
              </a:rPr>
              <a:t>-</a:t>
            </a:r>
            <a:r>
              <a:rPr lang="en-US" sz="1600" b="1" dirty="0">
                <a:solidFill>
                  <a:prstClr val="black"/>
                </a:solidFill>
                <a:latin typeface="Courier New"/>
                <a:cs typeface="Courier New"/>
              </a:rPr>
              <a:t>XX:+</a:t>
            </a:r>
            <a:r>
              <a:rPr lang="en-US" sz="1600" b="1" dirty="0" err="1">
                <a:solidFill>
                  <a:prstClr val="black"/>
                </a:solidFill>
                <a:latin typeface="Courier New"/>
                <a:cs typeface="Courier New"/>
              </a:rPr>
              <a:t>UnlockExperimentalVMOptions</a:t>
            </a:r>
            <a:r>
              <a:rPr lang="en-US" sz="1600" b="1" dirty="0">
                <a:solidFill>
                  <a:prstClr val="black"/>
                </a:solidFill>
                <a:latin typeface="Courier New"/>
                <a:cs typeface="Courier New"/>
              </a:rPr>
              <a:t> </a:t>
            </a:r>
            <a:r>
              <a:rPr lang="en-US" sz="1600" b="1" dirty="0" smtClean="0">
                <a:solidFill>
                  <a:prstClr val="black"/>
                </a:solidFill>
                <a:latin typeface="Courier New"/>
                <a:cs typeface="Courier New"/>
              </a:rPr>
              <a:t/>
            </a:r>
            <a:br>
              <a:rPr lang="en-US" sz="1600" b="1" dirty="0" smtClean="0">
                <a:solidFill>
                  <a:prstClr val="black"/>
                </a:solidFill>
                <a:latin typeface="Courier New"/>
                <a:cs typeface="Courier New"/>
              </a:rPr>
            </a:br>
            <a:r>
              <a:rPr lang="en-US" sz="1600" b="1" dirty="0" smtClean="0">
                <a:solidFill>
                  <a:prstClr val="black"/>
                </a:solidFill>
                <a:latin typeface="Courier New"/>
                <a:cs typeface="Courier New"/>
              </a:rPr>
              <a:t>  -</a:t>
            </a:r>
            <a:r>
              <a:rPr lang="en-US" sz="1600" b="1" dirty="0" err="1">
                <a:solidFill>
                  <a:prstClr val="black"/>
                </a:solidFill>
                <a:latin typeface="Courier New"/>
                <a:cs typeface="Courier New"/>
              </a:rPr>
              <a:t>XX:PredictedClassLoadCount</a:t>
            </a:r>
            <a:r>
              <a:rPr lang="en-US" sz="1600" b="1" dirty="0">
                <a:solidFill>
                  <a:prstClr val="black"/>
                </a:solidFill>
                <a:latin typeface="Courier New"/>
                <a:cs typeface="Courier New"/>
              </a:rPr>
              <a:t>=#</a:t>
            </a:r>
            <a:endParaRPr lang="en-US" sz="1600" b="1" dirty="0">
              <a:latin typeface="Courier New"/>
              <a:cs typeface="Courier New"/>
            </a:endParaRPr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HotSpot JVM: Internal JVM Data Structures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433612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Features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 smtClean="0"/>
              <a:t>Nimbus Look and Feel</a:t>
            </a:r>
          </a:p>
          <a:p>
            <a:r>
              <a:rPr lang="en-US" dirty="0" smtClean="0"/>
              <a:t>Platform APIs for shaped and translucent windows</a:t>
            </a:r>
          </a:p>
          <a:p>
            <a:r>
              <a:rPr lang="en-US" b="1" dirty="0" err="1" smtClean="0">
                <a:latin typeface="Courier New"/>
                <a:cs typeface="Courier New"/>
              </a:rPr>
              <a:t>JLayer</a:t>
            </a:r>
            <a:r>
              <a:rPr lang="en-US" dirty="0" smtClean="0"/>
              <a:t> (formerly from Swing labs)</a:t>
            </a:r>
          </a:p>
          <a:p>
            <a:r>
              <a:rPr lang="en-US" dirty="0" smtClean="0"/>
              <a:t>Optimized 2D rendering</a:t>
            </a:r>
          </a:p>
          <a:p>
            <a:r>
              <a:rPr lang="en-US" dirty="0" smtClean="0"/>
              <a:t>Improved </a:t>
            </a:r>
            <a:r>
              <a:rPr lang="en-US" dirty="0" err="1" smtClean="0"/>
              <a:t>Xrender</a:t>
            </a:r>
            <a:r>
              <a:rPr lang="en-US" dirty="0" smtClean="0"/>
              <a:t> support on Linux</a:t>
            </a:r>
          </a:p>
          <a:p>
            <a:endParaRPr lang="en-US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Client Library Updates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34495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60325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JDBC 4.1 Updates</a:t>
            </a:r>
          </a:p>
          <a:p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9600" y="1522101"/>
            <a:ext cx="8424347" cy="234504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28600" indent="-168275" algn="l" defTabSz="2286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Wingdings" pitchFamily="2" charset="2"/>
              <a:buChar char="§"/>
              <a:tabLst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31825" indent="-228600" algn="l" defTabSz="228600" rtl="0" eaLnBrk="1" latinLnBrk="0" hangingPunct="1">
              <a:spcBef>
                <a:spcPts val="0"/>
              </a:spcBef>
              <a:spcAft>
                <a:spcPts val="600"/>
              </a:spcAft>
              <a:buSzPct val="85000"/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74725" indent="-174625" algn="l" defTabSz="2286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431925" indent="-228600" algn="l" defTabSz="228600" rtl="0" eaLnBrk="1" latinLnBrk="0" hangingPunct="1">
              <a:spcBef>
                <a:spcPts val="0"/>
              </a:spcBef>
              <a:spcAft>
                <a:spcPts val="600"/>
              </a:spcAft>
              <a:buSzPct val="85000"/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-168275" algn="l" defTabSz="914400" rtl="0" eaLnBrk="1" latinLnBrk="0" hangingPunct="1">
              <a:spcBef>
                <a:spcPts val="0"/>
              </a:spcBef>
              <a:spcAft>
                <a:spcPts val="600"/>
              </a:spcAft>
              <a:buClr>
                <a:srgbClr val="FF0000"/>
              </a:buClr>
              <a:buFont typeface="Arial" pitchFamily="34" charset="0"/>
              <a:buChar char="»"/>
              <a:defRPr sz="1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Allow </a:t>
            </a:r>
            <a:r>
              <a:rPr lang="en-US" b="1" dirty="0">
                <a:solidFill>
                  <a:srgbClr val="5382A1"/>
                </a:solidFill>
                <a:latin typeface="Courier New"/>
                <a:cs typeface="Courier New"/>
              </a:rPr>
              <a:t>Connection</a:t>
            </a:r>
            <a:r>
              <a:rPr lang="en-US" dirty="0"/>
              <a:t>, </a:t>
            </a:r>
            <a:r>
              <a:rPr lang="en-US" b="1" dirty="0" err="1">
                <a:solidFill>
                  <a:srgbClr val="5382A1"/>
                </a:solidFill>
                <a:latin typeface="Courier New"/>
                <a:cs typeface="Courier New"/>
              </a:rPr>
              <a:t>ResultSet</a:t>
            </a:r>
            <a:r>
              <a:rPr lang="en-US" dirty="0">
                <a:solidFill>
                  <a:srgbClr val="5382A1"/>
                </a:solidFill>
              </a:rPr>
              <a:t> </a:t>
            </a:r>
            <a:r>
              <a:rPr lang="en-US" dirty="0"/>
              <a:t>and </a:t>
            </a:r>
            <a:r>
              <a:rPr lang="en-US" b="1" dirty="0">
                <a:solidFill>
                  <a:srgbClr val="5382A1"/>
                </a:solidFill>
                <a:latin typeface="Courier New"/>
                <a:cs typeface="Courier New"/>
              </a:rPr>
              <a:t>Statement</a:t>
            </a:r>
            <a:r>
              <a:rPr lang="en-US" dirty="0">
                <a:solidFill>
                  <a:srgbClr val="5382A1"/>
                </a:solidFill>
              </a:rPr>
              <a:t> </a:t>
            </a:r>
            <a:r>
              <a:rPr lang="en-US" dirty="0"/>
              <a:t>objects to be used with the try-with-resources statement</a:t>
            </a:r>
          </a:p>
          <a:p>
            <a:pPr lvl="1"/>
            <a:r>
              <a:rPr lang="en-US" dirty="0"/>
              <a:t>Implement </a:t>
            </a:r>
            <a:r>
              <a:rPr lang="en-US" b="1" dirty="0" err="1">
                <a:solidFill>
                  <a:srgbClr val="5382A1"/>
                </a:solidFill>
                <a:latin typeface="Courier New"/>
                <a:cs typeface="Courier New"/>
              </a:rPr>
              <a:t>AutoCloseable</a:t>
            </a:r>
            <a:r>
              <a:rPr lang="en-US" dirty="0">
                <a:solidFill>
                  <a:srgbClr val="5382A1"/>
                </a:solidFill>
              </a:rPr>
              <a:t> </a:t>
            </a:r>
            <a:r>
              <a:rPr lang="en-US" dirty="0"/>
              <a:t>interface</a:t>
            </a:r>
          </a:p>
          <a:p>
            <a:r>
              <a:rPr lang="en-US" b="1" dirty="0" err="1">
                <a:solidFill>
                  <a:srgbClr val="5382A1"/>
                </a:solidFill>
                <a:latin typeface="Courier New"/>
                <a:cs typeface="Courier New"/>
              </a:rPr>
              <a:t>RowSetFactory</a:t>
            </a:r>
            <a:r>
              <a:rPr lang="en-US" dirty="0">
                <a:solidFill>
                  <a:srgbClr val="5382A1"/>
                </a:solidFill>
              </a:rPr>
              <a:t> </a:t>
            </a:r>
            <a:r>
              <a:rPr lang="en-US" dirty="0"/>
              <a:t>and </a:t>
            </a:r>
            <a:r>
              <a:rPr lang="en-US" b="1" dirty="0" err="1">
                <a:solidFill>
                  <a:srgbClr val="5382A1"/>
                </a:solidFill>
                <a:latin typeface="Courier New"/>
                <a:cs typeface="Courier New"/>
              </a:rPr>
              <a:t>RowSetProvider</a:t>
            </a:r>
            <a:r>
              <a:rPr lang="en-US" dirty="0">
                <a:solidFill>
                  <a:srgbClr val="5382A1"/>
                </a:solidFill>
              </a:rPr>
              <a:t> </a:t>
            </a:r>
            <a:r>
              <a:rPr lang="en-US" dirty="0"/>
              <a:t>classes added to </a:t>
            </a:r>
            <a:r>
              <a:rPr lang="en-US" b="1" dirty="0" err="1">
                <a:solidFill>
                  <a:srgbClr val="5382A1"/>
                </a:solidFill>
                <a:latin typeface="Courier New"/>
                <a:cs typeface="Courier New"/>
              </a:rPr>
              <a:t>javax.sql.rowset</a:t>
            </a:r>
            <a:r>
              <a:rPr lang="en-US" dirty="0"/>
              <a:t> package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698318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60325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XML APIs Updates</a:t>
            </a:r>
          </a:p>
          <a:p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9600" y="1522101"/>
            <a:ext cx="8424347" cy="303084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28600" indent="-168275" algn="l" defTabSz="2286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Wingdings" pitchFamily="2" charset="2"/>
              <a:buChar char="§"/>
              <a:tabLst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31825" indent="-228600" algn="l" defTabSz="228600" rtl="0" eaLnBrk="1" latinLnBrk="0" hangingPunct="1">
              <a:spcBef>
                <a:spcPts val="0"/>
              </a:spcBef>
              <a:spcAft>
                <a:spcPts val="600"/>
              </a:spcAft>
              <a:buSzPct val="85000"/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74725" indent="-174625" algn="l" defTabSz="228600" rtl="0" eaLnBrk="1" latinLnBrk="0" hangingPunct="1"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431925" indent="-228600" algn="l" defTabSz="228600" rtl="0" eaLnBrk="1" latinLnBrk="0" hangingPunct="1">
              <a:spcBef>
                <a:spcPts val="0"/>
              </a:spcBef>
              <a:spcAft>
                <a:spcPts val="600"/>
              </a:spcAft>
              <a:buSzPct val="85000"/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-168275" algn="l" defTabSz="914400" rtl="0" eaLnBrk="1" latinLnBrk="0" hangingPunct="1">
              <a:spcBef>
                <a:spcPts val="0"/>
              </a:spcBef>
              <a:spcAft>
                <a:spcPts val="600"/>
              </a:spcAft>
              <a:buClr>
                <a:srgbClr val="FF0000"/>
              </a:buClr>
              <a:buFont typeface="Arial" pitchFamily="34" charset="0"/>
              <a:buChar char="»"/>
              <a:defRPr sz="1400" kern="120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JAXP 1.4.5 (Parsing) </a:t>
            </a:r>
          </a:p>
          <a:p>
            <a:pPr lvl="1"/>
            <a:r>
              <a:rPr lang="en-US" dirty="0"/>
              <a:t>Bug fixes, conformance, security, performance</a:t>
            </a:r>
          </a:p>
          <a:p>
            <a:pPr lvl="1"/>
            <a:r>
              <a:rPr lang="en-US" dirty="0" err="1"/>
              <a:t>StAX</a:t>
            </a:r>
            <a:r>
              <a:rPr lang="en-US" dirty="0"/>
              <a:t> upgraded to version 1.2</a:t>
            </a:r>
          </a:p>
          <a:p>
            <a:r>
              <a:rPr lang="en-US" dirty="0"/>
              <a:t>JAXB 2.2.3 (Binding)</a:t>
            </a:r>
          </a:p>
          <a:p>
            <a:pPr lvl="1"/>
            <a:r>
              <a:rPr lang="en-US" dirty="0"/>
              <a:t>Minor changes to </a:t>
            </a:r>
            <a:r>
              <a:rPr lang="en-US" b="1" dirty="0" err="1">
                <a:solidFill>
                  <a:srgbClr val="5382A1"/>
                </a:solidFill>
                <a:latin typeface="Courier New"/>
                <a:cs typeface="Courier New"/>
              </a:rPr>
              <a:t>XMLElement</a:t>
            </a:r>
            <a:r>
              <a:rPr lang="en-US" dirty="0">
                <a:solidFill>
                  <a:srgbClr val="5382A1"/>
                </a:solidFill>
              </a:rPr>
              <a:t> </a:t>
            </a:r>
            <a:r>
              <a:rPr lang="en-US" dirty="0"/>
              <a:t>interface</a:t>
            </a:r>
          </a:p>
          <a:p>
            <a:r>
              <a:rPr lang="en-US" dirty="0"/>
              <a:t>JAX-WS 2.2.4 (Web Services)</a:t>
            </a:r>
          </a:p>
          <a:p>
            <a:pPr lvl="1"/>
            <a:r>
              <a:rPr lang="en-US" dirty="0"/>
              <a:t>Minor changes</a:t>
            </a:r>
          </a:p>
          <a:p>
            <a:pPr lvl="1"/>
            <a:r>
              <a:rPr lang="en-US" dirty="0"/>
              <a:t>Support for </a:t>
            </a:r>
            <a:r>
              <a:rPr lang="en-US" dirty="0" err="1"/>
              <a:t>Async</a:t>
            </a:r>
            <a:r>
              <a:rPr lang="en-US" dirty="0"/>
              <a:t> Servlet Transport using Servlet 3.0 API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623217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Features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Java Class Libraries – Asynchronous I/O</a:t>
            </a:r>
          </a:p>
          <a:p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sz="quarter" idx="12"/>
          </p:nvPr>
        </p:nvSpPr>
        <p:spPr>
          <a:xfrm>
            <a:off x="609600" y="1522101"/>
            <a:ext cx="8424347" cy="2345049"/>
          </a:xfrm>
        </p:spPr>
        <p:txBody>
          <a:bodyPr/>
          <a:lstStyle/>
          <a:p>
            <a:r>
              <a:rPr lang="en-US" b="1" dirty="0" err="1">
                <a:latin typeface="Courier New"/>
                <a:cs typeface="Courier New"/>
              </a:rPr>
              <a:t>java.io</a:t>
            </a:r>
            <a:r>
              <a:rPr lang="en-US" dirty="0"/>
              <a:t> a short history</a:t>
            </a:r>
          </a:p>
          <a:p>
            <a:pPr lvl="1"/>
            <a:r>
              <a:rPr lang="en-US" dirty="0"/>
              <a:t>Pre JDK 1.4 – blocking I/O</a:t>
            </a:r>
          </a:p>
          <a:p>
            <a:pPr lvl="1"/>
            <a:r>
              <a:rPr lang="en-US" dirty="0"/>
              <a:t>JDK 1.4 onwards – non blocking I/O, memory mapped files, file lock, channels and buffers</a:t>
            </a:r>
          </a:p>
          <a:p>
            <a:pPr lvl="1"/>
            <a:r>
              <a:rPr lang="en-US" dirty="0"/>
              <a:t>JDK 7 – asynchronous I/O</a:t>
            </a:r>
          </a:p>
          <a:p>
            <a:r>
              <a:rPr lang="en-US" dirty="0"/>
              <a:t>Provides asynchronous I/O to both sockets and files</a:t>
            </a:r>
          </a:p>
          <a:p>
            <a:pPr lvl="1"/>
            <a:r>
              <a:rPr lang="en-US" dirty="0"/>
              <a:t>Take advantage of operating systems I/O facilities where </a:t>
            </a:r>
            <a:r>
              <a:rPr lang="en-US" dirty="0" smtClean="0"/>
              <a:t>available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210198"/>
      </p:ext>
    </p:extLst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7 Performance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SPECjbb2005 throughout Java 7 Development Builds</a:t>
            </a:r>
            <a:endParaRPr lang="en-US" dirty="0"/>
          </a:p>
        </p:txBody>
      </p:sp>
      <p:graphicFrame>
        <p:nvGraphicFramePr>
          <p:cNvPr id="5" name="Objec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23028883"/>
              </p:ext>
            </p:extLst>
          </p:nvPr>
        </p:nvGraphicFramePr>
        <p:xfrm>
          <a:off x="76200" y="971550"/>
          <a:ext cx="83312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8"/>
          <p:cNvSpPr>
            <a:spLocks/>
          </p:cNvSpPr>
          <p:nvPr/>
        </p:nvSpPr>
        <p:spPr bwMode="auto">
          <a:xfrm>
            <a:off x="749300" y="5334000"/>
            <a:ext cx="7670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pPr>
              <a:lnSpc>
                <a:spcPct val="10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1400" dirty="0">
                <a:solidFill>
                  <a:schemeClr val="tx1"/>
                </a:solidFill>
                <a:latin typeface="Verdana" charset="0"/>
                <a:ea typeface="ＭＳ Ｐゴシック" charset="0"/>
                <a:cs typeface="Verdana" charset="0"/>
                <a:sym typeface="Verdana" charset="0"/>
              </a:rPr>
              <a:t>* 4x2.4GHz WSM-EX, Oracle Solaris 11 Express snv_156 X86</a:t>
            </a:r>
          </a:p>
          <a:p>
            <a:pPr>
              <a:lnSpc>
                <a:spcPct val="10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1400" dirty="0">
                <a:solidFill>
                  <a:schemeClr val="tx1"/>
                </a:solidFill>
                <a:latin typeface="Verdana" charset="0"/>
                <a:ea typeface="ＭＳ Ｐゴシック" charset="0"/>
                <a:cs typeface="Verdana" charset="0"/>
                <a:sym typeface="Verdana" charset="0"/>
              </a:rPr>
              <a:t>* 2.2x Improvement through JDK 7 development</a:t>
            </a:r>
          </a:p>
        </p:txBody>
      </p:sp>
      <p:sp>
        <p:nvSpPr>
          <p:cNvPr id="7" name="Rectangle 8"/>
          <p:cNvSpPr>
            <a:spLocks/>
          </p:cNvSpPr>
          <p:nvPr/>
        </p:nvSpPr>
        <p:spPr bwMode="auto">
          <a:xfrm>
            <a:off x="901700" y="5486400"/>
            <a:ext cx="7670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pPr>
              <a:lnSpc>
                <a:spcPct val="10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1400" dirty="0">
                <a:solidFill>
                  <a:schemeClr val="tx1"/>
                </a:solidFill>
                <a:latin typeface="Verdana" charset="0"/>
                <a:ea typeface="ＭＳ Ｐゴシック" charset="0"/>
                <a:cs typeface="Verdana" charset="0"/>
                <a:sym typeface="Verdana" charset="0"/>
              </a:rPr>
              <a:t>* 4x2.4GHz WSM-EX, Oracle Solaris 11 Express snv_156 X86</a:t>
            </a:r>
          </a:p>
          <a:p>
            <a:pPr>
              <a:lnSpc>
                <a:spcPct val="10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1400" dirty="0">
                <a:solidFill>
                  <a:schemeClr val="tx1"/>
                </a:solidFill>
                <a:latin typeface="Verdana" charset="0"/>
                <a:ea typeface="ＭＳ Ｐゴシック" charset="0"/>
                <a:cs typeface="Verdana" charset="0"/>
                <a:sym typeface="Verdana" charset="0"/>
              </a:rPr>
              <a:t>* 2.2x Improvement through JDK 7 development</a:t>
            </a:r>
          </a:p>
        </p:txBody>
      </p:sp>
      <p:sp>
        <p:nvSpPr>
          <p:cNvPr id="8" name="Rectangle 8"/>
          <p:cNvSpPr>
            <a:spLocks/>
          </p:cNvSpPr>
          <p:nvPr/>
        </p:nvSpPr>
        <p:spPr bwMode="auto">
          <a:xfrm>
            <a:off x="1054100" y="5638800"/>
            <a:ext cx="7670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pPr>
              <a:lnSpc>
                <a:spcPct val="10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1400" dirty="0">
                <a:solidFill>
                  <a:schemeClr val="tx1"/>
                </a:solidFill>
                <a:latin typeface="Verdana" charset="0"/>
                <a:ea typeface="ＭＳ Ｐゴシック" charset="0"/>
                <a:cs typeface="Verdana" charset="0"/>
                <a:sym typeface="Verdana" charset="0"/>
              </a:rPr>
              <a:t>* 4x2.4GHz WSM-EX, Oracle Solaris 11 Express snv_156 X86</a:t>
            </a:r>
          </a:p>
          <a:p>
            <a:pPr>
              <a:lnSpc>
                <a:spcPct val="100000"/>
              </a:lnSpc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1400" dirty="0">
                <a:solidFill>
                  <a:schemeClr val="tx1"/>
                </a:solidFill>
                <a:latin typeface="Verdana" charset="0"/>
                <a:ea typeface="ＭＳ Ｐゴシック" charset="0"/>
                <a:cs typeface="Verdana" charset="0"/>
                <a:sym typeface="Verdana" charset="0"/>
              </a:rPr>
              <a:t>* 2.2x Improvement through JDK 7 development</a:t>
            </a:r>
          </a:p>
        </p:txBody>
      </p:sp>
      <p:sp>
        <p:nvSpPr>
          <p:cNvPr id="9" name="Rectangle 8"/>
          <p:cNvSpPr>
            <a:spLocks/>
          </p:cNvSpPr>
          <p:nvPr/>
        </p:nvSpPr>
        <p:spPr bwMode="auto">
          <a:xfrm>
            <a:off x="990600" y="4629150"/>
            <a:ext cx="7670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pPr marL="171450" indent="-171450">
              <a:lnSpc>
                <a:spcPct val="100000"/>
              </a:lnSpc>
              <a:buFont typeface="Arial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1000" kern="1200" dirty="0" smtClean="0">
                <a:solidFill>
                  <a:schemeClr val="tx1"/>
                </a:solidFill>
                <a:latin typeface="Verdana" charset="0"/>
                <a:ea typeface="ＭＳ Ｐゴシック" charset="0"/>
                <a:cs typeface="Verdana" charset="0"/>
                <a:sym typeface="Verdana" charset="0"/>
              </a:rPr>
              <a:t>4x2.4GHz </a:t>
            </a:r>
            <a:r>
              <a:rPr lang="en-US" sz="1000" kern="1200" dirty="0">
                <a:solidFill>
                  <a:schemeClr val="tx1"/>
                </a:solidFill>
                <a:latin typeface="Verdana" charset="0"/>
                <a:ea typeface="ＭＳ Ｐゴシック" charset="0"/>
                <a:cs typeface="Verdana" charset="0"/>
                <a:sym typeface="Verdana" charset="0"/>
              </a:rPr>
              <a:t>WSM-EX, Oracle Solaris 11 Express snv_156 </a:t>
            </a:r>
            <a:r>
              <a:rPr lang="en-US" sz="1000" kern="1200" dirty="0" smtClean="0">
                <a:solidFill>
                  <a:schemeClr val="tx1"/>
                </a:solidFill>
                <a:latin typeface="Verdana" charset="0"/>
                <a:ea typeface="ＭＳ Ｐゴシック" charset="0"/>
                <a:cs typeface="Verdana" charset="0"/>
                <a:sym typeface="Verdana" charset="0"/>
              </a:rPr>
              <a:t>X86</a:t>
            </a:r>
          </a:p>
          <a:p>
            <a:pPr marL="171450" indent="-171450">
              <a:buFont typeface="Arial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</a:pPr>
            <a:r>
              <a:rPr lang="en-US" sz="1000" dirty="0">
                <a:latin typeface="Verdana" charset="0"/>
                <a:ea typeface="ＭＳ Ｐゴシック" charset="0"/>
                <a:cs typeface="Verdana" charset="0"/>
                <a:sym typeface="Verdana" charset="0"/>
              </a:rPr>
              <a:t>2.2x Improvement through JDK 7 </a:t>
            </a:r>
            <a:r>
              <a:rPr lang="en-US" sz="1000" dirty="0" smtClean="0">
                <a:latin typeface="Verdana" charset="0"/>
                <a:ea typeface="ＭＳ Ｐゴシック" charset="0"/>
                <a:cs typeface="Verdana" charset="0"/>
                <a:sym typeface="Verdana" charset="0"/>
              </a:rPr>
              <a:t>development</a:t>
            </a:r>
            <a:endParaRPr lang="en-US" sz="1000" dirty="0">
              <a:latin typeface="Verdana" charset="0"/>
              <a:ea typeface="ＭＳ Ｐゴシック" charset="0"/>
              <a:cs typeface="Verdana" charset="0"/>
              <a:sym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110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7 Performance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 smtClean="0"/>
              <a:t>SPECjbb2005</a:t>
            </a:r>
          </a:p>
          <a:p>
            <a:pPr lvl="1"/>
            <a:r>
              <a:rPr lang="en-US" dirty="0" smtClean="0"/>
              <a:t>JDK 7 (IBM J9) is current 4-CPU Performance leader </a:t>
            </a:r>
          </a:p>
          <a:p>
            <a:r>
              <a:rPr lang="en-US" dirty="0" smtClean="0"/>
              <a:t>SPECjEnterprise2010</a:t>
            </a:r>
          </a:p>
          <a:p>
            <a:pPr lvl="1"/>
            <a:r>
              <a:rPr lang="en-US" dirty="0" smtClean="0"/>
              <a:t>JDK 7 (Oracle </a:t>
            </a:r>
            <a:r>
              <a:rPr lang="en-US" dirty="0" err="1" smtClean="0"/>
              <a:t>HotSpot</a:t>
            </a:r>
            <a:r>
              <a:rPr lang="en-US" dirty="0" smtClean="0"/>
              <a:t> JVM) is current performance leader on x86_64 </a:t>
            </a:r>
          </a:p>
          <a:p>
            <a:r>
              <a:rPr lang="en-US" dirty="0" smtClean="0"/>
              <a:t>SPECpower_ssj2008</a:t>
            </a:r>
          </a:p>
          <a:p>
            <a:pPr lvl="1"/>
            <a:r>
              <a:rPr lang="en-US" dirty="0" smtClean="0"/>
              <a:t>JDK 7 (IBM J9) is amongst the power/performance leaders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Competitive Landscape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293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7 Performance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 smtClean="0"/>
              <a:t>JDK 7 Update 4 and Later</a:t>
            </a:r>
          </a:p>
          <a:p>
            <a:pPr lvl="1"/>
            <a:r>
              <a:rPr lang="en-US" dirty="0" smtClean="0"/>
              <a:t>Faster than Java 6 for 97% of Applications tested</a:t>
            </a:r>
          </a:p>
          <a:p>
            <a:pPr lvl="1"/>
            <a:r>
              <a:rPr lang="en-US" dirty="0" smtClean="0"/>
              <a:t>Faster than JRockit for 96% of Applications tested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Real World Performance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504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Backwards Compatibility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Mature</a:t>
            </a:r>
            <a:r>
              <a:rPr lang="en-US"/>
              <a:t> and </a:t>
            </a:r>
            <a:r>
              <a:rPr lang="en-US" smtClean="0"/>
              <a:t>Recommended</a:t>
            </a:r>
            <a:endParaRPr lang="en-US" dirty="0"/>
          </a:p>
          <a:p>
            <a:r>
              <a:rPr lang="en-US" dirty="0"/>
              <a:t>New Features</a:t>
            </a:r>
          </a:p>
          <a:p>
            <a:r>
              <a:rPr lang="en-US" dirty="0"/>
              <a:t>Performance Benefits</a:t>
            </a:r>
          </a:p>
          <a:p>
            <a:r>
              <a:rPr lang="en-US" dirty="0"/>
              <a:t>Backwards Compatibility</a:t>
            </a:r>
          </a:p>
          <a:p>
            <a:r>
              <a:rPr lang="en-US" dirty="0"/>
              <a:t>Summary</a:t>
            </a:r>
          </a:p>
        </p:txBody>
      </p:sp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Backward Compatibility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b="1" dirty="0" smtClean="0"/>
              <a:t>Source compatibility </a:t>
            </a:r>
            <a:r>
              <a:rPr lang="en-US" dirty="0" smtClean="0"/>
              <a:t>– old Java source code continues to compile</a:t>
            </a:r>
          </a:p>
          <a:p>
            <a:r>
              <a:rPr lang="en-US" b="1" dirty="0" smtClean="0"/>
              <a:t>Binary compatibility </a:t>
            </a:r>
            <a:r>
              <a:rPr lang="en-US" dirty="0" smtClean="0"/>
              <a:t>– old Java class files continue to link</a:t>
            </a:r>
          </a:p>
          <a:p>
            <a:r>
              <a:rPr lang="en-US" b="1" dirty="0" smtClean="0"/>
              <a:t>Behavioral compatibility </a:t>
            </a:r>
            <a:r>
              <a:rPr lang="en-US" dirty="0" smtClean="0"/>
              <a:t>– execution generates the same result</a:t>
            </a:r>
          </a:p>
          <a:p>
            <a:endParaRPr lang="en-US" dirty="0" smtClean="0"/>
          </a:p>
          <a:p>
            <a:r>
              <a:rPr lang="en-US" dirty="0" smtClean="0"/>
              <a:t>Java SE 7 and JDK 7 Compatibility</a:t>
            </a:r>
          </a:p>
          <a:p>
            <a:pPr lvl="1"/>
            <a:r>
              <a:rPr lang="en-US" sz="1600" dirty="0" smtClean="0">
                <a:hlinkClick r:id="rId2"/>
              </a:rPr>
              <a:t>http://www.oracle.com/technetwork/java/javase/compatibility-417013.html</a:t>
            </a:r>
            <a:r>
              <a:rPr lang="en-US" sz="1600" dirty="0" smtClean="0"/>
              <a:t> </a:t>
            </a:r>
            <a:endParaRPr lang="en-US" sz="16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Pitfalls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 smtClean="0"/>
              <a:t>More stringent </a:t>
            </a:r>
            <a:r>
              <a:rPr lang="en-US" dirty="0" err="1" smtClean="0"/>
              <a:t>bytecode</a:t>
            </a:r>
            <a:r>
              <a:rPr lang="en-US" dirty="0" smtClean="0"/>
              <a:t> verifier for Java SE 7 class files</a:t>
            </a:r>
          </a:p>
          <a:p>
            <a:pPr lvl="1"/>
            <a:r>
              <a:rPr lang="en-US" dirty="0" smtClean="0"/>
              <a:t>Mainly an issue when doing </a:t>
            </a:r>
            <a:r>
              <a:rPr lang="en-US" dirty="0" err="1" smtClean="0"/>
              <a:t>bytecode</a:t>
            </a:r>
            <a:r>
              <a:rPr lang="en-US" dirty="0" smtClean="0"/>
              <a:t> modification</a:t>
            </a:r>
          </a:p>
          <a:p>
            <a:pPr lvl="1"/>
            <a:r>
              <a:rPr lang="en-US" dirty="0" smtClean="0"/>
              <a:t>Most applications already updated to generate correct code</a:t>
            </a:r>
          </a:p>
          <a:p>
            <a:pPr lvl="1"/>
            <a:r>
              <a:rPr lang="en-US" dirty="0" smtClean="0"/>
              <a:t>Work around: </a:t>
            </a:r>
            <a:r>
              <a:rPr lang="en-US" b="1" dirty="0" smtClean="0">
                <a:latin typeface="Courier New"/>
                <a:cs typeface="Courier New"/>
              </a:rPr>
              <a:t>-XX:-</a:t>
            </a:r>
            <a:r>
              <a:rPr lang="en-US" b="1" dirty="0" err="1" smtClean="0">
                <a:latin typeface="Courier New"/>
                <a:cs typeface="Courier New"/>
              </a:rPr>
              <a:t>UseSplitVerifier</a:t>
            </a:r>
            <a:endParaRPr lang="en-US" b="1" dirty="0" smtClean="0">
              <a:latin typeface="Courier New"/>
              <a:cs typeface="Courier New"/>
            </a:endParaRPr>
          </a:p>
          <a:p>
            <a:pPr lvl="4"/>
            <a:endParaRPr lang="en-US" dirty="0" smtClean="0"/>
          </a:p>
          <a:p>
            <a:r>
              <a:rPr lang="en-US" dirty="0" smtClean="0"/>
              <a:t>Order of methods returned from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getMethods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 smtClean="0"/>
              <a:t> changed</a:t>
            </a:r>
          </a:p>
          <a:p>
            <a:pPr lvl="1"/>
            <a:r>
              <a:rPr lang="en-US" dirty="0" smtClean="0"/>
              <a:t>Was always specified to be unspecified</a:t>
            </a:r>
          </a:p>
          <a:p>
            <a:pPr lvl="1"/>
            <a:r>
              <a:rPr lang="en-US" dirty="0" smtClean="0"/>
              <a:t>Most affected applications already updated</a:t>
            </a:r>
          </a:p>
          <a:p>
            <a:pPr lvl="1"/>
            <a:r>
              <a:rPr lang="en-US" dirty="0" smtClean="0"/>
              <a:t>Work around: None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What people have experienced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 smtClean="0"/>
              <a:t>Mature and proven release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Continued free public updates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Several new features and performance improvements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Recommended and fully supported release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Why Should I Switch to Java SE 7?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Mature</a:t>
            </a:r>
            <a:r>
              <a:rPr lang="en-US"/>
              <a:t> and </a:t>
            </a:r>
            <a:r>
              <a:rPr lang="en-US" smtClean="0"/>
              <a:t>Recommended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Deployed and Used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 numCol="1"/>
          <a:lstStyle/>
          <a:p>
            <a:pPr marL="228600" lvl="1" indent="-168275"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dirty="0"/>
              <a:t>23% of the respondents to </a:t>
            </a:r>
            <a:r>
              <a:rPr lang="en-US" dirty="0" err="1"/>
              <a:t>ZeroTurnaround’s</a:t>
            </a:r>
            <a:r>
              <a:rPr lang="en-US" dirty="0"/>
              <a:t> study use JDK 7</a:t>
            </a:r>
            <a:r>
              <a:rPr lang="en-US" baseline="30000" dirty="0"/>
              <a:t>[1]</a:t>
            </a:r>
            <a:endParaRPr lang="en-US" dirty="0"/>
          </a:p>
          <a:p>
            <a:pPr lvl="1"/>
            <a:r>
              <a:rPr lang="en-US" sz="1600" dirty="0"/>
              <a:t>Less than 6 months after Java SE 7 was released!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sz="1800" err="1"/>
              <a:t>Jelastic’s</a:t>
            </a:r>
            <a:r>
              <a:rPr lang="en-US" sz="1800"/>
              <a:t> </a:t>
            </a:r>
            <a:r>
              <a:rPr lang="en-US" sz="1800" smtClean="0"/>
              <a:t>latest </a:t>
            </a:r>
            <a:r>
              <a:rPr lang="en-US" sz="1800" dirty="0"/>
              <a:t>report show 79% </a:t>
            </a:r>
            <a:r>
              <a:rPr lang="en-US" sz="1800"/>
              <a:t>of </a:t>
            </a:r>
            <a:r>
              <a:rPr lang="en-US" sz="1800" dirty="0"/>
              <a:t>the</a:t>
            </a:r>
            <a:r>
              <a:rPr lang="en-US" sz="1800"/>
              <a:t> 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/>
              <a:t>deployments in their </a:t>
            </a:r>
            <a:r>
              <a:rPr lang="en-US" sz="1800" smtClean="0"/>
              <a:t>Java </a:t>
            </a:r>
            <a:r>
              <a:rPr lang="en-US" sz="1800" err="1"/>
              <a:t>PaaS</a:t>
            </a:r>
            <a:r>
              <a:rPr lang="en-US" sz="1800"/>
              <a:t> </a:t>
            </a:r>
            <a:r>
              <a:rPr lang="en-US" sz="1800" smtClean="0"/>
              <a:t>use </a:t>
            </a:r>
            <a:r>
              <a:rPr lang="en-US" sz="1800" dirty="0"/>
              <a:t>JDK 7</a:t>
            </a:r>
            <a:r>
              <a:rPr lang="en-US" sz="1800" baseline="30000" dirty="0"/>
              <a:t>[2]</a:t>
            </a:r>
          </a:p>
          <a:p>
            <a:pPr lvl="1">
              <a:buNone/>
            </a:pPr>
            <a:endParaRPr lang="en-US" dirty="0"/>
          </a:p>
          <a:p>
            <a:pPr lvl="1"/>
            <a:endParaRPr lang="en-US" dirty="0"/>
          </a:p>
          <a:p>
            <a:pPr marL="231775" indent="-115888">
              <a:buFont typeface="+mj-lt"/>
              <a:buAutoNum type="arabicParenR"/>
            </a:pPr>
            <a:endParaRPr lang="en-US" sz="800" dirty="0">
              <a:hlinkClick r:id="rId2"/>
            </a:endParaRPr>
          </a:p>
          <a:p>
            <a:pPr marL="231775" indent="-115888">
              <a:buFont typeface="+mj-lt"/>
              <a:buAutoNum type="arabicParenR"/>
            </a:pPr>
            <a:r>
              <a:rPr lang="en-US" sz="800" dirty="0">
                <a:hlinkClick r:id="rId2"/>
              </a:rPr>
              <a:t>http://zeroturnaround.com/labs/developer-productivity-report-2012-java-tools-tech-devs-and-data</a:t>
            </a:r>
            <a:r>
              <a:rPr lang="en-US" sz="800" dirty="0"/>
              <a:t> </a:t>
            </a:r>
          </a:p>
          <a:p>
            <a:pPr marL="231775" indent="-115888">
              <a:buFont typeface="+mj-lt"/>
              <a:buAutoNum type="arabicParenR"/>
            </a:pPr>
            <a:r>
              <a:rPr lang="en-US" sz="800" dirty="0">
                <a:hlinkClick r:id="rId3"/>
              </a:rPr>
              <a:t>http://blog.jelastic.com/2012/09/12/software-stack-market-share-august-2012</a:t>
            </a:r>
            <a:r>
              <a:rPr lang="en-US" sz="800" dirty="0"/>
              <a:t>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Fast and increasing uptake</a:t>
            </a:r>
            <a:endParaRPr lang="en-US" dirty="0"/>
          </a:p>
        </p:txBody>
      </p:sp>
      <p:pic>
        <p:nvPicPr>
          <p:cNvPr id="43010" name="Picture 2" descr="http://jelastic.files.wordpress.com/2012/09/august_jvm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7400" y="2278756"/>
            <a:ext cx="2667000" cy="1969394"/>
          </a:xfrm>
          <a:prstGeom prst="rect">
            <a:avLst/>
          </a:prstGeom>
          <a:noFill/>
        </p:spPr>
      </p:pic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 smtClean="0"/>
              <a:t>Tried and tested with a huge set of applications and libraries</a:t>
            </a:r>
          </a:p>
          <a:p>
            <a:pPr lvl="1"/>
            <a:r>
              <a:rPr lang="en-US" dirty="0" smtClean="0"/>
              <a:t>Java and OpenJDK communities</a:t>
            </a:r>
          </a:p>
          <a:p>
            <a:pPr lvl="1"/>
            <a:r>
              <a:rPr lang="en-US" dirty="0" smtClean="0"/>
              <a:t>Java ISVs</a:t>
            </a:r>
          </a:p>
          <a:p>
            <a:pPr lvl="1"/>
            <a:r>
              <a:rPr lang="en-US" dirty="0" smtClean="0"/>
              <a:t>Oracle’s Java products</a:t>
            </a:r>
          </a:p>
          <a:p>
            <a:pPr lvl="1"/>
            <a:endParaRPr lang="en-US" dirty="0" smtClean="0"/>
          </a:p>
          <a:p>
            <a:r>
              <a:rPr lang="en-US" dirty="0"/>
              <a:t>22</a:t>
            </a:r>
            <a:r>
              <a:rPr lang="en-US" dirty="0" smtClean="0"/>
              <a:t> update releases</a:t>
            </a:r>
          </a:p>
          <a:p>
            <a:pPr lvl="1"/>
            <a:r>
              <a:rPr lang="en-US" dirty="0" smtClean="0"/>
              <a:t>Bugs and security fixes</a:t>
            </a:r>
          </a:p>
          <a:p>
            <a:pPr lvl="1"/>
            <a:r>
              <a:rPr lang="en-US" dirty="0" smtClean="0"/>
              <a:t>Performance enhancements</a:t>
            </a:r>
          </a:p>
          <a:p>
            <a:pPr lvl="1"/>
            <a:r>
              <a:rPr lang="en-US" dirty="0" smtClean="0"/>
              <a:t>New features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Two years </a:t>
            </a:r>
            <a:r>
              <a:rPr lang="en-US" smtClean="0"/>
              <a:t>since </a:t>
            </a:r>
            <a:r>
              <a:rPr lang="en-US" dirty="0" smtClean="0"/>
              <a:t>GA</a:t>
            </a:r>
          </a:p>
        </p:txBody>
      </p:sp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Certified and Recommended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 smtClean="0"/>
              <a:t>Certified and supported by all major</a:t>
            </a:r>
          </a:p>
          <a:p>
            <a:pPr lvl="1"/>
            <a:r>
              <a:rPr lang="en-US" dirty="0" smtClean="0"/>
              <a:t>IDEs and development tools</a:t>
            </a:r>
          </a:p>
          <a:p>
            <a:pPr lvl="1"/>
            <a:r>
              <a:rPr lang="en-US" dirty="0" smtClean="0"/>
              <a:t>Java EE application servers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Recommended JDK</a:t>
            </a:r>
          </a:p>
          <a:p>
            <a:pPr lvl="1"/>
            <a:r>
              <a:rPr lang="en-US" dirty="0" smtClean="0"/>
              <a:t>New deployments – both server and client applications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Auto-update now in use</a:t>
            </a:r>
          </a:p>
          <a:p>
            <a:pPr lvl="1"/>
            <a:r>
              <a:rPr lang="en-US" dirty="0" smtClean="0"/>
              <a:t>Simplified administration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Certified Platforms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 smtClean="0"/>
              <a:t>Windows – x86 and x64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Linux – x86, x64 and </a:t>
            </a:r>
            <a:r>
              <a:rPr lang="en-US" b="1" dirty="0" smtClean="0"/>
              <a:t>ARM v6 &amp; v7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Solaris – x86, x64, SPARC and SPARC v9</a:t>
            </a:r>
          </a:p>
          <a:p>
            <a:pPr lvl="4"/>
            <a:endParaRPr lang="en-US" dirty="0" smtClean="0"/>
          </a:p>
          <a:p>
            <a:r>
              <a:rPr lang="en-US" b="1" dirty="0" smtClean="0"/>
              <a:t>Mac OS X – x64</a:t>
            </a:r>
          </a:p>
          <a:p>
            <a:endParaRPr lang="en-US" b="1" dirty="0" smtClean="0"/>
          </a:p>
          <a:p>
            <a:pPr marL="3719513" indent="-61913">
              <a:buNone/>
            </a:pPr>
            <a:r>
              <a:rPr lang="en-US" sz="1100" b="1" dirty="0" smtClean="0">
                <a:hlinkClick r:id="rId2"/>
              </a:rPr>
              <a:t>http://www.oracle.com/technetwork/java/javase/config-417990.html</a:t>
            </a:r>
            <a:r>
              <a:rPr lang="en-US" sz="1100" b="1" dirty="0" smtClean="0"/>
              <a:t>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Oracle JDK 7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med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javaone 2012">
  <a:themeElements>
    <a:clrScheme name="Custom 26">
      <a:dk1>
        <a:srgbClr val="000000"/>
      </a:dk1>
      <a:lt1>
        <a:sysClr val="window" lastClr="FFFFFF"/>
      </a:lt1>
      <a:dk2>
        <a:srgbClr val="424545"/>
      </a:dk2>
      <a:lt2>
        <a:srgbClr val="A3A3A3"/>
      </a:lt2>
      <a:accent1>
        <a:srgbClr val="5382A1"/>
      </a:accent1>
      <a:accent2>
        <a:srgbClr val="E5E5E5"/>
      </a:accent2>
      <a:accent3>
        <a:srgbClr val="8BAAC3"/>
      </a:accent3>
      <a:accent4>
        <a:srgbClr val="5B6981"/>
      </a:accent4>
      <a:accent5>
        <a:srgbClr val="7D7369"/>
      </a:accent5>
      <a:accent6>
        <a:srgbClr val="786464"/>
      </a:accent6>
      <a:hlink>
        <a:srgbClr val="0000FF"/>
      </a:hlink>
      <a:folHlink>
        <a:srgbClr val="800080"/>
      </a:folHlink>
    </a:clrScheme>
    <a:fontScheme name="Oracle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2000" dirty="0" err="1" smtClean="0">
            <a:solidFill>
              <a:schemeClr val="tx2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stom 26">
    <a:dk1>
      <a:srgbClr val="000000"/>
    </a:dk1>
    <a:lt1>
      <a:sysClr val="window" lastClr="FFFFFF"/>
    </a:lt1>
    <a:dk2>
      <a:srgbClr val="424545"/>
    </a:dk2>
    <a:lt2>
      <a:srgbClr val="A3A3A3"/>
    </a:lt2>
    <a:accent1>
      <a:srgbClr val="5382A1"/>
    </a:accent1>
    <a:accent2>
      <a:srgbClr val="E5E5E5"/>
    </a:accent2>
    <a:accent3>
      <a:srgbClr val="8BAAC3"/>
    </a:accent3>
    <a:accent4>
      <a:srgbClr val="5B6981"/>
    </a:accent4>
    <a:accent5>
      <a:srgbClr val="7D7369"/>
    </a:accent5>
    <a:accent6>
      <a:srgbClr val="786464"/>
    </a:accent6>
    <a:hlink>
      <a:srgbClr val="0000FF"/>
    </a:hlink>
    <a:folHlink>
      <a:srgbClr val="800080"/>
    </a:folHlink>
  </a:clrScheme>
  <a:fontScheme name="Oracle Fonts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Custom 26">
    <a:dk1>
      <a:srgbClr val="000000"/>
    </a:dk1>
    <a:lt1>
      <a:sysClr val="window" lastClr="FFFFFF"/>
    </a:lt1>
    <a:dk2>
      <a:srgbClr val="424545"/>
    </a:dk2>
    <a:lt2>
      <a:srgbClr val="A3A3A3"/>
    </a:lt2>
    <a:accent1>
      <a:srgbClr val="5382A1"/>
    </a:accent1>
    <a:accent2>
      <a:srgbClr val="E5E5E5"/>
    </a:accent2>
    <a:accent3>
      <a:srgbClr val="8BAAC3"/>
    </a:accent3>
    <a:accent4>
      <a:srgbClr val="5B6981"/>
    </a:accent4>
    <a:accent5>
      <a:srgbClr val="7D7369"/>
    </a:accent5>
    <a:accent6>
      <a:srgbClr val="786464"/>
    </a:accent6>
    <a:hlink>
      <a:srgbClr val="0000FF"/>
    </a:hlink>
    <a:folHlink>
      <a:srgbClr val="800080"/>
    </a:folHlink>
  </a:clrScheme>
  <a:fontScheme name="Oracle Fonts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javaone 2012</Template>
  <TotalTime>12909</TotalTime>
  <Words>1769</Words>
  <Application>Microsoft Macintosh PowerPoint</Application>
  <PresentationFormat>On-screen Show (16:9)</PresentationFormat>
  <Paragraphs>373</Paragraphs>
  <Slides>44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javaone 2012</vt:lpstr>
      <vt:lpstr>PowerPoint Presentation</vt:lpstr>
      <vt:lpstr>Why Should I Switch to Java SE 7?</vt:lpstr>
      <vt:lpstr>PowerPoint Presentation</vt:lpstr>
      <vt:lpstr>Agenda</vt:lpstr>
      <vt:lpstr>Mature and Recommended</vt:lpstr>
      <vt:lpstr>Deployed and Used</vt:lpstr>
      <vt:lpstr>Mature</vt:lpstr>
      <vt:lpstr>Certified and Recommended</vt:lpstr>
      <vt:lpstr>Certified Platforms</vt:lpstr>
      <vt:lpstr>Support</vt:lpstr>
      <vt:lpstr>Java SE 7 Implementations</vt:lpstr>
      <vt:lpstr>New Features</vt:lpstr>
      <vt:lpstr>Development</vt:lpstr>
      <vt:lpstr>Serviceability Features</vt:lpstr>
      <vt:lpstr>Java Diagnostic Commands</vt:lpstr>
      <vt:lpstr>Diagnostic Commands</vt:lpstr>
      <vt:lpstr>G1 – Garbage First</vt:lpstr>
      <vt:lpstr>G1 – Garbage First</vt:lpstr>
      <vt:lpstr>G1 – Garbage First</vt:lpstr>
      <vt:lpstr>Runtime Compiler Improvements</vt:lpstr>
      <vt:lpstr>Sockets Direct Protocol (SDP)</vt:lpstr>
      <vt:lpstr>New Language Features</vt:lpstr>
      <vt:lpstr>New API Features</vt:lpstr>
      <vt:lpstr>Java Virtual Machine</vt:lpstr>
      <vt:lpstr>Performance Benefits</vt:lpstr>
      <vt:lpstr>Performance Features</vt:lpstr>
      <vt:lpstr>Performance Features</vt:lpstr>
      <vt:lpstr>Performance Features</vt:lpstr>
      <vt:lpstr>Performance Features </vt:lpstr>
      <vt:lpstr>Performance Features </vt:lpstr>
      <vt:lpstr>Performance Features </vt:lpstr>
      <vt:lpstr>Performance Features </vt:lpstr>
      <vt:lpstr>Performance Features</vt:lpstr>
      <vt:lpstr>Performance Features</vt:lpstr>
      <vt:lpstr>Performance Features</vt:lpstr>
      <vt:lpstr>Java 7 Performance </vt:lpstr>
      <vt:lpstr>Java 7 Performance </vt:lpstr>
      <vt:lpstr>Java 7 Performance  </vt:lpstr>
      <vt:lpstr>Backwards Compatibility</vt:lpstr>
      <vt:lpstr>Backward Compatibility</vt:lpstr>
      <vt:lpstr>Main Pitfalls</vt:lpstr>
      <vt:lpstr>Summary</vt:lpstr>
      <vt:lpstr>Summary</vt:lpstr>
      <vt:lpstr>PowerPoint Presentation</vt:lpstr>
    </vt:vector>
  </TitlesOfParts>
  <Company>Oracle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sfriberg</dc:creator>
  <cp:lastModifiedBy>Simon Ritter</cp:lastModifiedBy>
  <cp:revision>583</cp:revision>
  <dcterms:created xsi:type="dcterms:W3CDTF">2012-07-20T16:33:27Z</dcterms:created>
  <dcterms:modified xsi:type="dcterms:W3CDTF">2013-06-17T13:47:44Z</dcterms:modified>
</cp:coreProperties>
</file>