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5"/>
  </p:notesMasterIdLst>
  <p:handoutMasterIdLst>
    <p:handoutMasterId r:id="rId46"/>
  </p:handoutMasterIdLst>
  <p:sldIdLst>
    <p:sldId id="466" r:id="rId2"/>
    <p:sldId id="507" r:id="rId3"/>
    <p:sldId id="512" r:id="rId4"/>
    <p:sldId id="513" r:id="rId5"/>
    <p:sldId id="514" r:id="rId6"/>
    <p:sldId id="515" r:id="rId7"/>
    <p:sldId id="516" r:id="rId8"/>
    <p:sldId id="518" r:id="rId9"/>
    <p:sldId id="519" r:id="rId10"/>
    <p:sldId id="520" r:id="rId11"/>
    <p:sldId id="521" r:id="rId12"/>
    <p:sldId id="522" r:id="rId13"/>
    <p:sldId id="523" r:id="rId14"/>
    <p:sldId id="533" r:id="rId15"/>
    <p:sldId id="535" r:id="rId16"/>
    <p:sldId id="536" r:id="rId17"/>
    <p:sldId id="538" r:id="rId18"/>
    <p:sldId id="541" r:id="rId19"/>
    <p:sldId id="542" r:id="rId20"/>
    <p:sldId id="543" r:id="rId21"/>
    <p:sldId id="544" r:id="rId22"/>
    <p:sldId id="545" r:id="rId23"/>
    <p:sldId id="576" r:id="rId24"/>
    <p:sldId id="546" r:id="rId25"/>
    <p:sldId id="547" r:id="rId26"/>
    <p:sldId id="548" r:id="rId27"/>
    <p:sldId id="549" r:id="rId28"/>
    <p:sldId id="550" r:id="rId29"/>
    <p:sldId id="551" r:id="rId30"/>
    <p:sldId id="552" r:id="rId31"/>
    <p:sldId id="556" r:id="rId32"/>
    <p:sldId id="558" r:id="rId33"/>
    <p:sldId id="559" r:id="rId34"/>
    <p:sldId id="560" r:id="rId35"/>
    <p:sldId id="561" r:id="rId36"/>
    <p:sldId id="564" r:id="rId37"/>
    <p:sldId id="565" r:id="rId38"/>
    <p:sldId id="567" r:id="rId39"/>
    <p:sldId id="569" r:id="rId40"/>
    <p:sldId id="570" r:id="rId41"/>
    <p:sldId id="572" r:id="rId42"/>
    <p:sldId id="573" r:id="rId43"/>
    <p:sldId id="343" r:id="rId44"/>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6B6"/>
    <a:srgbClr val="355469"/>
    <a:srgbClr val="FF1414"/>
    <a:srgbClr val="8BAAC3"/>
    <a:srgbClr val="FF0000"/>
    <a:srgbClr val="DC0000"/>
    <a:srgbClr val="820000"/>
    <a:srgbClr val="C90000"/>
    <a:srgbClr val="DC1414"/>
    <a:srgbClr val="B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1" autoAdjust="0"/>
    <p:restoredTop sz="96141" autoAdjust="0"/>
  </p:normalViewPr>
  <p:slideViewPr>
    <p:cSldViewPr snapToGrid="0">
      <p:cViewPr varScale="1">
        <p:scale>
          <a:sx n="157" d="100"/>
          <a:sy n="157" d="100"/>
        </p:scale>
        <p:origin x="-296" y="-96"/>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t>7/3/13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t>7/3/13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t>1</a:t>
            </a:fld>
            <a:endParaRPr lang="en-US"/>
          </a:p>
        </p:txBody>
      </p:sp>
    </p:spTree>
    <p:extLst>
      <p:ext uri="{BB962C8B-B14F-4D97-AF65-F5344CB8AC3E}">
        <p14:creationId xmlns:p14="http://schemas.microsoft.com/office/powerpoint/2010/main" val="377665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1 endpoint instance per URI,</a:t>
            </a:r>
            <a:r>
              <a:rPr lang="en-US" baseline="0" dirty="0" smtClean="0"/>
              <a:t> </a:t>
            </a:r>
            <a:r>
              <a:rPr lang="en-US" dirty="0" smtClean="0"/>
              <a:t>multi-threaded concurrent model</a:t>
            </a:r>
          </a:p>
          <a:p>
            <a:r>
              <a:rPr lang="en-US" dirty="0" smtClean="0"/>
              <a:t>Now: 1 instance per client connection, called back only once per client. Single-threaded</a:t>
            </a:r>
            <a:r>
              <a:rPr lang="en-US" baseline="0" dirty="0" smtClean="0"/>
              <a:t> model and so no concurrency required in the runtime. EJB Singleton can be used but the user code need to manage concurrency in that case. Ditto with CDI Singleton.</a:t>
            </a:r>
          </a:p>
          <a:p>
            <a:endParaRPr lang="en-US" baseline="0" dirty="0" smtClean="0"/>
          </a:p>
          <a:p>
            <a:r>
              <a:rPr lang="en-US" baseline="0" dirty="0" smtClean="0"/>
              <a:t>Highlight similarities/differences with JAX-RS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19</a:t>
            </a:fld>
            <a:endParaRPr lang="en-US"/>
          </a:p>
        </p:txBody>
      </p:sp>
    </p:spTree>
    <p:extLst>
      <p:ext uri="{BB962C8B-B14F-4D97-AF65-F5344CB8AC3E}">
        <p14:creationId xmlns:p14="http://schemas.microsoft.com/office/powerpoint/2010/main" val="60555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annotation defines that the decorated method be called whenever a new client has connected to this endpoint. The container notifies the method after the connection has been established [WSC-21]. The decorated method can only have optional Session parameter and zero to n String parameters annotated with a @</a:t>
            </a:r>
            <a:r>
              <a:rPr lang="en-US" sz="1200" kern="1200" dirty="0" err="1" smtClean="0">
                <a:solidFill>
                  <a:schemeClr val="tx1"/>
                </a:solidFill>
                <a:effectLst/>
                <a:latin typeface="+mn-lt"/>
                <a:ea typeface="+mn-ea"/>
                <a:cs typeface="+mn-cs"/>
              </a:rPr>
              <a:t>WebSocketPathSegment</a:t>
            </a:r>
            <a:r>
              <a:rPr lang="en-US" sz="1200" kern="1200" dirty="0" smtClean="0">
                <a:solidFill>
                  <a:schemeClr val="tx1"/>
                </a:solidFill>
                <a:effectLst/>
                <a:latin typeface="+mn-lt"/>
                <a:ea typeface="+mn-ea"/>
                <a:cs typeface="+mn-cs"/>
              </a:rPr>
              <a:t> annotation as parameters. If the Session parameter is present, the implementation must pass in the newly created Session corresponding to the new connection [WSC-22]. If the method throws an error, the implementation must pass this error to the </a:t>
            </a:r>
            <a:r>
              <a:rPr lang="en-US" sz="1200" kern="1200" dirty="0" err="1" smtClean="0">
                <a:solidFill>
                  <a:schemeClr val="tx1"/>
                </a:solidFill>
                <a:effectLst/>
                <a:latin typeface="+mn-lt"/>
                <a:ea typeface="+mn-ea"/>
                <a:cs typeface="+mn-cs"/>
              </a:rPr>
              <a:t>onError</a:t>
            </a:r>
            <a:r>
              <a:rPr lang="en-US" sz="1200" kern="1200" dirty="0" smtClean="0">
                <a:solidFill>
                  <a:schemeClr val="tx1"/>
                </a:solidFill>
                <a:effectLst/>
                <a:latin typeface="+mn-lt"/>
                <a:ea typeface="+mn-ea"/>
                <a:cs typeface="+mn-cs"/>
              </a:rPr>
              <a:t> method of the endpoint together with the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annotation defines that the decorated method be called whenever a new client is about to be disconnected from this endpoint. The container notifies the method before the connection is brought down [WSC-25]. The decorated method can only have optional Session parameter and zero to n String parameters annotated with a @</a:t>
            </a:r>
            <a:r>
              <a:rPr lang="en-US" sz="1200" kern="1200" dirty="0" err="1" smtClean="0">
                <a:solidFill>
                  <a:schemeClr val="tx1"/>
                </a:solidFill>
                <a:effectLst/>
                <a:latin typeface="+mn-lt"/>
                <a:ea typeface="+mn-ea"/>
                <a:cs typeface="+mn-cs"/>
              </a:rPr>
              <a:t>WebSocketPathSegment</a:t>
            </a:r>
            <a:r>
              <a:rPr lang="en-US" sz="1200" kern="1200" dirty="0" smtClean="0">
                <a:solidFill>
                  <a:schemeClr val="tx1"/>
                </a:solidFill>
                <a:effectLst/>
                <a:latin typeface="+mn-lt"/>
                <a:ea typeface="+mn-ea"/>
                <a:cs typeface="+mn-cs"/>
              </a:rPr>
              <a:t> annotation as parameters. If the Session parameter is present, the implementation must pass in the about-to-be ended Session corresponding to the connection [WSC-26]. If the method throws an error, the implementation must pass this error to the </a:t>
            </a:r>
            <a:r>
              <a:rPr lang="en-US" sz="1200" kern="1200" dirty="0" err="1" smtClean="0">
                <a:solidFill>
                  <a:schemeClr val="tx1"/>
                </a:solidFill>
                <a:effectLst/>
                <a:latin typeface="+mn-lt"/>
                <a:ea typeface="+mn-ea"/>
                <a:cs typeface="+mn-cs"/>
              </a:rPr>
              <a:t>onError</a:t>
            </a:r>
            <a:r>
              <a:rPr lang="en-US" sz="1200" kern="1200" dirty="0" smtClean="0">
                <a:solidFill>
                  <a:schemeClr val="tx1"/>
                </a:solidFill>
                <a:effectLst/>
                <a:latin typeface="+mn-lt"/>
                <a:ea typeface="+mn-ea"/>
                <a:cs typeface="+mn-cs"/>
              </a:rPr>
              <a:t> method of the endpoint together with the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annotation defines that the decorated method be called whenever an error is generated on any of the connections to this endpoint. The decorated method can only have optional Session parameter, mandatory </a:t>
            </a:r>
            <a:r>
              <a:rPr lang="en-US" sz="1200" kern="1200" dirty="0" err="1" smtClean="0">
                <a:solidFill>
                  <a:schemeClr val="tx1"/>
                </a:solidFill>
                <a:effectLst/>
                <a:latin typeface="+mn-lt"/>
                <a:ea typeface="+mn-ea"/>
                <a:cs typeface="+mn-cs"/>
              </a:rPr>
              <a:t>Throwable</a:t>
            </a:r>
            <a:r>
              <a:rPr lang="en-US" sz="1200" kern="1200" dirty="0" smtClean="0">
                <a:solidFill>
                  <a:schemeClr val="tx1"/>
                </a:solidFill>
                <a:effectLst/>
                <a:latin typeface="+mn-lt"/>
                <a:ea typeface="+mn-ea"/>
                <a:cs typeface="+mn-cs"/>
              </a:rPr>
              <a:t> parameter and zero to n String parameters annotated with a @</a:t>
            </a:r>
            <a:r>
              <a:rPr lang="en-US" sz="1200" kern="1200" dirty="0" err="1" smtClean="0">
                <a:solidFill>
                  <a:schemeClr val="tx1"/>
                </a:solidFill>
                <a:effectLst/>
                <a:latin typeface="+mn-lt"/>
                <a:ea typeface="+mn-ea"/>
                <a:cs typeface="+mn-cs"/>
              </a:rPr>
              <a:t>WebSocketPathSegment</a:t>
            </a:r>
            <a:r>
              <a:rPr lang="en-US" sz="1200" kern="1200" dirty="0" smtClean="0">
                <a:solidFill>
                  <a:schemeClr val="tx1"/>
                </a:solidFill>
                <a:effectLst/>
                <a:latin typeface="+mn-lt"/>
                <a:ea typeface="+mn-ea"/>
                <a:cs typeface="+mn-cs"/>
              </a:rPr>
              <a:t> annotation as parameters. If the Session parameter is present, the implementation must pass in the Session in which the error occurred to the connection [WSC-XX]. The container must pass the error as the </a:t>
            </a:r>
            <a:r>
              <a:rPr lang="en-US" sz="1200" kern="1200" dirty="0" err="1" smtClean="0">
                <a:solidFill>
                  <a:schemeClr val="tx1"/>
                </a:solidFill>
                <a:effectLst/>
                <a:latin typeface="+mn-lt"/>
                <a:ea typeface="+mn-ea"/>
                <a:cs typeface="+mn-cs"/>
              </a:rPr>
              <a:t>Throwable</a:t>
            </a:r>
            <a:r>
              <a:rPr lang="en-US" sz="1200" kern="1200" dirty="0" smtClean="0">
                <a:solidFill>
                  <a:schemeClr val="tx1"/>
                </a:solidFill>
                <a:effectLst/>
                <a:latin typeface="+mn-lt"/>
                <a:ea typeface="+mn-ea"/>
                <a:cs typeface="+mn-cs"/>
              </a:rPr>
              <a:t> parameter to this method.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t>20</a:t>
            </a:fld>
            <a:endParaRPr lang="en-US"/>
          </a:p>
        </p:txBody>
      </p:sp>
    </p:spTree>
    <p:extLst>
      <p:ext uri="{BB962C8B-B14F-4D97-AF65-F5344CB8AC3E}">
        <p14:creationId xmlns:p14="http://schemas.microsoft.com/office/powerpoint/2010/main" val="142598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encoders parameter contains a (possibly empty) list of Java classes that are to act as encoder components for this endpoint. These classes must implement some form of the Encoder interface, and have public no-</a:t>
            </a:r>
            <a:r>
              <a:rPr lang="en-US" sz="1200" kern="1200" dirty="0" err="1" smtClean="0">
                <a:solidFill>
                  <a:schemeClr val="tx1"/>
                </a:solidFill>
                <a:effectLst/>
                <a:latin typeface="+mn-lt"/>
                <a:ea typeface="+mn-ea"/>
                <a:cs typeface="+mn-cs"/>
              </a:rPr>
              <a:t>arg</a:t>
            </a:r>
            <a:r>
              <a:rPr lang="en-US" sz="1200" kern="1200" dirty="0" smtClean="0">
                <a:solidFill>
                  <a:schemeClr val="tx1"/>
                </a:solidFill>
                <a:effectLst/>
                <a:latin typeface="+mn-lt"/>
                <a:ea typeface="+mn-ea"/>
                <a:cs typeface="+mn-cs"/>
              </a:rPr>
              <a:t> constructors and be visible within the </a:t>
            </a:r>
            <a:r>
              <a:rPr lang="en-US" sz="1200" kern="1200" dirty="0" err="1" smtClean="0">
                <a:solidFill>
                  <a:schemeClr val="tx1"/>
                </a:solidFill>
                <a:effectLst/>
                <a:latin typeface="+mn-lt"/>
                <a:ea typeface="+mn-ea"/>
                <a:cs typeface="+mn-cs"/>
              </a:rPr>
              <a:t>classpath</a:t>
            </a:r>
            <a:r>
              <a:rPr lang="en-US" sz="1200" kern="1200" dirty="0" smtClean="0">
                <a:solidFill>
                  <a:schemeClr val="tx1"/>
                </a:solidFill>
                <a:effectLst/>
                <a:latin typeface="+mn-lt"/>
                <a:ea typeface="+mn-ea"/>
                <a:cs typeface="+mn-cs"/>
              </a:rPr>
              <a:t> of the application that this </a:t>
            </a:r>
            <a:r>
              <a:rPr lang="en-US" sz="1200" kern="1200" dirty="0" err="1" smtClean="0">
                <a:solidFill>
                  <a:schemeClr val="tx1"/>
                </a:solidFill>
                <a:effectLst/>
                <a:latin typeface="+mn-lt"/>
                <a:ea typeface="+mn-ea"/>
                <a:cs typeface="+mn-cs"/>
              </a:rPr>
              <a:t>websocket</a:t>
            </a:r>
            <a:r>
              <a:rPr lang="en-US" sz="1200" kern="1200" dirty="0" smtClean="0">
                <a:solidFill>
                  <a:schemeClr val="tx1"/>
                </a:solidFill>
                <a:effectLst/>
                <a:latin typeface="+mn-lt"/>
                <a:ea typeface="+mn-ea"/>
                <a:cs typeface="+mn-cs"/>
              </a:rPr>
              <a:t> endpoint is part of. The implementation must attempt to encode application objects of matching </a:t>
            </a:r>
            <a:r>
              <a:rPr lang="en-US" sz="1200" kern="1200" dirty="0" err="1" smtClean="0">
                <a:solidFill>
                  <a:schemeClr val="tx1"/>
                </a:solidFill>
                <a:effectLst/>
                <a:latin typeface="+mn-lt"/>
                <a:ea typeface="+mn-ea"/>
                <a:cs typeface="+mn-cs"/>
              </a:rPr>
              <a:t>parametrized</a:t>
            </a:r>
            <a:r>
              <a:rPr lang="en-US" sz="1200" kern="1200" dirty="0" smtClean="0">
                <a:solidFill>
                  <a:schemeClr val="tx1"/>
                </a:solidFill>
                <a:effectLst/>
                <a:latin typeface="+mn-lt"/>
                <a:ea typeface="+mn-ea"/>
                <a:cs typeface="+mn-cs"/>
              </a:rPr>
              <a:t> type as the encoder when they are attempted to be sent using the </a:t>
            </a:r>
            <a:r>
              <a:rPr lang="en-US" sz="1200" kern="1200" dirty="0" err="1" smtClean="0">
                <a:solidFill>
                  <a:schemeClr val="tx1"/>
                </a:solidFill>
                <a:effectLst/>
                <a:latin typeface="+mn-lt"/>
                <a:ea typeface="+mn-ea"/>
                <a:cs typeface="+mn-cs"/>
              </a:rPr>
              <a:t>RemoteEndpoint</a:t>
            </a:r>
            <a:r>
              <a:rPr lang="en-US" sz="1200" kern="1200" dirty="0" smtClean="0">
                <a:solidFill>
                  <a:schemeClr val="tx1"/>
                </a:solidFill>
                <a:effectLst/>
                <a:latin typeface="+mn-lt"/>
                <a:ea typeface="+mn-ea"/>
                <a:cs typeface="+mn-cs"/>
              </a:rPr>
              <a:t> API.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decoders parameter contains a (possibly empty) list of Java classes that are to act as decoder components for this endpoint. These classes must implement some form of the Decoder interface, and have public no-</a:t>
            </a:r>
            <a:r>
              <a:rPr lang="en-US" sz="1200" kern="1200" dirty="0" err="1" smtClean="0">
                <a:solidFill>
                  <a:schemeClr val="tx1"/>
                </a:solidFill>
                <a:effectLst/>
                <a:latin typeface="+mn-lt"/>
                <a:ea typeface="+mn-ea"/>
                <a:cs typeface="+mn-cs"/>
              </a:rPr>
              <a:t>arg</a:t>
            </a:r>
            <a:r>
              <a:rPr lang="en-US" sz="1200" kern="1200" dirty="0" smtClean="0">
                <a:solidFill>
                  <a:schemeClr val="tx1"/>
                </a:solidFill>
                <a:effectLst/>
                <a:latin typeface="+mn-lt"/>
                <a:ea typeface="+mn-ea"/>
                <a:cs typeface="+mn-cs"/>
              </a:rPr>
              <a:t> constructors and be visible within the </a:t>
            </a:r>
            <a:r>
              <a:rPr lang="en-US" sz="1200" kern="1200" dirty="0" err="1" smtClean="0">
                <a:solidFill>
                  <a:schemeClr val="tx1"/>
                </a:solidFill>
                <a:effectLst/>
                <a:latin typeface="+mn-lt"/>
                <a:ea typeface="+mn-ea"/>
                <a:cs typeface="+mn-cs"/>
              </a:rPr>
              <a:t>classpath</a:t>
            </a:r>
            <a:r>
              <a:rPr lang="en-US" sz="1200" kern="1200" dirty="0" smtClean="0">
                <a:solidFill>
                  <a:schemeClr val="tx1"/>
                </a:solidFill>
                <a:effectLst/>
                <a:latin typeface="+mn-lt"/>
                <a:ea typeface="+mn-ea"/>
                <a:cs typeface="+mn-cs"/>
              </a:rPr>
              <a:t> of the application that this </a:t>
            </a:r>
            <a:r>
              <a:rPr lang="en-US" sz="1200" kern="1200" dirty="0" err="1" smtClean="0">
                <a:solidFill>
                  <a:schemeClr val="tx1"/>
                </a:solidFill>
                <a:effectLst/>
                <a:latin typeface="+mn-lt"/>
                <a:ea typeface="+mn-ea"/>
                <a:cs typeface="+mn-cs"/>
              </a:rPr>
              <a:t>websocket</a:t>
            </a:r>
            <a:r>
              <a:rPr lang="en-US" sz="1200" kern="1200" dirty="0" smtClean="0">
                <a:solidFill>
                  <a:schemeClr val="tx1"/>
                </a:solidFill>
                <a:effectLst/>
                <a:latin typeface="+mn-lt"/>
                <a:ea typeface="+mn-ea"/>
                <a:cs typeface="+mn-cs"/>
              </a:rPr>
              <a:t> endpoint is part of. The implementation must attempt to decode web socket messages using the first appropriate decoder in the list and pass the message in decoded object form to the </a:t>
            </a:r>
            <a:r>
              <a:rPr lang="en-US" sz="1200" kern="1200" dirty="0" err="1" smtClean="0">
                <a:solidFill>
                  <a:schemeClr val="tx1"/>
                </a:solidFill>
                <a:effectLst/>
                <a:latin typeface="+mn-lt"/>
                <a:ea typeface="+mn-ea"/>
                <a:cs typeface="+mn-cs"/>
              </a:rPr>
              <a:t>websocket</a:t>
            </a:r>
            <a:r>
              <a:rPr lang="en-US" sz="1200" kern="1200" dirty="0" smtClean="0">
                <a:solidFill>
                  <a:schemeClr val="tx1"/>
                </a:solidFill>
                <a:effectLst/>
                <a:latin typeface="+mn-lt"/>
                <a:ea typeface="+mn-ea"/>
                <a:cs typeface="+mn-cs"/>
              </a:rPr>
              <a:t> endpoint [WSC-17]. The implementation uses the </a:t>
            </a:r>
            <a:r>
              <a:rPr lang="en-US" sz="1200" kern="1200" dirty="0" err="1" smtClean="0">
                <a:solidFill>
                  <a:schemeClr val="tx1"/>
                </a:solidFill>
                <a:effectLst/>
                <a:latin typeface="+mn-lt"/>
                <a:ea typeface="+mn-ea"/>
                <a:cs typeface="+mn-cs"/>
              </a:rPr>
              <a:t>willDecode</a:t>
            </a:r>
            <a:r>
              <a:rPr lang="en-US" sz="1200" kern="1200" dirty="0" smtClean="0">
                <a:solidFill>
                  <a:schemeClr val="tx1"/>
                </a:solidFill>
                <a:effectLst/>
                <a:latin typeface="+mn-lt"/>
                <a:ea typeface="+mn-ea"/>
                <a:cs typeface="+mn-cs"/>
              </a:rPr>
              <a:t>() method on the decoder to determine if the Decoder will match the incoming message.</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22</a:t>
            </a:fld>
            <a:endParaRPr lang="en-US"/>
          </a:p>
        </p:txBody>
      </p:sp>
    </p:spTree>
    <p:extLst>
      <p:ext uri="{BB962C8B-B14F-4D97-AF65-F5344CB8AC3E}">
        <p14:creationId xmlns:p14="http://schemas.microsoft.com/office/powerpoint/2010/main" val="206701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allowed parameters are:</a:t>
            </a:r>
          </a:p>
          <a:p>
            <a:r>
              <a:rPr lang="en-US" dirty="0" smtClean="0"/>
              <a:t>  Exactly one of any of the following choices</a:t>
            </a:r>
          </a:p>
          <a:p>
            <a:r>
              <a:rPr lang="en-US" dirty="0" smtClean="0"/>
              <a:t>    if the method is handling text messages:</a:t>
            </a:r>
          </a:p>
          <a:p>
            <a:r>
              <a:rPr lang="en-US" dirty="0" smtClean="0"/>
              <a:t>      String to receive the whole message</a:t>
            </a:r>
          </a:p>
          <a:p>
            <a:r>
              <a:rPr lang="en-US" dirty="0" smtClean="0"/>
              <a:t>      Java primitive or class equivalent to receive the whole message converted to that type</a:t>
            </a:r>
          </a:p>
          <a:p>
            <a:r>
              <a:rPr lang="en-US" dirty="0" smtClean="0"/>
              <a:t>      String and </a:t>
            </a:r>
            <a:r>
              <a:rPr lang="en-US" dirty="0" err="1" smtClean="0"/>
              <a:t>boolean</a:t>
            </a:r>
            <a:r>
              <a:rPr lang="en-US" dirty="0" smtClean="0"/>
              <a:t> pair to receive the message in parts</a:t>
            </a:r>
          </a:p>
          <a:p>
            <a:r>
              <a:rPr lang="en-US" dirty="0" smtClean="0"/>
              <a:t>      Reader to receive the whole message as a blocking stream</a:t>
            </a:r>
          </a:p>
          <a:p>
            <a:r>
              <a:rPr lang="en-US" dirty="0" smtClean="0"/>
              <a:t>      any object parameter for which the endpoint has a text decoder (</a:t>
            </a:r>
            <a:r>
              <a:rPr lang="en-US" dirty="0" err="1" smtClean="0"/>
              <a:t>Decoder.Text</a:t>
            </a:r>
            <a:r>
              <a:rPr lang="en-US" dirty="0" smtClean="0"/>
              <a:t> or </a:t>
            </a:r>
            <a:r>
              <a:rPr lang="en-US" dirty="0" err="1" smtClean="0"/>
              <a:t>Decoder.TextStream</a:t>
            </a:r>
            <a:r>
              <a:rPr lang="en-US" dirty="0" smtClean="0"/>
              <a:t>).</a:t>
            </a:r>
          </a:p>
          <a:p>
            <a:r>
              <a:rPr lang="en-US" dirty="0" smtClean="0"/>
              <a:t>    if the method is handling binary messages:</a:t>
            </a:r>
          </a:p>
          <a:p>
            <a:r>
              <a:rPr lang="en-US" dirty="0" smtClean="0"/>
              <a:t>       byte[] or </a:t>
            </a:r>
            <a:r>
              <a:rPr lang="en-US" dirty="0" err="1" smtClean="0"/>
              <a:t>ByteBuffer</a:t>
            </a:r>
            <a:r>
              <a:rPr lang="en-US" dirty="0" smtClean="0"/>
              <a:t> to receive the whole message</a:t>
            </a:r>
          </a:p>
          <a:p>
            <a:r>
              <a:rPr lang="en-US" dirty="0" smtClean="0"/>
              <a:t>       byte[] and </a:t>
            </a:r>
            <a:r>
              <a:rPr lang="en-US" dirty="0" err="1" smtClean="0"/>
              <a:t>boolean</a:t>
            </a:r>
            <a:r>
              <a:rPr lang="en-US" dirty="0" smtClean="0"/>
              <a:t> pair, or </a:t>
            </a:r>
            <a:r>
              <a:rPr lang="en-US" dirty="0" err="1" smtClean="0"/>
              <a:t>ByteBuffer</a:t>
            </a:r>
            <a:r>
              <a:rPr lang="en-US" dirty="0" smtClean="0"/>
              <a:t> and </a:t>
            </a:r>
            <a:r>
              <a:rPr lang="en-US" dirty="0" err="1" smtClean="0"/>
              <a:t>boolean</a:t>
            </a:r>
            <a:r>
              <a:rPr lang="en-US" dirty="0" smtClean="0"/>
              <a:t> pair to receive the message in parts</a:t>
            </a:r>
          </a:p>
          <a:p>
            <a:r>
              <a:rPr lang="en-US" dirty="0" smtClean="0"/>
              <a:t>       </a:t>
            </a:r>
            <a:r>
              <a:rPr lang="en-US" dirty="0" err="1" smtClean="0"/>
              <a:t>InputStream</a:t>
            </a:r>
            <a:r>
              <a:rPr lang="en-US" dirty="0" smtClean="0"/>
              <a:t> to receive the whole message as a blocking stream</a:t>
            </a:r>
          </a:p>
          <a:p>
            <a:r>
              <a:rPr lang="en-US" dirty="0" smtClean="0"/>
              <a:t>       any object parameter for which the endpoint has a binary decoder (</a:t>
            </a:r>
            <a:r>
              <a:rPr lang="en-US" dirty="0" err="1" smtClean="0"/>
              <a:t>Decoder.Binary</a:t>
            </a:r>
            <a:r>
              <a:rPr lang="en-US" dirty="0" smtClean="0"/>
              <a:t> or </a:t>
            </a:r>
            <a:r>
              <a:rPr lang="en-US" dirty="0" err="1" smtClean="0"/>
              <a:t>Decoder.BinaryStream</a:t>
            </a:r>
            <a:r>
              <a:rPr lang="en-US" dirty="0" smtClean="0"/>
              <a:t>).</a:t>
            </a:r>
          </a:p>
          <a:p>
            <a:r>
              <a:rPr lang="en-US" dirty="0" smtClean="0"/>
              <a:t>    if the method is handling pong messages:</a:t>
            </a:r>
          </a:p>
          <a:p>
            <a:r>
              <a:rPr lang="en-US" dirty="0" smtClean="0"/>
              <a:t>        </a:t>
            </a:r>
            <a:r>
              <a:rPr lang="en-US" dirty="0" err="1" smtClean="0"/>
              <a:t>PongMessage</a:t>
            </a:r>
            <a:r>
              <a:rPr lang="en-US" dirty="0" smtClean="0"/>
              <a:t> for handling pong messages</a:t>
            </a:r>
          </a:p>
          <a:p>
            <a:r>
              <a:rPr lang="en-US" dirty="0" smtClean="0"/>
              <a:t>and Zero to n String or Java primitive parameters annotated with the </a:t>
            </a:r>
            <a:r>
              <a:rPr lang="en-US" dirty="0" err="1" smtClean="0"/>
              <a:t>WebSocketPathParam</a:t>
            </a:r>
            <a:r>
              <a:rPr lang="en-US" dirty="0" smtClean="0"/>
              <a:t> annotation for server endpoints.</a:t>
            </a:r>
          </a:p>
          <a:p>
            <a:r>
              <a:rPr lang="en-US" dirty="0" smtClean="0"/>
              <a:t>and an optional Session parameter</a:t>
            </a:r>
          </a:p>
          <a:p>
            <a:endParaRPr lang="en-US" dirty="0" smtClean="0"/>
          </a:p>
          <a:p>
            <a:r>
              <a:rPr lang="en-US" dirty="0" smtClean="0"/>
              <a:t>The parameters may be listed in any order.</a:t>
            </a:r>
          </a:p>
          <a:p>
            <a:endParaRPr lang="en-US" dirty="0" smtClean="0"/>
          </a:p>
          <a:p>
            <a:r>
              <a:rPr lang="en-US" dirty="0" smtClean="0"/>
              <a:t>The method may have a non-void return type, in which case the web socket runtime must interpret this as a web socket message to return to the peer. The allowed data types for this return type, other than void, are String, </a:t>
            </a:r>
            <a:r>
              <a:rPr lang="en-US" dirty="0" err="1" smtClean="0"/>
              <a:t>ByteBuffer</a:t>
            </a:r>
            <a:r>
              <a:rPr lang="en-US" dirty="0" smtClean="0"/>
              <a:t>, byte[], any Java primitive or class equivalent, and anything for which there is an encoder. If the method uses a Java primitive as a return value, the implementation must construct the text message to send using the standard Java string representation of the Java primitive. If the method uses a class equivalent of a Java primitive as a return value, the implementation must construct the text message from the Java primitive equivalent as described above. </a:t>
            </a:r>
          </a:p>
          <a:p>
            <a:r>
              <a:rPr lang="en-US" dirty="0" smtClean="0"/>
              <a:t>Developers should note that if developer closes the session during the invocation of a method with a return type, the method will complete but the return value will not be delivered to the remote endpoint. The send failure will be passed back into the endpoint's error handling method.</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26</a:t>
            </a:fld>
            <a:endParaRPr lang="en-US"/>
          </a:p>
        </p:txBody>
      </p:sp>
    </p:spTree>
    <p:extLst>
      <p:ext uri="{BB962C8B-B14F-4D97-AF65-F5344CB8AC3E}">
        <p14:creationId xmlns:p14="http://schemas.microsoft.com/office/powerpoint/2010/main" val="80562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logical </a:t>
            </a:r>
            <a:r>
              <a:rPr lang="en-US" sz="1200" kern="1200" dirty="0" err="1" smtClean="0">
                <a:solidFill>
                  <a:schemeClr val="tx1"/>
                </a:solidFill>
                <a:effectLst/>
                <a:latin typeface="+mn-lt"/>
                <a:ea typeface="+mn-ea"/>
                <a:cs typeface="+mn-cs"/>
              </a:rPr>
              <a:t>websocket</a:t>
            </a:r>
            <a:r>
              <a:rPr lang="en-US" sz="1200" kern="1200" dirty="0" smtClean="0">
                <a:solidFill>
                  <a:schemeClr val="tx1"/>
                </a:solidFill>
                <a:effectLst/>
                <a:latin typeface="+mn-lt"/>
                <a:ea typeface="+mn-ea"/>
                <a:cs typeface="+mn-cs"/>
              </a:rPr>
              <a:t> endpoint is represented in the Java WebSocket API as an instance of the Endpoint class. Developers may subclass the Endpoint class in order to intercept lifecycle events of the endpoint: those of a peer connecting, a peer disconnecting and an error being raised during the lifetime of the endpoint.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implementation must use at least one instance of the Endpoint class to represent the logical endpoint. Each instance of the Endpoint class may therefore handle connections to the endpoint from multiple peers. Some implementations may wish to use multiple instances of Endpoint to represent a logical endpoint, perhaps one instance per VM in a distributed server setting.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Java WebSocket API models the sequence of interactions between an endpoint and each of its peers using an instance of the Session class. The interactions between a peer and an endpoint begin with an open notification, followed by some number, possibly zero, of web socket messages between the endpoint and peer, followed by a close notification or error terminal to the connection. For each peer that is interacting with an endpoint, there is one Session instance that represents that interaction. The Session instance corresponding to the peer is passed to the Endpoint instance representing the endpoint at the key events in its lifecycle.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4F6B3C-E1CB-8B46-8ACB-F6EEEFB71C82}" type="slidenum">
              <a:rPr lang="en-US" smtClean="0"/>
              <a:t>33</a:t>
            </a:fld>
            <a:endParaRPr lang="en-US"/>
          </a:p>
        </p:txBody>
      </p:sp>
    </p:spTree>
    <p:extLst>
      <p:ext uri="{BB962C8B-B14F-4D97-AF65-F5344CB8AC3E}">
        <p14:creationId xmlns:p14="http://schemas.microsoft.com/office/powerpoint/2010/main" val="1431975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WebSocket Protocol, data is transmitted using a sequence of frames. To avoid confusing network intermediaries (such as intercepting proxies) and for security reasons that are further discussed in Section 10.3, a client MUST mask all frames that it sends to the server (see Section 5.3 for further details).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Note that masking is done whether or not the WebSocket Protocol is running over TLS. A server MUST NOT mask any frames that it sends to the client.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Mask all data from the client to the server, so that the remote script (attacker) does not have control over how the data being sent appears on the wire and thus cannot construct a message that could be misinterpreted by an intermediary as an HTTP request. Clients MUST choose a new masking key for each frame, using an algorithm that cannot be predicted by end applications that provide data. For example, each masking could be drawn from a cryptographically strong random number generator. </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39</a:t>
            </a:fld>
            <a:endParaRPr lang="en-US"/>
          </a:p>
        </p:txBody>
      </p:sp>
    </p:spTree>
    <p:extLst>
      <p:ext uri="{BB962C8B-B14F-4D97-AF65-F5344CB8AC3E}">
        <p14:creationId xmlns:p14="http://schemas.microsoft.com/office/powerpoint/2010/main" val="2489207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t>43</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creating web applications that need bidirectional communication between a client and a server (e.g., instant messaging and gaming applications) has required an abuse of HTTP to poll the</a:t>
            </a:r>
          </a:p>
          <a:p>
            <a:r>
              <a:rPr lang="en-US" dirty="0" smtClean="0"/>
              <a:t>   server for updates while sending upstream notifications as distinct HTTP calls</a:t>
            </a:r>
          </a:p>
          <a:p>
            <a:endParaRPr lang="en-US" dirty="0" smtClean="0"/>
          </a:p>
          <a:p>
            <a:r>
              <a:rPr lang="en-US" dirty="0" smtClean="0"/>
              <a:t>This results in a variety of problems:</a:t>
            </a:r>
          </a:p>
          <a:p>
            <a:endParaRPr lang="en-US" dirty="0" smtClean="0"/>
          </a:p>
          <a:p>
            <a:r>
              <a:rPr lang="en-US" dirty="0" smtClean="0"/>
              <a:t>   o  The server is forced to use a number of different underlying TCP connections for each client: one for sending information to the client and a new one for each incoming message.</a:t>
            </a:r>
          </a:p>
          <a:p>
            <a:r>
              <a:rPr lang="en-US" dirty="0" smtClean="0"/>
              <a:t>   o  The wire protocol has a high overhead, with each client-to-server message having an HTTP header.</a:t>
            </a:r>
          </a:p>
          <a:p>
            <a:r>
              <a:rPr lang="en-US" dirty="0" smtClean="0"/>
              <a:t>   o  The client-side script is forced to maintain a mapping from the outgoing connections to the incoming connection to track replies.</a:t>
            </a:r>
          </a:p>
          <a:p>
            <a:endParaRPr lang="en-US" dirty="0" smtClean="0"/>
          </a:p>
          <a:p>
            <a:r>
              <a:rPr lang="en-US" dirty="0" smtClean="0"/>
              <a:t>   A simpler solution would be to use a single TCP connection for traffic in both directions.  This is what the WebSocket Protocol provides.</a:t>
            </a:r>
          </a:p>
          <a:p>
            <a:endParaRPr lang="en-US" dirty="0" smtClean="0"/>
          </a:p>
          <a:p>
            <a:r>
              <a:rPr lang="en-US" dirty="0" smtClean="0"/>
              <a:t>Combined with the WebSocket API [WSAPI], it provides an alternative to HTTP polling for two-way communication from a web page</a:t>
            </a:r>
            <a:r>
              <a:rPr lang="en-US" baseline="0" dirty="0" smtClean="0"/>
              <a:t> </a:t>
            </a:r>
            <a:r>
              <a:rPr lang="en-US" dirty="0" smtClean="0"/>
              <a:t>to a remote server.</a:t>
            </a:r>
          </a:p>
          <a:p>
            <a:endParaRPr lang="en-US" dirty="0" smtClean="0"/>
          </a:p>
          <a:p>
            <a:r>
              <a:rPr lang="en-US" dirty="0" smtClean="0"/>
              <a:t>The same technique can be used for a variety of web applications: games, stock tickers, multiuser applications with simultaneous</a:t>
            </a:r>
            <a:r>
              <a:rPr lang="en-US" baseline="0" dirty="0" smtClean="0"/>
              <a:t> </a:t>
            </a:r>
            <a:r>
              <a:rPr lang="en-US" dirty="0" smtClean="0"/>
              <a:t>editing, user interfaces exposing server-side services in real time, etc.</a:t>
            </a:r>
          </a:p>
          <a:p>
            <a:endParaRPr lang="en-US" dirty="0" smtClean="0"/>
          </a:p>
          <a:p>
            <a:r>
              <a:rPr lang="en-US" dirty="0" smtClean="0"/>
              <a:t>   The WebSocket Protocol is designed to supersede existing bidirectional communication technologies that use HTTP as a transport</a:t>
            </a:r>
          </a:p>
          <a:p>
            <a:r>
              <a:rPr lang="en-US" dirty="0" smtClean="0"/>
              <a:t>   layer to benefit from existing infrastructure (proxies, filtering, authentication).  Such technologies were implemented as trade-offs between efficiency and reliability because HTTP was not initially</a:t>
            </a:r>
          </a:p>
          <a:p>
            <a:r>
              <a:rPr lang="en-US" dirty="0" smtClean="0"/>
              <a:t>   meant to be used for bidirectional communication (see [RFC6202] for further discussion).  The WebSocket Protocol attempts to address the goals of existing bidirectional HTTP technologies in the context of the existing HTTP infrastructure; as such, it is designed to work over HTTP ports 80 and 443 as well as to support HTTP proxies and intermediaries, even if this implies some complexity specific to the current environment.</a:t>
            </a:r>
          </a:p>
          <a:p>
            <a:endParaRPr lang="en-US" dirty="0" smtClean="0"/>
          </a:p>
          <a:p>
            <a:r>
              <a:rPr lang="en-US" sz="1200" kern="1200" dirty="0" smtClean="0">
                <a:solidFill>
                  <a:schemeClr val="tx1"/>
                </a:solidFill>
                <a:effectLst/>
                <a:latin typeface="+mn-lt"/>
                <a:ea typeface="+mn-ea"/>
                <a:cs typeface="+mn-cs"/>
              </a:rPr>
              <a:t>The WebSocket Protocol attempts to address the goals of existing bidirectional HTTP technologies in the context of the existing HTTP infrastructure; as such, it is designed to work over HTTP ports 80 and 443 as well as to support HTTP proxies and intermediaries, even if this implies some complexity specific to the current environment. However, the design does not limit WebSocket to HTTP, and future implementations could use a simpler handshake over a dedicated port without reinventing the entire protocol. This last point is important because the traffic patterns of interactive messaging do not closely match standard HTTP traffic and can induce unusual loads on some components. </a:t>
            </a:r>
            <a:endParaRPr lang="en-US" dirty="0" smtClean="0"/>
          </a:p>
          <a:p>
            <a:endParaRPr lang="en-US" dirty="0"/>
          </a:p>
        </p:txBody>
      </p:sp>
      <p:sp>
        <p:nvSpPr>
          <p:cNvPr id="4" name="Slide Number Placeholder 3"/>
          <p:cNvSpPr>
            <a:spLocks noGrp="1"/>
          </p:cNvSpPr>
          <p:nvPr>
            <p:ph type="sldNum" sz="quarter" idx="10"/>
          </p:nvPr>
        </p:nvSpPr>
        <p:spPr/>
        <p:txBody>
          <a:bodyPr/>
          <a:lstStyle/>
          <a:p>
            <a:fld id="{8D4F6B3C-E1CB-8B46-8ACB-F6EEEFB71C82}" type="slidenum">
              <a:rPr lang="en-US" smtClean="0"/>
              <a:t>5</a:t>
            </a:fld>
            <a:endParaRPr lang="en-US"/>
          </a:p>
        </p:txBody>
      </p:sp>
    </p:spTree>
    <p:extLst>
      <p:ext uri="{BB962C8B-B14F-4D97-AF65-F5344CB8AC3E}">
        <p14:creationId xmlns:p14="http://schemas.microsoft.com/office/powerpoint/2010/main" val="264893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protocol has two parts: a handshake and the data transfer.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Combined with the WebSocket API [WSAPI], it provides an alternative to HTTP polling for two-way communication from a web page</a:t>
            </a:r>
            <a:r>
              <a:rPr lang="en-US" baseline="0" dirty="0" smtClean="0"/>
              <a:t> </a:t>
            </a:r>
            <a:r>
              <a:rPr lang="en-US" dirty="0" smtClean="0"/>
              <a:t>to a remote server.</a:t>
            </a:r>
          </a:p>
          <a:p>
            <a:endParaRPr lang="en-US" dirty="0" smtClean="0"/>
          </a:p>
          <a:p>
            <a:r>
              <a:rPr lang="en-US" dirty="0" smtClean="0"/>
              <a:t>Once the client and server have both sent their handshakes, and if</a:t>
            </a:r>
          </a:p>
          <a:p>
            <a:r>
              <a:rPr lang="en-US" dirty="0" smtClean="0"/>
              <a:t>   the handshake was successful, then the data transfer part starts.</a:t>
            </a:r>
          </a:p>
          <a:p>
            <a:r>
              <a:rPr lang="en-US" dirty="0" smtClean="0"/>
              <a:t>   This is a two-way communication channel where each side can,</a:t>
            </a:r>
          </a:p>
          <a:p>
            <a:r>
              <a:rPr lang="en-US" dirty="0" smtClean="0"/>
              <a:t>   independently from the other, send data at will.</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6</a:t>
            </a:fld>
            <a:endParaRPr lang="en-US"/>
          </a:p>
        </p:txBody>
      </p:sp>
    </p:spTree>
    <p:extLst>
      <p:ext uri="{BB962C8B-B14F-4D97-AF65-F5344CB8AC3E}">
        <p14:creationId xmlns:p14="http://schemas.microsoft.com/office/powerpoint/2010/main" val="344497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 protocol consists of an opening handshake followed by basic message framing, layered over TCP.</a:t>
            </a:r>
          </a:p>
          <a:p>
            <a:endParaRPr lang="en-US" dirty="0" smtClean="0"/>
          </a:p>
          <a:p>
            <a:r>
              <a:rPr lang="en-US" dirty="0" smtClean="0"/>
              <a:t>In compliance with [RFC2616], header fields in the handshake may be sent by the client in any order, so the order in which different</a:t>
            </a:r>
            <a:r>
              <a:rPr lang="en-US" baseline="0" dirty="0" smtClean="0"/>
              <a:t> </a:t>
            </a:r>
            <a:r>
              <a:rPr lang="en-US" dirty="0" smtClean="0"/>
              <a:t>header fields are received is not significant.</a:t>
            </a:r>
          </a:p>
          <a:p>
            <a:endParaRPr lang="en-US" b="0" dirty="0" smtClean="0"/>
          </a:p>
          <a:p>
            <a:r>
              <a:rPr lang="en-US" b="0" dirty="0" smtClean="0"/>
              <a:t>The leading line from the client follows the Request-Line format. The leading line from the server follows the Status-Line format. </a:t>
            </a:r>
            <a:r>
              <a:rPr lang="en-US" b="0" baseline="0" dirty="0" smtClean="0"/>
              <a:t> </a:t>
            </a:r>
            <a:r>
              <a:rPr lang="en-US" b="0" dirty="0" smtClean="0"/>
              <a:t>After the leading line in both cases come an unordered set of header</a:t>
            </a:r>
            <a:r>
              <a:rPr lang="en-US" b="0" baseline="0" dirty="0" smtClean="0"/>
              <a:t> </a:t>
            </a:r>
            <a:r>
              <a:rPr lang="en-US" b="0" dirty="0" smtClean="0"/>
              <a:t>fields. </a:t>
            </a:r>
          </a:p>
          <a:p>
            <a:endParaRPr lang="en-US" b="0" dirty="0" smtClean="0"/>
          </a:p>
          <a:p>
            <a:r>
              <a:rPr lang="en-US" b="0" dirty="0" smtClean="0"/>
              <a:t>The "Request-URI" of the GET method [RFC2616] is used to identify the</a:t>
            </a:r>
            <a:r>
              <a:rPr lang="en-US" b="0" baseline="0" dirty="0" smtClean="0"/>
              <a:t> </a:t>
            </a:r>
            <a:r>
              <a:rPr lang="en-US" b="0" dirty="0" smtClean="0"/>
              <a:t>endpoint of the WebSocket connection, both to allow multiple domains to be served from one IP address and to allow multiple WebSocket</a:t>
            </a:r>
            <a:r>
              <a:rPr lang="en-US" b="0" baseline="0" dirty="0" smtClean="0"/>
              <a:t> </a:t>
            </a:r>
            <a:r>
              <a:rPr lang="en-US" b="0" dirty="0" smtClean="0"/>
              <a:t>endpoints to be served by a single server.</a:t>
            </a:r>
          </a:p>
          <a:p>
            <a:endParaRPr lang="en-US" b="0" dirty="0" smtClean="0"/>
          </a:p>
          <a:p>
            <a:r>
              <a:rPr lang="en-US" b="0" dirty="0" smtClean="0"/>
              <a:t>The client includes the hostname in the |Host| header field of its</a:t>
            </a:r>
            <a:r>
              <a:rPr lang="en-US" b="0" baseline="0" dirty="0" smtClean="0"/>
              <a:t> </a:t>
            </a:r>
            <a:r>
              <a:rPr lang="en-US" b="0" dirty="0" smtClean="0"/>
              <a:t>handshake as per [RFC2616], so that both the client and the server</a:t>
            </a:r>
            <a:r>
              <a:rPr lang="en-US" b="0" baseline="0" dirty="0" smtClean="0"/>
              <a:t> </a:t>
            </a:r>
            <a:r>
              <a:rPr lang="en-US" b="0" dirty="0" smtClean="0"/>
              <a:t>can verify that they agree on which host is in use.</a:t>
            </a:r>
          </a:p>
          <a:p>
            <a:endParaRPr lang="en-US" b="0" dirty="0" smtClean="0"/>
          </a:p>
          <a:p>
            <a:r>
              <a:rPr lang="en-US" b="0" dirty="0" smtClean="0"/>
              <a:t>HTTP defines an upgrade mechanism using Upgrade: header. This is typically used for to</a:t>
            </a:r>
            <a:r>
              <a:rPr lang="en-US" b="0" baseline="0" dirty="0" smtClean="0"/>
              <a:t> </a:t>
            </a:r>
            <a:r>
              <a:rPr lang="en-US" b="0" dirty="0" smtClean="0"/>
              <a:t>upgrade a client to a newer http protocol version or switch to a different protocol, such as HTTP over TLS. The Upgrade general-header allows the client to specify what additional communication protocols it supports and would like to use</a:t>
            </a:r>
            <a:r>
              <a:rPr lang="en-US" b="0" baseline="0" dirty="0" smtClean="0"/>
              <a:t> </a:t>
            </a:r>
            <a:r>
              <a:rPr lang="en-US" b="0" dirty="0" smtClean="0"/>
              <a:t>if the server finds it appropriate to switch protocols. This mechanism</a:t>
            </a:r>
            <a:r>
              <a:rPr lang="en-US" b="0" baseline="0" dirty="0" smtClean="0"/>
              <a:t> is used for upgrading to WebSocket.</a:t>
            </a:r>
            <a:endParaRPr lang="en-US" b="0" dirty="0" smtClean="0"/>
          </a:p>
          <a:p>
            <a:endParaRPr lang="en-US" b="0" dirty="0" smtClean="0"/>
          </a:p>
          <a:p>
            <a:r>
              <a:rPr lang="en-US" b="0" dirty="0" smtClean="0"/>
              <a:t>Additional header fields are used to select options in the WebSocket</a:t>
            </a:r>
            <a:r>
              <a:rPr lang="en-US" b="0" baseline="0" dirty="0" smtClean="0"/>
              <a:t> </a:t>
            </a:r>
            <a:r>
              <a:rPr lang="en-US" b="0" dirty="0" smtClean="0"/>
              <a:t>Protocol.</a:t>
            </a:r>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Sec-WebSocket-Key is used in the creation of the server's handshake to indicate an acceptance of the connection. This helps ensure that the server does not accept connections from non-WebSocket clients (e.g.  HTTP clients) that are being abused to send data to unsuspecting WebSocket servers.  This prevents an attacker from tricking a WebSocket server by sending it carefully-crafted packets using |</a:t>
            </a:r>
            <a:r>
              <a:rPr lang="en-US" b="0" dirty="0" err="1" smtClean="0"/>
              <a:t>XMLHttpRequest</a:t>
            </a:r>
            <a:r>
              <a:rPr lang="en-US" b="0" dirty="0" smtClean="0"/>
              <a:t>| [</a:t>
            </a:r>
            <a:r>
              <a:rPr lang="en-US" b="0" dirty="0" err="1" smtClean="0"/>
              <a:t>XMLHttpRequest</a:t>
            </a:r>
            <a:r>
              <a:rPr lang="en-US" b="0" dirty="0" smtClean="0"/>
              <a:t>] or a |form| submission. To prove that the handshake was received, the server has to take two pieces of information and combine them to form a response.  The first piece of information comes from the |Sec-WebSocket-Key| header field in the client handshake. For this header field, the server has to take the value (as present in the header field, e.g. the base64-encoded [RFC4648] version minus any leading and trailing whitespace), and concatenate this with the Globally Unique Identifier (GUID, [RFC4122]) "258EAFA5-E914-47DA-95CA-C5AB0DC85B11" in string form, which is unlikely to be used by network endpoints that do not understand the WebSocket protocol.  A SHA-1 hash (160 bits), base64-encoded (see Section 4 of [RFC4648]), of this concatenation is then returned in the server's handshake.</a:t>
            </a:r>
          </a:p>
          <a:p>
            <a:endParaRPr lang="en-US" b="0" dirty="0" smtClean="0"/>
          </a:p>
          <a:p>
            <a:r>
              <a:rPr lang="en-US" b="0" dirty="0" smtClean="0"/>
              <a:t>The |Sec-WebSocket-Protocol| request-header field can be used to indicate what </a:t>
            </a:r>
            <a:r>
              <a:rPr lang="en-US" b="0" dirty="0" err="1" smtClean="0"/>
              <a:t>subprotocols</a:t>
            </a:r>
            <a:r>
              <a:rPr lang="en-US" b="0" dirty="0" smtClean="0"/>
              <a:t> (application-level protocols layered over the WebSocket protocol) are acceptable to the client.</a:t>
            </a:r>
            <a:r>
              <a:rPr lang="en-US" b="0" baseline="0" dirty="0" smtClean="0"/>
              <a:t> </a:t>
            </a:r>
            <a:r>
              <a:rPr lang="en-US" b="0" dirty="0" smtClean="0"/>
              <a:t>The server selects one or none of the acceptable protocols and echoes that value in its handshake to indicate that it has selected that protocol.</a:t>
            </a:r>
          </a:p>
          <a:p>
            <a:endParaRPr lang="en-US" b="0" dirty="0" smtClean="0"/>
          </a:p>
          <a:p>
            <a:r>
              <a:rPr lang="en-US" b="0" dirty="0" smtClean="0"/>
              <a:t>The |Sec-WebSocket-Version| header field in the client's handshake includes the version of the WebSocket protocol the client is attempting to communicate with.</a:t>
            </a:r>
          </a:p>
          <a:p>
            <a:endParaRPr lang="en-US" b="0" dirty="0" smtClean="0"/>
          </a:p>
          <a:p>
            <a:r>
              <a:rPr lang="en-US" b="0" dirty="0" smtClean="0"/>
              <a:t>The |Origin| header field is used to protect against unauthorized cross-origin use of a WebSocket server by scripts using the |WebSocket| API in a Web browser.</a:t>
            </a:r>
          </a:p>
          <a:p>
            <a:endParaRPr lang="en-US" b="0" dirty="0" smtClean="0"/>
          </a:p>
          <a:p>
            <a:r>
              <a:rPr lang="en-US" b="0" dirty="0" smtClean="0"/>
              <a:t>The |Sec-WebSocket-Extensions| header field is used in the WebSocket opening handshake.  It is initially sent from the client to the server, and then subsequently sent from the server to the client, to agree on a set of protocol-level extensions to use for the duration of the connection.</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9</a:t>
            </a:fld>
            <a:endParaRPr lang="en-US"/>
          </a:p>
        </p:txBody>
      </p:sp>
    </p:spTree>
    <p:extLst>
      <p:ext uri="{BB962C8B-B14F-4D97-AF65-F5344CB8AC3E}">
        <p14:creationId xmlns:p14="http://schemas.microsoft.com/office/powerpoint/2010/main" val="165746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handshake from the server is much simpler than the client handshake.  The first line is an HTTP Status-Line, with the status code 101.</a:t>
            </a:r>
            <a:r>
              <a:rPr lang="en-US" baseline="0" dirty="0" smtClean="0"/>
              <a:t> </a:t>
            </a:r>
            <a:r>
              <a:rPr lang="en-US" dirty="0" smtClean="0"/>
              <a:t>Any status code other than 101 indicates that the WebSocket handshake has not completed and that the semantics of HTTP still apply.  The headers follow the status code.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 |Sec-WebSocket-Accept| header field indicates whether the server is willing to accept the connection.  If present, this header field must include a hash of the client's nonce sent in |Sec-WebSocket-Key| along with a predefined GUID. Any other value must not be interpreted as an acceptance of the connection by the</a:t>
            </a:r>
            <a:r>
              <a:rPr lang="en-US" b="0" baseline="0" dirty="0" smtClean="0"/>
              <a:t> </a:t>
            </a:r>
            <a:r>
              <a:rPr lang="en-US" b="0" dirty="0" smtClean="0"/>
              <a:t>server.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These fields are checked by the WebSocket client for scripted pages. If the |Sec-WebSocket-Accept| value does not match the expected value, if the header field is missing, or if the HTTP status code is not 101, the connection will not be established, and WebSocket frames will not be sent.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Option fields can also be included.  In this version of the protocol, the main option field is |Sec-WebSocket-Protocol|, which indicates the </a:t>
            </a:r>
            <a:r>
              <a:rPr lang="en-US" b="0" dirty="0" err="1" smtClean="0"/>
              <a:t>subprotocol</a:t>
            </a:r>
            <a:r>
              <a:rPr lang="en-US" b="0" dirty="0" smtClean="0"/>
              <a:t> that the server has selected.  WebSocket clients   verify that the server included one of the values that was specified in the WebSocket client's handshake.  A server that speaks multiple </a:t>
            </a:r>
            <a:r>
              <a:rPr lang="en-US" b="0" dirty="0" err="1" smtClean="0"/>
              <a:t>subprotocols</a:t>
            </a:r>
            <a:r>
              <a:rPr lang="en-US" b="0" dirty="0" smtClean="0"/>
              <a:t> has to make sure it selects one based on the client's handshake and specifies it in its handshake.</a:t>
            </a:r>
          </a:p>
          <a:p>
            <a:endParaRPr lang="en-US" b="0" dirty="0" smtClean="0"/>
          </a:p>
          <a:p>
            <a:r>
              <a:rPr lang="en-US" b="0" dirty="0" smtClean="0"/>
              <a:t>The WebSocket protocol specification defines Ping and Pong frames that can be used for keep-alive, heart-beats, network status probing, latency instrumentation, and so forth. These are not currently exposed in the API.</a:t>
            </a:r>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Once the client and server have both sent their handshakes, and if the handshake was successful, then the data transfer part starts. This is a two-way communication channel where each side can, independently from the other, send data at will. The header fields in the handshake may be sent by the client in any order, so the order in which different header fields are received is not significant.</a:t>
            </a:r>
          </a:p>
          <a:p>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10</a:t>
            </a:fld>
            <a:endParaRPr lang="en-US"/>
          </a:p>
        </p:txBody>
      </p:sp>
    </p:spTree>
    <p:extLst>
      <p:ext uri="{BB962C8B-B14F-4D97-AF65-F5344CB8AC3E}">
        <p14:creationId xmlns:p14="http://schemas.microsoft.com/office/powerpoint/2010/main" val="148109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successful handshake, clients and servers transfer data back and forth in conceptual units referred to in this specification as "messages".  On the wire, a message is composed of one or more frames.  The WebSocket message does not necessarily correspond to a particular network layer framing, as a fragmented message may be coalesced or split by an intermediary.</a:t>
            </a:r>
          </a:p>
          <a:p>
            <a:endParaRPr lang="en-US" dirty="0" smtClean="0"/>
          </a:p>
          <a:p>
            <a:r>
              <a:rPr lang="en-US" dirty="0" smtClean="0"/>
              <a:t>A frame has an associated type.  Each frame belonging to the same message contains the same type of data.  Broadly speaking, there are types for textual data (which is interpreted as UTF-8 [RFC3629] text), binary data (whose interpretation is left up to the application), and control frames (which are not intended to carry data for the application but instead for protocol-level signaling,    such as to signal that the connection should be closed).  This version of the protocol defines six frame types and leaves ten reserved for future use.</a:t>
            </a:r>
          </a:p>
          <a:p>
            <a:endParaRPr lang="en-US" dirty="0" smtClean="0"/>
          </a:p>
          <a:p>
            <a:endParaRPr lang="en-US" dirty="0" smtClean="0"/>
          </a:p>
          <a:p>
            <a:r>
              <a:rPr lang="en-US" dirty="0" smtClean="0"/>
              <a:t>Closing Handshake:</a:t>
            </a:r>
          </a:p>
          <a:p>
            <a:endParaRPr lang="en-US" dirty="0" smtClean="0"/>
          </a:p>
          <a:p>
            <a:r>
              <a:rPr lang="en-US" dirty="0" smtClean="0"/>
              <a:t>The closing handshake is far simpler than the opening handshake.</a:t>
            </a:r>
          </a:p>
          <a:p>
            <a:endParaRPr lang="en-US" dirty="0" smtClean="0"/>
          </a:p>
          <a:p>
            <a:r>
              <a:rPr lang="en-US" dirty="0" smtClean="0"/>
              <a:t>Either peer can send a control frame with data containing a specified control sequence to begin the closing handshake (detailed in Section 5.5.1).  Upon receiving such a frame, the other peer sends a Close frame in response, if it hasn't already sent one.  Upon receiving _that_ control frame, the first peer then closes the connection, safe in the knowledge that no further data is forthcoming.</a:t>
            </a:r>
            <a:r>
              <a:rPr lang="en-US" baseline="0" dirty="0" smtClean="0"/>
              <a:t> </a:t>
            </a:r>
            <a:r>
              <a:rPr lang="en-US" dirty="0" smtClean="0"/>
              <a:t>After sending a control frame indicating the connection should be closed, a peer does not send any further data; after receiving a control frame indicating the connection should be closed, a peer discards any further data received.</a:t>
            </a:r>
          </a:p>
          <a:p>
            <a:endParaRPr lang="en-US" dirty="0" smtClean="0"/>
          </a:p>
          <a:p>
            <a:r>
              <a:rPr lang="en-US" dirty="0" smtClean="0"/>
              <a:t>It is safe for both peers to initiate this handshake simultaneously.</a:t>
            </a:r>
          </a:p>
          <a:p>
            <a:endParaRPr lang="en-US" dirty="0" smtClean="0"/>
          </a:p>
          <a:p>
            <a:r>
              <a:rPr lang="en-US" dirty="0" smtClean="0"/>
              <a:t>The closing handshake is intended to complement the TCP closing handshake (FIN/ACK), on the basis that the TCP closing handshake is not always reliable end-to-end, especially in the presence of</a:t>
            </a:r>
            <a:r>
              <a:rPr lang="en-US" baseline="0" dirty="0" smtClean="0"/>
              <a:t> </a:t>
            </a:r>
            <a:r>
              <a:rPr lang="en-US" dirty="0" smtClean="0"/>
              <a:t>intercepting proxies and other intermediaries.</a:t>
            </a:r>
          </a:p>
          <a:p>
            <a:endParaRPr lang="en-US" dirty="0" smtClean="0"/>
          </a:p>
          <a:p>
            <a:r>
              <a:rPr lang="en-US" dirty="0" smtClean="0"/>
              <a:t>By sending a Close frame and waiting for a Close frame in response, certain cases are avoided where data may be unnecessarily lost.  For instance, on some platforms, if a socket is closed with data in the receive queue, a RST packet is sent, which will then cause </a:t>
            </a:r>
            <a:r>
              <a:rPr lang="en-US" dirty="0" err="1" smtClean="0"/>
              <a:t>recv</a:t>
            </a:r>
            <a:r>
              <a:rPr lang="en-US" dirty="0" smtClean="0"/>
              <a:t>() to fail for the party that received the RST, even if there was data waiting to be read.</a:t>
            </a:r>
          </a:p>
          <a:p>
            <a:endParaRPr lang="en-US" dirty="0"/>
          </a:p>
        </p:txBody>
      </p:sp>
      <p:sp>
        <p:nvSpPr>
          <p:cNvPr id="4" name="Slide Number Placeholder 3"/>
          <p:cNvSpPr>
            <a:spLocks noGrp="1"/>
          </p:cNvSpPr>
          <p:nvPr>
            <p:ph type="sldNum" sz="quarter" idx="10"/>
          </p:nvPr>
        </p:nvSpPr>
        <p:spPr/>
        <p:txBody>
          <a:bodyPr/>
          <a:lstStyle/>
          <a:p>
            <a:fld id="{8D4F6B3C-E1CB-8B46-8ACB-F6EEEFB71C82}" type="slidenum">
              <a:rPr lang="en-US" smtClean="0"/>
              <a:t>12</a:t>
            </a:fld>
            <a:endParaRPr lang="en-US"/>
          </a:p>
        </p:txBody>
      </p:sp>
    </p:spTree>
    <p:extLst>
      <p:ext uri="{BB962C8B-B14F-4D97-AF65-F5344CB8AC3E}">
        <p14:creationId xmlns:p14="http://schemas.microsoft.com/office/powerpoint/2010/main" val="147205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 connects</a:t>
            </a:r>
            <a:r>
              <a:rPr lang="en-US" baseline="0" dirty="0" smtClean="0"/>
              <a:t> to one server, server accepts multiple connections from different clients</a:t>
            </a:r>
          </a:p>
          <a:p>
            <a:r>
              <a:rPr lang="en-US" baseline="0" dirty="0" smtClean="0"/>
              <a:t>Client profile may be submitted as part of Java SE 9</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15</a:t>
            </a:fld>
            <a:endParaRPr lang="en-US"/>
          </a:p>
        </p:txBody>
      </p:sp>
    </p:spTree>
    <p:extLst>
      <p:ext uri="{BB962C8B-B14F-4D97-AF65-F5344CB8AC3E}">
        <p14:creationId xmlns:p14="http://schemas.microsoft.com/office/powerpoint/2010/main" val="150320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Override the algorithm or match in interesting ways then using Endpoint</a:t>
            </a:r>
          </a:p>
          <a:p>
            <a:r>
              <a:rPr lang="en-US" dirty="0" smtClean="0"/>
              <a:t>Power</a:t>
            </a:r>
            <a:r>
              <a:rPr lang="en-US" baseline="0" dirty="0" smtClean="0"/>
              <a:t> users will use the programmatic API</a:t>
            </a:r>
          </a:p>
          <a:p>
            <a:endParaRPr lang="en-US" baseline="0" dirty="0" smtClean="0"/>
          </a:p>
          <a:p>
            <a:r>
              <a:rPr lang="en-US" baseline="0" dirty="0" smtClean="0"/>
              <a:t>ASK: What approach do the developers see them using ?</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17</a:t>
            </a:fld>
            <a:endParaRPr lang="en-US"/>
          </a:p>
        </p:txBody>
      </p:sp>
    </p:spTree>
    <p:extLst>
      <p:ext uri="{BB962C8B-B14F-4D97-AF65-F5344CB8AC3E}">
        <p14:creationId xmlns:p14="http://schemas.microsoft.com/office/powerpoint/2010/main" val="276011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57200" y="1412030"/>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nouncement Key Features">
    <p:spTree>
      <p:nvGrpSpPr>
        <p:cNvPr id="1" name=""/>
        <p:cNvGrpSpPr/>
        <p:nvPr/>
      </p:nvGrpSpPr>
      <p:grpSpPr>
        <a:xfrm>
          <a:off x="0" y="0"/>
          <a:ext cx="0" cy="0"/>
          <a:chOff x="0" y="0"/>
          <a:chExt cx="0" cy="0"/>
        </a:xfrm>
      </p:grpSpPr>
      <p:sp>
        <p:nvSpPr>
          <p:cNvPr id="11" name="Rectangle 10"/>
          <p:cNvSpPr/>
          <p:nvPr userDrawn="1"/>
        </p:nvSpPr>
        <p:spPr>
          <a:xfrm>
            <a:off x="2995085" y="1159938"/>
            <a:ext cx="6148915" cy="2971799"/>
          </a:xfrm>
          <a:prstGeom prst="rect">
            <a:avLst/>
          </a:prstGeom>
          <a:gradFill>
            <a:gsLst>
              <a:gs pos="100000">
                <a:srgbClr val="BFBFBF"/>
              </a:gs>
              <a:gs pos="0">
                <a:srgbClr val="595959"/>
              </a:gs>
            </a:gsLst>
            <a:lin ang="16200000" scaled="0"/>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bg1"/>
                </a:solidFill>
              </a:defRPr>
            </a:lvl1pPr>
          </a:lstStyle>
          <a:p>
            <a:pPr lvl="0"/>
            <a:r>
              <a:rPr lang="en-US" smtClean="0"/>
              <a:t>Click to edit Master text styles</a:t>
            </a:r>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p:cNvSpPr/>
          <p:nvPr userDrawn="1"/>
        </p:nvSpPr>
        <p:spPr>
          <a:xfrm>
            <a:off x="0" y="1707971"/>
            <a:ext cx="4000500"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39989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034367" y="1156648"/>
            <a:ext cx="5109632"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406397"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457199"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457199" y="480486"/>
            <a:ext cx="8348134"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355469"/>
              </a:gs>
              <a:gs pos="10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450852"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552455"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552455"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lumMod val="65000"/>
                    <a:lumOff val="35000"/>
                  </a:schemeClr>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racle Logo">
    <p:spTree>
      <p:nvGrpSpPr>
        <p:cNvPr id="1" name=""/>
        <p:cNvGrpSpPr/>
        <p:nvPr/>
      </p:nvGrpSpPr>
      <p:grpSpPr>
        <a:xfrm>
          <a:off x="0" y="0"/>
          <a:ext cx="0" cy="0"/>
          <a:chOff x="0" y="0"/>
          <a:chExt cx="0" cy="0"/>
        </a:xfrm>
      </p:grpSpPr>
      <p:pic>
        <p:nvPicPr>
          <p:cNvPr id="1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Java_clr.bm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9827" y="681179"/>
            <a:ext cx="5802373" cy="3078021"/>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struction &amp; Guidelines Titl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1557"/>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r>
              <a:rPr lang="en-US" dirty="0" smtClean="0"/>
              <a:t>Click to edit text </a:t>
            </a: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Instruction, do not u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1839"/>
            <a:ext cx="8229600" cy="2929889"/>
          </a:xfrm>
        </p:spPr>
        <p:txBody>
          <a:bodyPr>
            <a:noAutofit/>
          </a:bodyPr>
          <a:lstStyle>
            <a:lvl1pPr>
              <a:buClr>
                <a:schemeClr val="accent1"/>
              </a:buClr>
              <a:defRPr sz="14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mplate Instruction subhead, do not u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3514"/>
            <a:ext cx="8229600" cy="2929889"/>
          </a:xfrm>
        </p:spPr>
        <p:txBody>
          <a:bodyPr>
            <a:noAutofit/>
          </a:bodyPr>
          <a:lstStyle>
            <a:lvl1pPr>
              <a:buClr>
                <a:schemeClr val="accent1"/>
              </a:buClr>
              <a:defRPr sz="14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O NOT USE_Instructions 2">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2466" y="4555067"/>
            <a:ext cx="2531533" cy="5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81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
        <p:nvSpPr>
          <p:cNvPr id="14" name="Rectangle 13"/>
          <p:cNvSpPr/>
          <p:nvPr userDrawn="1"/>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47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361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8" name="Rectangle 7"/>
          <p:cNvSpPr/>
          <p:nvPr userDrawn="1"/>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4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6" name="Rectangle 15"/>
          <p:cNvSpPr/>
          <p:nvPr userDrawn="1"/>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Java_blk_rgb.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5246427" y="2025650"/>
            <a:ext cx="3573245" cy="1831534"/>
          </a:xfrm>
          <a:prstGeom prst="rect">
            <a:avLst/>
          </a:prstGeom>
        </p:spPr>
      </p:pic>
    </p:spTree>
    <p:extLst>
      <p:ext uri="{BB962C8B-B14F-4D97-AF65-F5344CB8AC3E}">
        <p14:creationId xmlns:p14="http://schemas.microsoft.com/office/powerpoint/2010/main" val="146468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6313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8" name="Picture 7"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logo without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943598" y="-24964"/>
            <a:ext cx="3200402" cy="4157107"/>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marL="0" marR="0" lvl="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pPr>
            <a:r>
              <a:rPr lang="en-US" dirty="0" smtClean="0"/>
              <a:t>Click to edit Master text styles</a:t>
            </a:r>
          </a:p>
          <a:p>
            <a:pPr marL="0" marR="0" lvl="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pPr>
            <a:r>
              <a:rPr lang="en-US" dirty="0" smtClean="0"/>
              <a:t>Click to edit Master text styles</a:t>
            </a:r>
          </a:p>
        </p:txBody>
      </p:sp>
      <p:pic>
        <p:nvPicPr>
          <p:cNvPr id="10" name="Picture 9"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val="19335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uiExpand="1" build="p">
        <p:tmplLst>
          <p:tmpl lvl="1">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xmlns:p14="http://schemas.microsoft.com/office/powerpoint/2010/mai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 Agenda">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558801" y="4887247"/>
            <a:ext cx="4868332" cy="256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361054" y="0"/>
            <a:ext cx="6782945" cy="5143500"/>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681095" y="-2117"/>
            <a:ext cx="6462904" cy="514561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hasCustomPrompt="1"/>
          </p:nvPr>
        </p:nvSpPr>
        <p:spPr>
          <a:xfrm>
            <a:off x="457835" y="1171557"/>
            <a:ext cx="1724448" cy="760334"/>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title</a:t>
            </a:r>
            <a:endParaRPr lang="en-US" dirty="0"/>
          </a:p>
        </p:txBody>
      </p:sp>
      <p:sp>
        <p:nvSpPr>
          <p:cNvPr id="5" name="Text Placeholder 4"/>
          <p:cNvSpPr>
            <a:spLocks noGrp="1"/>
          </p:cNvSpPr>
          <p:nvPr userDrawn="1">
            <p:ph type="body" sz="quarter" idx="13"/>
          </p:nvPr>
        </p:nvSpPr>
        <p:spPr>
          <a:xfrm>
            <a:off x="3175011" y="1122129"/>
            <a:ext cx="5544524" cy="3116236"/>
          </a:xfrm>
        </p:spPr>
        <p:txBody>
          <a:bodyPr lIns="0" tIns="0"/>
          <a:lstStyle>
            <a:lvl1pPr marL="342900" indent="-342900">
              <a:lnSpc>
                <a:spcPct val="120000"/>
              </a:lnSpc>
              <a:buSzPct val="90000"/>
              <a:buFont typeface="Wingdings" pitchFamily="2" charset="2"/>
              <a:buChar char="§"/>
              <a:defRPr sz="2400">
                <a:solidFill>
                  <a:schemeClr val="tx2"/>
                </a:solidFill>
              </a:defRPr>
            </a:lvl1pPr>
          </a:lstStyle>
          <a:p>
            <a:pPr lvl="0"/>
            <a:r>
              <a:rPr lang="en-US" smtClean="0"/>
              <a:t>Click to edit Master text styles</a:t>
            </a:r>
          </a:p>
        </p:txBody>
      </p:sp>
      <p:grpSp>
        <p:nvGrpSpPr>
          <p:cNvPr id="16" name="Group 15"/>
          <p:cNvGrpSpPr/>
          <p:nvPr userDrawn="1"/>
        </p:nvGrpSpPr>
        <p:grpSpPr>
          <a:xfrm>
            <a:off x="597807" y="4913790"/>
            <a:ext cx="4584912" cy="219168"/>
            <a:chOff x="597807" y="4913790"/>
            <a:chExt cx="4584912" cy="219168"/>
          </a:xfrm>
        </p:grpSpPr>
        <p:sp>
          <p:nvSpPr>
            <p:cNvPr id="18"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424545"/>
                  </a:solidFill>
                </a:rPr>
                <a:t>Copyright</a:t>
              </a:r>
              <a:r>
                <a:rPr lang="en-US" sz="600" baseline="0" dirty="0" smtClean="0">
                  <a:solidFill>
                    <a:srgbClr val="424545"/>
                  </a:solidFill>
                </a:rPr>
                <a:t> </a:t>
              </a:r>
              <a:r>
                <a:rPr lang="en-US" sz="600" dirty="0" smtClean="0">
                  <a:solidFill>
                    <a:srgbClr val="424545"/>
                  </a:solidFill>
                </a:rPr>
                <a:t>©</a:t>
              </a:r>
              <a:r>
                <a:rPr lang="en-US" sz="600" baseline="0" dirty="0" smtClean="0">
                  <a:solidFill>
                    <a:srgbClr val="424545"/>
                  </a:solidFill>
                </a:rPr>
                <a:t> 2012, Oracle and/or its affiliates. All rights reserved.</a:t>
              </a:r>
              <a:endParaRPr lang="en-US" sz="600" dirty="0" smtClean="0">
                <a:solidFill>
                  <a:srgbClr val="424545"/>
                </a:solidFill>
              </a:endParaRPr>
            </a:p>
          </p:txBody>
        </p:sp>
        <p:cxnSp>
          <p:nvCxnSpPr>
            <p:cNvPr id="19" name="Straight Connector 18"/>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sp>
          <p:nvSpPr>
            <p:cNvPr id="20"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2"/>
                  </a:solidFill>
                </a:rPr>
                <a:t>Insert Information Protection Policy Classification from Slide 16</a:t>
              </a:r>
              <a:endParaRPr lang="en-US" sz="800" dirty="0" smtClean="0">
                <a:solidFill>
                  <a:schemeClr val="tx2"/>
                </a:solidFill>
              </a:endParaRPr>
            </a:p>
          </p:txBody>
        </p:sp>
        <p:cxnSp>
          <p:nvCxnSpPr>
            <p:cNvPr id="21" name="Straight Connector 20"/>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grpSp>
        <p:nvGrpSpPr>
          <p:cNvPr id="15" name="Group 14"/>
          <p:cNvGrpSpPr/>
          <p:nvPr userDrawn="1"/>
        </p:nvGrpSpPr>
        <p:grpSpPr>
          <a:xfrm>
            <a:off x="6765364" y="4646084"/>
            <a:ext cx="2038432" cy="457200"/>
            <a:chOff x="6765364" y="4646084"/>
            <a:chExt cx="2038432" cy="457200"/>
          </a:xfrm>
        </p:grpSpPr>
        <p:pic>
          <p:nvPicPr>
            <p:cNvPr id="22" name="Picture 27" descr="O_signature_clr_rgb"/>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2950" y="4820656"/>
              <a:ext cx="920846" cy="2826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Java_clr_hori.bmp"/>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4159" b="15044"/>
            <a:stretch/>
          </p:blipFill>
          <p:spPr>
            <a:xfrm>
              <a:off x="6765364" y="4646084"/>
              <a:ext cx="948422" cy="436122"/>
            </a:xfrm>
            <a:prstGeom prst="rect">
              <a:avLst/>
            </a:prstGeom>
          </p:spPr>
        </p:pic>
      </p:grpSp>
    </p:spTree>
    <p:extLst>
      <p:ext uri="{BB962C8B-B14F-4D97-AF65-F5344CB8AC3E}">
        <p14:creationId xmlns:p14="http://schemas.microsoft.com/office/powerpoint/2010/main" val="34830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defRPr sz="2800" b="1">
                <a:ln w="0">
                  <a:noFill/>
                </a:ln>
                <a:solidFill>
                  <a:schemeClr val="tx2"/>
                </a:solidFill>
                <a:effectLst/>
              </a:defRPr>
            </a:lvl1pPr>
          </a:lstStyle>
          <a:p>
            <a:r>
              <a:rPr lang="en-US" dirty="0" smtClean="0"/>
              <a:t>Click to edit text </a:t>
            </a:r>
            <a:endParaRPr lang="en-US" dirty="0"/>
          </a:p>
        </p:txBody>
      </p:sp>
      <p:sp>
        <p:nvSpPr>
          <p:cNvPr id="10" name="Rectangle 9"/>
          <p:cNvSpPr/>
          <p:nvPr userDrawn="1"/>
        </p:nvSpPr>
        <p:spPr>
          <a:xfrm>
            <a:off x="5943599" y="0"/>
            <a:ext cx="3200400" cy="5143500"/>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39" y="0"/>
            <a:ext cx="2880361" cy="5143500"/>
          </a:xfrm>
          <a:prstGeom prst="rect">
            <a:avLst/>
          </a:prstGeom>
          <a:gradFill flip="none" rotWithShape="1">
            <a:gsLst>
              <a:gs pos="100000">
                <a:schemeClr val="accent1"/>
              </a:gs>
              <a:gs pos="0">
                <a:srgbClr val="355469"/>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765364" y="4646084"/>
            <a:ext cx="2038432" cy="457200"/>
            <a:chOff x="6765364" y="4646084"/>
            <a:chExt cx="2038432" cy="457200"/>
          </a:xfrm>
        </p:grpSpPr>
        <p:pic>
          <p:nvPicPr>
            <p:cNvPr id="9" name="Picture 8"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4452" y="4819820"/>
              <a:ext cx="919344" cy="283464"/>
            </a:xfrm>
            <a:prstGeom prst="rect">
              <a:avLst/>
            </a:prstGeom>
          </p:spPr>
        </p:pic>
        <p:pic>
          <p:nvPicPr>
            <p:cNvPr id="14" name="Picture 13" descr="Java_clr_hori.bmp"/>
            <p:cNvPicPr>
              <a:picLocks noChangeAspect="1"/>
            </p:cNvPicPr>
            <p:nvPr userDrawn="1"/>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14159" b="15044"/>
            <a:stretch/>
          </p:blipFill>
          <p:spPr>
            <a:xfrm>
              <a:off x="6765364" y="4646084"/>
              <a:ext cx="948422" cy="436122"/>
            </a:xfrm>
            <a:prstGeom prst="rect">
              <a:avLst/>
            </a:prstGeom>
          </p:spPr>
        </p:pic>
      </p:gr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8498418" y="0"/>
            <a:ext cx="645582" cy="4631267"/>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943598" y="-2117"/>
            <a:ext cx="320041"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1"/>
          <p:cNvSpPr>
            <a:spLocks noGrp="1"/>
          </p:cNvSpPr>
          <p:nvPr>
            <p:ph type="pic" sz="quarter" idx="12" hasCustomPrompt="1"/>
          </p:nvPr>
        </p:nvSpPr>
        <p:spPr>
          <a:xfrm>
            <a:off x="6258138" y="0"/>
            <a:ext cx="224028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
        <p:nvSpPr>
          <p:cNvPr id="16" name="Rectangle 15"/>
          <p:cNvSpPr/>
          <p:nvPr userDrawn="1"/>
        </p:nvSpPr>
        <p:spPr>
          <a:xfrm>
            <a:off x="5147733" y="4631267"/>
            <a:ext cx="3996267" cy="5122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a:grpSpLocks noChangeAspect="1"/>
          </p:cNvGrpSpPr>
          <p:nvPr userDrawn="1"/>
        </p:nvGrpSpPr>
        <p:grpSpPr>
          <a:xfrm>
            <a:off x="6765364" y="4646084"/>
            <a:ext cx="2038432" cy="457200"/>
            <a:chOff x="6446993" y="4546600"/>
            <a:chExt cx="2374390" cy="532552"/>
          </a:xfrm>
        </p:grpSpPr>
        <p:pic>
          <p:nvPicPr>
            <p:cNvPr id="18" name="Picture 27" descr="O_signature_clr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8770" y="4749944"/>
              <a:ext cx="1072613" cy="3292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Java_clr_hori.bmp"/>
            <p:cNvPicPr>
              <a:picLocks noChangeAspect="1"/>
            </p:cNvPicPr>
            <p:nvPr userDrawn="1"/>
          </p:nvPicPr>
          <p:blipFill rotWithShape="1">
            <a:blip r:embed="rId3">
              <a:extLst>
                <a:ext uri="{28A0092B-C50C-407E-A947-70E740481C1C}">
                  <a14:useLocalDpi xmlns:a14="http://schemas.microsoft.com/office/drawing/2010/main" val="0"/>
                </a:ext>
              </a:extLst>
            </a:blip>
            <a:srcRect t="14159" b="15044"/>
            <a:stretch/>
          </p:blipFill>
          <p:spPr>
            <a:xfrm>
              <a:off x="6446993" y="4546600"/>
              <a:ext cx="1104733" cy="508000"/>
            </a:xfrm>
            <a:prstGeom prst="rect">
              <a:avLst/>
            </a:prstGeom>
          </p:spPr>
        </p:pic>
      </p:gr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nouncement Slide">
    <p:spTree>
      <p:nvGrpSpPr>
        <p:cNvPr id="1" name=""/>
        <p:cNvGrpSpPr/>
        <p:nvPr/>
      </p:nvGrpSpPr>
      <p:grpSpPr>
        <a:xfrm>
          <a:off x="0" y="0"/>
          <a:ext cx="0" cy="0"/>
          <a:chOff x="0" y="0"/>
          <a:chExt cx="0" cy="0"/>
        </a:xfrm>
      </p:grpSpPr>
      <p:sp>
        <p:nvSpPr>
          <p:cNvPr id="8" name="Rectangle 7"/>
          <p:cNvSpPr/>
          <p:nvPr userDrawn="1"/>
        </p:nvSpPr>
        <p:spPr>
          <a:xfrm>
            <a:off x="0" y="1159938"/>
            <a:ext cx="9144000" cy="2971799"/>
          </a:xfrm>
          <a:prstGeom prst="rect">
            <a:avLst/>
          </a:prstGeom>
          <a:gradFill>
            <a:gsLst>
              <a:gs pos="100000">
                <a:srgbClr val="BFBFBF"/>
              </a:gs>
              <a:gs pos="0">
                <a:srgbClr val="595959"/>
              </a:gs>
            </a:gsLst>
            <a:lin ang="16200000" scaled="0"/>
          </a:gradFill>
          <a:ln>
            <a:noFill/>
          </a:ln>
          <a:effectLst>
            <a:outerShdw blurRad="152400" dist="63500" dir="54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457200" y="1586246"/>
            <a:ext cx="4822538"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gradFill>
                  <a:gsLst>
                    <a:gs pos="0">
                      <a:schemeClr val="bg1"/>
                    </a:gs>
                    <a:gs pos="100000">
                      <a:schemeClr val="bg1">
                        <a:lumMod val="90000"/>
                      </a:schemeClr>
                    </a:gs>
                  </a:gsLst>
                  <a:lin ang="5400000" scaled="0"/>
                </a:gra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p:txBody>
      </p:sp>
      <p:pic>
        <p:nvPicPr>
          <p:cNvPr id="14" name="Picture 13" descr="Java_blk_rgb.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5246427" y="2025650"/>
            <a:ext cx="3573245" cy="1831534"/>
          </a:xfrm>
          <a:prstGeom prst="rect">
            <a:avLst/>
          </a:prstGeom>
        </p:spPr>
      </p:pic>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wmf"/><Relationship Id="rId24" Type="http://schemas.openxmlformats.org/officeDocument/2006/relationships/image" Target="../media/image2.png"/><Relationship Id="rId25"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0486"/>
            <a:ext cx="8229600" cy="423784"/>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3514"/>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3" cstate="print"/>
          <a:srcRect/>
          <a:stretch>
            <a:fillRect/>
          </a:stretch>
        </p:blipFill>
        <p:spPr bwMode="auto">
          <a:xfrm>
            <a:off x="8015479" y="4668926"/>
            <a:ext cx="704056" cy="88722"/>
          </a:xfrm>
          <a:prstGeom prst="rect">
            <a:avLst/>
          </a:prstGeom>
          <a:noFill/>
          <a:ln w="9525">
            <a:noFill/>
            <a:miter lim="800000"/>
            <a:headEnd/>
            <a:tailEnd/>
          </a:ln>
        </p:spPr>
      </p:pic>
      <p:grpSp>
        <p:nvGrpSpPr>
          <p:cNvPr id="14" name="Group 13"/>
          <p:cNvGrpSpPr/>
          <p:nvPr/>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424545"/>
                  </a:solidFill>
                </a:rPr>
                <a:t>Copyright</a:t>
              </a:r>
              <a:r>
                <a:rPr lang="en-US" sz="600" baseline="0" dirty="0" smtClean="0">
                  <a:solidFill>
                    <a:srgbClr val="424545"/>
                  </a:solidFill>
                </a:rPr>
                <a:t> </a:t>
              </a:r>
              <a:r>
                <a:rPr lang="en-US" sz="600" dirty="0" smtClean="0">
                  <a:solidFill>
                    <a:srgbClr val="424545"/>
                  </a:solidFill>
                </a:rPr>
                <a:t>©</a:t>
              </a:r>
              <a:r>
                <a:rPr lang="en-US" sz="600" baseline="0" dirty="0" smtClean="0">
                  <a:solidFill>
                    <a:srgbClr val="424545"/>
                  </a:solidFill>
                </a:rPr>
                <a:t> 2013, Oracle and/or its affiliates. All rights reserved.</a:t>
              </a:r>
              <a:endParaRPr lang="en-US" sz="600" dirty="0" smtClean="0">
                <a:solidFill>
                  <a:srgbClr val="424545"/>
                </a:solidFill>
              </a:endParaRPr>
            </a:p>
          </p:txBody>
        </p:sp>
        <p:cxnSp>
          <p:nvCxnSpPr>
            <p:cNvPr id="16" name="Straight Connector 15"/>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2"/>
                  </a:solidFill>
                </a:rPr>
                <a:t>Insert Information Protection Policy Classification from Slide 13</a:t>
              </a:r>
              <a:endParaRPr lang="en-US" sz="800" dirty="0" smtClean="0">
                <a:solidFill>
                  <a:schemeClr val="tx2"/>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2"/>
                </a:solidFill>
              </a:rPr>
              <a:t>‹#›</a:t>
            </a:fld>
            <a:endParaRPr lang="en-US" sz="600" dirty="0">
              <a:solidFill>
                <a:schemeClr val="tx2"/>
              </a:solidFill>
            </a:endParaRPr>
          </a:p>
        </p:txBody>
      </p:sp>
      <p:grpSp>
        <p:nvGrpSpPr>
          <p:cNvPr id="18" name="Group 17"/>
          <p:cNvGrpSpPr>
            <a:grpSpLocks noChangeAspect="1"/>
          </p:cNvGrpSpPr>
          <p:nvPr/>
        </p:nvGrpSpPr>
        <p:grpSpPr>
          <a:xfrm>
            <a:off x="6765364" y="4646084"/>
            <a:ext cx="2038432" cy="457200"/>
            <a:chOff x="6446993" y="4546600"/>
            <a:chExt cx="2374390" cy="532552"/>
          </a:xfrm>
        </p:grpSpPr>
        <p:pic>
          <p:nvPicPr>
            <p:cNvPr id="21" name="Picture 27" descr="O_signature_clr_rgb"/>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748770" y="4749944"/>
              <a:ext cx="1072613" cy="3292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Java_clr_hori.bmp"/>
            <p:cNvPicPr>
              <a:picLocks noChangeAspect="1"/>
            </p:cNvPicPr>
            <p:nvPr userDrawn="1"/>
          </p:nvPicPr>
          <p:blipFill rotWithShape="1">
            <a:blip r:embed="rId25">
              <a:extLst>
                <a:ext uri="{28A0092B-C50C-407E-A947-70E740481C1C}">
                  <a14:useLocalDpi xmlns:a14="http://schemas.microsoft.com/office/drawing/2010/main" val="0"/>
                </a:ext>
              </a:extLst>
            </a:blip>
            <a:srcRect t="14159" b="15044"/>
            <a:stretch/>
          </p:blipFill>
          <p:spPr>
            <a:xfrm>
              <a:off x="6446993" y="4546600"/>
              <a:ext cx="1104733" cy="508000"/>
            </a:xfrm>
            <a:prstGeom prst="rect">
              <a:avLst/>
            </a:prstGeom>
          </p:spPr>
        </p:pic>
      </p:gr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692" r:id="rId2"/>
    <p:sldLayoutId id="2147483691" r:id="rId3"/>
    <p:sldLayoutId id="2147483740" r:id="rId4"/>
    <p:sldLayoutId id="2147483747" r:id="rId5"/>
    <p:sldLayoutId id="2147483738" r:id="rId6"/>
    <p:sldLayoutId id="2147483733" r:id="rId7"/>
    <p:sldLayoutId id="2147483744" r:id="rId8"/>
    <p:sldLayoutId id="2147483694" r:id="rId9"/>
    <p:sldLayoutId id="2147483695" r:id="rId10"/>
    <p:sldLayoutId id="2147483701" r:id="rId11"/>
    <p:sldLayoutId id="2147483719" r:id="rId12"/>
    <p:sldLayoutId id="2147483700" r:id="rId13"/>
    <p:sldLayoutId id="2147483746" r:id="rId14"/>
    <p:sldLayoutId id="2147483745" r:id="rId15"/>
    <p:sldLayoutId id="2147483685" r:id="rId16"/>
    <p:sldLayoutId id="2147483686" r:id="rId17"/>
    <p:sldLayoutId id="2147483748" r:id="rId18"/>
    <p:sldLayoutId id="2147483749" r:id="rId19"/>
    <p:sldLayoutId id="2147483750" r:id="rId20"/>
    <p:sldLayoutId id="214748375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20.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0.png"/><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hyperlink" Target="http://caniuse.com/websockets" TargetMode="External"/><Relationship Id="rId1" Type="http://schemas.openxmlformats.org/officeDocument/2006/relationships/slideLayout" Target="../slideLayouts/slideLayout20.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jcp.org/en/jsr/detail?id=356" TargetMode="External"/><Relationship Id="rId4" Type="http://schemas.openxmlformats.org/officeDocument/2006/relationships/hyperlink" Target="http://java.net/projects/websocket-spec" TargetMode="External"/><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hyperlink" Target="http://java.net/projects/tyr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4.jpeg"/><Relationship Id="rId1" Type="http://schemas.openxmlformats.org/officeDocument/2006/relationships/slideLayout" Target="../slideLayouts/slideLayout20.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png"/><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0.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hyperlink" Target="http://java.net/projects/websocket-spec" TargetMode="External"/><Relationship Id="rId4" Type="http://schemas.openxmlformats.org/officeDocument/2006/relationships/hyperlink" Target="http://java.net/projects/tyrus" TargetMode="External"/><Relationship Id="rId1" Type="http://schemas.openxmlformats.org/officeDocument/2006/relationships/slideLayout" Target="../slideLayouts/slideLayout20.xml"/><Relationship Id="rId2" Type="http://schemas.openxmlformats.org/officeDocument/2006/relationships/hyperlink" Target="http://jcp.org/en/jsr/detail?id=356"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4.jpeg"/><Relationship Id="rId1" Type="http://schemas.openxmlformats.org/officeDocument/2006/relationships/slideLayout" Target="../slideLayouts/slideLayout20.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3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Handshake Response</a:t>
            </a:r>
            <a:endParaRPr lang="en-US" dirty="0"/>
          </a:p>
        </p:txBody>
      </p:sp>
      <p:sp>
        <p:nvSpPr>
          <p:cNvPr id="3" name="Content Placeholder 2"/>
          <p:cNvSpPr>
            <a:spLocks noGrp="1"/>
          </p:cNvSpPr>
          <p:nvPr>
            <p:ph sz="quarter" idx="12"/>
          </p:nvPr>
        </p:nvSpPr>
        <p:spPr/>
        <p:txBody>
          <a:bodyPr/>
          <a:lstStyle/>
          <a:p>
            <a:pPr marL="60325" indent="0">
              <a:buNone/>
            </a:pPr>
            <a:r>
              <a:rPr lang="en-US" dirty="0">
                <a:latin typeface="Courier"/>
                <a:cs typeface="Courier"/>
              </a:rPr>
              <a:t>HTTP/1.1 101 Switching </a:t>
            </a:r>
            <a:r>
              <a:rPr lang="en-US" dirty="0" smtClean="0">
                <a:latin typeface="Courier"/>
                <a:cs typeface="Courier"/>
              </a:rPr>
              <a:t>Protocols</a:t>
            </a:r>
            <a:br>
              <a:rPr lang="en-US" dirty="0" smtClean="0">
                <a:latin typeface="Courier"/>
                <a:cs typeface="Courier"/>
              </a:rPr>
            </a:br>
            <a:r>
              <a:rPr lang="en-US" b="1" dirty="0" smtClean="0">
                <a:latin typeface="Courier"/>
                <a:cs typeface="Courier"/>
              </a:rPr>
              <a:t>Upgrade</a:t>
            </a:r>
            <a:r>
              <a:rPr lang="en-US" dirty="0">
                <a:latin typeface="Courier"/>
                <a:cs typeface="Courier"/>
              </a:rPr>
              <a:t>: </a:t>
            </a:r>
            <a:r>
              <a:rPr lang="en-US" dirty="0" err="1" smtClean="0">
                <a:latin typeface="Courier"/>
                <a:cs typeface="Courier"/>
              </a:rPr>
              <a:t>websocket</a:t>
            </a:r>
            <a:r>
              <a:rPr lang="en-US" dirty="0" smtClean="0">
                <a:latin typeface="Courier"/>
                <a:cs typeface="Courier"/>
              </a:rPr>
              <a:t/>
            </a:r>
            <a:br>
              <a:rPr lang="en-US" dirty="0" smtClean="0">
                <a:latin typeface="Courier"/>
                <a:cs typeface="Courier"/>
              </a:rPr>
            </a:br>
            <a:r>
              <a:rPr lang="en-US" b="1" dirty="0" smtClean="0">
                <a:latin typeface="Courier"/>
                <a:cs typeface="Courier"/>
              </a:rPr>
              <a:t>Connection</a:t>
            </a:r>
            <a:r>
              <a:rPr lang="en-US" dirty="0">
                <a:latin typeface="Courier"/>
                <a:cs typeface="Courier"/>
              </a:rPr>
              <a:t>: </a:t>
            </a:r>
            <a:r>
              <a:rPr lang="en-US" dirty="0" smtClean="0">
                <a:latin typeface="Courier"/>
                <a:cs typeface="Courier"/>
              </a:rPr>
              <a:t>Upgrade</a:t>
            </a:r>
            <a:br>
              <a:rPr lang="en-US" dirty="0" smtClean="0">
                <a:latin typeface="Courier"/>
                <a:cs typeface="Courier"/>
              </a:rPr>
            </a:br>
            <a:r>
              <a:rPr lang="en-US" b="1" dirty="0" smtClean="0">
                <a:latin typeface="Courier"/>
                <a:cs typeface="Courier"/>
              </a:rPr>
              <a:t>Sec</a:t>
            </a:r>
            <a:r>
              <a:rPr lang="en-US" b="1" dirty="0">
                <a:latin typeface="Courier"/>
                <a:cs typeface="Courier"/>
              </a:rPr>
              <a:t>-WebSocket-Accept</a:t>
            </a:r>
            <a:r>
              <a:rPr lang="en-US" dirty="0">
                <a:latin typeface="Courier"/>
                <a:cs typeface="Courier"/>
              </a:rPr>
              <a:t>: s3pPLMBiTxaQ9kYGzzhZRbK+xOo</a:t>
            </a:r>
            <a:r>
              <a:rPr lang="en-US" dirty="0" smtClean="0">
                <a:latin typeface="Courier"/>
                <a:cs typeface="Courier"/>
              </a:rPr>
              <a:t>=</a:t>
            </a:r>
            <a:br>
              <a:rPr lang="en-US" dirty="0" smtClean="0">
                <a:latin typeface="Courier"/>
                <a:cs typeface="Courier"/>
              </a:rPr>
            </a:br>
            <a:r>
              <a:rPr lang="en-US" b="1" dirty="0" smtClean="0">
                <a:latin typeface="Courier"/>
                <a:cs typeface="Courier"/>
              </a:rPr>
              <a:t>Sec</a:t>
            </a:r>
            <a:r>
              <a:rPr lang="en-US" b="1" dirty="0">
                <a:latin typeface="Courier"/>
                <a:cs typeface="Courier"/>
              </a:rPr>
              <a:t>-WebSocket-Protocol</a:t>
            </a:r>
            <a:r>
              <a:rPr lang="en-US" dirty="0">
                <a:latin typeface="Courier"/>
                <a:cs typeface="Courier"/>
              </a:rPr>
              <a:t>: chat </a:t>
            </a:r>
          </a:p>
        </p:txBody>
      </p:sp>
      <p:sp>
        <p:nvSpPr>
          <p:cNvPr id="4" name="Text Placeholder 3"/>
          <p:cNvSpPr>
            <a:spLocks noGrp="1"/>
          </p:cNvSpPr>
          <p:nvPr>
            <p:ph type="body" sz="quarter" idx="13"/>
          </p:nvPr>
        </p:nvSpPr>
        <p:spPr/>
        <p:txBody>
          <a:bodyPr/>
          <a:lstStyle/>
          <a:p>
            <a:endParaRPr lang="en-US"/>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127" y="145472"/>
            <a:ext cx="1003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329032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2535" name="Group 7"/>
          <p:cNvGrpSpPr>
            <a:grpSpLocks/>
          </p:cNvGrpSpPr>
          <p:nvPr/>
        </p:nvGrpSpPr>
        <p:grpSpPr bwMode="auto">
          <a:xfrm>
            <a:off x="6686550" y="4641850"/>
            <a:ext cx="2117725" cy="515938"/>
            <a:chOff x="0" y="0"/>
            <a:chExt cx="1333" cy="325"/>
          </a:xfrm>
        </p:grpSpPr>
        <p:pic>
          <p:nvPicPr>
            <p:cNvPr id="2253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2534"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sp>
        <p:nvSpPr>
          <p:cNvPr id="22537" name="Line 9"/>
          <p:cNvSpPr>
            <a:spLocks noChangeShapeType="1"/>
          </p:cNvSpPr>
          <p:nvPr/>
        </p:nvSpPr>
        <p:spPr bwMode="auto">
          <a:xfrm rot="10800000" flipH="1">
            <a:off x="2279650" y="1144588"/>
            <a:ext cx="4410075" cy="6350"/>
          </a:xfrm>
          <a:prstGeom prst="line">
            <a:avLst/>
          </a:prstGeom>
          <a:noFill/>
          <a:ln w="50800" cap="flat">
            <a:solidFill>
              <a:srgbClr val="C8C8C8"/>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38" name="Line 10"/>
          <p:cNvSpPr>
            <a:spLocks noChangeShapeType="1"/>
          </p:cNvSpPr>
          <p:nvPr/>
        </p:nvSpPr>
        <p:spPr bwMode="auto">
          <a:xfrm flipH="1">
            <a:off x="2563813" y="2452688"/>
            <a:ext cx="4516437" cy="4762"/>
          </a:xfrm>
          <a:prstGeom prst="line">
            <a:avLst/>
          </a:prstGeom>
          <a:noFill/>
          <a:ln w="50800" cap="flat">
            <a:solidFill>
              <a:srgbClr val="5382A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39" name="Rectangle 11"/>
          <p:cNvSpPr>
            <a:spLocks/>
          </p:cNvSpPr>
          <p:nvPr/>
        </p:nvSpPr>
        <p:spPr bwMode="auto">
          <a:xfrm>
            <a:off x="7026275" y="1001713"/>
            <a:ext cx="1574800" cy="3352800"/>
          </a:xfrm>
          <a:prstGeom prst="rect">
            <a:avLst/>
          </a:prstGeom>
          <a:gradFill rotWithShape="0">
            <a:gsLst>
              <a:gs pos="0">
                <a:srgbClr val="5382A1"/>
              </a:gs>
              <a:gs pos="100000">
                <a:srgbClr val="355469"/>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nchor="ctr"/>
          <a:lstStyle/>
          <a:p>
            <a:pPr marL="39688" algn="ctr"/>
            <a:r>
              <a:rPr lang="en-US">
                <a:solidFill>
                  <a:schemeClr val="tx1"/>
                </a:solidFill>
                <a:ea typeface="ＭＳ Ｐゴシック" charset="0"/>
                <a:cs typeface="Arial" charset="0"/>
              </a:rPr>
              <a:t>Server</a:t>
            </a:r>
          </a:p>
        </p:txBody>
      </p:sp>
      <p:sp>
        <p:nvSpPr>
          <p:cNvPr id="22540" name="Rectangle 12"/>
          <p:cNvSpPr>
            <a:spLocks/>
          </p:cNvSpPr>
          <p:nvPr/>
        </p:nvSpPr>
        <p:spPr bwMode="auto">
          <a:xfrm>
            <a:off x="727075" y="998538"/>
            <a:ext cx="1574800" cy="3352800"/>
          </a:xfrm>
          <a:prstGeom prst="rect">
            <a:avLst/>
          </a:prstGeom>
          <a:gradFill rotWithShape="0">
            <a:gsLst>
              <a:gs pos="0">
                <a:srgbClr val="C8C8C8"/>
              </a:gs>
              <a:gs pos="100000">
                <a:srgbClr val="A3A3A3"/>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a:solidFill>
                  <a:schemeClr val="tx1"/>
                </a:solidFill>
                <a:ea typeface="ＭＳ Ｐゴシック" charset="0"/>
                <a:cs typeface="Arial" charset="0"/>
              </a:rPr>
              <a:t>Client</a:t>
            </a:r>
          </a:p>
        </p:txBody>
      </p:sp>
      <p:sp>
        <p:nvSpPr>
          <p:cNvPr id="22541" name="Rectangle 13"/>
          <p:cNvSpPr>
            <a:spLocks/>
          </p:cNvSpPr>
          <p:nvPr/>
        </p:nvSpPr>
        <p:spPr bwMode="auto">
          <a:xfrm>
            <a:off x="3009900" y="1409700"/>
            <a:ext cx="3263900" cy="546100"/>
          </a:xfrm>
          <a:prstGeom prst="rect">
            <a:avLst/>
          </a:prstGeom>
          <a:gradFill rotWithShape="0">
            <a:gsLst>
              <a:gs pos="0">
                <a:srgbClr val="A9C8FF"/>
              </a:gs>
              <a:gs pos="100000">
                <a:srgbClr val="2E5AD6"/>
              </a:gs>
            </a:gsLst>
            <a:lin ang="534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a:solidFill>
                  <a:schemeClr val="tx1"/>
                </a:solidFill>
                <a:ea typeface="ＭＳ Ｐゴシック" charset="0"/>
                <a:cs typeface="Arial" charset="0"/>
              </a:rPr>
              <a:t>Handshake Request</a:t>
            </a:r>
          </a:p>
        </p:txBody>
      </p:sp>
      <p:sp>
        <p:nvSpPr>
          <p:cNvPr id="22542" name="Rectangle 14"/>
          <p:cNvSpPr>
            <a:spLocks/>
          </p:cNvSpPr>
          <p:nvPr/>
        </p:nvSpPr>
        <p:spPr bwMode="auto">
          <a:xfrm>
            <a:off x="2933700" y="2679700"/>
            <a:ext cx="3263900" cy="546100"/>
          </a:xfrm>
          <a:prstGeom prst="rect">
            <a:avLst/>
          </a:prstGeom>
          <a:gradFill rotWithShape="0">
            <a:gsLst>
              <a:gs pos="0">
                <a:srgbClr val="2E5AD6"/>
              </a:gs>
              <a:gs pos="100000">
                <a:srgbClr val="A9C8FF"/>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a:solidFill>
                  <a:schemeClr val="tx1"/>
                </a:solidFill>
                <a:ea typeface="ＭＳ Ｐゴシック" charset="0"/>
                <a:cs typeface="Arial" charset="0"/>
              </a:rPr>
              <a:t>Handshake Response</a:t>
            </a:r>
          </a:p>
        </p:txBody>
      </p:sp>
      <p:sp>
        <p:nvSpPr>
          <p:cNvPr id="22543" name="Line 15"/>
          <p:cNvSpPr>
            <a:spLocks noChangeShapeType="1"/>
          </p:cNvSpPr>
          <p:nvPr/>
        </p:nvSpPr>
        <p:spPr bwMode="auto">
          <a:xfrm flipH="1">
            <a:off x="2262188" y="4132263"/>
            <a:ext cx="4730750" cy="14287"/>
          </a:xfrm>
          <a:prstGeom prst="line">
            <a:avLst/>
          </a:prstGeom>
          <a:noFill/>
          <a:ln w="50800" cap="flat">
            <a:solidFill>
              <a:srgbClr val="7EA700"/>
            </a:solidFill>
            <a:prstDash val="solid"/>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44" name="Rectangle 16"/>
          <p:cNvSpPr>
            <a:spLocks/>
          </p:cNvSpPr>
          <p:nvPr/>
        </p:nvSpPr>
        <p:spPr bwMode="auto">
          <a:xfrm>
            <a:off x="2933700" y="3995616"/>
            <a:ext cx="3263900" cy="322383"/>
          </a:xfrm>
          <a:prstGeom prst="rect">
            <a:avLst/>
          </a:prstGeom>
          <a:gradFill rotWithShape="0">
            <a:gsLst>
              <a:gs pos="0">
                <a:srgbClr val="66CC66"/>
              </a:gs>
              <a:gs pos="100000">
                <a:srgbClr val="7EA700"/>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a:solidFill>
                  <a:schemeClr val="tx1"/>
                </a:solidFill>
                <a:ea typeface="ＭＳ Ｐゴシック" charset="0"/>
                <a:cs typeface="Arial" charset="0"/>
              </a:rPr>
              <a:t>Connected !</a:t>
            </a:r>
          </a:p>
        </p:txBody>
      </p:sp>
      <p:sp>
        <p:nvSpPr>
          <p:cNvPr id="3" name="Title 2"/>
          <p:cNvSpPr>
            <a:spLocks noGrp="1"/>
          </p:cNvSpPr>
          <p:nvPr>
            <p:ph type="title"/>
          </p:nvPr>
        </p:nvSpPr>
        <p:spPr/>
        <p:txBody>
          <a:bodyPr/>
          <a:lstStyle/>
          <a:p>
            <a:r>
              <a:rPr lang="en-US" dirty="0" smtClean="0"/>
              <a:t>Establishing a Connection</a:t>
            </a:r>
            <a:endParaRPr lang="en-US" dirty="0"/>
          </a:p>
        </p:txBody>
      </p:sp>
    </p:spTree>
    <p:extLst>
      <p:ext uri="{BB962C8B-B14F-4D97-AF65-F5344CB8AC3E}">
        <p14:creationId xmlns:p14="http://schemas.microsoft.com/office/powerpoint/2010/main" val="334648889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3559" name="Group 7"/>
          <p:cNvGrpSpPr>
            <a:grpSpLocks/>
          </p:cNvGrpSpPr>
          <p:nvPr/>
        </p:nvGrpSpPr>
        <p:grpSpPr bwMode="auto">
          <a:xfrm>
            <a:off x="6686550" y="4641850"/>
            <a:ext cx="2117725" cy="515938"/>
            <a:chOff x="0" y="0"/>
            <a:chExt cx="1333" cy="325"/>
          </a:xfrm>
        </p:grpSpPr>
        <p:pic>
          <p:nvPicPr>
            <p:cNvPr id="2355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3558"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sp>
        <p:nvSpPr>
          <p:cNvPr id="23561" name="Rectangle 9"/>
          <p:cNvSpPr>
            <a:spLocks/>
          </p:cNvSpPr>
          <p:nvPr/>
        </p:nvSpPr>
        <p:spPr bwMode="auto">
          <a:xfrm>
            <a:off x="7026275" y="1001713"/>
            <a:ext cx="1574800" cy="3835400"/>
          </a:xfrm>
          <a:prstGeom prst="rect">
            <a:avLst/>
          </a:prstGeom>
          <a:gradFill rotWithShape="0">
            <a:gsLst>
              <a:gs pos="0">
                <a:srgbClr val="5382A1"/>
              </a:gs>
              <a:gs pos="100000">
                <a:srgbClr val="355469"/>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nchor="ctr"/>
          <a:lstStyle/>
          <a:p>
            <a:pPr marL="39688" algn="ctr"/>
            <a:r>
              <a:rPr lang="en-US" dirty="0" smtClean="0">
                <a:solidFill>
                  <a:schemeClr val="tx1"/>
                </a:solidFill>
                <a:ea typeface="ＭＳ Ｐゴシック" charset="0"/>
                <a:cs typeface="Arial" charset="0"/>
              </a:rPr>
              <a:t>Peer</a:t>
            </a:r>
            <a:br>
              <a:rPr lang="en-US" dirty="0" smtClean="0">
                <a:solidFill>
                  <a:schemeClr val="tx1"/>
                </a:solidFill>
                <a:ea typeface="ＭＳ Ｐゴシック" charset="0"/>
                <a:cs typeface="Arial" charset="0"/>
              </a:rPr>
            </a:br>
            <a:r>
              <a:rPr lang="en-US" dirty="0" smtClean="0">
                <a:solidFill>
                  <a:schemeClr val="tx1"/>
                </a:solidFill>
                <a:ea typeface="ＭＳ Ｐゴシック" charset="0"/>
                <a:cs typeface="Arial" charset="0"/>
              </a:rPr>
              <a:t>(server)</a:t>
            </a:r>
            <a:endParaRPr lang="en-US" dirty="0">
              <a:solidFill>
                <a:schemeClr val="tx1"/>
              </a:solidFill>
              <a:ea typeface="ＭＳ Ｐゴシック" charset="0"/>
              <a:cs typeface="Arial" charset="0"/>
            </a:endParaRPr>
          </a:p>
        </p:txBody>
      </p:sp>
      <p:sp>
        <p:nvSpPr>
          <p:cNvPr id="23562" name="Rectangle 10"/>
          <p:cNvSpPr>
            <a:spLocks/>
          </p:cNvSpPr>
          <p:nvPr/>
        </p:nvSpPr>
        <p:spPr bwMode="auto">
          <a:xfrm>
            <a:off x="727075" y="998538"/>
            <a:ext cx="1574800" cy="3835400"/>
          </a:xfrm>
          <a:prstGeom prst="rect">
            <a:avLst/>
          </a:prstGeom>
          <a:gradFill rotWithShape="0">
            <a:gsLst>
              <a:gs pos="0">
                <a:srgbClr val="C8C8C8"/>
              </a:gs>
              <a:gs pos="100000">
                <a:srgbClr val="A3A3A3"/>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dirty="0" smtClean="0">
                <a:solidFill>
                  <a:schemeClr val="tx1"/>
                </a:solidFill>
                <a:ea typeface="ＭＳ Ｐゴシック" charset="0"/>
                <a:cs typeface="Arial" charset="0"/>
              </a:rPr>
              <a:t>Peer</a:t>
            </a:r>
            <a:br>
              <a:rPr lang="en-US" dirty="0" smtClean="0">
                <a:solidFill>
                  <a:schemeClr val="tx1"/>
                </a:solidFill>
                <a:ea typeface="ＭＳ Ｐゴシック" charset="0"/>
                <a:cs typeface="Arial" charset="0"/>
              </a:rPr>
            </a:br>
            <a:r>
              <a:rPr lang="en-US" dirty="0" smtClean="0">
                <a:solidFill>
                  <a:schemeClr val="tx1"/>
                </a:solidFill>
                <a:ea typeface="ＭＳ Ｐゴシック" charset="0"/>
                <a:cs typeface="Arial" charset="0"/>
              </a:rPr>
              <a:t>(client)</a:t>
            </a:r>
            <a:endParaRPr lang="en-US" dirty="0">
              <a:solidFill>
                <a:schemeClr val="tx1"/>
              </a:solidFill>
              <a:ea typeface="ＭＳ Ｐゴシック" charset="0"/>
              <a:cs typeface="Arial" charset="0"/>
            </a:endParaRPr>
          </a:p>
        </p:txBody>
      </p:sp>
      <p:sp>
        <p:nvSpPr>
          <p:cNvPr id="23563" name="Line 11"/>
          <p:cNvSpPr>
            <a:spLocks noChangeShapeType="1"/>
          </p:cNvSpPr>
          <p:nvPr/>
        </p:nvSpPr>
        <p:spPr bwMode="auto">
          <a:xfrm flipH="1">
            <a:off x="2312988" y="1046163"/>
            <a:ext cx="4730750" cy="14287"/>
          </a:xfrm>
          <a:prstGeom prst="line">
            <a:avLst/>
          </a:prstGeom>
          <a:noFill/>
          <a:ln w="50800" cap="flat">
            <a:solidFill>
              <a:srgbClr val="7EA700"/>
            </a:solidFill>
            <a:prstDash val="solid"/>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4" name="Rectangle 12"/>
          <p:cNvSpPr>
            <a:spLocks/>
          </p:cNvSpPr>
          <p:nvPr/>
        </p:nvSpPr>
        <p:spPr bwMode="auto">
          <a:xfrm>
            <a:off x="2984500" y="851873"/>
            <a:ext cx="3263900" cy="349741"/>
          </a:xfrm>
          <a:prstGeom prst="rect">
            <a:avLst/>
          </a:prstGeom>
          <a:gradFill rotWithShape="0">
            <a:gsLst>
              <a:gs pos="0">
                <a:srgbClr val="66CC66"/>
              </a:gs>
              <a:gs pos="100000">
                <a:srgbClr val="7EA700"/>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lstStyle/>
          <a:p>
            <a:pPr marL="39688" algn="ctr"/>
            <a:r>
              <a:rPr lang="en-US" dirty="0" smtClean="0">
                <a:solidFill>
                  <a:schemeClr val="tx1"/>
                </a:solidFill>
                <a:ea typeface="ＭＳ Ｐゴシック" charset="0"/>
                <a:cs typeface="Arial" charset="0"/>
              </a:rPr>
              <a:t>Connected </a:t>
            </a:r>
            <a:r>
              <a:rPr lang="en-US" dirty="0">
                <a:solidFill>
                  <a:schemeClr val="tx1"/>
                </a:solidFill>
                <a:ea typeface="ＭＳ Ｐゴシック" charset="0"/>
                <a:cs typeface="Arial" charset="0"/>
              </a:rPr>
              <a:t>!</a:t>
            </a:r>
          </a:p>
        </p:txBody>
      </p:sp>
      <p:sp>
        <p:nvSpPr>
          <p:cNvPr id="23565" name="Oval 13"/>
          <p:cNvSpPr>
            <a:spLocks/>
          </p:cNvSpPr>
          <p:nvPr/>
        </p:nvSpPr>
        <p:spPr bwMode="auto">
          <a:xfrm>
            <a:off x="2133600" y="13081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sz="1600" dirty="0">
                <a:solidFill>
                  <a:schemeClr val="tx1"/>
                </a:solidFill>
                <a:ea typeface="ＭＳ Ｐゴシック" charset="0"/>
                <a:cs typeface="Arial" charset="0"/>
              </a:rPr>
              <a:t>open</a:t>
            </a:r>
          </a:p>
        </p:txBody>
      </p:sp>
      <p:sp>
        <p:nvSpPr>
          <p:cNvPr id="23566" name="Oval 14"/>
          <p:cNvSpPr>
            <a:spLocks/>
          </p:cNvSpPr>
          <p:nvPr/>
        </p:nvSpPr>
        <p:spPr bwMode="auto">
          <a:xfrm>
            <a:off x="5829300" y="13081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sz="1600" dirty="0">
                <a:solidFill>
                  <a:schemeClr val="tx1"/>
                </a:solidFill>
                <a:ea typeface="ＭＳ Ｐゴシック" charset="0"/>
                <a:cs typeface="Arial" charset="0"/>
              </a:rPr>
              <a:t>open</a:t>
            </a:r>
          </a:p>
        </p:txBody>
      </p:sp>
      <p:sp>
        <p:nvSpPr>
          <p:cNvPr id="23567" name="Oval 15"/>
          <p:cNvSpPr>
            <a:spLocks/>
          </p:cNvSpPr>
          <p:nvPr/>
        </p:nvSpPr>
        <p:spPr bwMode="auto">
          <a:xfrm>
            <a:off x="2133600" y="38354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sz="1600">
                <a:solidFill>
                  <a:schemeClr val="tx1"/>
                </a:solidFill>
                <a:ea typeface="ＭＳ Ｐゴシック" charset="0"/>
                <a:cs typeface="Arial" charset="0"/>
              </a:rPr>
              <a:t>close</a:t>
            </a:r>
          </a:p>
        </p:txBody>
      </p:sp>
      <p:sp>
        <p:nvSpPr>
          <p:cNvPr id="23568" name="Oval 16"/>
          <p:cNvSpPr>
            <a:spLocks/>
          </p:cNvSpPr>
          <p:nvPr/>
        </p:nvSpPr>
        <p:spPr bwMode="auto">
          <a:xfrm>
            <a:off x="2006600" y="23876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sz="1600" dirty="0">
                <a:solidFill>
                  <a:schemeClr val="tx1"/>
                </a:solidFill>
                <a:ea typeface="ＭＳ Ｐゴシック" charset="0"/>
                <a:cs typeface="Arial" charset="0"/>
              </a:rPr>
              <a:t>message</a:t>
            </a:r>
          </a:p>
        </p:txBody>
      </p:sp>
      <p:sp>
        <p:nvSpPr>
          <p:cNvPr id="23569" name="Oval 17"/>
          <p:cNvSpPr>
            <a:spLocks/>
          </p:cNvSpPr>
          <p:nvPr/>
        </p:nvSpPr>
        <p:spPr bwMode="auto">
          <a:xfrm>
            <a:off x="5829300" y="27432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sz="1600">
                <a:solidFill>
                  <a:schemeClr val="tx1"/>
                </a:solidFill>
                <a:ea typeface="ＭＳ Ｐゴシック" charset="0"/>
                <a:cs typeface="Arial" charset="0"/>
              </a:rPr>
              <a:t>error</a:t>
            </a:r>
          </a:p>
        </p:txBody>
      </p:sp>
      <p:sp>
        <p:nvSpPr>
          <p:cNvPr id="23570" name="Oval 18"/>
          <p:cNvSpPr>
            <a:spLocks/>
          </p:cNvSpPr>
          <p:nvPr/>
        </p:nvSpPr>
        <p:spPr bwMode="auto">
          <a:xfrm>
            <a:off x="2552700" y="22606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sz="1600" dirty="0">
                <a:solidFill>
                  <a:schemeClr val="tx1"/>
                </a:solidFill>
                <a:ea typeface="ＭＳ Ｐゴシック" charset="0"/>
                <a:cs typeface="Arial" charset="0"/>
              </a:rPr>
              <a:t>message</a:t>
            </a:r>
          </a:p>
        </p:txBody>
      </p:sp>
      <p:sp>
        <p:nvSpPr>
          <p:cNvPr id="23571" name="Oval 19"/>
          <p:cNvSpPr>
            <a:spLocks/>
          </p:cNvSpPr>
          <p:nvPr/>
        </p:nvSpPr>
        <p:spPr bwMode="auto">
          <a:xfrm>
            <a:off x="2006600" y="20066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sz="1600" dirty="0">
                <a:solidFill>
                  <a:schemeClr val="tx1"/>
                </a:solidFill>
                <a:ea typeface="ＭＳ Ｐゴシック" charset="0"/>
                <a:cs typeface="Arial" charset="0"/>
              </a:rPr>
              <a:t>message</a:t>
            </a:r>
          </a:p>
        </p:txBody>
      </p:sp>
      <p:sp>
        <p:nvSpPr>
          <p:cNvPr id="23572" name="Oval 20"/>
          <p:cNvSpPr>
            <a:spLocks/>
          </p:cNvSpPr>
          <p:nvPr/>
        </p:nvSpPr>
        <p:spPr bwMode="auto">
          <a:xfrm>
            <a:off x="5956300" y="21463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sz="1600" dirty="0">
                <a:solidFill>
                  <a:schemeClr val="tx1"/>
                </a:solidFill>
                <a:ea typeface="ＭＳ Ｐゴシック" charset="0"/>
                <a:cs typeface="Arial" charset="0"/>
              </a:rPr>
              <a:t>message</a:t>
            </a:r>
          </a:p>
        </p:txBody>
      </p:sp>
      <p:sp>
        <p:nvSpPr>
          <p:cNvPr id="23573" name="Oval 21"/>
          <p:cNvSpPr>
            <a:spLocks/>
          </p:cNvSpPr>
          <p:nvPr/>
        </p:nvSpPr>
        <p:spPr bwMode="auto">
          <a:xfrm>
            <a:off x="6057900" y="34163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sz="1600">
                <a:solidFill>
                  <a:schemeClr val="tx1"/>
                </a:solidFill>
                <a:ea typeface="ＭＳ Ｐゴシック" charset="0"/>
                <a:cs typeface="Arial" charset="0"/>
              </a:rPr>
              <a:t>message</a:t>
            </a:r>
          </a:p>
        </p:txBody>
      </p:sp>
      <p:sp>
        <p:nvSpPr>
          <p:cNvPr id="23574" name="Line 22"/>
          <p:cNvSpPr>
            <a:spLocks noChangeShapeType="1"/>
          </p:cNvSpPr>
          <p:nvPr/>
        </p:nvSpPr>
        <p:spPr bwMode="auto">
          <a:xfrm flipH="1">
            <a:off x="2641600" y="4787900"/>
            <a:ext cx="4000500" cy="0"/>
          </a:xfrm>
          <a:prstGeom prst="line">
            <a:avLst/>
          </a:prstGeom>
          <a:noFill/>
          <a:ln w="50800" cap="flat">
            <a:solidFill>
              <a:srgbClr val="990000"/>
            </a:solidFill>
            <a:prstDash val="solid"/>
            <a:round/>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75" name="Rectangle 23"/>
          <p:cNvSpPr>
            <a:spLocks/>
          </p:cNvSpPr>
          <p:nvPr/>
        </p:nvSpPr>
        <p:spPr bwMode="auto">
          <a:xfrm>
            <a:off x="2984500" y="4601308"/>
            <a:ext cx="3263900" cy="347785"/>
          </a:xfrm>
          <a:prstGeom prst="rect">
            <a:avLst/>
          </a:prstGeom>
          <a:gradFill rotWithShape="0">
            <a:gsLst>
              <a:gs pos="0">
                <a:srgbClr val="FF0000"/>
              </a:gs>
              <a:gs pos="100000">
                <a:srgbClr val="990000"/>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lstStyle/>
          <a:p>
            <a:pPr marL="39688" algn="ctr"/>
            <a:r>
              <a:rPr lang="en-US">
                <a:solidFill>
                  <a:schemeClr val="tx1"/>
                </a:solidFill>
                <a:ea typeface="ＭＳ Ｐゴシック" charset="0"/>
                <a:cs typeface="Arial" charset="0"/>
              </a:rPr>
              <a:t>Disconnected</a:t>
            </a:r>
          </a:p>
        </p:txBody>
      </p:sp>
      <p:sp>
        <p:nvSpPr>
          <p:cNvPr id="3" name="Title 2"/>
          <p:cNvSpPr>
            <a:spLocks noGrp="1"/>
          </p:cNvSpPr>
          <p:nvPr>
            <p:ph type="title"/>
          </p:nvPr>
        </p:nvSpPr>
        <p:spPr/>
        <p:txBody>
          <a:bodyPr/>
          <a:lstStyle/>
          <a:p>
            <a:r>
              <a:rPr lang="en-US" dirty="0" smtClean="0"/>
              <a:t>WebSocket Lifecycle</a:t>
            </a:r>
            <a:endParaRPr lang="en-US" dirty="0"/>
          </a:p>
        </p:txBody>
      </p:sp>
    </p:spTree>
    <p:extLst>
      <p:ext uri="{BB962C8B-B14F-4D97-AF65-F5344CB8AC3E}">
        <p14:creationId xmlns:p14="http://schemas.microsoft.com/office/powerpoint/2010/main" val="10429036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3565"/>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2356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8" presetClass="entr" presetSubtype="0" fill="hold" grpId="0" nodeType="clickEffect">
                                  <p:stCondLst>
                                    <p:cond delay="0"/>
                                  </p:stCondLst>
                                  <p:childTnLst>
                                    <p:set>
                                      <p:cBhvr>
                                        <p:cTn id="13" dur="1" fill="hold">
                                          <p:stCondLst>
                                            <p:cond delay="499"/>
                                          </p:stCondLst>
                                        </p:cTn>
                                        <p:tgtEl>
                                          <p:spTgt spid="2356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8" presetClass="entr" presetSubtype="0" fill="hold" grpId="0" nodeType="clickEffect">
                                  <p:stCondLst>
                                    <p:cond delay="0"/>
                                  </p:stCondLst>
                                  <p:childTnLst>
                                    <p:set>
                                      <p:cBhvr>
                                        <p:cTn id="17" dur="1" fill="hold">
                                          <p:stCondLst>
                                            <p:cond delay="499"/>
                                          </p:stCondLst>
                                        </p:cTn>
                                        <p:tgtEl>
                                          <p:spTgt spid="2357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8" presetClass="entr" presetSubtype="0" fill="hold" grpId="0" nodeType="clickEffect">
                                  <p:stCondLst>
                                    <p:cond delay="0"/>
                                  </p:stCondLst>
                                  <p:childTnLst>
                                    <p:set>
                                      <p:cBhvr>
                                        <p:cTn id="21" dur="1" fill="hold">
                                          <p:stCondLst>
                                            <p:cond delay="499"/>
                                          </p:stCondLst>
                                        </p:cTn>
                                        <p:tgtEl>
                                          <p:spTgt spid="2357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8" presetClass="entr" presetSubtype="0" fill="hold" grpId="0" nodeType="clickEffect">
                                  <p:stCondLst>
                                    <p:cond delay="0"/>
                                  </p:stCondLst>
                                  <p:childTnLst>
                                    <p:set>
                                      <p:cBhvr>
                                        <p:cTn id="25" dur="1" fill="hold">
                                          <p:stCondLst>
                                            <p:cond delay="499"/>
                                          </p:stCondLst>
                                        </p:cTn>
                                        <p:tgtEl>
                                          <p:spTgt spid="2357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8" presetClass="entr" presetSubtype="0" fill="hold" grpId="0" nodeType="clickEffect">
                                  <p:stCondLst>
                                    <p:cond delay="0"/>
                                  </p:stCondLst>
                                  <p:childTnLst>
                                    <p:set>
                                      <p:cBhvr>
                                        <p:cTn id="29" dur="1" fill="hold">
                                          <p:stCondLst>
                                            <p:cond delay="499"/>
                                          </p:stCondLst>
                                        </p:cTn>
                                        <p:tgtEl>
                                          <p:spTgt spid="235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8" presetClass="entr" presetSubtype="0" fill="hold" grpId="0" nodeType="clickEffect">
                                  <p:stCondLst>
                                    <p:cond delay="0"/>
                                  </p:stCondLst>
                                  <p:childTnLst>
                                    <p:set>
                                      <p:cBhvr>
                                        <p:cTn id="33" dur="1" fill="hold">
                                          <p:stCondLst>
                                            <p:cond delay="499"/>
                                          </p:stCondLst>
                                        </p:cTn>
                                        <p:tgtEl>
                                          <p:spTgt spid="2357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8" presetClass="entr" presetSubtype="0" fill="hold" grpId="0" nodeType="clickEffect">
                                  <p:stCondLst>
                                    <p:cond delay="0"/>
                                  </p:stCondLst>
                                  <p:childTnLst>
                                    <p:set>
                                      <p:cBhvr>
                                        <p:cTn id="37" dur="1" fill="hold">
                                          <p:stCondLst>
                                            <p:cond delay="499"/>
                                          </p:stCondLst>
                                        </p:cTn>
                                        <p:tgtEl>
                                          <p:spTgt spid="2356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xit" presetSubtype="16" fill="hold" grpId="0" nodeType="clickEffect">
                                  <p:stCondLst>
                                    <p:cond delay="0"/>
                                  </p:stCondLst>
                                  <p:iterate type="lt">
                                    <p:tmPct val="100000"/>
                                  </p:iterate>
                                  <p:childTnLst>
                                    <p:anim calcmode="lin" valueType="num">
                                      <p:cBhvr>
                                        <p:cTn id="41" dur="75"/>
                                        <p:tgtEl>
                                          <p:spTgt spid="23564"/>
                                        </p:tgtEl>
                                        <p:attrNameLst>
                                          <p:attrName>ppt_w</p:attrName>
                                        </p:attrNameLst>
                                      </p:cBhvr>
                                      <p:tavLst>
                                        <p:tav tm="0">
                                          <p:val>
                                            <p:strVal val="ppt_w"/>
                                          </p:val>
                                        </p:tav>
                                        <p:tav tm="100000">
                                          <p:val>
                                            <p:strVal val="4*ppt_w"/>
                                          </p:val>
                                        </p:tav>
                                      </p:tavLst>
                                    </p:anim>
                                    <p:anim calcmode="lin" valueType="num">
                                      <p:cBhvr>
                                        <p:cTn id="42" dur="75"/>
                                        <p:tgtEl>
                                          <p:spTgt spid="23564"/>
                                        </p:tgtEl>
                                        <p:attrNameLst>
                                          <p:attrName>ppt_h</p:attrName>
                                        </p:attrNameLst>
                                      </p:cBhvr>
                                      <p:tavLst>
                                        <p:tav tm="0">
                                          <p:val>
                                            <p:strVal val="ppt_h"/>
                                          </p:val>
                                        </p:tav>
                                        <p:tav tm="100000">
                                          <p:val>
                                            <p:strVal val="4*ppt_h"/>
                                          </p:val>
                                        </p:tav>
                                      </p:tavLst>
                                    </p:anim>
                                    <p:set>
                                      <p:cBhvr>
                                        <p:cTn id="43" dur="1" fill="hold">
                                          <p:stCondLst>
                                            <p:cond delay="74"/>
                                          </p:stCondLst>
                                        </p:cTn>
                                        <p:tgtEl>
                                          <p:spTgt spid="23564"/>
                                        </p:tgtEl>
                                        <p:attrNameLst>
                                          <p:attrName>style.visibility</p:attrName>
                                        </p:attrNameLst>
                                      </p:cBhvr>
                                      <p:to>
                                        <p:strVal val="hidden"/>
                                      </p:to>
                                    </p:set>
                                  </p:childTnLst>
                                </p:cTn>
                              </p:par>
                            </p:childTnLst>
                          </p:cTn>
                        </p:par>
                        <p:par>
                          <p:cTn id="44" fill="hold" nodeType="afterGroup">
                            <p:stCondLst>
                              <p:cond delay="750"/>
                            </p:stCondLst>
                            <p:childTnLst>
                              <p:par>
                                <p:cTn id="45" presetID="23" presetClass="exit" presetSubtype="16" fill="hold" grpId="0" nodeType="afterEffect">
                                  <p:stCondLst>
                                    <p:cond delay="0"/>
                                  </p:stCondLst>
                                  <p:iterate type="lt">
                                    <p:tmPct val="100000"/>
                                  </p:iterate>
                                  <p:childTnLst>
                                    <p:anim calcmode="lin" valueType="num">
                                      <p:cBhvr>
                                        <p:cTn id="46" dur="75"/>
                                        <p:tgtEl>
                                          <p:spTgt spid="23563"/>
                                        </p:tgtEl>
                                        <p:attrNameLst>
                                          <p:attrName>ppt_w</p:attrName>
                                        </p:attrNameLst>
                                      </p:cBhvr>
                                      <p:tavLst>
                                        <p:tav tm="0">
                                          <p:val>
                                            <p:strVal val="ppt_w"/>
                                          </p:val>
                                        </p:tav>
                                        <p:tav tm="100000">
                                          <p:val>
                                            <p:strVal val="4*ppt_w"/>
                                          </p:val>
                                        </p:tav>
                                      </p:tavLst>
                                    </p:anim>
                                    <p:anim calcmode="lin" valueType="num">
                                      <p:cBhvr>
                                        <p:cTn id="47" dur="75"/>
                                        <p:tgtEl>
                                          <p:spTgt spid="23563"/>
                                        </p:tgtEl>
                                        <p:attrNameLst>
                                          <p:attrName>ppt_h</p:attrName>
                                        </p:attrNameLst>
                                      </p:cBhvr>
                                      <p:tavLst>
                                        <p:tav tm="0">
                                          <p:val>
                                            <p:strVal val="ppt_h"/>
                                          </p:val>
                                        </p:tav>
                                        <p:tav tm="100000">
                                          <p:val>
                                            <p:strVal val="4*ppt_h"/>
                                          </p:val>
                                        </p:tav>
                                      </p:tavLst>
                                    </p:anim>
                                    <p:set>
                                      <p:cBhvr>
                                        <p:cTn id="48" dur="1" fill="hold">
                                          <p:stCondLst>
                                            <p:cond delay="74"/>
                                          </p:stCondLst>
                                        </p:cTn>
                                        <p:tgtEl>
                                          <p:spTgt spid="23563"/>
                                        </p:tgtEl>
                                        <p:attrNameLst>
                                          <p:attrName>style.visibility</p:attrName>
                                        </p:attrNameLst>
                                      </p:cBhvr>
                                      <p:to>
                                        <p:strVal val="hidden"/>
                                      </p:to>
                                    </p:set>
                                  </p:childTnLst>
                                </p:cTn>
                              </p:par>
                            </p:childTnLst>
                          </p:cTn>
                        </p:par>
                        <p:par>
                          <p:cTn id="49" fill="hold" nodeType="afterGroup">
                            <p:stCondLst>
                              <p:cond delay="825"/>
                            </p:stCondLst>
                            <p:childTnLst>
                              <p:par>
                                <p:cTn id="50" presetID="1" presetClass="entr" presetSubtype="0" fill="hold" grpId="0" nodeType="afterEffect">
                                  <p:stCondLst>
                                    <p:cond delay="0"/>
                                  </p:stCondLst>
                                  <p:childTnLst>
                                    <p:set>
                                      <p:cBhvr>
                                        <p:cTn id="51" dur="1" fill="hold">
                                          <p:stCondLst>
                                            <p:cond delay="499"/>
                                          </p:stCondLst>
                                        </p:cTn>
                                        <p:tgtEl>
                                          <p:spTgt spid="23574"/>
                                        </p:tgtEl>
                                        <p:attrNameLst>
                                          <p:attrName>style.visibility</p:attrName>
                                        </p:attrNameLst>
                                      </p:cBhvr>
                                      <p:to>
                                        <p:strVal val="visible"/>
                                      </p:to>
                                    </p:set>
                                  </p:childTnLst>
                                </p:cTn>
                              </p:par>
                            </p:childTnLst>
                          </p:cTn>
                        </p:par>
                        <p:par>
                          <p:cTn id="52" fill="hold" nodeType="afterGroup">
                            <p:stCondLst>
                              <p:cond delay="1325"/>
                            </p:stCondLst>
                            <p:childTnLst>
                              <p:par>
                                <p:cTn id="53" presetID="1" presetClass="entr" presetSubtype="0" fill="hold" grpId="0" nodeType="afterEffect">
                                  <p:stCondLst>
                                    <p:cond delay="0"/>
                                  </p:stCondLst>
                                  <p:childTnLst>
                                    <p:set>
                                      <p:cBhvr>
                                        <p:cTn id="54" dur="1" fill="hold">
                                          <p:stCondLst>
                                            <p:cond delay="499"/>
                                          </p:stCondLst>
                                        </p:cTn>
                                        <p:tgtEl>
                                          <p:spTgt spid="23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animBg="1"/>
      <p:bldP spid="23564" grpId="0" animBg="1" autoUpdateAnimBg="0"/>
      <p:bldP spid="23565" grpId="0" animBg="1" autoUpdateAnimBg="0"/>
      <p:bldP spid="23566" grpId="0" animBg="1" autoUpdateAnimBg="0"/>
      <p:bldP spid="23567" grpId="0" animBg="1" autoUpdateAnimBg="0"/>
      <p:bldP spid="23568" grpId="0" animBg="1" autoUpdateAnimBg="0"/>
      <p:bldP spid="23569" grpId="0" animBg="1" autoUpdateAnimBg="0"/>
      <p:bldP spid="23570" grpId="0" animBg="1" autoUpdateAnimBg="0"/>
      <p:bldP spid="23571" grpId="0" animBg="1" autoUpdateAnimBg="0"/>
      <p:bldP spid="23572" grpId="0" animBg="1" autoUpdateAnimBg="0"/>
      <p:bldP spid="23573" grpId="0" animBg="1" autoUpdateAnimBg="0"/>
      <p:bldP spid="23574" grpId="0" animBg="1"/>
      <p:bldP spid="2357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WebSocket API</a:t>
            </a:r>
            <a:endParaRPr lang="en-US" dirty="0"/>
          </a:p>
        </p:txBody>
      </p:sp>
      <p:sp>
        <p:nvSpPr>
          <p:cNvPr id="4" name="Text Placeholder 3"/>
          <p:cNvSpPr>
            <a:spLocks noGrp="1"/>
          </p:cNvSpPr>
          <p:nvPr>
            <p:ph type="body" sz="quarter" idx="13"/>
          </p:nvPr>
        </p:nvSpPr>
        <p:spPr/>
        <p:txBody>
          <a:bodyPr/>
          <a:lstStyle/>
          <a:p>
            <a:r>
              <a:rPr lang="en-US" dirty="0" smtClean="0"/>
              <a:t>www.w3</a:t>
            </a:r>
            <a:r>
              <a:rPr lang="en-US" dirty="0"/>
              <a:t>.org/TR/</a:t>
            </a:r>
            <a:r>
              <a:rPr lang="en-US" dirty="0" err="1"/>
              <a:t>websockets</a:t>
            </a:r>
            <a:r>
              <a:rPr lang="en-US" dirty="0"/>
              <a:t>/</a:t>
            </a:r>
          </a:p>
        </p:txBody>
      </p:sp>
      <p:pic>
        <p:nvPicPr>
          <p:cNvPr id="6" name="Picture 5"/>
          <p:cNvPicPr>
            <a:picLocks noChangeAspect="1"/>
          </p:cNvPicPr>
          <p:nvPr/>
        </p:nvPicPr>
        <p:blipFill>
          <a:blip r:embed="rId2"/>
          <a:stretch>
            <a:fillRect/>
          </a:stretch>
        </p:blipFill>
        <p:spPr>
          <a:xfrm>
            <a:off x="803560" y="1050619"/>
            <a:ext cx="5719618" cy="3813079"/>
          </a:xfrm>
          <a:prstGeom prst="rect">
            <a:avLst/>
          </a:prstGeom>
        </p:spPr>
      </p:pic>
      <p:pic>
        <p:nvPicPr>
          <p:cNvPr id="7" name="Picture 6"/>
          <p:cNvPicPr>
            <a:picLocks noChangeAspect="1"/>
          </p:cNvPicPr>
          <p:nvPr/>
        </p:nvPicPr>
        <p:blipFill>
          <a:blip r:embed="rId3"/>
          <a:stretch>
            <a:fillRect/>
          </a:stretch>
        </p:blipFill>
        <p:spPr>
          <a:xfrm>
            <a:off x="7803573" y="199737"/>
            <a:ext cx="1028700" cy="749300"/>
          </a:xfrm>
          <a:prstGeom prst="rect">
            <a:avLst/>
          </a:prstGeom>
        </p:spPr>
      </p:pic>
    </p:spTree>
    <p:extLst>
      <p:ext uri="{BB962C8B-B14F-4D97-AF65-F5344CB8AC3E}">
        <p14:creationId xmlns:p14="http://schemas.microsoft.com/office/powerpoint/2010/main" val="23391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4502" y="680513"/>
            <a:ext cx="6468978" cy="4080019"/>
          </a:xfrm>
          <a:prstGeom prst="rect">
            <a:avLst/>
          </a:prstGeom>
        </p:spPr>
      </p:pic>
      <p:pic>
        <p:nvPicPr>
          <p:cNvPr id="1740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17415" name="Group 7"/>
          <p:cNvGrpSpPr>
            <a:grpSpLocks/>
          </p:cNvGrpSpPr>
          <p:nvPr/>
        </p:nvGrpSpPr>
        <p:grpSpPr bwMode="auto">
          <a:xfrm>
            <a:off x="6686550" y="4641850"/>
            <a:ext cx="2117725" cy="515938"/>
            <a:chOff x="0" y="0"/>
            <a:chExt cx="1333" cy="325"/>
          </a:xfrm>
        </p:grpSpPr>
        <p:pic>
          <p:nvPicPr>
            <p:cNvPr id="17413"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7414"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sp>
        <p:nvSpPr>
          <p:cNvPr id="17417" name="Rectangle 9"/>
          <p:cNvSpPr>
            <a:spLocks/>
          </p:cNvSpPr>
          <p:nvPr/>
        </p:nvSpPr>
        <p:spPr bwMode="auto">
          <a:xfrm>
            <a:off x="4737100" y="4851400"/>
            <a:ext cx="18843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000" u="sng" dirty="0">
                <a:solidFill>
                  <a:schemeClr val="tx1"/>
                </a:solidFill>
                <a:ea typeface="ＭＳ Ｐゴシック" charset="0"/>
                <a:cs typeface="Arial" charset="0"/>
                <a:hlinkClick r:id="rId6"/>
              </a:rPr>
              <a:t>http://caniuse.com/websockets</a:t>
            </a:r>
            <a:endParaRPr lang="en-US" sz="1000" u="sng" dirty="0">
              <a:solidFill>
                <a:schemeClr val="tx1"/>
              </a:solidFill>
              <a:ea typeface="ＭＳ Ｐゴシック" charset="0"/>
              <a:cs typeface="Arial" charset="0"/>
            </a:endParaRPr>
          </a:p>
        </p:txBody>
      </p:sp>
      <p:sp>
        <p:nvSpPr>
          <p:cNvPr id="2" name="Title 1"/>
          <p:cNvSpPr>
            <a:spLocks noGrp="1"/>
          </p:cNvSpPr>
          <p:nvPr>
            <p:ph type="title"/>
          </p:nvPr>
        </p:nvSpPr>
        <p:spPr/>
        <p:txBody>
          <a:bodyPr/>
          <a:lstStyle/>
          <a:p>
            <a:r>
              <a:rPr lang="en-US" dirty="0" smtClean="0"/>
              <a:t>Browser Support</a:t>
            </a:r>
            <a:endParaRPr lang="en-US" dirty="0"/>
          </a:p>
        </p:txBody>
      </p:sp>
      <p:sp>
        <p:nvSpPr>
          <p:cNvPr id="6" name="Rounded Rectangle 5"/>
          <p:cNvSpPr/>
          <p:nvPr/>
        </p:nvSpPr>
        <p:spPr>
          <a:xfrm>
            <a:off x="1143000" y="4269155"/>
            <a:ext cx="6574692" cy="22469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33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JSR 356 Specification</a:t>
            </a:r>
            <a:endParaRPr lang="en-US" dirty="0"/>
          </a:p>
        </p:txBody>
      </p:sp>
      <p:sp>
        <p:nvSpPr>
          <p:cNvPr id="3" name="Content Placeholder 2"/>
          <p:cNvSpPr>
            <a:spLocks noGrp="1"/>
          </p:cNvSpPr>
          <p:nvPr>
            <p:ph sz="quarter" idx="12"/>
          </p:nvPr>
        </p:nvSpPr>
        <p:spPr/>
        <p:txBody>
          <a:bodyPr/>
          <a:lstStyle/>
          <a:p>
            <a:r>
              <a:rPr lang="en-US" dirty="0" smtClean="0"/>
              <a:t>Standard Java API for creating WebSocket Applications</a:t>
            </a:r>
          </a:p>
          <a:p>
            <a:r>
              <a:rPr lang="en-US" dirty="0" smtClean="0"/>
              <a:t>Transparent Expert Group</a:t>
            </a:r>
          </a:p>
          <a:p>
            <a:pPr lvl="1"/>
            <a:r>
              <a:rPr lang="en-US" dirty="0">
                <a:ea typeface="ＭＳ Ｐゴシック" charset="0"/>
                <a:cs typeface="Arial" charset="0"/>
                <a:hlinkClick r:id="rId3"/>
              </a:rPr>
              <a:t>jcp.org/en/jsr/detail?id=356</a:t>
            </a:r>
            <a:endParaRPr lang="en-US" dirty="0">
              <a:ea typeface="ＭＳ Ｐゴシック" charset="0"/>
              <a:cs typeface="Lucida Grande" charset="0"/>
            </a:endParaRPr>
          </a:p>
          <a:p>
            <a:pPr lvl="1"/>
            <a:r>
              <a:rPr lang="en-US" dirty="0">
                <a:ea typeface="ＭＳ Ｐゴシック" charset="0"/>
                <a:cs typeface="Arial" charset="0"/>
                <a:hlinkClick r:id="rId4"/>
              </a:rPr>
              <a:t>java.net/projects/websocket-</a:t>
            </a:r>
            <a:r>
              <a:rPr lang="en-US" dirty="0" smtClean="0">
                <a:ea typeface="ＭＳ Ｐゴシック" charset="0"/>
                <a:cs typeface="Arial" charset="0"/>
                <a:hlinkClick r:id="rId4"/>
              </a:rPr>
              <a:t>spec</a:t>
            </a:r>
            <a:endParaRPr lang="en-US" dirty="0" smtClean="0"/>
          </a:p>
          <a:p>
            <a:r>
              <a:rPr lang="en-US" b="1" dirty="0" smtClean="0">
                <a:solidFill>
                  <a:srgbClr val="FF0000"/>
                </a:solidFill>
              </a:rPr>
              <a:t>FINAL</a:t>
            </a:r>
            <a:r>
              <a:rPr lang="en-US" dirty="0" smtClean="0"/>
              <a:t>: Part of Java EE 7</a:t>
            </a:r>
          </a:p>
        </p:txBody>
      </p:sp>
    </p:spTree>
    <p:extLst>
      <p:ext uri="{BB962C8B-B14F-4D97-AF65-F5344CB8AC3E}">
        <p14:creationId xmlns:p14="http://schemas.microsoft.com/office/powerpoint/2010/main" val="81415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JSR 356: Reference Implementation</a:t>
            </a:r>
            <a:endParaRPr lang="en-US" dirty="0"/>
          </a:p>
        </p:txBody>
      </p:sp>
      <p:sp>
        <p:nvSpPr>
          <p:cNvPr id="3" name="Content Placeholder 2"/>
          <p:cNvSpPr>
            <a:spLocks noGrp="1"/>
          </p:cNvSpPr>
          <p:nvPr>
            <p:ph sz="quarter" idx="12"/>
          </p:nvPr>
        </p:nvSpPr>
        <p:spPr/>
        <p:txBody>
          <a:bodyPr/>
          <a:lstStyle/>
          <a:p>
            <a:r>
              <a:rPr lang="en-US" dirty="0" err="1" smtClean="0"/>
              <a:t>Tyrus</a:t>
            </a:r>
            <a:r>
              <a:rPr lang="en-US" dirty="0" smtClean="0"/>
              <a:t>: </a:t>
            </a:r>
            <a:r>
              <a:rPr lang="en-US" dirty="0" err="1" smtClean="0">
                <a:hlinkClick r:id="rId2"/>
              </a:rPr>
              <a:t>java.net</a:t>
            </a:r>
            <a:r>
              <a:rPr lang="en-US" dirty="0" smtClean="0">
                <a:hlinkClick r:id="rId2"/>
              </a:rPr>
              <a:t>/projects/</a:t>
            </a:r>
            <a:r>
              <a:rPr lang="en-US" dirty="0" err="1" smtClean="0">
                <a:hlinkClick r:id="rId2"/>
              </a:rPr>
              <a:t>tyrus</a:t>
            </a:r>
            <a:endParaRPr lang="en-US" dirty="0" smtClean="0"/>
          </a:p>
          <a:p>
            <a:r>
              <a:rPr lang="en-US" dirty="0" smtClean="0"/>
              <a:t>Open source and transparent</a:t>
            </a:r>
          </a:p>
          <a:p>
            <a:r>
              <a:rPr lang="en-US" dirty="0" smtClean="0"/>
              <a:t>Integrated in </a:t>
            </a:r>
            <a:r>
              <a:rPr lang="en-US" dirty="0" smtClean="0"/>
              <a:t>GlassFish 4</a:t>
            </a:r>
            <a:endParaRPr lang="en-US" dirty="0" smtClean="0"/>
          </a:p>
        </p:txBody>
      </p:sp>
    </p:spTree>
    <p:extLst>
      <p:ext uri="{BB962C8B-B14F-4D97-AF65-F5344CB8AC3E}">
        <p14:creationId xmlns:p14="http://schemas.microsoft.com/office/powerpoint/2010/main" val="226816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API for WebSocket Features</a:t>
            </a:r>
            <a:endParaRPr lang="en-US" dirty="0"/>
          </a:p>
        </p:txBody>
      </p:sp>
      <p:sp>
        <p:nvSpPr>
          <p:cNvPr id="3" name="Content Placeholder 2"/>
          <p:cNvSpPr>
            <a:spLocks noGrp="1"/>
          </p:cNvSpPr>
          <p:nvPr>
            <p:ph sz="quarter" idx="12"/>
          </p:nvPr>
        </p:nvSpPr>
        <p:spPr/>
        <p:txBody>
          <a:bodyPr/>
          <a:lstStyle/>
          <a:p>
            <a:r>
              <a:rPr lang="en-US" dirty="0" smtClean="0"/>
              <a:t>API for WebSocket Server and Client Endpoint</a:t>
            </a:r>
          </a:p>
          <a:p>
            <a:pPr lvl="1"/>
            <a:r>
              <a:rPr lang="en-US" dirty="0" smtClean="0"/>
              <a:t>Annotated: </a:t>
            </a:r>
            <a:r>
              <a:rPr lang="en-US" dirty="0" smtClean="0">
                <a:latin typeface="Courier"/>
                <a:cs typeface="Courier"/>
              </a:rPr>
              <a:t>@</a:t>
            </a:r>
            <a:r>
              <a:rPr lang="en-US" dirty="0" err="1" smtClean="0">
                <a:latin typeface="Courier"/>
                <a:cs typeface="Courier"/>
              </a:rPr>
              <a:t>ServerEndpoint</a:t>
            </a:r>
            <a:r>
              <a:rPr lang="en-US" dirty="0" smtClean="0"/>
              <a:t>, </a:t>
            </a:r>
            <a:r>
              <a:rPr lang="en-US" dirty="0" smtClean="0">
                <a:latin typeface="Courier"/>
                <a:cs typeface="Courier"/>
              </a:rPr>
              <a:t>@</a:t>
            </a:r>
            <a:r>
              <a:rPr lang="en-US" dirty="0" err="1" smtClean="0">
                <a:latin typeface="Courier"/>
                <a:cs typeface="Courier"/>
              </a:rPr>
              <a:t>ClientEndpoint</a:t>
            </a:r>
            <a:endParaRPr lang="en-US" dirty="0" smtClean="0">
              <a:latin typeface="Courier"/>
              <a:cs typeface="Courier"/>
            </a:endParaRPr>
          </a:p>
          <a:p>
            <a:pPr lvl="1"/>
            <a:r>
              <a:rPr lang="en-US" dirty="0" smtClean="0"/>
              <a:t>Programmatic: </a:t>
            </a:r>
            <a:r>
              <a:rPr lang="en-US" dirty="0" smtClean="0">
                <a:latin typeface="Courier"/>
                <a:cs typeface="Courier"/>
              </a:rPr>
              <a:t>Endpoint</a:t>
            </a:r>
            <a:endParaRPr lang="en-US" dirty="0" smtClean="0"/>
          </a:p>
          <a:p>
            <a:pPr lvl="2"/>
            <a:r>
              <a:rPr lang="en-US" dirty="0"/>
              <a:t>WebSocket opening handshake </a:t>
            </a:r>
            <a:r>
              <a:rPr lang="en-US" dirty="0" smtClean="0"/>
              <a:t>negotiation</a:t>
            </a:r>
          </a:p>
          <a:p>
            <a:r>
              <a:rPr lang="en-US" dirty="0" smtClean="0"/>
              <a:t>Lifecycle callback methods</a:t>
            </a:r>
          </a:p>
          <a:p>
            <a:r>
              <a:rPr lang="en-US" dirty="0" smtClean="0"/>
              <a:t>Integration </a:t>
            </a:r>
            <a:r>
              <a:rPr lang="en-US" dirty="0" smtClean="0"/>
              <a:t>with Java EE </a:t>
            </a:r>
            <a:r>
              <a:rPr lang="en-US" dirty="0" smtClean="0"/>
              <a:t>technologies</a:t>
            </a:r>
            <a:endParaRPr lang="en-US" dirty="0"/>
          </a:p>
        </p:txBody>
      </p:sp>
    </p:spTree>
    <p:extLst>
      <p:ext uri="{BB962C8B-B14F-4D97-AF65-F5344CB8AC3E}">
        <p14:creationId xmlns:p14="http://schemas.microsoft.com/office/powerpoint/2010/main" val="341154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31751" name="Group 7"/>
          <p:cNvGrpSpPr>
            <a:grpSpLocks/>
          </p:cNvGrpSpPr>
          <p:nvPr/>
        </p:nvGrpSpPr>
        <p:grpSpPr bwMode="auto">
          <a:xfrm>
            <a:off x="6686550" y="4641850"/>
            <a:ext cx="2117725" cy="515938"/>
            <a:chOff x="0" y="0"/>
            <a:chExt cx="1333" cy="325"/>
          </a:xfrm>
        </p:grpSpPr>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5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sp>
        <p:nvSpPr>
          <p:cNvPr id="31752" name="Rectangle 8"/>
          <p:cNvSpPr>
            <a:spLocks/>
          </p:cNvSpPr>
          <p:nvPr/>
        </p:nvSpPr>
        <p:spPr bwMode="auto">
          <a:xfrm>
            <a:off x="2212975" y="1711325"/>
            <a:ext cx="47085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lnSpc>
                <a:spcPct val="90000"/>
              </a:lnSpc>
            </a:pPr>
            <a:r>
              <a:rPr lang="en-US" sz="2800" dirty="0">
                <a:solidFill>
                  <a:schemeClr val="tx1"/>
                </a:solidFill>
                <a:latin typeface="Arial Bold" charset="0"/>
                <a:ea typeface="ＭＳ Ｐゴシック" charset="0"/>
                <a:cs typeface="Arial Bold" charset="0"/>
                <a:sym typeface="Arial Bold" charset="0"/>
              </a:rPr>
              <a:t>Hello World and </a:t>
            </a:r>
            <a:r>
              <a:rPr lang="en-US" sz="2800" dirty="0" smtClean="0">
                <a:solidFill>
                  <a:schemeClr val="tx1"/>
                </a:solidFill>
                <a:latin typeface="Arial Bold" charset="0"/>
                <a:ea typeface="ＭＳ Ｐゴシック" charset="0"/>
                <a:cs typeface="Arial Bold" charset="0"/>
                <a:sym typeface="Arial Bold" charset="0"/>
              </a:rPr>
              <a:t>Basics</a:t>
            </a:r>
            <a:br>
              <a:rPr lang="en-US" sz="2800" dirty="0" smtClean="0">
                <a:solidFill>
                  <a:schemeClr val="tx1"/>
                </a:solidFill>
                <a:latin typeface="Arial Bold" charset="0"/>
                <a:ea typeface="ＭＳ Ｐゴシック" charset="0"/>
                <a:cs typeface="Arial Bold" charset="0"/>
                <a:sym typeface="Arial Bold" charset="0"/>
              </a:rPr>
            </a:br>
            <a:r>
              <a:rPr lang="en-US" sz="2800" dirty="0" smtClean="0">
                <a:solidFill>
                  <a:schemeClr val="tx1"/>
                </a:solidFill>
                <a:latin typeface="Arial Bold" charset="0"/>
                <a:ea typeface="ＭＳ Ｐゴシック" charset="0"/>
                <a:cs typeface="Arial Bold" charset="0"/>
                <a:sym typeface="Arial Bold" charset="0"/>
              </a:rPr>
              <a:t>POJO</a:t>
            </a:r>
            <a:endParaRPr lang="en-US" sz="2800" dirty="0">
              <a:solidFill>
                <a:schemeClr val="tx1"/>
              </a:solidFill>
              <a:latin typeface="Arial Bold" charset="0"/>
              <a:ea typeface="ＭＳ Ｐゴシック" charset="0"/>
              <a:cs typeface="Arial Bold" charset="0"/>
              <a:sym typeface="Arial Bold" charset="0"/>
            </a:endParaRPr>
          </a:p>
        </p:txBody>
      </p:sp>
      <p:pic>
        <p:nvPicPr>
          <p:cNvPr id="317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0" y="3302000"/>
            <a:ext cx="1003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371604236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5304" name="Rectangle 8"/>
          <p:cNvSpPr>
            <a:spLocks noGrp="1" noChangeArrowheads="1"/>
          </p:cNvSpPr>
          <p:nvPr>
            <p:ph type="title"/>
          </p:nvPr>
        </p:nvSpPr>
        <p:spPr>
          <a:ln/>
        </p:spPr>
        <p:txBody>
          <a:bodyPr/>
          <a:lstStyle/>
          <a:p>
            <a:r>
              <a:rPr lang="en-US" dirty="0"/>
              <a:t>Hello </a:t>
            </a:r>
            <a:r>
              <a:rPr lang="en-US" dirty="0" smtClean="0"/>
              <a:t>World</a:t>
            </a:r>
            <a:endParaRPr lang="en-US" dirty="0"/>
          </a:p>
        </p:txBody>
      </p:sp>
      <p:sp>
        <p:nvSpPr>
          <p:cNvPr id="5" name="Text Placeholder 4"/>
          <p:cNvSpPr>
            <a:spLocks noGrp="1"/>
          </p:cNvSpPr>
          <p:nvPr>
            <p:ph type="body" sz="quarter" idx="13"/>
          </p:nvPr>
        </p:nvSpPr>
        <p:spPr/>
        <p:txBody>
          <a:bodyPr/>
          <a:lstStyle/>
          <a:p>
            <a:r>
              <a:rPr lang="en-US" dirty="0" smtClean="0"/>
              <a:t>Annotated Endpoint</a:t>
            </a:r>
            <a:endParaRPr lang="en-US" dirty="0"/>
          </a:p>
        </p:txBody>
      </p:sp>
      <p:sp>
        <p:nvSpPr>
          <p:cNvPr id="55305" name="Rectangle 9"/>
          <p:cNvSpPr>
            <a:spLocks/>
          </p:cNvSpPr>
          <p:nvPr/>
        </p:nvSpPr>
        <p:spPr bwMode="auto">
          <a:xfrm>
            <a:off x="679594" y="1104900"/>
            <a:ext cx="85217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800" b="1" dirty="0">
                <a:solidFill>
                  <a:srgbClr val="FF0000"/>
                </a:solidFill>
                <a:latin typeface="Courier"/>
                <a:ea typeface="ＭＳ Ｐゴシック" charset="0"/>
                <a:cs typeface="Courier"/>
                <a:sym typeface="Courier New Bold" charset="0"/>
              </a:rPr>
              <a:t>import </a:t>
            </a:r>
            <a:r>
              <a:rPr lang="en-US" sz="1800" b="1" dirty="0" err="1" smtClean="0">
                <a:solidFill>
                  <a:srgbClr val="FF0000"/>
                </a:solidFill>
                <a:latin typeface="Courier"/>
                <a:ea typeface="ＭＳ Ｐゴシック" charset="0"/>
                <a:cs typeface="Courier"/>
                <a:sym typeface="Courier New Bold" charset="0"/>
              </a:rPr>
              <a:t>javax.websocket</a:t>
            </a:r>
            <a:r>
              <a:rPr lang="en-US" sz="1800" b="1" dirty="0" smtClean="0">
                <a:solidFill>
                  <a:srgbClr val="FF0000"/>
                </a:solidFill>
                <a:latin typeface="Courier"/>
                <a:ea typeface="ＭＳ Ｐゴシック" charset="0"/>
                <a:cs typeface="Courier"/>
                <a:sym typeface="Courier New Bold" charset="0"/>
              </a:rPr>
              <a:t>.</a:t>
            </a:r>
            <a:r>
              <a:rPr lang="en-US" sz="1800" b="1" dirty="0">
                <a:solidFill>
                  <a:srgbClr val="FF0000"/>
                </a:solidFill>
                <a:latin typeface="Courier"/>
                <a:ea typeface="ＭＳ Ｐゴシック" charset="0"/>
                <a:cs typeface="Courier"/>
                <a:sym typeface="Courier New Bold" charset="0"/>
              </a:rPr>
              <a:t>*</a:t>
            </a:r>
            <a:r>
              <a:rPr lang="en-US" sz="1800" b="1" dirty="0" smtClean="0">
                <a:solidFill>
                  <a:srgbClr val="FF0000"/>
                </a:solidFill>
                <a:latin typeface="Courier"/>
                <a:ea typeface="ＭＳ Ｐゴシック" charset="0"/>
                <a:cs typeface="Courier"/>
                <a:sym typeface="Courier New Bold" charset="0"/>
              </a:rPr>
              <a:t>;</a:t>
            </a:r>
            <a:br>
              <a:rPr lang="en-US" sz="1800" b="1" dirty="0" smtClean="0">
                <a:solidFill>
                  <a:srgbClr val="FF0000"/>
                </a:solidFill>
                <a:latin typeface="Courier"/>
                <a:ea typeface="ＭＳ Ｐゴシック" charset="0"/>
                <a:cs typeface="Courier"/>
                <a:sym typeface="Courier New Bold" charset="0"/>
              </a:rPr>
            </a:br>
            <a:r>
              <a:rPr lang="en-US" sz="1800" b="1" dirty="0" smtClean="0">
                <a:solidFill>
                  <a:srgbClr val="FF0000"/>
                </a:solidFill>
                <a:latin typeface="Courier"/>
                <a:ea typeface="ＭＳ Ｐゴシック" charset="0"/>
                <a:cs typeface="Courier"/>
                <a:sym typeface="Courier New Bold" charset="0"/>
              </a:rPr>
              <a:t/>
            </a:r>
            <a:br>
              <a:rPr lang="en-US" sz="1800" b="1" dirty="0" smtClean="0">
                <a:solidFill>
                  <a:srgbClr val="FF0000"/>
                </a:solidFill>
                <a:latin typeface="Courier"/>
                <a:ea typeface="ＭＳ Ｐゴシック" charset="0"/>
                <a:cs typeface="Courier"/>
                <a:sym typeface="Courier New Bold" charset="0"/>
              </a:rPr>
            </a:br>
            <a:r>
              <a:rPr lang="en-US" sz="1800" b="1" dirty="0" smtClean="0">
                <a:solidFill>
                  <a:srgbClr val="FF0000"/>
                </a:solidFill>
                <a:latin typeface="Courier"/>
                <a:ea typeface="ＭＳ Ｐゴシック" charset="0"/>
                <a:cs typeface="Courier"/>
                <a:sym typeface="Courier New Bold" charset="0"/>
              </a:rPr>
              <a:t>@</a:t>
            </a:r>
            <a:r>
              <a:rPr lang="en-US" sz="1800" b="1" dirty="0" err="1" smtClean="0">
                <a:solidFill>
                  <a:srgbClr val="FF0000"/>
                </a:solidFill>
                <a:latin typeface="Courier"/>
                <a:ea typeface="ＭＳ Ｐゴシック" charset="0"/>
                <a:cs typeface="Courier"/>
                <a:sym typeface="Courier New Bold" charset="0"/>
              </a:rPr>
              <a:t>ServerEndpoint</a:t>
            </a:r>
            <a:r>
              <a:rPr lang="en-US" sz="1800" b="1" dirty="0">
                <a:solidFill>
                  <a:srgbClr val="FF0000"/>
                </a:solidFill>
                <a:latin typeface="Courier"/>
                <a:ea typeface="ＭＳ Ｐゴシック" charset="0"/>
                <a:cs typeface="Courier"/>
                <a:sym typeface="Courier New Bold" charset="0"/>
              </a:rPr>
              <a:t>("/hello"</a:t>
            </a:r>
            <a:r>
              <a:rPr lang="en-US" sz="1800" b="1" dirty="0" smtClean="0">
                <a:solidFill>
                  <a:srgbClr val="FF0000"/>
                </a:solidFill>
                <a:latin typeface="Courier"/>
                <a:ea typeface="ＭＳ Ｐゴシック" charset="0"/>
                <a:cs typeface="Courier"/>
                <a:sym typeface="Courier New Bold" charset="0"/>
              </a:rPr>
              <a:t>)</a:t>
            </a:r>
            <a:br>
              <a:rPr lang="en-US" sz="1800" b="1" dirty="0" smtClean="0">
                <a:solidFill>
                  <a:srgbClr val="FF0000"/>
                </a:solidFill>
                <a:latin typeface="Courier"/>
                <a:ea typeface="ＭＳ Ｐゴシック" charset="0"/>
                <a:cs typeface="Courier"/>
                <a:sym typeface="Courier New Bold" charset="0"/>
              </a:rPr>
            </a:br>
            <a:r>
              <a:rPr lang="en-US" sz="1800" dirty="0" smtClean="0">
                <a:latin typeface="Courier"/>
                <a:ea typeface="ＭＳ Ｐゴシック" charset="0"/>
                <a:cs typeface="Courier"/>
                <a:sym typeface="Courier New Bold" charset="0"/>
              </a:rPr>
              <a:t>public </a:t>
            </a:r>
            <a:r>
              <a:rPr lang="en-US" sz="1800" dirty="0">
                <a:latin typeface="Courier"/>
                <a:ea typeface="ＭＳ Ｐゴシック" charset="0"/>
                <a:cs typeface="Courier"/>
                <a:sym typeface="Courier New Bold" charset="0"/>
              </a:rPr>
              <a:t>class </a:t>
            </a:r>
            <a:r>
              <a:rPr lang="en-US" sz="1800" dirty="0" err="1">
                <a:latin typeface="Courier"/>
                <a:ea typeface="ＭＳ Ｐゴシック" charset="0"/>
                <a:cs typeface="Courier"/>
                <a:sym typeface="Courier New Bold" charset="0"/>
              </a:rPr>
              <a:t>HelloBean</a:t>
            </a:r>
            <a:r>
              <a:rPr lang="en-US" sz="1800" dirty="0">
                <a:latin typeface="Courier"/>
                <a:ea typeface="ＭＳ Ｐゴシック" charset="0"/>
                <a:cs typeface="Courier"/>
                <a:sym typeface="Courier New Bold" charset="0"/>
              </a:rPr>
              <a:t> </a:t>
            </a:r>
            <a:r>
              <a:rPr lang="en-US" sz="1800" dirty="0" smtClean="0">
                <a:latin typeface="Courier"/>
                <a:ea typeface="ＭＳ Ｐゴシック" charset="0"/>
                <a:cs typeface="Courier"/>
                <a:sym typeface="Courier New Bold" charset="0"/>
              </a:rPr>
              <a:t>{</a:t>
            </a:r>
            <a:br>
              <a:rPr lang="en-US" sz="1800" dirty="0" smtClean="0">
                <a:latin typeface="Courier"/>
                <a:ea typeface="ＭＳ Ｐゴシック" charset="0"/>
                <a:cs typeface="Courier"/>
                <a:sym typeface="Courier New Bold" charset="0"/>
              </a:rPr>
            </a:br>
            <a:r>
              <a:rPr lang="en-US" sz="1800" dirty="0" smtClean="0">
                <a:latin typeface="Courier"/>
                <a:ea typeface="ＭＳ Ｐゴシック" charset="0"/>
                <a:cs typeface="Courier"/>
                <a:sym typeface="Courier New Bold" charset="0"/>
              </a:rPr>
              <a:t/>
            </a:r>
            <a:br>
              <a:rPr lang="en-US" sz="1800" dirty="0" smtClean="0">
                <a:latin typeface="Courier"/>
                <a:ea typeface="ＭＳ Ｐゴシック" charset="0"/>
                <a:cs typeface="Courier"/>
                <a:sym typeface="Courier New Bold" charset="0"/>
              </a:rPr>
            </a:br>
            <a:r>
              <a:rPr lang="en-US" sz="1800" dirty="0" smtClean="0">
                <a:latin typeface="Courier"/>
                <a:ea typeface="ＭＳ Ｐゴシック" charset="0"/>
                <a:cs typeface="Courier"/>
                <a:sym typeface="Courier New Bold" charset="0"/>
              </a:rPr>
              <a:t>    </a:t>
            </a:r>
            <a:r>
              <a:rPr lang="en-US" sz="1800" b="1" dirty="0" smtClean="0">
                <a:solidFill>
                  <a:srgbClr val="FF0000"/>
                </a:solidFill>
                <a:latin typeface="Courier"/>
                <a:ea typeface="ＭＳ Ｐゴシック" charset="0"/>
                <a:cs typeface="Courier"/>
                <a:sym typeface="Courier New Bold" charset="0"/>
              </a:rPr>
              <a:t>@</a:t>
            </a:r>
            <a:r>
              <a:rPr lang="en-US" sz="1800" b="1" dirty="0" err="1" smtClean="0">
                <a:solidFill>
                  <a:srgbClr val="FF0000"/>
                </a:solidFill>
                <a:latin typeface="Courier"/>
                <a:ea typeface="ＭＳ Ｐゴシック" charset="0"/>
                <a:cs typeface="Courier"/>
                <a:sym typeface="Courier New Bold" charset="0"/>
              </a:rPr>
              <a:t>OnMessage</a:t>
            </a:r>
            <a:r>
              <a:rPr lang="en-US" sz="1800" dirty="0" smtClean="0">
                <a:solidFill>
                  <a:srgbClr val="FF0000"/>
                </a:solidFill>
                <a:latin typeface="Courier"/>
                <a:ea typeface="ＭＳ Ｐゴシック" charset="0"/>
                <a:cs typeface="Courier"/>
                <a:sym typeface="Courier New Bold" charset="0"/>
              </a:rPr>
              <a:t/>
            </a:r>
            <a:br>
              <a:rPr lang="en-US" sz="1800" dirty="0" smtClean="0">
                <a:solidFill>
                  <a:srgbClr val="FF0000"/>
                </a:solidFill>
                <a:latin typeface="Courier"/>
                <a:ea typeface="ＭＳ Ｐゴシック" charset="0"/>
                <a:cs typeface="Courier"/>
                <a:sym typeface="Courier New Bold" charset="0"/>
              </a:rPr>
            </a:br>
            <a:r>
              <a:rPr lang="en-US" sz="1800" dirty="0" smtClean="0">
                <a:latin typeface="Courier"/>
                <a:ea typeface="ＭＳ Ｐゴシック" charset="0"/>
                <a:cs typeface="Courier"/>
                <a:sym typeface="Courier New Bold" charset="0"/>
              </a:rPr>
              <a:t>    public String </a:t>
            </a:r>
            <a:r>
              <a:rPr lang="en-US" sz="1800" dirty="0" err="1" smtClean="0">
                <a:latin typeface="Courier"/>
                <a:ea typeface="ＭＳ Ｐゴシック" charset="0"/>
                <a:cs typeface="Courier"/>
                <a:sym typeface="Courier New Bold" charset="0"/>
              </a:rPr>
              <a:t>sayHello</a:t>
            </a:r>
            <a:r>
              <a:rPr lang="en-US" sz="1800" dirty="0" smtClean="0">
                <a:latin typeface="Courier"/>
                <a:ea typeface="ＭＳ Ｐゴシック" charset="0"/>
                <a:cs typeface="Courier"/>
                <a:sym typeface="Courier New Bold" charset="0"/>
              </a:rPr>
              <a:t>(</a:t>
            </a:r>
            <a:r>
              <a:rPr lang="en-US" sz="1800" dirty="0">
                <a:latin typeface="Courier"/>
                <a:ea typeface="ＭＳ Ｐゴシック" charset="0"/>
                <a:cs typeface="Courier"/>
                <a:sym typeface="Courier New Bold" charset="0"/>
              </a:rPr>
              <a:t>String </a:t>
            </a:r>
            <a:r>
              <a:rPr lang="en-US" sz="1800" dirty="0" smtClean="0">
                <a:latin typeface="Courier"/>
                <a:ea typeface="ＭＳ Ｐゴシック" charset="0"/>
                <a:cs typeface="Courier"/>
                <a:sym typeface="Courier New Bold" charset="0"/>
              </a:rPr>
              <a:t>name) {</a:t>
            </a:r>
            <a:br>
              <a:rPr lang="en-US" sz="1800" dirty="0" smtClean="0">
                <a:latin typeface="Courier"/>
                <a:ea typeface="ＭＳ Ｐゴシック" charset="0"/>
                <a:cs typeface="Courier"/>
                <a:sym typeface="Courier New Bold" charset="0"/>
              </a:rPr>
            </a:br>
            <a:r>
              <a:rPr lang="en-US" sz="1800" dirty="0" smtClean="0">
                <a:latin typeface="Courier"/>
                <a:ea typeface="ＭＳ Ｐゴシック" charset="0"/>
                <a:cs typeface="Courier"/>
                <a:sym typeface="Courier New Bold" charset="0"/>
              </a:rPr>
              <a:t>        return “Hello “ + name;</a:t>
            </a:r>
            <a:br>
              <a:rPr lang="en-US" sz="1800" dirty="0" smtClean="0">
                <a:latin typeface="Courier"/>
                <a:ea typeface="ＭＳ Ｐゴシック" charset="0"/>
                <a:cs typeface="Courier"/>
                <a:sym typeface="Courier New Bold" charset="0"/>
              </a:rPr>
            </a:br>
            <a:r>
              <a:rPr lang="en-US" sz="1800" dirty="0" smtClean="0">
                <a:latin typeface="Courier"/>
                <a:ea typeface="ＭＳ Ｐゴシック" charset="0"/>
                <a:cs typeface="Courier"/>
                <a:sym typeface="Courier New Bold" charset="0"/>
              </a:rPr>
              <a:t>    }</a:t>
            </a:r>
            <a:br>
              <a:rPr lang="en-US" sz="1800" dirty="0" smtClean="0">
                <a:latin typeface="Courier"/>
                <a:ea typeface="ＭＳ Ｐゴシック" charset="0"/>
                <a:cs typeface="Courier"/>
                <a:sym typeface="Courier New Bold" charset="0"/>
              </a:rPr>
            </a:br>
            <a:r>
              <a:rPr lang="en-US" sz="1800" dirty="0" smtClean="0">
                <a:latin typeface="Courier"/>
                <a:ea typeface="ＭＳ Ｐゴシック" charset="0"/>
                <a:cs typeface="Courier"/>
                <a:sym typeface="Courier New Bold" charset="0"/>
              </a:rPr>
              <a:t>}</a:t>
            </a:r>
            <a:endParaRPr lang="en-US" sz="1800" dirty="0">
              <a:latin typeface="Courier"/>
              <a:ea typeface="ＭＳ Ｐゴシック" charset="0"/>
              <a:cs typeface="Courier"/>
              <a:sym typeface="Courier New Bold" charset="0"/>
            </a:endParaRPr>
          </a:p>
        </p:txBody>
      </p:sp>
    </p:spTree>
    <p:extLst>
      <p:ext uri="{BB962C8B-B14F-4D97-AF65-F5344CB8AC3E}">
        <p14:creationId xmlns:p14="http://schemas.microsoft.com/office/powerpoint/2010/main" val="255894233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Building WebSocket Apps in Java using JSR 356</a:t>
            </a:r>
            <a:endParaRPr lang="en-US" dirty="0"/>
          </a:p>
        </p:txBody>
      </p:sp>
      <p:sp>
        <p:nvSpPr>
          <p:cNvPr id="7" name="Text Placeholder 6"/>
          <p:cNvSpPr>
            <a:spLocks noGrp="1"/>
          </p:cNvSpPr>
          <p:nvPr>
            <p:ph type="body" sz="quarter" idx="13"/>
          </p:nvPr>
        </p:nvSpPr>
        <p:spPr>
          <a:xfrm>
            <a:off x="450849" y="3151352"/>
            <a:ext cx="5077883" cy="1048124"/>
          </a:xfrm>
        </p:spPr>
        <p:txBody>
          <a:bodyPr/>
          <a:lstStyle/>
          <a:p>
            <a:r>
              <a:rPr lang="en-US" dirty="0" smtClean="0"/>
              <a:t>Arun Gupta</a:t>
            </a:r>
          </a:p>
          <a:p>
            <a:r>
              <a:rPr lang="en-US" dirty="0" err="1" smtClean="0">
                <a:solidFill>
                  <a:schemeClr val="bg1">
                    <a:lumMod val="75000"/>
                  </a:schemeClr>
                </a:solidFill>
              </a:rPr>
              <a:t>blogs.oracle.com</a:t>
            </a:r>
            <a:r>
              <a:rPr lang="en-US" dirty="0" smtClean="0">
                <a:solidFill>
                  <a:schemeClr val="bg1">
                    <a:lumMod val="75000"/>
                  </a:schemeClr>
                </a:solidFill>
              </a:rPr>
              <a:t>/arungupta, @arungupta</a:t>
            </a:r>
            <a:endParaRPr lang="en-US" dirty="0">
              <a:solidFill>
                <a:schemeClr val="bg1">
                  <a:lumMod val="75000"/>
                </a:schemeClr>
              </a:solidFill>
            </a:endParaRPr>
          </a:p>
        </p:txBody>
      </p:sp>
      <p:grpSp>
        <p:nvGrpSpPr>
          <p:cNvPr id="8" name="Group 7"/>
          <p:cNvGrpSpPr/>
          <p:nvPr/>
        </p:nvGrpSpPr>
        <p:grpSpPr>
          <a:xfrm>
            <a:off x="8972550" y="-287272"/>
            <a:ext cx="6044878" cy="5709255"/>
            <a:chOff x="8972550" y="-112614"/>
            <a:chExt cx="6044878" cy="5709255"/>
          </a:xfrm>
        </p:grpSpPr>
        <p:sp>
          <p:nvSpPr>
            <p:cNvPr id="9" name="Rectangle 8"/>
            <p:cNvSpPr/>
            <p:nvPr/>
          </p:nvSpPr>
          <p:spPr>
            <a:xfrm>
              <a:off x="9245604" y="-112614"/>
              <a:ext cx="5771824" cy="57092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tlCol="0" anchor="t">
              <a:spAutoFit/>
            </a:bodyPr>
            <a:lstStyle/>
            <a:p>
              <a:pPr marL="231775" indent="-231775" algn="l">
                <a:spcAft>
                  <a:spcPts val="1200"/>
                </a:spcAft>
              </a:pPr>
              <a:r>
                <a:rPr lang="en-US" b="1" dirty="0" smtClean="0"/>
                <a:t>To fill</a:t>
              </a:r>
              <a:r>
                <a:rPr lang="en-US" b="1" baseline="0" dirty="0" smtClean="0"/>
                <a:t> a shape with an image.</a:t>
              </a:r>
              <a:endParaRPr lang="en-US" b="0" i="1" baseline="0" dirty="0" smtClean="0"/>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0" baseline="0" dirty="0" smtClean="0"/>
                <a:t>Use existing picture box, DO NOT delete and create new picture box.</a:t>
              </a:r>
            </a:p>
            <a:p>
              <a:pPr marL="561975" indent="-342900" algn="l">
                <a:spcAft>
                  <a:spcPts val="600"/>
                </a:spcAft>
                <a:buFont typeface="+mj-lt"/>
                <a:buAutoNum type="arabicPeriod"/>
              </a:pPr>
              <a:r>
                <a:rPr lang="en-US" b="0" baseline="0" dirty="0" smtClean="0"/>
                <a:t>Right click on the shape.</a:t>
              </a:r>
            </a:p>
            <a:p>
              <a:pPr marL="561975" indent="-342900" algn="l">
                <a:spcAft>
                  <a:spcPts val="600"/>
                </a:spcAft>
                <a:buFont typeface="+mj-lt"/>
                <a:buAutoNum type="arabicPeriod"/>
              </a:pPr>
              <a:r>
                <a:rPr lang="en-US" b="0" baseline="0" dirty="0" smtClean="0"/>
                <a:t>At the bottom of the submenu select </a:t>
              </a:r>
              <a:br>
                <a:rPr lang="en-US" b="0" baseline="0" dirty="0" smtClean="0"/>
              </a:br>
              <a:r>
                <a:rPr lang="en-US" b="0" baseline="0" dirty="0" smtClean="0"/>
                <a:t>“Format Shape”</a:t>
              </a:r>
            </a:p>
            <a:p>
              <a:pPr marL="561975" indent="-342900" algn="l">
                <a:spcAft>
                  <a:spcPts val="600"/>
                </a:spcAft>
                <a:buFont typeface="+mj-lt"/>
                <a:buAutoNum type="arabicPeriod"/>
              </a:pPr>
              <a:r>
                <a:rPr lang="en-US" b="0" baseline="0" dirty="0" smtClean="0"/>
                <a:t>Select “Fill” at the top of the “Format Shape” dialog box.</a:t>
              </a:r>
            </a:p>
            <a:p>
              <a:pPr marL="561975" indent="-342900" algn="l">
                <a:spcAft>
                  <a:spcPts val="600"/>
                </a:spcAft>
                <a:buFont typeface="+mj-lt"/>
                <a:buAutoNum type="arabicPeriod"/>
              </a:pPr>
              <a:r>
                <a:rPr lang="en-US" b="0" baseline="0" dirty="0" smtClean="0"/>
                <a:t>Select “Picture or Texture fill” from the options.</a:t>
              </a:r>
            </a:p>
            <a:p>
              <a:pPr marL="561975" indent="-342900" algn="l">
                <a:spcAft>
                  <a:spcPts val="600"/>
                </a:spcAft>
                <a:buFont typeface="+mj-lt"/>
                <a:buAutoNum type="arabicPeriod"/>
              </a:pPr>
              <a:r>
                <a:rPr lang="en-US" b="0" baseline="0" dirty="0" smtClean="0"/>
                <a:t>And select “File” under the “Insert from” option.</a:t>
              </a:r>
            </a:p>
            <a:p>
              <a:pPr marL="561975" indent="-342900" algn="l">
                <a:spcAft>
                  <a:spcPts val="600"/>
                </a:spcAft>
                <a:buFont typeface="+mj-lt"/>
                <a:buAutoNum type="arabicPeriod"/>
              </a:pPr>
              <a:r>
                <a:rPr lang="en-US" b="0" baseline="0" dirty="0" smtClean="0"/>
                <a:t>Navigate to the file you want to use and </a:t>
              </a:r>
              <a:br>
                <a:rPr lang="en-US" b="0" baseline="0" dirty="0" smtClean="0"/>
              </a:br>
              <a:r>
                <a:rPr lang="en-US" b="0" baseline="0" dirty="0" smtClean="0"/>
                <a:t>select “Insert”</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srgbClr val="FFFFFF"/>
                  </a:solidFill>
                </a:rPr>
                <a:t>On the “Format” tab, in the Size group, click on</a:t>
              </a:r>
              <a:r>
                <a:rPr lang="en-US" baseline="0" dirty="0" smtClean="0">
                  <a:solidFill>
                    <a:srgbClr val="FFFFFF"/>
                  </a:solidFill>
                </a:rPr>
                <a:t> “Crop to Fill” in the </a:t>
              </a:r>
              <a:r>
                <a:rPr lang="en-US" dirty="0" smtClean="0">
                  <a:solidFill>
                    <a:srgbClr val="FFFFFF"/>
                  </a:solidFill>
                </a:rPr>
                <a:t>Crop tool </a:t>
              </a:r>
              <a:r>
                <a:rPr lang="en-US" dirty="0" smtClean="0"/>
                <a:t>and drag the image bounding box to the desired size</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1" baseline="0" dirty="0" smtClean="0"/>
                <a:t>DELETE THIS</a:t>
              </a:r>
              <a:r>
                <a:rPr lang="en-US" b="1" dirty="0" smtClean="0"/>
                <a:t> INSTRUCTION NOTE WHEN NOT IN USE</a:t>
              </a:r>
              <a:endParaRPr lang="en-US" b="1" baseline="0" dirty="0" smtClean="0"/>
            </a:p>
          </p:txBody>
        </p:sp>
        <p:cxnSp>
          <p:nvCxnSpPr>
            <p:cNvPr id="10" name="Straight Connector 9"/>
            <p:cNvCxnSpPr/>
            <p:nvPr/>
          </p:nvCxnSpPr>
          <p:spPr>
            <a:xfrm flipH="1">
              <a:off x="8972550" y="2742013"/>
              <a:ext cx="273054" cy="0"/>
            </a:xfrm>
            <a:prstGeom prst="line">
              <a:avLst/>
            </a:prstGeom>
            <a:grpFill/>
            <a:ln w="19050">
              <a:solidFill>
                <a:srgbClr val="00B050"/>
              </a:solidFill>
              <a:round/>
              <a:headEnd/>
              <a:tailEnd type="triangle" w="med" len="med"/>
            </a:ln>
          </p:spPr>
        </p:cxnSp>
      </p:grpSp>
      <p:pic>
        <p:nvPicPr>
          <p:cNvPr id="6" name="Picture Placeholder 5" descr="Java PPT Title v3.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4" b="74"/>
          <a:stretch>
            <a:fillRect/>
          </a:stretch>
        </p: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8376" name="Rectangle 8"/>
          <p:cNvSpPr>
            <a:spLocks noGrp="1" noChangeArrowheads="1"/>
          </p:cNvSpPr>
          <p:nvPr>
            <p:ph type="title"/>
          </p:nvPr>
        </p:nvSpPr>
        <p:spPr>
          <a:ln/>
        </p:spPr>
        <p:txBody>
          <a:bodyPr/>
          <a:lstStyle/>
          <a:p>
            <a:r>
              <a:rPr lang="en-US" dirty="0" smtClean="0"/>
              <a:t>Annotations</a:t>
            </a:r>
            <a:endParaRPr lang="en-US" dirty="0"/>
          </a:p>
        </p:txBody>
      </p:sp>
      <p:sp>
        <p:nvSpPr>
          <p:cNvPr id="3" name="Text Placeholder 2"/>
          <p:cNvSpPr>
            <a:spLocks noGrp="1"/>
          </p:cNvSpPr>
          <p:nvPr>
            <p:ph type="body" sz="quarter" idx="13"/>
          </p:nvPr>
        </p:nvSpPr>
        <p:spPr/>
        <p:txBody>
          <a:bodyPr/>
          <a:lstStyle/>
          <a:p>
            <a:endParaRPr lang="en-US"/>
          </a:p>
        </p:txBody>
      </p:sp>
      <p:graphicFrame>
        <p:nvGraphicFramePr>
          <p:cNvPr id="58377" name="Group 9"/>
          <p:cNvGraphicFramePr>
            <a:graphicFrameLocks noGrp="1"/>
          </p:cNvGraphicFramePr>
          <p:nvPr>
            <p:extLst>
              <p:ext uri="{D42A27DB-BD31-4B8C-83A1-F6EECF244321}">
                <p14:modId xmlns:p14="http://schemas.microsoft.com/office/powerpoint/2010/main" val="3865702878"/>
              </p:ext>
            </p:extLst>
          </p:nvPr>
        </p:nvGraphicFramePr>
        <p:xfrm>
          <a:off x="829785" y="1114790"/>
          <a:ext cx="8145920" cy="3847866"/>
        </p:xfrm>
        <a:graphic>
          <a:graphicData uri="http://schemas.openxmlformats.org/drawingml/2006/table">
            <a:tbl>
              <a:tblPr/>
              <a:tblGrid>
                <a:gridCol w="2901950"/>
                <a:gridCol w="990600"/>
                <a:gridCol w="4253370"/>
              </a:tblGrid>
              <a:tr h="474221">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1" i="0" u="none" strike="noStrike" cap="none" normalizeH="0" baseline="0" dirty="0">
                          <a:ln>
                            <a:noFill/>
                          </a:ln>
                          <a:solidFill>
                            <a:schemeClr val="tx1"/>
                          </a:solidFill>
                          <a:effectLst/>
                          <a:latin typeface="Arial Bold" charset="0"/>
                          <a:ea typeface="ヒラギノ角ゴ ProN W3" charset="0"/>
                          <a:cs typeface="Arial Bold" charset="0"/>
                          <a:sym typeface="Arial Bold" charset="0"/>
                        </a:rPr>
                        <a:t>Annotation</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1" i="0" u="none" strike="noStrike" cap="none" normalizeH="0" baseline="0" dirty="0" smtClean="0">
                          <a:ln>
                            <a:noFill/>
                          </a:ln>
                          <a:solidFill>
                            <a:schemeClr val="tx1"/>
                          </a:solidFill>
                          <a:effectLst/>
                          <a:latin typeface="Arial Bold" charset="0"/>
                          <a:ea typeface="ヒラギノ角ゴ ProN W3" charset="0"/>
                          <a:cs typeface="Arial Bold" charset="0"/>
                          <a:sym typeface="Arial Bold" charset="0"/>
                        </a:rPr>
                        <a:t>Level</a:t>
                      </a:r>
                      <a:endParaRPr kumimoji="0" lang="en-US" sz="1800" b="1" i="0" u="none" strike="noStrike" cap="none" normalizeH="0" baseline="0" dirty="0">
                        <a:ln>
                          <a:noFill/>
                        </a:ln>
                        <a:solidFill>
                          <a:schemeClr val="tx1"/>
                        </a:solidFill>
                        <a:effectLst/>
                        <a:latin typeface="Arial Bold" charset="0"/>
                        <a:ea typeface="ヒラギノ角ゴ ProN W3" charset="0"/>
                        <a:cs typeface="Arial Bold" charset="0"/>
                        <a:sym typeface="Arial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1" i="0" u="none" strike="noStrike" cap="none" normalizeH="0" baseline="0" dirty="0">
                          <a:ln>
                            <a:noFill/>
                          </a:ln>
                          <a:solidFill>
                            <a:schemeClr val="tx1"/>
                          </a:solidFill>
                          <a:effectLst/>
                          <a:latin typeface="Arial Bold" charset="0"/>
                          <a:ea typeface="ヒラギノ角ゴ ProN W3" charset="0"/>
                          <a:cs typeface="Arial Bold" charset="0"/>
                          <a:sym typeface="Arial Bold" charset="0"/>
                        </a:rPr>
                        <a:t>Purpose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9688"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rPr>
                        <a:t>@</a:t>
                      </a:r>
                      <a:r>
                        <a:rPr kumimoji="0" lang="en-US" sz="1800" b="0" i="0" u="none" strike="noStrike" cap="none" normalizeH="0" baseline="0" dirty="0" err="1" smtClean="0">
                          <a:ln>
                            <a:noFill/>
                          </a:ln>
                          <a:solidFill>
                            <a:schemeClr val="tx1"/>
                          </a:solidFill>
                          <a:effectLst/>
                          <a:latin typeface="Courier"/>
                          <a:ea typeface="ヒラギノ角ゴ ProN W3" charset="0"/>
                          <a:cs typeface="Courier"/>
                          <a:sym typeface="Courier New Bold" charset="0"/>
                        </a:rPr>
                        <a:t>ServerEndpoint</a:t>
                      </a:r>
                      <a:endParaRPr kumimoji="0" lang="en-US" sz="1800" b="0" i="0" u="none" strike="noStrike" cap="none" normalizeH="0" baseline="0" dirty="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pPr>
                      <a:r>
                        <a:rPr kumimoji="0" lang="en-US" sz="1400" b="0" i="0" u="none" strike="noStrike" cap="none" normalizeH="0" baseline="0" dirty="0" smtClean="0">
                          <a:ln>
                            <a:noFill/>
                          </a:ln>
                          <a:solidFill>
                            <a:schemeClr val="tx1"/>
                          </a:solidFill>
                          <a:effectLst/>
                          <a:latin typeface="Arial"/>
                          <a:ea typeface="ヒラギノ角ゴ ProN W3" charset="0"/>
                          <a:cs typeface="Arial"/>
                          <a:sym typeface="Courier New Bold" charset="0"/>
                        </a:rPr>
                        <a:t>class</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Turns a POJO into a </a:t>
                      </a:r>
                      <a:r>
                        <a:rPr kumimoji="0" lang="en-US" sz="1400" b="0" i="0" u="none" strike="noStrike" cap="none" normalizeH="0" baseline="0" dirty="0" smtClean="0">
                          <a:ln>
                            <a:noFill/>
                          </a:ln>
                          <a:solidFill>
                            <a:schemeClr val="tx1"/>
                          </a:solidFill>
                          <a:effectLst/>
                          <a:latin typeface="Arial"/>
                          <a:ea typeface="ヒラギノ角ゴ ProN W3" charset="0"/>
                          <a:cs typeface="Arial"/>
                          <a:sym typeface="Courier New Bold" charset="0"/>
                        </a:rPr>
                        <a:t>Server Endpoint</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9688"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rPr>
                        <a:t>@</a:t>
                      </a:r>
                      <a:r>
                        <a:rPr kumimoji="0" lang="en-US" sz="1800" b="0" i="0" u="none" strike="noStrike" cap="none" normalizeH="0" baseline="0" smtClean="0">
                          <a:ln>
                            <a:noFill/>
                          </a:ln>
                          <a:solidFill>
                            <a:schemeClr val="tx1"/>
                          </a:solidFill>
                          <a:effectLst/>
                          <a:latin typeface="Courier"/>
                          <a:ea typeface="ヒラギノ角ゴ ProN W3" charset="0"/>
                          <a:cs typeface="Courier"/>
                          <a:sym typeface="Courier New Bold" charset="0"/>
                        </a:rPr>
                        <a:t>ClientEndpoint</a:t>
                      </a:r>
                      <a:endParaRPr kumimoji="0" lang="en-US" sz="1800" b="0" i="0" u="none" strike="noStrike" cap="none" normalizeH="0" baseline="0" dirty="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pPr>
                      <a:r>
                        <a:rPr kumimoji="0" lang="en-US" sz="1400" b="0" i="0" u="none" strike="noStrike" cap="none" normalizeH="0" baseline="0" dirty="0" smtClean="0">
                          <a:ln>
                            <a:noFill/>
                          </a:ln>
                          <a:solidFill>
                            <a:schemeClr val="tx1"/>
                          </a:solidFill>
                          <a:effectLst/>
                          <a:latin typeface="Arial"/>
                          <a:ea typeface="ヒラギノ角ゴ ProN W3" charset="0"/>
                          <a:cs typeface="Arial"/>
                          <a:sym typeface="Courier New Bold" charset="0"/>
                        </a:rPr>
                        <a:t>class</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400" b="0" i="0" u="none" strike="noStrike" cap="none" normalizeH="0" baseline="0" dirty="0" smtClean="0">
                          <a:ln>
                            <a:noFill/>
                          </a:ln>
                          <a:solidFill>
                            <a:schemeClr val="tx1"/>
                          </a:solidFill>
                          <a:effectLst/>
                          <a:latin typeface="Arial"/>
                          <a:ea typeface="ヒラギノ角ゴ ProN W3" charset="0"/>
                          <a:cs typeface="Arial"/>
                          <a:sym typeface="Courier New Bold" charset="0"/>
                        </a:rPr>
                        <a:t>Turns a POJO into a Client Endpoint</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9688"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defRPr/>
                      </a:pPr>
                      <a:r>
                        <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rPr>
                        <a:t>@</a:t>
                      </a:r>
                      <a:r>
                        <a:rPr kumimoji="0" lang="en-US" sz="1800" b="0" i="0" u="none" strike="noStrike" cap="none" normalizeH="0" baseline="0" dirty="0" err="1" smtClean="0">
                          <a:ln>
                            <a:noFill/>
                          </a:ln>
                          <a:solidFill>
                            <a:schemeClr val="tx1"/>
                          </a:solidFill>
                          <a:effectLst/>
                          <a:latin typeface="Courier"/>
                          <a:ea typeface="ヒラギノ角ゴ ProN W3" charset="0"/>
                          <a:cs typeface="Courier"/>
                          <a:sym typeface="Courier New Bold" charset="0"/>
                        </a:rPr>
                        <a:t>OnMessage</a:t>
                      </a:r>
                      <a:endPar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defRPr/>
                      </a:pPr>
                      <a:r>
                        <a:rPr kumimoji="0" lang="en-US" sz="1400" b="0" i="0" u="none" strike="noStrike" cap="none" normalizeH="0" baseline="0" dirty="0" smtClean="0">
                          <a:ln>
                            <a:noFill/>
                          </a:ln>
                          <a:solidFill>
                            <a:schemeClr val="tx1"/>
                          </a:solidFill>
                          <a:effectLst/>
                          <a:latin typeface="+mn-lt"/>
                          <a:ea typeface="ヒラギノ角ゴ ProN W3" charset="0"/>
                          <a:cs typeface="Arial"/>
                          <a:sym typeface="Courier New Bold" charset="0"/>
                        </a:rPr>
                        <a:t>method</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defRPr/>
                      </a:pPr>
                      <a:r>
                        <a:rPr kumimoji="0" lang="en-US" sz="1400" b="0" i="0" u="none" strike="noStrike" cap="none" normalizeH="0" baseline="0" dirty="0" smtClean="0">
                          <a:ln>
                            <a:noFill/>
                          </a:ln>
                          <a:solidFill>
                            <a:schemeClr val="tx1"/>
                          </a:solidFill>
                          <a:effectLst/>
                          <a:latin typeface="+mn-lt"/>
                          <a:ea typeface="ヒラギノ角ゴ ProN W3" charset="0"/>
                          <a:cs typeface="Arial"/>
                          <a:sym typeface="Courier New Bold" charset="0"/>
                        </a:rPr>
                        <a:t>Intercepts WebSocket Message events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9688"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defRPr/>
                      </a:pPr>
                      <a:r>
                        <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rPr>
                        <a:t>@</a:t>
                      </a:r>
                      <a:r>
                        <a:rPr kumimoji="0" lang="en-US" sz="1800" b="0" i="0" u="none" strike="noStrike" cap="none" normalizeH="0" baseline="0" dirty="0" err="1" smtClean="0">
                          <a:ln>
                            <a:noFill/>
                          </a:ln>
                          <a:solidFill>
                            <a:schemeClr val="tx1"/>
                          </a:solidFill>
                          <a:effectLst/>
                          <a:latin typeface="Courier"/>
                          <a:ea typeface="ヒラギノ角ゴ ProN W3" charset="0"/>
                          <a:cs typeface="Courier"/>
                          <a:sym typeface="Courier New Bold" charset="0"/>
                        </a:rPr>
                        <a:t>PathParam</a:t>
                      </a:r>
                      <a:endPar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defRPr/>
                      </a:pPr>
                      <a:r>
                        <a:rPr kumimoji="0" lang="en-US" sz="1400" b="0" i="0" u="none" strike="noStrike" cap="none" normalizeH="0" baseline="0" dirty="0" smtClean="0">
                          <a:ln>
                            <a:noFill/>
                          </a:ln>
                          <a:solidFill>
                            <a:schemeClr val="tx1"/>
                          </a:solidFill>
                          <a:effectLst/>
                          <a:latin typeface="+mn-lt"/>
                          <a:ea typeface="ヒラギノ角ゴ ProN W3" charset="0"/>
                          <a:cs typeface="Arial"/>
                          <a:sym typeface="Courier New Bold" charset="0"/>
                        </a:rPr>
                        <a:t>method parameter</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defRPr/>
                      </a:pPr>
                      <a:r>
                        <a:rPr kumimoji="0" lang="en-US" sz="1400" b="0" i="0" u="none" strike="noStrike" cap="none" normalizeH="0" baseline="0" dirty="0" smtClean="0">
                          <a:ln>
                            <a:noFill/>
                          </a:ln>
                          <a:solidFill>
                            <a:schemeClr val="tx1"/>
                          </a:solidFill>
                          <a:effectLst/>
                          <a:latin typeface="+mn-lt"/>
                          <a:ea typeface="ヒラギノ角ゴ ProN W3" charset="0"/>
                          <a:cs typeface="Arial"/>
                          <a:sym typeface="Courier New Bold" charset="0"/>
                        </a:rPr>
                        <a:t>Flags a matched path segment of a URI-template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9688"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rPr>
                        <a:t>@OnOpen</a:t>
                      </a:r>
                      <a:endParaRPr kumimoji="0" lang="en-US" sz="1800" b="0" i="0" u="none" strike="noStrike" cap="none" normalizeH="0" baseline="0" dirty="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pPr>
                      <a:r>
                        <a:rPr kumimoji="0" lang="en-US" sz="1400" b="0" i="0" u="none" strike="noStrike" cap="none" normalizeH="0" baseline="0" dirty="0" smtClean="0">
                          <a:ln>
                            <a:noFill/>
                          </a:ln>
                          <a:solidFill>
                            <a:schemeClr val="tx1"/>
                          </a:solidFill>
                          <a:effectLst/>
                          <a:latin typeface="Arial"/>
                          <a:ea typeface="ヒラギノ角ゴ ProN W3" charset="0"/>
                          <a:cs typeface="Arial"/>
                          <a:sym typeface="Courier New Bold" charset="0"/>
                        </a:rPr>
                        <a:t>method</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Intercepts WebSocket Open events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9688"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rPr>
                        <a:t>@</a:t>
                      </a:r>
                      <a:r>
                        <a:rPr kumimoji="0" lang="en-US" sz="1800" b="0" i="0" u="none" strike="noStrike" cap="none" normalizeH="0" baseline="0" dirty="0" err="1" smtClean="0">
                          <a:ln>
                            <a:noFill/>
                          </a:ln>
                          <a:solidFill>
                            <a:schemeClr val="tx1"/>
                          </a:solidFill>
                          <a:effectLst/>
                          <a:latin typeface="Courier"/>
                          <a:ea typeface="ヒラギノ角ゴ ProN W3" charset="0"/>
                          <a:cs typeface="Courier"/>
                          <a:sym typeface="Courier New Bold" charset="0"/>
                        </a:rPr>
                        <a:t>OnClose</a:t>
                      </a:r>
                      <a:endParaRPr kumimoji="0" lang="en-US" sz="1800" b="0" i="0" u="none" strike="noStrike" cap="none" normalizeH="0" baseline="0" dirty="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pPr>
                      <a:r>
                        <a:rPr kumimoji="0" lang="en-US" sz="1400" b="0" i="0" u="none" strike="noStrike" cap="none" normalizeH="0" baseline="0" dirty="0" smtClean="0">
                          <a:ln>
                            <a:noFill/>
                          </a:ln>
                          <a:solidFill>
                            <a:schemeClr val="tx1"/>
                          </a:solidFill>
                          <a:effectLst/>
                          <a:latin typeface="Arial"/>
                          <a:ea typeface="ヒラギノ角ゴ ProN W3" charset="0"/>
                          <a:cs typeface="Arial"/>
                          <a:sym typeface="Courier New Bold" charset="0"/>
                        </a:rPr>
                        <a:t>method</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Intercepts WebSocket </a:t>
                      </a:r>
                      <a:r>
                        <a:rPr kumimoji="0" lang="en-US" sz="1400" b="0" i="0" u="none" strike="noStrike" cap="none" normalizeH="0" baseline="0" dirty="0" smtClean="0">
                          <a:ln>
                            <a:noFill/>
                          </a:ln>
                          <a:solidFill>
                            <a:schemeClr val="tx1"/>
                          </a:solidFill>
                          <a:effectLst/>
                          <a:latin typeface="Arial"/>
                          <a:ea typeface="ヒラギノ角ゴ ProN W3" charset="0"/>
                          <a:cs typeface="Arial"/>
                          <a:sym typeface="Courier New Bold" charset="0"/>
                        </a:rPr>
                        <a:t>Close </a:t>
                      </a: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events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9688"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rPr>
                        <a:t>@</a:t>
                      </a:r>
                      <a:r>
                        <a:rPr kumimoji="0" lang="en-US" sz="1800" b="0" i="0" u="none" strike="noStrike" cap="none" normalizeH="0" baseline="0" dirty="0" err="1" smtClean="0">
                          <a:ln>
                            <a:noFill/>
                          </a:ln>
                          <a:solidFill>
                            <a:schemeClr val="tx1"/>
                          </a:solidFill>
                          <a:effectLst/>
                          <a:latin typeface="Courier"/>
                          <a:ea typeface="ヒラギノ角ゴ ProN W3" charset="0"/>
                          <a:cs typeface="Courier"/>
                          <a:sym typeface="Courier New Bold" charset="0"/>
                        </a:rPr>
                        <a:t>OnError</a:t>
                      </a:r>
                      <a:endParaRPr kumimoji="0" lang="en-US" sz="1800" b="0" i="0" u="none" strike="noStrike" cap="none" normalizeH="0" baseline="0" dirty="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pPr>
                      <a:r>
                        <a:rPr kumimoji="0" lang="en-US" sz="1400" b="0" i="0" u="none" strike="noStrike" cap="none" normalizeH="0" baseline="0" dirty="0" smtClean="0">
                          <a:ln>
                            <a:noFill/>
                          </a:ln>
                          <a:solidFill>
                            <a:schemeClr val="tx1"/>
                          </a:solidFill>
                          <a:effectLst/>
                          <a:latin typeface="Arial"/>
                          <a:ea typeface="ヒラギノ角ゴ ProN W3" charset="0"/>
                          <a:cs typeface="Arial"/>
                          <a:sym typeface="Courier New Bold" charset="0"/>
                        </a:rPr>
                        <a:t>method</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Intercepts errors during a conversation</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7351029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9400" name="Rectangle 8"/>
          <p:cNvSpPr>
            <a:spLocks noGrp="1" noChangeArrowheads="1"/>
          </p:cNvSpPr>
          <p:nvPr>
            <p:ph type="title"/>
          </p:nvPr>
        </p:nvSpPr>
        <p:spPr>
          <a:ln/>
        </p:spPr>
        <p:txBody>
          <a:bodyPr rIns="40639"/>
          <a:lstStyle/>
          <a:p>
            <a:pPr>
              <a:lnSpc>
                <a:spcPct val="100000"/>
              </a:lnSpc>
            </a:pPr>
            <a:r>
              <a:rPr lang="en-US" sz="2400" dirty="0" smtClean="0"/>
              <a:t>@</a:t>
            </a:r>
            <a:r>
              <a:rPr lang="en-US" sz="2400" dirty="0" err="1" smtClean="0"/>
              <a:t>ServerEndpoint</a:t>
            </a:r>
            <a:r>
              <a:rPr lang="en-US" sz="2400" dirty="0" smtClean="0"/>
              <a:t> </a:t>
            </a:r>
            <a:r>
              <a:rPr lang="en-US" sz="2400" dirty="0"/>
              <a:t>attributes</a:t>
            </a:r>
            <a:br>
              <a:rPr lang="en-US" sz="2400" dirty="0"/>
            </a:br>
            <a:endParaRPr lang="en-US" sz="2400" dirty="0"/>
          </a:p>
        </p:txBody>
      </p:sp>
      <p:sp>
        <p:nvSpPr>
          <p:cNvPr id="3" name="Text Placeholder 2"/>
          <p:cNvSpPr>
            <a:spLocks noGrp="1"/>
          </p:cNvSpPr>
          <p:nvPr>
            <p:ph type="body" sz="quarter" idx="13"/>
          </p:nvPr>
        </p:nvSpPr>
        <p:spPr/>
        <p:txBody>
          <a:bodyPr/>
          <a:lstStyle/>
          <a:p>
            <a:endParaRPr lang="en-US"/>
          </a:p>
        </p:txBody>
      </p:sp>
      <p:graphicFrame>
        <p:nvGraphicFramePr>
          <p:cNvPr id="8" name="Group 9"/>
          <p:cNvGraphicFramePr>
            <a:graphicFrameLocks noGrp="1"/>
          </p:cNvGraphicFramePr>
          <p:nvPr>
            <p:extLst>
              <p:ext uri="{D42A27DB-BD31-4B8C-83A1-F6EECF244321}">
                <p14:modId xmlns:p14="http://schemas.microsoft.com/office/powerpoint/2010/main" val="991190887"/>
              </p:ext>
            </p:extLst>
          </p:nvPr>
        </p:nvGraphicFramePr>
        <p:xfrm>
          <a:off x="990600" y="1657350"/>
          <a:ext cx="7696200" cy="1837930"/>
        </p:xfrm>
        <a:graphic>
          <a:graphicData uri="http://schemas.openxmlformats.org/drawingml/2006/table">
            <a:tbl>
              <a:tblPr/>
              <a:tblGrid>
                <a:gridCol w="2006089"/>
                <a:gridCol w="5690111"/>
              </a:tblGrid>
              <a:tr h="589298">
                <a:tc>
                  <a:txBody>
                    <a:bodyPr/>
                    <a:lstStyle/>
                    <a:p>
                      <a:pPr marL="39688"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rPr>
                        <a:t>value</a:t>
                      </a:r>
                      <a:endParaRPr kumimoji="0" lang="en-US" sz="1800" b="0" i="0" u="none" strike="noStrike" cap="none" normalizeH="0" baseline="0" dirty="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 pos="914400" algn="l"/>
                        </a:tabLst>
                      </a:pP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Relative URI or URI template</a:t>
                      </a:r>
                    </a:p>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 pos="914400" algn="l"/>
                        </a:tabLst>
                      </a:pP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e.g. </a:t>
                      </a:r>
                      <a:r>
                        <a:rPr kumimoji="0" lang="ja-JP" alt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a:t>
                      </a: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/hello</a:t>
                      </a:r>
                      <a:r>
                        <a:rPr kumimoji="0" lang="ja-JP" alt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a:t>
                      </a: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 or </a:t>
                      </a:r>
                      <a:r>
                        <a:rPr kumimoji="0" lang="ja-JP" alt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a:t>
                      </a: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/chat/{subscriber-level}</a:t>
                      </a:r>
                      <a:r>
                        <a:rPr kumimoji="0" lang="ja-JP" alt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37714">
                <a:tc>
                  <a:txBody>
                    <a:bodyPr/>
                    <a:lstStyle/>
                    <a:p>
                      <a:pPr marL="39688"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rPr>
                        <a:t>decoders</a:t>
                      </a:r>
                      <a:endParaRPr kumimoji="0" lang="en-US" sz="1800" b="0" i="0" u="none" strike="noStrike" cap="none" normalizeH="0" baseline="0" dirty="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list of message decoder </a:t>
                      </a:r>
                      <a:r>
                        <a:rPr kumimoji="0" lang="en-US" sz="1400" b="0" i="0" u="none" strike="noStrike" cap="none" normalizeH="0" baseline="0" dirty="0" err="1">
                          <a:ln>
                            <a:noFill/>
                          </a:ln>
                          <a:solidFill>
                            <a:schemeClr val="tx1"/>
                          </a:solidFill>
                          <a:effectLst/>
                          <a:latin typeface="Arial"/>
                          <a:ea typeface="ヒラギノ角ゴ ProN W3" charset="0"/>
                          <a:cs typeface="Arial"/>
                          <a:sym typeface="Courier New Bold" charset="0"/>
                        </a:rPr>
                        <a:t>classnames</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366790">
                <a:tc>
                  <a:txBody>
                    <a:bodyPr/>
                    <a:lstStyle/>
                    <a:p>
                      <a:pPr marL="39688"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charset="0"/>
                          <a:cs typeface="Courier"/>
                          <a:sym typeface="Courier New Bold" charset="0"/>
                        </a:rPr>
                        <a:t>encoders</a:t>
                      </a:r>
                      <a:endParaRPr kumimoji="0" lang="en-US" sz="1800" b="0" i="0" u="none" strike="noStrike" cap="none" normalizeH="0" baseline="0" dirty="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list of message encoder </a:t>
                      </a:r>
                      <a:r>
                        <a:rPr kumimoji="0" lang="en-US" sz="1400" b="0" i="0" u="none" strike="noStrike" cap="none" normalizeH="0" baseline="0" dirty="0" err="1">
                          <a:ln>
                            <a:noFill/>
                          </a:ln>
                          <a:solidFill>
                            <a:schemeClr val="tx1"/>
                          </a:solidFill>
                          <a:effectLst/>
                          <a:latin typeface="Arial"/>
                          <a:ea typeface="ヒラギノ角ゴ ProN W3" charset="0"/>
                          <a:cs typeface="Arial"/>
                          <a:sym typeface="Courier New Bold" charset="0"/>
                        </a:rPr>
                        <a:t>classnames</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34998">
                <a:tc>
                  <a:txBody>
                    <a:bodyPr/>
                    <a:lstStyle/>
                    <a:p>
                      <a:pPr marL="39688"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pPr>
                      <a:r>
                        <a:rPr kumimoji="0" lang="en-US" sz="1800" b="0" i="0" u="none" strike="noStrike" cap="none" normalizeH="0" baseline="0" dirty="0" err="1">
                          <a:ln>
                            <a:noFill/>
                          </a:ln>
                          <a:solidFill>
                            <a:schemeClr val="tx1"/>
                          </a:solidFill>
                          <a:effectLst/>
                          <a:latin typeface="Courier"/>
                          <a:ea typeface="ヒラギノ角ゴ ProN W3" charset="0"/>
                          <a:cs typeface="Courier"/>
                          <a:sym typeface="Courier New Bold" charset="0"/>
                        </a:rPr>
                        <a:t>subprotocols</a:t>
                      </a:r>
                      <a:endParaRPr kumimoji="0" lang="en-US" sz="1800" b="0" i="0" u="none" strike="noStrike" cap="none" normalizeH="0" baseline="0" dirty="0">
                        <a:ln>
                          <a:noFill/>
                        </a:ln>
                        <a:solidFill>
                          <a:schemeClr val="tx1"/>
                        </a:solidFill>
                        <a:effectLst/>
                        <a:latin typeface="Courier"/>
                        <a:ea typeface="ヒラギノ角ゴ ProN W3" charset="0"/>
                        <a:cs typeface="Courier"/>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5382A1"/>
                        </a:buClr>
                        <a:buSzPct val="85000"/>
                        <a:buFont typeface="Wingdings" charset="0"/>
                        <a:buNone/>
                        <a:tabLst>
                          <a:tab pos="914400" algn="l"/>
                        </a:tabLst>
                      </a:pPr>
                      <a:r>
                        <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rPr>
                        <a:t>list of the names of the supported </a:t>
                      </a:r>
                      <a:r>
                        <a:rPr kumimoji="0" lang="en-US" sz="1400" b="0" i="0" u="none" strike="noStrike" cap="none" normalizeH="0" baseline="0" dirty="0" err="1">
                          <a:ln>
                            <a:noFill/>
                          </a:ln>
                          <a:solidFill>
                            <a:schemeClr val="tx1"/>
                          </a:solidFill>
                          <a:effectLst/>
                          <a:latin typeface="Arial"/>
                          <a:ea typeface="ヒラギノ角ゴ ProN W3" charset="0"/>
                          <a:cs typeface="Arial"/>
                          <a:sym typeface="Courier New Bold" charset="0"/>
                        </a:rPr>
                        <a:t>subprotocols</a:t>
                      </a:r>
                      <a:endParaRPr kumimoji="0" lang="en-US" sz="1400" b="0" i="0" u="none" strike="noStrike" cap="none" normalizeH="0" baseline="0" dirty="0">
                        <a:ln>
                          <a:noFill/>
                        </a:ln>
                        <a:solidFill>
                          <a:schemeClr val="tx1"/>
                        </a:solidFill>
                        <a:effectLst/>
                        <a:latin typeface="Arial"/>
                        <a:ea typeface="ヒラギノ角ゴ ProN W3" charset="0"/>
                        <a:cs typeface="Arial"/>
                        <a:sym typeface="Courier New Bold"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438454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Payloads</a:t>
            </a:r>
            <a:endParaRPr lang="en-US" dirty="0"/>
          </a:p>
        </p:txBody>
      </p:sp>
      <p:sp>
        <p:nvSpPr>
          <p:cNvPr id="3" name="Content Placeholder 2"/>
          <p:cNvSpPr>
            <a:spLocks noGrp="1"/>
          </p:cNvSpPr>
          <p:nvPr>
            <p:ph sz="quarter" idx="12"/>
          </p:nvPr>
        </p:nvSpPr>
        <p:spPr/>
        <p:txBody>
          <a:bodyPr/>
          <a:lstStyle/>
          <a:p>
            <a:pPr marL="60325" indent="0">
              <a:buNone/>
            </a:pPr>
            <a:r>
              <a:rPr lang="en-US" dirty="0" smtClean="0">
                <a:latin typeface="Courier"/>
                <a:cs typeface="Courier"/>
              </a:rPr>
              <a:t>@</a:t>
            </a:r>
            <a:r>
              <a:rPr lang="en-US" dirty="0" err="1" smtClean="0">
                <a:latin typeface="Courier"/>
                <a:cs typeface="Courier"/>
              </a:rPr>
              <a:t>ServerEndpoint</a:t>
            </a:r>
            <a:r>
              <a:rPr lang="en-US" dirty="0" smtClean="0">
                <a:latin typeface="Courier"/>
                <a:cs typeface="Courier"/>
              </a:rPr>
              <a:t>(</a:t>
            </a:r>
            <a:br>
              <a:rPr lang="en-US" dirty="0" smtClean="0">
                <a:latin typeface="Courier"/>
                <a:cs typeface="Courier"/>
              </a:rPr>
            </a:br>
            <a:r>
              <a:rPr lang="en-US" dirty="0" smtClean="0">
                <a:latin typeface="Courier"/>
                <a:cs typeface="Courier"/>
              </a:rPr>
              <a:t>    value=</a:t>
            </a:r>
            <a:r>
              <a:rPr lang="en-US" dirty="0">
                <a:latin typeface="Courier"/>
                <a:cs typeface="Courier"/>
              </a:rPr>
              <a:t>"</a:t>
            </a:r>
            <a:r>
              <a:rPr lang="en-US" dirty="0" smtClean="0">
                <a:latin typeface="Courier"/>
                <a:cs typeface="Courier"/>
              </a:rPr>
              <a:t>/hello",</a:t>
            </a:r>
            <a:br>
              <a:rPr lang="en-US" dirty="0" smtClean="0">
                <a:latin typeface="Courier"/>
                <a:cs typeface="Courier"/>
              </a:rPr>
            </a:br>
            <a:r>
              <a:rPr lang="en-US" dirty="0" smtClean="0">
                <a:latin typeface="Courier"/>
                <a:cs typeface="Courier"/>
              </a:rPr>
              <a:t>   </a:t>
            </a:r>
            <a:r>
              <a:rPr lang="en-US" b="1" dirty="0" smtClean="0">
                <a:solidFill>
                  <a:srgbClr val="FF0000"/>
                </a:solidFill>
                <a:latin typeface="Courier"/>
                <a:cs typeface="Courier"/>
              </a:rPr>
              <a:t> </a:t>
            </a:r>
            <a:r>
              <a:rPr lang="en-US" b="1" dirty="0">
                <a:solidFill>
                  <a:srgbClr val="FF0000"/>
                </a:solidFill>
                <a:latin typeface="Courier"/>
                <a:cs typeface="Courier"/>
              </a:rPr>
              <a:t>decoders={</a:t>
            </a:r>
            <a:r>
              <a:rPr lang="en-US" b="1" dirty="0" err="1">
                <a:solidFill>
                  <a:srgbClr val="FF0000"/>
                </a:solidFill>
                <a:latin typeface="Courier"/>
                <a:cs typeface="Courier"/>
              </a:rPr>
              <a:t>MyMessageDecoder.class</a:t>
            </a:r>
            <a:r>
              <a:rPr lang="en-US" b="1" dirty="0" smtClean="0">
                <a:solidFill>
                  <a:srgbClr val="FF0000"/>
                </a:solidFill>
                <a:latin typeface="Courier"/>
                <a:cs typeface="Courier"/>
              </a:rPr>
              <a:t>},</a:t>
            </a:r>
            <a:r>
              <a:rPr lang="en-US" b="1" dirty="0">
                <a:solidFill>
                  <a:srgbClr val="FF0000"/>
                </a:solidFill>
                <a:latin typeface="Courier"/>
                <a:cs typeface="Courier"/>
              </a:rPr>
              <a:t/>
            </a:r>
            <a:br>
              <a:rPr lang="en-US" b="1" dirty="0">
                <a:solidFill>
                  <a:srgbClr val="FF0000"/>
                </a:solidFill>
                <a:latin typeface="Courier"/>
                <a:cs typeface="Courier"/>
              </a:rPr>
            </a:br>
            <a:r>
              <a:rPr lang="en-US" dirty="0" smtClean="0">
                <a:latin typeface="Courier"/>
                <a:cs typeface="Courier"/>
              </a:rPr>
              <a:t>    </a:t>
            </a:r>
            <a:r>
              <a:rPr lang="en-US" b="1" dirty="0" smtClean="0">
                <a:solidFill>
                  <a:srgbClr val="FF0000"/>
                </a:solidFill>
                <a:latin typeface="Courier"/>
                <a:cs typeface="Courier"/>
              </a:rPr>
              <a:t>encoders</a:t>
            </a:r>
            <a:r>
              <a:rPr lang="en-US" b="1" dirty="0">
                <a:solidFill>
                  <a:srgbClr val="FF0000"/>
                </a:solidFill>
                <a:latin typeface="Courier"/>
                <a:cs typeface="Courier"/>
              </a:rPr>
              <a:t>={</a:t>
            </a:r>
            <a:r>
              <a:rPr lang="en-US" b="1" dirty="0" err="1" smtClean="0">
                <a:solidFill>
                  <a:srgbClr val="FF0000"/>
                </a:solidFill>
                <a:latin typeface="Courier"/>
                <a:cs typeface="Courier"/>
              </a:rPr>
              <a:t>MyMessageEncoder.class</a:t>
            </a:r>
            <a:r>
              <a:rPr lang="en-US" b="1" smtClean="0">
                <a:solidFill>
                  <a:srgbClr val="FF0000"/>
                </a:solidFill>
                <a:latin typeface="Courier"/>
                <a:cs typeface="Courier"/>
              </a:rPr>
              <a:t>}</a:t>
            </a:r>
            <a:r>
              <a:rPr lang="en-US" b="1" dirty="0" smtClean="0">
                <a:solidFill>
                  <a:srgbClr val="FF0000"/>
                </a:solidFill>
                <a:latin typeface="Courier"/>
                <a:cs typeface="Courier"/>
              </a:rPr>
              <a:t/>
            </a:r>
            <a:br>
              <a:rPr lang="en-US" b="1" dirty="0" smtClean="0">
                <a:solidFill>
                  <a:srgbClr val="FF0000"/>
                </a:solidFill>
                <a:latin typeface="Courier"/>
                <a:cs typeface="Courier"/>
              </a:rPr>
            </a:br>
            <a:r>
              <a:rPr lang="en-US" dirty="0" smtClean="0">
                <a:latin typeface="Courier"/>
                <a:cs typeface="Courier"/>
              </a:rPr>
              <a:t>)</a:t>
            </a:r>
            <a:br>
              <a:rPr lang="en-US" dirty="0" smtClean="0">
                <a:latin typeface="Courier"/>
                <a:cs typeface="Courier"/>
              </a:rPr>
            </a:br>
            <a:r>
              <a:rPr lang="en-US" dirty="0" smtClean="0">
                <a:latin typeface="Courier"/>
                <a:cs typeface="Courier"/>
              </a:rPr>
              <a:t>public </a:t>
            </a:r>
            <a:r>
              <a:rPr lang="en-US" dirty="0">
                <a:latin typeface="Courier"/>
                <a:cs typeface="Courier"/>
              </a:rPr>
              <a:t>class </a:t>
            </a:r>
            <a:r>
              <a:rPr lang="en-US" dirty="0" err="1">
                <a:latin typeface="Courier"/>
                <a:cs typeface="Courier"/>
              </a:rPr>
              <a:t>MyEndpoint</a:t>
            </a:r>
            <a:r>
              <a:rPr lang="en-US" dirty="0">
                <a:latin typeface="Courier"/>
                <a:cs typeface="Courier"/>
              </a:rPr>
              <a:t> </a:t>
            </a:r>
            <a:r>
              <a:rPr lang="en-US" dirty="0" smtClean="0">
                <a:latin typeface="Courier"/>
                <a:cs typeface="Courier"/>
              </a:rPr>
              <a:t>{</a:t>
            </a:r>
            <a:br>
              <a:rPr lang="en-US" dirty="0" smtClean="0">
                <a:latin typeface="Courier"/>
                <a:cs typeface="Courier"/>
              </a:rPr>
            </a:br>
            <a:r>
              <a:rPr lang="en-US" dirty="0" smtClean="0">
                <a:latin typeface="Courier"/>
                <a:cs typeface="Courier"/>
              </a:rPr>
              <a:t>    . . .</a:t>
            </a:r>
            <a:br>
              <a:rPr lang="en-US" dirty="0" smtClean="0">
                <a:latin typeface="Courier"/>
                <a:cs typeface="Courier"/>
              </a:rPr>
            </a:br>
            <a:r>
              <a:rPr lang="en-US" dirty="0" smtClean="0">
                <a:latin typeface="Courier"/>
                <a:cs typeface="Courier"/>
              </a:rPr>
              <a:t>}</a:t>
            </a:r>
            <a:endParaRPr lang="en-US" dirty="0">
              <a:latin typeface="Courier"/>
              <a:cs typeface="Courier"/>
            </a:endParaRPr>
          </a:p>
          <a:p>
            <a:pPr marL="60325" indent="0">
              <a:buNone/>
            </a:pPr>
            <a:endParaRPr lang="en-US" dirty="0" smtClean="0">
              <a:latin typeface="Courier"/>
              <a:cs typeface="Courier"/>
            </a:endParaRPr>
          </a:p>
          <a:p>
            <a:pPr marL="60325" indent="0">
              <a:buNone/>
            </a:pPr>
            <a:endParaRPr lang="en-US" dirty="0">
              <a:latin typeface="Courier"/>
              <a:cs typeface="Courier"/>
            </a:endParaRP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7960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Payloads – Text Decoder</a:t>
            </a:r>
            <a:endParaRPr lang="en-US" dirty="0"/>
          </a:p>
        </p:txBody>
      </p:sp>
      <p:sp>
        <p:nvSpPr>
          <p:cNvPr id="3" name="Content Placeholder 2"/>
          <p:cNvSpPr>
            <a:spLocks noGrp="1"/>
          </p:cNvSpPr>
          <p:nvPr>
            <p:ph sz="quarter" idx="12"/>
          </p:nvPr>
        </p:nvSpPr>
        <p:spPr>
          <a:xfrm>
            <a:off x="804347" y="1226082"/>
            <a:ext cx="8229600" cy="3062606"/>
          </a:xfrm>
        </p:spPr>
        <p:txBody>
          <a:bodyPr/>
          <a:lstStyle/>
          <a:p>
            <a:pPr marL="60325" indent="0">
              <a:buNone/>
            </a:pPr>
            <a:r>
              <a:rPr lang="en-US" sz="1400" dirty="0">
                <a:latin typeface="Courier"/>
                <a:cs typeface="Courier"/>
              </a:rPr>
              <a:t>public class </a:t>
            </a:r>
            <a:r>
              <a:rPr lang="en-US" sz="1400" dirty="0" err="1" smtClean="0">
                <a:latin typeface="Courier"/>
                <a:cs typeface="Courier"/>
              </a:rPr>
              <a:t>MyMessageDecoder</a:t>
            </a:r>
            <a:r>
              <a:rPr lang="en-US" sz="1400" dirty="0" smtClean="0">
                <a:latin typeface="Courier"/>
                <a:cs typeface="Courier"/>
              </a:rPr>
              <a:t> </a:t>
            </a:r>
            <a:r>
              <a:rPr lang="en-US" sz="1400" dirty="0">
                <a:latin typeface="Courier"/>
                <a:cs typeface="Courier"/>
              </a:rPr>
              <a:t>implements </a:t>
            </a:r>
            <a:r>
              <a:rPr lang="en-US" sz="1400" b="1" dirty="0" err="1" smtClean="0">
                <a:solidFill>
                  <a:srgbClr val="FF0000"/>
                </a:solidFill>
                <a:latin typeface="Courier"/>
                <a:cs typeface="Courier"/>
              </a:rPr>
              <a:t>Decoder.Text</a:t>
            </a:r>
            <a:r>
              <a:rPr lang="en-US" sz="1400" dirty="0">
                <a:latin typeface="Courier"/>
                <a:cs typeface="Courier"/>
              </a:rPr>
              <a:t>&lt;</a:t>
            </a:r>
            <a:r>
              <a:rPr lang="en-US" sz="1400" dirty="0" err="1">
                <a:latin typeface="Courier"/>
                <a:cs typeface="Courier"/>
              </a:rPr>
              <a:t>MyMessage</a:t>
            </a:r>
            <a:r>
              <a:rPr lang="en-US" sz="1400" dirty="0">
                <a:latin typeface="Courier"/>
                <a:cs typeface="Courier"/>
              </a:rPr>
              <a:t>&gt; </a:t>
            </a:r>
            <a:r>
              <a:rPr lang="en-US" sz="1400" dirty="0" smtClean="0">
                <a:latin typeface="Courier"/>
                <a:cs typeface="Courier"/>
              </a:rPr>
              <a:t>{</a:t>
            </a:r>
          </a:p>
          <a:p>
            <a:pPr marL="60325" indent="0">
              <a:buNone/>
            </a:pP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public </a:t>
            </a:r>
            <a:r>
              <a:rPr lang="en-US" sz="1400" dirty="0" err="1">
                <a:latin typeface="Courier"/>
                <a:cs typeface="Courier"/>
              </a:rPr>
              <a:t>MyMessage</a:t>
            </a:r>
            <a:r>
              <a:rPr lang="en-US" sz="1400" dirty="0">
                <a:latin typeface="Courier"/>
                <a:cs typeface="Courier"/>
              </a:rPr>
              <a:t> </a:t>
            </a:r>
            <a:r>
              <a:rPr lang="en-US" sz="1400" b="1" dirty="0">
                <a:solidFill>
                  <a:srgbClr val="FF0000"/>
                </a:solidFill>
                <a:latin typeface="Courier"/>
                <a:cs typeface="Courier"/>
              </a:rPr>
              <a:t>decode</a:t>
            </a:r>
            <a:r>
              <a:rPr lang="en-US" sz="1400" dirty="0">
                <a:latin typeface="Courier"/>
                <a:cs typeface="Courier"/>
              </a:rPr>
              <a:t>(String </a:t>
            </a:r>
            <a:r>
              <a:rPr lang="en-US" sz="1400" dirty="0" smtClean="0">
                <a:latin typeface="Courier"/>
                <a:cs typeface="Courier"/>
              </a:rPr>
              <a:t>s) {</a:t>
            </a:r>
            <a:br>
              <a:rPr lang="en-US" sz="1400" dirty="0" smtClean="0">
                <a:latin typeface="Courier"/>
                <a:cs typeface="Courier"/>
              </a:rPr>
            </a:br>
            <a:r>
              <a:rPr lang="en-US" sz="1400" dirty="0" smtClean="0">
                <a:latin typeface="Courier"/>
                <a:cs typeface="Courier"/>
              </a:rPr>
              <a:t>    </a:t>
            </a:r>
            <a:r>
              <a:rPr lang="en-US" sz="1400" dirty="0" err="1" smtClean="0">
                <a:latin typeface="Courier"/>
                <a:cs typeface="Courier"/>
              </a:rPr>
              <a:t>JsonObject</a:t>
            </a:r>
            <a:r>
              <a:rPr lang="en-US" sz="1400" dirty="0" smtClean="0">
                <a:latin typeface="Courier"/>
                <a:cs typeface="Courier"/>
              </a:rPr>
              <a:t> </a:t>
            </a:r>
            <a:r>
              <a:rPr lang="en-US" sz="1400" dirty="0" err="1" smtClean="0">
                <a:latin typeface="Courier"/>
                <a:cs typeface="Courier"/>
              </a:rPr>
              <a:t>jsonObject</a:t>
            </a:r>
            <a:r>
              <a:rPr lang="en-US" sz="1400" dirty="0" smtClean="0">
                <a:latin typeface="Courier"/>
                <a:cs typeface="Courier"/>
              </a:rPr>
              <a:t> </a:t>
            </a:r>
            <a:r>
              <a:rPr lang="en-US" sz="1400" dirty="0">
                <a:latin typeface="Courier"/>
                <a:cs typeface="Courier"/>
              </a:rPr>
              <a:t>= </a:t>
            </a:r>
            <a:r>
              <a:rPr lang="en-US" sz="1400" dirty="0" err="1" smtClean="0">
                <a:latin typeface="Courier"/>
                <a:cs typeface="Courier"/>
              </a:rPr>
              <a:t>Json.createReader</a:t>
            </a:r>
            <a:r>
              <a:rPr lang="en-US" sz="1400" dirty="0" smtClean="0">
                <a:latin typeface="Courier"/>
                <a:cs typeface="Courier"/>
              </a:rPr>
              <a:t>(…)</a:t>
            </a:r>
            <a:r>
              <a:rPr lang="en-US" sz="1400" dirty="0">
                <a:latin typeface="Courier"/>
                <a:cs typeface="Courier"/>
              </a:rPr>
              <a:t>.</a:t>
            </a:r>
            <a:r>
              <a:rPr lang="en-US" sz="1400" dirty="0" err="1" smtClean="0">
                <a:latin typeface="Courier"/>
                <a:cs typeface="Courier"/>
              </a:rPr>
              <a:t>readObject</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return new </a:t>
            </a:r>
            <a:r>
              <a:rPr lang="en-US" sz="1400" dirty="0" err="1" smtClean="0">
                <a:latin typeface="Courier"/>
                <a:cs typeface="Courier"/>
              </a:rPr>
              <a:t>MyMessage</a:t>
            </a:r>
            <a:r>
              <a:rPr lang="en-US" sz="1400" dirty="0" smtClean="0">
                <a:latin typeface="Courier"/>
                <a:cs typeface="Courier"/>
              </a:rPr>
              <a:t>(</a:t>
            </a:r>
            <a:r>
              <a:rPr lang="en-US" sz="1400" dirty="0" err="1" smtClean="0">
                <a:latin typeface="Courier"/>
                <a:cs typeface="Courier"/>
              </a:rPr>
              <a:t>jsonObject</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t>
            </a:r>
          </a:p>
          <a:p>
            <a:pPr marL="60325" indent="0">
              <a:buNone/>
            </a:pPr>
            <a:endParaRPr lang="en-US" sz="1400" dirty="0" smtClean="0">
              <a:latin typeface="Courier"/>
              <a:cs typeface="Courier"/>
            </a:endParaRPr>
          </a:p>
          <a:p>
            <a:pPr marL="60325" indent="0">
              <a:buNone/>
            </a:pPr>
            <a:r>
              <a:rPr lang="en-US" sz="1400" dirty="0">
                <a:latin typeface="Courier"/>
                <a:cs typeface="Courier"/>
              </a:rPr>
              <a:t> </a:t>
            </a:r>
            <a:r>
              <a:rPr lang="en-US" sz="1400" dirty="0" smtClean="0">
                <a:latin typeface="Courier"/>
                <a:cs typeface="Courier"/>
              </a:rPr>
              <a:t> public </a:t>
            </a:r>
            <a:r>
              <a:rPr lang="en-US" sz="1400" dirty="0" err="1">
                <a:latin typeface="Courier"/>
                <a:cs typeface="Courier"/>
              </a:rPr>
              <a:t>boolean</a:t>
            </a:r>
            <a:r>
              <a:rPr lang="en-US" sz="1400" dirty="0">
                <a:latin typeface="Courier"/>
                <a:cs typeface="Courier"/>
              </a:rPr>
              <a:t> </a:t>
            </a:r>
            <a:r>
              <a:rPr lang="en-US" sz="1400" b="1" dirty="0" err="1">
                <a:solidFill>
                  <a:srgbClr val="FF0000"/>
                </a:solidFill>
                <a:latin typeface="Courier"/>
                <a:cs typeface="Courier"/>
              </a:rPr>
              <a:t>willDecode</a:t>
            </a:r>
            <a:r>
              <a:rPr lang="en-US" sz="1400" dirty="0">
                <a:latin typeface="Courier"/>
                <a:cs typeface="Courier"/>
              </a:rPr>
              <a:t>(String string) </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    return </a:t>
            </a:r>
            <a:r>
              <a:rPr lang="en-US" sz="1400" dirty="0">
                <a:latin typeface="Courier"/>
                <a:cs typeface="Courier"/>
              </a:rPr>
              <a:t>true</a:t>
            </a:r>
            <a:r>
              <a:rPr lang="en-US" sz="1400" dirty="0" smtClean="0">
                <a:latin typeface="Courier"/>
                <a:cs typeface="Courier"/>
              </a:rPr>
              <a:t>;  </a:t>
            </a:r>
            <a:r>
              <a:rPr lang="en-US" sz="1400" dirty="0" smtClean="0">
                <a:solidFill>
                  <a:schemeClr val="tx1">
                    <a:lumMod val="50000"/>
                    <a:lumOff val="50000"/>
                  </a:schemeClr>
                </a:solidFill>
                <a:latin typeface="Courier"/>
                <a:cs typeface="Courier"/>
              </a:rPr>
              <a:t>// Only if can process the payload</a:t>
            </a: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a:t>
            </a:r>
            <a:endParaRPr lang="en-US" sz="1400" dirty="0">
              <a:latin typeface="Courier"/>
              <a:cs typeface="Courier"/>
            </a:endParaRPr>
          </a:p>
          <a:p>
            <a:pPr marL="60325" indent="0">
              <a:buNone/>
            </a:pP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a:t>
            </a:r>
            <a:endParaRPr lang="en-US" sz="1400" dirty="0">
              <a:latin typeface="Courier"/>
              <a:cs typeface="Courier"/>
            </a:endParaRPr>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5752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Payloads – Text Encoder</a:t>
            </a:r>
            <a:endParaRPr lang="en-US" dirty="0"/>
          </a:p>
        </p:txBody>
      </p:sp>
      <p:sp>
        <p:nvSpPr>
          <p:cNvPr id="3" name="Content Placeholder 2"/>
          <p:cNvSpPr>
            <a:spLocks noGrp="1"/>
          </p:cNvSpPr>
          <p:nvPr>
            <p:ph sz="quarter" idx="12"/>
          </p:nvPr>
        </p:nvSpPr>
        <p:spPr>
          <a:xfrm>
            <a:off x="804347" y="1226082"/>
            <a:ext cx="8229600" cy="3062606"/>
          </a:xfrm>
        </p:spPr>
        <p:txBody>
          <a:bodyPr/>
          <a:lstStyle/>
          <a:p>
            <a:pPr marL="60325" indent="0">
              <a:buNone/>
            </a:pPr>
            <a:r>
              <a:rPr lang="en-US" sz="1400" dirty="0">
                <a:latin typeface="Courier"/>
                <a:cs typeface="Courier"/>
              </a:rPr>
              <a:t>public class </a:t>
            </a:r>
            <a:r>
              <a:rPr lang="en-US" sz="1400" dirty="0" err="1" smtClean="0">
                <a:latin typeface="Courier"/>
                <a:cs typeface="Courier"/>
              </a:rPr>
              <a:t>MyMessageEncoder</a:t>
            </a:r>
            <a:r>
              <a:rPr lang="en-US" sz="1400" dirty="0" smtClean="0">
                <a:latin typeface="Courier"/>
                <a:cs typeface="Courier"/>
              </a:rPr>
              <a:t> </a:t>
            </a:r>
            <a:r>
              <a:rPr lang="en-US" sz="1400" dirty="0">
                <a:latin typeface="Courier"/>
                <a:cs typeface="Courier"/>
              </a:rPr>
              <a:t>implements </a:t>
            </a:r>
            <a:r>
              <a:rPr lang="en-US" sz="1400" b="1" dirty="0" err="1" smtClean="0">
                <a:solidFill>
                  <a:srgbClr val="FF0000"/>
                </a:solidFill>
                <a:latin typeface="Courier"/>
                <a:cs typeface="Courier"/>
              </a:rPr>
              <a:t>Encoder.Text</a:t>
            </a:r>
            <a:r>
              <a:rPr lang="en-US" sz="1400" dirty="0">
                <a:latin typeface="Courier"/>
                <a:cs typeface="Courier"/>
              </a:rPr>
              <a:t>&lt;</a:t>
            </a:r>
            <a:r>
              <a:rPr lang="en-US" sz="1400" dirty="0" err="1">
                <a:latin typeface="Courier"/>
                <a:cs typeface="Courier"/>
              </a:rPr>
              <a:t>MyMessage</a:t>
            </a:r>
            <a:r>
              <a:rPr lang="en-US" sz="1400" dirty="0">
                <a:latin typeface="Courier"/>
                <a:cs typeface="Courier"/>
              </a:rPr>
              <a:t>&gt; </a:t>
            </a:r>
            <a:r>
              <a:rPr lang="en-US" sz="1400" dirty="0" smtClean="0">
                <a:latin typeface="Courier"/>
                <a:cs typeface="Courier"/>
              </a:rPr>
              <a:t>{</a:t>
            </a:r>
          </a:p>
          <a:p>
            <a:pPr marL="60325" indent="0">
              <a:buNone/>
            </a:pP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public </a:t>
            </a:r>
            <a:r>
              <a:rPr lang="en-US" sz="1400" dirty="0">
                <a:latin typeface="Courier"/>
                <a:cs typeface="Courier"/>
              </a:rPr>
              <a:t>String </a:t>
            </a:r>
            <a:r>
              <a:rPr lang="en-US" sz="1400" b="1" dirty="0">
                <a:solidFill>
                  <a:srgbClr val="FF0000"/>
                </a:solidFill>
                <a:latin typeface="Courier"/>
                <a:cs typeface="Courier"/>
              </a:rPr>
              <a:t>encode</a:t>
            </a:r>
            <a:r>
              <a:rPr lang="en-US" sz="1400" dirty="0">
                <a:latin typeface="Courier"/>
                <a:cs typeface="Courier"/>
              </a:rPr>
              <a:t>(</a:t>
            </a:r>
            <a:r>
              <a:rPr lang="en-US" sz="1400" dirty="0" err="1">
                <a:latin typeface="Courier"/>
                <a:cs typeface="Courier"/>
              </a:rPr>
              <a:t>MyMessage</a:t>
            </a:r>
            <a:r>
              <a:rPr lang="en-US" sz="1400" dirty="0">
                <a:latin typeface="Courier"/>
                <a:cs typeface="Courier"/>
              </a:rPr>
              <a:t> </a:t>
            </a:r>
            <a:r>
              <a:rPr lang="en-US" sz="1400" dirty="0" err="1">
                <a:latin typeface="Courier"/>
                <a:cs typeface="Courier"/>
              </a:rPr>
              <a:t>myMessage</a:t>
            </a:r>
            <a:r>
              <a:rPr lang="en-US" sz="1400" dirty="0" smtClean="0">
                <a:latin typeface="Courier"/>
                <a:cs typeface="Courier"/>
              </a:rPr>
              <a:t>) {</a:t>
            </a:r>
            <a:br>
              <a:rPr lang="en-US" sz="1400" dirty="0" smtClean="0">
                <a:latin typeface="Courier"/>
                <a:cs typeface="Courier"/>
              </a:rPr>
            </a:br>
            <a:r>
              <a:rPr lang="en-US" sz="1400" dirty="0" smtClean="0">
                <a:latin typeface="Courier"/>
                <a:cs typeface="Courier"/>
              </a:rPr>
              <a:t>    </a:t>
            </a:r>
            <a:r>
              <a:rPr lang="en-US" sz="1400" dirty="0">
                <a:latin typeface="Courier"/>
                <a:cs typeface="Courier"/>
              </a:rPr>
              <a:t>return </a:t>
            </a:r>
            <a:r>
              <a:rPr lang="en-US" sz="1400" dirty="0" err="1">
                <a:latin typeface="Courier"/>
                <a:cs typeface="Courier"/>
              </a:rPr>
              <a:t>myMessage.jsonObject.toString</a:t>
            </a:r>
            <a:r>
              <a:rPr lang="en-US" sz="1400" dirty="0">
                <a:latin typeface="Courier"/>
                <a:cs typeface="Courier"/>
              </a:rPr>
              <a:t>()</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t>
            </a:r>
          </a:p>
          <a:p>
            <a:pPr marL="60325" indent="0">
              <a:buNone/>
            </a:pP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a:t>
            </a:r>
            <a:endParaRPr lang="en-US" sz="1400" dirty="0">
              <a:latin typeface="Courier"/>
              <a:cs typeface="Courier"/>
            </a:endParaRPr>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6476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Payloads – Binary Decoder</a:t>
            </a:r>
            <a:endParaRPr lang="en-US" dirty="0"/>
          </a:p>
        </p:txBody>
      </p:sp>
      <p:sp>
        <p:nvSpPr>
          <p:cNvPr id="3" name="Content Placeholder 2"/>
          <p:cNvSpPr>
            <a:spLocks noGrp="1"/>
          </p:cNvSpPr>
          <p:nvPr>
            <p:ph sz="quarter" idx="12"/>
          </p:nvPr>
        </p:nvSpPr>
        <p:spPr>
          <a:xfrm>
            <a:off x="804347" y="1206984"/>
            <a:ext cx="8229600" cy="3062606"/>
          </a:xfrm>
        </p:spPr>
        <p:txBody>
          <a:bodyPr/>
          <a:lstStyle/>
          <a:p>
            <a:pPr marL="60325" indent="0">
              <a:buNone/>
            </a:pPr>
            <a:r>
              <a:rPr lang="en-US" sz="1400" dirty="0">
                <a:latin typeface="Courier"/>
                <a:cs typeface="Courier"/>
              </a:rPr>
              <a:t>public class </a:t>
            </a:r>
            <a:r>
              <a:rPr lang="en-US" sz="1400" dirty="0" err="1" smtClean="0">
                <a:latin typeface="Courier"/>
                <a:cs typeface="Courier"/>
              </a:rPr>
              <a:t>MyMessageDecoder</a:t>
            </a:r>
            <a:r>
              <a:rPr lang="en-US" sz="1400" dirty="0" smtClean="0">
                <a:latin typeface="Courier"/>
                <a:cs typeface="Courier"/>
              </a:rPr>
              <a:t> </a:t>
            </a:r>
            <a:r>
              <a:rPr lang="en-US" sz="1400" dirty="0">
                <a:latin typeface="Courier"/>
                <a:cs typeface="Courier"/>
              </a:rPr>
              <a:t>implements </a:t>
            </a:r>
            <a:r>
              <a:rPr lang="en-US" sz="1400" b="1" dirty="0" err="1" smtClean="0">
                <a:solidFill>
                  <a:srgbClr val="FF0000"/>
                </a:solidFill>
                <a:latin typeface="Courier"/>
                <a:cs typeface="Courier"/>
              </a:rPr>
              <a:t>Decoder.Binary</a:t>
            </a:r>
            <a:r>
              <a:rPr lang="en-US" sz="1400" dirty="0" smtClean="0">
                <a:latin typeface="Courier"/>
                <a:cs typeface="Courier"/>
              </a:rPr>
              <a:t>&lt;</a:t>
            </a:r>
            <a:r>
              <a:rPr lang="en-US" sz="1400" dirty="0" err="1">
                <a:latin typeface="Courier"/>
                <a:cs typeface="Courier"/>
              </a:rPr>
              <a:t>MyMessage</a:t>
            </a:r>
            <a:r>
              <a:rPr lang="en-US" sz="1400" dirty="0" smtClean="0">
                <a:latin typeface="Courier"/>
                <a:cs typeface="Courier"/>
              </a:rPr>
              <a:t>&gt; {</a:t>
            </a:r>
            <a:br>
              <a:rPr lang="en-US" sz="1400" dirty="0" smtClean="0">
                <a:latin typeface="Courier"/>
                <a:cs typeface="Courier"/>
              </a:rPr>
            </a:b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public </a:t>
            </a:r>
            <a:r>
              <a:rPr lang="en-US" sz="1400" dirty="0" err="1">
                <a:latin typeface="Courier"/>
                <a:cs typeface="Courier"/>
              </a:rPr>
              <a:t>MyMessage</a:t>
            </a:r>
            <a:r>
              <a:rPr lang="en-US" sz="1400" dirty="0">
                <a:latin typeface="Courier"/>
                <a:cs typeface="Courier"/>
              </a:rPr>
              <a:t> decode</a:t>
            </a:r>
            <a:r>
              <a:rPr lang="en-US" sz="1400" dirty="0" smtClean="0">
                <a:latin typeface="Courier"/>
                <a:cs typeface="Courier"/>
              </a:rPr>
              <a:t>(</a:t>
            </a:r>
            <a:r>
              <a:rPr lang="en-US" sz="1400" b="1" dirty="0" smtClean="0">
                <a:solidFill>
                  <a:srgbClr val="FF0000"/>
                </a:solidFill>
                <a:latin typeface="Courier"/>
                <a:cs typeface="Courier"/>
              </a:rPr>
              <a:t>byte[]</a:t>
            </a:r>
            <a:r>
              <a:rPr lang="en-US" sz="1400" dirty="0" smtClean="0">
                <a:latin typeface="Courier"/>
                <a:cs typeface="Courier"/>
              </a:rPr>
              <a:t> bytes) {</a:t>
            </a:r>
            <a:br>
              <a:rPr lang="en-US" sz="1400" dirty="0" smtClean="0">
                <a:latin typeface="Courier"/>
                <a:cs typeface="Courier"/>
              </a:rPr>
            </a:b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    return </a:t>
            </a:r>
            <a:r>
              <a:rPr lang="en-US" sz="1400" dirty="0" err="1" smtClean="0">
                <a:latin typeface="Courier"/>
                <a:cs typeface="Courier"/>
              </a:rPr>
              <a:t>myMessage</a:t>
            </a:r>
            <a:r>
              <a:rPr lang="en-US" sz="1400" dirty="0" smtClean="0">
                <a:latin typeface="Courier"/>
                <a:cs typeface="Courier"/>
              </a:rPr>
              <a:t>;</a:t>
            </a:r>
            <a:endParaRPr lang="en-US" sz="1400" dirty="0">
              <a:latin typeface="Courier"/>
              <a:cs typeface="Courier"/>
            </a:endParaRPr>
          </a:p>
          <a:p>
            <a:pPr marL="60325" indent="0">
              <a:buNone/>
            </a:pPr>
            <a:r>
              <a:rPr lang="en-US" sz="1400" dirty="0">
                <a:latin typeface="Courier"/>
                <a:cs typeface="Courier"/>
              </a:rPr>
              <a:t>  </a:t>
            </a:r>
            <a:r>
              <a:rPr lang="en-US" sz="1400" dirty="0" smtClean="0">
                <a:latin typeface="Courier"/>
                <a:cs typeface="Courier"/>
              </a:rPr>
              <a:t>}</a:t>
            </a:r>
            <a:endParaRPr lang="en-US" sz="1400" dirty="0">
              <a:latin typeface="Courier"/>
              <a:cs typeface="Courier"/>
            </a:endParaRPr>
          </a:p>
          <a:p>
            <a:pPr marL="60325" indent="0">
              <a:buNone/>
            </a:pPr>
            <a:r>
              <a:rPr lang="en-US" sz="1400" dirty="0" smtClean="0">
                <a:latin typeface="Courier"/>
                <a:cs typeface="Courier"/>
              </a:rPr>
              <a:t>  public </a:t>
            </a:r>
            <a:r>
              <a:rPr lang="en-US" sz="1400" dirty="0" err="1">
                <a:latin typeface="Courier"/>
                <a:cs typeface="Courier"/>
              </a:rPr>
              <a:t>boolean</a:t>
            </a:r>
            <a:r>
              <a:rPr lang="en-US" sz="1400" dirty="0">
                <a:latin typeface="Courier"/>
                <a:cs typeface="Courier"/>
              </a:rPr>
              <a:t> </a:t>
            </a:r>
            <a:r>
              <a:rPr lang="en-US" sz="1400" dirty="0" err="1">
                <a:latin typeface="Courier"/>
                <a:cs typeface="Courier"/>
              </a:rPr>
              <a:t>willDecode</a:t>
            </a:r>
            <a:r>
              <a:rPr lang="en-US" sz="1400" dirty="0" smtClean="0">
                <a:latin typeface="Courier"/>
                <a:cs typeface="Courier"/>
              </a:rPr>
              <a:t>(</a:t>
            </a:r>
            <a:r>
              <a:rPr lang="en-US" sz="1400" b="1" dirty="0" smtClean="0">
                <a:solidFill>
                  <a:srgbClr val="FF0000"/>
                </a:solidFill>
                <a:latin typeface="Courier"/>
                <a:cs typeface="Courier"/>
              </a:rPr>
              <a:t>byte[]</a:t>
            </a:r>
            <a:r>
              <a:rPr lang="en-US" sz="1400" dirty="0" smtClean="0">
                <a:latin typeface="Courier"/>
                <a:cs typeface="Courier"/>
              </a:rPr>
              <a:t> bytes) {</a:t>
            </a:r>
            <a:br>
              <a:rPr lang="en-US" sz="1400" dirty="0" smtClean="0">
                <a:latin typeface="Courier"/>
                <a:cs typeface="Courier"/>
              </a:rPr>
            </a:b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    return </a:t>
            </a:r>
            <a:r>
              <a:rPr lang="en-US" sz="1400" dirty="0">
                <a:latin typeface="Courier"/>
                <a:cs typeface="Courier"/>
              </a:rPr>
              <a:t>true</a:t>
            </a:r>
            <a:r>
              <a:rPr lang="en-US" sz="1400" dirty="0" smtClean="0">
                <a:latin typeface="Courier"/>
                <a:cs typeface="Courier"/>
              </a:rPr>
              <a:t>;  </a:t>
            </a:r>
            <a:r>
              <a:rPr lang="en-US" sz="1400" dirty="0" smtClean="0">
                <a:solidFill>
                  <a:schemeClr val="bg2"/>
                </a:solidFill>
                <a:latin typeface="Courier"/>
                <a:cs typeface="Courier"/>
              </a:rPr>
              <a:t>// Only if can process the payload</a:t>
            </a:r>
            <a:br>
              <a:rPr lang="en-US" sz="1400" dirty="0" smtClean="0">
                <a:solidFill>
                  <a:schemeClr val="bg2"/>
                </a:solidFill>
                <a:latin typeface="Courier"/>
                <a:cs typeface="Courier"/>
              </a:rPr>
            </a:br>
            <a:r>
              <a:rPr lang="en-US" sz="1400" dirty="0" smtClean="0">
                <a:latin typeface="Courier"/>
                <a:cs typeface="Courier"/>
              </a:rPr>
              <a:t>  }</a:t>
            </a:r>
            <a:endParaRPr lang="en-US" sz="1400" dirty="0">
              <a:latin typeface="Courier"/>
              <a:cs typeface="Courier"/>
            </a:endParaRPr>
          </a:p>
          <a:p>
            <a:pPr marL="60325" indent="0">
              <a:buNone/>
            </a:pP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a:t>
            </a:r>
            <a:endParaRPr lang="en-US" sz="1400" dirty="0">
              <a:latin typeface="Courier"/>
              <a:cs typeface="Courier"/>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1560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methods can be @</a:t>
            </a:r>
            <a:r>
              <a:rPr lang="en-US" dirty="0" err="1" smtClean="0"/>
              <a:t>OnMessage</a:t>
            </a:r>
            <a:r>
              <a:rPr lang="en-US" dirty="0" smtClean="0"/>
              <a:t> ?</a:t>
            </a:r>
            <a:endParaRPr lang="en-US" dirty="0"/>
          </a:p>
        </p:txBody>
      </p:sp>
      <p:sp>
        <p:nvSpPr>
          <p:cNvPr id="3" name="Content Placeholder 2"/>
          <p:cNvSpPr>
            <a:spLocks noGrp="1"/>
          </p:cNvSpPr>
          <p:nvPr>
            <p:ph sz="quarter" idx="12"/>
          </p:nvPr>
        </p:nvSpPr>
        <p:spPr>
          <a:xfrm>
            <a:off x="804347" y="1382182"/>
            <a:ext cx="8229600" cy="3062606"/>
          </a:xfrm>
        </p:spPr>
        <p:txBody>
          <a:bodyPr/>
          <a:lstStyle/>
          <a:p>
            <a:r>
              <a:rPr lang="en-US" dirty="0" smtClean="0">
                <a:ea typeface="ＭＳ Ｐゴシック" charset="0"/>
                <a:cs typeface="Arial" charset="0"/>
              </a:rPr>
              <a:t>Exactly one of the following</a:t>
            </a:r>
          </a:p>
          <a:p>
            <a:pPr lvl="1"/>
            <a:r>
              <a:rPr lang="en-US" dirty="0" smtClean="0">
                <a:latin typeface="Arial"/>
                <a:ea typeface="ＭＳ Ｐゴシック" charset="0"/>
                <a:cs typeface="Arial"/>
              </a:rPr>
              <a:t>Text: </a:t>
            </a:r>
            <a:r>
              <a:rPr lang="en-US" dirty="0" smtClean="0">
                <a:latin typeface="Courier"/>
                <a:ea typeface="ＭＳ Ｐゴシック" charset="0"/>
                <a:cs typeface="Courier"/>
              </a:rPr>
              <a:t>String</a:t>
            </a:r>
            <a:r>
              <a:rPr lang="en-US" dirty="0">
                <a:ea typeface="ＭＳ Ｐゴシック" charset="0"/>
                <a:cs typeface="Arial" charset="0"/>
              </a:rPr>
              <a:t>, </a:t>
            </a:r>
            <a:r>
              <a:rPr lang="en-US" dirty="0" smtClean="0">
                <a:ea typeface="ＭＳ Ｐゴシック" charset="0"/>
                <a:cs typeface="Arial" charset="0"/>
              </a:rPr>
              <a:t>Java primitive or equivalent class, </a:t>
            </a:r>
            <a:r>
              <a:rPr lang="en-US" dirty="0" smtClean="0">
                <a:latin typeface="Courier"/>
                <a:ea typeface="ＭＳ Ｐゴシック" charset="0"/>
                <a:cs typeface="Courier"/>
              </a:rPr>
              <a:t>String</a:t>
            </a:r>
            <a:r>
              <a:rPr lang="en-US" dirty="0" smtClean="0">
                <a:ea typeface="ＭＳ Ｐゴシック" charset="0"/>
                <a:cs typeface="Arial" charset="0"/>
              </a:rPr>
              <a:t> and </a:t>
            </a:r>
            <a:r>
              <a:rPr lang="en-US" dirty="0" err="1" smtClean="0">
                <a:latin typeface="Courier"/>
                <a:ea typeface="ＭＳ Ｐゴシック" charset="0"/>
                <a:cs typeface="Courier"/>
              </a:rPr>
              <a:t>boolean</a:t>
            </a:r>
            <a:r>
              <a:rPr lang="en-US" dirty="0" smtClean="0">
                <a:ea typeface="ＭＳ Ｐゴシック" charset="0"/>
                <a:cs typeface="Arial" charset="0"/>
              </a:rPr>
              <a:t>, </a:t>
            </a:r>
            <a:r>
              <a:rPr lang="en-US" dirty="0" smtClean="0">
                <a:latin typeface="Courier"/>
                <a:ea typeface="ＭＳ Ｐゴシック" charset="0"/>
                <a:cs typeface="Courier"/>
              </a:rPr>
              <a:t>Reader</a:t>
            </a:r>
            <a:r>
              <a:rPr lang="en-US" dirty="0" smtClean="0">
                <a:ea typeface="ＭＳ Ｐゴシック" charset="0"/>
                <a:cs typeface="Arial" charset="0"/>
              </a:rPr>
              <a:t>, any </a:t>
            </a:r>
            <a:r>
              <a:rPr lang="en-US" dirty="0">
                <a:ea typeface="ＭＳ Ｐゴシック" charset="0"/>
                <a:cs typeface="Arial" charset="0"/>
              </a:rPr>
              <a:t>type for which there is a </a:t>
            </a:r>
            <a:r>
              <a:rPr lang="en-US" dirty="0" smtClean="0">
                <a:ea typeface="ＭＳ Ｐゴシック" charset="0"/>
                <a:cs typeface="Arial" charset="0"/>
              </a:rPr>
              <a:t>decoder</a:t>
            </a:r>
          </a:p>
          <a:p>
            <a:pPr lvl="1"/>
            <a:r>
              <a:rPr lang="en-US" dirty="0" smtClean="0">
                <a:latin typeface="Arial"/>
                <a:ea typeface="ＭＳ Ｐゴシック" charset="0"/>
                <a:cs typeface="Arial"/>
              </a:rPr>
              <a:t>Binary: </a:t>
            </a:r>
            <a:r>
              <a:rPr lang="en-US" dirty="0" smtClean="0">
                <a:latin typeface="Courier"/>
                <a:ea typeface="ＭＳ Ｐゴシック" charset="0"/>
                <a:cs typeface="Courier"/>
              </a:rPr>
              <a:t>byte</a:t>
            </a:r>
            <a:r>
              <a:rPr lang="en-US" dirty="0">
                <a:latin typeface="Courier"/>
                <a:ea typeface="ＭＳ Ｐゴシック" charset="0"/>
                <a:cs typeface="Courier"/>
              </a:rPr>
              <a:t>[]</a:t>
            </a:r>
            <a:r>
              <a:rPr lang="en-US" dirty="0">
                <a:latin typeface="Arial"/>
                <a:ea typeface="ＭＳ Ｐゴシック" charset="0"/>
                <a:cs typeface="Arial"/>
              </a:rPr>
              <a:t>, </a:t>
            </a:r>
            <a:r>
              <a:rPr lang="en-US" dirty="0" err="1" smtClean="0">
                <a:latin typeface="Courier"/>
                <a:ea typeface="ＭＳ Ｐゴシック" charset="0"/>
                <a:cs typeface="Courier"/>
              </a:rPr>
              <a:t>ByteBuffer</a:t>
            </a:r>
            <a:r>
              <a:rPr lang="en-US" dirty="0" smtClean="0">
                <a:ea typeface="ＭＳ Ｐゴシック" charset="0"/>
                <a:cs typeface="Arial" charset="0"/>
              </a:rPr>
              <a:t>, </a:t>
            </a:r>
            <a:r>
              <a:rPr lang="en-US" dirty="0" smtClean="0">
                <a:latin typeface="Courier"/>
                <a:ea typeface="ＭＳ Ｐゴシック" charset="0"/>
                <a:cs typeface="Courier"/>
              </a:rPr>
              <a:t>byte[]</a:t>
            </a:r>
            <a:r>
              <a:rPr lang="en-US" dirty="0" smtClean="0">
                <a:ea typeface="ＭＳ Ｐゴシック" charset="0"/>
                <a:cs typeface="Arial" charset="0"/>
              </a:rPr>
              <a:t> and </a:t>
            </a:r>
            <a:r>
              <a:rPr lang="en-US" dirty="0" err="1" smtClean="0">
                <a:latin typeface="Courier"/>
                <a:ea typeface="ＭＳ Ｐゴシック" charset="0"/>
                <a:cs typeface="Courier"/>
              </a:rPr>
              <a:t>boolean</a:t>
            </a:r>
            <a:r>
              <a:rPr lang="en-US" dirty="0" smtClean="0">
                <a:ea typeface="ＭＳ Ｐゴシック" charset="0"/>
                <a:cs typeface="Arial" charset="0"/>
              </a:rPr>
              <a:t>, </a:t>
            </a:r>
            <a:r>
              <a:rPr lang="en-US" dirty="0" err="1" smtClean="0">
                <a:latin typeface="Courier"/>
                <a:ea typeface="ＭＳ Ｐゴシック" charset="0"/>
                <a:cs typeface="Courier"/>
              </a:rPr>
              <a:t>ByteBuffer</a:t>
            </a:r>
            <a:r>
              <a:rPr lang="en-US" dirty="0" smtClean="0">
                <a:ea typeface="ＭＳ Ｐゴシック" charset="0"/>
                <a:cs typeface="Arial" charset="0"/>
              </a:rPr>
              <a:t> and </a:t>
            </a:r>
            <a:r>
              <a:rPr lang="en-US" dirty="0" err="1" smtClean="0">
                <a:latin typeface="Courier"/>
                <a:ea typeface="ＭＳ Ｐゴシック" charset="0"/>
                <a:cs typeface="Courier"/>
              </a:rPr>
              <a:t>boolean</a:t>
            </a:r>
            <a:r>
              <a:rPr lang="en-US" dirty="0" smtClean="0">
                <a:ea typeface="ＭＳ Ｐゴシック" charset="0"/>
                <a:cs typeface="Arial" charset="0"/>
              </a:rPr>
              <a:t>, </a:t>
            </a:r>
            <a:r>
              <a:rPr lang="en-US" dirty="0" err="1" smtClean="0">
                <a:latin typeface="Courier"/>
                <a:ea typeface="ＭＳ Ｐゴシック" charset="0"/>
                <a:cs typeface="Courier"/>
              </a:rPr>
              <a:t>InptuStream</a:t>
            </a:r>
            <a:r>
              <a:rPr lang="en-US" dirty="0" smtClean="0">
                <a:ea typeface="ＭＳ Ｐゴシック" charset="0"/>
                <a:cs typeface="Arial" charset="0"/>
              </a:rPr>
              <a:t>, </a:t>
            </a:r>
            <a:r>
              <a:rPr lang="en-US" dirty="0">
                <a:ea typeface="ＭＳ Ｐゴシック" charset="0"/>
                <a:cs typeface="Arial" charset="0"/>
              </a:rPr>
              <a:t>any type for which there is a </a:t>
            </a:r>
            <a:r>
              <a:rPr lang="en-US" dirty="0" smtClean="0">
                <a:ea typeface="ＭＳ Ｐゴシック" charset="0"/>
                <a:cs typeface="Arial" charset="0"/>
              </a:rPr>
              <a:t>decoder</a:t>
            </a:r>
          </a:p>
          <a:p>
            <a:pPr lvl="1"/>
            <a:r>
              <a:rPr lang="en-US" dirty="0" smtClean="0">
                <a:ea typeface="ＭＳ Ｐゴシック" charset="0"/>
                <a:cs typeface="Arial" charset="0"/>
              </a:rPr>
              <a:t>Pong messages: </a:t>
            </a:r>
            <a:r>
              <a:rPr lang="en-US" dirty="0" err="1" smtClean="0">
                <a:latin typeface="Courier"/>
                <a:ea typeface="ＭＳ Ｐゴシック" charset="0"/>
                <a:cs typeface="Courier"/>
              </a:rPr>
              <a:t>PongMessage</a:t>
            </a:r>
            <a:endParaRPr lang="en-US" dirty="0" smtClean="0">
              <a:latin typeface="Courier"/>
              <a:ea typeface="ＭＳ Ｐゴシック" charset="0"/>
              <a:cs typeface="Courier"/>
            </a:endParaRPr>
          </a:p>
          <a:p>
            <a:r>
              <a:rPr lang="en-US" dirty="0" smtClean="0"/>
              <a:t> </a:t>
            </a:r>
            <a:r>
              <a:rPr lang="en-US" dirty="0">
                <a:ea typeface="ＭＳ Ｐゴシック" charset="0"/>
                <a:cs typeface="Arial" charset="0"/>
              </a:rPr>
              <a:t>An optional </a:t>
            </a:r>
            <a:r>
              <a:rPr lang="en-US" dirty="0">
                <a:latin typeface="Courier"/>
                <a:ea typeface="ＭＳ Ｐゴシック" charset="0"/>
                <a:cs typeface="Courier"/>
              </a:rPr>
              <a:t>Session</a:t>
            </a:r>
            <a:r>
              <a:rPr lang="en-US" dirty="0">
                <a:ea typeface="ＭＳ Ｐゴシック" charset="0"/>
                <a:cs typeface="Arial" charset="0"/>
              </a:rPr>
              <a:t> </a:t>
            </a:r>
            <a:r>
              <a:rPr lang="en-US" dirty="0" smtClean="0">
                <a:ea typeface="ＭＳ Ｐゴシック" charset="0"/>
                <a:cs typeface="Arial" charset="0"/>
              </a:rPr>
              <a:t>parameter</a:t>
            </a:r>
          </a:p>
          <a:p>
            <a:r>
              <a:rPr lang="en-US" dirty="0">
                <a:ea typeface="ＭＳ Ｐゴシック" charset="0"/>
                <a:cs typeface="Arial" charset="0"/>
              </a:rPr>
              <a:t>0..n </a:t>
            </a:r>
            <a:r>
              <a:rPr lang="en-US" dirty="0">
                <a:latin typeface="Courier"/>
                <a:ea typeface="ＭＳ Ｐゴシック" charset="0"/>
                <a:cs typeface="Courier"/>
              </a:rPr>
              <a:t>String</a:t>
            </a:r>
            <a:r>
              <a:rPr lang="en-US" dirty="0">
                <a:ea typeface="ＭＳ Ｐゴシック" charset="0"/>
                <a:cs typeface="Arial" charset="0"/>
              </a:rPr>
              <a:t> parameters annotated with </a:t>
            </a:r>
            <a:r>
              <a:rPr lang="en-US" dirty="0" smtClean="0">
                <a:latin typeface="Courier"/>
                <a:ea typeface="ＭＳ Ｐゴシック" charset="0"/>
                <a:cs typeface="Courier"/>
              </a:rPr>
              <a:t>@</a:t>
            </a:r>
            <a:r>
              <a:rPr lang="en-US" dirty="0" err="1" smtClean="0">
                <a:latin typeface="Courier"/>
                <a:ea typeface="ＭＳ Ｐゴシック" charset="0"/>
                <a:cs typeface="Courier"/>
              </a:rPr>
              <a:t>PathParam</a:t>
            </a:r>
            <a:endParaRPr lang="en-US" dirty="0" smtClean="0">
              <a:latin typeface="Courier"/>
              <a:ea typeface="ＭＳ Ｐゴシック" charset="0"/>
              <a:cs typeface="Courier"/>
            </a:endParaRPr>
          </a:p>
          <a:p>
            <a:r>
              <a:rPr lang="en-US" dirty="0">
                <a:latin typeface="Arial"/>
                <a:ea typeface="ＭＳ Ｐゴシック" charset="0"/>
                <a:cs typeface="Arial"/>
              </a:rPr>
              <a:t>Return type: </a:t>
            </a:r>
            <a:r>
              <a:rPr lang="en-US" dirty="0">
                <a:latin typeface="Courier"/>
                <a:ea typeface="ＭＳ Ｐゴシック" charset="0"/>
                <a:cs typeface="Courier"/>
              </a:rPr>
              <a:t>String</a:t>
            </a:r>
            <a:r>
              <a:rPr lang="en-US" dirty="0">
                <a:ea typeface="ＭＳ Ｐゴシック" charset="0"/>
                <a:cs typeface="Arial" charset="0"/>
              </a:rPr>
              <a:t>, </a:t>
            </a:r>
            <a:r>
              <a:rPr lang="en-US" dirty="0">
                <a:latin typeface="Courier"/>
                <a:ea typeface="ＭＳ Ｐゴシック" charset="0"/>
                <a:cs typeface="Courier"/>
              </a:rPr>
              <a:t>byte[]</a:t>
            </a:r>
            <a:r>
              <a:rPr lang="en-US" dirty="0">
                <a:latin typeface="Arial"/>
                <a:ea typeface="ＭＳ Ｐゴシック" charset="0"/>
                <a:cs typeface="Arial"/>
              </a:rPr>
              <a:t>, </a:t>
            </a:r>
            <a:r>
              <a:rPr lang="en-US" dirty="0" err="1">
                <a:latin typeface="Courier"/>
                <a:ea typeface="ＭＳ Ｐゴシック" charset="0"/>
                <a:cs typeface="Courier"/>
              </a:rPr>
              <a:t>ByteBuffer</a:t>
            </a:r>
            <a:r>
              <a:rPr lang="en-US" dirty="0">
                <a:latin typeface="Arial"/>
                <a:ea typeface="ＭＳ Ｐゴシック" charset="0"/>
                <a:cs typeface="Arial"/>
              </a:rPr>
              <a:t>, Java primitive or class equivalent</a:t>
            </a:r>
            <a:r>
              <a:rPr lang="en-US" dirty="0">
                <a:ea typeface="ＭＳ Ｐゴシック" charset="0"/>
                <a:cs typeface="Arial" charset="0"/>
              </a:rPr>
              <a:t> or any type for which there is a encoder</a:t>
            </a:r>
          </a:p>
          <a:p>
            <a:endParaRPr lang="en-US" dirty="0">
              <a:ea typeface="ＭＳ Ｐゴシック" charset="0"/>
              <a:cs typeface="Arial" charset="0"/>
            </a:endParaRPr>
          </a:p>
          <a:p>
            <a:pPr marL="60325"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615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Messages</a:t>
            </a:r>
            <a:endParaRPr lang="en-US" dirty="0"/>
          </a:p>
        </p:txBody>
      </p:sp>
      <p:sp>
        <p:nvSpPr>
          <p:cNvPr id="3" name="Content Placeholder 2"/>
          <p:cNvSpPr>
            <a:spLocks noGrp="1"/>
          </p:cNvSpPr>
          <p:nvPr>
            <p:ph sz="quarter" idx="12"/>
          </p:nvPr>
        </p:nvSpPr>
        <p:spPr/>
        <p:txBody>
          <a:bodyPr/>
          <a:lstStyle/>
          <a:p>
            <a:r>
              <a:rPr lang="en-US" dirty="0">
                <a:latin typeface="Courier"/>
                <a:cs typeface="Courier"/>
              </a:rPr>
              <a:t>v</a:t>
            </a:r>
            <a:r>
              <a:rPr lang="en-US" dirty="0" smtClean="0">
                <a:latin typeface="Courier"/>
                <a:cs typeface="Courier"/>
              </a:rPr>
              <a:t>oid m(String s);</a:t>
            </a:r>
          </a:p>
          <a:p>
            <a:r>
              <a:rPr lang="en-US" dirty="0" smtClean="0">
                <a:latin typeface="Courier"/>
                <a:cs typeface="Courier"/>
              </a:rPr>
              <a:t>void </a:t>
            </a:r>
            <a:r>
              <a:rPr lang="en-US" dirty="0">
                <a:latin typeface="Courier"/>
                <a:cs typeface="Courier"/>
              </a:rPr>
              <a:t>m(Float f, </a:t>
            </a:r>
            <a:r>
              <a:rPr lang="en-US" dirty="0" smtClean="0">
                <a:latin typeface="Courier"/>
                <a:cs typeface="Courier"/>
              </a:rPr>
              <a:t>@</a:t>
            </a:r>
            <a:r>
              <a:rPr lang="en-US" dirty="0" err="1" smtClean="0">
                <a:latin typeface="Courier"/>
                <a:cs typeface="Courier"/>
              </a:rPr>
              <a:t>PathParam</a:t>
            </a:r>
            <a:r>
              <a:rPr lang="en-US" dirty="0">
                <a:latin typeface="Courier"/>
                <a:cs typeface="Courier"/>
              </a:rPr>
              <a:t>(“id”)</a:t>
            </a:r>
            <a:r>
              <a:rPr lang="en-US" dirty="0" err="1">
                <a:latin typeface="Courier"/>
                <a:cs typeface="Courier"/>
              </a:rPr>
              <a:t>int</a:t>
            </a:r>
            <a:r>
              <a:rPr lang="en-US" dirty="0">
                <a:latin typeface="Courier"/>
                <a:cs typeface="Courier"/>
              </a:rPr>
              <a:t> id);</a:t>
            </a:r>
          </a:p>
          <a:p>
            <a:r>
              <a:rPr lang="en-US" dirty="0" smtClean="0">
                <a:latin typeface="Courier"/>
                <a:cs typeface="Courier"/>
              </a:rPr>
              <a:t>Product </a:t>
            </a:r>
            <a:r>
              <a:rPr lang="en-US" dirty="0">
                <a:latin typeface="Courier"/>
                <a:cs typeface="Courier"/>
              </a:rPr>
              <a:t>m(Reader reader, Session s)</a:t>
            </a:r>
            <a:r>
              <a:rPr lang="en-US" dirty="0" smtClean="0">
                <a:latin typeface="Courier"/>
                <a:cs typeface="Courier"/>
              </a:rPr>
              <a:t>;</a:t>
            </a:r>
          </a:p>
          <a:p>
            <a:r>
              <a:rPr lang="en-US" dirty="0" smtClean="0">
                <a:latin typeface="Courier"/>
                <a:cs typeface="Courier"/>
              </a:rPr>
              <a:t>void m(byte[] b);</a:t>
            </a:r>
            <a:r>
              <a:rPr lang="en-US" dirty="0" smtClean="0">
                <a:latin typeface="Arial"/>
                <a:cs typeface="Arial"/>
              </a:rPr>
              <a:t> or </a:t>
            </a:r>
            <a:r>
              <a:rPr lang="en-US" dirty="0" smtClean="0">
                <a:latin typeface="Courier"/>
                <a:cs typeface="Courier"/>
              </a:rPr>
              <a:t>void m(</a:t>
            </a:r>
            <a:r>
              <a:rPr lang="en-US" dirty="0" err="1" smtClean="0">
                <a:latin typeface="Courier"/>
                <a:cs typeface="Courier"/>
              </a:rPr>
              <a:t>ByteBuffer</a:t>
            </a:r>
            <a:r>
              <a:rPr lang="en-US" dirty="0" smtClean="0">
                <a:latin typeface="Courier"/>
                <a:cs typeface="Courier"/>
              </a:rPr>
              <a:t> b);</a:t>
            </a:r>
          </a:p>
          <a:p>
            <a:r>
              <a:rPr lang="en-US" dirty="0" smtClean="0">
                <a:latin typeface="Courier"/>
                <a:cs typeface="Courier"/>
              </a:rPr>
              <a:t>Book m(</a:t>
            </a:r>
            <a:r>
              <a:rPr lang="en-US" dirty="0" err="1" smtClean="0">
                <a:latin typeface="Courier"/>
                <a:cs typeface="Courier"/>
              </a:rPr>
              <a:t>int</a:t>
            </a:r>
            <a:r>
              <a:rPr lang="en-US" dirty="0" smtClean="0">
                <a:latin typeface="Courier"/>
                <a:cs typeface="Courier"/>
              </a:rPr>
              <a:t> </a:t>
            </a:r>
            <a:r>
              <a:rPr lang="en-US" dirty="0" err="1" smtClean="0">
                <a:latin typeface="Courier"/>
                <a:cs typeface="Courier"/>
              </a:rPr>
              <a:t>i</a:t>
            </a:r>
            <a:r>
              <a:rPr lang="en-US" dirty="0" smtClean="0">
                <a:latin typeface="Courier"/>
                <a:cs typeface="Courier"/>
              </a:rPr>
              <a:t>, Session s, @</a:t>
            </a:r>
            <a:r>
              <a:rPr lang="en-US" dirty="0" err="1" smtClean="0">
                <a:latin typeface="Courier"/>
                <a:cs typeface="Courier"/>
              </a:rPr>
              <a:t>PathParam</a:t>
            </a:r>
            <a:r>
              <a:rPr lang="en-US" dirty="0" smtClean="0">
                <a:latin typeface="Courier"/>
                <a:cs typeface="Courier"/>
              </a:rPr>
              <a:t>(“</a:t>
            </a:r>
            <a:r>
              <a:rPr lang="en-US" dirty="0" err="1" smtClean="0">
                <a:latin typeface="Courier"/>
                <a:cs typeface="Courier"/>
              </a:rPr>
              <a:t>isbn</a:t>
            </a:r>
            <a:r>
              <a:rPr lang="en-US" dirty="0" smtClean="0">
                <a:latin typeface="Courier"/>
                <a:cs typeface="Courier"/>
              </a:rPr>
              <a:t>”)String </a:t>
            </a:r>
            <a:r>
              <a:rPr lang="en-US" dirty="0" err="1" smtClean="0">
                <a:latin typeface="Courier"/>
                <a:cs typeface="Courier"/>
              </a:rPr>
              <a:t>isbn</a:t>
            </a:r>
            <a:r>
              <a:rPr lang="en-US" dirty="0" smtClean="0">
                <a:latin typeface="Courier"/>
                <a:cs typeface="Courier"/>
              </a:rPr>
              <a:t>, @</a:t>
            </a:r>
            <a:r>
              <a:rPr lang="en-US" dirty="0" err="1" smtClean="0">
                <a:latin typeface="Courier"/>
                <a:cs typeface="Courier"/>
              </a:rPr>
              <a:t>PathParam</a:t>
            </a:r>
            <a:r>
              <a:rPr lang="en-US" dirty="0" smtClean="0">
                <a:latin typeface="Courier"/>
                <a:cs typeface="Courier"/>
              </a:rPr>
              <a:t>(“store”)String store);</a:t>
            </a:r>
            <a:endParaRPr lang="en-US" dirty="0">
              <a:latin typeface="Courier"/>
              <a:cs typeface="Courier"/>
            </a:endParaRPr>
          </a:p>
          <a:p>
            <a:endParaRPr lang="en-US" dirty="0">
              <a:latin typeface="Courier"/>
              <a:cs typeface="Courier"/>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4024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Server</a:t>
            </a:r>
            <a:endParaRPr lang="en-US" dirty="0"/>
          </a:p>
        </p:txBody>
      </p:sp>
      <p:sp>
        <p:nvSpPr>
          <p:cNvPr id="3" name="Content Placeholder 2"/>
          <p:cNvSpPr>
            <a:spLocks noGrp="1"/>
          </p:cNvSpPr>
          <p:nvPr>
            <p:ph sz="quarter" idx="12"/>
          </p:nvPr>
        </p:nvSpPr>
        <p:spPr/>
        <p:txBody>
          <a:bodyPr/>
          <a:lstStyle/>
          <a:p>
            <a:pPr marL="60325" indent="0">
              <a:buNone/>
            </a:pPr>
            <a:r>
              <a:rPr lang="en-US" sz="1400" dirty="0" smtClean="0">
                <a:latin typeface="Courier"/>
                <a:cs typeface="Courier"/>
              </a:rPr>
              <a:t>@</a:t>
            </a:r>
            <a:r>
              <a:rPr lang="en-US" sz="1400" dirty="0" err="1" smtClean="0">
                <a:latin typeface="Courier"/>
                <a:cs typeface="Courier"/>
              </a:rPr>
              <a:t>ServerEndpoint</a:t>
            </a:r>
            <a:r>
              <a:rPr lang="en-US" sz="1400" dirty="0" smtClean="0">
                <a:latin typeface="Courier"/>
                <a:cs typeface="Courier"/>
              </a:rPr>
              <a:t>("</a:t>
            </a:r>
            <a:r>
              <a:rPr lang="en-US" sz="1400" dirty="0">
                <a:latin typeface="Courier"/>
                <a:cs typeface="Courier"/>
              </a:rPr>
              <a:t>/chat")</a:t>
            </a:r>
          </a:p>
          <a:p>
            <a:pPr marL="60325" indent="0">
              <a:buNone/>
            </a:pPr>
            <a:r>
              <a:rPr lang="en-US" sz="1400" dirty="0">
                <a:latin typeface="Courier"/>
                <a:cs typeface="Courier"/>
              </a:rPr>
              <a:t>public class </a:t>
            </a:r>
            <a:r>
              <a:rPr lang="en-US" sz="1400" dirty="0" err="1">
                <a:latin typeface="Courier"/>
                <a:cs typeface="Courier"/>
              </a:rPr>
              <a:t>ChatBean</a:t>
            </a:r>
            <a:r>
              <a:rPr lang="en-US" sz="1400" dirty="0">
                <a:latin typeface="Courier"/>
                <a:cs typeface="Courier"/>
              </a:rPr>
              <a:t> {</a:t>
            </a:r>
          </a:p>
          <a:p>
            <a:pPr marL="60325" indent="0">
              <a:buNone/>
            </a:pPr>
            <a:r>
              <a:rPr lang="en-US" sz="1400" dirty="0">
                <a:latin typeface="Courier"/>
                <a:cs typeface="Courier"/>
              </a:rPr>
              <a:t>    </a:t>
            </a:r>
            <a:r>
              <a:rPr lang="en-US" sz="1400" dirty="0" smtClean="0">
                <a:latin typeface="Courier"/>
                <a:cs typeface="Courier"/>
              </a:rPr>
              <a:t>static Set</a:t>
            </a:r>
            <a:r>
              <a:rPr lang="en-US" sz="1400" dirty="0">
                <a:latin typeface="Courier"/>
                <a:cs typeface="Courier"/>
              </a:rPr>
              <a:t>&lt;Session&gt; peers = </a:t>
            </a:r>
            <a:r>
              <a:rPr lang="en-US" sz="1400" dirty="0" err="1">
                <a:latin typeface="Courier"/>
                <a:cs typeface="Courier"/>
              </a:rPr>
              <a:t>Collections.synchronizedSet</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a:t>
            </a:r>
            <a:r>
              <a:rPr lang="en-US" sz="1400" b="1" dirty="0" smtClean="0">
                <a:solidFill>
                  <a:srgbClr val="FF0000"/>
                </a:solidFill>
                <a:latin typeface="Courier"/>
                <a:cs typeface="Courier"/>
              </a:rPr>
              <a:t>@OnOpen</a:t>
            </a: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public </a:t>
            </a:r>
            <a:r>
              <a:rPr lang="en-US" sz="1400" dirty="0">
                <a:latin typeface="Courier"/>
                <a:cs typeface="Courier"/>
              </a:rPr>
              <a:t>void </a:t>
            </a:r>
            <a:r>
              <a:rPr lang="en-US" sz="1400" dirty="0" err="1">
                <a:latin typeface="Courier"/>
                <a:cs typeface="Courier"/>
              </a:rPr>
              <a:t>onOpen</a:t>
            </a:r>
            <a:r>
              <a:rPr lang="en-US" sz="1400" dirty="0">
                <a:latin typeface="Courier"/>
                <a:cs typeface="Courier"/>
              </a:rPr>
              <a:t>(Session peer) </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t>
            </a:r>
            <a:r>
              <a:rPr lang="en-US" sz="1400" dirty="0" err="1" smtClean="0">
                <a:latin typeface="Courier"/>
                <a:cs typeface="Courier"/>
              </a:rPr>
              <a:t>peers.add</a:t>
            </a:r>
            <a:r>
              <a:rPr lang="en-US" sz="1400" dirty="0">
                <a:latin typeface="Courier"/>
                <a:cs typeface="Courier"/>
              </a:rPr>
              <a:t>(peer)</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t>
            </a:r>
            <a:br>
              <a:rPr lang="en-US" sz="1400" dirty="0" smtClean="0">
                <a:latin typeface="Courier"/>
                <a:cs typeface="Courier"/>
              </a:rPr>
            </a:b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a:t>
            </a:r>
            <a:r>
              <a:rPr lang="en-US" sz="1400" b="1" dirty="0" smtClean="0">
                <a:solidFill>
                  <a:srgbClr val="FF0000"/>
                </a:solidFill>
                <a:latin typeface="Courier"/>
                <a:cs typeface="Courier"/>
              </a:rPr>
              <a:t>@</a:t>
            </a:r>
            <a:r>
              <a:rPr lang="en-US" sz="1400" b="1" dirty="0" err="1" smtClean="0">
                <a:solidFill>
                  <a:srgbClr val="FF0000"/>
                </a:solidFill>
                <a:latin typeface="Courier"/>
                <a:cs typeface="Courier"/>
              </a:rPr>
              <a:t>OnClose</a:t>
            </a:r>
            <a:r>
              <a:rPr lang="en-US" sz="1400" b="1" dirty="0" smtClean="0">
                <a:solidFill>
                  <a:srgbClr val="FF0000"/>
                </a:solidFill>
                <a:latin typeface="Courier"/>
                <a:cs typeface="Courier"/>
              </a:rPr>
              <a:t/>
            </a:r>
            <a:br>
              <a:rPr lang="en-US" sz="1400" b="1" dirty="0" smtClean="0">
                <a:solidFill>
                  <a:srgbClr val="FF0000"/>
                </a:solidFill>
                <a:latin typeface="Courier"/>
                <a:cs typeface="Courier"/>
              </a:rPr>
            </a:br>
            <a:r>
              <a:rPr lang="en-US" sz="1400" dirty="0" smtClean="0">
                <a:latin typeface="Courier"/>
                <a:cs typeface="Courier"/>
              </a:rPr>
              <a:t>    public </a:t>
            </a:r>
            <a:r>
              <a:rPr lang="en-US" sz="1400" dirty="0">
                <a:latin typeface="Courier"/>
                <a:cs typeface="Courier"/>
              </a:rPr>
              <a:t>void </a:t>
            </a:r>
            <a:r>
              <a:rPr lang="en-US" sz="1400" dirty="0" err="1">
                <a:latin typeface="Courier"/>
                <a:cs typeface="Courier"/>
              </a:rPr>
              <a:t>onClose</a:t>
            </a:r>
            <a:r>
              <a:rPr lang="en-US" sz="1400" dirty="0">
                <a:latin typeface="Courier"/>
                <a:cs typeface="Courier"/>
              </a:rPr>
              <a:t>(Session peer) </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t>
            </a:r>
            <a:r>
              <a:rPr lang="en-US" sz="1400" dirty="0" err="1" smtClean="0">
                <a:latin typeface="Courier"/>
                <a:cs typeface="Courier"/>
              </a:rPr>
              <a:t>peers.remove</a:t>
            </a:r>
            <a:r>
              <a:rPr lang="en-US" sz="1400" dirty="0">
                <a:latin typeface="Courier"/>
                <a:cs typeface="Courier"/>
              </a:rPr>
              <a:t>(peer)</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t>
            </a:r>
            <a:br>
              <a:rPr lang="en-US" sz="1400" dirty="0" smtClean="0">
                <a:latin typeface="Courier"/>
                <a:cs typeface="Courier"/>
              </a:rPr>
            </a:b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 . .</a:t>
            </a:r>
            <a:endParaRPr lang="en-US" sz="1400" dirty="0">
              <a:latin typeface="Courier"/>
              <a:cs typeface="Courier"/>
            </a:endParaRP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4247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Server</a:t>
            </a:r>
            <a:endParaRPr lang="en-US" dirty="0"/>
          </a:p>
        </p:txBody>
      </p:sp>
      <p:sp>
        <p:nvSpPr>
          <p:cNvPr id="3" name="Content Placeholder 2"/>
          <p:cNvSpPr>
            <a:spLocks noGrp="1"/>
          </p:cNvSpPr>
          <p:nvPr>
            <p:ph sz="quarter" idx="12"/>
          </p:nvPr>
        </p:nvSpPr>
        <p:spPr/>
        <p:txBody>
          <a:bodyPr/>
          <a:lstStyle/>
          <a:p>
            <a:pPr marL="60325" indent="0">
              <a:buNone/>
            </a:pP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a:t>
            </a:r>
            <a:r>
              <a:rPr lang="en-US" sz="1400" b="1" dirty="0" smtClean="0">
                <a:solidFill>
                  <a:srgbClr val="FF0000"/>
                </a:solidFill>
                <a:latin typeface="Courier"/>
                <a:cs typeface="Courier"/>
              </a:rPr>
              <a:t>@</a:t>
            </a:r>
            <a:r>
              <a:rPr lang="en-US" sz="1400" b="1" dirty="0" err="1" smtClean="0">
                <a:solidFill>
                  <a:srgbClr val="FF0000"/>
                </a:solidFill>
                <a:latin typeface="Courier"/>
                <a:cs typeface="Courier"/>
              </a:rPr>
              <a:t>OnMessage</a:t>
            </a:r>
            <a:endParaRPr lang="en-US" sz="1400" b="1" dirty="0">
              <a:solidFill>
                <a:srgbClr val="FF0000"/>
              </a:solidFill>
              <a:latin typeface="Courier"/>
              <a:cs typeface="Courier"/>
            </a:endParaRPr>
          </a:p>
          <a:p>
            <a:pPr marL="60325" indent="0">
              <a:buNone/>
            </a:pPr>
            <a:r>
              <a:rPr lang="en-US" sz="1400" dirty="0">
                <a:latin typeface="Courier"/>
                <a:cs typeface="Courier"/>
              </a:rPr>
              <a:t>    public void message(String message, Session client) </a:t>
            </a:r>
            <a:r>
              <a:rPr lang="en-US" sz="1400" dirty="0" smtClean="0">
                <a:latin typeface="Courier"/>
                <a:cs typeface="Courier"/>
              </a:rPr>
              <a:t>{</a:t>
            </a:r>
            <a:endParaRPr lang="en-US" sz="1400" dirty="0">
              <a:latin typeface="Courier"/>
              <a:cs typeface="Courier"/>
            </a:endParaRPr>
          </a:p>
          <a:p>
            <a:pPr marL="60325" indent="0">
              <a:buNone/>
            </a:pPr>
            <a:r>
              <a:rPr lang="en-US" sz="1400" dirty="0">
                <a:latin typeface="Courier"/>
                <a:cs typeface="Courier"/>
              </a:rPr>
              <a:t>        for (Session peer : peers) </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t>
            </a:r>
            <a:r>
              <a:rPr lang="en-US" sz="1400" dirty="0" err="1" smtClean="0">
                <a:latin typeface="Courier"/>
                <a:cs typeface="Courier"/>
              </a:rPr>
              <a:t>peer.getBasicRemote</a:t>
            </a:r>
            <a:r>
              <a:rPr lang="en-US" sz="1400" dirty="0">
                <a:latin typeface="Courier"/>
                <a:cs typeface="Courier"/>
              </a:rPr>
              <a:t>().</a:t>
            </a:r>
            <a:r>
              <a:rPr lang="en-US" sz="1400" dirty="0" err="1">
                <a:latin typeface="Courier"/>
                <a:cs typeface="Courier"/>
              </a:rPr>
              <a:t>sendObject</a:t>
            </a:r>
            <a:r>
              <a:rPr lang="en-US" sz="1400" dirty="0">
                <a:latin typeface="Courier"/>
                <a:cs typeface="Courier"/>
              </a:rPr>
              <a:t>(message)</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t>
            </a:r>
            <a:br>
              <a:rPr lang="en-US" sz="1400" dirty="0" smtClean="0">
                <a:latin typeface="Courier"/>
                <a:cs typeface="Courier"/>
              </a:rPr>
            </a:br>
            <a:r>
              <a:rPr lang="en-US" sz="1400" dirty="0" smtClean="0">
                <a:latin typeface="Courier"/>
                <a:cs typeface="Courier"/>
              </a:rPr>
              <a:t>    }</a:t>
            </a:r>
            <a:br>
              <a:rPr lang="en-US" sz="1400" dirty="0" smtClean="0">
                <a:latin typeface="Courier"/>
                <a:cs typeface="Courier"/>
              </a:rPr>
            </a:br>
            <a:r>
              <a:rPr lang="en-US" sz="1400" dirty="0" smtClean="0">
                <a:latin typeface="Courier"/>
                <a:cs typeface="Courier"/>
              </a:rPr>
              <a:t>}</a:t>
            </a:r>
            <a:endParaRPr lang="en-US" sz="1400" dirty="0">
              <a:latin typeface="Courier"/>
              <a:cs typeface="Courier"/>
            </a:endParaRP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8861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4345" y="1201839"/>
            <a:ext cx="6400802" cy="2929889"/>
          </a:xfrm>
        </p:spPr>
        <p:txBody>
          <a:bodyPr/>
          <a:lstStyle/>
          <a:p>
            <a:pPr marL="0" indent="0">
              <a:buNone/>
            </a:pPr>
            <a:r>
              <a:rPr lang="en-US" dirty="0">
                <a:ea typeface="ヒラギノ角ゴ Pro W3"/>
                <a:cs typeface="ヒラギノ角ゴ Pro W3"/>
              </a:rPr>
              <a:t>The preceding is intended to outline our general product direction. </a:t>
            </a:r>
            <a:r>
              <a:rPr lang="en-US" dirty="0" smtClean="0">
                <a:ea typeface="ヒラギノ角ゴ Pro W3"/>
                <a:cs typeface="ヒラギノ角ゴ Pro W3"/>
              </a:rPr>
              <a:t>It </a:t>
            </a:r>
            <a:r>
              <a:rPr lang="en-US" dirty="0">
                <a:ea typeface="ヒラギノ角ゴ Pro W3"/>
                <a:cs typeface="ヒラギノ角ゴ Pro W3"/>
              </a:rPr>
              <a:t>is intended for information purposes only, and may not be incorporated into any contract</a:t>
            </a:r>
            <a:r>
              <a:rPr lang="en-US" dirty="0" smtClean="0">
                <a:ea typeface="ヒラギノ角ゴ Pro W3"/>
                <a:cs typeface="ヒラギノ角ゴ Pro W3"/>
              </a:rPr>
              <a:t>.</a:t>
            </a:r>
            <a:br>
              <a:rPr lang="en-US" dirty="0" smtClean="0">
                <a:ea typeface="ヒラギノ角ゴ Pro W3"/>
                <a:cs typeface="ヒラギノ角ゴ Pro W3"/>
              </a:rPr>
            </a:br>
            <a:r>
              <a:rPr lang="en-US" dirty="0" smtClean="0">
                <a:ea typeface="ヒラギノ角ゴ Pro W3"/>
                <a:cs typeface="ヒラギノ角ゴ Pro W3"/>
              </a:rPr>
              <a:t>It </a:t>
            </a:r>
            <a:r>
              <a:rPr lang="en-US" dirty="0">
                <a:ea typeface="ヒラギノ角ゴ Pro W3"/>
                <a:cs typeface="ヒラギノ角ゴ Pro W3"/>
              </a:rPr>
              <a:t>is not a commitment to </a:t>
            </a:r>
            <a:r>
              <a:rPr lang="en-US" dirty="0" smtClean="0">
                <a:ea typeface="ヒラギノ角ゴ Pro W3"/>
                <a:cs typeface="ヒラギノ角ゴ Pro W3"/>
              </a:rPr>
              <a:t>deliver any </a:t>
            </a:r>
            <a:r>
              <a:rPr lang="en-US" dirty="0">
                <a:ea typeface="ヒラギノ角ゴ Pro W3"/>
                <a:cs typeface="ヒラギノ角ゴ Pro W3"/>
              </a:rPr>
              <a:t>material, code</a:t>
            </a:r>
            <a:r>
              <a:rPr lang="en-US" dirty="0" smtClean="0">
                <a:ea typeface="ヒラギノ角ゴ Pro W3"/>
                <a:cs typeface="ヒラギノ角ゴ Pro W3"/>
              </a:rPr>
              <a:t>, or </a:t>
            </a:r>
            <a:r>
              <a:rPr lang="en-US" dirty="0">
                <a:ea typeface="ヒラギノ角ゴ Pro W3"/>
                <a:cs typeface="ヒラギノ角ゴ Pro W3"/>
              </a:rPr>
              <a:t>functionality, and should not be relied upon in making purchasing decisions. The development, release, and timing of any features or functionality described for Oracle</a:t>
            </a:r>
            <a:r>
              <a:rPr lang="ja-JP" altLang="en-US" dirty="0">
                <a:ea typeface="ヒラギノ角ゴ Pro W3"/>
                <a:cs typeface="ヒラギノ角ゴ Pro W3"/>
              </a:rPr>
              <a:t>’</a:t>
            </a:r>
            <a:r>
              <a:rPr lang="en-US" altLang="ja-JP" dirty="0">
                <a:ea typeface="ヒラギノ角ゴ Pro W3"/>
                <a:cs typeface="ヒラギノ角ゴ Pro W3"/>
              </a:rPr>
              <a:t>s products remains at the sole discretion of Oracle.</a:t>
            </a:r>
            <a:endParaRPr lang="en-US" dirty="0">
              <a:ea typeface="ヒラギノ角ゴ Pro W3"/>
              <a:cs typeface="ヒラギノ角ゴ Pro W3"/>
            </a:endParaRPr>
          </a:p>
          <a:p>
            <a:pPr marL="0" indent="0">
              <a:buNone/>
            </a:pPr>
            <a:endParaRPr lang="en-US" dirty="0"/>
          </a:p>
          <a:p>
            <a:pPr marL="60325" indent="0">
              <a:buNone/>
            </a:pPr>
            <a:endParaRPr lang="en-US" dirty="0"/>
          </a:p>
        </p:txBody>
      </p:sp>
    </p:spTree>
    <p:extLst>
      <p:ext uri="{BB962C8B-B14F-4D97-AF65-F5344CB8AC3E}">
        <p14:creationId xmlns:p14="http://schemas.microsoft.com/office/powerpoint/2010/main" val="370003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 Template Matching</a:t>
            </a:r>
            <a:endParaRPr lang="en-US" dirty="0"/>
          </a:p>
        </p:txBody>
      </p:sp>
      <p:sp>
        <p:nvSpPr>
          <p:cNvPr id="3" name="Content Placeholder 2"/>
          <p:cNvSpPr>
            <a:spLocks noGrp="1"/>
          </p:cNvSpPr>
          <p:nvPr>
            <p:ph sz="quarter" idx="12"/>
          </p:nvPr>
        </p:nvSpPr>
        <p:spPr/>
        <p:txBody>
          <a:bodyPr/>
          <a:lstStyle/>
          <a:p>
            <a:r>
              <a:rPr lang="en-US" dirty="0" smtClean="0"/>
              <a:t>Level 1 only</a:t>
            </a:r>
            <a:endParaRPr lang="en-US" dirty="0"/>
          </a:p>
        </p:txBody>
      </p:sp>
      <p:sp>
        <p:nvSpPr>
          <p:cNvPr id="4" name="Text Placeholder 3"/>
          <p:cNvSpPr>
            <a:spLocks noGrp="1"/>
          </p:cNvSpPr>
          <p:nvPr>
            <p:ph type="body" sz="quarter" idx="13"/>
          </p:nvPr>
        </p:nvSpPr>
        <p:spPr/>
        <p:txBody>
          <a:bodyPr/>
          <a:lstStyle/>
          <a:p>
            <a:endParaRPr lang="en-US"/>
          </a:p>
        </p:txBody>
      </p:sp>
      <p:sp>
        <p:nvSpPr>
          <p:cNvPr id="5" name="Rectangle 4"/>
          <p:cNvSpPr/>
          <p:nvPr/>
        </p:nvSpPr>
        <p:spPr>
          <a:xfrm>
            <a:off x="825060" y="2171915"/>
            <a:ext cx="7825992" cy="2308324"/>
          </a:xfrm>
          <a:prstGeom prst="rect">
            <a:avLst/>
          </a:prstGeom>
        </p:spPr>
        <p:txBody>
          <a:bodyPr wrap="square">
            <a:spAutoFit/>
          </a:bodyPr>
          <a:lstStyle/>
          <a:p>
            <a:r>
              <a:rPr lang="en-US" dirty="0" smtClean="0">
                <a:latin typeface="Courier"/>
                <a:cs typeface="Courier"/>
              </a:rPr>
              <a:t>@</a:t>
            </a:r>
            <a:r>
              <a:rPr lang="en-US" dirty="0" err="1" smtClean="0">
                <a:latin typeface="Courier"/>
                <a:cs typeface="Courier"/>
              </a:rPr>
              <a:t>ServerEndpoint</a:t>
            </a:r>
            <a:r>
              <a:rPr lang="en-US" dirty="0">
                <a:latin typeface="Courier"/>
                <a:cs typeface="Courier"/>
              </a:rPr>
              <a:t>(“/orders/</a:t>
            </a:r>
            <a:r>
              <a:rPr lang="en-US" b="1" dirty="0">
                <a:solidFill>
                  <a:srgbClr val="FF0000"/>
                </a:solidFill>
                <a:latin typeface="Courier"/>
                <a:cs typeface="Courier"/>
              </a:rPr>
              <a:t>{order-id}</a:t>
            </a:r>
            <a:r>
              <a:rPr lang="en-US" dirty="0">
                <a:latin typeface="Courier"/>
                <a:cs typeface="Courier"/>
              </a:rPr>
              <a:t>”)</a:t>
            </a:r>
            <a:br>
              <a:rPr lang="en-US" dirty="0">
                <a:latin typeface="Courier"/>
                <a:cs typeface="Courier"/>
              </a:rPr>
            </a:br>
            <a:r>
              <a:rPr lang="en-US" dirty="0">
                <a:latin typeface="Courier"/>
                <a:cs typeface="Courier"/>
              </a:rPr>
              <a:t>public class </a:t>
            </a:r>
            <a:r>
              <a:rPr lang="en-US" dirty="0" err="1">
                <a:latin typeface="Courier"/>
                <a:cs typeface="Courier"/>
              </a:rPr>
              <a:t>MyEndpoint</a:t>
            </a:r>
            <a:r>
              <a:rPr lang="en-US" dirty="0">
                <a:latin typeface="Courier"/>
                <a:cs typeface="Courier"/>
              </a:rPr>
              <a:t> {</a:t>
            </a:r>
            <a:br>
              <a:rPr lang="en-US" dirty="0">
                <a:latin typeface="Courier"/>
                <a:cs typeface="Courier"/>
              </a:rPr>
            </a:br>
            <a:r>
              <a:rPr lang="en-US" dirty="0">
                <a:latin typeface="Courier"/>
                <a:cs typeface="Courier"/>
              </a:rPr>
              <a:t>  </a:t>
            </a:r>
            <a:r>
              <a:rPr lang="en-US" dirty="0" smtClean="0">
                <a:latin typeface="Courier"/>
                <a:cs typeface="Courier"/>
              </a:rPr>
              <a:t>@</a:t>
            </a:r>
            <a:r>
              <a:rPr lang="en-US" dirty="0" err="1" smtClean="0">
                <a:latin typeface="Courier"/>
                <a:cs typeface="Courier"/>
              </a:rPr>
              <a:t>OnMessage</a:t>
            </a:r>
            <a:r>
              <a:rPr lang="en-US" dirty="0">
                <a:latin typeface="Courier"/>
                <a:cs typeface="Courier"/>
              </a:rPr>
              <a:t/>
            </a:r>
            <a:br>
              <a:rPr lang="en-US" dirty="0">
                <a:latin typeface="Courier"/>
                <a:cs typeface="Courier"/>
              </a:rPr>
            </a:br>
            <a:r>
              <a:rPr lang="en-US" dirty="0">
                <a:latin typeface="Courier"/>
                <a:cs typeface="Courier"/>
              </a:rPr>
              <a:t>  public void </a:t>
            </a:r>
            <a:r>
              <a:rPr lang="en-US" dirty="0" err="1">
                <a:latin typeface="Courier"/>
                <a:cs typeface="Courier"/>
              </a:rPr>
              <a:t>processOrder</a:t>
            </a:r>
            <a:r>
              <a:rPr lang="en-US" dirty="0">
                <a:latin typeface="Courier"/>
                <a:cs typeface="Courier"/>
              </a:rPr>
              <a:t>(</a:t>
            </a:r>
            <a:br>
              <a:rPr lang="en-US" dirty="0">
                <a:latin typeface="Courier"/>
                <a:cs typeface="Courier"/>
              </a:rPr>
            </a:br>
            <a:r>
              <a:rPr lang="en-US" dirty="0">
                <a:latin typeface="Courier"/>
                <a:cs typeface="Courier"/>
              </a:rPr>
              <a:t>    </a:t>
            </a:r>
            <a:r>
              <a:rPr lang="en-US" b="1" dirty="0" smtClean="0">
                <a:solidFill>
                  <a:srgbClr val="FF0000"/>
                </a:solidFill>
                <a:latin typeface="Courier"/>
                <a:cs typeface="Courier"/>
              </a:rPr>
              <a:t>@</a:t>
            </a:r>
            <a:r>
              <a:rPr lang="en-US" b="1" dirty="0" err="1" smtClean="0">
                <a:solidFill>
                  <a:srgbClr val="FF0000"/>
                </a:solidFill>
                <a:latin typeface="Courier"/>
                <a:cs typeface="Courier"/>
              </a:rPr>
              <a:t>PathParam</a:t>
            </a:r>
            <a:r>
              <a:rPr lang="en-US" b="1" dirty="0">
                <a:solidFill>
                  <a:srgbClr val="FF0000"/>
                </a:solidFill>
                <a:latin typeface="Courier"/>
                <a:cs typeface="Courier"/>
              </a:rPr>
              <a:t>(“order-id”)</a:t>
            </a:r>
            <a:r>
              <a:rPr lang="en-US" dirty="0">
                <a:latin typeface="Courier"/>
                <a:cs typeface="Courier"/>
              </a:rPr>
              <a:t>String </a:t>
            </a:r>
            <a:r>
              <a:rPr lang="en-US" dirty="0" err="1">
                <a:latin typeface="Courier"/>
                <a:cs typeface="Courier"/>
              </a:rPr>
              <a:t>orderId</a:t>
            </a:r>
            <a:r>
              <a:rPr lang="en-US" dirty="0">
                <a:latin typeface="Courier"/>
                <a:cs typeface="Courier"/>
              </a:rPr>
              <a:t>) {</a:t>
            </a:r>
            <a:br>
              <a:rPr lang="en-US" dirty="0">
                <a:latin typeface="Courier"/>
                <a:cs typeface="Courier"/>
              </a:rPr>
            </a:br>
            <a:r>
              <a:rPr lang="en-US" dirty="0">
                <a:latin typeface="Courier"/>
                <a:cs typeface="Courier"/>
              </a:rPr>
              <a:t>    . . .</a:t>
            </a:r>
            <a:br>
              <a:rPr lang="en-US" dirty="0">
                <a:latin typeface="Courier"/>
                <a:cs typeface="Courier"/>
              </a:rPr>
            </a:br>
            <a:r>
              <a:rPr lang="en-US" dirty="0">
                <a:latin typeface="Courier"/>
                <a:cs typeface="Courier"/>
              </a:rPr>
              <a:t>  }</a:t>
            </a:r>
            <a:br>
              <a:rPr lang="en-US" dirty="0">
                <a:latin typeface="Courier"/>
                <a:cs typeface="Courier"/>
              </a:rPr>
            </a:br>
            <a:r>
              <a:rPr lang="en-US" dirty="0">
                <a:latin typeface="Courier"/>
                <a:cs typeface="Courier"/>
              </a:rPr>
              <a:t>}</a:t>
            </a:r>
            <a:endParaRPr lang="en-US" dirty="0"/>
          </a:p>
        </p:txBody>
      </p:sp>
    </p:spTree>
    <p:extLst>
      <p:ext uri="{BB962C8B-B14F-4D97-AF65-F5344CB8AC3E}">
        <p14:creationId xmlns:p14="http://schemas.microsoft.com/office/powerpoint/2010/main" val="17263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WebSocket Client</a:t>
            </a:r>
            <a:endParaRPr lang="en-US" dirty="0"/>
          </a:p>
        </p:txBody>
      </p:sp>
      <p:sp>
        <p:nvSpPr>
          <p:cNvPr id="3" name="Content Placeholder 2"/>
          <p:cNvSpPr>
            <a:spLocks noGrp="1"/>
          </p:cNvSpPr>
          <p:nvPr>
            <p:ph sz="quarter" idx="12"/>
          </p:nvPr>
        </p:nvSpPr>
        <p:spPr>
          <a:xfrm>
            <a:off x="573168" y="1522101"/>
            <a:ext cx="8727989" cy="3062606"/>
          </a:xfrm>
        </p:spPr>
        <p:txBody>
          <a:bodyPr/>
          <a:lstStyle/>
          <a:p>
            <a:pPr marL="60325" indent="0">
              <a:buNone/>
            </a:pPr>
            <a:r>
              <a:rPr lang="en-US" sz="1600" b="1" dirty="0" smtClean="0">
                <a:solidFill>
                  <a:srgbClr val="FF0000"/>
                </a:solidFill>
                <a:latin typeface="Courier"/>
                <a:cs typeface="Courier"/>
              </a:rPr>
              <a:t>@</a:t>
            </a:r>
            <a:r>
              <a:rPr lang="en-US" sz="1600" b="1" dirty="0" err="1" smtClean="0">
                <a:solidFill>
                  <a:srgbClr val="FF0000"/>
                </a:solidFill>
                <a:latin typeface="Courier"/>
                <a:cs typeface="Courier"/>
              </a:rPr>
              <a:t>ClientEndpoint</a:t>
            </a:r>
            <a:r>
              <a:rPr lang="en-US" sz="1600" b="1" dirty="0" smtClean="0">
                <a:solidFill>
                  <a:srgbClr val="FF0000"/>
                </a:solidFill>
                <a:latin typeface="Courier"/>
                <a:cs typeface="Courier"/>
              </a:rPr>
              <a:t/>
            </a:r>
            <a:br>
              <a:rPr lang="en-US" sz="1600" b="1" dirty="0" smtClean="0">
                <a:solidFill>
                  <a:srgbClr val="FF0000"/>
                </a:solidFill>
                <a:latin typeface="Courier"/>
                <a:cs typeface="Courier"/>
              </a:rPr>
            </a:br>
            <a:r>
              <a:rPr lang="en-US" sz="1600" dirty="0" smtClean="0">
                <a:latin typeface="Courier"/>
                <a:cs typeface="Courier"/>
              </a:rPr>
              <a:t>public class </a:t>
            </a:r>
            <a:r>
              <a:rPr lang="en-US" sz="1600" dirty="0" err="1" smtClean="0">
                <a:latin typeface="Courier"/>
                <a:cs typeface="Courier"/>
              </a:rPr>
              <a:t>HelloClient</a:t>
            </a:r>
            <a:r>
              <a:rPr lang="en-US" sz="1600" dirty="0" smtClean="0">
                <a:latin typeface="Courier"/>
                <a:cs typeface="Courier"/>
              </a:rPr>
              <a:t> {</a:t>
            </a:r>
            <a:br>
              <a:rPr lang="en-US" sz="1600" dirty="0" smtClean="0">
                <a:latin typeface="Courier"/>
                <a:cs typeface="Courier"/>
              </a:rPr>
            </a:br>
            <a:r>
              <a:rPr lang="en-US" sz="1600" dirty="0" smtClean="0">
                <a:latin typeface="Courier"/>
                <a:cs typeface="Courier"/>
              </a:rPr>
              <a:t>  @</a:t>
            </a:r>
            <a:r>
              <a:rPr lang="en-US" sz="1600" dirty="0" err="1" smtClean="0">
                <a:latin typeface="Courier"/>
                <a:cs typeface="Courier"/>
              </a:rPr>
              <a:t>OnMessage</a:t>
            </a:r>
            <a:r>
              <a:rPr lang="en-US" sz="1600" dirty="0">
                <a:latin typeface="Courier"/>
                <a:cs typeface="Courier"/>
              </a:rPr>
              <a:t/>
            </a:r>
            <a:br>
              <a:rPr lang="en-US" sz="1600" dirty="0">
                <a:latin typeface="Courier"/>
                <a:cs typeface="Courier"/>
              </a:rPr>
            </a:br>
            <a:r>
              <a:rPr lang="en-US" sz="1600" dirty="0" smtClean="0">
                <a:latin typeface="Courier"/>
                <a:cs typeface="Courier"/>
              </a:rPr>
              <a:t>  public void message(String message, Session session) {</a:t>
            </a:r>
            <a:br>
              <a:rPr lang="en-US" sz="1600" dirty="0" smtClean="0">
                <a:latin typeface="Courier"/>
                <a:cs typeface="Courier"/>
              </a:rPr>
            </a:br>
            <a:r>
              <a:rPr lang="en-US" sz="1600" dirty="0" smtClean="0">
                <a:latin typeface="Courier"/>
                <a:cs typeface="Courier"/>
              </a:rPr>
              <a:t>    // process message from server</a:t>
            </a:r>
            <a:br>
              <a:rPr lang="en-US" sz="1600" dirty="0" smtClean="0">
                <a:latin typeface="Courier"/>
                <a:cs typeface="Courier"/>
              </a:rPr>
            </a:br>
            <a:r>
              <a:rPr lang="en-US" sz="1600" dirty="0" smtClean="0">
                <a:latin typeface="Courier"/>
                <a:cs typeface="Courier"/>
              </a:rPr>
              <a:t>  }</a:t>
            </a:r>
            <a:br>
              <a:rPr lang="en-US" sz="1600" dirty="0" smtClean="0">
                <a:latin typeface="Courier"/>
                <a:cs typeface="Courier"/>
              </a:rPr>
            </a:br>
            <a:r>
              <a:rPr lang="en-US" sz="1600" dirty="0" smtClean="0">
                <a:latin typeface="Courier"/>
                <a:cs typeface="Courier"/>
              </a:rPr>
              <a:t>}</a:t>
            </a:r>
            <a:br>
              <a:rPr lang="en-US" sz="1600" dirty="0" smtClean="0">
                <a:latin typeface="Courier"/>
                <a:cs typeface="Courier"/>
              </a:rPr>
            </a:br>
            <a:endParaRPr lang="en-US" sz="1600" dirty="0">
              <a:latin typeface="Courier"/>
              <a:cs typeface="Courier"/>
            </a:endParaRPr>
          </a:p>
          <a:p>
            <a:pPr marL="60325" indent="0">
              <a:buNone/>
            </a:pPr>
            <a:r>
              <a:rPr lang="en-US" sz="1600" b="1" dirty="0" err="1">
                <a:solidFill>
                  <a:srgbClr val="FF0000"/>
                </a:solidFill>
                <a:latin typeface="Courier"/>
                <a:cs typeface="Courier"/>
              </a:rPr>
              <a:t>WebSocketContainer</a:t>
            </a:r>
            <a:r>
              <a:rPr lang="en-US" sz="1600" dirty="0">
                <a:latin typeface="Courier"/>
                <a:cs typeface="Courier"/>
              </a:rPr>
              <a:t> </a:t>
            </a:r>
            <a:r>
              <a:rPr lang="en-US" sz="1600" dirty="0" smtClean="0">
                <a:latin typeface="Courier"/>
                <a:cs typeface="Courier"/>
              </a:rPr>
              <a:t>c </a:t>
            </a:r>
            <a:r>
              <a:rPr lang="en-US" sz="1600" dirty="0">
                <a:latin typeface="Courier"/>
                <a:cs typeface="Courier"/>
              </a:rPr>
              <a:t>= </a:t>
            </a:r>
            <a:r>
              <a:rPr lang="en-US" sz="1600" dirty="0" err="1" smtClean="0">
                <a:latin typeface="Courier"/>
                <a:cs typeface="Courier"/>
              </a:rPr>
              <a:t>ContainerProvider.getWebSocketContainer</a:t>
            </a:r>
            <a:r>
              <a:rPr lang="en-US" sz="1600" dirty="0">
                <a:latin typeface="Courier"/>
                <a:cs typeface="Courier"/>
              </a:rPr>
              <a:t>();</a:t>
            </a:r>
            <a:br>
              <a:rPr lang="en-US" sz="1600" dirty="0">
                <a:latin typeface="Courier"/>
                <a:cs typeface="Courier"/>
              </a:rPr>
            </a:br>
            <a:r>
              <a:rPr lang="en-US" sz="1600" dirty="0" err="1" smtClean="0">
                <a:latin typeface="Courier"/>
                <a:cs typeface="Courier"/>
              </a:rPr>
              <a:t>c.</a:t>
            </a:r>
            <a:r>
              <a:rPr lang="en-US" sz="1600" b="1" dirty="0" err="1" smtClean="0">
                <a:solidFill>
                  <a:srgbClr val="FF0000"/>
                </a:solidFill>
                <a:latin typeface="Courier"/>
                <a:cs typeface="Courier"/>
              </a:rPr>
              <a:t>connectToServer</a:t>
            </a:r>
            <a:r>
              <a:rPr lang="en-US" sz="1600" dirty="0">
                <a:latin typeface="Courier"/>
                <a:cs typeface="Courier"/>
              </a:rPr>
              <a:t>(</a:t>
            </a:r>
            <a:r>
              <a:rPr lang="en-US" sz="1600" dirty="0" err="1">
                <a:latin typeface="Courier"/>
                <a:cs typeface="Courier"/>
              </a:rPr>
              <a:t>HelloClient.class</a:t>
            </a:r>
            <a:r>
              <a:rPr lang="en-US" sz="1600" dirty="0">
                <a:latin typeface="Courier"/>
                <a:cs typeface="Courier"/>
              </a:rPr>
              <a:t>, </a:t>
            </a:r>
            <a:r>
              <a:rPr lang="en-US" sz="1600" dirty="0" smtClean="0">
                <a:latin typeface="Courier"/>
                <a:cs typeface="Courier"/>
              </a:rPr>
              <a:t>“hello</a:t>
            </a:r>
            <a:r>
              <a:rPr lang="en-US" sz="1600" dirty="0">
                <a:latin typeface="Courier"/>
                <a:cs typeface="Courier"/>
              </a:rPr>
              <a:t>”);</a:t>
            </a:r>
          </a:p>
          <a:p>
            <a:pPr marL="60325" indent="0">
              <a:buNone/>
            </a:pPr>
            <a:endParaRPr lang="en-US" sz="1600" dirty="0">
              <a:latin typeface="Courier"/>
              <a:cs typeface="Courier"/>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8061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1752" name="Rectangle 8"/>
          <p:cNvSpPr>
            <a:spLocks/>
          </p:cNvSpPr>
          <p:nvPr/>
        </p:nvSpPr>
        <p:spPr bwMode="auto">
          <a:xfrm>
            <a:off x="2212975" y="1711325"/>
            <a:ext cx="47085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lnSpc>
                <a:spcPct val="90000"/>
              </a:lnSpc>
            </a:pPr>
            <a:r>
              <a:rPr lang="en-US" sz="2800" dirty="0">
                <a:solidFill>
                  <a:schemeClr val="tx1"/>
                </a:solidFill>
                <a:latin typeface="Arial Bold" charset="0"/>
                <a:ea typeface="ＭＳ Ｐゴシック" charset="0"/>
                <a:cs typeface="Arial Bold" charset="0"/>
                <a:sym typeface="Arial Bold" charset="0"/>
              </a:rPr>
              <a:t>Hello World and </a:t>
            </a:r>
            <a:r>
              <a:rPr lang="en-US" sz="2800" dirty="0" smtClean="0">
                <a:solidFill>
                  <a:schemeClr val="tx1"/>
                </a:solidFill>
                <a:latin typeface="Arial Bold" charset="0"/>
                <a:ea typeface="ＭＳ Ｐゴシック" charset="0"/>
                <a:cs typeface="Arial Bold" charset="0"/>
                <a:sym typeface="Arial Bold" charset="0"/>
              </a:rPr>
              <a:t>Basics</a:t>
            </a:r>
            <a:br>
              <a:rPr lang="en-US" sz="2800" dirty="0" smtClean="0">
                <a:solidFill>
                  <a:schemeClr val="tx1"/>
                </a:solidFill>
                <a:latin typeface="Arial Bold" charset="0"/>
                <a:ea typeface="ＭＳ Ｐゴシック" charset="0"/>
                <a:cs typeface="Arial Bold" charset="0"/>
                <a:sym typeface="Arial Bold" charset="0"/>
              </a:rPr>
            </a:br>
            <a:r>
              <a:rPr lang="en-US" sz="2800" dirty="0" smtClean="0">
                <a:solidFill>
                  <a:schemeClr val="tx1"/>
                </a:solidFill>
                <a:latin typeface="Arial Bold" charset="0"/>
                <a:ea typeface="ＭＳ Ｐゴシック" charset="0"/>
                <a:cs typeface="Arial Bold" charset="0"/>
                <a:sym typeface="Arial Bold" charset="0"/>
              </a:rPr>
              <a:t>Non-POJO</a:t>
            </a:r>
            <a:endParaRPr lang="en-US" sz="2800" dirty="0">
              <a:solidFill>
                <a:schemeClr val="tx1"/>
              </a:solidFill>
              <a:latin typeface="Arial Bold" charset="0"/>
              <a:ea typeface="ＭＳ Ｐゴシック" charset="0"/>
              <a:cs typeface="Arial Bold" charset="0"/>
              <a:sym typeface="Arial Bold" charset="0"/>
            </a:endParaRPr>
          </a:p>
        </p:txBody>
      </p:sp>
      <p:pic>
        <p:nvPicPr>
          <p:cNvPr id="317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3302000"/>
            <a:ext cx="1003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266647109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2776" name="Rectangle 8"/>
          <p:cNvSpPr>
            <a:spLocks noGrp="1" noChangeArrowheads="1"/>
          </p:cNvSpPr>
          <p:nvPr>
            <p:ph type="title"/>
          </p:nvPr>
        </p:nvSpPr>
        <p:spPr>
          <a:ln/>
        </p:spPr>
        <p:txBody>
          <a:bodyPr/>
          <a:lstStyle/>
          <a:p>
            <a:r>
              <a:rPr lang="en-US" dirty="0" smtClean="0"/>
              <a:t>Programmatic Endpoint</a:t>
            </a:r>
            <a:endParaRPr lang="en-US" dirty="0"/>
          </a:p>
        </p:txBody>
      </p:sp>
      <p:sp>
        <p:nvSpPr>
          <p:cNvPr id="32777" name="Rectangle 9"/>
          <p:cNvSpPr>
            <a:spLocks/>
          </p:cNvSpPr>
          <p:nvPr/>
        </p:nvSpPr>
        <p:spPr bwMode="auto">
          <a:xfrm>
            <a:off x="622300" y="666750"/>
            <a:ext cx="98933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800" dirty="0" smtClean="0">
                <a:solidFill>
                  <a:schemeClr val="tx1"/>
                </a:solidFill>
                <a:latin typeface="Courier"/>
                <a:ea typeface="ＭＳ Ｐゴシック" charset="0"/>
                <a:cs typeface="Courier"/>
                <a:sym typeface="Courier New Bold" charset="0"/>
              </a:rPr>
              <a:t>public </a:t>
            </a:r>
            <a:r>
              <a:rPr lang="en-US" sz="1800" dirty="0">
                <a:solidFill>
                  <a:schemeClr val="tx1"/>
                </a:solidFill>
                <a:latin typeface="Courier"/>
                <a:ea typeface="ＭＳ Ｐゴシック" charset="0"/>
                <a:cs typeface="Courier"/>
                <a:sym typeface="Courier New Bold" charset="0"/>
              </a:rPr>
              <a:t>class </a:t>
            </a:r>
            <a:r>
              <a:rPr lang="en-US" sz="1800" dirty="0" err="1" smtClean="0">
                <a:solidFill>
                  <a:schemeClr val="tx1"/>
                </a:solidFill>
                <a:latin typeface="Courier"/>
                <a:ea typeface="ＭＳ Ｐゴシック" charset="0"/>
                <a:cs typeface="Courier"/>
                <a:sym typeface="Courier New Bold" charset="0"/>
              </a:rPr>
              <a:t>MyEndpoint</a:t>
            </a:r>
            <a:r>
              <a:rPr lang="en-US" sz="1800" dirty="0" smtClean="0">
                <a:solidFill>
                  <a:schemeClr val="tx1"/>
                </a:solidFill>
                <a:latin typeface="Courier"/>
                <a:ea typeface="ＭＳ Ｐゴシック" charset="0"/>
                <a:cs typeface="Courier"/>
                <a:sym typeface="Courier New Bold" charset="0"/>
              </a:rPr>
              <a:t> extends </a:t>
            </a:r>
            <a:r>
              <a:rPr lang="en-US" sz="1800" b="1" dirty="0">
                <a:solidFill>
                  <a:srgbClr val="FF0000"/>
                </a:solidFill>
                <a:latin typeface="Courier"/>
                <a:ea typeface="ＭＳ Ｐゴシック" charset="0"/>
                <a:cs typeface="Courier"/>
                <a:sym typeface="Courier New Bold" charset="0"/>
              </a:rPr>
              <a:t>Endpoint</a:t>
            </a:r>
            <a:r>
              <a:rPr lang="en-US" sz="1800" dirty="0">
                <a:solidFill>
                  <a:schemeClr val="tx1"/>
                </a:solidFill>
                <a:latin typeface="Courier"/>
                <a:ea typeface="ＭＳ Ｐゴシック" charset="0"/>
                <a:cs typeface="Courier"/>
                <a:sym typeface="Courier New Bold" charset="0"/>
              </a:rPr>
              <a:t> </a:t>
            </a:r>
            <a:r>
              <a:rPr lang="en-US" sz="1800" dirty="0" smtClean="0">
                <a:solidFill>
                  <a:schemeClr val="tx1"/>
                </a:solidFill>
                <a:latin typeface="Courier"/>
                <a:ea typeface="ＭＳ Ｐゴシック" charset="0"/>
                <a:cs typeface="Courier"/>
                <a:sym typeface="Courier New Bold" charset="0"/>
              </a:rPr>
              <a:t>{</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@Override</a:t>
            </a:r>
            <a:r>
              <a:rPr lang="en-US" sz="1800" dirty="0">
                <a:solidFill>
                  <a:schemeClr val="tx1"/>
                </a:solidFill>
                <a:latin typeface="Courier"/>
                <a:ea typeface="ＭＳ Ｐゴシック" charset="0"/>
                <a:cs typeface="Courier"/>
                <a:sym typeface="Courier New Bold" charset="0"/>
              </a:rPr>
              <a:t/>
            </a:r>
            <a:br>
              <a:rPr lang="en-US" sz="1800" dirty="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public </a:t>
            </a:r>
            <a:r>
              <a:rPr lang="en-US" sz="1800" dirty="0">
                <a:solidFill>
                  <a:schemeClr val="tx1"/>
                </a:solidFill>
                <a:latin typeface="Courier"/>
                <a:ea typeface="ＭＳ Ｐゴシック" charset="0"/>
                <a:cs typeface="Courier"/>
                <a:sym typeface="Courier New Bold" charset="0"/>
              </a:rPr>
              <a:t>void </a:t>
            </a:r>
            <a:r>
              <a:rPr lang="en-US" sz="1800" dirty="0" err="1">
                <a:solidFill>
                  <a:schemeClr val="tx1"/>
                </a:solidFill>
                <a:latin typeface="Courier"/>
                <a:ea typeface="ＭＳ Ｐゴシック" charset="0"/>
                <a:cs typeface="Courier"/>
                <a:sym typeface="Courier New Bold" charset="0"/>
              </a:rPr>
              <a:t>onOpen</a:t>
            </a:r>
            <a:r>
              <a:rPr lang="en-US" sz="1800" dirty="0">
                <a:solidFill>
                  <a:schemeClr val="tx1"/>
                </a:solidFill>
                <a:latin typeface="Courier"/>
                <a:ea typeface="ＭＳ Ｐゴシック" charset="0"/>
                <a:cs typeface="Courier"/>
                <a:sym typeface="Courier New Bold" charset="0"/>
              </a:rPr>
              <a:t>(</a:t>
            </a:r>
            <a:r>
              <a:rPr lang="en-US" sz="1800" b="1" dirty="0">
                <a:solidFill>
                  <a:srgbClr val="FF0000"/>
                </a:solidFill>
                <a:latin typeface="Courier"/>
                <a:ea typeface="ＭＳ Ｐゴシック" charset="0"/>
                <a:cs typeface="Courier"/>
                <a:sym typeface="Courier New Bold" charset="0"/>
              </a:rPr>
              <a:t>Session</a:t>
            </a:r>
            <a:r>
              <a:rPr lang="en-US" sz="1800" dirty="0">
                <a:solidFill>
                  <a:schemeClr val="tx1"/>
                </a:solidFill>
                <a:latin typeface="Courier"/>
                <a:ea typeface="ＭＳ Ｐゴシック" charset="0"/>
                <a:cs typeface="Courier"/>
                <a:sym typeface="Courier New Bold" charset="0"/>
              </a:rPr>
              <a:t> </a:t>
            </a:r>
            <a:r>
              <a:rPr lang="en-US" sz="1800" dirty="0" smtClean="0">
                <a:solidFill>
                  <a:schemeClr val="tx1"/>
                </a:solidFill>
                <a:latin typeface="Courier"/>
                <a:ea typeface="ＭＳ Ｐゴシック" charset="0"/>
                <a:cs typeface="Courier"/>
                <a:sym typeface="Courier New Bold" charset="0"/>
              </a:rPr>
              <a:t>session) {</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a:t>
            </a:r>
            <a:r>
              <a:rPr lang="en-US" sz="1800" dirty="0" err="1" smtClean="0">
                <a:solidFill>
                  <a:schemeClr val="tx1"/>
                </a:solidFill>
                <a:latin typeface="Courier"/>
                <a:ea typeface="ＭＳ Ｐゴシック" charset="0"/>
                <a:cs typeface="Courier"/>
                <a:sym typeface="Courier New Bold" charset="0"/>
              </a:rPr>
              <a:t>session.addMessageHandler</a:t>
            </a:r>
            <a:r>
              <a:rPr lang="en-US" sz="1800" dirty="0">
                <a:solidFill>
                  <a:schemeClr val="tx1"/>
                </a:solidFill>
                <a:latin typeface="Courier"/>
                <a:ea typeface="ＭＳ Ｐゴシック" charset="0"/>
                <a:cs typeface="Courier"/>
                <a:sym typeface="Courier New Bold" charset="0"/>
              </a:rPr>
              <a:t>(new </a:t>
            </a:r>
            <a:r>
              <a:rPr lang="en-US" sz="1800" b="1" dirty="0" err="1">
                <a:solidFill>
                  <a:srgbClr val="FF0000"/>
                </a:solidFill>
                <a:latin typeface="Courier"/>
                <a:ea typeface="ＭＳ Ｐゴシック" charset="0"/>
                <a:cs typeface="Courier"/>
                <a:sym typeface="Courier New Bold" charset="0"/>
              </a:rPr>
              <a:t>MessageHandler</a:t>
            </a:r>
            <a:r>
              <a:rPr lang="en-US" sz="1800" dirty="0" err="1">
                <a:solidFill>
                  <a:schemeClr val="tx1"/>
                </a:solidFill>
                <a:latin typeface="Courier"/>
                <a:ea typeface="ＭＳ Ｐゴシック" charset="0"/>
                <a:cs typeface="Courier"/>
                <a:sym typeface="Courier New Bold" charset="0"/>
              </a:rPr>
              <a:t>.Text</a:t>
            </a:r>
            <a:r>
              <a:rPr lang="en-US" sz="1800" dirty="0">
                <a:solidFill>
                  <a:schemeClr val="tx1"/>
                </a:solidFill>
                <a:latin typeface="Courier"/>
                <a:ea typeface="ＭＳ Ｐゴシック" charset="0"/>
                <a:cs typeface="Courier"/>
                <a:sym typeface="Courier New Bold" charset="0"/>
              </a:rPr>
              <a:t>() </a:t>
            </a:r>
            <a:r>
              <a:rPr lang="en-US" sz="1800" dirty="0" smtClean="0">
                <a:solidFill>
                  <a:schemeClr val="tx1"/>
                </a:solidFill>
                <a:latin typeface="Courier"/>
                <a:ea typeface="ＭＳ Ｐゴシック" charset="0"/>
                <a:cs typeface="Courier"/>
                <a:sym typeface="Courier New Bold" charset="0"/>
              </a:rPr>
              <a:t>{</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public </a:t>
            </a:r>
            <a:r>
              <a:rPr lang="en-US" sz="1800" dirty="0">
                <a:solidFill>
                  <a:schemeClr val="tx1"/>
                </a:solidFill>
                <a:latin typeface="Courier"/>
                <a:ea typeface="ＭＳ Ｐゴシック" charset="0"/>
                <a:cs typeface="Courier"/>
                <a:sym typeface="Courier New Bold" charset="0"/>
              </a:rPr>
              <a:t>void </a:t>
            </a:r>
            <a:r>
              <a:rPr lang="en-US" sz="1800" dirty="0" err="1">
                <a:solidFill>
                  <a:schemeClr val="tx1"/>
                </a:solidFill>
                <a:latin typeface="Courier"/>
                <a:ea typeface="ＭＳ Ｐゴシック" charset="0"/>
                <a:cs typeface="Courier"/>
                <a:sym typeface="Courier New Bold" charset="0"/>
              </a:rPr>
              <a:t>onMessage</a:t>
            </a:r>
            <a:r>
              <a:rPr lang="en-US" sz="1800" dirty="0">
                <a:solidFill>
                  <a:schemeClr val="tx1"/>
                </a:solidFill>
                <a:latin typeface="Courier"/>
                <a:ea typeface="ＭＳ Ｐゴシック" charset="0"/>
                <a:cs typeface="Courier"/>
                <a:sym typeface="Courier New Bold" charset="0"/>
              </a:rPr>
              <a:t>(String </a:t>
            </a:r>
            <a:r>
              <a:rPr lang="en-US" sz="1800" dirty="0" smtClean="0">
                <a:solidFill>
                  <a:schemeClr val="tx1"/>
                </a:solidFill>
                <a:latin typeface="Courier"/>
                <a:ea typeface="ＭＳ Ｐゴシック" charset="0"/>
                <a:cs typeface="Courier"/>
                <a:sym typeface="Courier New Bold" charset="0"/>
              </a:rPr>
              <a:t>name) {</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try {</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a:t>
            </a:r>
            <a:r>
              <a:rPr lang="en-US" sz="1800" dirty="0" err="1" smtClean="0">
                <a:solidFill>
                  <a:schemeClr val="tx1"/>
                </a:solidFill>
                <a:latin typeface="Courier"/>
                <a:ea typeface="ＭＳ Ｐゴシック" charset="0"/>
                <a:cs typeface="Courier"/>
                <a:sym typeface="Courier New Bold" charset="0"/>
              </a:rPr>
              <a:t>session.</a:t>
            </a:r>
            <a:r>
              <a:rPr lang="en-US" sz="1800" b="1" dirty="0" err="1" smtClean="0">
                <a:solidFill>
                  <a:srgbClr val="FF0000"/>
                </a:solidFill>
                <a:latin typeface="Courier"/>
                <a:ea typeface="ＭＳ Ｐゴシック" charset="0"/>
                <a:cs typeface="Courier"/>
                <a:sym typeface="Courier New Bold" charset="0"/>
              </a:rPr>
              <a:t>getBasicRemote</a:t>
            </a:r>
            <a:r>
              <a:rPr lang="en-US" sz="1800" b="1" dirty="0" smtClean="0">
                <a:solidFill>
                  <a:srgbClr val="FF0000"/>
                </a:solidFill>
                <a:latin typeface="Courier"/>
                <a:ea typeface="ＭＳ Ｐゴシック" charset="0"/>
                <a:cs typeface="Courier"/>
                <a:sym typeface="Courier New Bold" charset="0"/>
              </a:rPr>
              <a:t>()</a:t>
            </a:r>
            <a:r>
              <a:rPr lang="en-US" sz="1800" dirty="0" smtClean="0">
                <a:solidFill>
                  <a:schemeClr val="tx1"/>
                </a:solidFill>
                <a:latin typeface="Courier"/>
                <a:ea typeface="ＭＳ Ｐゴシック" charset="0"/>
                <a:cs typeface="Courier"/>
                <a:sym typeface="Courier New Bold" charset="0"/>
              </a:rPr>
              <a:t>.</a:t>
            </a:r>
            <a:r>
              <a:rPr lang="en-US" sz="1800" dirty="0" err="1" smtClean="0">
                <a:solidFill>
                  <a:schemeClr val="tx1"/>
                </a:solidFill>
                <a:latin typeface="Courier"/>
                <a:ea typeface="ＭＳ Ｐゴシック" charset="0"/>
                <a:cs typeface="Courier"/>
                <a:sym typeface="Courier New Bold" charset="0"/>
              </a:rPr>
              <a:t>sendText</a:t>
            </a:r>
            <a:r>
              <a:rPr lang="en-US" sz="1800" dirty="0" smtClean="0">
                <a:solidFill>
                  <a:schemeClr val="tx1"/>
                </a:solidFill>
                <a:latin typeface="Courier"/>
                <a:ea typeface="ＭＳ Ｐゴシック" charset="0"/>
                <a:cs typeface="Courier"/>
                <a:sym typeface="Courier New Bold" charset="0"/>
              </a:rPr>
              <a:t>(</a:t>
            </a:r>
            <a:r>
              <a:rPr lang="ja-JP" altLang="en-US" sz="1800" dirty="0" smtClean="0">
                <a:solidFill>
                  <a:schemeClr val="tx1"/>
                </a:solidFill>
                <a:latin typeface="Courier"/>
                <a:ea typeface="ＭＳ Ｐゴシック" charset="0"/>
                <a:cs typeface="Courier"/>
                <a:sym typeface="Courier New Bold" charset="0"/>
              </a:rPr>
              <a:t>“</a:t>
            </a:r>
            <a:r>
              <a:rPr lang="en-US" sz="1800" dirty="0" smtClean="0">
                <a:solidFill>
                  <a:schemeClr val="tx1"/>
                </a:solidFill>
                <a:latin typeface="Courier"/>
                <a:ea typeface="ＭＳ Ｐゴシック" charset="0"/>
                <a:cs typeface="Courier"/>
                <a:sym typeface="Courier New Bold" charset="0"/>
              </a:rPr>
              <a:t>Hello </a:t>
            </a:r>
            <a:r>
              <a:rPr lang="ja-JP" altLang="en-US" sz="1800" dirty="0">
                <a:solidFill>
                  <a:schemeClr val="tx1"/>
                </a:solidFill>
                <a:latin typeface="Courier"/>
                <a:ea typeface="ＭＳ Ｐゴシック" charset="0"/>
                <a:cs typeface="Courier"/>
                <a:sym typeface="Courier New Bold" charset="0"/>
              </a:rPr>
              <a:t>“</a:t>
            </a:r>
            <a:r>
              <a:rPr lang="en-US" sz="1800" dirty="0">
                <a:solidFill>
                  <a:schemeClr val="tx1"/>
                </a:solidFill>
                <a:latin typeface="Courier"/>
                <a:ea typeface="ＭＳ Ｐゴシック" charset="0"/>
                <a:cs typeface="Courier"/>
                <a:sym typeface="Courier New Bold" charset="0"/>
              </a:rPr>
              <a:t> </a:t>
            </a:r>
            <a:r>
              <a:rPr lang="en-US" sz="1800" dirty="0" smtClean="0">
                <a:solidFill>
                  <a:schemeClr val="tx1"/>
                </a:solidFill>
                <a:latin typeface="Courier"/>
                <a:ea typeface="ＭＳ Ｐゴシック" charset="0"/>
                <a:cs typeface="Courier"/>
                <a:sym typeface="Courier New Bold" charset="0"/>
              </a:rPr>
              <a:t>+ name);</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 catch (</a:t>
            </a:r>
            <a:r>
              <a:rPr lang="en-US" sz="1800" dirty="0" err="1" smtClean="0">
                <a:solidFill>
                  <a:schemeClr val="tx1"/>
                </a:solidFill>
                <a:latin typeface="Courier"/>
                <a:ea typeface="ＭＳ Ｐゴシック" charset="0"/>
                <a:cs typeface="Courier"/>
                <a:sym typeface="Courier New Bold" charset="0"/>
              </a:rPr>
              <a:t>IOException</a:t>
            </a:r>
            <a:r>
              <a:rPr lang="en-US" sz="1800" dirty="0" smtClean="0">
                <a:solidFill>
                  <a:schemeClr val="tx1"/>
                </a:solidFill>
                <a:latin typeface="Courier"/>
                <a:ea typeface="ＭＳ Ｐゴシック" charset="0"/>
                <a:cs typeface="Courier"/>
                <a:sym typeface="Courier New Bold" charset="0"/>
              </a:rPr>
              <a:t> ex) {</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        </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a:t>
            </a:r>
            <a:r>
              <a:rPr lang="en-US" sz="1800" dirty="0">
                <a:solidFill>
                  <a:schemeClr val="tx1"/>
                </a:solidFill>
                <a:latin typeface="Courier"/>
                <a:ea typeface="ＭＳ Ｐゴシック" charset="0"/>
                <a:cs typeface="Courier"/>
                <a:sym typeface="Courier New Bold" charset="0"/>
              </a:rPr>
              <a:t>)</a:t>
            </a:r>
            <a:r>
              <a:rPr lang="en-US" sz="1800" dirty="0" smtClean="0">
                <a:solidFill>
                  <a:schemeClr val="tx1"/>
                </a:solidFill>
                <a:latin typeface="Courier"/>
                <a:ea typeface="ＭＳ Ｐゴシック" charset="0"/>
                <a:cs typeface="Courier"/>
                <a:sym typeface="Courier New Bold" charset="0"/>
              </a:rPr>
              <a:t>;</a:t>
            </a:r>
            <a:r>
              <a:rPr lang="en-US" sz="1800" dirty="0">
                <a:solidFill>
                  <a:schemeClr val="tx1"/>
                </a:solidFill>
                <a:latin typeface="Courier"/>
                <a:ea typeface="ＭＳ Ｐゴシック" charset="0"/>
                <a:cs typeface="Courier"/>
                <a:sym typeface="Courier New Bold" charset="0"/>
              </a:rPr>
              <a:t/>
            </a:r>
            <a:br>
              <a:rPr lang="en-US" sz="1800" dirty="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  }</a:t>
            </a:r>
            <a:br>
              <a:rPr lang="en-US" sz="1800" dirty="0" smtClean="0">
                <a:solidFill>
                  <a:schemeClr val="tx1"/>
                </a:solidFill>
                <a:latin typeface="Courier"/>
                <a:ea typeface="ＭＳ Ｐゴシック" charset="0"/>
                <a:cs typeface="Courier"/>
                <a:sym typeface="Courier New Bold" charset="0"/>
              </a:rPr>
            </a:br>
            <a:r>
              <a:rPr lang="en-US" sz="1800" dirty="0" smtClean="0">
                <a:solidFill>
                  <a:schemeClr val="tx1"/>
                </a:solidFill>
                <a:latin typeface="Courier"/>
                <a:ea typeface="ＭＳ Ｐゴシック" charset="0"/>
                <a:cs typeface="Courier"/>
                <a:sym typeface="Courier New Bold" charset="0"/>
              </a:rPr>
              <a:t>}</a:t>
            </a:r>
            <a:endParaRPr lang="en-US" sz="1800" dirty="0">
              <a:solidFill>
                <a:schemeClr val="tx1"/>
              </a:solidFill>
              <a:latin typeface="Courier"/>
              <a:ea typeface="ＭＳ Ｐゴシック" charset="0"/>
              <a:cs typeface="Courier"/>
              <a:sym typeface="Courier New Bold" charset="0"/>
            </a:endParaRPr>
          </a:p>
        </p:txBody>
      </p:sp>
    </p:spTree>
    <p:extLst>
      <p:ext uri="{BB962C8B-B14F-4D97-AF65-F5344CB8AC3E}">
        <p14:creationId xmlns:p14="http://schemas.microsoft.com/office/powerpoint/2010/main" val="124606856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Interface-driven Endpoint</a:t>
            </a:r>
            <a:endParaRPr lang="en-US" dirty="0"/>
          </a:p>
        </p:txBody>
      </p:sp>
      <p:sp>
        <p:nvSpPr>
          <p:cNvPr id="3" name="Content Placeholder 2"/>
          <p:cNvSpPr>
            <a:spLocks noGrp="1"/>
          </p:cNvSpPr>
          <p:nvPr>
            <p:ph sz="quarter" idx="12"/>
          </p:nvPr>
        </p:nvSpPr>
        <p:spPr/>
        <p:txBody>
          <a:bodyPr/>
          <a:lstStyle/>
          <a:p>
            <a:pPr marL="60325" indent="0">
              <a:buNone/>
            </a:pPr>
            <a:r>
              <a:rPr lang="en-US" sz="1800" dirty="0" err="1" smtClean="0">
                <a:latin typeface="Courier"/>
                <a:cs typeface="Courier"/>
              </a:rPr>
              <a:t>ServerEndpointConfiguration</a:t>
            </a:r>
            <a:r>
              <a:rPr lang="en-US" sz="1800" dirty="0" smtClean="0">
                <a:latin typeface="Courier"/>
                <a:cs typeface="Courier"/>
              </a:rPr>
              <a:t> </a:t>
            </a:r>
            <a:r>
              <a:rPr lang="en-US" sz="1800" dirty="0" err="1" smtClean="0">
                <a:latin typeface="Courier"/>
                <a:cs typeface="Courier"/>
              </a:rPr>
              <a:t>config</a:t>
            </a:r>
            <a:r>
              <a:rPr lang="en-US" sz="1800" dirty="0" smtClean="0">
                <a:latin typeface="Courier"/>
                <a:cs typeface="Courier"/>
              </a:rPr>
              <a:t> =</a:t>
            </a:r>
            <a:br>
              <a:rPr lang="en-US" sz="1800" dirty="0" smtClean="0">
                <a:latin typeface="Courier"/>
                <a:cs typeface="Courier"/>
              </a:rPr>
            </a:br>
            <a:r>
              <a:rPr lang="en-US" sz="1800" dirty="0" smtClean="0">
                <a:latin typeface="Courier"/>
                <a:cs typeface="Courier"/>
              </a:rPr>
              <a:t>   </a:t>
            </a:r>
            <a:r>
              <a:rPr lang="en-US" sz="1800" dirty="0" err="1" smtClean="0">
                <a:latin typeface="Courier"/>
                <a:cs typeface="Courier"/>
              </a:rPr>
              <a:t>ServerEndpointConfigurationBuilder</a:t>
            </a:r>
            <a:r>
              <a:rPr lang="en-US" sz="1800" dirty="0">
                <a:latin typeface="Courier"/>
                <a:cs typeface="Courier"/>
              </a:rPr>
              <a:t/>
            </a:r>
            <a:br>
              <a:rPr lang="en-US" sz="1800" dirty="0">
                <a:latin typeface="Courier"/>
                <a:cs typeface="Courier"/>
              </a:rPr>
            </a:br>
            <a:r>
              <a:rPr lang="en-US" sz="1800" dirty="0" smtClean="0">
                <a:latin typeface="Courier"/>
                <a:cs typeface="Courier"/>
              </a:rPr>
              <a:t>    .create(</a:t>
            </a:r>
            <a:r>
              <a:rPr lang="en-US" sz="1800" dirty="0" err="1" smtClean="0">
                <a:latin typeface="Courier"/>
                <a:cs typeface="Courier"/>
              </a:rPr>
              <a:t>MyEndpoint.class</a:t>
            </a:r>
            <a:r>
              <a:rPr lang="en-US" sz="1800" dirty="0" smtClean="0">
                <a:latin typeface="Courier"/>
                <a:cs typeface="Courier"/>
              </a:rPr>
              <a:t>, “/foo”)</a:t>
            </a:r>
            <a:br>
              <a:rPr lang="en-US" sz="1800" dirty="0" smtClean="0">
                <a:latin typeface="Courier"/>
                <a:cs typeface="Courier"/>
              </a:rPr>
            </a:br>
            <a:r>
              <a:rPr lang="en-US" sz="1800" dirty="0" smtClean="0">
                <a:latin typeface="Courier"/>
                <a:cs typeface="Courier"/>
              </a:rPr>
              <a:t>    .build();</a:t>
            </a:r>
            <a:endParaRPr lang="en-US" sz="1800" dirty="0">
              <a:latin typeface="Courier"/>
              <a:cs typeface="Courier"/>
            </a:endParaRPr>
          </a:p>
        </p:txBody>
      </p:sp>
      <p:sp>
        <p:nvSpPr>
          <p:cNvPr id="4" name="Text Placeholder 3"/>
          <p:cNvSpPr>
            <a:spLocks noGrp="1"/>
          </p:cNvSpPr>
          <p:nvPr>
            <p:ph type="body" sz="quarter" idx="13"/>
          </p:nvPr>
        </p:nvSpPr>
        <p:spPr/>
        <p:txBody>
          <a:bodyPr/>
          <a:lstStyle/>
          <a:p>
            <a:r>
              <a:rPr lang="en-US" dirty="0" smtClean="0"/>
              <a:t>Server Packaging</a:t>
            </a:r>
            <a:endParaRPr lang="en-US" dirty="0"/>
          </a:p>
        </p:txBody>
      </p:sp>
    </p:spTree>
    <p:extLst>
      <p:ext uri="{BB962C8B-B14F-4D97-AF65-F5344CB8AC3E}">
        <p14:creationId xmlns:p14="http://schemas.microsoft.com/office/powerpoint/2010/main" val="127647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and Client Configuration</a:t>
            </a:r>
            <a:endParaRPr lang="en-US" dirty="0"/>
          </a:p>
        </p:txBody>
      </p:sp>
      <p:sp>
        <p:nvSpPr>
          <p:cNvPr id="3" name="Content Placeholder 2"/>
          <p:cNvSpPr>
            <a:spLocks noGrp="1"/>
          </p:cNvSpPr>
          <p:nvPr>
            <p:ph sz="quarter" idx="12"/>
          </p:nvPr>
        </p:nvSpPr>
        <p:spPr/>
        <p:txBody>
          <a:bodyPr/>
          <a:lstStyle/>
          <a:p>
            <a:r>
              <a:rPr lang="en-US" dirty="0" smtClean="0">
                <a:ea typeface="ＭＳ Ｐゴシック" charset="0"/>
                <a:cs typeface="Arial" charset="0"/>
              </a:rPr>
              <a:t>Server</a:t>
            </a:r>
          </a:p>
          <a:p>
            <a:pPr lvl="1"/>
            <a:r>
              <a:rPr lang="en-US" dirty="0" smtClean="0">
                <a:ea typeface="ＭＳ Ｐゴシック" charset="0"/>
                <a:cs typeface="Arial" charset="0"/>
              </a:rPr>
              <a:t>URI matching algorithm</a:t>
            </a:r>
          </a:p>
          <a:p>
            <a:pPr lvl="1"/>
            <a:r>
              <a:rPr lang="en-US" dirty="0" smtClean="0">
                <a:ea typeface="ＭＳ Ｐゴシック" charset="0"/>
                <a:cs typeface="Arial" charset="0"/>
              </a:rPr>
              <a:t>Subprotocol and extension negotiation</a:t>
            </a:r>
          </a:p>
          <a:p>
            <a:pPr lvl="1"/>
            <a:r>
              <a:rPr lang="en-US" dirty="0" smtClean="0">
                <a:ea typeface="ＭＳ Ｐゴシック" charset="0"/>
                <a:cs typeface="Arial" charset="0"/>
              </a:rPr>
              <a:t>Message encoders and decoders</a:t>
            </a:r>
          </a:p>
          <a:p>
            <a:pPr lvl="1"/>
            <a:r>
              <a:rPr lang="en-US" dirty="0" smtClean="0">
                <a:ea typeface="ＭＳ Ｐゴシック" charset="0"/>
                <a:cs typeface="Arial" charset="0"/>
              </a:rPr>
              <a:t>Origin check</a:t>
            </a:r>
          </a:p>
          <a:p>
            <a:pPr lvl="1"/>
            <a:r>
              <a:rPr lang="en-US" dirty="0" smtClean="0">
                <a:ea typeface="ＭＳ Ｐゴシック" charset="0"/>
                <a:cs typeface="Arial" charset="0"/>
              </a:rPr>
              <a:t>Handshake response</a:t>
            </a:r>
          </a:p>
          <a:p>
            <a:r>
              <a:rPr lang="en-US" dirty="0" smtClean="0">
                <a:ea typeface="ＭＳ Ｐゴシック" charset="0"/>
                <a:cs typeface="Arial" charset="0"/>
              </a:rPr>
              <a:t>Client</a:t>
            </a:r>
          </a:p>
          <a:p>
            <a:pPr lvl="1"/>
            <a:r>
              <a:rPr lang="en-US" dirty="0" smtClean="0">
                <a:ea typeface="ＭＳ Ｐゴシック" charset="0"/>
                <a:cs typeface="Arial" charset="0"/>
              </a:rPr>
              <a:t>Requested </a:t>
            </a:r>
            <a:r>
              <a:rPr lang="en-US" dirty="0" err="1" smtClean="0">
                <a:ea typeface="ＭＳ Ｐゴシック" charset="0"/>
                <a:cs typeface="Arial" charset="0"/>
              </a:rPr>
              <a:t>subprotocols</a:t>
            </a:r>
            <a:r>
              <a:rPr lang="en-US" dirty="0" smtClean="0">
                <a:ea typeface="ＭＳ Ｐゴシック" charset="0"/>
                <a:cs typeface="Arial" charset="0"/>
              </a:rPr>
              <a:t> and extensions</a:t>
            </a:r>
          </a:p>
          <a:p>
            <a:pPr lvl="1"/>
            <a:r>
              <a:rPr lang="en-US" dirty="0" smtClean="0">
                <a:ea typeface="ＭＳ Ｐゴシック" charset="0"/>
                <a:cs typeface="Arial" charset="0"/>
              </a:rPr>
              <a:t>Message encoders and decoders</a:t>
            </a:r>
          </a:p>
          <a:p>
            <a:pPr lvl="1"/>
            <a:r>
              <a:rPr lang="en-US" dirty="0" smtClean="0">
                <a:ea typeface="ＭＳ Ｐゴシック" charset="0"/>
                <a:cs typeface="Arial" charset="0"/>
              </a:rPr>
              <a:t>Request URI</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064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with Dependency Injection</a:t>
            </a:r>
            <a:endParaRPr lang="en-US" dirty="0"/>
          </a:p>
        </p:txBody>
      </p:sp>
      <p:sp>
        <p:nvSpPr>
          <p:cNvPr id="3" name="Content Placeholder 2"/>
          <p:cNvSpPr>
            <a:spLocks noGrp="1"/>
          </p:cNvSpPr>
          <p:nvPr>
            <p:ph sz="quarter" idx="12"/>
          </p:nvPr>
        </p:nvSpPr>
        <p:spPr/>
        <p:txBody>
          <a:bodyPr/>
          <a:lstStyle/>
          <a:p>
            <a:r>
              <a:rPr lang="en-US" dirty="0" smtClean="0"/>
              <a:t>Full Dependency Injection support required in endpoints</a:t>
            </a:r>
          </a:p>
          <a:p>
            <a:pPr lvl="1"/>
            <a:r>
              <a:rPr lang="en-US" dirty="0" smtClean="0"/>
              <a:t>Field, method, constructor injection</a:t>
            </a:r>
          </a:p>
          <a:p>
            <a:r>
              <a:rPr lang="en-US" dirty="0" smtClean="0"/>
              <a:t>Interceptors permitted too</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8567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with Servlet 3.1</a:t>
            </a:r>
            <a:endParaRPr lang="en-US" dirty="0"/>
          </a:p>
        </p:txBody>
      </p:sp>
      <p:sp>
        <p:nvSpPr>
          <p:cNvPr id="3" name="Content Placeholder 2"/>
          <p:cNvSpPr>
            <a:spLocks noGrp="1"/>
          </p:cNvSpPr>
          <p:nvPr>
            <p:ph sz="quarter" idx="12"/>
          </p:nvPr>
        </p:nvSpPr>
        <p:spPr/>
        <p:txBody>
          <a:bodyPr/>
          <a:lstStyle/>
          <a:p>
            <a:r>
              <a:rPr lang="en-US" sz="2400" dirty="0" smtClean="0"/>
              <a:t>Allows a portable way to upgrade HTTP request</a:t>
            </a:r>
          </a:p>
          <a:p>
            <a:r>
              <a:rPr lang="en-US" sz="2400" dirty="0" smtClean="0"/>
              <a:t>New API</a:t>
            </a:r>
          </a:p>
          <a:p>
            <a:pPr lvl="1"/>
            <a:r>
              <a:rPr lang="en-US" sz="2200" dirty="0" err="1" smtClean="0">
                <a:latin typeface="Courier"/>
                <a:cs typeface="Courier"/>
              </a:rPr>
              <a:t>HttpServletRequest.upgrade</a:t>
            </a:r>
            <a:r>
              <a:rPr lang="en-US" sz="2200" dirty="0" smtClean="0">
                <a:latin typeface="Courier"/>
                <a:cs typeface="Courier"/>
              </a:rPr>
              <a:t>(</a:t>
            </a:r>
            <a:r>
              <a:rPr lang="en-US" sz="2200" dirty="0" err="1" smtClean="0">
                <a:latin typeface="Courier"/>
                <a:cs typeface="Courier"/>
              </a:rPr>
              <a:t>ProtocolHandler</a:t>
            </a:r>
            <a:r>
              <a:rPr lang="en-US" sz="2200" dirty="0" smtClean="0">
                <a:latin typeface="Courier"/>
                <a:cs typeface="Courier"/>
              </a:rPr>
              <a:t> handler)</a:t>
            </a:r>
            <a:endParaRPr lang="en-US" sz="2200" dirty="0">
              <a:latin typeface="Courier"/>
              <a:cs typeface="Courier"/>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8239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sz="quarter" idx="12"/>
          </p:nvPr>
        </p:nvSpPr>
        <p:spPr/>
        <p:txBody>
          <a:bodyPr/>
          <a:lstStyle/>
          <a:p>
            <a:r>
              <a:rPr lang="en-US" dirty="0" smtClean="0"/>
              <a:t>Authenticates using Servlet security mechanism during opening handshake</a:t>
            </a:r>
          </a:p>
          <a:p>
            <a:pPr lvl="1"/>
            <a:r>
              <a:rPr lang="en-US" dirty="0"/>
              <a:t>Endpoint mapped by </a:t>
            </a:r>
            <a:r>
              <a:rPr lang="en-US" dirty="0" err="1">
                <a:latin typeface="Courier"/>
                <a:cs typeface="Courier"/>
              </a:rPr>
              <a:t>ws</a:t>
            </a:r>
            <a:r>
              <a:rPr lang="en-US" dirty="0">
                <a:latin typeface="Courier"/>
                <a:cs typeface="Courier"/>
              </a:rPr>
              <a:t>://</a:t>
            </a:r>
            <a:r>
              <a:rPr lang="en-US" dirty="0"/>
              <a:t> is protected using security model defined using </a:t>
            </a:r>
            <a:r>
              <a:rPr lang="en-US" dirty="0" smtClean="0"/>
              <a:t>the corresponding </a:t>
            </a:r>
            <a:r>
              <a:rPr lang="en-US" dirty="0">
                <a:latin typeface="Courier"/>
                <a:cs typeface="Courier"/>
              </a:rPr>
              <a:t>http://</a:t>
            </a:r>
            <a:r>
              <a:rPr lang="en-US" dirty="0"/>
              <a:t> </a:t>
            </a:r>
            <a:r>
              <a:rPr lang="en-US" dirty="0" smtClean="0"/>
              <a:t>URI</a:t>
            </a:r>
          </a:p>
          <a:p>
            <a:r>
              <a:rPr lang="en-US" dirty="0" smtClean="0"/>
              <a:t>Authorization defined using </a:t>
            </a:r>
            <a:r>
              <a:rPr lang="en-US" dirty="0" smtClean="0">
                <a:latin typeface="Courier"/>
                <a:cs typeface="Courier"/>
              </a:rPr>
              <a:t>&lt;security-constraint&gt;</a:t>
            </a:r>
          </a:p>
          <a:p>
            <a:pPr lvl="1"/>
            <a:r>
              <a:rPr lang="en-US" dirty="0"/>
              <a:t>TBD: Add/reuse security </a:t>
            </a:r>
            <a:r>
              <a:rPr lang="en-US" dirty="0" smtClean="0"/>
              <a:t>annotations</a:t>
            </a:r>
          </a:p>
          <a:p>
            <a:r>
              <a:rPr lang="en-US" dirty="0" smtClean="0"/>
              <a:t>Transport Confidentiality using </a:t>
            </a:r>
            <a:r>
              <a:rPr lang="en-US" dirty="0" err="1" smtClean="0">
                <a:latin typeface="Courier"/>
                <a:cs typeface="Courier"/>
              </a:rPr>
              <a:t>wss</a:t>
            </a:r>
            <a:r>
              <a:rPr lang="en-US" dirty="0" smtClean="0">
                <a:latin typeface="Courier"/>
                <a:cs typeface="Courier"/>
              </a:rPr>
              <a:t>://</a:t>
            </a:r>
          </a:p>
          <a:p>
            <a:pPr lvl="1"/>
            <a:r>
              <a:rPr lang="en-US" dirty="0" smtClean="0"/>
              <a:t>Access allowed over encrypted connection only</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9094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view WebSocket messages ?</a:t>
            </a:r>
            <a:endParaRPr lang="en-US" dirty="0"/>
          </a:p>
        </p:txBody>
      </p:sp>
      <p:sp>
        <p:nvSpPr>
          <p:cNvPr id="4" name="Text Placeholder 3"/>
          <p:cNvSpPr>
            <a:spLocks noGrp="1"/>
          </p:cNvSpPr>
          <p:nvPr>
            <p:ph type="body" sz="quarter" idx="13"/>
          </p:nvPr>
        </p:nvSpPr>
        <p:spPr/>
        <p:txBody>
          <a:bodyPr/>
          <a:lstStyle/>
          <a:p>
            <a:r>
              <a:rPr lang="en-US" dirty="0" smtClean="0"/>
              <a:t>Capture traffic on loopback</a:t>
            </a:r>
            <a:endParaRPr lang="en-US" dirty="0"/>
          </a:p>
        </p:txBody>
      </p:sp>
      <p:pic>
        <p:nvPicPr>
          <p:cNvPr id="5" name="Picture 4"/>
          <p:cNvPicPr>
            <a:picLocks noChangeAspect="1"/>
          </p:cNvPicPr>
          <p:nvPr/>
        </p:nvPicPr>
        <p:blipFill>
          <a:blip r:embed="rId3"/>
          <a:stretch>
            <a:fillRect/>
          </a:stretch>
        </p:blipFill>
        <p:spPr>
          <a:xfrm>
            <a:off x="0" y="1356366"/>
            <a:ext cx="9144000" cy="3292278"/>
          </a:xfrm>
          <a:prstGeom prst="rect">
            <a:avLst/>
          </a:prstGeom>
        </p:spPr>
      </p:pic>
      <p:pic>
        <p:nvPicPr>
          <p:cNvPr id="6" name="Picture 5"/>
          <p:cNvPicPr>
            <a:picLocks noChangeAspect="1"/>
          </p:cNvPicPr>
          <p:nvPr/>
        </p:nvPicPr>
        <p:blipFill>
          <a:blip r:embed="rId4"/>
          <a:stretch>
            <a:fillRect/>
          </a:stretch>
        </p:blipFill>
        <p:spPr>
          <a:xfrm>
            <a:off x="7556499" y="217854"/>
            <a:ext cx="1480039" cy="491373"/>
          </a:xfrm>
          <a:prstGeom prst="rect">
            <a:avLst/>
          </a:prstGeom>
        </p:spPr>
      </p:pic>
    </p:spTree>
    <p:extLst>
      <p:ext uri="{BB962C8B-B14F-4D97-AF65-F5344CB8AC3E}">
        <p14:creationId xmlns:p14="http://schemas.microsoft.com/office/powerpoint/2010/main" val="396633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p:txBody>
          <a:bodyPr/>
          <a:lstStyle/>
          <a:p>
            <a:pPr>
              <a:spcBef>
                <a:spcPts val="600"/>
              </a:spcBef>
              <a:buClr>
                <a:srgbClr val="5382A1"/>
              </a:buClr>
              <a:buSzPct val="89000"/>
              <a:buFont typeface="Wingdings" charset="0"/>
              <a:buChar char="§"/>
            </a:pPr>
            <a:r>
              <a:rPr lang="en-US" dirty="0">
                <a:ea typeface="ＭＳ Ｐゴシック" charset="0"/>
                <a:cs typeface="Arial" charset="0"/>
              </a:rPr>
              <a:t>Primer on </a:t>
            </a:r>
            <a:r>
              <a:rPr lang="en-US" dirty="0" smtClean="0">
                <a:ea typeface="ＭＳ Ｐゴシック" charset="0"/>
                <a:cs typeface="Arial" charset="0"/>
              </a:rPr>
              <a:t>WebSocket</a:t>
            </a:r>
            <a:br>
              <a:rPr lang="en-US" dirty="0" smtClean="0">
                <a:ea typeface="ＭＳ Ｐゴシック" charset="0"/>
                <a:cs typeface="Arial" charset="0"/>
              </a:rPr>
            </a:br>
            <a:endParaRPr lang="en-US" dirty="0">
              <a:ea typeface="ＭＳ Ｐゴシック" charset="0"/>
              <a:cs typeface="Arial" charset="0"/>
            </a:endParaRPr>
          </a:p>
          <a:p>
            <a:pPr>
              <a:spcBef>
                <a:spcPts val="600"/>
              </a:spcBef>
              <a:buClr>
                <a:srgbClr val="5382A1"/>
              </a:buClr>
              <a:buSzPct val="89000"/>
              <a:buFont typeface="Wingdings" charset="0"/>
              <a:buChar char="§"/>
            </a:pPr>
            <a:r>
              <a:rPr lang="en-US" dirty="0">
                <a:ea typeface="ＭＳ Ｐゴシック" charset="0"/>
                <a:cs typeface="Arial" charset="0"/>
              </a:rPr>
              <a:t>JSR 356: Java API for </a:t>
            </a:r>
            <a:r>
              <a:rPr lang="en-US" dirty="0" smtClean="0">
                <a:ea typeface="ＭＳ Ｐゴシック" charset="0"/>
                <a:cs typeface="Arial" charset="0"/>
              </a:rPr>
              <a:t>WebSocket</a:t>
            </a:r>
            <a:endParaRPr lang="en-US" dirty="0">
              <a:ea typeface="ＭＳ Ｐゴシック" charset="0"/>
              <a:cs typeface="Arial" charset="0"/>
            </a:endParaRPr>
          </a:p>
        </p:txBody>
      </p:sp>
    </p:spTree>
    <p:extLst>
      <p:ext uri="{BB962C8B-B14F-4D97-AF65-F5344CB8AC3E}">
        <p14:creationId xmlns:p14="http://schemas.microsoft.com/office/powerpoint/2010/main" val="113059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view WebSocket messages ?</a:t>
            </a:r>
            <a:endParaRPr lang="en-US" dirty="0"/>
          </a:p>
        </p:txBody>
      </p:sp>
      <p:sp>
        <p:nvSpPr>
          <p:cNvPr id="4" name="Text Placeholder 3"/>
          <p:cNvSpPr>
            <a:spLocks noGrp="1"/>
          </p:cNvSpPr>
          <p:nvPr>
            <p:ph type="body" sz="quarter" idx="13"/>
          </p:nvPr>
        </p:nvSpPr>
        <p:spPr/>
        <p:txBody>
          <a:bodyPr/>
          <a:lstStyle/>
          <a:p>
            <a:r>
              <a:rPr lang="en-US" dirty="0" smtClean="0"/>
              <a:t>chrome://net-internals -&gt; Sockets -&gt; View live sockets</a:t>
            </a:r>
            <a:endParaRPr lang="en-US" dirty="0"/>
          </a:p>
        </p:txBody>
      </p:sp>
      <p:pic>
        <p:nvPicPr>
          <p:cNvPr id="5" name="Picture 4"/>
          <p:cNvPicPr>
            <a:picLocks noChangeAspect="1"/>
          </p:cNvPicPr>
          <p:nvPr/>
        </p:nvPicPr>
        <p:blipFill>
          <a:blip r:embed="rId2"/>
          <a:stretch>
            <a:fillRect/>
          </a:stretch>
        </p:blipFill>
        <p:spPr>
          <a:xfrm>
            <a:off x="355600" y="1074228"/>
            <a:ext cx="5024995" cy="1965306"/>
          </a:xfrm>
          <a:prstGeom prst="rect">
            <a:avLst/>
          </a:prstGeom>
        </p:spPr>
      </p:pic>
      <p:pic>
        <p:nvPicPr>
          <p:cNvPr id="8" name="Picture 7"/>
          <p:cNvPicPr>
            <a:picLocks noChangeAspect="1"/>
          </p:cNvPicPr>
          <p:nvPr/>
        </p:nvPicPr>
        <p:blipFill>
          <a:blip r:embed="rId3"/>
          <a:stretch>
            <a:fillRect/>
          </a:stretch>
        </p:blipFill>
        <p:spPr>
          <a:xfrm>
            <a:off x="8052776" y="0"/>
            <a:ext cx="934916" cy="899187"/>
          </a:xfrm>
          <a:prstGeom prst="rect">
            <a:avLst/>
          </a:prstGeom>
        </p:spPr>
      </p:pic>
      <p:pic>
        <p:nvPicPr>
          <p:cNvPr id="3" name="Picture 2"/>
          <p:cNvPicPr>
            <a:picLocks noChangeAspect="1"/>
          </p:cNvPicPr>
          <p:nvPr/>
        </p:nvPicPr>
        <p:blipFill>
          <a:blip r:embed="rId4"/>
          <a:stretch>
            <a:fillRect/>
          </a:stretch>
        </p:blipFill>
        <p:spPr>
          <a:xfrm>
            <a:off x="2785533" y="2644640"/>
            <a:ext cx="5975895" cy="2012028"/>
          </a:xfrm>
          <a:prstGeom prst="rect">
            <a:avLst/>
          </a:prstGeom>
        </p:spPr>
      </p:pic>
      <p:sp>
        <p:nvSpPr>
          <p:cNvPr id="6" name="Oval 5"/>
          <p:cNvSpPr/>
          <p:nvPr/>
        </p:nvSpPr>
        <p:spPr>
          <a:xfrm>
            <a:off x="7662333" y="4318000"/>
            <a:ext cx="1007534" cy="41486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13200" y="2700867"/>
            <a:ext cx="1007534" cy="41486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9933" y="2946400"/>
            <a:ext cx="1007534" cy="41486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12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2"/>
          </p:nvPr>
        </p:nvSpPr>
        <p:spPr/>
        <p:txBody>
          <a:bodyPr/>
          <a:lstStyle/>
          <a:p>
            <a:r>
              <a:rPr lang="en-US" dirty="0" smtClean="0"/>
              <a:t>Specification</a:t>
            </a:r>
          </a:p>
          <a:p>
            <a:pPr lvl="1"/>
            <a:r>
              <a:rPr lang="en-US" dirty="0">
                <a:ea typeface="ＭＳ Ｐゴシック" charset="0"/>
                <a:cs typeface="Arial" charset="0"/>
              </a:rPr>
              <a:t>JSR: </a:t>
            </a:r>
            <a:r>
              <a:rPr lang="en-US" dirty="0">
                <a:ea typeface="ＭＳ Ｐゴシック" charset="0"/>
                <a:cs typeface="Arial" charset="0"/>
                <a:hlinkClick r:id="rId2"/>
              </a:rPr>
              <a:t>jcp.org/en/jsr/detail?id=</a:t>
            </a:r>
            <a:r>
              <a:rPr lang="en-US" dirty="0" smtClean="0">
                <a:ea typeface="ＭＳ Ｐゴシック" charset="0"/>
                <a:cs typeface="Arial" charset="0"/>
                <a:hlinkClick r:id="rId2"/>
              </a:rPr>
              <a:t>356</a:t>
            </a:r>
            <a:endParaRPr lang="en-US" dirty="0" smtClean="0">
              <a:ea typeface="ＭＳ Ｐゴシック" charset="0"/>
              <a:cs typeface="Arial" charset="0"/>
            </a:endParaRPr>
          </a:p>
          <a:p>
            <a:pPr lvl="1"/>
            <a:r>
              <a:rPr lang="en-US" dirty="0">
                <a:ea typeface="ＭＳ Ｐゴシック" charset="0"/>
                <a:cs typeface="Arial" charset="0"/>
              </a:rPr>
              <a:t>Mailing Lists, JIRA, Archive: </a:t>
            </a:r>
            <a:r>
              <a:rPr lang="en-US" dirty="0">
                <a:ea typeface="ＭＳ Ｐゴシック" charset="0"/>
                <a:cs typeface="Arial" charset="0"/>
                <a:hlinkClick r:id="rId3"/>
              </a:rPr>
              <a:t>java.net/projects/websocket-</a:t>
            </a:r>
            <a:r>
              <a:rPr lang="en-US" dirty="0" smtClean="0">
                <a:ea typeface="ＭＳ Ｐゴシック" charset="0"/>
                <a:cs typeface="Arial" charset="0"/>
                <a:hlinkClick r:id="rId3"/>
              </a:rPr>
              <a:t>spec</a:t>
            </a:r>
            <a:endParaRPr lang="en-US" dirty="0" smtClean="0">
              <a:ea typeface="ＭＳ Ｐゴシック" charset="0"/>
              <a:cs typeface="Arial" charset="0"/>
            </a:endParaRPr>
          </a:p>
          <a:p>
            <a:pPr lvl="1"/>
            <a:r>
              <a:rPr lang="en-US" dirty="0" smtClean="0">
                <a:ea typeface="ＭＳ Ｐゴシック" charset="0"/>
                <a:cs typeface="Arial" charset="0"/>
              </a:rPr>
              <a:t>FINAL: Part of Java EE 7</a:t>
            </a:r>
            <a:endParaRPr lang="en-US" dirty="0" smtClean="0"/>
          </a:p>
          <a:p>
            <a:r>
              <a:rPr lang="en-US" dirty="0" smtClean="0"/>
              <a:t>Reference Implementation</a:t>
            </a:r>
          </a:p>
          <a:p>
            <a:pPr lvl="1"/>
            <a:r>
              <a:rPr lang="en-US" dirty="0" err="1">
                <a:ea typeface="ＭＳ Ｐゴシック" charset="0"/>
                <a:cs typeface="Arial" charset="0"/>
              </a:rPr>
              <a:t>Tyrus</a:t>
            </a:r>
            <a:r>
              <a:rPr lang="en-US" dirty="0">
                <a:ea typeface="ＭＳ Ｐゴシック" charset="0"/>
                <a:cs typeface="Arial" charset="0"/>
              </a:rPr>
              <a:t>: </a:t>
            </a:r>
            <a:r>
              <a:rPr lang="en-US" dirty="0">
                <a:ea typeface="ＭＳ Ｐゴシック" charset="0"/>
                <a:cs typeface="Arial" charset="0"/>
                <a:hlinkClick r:id="rId4"/>
              </a:rPr>
              <a:t>java.net/projects/tyrus</a:t>
            </a:r>
            <a:endParaRPr lang="en-US" dirty="0">
              <a:ea typeface="ＭＳ Ｐゴシック" charset="0"/>
              <a:cs typeface="Lucida Grande" charset="0"/>
            </a:endParaRPr>
          </a:p>
          <a:p>
            <a:pPr lvl="1"/>
            <a:r>
              <a:rPr lang="en-US" dirty="0" smtClean="0">
                <a:ea typeface="ＭＳ Ｐゴシック" charset="0"/>
                <a:cs typeface="Arial" charset="0"/>
              </a:rPr>
              <a:t>Integrated </a:t>
            </a:r>
            <a:r>
              <a:rPr lang="en-US" dirty="0">
                <a:ea typeface="ＭＳ Ｐゴシック" charset="0"/>
                <a:cs typeface="Arial" charset="0"/>
              </a:rPr>
              <a:t>in </a:t>
            </a:r>
            <a:r>
              <a:rPr lang="en-US" dirty="0" smtClean="0">
                <a:ea typeface="ＭＳ Ｐゴシック" charset="0"/>
                <a:cs typeface="Arial" charset="0"/>
              </a:rPr>
              <a:t>GlassFish </a:t>
            </a:r>
            <a:r>
              <a:rPr lang="en-US" dirty="0" smtClean="0">
                <a:ea typeface="ＭＳ Ｐゴシック" charset="0"/>
                <a:cs typeface="Arial" charset="0"/>
              </a:rPr>
              <a:t>4</a:t>
            </a:r>
            <a:endParaRPr lang="en-US" dirty="0">
              <a:ea typeface="ＭＳ Ｐゴシック" charset="0"/>
              <a:cs typeface="Arial" charset="0"/>
            </a:endParaRPr>
          </a:p>
          <a:p>
            <a:pPr lvl="1"/>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4108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472" y="91048"/>
            <a:ext cx="1003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2" name="Text Placeholder 1"/>
          <p:cNvSpPr>
            <a:spLocks noGrp="1"/>
          </p:cNvSpPr>
          <p:nvPr>
            <p:ph type="body" sz="quarter" idx="11"/>
          </p:nvPr>
        </p:nvSpPr>
        <p:spPr>
          <a:xfrm>
            <a:off x="3143766" y="2032199"/>
            <a:ext cx="5029186" cy="718003"/>
          </a:xfrm>
        </p:spPr>
        <p:txBody>
          <a:bodyPr/>
          <a:lstStyle/>
          <a:p>
            <a:r>
              <a:rPr lang="en-US" dirty="0" smtClean="0"/>
              <a:t>Q &amp; A</a:t>
            </a:r>
            <a:endParaRPr lang="en-US" dirty="0"/>
          </a:p>
        </p:txBody>
      </p:sp>
    </p:spTree>
    <p:extLst>
      <p:ext uri="{BB962C8B-B14F-4D97-AF65-F5344CB8AC3E}">
        <p14:creationId xmlns:p14="http://schemas.microsoft.com/office/powerpoint/2010/main" val="5934327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16391" name="Group 7"/>
          <p:cNvGrpSpPr>
            <a:grpSpLocks/>
          </p:cNvGrpSpPr>
          <p:nvPr/>
        </p:nvGrpSpPr>
        <p:grpSpPr bwMode="auto">
          <a:xfrm>
            <a:off x="6686550" y="4641850"/>
            <a:ext cx="2117725" cy="515938"/>
            <a:chOff x="0" y="0"/>
            <a:chExt cx="1333" cy="325"/>
          </a:xfrm>
        </p:grpSpPr>
        <p:pic>
          <p:nvPicPr>
            <p:cNvPr id="16389"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639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sp>
        <p:nvSpPr>
          <p:cNvPr id="16392" name="Rectangle 8"/>
          <p:cNvSpPr>
            <a:spLocks noGrp="1" noChangeArrowheads="1"/>
          </p:cNvSpPr>
          <p:nvPr>
            <p:ph type="title"/>
          </p:nvPr>
        </p:nvSpPr>
        <p:spPr>
          <a:ln/>
        </p:spPr>
        <p:txBody>
          <a:bodyPr/>
          <a:lstStyle/>
          <a:p>
            <a:r>
              <a:rPr lang="en-US" dirty="0" smtClean="0"/>
              <a:t>Interactive Web Sites</a:t>
            </a:r>
            <a:endParaRPr lang="en-US" dirty="0"/>
          </a:p>
        </p:txBody>
      </p:sp>
      <p:sp>
        <p:nvSpPr>
          <p:cNvPr id="3" name="Content Placeholder 2"/>
          <p:cNvSpPr>
            <a:spLocks noGrp="1"/>
          </p:cNvSpPr>
          <p:nvPr>
            <p:ph sz="quarter" idx="12"/>
          </p:nvPr>
        </p:nvSpPr>
        <p:spPr/>
        <p:txBody>
          <a:bodyPr/>
          <a:lstStyle/>
          <a:p>
            <a:r>
              <a:rPr lang="en-US" dirty="0" smtClean="0"/>
              <a:t>HTTP is half-duplex</a:t>
            </a:r>
          </a:p>
          <a:p>
            <a:r>
              <a:rPr lang="en-US" dirty="0" smtClean="0"/>
              <a:t>HTTP is verbose</a:t>
            </a:r>
          </a:p>
          <a:p>
            <a:r>
              <a:rPr lang="en-US" dirty="0" smtClean="0"/>
              <a:t>Hacks for Server Push</a:t>
            </a:r>
          </a:p>
          <a:p>
            <a:pPr lvl="1"/>
            <a:r>
              <a:rPr lang="en-US" dirty="0" smtClean="0"/>
              <a:t>Polling</a:t>
            </a:r>
          </a:p>
          <a:p>
            <a:pPr lvl="1"/>
            <a:r>
              <a:rPr lang="en-US" dirty="0" smtClean="0"/>
              <a:t>Long Polling</a:t>
            </a:r>
          </a:p>
          <a:p>
            <a:pPr lvl="1"/>
            <a:r>
              <a:rPr lang="en-US" dirty="0" smtClean="0"/>
              <a:t>Comet/Ajax</a:t>
            </a:r>
          </a:p>
          <a:p>
            <a:r>
              <a:rPr lang="en-US" dirty="0" smtClean="0"/>
              <a:t>Complex, Inefficient, Wasteful</a:t>
            </a:r>
            <a:endParaRPr lang="en-US" dirty="0"/>
          </a:p>
        </p:txBody>
      </p:sp>
      <p:pic>
        <p:nvPicPr>
          <p:cNvPr id="1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3013" y="1231900"/>
            <a:ext cx="3709987"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250178552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WebSocket to the Rescue</a:t>
            </a:r>
            <a:endParaRPr lang="en-US" dirty="0"/>
          </a:p>
        </p:txBody>
      </p:sp>
      <p:sp>
        <p:nvSpPr>
          <p:cNvPr id="3" name="Content Placeholder 2"/>
          <p:cNvSpPr>
            <a:spLocks noGrp="1"/>
          </p:cNvSpPr>
          <p:nvPr>
            <p:ph sz="quarter" idx="12"/>
          </p:nvPr>
        </p:nvSpPr>
        <p:spPr/>
        <p:txBody>
          <a:bodyPr/>
          <a:lstStyle/>
          <a:p>
            <a:r>
              <a:rPr lang="en-US" dirty="0"/>
              <a:t>TCP based, bi-</a:t>
            </a:r>
            <a:r>
              <a:rPr lang="en-US" dirty="0" smtClean="0"/>
              <a:t>directional, </a:t>
            </a:r>
            <a:r>
              <a:rPr lang="en-US" dirty="0"/>
              <a:t>full-duplex messaging</a:t>
            </a:r>
          </a:p>
          <a:p>
            <a:r>
              <a:rPr lang="en-US" dirty="0"/>
              <a:t>Originally proposed as part of HTML5</a:t>
            </a:r>
          </a:p>
          <a:p>
            <a:r>
              <a:rPr lang="en-US" dirty="0"/>
              <a:t>IETF-defined </a:t>
            </a:r>
            <a:r>
              <a:rPr lang="en-US" b="1" dirty="0"/>
              <a:t>Protocol</a:t>
            </a:r>
            <a:r>
              <a:rPr lang="en-US" dirty="0"/>
              <a:t>: RFC 6455</a:t>
            </a:r>
          </a:p>
          <a:p>
            <a:pPr lvl="1"/>
            <a:r>
              <a:rPr lang="en-US" dirty="0"/>
              <a:t>Handshake</a:t>
            </a:r>
          </a:p>
          <a:p>
            <a:pPr lvl="1"/>
            <a:r>
              <a:rPr lang="en-US" dirty="0"/>
              <a:t>Data Transfer</a:t>
            </a:r>
          </a:p>
          <a:p>
            <a:r>
              <a:rPr lang="en-US" dirty="0"/>
              <a:t>W3C defined </a:t>
            </a:r>
            <a:r>
              <a:rPr lang="en-US" b="1" dirty="0"/>
              <a:t>JavaScript API</a:t>
            </a:r>
          </a:p>
          <a:p>
            <a:pPr lvl="1"/>
            <a:r>
              <a:rPr lang="en-US" dirty="0"/>
              <a:t>Candidate </a:t>
            </a:r>
            <a:r>
              <a:rPr lang="en-US" dirty="0" smtClean="0"/>
              <a:t>Recommendation</a:t>
            </a:r>
            <a:endParaRPr lang="en-US" dirty="0"/>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263900"/>
            <a:ext cx="18494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905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385522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a:t>
            </a:r>
            <a:r>
              <a:rPr lang="ja-JP" altLang="en-US" dirty="0">
                <a:latin typeface="Arial"/>
              </a:rPr>
              <a:t>’</a:t>
            </a:r>
            <a:r>
              <a:rPr lang="en-US" dirty="0"/>
              <a:t>s the basic idea ?</a:t>
            </a:r>
          </a:p>
        </p:txBody>
      </p:sp>
      <p:sp>
        <p:nvSpPr>
          <p:cNvPr id="3" name="Content Placeholder 2"/>
          <p:cNvSpPr>
            <a:spLocks noGrp="1"/>
          </p:cNvSpPr>
          <p:nvPr>
            <p:ph sz="quarter" idx="12"/>
          </p:nvPr>
        </p:nvSpPr>
        <p:spPr/>
        <p:txBody>
          <a:bodyPr/>
          <a:lstStyle/>
          <a:p>
            <a:r>
              <a:rPr lang="en-US" dirty="0" smtClean="0"/>
              <a:t>Upgrade HTTP to upgrade to WebSocket </a:t>
            </a:r>
          </a:p>
          <a:p>
            <a:pPr lvl="1"/>
            <a:r>
              <a:rPr lang="en-US" dirty="0" smtClean="0"/>
              <a:t>Single TCP connection</a:t>
            </a:r>
          </a:p>
          <a:p>
            <a:pPr lvl="1"/>
            <a:r>
              <a:rPr lang="en-US" dirty="0" smtClean="0"/>
              <a:t>Transparent to proxies, firewalls, and routers</a:t>
            </a:r>
          </a:p>
          <a:p>
            <a:r>
              <a:rPr lang="en-US" dirty="0" smtClean="0"/>
              <a:t>Send data frames </a:t>
            </a:r>
            <a:r>
              <a:rPr lang="en-US" dirty="0"/>
              <a:t>in both direction (Bi-directional</a:t>
            </a:r>
            <a:r>
              <a:rPr lang="en-US" dirty="0" smtClean="0"/>
              <a:t>)</a:t>
            </a:r>
          </a:p>
          <a:p>
            <a:pPr lvl="1"/>
            <a:r>
              <a:rPr lang="en-US" dirty="0" smtClean="0"/>
              <a:t>No headers, cookies, authentication</a:t>
            </a:r>
          </a:p>
          <a:p>
            <a:pPr lvl="1"/>
            <a:r>
              <a:rPr lang="en-US" dirty="0" smtClean="0"/>
              <a:t>No security overhead</a:t>
            </a:r>
          </a:p>
          <a:p>
            <a:pPr lvl="1"/>
            <a:r>
              <a:rPr lang="en-US" dirty="0" smtClean="0"/>
              <a:t>“ping”/”pong” frames for keep-alive</a:t>
            </a:r>
          </a:p>
          <a:p>
            <a:r>
              <a:rPr lang="en-US" dirty="0" smtClean="0"/>
              <a:t>Send </a:t>
            </a:r>
            <a:r>
              <a:rPr lang="en-US" dirty="0"/>
              <a:t>message independent of each other (Full Duplex</a:t>
            </a:r>
            <a:r>
              <a:rPr lang="en-US" dirty="0" smtClean="0"/>
              <a:t>)</a:t>
            </a:r>
          </a:p>
          <a:p>
            <a:r>
              <a:rPr lang="en-US" dirty="0" smtClean="0"/>
              <a:t>End </a:t>
            </a:r>
            <a:r>
              <a:rPr lang="en-US" dirty="0"/>
              <a:t>the connection</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7999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19463" name="Group 7"/>
          <p:cNvGrpSpPr>
            <a:grpSpLocks/>
          </p:cNvGrpSpPr>
          <p:nvPr/>
        </p:nvGrpSpPr>
        <p:grpSpPr bwMode="auto">
          <a:xfrm>
            <a:off x="6686550" y="4641850"/>
            <a:ext cx="2117725" cy="515938"/>
            <a:chOff x="0" y="0"/>
            <a:chExt cx="1333" cy="325"/>
          </a:xfrm>
        </p:grpSpPr>
        <p:pic>
          <p:nvPicPr>
            <p:cNvPr id="1946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9462"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sp>
        <p:nvSpPr>
          <p:cNvPr id="19464" name="Rectangle 8"/>
          <p:cNvSpPr>
            <a:spLocks noGrp="1" noChangeArrowheads="1"/>
          </p:cNvSpPr>
          <p:nvPr>
            <p:ph type="title"/>
          </p:nvPr>
        </p:nvSpPr>
        <p:spPr>
          <a:ln/>
        </p:spPr>
        <p:txBody>
          <a:bodyPr/>
          <a:lstStyle/>
          <a:p>
            <a:r>
              <a:rPr lang="en-US"/>
              <a:t>Establish a connection</a:t>
            </a:r>
          </a:p>
        </p:txBody>
      </p:sp>
      <p:sp>
        <p:nvSpPr>
          <p:cNvPr id="3" name="Text Placeholder 2"/>
          <p:cNvSpPr>
            <a:spLocks noGrp="1"/>
          </p:cNvSpPr>
          <p:nvPr>
            <p:ph type="body" sz="quarter" idx="13"/>
          </p:nvPr>
        </p:nvSpPr>
        <p:spPr/>
        <p:txBody>
          <a:bodyPr/>
          <a:lstStyle/>
          <a:p>
            <a:endParaRPr lang="en-US"/>
          </a:p>
        </p:txBody>
      </p:sp>
      <p:sp>
        <p:nvSpPr>
          <p:cNvPr id="19465" name="Rectangle 9"/>
          <p:cNvSpPr>
            <a:spLocks/>
          </p:cNvSpPr>
          <p:nvPr/>
        </p:nvSpPr>
        <p:spPr bwMode="auto">
          <a:xfrm>
            <a:off x="727075" y="998538"/>
            <a:ext cx="1574800" cy="3352800"/>
          </a:xfrm>
          <a:prstGeom prst="rect">
            <a:avLst/>
          </a:prstGeom>
          <a:gradFill rotWithShape="0">
            <a:gsLst>
              <a:gs pos="0">
                <a:srgbClr val="C8C8C8"/>
              </a:gs>
              <a:gs pos="100000">
                <a:srgbClr val="A3A3A3"/>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a:solidFill>
                  <a:schemeClr val="tx1"/>
                </a:solidFill>
                <a:ea typeface="ＭＳ Ｐゴシック" charset="0"/>
                <a:cs typeface="Arial" charset="0"/>
              </a:rPr>
              <a:t>Client</a:t>
            </a:r>
          </a:p>
        </p:txBody>
      </p:sp>
      <p:pic>
        <p:nvPicPr>
          <p:cNvPr id="1946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0" y="3530600"/>
            <a:ext cx="1003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19467" name="Line 11"/>
          <p:cNvSpPr>
            <a:spLocks noChangeShapeType="1"/>
          </p:cNvSpPr>
          <p:nvPr/>
        </p:nvSpPr>
        <p:spPr bwMode="auto">
          <a:xfrm rot="10800000" flipH="1">
            <a:off x="2279650" y="1144588"/>
            <a:ext cx="4410075" cy="6350"/>
          </a:xfrm>
          <a:prstGeom prst="line">
            <a:avLst/>
          </a:prstGeom>
          <a:noFill/>
          <a:ln w="50800" cap="flat">
            <a:solidFill>
              <a:srgbClr val="C8C8C8"/>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68" name="Line 12"/>
          <p:cNvSpPr>
            <a:spLocks noChangeShapeType="1"/>
          </p:cNvSpPr>
          <p:nvPr/>
        </p:nvSpPr>
        <p:spPr bwMode="auto">
          <a:xfrm flipH="1">
            <a:off x="2563813" y="2452688"/>
            <a:ext cx="4516437" cy="4762"/>
          </a:xfrm>
          <a:prstGeom prst="line">
            <a:avLst/>
          </a:prstGeom>
          <a:noFill/>
          <a:ln w="50800" cap="flat">
            <a:solidFill>
              <a:srgbClr val="5382A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469" name="Rectangle 13"/>
          <p:cNvSpPr>
            <a:spLocks/>
          </p:cNvSpPr>
          <p:nvPr/>
        </p:nvSpPr>
        <p:spPr bwMode="auto">
          <a:xfrm>
            <a:off x="3009900" y="1409700"/>
            <a:ext cx="3263900" cy="546100"/>
          </a:xfrm>
          <a:prstGeom prst="rect">
            <a:avLst/>
          </a:prstGeom>
          <a:gradFill rotWithShape="0">
            <a:gsLst>
              <a:gs pos="0">
                <a:srgbClr val="A9C8FF"/>
              </a:gs>
              <a:gs pos="100000">
                <a:srgbClr val="2E5AD6"/>
              </a:gs>
            </a:gsLst>
            <a:lin ang="534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a:solidFill>
                  <a:schemeClr val="tx1"/>
                </a:solidFill>
                <a:ea typeface="ＭＳ Ｐゴシック" charset="0"/>
                <a:cs typeface="Arial" charset="0"/>
              </a:rPr>
              <a:t>Handshake Request</a:t>
            </a:r>
          </a:p>
        </p:txBody>
      </p:sp>
      <p:sp>
        <p:nvSpPr>
          <p:cNvPr id="19470" name="Rectangle 14"/>
          <p:cNvSpPr>
            <a:spLocks/>
          </p:cNvSpPr>
          <p:nvPr/>
        </p:nvSpPr>
        <p:spPr bwMode="auto">
          <a:xfrm>
            <a:off x="2933700" y="2679700"/>
            <a:ext cx="3263900" cy="546100"/>
          </a:xfrm>
          <a:prstGeom prst="rect">
            <a:avLst/>
          </a:prstGeom>
          <a:gradFill rotWithShape="0">
            <a:gsLst>
              <a:gs pos="0">
                <a:srgbClr val="2E5AD6"/>
              </a:gs>
              <a:gs pos="100000">
                <a:srgbClr val="A9C8FF"/>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40639" bIns="0" anchor="ctr"/>
          <a:lstStyle/>
          <a:p>
            <a:pPr marL="39688" algn="ctr"/>
            <a:r>
              <a:rPr lang="en-US">
                <a:solidFill>
                  <a:schemeClr val="tx1"/>
                </a:solidFill>
                <a:ea typeface="ＭＳ Ｐゴシック" charset="0"/>
                <a:cs typeface="Arial" charset="0"/>
              </a:rPr>
              <a:t>Handshake Response</a:t>
            </a:r>
          </a:p>
        </p:txBody>
      </p:sp>
      <p:sp>
        <p:nvSpPr>
          <p:cNvPr id="19471" name="Rectangle 15"/>
          <p:cNvSpPr>
            <a:spLocks/>
          </p:cNvSpPr>
          <p:nvPr/>
        </p:nvSpPr>
        <p:spPr bwMode="auto">
          <a:xfrm>
            <a:off x="7026275" y="1001713"/>
            <a:ext cx="1574800" cy="3352800"/>
          </a:xfrm>
          <a:prstGeom prst="rect">
            <a:avLst/>
          </a:prstGeom>
          <a:gradFill rotWithShape="0">
            <a:gsLst>
              <a:gs pos="0">
                <a:srgbClr val="5382A1"/>
              </a:gs>
              <a:gs pos="100000">
                <a:srgbClr val="355469"/>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nchor="ctr"/>
          <a:lstStyle/>
          <a:p>
            <a:pPr marL="39688" algn="ctr"/>
            <a:r>
              <a:rPr lang="en-US">
                <a:solidFill>
                  <a:schemeClr val="tx1"/>
                </a:solidFill>
                <a:ea typeface="ＭＳ Ｐゴシック" charset="0"/>
                <a:cs typeface="Arial" charset="0"/>
              </a:rPr>
              <a:t>Server</a:t>
            </a:r>
          </a:p>
        </p:txBody>
      </p:sp>
    </p:spTree>
    <p:extLst>
      <p:ext uri="{BB962C8B-B14F-4D97-AF65-F5344CB8AC3E}">
        <p14:creationId xmlns:p14="http://schemas.microsoft.com/office/powerpoint/2010/main" val="12760853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grpId="0" nodeType="afterEffect">
                                  <p:stCondLst>
                                    <p:cond delay="0"/>
                                  </p:stCondLst>
                                  <p:childTnLst>
                                    <p:set>
                                      <p:cBhvr>
                                        <p:cTn id="6" dur="1" fill="hold">
                                          <p:stCondLst>
                                            <p:cond delay="499"/>
                                          </p:stCondLst>
                                        </p:cTn>
                                        <p:tgtEl>
                                          <p:spTgt spid="19467"/>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19469"/>
                                        </p:tgtEl>
                                        <p:attrNameLst>
                                          <p:attrName>style.visibility</p:attrName>
                                        </p:attrNameLst>
                                      </p:cBhvr>
                                      <p:to>
                                        <p:strVal val="visible"/>
                                      </p:to>
                                    </p:set>
                                  </p:childTnLst>
                                </p:cTn>
                              </p:par>
                            </p:childTnLst>
                          </p:cTn>
                        </p:par>
                        <p:par>
                          <p:cTn id="10" fill="hold" nodeType="afterGroup">
                            <p:stCondLst>
                              <p:cond delay="1000"/>
                            </p:stCondLst>
                            <p:childTnLst>
                              <p:par>
                                <p:cTn id="11" presetID="168" presetClass="entr" presetSubtype="0" fill="hold" grpId="0" nodeType="afterEffect">
                                  <p:stCondLst>
                                    <p:cond delay="2000"/>
                                  </p:stCondLst>
                                  <p:childTnLst>
                                    <p:set>
                                      <p:cBhvr>
                                        <p:cTn id="12" dur="1" fill="hold">
                                          <p:stCondLst>
                                            <p:cond delay="499"/>
                                          </p:stCondLst>
                                        </p:cTn>
                                        <p:tgtEl>
                                          <p:spTgt spid="19468"/>
                                        </p:tgtEl>
                                        <p:attrNameLst>
                                          <p:attrName>style.visibility</p:attrName>
                                        </p:attrNameLst>
                                      </p:cBhvr>
                                      <p:to>
                                        <p:strVal val="visible"/>
                                      </p:to>
                                    </p:set>
                                  </p:childTnLst>
                                </p:cTn>
                              </p:par>
                            </p:childTnLst>
                          </p:cTn>
                        </p:par>
                        <p:par>
                          <p:cTn id="13" fill="hold" nodeType="afterGroup">
                            <p:stCondLst>
                              <p:cond delay="3500"/>
                            </p:stCondLst>
                            <p:childTnLst>
                              <p:par>
                                <p:cTn id="14" presetID="168" presetClass="entr" presetSubtype="0" fill="hold" grpId="0" nodeType="afterEffect">
                                  <p:stCondLst>
                                    <p:cond delay="0"/>
                                  </p:stCondLst>
                                  <p:childTnLst>
                                    <p:set>
                                      <p:cBhvr>
                                        <p:cTn id="15" dur="1" fill="hold">
                                          <p:stCondLst>
                                            <p:cond delay="499"/>
                                          </p:stCondLst>
                                        </p:cTn>
                                        <p:tgtEl>
                                          <p:spTgt spid="19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9468" grpId="0" animBg="1"/>
      <p:bldP spid="19469" grpId="0" animBg="1" autoUpdateAnimBg="0"/>
      <p:bldP spid="1947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Handshake Request</a:t>
            </a:r>
            <a:endParaRPr lang="en-US" dirty="0"/>
          </a:p>
        </p:txBody>
      </p:sp>
      <p:sp>
        <p:nvSpPr>
          <p:cNvPr id="3" name="Content Placeholder 2"/>
          <p:cNvSpPr>
            <a:spLocks noGrp="1"/>
          </p:cNvSpPr>
          <p:nvPr>
            <p:ph sz="quarter" idx="12"/>
          </p:nvPr>
        </p:nvSpPr>
        <p:spPr/>
        <p:txBody>
          <a:bodyPr/>
          <a:lstStyle/>
          <a:p>
            <a:pPr marL="60325" indent="0">
              <a:buNone/>
            </a:pPr>
            <a:r>
              <a:rPr lang="en-US" dirty="0">
                <a:latin typeface="Courier"/>
                <a:cs typeface="Courier"/>
              </a:rPr>
              <a:t>GET /chat HTTP/</a:t>
            </a:r>
            <a:r>
              <a:rPr lang="en-US" dirty="0" smtClean="0">
                <a:latin typeface="Courier"/>
                <a:cs typeface="Courier"/>
              </a:rPr>
              <a:t>1.1</a:t>
            </a:r>
            <a:br>
              <a:rPr lang="en-US" dirty="0" smtClean="0">
                <a:latin typeface="Courier"/>
                <a:cs typeface="Courier"/>
              </a:rPr>
            </a:br>
            <a:r>
              <a:rPr lang="en-US" b="1" dirty="0" smtClean="0">
                <a:latin typeface="Courier"/>
                <a:cs typeface="Courier"/>
              </a:rPr>
              <a:t>Host</a:t>
            </a:r>
            <a:r>
              <a:rPr lang="en-US" dirty="0">
                <a:latin typeface="Courier"/>
                <a:cs typeface="Courier"/>
              </a:rPr>
              <a:t>: </a:t>
            </a:r>
            <a:r>
              <a:rPr lang="en-US" dirty="0" err="1" smtClean="0">
                <a:latin typeface="Courier"/>
                <a:cs typeface="Courier"/>
              </a:rPr>
              <a:t>server.example.com</a:t>
            </a:r>
            <a:r>
              <a:rPr lang="en-US" dirty="0" smtClean="0">
                <a:latin typeface="Courier"/>
                <a:cs typeface="Courier"/>
              </a:rPr>
              <a:t/>
            </a:r>
            <a:br>
              <a:rPr lang="en-US" dirty="0" smtClean="0">
                <a:latin typeface="Courier"/>
                <a:cs typeface="Courier"/>
              </a:rPr>
            </a:br>
            <a:r>
              <a:rPr lang="en-US" b="1" dirty="0" smtClean="0">
                <a:latin typeface="Courier"/>
                <a:cs typeface="Courier"/>
              </a:rPr>
              <a:t>Upgrade</a:t>
            </a:r>
            <a:r>
              <a:rPr lang="en-US" dirty="0">
                <a:latin typeface="Courier"/>
                <a:cs typeface="Courier"/>
              </a:rPr>
              <a:t>: </a:t>
            </a:r>
            <a:r>
              <a:rPr lang="en-US" dirty="0" err="1" smtClean="0">
                <a:latin typeface="Courier"/>
                <a:cs typeface="Courier"/>
              </a:rPr>
              <a:t>websocket</a:t>
            </a:r>
            <a:r>
              <a:rPr lang="en-US" dirty="0" smtClean="0">
                <a:latin typeface="Courier"/>
                <a:cs typeface="Courier"/>
              </a:rPr>
              <a:t/>
            </a:r>
            <a:br>
              <a:rPr lang="en-US" dirty="0" smtClean="0">
                <a:latin typeface="Courier"/>
                <a:cs typeface="Courier"/>
              </a:rPr>
            </a:br>
            <a:r>
              <a:rPr lang="en-US" b="1" dirty="0" smtClean="0">
                <a:latin typeface="Courier"/>
                <a:cs typeface="Courier"/>
              </a:rPr>
              <a:t>Connection</a:t>
            </a:r>
            <a:r>
              <a:rPr lang="en-US" dirty="0">
                <a:latin typeface="Courier"/>
                <a:cs typeface="Courier"/>
              </a:rPr>
              <a:t>: </a:t>
            </a:r>
            <a:r>
              <a:rPr lang="en-US" dirty="0" smtClean="0">
                <a:latin typeface="Courier"/>
                <a:cs typeface="Courier"/>
              </a:rPr>
              <a:t>Upgrade</a:t>
            </a:r>
            <a:br>
              <a:rPr lang="en-US" dirty="0" smtClean="0">
                <a:latin typeface="Courier"/>
                <a:cs typeface="Courier"/>
              </a:rPr>
            </a:br>
            <a:r>
              <a:rPr lang="en-US" b="1" dirty="0" smtClean="0">
                <a:latin typeface="Courier"/>
                <a:cs typeface="Courier"/>
              </a:rPr>
              <a:t>Sec</a:t>
            </a:r>
            <a:r>
              <a:rPr lang="en-US" b="1" dirty="0">
                <a:latin typeface="Courier"/>
                <a:cs typeface="Courier"/>
              </a:rPr>
              <a:t>-WebSocket-Key</a:t>
            </a:r>
            <a:r>
              <a:rPr lang="en-US" dirty="0">
                <a:latin typeface="Courier"/>
                <a:cs typeface="Courier"/>
              </a:rPr>
              <a:t>: dGhlIHNhbXBsZSBub25jZQ=</a:t>
            </a:r>
            <a:r>
              <a:rPr lang="en-US" dirty="0" smtClean="0">
                <a:latin typeface="Courier"/>
                <a:cs typeface="Courier"/>
              </a:rPr>
              <a:t>=</a:t>
            </a:r>
            <a:br>
              <a:rPr lang="en-US" dirty="0" smtClean="0">
                <a:latin typeface="Courier"/>
                <a:cs typeface="Courier"/>
              </a:rPr>
            </a:br>
            <a:r>
              <a:rPr lang="en-US" b="1" dirty="0" smtClean="0">
                <a:latin typeface="Courier"/>
                <a:cs typeface="Courier"/>
              </a:rPr>
              <a:t>Origin</a:t>
            </a:r>
            <a:r>
              <a:rPr lang="en-US" dirty="0">
                <a:latin typeface="Courier"/>
                <a:cs typeface="Courier"/>
              </a:rPr>
              <a:t>: http://</a:t>
            </a:r>
            <a:r>
              <a:rPr lang="en-US" dirty="0" err="1" smtClean="0">
                <a:latin typeface="Courier"/>
                <a:cs typeface="Courier"/>
              </a:rPr>
              <a:t>example.com</a:t>
            </a:r>
            <a:r>
              <a:rPr lang="en-US" dirty="0" smtClean="0">
                <a:latin typeface="Courier"/>
                <a:cs typeface="Courier"/>
              </a:rPr>
              <a:t/>
            </a:r>
            <a:br>
              <a:rPr lang="en-US" dirty="0" smtClean="0">
                <a:latin typeface="Courier"/>
                <a:cs typeface="Courier"/>
              </a:rPr>
            </a:br>
            <a:r>
              <a:rPr lang="en-US" b="1" dirty="0" smtClean="0">
                <a:latin typeface="Courier"/>
                <a:cs typeface="Courier"/>
              </a:rPr>
              <a:t>Sec</a:t>
            </a:r>
            <a:r>
              <a:rPr lang="en-US" b="1" dirty="0">
                <a:latin typeface="Courier"/>
                <a:cs typeface="Courier"/>
              </a:rPr>
              <a:t>-WebSocket-Protocol</a:t>
            </a:r>
            <a:r>
              <a:rPr lang="en-US" dirty="0">
                <a:latin typeface="Courier"/>
                <a:cs typeface="Courier"/>
              </a:rPr>
              <a:t>: chat, </a:t>
            </a:r>
            <a:r>
              <a:rPr lang="en-US" dirty="0" err="1" smtClean="0">
                <a:latin typeface="Courier"/>
                <a:cs typeface="Courier"/>
              </a:rPr>
              <a:t>superchat</a:t>
            </a:r>
            <a:r>
              <a:rPr lang="en-US" dirty="0" smtClean="0">
                <a:latin typeface="Courier"/>
                <a:cs typeface="Courier"/>
              </a:rPr>
              <a:t/>
            </a:r>
            <a:br>
              <a:rPr lang="en-US" dirty="0" smtClean="0">
                <a:latin typeface="Courier"/>
                <a:cs typeface="Courier"/>
              </a:rPr>
            </a:br>
            <a:r>
              <a:rPr lang="en-US" b="1" dirty="0" smtClean="0">
                <a:latin typeface="Courier"/>
                <a:cs typeface="Courier"/>
              </a:rPr>
              <a:t>Sec</a:t>
            </a:r>
            <a:r>
              <a:rPr lang="en-US" b="1" dirty="0">
                <a:latin typeface="Courier"/>
                <a:cs typeface="Courier"/>
              </a:rPr>
              <a:t>-WebSocket-Version</a:t>
            </a:r>
            <a:r>
              <a:rPr lang="en-US" dirty="0">
                <a:latin typeface="Courier"/>
                <a:cs typeface="Courier"/>
              </a:rPr>
              <a:t>: 13 </a:t>
            </a:r>
          </a:p>
        </p:txBody>
      </p:sp>
      <p:sp>
        <p:nvSpPr>
          <p:cNvPr id="4" name="Text Placeholder 3"/>
          <p:cNvSpPr>
            <a:spLocks noGrp="1"/>
          </p:cNvSpPr>
          <p:nvPr>
            <p:ph type="body" sz="quarter" idx="13"/>
          </p:nvPr>
        </p:nvSpPr>
        <p:spPr/>
        <p:txBody>
          <a:bodyPr/>
          <a:lstStyle/>
          <a:p>
            <a:endParaRPr lang="en-US"/>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127" y="145472"/>
            <a:ext cx="1003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372857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Java_Template">
  <a:themeElements>
    <a:clrScheme name="Custom 19">
      <a:dk1>
        <a:srgbClr val="000000"/>
      </a:dk1>
      <a:lt1>
        <a:sysClr val="window" lastClr="FFFFFF"/>
      </a:lt1>
      <a:dk2>
        <a:srgbClr val="424545"/>
      </a:dk2>
      <a:lt2>
        <a:srgbClr val="A3A3A3"/>
      </a:lt2>
      <a:accent1>
        <a:srgbClr val="5382A1"/>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7860</TotalTime>
  <Words>4593</Words>
  <Application>Microsoft Macintosh PowerPoint</Application>
  <PresentationFormat>On-screen Show (16:9)</PresentationFormat>
  <Paragraphs>365</Paragraphs>
  <Slides>43</Slides>
  <Notes>17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Java_Template</vt:lpstr>
      <vt:lpstr>PowerPoint Presentation</vt:lpstr>
      <vt:lpstr>Building WebSocket Apps in Java using JSR 356</vt:lpstr>
      <vt:lpstr>PowerPoint Presentation</vt:lpstr>
      <vt:lpstr>Agenda</vt:lpstr>
      <vt:lpstr>Interactive Web Sites</vt:lpstr>
      <vt:lpstr>WebSocket to the Rescue</vt:lpstr>
      <vt:lpstr>What’s the basic idea ?</vt:lpstr>
      <vt:lpstr>Establish a connection</vt:lpstr>
      <vt:lpstr>Handshake Request</vt:lpstr>
      <vt:lpstr>Handshake Response</vt:lpstr>
      <vt:lpstr>Establishing a Connection</vt:lpstr>
      <vt:lpstr>WebSocket Lifecycle</vt:lpstr>
      <vt:lpstr>WebSocket API</vt:lpstr>
      <vt:lpstr>Browser Support</vt:lpstr>
      <vt:lpstr>JSR 356 Specification</vt:lpstr>
      <vt:lpstr>JSR 356: Reference Implementation</vt:lpstr>
      <vt:lpstr>Java API for WebSocket Features</vt:lpstr>
      <vt:lpstr>PowerPoint Presentation</vt:lpstr>
      <vt:lpstr>Hello World</vt:lpstr>
      <vt:lpstr>Annotations</vt:lpstr>
      <vt:lpstr>@ServerEndpoint attributes </vt:lpstr>
      <vt:lpstr>Custom Payloads</vt:lpstr>
      <vt:lpstr>Custom Payloads – Text Decoder</vt:lpstr>
      <vt:lpstr>Custom Payloads – Text Encoder</vt:lpstr>
      <vt:lpstr>Custom Payloads – Binary Decoder</vt:lpstr>
      <vt:lpstr>Which methods can be @OnMessage ?</vt:lpstr>
      <vt:lpstr>Sample Messages</vt:lpstr>
      <vt:lpstr>Chat Server</vt:lpstr>
      <vt:lpstr>Chat Server</vt:lpstr>
      <vt:lpstr>URI Template Matching</vt:lpstr>
      <vt:lpstr>WebSocket Client</vt:lpstr>
      <vt:lpstr>PowerPoint Presentation</vt:lpstr>
      <vt:lpstr>Programmatic Endpoint</vt:lpstr>
      <vt:lpstr>Interface-driven Endpoint</vt:lpstr>
      <vt:lpstr>Server and Client Configuration</vt:lpstr>
      <vt:lpstr>Relationship with Dependency Injection</vt:lpstr>
      <vt:lpstr>Relationship with Servlet 3.1</vt:lpstr>
      <vt:lpstr>Security</vt:lpstr>
      <vt:lpstr>How to view WebSocket messages ?</vt:lpstr>
      <vt:lpstr>How to view WebSocket messages ?</vt:lpstr>
      <vt:lpstr>Resources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Arun P. Gupta</cp:lastModifiedBy>
  <cp:revision>818</cp:revision>
  <cp:lastPrinted>2012-06-18T19:05:44Z</cp:lastPrinted>
  <dcterms:created xsi:type="dcterms:W3CDTF">2012-05-31T20:53:14Z</dcterms:created>
  <dcterms:modified xsi:type="dcterms:W3CDTF">2013-07-03T16:22:26Z</dcterms:modified>
</cp:coreProperties>
</file>