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45"/>
  </p:notesMasterIdLst>
  <p:handoutMasterIdLst>
    <p:handoutMasterId r:id="rId46"/>
  </p:handoutMasterIdLst>
  <p:sldIdLst>
    <p:sldId id="466" r:id="rId2"/>
    <p:sldId id="507" r:id="rId3"/>
    <p:sldId id="512" r:id="rId4"/>
    <p:sldId id="513" r:id="rId5"/>
    <p:sldId id="514" r:id="rId6"/>
    <p:sldId id="515" r:id="rId7"/>
    <p:sldId id="516" r:id="rId8"/>
    <p:sldId id="518" r:id="rId9"/>
    <p:sldId id="519" r:id="rId10"/>
    <p:sldId id="520" r:id="rId11"/>
    <p:sldId id="521" r:id="rId12"/>
    <p:sldId id="522" r:id="rId13"/>
    <p:sldId id="523" r:id="rId14"/>
    <p:sldId id="533" r:id="rId15"/>
    <p:sldId id="535" r:id="rId16"/>
    <p:sldId id="536" r:id="rId17"/>
    <p:sldId id="538" r:id="rId18"/>
    <p:sldId id="541" r:id="rId19"/>
    <p:sldId id="542" r:id="rId20"/>
    <p:sldId id="543" r:id="rId21"/>
    <p:sldId id="544" r:id="rId22"/>
    <p:sldId id="545" r:id="rId23"/>
    <p:sldId id="576" r:id="rId24"/>
    <p:sldId id="546" r:id="rId25"/>
    <p:sldId id="547" r:id="rId26"/>
    <p:sldId id="548" r:id="rId27"/>
    <p:sldId id="549" r:id="rId28"/>
    <p:sldId id="550" r:id="rId29"/>
    <p:sldId id="551" r:id="rId30"/>
    <p:sldId id="552" r:id="rId31"/>
    <p:sldId id="556" r:id="rId32"/>
    <p:sldId id="558" r:id="rId33"/>
    <p:sldId id="559" r:id="rId34"/>
    <p:sldId id="560" r:id="rId35"/>
    <p:sldId id="561" r:id="rId36"/>
    <p:sldId id="564" r:id="rId37"/>
    <p:sldId id="565" r:id="rId38"/>
    <p:sldId id="567" r:id="rId39"/>
    <p:sldId id="569" r:id="rId40"/>
    <p:sldId id="570" r:id="rId41"/>
    <p:sldId id="572" r:id="rId42"/>
    <p:sldId id="573" r:id="rId43"/>
    <p:sldId id="343" r:id="rId44"/>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scaleToFitPaper="1" frameSlides="1"/>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6B6B6"/>
    <a:srgbClr val="355469"/>
    <a:srgbClr val="FF1414"/>
    <a:srgbClr val="8BAAC3"/>
    <a:srgbClr val="FF0000"/>
    <a:srgbClr val="DC0000"/>
    <a:srgbClr val="820000"/>
    <a:srgbClr val="C90000"/>
    <a:srgbClr val="DC1414"/>
    <a:srgbClr val="B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985" autoAdjust="0"/>
    <p:restoredTop sz="96104" autoAdjust="0"/>
  </p:normalViewPr>
  <p:slideViewPr>
    <p:cSldViewPr snapToGrid="0">
      <p:cViewPr>
        <p:scale>
          <a:sx n="125" d="100"/>
          <a:sy n="125" d="100"/>
        </p:scale>
        <p:origin x="-72" y="954"/>
      </p:cViewPr>
      <p:guideLst>
        <p:guide orient="horz" pos="1492"/>
        <p:guide orient="horz" pos="842"/>
        <p:guide orient="horz" pos="540"/>
        <p:guide orient="horz" pos="2281"/>
        <p:guide orient="horz" pos="2776"/>
        <p:guide orient="horz" pos="648"/>
        <p:guide orient="horz" pos="1739"/>
        <p:guide pos="2880"/>
        <p:guide pos="5619"/>
        <p:guide pos="3091"/>
        <p:guide pos="291"/>
        <p:guide pos="2327"/>
      </p:guideLst>
    </p:cSldViewPr>
  </p:slideViewPr>
  <p:outlineViewPr>
    <p:cViewPr>
      <p:scale>
        <a:sx n="33" d="100"/>
        <a:sy n="33" d="100"/>
      </p:scale>
      <p:origin x="0" y="23082"/>
    </p:cViewPr>
  </p:outlineViewPr>
  <p:notesTextViewPr>
    <p:cViewPr>
      <p:scale>
        <a:sx n="1" d="1"/>
        <a:sy n="1" d="1"/>
      </p:scale>
      <p:origin x="0" y="0"/>
    </p:cViewPr>
  </p:notesTextViewPr>
  <p:sorterViewPr>
    <p:cViewPr>
      <p:scale>
        <a:sx n="75" d="100"/>
        <a:sy n="75" d="100"/>
      </p:scale>
      <p:origin x="0" y="0"/>
    </p:cViewPr>
  </p:sorterViewPr>
  <p:notesViewPr>
    <p:cSldViewPr snapToGrid="0" snapToObjects="1">
      <p:cViewPr varScale="1">
        <p:scale>
          <a:sx n="95" d="100"/>
          <a:sy n="95" d="100"/>
        </p:scale>
        <p:origin x="-2724" y="-90"/>
      </p:cViewPr>
      <p:guideLst>
        <p:guide orient="horz" pos="2160"/>
        <p:guide pos="288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99333BE-0D34-4F62-BD6E-2C3B14663373}" type="datetimeFigureOut">
              <a:rPr lang="en-US" smtClean="0"/>
              <a:pPr/>
              <a:t>7/18/2013</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ECABB6E-EB62-4D88-B3E7-408903A4E4B0}" type="slidenum">
              <a:rPr lang="en-US" smtClean="0"/>
              <a:pPr/>
              <a:t>‹#›</a:t>
            </a:fld>
            <a:endParaRPr lang="en-US"/>
          </a:p>
        </p:txBody>
      </p:sp>
    </p:spTree>
    <p:extLst>
      <p:ext uri="{BB962C8B-B14F-4D97-AF65-F5344CB8AC3E}">
        <p14:creationId xmlns:p14="http://schemas.microsoft.com/office/powerpoint/2010/main" xmlns="" val="1705973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A2D1F94-724F-43BD-B41B-43157E9B4550}" type="datetimeFigureOut">
              <a:rPr lang="en-US" smtClean="0"/>
              <a:pPr/>
              <a:t>7/18/2013</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6E82501-53DA-4152-84B0-51135B15EEA8}" type="slidenum">
              <a:rPr lang="en-US" smtClean="0"/>
              <a:pPr/>
              <a:t>‹#›</a:t>
            </a:fld>
            <a:endParaRPr lang="en-US"/>
          </a:p>
        </p:txBody>
      </p:sp>
    </p:spTree>
    <p:extLst>
      <p:ext uri="{BB962C8B-B14F-4D97-AF65-F5344CB8AC3E}">
        <p14:creationId xmlns:p14="http://schemas.microsoft.com/office/powerpoint/2010/main" xmlns="" val="21532524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1</a:t>
            </a:fld>
            <a:endParaRPr lang="en-US"/>
          </a:p>
        </p:txBody>
      </p:sp>
    </p:spTree>
    <p:extLst>
      <p:ext uri="{BB962C8B-B14F-4D97-AF65-F5344CB8AC3E}">
        <p14:creationId xmlns:p14="http://schemas.microsoft.com/office/powerpoint/2010/main" xmlns="" val="3776657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Earlier: 1 endpoint instance per URI,</a:t>
            </a:r>
            <a:r>
              <a:rPr lang="en-US" baseline="0" dirty="0" smtClean="0"/>
              <a:t> </a:t>
            </a:r>
            <a:r>
              <a:rPr lang="en-US" dirty="0" smtClean="0"/>
              <a:t>multi-threaded concurrent model</a:t>
            </a:r>
          </a:p>
          <a:p>
            <a:r>
              <a:rPr lang="en-US" dirty="0" smtClean="0"/>
              <a:t>Now: 1 instance per client connection, called back only once per client. Single-threaded</a:t>
            </a:r>
            <a:r>
              <a:rPr lang="en-US" baseline="0" dirty="0" smtClean="0"/>
              <a:t> model and so no concurrency required in the runtime. EJB Singleton can be used but the user code need to manage concurrency in that case. Ditto with CDI Singleton.</a:t>
            </a:r>
          </a:p>
          <a:p>
            <a:endParaRPr lang="en-US" baseline="0" dirty="0" smtClean="0"/>
          </a:p>
          <a:p>
            <a:r>
              <a:rPr lang="en-US" baseline="0" dirty="0" smtClean="0"/>
              <a:t>Highlight similarities/differences with JAX-RS</a:t>
            </a: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19</a:t>
            </a:fld>
            <a:endParaRPr lang="en-US"/>
          </a:p>
        </p:txBody>
      </p:sp>
    </p:spTree>
    <p:extLst>
      <p:ext uri="{BB962C8B-B14F-4D97-AF65-F5344CB8AC3E}">
        <p14:creationId xmlns:p14="http://schemas.microsoft.com/office/powerpoint/2010/main" xmlns="" val="605555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annotation defines that the decorated method be called whenever a new client has connected to this endpoint. The container notifies the method after the connection has been established [WSC-21]. The decorated method can only have optional Session parameter and zero to n String parameters annotated with a @</a:t>
            </a:r>
            <a:r>
              <a:rPr lang="en-US" sz="1200" kern="1200" dirty="0" err="1" smtClean="0">
                <a:solidFill>
                  <a:schemeClr val="tx1"/>
                </a:solidFill>
                <a:effectLst/>
                <a:latin typeface="+mn-lt"/>
                <a:ea typeface="+mn-ea"/>
                <a:cs typeface="+mn-cs"/>
              </a:rPr>
              <a:t>WebSocketPathSegment</a:t>
            </a:r>
            <a:r>
              <a:rPr lang="en-US" sz="1200" kern="1200" dirty="0" smtClean="0">
                <a:solidFill>
                  <a:schemeClr val="tx1"/>
                </a:solidFill>
                <a:effectLst/>
                <a:latin typeface="+mn-lt"/>
                <a:ea typeface="+mn-ea"/>
                <a:cs typeface="+mn-cs"/>
              </a:rPr>
              <a:t> annotation as parameters. If the Session parameter is present, the implementation must pass in the newly created Session corresponding to the new connection [WSC-22]. If the method throws an error, the implementation must pass this error to the </a:t>
            </a:r>
            <a:r>
              <a:rPr lang="en-US" sz="1200" kern="1200" dirty="0" err="1" smtClean="0">
                <a:solidFill>
                  <a:schemeClr val="tx1"/>
                </a:solidFill>
                <a:effectLst/>
                <a:latin typeface="+mn-lt"/>
                <a:ea typeface="+mn-ea"/>
                <a:cs typeface="+mn-cs"/>
              </a:rPr>
              <a:t>onError</a:t>
            </a:r>
            <a:r>
              <a:rPr lang="en-US" sz="1200" kern="1200" dirty="0" smtClean="0">
                <a:solidFill>
                  <a:schemeClr val="tx1"/>
                </a:solidFill>
                <a:effectLst/>
                <a:latin typeface="+mn-lt"/>
                <a:ea typeface="+mn-ea"/>
                <a:cs typeface="+mn-cs"/>
              </a:rPr>
              <a:t> method of the endpoint together with the session.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annotation defines that the decorated method be called whenever a new client is about to be disconnected from this endpoint. The container notifies the method before the connection is brought down [WSC-25]. The decorated method can only have optional Session parameter and zero to n String parameters annotated with a @</a:t>
            </a:r>
            <a:r>
              <a:rPr lang="en-US" sz="1200" kern="1200" dirty="0" err="1" smtClean="0">
                <a:solidFill>
                  <a:schemeClr val="tx1"/>
                </a:solidFill>
                <a:effectLst/>
                <a:latin typeface="+mn-lt"/>
                <a:ea typeface="+mn-ea"/>
                <a:cs typeface="+mn-cs"/>
              </a:rPr>
              <a:t>WebSocketPathSegment</a:t>
            </a:r>
            <a:r>
              <a:rPr lang="en-US" sz="1200" kern="1200" dirty="0" smtClean="0">
                <a:solidFill>
                  <a:schemeClr val="tx1"/>
                </a:solidFill>
                <a:effectLst/>
                <a:latin typeface="+mn-lt"/>
                <a:ea typeface="+mn-ea"/>
                <a:cs typeface="+mn-cs"/>
              </a:rPr>
              <a:t> annotation as parameters. If the Session parameter is present, the implementation must pass in the about-to-be ended Session corresponding to the connection [WSC-26]. If the method throws an error, the implementation must pass this error to the </a:t>
            </a:r>
            <a:r>
              <a:rPr lang="en-US" sz="1200" kern="1200" dirty="0" err="1" smtClean="0">
                <a:solidFill>
                  <a:schemeClr val="tx1"/>
                </a:solidFill>
                <a:effectLst/>
                <a:latin typeface="+mn-lt"/>
                <a:ea typeface="+mn-ea"/>
                <a:cs typeface="+mn-cs"/>
              </a:rPr>
              <a:t>onError</a:t>
            </a:r>
            <a:r>
              <a:rPr lang="en-US" sz="1200" kern="1200" dirty="0" smtClean="0">
                <a:solidFill>
                  <a:schemeClr val="tx1"/>
                </a:solidFill>
                <a:effectLst/>
                <a:latin typeface="+mn-lt"/>
                <a:ea typeface="+mn-ea"/>
                <a:cs typeface="+mn-cs"/>
              </a:rPr>
              <a:t> method of the endpoint together with the session.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annotation defines that the decorated method be called whenever an error is generated on any of the connections to this endpoint. The decorated method can only have optional Session parameter, mandatory </a:t>
            </a:r>
            <a:r>
              <a:rPr lang="en-US" sz="1200" kern="1200" dirty="0" err="1" smtClean="0">
                <a:solidFill>
                  <a:schemeClr val="tx1"/>
                </a:solidFill>
                <a:effectLst/>
                <a:latin typeface="+mn-lt"/>
                <a:ea typeface="+mn-ea"/>
                <a:cs typeface="+mn-cs"/>
              </a:rPr>
              <a:t>Throwable</a:t>
            </a:r>
            <a:r>
              <a:rPr lang="en-US" sz="1200" kern="1200" dirty="0" smtClean="0">
                <a:solidFill>
                  <a:schemeClr val="tx1"/>
                </a:solidFill>
                <a:effectLst/>
                <a:latin typeface="+mn-lt"/>
                <a:ea typeface="+mn-ea"/>
                <a:cs typeface="+mn-cs"/>
              </a:rPr>
              <a:t> parameter and zero to n String parameters annotated with a @</a:t>
            </a:r>
            <a:r>
              <a:rPr lang="en-US" sz="1200" kern="1200" dirty="0" err="1" smtClean="0">
                <a:solidFill>
                  <a:schemeClr val="tx1"/>
                </a:solidFill>
                <a:effectLst/>
                <a:latin typeface="+mn-lt"/>
                <a:ea typeface="+mn-ea"/>
                <a:cs typeface="+mn-cs"/>
              </a:rPr>
              <a:t>WebSocketPathSegment</a:t>
            </a:r>
            <a:r>
              <a:rPr lang="en-US" sz="1200" kern="1200" dirty="0" smtClean="0">
                <a:solidFill>
                  <a:schemeClr val="tx1"/>
                </a:solidFill>
                <a:effectLst/>
                <a:latin typeface="+mn-lt"/>
                <a:ea typeface="+mn-ea"/>
                <a:cs typeface="+mn-cs"/>
              </a:rPr>
              <a:t> annotation as parameters. If the Session parameter is present, the implementation must pass in the Session in which the error occurred to the connection [WSC-XX]. The container must pass the error as the </a:t>
            </a:r>
            <a:r>
              <a:rPr lang="en-US" sz="1200" kern="1200" dirty="0" err="1" smtClean="0">
                <a:solidFill>
                  <a:schemeClr val="tx1"/>
                </a:solidFill>
                <a:effectLst/>
                <a:latin typeface="+mn-lt"/>
                <a:ea typeface="+mn-ea"/>
                <a:cs typeface="+mn-cs"/>
              </a:rPr>
              <a:t>Throwable</a:t>
            </a:r>
            <a:r>
              <a:rPr lang="en-US" sz="1200" kern="1200" dirty="0" smtClean="0">
                <a:solidFill>
                  <a:schemeClr val="tx1"/>
                </a:solidFill>
                <a:effectLst/>
                <a:latin typeface="+mn-lt"/>
                <a:ea typeface="+mn-ea"/>
                <a:cs typeface="+mn-cs"/>
              </a:rPr>
              <a:t> parameter to this method.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36E82501-53DA-4152-84B0-51135B15EEA8}" type="slidenum">
              <a:rPr lang="en-US" smtClean="0"/>
              <a:pPr/>
              <a:t>20</a:t>
            </a:fld>
            <a:endParaRPr lang="en-US"/>
          </a:p>
        </p:txBody>
      </p:sp>
    </p:spTree>
    <p:extLst>
      <p:ext uri="{BB962C8B-B14F-4D97-AF65-F5344CB8AC3E}">
        <p14:creationId xmlns:p14="http://schemas.microsoft.com/office/powerpoint/2010/main" xmlns="" val="1425982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encoders parameter contains a (possibly empty) list of Java classes that are to act as encoder components for this endpoint. These classes must implement some form of the Encoder interface, and have public no-</a:t>
            </a:r>
            <a:r>
              <a:rPr lang="en-US" sz="1200" kern="1200" dirty="0" err="1" smtClean="0">
                <a:solidFill>
                  <a:schemeClr val="tx1"/>
                </a:solidFill>
                <a:effectLst/>
                <a:latin typeface="+mn-lt"/>
                <a:ea typeface="+mn-ea"/>
                <a:cs typeface="+mn-cs"/>
              </a:rPr>
              <a:t>arg</a:t>
            </a:r>
            <a:r>
              <a:rPr lang="en-US" sz="1200" kern="1200" dirty="0" smtClean="0">
                <a:solidFill>
                  <a:schemeClr val="tx1"/>
                </a:solidFill>
                <a:effectLst/>
                <a:latin typeface="+mn-lt"/>
                <a:ea typeface="+mn-ea"/>
                <a:cs typeface="+mn-cs"/>
              </a:rPr>
              <a:t> constructors and be visible within the </a:t>
            </a:r>
            <a:r>
              <a:rPr lang="en-US" sz="1200" kern="1200" dirty="0" err="1" smtClean="0">
                <a:solidFill>
                  <a:schemeClr val="tx1"/>
                </a:solidFill>
                <a:effectLst/>
                <a:latin typeface="+mn-lt"/>
                <a:ea typeface="+mn-ea"/>
                <a:cs typeface="+mn-cs"/>
              </a:rPr>
              <a:t>classpath</a:t>
            </a:r>
            <a:r>
              <a:rPr lang="en-US" sz="1200" kern="1200" dirty="0" smtClean="0">
                <a:solidFill>
                  <a:schemeClr val="tx1"/>
                </a:solidFill>
                <a:effectLst/>
                <a:latin typeface="+mn-lt"/>
                <a:ea typeface="+mn-ea"/>
                <a:cs typeface="+mn-cs"/>
              </a:rPr>
              <a:t> of the application that this </a:t>
            </a:r>
            <a:r>
              <a:rPr lang="en-US" sz="1200" kern="1200" dirty="0" err="1" smtClean="0">
                <a:solidFill>
                  <a:schemeClr val="tx1"/>
                </a:solidFill>
                <a:effectLst/>
                <a:latin typeface="+mn-lt"/>
                <a:ea typeface="+mn-ea"/>
                <a:cs typeface="+mn-cs"/>
              </a:rPr>
              <a:t>websocket</a:t>
            </a:r>
            <a:r>
              <a:rPr lang="en-US" sz="1200" kern="1200" dirty="0" smtClean="0">
                <a:solidFill>
                  <a:schemeClr val="tx1"/>
                </a:solidFill>
                <a:effectLst/>
                <a:latin typeface="+mn-lt"/>
                <a:ea typeface="+mn-ea"/>
                <a:cs typeface="+mn-cs"/>
              </a:rPr>
              <a:t> endpoint is part of. The implementation must attempt to encode application objects of matching </a:t>
            </a:r>
            <a:r>
              <a:rPr lang="en-US" sz="1200" kern="1200" dirty="0" err="1" smtClean="0">
                <a:solidFill>
                  <a:schemeClr val="tx1"/>
                </a:solidFill>
                <a:effectLst/>
                <a:latin typeface="+mn-lt"/>
                <a:ea typeface="+mn-ea"/>
                <a:cs typeface="+mn-cs"/>
              </a:rPr>
              <a:t>parametrized</a:t>
            </a:r>
            <a:r>
              <a:rPr lang="en-US" sz="1200" kern="1200" dirty="0" smtClean="0">
                <a:solidFill>
                  <a:schemeClr val="tx1"/>
                </a:solidFill>
                <a:effectLst/>
                <a:latin typeface="+mn-lt"/>
                <a:ea typeface="+mn-ea"/>
                <a:cs typeface="+mn-cs"/>
              </a:rPr>
              <a:t> type as the encoder when they are attempted to be sent using the </a:t>
            </a:r>
            <a:r>
              <a:rPr lang="en-US" sz="1200" kern="1200" dirty="0" err="1" smtClean="0">
                <a:solidFill>
                  <a:schemeClr val="tx1"/>
                </a:solidFill>
                <a:effectLst/>
                <a:latin typeface="+mn-lt"/>
                <a:ea typeface="+mn-ea"/>
                <a:cs typeface="+mn-cs"/>
              </a:rPr>
              <a:t>RemoteEndpoint</a:t>
            </a:r>
            <a:r>
              <a:rPr lang="en-US" sz="1200" kern="1200" dirty="0" smtClean="0">
                <a:solidFill>
                  <a:schemeClr val="tx1"/>
                </a:solidFill>
                <a:effectLst/>
                <a:latin typeface="+mn-lt"/>
                <a:ea typeface="+mn-ea"/>
                <a:cs typeface="+mn-cs"/>
              </a:rPr>
              <a:t> API.</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decoders parameter contains a (possibly empty) list of Java classes that are to act as decoder components for this endpoint. These classes must implement some form of the Decoder interface, and have public no-</a:t>
            </a:r>
            <a:r>
              <a:rPr lang="en-US" sz="1200" kern="1200" dirty="0" err="1" smtClean="0">
                <a:solidFill>
                  <a:schemeClr val="tx1"/>
                </a:solidFill>
                <a:effectLst/>
                <a:latin typeface="+mn-lt"/>
                <a:ea typeface="+mn-ea"/>
                <a:cs typeface="+mn-cs"/>
              </a:rPr>
              <a:t>arg</a:t>
            </a:r>
            <a:r>
              <a:rPr lang="en-US" sz="1200" kern="1200" dirty="0" smtClean="0">
                <a:solidFill>
                  <a:schemeClr val="tx1"/>
                </a:solidFill>
                <a:effectLst/>
                <a:latin typeface="+mn-lt"/>
                <a:ea typeface="+mn-ea"/>
                <a:cs typeface="+mn-cs"/>
              </a:rPr>
              <a:t> constructors and be visible within the </a:t>
            </a:r>
            <a:r>
              <a:rPr lang="en-US" sz="1200" kern="1200" dirty="0" err="1" smtClean="0">
                <a:solidFill>
                  <a:schemeClr val="tx1"/>
                </a:solidFill>
                <a:effectLst/>
                <a:latin typeface="+mn-lt"/>
                <a:ea typeface="+mn-ea"/>
                <a:cs typeface="+mn-cs"/>
              </a:rPr>
              <a:t>classpath</a:t>
            </a:r>
            <a:r>
              <a:rPr lang="en-US" sz="1200" kern="1200" dirty="0" smtClean="0">
                <a:solidFill>
                  <a:schemeClr val="tx1"/>
                </a:solidFill>
                <a:effectLst/>
                <a:latin typeface="+mn-lt"/>
                <a:ea typeface="+mn-ea"/>
                <a:cs typeface="+mn-cs"/>
              </a:rPr>
              <a:t> of the application that this </a:t>
            </a:r>
            <a:r>
              <a:rPr lang="en-US" sz="1200" kern="1200" dirty="0" err="1" smtClean="0">
                <a:solidFill>
                  <a:schemeClr val="tx1"/>
                </a:solidFill>
                <a:effectLst/>
                <a:latin typeface="+mn-lt"/>
                <a:ea typeface="+mn-ea"/>
                <a:cs typeface="+mn-cs"/>
              </a:rPr>
              <a:t>websocket</a:t>
            </a:r>
            <a:r>
              <a:rPr lang="en-US" sz="1200" kern="1200" dirty="0" smtClean="0">
                <a:solidFill>
                  <a:schemeClr val="tx1"/>
                </a:solidFill>
                <a:effectLst/>
                <a:latin typeface="+mn-lt"/>
                <a:ea typeface="+mn-ea"/>
                <a:cs typeface="+mn-cs"/>
              </a:rPr>
              <a:t> endpoint is part of. The implementation must attempt to decode web socket messages using the first appropriate decoder in the list and pass the message in decoded object form to the </a:t>
            </a:r>
            <a:r>
              <a:rPr lang="en-US" sz="1200" kern="1200" dirty="0" err="1" smtClean="0">
                <a:solidFill>
                  <a:schemeClr val="tx1"/>
                </a:solidFill>
                <a:effectLst/>
                <a:latin typeface="+mn-lt"/>
                <a:ea typeface="+mn-ea"/>
                <a:cs typeface="+mn-cs"/>
              </a:rPr>
              <a:t>websocket</a:t>
            </a:r>
            <a:r>
              <a:rPr lang="en-US" sz="1200" kern="1200" dirty="0" smtClean="0">
                <a:solidFill>
                  <a:schemeClr val="tx1"/>
                </a:solidFill>
                <a:effectLst/>
                <a:latin typeface="+mn-lt"/>
                <a:ea typeface="+mn-ea"/>
                <a:cs typeface="+mn-cs"/>
              </a:rPr>
              <a:t> endpoint [WSC-17]. The implementation uses the </a:t>
            </a:r>
            <a:r>
              <a:rPr lang="en-US" sz="1200" kern="1200" dirty="0" err="1" smtClean="0">
                <a:solidFill>
                  <a:schemeClr val="tx1"/>
                </a:solidFill>
                <a:effectLst/>
                <a:latin typeface="+mn-lt"/>
                <a:ea typeface="+mn-ea"/>
                <a:cs typeface="+mn-cs"/>
              </a:rPr>
              <a:t>willDecode</a:t>
            </a:r>
            <a:r>
              <a:rPr lang="en-US" sz="1200" kern="1200" dirty="0" smtClean="0">
                <a:solidFill>
                  <a:schemeClr val="tx1"/>
                </a:solidFill>
                <a:effectLst/>
                <a:latin typeface="+mn-lt"/>
                <a:ea typeface="+mn-ea"/>
                <a:cs typeface="+mn-cs"/>
              </a:rPr>
              <a:t>() method on the decoder to determine if the Decoder will match the incoming message.</a:t>
            </a:r>
            <a:endParaRPr lang="en-US" dirty="0" smtClean="0"/>
          </a:p>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22</a:t>
            </a:fld>
            <a:endParaRPr lang="en-US"/>
          </a:p>
        </p:txBody>
      </p:sp>
    </p:spTree>
    <p:extLst>
      <p:ext uri="{BB962C8B-B14F-4D97-AF65-F5344CB8AC3E}">
        <p14:creationId xmlns:p14="http://schemas.microsoft.com/office/powerpoint/2010/main" xmlns="" val="2067011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allowed parameters are:</a:t>
            </a:r>
          </a:p>
          <a:p>
            <a:r>
              <a:rPr lang="en-US" dirty="0" smtClean="0"/>
              <a:t>  Exactly one of any of the following choices</a:t>
            </a:r>
          </a:p>
          <a:p>
            <a:r>
              <a:rPr lang="en-US" dirty="0" smtClean="0"/>
              <a:t>    if the method is handling text messages:</a:t>
            </a:r>
          </a:p>
          <a:p>
            <a:r>
              <a:rPr lang="en-US" dirty="0" smtClean="0"/>
              <a:t>      String to receive the whole message</a:t>
            </a:r>
          </a:p>
          <a:p>
            <a:r>
              <a:rPr lang="en-US" dirty="0" smtClean="0"/>
              <a:t>      Java primitive or class equivalent to receive the whole message converted to that type</a:t>
            </a:r>
          </a:p>
          <a:p>
            <a:r>
              <a:rPr lang="en-US" dirty="0" smtClean="0"/>
              <a:t>      String and </a:t>
            </a:r>
            <a:r>
              <a:rPr lang="en-US" dirty="0" err="1" smtClean="0"/>
              <a:t>boolean</a:t>
            </a:r>
            <a:r>
              <a:rPr lang="en-US" dirty="0" smtClean="0"/>
              <a:t> pair to receive the message in parts</a:t>
            </a:r>
          </a:p>
          <a:p>
            <a:r>
              <a:rPr lang="en-US" dirty="0" smtClean="0"/>
              <a:t>      Reader to receive the whole message as a blocking stream</a:t>
            </a:r>
          </a:p>
          <a:p>
            <a:r>
              <a:rPr lang="en-US" dirty="0" smtClean="0"/>
              <a:t>      any object parameter for which the endpoint has a text decoder (</a:t>
            </a:r>
            <a:r>
              <a:rPr lang="en-US" dirty="0" err="1" smtClean="0"/>
              <a:t>Decoder.Text</a:t>
            </a:r>
            <a:r>
              <a:rPr lang="en-US" dirty="0" smtClean="0"/>
              <a:t> or </a:t>
            </a:r>
            <a:r>
              <a:rPr lang="en-US" dirty="0" err="1" smtClean="0"/>
              <a:t>Decoder.TextStream</a:t>
            </a:r>
            <a:r>
              <a:rPr lang="en-US" dirty="0" smtClean="0"/>
              <a:t>).</a:t>
            </a:r>
          </a:p>
          <a:p>
            <a:r>
              <a:rPr lang="en-US" dirty="0" smtClean="0"/>
              <a:t>    if the method is handling binary messages:</a:t>
            </a:r>
          </a:p>
          <a:p>
            <a:r>
              <a:rPr lang="en-US" dirty="0" smtClean="0"/>
              <a:t>       byte[] or </a:t>
            </a:r>
            <a:r>
              <a:rPr lang="en-US" dirty="0" err="1" smtClean="0"/>
              <a:t>ByteBuffer</a:t>
            </a:r>
            <a:r>
              <a:rPr lang="en-US" dirty="0" smtClean="0"/>
              <a:t> to receive the whole message</a:t>
            </a:r>
          </a:p>
          <a:p>
            <a:r>
              <a:rPr lang="en-US" dirty="0" smtClean="0"/>
              <a:t>       byte[] and </a:t>
            </a:r>
            <a:r>
              <a:rPr lang="en-US" dirty="0" err="1" smtClean="0"/>
              <a:t>boolean</a:t>
            </a:r>
            <a:r>
              <a:rPr lang="en-US" dirty="0" smtClean="0"/>
              <a:t> pair, or </a:t>
            </a:r>
            <a:r>
              <a:rPr lang="en-US" dirty="0" err="1" smtClean="0"/>
              <a:t>ByteBuffer</a:t>
            </a:r>
            <a:r>
              <a:rPr lang="en-US" dirty="0" smtClean="0"/>
              <a:t> and </a:t>
            </a:r>
            <a:r>
              <a:rPr lang="en-US" dirty="0" err="1" smtClean="0"/>
              <a:t>boolean</a:t>
            </a:r>
            <a:r>
              <a:rPr lang="en-US" dirty="0" smtClean="0"/>
              <a:t> pair to receive the message in parts</a:t>
            </a:r>
          </a:p>
          <a:p>
            <a:r>
              <a:rPr lang="en-US" dirty="0" smtClean="0"/>
              <a:t>       </a:t>
            </a:r>
            <a:r>
              <a:rPr lang="en-US" dirty="0" err="1" smtClean="0"/>
              <a:t>InputStream</a:t>
            </a:r>
            <a:r>
              <a:rPr lang="en-US" dirty="0" smtClean="0"/>
              <a:t> to receive the whole message as a blocking stream</a:t>
            </a:r>
          </a:p>
          <a:p>
            <a:r>
              <a:rPr lang="en-US" dirty="0" smtClean="0"/>
              <a:t>       any object parameter for which the endpoint has a binary decoder (</a:t>
            </a:r>
            <a:r>
              <a:rPr lang="en-US" dirty="0" err="1" smtClean="0"/>
              <a:t>Decoder.Binary</a:t>
            </a:r>
            <a:r>
              <a:rPr lang="en-US" dirty="0" smtClean="0"/>
              <a:t> or </a:t>
            </a:r>
            <a:r>
              <a:rPr lang="en-US" dirty="0" err="1" smtClean="0"/>
              <a:t>Decoder.BinaryStream</a:t>
            </a:r>
            <a:r>
              <a:rPr lang="en-US" dirty="0" smtClean="0"/>
              <a:t>).</a:t>
            </a:r>
          </a:p>
          <a:p>
            <a:r>
              <a:rPr lang="en-US" dirty="0" smtClean="0"/>
              <a:t>    if the method is handling pong messages:</a:t>
            </a:r>
          </a:p>
          <a:p>
            <a:r>
              <a:rPr lang="en-US" dirty="0" smtClean="0"/>
              <a:t>        </a:t>
            </a:r>
            <a:r>
              <a:rPr lang="en-US" dirty="0" err="1" smtClean="0"/>
              <a:t>PongMessage</a:t>
            </a:r>
            <a:r>
              <a:rPr lang="en-US" dirty="0" smtClean="0"/>
              <a:t> for handling pong messages</a:t>
            </a:r>
          </a:p>
          <a:p>
            <a:r>
              <a:rPr lang="en-US" dirty="0" smtClean="0"/>
              <a:t>and Zero to n String or Java primitive parameters annotated with the </a:t>
            </a:r>
            <a:r>
              <a:rPr lang="en-US" dirty="0" err="1" smtClean="0"/>
              <a:t>WebSocketPathParam</a:t>
            </a:r>
            <a:r>
              <a:rPr lang="en-US" dirty="0" smtClean="0"/>
              <a:t> annotation for server endpoints.</a:t>
            </a:r>
          </a:p>
          <a:p>
            <a:r>
              <a:rPr lang="en-US" dirty="0" smtClean="0"/>
              <a:t>and an optional Session parameter</a:t>
            </a:r>
          </a:p>
          <a:p>
            <a:endParaRPr lang="en-US" dirty="0" smtClean="0"/>
          </a:p>
          <a:p>
            <a:r>
              <a:rPr lang="en-US" dirty="0" smtClean="0"/>
              <a:t>The parameters may be listed in any order.</a:t>
            </a:r>
          </a:p>
          <a:p>
            <a:endParaRPr lang="en-US" dirty="0" smtClean="0"/>
          </a:p>
          <a:p>
            <a:r>
              <a:rPr lang="en-US" dirty="0" smtClean="0"/>
              <a:t>The method may have a non-void return type, in which case the web socket runtime must interpret this as a web socket message to return to the peer. The allowed data types for this return type, other than void, are String, </a:t>
            </a:r>
            <a:r>
              <a:rPr lang="en-US" dirty="0" err="1" smtClean="0"/>
              <a:t>ByteBuffer</a:t>
            </a:r>
            <a:r>
              <a:rPr lang="en-US" dirty="0" smtClean="0"/>
              <a:t>, byte[], any Java primitive or class equivalent, and anything for which there is an encoder. If the method uses a Java primitive as a return value, the implementation must construct the text message to send using the standard Java string representation of the Java primitive. If the method uses a class equivalent of a Java primitive as a return value, the implementation must construct the text message from the Java primitive equivalent as described above. </a:t>
            </a:r>
          </a:p>
          <a:p>
            <a:r>
              <a:rPr lang="en-US" dirty="0" smtClean="0"/>
              <a:t>Developers should note that if developer closes the session during the invocation of a method with a return type, the method will complete but the return value will not be delivered to the remote endpoint. The send failure will be passed back into the endpoint's error handling method.</a:t>
            </a: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26</a:t>
            </a:fld>
            <a:endParaRPr lang="en-US"/>
          </a:p>
        </p:txBody>
      </p:sp>
    </p:spTree>
    <p:extLst>
      <p:ext uri="{BB962C8B-B14F-4D97-AF65-F5344CB8AC3E}">
        <p14:creationId xmlns:p14="http://schemas.microsoft.com/office/powerpoint/2010/main" xmlns="" val="805629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logical </a:t>
            </a:r>
            <a:r>
              <a:rPr lang="en-US" sz="1200" kern="1200" dirty="0" err="1" smtClean="0">
                <a:solidFill>
                  <a:schemeClr val="tx1"/>
                </a:solidFill>
                <a:effectLst/>
                <a:latin typeface="+mn-lt"/>
                <a:ea typeface="+mn-ea"/>
                <a:cs typeface="+mn-cs"/>
              </a:rPr>
              <a:t>websocket</a:t>
            </a:r>
            <a:r>
              <a:rPr lang="en-US" sz="1200" kern="1200" dirty="0" smtClean="0">
                <a:solidFill>
                  <a:schemeClr val="tx1"/>
                </a:solidFill>
                <a:effectLst/>
                <a:latin typeface="+mn-lt"/>
                <a:ea typeface="+mn-ea"/>
                <a:cs typeface="+mn-cs"/>
              </a:rPr>
              <a:t> endpoint is represented in the Java WebSocket API as an instance of the Endpoint class. Developers may subclass the Endpoint class in order to intercept lifecycle events of the endpoint: those of a peer connecting, a peer disconnecting and an error being raised during the lifetime of the endpoint. </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implementation must use at least one instance of the Endpoint class to represent the logical endpoint. Each instance of the Endpoint class may therefore handle connections to the endpoint from multiple peers. Some implementations may wish to use multiple instances of Endpoint to represent a logical endpoint, perhaps one instance per VM in a distributed server setting. </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Java WebSocket API models the sequence of interactions between an endpoint and each of its peers using an instance of the Session class. The interactions between a peer and an endpoint begin with an open notification, followed by some number, possibly zero, of web socket messages between the endpoint and peer, followed by a close notification or error terminal to the connection. For each peer that is interacting with an endpoint, there is one Session instance that represents that interaction. The Session instance corresponding to the peer is passed to the Endpoint instance representing the endpoint at the key events in its lifecycle.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D4F6B3C-E1CB-8B46-8ACB-F6EEEFB71C82}" type="slidenum">
              <a:rPr lang="en-US" smtClean="0"/>
              <a:pPr/>
              <a:t>33</a:t>
            </a:fld>
            <a:endParaRPr lang="en-US"/>
          </a:p>
        </p:txBody>
      </p:sp>
    </p:spTree>
    <p:extLst>
      <p:ext uri="{BB962C8B-B14F-4D97-AF65-F5344CB8AC3E}">
        <p14:creationId xmlns:p14="http://schemas.microsoft.com/office/powerpoint/2010/main" xmlns="" val="1431975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the WebSocket Protocol, data is transmitted using a sequence of frames. To avoid confusing network intermediaries (such as intercepting proxies) and for security reasons that are further discussed in Section 10.3, a client MUST mask all frames that it sends to the server (see Section 5.3 for further details).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Note that masking is done whether or not the WebSocket Protocol is running over TLS. A server MUST NOT mask any frames that it sends to the client.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Mask all data from the client to the server, so that the remote script (attacker) does not have control over how the data being sent appears on the wire and thus cannot construct a message that could be misinterpreted by an intermediary as an HTTP request. Clients MUST choose a new masking key for each frame, using an algorithm that cannot be predicted by end applications that provide data. For example, each masking could be drawn from a cryptographically strong random number generator. </a:t>
            </a: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39</a:t>
            </a:fld>
            <a:endParaRPr lang="en-US"/>
          </a:p>
        </p:txBody>
      </p:sp>
    </p:spTree>
    <p:extLst>
      <p:ext uri="{BB962C8B-B14F-4D97-AF65-F5344CB8AC3E}">
        <p14:creationId xmlns:p14="http://schemas.microsoft.com/office/powerpoint/2010/main" xmlns="" val="2489207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43</a:t>
            </a:fld>
            <a:endParaRPr lang="en-US"/>
          </a:p>
        </p:txBody>
      </p:sp>
    </p:spTree>
    <p:extLst>
      <p:ext uri="{BB962C8B-B14F-4D97-AF65-F5344CB8AC3E}">
        <p14:creationId xmlns:p14="http://schemas.microsoft.com/office/powerpoint/2010/main" xmlns="" val="1120107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a:t>
            </a:fld>
            <a:endParaRPr lang="en-US"/>
          </a:p>
        </p:txBody>
      </p:sp>
    </p:spTree>
    <p:extLst>
      <p:ext uri="{BB962C8B-B14F-4D97-AF65-F5344CB8AC3E}">
        <p14:creationId xmlns:p14="http://schemas.microsoft.com/office/powerpoint/2010/main" xmlns="" val="1098841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Historically, creating web applications that need bidirectional communication between a client and a server (e.g., instant messaging and gaming applications) has required an abuse of HTTP to poll the</a:t>
            </a:r>
          </a:p>
          <a:p>
            <a:r>
              <a:rPr lang="en-US" dirty="0" smtClean="0"/>
              <a:t>   server for updates while sending upstream notifications as distinct HTTP calls</a:t>
            </a:r>
          </a:p>
          <a:p>
            <a:endParaRPr lang="en-US" dirty="0" smtClean="0"/>
          </a:p>
          <a:p>
            <a:r>
              <a:rPr lang="en-US" dirty="0" smtClean="0"/>
              <a:t>This results in a variety of problems:</a:t>
            </a:r>
          </a:p>
          <a:p>
            <a:endParaRPr lang="en-US" dirty="0" smtClean="0"/>
          </a:p>
          <a:p>
            <a:r>
              <a:rPr lang="en-US" dirty="0" smtClean="0"/>
              <a:t>   o  The server is forced to use a number of different underlying TCP connections for each client: one for sending information to the client and a new one for each incoming message.</a:t>
            </a:r>
          </a:p>
          <a:p>
            <a:r>
              <a:rPr lang="en-US" dirty="0" smtClean="0"/>
              <a:t>   o  The wire protocol has a high overhead, with each client-to-server message having an HTTP header.</a:t>
            </a:r>
          </a:p>
          <a:p>
            <a:r>
              <a:rPr lang="en-US" dirty="0" smtClean="0"/>
              <a:t>   o  The client-side script is forced to maintain a mapping from the outgoing connections to the incoming connection to track replies.</a:t>
            </a:r>
          </a:p>
          <a:p>
            <a:endParaRPr lang="en-US" dirty="0" smtClean="0"/>
          </a:p>
          <a:p>
            <a:r>
              <a:rPr lang="en-US" dirty="0" smtClean="0"/>
              <a:t>   A simpler solution would be to use a single TCP connection for traffic in both directions.  This is what the WebSocket Protocol provides.</a:t>
            </a:r>
          </a:p>
          <a:p>
            <a:endParaRPr lang="en-US" dirty="0" smtClean="0"/>
          </a:p>
          <a:p>
            <a:r>
              <a:rPr lang="en-US" dirty="0" smtClean="0"/>
              <a:t>Combined with the WebSocket API [WSAPI], it provides an alternative to HTTP polling for two-way communication from a web page</a:t>
            </a:r>
            <a:r>
              <a:rPr lang="en-US" baseline="0" dirty="0" smtClean="0"/>
              <a:t> </a:t>
            </a:r>
            <a:r>
              <a:rPr lang="en-US" dirty="0" smtClean="0"/>
              <a:t>to a remote server.</a:t>
            </a:r>
          </a:p>
          <a:p>
            <a:endParaRPr lang="en-US" dirty="0" smtClean="0"/>
          </a:p>
          <a:p>
            <a:r>
              <a:rPr lang="en-US" dirty="0" smtClean="0"/>
              <a:t>The same technique can be used for a variety of web applications: games, stock tickers, multiuser applications with simultaneous</a:t>
            </a:r>
            <a:r>
              <a:rPr lang="en-US" baseline="0" dirty="0" smtClean="0"/>
              <a:t> </a:t>
            </a:r>
            <a:r>
              <a:rPr lang="en-US" dirty="0" smtClean="0"/>
              <a:t>editing, user interfaces exposing server-side services in real time, etc.</a:t>
            </a:r>
          </a:p>
          <a:p>
            <a:endParaRPr lang="en-US" dirty="0" smtClean="0"/>
          </a:p>
          <a:p>
            <a:r>
              <a:rPr lang="en-US" dirty="0" smtClean="0"/>
              <a:t>   The WebSocket Protocol is designed to supersede existing bidirectional communication technologies that use HTTP as a transport</a:t>
            </a:r>
          </a:p>
          <a:p>
            <a:r>
              <a:rPr lang="en-US" dirty="0" smtClean="0"/>
              <a:t>   layer to benefit from existing infrastructure (proxies, filtering, authentication).  Such technologies were implemented as trade-offs between efficiency and reliability because HTTP was not initially</a:t>
            </a:r>
          </a:p>
          <a:p>
            <a:r>
              <a:rPr lang="en-US" dirty="0" smtClean="0"/>
              <a:t>   meant to be used for bidirectional communication (see [RFC6202] for further discussion).  The WebSocket Protocol attempts to address the goals of existing bidirectional HTTP technologies in the context of the existing HTTP infrastructure; as such, it is designed to work over HTTP ports 80 and 443 as well as to support HTTP proxies and intermediaries, even if this implies some complexity specific to the current environment.</a:t>
            </a:r>
          </a:p>
          <a:p>
            <a:endParaRPr lang="en-US" dirty="0" smtClean="0"/>
          </a:p>
          <a:p>
            <a:r>
              <a:rPr lang="en-US" sz="1200" kern="1200" dirty="0" smtClean="0">
                <a:solidFill>
                  <a:schemeClr val="tx1"/>
                </a:solidFill>
                <a:effectLst/>
                <a:latin typeface="+mn-lt"/>
                <a:ea typeface="+mn-ea"/>
                <a:cs typeface="+mn-cs"/>
              </a:rPr>
              <a:t>The WebSocket Protocol attempts to address the goals of existing bidirectional HTTP technologies in the context of the existing HTTP infrastructure; as such, it is designed to work over HTTP ports 80 and 443 as well as to support HTTP proxies and intermediaries, even if this implies some complexity specific to the current environment. However, the design does not limit WebSocket to HTTP, and future implementations could use a simpler handshake over a dedicated port without reinventing the entire protocol. This last point is important because the traffic patterns of interactive messaging do not closely match standard HTTP traffic and can induce unusual loads on some components. </a:t>
            </a:r>
            <a:endParaRPr lang="en-US" dirty="0" smtClean="0"/>
          </a:p>
          <a:p>
            <a:endParaRPr lang="en-US" dirty="0"/>
          </a:p>
        </p:txBody>
      </p:sp>
      <p:sp>
        <p:nvSpPr>
          <p:cNvPr id="4" name="Slide Number Placeholder 3"/>
          <p:cNvSpPr>
            <a:spLocks noGrp="1"/>
          </p:cNvSpPr>
          <p:nvPr>
            <p:ph type="sldNum" sz="quarter" idx="10"/>
          </p:nvPr>
        </p:nvSpPr>
        <p:spPr/>
        <p:txBody>
          <a:bodyPr/>
          <a:lstStyle/>
          <a:p>
            <a:fld id="{8D4F6B3C-E1CB-8B46-8ACB-F6EEEFB71C82}" type="slidenum">
              <a:rPr lang="en-US" smtClean="0"/>
              <a:pPr/>
              <a:t>5</a:t>
            </a:fld>
            <a:endParaRPr lang="en-US"/>
          </a:p>
        </p:txBody>
      </p:sp>
    </p:spTree>
    <p:extLst>
      <p:ext uri="{BB962C8B-B14F-4D97-AF65-F5344CB8AC3E}">
        <p14:creationId xmlns:p14="http://schemas.microsoft.com/office/powerpoint/2010/main" xmlns="" val="2648933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protocol has two parts: a handshake and the data transfer.</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Combined with the WebSocket API [WSAPI], it provides an alternative to HTTP polling for two-way communication from a web page</a:t>
            </a:r>
            <a:r>
              <a:rPr lang="en-US" baseline="0" dirty="0" smtClean="0"/>
              <a:t> </a:t>
            </a:r>
            <a:r>
              <a:rPr lang="en-US" dirty="0" smtClean="0"/>
              <a:t>to a remote server.</a:t>
            </a:r>
          </a:p>
          <a:p>
            <a:endParaRPr lang="en-US" dirty="0" smtClean="0"/>
          </a:p>
          <a:p>
            <a:r>
              <a:rPr lang="en-US" dirty="0" smtClean="0"/>
              <a:t>Once the client and server have both sent their handshakes, and if</a:t>
            </a:r>
          </a:p>
          <a:p>
            <a:r>
              <a:rPr lang="en-US" dirty="0" smtClean="0"/>
              <a:t>   the handshake was successful, then the data transfer part starts.</a:t>
            </a:r>
          </a:p>
          <a:p>
            <a:r>
              <a:rPr lang="en-US" dirty="0" smtClean="0"/>
              <a:t>   This is a two-way communication channel where each side can,</a:t>
            </a:r>
          </a:p>
          <a:p>
            <a:r>
              <a:rPr lang="en-US" dirty="0" smtClean="0"/>
              <a:t>   independently from the other, send data at will.</a:t>
            </a:r>
          </a:p>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6</a:t>
            </a:fld>
            <a:endParaRPr lang="en-US"/>
          </a:p>
        </p:txBody>
      </p:sp>
    </p:spTree>
    <p:extLst>
      <p:ext uri="{BB962C8B-B14F-4D97-AF65-F5344CB8AC3E}">
        <p14:creationId xmlns:p14="http://schemas.microsoft.com/office/powerpoint/2010/main" xmlns="" val="3444978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The protocol consists of an opening handshake followed by basic message framing, layered over TCP.</a:t>
            </a:r>
          </a:p>
          <a:p>
            <a:endParaRPr lang="en-US" dirty="0" smtClean="0"/>
          </a:p>
          <a:p>
            <a:r>
              <a:rPr lang="en-US" dirty="0" smtClean="0"/>
              <a:t>In compliance with [RFC2616], header fields in the handshake may be sent by the client in any order, so the order in which different</a:t>
            </a:r>
            <a:r>
              <a:rPr lang="en-US" baseline="0" dirty="0" smtClean="0"/>
              <a:t> </a:t>
            </a:r>
            <a:r>
              <a:rPr lang="en-US" dirty="0" smtClean="0"/>
              <a:t>header fields are received is not significant.</a:t>
            </a:r>
          </a:p>
          <a:p>
            <a:endParaRPr lang="en-US" b="0" dirty="0" smtClean="0"/>
          </a:p>
          <a:p>
            <a:r>
              <a:rPr lang="en-US" b="0" dirty="0" smtClean="0"/>
              <a:t>The leading line from the client follows the Request-Line format. The leading line from the server follows the Status-Line format. </a:t>
            </a:r>
            <a:r>
              <a:rPr lang="en-US" b="0" baseline="0" dirty="0" smtClean="0"/>
              <a:t> </a:t>
            </a:r>
            <a:r>
              <a:rPr lang="en-US" b="0" dirty="0" smtClean="0"/>
              <a:t>After the leading line in both cases come an unordered set of header</a:t>
            </a:r>
            <a:r>
              <a:rPr lang="en-US" b="0" baseline="0" dirty="0" smtClean="0"/>
              <a:t> </a:t>
            </a:r>
            <a:r>
              <a:rPr lang="en-US" b="0" dirty="0" smtClean="0"/>
              <a:t>fields. </a:t>
            </a:r>
          </a:p>
          <a:p>
            <a:endParaRPr lang="en-US" b="0" dirty="0" smtClean="0"/>
          </a:p>
          <a:p>
            <a:r>
              <a:rPr lang="en-US" b="0" dirty="0" smtClean="0"/>
              <a:t>The "Request-URI" of the GET method [RFC2616] is used to identify the</a:t>
            </a:r>
            <a:r>
              <a:rPr lang="en-US" b="0" baseline="0" dirty="0" smtClean="0"/>
              <a:t> </a:t>
            </a:r>
            <a:r>
              <a:rPr lang="en-US" b="0" dirty="0" smtClean="0"/>
              <a:t>endpoint of the WebSocket connection, both to allow multiple domains to be served from one IP address and to allow multiple WebSocket</a:t>
            </a:r>
            <a:r>
              <a:rPr lang="en-US" b="0" baseline="0" dirty="0" smtClean="0"/>
              <a:t> </a:t>
            </a:r>
            <a:r>
              <a:rPr lang="en-US" b="0" dirty="0" smtClean="0"/>
              <a:t>endpoints to be served by a single server.</a:t>
            </a:r>
          </a:p>
          <a:p>
            <a:endParaRPr lang="en-US" b="0" dirty="0" smtClean="0"/>
          </a:p>
          <a:p>
            <a:r>
              <a:rPr lang="en-US" b="0" dirty="0" smtClean="0"/>
              <a:t>The client includes the hostname in the |Host| header field of its</a:t>
            </a:r>
            <a:r>
              <a:rPr lang="en-US" b="0" baseline="0" dirty="0" smtClean="0"/>
              <a:t> </a:t>
            </a:r>
            <a:r>
              <a:rPr lang="en-US" b="0" dirty="0" smtClean="0"/>
              <a:t>handshake as per [RFC2616], so that both the client and the server</a:t>
            </a:r>
            <a:r>
              <a:rPr lang="en-US" b="0" baseline="0" dirty="0" smtClean="0"/>
              <a:t> </a:t>
            </a:r>
            <a:r>
              <a:rPr lang="en-US" b="0" dirty="0" smtClean="0"/>
              <a:t>can verify that they agree on which host is in use.</a:t>
            </a:r>
          </a:p>
          <a:p>
            <a:endParaRPr lang="en-US" b="0" dirty="0" smtClean="0"/>
          </a:p>
          <a:p>
            <a:r>
              <a:rPr lang="en-US" b="0" dirty="0" smtClean="0"/>
              <a:t>HTTP defines an upgrade mechanism using Upgrade: header. This is typically used for to</a:t>
            </a:r>
            <a:r>
              <a:rPr lang="en-US" b="0" baseline="0" dirty="0" smtClean="0"/>
              <a:t> </a:t>
            </a:r>
            <a:r>
              <a:rPr lang="en-US" b="0" dirty="0" smtClean="0"/>
              <a:t>upgrade a client to a newer http protocol version or switch to a different protocol, such as HTTP over TLS. The Upgrade general-header allows the client to specify what additional communication protocols it supports and would like to use</a:t>
            </a:r>
            <a:r>
              <a:rPr lang="en-US" b="0" baseline="0" dirty="0" smtClean="0"/>
              <a:t> </a:t>
            </a:r>
            <a:r>
              <a:rPr lang="en-US" b="0" dirty="0" smtClean="0"/>
              <a:t>if the server finds it appropriate to switch protocols. This mechanism</a:t>
            </a:r>
            <a:r>
              <a:rPr lang="en-US" b="0" baseline="0" dirty="0" smtClean="0"/>
              <a:t> is used for upgrading to WebSocket.</a:t>
            </a:r>
            <a:endParaRPr lang="en-US" b="0" dirty="0" smtClean="0"/>
          </a:p>
          <a:p>
            <a:endParaRPr lang="en-US" b="0" dirty="0" smtClean="0"/>
          </a:p>
          <a:p>
            <a:r>
              <a:rPr lang="en-US" b="0" dirty="0" smtClean="0"/>
              <a:t>Additional header fields are used to select options in the WebSocket</a:t>
            </a:r>
            <a:r>
              <a:rPr lang="en-US" b="0" baseline="0" dirty="0" smtClean="0"/>
              <a:t> </a:t>
            </a:r>
            <a:r>
              <a:rPr lang="en-US" b="0" dirty="0" smtClean="0"/>
              <a:t>Protocol.</a:t>
            </a:r>
          </a:p>
          <a:p>
            <a:endParaRPr lang="en-US" b="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Sec-WebSocket-Key is used in the creation of the server's handshake to indicate an acceptance of the connection. This helps ensure that the server does not accept connections from non-WebSocket clients (e.g.  HTTP clients) that are being abused to send data to unsuspecting WebSocket servers.  This prevents an attacker from tricking a WebSocket server by sending it carefully-crafted packets using |</a:t>
            </a:r>
            <a:r>
              <a:rPr lang="en-US" b="0" dirty="0" err="1" smtClean="0"/>
              <a:t>XMLHttpRequest</a:t>
            </a:r>
            <a:r>
              <a:rPr lang="en-US" b="0" dirty="0" smtClean="0"/>
              <a:t>| [</a:t>
            </a:r>
            <a:r>
              <a:rPr lang="en-US" b="0" dirty="0" err="1" smtClean="0"/>
              <a:t>XMLHttpRequest</a:t>
            </a:r>
            <a:r>
              <a:rPr lang="en-US" b="0" dirty="0" smtClean="0"/>
              <a:t>] or a |form| submission. To prove that the handshake was received, the server has to take two pieces of information and combine them to form a response.  The first piece of information comes from the |Sec-WebSocket-Key| header field in the client handshake. For this header field, the server has to take the value (as present in the header field, e.g. the base64-encoded [RFC4648] version minus any leading and trailing whitespace), and concatenate this with the Globally Unique Identifier (GUID, [RFC4122]) "258EAFA5-E914-47DA-95CA-C5AB0DC85B11" in string form, which is unlikely to be used by network endpoints that do not understand the WebSocket protocol.  A SHA-1 hash (160 bits), base64-encoded (see Section 4 of [RFC4648]), of this concatenation is then returned in the server's handshake.</a:t>
            </a:r>
          </a:p>
          <a:p>
            <a:endParaRPr lang="en-US" b="0" dirty="0" smtClean="0"/>
          </a:p>
          <a:p>
            <a:r>
              <a:rPr lang="en-US" b="0" dirty="0" smtClean="0"/>
              <a:t>The |Sec-WebSocket-Protocol| request-header field can be used to indicate what </a:t>
            </a:r>
            <a:r>
              <a:rPr lang="en-US" b="0" dirty="0" err="1" smtClean="0"/>
              <a:t>subprotocols</a:t>
            </a:r>
            <a:r>
              <a:rPr lang="en-US" b="0" dirty="0" smtClean="0"/>
              <a:t> (application-level protocols layered over the WebSocket protocol) are acceptable to the client.</a:t>
            </a:r>
            <a:r>
              <a:rPr lang="en-US" b="0" baseline="0" dirty="0" smtClean="0"/>
              <a:t> </a:t>
            </a:r>
            <a:r>
              <a:rPr lang="en-US" b="0" dirty="0" smtClean="0"/>
              <a:t>The server selects one or none of the acceptable protocols and echoes that value in its handshake to indicate that it has selected that protocol.</a:t>
            </a:r>
          </a:p>
          <a:p>
            <a:endParaRPr lang="en-US" b="0" dirty="0" smtClean="0"/>
          </a:p>
          <a:p>
            <a:r>
              <a:rPr lang="en-US" b="0" dirty="0" smtClean="0"/>
              <a:t>The |Sec-WebSocket-Version| header field in the client's handshake includes the version of the WebSocket protocol the client is attempting to communicate with.</a:t>
            </a:r>
          </a:p>
          <a:p>
            <a:endParaRPr lang="en-US" b="0" dirty="0" smtClean="0"/>
          </a:p>
          <a:p>
            <a:r>
              <a:rPr lang="en-US" b="0" dirty="0" smtClean="0"/>
              <a:t>The |Origin| header field is used to protect against unauthorized cross-origin use of a WebSocket server by scripts using the |WebSocket| API in a Web browser.</a:t>
            </a:r>
          </a:p>
          <a:p>
            <a:endParaRPr lang="en-US" b="0" dirty="0" smtClean="0"/>
          </a:p>
          <a:p>
            <a:r>
              <a:rPr lang="en-US" b="0" dirty="0" smtClean="0"/>
              <a:t>The |Sec-WebSocket-Extensions| header field is used in the WebSocket opening handshake.  It is initially sent from the client to the server, and then subsequently sent from the server to the client, to agree on a set of protocol-level extensions to use for the duration of the connection.</a:t>
            </a:r>
          </a:p>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9</a:t>
            </a:fld>
            <a:endParaRPr lang="en-US"/>
          </a:p>
        </p:txBody>
      </p:sp>
    </p:spTree>
    <p:extLst>
      <p:ext uri="{BB962C8B-B14F-4D97-AF65-F5344CB8AC3E}">
        <p14:creationId xmlns:p14="http://schemas.microsoft.com/office/powerpoint/2010/main" xmlns="" val="1657462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handshake from the server is much simpler than the client handshake.  The first line is an HTTP Status-Line, with the status code 101.</a:t>
            </a:r>
            <a:r>
              <a:rPr lang="en-US" baseline="0" dirty="0" smtClean="0"/>
              <a:t> </a:t>
            </a:r>
            <a:r>
              <a:rPr lang="en-US" dirty="0" smtClean="0"/>
              <a:t>Any status code other than 101 indicates that the WebSocket handshake has not completed and that the semantics of HTTP still apply.  The headers follow the status code.</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The |Sec-WebSocket-Accept| header field indicates whether the server is willing to accept the connection.  If present, this header field must include a hash of the client's nonce sent in |Sec-WebSocket-Key| along with a predefined GUID. Any other value must not be interpreted as an acceptance of the connection by the</a:t>
            </a:r>
            <a:r>
              <a:rPr lang="en-US" b="0" baseline="0" dirty="0" smtClean="0"/>
              <a:t> </a:t>
            </a:r>
            <a:r>
              <a:rPr lang="en-US" b="0" dirty="0" smtClean="0"/>
              <a:t>server.</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These fields are checked by the WebSocket client for scripted pages. If the |Sec-WebSocket-Accept| value does not match the expected value, if the header field is missing, or if the HTTP status code is not 101, the connection will not be established, and WebSocket frames will not be sent.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Option fields can also be included.  In this version of the protocol, the main option field is |Sec-WebSocket-Protocol|, which indicates the </a:t>
            </a:r>
            <a:r>
              <a:rPr lang="en-US" b="0" dirty="0" err="1" smtClean="0"/>
              <a:t>subprotocol</a:t>
            </a:r>
            <a:r>
              <a:rPr lang="en-US" b="0" dirty="0" smtClean="0"/>
              <a:t> that the server has selected.  WebSocket clients   verify that the server included one of the values that was specified in the WebSocket client's handshake.  A server that speaks multiple </a:t>
            </a:r>
            <a:r>
              <a:rPr lang="en-US" b="0" dirty="0" err="1" smtClean="0"/>
              <a:t>subprotocols</a:t>
            </a:r>
            <a:r>
              <a:rPr lang="en-US" b="0" dirty="0" smtClean="0"/>
              <a:t> has to make sure it selects one based on the client's handshake and specifies it in its handshake.</a:t>
            </a:r>
          </a:p>
          <a:p>
            <a:endParaRPr lang="en-US" b="0" dirty="0" smtClean="0"/>
          </a:p>
          <a:p>
            <a:r>
              <a:rPr lang="en-US" b="0" dirty="0" smtClean="0"/>
              <a:t>The WebSocket protocol specification defines Ping and Pong frames that can be used for keep-alive, heart-beats, network status probing, latency instrumentation, and so forth. These are not currently exposed in the API.</a:t>
            </a:r>
          </a:p>
          <a:p>
            <a:endParaRPr lang="en-US" b="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Once the client and server have both sent their handshakes, and if the handshake was successful, then the data transfer part starts. This is a two-way communication channel where each side can, independently from the other, send data at will. The header fields in the handshake may be sent by the client in any order, so the order in which different header fields are received is not significant.</a:t>
            </a:r>
          </a:p>
          <a:p>
            <a:endParaRPr lang="en-US" b="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10</a:t>
            </a:fld>
            <a:endParaRPr lang="en-US"/>
          </a:p>
        </p:txBody>
      </p:sp>
    </p:spTree>
    <p:extLst>
      <p:ext uri="{BB962C8B-B14F-4D97-AF65-F5344CB8AC3E}">
        <p14:creationId xmlns:p14="http://schemas.microsoft.com/office/powerpoint/2010/main" xmlns="" val="1481096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a successful handshake, clients and servers transfer data back and forth in conceptual units referred to in this specification as "messages".  On the wire, a message is composed of one or more frames.  The WebSocket message does not necessarily correspond to a particular network layer framing, as a fragmented message may be coalesced or split by an intermediary.</a:t>
            </a:r>
          </a:p>
          <a:p>
            <a:endParaRPr lang="en-US" dirty="0" smtClean="0"/>
          </a:p>
          <a:p>
            <a:r>
              <a:rPr lang="en-US" dirty="0" smtClean="0"/>
              <a:t>A frame has an associated type.  Each frame belonging to the same message contains the same type of data.  Broadly speaking, there are types for textual data (which is interpreted as UTF-8 [RFC3629] text), binary data (whose interpretation is left up to the application), and control frames (which are not intended to carry data for the application but instead for protocol-level signaling,    such as to signal that the connection should be closed).  This version of the protocol defines six frame types and leaves ten reserved for future use.</a:t>
            </a:r>
          </a:p>
          <a:p>
            <a:endParaRPr lang="en-US" dirty="0" smtClean="0"/>
          </a:p>
          <a:p>
            <a:endParaRPr lang="en-US" dirty="0" smtClean="0"/>
          </a:p>
          <a:p>
            <a:r>
              <a:rPr lang="en-US" dirty="0" smtClean="0"/>
              <a:t>Closing Handshake:</a:t>
            </a:r>
          </a:p>
          <a:p>
            <a:endParaRPr lang="en-US" dirty="0" smtClean="0"/>
          </a:p>
          <a:p>
            <a:r>
              <a:rPr lang="en-US" dirty="0" smtClean="0"/>
              <a:t>The closing handshake is far simpler than the opening handshake.</a:t>
            </a:r>
          </a:p>
          <a:p>
            <a:endParaRPr lang="en-US" dirty="0" smtClean="0"/>
          </a:p>
          <a:p>
            <a:r>
              <a:rPr lang="en-US" dirty="0" smtClean="0"/>
              <a:t>Either peer can send a control frame with data containing a specified control sequence to begin the closing handshake (detailed in Section 5.5.1).  Upon receiving such a frame, the other peer sends a Close frame in response, if it hasn't already sent one.  Upon receiving _that_ control frame, the first peer then closes the connection, safe in the knowledge that no further data is forthcoming.</a:t>
            </a:r>
            <a:r>
              <a:rPr lang="en-US" baseline="0" dirty="0" smtClean="0"/>
              <a:t> </a:t>
            </a:r>
            <a:r>
              <a:rPr lang="en-US" dirty="0" smtClean="0"/>
              <a:t>After sending a control frame indicating the connection should be closed, a peer does not send any further data; after receiving a control frame indicating the connection should be closed, a peer discards any further data received.</a:t>
            </a:r>
          </a:p>
          <a:p>
            <a:endParaRPr lang="en-US" dirty="0" smtClean="0"/>
          </a:p>
          <a:p>
            <a:r>
              <a:rPr lang="en-US" dirty="0" smtClean="0"/>
              <a:t>It is safe for both peers to initiate this handshake simultaneously.</a:t>
            </a:r>
          </a:p>
          <a:p>
            <a:endParaRPr lang="en-US" dirty="0" smtClean="0"/>
          </a:p>
          <a:p>
            <a:r>
              <a:rPr lang="en-US" dirty="0" smtClean="0"/>
              <a:t>The closing handshake is intended to complement the TCP closing handshake (FIN/ACK), on the basis that the TCP closing handshake is not always reliable end-to-end, especially in the presence of</a:t>
            </a:r>
            <a:r>
              <a:rPr lang="en-US" baseline="0" dirty="0" smtClean="0"/>
              <a:t> </a:t>
            </a:r>
            <a:r>
              <a:rPr lang="en-US" dirty="0" smtClean="0"/>
              <a:t>intercepting proxies and other intermediaries.</a:t>
            </a:r>
          </a:p>
          <a:p>
            <a:endParaRPr lang="en-US" dirty="0" smtClean="0"/>
          </a:p>
          <a:p>
            <a:r>
              <a:rPr lang="en-US" dirty="0" smtClean="0"/>
              <a:t>By sending a Close frame and waiting for a Close frame in response, certain cases are avoided where data may be unnecessarily lost.  For instance, on some platforms, if a socket is closed with data in the receive queue, a RST packet is sent, which will then cause </a:t>
            </a:r>
            <a:r>
              <a:rPr lang="en-US" dirty="0" err="1" smtClean="0"/>
              <a:t>recv</a:t>
            </a:r>
            <a:r>
              <a:rPr lang="en-US" dirty="0" smtClean="0"/>
              <a:t>() to fail for the party that received the RST, even if there was data waiting to be read.</a:t>
            </a:r>
          </a:p>
          <a:p>
            <a:endParaRPr lang="en-US" dirty="0"/>
          </a:p>
        </p:txBody>
      </p:sp>
      <p:sp>
        <p:nvSpPr>
          <p:cNvPr id="4" name="Slide Number Placeholder 3"/>
          <p:cNvSpPr>
            <a:spLocks noGrp="1"/>
          </p:cNvSpPr>
          <p:nvPr>
            <p:ph type="sldNum" sz="quarter" idx="10"/>
          </p:nvPr>
        </p:nvSpPr>
        <p:spPr/>
        <p:txBody>
          <a:bodyPr/>
          <a:lstStyle/>
          <a:p>
            <a:fld id="{8D4F6B3C-E1CB-8B46-8ACB-F6EEEFB71C82}" type="slidenum">
              <a:rPr lang="en-US" smtClean="0"/>
              <a:pPr/>
              <a:t>12</a:t>
            </a:fld>
            <a:endParaRPr lang="en-US"/>
          </a:p>
        </p:txBody>
      </p:sp>
    </p:spTree>
    <p:extLst>
      <p:ext uri="{BB962C8B-B14F-4D97-AF65-F5344CB8AC3E}">
        <p14:creationId xmlns:p14="http://schemas.microsoft.com/office/powerpoint/2010/main" xmlns="" val="1472055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Client connects</a:t>
            </a:r>
            <a:r>
              <a:rPr lang="en-US" baseline="0" dirty="0" smtClean="0"/>
              <a:t> to one server, server accepts multiple connections from different clients</a:t>
            </a:r>
          </a:p>
          <a:p>
            <a:r>
              <a:rPr lang="en-US" baseline="0" dirty="0" smtClean="0"/>
              <a:t>Client profile may be submitted as part of Java SE 9</a:t>
            </a: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15</a:t>
            </a:fld>
            <a:endParaRPr lang="en-US"/>
          </a:p>
        </p:txBody>
      </p:sp>
    </p:spTree>
    <p:extLst>
      <p:ext uri="{BB962C8B-B14F-4D97-AF65-F5344CB8AC3E}">
        <p14:creationId xmlns:p14="http://schemas.microsoft.com/office/powerpoint/2010/main" xmlns="" val="1503206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Override the algorithm or match in interesting ways then using Endpoint</a:t>
            </a:r>
          </a:p>
          <a:p>
            <a:r>
              <a:rPr lang="en-US" dirty="0" smtClean="0"/>
              <a:t>Power</a:t>
            </a:r>
            <a:r>
              <a:rPr lang="en-US" baseline="0" dirty="0" smtClean="0"/>
              <a:t> users will use the programmatic API</a:t>
            </a:r>
          </a:p>
          <a:p>
            <a:endParaRPr lang="en-US" baseline="0" dirty="0" smtClean="0"/>
          </a:p>
          <a:p>
            <a:r>
              <a:rPr lang="en-US" baseline="0" dirty="0" smtClean="0"/>
              <a:t>ASK: What approach do the developers see them using ?</a:t>
            </a: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17</a:t>
            </a:fld>
            <a:endParaRPr lang="en-US"/>
          </a:p>
        </p:txBody>
      </p:sp>
    </p:spTree>
    <p:extLst>
      <p:ext uri="{BB962C8B-B14F-4D97-AF65-F5344CB8AC3E}">
        <p14:creationId xmlns:p14="http://schemas.microsoft.com/office/powerpoint/2010/main" xmlns="" val="2760111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w/Subtitle">
    <p:spTree>
      <p:nvGrpSpPr>
        <p:cNvPr id="1" name=""/>
        <p:cNvGrpSpPr/>
        <p:nvPr/>
      </p:nvGrpSpPr>
      <p:grpSpPr>
        <a:xfrm>
          <a:off x="0" y="0"/>
          <a:ext cx="0" cy="0"/>
          <a:chOff x="0" y="0"/>
          <a:chExt cx="0" cy="0"/>
        </a:xfrm>
      </p:grpSpPr>
      <p:sp>
        <p:nvSpPr>
          <p:cNvPr id="2" name="Title 1"/>
          <p:cNvSpPr>
            <a:spLocks noGrp="1"/>
          </p:cNvSpPr>
          <p:nvPr>
            <p:ph type="title"/>
          </p:nvPr>
        </p:nvSpPr>
        <p:spPr>
          <a:xfrm>
            <a:off x="457200" y="480486"/>
            <a:ext cx="8229600" cy="423784"/>
          </a:xfrm>
        </p:spPr>
        <p:txBody>
          <a:bodyPr/>
          <a:lstStyle/>
          <a:p>
            <a:r>
              <a:rPr lang="en-US" smtClean="0"/>
              <a:t>Click to edit Master title style</a:t>
            </a:r>
            <a:endParaRPr lang="en-US" dirty="0"/>
          </a:p>
        </p:txBody>
      </p:sp>
      <p:sp>
        <p:nvSpPr>
          <p:cNvPr id="6" name="Content Placeholder 5"/>
          <p:cNvSpPr>
            <a:spLocks noGrp="1"/>
          </p:cNvSpPr>
          <p:nvPr>
            <p:ph sz="quarter" idx="12"/>
          </p:nvPr>
        </p:nvSpPr>
        <p:spPr>
          <a:xfrm>
            <a:off x="457200" y="1412030"/>
            <a:ext cx="8229600" cy="3062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457200" y="919160"/>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extLst>
      <p:ext uri="{BB962C8B-B14F-4D97-AF65-F5344CB8AC3E}">
        <p14:creationId xmlns:p14="http://schemas.microsoft.com/office/powerpoint/2010/main" xmlns="" val="7790599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nnouncement Key Features">
    <p:spTree>
      <p:nvGrpSpPr>
        <p:cNvPr id="1" name=""/>
        <p:cNvGrpSpPr/>
        <p:nvPr/>
      </p:nvGrpSpPr>
      <p:grpSpPr>
        <a:xfrm>
          <a:off x="0" y="0"/>
          <a:ext cx="0" cy="0"/>
          <a:chOff x="0" y="0"/>
          <a:chExt cx="0" cy="0"/>
        </a:xfrm>
      </p:grpSpPr>
      <p:sp>
        <p:nvSpPr>
          <p:cNvPr id="11" name="Rectangle 10"/>
          <p:cNvSpPr/>
          <p:nvPr userDrawn="1"/>
        </p:nvSpPr>
        <p:spPr>
          <a:xfrm>
            <a:off x="2995085" y="1159938"/>
            <a:ext cx="6148915" cy="2971799"/>
          </a:xfrm>
          <a:prstGeom prst="rect">
            <a:avLst/>
          </a:prstGeom>
          <a:gradFill>
            <a:gsLst>
              <a:gs pos="100000">
                <a:srgbClr val="BFBFBF"/>
              </a:gs>
              <a:gs pos="0">
                <a:srgbClr val="595959"/>
              </a:gs>
            </a:gsLst>
            <a:lin ang="16200000" scaled="0"/>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bg1"/>
                </a:solidFill>
              </a:defRPr>
            </a:lvl1pPr>
          </a:lstStyle>
          <a:p>
            <a:pPr lvl="0"/>
            <a:r>
              <a:rPr lang="en-US" smtClean="0"/>
              <a:t>Click to edit Master text styles</a:t>
            </a:r>
          </a:p>
        </p:txBody>
      </p:sp>
      <p:sp>
        <p:nvSpPr>
          <p:cNvPr id="8" name="Title 1"/>
          <p:cNvSpPr>
            <a:spLocks noGrp="1"/>
          </p:cNvSpPr>
          <p:nvPr>
            <p:ph type="title"/>
          </p:nvPr>
        </p:nvSpPr>
        <p:spPr>
          <a:xfrm>
            <a:off x="457200" y="480486"/>
            <a:ext cx="8229600" cy="423784"/>
          </a:xfrm>
        </p:spPr>
        <p:txBody>
          <a:bodyPr anchor="b" anchorCtr="0"/>
          <a:lstStyle>
            <a:lvl1pPr>
              <a:defRPr/>
            </a:lvl1pPr>
          </a:lstStyle>
          <a:p>
            <a:r>
              <a:rPr lang="en-US"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spTree>
    <p:extLst>
      <p:ext uri="{BB962C8B-B14F-4D97-AF65-F5344CB8AC3E}">
        <p14:creationId xmlns:p14="http://schemas.microsoft.com/office/powerpoint/2010/main" xmlns="" val="37134359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7" name="Rectangle 6"/>
          <p:cNvSpPr/>
          <p:nvPr userDrawn="1"/>
        </p:nvSpPr>
        <p:spPr>
          <a:xfrm>
            <a:off x="0" y="1707971"/>
            <a:ext cx="4000500"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auto">
          <a:xfrm>
            <a:off x="1524" y="1156648"/>
            <a:ext cx="39989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034367" y="1156648"/>
            <a:ext cx="5109632"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406397" y="1859644"/>
            <a:ext cx="3131820" cy="2137410"/>
          </a:xfrm>
        </p:spPr>
        <p:txBody>
          <a:bodyPr>
            <a:normAutofit/>
          </a:bodyPr>
          <a:lstStyle>
            <a:lvl1pPr>
              <a:defRPr sz="1600"/>
            </a:lvl1pPr>
          </a:lstStyle>
          <a:p>
            <a:pPr lvl="0"/>
            <a:r>
              <a:rPr lang="en-US" smtClean="0"/>
              <a:t>Click to edit Master text styles</a:t>
            </a:r>
          </a:p>
        </p:txBody>
      </p:sp>
      <p:sp>
        <p:nvSpPr>
          <p:cNvPr id="24" name="Text Placeholder 22"/>
          <p:cNvSpPr>
            <a:spLocks noGrp="1"/>
          </p:cNvSpPr>
          <p:nvPr>
            <p:ph type="body" sz="quarter" idx="14" hasCustomPrompt="1"/>
          </p:nvPr>
        </p:nvSpPr>
        <p:spPr>
          <a:xfrm>
            <a:off x="457199"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457199" y="480486"/>
            <a:ext cx="8348134" cy="423784"/>
          </a:xfrm>
        </p:spPr>
        <p:txBody>
          <a:bodyPr anchor="b" anchorCtr="0"/>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xmlns="" val="12227172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19" name="Rectangle 18"/>
          <p:cNvSpPr/>
          <p:nvPr userDrawn="1"/>
        </p:nvSpPr>
        <p:spPr>
          <a:xfrm>
            <a:off x="0" y="1159938"/>
            <a:ext cx="9144000" cy="2971799"/>
          </a:xfrm>
          <a:prstGeom prst="rect">
            <a:avLst/>
          </a:prstGeom>
          <a:gradFill flip="none" rotWithShape="1">
            <a:gsLst>
              <a:gs pos="0">
                <a:srgbClr val="355469"/>
              </a:gs>
              <a:gs pos="100000">
                <a:schemeClr val="accent1"/>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p:cNvSpPr>
            <a:spLocks noGrp="1"/>
          </p:cNvSpPr>
          <p:nvPr>
            <p:ph type="body" sz="quarter" idx="11"/>
          </p:nvPr>
        </p:nvSpPr>
        <p:spPr>
          <a:xfrm>
            <a:off x="450852"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smtClean="0"/>
              <a:t>Click to edit Master text styles</a:t>
            </a:r>
          </a:p>
        </p:txBody>
      </p:sp>
      <p:sp>
        <p:nvSpPr>
          <p:cNvPr id="17" name="Text Placeholder 22"/>
          <p:cNvSpPr>
            <a:spLocks noGrp="1"/>
          </p:cNvSpPr>
          <p:nvPr>
            <p:ph type="body" sz="quarter" idx="16" hasCustomPrompt="1"/>
          </p:nvPr>
        </p:nvSpPr>
        <p:spPr>
          <a:xfrm>
            <a:off x="552455"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gradFill>
                  <a:gsLst>
                    <a:gs pos="0">
                      <a:schemeClr val="bg1"/>
                    </a:gs>
                    <a:gs pos="100000">
                      <a:schemeClr val="bg1">
                        <a:lumMod val="90000"/>
                      </a:schemeClr>
                    </a:gs>
                  </a:gsLst>
                  <a:lin ang="5400000" scaled="0"/>
                </a:gra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552455"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gradFill>
                  <a:gsLst>
                    <a:gs pos="0">
                      <a:schemeClr val="bg1"/>
                    </a:gs>
                    <a:gs pos="100000">
                      <a:schemeClr val="bg1">
                        <a:lumMod val="90000"/>
                      </a:schemeClr>
                    </a:gs>
                  </a:gsLst>
                  <a:lin ang="5400000" scaled="0"/>
                </a:gra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Tree>
    <p:extLst>
      <p:ext uri="{BB962C8B-B14F-4D97-AF65-F5344CB8AC3E}">
        <p14:creationId xmlns:p14="http://schemas.microsoft.com/office/powerpoint/2010/main" xmlns="" val="37082943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lumMod val="65000"/>
                    <a:lumOff val="35000"/>
                  </a:schemeClr>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457200" y="480486"/>
            <a:ext cx="8229600" cy="423784"/>
          </a:xfrm>
        </p:spPr>
        <p:txBody>
          <a:bodyPr anchor="b" anchorCtr="0"/>
          <a:lstStyle>
            <a:lvl1pPr>
              <a:defRPr/>
            </a:lvl1pPr>
          </a:lstStyle>
          <a:p>
            <a:r>
              <a:rPr lang="en-US" smtClean="0"/>
              <a:t>Click to edit Master title style</a:t>
            </a:r>
            <a:endParaRPr lang="en-US" dirty="0"/>
          </a:p>
        </p:txBody>
      </p:sp>
      <p:sp>
        <p:nvSpPr>
          <p:cNvPr id="8" name="Rectangle 26"/>
          <p:cNvSpPr>
            <a:spLocks noChangeArrowheads="1"/>
          </p:cNvSpPr>
          <p:nvPr userDrawn="1"/>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Tree>
    <p:extLst>
      <p:ext uri="{BB962C8B-B14F-4D97-AF65-F5344CB8AC3E}">
        <p14:creationId xmlns:p14="http://schemas.microsoft.com/office/powerpoint/2010/main" xmlns="" val="39645581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racle Logo">
    <p:spTree>
      <p:nvGrpSpPr>
        <p:cNvPr id="1" name=""/>
        <p:cNvGrpSpPr/>
        <p:nvPr/>
      </p:nvGrpSpPr>
      <p:grpSpPr>
        <a:xfrm>
          <a:off x="0" y="0"/>
          <a:ext cx="0" cy="0"/>
          <a:chOff x="0" y="0"/>
          <a:chExt cx="0" cy="0"/>
        </a:xfrm>
      </p:grpSpPr>
      <p:pic>
        <p:nvPicPr>
          <p:cNvPr id="13" name="Picture 11"/>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descr="Java_clr.bmp"/>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1639827" y="681179"/>
            <a:ext cx="5802373" cy="3078021"/>
          </a:xfrm>
          <a:prstGeom prst="rect">
            <a:avLst/>
          </a:prstGeom>
        </p:spPr>
      </p:pic>
    </p:spTree>
    <p:extLst>
      <p:ext uri="{BB962C8B-B14F-4D97-AF65-F5344CB8AC3E}">
        <p14:creationId xmlns:p14="http://schemas.microsoft.com/office/powerpoint/2010/main" xmlns="" val="782103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nstruction &amp; Guidelines Title ">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5613" y="1171557"/>
            <a:ext cx="5030787" cy="1100723"/>
          </a:xfrm>
        </p:spPr>
        <p:txBody>
          <a:bodyPr anchor="t" anchorCtr="0"/>
          <a:lstStyle>
            <a:lvl1pPr marL="0" algn="l" defTabSz="914400" rtl="0" eaLnBrk="1" latinLnBrk="0" hangingPunct="1">
              <a:lnSpc>
                <a:spcPct val="90000"/>
              </a:lnSpc>
              <a:spcBef>
                <a:spcPct val="0"/>
              </a:spcBef>
              <a:buNone/>
              <a:defRPr lang="en-US" sz="2800" b="1" kern="1200" dirty="0">
                <a:solidFill>
                  <a:schemeClr val="tx2"/>
                </a:solidFill>
                <a:latin typeface="Arial" pitchFamily="34" charset="0"/>
                <a:ea typeface="+mj-ea"/>
                <a:cs typeface="Arial" pitchFamily="34" charset="0"/>
              </a:defRPr>
            </a:lvl1pPr>
          </a:lstStyle>
          <a:p>
            <a:r>
              <a:rPr lang="en-US" dirty="0" smtClean="0"/>
              <a:t>Click to edit text </a:t>
            </a:r>
            <a:endParaRPr lang="en-US" dirty="0"/>
          </a:p>
        </p:txBody>
      </p:sp>
    </p:spTree>
    <p:extLst>
      <p:ext uri="{BB962C8B-B14F-4D97-AF65-F5344CB8AC3E}">
        <p14:creationId xmlns:p14="http://schemas.microsoft.com/office/powerpoint/2010/main" xmlns="" val="27513852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Instruction, do not us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1839"/>
            <a:ext cx="8229600" cy="2929889"/>
          </a:xfrm>
        </p:spPr>
        <p:txBody>
          <a:bodyPr>
            <a:noAutofit/>
          </a:bodyPr>
          <a:lstStyle>
            <a:lvl1pPr>
              <a:buClr>
                <a:schemeClr val="accent1"/>
              </a:buClr>
              <a:defRPr sz="1400"/>
            </a:lvl1pPr>
            <a:lvl2pPr>
              <a:buClr>
                <a:schemeClr val="accent1"/>
              </a:buClr>
              <a:defRPr sz="1100"/>
            </a:lvl2pPr>
            <a:lvl3pPr>
              <a:buClr>
                <a:schemeClr val="accent1"/>
              </a:buClr>
              <a:defRPr sz="1100"/>
            </a:lvl3pPr>
            <a:lvl4pPr>
              <a:buClr>
                <a:schemeClr val="accent1"/>
              </a:buClr>
              <a:defRPr sz="1100"/>
            </a:lvl4pPr>
            <a:lvl5pPr>
              <a:buClr>
                <a:schemeClr val="accent1"/>
              </a:buCl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80486"/>
            <a:ext cx="8229600" cy="423784"/>
          </a:xfrm>
        </p:spPr>
        <p:txBody>
          <a:bodyPr anchor="b" anchorCtr="0"/>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xmlns="" val="35206512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mplate Instruction subhead, do not us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3514"/>
            <a:ext cx="8229600" cy="2929889"/>
          </a:xfrm>
        </p:spPr>
        <p:txBody>
          <a:bodyPr>
            <a:noAutofit/>
          </a:bodyPr>
          <a:lstStyle>
            <a:lvl1pPr>
              <a:buClr>
                <a:schemeClr val="accent1"/>
              </a:buClr>
              <a:defRPr sz="1400"/>
            </a:lvl1pPr>
            <a:lvl2pPr>
              <a:buClr>
                <a:schemeClr val="accent1"/>
              </a:buClr>
              <a:defRPr sz="1100"/>
            </a:lvl2pPr>
            <a:lvl3pPr>
              <a:buClr>
                <a:schemeClr val="accent1"/>
              </a:buClr>
              <a:defRPr sz="1100"/>
            </a:lvl3pPr>
            <a:lvl4pPr>
              <a:buClr>
                <a:schemeClr val="accent1"/>
              </a:buClr>
              <a:defRPr sz="1100"/>
            </a:lvl4pPr>
            <a:lvl5pPr>
              <a:buClr>
                <a:schemeClr val="accent1"/>
              </a:buCl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80486"/>
            <a:ext cx="8229600" cy="423784"/>
          </a:xfrm>
        </p:spPr>
        <p:txBody>
          <a:bodyPr anchor="b" anchorCtr="0"/>
          <a:lstStyle>
            <a:lvl1pPr>
              <a:defRPr/>
            </a:lvl1pPr>
          </a:lstStyle>
          <a:p>
            <a:r>
              <a:rPr lang="en-US" smtClean="0"/>
              <a:t>Click to edit Master title style</a:t>
            </a:r>
            <a:endParaRPr lang="en-US" dirty="0"/>
          </a:p>
        </p:txBody>
      </p:sp>
      <p:sp>
        <p:nvSpPr>
          <p:cNvPr id="11" name="Text Placeholder 4"/>
          <p:cNvSpPr>
            <a:spLocks noGrp="1"/>
          </p:cNvSpPr>
          <p:nvPr>
            <p:ph type="body" sz="quarter" idx="13"/>
          </p:nvPr>
        </p:nvSpPr>
        <p:spPr>
          <a:xfrm>
            <a:off x="457200" y="919160"/>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extLst>
      <p:ext uri="{BB962C8B-B14F-4D97-AF65-F5344CB8AC3E}">
        <p14:creationId xmlns:p14="http://schemas.microsoft.com/office/powerpoint/2010/main" xmlns="" val="11614974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DO NOT USE_Instructions 2">
    <p:spTree>
      <p:nvGrpSpPr>
        <p:cNvPr id="1" name=""/>
        <p:cNvGrpSpPr/>
        <p:nvPr/>
      </p:nvGrpSpPr>
      <p:grpSpPr>
        <a:xfrm>
          <a:off x="0" y="0"/>
          <a:ext cx="0" cy="0"/>
          <a:chOff x="0" y="0"/>
          <a:chExt cx="0" cy="0"/>
        </a:xfrm>
      </p:grpSpPr>
      <p:pic>
        <p:nvPicPr>
          <p:cNvPr id="5" name="Picture 11"/>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6612466" y="4555067"/>
            <a:ext cx="2531533" cy="588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tle 1"/>
          <p:cNvSpPr>
            <a:spLocks noGrp="1"/>
          </p:cNvSpPr>
          <p:nvPr>
            <p:ph type="title"/>
          </p:nvPr>
        </p:nvSpPr>
        <p:spPr>
          <a:xfrm>
            <a:off x="804347" y="245538"/>
            <a:ext cx="8229600" cy="770462"/>
          </a:xfrm>
        </p:spPr>
        <p:txBody>
          <a:bodyPr anchor="t" anchorCtr="0"/>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buClr>
                <a:schemeClr val="accent1"/>
              </a:buCl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6881092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userDrawn="1">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smtClean="0"/>
              <a:t>Click to edit Master title style</a:t>
            </a:r>
            <a:endParaRPr lang="en-US" dirty="0"/>
          </a:p>
        </p:txBody>
      </p:sp>
      <p:sp>
        <p:nvSpPr>
          <p:cNvPr id="5" name="Text Placeholder 4"/>
          <p:cNvSpPr>
            <a:spLocks noGrp="1"/>
          </p:cNvSpPr>
          <p:nvPr userDrawn="1">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smtClean="0"/>
              <a:t>Click to edit Master text styles</a:t>
            </a:r>
          </a:p>
        </p:txBody>
      </p:sp>
      <p:sp>
        <p:nvSpPr>
          <p:cNvPr id="14" name="Rectangle 13"/>
          <p:cNvSpPr/>
          <p:nvPr userDrawn="1"/>
        </p:nvSpPr>
        <p:spPr>
          <a:xfrm>
            <a:off x="0" y="0"/>
            <a:ext cx="576072" cy="557784"/>
          </a:xfrm>
          <a:prstGeom prst="rect">
            <a:avLst/>
          </a:prstGeom>
          <a:gradFill flip="none" rotWithShape="1">
            <a:gsLst>
              <a:gs pos="20000">
                <a:srgbClr val="355469"/>
              </a:gs>
              <a:gs pos="90000">
                <a:schemeClr val="accent1"/>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4124745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Subtitle">
    <p:spTree>
      <p:nvGrpSpPr>
        <p:cNvPr id="1" name=""/>
        <p:cNvGrpSpPr/>
        <p:nvPr/>
      </p:nvGrpSpPr>
      <p:grpSpPr>
        <a:xfrm>
          <a:off x="0" y="0"/>
          <a:ext cx="0" cy="0"/>
          <a:chOff x="0" y="0"/>
          <a:chExt cx="0" cy="0"/>
        </a:xfrm>
      </p:grpSpPr>
      <p:sp>
        <p:nvSpPr>
          <p:cNvPr id="5" name="Title 1"/>
          <p:cNvSpPr>
            <a:spLocks noGrp="1"/>
          </p:cNvSpPr>
          <p:nvPr>
            <p:ph type="title"/>
          </p:nvPr>
        </p:nvSpPr>
        <p:spPr>
          <a:xfrm>
            <a:off x="457200" y="480486"/>
            <a:ext cx="8229600" cy="423784"/>
          </a:xfrm>
        </p:spPr>
        <p:txBody>
          <a:bodyPr anchor="b" anchorCtr="0"/>
          <a:lstStyle>
            <a:lvl1pPr>
              <a:defRPr/>
            </a:lvl1pPr>
          </a:lstStyle>
          <a:p>
            <a:r>
              <a:rPr lang="en-US" smtClean="0"/>
              <a:t>Click to edit Master title style</a:t>
            </a:r>
            <a:endParaRPr lang="en-US" dirty="0"/>
          </a:p>
        </p:txBody>
      </p:sp>
      <p:sp>
        <p:nvSpPr>
          <p:cNvPr id="8" name="Text Placeholder 4"/>
          <p:cNvSpPr>
            <a:spLocks noGrp="1"/>
          </p:cNvSpPr>
          <p:nvPr>
            <p:ph type="body" sz="quarter" idx="13"/>
          </p:nvPr>
        </p:nvSpPr>
        <p:spPr>
          <a:xfrm>
            <a:off x="457200" y="919160"/>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extLst>
      <p:ext uri="{BB962C8B-B14F-4D97-AF65-F5344CB8AC3E}">
        <p14:creationId xmlns:p14="http://schemas.microsoft.com/office/powerpoint/2010/main" xmlns="" val="3361134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8" name="Rectangle 7"/>
          <p:cNvSpPr/>
          <p:nvPr userDrawn="1"/>
        </p:nvSpPr>
        <p:spPr>
          <a:xfrm>
            <a:off x="0" y="0"/>
            <a:ext cx="576072" cy="557784"/>
          </a:xfrm>
          <a:prstGeom prst="rect">
            <a:avLst/>
          </a:prstGeom>
          <a:gradFill flip="none" rotWithShape="1">
            <a:gsLst>
              <a:gs pos="20000">
                <a:srgbClr val="355469"/>
              </a:gs>
              <a:gs pos="90000">
                <a:schemeClr val="accent1"/>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7224811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New Template_Announcement">
    <p:spTree>
      <p:nvGrpSpPr>
        <p:cNvPr id="1" name=""/>
        <p:cNvGrpSpPr/>
        <p:nvPr/>
      </p:nvGrpSpPr>
      <p:grpSpPr>
        <a:xfrm>
          <a:off x="0" y="0"/>
          <a:ext cx="0" cy="0"/>
          <a:chOff x="0" y="0"/>
          <a:chExt cx="0" cy="0"/>
        </a:xfrm>
      </p:grpSpPr>
      <p:sp>
        <p:nvSpPr>
          <p:cNvPr id="15" name="Rectangle 14"/>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6" name="Rectangle 15"/>
          <p:cNvSpPr/>
          <p:nvPr userDrawn="1"/>
        </p:nvSpPr>
        <p:spPr>
          <a:xfrm>
            <a:off x="0" y="0"/>
            <a:ext cx="576072" cy="557784"/>
          </a:xfrm>
          <a:prstGeom prst="rect">
            <a:avLst/>
          </a:prstGeom>
          <a:gradFill flip="none" rotWithShape="1">
            <a:gsLst>
              <a:gs pos="20000">
                <a:srgbClr val="355469"/>
              </a:gs>
              <a:gs pos="90000">
                <a:schemeClr val="accent1"/>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Java_blk_rgb.png"/>
          <p:cNvPicPr>
            <a:picLocks noChangeAspect="1"/>
          </p:cNvPicPr>
          <p:nvPr userDrawn="1"/>
        </p:nvPicPr>
        <p:blipFill>
          <a:blip r:embed="rId2" cstate="print">
            <a:alphaModFix amt="10000"/>
            <a:extLst>
              <a:ext uri="{28A0092B-C50C-407E-A947-70E740481C1C}">
                <a14:useLocalDpi xmlns:a14="http://schemas.microsoft.com/office/drawing/2010/main" xmlns="" val="0"/>
              </a:ext>
            </a:extLst>
          </a:blip>
          <a:stretch>
            <a:fillRect/>
          </a:stretch>
        </p:blipFill>
        <p:spPr>
          <a:xfrm>
            <a:off x="5246427" y="2025650"/>
            <a:ext cx="3573245" cy="1831534"/>
          </a:xfrm>
          <a:prstGeom prst="rect">
            <a:avLst/>
          </a:prstGeom>
        </p:spPr>
      </p:pic>
    </p:spTree>
    <p:extLst>
      <p:ext uri="{BB962C8B-B14F-4D97-AF65-F5344CB8AC3E}">
        <p14:creationId xmlns:p14="http://schemas.microsoft.com/office/powerpoint/2010/main" xmlns="" val="14646806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80486"/>
            <a:ext cx="8229600" cy="423784"/>
          </a:xfrm>
        </p:spPr>
        <p:txBody>
          <a:bodyPr/>
          <a:lstStyle/>
          <a:p>
            <a:r>
              <a:rPr lang="en-US" smtClean="0"/>
              <a:t>Click to edit Master title style</a:t>
            </a:r>
            <a:endParaRPr lang="en-US" dirty="0"/>
          </a:p>
        </p:txBody>
      </p:sp>
    </p:spTree>
    <p:extLst>
      <p:ext uri="{BB962C8B-B14F-4D97-AF65-F5344CB8AC3E}">
        <p14:creationId xmlns:p14="http://schemas.microsoft.com/office/powerpoint/2010/main" xmlns="" val="5631387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out logo and Image">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499"/>
          </a:xfrm>
          <a:prstGeom prst="rect">
            <a:avLst/>
          </a:prstGeom>
          <a:gradFill flip="none" rotWithShape="1">
            <a:gsLst>
              <a:gs pos="20000">
                <a:srgbClr val="355469"/>
              </a:gs>
              <a:gs pos="90000">
                <a:schemeClr val="accent1"/>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5943598" y="0"/>
            <a:ext cx="3200402" cy="5143500"/>
          </a:xfrm>
          <a:prstGeom prst="rect">
            <a:avLst/>
          </a:prstGeom>
          <a:gradFill flip="none" rotWithShape="1">
            <a:gsLst>
              <a:gs pos="20000">
                <a:srgbClr val="355469"/>
              </a:gs>
              <a:gs pos="90000">
                <a:schemeClr val="accent1"/>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7" name="Title 1"/>
          <p:cNvSpPr>
            <a:spLocks noGrp="1"/>
          </p:cNvSpPr>
          <p:nvPr>
            <p:ph type="title" hasCustomPrompt="1"/>
          </p:nvPr>
        </p:nvSpPr>
        <p:spPr>
          <a:xfrm>
            <a:off x="451485" y="2053590"/>
            <a:ext cx="4636982" cy="760334"/>
          </a:xfrm>
        </p:spPr>
        <p:txBody>
          <a:bodyPr/>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50" y="2914276"/>
            <a:ext cx="4636982" cy="1048124"/>
          </a:xfrm>
        </p:spPr>
        <p:txBody>
          <a:bodyPr lIns="0" tIns="0"/>
          <a:lstStyle>
            <a:lvl1pPr marL="0" indent="0">
              <a:spcAft>
                <a:spcPts val="0"/>
              </a:spcAft>
              <a:buNone/>
              <a:defRPr>
                <a:solidFill>
                  <a:schemeClr val="bg1"/>
                </a:solidFill>
              </a:defRPr>
            </a:lvl1pPr>
          </a:lstStyle>
          <a:p>
            <a:pPr lvl="0"/>
            <a:r>
              <a:rPr lang="en-US"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pic>
        <p:nvPicPr>
          <p:cNvPr id="8" name="Picture 7" descr="O_signature_wht_rgb.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50335" y="332179"/>
            <a:ext cx="1338765" cy="412785"/>
          </a:xfrm>
          <a:prstGeom prst="rect">
            <a:avLst/>
          </a:prstGeom>
        </p:spPr>
      </p:pic>
    </p:spTree>
    <p:extLst>
      <p:ext uri="{BB962C8B-B14F-4D97-AF65-F5344CB8AC3E}">
        <p14:creationId xmlns:p14="http://schemas.microsoft.com/office/powerpoint/2010/main" xmlns="" val="34111327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2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5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logo without Image">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24964"/>
            <a:ext cx="9144000" cy="4157107"/>
          </a:xfrm>
          <a:prstGeom prst="rect">
            <a:avLst/>
          </a:prstGeom>
          <a:gradFill flip="none" rotWithShape="1">
            <a:gsLst>
              <a:gs pos="20000">
                <a:srgbClr val="355469"/>
              </a:gs>
              <a:gs pos="90000">
                <a:schemeClr val="accent1"/>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5943598" y="-24964"/>
            <a:ext cx="3200402" cy="4157107"/>
          </a:xfrm>
          <a:prstGeom prst="rect">
            <a:avLst/>
          </a:prstGeom>
          <a:gradFill flip="none" rotWithShape="1">
            <a:gsLst>
              <a:gs pos="20000">
                <a:srgbClr val="355469"/>
              </a:gs>
              <a:gs pos="90000">
                <a:schemeClr val="accent1"/>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
        <p:nvSpPr>
          <p:cNvPr id="17" name="Title 1"/>
          <p:cNvSpPr>
            <a:spLocks noGrp="1"/>
          </p:cNvSpPr>
          <p:nvPr>
            <p:ph type="title" hasCustomPrompt="1"/>
          </p:nvPr>
        </p:nvSpPr>
        <p:spPr>
          <a:xfrm>
            <a:off x="451485" y="2053590"/>
            <a:ext cx="4636982" cy="760334"/>
          </a:xfrm>
        </p:spPr>
        <p:txBody>
          <a:bodyPr/>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50" y="2914276"/>
            <a:ext cx="4636982"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dirty="0" smtClean="0"/>
              <a:t>Click to edit Master text styles</a:t>
            </a:r>
          </a:p>
          <a:p>
            <a:pPr marL="0" marR="0" lvl="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pPr>
            <a:r>
              <a:rPr lang="en-US" dirty="0" smtClean="0"/>
              <a:t>Click to edit Master text styles</a:t>
            </a:r>
          </a:p>
          <a:p>
            <a:pPr marL="0" marR="0" lvl="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pPr>
            <a:r>
              <a:rPr lang="en-US" dirty="0" smtClean="0"/>
              <a:t>Click to edit Master text styles</a:t>
            </a:r>
          </a:p>
        </p:txBody>
      </p:sp>
      <p:pic>
        <p:nvPicPr>
          <p:cNvPr id="10" name="Picture 9" descr="O_signature_wht_rgb.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50335" y="332179"/>
            <a:ext cx="1338765" cy="412785"/>
          </a:xfrm>
          <a:prstGeom prst="rect">
            <a:avLst/>
          </a:prstGeom>
        </p:spPr>
      </p:pic>
    </p:spTree>
    <p:extLst>
      <p:ext uri="{BB962C8B-B14F-4D97-AF65-F5344CB8AC3E}">
        <p14:creationId xmlns:p14="http://schemas.microsoft.com/office/powerpoint/2010/main" xmlns="" val="19335142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2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5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grpId="0" nodeType="withEffect">
                                  <p:stCondLst>
                                    <p:cond delay="150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500"/>
                                        <p:tgtEl>
                                          <p:spTgt spid="5">
                                            <p:txEl>
                                              <p:pRg st="1" end="1"/>
                                            </p:txEl>
                                          </p:spTgt>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uiExpand="1" build="p">
        <p:tmplLst>
          <p:tmpl lvl="1">
            <p:tnLst>
              <p:par>
                <p:cTn presetID="10" presetClass="entr" presetSubtype="0" fill="hold" nodeType="withEffect">
                  <p:stCondLst>
                    <p:cond delay="1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2">
            <p:tnLst>
              <p:par>
                <p:cTn presetID="10" presetClass="entr" presetSubtype="0" fill="hold" nodeType="withEffect">
                  <p:stCondLst>
                    <p:cond delay="1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3">
            <p:tnLst>
              <p:par>
                <p:cTn presetID="10" presetClass="entr" presetSubtype="0" fill="hold" nodeType="withEffect">
                  <p:stCondLst>
                    <p:cond delay="1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gram Agenda">
    <p:bg>
      <p:bgPr>
        <a:solidFill>
          <a:schemeClr val="bg1"/>
        </a:solidFill>
        <a:effectLst/>
      </p:bgPr>
    </p:bg>
    <p:spTree>
      <p:nvGrpSpPr>
        <p:cNvPr id="1" name=""/>
        <p:cNvGrpSpPr/>
        <p:nvPr/>
      </p:nvGrpSpPr>
      <p:grpSpPr>
        <a:xfrm>
          <a:off x="0" y="0"/>
          <a:ext cx="0" cy="0"/>
          <a:chOff x="0" y="0"/>
          <a:chExt cx="0" cy="0"/>
        </a:xfrm>
      </p:grpSpPr>
      <p:sp>
        <p:nvSpPr>
          <p:cNvPr id="23" name="Rectangle 22"/>
          <p:cNvSpPr/>
          <p:nvPr userDrawn="1"/>
        </p:nvSpPr>
        <p:spPr>
          <a:xfrm>
            <a:off x="558801" y="4887247"/>
            <a:ext cx="4868332" cy="256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2361054" y="0"/>
            <a:ext cx="6782945" cy="5143500"/>
          </a:xfrm>
          <a:prstGeom prst="rect">
            <a:avLst/>
          </a:prstGeom>
          <a:gradFill flip="none" rotWithShape="1">
            <a:gsLst>
              <a:gs pos="10000">
                <a:srgbClr val="FFFFFF"/>
              </a:gs>
              <a:gs pos="80000">
                <a:srgbClr val="B3B3B3"/>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2681095" y="-2117"/>
            <a:ext cx="6462904" cy="5145617"/>
          </a:xfrm>
          <a:prstGeom prst="rect">
            <a:avLst/>
          </a:prstGeom>
          <a:gradFill flip="none" rotWithShape="1">
            <a:gsLst>
              <a:gs pos="0">
                <a:srgbClr val="B3B3B3"/>
              </a:gs>
              <a:gs pos="100000">
                <a:srgbClr val="F3F3F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userDrawn="1">
            <p:ph type="title" hasCustomPrompt="1"/>
          </p:nvPr>
        </p:nvSpPr>
        <p:spPr>
          <a:xfrm>
            <a:off x="457835" y="1171557"/>
            <a:ext cx="1724448" cy="760334"/>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2"/>
                </a:solidFill>
                <a:effectLst/>
                <a:latin typeface="Arial" pitchFamily="34" charset="0"/>
                <a:ea typeface="+mj-ea"/>
                <a:cs typeface="Arial" pitchFamily="34" charset="0"/>
              </a:defRPr>
            </a:lvl1pPr>
          </a:lstStyle>
          <a:p>
            <a:r>
              <a:rPr lang="en-US" dirty="0" smtClean="0"/>
              <a:t>Click to edit title</a:t>
            </a:r>
            <a:endParaRPr lang="en-US" dirty="0"/>
          </a:p>
        </p:txBody>
      </p:sp>
      <p:sp>
        <p:nvSpPr>
          <p:cNvPr id="5" name="Text Placeholder 4"/>
          <p:cNvSpPr>
            <a:spLocks noGrp="1"/>
          </p:cNvSpPr>
          <p:nvPr userDrawn="1">
            <p:ph type="body" sz="quarter" idx="13"/>
          </p:nvPr>
        </p:nvSpPr>
        <p:spPr>
          <a:xfrm>
            <a:off x="3175011" y="1122129"/>
            <a:ext cx="5544524" cy="3116236"/>
          </a:xfrm>
        </p:spPr>
        <p:txBody>
          <a:bodyPr lIns="0" tIns="0"/>
          <a:lstStyle>
            <a:lvl1pPr marL="342900" indent="-342900">
              <a:lnSpc>
                <a:spcPct val="120000"/>
              </a:lnSpc>
              <a:buSzPct val="90000"/>
              <a:buFont typeface="Wingdings" pitchFamily="2" charset="2"/>
              <a:buChar char="§"/>
              <a:defRPr sz="2400">
                <a:solidFill>
                  <a:schemeClr val="tx2"/>
                </a:solidFill>
              </a:defRPr>
            </a:lvl1pPr>
          </a:lstStyle>
          <a:p>
            <a:pPr lvl="0"/>
            <a:r>
              <a:rPr lang="en-US" smtClean="0"/>
              <a:t>Click to edit Master text styles</a:t>
            </a:r>
          </a:p>
        </p:txBody>
      </p:sp>
      <p:grpSp>
        <p:nvGrpSpPr>
          <p:cNvPr id="16" name="Group 15"/>
          <p:cNvGrpSpPr/>
          <p:nvPr userDrawn="1"/>
        </p:nvGrpSpPr>
        <p:grpSpPr>
          <a:xfrm>
            <a:off x="597807" y="4913790"/>
            <a:ext cx="4584912" cy="219168"/>
            <a:chOff x="597807" y="4913790"/>
            <a:chExt cx="4584912" cy="219168"/>
          </a:xfrm>
        </p:grpSpPr>
        <p:sp>
          <p:nvSpPr>
            <p:cNvPr id="18"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38328">
                <a:lnSpc>
                  <a:spcPct val="100000"/>
                </a:lnSpc>
                <a:spcBef>
                  <a:spcPts val="0"/>
                </a:spcBef>
                <a:spcAft>
                  <a:spcPts val="0"/>
                </a:spcAft>
                <a:buNone/>
              </a:pPr>
              <a:r>
                <a:rPr lang="en-US" sz="600" b="0" i="0">
                  <a:solidFill>
                    <a:srgbClr val="424545"/>
                  </a:solidFill>
                  <a:latin typeface="Arial"/>
                  <a:ea typeface="+mn-ea"/>
                  <a:cs typeface="+mn-cs"/>
                </a:rPr>
                <a:t>版权所有</a:t>
              </a:r>
              <a:r>
                <a:rPr lang="en-US" sz="600" b="0" i="0" baseline="0">
                  <a:solidFill>
                    <a:srgbClr val="424545"/>
                  </a:solidFill>
                  <a:latin typeface="Arial"/>
                  <a:ea typeface="+mn-ea"/>
                  <a:cs typeface="+mn-cs"/>
                </a:rPr>
                <a:t> </a:t>
              </a:r>
              <a:r>
                <a:rPr lang="en-US" sz="600" b="0" i="0">
                  <a:solidFill>
                    <a:srgbClr val="424545"/>
                  </a:solidFill>
                  <a:latin typeface="Arial"/>
                  <a:ea typeface="+mn-ea"/>
                  <a:cs typeface="+mn-cs"/>
                </a:rPr>
                <a:t>©</a:t>
              </a:r>
              <a:r>
                <a:rPr lang="en-US" sz="600" b="0" i="0" baseline="0">
                  <a:solidFill>
                    <a:srgbClr val="424545"/>
                  </a:solidFill>
                  <a:latin typeface="Arial"/>
                  <a:ea typeface="+mn-ea"/>
                  <a:cs typeface="+mn-cs"/>
                </a:rPr>
                <a:t> 2012，Oracle 和/或其分支机构。保留所有权利。</a:t>
              </a:r>
            </a:p>
          </p:txBody>
        </p:sp>
        <p:cxnSp>
          <p:nvCxnSpPr>
            <p:cNvPr id="19" name="Straight Connector 18"/>
            <p:cNvCxnSpPr/>
            <p:nvPr userDrawn="1"/>
          </p:nvCxnSpPr>
          <p:spPr>
            <a:xfrm flipH="1">
              <a:off x="597807" y="4935973"/>
              <a:ext cx="1092" cy="96623"/>
            </a:xfrm>
            <a:prstGeom prst="line">
              <a:avLst/>
            </a:prstGeom>
            <a:ln w="6350" cmpd="sng">
              <a:solidFill>
                <a:srgbClr val="424545"/>
              </a:solidFill>
            </a:ln>
          </p:spPr>
          <p:style>
            <a:lnRef idx="1">
              <a:schemeClr val="dk1"/>
            </a:lnRef>
            <a:fillRef idx="0">
              <a:schemeClr val="dk1"/>
            </a:fillRef>
            <a:effectRef idx="0">
              <a:schemeClr val="dk1"/>
            </a:effectRef>
            <a:fontRef idx="minor">
              <a:schemeClr val="tx1"/>
            </a:fontRef>
          </p:style>
        </p:cxnSp>
        <p:sp>
          <p:nvSpPr>
            <p:cNvPr id="20" name="Text Box 14"/>
            <p:cNvSpPr txBox="1">
              <a:spLocks noChangeArrowheads="1"/>
            </p:cNvSpPr>
            <p:nvPr userDrawn="1"/>
          </p:nvSpPr>
          <p:spPr bwMode="auto">
            <a:xfrm>
              <a:off x="2923362" y="4913790"/>
              <a:ext cx="2259357" cy="219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38328">
                <a:lnSpc>
                  <a:spcPct val="100000"/>
                </a:lnSpc>
                <a:spcBef>
                  <a:spcPts val="0"/>
                </a:spcBef>
                <a:spcAft>
                  <a:spcPts val="0"/>
                </a:spcAft>
                <a:buNone/>
              </a:pPr>
              <a:r>
                <a:rPr lang="en-US" sz="600" b="0" i="0">
                  <a:solidFill>
                    <a:srgbClr val="424545"/>
                  </a:solidFill>
                  <a:latin typeface="Arial"/>
                  <a:ea typeface="+mn-ea"/>
                  <a:cs typeface="+mn-cs"/>
                </a:rPr>
                <a:t>从幻灯片 16 起插入信息保护政策分类</a:t>
              </a:r>
            </a:p>
          </p:txBody>
        </p:sp>
        <p:cxnSp>
          <p:nvCxnSpPr>
            <p:cNvPr id="21" name="Straight Connector 20"/>
            <p:cNvCxnSpPr/>
            <p:nvPr userDrawn="1"/>
          </p:nvCxnSpPr>
          <p:spPr>
            <a:xfrm flipH="1">
              <a:off x="2893332" y="4935973"/>
              <a:ext cx="1092" cy="96623"/>
            </a:xfrm>
            <a:prstGeom prst="line">
              <a:avLst/>
            </a:prstGeom>
            <a:ln w="6350" cmpd="sng">
              <a:solidFill>
                <a:schemeClr val="tx2"/>
              </a:solidFill>
            </a:ln>
          </p:spPr>
          <p:style>
            <a:lnRef idx="1">
              <a:schemeClr val="dk1"/>
            </a:lnRef>
            <a:fillRef idx="0">
              <a:schemeClr val="dk1"/>
            </a:fillRef>
            <a:effectRef idx="0">
              <a:schemeClr val="dk1"/>
            </a:effectRef>
            <a:fontRef idx="minor">
              <a:schemeClr val="tx1"/>
            </a:fontRef>
          </p:style>
        </p:cxnSp>
      </p:grpSp>
      <p:grpSp>
        <p:nvGrpSpPr>
          <p:cNvPr id="15" name="Group 14"/>
          <p:cNvGrpSpPr/>
          <p:nvPr userDrawn="1"/>
        </p:nvGrpSpPr>
        <p:grpSpPr>
          <a:xfrm>
            <a:off x="6765364" y="4646084"/>
            <a:ext cx="2038432" cy="457200"/>
            <a:chOff x="6765364" y="4646084"/>
            <a:chExt cx="2038432" cy="457200"/>
          </a:xfrm>
        </p:grpSpPr>
        <p:pic>
          <p:nvPicPr>
            <p:cNvPr id="22" name="Picture 27" descr="O_signature_clr_rgb"/>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7882950" y="4820656"/>
              <a:ext cx="920846" cy="282628"/>
            </a:xfrm>
            <a:prstGeom prst="rect">
              <a:avLst/>
            </a:prstGeom>
            <a:noFill/>
            <a:extLst>
              <a:ext uri="{909E8E84-426E-40DD-AFC4-6F175D3DCCD1}">
                <a14:hiddenFill xmlns:a14="http://schemas.microsoft.com/office/drawing/2010/main" xmlns="">
                  <a:solidFill>
                    <a:srgbClr val="FFFFFF"/>
                  </a:solidFill>
                </a14:hiddenFill>
              </a:ext>
            </a:extLst>
          </p:spPr>
        </p:pic>
        <p:pic>
          <p:nvPicPr>
            <p:cNvPr id="24" name="Picture 23" descr="Java_clr_hori.bmp"/>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t="14159" b="15044"/>
            <a:stretch/>
          </p:blipFill>
          <p:spPr>
            <a:xfrm>
              <a:off x="6765364" y="4646084"/>
              <a:ext cx="948422" cy="436122"/>
            </a:xfrm>
            <a:prstGeom prst="rect">
              <a:avLst/>
            </a:prstGeom>
          </p:spPr>
        </p:pic>
      </p:grpSp>
    </p:spTree>
    <p:extLst>
      <p:ext uri="{BB962C8B-B14F-4D97-AF65-F5344CB8AC3E}">
        <p14:creationId xmlns:p14="http://schemas.microsoft.com/office/powerpoint/2010/main" xmlns="" val="34830210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5613" y="1173894"/>
            <a:ext cx="5030787" cy="1100723"/>
          </a:xfrm>
        </p:spPr>
        <p:txBody>
          <a:bodyPr anchor="t" anchorCtr="0"/>
          <a:lstStyle>
            <a:lvl1pPr>
              <a:defRPr sz="2800" b="1">
                <a:ln w="0">
                  <a:noFill/>
                </a:ln>
                <a:solidFill>
                  <a:schemeClr val="tx2"/>
                </a:solidFill>
                <a:effectLst/>
              </a:defRPr>
            </a:lvl1pPr>
          </a:lstStyle>
          <a:p>
            <a:r>
              <a:rPr lang="en-US" dirty="0" smtClean="0"/>
              <a:t>Click to edit text </a:t>
            </a:r>
            <a:endParaRPr lang="en-US" dirty="0"/>
          </a:p>
        </p:txBody>
      </p:sp>
      <p:sp>
        <p:nvSpPr>
          <p:cNvPr id="10" name="Rectangle 9"/>
          <p:cNvSpPr/>
          <p:nvPr userDrawn="1"/>
        </p:nvSpPr>
        <p:spPr>
          <a:xfrm>
            <a:off x="5943599" y="0"/>
            <a:ext cx="3200400" cy="5143500"/>
          </a:xfrm>
          <a:prstGeom prst="rect">
            <a:avLst/>
          </a:prstGeom>
          <a:gradFill flip="none" rotWithShape="1">
            <a:gsLst>
              <a:gs pos="10000">
                <a:srgbClr val="FFFFFF"/>
              </a:gs>
              <a:gs pos="80000">
                <a:srgbClr val="B3B3B3"/>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6263639" y="0"/>
            <a:ext cx="2880361" cy="5143500"/>
          </a:xfrm>
          <a:prstGeom prst="rect">
            <a:avLst/>
          </a:prstGeom>
          <a:gradFill flip="none" rotWithShape="1">
            <a:gsLst>
              <a:gs pos="100000">
                <a:schemeClr val="accent1"/>
              </a:gs>
              <a:gs pos="0">
                <a:srgbClr val="355469"/>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userDrawn="1"/>
        </p:nvGrpSpPr>
        <p:grpSpPr>
          <a:xfrm>
            <a:off x="6765364" y="4646084"/>
            <a:ext cx="2038432" cy="457200"/>
            <a:chOff x="6765364" y="4646084"/>
            <a:chExt cx="2038432" cy="457200"/>
          </a:xfrm>
        </p:grpSpPr>
        <p:pic>
          <p:nvPicPr>
            <p:cNvPr id="9" name="Picture 8" descr="O_signature_wht_rgb.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884452" y="4819820"/>
              <a:ext cx="919344" cy="283464"/>
            </a:xfrm>
            <a:prstGeom prst="rect">
              <a:avLst/>
            </a:prstGeom>
          </p:spPr>
        </p:pic>
        <p:pic>
          <p:nvPicPr>
            <p:cNvPr id="14" name="Picture 13" descr="Java_clr_hori.bmp"/>
            <p:cNvPicPr>
              <a:picLocks noChangeAspect="1"/>
            </p:cNvPicPr>
            <p:nvPr userDrawn="1"/>
          </p:nvPicPr>
          <p:blipFill rotWithShape="1">
            <a:blip r:embed="rId3" cstate="print">
              <a:clrChange>
                <a:clrFrom>
                  <a:srgbClr val="FFFFFF"/>
                </a:clrFrom>
                <a:clrTo>
                  <a:srgbClr val="FFFFFF">
                    <a:alpha val="0"/>
                  </a:srgbClr>
                </a:clrTo>
              </a:clrChange>
              <a:biLevel thresh="25000"/>
              <a:extLst>
                <a:ext uri="{28A0092B-C50C-407E-A947-70E740481C1C}">
                  <a14:useLocalDpi xmlns:a14="http://schemas.microsoft.com/office/drawing/2010/main" xmlns="" val="0"/>
                </a:ext>
              </a:extLst>
            </a:blip>
            <a:srcRect t="14159" b="15044"/>
            <a:stretch/>
          </p:blipFill>
          <p:spPr>
            <a:xfrm>
              <a:off x="6765364" y="4646084"/>
              <a:ext cx="948422" cy="436122"/>
            </a:xfrm>
            <a:prstGeom prst="rect">
              <a:avLst/>
            </a:prstGeom>
          </p:spPr>
        </p:pic>
      </p:grpSp>
    </p:spTree>
    <p:extLst>
      <p:ext uri="{BB962C8B-B14F-4D97-AF65-F5344CB8AC3E}">
        <p14:creationId xmlns:p14="http://schemas.microsoft.com/office/powerpoint/2010/main" xmlns="" val="39345575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5613" y="1173894"/>
            <a:ext cx="5030787"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2"/>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3" name="Rectangle 12"/>
          <p:cNvSpPr/>
          <p:nvPr userDrawn="1"/>
        </p:nvSpPr>
        <p:spPr>
          <a:xfrm>
            <a:off x="8498418" y="0"/>
            <a:ext cx="645582" cy="4631267"/>
          </a:xfrm>
          <a:prstGeom prst="rect">
            <a:avLst/>
          </a:prstGeom>
          <a:gradFill flip="none" rotWithShape="1">
            <a:gsLst>
              <a:gs pos="0">
                <a:srgbClr val="B3B3B3"/>
              </a:gs>
              <a:gs pos="100000">
                <a:srgbClr val="F3F3F3"/>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5943598" y="-2117"/>
            <a:ext cx="320041" cy="4631267"/>
          </a:xfrm>
          <a:prstGeom prst="rect">
            <a:avLst/>
          </a:prstGeom>
          <a:gradFill flip="none" rotWithShape="1">
            <a:gsLst>
              <a:gs pos="10000">
                <a:srgbClr val="FFFFFF"/>
              </a:gs>
              <a:gs pos="80000">
                <a:srgbClr val="B3B3B3"/>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6263640" y="-2117"/>
            <a:ext cx="2234778" cy="4631267"/>
          </a:xfrm>
          <a:prstGeom prst="rect">
            <a:avLst/>
          </a:prstGeom>
          <a:gradFill flip="none" rotWithShape="1">
            <a:gsLst>
              <a:gs pos="0">
                <a:srgbClr val="B3B3B3"/>
              </a:gs>
              <a:gs pos="100000">
                <a:srgbClr val="F3F3F3"/>
              </a:gs>
            </a:gsLst>
            <a:lin ang="16200000" scaled="0"/>
            <a:tileRect/>
          </a:gradFill>
          <a:ln>
            <a:noFill/>
          </a:ln>
          <a:effectLst>
            <a:outerShdw blurRad="152400" dist="635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6263640" y="-2117"/>
            <a:ext cx="2234778" cy="4631267"/>
          </a:xfrm>
          <a:prstGeom prst="rect">
            <a:avLst/>
          </a:prstGeom>
          <a:gradFill flip="none" rotWithShape="1">
            <a:gsLst>
              <a:gs pos="0">
                <a:srgbClr val="B3B3B3"/>
              </a:gs>
              <a:gs pos="100000">
                <a:srgbClr val="F3F3F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11"/>
          <p:cNvSpPr>
            <a:spLocks noGrp="1"/>
          </p:cNvSpPr>
          <p:nvPr>
            <p:ph type="pic" sz="quarter" idx="12" hasCustomPrompt="1"/>
          </p:nvPr>
        </p:nvSpPr>
        <p:spPr>
          <a:xfrm>
            <a:off x="6258138" y="0"/>
            <a:ext cx="224028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sp>
        <p:nvSpPr>
          <p:cNvPr id="16" name="Rectangle 15"/>
          <p:cNvSpPr/>
          <p:nvPr userDrawn="1"/>
        </p:nvSpPr>
        <p:spPr>
          <a:xfrm>
            <a:off x="5147733" y="4631267"/>
            <a:ext cx="3996267" cy="51223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a:grpSpLocks noChangeAspect="1"/>
          </p:cNvGrpSpPr>
          <p:nvPr userDrawn="1"/>
        </p:nvGrpSpPr>
        <p:grpSpPr>
          <a:xfrm>
            <a:off x="6765364" y="4646084"/>
            <a:ext cx="2038432" cy="457200"/>
            <a:chOff x="6446993" y="4546600"/>
            <a:chExt cx="2374390" cy="532552"/>
          </a:xfrm>
        </p:grpSpPr>
        <p:pic>
          <p:nvPicPr>
            <p:cNvPr id="18" name="Picture 27" descr="O_signature_clr_rgb"/>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748770" y="4749944"/>
              <a:ext cx="1072613" cy="329208"/>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18" descr="Java_clr_hori.bmp"/>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t="14159" b="15044"/>
            <a:stretch/>
          </p:blipFill>
          <p:spPr>
            <a:xfrm>
              <a:off x="6446993" y="4546600"/>
              <a:ext cx="1104733" cy="508000"/>
            </a:xfrm>
            <a:prstGeom prst="rect">
              <a:avLst/>
            </a:prstGeom>
          </p:spPr>
        </p:pic>
      </p:grpSp>
    </p:spTree>
    <p:extLst>
      <p:ext uri="{BB962C8B-B14F-4D97-AF65-F5344CB8AC3E}">
        <p14:creationId xmlns:p14="http://schemas.microsoft.com/office/powerpoint/2010/main" xmlns="" val="42399771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nnouncement Slide">
    <p:spTree>
      <p:nvGrpSpPr>
        <p:cNvPr id="1" name=""/>
        <p:cNvGrpSpPr/>
        <p:nvPr/>
      </p:nvGrpSpPr>
      <p:grpSpPr>
        <a:xfrm>
          <a:off x="0" y="0"/>
          <a:ext cx="0" cy="0"/>
          <a:chOff x="0" y="0"/>
          <a:chExt cx="0" cy="0"/>
        </a:xfrm>
      </p:grpSpPr>
      <p:sp>
        <p:nvSpPr>
          <p:cNvPr id="8" name="Rectangle 7"/>
          <p:cNvSpPr/>
          <p:nvPr userDrawn="1"/>
        </p:nvSpPr>
        <p:spPr>
          <a:xfrm>
            <a:off x="0" y="1159938"/>
            <a:ext cx="9144000" cy="2971799"/>
          </a:xfrm>
          <a:prstGeom prst="rect">
            <a:avLst/>
          </a:prstGeom>
          <a:gradFill>
            <a:gsLst>
              <a:gs pos="100000">
                <a:srgbClr val="BFBFBF"/>
              </a:gs>
              <a:gs pos="0">
                <a:srgbClr val="595959"/>
              </a:gs>
            </a:gsLst>
            <a:lin ang="16200000" scaled="0"/>
          </a:gradFill>
          <a:ln>
            <a:noFill/>
          </a:ln>
          <a:effectLst>
            <a:outerShdw blurRad="152400" dist="63500" dir="54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hasCustomPrompt="1"/>
          </p:nvPr>
        </p:nvSpPr>
        <p:spPr>
          <a:xfrm>
            <a:off x="457200" y="1586246"/>
            <a:ext cx="4822538"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gradFill>
                  <a:gsLst>
                    <a:gs pos="0">
                      <a:schemeClr val="bg1"/>
                    </a:gs>
                    <a:gs pos="100000">
                      <a:schemeClr val="bg1">
                        <a:lumMod val="90000"/>
                      </a:schemeClr>
                    </a:gs>
                  </a:gsLst>
                  <a:lin ang="5400000" scaled="0"/>
                </a:gra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p:txBody>
      </p:sp>
      <p:pic>
        <p:nvPicPr>
          <p:cNvPr id="14" name="Picture 13" descr="Java_blk_rgb.png"/>
          <p:cNvPicPr>
            <a:picLocks noChangeAspect="1"/>
          </p:cNvPicPr>
          <p:nvPr userDrawn="1"/>
        </p:nvPicPr>
        <p:blipFill>
          <a:blip r:embed="rId2" cstate="print">
            <a:alphaModFix amt="10000"/>
            <a:extLst>
              <a:ext uri="{28A0092B-C50C-407E-A947-70E740481C1C}">
                <a14:useLocalDpi xmlns:a14="http://schemas.microsoft.com/office/drawing/2010/main" xmlns="" val="0"/>
              </a:ext>
            </a:extLst>
          </a:blip>
          <a:stretch>
            <a:fillRect/>
          </a:stretch>
        </p:blipFill>
        <p:spPr>
          <a:xfrm>
            <a:off x="5246427" y="2025650"/>
            <a:ext cx="3573245" cy="1831534"/>
          </a:xfrm>
          <a:prstGeom prst="rect">
            <a:avLst/>
          </a:prstGeom>
        </p:spPr>
      </p:pic>
    </p:spTree>
    <p:extLst>
      <p:ext uri="{BB962C8B-B14F-4D97-AF65-F5344CB8AC3E}">
        <p14:creationId xmlns:p14="http://schemas.microsoft.com/office/powerpoint/2010/main" xmlns="" val="26411974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w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80486"/>
            <a:ext cx="8229600" cy="423784"/>
          </a:xfrm>
          <a:prstGeom prst="rect">
            <a:avLst/>
          </a:prstGeom>
        </p:spPr>
        <p:txBody>
          <a:bodyPr vert="horz"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13514"/>
            <a:ext cx="8229600" cy="292988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0" descr="Oracle WHITE"/>
          <p:cNvPicPr>
            <a:picLocks noChangeArrowheads="1"/>
          </p:cNvPicPr>
          <p:nvPr/>
        </p:nvPicPr>
        <p:blipFill>
          <a:blip r:embed="rId23" cstate="print"/>
          <a:srcRect/>
          <a:stretch>
            <a:fillRect/>
          </a:stretch>
        </p:blipFill>
        <p:spPr bwMode="auto">
          <a:xfrm>
            <a:off x="8015479" y="4668926"/>
            <a:ext cx="704056" cy="88722"/>
          </a:xfrm>
          <a:prstGeom prst="rect">
            <a:avLst/>
          </a:prstGeom>
          <a:noFill/>
          <a:ln w="9525">
            <a:noFill/>
            <a:miter lim="800000"/>
            <a:headEnd/>
            <a:tailEnd/>
          </a:ln>
        </p:spPr>
      </p:pic>
      <p:grpSp>
        <p:nvGrpSpPr>
          <p:cNvPr id="14" name="Group 13"/>
          <p:cNvGrpSpPr/>
          <p:nvPr/>
        </p:nvGrpSpPr>
        <p:grpSpPr>
          <a:xfrm>
            <a:off x="597807" y="4913973"/>
            <a:ext cx="2539093" cy="218542"/>
            <a:chOff x="597807" y="4913973"/>
            <a:chExt cx="2539093" cy="218542"/>
          </a:xfrm>
        </p:grpSpPr>
        <p:sp>
          <p:nvSpPr>
            <p:cNvPr id="15"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38328">
                <a:lnSpc>
                  <a:spcPct val="100000"/>
                </a:lnSpc>
                <a:spcBef>
                  <a:spcPts val="0"/>
                </a:spcBef>
                <a:spcAft>
                  <a:spcPts val="0"/>
                </a:spcAft>
                <a:buNone/>
              </a:pPr>
              <a:r>
                <a:rPr lang="en-US" sz="600" b="0" i="0" dirty="0" err="1">
                  <a:solidFill>
                    <a:srgbClr val="424545"/>
                  </a:solidFill>
                  <a:latin typeface="Arial" pitchFamily="34" charset="0"/>
                  <a:ea typeface="黑体" pitchFamily="49" charset="-122"/>
                  <a:cs typeface="Arial" pitchFamily="34" charset="0"/>
                </a:rPr>
                <a:t>版权所有</a:t>
              </a:r>
              <a:r>
                <a:rPr lang="en-US" sz="600" b="0" i="0" baseline="0" dirty="0">
                  <a:solidFill>
                    <a:srgbClr val="424545"/>
                  </a:solidFill>
                  <a:latin typeface="Arial" pitchFamily="34" charset="0"/>
                  <a:ea typeface="黑体" pitchFamily="49" charset="-122"/>
                  <a:cs typeface="Arial" pitchFamily="34" charset="0"/>
                </a:rPr>
                <a:t> </a:t>
              </a:r>
              <a:r>
                <a:rPr lang="en-US" sz="600" b="0" i="0" dirty="0">
                  <a:solidFill>
                    <a:srgbClr val="424545"/>
                  </a:solidFill>
                  <a:latin typeface="Arial" pitchFamily="34" charset="0"/>
                  <a:ea typeface="黑体" pitchFamily="49" charset="-122"/>
                  <a:cs typeface="Arial" pitchFamily="34" charset="0"/>
                </a:rPr>
                <a:t>©</a:t>
              </a:r>
              <a:r>
                <a:rPr lang="en-US" sz="600" b="0" i="0" baseline="0" dirty="0">
                  <a:solidFill>
                    <a:srgbClr val="424545"/>
                  </a:solidFill>
                  <a:latin typeface="Arial" pitchFamily="34" charset="0"/>
                  <a:ea typeface="黑体" pitchFamily="49" charset="-122"/>
                  <a:cs typeface="Arial" pitchFamily="34" charset="0"/>
                </a:rPr>
                <a:t> 2013，Oracle 和/</a:t>
              </a:r>
              <a:r>
                <a:rPr lang="en-US" sz="600" b="0" i="0" baseline="0" dirty="0" err="1" smtClean="0">
                  <a:solidFill>
                    <a:srgbClr val="424545"/>
                  </a:solidFill>
                  <a:latin typeface="Arial" pitchFamily="34" charset="0"/>
                  <a:ea typeface="黑体" pitchFamily="49" charset="-122"/>
                  <a:cs typeface="Arial" pitchFamily="34" charset="0"/>
                </a:rPr>
                <a:t>或其</a:t>
              </a:r>
              <a:r>
                <a:rPr lang="zh-CN" altLang="en-US" sz="600" b="0" i="0" baseline="0" dirty="0" smtClean="0">
                  <a:solidFill>
                    <a:srgbClr val="424545"/>
                  </a:solidFill>
                  <a:latin typeface="Arial" pitchFamily="34" charset="0"/>
                  <a:ea typeface="黑体" pitchFamily="49" charset="-122"/>
                  <a:cs typeface="Arial" pitchFamily="34" charset="0"/>
                </a:rPr>
                <a:t>关联公司</a:t>
              </a:r>
              <a:r>
                <a:rPr lang="en-US" sz="600" b="0" i="0" baseline="0" dirty="0" smtClean="0">
                  <a:solidFill>
                    <a:srgbClr val="424545"/>
                  </a:solidFill>
                  <a:latin typeface="Arial" pitchFamily="34" charset="0"/>
                  <a:ea typeface="黑体" pitchFamily="49" charset="-122"/>
                  <a:cs typeface="Arial" pitchFamily="34" charset="0"/>
                </a:rPr>
                <a:t>。</a:t>
              </a:r>
              <a:r>
                <a:rPr lang="en-US" sz="600" b="0" i="0" baseline="0" dirty="0" err="1">
                  <a:solidFill>
                    <a:srgbClr val="424545"/>
                  </a:solidFill>
                  <a:latin typeface="Arial" pitchFamily="34" charset="0"/>
                  <a:ea typeface="黑体" pitchFamily="49" charset="-122"/>
                  <a:cs typeface="Arial" pitchFamily="34" charset="0"/>
                </a:rPr>
                <a:t>保留所有权利</a:t>
              </a:r>
              <a:r>
                <a:rPr lang="en-US" sz="600" b="0" i="0" baseline="0" dirty="0">
                  <a:solidFill>
                    <a:srgbClr val="424545"/>
                  </a:solidFill>
                  <a:latin typeface="Arial" pitchFamily="34" charset="0"/>
                  <a:ea typeface="黑体" pitchFamily="49" charset="-122"/>
                  <a:cs typeface="Arial" pitchFamily="34" charset="0"/>
                </a:rPr>
                <a:t>。</a:t>
              </a:r>
            </a:p>
          </p:txBody>
        </p:sp>
        <p:cxnSp>
          <p:nvCxnSpPr>
            <p:cNvPr id="16" name="Straight Connector 15"/>
            <p:cNvCxnSpPr/>
            <p:nvPr userDrawn="1"/>
          </p:nvCxnSpPr>
          <p:spPr>
            <a:xfrm flipH="1">
              <a:off x="597807" y="4935973"/>
              <a:ext cx="1092" cy="96623"/>
            </a:xfrm>
            <a:prstGeom prst="line">
              <a:avLst/>
            </a:prstGeom>
            <a:ln w="6350" cmpd="sng">
              <a:solidFill>
                <a:srgbClr val="424545"/>
              </a:solidFill>
            </a:ln>
          </p:spPr>
          <p:style>
            <a:lnRef idx="1">
              <a:schemeClr val="dk1"/>
            </a:lnRef>
            <a:fillRef idx="0">
              <a:schemeClr val="dk1"/>
            </a:fillRef>
            <a:effectRef idx="0">
              <a:schemeClr val="dk1"/>
            </a:effectRef>
            <a:fontRef idx="minor">
              <a:schemeClr val="tx1"/>
            </a:fontRef>
          </p:style>
        </p:cxnSp>
      </p:grpSp>
      <p:sp>
        <p:nvSpPr>
          <p:cNvPr id="20" name="Rectangle 19"/>
          <p:cNvSpPr/>
          <p:nvPr/>
        </p:nvSpPr>
        <p:spPr>
          <a:xfrm>
            <a:off x="356299" y="4883819"/>
            <a:ext cx="278705" cy="184666"/>
          </a:xfrm>
          <a:prstGeom prst="rect">
            <a:avLst/>
          </a:prstGeom>
        </p:spPr>
        <p:txBody>
          <a:bodyPr wrap="none">
            <a:spAutoFit/>
          </a:bodyPr>
          <a:lstStyle/>
          <a:p>
            <a:pPr algn="r" defTabSz="914400">
              <a:buNone/>
            </a:pPr>
            <a:fld id="{6A5A4AC0-1BEC-FE47-8A68-418BE237F8CE}" type="slidenum">
              <a:rPr lang="en-US" sz="600" b="0" i="0">
                <a:solidFill>
                  <a:srgbClr val="424545"/>
                </a:solidFill>
                <a:latin typeface="Arial"/>
                <a:ea typeface="+mn-ea"/>
                <a:cs typeface="+mn-cs"/>
              </a:rPr>
              <a:pPr algn="r" defTabSz="914400">
                <a:buNone/>
              </a:pPr>
              <a:t>‹#›</a:t>
            </a:fld>
            <a:endParaRPr lang="en-US" sz="600" b="0" i="0">
              <a:solidFill>
                <a:srgbClr val="424545"/>
              </a:solidFill>
              <a:latin typeface="Arial"/>
              <a:ea typeface="+mn-ea"/>
              <a:cs typeface="+mn-cs"/>
            </a:endParaRPr>
          </a:p>
        </p:txBody>
      </p:sp>
      <p:grpSp>
        <p:nvGrpSpPr>
          <p:cNvPr id="18" name="Group 17"/>
          <p:cNvGrpSpPr>
            <a:grpSpLocks noChangeAspect="1"/>
          </p:cNvGrpSpPr>
          <p:nvPr/>
        </p:nvGrpSpPr>
        <p:grpSpPr>
          <a:xfrm>
            <a:off x="6765364" y="4646084"/>
            <a:ext cx="2038432" cy="457200"/>
            <a:chOff x="6446993" y="4546600"/>
            <a:chExt cx="2374390" cy="532552"/>
          </a:xfrm>
        </p:grpSpPr>
        <p:pic>
          <p:nvPicPr>
            <p:cNvPr id="21" name="Picture 27" descr="O_signature_clr_rgb"/>
            <p:cNvPicPr>
              <a:picLocks noChangeAspect="1" noChangeArrowheads="1"/>
            </p:cNvPicPr>
            <p:nvPr userDrawn="1"/>
          </p:nvPicPr>
          <p:blipFill>
            <a:blip r:embed="rId24" cstate="print">
              <a:extLst>
                <a:ext uri="{28A0092B-C50C-407E-A947-70E740481C1C}">
                  <a14:useLocalDpi xmlns:a14="http://schemas.microsoft.com/office/drawing/2010/main" xmlns="" val="0"/>
                </a:ext>
              </a:extLst>
            </a:blip>
            <a:srcRect/>
            <a:stretch>
              <a:fillRect/>
            </a:stretch>
          </p:blipFill>
          <p:spPr bwMode="auto">
            <a:xfrm>
              <a:off x="7748770" y="4749944"/>
              <a:ext cx="1072613" cy="329208"/>
            </a:xfrm>
            <a:prstGeom prst="rect">
              <a:avLst/>
            </a:prstGeom>
            <a:noFill/>
            <a:extLst>
              <a:ext uri="{909E8E84-426E-40DD-AFC4-6F175D3DCCD1}">
                <a14:hiddenFill xmlns:a14="http://schemas.microsoft.com/office/drawing/2010/main" xmlns="">
                  <a:solidFill>
                    <a:srgbClr val="FFFFFF"/>
                  </a:solidFill>
                </a14:hiddenFill>
              </a:ext>
            </a:extLst>
          </p:spPr>
        </p:pic>
        <p:pic>
          <p:nvPicPr>
            <p:cNvPr id="23" name="Picture 22" descr="Java_clr_hori.bmp"/>
            <p:cNvPicPr>
              <a:picLocks noChangeAspect="1"/>
            </p:cNvPicPr>
            <p:nvPr userDrawn="1"/>
          </p:nvPicPr>
          <p:blipFill rotWithShape="1">
            <a:blip r:embed="rId25" cstate="print">
              <a:extLst>
                <a:ext uri="{28A0092B-C50C-407E-A947-70E740481C1C}">
                  <a14:useLocalDpi xmlns:a14="http://schemas.microsoft.com/office/drawing/2010/main" xmlns="" val="0"/>
                </a:ext>
              </a:extLst>
            </a:blip>
            <a:srcRect t="14159" b="15044"/>
            <a:stretch/>
          </p:blipFill>
          <p:spPr>
            <a:xfrm>
              <a:off x="6446993" y="4546600"/>
              <a:ext cx="1104733" cy="508000"/>
            </a:xfrm>
            <a:prstGeom prst="rect">
              <a:avLst/>
            </a:prstGeom>
          </p:spPr>
        </p:pic>
      </p:grpSp>
    </p:spTree>
    <p:extLst>
      <p:ext uri="{BB962C8B-B14F-4D97-AF65-F5344CB8AC3E}">
        <p14:creationId xmlns:p14="http://schemas.microsoft.com/office/powerpoint/2010/main" xmlns="" val="317983677"/>
      </p:ext>
    </p:extLst>
  </p:cSld>
  <p:clrMap bg1="lt1" tx1="dk1" bg2="lt2" tx2="dk2" accent1="accent1" accent2="accent2" accent3="accent3" accent4="accent4" accent5="accent5" accent6="accent6" hlink="hlink" folHlink="folHlink"/>
  <p:sldLayoutIdLst>
    <p:sldLayoutId id="2147483725" r:id="rId1"/>
    <p:sldLayoutId id="2147483692" r:id="rId2"/>
    <p:sldLayoutId id="2147483691" r:id="rId3"/>
    <p:sldLayoutId id="2147483740" r:id="rId4"/>
    <p:sldLayoutId id="2147483747" r:id="rId5"/>
    <p:sldLayoutId id="2147483738" r:id="rId6"/>
    <p:sldLayoutId id="2147483733" r:id="rId7"/>
    <p:sldLayoutId id="2147483744" r:id="rId8"/>
    <p:sldLayoutId id="2147483694" r:id="rId9"/>
    <p:sldLayoutId id="2147483695" r:id="rId10"/>
    <p:sldLayoutId id="2147483701" r:id="rId11"/>
    <p:sldLayoutId id="2147483719" r:id="rId12"/>
    <p:sldLayoutId id="2147483700" r:id="rId13"/>
    <p:sldLayoutId id="2147483746" r:id="rId14"/>
    <p:sldLayoutId id="2147483745" r:id="rId15"/>
    <p:sldLayoutId id="2147483685" r:id="rId16"/>
    <p:sldLayoutId id="2147483686" r:id="rId17"/>
    <p:sldLayoutId id="2147483748" r:id="rId18"/>
    <p:sldLayoutId id="2147483749" r:id="rId19"/>
    <p:sldLayoutId id="2147483750" r:id="rId20"/>
    <p:sldLayoutId id="2147483751" r:id="rId2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2"/>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chemeClr val="accent1"/>
        </a:buClr>
        <a:buSzPct val="85000"/>
        <a:buFont typeface="Wingdings" pitchFamily="2" charset="2"/>
        <a:buChar char="§"/>
        <a:tabLst/>
        <a:defRPr sz="2000" kern="1200">
          <a:solidFill>
            <a:schemeClr val="tx2"/>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Clr>
          <a:schemeClr val="accent1"/>
        </a:buClr>
        <a:buSzPct val="85000"/>
        <a:buFont typeface="Arial" pitchFamily="34" charset="0"/>
        <a:buChar char="–"/>
        <a:defRPr sz="1800" kern="1200">
          <a:solidFill>
            <a:schemeClr val="tx2"/>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chemeClr val="accent1"/>
        </a:buClr>
        <a:buSzPct val="85000"/>
        <a:buFont typeface="Wingdings" pitchFamily="2" charset="2"/>
        <a:buChar char="§"/>
        <a:defRPr sz="1800" kern="1200">
          <a:solidFill>
            <a:schemeClr val="tx2"/>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Clr>
          <a:schemeClr val="accent1"/>
        </a:buClr>
        <a:buSzPct val="85000"/>
        <a:buFont typeface="Arial" pitchFamily="34" charset="0"/>
        <a:buChar char="–"/>
        <a:defRPr sz="1800" kern="1200">
          <a:solidFill>
            <a:schemeClr val="tx2"/>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0.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0.xml"/><Relationship Id="rId5" Type="http://schemas.openxmlformats.org/officeDocument/2006/relationships/image" Target="../media/image11.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20.xml"/><Relationship Id="rId6" Type="http://schemas.openxmlformats.org/officeDocument/2006/relationships/hyperlink" Target="http://caniuse.com/websockets" TargetMode="External"/><Relationship Id="rId5" Type="http://schemas.openxmlformats.org/officeDocument/2006/relationships/image" Target="../media/image11.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jcp.org/en/jsr/detail?id=356" TargetMode="External"/><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hyperlink" Target="http://java.net/projects/websocket-spec"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java.net/projects/tyrus" TargetMode="Externa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0.xml"/><Relationship Id="rId5" Type="http://schemas.openxmlformats.org/officeDocument/2006/relationships/image" Target="../media/image15.jpe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0.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0.xml"/><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3" Type="http://schemas.openxmlformats.org/officeDocument/2006/relationships/hyperlink" Target="http://java.net/projects/websocket-spec" TargetMode="External"/><Relationship Id="rId2" Type="http://schemas.openxmlformats.org/officeDocument/2006/relationships/hyperlink" Target="http://jcp.org/en/jsr/detail?id=356" TargetMode="External"/><Relationship Id="rId1" Type="http://schemas.openxmlformats.org/officeDocument/2006/relationships/slideLayout" Target="../slideLayouts/slideLayout20.xml"/><Relationship Id="rId4" Type="http://schemas.openxmlformats.org/officeDocument/2006/relationships/hyperlink" Target="http://java.net/projects/tyrus"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0.xml"/><Relationship Id="rId5" Type="http://schemas.openxmlformats.org/officeDocument/2006/relationships/image" Target="../media/image15.jpe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1473798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lnSpc>
                <a:spcPct val="90000"/>
              </a:lnSpc>
              <a:spcBef>
                <a:spcPts val="0"/>
              </a:spcBef>
              <a:buNone/>
            </a:pPr>
            <a:r>
              <a:rPr lang="en-US" sz="2800" b="1" i="0">
                <a:solidFill>
                  <a:srgbClr val="424545"/>
                </a:solidFill>
                <a:latin typeface="Arial" pitchFamily="34" charset="0"/>
                <a:ea typeface="黑体" pitchFamily="49" charset="-122"/>
                <a:cs typeface="Arial" pitchFamily="34" charset="0"/>
              </a:rPr>
              <a:t>握手响应</a:t>
            </a:r>
          </a:p>
        </p:txBody>
      </p:sp>
      <p:sp>
        <p:nvSpPr>
          <p:cNvPr id="3" name="Content Placeholder 2"/>
          <p:cNvSpPr>
            <a:spLocks noGrp="1"/>
          </p:cNvSpPr>
          <p:nvPr>
            <p:ph sz="quarter" idx="12"/>
          </p:nvPr>
        </p:nvSpPr>
        <p:spPr/>
        <p:txBody>
          <a:bodyPr/>
          <a:lstStyle/>
          <a:p>
            <a:pPr marL="60325" indent="0">
              <a:buNone/>
            </a:pPr>
            <a:r>
              <a:rPr lang="en-US" dirty="0" smtClean="0">
                <a:latin typeface="Courier"/>
                <a:cs typeface="Courier"/>
              </a:rPr>
              <a:t>HTTP/1.1 101 Switching Protocols</a:t>
            </a:r>
            <a:br>
              <a:rPr lang="en-US" dirty="0" smtClean="0">
                <a:latin typeface="Courier"/>
                <a:cs typeface="Courier"/>
              </a:rPr>
            </a:br>
            <a:r>
              <a:rPr lang="en-US" b="1" dirty="0" smtClean="0">
                <a:latin typeface="Courier"/>
                <a:cs typeface="Courier"/>
              </a:rPr>
              <a:t>Upgrade</a:t>
            </a:r>
            <a:r>
              <a:rPr lang="en-US" dirty="0" smtClean="0">
                <a:latin typeface="Courier"/>
                <a:cs typeface="Courier"/>
              </a:rPr>
              <a:t>: </a:t>
            </a:r>
            <a:r>
              <a:rPr lang="en-US" dirty="0" err="1" smtClean="0">
                <a:latin typeface="Courier"/>
                <a:cs typeface="Courier"/>
              </a:rPr>
              <a:t>websocket</a:t>
            </a:r>
            <a:r>
              <a:rPr lang="en-US" dirty="0" smtClean="0">
                <a:latin typeface="Courier"/>
                <a:cs typeface="Courier"/>
              </a:rPr>
              <a:t/>
            </a:r>
            <a:br>
              <a:rPr lang="en-US" dirty="0" smtClean="0">
                <a:latin typeface="Courier"/>
                <a:cs typeface="Courier"/>
              </a:rPr>
            </a:br>
            <a:r>
              <a:rPr lang="en-US" b="1" dirty="0" smtClean="0">
                <a:latin typeface="Courier"/>
                <a:cs typeface="Courier"/>
              </a:rPr>
              <a:t>Connection</a:t>
            </a:r>
            <a:r>
              <a:rPr lang="en-US" dirty="0" smtClean="0">
                <a:latin typeface="Courier"/>
                <a:cs typeface="Courier"/>
              </a:rPr>
              <a:t>: Upgrade</a:t>
            </a:r>
            <a:br>
              <a:rPr lang="en-US" dirty="0" smtClean="0">
                <a:latin typeface="Courier"/>
                <a:cs typeface="Courier"/>
              </a:rPr>
            </a:br>
            <a:r>
              <a:rPr lang="en-US" b="1" dirty="0" smtClean="0">
                <a:latin typeface="Courier"/>
                <a:cs typeface="Courier"/>
              </a:rPr>
              <a:t>Sec-</a:t>
            </a:r>
            <a:r>
              <a:rPr lang="en-US" b="1" dirty="0" err="1" smtClean="0">
                <a:latin typeface="Courier"/>
                <a:cs typeface="Courier"/>
              </a:rPr>
              <a:t>WebSocket</a:t>
            </a:r>
            <a:r>
              <a:rPr lang="en-US" b="1" dirty="0" smtClean="0">
                <a:latin typeface="Courier"/>
                <a:cs typeface="Courier"/>
              </a:rPr>
              <a:t>-Accept</a:t>
            </a:r>
            <a:r>
              <a:rPr lang="en-US" dirty="0" smtClean="0">
                <a:latin typeface="Courier"/>
                <a:cs typeface="Courier"/>
              </a:rPr>
              <a:t>: s3pPLMBiTxaQ9kYGzzhZRbK+xOo=</a:t>
            </a:r>
            <a:br>
              <a:rPr lang="en-US" dirty="0" smtClean="0">
                <a:latin typeface="Courier"/>
                <a:cs typeface="Courier"/>
              </a:rPr>
            </a:br>
            <a:r>
              <a:rPr lang="en-US" b="1" dirty="0" smtClean="0">
                <a:latin typeface="Courier"/>
                <a:cs typeface="Courier"/>
              </a:rPr>
              <a:t>Sec-</a:t>
            </a:r>
            <a:r>
              <a:rPr lang="en-US" b="1" dirty="0" err="1" smtClean="0">
                <a:latin typeface="Courier"/>
                <a:cs typeface="Courier"/>
              </a:rPr>
              <a:t>WebSocket</a:t>
            </a:r>
            <a:r>
              <a:rPr lang="en-US" b="1" dirty="0" smtClean="0">
                <a:latin typeface="Courier"/>
                <a:cs typeface="Courier"/>
              </a:rPr>
              <a:t>-Protocol</a:t>
            </a:r>
            <a:r>
              <a:rPr lang="en-US" dirty="0" smtClean="0">
                <a:latin typeface="Courier"/>
                <a:cs typeface="Courier"/>
              </a:rPr>
              <a:t>: chat </a:t>
            </a:r>
            <a:endParaRPr lang="en-US" dirty="0">
              <a:latin typeface="Courier"/>
              <a:cs typeface="Courier"/>
            </a:endParaRPr>
          </a:p>
        </p:txBody>
      </p:sp>
      <p:sp>
        <p:nvSpPr>
          <p:cNvPr id="4" name="Text Placeholder 3"/>
          <p:cNvSpPr>
            <a:spLocks noGrp="1"/>
          </p:cNvSpPr>
          <p:nvPr>
            <p:ph type="body" sz="quarter" idx="13"/>
          </p:nvPr>
        </p:nvSpPr>
        <p:spPr/>
        <p:txBody>
          <a:bodyPr/>
          <a:lstStyle/>
          <a:p>
            <a:endParaRPr lang="en-US"/>
          </a:p>
        </p:txBody>
      </p:sp>
      <p:pic>
        <p:nvPicPr>
          <p:cNvPr id="5" name="Picture 1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30127" y="145472"/>
            <a:ext cx="1003300" cy="908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round/>
                <a:headEnd/>
                <a:tailEnd/>
              </a14:hiddenLine>
            </a:ext>
          </a:extLst>
        </p:spPr>
      </p:pic>
    </p:spTree>
    <p:extLst>
      <p:ext uri="{BB962C8B-B14F-4D97-AF65-F5344CB8AC3E}">
        <p14:creationId xmlns:p14="http://schemas.microsoft.com/office/powerpoint/2010/main" xmlns="" val="32903230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15288" y="4668838"/>
            <a:ext cx="704850" cy="88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miter lim="800000"/>
                <a:headEnd/>
                <a:tailEnd/>
              </a14:hiddenLine>
            </a:ext>
          </a:extLst>
        </p:spPr>
      </p:pic>
      <p:grpSp>
        <p:nvGrpSpPr>
          <p:cNvPr id="22535" name="Group 7"/>
          <p:cNvGrpSpPr>
            <a:grpSpLocks/>
          </p:cNvGrpSpPr>
          <p:nvPr/>
        </p:nvGrpSpPr>
        <p:grpSpPr bwMode="auto">
          <a:xfrm>
            <a:off x="6686550" y="4641850"/>
            <a:ext cx="2117725" cy="515938"/>
            <a:chOff x="0" y="0"/>
            <a:chExt cx="1333" cy="325"/>
          </a:xfrm>
        </p:grpSpPr>
        <p:pic>
          <p:nvPicPr>
            <p:cNvPr id="22533" name="Picture 5"/>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3" y="120"/>
              <a:ext cx="580" cy="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miter lim="800000"/>
                  <a:headEnd/>
                  <a:tailEnd/>
                </a14:hiddenLine>
              </a:ext>
            </a:extLst>
          </p:spPr>
        </p:pic>
        <p:pic>
          <p:nvPicPr>
            <p:cNvPr id="22534" name="Picture 6"/>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734" cy="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miter lim="800000"/>
                  <a:headEnd/>
                  <a:tailEnd/>
                </a14:hiddenLine>
              </a:ext>
            </a:extLst>
          </p:spPr>
        </p:pic>
      </p:grpSp>
      <p:sp>
        <p:nvSpPr>
          <p:cNvPr id="22537" name="Line 9"/>
          <p:cNvSpPr>
            <a:spLocks noChangeShapeType="1"/>
          </p:cNvSpPr>
          <p:nvPr/>
        </p:nvSpPr>
        <p:spPr bwMode="auto">
          <a:xfrm rot="10800000" flipH="1">
            <a:off x="2279650" y="1144588"/>
            <a:ext cx="4410075" cy="6350"/>
          </a:xfrm>
          <a:prstGeom prst="line">
            <a:avLst/>
          </a:prstGeom>
          <a:noFill/>
          <a:ln w="50800" cap="flat">
            <a:solidFill>
              <a:srgbClr val="C8C8C8"/>
            </a:solidFill>
            <a:prstDash val="solid"/>
            <a:round/>
            <a:headEnd type="none" w="med" len="med"/>
            <a:tailEnd type="triangl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atin typeface="Arial" pitchFamily="34" charset="0"/>
              <a:ea typeface="黑体" pitchFamily="49" charset="-122"/>
              <a:cs typeface="Arial" pitchFamily="34" charset="0"/>
            </a:endParaRPr>
          </a:p>
        </p:txBody>
      </p:sp>
      <p:sp>
        <p:nvSpPr>
          <p:cNvPr id="22538" name="Line 10"/>
          <p:cNvSpPr>
            <a:spLocks noChangeShapeType="1"/>
          </p:cNvSpPr>
          <p:nvPr/>
        </p:nvSpPr>
        <p:spPr bwMode="auto">
          <a:xfrm flipH="1">
            <a:off x="2563813" y="2452688"/>
            <a:ext cx="4516437" cy="4762"/>
          </a:xfrm>
          <a:prstGeom prst="line">
            <a:avLst/>
          </a:prstGeom>
          <a:noFill/>
          <a:ln w="50800" cap="flat">
            <a:solidFill>
              <a:srgbClr val="5382A1"/>
            </a:solidFill>
            <a:prstDash val="solid"/>
            <a:round/>
            <a:headEnd type="none" w="med" len="med"/>
            <a:tailEnd type="triangl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atin typeface="Arial" pitchFamily="34" charset="0"/>
              <a:ea typeface="黑体" pitchFamily="49" charset="-122"/>
              <a:cs typeface="Arial" pitchFamily="34" charset="0"/>
            </a:endParaRPr>
          </a:p>
        </p:txBody>
      </p:sp>
      <p:sp>
        <p:nvSpPr>
          <p:cNvPr id="22539" name="Rectangle 11"/>
          <p:cNvSpPr>
            <a:spLocks/>
          </p:cNvSpPr>
          <p:nvPr/>
        </p:nvSpPr>
        <p:spPr bwMode="auto">
          <a:xfrm>
            <a:off x="7026275" y="1001713"/>
            <a:ext cx="1574800" cy="3352800"/>
          </a:xfrm>
          <a:prstGeom prst="rect">
            <a:avLst/>
          </a:prstGeom>
          <a:gradFill rotWithShape="0">
            <a:gsLst>
              <a:gs pos="0">
                <a:srgbClr val="5382A1"/>
              </a:gs>
              <a:gs pos="100000">
                <a:srgbClr val="355469"/>
              </a:gs>
            </a:gsLst>
            <a:lin ang="5400000" scaled="1"/>
          </a:gradFill>
          <a:ln>
            <a:noFill/>
          </a:ln>
          <a:extLst>
            <a:ext uri="{91240B29-F687-4F45-9708-019B960494DF}">
              <a14:hiddenLine xmlns:a14="http://schemas.microsoft.com/office/drawing/2010/main" xmlns="" w="9525" cap="flat">
                <a:solidFill>
                  <a:schemeClr val="tx1"/>
                </a:solidFill>
                <a:miter lim="800000"/>
                <a:headEnd type="none" w="med" len="med"/>
                <a:tailEnd type="none" w="med" len="med"/>
              </a14:hiddenLine>
            </a:ext>
          </a:extLst>
        </p:spPr>
        <p:txBody>
          <a:bodyPr lIns="0" tIns="0" rIns="40639" bIns="0" anchor="ctr"/>
          <a:lstStyle/>
          <a:p>
            <a:pPr marL="36576" algn="ctr" defTabSz="914400">
              <a:buNone/>
            </a:pPr>
            <a:r>
              <a:rPr lang="en-US" sz="1800" b="0" i="0">
                <a:solidFill>
                  <a:srgbClr val="000000"/>
                </a:solidFill>
                <a:latin typeface="Arial" pitchFamily="34" charset="0"/>
                <a:ea typeface="黑体" pitchFamily="49" charset="-122"/>
                <a:cs typeface="Arial" pitchFamily="34" charset="0"/>
              </a:rPr>
              <a:t>服务器</a:t>
            </a:r>
          </a:p>
        </p:txBody>
      </p:sp>
      <p:sp>
        <p:nvSpPr>
          <p:cNvPr id="22540" name="Rectangle 12"/>
          <p:cNvSpPr>
            <a:spLocks/>
          </p:cNvSpPr>
          <p:nvPr/>
        </p:nvSpPr>
        <p:spPr bwMode="auto">
          <a:xfrm>
            <a:off x="727075" y="998538"/>
            <a:ext cx="1574800" cy="3352800"/>
          </a:xfrm>
          <a:prstGeom prst="rect">
            <a:avLst/>
          </a:prstGeom>
          <a:gradFill rotWithShape="0">
            <a:gsLst>
              <a:gs pos="0">
                <a:srgbClr val="C8C8C8"/>
              </a:gs>
              <a:gs pos="100000">
                <a:srgbClr val="A3A3A3"/>
              </a:gs>
            </a:gsLst>
            <a:lin ang="5400000" scaled="1"/>
          </a:gradFill>
          <a:ln>
            <a:noFill/>
          </a:ln>
          <a:extLst>
            <a:ext uri="{91240B29-F687-4F45-9708-019B960494DF}">
              <a14:hiddenLine xmlns:a14="http://schemas.microsoft.com/office/drawing/2010/main" xmlns="" w="9525" cap="flat">
                <a:solidFill>
                  <a:schemeClr val="tx1"/>
                </a:solidFill>
                <a:round/>
                <a:headEnd type="none" w="med" len="med"/>
                <a:tailEnd type="none" w="med" len="med"/>
              </a14:hiddenLine>
            </a:ext>
          </a:extLst>
        </p:spPr>
        <p:txBody>
          <a:bodyPr lIns="0" tIns="0" rIns="40639" bIns="0" anchor="ctr"/>
          <a:lstStyle/>
          <a:p>
            <a:pPr marL="36576" algn="ctr" defTabSz="914400">
              <a:buNone/>
            </a:pPr>
            <a:r>
              <a:rPr lang="en-US" sz="1800" b="0" i="0">
                <a:solidFill>
                  <a:srgbClr val="000000"/>
                </a:solidFill>
                <a:latin typeface="Arial" pitchFamily="34" charset="0"/>
                <a:ea typeface="黑体" pitchFamily="49" charset="-122"/>
                <a:cs typeface="Arial" pitchFamily="34" charset="0"/>
              </a:rPr>
              <a:t>客户端</a:t>
            </a:r>
          </a:p>
        </p:txBody>
      </p:sp>
      <p:sp>
        <p:nvSpPr>
          <p:cNvPr id="22541" name="Rectangle 13"/>
          <p:cNvSpPr>
            <a:spLocks/>
          </p:cNvSpPr>
          <p:nvPr/>
        </p:nvSpPr>
        <p:spPr bwMode="auto">
          <a:xfrm>
            <a:off x="3009900" y="1409700"/>
            <a:ext cx="3263900" cy="546100"/>
          </a:xfrm>
          <a:prstGeom prst="rect">
            <a:avLst/>
          </a:prstGeom>
          <a:gradFill rotWithShape="0">
            <a:gsLst>
              <a:gs pos="0">
                <a:srgbClr val="A9C8FF"/>
              </a:gs>
              <a:gs pos="100000">
                <a:srgbClr val="2E5AD6"/>
              </a:gs>
            </a:gsLst>
            <a:lin ang="5340000" scaled="1"/>
          </a:gradFill>
          <a:ln>
            <a:noFill/>
          </a:ln>
          <a:extLst>
            <a:ext uri="{91240B29-F687-4F45-9708-019B960494DF}">
              <a14:hiddenLine xmlns:a14="http://schemas.microsoft.com/office/drawing/2010/main" xmlns="" w="9525" cap="flat">
                <a:solidFill>
                  <a:schemeClr val="tx1"/>
                </a:solidFill>
                <a:round/>
                <a:headEnd type="none" w="med" len="med"/>
                <a:tailEnd type="none" w="med" len="med"/>
              </a14:hiddenLine>
            </a:ext>
          </a:extLst>
        </p:spPr>
        <p:txBody>
          <a:bodyPr lIns="0" tIns="0" rIns="40639" bIns="0" anchor="ctr"/>
          <a:lstStyle/>
          <a:p>
            <a:pPr marL="36576" algn="ctr" defTabSz="914400">
              <a:buNone/>
            </a:pPr>
            <a:r>
              <a:rPr lang="en-US" sz="1800" b="0" i="0">
                <a:solidFill>
                  <a:srgbClr val="000000"/>
                </a:solidFill>
                <a:latin typeface="Arial" pitchFamily="34" charset="0"/>
                <a:ea typeface="黑体" pitchFamily="49" charset="-122"/>
                <a:cs typeface="Arial" pitchFamily="34" charset="0"/>
              </a:rPr>
              <a:t>握手请求</a:t>
            </a:r>
          </a:p>
        </p:txBody>
      </p:sp>
      <p:sp>
        <p:nvSpPr>
          <p:cNvPr id="22542" name="Rectangle 14"/>
          <p:cNvSpPr>
            <a:spLocks/>
          </p:cNvSpPr>
          <p:nvPr/>
        </p:nvSpPr>
        <p:spPr bwMode="auto">
          <a:xfrm>
            <a:off x="2933700" y="2679700"/>
            <a:ext cx="3263900" cy="546100"/>
          </a:xfrm>
          <a:prstGeom prst="rect">
            <a:avLst/>
          </a:prstGeom>
          <a:gradFill rotWithShape="0">
            <a:gsLst>
              <a:gs pos="0">
                <a:srgbClr val="2E5AD6"/>
              </a:gs>
              <a:gs pos="100000">
                <a:srgbClr val="A9C8FF"/>
              </a:gs>
            </a:gsLst>
            <a:lin ang="5400000" scaled="1"/>
          </a:gradFill>
          <a:ln>
            <a:noFill/>
          </a:ln>
          <a:extLst>
            <a:ext uri="{91240B29-F687-4F45-9708-019B960494DF}">
              <a14:hiddenLine xmlns:a14="http://schemas.microsoft.com/office/drawing/2010/main" xmlns="" w="9525" cap="flat">
                <a:solidFill>
                  <a:schemeClr val="tx1"/>
                </a:solidFill>
                <a:round/>
                <a:headEnd type="none" w="med" len="med"/>
                <a:tailEnd type="none" w="med" len="med"/>
              </a14:hiddenLine>
            </a:ext>
          </a:extLst>
        </p:spPr>
        <p:txBody>
          <a:bodyPr lIns="0" tIns="0" rIns="40639" bIns="0" anchor="ctr"/>
          <a:lstStyle/>
          <a:p>
            <a:pPr marL="36576" algn="ctr" defTabSz="914400">
              <a:buNone/>
            </a:pPr>
            <a:r>
              <a:rPr lang="en-US" sz="1800" b="0" i="0">
                <a:solidFill>
                  <a:srgbClr val="000000"/>
                </a:solidFill>
                <a:latin typeface="Arial" pitchFamily="34" charset="0"/>
                <a:ea typeface="黑体" pitchFamily="49" charset="-122"/>
                <a:cs typeface="Arial" pitchFamily="34" charset="0"/>
              </a:rPr>
              <a:t>握手响应</a:t>
            </a:r>
          </a:p>
        </p:txBody>
      </p:sp>
      <p:sp>
        <p:nvSpPr>
          <p:cNvPr id="22543" name="Line 15"/>
          <p:cNvSpPr>
            <a:spLocks noChangeShapeType="1"/>
          </p:cNvSpPr>
          <p:nvPr/>
        </p:nvSpPr>
        <p:spPr bwMode="auto">
          <a:xfrm flipH="1">
            <a:off x="2262188" y="4132263"/>
            <a:ext cx="4730750" cy="14287"/>
          </a:xfrm>
          <a:prstGeom prst="line">
            <a:avLst/>
          </a:prstGeom>
          <a:noFill/>
          <a:ln w="50800" cap="flat">
            <a:solidFill>
              <a:srgbClr val="7EA700"/>
            </a:solidFill>
            <a:prstDash val="solid"/>
            <a:round/>
            <a:headEnd type="oval" w="med" len="med"/>
            <a:tailEnd type="oval"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atin typeface="Arial" pitchFamily="34" charset="0"/>
              <a:ea typeface="黑体" pitchFamily="49" charset="-122"/>
              <a:cs typeface="Arial" pitchFamily="34" charset="0"/>
            </a:endParaRPr>
          </a:p>
        </p:txBody>
      </p:sp>
      <p:sp>
        <p:nvSpPr>
          <p:cNvPr id="22544" name="Rectangle 16"/>
          <p:cNvSpPr>
            <a:spLocks/>
          </p:cNvSpPr>
          <p:nvPr/>
        </p:nvSpPr>
        <p:spPr bwMode="auto">
          <a:xfrm>
            <a:off x="2933700" y="3995616"/>
            <a:ext cx="3263900" cy="322383"/>
          </a:xfrm>
          <a:prstGeom prst="rect">
            <a:avLst/>
          </a:prstGeom>
          <a:gradFill rotWithShape="0">
            <a:gsLst>
              <a:gs pos="0">
                <a:srgbClr val="66CC66"/>
              </a:gs>
              <a:gs pos="100000">
                <a:srgbClr val="7EA700"/>
              </a:gs>
            </a:gsLst>
            <a:lin ang="5400000" scaled="1"/>
          </a:gradFill>
          <a:ln>
            <a:noFill/>
          </a:ln>
          <a:extLst>
            <a:ext uri="{91240B29-F687-4F45-9708-019B960494DF}">
              <a14:hiddenLine xmlns:a14="http://schemas.microsoft.com/office/drawing/2010/main" xmlns="" w="9525" cap="flat">
                <a:solidFill>
                  <a:schemeClr val="tx1"/>
                </a:solidFill>
                <a:round/>
                <a:headEnd type="none" w="med" len="med"/>
                <a:tailEnd type="none" w="med" len="med"/>
              </a14:hiddenLine>
            </a:ext>
          </a:extLst>
        </p:spPr>
        <p:txBody>
          <a:bodyPr lIns="0" tIns="0" rIns="40639" bIns="0" anchor="ctr"/>
          <a:lstStyle/>
          <a:p>
            <a:pPr marL="36576" algn="ctr" defTabSz="914400">
              <a:buNone/>
            </a:pPr>
            <a:r>
              <a:rPr lang="en-US" sz="1800" b="0" i="0">
                <a:solidFill>
                  <a:srgbClr val="000000"/>
                </a:solidFill>
                <a:latin typeface="Arial" pitchFamily="34" charset="0"/>
                <a:ea typeface="黑体" pitchFamily="49" charset="-122"/>
                <a:cs typeface="Arial" pitchFamily="34" charset="0"/>
              </a:rPr>
              <a:t>已连接！</a:t>
            </a:r>
          </a:p>
        </p:txBody>
      </p:sp>
      <p:sp>
        <p:nvSpPr>
          <p:cNvPr id="3" name="Title 2"/>
          <p:cNvSpPr>
            <a:spLocks noGrp="1"/>
          </p:cNvSpPr>
          <p:nvPr>
            <p:ph type="title"/>
          </p:nvPr>
        </p:nvSpPr>
        <p:spPr/>
        <p:txBody>
          <a:bodyPr/>
          <a:lstStyle/>
          <a:p>
            <a:pPr algn="l" defTabSz="914400">
              <a:lnSpc>
                <a:spcPct val="90000"/>
              </a:lnSpc>
              <a:spcBef>
                <a:spcPts val="0"/>
              </a:spcBef>
              <a:buNone/>
            </a:pPr>
            <a:r>
              <a:rPr lang="en-US" sz="2800" b="1" i="0">
                <a:solidFill>
                  <a:srgbClr val="424545"/>
                </a:solidFill>
                <a:latin typeface="Arial" pitchFamily="34" charset="0"/>
                <a:ea typeface="黑体" pitchFamily="49" charset="-122"/>
                <a:cs typeface="Arial" pitchFamily="34" charset="0"/>
              </a:rPr>
              <a:t>建立连接</a:t>
            </a:r>
          </a:p>
        </p:txBody>
      </p:sp>
    </p:spTree>
    <p:extLst>
      <p:ext uri="{BB962C8B-B14F-4D97-AF65-F5344CB8AC3E}">
        <p14:creationId xmlns:p14="http://schemas.microsoft.com/office/powerpoint/2010/main" xmlns="" val="3346488898"/>
      </p:ext>
    </p:extLst>
  </p:cSld>
  <p:clrMapOvr>
    <a:masterClrMapping/>
  </p:clrMapOvr>
  <p:transition spd="med">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15288" y="4668838"/>
            <a:ext cx="704850" cy="88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miter lim="800000"/>
                <a:headEnd/>
                <a:tailEnd/>
              </a14:hiddenLine>
            </a:ext>
          </a:extLst>
        </p:spPr>
      </p:pic>
      <p:grpSp>
        <p:nvGrpSpPr>
          <p:cNvPr id="23559" name="Group 7"/>
          <p:cNvGrpSpPr>
            <a:grpSpLocks/>
          </p:cNvGrpSpPr>
          <p:nvPr/>
        </p:nvGrpSpPr>
        <p:grpSpPr bwMode="auto">
          <a:xfrm>
            <a:off x="6686550" y="4641850"/>
            <a:ext cx="2117725" cy="515938"/>
            <a:chOff x="0" y="0"/>
            <a:chExt cx="1333" cy="325"/>
          </a:xfrm>
        </p:grpSpPr>
        <p:pic>
          <p:nvPicPr>
            <p:cNvPr id="23557" name="Picture 5"/>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53" y="120"/>
              <a:ext cx="580" cy="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miter lim="800000"/>
                  <a:headEnd/>
                  <a:tailEnd/>
                </a14:hiddenLine>
              </a:ext>
            </a:extLst>
          </p:spPr>
        </p:pic>
        <p:pic>
          <p:nvPicPr>
            <p:cNvPr id="23558" name="Picture 6"/>
            <p:cNvPicPr>
              <a:picLocks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0"/>
              <a:ext cx="734" cy="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miter lim="800000"/>
                  <a:headEnd/>
                  <a:tailEnd/>
                </a14:hiddenLine>
              </a:ext>
            </a:extLst>
          </p:spPr>
        </p:pic>
      </p:grpSp>
      <p:sp>
        <p:nvSpPr>
          <p:cNvPr id="23561" name="Rectangle 9"/>
          <p:cNvSpPr>
            <a:spLocks/>
          </p:cNvSpPr>
          <p:nvPr/>
        </p:nvSpPr>
        <p:spPr bwMode="auto">
          <a:xfrm>
            <a:off x="7026275" y="1001713"/>
            <a:ext cx="1574800" cy="3835400"/>
          </a:xfrm>
          <a:prstGeom prst="rect">
            <a:avLst/>
          </a:prstGeom>
          <a:gradFill rotWithShape="0">
            <a:gsLst>
              <a:gs pos="0">
                <a:srgbClr val="5382A1"/>
              </a:gs>
              <a:gs pos="100000">
                <a:srgbClr val="355469"/>
              </a:gs>
            </a:gsLst>
            <a:lin ang="5400000" scaled="1"/>
          </a:gradFill>
          <a:ln>
            <a:noFill/>
          </a:ln>
          <a:extLst>
            <a:ext uri="{91240B29-F687-4F45-9708-019B960494DF}">
              <a14:hiddenLine xmlns:a14="http://schemas.microsoft.com/office/drawing/2010/main" xmlns="" w="9525" cap="flat">
                <a:solidFill>
                  <a:schemeClr val="tx1"/>
                </a:solidFill>
                <a:miter lim="800000"/>
                <a:headEnd type="none" w="med" len="med"/>
                <a:tailEnd type="none" w="med" len="med"/>
              </a14:hiddenLine>
            </a:ext>
          </a:extLst>
        </p:spPr>
        <p:txBody>
          <a:bodyPr lIns="0" tIns="0" rIns="40639" bIns="0" anchor="ctr"/>
          <a:lstStyle/>
          <a:p>
            <a:pPr marL="36576" algn="ctr" defTabSz="914400">
              <a:buNone/>
            </a:pPr>
            <a:r>
              <a:rPr lang="en-US" sz="1800" b="0" i="0">
                <a:solidFill>
                  <a:srgbClr val="000000"/>
                </a:solidFill>
                <a:latin typeface="Arial" pitchFamily="34" charset="0"/>
                <a:ea typeface="黑体" pitchFamily="49" charset="-122"/>
                <a:cs typeface="Arial" pitchFamily="34" charset="0"/>
              </a:rPr>
              <a:t>对等端点</a:t>
            </a:r>
            <a:br>
              <a:rPr lang="en-US" sz="1800" b="0" i="0">
                <a:solidFill>
                  <a:srgbClr val="000000"/>
                </a:solidFill>
                <a:latin typeface="Arial" pitchFamily="34" charset="0"/>
                <a:ea typeface="黑体" pitchFamily="49" charset="-122"/>
                <a:cs typeface="Arial" pitchFamily="34" charset="0"/>
              </a:rPr>
            </a:br>
            <a:r>
              <a:rPr lang="en-US" sz="1800" b="0" i="0">
                <a:solidFill>
                  <a:srgbClr val="000000"/>
                </a:solidFill>
                <a:latin typeface="Arial" pitchFamily="34" charset="0"/>
                <a:ea typeface="黑体" pitchFamily="49" charset="-122"/>
                <a:cs typeface="Arial" pitchFamily="34" charset="0"/>
              </a:rPr>
              <a:t>（服务器）</a:t>
            </a:r>
          </a:p>
        </p:txBody>
      </p:sp>
      <p:sp>
        <p:nvSpPr>
          <p:cNvPr id="23562" name="Rectangle 10"/>
          <p:cNvSpPr>
            <a:spLocks/>
          </p:cNvSpPr>
          <p:nvPr/>
        </p:nvSpPr>
        <p:spPr bwMode="auto">
          <a:xfrm>
            <a:off x="727075" y="998538"/>
            <a:ext cx="1574800" cy="3835400"/>
          </a:xfrm>
          <a:prstGeom prst="rect">
            <a:avLst/>
          </a:prstGeom>
          <a:gradFill rotWithShape="0">
            <a:gsLst>
              <a:gs pos="0">
                <a:srgbClr val="C8C8C8"/>
              </a:gs>
              <a:gs pos="100000">
                <a:srgbClr val="A3A3A3"/>
              </a:gs>
            </a:gsLst>
            <a:lin ang="5400000" scaled="1"/>
          </a:gradFill>
          <a:ln>
            <a:noFill/>
          </a:ln>
          <a:extLst>
            <a:ext uri="{91240B29-F687-4F45-9708-019B960494DF}">
              <a14:hiddenLine xmlns:a14="http://schemas.microsoft.com/office/drawing/2010/main" xmlns="" w="9525" cap="flat">
                <a:solidFill>
                  <a:schemeClr val="tx1"/>
                </a:solidFill>
                <a:round/>
                <a:headEnd type="none" w="med" len="med"/>
                <a:tailEnd type="none" w="med" len="med"/>
              </a14:hiddenLine>
            </a:ext>
          </a:extLst>
        </p:spPr>
        <p:txBody>
          <a:bodyPr lIns="0" tIns="0" rIns="40639" bIns="0" anchor="ctr"/>
          <a:lstStyle/>
          <a:p>
            <a:pPr marL="36576" algn="ctr" defTabSz="914400">
              <a:buNone/>
            </a:pPr>
            <a:r>
              <a:rPr lang="en-US" sz="1800" b="0" i="0">
                <a:solidFill>
                  <a:srgbClr val="000000"/>
                </a:solidFill>
                <a:latin typeface="Arial" pitchFamily="34" charset="0"/>
                <a:ea typeface="黑体" pitchFamily="49" charset="-122"/>
                <a:cs typeface="Arial" pitchFamily="34" charset="0"/>
              </a:rPr>
              <a:t>对等端点</a:t>
            </a:r>
            <a:br>
              <a:rPr lang="en-US" sz="1800" b="0" i="0">
                <a:solidFill>
                  <a:srgbClr val="000000"/>
                </a:solidFill>
                <a:latin typeface="Arial" pitchFamily="34" charset="0"/>
                <a:ea typeface="黑体" pitchFamily="49" charset="-122"/>
                <a:cs typeface="Arial" pitchFamily="34" charset="0"/>
              </a:rPr>
            </a:br>
            <a:r>
              <a:rPr lang="en-US" sz="1800" b="0" i="0">
                <a:solidFill>
                  <a:srgbClr val="000000"/>
                </a:solidFill>
                <a:latin typeface="Arial" pitchFamily="34" charset="0"/>
                <a:ea typeface="黑体" pitchFamily="49" charset="-122"/>
                <a:cs typeface="Arial" pitchFamily="34" charset="0"/>
              </a:rPr>
              <a:t>（客户端）</a:t>
            </a:r>
          </a:p>
        </p:txBody>
      </p:sp>
      <p:sp>
        <p:nvSpPr>
          <p:cNvPr id="23563" name="Line 11"/>
          <p:cNvSpPr>
            <a:spLocks noChangeShapeType="1"/>
          </p:cNvSpPr>
          <p:nvPr/>
        </p:nvSpPr>
        <p:spPr bwMode="auto">
          <a:xfrm flipH="1">
            <a:off x="2312988" y="1046163"/>
            <a:ext cx="4730750" cy="14287"/>
          </a:xfrm>
          <a:prstGeom prst="line">
            <a:avLst/>
          </a:prstGeom>
          <a:noFill/>
          <a:ln w="50800" cap="flat">
            <a:solidFill>
              <a:srgbClr val="7EA700"/>
            </a:solidFill>
            <a:prstDash val="solid"/>
            <a:round/>
            <a:headEnd type="oval" w="med" len="med"/>
            <a:tailEnd type="oval"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atin typeface="Arial" pitchFamily="34" charset="0"/>
              <a:ea typeface="黑体" pitchFamily="49" charset="-122"/>
              <a:cs typeface="Arial" pitchFamily="34" charset="0"/>
            </a:endParaRPr>
          </a:p>
        </p:txBody>
      </p:sp>
      <p:sp>
        <p:nvSpPr>
          <p:cNvPr id="23564" name="Rectangle 12"/>
          <p:cNvSpPr>
            <a:spLocks/>
          </p:cNvSpPr>
          <p:nvPr/>
        </p:nvSpPr>
        <p:spPr bwMode="auto">
          <a:xfrm>
            <a:off x="2984500" y="851873"/>
            <a:ext cx="3263900" cy="349741"/>
          </a:xfrm>
          <a:prstGeom prst="rect">
            <a:avLst/>
          </a:prstGeom>
          <a:gradFill rotWithShape="0">
            <a:gsLst>
              <a:gs pos="0">
                <a:srgbClr val="66CC66"/>
              </a:gs>
              <a:gs pos="100000">
                <a:srgbClr val="7EA700"/>
              </a:gs>
            </a:gsLst>
            <a:lin ang="5400000" scaled="1"/>
          </a:gradFill>
          <a:ln>
            <a:noFill/>
          </a:ln>
          <a:extLst>
            <a:ext uri="{91240B29-F687-4F45-9708-019B960494DF}">
              <a14:hiddenLine xmlns:a14="http://schemas.microsoft.com/office/drawing/2010/main" xmlns="" w="9525" cap="flat">
                <a:solidFill>
                  <a:schemeClr val="tx1"/>
                </a:solidFill>
                <a:round/>
                <a:headEnd type="none" w="med" len="med"/>
                <a:tailEnd type="none" w="med" len="med"/>
              </a14:hiddenLine>
            </a:ext>
          </a:extLst>
        </p:spPr>
        <p:txBody>
          <a:bodyPr lIns="0" tIns="0" rIns="40639" bIns="0"/>
          <a:lstStyle/>
          <a:p>
            <a:pPr marL="36576" algn="ctr" defTabSz="914400">
              <a:buNone/>
            </a:pPr>
            <a:r>
              <a:rPr lang="en-US" sz="1800" b="0" i="0">
                <a:solidFill>
                  <a:srgbClr val="000000"/>
                </a:solidFill>
                <a:latin typeface="Arial" pitchFamily="34" charset="0"/>
                <a:ea typeface="黑体" pitchFamily="49" charset="-122"/>
                <a:cs typeface="Arial" pitchFamily="34" charset="0"/>
              </a:rPr>
              <a:t>已连接！</a:t>
            </a:r>
          </a:p>
        </p:txBody>
      </p:sp>
      <p:sp>
        <p:nvSpPr>
          <p:cNvPr id="23565" name="Oval 13"/>
          <p:cNvSpPr>
            <a:spLocks/>
          </p:cNvSpPr>
          <p:nvPr/>
        </p:nvSpPr>
        <p:spPr bwMode="auto">
          <a:xfrm>
            <a:off x="2133600" y="1308100"/>
            <a:ext cx="1358900" cy="533400"/>
          </a:xfrm>
          <a:prstGeom prst="ellipse">
            <a:avLst/>
          </a:prstGeom>
          <a:gradFill rotWithShape="0">
            <a:gsLst>
              <a:gs pos="0">
                <a:srgbClr val="FF8000"/>
              </a:gs>
              <a:gs pos="100000">
                <a:srgbClr val="FFFF66"/>
              </a:gs>
            </a:gsLst>
            <a:lin ang="5400000" scaled="1"/>
          </a:gradFill>
          <a:ln>
            <a:noFill/>
          </a:ln>
          <a:extLst>
            <a:ext uri="{91240B29-F687-4F45-9708-019B960494DF}">
              <a14:hiddenLine xmlns:a14="http://schemas.microsoft.com/office/drawing/2010/main" xmlns="" w="9525" cap="flat">
                <a:solidFill>
                  <a:schemeClr val="tx1"/>
                </a:solidFill>
                <a:round/>
                <a:headEnd type="none" w="med" len="med"/>
                <a:tailEnd type="none" w="med" len="med"/>
              </a14:hiddenLine>
            </a:ext>
          </a:extLst>
        </p:spPr>
        <p:txBody>
          <a:bodyPr lIns="0" tIns="0" rIns="40639" bIns="0" anchor="ctr"/>
          <a:lstStyle/>
          <a:p>
            <a:pPr marL="36576" algn="ctr" defTabSz="914400">
              <a:buNone/>
            </a:pPr>
            <a:r>
              <a:rPr lang="en-US" sz="1600" b="0" i="0">
                <a:solidFill>
                  <a:srgbClr val="000000"/>
                </a:solidFill>
                <a:latin typeface="Arial" pitchFamily="34" charset="0"/>
                <a:ea typeface="黑体" pitchFamily="49" charset="-122"/>
                <a:cs typeface="Arial" pitchFamily="34" charset="0"/>
              </a:rPr>
              <a:t>打开</a:t>
            </a:r>
          </a:p>
        </p:txBody>
      </p:sp>
      <p:sp>
        <p:nvSpPr>
          <p:cNvPr id="23566" name="Oval 14"/>
          <p:cNvSpPr>
            <a:spLocks/>
          </p:cNvSpPr>
          <p:nvPr/>
        </p:nvSpPr>
        <p:spPr bwMode="auto">
          <a:xfrm>
            <a:off x="5829300" y="1308100"/>
            <a:ext cx="1358900" cy="533400"/>
          </a:xfrm>
          <a:prstGeom prst="ellipse">
            <a:avLst/>
          </a:prstGeom>
          <a:gradFill rotWithShape="0">
            <a:gsLst>
              <a:gs pos="0">
                <a:srgbClr val="FF8000"/>
              </a:gs>
              <a:gs pos="100000">
                <a:srgbClr val="FFFF66"/>
              </a:gs>
            </a:gsLst>
            <a:lin ang="5400000" scaled="1"/>
          </a:gradFill>
          <a:ln>
            <a:noFill/>
          </a:ln>
          <a:extLst>
            <a:ext uri="{91240B29-F687-4F45-9708-019B960494DF}">
              <a14:hiddenLine xmlns:a14="http://schemas.microsoft.com/office/drawing/2010/main" xmlns="" w="9525" cap="flat">
                <a:solidFill>
                  <a:schemeClr val="tx1"/>
                </a:solidFill>
                <a:round/>
                <a:headEnd type="none" w="med" len="med"/>
                <a:tailEnd type="none" w="med" len="med"/>
              </a14:hiddenLine>
            </a:ext>
          </a:extLst>
        </p:spPr>
        <p:txBody>
          <a:bodyPr lIns="0" tIns="0" rIns="40639" bIns="0" anchor="ctr"/>
          <a:lstStyle/>
          <a:p>
            <a:pPr marL="36576" algn="ctr" defTabSz="914400">
              <a:buNone/>
            </a:pPr>
            <a:r>
              <a:rPr lang="en-US" sz="1600" b="0" i="0">
                <a:solidFill>
                  <a:srgbClr val="000000"/>
                </a:solidFill>
                <a:latin typeface="Arial" pitchFamily="34" charset="0"/>
                <a:ea typeface="黑体" pitchFamily="49" charset="-122"/>
                <a:cs typeface="Arial" pitchFamily="34" charset="0"/>
              </a:rPr>
              <a:t>打开</a:t>
            </a:r>
          </a:p>
        </p:txBody>
      </p:sp>
      <p:sp>
        <p:nvSpPr>
          <p:cNvPr id="23567" name="Oval 15"/>
          <p:cNvSpPr>
            <a:spLocks/>
          </p:cNvSpPr>
          <p:nvPr/>
        </p:nvSpPr>
        <p:spPr bwMode="auto">
          <a:xfrm>
            <a:off x="2133600" y="3835400"/>
            <a:ext cx="1358900" cy="533400"/>
          </a:xfrm>
          <a:prstGeom prst="ellipse">
            <a:avLst/>
          </a:prstGeom>
          <a:gradFill rotWithShape="0">
            <a:gsLst>
              <a:gs pos="0">
                <a:srgbClr val="FF8000"/>
              </a:gs>
              <a:gs pos="100000">
                <a:srgbClr val="FFFF66"/>
              </a:gs>
            </a:gsLst>
            <a:lin ang="5400000" scaled="1"/>
          </a:gradFill>
          <a:ln>
            <a:noFill/>
          </a:ln>
          <a:extLst>
            <a:ext uri="{91240B29-F687-4F45-9708-019B960494DF}">
              <a14:hiddenLine xmlns:a14="http://schemas.microsoft.com/office/drawing/2010/main" xmlns="" w="9525" cap="flat">
                <a:solidFill>
                  <a:schemeClr val="tx1"/>
                </a:solidFill>
                <a:round/>
                <a:headEnd type="none" w="med" len="med"/>
                <a:tailEnd type="none" w="med" len="med"/>
              </a14:hiddenLine>
            </a:ext>
          </a:extLst>
        </p:spPr>
        <p:txBody>
          <a:bodyPr lIns="0" tIns="0" rIns="40639" bIns="0" anchor="ctr"/>
          <a:lstStyle/>
          <a:p>
            <a:pPr marL="36576" algn="ctr" defTabSz="914400">
              <a:buNone/>
            </a:pPr>
            <a:r>
              <a:rPr lang="en-US" sz="1600" b="0" i="0">
                <a:solidFill>
                  <a:srgbClr val="000000"/>
                </a:solidFill>
                <a:latin typeface="Arial" pitchFamily="34" charset="0"/>
                <a:ea typeface="黑体" pitchFamily="49" charset="-122"/>
                <a:cs typeface="Arial" pitchFamily="34" charset="0"/>
              </a:rPr>
              <a:t>关闭</a:t>
            </a:r>
          </a:p>
        </p:txBody>
      </p:sp>
      <p:sp>
        <p:nvSpPr>
          <p:cNvPr id="23568" name="Oval 16"/>
          <p:cNvSpPr>
            <a:spLocks/>
          </p:cNvSpPr>
          <p:nvPr/>
        </p:nvSpPr>
        <p:spPr bwMode="auto">
          <a:xfrm>
            <a:off x="2006600" y="2387600"/>
            <a:ext cx="1358900" cy="533400"/>
          </a:xfrm>
          <a:prstGeom prst="ellipse">
            <a:avLst/>
          </a:prstGeom>
          <a:gradFill rotWithShape="0">
            <a:gsLst>
              <a:gs pos="0">
                <a:srgbClr val="FF8000"/>
              </a:gs>
              <a:gs pos="100000">
                <a:srgbClr val="FFFF66"/>
              </a:gs>
            </a:gsLst>
            <a:lin ang="5400000" scaled="1"/>
          </a:gradFill>
          <a:ln>
            <a:noFill/>
          </a:ln>
          <a:extLst>
            <a:ext uri="{91240B29-F687-4F45-9708-019B960494DF}">
              <a14:hiddenLine xmlns:a14="http://schemas.microsoft.com/office/drawing/2010/main" xmlns="" w="9525" cap="flat">
                <a:solidFill>
                  <a:schemeClr val="tx1"/>
                </a:solidFill>
                <a:round/>
                <a:headEnd type="none" w="med" len="med"/>
                <a:tailEnd type="none" w="med" len="med"/>
              </a14:hiddenLine>
            </a:ext>
          </a:extLst>
        </p:spPr>
        <p:txBody>
          <a:bodyPr lIns="0" tIns="0" rIns="40639" bIns="0" anchor="ctr"/>
          <a:lstStyle/>
          <a:p>
            <a:pPr marL="36576" algn="ctr" defTabSz="914400">
              <a:buNone/>
            </a:pPr>
            <a:r>
              <a:rPr lang="en-US" sz="1600" b="0" i="0">
                <a:solidFill>
                  <a:srgbClr val="000000"/>
                </a:solidFill>
                <a:latin typeface="Arial" pitchFamily="34" charset="0"/>
                <a:ea typeface="黑体" pitchFamily="49" charset="-122"/>
                <a:cs typeface="Arial" pitchFamily="34" charset="0"/>
              </a:rPr>
              <a:t>消息</a:t>
            </a:r>
          </a:p>
        </p:txBody>
      </p:sp>
      <p:sp>
        <p:nvSpPr>
          <p:cNvPr id="23569" name="Oval 17"/>
          <p:cNvSpPr>
            <a:spLocks/>
          </p:cNvSpPr>
          <p:nvPr/>
        </p:nvSpPr>
        <p:spPr bwMode="auto">
          <a:xfrm>
            <a:off x="5829300" y="2743200"/>
            <a:ext cx="1358900" cy="533400"/>
          </a:xfrm>
          <a:prstGeom prst="ellipse">
            <a:avLst/>
          </a:prstGeom>
          <a:gradFill rotWithShape="0">
            <a:gsLst>
              <a:gs pos="0">
                <a:srgbClr val="FF8000"/>
              </a:gs>
              <a:gs pos="100000">
                <a:srgbClr val="FFFF66"/>
              </a:gs>
            </a:gsLst>
            <a:lin ang="5400000" scaled="1"/>
          </a:gradFill>
          <a:ln>
            <a:noFill/>
          </a:ln>
          <a:extLst>
            <a:ext uri="{91240B29-F687-4F45-9708-019B960494DF}">
              <a14:hiddenLine xmlns:a14="http://schemas.microsoft.com/office/drawing/2010/main" xmlns="" w="9525" cap="flat">
                <a:solidFill>
                  <a:schemeClr val="tx1"/>
                </a:solidFill>
                <a:round/>
                <a:headEnd type="none" w="med" len="med"/>
                <a:tailEnd type="none" w="med" len="med"/>
              </a14:hiddenLine>
            </a:ext>
          </a:extLst>
        </p:spPr>
        <p:txBody>
          <a:bodyPr lIns="0" tIns="0" rIns="40639" bIns="0" anchor="ctr"/>
          <a:lstStyle/>
          <a:p>
            <a:pPr marL="36576" algn="ctr" defTabSz="914400">
              <a:buNone/>
            </a:pPr>
            <a:r>
              <a:rPr lang="en-US" sz="1600" b="0" i="0">
                <a:solidFill>
                  <a:srgbClr val="000000"/>
                </a:solidFill>
                <a:latin typeface="Arial" pitchFamily="34" charset="0"/>
                <a:ea typeface="黑体" pitchFamily="49" charset="-122"/>
                <a:cs typeface="Arial" pitchFamily="34" charset="0"/>
              </a:rPr>
              <a:t>错误</a:t>
            </a:r>
          </a:p>
        </p:txBody>
      </p:sp>
      <p:sp>
        <p:nvSpPr>
          <p:cNvPr id="23570" name="Oval 18"/>
          <p:cNvSpPr>
            <a:spLocks/>
          </p:cNvSpPr>
          <p:nvPr/>
        </p:nvSpPr>
        <p:spPr bwMode="auto">
          <a:xfrm>
            <a:off x="2552700" y="2260600"/>
            <a:ext cx="1358900" cy="533400"/>
          </a:xfrm>
          <a:prstGeom prst="ellipse">
            <a:avLst/>
          </a:prstGeom>
          <a:gradFill rotWithShape="0">
            <a:gsLst>
              <a:gs pos="0">
                <a:srgbClr val="FF8000"/>
              </a:gs>
              <a:gs pos="100000">
                <a:srgbClr val="FFFF66"/>
              </a:gs>
            </a:gsLst>
            <a:lin ang="5400000" scaled="1"/>
          </a:gradFill>
          <a:ln>
            <a:noFill/>
          </a:ln>
          <a:extLst>
            <a:ext uri="{91240B29-F687-4F45-9708-019B960494DF}">
              <a14:hiddenLine xmlns:a14="http://schemas.microsoft.com/office/drawing/2010/main" xmlns="" w="9525" cap="flat">
                <a:solidFill>
                  <a:schemeClr val="tx1"/>
                </a:solidFill>
                <a:round/>
                <a:headEnd type="none" w="med" len="med"/>
                <a:tailEnd type="none" w="med" len="med"/>
              </a14:hiddenLine>
            </a:ext>
          </a:extLst>
        </p:spPr>
        <p:txBody>
          <a:bodyPr lIns="0" tIns="0" rIns="40639" bIns="0" anchor="ctr"/>
          <a:lstStyle/>
          <a:p>
            <a:pPr marL="36576" algn="ctr" defTabSz="914400">
              <a:buNone/>
            </a:pPr>
            <a:r>
              <a:rPr lang="en-US" sz="1600" b="0" i="0">
                <a:solidFill>
                  <a:srgbClr val="000000"/>
                </a:solidFill>
                <a:latin typeface="Arial" pitchFamily="34" charset="0"/>
                <a:ea typeface="黑体" pitchFamily="49" charset="-122"/>
                <a:cs typeface="Arial" pitchFamily="34" charset="0"/>
              </a:rPr>
              <a:t>消息</a:t>
            </a:r>
          </a:p>
        </p:txBody>
      </p:sp>
      <p:sp>
        <p:nvSpPr>
          <p:cNvPr id="23571" name="Oval 19"/>
          <p:cNvSpPr>
            <a:spLocks/>
          </p:cNvSpPr>
          <p:nvPr/>
        </p:nvSpPr>
        <p:spPr bwMode="auto">
          <a:xfrm>
            <a:off x="2006600" y="2006600"/>
            <a:ext cx="1358900" cy="533400"/>
          </a:xfrm>
          <a:prstGeom prst="ellipse">
            <a:avLst/>
          </a:prstGeom>
          <a:gradFill rotWithShape="0">
            <a:gsLst>
              <a:gs pos="0">
                <a:srgbClr val="FF8000"/>
              </a:gs>
              <a:gs pos="100000">
                <a:srgbClr val="FFFF66"/>
              </a:gs>
            </a:gsLst>
            <a:lin ang="5400000" scaled="1"/>
          </a:gradFill>
          <a:ln>
            <a:noFill/>
          </a:ln>
          <a:extLst>
            <a:ext uri="{91240B29-F687-4F45-9708-019B960494DF}">
              <a14:hiddenLine xmlns:a14="http://schemas.microsoft.com/office/drawing/2010/main" xmlns="" w="9525" cap="flat">
                <a:solidFill>
                  <a:schemeClr val="tx1"/>
                </a:solidFill>
                <a:round/>
                <a:headEnd type="none" w="med" len="med"/>
                <a:tailEnd type="none" w="med" len="med"/>
              </a14:hiddenLine>
            </a:ext>
          </a:extLst>
        </p:spPr>
        <p:txBody>
          <a:bodyPr lIns="0" tIns="0" rIns="40639" bIns="0" anchor="ctr"/>
          <a:lstStyle/>
          <a:p>
            <a:pPr marL="36576" algn="ctr" defTabSz="914400">
              <a:buNone/>
            </a:pPr>
            <a:r>
              <a:rPr lang="en-US" sz="1600" b="0" i="0">
                <a:solidFill>
                  <a:srgbClr val="000000"/>
                </a:solidFill>
                <a:latin typeface="Arial" pitchFamily="34" charset="0"/>
                <a:ea typeface="黑体" pitchFamily="49" charset="-122"/>
                <a:cs typeface="Arial" pitchFamily="34" charset="0"/>
              </a:rPr>
              <a:t>消息</a:t>
            </a:r>
          </a:p>
        </p:txBody>
      </p:sp>
      <p:sp>
        <p:nvSpPr>
          <p:cNvPr id="23572" name="Oval 20"/>
          <p:cNvSpPr>
            <a:spLocks/>
          </p:cNvSpPr>
          <p:nvPr/>
        </p:nvSpPr>
        <p:spPr bwMode="auto">
          <a:xfrm>
            <a:off x="5956300" y="2146300"/>
            <a:ext cx="1358900" cy="533400"/>
          </a:xfrm>
          <a:prstGeom prst="ellipse">
            <a:avLst/>
          </a:prstGeom>
          <a:gradFill rotWithShape="0">
            <a:gsLst>
              <a:gs pos="0">
                <a:srgbClr val="FF8000"/>
              </a:gs>
              <a:gs pos="100000">
                <a:srgbClr val="FFFF66"/>
              </a:gs>
            </a:gsLst>
            <a:lin ang="5400000" scaled="1"/>
          </a:gradFill>
          <a:ln>
            <a:noFill/>
          </a:ln>
          <a:extLst>
            <a:ext uri="{91240B29-F687-4F45-9708-019B960494DF}">
              <a14:hiddenLine xmlns:a14="http://schemas.microsoft.com/office/drawing/2010/main" xmlns="" w="9525" cap="flat">
                <a:solidFill>
                  <a:schemeClr val="tx1"/>
                </a:solidFill>
                <a:round/>
                <a:headEnd type="none" w="med" len="med"/>
                <a:tailEnd type="none" w="med" len="med"/>
              </a14:hiddenLine>
            </a:ext>
          </a:extLst>
        </p:spPr>
        <p:txBody>
          <a:bodyPr lIns="0" tIns="0" rIns="40639" bIns="0" anchor="ctr"/>
          <a:lstStyle/>
          <a:p>
            <a:pPr marL="36576" algn="ctr" defTabSz="914400">
              <a:buNone/>
            </a:pPr>
            <a:r>
              <a:rPr lang="en-US" sz="1600" b="0" i="0">
                <a:solidFill>
                  <a:srgbClr val="000000"/>
                </a:solidFill>
                <a:latin typeface="Arial" pitchFamily="34" charset="0"/>
                <a:ea typeface="黑体" pitchFamily="49" charset="-122"/>
                <a:cs typeface="Arial" pitchFamily="34" charset="0"/>
              </a:rPr>
              <a:t>消息</a:t>
            </a:r>
          </a:p>
        </p:txBody>
      </p:sp>
      <p:sp>
        <p:nvSpPr>
          <p:cNvPr id="23573" name="Oval 21"/>
          <p:cNvSpPr>
            <a:spLocks/>
          </p:cNvSpPr>
          <p:nvPr/>
        </p:nvSpPr>
        <p:spPr bwMode="auto">
          <a:xfrm>
            <a:off x="6057900" y="3416300"/>
            <a:ext cx="1358900" cy="533400"/>
          </a:xfrm>
          <a:prstGeom prst="ellipse">
            <a:avLst/>
          </a:prstGeom>
          <a:gradFill rotWithShape="0">
            <a:gsLst>
              <a:gs pos="0">
                <a:srgbClr val="FF8000"/>
              </a:gs>
              <a:gs pos="100000">
                <a:srgbClr val="FFFF66"/>
              </a:gs>
            </a:gsLst>
            <a:lin ang="5400000" scaled="1"/>
          </a:gradFill>
          <a:ln>
            <a:noFill/>
          </a:ln>
          <a:extLst>
            <a:ext uri="{91240B29-F687-4F45-9708-019B960494DF}">
              <a14:hiddenLine xmlns:a14="http://schemas.microsoft.com/office/drawing/2010/main" xmlns="" w="9525" cap="flat">
                <a:solidFill>
                  <a:schemeClr val="tx1"/>
                </a:solidFill>
                <a:round/>
                <a:headEnd type="none" w="med" len="med"/>
                <a:tailEnd type="none" w="med" len="med"/>
              </a14:hiddenLine>
            </a:ext>
          </a:extLst>
        </p:spPr>
        <p:txBody>
          <a:bodyPr lIns="0" tIns="0" rIns="40639" bIns="0" anchor="ctr"/>
          <a:lstStyle/>
          <a:p>
            <a:pPr marL="36576" algn="ctr" defTabSz="914400">
              <a:buNone/>
            </a:pPr>
            <a:r>
              <a:rPr lang="en-US" sz="1600" b="0" i="0">
                <a:solidFill>
                  <a:srgbClr val="000000"/>
                </a:solidFill>
                <a:latin typeface="Arial" pitchFamily="34" charset="0"/>
                <a:ea typeface="黑体" pitchFamily="49" charset="-122"/>
                <a:cs typeface="Arial" pitchFamily="34" charset="0"/>
              </a:rPr>
              <a:t>消息</a:t>
            </a:r>
          </a:p>
        </p:txBody>
      </p:sp>
      <p:sp>
        <p:nvSpPr>
          <p:cNvPr id="23574" name="Line 22"/>
          <p:cNvSpPr>
            <a:spLocks noChangeShapeType="1"/>
          </p:cNvSpPr>
          <p:nvPr/>
        </p:nvSpPr>
        <p:spPr bwMode="auto">
          <a:xfrm flipH="1">
            <a:off x="2641600" y="4787900"/>
            <a:ext cx="4000500" cy="0"/>
          </a:xfrm>
          <a:prstGeom prst="line">
            <a:avLst/>
          </a:prstGeom>
          <a:noFill/>
          <a:ln w="50800" cap="flat">
            <a:solidFill>
              <a:srgbClr val="990000"/>
            </a:solidFill>
            <a:prstDash val="solid"/>
            <a:round/>
            <a:headEnd type="triangle" w="med" len="sm"/>
            <a:tailEnd type="triangle" w="med" len="sm"/>
          </a:ln>
          <a:extLst>
            <a:ext uri="{909E8E84-426E-40DD-AFC4-6F175D3DCCD1}">
              <a14:hiddenFill xmlns:a14="http://schemas.microsoft.com/office/drawing/2010/main" xmlns="">
                <a:solidFill>
                  <a:srgbClr val="FFFFFF"/>
                </a:solidFill>
              </a14:hiddenFill>
            </a:ext>
          </a:extLst>
        </p:spPr>
        <p:txBody>
          <a:bodyPr lIns="0" tIns="0" rIns="0" bIns="0"/>
          <a:lstStyle/>
          <a:p>
            <a:endParaRPr lang="en-US">
              <a:latin typeface="Arial" pitchFamily="34" charset="0"/>
              <a:ea typeface="黑体" pitchFamily="49" charset="-122"/>
              <a:cs typeface="Arial" pitchFamily="34" charset="0"/>
            </a:endParaRPr>
          </a:p>
        </p:txBody>
      </p:sp>
      <p:sp>
        <p:nvSpPr>
          <p:cNvPr id="23575" name="Rectangle 23"/>
          <p:cNvSpPr>
            <a:spLocks/>
          </p:cNvSpPr>
          <p:nvPr/>
        </p:nvSpPr>
        <p:spPr bwMode="auto">
          <a:xfrm>
            <a:off x="2984500" y="4601308"/>
            <a:ext cx="3263900" cy="347785"/>
          </a:xfrm>
          <a:prstGeom prst="rect">
            <a:avLst/>
          </a:prstGeom>
          <a:gradFill rotWithShape="0">
            <a:gsLst>
              <a:gs pos="0">
                <a:srgbClr val="FF0000"/>
              </a:gs>
              <a:gs pos="100000">
                <a:srgbClr val="990000"/>
              </a:gs>
            </a:gsLst>
            <a:lin ang="5400000" scaled="1"/>
          </a:gradFill>
          <a:ln>
            <a:noFill/>
          </a:ln>
          <a:extLst>
            <a:ext uri="{91240B29-F687-4F45-9708-019B960494DF}">
              <a14:hiddenLine xmlns:a14="http://schemas.microsoft.com/office/drawing/2010/main" xmlns="" w="9525" cap="flat">
                <a:solidFill>
                  <a:schemeClr val="tx1"/>
                </a:solidFill>
                <a:round/>
                <a:headEnd type="none" w="med" len="med"/>
                <a:tailEnd type="none" w="med" len="med"/>
              </a14:hiddenLine>
            </a:ext>
          </a:extLst>
        </p:spPr>
        <p:txBody>
          <a:bodyPr lIns="0" tIns="0" rIns="40639" bIns="0"/>
          <a:lstStyle/>
          <a:p>
            <a:pPr marL="36576" algn="ctr" defTabSz="914400">
              <a:buNone/>
            </a:pPr>
            <a:r>
              <a:rPr lang="en-US" sz="1800" b="0" i="0" dirty="0" err="1">
                <a:solidFill>
                  <a:srgbClr val="000000"/>
                </a:solidFill>
                <a:latin typeface="Arial" pitchFamily="34" charset="0"/>
                <a:ea typeface="黑体" pitchFamily="49" charset="-122"/>
                <a:cs typeface="Arial" pitchFamily="34" charset="0"/>
              </a:rPr>
              <a:t>已断开</a:t>
            </a:r>
            <a:endParaRPr lang="en-US" sz="1800" b="0" i="0" dirty="0">
              <a:solidFill>
                <a:srgbClr val="000000"/>
              </a:solidFill>
              <a:latin typeface="Arial" pitchFamily="34" charset="0"/>
              <a:ea typeface="黑体" pitchFamily="49" charset="-122"/>
              <a:cs typeface="Arial" pitchFamily="34" charset="0"/>
            </a:endParaRPr>
          </a:p>
        </p:txBody>
      </p:sp>
      <p:sp>
        <p:nvSpPr>
          <p:cNvPr id="3" name="Title 2"/>
          <p:cNvSpPr>
            <a:spLocks noGrp="1"/>
          </p:cNvSpPr>
          <p:nvPr>
            <p:ph type="title"/>
          </p:nvPr>
        </p:nvSpPr>
        <p:spPr/>
        <p:txBody>
          <a:bodyPr/>
          <a:lstStyle/>
          <a:p>
            <a:pPr algn="l" defTabSz="914400">
              <a:lnSpc>
                <a:spcPct val="90000"/>
              </a:lnSpc>
              <a:spcBef>
                <a:spcPts val="0"/>
              </a:spcBef>
              <a:buNone/>
            </a:pPr>
            <a:r>
              <a:rPr lang="en-US" sz="2800" b="1" i="0">
                <a:solidFill>
                  <a:srgbClr val="424545"/>
                </a:solidFill>
                <a:latin typeface="Arial" pitchFamily="34" charset="0"/>
                <a:ea typeface="黑体" pitchFamily="49" charset="-122"/>
                <a:cs typeface="Arial" pitchFamily="34" charset="0"/>
              </a:rPr>
              <a:t>WebSocket 生命周期</a:t>
            </a:r>
          </a:p>
        </p:txBody>
      </p:sp>
    </p:spTree>
    <p:extLst>
      <p:ext uri="{BB962C8B-B14F-4D97-AF65-F5344CB8AC3E}">
        <p14:creationId xmlns:p14="http://schemas.microsoft.com/office/powerpoint/2010/main" xmlns="" val="104290363"/>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23565"/>
                                        </p:tgtEl>
                                        <p:attrNameLst>
                                          <p:attrName>style.visibility</p:attrName>
                                        </p:attrNameLst>
                                      </p:cBhvr>
                                      <p:to>
                                        <p:strVal val="visible"/>
                                      </p:to>
                                    </p:set>
                                  </p:childTnLst>
                                </p:cTn>
                              </p:par>
                            </p:childTnLst>
                          </p:cTn>
                        </p:par>
                        <p:par>
                          <p:cTn id="7" fill="hold" nodeType="afterGroup">
                            <p:stCondLst>
                              <p:cond delay="500"/>
                            </p:stCondLst>
                            <p:childTnLst>
                              <p:par>
                                <p:cTn id="8" presetID="168" presetClass="entr" presetSubtype="0" fill="hold" grpId="0" nodeType="afterEffect">
                                  <p:stCondLst>
                                    <p:cond delay="0"/>
                                  </p:stCondLst>
                                  <p:childTnLst>
                                    <p:set>
                                      <p:cBhvr>
                                        <p:cTn id="9" dur="1" fill="hold">
                                          <p:stCondLst>
                                            <p:cond delay="499"/>
                                          </p:stCondLst>
                                        </p:cTn>
                                        <p:tgtEl>
                                          <p:spTgt spid="23566"/>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68" presetClass="entr" presetSubtype="0" fill="hold" grpId="0" nodeType="clickEffect">
                                  <p:stCondLst>
                                    <p:cond delay="0"/>
                                  </p:stCondLst>
                                  <p:childTnLst>
                                    <p:set>
                                      <p:cBhvr>
                                        <p:cTn id="13" dur="1" fill="hold">
                                          <p:stCondLst>
                                            <p:cond delay="499"/>
                                          </p:stCondLst>
                                        </p:cTn>
                                        <p:tgtEl>
                                          <p:spTgt spid="23568"/>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68" presetClass="entr" presetSubtype="0" fill="hold" grpId="0" nodeType="clickEffect">
                                  <p:stCondLst>
                                    <p:cond delay="0"/>
                                  </p:stCondLst>
                                  <p:childTnLst>
                                    <p:set>
                                      <p:cBhvr>
                                        <p:cTn id="17" dur="1" fill="hold">
                                          <p:stCondLst>
                                            <p:cond delay="499"/>
                                          </p:stCondLst>
                                        </p:cTn>
                                        <p:tgtEl>
                                          <p:spTgt spid="23570"/>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68" presetClass="entr" presetSubtype="0" fill="hold" grpId="0" nodeType="clickEffect">
                                  <p:stCondLst>
                                    <p:cond delay="0"/>
                                  </p:stCondLst>
                                  <p:childTnLst>
                                    <p:set>
                                      <p:cBhvr>
                                        <p:cTn id="21" dur="1" fill="hold">
                                          <p:stCondLst>
                                            <p:cond delay="499"/>
                                          </p:stCondLst>
                                        </p:cTn>
                                        <p:tgtEl>
                                          <p:spTgt spid="23571"/>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68" presetClass="entr" presetSubtype="0" fill="hold" grpId="0" nodeType="clickEffect">
                                  <p:stCondLst>
                                    <p:cond delay="0"/>
                                  </p:stCondLst>
                                  <p:childTnLst>
                                    <p:set>
                                      <p:cBhvr>
                                        <p:cTn id="25" dur="1" fill="hold">
                                          <p:stCondLst>
                                            <p:cond delay="499"/>
                                          </p:stCondLst>
                                        </p:cTn>
                                        <p:tgtEl>
                                          <p:spTgt spid="23572"/>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68" presetClass="entr" presetSubtype="0" fill="hold" grpId="0" nodeType="clickEffect">
                                  <p:stCondLst>
                                    <p:cond delay="0"/>
                                  </p:stCondLst>
                                  <p:childTnLst>
                                    <p:set>
                                      <p:cBhvr>
                                        <p:cTn id="29" dur="1" fill="hold">
                                          <p:stCondLst>
                                            <p:cond delay="499"/>
                                          </p:stCondLst>
                                        </p:cTn>
                                        <p:tgtEl>
                                          <p:spTgt spid="23569"/>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68" presetClass="entr" presetSubtype="0" fill="hold" grpId="0" nodeType="clickEffect">
                                  <p:stCondLst>
                                    <p:cond delay="0"/>
                                  </p:stCondLst>
                                  <p:childTnLst>
                                    <p:set>
                                      <p:cBhvr>
                                        <p:cTn id="33" dur="1" fill="hold">
                                          <p:stCondLst>
                                            <p:cond delay="499"/>
                                          </p:stCondLst>
                                        </p:cTn>
                                        <p:tgtEl>
                                          <p:spTgt spid="23573"/>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68" presetClass="entr" presetSubtype="0" fill="hold" grpId="0" nodeType="clickEffect">
                                  <p:stCondLst>
                                    <p:cond delay="0"/>
                                  </p:stCondLst>
                                  <p:childTnLst>
                                    <p:set>
                                      <p:cBhvr>
                                        <p:cTn id="37" dur="1" fill="hold">
                                          <p:stCondLst>
                                            <p:cond delay="499"/>
                                          </p:stCondLst>
                                        </p:cTn>
                                        <p:tgtEl>
                                          <p:spTgt spid="23567"/>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3" presetClass="exit" presetSubtype="16" fill="hold" grpId="0" nodeType="clickEffect">
                                  <p:stCondLst>
                                    <p:cond delay="0"/>
                                  </p:stCondLst>
                                  <p:iterate type="lt">
                                    <p:tmPct val="100000"/>
                                  </p:iterate>
                                  <p:childTnLst>
                                    <p:anim calcmode="lin" valueType="num">
                                      <p:cBhvr>
                                        <p:cTn id="41" dur="75"/>
                                        <p:tgtEl>
                                          <p:spTgt spid="23564"/>
                                        </p:tgtEl>
                                        <p:attrNameLst>
                                          <p:attrName>ppt_w</p:attrName>
                                        </p:attrNameLst>
                                      </p:cBhvr>
                                      <p:tavLst>
                                        <p:tav tm="0">
                                          <p:val>
                                            <p:strVal val="ppt_w"/>
                                          </p:val>
                                        </p:tav>
                                        <p:tav tm="100000">
                                          <p:val>
                                            <p:strVal val="4*ppt_w"/>
                                          </p:val>
                                        </p:tav>
                                      </p:tavLst>
                                    </p:anim>
                                    <p:anim calcmode="lin" valueType="num">
                                      <p:cBhvr>
                                        <p:cTn id="42" dur="75"/>
                                        <p:tgtEl>
                                          <p:spTgt spid="23564"/>
                                        </p:tgtEl>
                                        <p:attrNameLst>
                                          <p:attrName>ppt_h</p:attrName>
                                        </p:attrNameLst>
                                      </p:cBhvr>
                                      <p:tavLst>
                                        <p:tav tm="0">
                                          <p:val>
                                            <p:strVal val="ppt_h"/>
                                          </p:val>
                                        </p:tav>
                                        <p:tav tm="100000">
                                          <p:val>
                                            <p:strVal val="4*ppt_h"/>
                                          </p:val>
                                        </p:tav>
                                      </p:tavLst>
                                    </p:anim>
                                    <p:set>
                                      <p:cBhvr>
                                        <p:cTn id="43" dur="1" fill="hold">
                                          <p:stCondLst>
                                            <p:cond delay="74"/>
                                          </p:stCondLst>
                                        </p:cTn>
                                        <p:tgtEl>
                                          <p:spTgt spid="23564"/>
                                        </p:tgtEl>
                                        <p:attrNameLst>
                                          <p:attrName>style.visibility</p:attrName>
                                        </p:attrNameLst>
                                      </p:cBhvr>
                                      <p:to>
                                        <p:strVal val="hidden"/>
                                      </p:to>
                                    </p:set>
                                  </p:childTnLst>
                                </p:cTn>
                              </p:par>
                            </p:childTnLst>
                          </p:cTn>
                        </p:par>
                        <p:par>
                          <p:cTn id="44" fill="hold" nodeType="afterGroup">
                            <p:stCondLst>
                              <p:cond delay="750"/>
                            </p:stCondLst>
                            <p:childTnLst>
                              <p:par>
                                <p:cTn id="45" presetID="23" presetClass="exit" presetSubtype="16" fill="hold" grpId="0" nodeType="afterEffect">
                                  <p:stCondLst>
                                    <p:cond delay="0"/>
                                  </p:stCondLst>
                                  <p:iterate type="lt">
                                    <p:tmPct val="100000"/>
                                  </p:iterate>
                                  <p:childTnLst>
                                    <p:anim calcmode="lin" valueType="num">
                                      <p:cBhvr>
                                        <p:cTn id="46" dur="75"/>
                                        <p:tgtEl>
                                          <p:spTgt spid="23563"/>
                                        </p:tgtEl>
                                        <p:attrNameLst>
                                          <p:attrName>ppt_w</p:attrName>
                                        </p:attrNameLst>
                                      </p:cBhvr>
                                      <p:tavLst>
                                        <p:tav tm="0">
                                          <p:val>
                                            <p:strVal val="ppt_w"/>
                                          </p:val>
                                        </p:tav>
                                        <p:tav tm="100000">
                                          <p:val>
                                            <p:strVal val="4*ppt_w"/>
                                          </p:val>
                                        </p:tav>
                                      </p:tavLst>
                                    </p:anim>
                                    <p:anim calcmode="lin" valueType="num">
                                      <p:cBhvr>
                                        <p:cTn id="47" dur="75"/>
                                        <p:tgtEl>
                                          <p:spTgt spid="23563"/>
                                        </p:tgtEl>
                                        <p:attrNameLst>
                                          <p:attrName>ppt_h</p:attrName>
                                        </p:attrNameLst>
                                      </p:cBhvr>
                                      <p:tavLst>
                                        <p:tav tm="0">
                                          <p:val>
                                            <p:strVal val="ppt_h"/>
                                          </p:val>
                                        </p:tav>
                                        <p:tav tm="100000">
                                          <p:val>
                                            <p:strVal val="4*ppt_h"/>
                                          </p:val>
                                        </p:tav>
                                      </p:tavLst>
                                    </p:anim>
                                    <p:set>
                                      <p:cBhvr>
                                        <p:cTn id="48" dur="1" fill="hold">
                                          <p:stCondLst>
                                            <p:cond delay="74"/>
                                          </p:stCondLst>
                                        </p:cTn>
                                        <p:tgtEl>
                                          <p:spTgt spid="23563"/>
                                        </p:tgtEl>
                                        <p:attrNameLst>
                                          <p:attrName>style.visibility</p:attrName>
                                        </p:attrNameLst>
                                      </p:cBhvr>
                                      <p:to>
                                        <p:strVal val="hidden"/>
                                      </p:to>
                                    </p:set>
                                  </p:childTnLst>
                                </p:cTn>
                              </p:par>
                            </p:childTnLst>
                          </p:cTn>
                        </p:par>
                        <p:par>
                          <p:cTn id="49" fill="hold" nodeType="afterGroup">
                            <p:stCondLst>
                              <p:cond delay="825"/>
                            </p:stCondLst>
                            <p:childTnLst>
                              <p:par>
                                <p:cTn id="50" presetID="1" presetClass="entr" presetSubtype="0" fill="hold" grpId="0" nodeType="afterEffect">
                                  <p:stCondLst>
                                    <p:cond delay="0"/>
                                  </p:stCondLst>
                                  <p:childTnLst>
                                    <p:set>
                                      <p:cBhvr>
                                        <p:cTn id="51" dur="1" fill="hold">
                                          <p:stCondLst>
                                            <p:cond delay="499"/>
                                          </p:stCondLst>
                                        </p:cTn>
                                        <p:tgtEl>
                                          <p:spTgt spid="23574"/>
                                        </p:tgtEl>
                                        <p:attrNameLst>
                                          <p:attrName>style.visibility</p:attrName>
                                        </p:attrNameLst>
                                      </p:cBhvr>
                                      <p:to>
                                        <p:strVal val="visible"/>
                                      </p:to>
                                    </p:set>
                                  </p:childTnLst>
                                </p:cTn>
                              </p:par>
                            </p:childTnLst>
                          </p:cTn>
                        </p:par>
                        <p:par>
                          <p:cTn id="52" fill="hold" nodeType="afterGroup">
                            <p:stCondLst>
                              <p:cond delay="1325"/>
                            </p:stCondLst>
                            <p:childTnLst>
                              <p:par>
                                <p:cTn id="53" presetID="1" presetClass="entr" presetSubtype="0" fill="hold" grpId="0" nodeType="afterEffect">
                                  <p:stCondLst>
                                    <p:cond delay="0"/>
                                  </p:stCondLst>
                                  <p:childTnLst>
                                    <p:set>
                                      <p:cBhvr>
                                        <p:cTn id="54" dur="1" fill="hold">
                                          <p:stCondLst>
                                            <p:cond delay="499"/>
                                          </p:stCondLst>
                                        </p:cTn>
                                        <p:tgtEl>
                                          <p:spTgt spid="235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3" grpId="0" animBg="1"/>
      <p:bldP spid="23564" grpId="0" animBg="1" autoUpdateAnimBg="0"/>
      <p:bldP spid="23565" grpId="0" animBg="1" autoUpdateAnimBg="0"/>
      <p:bldP spid="23566" grpId="0" animBg="1" autoUpdateAnimBg="0"/>
      <p:bldP spid="23567" grpId="0" animBg="1" autoUpdateAnimBg="0"/>
      <p:bldP spid="23568" grpId="0" animBg="1" autoUpdateAnimBg="0"/>
      <p:bldP spid="23569" grpId="0" animBg="1" autoUpdateAnimBg="0"/>
      <p:bldP spid="23570" grpId="0" animBg="1" autoUpdateAnimBg="0"/>
      <p:bldP spid="23571" grpId="0" animBg="1" autoUpdateAnimBg="0"/>
      <p:bldP spid="23572" grpId="0" animBg="1" autoUpdateAnimBg="0"/>
      <p:bldP spid="23573" grpId="0" animBg="1" autoUpdateAnimBg="0"/>
      <p:bldP spid="23574" grpId="0" animBg="1"/>
      <p:bldP spid="23575"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lnSpc>
                <a:spcPct val="90000"/>
              </a:lnSpc>
              <a:spcBef>
                <a:spcPts val="0"/>
              </a:spcBef>
              <a:buNone/>
            </a:pPr>
            <a:r>
              <a:rPr lang="en-US" sz="2800" b="1" i="0">
                <a:solidFill>
                  <a:srgbClr val="424545"/>
                </a:solidFill>
                <a:latin typeface="Arial" pitchFamily="34" charset="0"/>
                <a:ea typeface="黑体" pitchFamily="49" charset="-122"/>
                <a:cs typeface="Arial" pitchFamily="34" charset="0"/>
              </a:rPr>
              <a:t>WebSocket API</a:t>
            </a:r>
          </a:p>
        </p:txBody>
      </p:sp>
      <p:sp>
        <p:nvSpPr>
          <p:cNvPr id="4" name="Text Placeholder 3"/>
          <p:cNvSpPr>
            <a:spLocks noGrp="1"/>
          </p:cNvSpPr>
          <p:nvPr>
            <p:ph type="body" sz="quarter" idx="13"/>
          </p:nvPr>
        </p:nvSpPr>
        <p:spPr/>
        <p:txBody>
          <a:bodyPr/>
          <a:lstStyle/>
          <a:p>
            <a:pPr marL="0" indent="0" algn="l" defTabSz="228600">
              <a:spcBef>
                <a:spcPts val="0"/>
              </a:spcBef>
              <a:spcAft>
                <a:spcPts val="600"/>
              </a:spcAft>
              <a:buNone/>
            </a:pPr>
            <a:r>
              <a:rPr lang="en-US" sz="2000" b="0" i="0">
                <a:solidFill>
                  <a:srgbClr val="5382A1"/>
                </a:solidFill>
                <a:latin typeface="Arial" pitchFamily="34" charset="0"/>
                <a:ea typeface="黑体" pitchFamily="49" charset="-122"/>
                <a:cs typeface="Arial" pitchFamily="34" charset="0"/>
              </a:rPr>
              <a:t>www.w3.org/TR/websockets/</a:t>
            </a:r>
          </a:p>
        </p:txBody>
      </p:sp>
      <p:pic>
        <p:nvPicPr>
          <p:cNvPr id="6" name="Picture 5"/>
          <p:cNvPicPr>
            <a:picLocks noChangeAspect="1"/>
          </p:cNvPicPr>
          <p:nvPr/>
        </p:nvPicPr>
        <p:blipFill>
          <a:blip r:embed="rId2"/>
          <a:stretch>
            <a:fillRect/>
          </a:stretch>
        </p:blipFill>
        <p:spPr>
          <a:xfrm>
            <a:off x="803560" y="1050619"/>
            <a:ext cx="5719618" cy="3813079"/>
          </a:xfrm>
          <a:prstGeom prst="rect">
            <a:avLst/>
          </a:prstGeom>
        </p:spPr>
      </p:pic>
      <p:pic>
        <p:nvPicPr>
          <p:cNvPr id="7" name="Picture 6"/>
          <p:cNvPicPr>
            <a:picLocks noChangeAspect="1"/>
          </p:cNvPicPr>
          <p:nvPr/>
        </p:nvPicPr>
        <p:blipFill>
          <a:blip r:embed="rId3"/>
          <a:stretch>
            <a:fillRect/>
          </a:stretch>
        </p:blipFill>
        <p:spPr>
          <a:xfrm>
            <a:off x="7803573" y="199737"/>
            <a:ext cx="1028700" cy="749300"/>
          </a:xfrm>
          <a:prstGeom prst="rect">
            <a:avLst/>
          </a:prstGeom>
        </p:spPr>
      </p:pic>
    </p:spTree>
    <p:extLst>
      <p:ext uri="{BB962C8B-B14F-4D97-AF65-F5344CB8AC3E}">
        <p14:creationId xmlns:p14="http://schemas.microsoft.com/office/powerpoint/2010/main" xmlns="" val="2339188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04502" y="680513"/>
            <a:ext cx="6468978" cy="4080019"/>
          </a:xfrm>
          <a:prstGeom prst="rect">
            <a:avLst/>
          </a:prstGeom>
        </p:spPr>
      </p:pic>
      <p:pic>
        <p:nvPicPr>
          <p:cNvPr id="17409" name="Picture 1"/>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15288" y="4668838"/>
            <a:ext cx="704850" cy="88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miter lim="800000"/>
                <a:headEnd/>
                <a:tailEnd/>
              </a14:hiddenLine>
            </a:ext>
          </a:extLst>
        </p:spPr>
      </p:pic>
      <p:grpSp>
        <p:nvGrpSpPr>
          <p:cNvPr id="17415" name="Group 7"/>
          <p:cNvGrpSpPr>
            <a:grpSpLocks/>
          </p:cNvGrpSpPr>
          <p:nvPr/>
        </p:nvGrpSpPr>
        <p:grpSpPr bwMode="auto">
          <a:xfrm>
            <a:off x="6686550" y="4641850"/>
            <a:ext cx="2117725" cy="515938"/>
            <a:chOff x="0" y="0"/>
            <a:chExt cx="1333" cy="325"/>
          </a:xfrm>
        </p:grpSpPr>
        <p:pic>
          <p:nvPicPr>
            <p:cNvPr id="17413" name="Picture 5"/>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53" y="120"/>
              <a:ext cx="580" cy="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miter lim="800000"/>
                  <a:headEnd/>
                  <a:tailEnd/>
                </a14:hiddenLine>
              </a:ext>
            </a:extLst>
          </p:spPr>
        </p:pic>
        <p:pic>
          <p:nvPicPr>
            <p:cNvPr id="17414" name="Picture 6"/>
            <p:cNvPicPr>
              <a:picLocks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0"/>
              <a:ext cx="734" cy="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miter lim="800000"/>
                  <a:headEnd/>
                  <a:tailEnd/>
                </a14:hiddenLine>
              </a:ext>
            </a:extLst>
          </p:spPr>
        </p:pic>
      </p:grpSp>
      <p:sp>
        <p:nvSpPr>
          <p:cNvPr id="17417" name="Rectangle 9"/>
          <p:cNvSpPr>
            <a:spLocks/>
          </p:cNvSpPr>
          <p:nvPr/>
        </p:nvSpPr>
        <p:spPr bwMode="auto">
          <a:xfrm>
            <a:off x="4737100" y="4851400"/>
            <a:ext cx="1884363"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40639" bIns="0">
            <a:spAutoFit/>
          </a:bodyPr>
          <a:lstStyle/>
          <a:p>
            <a:pPr marL="36576" algn="l" defTabSz="914400">
              <a:buNone/>
            </a:pPr>
            <a:r>
              <a:rPr lang="en-US" sz="1000" b="0" i="0" u="sng">
                <a:solidFill>
                  <a:srgbClr val="000000"/>
                </a:solidFill>
                <a:latin typeface="Arial"/>
                <a:ea typeface="ＭＳ Ｐゴシック"/>
                <a:cs typeface="Arial"/>
                <a:hlinkClick r:id="rId6"/>
              </a:rPr>
              <a:t>http://caniuse.com/websockets</a:t>
            </a:r>
          </a:p>
        </p:txBody>
      </p:sp>
      <p:sp>
        <p:nvSpPr>
          <p:cNvPr id="2" name="Title 1"/>
          <p:cNvSpPr>
            <a:spLocks noGrp="1"/>
          </p:cNvSpPr>
          <p:nvPr>
            <p:ph type="title"/>
          </p:nvPr>
        </p:nvSpPr>
        <p:spPr/>
        <p:txBody>
          <a:bodyPr/>
          <a:lstStyle/>
          <a:p>
            <a:pPr algn="l" defTabSz="914400">
              <a:lnSpc>
                <a:spcPct val="90000"/>
              </a:lnSpc>
              <a:spcBef>
                <a:spcPts val="0"/>
              </a:spcBef>
              <a:buNone/>
            </a:pPr>
            <a:r>
              <a:rPr lang="en-US" sz="2800" b="1" i="0">
                <a:solidFill>
                  <a:srgbClr val="424545"/>
                </a:solidFill>
                <a:latin typeface="Arial" pitchFamily="34" charset="0"/>
                <a:ea typeface="黑体" pitchFamily="49" charset="-122"/>
                <a:cs typeface="Arial" pitchFamily="34" charset="0"/>
              </a:rPr>
              <a:t>浏览器支持</a:t>
            </a:r>
          </a:p>
        </p:txBody>
      </p:sp>
      <p:sp>
        <p:nvSpPr>
          <p:cNvPr id="6" name="Rounded Rectangle 5"/>
          <p:cNvSpPr/>
          <p:nvPr/>
        </p:nvSpPr>
        <p:spPr>
          <a:xfrm>
            <a:off x="1143000" y="4269155"/>
            <a:ext cx="6574692" cy="224692"/>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3093364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lnSpc>
                <a:spcPct val="90000"/>
              </a:lnSpc>
              <a:spcBef>
                <a:spcPts val="0"/>
              </a:spcBef>
              <a:buNone/>
            </a:pPr>
            <a:r>
              <a:rPr lang="en-US" sz="2800" b="1" i="0">
                <a:solidFill>
                  <a:srgbClr val="424545"/>
                </a:solidFill>
                <a:latin typeface="Arial" pitchFamily="34" charset="0"/>
                <a:ea typeface="黑体" pitchFamily="49" charset="-122"/>
                <a:cs typeface="Arial" pitchFamily="34" charset="0"/>
              </a:rPr>
              <a:t>JSR 356 规范</a:t>
            </a:r>
          </a:p>
        </p:txBody>
      </p:sp>
      <p:sp>
        <p:nvSpPr>
          <p:cNvPr id="3" name="Content Placeholder 2"/>
          <p:cNvSpPr>
            <a:spLocks noGrp="1"/>
          </p:cNvSpPr>
          <p:nvPr>
            <p:ph sz="quarter" idx="12"/>
          </p:nvPr>
        </p:nvSpPr>
        <p:spPr/>
        <p:txBody>
          <a:bodyPr/>
          <a:lstStyle/>
          <a:p>
            <a:pPr marL="228600" indent="-164592" algn="l" defTabSz="228600">
              <a:spcBef>
                <a:spcPts val="0"/>
              </a:spcBef>
              <a:spcAft>
                <a:spcPts val="600"/>
              </a:spcAft>
              <a:buClr>
                <a:srgbClr val="5382A1"/>
              </a:buClr>
              <a:buSzPct val="85000"/>
              <a:buFont typeface="Wingdings"/>
              <a:buChar char="§"/>
            </a:pPr>
            <a:r>
              <a:rPr lang="en-US" sz="2000" b="0" i="0">
                <a:solidFill>
                  <a:srgbClr val="424545"/>
                </a:solidFill>
                <a:latin typeface="Arial" pitchFamily="34" charset="0"/>
                <a:ea typeface="黑体" pitchFamily="49" charset="-122"/>
                <a:cs typeface="Arial" pitchFamily="34" charset="0"/>
              </a:rPr>
              <a:t>用于创建 WebSocket 应用程序的标准 Java API</a:t>
            </a:r>
          </a:p>
          <a:p>
            <a:pPr marL="228600" indent="-164592" algn="l" defTabSz="228600">
              <a:spcBef>
                <a:spcPts val="0"/>
              </a:spcBef>
              <a:spcAft>
                <a:spcPts val="600"/>
              </a:spcAft>
              <a:buClr>
                <a:srgbClr val="5382A1"/>
              </a:buClr>
              <a:buSzPct val="85000"/>
              <a:buFont typeface="Wingdings"/>
              <a:buChar char="§"/>
            </a:pPr>
            <a:r>
              <a:rPr lang="en-US" sz="2000" b="0" i="0">
                <a:solidFill>
                  <a:srgbClr val="424545"/>
                </a:solidFill>
                <a:latin typeface="Arial" pitchFamily="34" charset="0"/>
                <a:ea typeface="黑体" pitchFamily="49" charset="-122"/>
                <a:cs typeface="Arial" pitchFamily="34" charset="0"/>
              </a:rPr>
              <a:t>透明的专家组</a:t>
            </a:r>
          </a:p>
          <a:p>
            <a:pPr marL="630936" lvl="1" indent="-228600" algn="l" defTabSz="228600">
              <a:spcBef>
                <a:spcPts val="0"/>
              </a:spcBef>
              <a:spcAft>
                <a:spcPts val="600"/>
              </a:spcAft>
              <a:buClr>
                <a:srgbClr val="5382A1"/>
              </a:buClr>
              <a:buSzPct val="85000"/>
              <a:buFont typeface="Arial"/>
              <a:buChar char="–"/>
            </a:pPr>
            <a:r>
              <a:rPr lang="en-US" sz="1800" b="0" i="0">
                <a:solidFill>
                  <a:srgbClr val="424545"/>
                </a:solidFill>
                <a:latin typeface="Arial" pitchFamily="34" charset="0"/>
                <a:ea typeface="黑体" pitchFamily="49" charset="-122"/>
                <a:cs typeface="Arial" pitchFamily="34" charset="0"/>
                <a:hlinkClick r:id="rId3"/>
              </a:rPr>
              <a:t>jcp.org/en/jsr/detail?id=356</a:t>
            </a:r>
          </a:p>
          <a:p>
            <a:pPr marL="630936" lvl="1" indent="-228600" algn="l" defTabSz="228600">
              <a:spcBef>
                <a:spcPts val="0"/>
              </a:spcBef>
              <a:spcAft>
                <a:spcPts val="600"/>
              </a:spcAft>
              <a:buClr>
                <a:srgbClr val="5382A1"/>
              </a:buClr>
              <a:buSzPct val="85000"/>
              <a:buFont typeface="Arial"/>
              <a:buChar char="–"/>
            </a:pPr>
            <a:r>
              <a:rPr lang="en-US" sz="1800" b="0" i="0">
                <a:solidFill>
                  <a:srgbClr val="424545"/>
                </a:solidFill>
                <a:latin typeface="Arial" pitchFamily="34" charset="0"/>
                <a:ea typeface="黑体" pitchFamily="49" charset="-122"/>
                <a:cs typeface="Arial" pitchFamily="34" charset="0"/>
                <a:hlinkClick r:id="rId4"/>
              </a:rPr>
              <a:t>java.net/projects/websocket-spec</a:t>
            </a:r>
          </a:p>
          <a:p>
            <a:pPr marL="228600" indent="-164592" algn="l" defTabSz="228600">
              <a:spcBef>
                <a:spcPts val="0"/>
              </a:spcBef>
              <a:spcAft>
                <a:spcPts val="600"/>
              </a:spcAft>
              <a:buClr>
                <a:srgbClr val="5382A1"/>
              </a:buClr>
              <a:buSzPct val="85000"/>
              <a:buFont typeface="Wingdings"/>
              <a:buChar char="§"/>
            </a:pPr>
            <a:r>
              <a:rPr lang="en-US" sz="2000" b="1" i="0">
                <a:solidFill>
                  <a:srgbClr val="FF0000"/>
                </a:solidFill>
                <a:latin typeface="Arial" pitchFamily="34" charset="0"/>
                <a:ea typeface="黑体" pitchFamily="49" charset="-122"/>
                <a:cs typeface="Arial" pitchFamily="34" charset="0"/>
              </a:rPr>
              <a:t>最后</a:t>
            </a:r>
            <a:r>
              <a:rPr lang="en-US" sz="2000" b="0" i="0">
                <a:solidFill>
                  <a:srgbClr val="424545"/>
                </a:solidFill>
                <a:latin typeface="Arial" pitchFamily="34" charset="0"/>
                <a:ea typeface="黑体" pitchFamily="49" charset="-122"/>
                <a:cs typeface="Arial" pitchFamily="34" charset="0"/>
              </a:rPr>
              <a:t>：Java EE 7 的一部分</a:t>
            </a:r>
          </a:p>
        </p:txBody>
      </p:sp>
    </p:spTree>
    <p:extLst>
      <p:ext uri="{BB962C8B-B14F-4D97-AF65-F5344CB8AC3E}">
        <p14:creationId xmlns:p14="http://schemas.microsoft.com/office/powerpoint/2010/main" xmlns="" val="8141534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lnSpc>
                <a:spcPct val="90000"/>
              </a:lnSpc>
              <a:spcBef>
                <a:spcPts val="0"/>
              </a:spcBef>
              <a:buNone/>
            </a:pPr>
            <a:r>
              <a:rPr lang="en-US" sz="2800" b="1" i="0">
                <a:solidFill>
                  <a:srgbClr val="424545"/>
                </a:solidFill>
                <a:latin typeface="Arial" pitchFamily="34" charset="0"/>
                <a:ea typeface="黑体" pitchFamily="49" charset="-122"/>
                <a:cs typeface="Arial" pitchFamily="34" charset="0"/>
              </a:rPr>
              <a:t>JSR 356：参考实现</a:t>
            </a:r>
          </a:p>
        </p:txBody>
      </p:sp>
      <p:sp>
        <p:nvSpPr>
          <p:cNvPr id="3" name="Content Placeholder 2"/>
          <p:cNvSpPr>
            <a:spLocks noGrp="1"/>
          </p:cNvSpPr>
          <p:nvPr>
            <p:ph sz="quarter" idx="12"/>
          </p:nvPr>
        </p:nvSpPr>
        <p:spPr/>
        <p:txBody>
          <a:bodyPr/>
          <a:lstStyle/>
          <a:p>
            <a:pPr marL="228600" indent="-164592" algn="l" defTabSz="228600">
              <a:spcBef>
                <a:spcPts val="0"/>
              </a:spcBef>
              <a:spcAft>
                <a:spcPts val="600"/>
              </a:spcAft>
              <a:buClr>
                <a:srgbClr val="5382A1"/>
              </a:buClr>
              <a:buSzPct val="85000"/>
              <a:buFont typeface="Wingdings"/>
              <a:buChar char="§"/>
            </a:pPr>
            <a:r>
              <a:rPr lang="en-US" sz="2000" b="0" i="0">
                <a:solidFill>
                  <a:srgbClr val="424545"/>
                </a:solidFill>
                <a:latin typeface="Arial" pitchFamily="34" charset="0"/>
                <a:ea typeface="黑体" pitchFamily="49" charset="-122"/>
                <a:cs typeface="Arial" pitchFamily="34" charset="0"/>
              </a:rPr>
              <a:t>Tyrus： </a:t>
            </a:r>
            <a:r>
              <a:rPr lang="en-US" sz="2000" b="0" i="0">
                <a:solidFill>
                  <a:srgbClr val="424545"/>
                </a:solidFill>
                <a:latin typeface="Arial" pitchFamily="34" charset="0"/>
                <a:ea typeface="黑体" pitchFamily="49" charset="-122"/>
                <a:cs typeface="Arial" pitchFamily="34" charset="0"/>
                <a:hlinkClick r:id="rId2"/>
              </a:rPr>
              <a:t>java.net/projects/tyrus</a:t>
            </a:r>
          </a:p>
          <a:p>
            <a:pPr marL="228600" indent="-164592" algn="l" defTabSz="228600">
              <a:spcBef>
                <a:spcPts val="0"/>
              </a:spcBef>
              <a:spcAft>
                <a:spcPts val="600"/>
              </a:spcAft>
              <a:buClr>
                <a:srgbClr val="5382A1"/>
              </a:buClr>
              <a:buSzPct val="85000"/>
              <a:buFont typeface="Wingdings"/>
              <a:buChar char="§"/>
            </a:pPr>
            <a:r>
              <a:rPr lang="en-US" sz="2000" b="0" i="0">
                <a:solidFill>
                  <a:srgbClr val="424545"/>
                </a:solidFill>
                <a:latin typeface="Arial" pitchFamily="34" charset="0"/>
                <a:ea typeface="黑体" pitchFamily="49" charset="-122"/>
                <a:cs typeface="Arial" pitchFamily="34" charset="0"/>
              </a:rPr>
              <a:t>开源和透明</a:t>
            </a:r>
          </a:p>
          <a:p>
            <a:pPr marL="228600" indent="-164592" algn="l" defTabSz="228600">
              <a:spcBef>
                <a:spcPts val="0"/>
              </a:spcBef>
              <a:spcAft>
                <a:spcPts val="600"/>
              </a:spcAft>
              <a:buClr>
                <a:srgbClr val="5382A1"/>
              </a:buClr>
              <a:buSzPct val="85000"/>
              <a:buFont typeface="Wingdings"/>
              <a:buChar char="§"/>
            </a:pPr>
            <a:r>
              <a:rPr lang="en-US" sz="2000" b="0" i="0">
                <a:solidFill>
                  <a:srgbClr val="424545"/>
                </a:solidFill>
                <a:latin typeface="Arial" pitchFamily="34" charset="0"/>
                <a:ea typeface="黑体" pitchFamily="49" charset="-122"/>
                <a:cs typeface="Arial" pitchFamily="34" charset="0"/>
              </a:rPr>
              <a:t>在 GlassFish 4 中集成</a:t>
            </a:r>
          </a:p>
        </p:txBody>
      </p:sp>
    </p:spTree>
    <p:extLst>
      <p:ext uri="{BB962C8B-B14F-4D97-AF65-F5344CB8AC3E}">
        <p14:creationId xmlns:p14="http://schemas.microsoft.com/office/powerpoint/2010/main" xmlns="" val="22681625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lnSpc>
                <a:spcPct val="90000"/>
              </a:lnSpc>
              <a:spcBef>
                <a:spcPts val="0"/>
              </a:spcBef>
              <a:buNone/>
            </a:pPr>
            <a:r>
              <a:rPr lang="en-US" sz="2800" b="1" i="0">
                <a:solidFill>
                  <a:srgbClr val="424545"/>
                </a:solidFill>
                <a:latin typeface="Arial" pitchFamily="34" charset="0"/>
                <a:ea typeface="黑体" pitchFamily="49" charset="-122"/>
                <a:cs typeface="Arial" pitchFamily="34" charset="0"/>
              </a:rPr>
              <a:t>Java API for WebSocket 的特性</a:t>
            </a:r>
          </a:p>
        </p:txBody>
      </p:sp>
      <p:sp>
        <p:nvSpPr>
          <p:cNvPr id="3" name="Content Placeholder 2"/>
          <p:cNvSpPr>
            <a:spLocks noGrp="1"/>
          </p:cNvSpPr>
          <p:nvPr>
            <p:ph sz="quarter" idx="12"/>
          </p:nvPr>
        </p:nvSpPr>
        <p:spPr/>
        <p:txBody>
          <a:bodyPr/>
          <a:lstStyle/>
          <a:p>
            <a:pPr marL="228600" indent="-164592" algn="l" defTabSz="228600">
              <a:spcBef>
                <a:spcPts val="0"/>
              </a:spcBef>
              <a:spcAft>
                <a:spcPts val="600"/>
              </a:spcAft>
              <a:buClr>
                <a:srgbClr val="5382A1"/>
              </a:buClr>
              <a:buSzPct val="85000"/>
              <a:buFont typeface="Wingdings"/>
              <a:buChar char="§"/>
            </a:pPr>
            <a:r>
              <a:rPr lang="en-US" sz="2000" b="0" i="0" dirty="0" err="1">
                <a:solidFill>
                  <a:srgbClr val="424545"/>
                </a:solidFill>
                <a:latin typeface="Arial" pitchFamily="34" charset="0"/>
                <a:ea typeface="黑体" pitchFamily="49" charset="-122"/>
                <a:cs typeface="Arial" pitchFamily="34" charset="0"/>
              </a:rPr>
              <a:t>针对</a:t>
            </a:r>
            <a:r>
              <a:rPr lang="en-US" sz="2000" b="0" i="0" dirty="0">
                <a:solidFill>
                  <a:srgbClr val="424545"/>
                </a:solidFill>
                <a:latin typeface="Arial" pitchFamily="34" charset="0"/>
                <a:ea typeface="黑体" pitchFamily="49" charset="-122"/>
                <a:cs typeface="Arial" pitchFamily="34" charset="0"/>
              </a:rPr>
              <a:t> </a:t>
            </a:r>
            <a:r>
              <a:rPr lang="en-US" sz="2000" b="0" i="0" dirty="0" err="1">
                <a:solidFill>
                  <a:srgbClr val="424545"/>
                </a:solidFill>
                <a:latin typeface="Arial" pitchFamily="34" charset="0"/>
                <a:ea typeface="黑体" pitchFamily="49" charset="-122"/>
                <a:cs typeface="Arial" pitchFamily="34" charset="0"/>
              </a:rPr>
              <a:t>WebSocket</a:t>
            </a:r>
            <a:r>
              <a:rPr lang="en-US" sz="2000" b="0" i="0" dirty="0">
                <a:solidFill>
                  <a:srgbClr val="424545"/>
                </a:solidFill>
                <a:latin typeface="Arial" pitchFamily="34" charset="0"/>
                <a:ea typeface="黑体" pitchFamily="49" charset="-122"/>
                <a:cs typeface="Arial" pitchFamily="34" charset="0"/>
              </a:rPr>
              <a:t> </a:t>
            </a:r>
            <a:r>
              <a:rPr lang="en-US" sz="2000" b="0" i="0" dirty="0" err="1">
                <a:solidFill>
                  <a:srgbClr val="424545"/>
                </a:solidFill>
                <a:latin typeface="Arial" pitchFamily="34" charset="0"/>
                <a:ea typeface="黑体" pitchFamily="49" charset="-122"/>
                <a:cs typeface="Arial" pitchFamily="34" charset="0"/>
              </a:rPr>
              <a:t>服务器和客户端端点的</a:t>
            </a:r>
            <a:r>
              <a:rPr lang="en-US" sz="2000" b="0" i="0" dirty="0">
                <a:solidFill>
                  <a:srgbClr val="424545"/>
                </a:solidFill>
                <a:latin typeface="Arial" pitchFamily="34" charset="0"/>
                <a:ea typeface="黑体" pitchFamily="49" charset="-122"/>
                <a:cs typeface="Arial" pitchFamily="34" charset="0"/>
              </a:rPr>
              <a:t> API</a:t>
            </a:r>
          </a:p>
          <a:p>
            <a:pPr marL="630936" lvl="1">
              <a:buClr>
                <a:srgbClr val="5382A1"/>
              </a:buClr>
              <a:buFont typeface="Arial"/>
              <a:buChar char="–"/>
            </a:pPr>
            <a:r>
              <a:rPr lang="zh-CN" altLang="en-US" dirty="0">
                <a:solidFill>
                  <a:srgbClr val="424545"/>
                </a:solidFill>
                <a:ea typeface="黑体" pitchFamily="49" charset="-122"/>
              </a:rPr>
              <a:t>注解</a:t>
            </a:r>
            <a:r>
              <a:rPr lang="en-US" sz="1800" b="0" i="0" dirty="0" smtClean="0">
                <a:solidFill>
                  <a:srgbClr val="424545"/>
                </a:solidFill>
                <a:latin typeface="Arial" pitchFamily="34" charset="0"/>
                <a:ea typeface="黑体" pitchFamily="49" charset="-122"/>
                <a:cs typeface="Arial" pitchFamily="34" charset="0"/>
              </a:rPr>
              <a:t>式</a:t>
            </a:r>
            <a:r>
              <a:rPr lang="en-US" sz="1800" b="0" i="0" dirty="0">
                <a:solidFill>
                  <a:srgbClr val="424545"/>
                </a:solidFill>
                <a:latin typeface="Arial" pitchFamily="34" charset="0"/>
                <a:ea typeface="黑体" pitchFamily="49" charset="-122"/>
                <a:cs typeface="Arial" pitchFamily="34" charset="0"/>
              </a:rPr>
              <a:t>：@</a:t>
            </a:r>
            <a:r>
              <a:rPr lang="en-US" sz="1800" b="0" i="0" dirty="0" err="1">
                <a:solidFill>
                  <a:srgbClr val="424545"/>
                </a:solidFill>
                <a:latin typeface="Arial" pitchFamily="34" charset="0"/>
                <a:ea typeface="黑体" pitchFamily="49" charset="-122"/>
                <a:cs typeface="Arial" pitchFamily="34" charset="0"/>
              </a:rPr>
              <a:t>ServerEndpoint</a:t>
            </a:r>
            <a:r>
              <a:rPr lang="en-US" sz="1800" b="0" i="0" dirty="0">
                <a:solidFill>
                  <a:srgbClr val="424545"/>
                </a:solidFill>
                <a:latin typeface="Arial" pitchFamily="34" charset="0"/>
                <a:ea typeface="黑体" pitchFamily="49" charset="-122"/>
                <a:cs typeface="Arial" pitchFamily="34" charset="0"/>
              </a:rPr>
              <a:t>、@</a:t>
            </a:r>
            <a:r>
              <a:rPr lang="en-US" sz="1800" b="0" i="0" dirty="0" err="1">
                <a:solidFill>
                  <a:srgbClr val="424545"/>
                </a:solidFill>
                <a:latin typeface="Arial" pitchFamily="34" charset="0"/>
                <a:ea typeface="黑体" pitchFamily="49" charset="-122"/>
                <a:cs typeface="Arial" pitchFamily="34" charset="0"/>
              </a:rPr>
              <a:t>ClientEndpoint</a:t>
            </a:r>
            <a:endParaRPr lang="en-US" sz="1800" b="0" i="0" dirty="0">
              <a:solidFill>
                <a:srgbClr val="424545"/>
              </a:solidFill>
              <a:latin typeface="Arial" pitchFamily="34" charset="0"/>
              <a:ea typeface="黑体" pitchFamily="49" charset="-122"/>
              <a:cs typeface="Arial" pitchFamily="34" charset="0"/>
            </a:endParaRPr>
          </a:p>
          <a:p>
            <a:pPr marL="630936" lvl="1" indent="-228600" algn="l" defTabSz="228600">
              <a:spcBef>
                <a:spcPts val="0"/>
              </a:spcBef>
              <a:spcAft>
                <a:spcPts val="600"/>
              </a:spcAft>
              <a:buClr>
                <a:srgbClr val="5382A1"/>
              </a:buClr>
              <a:buSzPct val="85000"/>
              <a:buFont typeface="Arial"/>
              <a:buChar char="–"/>
            </a:pPr>
            <a:r>
              <a:rPr lang="en-US" sz="1800" b="0" i="0" dirty="0" err="1">
                <a:solidFill>
                  <a:srgbClr val="424545"/>
                </a:solidFill>
                <a:latin typeface="Arial" pitchFamily="34" charset="0"/>
                <a:ea typeface="黑体" pitchFamily="49" charset="-122"/>
                <a:cs typeface="Arial" pitchFamily="34" charset="0"/>
              </a:rPr>
              <a:t>编程式：端点</a:t>
            </a:r>
            <a:endParaRPr lang="en-US" sz="1800" b="0" i="0" dirty="0">
              <a:solidFill>
                <a:srgbClr val="424545"/>
              </a:solidFill>
              <a:latin typeface="Arial" pitchFamily="34" charset="0"/>
              <a:ea typeface="黑体" pitchFamily="49" charset="-122"/>
              <a:cs typeface="Arial" pitchFamily="34" charset="0"/>
            </a:endParaRPr>
          </a:p>
          <a:p>
            <a:pPr marL="978408" lvl="2" indent="-173736" algn="l" defTabSz="228600">
              <a:spcBef>
                <a:spcPts val="0"/>
              </a:spcBef>
              <a:spcAft>
                <a:spcPts val="600"/>
              </a:spcAft>
              <a:buClr>
                <a:srgbClr val="5382A1"/>
              </a:buClr>
              <a:buSzPct val="85000"/>
              <a:buFont typeface="Wingdings"/>
              <a:buChar char="§"/>
            </a:pPr>
            <a:r>
              <a:rPr lang="en-US" sz="1800" b="0" i="0" dirty="0" err="1">
                <a:solidFill>
                  <a:srgbClr val="424545"/>
                </a:solidFill>
                <a:latin typeface="Arial" pitchFamily="34" charset="0"/>
                <a:ea typeface="黑体" pitchFamily="49" charset="-122"/>
                <a:cs typeface="Arial" pitchFamily="34" charset="0"/>
              </a:rPr>
              <a:t>WebSocket</a:t>
            </a:r>
            <a:r>
              <a:rPr lang="en-US" sz="1800" b="0" i="0" dirty="0">
                <a:solidFill>
                  <a:srgbClr val="424545"/>
                </a:solidFill>
                <a:latin typeface="Arial" pitchFamily="34" charset="0"/>
                <a:ea typeface="黑体" pitchFamily="49" charset="-122"/>
                <a:cs typeface="Arial" pitchFamily="34" charset="0"/>
              </a:rPr>
              <a:t> </a:t>
            </a:r>
            <a:r>
              <a:rPr lang="en-US" sz="1800" b="0" i="0" dirty="0" err="1">
                <a:solidFill>
                  <a:srgbClr val="424545"/>
                </a:solidFill>
                <a:latin typeface="Arial" pitchFamily="34" charset="0"/>
                <a:ea typeface="黑体" pitchFamily="49" charset="-122"/>
                <a:cs typeface="Arial" pitchFamily="34" charset="0"/>
              </a:rPr>
              <a:t>打开握手协商</a:t>
            </a:r>
            <a:endParaRPr lang="en-US" sz="1800" b="0" i="0" dirty="0">
              <a:solidFill>
                <a:srgbClr val="424545"/>
              </a:solidFill>
              <a:latin typeface="Arial" pitchFamily="34" charset="0"/>
              <a:ea typeface="黑体" pitchFamily="49" charset="-122"/>
              <a:cs typeface="Arial" pitchFamily="34" charset="0"/>
            </a:endParaRPr>
          </a:p>
          <a:p>
            <a:pPr marL="228600" indent="-164592" algn="l" defTabSz="228600">
              <a:spcBef>
                <a:spcPts val="0"/>
              </a:spcBef>
              <a:spcAft>
                <a:spcPts val="600"/>
              </a:spcAft>
              <a:buClr>
                <a:srgbClr val="5382A1"/>
              </a:buClr>
              <a:buSzPct val="85000"/>
              <a:buFont typeface="Wingdings"/>
              <a:buChar char="§"/>
            </a:pPr>
            <a:r>
              <a:rPr lang="en-US" sz="2000" b="0" i="0" dirty="0" err="1">
                <a:solidFill>
                  <a:srgbClr val="424545"/>
                </a:solidFill>
                <a:latin typeface="Arial" pitchFamily="34" charset="0"/>
                <a:ea typeface="黑体" pitchFamily="49" charset="-122"/>
                <a:cs typeface="Arial" pitchFamily="34" charset="0"/>
              </a:rPr>
              <a:t>生命周期回调方法</a:t>
            </a:r>
            <a:endParaRPr lang="en-US" sz="2000" b="0" i="0" dirty="0">
              <a:solidFill>
                <a:srgbClr val="424545"/>
              </a:solidFill>
              <a:latin typeface="Arial" pitchFamily="34" charset="0"/>
              <a:ea typeface="黑体" pitchFamily="49" charset="-122"/>
              <a:cs typeface="Arial" pitchFamily="34" charset="0"/>
            </a:endParaRPr>
          </a:p>
          <a:p>
            <a:pPr marL="228600" indent="-164592" algn="l" defTabSz="228600">
              <a:spcBef>
                <a:spcPts val="0"/>
              </a:spcBef>
              <a:spcAft>
                <a:spcPts val="600"/>
              </a:spcAft>
              <a:buClr>
                <a:srgbClr val="5382A1"/>
              </a:buClr>
              <a:buSzPct val="85000"/>
              <a:buFont typeface="Wingdings"/>
              <a:buChar char="§"/>
            </a:pPr>
            <a:r>
              <a:rPr lang="en-US" sz="2000" b="0" i="0" dirty="0">
                <a:solidFill>
                  <a:srgbClr val="424545"/>
                </a:solidFill>
                <a:latin typeface="Arial" pitchFamily="34" charset="0"/>
                <a:ea typeface="黑体" pitchFamily="49" charset="-122"/>
                <a:cs typeface="Arial" pitchFamily="34" charset="0"/>
              </a:rPr>
              <a:t>与 Java EE </a:t>
            </a:r>
            <a:r>
              <a:rPr lang="en-US" sz="2000" b="0" i="0" dirty="0" err="1">
                <a:solidFill>
                  <a:srgbClr val="424545"/>
                </a:solidFill>
                <a:latin typeface="Arial" pitchFamily="34" charset="0"/>
                <a:ea typeface="黑体" pitchFamily="49" charset="-122"/>
                <a:cs typeface="Arial" pitchFamily="34" charset="0"/>
              </a:rPr>
              <a:t>技术集成</a:t>
            </a:r>
            <a:endParaRPr lang="en-US" sz="2000" b="0" i="0" dirty="0">
              <a:solidFill>
                <a:srgbClr val="424545"/>
              </a:solidFill>
              <a:latin typeface="Arial" pitchFamily="34" charset="0"/>
              <a:ea typeface="黑体" pitchFamily="49" charset="-122"/>
              <a:cs typeface="Arial" pitchFamily="34" charset="0"/>
            </a:endParaRPr>
          </a:p>
        </p:txBody>
      </p:sp>
    </p:spTree>
    <p:extLst>
      <p:ext uri="{BB962C8B-B14F-4D97-AF65-F5344CB8AC3E}">
        <p14:creationId xmlns:p14="http://schemas.microsoft.com/office/powerpoint/2010/main" xmlns="" val="34115473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15288" y="4668838"/>
            <a:ext cx="704850" cy="88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miter lim="800000"/>
                <a:headEnd/>
                <a:tailEnd/>
              </a14:hiddenLine>
            </a:ext>
          </a:extLst>
        </p:spPr>
      </p:pic>
      <p:grpSp>
        <p:nvGrpSpPr>
          <p:cNvPr id="31751" name="Group 7"/>
          <p:cNvGrpSpPr>
            <a:grpSpLocks/>
          </p:cNvGrpSpPr>
          <p:nvPr/>
        </p:nvGrpSpPr>
        <p:grpSpPr bwMode="auto">
          <a:xfrm>
            <a:off x="6686550" y="4641850"/>
            <a:ext cx="2117725" cy="515938"/>
            <a:chOff x="0" y="0"/>
            <a:chExt cx="1333" cy="325"/>
          </a:xfrm>
        </p:grpSpPr>
        <p:pic>
          <p:nvPicPr>
            <p:cNvPr id="31749" name="Picture 5"/>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3" y="120"/>
              <a:ext cx="580" cy="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miter lim="800000"/>
                  <a:headEnd/>
                  <a:tailEnd/>
                </a14:hiddenLine>
              </a:ext>
            </a:extLst>
          </p:spPr>
        </p:pic>
        <p:pic>
          <p:nvPicPr>
            <p:cNvPr id="31750" name="Picture 6"/>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734" cy="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miter lim="800000"/>
                  <a:headEnd/>
                  <a:tailEnd/>
                </a14:hiddenLine>
              </a:ext>
            </a:extLst>
          </p:spPr>
        </p:pic>
      </p:grpSp>
      <p:sp>
        <p:nvSpPr>
          <p:cNvPr id="31752" name="Rectangle 8"/>
          <p:cNvSpPr>
            <a:spLocks/>
          </p:cNvSpPr>
          <p:nvPr/>
        </p:nvSpPr>
        <p:spPr bwMode="auto">
          <a:xfrm>
            <a:off x="2212975" y="1711325"/>
            <a:ext cx="4708525" cy="1101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pPr algn="ctr" defTabSz="914400">
              <a:lnSpc>
                <a:spcPct val="90000"/>
              </a:lnSpc>
              <a:buNone/>
            </a:pPr>
            <a:r>
              <a:rPr lang="en-US" sz="2800" b="0" i="0">
                <a:solidFill>
                  <a:srgbClr val="000000"/>
                </a:solidFill>
                <a:latin typeface="Arial Bold"/>
                <a:ea typeface="ＭＳ Ｐゴシック"/>
                <a:cs typeface="Arial Bold"/>
              </a:rPr>
              <a:t>Hello World 和基本</a:t>
            </a:r>
            <a:br>
              <a:rPr lang="en-US" sz="2800" b="0" i="0">
                <a:solidFill>
                  <a:srgbClr val="000000"/>
                </a:solidFill>
                <a:latin typeface="Arial Bold"/>
                <a:ea typeface="ＭＳ Ｐゴシック"/>
                <a:cs typeface="Arial Bold"/>
              </a:rPr>
            </a:br>
            <a:r>
              <a:rPr lang="en-US" sz="2800" b="0" i="0">
                <a:solidFill>
                  <a:srgbClr val="000000"/>
                </a:solidFill>
                <a:latin typeface="Arial Bold"/>
                <a:ea typeface="ＭＳ Ｐゴシック"/>
                <a:cs typeface="Arial Bold"/>
              </a:rPr>
              <a:t>POJO</a:t>
            </a:r>
          </a:p>
        </p:txBody>
      </p:sp>
      <p:pic>
        <p:nvPicPr>
          <p:cNvPr id="31753" name="Picture 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064000" y="3302000"/>
            <a:ext cx="1003300" cy="908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round/>
                <a:headEnd/>
                <a:tailEnd/>
              </a14:hiddenLine>
            </a:ext>
          </a:extLst>
        </p:spPr>
      </p:pic>
    </p:spTree>
    <p:extLst>
      <p:ext uri="{BB962C8B-B14F-4D97-AF65-F5344CB8AC3E}">
        <p14:creationId xmlns:p14="http://schemas.microsoft.com/office/powerpoint/2010/main" xmlns="" val="3716042368"/>
      </p:ext>
    </p:extLst>
  </p:cSld>
  <p:clrMapOvr>
    <a:masterClrMapping/>
  </p:clrMapOvr>
  <p:transition spd="med">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1"/>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15288" y="4668838"/>
            <a:ext cx="704850" cy="88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miter lim="800000"/>
                <a:headEnd/>
                <a:tailEnd/>
              </a14:hiddenLine>
            </a:ext>
          </a:extLst>
        </p:spPr>
      </p:pic>
      <p:sp>
        <p:nvSpPr>
          <p:cNvPr id="55304" name="Rectangle 8"/>
          <p:cNvSpPr>
            <a:spLocks noGrp="1" noChangeArrowheads="1"/>
          </p:cNvSpPr>
          <p:nvPr>
            <p:ph type="title"/>
          </p:nvPr>
        </p:nvSpPr>
        <p:spPr>
          <a:ln/>
        </p:spPr>
        <p:txBody>
          <a:bodyPr/>
          <a:lstStyle/>
          <a:p>
            <a:pPr algn="l" defTabSz="914400">
              <a:lnSpc>
                <a:spcPct val="90000"/>
              </a:lnSpc>
              <a:spcBef>
                <a:spcPts val="0"/>
              </a:spcBef>
              <a:buNone/>
            </a:pPr>
            <a:r>
              <a:rPr lang="en-US" sz="2800" b="1" i="0">
                <a:solidFill>
                  <a:srgbClr val="424545"/>
                </a:solidFill>
                <a:latin typeface="Arial" pitchFamily="34" charset="0"/>
                <a:ea typeface="黑体" pitchFamily="49" charset="-122"/>
                <a:cs typeface="Arial" pitchFamily="34" charset="0"/>
              </a:rPr>
              <a:t>Hello World</a:t>
            </a:r>
          </a:p>
        </p:txBody>
      </p:sp>
      <p:sp>
        <p:nvSpPr>
          <p:cNvPr id="5" name="Text Placeholder 4"/>
          <p:cNvSpPr>
            <a:spLocks noGrp="1"/>
          </p:cNvSpPr>
          <p:nvPr>
            <p:ph type="body" sz="quarter" idx="13"/>
          </p:nvPr>
        </p:nvSpPr>
        <p:spPr/>
        <p:txBody>
          <a:bodyPr/>
          <a:lstStyle/>
          <a:p>
            <a:pPr marL="0" indent="0" algn="l" defTabSz="228600">
              <a:spcBef>
                <a:spcPts val="0"/>
              </a:spcBef>
              <a:spcAft>
                <a:spcPts val="600"/>
              </a:spcAft>
              <a:buNone/>
            </a:pPr>
            <a:r>
              <a:rPr lang="zh-CN" altLang="en-US" sz="2000" b="0" i="0" dirty="0" smtClean="0">
                <a:solidFill>
                  <a:srgbClr val="5382A1"/>
                </a:solidFill>
                <a:latin typeface="Arial" pitchFamily="34" charset="0"/>
                <a:ea typeface="黑体" pitchFamily="49" charset="-122"/>
                <a:cs typeface="Arial" pitchFamily="34" charset="0"/>
              </a:rPr>
              <a:t>注解</a:t>
            </a:r>
            <a:r>
              <a:rPr lang="en-US" sz="2000" b="0" i="0" dirty="0" err="1" smtClean="0">
                <a:solidFill>
                  <a:srgbClr val="5382A1"/>
                </a:solidFill>
                <a:latin typeface="Arial" pitchFamily="34" charset="0"/>
                <a:ea typeface="黑体" pitchFamily="49" charset="-122"/>
                <a:cs typeface="Arial" pitchFamily="34" charset="0"/>
              </a:rPr>
              <a:t>式端点</a:t>
            </a:r>
            <a:endParaRPr lang="en-US" sz="2000" b="0" i="0" dirty="0">
              <a:solidFill>
                <a:srgbClr val="5382A1"/>
              </a:solidFill>
              <a:latin typeface="Arial" pitchFamily="34" charset="0"/>
              <a:ea typeface="黑体" pitchFamily="49" charset="-122"/>
              <a:cs typeface="Arial" pitchFamily="34" charset="0"/>
            </a:endParaRPr>
          </a:p>
        </p:txBody>
      </p:sp>
      <p:sp>
        <p:nvSpPr>
          <p:cNvPr id="55305" name="Rectangle 9"/>
          <p:cNvSpPr>
            <a:spLocks/>
          </p:cNvSpPr>
          <p:nvPr/>
        </p:nvSpPr>
        <p:spPr bwMode="auto">
          <a:xfrm>
            <a:off x="679594" y="1104900"/>
            <a:ext cx="8521700" cy="314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40639" bIns="0"/>
          <a:lstStyle/>
          <a:p>
            <a:pPr marL="36576" algn="l" defTabSz="914400">
              <a:buNone/>
            </a:pPr>
            <a:r>
              <a:rPr lang="en-US" sz="1800" b="1" i="0">
                <a:solidFill>
                  <a:srgbClr val="FF0000"/>
                </a:solidFill>
                <a:latin typeface="Courier"/>
                <a:ea typeface="ＭＳ Ｐゴシック"/>
                <a:cs typeface="Courier"/>
              </a:rPr>
              <a:t>import javax.websocket.*;</a:t>
            </a:r>
            <a:br>
              <a:rPr lang="en-US" sz="1800" b="1" i="0">
                <a:solidFill>
                  <a:srgbClr val="FF0000"/>
                </a:solidFill>
                <a:latin typeface="Courier"/>
                <a:ea typeface="ＭＳ Ｐゴシック"/>
                <a:cs typeface="Courier"/>
              </a:rPr>
            </a:br>
            <a:r>
              <a:rPr lang="en-US" sz="1800" b="1" i="0">
                <a:solidFill>
                  <a:srgbClr val="FF0000"/>
                </a:solidFill>
                <a:latin typeface="Courier"/>
                <a:ea typeface="ＭＳ Ｐゴシック"/>
                <a:cs typeface="Courier"/>
              </a:rPr>
              <a:t/>
            </a:r>
            <a:br>
              <a:rPr lang="en-US" sz="1800" b="1" i="0">
                <a:solidFill>
                  <a:srgbClr val="FF0000"/>
                </a:solidFill>
                <a:latin typeface="Courier"/>
                <a:ea typeface="ＭＳ Ｐゴシック"/>
                <a:cs typeface="Courier"/>
              </a:rPr>
            </a:br>
            <a:r>
              <a:rPr lang="en-US" sz="1800" b="1" i="0">
                <a:solidFill>
                  <a:srgbClr val="FF0000"/>
                </a:solidFill>
                <a:latin typeface="Courier"/>
                <a:ea typeface="ＭＳ Ｐゴシック"/>
                <a:cs typeface="Courier"/>
              </a:rPr>
              <a:t>@ServerEndpoint("/hello")</a:t>
            </a:r>
            <a:br>
              <a:rPr lang="en-US" sz="1800" b="1" i="0">
                <a:solidFill>
                  <a:srgbClr val="FF0000"/>
                </a:solidFill>
                <a:latin typeface="Courier"/>
                <a:ea typeface="ＭＳ Ｐゴシック"/>
                <a:cs typeface="Courier"/>
              </a:rPr>
            </a:br>
            <a:r>
              <a:rPr lang="en-US" sz="1800" b="0" i="0">
                <a:latin typeface="Courier"/>
                <a:ea typeface="ＭＳ Ｐゴシック"/>
                <a:cs typeface="Courier"/>
              </a:rPr>
              <a:t>public class HelloBean {</a:t>
            </a:r>
            <a:br>
              <a:rPr lang="en-US" sz="1800" b="0" i="0">
                <a:latin typeface="Courier"/>
                <a:ea typeface="ＭＳ Ｐゴシック"/>
                <a:cs typeface="Courier"/>
              </a:rPr>
            </a:br>
            <a:r>
              <a:rPr lang="en-US" sz="1800" b="0" i="0">
                <a:latin typeface="Courier"/>
                <a:ea typeface="ＭＳ Ｐゴシック"/>
                <a:cs typeface="Courier"/>
              </a:rPr>
              <a:t/>
            </a:r>
            <a:br>
              <a:rPr lang="en-US" sz="1800" b="0" i="0">
                <a:latin typeface="Courier"/>
                <a:ea typeface="ＭＳ Ｐゴシック"/>
                <a:cs typeface="Courier"/>
              </a:rPr>
            </a:br>
            <a:r>
              <a:rPr lang="en-US" sz="1800" b="0" i="0">
                <a:latin typeface="Courier"/>
                <a:ea typeface="ＭＳ Ｐゴシック"/>
                <a:cs typeface="Courier"/>
              </a:rPr>
              <a:t>    </a:t>
            </a:r>
            <a:r>
              <a:rPr lang="en-US" sz="1800" b="1" i="0">
                <a:solidFill>
                  <a:srgbClr val="FF0000"/>
                </a:solidFill>
                <a:latin typeface="Courier"/>
                <a:ea typeface="ＭＳ Ｐゴシック"/>
                <a:cs typeface="Courier"/>
              </a:rPr>
              <a:t>@OnMessage</a:t>
            </a:r>
            <a:r>
              <a:rPr lang="en-US" sz="1800" b="0" i="0">
                <a:solidFill>
                  <a:srgbClr val="FF0000"/>
                </a:solidFill>
                <a:latin typeface="Courier"/>
                <a:ea typeface="ＭＳ Ｐゴシック"/>
                <a:cs typeface="Courier"/>
              </a:rPr>
              <a:t/>
            </a:r>
            <a:br>
              <a:rPr lang="en-US" sz="1800" b="0" i="0">
                <a:solidFill>
                  <a:srgbClr val="FF0000"/>
                </a:solidFill>
                <a:latin typeface="Courier"/>
                <a:ea typeface="ＭＳ Ｐゴシック"/>
                <a:cs typeface="Courier"/>
              </a:rPr>
            </a:br>
            <a:r>
              <a:rPr lang="en-US" sz="1800" b="0" i="0">
                <a:latin typeface="Courier"/>
                <a:ea typeface="ＭＳ Ｐゴシック"/>
                <a:cs typeface="Courier"/>
              </a:rPr>
              <a:t>    public String sayHello(String name) {</a:t>
            </a:r>
            <a:br>
              <a:rPr lang="en-US" sz="1800" b="0" i="0">
                <a:latin typeface="Courier"/>
                <a:ea typeface="ＭＳ Ｐゴシック"/>
                <a:cs typeface="Courier"/>
              </a:rPr>
            </a:br>
            <a:r>
              <a:rPr lang="en-US" sz="1800" b="0" i="0">
                <a:latin typeface="Courier"/>
                <a:ea typeface="ＭＳ Ｐゴシック"/>
                <a:cs typeface="Courier"/>
              </a:rPr>
              <a:t>        return “Hello “ + name;</a:t>
            </a:r>
            <a:br>
              <a:rPr lang="en-US" sz="1800" b="0" i="0">
                <a:latin typeface="Courier"/>
                <a:ea typeface="ＭＳ Ｐゴシック"/>
                <a:cs typeface="Courier"/>
              </a:rPr>
            </a:br>
            <a:r>
              <a:rPr lang="en-US" sz="1800" b="0" i="0">
                <a:latin typeface="Courier"/>
                <a:ea typeface="ＭＳ Ｐゴシック"/>
                <a:cs typeface="Courier"/>
              </a:rPr>
              <a:t>    }</a:t>
            </a:r>
            <a:br>
              <a:rPr lang="en-US" sz="1800" b="0" i="0">
                <a:latin typeface="Courier"/>
                <a:ea typeface="ＭＳ Ｐゴシック"/>
                <a:cs typeface="Courier"/>
              </a:rPr>
            </a:br>
            <a:r>
              <a:rPr lang="en-US" sz="1800" b="0" i="0">
                <a:latin typeface="Courier"/>
                <a:ea typeface="ＭＳ Ｐゴシック"/>
                <a:cs typeface="Courier"/>
              </a:rPr>
              <a:t>}</a:t>
            </a:r>
          </a:p>
        </p:txBody>
      </p:sp>
    </p:spTree>
    <p:extLst>
      <p:ext uri="{BB962C8B-B14F-4D97-AF65-F5344CB8AC3E}">
        <p14:creationId xmlns:p14="http://schemas.microsoft.com/office/powerpoint/2010/main" xmlns="" val="2558942330"/>
      </p:ext>
    </p:extLst>
  </p:cSld>
  <p:clrMapOvr>
    <a:masterClrMapping/>
  </p:clrMapOvr>
  <p:transition spd="med">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pPr algn="l" defTabSz="914400">
              <a:lnSpc>
                <a:spcPct val="90000"/>
              </a:lnSpc>
              <a:spcBef>
                <a:spcPts val="0"/>
              </a:spcBef>
              <a:buNone/>
            </a:pPr>
            <a:r>
              <a:rPr lang="en-US" sz="2800" b="1" i="0" dirty="0" err="1">
                <a:solidFill>
                  <a:schemeClr val="bg1"/>
                </a:solidFill>
                <a:latin typeface="Arial" pitchFamily="34" charset="0"/>
                <a:ea typeface="黑体" pitchFamily="49" charset="-122"/>
                <a:cs typeface="Arial" pitchFamily="34" charset="0"/>
              </a:rPr>
              <a:t>使用</a:t>
            </a:r>
            <a:r>
              <a:rPr lang="en-US" sz="2800" b="1" i="0" dirty="0">
                <a:solidFill>
                  <a:schemeClr val="bg1"/>
                </a:solidFill>
                <a:latin typeface="Arial" pitchFamily="34" charset="0"/>
                <a:ea typeface="黑体" pitchFamily="49" charset="-122"/>
                <a:cs typeface="Arial" pitchFamily="34" charset="0"/>
              </a:rPr>
              <a:t> JSR 356 在 Java </a:t>
            </a:r>
            <a:r>
              <a:rPr lang="en-US" sz="2800" b="1" i="0" dirty="0" err="1">
                <a:solidFill>
                  <a:schemeClr val="bg1"/>
                </a:solidFill>
                <a:latin typeface="Arial" pitchFamily="34" charset="0"/>
                <a:ea typeface="黑体" pitchFamily="49" charset="-122"/>
                <a:cs typeface="Arial" pitchFamily="34" charset="0"/>
              </a:rPr>
              <a:t>中构建</a:t>
            </a:r>
            <a:r>
              <a:rPr lang="en-US" sz="2800" b="1" i="0" dirty="0">
                <a:solidFill>
                  <a:schemeClr val="bg1"/>
                </a:solidFill>
                <a:latin typeface="Arial" pitchFamily="34" charset="0"/>
                <a:ea typeface="黑体" pitchFamily="49" charset="-122"/>
                <a:cs typeface="Arial" pitchFamily="34" charset="0"/>
              </a:rPr>
              <a:t> </a:t>
            </a:r>
            <a:r>
              <a:rPr lang="en-US" sz="2800" b="1" i="0" dirty="0" err="1">
                <a:solidFill>
                  <a:schemeClr val="bg1"/>
                </a:solidFill>
                <a:latin typeface="Arial" pitchFamily="34" charset="0"/>
                <a:ea typeface="黑体" pitchFamily="49" charset="-122"/>
                <a:cs typeface="Arial" pitchFamily="34" charset="0"/>
              </a:rPr>
              <a:t>WebSocket</a:t>
            </a:r>
            <a:r>
              <a:rPr lang="en-US" sz="2800" b="1" i="0" dirty="0">
                <a:solidFill>
                  <a:schemeClr val="bg1"/>
                </a:solidFill>
                <a:latin typeface="Arial" pitchFamily="34" charset="0"/>
                <a:ea typeface="黑体" pitchFamily="49" charset="-122"/>
                <a:cs typeface="Arial" pitchFamily="34" charset="0"/>
              </a:rPr>
              <a:t> </a:t>
            </a:r>
            <a:r>
              <a:rPr lang="en-US" sz="2800" b="1" i="0" dirty="0" err="1">
                <a:solidFill>
                  <a:schemeClr val="bg1"/>
                </a:solidFill>
                <a:latin typeface="Arial" pitchFamily="34" charset="0"/>
                <a:ea typeface="黑体" pitchFamily="49" charset="-122"/>
                <a:cs typeface="Arial" pitchFamily="34" charset="0"/>
              </a:rPr>
              <a:t>应用</a:t>
            </a:r>
            <a:endParaRPr lang="en-US" sz="2800" b="1" i="0" dirty="0">
              <a:solidFill>
                <a:schemeClr val="bg1"/>
              </a:solidFill>
              <a:latin typeface="Arial" pitchFamily="34" charset="0"/>
              <a:ea typeface="黑体" pitchFamily="49" charset="-122"/>
              <a:cs typeface="Arial" pitchFamily="34" charset="0"/>
            </a:endParaRPr>
          </a:p>
        </p:txBody>
      </p:sp>
      <p:sp>
        <p:nvSpPr>
          <p:cNvPr id="7" name="Text Placeholder 6"/>
          <p:cNvSpPr>
            <a:spLocks noGrp="1"/>
          </p:cNvSpPr>
          <p:nvPr>
            <p:ph type="body" sz="quarter" idx="13"/>
          </p:nvPr>
        </p:nvSpPr>
        <p:spPr>
          <a:xfrm>
            <a:off x="450849" y="3151352"/>
            <a:ext cx="5077883" cy="1048124"/>
          </a:xfrm>
        </p:spPr>
        <p:txBody>
          <a:bodyPr/>
          <a:lstStyle/>
          <a:p>
            <a:pPr marL="0" indent="0" algn="l" defTabSz="228600">
              <a:spcBef>
                <a:spcPts val="0"/>
              </a:spcBef>
              <a:spcAft>
                <a:spcPts val="600"/>
              </a:spcAft>
              <a:buNone/>
            </a:pPr>
            <a:r>
              <a:rPr lang="en-US" sz="2000" b="0" i="0" dirty="0" err="1">
                <a:solidFill>
                  <a:schemeClr val="bg1"/>
                </a:solidFill>
                <a:latin typeface="Arial" pitchFamily="34" charset="0"/>
                <a:ea typeface="黑体" pitchFamily="49" charset="-122"/>
                <a:cs typeface="Arial" pitchFamily="34" charset="0"/>
              </a:rPr>
              <a:t>Arun</a:t>
            </a:r>
            <a:r>
              <a:rPr lang="en-US" sz="2000" b="0" i="0" dirty="0">
                <a:solidFill>
                  <a:schemeClr val="bg1"/>
                </a:solidFill>
                <a:latin typeface="Arial" pitchFamily="34" charset="0"/>
                <a:ea typeface="黑体" pitchFamily="49" charset="-122"/>
                <a:cs typeface="Arial" pitchFamily="34" charset="0"/>
              </a:rPr>
              <a:t> Gupta</a:t>
            </a:r>
          </a:p>
          <a:p>
            <a:pPr marL="0" indent="0" algn="l" defTabSz="228600">
              <a:spcBef>
                <a:spcPts val="0"/>
              </a:spcBef>
              <a:spcAft>
                <a:spcPts val="600"/>
              </a:spcAft>
              <a:buNone/>
            </a:pPr>
            <a:r>
              <a:rPr lang="en-US" sz="2000" b="0" i="0" dirty="0">
                <a:solidFill>
                  <a:schemeClr val="bg1">
                    <a:lumMod val="75000"/>
                  </a:schemeClr>
                </a:solidFill>
                <a:latin typeface="Arial" pitchFamily="34" charset="0"/>
                <a:ea typeface="黑体" pitchFamily="49" charset="-122"/>
                <a:cs typeface="Arial" pitchFamily="34" charset="0"/>
              </a:rPr>
              <a:t>blogs.oracle.com/</a:t>
            </a:r>
            <a:r>
              <a:rPr lang="en-US" sz="2000" b="0" i="0" dirty="0" err="1">
                <a:solidFill>
                  <a:schemeClr val="bg1">
                    <a:lumMod val="75000"/>
                  </a:schemeClr>
                </a:solidFill>
                <a:latin typeface="Arial" pitchFamily="34" charset="0"/>
                <a:ea typeface="黑体" pitchFamily="49" charset="-122"/>
                <a:cs typeface="Arial" pitchFamily="34" charset="0"/>
              </a:rPr>
              <a:t>arungupta</a:t>
            </a:r>
            <a:r>
              <a:rPr lang="en-US" sz="2000" b="0" i="0" dirty="0">
                <a:solidFill>
                  <a:schemeClr val="bg1">
                    <a:lumMod val="75000"/>
                  </a:schemeClr>
                </a:solidFill>
                <a:latin typeface="Arial" pitchFamily="34" charset="0"/>
                <a:ea typeface="黑体" pitchFamily="49" charset="-122"/>
                <a:cs typeface="Arial" pitchFamily="34" charset="0"/>
              </a:rPr>
              <a:t>，@</a:t>
            </a:r>
            <a:r>
              <a:rPr lang="en-US" sz="2000" b="0" i="0" dirty="0" err="1">
                <a:solidFill>
                  <a:schemeClr val="bg1">
                    <a:lumMod val="75000"/>
                  </a:schemeClr>
                </a:solidFill>
                <a:latin typeface="Arial" pitchFamily="34" charset="0"/>
                <a:ea typeface="黑体" pitchFamily="49" charset="-122"/>
                <a:cs typeface="Arial" pitchFamily="34" charset="0"/>
              </a:rPr>
              <a:t>arungupta</a:t>
            </a:r>
            <a:endParaRPr lang="en-US" sz="2000" b="0" i="0" dirty="0">
              <a:solidFill>
                <a:schemeClr val="bg1">
                  <a:lumMod val="75000"/>
                </a:schemeClr>
              </a:solidFill>
              <a:latin typeface="Arial" pitchFamily="34" charset="0"/>
              <a:ea typeface="黑体" pitchFamily="49" charset="-122"/>
              <a:cs typeface="Arial" pitchFamily="34" charset="0"/>
            </a:endParaRPr>
          </a:p>
        </p:txBody>
      </p:sp>
      <p:pic>
        <p:nvPicPr>
          <p:cNvPr id="6" name="Picture Placeholder 5" descr="Java PPT Title v3.jpg"/>
          <p:cNvPicPr>
            <a:picLocks noGrp="1" noChangeAspect="1"/>
          </p:cNvPicPr>
          <p:nvPr>
            <p:ph type="pic" sz="quarter" idx="14"/>
          </p:nvPr>
        </p:nvPicPr>
        <p:blipFill>
          <a:blip r:embed="rId3">
            <a:extLst>
              <a:ext uri="{28A0092B-C50C-407E-A947-70E740481C1C}">
                <a14:useLocalDpi xmlns:a14="http://schemas.microsoft.com/office/drawing/2010/main" xmlns="" val="0"/>
              </a:ext>
            </a:extLst>
          </a:blip>
          <a:srcRect t="74" b="74"/>
          <a:stretch>
            <a:fillRect/>
          </a:stretch>
        </p:blipFill>
        <p:spPr/>
      </p:pic>
    </p:spTree>
    <p:extLst>
      <p:ext uri="{BB962C8B-B14F-4D97-AF65-F5344CB8AC3E}">
        <p14:creationId xmlns:p14="http://schemas.microsoft.com/office/powerpoint/2010/main" xmlns="" val="38364899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1"/>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15288" y="4668838"/>
            <a:ext cx="704850" cy="88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miter lim="800000"/>
                <a:headEnd/>
                <a:tailEnd/>
              </a14:hiddenLine>
            </a:ext>
          </a:extLst>
        </p:spPr>
      </p:pic>
      <p:sp>
        <p:nvSpPr>
          <p:cNvPr id="58376" name="Rectangle 8"/>
          <p:cNvSpPr>
            <a:spLocks noGrp="1" noChangeArrowheads="1"/>
          </p:cNvSpPr>
          <p:nvPr>
            <p:ph type="title"/>
          </p:nvPr>
        </p:nvSpPr>
        <p:spPr>
          <a:ln/>
        </p:spPr>
        <p:txBody>
          <a:bodyPr/>
          <a:lstStyle/>
          <a:p>
            <a:pPr algn="l" defTabSz="914400">
              <a:lnSpc>
                <a:spcPct val="90000"/>
              </a:lnSpc>
              <a:spcBef>
                <a:spcPts val="0"/>
              </a:spcBef>
              <a:buNone/>
            </a:pPr>
            <a:r>
              <a:rPr lang="en-US" sz="2800" b="1" i="0" dirty="0" smtClean="0">
                <a:solidFill>
                  <a:srgbClr val="424545"/>
                </a:solidFill>
                <a:latin typeface="Arial" pitchFamily="34" charset="0"/>
                <a:ea typeface="黑体" pitchFamily="49" charset="-122"/>
                <a:cs typeface="Arial" pitchFamily="34" charset="0"/>
              </a:rPr>
              <a:t>注</a:t>
            </a:r>
            <a:r>
              <a:rPr lang="zh-CN" altLang="en-US" sz="2800" b="1" i="0" dirty="0" smtClean="0">
                <a:solidFill>
                  <a:srgbClr val="424545"/>
                </a:solidFill>
                <a:latin typeface="Arial" pitchFamily="34" charset="0"/>
                <a:ea typeface="黑体" pitchFamily="49" charset="-122"/>
                <a:cs typeface="Arial" pitchFamily="34" charset="0"/>
              </a:rPr>
              <a:t>解</a:t>
            </a:r>
            <a:endParaRPr lang="en-US" sz="2800" b="1" i="0" dirty="0">
              <a:solidFill>
                <a:srgbClr val="424545"/>
              </a:solidFill>
              <a:latin typeface="Arial" pitchFamily="34" charset="0"/>
              <a:ea typeface="黑体" pitchFamily="49" charset="-122"/>
              <a:cs typeface="Arial" pitchFamily="34" charset="0"/>
            </a:endParaRPr>
          </a:p>
        </p:txBody>
      </p:sp>
      <p:sp>
        <p:nvSpPr>
          <p:cNvPr id="3" name="Text Placeholder 2"/>
          <p:cNvSpPr>
            <a:spLocks noGrp="1"/>
          </p:cNvSpPr>
          <p:nvPr>
            <p:ph type="body" sz="quarter" idx="13"/>
          </p:nvPr>
        </p:nvSpPr>
        <p:spPr/>
        <p:txBody>
          <a:bodyPr/>
          <a:lstStyle/>
          <a:p>
            <a:endParaRPr lang="en-US"/>
          </a:p>
        </p:txBody>
      </p:sp>
      <p:graphicFrame>
        <p:nvGraphicFramePr>
          <p:cNvPr id="58377" name="Group 9"/>
          <p:cNvGraphicFramePr>
            <a:graphicFrameLocks noGrp="1"/>
          </p:cNvGraphicFramePr>
          <p:nvPr>
            <p:extLst>
              <p:ext uri="{D42A27DB-BD31-4B8C-83A1-F6EECF244321}">
                <p14:modId xmlns:p14="http://schemas.microsoft.com/office/powerpoint/2010/main" xmlns="" val="1333873696"/>
              </p:ext>
            </p:extLst>
          </p:nvPr>
        </p:nvGraphicFramePr>
        <p:xfrm>
          <a:off x="850604" y="1114790"/>
          <a:ext cx="8125100" cy="3793768"/>
        </p:xfrm>
        <a:graphic>
          <a:graphicData uri="http://schemas.openxmlformats.org/drawingml/2006/table">
            <a:tbl>
              <a:tblPr/>
              <a:tblGrid>
                <a:gridCol w="2881130"/>
                <a:gridCol w="990600"/>
                <a:gridCol w="4253370"/>
              </a:tblGrid>
              <a:tr h="474221">
                <a:tc>
                  <a:txBody>
                    <a:bodyPr/>
                    <a:lstStyle/>
                    <a:p>
                      <a:pPr marL="0" marR="0" indent="0" algn="ctr" defTabSz="914400">
                        <a:lnSpc>
                          <a:spcPct val="100000"/>
                        </a:lnSpc>
                        <a:spcBef>
                          <a:spcPts val="0"/>
                        </a:spcBef>
                        <a:spcAft>
                          <a:spcPts val="0"/>
                        </a:spcAft>
                        <a:buNone/>
                      </a:pPr>
                      <a:r>
                        <a:rPr lang="zh-CN" altLang="en-US" sz="1800" b="1" i="0" u="none" strike="noStrike" cap="none" baseline="0" dirty="0" smtClean="0">
                          <a:solidFill>
                            <a:srgbClr val="000000"/>
                          </a:solidFill>
                          <a:effectLst/>
                          <a:latin typeface="Arial" pitchFamily="34" charset="0"/>
                          <a:ea typeface="黑体" pitchFamily="49" charset="-122"/>
                          <a:cs typeface="Arial" pitchFamily="34" charset="0"/>
                        </a:rPr>
                        <a:t>注解</a:t>
                      </a:r>
                      <a:endParaRPr lang="en-US" sz="1800" b="1" i="0" u="none" strike="noStrike" cap="none" baseline="0" dirty="0">
                        <a:solidFill>
                          <a:srgbClr val="000000"/>
                        </a:solidFill>
                        <a:effectLst/>
                        <a:latin typeface="Arial" pitchFamily="34" charset="0"/>
                        <a:ea typeface="黑体" pitchFamily="49" charset="-122"/>
                        <a:cs typeface="Arial" pitchFamily="34" charset="0"/>
                      </a:endParaRP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ctr" defTabSz="914400">
                        <a:lnSpc>
                          <a:spcPct val="100000"/>
                        </a:lnSpc>
                        <a:spcBef>
                          <a:spcPts val="0"/>
                        </a:spcBef>
                        <a:spcAft>
                          <a:spcPts val="0"/>
                        </a:spcAft>
                        <a:buNone/>
                      </a:pPr>
                      <a:r>
                        <a:rPr lang="en-US" sz="1800" b="1" i="0" u="none" strike="noStrike" cap="none" baseline="0">
                          <a:solidFill>
                            <a:srgbClr val="000000"/>
                          </a:solidFill>
                          <a:effectLst/>
                          <a:latin typeface="Arial" pitchFamily="34" charset="0"/>
                          <a:ea typeface="黑体" pitchFamily="49" charset="-122"/>
                          <a:cs typeface="Arial" pitchFamily="34" charset="0"/>
                        </a:rPr>
                        <a:t>级别</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ctr" defTabSz="914400">
                        <a:lnSpc>
                          <a:spcPct val="100000"/>
                        </a:lnSpc>
                        <a:spcBef>
                          <a:spcPts val="0"/>
                        </a:spcBef>
                        <a:spcAft>
                          <a:spcPts val="0"/>
                        </a:spcAft>
                        <a:buNone/>
                      </a:pPr>
                      <a:r>
                        <a:rPr lang="en-US" sz="1800" b="1" i="0" u="none" strike="noStrike" cap="none" baseline="0">
                          <a:solidFill>
                            <a:srgbClr val="000000"/>
                          </a:solidFill>
                          <a:effectLst/>
                          <a:latin typeface="Arial" pitchFamily="34" charset="0"/>
                          <a:ea typeface="黑体" pitchFamily="49" charset="-122"/>
                          <a:cs typeface="Arial" pitchFamily="34" charset="0"/>
                        </a:rPr>
                        <a:t>目的</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474221">
                <a:tc>
                  <a:txBody>
                    <a:bodyPr/>
                    <a:lstStyle/>
                    <a:p>
                      <a:pPr marL="36576" marR="0" indent="0" algn="l" defTabSz="914400">
                        <a:lnSpc>
                          <a:spcPct val="100000"/>
                        </a:lnSpc>
                        <a:spcBef>
                          <a:spcPts val="0"/>
                        </a:spcBef>
                        <a:spcAft>
                          <a:spcPts val="0"/>
                        </a:spcAft>
                        <a:buNone/>
                      </a:pPr>
                      <a:r>
                        <a:rPr lang="en-US" sz="1800" b="0" i="0" u="none" strike="noStrike" cap="none" baseline="0" dirty="0">
                          <a:solidFill>
                            <a:srgbClr val="000000"/>
                          </a:solidFill>
                          <a:effectLst/>
                          <a:latin typeface="Courier"/>
                          <a:ea typeface="黑体" pitchFamily="49" charset="-122"/>
                          <a:cs typeface="Arial" pitchFamily="34" charset="0"/>
                        </a:rPr>
                        <a:t>@</a:t>
                      </a:r>
                      <a:r>
                        <a:rPr lang="en-US" sz="1800" b="0" i="0" u="none" strike="noStrike" cap="none" baseline="0" dirty="0" err="1">
                          <a:solidFill>
                            <a:srgbClr val="000000"/>
                          </a:solidFill>
                          <a:effectLst/>
                          <a:latin typeface="Courier"/>
                          <a:ea typeface="黑体" pitchFamily="49" charset="-122"/>
                          <a:cs typeface="Arial" pitchFamily="34" charset="0"/>
                        </a:rPr>
                        <a:t>ServerEndpoint</a:t>
                      </a:r>
                      <a:endParaRPr lang="en-US" sz="1800" b="0" i="0" u="none" strike="noStrike" cap="none" baseline="0" dirty="0">
                        <a:solidFill>
                          <a:srgbClr val="000000"/>
                        </a:solidFill>
                        <a:effectLst/>
                        <a:latin typeface="Courier"/>
                        <a:ea typeface="黑体" pitchFamily="49" charset="-122"/>
                        <a:cs typeface="Arial" pitchFamily="34" charset="0"/>
                      </a:endParaRP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ctr" defTabSz="914400">
                        <a:lnSpc>
                          <a:spcPct val="100000"/>
                        </a:lnSpc>
                        <a:spcBef>
                          <a:spcPts val="0"/>
                        </a:spcBef>
                        <a:spcAft>
                          <a:spcPts val="0"/>
                        </a:spcAft>
                        <a:buNone/>
                      </a:pPr>
                      <a:r>
                        <a:rPr lang="en-US" sz="1400" b="0" i="0" u="none" strike="noStrike" cap="none" baseline="0" dirty="0">
                          <a:solidFill>
                            <a:srgbClr val="000000"/>
                          </a:solidFill>
                          <a:effectLst/>
                          <a:latin typeface="Courier"/>
                          <a:ea typeface="黑体" pitchFamily="49" charset="-122"/>
                          <a:cs typeface="Arial" pitchFamily="34" charset="0"/>
                        </a:rPr>
                        <a:t>类</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l" defTabSz="914400">
                        <a:lnSpc>
                          <a:spcPct val="100000"/>
                        </a:lnSpc>
                        <a:spcBef>
                          <a:spcPts val="0"/>
                        </a:spcBef>
                        <a:spcAft>
                          <a:spcPts val="0"/>
                        </a:spcAft>
                        <a:buNone/>
                      </a:pPr>
                      <a:r>
                        <a:rPr lang="en-US" sz="1400" b="0" i="0" u="none" strike="noStrike" cap="none" baseline="0">
                          <a:solidFill>
                            <a:srgbClr val="000000"/>
                          </a:solidFill>
                          <a:effectLst/>
                          <a:latin typeface="Courier"/>
                          <a:ea typeface="黑体" pitchFamily="49" charset="-122"/>
                          <a:cs typeface="Arial" pitchFamily="34" charset="0"/>
                        </a:rPr>
                        <a:t>将 POJO 转换为服务器端点</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474221">
                <a:tc>
                  <a:txBody>
                    <a:bodyPr/>
                    <a:lstStyle/>
                    <a:p>
                      <a:pPr marL="36576" marR="0" indent="0" algn="l" defTabSz="914400">
                        <a:lnSpc>
                          <a:spcPct val="100000"/>
                        </a:lnSpc>
                        <a:spcBef>
                          <a:spcPts val="0"/>
                        </a:spcBef>
                        <a:spcAft>
                          <a:spcPts val="0"/>
                        </a:spcAft>
                        <a:buNone/>
                      </a:pPr>
                      <a:r>
                        <a:rPr lang="en-US" sz="1800" b="0" i="0" u="none" strike="noStrike" cap="none" baseline="0">
                          <a:solidFill>
                            <a:srgbClr val="000000"/>
                          </a:solidFill>
                          <a:effectLst/>
                          <a:latin typeface="Courier"/>
                          <a:ea typeface="黑体" pitchFamily="49" charset="-122"/>
                          <a:cs typeface="Arial" pitchFamily="34" charset="0"/>
                        </a:rPr>
                        <a:t>@ClientEndpoint</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ctr" defTabSz="914400">
                        <a:lnSpc>
                          <a:spcPct val="100000"/>
                        </a:lnSpc>
                        <a:spcBef>
                          <a:spcPts val="0"/>
                        </a:spcBef>
                        <a:spcAft>
                          <a:spcPts val="0"/>
                        </a:spcAft>
                        <a:buNone/>
                      </a:pPr>
                      <a:r>
                        <a:rPr lang="en-US" sz="1400" b="0" i="0" u="none" strike="noStrike" cap="none" baseline="0" dirty="0">
                          <a:solidFill>
                            <a:srgbClr val="000000"/>
                          </a:solidFill>
                          <a:effectLst/>
                          <a:latin typeface="Courier"/>
                          <a:ea typeface="黑体" pitchFamily="49" charset="-122"/>
                          <a:cs typeface="Arial" pitchFamily="34" charset="0"/>
                        </a:rPr>
                        <a:t>类</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l" defTabSz="914400">
                        <a:lnSpc>
                          <a:spcPct val="100000"/>
                        </a:lnSpc>
                        <a:spcBef>
                          <a:spcPts val="0"/>
                        </a:spcBef>
                        <a:spcAft>
                          <a:spcPts val="0"/>
                        </a:spcAft>
                        <a:buNone/>
                      </a:pPr>
                      <a:r>
                        <a:rPr lang="en-US" sz="1400" b="0" i="0" u="none" strike="noStrike" cap="none" baseline="0" dirty="0">
                          <a:solidFill>
                            <a:srgbClr val="000000"/>
                          </a:solidFill>
                          <a:effectLst/>
                          <a:latin typeface="Courier"/>
                          <a:ea typeface="黑体" pitchFamily="49" charset="-122"/>
                          <a:cs typeface="Arial" pitchFamily="34" charset="0"/>
                        </a:rPr>
                        <a:t>将 POJO </a:t>
                      </a:r>
                      <a:r>
                        <a:rPr lang="en-US" sz="1400" b="0" i="0" u="none" strike="noStrike" cap="none" baseline="0" dirty="0" err="1">
                          <a:solidFill>
                            <a:srgbClr val="000000"/>
                          </a:solidFill>
                          <a:effectLst/>
                          <a:latin typeface="Courier"/>
                          <a:ea typeface="黑体" pitchFamily="49" charset="-122"/>
                          <a:cs typeface="Arial" pitchFamily="34" charset="0"/>
                        </a:rPr>
                        <a:t>转换为客户端端点</a:t>
                      </a:r>
                      <a:endParaRPr lang="en-US" sz="1400" b="0" i="0" u="none" strike="noStrike" cap="none" baseline="0" dirty="0">
                        <a:solidFill>
                          <a:srgbClr val="000000"/>
                        </a:solidFill>
                        <a:effectLst/>
                        <a:latin typeface="Courier"/>
                        <a:ea typeface="黑体" pitchFamily="49" charset="-122"/>
                        <a:cs typeface="Arial" pitchFamily="34" charset="0"/>
                      </a:endParaRP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474221">
                <a:tc>
                  <a:txBody>
                    <a:bodyPr/>
                    <a:lstStyle/>
                    <a:p>
                      <a:pPr marL="36576" marR="0" indent="0" algn="l" defTabSz="914400">
                        <a:lnSpc>
                          <a:spcPct val="100000"/>
                        </a:lnSpc>
                        <a:spcBef>
                          <a:spcPts val="0"/>
                        </a:spcBef>
                        <a:spcAft>
                          <a:spcPts val="0"/>
                        </a:spcAft>
                        <a:buNone/>
                      </a:pPr>
                      <a:r>
                        <a:rPr lang="en-US" sz="1800" b="0" i="0" u="none" strike="noStrike" cap="none" baseline="0">
                          <a:solidFill>
                            <a:srgbClr val="000000"/>
                          </a:solidFill>
                          <a:effectLst/>
                          <a:latin typeface="Courier"/>
                          <a:ea typeface="黑体" pitchFamily="49" charset="-122"/>
                          <a:cs typeface="Arial" pitchFamily="34" charset="0"/>
                        </a:rPr>
                        <a:t>@OnMessage</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ctr" defTabSz="914400">
                        <a:lnSpc>
                          <a:spcPct val="100000"/>
                        </a:lnSpc>
                        <a:spcBef>
                          <a:spcPts val="0"/>
                        </a:spcBef>
                        <a:spcAft>
                          <a:spcPts val="0"/>
                        </a:spcAft>
                        <a:buNone/>
                      </a:pPr>
                      <a:r>
                        <a:rPr lang="en-US" sz="1400" b="0" i="0" u="none" strike="noStrike" cap="none" baseline="0">
                          <a:solidFill>
                            <a:srgbClr val="000000"/>
                          </a:solidFill>
                          <a:effectLst/>
                          <a:latin typeface="Courier"/>
                          <a:ea typeface="黑体" pitchFamily="49" charset="-122"/>
                          <a:cs typeface="Arial" pitchFamily="34" charset="0"/>
                        </a:rPr>
                        <a:t>方法</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l" defTabSz="914400">
                        <a:lnSpc>
                          <a:spcPct val="100000"/>
                        </a:lnSpc>
                        <a:spcBef>
                          <a:spcPts val="0"/>
                        </a:spcBef>
                        <a:spcAft>
                          <a:spcPts val="0"/>
                        </a:spcAft>
                        <a:buNone/>
                      </a:pPr>
                      <a:r>
                        <a:rPr lang="en-US" sz="1400" b="0" i="0" u="none" strike="noStrike" cap="none" baseline="0" dirty="0" err="1">
                          <a:solidFill>
                            <a:srgbClr val="000000"/>
                          </a:solidFill>
                          <a:effectLst/>
                          <a:latin typeface="Courier"/>
                          <a:ea typeface="黑体" pitchFamily="49" charset="-122"/>
                          <a:cs typeface="Arial" pitchFamily="34" charset="0"/>
                        </a:rPr>
                        <a:t>截获</a:t>
                      </a:r>
                      <a:r>
                        <a:rPr lang="en-US" sz="1400" b="0" i="0" u="none" strike="noStrike" cap="none" baseline="0" dirty="0">
                          <a:solidFill>
                            <a:srgbClr val="000000"/>
                          </a:solidFill>
                          <a:effectLst/>
                          <a:latin typeface="Courier"/>
                          <a:ea typeface="黑体" pitchFamily="49" charset="-122"/>
                          <a:cs typeface="Arial" pitchFamily="34" charset="0"/>
                        </a:rPr>
                        <a:t> </a:t>
                      </a:r>
                      <a:r>
                        <a:rPr lang="en-US" sz="1400" b="0" i="0" u="none" strike="noStrike" cap="none" baseline="0" dirty="0" err="1">
                          <a:solidFill>
                            <a:srgbClr val="000000"/>
                          </a:solidFill>
                          <a:effectLst/>
                          <a:latin typeface="Courier"/>
                          <a:ea typeface="黑体" pitchFamily="49" charset="-122"/>
                          <a:cs typeface="Arial" pitchFamily="34" charset="0"/>
                        </a:rPr>
                        <a:t>WebSocket</a:t>
                      </a:r>
                      <a:r>
                        <a:rPr lang="en-US" sz="1400" b="0" i="0" u="none" strike="noStrike" cap="none" baseline="0" dirty="0">
                          <a:solidFill>
                            <a:srgbClr val="000000"/>
                          </a:solidFill>
                          <a:effectLst/>
                          <a:latin typeface="Courier"/>
                          <a:ea typeface="黑体" pitchFamily="49" charset="-122"/>
                          <a:cs typeface="Arial" pitchFamily="34" charset="0"/>
                        </a:rPr>
                        <a:t> Message </a:t>
                      </a:r>
                      <a:r>
                        <a:rPr lang="en-US" sz="1400" b="0" i="0" u="none" strike="noStrike" cap="none" baseline="0" dirty="0" err="1">
                          <a:solidFill>
                            <a:srgbClr val="000000"/>
                          </a:solidFill>
                          <a:effectLst/>
                          <a:latin typeface="Courier"/>
                          <a:ea typeface="黑体" pitchFamily="49" charset="-122"/>
                          <a:cs typeface="Arial" pitchFamily="34" charset="0"/>
                        </a:rPr>
                        <a:t>事件</a:t>
                      </a:r>
                      <a:endParaRPr lang="en-US" sz="1400" b="0" i="0" u="none" strike="noStrike" cap="none" baseline="0" dirty="0">
                        <a:solidFill>
                          <a:srgbClr val="000000"/>
                        </a:solidFill>
                        <a:effectLst/>
                        <a:latin typeface="Courier"/>
                        <a:ea typeface="黑体" pitchFamily="49" charset="-122"/>
                        <a:cs typeface="Arial" pitchFamily="34" charset="0"/>
                      </a:endParaRP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474221">
                <a:tc>
                  <a:txBody>
                    <a:bodyPr/>
                    <a:lstStyle/>
                    <a:p>
                      <a:pPr marL="36576" marR="0" indent="0" algn="l" defTabSz="914400">
                        <a:lnSpc>
                          <a:spcPct val="100000"/>
                        </a:lnSpc>
                        <a:spcBef>
                          <a:spcPts val="0"/>
                        </a:spcBef>
                        <a:spcAft>
                          <a:spcPts val="0"/>
                        </a:spcAft>
                        <a:buNone/>
                      </a:pPr>
                      <a:r>
                        <a:rPr lang="en-US" sz="1800" b="0" i="0" u="none" strike="noStrike" cap="none" baseline="0">
                          <a:solidFill>
                            <a:srgbClr val="000000"/>
                          </a:solidFill>
                          <a:effectLst/>
                          <a:latin typeface="Courier"/>
                          <a:ea typeface="黑体" pitchFamily="49" charset="-122"/>
                          <a:cs typeface="Arial" pitchFamily="34" charset="0"/>
                        </a:rPr>
                        <a:t>@PathParam</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ctr" defTabSz="914400">
                        <a:lnSpc>
                          <a:spcPct val="100000"/>
                        </a:lnSpc>
                        <a:spcBef>
                          <a:spcPts val="0"/>
                        </a:spcBef>
                        <a:spcAft>
                          <a:spcPts val="0"/>
                        </a:spcAft>
                        <a:buNone/>
                      </a:pPr>
                      <a:r>
                        <a:rPr lang="en-US" sz="1400" b="0" i="0" u="none" strike="noStrike" cap="none" baseline="0">
                          <a:solidFill>
                            <a:srgbClr val="000000"/>
                          </a:solidFill>
                          <a:effectLst/>
                          <a:latin typeface="Courier"/>
                          <a:ea typeface="黑体" pitchFamily="49" charset="-122"/>
                          <a:cs typeface="Arial" pitchFamily="34" charset="0"/>
                        </a:rPr>
                        <a:t>方法参数</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l" defTabSz="914400">
                        <a:lnSpc>
                          <a:spcPct val="100000"/>
                        </a:lnSpc>
                        <a:spcBef>
                          <a:spcPts val="0"/>
                        </a:spcBef>
                        <a:spcAft>
                          <a:spcPts val="0"/>
                        </a:spcAft>
                        <a:buNone/>
                      </a:pPr>
                      <a:r>
                        <a:rPr lang="en-US" sz="1400" b="0" i="0" u="none" strike="noStrike" cap="none" baseline="0" dirty="0" err="1">
                          <a:solidFill>
                            <a:srgbClr val="000000"/>
                          </a:solidFill>
                          <a:effectLst/>
                          <a:latin typeface="Courier"/>
                          <a:ea typeface="黑体" pitchFamily="49" charset="-122"/>
                          <a:cs typeface="Arial" pitchFamily="34" charset="0"/>
                        </a:rPr>
                        <a:t>标记匹配的</a:t>
                      </a:r>
                      <a:r>
                        <a:rPr lang="en-US" sz="1400" b="0" i="0" u="none" strike="noStrike" cap="none" baseline="0" dirty="0">
                          <a:solidFill>
                            <a:srgbClr val="000000"/>
                          </a:solidFill>
                          <a:effectLst/>
                          <a:latin typeface="Courier"/>
                          <a:ea typeface="黑体" pitchFamily="49" charset="-122"/>
                          <a:cs typeface="Arial" pitchFamily="34" charset="0"/>
                        </a:rPr>
                        <a:t> URI </a:t>
                      </a:r>
                      <a:r>
                        <a:rPr lang="en-US" sz="1400" b="0" i="0" u="none" strike="noStrike" cap="none" baseline="0" dirty="0" err="1">
                          <a:solidFill>
                            <a:srgbClr val="000000"/>
                          </a:solidFill>
                          <a:effectLst/>
                          <a:latin typeface="Courier"/>
                          <a:ea typeface="黑体" pitchFamily="49" charset="-122"/>
                          <a:cs typeface="Arial" pitchFamily="34" charset="0"/>
                        </a:rPr>
                        <a:t>模板路径段</a:t>
                      </a:r>
                      <a:endParaRPr lang="en-US" sz="1400" b="0" i="0" u="none" strike="noStrike" cap="none" baseline="0" dirty="0">
                        <a:solidFill>
                          <a:srgbClr val="000000"/>
                        </a:solidFill>
                        <a:effectLst/>
                        <a:latin typeface="Courier"/>
                        <a:ea typeface="黑体" pitchFamily="49" charset="-122"/>
                        <a:cs typeface="Arial" pitchFamily="34" charset="0"/>
                      </a:endParaRP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474221">
                <a:tc>
                  <a:txBody>
                    <a:bodyPr/>
                    <a:lstStyle/>
                    <a:p>
                      <a:pPr marL="36576" marR="0" indent="0" algn="l" defTabSz="914400">
                        <a:lnSpc>
                          <a:spcPct val="100000"/>
                        </a:lnSpc>
                        <a:spcBef>
                          <a:spcPts val="0"/>
                        </a:spcBef>
                        <a:spcAft>
                          <a:spcPts val="0"/>
                        </a:spcAft>
                        <a:buNone/>
                      </a:pPr>
                      <a:r>
                        <a:rPr lang="en-US" sz="1800" b="0" i="0" u="none" strike="noStrike" cap="none" baseline="0">
                          <a:solidFill>
                            <a:srgbClr val="000000"/>
                          </a:solidFill>
                          <a:effectLst/>
                          <a:latin typeface="Courier"/>
                          <a:ea typeface="黑体" pitchFamily="49" charset="-122"/>
                          <a:cs typeface="Arial" pitchFamily="34" charset="0"/>
                        </a:rPr>
                        <a:t>@OnOpen</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ctr" defTabSz="914400">
                        <a:lnSpc>
                          <a:spcPct val="100000"/>
                        </a:lnSpc>
                        <a:spcBef>
                          <a:spcPts val="0"/>
                        </a:spcBef>
                        <a:spcAft>
                          <a:spcPts val="0"/>
                        </a:spcAft>
                        <a:buNone/>
                      </a:pPr>
                      <a:r>
                        <a:rPr lang="en-US" sz="1400" b="0" i="0" u="none" strike="noStrike" cap="none" baseline="0">
                          <a:solidFill>
                            <a:srgbClr val="000000"/>
                          </a:solidFill>
                          <a:effectLst/>
                          <a:latin typeface="Courier"/>
                          <a:ea typeface="黑体" pitchFamily="49" charset="-122"/>
                          <a:cs typeface="Arial" pitchFamily="34" charset="0"/>
                        </a:rPr>
                        <a:t>方法</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l" defTabSz="914400">
                        <a:lnSpc>
                          <a:spcPct val="100000"/>
                        </a:lnSpc>
                        <a:spcBef>
                          <a:spcPts val="0"/>
                        </a:spcBef>
                        <a:spcAft>
                          <a:spcPts val="0"/>
                        </a:spcAft>
                        <a:buNone/>
                      </a:pPr>
                      <a:r>
                        <a:rPr lang="en-US" sz="1400" b="0" i="0" u="none" strike="noStrike" cap="none" baseline="0" dirty="0" err="1">
                          <a:solidFill>
                            <a:srgbClr val="000000"/>
                          </a:solidFill>
                          <a:effectLst/>
                          <a:latin typeface="Courier"/>
                          <a:ea typeface="黑体" pitchFamily="49" charset="-122"/>
                          <a:cs typeface="Arial" pitchFamily="34" charset="0"/>
                        </a:rPr>
                        <a:t>截获</a:t>
                      </a:r>
                      <a:r>
                        <a:rPr lang="en-US" sz="1400" b="0" i="0" u="none" strike="noStrike" cap="none" baseline="0" dirty="0">
                          <a:solidFill>
                            <a:srgbClr val="000000"/>
                          </a:solidFill>
                          <a:effectLst/>
                          <a:latin typeface="Courier"/>
                          <a:ea typeface="黑体" pitchFamily="49" charset="-122"/>
                          <a:cs typeface="Arial" pitchFamily="34" charset="0"/>
                        </a:rPr>
                        <a:t> </a:t>
                      </a:r>
                      <a:r>
                        <a:rPr lang="en-US" sz="1400" b="0" i="0" u="none" strike="noStrike" cap="none" baseline="0" dirty="0" err="1">
                          <a:solidFill>
                            <a:srgbClr val="000000"/>
                          </a:solidFill>
                          <a:effectLst/>
                          <a:latin typeface="Courier"/>
                          <a:ea typeface="黑体" pitchFamily="49" charset="-122"/>
                          <a:cs typeface="Arial" pitchFamily="34" charset="0"/>
                        </a:rPr>
                        <a:t>WebSocket</a:t>
                      </a:r>
                      <a:r>
                        <a:rPr lang="en-US" sz="1400" b="0" i="0" u="none" strike="noStrike" cap="none" baseline="0" dirty="0">
                          <a:solidFill>
                            <a:srgbClr val="000000"/>
                          </a:solidFill>
                          <a:effectLst/>
                          <a:latin typeface="Courier"/>
                          <a:ea typeface="黑体" pitchFamily="49" charset="-122"/>
                          <a:cs typeface="Arial" pitchFamily="34" charset="0"/>
                        </a:rPr>
                        <a:t> Open </a:t>
                      </a:r>
                      <a:r>
                        <a:rPr lang="en-US" sz="1400" b="0" i="0" u="none" strike="noStrike" cap="none" baseline="0" dirty="0" err="1">
                          <a:solidFill>
                            <a:srgbClr val="000000"/>
                          </a:solidFill>
                          <a:effectLst/>
                          <a:latin typeface="Courier"/>
                          <a:ea typeface="黑体" pitchFamily="49" charset="-122"/>
                          <a:cs typeface="Arial" pitchFamily="34" charset="0"/>
                        </a:rPr>
                        <a:t>事件</a:t>
                      </a:r>
                      <a:endParaRPr lang="en-US" sz="1400" b="0" i="0" u="none" strike="noStrike" cap="none" baseline="0" dirty="0">
                        <a:solidFill>
                          <a:srgbClr val="000000"/>
                        </a:solidFill>
                        <a:effectLst/>
                        <a:latin typeface="Courier"/>
                        <a:ea typeface="黑体" pitchFamily="49" charset="-122"/>
                        <a:cs typeface="Arial" pitchFamily="34" charset="0"/>
                      </a:endParaRP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474221">
                <a:tc>
                  <a:txBody>
                    <a:bodyPr/>
                    <a:lstStyle/>
                    <a:p>
                      <a:pPr marL="36576" marR="0" indent="0" algn="l" defTabSz="914400">
                        <a:lnSpc>
                          <a:spcPct val="100000"/>
                        </a:lnSpc>
                        <a:spcBef>
                          <a:spcPts val="0"/>
                        </a:spcBef>
                        <a:spcAft>
                          <a:spcPts val="0"/>
                        </a:spcAft>
                        <a:buNone/>
                      </a:pPr>
                      <a:r>
                        <a:rPr lang="en-US" sz="1800" b="0" i="0" u="none" strike="noStrike" cap="none" baseline="0">
                          <a:solidFill>
                            <a:srgbClr val="000000"/>
                          </a:solidFill>
                          <a:effectLst/>
                          <a:latin typeface="Courier"/>
                          <a:ea typeface="黑体" pitchFamily="49" charset="-122"/>
                          <a:cs typeface="Arial" pitchFamily="34" charset="0"/>
                        </a:rPr>
                        <a:t>@OnClose</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ctr" defTabSz="914400">
                        <a:lnSpc>
                          <a:spcPct val="100000"/>
                        </a:lnSpc>
                        <a:spcBef>
                          <a:spcPts val="0"/>
                        </a:spcBef>
                        <a:spcAft>
                          <a:spcPts val="0"/>
                        </a:spcAft>
                        <a:buNone/>
                      </a:pPr>
                      <a:r>
                        <a:rPr lang="en-US" sz="1400" b="0" i="0" u="none" strike="noStrike" cap="none" baseline="0">
                          <a:solidFill>
                            <a:srgbClr val="000000"/>
                          </a:solidFill>
                          <a:effectLst/>
                          <a:latin typeface="Courier"/>
                          <a:ea typeface="黑体" pitchFamily="49" charset="-122"/>
                          <a:cs typeface="Arial" pitchFamily="34" charset="0"/>
                        </a:rPr>
                        <a:t>方法</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l" defTabSz="914400">
                        <a:lnSpc>
                          <a:spcPct val="100000"/>
                        </a:lnSpc>
                        <a:spcBef>
                          <a:spcPts val="0"/>
                        </a:spcBef>
                        <a:spcAft>
                          <a:spcPts val="0"/>
                        </a:spcAft>
                        <a:buNone/>
                      </a:pPr>
                      <a:r>
                        <a:rPr lang="en-US" sz="1400" b="0" i="0" u="none" strike="noStrike" cap="none" baseline="0" dirty="0" err="1">
                          <a:solidFill>
                            <a:srgbClr val="000000"/>
                          </a:solidFill>
                          <a:effectLst/>
                          <a:latin typeface="Courier"/>
                          <a:ea typeface="黑体" pitchFamily="49" charset="-122"/>
                          <a:cs typeface="Arial" pitchFamily="34" charset="0"/>
                        </a:rPr>
                        <a:t>截获</a:t>
                      </a:r>
                      <a:r>
                        <a:rPr lang="en-US" sz="1400" b="0" i="0" u="none" strike="noStrike" cap="none" baseline="0" dirty="0">
                          <a:solidFill>
                            <a:srgbClr val="000000"/>
                          </a:solidFill>
                          <a:effectLst/>
                          <a:latin typeface="Courier"/>
                          <a:ea typeface="黑体" pitchFamily="49" charset="-122"/>
                          <a:cs typeface="Arial" pitchFamily="34" charset="0"/>
                        </a:rPr>
                        <a:t> </a:t>
                      </a:r>
                      <a:r>
                        <a:rPr lang="en-US" sz="1400" b="0" i="0" u="none" strike="noStrike" cap="none" baseline="0" dirty="0" err="1">
                          <a:solidFill>
                            <a:srgbClr val="000000"/>
                          </a:solidFill>
                          <a:effectLst/>
                          <a:latin typeface="Courier"/>
                          <a:ea typeface="黑体" pitchFamily="49" charset="-122"/>
                          <a:cs typeface="Arial" pitchFamily="34" charset="0"/>
                        </a:rPr>
                        <a:t>WebSocket</a:t>
                      </a:r>
                      <a:r>
                        <a:rPr lang="en-US" sz="1400" b="0" i="0" u="none" strike="noStrike" cap="none" baseline="0" dirty="0">
                          <a:solidFill>
                            <a:srgbClr val="000000"/>
                          </a:solidFill>
                          <a:effectLst/>
                          <a:latin typeface="Courier"/>
                          <a:ea typeface="黑体" pitchFamily="49" charset="-122"/>
                          <a:cs typeface="Arial" pitchFamily="34" charset="0"/>
                        </a:rPr>
                        <a:t> Close </a:t>
                      </a:r>
                      <a:r>
                        <a:rPr lang="en-US" sz="1400" b="0" i="0" u="none" strike="noStrike" cap="none" baseline="0" dirty="0" err="1">
                          <a:solidFill>
                            <a:srgbClr val="000000"/>
                          </a:solidFill>
                          <a:effectLst/>
                          <a:latin typeface="Courier"/>
                          <a:ea typeface="黑体" pitchFamily="49" charset="-122"/>
                          <a:cs typeface="Arial" pitchFamily="34" charset="0"/>
                        </a:rPr>
                        <a:t>事件</a:t>
                      </a:r>
                      <a:endParaRPr lang="en-US" sz="1400" b="0" i="0" u="none" strike="noStrike" cap="none" baseline="0" dirty="0">
                        <a:solidFill>
                          <a:srgbClr val="000000"/>
                        </a:solidFill>
                        <a:effectLst/>
                        <a:latin typeface="Courier"/>
                        <a:ea typeface="黑体" pitchFamily="49" charset="-122"/>
                        <a:cs typeface="Arial" pitchFamily="34" charset="0"/>
                      </a:endParaRP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474221">
                <a:tc>
                  <a:txBody>
                    <a:bodyPr/>
                    <a:lstStyle/>
                    <a:p>
                      <a:pPr marL="36576" marR="0" indent="0" algn="l" defTabSz="914400">
                        <a:lnSpc>
                          <a:spcPct val="100000"/>
                        </a:lnSpc>
                        <a:spcBef>
                          <a:spcPts val="0"/>
                        </a:spcBef>
                        <a:spcAft>
                          <a:spcPts val="0"/>
                        </a:spcAft>
                        <a:buNone/>
                      </a:pPr>
                      <a:r>
                        <a:rPr lang="en-US" sz="1800" b="0" i="0" u="none" strike="noStrike" cap="none" baseline="0">
                          <a:solidFill>
                            <a:srgbClr val="000000"/>
                          </a:solidFill>
                          <a:effectLst/>
                          <a:latin typeface="Courier"/>
                          <a:ea typeface="黑体" pitchFamily="49" charset="-122"/>
                          <a:cs typeface="Arial" pitchFamily="34" charset="0"/>
                        </a:rPr>
                        <a:t>@OnError</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ctr" defTabSz="914400">
                        <a:lnSpc>
                          <a:spcPct val="100000"/>
                        </a:lnSpc>
                        <a:spcBef>
                          <a:spcPts val="0"/>
                        </a:spcBef>
                        <a:spcAft>
                          <a:spcPts val="0"/>
                        </a:spcAft>
                        <a:buNone/>
                      </a:pPr>
                      <a:r>
                        <a:rPr lang="en-US" sz="1400" b="0" i="0" u="none" strike="noStrike" cap="none" baseline="0">
                          <a:solidFill>
                            <a:srgbClr val="000000"/>
                          </a:solidFill>
                          <a:effectLst/>
                          <a:latin typeface="Courier"/>
                          <a:ea typeface="黑体" pitchFamily="49" charset="-122"/>
                          <a:cs typeface="Arial" pitchFamily="34" charset="0"/>
                        </a:rPr>
                        <a:t>方法</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l" defTabSz="914400">
                        <a:lnSpc>
                          <a:spcPct val="100000"/>
                        </a:lnSpc>
                        <a:spcBef>
                          <a:spcPts val="0"/>
                        </a:spcBef>
                        <a:spcAft>
                          <a:spcPts val="0"/>
                        </a:spcAft>
                        <a:buNone/>
                      </a:pPr>
                      <a:r>
                        <a:rPr lang="en-US" sz="1400" b="0" i="0" u="none" strike="noStrike" cap="none" baseline="0" dirty="0" err="1">
                          <a:solidFill>
                            <a:srgbClr val="000000"/>
                          </a:solidFill>
                          <a:effectLst/>
                          <a:latin typeface="Courier"/>
                          <a:ea typeface="黑体" pitchFamily="49" charset="-122"/>
                          <a:cs typeface="Arial" pitchFamily="34" charset="0"/>
                        </a:rPr>
                        <a:t>在对话期间截获错误</a:t>
                      </a:r>
                      <a:endParaRPr lang="en-US" sz="1400" b="0" i="0" u="none" strike="noStrike" cap="none" baseline="0" dirty="0">
                        <a:solidFill>
                          <a:srgbClr val="000000"/>
                        </a:solidFill>
                        <a:effectLst/>
                        <a:latin typeface="Courier"/>
                        <a:ea typeface="黑体" pitchFamily="49" charset="-122"/>
                        <a:cs typeface="Arial" pitchFamily="34" charset="0"/>
                      </a:endParaRP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973510299"/>
      </p:ext>
    </p:extLst>
  </p:cSld>
  <p:clrMapOvr>
    <a:masterClrMapping/>
  </p:clrMapOvr>
  <p:transition spd="med">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1"/>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15288" y="4668838"/>
            <a:ext cx="704850" cy="88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miter lim="800000"/>
                <a:headEnd/>
                <a:tailEnd/>
              </a14:hiddenLine>
            </a:ext>
          </a:extLst>
        </p:spPr>
      </p:pic>
      <p:sp>
        <p:nvSpPr>
          <p:cNvPr id="59400" name="Rectangle 8"/>
          <p:cNvSpPr>
            <a:spLocks noGrp="1" noChangeArrowheads="1"/>
          </p:cNvSpPr>
          <p:nvPr>
            <p:ph type="title"/>
          </p:nvPr>
        </p:nvSpPr>
        <p:spPr>
          <a:ln/>
        </p:spPr>
        <p:txBody>
          <a:bodyPr rIns="40639"/>
          <a:lstStyle/>
          <a:p>
            <a:pPr algn="l" defTabSz="914400">
              <a:lnSpc>
                <a:spcPct val="100000"/>
              </a:lnSpc>
              <a:spcBef>
                <a:spcPts val="0"/>
              </a:spcBef>
              <a:buNone/>
            </a:pPr>
            <a:r>
              <a:rPr lang="en-US" sz="2400" b="1" i="0">
                <a:solidFill>
                  <a:srgbClr val="424545"/>
                </a:solidFill>
                <a:latin typeface="Arial" pitchFamily="34" charset="0"/>
                <a:ea typeface="黑体" pitchFamily="49" charset="-122"/>
                <a:cs typeface="Arial" pitchFamily="34" charset="0"/>
              </a:rPr>
              <a:t>@ServerEndpoint 属性</a:t>
            </a:r>
            <a:br>
              <a:rPr lang="en-US" sz="2400" b="1" i="0">
                <a:solidFill>
                  <a:srgbClr val="424545"/>
                </a:solidFill>
                <a:latin typeface="Arial" pitchFamily="34" charset="0"/>
                <a:ea typeface="黑体" pitchFamily="49" charset="-122"/>
                <a:cs typeface="Arial" pitchFamily="34" charset="0"/>
              </a:rPr>
            </a:br>
            <a:endParaRPr lang="en-US" sz="2400" b="1" i="0">
              <a:solidFill>
                <a:srgbClr val="424545"/>
              </a:solidFill>
              <a:latin typeface="Arial" pitchFamily="34" charset="0"/>
              <a:ea typeface="黑体" pitchFamily="49" charset="-122"/>
              <a:cs typeface="Arial" pitchFamily="34" charset="0"/>
            </a:endParaRPr>
          </a:p>
        </p:txBody>
      </p:sp>
      <p:sp>
        <p:nvSpPr>
          <p:cNvPr id="3" name="Text Placeholder 2"/>
          <p:cNvSpPr>
            <a:spLocks noGrp="1"/>
          </p:cNvSpPr>
          <p:nvPr>
            <p:ph type="body" sz="quarter" idx="13"/>
          </p:nvPr>
        </p:nvSpPr>
        <p:spPr/>
        <p:txBody>
          <a:bodyPr/>
          <a:lstStyle/>
          <a:p>
            <a:endParaRPr lang="en-US"/>
          </a:p>
        </p:txBody>
      </p:sp>
      <p:graphicFrame>
        <p:nvGraphicFramePr>
          <p:cNvPr id="8" name="Group 9"/>
          <p:cNvGraphicFramePr>
            <a:graphicFrameLocks noGrp="1"/>
          </p:cNvGraphicFramePr>
          <p:nvPr>
            <p:extLst>
              <p:ext uri="{D42A27DB-BD31-4B8C-83A1-F6EECF244321}">
                <p14:modId xmlns:p14="http://schemas.microsoft.com/office/powerpoint/2010/main" xmlns="" val="991190887"/>
              </p:ext>
            </p:extLst>
          </p:nvPr>
        </p:nvGraphicFramePr>
        <p:xfrm>
          <a:off x="990600" y="1657350"/>
          <a:ext cx="7696200" cy="1837930"/>
        </p:xfrm>
        <a:graphic>
          <a:graphicData uri="http://schemas.openxmlformats.org/drawingml/2006/table">
            <a:tbl>
              <a:tblPr/>
              <a:tblGrid>
                <a:gridCol w="2006089"/>
                <a:gridCol w="5690111"/>
              </a:tblGrid>
              <a:tr h="589298">
                <a:tc>
                  <a:txBody>
                    <a:bodyPr/>
                    <a:lstStyle/>
                    <a:p>
                      <a:pPr marL="36576" marR="0" indent="0" algn="ctr" defTabSz="914400">
                        <a:lnSpc>
                          <a:spcPct val="100000"/>
                        </a:lnSpc>
                        <a:spcBef>
                          <a:spcPts val="0"/>
                        </a:spcBef>
                        <a:spcAft>
                          <a:spcPts val="0"/>
                        </a:spcAft>
                        <a:buNone/>
                      </a:pPr>
                      <a:r>
                        <a:rPr lang="en-US" sz="1800" b="0" i="0" u="none" strike="noStrike" cap="none" baseline="0">
                          <a:solidFill>
                            <a:srgbClr val="000000"/>
                          </a:solidFill>
                          <a:effectLst/>
                          <a:latin typeface="Courier"/>
                          <a:ea typeface="ヒラギノ角ゴ ProN W3"/>
                          <a:cs typeface="Courier"/>
                        </a:rPr>
                        <a:t>value</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ctr" defTabSz="914400">
                        <a:lnSpc>
                          <a:spcPct val="100000"/>
                        </a:lnSpc>
                        <a:spcBef>
                          <a:spcPts val="0"/>
                        </a:spcBef>
                        <a:spcAft>
                          <a:spcPts val="0"/>
                        </a:spcAft>
                        <a:buNone/>
                      </a:pPr>
                      <a:r>
                        <a:rPr lang="en-US" sz="1400" b="0" i="0" u="none" strike="noStrike" cap="none" baseline="0">
                          <a:solidFill>
                            <a:srgbClr val="000000"/>
                          </a:solidFill>
                          <a:effectLst/>
                          <a:latin typeface="Arial"/>
                          <a:ea typeface="ヒラギノ角ゴ ProN W3"/>
                          <a:cs typeface="Arial"/>
                        </a:rPr>
                        <a:t>相对 URI 或 URI 模板</a:t>
                      </a:r>
                    </a:p>
                    <a:p>
                      <a:pPr marL="0" marR="0" indent="0" algn="ctr" defTabSz="914400">
                        <a:lnSpc>
                          <a:spcPct val="100000"/>
                        </a:lnSpc>
                        <a:spcBef>
                          <a:spcPts val="0"/>
                        </a:spcBef>
                        <a:spcAft>
                          <a:spcPts val="0"/>
                        </a:spcAft>
                        <a:buNone/>
                      </a:pPr>
                      <a:r>
                        <a:rPr lang="en-US" sz="1400" b="0" i="0" u="none" strike="noStrike" cap="none" baseline="0">
                          <a:solidFill>
                            <a:srgbClr val="000000"/>
                          </a:solidFill>
                          <a:effectLst/>
                          <a:latin typeface="Arial"/>
                          <a:ea typeface="ヒラギノ角ゴ ProN W3"/>
                          <a:cs typeface="Arial"/>
                        </a:rPr>
                        <a:t>例如，</a:t>
                      </a:r>
                      <a:r>
                        <a:rPr lang="ja-JP" altLang="en-US" sz="1400" b="0" i="0" u="none" strike="noStrike" cap="none" baseline="0">
                          <a:solidFill>
                            <a:srgbClr val="000000"/>
                          </a:solidFill>
                          <a:effectLst/>
                          <a:latin typeface="Arial"/>
                          <a:ea typeface="ヒラギノ角ゴ ProN W3"/>
                          <a:cs typeface="Arial"/>
                        </a:rPr>
                        <a:t>“</a:t>
                      </a:r>
                      <a:r>
                        <a:rPr lang="en-US" sz="1400" b="0" i="0" u="none" strike="noStrike" cap="none" baseline="0">
                          <a:solidFill>
                            <a:srgbClr val="000000"/>
                          </a:solidFill>
                          <a:effectLst/>
                          <a:latin typeface="Arial"/>
                          <a:ea typeface="ヒラギノ角ゴ ProN W3"/>
                          <a:cs typeface="Arial"/>
                        </a:rPr>
                        <a:t>/hello</a:t>
                      </a:r>
                      <a:r>
                        <a:rPr lang="ja-JP" altLang="en-US" sz="1400" b="0" i="0" u="none" strike="noStrike" cap="none" baseline="0">
                          <a:solidFill>
                            <a:srgbClr val="000000"/>
                          </a:solidFill>
                          <a:effectLst/>
                          <a:latin typeface="Arial"/>
                          <a:ea typeface="ヒラギノ角ゴ ProN W3"/>
                          <a:cs typeface="Arial"/>
                        </a:rPr>
                        <a:t>”</a:t>
                      </a:r>
                      <a:r>
                        <a:rPr lang="en-US" sz="1400" b="0" i="0" u="none" strike="noStrike" cap="none" baseline="0">
                          <a:solidFill>
                            <a:srgbClr val="000000"/>
                          </a:solidFill>
                          <a:effectLst/>
                          <a:latin typeface="Arial"/>
                          <a:ea typeface="ヒラギノ角ゴ ProN W3"/>
                          <a:cs typeface="Arial"/>
                        </a:rPr>
                        <a:t>或</a:t>
                      </a:r>
                      <a:r>
                        <a:rPr lang="ja-JP" altLang="en-US" sz="1400" b="0" i="0" u="none" strike="noStrike" cap="none" baseline="0">
                          <a:solidFill>
                            <a:srgbClr val="000000"/>
                          </a:solidFill>
                          <a:effectLst/>
                          <a:latin typeface="Arial"/>
                          <a:ea typeface="ヒラギノ角ゴ ProN W3"/>
                          <a:cs typeface="Arial"/>
                        </a:rPr>
                        <a:t>“</a:t>
                      </a:r>
                      <a:r>
                        <a:rPr lang="en-US" sz="1400" b="0" i="0" u="none" strike="noStrike" cap="none" baseline="0">
                          <a:solidFill>
                            <a:srgbClr val="000000"/>
                          </a:solidFill>
                          <a:effectLst/>
                          <a:latin typeface="Arial"/>
                          <a:ea typeface="ヒラギノ角ゴ ProN W3"/>
                          <a:cs typeface="Arial"/>
                        </a:rPr>
                        <a:t>/chat/{subscriber-level}</a:t>
                      </a:r>
                      <a:r>
                        <a:rPr lang="ja-JP" altLang="en-US" sz="1400" b="0" i="0" u="none" strike="noStrike" cap="none" baseline="0">
                          <a:solidFill>
                            <a:srgbClr val="000000"/>
                          </a:solidFill>
                          <a:effectLst/>
                          <a:latin typeface="Arial"/>
                          <a:ea typeface="ヒラギノ角ゴ ProN W3"/>
                          <a:cs typeface="Arial"/>
                        </a:rPr>
                        <a:t>”</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437714">
                <a:tc>
                  <a:txBody>
                    <a:bodyPr/>
                    <a:lstStyle/>
                    <a:p>
                      <a:pPr marL="36576" marR="0" indent="0" algn="ctr" defTabSz="914400">
                        <a:lnSpc>
                          <a:spcPct val="100000"/>
                        </a:lnSpc>
                        <a:spcBef>
                          <a:spcPts val="0"/>
                        </a:spcBef>
                        <a:spcAft>
                          <a:spcPts val="0"/>
                        </a:spcAft>
                        <a:buNone/>
                      </a:pPr>
                      <a:r>
                        <a:rPr lang="en-US" sz="1800" b="0" i="0" u="none" strike="noStrike" cap="none" baseline="0">
                          <a:solidFill>
                            <a:srgbClr val="000000"/>
                          </a:solidFill>
                          <a:effectLst/>
                          <a:latin typeface="Courier"/>
                          <a:ea typeface="ヒラギノ角ゴ ProN W3"/>
                          <a:cs typeface="Courier"/>
                        </a:rPr>
                        <a:t>decoders</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ctr" defTabSz="914400">
                        <a:lnSpc>
                          <a:spcPct val="100000"/>
                        </a:lnSpc>
                        <a:spcBef>
                          <a:spcPts val="0"/>
                        </a:spcBef>
                        <a:spcAft>
                          <a:spcPts val="0"/>
                        </a:spcAft>
                        <a:buNone/>
                      </a:pPr>
                      <a:r>
                        <a:rPr lang="en-US" sz="1400" b="0" i="0" u="none" strike="noStrike" cap="none" baseline="0">
                          <a:solidFill>
                            <a:srgbClr val="000000"/>
                          </a:solidFill>
                          <a:effectLst/>
                          <a:latin typeface="Arial"/>
                          <a:ea typeface="ヒラギノ角ゴ ProN W3"/>
                          <a:cs typeface="Arial"/>
                        </a:rPr>
                        <a:t>消息解码器类名列表</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366790">
                <a:tc>
                  <a:txBody>
                    <a:bodyPr/>
                    <a:lstStyle/>
                    <a:p>
                      <a:pPr marL="36576" marR="0" indent="0" algn="ctr" defTabSz="914400">
                        <a:lnSpc>
                          <a:spcPct val="100000"/>
                        </a:lnSpc>
                        <a:spcBef>
                          <a:spcPts val="0"/>
                        </a:spcBef>
                        <a:spcAft>
                          <a:spcPts val="0"/>
                        </a:spcAft>
                        <a:buNone/>
                      </a:pPr>
                      <a:r>
                        <a:rPr lang="en-US" sz="1800" b="0" i="0" u="none" strike="noStrike" cap="none" baseline="0">
                          <a:solidFill>
                            <a:srgbClr val="000000"/>
                          </a:solidFill>
                          <a:effectLst/>
                          <a:latin typeface="Courier"/>
                          <a:ea typeface="ヒラギノ角ゴ ProN W3"/>
                          <a:cs typeface="Courier"/>
                        </a:rPr>
                        <a:t>encoders</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ctr" defTabSz="914400">
                        <a:lnSpc>
                          <a:spcPct val="100000"/>
                        </a:lnSpc>
                        <a:spcBef>
                          <a:spcPts val="0"/>
                        </a:spcBef>
                        <a:spcAft>
                          <a:spcPts val="0"/>
                        </a:spcAft>
                        <a:buNone/>
                      </a:pPr>
                      <a:r>
                        <a:rPr lang="en-US" sz="1400" b="0" i="0" u="none" strike="noStrike" cap="none" baseline="0">
                          <a:solidFill>
                            <a:srgbClr val="000000"/>
                          </a:solidFill>
                          <a:effectLst/>
                          <a:latin typeface="Arial"/>
                          <a:ea typeface="ヒラギノ角ゴ ProN W3"/>
                          <a:cs typeface="Arial"/>
                        </a:rPr>
                        <a:t>消息编码器类名列表</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434998">
                <a:tc>
                  <a:txBody>
                    <a:bodyPr/>
                    <a:lstStyle/>
                    <a:p>
                      <a:pPr marL="36576" marR="0" indent="0" algn="ctr" defTabSz="914400">
                        <a:lnSpc>
                          <a:spcPct val="100000"/>
                        </a:lnSpc>
                        <a:spcBef>
                          <a:spcPts val="0"/>
                        </a:spcBef>
                        <a:spcAft>
                          <a:spcPts val="0"/>
                        </a:spcAft>
                        <a:buNone/>
                      </a:pPr>
                      <a:r>
                        <a:rPr lang="en-US" sz="1800" b="0" i="0" u="none" strike="noStrike" cap="none" baseline="0">
                          <a:solidFill>
                            <a:srgbClr val="000000"/>
                          </a:solidFill>
                          <a:effectLst/>
                          <a:latin typeface="Courier"/>
                          <a:ea typeface="ヒラギノ角ゴ ProN W3"/>
                          <a:cs typeface="Courier"/>
                        </a:rPr>
                        <a:t>subprotocols</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ctr" defTabSz="914400">
                        <a:lnSpc>
                          <a:spcPct val="100000"/>
                        </a:lnSpc>
                        <a:spcBef>
                          <a:spcPts val="0"/>
                        </a:spcBef>
                        <a:spcAft>
                          <a:spcPts val="0"/>
                        </a:spcAft>
                        <a:buNone/>
                      </a:pPr>
                      <a:r>
                        <a:rPr lang="en-US" sz="1400" b="0" i="0" u="none" strike="noStrike" cap="none" baseline="0">
                          <a:solidFill>
                            <a:srgbClr val="000000"/>
                          </a:solidFill>
                          <a:effectLst/>
                          <a:latin typeface="Arial"/>
                          <a:ea typeface="ヒラギノ角ゴ ProN W3"/>
                          <a:cs typeface="Arial"/>
                        </a:rPr>
                        <a:t>受支持的子协议名称列表</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3214384549"/>
      </p:ext>
    </p:extLst>
  </p:cSld>
  <p:clrMapOvr>
    <a:masterClrMapping/>
  </p:clrMapOvr>
  <p:transition spd="med">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lnSpc>
                <a:spcPct val="90000"/>
              </a:lnSpc>
              <a:spcBef>
                <a:spcPts val="0"/>
              </a:spcBef>
              <a:buNone/>
            </a:pPr>
            <a:r>
              <a:rPr lang="en-US" sz="2800" b="1" i="0">
                <a:solidFill>
                  <a:srgbClr val="424545"/>
                </a:solidFill>
                <a:latin typeface="Arial" pitchFamily="34" charset="0"/>
                <a:ea typeface="黑体" pitchFamily="49" charset="-122"/>
                <a:cs typeface="Arial" pitchFamily="34" charset="0"/>
              </a:rPr>
              <a:t>自定义负载</a:t>
            </a:r>
          </a:p>
        </p:txBody>
      </p:sp>
      <p:sp>
        <p:nvSpPr>
          <p:cNvPr id="3" name="Content Placeholder 2"/>
          <p:cNvSpPr>
            <a:spLocks noGrp="1"/>
          </p:cNvSpPr>
          <p:nvPr>
            <p:ph sz="quarter" idx="12"/>
          </p:nvPr>
        </p:nvSpPr>
        <p:spPr/>
        <p:txBody>
          <a:bodyPr/>
          <a:lstStyle/>
          <a:p>
            <a:pPr marL="60325" indent="0">
              <a:buNone/>
            </a:pPr>
            <a:r>
              <a:rPr lang="en-US" dirty="0" smtClean="0">
                <a:latin typeface="Courier"/>
                <a:cs typeface="Courier"/>
              </a:rPr>
              <a:t>@</a:t>
            </a:r>
            <a:r>
              <a:rPr lang="en-US" dirty="0" err="1" smtClean="0">
                <a:latin typeface="Courier"/>
                <a:cs typeface="Courier"/>
              </a:rPr>
              <a:t>ServerEndpoint</a:t>
            </a:r>
            <a:r>
              <a:rPr lang="en-US" dirty="0" smtClean="0">
                <a:latin typeface="Courier"/>
                <a:cs typeface="Courier"/>
              </a:rPr>
              <a:t>(</a:t>
            </a:r>
            <a:br>
              <a:rPr lang="en-US" dirty="0" smtClean="0">
                <a:latin typeface="Courier"/>
                <a:cs typeface="Courier"/>
              </a:rPr>
            </a:br>
            <a:r>
              <a:rPr lang="en-US" dirty="0" smtClean="0">
                <a:latin typeface="Courier"/>
                <a:cs typeface="Courier"/>
              </a:rPr>
              <a:t>    value="/hello",</a:t>
            </a:r>
            <a:br>
              <a:rPr lang="en-US" dirty="0" smtClean="0">
                <a:latin typeface="Courier"/>
                <a:cs typeface="Courier"/>
              </a:rPr>
            </a:br>
            <a:r>
              <a:rPr lang="en-US" dirty="0" smtClean="0">
                <a:latin typeface="Courier"/>
                <a:cs typeface="Courier"/>
              </a:rPr>
              <a:t>   </a:t>
            </a:r>
            <a:r>
              <a:rPr lang="en-US" b="1" dirty="0" smtClean="0">
                <a:solidFill>
                  <a:srgbClr val="FF0000"/>
                </a:solidFill>
                <a:latin typeface="Courier"/>
                <a:cs typeface="Courier"/>
              </a:rPr>
              <a:t> decoders={</a:t>
            </a:r>
            <a:r>
              <a:rPr lang="en-US" b="1" dirty="0" err="1" smtClean="0">
                <a:solidFill>
                  <a:srgbClr val="FF0000"/>
                </a:solidFill>
                <a:latin typeface="Courier"/>
                <a:cs typeface="Courier"/>
              </a:rPr>
              <a:t>MyMessageDecoder.class</a:t>
            </a:r>
            <a:r>
              <a:rPr lang="en-US" b="1" dirty="0" smtClean="0">
                <a:solidFill>
                  <a:srgbClr val="FF0000"/>
                </a:solidFill>
                <a:latin typeface="Courier"/>
                <a:cs typeface="Courier"/>
              </a:rPr>
              <a:t>},</a:t>
            </a:r>
            <a:br>
              <a:rPr lang="en-US" b="1" dirty="0" smtClean="0">
                <a:solidFill>
                  <a:srgbClr val="FF0000"/>
                </a:solidFill>
                <a:latin typeface="Courier"/>
                <a:cs typeface="Courier"/>
              </a:rPr>
            </a:br>
            <a:r>
              <a:rPr lang="en-US" dirty="0" smtClean="0">
                <a:latin typeface="Courier"/>
                <a:cs typeface="Courier"/>
              </a:rPr>
              <a:t>    </a:t>
            </a:r>
            <a:r>
              <a:rPr lang="en-US" b="1" dirty="0" smtClean="0">
                <a:solidFill>
                  <a:srgbClr val="FF0000"/>
                </a:solidFill>
                <a:latin typeface="Courier"/>
                <a:cs typeface="Courier"/>
              </a:rPr>
              <a:t>encoders={</a:t>
            </a:r>
            <a:r>
              <a:rPr lang="en-US" b="1" dirty="0" err="1" smtClean="0">
                <a:solidFill>
                  <a:srgbClr val="FF0000"/>
                </a:solidFill>
                <a:latin typeface="Courier"/>
                <a:cs typeface="Courier"/>
              </a:rPr>
              <a:t>MyMessageEncoder.class</a:t>
            </a:r>
            <a:r>
              <a:rPr lang="en-US" b="1" dirty="0" smtClean="0">
                <a:solidFill>
                  <a:srgbClr val="FF0000"/>
                </a:solidFill>
                <a:latin typeface="Courier"/>
                <a:cs typeface="Courier"/>
              </a:rPr>
              <a:t>}</a:t>
            </a:r>
            <a:br>
              <a:rPr lang="en-US" b="1" dirty="0" smtClean="0">
                <a:solidFill>
                  <a:srgbClr val="FF0000"/>
                </a:solidFill>
                <a:latin typeface="Courier"/>
                <a:cs typeface="Courier"/>
              </a:rPr>
            </a:br>
            <a:r>
              <a:rPr lang="en-US" dirty="0" smtClean="0">
                <a:latin typeface="Courier"/>
                <a:cs typeface="Courier"/>
              </a:rPr>
              <a:t>)</a:t>
            </a:r>
            <a:br>
              <a:rPr lang="en-US" dirty="0" smtClean="0">
                <a:latin typeface="Courier"/>
                <a:cs typeface="Courier"/>
              </a:rPr>
            </a:br>
            <a:r>
              <a:rPr lang="en-US" dirty="0" smtClean="0">
                <a:latin typeface="Courier"/>
                <a:cs typeface="Courier"/>
              </a:rPr>
              <a:t>public class </a:t>
            </a:r>
            <a:r>
              <a:rPr lang="en-US" dirty="0" err="1" smtClean="0">
                <a:latin typeface="Courier"/>
                <a:cs typeface="Courier"/>
              </a:rPr>
              <a:t>MyEndpoint</a:t>
            </a:r>
            <a:r>
              <a:rPr lang="en-US" dirty="0" smtClean="0">
                <a:latin typeface="Courier"/>
                <a:cs typeface="Courier"/>
              </a:rPr>
              <a:t> {</a:t>
            </a:r>
            <a:br>
              <a:rPr lang="en-US" dirty="0" smtClean="0">
                <a:latin typeface="Courier"/>
                <a:cs typeface="Courier"/>
              </a:rPr>
            </a:br>
            <a:r>
              <a:rPr lang="en-US" dirty="0" smtClean="0">
                <a:latin typeface="Courier"/>
                <a:cs typeface="Courier"/>
              </a:rPr>
              <a:t>    . . .</a:t>
            </a:r>
            <a:br>
              <a:rPr lang="en-US" dirty="0" smtClean="0">
                <a:latin typeface="Courier"/>
                <a:cs typeface="Courier"/>
              </a:rPr>
            </a:br>
            <a:r>
              <a:rPr lang="en-US" dirty="0" smtClean="0">
                <a:latin typeface="Courier"/>
                <a:cs typeface="Courier"/>
              </a:rPr>
              <a:t>}</a:t>
            </a:r>
          </a:p>
          <a:p>
            <a:pPr marL="64008" indent="0" algn="l" defTabSz="228600">
              <a:spcBef>
                <a:spcPts val="0"/>
              </a:spcBef>
              <a:spcAft>
                <a:spcPts val="600"/>
              </a:spcAft>
              <a:buNone/>
            </a:pPr>
            <a:endParaRPr lang="en-US" dirty="0" smtClean="0">
              <a:latin typeface="Arial" pitchFamily="34" charset="0"/>
              <a:ea typeface="黑体" pitchFamily="49" charset="-122"/>
              <a:cs typeface="Arial" pitchFamily="34" charset="0"/>
            </a:endParaRPr>
          </a:p>
          <a:p>
            <a:pPr marL="64008" indent="0" algn="l" defTabSz="228600">
              <a:spcBef>
                <a:spcPts val="0"/>
              </a:spcBef>
              <a:spcAft>
                <a:spcPts val="600"/>
              </a:spcAft>
              <a:buNone/>
            </a:pPr>
            <a:endParaRPr lang="en-US" dirty="0" smtClean="0">
              <a:latin typeface="Arial" pitchFamily="34" charset="0"/>
              <a:ea typeface="黑体" pitchFamily="49" charset="-122"/>
              <a:cs typeface="Arial" pitchFamily="34" charset="0"/>
            </a:endParaRPr>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xmlns="" val="22796041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lnSpc>
                <a:spcPct val="90000"/>
              </a:lnSpc>
              <a:spcBef>
                <a:spcPts val="0"/>
              </a:spcBef>
              <a:buNone/>
            </a:pPr>
            <a:r>
              <a:rPr lang="en-US" sz="2800" b="1" i="0">
                <a:solidFill>
                  <a:srgbClr val="424545"/>
                </a:solidFill>
                <a:latin typeface="Arial" pitchFamily="34" charset="0"/>
                <a:ea typeface="黑体" pitchFamily="49" charset="-122"/>
                <a:cs typeface="Arial" pitchFamily="34" charset="0"/>
              </a:rPr>
              <a:t>自定义负载 — 文本解码器</a:t>
            </a:r>
          </a:p>
        </p:txBody>
      </p:sp>
      <p:sp>
        <p:nvSpPr>
          <p:cNvPr id="3" name="Content Placeholder 2"/>
          <p:cNvSpPr>
            <a:spLocks noGrp="1"/>
          </p:cNvSpPr>
          <p:nvPr>
            <p:ph sz="quarter" idx="12"/>
          </p:nvPr>
        </p:nvSpPr>
        <p:spPr>
          <a:xfrm>
            <a:off x="804347" y="1226082"/>
            <a:ext cx="8229600" cy="3062606"/>
          </a:xfrm>
        </p:spPr>
        <p:txBody>
          <a:bodyPr/>
          <a:lstStyle/>
          <a:p>
            <a:pPr marL="60325" indent="0">
              <a:buNone/>
            </a:pPr>
            <a:r>
              <a:rPr lang="en-US" sz="1400" dirty="0" smtClean="0">
                <a:latin typeface="Courier"/>
                <a:cs typeface="Courier"/>
              </a:rPr>
              <a:t>public class </a:t>
            </a:r>
            <a:r>
              <a:rPr lang="en-US" sz="1400" dirty="0" err="1" smtClean="0">
                <a:latin typeface="Courier"/>
                <a:cs typeface="Courier"/>
              </a:rPr>
              <a:t>MyMessageDecoder</a:t>
            </a:r>
            <a:r>
              <a:rPr lang="en-US" sz="1400" dirty="0" smtClean="0">
                <a:latin typeface="Courier"/>
                <a:cs typeface="Courier"/>
              </a:rPr>
              <a:t> implements </a:t>
            </a:r>
            <a:r>
              <a:rPr lang="en-US" sz="1400" b="1" dirty="0" err="1" smtClean="0">
                <a:solidFill>
                  <a:srgbClr val="FF0000"/>
                </a:solidFill>
                <a:latin typeface="Courier"/>
                <a:cs typeface="Courier"/>
              </a:rPr>
              <a:t>Decoder.Text</a:t>
            </a:r>
            <a:r>
              <a:rPr lang="en-US" sz="1400" dirty="0" smtClean="0">
                <a:latin typeface="Courier"/>
                <a:cs typeface="Courier"/>
              </a:rPr>
              <a:t>&lt;</a:t>
            </a:r>
            <a:r>
              <a:rPr lang="en-US" sz="1400" dirty="0" err="1" smtClean="0">
                <a:latin typeface="Courier"/>
                <a:cs typeface="Courier"/>
              </a:rPr>
              <a:t>MyMessage</a:t>
            </a:r>
            <a:r>
              <a:rPr lang="en-US" sz="1400" dirty="0" smtClean="0">
                <a:latin typeface="Courier"/>
                <a:cs typeface="Courier"/>
              </a:rPr>
              <a:t>&gt; {</a:t>
            </a:r>
          </a:p>
          <a:p>
            <a:pPr marL="60325" indent="0">
              <a:buNone/>
            </a:pPr>
            <a:r>
              <a:rPr lang="en-US" sz="1400" dirty="0" smtClean="0">
                <a:latin typeface="Courier"/>
                <a:cs typeface="Courier"/>
              </a:rPr>
              <a:t/>
            </a:r>
            <a:br>
              <a:rPr lang="en-US" sz="1400" dirty="0" smtClean="0">
                <a:latin typeface="Courier"/>
                <a:cs typeface="Courier"/>
              </a:rPr>
            </a:br>
            <a:r>
              <a:rPr lang="en-US" sz="1400" dirty="0" smtClean="0">
                <a:latin typeface="Courier"/>
                <a:cs typeface="Courier"/>
              </a:rPr>
              <a:t>  public </a:t>
            </a:r>
            <a:r>
              <a:rPr lang="en-US" sz="1400" dirty="0" err="1" smtClean="0">
                <a:latin typeface="Courier"/>
                <a:cs typeface="Courier"/>
              </a:rPr>
              <a:t>MyMessage</a:t>
            </a:r>
            <a:r>
              <a:rPr lang="en-US" sz="1400" dirty="0" smtClean="0">
                <a:latin typeface="Courier"/>
                <a:cs typeface="Courier"/>
              </a:rPr>
              <a:t> </a:t>
            </a:r>
            <a:r>
              <a:rPr lang="en-US" sz="1400" b="1" dirty="0" smtClean="0">
                <a:solidFill>
                  <a:srgbClr val="FF0000"/>
                </a:solidFill>
                <a:latin typeface="Courier"/>
                <a:cs typeface="Courier"/>
              </a:rPr>
              <a:t>decode</a:t>
            </a:r>
            <a:r>
              <a:rPr lang="en-US" sz="1400" dirty="0" smtClean="0">
                <a:latin typeface="Courier"/>
                <a:cs typeface="Courier"/>
              </a:rPr>
              <a:t>(String s) {</a:t>
            </a:r>
            <a:br>
              <a:rPr lang="en-US" sz="1400" dirty="0" smtClean="0">
                <a:latin typeface="Courier"/>
                <a:cs typeface="Courier"/>
              </a:rPr>
            </a:br>
            <a:r>
              <a:rPr lang="en-US" sz="1400" dirty="0" smtClean="0">
                <a:latin typeface="Courier"/>
                <a:cs typeface="Courier"/>
              </a:rPr>
              <a:t>    </a:t>
            </a:r>
            <a:r>
              <a:rPr lang="en-US" sz="1400" dirty="0" err="1" smtClean="0">
                <a:latin typeface="Courier"/>
                <a:cs typeface="Courier"/>
              </a:rPr>
              <a:t>JsonObject</a:t>
            </a:r>
            <a:r>
              <a:rPr lang="en-US" sz="1400" dirty="0" smtClean="0">
                <a:latin typeface="Courier"/>
                <a:cs typeface="Courier"/>
              </a:rPr>
              <a:t> </a:t>
            </a:r>
            <a:r>
              <a:rPr lang="en-US" sz="1400" dirty="0" err="1" smtClean="0">
                <a:latin typeface="Courier"/>
                <a:cs typeface="Courier"/>
              </a:rPr>
              <a:t>jsonObject</a:t>
            </a:r>
            <a:r>
              <a:rPr lang="en-US" sz="1400" dirty="0" smtClean="0">
                <a:latin typeface="Courier"/>
                <a:cs typeface="Courier"/>
              </a:rPr>
              <a:t> = </a:t>
            </a:r>
            <a:r>
              <a:rPr lang="en-US" sz="1400" dirty="0" err="1" smtClean="0">
                <a:latin typeface="Courier"/>
                <a:cs typeface="Courier"/>
              </a:rPr>
              <a:t>Json.createReader</a:t>
            </a:r>
            <a:r>
              <a:rPr lang="en-US" sz="1400" dirty="0" smtClean="0">
                <a:latin typeface="Courier"/>
                <a:cs typeface="Courier"/>
              </a:rPr>
              <a:t>(…).</a:t>
            </a:r>
            <a:r>
              <a:rPr lang="en-US" sz="1400" dirty="0" err="1" smtClean="0">
                <a:latin typeface="Courier"/>
                <a:cs typeface="Courier"/>
              </a:rPr>
              <a:t>readObject</a:t>
            </a:r>
            <a:r>
              <a:rPr lang="en-US" sz="1400" dirty="0" smtClean="0">
                <a:latin typeface="Courier"/>
                <a:cs typeface="Courier"/>
              </a:rPr>
              <a:t>();</a:t>
            </a:r>
            <a:br>
              <a:rPr lang="en-US" sz="1400" dirty="0" smtClean="0">
                <a:latin typeface="Courier"/>
                <a:cs typeface="Courier"/>
              </a:rPr>
            </a:br>
            <a:r>
              <a:rPr lang="en-US" sz="1400" dirty="0" smtClean="0">
                <a:latin typeface="Courier"/>
                <a:cs typeface="Courier"/>
              </a:rPr>
              <a:t>    return new </a:t>
            </a:r>
            <a:r>
              <a:rPr lang="en-US" sz="1400" dirty="0" err="1" smtClean="0">
                <a:latin typeface="Courier"/>
                <a:cs typeface="Courier"/>
              </a:rPr>
              <a:t>MyMessage</a:t>
            </a:r>
            <a:r>
              <a:rPr lang="en-US" sz="1400" dirty="0" smtClean="0">
                <a:latin typeface="Courier"/>
                <a:cs typeface="Courier"/>
              </a:rPr>
              <a:t>(</a:t>
            </a:r>
            <a:r>
              <a:rPr lang="en-US" sz="1400" dirty="0" err="1" smtClean="0">
                <a:latin typeface="Courier"/>
                <a:cs typeface="Courier"/>
              </a:rPr>
              <a:t>jsonObject</a:t>
            </a:r>
            <a:r>
              <a:rPr lang="en-US" sz="1400" dirty="0" smtClean="0">
                <a:latin typeface="Courier"/>
                <a:cs typeface="Courier"/>
              </a:rPr>
              <a:t>);</a:t>
            </a:r>
            <a:br>
              <a:rPr lang="en-US" sz="1400" dirty="0" smtClean="0">
                <a:latin typeface="Courier"/>
                <a:cs typeface="Courier"/>
              </a:rPr>
            </a:br>
            <a:r>
              <a:rPr lang="en-US" sz="1400" dirty="0" smtClean="0">
                <a:latin typeface="Courier"/>
                <a:cs typeface="Courier"/>
              </a:rPr>
              <a:t>  }</a:t>
            </a:r>
          </a:p>
          <a:p>
            <a:pPr marL="60325" indent="0">
              <a:buNone/>
            </a:pPr>
            <a:endParaRPr lang="en-US" sz="1400" dirty="0" smtClean="0">
              <a:latin typeface="Courier"/>
              <a:cs typeface="Courier"/>
            </a:endParaRPr>
          </a:p>
          <a:p>
            <a:pPr marL="60325" indent="0">
              <a:buNone/>
            </a:pPr>
            <a:r>
              <a:rPr lang="en-US" sz="1400" dirty="0" smtClean="0">
                <a:latin typeface="Courier"/>
                <a:cs typeface="Courier"/>
              </a:rPr>
              <a:t>  public </a:t>
            </a:r>
            <a:r>
              <a:rPr lang="en-US" sz="1400" dirty="0" err="1" smtClean="0">
                <a:latin typeface="Courier"/>
                <a:cs typeface="Courier"/>
              </a:rPr>
              <a:t>boolean</a:t>
            </a:r>
            <a:r>
              <a:rPr lang="en-US" sz="1400" dirty="0" smtClean="0">
                <a:latin typeface="Courier"/>
                <a:cs typeface="Courier"/>
              </a:rPr>
              <a:t> </a:t>
            </a:r>
            <a:r>
              <a:rPr lang="en-US" sz="1400" b="1" dirty="0" err="1" smtClean="0">
                <a:solidFill>
                  <a:srgbClr val="FF0000"/>
                </a:solidFill>
                <a:latin typeface="Courier"/>
                <a:cs typeface="Courier"/>
              </a:rPr>
              <a:t>willDecode</a:t>
            </a:r>
            <a:r>
              <a:rPr lang="en-US" sz="1400" dirty="0" smtClean="0">
                <a:latin typeface="Courier"/>
                <a:cs typeface="Courier"/>
              </a:rPr>
              <a:t>(String </a:t>
            </a:r>
            <a:r>
              <a:rPr lang="en-US" sz="1400" dirty="0" err="1" smtClean="0">
                <a:latin typeface="Courier"/>
                <a:cs typeface="Courier"/>
              </a:rPr>
              <a:t>string</a:t>
            </a:r>
            <a:r>
              <a:rPr lang="en-US" sz="1400" dirty="0" smtClean="0">
                <a:latin typeface="Courier"/>
                <a:cs typeface="Courier"/>
              </a:rPr>
              <a:t>) {</a:t>
            </a:r>
            <a:br>
              <a:rPr lang="en-US" sz="1400" dirty="0" smtClean="0">
                <a:latin typeface="Courier"/>
                <a:cs typeface="Courier"/>
              </a:rPr>
            </a:br>
            <a:r>
              <a:rPr lang="en-US" sz="1400" dirty="0" smtClean="0">
                <a:latin typeface="Courier"/>
                <a:cs typeface="Courier"/>
              </a:rPr>
              <a:t>    . . .</a:t>
            </a:r>
            <a:br>
              <a:rPr lang="en-US" sz="1400" dirty="0" smtClean="0">
                <a:latin typeface="Courier"/>
                <a:cs typeface="Courier"/>
              </a:rPr>
            </a:br>
            <a:r>
              <a:rPr lang="en-US" sz="1400" dirty="0" smtClean="0">
                <a:latin typeface="Courier"/>
                <a:cs typeface="Courier"/>
              </a:rPr>
              <a:t>    return true;  </a:t>
            </a:r>
            <a:r>
              <a:rPr lang="en-US" sz="1400" dirty="0" smtClean="0">
                <a:solidFill>
                  <a:schemeClr val="tx1">
                    <a:lumMod val="50000"/>
                    <a:lumOff val="50000"/>
                  </a:schemeClr>
                </a:solidFill>
                <a:latin typeface="Courier"/>
                <a:cs typeface="Courier"/>
              </a:rPr>
              <a:t>// Only if can process the payload</a:t>
            </a:r>
            <a:r>
              <a:rPr lang="en-US" sz="1400" dirty="0" smtClean="0">
                <a:latin typeface="Courier"/>
                <a:cs typeface="Courier"/>
              </a:rPr>
              <a:t/>
            </a:r>
            <a:br>
              <a:rPr lang="en-US" sz="1400" dirty="0" smtClean="0">
                <a:latin typeface="Courier"/>
                <a:cs typeface="Courier"/>
              </a:rPr>
            </a:br>
            <a:r>
              <a:rPr lang="en-US" sz="1400" dirty="0" smtClean="0">
                <a:latin typeface="Courier"/>
                <a:cs typeface="Courier"/>
              </a:rPr>
              <a:t>  }</a:t>
            </a:r>
          </a:p>
          <a:p>
            <a:pPr marL="60325" indent="0">
              <a:buNone/>
            </a:pPr>
            <a:r>
              <a:rPr lang="en-US" sz="1400" dirty="0" smtClean="0">
                <a:latin typeface="Courier"/>
                <a:cs typeface="Courier"/>
              </a:rPr>
              <a:t>  . . .</a:t>
            </a:r>
            <a:br>
              <a:rPr lang="en-US" sz="1400" dirty="0" smtClean="0">
                <a:latin typeface="Courier"/>
                <a:cs typeface="Courier"/>
              </a:rPr>
            </a:br>
            <a:r>
              <a:rPr lang="en-US" sz="1400" dirty="0" smtClean="0">
                <a:latin typeface="Courier"/>
                <a:cs typeface="Courier"/>
              </a:rPr>
              <a:t>}</a:t>
            </a:r>
            <a:endParaRPr lang="en-US" sz="1400" dirty="0">
              <a:latin typeface="Courier"/>
              <a:cs typeface="Courier"/>
            </a:endParaRPr>
          </a:p>
        </p:txBody>
      </p:sp>
      <p:sp>
        <p:nvSpPr>
          <p:cNvPr id="8" name="Text Placeholder 7"/>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xmlns="" val="32575229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lnSpc>
                <a:spcPct val="90000"/>
              </a:lnSpc>
              <a:spcBef>
                <a:spcPts val="0"/>
              </a:spcBef>
              <a:buNone/>
            </a:pPr>
            <a:r>
              <a:rPr lang="en-US" sz="2800" b="1" i="0">
                <a:solidFill>
                  <a:srgbClr val="424545"/>
                </a:solidFill>
                <a:latin typeface="Arial" pitchFamily="34" charset="0"/>
                <a:ea typeface="黑体" pitchFamily="49" charset="-122"/>
                <a:cs typeface="Arial" pitchFamily="34" charset="0"/>
              </a:rPr>
              <a:t>自定义负载 — 文本编码器</a:t>
            </a:r>
          </a:p>
        </p:txBody>
      </p:sp>
      <p:sp>
        <p:nvSpPr>
          <p:cNvPr id="3" name="Content Placeholder 2"/>
          <p:cNvSpPr>
            <a:spLocks noGrp="1"/>
          </p:cNvSpPr>
          <p:nvPr>
            <p:ph sz="quarter" idx="12"/>
          </p:nvPr>
        </p:nvSpPr>
        <p:spPr>
          <a:xfrm>
            <a:off x="804347" y="1226082"/>
            <a:ext cx="8229600" cy="3062606"/>
          </a:xfrm>
        </p:spPr>
        <p:txBody>
          <a:bodyPr/>
          <a:lstStyle/>
          <a:p>
            <a:pPr marL="60325" indent="0">
              <a:buNone/>
            </a:pPr>
            <a:r>
              <a:rPr lang="en-US" sz="1400" dirty="0" smtClean="0">
                <a:latin typeface="Courier"/>
                <a:cs typeface="Courier"/>
              </a:rPr>
              <a:t>public class </a:t>
            </a:r>
            <a:r>
              <a:rPr lang="en-US" sz="1400" dirty="0" err="1" smtClean="0">
                <a:latin typeface="Courier"/>
                <a:cs typeface="Courier"/>
              </a:rPr>
              <a:t>MyMessageEncoder</a:t>
            </a:r>
            <a:r>
              <a:rPr lang="en-US" sz="1400" dirty="0" smtClean="0">
                <a:latin typeface="Courier"/>
                <a:cs typeface="Courier"/>
              </a:rPr>
              <a:t> implements </a:t>
            </a:r>
            <a:r>
              <a:rPr lang="en-US" sz="1400" b="1" dirty="0" err="1" smtClean="0">
                <a:solidFill>
                  <a:srgbClr val="FF0000"/>
                </a:solidFill>
                <a:latin typeface="Courier"/>
                <a:cs typeface="Courier"/>
              </a:rPr>
              <a:t>Encoder.Text</a:t>
            </a:r>
            <a:r>
              <a:rPr lang="en-US" sz="1400" dirty="0" smtClean="0">
                <a:latin typeface="Courier"/>
                <a:cs typeface="Courier"/>
              </a:rPr>
              <a:t>&lt;</a:t>
            </a:r>
            <a:r>
              <a:rPr lang="en-US" sz="1400" dirty="0" err="1" smtClean="0">
                <a:latin typeface="Courier"/>
                <a:cs typeface="Courier"/>
              </a:rPr>
              <a:t>MyMessage</a:t>
            </a:r>
            <a:r>
              <a:rPr lang="en-US" sz="1400" dirty="0" smtClean="0">
                <a:latin typeface="Courier"/>
                <a:cs typeface="Courier"/>
              </a:rPr>
              <a:t>&gt; {</a:t>
            </a:r>
          </a:p>
          <a:p>
            <a:pPr marL="60325" indent="0">
              <a:buNone/>
            </a:pPr>
            <a:r>
              <a:rPr lang="en-US" sz="1400" dirty="0" smtClean="0">
                <a:latin typeface="Courier"/>
                <a:cs typeface="Courier"/>
              </a:rPr>
              <a:t/>
            </a:r>
            <a:br>
              <a:rPr lang="en-US" sz="1400" dirty="0" smtClean="0">
                <a:latin typeface="Courier"/>
                <a:cs typeface="Courier"/>
              </a:rPr>
            </a:br>
            <a:r>
              <a:rPr lang="en-US" sz="1400" dirty="0" smtClean="0">
                <a:latin typeface="Courier"/>
                <a:cs typeface="Courier"/>
              </a:rPr>
              <a:t>  public String </a:t>
            </a:r>
            <a:r>
              <a:rPr lang="en-US" sz="1400" b="1" dirty="0" smtClean="0">
                <a:solidFill>
                  <a:srgbClr val="FF0000"/>
                </a:solidFill>
                <a:latin typeface="Courier"/>
                <a:cs typeface="Courier"/>
              </a:rPr>
              <a:t>encode</a:t>
            </a:r>
            <a:r>
              <a:rPr lang="en-US" sz="1400" dirty="0" smtClean="0">
                <a:latin typeface="Courier"/>
                <a:cs typeface="Courier"/>
              </a:rPr>
              <a:t>(</a:t>
            </a:r>
            <a:r>
              <a:rPr lang="en-US" sz="1400" dirty="0" err="1" smtClean="0">
                <a:latin typeface="Courier"/>
                <a:cs typeface="Courier"/>
              </a:rPr>
              <a:t>MyMessage</a:t>
            </a:r>
            <a:r>
              <a:rPr lang="en-US" sz="1400" dirty="0" smtClean="0">
                <a:latin typeface="Courier"/>
                <a:cs typeface="Courier"/>
              </a:rPr>
              <a:t> </a:t>
            </a:r>
            <a:r>
              <a:rPr lang="en-US" sz="1400" dirty="0" err="1" smtClean="0">
                <a:latin typeface="Courier"/>
                <a:cs typeface="Courier"/>
              </a:rPr>
              <a:t>myMessage</a:t>
            </a:r>
            <a:r>
              <a:rPr lang="en-US" sz="1400" dirty="0" smtClean="0">
                <a:latin typeface="Courier"/>
                <a:cs typeface="Courier"/>
              </a:rPr>
              <a:t>) {</a:t>
            </a:r>
            <a:br>
              <a:rPr lang="en-US" sz="1400" dirty="0" smtClean="0">
                <a:latin typeface="Courier"/>
                <a:cs typeface="Courier"/>
              </a:rPr>
            </a:br>
            <a:r>
              <a:rPr lang="en-US" sz="1400" dirty="0" smtClean="0">
                <a:latin typeface="Courier"/>
                <a:cs typeface="Courier"/>
              </a:rPr>
              <a:t>    return </a:t>
            </a:r>
            <a:r>
              <a:rPr lang="en-US" sz="1400" dirty="0" err="1" smtClean="0">
                <a:latin typeface="Courier"/>
                <a:cs typeface="Courier"/>
              </a:rPr>
              <a:t>myMessage.jsonObject.toString</a:t>
            </a:r>
            <a:r>
              <a:rPr lang="en-US" sz="1400" dirty="0" smtClean="0">
                <a:latin typeface="Courier"/>
                <a:cs typeface="Courier"/>
              </a:rPr>
              <a:t>();</a:t>
            </a:r>
            <a:br>
              <a:rPr lang="en-US" sz="1400" dirty="0" smtClean="0">
                <a:latin typeface="Courier"/>
                <a:cs typeface="Courier"/>
              </a:rPr>
            </a:br>
            <a:r>
              <a:rPr lang="en-US" sz="1400" dirty="0" smtClean="0">
                <a:latin typeface="Courier"/>
                <a:cs typeface="Courier"/>
              </a:rPr>
              <a:t>  }</a:t>
            </a:r>
          </a:p>
          <a:p>
            <a:pPr marL="60325" indent="0">
              <a:buNone/>
            </a:pPr>
            <a:r>
              <a:rPr lang="en-US" sz="1400" dirty="0" smtClean="0">
                <a:latin typeface="Courier"/>
                <a:cs typeface="Courier"/>
              </a:rPr>
              <a:t>  . . .</a:t>
            </a:r>
            <a:br>
              <a:rPr lang="en-US" sz="1400" dirty="0" smtClean="0">
                <a:latin typeface="Courier"/>
                <a:cs typeface="Courier"/>
              </a:rPr>
            </a:br>
            <a:r>
              <a:rPr lang="en-US" sz="1400" dirty="0" smtClean="0">
                <a:latin typeface="Courier"/>
                <a:cs typeface="Courier"/>
              </a:rPr>
              <a:t>}</a:t>
            </a:r>
            <a:endParaRPr lang="en-US" sz="1400" dirty="0">
              <a:latin typeface="Courier"/>
              <a:cs typeface="Courier"/>
            </a:endParaRPr>
          </a:p>
        </p:txBody>
      </p:sp>
      <p:sp>
        <p:nvSpPr>
          <p:cNvPr id="8" name="Text Placeholder 7"/>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xmlns="" val="18647673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lnSpc>
                <a:spcPct val="90000"/>
              </a:lnSpc>
              <a:spcBef>
                <a:spcPts val="0"/>
              </a:spcBef>
              <a:buNone/>
            </a:pPr>
            <a:r>
              <a:rPr lang="en-US" sz="2800" b="1" i="0">
                <a:solidFill>
                  <a:srgbClr val="424545"/>
                </a:solidFill>
                <a:latin typeface="Arial" pitchFamily="34" charset="0"/>
                <a:ea typeface="黑体" pitchFamily="49" charset="-122"/>
                <a:cs typeface="Arial" pitchFamily="34" charset="0"/>
              </a:rPr>
              <a:t>自定义负载 — 二进制解码器</a:t>
            </a:r>
          </a:p>
        </p:txBody>
      </p:sp>
      <p:sp>
        <p:nvSpPr>
          <p:cNvPr id="3" name="Content Placeholder 2"/>
          <p:cNvSpPr>
            <a:spLocks noGrp="1"/>
          </p:cNvSpPr>
          <p:nvPr>
            <p:ph sz="quarter" idx="12"/>
          </p:nvPr>
        </p:nvSpPr>
        <p:spPr>
          <a:xfrm>
            <a:off x="804347" y="1206984"/>
            <a:ext cx="8229600" cy="3062606"/>
          </a:xfrm>
        </p:spPr>
        <p:txBody>
          <a:bodyPr/>
          <a:lstStyle/>
          <a:p>
            <a:pPr marL="60325" indent="0">
              <a:buNone/>
            </a:pPr>
            <a:r>
              <a:rPr lang="en-US" sz="1400" dirty="0" smtClean="0">
                <a:latin typeface="Courier"/>
                <a:cs typeface="Courier"/>
              </a:rPr>
              <a:t>public class </a:t>
            </a:r>
            <a:r>
              <a:rPr lang="en-US" sz="1400" dirty="0" err="1" smtClean="0">
                <a:latin typeface="Courier"/>
                <a:cs typeface="Courier"/>
              </a:rPr>
              <a:t>MyMessageDecoder</a:t>
            </a:r>
            <a:r>
              <a:rPr lang="en-US" sz="1400" dirty="0" smtClean="0">
                <a:latin typeface="Courier"/>
                <a:cs typeface="Courier"/>
              </a:rPr>
              <a:t> implements </a:t>
            </a:r>
            <a:r>
              <a:rPr lang="en-US" sz="1400" b="1" dirty="0" err="1" smtClean="0">
                <a:solidFill>
                  <a:srgbClr val="FF0000"/>
                </a:solidFill>
                <a:latin typeface="Courier"/>
                <a:cs typeface="Courier"/>
              </a:rPr>
              <a:t>Decoder.Binary</a:t>
            </a:r>
            <a:r>
              <a:rPr lang="en-US" sz="1400" dirty="0" smtClean="0">
                <a:latin typeface="Courier"/>
                <a:cs typeface="Courier"/>
              </a:rPr>
              <a:t>&lt;</a:t>
            </a:r>
            <a:r>
              <a:rPr lang="en-US" sz="1400" dirty="0" err="1" smtClean="0">
                <a:latin typeface="Courier"/>
                <a:cs typeface="Courier"/>
              </a:rPr>
              <a:t>MyMessage</a:t>
            </a:r>
            <a:r>
              <a:rPr lang="en-US" sz="1400" dirty="0" smtClean="0">
                <a:latin typeface="Courier"/>
                <a:cs typeface="Courier"/>
              </a:rPr>
              <a:t>&gt; {</a:t>
            </a:r>
            <a:br>
              <a:rPr lang="en-US" sz="1400" dirty="0" smtClean="0">
                <a:latin typeface="Courier"/>
                <a:cs typeface="Courier"/>
              </a:rPr>
            </a:br>
            <a:r>
              <a:rPr lang="en-US" sz="1400" dirty="0" smtClean="0">
                <a:latin typeface="Courier"/>
                <a:cs typeface="Courier"/>
              </a:rPr>
              <a:t/>
            </a:r>
            <a:br>
              <a:rPr lang="en-US" sz="1400" dirty="0" smtClean="0">
                <a:latin typeface="Courier"/>
                <a:cs typeface="Courier"/>
              </a:rPr>
            </a:br>
            <a:r>
              <a:rPr lang="en-US" sz="1400" dirty="0" smtClean="0">
                <a:latin typeface="Courier"/>
                <a:cs typeface="Courier"/>
              </a:rPr>
              <a:t>  public </a:t>
            </a:r>
            <a:r>
              <a:rPr lang="en-US" sz="1400" dirty="0" err="1" smtClean="0">
                <a:latin typeface="Courier"/>
                <a:cs typeface="Courier"/>
              </a:rPr>
              <a:t>MyMessage</a:t>
            </a:r>
            <a:r>
              <a:rPr lang="en-US" sz="1400" dirty="0" smtClean="0">
                <a:latin typeface="Courier"/>
                <a:cs typeface="Courier"/>
              </a:rPr>
              <a:t> decode(</a:t>
            </a:r>
            <a:r>
              <a:rPr lang="en-US" sz="1400" b="1" dirty="0" smtClean="0">
                <a:solidFill>
                  <a:srgbClr val="FF0000"/>
                </a:solidFill>
                <a:latin typeface="Courier"/>
                <a:cs typeface="Courier"/>
              </a:rPr>
              <a:t>byte[]</a:t>
            </a:r>
            <a:r>
              <a:rPr lang="en-US" sz="1400" dirty="0" smtClean="0">
                <a:latin typeface="Courier"/>
                <a:cs typeface="Courier"/>
              </a:rPr>
              <a:t> bytes) {</a:t>
            </a:r>
            <a:br>
              <a:rPr lang="en-US" sz="1400" dirty="0" smtClean="0">
                <a:latin typeface="Courier"/>
                <a:cs typeface="Courier"/>
              </a:rPr>
            </a:br>
            <a:r>
              <a:rPr lang="en-US" sz="1400" dirty="0" smtClean="0">
                <a:latin typeface="Courier"/>
                <a:cs typeface="Courier"/>
              </a:rPr>
              <a:t>    . . .</a:t>
            </a:r>
            <a:br>
              <a:rPr lang="en-US" sz="1400" dirty="0" smtClean="0">
                <a:latin typeface="Courier"/>
                <a:cs typeface="Courier"/>
              </a:rPr>
            </a:br>
            <a:r>
              <a:rPr lang="en-US" sz="1400" dirty="0" smtClean="0">
                <a:latin typeface="Courier"/>
                <a:cs typeface="Courier"/>
              </a:rPr>
              <a:t>    return </a:t>
            </a:r>
            <a:r>
              <a:rPr lang="en-US" sz="1400" dirty="0" err="1" smtClean="0">
                <a:latin typeface="Courier"/>
                <a:cs typeface="Courier"/>
              </a:rPr>
              <a:t>myMessage</a:t>
            </a:r>
            <a:r>
              <a:rPr lang="en-US" sz="1400" dirty="0" smtClean="0">
                <a:latin typeface="Courier"/>
                <a:cs typeface="Courier"/>
              </a:rPr>
              <a:t>;</a:t>
            </a:r>
          </a:p>
          <a:p>
            <a:pPr marL="60325" indent="0">
              <a:buNone/>
            </a:pPr>
            <a:r>
              <a:rPr lang="en-US" sz="1400" dirty="0" smtClean="0">
                <a:latin typeface="Courier"/>
                <a:cs typeface="Courier"/>
              </a:rPr>
              <a:t>  }</a:t>
            </a:r>
          </a:p>
          <a:p>
            <a:pPr marL="60325" indent="0">
              <a:buNone/>
            </a:pPr>
            <a:r>
              <a:rPr lang="en-US" sz="1400" dirty="0" smtClean="0">
                <a:latin typeface="Courier"/>
                <a:cs typeface="Courier"/>
              </a:rPr>
              <a:t>  public </a:t>
            </a:r>
            <a:r>
              <a:rPr lang="en-US" sz="1400" dirty="0" err="1" smtClean="0">
                <a:latin typeface="Courier"/>
                <a:cs typeface="Courier"/>
              </a:rPr>
              <a:t>boolean</a:t>
            </a:r>
            <a:r>
              <a:rPr lang="en-US" sz="1400" dirty="0" smtClean="0">
                <a:latin typeface="Courier"/>
                <a:cs typeface="Courier"/>
              </a:rPr>
              <a:t> </a:t>
            </a:r>
            <a:r>
              <a:rPr lang="en-US" sz="1400" dirty="0" err="1" smtClean="0">
                <a:latin typeface="Courier"/>
                <a:cs typeface="Courier"/>
              </a:rPr>
              <a:t>willDecode</a:t>
            </a:r>
            <a:r>
              <a:rPr lang="en-US" sz="1400" dirty="0" smtClean="0">
                <a:latin typeface="Courier"/>
                <a:cs typeface="Courier"/>
              </a:rPr>
              <a:t>(</a:t>
            </a:r>
            <a:r>
              <a:rPr lang="en-US" sz="1400" b="1" dirty="0" smtClean="0">
                <a:solidFill>
                  <a:srgbClr val="FF0000"/>
                </a:solidFill>
                <a:latin typeface="Courier"/>
                <a:cs typeface="Courier"/>
              </a:rPr>
              <a:t>byte[]</a:t>
            </a:r>
            <a:r>
              <a:rPr lang="en-US" sz="1400" dirty="0" smtClean="0">
                <a:latin typeface="Courier"/>
                <a:cs typeface="Courier"/>
              </a:rPr>
              <a:t> bytes) {</a:t>
            </a:r>
            <a:br>
              <a:rPr lang="en-US" sz="1400" dirty="0" smtClean="0">
                <a:latin typeface="Courier"/>
                <a:cs typeface="Courier"/>
              </a:rPr>
            </a:br>
            <a:r>
              <a:rPr lang="en-US" sz="1400" dirty="0" smtClean="0">
                <a:latin typeface="Courier"/>
                <a:cs typeface="Courier"/>
              </a:rPr>
              <a:t>    . . .</a:t>
            </a:r>
            <a:br>
              <a:rPr lang="en-US" sz="1400" dirty="0" smtClean="0">
                <a:latin typeface="Courier"/>
                <a:cs typeface="Courier"/>
              </a:rPr>
            </a:br>
            <a:r>
              <a:rPr lang="en-US" sz="1400" dirty="0" smtClean="0">
                <a:latin typeface="Courier"/>
                <a:cs typeface="Courier"/>
              </a:rPr>
              <a:t>    return true;  </a:t>
            </a:r>
            <a:r>
              <a:rPr lang="en-US" sz="1400" dirty="0" smtClean="0">
                <a:solidFill>
                  <a:schemeClr val="bg2"/>
                </a:solidFill>
                <a:latin typeface="Courier"/>
                <a:cs typeface="Courier"/>
              </a:rPr>
              <a:t>// Only if can process the payload</a:t>
            </a:r>
            <a:br>
              <a:rPr lang="en-US" sz="1400" dirty="0" smtClean="0">
                <a:solidFill>
                  <a:schemeClr val="bg2"/>
                </a:solidFill>
                <a:latin typeface="Courier"/>
                <a:cs typeface="Courier"/>
              </a:rPr>
            </a:br>
            <a:r>
              <a:rPr lang="en-US" sz="1400" dirty="0" smtClean="0">
                <a:latin typeface="Courier"/>
                <a:cs typeface="Courier"/>
              </a:rPr>
              <a:t>  }</a:t>
            </a:r>
          </a:p>
          <a:p>
            <a:pPr marL="60325" indent="0">
              <a:buNone/>
            </a:pPr>
            <a:r>
              <a:rPr lang="en-US" sz="1400" dirty="0" smtClean="0">
                <a:latin typeface="Courier"/>
                <a:cs typeface="Courier"/>
              </a:rPr>
              <a:t>  . . .</a:t>
            </a:r>
            <a:br>
              <a:rPr lang="en-US" sz="1400" dirty="0" smtClean="0">
                <a:latin typeface="Courier"/>
                <a:cs typeface="Courier"/>
              </a:rPr>
            </a:br>
            <a:r>
              <a:rPr lang="en-US" sz="1400" dirty="0" smtClean="0">
                <a:latin typeface="Courier"/>
                <a:cs typeface="Courier"/>
              </a:rPr>
              <a:t>}</a:t>
            </a:r>
            <a:endParaRPr lang="en-US" sz="1400" dirty="0">
              <a:latin typeface="Courier"/>
              <a:cs typeface="Courier"/>
            </a:endParaRPr>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xmlns="" val="26156044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lnSpc>
                <a:spcPct val="90000"/>
              </a:lnSpc>
              <a:spcBef>
                <a:spcPts val="0"/>
              </a:spcBef>
              <a:buNone/>
            </a:pPr>
            <a:r>
              <a:rPr lang="en-US" sz="2800" b="1" i="0">
                <a:solidFill>
                  <a:srgbClr val="424545"/>
                </a:solidFill>
                <a:latin typeface="Arial" pitchFamily="34" charset="0"/>
                <a:ea typeface="黑体" pitchFamily="49" charset="-122"/>
                <a:cs typeface="Arial" pitchFamily="34" charset="0"/>
              </a:rPr>
              <a:t>哪些方法可以使用 @OnMessage？</a:t>
            </a:r>
          </a:p>
        </p:txBody>
      </p:sp>
      <p:sp>
        <p:nvSpPr>
          <p:cNvPr id="3" name="Content Placeholder 2"/>
          <p:cNvSpPr>
            <a:spLocks noGrp="1"/>
          </p:cNvSpPr>
          <p:nvPr>
            <p:ph sz="quarter" idx="12"/>
          </p:nvPr>
        </p:nvSpPr>
        <p:spPr>
          <a:xfrm>
            <a:off x="545910" y="1382182"/>
            <a:ext cx="8488037" cy="3062606"/>
          </a:xfrm>
        </p:spPr>
        <p:txBody>
          <a:bodyPr/>
          <a:lstStyle/>
          <a:p>
            <a:pPr marL="228600" indent="-164592" algn="l" defTabSz="228600">
              <a:spcBef>
                <a:spcPts val="0"/>
              </a:spcBef>
              <a:spcAft>
                <a:spcPts val="600"/>
              </a:spcAft>
              <a:buClr>
                <a:srgbClr val="5382A1"/>
              </a:buClr>
              <a:buSzPct val="85000"/>
              <a:buFont typeface="Wingdings"/>
              <a:buChar char="§"/>
            </a:pPr>
            <a:r>
              <a:rPr lang="en-US" sz="2000" b="0" i="0" dirty="0" err="1">
                <a:solidFill>
                  <a:srgbClr val="424545"/>
                </a:solidFill>
                <a:latin typeface="Arial" pitchFamily="34" charset="0"/>
                <a:ea typeface="黑体" pitchFamily="49" charset="-122"/>
                <a:cs typeface="Arial" pitchFamily="34" charset="0"/>
              </a:rPr>
              <a:t>以下类型之一</a:t>
            </a:r>
            <a:r>
              <a:rPr lang="en-US" sz="2000" b="0" i="0" dirty="0">
                <a:solidFill>
                  <a:srgbClr val="424545"/>
                </a:solidFill>
                <a:latin typeface="Arial" pitchFamily="34" charset="0"/>
                <a:ea typeface="黑体" pitchFamily="49" charset="-122"/>
                <a:cs typeface="Arial" pitchFamily="34" charset="0"/>
              </a:rPr>
              <a:t>：</a:t>
            </a:r>
          </a:p>
          <a:p>
            <a:pPr marL="630936" lvl="1" indent="-228600" algn="l" defTabSz="228600">
              <a:spcBef>
                <a:spcPts val="0"/>
              </a:spcBef>
              <a:spcAft>
                <a:spcPts val="600"/>
              </a:spcAft>
              <a:buClr>
                <a:srgbClr val="5382A1"/>
              </a:buClr>
              <a:buSzPct val="85000"/>
              <a:buFont typeface="Arial"/>
              <a:buChar char="–"/>
            </a:pPr>
            <a:r>
              <a:rPr lang="en-US" sz="1800" b="0" i="0" dirty="0" err="1">
                <a:solidFill>
                  <a:srgbClr val="424545"/>
                </a:solidFill>
                <a:latin typeface="Arial" pitchFamily="34" charset="0"/>
                <a:ea typeface="黑体" pitchFamily="49" charset="-122"/>
                <a:cs typeface="Arial" pitchFamily="34" charset="0"/>
              </a:rPr>
              <a:t>文本：String、Java</a:t>
            </a:r>
            <a:r>
              <a:rPr lang="en-US" sz="1800" b="0" i="0" dirty="0">
                <a:solidFill>
                  <a:srgbClr val="424545"/>
                </a:solidFill>
                <a:latin typeface="Arial" pitchFamily="34" charset="0"/>
                <a:ea typeface="黑体" pitchFamily="49" charset="-122"/>
                <a:cs typeface="Arial" pitchFamily="34" charset="0"/>
              </a:rPr>
              <a:t> </a:t>
            </a:r>
            <a:r>
              <a:rPr lang="en-US" sz="1800" b="0" i="0" dirty="0" err="1">
                <a:solidFill>
                  <a:srgbClr val="424545"/>
                </a:solidFill>
                <a:latin typeface="Arial" pitchFamily="34" charset="0"/>
                <a:ea typeface="黑体" pitchFamily="49" charset="-122"/>
                <a:cs typeface="Arial" pitchFamily="34" charset="0"/>
              </a:rPr>
              <a:t>基元或等价类、String</a:t>
            </a:r>
            <a:r>
              <a:rPr lang="en-US" sz="1800" b="0" i="0" dirty="0">
                <a:solidFill>
                  <a:srgbClr val="424545"/>
                </a:solidFill>
                <a:latin typeface="Arial" pitchFamily="34" charset="0"/>
                <a:ea typeface="黑体" pitchFamily="49" charset="-122"/>
                <a:cs typeface="Arial" pitchFamily="34" charset="0"/>
              </a:rPr>
              <a:t> 和 </a:t>
            </a:r>
            <a:r>
              <a:rPr lang="en-US" sz="1800" b="0" i="0" dirty="0" err="1">
                <a:solidFill>
                  <a:srgbClr val="424545"/>
                </a:solidFill>
                <a:latin typeface="Arial" pitchFamily="34" charset="0"/>
                <a:ea typeface="黑体" pitchFamily="49" charset="-122"/>
                <a:cs typeface="Arial" pitchFamily="34" charset="0"/>
              </a:rPr>
              <a:t>Boolean、Reader、任何具有相应解码器的类型</a:t>
            </a:r>
            <a:endParaRPr lang="en-US" sz="1800" b="0" i="0" dirty="0">
              <a:solidFill>
                <a:srgbClr val="424545"/>
              </a:solidFill>
              <a:latin typeface="Arial" pitchFamily="34" charset="0"/>
              <a:ea typeface="黑体" pitchFamily="49" charset="-122"/>
              <a:cs typeface="Arial" pitchFamily="34" charset="0"/>
            </a:endParaRPr>
          </a:p>
          <a:p>
            <a:pPr marL="630936" lvl="1" indent="-228600" algn="l" defTabSz="228600">
              <a:spcBef>
                <a:spcPts val="0"/>
              </a:spcBef>
              <a:spcAft>
                <a:spcPts val="600"/>
              </a:spcAft>
              <a:buClr>
                <a:srgbClr val="5382A1"/>
              </a:buClr>
              <a:buSzPct val="85000"/>
              <a:buFont typeface="Arial"/>
              <a:buChar char="–"/>
            </a:pPr>
            <a:r>
              <a:rPr lang="en-US" sz="1800" b="0" i="0" dirty="0" err="1">
                <a:solidFill>
                  <a:srgbClr val="424545"/>
                </a:solidFill>
                <a:latin typeface="Arial" pitchFamily="34" charset="0"/>
                <a:ea typeface="黑体" pitchFamily="49" charset="-122"/>
                <a:cs typeface="Arial" pitchFamily="34" charset="0"/>
              </a:rPr>
              <a:t>二进制：byte</a:t>
            </a:r>
            <a:r>
              <a:rPr lang="en-US" sz="1800" b="0" i="0" dirty="0">
                <a:solidFill>
                  <a:srgbClr val="424545"/>
                </a:solidFill>
                <a:latin typeface="Arial" pitchFamily="34" charset="0"/>
                <a:ea typeface="黑体" pitchFamily="49" charset="-122"/>
                <a:cs typeface="Arial" pitchFamily="34" charset="0"/>
              </a:rPr>
              <a:t>[]、</a:t>
            </a:r>
            <a:r>
              <a:rPr lang="en-US" sz="1800" b="0" i="0" dirty="0" err="1">
                <a:solidFill>
                  <a:srgbClr val="424545"/>
                </a:solidFill>
                <a:latin typeface="Arial" pitchFamily="34" charset="0"/>
                <a:ea typeface="黑体" pitchFamily="49" charset="-122"/>
                <a:cs typeface="Arial" pitchFamily="34" charset="0"/>
              </a:rPr>
              <a:t>ByteBuffer、byte</a:t>
            </a:r>
            <a:r>
              <a:rPr lang="en-US" sz="1800" b="0" i="0" dirty="0">
                <a:solidFill>
                  <a:srgbClr val="424545"/>
                </a:solidFill>
                <a:latin typeface="Arial" pitchFamily="34" charset="0"/>
                <a:ea typeface="黑体" pitchFamily="49" charset="-122"/>
                <a:cs typeface="Arial" pitchFamily="34" charset="0"/>
              </a:rPr>
              <a:t>[] 和 </a:t>
            </a:r>
            <a:r>
              <a:rPr lang="en-US" sz="1800" b="0" i="0" dirty="0" err="1">
                <a:solidFill>
                  <a:srgbClr val="424545"/>
                </a:solidFill>
                <a:latin typeface="Arial" pitchFamily="34" charset="0"/>
                <a:ea typeface="黑体" pitchFamily="49" charset="-122"/>
                <a:cs typeface="Arial" pitchFamily="34" charset="0"/>
              </a:rPr>
              <a:t>Boolean、ByteBuffer</a:t>
            </a:r>
            <a:r>
              <a:rPr lang="en-US" sz="1800" b="0" i="0" dirty="0">
                <a:solidFill>
                  <a:srgbClr val="424545"/>
                </a:solidFill>
                <a:latin typeface="Arial" pitchFamily="34" charset="0"/>
                <a:ea typeface="黑体" pitchFamily="49" charset="-122"/>
                <a:cs typeface="Arial" pitchFamily="34" charset="0"/>
              </a:rPr>
              <a:t> 和 </a:t>
            </a:r>
            <a:r>
              <a:rPr lang="en-US" sz="1800" b="0" i="0" dirty="0" err="1">
                <a:solidFill>
                  <a:srgbClr val="424545"/>
                </a:solidFill>
                <a:latin typeface="Arial" pitchFamily="34" charset="0"/>
                <a:ea typeface="黑体" pitchFamily="49" charset="-122"/>
                <a:cs typeface="Arial" pitchFamily="34" charset="0"/>
              </a:rPr>
              <a:t>Boolean、InptuStream、任何具有相应解码器的类型</a:t>
            </a:r>
            <a:endParaRPr lang="en-US" sz="1800" b="0" i="0" dirty="0">
              <a:solidFill>
                <a:srgbClr val="424545"/>
              </a:solidFill>
              <a:latin typeface="Arial" pitchFamily="34" charset="0"/>
              <a:ea typeface="黑体" pitchFamily="49" charset="-122"/>
              <a:cs typeface="Arial" pitchFamily="34" charset="0"/>
            </a:endParaRPr>
          </a:p>
          <a:p>
            <a:pPr marL="630936" lvl="1" indent="-228600" algn="l" defTabSz="228600">
              <a:spcBef>
                <a:spcPts val="0"/>
              </a:spcBef>
              <a:spcAft>
                <a:spcPts val="600"/>
              </a:spcAft>
              <a:buClr>
                <a:srgbClr val="5382A1"/>
              </a:buClr>
              <a:buSzPct val="85000"/>
              <a:buFont typeface="Arial"/>
              <a:buChar char="–"/>
            </a:pPr>
            <a:r>
              <a:rPr lang="en-US" sz="1800" b="0" i="0" dirty="0">
                <a:solidFill>
                  <a:srgbClr val="424545"/>
                </a:solidFill>
                <a:latin typeface="Arial" pitchFamily="34" charset="0"/>
                <a:ea typeface="黑体" pitchFamily="49" charset="-122"/>
                <a:cs typeface="Arial" pitchFamily="34" charset="0"/>
              </a:rPr>
              <a:t>Pong </a:t>
            </a:r>
            <a:r>
              <a:rPr lang="en-US" sz="1800" b="0" i="0" dirty="0" err="1">
                <a:solidFill>
                  <a:srgbClr val="424545"/>
                </a:solidFill>
                <a:latin typeface="Arial" pitchFamily="34" charset="0"/>
                <a:ea typeface="黑体" pitchFamily="49" charset="-122"/>
                <a:cs typeface="Arial" pitchFamily="34" charset="0"/>
              </a:rPr>
              <a:t>消息：PongMessage</a:t>
            </a:r>
            <a:endParaRPr lang="en-US" sz="1800" b="0" i="0" dirty="0">
              <a:solidFill>
                <a:srgbClr val="424545"/>
              </a:solidFill>
              <a:latin typeface="Arial" pitchFamily="34" charset="0"/>
              <a:ea typeface="黑体" pitchFamily="49" charset="-122"/>
              <a:cs typeface="Arial" pitchFamily="34" charset="0"/>
            </a:endParaRPr>
          </a:p>
          <a:p>
            <a:pPr marL="228600" indent="-164592" algn="l" defTabSz="228600">
              <a:spcBef>
                <a:spcPts val="0"/>
              </a:spcBef>
              <a:spcAft>
                <a:spcPts val="600"/>
              </a:spcAft>
              <a:buClr>
                <a:srgbClr val="5382A1"/>
              </a:buClr>
              <a:buSzPct val="85000"/>
              <a:buFont typeface="Wingdings"/>
              <a:buChar char="§"/>
            </a:pPr>
            <a:r>
              <a:rPr lang="en-US" sz="2000" b="0" i="0" dirty="0">
                <a:solidFill>
                  <a:srgbClr val="424545"/>
                </a:solidFill>
                <a:latin typeface="Arial" pitchFamily="34" charset="0"/>
                <a:ea typeface="黑体" pitchFamily="49" charset="-122"/>
                <a:cs typeface="Arial" pitchFamily="34" charset="0"/>
              </a:rPr>
              <a:t> </a:t>
            </a:r>
            <a:r>
              <a:rPr lang="en-US" sz="2000" b="0" i="0" dirty="0" err="1">
                <a:solidFill>
                  <a:srgbClr val="424545"/>
                </a:solidFill>
                <a:latin typeface="Arial" pitchFamily="34" charset="0"/>
                <a:ea typeface="黑体" pitchFamily="49" charset="-122"/>
                <a:cs typeface="Arial" pitchFamily="34" charset="0"/>
              </a:rPr>
              <a:t>可选的</a:t>
            </a:r>
            <a:r>
              <a:rPr lang="en-US" sz="2000" b="0" i="0" dirty="0">
                <a:solidFill>
                  <a:srgbClr val="424545"/>
                </a:solidFill>
                <a:latin typeface="Arial" pitchFamily="34" charset="0"/>
                <a:ea typeface="黑体" pitchFamily="49" charset="-122"/>
                <a:cs typeface="Arial" pitchFamily="34" charset="0"/>
              </a:rPr>
              <a:t> Session </a:t>
            </a:r>
            <a:r>
              <a:rPr lang="en-US" sz="2000" b="0" i="0" dirty="0" err="1">
                <a:solidFill>
                  <a:srgbClr val="424545"/>
                </a:solidFill>
                <a:latin typeface="Arial" pitchFamily="34" charset="0"/>
                <a:ea typeface="黑体" pitchFamily="49" charset="-122"/>
                <a:cs typeface="Arial" pitchFamily="34" charset="0"/>
              </a:rPr>
              <a:t>参数</a:t>
            </a:r>
            <a:endParaRPr lang="en-US" sz="2000" b="0" i="0" dirty="0">
              <a:solidFill>
                <a:srgbClr val="424545"/>
              </a:solidFill>
              <a:latin typeface="Arial" pitchFamily="34" charset="0"/>
              <a:ea typeface="黑体" pitchFamily="49" charset="-122"/>
              <a:cs typeface="Arial" pitchFamily="34" charset="0"/>
            </a:endParaRPr>
          </a:p>
          <a:p>
            <a:pPr indent="-164592">
              <a:buClr>
                <a:srgbClr val="5382A1"/>
              </a:buClr>
              <a:buFont typeface="Wingdings"/>
              <a:buChar char="§"/>
            </a:pPr>
            <a:r>
              <a:rPr lang="en-US" sz="2000" b="0" i="0" dirty="0">
                <a:solidFill>
                  <a:srgbClr val="424545"/>
                </a:solidFill>
                <a:latin typeface="Arial" pitchFamily="34" charset="0"/>
                <a:ea typeface="黑体" pitchFamily="49" charset="-122"/>
                <a:cs typeface="Arial" pitchFamily="34" charset="0"/>
              </a:rPr>
              <a:t> </a:t>
            </a:r>
            <a:r>
              <a:rPr lang="en-US" sz="2000" b="0" i="0" dirty="0" err="1">
                <a:solidFill>
                  <a:srgbClr val="424545"/>
                </a:solidFill>
                <a:latin typeface="Arial" pitchFamily="34" charset="0"/>
                <a:ea typeface="黑体" pitchFamily="49" charset="-122"/>
                <a:cs typeface="Arial" pitchFamily="34" charset="0"/>
              </a:rPr>
              <a:t>使用</a:t>
            </a:r>
            <a:r>
              <a:rPr lang="en-US" sz="2000" b="0" i="0" dirty="0">
                <a:solidFill>
                  <a:srgbClr val="424545"/>
                </a:solidFill>
                <a:latin typeface="Arial" pitchFamily="34" charset="0"/>
                <a:ea typeface="黑体" pitchFamily="49" charset="-122"/>
                <a:cs typeface="Arial" pitchFamily="34" charset="0"/>
              </a:rPr>
              <a:t> @</a:t>
            </a:r>
            <a:r>
              <a:rPr lang="en-US" sz="2000" b="0" i="0" dirty="0" err="1">
                <a:solidFill>
                  <a:srgbClr val="424545"/>
                </a:solidFill>
                <a:latin typeface="Arial" pitchFamily="34" charset="0"/>
                <a:ea typeface="黑体" pitchFamily="49" charset="-122"/>
                <a:cs typeface="Arial" pitchFamily="34" charset="0"/>
              </a:rPr>
              <a:t>PathParam</a:t>
            </a:r>
            <a:r>
              <a:rPr lang="en-US" sz="2000" b="0" i="0" dirty="0">
                <a:solidFill>
                  <a:srgbClr val="424545"/>
                </a:solidFill>
                <a:latin typeface="Arial" pitchFamily="34" charset="0"/>
                <a:ea typeface="黑体" pitchFamily="49" charset="-122"/>
                <a:cs typeface="Arial" pitchFamily="34" charset="0"/>
              </a:rPr>
              <a:t> </a:t>
            </a:r>
            <a:r>
              <a:rPr lang="zh-CN" altLang="en-US" dirty="0">
                <a:solidFill>
                  <a:srgbClr val="424545"/>
                </a:solidFill>
                <a:ea typeface="黑体" pitchFamily="49" charset="-122"/>
              </a:rPr>
              <a:t>注解</a:t>
            </a:r>
            <a:r>
              <a:rPr lang="en-US" sz="2000" b="0" i="0" dirty="0" smtClean="0">
                <a:solidFill>
                  <a:srgbClr val="424545"/>
                </a:solidFill>
                <a:latin typeface="Arial" pitchFamily="34" charset="0"/>
                <a:ea typeface="黑体" pitchFamily="49" charset="-122"/>
                <a:cs typeface="Arial" pitchFamily="34" charset="0"/>
              </a:rPr>
              <a:t>的 </a:t>
            </a:r>
            <a:r>
              <a:rPr lang="en-US" sz="2000" b="0" i="0" dirty="0">
                <a:solidFill>
                  <a:srgbClr val="424545"/>
                </a:solidFill>
                <a:latin typeface="Arial" pitchFamily="34" charset="0"/>
                <a:ea typeface="黑体" pitchFamily="49" charset="-122"/>
                <a:cs typeface="Arial" pitchFamily="34" charset="0"/>
              </a:rPr>
              <a:t>0 到 n 个 String </a:t>
            </a:r>
            <a:r>
              <a:rPr lang="en-US" sz="2000" b="0" i="0" dirty="0" err="1">
                <a:solidFill>
                  <a:srgbClr val="424545"/>
                </a:solidFill>
                <a:latin typeface="Arial" pitchFamily="34" charset="0"/>
                <a:ea typeface="黑体" pitchFamily="49" charset="-122"/>
                <a:cs typeface="Arial" pitchFamily="34" charset="0"/>
              </a:rPr>
              <a:t>参数</a:t>
            </a:r>
            <a:r>
              <a:rPr b="0" i="0" dirty="0">
                <a:latin typeface="Arial" pitchFamily="34" charset="0"/>
                <a:ea typeface="黑体" pitchFamily="49" charset="-122"/>
                <a:cs typeface="Arial" pitchFamily="34" charset="0"/>
              </a:rPr>
              <a:t> </a:t>
            </a:r>
          </a:p>
          <a:p>
            <a:pPr indent="-164592">
              <a:buClr>
                <a:srgbClr val="5382A1"/>
              </a:buClr>
              <a:buFont typeface="Wingdings"/>
              <a:buChar char="§"/>
            </a:pPr>
            <a:r>
              <a:rPr lang="en-US" sz="2000" b="0" i="0" dirty="0" err="1">
                <a:solidFill>
                  <a:srgbClr val="424545"/>
                </a:solidFill>
                <a:latin typeface="Arial" pitchFamily="34" charset="0"/>
                <a:ea typeface="黑体" pitchFamily="49" charset="-122"/>
                <a:cs typeface="Arial" pitchFamily="34" charset="0"/>
              </a:rPr>
              <a:t>返回类型：String、byte</a:t>
            </a:r>
            <a:r>
              <a:rPr lang="en-US" sz="2000" b="0" i="0" dirty="0">
                <a:solidFill>
                  <a:srgbClr val="424545"/>
                </a:solidFill>
                <a:latin typeface="Arial" pitchFamily="34" charset="0"/>
                <a:ea typeface="黑体" pitchFamily="49" charset="-122"/>
                <a:cs typeface="Arial" pitchFamily="34" charset="0"/>
              </a:rPr>
              <a:t>[]、</a:t>
            </a:r>
            <a:r>
              <a:rPr lang="en-US" sz="2000" b="0" i="0" dirty="0" err="1" smtClean="0">
                <a:solidFill>
                  <a:srgbClr val="424545"/>
                </a:solidFill>
                <a:latin typeface="Arial" pitchFamily="34" charset="0"/>
                <a:ea typeface="黑体" pitchFamily="49" charset="-122"/>
                <a:cs typeface="Arial" pitchFamily="34" charset="0"/>
              </a:rPr>
              <a:t>ByteBuffer、J</a:t>
            </a:r>
            <a:r>
              <a:rPr lang="en-US" altLang="zh-CN" dirty="0" err="1" smtClean="0">
                <a:solidFill>
                  <a:srgbClr val="424545"/>
                </a:solidFill>
                <a:ea typeface="黑体" pitchFamily="49" charset="-122"/>
              </a:rPr>
              <a:t>AVA</a:t>
            </a:r>
            <a:r>
              <a:rPr lang="en-US" altLang="zh-CN" dirty="0" smtClean="0">
                <a:solidFill>
                  <a:srgbClr val="424545"/>
                </a:solidFill>
                <a:ea typeface="黑体" pitchFamily="49" charset="-122"/>
              </a:rPr>
              <a:t> </a:t>
            </a:r>
            <a:r>
              <a:rPr lang="zh-CN" altLang="en-US" dirty="0">
                <a:solidFill>
                  <a:srgbClr val="424545"/>
                </a:solidFill>
                <a:ea typeface="黑体" pitchFamily="49" charset="-122"/>
              </a:rPr>
              <a:t>原始类型及其对应包装类</a:t>
            </a:r>
            <a:r>
              <a:rPr lang="en-US" sz="2000" b="0" i="0" dirty="0" smtClean="0">
                <a:solidFill>
                  <a:srgbClr val="424545"/>
                </a:solidFill>
                <a:latin typeface="Arial" pitchFamily="34" charset="0"/>
                <a:ea typeface="黑体" pitchFamily="49" charset="-122"/>
                <a:cs typeface="Arial" pitchFamily="34" charset="0"/>
              </a:rPr>
              <a:t>，</a:t>
            </a:r>
            <a:r>
              <a:rPr lang="en-US" sz="2000" b="0" i="0" dirty="0" err="1">
                <a:solidFill>
                  <a:srgbClr val="424545"/>
                </a:solidFill>
                <a:latin typeface="Arial" pitchFamily="34" charset="0"/>
                <a:ea typeface="黑体" pitchFamily="49" charset="-122"/>
                <a:cs typeface="Arial" pitchFamily="34" charset="0"/>
              </a:rPr>
              <a:t>或者任何具有相应编码器的类型</a:t>
            </a:r>
            <a:endParaRPr lang="en-US" sz="2000" b="0" i="0" dirty="0">
              <a:solidFill>
                <a:srgbClr val="424545"/>
              </a:solidFill>
              <a:latin typeface="Arial" pitchFamily="34" charset="0"/>
              <a:ea typeface="黑体" pitchFamily="49" charset="-122"/>
              <a:cs typeface="Arial" pitchFamily="34" charset="0"/>
            </a:endParaRPr>
          </a:p>
          <a:p>
            <a:pPr marL="228600" indent="-164592" algn="l" defTabSz="228600">
              <a:spcBef>
                <a:spcPts val="0"/>
              </a:spcBef>
              <a:spcAft>
                <a:spcPts val="600"/>
              </a:spcAft>
              <a:buClr>
                <a:srgbClr val="5382A1"/>
              </a:buClr>
              <a:buSzPct val="85000"/>
              <a:buFont typeface="Wingdings"/>
              <a:buChar char="§"/>
            </a:pPr>
            <a:endParaRPr lang="en-US" dirty="0" smtClean="0">
              <a:latin typeface="Arial" pitchFamily="34" charset="0"/>
              <a:ea typeface="黑体" pitchFamily="49" charset="-122"/>
              <a:cs typeface="Arial" pitchFamily="34" charset="0"/>
            </a:endParaRPr>
          </a:p>
          <a:p>
            <a:pPr marL="64008" indent="0" algn="l" defTabSz="228600">
              <a:spcBef>
                <a:spcPts val="0"/>
              </a:spcBef>
              <a:spcAft>
                <a:spcPts val="600"/>
              </a:spcAft>
              <a:buNone/>
            </a:pPr>
            <a:endParaRPr lang="en-US" dirty="0" smtClean="0">
              <a:latin typeface="Arial" pitchFamily="34" charset="0"/>
              <a:ea typeface="黑体" pitchFamily="49" charset="-122"/>
              <a:cs typeface="Arial" pitchFamily="34" charset="0"/>
            </a:endParaRPr>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xmlns="" val="461529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lnSpc>
                <a:spcPct val="90000"/>
              </a:lnSpc>
              <a:spcBef>
                <a:spcPts val="0"/>
              </a:spcBef>
              <a:buNone/>
            </a:pPr>
            <a:r>
              <a:rPr lang="en-US" sz="2800" b="1" i="0">
                <a:solidFill>
                  <a:srgbClr val="424545"/>
                </a:solidFill>
                <a:latin typeface="Arial" pitchFamily="34" charset="0"/>
                <a:ea typeface="黑体" pitchFamily="49" charset="-122"/>
                <a:cs typeface="Arial" pitchFamily="34" charset="0"/>
              </a:rPr>
              <a:t>示例消息</a:t>
            </a:r>
          </a:p>
        </p:txBody>
      </p:sp>
      <p:sp>
        <p:nvSpPr>
          <p:cNvPr id="3" name="Content Placeholder 2"/>
          <p:cNvSpPr>
            <a:spLocks noGrp="1"/>
          </p:cNvSpPr>
          <p:nvPr>
            <p:ph sz="quarter" idx="12"/>
          </p:nvPr>
        </p:nvSpPr>
        <p:spPr/>
        <p:txBody>
          <a:bodyPr/>
          <a:lstStyle/>
          <a:p>
            <a:r>
              <a:rPr lang="en-US" dirty="0" smtClean="0">
                <a:latin typeface="Courier"/>
                <a:cs typeface="Courier"/>
              </a:rPr>
              <a:t>void m(String s);</a:t>
            </a:r>
          </a:p>
          <a:p>
            <a:r>
              <a:rPr lang="en-US" dirty="0" smtClean="0">
                <a:latin typeface="Courier"/>
                <a:cs typeface="Courier"/>
              </a:rPr>
              <a:t>void m(Float f, @</a:t>
            </a:r>
            <a:r>
              <a:rPr lang="en-US" dirty="0" err="1" smtClean="0">
                <a:latin typeface="Courier"/>
                <a:cs typeface="Courier"/>
              </a:rPr>
              <a:t>PathParam</a:t>
            </a:r>
            <a:r>
              <a:rPr lang="en-US" dirty="0" smtClean="0">
                <a:latin typeface="Courier"/>
                <a:cs typeface="Courier"/>
              </a:rPr>
              <a:t>(“id”)</a:t>
            </a:r>
            <a:r>
              <a:rPr lang="en-US" dirty="0" err="1" smtClean="0">
                <a:latin typeface="Courier"/>
                <a:cs typeface="Courier"/>
              </a:rPr>
              <a:t>int</a:t>
            </a:r>
            <a:r>
              <a:rPr lang="en-US" dirty="0" smtClean="0">
                <a:latin typeface="Courier"/>
                <a:cs typeface="Courier"/>
              </a:rPr>
              <a:t> id);</a:t>
            </a:r>
          </a:p>
          <a:p>
            <a:r>
              <a:rPr lang="en-US" dirty="0" smtClean="0">
                <a:latin typeface="Courier"/>
                <a:cs typeface="Courier"/>
              </a:rPr>
              <a:t>Product m(Reader </a:t>
            </a:r>
            <a:r>
              <a:rPr lang="en-US" dirty="0" err="1" smtClean="0">
                <a:latin typeface="Courier"/>
                <a:cs typeface="Courier"/>
              </a:rPr>
              <a:t>reader</a:t>
            </a:r>
            <a:r>
              <a:rPr lang="en-US" dirty="0" smtClean="0">
                <a:latin typeface="Courier"/>
                <a:cs typeface="Courier"/>
              </a:rPr>
              <a:t>, Session s);</a:t>
            </a:r>
          </a:p>
          <a:p>
            <a:r>
              <a:rPr lang="en-US" dirty="0" smtClean="0">
                <a:latin typeface="Courier"/>
                <a:cs typeface="Courier"/>
              </a:rPr>
              <a:t>void m(byte[] b);</a:t>
            </a:r>
            <a:r>
              <a:rPr lang="en-US" dirty="0" smtClean="0">
                <a:latin typeface="Arial"/>
                <a:cs typeface="Arial"/>
              </a:rPr>
              <a:t> or </a:t>
            </a:r>
            <a:r>
              <a:rPr lang="en-US" dirty="0" smtClean="0">
                <a:latin typeface="Courier"/>
                <a:cs typeface="Courier"/>
              </a:rPr>
              <a:t>void m(</a:t>
            </a:r>
            <a:r>
              <a:rPr lang="en-US" dirty="0" err="1" smtClean="0">
                <a:latin typeface="Courier"/>
                <a:cs typeface="Courier"/>
              </a:rPr>
              <a:t>ByteBuffer</a:t>
            </a:r>
            <a:r>
              <a:rPr lang="en-US" dirty="0" smtClean="0">
                <a:latin typeface="Courier"/>
                <a:cs typeface="Courier"/>
              </a:rPr>
              <a:t> b);</a:t>
            </a:r>
          </a:p>
          <a:p>
            <a:r>
              <a:rPr lang="en-US" dirty="0" smtClean="0">
                <a:latin typeface="Courier"/>
                <a:cs typeface="Courier"/>
              </a:rPr>
              <a:t>Book m(</a:t>
            </a:r>
            <a:r>
              <a:rPr lang="en-US" dirty="0" err="1" smtClean="0">
                <a:latin typeface="Courier"/>
                <a:cs typeface="Courier"/>
              </a:rPr>
              <a:t>int</a:t>
            </a:r>
            <a:r>
              <a:rPr lang="en-US" dirty="0" smtClean="0">
                <a:latin typeface="Courier"/>
                <a:cs typeface="Courier"/>
              </a:rPr>
              <a:t> </a:t>
            </a:r>
            <a:r>
              <a:rPr lang="en-US" dirty="0" err="1" smtClean="0">
                <a:latin typeface="Courier"/>
                <a:cs typeface="Courier"/>
              </a:rPr>
              <a:t>i</a:t>
            </a:r>
            <a:r>
              <a:rPr lang="en-US" dirty="0" smtClean="0">
                <a:latin typeface="Courier"/>
                <a:cs typeface="Courier"/>
              </a:rPr>
              <a:t>, Session s, @</a:t>
            </a:r>
            <a:r>
              <a:rPr lang="en-US" dirty="0" err="1" smtClean="0">
                <a:latin typeface="Courier"/>
                <a:cs typeface="Courier"/>
              </a:rPr>
              <a:t>PathParam</a:t>
            </a:r>
            <a:r>
              <a:rPr lang="en-US" dirty="0" smtClean="0">
                <a:latin typeface="Courier"/>
                <a:cs typeface="Courier"/>
              </a:rPr>
              <a:t>(“</a:t>
            </a:r>
            <a:r>
              <a:rPr lang="en-US" dirty="0" err="1" smtClean="0">
                <a:latin typeface="Courier"/>
                <a:cs typeface="Courier"/>
              </a:rPr>
              <a:t>isbn</a:t>
            </a:r>
            <a:r>
              <a:rPr lang="en-US" dirty="0" smtClean="0">
                <a:latin typeface="Courier"/>
                <a:cs typeface="Courier"/>
              </a:rPr>
              <a:t>”)String </a:t>
            </a:r>
            <a:r>
              <a:rPr lang="en-US" dirty="0" err="1" smtClean="0">
                <a:latin typeface="Courier"/>
                <a:cs typeface="Courier"/>
              </a:rPr>
              <a:t>isbn</a:t>
            </a:r>
            <a:r>
              <a:rPr lang="en-US" dirty="0" smtClean="0">
                <a:latin typeface="Courier"/>
                <a:cs typeface="Courier"/>
              </a:rPr>
              <a:t>, @</a:t>
            </a:r>
            <a:r>
              <a:rPr lang="en-US" dirty="0" err="1" smtClean="0">
                <a:latin typeface="Courier"/>
                <a:cs typeface="Courier"/>
              </a:rPr>
              <a:t>PathParam</a:t>
            </a:r>
            <a:r>
              <a:rPr lang="en-US" dirty="0" smtClean="0">
                <a:latin typeface="Courier"/>
                <a:cs typeface="Courier"/>
              </a:rPr>
              <a:t>(“store”)String store);</a:t>
            </a:r>
          </a:p>
          <a:p>
            <a:pPr marL="228600" indent="-164592" algn="l" defTabSz="228600">
              <a:spcBef>
                <a:spcPts val="0"/>
              </a:spcBef>
              <a:spcAft>
                <a:spcPts val="600"/>
              </a:spcAft>
              <a:buClr>
                <a:srgbClr val="5382A1"/>
              </a:buClr>
              <a:buSzPct val="85000"/>
              <a:buFont typeface="Wingdings"/>
              <a:buChar char="§"/>
            </a:pPr>
            <a:endParaRPr lang="en-US" dirty="0" smtClean="0">
              <a:latin typeface="Arial" pitchFamily="34" charset="0"/>
              <a:ea typeface="黑体" pitchFamily="49" charset="-122"/>
              <a:cs typeface="Arial" pitchFamily="34" charset="0"/>
            </a:endParaRPr>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xmlns="" val="28402448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lnSpc>
                <a:spcPct val="90000"/>
              </a:lnSpc>
              <a:spcBef>
                <a:spcPts val="0"/>
              </a:spcBef>
              <a:buNone/>
            </a:pPr>
            <a:r>
              <a:rPr lang="en-US" sz="2800" b="1" i="0">
                <a:solidFill>
                  <a:srgbClr val="424545"/>
                </a:solidFill>
                <a:latin typeface="Arial" pitchFamily="34" charset="0"/>
                <a:ea typeface="黑体" pitchFamily="49" charset="-122"/>
                <a:cs typeface="Arial" pitchFamily="34" charset="0"/>
              </a:rPr>
              <a:t>聊天服务器</a:t>
            </a:r>
          </a:p>
        </p:txBody>
      </p:sp>
      <p:sp>
        <p:nvSpPr>
          <p:cNvPr id="3" name="Content Placeholder 2"/>
          <p:cNvSpPr>
            <a:spLocks noGrp="1"/>
          </p:cNvSpPr>
          <p:nvPr>
            <p:ph sz="quarter" idx="12"/>
          </p:nvPr>
        </p:nvSpPr>
        <p:spPr/>
        <p:txBody>
          <a:bodyPr/>
          <a:lstStyle/>
          <a:p>
            <a:pPr marL="60325" indent="0">
              <a:buNone/>
            </a:pPr>
            <a:r>
              <a:rPr lang="en-US" sz="1400" dirty="0" smtClean="0">
                <a:latin typeface="Courier"/>
                <a:cs typeface="Courier"/>
              </a:rPr>
              <a:t>@</a:t>
            </a:r>
            <a:r>
              <a:rPr lang="en-US" sz="1400" dirty="0" err="1" smtClean="0">
                <a:latin typeface="Courier"/>
                <a:cs typeface="Courier"/>
              </a:rPr>
              <a:t>ServerEndpoint</a:t>
            </a:r>
            <a:r>
              <a:rPr lang="en-US" sz="1400" dirty="0" smtClean="0">
                <a:latin typeface="Courier"/>
                <a:cs typeface="Courier"/>
              </a:rPr>
              <a:t>("/chat")</a:t>
            </a:r>
          </a:p>
          <a:p>
            <a:pPr marL="60325" indent="0">
              <a:buNone/>
            </a:pPr>
            <a:r>
              <a:rPr lang="en-US" sz="1400" dirty="0" smtClean="0">
                <a:latin typeface="Courier"/>
                <a:cs typeface="Courier"/>
              </a:rPr>
              <a:t>public class </a:t>
            </a:r>
            <a:r>
              <a:rPr lang="en-US" sz="1400" dirty="0" err="1" smtClean="0">
                <a:latin typeface="Courier"/>
                <a:cs typeface="Courier"/>
              </a:rPr>
              <a:t>ChatBean</a:t>
            </a:r>
            <a:r>
              <a:rPr lang="en-US" sz="1400" dirty="0" smtClean="0">
                <a:latin typeface="Courier"/>
                <a:cs typeface="Courier"/>
              </a:rPr>
              <a:t> {</a:t>
            </a:r>
          </a:p>
          <a:p>
            <a:pPr marL="60325" indent="0">
              <a:buNone/>
            </a:pPr>
            <a:r>
              <a:rPr lang="en-US" sz="1400" dirty="0" smtClean="0">
                <a:latin typeface="Courier"/>
                <a:cs typeface="Courier"/>
              </a:rPr>
              <a:t>    static Set&lt;Session&gt; peers = </a:t>
            </a:r>
            <a:r>
              <a:rPr lang="en-US" sz="1400" dirty="0" err="1" smtClean="0">
                <a:latin typeface="Courier"/>
                <a:cs typeface="Courier"/>
              </a:rPr>
              <a:t>Collections.synchronizedSet</a:t>
            </a:r>
            <a:r>
              <a:rPr lang="en-US" sz="1400" dirty="0" smtClean="0">
                <a:latin typeface="Courier"/>
                <a:cs typeface="Courier"/>
              </a:rPr>
              <a:t>(…);</a:t>
            </a:r>
            <a:br>
              <a:rPr lang="en-US" sz="1400" dirty="0" smtClean="0">
                <a:latin typeface="Courier"/>
                <a:cs typeface="Courier"/>
              </a:rPr>
            </a:br>
            <a:r>
              <a:rPr lang="en-US" sz="1400" dirty="0" smtClean="0">
                <a:latin typeface="Courier"/>
                <a:cs typeface="Courier"/>
              </a:rPr>
              <a:t/>
            </a:r>
            <a:br>
              <a:rPr lang="en-US" sz="1400" dirty="0" smtClean="0">
                <a:latin typeface="Courier"/>
                <a:cs typeface="Courier"/>
              </a:rPr>
            </a:br>
            <a:r>
              <a:rPr lang="en-US" sz="1400" dirty="0" smtClean="0">
                <a:latin typeface="Courier"/>
                <a:cs typeface="Courier"/>
              </a:rPr>
              <a:t>    </a:t>
            </a:r>
            <a:r>
              <a:rPr lang="en-US" sz="1400" b="1" dirty="0" smtClean="0">
                <a:solidFill>
                  <a:srgbClr val="FF0000"/>
                </a:solidFill>
                <a:latin typeface="Courier"/>
                <a:cs typeface="Courier"/>
              </a:rPr>
              <a:t>@</a:t>
            </a:r>
            <a:r>
              <a:rPr lang="en-US" sz="1400" b="1" dirty="0" err="1" smtClean="0">
                <a:solidFill>
                  <a:srgbClr val="FF0000"/>
                </a:solidFill>
                <a:latin typeface="Courier"/>
                <a:cs typeface="Courier"/>
              </a:rPr>
              <a:t>OnOpen</a:t>
            </a:r>
            <a:r>
              <a:rPr lang="en-US" sz="1400" dirty="0" smtClean="0">
                <a:latin typeface="Courier"/>
                <a:cs typeface="Courier"/>
              </a:rPr>
              <a:t/>
            </a:r>
            <a:br>
              <a:rPr lang="en-US" sz="1400" dirty="0" smtClean="0">
                <a:latin typeface="Courier"/>
                <a:cs typeface="Courier"/>
              </a:rPr>
            </a:br>
            <a:r>
              <a:rPr lang="en-US" sz="1400" dirty="0" smtClean="0">
                <a:latin typeface="Courier"/>
                <a:cs typeface="Courier"/>
              </a:rPr>
              <a:t>    public void </a:t>
            </a:r>
            <a:r>
              <a:rPr lang="en-US" sz="1400" dirty="0" err="1" smtClean="0">
                <a:latin typeface="Courier"/>
                <a:cs typeface="Courier"/>
              </a:rPr>
              <a:t>onOpen</a:t>
            </a:r>
            <a:r>
              <a:rPr lang="en-US" sz="1400" dirty="0" smtClean="0">
                <a:latin typeface="Courier"/>
                <a:cs typeface="Courier"/>
              </a:rPr>
              <a:t>(Session peer) {</a:t>
            </a:r>
            <a:br>
              <a:rPr lang="en-US" sz="1400" dirty="0" smtClean="0">
                <a:latin typeface="Courier"/>
                <a:cs typeface="Courier"/>
              </a:rPr>
            </a:br>
            <a:r>
              <a:rPr lang="en-US" sz="1400" dirty="0" smtClean="0">
                <a:latin typeface="Courier"/>
                <a:cs typeface="Courier"/>
              </a:rPr>
              <a:t>        </a:t>
            </a:r>
            <a:r>
              <a:rPr lang="en-US" sz="1400" dirty="0" err="1" smtClean="0">
                <a:latin typeface="Courier"/>
                <a:cs typeface="Courier"/>
              </a:rPr>
              <a:t>peers.add</a:t>
            </a:r>
            <a:r>
              <a:rPr lang="en-US" sz="1400" dirty="0" smtClean="0">
                <a:latin typeface="Courier"/>
                <a:cs typeface="Courier"/>
              </a:rPr>
              <a:t>(peer);</a:t>
            </a:r>
            <a:br>
              <a:rPr lang="en-US" sz="1400" dirty="0" smtClean="0">
                <a:latin typeface="Courier"/>
                <a:cs typeface="Courier"/>
              </a:rPr>
            </a:br>
            <a:r>
              <a:rPr lang="en-US" sz="1400" dirty="0" smtClean="0">
                <a:latin typeface="Courier"/>
                <a:cs typeface="Courier"/>
              </a:rPr>
              <a:t>    }</a:t>
            </a:r>
            <a:br>
              <a:rPr lang="en-US" sz="1400" dirty="0" smtClean="0">
                <a:latin typeface="Courier"/>
                <a:cs typeface="Courier"/>
              </a:rPr>
            </a:br>
            <a:r>
              <a:rPr lang="en-US" sz="1400" dirty="0" smtClean="0">
                <a:latin typeface="Courier"/>
                <a:cs typeface="Courier"/>
              </a:rPr>
              <a:t/>
            </a:r>
            <a:br>
              <a:rPr lang="en-US" sz="1400" dirty="0" smtClean="0">
                <a:latin typeface="Courier"/>
                <a:cs typeface="Courier"/>
              </a:rPr>
            </a:br>
            <a:r>
              <a:rPr lang="en-US" sz="1400" dirty="0" smtClean="0">
                <a:latin typeface="Courier"/>
                <a:cs typeface="Courier"/>
              </a:rPr>
              <a:t>    </a:t>
            </a:r>
            <a:r>
              <a:rPr lang="en-US" sz="1400" b="1" dirty="0" smtClean="0">
                <a:solidFill>
                  <a:srgbClr val="FF0000"/>
                </a:solidFill>
                <a:latin typeface="Courier"/>
                <a:cs typeface="Courier"/>
              </a:rPr>
              <a:t>@</a:t>
            </a:r>
            <a:r>
              <a:rPr lang="en-US" sz="1400" b="1" dirty="0" err="1" smtClean="0">
                <a:solidFill>
                  <a:srgbClr val="FF0000"/>
                </a:solidFill>
                <a:latin typeface="Courier"/>
                <a:cs typeface="Courier"/>
              </a:rPr>
              <a:t>OnClose</a:t>
            </a:r>
            <a:r>
              <a:rPr lang="en-US" sz="1400" b="1" dirty="0" smtClean="0">
                <a:solidFill>
                  <a:srgbClr val="FF0000"/>
                </a:solidFill>
                <a:latin typeface="Courier"/>
                <a:cs typeface="Courier"/>
              </a:rPr>
              <a:t/>
            </a:r>
            <a:br>
              <a:rPr lang="en-US" sz="1400" b="1" dirty="0" smtClean="0">
                <a:solidFill>
                  <a:srgbClr val="FF0000"/>
                </a:solidFill>
                <a:latin typeface="Courier"/>
                <a:cs typeface="Courier"/>
              </a:rPr>
            </a:br>
            <a:r>
              <a:rPr lang="en-US" sz="1400" dirty="0" smtClean="0">
                <a:latin typeface="Courier"/>
                <a:cs typeface="Courier"/>
              </a:rPr>
              <a:t>    public void </a:t>
            </a:r>
            <a:r>
              <a:rPr lang="en-US" sz="1400" dirty="0" err="1" smtClean="0">
                <a:latin typeface="Courier"/>
                <a:cs typeface="Courier"/>
              </a:rPr>
              <a:t>onClose</a:t>
            </a:r>
            <a:r>
              <a:rPr lang="en-US" sz="1400" dirty="0" smtClean="0">
                <a:latin typeface="Courier"/>
                <a:cs typeface="Courier"/>
              </a:rPr>
              <a:t>(Session peer) {</a:t>
            </a:r>
            <a:br>
              <a:rPr lang="en-US" sz="1400" dirty="0" smtClean="0">
                <a:latin typeface="Courier"/>
                <a:cs typeface="Courier"/>
              </a:rPr>
            </a:br>
            <a:r>
              <a:rPr lang="en-US" sz="1400" dirty="0" smtClean="0">
                <a:latin typeface="Courier"/>
                <a:cs typeface="Courier"/>
              </a:rPr>
              <a:t>        </a:t>
            </a:r>
            <a:r>
              <a:rPr lang="en-US" sz="1400" dirty="0" err="1" smtClean="0">
                <a:latin typeface="Courier"/>
                <a:cs typeface="Courier"/>
              </a:rPr>
              <a:t>peers.remove</a:t>
            </a:r>
            <a:r>
              <a:rPr lang="en-US" sz="1400" dirty="0" smtClean="0">
                <a:latin typeface="Courier"/>
                <a:cs typeface="Courier"/>
              </a:rPr>
              <a:t>(peer);</a:t>
            </a:r>
            <a:br>
              <a:rPr lang="en-US" sz="1400" dirty="0" smtClean="0">
                <a:latin typeface="Courier"/>
                <a:cs typeface="Courier"/>
              </a:rPr>
            </a:br>
            <a:r>
              <a:rPr lang="en-US" sz="1400" dirty="0" smtClean="0">
                <a:latin typeface="Courier"/>
                <a:cs typeface="Courier"/>
              </a:rPr>
              <a:t>    }</a:t>
            </a:r>
            <a:br>
              <a:rPr lang="en-US" sz="1400" dirty="0" smtClean="0">
                <a:latin typeface="Courier"/>
                <a:cs typeface="Courier"/>
              </a:rPr>
            </a:br>
            <a:r>
              <a:rPr lang="en-US" sz="1400" dirty="0" smtClean="0">
                <a:latin typeface="Courier"/>
                <a:cs typeface="Courier"/>
              </a:rPr>
              <a:t/>
            </a:r>
            <a:br>
              <a:rPr lang="en-US" sz="1400" dirty="0" smtClean="0">
                <a:latin typeface="Courier"/>
                <a:cs typeface="Courier"/>
              </a:rPr>
            </a:br>
            <a:r>
              <a:rPr lang="en-US" sz="1400" dirty="0" smtClean="0">
                <a:latin typeface="Courier"/>
                <a:cs typeface="Courier"/>
              </a:rPr>
              <a:t>    . . .</a:t>
            </a:r>
            <a:endParaRPr lang="en-US" sz="1400" b="0" i="0" dirty="0">
              <a:solidFill>
                <a:srgbClr val="424545"/>
              </a:solidFill>
              <a:latin typeface="Arial" pitchFamily="34" charset="0"/>
              <a:ea typeface="黑体" pitchFamily="49" charset="-122"/>
              <a:cs typeface="Arial" pitchFamily="34" charset="0"/>
            </a:endParaRPr>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xmlns="" val="17424725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lnSpc>
                <a:spcPct val="90000"/>
              </a:lnSpc>
              <a:spcBef>
                <a:spcPts val="0"/>
              </a:spcBef>
              <a:buNone/>
            </a:pPr>
            <a:r>
              <a:rPr lang="en-US" sz="2800" b="1" i="0">
                <a:solidFill>
                  <a:srgbClr val="424545"/>
                </a:solidFill>
                <a:latin typeface="Arial" pitchFamily="34" charset="0"/>
                <a:ea typeface="黑体" pitchFamily="49" charset="-122"/>
                <a:cs typeface="Arial" pitchFamily="34" charset="0"/>
              </a:rPr>
              <a:t>聊天服务器</a:t>
            </a:r>
          </a:p>
        </p:txBody>
      </p:sp>
      <p:sp>
        <p:nvSpPr>
          <p:cNvPr id="3" name="Content Placeholder 2"/>
          <p:cNvSpPr>
            <a:spLocks noGrp="1"/>
          </p:cNvSpPr>
          <p:nvPr>
            <p:ph sz="quarter" idx="12"/>
          </p:nvPr>
        </p:nvSpPr>
        <p:spPr/>
        <p:txBody>
          <a:bodyPr/>
          <a:lstStyle/>
          <a:p>
            <a:pPr marL="64008" indent="0" algn="l" defTabSz="228600">
              <a:spcBef>
                <a:spcPts val="0"/>
              </a:spcBef>
              <a:spcAft>
                <a:spcPts val="600"/>
              </a:spcAft>
              <a:buNone/>
            </a:pPr>
            <a:r>
              <a:rPr lang="en-US" sz="1400" b="0" i="0" dirty="0">
                <a:solidFill>
                  <a:srgbClr val="424545"/>
                </a:solidFill>
                <a:latin typeface="Arial" pitchFamily="34" charset="0"/>
                <a:ea typeface="黑体" pitchFamily="49" charset="-122"/>
                <a:cs typeface="Arial" pitchFamily="34" charset="0"/>
              </a:rPr>
              <a:t>    . . .</a:t>
            </a:r>
            <a:br>
              <a:rPr lang="en-US" sz="1400" b="0" i="0" dirty="0">
                <a:solidFill>
                  <a:srgbClr val="424545"/>
                </a:solidFill>
                <a:latin typeface="Arial" pitchFamily="34" charset="0"/>
                <a:ea typeface="黑体" pitchFamily="49" charset="-122"/>
                <a:cs typeface="Arial" pitchFamily="34" charset="0"/>
              </a:rPr>
            </a:br>
            <a:r>
              <a:rPr lang="en-US" sz="1400" b="0" i="0" dirty="0">
                <a:solidFill>
                  <a:srgbClr val="424545"/>
                </a:solidFill>
                <a:latin typeface="Arial" pitchFamily="34" charset="0"/>
                <a:ea typeface="黑体" pitchFamily="49" charset="-122"/>
                <a:cs typeface="Arial" pitchFamily="34" charset="0"/>
              </a:rPr>
              <a:t/>
            </a:r>
            <a:br>
              <a:rPr lang="en-US" sz="1400" b="0" i="0" dirty="0">
                <a:solidFill>
                  <a:srgbClr val="424545"/>
                </a:solidFill>
                <a:latin typeface="Arial" pitchFamily="34" charset="0"/>
                <a:ea typeface="黑体" pitchFamily="49" charset="-122"/>
                <a:cs typeface="Arial" pitchFamily="34" charset="0"/>
              </a:rPr>
            </a:br>
            <a:r>
              <a:rPr lang="en-US" sz="1400" b="0" i="0" dirty="0">
                <a:solidFill>
                  <a:srgbClr val="424545"/>
                </a:solidFill>
                <a:latin typeface="Courier"/>
                <a:ea typeface="黑体" pitchFamily="49" charset="-122"/>
              </a:rPr>
              <a:t>    </a:t>
            </a:r>
            <a:r>
              <a:rPr lang="en-US" sz="1400" b="1" i="0" dirty="0">
                <a:solidFill>
                  <a:srgbClr val="FF0000"/>
                </a:solidFill>
                <a:latin typeface="Courier"/>
                <a:ea typeface="黑体" pitchFamily="49" charset="-122"/>
              </a:rPr>
              <a:t>@</a:t>
            </a:r>
            <a:r>
              <a:rPr lang="en-US" sz="1400" b="1" i="0" dirty="0" err="1">
                <a:solidFill>
                  <a:srgbClr val="FF0000"/>
                </a:solidFill>
                <a:latin typeface="Courier"/>
                <a:ea typeface="黑体" pitchFamily="49" charset="-122"/>
              </a:rPr>
              <a:t>OnMessage</a:t>
            </a:r>
            <a:endParaRPr lang="en-US" sz="1400" b="1" i="0" dirty="0">
              <a:solidFill>
                <a:srgbClr val="FF0000"/>
              </a:solidFill>
              <a:latin typeface="Courier"/>
              <a:ea typeface="黑体" pitchFamily="49" charset="-122"/>
            </a:endParaRPr>
          </a:p>
          <a:p>
            <a:pPr marL="64008" indent="0" algn="l" defTabSz="228600">
              <a:spcBef>
                <a:spcPts val="0"/>
              </a:spcBef>
              <a:spcAft>
                <a:spcPts val="600"/>
              </a:spcAft>
              <a:buNone/>
            </a:pPr>
            <a:r>
              <a:rPr lang="en-US" sz="1400" b="0" i="0" dirty="0">
                <a:solidFill>
                  <a:srgbClr val="424545"/>
                </a:solidFill>
                <a:latin typeface="Courier"/>
                <a:ea typeface="黑体" pitchFamily="49" charset="-122"/>
              </a:rPr>
              <a:t>    public void message(String message, Session client) {</a:t>
            </a:r>
          </a:p>
          <a:p>
            <a:pPr marL="64008" indent="0" algn="l" defTabSz="228600">
              <a:spcBef>
                <a:spcPts val="0"/>
              </a:spcBef>
              <a:spcAft>
                <a:spcPts val="600"/>
              </a:spcAft>
              <a:buNone/>
            </a:pPr>
            <a:r>
              <a:rPr lang="en-US" sz="1400" b="0" i="0" dirty="0">
                <a:solidFill>
                  <a:srgbClr val="424545"/>
                </a:solidFill>
                <a:latin typeface="Courier"/>
                <a:ea typeface="黑体" pitchFamily="49" charset="-122"/>
              </a:rPr>
              <a:t>        for (Session peer :peers) {</a:t>
            </a:r>
            <a:br>
              <a:rPr lang="en-US" sz="1400" b="0" i="0" dirty="0">
                <a:solidFill>
                  <a:srgbClr val="424545"/>
                </a:solidFill>
                <a:latin typeface="Courier"/>
                <a:ea typeface="黑体" pitchFamily="49" charset="-122"/>
              </a:rPr>
            </a:br>
            <a:r>
              <a:rPr lang="en-US" sz="1400" b="0" i="0" dirty="0">
                <a:solidFill>
                  <a:srgbClr val="424545"/>
                </a:solidFill>
                <a:latin typeface="Courier"/>
                <a:ea typeface="黑体" pitchFamily="49" charset="-122"/>
              </a:rPr>
              <a:t>            </a:t>
            </a:r>
            <a:r>
              <a:rPr lang="en-US" sz="1400" b="0" i="0" dirty="0" err="1">
                <a:solidFill>
                  <a:srgbClr val="424545"/>
                </a:solidFill>
                <a:latin typeface="Courier"/>
                <a:ea typeface="黑体" pitchFamily="49" charset="-122"/>
              </a:rPr>
              <a:t>peer.getBasicRemote</a:t>
            </a:r>
            <a:r>
              <a:rPr lang="en-US" sz="1400" b="0" i="0" dirty="0">
                <a:solidFill>
                  <a:srgbClr val="424545"/>
                </a:solidFill>
                <a:latin typeface="Courier"/>
                <a:ea typeface="黑体" pitchFamily="49" charset="-122"/>
              </a:rPr>
              <a:t>().</a:t>
            </a:r>
            <a:r>
              <a:rPr lang="en-US" sz="1400" b="0" i="0" dirty="0" err="1">
                <a:solidFill>
                  <a:srgbClr val="424545"/>
                </a:solidFill>
                <a:latin typeface="Courier"/>
                <a:ea typeface="黑体" pitchFamily="49" charset="-122"/>
              </a:rPr>
              <a:t>sendObject</a:t>
            </a:r>
            <a:r>
              <a:rPr lang="en-US" sz="1400" b="0" i="0" dirty="0">
                <a:solidFill>
                  <a:srgbClr val="424545"/>
                </a:solidFill>
                <a:latin typeface="Courier"/>
                <a:ea typeface="黑体" pitchFamily="49" charset="-122"/>
              </a:rPr>
              <a:t>(message);</a:t>
            </a:r>
            <a:br>
              <a:rPr lang="en-US" sz="1400" b="0" i="0" dirty="0">
                <a:solidFill>
                  <a:srgbClr val="424545"/>
                </a:solidFill>
                <a:latin typeface="Courier"/>
                <a:ea typeface="黑体" pitchFamily="49" charset="-122"/>
              </a:rPr>
            </a:br>
            <a:r>
              <a:rPr lang="en-US" sz="1400" b="0" i="0" dirty="0">
                <a:solidFill>
                  <a:srgbClr val="424545"/>
                </a:solidFill>
                <a:latin typeface="Courier"/>
                <a:ea typeface="黑体" pitchFamily="49" charset="-122"/>
              </a:rPr>
              <a:t>        }</a:t>
            </a:r>
            <a:br>
              <a:rPr lang="en-US" sz="1400" b="0" i="0" dirty="0">
                <a:solidFill>
                  <a:srgbClr val="424545"/>
                </a:solidFill>
                <a:latin typeface="Courier"/>
                <a:ea typeface="黑体" pitchFamily="49" charset="-122"/>
              </a:rPr>
            </a:br>
            <a:r>
              <a:rPr lang="en-US" sz="1400" b="0" i="0" dirty="0">
                <a:solidFill>
                  <a:srgbClr val="424545"/>
                </a:solidFill>
                <a:latin typeface="Courier"/>
                <a:ea typeface="黑体" pitchFamily="49" charset="-122"/>
              </a:rPr>
              <a:t>    }</a:t>
            </a:r>
            <a:br>
              <a:rPr lang="en-US" sz="1400" b="0" i="0" dirty="0">
                <a:solidFill>
                  <a:srgbClr val="424545"/>
                </a:solidFill>
                <a:latin typeface="Courier"/>
                <a:ea typeface="黑体" pitchFamily="49" charset="-122"/>
              </a:rPr>
            </a:br>
            <a:r>
              <a:rPr lang="en-US" sz="1400" b="0" i="0" dirty="0">
                <a:solidFill>
                  <a:srgbClr val="424545"/>
                </a:solidFill>
                <a:latin typeface="Courier"/>
                <a:ea typeface="黑体" pitchFamily="49" charset="-122"/>
              </a:rPr>
              <a:t>}</a:t>
            </a:r>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xmlns="" val="42886142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04345" y="1201839"/>
            <a:ext cx="6400802" cy="2929889"/>
          </a:xfrm>
        </p:spPr>
        <p:txBody>
          <a:bodyPr/>
          <a:lstStyle/>
          <a:p>
            <a:pPr marL="0" indent="0" algn="l" defTabSz="228600">
              <a:spcBef>
                <a:spcPts val="0"/>
              </a:spcBef>
              <a:spcAft>
                <a:spcPts val="600"/>
              </a:spcAft>
              <a:buNone/>
            </a:pPr>
            <a:r>
              <a:rPr lang="en-US" sz="1400" b="0" i="0">
                <a:solidFill>
                  <a:srgbClr val="424545"/>
                </a:solidFill>
                <a:latin typeface="Arial" pitchFamily="34" charset="0"/>
                <a:ea typeface="黑体" pitchFamily="49" charset="-122"/>
                <a:cs typeface="Arial" pitchFamily="34" charset="0"/>
              </a:rPr>
              <a:t>以下内容旨在概述产品的总体发展方向。该内容仅供参考，不可纳入任何合同。</a:t>
            </a:r>
            <a:br>
              <a:rPr lang="en-US" sz="1400" b="0" i="0">
                <a:solidFill>
                  <a:srgbClr val="424545"/>
                </a:solidFill>
                <a:latin typeface="Arial" pitchFamily="34" charset="0"/>
                <a:ea typeface="黑体" pitchFamily="49" charset="-122"/>
                <a:cs typeface="Arial" pitchFamily="34" charset="0"/>
              </a:rPr>
            </a:br>
            <a:r>
              <a:rPr lang="en-US" sz="1400" b="0" i="0">
                <a:solidFill>
                  <a:srgbClr val="424545"/>
                </a:solidFill>
                <a:latin typeface="Arial" pitchFamily="34" charset="0"/>
                <a:ea typeface="黑体" pitchFamily="49" charset="-122"/>
                <a:cs typeface="Arial" pitchFamily="34" charset="0"/>
              </a:rPr>
              <a:t>其内容不构成提供任何材料、代码或功能的承诺，并且不应该作为制定购买决策的依据。</a:t>
            </a:r>
            <a:r>
              <a:rPr lang="en-US" altLang="ja-JP" sz="1400" b="0" i="0">
                <a:solidFill>
                  <a:srgbClr val="424545"/>
                </a:solidFill>
                <a:latin typeface="Arial" pitchFamily="34" charset="0"/>
                <a:ea typeface="黑体" pitchFamily="49" charset="-122"/>
                <a:cs typeface="Arial" pitchFamily="34" charset="0"/>
              </a:rPr>
              <a:t>此处所述有关 Oracle 产品的任何特性或功能的开发、发布以及相应的日程安排均由 Oracle 自行决定。</a:t>
            </a:r>
          </a:p>
          <a:p>
            <a:pPr marL="0" indent="0" algn="l" defTabSz="228600">
              <a:spcBef>
                <a:spcPts val="0"/>
              </a:spcBef>
              <a:spcAft>
                <a:spcPts val="600"/>
              </a:spcAft>
              <a:buNone/>
            </a:pPr>
            <a:endParaRPr lang="en-US" dirty="0" smtClean="0">
              <a:latin typeface="Arial" pitchFamily="34" charset="0"/>
              <a:ea typeface="黑体" pitchFamily="49" charset="-122"/>
              <a:cs typeface="Arial" pitchFamily="34" charset="0"/>
            </a:endParaRPr>
          </a:p>
          <a:p>
            <a:pPr marL="64008" indent="0" algn="l" defTabSz="228600">
              <a:spcBef>
                <a:spcPts val="0"/>
              </a:spcBef>
              <a:spcAft>
                <a:spcPts val="600"/>
              </a:spcAft>
              <a:buNone/>
            </a:pPr>
            <a:endParaRPr lang="en-US" dirty="0" smtClean="0">
              <a:latin typeface="Arial" pitchFamily="34" charset="0"/>
              <a:ea typeface="黑体" pitchFamily="49" charset="-122"/>
              <a:cs typeface="Arial" pitchFamily="34" charset="0"/>
            </a:endParaRPr>
          </a:p>
        </p:txBody>
      </p:sp>
    </p:spTree>
    <p:extLst>
      <p:ext uri="{BB962C8B-B14F-4D97-AF65-F5344CB8AC3E}">
        <p14:creationId xmlns:p14="http://schemas.microsoft.com/office/powerpoint/2010/main" xmlns="" val="37000352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lnSpc>
                <a:spcPct val="90000"/>
              </a:lnSpc>
              <a:spcBef>
                <a:spcPts val="0"/>
              </a:spcBef>
              <a:buNone/>
            </a:pPr>
            <a:r>
              <a:rPr lang="en-US" sz="2800" b="1" i="0">
                <a:solidFill>
                  <a:srgbClr val="424545"/>
                </a:solidFill>
                <a:latin typeface="Arial" pitchFamily="34" charset="0"/>
                <a:ea typeface="黑体" pitchFamily="49" charset="-122"/>
                <a:cs typeface="Arial" pitchFamily="34" charset="0"/>
              </a:rPr>
              <a:t>URI 模板匹配</a:t>
            </a:r>
          </a:p>
        </p:txBody>
      </p:sp>
      <p:sp>
        <p:nvSpPr>
          <p:cNvPr id="3" name="Content Placeholder 2"/>
          <p:cNvSpPr>
            <a:spLocks noGrp="1"/>
          </p:cNvSpPr>
          <p:nvPr>
            <p:ph sz="quarter" idx="12"/>
          </p:nvPr>
        </p:nvSpPr>
        <p:spPr/>
        <p:txBody>
          <a:bodyPr/>
          <a:lstStyle/>
          <a:p>
            <a:pPr marL="228600" indent="-164592" algn="l" defTabSz="228600">
              <a:spcBef>
                <a:spcPts val="0"/>
              </a:spcBef>
              <a:spcAft>
                <a:spcPts val="600"/>
              </a:spcAft>
              <a:buClr>
                <a:srgbClr val="5382A1"/>
              </a:buClr>
              <a:buSzPct val="85000"/>
              <a:buFont typeface="Wingdings"/>
              <a:buChar char="§"/>
            </a:pPr>
            <a:r>
              <a:rPr lang="en-US" sz="2000" b="0" i="0">
                <a:solidFill>
                  <a:srgbClr val="424545"/>
                </a:solidFill>
                <a:latin typeface="Arial" pitchFamily="34" charset="0"/>
                <a:ea typeface="黑体" pitchFamily="49" charset="-122"/>
                <a:cs typeface="Arial" pitchFamily="34" charset="0"/>
              </a:rPr>
              <a:t>仅 1 级</a:t>
            </a:r>
          </a:p>
        </p:txBody>
      </p:sp>
      <p:sp>
        <p:nvSpPr>
          <p:cNvPr id="4" name="Text Placeholder 3"/>
          <p:cNvSpPr>
            <a:spLocks noGrp="1"/>
          </p:cNvSpPr>
          <p:nvPr>
            <p:ph type="body" sz="quarter" idx="13"/>
          </p:nvPr>
        </p:nvSpPr>
        <p:spPr/>
        <p:txBody>
          <a:bodyPr/>
          <a:lstStyle/>
          <a:p>
            <a:endParaRPr lang="en-US"/>
          </a:p>
        </p:txBody>
      </p:sp>
      <p:sp>
        <p:nvSpPr>
          <p:cNvPr id="5" name="Rectangle 4"/>
          <p:cNvSpPr/>
          <p:nvPr/>
        </p:nvSpPr>
        <p:spPr>
          <a:xfrm>
            <a:off x="825060" y="2171915"/>
            <a:ext cx="7825992" cy="2308324"/>
          </a:xfrm>
          <a:prstGeom prst="rect">
            <a:avLst/>
          </a:prstGeom>
        </p:spPr>
        <p:txBody>
          <a:bodyPr wrap="square">
            <a:spAutoFit/>
          </a:bodyPr>
          <a:lstStyle/>
          <a:p>
            <a:pPr algn="l" defTabSz="914400">
              <a:buNone/>
            </a:pPr>
            <a:r>
              <a:rPr lang="en-US" sz="1800" b="0" i="0">
                <a:latin typeface="Courier"/>
                <a:ea typeface="+mn-ea"/>
                <a:cs typeface="Courier"/>
              </a:rPr>
              <a:t>@ServerEndpoint(“/orders/</a:t>
            </a:r>
            <a:r>
              <a:rPr lang="en-US" sz="1800" b="1" i="0">
                <a:solidFill>
                  <a:srgbClr val="FF0000"/>
                </a:solidFill>
                <a:latin typeface="Courier"/>
                <a:ea typeface="+mn-ea"/>
                <a:cs typeface="Courier"/>
              </a:rPr>
              <a:t>{order-id}</a:t>
            </a:r>
            <a:r>
              <a:rPr lang="en-US" sz="1800" b="0" i="0">
                <a:latin typeface="Courier"/>
                <a:ea typeface="+mn-ea"/>
                <a:cs typeface="Courier"/>
              </a:rPr>
              <a:t>”)</a:t>
            </a:r>
            <a:br>
              <a:rPr lang="en-US" sz="1800" b="0" i="0">
                <a:latin typeface="Courier"/>
                <a:ea typeface="+mn-ea"/>
                <a:cs typeface="Courier"/>
              </a:rPr>
            </a:br>
            <a:r>
              <a:rPr lang="en-US" sz="1800" b="0" i="0">
                <a:latin typeface="Courier"/>
                <a:ea typeface="+mn-ea"/>
                <a:cs typeface="Courier"/>
              </a:rPr>
              <a:t>public class MyEndpoint {</a:t>
            </a:r>
            <a:br>
              <a:rPr lang="en-US" sz="1800" b="0" i="0">
                <a:latin typeface="Courier"/>
                <a:ea typeface="+mn-ea"/>
                <a:cs typeface="Courier"/>
              </a:rPr>
            </a:br>
            <a:r>
              <a:rPr lang="en-US" sz="1800" b="0" i="0">
                <a:latin typeface="Courier"/>
                <a:ea typeface="+mn-ea"/>
                <a:cs typeface="Courier"/>
              </a:rPr>
              <a:t>  @OnMessage</a:t>
            </a:r>
            <a:br>
              <a:rPr lang="en-US" sz="1800" b="0" i="0">
                <a:latin typeface="Courier"/>
                <a:ea typeface="+mn-ea"/>
                <a:cs typeface="Courier"/>
              </a:rPr>
            </a:br>
            <a:r>
              <a:rPr lang="en-US" sz="1800" b="0" i="0">
                <a:latin typeface="Courier"/>
                <a:ea typeface="+mn-ea"/>
                <a:cs typeface="Courier"/>
              </a:rPr>
              <a:t>  public void processOrder(</a:t>
            </a:r>
            <a:br>
              <a:rPr lang="en-US" sz="1800" b="0" i="0">
                <a:latin typeface="Courier"/>
                <a:ea typeface="+mn-ea"/>
                <a:cs typeface="Courier"/>
              </a:rPr>
            </a:br>
            <a:r>
              <a:rPr lang="en-US" sz="1800" b="0" i="0">
                <a:latin typeface="Courier"/>
                <a:ea typeface="+mn-ea"/>
                <a:cs typeface="Courier"/>
              </a:rPr>
              <a:t>    </a:t>
            </a:r>
            <a:r>
              <a:rPr lang="en-US" sz="1800" b="1" i="0">
                <a:solidFill>
                  <a:srgbClr val="FF0000"/>
                </a:solidFill>
                <a:latin typeface="Courier"/>
                <a:ea typeface="+mn-ea"/>
                <a:cs typeface="Courier"/>
              </a:rPr>
              <a:t>@PathParam(“order-id”)</a:t>
            </a:r>
            <a:r>
              <a:rPr lang="en-US" sz="1800" b="0" i="0">
                <a:latin typeface="Courier"/>
                <a:ea typeface="+mn-ea"/>
                <a:cs typeface="Courier"/>
              </a:rPr>
              <a:t>String orderId) {</a:t>
            </a:r>
            <a:br>
              <a:rPr lang="en-US" sz="1800" b="0" i="0">
                <a:latin typeface="Courier"/>
                <a:ea typeface="+mn-ea"/>
                <a:cs typeface="Courier"/>
              </a:rPr>
            </a:br>
            <a:r>
              <a:rPr lang="en-US" sz="1800" b="0" i="0">
                <a:latin typeface="Courier"/>
                <a:ea typeface="+mn-ea"/>
                <a:cs typeface="Courier"/>
              </a:rPr>
              <a:t>    . . .</a:t>
            </a:r>
            <a:br>
              <a:rPr lang="en-US" sz="1800" b="0" i="0">
                <a:latin typeface="Courier"/>
                <a:ea typeface="+mn-ea"/>
                <a:cs typeface="Courier"/>
              </a:rPr>
            </a:br>
            <a:r>
              <a:rPr lang="en-US" sz="1800" b="0" i="0">
                <a:latin typeface="Courier"/>
                <a:ea typeface="+mn-ea"/>
                <a:cs typeface="Courier"/>
              </a:rPr>
              <a:t>  }</a:t>
            </a:r>
            <a:br>
              <a:rPr lang="en-US" sz="1800" b="0" i="0">
                <a:latin typeface="Courier"/>
                <a:ea typeface="+mn-ea"/>
                <a:cs typeface="Courier"/>
              </a:rPr>
            </a:br>
            <a:r>
              <a:rPr lang="en-US" sz="1800" b="0" i="0">
                <a:latin typeface="Courier"/>
                <a:ea typeface="+mn-ea"/>
                <a:cs typeface="Courier"/>
              </a:rPr>
              <a:t>}</a:t>
            </a:r>
          </a:p>
        </p:txBody>
      </p:sp>
    </p:spTree>
    <p:extLst>
      <p:ext uri="{BB962C8B-B14F-4D97-AF65-F5344CB8AC3E}">
        <p14:creationId xmlns:p14="http://schemas.microsoft.com/office/powerpoint/2010/main" xmlns="" val="17263368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lnSpc>
                <a:spcPct val="90000"/>
              </a:lnSpc>
              <a:spcBef>
                <a:spcPts val="0"/>
              </a:spcBef>
              <a:buNone/>
            </a:pPr>
            <a:r>
              <a:rPr lang="en-US" sz="2800" b="1" i="0">
                <a:solidFill>
                  <a:srgbClr val="424545"/>
                </a:solidFill>
                <a:latin typeface="Arial" pitchFamily="34" charset="0"/>
                <a:ea typeface="黑体" pitchFamily="49" charset="-122"/>
                <a:cs typeface="Arial" pitchFamily="34" charset="0"/>
              </a:rPr>
              <a:t>WebSocket 客户端</a:t>
            </a:r>
          </a:p>
        </p:txBody>
      </p:sp>
      <p:sp>
        <p:nvSpPr>
          <p:cNvPr id="3" name="Content Placeholder 2"/>
          <p:cNvSpPr>
            <a:spLocks noGrp="1"/>
          </p:cNvSpPr>
          <p:nvPr>
            <p:ph sz="quarter" idx="12"/>
          </p:nvPr>
        </p:nvSpPr>
        <p:spPr>
          <a:xfrm>
            <a:off x="573168" y="1522101"/>
            <a:ext cx="8727989" cy="3062606"/>
          </a:xfrm>
        </p:spPr>
        <p:txBody>
          <a:bodyPr/>
          <a:lstStyle/>
          <a:p>
            <a:pPr marL="60325" indent="0">
              <a:buNone/>
            </a:pPr>
            <a:r>
              <a:rPr lang="en-US" sz="1600" b="1" dirty="0" smtClean="0">
                <a:solidFill>
                  <a:srgbClr val="FF0000"/>
                </a:solidFill>
                <a:latin typeface="Courier"/>
                <a:cs typeface="Courier"/>
              </a:rPr>
              <a:t>@</a:t>
            </a:r>
            <a:r>
              <a:rPr lang="en-US" sz="1600" b="1" dirty="0" err="1" smtClean="0">
                <a:solidFill>
                  <a:srgbClr val="FF0000"/>
                </a:solidFill>
                <a:latin typeface="Courier"/>
                <a:cs typeface="Courier"/>
              </a:rPr>
              <a:t>ClientEndpoint</a:t>
            </a:r>
            <a:r>
              <a:rPr lang="en-US" sz="1600" b="1" dirty="0" smtClean="0">
                <a:solidFill>
                  <a:srgbClr val="FF0000"/>
                </a:solidFill>
                <a:latin typeface="Courier"/>
                <a:cs typeface="Courier"/>
              </a:rPr>
              <a:t/>
            </a:r>
            <a:br>
              <a:rPr lang="en-US" sz="1600" b="1" dirty="0" smtClean="0">
                <a:solidFill>
                  <a:srgbClr val="FF0000"/>
                </a:solidFill>
                <a:latin typeface="Courier"/>
                <a:cs typeface="Courier"/>
              </a:rPr>
            </a:br>
            <a:r>
              <a:rPr lang="en-US" sz="1600" dirty="0" smtClean="0">
                <a:latin typeface="Courier"/>
                <a:cs typeface="Courier"/>
              </a:rPr>
              <a:t>public class </a:t>
            </a:r>
            <a:r>
              <a:rPr lang="en-US" sz="1600" dirty="0" err="1" smtClean="0">
                <a:latin typeface="Courier"/>
                <a:cs typeface="Courier"/>
              </a:rPr>
              <a:t>HelloClient</a:t>
            </a:r>
            <a:r>
              <a:rPr lang="en-US" sz="1600" dirty="0" smtClean="0">
                <a:latin typeface="Courier"/>
                <a:cs typeface="Courier"/>
              </a:rPr>
              <a:t> {</a:t>
            </a:r>
            <a:br>
              <a:rPr lang="en-US" sz="1600" dirty="0" smtClean="0">
                <a:latin typeface="Courier"/>
                <a:cs typeface="Courier"/>
              </a:rPr>
            </a:br>
            <a:r>
              <a:rPr lang="en-US" sz="1600" dirty="0" smtClean="0">
                <a:latin typeface="Courier"/>
                <a:cs typeface="Courier"/>
              </a:rPr>
              <a:t>  @</a:t>
            </a:r>
            <a:r>
              <a:rPr lang="en-US" sz="1600" dirty="0" err="1" smtClean="0">
                <a:latin typeface="Courier"/>
                <a:cs typeface="Courier"/>
              </a:rPr>
              <a:t>OnMessage</a:t>
            </a:r>
            <a:r>
              <a:rPr lang="en-US" sz="1600" dirty="0" smtClean="0">
                <a:latin typeface="Courier"/>
                <a:cs typeface="Courier"/>
              </a:rPr>
              <a:t/>
            </a:r>
            <a:br>
              <a:rPr lang="en-US" sz="1600" dirty="0" smtClean="0">
                <a:latin typeface="Courier"/>
                <a:cs typeface="Courier"/>
              </a:rPr>
            </a:br>
            <a:r>
              <a:rPr lang="en-US" sz="1600" dirty="0" smtClean="0">
                <a:latin typeface="Courier"/>
                <a:cs typeface="Courier"/>
              </a:rPr>
              <a:t>  public void message(String message, Session </a:t>
            </a:r>
            <a:r>
              <a:rPr lang="en-US" sz="1600" dirty="0" err="1" smtClean="0">
                <a:latin typeface="Courier"/>
                <a:cs typeface="Courier"/>
              </a:rPr>
              <a:t>session</a:t>
            </a:r>
            <a:r>
              <a:rPr lang="en-US" sz="1600" dirty="0" smtClean="0">
                <a:latin typeface="Courier"/>
                <a:cs typeface="Courier"/>
              </a:rPr>
              <a:t>) {</a:t>
            </a:r>
            <a:br>
              <a:rPr lang="en-US" sz="1600" dirty="0" smtClean="0">
                <a:latin typeface="Courier"/>
                <a:cs typeface="Courier"/>
              </a:rPr>
            </a:br>
            <a:r>
              <a:rPr lang="en-US" sz="1600" dirty="0" smtClean="0">
                <a:latin typeface="Courier"/>
                <a:cs typeface="Courier"/>
              </a:rPr>
              <a:t>    // process message from server</a:t>
            </a:r>
            <a:br>
              <a:rPr lang="en-US" sz="1600" dirty="0" smtClean="0">
                <a:latin typeface="Courier"/>
                <a:cs typeface="Courier"/>
              </a:rPr>
            </a:br>
            <a:r>
              <a:rPr lang="en-US" sz="1600" dirty="0" smtClean="0">
                <a:latin typeface="Courier"/>
                <a:cs typeface="Courier"/>
              </a:rPr>
              <a:t>  }</a:t>
            </a:r>
            <a:br>
              <a:rPr lang="en-US" sz="1600" dirty="0" smtClean="0">
                <a:latin typeface="Courier"/>
                <a:cs typeface="Courier"/>
              </a:rPr>
            </a:br>
            <a:r>
              <a:rPr lang="en-US" sz="1600" dirty="0" smtClean="0">
                <a:latin typeface="Courier"/>
                <a:cs typeface="Courier"/>
              </a:rPr>
              <a:t>}</a:t>
            </a:r>
            <a:br>
              <a:rPr lang="en-US" sz="1600" dirty="0" smtClean="0">
                <a:latin typeface="Courier"/>
                <a:cs typeface="Courier"/>
              </a:rPr>
            </a:br>
            <a:endParaRPr lang="en-US" sz="1600" dirty="0" smtClean="0">
              <a:latin typeface="Courier"/>
              <a:cs typeface="Courier"/>
            </a:endParaRPr>
          </a:p>
          <a:p>
            <a:pPr marL="60325" indent="0">
              <a:buNone/>
            </a:pPr>
            <a:r>
              <a:rPr lang="en-US" sz="1600" b="1" dirty="0" err="1" smtClean="0">
                <a:solidFill>
                  <a:srgbClr val="FF0000"/>
                </a:solidFill>
                <a:latin typeface="Courier"/>
                <a:cs typeface="Courier"/>
              </a:rPr>
              <a:t>WebSocketContainer</a:t>
            </a:r>
            <a:r>
              <a:rPr lang="en-US" sz="1600" dirty="0" smtClean="0">
                <a:latin typeface="Courier"/>
                <a:cs typeface="Courier"/>
              </a:rPr>
              <a:t> c = </a:t>
            </a:r>
            <a:r>
              <a:rPr lang="en-US" sz="1600" dirty="0" err="1" smtClean="0">
                <a:latin typeface="Courier"/>
                <a:cs typeface="Courier"/>
              </a:rPr>
              <a:t>ContainerProvider.getWebSocketContainer</a:t>
            </a:r>
            <a:r>
              <a:rPr lang="en-US" sz="1600" dirty="0" smtClean="0">
                <a:latin typeface="Courier"/>
                <a:cs typeface="Courier"/>
              </a:rPr>
              <a:t>();</a:t>
            </a:r>
            <a:br>
              <a:rPr lang="en-US" sz="1600" dirty="0" smtClean="0">
                <a:latin typeface="Courier"/>
                <a:cs typeface="Courier"/>
              </a:rPr>
            </a:br>
            <a:r>
              <a:rPr lang="en-US" sz="1600" dirty="0" err="1" smtClean="0">
                <a:latin typeface="Courier"/>
                <a:cs typeface="Courier"/>
              </a:rPr>
              <a:t>c.</a:t>
            </a:r>
            <a:r>
              <a:rPr lang="en-US" sz="1600" b="1" dirty="0" err="1" smtClean="0">
                <a:solidFill>
                  <a:srgbClr val="FF0000"/>
                </a:solidFill>
                <a:latin typeface="Courier"/>
                <a:cs typeface="Courier"/>
              </a:rPr>
              <a:t>connectToServer</a:t>
            </a:r>
            <a:r>
              <a:rPr lang="en-US" sz="1600" dirty="0" smtClean="0">
                <a:latin typeface="Courier"/>
                <a:cs typeface="Courier"/>
              </a:rPr>
              <a:t>(</a:t>
            </a:r>
            <a:r>
              <a:rPr lang="en-US" sz="1600" dirty="0" err="1" smtClean="0">
                <a:latin typeface="Courier"/>
                <a:cs typeface="Courier"/>
              </a:rPr>
              <a:t>HelloClient.class</a:t>
            </a:r>
            <a:r>
              <a:rPr lang="en-US" sz="1600" dirty="0" smtClean="0">
                <a:latin typeface="Courier"/>
                <a:cs typeface="Courier"/>
              </a:rPr>
              <a:t>, “hello”);</a:t>
            </a:r>
          </a:p>
          <a:p>
            <a:pPr marL="64008" indent="0" algn="l" defTabSz="228600">
              <a:spcBef>
                <a:spcPts val="0"/>
              </a:spcBef>
              <a:spcAft>
                <a:spcPts val="600"/>
              </a:spcAft>
              <a:buNone/>
            </a:pPr>
            <a:endParaRPr lang="en-US" sz="1600" dirty="0" smtClean="0">
              <a:latin typeface="Arial" pitchFamily="34" charset="0"/>
              <a:ea typeface="黑体" pitchFamily="49" charset="-122"/>
              <a:cs typeface="Arial" pitchFamily="34" charset="0"/>
            </a:endParaRPr>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xmlns="" val="6806118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15288" y="4668838"/>
            <a:ext cx="704850" cy="88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miter lim="800000"/>
                <a:headEnd/>
                <a:tailEnd/>
              </a14:hiddenLine>
            </a:ext>
          </a:extLst>
        </p:spPr>
      </p:pic>
      <p:sp>
        <p:nvSpPr>
          <p:cNvPr id="31752" name="Rectangle 8"/>
          <p:cNvSpPr>
            <a:spLocks/>
          </p:cNvSpPr>
          <p:nvPr/>
        </p:nvSpPr>
        <p:spPr bwMode="auto">
          <a:xfrm>
            <a:off x="2212975" y="1711325"/>
            <a:ext cx="4708525" cy="1101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lstStyle/>
          <a:p>
            <a:pPr algn="ctr" defTabSz="914400">
              <a:lnSpc>
                <a:spcPct val="90000"/>
              </a:lnSpc>
              <a:buNone/>
            </a:pPr>
            <a:r>
              <a:rPr lang="en-US" sz="2800" b="0" i="0" dirty="0">
                <a:solidFill>
                  <a:srgbClr val="000000"/>
                </a:solidFill>
                <a:latin typeface="Arial Bold"/>
                <a:ea typeface="ＭＳ Ｐゴシック"/>
                <a:cs typeface="Arial Bold"/>
              </a:rPr>
              <a:t>Hello World </a:t>
            </a:r>
            <a:r>
              <a:rPr lang="en-US" sz="2800" b="0" i="0" dirty="0" err="1">
                <a:solidFill>
                  <a:srgbClr val="000000"/>
                </a:solidFill>
                <a:latin typeface="黑体" pitchFamily="49" charset="-122"/>
                <a:ea typeface="黑体" pitchFamily="49" charset="-122"/>
                <a:cs typeface="Arial Bold"/>
              </a:rPr>
              <a:t>和基本</a:t>
            </a:r>
            <a:r>
              <a:rPr lang="en-US" sz="2800" b="0" i="0" dirty="0">
                <a:solidFill>
                  <a:srgbClr val="000000"/>
                </a:solidFill>
                <a:latin typeface="黑体" pitchFamily="49" charset="-122"/>
                <a:ea typeface="黑体" pitchFamily="49" charset="-122"/>
                <a:cs typeface="Arial Bold"/>
              </a:rPr>
              <a:t/>
            </a:r>
            <a:br>
              <a:rPr lang="en-US" sz="2800" b="0" i="0" dirty="0">
                <a:solidFill>
                  <a:srgbClr val="000000"/>
                </a:solidFill>
                <a:latin typeface="黑体" pitchFamily="49" charset="-122"/>
                <a:ea typeface="黑体" pitchFamily="49" charset="-122"/>
                <a:cs typeface="Arial Bold"/>
              </a:rPr>
            </a:br>
            <a:r>
              <a:rPr lang="en-US" sz="2800" b="0" i="0" dirty="0">
                <a:solidFill>
                  <a:srgbClr val="000000"/>
                </a:solidFill>
                <a:latin typeface="黑体" pitchFamily="49" charset="-122"/>
                <a:ea typeface="黑体" pitchFamily="49" charset="-122"/>
                <a:cs typeface="Arial Bold"/>
              </a:rPr>
              <a:t>非 </a:t>
            </a:r>
            <a:r>
              <a:rPr lang="en-US" sz="2800" b="0" i="0" dirty="0">
                <a:solidFill>
                  <a:srgbClr val="000000"/>
                </a:solidFill>
                <a:latin typeface="Arial Bold"/>
                <a:ea typeface="ＭＳ Ｐゴシック"/>
                <a:cs typeface="Arial Bold"/>
              </a:rPr>
              <a:t>POJO</a:t>
            </a:r>
          </a:p>
        </p:txBody>
      </p:sp>
      <p:pic>
        <p:nvPicPr>
          <p:cNvPr id="31753" name="Picture 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64000" y="3302000"/>
            <a:ext cx="1003300" cy="908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round/>
                <a:headEnd/>
                <a:tailEnd/>
              </a14:hiddenLine>
            </a:ext>
          </a:extLst>
        </p:spPr>
      </p:pic>
    </p:spTree>
    <p:extLst>
      <p:ext uri="{BB962C8B-B14F-4D97-AF65-F5344CB8AC3E}">
        <p14:creationId xmlns:p14="http://schemas.microsoft.com/office/powerpoint/2010/main" xmlns="" val="2666471097"/>
      </p:ext>
    </p:extLst>
  </p:cSld>
  <p:clrMapOvr>
    <a:masterClrMapping/>
  </p:clrMapOvr>
  <p:transition spd="med">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15288" y="4668838"/>
            <a:ext cx="704850" cy="88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miter lim="800000"/>
                <a:headEnd/>
                <a:tailEnd/>
              </a14:hiddenLine>
            </a:ext>
          </a:extLst>
        </p:spPr>
      </p:pic>
      <p:sp>
        <p:nvSpPr>
          <p:cNvPr id="32776" name="Rectangle 8"/>
          <p:cNvSpPr>
            <a:spLocks noGrp="1" noChangeArrowheads="1"/>
          </p:cNvSpPr>
          <p:nvPr>
            <p:ph type="title"/>
          </p:nvPr>
        </p:nvSpPr>
        <p:spPr>
          <a:ln/>
        </p:spPr>
        <p:txBody>
          <a:bodyPr/>
          <a:lstStyle/>
          <a:p>
            <a:pPr algn="l" defTabSz="914400">
              <a:lnSpc>
                <a:spcPct val="90000"/>
              </a:lnSpc>
              <a:spcBef>
                <a:spcPts val="0"/>
              </a:spcBef>
              <a:buNone/>
            </a:pPr>
            <a:r>
              <a:rPr lang="en-US" sz="2800" b="1" i="0">
                <a:solidFill>
                  <a:srgbClr val="424545"/>
                </a:solidFill>
                <a:latin typeface="Arial" pitchFamily="34" charset="0"/>
                <a:ea typeface="黑体" pitchFamily="49" charset="-122"/>
                <a:cs typeface="Arial" pitchFamily="34" charset="0"/>
              </a:rPr>
              <a:t>编程式端点</a:t>
            </a:r>
          </a:p>
        </p:txBody>
      </p:sp>
      <p:sp>
        <p:nvSpPr>
          <p:cNvPr id="32777" name="Rectangle 9"/>
          <p:cNvSpPr>
            <a:spLocks/>
          </p:cNvSpPr>
          <p:nvPr/>
        </p:nvSpPr>
        <p:spPr bwMode="auto">
          <a:xfrm>
            <a:off x="622300" y="666750"/>
            <a:ext cx="9893300" cy="391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40639" bIns="0"/>
          <a:lstStyle/>
          <a:p>
            <a:pPr marL="36576" algn="l" defTabSz="914400">
              <a:buNone/>
            </a:pPr>
            <a:r>
              <a:rPr lang="en-US" sz="1800" b="0" i="0">
                <a:solidFill>
                  <a:srgbClr val="000000"/>
                </a:solidFill>
                <a:latin typeface="Courier"/>
                <a:ea typeface="ＭＳ Ｐゴシック"/>
                <a:cs typeface="Courier"/>
              </a:rPr>
              <a:t>public class MyEndpoint extends </a:t>
            </a:r>
            <a:r>
              <a:rPr lang="en-US" sz="1800" b="1" i="0">
                <a:solidFill>
                  <a:srgbClr val="FF0000"/>
                </a:solidFill>
                <a:latin typeface="Courier"/>
                <a:ea typeface="ＭＳ Ｐゴシック"/>
                <a:cs typeface="Courier"/>
              </a:rPr>
              <a:t>Endpoint</a:t>
            </a:r>
            <a:r>
              <a:rPr lang="en-US" sz="1800" b="0" i="0">
                <a:solidFill>
                  <a:srgbClr val="000000"/>
                </a:solidFill>
                <a:latin typeface="Courier"/>
                <a:ea typeface="ＭＳ Ｐゴシック"/>
                <a:cs typeface="Courier"/>
              </a:rPr>
              <a:t> {</a:t>
            </a:r>
            <a:br>
              <a:rPr lang="en-US" sz="1800" b="0" i="0">
                <a:solidFill>
                  <a:srgbClr val="000000"/>
                </a:solidFill>
                <a:latin typeface="Courier"/>
                <a:ea typeface="ＭＳ Ｐゴシック"/>
                <a:cs typeface="Courier"/>
              </a:rPr>
            </a:br>
            <a:r>
              <a:rPr lang="en-US" sz="1800" b="0" i="0">
                <a:solidFill>
                  <a:srgbClr val="000000"/>
                </a:solidFill>
                <a:latin typeface="Courier"/>
                <a:ea typeface="ＭＳ Ｐゴシック"/>
                <a:cs typeface="Courier"/>
              </a:rPr>
              <a:t/>
            </a:r>
            <a:br>
              <a:rPr lang="en-US" sz="1800" b="0" i="0">
                <a:solidFill>
                  <a:srgbClr val="000000"/>
                </a:solidFill>
                <a:latin typeface="Courier"/>
                <a:ea typeface="ＭＳ Ｐゴシック"/>
                <a:cs typeface="Courier"/>
              </a:rPr>
            </a:br>
            <a:r>
              <a:rPr lang="en-US" sz="1800" b="0" i="0">
                <a:solidFill>
                  <a:srgbClr val="000000"/>
                </a:solidFill>
                <a:latin typeface="Courier"/>
                <a:ea typeface="ＭＳ Ｐゴシック"/>
                <a:cs typeface="Courier"/>
              </a:rPr>
              <a:t>  @Override</a:t>
            </a:r>
            <a:br>
              <a:rPr lang="en-US" sz="1800" b="0" i="0">
                <a:solidFill>
                  <a:srgbClr val="000000"/>
                </a:solidFill>
                <a:latin typeface="Courier"/>
                <a:ea typeface="ＭＳ Ｐゴシック"/>
                <a:cs typeface="Courier"/>
              </a:rPr>
            </a:br>
            <a:r>
              <a:rPr lang="en-US" sz="1800" b="0" i="0">
                <a:solidFill>
                  <a:srgbClr val="000000"/>
                </a:solidFill>
                <a:latin typeface="Courier"/>
                <a:ea typeface="ＭＳ Ｐゴシック"/>
                <a:cs typeface="Courier"/>
              </a:rPr>
              <a:t>  public void onOpen(</a:t>
            </a:r>
            <a:r>
              <a:rPr lang="en-US" sz="1800" b="1" i="0">
                <a:solidFill>
                  <a:srgbClr val="FF0000"/>
                </a:solidFill>
                <a:latin typeface="Courier"/>
                <a:ea typeface="ＭＳ Ｐゴシック"/>
                <a:cs typeface="Courier"/>
              </a:rPr>
              <a:t>Session</a:t>
            </a:r>
            <a:r>
              <a:rPr lang="en-US" sz="1800" b="0" i="0">
                <a:solidFill>
                  <a:srgbClr val="000000"/>
                </a:solidFill>
                <a:latin typeface="Courier"/>
                <a:ea typeface="ＭＳ Ｐゴシック"/>
                <a:cs typeface="Courier"/>
              </a:rPr>
              <a:t> session) {</a:t>
            </a:r>
            <a:br>
              <a:rPr lang="en-US" sz="1800" b="0" i="0">
                <a:solidFill>
                  <a:srgbClr val="000000"/>
                </a:solidFill>
                <a:latin typeface="Courier"/>
                <a:ea typeface="ＭＳ Ｐゴシック"/>
                <a:cs typeface="Courier"/>
              </a:rPr>
            </a:br>
            <a:r>
              <a:rPr lang="en-US" sz="1800" b="0" i="0">
                <a:solidFill>
                  <a:srgbClr val="000000"/>
                </a:solidFill>
                <a:latin typeface="Courier"/>
                <a:ea typeface="ＭＳ Ｐゴシック"/>
                <a:cs typeface="Courier"/>
              </a:rPr>
              <a:t>    session.addMessageHandler(new </a:t>
            </a:r>
            <a:r>
              <a:rPr lang="en-US" sz="1800" b="1" i="0">
                <a:solidFill>
                  <a:srgbClr val="FF0000"/>
                </a:solidFill>
                <a:latin typeface="Courier"/>
                <a:ea typeface="ＭＳ Ｐゴシック"/>
                <a:cs typeface="Courier"/>
              </a:rPr>
              <a:t>MessageHandler</a:t>
            </a:r>
            <a:r>
              <a:rPr lang="en-US" sz="1800" b="0" i="0">
                <a:solidFill>
                  <a:srgbClr val="000000"/>
                </a:solidFill>
                <a:latin typeface="Courier"/>
                <a:ea typeface="ＭＳ Ｐゴシック"/>
                <a:cs typeface="Courier"/>
              </a:rPr>
              <a:t>.Text() {</a:t>
            </a:r>
            <a:br>
              <a:rPr lang="en-US" sz="1800" b="0" i="0">
                <a:solidFill>
                  <a:srgbClr val="000000"/>
                </a:solidFill>
                <a:latin typeface="Courier"/>
                <a:ea typeface="ＭＳ Ｐゴシック"/>
                <a:cs typeface="Courier"/>
              </a:rPr>
            </a:br>
            <a:r>
              <a:rPr lang="en-US" sz="1800" b="0" i="0">
                <a:solidFill>
                  <a:srgbClr val="000000"/>
                </a:solidFill>
                <a:latin typeface="Courier"/>
                <a:ea typeface="ＭＳ Ｐゴシック"/>
                <a:cs typeface="Courier"/>
              </a:rPr>
              <a:t>      public void onMessage(String name) {</a:t>
            </a:r>
            <a:br>
              <a:rPr lang="en-US" sz="1800" b="0" i="0">
                <a:solidFill>
                  <a:srgbClr val="000000"/>
                </a:solidFill>
                <a:latin typeface="Courier"/>
                <a:ea typeface="ＭＳ Ｐゴシック"/>
                <a:cs typeface="Courier"/>
              </a:rPr>
            </a:br>
            <a:r>
              <a:rPr lang="en-US" sz="1800" b="0" i="0">
                <a:solidFill>
                  <a:srgbClr val="000000"/>
                </a:solidFill>
                <a:latin typeface="Courier"/>
                <a:ea typeface="ＭＳ Ｐゴシック"/>
                <a:cs typeface="Courier"/>
              </a:rPr>
              <a:t>        try {</a:t>
            </a:r>
            <a:br>
              <a:rPr lang="en-US" sz="1800" b="0" i="0">
                <a:solidFill>
                  <a:srgbClr val="000000"/>
                </a:solidFill>
                <a:latin typeface="Courier"/>
                <a:ea typeface="ＭＳ Ｐゴシック"/>
                <a:cs typeface="Courier"/>
              </a:rPr>
            </a:br>
            <a:r>
              <a:rPr lang="en-US" sz="1800" b="0" i="0">
                <a:solidFill>
                  <a:srgbClr val="000000"/>
                </a:solidFill>
                <a:latin typeface="Courier"/>
                <a:ea typeface="ＭＳ Ｐゴシック"/>
                <a:cs typeface="Courier"/>
              </a:rPr>
              <a:t>          session.</a:t>
            </a:r>
            <a:r>
              <a:rPr lang="en-US" sz="1800" b="1" i="0">
                <a:solidFill>
                  <a:srgbClr val="FF0000"/>
                </a:solidFill>
                <a:latin typeface="Courier"/>
                <a:ea typeface="ＭＳ Ｐゴシック"/>
                <a:cs typeface="Courier"/>
              </a:rPr>
              <a:t>getBasicRemote()</a:t>
            </a:r>
            <a:r>
              <a:rPr lang="en-US" sz="1800" b="0" i="0">
                <a:solidFill>
                  <a:srgbClr val="000000"/>
                </a:solidFill>
                <a:latin typeface="Courier"/>
                <a:ea typeface="ＭＳ Ｐゴシック"/>
                <a:cs typeface="Courier"/>
              </a:rPr>
              <a:t>.sendText(</a:t>
            </a:r>
            <a:r>
              <a:rPr lang="ja-JP" altLang="en-US" sz="1800" b="0" i="0">
                <a:solidFill>
                  <a:srgbClr val="000000"/>
                </a:solidFill>
                <a:latin typeface="Courier"/>
                <a:ea typeface="ＭＳ Ｐゴシック"/>
                <a:cs typeface="Courier"/>
              </a:rPr>
              <a:t>“</a:t>
            </a:r>
            <a:r>
              <a:rPr lang="en-US" sz="1800" b="0" i="0">
                <a:solidFill>
                  <a:srgbClr val="000000"/>
                </a:solidFill>
                <a:latin typeface="Courier"/>
                <a:ea typeface="ＭＳ Ｐゴシック"/>
                <a:cs typeface="Courier"/>
              </a:rPr>
              <a:t>Hello </a:t>
            </a:r>
            <a:r>
              <a:rPr lang="ja-JP" altLang="en-US" sz="1800" b="0" i="0">
                <a:solidFill>
                  <a:srgbClr val="000000"/>
                </a:solidFill>
                <a:latin typeface="Courier"/>
                <a:ea typeface="ＭＳ Ｐゴシック"/>
                <a:cs typeface="Courier"/>
              </a:rPr>
              <a:t>“</a:t>
            </a:r>
            <a:r>
              <a:rPr lang="en-US" sz="1800" b="0" i="0">
                <a:solidFill>
                  <a:srgbClr val="000000"/>
                </a:solidFill>
                <a:latin typeface="Courier"/>
                <a:ea typeface="ＭＳ Ｐゴシック"/>
                <a:cs typeface="Courier"/>
              </a:rPr>
              <a:t> + name);</a:t>
            </a:r>
            <a:br>
              <a:rPr lang="en-US" sz="1800" b="0" i="0">
                <a:solidFill>
                  <a:srgbClr val="000000"/>
                </a:solidFill>
                <a:latin typeface="Courier"/>
                <a:ea typeface="ＭＳ Ｐゴシック"/>
                <a:cs typeface="Courier"/>
              </a:rPr>
            </a:br>
            <a:r>
              <a:rPr lang="en-US" sz="1800" b="0" i="0">
                <a:solidFill>
                  <a:srgbClr val="000000"/>
                </a:solidFill>
                <a:latin typeface="Courier"/>
                <a:ea typeface="ＭＳ Ｐゴシック"/>
                <a:cs typeface="Courier"/>
              </a:rPr>
              <a:t>        } catch (IOException ex) {</a:t>
            </a:r>
            <a:br>
              <a:rPr lang="en-US" sz="1800" b="0" i="0">
                <a:solidFill>
                  <a:srgbClr val="000000"/>
                </a:solidFill>
                <a:latin typeface="Courier"/>
                <a:ea typeface="ＭＳ Ｐゴシック"/>
                <a:cs typeface="Courier"/>
              </a:rPr>
            </a:br>
            <a:r>
              <a:rPr lang="en-US" sz="1800" b="0" i="0">
                <a:solidFill>
                  <a:srgbClr val="000000"/>
                </a:solidFill>
                <a:latin typeface="Courier"/>
                <a:ea typeface="ＭＳ Ｐゴシック"/>
                <a:cs typeface="Courier"/>
              </a:rPr>
              <a:t>        }</a:t>
            </a:r>
            <a:br>
              <a:rPr lang="en-US" sz="1800" b="0" i="0">
                <a:solidFill>
                  <a:srgbClr val="000000"/>
                </a:solidFill>
                <a:latin typeface="Courier"/>
                <a:ea typeface="ＭＳ Ｐゴシック"/>
                <a:cs typeface="Courier"/>
              </a:rPr>
            </a:br>
            <a:r>
              <a:rPr lang="en-US" sz="1800" b="0" i="0">
                <a:solidFill>
                  <a:srgbClr val="000000"/>
                </a:solidFill>
                <a:latin typeface="Courier"/>
                <a:ea typeface="ＭＳ Ｐゴシック"/>
                <a:cs typeface="Courier"/>
              </a:rPr>
              <a:t>      }        </a:t>
            </a:r>
            <a:br>
              <a:rPr lang="en-US" sz="1800" b="0" i="0">
                <a:solidFill>
                  <a:srgbClr val="000000"/>
                </a:solidFill>
                <a:latin typeface="Courier"/>
                <a:ea typeface="ＭＳ Ｐゴシック"/>
                <a:cs typeface="Courier"/>
              </a:rPr>
            </a:br>
            <a:r>
              <a:rPr lang="en-US" sz="1800" b="0" i="0">
                <a:solidFill>
                  <a:srgbClr val="000000"/>
                </a:solidFill>
                <a:latin typeface="Courier"/>
                <a:ea typeface="ＭＳ Ｐゴシック"/>
                <a:cs typeface="Courier"/>
              </a:rPr>
              <a:t>    });</a:t>
            </a:r>
            <a:br>
              <a:rPr lang="en-US" sz="1800" b="0" i="0">
                <a:solidFill>
                  <a:srgbClr val="000000"/>
                </a:solidFill>
                <a:latin typeface="Courier"/>
                <a:ea typeface="ＭＳ Ｐゴシック"/>
                <a:cs typeface="Courier"/>
              </a:rPr>
            </a:br>
            <a:r>
              <a:rPr lang="en-US" sz="1800" b="0" i="0">
                <a:solidFill>
                  <a:srgbClr val="000000"/>
                </a:solidFill>
                <a:latin typeface="Courier"/>
                <a:ea typeface="ＭＳ Ｐゴシック"/>
                <a:cs typeface="Courier"/>
              </a:rPr>
              <a:t>  }</a:t>
            </a:r>
            <a:br>
              <a:rPr lang="en-US" sz="1800" b="0" i="0">
                <a:solidFill>
                  <a:srgbClr val="000000"/>
                </a:solidFill>
                <a:latin typeface="Courier"/>
                <a:ea typeface="ＭＳ Ｐゴシック"/>
                <a:cs typeface="Courier"/>
              </a:rPr>
            </a:br>
            <a:r>
              <a:rPr lang="en-US" sz="1800" b="0" i="0">
                <a:solidFill>
                  <a:srgbClr val="000000"/>
                </a:solidFill>
                <a:latin typeface="Courier"/>
                <a:ea typeface="ＭＳ Ｐゴシック"/>
                <a:cs typeface="Courier"/>
              </a:rPr>
              <a:t>}</a:t>
            </a:r>
          </a:p>
        </p:txBody>
      </p:sp>
    </p:spTree>
    <p:extLst>
      <p:ext uri="{BB962C8B-B14F-4D97-AF65-F5344CB8AC3E}">
        <p14:creationId xmlns:p14="http://schemas.microsoft.com/office/powerpoint/2010/main" xmlns="" val="1246068561"/>
      </p:ext>
    </p:extLst>
  </p:cSld>
  <p:clrMapOvr>
    <a:masterClrMapping/>
  </p:clrMapOvr>
  <p:transition spd="med">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lnSpc>
                <a:spcPct val="90000"/>
              </a:lnSpc>
              <a:spcBef>
                <a:spcPts val="0"/>
              </a:spcBef>
              <a:buNone/>
            </a:pPr>
            <a:r>
              <a:rPr lang="en-US" sz="2800" b="1" i="0">
                <a:solidFill>
                  <a:srgbClr val="424545"/>
                </a:solidFill>
                <a:latin typeface="Arial" pitchFamily="34" charset="0"/>
                <a:ea typeface="黑体" pitchFamily="49" charset="-122"/>
                <a:cs typeface="Arial" pitchFamily="34" charset="0"/>
              </a:rPr>
              <a:t>接口驱动的端点</a:t>
            </a:r>
          </a:p>
        </p:txBody>
      </p:sp>
      <p:sp>
        <p:nvSpPr>
          <p:cNvPr id="3" name="Content Placeholder 2"/>
          <p:cNvSpPr>
            <a:spLocks noGrp="1"/>
          </p:cNvSpPr>
          <p:nvPr>
            <p:ph sz="quarter" idx="12"/>
          </p:nvPr>
        </p:nvSpPr>
        <p:spPr/>
        <p:txBody>
          <a:bodyPr/>
          <a:lstStyle/>
          <a:p>
            <a:pPr marL="64008" indent="0" algn="l" defTabSz="228600">
              <a:spcBef>
                <a:spcPts val="0"/>
              </a:spcBef>
              <a:spcAft>
                <a:spcPts val="600"/>
              </a:spcAft>
              <a:buNone/>
            </a:pPr>
            <a:r>
              <a:rPr lang="en-US" sz="1800" b="0" i="0" dirty="0" err="1">
                <a:solidFill>
                  <a:srgbClr val="424545"/>
                </a:solidFill>
                <a:latin typeface="Courier"/>
                <a:ea typeface="黑体" pitchFamily="49" charset="-122"/>
              </a:rPr>
              <a:t>ServerEndpointConfiguration</a:t>
            </a:r>
            <a:r>
              <a:rPr lang="en-US" sz="1800" b="0" i="0" dirty="0">
                <a:solidFill>
                  <a:srgbClr val="424545"/>
                </a:solidFill>
                <a:latin typeface="Courier"/>
                <a:ea typeface="黑体" pitchFamily="49" charset="-122"/>
              </a:rPr>
              <a:t> </a:t>
            </a:r>
            <a:r>
              <a:rPr lang="en-US" sz="1800" b="0" i="0" dirty="0" err="1">
                <a:solidFill>
                  <a:srgbClr val="424545"/>
                </a:solidFill>
                <a:latin typeface="Courier"/>
                <a:ea typeface="黑体" pitchFamily="49" charset="-122"/>
              </a:rPr>
              <a:t>config</a:t>
            </a:r>
            <a:r>
              <a:rPr lang="en-US" sz="1800" b="0" i="0" dirty="0">
                <a:solidFill>
                  <a:srgbClr val="424545"/>
                </a:solidFill>
                <a:latin typeface="Courier"/>
                <a:ea typeface="黑体" pitchFamily="49" charset="-122"/>
              </a:rPr>
              <a:t> =</a:t>
            </a:r>
            <a:br>
              <a:rPr lang="en-US" sz="1800" b="0" i="0" dirty="0">
                <a:solidFill>
                  <a:srgbClr val="424545"/>
                </a:solidFill>
                <a:latin typeface="Courier"/>
                <a:ea typeface="黑体" pitchFamily="49" charset="-122"/>
              </a:rPr>
            </a:br>
            <a:r>
              <a:rPr lang="en-US" sz="1800" b="0" i="0" dirty="0">
                <a:solidFill>
                  <a:srgbClr val="424545"/>
                </a:solidFill>
                <a:latin typeface="Courier"/>
                <a:ea typeface="黑体" pitchFamily="49" charset="-122"/>
              </a:rPr>
              <a:t>   </a:t>
            </a:r>
            <a:r>
              <a:rPr lang="en-US" sz="1800" b="0" i="0" dirty="0" err="1">
                <a:solidFill>
                  <a:srgbClr val="424545"/>
                </a:solidFill>
                <a:latin typeface="Courier"/>
                <a:ea typeface="黑体" pitchFamily="49" charset="-122"/>
              </a:rPr>
              <a:t>ServerEndpointConfigurationBuilder</a:t>
            </a:r>
            <a:r>
              <a:rPr lang="en-US" sz="1800" b="0" i="0" dirty="0">
                <a:solidFill>
                  <a:srgbClr val="424545"/>
                </a:solidFill>
                <a:latin typeface="Courier"/>
                <a:ea typeface="黑体" pitchFamily="49" charset="-122"/>
              </a:rPr>
              <a:t/>
            </a:r>
            <a:br>
              <a:rPr lang="en-US" sz="1800" b="0" i="0" dirty="0">
                <a:solidFill>
                  <a:srgbClr val="424545"/>
                </a:solidFill>
                <a:latin typeface="Courier"/>
                <a:ea typeface="黑体" pitchFamily="49" charset="-122"/>
              </a:rPr>
            </a:br>
            <a:r>
              <a:rPr lang="en-US" sz="1800" b="0" i="0" dirty="0">
                <a:solidFill>
                  <a:srgbClr val="424545"/>
                </a:solidFill>
                <a:latin typeface="Courier"/>
                <a:ea typeface="黑体" pitchFamily="49" charset="-122"/>
              </a:rPr>
              <a:t>    .create(</a:t>
            </a:r>
            <a:r>
              <a:rPr lang="en-US" sz="1800" b="0" i="0" dirty="0" err="1">
                <a:solidFill>
                  <a:srgbClr val="424545"/>
                </a:solidFill>
                <a:latin typeface="Courier"/>
                <a:ea typeface="黑体" pitchFamily="49" charset="-122"/>
              </a:rPr>
              <a:t>MyEndpoint.class</a:t>
            </a:r>
            <a:r>
              <a:rPr lang="en-US" sz="1800" b="0" i="0" dirty="0">
                <a:solidFill>
                  <a:srgbClr val="424545"/>
                </a:solidFill>
                <a:latin typeface="Courier"/>
                <a:ea typeface="黑体" pitchFamily="49" charset="-122"/>
              </a:rPr>
              <a:t>, “/</a:t>
            </a:r>
            <a:r>
              <a:rPr lang="en-US" sz="1800" b="0" i="0" dirty="0" err="1">
                <a:solidFill>
                  <a:srgbClr val="424545"/>
                </a:solidFill>
                <a:latin typeface="Courier"/>
                <a:ea typeface="黑体" pitchFamily="49" charset="-122"/>
              </a:rPr>
              <a:t>foo</a:t>
            </a:r>
            <a:r>
              <a:rPr lang="en-US" sz="1800" b="0" i="0" dirty="0">
                <a:solidFill>
                  <a:srgbClr val="424545"/>
                </a:solidFill>
                <a:latin typeface="Courier"/>
                <a:ea typeface="黑体" pitchFamily="49" charset="-122"/>
              </a:rPr>
              <a:t>”)</a:t>
            </a:r>
            <a:br>
              <a:rPr lang="en-US" sz="1800" b="0" i="0" dirty="0">
                <a:solidFill>
                  <a:srgbClr val="424545"/>
                </a:solidFill>
                <a:latin typeface="Courier"/>
                <a:ea typeface="黑体" pitchFamily="49" charset="-122"/>
              </a:rPr>
            </a:br>
            <a:r>
              <a:rPr lang="en-US" sz="1800" b="0" i="0" dirty="0">
                <a:solidFill>
                  <a:srgbClr val="424545"/>
                </a:solidFill>
                <a:latin typeface="Courier"/>
                <a:ea typeface="黑体" pitchFamily="49" charset="-122"/>
              </a:rPr>
              <a:t>    .build();</a:t>
            </a:r>
          </a:p>
        </p:txBody>
      </p:sp>
      <p:sp>
        <p:nvSpPr>
          <p:cNvPr id="4" name="Text Placeholder 3"/>
          <p:cNvSpPr>
            <a:spLocks noGrp="1"/>
          </p:cNvSpPr>
          <p:nvPr>
            <p:ph type="body" sz="quarter" idx="13"/>
          </p:nvPr>
        </p:nvSpPr>
        <p:spPr/>
        <p:txBody>
          <a:bodyPr/>
          <a:lstStyle/>
          <a:p>
            <a:pPr marL="0" indent="0" algn="l" defTabSz="228600">
              <a:spcBef>
                <a:spcPts val="0"/>
              </a:spcBef>
              <a:spcAft>
                <a:spcPts val="600"/>
              </a:spcAft>
              <a:buNone/>
            </a:pPr>
            <a:r>
              <a:rPr lang="en-US" sz="2000" b="0" i="0">
                <a:solidFill>
                  <a:srgbClr val="5382A1"/>
                </a:solidFill>
                <a:latin typeface="Arial" pitchFamily="34" charset="0"/>
                <a:ea typeface="黑体" pitchFamily="49" charset="-122"/>
                <a:cs typeface="Arial" pitchFamily="34" charset="0"/>
              </a:rPr>
              <a:t>服务器封装</a:t>
            </a:r>
          </a:p>
        </p:txBody>
      </p:sp>
    </p:spTree>
    <p:extLst>
      <p:ext uri="{BB962C8B-B14F-4D97-AF65-F5344CB8AC3E}">
        <p14:creationId xmlns:p14="http://schemas.microsoft.com/office/powerpoint/2010/main" xmlns="" val="12764763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lnSpc>
                <a:spcPct val="90000"/>
              </a:lnSpc>
              <a:spcBef>
                <a:spcPts val="0"/>
              </a:spcBef>
              <a:buNone/>
            </a:pPr>
            <a:r>
              <a:rPr lang="en-US" sz="2800" b="1" i="0">
                <a:solidFill>
                  <a:srgbClr val="424545"/>
                </a:solidFill>
                <a:latin typeface="Arial" pitchFamily="34" charset="0"/>
                <a:ea typeface="黑体" pitchFamily="49" charset="-122"/>
                <a:cs typeface="Arial" pitchFamily="34" charset="0"/>
              </a:rPr>
              <a:t>服务器和客户端配置</a:t>
            </a:r>
          </a:p>
        </p:txBody>
      </p:sp>
      <p:sp>
        <p:nvSpPr>
          <p:cNvPr id="3" name="Content Placeholder 2"/>
          <p:cNvSpPr>
            <a:spLocks noGrp="1"/>
          </p:cNvSpPr>
          <p:nvPr>
            <p:ph sz="quarter" idx="12"/>
          </p:nvPr>
        </p:nvSpPr>
        <p:spPr>
          <a:xfrm>
            <a:off x="804347" y="1277542"/>
            <a:ext cx="8229600" cy="3062606"/>
          </a:xfrm>
        </p:spPr>
        <p:txBody>
          <a:bodyPr/>
          <a:lstStyle/>
          <a:p>
            <a:pPr marL="228600" indent="-164592" algn="l" defTabSz="228600">
              <a:spcBef>
                <a:spcPts val="0"/>
              </a:spcBef>
              <a:spcAft>
                <a:spcPts val="600"/>
              </a:spcAft>
              <a:buClr>
                <a:srgbClr val="5382A1"/>
              </a:buClr>
              <a:buSzPct val="85000"/>
              <a:buFont typeface="Wingdings"/>
              <a:buChar char="§"/>
            </a:pPr>
            <a:r>
              <a:rPr lang="en-US" sz="2000" b="0" i="0" dirty="0" err="1">
                <a:solidFill>
                  <a:srgbClr val="424545"/>
                </a:solidFill>
                <a:latin typeface="Arial" pitchFamily="34" charset="0"/>
                <a:ea typeface="黑体" pitchFamily="49" charset="-122"/>
                <a:cs typeface="Arial" pitchFamily="34" charset="0"/>
              </a:rPr>
              <a:t>服务器</a:t>
            </a:r>
            <a:endParaRPr lang="en-US" sz="2000" b="0" i="0" dirty="0">
              <a:solidFill>
                <a:srgbClr val="424545"/>
              </a:solidFill>
              <a:latin typeface="Arial" pitchFamily="34" charset="0"/>
              <a:ea typeface="黑体" pitchFamily="49" charset="-122"/>
              <a:cs typeface="Arial" pitchFamily="34" charset="0"/>
            </a:endParaRPr>
          </a:p>
          <a:p>
            <a:pPr marL="630936" lvl="1" indent="-228600" algn="l" defTabSz="228600">
              <a:spcBef>
                <a:spcPts val="0"/>
              </a:spcBef>
              <a:spcAft>
                <a:spcPts val="600"/>
              </a:spcAft>
              <a:buClr>
                <a:srgbClr val="5382A1"/>
              </a:buClr>
              <a:buSzPct val="85000"/>
              <a:buFont typeface="Arial"/>
              <a:buChar char="–"/>
            </a:pPr>
            <a:r>
              <a:rPr lang="en-US" sz="1800" b="0" i="0" dirty="0">
                <a:solidFill>
                  <a:srgbClr val="424545"/>
                </a:solidFill>
                <a:latin typeface="Arial" pitchFamily="34" charset="0"/>
                <a:ea typeface="黑体" pitchFamily="49" charset="-122"/>
                <a:cs typeface="Arial" pitchFamily="34" charset="0"/>
              </a:rPr>
              <a:t>URI </a:t>
            </a:r>
            <a:r>
              <a:rPr lang="en-US" sz="1800" b="0" i="0" dirty="0" err="1">
                <a:solidFill>
                  <a:srgbClr val="424545"/>
                </a:solidFill>
                <a:latin typeface="Arial" pitchFamily="34" charset="0"/>
                <a:ea typeface="黑体" pitchFamily="49" charset="-122"/>
                <a:cs typeface="Arial" pitchFamily="34" charset="0"/>
              </a:rPr>
              <a:t>匹配算法</a:t>
            </a:r>
            <a:endParaRPr lang="en-US" sz="1800" b="0" i="0" dirty="0">
              <a:solidFill>
                <a:srgbClr val="424545"/>
              </a:solidFill>
              <a:latin typeface="Arial" pitchFamily="34" charset="0"/>
              <a:ea typeface="黑体" pitchFamily="49" charset="-122"/>
              <a:cs typeface="Arial" pitchFamily="34" charset="0"/>
            </a:endParaRPr>
          </a:p>
          <a:p>
            <a:pPr marL="630936" lvl="1" indent="-228600" algn="l" defTabSz="228600">
              <a:spcBef>
                <a:spcPts val="0"/>
              </a:spcBef>
              <a:spcAft>
                <a:spcPts val="600"/>
              </a:spcAft>
              <a:buClr>
                <a:srgbClr val="5382A1"/>
              </a:buClr>
              <a:buSzPct val="85000"/>
              <a:buFont typeface="Arial"/>
              <a:buChar char="–"/>
            </a:pPr>
            <a:r>
              <a:rPr lang="en-US" sz="1800" b="0" i="0" dirty="0" err="1" smtClean="0">
                <a:solidFill>
                  <a:srgbClr val="424545"/>
                </a:solidFill>
                <a:latin typeface="Arial" pitchFamily="34" charset="0"/>
                <a:ea typeface="黑体" pitchFamily="49" charset="-122"/>
                <a:cs typeface="Arial" pitchFamily="34" charset="0"/>
              </a:rPr>
              <a:t>子协议和扩展</a:t>
            </a:r>
            <a:r>
              <a:rPr lang="zh-CN" altLang="en-US" sz="1800" b="0" i="0" dirty="0" smtClean="0">
                <a:solidFill>
                  <a:srgbClr val="424545"/>
                </a:solidFill>
                <a:latin typeface="Arial" pitchFamily="34" charset="0"/>
                <a:ea typeface="黑体" pitchFamily="49" charset="-122"/>
                <a:cs typeface="Arial" pitchFamily="34" charset="0"/>
              </a:rPr>
              <a:t>协议</a:t>
            </a:r>
            <a:endParaRPr lang="en-US" sz="1800" b="0" i="0" dirty="0">
              <a:solidFill>
                <a:srgbClr val="424545"/>
              </a:solidFill>
              <a:latin typeface="Arial" pitchFamily="34" charset="0"/>
              <a:ea typeface="黑体" pitchFamily="49" charset="-122"/>
              <a:cs typeface="Arial" pitchFamily="34" charset="0"/>
            </a:endParaRPr>
          </a:p>
          <a:p>
            <a:pPr marL="630936" lvl="1" indent="-228600" algn="l" defTabSz="228600">
              <a:spcBef>
                <a:spcPts val="0"/>
              </a:spcBef>
              <a:spcAft>
                <a:spcPts val="600"/>
              </a:spcAft>
              <a:buClr>
                <a:srgbClr val="5382A1"/>
              </a:buClr>
              <a:buSzPct val="85000"/>
              <a:buFont typeface="Arial"/>
              <a:buChar char="–"/>
            </a:pPr>
            <a:r>
              <a:rPr lang="en-US" sz="1800" b="0" i="0" dirty="0" err="1">
                <a:solidFill>
                  <a:srgbClr val="424545"/>
                </a:solidFill>
                <a:latin typeface="Arial" pitchFamily="34" charset="0"/>
                <a:ea typeface="黑体" pitchFamily="49" charset="-122"/>
                <a:cs typeface="Arial" pitchFamily="34" charset="0"/>
              </a:rPr>
              <a:t>消息编码器和解码器</a:t>
            </a:r>
            <a:endParaRPr lang="en-US" sz="1800" b="0" i="0" dirty="0">
              <a:solidFill>
                <a:srgbClr val="424545"/>
              </a:solidFill>
              <a:latin typeface="Arial" pitchFamily="34" charset="0"/>
              <a:ea typeface="黑体" pitchFamily="49" charset="-122"/>
              <a:cs typeface="Arial" pitchFamily="34" charset="0"/>
            </a:endParaRPr>
          </a:p>
          <a:p>
            <a:pPr marL="630936" lvl="1" indent="-228600" algn="l" defTabSz="228600">
              <a:spcBef>
                <a:spcPts val="0"/>
              </a:spcBef>
              <a:spcAft>
                <a:spcPts val="600"/>
              </a:spcAft>
              <a:buClr>
                <a:srgbClr val="5382A1"/>
              </a:buClr>
              <a:buSzPct val="85000"/>
              <a:buFont typeface="Arial"/>
              <a:buChar char="–"/>
            </a:pPr>
            <a:r>
              <a:rPr lang="en-US" sz="1800" b="0" i="0" dirty="0" err="1">
                <a:solidFill>
                  <a:srgbClr val="424545"/>
                </a:solidFill>
                <a:latin typeface="Arial" pitchFamily="34" charset="0"/>
                <a:ea typeface="黑体" pitchFamily="49" charset="-122"/>
                <a:cs typeface="Arial" pitchFamily="34" charset="0"/>
              </a:rPr>
              <a:t>来源检查</a:t>
            </a:r>
            <a:endParaRPr lang="en-US" sz="1800" b="0" i="0" dirty="0">
              <a:solidFill>
                <a:srgbClr val="424545"/>
              </a:solidFill>
              <a:latin typeface="Arial" pitchFamily="34" charset="0"/>
              <a:ea typeface="黑体" pitchFamily="49" charset="-122"/>
              <a:cs typeface="Arial" pitchFamily="34" charset="0"/>
            </a:endParaRPr>
          </a:p>
          <a:p>
            <a:pPr marL="630936" lvl="1" indent="-228600" algn="l" defTabSz="228600">
              <a:spcBef>
                <a:spcPts val="0"/>
              </a:spcBef>
              <a:spcAft>
                <a:spcPts val="600"/>
              </a:spcAft>
              <a:buClr>
                <a:srgbClr val="5382A1"/>
              </a:buClr>
              <a:buSzPct val="85000"/>
              <a:buFont typeface="Arial"/>
              <a:buChar char="–"/>
            </a:pPr>
            <a:r>
              <a:rPr lang="en-US" sz="1800" b="0" i="0" dirty="0" err="1">
                <a:solidFill>
                  <a:srgbClr val="424545"/>
                </a:solidFill>
                <a:latin typeface="Arial" pitchFamily="34" charset="0"/>
                <a:ea typeface="黑体" pitchFamily="49" charset="-122"/>
                <a:cs typeface="Arial" pitchFamily="34" charset="0"/>
              </a:rPr>
              <a:t>握手响应</a:t>
            </a:r>
            <a:endParaRPr lang="en-US" sz="1800" b="0" i="0" dirty="0">
              <a:solidFill>
                <a:srgbClr val="424545"/>
              </a:solidFill>
              <a:latin typeface="Arial" pitchFamily="34" charset="0"/>
              <a:ea typeface="黑体" pitchFamily="49" charset="-122"/>
              <a:cs typeface="Arial" pitchFamily="34" charset="0"/>
            </a:endParaRPr>
          </a:p>
          <a:p>
            <a:pPr marL="228600" indent="-164592" algn="l" defTabSz="228600">
              <a:spcBef>
                <a:spcPts val="0"/>
              </a:spcBef>
              <a:spcAft>
                <a:spcPts val="600"/>
              </a:spcAft>
              <a:buClr>
                <a:srgbClr val="5382A1"/>
              </a:buClr>
              <a:buSzPct val="85000"/>
              <a:buFont typeface="Wingdings"/>
              <a:buChar char="§"/>
            </a:pPr>
            <a:r>
              <a:rPr lang="en-US" sz="2000" b="0" i="0" dirty="0" err="1">
                <a:solidFill>
                  <a:srgbClr val="424545"/>
                </a:solidFill>
                <a:latin typeface="Arial" pitchFamily="34" charset="0"/>
                <a:ea typeface="黑体" pitchFamily="49" charset="-122"/>
                <a:cs typeface="Arial" pitchFamily="34" charset="0"/>
              </a:rPr>
              <a:t>客户端</a:t>
            </a:r>
            <a:endParaRPr lang="en-US" sz="2000" b="0" i="0" dirty="0">
              <a:solidFill>
                <a:srgbClr val="424545"/>
              </a:solidFill>
              <a:latin typeface="Arial" pitchFamily="34" charset="0"/>
              <a:ea typeface="黑体" pitchFamily="49" charset="-122"/>
              <a:cs typeface="Arial" pitchFamily="34" charset="0"/>
            </a:endParaRPr>
          </a:p>
          <a:p>
            <a:pPr marL="630936" lvl="1" indent="-228600" algn="l" defTabSz="228600">
              <a:spcBef>
                <a:spcPts val="0"/>
              </a:spcBef>
              <a:spcAft>
                <a:spcPts val="600"/>
              </a:spcAft>
              <a:buClr>
                <a:srgbClr val="5382A1"/>
              </a:buClr>
              <a:buSzPct val="85000"/>
              <a:buFont typeface="Arial"/>
              <a:buChar char="–"/>
            </a:pPr>
            <a:r>
              <a:rPr lang="en-US" sz="1800" b="0" i="0" dirty="0" err="1" smtClean="0">
                <a:solidFill>
                  <a:srgbClr val="424545"/>
                </a:solidFill>
                <a:latin typeface="Arial" pitchFamily="34" charset="0"/>
                <a:ea typeface="黑体" pitchFamily="49" charset="-122"/>
                <a:cs typeface="Arial" pitchFamily="34" charset="0"/>
              </a:rPr>
              <a:t>请求的子协议和扩展</a:t>
            </a:r>
            <a:r>
              <a:rPr lang="zh-CN" altLang="en-US" sz="1800" b="0" i="0" dirty="0" smtClean="0">
                <a:solidFill>
                  <a:srgbClr val="424545"/>
                </a:solidFill>
                <a:latin typeface="Arial" pitchFamily="34" charset="0"/>
                <a:ea typeface="黑体" pitchFamily="49" charset="-122"/>
                <a:cs typeface="Arial" pitchFamily="34" charset="0"/>
              </a:rPr>
              <a:t>协议</a:t>
            </a:r>
            <a:endParaRPr lang="en-US" sz="1800" b="0" i="0" dirty="0">
              <a:solidFill>
                <a:srgbClr val="424545"/>
              </a:solidFill>
              <a:latin typeface="Arial" pitchFamily="34" charset="0"/>
              <a:ea typeface="黑体" pitchFamily="49" charset="-122"/>
              <a:cs typeface="Arial" pitchFamily="34" charset="0"/>
            </a:endParaRPr>
          </a:p>
          <a:p>
            <a:pPr marL="630936" lvl="1" indent="-228600" algn="l" defTabSz="228600">
              <a:spcBef>
                <a:spcPts val="0"/>
              </a:spcBef>
              <a:spcAft>
                <a:spcPts val="600"/>
              </a:spcAft>
              <a:buClr>
                <a:srgbClr val="5382A1"/>
              </a:buClr>
              <a:buSzPct val="85000"/>
              <a:buFont typeface="Arial"/>
              <a:buChar char="–"/>
            </a:pPr>
            <a:r>
              <a:rPr lang="en-US" sz="1800" b="0" i="0" dirty="0" err="1">
                <a:solidFill>
                  <a:srgbClr val="424545"/>
                </a:solidFill>
                <a:latin typeface="Arial" pitchFamily="34" charset="0"/>
                <a:ea typeface="黑体" pitchFamily="49" charset="-122"/>
                <a:cs typeface="Arial" pitchFamily="34" charset="0"/>
              </a:rPr>
              <a:t>消息编码器和解码器</a:t>
            </a:r>
            <a:endParaRPr lang="en-US" sz="1800" b="0" i="0" dirty="0">
              <a:solidFill>
                <a:srgbClr val="424545"/>
              </a:solidFill>
              <a:latin typeface="Arial" pitchFamily="34" charset="0"/>
              <a:ea typeface="黑体" pitchFamily="49" charset="-122"/>
              <a:cs typeface="Arial" pitchFamily="34" charset="0"/>
            </a:endParaRPr>
          </a:p>
          <a:p>
            <a:pPr marL="630936" lvl="1" indent="-228600" algn="l" defTabSz="228600">
              <a:spcBef>
                <a:spcPts val="0"/>
              </a:spcBef>
              <a:spcAft>
                <a:spcPts val="600"/>
              </a:spcAft>
              <a:buClr>
                <a:srgbClr val="5382A1"/>
              </a:buClr>
              <a:buSzPct val="85000"/>
              <a:buFont typeface="Arial"/>
              <a:buChar char="–"/>
            </a:pPr>
            <a:r>
              <a:rPr lang="en-US" sz="1800" b="0" i="0" dirty="0" err="1">
                <a:solidFill>
                  <a:srgbClr val="424545"/>
                </a:solidFill>
                <a:latin typeface="Arial" pitchFamily="34" charset="0"/>
                <a:ea typeface="黑体" pitchFamily="49" charset="-122"/>
                <a:cs typeface="Arial" pitchFamily="34" charset="0"/>
              </a:rPr>
              <a:t>请求</a:t>
            </a:r>
            <a:r>
              <a:rPr lang="en-US" sz="1800" b="0" i="0" dirty="0">
                <a:solidFill>
                  <a:srgbClr val="424545"/>
                </a:solidFill>
                <a:latin typeface="Arial" pitchFamily="34" charset="0"/>
                <a:ea typeface="黑体" pitchFamily="49" charset="-122"/>
                <a:cs typeface="Arial" pitchFamily="34" charset="0"/>
              </a:rPr>
              <a:t> URI</a:t>
            </a:r>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xmlns="" val="2506495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lnSpc>
                <a:spcPct val="90000"/>
              </a:lnSpc>
              <a:spcBef>
                <a:spcPts val="0"/>
              </a:spcBef>
              <a:buNone/>
            </a:pPr>
            <a:r>
              <a:rPr lang="en-US" sz="2800" b="1" i="0">
                <a:solidFill>
                  <a:srgbClr val="424545"/>
                </a:solidFill>
                <a:latin typeface="Arial" pitchFamily="34" charset="0"/>
                <a:ea typeface="黑体" pitchFamily="49" charset="-122"/>
                <a:cs typeface="Arial" pitchFamily="34" charset="0"/>
              </a:rPr>
              <a:t>与依赖注入的关系</a:t>
            </a:r>
          </a:p>
        </p:txBody>
      </p:sp>
      <p:sp>
        <p:nvSpPr>
          <p:cNvPr id="3" name="Content Placeholder 2"/>
          <p:cNvSpPr>
            <a:spLocks noGrp="1"/>
          </p:cNvSpPr>
          <p:nvPr>
            <p:ph sz="quarter" idx="12"/>
          </p:nvPr>
        </p:nvSpPr>
        <p:spPr/>
        <p:txBody>
          <a:bodyPr/>
          <a:lstStyle/>
          <a:p>
            <a:pPr marL="228600" indent="-164592" algn="l" defTabSz="228600">
              <a:spcBef>
                <a:spcPts val="0"/>
              </a:spcBef>
              <a:spcAft>
                <a:spcPts val="600"/>
              </a:spcAft>
              <a:buClr>
                <a:srgbClr val="5382A1"/>
              </a:buClr>
              <a:buSzPct val="85000"/>
              <a:buFont typeface="Wingdings"/>
              <a:buChar char="§"/>
            </a:pPr>
            <a:r>
              <a:rPr lang="zh-CN" altLang="en-US" sz="2000" b="0" i="0" dirty="0" smtClean="0">
                <a:solidFill>
                  <a:srgbClr val="424545"/>
                </a:solidFill>
                <a:latin typeface="Arial" pitchFamily="34" charset="0"/>
                <a:ea typeface="黑体" pitchFamily="49" charset="-122"/>
                <a:cs typeface="Arial" pitchFamily="34" charset="0"/>
              </a:rPr>
              <a:t>支持</a:t>
            </a:r>
            <a:r>
              <a:rPr lang="en-US" sz="2000" b="0" i="0" dirty="0" err="1" smtClean="0">
                <a:solidFill>
                  <a:srgbClr val="424545"/>
                </a:solidFill>
                <a:latin typeface="Arial" pitchFamily="34" charset="0"/>
                <a:ea typeface="黑体" pitchFamily="49" charset="-122"/>
                <a:cs typeface="Arial" pitchFamily="34" charset="0"/>
              </a:rPr>
              <a:t>端点所需</a:t>
            </a:r>
            <a:r>
              <a:rPr lang="zh-CN" altLang="en-US" sz="2000" b="0" i="0" dirty="0" smtClean="0">
                <a:solidFill>
                  <a:srgbClr val="424545"/>
                </a:solidFill>
                <a:latin typeface="Arial" pitchFamily="34" charset="0"/>
                <a:ea typeface="黑体" pitchFamily="49" charset="-122"/>
                <a:cs typeface="Arial" pitchFamily="34" charset="0"/>
              </a:rPr>
              <a:t>要</a:t>
            </a:r>
            <a:r>
              <a:rPr lang="en-US" sz="2000" b="0" i="0" dirty="0" err="1" smtClean="0">
                <a:solidFill>
                  <a:srgbClr val="424545"/>
                </a:solidFill>
                <a:latin typeface="Arial" pitchFamily="34" charset="0"/>
                <a:ea typeface="黑体" pitchFamily="49" charset="-122"/>
                <a:cs typeface="Arial" pitchFamily="34" charset="0"/>
              </a:rPr>
              <a:t>的全</a:t>
            </a:r>
            <a:r>
              <a:rPr lang="zh-CN" altLang="en-US" sz="2000" b="0" i="0" dirty="0" smtClean="0">
                <a:solidFill>
                  <a:srgbClr val="424545"/>
                </a:solidFill>
                <a:latin typeface="Arial" pitchFamily="34" charset="0"/>
                <a:ea typeface="黑体" pitchFamily="49" charset="-122"/>
                <a:cs typeface="Arial" pitchFamily="34" charset="0"/>
              </a:rPr>
              <a:t>部</a:t>
            </a:r>
            <a:r>
              <a:rPr lang="en-US" sz="2000" b="0" i="0" dirty="0" err="1" smtClean="0">
                <a:solidFill>
                  <a:srgbClr val="424545"/>
                </a:solidFill>
                <a:latin typeface="Arial" pitchFamily="34" charset="0"/>
                <a:ea typeface="黑体" pitchFamily="49" charset="-122"/>
                <a:cs typeface="Arial" pitchFamily="34" charset="0"/>
              </a:rPr>
              <a:t>依赖注入</a:t>
            </a:r>
            <a:endParaRPr lang="en-US" sz="2000" b="0" i="0" dirty="0">
              <a:solidFill>
                <a:srgbClr val="424545"/>
              </a:solidFill>
              <a:latin typeface="Arial" pitchFamily="34" charset="0"/>
              <a:ea typeface="黑体" pitchFamily="49" charset="-122"/>
              <a:cs typeface="Arial" pitchFamily="34" charset="0"/>
            </a:endParaRPr>
          </a:p>
          <a:p>
            <a:pPr marL="630936" lvl="1" indent="-228600" algn="l" defTabSz="228600">
              <a:spcBef>
                <a:spcPts val="0"/>
              </a:spcBef>
              <a:spcAft>
                <a:spcPts val="600"/>
              </a:spcAft>
              <a:buClr>
                <a:srgbClr val="5382A1"/>
              </a:buClr>
              <a:buSzPct val="85000"/>
              <a:buFont typeface="Arial"/>
              <a:buChar char="–"/>
            </a:pPr>
            <a:r>
              <a:rPr lang="en-US" sz="1800" b="0" i="0" dirty="0" err="1">
                <a:solidFill>
                  <a:srgbClr val="424545"/>
                </a:solidFill>
                <a:latin typeface="Arial" pitchFamily="34" charset="0"/>
                <a:ea typeface="黑体" pitchFamily="49" charset="-122"/>
                <a:cs typeface="Arial" pitchFamily="34" charset="0"/>
              </a:rPr>
              <a:t>字段、方法、构造函数注入</a:t>
            </a:r>
            <a:endParaRPr lang="en-US" sz="1800" b="0" i="0" dirty="0">
              <a:solidFill>
                <a:srgbClr val="424545"/>
              </a:solidFill>
              <a:latin typeface="Arial" pitchFamily="34" charset="0"/>
              <a:ea typeface="黑体" pitchFamily="49" charset="-122"/>
              <a:cs typeface="Arial" pitchFamily="34" charset="0"/>
            </a:endParaRPr>
          </a:p>
          <a:p>
            <a:pPr marL="228600" indent="-164592" algn="l" defTabSz="228600">
              <a:spcBef>
                <a:spcPts val="0"/>
              </a:spcBef>
              <a:spcAft>
                <a:spcPts val="600"/>
              </a:spcAft>
              <a:buClr>
                <a:srgbClr val="5382A1"/>
              </a:buClr>
              <a:buSzPct val="85000"/>
              <a:buFont typeface="Wingdings"/>
              <a:buChar char="§"/>
            </a:pPr>
            <a:r>
              <a:rPr lang="en-US" sz="2000" b="0" i="0" dirty="0" smtClean="0">
                <a:solidFill>
                  <a:srgbClr val="424545"/>
                </a:solidFill>
                <a:latin typeface="Arial" pitchFamily="34" charset="0"/>
                <a:ea typeface="黑体" pitchFamily="49" charset="-122"/>
                <a:cs typeface="Arial" pitchFamily="34" charset="0"/>
              </a:rPr>
              <a:t>也</a:t>
            </a:r>
            <a:r>
              <a:rPr lang="zh-CN" altLang="en-US" sz="2000" b="0" i="0" dirty="0" smtClean="0">
                <a:solidFill>
                  <a:srgbClr val="424545"/>
                </a:solidFill>
                <a:latin typeface="Arial" pitchFamily="34" charset="0"/>
                <a:ea typeface="黑体" pitchFamily="49" charset="-122"/>
                <a:cs typeface="Arial" pitchFamily="34" charset="0"/>
              </a:rPr>
              <a:t>支持使用</a:t>
            </a:r>
            <a:r>
              <a:rPr lang="en-US" sz="2000" b="0" i="0" dirty="0" err="1" smtClean="0">
                <a:solidFill>
                  <a:srgbClr val="424545"/>
                </a:solidFill>
                <a:latin typeface="Arial" pitchFamily="34" charset="0"/>
                <a:ea typeface="黑体" pitchFamily="49" charset="-122"/>
                <a:cs typeface="Arial" pitchFamily="34" charset="0"/>
              </a:rPr>
              <a:t>拦截器</a:t>
            </a:r>
            <a:endParaRPr lang="en-US" sz="2000" b="0" i="0" dirty="0">
              <a:solidFill>
                <a:srgbClr val="424545"/>
              </a:solidFill>
              <a:latin typeface="Arial" pitchFamily="34" charset="0"/>
              <a:ea typeface="黑体" pitchFamily="49" charset="-122"/>
              <a:cs typeface="Arial" pitchFamily="34" charset="0"/>
            </a:endParaRPr>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xmlns="" val="36856724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lnSpc>
                <a:spcPct val="90000"/>
              </a:lnSpc>
              <a:spcBef>
                <a:spcPts val="0"/>
              </a:spcBef>
              <a:buNone/>
            </a:pPr>
            <a:r>
              <a:rPr lang="en-US" sz="2800" b="1" i="0">
                <a:solidFill>
                  <a:srgbClr val="424545"/>
                </a:solidFill>
                <a:latin typeface="Arial" pitchFamily="34" charset="0"/>
                <a:ea typeface="黑体" pitchFamily="49" charset="-122"/>
                <a:cs typeface="Arial" pitchFamily="34" charset="0"/>
              </a:rPr>
              <a:t>与 Servlet 3.1 的关系</a:t>
            </a:r>
          </a:p>
        </p:txBody>
      </p:sp>
      <p:sp>
        <p:nvSpPr>
          <p:cNvPr id="3" name="Content Placeholder 2"/>
          <p:cNvSpPr>
            <a:spLocks noGrp="1"/>
          </p:cNvSpPr>
          <p:nvPr>
            <p:ph sz="quarter" idx="12"/>
          </p:nvPr>
        </p:nvSpPr>
        <p:spPr/>
        <p:txBody>
          <a:bodyPr/>
          <a:lstStyle/>
          <a:p>
            <a:pPr marL="228600" indent="-164592" algn="l" defTabSz="228600">
              <a:spcBef>
                <a:spcPts val="0"/>
              </a:spcBef>
              <a:spcAft>
                <a:spcPts val="600"/>
              </a:spcAft>
              <a:buClr>
                <a:srgbClr val="5382A1"/>
              </a:buClr>
              <a:buSzPct val="85000"/>
              <a:buFont typeface="Wingdings"/>
              <a:buChar char="§"/>
            </a:pPr>
            <a:r>
              <a:rPr lang="en-US" sz="2400" b="0" i="0" dirty="0" err="1" smtClean="0">
                <a:solidFill>
                  <a:srgbClr val="424545"/>
                </a:solidFill>
                <a:latin typeface="Arial" pitchFamily="34" charset="0"/>
                <a:ea typeface="黑体" pitchFamily="49" charset="-122"/>
                <a:cs typeface="Arial" pitchFamily="34" charset="0"/>
              </a:rPr>
              <a:t>允许通过</a:t>
            </a:r>
            <a:r>
              <a:rPr lang="zh-CN" altLang="en-US" sz="2400" b="0" i="0" dirty="0" smtClean="0">
                <a:solidFill>
                  <a:srgbClr val="424545"/>
                </a:solidFill>
                <a:latin typeface="Arial" pitchFamily="34" charset="0"/>
                <a:ea typeface="黑体" pitchFamily="49" charset="-122"/>
                <a:cs typeface="Arial" pitchFamily="34" charset="0"/>
              </a:rPr>
              <a:t>轻便的</a:t>
            </a:r>
            <a:r>
              <a:rPr lang="en-US" sz="2400" b="0" i="0" dirty="0" err="1" smtClean="0">
                <a:solidFill>
                  <a:srgbClr val="424545"/>
                </a:solidFill>
                <a:latin typeface="Arial" pitchFamily="34" charset="0"/>
                <a:ea typeface="黑体" pitchFamily="49" charset="-122"/>
                <a:cs typeface="Arial" pitchFamily="34" charset="0"/>
              </a:rPr>
              <a:t>方式升级</a:t>
            </a:r>
            <a:r>
              <a:rPr lang="en-US" sz="2400" b="0" i="0" dirty="0" smtClean="0">
                <a:solidFill>
                  <a:srgbClr val="424545"/>
                </a:solidFill>
                <a:latin typeface="Arial" pitchFamily="34" charset="0"/>
                <a:ea typeface="黑体" pitchFamily="49" charset="-122"/>
                <a:cs typeface="Arial" pitchFamily="34" charset="0"/>
              </a:rPr>
              <a:t> </a:t>
            </a:r>
            <a:r>
              <a:rPr lang="en-US" sz="2400" b="0" i="0" dirty="0">
                <a:solidFill>
                  <a:srgbClr val="424545"/>
                </a:solidFill>
                <a:latin typeface="Arial" pitchFamily="34" charset="0"/>
                <a:ea typeface="黑体" pitchFamily="49" charset="-122"/>
                <a:cs typeface="Arial" pitchFamily="34" charset="0"/>
              </a:rPr>
              <a:t>HTTP </a:t>
            </a:r>
            <a:r>
              <a:rPr lang="en-US" sz="2400" b="0" i="0" dirty="0" err="1">
                <a:solidFill>
                  <a:srgbClr val="424545"/>
                </a:solidFill>
                <a:latin typeface="Arial" pitchFamily="34" charset="0"/>
                <a:ea typeface="黑体" pitchFamily="49" charset="-122"/>
                <a:cs typeface="Arial" pitchFamily="34" charset="0"/>
              </a:rPr>
              <a:t>请求</a:t>
            </a:r>
            <a:endParaRPr lang="en-US" sz="2400" b="0" i="0" dirty="0">
              <a:solidFill>
                <a:srgbClr val="424545"/>
              </a:solidFill>
              <a:latin typeface="Arial" pitchFamily="34" charset="0"/>
              <a:ea typeface="黑体" pitchFamily="49" charset="-122"/>
              <a:cs typeface="Arial" pitchFamily="34" charset="0"/>
            </a:endParaRPr>
          </a:p>
          <a:p>
            <a:pPr marL="228600" indent="-164592" algn="l" defTabSz="228600">
              <a:spcBef>
                <a:spcPts val="0"/>
              </a:spcBef>
              <a:spcAft>
                <a:spcPts val="600"/>
              </a:spcAft>
              <a:buClr>
                <a:srgbClr val="5382A1"/>
              </a:buClr>
              <a:buSzPct val="85000"/>
              <a:buFont typeface="Wingdings"/>
              <a:buChar char="§"/>
            </a:pPr>
            <a:r>
              <a:rPr lang="en-US" sz="2400" b="0" i="0" dirty="0">
                <a:solidFill>
                  <a:srgbClr val="424545"/>
                </a:solidFill>
                <a:latin typeface="Arial" pitchFamily="34" charset="0"/>
                <a:ea typeface="黑体" pitchFamily="49" charset="-122"/>
                <a:cs typeface="Arial" pitchFamily="34" charset="0"/>
              </a:rPr>
              <a:t>新 API</a:t>
            </a:r>
          </a:p>
          <a:p>
            <a:pPr marL="630936" lvl="1" indent="-228600" algn="l" defTabSz="228600">
              <a:spcBef>
                <a:spcPts val="0"/>
              </a:spcBef>
              <a:spcAft>
                <a:spcPts val="600"/>
              </a:spcAft>
              <a:buClr>
                <a:srgbClr val="5382A1"/>
              </a:buClr>
              <a:buSzPct val="85000"/>
              <a:buFont typeface="Arial"/>
              <a:buChar char="–"/>
            </a:pPr>
            <a:r>
              <a:rPr lang="en-US" sz="2200" b="0" i="0" dirty="0" err="1">
                <a:solidFill>
                  <a:srgbClr val="424545"/>
                </a:solidFill>
                <a:latin typeface="Arial" pitchFamily="34" charset="0"/>
                <a:ea typeface="黑体" pitchFamily="49" charset="-122"/>
                <a:cs typeface="Arial" pitchFamily="34" charset="0"/>
              </a:rPr>
              <a:t>HttpServletRequest.upgrade</a:t>
            </a:r>
            <a:r>
              <a:rPr lang="en-US" sz="2200" b="0" i="0" dirty="0">
                <a:solidFill>
                  <a:srgbClr val="424545"/>
                </a:solidFill>
                <a:latin typeface="Arial" pitchFamily="34" charset="0"/>
                <a:ea typeface="黑体" pitchFamily="49" charset="-122"/>
                <a:cs typeface="Arial" pitchFamily="34" charset="0"/>
              </a:rPr>
              <a:t>(</a:t>
            </a:r>
            <a:r>
              <a:rPr lang="en-US" sz="2200" b="0" i="0" dirty="0" err="1">
                <a:solidFill>
                  <a:srgbClr val="424545"/>
                </a:solidFill>
                <a:latin typeface="Arial" pitchFamily="34" charset="0"/>
                <a:ea typeface="黑体" pitchFamily="49" charset="-122"/>
                <a:cs typeface="Arial" pitchFamily="34" charset="0"/>
              </a:rPr>
              <a:t>ProtocolHandler</a:t>
            </a:r>
            <a:r>
              <a:rPr lang="en-US" sz="2200" b="0" i="0" dirty="0">
                <a:solidFill>
                  <a:srgbClr val="424545"/>
                </a:solidFill>
                <a:latin typeface="Arial" pitchFamily="34" charset="0"/>
                <a:ea typeface="黑体" pitchFamily="49" charset="-122"/>
                <a:cs typeface="Arial" pitchFamily="34" charset="0"/>
              </a:rPr>
              <a:t> handler)</a:t>
            </a:r>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xmlns="" val="8823971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lnSpc>
                <a:spcPct val="90000"/>
              </a:lnSpc>
              <a:spcBef>
                <a:spcPts val="0"/>
              </a:spcBef>
              <a:buNone/>
            </a:pPr>
            <a:r>
              <a:rPr lang="en-US" sz="2800" b="1" i="0">
                <a:solidFill>
                  <a:srgbClr val="424545"/>
                </a:solidFill>
                <a:latin typeface="Arial" pitchFamily="34" charset="0"/>
                <a:ea typeface="黑体" pitchFamily="49" charset="-122"/>
                <a:cs typeface="Arial" pitchFamily="34" charset="0"/>
              </a:rPr>
              <a:t>安全性</a:t>
            </a:r>
          </a:p>
        </p:txBody>
      </p:sp>
      <p:sp>
        <p:nvSpPr>
          <p:cNvPr id="3" name="Content Placeholder 2"/>
          <p:cNvSpPr>
            <a:spLocks noGrp="1"/>
          </p:cNvSpPr>
          <p:nvPr>
            <p:ph sz="quarter" idx="12"/>
          </p:nvPr>
        </p:nvSpPr>
        <p:spPr/>
        <p:txBody>
          <a:bodyPr/>
          <a:lstStyle/>
          <a:p>
            <a:pPr marL="228600" indent="-164592" algn="l" defTabSz="228600">
              <a:spcBef>
                <a:spcPts val="0"/>
              </a:spcBef>
              <a:spcAft>
                <a:spcPts val="600"/>
              </a:spcAft>
              <a:buClr>
                <a:srgbClr val="5382A1"/>
              </a:buClr>
              <a:buSzPct val="85000"/>
              <a:buFont typeface="Wingdings"/>
              <a:buChar char="§"/>
            </a:pPr>
            <a:r>
              <a:rPr lang="en-US" sz="2000" b="0" i="0" dirty="0" err="1">
                <a:solidFill>
                  <a:srgbClr val="424545"/>
                </a:solidFill>
                <a:latin typeface="Arial" pitchFamily="34" charset="0"/>
                <a:ea typeface="黑体" pitchFamily="49" charset="-122"/>
                <a:cs typeface="Arial" pitchFamily="34" charset="0"/>
              </a:rPr>
              <a:t>在打开握手期间使用</a:t>
            </a:r>
            <a:r>
              <a:rPr lang="en-US" sz="2000" b="0" i="0" dirty="0">
                <a:solidFill>
                  <a:srgbClr val="424545"/>
                </a:solidFill>
                <a:latin typeface="Arial" pitchFamily="34" charset="0"/>
                <a:ea typeface="黑体" pitchFamily="49" charset="-122"/>
                <a:cs typeface="Arial" pitchFamily="34" charset="0"/>
              </a:rPr>
              <a:t> Servlet </a:t>
            </a:r>
            <a:r>
              <a:rPr lang="en-US" sz="2000" b="0" i="0" dirty="0" err="1">
                <a:solidFill>
                  <a:srgbClr val="424545"/>
                </a:solidFill>
                <a:latin typeface="Arial" pitchFamily="34" charset="0"/>
                <a:ea typeface="黑体" pitchFamily="49" charset="-122"/>
                <a:cs typeface="Arial" pitchFamily="34" charset="0"/>
              </a:rPr>
              <a:t>安全机制进行身份验证</a:t>
            </a:r>
            <a:endParaRPr lang="en-US" sz="2000" b="0" i="0" dirty="0">
              <a:solidFill>
                <a:srgbClr val="424545"/>
              </a:solidFill>
              <a:latin typeface="Arial" pitchFamily="34" charset="0"/>
              <a:ea typeface="黑体" pitchFamily="49" charset="-122"/>
              <a:cs typeface="Arial" pitchFamily="34" charset="0"/>
            </a:endParaRPr>
          </a:p>
          <a:p>
            <a:pPr marL="630936" lvl="1" indent="-228600" algn="l" defTabSz="228600">
              <a:spcBef>
                <a:spcPts val="0"/>
              </a:spcBef>
              <a:spcAft>
                <a:spcPts val="600"/>
              </a:spcAft>
              <a:buClr>
                <a:srgbClr val="5382A1"/>
              </a:buClr>
              <a:buSzPct val="85000"/>
              <a:buFont typeface="Arial"/>
              <a:buChar char="–"/>
            </a:pPr>
            <a:r>
              <a:rPr lang="en-US" sz="1800" b="0" i="0" dirty="0">
                <a:solidFill>
                  <a:srgbClr val="424545"/>
                </a:solidFill>
                <a:latin typeface="Arial" pitchFamily="34" charset="0"/>
                <a:ea typeface="黑体" pitchFamily="49" charset="-122"/>
                <a:cs typeface="Arial" pitchFamily="34" charset="0"/>
              </a:rPr>
              <a:t>由 ws:// </a:t>
            </a:r>
            <a:r>
              <a:rPr lang="en-US" sz="1800" b="0" i="0" dirty="0" err="1">
                <a:solidFill>
                  <a:srgbClr val="424545"/>
                </a:solidFill>
                <a:latin typeface="Arial" pitchFamily="34" charset="0"/>
                <a:ea typeface="黑体" pitchFamily="49" charset="-122"/>
                <a:cs typeface="Arial" pitchFamily="34" charset="0"/>
              </a:rPr>
              <a:t>映射的端点将通过使用相应</a:t>
            </a:r>
            <a:r>
              <a:rPr lang="en-US" sz="1800" b="0" i="0" dirty="0">
                <a:solidFill>
                  <a:srgbClr val="424545"/>
                </a:solidFill>
                <a:latin typeface="Arial" pitchFamily="34" charset="0"/>
                <a:ea typeface="黑体" pitchFamily="49" charset="-122"/>
                <a:cs typeface="Arial" pitchFamily="34" charset="0"/>
              </a:rPr>
              <a:t> http:// URI </a:t>
            </a:r>
            <a:r>
              <a:rPr lang="en-US" sz="1800" b="0" i="0" dirty="0" err="1">
                <a:solidFill>
                  <a:srgbClr val="424545"/>
                </a:solidFill>
                <a:latin typeface="Arial" pitchFamily="34" charset="0"/>
                <a:ea typeface="黑体" pitchFamily="49" charset="-122"/>
                <a:cs typeface="Arial" pitchFamily="34" charset="0"/>
              </a:rPr>
              <a:t>定义的安全模型获得保护</a:t>
            </a:r>
            <a:endParaRPr lang="en-US" sz="1800" b="0" i="0" dirty="0">
              <a:solidFill>
                <a:srgbClr val="424545"/>
              </a:solidFill>
              <a:latin typeface="Arial" pitchFamily="34" charset="0"/>
              <a:ea typeface="黑体" pitchFamily="49" charset="-122"/>
              <a:cs typeface="Arial" pitchFamily="34" charset="0"/>
            </a:endParaRPr>
          </a:p>
          <a:p>
            <a:pPr marL="228600" indent="-164592" algn="l" defTabSz="228600">
              <a:spcBef>
                <a:spcPts val="0"/>
              </a:spcBef>
              <a:spcAft>
                <a:spcPts val="600"/>
              </a:spcAft>
              <a:buClr>
                <a:srgbClr val="5382A1"/>
              </a:buClr>
              <a:buSzPct val="85000"/>
              <a:buFont typeface="Wingdings"/>
              <a:buChar char="§"/>
            </a:pPr>
            <a:r>
              <a:rPr lang="en-US" sz="2000" b="0" i="0" dirty="0" err="1">
                <a:solidFill>
                  <a:srgbClr val="424545"/>
                </a:solidFill>
                <a:latin typeface="Arial" pitchFamily="34" charset="0"/>
                <a:ea typeface="黑体" pitchFamily="49" charset="-122"/>
                <a:cs typeface="Arial" pitchFamily="34" charset="0"/>
              </a:rPr>
              <a:t>使用</a:t>
            </a:r>
            <a:r>
              <a:rPr lang="en-US" sz="2000" b="0" i="0" dirty="0">
                <a:solidFill>
                  <a:srgbClr val="424545"/>
                </a:solidFill>
                <a:latin typeface="Arial" pitchFamily="34" charset="0"/>
                <a:ea typeface="黑体" pitchFamily="49" charset="-122"/>
                <a:cs typeface="Arial" pitchFamily="34" charset="0"/>
              </a:rPr>
              <a:t> &lt;security-constraint&gt; </a:t>
            </a:r>
            <a:r>
              <a:rPr lang="en-US" sz="2000" b="0" i="0" dirty="0" err="1">
                <a:solidFill>
                  <a:srgbClr val="424545"/>
                </a:solidFill>
                <a:latin typeface="Arial" pitchFamily="34" charset="0"/>
                <a:ea typeface="黑体" pitchFamily="49" charset="-122"/>
                <a:cs typeface="Arial" pitchFamily="34" charset="0"/>
              </a:rPr>
              <a:t>定义授权</a:t>
            </a:r>
            <a:endParaRPr lang="en-US" sz="2000" b="0" i="0" dirty="0">
              <a:solidFill>
                <a:srgbClr val="424545"/>
              </a:solidFill>
              <a:latin typeface="Arial" pitchFamily="34" charset="0"/>
              <a:ea typeface="黑体" pitchFamily="49" charset="-122"/>
              <a:cs typeface="Arial" pitchFamily="34" charset="0"/>
            </a:endParaRPr>
          </a:p>
          <a:p>
            <a:pPr marL="630936" lvl="1" indent="-228600" algn="l" defTabSz="228600">
              <a:spcBef>
                <a:spcPts val="0"/>
              </a:spcBef>
              <a:spcAft>
                <a:spcPts val="600"/>
              </a:spcAft>
              <a:buClr>
                <a:srgbClr val="5382A1"/>
              </a:buClr>
              <a:buSzPct val="85000"/>
              <a:buFont typeface="Arial"/>
              <a:buChar char="–"/>
            </a:pPr>
            <a:r>
              <a:rPr lang="en-US" sz="1800" b="0" i="0" dirty="0" err="1">
                <a:solidFill>
                  <a:srgbClr val="424545"/>
                </a:solidFill>
                <a:latin typeface="Arial" pitchFamily="34" charset="0"/>
                <a:ea typeface="黑体" pitchFamily="49" charset="-122"/>
                <a:cs typeface="Arial" pitchFamily="34" charset="0"/>
              </a:rPr>
              <a:t>TBD：添加</a:t>
            </a:r>
            <a:r>
              <a:rPr lang="en-US" sz="1800" b="0" i="0" dirty="0">
                <a:solidFill>
                  <a:srgbClr val="424545"/>
                </a:solidFill>
                <a:latin typeface="Arial" pitchFamily="34" charset="0"/>
                <a:ea typeface="黑体" pitchFamily="49" charset="-122"/>
                <a:cs typeface="Arial" pitchFamily="34" charset="0"/>
              </a:rPr>
              <a:t>/</a:t>
            </a:r>
            <a:r>
              <a:rPr lang="en-US" sz="1800" b="0" i="0" dirty="0" err="1" smtClean="0">
                <a:solidFill>
                  <a:srgbClr val="424545"/>
                </a:solidFill>
                <a:latin typeface="Arial" pitchFamily="34" charset="0"/>
                <a:ea typeface="黑体" pitchFamily="49" charset="-122"/>
                <a:cs typeface="Arial" pitchFamily="34" charset="0"/>
              </a:rPr>
              <a:t>重用安全注</a:t>
            </a:r>
            <a:r>
              <a:rPr lang="zh-CN" altLang="en-US" sz="1800" b="0" i="0" dirty="0" smtClean="0">
                <a:solidFill>
                  <a:srgbClr val="424545"/>
                </a:solidFill>
                <a:latin typeface="Arial" pitchFamily="34" charset="0"/>
                <a:ea typeface="黑体" pitchFamily="49" charset="-122"/>
                <a:cs typeface="Arial" pitchFamily="34" charset="0"/>
              </a:rPr>
              <a:t>解</a:t>
            </a:r>
            <a:endParaRPr lang="en-US" sz="1800" b="0" i="0" dirty="0">
              <a:solidFill>
                <a:srgbClr val="424545"/>
              </a:solidFill>
              <a:latin typeface="Arial" pitchFamily="34" charset="0"/>
              <a:ea typeface="黑体" pitchFamily="49" charset="-122"/>
              <a:cs typeface="Arial" pitchFamily="34" charset="0"/>
            </a:endParaRPr>
          </a:p>
          <a:p>
            <a:pPr marL="228600" indent="-164592" algn="l" defTabSz="228600">
              <a:spcBef>
                <a:spcPts val="0"/>
              </a:spcBef>
              <a:spcAft>
                <a:spcPts val="600"/>
              </a:spcAft>
              <a:buClr>
                <a:srgbClr val="5382A1"/>
              </a:buClr>
              <a:buSzPct val="85000"/>
              <a:buFont typeface="Wingdings"/>
              <a:buChar char="§"/>
            </a:pPr>
            <a:r>
              <a:rPr lang="en-US" sz="2000" b="0" i="0" dirty="0" err="1">
                <a:solidFill>
                  <a:srgbClr val="424545"/>
                </a:solidFill>
                <a:latin typeface="Arial" pitchFamily="34" charset="0"/>
                <a:ea typeface="黑体" pitchFamily="49" charset="-122"/>
                <a:cs typeface="Arial" pitchFamily="34" charset="0"/>
              </a:rPr>
              <a:t>使用</a:t>
            </a:r>
            <a:r>
              <a:rPr lang="en-US" sz="2000" b="0" i="0" dirty="0">
                <a:solidFill>
                  <a:srgbClr val="424545"/>
                </a:solidFill>
                <a:latin typeface="Arial" pitchFamily="34" charset="0"/>
                <a:ea typeface="黑体" pitchFamily="49" charset="-122"/>
                <a:cs typeface="Arial" pitchFamily="34" charset="0"/>
              </a:rPr>
              <a:t> wss:// </a:t>
            </a:r>
            <a:r>
              <a:rPr lang="en-US" sz="2000" b="0" i="0" dirty="0" err="1">
                <a:solidFill>
                  <a:srgbClr val="424545"/>
                </a:solidFill>
                <a:latin typeface="Arial" pitchFamily="34" charset="0"/>
                <a:ea typeface="黑体" pitchFamily="49" charset="-122"/>
                <a:cs typeface="Arial" pitchFamily="34" charset="0"/>
              </a:rPr>
              <a:t>的传输机密性</a:t>
            </a:r>
            <a:endParaRPr lang="en-US" sz="2000" b="0" i="0" dirty="0">
              <a:solidFill>
                <a:srgbClr val="424545"/>
              </a:solidFill>
              <a:latin typeface="Arial" pitchFamily="34" charset="0"/>
              <a:ea typeface="黑体" pitchFamily="49" charset="-122"/>
              <a:cs typeface="Arial" pitchFamily="34" charset="0"/>
            </a:endParaRPr>
          </a:p>
          <a:p>
            <a:pPr marL="630936" lvl="1" indent="-228600" algn="l" defTabSz="228600">
              <a:spcBef>
                <a:spcPts val="0"/>
              </a:spcBef>
              <a:spcAft>
                <a:spcPts val="600"/>
              </a:spcAft>
              <a:buClr>
                <a:srgbClr val="5382A1"/>
              </a:buClr>
              <a:buSzPct val="85000"/>
              <a:buFont typeface="Arial"/>
              <a:buChar char="–"/>
            </a:pPr>
            <a:r>
              <a:rPr lang="en-US" sz="1800" b="0" i="0" dirty="0" err="1">
                <a:solidFill>
                  <a:srgbClr val="424545"/>
                </a:solidFill>
                <a:latin typeface="Arial" pitchFamily="34" charset="0"/>
                <a:ea typeface="黑体" pitchFamily="49" charset="-122"/>
                <a:cs typeface="Arial" pitchFamily="34" charset="0"/>
              </a:rPr>
              <a:t>仅允许通过加密的连接访问</a:t>
            </a:r>
            <a:endParaRPr lang="en-US" sz="1800" b="0" i="0" dirty="0">
              <a:solidFill>
                <a:srgbClr val="424545"/>
              </a:solidFill>
              <a:latin typeface="Arial" pitchFamily="34" charset="0"/>
              <a:ea typeface="黑体" pitchFamily="49" charset="-122"/>
              <a:cs typeface="Arial" pitchFamily="34" charset="0"/>
            </a:endParaRPr>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xmlns="" val="15909456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lnSpc>
                <a:spcPct val="90000"/>
              </a:lnSpc>
              <a:spcBef>
                <a:spcPts val="0"/>
              </a:spcBef>
              <a:buNone/>
            </a:pPr>
            <a:r>
              <a:rPr lang="en-US" sz="2800" b="1" i="0">
                <a:solidFill>
                  <a:srgbClr val="424545"/>
                </a:solidFill>
                <a:latin typeface="Arial" pitchFamily="34" charset="0"/>
                <a:ea typeface="黑体" pitchFamily="49" charset="-122"/>
                <a:cs typeface="Arial" pitchFamily="34" charset="0"/>
              </a:rPr>
              <a:t>如何查看 WebSocket 消息？</a:t>
            </a:r>
          </a:p>
        </p:txBody>
      </p:sp>
      <p:sp>
        <p:nvSpPr>
          <p:cNvPr id="4" name="Text Placeholder 3"/>
          <p:cNvSpPr>
            <a:spLocks noGrp="1"/>
          </p:cNvSpPr>
          <p:nvPr>
            <p:ph type="body" sz="quarter" idx="13"/>
          </p:nvPr>
        </p:nvSpPr>
        <p:spPr/>
        <p:txBody>
          <a:bodyPr/>
          <a:lstStyle/>
          <a:p>
            <a:pPr>
              <a:spcAft>
                <a:spcPts val="600"/>
              </a:spcAft>
            </a:pPr>
            <a:r>
              <a:rPr lang="en-US" dirty="0" err="1" smtClean="0">
                <a:solidFill>
                  <a:srgbClr val="5382A1"/>
                </a:solidFill>
                <a:ea typeface="黑体" pitchFamily="49" charset="-122"/>
              </a:rPr>
              <a:t>捕获回环中的流量</a:t>
            </a:r>
            <a:endParaRPr lang="en-US" sz="2000" b="0" i="0" dirty="0">
              <a:solidFill>
                <a:srgbClr val="5382A1"/>
              </a:solidFill>
              <a:latin typeface="Arial" pitchFamily="34" charset="0"/>
              <a:ea typeface="黑体" pitchFamily="49" charset="-122"/>
              <a:cs typeface="Arial" pitchFamily="34" charset="0"/>
            </a:endParaRPr>
          </a:p>
        </p:txBody>
      </p:sp>
      <p:pic>
        <p:nvPicPr>
          <p:cNvPr id="5" name="Picture 4"/>
          <p:cNvPicPr>
            <a:picLocks noChangeAspect="1"/>
          </p:cNvPicPr>
          <p:nvPr/>
        </p:nvPicPr>
        <p:blipFill>
          <a:blip r:embed="rId3"/>
          <a:stretch>
            <a:fillRect/>
          </a:stretch>
        </p:blipFill>
        <p:spPr>
          <a:xfrm>
            <a:off x="0" y="1356366"/>
            <a:ext cx="9144000" cy="3292278"/>
          </a:xfrm>
          <a:prstGeom prst="rect">
            <a:avLst/>
          </a:prstGeom>
        </p:spPr>
      </p:pic>
      <p:pic>
        <p:nvPicPr>
          <p:cNvPr id="6" name="Picture 5"/>
          <p:cNvPicPr>
            <a:picLocks noChangeAspect="1"/>
          </p:cNvPicPr>
          <p:nvPr/>
        </p:nvPicPr>
        <p:blipFill>
          <a:blip r:embed="rId4"/>
          <a:stretch>
            <a:fillRect/>
          </a:stretch>
        </p:blipFill>
        <p:spPr>
          <a:xfrm>
            <a:off x="7556499" y="217854"/>
            <a:ext cx="1480039" cy="491373"/>
          </a:xfrm>
          <a:prstGeom prst="rect">
            <a:avLst/>
          </a:prstGeom>
        </p:spPr>
      </p:pic>
    </p:spTree>
    <p:extLst>
      <p:ext uri="{BB962C8B-B14F-4D97-AF65-F5344CB8AC3E}">
        <p14:creationId xmlns:p14="http://schemas.microsoft.com/office/powerpoint/2010/main" xmlns="" val="39663353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defTabSz="914400">
              <a:lnSpc>
                <a:spcPct val="90000"/>
              </a:lnSpc>
              <a:spcBef>
                <a:spcPts val="0"/>
              </a:spcBef>
              <a:buNone/>
            </a:pPr>
            <a:r>
              <a:rPr lang="en-US" sz="2800" b="1" i="0">
                <a:solidFill>
                  <a:srgbClr val="000000"/>
                </a:solidFill>
                <a:latin typeface="Arial" pitchFamily="34" charset="0"/>
                <a:ea typeface="黑体" pitchFamily="49" charset="-122"/>
                <a:cs typeface="Arial" pitchFamily="34" charset="0"/>
              </a:rPr>
              <a:t>议题</a:t>
            </a:r>
          </a:p>
        </p:txBody>
      </p:sp>
      <p:sp>
        <p:nvSpPr>
          <p:cNvPr id="3" name="Text Placeholder 2"/>
          <p:cNvSpPr>
            <a:spLocks noGrp="1"/>
          </p:cNvSpPr>
          <p:nvPr>
            <p:ph type="body" sz="quarter" idx="13"/>
          </p:nvPr>
        </p:nvSpPr>
        <p:spPr/>
        <p:txBody>
          <a:bodyPr/>
          <a:lstStyle/>
          <a:p>
            <a:pPr marL="347472" indent="-347472" algn="l" defTabSz="228600">
              <a:lnSpc>
                <a:spcPct val="120000"/>
              </a:lnSpc>
              <a:spcBef>
                <a:spcPts val="600"/>
              </a:spcBef>
              <a:spcAft>
                <a:spcPts val="600"/>
              </a:spcAft>
              <a:buClr>
                <a:srgbClr val="5382A1"/>
              </a:buClr>
              <a:buSzPct val="89000"/>
              <a:buFont typeface="Wingdings"/>
              <a:buChar char="§"/>
            </a:pPr>
            <a:r>
              <a:rPr lang="en-US" sz="2400" b="0" i="0">
                <a:solidFill>
                  <a:srgbClr val="000000"/>
                </a:solidFill>
                <a:latin typeface="Arial" pitchFamily="34" charset="0"/>
                <a:ea typeface="黑体" pitchFamily="49" charset="-122"/>
                <a:cs typeface="Arial" pitchFamily="34" charset="0"/>
              </a:rPr>
              <a:t>WebSocket 基本知识</a:t>
            </a:r>
            <a:br>
              <a:rPr lang="en-US" sz="2400" b="0" i="0">
                <a:solidFill>
                  <a:srgbClr val="000000"/>
                </a:solidFill>
                <a:latin typeface="Arial" pitchFamily="34" charset="0"/>
                <a:ea typeface="黑体" pitchFamily="49" charset="-122"/>
                <a:cs typeface="Arial" pitchFamily="34" charset="0"/>
              </a:rPr>
            </a:br>
            <a:endParaRPr lang="en-US" sz="2400" b="0" i="0">
              <a:solidFill>
                <a:srgbClr val="000000"/>
              </a:solidFill>
              <a:latin typeface="Arial" pitchFamily="34" charset="0"/>
              <a:ea typeface="黑体" pitchFamily="49" charset="-122"/>
              <a:cs typeface="Arial" pitchFamily="34" charset="0"/>
            </a:endParaRPr>
          </a:p>
          <a:p>
            <a:pPr marL="347472" indent="-347472" algn="l" defTabSz="228600">
              <a:lnSpc>
                <a:spcPct val="120000"/>
              </a:lnSpc>
              <a:spcBef>
                <a:spcPts val="600"/>
              </a:spcBef>
              <a:spcAft>
                <a:spcPts val="600"/>
              </a:spcAft>
              <a:buClr>
                <a:srgbClr val="5382A1"/>
              </a:buClr>
              <a:buSzPct val="89000"/>
              <a:buFont typeface="Wingdings"/>
              <a:buChar char="§"/>
            </a:pPr>
            <a:r>
              <a:rPr lang="en-US" sz="2400" b="0" i="0">
                <a:solidFill>
                  <a:srgbClr val="000000"/>
                </a:solidFill>
                <a:latin typeface="Arial" pitchFamily="34" charset="0"/>
                <a:ea typeface="黑体" pitchFamily="49" charset="-122"/>
                <a:cs typeface="Arial" pitchFamily="34" charset="0"/>
              </a:rPr>
              <a:t>JSR 356：Java API for WebSocket</a:t>
            </a:r>
          </a:p>
        </p:txBody>
      </p:sp>
    </p:spTree>
    <p:extLst>
      <p:ext uri="{BB962C8B-B14F-4D97-AF65-F5344CB8AC3E}">
        <p14:creationId xmlns:p14="http://schemas.microsoft.com/office/powerpoint/2010/main" xmlns="" val="11305959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lnSpc>
                <a:spcPct val="90000"/>
              </a:lnSpc>
              <a:spcBef>
                <a:spcPts val="0"/>
              </a:spcBef>
              <a:buNone/>
            </a:pPr>
            <a:r>
              <a:rPr lang="en-US" sz="2800" b="1" i="0">
                <a:solidFill>
                  <a:srgbClr val="424545"/>
                </a:solidFill>
                <a:latin typeface="Arial" pitchFamily="34" charset="0"/>
                <a:ea typeface="黑体" pitchFamily="49" charset="-122"/>
                <a:cs typeface="Arial" pitchFamily="34" charset="0"/>
              </a:rPr>
              <a:t>如何查看 WebSocket 消息？</a:t>
            </a:r>
          </a:p>
        </p:txBody>
      </p:sp>
      <p:sp>
        <p:nvSpPr>
          <p:cNvPr id="4" name="Text Placeholder 3"/>
          <p:cNvSpPr>
            <a:spLocks noGrp="1"/>
          </p:cNvSpPr>
          <p:nvPr>
            <p:ph type="body" sz="quarter" idx="13"/>
          </p:nvPr>
        </p:nvSpPr>
        <p:spPr/>
        <p:txBody>
          <a:bodyPr/>
          <a:lstStyle/>
          <a:p>
            <a:pPr marL="0" indent="0" algn="l" defTabSz="228600">
              <a:spcBef>
                <a:spcPts val="0"/>
              </a:spcBef>
              <a:spcAft>
                <a:spcPts val="600"/>
              </a:spcAft>
              <a:buNone/>
            </a:pPr>
            <a:r>
              <a:rPr lang="en-US" sz="2000" b="0" i="0">
                <a:solidFill>
                  <a:srgbClr val="5382A1"/>
                </a:solidFill>
                <a:latin typeface="Arial" pitchFamily="34" charset="0"/>
                <a:ea typeface="黑体" pitchFamily="49" charset="-122"/>
                <a:cs typeface="Arial" pitchFamily="34" charset="0"/>
              </a:rPr>
              <a:t>chrome://net-internals -&gt; Sockets -&gt; View live sockets</a:t>
            </a:r>
          </a:p>
        </p:txBody>
      </p:sp>
      <p:pic>
        <p:nvPicPr>
          <p:cNvPr id="5" name="Picture 4"/>
          <p:cNvPicPr>
            <a:picLocks noChangeAspect="1"/>
          </p:cNvPicPr>
          <p:nvPr/>
        </p:nvPicPr>
        <p:blipFill>
          <a:blip r:embed="rId2"/>
          <a:stretch>
            <a:fillRect/>
          </a:stretch>
        </p:blipFill>
        <p:spPr>
          <a:xfrm>
            <a:off x="355600" y="1074228"/>
            <a:ext cx="5024995" cy="1965306"/>
          </a:xfrm>
          <a:prstGeom prst="rect">
            <a:avLst/>
          </a:prstGeom>
        </p:spPr>
      </p:pic>
      <p:pic>
        <p:nvPicPr>
          <p:cNvPr id="8" name="Picture 7"/>
          <p:cNvPicPr>
            <a:picLocks noChangeAspect="1"/>
          </p:cNvPicPr>
          <p:nvPr/>
        </p:nvPicPr>
        <p:blipFill>
          <a:blip r:embed="rId3"/>
          <a:stretch>
            <a:fillRect/>
          </a:stretch>
        </p:blipFill>
        <p:spPr>
          <a:xfrm>
            <a:off x="8052776" y="0"/>
            <a:ext cx="934916" cy="899187"/>
          </a:xfrm>
          <a:prstGeom prst="rect">
            <a:avLst/>
          </a:prstGeom>
        </p:spPr>
      </p:pic>
      <p:pic>
        <p:nvPicPr>
          <p:cNvPr id="3" name="Picture 2"/>
          <p:cNvPicPr>
            <a:picLocks noChangeAspect="1"/>
          </p:cNvPicPr>
          <p:nvPr/>
        </p:nvPicPr>
        <p:blipFill>
          <a:blip r:embed="rId4"/>
          <a:stretch>
            <a:fillRect/>
          </a:stretch>
        </p:blipFill>
        <p:spPr>
          <a:xfrm>
            <a:off x="2785533" y="2644640"/>
            <a:ext cx="5975895" cy="2012028"/>
          </a:xfrm>
          <a:prstGeom prst="rect">
            <a:avLst/>
          </a:prstGeom>
        </p:spPr>
      </p:pic>
      <p:sp>
        <p:nvSpPr>
          <p:cNvPr id="6" name="Oval 5"/>
          <p:cNvSpPr/>
          <p:nvPr/>
        </p:nvSpPr>
        <p:spPr>
          <a:xfrm>
            <a:off x="7662333" y="4318000"/>
            <a:ext cx="1007534" cy="414867"/>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013200" y="2700867"/>
            <a:ext cx="1007534" cy="414867"/>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969933" y="2946400"/>
            <a:ext cx="1007534" cy="414867"/>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8701290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lnSpc>
                <a:spcPct val="90000"/>
              </a:lnSpc>
              <a:spcBef>
                <a:spcPts val="0"/>
              </a:spcBef>
              <a:buNone/>
            </a:pPr>
            <a:r>
              <a:rPr lang="en-US" sz="2800" b="1" i="0">
                <a:solidFill>
                  <a:srgbClr val="424545"/>
                </a:solidFill>
                <a:latin typeface="Arial" pitchFamily="34" charset="0"/>
                <a:ea typeface="黑体" pitchFamily="49" charset="-122"/>
                <a:cs typeface="Arial" pitchFamily="34" charset="0"/>
              </a:rPr>
              <a:t>资源</a:t>
            </a:r>
          </a:p>
        </p:txBody>
      </p:sp>
      <p:sp>
        <p:nvSpPr>
          <p:cNvPr id="3" name="Content Placeholder 2"/>
          <p:cNvSpPr>
            <a:spLocks noGrp="1"/>
          </p:cNvSpPr>
          <p:nvPr>
            <p:ph sz="quarter" idx="12"/>
          </p:nvPr>
        </p:nvSpPr>
        <p:spPr/>
        <p:txBody>
          <a:bodyPr/>
          <a:lstStyle/>
          <a:p>
            <a:pPr marL="228600" indent="-164592" algn="l" defTabSz="228600">
              <a:spcBef>
                <a:spcPts val="0"/>
              </a:spcBef>
              <a:spcAft>
                <a:spcPts val="600"/>
              </a:spcAft>
              <a:buClr>
                <a:srgbClr val="5382A1"/>
              </a:buClr>
              <a:buSzPct val="85000"/>
              <a:buFont typeface="Wingdings"/>
              <a:buChar char="§"/>
            </a:pPr>
            <a:r>
              <a:rPr lang="en-US" sz="2000" b="0" i="0">
                <a:solidFill>
                  <a:srgbClr val="424545"/>
                </a:solidFill>
                <a:latin typeface="Arial" pitchFamily="34" charset="0"/>
                <a:ea typeface="黑体" pitchFamily="49" charset="-122"/>
                <a:cs typeface="Arial" pitchFamily="34" charset="0"/>
              </a:rPr>
              <a:t>规范</a:t>
            </a:r>
          </a:p>
          <a:p>
            <a:pPr marL="630936" lvl="1" indent="-228600" algn="l" defTabSz="228600">
              <a:spcBef>
                <a:spcPts val="0"/>
              </a:spcBef>
              <a:spcAft>
                <a:spcPts val="600"/>
              </a:spcAft>
              <a:buClr>
                <a:srgbClr val="5382A1"/>
              </a:buClr>
              <a:buSzPct val="85000"/>
              <a:buFont typeface="Arial"/>
              <a:buChar char="–"/>
            </a:pPr>
            <a:r>
              <a:rPr lang="en-US" sz="1800" b="0" i="0">
                <a:solidFill>
                  <a:srgbClr val="424545"/>
                </a:solidFill>
                <a:latin typeface="Arial" pitchFamily="34" charset="0"/>
                <a:ea typeface="黑体" pitchFamily="49" charset="-122"/>
                <a:cs typeface="Arial" pitchFamily="34" charset="0"/>
              </a:rPr>
              <a:t>JSR： </a:t>
            </a:r>
            <a:r>
              <a:rPr lang="en-US" sz="1800" b="0" i="0">
                <a:solidFill>
                  <a:srgbClr val="424545"/>
                </a:solidFill>
                <a:latin typeface="Arial" pitchFamily="34" charset="0"/>
                <a:ea typeface="黑体" pitchFamily="49" charset="-122"/>
                <a:cs typeface="Arial" pitchFamily="34" charset="0"/>
                <a:hlinkClick r:id="rId2"/>
              </a:rPr>
              <a:t>jcp.org/en/jsr/detail?id=356</a:t>
            </a:r>
          </a:p>
          <a:p>
            <a:pPr marL="630936" lvl="1" indent="-228600" algn="l" defTabSz="228600">
              <a:spcBef>
                <a:spcPts val="0"/>
              </a:spcBef>
              <a:spcAft>
                <a:spcPts val="600"/>
              </a:spcAft>
              <a:buClr>
                <a:srgbClr val="5382A1"/>
              </a:buClr>
              <a:buSzPct val="85000"/>
              <a:buFont typeface="Arial"/>
              <a:buChar char="–"/>
            </a:pPr>
            <a:r>
              <a:rPr lang="en-US" sz="1800" b="0" i="0">
                <a:solidFill>
                  <a:srgbClr val="424545"/>
                </a:solidFill>
                <a:latin typeface="Arial" pitchFamily="34" charset="0"/>
                <a:ea typeface="黑体" pitchFamily="49" charset="-122"/>
                <a:cs typeface="Arial" pitchFamily="34" charset="0"/>
              </a:rPr>
              <a:t>邮件列表、JIRA、存档： </a:t>
            </a:r>
            <a:r>
              <a:rPr lang="en-US" sz="1800" b="0" i="0">
                <a:solidFill>
                  <a:srgbClr val="424545"/>
                </a:solidFill>
                <a:latin typeface="Arial" pitchFamily="34" charset="0"/>
                <a:ea typeface="黑体" pitchFamily="49" charset="-122"/>
                <a:cs typeface="Arial" pitchFamily="34" charset="0"/>
                <a:hlinkClick r:id="rId3"/>
              </a:rPr>
              <a:t>java.net/projects/websocket-spec</a:t>
            </a:r>
          </a:p>
          <a:p>
            <a:pPr marL="630936" lvl="1" indent="-228600" algn="l" defTabSz="228600">
              <a:spcBef>
                <a:spcPts val="0"/>
              </a:spcBef>
              <a:spcAft>
                <a:spcPts val="600"/>
              </a:spcAft>
              <a:buClr>
                <a:srgbClr val="5382A1"/>
              </a:buClr>
              <a:buSzPct val="85000"/>
              <a:buFont typeface="Arial"/>
              <a:buChar char="–"/>
            </a:pPr>
            <a:r>
              <a:rPr lang="en-US" sz="1800" b="0" i="0">
                <a:solidFill>
                  <a:srgbClr val="424545"/>
                </a:solidFill>
                <a:latin typeface="Arial" pitchFamily="34" charset="0"/>
                <a:ea typeface="黑体" pitchFamily="49" charset="-122"/>
                <a:cs typeface="Arial" pitchFamily="34" charset="0"/>
              </a:rPr>
              <a:t>最后：Java EE 7 的一部分</a:t>
            </a:r>
          </a:p>
          <a:p>
            <a:pPr marL="228600" indent="-164592" algn="l" defTabSz="228600">
              <a:spcBef>
                <a:spcPts val="0"/>
              </a:spcBef>
              <a:spcAft>
                <a:spcPts val="600"/>
              </a:spcAft>
              <a:buClr>
                <a:srgbClr val="5382A1"/>
              </a:buClr>
              <a:buSzPct val="85000"/>
              <a:buFont typeface="Wingdings"/>
              <a:buChar char="§"/>
            </a:pPr>
            <a:r>
              <a:rPr lang="en-US" sz="2000" b="0" i="0">
                <a:solidFill>
                  <a:srgbClr val="424545"/>
                </a:solidFill>
                <a:latin typeface="Arial" pitchFamily="34" charset="0"/>
                <a:ea typeface="黑体" pitchFamily="49" charset="-122"/>
                <a:cs typeface="Arial" pitchFamily="34" charset="0"/>
              </a:rPr>
              <a:t>参考实现</a:t>
            </a:r>
          </a:p>
          <a:p>
            <a:pPr marL="630936" lvl="1" indent="-228600" algn="l" defTabSz="228600">
              <a:spcBef>
                <a:spcPts val="0"/>
              </a:spcBef>
              <a:spcAft>
                <a:spcPts val="600"/>
              </a:spcAft>
              <a:buClr>
                <a:srgbClr val="5382A1"/>
              </a:buClr>
              <a:buSzPct val="85000"/>
              <a:buFont typeface="Arial"/>
              <a:buChar char="–"/>
            </a:pPr>
            <a:r>
              <a:rPr lang="en-US" sz="1800" b="0" i="0">
                <a:solidFill>
                  <a:srgbClr val="424545"/>
                </a:solidFill>
                <a:latin typeface="Arial" pitchFamily="34" charset="0"/>
                <a:ea typeface="黑体" pitchFamily="49" charset="-122"/>
                <a:cs typeface="Arial" pitchFamily="34" charset="0"/>
              </a:rPr>
              <a:t>Tyrus： </a:t>
            </a:r>
            <a:r>
              <a:rPr lang="en-US" sz="1800" b="0" i="0">
                <a:solidFill>
                  <a:srgbClr val="424545"/>
                </a:solidFill>
                <a:latin typeface="Arial" pitchFamily="34" charset="0"/>
                <a:ea typeface="黑体" pitchFamily="49" charset="-122"/>
                <a:cs typeface="Arial" pitchFamily="34" charset="0"/>
                <a:hlinkClick r:id="rId4"/>
              </a:rPr>
              <a:t>java.net/projects/tyrus</a:t>
            </a:r>
          </a:p>
          <a:p>
            <a:pPr marL="630936" lvl="1" indent="-228600" algn="l" defTabSz="228600">
              <a:spcBef>
                <a:spcPts val="0"/>
              </a:spcBef>
              <a:spcAft>
                <a:spcPts val="600"/>
              </a:spcAft>
              <a:buClr>
                <a:srgbClr val="5382A1"/>
              </a:buClr>
              <a:buSzPct val="85000"/>
              <a:buFont typeface="Arial"/>
              <a:buChar char="–"/>
            </a:pPr>
            <a:r>
              <a:rPr lang="en-US" sz="1800" b="0" i="0">
                <a:solidFill>
                  <a:srgbClr val="424545"/>
                </a:solidFill>
                <a:latin typeface="Arial" pitchFamily="34" charset="0"/>
                <a:ea typeface="黑体" pitchFamily="49" charset="-122"/>
                <a:cs typeface="Arial" pitchFamily="34" charset="0"/>
              </a:rPr>
              <a:t>在 GlassFish 4 中集成</a:t>
            </a:r>
          </a:p>
          <a:p>
            <a:pPr marL="630936" lvl="1" indent="-228600" algn="l" defTabSz="228600">
              <a:spcBef>
                <a:spcPts val="0"/>
              </a:spcBef>
              <a:spcAft>
                <a:spcPts val="600"/>
              </a:spcAft>
              <a:buClr>
                <a:srgbClr val="5382A1"/>
              </a:buClr>
              <a:buSzPct val="85000"/>
              <a:buFont typeface="Arial"/>
              <a:buChar char="–"/>
            </a:pPr>
            <a:endParaRPr lang="en-US" dirty="0" smtClean="0">
              <a:latin typeface="Arial" pitchFamily="34" charset="0"/>
              <a:ea typeface="黑体" pitchFamily="49" charset="-122"/>
              <a:cs typeface="Arial" pitchFamily="34" charset="0"/>
            </a:endParaRPr>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xmlns="" val="30410877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36472" y="91048"/>
            <a:ext cx="1003300" cy="908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round/>
                <a:headEnd/>
                <a:tailEnd/>
              </a14:hiddenLine>
            </a:ext>
          </a:extLst>
        </p:spPr>
      </p:pic>
      <p:sp>
        <p:nvSpPr>
          <p:cNvPr id="2" name="Text Placeholder 1"/>
          <p:cNvSpPr>
            <a:spLocks noGrp="1"/>
          </p:cNvSpPr>
          <p:nvPr>
            <p:ph type="body" sz="quarter" idx="11"/>
          </p:nvPr>
        </p:nvSpPr>
        <p:spPr>
          <a:xfrm>
            <a:off x="3143766" y="2032199"/>
            <a:ext cx="5029186" cy="718003"/>
          </a:xfrm>
        </p:spPr>
        <p:txBody>
          <a:bodyPr/>
          <a:lstStyle/>
          <a:p>
            <a:pPr marL="0" marR="0" indent="0" algn="l" defTabSz="228600">
              <a:lnSpc>
                <a:spcPct val="80000"/>
              </a:lnSpc>
              <a:spcBef>
                <a:spcPts val="0"/>
              </a:spcBef>
              <a:spcAft>
                <a:spcPts val="600"/>
              </a:spcAft>
              <a:buNone/>
            </a:pPr>
            <a:r>
              <a:rPr lang="en-US" sz="4400" b="1" i="0" baseline="0">
                <a:solidFill>
                  <a:srgbClr val="000000"/>
                </a:solidFill>
                <a:latin typeface="Arial" pitchFamily="34" charset="0"/>
                <a:ea typeface="黑体" pitchFamily="49" charset="-122"/>
                <a:cs typeface="Arial" pitchFamily="34" charset="0"/>
              </a:rPr>
              <a:t>问答</a:t>
            </a:r>
          </a:p>
        </p:txBody>
      </p:sp>
    </p:spTree>
    <p:extLst>
      <p:ext uri="{BB962C8B-B14F-4D97-AF65-F5344CB8AC3E}">
        <p14:creationId xmlns:p14="http://schemas.microsoft.com/office/powerpoint/2010/main" xmlns="" val="593432777"/>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529430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15288" y="4668838"/>
            <a:ext cx="704850" cy="88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miter lim="800000"/>
                <a:headEnd/>
                <a:tailEnd/>
              </a14:hiddenLine>
            </a:ext>
          </a:extLst>
        </p:spPr>
      </p:pic>
      <p:grpSp>
        <p:nvGrpSpPr>
          <p:cNvPr id="16391" name="Group 7"/>
          <p:cNvGrpSpPr>
            <a:grpSpLocks/>
          </p:cNvGrpSpPr>
          <p:nvPr/>
        </p:nvGrpSpPr>
        <p:grpSpPr bwMode="auto">
          <a:xfrm>
            <a:off x="6686550" y="4641850"/>
            <a:ext cx="2117725" cy="515938"/>
            <a:chOff x="0" y="0"/>
            <a:chExt cx="1333" cy="325"/>
          </a:xfrm>
        </p:grpSpPr>
        <p:pic>
          <p:nvPicPr>
            <p:cNvPr id="16389" name="Picture 5"/>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53" y="120"/>
              <a:ext cx="580" cy="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miter lim="800000"/>
                  <a:headEnd/>
                  <a:tailEnd/>
                </a14:hiddenLine>
              </a:ext>
            </a:extLst>
          </p:spPr>
        </p:pic>
        <p:pic>
          <p:nvPicPr>
            <p:cNvPr id="16390" name="Picture 6"/>
            <p:cNvPicPr>
              <a:picLocks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0"/>
              <a:ext cx="734" cy="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miter lim="800000"/>
                  <a:headEnd/>
                  <a:tailEnd/>
                </a14:hiddenLine>
              </a:ext>
            </a:extLst>
          </p:spPr>
        </p:pic>
      </p:grpSp>
      <p:sp>
        <p:nvSpPr>
          <p:cNvPr id="16392" name="Rectangle 8"/>
          <p:cNvSpPr>
            <a:spLocks noGrp="1" noChangeArrowheads="1"/>
          </p:cNvSpPr>
          <p:nvPr>
            <p:ph type="title"/>
          </p:nvPr>
        </p:nvSpPr>
        <p:spPr>
          <a:ln/>
        </p:spPr>
        <p:txBody>
          <a:bodyPr/>
          <a:lstStyle/>
          <a:p>
            <a:pPr algn="l" defTabSz="914400">
              <a:lnSpc>
                <a:spcPct val="90000"/>
              </a:lnSpc>
              <a:spcBef>
                <a:spcPts val="0"/>
              </a:spcBef>
              <a:buNone/>
            </a:pPr>
            <a:r>
              <a:rPr lang="en-US" sz="2800" b="1" i="0">
                <a:solidFill>
                  <a:srgbClr val="424545"/>
                </a:solidFill>
                <a:latin typeface="Arial" pitchFamily="34" charset="0"/>
                <a:ea typeface="黑体" pitchFamily="49" charset="-122"/>
                <a:cs typeface="Arial" pitchFamily="34" charset="0"/>
              </a:rPr>
              <a:t>交互式网站</a:t>
            </a:r>
          </a:p>
        </p:txBody>
      </p:sp>
      <p:sp>
        <p:nvSpPr>
          <p:cNvPr id="3" name="Content Placeholder 2"/>
          <p:cNvSpPr>
            <a:spLocks noGrp="1"/>
          </p:cNvSpPr>
          <p:nvPr>
            <p:ph sz="quarter" idx="12"/>
          </p:nvPr>
        </p:nvSpPr>
        <p:spPr/>
        <p:txBody>
          <a:bodyPr/>
          <a:lstStyle/>
          <a:p>
            <a:pPr marL="228600" indent="-164592" algn="l" defTabSz="228600">
              <a:spcBef>
                <a:spcPts val="0"/>
              </a:spcBef>
              <a:spcAft>
                <a:spcPts val="600"/>
              </a:spcAft>
              <a:buClr>
                <a:srgbClr val="5382A1"/>
              </a:buClr>
              <a:buSzPct val="85000"/>
              <a:buFont typeface="Wingdings"/>
              <a:buChar char="§"/>
            </a:pPr>
            <a:r>
              <a:rPr lang="en-US" sz="2000" b="0" i="0">
                <a:solidFill>
                  <a:srgbClr val="424545"/>
                </a:solidFill>
                <a:latin typeface="Arial" pitchFamily="34" charset="0"/>
                <a:ea typeface="黑体" pitchFamily="49" charset="-122"/>
                <a:cs typeface="Arial" pitchFamily="34" charset="0"/>
              </a:rPr>
              <a:t>HTTP 为半双工协议</a:t>
            </a:r>
          </a:p>
          <a:p>
            <a:pPr marL="228600" indent="-164592" algn="l" defTabSz="228600">
              <a:spcBef>
                <a:spcPts val="0"/>
              </a:spcBef>
              <a:spcAft>
                <a:spcPts val="600"/>
              </a:spcAft>
              <a:buClr>
                <a:srgbClr val="5382A1"/>
              </a:buClr>
              <a:buSzPct val="85000"/>
              <a:buFont typeface="Wingdings"/>
              <a:buChar char="§"/>
            </a:pPr>
            <a:r>
              <a:rPr lang="en-US" sz="2000" b="0" i="0">
                <a:solidFill>
                  <a:srgbClr val="424545"/>
                </a:solidFill>
                <a:latin typeface="Arial" pitchFamily="34" charset="0"/>
                <a:ea typeface="黑体" pitchFamily="49" charset="-122"/>
                <a:cs typeface="Arial" pitchFamily="34" charset="0"/>
              </a:rPr>
              <a:t>HTTP 冗长而繁琐</a:t>
            </a:r>
          </a:p>
          <a:p>
            <a:pPr marL="228600" indent="-164592" algn="l" defTabSz="228600">
              <a:spcBef>
                <a:spcPts val="0"/>
              </a:spcBef>
              <a:spcAft>
                <a:spcPts val="600"/>
              </a:spcAft>
              <a:buClr>
                <a:srgbClr val="5382A1"/>
              </a:buClr>
              <a:buSzPct val="85000"/>
              <a:buFont typeface="Wingdings"/>
              <a:buChar char="§"/>
            </a:pPr>
            <a:r>
              <a:rPr lang="en-US" sz="2000" b="0" i="0">
                <a:solidFill>
                  <a:srgbClr val="424545"/>
                </a:solidFill>
                <a:latin typeface="Arial" pitchFamily="34" charset="0"/>
                <a:ea typeface="黑体" pitchFamily="49" charset="-122"/>
                <a:cs typeface="Arial" pitchFamily="34" charset="0"/>
              </a:rPr>
              <a:t>针对服务器推送的黑客攻击</a:t>
            </a:r>
          </a:p>
          <a:p>
            <a:pPr marL="630936" lvl="1" indent="-228600" algn="l" defTabSz="228600">
              <a:spcBef>
                <a:spcPts val="0"/>
              </a:spcBef>
              <a:spcAft>
                <a:spcPts val="600"/>
              </a:spcAft>
              <a:buClr>
                <a:srgbClr val="5382A1"/>
              </a:buClr>
              <a:buSzPct val="85000"/>
              <a:buFont typeface="Arial"/>
              <a:buChar char="–"/>
            </a:pPr>
            <a:r>
              <a:rPr lang="en-US" sz="1800" b="0" i="0">
                <a:solidFill>
                  <a:srgbClr val="424545"/>
                </a:solidFill>
                <a:latin typeface="Arial" pitchFamily="34" charset="0"/>
                <a:ea typeface="黑体" pitchFamily="49" charset="-122"/>
                <a:cs typeface="Arial" pitchFamily="34" charset="0"/>
              </a:rPr>
              <a:t>轮询</a:t>
            </a:r>
          </a:p>
          <a:p>
            <a:pPr marL="630936" lvl="1" indent="-228600" algn="l" defTabSz="228600">
              <a:spcBef>
                <a:spcPts val="0"/>
              </a:spcBef>
              <a:spcAft>
                <a:spcPts val="600"/>
              </a:spcAft>
              <a:buClr>
                <a:srgbClr val="5382A1"/>
              </a:buClr>
              <a:buSzPct val="85000"/>
              <a:buFont typeface="Arial"/>
              <a:buChar char="–"/>
            </a:pPr>
            <a:r>
              <a:rPr lang="en-US" sz="1800" b="0" i="0">
                <a:solidFill>
                  <a:srgbClr val="424545"/>
                </a:solidFill>
                <a:latin typeface="Arial" pitchFamily="34" charset="0"/>
                <a:ea typeface="黑体" pitchFamily="49" charset="-122"/>
                <a:cs typeface="Arial" pitchFamily="34" charset="0"/>
              </a:rPr>
              <a:t>长时间轮询</a:t>
            </a:r>
          </a:p>
          <a:p>
            <a:pPr marL="630936" lvl="1" indent="-228600" algn="l" defTabSz="228600">
              <a:spcBef>
                <a:spcPts val="0"/>
              </a:spcBef>
              <a:spcAft>
                <a:spcPts val="600"/>
              </a:spcAft>
              <a:buClr>
                <a:srgbClr val="5382A1"/>
              </a:buClr>
              <a:buSzPct val="85000"/>
              <a:buFont typeface="Arial"/>
              <a:buChar char="–"/>
            </a:pPr>
            <a:r>
              <a:rPr lang="en-US" sz="1800" b="0" i="0">
                <a:solidFill>
                  <a:srgbClr val="424545"/>
                </a:solidFill>
                <a:latin typeface="Arial" pitchFamily="34" charset="0"/>
                <a:ea typeface="黑体" pitchFamily="49" charset="-122"/>
                <a:cs typeface="Arial" pitchFamily="34" charset="0"/>
              </a:rPr>
              <a:t>Comet/Ajax</a:t>
            </a:r>
          </a:p>
          <a:p>
            <a:pPr marL="228600" indent="-164592" algn="l" defTabSz="228600">
              <a:spcBef>
                <a:spcPts val="0"/>
              </a:spcBef>
              <a:spcAft>
                <a:spcPts val="600"/>
              </a:spcAft>
              <a:buClr>
                <a:srgbClr val="5382A1"/>
              </a:buClr>
              <a:buSzPct val="85000"/>
              <a:buFont typeface="Wingdings"/>
              <a:buChar char="§"/>
            </a:pPr>
            <a:r>
              <a:rPr lang="en-US" sz="2000" b="0" i="0">
                <a:solidFill>
                  <a:srgbClr val="424545"/>
                </a:solidFill>
                <a:latin typeface="Arial" pitchFamily="34" charset="0"/>
                <a:ea typeface="黑体" pitchFamily="49" charset="-122"/>
                <a:cs typeface="Arial" pitchFamily="34" charset="0"/>
              </a:rPr>
              <a:t>复杂、低效、浪费</a:t>
            </a:r>
          </a:p>
        </p:txBody>
      </p:sp>
      <p:pic>
        <p:nvPicPr>
          <p:cNvPr id="13" name="Picture 10"/>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053013" y="1231900"/>
            <a:ext cx="3709987" cy="292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round/>
                <a:headEnd/>
                <a:tailEnd/>
              </a14:hiddenLine>
            </a:ext>
          </a:extLst>
        </p:spPr>
      </p:pic>
    </p:spTree>
    <p:extLst>
      <p:ext uri="{BB962C8B-B14F-4D97-AF65-F5344CB8AC3E}">
        <p14:creationId xmlns:p14="http://schemas.microsoft.com/office/powerpoint/2010/main" xmlns="" val="2501785521"/>
      </p:ext>
    </p:extLst>
  </p:cSld>
  <p:clrMapOvr>
    <a:masterClrMapping/>
  </p:clrMapOvr>
  <p:transition spd="med">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lnSpc>
                <a:spcPct val="90000"/>
              </a:lnSpc>
              <a:spcBef>
                <a:spcPts val="0"/>
              </a:spcBef>
              <a:buNone/>
            </a:pPr>
            <a:r>
              <a:rPr lang="en-US" sz="2800" b="1" i="0">
                <a:solidFill>
                  <a:srgbClr val="424545"/>
                </a:solidFill>
                <a:latin typeface="Arial" pitchFamily="34" charset="0"/>
                <a:ea typeface="黑体" pitchFamily="49" charset="-122"/>
                <a:cs typeface="Arial" pitchFamily="34" charset="0"/>
              </a:rPr>
              <a:t>WebSocket 将您解放出来</a:t>
            </a:r>
          </a:p>
        </p:txBody>
      </p:sp>
      <p:sp>
        <p:nvSpPr>
          <p:cNvPr id="3" name="Content Placeholder 2"/>
          <p:cNvSpPr>
            <a:spLocks noGrp="1"/>
          </p:cNvSpPr>
          <p:nvPr>
            <p:ph sz="quarter" idx="12"/>
          </p:nvPr>
        </p:nvSpPr>
        <p:spPr/>
        <p:txBody>
          <a:bodyPr/>
          <a:lstStyle/>
          <a:p>
            <a:pPr marL="228600" indent="-164592" algn="l" defTabSz="228600">
              <a:spcBef>
                <a:spcPts val="0"/>
              </a:spcBef>
              <a:spcAft>
                <a:spcPts val="600"/>
              </a:spcAft>
              <a:buClr>
                <a:srgbClr val="5382A1"/>
              </a:buClr>
              <a:buSzPct val="85000"/>
              <a:buFont typeface="Wingdings"/>
              <a:buChar char="§"/>
            </a:pPr>
            <a:r>
              <a:rPr lang="en-US" sz="2000" b="0" i="0">
                <a:solidFill>
                  <a:srgbClr val="424545"/>
                </a:solidFill>
                <a:latin typeface="Arial" pitchFamily="34" charset="0"/>
                <a:ea typeface="黑体" pitchFamily="49" charset="-122"/>
                <a:cs typeface="Arial" pitchFamily="34" charset="0"/>
              </a:rPr>
              <a:t>基于 TCP 的双向全双工消息传递</a:t>
            </a:r>
          </a:p>
          <a:p>
            <a:pPr marL="228600" indent="-164592" algn="l" defTabSz="228600">
              <a:spcBef>
                <a:spcPts val="0"/>
              </a:spcBef>
              <a:spcAft>
                <a:spcPts val="600"/>
              </a:spcAft>
              <a:buClr>
                <a:srgbClr val="5382A1"/>
              </a:buClr>
              <a:buSzPct val="85000"/>
              <a:buFont typeface="Wingdings"/>
              <a:buChar char="§"/>
            </a:pPr>
            <a:r>
              <a:rPr lang="en-US" sz="2000" b="0" i="0">
                <a:solidFill>
                  <a:srgbClr val="424545"/>
                </a:solidFill>
                <a:latin typeface="Arial" pitchFamily="34" charset="0"/>
                <a:ea typeface="黑体" pitchFamily="49" charset="-122"/>
                <a:cs typeface="Arial" pitchFamily="34" charset="0"/>
              </a:rPr>
              <a:t>最初作为 HTML5 的一部分提出</a:t>
            </a:r>
          </a:p>
          <a:p>
            <a:pPr marL="228600" indent="-164592" algn="l" defTabSz="228600">
              <a:spcBef>
                <a:spcPts val="0"/>
              </a:spcBef>
              <a:spcAft>
                <a:spcPts val="600"/>
              </a:spcAft>
              <a:buClr>
                <a:srgbClr val="5382A1"/>
              </a:buClr>
              <a:buSzPct val="85000"/>
              <a:buFont typeface="Wingdings"/>
              <a:buChar char="§"/>
            </a:pPr>
            <a:r>
              <a:rPr lang="en-US" sz="2000" b="0" i="0">
                <a:solidFill>
                  <a:srgbClr val="424545"/>
                </a:solidFill>
                <a:latin typeface="Arial" pitchFamily="34" charset="0"/>
                <a:ea typeface="黑体" pitchFamily="49" charset="-122"/>
                <a:cs typeface="Arial" pitchFamily="34" charset="0"/>
              </a:rPr>
              <a:t>IETF 定义的</a:t>
            </a:r>
            <a:r>
              <a:rPr lang="en-US" sz="2000" b="1" i="0">
                <a:solidFill>
                  <a:srgbClr val="424545"/>
                </a:solidFill>
                <a:latin typeface="Arial" pitchFamily="34" charset="0"/>
                <a:ea typeface="黑体" pitchFamily="49" charset="-122"/>
                <a:cs typeface="Arial" pitchFamily="34" charset="0"/>
              </a:rPr>
              <a:t>协议</a:t>
            </a:r>
            <a:r>
              <a:rPr lang="en-US" sz="2000" b="0" i="0">
                <a:solidFill>
                  <a:srgbClr val="424545"/>
                </a:solidFill>
                <a:latin typeface="Arial" pitchFamily="34" charset="0"/>
                <a:ea typeface="黑体" pitchFamily="49" charset="-122"/>
                <a:cs typeface="Arial" pitchFamily="34" charset="0"/>
              </a:rPr>
              <a:t>：RFC 6455</a:t>
            </a:r>
          </a:p>
          <a:p>
            <a:pPr marL="630936" lvl="1" indent="-228600" algn="l" defTabSz="228600">
              <a:spcBef>
                <a:spcPts val="0"/>
              </a:spcBef>
              <a:spcAft>
                <a:spcPts val="600"/>
              </a:spcAft>
              <a:buClr>
                <a:srgbClr val="5382A1"/>
              </a:buClr>
              <a:buSzPct val="85000"/>
              <a:buFont typeface="Arial"/>
              <a:buChar char="–"/>
            </a:pPr>
            <a:r>
              <a:rPr lang="en-US" sz="1800" b="0" i="0">
                <a:solidFill>
                  <a:srgbClr val="424545"/>
                </a:solidFill>
                <a:latin typeface="Arial" pitchFamily="34" charset="0"/>
                <a:ea typeface="黑体" pitchFamily="49" charset="-122"/>
                <a:cs typeface="Arial" pitchFamily="34" charset="0"/>
              </a:rPr>
              <a:t>握手</a:t>
            </a:r>
          </a:p>
          <a:p>
            <a:pPr marL="630936" lvl="1" indent="-228600" algn="l" defTabSz="228600">
              <a:spcBef>
                <a:spcPts val="0"/>
              </a:spcBef>
              <a:spcAft>
                <a:spcPts val="600"/>
              </a:spcAft>
              <a:buClr>
                <a:srgbClr val="5382A1"/>
              </a:buClr>
              <a:buSzPct val="85000"/>
              <a:buFont typeface="Arial"/>
              <a:buChar char="–"/>
            </a:pPr>
            <a:r>
              <a:rPr lang="en-US" sz="1800" b="0" i="0">
                <a:solidFill>
                  <a:srgbClr val="424545"/>
                </a:solidFill>
                <a:latin typeface="Arial" pitchFamily="34" charset="0"/>
                <a:ea typeface="黑体" pitchFamily="49" charset="-122"/>
                <a:cs typeface="Arial" pitchFamily="34" charset="0"/>
              </a:rPr>
              <a:t>数据传输</a:t>
            </a:r>
          </a:p>
          <a:p>
            <a:pPr marL="228600" indent="-164592" algn="l" defTabSz="228600">
              <a:spcBef>
                <a:spcPts val="0"/>
              </a:spcBef>
              <a:spcAft>
                <a:spcPts val="600"/>
              </a:spcAft>
              <a:buClr>
                <a:srgbClr val="5382A1"/>
              </a:buClr>
              <a:buSzPct val="85000"/>
              <a:buFont typeface="Wingdings"/>
              <a:buChar char="§"/>
            </a:pPr>
            <a:r>
              <a:rPr lang="en-US" sz="2000" b="0" i="0">
                <a:solidFill>
                  <a:srgbClr val="424545"/>
                </a:solidFill>
                <a:latin typeface="Arial" pitchFamily="34" charset="0"/>
                <a:ea typeface="黑体" pitchFamily="49" charset="-122"/>
                <a:cs typeface="Arial" pitchFamily="34" charset="0"/>
              </a:rPr>
              <a:t>W3C 定义的 </a:t>
            </a:r>
            <a:r>
              <a:rPr lang="en-US" sz="2000" b="1" i="0">
                <a:solidFill>
                  <a:srgbClr val="424545"/>
                </a:solidFill>
                <a:latin typeface="Arial" pitchFamily="34" charset="0"/>
                <a:ea typeface="黑体" pitchFamily="49" charset="-122"/>
                <a:cs typeface="Arial" pitchFamily="34" charset="0"/>
              </a:rPr>
              <a:t>JavaScript API</a:t>
            </a:r>
          </a:p>
          <a:p>
            <a:pPr marL="630936" lvl="1" indent="-228600" algn="l" defTabSz="228600">
              <a:spcBef>
                <a:spcPts val="0"/>
              </a:spcBef>
              <a:spcAft>
                <a:spcPts val="600"/>
              </a:spcAft>
              <a:buClr>
                <a:srgbClr val="5382A1"/>
              </a:buClr>
              <a:buSzPct val="85000"/>
              <a:buFont typeface="Arial"/>
              <a:buChar char="–"/>
            </a:pPr>
            <a:r>
              <a:rPr lang="en-US" sz="1800" b="0" i="0">
                <a:solidFill>
                  <a:srgbClr val="424545"/>
                </a:solidFill>
                <a:latin typeface="Arial" pitchFamily="34" charset="0"/>
                <a:ea typeface="黑体" pitchFamily="49" charset="-122"/>
                <a:cs typeface="Arial" pitchFamily="34" charset="0"/>
              </a:rPr>
              <a:t>候选建议</a:t>
            </a:r>
          </a:p>
        </p:txBody>
      </p:sp>
      <p:pic>
        <p:nvPicPr>
          <p:cNvPr id="5" name="Picture 1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875463" y="3263900"/>
            <a:ext cx="1849437" cy="138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round/>
                <a:headEnd/>
                <a:tailEnd/>
              </a14:hiddenLine>
            </a:ext>
          </a:extLst>
        </p:spPr>
      </p:pic>
      <p:pic>
        <p:nvPicPr>
          <p:cNvPr id="6" name="Picture 10"/>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543800" y="19050"/>
            <a:ext cx="1371600"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round/>
                <a:headEnd/>
                <a:tailEnd/>
              </a14:hiddenLine>
            </a:ext>
          </a:extLst>
        </p:spPr>
      </p:pic>
    </p:spTree>
    <p:extLst>
      <p:ext uri="{BB962C8B-B14F-4D97-AF65-F5344CB8AC3E}">
        <p14:creationId xmlns:p14="http://schemas.microsoft.com/office/powerpoint/2010/main" xmlns="" val="38552299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lnSpc>
                <a:spcPct val="90000"/>
              </a:lnSpc>
              <a:spcBef>
                <a:spcPts val="0"/>
              </a:spcBef>
              <a:buNone/>
            </a:pPr>
            <a:r>
              <a:rPr lang="en-US" sz="2800" b="1" i="0" dirty="0" err="1">
                <a:solidFill>
                  <a:srgbClr val="424545"/>
                </a:solidFill>
                <a:latin typeface="Arial" pitchFamily="34" charset="0"/>
                <a:ea typeface="黑体" pitchFamily="49" charset="-122"/>
                <a:cs typeface="Arial" pitchFamily="34" charset="0"/>
              </a:rPr>
              <a:t>基本理念是什么</a:t>
            </a:r>
            <a:r>
              <a:rPr lang="en-US" sz="2800" b="1" i="0" dirty="0">
                <a:solidFill>
                  <a:srgbClr val="424545"/>
                </a:solidFill>
                <a:latin typeface="Arial" pitchFamily="34" charset="0"/>
                <a:ea typeface="黑体" pitchFamily="49" charset="-122"/>
                <a:cs typeface="Arial" pitchFamily="34" charset="0"/>
              </a:rPr>
              <a:t>？</a:t>
            </a:r>
          </a:p>
        </p:txBody>
      </p:sp>
      <p:sp>
        <p:nvSpPr>
          <p:cNvPr id="3" name="Content Placeholder 2"/>
          <p:cNvSpPr>
            <a:spLocks noGrp="1"/>
          </p:cNvSpPr>
          <p:nvPr>
            <p:ph sz="quarter" idx="12"/>
          </p:nvPr>
        </p:nvSpPr>
        <p:spPr/>
        <p:txBody>
          <a:bodyPr/>
          <a:lstStyle/>
          <a:p>
            <a:pPr marL="228600" indent="-164592" algn="l" defTabSz="228600">
              <a:spcBef>
                <a:spcPts val="0"/>
              </a:spcBef>
              <a:spcAft>
                <a:spcPts val="600"/>
              </a:spcAft>
              <a:buClr>
                <a:srgbClr val="5382A1"/>
              </a:buClr>
              <a:buSzPct val="85000"/>
              <a:buFont typeface="Wingdings"/>
              <a:buChar char="§"/>
            </a:pPr>
            <a:r>
              <a:rPr lang="en-US" sz="2000" b="0" i="0" dirty="0" err="1">
                <a:solidFill>
                  <a:srgbClr val="424545"/>
                </a:solidFill>
                <a:latin typeface="Arial" pitchFamily="34" charset="0"/>
                <a:ea typeface="黑体" pitchFamily="49" charset="-122"/>
                <a:cs typeface="Arial" pitchFamily="34" charset="0"/>
              </a:rPr>
              <a:t>升级</a:t>
            </a:r>
            <a:r>
              <a:rPr lang="en-US" sz="2000" b="0" i="0" dirty="0">
                <a:solidFill>
                  <a:srgbClr val="424545"/>
                </a:solidFill>
                <a:latin typeface="Arial" pitchFamily="34" charset="0"/>
                <a:ea typeface="黑体" pitchFamily="49" charset="-122"/>
                <a:cs typeface="Arial" pitchFamily="34" charset="0"/>
              </a:rPr>
              <a:t> HTTP </a:t>
            </a:r>
            <a:r>
              <a:rPr lang="en-US" sz="2000" b="0" i="0" dirty="0" err="1">
                <a:solidFill>
                  <a:srgbClr val="424545"/>
                </a:solidFill>
                <a:latin typeface="Arial" pitchFamily="34" charset="0"/>
                <a:ea typeface="黑体" pitchFamily="49" charset="-122"/>
                <a:cs typeface="Arial" pitchFamily="34" charset="0"/>
              </a:rPr>
              <a:t>以升级至</a:t>
            </a:r>
            <a:r>
              <a:rPr lang="en-US" sz="2000" b="0" i="0" dirty="0">
                <a:solidFill>
                  <a:srgbClr val="424545"/>
                </a:solidFill>
                <a:latin typeface="Arial" pitchFamily="34" charset="0"/>
                <a:ea typeface="黑体" pitchFamily="49" charset="-122"/>
                <a:cs typeface="Arial" pitchFamily="34" charset="0"/>
              </a:rPr>
              <a:t> </a:t>
            </a:r>
            <a:r>
              <a:rPr lang="en-US" sz="2000" b="0" i="0" dirty="0" err="1">
                <a:solidFill>
                  <a:srgbClr val="424545"/>
                </a:solidFill>
                <a:latin typeface="Arial" pitchFamily="34" charset="0"/>
                <a:ea typeface="黑体" pitchFamily="49" charset="-122"/>
                <a:cs typeface="Arial" pitchFamily="34" charset="0"/>
              </a:rPr>
              <a:t>WebSocket</a:t>
            </a:r>
            <a:r>
              <a:rPr lang="en-US" sz="2000" b="0" i="0" dirty="0">
                <a:solidFill>
                  <a:srgbClr val="424545"/>
                </a:solidFill>
                <a:latin typeface="Arial" pitchFamily="34" charset="0"/>
                <a:ea typeface="黑体" pitchFamily="49" charset="-122"/>
                <a:cs typeface="Arial" pitchFamily="34" charset="0"/>
              </a:rPr>
              <a:t> </a:t>
            </a:r>
          </a:p>
          <a:p>
            <a:pPr marL="630936" lvl="1" indent="-228600" algn="l" defTabSz="228600">
              <a:spcBef>
                <a:spcPts val="0"/>
              </a:spcBef>
              <a:spcAft>
                <a:spcPts val="600"/>
              </a:spcAft>
              <a:buClr>
                <a:srgbClr val="5382A1"/>
              </a:buClr>
              <a:buSzPct val="85000"/>
              <a:buFont typeface="Arial"/>
              <a:buChar char="–"/>
            </a:pPr>
            <a:r>
              <a:rPr lang="en-US" sz="1800" b="0" i="0" dirty="0" err="1">
                <a:solidFill>
                  <a:srgbClr val="424545"/>
                </a:solidFill>
                <a:latin typeface="Arial" pitchFamily="34" charset="0"/>
                <a:ea typeface="黑体" pitchFamily="49" charset="-122"/>
                <a:cs typeface="Arial" pitchFamily="34" charset="0"/>
              </a:rPr>
              <a:t>单一</a:t>
            </a:r>
            <a:r>
              <a:rPr lang="en-US" sz="1800" b="0" i="0" dirty="0">
                <a:solidFill>
                  <a:srgbClr val="424545"/>
                </a:solidFill>
                <a:latin typeface="Arial" pitchFamily="34" charset="0"/>
                <a:ea typeface="黑体" pitchFamily="49" charset="-122"/>
                <a:cs typeface="Arial" pitchFamily="34" charset="0"/>
              </a:rPr>
              <a:t> TCP </a:t>
            </a:r>
            <a:r>
              <a:rPr lang="en-US" sz="1800" b="0" i="0" dirty="0" err="1">
                <a:solidFill>
                  <a:srgbClr val="424545"/>
                </a:solidFill>
                <a:latin typeface="Arial" pitchFamily="34" charset="0"/>
                <a:ea typeface="黑体" pitchFamily="49" charset="-122"/>
                <a:cs typeface="Arial" pitchFamily="34" charset="0"/>
              </a:rPr>
              <a:t>连接</a:t>
            </a:r>
            <a:endParaRPr lang="en-US" sz="1800" b="0" i="0" dirty="0">
              <a:solidFill>
                <a:srgbClr val="424545"/>
              </a:solidFill>
              <a:latin typeface="Arial" pitchFamily="34" charset="0"/>
              <a:ea typeface="黑体" pitchFamily="49" charset="-122"/>
              <a:cs typeface="Arial" pitchFamily="34" charset="0"/>
            </a:endParaRPr>
          </a:p>
          <a:p>
            <a:pPr marL="630936" lvl="1" indent="-228600" algn="l" defTabSz="228600">
              <a:spcBef>
                <a:spcPts val="0"/>
              </a:spcBef>
              <a:spcAft>
                <a:spcPts val="600"/>
              </a:spcAft>
              <a:buClr>
                <a:srgbClr val="5382A1"/>
              </a:buClr>
              <a:buSzPct val="85000"/>
              <a:buFont typeface="Arial"/>
              <a:buChar char="–"/>
            </a:pPr>
            <a:r>
              <a:rPr lang="en-US" sz="1800" b="0" i="0" dirty="0" err="1">
                <a:solidFill>
                  <a:srgbClr val="424545"/>
                </a:solidFill>
                <a:latin typeface="Arial" pitchFamily="34" charset="0"/>
                <a:ea typeface="黑体" pitchFamily="49" charset="-122"/>
                <a:cs typeface="Arial" pitchFamily="34" charset="0"/>
              </a:rPr>
              <a:t>对代理、防火墙和路由器透明</a:t>
            </a:r>
            <a:endParaRPr lang="en-US" sz="1800" b="0" i="0" dirty="0">
              <a:solidFill>
                <a:srgbClr val="424545"/>
              </a:solidFill>
              <a:latin typeface="Arial" pitchFamily="34" charset="0"/>
              <a:ea typeface="黑体" pitchFamily="49" charset="-122"/>
              <a:cs typeface="Arial" pitchFamily="34" charset="0"/>
            </a:endParaRPr>
          </a:p>
          <a:p>
            <a:pPr marL="228600" indent="-164592" algn="l" defTabSz="228600">
              <a:spcBef>
                <a:spcPts val="0"/>
              </a:spcBef>
              <a:spcAft>
                <a:spcPts val="600"/>
              </a:spcAft>
              <a:buClr>
                <a:srgbClr val="5382A1"/>
              </a:buClr>
              <a:buSzPct val="85000"/>
              <a:buFont typeface="Wingdings"/>
              <a:buChar char="§"/>
            </a:pPr>
            <a:r>
              <a:rPr lang="en-US" sz="2000" b="0" i="0" dirty="0" err="1">
                <a:solidFill>
                  <a:srgbClr val="424545"/>
                </a:solidFill>
                <a:latin typeface="Arial" pitchFamily="34" charset="0"/>
                <a:ea typeface="黑体" pitchFamily="49" charset="-122"/>
                <a:cs typeface="Arial" pitchFamily="34" charset="0"/>
              </a:rPr>
              <a:t>在两个方向发送数据帧（双向</a:t>
            </a:r>
            <a:r>
              <a:rPr lang="en-US" sz="2000" b="0" i="0" dirty="0">
                <a:solidFill>
                  <a:srgbClr val="424545"/>
                </a:solidFill>
                <a:latin typeface="Arial" pitchFamily="34" charset="0"/>
                <a:ea typeface="黑体" pitchFamily="49" charset="-122"/>
                <a:cs typeface="Arial" pitchFamily="34" charset="0"/>
              </a:rPr>
              <a:t>）</a:t>
            </a:r>
          </a:p>
          <a:p>
            <a:pPr marL="630936" lvl="1">
              <a:buClr>
                <a:srgbClr val="5382A1"/>
              </a:buClr>
              <a:buFont typeface="Arial"/>
              <a:buChar char="–"/>
            </a:pPr>
            <a:r>
              <a:rPr lang="en-US" sz="1800" b="0" i="0" dirty="0" err="1" smtClean="0">
                <a:solidFill>
                  <a:srgbClr val="424545"/>
                </a:solidFill>
                <a:latin typeface="Arial" pitchFamily="34" charset="0"/>
                <a:ea typeface="黑体" pitchFamily="49" charset="-122"/>
                <a:cs typeface="Arial" pitchFamily="34" charset="0"/>
              </a:rPr>
              <a:t>无头</a:t>
            </a:r>
            <a:r>
              <a:rPr lang="zh-CN" altLang="en-US" dirty="0">
                <a:solidFill>
                  <a:srgbClr val="424545"/>
                </a:solidFill>
                <a:ea typeface="黑体" pitchFamily="49" charset="-122"/>
              </a:rPr>
              <a:t>部信息</a:t>
            </a:r>
            <a:r>
              <a:rPr lang="en-US" sz="1800" b="0" i="0" dirty="0" smtClean="0">
                <a:solidFill>
                  <a:srgbClr val="424545"/>
                </a:solidFill>
                <a:latin typeface="Arial" pitchFamily="34" charset="0"/>
                <a:ea typeface="黑体" pitchFamily="49" charset="-122"/>
                <a:cs typeface="Arial" pitchFamily="34" charset="0"/>
              </a:rPr>
              <a:t>、</a:t>
            </a:r>
            <a:r>
              <a:rPr lang="en-US" sz="1800" b="0" i="0" dirty="0" err="1">
                <a:solidFill>
                  <a:srgbClr val="424545"/>
                </a:solidFill>
                <a:latin typeface="Arial" pitchFamily="34" charset="0"/>
                <a:ea typeface="黑体" pitchFamily="49" charset="-122"/>
                <a:cs typeface="Arial" pitchFamily="34" charset="0"/>
              </a:rPr>
              <a:t>Cookie、身份验证</a:t>
            </a:r>
            <a:endParaRPr lang="en-US" sz="1800" b="0" i="0" dirty="0">
              <a:solidFill>
                <a:srgbClr val="424545"/>
              </a:solidFill>
              <a:latin typeface="Arial" pitchFamily="34" charset="0"/>
              <a:ea typeface="黑体" pitchFamily="49" charset="-122"/>
              <a:cs typeface="Arial" pitchFamily="34" charset="0"/>
            </a:endParaRPr>
          </a:p>
          <a:p>
            <a:pPr marL="630936" lvl="1" indent="-228600" algn="l" defTabSz="228600">
              <a:spcBef>
                <a:spcPts val="0"/>
              </a:spcBef>
              <a:spcAft>
                <a:spcPts val="600"/>
              </a:spcAft>
              <a:buClr>
                <a:srgbClr val="5382A1"/>
              </a:buClr>
              <a:buSzPct val="85000"/>
              <a:buFont typeface="Arial"/>
              <a:buChar char="–"/>
            </a:pPr>
            <a:r>
              <a:rPr lang="en-US" sz="1800" b="0" i="0" dirty="0" err="1">
                <a:solidFill>
                  <a:srgbClr val="424545"/>
                </a:solidFill>
                <a:latin typeface="Arial" pitchFamily="34" charset="0"/>
                <a:ea typeface="黑体" pitchFamily="49" charset="-122"/>
                <a:cs typeface="Arial" pitchFamily="34" charset="0"/>
              </a:rPr>
              <a:t>无安全开销</a:t>
            </a:r>
            <a:endParaRPr lang="en-US" sz="1800" b="0" i="0" dirty="0">
              <a:solidFill>
                <a:srgbClr val="424545"/>
              </a:solidFill>
              <a:latin typeface="Arial" pitchFamily="34" charset="0"/>
              <a:ea typeface="黑体" pitchFamily="49" charset="-122"/>
              <a:cs typeface="Arial" pitchFamily="34" charset="0"/>
            </a:endParaRPr>
          </a:p>
          <a:p>
            <a:pPr marL="630936" lvl="1" indent="-228600" algn="l" defTabSz="228600">
              <a:spcBef>
                <a:spcPts val="0"/>
              </a:spcBef>
              <a:spcAft>
                <a:spcPts val="600"/>
              </a:spcAft>
              <a:buClr>
                <a:srgbClr val="5382A1"/>
              </a:buClr>
              <a:buSzPct val="85000"/>
              <a:buFont typeface="Arial"/>
              <a:buChar char="–"/>
            </a:pPr>
            <a:r>
              <a:rPr lang="en-US" sz="1800" b="0" i="0" dirty="0" err="1">
                <a:solidFill>
                  <a:srgbClr val="424545"/>
                </a:solidFill>
                <a:latin typeface="Arial" pitchFamily="34" charset="0"/>
                <a:ea typeface="黑体" pitchFamily="49" charset="-122"/>
                <a:cs typeface="Arial" pitchFamily="34" charset="0"/>
              </a:rPr>
              <a:t>用于保持激活的“ping</a:t>
            </a:r>
            <a:r>
              <a:rPr lang="en-US" sz="1800" b="0" i="0" dirty="0">
                <a:solidFill>
                  <a:srgbClr val="424545"/>
                </a:solidFill>
                <a:latin typeface="Arial" pitchFamily="34" charset="0"/>
                <a:ea typeface="黑体" pitchFamily="49" charset="-122"/>
                <a:cs typeface="Arial" pitchFamily="34" charset="0"/>
              </a:rPr>
              <a:t>”/“</a:t>
            </a:r>
            <a:r>
              <a:rPr lang="en-US" sz="1800" b="0" i="0" dirty="0" err="1">
                <a:solidFill>
                  <a:srgbClr val="424545"/>
                </a:solidFill>
                <a:latin typeface="Arial" pitchFamily="34" charset="0"/>
                <a:ea typeface="黑体" pitchFamily="49" charset="-122"/>
                <a:cs typeface="Arial" pitchFamily="34" charset="0"/>
              </a:rPr>
              <a:t>pong”帧</a:t>
            </a:r>
            <a:endParaRPr lang="en-US" sz="1800" b="0" i="0" dirty="0">
              <a:solidFill>
                <a:srgbClr val="424545"/>
              </a:solidFill>
              <a:latin typeface="Arial" pitchFamily="34" charset="0"/>
              <a:ea typeface="黑体" pitchFamily="49" charset="-122"/>
              <a:cs typeface="Arial" pitchFamily="34" charset="0"/>
            </a:endParaRPr>
          </a:p>
          <a:p>
            <a:pPr marL="228600" indent="-164592" algn="l" defTabSz="228600">
              <a:spcBef>
                <a:spcPts val="0"/>
              </a:spcBef>
              <a:spcAft>
                <a:spcPts val="600"/>
              </a:spcAft>
              <a:buClr>
                <a:srgbClr val="5382A1"/>
              </a:buClr>
              <a:buSzPct val="85000"/>
              <a:buFont typeface="Wingdings"/>
              <a:buChar char="§"/>
            </a:pPr>
            <a:r>
              <a:rPr lang="en-US" sz="2000" b="0" i="0" dirty="0" err="1">
                <a:solidFill>
                  <a:srgbClr val="424545"/>
                </a:solidFill>
                <a:latin typeface="Arial" pitchFamily="34" charset="0"/>
                <a:ea typeface="黑体" pitchFamily="49" charset="-122"/>
                <a:cs typeface="Arial" pitchFamily="34" charset="0"/>
              </a:rPr>
              <a:t>发送彼此独立的消息（全双工</a:t>
            </a:r>
            <a:r>
              <a:rPr lang="en-US" sz="2000" b="0" i="0" dirty="0">
                <a:solidFill>
                  <a:srgbClr val="424545"/>
                </a:solidFill>
                <a:latin typeface="Arial" pitchFamily="34" charset="0"/>
                <a:ea typeface="黑体" pitchFamily="49" charset="-122"/>
                <a:cs typeface="Arial" pitchFamily="34" charset="0"/>
              </a:rPr>
              <a:t>）</a:t>
            </a:r>
          </a:p>
          <a:p>
            <a:pPr marL="228600" indent="-164592" algn="l" defTabSz="228600">
              <a:spcBef>
                <a:spcPts val="0"/>
              </a:spcBef>
              <a:spcAft>
                <a:spcPts val="600"/>
              </a:spcAft>
              <a:buClr>
                <a:srgbClr val="5382A1"/>
              </a:buClr>
              <a:buSzPct val="85000"/>
              <a:buFont typeface="Wingdings"/>
              <a:buChar char="§"/>
            </a:pPr>
            <a:r>
              <a:rPr lang="en-US" sz="2000" b="0" i="0" dirty="0" err="1">
                <a:solidFill>
                  <a:srgbClr val="424545"/>
                </a:solidFill>
                <a:latin typeface="Arial" pitchFamily="34" charset="0"/>
                <a:ea typeface="黑体" pitchFamily="49" charset="-122"/>
                <a:cs typeface="Arial" pitchFamily="34" charset="0"/>
              </a:rPr>
              <a:t>结束连接</a:t>
            </a:r>
            <a:endParaRPr lang="en-US" sz="2000" b="0" i="0" dirty="0">
              <a:solidFill>
                <a:srgbClr val="424545"/>
              </a:solidFill>
              <a:latin typeface="Arial" pitchFamily="34" charset="0"/>
              <a:ea typeface="黑体" pitchFamily="49" charset="-122"/>
              <a:cs typeface="Arial" pitchFamily="34" charset="0"/>
            </a:endParaRPr>
          </a:p>
          <a:p>
            <a:pPr marL="228600" indent="-164592" algn="l" defTabSz="228600">
              <a:spcBef>
                <a:spcPts val="0"/>
              </a:spcBef>
              <a:spcAft>
                <a:spcPts val="600"/>
              </a:spcAft>
              <a:buClr>
                <a:srgbClr val="5382A1"/>
              </a:buClr>
              <a:buSzPct val="85000"/>
              <a:buFont typeface="Wingdings"/>
              <a:buChar char="§"/>
            </a:pPr>
            <a:endParaRPr lang="en-US" dirty="0" smtClean="0">
              <a:latin typeface="Arial" pitchFamily="34" charset="0"/>
              <a:ea typeface="黑体" pitchFamily="49" charset="-122"/>
              <a:cs typeface="Arial" pitchFamily="34" charset="0"/>
            </a:endParaRPr>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xmlns="" val="31799977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15288" y="4668838"/>
            <a:ext cx="704850" cy="88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miter lim="800000"/>
                <a:headEnd/>
                <a:tailEnd/>
              </a14:hiddenLine>
            </a:ext>
          </a:extLst>
        </p:spPr>
      </p:pic>
      <p:grpSp>
        <p:nvGrpSpPr>
          <p:cNvPr id="19463" name="Group 7"/>
          <p:cNvGrpSpPr>
            <a:grpSpLocks/>
          </p:cNvGrpSpPr>
          <p:nvPr/>
        </p:nvGrpSpPr>
        <p:grpSpPr bwMode="auto">
          <a:xfrm>
            <a:off x="6686550" y="4641850"/>
            <a:ext cx="2117725" cy="515938"/>
            <a:chOff x="0" y="0"/>
            <a:chExt cx="1333" cy="325"/>
          </a:xfrm>
        </p:grpSpPr>
        <p:pic>
          <p:nvPicPr>
            <p:cNvPr id="19461" name="Picture 5"/>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3" y="120"/>
              <a:ext cx="580" cy="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miter lim="800000"/>
                  <a:headEnd/>
                  <a:tailEnd/>
                </a14:hiddenLine>
              </a:ext>
            </a:extLst>
          </p:spPr>
        </p:pic>
        <p:pic>
          <p:nvPicPr>
            <p:cNvPr id="19462" name="Picture 6"/>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734" cy="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miter lim="800000"/>
                  <a:headEnd/>
                  <a:tailEnd/>
                </a14:hiddenLine>
              </a:ext>
            </a:extLst>
          </p:spPr>
        </p:pic>
      </p:grpSp>
      <p:sp>
        <p:nvSpPr>
          <p:cNvPr id="19464" name="Rectangle 8"/>
          <p:cNvSpPr>
            <a:spLocks noGrp="1" noChangeArrowheads="1"/>
          </p:cNvSpPr>
          <p:nvPr>
            <p:ph type="title"/>
          </p:nvPr>
        </p:nvSpPr>
        <p:spPr>
          <a:ln/>
        </p:spPr>
        <p:txBody>
          <a:bodyPr/>
          <a:lstStyle/>
          <a:p>
            <a:pPr algn="l" defTabSz="914400">
              <a:lnSpc>
                <a:spcPct val="90000"/>
              </a:lnSpc>
              <a:spcBef>
                <a:spcPts val="0"/>
              </a:spcBef>
              <a:buNone/>
            </a:pPr>
            <a:r>
              <a:rPr lang="en-US" sz="2800" b="1" i="0">
                <a:solidFill>
                  <a:srgbClr val="424545"/>
                </a:solidFill>
                <a:latin typeface="Arial" pitchFamily="34" charset="0"/>
                <a:ea typeface="黑体" pitchFamily="49" charset="-122"/>
                <a:cs typeface="Arial" pitchFamily="34" charset="0"/>
              </a:rPr>
              <a:t>建立连接</a:t>
            </a:r>
          </a:p>
        </p:txBody>
      </p:sp>
      <p:sp>
        <p:nvSpPr>
          <p:cNvPr id="3" name="Text Placeholder 2"/>
          <p:cNvSpPr>
            <a:spLocks noGrp="1"/>
          </p:cNvSpPr>
          <p:nvPr>
            <p:ph type="body" sz="quarter" idx="13"/>
          </p:nvPr>
        </p:nvSpPr>
        <p:spPr/>
        <p:txBody>
          <a:bodyPr/>
          <a:lstStyle/>
          <a:p>
            <a:endParaRPr lang="en-US">
              <a:latin typeface="黑体" pitchFamily="49" charset="-122"/>
              <a:ea typeface="黑体" pitchFamily="49" charset="-122"/>
            </a:endParaRPr>
          </a:p>
        </p:txBody>
      </p:sp>
      <p:sp>
        <p:nvSpPr>
          <p:cNvPr id="19465" name="Rectangle 9"/>
          <p:cNvSpPr>
            <a:spLocks/>
          </p:cNvSpPr>
          <p:nvPr/>
        </p:nvSpPr>
        <p:spPr bwMode="auto">
          <a:xfrm>
            <a:off x="727075" y="998538"/>
            <a:ext cx="1574800" cy="3352800"/>
          </a:xfrm>
          <a:prstGeom prst="rect">
            <a:avLst/>
          </a:prstGeom>
          <a:gradFill rotWithShape="0">
            <a:gsLst>
              <a:gs pos="0">
                <a:srgbClr val="C8C8C8"/>
              </a:gs>
              <a:gs pos="100000">
                <a:srgbClr val="A3A3A3"/>
              </a:gs>
            </a:gsLst>
            <a:lin ang="5400000" scaled="1"/>
          </a:gradFill>
          <a:ln>
            <a:noFill/>
          </a:ln>
          <a:extLst>
            <a:ext uri="{91240B29-F687-4F45-9708-019B960494DF}">
              <a14:hiddenLine xmlns:a14="http://schemas.microsoft.com/office/drawing/2010/main" xmlns="" w="9525" cap="flat">
                <a:solidFill>
                  <a:schemeClr val="tx1"/>
                </a:solidFill>
                <a:round/>
                <a:headEnd type="none" w="med" len="med"/>
                <a:tailEnd type="none" w="med" len="med"/>
              </a14:hiddenLine>
            </a:ext>
          </a:extLst>
        </p:spPr>
        <p:txBody>
          <a:bodyPr lIns="0" tIns="0" rIns="40639" bIns="0" anchor="ctr"/>
          <a:lstStyle/>
          <a:p>
            <a:pPr marL="36576" algn="ctr" defTabSz="914400">
              <a:buNone/>
            </a:pPr>
            <a:r>
              <a:rPr lang="en-US" sz="1800" b="0" i="0">
                <a:solidFill>
                  <a:srgbClr val="000000"/>
                </a:solidFill>
                <a:latin typeface="黑体" pitchFamily="49" charset="-122"/>
                <a:ea typeface="黑体" pitchFamily="49" charset="-122"/>
                <a:cs typeface="Arial"/>
              </a:rPr>
              <a:t>客户端</a:t>
            </a:r>
          </a:p>
        </p:txBody>
      </p:sp>
      <p:pic>
        <p:nvPicPr>
          <p:cNvPr id="19466" name="Picture 10"/>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064000" y="3530600"/>
            <a:ext cx="1003300" cy="908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round/>
                <a:headEnd/>
                <a:tailEnd/>
              </a14:hiddenLine>
            </a:ext>
          </a:extLst>
        </p:spPr>
      </p:pic>
      <p:sp>
        <p:nvSpPr>
          <p:cNvPr id="19467" name="Line 11"/>
          <p:cNvSpPr>
            <a:spLocks noChangeShapeType="1"/>
          </p:cNvSpPr>
          <p:nvPr/>
        </p:nvSpPr>
        <p:spPr bwMode="auto">
          <a:xfrm rot="10800000" flipH="1">
            <a:off x="2279650" y="1144588"/>
            <a:ext cx="4410075" cy="6350"/>
          </a:xfrm>
          <a:prstGeom prst="line">
            <a:avLst/>
          </a:prstGeom>
          <a:noFill/>
          <a:ln w="50800" cap="flat">
            <a:solidFill>
              <a:srgbClr val="C8C8C8"/>
            </a:solidFill>
            <a:prstDash val="solid"/>
            <a:round/>
            <a:headEnd type="none" w="med" len="med"/>
            <a:tailEnd type="triangl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atin typeface="黑体" pitchFamily="49" charset="-122"/>
              <a:ea typeface="黑体" pitchFamily="49" charset="-122"/>
            </a:endParaRPr>
          </a:p>
        </p:txBody>
      </p:sp>
      <p:sp>
        <p:nvSpPr>
          <p:cNvPr id="19468" name="Line 12"/>
          <p:cNvSpPr>
            <a:spLocks noChangeShapeType="1"/>
          </p:cNvSpPr>
          <p:nvPr/>
        </p:nvSpPr>
        <p:spPr bwMode="auto">
          <a:xfrm flipH="1">
            <a:off x="2563813" y="2452688"/>
            <a:ext cx="4516437" cy="4762"/>
          </a:xfrm>
          <a:prstGeom prst="line">
            <a:avLst/>
          </a:prstGeom>
          <a:noFill/>
          <a:ln w="50800" cap="flat">
            <a:solidFill>
              <a:srgbClr val="5382A1"/>
            </a:solidFill>
            <a:prstDash val="solid"/>
            <a:round/>
            <a:headEnd type="none" w="med" len="med"/>
            <a:tailEnd type="triangl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a:latin typeface="黑体" pitchFamily="49" charset="-122"/>
              <a:ea typeface="黑体" pitchFamily="49" charset="-122"/>
            </a:endParaRPr>
          </a:p>
        </p:txBody>
      </p:sp>
      <p:sp>
        <p:nvSpPr>
          <p:cNvPr id="19469" name="Rectangle 13"/>
          <p:cNvSpPr>
            <a:spLocks/>
          </p:cNvSpPr>
          <p:nvPr/>
        </p:nvSpPr>
        <p:spPr bwMode="auto">
          <a:xfrm>
            <a:off x="3009900" y="1409700"/>
            <a:ext cx="3263900" cy="546100"/>
          </a:xfrm>
          <a:prstGeom prst="rect">
            <a:avLst/>
          </a:prstGeom>
          <a:gradFill rotWithShape="0">
            <a:gsLst>
              <a:gs pos="0">
                <a:srgbClr val="A9C8FF"/>
              </a:gs>
              <a:gs pos="100000">
                <a:srgbClr val="2E5AD6"/>
              </a:gs>
            </a:gsLst>
            <a:lin ang="5340000" scaled="1"/>
          </a:gradFill>
          <a:ln>
            <a:noFill/>
          </a:ln>
          <a:extLst>
            <a:ext uri="{91240B29-F687-4F45-9708-019B960494DF}">
              <a14:hiddenLine xmlns:a14="http://schemas.microsoft.com/office/drawing/2010/main" xmlns="" w="9525" cap="flat">
                <a:solidFill>
                  <a:schemeClr val="tx1"/>
                </a:solidFill>
                <a:round/>
                <a:headEnd type="none" w="med" len="med"/>
                <a:tailEnd type="none" w="med" len="med"/>
              </a14:hiddenLine>
            </a:ext>
          </a:extLst>
        </p:spPr>
        <p:txBody>
          <a:bodyPr lIns="0" tIns="0" rIns="40639" bIns="0" anchor="ctr"/>
          <a:lstStyle/>
          <a:p>
            <a:pPr marL="36576" algn="ctr" defTabSz="914400">
              <a:buNone/>
            </a:pPr>
            <a:r>
              <a:rPr lang="en-US" sz="1800" b="0" i="0">
                <a:solidFill>
                  <a:srgbClr val="000000"/>
                </a:solidFill>
                <a:latin typeface="黑体" pitchFamily="49" charset="-122"/>
                <a:ea typeface="黑体" pitchFamily="49" charset="-122"/>
                <a:cs typeface="Arial"/>
              </a:rPr>
              <a:t>握手请求</a:t>
            </a:r>
          </a:p>
        </p:txBody>
      </p:sp>
      <p:sp>
        <p:nvSpPr>
          <p:cNvPr id="19470" name="Rectangle 14"/>
          <p:cNvSpPr>
            <a:spLocks/>
          </p:cNvSpPr>
          <p:nvPr/>
        </p:nvSpPr>
        <p:spPr bwMode="auto">
          <a:xfrm>
            <a:off x="2933700" y="2679700"/>
            <a:ext cx="3263900" cy="546100"/>
          </a:xfrm>
          <a:prstGeom prst="rect">
            <a:avLst/>
          </a:prstGeom>
          <a:gradFill rotWithShape="0">
            <a:gsLst>
              <a:gs pos="0">
                <a:srgbClr val="2E5AD6"/>
              </a:gs>
              <a:gs pos="100000">
                <a:srgbClr val="A9C8FF"/>
              </a:gs>
            </a:gsLst>
            <a:lin ang="5400000" scaled="1"/>
          </a:gradFill>
          <a:ln>
            <a:noFill/>
          </a:ln>
          <a:extLst>
            <a:ext uri="{91240B29-F687-4F45-9708-019B960494DF}">
              <a14:hiddenLine xmlns:a14="http://schemas.microsoft.com/office/drawing/2010/main" xmlns="" w="9525" cap="flat">
                <a:solidFill>
                  <a:schemeClr val="tx1"/>
                </a:solidFill>
                <a:round/>
                <a:headEnd type="none" w="med" len="med"/>
                <a:tailEnd type="none" w="med" len="med"/>
              </a14:hiddenLine>
            </a:ext>
          </a:extLst>
        </p:spPr>
        <p:txBody>
          <a:bodyPr lIns="0" tIns="0" rIns="40639" bIns="0" anchor="ctr"/>
          <a:lstStyle/>
          <a:p>
            <a:pPr marL="36576" algn="ctr" defTabSz="914400">
              <a:buNone/>
            </a:pPr>
            <a:r>
              <a:rPr lang="en-US" sz="1800" b="0" i="0">
                <a:solidFill>
                  <a:srgbClr val="000000"/>
                </a:solidFill>
                <a:latin typeface="黑体" pitchFamily="49" charset="-122"/>
                <a:ea typeface="黑体" pitchFamily="49" charset="-122"/>
                <a:cs typeface="Arial"/>
              </a:rPr>
              <a:t>握手响应</a:t>
            </a:r>
          </a:p>
        </p:txBody>
      </p:sp>
      <p:sp>
        <p:nvSpPr>
          <p:cNvPr id="19471" name="Rectangle 15"/>
          <p:cNvSpPr>
            <a:spLocks/>
          </p:cNvSpPr>
          <p:nvPr/>
        </p:nvSpPr>
        <p:spPr bwMode="auto">
          <a:xfrm>
            <a:off x="7026275" y="1001713"/>
            <a:ext cx="1574800" cy="3352800"/>
          </a:xfrm>
          <a:prstGeom prst="rect">
            <a:avLst/>
          </a:prstGeom>
          <a:gradFill rotWithShape="0">
            <a:gsLst>
              <a:gs pos="0">
                <a:srgbClr val="5382A1"/>
              </a:gs>
              <a:gs pos="100000">
                <a:srgbClr val="355469"/>
              </a:gs>
            </a:gsLst>
            <a:lin ang="5400000" scaled="1"/>
          </a:gradFill>
          <a:ln>
            <a:noFill/>
          </a:ln>
          <a:extLst>
            <a:ext uri="{91240B29-F687-4F45-9708-019B960494DF}">
              <a14:hiddenLine xmlns:a14="http://schemas.microsoft.com/office/drawing/2010/main" xmlns="" w="9525" cap="flat">
                <a:solidFill>
                  <a:schemeClr val="tx1"/>
                </a:solidFill>
                <a:miter lim="800000"/>
                <a:headEnd type="none" w="med" len="med"/>
                <a:tailEnd type="none" w="med" len="med"/>
              </a14:hiddenLine>
            </a:ext>
          </a:extLst>
        </p:spPr>
        <p:txBody>
          <a:bodyPr lIns="0" tIns="0" rIns="40639" bIns="0" anchor="ctr"/>
          <a:lstStyle/>
          <a:p>
            <a:pPr marL="36576" algn="ctr" defTabSz="914400">
              <a:buNone/>
            </a:pPr>
            <a:r>
              <a:rPr lang="en-US" sz="1800" b="0" i="0">
                <a:solidFill>
                  <a:srgbClr val="000000"/>
                </a:solidFill>
                <a:latin typeface="黑体" pitchFamily="49" charset="-122"/>
                <a:ea typeface="黑体" pitchFamily="49" charset="-122"/>
                <a:cs typeface="Arial"/>
              </a:rPr>
              <a:t>服务器</a:t>
            </a:r>
          </a:p>
        </p:txBody>
      </p:sp>
    </p:spTree>
    <p:extLst>
      <p:ext uri="{BB962C8B-B14F-4D97-AF65-F5344CB8AC3E}">
        <p14:creationId xmlns:p14="http://schemas.microsoft.com/office/powerpoint/2010/main" xmlns="" val="127608533"/>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8" presetClass="entr" presetSubtype="0" fill="hold" grpId="0" nodeType="afterEffect">
                                  <p:stCondLst>
                                    <p:cond delay="0"/>
                                  </p:stCondLst>
                                  <p:childTnLst>
                                    <p:set>
                                      <p:cBhvr>
                                        <p:cTn id="6" dur="1" fill="hold">
                                          <p:stCondLst>
                                            <p:cond delay="499"/>
                                          </p:stCondLst>
                                        </p:cTn>
                                        <p:tgtEl>
                                          <p:spTgt spid="19467"/>
                                        </p:tgtEl>
                                        <p:attrNameLst>
                                          <p:attrName>style.visibility</p:attrName>
                                        </p:attrNameLst>
                                      </p:cBhvr>
                                      <p:to>
                                        <p:strVal val="visible"/>
                                      </p:to>
                                    </p:set>
                                  </p:childTnLst>
                                </p:cTn>
                              </p:par>
                            </p:childTnLst>
                          </p:cTn>
                        </p:par>
                        <p:par>
                          <p:cTn id="7" fill="hold" nodeType="afterGroup">
                            <p:stCondLst>
                              <p:cond delay="500"/>
                            </p:stCondLst>
                            <p:childTnLst>
                              <p:par>
                                <p:cTn id="8" presetID="168" presetClass="entr" presetSubtype="0" fill="hold" grpId="0" nodeType="afterEffect">
                                  <p:stCondLst>
                                    <p:cond delay="0"/>
                                  </p:stCondLst>
                                  <p:childTnLst>
                                    <p:set>
                                      <p:cBhvr>
                                        <p:cTn id="9" dur="1" fill="hold">
                                          <p:stCondLst>
                                            <p:cond delay="499"/>
                                          </p:stCondLst>
                                        </p:cTn>
                                        <p:tgtEl>
                                          <p:spTgt spid="19469"/>
                                        </p:tgtEl>
                                        <p:attrNameLst>
                                          <p:attrName>style.visibility</p:attrName>
                                        </p:attrNameLst>
                                      </p:cBhvr>
                                      <p:to>
                                        <p:strVal val="visible"/>
                                      </p:to>
                                    </p:set>
                                  </p:childTnLst>
                                </p:cTn>
                              </p:par>
                            </p:childTnLst>
                          </p:cTn>
                        </p:par>
                        <p:par>
                          <p:cTn id="10" fill="hold" nodeType="afterGroup">
                            <p:stCondLst>
                              <p:cond delay="1000"/>
                            </p:stCondLst>
                            <p:childTnLst>
                              <p:par>
                                <p:cTn id="11" presetID="168" presetClass="entr" presetSubtype="0" fill="hold" grpId="0" nodeType="afterEffect">
                                  <p:stCondLst>
                                    <p:cond delay="2000"/>
                                  </p:stCondLst>
                                  <p:childTnLst>
                                    <p:set>
                                      <p:cBhvr>
                                        <p:cTn id="12" dur="1" fill="hold">
                                          <p:stCondLst>
                                            <p:cond delay="499"/>
                                          </p:stCondLst>
                                        </p:cTn>
                                        <p:tgtEl>
                                          <p:spTgt spid="19468"/>
                                        </p:tgtEl>
                                        <p:attrNameLst>
                                          <p:attrName>style.visibility</p:attrName>
                                        </p:attrNameLst>
                                      </p:cBhvr>
                                      <p:to>
                                        <p:strVal val="visible"/>
                                      </p:to>
                                    </p:set>
                                  </p:childTnLst>
                                </p:cTn>
                              </p:par>
                            </p:childTnLst>
                          </p:cTn>
                        </p:par>
                        <p:par>
                          <p:cTn id="13" fill="hold" nodeType="afterGroup">
                            <p:stCondLst>
                              <p:cond delay="3500"/>
                            </p:stCondLst>
                            <p:childTnLst>
                              <p:par>
                                <p:cTn id="14" presetID="168" presetClass="entr" presetSubtype="0" fill="hold" grpId="0" nodeType="afterEffect">
                                  <p:stCondLst>
                                    <p:cond delay="0"/>
                                  </p:stCondLst>
                                  <p:childTnLst>
                                    <p:set>
                                      <p:cBhvr>
                                        <p:cTn id="15" dur="1" fill="hold">
                                          <p:stCondLst>
                                            <p:cond delay="499"/>
                                          </p:stCondLst>
                                        </p:cTn>
                                        <p:tgtEl>
                                          <p:spTgt spid="194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7" grpId="0" animBg="1"/>
      <p:bldP spid="19468" grpId="0" animBg="1"/>
      <p:bldP spid="19469" grpId="0" animBg="1" autoUpdateAnimBg="0"/>
      <p:bldP spid="19470"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lnSpc>
                <a:spcPct val="90000"/>
              </a:lnSpc>
              <a:spcBef>
                <a:spcPts val="0"/>
              </a:spcBef>
              <a:buNone/>
            </a:pPr>
            <a:r>
              <a:rPr lang="en-US" sz="2800" b="1" i="0">
                <a:solidFill>
                  <a:srgbClr val="424545"/>
                </a:solidFill>
                <a:latin typeface="Arial" pitchFamily="34" charset="0"/>
                <a:ea typeface="黑体" pitchFamily="49" charset="-122"/>
                <a:cs typeface="Arial" pitchFamily="34" charset="0"/>
              </a:rPr>
              <a:t>握手请求</a:t>
            </a:r>
          </a:p>
        </p:txBody>
      </p:sp>
      <p:sp>
        <p:nvSpPr>
          <p:cNvPr id="3" name="Content Placeholder 2"/>
          <p:cNvSpPr>
            <a:spLocks noGrp="1"/>
          </p:cNvSpPr>
          <p:nvPr>
            <p:ph sz="quarter" idx="12"/>
          </p:nvPr>
        </p:nvSpPr>
        <p:spPr/>
        <p:txBody>
          <a:bodyPr/>
          <a:lstStyle/>
          <a:p>
            <a:pPr marL="60325" indent="0">
              <a:buNone/>
            </a:pPr>
            <a:r>
              <a:rPr lang="en-US" dirty="0" smtClean="0">
                <a:latin typeface="Courier"/>
                <a:cs typeface="Courier"/>
              </a:rPr>
              <a:t>GET /chat HTTP/1.1</a:t>
            </a:r>
            <a:br>
              <a:rPr lang="en-US" dirty="0" smtClean="0">
                <a:latin typeface="Courier"/>
                <a:cs typeface="Courier"/>
              </a:rPr>
            </a:br>
            <a:r>
              <a:rPr lang="en-US" b="1" dirty="0" smtClean="0">
                <a:latin typeface="Courier"/>
                <a:cs typeface="Courier"/>
              </a:rPr>
              <a:t>Host</a:t>
            </a:r>
            <a:r>
              <a:rPr lang="en-US" dirty="0" smtClean="0">
                <a:latin typeface="Courier"/>
                <a:cs typeface="Courier"/>
              </a:rPr>
              <a:t>: server.example.com</a:t>
            </a:r>
            <a:br>
              <a:rPr lang="en-US" dirty="0" smtClean="0">
                <a:latin typeface="Courier"/>
                <a:cs typeface="Courier"/>
              </a:rPr>
            </a:br>
            <a:r>
              <a:rPr lang="en-US" b="1" dirty="0" smtClean="0">
                <a:latin typeface="Courier"/>
                <a:cs typeface="Courier"/>
              </a:rPr>
              <a:t>Upgrade</a:t>
            </a:r>
            <a:r>
              <a:rPr lang="en-US" dirty="0" smtClean="0">
                <a:latin typeface="Courier"/>
                <a:cs typeface="Courier"/>
              </a:rPr>
              <a:t>: </a:t>
            </a:r>
            <a:r>
              <a:rPr lang="en-US" dirty="0" err="1" smtClean="0">
                <a:latin typeface="Courier"/>
                <a:cs typeface="Courier"/>
              </a:rPr>
              <a:t>websocket</a:t>
            </a:r>
            <a:r>
              <a:rPr lang="en-US" dirty="0" smtClean="0">
                <a:latin typeface="Courier"/>
                <a:cs typeface="Courier"/>
              </a:rPr>
              <a:t/>
            </a:r>
            <a:br>
              <a:rPr lang="en-US" dirty="0" smtClean="0">
                <a:latin typeface="Courier"/>
                <a:cs typeface="Courier"/>
              </a:rPr>
            </a:br>
            <a:r>
              <a:rPr lang="en-US" b="1" dirty="0" smtClean="0">
                <a:latin typeface="Courier"/>
                <a:cs typeface="Courier"/>
              </a:rPr>
              <a:t>Connection</a:t>
            </a:r>
            <a:r>
              <a:rPr lang="en-US" dirty="0" smtClean="0">
                <a:latin typeface="Courier"/>
                <a:cs typeface="Courier"/>
              </a:rPr>
              <a:t>: Upgrade</a:t>
            </a:r>
            <a:br>
              <a:rPr lang="en-US" dirty="0" smtClean="0">
                <a:latin typeface="Courier"/>
                <a:cs typeface="Courier"/>
              </a:rPr>
            </a:br>
            <a:r>
              <a:rPr lang="en-US" b="1" dirty="0" smtClean="0">
                <a:latin typeface="Courier"/>
                <a:cs typeface="Courier"/>
              </a:rPr>
              <a:t>Sec-</a:t>
            </a:r>
            <a:r>
              <a:rPr lang="en-US" b="1" dirty="0" err="1" smtClean="0">
                <a:latin typeface="Courier"/>
                <a:cs typeface="Courier"/>
              </a:rPr>
              <a:t>WebSocket</a:t>
            </a:r>
            <a:r>
              <a:rPr lang="en-US" b="1" dirty="0" smtClean="0">
                <a:latin typeface="Courier"/>
                <a:cs typeface="Courier"/>
              </a:rPr>
              <a:t>-Key</a:t>
            </a:r>
            <a:r>
              <a:rPr lang="en-US" dirty="0" smtClean="0">
                <a:latin typeface="Courier"/>
                <a:cs typeface="Courier"/>
              </a:rPr>
              <a:t>: dGhlIHNhbXBsZSBub25jZQ==</a:t>
            </a:r>
            <a:br>
              <a:rPr lang="en-US" dirty="0" smtClean="0">
                <a:latin typeface="Courier"/>
                <a:cs typeface="Courier"/>
              </a:rPr>
            </a:br>
            <a:r>
              <a:rPr lang="en-US" b="1" dirty="0" smtClean="0">
                <a:latin typeface="Courier"/>
                <a:cs typeface="Courier"/>
              </a:rPr>
              <a:t>Origin</a:t>
            </a:r>
            <a:r>
              <a:rPr lang="en-US" dirty="0" smtClean="0">
                <a:latin typeface="Courier"/>
                <a:cs typeface="Courier"/>
              </a:rPr>
              <a:t>: http://example.com</a:t>
            </a:r>
            <a:br>
              <a:rPr lang="en-US" dirty="0" smtClean="0">
                <a:latin typeface="Courier"/>
                <a:cs typeface="Courier"/>
              </a:rPr>
            </a:br>
            <a:r>
              <a:rPr lang="en-US" b="1" dirty="0" smtClean="0">
                <a:latin typeface="Courier"/>
                <a:cs typeface="Courier"/>
              </a:rPr>
              <a:t>Sec-</a:t>
            </a:r>
            <a:r>
              <a:rPr lang="en-US" b="1" dirty="0" err="1" smtClean="0">
                <a:latin typeface="Courier"/>
                <a:cs typeface="Courier"/>
              </a:rPr>
              <a:t>WebSocket</a:t>
            </a:r>
            <a:r>
              <a:rPr lang="en-US" b="1" dirty="0" smtClean="0">
                <a:latin typeface="Courier"/>
                <a:cs typeface="Courier"/>
              </a:rPr>
              <a:t>-Protocol</a:t>
            </a:r>
            <a:r>
              <a:rPr lang="en-US" dirty="0" smtClean="0">
                <a:latin typeface="Courier"/>
                <a:cs typeface="Courier"/>
              </a:rPr>
              <a:t>: chat, </a:t>
            </a:r>
            <a:r>
              <a:rPr lang="en-US" dirty="0" err="1" smtClean="0">
                <a:latin typeface="Courier"/>
                <a:cs typeface="Courier"/>
              </a:rPr>
              <a:t>superchat</a:t>
            </a:r>
            <a:r>
              <a:rPr lang="en-US" dirty="0" smtClean="0">
                <a:latin typeface="Courier"/>
                <a:cs typeface="Courier"/>
              </a:rPr>
              <a:t/>
            </a:r>
            <a:br>
              <a:rPr lang="en-US" dirty="0" smtClean="0">
                <a:latin typeface="Courier"/>
                <a:cs typeface="Courier"/>
              </a:rPr>
            </a:br>
            <a:r>
              <a:rPr lang="en-US" b="1" dirty="0" smtClean="0">
                <a:latin typeface="Courier"/>
                <a:cs typeface="Courier"/>
              </a:rPr>
              <a:t>Sec-</a:t>
            </a:r>
            <a:r>
              <a:rPr lang="en-US" b="1" dirty="0" err="1" smtClean="0">
                <a:latin typeface="Courier"/>
                <a:cs typeface="Courier"/>
              </a:rPr>
              <a:t>WebSocket</a:t>
            </a:r>
            <a:r>
              <a:rPr lang="en-US" b="1" dirty="0" smtClean="0">
                <a:latin typeface="Courier"/>
                <a:cs typeface="Courier"/>
              </a:rPr>
              <a:t>-Version</a:t>
            </a:r>
            <a:r>
              <a:rPr lang="en-US" dirty="0" smtClean="0">
                <a:latin typeface="Courier"/>
                <a:cs typeface="Courier"/>
              </a:rPr>
              <a:t>: 13 </a:t>
            </a:r>
            <a:endParaRPr lang="en-US" dirty="0">
              <a:latin typeface="Courier"/>
              <a:cs typeface="Courier"/>
            </a:endParaRPr>
          </a:p>
        </p:txBody>
      </p:sp>
      <p:sp>
        <p:nvSpPr>
          <p:cNvPr id="4" name="Text Placeholder 3"/>
          <p:cNvSpPr>
            <a:spLocks noGrp="1"/>
          </p:cNvSpPr>
          <p:nvPr>
            <p:ph type="body" sz="quarter" idx="13"/>
          </p:nvPr>
        </p:nvSpPr>
        <p:spPr/>
        <p:txBody>
          <a:bodyPr/>
          <a:lstStyle/>
          <a:p>
            <a:endParaRPr lang="en-US"/>
          </a:p>
        </p:txBody>
      </p:sp>
      <p:pic>
        <p:nvPicPr>
          <p:cNvPr id="5" name="Picture 1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30127" y="145472"/>
            <a:ext cx="1003300" cy="908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round/>
                <a:headEnd/>
                <a:tailEnd/>
              </a14:hiddenLine>
            </a:ext>
          </a:extLst>
        </p:spPr>
      </p:pic>
    </p:spTree>
    <p:extLst>
      <p:ext uri="{BB962C8B-B14F-4D97-AF65-F5344CB8AC3E}">
        <p14:creationId xmlns:p14="http://schemas.microsoft.com/office/powerpoint/2010/main" xmlns="" val="37285775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Java_Template">
  <a:themeElements>
    <a:clrScheme name="Custom 19">
      <a:dk1>
        <a:srgbClr val="000000"/>
      </a:dk1>
      <a:lt1>
        <a:sysClr val="window" lastClr="FFFFFF"/>
      </a:lt1>
      <a:dk2>
        <a:srgbClr val="424545"/>
      </a:dk2>
      <a:lt2>
        <a:srgbClr val="A3A3A3"/>
      </a:lt2>
      <a:accent1>
        <a:srgbClr val="5382A1"/>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racle 2012">
      <a:dk1>
        <a:sysClr val="windowText" lastClr="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7924</TotalTime>
  <Words>3997</Words>
  <Application>Microsoft Office PowerPoint</Application>
  <PresentationFormat>全屏显示(16:9)</PresentationFormat>
  <Paragraphs>355</Paragraphs>
  <Slides>43</Slides>
  <Notes>17</Notes>
  <HiddenSlides>0</HiddenSlides>
  <MMClips>0</MMClips>
  <ScaleCrop>false</ScaleCrop>
  <HeadingPairs>
    <vt:vector size="4" baseType="variant">
      <vt:variant>
        <vt:lpstr>主题</vt:lpstr>
      </vt:variant>
      <vt:variant>
        <vt:i4>1</vt:i4>
      </vt:variant>
      <vt:variant>
        <vt:lpstr>幻灯片标题</vt:lpstr>
      </vt:variant>
      <vt:variant>
        <vt:i4>43</vt:i4>
      </vt:variant>
    </vt:vector>
  </HeadingPairs>
  <TitlesOfParts>
    <vt:vector size="44" baseType="lpstr">
      <vt:lpstr>Java_Template</vt:lpstr>
      <vt:lpstr>幻灯片 1</vt:lpstr>
      <vt:lpstr>使用 JSR 356 在 Java 中构建 WebSocket 应用</vt:lpstr>
      <vt:lpstr>幻灯片 3</vt:lpstr>
      <vt:lpstr>议题</vt:lpstr>
      <vt:lpstr>交互式网站</vt:lpstr>
      <vt:lpstr>WebSocket 将您解放出来</vt:lpstr>
      <vt:lpstr>基本理念是什么？</vt:lpstr>
      <vt:lpstr>建立连接</vt:lpstr>
      <vt:lpstr>握手请求</vt:lpstr>
      <vt:lpstr>握手响应</vt:lpstr>
      <vt:lpstr>建立连接</vt:lpstr>
      <vt:lpstr>WebSocket 生命周期</vt:lpstr>
      <vt:lpstr>WebSocket API</vt:lpstr>
      <vt:lpstr>浏览器支持</vt:lpstr>
      <vt:lpstr>JSR 356 规范</vt:lpstr>
      <vt:lpstr>JSR 356：参考实现</vt:lpstr>
      <vt:lpstr>Java API for WebSocket 的特性</vt:lpstr>
      <vt:lpstr>幻灯片 18</vt:lpstr>
      <vt:lpstr>Hello World</vt:lpstr>
      <vt:lpstr>注解</vt:lpstr>
      <vt:lpstr>@ServerEndpoint 属性 </vt:lpstr>
      <vt:lpstr>自定义负载</vt:lpstr>
      <vt:lpstr>自定义负载 — 文本解码器</vt:lpstr>
      <vt:lpstr>自定义负载 — 文本编码器</vt:lpstr>
      <vt:lpstr>自定义负载 — 二进制解码器</vt:lpstr>
      <vt:lpstr>哪些方法可以使用 @OnMessage？</vt:lpstr>
      <vt:lpstr>示例消息</vt:lpstr>
      <vt:lpstr>聊天服务器</vt:lpstr>
      <vt:lpstr>聊天服务器</vt:lpstr>
      <vt:lpstr>URI 模板匹配</vt:lpstr>
      <vt:lpstr>WebSocket 客户端</vt:lpstr>
      <vt:lpstr>幻灯片 32</vt:lpstr>
      <vt:lpstr>编程式端点</vt:lpstr>
      <vt:lpstr>接口驱动的端点</vt:lpstr>
      <vt:lpstr>服务器和客户端配置</vt:lpstr>
      <vt:lpstr>与依赖注入的关系</vt:lpstr>
      <vt:lpstr>与 Servlet 3.1 的关系</vt:lpstr>
      <vt:lpstr>安全性</vt:lpstr>
      <vt:lpstr>如何查看 WebSocket 消息？</vt:lpstr>
      <vt:lpstr>如何查看 WebSocket 消息？</vt:lpstr>
      <vt:lpstr>资源</vt:lpstr>
      <vt:lpstr>幻灯片 42</vt:lpstr>
      <vt:lpstr>幻灯片 43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Duarte, Inc.</dc:creator>
  <cp:lastModifiedBy>wanggz</cp:lastModifiedBy>
  <cp:revision>826</cp:revision>
  <cp:lastPrinted>2012-06-18T19:05:44Z</cp:lastPrinted>
  <dcterms:created xsi:type="dcterms:W3CDTF">2012-05-31T20:53:14Z</dcterms:created>
  <dcterms:modified xsi:type="dcterms:W3CDTF">2013-07-18T07:34:30Z</dcterms:modified>
</cp:coreProperties>
</file>